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0.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4" r:id="rId4"/>
    <p:sldMasterId id="2147483794" r:id="rId5"/>
  </p:sldMasterIdLst>
  <p:notesMasterIdLst>
    <p:notesMasterId r:id="rId30"/>
  </p:notesMasterIdLst>
  <p:handoutMasterIdLst>
    <p:handoutMasterId r:id="rId31"/>
  </p:handoutMasterIdLst>
  <p:sldIdLst>
    <p:sldId id="355" r:id="rId6"/>
    <p:sldId id="391" r:id="rId7"/>
    <p:sldId id="376" r:id="rId8"/>
    <p:sldId id="394" r:id="rId9"/>
    <p:sldId id="428" r:id="rId10"/>
    <p:sldId id="356" r:id="rId11"/>
    <p:sldId id="397" r:id="rId12"/>
    <p:sldId id="395" r:id="rId13"/>
    <p:sldId id="377" r:id="rId14"/>
    <p:sldId id="429" r:id="rId15"/>
    <p:sldId id="361" r:id="rId16"/>
    <p:sldId id="362" r:id="rId17"/>
    <p:sldId id="363" r:id="rId18"/>
    <p:sldId id="426" r:id="rId19"/>
    <p:sldId id="392" r:id="rId20"/>
    <p:sldId id="393" r:id="rId21"/>
    <p:sldId id="399" r:id="rId22"/>
    <p:sldId id="379" r:id="rId23"/>
    <p:sldId id="365" r:id="rId24"/>
    <p:sldId id="430" r:id="rId25"/>
    <p:sldId id="389" r:id="rId26"/>
    <p:sldId id="372" r:id="rId27"/>
    <p:sldId id="375" r:id="rId28"/>
    <p:sldId id="382" r:id="rId2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912440-B95C-9D18-D233-E99459F9E40E}" name="Black,Carrie" initials="B" userId="S::Carrie.Black@gartner.com::ff9f3540-6e8a-43e4-95d0-408055859990" providerId="AD"/>
  <p188:author id="{92BF9FD2-AE50-7B0A-21A5-561C0FF31528}" name="gregor petri" initials="gp" userId="54a12967bc27f19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 id="2" name="gregor petri" initials="gp" lastIdx="29" clrIdx="1">
    <p:extLst>
      <p:ext uri="{19B8F6BF-5375-455C-9EA6-DF929625EA0E}">
        <p15:presenceInfo xmlns:p15="http://schemas.microsoft.com/office/powerpoint/2012/main" userId="gregor petri" providerId="None"/>
      </p:ext>
    </p:extLst>
  </p:cmAuthor>
  <p:cmAuthor id="3" name="Casey,Jeff" initials="C" lastIdx="3" clrIdx="2">
    <p:extLst>
      <p:ext uri="{19B8F6BF-5375-455C-9EA6-DF929625EA0E}">
        <p15:presenceInfo xmlns:p15="http://schemas.microsoft.com/office/powerpoint/2012/main" userId="S::Jeff.Casey@gartner.com::2cdf0165-1e2c-4739-a7e4-8ff4b8eea9d5" providerId="AD"/>
      </p:ext>
    </p:extLst>
  </p:cmAuthor>
  <p:cmAuthor id="4" name="Bhaskar,Shikha" initials="B" lastIdx="4" clrIdx="3">
    <p:extLst>
      <p:ext uri="{19B8F6BF-5375-455C-9EA6-DF929625EA0E}">
        <p15:presenceInfo xmlns:p15="http://schemas.microsoft.com/office/powerpoint/2012/main" userId="S::adharshikha.bhaskar@gartner.com::2215a713-b78d-4dde-8dd1-853536c8792e" providerId="AD"/>
      </p:ext>
    </p:extLst>
  </p:cmAuthor>
  <p:cmAuthor id="5" name="gregor petri" initials="gp [2]" lastIdx="9" clrIdx="4">
    <p:extLst>
      <p:ext uri="{19B8F6BF-5375-455C-9EA6-DF929625EA0E}">
        <p15:presenceInfo xmlns:p15="http://schemas.microsoft.com/office/powerpoint/2012/main" userId="54a12967bc27f194" providerId="Windows Live"/>
      </p:ext>
    </p:extLst>
  </p:cmAuthor>
  <p:cmAuthor id="6" name="Wallace,Marianne" initials="W" lastIdx="4" clrIdx="5">
    <p:extLst>
      <p:ext uri="{19B8F6BF-5375-455C-9EA6-DF929625EA0E}">
        <p15:presenceInfo xmlns:p15="http://schemas.microsoft.com/office/powerpoint/2012/main" userId="S::Marianne.Wallace@gartner.com::8c41c822-95eb-4b9a-b6ec-df72afb13b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86F"/>
    <a:srgbClr val="006600"/>
    <a:srgbClr val="009900"/>
    <a:srgbClr val="608DC4"/>
    <a:srgbClr val="355578"/>
    <a:srgbClr val="8E0000"/>
    <a:srgbClr val="0052D7"/>
    <a:srgbClr val="F4F4F4"/>
    <a:srgbClr val="172A54"/>
    <a:srgbClr val="6E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2" autoAdjust="0"/>
    <p:restoredTop sz="94558" autoAdjust="0"/>
  </p:normalViewPr>
  <p:slideViewPr>
    <p:cSldViewPr snapToGrid="0">
      <p:cViewPr varScale="1">
        <p:scale>
          <a:sx n="117" d="100"/>
          <a:sy n="117" d="100"/>
        </p:scale>
        <p:origin x="378" y="108"/>
      </p:cViewPr>
      <p:guideLst/>
    </p:cSldViewPr>
  </p:slideViewPr>
  <p:notesTextViewPr>
    <p:cViewPr>
      <p:scale>
        <a:sx n="1" d="1"/>
        <a:sy n="1" d="1"/>
      </p:scale>
      <p:origin x="0" y="0"/>
    </p:cViewPr>
  </p:notesTextViewPr>
  <p:notesViewPr>
    <p:cSldViewPr snapToGrid="0">
      <p:cViewPr>
        <p:scale>
          <a:sx n="1" d="2"/>
          <a:sy n="1" d="2"/>
        </p:scale>
        <p:origin x="3446" y="45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K:\My%20Drive\XLS\VIF.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K:\My%20Drive\XLS\VIF.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Overview!$K$36</c:f>
          <c:strCache>
            <c:ptCount val="1"/>
            <c:pt idx="0">
              <c:v>Insurance - Total IT Spend </c:v>
            </c:pt>
          </c:strCache>
        </c:strRef>
      </c:tx>
      <c:layout>
        <c:manualLayout>
          <c:xMode val="edge"/>
          <c:yMode val="edge"/>
          <c:x val="0.32642149312882135"/>
          <c:y val="4.4957421074716761E-3"/>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87446972653738E-2"/>
          <c:y val="8.3324925845961378E-2"/>
          <c:w val="0.92493656749282183"/>
          <c:h val="0.84016393007377699"/>
        </c:manualLayout>
      </c:layout>
      <c:barChart>
        <c:barDir val="col"/>
        <c:grouping val="clustered"/>
        <c:varyColors val="0"/>
        <c:ser>
          <c:idx val="0"/>
          <c:order val="0"/>
          <c:tx>
            <c:strRef>
              <c:f>Overview!$K$36</c:f>
              <c:strCache>
                <c:ptCount val="1"/>
                <c:pt idx="0">
                  <c:v>Insurance - Total IT Spend </c:v>
                </c:pt>
              </c:strCache>
            </c:strRef>
          </c:tx>
          <c:spPr>
            <a:solidFill>
              <a:schemeClr val="tx2"/>
            </a:solidFill>
            <a:ln>
              <a:solidFill>
                <a:schemeClr val="accent1"/>
              </a:solidFill>
            </a:ln>
            <a:effectLst/>
          </c:spPr>
          <c:invertIfNegative val="0"/>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0F95-4667-8E4B-571D7860808A}"/>
              </c:ext>
            </c:extLst>
          </c:dPt>
          <c:dPt>
            <c:idx val="3"/>
            <c:invertIfNegative val="0"/>
            <c:bubble3D val="0"/>
            <c:spPr>
              <a:solidFill>
                <a:schemeClr val="accent5"/>
              </a:solidFill>
              <a:ln>
                <a:solidFill>
                  <a:schemeClr val="accent1"/>
                </a:solidFill>
              </a:ln>
              <a:effectLst/>
            </c:spPr>
            <c:extLst>
              <c:ext xmlns:c16="http://schemas.microsoft.com/office/drawing/2014/chart" uri="{C3380CC4-5D6E-409C-BE32-E72D297353CC}">
                <c16:uniqueId val="{00000003-0F95-4667-8E4B-571D7860808A}"/>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Overview!$B$40:$H$40</c:f>
              <c:strCache>
                <c:ptCount val="7"/>
                <c:pt idx="0">
                  <c:v>2021 YR</c:v>
                </c:pt>
                <c:pt idx="1">
                  <c:v>2022 YR</c:v>
                </c:pt>
                <c:pt idx="2">
                  <c:v>2023 YR</c:v>
                </c:pt>
                <c:pt idx="3">
                  <c:v>2024 YR</c:v>
                </c:pt>
                <c:pt idx="4">
                  <c:v>2025 YR</c:v>
                </c:pt>
                <c:pt idx="5">
                  <c:v>2026 YR</c:v>
                </c:pt>
                <c:pt idx="6">
                  <c:v>2027 YR</c:v>
                </c:pt>
              </c:strCache>
            </c:strRef>
          </c:cat>
          <c:val>
            <c:numRef>
              <c:f>Overview!$B$41:$H$41</c:f>
              <c:numCache>
                <c:formatCode>_([$$-409]* #,##0_);_([$$-409]* \(#,##0\);_([$$-409]* "-"??_);_(@_)</c:formatCode>
                <c:ptCount val="7"/>
                <c:pt idx="0">
                  <c:v>177359.30702519175</c:v>
                </c:pt>
                <c:pt idx="1">
                  <c:v>199327.49444008735</c:v>
                </c:pt>
                <c:pt idx="2">
                  <c:v>213298.23762679085</c:v>
                </c:pt>
                <c:pt idx="3">
                  <c:v>232193.52786665093</c:v>
                </c:pt>
                <c:pt idx="4">
                  <c:v>254806.6055553123</c:v>
                </c:pt>
                <c:pt idx="5">
                  <c:v>279525.75819621654</c:v>
                </c:pt>
                <c:pt idx="6">
                  <c:v>306448.14498405048</c:v>
                </c:pt>
              </c:numCache>
            </c:numRef>
          </c:val>
          <c:extLst>
            <c:ext xmlns:c16="http://schemas.microsoft.com/office/drawing/2014/chart" uri="{C3380CC4-5D6E-409C-BE32-E72D297353CC}">
              <c16:uniqueId val="{00000004-0F95-4667-8E4B-571D7860808A}"/>
            </c:ext>
          </c:extLst>
        </c:ser>
        <c:dLbls>
          <c:dLblPos val="outEnd"/>
          <c:showLegendKey val="0"/>
          <c:showVal val="1"/>
          <c:showCatName val="0"/>
          <c:showSerName val="0"/>
          <c:showPercent val="0"/>
          <c:showBubbleSize val="0"/>
        </c:dLbls>
        <c:gapWidth val="219"/>
        <c:axId val="546948720"/>
        <c:axId val="605668160"/>
      </c:barChart>
      <c:lineChart>
        <c:grouping val="standard"/>
        <c:varyColors val="0"/>
        <c:ser>
          <c:idx val="1"/>
          <c:order val="1"/>
          <c:tx>
            <c:strRef>
              <c:f>Overview!$A$60</c:f>
              <c:strCache>
                <c:ptCount val="1"/>
                <c:pt idx="0">
                  <c:v>Growth</c:v>
                </c:pt>
              </c:strCache>
            </c:strRef>
          </c:tx>
          <c:spPr>
            <a:ln w="28575" cap="rnd">
              <a:solidFill>
                <a:schemeClr val="accent2"/>
              </a:solidFill>
              <a:round/>
            </a:ln>
            <a:effectLst/>
          </c:spPr>
          <c:marker>
            <c:symbol val="circle"/>
            <c:size val="13"/>
            <c:spPr>
              <a:solidFill>
                <a:schemeClr val="accent2"/>
              </a:solidFill>
              <a:ln w="9525">
                <a:solidFill>
                  <a:schemeClr val="accent2"/>
                </a:solidFill>
              </a:ln>
              <a:effectLst/>
            </c:spPr>
          </c:marker>
          <c:dLbls>
            <c:numFmt formatCode="0.0%" sourceLinked="0"/>
            <c:spPr>
              <a:solidFill>
                <a:srgbClr val="FFFFFF">
                  <a:alpha val="82000"/>
                </a:srgbClr>
              </a:solid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3">
                        <a:lumMod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Overview!$B$60:$H$60</c:f>
              <c:numCache>
                <c:formatCode>0.00%</c:formatCode>
                <c:ptCount val="7"/>
                <c:pt idx="1">
                  <c:v>0.12386261416648003</c:v>
                </c:pt>
                <c:pt idx="2">
                  <c:v>7.0089393467506547E-2</c:v>
                </c:pt>
                <c:pt idx="3">
                  <c:v>8.8586246422350981E-2</c:v>
                </c:pt>
                <c:pt idx="4">
                  <c:v>9.738892335383309E-2</c:v>
                </c:pt>
                <c:pt idx="5">
                  <c:v>9.7011427890704022E-2</c:v>
                </c:pt>
                <c:pt idx="6">
                  <c:v>9.6314511269245659E-2</c:v>
                </c:pt>
              </c:numCache>
            </c:numRef>
          </c:val>
          <c:smooth val="0"/>
          <c:extLst>
            <c:ext xmlns:c16="http://schemas.microsoft.com/office/drawing/2014/chart" uri="{C3380CC4-5D6E-409C-BE32-E72D297353CC}">
              <c16:uniqueId val="{00000005-0F95-4667-8E4B-571D7860808A}"/>
            </c:ext>
          </c:extLst>
        </c:ser>
        <c:dLbls>
          <c:showLegendKey val="0"/>
          <c:showVal val="0"/>
          <c:showCatName val="0"/>
          <c:showSerName val="0"/>
          <c:showPercent val="0"/>
          <c:showBubbleSize val="0"/>
        </c:dLbls>
        <c:marker val="1"/>
        <c:smooth val="0"/>
        <c:axId val="4175968"/>
        <c:axId val="2032661584"/>
      </c:lineChart>
      <c:catAx>
        <c:axId val="54694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05668160"/>
        <c:crosses val="autoZero"/>
        <c:auto val="1"/>
        <c:lblAlgn val="ctr"/>
        <c:lblOffset val="100"/>
        <c:noMultiLvlLbl val="0"/>
      </c:catAx>
      <c:valAx>
        <c:axId val="60566816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546948720"/>
        <c:crosses val="autoZero"/>
        <c:crossBetween val="between"/>
      </c:valAx>
      <c:valAx>
        <c:axId val="2032661584"/>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4175968"/>
        <c:crosses val="max"/>
        <c:crossBetween val="between"/>
      </c:valAx>
      <c:catAx>
        <c:axId val="4175968"/>
        <c:scaling>
          <c:orientation val="minMax"/>
        </c:scaling>
        <c:delete val="1"/>
        <c:axPos val="b"/>
        <c:majorTickMark val="out"/>
        <c:minorTickMark val="none"/>
        <c:tickLblPos val="nextTo"/>
        <c:crossAx val="2032661584"/>
        <c:crosses val="autoZero"/>
        <c:auto val="1"/>
        <c:lblAlgn val="ctr"/>
        <c:lblOffset val="100"/>
        <c:noMultiLvlLbl val="0"/>
      </c:catAx>
      <c:spPr>
        <a:noFill/>
        <a:ln>
          <a:noFill/>
        </a:ln>
        <a:effectLst/>
      </c:spPr>
    </c:plotArea>
    <c:legend>
      <c:legendPos val="r"/>
      <c:layout>
        <c:manualLayout>
          <c:xMode val="edge"/>
          <c:yMode val="edge"/>
          <c:x val="7.8532279095456875E-2"/>
          <c:y val="9.4720608199837089E-2"/>
          <c:w val="0.20811531522711083"/>
          <c:h val="0.100945375558462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5699546577837473"/>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4147206196064261E-2"/>
          <c:y val="8.4443489393230334E-2"/>
          <c:w val="0.93829173192978732"/>
          <c:h val="0.85386060651493723"/>
        </c:manualLayout>
      </c:layout>
      <c:bubbleChart>
        <c:varyColors val="1"/>
        <c:ser>
          <c:idx val="0"/>
          <c:order val="0"/>
          <c:tx>
            <c:strRef>
              <c:f>Devices!$J$37</c:f>
              <c:strCache>
                <c:ptCount val="1"/>
                <c:pt idx="0">
                  <c:v>Insurance - Devices and Telecom Spending, CAGR and Growth Share </c:v>
                </c:pt>
              </c:strCache>
            </c:strRef>
          </c:tx>
          <c:spPr>
            <a:ln w="25400">
              <a:noFill/>
            </a:ln>
          </c:spPr>
          <c:invertIfNegative val="0"/>
          <c:dPt>
            <c:idx val="0"/>
            <c:invertIfNegative val="0"/>
            <c:bubble3D val="0"/>
            <c:spPr>
              <a:solidFill>
                <a:schemeClr val="accent1"/>
              </a:solidFill>
              <a:ln w="25400">
                <a:noFill/>
              </a:ln>
              <a:effectLst/>
            </c:spPr>
            <c:extLst>
              <c:ext xmlns:c16="http://schemas.microsoft.com/office/drawing/2014/chart" uri="{C3380CC4-5D6E-409C-BE32-E72D297353CC}">
                <c16:uniqueId val="{00000001-B465-4603-AFF7-3CD694633FE6}"/>
              </c:ext>
            </c:extLst>
          </c:dPt>
          <c:dPt>
            <c:idx val="1"/>
            <c:invertIfNegative val="0"/>
            <c:bubble3D val="0"/>
            <c:spPr>
              <a:solidFill>
                <a:schemeClr val="accent5"/>
              </a:solidFill>
              <a:ln w="25400">
                <a:noFill/>
              </a:ln>
              <a:effectLst/>
            </c:spPr>
            <c:extLst>
              <c:ext xmlns:c16="http://schemas.microsoft.com/office/drawing/2014/chart" uri="{C3380CC4-5D6E-409C-BE32-E72D297353CC}">
                <c16:uniqueId val="{00000003-B465-4603-AFF7-3CD694633FE6}"/>
              </c:ext>
            </c:extLst>
          </c:dPt>
          <c:dPt>
            <c:idx val="2"/>
            <c:invertIfNegative val="0"/>
            <c:bubble3D val="0"/>
            <c:spPr>
              <a:solidFill>
                <a:schemeClr val="accent2">
                  <a:lumMod val="75000"/>
                </a:schemeClr>
              </a:solidFill>
              <a:ln w="25400">
                <a:solidFill>
                  <a:schemeClr val="bg1">
                    <a:lumMod val="50000"/>
                  </a:schemeClr>
                </a:solidFill>
              </a:ln>
              <a:effectLst/>
            </c:spPr>
            <c:extLst>
              <c:ext xmlns:c16="http://schemas.microsoft.com/office/drawing/2014/chart" uri="{C3380CC4-5D6E-409C-BE32-E72D297353CC}">
                <c16:uniqueId val="{00000005-B465-4603-AFF7-3CD694633FE6}"/>
              </c:ext>
            </c:extLst>
          </c:dPt>
          <c:dPt>
            <c:idx val="3"/>
            <c:invertIfNegative val="0"/>
            <c:bubble3D val="0"/>
            <c:spPr>
              <a:solidFill>
                <a:schemeClr val="accent2"/>
              </a:solidFill>
              <a:ln w="25400">
                <a:noFill/>
              </a:ln>
              <a:effectLst/>
            </c:spPr>
            <c:extLst>
              <c:ext xmlns:c16="http://schemas.microsoft.com/office/drawing/2014/chart" uri="{C3380CC4-5D6E-409C-BE32-E72D297353CC}">
                <c16:uniqueId val="{00000007-B465-4603-AFF7-3CD694633FE6}"/>
              </c:ext>
            </c:extLst>
          </c:dPt>
          <c:dPt>
            <c:idx val="4"/>
            <c:invertIfNegative val="0"/>
            <c:bubble3D val="0"/>
            <c:spPr>
              <a:solidFill>
                <a:schemeClr val="bg1">
                  <a:lumMod val="50000"/>
                </a:schemeClr>
              </a:solidFill>
              <a:ln w="25400">
                <a:solidFill>
                  <a:schemeClr val="bg1">
                    <a:lumMod val="50000"/>
                  </a:schemeClr>
                </a:solidFill>
              </a:ln>
              <a:effectLst/>
            </c:spPr>
            <c:extLst>
              <c:ext xmlns:c16="http://schemas.microsoft.com/office/drawing/2014/chart" uri="{C3380CC4-5D6E-409C-BE32-E72D297353CC}">
                <c16:uniqueId val="{00000009-B465-4603-AFF7-3CD694633FE6}"/>
              </c:ext>
            </c:extLst>
          </c:dPt>
          <c:dPt>
            <c:idx val="5"/>
            <c:invertIfNegative val="0"/>
            <c:bubble3D val="0"/>
            <c:spPr>
              <a:solidFill>
                <a:schemeClr val="bg2">
                  <a:lumMod val="65000"/>
                </a:schemeClr>
              </a:solidFill>
              <a:ln w="25400">
                <a:solidFill>
                  <a:schemeClr val="bg1">
                    <a:lumMod val="50000"/>
                  </a:schemeClr>
                </a:solidFill>
              </a:ln>
              <a:effectLst/>
            </c:spPr>
            <c:extLst>
              <c:ext xmlns:c16="http://schemas.microsoft.com/office/drawing/2014/chart" uri="{C3380CC4-5D6E-409C-BE32-E72D297353CC}">
                <c16:uniqueId val="{0000000B-B465-4603-AFF7-3CD694633FE6}"/>
              </c:ext>
            </c:extLst>
          </c:dPt>
          <c:dPt>
            <c:idx val="6"/>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D-B465-4603-AFF7-3CD694633FE6}"/>
              </c:ext>
            </c:extLst>
          </c:dPt>
          <c:dLbls>
            <c:dLbl>
              <c:idx val="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174326AE-4B9F-45CB-A25D-1EEA0D53A2C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465237785447345"/>
                      <c:h val="7.5424623775729074E-2"/>
                    </c:manualLayout>
                  </c15:layout>
                  <c15:dlblFieldTable/>
                  <c15:showDataLabelsRange val="1"/>
                </c:ext>
                <c:ext xmlns:c16="http://schemas.microsoft.com/office/drawing/2014/chart" uri="{C3380CC4-5D6E-409C-BE32-E72D297353CC}">
                  <c16:uniqueId val="{00000001-B465-4603-AFF7-3CD694633FE6}"/>
                </c:ext>
              </c:extLst>
            </c:dLbl>
            <c:dLbl>
              <c:idx val="1"/>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0CD0DE3-826D-4924-B319-80EF48E1267F}"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4065035502238779"/>
                      <c:h val="0.11239747856775312"/>
                    </c:manualLayout>
                  </c15:layout>
                  <c15:dlblFieldTable/>
                  <c15:showDataLabelsRange val="1"/>
                </c:ext>
                <c:ext xmlns:c16="http://schemas.microsoft.com/office/drawing/2014/chart" uri="{C3380CC4-5D6E-409C-BE32-E72D297353CC}">
                  <c16:uniqueId val="{00000003-B465-4603-AFF7-3CD694633FE6}"/>
                </c:ext>
              </c:extLst>
            </c:dLbl>
            <c:dLbl>
              <c:idx val="2"/>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D8F789C1-472F-49F0-B477-5587EC16D7B5}"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7945327718741616"/>
                      <c:h val="8.4667837473735089E-2"/>
                    </c:manualLayout>
                  </c15:layout>
                  <c15:dlblFieldTable/>
                  <c15:showDataLabelsRange val="1"/>
                </c:ext>
                <c:ext xmlns:c16="http://schemas.microsoft.com/office/drawing/2014/chart" uri="{C3380CC4-5D6E-409C-BE32-E72D297353CC}">
                  <c16:uniqueId val="{00000005-B465-4603-AFF7-3CD694633FE6}"/>
                </c:ext>
              </c:extLst>
            </c:dLbl>
            <c:dLbl>
              <c:idx val="3"/>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492E093E-D417-48BE-AABB-46FFA965BA76}"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009886866559608"/>
                      <c:h val="8.6978640898236578E-2"/>
                    </c:manualLayout>
                  </c15:layout>
                  <c15:dlblFieldTable/>
                  <c15:showDataLabelsRange val="1"/>
                </c:ext>
                <c:ext xmlns:c16="http://schemas.microsoft.com/office/drawing/2014/chart" uri="{C3380CC4-5D6E-409C-BE32-E72D297353CC}">
                  <c16:uniqueId val="{00000007-B465-4603-AFF7-3CD694633FE6}"/>
                </c:ext>
              </c:extLst>
            </c:dLbl>
            <c:dLbl>
              <c:idx val="4"/>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0E1917A5-9C70-47A8-9E32-AEEA97B145CE}"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5815619967169564"/>
                      <c:h val="0.11470828199225462"/>
                    </c:manualLayout>
                  </c15:layout>
                  <c15:dlblFieldTable/>
                  <c15:showDataLabelsRange val="1"/>
                </c:ext>
                <c:ext xmlns:c16="http://schemas.microsoft.com/office/drawing/2014/chart" uri="{C3380CC4-5D6E-409C-BE32-E72D297353CC}">
                  <c16:uniqueId val="{00000009-B465-4603-AFF7-3CD694633FE6}"/>
                </c:ext>
              </c:extLst>
            </c:dLbl>
            <c:dLbl>
              <c:idx val="5"/>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D753D062-F724-41F9-BDBE-95072E896E32}"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6698600073654021"/>
                      <c:h val="8.0046230624732068E-2"/>
                    </c:manualLayout>
                  </c15:layout>
                  <c15:dlblFieldTable/>
                  <c15:showDataLabelsRange val="1"/>
                </c:ext>
                <c:ext xmlns:c16="http://schemas.microsoft.com/office/drawing/2014/chart" uri="{C3380CC4-5D6E-409C-BE32-E72D297353CC}">
                  <c16:uniqueId val="{0000000B-B465-4603-AFF7-3CD694633FE6}"/>
                </c:ext>
              </c:extLst>
            </c:dLbl>
            <c:dLbl>
              <c:idx val="6"/>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2C9C048E-D4BC-4D1A-9EF4-3060ED2815DC}" type="CELLRANGE">
                      <a:rPr lang="en-US">
                        <a:solidFill>
                          <a:schemeClr val="bg1">
                            <a:lumMod val="50000"/>
                          </a:schemeClr>
                        </a:solidFill>
                      </a:rPr>
                      <a:pPr>
                        <a:defRPr sz="1050" b="1">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4002851145692227"/>
                      <c:h val="0.10777587171875011"/>
                    </c:manualLayout>
                  </c15:layout>
                  <c15:dlblFieldTable/>
                  <c15:showDataLabelsRange val="1"/>
                </c:ext>
                <c:ext xmlns:c16="http://schemas.microsoft.com/office/drawing/2014/chart" uri="{C3380CC4-5D6E-409C-BE32-E72D297353CC}">
                  <c16:uniqueId val="{0000000D-B465-4603-AFF7-3CD694633FE6}"/>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Devices!$J$41:$J$47</c:f>
              <c:numCache>
                <c:formatCode>0%</c:formatCode>
                <c:ptCount val="7"/>
                <c:pt idx="0">
                  <c:v>0.25224046700059022</c:v>
                </c:pt>
                <c:pt idx="1">
                  <c:v>-0.10852553188496628</c:v>
                </c:pt>
                <c:pt idx="2">
                  <c:v>5.5550774503754723E-2</c:v>
                </c:pt>
                <c:pt idx="3">
                  <c:v>5.628111650564404E-2</c:v>
                </c:pt>
                <c:pt idx="4">
                  <c:v>2.7402110105044741E-2</c:v>
                </c:pt>
                <c:pt idx="5">
                  <c:v>-1.1749219714771541E-2</c:v>
                </c:pt>
                <c:pt idx="6">
                  <c:v>4.5199952752549316E-2</c:v>
                </c:pt>
              </c:numCache>
            </c:numRef>
          </c:xVal>
          <c:yVal>
            <c:numRef>
              <c:f>Devices!$K$41:$K$47</c:f>
              <c:numCache>
                <c:formatCode>0.0%</c:formatCode>
                <c:ptCount val="7"/>
                <c:pt idx="0">
                  <c:v>3.0239790508368669E-2</c:v>
                </c:pt>
                <c:pt idx="1">
                  <c:v>-1.3081341276765301E-2</c:v>
                </c:pt>
                <c:pt idx="2">
                  <c:v>8.9725125353599111E-3</c:v>
                </c:pt>
                <c:pt idx="3">
                  <c:v>1.9301417863321291E-2</c:v>
                </c:pt>
                <c:pt idx="4">
                  <c:v>1.5234017667818067E-2</c:v>
                </c:pt>
                <c:pt idx="5">
                  <c:v>-1.0497387207919484E-2</c:v>
                </c:pt>
                <c:pt idx="6">
                  <c:v>9.4561664942665047E-3</c:v>
                </c:pt>
              </c:numCache>
            </c:numRef>
          </c:yVal>
          <c:bubbleSize>
            <c:numRef>
              <c:f>Devices!$L$41:$L$47</c:f>
              <c:numCache>
                <c:formatCode>_("$"* #,##0_);_("$"* \(#,##0\);_("$"* "-"??_);_(@_)</c:formatCode>
                <c:ptCount val="7"/>
                <c:pt idx="0">
                  <c:v>11294.174768899005</c:v>
                </c:pt>
                <c:pt idx="1">
                  <c:v>11134.092788951</c:v>
                </c:pt>
                <c:pt idx="2">
                  <c:v>7461.3924513449992</c:v>
                </c:pt>
                <c:pt idx="3">
                  <c:v>3804.8743801269989</c:v>
                </c:pt>
                <c:pt idx="4">
                  <c:v>2380.9176406160013</c:v>
                </c:pt>
                <c:pt idx="5">
                  <c:v>1520.9379641269993</c:v>
                </c:pt>
                <c:pt idx="6">
                  <c:v>37596.389994065008</c:v>
                </c:pt>
              </c:numCache>
            </c:numRef>
          </c:bubbleSize>
          <c:bubble3D val="0"/>
          <c:extLst>
            <c:ext xmlns:c15="http://schemas.microsoft.com/office/drawing/2012/chart" uri="{02D57815-91ED-43cb-92C2-25804820EDAC}">
              <c15:datalabelsRange>
                <c15:f>Devices!$I$41:$I$47</c15:f>
                <c15:dlblRangeCache>
                  <c:ptCount val="7"/>
                  <c:pt idx="0">
                    <c:v>Mobile Network Services_x000d_ 2024:  $11,294 3.6%</c:v>
                  </c:pt>
                  <c:pt idx="1">
                    <c:v>Fixed Network Services_x000d_ 2024:  $11,134 -1.2%</c:v>
                  </c:pt>
                  <c:pt idx="2">
                    <c:v>PCs and Tablets_x000d_ 2024:  $7,461 5.1%</c:v>
                  </c:pt>
                  <c:pt idx="3">
                    <c:v>Mobile Devices_x000d_ 2024:  $3,805 4.9%</c:v>
                  </c:pt>
                  <c:pt idx="4">
                    <c:v>Unified Communications_x000d_ 2024:  $2,381 3.8%</c:v>
                  </c:pt>
                  <c:pt idx="5">
                    <c:v>Printers/Copiers/MFPs_x000d_ 2024:  $1,521 -0.6%</c:v>
                  </c:pt>
                  <c:pt idx="6">
                    <c:v>Devices and Telecom Total_x000d_ 2024:  $37,596 2.4%</c:v>
                  </c:pt>
                </c15:dlblRangeCache>
              </c15:datalabelsRange>
            </c:ext>
            <c:ext xmlns:c16="http://schemas.microsoft.com/office/drawing/2014/chart" uri="{C3380CC4-5D6E-409C-BE32-E72D297353CC}">
              <c16:uniqueId val="{0000000E-B465-4603-AFF7-3CD694633FE6}"/>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Devices!$Q$40</c:f>
              <c:strCache>
                <c:ptCount val="1"/>
                <c:pt idx="0">
                  <c:v>Growth Share</c:v>
                </c:pt>
              </c:strCache>
            </c:strRef>
          </c:tx>
          <c:layout>
            <c:manualLayout>
              <c:xMode val="edge"/>
              <c:yMode val="edge"/>
              <c:x val="0.47073405131935903"/>
              <c:y val="0.963722933577684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6.5794777826942209E-4"/>
              <c:y val="0.470801816036757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subvertical!$I$37</c:f>
          <c:strCache>
            <c:ptCount val="1"/>
            <c:pt idx="0">
              <c:v>Insurance -  Spending, CAGR and Growth Share - by Subvertical</c:v>
            </c:pt>
          </c:strCache>
        </c:strRef>
      </c:tx>
      <c:layout>
        <c:manualLayout>
          <c:xMode val="edge"/>
          <c:yMode val="edge"/>
          <c:x val="0.24823144492650021"/>
          <c:y val="4.7524498309184709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888302702504471E-2"/>
          <c:y val="7.28669017382928E-2"/>
          <c:w val="0.93575462571310819"/>
          <c:h val="0.86772538314694803"/>
        </c:manualLayout>
      </c:layout>
      <c:bubbleChart>
        <c:varyColors val="1"/>
        <c:ser>
          <c:idx val="0"/>
          <c:order val="0"/>
          <c:tx>
            <c:strRef>
              <c:f>subvertical!$I$32</c:f>
              <c:strCache>
                <c:ptCount val="1"/>
                <c:pt idx="0">
                  <c:v> Insurance spend</c:v>
                </c:pt>
              </c:strCache>
            </c:strRef>
          </c:tx>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37C4-4BF1-BFCD-19C938F0FCBC}"/>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37C4-4BF1-BFCD-19C938F0FCBC}"/>
              </c:ext>
            </c:extLst>
          </c:dPt>
          <c:dPt>
            <c:idx val="2"/>
            <c:invertIfNegative val="0"/>
            <c:bubble3D val="0"/>
            <c:spPr>
              <a:solidFill>
                <a:schemeClr val="bg1">
                  <a:lumMod val="65000"/>
                </a:schemeClr>
              </a:solidFill>
              <a:ln>
                <a:solidFill>
                  <a:schemeClr val="bg1">
                    <a:lumMod val="50000"/>
                  </a:schemeClr>
                </a:solidFill>
              </a:ln>
              <a:effectLst/>
            </c:spPr>
            <c:extLst>
              <c:ext xmlns:c16="http://schemas.microsoft.com/office/drawing/2014/chart" uri="{C3380CC4-5D6E-409C-BE32-E72D297353CC}">
                <c16:uniqueId val="{00000005-37C4-4BF1-BFCD-19C938F0FCBC}"/>
              </c:ext>
            </c:extLst>
          </c:dPt>
          <c:dPt>
            <c:idx val="3"/>
            <c:invertIfNegative val="0"/>
            <c:bubble3D val="0"/>
            <c:spPr>
              <a:solidFill>
                <a:schemeClr val="bg1">
                  <a:lumMod val="75000"/>
                </a:schemeClr>
              </a:solidFill>
              <a:ln>
                <a:solidFill>
                  <a:schemeClr val="bg1">
                    <a:lumMod val="50000"/>
                  </a:schemeClr>
                </a:solidFill>
              </a:ln>
              <a:effectLst/>
            </c:spPr>
            <c:extLst>
              <c:ext xmlns:c16="http://schemas.microsoft.com/office/drawing/2014/chart" uri="{C3380CC4-5D6E-409C-BE32-E72D297353CC}">
                <c16:uniqueId val="{00000007-37C4-4BF1-BFCD-19C938F0FCBC}"/>
              </c:ext>
            </c:extLst>
          </c:dPt>
          <c:dPt>
            <c:idx val="4"/>
            <c:invertIfNegative val="0"/>
            <c:bubble3D val="0"/>
            <c:spPr>
              <a:solidFill>
                <a:schemeClr val="accent3"/>
              </a:solidFill>
              <a:ln>
                <a:solidFill>
                  <a:schemeClr val="bg1">
                    <a:lumMod val="50000"/>
                  </a:schemeClr>
                </a:solidFill>
              </a:ln>
              <a:effectLst/>
            </c:spPr>
            <c:extLst>
              <c:ext xmlns:c16="http://schemas.microsoft.com/office/drawing/2014/chart" uri="{C3380CC4-5D6E-409C-BE32-E72D297353CC}">
                <c16:uniqueId val="{00000009-37C4-4BF1-BFCD-19C938F0FCBC}"/>
              </c:ext>
            </c:extLst>
          </c:dPt>
          <c:dPt>
            <c:idx val="5"/>
            <c:invertIfNegative val="0"/>
            <c:bubble3D val="0"/>
            <c:spPr>
              <a:solidFill>
                <a:schemeClr val="bg1">
                  <a:lumMod val="95000"/>
                </a:schemeClr>
              </a:solidFill>
              <a:ln>
                <a:solidFill>
                  <a:schemeClr val="bg1">
                    <a:lumMod val="50000"/>
                  </a:schemeClr>
                </a:solidFill>
              </a:ln>
              <a:effectLst/>
            </c:spPr>
            <c:extLst>
              <c:ext xmlns:c16="http://schemas.microsoft.com/office/drawing/2014/chart" uri="{C3380CC4-5D6E-409C-BE32-E72D297353CC}">
                <c16:uniqueId val="{0000000B-37C4-4BF1-BFCD-19C938F0FCBC}"/>
              </c:ext>
            </c:extLst>
          </c:dPt>
          <c:dPt>
            <c:idx val="6"/>
            <c:invertIfNegative val="0"/>
            <c:bubble3D val="0"/>
            <c:spPr>
              <a:solidFill>
                <a:schemeClr val="accent1">
                  <a:lumMod val="60000"/>
                  <a:alpha val="75000"/>
                </a:schemeClr>
              </a:solidFill>
              <a:ln>
                <a:noFill/>
              </a:ln>
              <a:effectLst/>
            </c:spPr>
            <c:extLst>
              <c:ext xmlns:c16="http://schemas.microsoft.com/office/drawing/2014/chart" uri="{C3380CC4-5D6E-409C-BE32-E72D297353CC}">
                <c16:uniqueId val="{0000000D-37C4-4BF1-BFCD-19C938F0FCBC}"/>
              </c:ext>
            </c:extLst>
          </c:dPt>
          <c:dPt>
            <c:idx val="7"/>
            <c:invertIfNegative val="0"/>
            <c:bubble3D val="0"/>
            <c:spPr>
              <a:solidFill>
                <a:schemeClr val="accent2">
                  <a:lumMod val="60000"/>
                  <a:alpha val="75000"/>
                </a:schemeClr>
              </a:solidFill>
              <a:ln>
                <a:noFill/>
              </a:ln>
              <a:effectLst/>
            </c:spPr>
            <c:extLst>
              <c:ext xmlns:c16="http://schemas.microsoft.com/office/drawing/2014/chart" uri="{C3380CC4-5D6E-409C-BE32-E72D297353CC}">
                <c16:uniqueId val="{0000000F-37C4-4BF1-BFCD-19C938F0FCBC}"/>
              </c:ext>
            </c:extLst>
          </c:dPt>
          <c:dPt>
            <c:idx val="8"/>
            <c:invertIfNegative val="0"/>
            <c:bubble3D val="0"/>
            <c:spPr>
              <a:solidFill>
                <a:schemeClr val="accent3">
                  <a:lumMod val="60000"/>
                  <a:alpha val="75000"/>
                </a:schemeClr>
              </a:solidFill>
              <a:ln>
                <a:noFill/>
              </a:ln>
              <a:effectLst/>
            </c:spPr>
            <c:extLst>
              <c:ext xmlns:c16="http://schemas.microsoft.com/office/drawing/2014/chart" uri="{C3380CC4-5D6E-409C-BE32-E72D297353CC}">
                <c16:uniqueId val="{00000011-37C4-4BF1-BFCD-19C938F0FCBC}"/>
              </c:ext>
            </c:extLst>
          </c:dPt>
          <c:dPt>
            <c:idx val="9"/>
            <c:invertIfNegative val="0"/>
            <c:bubble3D val="0"/>
            <c:spPr>
              <a:solidFill>
                <a:schemeClr val="accent4">
                  <a:lumMod val="60000"/>
                  <a:alpha val="75000"/>
                </a:schemeClr>
              </a:solidFill>
              <a:ln>
                <a:noFill/>
              </a:ln>
              <a:effectLst/>
            </c:spPr>
            <c:extLst>
              <c:ext xmlns:c16="http://schemas.microsoft.com/office/drawing/2014/chart" uri="{C3380CC4-5D6E-409C-BE32-E72D297353CC}">
                <c16:uniqueId val="{00000013-37C4-4BF1-BFCD-19C938F0FCBC}"/>
              </c:ext>
            </c:extLst>
          </c:dPt>
          <c:dPt>
            <c:idx val="10"/>
            <c:invertIfNegative val="0"/>
            <c:bubble3D val="0"/>
            <c:spPr>
              <a:solidFill>
                <a:schemeClr val="accent5">
                  <a:lumMod val="60000"/>
                  <a:alpha val="75000"/>
                </a:schemeClr>
              </a:solidFill>
              <a:ln>
                <a:noFill/>
              </a:ln>
              <a:effectLst/>
            </c:spPr>
            <c:extLst>
              <c:ext xmlns:c16="http://schemas.microsoft.com/office/drawing/2014/chart" uri="{C3380CC4-5D6E-409C-BE32-E72D297353CC}">
                <c16:uniqueId val="{00000015-37C4-4BF1-BFCD-19C938F0FCBC}"/>
              </c:ext>
            </c:extLst>
          </c:dPt>
          <c:dPt>
            <c:idx val="11"/>
            <c:invertIfNegative val="0"/>
            <c:bubble3D val="0"/>
            <c:spPr>
              <a:solidFill>
                <a:schemeClr val="accent6">
                  <a:lumMod val="60000"/>
                  <a:alpha val="75000"/>
                </a:schemeClr>
              </a:solidFill>
              <a:ln>
                <a:noFill/>
              </a:ln>
              <a:effectLst/>
            </c:spPr>
            <c:extLst>
              <c:ext xmlns:c16="http://schemas.microsoft.com/office/drawing/2014/chart" uri="{C3380CC4-5D6E-409C-BE32-E72D297353CC}">
                <c16:uniqueId val="{00000017-37C4-4BF1-BFCD-19C938F0FCBC}"/>
              </c:ext>
            </c:extLst>
          </c:dPt>
          <c:dPt>
            <c:idx val="12"/>
            <c:invertIfNegative val="0"/>
            <c:bubble3D val="0"/>
            <c:spPr>
              <a:solidFill>
                <a:schemeClr val="accent1">
                  <a:lumMod val="80000"/>
                  <a:lumOff val="20000"/>
                  <a:alpha val="75000"/>
                </a:schemeClr>
              </a:solidFill>
              <a:ln>
                <a:noFill/>
              </a:ln>
              <a:effectLst/>
            </c:spPr>
            <c:extLst>
              <c:ext xmlns:c16="http://schemas.microsoft.com/office/drawing/2014/chart" uri="{C3380CC4-5D6E-409C-BE32-E72D297353CC}">
                <c16:uniqueId val="{00000019-37C4-4BF1-BFCD-19C938F0FCBC}"/>
              </c:ext>
            </c:extLst>
          </c:dPt>
          <c:dPt>
            <c:idx val="13"/>
            <c:invertIfNegative val="0"/>
            <c:bubble3D val="0"/>
            <c:spPr>
              <a:solidFill>
                <a:schemeClr val="accent2">
                  <a:lumMod val="80000"/>
                  <a:lumOff val="20000"/>
                  <a:alpha val="75000"/>
                </a:schemeClr>
              </a:solidFill>
              <a:ln>
                <a:noFill/>
              </a:ln>
              <a:effectLst/>
            </c:spPr>
            <c:extLst>
              <c:ext xmlns:c16="http://schemas.microsoft.com/office/drawing/2014/chart" uri="{C3380CC4-5D6E-409C-BE32-E72D297353CC}">
                <c16:uniqueId val="{0000001B-37C4-4BF1-BFCD-19C938F0FCBC}"/>
              </c:ext>
            </c:extLst>
          </c:dPt>
          <c:dPt>
            <c:idx val="14"/>
            <c:invertIfNegative val="0"/>
            <c:bubble3D val="0"/>
            <c:spPr>
              <a:solidFill>
                <a:schemeClr val="accent3">
                  <a:lumMod val="80000"/>
                  <a:lumOff val="20000"/>
                  <a:alpha val="75000"/>
                </a:schemeClr>
              </a:solidFill>
              <a:ln>
                <a:noFill/>
              </a:ln>
              <a:effectLst/>
            </c:spPr>
            <c:extLst>
              <c:ext xmlns:c16="http://schemas.microsoft.com/office/drawing/2014/chart" uri="{C3380CC4-5D6E-409C-BE32-E72D297353CC}">
                <c16:uniqueId val="{0000001D-37C4-4BF1-BFCD-19C938F0FCBC}"/>
              </c:ext>
            </c:extLst>
          </c:dPt>
          <c:dPt>
            <c:idx val="15"/>
            <c:invertIfNegative val="0"/>
            <c:bubble3D val="0"/>
            <c:spPr>
              <a:solidFill>
                <a:schemeClr val="accent4">
                  <a:lumMod val="80000"/>
                  <a:lumOff val="20000"/>
                  <a:alpha val="75000"/>
                </a:schemeClr>
              </a:solidFill>
              <a:ln>
                <a:noFill/>
              </a:ln>
              <a:effectLst/>
            </c:spPr>
            <c:extLst>
              <c:ext xmlns:c16="http://schemas.microsoft.com/office/drawing/2014/chart" uri="{C3380CC4-5D6E-409C-BE32-E72D297353CC}">
                <c16:uniqueId val="{0000001F-37C4-4BF1-BFCD-19C938F0FCBC}"/>
              </c:ext>
            </c:extLst>
          </c:dPt>
          <c:dPt>
            <c:idx val="16"/>
            <c:invertIfNegative val="0"/>
            <c:bubble3D val="0"/>
            <c:spPr>
              <a:solidFill>
                <a:schemeClr val="accent5">
                  <a:lumMod val="80000"/>
                  <a:lumOff val="20000"/>
                  <a:alpha val="75000"/>
                </a:schemeClr>
              </a:solidFill>
              <a:ln>
                <a:noFill/>
              </a:ln>
              <a:effectLst/>
            </c:spPr>
            <c:extLst>
              <c:ext xmlns:c16="http://schemas.microsoft.com/office/drawing/2014/chart" uri="{C3380CC4-5D6E-409C-BE32-E72D297353CC}">
                <c16:uniqueId val="{00000021-37C4-4BF1-BFCD-19C938F0FCBC}"/>
              </c:ext>
            </c:extLst>
          </c:dPt>
          <c:dPt>
            <c:idx val="17"/>
            <c:invertIfNegative val="0"/>
            <c:bubble3D val="0"/>
            <c:spPr>
              <a:solidFill>
                <a:schemeClr val="accent6">
                  <a:lumMod val="80000"/>
                  <a:lumOff val="20000"/>
                  <a:alpha val="75000"/>
                </a:schemeClr>
              </a:solidFill>
              <a:ln>
                <a:noFill/>
              </a:ln>
              <a:effectLst/>
            </c:spPr>
            <c:extLst>
              <c:ext xmlns:c16="http://schemas.microsoft.com/office/drawing/2014/chart" uri="{C3380CC4-5D6E-409C-BE32-E72D297353CC}">
                <c16:uniqueId val="{00000023-37C4-4BF1-BFCD-19C938F0FCBC}"/>
              </c:ext>
            </c:extLst>
          </c:dPt>
          <c:dPt>
            <c:idx val="18"/>
            <c:invertIfNegative val="0"/>
            <c:bubble3D val="0"/>
            <c:spPr>
              <a:solidFill>
                <a:schemeClr val="accent1">
                  <a:lumMod val="80000"/>
                  <a:alpha val="75000"/>
                </a:schemeClr>
              </a:solidFill>
              <a:ln>
                <a:noFill/>
              </a:ln>
              <a:effectLst/>
            </c:spPr>
            <c:extLst>
              <c:ext xmlns:c16="http://schemas.microsoft.com/office/drawing/2014/chart" uri="{C3380CC4-5D6E-409C-BE32-E72D297353CC}">
                <c16:uniqueId val="{00000025-37C4-4BF1-BFCD-19C938F0FCBC}"/>
              </c:ext>
            </c:extLst>
          </c:dPt>
          <c:dPt>
            <c:idx val="19"/>
            <c:invertIfNegative val="0"/>
            <c:bubble3D val="0"/>
            <c:spPr>
              <a:solidFill>
                <a:schemeClr val="accent2">
                  <a:lumMod val="80000"/>
                  <a:alpha val="75000"/>
                </a:schemeClr>
              </a:solidFill>
              <a:ln>
                <a:noFill/>
              </a:ln>
              <a:effectLst/>
            </c:spPr>
            <c:extLst>
              <c:ext xmlns:c16="http://schemas.microsoft.com/office/drawing/2014/chart" uri="{C3380CC4-5D6E-409C-BE32-E72D297353CC}">
                <c16:uniqueId val="{00000027-37C4-4BF1-BFCD-19C938F0FCBC}"/>
              </c:ext>
            </c:extLst>
          </c:dPt>
          <c:dPt>
            <c:idx val="20"/>
            <c:invertIfNegative val="0"/>
            <c:bubble3D val="0"/>
            <c:spPr>
              <a:solidFill>
                <a:schemeClr val="accent3">
                  <a:lumMod val="80000"/>
                  <a:alpha val="75000"/>
                </a:schemeClr>
              </a:solidFill>
              <a:ln>
                <a:noFill/>
              </a:ln>
              <a:effectLst/>
            </c:spPr>
            <c:extLst>
              <c:ext xmlns:c16="http://schemas.microsoft.com/office/drawing/2014/chart" uri="{C3380CC4-5D6E-409C-BE32-E72D297353CC}">
                <c16:uniqueId val="{00000029-37C4-4BF1-BFCD-19C938F0FCBC}"/>
              </c:ext>
            </c:extLst>
          </c:dPt>
          <c:dPt>
            <c:idx val="21"/>
            <c:invertIfNegative val="0"/>
            <c:bubble3D val="0"/>
            <c:spPr>
              <a:solidFill>
                <a:schemeClr val="accent4">
                  <a:lumMod val="80000"/>
                  <a:alpha val="75000"/>
                </a:schemeClr>
              </a:solidFill>
              <a:ln>
                <a:noFill/>
              </a:ln>
              <a:effectLst/>
            </c:spPr>
            <c:extLst>
              <c:ext xmlns:c16="http://schemas.microsoft.com/office/drawing/2014/chart" uri="{C3380CC4-5D6E-409C-BE32-E72D297353CC}">
                <c16:uniqueId val="{0000002B-37C4-4BF1-BFCD-19C938F0FCBC}"/>
              </c:ext>
            </c:extLst>
          </c:dPt>
          <c:dPt>
            <c:idx val="22"/>
            <c:invertIfNegative val="0"/>
            <c:bubble3D val="0"/>
            <c:spPr>
              <a:solidFill>
                <a:schemeClr val="accent5">
                  <a:lumMod val="80000"/>
                  <a:alpha val="75000"/>
                </a:schemeClr>
              </a:solidFill>
              <a:ln>
                <a:noFill/>
              </a:ln>
              <a:effectLst/>
            </c:spPr>
            <c:extLst>
              <c:ext xmlns:c16="http://schemas.microsoft.com/office/drawing/2014/chart" uri="{C3380CC4-5D6E-409C-BE32-E72D297353CC}">
                <c16:uniqueId val="{0000002D-37C4-4BF1-BFCD-19C938F0FCBC}"/>
              </c:ext>
            </c:extLst>
          </c:dPt>
          <c:dPt>
            <c:idx val="23"/>
            <c:invertIfNegative val="0"/>
            <c:bubble3D val="0"/>
            <c:spPr>
              <a:solidFill>
                <a:schemeClr val="accent6">
                  <a:lumMod val="80000"/>
                  <a:alpha val="75000"/>
                </a:schemeClr>
              </a:solidFill>
              <a:ln>
                <a:noFill/>
              </a:ln>
              <a:effectLst/>
            </c:spPr>
            <c:extLst>
              <c:ext xmlns:c16="http://schemas.microsoft.com/office/drawing/2014/chart" uri="{C3380CC4-5D6E-409C-BE32-E72D297353CC}">
                <c16:uniqueId val="{0000002F-37C4-4BF1-BFCD-19C938F0FCBC}"/>
              </c:ext>
            </c:extLst>
          </c:dPt>
          <c:dPt>
            <c:idx val="24"/>
            <c:invertIfNegative val="0"/>
            <c:bubble3D val="0"/>
            <c:spPr>
              <a:solidFill>
                <a:schemeClr val="accent1">
                  <a:lumMod val="60000"/>
                  <a:lumOff val="40000"/>
                  <a:alpha val="75000"/>
                </a:schemeClr>
              </a:solidFill>
              <a:ln>
                <a:noFill/>
              </a:ln>
              <a:effectLst/>
            </c:spPr>
            <c:extLst>
              <c:ext xmlns:c16="http://schemas.microsoft.com/office/drawing/2014/chart" uri="{C3380CC4-5D6E-409C-BE32-E72D297353CC}">
                <c16:uniqueId val="{00000031-37C4-4BF1-BFCD-19C938F0FCBC}"/>
              </c:ext>
            </c:extLst>
          </c:dPt>
          <c:dPt>
            <c:idx val="25"/>
            <c:invertIfNegative val="0"/>
            <c:bubble3D val="0"/>
            <c:spPr>
              <a:solidFill>
                <a:schemeClr val="accent2">
                  <a:lumMod val="60000"/>
                  <a:lumOff val="40000"/>
                  <a:alpha val="75000"/>
                </a:schemeClr>
              </a:solidFill>
              <a:ln>
                <a:noFill/>
              </a:ln>
              <a:effectLst/>
            </c:spPr>
            <c:extLst>
              <c:ext xmlns:c16="http://schemas.microsoft.com/office/drawing/2014/chart" uri="{C3380CC4-5D6E-409C-BE32-E72D297353CC}">
                <c16:uniqueId val="{00000033-37C4-4BF1-BFCD-19C938F0FCBC}"/>
              </c:ext>
            </c:extLst>
          </c:dPt>
          <c:dPt>
            <c:idx val="26"/>
            <c:invertIfNegative val="0"/>
            <c:bubble3D val="0"/>
            <c:spPr>
              <a:solidFill>
                <a:schemeClr val="accent3">
                  <a:lumMod val="60000"/>
                  <a:lumOff val="40000"/>
                  <a:alpha val="75000"/>
                </a:schemeClr>
              </a:solidFill>
              <a:ln>
                <a:noFill/>
              </a:ln>
              <a:effectLst/>
            </c:spPr>
            <c:extLst>
              <c:ext xmlns:c16="http://schemas.microsoft.com/office/drawing/2014/chart" uri="{C3380CC4-5D6E-409C-BE32-E72D297353CC}">
                <c16:uniqueId val="{00000035-37C4-4BF1-BFCD-19C938F0FCBC}"/>
              </c:ext>
            </c:extLst>
          </c:dPt>
          <c:dPt>
            <c:idx val="27"/>
            <c:invertIfNegative val="0"/>
            <c:bubble3D val="0"/>
            <c:spPr>
              <a:solidFill>
                <a:schemeClr val="accent4">
                  <a:lumMod val="60000"/>
                  <a:lumOff val="40000"/>
                  <a:alpha val="75000"/>
                </a:schemeClr>
              </a:solidFill>
              <a:ln>
                <a:noFill/>
              </a:ln>
              <a:effectLst/>
            </c:spPr>
            <c:extLst>
              <c:ext xmlns:c16="http://schemas.microsoft.com/office/drawing/2014/chart" uri="{C3380CC4-5D6E-409C-BE32-E72D297353CC}">
                <c16:uniqueId val="{00000037-37C4-4BF1-BFCD-19C938F0FCBC}"/>
              </c:ext>
            </c:extLst>
          </c:dPt>
          <c:dPt>
            <c:idx val="28"/>
            <c:invertIfNegative val="0"/>
            <c:bubble3D val="0"/>
            <c:spPr>
              <a:solidFill>
                <a:schemeClr val="accent5">
                  <a:lumMod val="60000"/>
                  <a:lumOff val="40000"/>
                  <a:alpha val="75000"/>
                </a:schemeClr>
              </a:solidFill>
              <a:ln>
                <a:noFill/>
              </a:ln>
              <a:effectLst/>
            </c:spPr>
            <c:extLst>
              <c:ext xmlns:c16="http://schemas.microsoft.com/office/drawing/2014/chart" uri="{C3380CC4-5D6E-409C-BE32-E72D297353CC}">
                <c16:uniqueId val="{00000039-37C4-4BF1-BFCD-19C938F0FCBC}"/>
              </c:ext>
            </c:extLst>
          </c:dPt>
          <c:dPt>
            <c:idx val="29"/>
            <c:invertIfNegative val="0"/>
            <c:bubble3D val="0"/>
            <c:spPr>
              <a:solidFill>
                <a:schemeClr val="accent6">
                  <a:lumMod val="60000"/>
                  <a:lumOff val="40000"/>
                  <a:alpha val="75000"/>
                </a:schemeClr>
              </a:solidFill>
              <a:ln>
                <a:noFill/>
              </a:ln>
              <a:effectLst/>
            </c:spPr>
            <c:extLst>
              <c:ext xmlns:c16="http://schemas.microsoft.com/office/drawing/2014/chart" uri="{C3380CC4-5D6E-409C-BE32-E72D297353CC}">
                <c16:uniqueId val="{0000003B-37C4-4BF1-BFCD-19C938F0FCBC}"/>
              </c:ext>
            </c:extLst>
          </c:dPt>
          <c:dPt>
            <c:idx val="30"/>
            <c:invertIfNegative val="0"/>
            <c:bubble3D val="0"/>
            <c:spPr>
              <a:solidFill>
                <a:schemeClr val="accent1">
                  <a:lumMod val="50000"/>
                  <a:alpha val="75000"/>
                </a:schemeClr>
              </a:solidFill>
              <a:ln>
                <a:noFill/>
              </a:ln>
              <a:effectLst/>
            </c:spPr>
            <c:extLst>
              <c:ext xmlns:c16="http://schemas.microsoft.com/office/drawing/2014/chart" uri="{C3380CC4-5D6E-409C-BE32-E72D297353CC}">
                <c16:uniqueId val="{0000003D-37C4-4BF1-BFCD-19C938F0FCBC}"/>
              </c:ext>
            </c:extLst>
          </c:dPt>
          <c:dPt>
            <c:idx val="31"/>
            <c:invertIfNegative val="0"/>
            <c:bubble3D val="0"/>
            <c:spPr>
              <a:solidFill>
                <a:schemeClr val="accent2">
                  <a:lumMod val="50000"/>
                  <a:alpha val="75000"/>
                </a:schemeClr>
              </a:solidFill>
              <a:ln>
                <a:noFill/>
              </a:ln>
              <a:effectLst/>
            </c:spPr>
            <c:extLst>
              <c:ext xmlns:c16="http://schemas.microsoft.com/office/drawing/2014/chart" uri="{C3380CC4-5D6E-409C-BE32-E72D297353CC}">
                <c16:uniqueId val="{0000003F-37C4-4BF1-BFCD-19C938F0FCBC}"/>
              </c:ext>
            </c:extLst>
          </c:dPt>
          <c:dPt>
            <c:idx val="32"/>
            <c:invertIfNegative val="0"/>
            <c:bubble3D val="0"/>
            <c:spPr>
              <a:solidFill>
                <a:schemeClr val="accent3">
                  <a:lumMod val="50000"/>
                  <a:alpha val="75000"/>
                </a:schemeClr>
              </a:solidFill>
              <a:ln>
                <a:noFill/>
              </a:ln>
              <a:effectLst/>
            </c:spPr>
            <c:extLst>
              <c:ext xmlns:c16="http://schemas.microsoft.com/office/drawing/2014/chart" uri="{C3380CC4-5D6E-409C-BE32-E72D297353CC}">
                <c16:uniqueId val="{00000041-37C4-4BF1-BFCD-19C938F0FCBC}"/>
              </c:ext>
            </c:extLst>
          </c:dPt>
          <c:dPt>
            <c:idx val="33"/>
            <c:invertIfNegative val="0"/>
            <c:bubble3D val="0"/>
            <c:spPr>
              <a:solidFill>
                <a:schemeClr val="accent4">
                  <a:lumMod val="50000"/>
                  <a:alpha val="75000"/>
                </a:schemeClr>
              </a:solidFill>
              <a:ln>
                <a:noFill/>
              </a:ln>
              <a:effectLst/>
            </c:spPr>
            <c:extLst>
              <c:ext xmlns:c16="http://schemas.microsoft.com/office/drawing/2014/chart" uri="{C3380CC4-5D6E-409C-BE32-E72D297353CC}">
                <c16:uniqueId val="{00000043-37C4-4BF1-BFCD-19C938F0FCBC}"/>
              </c:ext>
            </c:extLst>
          </c:dPt>
          <c:dPt>
            <c:idx val="34"/>
            <c:invertIfNegative val="0"/>
            <c:bubble3D val="0"/>
            <c:spPr>
              <a:solidFill>
                <a:schemeClr val="accent5">
                  <a:lumMod val="50000"/>
                  <a:alpha val="75000"/>
                </a:schemeClr>
              </a:solidFill>
              <a:ln>
                <a:noFill/>
              </a:ln>
              <a:effectLst/>
            </c:spPr>
            <c:extLst>
              <c:ext xmlns:c16="http://schemas.microsoft.com/office/drawing/2014/chart" uri="{C3380CC4-5D6E-409C-BE32-E72D297353CC}">
                <c16:uniqueId val="{00000045-37C4-4BF1-BFCD-19C938F0FCBC}"/>
              </c:ext>
            </c:extLst>
          </c:dPt>
          <c:dLbls>
            <c:dLbl>
              <c:idx val="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300F74FF-1432-40CE-81ED-4160FDFC32B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6091113055651848"/>
                      <c:h val="0.11461585170192284"/>
                    </c:manualLayout>
                  </c15:layout>
                  <c15:dlblFieldTable/>
                  <c15:showDataLabelsRange val="1"/>
                </c:ext>
                <c:ext xmlns:c16="http://schemas.microsoft.com/office/drawing/2014/chart" uri="{C3380CC4-5D6E-409C-BE32-E72D297353CC}">
                  <c16:uniqueId val="{00000001-37C4-4BF1-BFCD-19C938F0FCBC}"/>
                </c:ext>
              </c:extLst>
            </c:dLbl>
            <c:dLbl>
              <c:idx val="1"/>
              <c:layout>
                <c:manualLayout>
                  <c:x val="-0.16047267770975432"/>
                  <c:y val="0.28507254461530868"/>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92980B15-5938-4A17-9057-9F3E1B680E6A}"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8524173524381637"/>
                      <c:h val="0.12754208754208754"/>
                    </c:manualLayout>
                  </c15:layout>
                  <c15:dlblFieldTable/>
                  <c15:showDataLabelsRange val="1"/>
                </c:ext>
                <c:ext xmlns:c16="http://schemas.microsoft.com/office/drawing/2014/chart" uri="{C3380CC4-5D6E-409C-BE32-E72D297353CC}">
                  <c16:uniqueId val="{00000003-37C4-4BF1-BFCD-19C938F0FCBC}"/>
                </c:ext>
              </c:extLst>
            </c:dLbl>
            <c:dLbl>
              <c:idx val="2"/>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9CAA5AE-451C-4632-BB3B-3379B065337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layout>
                    <c:manualLayout>
                      <c:w val="0.19433089488369401"/>
                      <c:h val="0.1406060606060606"/>
                    </c:manualLayout>
                  </c15:layout>
                  <c15:dlblFieldTable/>
                  <c15:showDataLabelsRange val="1"/>
                </c:ext>
                <c:ext xmlns:c16="http://schemas.microsoft.com/office/drawing/2014/chart" uri="{C3380CC4-5D6E-409C-BE32-E72D297353CC}">
                  <c16:uniqueId val="{00000005-37C4-4BF1-BFCD-19C938F0FCBC}"/>
                </c:ext>
              </c:extLst>
            </c:dLbl>
            <c:dLbl>
              <c:idx val="3"/>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5907027-3FDD-4231-B13C-06EE90972F66}"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layout>
                    <c:manualLayout>
                      <c:w val="0.19958860039175735"/>
                      <c:h val="0.11326599326599326"/>
                    </c:manualLayout>
                  </c15:layout>
                  <c15:dlblFieldTable/>
                  <c15:showDataLabelsRange val="1"/>
                </c:ext>
                <c:ext xmlns:c16="http://schemas.microsoft.com/office/drawing/2014/chart" uri="{C3380CC4-5D6E-409C-BE32-E72D297353CC}">
                  <c16:uniqueId val="{00000007-37C4-4BF1-BFCD-19C938F0FCBC}"/>
                </c:ext>
              </c:extLst>
            </c:dLbl>
            <c:dLbl>
              <c:idx val="4"/>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0E496134-3F20-4F21-A3C4-93CE69DA46EF}"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layout>
                    <c:manualLayout>
                      <c:w val="0.16853422918156927"/>
                      <c:h val="0.10469135802469136"/>
                    </c:manualLayout>
                  </c15:layout>
                  <c15:dlblFieldTable/>
                  <c15:showDataLabelsRange val="1"/>
                </c:ext>
                <c:ext xmlns:c16="http://schemas.microsoft.com/office/drawing/2014/chart" uri="{C3380CC4-5D6E-409C-BE32-E72D297353CC}">
                  <c16:uniqueId val="{00000009-37C4-4BF1-BFCD-19C938F0FCBC}"/>
                </c:ext>
              </c:extLst>
            </c:dLbl>
            <c:dLbl>
              <c:idx val="5"/>
              <c:tx>
                <c:rich>
                  <a:bodyPr/>
                  <a:lstStyle/>
                  <a:p>
                    <a:fld id="{EC4AD14E-2054-40F9-9FF8-5DF23A06179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37C4-4BF1-BFCD-19C938F0FCBC}"/>
                </c:ext>
              </c:extLst>
            </c:dLbl>
            <c:dLbl>
              <c:idx val="6"/>
              <c:tx>
                <c:rich>
                  <a:bodyPr/>
                  <a:lstStyle/>
                  <a:p>
                    <a:fld id="{EB77C6CA-43FE-425A-9288-0A8C707C4D0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37C4-4BF1-BFCD-19C938F0FCBC}"/>
                </c:ext>
              </c:extLst>
            </c:dLbl>
            <c:dLbl>
              <c:idx val="7"/>
              <c:tx>
                <c:rich>
                  <a:bodyPr/>
                  <a:lstStyle/>
                  <a:p>
                    <a:fld id="{8A9AB478-491B-48E2-A062-728714B4F67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37C4-4BF1-BFCD-19C938F0FCBC}"/>
                </c:ext>
              </c:extLst>
            </c:dLbl>
            <c:dLbl>
              <c:idx val="8"/>
              <c:tx>
                <c:rich>
                  <a:bodyPr/>
                  <a:lstStyle/>
                  <a:p>
                    <a:fld id="{E8078DEC-2B4C-43C2-9481-2F1DC02610AF}"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37C4-4BF1-BFCD-19C938F0FCBC}"/>
                </c:ext>
              </c:extLst>
            </c:dLbl>
            <c:dLbl>
              <c:idx val="9"/>
              <c:tx>
                <c:rich>
                  <a:bodyPr/>
                  <a:lstStyle/>
                  <a:p>
                    <a:fld id="{4F52F552-E84C-4B1A-8251-DB283D49EFE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37C4-4BF1-BFCD-19C938F0FCBC}"/>
                </c:ext>
              </c:extLst>
            </c:dLbl>
            <c:dLbl>
              <c:idx val="1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127F89CE-E63D-4146-9BD9-D84DAEDA7F1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layout>
                    <c:manualLayout>
                      <c:w val="0.12398873449305431"/>
                      <c:h val="0.12938271604938273"/>
                    </c:manualLayout>
                  </c15:layout>
                  <c15:dlblFieldTable/>
                  <c15:showDataLabelsRange val="1"/>
                </c:ext>
                <c:ext xmlns:c16="http://schemas.microsoft.com/office/drawing/2014/chart" uri="{C3380CC4-5D6E-409C-BE32-E72D297353CC}">
                  <c16:uniqueId val="{00000015-37C4-4BF1-BFCD-19C938F0FCBC}"/>
                </c:ext>
              </c:extLst>
            </c:dLbl>
            <c:dLbl>
              <c:idx val="11"/>
              <c:tx>
                <c:rich>
                  <a:bodyPr/>
                  <a:lstStyle/>
                  <a:p>
                    <a:fld id="{934BC9BE-FFEF-47AA-AEB5-3FF5E5F1138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37C4-4BF1-BFCD-19C938F0FCBC}"/>
                </c:ext>
              </c:extLst>
            </c:dLbl>
            <c:dLbl>
              <c:idx val="12"/>
              <c:tx>
                <c:rich>
                  <a:bodyPr/>
                  <a:lstStyle/>
                  <a:p>
                    <a:fld id="{B27AAD9A-A272-4E6E-8557-42C7C385564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37C4-4BF1-BFCD-19C938F0FCBC}"/>
                </c:ext>
              </c:extLst>
            </c:dLbl>
            <c:dLbl>
              <c:idx val="13"/>
              <c:tx>
                <c:rich>
                  <a:bodyPr/>
                  <a:lstStyle/>
                  <a:p>
                    <a:fld id="{AB50CCB7-BC0D-41E9-B55F-F6B0C638365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37C4-4BF1-BFCD-19C938F0FCBC}"/>
                </c:ext>
              </c:extLst>
            </c:dLbl>
            <c:dLbl>
              <c:idx val="14"/>
              <c:tx>
                <c:rich>
                  <a:bodyPr/>
                  <a:lstStyle/>
                  <a:p>
                    <a:fld id="{DE9172E1-3186-4AD8-99BB-5B9E5E82577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37C4-4BF1-BFCD-19C938F0FCBC}"/>
                </c:ext>
              </c:extLst>
            </c:dLbl>
            <c:dLbl>
              <c:idx val="15"/>
              <c:tx>
                <c:rich>
                  <a:bodyPr/>
                  <a:lstStyle/>
                  <a:p>
                    <a:fld id="{B44D3D09-DEC3-4E73-B7C0-C9C0A11D5B76}"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37C4-4BF1-BFCD-19C938F0FCBC}"/>
                </c:ext>
              </c:extLst>
            </c:dLbl>
            <c:dLbl>
              <c:idx val="16"/>
              <c:tx>
                <c:rich>
                  <a:bodyPr/>
                  <a:lstStyle/>
                  <a:p>
                    <a:fld id="{AF9A79CA-F54A-4367-8AD4-5C1B02AF33A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37C4-4BF1-BFCD-19C938F0FCBC}"/>
                </c:ext>
              </c:extLst>
            </c:dLbl>
            <c:dLbl>
              <c:idx val="17"/>
              <c:tx>
                <c:rich>
                  <a:bodyPr/>
                  <a:lstStyle/>
                  <a:p>
                    <a:fld id="{32D4722F-2FFA-4E9E-8B8E-9649ABAD489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37C4-4BF1-BFCD-19C938F0FCBC}"/>
                </c:ext>
              </c:extLst>
            </c:dLbl>
            <c:dLbl>
              <c:idx val="18"/>
              <c:tx>
                <c:rich>
                  <a:bodyPr/>
                  <a:lstStyle/>
                  <a:p>
                    <a:fld id="{CD6E73D2-0EBD-42D2-96BA-5D5222B19DD8}"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37C4-4BF1-BFCD-19C938F0FCBC}"/>
                </c:ext>
              </c:extLst>
            </c:dLbl>
            <c:dLbl>
              <c:idx val="19"/>
              <c:tx>
                <c:rich>
                  <a:bodyPr/>
                  <a:lstStyle/>
                  <a:p>
                    <a:fld id="{8707B477-E68F-47AA-A62D-D36A639F654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37C4-4BF1-BFCD-19C938F0FCBC}"/>
                </c:ext>
              </c:extLst>
            </c:dLbl>
            <c:dLbl>
              <c:idx val="20"/>
              <c:tx>
                <c:rich>
                  <a:bodyPr/>
                  <a:lstStyle/>
                  <a:p>
                    <a:fld id="{19F04D3E-EC16-4CE1-9EE6-1759C26584F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37C4-4BF1-BFCD-19C938F0FCBC}"/>
                </c:ext>
              </c:extLst>
            </c:dLbl>
            <c:dLbl>
              <c:idx val="21"/>
              <c:tx>
                <c:rich>
                  <a:bodyPr/>
                  <a:lstStyle/>
                  <a:p>
                    <a:fld id="{0DFC96D9-96C7-433B-851A-6A4348E0F1D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37C4-4BF1-BFCD-19C938F0FCBC}"/>
                </c:ext>
              </c:extLst>
            </c:dLbl>
            <c:dLbl>
              <c:idx val="22"/>
              <c:tx>
                <c:rich>
                  <a:bodyPr/>
                  <a:lstStyle/>
                  <a:p>
                    <a:fld id="{770C6733-E521-44CC-B1A6-86E8F4D562F5}"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37C4-4BF1-BFCD-19C938F0FCBC}"/>
                </c:ext>
              </c:extLst>
            </c:dLbl>
            <c:dLbl>
              <c:idx val="23"/>
              <c:tx>
                <c:rich>
                  <a:bodyPr/>
                  <a:lstStyle/>
                  <a:p>
                    <a:fld id="{95B4CE5F-A161-41CA-BDD6-A7B649A0AB49}"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37C4-4BF1-BFCD-19C938F0FCBC}"/>
                </c:ext>
              </c:extLst>
            </c:dLbl>
            <c:dLbl>
              <c:idx val="24"/>
              <c:tx>
                <c:rich>
                  <a:bodyPr/>
                  <a:lstStyle/>
                  <a:p>
                    <a:fld id="{C22CF6F6-DD91-41CE-9DA8-7AC3AB437D6D}"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37C4-4BF1-BFCD-19C938F0FCBC}"/>
                </c:ext>
              </c:extLst>
            </c:dLbl>
            <c:dLbl>
              <c:idx val="25"/>
              <c:tx>
                <c:rich>
                  <a:bodyPr/>
                  <a:lstStyle/>
                  <a:p>
                    <a:fld id="{4FDB1F20-B597-4210-9538-8F31178D5C6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37C4-4BF1-BFCD-19C938F0FCBC}"/>
                </c:ext>
              </c:extLst>
            </c:dLbl>
            <c:dLbl>
              <c:idx val="26"/>
              <c:tx>
                <c:rich>
                  <a:bodyPr/>
                  <a:lstStyle/>
                  <a:p>
                    <a:fld id="{05A674E3-F921-4570-89E4-51CC2424357D}"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37C4-4BF1-BFCD-19C938F0FCBC}"/>
                </c:ext>
              </c:extLst>
            </c:dLbl>
            <c:dLbl>
              <c:idx val="27"/>
              <c:tx>
                <c:rich>
                  <a:bodyPr/>
                  <a:lstStyle/>
                  <a:p>
                    <a:fld id="{0C6EFF6F-D524-4BE5-9F07-0208A24C724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37C4-4BF1-BFCD-19C938F0FCBC}"/>
                </c:ext>
              </c:extLst>
            </c:dLbl>
            <c:dLbl>
              <c:idx val="28"/>
              <c:tx>
                <c:rich>
                  <a:bodyPr/>
                  <a:lstStyle/>
                  <a:p>
                    <a:fld id="{5763BF77-D05B-4B5B-A777-057326C1E865}"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37C4-4BF1-BFCD-19C938F0FCBC}"/>
                </c:ext>
              </c:extLst>
            </c:dLbl>
            <c:dLbl>
              <c:idx val="29"/>
              <c:tx>
                <c:rich>
                  <a:bodyPr/>
                  <a:lstStyle/>
                  <a:p>
                    <a:fld id="{69790338-6F33-4554-8155-DD33DC3C550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37C4-4BF1-BFCD-19C938F0FCBC}"/>
                </c:ext>
              </c:extLst>
            </c:dLbl>
            <c:dLbl>
              <c:idx val="30"/>
              <c:tx>
                <c:rich>
                  <a:bodyPr/>
                  <a:lstStyle/>
                  <a:p>
                    <a:fld id="{3D01140D-10FB-4BAC-BB4F-EA45558FBCE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37C4-4BF1-BFCD-19C938F0FCBC}"/>
                </c:ext>
              </c:extLst>
            </c:dLbl>
            <c:dLbl>
              <c:idx val="31"/>
              <c:tx>
                <c:rich>
                  <a:bodyPr/>
                  <a:lstStyle/>
                  <a:p>
                    <a:fld id="{2BDD3F04-B773-4F90-8410-CB82B6C769E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37C4-4BF1-BFCD-19C938F0FCBC}"/>
                </c:ext>
              </c:extLst>
            </c:dLbl>
            <c:dLbl>
              <c:idx val="32"/>
              <c:tx>
                <c:rich>
                  <a:bodyPr/>
                  <a:lstStyle/>
                  <a:p>
                    <a:fld id="{5695DCEA-1C48-4C9E-859E-85DA660EF65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37C4-4BF1-BFCD-19C938F0FCBC}"/>
                </c:ext>
              </c:extLst>
            </c:dLbl>
            <c:dLbl>
              <c:idx val="33"/>
              <c:tx>
                <c:rich>
                  <a:bodyPr/>
                  <a:lstStyle/>
                  <a:p>
                    <a:fld id="{568B55D3-85C2-4A0A-8405-4CE3FC13169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37C4-4BF1-BFCD-19C938F0FCBC}"/>
                </c:ext>
              </c:extLst>
            </c:dLbl>
            <c:dLbl>
              <c:idx val="34"/>
              <c:tx>
                <c:rich>
                  <a:bodyPr/>
                  <a:lstStyle/>
                  <a:p>
                    <a:fld id="{34BF7AA3-2110-468D-9A69-C321AD6CA0A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37C4-4BF1-BFCD-19C938F0FCBC}"/>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subvertical!$J$41:$J$75</c:f>
              <c:numCache>
                <c:formatCode>0%</c:formatCode>
                <c:ptCount val="35"/>
                <c:pt idx="0">
                  <c:v>0.40167116562678878</c:v>
                </c:pt>
                <c:pt idx="1">
                  <c:v>0.37819655110412237</c:v>
                </c:pt>
                <c:pt idx="2">
                  <c:v>0.22013228326908879</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xVal>
          <c:yVal>
            <c:numRef>
              <c:f>subvertical!$K$41:$K$75</c:f>
              <c:numCache>
                <c:formatCode>0.00%</c:formatCode>
                <c:ptCount val="35"/>
                <c:pt idx="0">
                  <c:v>8.6236633313548472E-2</c:v>
                </c:pt>
                <c:pt idx="1">
                  <c:v>9.6117157504633122E-2</c:v>
                </c:pt>
                <c:pt idx="2" formatCode="0.0%">
                  <c:v>8.6685292706386141E-2</c:v>
                </c:pt>
                <c:pt idx="3" formatCode="0.0%">
                  <c:v>0</c:v>
                </c:pt>
                <c:pt idx="4" formatCode="0.0%">
                  <c:v>0</c:v>
                </c:pt>
                <c:pt idx="5" formatCode="0.0%">
                  <c:v>0</c:v>
                </c:pt>
                <c:pt idx="6" formatCode="0.0%">
                  <c:v>0</c:v>
                </c:pt>
                <c:pt idx="7" formatCode="0.0%">
                  <c:v>0</c:v>
                </c:pt>
                <c:pt idx="8" formatCode="0.0%">
                  <c:v>0</c:v>
                </c:pt>
                <c:pt idx="9" formatCode="0.0%">
                  <c:v>0</c:v>
                </c:pt>
                <c:pt idx="10" formatCode="0.0%">
                  <c:v>0</c:v>
                </c:pt>
                <c:pt idx="11" formatCode="0.0%">
                  <c:v>0</c:v>
                </c:pt>
                <c:pt idx="12" formatCode="0.0%">
                  <c:v>0</c:v>
                </c:pt>
                <c:pt idx="13" formatCode="0.0%">
                  <c:v>0</c:v>
                </c:pt>
                <c:pt idx="14" formatCode="0.0%">
                  <c:v>0</c:v>
                </c:pt>
                <c:pt idx="15" formatCode="0.0%">
                  <c:v>0</c:v>
                </c:pt>
                <c:pt idx="16" formatCode="0.0%">
                  <c:v>0</c:v>
                </c:pt>
                <c:pt idx="17" formatCode="0.0%">
                  <c:v>0</c:v>
                </c:pt>
                <c:pt idx="18" formatCode="0.0%">
                  <c:v>0</c:v>
                </c:pt>
                <c:pt idx="19" formatCode="0.0%">
                  <c:v>0</c:v>
                </c:pt>
                <c:pt idx="20" formatCode="0.0%">
                  <c:v>0</c:v>
                </c:pt>
                <c:pt idx="21" formatCode="0.0%">
                  <c:v>0</c:v>
                </c:pt>
                <c:pt idx="22" formatCode="0.0%">
                  <c:v>0</c:v>
                </c:pt>
                <c:pt idx="23" formatCode="0.0%">
                  <c:v>0</c:v>
                </c:pt>
                <c:pt idx="24" formatCode="0.0%">
                  <c:v>0</c:v>
                </c:pt>
                <c:pt idx="25" formatCode="0.0%">
                  <c:v>0</c:v>
                </c:pt>
                <c:pt idx="26" formatCode="0.0%">
                  <c:v>0</c:v>
                </c:pt>
                <c:pt idx="27" formatCode="0.0%">
                  <c:v>0</c:v>
                </c:pt>
                <c:pt idx="28" formatCode="0.0%">
                  <c:v>0</c:v>
                </c:pt>
                <c:pt idx="29" formatCode="0.0%">
                  <c:v>0</c:v>
                </c:pt>
                <c:pt idx="30" formatCode="0.0%">
                  <c:v>0</c:v>
                </c:pt>
                <c:pt idx="31" formatCode="0.0%">
                  <c:v>0</c:v>
                </c:pt>
                <c:pt idx="32" formatCode="0.0%">
                  <c:v>0</c:v>
                </c:pt>
                <c:pt idx="33" formatCode="0.0%">
                  <c:v>0</c:v>
                </c:pt>
                <c:pt idx="34" formatCode="0.0%">
                  <c:v>0</c:v>
                </c:pt>
              </c:numCache>
            </c:numRef>
          </c:yVal>
          <c:bubbleSize>
            <c:numRef>
              <c:f>subvertical!$L$41:$L$75</c:f>
              <c:numCache>
                <c:formatCode>_("$"* #,##0_);_("$"* \(#,##0\);_("$"* "-"??_);_(@_)</c:formatCode>
                <c:ptCount val="35"/>
                <c:pt idx="0">
                  <c:v>97334.367257592923</c:v>
                </c:pt>
                <c:pt idx="1">
                  <c:v>81844.491033719096</c:v>
                </c:pt>
                <c:pt idx="2">
                  <c:v>53014.669575339045</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bubbleSize>
          <c:bubble3D val="0"/>
          <c:extLst>
            <c:ext xmlns:c15="http://schemas.microsoft.com/office/drawing/2012/chart" uri="{02D57815-91ED-43cb-92C2-25804820EDAC}">
              <c15:datalabelsRange>
                <c15:f>subvertical!$I$41:$I$75</c15:f>
                <c15:dlblRangeCache>
                  <c:ptCount val="35"/>
                  <c:pt idx="0">
                    <c:v>Life Insurance_x000d_ 2024:  $97,334 8.5%</c:v>
                  </c:pt>
                  <c:pt idx="1">
                    <c:v>Property and Casualty Insurance_x000d_ 2024:  $81,844 9.4%</c:v>
                  </c:pt>
                  <c:pt idx="2">
                    <c:v>Other Insurance_x000d_ 2024:  $53,015 8.6%</c:v>
                  </c:pt>
                  <c:pt idx="3">
                    <c:v>#DIV/0!</c:v>
                  </c:pt>
                  <c:pt idx="4">
                    <c:v>#DIV/0!</c:v>
                  </c:pt>
                  <c:pt idx="5">
                    <c:v>#DIV/0!</c:v>
                  </c:pt>
                  <c:pt idx="6">
                    <c:v>#DIV/0!</c:v>
                  </c:pt>
                  <c:pt idx="7">
                    <c:v>#DIV/0!</c:v>
                  </c:pt>
                  <c:pt idx="8">
                    <c:v>#DIV/0!</c:v>
                  </c:pt>
                  <c:pt idx="9">
                    <c:v>#DIV/0!</c:v>
                  </c:pt>
                  <c:pt idx="10">
                    <c:v>#DIV/0!</c:v>
                  </c:pt>
                  <c:pt idx="11">
                    <c:v>#DIV/0!</c:v>
                  </c:pt>
                  <c:pt idx="12">
                    <c:v>#DIV/0!</c:v>
                  </c:pt>
                  <c:pt idx="13">
                    <c:v>#DIV/0!</c:v>
                  </c:pt>
                  <c:pt idx="14">
                    <c:v>#DIV/0!</c:v>
                  </c:pt>
                  <c:pt idx="15">
                    <c:v>#DIV/0!</c:v>
                  </c:pt>
                  <c:pt idx="16">
                    <c:v>#DIV/0!</c:v>
                  </c:pt>
                  <c:pt idx="17">
                    <c:v>#DIV/0!</c:v>
                  </c:pt>
                  <c:pt idx="18">
                    <c:v>#DIV/0!</c:v>
                  </c:pt>
                  <c:pt idx="19">
                    <c:v>#DIV/0!</c:v>
                  </c:pt>
                  <c:pt idx="20">
                    <c:v>#DIV/0!</c:v>
                  </c:pt>
                  <c:pt idx="21">
                    <c:v>#DIV/0!</c:v>
                  </c:pt>
                  <c:pt idx="22">
                    <c:v>#DIV/0!</c:v>
                  </c:pt>
                  <c:pt idx="23">
                    <c:v>#DIV/0!</c:v>
                  </c:pt>
                  <c:pt idx="24">
                    <c:v>#DIV/0!</c:v>
                  </c:pt>
                  <c:pt idx="25">
                    <c:v>#DIV/0!</c:v>
                  </c:pt>
                  <c:pt idx="26">
                    <c:v>#DIV/0!</c:v>
                  </c:pt>
                  <c:pt idx="27">
                    <c:v>#DIV/0!</c:v>
                  </c:pt>
                  <c:pt idx="28">
                    <c:v>#DIV/0!</c:v>
                  </c:pt>
                  <c:pt idx="29">
                    <c:v>#DIV/0!</c:v>
                  </c:pt>
                  <c:pt idx="30">
                    <c:v>#DIV/0!</c:v>
                  </c:pt>
                  <c:pt idx="31">
                    <c:v>#DIV/0!</c:v>
                  </c:pt>
                  <c:pt idx="32">
                    <c:v>#DIV/0!</c:v>
                  </c:pt>
                  <c:pt idx="33">
                    <c:v>#DIV/0!</c:v>
                  </c:pt>
                  <c:pt idx="34">
                    <c:v>#DIV/0!</c:v>
                  </c:pt>
                </c15:dlblRangeCache>
              </c15:datalabelsRange>
            </c:ext>
            <c:ext xmlns:c16="http://schemas.microsoft.com/office/drawing/2014/chart" uri="{C3380CC4-5D6E-409C-BE32-E72D297353CC}">
              <c16:uniqueId val="{00000046-37C4-4BF1-BFCD-19C938F0FCBC}"/>
            </c:ext>
          </c:extLst>
        </c:ser>
        <c:dLbls>
          <c:dLblPos val="ctr"/>
          <c:showLegendKey val="0"/>
          <c:showVal val="1"/>
          <c:showCatName val="0"/>
          <c:showSerName val="0"/>
          <c:showPercent val="0"/>
          <c:showBubbleSize val="0"/>
        </c:dLbls>
        <c:bubbleScale val="15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layout>
            <c:manualLayout>
              <c:xMode val="edge"/>
              <c:yMode val="edge"/>
              <c:x val="0.47156931405922459"/>
              <c:y val="0.963038963563897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1.0554705315405146E-4"/>
              <c:y val="0.467610488082929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AGRbySUB!$H$38</c:f>
          <c:strCache>
            <c:ptCount val="1"/>
            <c:pt idx="0">
              <c:v>Insurance -  Expected Annual Growth Rate by Subvertical</c:v>
            </c:pt>
          </c:strCache>
        </c:strRef>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20580044377303E-2"/>
          <c:y val="0.11528771101460908"/>
          <c:w val="0.84247185950607095"/>
          <c:h val="0.77857741438569605"/>
        </c:manualLayout>
      </c:layout>
      <c:lineChart>
        <c:grouping val="standard"/>
        <c:varyColors val="0"/>
        <c:ser>
          <c:idx val="0"/>
          <c:order val="0"/>
          <c:tx>
            <c:strRef>
              <c:f>AGRbySUB!$D$53</c:f>
              <c:strCache>
                <c:ptCount val="1"/>
                <c:pt idx="0">
                  <c:v>Life Insurance</c:v>
                </c:pt>
              </c:strCache>
            </c:strRef>
          </c:tx>
          <c:spPr>
            <a:ln w="28575" cap="rnd">
              <a:solidFill>
                <a:schemeClr val="accent1"/>
              </a:solidFill>
              <a:round/>
            </a:ln>
            <a:effectLst/>
          </c:spPr>
          <c:marker>
            <c:symbol val="none"/>
          </c:marker>
          <c:dLbls>
            <c:dLbl>
              <c:idx val="1"/>
              <c:spPr>
                <a:solidFill>
                  <a:schemeClr val="bg1">
                    <a:alpha val="41000"/>
                  </a:schemeClr>
                </a:solid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accent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15:layout>
                    <c:manualLayout>
                      <c:w val="2.9238348696476315E-2"/>
                      <c:h val="3.272727272727273E-2"/>
                    </c:manualLayout>
                  </c15:layout>
                </c:ext>
                <c:ext xmlns:c16="http://schemas.microsoft.com/office/drawing/2014/chart" uri="{C3380CC4-5D6E-409C-BE32-E72D297353CC}">
                  <c16:uniqueId val="{00000000-4319-488F-B8F3-16C22870DF12}"/>
                </c:ext>
              </c:extLst>
            </c:dLbl>
            <c:spPr>
              <a:solidFill>
                <a:schemeClr val="bg1">
                  <a:alpha val="41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AGRbySUB!$D$55:$D$59</c:f>
              <c:numCache>
                <c:formatCode>0.0%</c:formatCode>
                <c:ptCount val="5"/>
                <c:pt idx="0">
                  <c:v>6.7511828863486431E-2</c:v>
                </c:pt>
                <c:pt idx="1">
                  <c:v>8.5494401658138083E-2</c:v>
                </c:pt>
                <c:pt idx="2">
                  <c:v>9.3205197944000964E-2</c:v>
                </c:pt>
                <c:pt idx="3">
                  <c:v>9.230688870466279E-2</c:v>
                </c:pt>
                <c:pt idx="4">
                  <c:v>9.2887809805652047E-2</c:v>
                </c:pt>
              </c:numCache>
              <c:extLst/>
            </c:numRef>
          </c:val>
          <c:smooth val="1"/>
          <c:extLst>
            <c:ext xmlns:c16="http://schemas.microsoft.com/office/drawing/2014/chart" uri="{C3380CC4-5D6E-409C-BE32-E72D297353CC}">
              <c16:uniqueId val="{00000000-EFF5-40C1-9744-C64509C31B6B}"/>
            </c:ext>
          </c:extLst>
        </c:ser>
        <c:ser>
          <c:idx val="1"/>
          <c:order val="1"/>
          <c:tx>
            <c:strRef>
              <c:f>AGRbySUB!$E$53</c:f>
              <c:strCache>
                <c:ptCount val="1"/>
                <c:pt idx="0">
                  <c:v>Other Insurance</c:v>
                </c:pt>
              </c:strCache>
            </c:strRef>
          </c:tx>
          <c:spPr>
            <a:ln w="28575" cap="rnd">
              <a:solidFill>
                <a:schemeClr val="accent4"/>
              </a:solidFill>
              <a:round/>
            </a:ln>
            <a:effectLst/>
          </c:spPr>
          <c:marker>
            <c:symbol val="none"/>
          </c:marker>
          <c:dLbls>
            <c:spPr>
              <a:solidFill>
                <a:schemeClr val="bg1">
                  <a:alpha val="5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AGRbySUB!$E$55:$E$59</c:f>
              <c:numCache>
                <c:formatCode>0.0%</c:formatCode>
                <c:ptCount val="5"/>
                <c:pt idx="0">
                  <c:v>6.7100289187228018E-2</c:v>
                </c:pt>
                <c:pt idx="1">
                  <c:v>8.580986887243644E-2</c:v>
                </c:pt>
                <c:pt idx="2">
                  <c:v>9.4222660991318791E-2</c:v>
                </c:pt>
                <c:pt idx="3">
                  <c:v>9.3945822684853894E-2</c:v>
                </c:pt>
                <c:pt idx="4">
                  <c:v>9.2592979270064615E-2</c:v>
                </c:pt>
              </c:numCache>
              <c:extLst/>
            </c:numRef>
          </c:val>
          <c:smooth val="1"/>
          <c:extLst>
            <c:ext xmlns:c16="http://schemas.microsoft.com/office/drawing/2014/chart" uri="{C3380CC4-5D6E-409C-BE32-E72D297353CC}">
              <c16:uniqueId val="{00000001-EFF5-40C1-9744-C64509C31B6B}"/>
            </c:ext>
          </c:extLst>
        </c:ser>
        <c:ser>
          <c:idx val="2"/>
          <c:order val="2"/>
          <c:tx>
            <c:strRef>
              <c:f>AGRbySUB!$F$53</c:f>
              <c:strCache>
                <c:ptCount val="1"/>
                <c:pt idx="0">
                  <c:v>Property and Casualty Insurance</c:v>
                </c:pt>
              </c:strCache>
            </c:strRef>
          </c:tx>
          <c:spPr>
            <a:ln w="28575" cap="rnd">
              <a:solidFill>
                <a:srgbClr val="00B050"/>
              </a:solidFill>
              <a:round/>
            </a:ln>
            <a:effectLst/>
          </c:spPr>
          <c:marker>
            <c:symbol val="none"/>
          </c:marker>
          <c:dLbls>
            <c:spPr>
              <a:solidFill>
                <a:schemeClr val="bg1">
                  <a:alpha val="62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rgbClr val="00B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AGRbySUB!$F$55:$F$59</c:f>
              <c:numCache>
                <c:formatCode>0.0%</c:formatCode>
                <c:ptCount val="5"/>
                <c:pt idx="0">
                  <c:v>7.516698656618595E-2</c:v>
                </c:pt>
                <c:pt idx="1">
                  <c:v>9.410455274378117E-2</c:v>
                </c:pt>
                <c:pt idx="2">
                  <c:v>0.10441540261003122</c:v>
                </c:pt>
                <c:pt idx="3">
                  <c:v>0.1045169725307812</c:v>
                </c:pt>
                <c:pt idx="4">
                  <c:v>0.10266930279284668</c:v>
                </c:pt>
              </c:numCache>
              <c:extLst/>
            </c:numRef>
          </c:val>
          <c:smooth val="1"/>
          <c:extLst>
            <c:ext xmlns:c16="http://schemas.microsoft.com/office/drawing/2014/chart" uri="{C3380CC4-5D6E-409C-BE32-E72D297353CC}">
              <c16:uniqueId val="{00000002-EFF5-40C1-9744-C64509C31B6B}"/>
            </c:ext>
          </c:extLst>
        </c:ser>
        <c:ser>
          <c:idx val="3"/>
          <c:order val="3"/>
          <c:tx>
            <c:strRef>
              <c:f>AGRbySUB!$G$53</c:f>
              <c:strCache>
                <c:ptCount val="1"/>
                <c:pt idx="0">
                  <c:v> </c:v>
                </c:pt>
              </c:strCache>
            </c:strRef>
          </c:tx>
          <c:spPr>
            <a:ln w="28575" cap="rnd">
              <a:solidFill>
                <a:srgbClr val="FF0000"/>
              </a:solidFill>
              <a:round/>
            </a:ln>
            <a:effectLst/>
          </c:spPr>
          <c:marker>
            <c:symbol val="none"/>
          </c:marker>
          <c:dLbls>
            <c:spPr>
              <a:solidFill>
                <a:schemeClr val="bg1">
                  <a:alpha val="5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AGRbySUB!$G$55:$G$59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3-EFF5-40C1-9744-C64509C31B6B}"/>
            </c:ext>
          </c:extLst>
        </c:ser>
        <c:ser>
          <c:idx val="4"/>
          <c:order val="4"/>
          <c:tx>
            <c:strRef>
              <c:f>AGRbySUB!$H$53</c:f>
              <c:strCache>
                <c:ptCount val="1"/>
                <c:pt idx="0">
                  <c:v> </c:v>
                </c:pt>
              </c:strCache>
            </c:strRef>
          </c:tx>
          <c:spPr>
            <a:ln w="28575" cap="rnd">
              <a:solidFill>
                <a:schemeClr val="accent5"/>
              </a:solidFill>
              <a:round/>
            </a:ln>
            <a:effectLst/>
          </c:spPr>
          <c:marker>
            <c:symbol val="none"/>
          </c:marker>
          <c:dLbls>
            <c:spPr>
              <a:solidFill>
                <a:schemeClr val="bg1">
                  <a:alpha val="50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AGRbySUB!$H$55:$H$59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4-EFF5-40C1-9744-C64509C31B6B}"/>
            </c:ext>
          </c:extLst>
        </c:ser>
        <c:ser>
          <c:idx val="5"/>
          <c:order val="5"/>
          <c:tx>
            <c:strRef>
              <c:f>AGRbySUB!$I$53</c:f>
              <c:strCache>
                <c:ptCount val="1"/>
                <c:pt idx="0">
                  <c:v> </c:v>
                </c:pt>
              </c:strCache>
            </c:strRef>
          </c:tx>
          <c:spPr>
            <a:ln w="28575" cap="rnd">
              <a:solidFill>
                <a:schemeClr val="accent6"/>
              </a:solidFill>
              <a:round/>
            </a:ln>
            <a:effectLst/>
          </c:spPr>
          <c:marker>
            <c:symbol val="none"/>
          </c:marker>
          <c:dLbls>
            <c:spPr>
              <a:solidFill>
                <a:schemeClr val="bg1">
                  <a:alpha val="6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6"/>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AGRbySUB!$I$55:$I$59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5-EFF5-40C1-9744-C64509C31B6B}"/>
            </c:ext>
          </c:extLst>
        </c:ser>
        <c:ser>
          <c:idx val="6"/>
          <c:order val="6"/>
          <c:tx>
            <c:strRef>
              <c:f>AGRbySUB!$J$53</c:f>
              <c:strCache>
                <c:ptCount val="1"/>
                <c:pt idx="0">
                  <c:v> </c:v>
                </c:pt>
              </c:strCache>
            </c:strRef>
          </c:tx>
          <c:spPr>
            <a:ln w="28575" cap="rnd">
              <a:solidFill>
                <a:srgbClr val="0070C0"/>
              </a:solidFill>
              <a:round/>
            </a:ln>
            <a:effectLst/>
          </c:spPr>
          <c:marker>
            <c:symbol val="none"/>
          </c:marker>
          <c:dLbls>
            <c:spPr>
              <a:solidFill>
                <a:schemeClr val="bg1">
                  <a:alpha val="51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AGRbySUB!$J$55:$J$59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6-EFF5-40C1-9744-C64509C31B6B}"/>
            </c:ext>
          </c:extLst>
        </c:ser>
        <c:ser>
          <c:idx val="7"/>
          <c:order val="7"/>
          <c:tx>
            <c:strRef>
              <c:f>AGRbySUB!$K$53</c:f>
              <c:strCache>
                <c:ptCount val="1"/>
                <c:pt idx="0">
                  <c:v>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AGRbySUB!$K$55:$K$59</c:f>
              <c:numCache>
                <c:formatCode>0.0%</c:formatCode>
                <c:ptCount val="5"/>
                <c:pt idx="0">
                  <c:v>0</c:v>
                </c:pt>
                <c:pt idx="1">
                  <c:v>0</c:v>
                </c:pt>
                <c:pt idx="2">
                  <c:v>0</c:v>
                </c:pt>
                <c:pt idx="3">
                  <c:v>0</c:v>
                </c:pt>
                <c:pt idx="4">
                  <c:v>0</c:v>
                </c:pt>
              </c:numCache>
              <c:extLst/>
            </c:numRef>
          </c:val>
          <c:smooth val="1"/>
          <c:extLst xmlns:c15="http://schemas.microsoft.com/office/drawing/2012/chart">
            <c:ext xmlns:c16="http://schemas.microsoft.com/office/drawing/2014/chart" uri="{C3380CC4-5D6E-409C-BE32-E72D297353CC}">
              <c16:uniqueId val="{00000007-EFF5-40C1-9744-C64509C31B6B}"/>
            </c:ext>
          </c:extLst>
        </c:ser>
        <c:dLbls>
          <c:dLblPos val="t"/>
          <c:showLegendKey val="0"/>
          <c:showVal val="1"/>
          <c:showCatName val="0"/>
          <c:showSerName val="0"/>
          <c:showPercent val="0"/>
          <c:showBubbleSize val="0"/>
        </c:dLbls>
        <c:smooth val="0"/>
        <c:axId val="330057056"/>
        <c:axId val="306238096"/>
        <c:extLst>
          <c:ext xmlns:c15="http://schemas.microsoft.com/office/drawing/2012/chart" uri="{02D57815-91ED-43cb-92C2-25804820EDAC}">
            <c15:filteredLineSeries>
              <c15:ser>
                <c:idx val="8"/>
                <c:order val="8"/>
                <c:tx>
                  <c:strRef>
                    <c:extLst>
                      <c:ext uri="{02D57815-91ED-43cb-92C2-25804820EDAC}">
                        <c15:formulaRef>
                          <c15:sqref>AGRbySUB!$L$53</c15:sqref>
                        </c15:formulaRef>
                      </c:ext>
                    </c:extLst>
                    <c:strCache>
                      <c:ptCount val="1"/>
                      <c:pt idx="0">
                        <c:v> </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c:ext uri="{02D57815-91ED-43cb-92C2-25804820EDAC}">
                        <c15:formulaRef>
                          <c15:sqref>AGRbySUB!$L$55:$L$59</c15:sqref>
                        </c15:formulaRef>
                      </c:ext>
                    </c:extLst>
                    <c:numCache>
                      <c:formatCode>0.0%</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8-EFF5-40C1-9744-C64509C31B6B}"/>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AGRbySUB!$M$53</c15:sqref>
                        </c15:formulaRef>
                      </c:ext>
                    </c:extLst>
                    <c:strCache>
                      <c:ptCount val="1"/>
                      <c:pt idx="0">
                        <c:v> </c:v>
                      </c:pt>
                    </c:strCache>
                  </c:strRef>
                </c:tx>
                <c:spPr>
                  <a:ln w="28575" cap="rnd">
                    <a:solidFill>
                      <a:schemeClr val="accent4">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AGRbySUB!$M$55:$M$59</c15:sqref>
                        </c15:formulaRef>
                      </c:ext>
                    </c:extLst>
                    <c:numCache>
                      <c:formatCode>0.0%</c:formatCode>
                      <c:ptCount val="5"/>
                      <c:pt idx="0">
                        <c:v>0</c:v>
                      </c:pt>
                      <c:pt idx="1">
                        <c:v>0</c:v>
                      </c:pt>
                      <c:pt idx="2">
                        <c:v>0</c:v>
                      </c:pt>
                      <c:pt idx="3">
                        <c:v>0</c:v>
                      </c:pt>
                      <c:pt idx="4">
                        <c:v>0</c:v>
                      </c:pt>
                    </c:numCache>
                  </c:numRef>
                </c:val>
                <c:smooth val="0"/>
                <c:extLst xmlns:c15="http://schemas.microsoft.com/office/drawing/2012/chart">
                  <c:ext xmlns:c16="http://schemas.microsoft.com/office/drawing/2014/chart" uri="{C3380CC4-5D6E-409C-BE32-E72D297353CC}">
                    <c16:uniqueId val="{00000009-EFF5-40C1-9744-C64509C31B6B}"/>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AGRbySUB!$N$53</c15:sqref>
                        </c15:formulaRef>
                      </c:ext>
                    </c:extLst>
                    <c:strCache>
                      <c:ptCount val="1"/>
                      <c:pt idx="0">
                        <c:v> </c:v>
                      </c:pt>
                    </c:strCache>
                  </c:strRef>
                </c:tx>
                <c:spPr>
                  <a:ln w="28575" cap="rnd">
                    <a:solidFill>
                      <a:schemeClr val="accent5">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AGRbySUB!$N$55:$N$59</c15:sqref>
                        </c15:formulaRef>
                      </c:ext>
                    </c:extLst>
                    <c:numCache>
                      <c:formatCode>0.0%</c:formatCode>
                      <c:ptCount val="5"/>
                      <c:pt idx="0">
                        <c:v>0</c:v>
                      </c:pt>
                      <c:pt idx="1">
                        <c:v>0</c:v>
                      </c:pt>
                      <c:pt idx="2">
                        <c:v>0</c:v>
                      </c:pt>
                      <c:pt idx="3">
                        <c:v>0</c:v>
                      </c:pt>
                      <c:pt idx="4">
                        <c:v>0</c:v>
                      </c:pt>
                    </c:numCache>
                  </c:numRef>
                </c:val>
                <c:smooth val="0"/>
                <c:extLst xmlns:c15="http://schemas.microsoft.com/office/drawing/2012/chart">
                  <c:ext xmlns:c16="http://schemas.microsoft.com/office/drawing/2014/chart" uri="{C3380CC4-5D6E-409C-BE32-E72D297353CC}">
                    <c16:uniqueId val="{0000000A-EFF5-40C1-9744-C64509C31B6B}"/>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AGRbySUB!$O$53</c15:sqref>
                        </c15:formulaRef>
                      </c:ext>
                    </c:extLst>
                    <c:strCache>
                      <c:ptCount val="1"/>
                    </c:strCache>
                  </c:strRef>
                </c:tx>
                <c:spPr>
                  <a:ln w="28575" cap="rnd">
                    <a:solidFill>
                      <a:schemeClr val="tx1"/>
                    </a:solidFill>
                    <a:prstDash val="dash"/>
                    <a:round/>
                  </a:ln>
                  <a:effectLst/>
                </c:spPr>
                <c:marker>
                  <c:symbol val="none"/>
                </c:marker>
                <c:dLbls>
                  <c:dLbl>
                    <c:idx val="4"/>
                    <c:layout>
                      <c:manualLayout>
                        <c:x val="-3.2240027636024435E-3"/>
                        <c:y val="-5.9179074580167988E-4"/>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EFF5-40C1-9744-C64509C31B6B}"/>
                      </c:ext>
                    </c:extLst>
                  </c:dLbl>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AGRbySUB!$O$55:$O$59</c15:sqref>
                        </c15:formulaRef>
                      </c:ext>
                    </c:extLst>
                    <c:numCache>
                      <c:formatCode>0.0%</c:formatCode>
                      <c:ptCount val="5"/>
                      <c:pt idx="0">
                        <c:v>0</c:v>
                      </c:pt>
                      <c:pt idx="1">
                        <c:v>0</c:v>
                      </c:pt>
                      <c:pt idx="2">
                        <c:v>0</c:v>
                      </c:pt>
                      <c:pt idx="3">
                        <c:v>0</c:v>
                      </c:pt>
                      <c:pt idx="4">
                        <c:v>0</c:v>
                      </c:pt>
                    </c:numCache>
                  </c:numRef>
                </c:val>
                <c:smooth val="1"/>
                <c:extLst xmlns:c15="http://schemas.microsoft.com/office/drawing/2012/chart">
                  <c:ext xmlns:c16="http://schemas.microsoft.com/office/drawing/2014/chart" uri="{C3380CC4-5D6E-409C-BE32-E72D297353CC}">
                    <c16:uniqueId val="{0000000C-EFF5-40C1-9744-C64509C31B6B}"/>
                  </c:ext>
                </c:extLst>
              </c15:ser>
            </c15:filteredLineSeries>
          </c:ext>
        </c:extLst>
      </c:lineChart>
      <c:catAx>
        <c:axId val="330057056"/>
        <c:scaling>
          <c:orientation val="minMax"/>
        </c:scaling>
        <c:delete val="0"/>
        <c:axPos val="b"/>
        <c:numFmt formatCode="General" sourceLinked="1"/>
        <c:majorTickMark val="none"/>
        <c:minorTickMark val="none"/>
        <c:tickLblPos val="low"/>
        <c:spPr>
          <a:noFill/>
          <a:ln w="38100" cap="flat" cmpd="sng" algn="ctr">
            <a:solidFill>
              <a:schemeClr val="tx1">
                <a:lumMod val="15000"/>
                <a:lumOff val="85000"/>
              </a:schemeClr>
            </a:solidFill>
            <a:round/>
          </a:ln>
          <a:effectLst/>
        </c:spPr>
        <c:txPr>
          <a:bodyPr rot="-60000000" spcFirstLastPara="1" vertOverflow="ellipsis" vert="horz" wrap="square" anchor="b"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6238096"/>
        <c:crosses val="autoZero"/>
        <c:auto val="1"/>
        <c:lblAlgn val="ctr"/>
        <c:lblOffset val="100"/>
        <c:noMultiLvlLbl val="0"/>
      </c:catAx>
      <c:valAx>
        <c:axId val="306238096"/>
        <c:scaling>
          <c:orientation val="minMax"/>
          <c:min val="3.5000000000000003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057056"/>
        <c:crosses val="autoZero"/>
        <c:crossBetween val="between"/>
      </c:valAx>
      <c:spPr>
        <a:noFill/>
        <a:ln>
          <a:noFill/>
        </a:ln>
        <a:effectLst/>
      </c:spPr>
    </c:plotArea>
    <c:legend>
      <c:legendPos val="b"/>
      <c:layout>
        <c:manualLayout>
          <c:xMode val="edge"/>
          <c:yMode val="edge"/>
          <c:x val="0.84756979262084908"/>
          <c:y val="0.20909239009700589"/>
          <c:w val="0.12985822205064856"/>
          <c:h val="0.153217781946535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18825739755047E-2"/>
          <c:y val="9.3058253488471673E-2"/>
          <c:w val="0.94209101442885446"/>
          <c:h val="0.83806596589772642"/>
        </c:manualLayout>
      </c:layout>
      <c:bubbleChart>
        <c:varyColors val="1"/>
        <c:ser>
          <c:idx val="0"/>
          <c:order val="0"/>
          <c:tx>
            <c:strRef>
              <c:f>Superregion!$J$36</c:f>
              <c:strCache>
                <c:ptCount val="1"/>
                <c:pt idx="0">
                  <c:v>Insurance - IT Spend, CAGR and Growth Share  By Region</c:v>
                </c:pt>
              </c:strCache>
            </c:strRef>
          </c:tx>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7E74-4C14-B0FF-5BE07F5BF5AA}"/>
              </c:ext>
            </c:extLst>
          </c:dPt>
          <c:dPt>
            <c:idx val="1"/>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3-7E74-4C14-B0FF-5BE07F5BF5AA}"/>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7E74-4C14-B0FF-5BE07F5BF5AA}"/>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7E74-4C14-B0FF-5BE07F5BF5AA}"/>
              </c:ext>
            </c:extLst>
          </c:dPt>
          <c:dPt>
            <c:idx val="4"/>
            <c:invertIfNegative val="0"/>
            <c:bubble3D val="0"/>
            <c:spPr>
              <a:solidFill>
                <a:srgbClr val="4B5365"/>
              </a:solidFill>
              <a:ln>
                <a:noFill/>
              </a:ln>
              <a:effectLst/>
            </c:spPr>
            <c:extLst>
              <c:ext xmlns:c16="http://schemas.microsoft.com/office/drawing/2014/chart" uri="{C3380CC4-5D6E-409C-BE32-E72D297353CC}">
                <c16:uniqueId val="{00000009-7E74-4C14-B0FF-5BE07F5BF5AA}"/>
              </c:ext>
            </c:extLst>
          </c:dPt>
          <c:dPt>
            <c:idx val="5"/>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0B-7E74-4C14-B0FF-5BE07F5BF5AA}"/>
              </c:ext>
            </c:extLst>
          </c:dPt>
          <c:dPt>
            <c:idx val="6"/>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D-7E74-4C14-B0FF-5BE07F5BF5AA}"/>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7E74-4C14-B0FF-5BE07F5BF5AA}"/>
              </c:ext>
            </c:extLst>
          </c:dPt>
          <c:dPt>
            <c:idx val="8"/>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11-7E74-4C14-B0FF-5BE07F5BF5AA}"/>
              </c:ext>
            </c:extLst>
          </c:dPt>
          <c:dPt>
            <c:idx val="9"/>
            <c:invertIfNegative val="0"/>
            <c:bubble3D val="0"/>
            <c:spPr>
              <a:solidFill>
                <a:schemeClr val="accent5"/>
              </a:solidFill>
              <a:ln>
                <a:noFill/>
              </a:ln>
              <a:effectLst/>
            </c:spPr>
            <c:extLst>
              <c:ext xmlns:c16="http://schemas.microsoft.com/office/drawing/2014/chart" uri="{C3380CC4-5D6E-409C-BE32-E72D297353CC}">
                <c16:uniqueId val="{00000013-7E74-4C14-B0FF-5BE07F5BF5AA}"/>
              </c:ext>
            </c:extLst>
          </c:dPt>
          <c:dPt>
            <c:idx val="10"/>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15-7E74-4C14-B0FF-5BE07F5BF5AA}"/>
              </c:ext>
            </c:extLst>
          </c:dPt>
          <c:dPt>
            <c:idx val="11"/>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17-7E74-4C14-B0FF-5BE07F5BF5AA}"/>
              </c:ext>
            </c:extLst>
          </c:dPt>
          <c:dPt>
            <c:idx val="12"/>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19-7E74-4C14-B0FF-5BE07F5BF5AA}"/>
              </c:ext>
            </c:extLst>
          </c:dPt>
          <c:dPt>
            <c:idx val="13"/>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1B-7E74-4C14-B0FF-5BE07F5BF5AA}"/>
              </c:ext>
            </c:extLst>
          </c:dPt>
          <c:dPt>
            <c:idx val="14"/>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1D-7E74-4C14-B0FF-5BE07F5BF5AA}"/>
              </c:ext>
            </c:extLst>
          </c:dPt>
          <c:dPt>
            <c:idx val="15"/>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1F-7E74-4C14-B0FF-5BE07F5BF5AA}"/>
              </c:ext>
            </c:extLst>
          </c:dPt>
          <c:dPt>
            <c:idx val="16"/>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21-7E74-4C14-B0FF-5BE07F5BF5AA}"/>
              </c:ext>
            </c:extLst>
          </c:dPt>
          <c:dPt>
            <c:idx val="17"/>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23-7E74-4C14-B0FF-5BE07F5BF5AA}"/>
              </c:ext>
            </c:extLst>
          </c:dPt>
          <c:dPt>
            <c:idx val="18"/>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25-7E74-4C14-B0FF-5BE07F5BF5AA}"/>
              </c:ext>
            </c:extLst>
          </c:dPt>
          <c:dPt>
            <c:idx val="19"/>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27-7E74-4C14-B0FF-5BE07F5BF5AA}"/>
              </c:ext>
            </c:extLst>
          </c:dPt>
          <c:dPt>
            <c:idx val="20"/>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29-7E74-4C14-B0FF-5BE07F5BF5AA}"/>
              </c:ext>
            </c:extLst>
          </c:dPt>
          <c:dPt>
            <c:idx val="21"/>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2B-7E74-4C14-B0FF-5BE07F5BF5AA}"/>
              </c:ext>
            </c:extLst>
          </c:dPt>
          <c:dPt>
            <c:idx val="22"/>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2D-7E74-4C14-B0FF-5BE07F5BF5AA}"/>
              </c:ext>
            </c:extLst>
          </c:dPt>
          <c:dPt>
            <c:idx val="23"/>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2F-7E74-4C14-B0FF-5BE07F5BF5AA}"/>
              </c:ext>
            </c:extLst>
          </c:dPt>
          <c:dPt>
            <c:idx val="24"/>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31-7E74-4C14-B0FF-5BE07F5BF5AA}"/>
              </c:ext>
            </c:extLst>
          </c:dPt>
          <c:dPt>
            <c:idx val="25"/>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33-7E74-4C14-B0FF-5BE07F5BF5AA}"/>
              </c:ext>
            </c:extLst>
          </c:dPt>
          <c:dPt>
            <c:idx val="26"/>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35-7E74-4C14-B0FF-5BE07F5BF5AA}"/>
              </c:ext>
            </c:extLst>
          </c:dPt>
          <c:dPt>
            <c:idx val="27"/>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37-7E74-4C14-B0FF-5BE07F5BF5AA}"/>
              </c:ext>
            </c:extLst>
          </c:dPt>
          <c:dPt>
            <c:idx val="28"/>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39-7E74-4C14-B0FF-5BE07F5BF5AA}"/>
              </c:ext>
            </c:extLst>
          </c:dPt>
          <c:dPt>
            <c:idx val="29"/>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3B-7E74-4C14-B0FF-5BE07F5BF5AA}"/>
              </c:ext>
            </c:extLst>
          </c:dPt>
          <c:dPt>
            <c:idx val="30"/>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3D-7E74-4C14-B0FF-5BE07F5BF5AA}"/>
              </c:ext>
            </c:extLst>
          </c:dPt>
          <c:dPt>
            <c:idx val="31"/>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3F-7E74-4C14-B0FF-5BE07F5BF5AA}"/>
              </c:ext>
            </c:extLst>
          </c:dPt>
          <c:dPt>
            <c:idx val="32"/>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41-7E74-4C14-B0FF-5BE07F5BF5AA}"/>
              </c:ext>
            </c:extLst>
          </c:dPt>
          <c:dPt>
            <c:idx val="33"/>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43-7E74-4C14-B0FF-5BE07F5BF5AA}"/>
              </c:ext>
            </c:extLst>
          </c:dPt>
          <c:dPt>
            <c:idx val="34"/>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45-7E74-4C14-B0FF-5BE07F5BF5AA}"/>
              </c:ext>
            </c:extLst>
          </c:dPt>
          <c:dPt>
            <c:idx val="35"/>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47-7E74-4C14-B0FF-5BE07F5BF5AA}"/>
              </c:ext>
            </c:extLst>
          </c:dPt>
          <c:dLbls>
            <c:dLbl>
              <c:idx val="0"/>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A497FB7-1336-4ECD-B17F-AF4DDEDF2974}"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1405208944846794"/>
                      <c:h val="8.4489411766406425E-2"/>
                    </c:manualLayout>
                  </c15:layout>
                  <c15:dlblFieldTable/>
                  <c15:showDataLabelsRange val="1"/>
                </c:ext>
                <c:ext xmlns:c16="http://schemas.microsoft.com/office/drawing/2014/chart" uri="{C3380CC4-5D6E-409C-BE32-E72D297353CC}">
                  <c16:uniqueId val="{00000001-7E74-4C14-B0FF-5BE07F5BF5AA}"/>
                </c:ext>
              </c:extLst>
            </c:dLbl>
            <c:dLbl>
              <c:idx val="1"/>
              <c:tx>
                <c:rich>
                  <a:bodyPr/>
                  <a:lstStyle/>
                  <a:p>
                    <a:fld id="{07018361-9973-42E9-8BF9-2194C56CC372}" type="CELLRANGE">
                      <a:rPr lang="en-US"/>
                      <a:pPr/>
                      <a:t>[CELLRANGE]</a:t>
                    </a:fld>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12600237503568"/>
                      <c:h val="6.5719086175716437E-2"/>
                    </c:manualLayout>
                  </c15:layout>
                  <c15:dlblFieldTable/>
                  <c15:showDataLabelsRange val="1"/>
                </c:ext>
                <c:ext xmlns:c16="http://schemas.microsoft.com/office/drawing/2014/chart" uri="{C3380CC4-5D6E-409C-BE32-E72D297353CC}">
                  <c16:uniqueId val="{00000003-7E74-4C14-B0FF-5BE07F5BF5AA}"/>
                </c:ext>
              </c:extLst>
            </c:dLbl>
            <c:dLbl>
              <c:idx val="2"/>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724D1515-DE6C-445F-8F88-A08FEBF40C75}"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1626225570292832"/>
                      <c:h val="8.4076372816978037E-2"/>
                    </c:manualLayout>
                  </c15:layout>
                  <c15:dlblFieldTable/>
                  <c15:showDataLabelsRange val="1"/>
                </c:ext>
                <c:ext xmlns:c16="http://schemas.microsoft.com/office/drawing/2014/chart" uri="{C3380CC4-5D6E-409C-BE32-E72D297353CC}">
                  <c16:uniqueId val="{00000005-7E74-4C14-B0FF-5BE07F5BF5AA}"/>
                </c:ext>
              </c:extLst>
            </c:dLbl>
            <c:dLbl>
              <c:idx val="3"/>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5504AA46-81E3-4AD0-8A52-12665E74870A}"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620381668796557"/>
                      <c:h val="9.3668055087037211E-2"/>
                    </c:manualLayout>
                  </c15:layout>
                  <c15:dlblFieldTable/>
                  <c15:showDataLabelsRange val="1"/>
                </c:ext>
                <c:ext xmlns:c16="http://schemas.microsoft.com/office/drawing/2014/chart" uri="{C3380CC4-5D6E-409C-BE32-E72D297353CC}">
                  <c16:uniqueId val="{00000007-7E74-4C14-B0FF-5BE07F5BF5AA}"/>
                </c:ext>
              </c:extLst>
            </c:dLbl>
            <c:dLbl>
              <c:idx val="4"/>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B9CE92EC-9949-4FC0-AFD2-CCADE18D3F22}"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1827300846074565"/>
                      <c:h val="9.0960355307451127E-2"/>
                    </c:manualLayout>
                  </c15:layout>
                  <c15:dlblFieldTable/>
                  <c15:showDataLabelsRange val="1"/>
                </c:ext>
                <c:ext xmlns:c16="http://schemas.microsoft.com/office/drawing/2014/chart" uri="{C3380CC4-5D6E-409C-BE32-E72D297353CC}">
                  <c16:uniqueId val="{00000009-7E74-4C14-B0FF-5BE07F5BF5AA}"/>
                </c:ext>
              </c:extLst>
            </c:dLbl>
            <c:dLbl>
              <c:idx val="5"/>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4D21F08B-7DD2-478B-AA7E-418E7DF7823E}"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556048113870864"/>
                      <c:h val="7.7605429275933321E-2"/>
                    </c:manualLayout>
                  </c15:layout>
                  <c15:dlblFieldTable/>
                  <c15:showDataLabelsRange val="1"/>
                </c:ext>
                <c:ext xmlns:c16="http://schemas.microsoft.com/office/drawing/2014/chart" uri="{C3380CC4-5D6E-409C-BE32-E72D297353CC}">
                  <c16:uniqueId val="{0000000B-7E74-4C14-B0FF-5BE07F5BF5AA}"/>
                </c:ext>
              </c:extLst>
            </c:dLbl>
            <c:dLbl>
              <c:idx val="6"/>
              <c:tx>
                <c:rich>
                  <a:bodyPr/>
                  <a:lstStyle/>
                  <a:p>
                    <a:fld id="{6E9E8330-0516-4C35-94FB-3809CAA8A30D}" type="CELLRANGE">
                      <a:rPr lang="en-US"/>
                      <a:pPr/>
                      <a:t>[CELLRANGE]</a:t>
                    </a:fld>
                    <a:endParaRPr lang="en-US"/>
                  </a:p>
                </c:rich>
              </c:tx>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427856246683393"/>
                      <c:h val="6.5719086175716437E-2"/>
                    </c:manualLayout>
                  </c15:layout>
                  <c15:dlblFieldTable/>
                  <c15:showDataLabelsRange val="1"/>
                </c:ext>
                <c:ext xmlns:c16="http://schemas.microsoft.com/office/drawing/2014/chart" uri="{C3380CC4-5D6E-409C-BE32-E72D297353CC}">
                  <c16:uniqueId val="{0000000D-7E74-4C14-B0FF-5BE07F5BF5AA}"/>
                </c:ext>
              </c:extLst>
            </c:dLbl>
            <c:dLbl>
              <c:idx val="7"/>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F3A4F796-9453-4442-83F6-04A50C8A3642}"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439659916245023"/>
                      <c:h val="7.0721446785460232E-2"/>
                    </c:manualLayout>
                  </c15:layout>
                  <c15:dlblFieldTable/>
                  <c15:showDataLabelsRange val="1"/>
                </c:ext>
                <c:ext xmlns:c16="http://schemas.microsoft.com/office/drawing/2014/chart" uri="{C3380CC4-5D6E-409C-BE32-E72D297353CC}">
                  <c16:uniqueId val="{0000000F-7E74-4C14-B0FF-5BE07F5BF5AA}"/>
                </c:ext>
              </c:extLst>
            </c:dLbl>
            <c:dLbl>
              <c:idx val="8"/>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3FD8CDE5-FDFB-4EB2-B68D-BDE5C18B517B}"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5545525126460411"/>
                      <c:h val="6.8013747005874148E-2"/>
                    </c:manualLayout>
                  </c15:layout>
                  <c15:dlblFieldTable/>
                  <c15:showDataLabelsRange val="1"/>
                </c:ext>
                <c:ext xmlns:c16="http://schemas.microsoft.com/office/drawing/2014/chart" uri="{C3380CC4-5D6E-409C-BE32-E72D297353CC}">
                  <c16:uniqueId val="{00000011-7E74-4C14-B0FF-5BE07F5BF5AA}"/>
                </c:ext>
              </c:extLst>
            </c:dLbl>
            <c:dLbl>
              <c:idx val="9"/>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0300AAA-5A34-48B5-98A9-44AD0E7E0FD2}"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5487781572609641"/>
                      <c:h val="7.7605429275933321E-2"/>
                    </c:manualLayout>
                  </c15:layout>
                  <c15:dlblFieldTable/>
                  <c15:showDataLabelsRange val="1"/>
                </c:ext>
                <c:ext xmlns:c16="http://schemas.microsoft.com/office/drawing/2014/chart" uri="{C3380CC4-5D6E-409C-BE32-E72D297353CC}">
                  <c16:uniqueId val="{00000013-7E74-4C14-B0FF-5BE07F5BF5AA}"/>
                </c:ext>
              </c:extLst>
            </c:dLbl>
            <c:dLbl>
              <c:idx val="10"/>
              <c:tx>
                <c:rich>
                  <a:bodyPr/>
                  <a:lstStyle/>
                  <a:p>
                    <a:fld id="{88A112F5-57D7-4D9A-A5B3-052C5E2BF148}" type="CELLRANGE">
                      <a:rPr lang="en-US"/>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15-7E74-4C14-B0FF-5BE07F5BF5AA}"/>
                </c:ext>
              </c:extLst>
            </c:dLbl>
            <c:dLbl>
              <c:idx val="1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7-7E74-4C14-B0FF-5BE07F5BF5AA}"/>
                </c:ext>
              </c:extLst>
            </c:dLbl>
            <c:dLbl>
              <c:idx val="1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9-7E74-4C14-B0FF-5BE07F5BF5AA}"/>
                </c:ext>
              </c:extLst>
            </c:dLbl>
            <c:dLbl>
              <c:idx val="1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B-7E74-4C14-B0FF-5BE07F5BF5AA}"/>
                </c:ext>
              </c:extLst>
            </c:dLbl>
            <c:dLbl>
              <c:idx val="1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D-7E74-4C14-B0FF-5BE07F5BF5AA}"/>
                </c:ext>
              </c:extLst>
            </c:dLbl>
            <c:dLbl>
              <c:idx val="1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F-7E74-4C14-B0FF-5BE07F5BF5AA}"/>
                </c:ext>
              </c:extLst>
            </c:dLbl>
            <c:dLbl>
              <c:idx val="16"/>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1-7E74-4C14-B0FF-5BE07F5BF5AA}"/>
                </c:ext>
              </c:extLst>
            </c:dLbl>
            <c:dLbl>
              <c:idx val="17"/>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3-7E74-4C14-B0FF-5BE07F5BF5AA}"/>
                </c:ext>
              </c:extLst>
            </c:dLbl>
            <c:dLbl>
              <c:idx val="18"/>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5-7E74-4C14-B0FF-5BE07F5BF5AA}"/>
                </c:ext>
              </c:extLst>
            </c:dLbl>
            <c:dLbl>
              <c:idx val="19"/>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7-7E74-4C14-B0FF-5BE07F5BF5AA}"/>
                </c:ext>
              </c:extLst>
            </c:dLbl>
            <c:dLbl>
              <c:idx val="20"/>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9-7E74-4C14-B0FF-5BE07F5BF5AA}"/>
                </c:ext>
              </c:extLst>
            </c:dLbl>
            <c:dLbl>
              <c:idx val="2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B-7E74-4C14-B0FF-5BE07F5BF5AA}"/>
                </c:ext>
              </c:extLst>
            </c:dLbl>
            <c:dLbl>
              <c:idx val="2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D-7E74-4C14-B0FF-5BE07F5BF5AA}"/>
                </c:ext>
              </c:extLst>
            </c:dLbl>
            <c:dLbl>
              <c:idx val="2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F-7E74-4C14-B0FF-5BE07F5BF5AA}"/>
                </c:ext>
              </c:extLst>
            </c:dLbl>
            <c:dLbl>
              <c:idx val="2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1-7E74-4C14-B0FF-5BE07F5BF5AA}"/>
                </c:ext>
              </c:extLst>
            </c:dLbl>
            <c:dLbl>
              <c:idx val="2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3-7E74-4C14-B0FF-5BE07F5BF5AA}"/>
                </c:ext>
              </c:extLst>
            </c:dLbl>
            <c:dLbl>
              <c:idx val="26"/>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5-7E74-4C14-B0FF-5BE07F5BF5AA}"/>
                </c:ext>
              </c:extLst>
            </c:dLbl>
            <c:dLbl>
              <c:idx val="27"/>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7-7E74-4C14-B0FF-5BE07F5BF5AA}"/>
                </c:ext>
              </c:extLst>
            </c:dLbl>
            <c:dLbl>
              <c:idx val="28"/>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9-7E74-4C14-B0FF-5BE07F5BF5AA}"/>
                </c:ext>
              </c:extLst>
            </c:dLbl>
            <c:dLbl>
              <c:idx val="29"/>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B-7E74-4C14-B0FF-5BE07F5BF5AA}"/>
                </c:ext>
              </c:extLst>
            </c:dLbl>
            <c:dLbl>
              <c:idx val="30"/>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D-7E74-4C14-B0FF-5BE07F5BF5AA}"/>
                </c:ext>
              </c:extLst>
            </c:dLbl>
            <c:dLbl>
              <c:idx val="3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F-7E74-4C14-B0FF-5BE07F5BF5AA}"/>
                </c:ext>
              </c:extLst>
            </c:dLbl>
            <c:dLbl>
              <c:idx val="3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1-7E74-4C14-B0FF-5BE07F5BF5AA}"/>
                </c:ext>
              </c:extLst>
            </c:dLbl>
            <c:dLbl>
              <c:idx val="3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3-7E74-4C14-B0FF-5BE07F5BF5AA}"/>
                </c:ext>
              </c:extLst>
            </c:dLbl>
            <c:dLbl>
              <c:idx val="3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5-7E74-4C14-B0FF-5BE07F5BF5AA}"/>
                </c:ext>
              </c:extLst>
            </c:dLbl>
            <c:dLbl>
              <c:idx val="3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7-7E74-4C14-B0FF-5BE07F5BF5A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Superregion!$J$41:$J$76</c:f>
              <c:numCache>
                <c:formatCode>0%</c:formatCode>
                <c:ptCount val="36"/>
                <c:pt idx="0">
                  <c:v>0.5057044507289582</c:v>
                </c:pt>
                <c:pt idx="1">
                  <c:v>0.2629728919743789</c:v>
                </c:pt>
                <c:pt idx="2">
                  <c:v>0.18021154896454974</c:v>
                </c:pt>
                <c:pt idx="3">
                  <c:v>5.1111108332113242E-2</c:v>
                </c:pt>
                <c:pt idx="4">
                  <c:v>0</c:v>
                </c:pt>
                <c:pt idx="5">
                  <c:v>0</c:v>
                </c:pt>
                <c:pt idx="6">
                  <c:v>0</c:v>
                </c:pt>
                <c:pt idx="7">
                  <c:v>0</c:v>
                </c:pt>
                <c:pt idx="8">
                  <c:v>0</c:v>
                </c:pt>
                <c:pt idx="9">
                  <c:v>0</c:v>
                </c:pt>
                <c:pt idx="10">
                  <c:v>0</c:v>
                </c:pt>
              </c:numCache>
            </c:numRef>
          </c:xVal>
          <c:yVal>
            <c:numRef>
              <c:f>Superregion!$K$41:$K$76</c:f>
              <c:numCache>
                <c:formatCode>0.0%</c:formatCode>
                <c:ptCount val="36"/>
                <c:pt idx="0">
                  <c:v>9.0751120037460664E-2</c:v>
                </c:pt>
                <c:pt idx="1">
                  <c:v>8.9244328866191935E-2</c:v>
                </c:pt>
                <c:pt idx="2">
                  <c:v>0.10168638759276671</c:v>
                </c:pt>
                <c:pt idx="3">
                  <c:v>6.089231929914618E-2</c:v>
                </c:pt>
                <c:pt idx="4">
                  <c:v>0</c:v>
                </c:pt>
                <c:pt idx="5">
                  <c:v>0</c:v>
                </c:pt>
                <c:pt idx="6">
                  <c:v>0</c:v>
                </c:pt>
                <c:pt idx="7">
                  <c:v>0</c:v>
                </c:pt>
                <c:pt idx="8">
                  <c:v>0</c:v>
                </c:pt>
                <c:pt idx="9">
                  <c:v>0</c:v>
                </c:pt>
                <c:pt idx="10">
                  <c:v>0</c:v>
                </c:pt>
              </c:numCache>
            </c:numRef>
          </c:yVal>
          <c:bubbleSize>
            <c:numRef>
              <c:f>Superregion!$L$41:$L$76</c:f>
              <c:numCache>
                <c:formatCode>_("$"* #,##0_);_("$"* \(#,##0\);_("$"* "-"??_);_(@_)</c:formatCode>
                <c:ptCount val="36"/>
                <c:pt idx="0">
                  <c:v>116638.76081804701</c:v>
                </c:pt>
                <c:pt idx="1">
                  <c:v>61152.607356901004</c:v>
                </c:pt>
                <c:pt idx="2">
                  <c:v>36658.476357653009</c:v>
                </c:pt>
                <c:pt idx="3">
                  <c:v>17743.683334049998</c:v>
                </c:pt>
                <c:pt idx="4">
                  <c:v>0</c:v>
                </c:pt>
                <c:pt idx="5">
                  <c:v>0</c:v>
                </c:pt>
                <c:pt idx="6">
                  <c:v>0</c:v>
                </c:pt>
                <c:pt idx="7">
                  <c:v>0</c:v>
                </c:pt>
                <c:pt idx="8">
                  <c:v>0</c:v>
                </c:pt>
                <c:pt idx="9">
                  <c:v>0</c:v>
                </c:pt>
                <c:pt idx="10">
                  <c:v>0</c:v>
                </c:pt>
              </c:numCache>
            </c:numRef>
          </c:bubbleSize>
          <c:bubble3D val="0"/>
          <c:extLst>
            <c:ext xmlns:c15="http://schemas.microsoft.com/office/drawing/2012/chart" uri="{02D57815-91ED-43cb-92C2-25804820EDAC}">
              <c15:datalabelsRange>
                <c15:f>Superregion!$I$41:$I$52</c15:f>
                <c15:dlblRangeCache>
                  <c:ptCount val="12"/>
                  <c:pt idx="0">
                    <c:v>Americas_x000d_ 2024:  $116,639 8.9%</c:v>
                  </c:pt>
                  <c:pt idx="1">
                    <c:v>EMEA_x000d_ 2024:  $61,153 9.1%</c:v>
                  </c:pt>
                  <c:pt idx="2">
                    <c:v>Asia/Pacific_x000d_ 2024:  $36,658 10.0%</c:v>
                  </c:pt>
                  <c:pt idx="3">
                    <c:v>Japan (Super Region)_x000d_ 2024:  $17,744 5.5%</c:v>
                  </c:pt>
                  <c:pt idx="4">
                    <c:v>#DIV/0!</c:v>
                  </c:pt>
                  <c:pt idx="5">
                    <c:v>#DIV/0!</c:v>
                  </c:pt>
                  <c:pt idx="6">
                    <c:v>#DIV/0!</c:v>
                  </c:pt>
                  <c:pt idx="7">
                    <c:v>#DIV/0!</c:v>
                  </c:pt>
                  <c:pt idx="8">
                    <c:v>#DIV/0!</c:v>
                  </c:pt>
                  <c:pt idx="9">
                    <c:v>#DIV/0!</c:v>
                  </c:pt>
                  <c:pt idx="10">
                    <c:v>#DIV/0!</c:v>
                  </c:pt>
                </c15:dlblRangeCache>
              </c15:datalabelsRange>
            </c:ext>
            <c:ext xmlns:c16="http://schemas.microsoft.com/office/drawing/2014/chart" uri="{C3380CC4-5D6E-409C-BE32-E72D297353CC}">
              <c16:uniqueId val="{00000048-7E74-4C14-B0FF-5BE07F5BF5AA}"/>
            </c:ext>
          </c:extLst>
        </c:ser>
        <c:dLbls>
          <c:dLblPos val="ctr"/>
          <c:showLegendKey val="0"/>
          <c:showVal val="1"/>
          <c:showCatName val="0"/>
          <c:showSerName val="0"/>
          <c:showPercent val="0"/>
          <c:showBubbleSize val="0"/>
        </c:dLbls>
        <c:bubbleScale val="200"/>
        <c:showNegBubbles val="0"/>
        <c:axId val="1795406719"/>
        <c:axId val="618159919"/>
      </c:bubbleChart>
      <c:valAx>
        <c:axId val="1795406719"/>
        <c:scaling>
          <c:orientation val="minMax"/>
          <c:max val="0.70000000000000007"/>
          <c:min val="-0.1"/>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3.1300612952700857E-3"/>
              <c:y val="0.438828407611986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18825739755047E-2"/>
          <c:y val="9.3058253488471673E-2"/>
          <c:w val="0.94209101442885446"/>
          <c:h val="0.83806596589772642"/>
        </c:manualLayout>
      </c:layout>
      <c:bubbleChart>
        <c:varyColors val="1"/>
        <c:ser>
          <c:idx val="0"/>
          <c:order val="0"/>
          <c:tx>
            <c:strRef>
              <c:f>region!$J$36</c:f>
              <c:strCache>
                <c:ptCount val="1"/>
                <c:pt idx="0">
                  <c:v>Insurance - IT Spend, CAGR and Growth Share  by Region</c:v>
                </c:pt>
              </c:strCache>
            </c:strRef>
          </c:tx>
          <c:spPr>
            <a:ln>
              <a:solidFill>
                <a:schemeClr val="bg1">
                  <a:lumMod val="50000"/>
                </a:schemeClr>
              </a:solidFill>
            </a:ln>
          </c:spPr>
          <c:invertIfNegative val="0"/>
          <c:dPt>
            <c:idx val="0"/>
            <c:invertIfNegative val="0"/>
            <c:bubble3D val="0"/>
            <c:spPr>
              <a:solidFill>
                <a:schemeClr val="tx2"/>
              </a:solidFill>
              <a:ln>
                <a:solidFill>
                  <a:schemeClr val="bg1">
                    <a:lumMod val="50000"/>
                  </a:schemeClr>
                </a:solidFill>
              </a:ln>
              <a:effectLst/>
            </c:spPr>
            <c:extLst>
              <c:ext xmlns:c16="http://schemas.microsoft.com/office/drawing/2014/chart" uri="{C3380CC4-5D6E-409C-BE32-E72D297353CC}">
                <c16:uniqueId val="{00000001-103A-44BC-A1D0-5F2F2669E952}"/>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103A-44BC-A1D0-5F2F2669E952}"/>
              </c:ext>
            </c:extLst>
          </c:dPt>
          <c:dPt>
            <c:idx val="2"/>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05-103A-44BC-A1D0-5F2F2669E952}"/>
              </c:ext>
            </c:extLst>
          </c:dPt>
          <c:dPt>
            <c:idx val="3"/>
            <c:invertIfNegative val="0"/>
            <c:bubble3D val="0"/>
            <c:spPr>
              <a:solidFill>
                <a:schemeClr val="bg1">
                  <a:lumMod val="50000"/>
                </a:schemeClr>
              </a:solidFill>
              <a:ln>
                <a:solidFill>
                  <a:schemeClr val="bg1">
                    <a:lumMod val="50000"/>
                  </a:schemeClr>
                </a:solidFill>
              </a:ln>
              <a:effectLst/>
            </c:spPr>
            <c:extLst>
              <c:ext xmlns:c16="http://schemas.microsoft.com/office/drawing/2014/chart" uri="{C3380CC4-5D6E-409C-BE32-E72D297353CC}">
                <c16:uniqueId val="{00000007-103A-44BC-A1D0-5F2F2669E952}"/>
              </c:ext>
            </c:extLst>
          </c:dPt>
          <c:dPt>
            <c:idx val="4"/>
            <c:invertIfNegative val="0"/>
            <c:bubble3D val="0"/>
            <c:spPr>
              <a:solidFill>
                <a:schemeClr val="bg1">
                  <a:lumMod val="85000"/>
                </a:schemeClr>
              </a:solidFill>
              <a:ln>
                <a:solidFill>
                  <a:schemeClr val="bg1">
                    <a:lumMod val="50000"/>
                  </a:schemeClr>
                </a:solidFill>
              </a:ln>
              <a:effectLst/>
            </c:spPr>
            <c:extLst>
              <c:ext xmlns:c16="http://schemas.microsoft.com/office/drawing/2014/chart" uri="{C3380CC4-5D6E-409C-BE32-E72D297353CC}">
                <c16:uniqueId val="{00000009-103A-44BC-A1D0-5F2F2669E952}"/>
              </c:ext>
            </c:extLst>
          </c:dPt>
          <c:dPt>
            <c:idx val="5"/>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0B-103A-44BC-A1D0-5F2F2669E952}"/>
              </c:ext>
            </c:extLst>
          </c:dPt>
          <c:dPt>
            <c:idx val="6"/>
            <c:invertIfNegative val="0"/>
            <c:bubble3D val="0"/>
            <c:spPr>
              <a:solidFill>
                <a:schemeClr val="tx1">
                  <a:lumMod val="65000"/>
                  <a:lumOff val="35000"/>
                </a:schemeClr>
              </a:solidFill>
              <a:ln>
                <a:solidFill>
                  <a:schemeClr val="bg1">
                    <a:lumMod val="50000"/>
                  </a:schemeClr>
                </a:solidFill>
              </a:ln>
              <a:effectLst/>
            </c:spPr>
            <c:extLst>
              <c:ext xmlns:c16="http://schemas.microsoft.com/office/drawing/2014/chart" uri="{C3380CC4-5D6E-409C-BE32-E72D297353CC}">
                <c16:uniqueId val="{0000000D-103A-44BC-A1D0-5F2F2669E952}"/>
              </c:ext>
            </c:extLst>
          </c:dPt>
          <c:dPt>
            <c:idx val="7"/>
            <c:invertIfNegative val="0"/>
            <c:bubble3D val="0"/>
            <c:spPr>
              <a:solidFill>
                <a:schemeClr val="accent2">
                  <a:lumMod val="60000"/>
                  <a:lumOff val="40000"/>
                </a:schemeClr>
              </a:solidFill>
              <a:ln>
                <a:solidFill>
                  <a:schemeClr val="bg1">
                    <a:lumMod val="50000"/>
                  </a:schemeClr>
                </a:solidFill>
              </a:ln>
              <a:effectLst/>
            </c:spPr>
            <c:extLst>
              <c:ext xmlns:c16="http://schemas.microsoft.com/office/drawing/2014/chart" uri="{C3380CC4-5D6E-409C-BE32-E72D297353CC}">
                <c16:uniqueId val="{0000000F-103A-44BC-A1D0-5F2F2669E952}"/>
              </c:ext>
            </c:extLst>
          </c:dPt>
          <c:dPt>
            <c:idx val="8"/>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11-103A-44BC-A1D0-5F2F2669E952}"/>
              </c:ext>
            </c:extLst>
          </c:dPt>
          <c:dPt>
            <c:idx val="9"/>
            <c:invertIfNegative val="0"/>
            <c:bubble3D val="0"/>
            <c:spPr>
              <a:solidFill>
                <a:schemeClr val="accent3"/>
              </a:solidFill>
              <a:ln>
                <a:solidFill>
                  <a:schemeClr val="bg1">
                    <a:lumMod val="50000"/>
                  </a:schemeClr>
                </a:solidFill>
              </a:ln>
              <a:effectLst/>
            </c:spPr>
            <c:extLst>
              <c:ext xmlns:c16="http://schemas.microsoft.com/office/drawing/2014/chart" uri="{C3380CC4-5D6E-409C-BE32-E72D297353CC}">
                <c16:uniqueId val="{00000013-103A-44BC-A1D0-5F2F2669E952}"/>
              </c:ext>
            </c:extLst>
          </c:dPt>
          <c:dPt>
            <c:idx val="10"/>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15-103A-44BC-A1D0-5F2F2669E952}"/>
              </c:ext>
            </c:extLst>
          </c:dPt>
          <c:dPt>
            <c:idx val="11"/>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17-103A-44BC-A1D0-5F2F2669E952}"/>
              </c:ext>
            </c:extLst>
          </c:dPt>
          <c:dPt>
            <c:idx val="12"/>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19-103A-44BC-A1D0-5F2F2669E952}"/>
              </c:ext>
            </c:extLst>
          </c:dPt>
          <c:dPt>
            <c:idx val="13"/>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1B-103A-44BC-A1D0-5F2F2669E952}"/>
              </c:ext>
            </c:extLst>
          </c:dPt>
          <c:dPt>
            <c:idx val="14"/>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1D-103A-44BC-A1D0-5F2F2669E952}"/>
              </c:ext>
            </c:extLst>
          </c:dPt>
          <c:dPt>
            <c:idx val="15"/>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1F-103A-44BC-A1D0-5F2F2669E952}"/>
              </c:ext>
            </c:extLst>
          </c:dPt>
          <c:dPt>
            <c:idx val="16"/>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21-103A-44BC-A1D0-5F2F2669E952}"/>
              </c:ext>
            </c:extLst>
          </c:dPt>
          <c:dPt>
            <c:idx val="17"/>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23-103A-44BC-A1D0-5F2F2669E952}"/>
              </c:ext>
            </c:extLst>
          </c:dPt>
          <c:dPt>
            <c:idx val="18"/>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25-103A-44BC-A1D0-5F2F2669E952}"/>
              </c:ext>
            </c:extLst>
          </c:dPt>
          <c:dPt>
            <c:idx val="19"/>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27-103A-44BC-A1D0-5F2F2669E952}"/>
              </c:ext>
            </c:extLst>
          </c:dPt>
          <c:dPt>
            <c:idx val="20"/>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29-103A-44BC-A1D0-5F2F2669E952}"/>
              </c:ext>
            </c:extLst>
          </c:dPt>
          <c:dPt>
            <c:idx val="21"/>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2B-103A-44BC-A1D0-5F2F2669E952}"/>
              </c:ext>
            </c:extLst>
          </c:dPt>
          <c:dPt>
            <c:idx val="22"/>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2D-103A-44BC-A1D0-5F2F2669E952}"/>
              </c:ext>
            </c:extLst>
          </c:dPt>
          <c:dPt>
            <c:idx val="23"/>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2F-103A-44BC-A1D0-5F2F2669E952}"/>
              </c:ext>
            </c:extLst>
          </c:dPt>
          <c:dPt>
            <c:idx val="24"/>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31-103A-44BC-A1D0-5F2F2669E952}"/>
              </c:ext>
            </c:extLst>
          </c:dPt>
          <c:dPt>
            <c:idx val="25"/>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33-103A-44BC-A1D0-5F2F2669E952}"/>
              </c:ext>
            </c:extLst>
          </c:dPt>
          <c:dPt>
            <c:idx val="26"/>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35-103A-44BC-A1D0-5F2F2669E952}"/>
              </c:ext>
            </c:extLst>
          </c:dPt>
          <c:dPt>
            <c:idx val="27"/>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37-103A-44BC-A1D0-5F2F2669E952}"/>
              </c:ext>
            </c:extLst>
          </c:dPt>
          <c:dPt>
            <c:idx val="28"/>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39-103A-44BC-A1D0-5F2F2669E952}"/>
              </c:ext>
            </c:extLst>
          </c:dPt>
          <c:dPt>
            <c:idx val="29"/>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3B-103A-44BC-A1D0-5F2F2669E952}"/>
              </c:ext>
            </c:extLst>
          </c:dPt>
          <c:dPt>
            <c:idx val="30"/>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3D-103A-44BC-A1D0-5F2F2669E952}"/>
              </c:ext>
            </c:extLst>
          </c:dPt>
          <c:dPt>
            <c:idx val="31"/>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3F-103A-44BC-A1D0-5F2F2669E952}"/>
              </c:ext>
            </c:extLst>
          </c:dPt>
          <c:dPt>
            <c:idx val="32"/>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41-103A-44BC-A1D0-5F2F2669E952}"/>
              </c:ext>
            </c:extLst>
          </c:dPt>
          <c:dPt>
            <c:idx val="33"/>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43-103A-44BC-A1D0-5F2F2669E952}"/>
              </c:ext>
            </c:extLst>
          </c:dPt>
          <c:dPt>
            <c:idx val="34"/>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45-103A-44BC-A1D0-5F2F2669E952}"/>
              </c:ext>
            </c:extLst>
          </c:dPt>
          <c:dPt>
            <c:idx val="35"/>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47-103A-44BC-A1D0-5F2F2669E952}"/>
              </c:ext>
            </c:extLst>
          </c:dPt>
          <c:dLbls>
            <c:dLbl>
              <c:idx val="0"/>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F2045B83-C29F-4198-9523-B5B5F1B9B718}"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1405208944846794"/>
                      <c:h val="8.4489411766406425E-2"/>
                    </c:manualLayout>
                  </c15:layout>
                  <c15:dlblFieldTable/>
                  <c15:showDataLabelsRange val="1"/>
                </c:ext>
                <c:ext xmlns:c16="http://schemas.microsoft.com/office/drawing/2014/chart" uri="{C3380CC4-5D6E-409C-BE32-E72D297353CC}">
                  <c16:uniqueId val="{00000001-103A-44BC-A1D0-5F2F2669E952}"/>
                </c:ext>
              </c:extLst>
            </c:dLbl>
            <c:dLbl>
              <c:idx val="1"/>
              <c:tx>
                <c:rich>
                  <a:bodyPr/>
                  <a:lstStyle/>
                  <a:p>
                    <a:fld id="{95B15179-7FF8-4CF7-9AB5-AD90D27451B5}" type="CELLRANGE">
                      <a:rPr lang="de-DE" dirty="0"/>
                      <a:pPr/>
                      <a:t>[CELLRANGE]</a:t>
                    </a:fld>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9022385800607569"/>
                      <c:h val="6.5719086175716437E-2"/>
                    </c:manualLayout>
                  </c15:layout>
                  <c15:dlblFieldTable/>
                  <c15:showDataLabelsRange val="1"/>
                </c:ext>
                <c:ext xmlns:c16="http://schemas.microsoft.com/office/drawing/2014/chart" uri="{C3380CC4-5D6E-409C-BE32-E72D297353CC}">
                  <c16:uniqueId val="{00000003-103A-44BC-A1D0-5F2F2669E952}"/>
                </c:ext>
              </c:extLst>
            </c:dLbl>
            <c:dLbl>
              <c:idx val="2"/>
              <c:layout>
                <c:manualLayout>
                  <c:x val="-6.7576633691358813E-3"/>
                  <c:y val="-3.5109717868338559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5B040901-F49A-4FC9-A3D7-2BE0B218688F}"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0499943552743331"/>
                      <c:h val="8.4076321180855534E-2"/>
                    </c:manualLayout>
                  </c15:layout>
                  <c15:dlblFieldTable/>
                  <c15:showDataLabelsRange val="1"/>
                </c:ext>
                <c:ext xmlns:c16="http://schemas.microsoft.com/office/drawing/2014/chart" uri="{C3380CC4-5D6E-409C-BE32-E72D297353CC}">
                  <c16:uniqueId val="{00000005-103A-44BC-A1D0-5F2F2669E952}"/>
                </c:ext>
              </c:extLst>
            </c:dLbl>
            <c:dLbl>
              <c:idx val="3"/>
              <c:layout>
                <c:manualLayout>
                  <c:x val="-1.8020553896133405E-2"/>
                  <c:y val="-2.5078369905956114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3E8AC424-BF1D-447D-BC0E-197A4DC55725}"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0029928131512442"/>
                      <c:h val="9.3668106533705234E-2"/>
                    </c:manualLayout>
                  </c15:layout>
                  <c15:dlblFieldTable/>
                  <c15:showDataLabelsRange val="1"/>
                </c:ext>
                <c:ext xmlns:c16="http://schemas.microsoft.com/office/drawing/2014/chart" uri="{C3380CC4-5D6E-409C-BE32-E72D297353CC}">
                  <c16:uniqueId val="{00000007-103A-44BC-A1D0-5F2F2669E952}"/>
                </c:ext>
              </c:extLst>
            </c:dLbl>
            <c:dLbl>
              <c:idx val="4"/>
              <c:layout>
                <c:manualLayout>
                  <c:x val="0"/>
                  <c:y val="-0.13291526176782767"/>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5A80F557-B755-4E11-B6A1-4F40E1C71762}"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0056533279981142"/>
                      <c:h val="0.11102312837854514"/>
                    </c:manualLayout>
                  </c15:layout>
                  <c15:dlblFieldTable/>
                  <c15:showDataLabelsRange val="1"/>
                </c:ext>
                <c:ext xmlns:c16="http://schemas.microsoft.com/office/drawing/2014/chart" uri="{C3380CC4-5D6E-409C-BE32-E72D297353CC}">
                  <c16:uniqueId val="{00000009-103A-44BC-A1D0-5F2F2669E952}"/>
                </c:ext>
              </c:extLst>
            </c:dLbl>
            <c:dLbl>
              <c:idx val="5"/>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FEF141C6-4046-4FF4-87BC-8C86E0F8E0F2}"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556048113870864"/>
                      <c:h val="7.7605429275933321E-2"/>
                    </c:manualLayout>
                  </c15:layout>
                  <c15:dlblFieldTable/>
                  <c15:showDataLabelsRange val="1"/>
                </c:ext>
                <c:ext xmlns:c16="http://schemas.microsoft.com/office/drawing/2014/chart" uri="{C3380CC4-5D6E-409C-BE32-E72D297353CC}">
                  <c16:uniqueId val="{0000000B-103A-44BC-A1D0-5F2F2669E952}"/>
                </c:ext>
              </c:extLst>
            </c:dLbl>
            <c:dLbl>
              <c:idx val="6"/>
              <c:layout>
                <c:manualLayout>
                  <c:x val="-0.23711687810221574"/>
                  <c:y val="-1.0031249228642658E-2"/>
                </c:manualLayout>
              </c:layout>
              <c:tx>
                <c:rich>
                  <a:bodyPr/>
                  <a:lstStyle/>
                  <a:p>
                    <a:fld id="{4EA954F4-E022-4B2E-9D89-8E16D96EBFC4}"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814396365098196"/>
                      <c:h val="6.5719151877175211E-2"/>
                    </c:manualLayout>
                  </c15:layout>
                  <c15:dlblFieldTable/>
                  <c15:showDataLabelsRange val="1"/>
                </c:ext>
                <c:ext xmlns:c16="http://schemas.microsoft.com/office/drawing/2014/chart" uri="{C3380CC4-5D6E-409C-BE32-E72D297353CC}">
                  <c16:uniqueId val="{0000000D-103A-44BC-A1D0-5F2F2669E952}"/>
                </c:ext>
              </c:extLst>
            </c:dLbl>
            <c:dLbl>
              <c:idx val="7"/>
              <c:layout>
                <c:manualLayout>
                  <c:x val="-0.22961701977463134"/>
                  <c:y val="-3.5109717868338559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75FB7446-7915-4252-80A5-A2399558023D}"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255374395187374"/>
                      <c:h val="7.0721398069755387E-2"/>
                    </c:manualLayout>
                  </c15:layout>
                  <c15:dlblFieldTable/>
                  <c15:showDataLabelsRange val="1"/>
                </c:ext>
                <c:ext xmlns:c16="http://schemas.microsoft.com/office/drawing/2014/chart" uri="{C3380CC4-5D6E-409C-BE32-E72D297353CC}">
                  <c16:uniqueId val="{0000000F-103A-44BC-A1D0-5F2F2669E952}"/>
                </c:ext>
              </c:extLst>
            </c:dLbl>
            <c:dLbl>
              <c:idx val="8"/>
              <c:layout>
                <c:manualLayout>
                  <c:x val="-0.21328917410790499"/>
                  <c:y val="5.2664576802507745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A1F2B1A-2D8B-4C8D-A717-876ED1F575C0}"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135945375356978"/>
                      <c:h val="6.8013747005874134E-2"/>
                    </c:manualLayout>
                  </c15:layout>
                  <c15:dlblFieldTable/>
                  <c15:showDataLabelsRange val="1"/>
                </c:ext>
                <c:ext xmlns:c16="http://schemas.microsoft.com/office/drawing/2014/chart" uri="{C3380CC4-5D6E-409C-BE32-E72D297353CC}">
                  <c16:uniqueId val="{00000011-103A-44BC-A1D0-5F2F2669E952}"/>
                </c:ext>
              </c:extLst>
            </c:dLbl>
            <c:dLbl>
              <c:idx val="9"/>
              <c:layout>
                <c:manualLayout>
                  <c:x val="-0.22250932133547557"/>
                  <c:y val="-6.0187989040554883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B517E01A-6CF6-4DCD-B7F4-507DF0DE1CB5}"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487781572609641"/>
                      <c:h val="7.7605429275933321E-2"/>
                    </c:manualLayout>
                  </c15:layout>
                  <c15:dlblFieldTable/>
                  <c15:showDataLabelsRange val="1"/>
                </c:ext>
                <c:ext xmlns:c16="http://schemas.microsoft.com/office/drawing/2014/chart" uri="{C3380CC4-5D6E-409C-BE32-E72D297353CC}">
                  <c16:uniqueId val="{00000013-103A-44BC-A1D0-5F2F2669E952}"/>
                </c:ext>
              </c:extLst>
            </c:dLbl>
            <c:dLbl>
              <c:idx val="10"/>
              <c:tx>
                <c:rich>
                  <a:bodyPr/>
                  <a:lstStyle/>
                  <a:p>
                    <a:fld id="{4E05DBD1-9F1F-4E66-B480-84D9BE1143BD}"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103A-44BC-A1D0-5F2F2669E952}"/>
                </c:ext>
              </c:extLst>
            </c:dLbl>
            <c:dLbl>
              <c:idx val="1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7-103A-44BC-A1D0-5F2F2669E952}"/>
                </c:ext>
              </c:extLst>
            </c:dLbl>
            <c:dLbl>
              <c:idx val="1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9-103A-44BC-A1D0-5F2F2669E952}"/>
                </c:ext>
              </c:extLst>
            </c:dLbl>
            <c:dLbl>
              <c:idx val="1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B-103A-44BC-A1D0-5F2F2669E952}"/>
                </c:ext>
              </c:extLst>
            </c:dLbl>
            <c:dLbl>
              <c:idx val="1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D-103A-44BC-A1D0-5F2F2669E952}"/>
                </c:ext>
              </c:extLst>
            </c:dLbl>
            <c:dLbl>
              <c:idx val="1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F-103A-44BC-A1D0-5F2F2669E952}"/>
                </c:ext>
              </c:extLst>
            </c:dLbl>
            <c:dLbl>
              <c:idx val="1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1-103A-44BC-A1D0-5F2F2669E952}"/>
                </c:ext>
              </c:extLst>
            </c:dLbl>
            <c:dLbl>
              <c:idx val="1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3-103A-44BC-A1D0-5F2F2669E952}"/>
                </c:ext>
              </c:extLst>
            </c:dLbl>
            <c:dLbl>
              <c:idx val="1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5-103A-44BC-A1D0-5F2F2669E952}"/>
                </c:ext>
              </c:extLst>
            </c:dLbl>
            <c:dLbl>
              <c:idx val="1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7-103A-44BC-A1D0-5F2F2669E952}"/>
                </c:ext>
              </c:extLst>
            </c:dLbl>
            <c:dLbl>
              <c:idx val="2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9-103A-44BC-A1D0-5F2F2669E952}"/>
                </c:ext>
              </c:extLst>
            </c:dLbl>
            <c:dLbl>
              <c:idx val="2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B-103A-44BC-A1D0-5F2F2669E952}"/>
                </c:ext>
              </c:extLst>
            </c:dLbl>
            <c:dLbl>
              <c:idx val="2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D-103A-44BC-A1D0-5F2F2669E952}"/>
                </c:ext>
              </c:extLst>
            </c:dLbl>
            <c:dLbl>
              <c:idx val="2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F-103A-44BC-A1D0-5F2F2669E952}"/>
                </c:ext>
              </c:extLst>
            </c:dLbl>
            <c:dLbl>
              <c:idx val="2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1-103A-44BC-A1D0-5F2F2669E952}"/>
                </c:ext>
              </c:extLst>
            </c:dLbl>
            <c:dLbl>
              <c:idx val="2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3-103A-44BC-A1D0-5F2F2669E952}"/>
                </c:ext>
              </c:extLst>
            </c:dLbl>
            <c:dLbl>
              <c:idx val="2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5-103A-44BC-A1D0-5F2F2669E952}"/>
                </c:ext>
              </c:extLst>
            </c:dLbl>
            <c:dLbl>
              <c:idx val="2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7-103A-44BC-A1D0-5F2F2669E952}"/>
                </c:ext>
              </c:extLst>
            </c:dLbl>
            <c:dLbl>
              <c:idx val="2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9-103A-44BC-A1D0-5F2F2669E952}"/>
                </c:ext>
              </c:extLst>
            </c:dLbl>
            <c:dLbl>
              <c:idx val="2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B-103A-44BC-A1D0-5F2F2669E952}"/>
                </c:ext>
              </c:extLst>
            </c:dLbl>
            <c:dLbl>
              <c:idx val="3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D-103A-44BC-A1D0-5F2F2669E952}"/>
                </c:ext>
              </c:extLst>
            </c:dLbl>
            <c:dLbl>
              <c:idx val="3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F-103A-44BC-A1D0-5F2F2669E952}"/>
                </c:ext>
              </c:extLst>
            </c:dLbl>
            <c:dLbl>
              <c:idx val="3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1-103A-44BC-A1D0-5F2F2669E952}"/>
                </c:ext>
              </c:extLst>
            </c:dLbl>
            <c:dLbl>
              <c:idx val="3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3-103A-44BC-A1D0-5F2F2669E952}"/>
                </c:ext>
              </c:extLst>
            </c:dLbl>
            <c:dLbl>
              <c:idx val="3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5-103A-44BC-A1D0-5F2F2669E952}"/>
                </c:ext>
              </c:extLst>
            </c:dLbl>
            <c:dLbl>
              <c:idx val="3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7-103A-44BC-A1D0-5F2F2669E95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region!$J$41:$J$76</c:f>
              <c:numCache>
                <c:formatCode>0%</c:formatCode>
                <c:ptCount val="36"/>
                <c:pt idx="0">
                  <c:v>0.47902534086138832</c:v>
                </c:pt>
                <c:pt idx="1">
                  <c:v>0.22034464177756968</c:v>
                </c:pt>
                <c:pt idx="2">
                  <c:v>5.1111108332113291E-2</c:v>
                </c:pt>
                <c:pt idx="3">
                  <c:v>7.3752185405376688E-2</c:v>
                </c:pt>
                <c:pt idx="4">
                  <c:v>5.216777581580774E-2</c:v>
                </c:pt>
                <c:pt idx="5">
                  <c:v>5.4291587743365372E-2</c:v>
                </c:pt>
                <c:pt idx="6">
                  <c:v>2.6679109867570137E-2</c:v>
                </c:pt>
                <c:pt idx="7">
                  <c:v>2.1964731323894822E-2</c:v>
                </c:pt>
                <c:pt idx="8">
                  <c:v>9.0355965913198246E-3</c:v>
                </c:pt>
                <c:pt idx="9">
                  <c:v>1.162792228159398E-2</c:v>
                </c:pt>
                <c:pt idx="10">
                  <c:v>0</c:v>
                </c:pt>
              </c:numCache>
            </c:numRef>
          </c:xVal>
          <c:yVal>
            <c:numRef>
              <c:f>region!$K$41:$K$76</c:f>
              <c:numCache>
                <c:formatCode>0.0%</c:formatCode>
                <c:ptCount val="36"/>
                <c:pt idx="0">
                  <c:v>9.1557599030905434E-2</c:v>
                </c:pt>
                <c:pt idx="1">
                  <c:v>8.9666902597257625E-2</c:v>
                </c:pt>
                <c:pt idx="2">
                  <c:v>6.089231929914618E-2</c:v>
                </c:pt>
                <c:pt idx="3">
                  <c:v>9.7433029792888037E-2</c:v>
                </c:pt>
                <c:pt idx="4">
                  <c:v>9.3791714825639305E-2</c:v>
                </c:pt>
                <c:pt idx="5">
                  <c:v>0.11834243480178319</c:v>
                </c:pt>
                <c:pt idx="6">
                  <c:v>7.8380782821801276E-2</c:v>
                </c:pt>
                <c:pt idx="7">
                  <c:v>8.7949601646614584E-2</c:v>
                </c:pt>
                <c:pt idx="8">
                  <c:v>7.3908616466644039E-2</c:v>
                </c:pt>
                <c:pt idx="9">
                  <c:v>9.9193172765226212E-2</c:v>
                </c:pt>
                <c:pt idx="10">
                  <c:v>0</c:v>
                </c:pt>
              </c:numCache>
            </c:numRef>
          </c:yVal>
          <c:bubbleSize>
            <c:numRef>
              <c:f>region!$L$41:$L$76</c:f>
              <c:numCache>
                <c:formatCode>_("$"* #,##0_);_("$"* \(#,##0\);_("$"* "-"??_);_(@_)</c:formatCode>
                <c:ptCount val="36"/>
                <c:pt idx="0">
                  <c:v>109524.92454959097</c:v>
                </c:pt>
                <c:pt idx="1">
                  <c:v>51032.96724114204</c:v>
                </c:pt>
                <c:pt idx="2">
                  <c:v>17743.683334049998</c:v>
                </c:pt>
                <c:pt idx="3">
                  <c:v>15697.351746548999</c:v>
                </c:pt>
                <c:pt idx="4">
                  <c:v>11558.712340846001</c:v>
                </c:pt>
                <c:pt idx="5">
                  <c:v>9402.4122702579934</c:v>
                </c:pt>
                <c:pt idx="6">
                  <c:v>7113.8362684560016</c:v>
                </c:pt>
                <c:pt idx="7">
                  <c:v>5218.1522857459959</c:v>
                </c:pt>
                <c:pt idx="8">
                  <c:v>2534.2381960169992</c:v>
                </c:pt>
                <c:pt idx="9">
                  <c:v>2367.2496339959994</c:v>
                </c:pt>
                <c:pt idx="10">
                  <c:v>0</c:v>
                </c:pt>
              </c:numCache>
            </c:numRef>
          </c:bubbleSize>
          <c:bubble3D val="0"/>
          <c:extLst>
            <c:ext xmlns:c15="http://schemas.microsoft.com/office/drawing/2012/chart" uri="{02D57815-91ED-43cb-92C2-25804820EDAC}">
              <c15:datalabelsRange>
                <c15:f>region!$I$41:$I$52</c15:f>
                <c15:dlblRangeCache>
                  <c:ptCount val="12"/>
                  <c:pt idx="0">
                    <c:v>North America_x000d_ 2024:  $109,525 8.9%</c:v>
                  </c:pt>
                  <c:pt idx="1">
                    <c:v>Western Europe_x000d_ 2024:  $51,033 9.0%</c:v>
                  </c:pt>
                  <c:pt idx="2">
                    <c:v>Japan (Region)_x000d_ 2024:  $17,744 5.5%</c:v>
                  </c:pt>
                  <c:pt idx="3">
                    <c:v>Greater China_x000d_ 2024:  $15,697 9.6%</c:v>
                  </c:pt>
                  <c:pt idx="4">
                    <c:v>Mature Asia/Pacific_x000d_ 2024:  $11,559 9.4%</c:v>
                  </c:pt>
                  <c:pt idx="5">
                    <c:v>Emerging Asia/Pacific_x000d_ 2024:  $9,402 11.7%</c:v>
                  </c:pt>
                  <c:pt idx="6">
                    <c:v>Latin America_x000d_ 2024:  $7,114 8.4%</c:v>
                  </c:pt>
                  <c:pt idx="7">
                    <c:v>Middle East and North Africa_x000d_ 2024:  $5,218 9.9%</c:v>
                  </c:pt>
                  <c:pt idx="8">
                    <c:v>Sub-Saharan Africa_x000d_ 2024:  $2,534 7.3%</c:v>
                  </c:pt>
                  <c:pt idx="9">
                    <c:v>Eastern Europe_x000d_ 2024:  $2,367 10.8%</c:v>
                  </c:pt>
                  <c:pt idx="10">
                    <c:v>#DIV/0!</c:v>
                  </c:pt>
                </c15:dlblRangeCache>
              </c15:datalabelsRange>
            </c:ext>
            <c:ext xmlns:c16="http://schemas.microsoft.com/office/drawing/2014/chart" uri="{C3380CC4-5D6E-409C-BE32-E72D297353CC}">
              <c16:uniqueId val="{00000048-103A-44BC-A1D0-5F2F2669E952}"/>
            </c:ext>
          </c:extLst>
        </c:ser>
        <c:dLbls>
          <c:dLblPos val="ctr"/>
          <c:showLegendKey val="0"/>
          <c:showVal val="1"/>
          <c:showCatName val="0"/>
          <c:showSerName val="0"/>
          <c:showPercent val="0"/>
          <c:showBubbleSize val="0"/>
        </c:dLbls>
        <c:bubbleScale val="2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3.1300612952700857E-3"/>
              <c:y val="0.438828407611986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'growth all'!$H$38</c:f>
          <c:strCache>
            <c:ptCount val="1"/>
            <c:pt idx="0">
              <c:v>All Industries - Expected Annual Growth Rate </c:v>
            </c:pt>
          </c:strCache>
        </c:strRef>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20580044377303E-2"/>
          <c:y val="0.11094460643692555"/>
          <c:w val="0.79553197853108137"/>
          <c:h val="0.77857741438569605"/>
        </c:manualLayout>
      </c:layout>
      <c:lineChart>
        <c:grouping val="standard"/>
        <c:varyColors val="0"/>
        <c:ser>
          <c:idx val="0"/>
          <c:order val="0"/>
          <c:tx>
            <c:strRef>
              <c:f>'growth all'!$D$53</c:f>
              <c:strCache>
                <c:ptCount val="1"/>
                <c:pt idx="0">
                  <c:v>Wholesale Trade</c:v>
                </c:pt>
              </c:strCache>
            </c:strRef>
          </c:tx>
          <c:spPr>
            <a:ln w="28575" cap="rnd">
              <a:solidFill>
                <a:schemeClr val="accent1"/>
              </a:solidFill>
              <a:round/>
            </a:ln>
            <a:effectLst/>
          </c:spPr>
          <c:marker>
            <c:symbol val="none"/>
          </c:marker>
          <c:dLbls>
            <c:spPr>
              <a:solidFill>
                <a:schemeClr val="bg1">
                  <a:alpha val="54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all'!$D$55:$D$59</c:f>
              <c:numCache>
                <c:formatCode>0.0%</c:formatCode>
                <c:ptCount val="5"/>
                <c:pt idx="0">
                  <c:v>4.6968354668992421E-2</c:v>
                </c:pt>
                <c:pt idx="1">
                  <c:v>6.7968868578681396E-2</c:v>
                </c:pt>
                <c:pt idx="2">
                  <c:v>7.3452955079287258E-2</c:v>
                </c:pt>
                <c:pt idx="3">
                  <c:v>6.890803418882431E-2</c:v>
                </c:pt>
                <c:pt idx="4">
                  <c:v>6.6541541926834175E-2</c:v>
                </c:pt>
              </c:numCache>
              <c:extLst/>
            </c:numRef>
          </c:val>
          <c:smooth val="1"/>
          <c:extLst>
            <c:ext xmlns:c16="http://schemas.microsoft.com/office/drawing/2014/chart" uri="{C3380CC4-5D6E-409C-BE32-E72D297353CC}">
              <c16:uniqueId val="{00000000-5678-45F5-A7A9-58A7645F8640}"/>
            </c:ext>
          </c:extLst>
        </c:ser>
        <c:ser>
          <c:idx val="1"/>
          <c:order val="1"/>
          <c:tx>
            <c:strRef>
              <c:f>'growth all'!$E$53</c:f>
              <c:strCache>
                <c:ptCount val="1"/>
                <c:pt idx="0">
                  <c:v>Transportation</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all'!$E$55:$E$59</c:f>
              <c:numCache>
                <c:formatCode>0.0%</c:formatCode>
                <c:ptCount val="5"/>
                <c:pt idx="0">
                  <c:v>4.3404743018531346E-2</c:v>
                </c:pt>
                <c:pt idx="1">
                  <c:v>6.4302365683487059E-2</c:v>
                </c:pt>
                <c:pt idx="2">
                  <c:v>7.1652214718092452E-2</c:v>
                </c:pt>
                <c:pt idx="3">
                  <c:v>6.9243143566502546E-2</c:v>
                </c:pt>
                <c:pt idx="4">
                  <c:v>6.8473310308309207E-2</c:v>
                </c:pt>
              </c:numCache>
              <c:extLst/>
            </c:numRef>
          </c:val>
          <c:smooth val="1"/>
          <c:extLst>
            <c:ext xmlns:c16="http://schemas.microsoft.com/office/drawing/2014/chart" uri="{C3380CC4-5D6E-409C-BE32-E72D297353CC}">
              <c16:uniqueId val="{00000001-5678-45F5-A7A9-58A7645F8640}"/>
            </c:ext>
          </c:extLst>
        </c:ser>
        <c:ser>
          <c:idx val="2"/>
          <c:order val="2"/>
          <c:tx>
            <c:strRef>
              <c:f>'growth all'!$F$53</c:f>
              <c:strCache>
                <c:ptCount val="1"/>
                <c:pt idx="0">
                  <c:v>Retail</c:v>
                </c:pt>
              </c:strCache>
            </c:strRef>
          </c:tx>
          <c:spPr>
            <a:ln w="28575" cap="rnd">
              <a:solidFill>
                <a:srgbClr val="00B050"/>
              </a:solidFill>
              <a:round/>
            </a:ln>
            <a:effectLst/>
          </c:spPr>
          <c:marker>
            <c:symbol val="none"/>
          </c:marker>
          <c:dLbls>
            <c:spPr>
              <a:solidFill>
                <a:schemeClr val="bg1">
                  <a:alpha val="65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rgbClr val="00B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all'!$F$55:$F$59</c:f>
              <c:numCache>
                <c:formatCode>0.0%</c:formatCode>
                <c:ptCount val="5"/>
                <c:pt idx="0">
                  <c:v>4.6472979599297741E-2</c:v>
                </c:pt>
                <c:pt idx="1">
                  <c:v>6.8326775570551557E-2</c:v>
                </c:pt>
                <c:pt idx="2">
                  <c:v>7.7879842281950079E-2</c:v>
                </c:pt>
                <c:pt idx="3">
                  <c:v>7.7198237399799197E-2</c:v>
                </c:pt>
                <c:pt idx="4">
                  <c:v>7.4324855161751635E-2</c:v>
                </c:pt>
              </c:numCache>
              <c:extLst/>
            </c:numRef>
          </c:val>
          <c:smooth val="1"/>
          <c:extLst>
            <c:ext xmlns:c16="http://schemas.microsoft.com/office/drawing/2014/chart" uri="{C3380CC4-5D6E-409C-BE32-E72D297353CC}">
              <c16:uniqueId val="{00000002-5678-45F5-A7A9-58A7645F8640}"/>
            </c:ext>
          </c:extLst>
        </c:ser>
        <c:ser>
          <c:idx val="3"/>
          <c:order val="3"/>
          <c:tx>
            <c:strRef>
              <c:f>'growth all'!$G$53</c:f>
              <c:strCache>
                <c:ptCount val="1"/>
                <c:pt idx="0">
                  <c:v>Manufacturing and Natural Resources</c:v>
                </c:pt>
              </c:strCache>
            </c:strRef>
          </c:tx>
          <c:spPr>
            <a:ln w="28575" cap="rnd">
              <a:solidFill>
                <a:srgbClr val="FF0000"/>
              </a:solidFill>
              <a:round/>
            </a:ln>
            <a:effectLst/>
          </c:spPr>
          <c:marker>
            <c:symbol val="none"/>
          </c:marker>
          <c:dLbls>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all'!$G$55:$G$59</c:f>
              <c:numCache>
                <c:formatCode>0.0%</c:formatCode>
                <c:ptCount val="5"/>
                <c:pt idx="0">
                  <c:v>5.7153750879132506E-2</c:v>
                </c:pt>
                <c:pt idx="1">
                  <c:v>7.3947988326776862E-2</c:v>
                </c:pt>
                <c:pt idx="2">
                  <c:v>8.3106627790203558E-2</c:v>
                </c:pt>
                <c:pt idx="3">
                  <c:v>8.1611087251541356E-2</c:v>
                </c:pt>
                <c:pt idx="4">
                  <c:v>8.0219204878197226E-2</c:v>
                </c:pt>
              </c:numCache>
              <c:extLst/>
            </c:numRef>
          </c:val>
          <c:smooth val="1"/>
          <c:extLst>
            <c:ext xmlns:c16="http://schemas.microsoft.com/office/drawing/2014/chart" uri="{C3380CC4-5D6E-409C-BE32-E72D297353CC}">
              <c16:uniqueId val="{00000003-5678-45F5-A7A9-58A7645F8640}"/>
            </c:ext>
          </c:extLst>
        </c:ser>
        <c:ser>
          <c:idx val="4"/>
          <c:order val="4"/>
          <c:tx>
            <c:strRef>
              <c:f>'growth all'!$H$53</c:f>
              <c:strCache>
                <c:ptCount val="1"/>
                <c:pt idx="0">
                  <c:v>Insurance</c:v>
                </c:pt>
              </c:strCache>
            </c:strRef>
          </c:tx>
          <c:spPr>
            <a:ln w="28575" cap="rnd">
              <a:solidFill>
                <a:schemeClr val="accent5"/>
              </a:solidFill>
              <a:round/>
            </a:ln>
            <a:effectLst/>
          </c:spPr>
          <c:marker>
            <c:symbol val="none"/>
          </c:marker>
          <c:dLbls>
            <c:spPr>
              <a:solidFill>
                <a:schemeClr val="bg1">
                  <a:alpha val="4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all'!$H$55:$H$59</c:f>
              <c:numCache>
                <c:formatCode>0.0%</c:formatCode>
                <c:ptCount val="5"/>
                <c:pt idx="0">
                  <c:v>7.0089393467509295E-2</c:v>
                </c:pt>
                <c:pt idx="1">
                  <c:v>8.858624642235137E-2</c:v>
                </c:pt>
                <c:pt idx="2">
                  <c:v>9.738892335383105E-2</c:v>
                </c:pt>
                <c:pt idx="3">
                  <c:v>9.7011427890708629E-2</c:v>
                </c:pt>
                <c:pt idx="4">
                  <c:v>9.6314511269246145E-2</c:v>
                </c:pt>
              </c:numCache>
              <c:extLst/>
            </c:numRef>
          </c:val>
          <c:smooth val="1"/>
          <c:extLst>
            <c:ext xmlns:c16="http://schemas.microsoft.com/office/drawing/2014/chart" uri="{C3380CC4-5D6E-409C-BE32-E72D297353CC}">
              <c16:uniqueId val="{00000004-5678-45F5-A7A9-58A7645F8640}"/>
            </c:ext>
          </c:extLst>
        </c:ser>
        <c:ser>
          <c:idx val="5"/>
          <c:order val="5"/>
          <c:tx>
            <c:strRef>
              <c:f>'growth all'!$I$53</c:f>
              <c:strCache>
                <c:ptCount val="1"/>
                <c:pt idx="0">
                  <c:v>Government</c:v>
                </c:pt>
              </c:strCache>
            </c:strRef>
          </c:tx>
          <c:spPr>
            <a:ln w="28575" cap="rnd">
              <a:solidFill>
                <a:schemeClr val="accent6"/>
              </a:solidFill>
              <a:round/>
            </a:ln>
            <a:effectLst/>
          </c:spPr>
          <c:marker>
            <c:symbol val="none"/>
          </c:marker>
          <c:dLbls>
            <c:spPr>
              <a:solidFill>
                <a:schemeClr val="bg1">
                  <a:alpha val="48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6"/>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all'!$I$55:$I$59</c:f>
              <c:numCache>
                <c:formatCode>0.0%</c:formatCode>
                <c:ptCount val="5"/>
                <c:pt idx="0">
                  <c:v>6.941776984442305E-2</c:v>
                </c:pt>
                <c:pt idx="1">
                  <c:v>8.4008861199045937E-2</c:v>
                </c:pt>
                <c:pt idx="2">
                  <c:v>8.9857277212957096E-2</c:v>
                </c:pt>
                <c:pt idx="3">
                  <c:v>8.8746339777826033E-2</c:v>
                </c:pt>
                <c:pt idx="4">
                  <c:v>8.9567688809688115E-2</c:v>
                </c:pt>
              </c:numCache>
              <c:extLst/>
            </c:numRef>
          </c:val>
          <c:smooth val="1"/>
          <c:extLst>
            <c:ext xmlns:c16="http://schemas.microsoft.com/office/drawing/2014/chart" uri="{C3380CC4-5D6E-409C-BE32-E72D297353CC}">
              <c16:uniqueId val="{00000005-5678-45F5-A7A9-58A7645F8640}"/>
            </c:ext>
          </c:extLst>
        </c:ser>
        <c:ser>
          <c:idx val="6"/>
          <c:order val="6"/>
          <c:tx>
            <c:strRef>
              <c:f>'growth all'!$J$53</c:f>
              <c:strCache>
                <c:ptCount val="1"/>
                <c:pt idx="0">
                  <c:v>Education</c:v>
                </c:pt>
              </c:strCache>
            </c:strRef>
          </c:tx>
          <c:spPr>
            <a:ln w="28575" cap="rnd">
              <a:solidFill>
                <a:srgbClr val="0070C0"/>
              </a:solidFill>
              <a:round/>
            </a:ln>
            <a:effectLst/>
          </c:spPr>
          <c:marker>
            <c:symbol val="none"/>
          </c:marker>
          <c:dLbls>
            <c:spPr>
              <a:solidFill>
                <a:schemeClr val="bg1">
                  <a:alpha val="6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all'!$J$55:$J$59</c:f>
              <c:numCache>
                <c:formatCode>0.0%</c:formatCode>
                <c:ptCount val="5"/>
                <c:pt idx="0">
                  <c:v>6.3335965731707328E-2</c:v>
                </c:pt>
                <c:pt idx="1">
                  <c:v>8.8489286449639021E-2</c:v>
                </c:pt>
                <c:pt idx="2">
                  <c:v>9.5495870747458092E-2</c:v>
                </c:pt>
                <c:pt idx="3">
                  <c:v>8.9749934170450782E-2</c:v>
                </c:pt>
                <c:pt idx="4">
                  <c:v>8.8218711640467837E-2</c:v>
                </c:pt>
              </c:numCache>
              <c:extLst/>
            </c:numRef>
          </c:val>
          <c:smooth val="1"/>
          <c:extLst>
            <c:ext xmlns:c16="http://schemas.microsoft.com/office/drawing/2014/chart" uri="{C3380CC4-5D6E-409C-BE32-E72D297353CC}">
              <c16:uniqueId val="{00000006-5678-45F5-A7A9-58A7645F8640}"/>
            </c:ext>
          </c:extLst>
        </c:ser>
        <c:ser>
          <c:idx val="7"/>
          <c:order val="7"/>
          <c:tx>
            <c:strRef>
              <c:f>'growth all'!$K$53</c:f>
              <c:strCache>
                <c:ptCount val="1"/>
                <c:pt idx="0">
                  <c:v>Communications, Media and Services</c:v>
                </c:pt>
              </c:strCache>
            </c:strRef>
          </c:tx>
          <c:spPr>
            <a:ln w="28575" cap="rnd">
              <a:solidFill>
                <a:schemeClr val="accent2">
                  <a:lumMod val="60000"/>
                </a:schemeClr>
              </a:solidFill>
              <a:round/>
            </a:ln>
            <a:effectLst/>
          </c:spPr>
          <c:marker>
            <c:symbol val="none"/>
          </c:marker>
          <c:dLbls>
            <c:spPr>
              <a:solidFill>
                <a:schemeClr val="bg1">
                  <a:alpha val="6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all'!$K$55:$K$59</c:f>
              <c:numCache>
                <c:formatCode>0.0%</c:formatCode>
                <c:ptCount val="5"/>
                <c:pt idx="0">
                  <c:v>6.219259588700804E-2</c:v>
                </c:pt>
                <c:pt idx="1">
                  <c:v>7.9003161194923413E-2</c:v>
                </c:pt>
                <c:pt idx="2">
                  <c:v>9.0744267490368097E-2</c:v>
                </c:pt>
                <c:pt idx="3">
                  <c:v>8.8905361926640225E-2</c:v>
                </c:pt>
                <c:pt idx="4">
                  <c:v>8.6866431202988634E-2</c:v>
                </c:pt>
              </c:numCache>
              <c:extLst/>
            </c:numRef>
          </c:val>
          <c:smooth val="1"/>
          <c:extLst xmlns:c15="http://schemas.microsoft.com/office/drawing/2012/chart">
            <c:ext xmlns:c16="http://schemas.microsoft.com/office/drawing/2014/chart" uri="{C3380CC4-5D6E-409C-BE32-E72D297353CC}">
              <c16:uniqueId val="{00000007-5678-45F5-A7A9-58A7645F8640}"/>
            </c:ext>
          </c:extLst>
        </c:ser>
        <c:ser>
          <c:idx val="8"/>
          <c:order val="8"/>
          <c:tx>
            <c:strRef>
              <c:f>'growth all'!$L$53</c:f>
              <c:strCache>
                <c:ptCount val="1"/>
                <c:pt idx="0">
                  <c:v>Banking and Investment Services</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all'!$L$55:$L$59</c:f>
              <c:numCache>
                <c:formatCode>0.0%</c:formatCode>
                <c:ptCount val="5"/>
                <c:pt idx="0">
                  <c:v>7.4916507039815616E-2</c:v>
                </c:pt>
                <c:pt idx="1">
                  <c:v>8.3939952940110807E-2</c:v>
                </c:pt>
                <c:pt idx="2">
                  <c:v>9.5834978570779231E-2</c:v>
                </c:pt>
                <c:pt idx="3">
                  <c:v>9.7079974242389816E-2</c:v>
                </c:pt>
                <c:pt idx="4">
                  <c:v>9.6952302634644161E-2</c:v>
                </c:pt>
              </c:numCache>
              <c:extLst/>
            </c:numRef>
          </c:val>
          <c:smooth val="0"/>
          <c:extLst xmlns:c15="http://schemas.microsoft.com/office/drawing/2012/chart">
            <c:ext xmlns:c16="http://schemas.microsoft.com/office/drawing/2014/chart" uri="{C3380CC4-5D6E-409C-BE32-E72D297353CC}">
              <c16:uniqueId val="{00000008-5678-45F5-A7A9-58A7645F8640}"/>
            </c:ext>
          </c:extLst>
        </c:ser>
        <c:ser>
          <c:idx val="9"/>
          <c:order val="9"/>
          <c:tx>
            <c:strRef>
              <c:f>'growth all'!$M$53</c:f>
              <c:strCache>
                <c:ptCount val="1"/>
                <c:pt idx="0">
                  <c:v>Healthcare and Life Sciences</c:v>
                </c:pt>
              </c:strCache>
            </c:strRef>
          </c:tx>
          <c:spPr>
            <a:ln w="28575" cap="rnd">
              <a:solidFill>
                <a:schemeClr val="accent4">
                  <a:lumMod val="60000"/>
                </a:schemeClr>
              </a:solidFill>
              <a:round/>
            </a:ln>
            <a:effectLst/>
          </c:spPr>
          <c:marker>
            <c:symbol val="none"/>
          </c:marker>
          <c:dLbls>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all'!$M$55:$M$59</c:f>
              <c:numCache>
                <c:formatCode>0.0%</c:formatCode>
                <c:ptCount val="5"/>
                <c:pt idx="0">
                  <c:v>7.8581771053527233E-2</c:v>
                </c:pt>
                <c:pt idx="1">
                  <c:v>9.5335612995446253E-2</c:v>
                </c:pt>
                <c:pt idx="2">
                  <c:v>0.10753093693824317</c:v>
                </c:pt>
                <c:pt idx="3">
                  <c:v>0.1087355383629053</c:v>
                </c:pt>
                <c:pt idx="4">
                  <c:v>0.10842126139551</c:v>
                </c:pt>
              </c:numCache>
              <c:extLst/>
            </c:numRef>
          </c:val>
          <c:smooth val="1"/>
          <c:extLst xmlns:c15="http://schemas.microsoft.com/office/drawing/2012/chart">
            <c:ext xmlns:c16="http://schemas.microsoft.com/office/drawing/2014/chart" uri="{C3380CC4-5D6E-409C-BE32-E72D297353CC}">
              <c16:uniqueId val="{00000009-5678-45F5-A7A9-58A7645F8640}"/>
            </c:ext>
          </c:extLst>
        </c:ser>
        <c:ser>
          <c:idx val="10"/>
          <c:order val="10"/>
          <c:tx>
            <c:strRef>
              <c:f>'growth all'!$N$53</c:f>
              <c:strCache>
                <c:ptCount val="1"/>
                <c:pt idx="0">
                  <c:v>Power and Utilities</c:v>
                </c:pt>
              </c:strCache>
              <c:extLst xmlns:c15="http://schemas.microsoft.com/office/drawing/2012/chart"/>
            </c:strRef>
          </c:tx>
          <c:spPr>
            <a:ln w="28575" cap="rnd">
              <a:solidFill>
                <a:schemeClr val="accent5">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all'!$N$55:$N$59</c:f>
              <c:numCache>
                <c:formatCode>0.0%</c:formatCode>
                <c:ptCount val="5"/>
                <c:pt idx="0">
                  <c:v>8.2078305077086716E-2</c:v>
                </c:pt>
                <c:pt idx="1">
                  <c:v>9.9027039230378269E-2</c:v>
                </c:pt>
                <c:pt idx="2">
                  <c:v>0.10999021672454819</c:v>
                </c:pt>
                <c:pt idx="3">
                  <c:v>0.11296170368454306</c:v>
                </c:pt>
                <c:pt idx="4">
                  <c:v>0.11503102588564484</c:v>
                </c:pt>
              </c:numCache>
              <c:extLst/>
            </c:numRef>
          </c:val>
          <c:smooth val="0"/>
          <c:extLst xmlns:c15="http://schemas.microsoft.com/office/drawing/2012/chart">
            <c:ext xmlns:c16="http://schemas.microsoft.com/office/drawing/2014/chart" uri="{C3380CC4-5D6E-409C-BE32-E72D297353CC}">
              <c16:uniqueId val="{0000000A-5678-45F5-A7A9-58A7645F8640}"/>
            </c:ext>
          </c:extLst>
        </c:ser>
        <c:ser>
          <c:idx val="11"/>
          <c:order val="11"/>
          <c:tx>
            <c:strRef>
              <c:f>'growth all'!$O$53</c:f>
              <c:strCache>
                <c:ptCount val="1"/>
                <c:pt idx="0">
                  <c:v>Oil and Gas</c:v>
                </c:pt>
              </c:strCache>
            </c:strRef>
          </c:tx>
          <c:spPr>
            <a:ln w="28575" cap="rnd">
              <a:solidFill>
                <a:schemeClr val="accent1"/>
              </a:solidFill>
              <a:prstDash val="solid"/>
              <a:round/>
            </a:ln>
            <a:effectLst/>
          </c:spPr>
          <c:marker>
            <c:symbol val="none"/>
          </c:marker>
          <c:dLbls>
            <c:spPr>
              <a:solidFill>
                <a:schemeClr val="bg1">
                  <a:alpha val="50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all'!$O$55:$O$59</c:f>
              <c:numCache>
                <c:formatCode>0.0%</c:formatCode>
                <c:ptCount val="5"/>
                <c:pt idx="0">
                  <c:v>6.2427129123985556E-2</c:v>
                </c:pt>
                <c:pt idx="1">
                  <c:v>7.6988818692709848E-2</c:v>
                </c:pt>
                <c:pt idx="2">
                  <c:v>8.4676793158920238E-2</c:v>
                </c:pt>
                <c:pt idx="3">
                  <c:v>8.3083222649171146E-2</c:v>
                </c:pt>
                <c:pt idx="4">
                  <c:v>8.0953726020202871E-2</c:v>
                </c:pt>
              </c:numCache>
              <c:extLst/>
            </c:numRef>
          </c:val>
          <c:smooth val="1"/>
          <c:extLst>
            <c:ext xmlns:c16="http://schemas.microsoft.com/office/drawing/2014/chart" uri="{C3380CC4-5D6E-409C-BE32-E72D297353CC}">
              <c16:uniqueId val="{0000000B-5678-45F5-A7A9-58A7645F8640}"/>
            </c:ext>
          </c:extLst>
        </c:ser>
        <c:ser>
          <c:idx val="12"/>
          <c:order val="12"/>
          <c:tx>
            <c:strRef>
              <c:f>'growth all'!$P$53</c:f>
              <c:strCache>
                <c:ptCount val="1"/>
                <c:pt idx="0">
                  <c:v>Average</c:v>
                </c:pt>
              </c:strCache>
            </c:strRef>
          </c:tx>
          <c:spPr>
            <a:ln w="28575" cap="rnd">
              <a:solidFill>
                <a:schemeClr val="tx1"/>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all'!$P$55:$P$59</c:f>
              <c:numCache>
                <c:formatCode>0.0%</c:formatCode>
                <c:ptCount val="5"/>
                <c:pt idx="0">
                  <c:v>6.613838646089161E-2</c:v>
                </c:pt>
                <c:pt idx="1">
                  <c:v>8.2070793420072494E-2</c:v>
                </c:pt>
                <c:pt idx="2">
                  <c:v>9.1778025762716639E-2</c:v>
                </c:pt>
                <c:pt idx="3">
                  <c:v>9.1189932223335657E-2</c:v>
                </c:pt>
                <c:pt idx="4">
                  <c:v>9.0641168960336138E-2</c:v>
                </c:pt>
              </c:numCache>
              <c:extLst/>
            </c:numRef>
          </c:val>
          <c:smooth val="1"/>
          <c:extLst>
            <c:ext xmlns:c16="http://schemas.microsoft.com/office/drawing/2014/chart" uri="{C3380CC4-5D6E-409C-BE32-E72D297353CC}">
              <c16:uniqueId val="{0000000C-5678-45F5-A7A9-58A7645F8640}"/>
            </c:ext>
          </c:extLst>
        </c:ser>
        <c:dLbls>
          <c:dLblPos val="t"/>
          <c:showLegendKey val="0"/>
          <c:showVal val="1"/>
          <c:showCatName val="0"/>
          <c:showSerName val="0"/>
          <c:showPercent val="0"/>
          <c:showBubbleSize val="0"/>
        </c:dLbls>
        <c:smooth val="0"/>
        <c:axId val="330057056"/>
        <c:axId val="306238096"/>
        <c:extLst/>
      </c:lineChart>
      <c:catAx>
        <c:axId val="3300570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6238096"/>
        <c:crosses val="autoZero"/>
        <c:auto val="1"/>
        <c:lblAlgn val="ctr"/>
        <c:lblOffset val="100"/>
        <c:noMultiLvlLbl val="0"/>
      </c:catAx>
      <c:valAx>
        <c:axId val="306238096"/>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057056"/>
        <c:crosses val="autoZero"/>
        <c:crossBetween val="between"/>
      </c:valAx>
      <c:spPr>
        <a:noFill/>
        <a:ln>
          <a:noFill/>
        </a:ln>
        <a:effectLst/>
      </c:spPr>
    </c:plotArea>
    <c:legend>
      <c:legendPos val="r"/>
      <c:layout>
        <c:manualLayout>
          <c:xMode val="edge"/>
          <c:yMode val="edge"/>
          <c:x val="0.83769542618991699"/>
          <c:y val="0.15644803124846646"/>
          <c:w val="0.15214470690433954"/>
          <c:h val="0.695985586364429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[VIF.xlsx]spend by year seg!PivotTable8</c:name>
    <c:fmtId val="334"/>
  </c:pivotSource>
  <c:chart>
    <c:title>
      <c:tx>
        <c:strRef>
          <c:f>'spend by year seg'!$I$36</c:f>
          <c:strCache>
            <c:ptCount val="1"/>
            <c:pt idx="0">
              <c:v>Insurance - Total Spending by Segment (5Yr CAGR: 9.0%) (2024 growth: 8.9%)</c:v>
            </c:pt>
          </c:strCache>
        </c:strRef>
      </c:tx>
      <c:layout>
        <c:manualLayout>
          <c:xMode val="edge"/>
          <c:yMode val="edge"/>
          <c:x val="0.18433403721687799"/>
          <c:y val="4.1191716239231854E-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extLst>
        </c:dLbl>
      </c:pivotFmt>
      <c:pivotFmt>
        <c:idx val="38"/>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solidFill>
            <a:srgbClr val="596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764525640589296E-2"/>
          <c:y val="0.12026013806321237"/>
          <c:w val="0.78378837476776075"/>
          <c:h val="0.800837972291225"/>
        </c:manualLayout>
      </c:layout>
      <c:barChart>
        <c:barDir val="col"/>
        <c:grouping val="stacked"/>
        <c:varyColors val="0"/>
        <c:ser>
          <c:idx val="0"/>
          <c:order val="0"/>
          <c:tx>
            <c:strRef>
              <c:f>'spend by year seg'!$I$36</c:f>
              <c:strCache>
                <c:ptCount val="1"/>
                <c:pt idx="0">
                  <c:v>Data Center Systems</c:v>
                </c:pt>
              </c:strCache>
            </c:strRef>
          </c:tx>
          <c:spPr>
            <a:solidFill>
              <a:schemeClr val="accent1">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6425.2633832999945</c:v>
                </c:pt>
                <c:pt idx="1">
                  <c:v>7981.7443873179982</c:v>
                </c:pt>
                <c:pt idx="2">
                  <c:v>8280.3228017130004</c:v>
                </c:pt>
                <c:pt idx="3">
                  <c:v>8787.1447351970055</c:v>
                </c:pt>
                <c:pt idx="4">
                  <c:v>9340.2753341839998</c:v>
                </c:pt>
                <c:pt idx="5">
                  <c:v>9801.0491136080091</c:v>
                </c:pt>
                <c:pt idx="6">
                  <c:v>10287.157923945</c:v>
                </c:pt>
              </c:numCache>
            </c:numRef>
          </c:val>
          <c:extLst>
            <c:ext xmlns:c16="http://schemas.microsoft.com/office/drawing/2014/chart" uri="{C3380CC4-5D6E-409C-BE32-E72D297353CC}">
              <c16:uniqueId val="{00000000-F03B-4572-90FA-BA1BB0795C58}"/>
            </c:ext>
          </c:extLst>
        </c:ser>
        <c:ser>
          <c:idx val="1"/>
          <c:order val="1"/>
          <c:tx>
            <c:strRef>
              <c:f>'spend by year seg'!$I$36</c:f>
              <c:strCache>
                <c:ptCount val="1"/>
                <c:pt idx="0">
                  <c:v>Devices</c:v>
                </c:pt>
              </c:strCache>
            </c:strRef>
          </c:tx>
          <c:spPr>
            <a:solidFill>
              <a:schemeClr val="accent1">
                <a:tint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13379.533422951006</c:v>
                </c:pt>
                <c:pt idx="1">
                  <c:v>13404.518210041982</c:v>
                </c:pt>
                <c:pt idx="2">
                  <c:v>12260.677371282003</c:v>
                </c:pt>
                <c:pt idx="3">
                  <c:v>12787.204795599007</c:v>
                </c:pt>
                <c:pt idx="4">
                  <c:v>13561.021300856002</c:v>
                </c:pt>
                <c:pt idx="5">
                  <c:v>13956.884121438001</c:v>
                </c:pt>
                <c:pt idx="6">
                  <c:v>14073.318458449985</c:v>
                </c:pt>
              </c:numCache>
            </c:numRef>
          </c:val>
          <c:extLst>
            <c:ext xmlns:c16="http://schemas.microsoft.com/office/drawing/2014/chart" uri="{C3380CC4-5D6E-409C-BE32-E72D297353CC}">
              <c16:uniqueId val="{00000001-F03B-4572-90FA-BA1BB0795C58}"/>
            </c:ext>
          </c:extLst>
        </c:ser>
        <c:ser>
          <c:idx val="2"/>
          <c:order val="2"/>
          <c:tx>
            <c:strRef>
              <c:f>'spend by year seg'!$I$36</c:f>
              <c:strCache>
                <c:ptCount val="1"/>
                <c:pt idx="0">
                  <c:v>Internal Services</c:v>
                </c:pt>
              </c:strCache>
            </c:strRef>
          </c:tx>
          <c:spPr>
            <a:solidFill>
              <a:schemeClr val="accent1">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16005.516263584996</c:v>
                </c:pt>
                <c:pt idx="1">
                  <c:v>16389.937164551</c:v>
                </c:pt>
                <c:pt idx="2">
                  <c:v>16920.855386868996</c:v>
                </c:pt>
                <c:pt idx="3">
                  <c:v>17606.303405442002</c:v>
                </c:pt>
                <c:pt idx="4">
                  <c:v>18449.213600679992</c:v>
                </c:pt>
                <c:pt idx="5">
                  <c:v>19409.319901880001</c:v>
                </c:pt>
                <c:pt idx="6">
                  <c:v>20462.885713267991</c:v>
                </c:pt>
              </c:numCache>
            </c:numRef>
          </c:val>
          <c:extLst>
            <c:ext xmlns:c16="http://schemas.microsoft.com/office/drawing/2014/chart" uri="{C3380CC4-5D6E-409C-BE32-E72D297353CC}">
              <c16:uniqueId val="{00000002-F03B-4572-90FA-BA1BB0795C58}"/>
            </c:ext>
          </c:extLst>
        </c:ser>
        <c:ser>
          <c:idx val="3"/>
          <c:order val="3"/>
          <c:tx>
            <c:strRef>
              <c:f>'spend by year seg'!$I$36</c:f>
              <c:strCache>
                <c:ptCount val="1"/>
                <c:pt idx="0">
                  <c:v>IT Services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76781.444898041125</c:v>
                </c:pt>
                <c:pt idx="1">
                  <c:v>88654.020509116061</c:v>
                </c:pt>
                <c:pt idx="2">
                  <c:v>95871.987283850816</c:v>
                </c:pt>
                <c:pt idx="3">
                  <c:v>105168.71465765215</c:v>
                </c:pt>
                <c:pt idx="4">
                  <c:v>116302.07539386777</c:v>
                </c:pt>
                <c:pt idx="5">
                  <c:v>128839.87551376291</c:v>
                </c:pt>
                <c:pt idx="6">
                  <c:v>142016.36435795706</c:v>
                </c:pt>
              </c:numCache>
            </c:numRef>
          </c:val>
          <c:extLst>
            <c:ext xmlns:c16="http://schemas.microsoft.com/office/drawing/2014/chart" uri="{C3380CC4-5D6E-409C-BE32-E72D297353CC}">
              <c16:uniqueId val="{00000003-F03B-4572-90FA-BA1BB0795C58}"/>
            </c:ext>
          </c:extLst>
        </c:ser>
        <c:ser>
          <c:idx val="4"/>
          <c:order val="4"/>
          <c:tx>
            <c:strRef>
              <c:f>'spend by year seg'!$I$36</c:f>
              <c:strCache>
                <c:ptCount val="1"/>
                <c:pt idx="0">
                  <c:v>Software</c:v>
                </c:pt>
              </c:strCache>
            </c:strRef>
          </c:tx>
          <c:spPr>
            <a:solidFill>
              <a:schemeClr val="accent1">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41440.936385943016</c:v>
                </c:pt>
                <c:pt idx="1">
                  <c:v>48689.634212280078</c:v>
                </c:pt>
                <c:pt idx="2">
                  <c:v>55501.21164131604</c:v>
                </c:pt>
                <c:pt idx="3">
                  <c:v>63034.975074294984</c:v>
                </c:pt>
                <c:pt idx="4">
                  <c:v>72126.353900431044</c:v>
                </c:pt>
                <c:pt idx="5">
                  <c:v>82346.912850154113</c:v>
                </c:pt>
                <c:pt idx="6">
                  <c:v>94257.292684735003</c:v>
                </c:pt>
              </c:numCache>
            </c:numRef>
          </c:val>
          <c:extLst>
            <c:ext xmlns:c16="http://schemas.microsoft.com/office/drawing/2014/chart" uri="{C3380CC4-5D6E-409C-BE32-E72D297353CC}">
              <c16:uniqueId val="{00000004-F03B-4572-90FA-BA1BB0795C58}"/>
            </c:ext>
          </c:extLst>
        </c:ser>
        <c:ser>
          <c:idx val="5"/>
          <c:order val="5"/>
          <c:tx>
            <c:strRef>
              <c:f>'spend by year seg'!$I$36</c:f>
              <c:strCache>
                <c:ptCount val="1"/>
                <c:pt idx="0">
                  <c:v>Telecom Services</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23326.612671371982</c:v>
                </c:pt>
                <c:pt idx="1">
                  <c:v>24207.639956779985</c:v>
                </c:pt>
                <c:pt idx="2">
                  <c:v>24463.18314176003</c:v>
                </c:pt>
                <c:pt idx="3">
                  <c:v>24809.185198465981</c:v>
                </c:pt>
                <c:pt idx="4">
                  <c:v>25027.666025292987</c:v>
                </c:pt>
                <c:pt idx="5">
                  <c:v>25171.716695374023</c:v>
                </c:pt>
                <c:pt idx="6">
                  <c:v>25351.125845695999</c:v>
                </c:pt>
              </c:numCache>
            </c:numRef>
          </c:val>
          <c:extLst>
            <c:ext xmlns:c16="http://schemas.microsoft.com/office/drawing/2014/chart" uri="{C3380CC4-5D6E-409C-BE32-E72D297353CC}">
              <c16:uniqueId val="{00000005-F03B-4572-90FA-BA1BB0795C58}"/>
            </c:ext>
          </c:extLst>
        </c:ser>
        <c:dLbls>
          <c:dLblPos val="ctr"/>
          <c:showLegendKey val="0"/>
          <c:showVal val="1"/>
          <c:showCatName val="0"/>
          <c:showSerName val="0"/>
          <c:showPercent val="0"/>
          <c:showBubbleSize val="0"/>
        </c:dLbls>
        <c:gapWidth val="79"/>
        <c:overlap val="100"/>
        <c:axId val="693304863"/>
        <c:axId val="700829775"/>
      </c:barChart>
      <c:catAx>
        <c:axId val="69330486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00829775"/>
        <c:crosses val="autoZero"/>
        <c:auto val="1"/>
        <c:lblAlgn val="ctr"/>
        <c:lblOffset val="100"/>
        <c:noMultiLvlLbl val="0"/>
      </c:catAx>
      <c:valAx>
        <c:axId val="70082977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out"/>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93304863"/>
        <c:crosses val="autoZero"/>
        <c:crossBetween val="between"/>
      </c:valAx>
      <c:spPr>
        <a:noFill/>
        <a:ln>
          <a:noFill/>
        </a:ln>
        <a:effectLst/>
      </c:spPr>
    </c:plotArea>
    <c:legend>
      <c:legendPos val="r"/>
      <c:layout>
        <c:manualLayout>
          <c:xMode val="edge"/>
          <c:yMode val="edge"/>
          <c:x val="0.85225370164943726"/>
          <c:y val="0.11669530685932755"/>
          <c:w val="0.13737464752947368"/>
          <c:h val="0.8691409949179609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strRef>
          <c:f>'growth by segment'!$K$38</c:f>
          <c:strCache>
            <c:ptCount val="1"/>
            <c:pt idx="0">
              <c:v>Insurance - Expected Annual Growth Rate by Spend Segment</c:v>
            </c:pt>
          </c:strCache>
        </c:strRef>
      </c:tx>
      <c:layout>
        <c:manualLayout>
          <c:xMode val="edge"/>
          <c:yMode val="edge"/>
          <c:x val="0.23340492778786262"/>
          <c:y val="5.0156739811912229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067526422605047E-2"/>
          <c:y val="0.14930070078512842"/>
          <c:w val="0.92575918478816044"/>
          <c:h val="0.763113540776298"/>
        </c:manualLayout>
      </c:layout>
      <c:lineChart>
        <c:grouping val="standard"/>
        <c:varyColors val="0"/>
        <c:ser>
          <c:idx val="0"/>
          <c:order val="0"/>
          <c:tx>
            <c:strRef>
              <c:f>'growth by segment'!$D$53</c:f>
              <c:strCache>
                <c:ptCount val="1"/>
                <c:pt idx="0">
                  <c:v>Data Center Systems</c:v>
                </c:pt>
              </c:strCache>
            </c:strRef>
          </c:tx>
          <c:spPr>
            <a:ln w="28575" cap="rnd">
              <a:solidFill>
                <a:srgbClr val="0070C0"/>
              </a:solidFill>
              <a:round/>
            </a:ln>
            <a:effectLst/>
          </c:spPr>
          <c:marker>
            <c:symbol val="none"/>
          </c:marker>
          <c:dLbls>
            <c:dLbl>
              <c:idx val="4"/>
              <c:layout>
                <c:manualLayout>
                  <c:x val="-1.6308601276000822E-2"/>
                  <c:y val="2.7649001555056403E-2"/>
                </c:manualLayout>
              </c:layout>
              <c:tx>
                <c:rich>
                  <a:bodyPr/>
                  <a:lstStyle/>
                  <a:p>
                    <a:fld id="{7B8CDF1F-6587-499D-896B-7617EC5000E2}" type="VALUE">
                      <a:rPr lang="en-US"/>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970C-4405-84D5-484494C82068}"/>
                </c:ext>
              </c:extLst>
            </c:dLbl>
            <c:numFmt formatCode="0.0%" sourceLinked="0"/>
            <c:spPr>
              <a:solidFill>
                <a:schemeClr val="bg1">
                  <a:alpha val="60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2">
                        <a:lumMod val="50000"/>
                        <a:lumOff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segment'!$D$56:$D$60</c:f>
              <c:numCache>
                <c:formatCode>0.0%</c:formatCode>
                <c:ptCount val="5"/>
                <c:pt idx="0">
                  <c:v>3.7407664278175372E-2</c:v>
                </c:pt>
                <c:pt idx="1">
                  <c:v>6.1207992202810708E-2</c:v>
                </c:pt>
                <c:pt idx="2">
                  <c:v>6.2947705501130935E-2</c:v>
                </c:pt>
                <c:pt idx="3">
                  <c:v>4.9331926837065145E-2</c:v>
                </c:pt>
                <c:pt idx="4">
                  <c:v>4.9597630284503536E-2</c:v>
                </c:pt>
              </c:numCache>
              <c:extLst/>
            </c:numRef>
          </c:val>
          <c:smooth val="1"/>
          <c:extLst>
            <c:ext xmlns:c16="http://schemas.microsoft.com/office/drawing/2014/chart" uri="{C3380CC4-5D6E-409C-BE32-E72D297353CC}">
              <c16:uniqueId val="{00000001-970C-4405-84D5-484494C82068}"/>
            </c:ext>
          </c:extLst>
        </c:ser>
        <c:ser>
          <c:idx val="1"/>
          <c:order val="1"/>
          <c:tx>
            <c:strRef>
              <c:f>'growth by segment'!$E$53</c:f>
              <c:strCache>
                <c:ptCount val="1"/>
                <c:pt idx="0">
                  <c:v>Devices</c:v>
                </c:pt>
              </c:strCache>
            </c:strRef>
          </c:tx>
          <c:spPr>
            <a:ln w="28575" cap="rnd">
              <a:solidFill>
                <a:srgbClr val="C00000"/>
              </a:solidFill>
              <a:round/>
            </a:ln>
            <a:effectLst/>
          </c:spPr>
          <c:marker>
            <c:symbol val="none"/>
          </c:marker>
          <c:dLbls>
            <c:dLbl>
              <c:idx val="2"/>
              <c:layout>
                <c:manualLayout>
                  <c:x val="-1.8561170513017321E-2"/>
                  <c:y val="-2.75234122380470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3D-408F-A213-66EAABA3F603}"/>
                </c:ext>
              </c:extLst>
            </c:dLbl>
            <c:numFmt formatCode="0.0%" sourceLinked="0"/>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rgbClr val="C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segment'!$E$56:$E$60</c:f>
              <c:numCache>
                <c:formatCode>0.0%</c:formatCode>
                <c:ptCount val="5"/>
                <c:pt idx="0">
                  <c:v>-8.5332484229315456E-2</c:v>
                </c:pt>
                <c:pt idx="1">
                  <c:v>4.294439926706508E-2</c:v>
                </c:pt>
                <c:pt idx="2">
                  <c:v>6.051490670762702E-2</c:v>
                </c:pt>
                <c:pt idx="3">
                  <c:v>2.9191224746252034E-2</c:v>
                </c:pt>
                <c:pt idx="4">
                  <c:v>8.3424305882957833E-3</c:v>
                </c:pt>
              </c:numCache>
              <c:extLst/>
            </c:numRef>
          </c:val>
          <c:smooth val="1"/>
          <c:extLst>
            <c:ext xmlns:c16="http://schemas.microsoft.com/office/drawing/2014/chart" uri="{C3380CC4-5D6E-409C-BE32-E72D297353CC}">
              <c16:uniqueId val="{00000002-970C-4405-84D5-484494C82068}"/>
            </c:ext>
          </c:extLst>
        </c:ser>
        <c:ser>
          <c:idx val="2"/>
          <c:order val="2"/>
          <c:tx>
            <c:strRef>
              <c:f>'growth by segment'!$F$53</c:f>
              <c:strCache>
                <c:ptCount val="1"/>
                <c:pt idx="0">
                  <c:v>Internal Services</c:v>
                </c:pt>
              </c:strCache>
            </c:strRef>
          </c:tx>
          <c:spPr>
            <a:ln w="28575" cap="rnd">
              <a:solidFill>
                <a:schemeClr val="accent1">
                  <a:tint val="83000"/>
                </a:schemeClr>
              </a:solidFill>
              <a:round/>
            </a:ln>
            <a:effectLst/>
          </c:spPr>
          <c:marker>
            <c:symbol val="none"/>
          </c:marker>
          <c:dLbls>
            <c:dLbl>
              <c:idx val="0"/>
              <c:layout>
                <c:manualLayout>
                  <c:x val="-1.8561170513017321E-2"/>
                  <c:y val="3.76803495174387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B69-4D9F-A248-D7014FD9D513}"/>
                </c:ext>
              </c:extLst>
            </c:dLbl>
            <c:dLbl>
              <c:idx val="1"/>
              <c:layout>
                <c:manualLayout>
                  <c:x val="-1.8561170513017363E-2"/>
                  <c:y val="3.76803495174388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69-4D9F-A248-D7014FD9D513}"/>
                </c:ext>
              </c:extLst>
            </c:dLbl>
            <c:dLbl>
              <c:idx val="3"/>
              <c:layout>
                <c:manualLayout>
                  <c:x val="-1.9687455131525738E-2"/>
                  <c:y val="-1.49842272850690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3D-408F-A213-66EAABA3F603}"/>
                </c:ext>
              </c:extLst>
            </c:dLbl>
            <c:dLbl>
              <c:idx val="4"/>
              <c:layout>
                <c:manualLayout>
                  <c:x val="-1.8561170513017321E-2"/>
                  <c:y val="-3.253908621923826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B69-4D9F-A248-D7014FD9D513}"/>
                </c:ext>
              </c:extLst>
            </c:dLbl>
            <c:numFmt formatCode="0.0%" sourceLinked="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50000"/>
                        <a:lumOff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segment'!$F$56:$F$60</c:f>
              <c:numCache>
                <c:formatCode>0.0%</c:formatCode>
                <c:ptCount val="5"/>
                <c:pt idx="0">
                  <c:v>3.2392938239341959E-2</c:v>
                </c:pt>
                <c:pt idx="1">
                  <c:v>4.0509064281994335E-2</c:v>
                </c:pt>
                <c:pt idx="2">
                  <c:v>4.7875478220910997E-2</c:v>
                </c:pt>
                <c:pt idx="3">
                  <c:v>5.2040500044111447E-2</c:v>
                </c:pt>
                <c:pt idx="4">
                  <c:v>5.4281438850721488E-2</c:v>
                </c:pt>
              </c:numCache>
              <c:extLst/>
            </c:numRef>
          </c:val>
          <c:smooth val="1"/>
          <c:extLst>
            <c:ext xmlns:c16="http://schemas.microsoft.com/office/drawing/2014/chart" uri="{C3380CC4-5D6E-409C-BE32-E72D297353CC}">
              <c16:uniqueId val="{00000003-970C-4405-84D5-484494C82068}"/>
            </c:ext>
          </c:extLst>
        </c:ser>
        <c:ser>
          <c:idx val="3"/>
          <c:order val="3"/>
          <c:tx>
            <c:strRef>
              <c:f>'growth by segment'!$G$53</c:f>
              <c:strCache>
                <c:ptCount val="1"/>
                <c:pt idx="0">
                  <c:v>IT Services</c:v>
                </c:pt>
              </c:strCache>
            </c:strRef>
          </c:tx>
          <c:spPr>
            <a:ln w="28575" cap="rnd">
              <a:solidFill>
                <a:schemeClr val="accent6">
                  <a:lumMod val="75000"/>
                </a:schemeClr>
              </a:solidFill>
              <a:round/>
            </a:ln>
            <a:effectLst/>
          </c:spPr>
          <c:marker>
            <c:symbol val="none"/>
          </c:marker>
          <c:dLbls>
            <c:dLbl>
              <c:idx val="1"/>
              <c:layout>
                <c:manualLayout>
                  <c:x val="-2.0754676320433554E-2"/>
                  <c:y val="-1.26017821440031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53D-408F-A213-66EAABA3F603}"/>
                </c:ext>
              </c:extLst>
            </c:dLbl>
            <c:numFmt formatCode="0.0%" sourceLinked="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accent6">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segment'!$G$56:$G$60</c:f>
              <c:numCache>
                <c:formatCode>0.0%</c:formatCode>
                <c:ptCount val="5"/>
                <c:pt idx="0">
                  <c:v>8.1417252520347358E-2</c:v>
                </c:pt>
                <c:pt idx="1">
                  <c:v>9.6970216610575269E-2</c:v>
                </c:pt>
                <c:pt idx="2">
                  <c:v>0.10586190743565912</c:v>
                </c:pt>
                <c:pt idx="3">
                  <c:v>0.1078037522325781</c:v>
                </c:pt>
                <c:pt idx="4">
                  <c:v>0.10227026991179157</c:v>
                </c:pt>
              </c:numCache>
              <c:extLst/>
            </c:numRef>
          </c:val>
          <c:smooth val="1"/>
          <c:extLst>
            <c:ext xmlns:c16="http://schemas.microsoft.com/office/drawing/2014/chart" uri="{C3380CC4-5D6E-409C-BE32-E72D297353CC}">
              <c16:uniqueId val="{00000004-970C-4405-84D5-484494C82068}"/>
            </c:ext>
          </c:extLst>
        </c:ser>
        <c:ser>
          <c:idx val="4"/>
          <c:order val="4"/>
          <c:tx>
            <c:strRef>
              <c:f>'growth by segment'!$H$53</c:f>
              <c:strCache>
                <c:ptCount val="1"/>
                <c:pt idx="0">
                  <c:v>Software</c:v>
                </c:pt>
              </c:strCache>
            </c:strRef>
          </c:tx>
          <c:spPr>
            <a:ln w="28575" cap="rnd">
              <a:solidFill>
                <a:schemeClr val="accent5"/>
              </a:solidFill>
              <a:round/>
            </a:ln>
            <a:effectLst/>
          </c:spPr>
          <c:marker>
            <c:symbol val="none"/>
          </c:marker>
          <c:dLbls>
            <c:numFmt formatCode="0.0%" sourceLinked="0"/>
            <c:spPr>
              <a:solidFill>
                <a:schemeClr val="bg1">
                  <a:alpha val="62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segment'!$H$56:$H$60</c:f>
              <c:numCache>
                <c:formatCode>0.0%</c:formatCode>
                <c:ptCount val="5"/>
                <c:pt idx="0">
                  <c:v>0.13989789693918064</c:v>
                </c:pt>
                <c:pt idx="1">
                  <c:v>0.13574052187665545</c:v>
                </c:pt>
                <c:pt idx="2">
                  <c:v>0.14422753107176894</c:v>
                </c:pt>
                <c:pt idx="3">
                  <c:v>0.14170352994457949</c:v>
                </c:pt>
                <c:pt idx="4">
                  <c:v>0.14463662840954455</c:v>
                </c:pt>
              </c:numCache>
              <c:extLst/>
            </c:numRef>
          </c:val>
          <c:smooth val="1"/>
          <c:extLst>
            <c:ext xmlns:c16="http://schemas.microsoft.com/office/drawing/2014/chart" uri="{C3380CC4-5D6E-409C-BE32-E72D297353CC}">
              <c16:uniqueId val="{00000005-970C-4405-84D5-484494C82068}"/>
            </c:ext>
          </c:extLst>
        </c:ser>
        <c:ser>
          <c:idx val="5"/>
          <c:order val="5"/>
          <c:tx>
            <c:strRef>
              <c:f>'growth by segment'!$I$53</c:f>
              <c:strCache>
                <c:ptCount val="1"/>
                <c:pt idx="0">
                  <c:v>Telecom Services</c:v>
                </c:pt>
              </c:strCache>
            </c:strRef>
          </c:tx>
          <c:spPr>
            <a:ln w="28575" cap="rnd">
              <a:solidFill>
                <a:schemeClr val="accent1">
                  <a:shade val="65000"/>
                </a:schemeClr>
              </a:solidFill>
              <a:round/>
            </a:ln>
            <a:effectLst/>
          </c:spPr>
          <c:marker>
            <c:symbol val="none"/>
          </c:marker>
          <c:dLbls>
            <c:dLbl>
              <c:idx val="1"/>
              <c:layout>
                <c:manualLayout>
                  <c:x val="-2.0250553098865708E-2"/>
                  <c:y val="2.5141263298200579E-2"/>
                </c:manualLayout>
              </c:layout>
              <c:numFmt formatCode="0.0%" sourceLinked="0"/>
              <c:spPr>
                <a:solidFill>
                  <a:schemeClr val="bg1">
                    <a:alpha val="51000"/>
                  </a:schemeClr>
                </a:solidFill>
                <a:ln>
                  <a:noFill/>
                </a:ln>
                <a:effectLst/>
              </c:spPr>
              <c:txPr>
                <a:bodyPr rot="0" spcFirstLastPara="1" vertOverflow="ellipsis" vert="horz" wrap="square" lIns="38100" tIns="19050" rIns="38100" bIns="19050" anchor="ctr" anchorCtr="1">
                  <a:no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2.8112064077967978E-2"/>
                      <c:h val="4.777429467084638E-2"/>
                    </c:manualLayout>
                  </c15:layout>
                </c:ext>
                <c:ext xmlns:c16="http://schemas.microsoft.com/office/drawing/2014/chart" uri="{C3380CC4-5D6E-409C-BE32-E72D297353CC}">
                  <c16:uniqueId val="{00000003-353D-408F-A213-66EAABA3F603}"/>
                </c:ext>
              </c:extLst>
            </c:dLbl>
            <c:numFmt formatCode="0.0%" sourceLinked="0"/>
            <c:spPr>
              <a:solidFill>
                <a:schemeClr val="bg1">
                  <a:alpha val="51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segment'!$I$56:$I$60</c:f>
              <c:numCache>
                <c:formatCode>0.0%</c:formatCode>
                <c:ptCount val="5"/>
                <c:pt idx="0">
                  <c:v>1.0556303110765356E-2</c:v>
                </c:pt>
                <c:pt idx="1">
                  <c:v>1.4143787204671087E-2</c:v>
                </c:pt>
                <c:pt idx="2">
                  <c:v>8.806449106620217E-3</c:v>
                </c:pt>
                <c:pt idx="3">
                  <c:v>5.7556573567610642E-3</c:v>
                </c:pt>
                <c:pt idx="4">
                  <c:v>7.1274101998353738E-3</c:v>
                </c:pt>
              </c:numCache>
              <c:extLst/>
            </c:numRef>
          </c:val>
          <c:smooth val="1"/>
          <c:extLst>
            <c:ext xmlns:c16="http://schemas.microsoft.com/office/drawing/2014/chart" uri="{C3380CC4-5D6E-409C-BE32-E72D297353CC}">
              <c16:uniqueId val="{00000006-970C-4405-84D5-484494C82068}"/>
            </c:ext>
          </c:extLst>
        </c:ser>
        <c:ser>
          <c:idx val="6"/>
          <c:order val="6"/>
          <c:tx>
            <c:strRef>
              <c:f>'growth by segment'!$J$53</c:f>
              <c:strCache>
                <c:ptCount val="1"/>
                <c:pt idx="0">
                  <c:v>Total Spend</c:v>
                </c:pt>
              </c:strCache>
            </c:strRef>
          </c:tx>
          <c:spPr>
            <a:ln w="28575" cap="rnd">
              <a:solidFill>
                <a:schemeClr val="accent1">
                  <a:shade val="47000"/>
                </a:schemeClr>
              </a:solidFill>
              <a:prstDash val="dash"/>
              <a:round/>
            </a:ln>
            <a:effectLst/>
          </c:spPr>
          <c:marker>
            <c:symbol val="none"/>
          </c:marker>
          <c:dLbls>
            <c:spPr>
              <a:solidFill>
                <a:schemeClr val="bg1">
                  <a:alpha val="71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segment'!$J$56:$J$60</c:f>
              <c:numCache>
                <c:formatCode>0.0%</c:formatCode>
                <c:ptCount val="5"/>
                <c:pt idx="0">
                  <c:v>7.0089393467508088E-2</c:v>
                </c:pt>
                <c:pt idx="1">
                  <c:v>8.8586246422351786E-2</c:v>
                </c:pt>
                <c:pt idx="2">
                  <c:v>9.738892335382987E-2</c:v>
                </c:pt>
                <c:pt idx="3">
                  <c:v>9.7011427890708102E-2</c:v>
                </c:pt>
                <c:pt idx="4">
                  <c:v>9.6314511269245923E-2</c:v>
                </c:pt>
              </c:numCache>
              <c:extLst/>
            </c:numRef>
          </c:val>
          <c:smooth val="1"/>
          <c:extLst>
            <c:ext xmlns:c16="http://schemas.microsoft.com/office/drawing/2014/chart" uri="{C3380CC4-5D6E-409C-BE32-E72D297353CC}">
              <c16:uniqueId val="{00000007-970C-4405-84D5-484494C82068}"/>
            </c:ext>
          </c:extLst>
        </c:ser>
        <c:dLbls>
          <c:showLegendKey val="0"/>
          <c:showVal val="1"/>
          <c:showCatName val="0"/>
          <c:showSerName val="0"/>
          <c:showPercent val="0"/>
          <c:showBubbleSize val="0"/>
        </c:dLbls>
        <c:smooth val="0"/>
        <c:axId val="546939920"/>
        <c:axId val="605669408"/>
      </c:lineChart>
      <c:catAx>
        <c:axId val="546939920"/>
        <c:scaling>
          <c:orientation val="minMax"/>
        </c:scaling>
        <c:delete val="0"/>
        <c:axPos val="b"/>
        <c:numFmt formatCode="General" sourceLinked="1"/>
        <c:majorTickMark val="none"/>
        <c:minorTickMark val="none"/>
        <c:tickLblPos val="low"/>
        <c:spPr>
          <a:noFill/>
          <a:ln w="381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605669408"/>
        <c:crosses val="autoZero"/>
        <c:auto val="1"/>
        <c:lblAlgn val="ctr"/>
        <c:lblOffset val="100"/>
        <c:noMultiLvlLbl val="0"/>
      </c:catAx>
      <c:valAx>
        <c:axId val="605669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546939920"/>
        <c:crosses val="autoZero"/>
        <c:crossBetween val="between"/>
      </c:valAx>
      <c:spPr>
        <a:noFill/>
        <a:ln>
          <a:noFill/>
        </a:ln>
        <a:effectLst/>
      </c:spPr>
    </c:plotArea>
    <c:legend>
      <c:legendPos val="b"/>
      <c:layout>
        <c:manualLayout>
          <c:xMode val="edge"/>
          <c:yMode val="edge"/>
          <c:x val="9.5008445758121604E-2"/>
          <c:y val="8.5743225649414972E-2"/>
          <c:w val="0.87833032148026535"/>
          <c:h val="5.50486742820914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strRef>
          <c:f>'spend by seg year'!$K$36</c:f>
          <c:strCache>
            <c:ptCount val="1"/>
            <c:pt idx="0">
              <c:v>Insurance - Spend by Year and CAGR by Segment</c:v>
            </c:pt>
          </c:strCache>
        </c:strRef>
      </c:tx>
      <c:layout>
        <c:manualLayout>
          <c:xMode val="edge"/>
          <c:yMode val="edge"/>
          <c:x val="0.30094174244034655"/>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589914360676671E-2"/>
          <c:y val="0.1502472158789549"/>
          <c:w val="0.88043106293658802"/>
          <c:h val="0.77327222316001354"/>
        </c:manualLayout>
      </c:layout>
      <c:barChart>
        <c:barDir val="col"/>
        <c:grouping val="clustered"/>
        <c:varyColors val="0"/>
        <c:ser>
          <c:idx val="0"/>
          <c:order val="0"/>
          <c:tx>
            <c:strRef>
              <c:f>'spend by seg year'!$C$49</c:f>
              <c:strCache>
                <c:ptCount val="1"/>
                <c:pt idx="0">
                  <c:v>2022 YR</c:v>
                </c:pt>
              </c:strCache>
            </c:strRef>
          </c:tx>
          <c:spPr>
            <a:solidFill>
              <a:schemeClr val="accent1">
                <a:tint val="46000"/>
              </a:schemeClr>
            </a:solidFill>
            <a:ln>
              <a:noFill/>
            </a:ln>
            <a:effectLst/>
          </c:spPr>
          <c:invertIfNegative val="0"/>
          <c:dLbls>
            <c:dLbl>
              <c:idx val="0"/>
              <c:layout>
                <c:manualLayout>
                  <c:x val="-1.2754685543551608E-2"/>
                  <c:y val="-3.2428899365635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71-4A3D-A47F-52FE164E83B4}"/>
                </c:ext>
              </c:extLst>
            </c:dLbl>
            <c:dLbl>
              <c:idx val="1"/>
              <c:layout>
                <c:manualLayout>
                  <c:x val="-1.4641700040608325E-2"/>
                  <c:y val="5.920845160812578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1E-4B27-AE2A-2971B2E946B2}"/>
                </c:ext>
              </c:extLst>
            </c:dLbl>
            <c:dLbl>
              <c:idx val="3"/>
              <c:layout>
                <c:manualLayout>
                  <c:x val="-2.3897382552361911E-2"/>
                  <c:y val="9.65952570996809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71-4A3D-A47F-52FE164E83B4}"/>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year'!$C$50:$C$55</c:f>
              <c:numCache>
                <c:formatCode>_("$"* #,##0_);_("$"* \(#,##0\);_("$"* "-"??_);_(@_)</c:formatCode>
                <c:ptCount val="6"/>
                <c:pt idx="0">
                  <c:v>7981.7443873179982</c:v>
                </c:pt>
                <c:pt idx="1">
                  <c:v>13404.518210041982</c:v>
                </c:pt>
                <c:pt idx="2">
                  <c:v>16389.937164551</c:v>
                </c:pt>
                <c:pt idx="3">
                  <c:v>88654.020509116061</c:v>
                </c:pt>
                <c:pt idx="4">
                  <c:v>48689.634212280078</c:v>
                </c:pt>
                <c:pt idx="5">
                  <c:v>24207.639956779985</c:v>
                </c:pt>
              </c:numCache>
            </c:numRef>
          </c:val>
          <c:extLst xmlns:c15="http://schemas.microsoft.com/office/drawing/2012/chart">
            <c:ext xmlns:c16="http://schemas.microsoft.com/office/drawing/2014/chart" uri="{C3380CC4-5D6E-409C-BE32-E72D297353CC}">
              <c16:uniqueId val="{00000002-F271-4A3D-A47F-52FE164E83B4}"/>
            </c:ext>
          </c:extLst>
        </c:ser>
        <c:ser>
          <c:idx val="1"/>
          <c:order val="1"/>
          <c:tx>
            <c:strRef>
              <c:f>'spend by seg year'!$D$49</c:f>
              <c:strCache>
                <c:ptCount val="1"/>
                <c:pt idx="0">
                  <c:v>2023 YR</c:v>
                </c:pt>
              </c:strCache>
            </c:strRef>
          </c:tx>
          <c:spPr>
            <a:solidFill>
              <a:schemeClr val="accent1"/>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year'!$D$50:$D$55</c:f>
              <c:numCache>
                <c:formatCode>_("$"* #,##0_);_("$"* \(#,##0\);_("$"* "-"??_);_(@_)</c:formatCode>
                <c:ptCount val="6"/>
                <c:pt idx="0">
                  <c:v>8280.3228017130004</c:v>
                </c:pt>
                <c:pt idx="1">
                  <c:v>12260.677371282003</c:v>
                </c:pt>
                <c:pt idx="2">
                  <c:v>16920.855386868996</c:v>
                </c:pt>
                <c:pt idx="3">
                  <c:v>95871.987283850816</c:v>
                </c:pt>
                <c:pt idx="4">
                  <c:v>55501.21164131604</c:v>
                </c:pt>
                <c:pt idx="5">
                  <c:v>24463.18314176003</c:v>
                </c:pt>
              </c:numCache>
            </c:numRef>
          </c:val>
          <c:extLst xmlns:c15="http://schemas.microsoft.com/office/drawing/2012/chart">
            <c:ext xmlns:c16="http://schemas.microsoft.com/office/drawing/2014/chart" uri="{C3380CC4-5D6E-409C-BE32-E72D297353CC}">
              <c16:uniqueId val="{00000003-F271-4A3D-A47F-52FE164E83B4}"/>
            </c:ext>
          </c:extLst>
        </c:ser>
        <c:ser>
          <c:idx val="2"/>
          <c:order val="2"/>
          <c:tx>
            <c:strRef>
              <c:f>'spend by seg year'!$E$49</c:f>
              <c:strCache>
                <c:ptCount val="1"/>
                <c:pt idx="0">
                  <c:v>2024 YR</c:v>
                </c:pt>
              </c:strCache>
            </c:strRef>
          </c:tx>
          <c:spPr>
            <a:solidFill>
              <a:schemeClr val="accent5"/>
            </a:solidFill>
            <a:ln>
              <a:noFill/>
            </a:ln>
            <a:effectLst/>
          </c:spPr>
          <c:invertIfNegative val="0"/>
          <c:dLbls>
            <c:dLbl>
              <c:idx val="0"/>
              <c:layout>
                <c:manualLayout>
                  <c:x val="9.010276948066661E-3"/>
                  <c:y val="-3.26018808777429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1E-4B27-AE2A-2971B2E946B2}"/>
                </c:ext>
              </c:extLst>
            </c:dLbl>
            <c:dLbl>
              <c:idx val="1"/>
              <c:layout>
                <c:manualLayout>
                  <c:x val="-1.3515415422099991E-2"/>
                  <c:y val="-3.26018808777431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B0A-AA48-8D64-3CF98CC3BAC3}"/>
                </c:ext>
              </c:extLst>
            </c:dLbl>
            <c:dLbl>
              <c:idx val="3"/>
              <c:layout>
                <c:manualLayout>
                  <c:x val="-2.7030830844199983E-2"/>
                  <c:y val="-8.52664576802508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1E-4B27-AE2A-2971B2E946B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year'!$E$50:$E$55</c:f>
              <c:numCache>
                <c:formatCode>_("$"* #,##0_);_("$"* \(#,##0\);_("$"* "-"??_);_(@_)</c:formatCode>
                <c:ptCount val="6"/>
                <c:pt idx="0">
                  <c:v>8787.1447351970055</c:v>
                </c:pt>
                <c:pt idx="1">
                  <c:v>12787.204795599007</c:v>
                </c:pt>
                <c:pt idx="2">
                  <c:v>17606.303405442002</c:v>
                </c:pt>
                <c:pt idx="3">
                  <c:v>105168.71465765215</c:v>
                </c:pt>
                <c:pt idx="4">
                  <c:v>63034.975074294984</c:v>
                </c:pt>
                <c:pt idx="5">
                  <c:v>24809.185198465981</c:v>
                </c:pt>
              </c:numCache>
            </c:numRef>
          </c:val>
          <c:extLst>
            <c:ext xmlns:c16="http://schemas.microsoft.com/office/drawing/2014/chart" uri="{C3380CC4-5D6E-409C-BE32-E72D297353CC}">
              <c16:uniqueId val="{00000004-F271-4A3D-A47F-52FE164E83B4}"/>
            </c:ext>
          </c:extLst>
        </c:ser>
        <c:ser>
          <c:idx val="3"/>
          <c:order val="3"/>
          <c:tx>
            <c:strRef>
              <c:f>'spend by seg year'!$F$49</c:f>
              <c:strCache>
                <c:ptCount val="1"/>
                <c:pt idx="0">
                  <c:v>2025 YR</c:v>
                </c:pt>
              </c:strCache>
            </c:strRef>
          </c:tx>
          <c:spPr>
            <a:solidFill>
              <a:schemeClr val="tx1">
                <a:lumMod val="50000"/>
                <a:lumOff val="50000"/>
              </a:schemeClr>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year'!$F$50:$F$55</c:f>
              <c:numCache>
                <c:formatCode>_("$"* #,##0_);_("$"* \(#,##0\);_("$"* "-"??_);_(@_)</c:formatCode>
                <c:ptCount val="6"/>
                <c:pt idx="0">
                  <c:v>9340.2753341839998</c:v>
                </c:pt>
                <c:pt idx="1">
                  <c:v>13561.021300856002</c:v>
                </c:pt>
                <c:pt idx="2">
                  <c:v>18449.213600679992</c:v>
                </c:pt>
                <c:pt idx="3">
                  <c:v>116302.07539386777</c:v>
                </c:pt>
                <c:pt idx="4">
                  <c:v>72126.353900431044</c:v>
                </c:pt>
                <c:pt idx="5">
                  <c:v>25027.666025292987</c:v>
                </c:pt>
              </c:numCache>
            </c:numRef>
          </c:val>
          <c:extLst>
            <c:ext xmlns:c16="http://schemas.microsoft.com/office/drawing/2014/chart" uri="{C3380CC4-5D6E-409C-BE32-E72D297353CC}">
              <c16:uniqueId val="{00000005-F271-4A3D-A47F-52FE164E83B4}"/>
            </c:ext>
          </c:extLst>
        </c:ser>
        <c:ser>
          <c:idx val="4"/>
          <c:order val="4"/>
          <c:tx>
            <c:strRef>
              <c:f>'spend by seg year'!$G$49</c:f>
              <c:strCache>
                <c:ptCount val="1"/>
                <c:pt idx="0">
                  <c:v>2026 YR</c:v>
                </c:pt>
              </c:strCache>
            </c:strRef>
          </c:tx>
          <c:spPr>
            <a:solidFill>
              <a:srgbClr val="596277"/>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year'!$G$50:$G$55</c:f>
              <c:numCache>
                <c:formatCode>_("$"* #,##0_);_("$"* \(#,##0\);_("$"* "-"??_);_(@_)</c:formatCode>
                <c:ptCount val="6"/>
                <c:pt idx="0">
                  <c:v>9801.0491136080091</c:v>
                </c:pt>
                <c:pt idx="1">
                  <c:v>13956.884121438001</c:v>
                </c:pt>
                <c:pt idx="2">
                  <c:v>19409.319901880001</c:v>
                </c:pt>
                <c:pt idx="3">
                  <c:v>128839.87551376291</c:v>
                </c:pt>
                <c:pt idx="4">
                  <c:v>82346.912850154113</c:v>
                </c:pt>
                <c:pt idx="5">
                  <c:v>25171.716695374023</c:v>
                </c:pt>
              </c:numCache>
            </c:numRef>
          </c:val>
          <c:extLst>
            <c:ext xmlns:c16="http://schemas.microsoft.com/office/drawing/2014/chart" uri="{C3380CC4-5D6E-409C-BE32-E72D297353CC}">
              <c16:uniqueId val="{00000006-F271-4A3D-A47F-52FE164E83B4}"/>
            </c:ext>
          </c:extLst>
        </c:ser>
        <c:ser>
          <c:idx val="5"/>
          <c:order val="5"/>
          <c:tx>
            <c:strRef>
              <c:f>'spend by seg year'!$H$49</c:f>
              <c:strCache>
                <c:ptCount val="1"/>
                <c:pt idx="0">
                  <c:v>2027 YR</c:v>
                </c:pt>
              </c:strCache>
            </c:strRef>
          </c:tx>
          <c:spPr>
            <a:solidFill>
              <a:schemeClr val="bg1">
                <a:lumMod val="75000"/>
              </a:schemeClr>
            </a:solidFill>
            <a:ln>
              <a:noFill/>
            </a:ln>
            <a:effectLst/>
          </c:spPr>
          <c:invertIfNegative val="0"/>
          <c:dLbls>
            <c:dLbl>
              <c:idx val="0"/>
              <c:layout>
                <c:manualLayout>
                  <c:x val="9.0102769480666818E-3"/>
                  <c:y val="-2.75862068965517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1E-4B27-AE2A-2971B2E946B2}"/>
                </c:ext>
              </c:extLst>
            </c:dLbl>
            <c:dLbl>
              <c:idx val="1"/>
              <c:layout>
                <c:manualLayout>
                  <c:x val="-4.1296625616495763E-17"/>
                  <c:y val="-3.26018808777430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1E-4B27-AE2A-2971B2E946B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year'!$H$50:$H$55</c:f>
              <c:numCache>
                <c:formatCode>_("$"* #,##0_);_("$"* \(#,##0\);_("$"* "-"??_);_(@_)</c:formatCode>
                <c:ptCount val="6"/>
                <c:pt idx="0">
                  <c:v>10287.157923945</c:v>
                </c:pt>
                <c:pt idx="1">
                  <c:v>14073.318458449985</c:v>
                </c:pt>
                <c:pt idx="2">
                  <c:v>20462.885713267991</c:v>
                </c:pt>
                <c:pt idx="3">
                  <c:v>142016.36435795706</c:v>
                </c:pt>
                <c:pt idx="4">
                  <c:v>94257.292684735003</c:v>
                </c:pt>
                <c:pt idx="5">
                  <c:v>25351.125845695999</c:v>
                </c:pt>
              </c:numCache>
            </c:numRef>
          </c:val>
          <c:extLst>
            <c:ext xmlns:c16="http://schemas.microsoft.com/office/drawing/2014/chart" uri="{C3380CC4-5D6E-409C-BE32-E72D297353CC}">
              <c16:uniqueId val="{00000007-F271-4A3D-A47F-52FE164E83B4}"/>
            </c:ext>
          </c:extLst>
        </c:ser>
        <c:dLbls>
          <c:showLegendKey val="0"/>
          <c:showVal val="0"/>
          <c:showCatName val="0"/>
          <c:showSerName val="0"/>
          <c:showPercent val="0"/>
          <c:showBubbleSize val="0"/>
        </c:dLbls>
        <c:gapWidth val="219"/>
        <c:axId val="606146688"/>
        <c:axId val="616320000"/>
        <c:extLst/>
      </c:barChart>
      <c:scatterChart>
        <c:scatterStyle val="lineMarker"/>
        <c:varyColors val="0"/>
        <c:ser>
          <c:idx val="6"/>
          <c:order val="6"/>
          <c:tx>
            <c:strRef>
              <c:f>'spend by seg year'!$I$49</c:f>
              <c:strCache>
                <c:ptCount val="1"/>
                <c:pt idx="0">
                  <c:v>5Yr CAGR</c:v>
                </c:pt>
              </c:strCache>
            </c:strRef>
          </c:tx>
          <c:spPr>
            <a:ln w="25400" cap="rnd">
              <a:noFill/>
              <a:round/>
            </a:ln>
            <a:effectLst/>
          </c:spPr>
          <c:marker>
            <c:symbol val="diamond"/>
            <c:size val="19"/>
            <c:spPr>
              <a:solidFill>
                <a:schemeClr val="accent1">
                  <a:shade val="61000"/>
                </a:schemeClr>
              </a:solidFill>
              <a:ln w="9525">
                <a:solidFill>
                  <a:schemeClr val="accent1">
                    <a:shade val="61000"/>
                  </a:schemeClr>
                </a:solidFill>
              </a:ln>
              <a:effectLst/>
            </c:spPr>
          </c:marker>
          <c:dLbls>
            <c:dLbl>
              <c:idx val="4"/>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271-4A3D-A47F-52FE164E83B4}"/>
                </c:ext>
              </c:extLst>
            </c:dLbl>
            <c:dLbl>
              <c:idx val="5"/>
              <c:layout>
                <c:manualLayout>
                  <c:x val="-1.1786612874603981E-2"/>
                  <c:y val="-3.01880384074247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733-4149-90F6-5A815A124573}"/>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'spend by seg year'!$A$50:$A$55</c:f>
              <c:strCache>
                <c:ptCount val="6"/>
                <c:pt idx="0">
                  <c:v>Data Center Systems</c:v>
                </c:pt>
                <c:pt idx="1">
                  <c:v>Devices</c:v>
                </c:pt>
                <c:pt idx="2">
                  <c:v>Internal Services</c:v>
                </c:pt>
                <c:pt idx="3">
                  <c:v>IT Services</c:v>
                </c:pt>
                <c:pt idx="4">
                  <c:v>Software</c:v>
                </c:pt>
                <c:pt idx="5">
                  <c:v>Telecom Services</c:v>
                </c:pt>
              </c:strCache>
            </c:strRef>
          </c:xVal>
          <c:yVal>
            <c:numRef>
              <c:f>'spend by seg year'!$I$50:$I$55</c:f>
              <c:numCache>
                <c:formatCode>0.0%</c:formatCode>
                <c:ptCount val="6"/>
                <c:pt idx="0">
                  <c:v>5.2057600633735435E-2</c:v>
                </c:pt>
                <c:pt idx="1">
                  <c:v>9.7853397501417305E-3</c:v>
                </c:pt>
                <c:pt idx="2">
                  <c:v>4.5388980876762242E-2</c:v>
                </c:pt>
                <c:pt idx="3">
                  <c:v>9.8823631622562358E-2</c:v>
                </c:pt>
                <c:pt idx="4">
                  <c:v>0.14123659657281684</c:v>
                </c:pt>
                <c:pt idx="5">
                  <c:v>9.273708231587019E-3</c:v>
                </c:pt>
              </c:numCache>
            </c:numRef>
          </c:yVal>
          <c:smooth val="0"/>
          <c:extLst>
            <c:ext xmlns:c16="http://schemas.microsoft.com/office/drawing/2014/chart" uri="{C3380CC4-5D6E-409C-BE32-E72D297353CC}">
              <c16:uniqueId val="{00000009-F271-4A3D-A47F-52FE164E83B4}"/>
            </c:ext>
          </c:extLst>
        </c:ser>
        <c:dLbls>
          <c:showLegendKey val="0"/>
          <c:showVal val="0"/>
          <c:showCatName val="0"/>
          <c:showSerName val="0"/>
          <c:showPercent val="0"/>
          <c:showBubbleSize val="0"/>
        </c:dLbls>
        <c:axId val="614705168"/>
        <c:axId val="605652768"/>
        <c:extLst>
          <c:ext xmlns:c15="http://schemas.microsoft.com/office/drawing/2012/chart" uri="{02D57815-91ED-43cb-92C2-25804820EDAC}">
            <c15:filteredScatterSeries>
              <c15:ser>
                <c:idx val="7"/>
                <c:order val="7"/>
                <c:tx>
                  <c:strRef>
                    <c:extLst>
                      <c:ext uri="{02D57815-91ED-43cb-92C2-25804820EDAC}">
                        <c15:formulaRef>
                          <c15:sqref>'spend by seg year'!$J$49</c15:sqref>
                        </c15:formulaRef>
                      </c:ext>
                    </c:extLst>
                    <c:strCache>
                      <c:ptCount val="1"/>
                      <c:pt idx="0">
                        <c:v>2021-2022 Growth</c:v>
                      </c:pt>
                    </c:strCache>
                  </c:strRef>
                </c:tx>
                <c:spPr>
                  <a:ln w="25400" cap="rnd">
                    <a:noFill/>
                    <a:round/>
                  </a:ln>
                  <a:effectLst/>
                </c:spPr>
                <c:marker>
                  <c:symbol val="square"/>
                  <c:size val="10"/>
                  <c:spPr>
                    <a:solidFill>
                      <a:schemeClr val="accent5"/>
                    </a:solidFill>
                    <a:ln w="9525">
                      <a:solidFill>
                        <a:schemeClr val="accent1">
                          <a:shade val="45000"/>
                        </a:schemeClr>
                      </a:solidFill>
                    </a:ln>
                    <a:effectLst/>
                  </c:spPr>
                </c:marker>
                <c:dLbls>
                  <c:spPr>
                    <a:noFill/>
                    <a:ln>
                      <a:noFill/>
                    </a:ln>
                    <a:effectLst>
                      <a:glow rad="266700">
                        <a:schemeClr val="accent5">
                          <a:alpha val="40000"/>
                        </a:schemeClr>
                      </a:glow>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uri="{CE6537A1-D6FC-4f65-9D91-7224C49458BB}">
                      <c15:showLeaderLines val="0"/>
                    </c:ext>
                  </c:extLst>
                </c:dLbls>
                <c:xVal>
                  <c:strRef>
                    <c:extLst>
                      <c:ext uri="{02D57815-91ED-43cb-92C2-25804820EDAC}">
                        <c15:formulaRef>
                          <c15:sqref>'spend by seg year'!$A$50:$A$55</c15:sqref>
                        </c15:formulaRef>
                      </c:ext>
                    </c:extLst>
                    <c:strCache>
                      <c:ptCount val="6"/>
                      <c:pt idx="0">
                        <c:v>Data Center Systems</c:v>
                      </c:pt>
                      <c:pt idx="1">
                        <c:v>Devices</c:v>
                      </c:pt>
                      <c:pt idx="2">
                        <c:v>Internal Services</c:v>
                      </c:pt>
                      <c:pt idx="3">
                        <c:v>IT Services</c:v>
                      </c:pt>
                      <c:pt idx="4">
                        <c:v>Software</c:v>
                      </c:pt>
                      <c:pt idx="5">
                        <c:v>Telecom Services</c:v>
                      </c:pt>
                    </c:strCache>
                  </c:strRef>
                </c:xVal>
                <c:yVal>
                  <c:numRef>
                    <c:extLst>
                      <c:ext uri="{02D57815-91ED-43cb-92C2-25804820EDAC}">
                        <c15:formulaRef>
                          <c15:sqref>'spend by seg year'!$J$50:$J$55</c15:sqref>
                        </c15:formulaRef>
                      </c:ext>
                    </c:extLst>
                    <c:numCache>
                      <c:formatCode>0.0%</c:formatCode>
                      <c:ptCount val="6"/>
                      <c:pt idx="0">
                        <c:v>6.3497640226274632E-2</c:v>
                      </c:pt>
                      <c:pt idx="1">
                        <c:v>3.9279846993870819E-2</c:v>
                      </c:pt>
                      <c:pt idx="2">
                        <c:v>4.1821271899414508E-2</c:v>
                      </c:pt>
                      <c:pt idx="3">
                        <c:v>0.10486526522331126</c:v>
                      </c:pt>
                      <c:pt idx="4">
                        <c:v>0.15473033541662637</c:v>
                      </c:pt>
                      <c:pt idx="5">
                        <c:v>1.429309330953776E-2</c:v>
                      </c:pt>
                    </c:numCache>
                  </c:numRef>
                </c:yVal>
                <c:smooth val="0"/>
                <c:extLst>
                  <c:ext xmlns:c16="http://schemas.microsoft.com/office/drawing/2014/chart" uri="{C3380CC4-5D6E-409C-BE32-E72D297353CC}">
                    <c16:uniqueId val="{0000000A-F271-4A3D-A47F-52FE164E83B4}"/>
                  </c:ext>
                </c:extLst>
              </c15:ser>
            </c15:filteredScatterSeries>
          </c:ext>
        </c:extLst>
      </c:scatterChart>
      <c:catAx>
        <c:axId val="60614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616320000"/>
        <c:crosses val="autoZero"/>
        <c:auto val="1"/>
        <c:lblAlgn val="ctr"/>
        <c:lblOffset val="100"/>
        <c:noMultiLvlLbl val="0"/>
      </c:catAx>
      <c:valAx>
        <c:axId val="61632000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06146688"/>
        <c:crosses val="autoZero"/>
        <c:crossBetween val="between"/>
      </c:valAx>
      <c:valAx>
        <c:axId val="60565276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CAGR</a:t>
                </a:r>
              </a:p>
            </c:rich>
          </c:tx>
          <c:layout>
            <c:manualLayout>
              <c:xMode val="edge"/>
              <c:yMode val="edge"/>
              <c:x val="0.98312784269428877"/>
              <c:y val="0.4006456379075445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4705168"/>
        <c:crosses val="max"/>
        <c:crossBetween val="midCat"/>
      </c:valAx>
      <c:valAx>
        <c:axId val="614705168"/>
        <c:scaling>
          <c:orientation val="minMax"/>
        </c:scaling>
        <c:delete val="1"/>
        <c:axPos val="b"/>
        <c:numFmt formatCode="General" sourceLinked="1"/>
        <c:majorTickMark val="out"/>
        <c:minorTickMark val="none"/>
        <c:tickLblPos val="nextTo"/>
        <c:crossAx val="605652768"/>
        <c:crosses val="autoZero"/>
        <c:crossBetween val="midCat"/>
      </c:valAx>
      <c:spPr>
        <a:noFill/>
        <a:ln>
          <a:noFill/>
        </a:ln>
        <a:effectLst/>
      </c:spPr>
    </c:plotArea>
    <c:legend>
      <c:legendPos val="b"/>
      <c:layout>
        <c:manualLayout>
          <c:xMode val="edge"/>
          <c:yMode val="edge"/>
          <c:x val="0.21452553731263241"/>
          <c:y val="6.1380889669274366E-2"/>
          <c:w val="0.62981363548383262"/>
          <c:h val="4.3866251922297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strRef>
          <c:f>ITspend!$K$36</c:f>
          <c:strCache>
            <c:ptCount val="1"/>
            <c:pt idx="0">
              <c:v>Insurance IT Spending, CAGR and Growth Share </c:v>
            </c:pt>
          </c:strCache>
        </c:strRef>
      </c:tx>
      <c:layout>
        <c:manualLayout>
          <c:xMode val="edge"/>
          <c:yMode val="edge"/>
          <c:x val="0.33454980940515061"/>
          <c:y val="2.2734430923407301E-3"/>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088535204449913E-2"/>
          <c:y val="8.6592774290049829E-2"/>
          <c:w val="0.93994525207081303"/>
          <c:h val="0.84019316151526913"/>
        </c:manualLayout>
      </c:layout>
      <c:bubbleChart>
        <c:varyColors val="0"/>
        <c:ser>
          <c:idx val="0"/>
          <c:order val="0"/>
          <c:tx>
            <c:strRef>
              <c:f>ITspend!$K$32</c:f>
              <c:strCache>
                <c:ptCount val="1"/>
                <c:pt idx="0">
                  <c:v>Insurance IT spend</c:v>
                </c:pt>
              </c:strCache>
            </c:strRef>
          </c:tx>
          <c:spPr>
            <a:solidFill>
              <a:schemeClr val="accent2"/>
            </a:solidFill>
            <a:ln>
              <a:solidFill>
                <a:schemeClr val="tx1">
                  <a:lumMod val="50000"/>
                  <a:lumOff val="50000"/>
                </a:schemeClr>
              </a:solid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E9A6-46AD-AD92-69167856D7A9}"/>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E9A6-46AD-AD92-69167856D7A9}"/>
              </c:ext>
            </c:extLst>
          </c:dPt>
          <c:dPt>
            <c:idx val="2"/>
            <c:invertIfNegative val="0"/>
            <c:bubble3D val="0"/>
            <c:spPr>
              <a:solidFill>
                <a:schemeClr val="accent2">
                  <a:lumMod val="50000"/>
                </a:schemeClr>
              </a:solidFill>
              <a:ln>
                <a:solidFill>
                  <a:schemeClr val="tx1">
                    <a:lumMod val="50000"/>
                    <a:lumOff val="50000"/>
                  </a:schemeClr>
                </a:solidFill>
              </a:ln>
              <a:effectLst/>
            </c:spPr>
            <c:extLst>
              <c:ext xmlns:c16="http://schemas.microsoft.com/office/drawing/2014/chart" uri="{C3380CC4-5D6E-409C-BE32-E72D297353CC}">
                <c16:uniqueId val="{00000005-E9A6-46AD-AD92-69167856D7A9}"/>
              </c:ext>
            </c:extLst>
          </c:dPt>
          <c:dPt>
            <c:idx val="3"/>
            <c:invertIfNegative val="0"/>
            <c:bubble3D val="0"/>
            <c:spPr>
              <a:solidFill>
                <a:schemeClr val="bg1">
                  <a:lumMod val="50000"/>
                </a:schemeClr>
              </a:solidFill>
              <a:ln>
                <a:solidFill>
                  <a:schemeClr val="tx1">
                    <a:lumMod val="50000"/>
                    <a:lumOff val="50000"/>
                  </a:schemeClr>
                </a:solidFill>
              </a:ln>
              <a:effectLst/>
            </c:spPr>
            <c:extLst>
              <c:ext xmlns:c16="http://schemas.microsoft.com/office/drawing/2014/chart" uri="{C3380CC4-5D6E-409C-BE32-E72D297353CC}">
                <c16:uniqueId val="{00000007-E9A6-46AD-AD92-69167856D7A9}"/>
              </c:ext>
            </c:extLst>
          </c:dPt>
          <c:dPt>
            <c:idx val="4"/>
            <c:invertIfNegative val="0"/>
            <c:bubble3D val="0"/>
            <c:spPr>
              <a:solidFill>
                <a:schemeClr val="accent3">
                  <a:lumMod val="75000"/>
                </a:schemeClr>
              </a:solidFill>
              <a:ln>
                <a:solidFill>
                  <a:schemeClr val="tx1">
                    <a:lumMod val="50000"/>
                    <a:lumOff val="50000"/>
                  </a:schemeClr>
                </a:solidFill>
              </a:ln>
              <a:effectLst/>
            </c:spPr>
            <c:extLst>
              <c:ext xmlns:c16="http://schemas.microsoft.com/office/drawing/2014/chart" uri="{C3380CC4-5D6E-409C-BE32-E72D297353CC}">
                <c16:uniqueId val="{00000009-E9A6-46AD-AD92-69167856D7A9}"/>
              </c:ext>
            </c:extLst>
          </c:dPt>
          <c:dPt>
            <c:idx val="5"/>
            <c:invertIfNegative val="0"/>
            <c:bubble3D val="0"/>
            <c:spPr>
              <a:solidFill>
                <a:schemeClr val="accent2">
                  <a:lumMod val="60000"/>
                  <a:lumOff val="40000"/>
                </a:schemeClr>
              </a:solidFill>
              <a:ln>
                <a:solidFill>
                  <a:schemeClr val="tx1">
                    <a:lumMod val="50000"/>
                    <a:lumOff val="50000"/>
                  </a:schemeClr>
                </a:solidFill>
              </a:ln>
              <a:effectLst/>
            </c:spPr>
            <c:extLst>
              <c:ext xmlns:c16="http://schemas.microsoft.com/office/drawing/2014/chart" uri="{C3380CC4-5D6E-409C-BE32-E72D297353CC}">
                <c16:uniqueId val="{0000000B-E9A6-46AD-AD92-69167856D7A9}"/>
              </c:ext>
            </c:extLst>
          </c:dPt>
          <c:dPt>
            <c:idx val="6"/>
            <c:invertIfNegative val="0"/>
            <c:bubble3D val="0"/>
            <c:spPr>
              <a:noFill/>
              <a:ln w="19050">
                <a:solidFill>
                  <a:schemeClr val="bg2">
                    <a:lumMod val="65000"/>
                  </a:schemeClr>
                </a:solidFill>
                <a:prstDash val="lgDash"/>
              </a:ln>
              <a:effectLst/>
            </c:spPr>
            <c:extLst>
              <c:ext xmlns:c16="http://schemas.microsoft.com/office/drawing/2014/chart" uri="{C3380CC4-5D6E-409C-BE32-E72D297353CC}">
                <c16:uniqueId val="{0000000D-E9A6-46AD-AD92-69167856D7A9}"/>
              </c:ext>
            </c:extLst>
          </c:dPt>
          <c:dLbls>
            <c:dLbl>
              <c:idx val="0"/>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105DEBC6-4EAE-43F8-825F-B10E1A2D47C1}" type="CELLRANGE">
                      <a:rPr lang="en-US">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9970537653487871"/>
                      <c:h val="9.2389875220467946E-2"/>
                    </c:manualLayout>
                  </c15:layout>
                  <c15:dlblFieldTable/>
                  <c15:showDataLabelsRange val="1"/>
                </c:ext>
                <c:ext xmlns:c16="http://schemas.microsoft.com/office/drawing/2014/chart" uri="{C3380CC4-5D6E-409C-BE32-E72D297353CC}">
                  <c16:uniqueId val="{00000001-E9A6-46AD-AD92-69167856D7A9}"/>
                </c:ext>
              </c:extLst>
            </c:dLbl>
            <c:dLbl>
              <c:idx val="1"/>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67C8DCAD-E453-4EA7-9797-888877C47414}" type="CELLRANGE">
                      <a:rPr lang="en-US">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8519631194183667"/>
                      <c:h val="9.2389875220467946E-2"/>
                    </c:manualLayout>
                  </c15:layout>
                  <c15:dlblFieldTable/>
                  <c15:showDataLabelsRange val="1"/>
                </c:ext>
                <c:ext xmlns:c16="http://schemas.microsoft.com/office/drawing/2014/chart" uri="{C3380CC4-5D6E-409C-BE32-E72D297353CC}">
                  <c16:uniqueId val="{00000003-E9A6-46AD-AD92-69167856D7A9}"/>
                </c:ext>
              </c:extLst>
            </c:dLbl>
            <c:dLbl>
              <c:idx val="2"/>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9F22E2B1-84DF-4F88-9F03-80C02161AFC6}" type="CELLRANGE">
                      <a:rPr lang="en-US">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359815782940566"/>
                      <c:h val="8.3296383564910093E-2"/>
                    </c:manualLayout>
                  </c15:layout>
                  <c15:dlblFieldTable/>
                  <c15:showDataLabelsRange val="1"/>
                </c:ext>
                <c:ext xmlns:c16="http://schemas.microsoft.com/office/drawing/2014/chart" uri="{C3380CC4-5D6E-409C-BE32-E72D297353CC}">
                  <c16:uniqueId val="{00000005-E9A6-46AD-AD92-69167856D7A9}"/>
                </c:ext>
              </c:extLst>
            </c:dLbl>
            <c:dLbl>
              <c:idx val="3"/>
              <c:tx>
                <c:rich>
                  <a:bodyPr/>
                  <a:lstStyle/>
                  <a:p>
                    <a:fld id="{E2B10D30-8EAB-407E-8A63-B2A839CE92C4}" type="CELLRANGE">
                      <a:rPr lang="en-US"/>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E9A6-46AD-AD92-69167856D7A9}"/>
                </c:ext>
              </c:extLst>
            </c:dLbl>
            <c:dLbl>
              <c:idx val="4"/>
              <c:tx>
                <c:rich>
                  <a:bodyPr/>
                  <a:lstStyle/>
                  <a:p>
                    <a:fld id="{A2570F70-7214-46C9-8CE0-3E759980EB3B}" type="CELLRANGE">
                      <a:rPr lang="en-US"/>
                      <a:pPr/>
                      <a:t>[CELLRANGE]</a:t>
                    </a:fld>
                    <a:endParaRPr lang="en-US"/>
                  </a:p>
                </c:rich>
              </c:tx>
              <c:dLblPos val="l"/>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E9A6-46AD-AD92-69167856D7A9}"/>
                </c:ext>
              </c:extLst>
            </c:dLbl>
            <c:dLbl>
              <c:idx val="5"/>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3983B753-34AC-494E-AC60-4418E987C8CA}" type="CELLRANGE">
                      <a:rPr lang="da-DK">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8414139479957903"/>
                      <c:h val="8.7843129392688998E-2"/>
                    </c:manualLayout>
                  </c15:layout>
                  <c15:dlblFieldTable/>
                  <c15:showDataLabelsRange val="1"/>
                </c:ext>
                <c:ext xmlns:c16="http://schemas.microsoft.com/office/drawing/2014/chart" uri="{C3380CC4-5D6E-409C-BE32-E72D297353CC}">
                  <c16:uniqueId val="{0000000B-E9A6-46AD-AD92-69167856D7A9}"/>
                </c:ext>
              </c:extLst>
            </c:dLbl>
            <c:dLbl>
              <c:idx val="6"/>
              <c:layout>
                <c:manualLayout>
                  <c:x val="-0.116660117365952"/>
                  <c:y val="-0.16309609261224797"/>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bg1">
                            <a:lumMod val="50000"/>
                          </a:schemeClr>
                        </a:solidFill>
                        <a:latin typeface="+mn-lt"/>
                        <a:ea typeface="+mn-ea"/>
                        <a:cs typeface="+mn-cs"/>
                      </a:defRPr>
                    </a:pPr>
                    <a:fld id="{0E17F7CD-5F91-4B1D-9EA8-D1A335D96AEA}" type="CELLRANGE">
                      <a:rPr lang="en-US">
                        <a:ln>
                          <a:noFill/>
                        </a:ln>
                        <a:solidFill>
                          <a:schemeClr val="bg1">
                            <a:lumMod val="50000"/>
                          </a:schemeClr>
                        </a:solidFill>
                      </a:rPr>
                      <a:pPr>
                        <a:defRPr sz="1050" b="1">
                          <a:ln>
                            <a:noFill/>
                          </a:ln>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a:noFill/>
                    <a:ln>
                      <a:noFill/>
                    </a:ln>
                  </c15:spPr>
                  <c15:dlblFieldTable/>
                  <c15:showDataLabelsRange val="1"/>
                </c:ext>
                <c:ext xmlns:c16="http://schemas.microsoft.com/office/drawing/2014/chart" uri="{C3380CC4-5D6E-409C-BE32-E72D297353CC}">
                  <c16:uniqueId val="{0000000D-E9A6-46AD-AD92-69167856D7A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6350" cap="flat" cmpd="sng" algn="ctr">
                      <a:solidFill>
                        <a:schemeClr val="tx1"/>
                      </a:solidFill>
                      <a:prstDash val="solid"/>
                      <a:round/>
                    </a:ln>
                    <a:effectLst/>
                  </c:spPr>
                </c15:leaderLines>
              </c:ext>
            </c:extLst>
          </c:dLbls>
          <c:xVal>
            <c:numRef>
              <c:f>ITspend!$K$41:$K$47</c:f>
              <c:numCache>
                <c:formatCode>0%</c:formatCode>
                <c:ptCount val="7"/>
                <c:pt idx="0">
                  <c:v>0.49815179032114154</c:v>
                </c:pt>
                <c:pt idx="1">
                  <c:v>0.42538631198615867</c:v>
                </c:pt>
                <c:pt idx="2">
                  <c:v>1.0674747428337445E-2</c:v>
                </c:pt>
                <c:pt idx="3">
                  <c:v>3.8022066968734392E-2</c:v>
                </c:pt>
                <c:pt idx="4">
                  <c:v>6.2434296749674491E-3</c:v>
                </c:pt>
                <c:pt idx="5">
                  <c:v>2.1521653620660428E-2</c:v>
                </c:pt>
                <c:pt idx="6">
                  <c:v>0.16666666666666666</c:v>
                </c:pt>
              </c:numCache>
            </c:numRef>
          </c:xVal>
          <c:yVal>
            <c:numRef>
              <c:f>ITspend!$L$41:$L$47</c:f>
              <c:numCache>
                <c:formatCode>0.0%</c:formatCode>
                <c:ptCount val="7"/>
                <c:pt idx="0">
                  <c:v>9.8823631622562358E-2</c:v>
                </c:pt>
                <c:pt idx="1">
                  <c:v>0.14123659657281684</c:v>
                </c:pt>
                <c:pt idx="2">
                  <c:v>9.273708231587019E-3</c:v>
                </c:pt>
                <c:pt idx="3">
                  <c:v>4.5388980876762242E-2</c:v>
                </c:pt>
                <c:pt idx="4">
                  <c:v>9.7853397501417305E-3</c:v>
                </c:pt>
                <c:pt idx="5">
                  <c:v>5.2057600633735435E-2</c:v>
                </c:pt>
                <c:pt idx="6">
                  <c:v>8.9827990366429855E-2</c:v>
                </c:pt>
              </c:numCache>
            </c:numRef>
          </c:yVal>
          <c:bubbleSize>
            <c:numRef>
              <c:f>ITspend!$M$41:$M$47</c:f>
              <c:numCache>
                <c:formatCode>_("$"* #,##0_);_("$"* \(#,##0\);_("$"* "-"??_);_(@_)</c:formatCode>
                <c:ptCount val="7"/>
                <c:pt idx="0">
                  <c:v>105168.71465765215</c:v>
                </c:pt>
                <c:pt idx="1">
                  <c:v>63034.975074294984</c:v>
                </c:pt>
                <c:pt idx="2">
                  <c:v>24809.185198465981</c:v>
                </c:pt>
                <c:pt idx="3">
                  <c:v>17606.303405442002</c:v>
                </c:pt>
                <c:pt idx="4">
                  <c:v>12787.204795599007</c:v>
                </c:pt>
                <c:pt idx="5">
                  <c:v>8787.1447351970055</c:v>
                </c:pt>
                <c:pt idx="6">
                  <c:v>232193.52786665113</c:v>
                </c:pt>
              </c:numCache>
            </c:numRef>
          </c:bubbleSize>
          <c:bubble3D val="0"/>
          <c:extLst>
            <c:ext xmlns:c15="http://schemas.microsoft.com/office/drawing/2012/chart" uri="{02D57815-91ED-43cb-92C2-25804820EDAC}">
              <c15:datalabelsRange>
                <c15:f>ITspend!$J$41:$J$47</c15:f>
                <c15:dlblRangeCache>
                  <c:ptCount val="7"/>
                  <c:pt idx="0">
                    <c:v>IT Services_x000d_ 2024:  $105,169 9.7%</c:v>
                  </c:pt>
                  <c:pt idx="1">
                    <c:v>Software_x000d_ 2024:  $63,035 13.6%</c:v>
                  </c:pt>
                  <c:pt idx="2">
                    <c:v>Telecom Services_x000d_ 2024:  $24,809 1.4%</c:v>
                  </c:pt>
                  <c:pt idx="3">
                    <c:v>Internal Services_x000d_ 2024:  $17,606 4.1%</c:v>
                  </c:pt>
                  <c:pt idx="4">
                    <c:v>Devices_x000d_ 2024:  $12,787 4.3%</c:v>
                  </c:pt>
                  <c:pt idx="5">
                    <c:v>Data Center Systems_x000d_ 2024:  $8,787 6.1%</c:v>
                  </c:pt>
                  <c:pt idx="6">
                    <c:v>Grand Total_x000d_ 2024:  $232,194 8.9%</c:v>
                  </c:pt>
                </c15:dlblRangeCache>
              </c15:datalabelsRange>
            </c:ext>
            <c:ext xmlns:c16="http://schemas.microsoft.com/office/drawing/2014/chart" uri="{C3380CC4-5D6E-409C-BE32-E72D297353CC}">
              <c16:uniqueId val="{0000000E-E9A6-46AD-AD92-69167856D7A9}"/>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prstDash val="solid"/>
              <a:round/>
            </a:ln>
            <a:effectLst/>
          </c:spPr>
        </c:majorGridlines>
        <c:title>
          <c:tx>
            <c:strRef>
              <c:f>ITspend!$K$40</c:f>
              <c:strCache>
                <c:ptCount val="1"/>
                <c:pt idx="0">
                  <c:v>Growth Share</c:v>
                </c:pt>
              </c:strCache>
            </c:strRef>
          </c:tx>
          <c:layout>
            <c:manualLayout>
              <c:xMode val="edge"/>
              <c:yMode val="edge"/>
              <c:x val="0.47041296508246716"/>
              <c:y val="0.963159902427550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19050"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a:p>
                <a:pPr>
                  <a:defRPr b="0">
                    <a:solidFill>
                      <a:schemeClr val="tx1">
                        <a:lumMod val="65000"/>
                        <a:lumOff val="35000"/>
                      </a:schemeClr>
                    </a:solidFill>
                  </a:defRPr>
                </a:pPr>
                <a:endParaRPr lang="en-US"/>
              </a:p>
            </c:rich>
          </c:tx>
          <c:layout>
            <c:manualLayout>
              <c:xMode val="edge"/>
              <c:yMode val="edge"/>
              <c:x val="2.0251847654972725E-3"/>
              <c:y val="0.468559163098038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software!$J$37</c:f>
          <c:strCache>
            <c:ptCount val="1"/>
            <c:pt idx="0">
              <c:v>Insurance - Software Spending, CAGR and Growth Share</c:v>
            </c:pt>
          </c:strCache>
        </c:strRef>
      </c:tx>
      <c:layout>
        <c:manualLayout>
          <c:xMode val="edge"/>
          <c:yMode val="edge"/>
          <c:x val="0.27214911866454927"/>
          <c:y val="1.7928072470565007E-3"/>
        </c:manualLayout>
      </c:layout>
      <c:overlay val="0"/>
      <c:txPr>
        <a:bodyPr/>
        <a:lstStyle/>
        <a:p>
          <a:pPr algn="ctr" rtl="0">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3.630955795868869E-2"/>
          <c:y val="9.1128064678343459E-2"/>
          <c:w val="0.93468421737084062"/>
          <c:h val="0.82969445823481469"/>
        </c:manualLayout>
      </c:layout>
      <c:bubbleChart>
        <c:varyColors val="1"/>
        <c:ser>
          <c:idx val="0"/>
          <c:order val="0"/>
          <c:tx>
            <c:strRef>
              <c:f>software!$J$32</c:f>
              <c:strCache>
                <c:ptCount val="1"/>
                <c:pt idx="0">
                  <c:v>Insurance Software spend</c:v>
                </c:pt>
              </c:strCache>
            </c:strRef>
          </c:tx>
          <c:spPr>
            <a:ln w="25400">
              <a:noFill/>
            </a:ln>
          </c:spPr>
          <c:invertIfNegative val="0"/>
          <c:dPt>
            <c:idx val="0"/>
            <c:invertIfNegative val="0"/>
            <c:bubble3D val="0"/>
            <c:spPr>
              <a:solidFill>
                <a:schemeClr val="accent5"/>
              </a:solidFill>
              <a:ln w="25400">
                <a:noFill/>
              </a:ln>
              <a:effectLst/>
            </c:spPr>
            <c:extLst>
              <c:ext xmlns:c16="http://schemas.microsoft.com/office/drawing/2014/chart" uri="{C3380CC4-5D6E-409C-BE32-E72D297353CC}">
                <c16:uniqueId val="{00000001-499A-453E-BDC2-C3F6F08D6BA3}"/>
              </c:ext>
            </c:extLst>
          </c:dPt>
          <c:dPt>
            <c:idx val="1"/>
            <c:invertIfNegative val="0"/>
            <c:bubble3D val="0"/>
            <c:spPr>
              <a:solidFill>
                <a:schemeClr val="accent1"/>
              </a:solidFill>
              <a:ln w="25400">
                <a:noFill/>
              </a:ln>
              <a:effectLst/>
            </c:spPr>
            <c:extLst>
              <c:ext xmlns:c16="http://schemas.microsoft.com/office/drawing/2014/chart" uri="{C3380CC4-5D6E-409C-BE32-E72D297353CC}">
                <c16:uniqueId val="{00000003-499A-453E-BDC2-C3F6F08D6BA3}"/>
              </c:ext>
            </c:extLst>
          </c:dPt>
          <c:dPt>
            <c:idx val="2"/>
            <c:invertIfNegative val="0"/>
            <c:bubble3D val="0"/>
            <c:spPr>
              <a:solidFill>
                <a:schemeClr val="tx1">
                  <a:lumMod val="50000"/>
                  <a:lumOff val="50000"/>
                </a:schemeClr>
              </a:solidFill>
              <a:ln w="25400">
                <a:solidFill>
                  <a:schemeClr val="bg1">
                    <a:lumMod val="50000"/>
                  </a:schemeClr>
                </a:solidFill>
              </a:ln>
              <a:effectLst/>
            </c:spPr>
            <c:extLst>
              <c:ext xmlns:c16="http://schemas.microsoft.com/office/drawing/2014/chart" uri="{C3380CC4-5D6E-409C-BE32-E72D297353CC}">
                <c16:uniqueId val="{00000005-499A-453E-BDC2-C3F6F08D6BA3}"/>
              </c:ext>
            </c:extLst>
          </c:dPt>
          <c:dPt>
            <c:idx val="3"/>
            <c:invertIfNegative val="0"/>
            <c:bubble3D val="0"/>
            <c:spPr>
              <a:solidFill>
                <a:schemeClr val="accent2"/>
              </a:solidFill>
              <a:ln w="25400">
                <a:solidFill>
                  <a:schemeClr val="bg1">
                    <a:lumMod val="50000"/>
                  </a:schemeClr>
                </a:solidFill>
              </a:ln>
              <a:effectLst/>
            </c:spPr>
            <c:extLst>
              <c:ext xmlns:c16="http://schemas.microsoft.com/office/drawing/2014/chart" uri="{C3380CC4-5D6E-409C-BE32-E72D297353CC}">
                <c16:uniqueId val="{00000007-499A-453E-BDC2-C3F6F08D6BA3}"/>
              </c:ext>
            </c:extLst>
          </c:dPt>
          <c:dPt>
            <c:idx val="4"/>
            <c:invertIfNegative val="0"/>
            <c:bubble3D val="0"/>
            <c:spPr>
              <a:solidFill>
                <a:schemeClr val="bg1">
                  <a:lumMod val="75000"/>
                </a:schemeClr>
              </a:solidFill>
              <a:ln w="25400">
                <a:noFill/>
              </a:ln>
              <a:effectLst/>
            </c:spPr>
            <c:extLst>
              <c:ext xmlns:c16="http://schemas.microsoft.com/office/drawing/2014/chart" uri="{C3380CC4-5D6E-409C-BE32-E72D297353CC}">
                <c16:uniqueId val="{00000009-499A-453E-BDC2-C3F6F08D6BA3}"/>
              </c:ext>
            </c:extLst>
          </c:dPt>
          <c:dPt>
            <c:idx val="5"/>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B-499A-453E-BDC2-C3F6F08D6BA3}"/>
              </c:ext>
            </c:extLst>
          </c:dPt>
          <c:dLbls>
            <c:dLbl>
              <c:idx val="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CB2FF7CB-5980-43E2-BA14-130421E850ED}"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4448416100215924"/>
                      <c:h val="0.10811913927566746"/>
                    </c:manualLayout>
                  </c15:layout>
                  <c15:dlblFieldTable/>
                  <c15:showDataLabelsRange val="1"/>
                </c:ext>
                <c:ext xmlns:c16="http://schemas.microsoft.com/office/drawing/2014/chart" uri="{C3380CC4-5D6E-409C-BE32-E72D297353CC}">
                  <c16:uniqueId val="{00000001-499A-453E-BDC2-C3F6F08D6BA3}"/>
                </c:ext>
              </c:extLst>
            </c:dLbl>
            <c:dLbl>
              <c:idx val="1"/>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E463F22B-7FCF-4CF2-8125-7FD25402F7C4}"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7017880781318673"/>
                      <c:h val="8.9963112529123798E-2"/>
                    </c:manualLayout>
                  </c15:layout>
                  <c15:dlblFieldTable/>
                  <c15:showDataLabelsRange val="1"/>
                </c:ext>
                <c:ext xmlns:c16="http://schemas.microsoft.com/office/drawing/2014/chart" uri="{C3380CC4-5D6E-409C-BE32-E72D297353CC}">
                  <c16:uniqueId val="{00000003-499A-453E-BDC2-C3F6F08D6BA3}"/>
                </c:ext>
              </c:extLst>
            </c:dLbl>
            <c:dLbl>
              <c:idx val="2"/>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C8B70A9E-19DE-4D64-935E-AAC5AF292F72}"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007006465849232"/>
                      <c:h val="9.4036185915632023E-2"/>
                    </c:manualLayout>
                  </c15:layout>
                  <c15:dlblFieldTable/>
                  <c15:showDataLabelsRange val="1"/>
                </c:ext>
                <c:ext xmlns:c16="http://schemas.microsoft.com/office/drawing/2014/chart" uri="{C3380CC4-5D6E-409C-BE32-E72D297353CC}">
                  <c16:uniqueId val="{00000005-499A-453E-BDC2-C3F6F08D6BA3}"/>
                </c:ext>
              </c:extLst>
            </c:dLbl>
            <c:dLbl>
              <c:idx val="3"/>
              <c:layout>
                <c:manualLayout>
                  <c:x val="-0.22518229626021183"/>
                  <c:y val="-1.9533878014464493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7FE17524-C1EA-4B82-9D44-A4E5982157F5}"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18088561770217251"/>
                      <c:h val="8.315460249916995E-2"/>
                    </c:manualLayout>
                  </c15:layout>
                  <c15:dlblFieldTable/>
                  <c15:showDataLabelsRange val="1"/>
                </c:ext>
                <c:ext xmlns:c16="http://schemas.microsoft.com/office/drawing/2014/chart" uri="{C3380CC4-5D6E-409C-BE32-E72D297353CC}">
                  <c16:uniqueId val="{00000007-499A-453E-BDC2-C3F6F08D6BA3}"/>
                </c:ext>
              </c:extLst>
            </c:dLbl>
            <c:dLbl>
              <c:idx val="4"/>
              <c:layout>
                <c:manualLayout>
                  <c:x val="-0.21129542862357467"/>
                  <c:y val="-2.7586206896551769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4A6D44AC-94A9-4823-B151-84BE392C2A1F}"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20280634653400986"/>
                      <c:h val="0.1122721101868536"/>
                    </c:manualLayout>
                  </c15:layout>
                  <c15:dlblFieldTable/>
                  <c15:showDataLabelsRange val="1"/>
                </c:ext>
                <c:ext xmlns:c16="http://schemas.microsoft.com/office/drawing/2014/chart" uri="{C3380CC4-5D6E-409C-BE32-E72D297353CC}">
                  <c16:uniqueId val="{00000009-499A-453E-BDC2-C3F6F08D6BA3}"/>
                </c:ext>
              </c:extLst>
            </c:dLbl>
            <c:dLbl>
              <c:idx val="5"/>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C5F3DEC8-BD26-4EDB-8B15-0B466B556EC7}" type="CELLRANGE">
                      <a:rPr lang="en-US">
                        <a:solidFill>
                          <a:schemeClr val="bg1">
                            <a:lumMod val="50000"/>
                          </a:schemeClr>
                        </a:solidFill>
                      </a:rPr>
                      <a:pPr>
                        <a:defRPr sz="1050" b="1" i="0" u="none" strike="noStrike" kern="1200" baseline="0">
                          <a:solidFill>
                            <a:schemeClr val="bg1">
                              <a:lumMod val="50000"/>
                            </a:schemeClr>
                          </a:solidFill>
                          <a:latin typeface="+mn-lt"/>
                          <a:ea typeface="+mn-ea"/>
                          <a:cs typeface="+mn-cs"/>
                        </a:defRPr>
                      </a:pPr>
                      <a:t>[CELLRANGE]</a:t>
                    </a:fld>
                    <a:endParaRPr lang="en-US"/>
                  </a:p>
                </c:rich>
              </c:tx>
              <c:spPr>
                <a:noFill/>
                <a:ln>
                  <a:noFill/>
                </a:ln>
                <a:effectLst/>
              </c:sp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3982132639795949"/>
                      <c:h val="0.12627516602221112"/>
                    </c:manualLayout>
                  </c15:layout>
                  <c15:dlblFieldTable/>
                  <c15:showDataLabelsRange val="1"/>
                </c:ext>
                <c:ext xmlns:c16="http://schemas.microsoft.com/office/drawing/2014/chart" uri="{C3380CC4-5D6E-409C-BE32-E72D297353CC}">
                  <c16:uniqueId val="{0000000B-499A-453E-BDC2-C3F6F08D6BA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ext>
            </c:extLst>
          </c:dLbls>
          <c:xVal>
            <c:numRef>
              <c:f>software!$J$41:$J$46</c:f>
              <c:numCache>
                <c:formatCode>0%</c:formatCode>
                <c:ptCount val="6"/>
                <c:pt idx="0">
                  <c:v>0.5665100710965546</c:v>
                </c:pt>
                <c:pt idx="1">
                  <c:v>0.11726020305427647</c:v>
                </c:pt>
                <c:pt idx="2">
                  <c:v>0.20964433092408405</c:v>
                </c:pt>
                <c:pt idx="3">
                  <c:v>6.9366926190045849E-2</c:v>
                </c:pt>
                <c:pt idx="4">
                  <c:v>3.7218468735038979E-2</c:v>
                </c:pt>
                <c:pt idx="5">
                  <c:v>0.19999999999999998</c:v>
                </c:pt>
              </c:numCache>
            </c:numRef>
          </c:xVal>
          <c:yVal>
            <c:numRef>
              <c:f>software!$K$41:$K$46</c:f>
              <c:numCache>
                <c:formatCode>0.0%</c:formatCode>
                <c:ptCount val="6"/>
                <c:pt idx="0">
                  <c:v>0.15691146430401814</c:v>
                </c:pt>
                <c:pt idx="1">
                  <c:v>8.3442903825123649E-2</c:v>
                </c:pt>
                <c:pt idx="2">
                  <c:v>0.171845516359864</c:v>
                </c:pt>
                <c:pt idx="3">
                  <c:v>0.11567612718499842</c:v>
                </c:pt>
                <c:pt idx="4">
                  <c:v>0.15967098562175397</c:v>
                </c:pt>
                <c:pt idx="5">
                  <c:v>0.14123659657281706</c:v>
                </c:pt>
              </c:numCache>
            </c:numRef>
          </c:yVal>
          <c:bubbleSize>
            <c:numRef>
              <c:f>software!$L$41:$L$46</c:f>
              <c:numCache>
                <c:formatCode>_("$"* #,##0_);_("$"* \(#,##0\);_("$"* "-"??_);_(@_)</c:formatCode>
                <c:ptCount val="6"/>
                <c:pt idx="0">
                  <c:v>32548.090184464007</c:v>
                </c:pt>
                <c:pt idx="1">
                  <c:v>12436.685713783003</c:v>
                </c:pt>
                <c:pt idx="2">
                  <c:v>10755.062257639998</c:v>
                </c:pt>
                <c:pt idx="3">
                  <c:v>5269.5897924999936</c:v>
                </c:pt>
                <c:pt idx="4">
                  <c:v>2025.5471259080002</c:v>
                </c:pt>
                <c:pt idx="5">
                  <c:v>63034.975074295005</c:v>
                </c:pt>
              </c:numCache>
            </c:numRef>
          </c:bubbleSize>
          <c:bubble3D val="0"/>
          <c:extLst>
            <c:ext xmlns:c15="http://schemas.microsoft.com/office/drawing/2012/chart" uri="{02D57815-91ED-43cb-92C2-25804820EDAC}">
              <c15:datalabelsRange>
                <c15:f>software!$I$41:$I$46</c15:f>
                <c15:dlblRangeCache>
                  <c:ptCount val="6"/>
                  <c:pt idx="0">
                    <c:v>Infrastructure Software_x000d_ 2024:  $32,548 15.6%</c:v>
                  </c:pt>
                  <c:pt idx="1">
                    <c:v>Vertical-Specific Software_x000d_ 2024:  $12,437 7.0%</c:v>
                  </c:pt>
                  <c:pt idx="2">
                    <c:v>ERP/SCM/CRM_x000d_ 2024:  $10,755 17.0%</c:v>
                  </c:pt>
                  <c:pt idx="3">
                    <c:v>Other Applications Software_x000d_ 2024:  $5,270 10.9%</c:v>
                  </c:pt>
                  <c:pt idx="4">
                    <c:v>Analytics and Business Intelligence_x000d_ 2024:  $2,026 14.8%</c:v>
                  </c:pt>
                  <c:pt idx="5">
                    <c:v>Software_x000d_ 2024:  $63,035 13.6%</c:v>
                  </c:pt>
                </c15:dlblRangeCache>
              </c15:datalabelsRange>
            </c:ext>
            <c:ext xmlns:c16="http://schemas.microsoft.com/office/drawing/2014/chart" uri="{C3380CC4-5D6E-409C-BE32-E72D297353CC}">
              <c16:uniqueId val="{0000000C-499A-453E-BDC2-C3F6F08D6BA3}"/>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software!$J$40</c:f>
              <c:strCache>
                <c:ptCount val="1"/>
                <c:pt idx="0">
                  <c:v>Growth Share</c:v>
                </c:pt>
              </c:strCache>
            </c:strRef>
          </c:tx>
          <c:layout>
            <c:manualLayout>
              <c:xMode val="edge"/>
              <c:yMode val="edge"/>
              <c:x val="0.47049548635528093"/>
              <c:y val="0.962123597509479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 </a:t>
                </a:r>
              </a:p>
            </c:rich>
          </c:tx>
          <c:layout>
            <c:manualLayout>
              <c:xMode val="edge"/>
              <c:yMode val="edge"/>
              <c:x val="1.2859061737087216E-4"/>
              <c:y val="0.4641539988470208"/>
            </c:manualLayout>
          </c:layout>
          <c:overlay val="0"/>
          <c:spPr>
            <a:noFill/>
            <a:ln>
              <a:noFill/>
            </a:ln>
            <a:effectLst/>
          </c:sp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Services!$J$37</c:f>
          <c:strCache>
            <c:ptCount val="1"/>
            <c:pt idx="0">
              <c:v>Insurance - Int. &amp; Ext. Services Spending, CAGR and Growth Share </c:v>
            </c:pt>
          </c:strCache>
        </c:strRef>
      </c:tx>
      <c:layout>
        <c:manualLayout>
          <c:xMode val="edge"/>
          <c:yMode val="edge"/>
          <c:x val="0.25747725129068044"/>
          <c:y val="0"/>
        </c:manualLayout>
      </c:layout>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3.8311114896460566E-2"/>
          <c:y val="9.3378858177560892E-2"/>
          <c:w val="0.93715455147049742"/>
          <c:h val="0.82991480886013724"/>
        </c:manualLayout>
      </c:layout>
      <c:bubbleChart>
        <c:varyColors val="1"/>
        <c:ser>
          <c:idx val="0"/>
          <c:order val="0"/>
          <c:tx>
            <c:strRef>
              <c:f>Services!$J$32</c:f>
              <c:strCache>
                <c:ptCount val="1"/>
                <c:pt idx="0">
                  <c:v>Insurance Int. &amp; Ext. Services spend</c:v>
                </c:pt>
              </c:strCache>
            </c:strRef>
          </c:tx>
          <c:spPr>
            <a:ln>
              <a:noFill/>
            </a:ln>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C4BB-4DA1-95FF-8FEFBB2F9706}"/>
              </c:ext>
            </c:extLst>
          </c:dPt>
          <c:dPt>
            <c:idx val="1"/>
            <c:invertIfNegative val="0"/>
            <c:bubble3D val="0"/>
            <c:spPr>
              <a:solidFill>
                <a:schemeClr val="accent2">
                  <a:alpha val="75000"/>
                </a:schemeClr>
              </a:solidFill>
              <a:ln>
                <a:solidFill>
                  <a:schemeClr val="bg1">
                    <a:lumMod val="50000"/>
                  </a:schemeClr>
                </a:solidFill>
              </a:ln>
              <a:effectLst/>
            </c:spPr>
            <c:extLst>
              <c:ext xmlns:c16="http://schemas.microsoft.com/office/drawing/2014/chart" uri="{C3380CC4-5D6E-409C-BE32-E72D297353CC}">
                <c16:uniqueId val="{00000003-C4BB-4DA1-95FF-8FEFBB2F9706}"/>
              </c:ext>
            </c:extLst>
          </c:dPt>
          <c:dPt>
            <c:idx val="2"/>
            <c:invertIfNegative val="0"/>
            <c:bubble3D val="0"/>
            <c:spPr>
              <a:solidFill>
                <a:srgbClr val="596277"/>
              </a:solidFill>
              <a:ln>
                <a:noFill/>
              </a:ln>
              <a:effectLst/>
            </c:spPr>
            <c:extLst>
              <c:ext xmlns:c16="http://schemas.microsoft.com/office/drawing/2014/chart" uri="{C3380CC4-5D6E-409C-BE32-E72D297353CC}">
                <c16:uniqueId val="{00000005-C4BB-4DA1-95FF-8FEFBB2F9706}"/>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C4BB-4DA1-95FF-8FEFBB2F9706}"/>
              </c:ext>
            </c:extLst>
          </c:dPt>
          <c:dPt>
            <c:idx val="4"/>
            <c:invertIfNegative val="0"/>
            <c:bubble3D val="0"/>
            <c:spPr>
              <a:solidFill>
                <a:schemeClr val="accent2"/>
              </a:solidFill>
              <a:ln>
                <a:solidFill>
                  <a:schemeClr val="bg1">
                    <a:lumMod val="50000"/>
                  </a:schemeClr>
                </a:solidFill>
              </a:ln>
              <a:effectLst/>
            </c:spPr>
            <c:extLst>
              <c:ext xmlns:c16="http://schemas.microsoft.com/office/drawing/2014/chart" uri="{C3380CC4-5D6E-409C-BE32-E72D297353CC}">
                <c16:uniqueId val="{00000009-C4BB-4DA1-95FF-8FEFBB2F9706}"/>
              </c:ext>
            </c:extLst>
          </c:dPt>
          <c:dPt>
            <c:idx val="5"/>
            <c:invertIfNegative val="0"/>
            <c:bubble3D val="0"/>
            <c:spPr>
              <a:solidFill>
                <a:schemeClr val="bg1">
                  <a:lumMod val="65000"/>
                </a:schemeClr>
              </a:solidFill>
              <a:ln w="25400">
                <a:solidFill>
                  <a:schemeClr val="bg1">
                    <a:lumMod val="50000"/>
                  </a:schemeClr>
                </a:solidFill>
                <a:prstDash val="dash"/>
              </a:ln>
              <a:effectLst/>
            </c:spPr>
            <c:extLst>
              <c:ext xmlns:c16="http://schemas.microsoft.com/office/drawing/2014/chart" uri="{C3380CC4-5D6E-409C-BE32-E72D297353CC}">
                <c16:uniqueId val="{0000000B-C4BB-4DA1-95FF-8FEFBB2F9706}"/>
              </c:ext>
            </c:extLst>
          </c:dPt>
          <c:dPt>
            <c:idx val="6"/>
            <c:invertIfNegative val="0"/>
            <c:bubble3D val="0"/>
            <c:spPr>
              <a:ln>
                <a:solidFill>
                  <a:schemeClr val="bg1">
                    <a:lumMod val="50000"/>
                  </a:schemeClr>
                </a:solidFill>
              </a:ln>
            </c:spPr>
            <c:extLst>
              <c:ext xmlns:c16="http://schemas.microsoft.com/office/drawing/2014/chart" uri="{C3380CC4-5D6E-409C-BE32-E72D297353CC}">
                <c16:uniqueId val="{0000000D-C4BB-4DA1-95FF-8FEFBB2F9706}"/>
              </c:ext>
            </c:extLst>
          </c:dPt>
          <c:dPt>
            <c:idx val="7"/>
            <c:invertIfNegative val="0"/>
            <c:bubble3D val="0"/>
            <c:spPr>
              <a:noFill/>
              <a:ln w="25400" cmpd="sng">
                <a:solidFill>
                  <a:schemeClr val="bg1">
                    <a:lumMod val="50000"/>
                  </a:schemeClr>
                </a:solidFill>
                <a:prstDash val="lgDash"/>
              </a:ln>
            </c:spPr>
            <c:extLst>
              <c:ext xmlns:c16="http://schemas.microsoft.com/office/drawing/2014/chart" uri="{C3380CC4-5D6E-409C-BE32-E72D297353CC}">
                <c16:uniqueId val="{0000000F-C4BB-4DA1-95FF-8FEFBB2F9706}"/>
              </c:ext>
            </c:extLst>
          </c:dPt>
          <c:dLbls>
            <c:dLbl>
              <c:idx val="0"/>
              <c:layout>
                <c:manualLayout>
                  <c:x val="-0.12186142389158296"/>
                  <c:y val="0.11833278206995276"/>
                </c:manualLayout>
              </c:layout>
              <c:tx>
                <c:rich>
                  <a:bodyPr/>
                  <a:lstStyle/>
                  <a:p>
                    <a:fld id="{89850661-F491-43E5-A85B-249481F9A66C}"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4BB-4DA1-95FF-8FEFBB2F9706}"/>
                </c:ext>
              </c:extLst>
            </c:dLbl>
            <c:dLbl>
              <c:idx val="1"/>
              <c:tx>
                <c:rich>
                  <a:bodyPr wrap="square" lIns="38100" tIns="19050" rIns="38100" bIns="19050" anchor="ctr">
                    <a:noAutofit/>
                  </a:bodyPr>
                  <a:lstStyle/>
                  <a:p>
                    <a:pPr>
                      <a:defRPr sz="1050" b="1"/>
                    </a:pPr>
                    <a:fld id="{A7ECB6DD-48CA-4022-8C53-DCBFF221ADE2}" type="CELLRANGE">
                      <a:rPr lang="en-US"/>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5511369133753214"/>
                      <c:h val="0.11966924197171279"/>
                    </c:manualLayout>
                  </c15:layout>
                  <c15:dlblFieldTable/>
                  <c15:showDataLabelsRange val="1"/>
                </c:ext>
                <c:ext xmlns:c16="http://schemas.microsoft.com/office/drawing/2014/chart" uri="{C3380CC4-5D6E-409C-BE32-E72D297353CC}">
                  <c16:uniqueId val="{00000003-C4BB-4DA1-95FF-8FEFBB2F9706}"/>
                </c:ext>
              </c:extLst>
            </c:dLbl>
            <c:dLbl>
              <c:idx val="2"/>
              <c:layout>
                <c:manualLayout>
                  <c:x val="-0.12170369970307768"/>
                  <c:y val="0.18653716091131234"/>
                </c:manualLayout>
              </c:layout>
              <c:tx>
                <c:rich>
                  <a:bodyPr wrap="square" lIns="38100" tIns="19050" rIns="38100" bIns="19050" anchor="ctr">
                    <a:noAutofit/>
                  </a:bodyPr>
                  <a:lstStyle/>
                  <a:p>
                    <a:pPr>
                      <a:defRPr sz="1050" b="1"/>
                    </a:pPr>
                    <a:fld id="{C4B97710-7150-4057-8732-023E96D19946}" type="CELLRANGE">
                      <a:rPr lang="en-US" dirty="0"/>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9062491325613048"/>
                      <c:h val="0.11510695332362449"/>
                    </c:manualLayout>
                  </c15:layout>
                  <c15:dlblFieldTable/>
                  <c15:showDataLabelsRange val="1"/>
                </c:ext>
                <c:ext xmlns:c16="http://schemas.microsoft.com/office/drawing/2014/chart" uri="{C3380CC4-5D6E-409C-BE32-E72D297353CC}">
                  <c16:uniqueId val="{00000005-C4BB-4DA1-95FF-8FEFBB2F9706}"/>
                </c:ext>
              </c:extLst>
            </c:dLbl>
            <c:dLbl>
              <c:idx val="3"/>
              <c:layout>
                <c:manualLayout>
                  <c:x val="-0.17364932090801954"/>
                  <c:y val="-9.1952960740056625E-17"/>
                </c:manualLayout>
              </c:layout>
              <c:tx>
                <c:rich>
                  <a:bodyPr/>
                  <a:lstStyle/>
                  <a:p>
                    <a:fld id="{80FA4D6A-E8E8-4156-A43B-DDC64660D513}"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C4BB-4DA1-95FF-8FEFBB2F9706}"/>
                </c:ext>
              </c:extLst>
            </c:dLbl>
            <c:dLbl>
              <c:idx val="4"/>
              <c:layout>
                <c:manualLayout>
                  <c:x val="-0.19544452458506392"/>
                  <c:y val="2.0321378323007429E-3"/>
                </c:manualLayout>
              </c:layout>
              <c:tx>
                <c:rich>
                  <a:bodyPr/>
                  <a:lstStyle/>
                  <a:p>
                    <a:fld id="{4EB8CF08-D274-453B-B3E1-D0676FDA6B6D}"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C4BB-4DA1-95FF-8FEFBB2F9706}"/>
                </c:ext>
              </c:extLst>
            </c:dLbl>
            <c:dLbl>
              <c:idx val="5"/>
              <c:tx>
                <c:rich>
                  <a:bodyPr/>
                  <a:lstStyle/>
                  <a:p>
                    <a:fld id="{DA64523B-BC09-465F-B6BA-58ADF191AB39}"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C4BB-4DA1-95FF-8FEFBB2F9706}"/>
                </c:ext>
              </c:extLst>
            </c:dLbl>
            <c:dLbl>
              <c:idx val="6"/>
              <c:layout>
                <c:manualLayout>
                  <c:x val="-0.12363678544889936"/>
                  <c:y val="-8.1952360970552668E-2"/>
                </c:manualLayout>
              </c:layout>
              <c:tx>
                <c:rich>
                  <a:bodyPr/>
                  <a:lstStyle/>
                  <a:p>
                    <a:fld id="{4C2BBAC6-66FD-46C7-95F3-DAC1C1E4D0E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C4BB-4DA1-95FF-8FEFBB2F9706}"/>
                </c:ext>
              </c:extLst>
            </c:dLbl>
            <c:dLbl>
              <c:idx val="7"/>
              <c:tx>
                <c:rich>
                  <a:bodyPr wrap="square" lIns="38100" tIns="19050" rIns="38100" bIns="19050" anchor="ctr">
                    <a:spAutoFit/>
                  </a:bodyPr>
                  <a:lstStyle/>
                  <a:p>
                    <a:pPr>
                      <a:defRPr sz="1050" b="1">
                        <a:solidFill>
                          <a:schemeClr val="bg1">
                            <a:lumMod val="50000"/>
                          </a:schemeClr>
                        </a:solidFill>
                      </a:defRPr>
                    </a:pPr>
                    <a:fld id="{44F18F32-0EDA-4C99-8911-6144C11C2B98}" type="CELLRANGE">
                      <a:rPr lang="en-US"/>
                      <a:pPr>
                        <a:defRPr sz="1050" b="1">
                          <a:solidFill>
                            <a:schemeClr val="bg1">
                              <a:lumMod val="50000"/>
                            </a:schemeClr>
                          </a:solidFill>
                        </a:defRPr>
                      </a:pPr>
                      <a:t>[CELLRANGE]</a:t>
                    </a:fld>
                    <a:endParaRPr lang="en-US"/>
                  </a:p>
                </c:rich>
              </c:tx>
              <c:spPr>
                <a:noFill/>
                <a:ln>
                  <a:noFill/>
                </a:ln>
                <a:effectLst/>
              </c:spPr>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C4BB-4DA1-95FF-8FEFBB2F9706}"/>
                </c:ext>
              </c:extLst>
            </c:dLbl>
            <c:spPr>
              <a:noFill/>
              <a:ln>
                <a:noFill/>
              </a:ln>
              <a:effectLst/>
            </c:spPr>
            <c:txPr>
              <a:bodyPr wrap="square" lIns="38100" tIns="19050" rIns="38100" bIns="19050" anchor="ctr">
                <a:spAutoFit/>
              </a:bodyPr>
              <a:lstStyle/>
              <a:p>
                <a:pPr>
                  <a:defRPr sz="1050" b="1"/>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Services!$J$41:$J$48</c:f>
              <c:numCache>
                <c:formatCode>0%</c:formatCode>
                <c:ptCount val="8"/>
                <c:pt idx="0">
                  <c:v>0.21175343511628025</c:v>
                </c:pt>
                <c:pt idx="1">
                  <c:v>0.2459860212300799</c:v>
                </c:pt>
                <c:pt idx="2">
                  <c:v>8.9935667507602277E-2</c:v>
                </c:pt>
                <c:pt idx="3">
                  <c:v>7.0358374093522663E-2</c:v>
                </c:pt>
                <c:pt idx="4">
                  <c:v>0.11984358546040175</c:v>
                </c:pt>
                <c:pt idx="5">
                  <c:v>0.25820747797838489</c:v>
                </c:pt>
                <c:pt idx="6">
                  <c:v>-3.915438613728341E-3</c:v>
                </c:pt>
                <c:pt idx="7">
                  <c:v>0.14173844611036332</c:v>
                </c:pt>
              </c:numCache>
            </c:numRef>
          </c:xVal>
          <c:yVal>
            <c:numRef>
              <c:f>Services!$K$41:$K$48</c:f>
              <c:numCache>
                <c:formatCode>0.0%</c:formatCode>
                <c:ptCount val="8"/>
                <c:pt idx="0">
                  <c:v>8.6322543544322672E-2</c:v>
                </c:pt>
                <c:pt idx="1">
                  <c:v>0.1192424399171732</c:v>
                </c:pt>
                <c:pt idx="2">
                  <c:v>4.6556330695649351E-2</c:v>
                </c:pt>
                <c:pt idx="3">
                  <c:v>4.5388980876762242E-2</c:v>
                </c:pt>
                <c:pt idx="4">
                  <c:v>8.9447059357658398E-2</c:v>
                </c:pt>
                <c:pt idx="5">
                  <c:v>0.24039749147128031</c:v>
                </c:pt>
                <c:pt idx="6">
                  <c:v>-9.5171404463726406E-3</c:v>
                </c:pt>
                <c:pt idx="7">
                  <c:v>9.1152283773070941E-2</c:v>
                </c:pt>
              </c:numCache>
            </c:numRef>
          </c:yVal>
          <c:bubbleSize>
            <c:numRef>
              <c:f>Services!$L$41:$L$48</c:f>
              <c:numCache>
                <c:formatCode>_("$"* #,##0_);_("$"* \(#,##0\);_("$"* "-"??_);_(@_)</c:formatCode>
                <c:ptCount val="8"/>
                <c:pt idx="0">
                  <c:v>28096.974369624</c:v>
                </c:pt>
                <c:pt idx="1">
                  <c:v>22955.639355493997</c:v>
                </c:pt>
                <c:pt idx="2">
                  <c:v>22424.159091966994</c:v>
                </c:pt>
                <c:pt idx="3">
                  <c:v>17606.303405441999</c:v>
                </c:pt>
                <c:pt idx="4">
                  <c:v>15141.344206549002</c:v>
                </c:pt>
                <c:pt idx="5">
                  <c:v>11808.322890676001</c:v>
                </c:pt>
                <c:pt idx="6">
                  <c:v>4742.274743342</c:v>
                </c:pt>
                <c:pt idx="7">
                  <c:v>122775.01806309399</c:v>
                </c:pt>
              </c:numCache>
            </c:numRef>
          </c:bubbleSize>
          <c:bubble3D val="0"/>
          <c:extLst>
            <c:ext xmlns:c15="http://schemas.microsoft.com/office/drawing/2012/chart" uri="{02D57815-91ED-43cb-92C2-25804820EDAC}">
              <c15:datalabelsRange>
                <c15:f>Services!$I$41:$I$48</c15:f>
                <c15:dlblRangeCache>
                  <c:ptCount val="8"/>
                  <c:pt idx="0">
                    <c:v>Application Implementation and Managed Services_x000d_ 2024:  $28,097 8.6%</c:v>
                  </c:pt>
                  <c:pt idx="1">
                    <c:v>Consulting_x000d_ 2024:  $22,956 11.1%</c:v>
                  </c:pt>
                  <c:pt idx="2">
                    <c:v>Infrastructure Implementation and Managed Services_x000d_ 2024:  $22,424 5.4%</c:v>
                  </c:pt>
                  <c:pt idx="3">
                    <c:v>Internal Services_x000d_ 2024:  $17,606 4.1%</c:v>
                  </c:pt>
                  <c:pt idx="4">
                    <c:v>Business Process Services_x000d_ 2024:  $15,141 9.1%</c:v>
                  </c:pt>
                  <c:pt idx="5">
                    <c:v>IaaS_x000d_ 2024:  $11,808 25.9%</c:v>
                  </c:pt>
                  <c:pt idx="6">
                    <c:v>Hardware Support_x000d_ 2024:  $4,742 -1.0%</c:v>
                  </c:pt>
                  <c:pt idx="7">
                    <c:v>All Services_x000d_ 2024:  $122,775 8.9%</c:v>
                  </c:pt>
                </c15:dlblRangeCache>
              </c15:datalabelsRange>
            </c:ext>
            <c:ext xmlns:c16="http://schemas.microsoft.com/office/drawing/2014/chart" uri="{C3380CC4-5D6E-409C-BE32-E72D297353CC}">
              <c16:uniqueId val="{00000010-C4BB-4DA1-95FF-8FEFBB2F9706}"/>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Services!$J$40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1.7448695006053918E-5"/>
              <c:y val="0.46665396166910611"/>
            </c:manualLayout>
          </c:layout>
          <c:overlay val="0"/>
          <c:spPr>
            <a:noFill/>
            <a:ln>
              <a:noFill/>
            </a:ln>
            <a:effectLst/>
          </c:sp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datacenter!$J$37</c:f>
          <c:strCache>
            <c:ptCount val="1"/>
            <c:pt idx="0">
              <c:v>Insurance - Data Center Systems Spending, CAGR and Growth Share </c:v>
            </c:pt>
          </c:strCache>
        </c:strRef>
      </c:tx>
      <c:layout>
        <c:manualLayout>
          <c:xMode val="edge"/>
          <c:yMode val="edge"/>
          <c:x val="0.22591310454381799"/>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918562584211657E-2"/>
          <c:y val="8.9065096242233341E-2"/>
          <c:w val="0.92269973075528355"/>
          <c:h val="0.85386060651493723"/>
        </c:manualLayout>
      </c:layout>
      <c:bubbleChart>
        <c:varyColors val="1"/>
        <c:ser>
          <c:idx val="0"/>
          <c:order val="0"/>
          <c:tx>
            <c:strRef>
              <c:f>datacenter!$J$32</c:f>
              <c:strCache>
                <c:ptCount val="1"/>
                <c:pt idx="0">
                  <c:v>Insurance Data Center Systems spend</c:v>
                </c:pt>
              </c:strCache>
            </c:strRef>
          </c:tx>
          <c:spPr>
            <a:ln w="25400">
              <a:noFill/>
            </a:ln>
          </c:spPr>
          <c:invertIfNegative val="0"/>
          <c:dPt>
            <c:idx val="0"/>
            <c:invertIfNegative val="0"/>
            <c:bubble3D val="0"/>
            <c:spPr>
              <a:solidFill>
                <a:schemeClr val="accent5"/>
              </a:solidFill>
              <a:ln w="25400">
                <a:noFill/>
              </a:ln>
              <a:effectLst/>
            </c:spPr>
            <c:extLst>
              <c:ext xmlns:c16="http://schemas.microsoft.com/office/drawing/2014/chart" uri="{C3380CC4-5D6E-409C-BE32-E72D297353CC}">
                <c16:uniqueId val="{00000001-027E-4F14-A446-F1C53B753879}"/>
              </c:ext>
            </c:extLst>
          </c:dPt>
          <c:dPt>
            <c:idx val="1"/>
            <c:invertIfNegative val="0"/>
            <c:bubble3D val="0"/>
            <c:spPr>
              <a:solidFill>
                <a:schemeClr val="tx2"/>
              </a:solidFill>
              <a:ln w="25400">
                <a:noFill/>
              </a:ln>
              <a:effectLst/>
            </c:spPr>
            <c:extLst>
              <c:ext xmlns:c16="http://schemas.microsoft.com/office/drawing/2014/chart" uri="{C3380CC4-5D6E-409C-BE32-E72D297353CC}">
                <c16:uniqueId val="{00000003-027E-4F14-A446-F1C53B753879}"/>
              </c:ext>
            </c:extLst>
          </c:dPt>
          <c:dPt>
            <c:idx val="2"/>
            <c:invertIfNegative val="0"/>
            <c:bubble3D val="0"/>
            <c:spPr>
              <a:solidFill>
                <a:schemeClr val="bg2">
                  <a:lumMod val="85000"/>
                </a:schemeClr>
              </a:solidFill>
              <a:ln w="25400">
                <a:solidFill>
                  <a:schemeClr val="bg1">
                    <a:lumMod val="50000"/>
                  </a:schemeClr>
                </a:solidFill>
              </a:ln>
              <a:effectLst/>
            </c:spPr>
            <c:extLst>
              <c:ext xmlns:c16="http://schemas.microsoft.com/office/drawing/2014/chart" uri="{C3380CC4-5D6E-409C-BE32-E72D297353CC}">
                <c16:uniqueId val="{00000005-027E-4F14-A446-F1C53B753879}"/>
              </c:ext>
            </c:extLst>
          </c:dPt>
          <c:dPt>
            <c:idx val="3"/>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7-027E-4F14-A446-F1C53B753879}"/>
              </c:ext>
            </c:extLst>
          </c:dPt>
          <c:dLbls>
            <c:dLbl>
              <c:idx val="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E565D1C-A87E-4A4F-859C-5745F05D1ED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107192067348137"/>
                      <c:h val="0.11470828199225462"/>
                    </c:manualLayout>
                  </c15:layout>
                  <c15:dlblFieldTable/>
                  <c15:showDataLabelsRange val="1"/>
                </c:ext>
                <c:ext xmlns:c16="http://schemas.microsoft.com/office/drawing/2014/chart" uri="{C3380CC4-5D6E-409C-BE32-E72D297353CC}">
                  <c16:uniqueId val="{00000001-027E-4F14-A446-F1C53B753879}"/>
                </c:ext>
              </c:extLst>
            </c:dLbl>
            <c:dLbl>
              <c:idx val="1"/>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64854FBE-3B0D-499C-B3C1-0502B0D70C20}"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4076480268171734"/>
                      <c:h val="0.12898904715567391"/>
                    </c:manualLayout>
                  </c15:layout>
                  <c15:dlblFieldTable/>
                  <c15:showDataLabelsRange val="1"/>
                </c:ext>
                <c:ext xmlns:c16="http://schemas.microsoft.com/office/drawing/2014/chart" uri="{C3380CC4-5D6E-409C-BE32-E72D297353CC}">
                  <c16:uniqueId val="{00000003-027E-4F14-A446-F1C53B753879}"/>
                </c:ext>
              </c:extLst>
            </c:dLbl>
            <c:dLbl>
              <c:idx val="2"/>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2C97F28C-E2FD-443A-A1E4-4EC3A1622D7D}"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259669560717824"/>
                      <c:h val="9.6637799212652864E-2"/>
                    </c:manualLayout>
                  </c15:layout>
                  <c15:dlblFieldTable/>
                  <c15:showDataLabelsRange val="1"/>
                </c:ext>
                <c:ext xmlns:c16="http://schemas.microsoft.com/office/drawing/2014/chart" uri="{C3380CC4-5D6E-409C-BE32-E72D297353CC}">
                  <c16:uniqueId val="{00000005-027E-4F14-A446-F1C53B753879}"/>
                </c:ext>
              </c:extLst>
            </c:dLbl>
            <c:dLbl>
              <c:idx val="3"/>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2EAA7D06-3FE1-40FC-B2EF-C1D580B969E0}" type="CELLRANGE">
                      <a:rPr lang="en-US">
                        <a:solidFill>
                          <a:schemeClr val="bg1">
                            <a:lumMod val="50000"/>
                          </a:schemeClr>
                        </a:solidFill>
                      </a:rPr>
                      <a:pPr>
                        <a:defRPr sz="1050" b="1">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3275771516509169"/>
                      <c:h val="0.12857310253926366"/>
                    </c:manualLayout>
                  </c15:layout>
                  <c15:dlblFieldTable/>
                  <c15:showDataLabelsRange val="1"/>
                </c:ext>
                <c:ext xmlns:c16="http://schemas.microsoft.com/office/drawing/2014/chart" uri="{C3380CC4-5D6E-409C-BE32-E72D297353CC}">
                  <c16:uniqueId val="{00000007-027E-4F14-A446-F1C53B75387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datacenter!$J$41:$J$44</c:f>
              <c:numCache>
                <c:formatCode>0%</c:formatCode>
                <c:ptCount val="4"/>
                <c:pt idx="0">
                  <c:v>0.53738320202265977</c:v>
                </c:pt>
                <c:pt idx="1">
                  <c:v>0.4369323334805133</c:v>
                </c:pt>
                <c:pt idx="2">
                  <c:v>2.5684464496826803E-2</c:v>
                </c:pt>
                <c:pt idx="3">
                  <c:v>0.33333333333333331</c:v>
                </c:pt>
              </c:numCache>
            </c:numRef>
          </c:xVal>
          <c:yVal>
            <c:numRef>
              <c:f>datacenter!$K$41:$K$44</c:f>
              <c:numCache>
                <c:formatCode>0.0%</c:formatCode>
                <c:ptCount val="4"/>
                <c:pt idx="0">
                  <c:v>6.4428122990533021E-2</c:v>
                </c:pt>
                <c:pt idx="1">
                  <c:v>6.0724621782671795E-2</c:v>
                </c:pt>
                <c:pt idx="2">
                  <c:v>7.0253734089984476E-3</c:v>
                </c:pt>
                <c:pt idx="3">
                  <c:v>5.2057600633735213E-2</c:v>
                </c:pt>
              </c:numCache>
            </c:numRef>
          </c:yVal>
          <c:bubbleSize>
            <c:numRef>
              <c:f>datacenter!$L$41:$L$44</c:f>
              <c:numCache>
                <c:formatCode>_("$"* #,##0_);_("$"* \(#,##0\);_("$"* "-"??_);_(@_)</c:formatCode>
                <c:ptCount val="4"/>
                <c:pt idx="0">
                  <c:v>4073.6631173310002</c:v>
                </c:pt>
                <c:pt idx="1">
                  <c:v>3154.4498688199997</c:v>
                </c:pt>
                <c:pt idx="2">
                  <c:v>1559.031749046</c:v>
                </c:pt>
                <c:pt idx="3">
                  <c:v>8787.144735197</c:v>
                </c:pt>
              </c:numCache>
            </c:numRef>
          </c:bubbleSize>
          <c:bubble3D val="0"/>
          <c:extLst>
            <c:ext xmlns:c15="http://schemas.microsoft.com/office/drawing/2012/chart" uri="{02D57815-91ED-43cb-92C2-25804820EDAC}">
              <c15:datalabelsRange>
                <c15:f>datacenter!$I$41:$I$44</c15:f>
                <c15:dlblRangeCache>
                  <c:ptCount val="4"/>
                  <c:pt idx="0">
                    <c:v>Enterprise Network Equipment_x000d_ 2024:  $4,074 5.5%</c:v>
                  </c:pt>
                  <c:pt idx="1">
                    <c:v>Servers_x000d_ 2024:  $3,154 8.5%</c:v>
                  </c:pt>
                  <c:pt idx="2">
                    <c:v>Storage_x000d_ 2024:  $1,559 2.9%</c:v>
                  </c:pt>
                  <c:pt idx="3">
                    <c:v>Data Center Systems Total_x000d_ 2024:  $8,787 6.1%</c:v>
                  </c:pt>
                </c15:dlblRangeCache>
              </c15:datalabelsRange>
            </c:ext>
            <c:ext xmlns:c16="http://schemas.microsoft.com/office/drawing/2014/chart" uri="{C3380CC4-5D6E-409C-BE32-E72D297353CC}">
              <c16:uniqueId val="{00000008-027E-4F14-A446-F1C53B753879}"/>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datacenter!$Q$40</c:f>
              <c:strCache>
                <c:ptCount val="1"/>
                <c:pt idx="0">
                  <c:v>Growth Share</c:v>
                </c:pt>
              </c:strCache>
            </c:strRef>
          </c:tx>
          <c:layout>
            <c:manualLayout>
              <c:xMode val="edge"/>
              <c:yMode val="edge"/>
              <c:x val="0.47073405131935903"/>
              <c:y val="0.963722933577684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6.5794777826942209E-4"/>
              <c:y val="0.470801816036757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withinLinearReversed" id="21">
  <a:schemeClr val="accent1"/>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0E8F3FD-8012-4C7C-BCFB-C23E18FC275E}" type="datetimeFigureOut">
              <a:rPr lang="en-US" smtClean="0"/>
              <a:t>07-Nov-23</a:t>
            </a:fld>
            <a:endParaRPr lang="en-US" dirty="0"/>
          </a:p>
        </p:txBody>
      </p:sp>
      <p:sp>
        <p:nvSpPr>
          <p:cNvPr id="6" name="TextBox 5"/>
          <p:cNvSpPr txBox="1"/>
          <p:nvPr/>
        </p:nvSpPr>
        <p:spPr>
          <a:xfrm>
            <a:off x="169974" y="9095052"/>
            <a:ext cx="6689682" cy="221204"/>
          </a:xfrm>
          <a:prstGeom prst="rect">
            <a:avLst/>
          </a:prstGeom>
          <a:noFill/>
        </p:spPr>
        <p:txBody>
          <a:bodyPr wrap="square" lIns="0" tIns="0" rIns="0" bIns="0" rtlCol="0" anchor="b" anchorCtr="0">
            <a:spAutoFit/>
          </a:bodyPr>
          <a:lstStyle/>
          <a:p>
            <a:pPr marL="235572" indent="-235572" defTabSz="942289">
              <a:tabLst>
                <a:tab pos="235572" algn="l"/>
              </a:tabLst>
              <a:defRPr/>
            </a:pPr>
            <a:fld id="{1CE9EA8B-DBE7-492B-893F-AD13AC039ED7}" type="slidenum">
              <a:rPr lang="en-US" sz="700">
                <a:solidFill>
                  <a:srgbClr val="979D9D"/>
                </a:solidFill>
              </a:rPr>
              <a:pPr marL="235572" indent="-235572" defTabSz="942289">
                <a:tabLst>
                  <a:tab pos="235572" algn="l"/>
                </a:tabLst>
                <a:defRPr/>
              </a:pPr>
              <a:t>‹#›</a:t>
            </a:fld>
            <a:r>
              <a:rPr lang="en-US" sz="700" dirty="0">
                <a:solidFill>
                  <a:srgbClr val="979D9D"/>
                </a:solidFill>
              </a:rPr>
              <a:t>	© 2020 Gartner, Inc. and/or its affiliates. All rights reserved. Gartner is a registered trademark of Gartner, Inc. or its affiliates.</a:t>
            </a:r>
            <a:br>
              <a:rPr lang="en-US" sz="700" dirty="0">
                <a:solidFill>
                  <a:srgbClr val="979D9D"/>
                </a:solidFill>
              </a:rPr>
            </a:br>
            <a:r>
              <a:rPr lang="en-US" sz="700" b="1" dirty="0">
                <a:solidFill>
                  <a:srgbClr val="979D9D"/>
                </a:solidFill>
              </a:rPr>
              <a:t>INTERNAL — FOR INTERNAL USE ONLY or RESTRICTED [CHOSE ONE – DELETE AS APPROPRIATE] </a:t>
            </a:r>
            <a:r>
              <a:rPr lang="en-US" sz="700" dirty="0">
                <a:solidFill>
                  <a:srgbClr val="979D9D"/>
                </a:solidFill>
              </a:rPr>
              <a:t>| 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0613" y="731838"/>
            <a:ext cx="4921250" cy="276860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251011" y="3688586"/>
            <a:ext cx="6600453" cy="537476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rot="16200000">
            <a:off x="-1076251"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dirty="0">
                <a:solidFill>
                  <a:srgbClr val="CDCDCD"/>
                </a:solidFill>
                <a:effectLst/>
              </a:rPr>
              <a:t>— NOT FOR EXTERNAL DISTRIBUTION —</a:t>
            </a:r>
            <a:endParaRPr lang="en-US" sz="900" spc="103" baseline="0" dirty="0">
              <a:solidFill>
                <a:srgbClr val="CDCDCD"/>
              </a:solidFill>
            </a:endParaRPr>
          </a:p>
        </p:txBody>
      </p:sp>
      <p:sp>
        <p:nvSpPr>
          <p:cNvPr id="12" name="TextBox 11"/>
          <p:cNvSpPr txBox="1"/>
          <p:nvPr/>
        </p:nvSpPr>
        <p:spPr>
          <a:xfrm rot="5400000">
            <a:off x="5380764"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dirty="0">
                <a:solidFill>
                  <a:srgbClr val="CDCDCD"/>
                </a:solidFill>
                <a:effectLst/>
              </a:rPr>
              <a:t>— NOT FOR EXTERNAL DISTRIBUTION —</a:t>
            </a:r>
            <a:endParaRPr lang="en-US" sz="900" spc="103" baseline="0" dirty="0">
              <a:solidFill>
                <a:srgbClr val="CDCDCD"/>
              </a:solidFill>
            </a:endParaRPr>
          </a:p>
        </p:txBody>
      </p:sp>
      <p:sp>
        <p:nvSpPr>
          <p:cNvPr id="14" name="Text Box 86"/>
          <p:cNvSpPr txBox="1">
            <a:spLocks noChangeArrowheads="1"/>
          </p:cNvSpPr>
          <p:nvPr/>
        </p:nvSpPr>
        <p:spPr bwMode="gray">
          <a:xfrm>
            <a:off x="251013" y="131689"/>
            <a:ext cx="6551580" cy="261271"/>
          </a:xfrm>
          <a:prstGeom prst="rect">
            <a:avLst/>
          </a:prstGeom>
          <a:noFill/>
          <a:ln w="12700">
            <a:noFill/>
            <a:miter lim="800000"/>
            <a:headEnd type="none" w="sm" len="sm"/>
            <a:tailEnd type="none" w="sm" len="sm"/>
          </a:ln>
          <a:effectLst/>
        </p:spPr>
        <p:txBody>
          <a:bodyPr wrap="square" lIns="0" tIns="47076" rIns="94153" bIns="47076" anchor="t" anchorCtr="0">
            <a:spAutoFit/>
          </a:bodyPr>
          <a:lstStyle/>
          <a:p>
            <a:pPr marL="0" marR="0" lvl="0" indent="0" algn="l" defTabSz="940654" rtl="0" eaLnBrk="1" fontAlgn="auto" latinLnBrk="0" hangingPunct="1">
              <a:lnSpc>
                <a:spcPct val="90000"/>
              </a:lnSpc>
              <a:spcBef>
                <a:spcPct val="0"/>
              </a:spcBef>
              <a:spcAft>
                <a:spcPct val="0"/>
              </a:spcAft>
              <a:buClrTx/>
              <a:buSzTx/>
              <a:buFontTx/>
              <a:buNone/>
              <a:tabLst/>
              <a:defRPr/>
            </a:pPr>
            <a:r>
              <a:rPr lang="en-US" sz="1200" b="1" dirty="0"/>
              <a:t>2020 Outlook Presentation: Enterprise IT Spending Forecast for the Selected Market</a:t>
            </a:r>
          </a:p>
        </p:txBody>
      </p:sp>
      <p:sp>
        <p:nvSpPr>
          <p:cNvPr id="8" name="TextBox 7"/>
          <p:cNvSpPr txBox="1"/>
          <p:nvPr/>
        </p:nvSpPr>
        <p:spPr>
          <a:xfrm>
            <a:off x="251012" y="9125326"/>
            <a:ext cx="6600453" cy="189603"/>
          </a:xfrm>
          <a:prstGeom prst="rect">
            <a:avLst/>
          </a:prstGeom>
          <a:noFill/>
        </p:spPr>
        <p:txBody>
          <a:bodyPr wrap="square" lIns="0" tIns="0" rIns="0" bIns="0" rtlCol="0" anchor="b" anchorCtr="0">
            <a:spAutoFit/>
          </a:bodyPr>
          <a:lstStyle/>
          <a:p>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fld id="{1CE9EA8B-DBE7-492B-893F-AD13AC039ED7}" type="slidenum">
              <a:rPr lang="en-US" sz="600" smtClean="0">
                <a:solidFill>
                  <a:srgbClr val="6E7878"/>
                </a:solidFill>
              </a:rPr>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t>‹#›</a:t>
            </a:fld>
            <a:r>
              <a:rPr lang="en-US" sz="600" dirty="0">
                <a:solidFill>
                  <a:srgbClr val="6E7878"/>
                </a:solidFill>
              </a:rPr>
              <a:t>	© 2020 Gartner, Inc. and/or its affiliates. All rights reserved. Gartner is a registered trademark of Gartner, Inc. or its affiliates.</a:t>
            </a:r>
            <a:br>
              <a:rPr lang="en-US" sz="600" dirty="0">
                <a:solidFill>
                  <a:srgbClr val="6E7878"/>
                </a:solidFill>
              </a:rPr>
            </a:br>
            <a:r>
              <a:rPr lang="en-US" sz="600" b="1" dirty="0">
                <a:solidFill>
                  <a:srgbClr val="6E7878"/>
                </a:solidFill>
              </a:rPr>
              <a:t>INTERNAL — FOR INTERNAL USE ONLY or RESTRICTED [CHOOSE ONE – DELETE AS APPROPRIATE] </a:t>
            </a:r>
            <a:r>
              <a:rPr lang="en-US" sz="600" b="0" baseline="0" dirty="0">
                <a:solidFill>
                  <a:srgbClr val="6E7878"/>
                </a:solidFill>
              </a:rPr>
              <a:t>| </a:t>
            </a:r>
            <a:r>
              <a:rPr lang="en-US" sz="600" dirty="0">
                <a:solidFill>
                  <a:srgbClr val="6E7878"/>
                </a:solidFill>
              </a:rPr>
              <a:t>Version X.X  Last updated [insert date format: DD Month YYYY]</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191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193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562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24242"/>
                </a:solidFill>
                <a:effectLst/>
                <a:latin typeface="Gartner sans"/>
              </a:rPr>
              <a:t>*See note regarding IaaS on slide 2 </a:t>
            </a:r>
            <a:endParaRPr lang="en-US" dirty="0"/>
          </a:p>
        </p:txBody>
      </p:sp>
    </p:spTree>
    <p:extLst>
      <p:ext uri="{BB962C8B-B14F-4D97-AF65-F5344CB8AC3E}">
        <p14:creationId xmlns:p14="http://schemas.microsoft.com/office/powerpoint/2010/main" val="154474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1304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78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498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73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32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705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50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866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722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30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990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34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894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956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08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4424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9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97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437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983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hyperlink" Target="https://www.gartner.com/document/3987444?ref=solrResearch&amp;refval=256738859"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9605950" y="1413313"/>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80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10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Tree>
    <p:extLst>
      <p:ext uri="{BB962C8B-B14F-4D97-AF65-F5344CB8AC3E}">
        <p14:creationId xmlns:p14="http://schemas.microsoft.com/office/powerpoint/2010/main" val="188874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4175680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3355319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Tree>
    <p:extLst>
      <p:ext uri="{BB962C8B-B14F-4D97-AF65-F5344CB8AC3E}">
        <p14:creationId xmlns:p14="http://schemas.microsoft.com/office/powerpoint/2010/main" val="169590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title</a:t>
            </a:r>
          </a:p>
        </p:txBody>
      </p:sp>
    </p:spTree>
    <p:extLst>
      <p:ext uri="{BB962C8B-B14F-4D97-AF65-F5344CB8AC3E}">
        <p14:creationId xmlns:p14="http://schemas.microsoft.com/office/powerpoint/2010/main" val="129459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3proprietary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115519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Content Placeholder 6"/>
          <p:cNvSpPr>
            <a:spLocks noGrp="1"/>
          </p:cNvSpPr>
          <p:nvPr>
            <p:ph sz="quarter" idx="10"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6"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4" name="Text Placeholder 11"/>
          <p:cNvSpPr>
            <a:spLocks noGrp="1"/>
          </p:cNvSpPr>
          <p:nvPr>
            <p:ph type="body" sz="quarter" idx="13" hasCustomPrompt="1"/>
          </p:nvPr>
        </p:nvSpPr>
        <p:spPr>
          <a:xfrm>
            <a:off x="460544"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11"/>
          <p:cNvSpPr>
            <a:spLocks noGrp="1"/>
          </p:cNvSpPr>
          <p:nvPr>
            <p:ph type="body" sz="quarter" idx="16" hasCustomPrompt="1"/>
          </p:nvPr>
        </p:nvSpPr>
        <p:spPr>
          <a:xfrm>
            <a:off x="4427537"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7" hasCustomPrompt="1"/>
          </p:nvPr>
        </p:nvSpPr>
        <p:spPr>
          <a:xfrm>
            <a:off x="8391186"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5568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74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355578"/>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9" hasCustomPrompt="1"/>
          </p:nvPr>
        </p:nvSpPr>
        <p:spPr>
          <a:xfrm>
            <a:off x="3361373" y="1527175"/>
            <a:ext cx="2563495" cy="4460875"/>
          </a:xfrm>
          <a:solidFill>
            <a:srgbClr val="355578"/>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20" hasCustomPrompt="1"/>
          </p:nvPr>
        </p:nvSpPr>
        <p:spPr>
          <a:xfrm>
            <a:off x="6265546"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1" hasCustomPrompt="1"/>
          </p:nvPr>
        </p:nvSpPr>
        <p:spPr>
          <a:xfrm>
            <a:off x="9169718"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Tree>
    <p:extLst>
      <p:ext uri="{BB962C8B-B14F-4D97-AF65-F5344CB8AC3E}">
        <p14:creationId xmlns:p14="http://schemas.microsoft.com/office/powerpoint/2010/main" val="217748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3938165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1354587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2982502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6713"/>
            <a:ext cx="11276013" cy="678316"/>
          </a:xfrm>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211281"/>
            <a:ext cx="11276013" cy="5064827"/>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90648BB2-6F88-44CF-94A5-DB93D96DAEAF}"/>
              </a:ext>
            </a:extLst>
          </p:cNvPr>
          <p:cNvCxnSpPr/>
          <p:nvPr userDrawn="1"/>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85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20831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527175"/>
            <a:ext cx="11276013" cy="44608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6713"/>
            <a:ext cx="11276013" cy="678316"/>
          </a:xfrm>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211281"/>
            <a:ext cx="11276013" cy="5064827"/>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Google Shape;106;p32">
            <a:extLst>
              <a:ext uri="{FF2B5EF4-FFF2-40B4-BE49-F238E27FC236}">
                <a16:creationId xmlns:a16="http://schemas.microsoft.com/office/drawing/2014/main" id="{E4DF0C36-522E-4212-8CAD-AB1DE65ABE23}"/>
              </a:ext>
            </a:extLst>
          </p:cNvPr>
          <p:cNvSpPr/>
          <p:nvPr userDrawn="1"/>
        </p:nvSpPr>
        <p:spPr>
          <a:xfrm>
            <a:off x="586944" y="6499676"/>
            <a:ext cx="12588175"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u="none" strike="noStrike" cap="none" dirty="0">
                <a:solidFill>
                  <a:schemeClr val="dk1"/>
                </a:solidFill>
                <a:latin typeface="Arial"/>
                <a:ea typeface="Arial"/>
                <a:cs typeface="Arial"/>
                <a:sym typeface="Arial"/>
              </a:rPr>
              <a:t>Source:</a:t>
            </a:r>
            <a:r>
              <a:rPr lang="en-US" sz="700" b="0" i="0" u="sng" strike="noStrike" cap="none" dirty="0">
                <a:solidFill>
                  <a:schemeClr val="dk1"/>
                </a:solidFill>
                <a:latin typeface="Roboto"/>
                <a:ea typeface="Roboto"/>
                <a:cs typeface="Roboto"/>
                <a:sym typeface="Roboto"/>
                <a:hlinkClick r:id="rId2">
                  <a:extLst>
                    <a:ext uri="{A12FA001-AC4F-418D-AE19-62706E023703}">
                      <ahyp:hlinkClr xmlns:ahyp="http://schemas.microsoft.com/office/drawing/2018/hyperlinkcolor" val="tx"/>
                    </a:ext>
                  </a:extLst>
                </a:hlinkClick>
              </a:rPr>
              <a:t> </a:t>
            </a:r>
            <a:r>
              <a:rPr lang="en-GB" sz="700" b="0" i="0" u="sng" dirty="0">
                <a:solidFill>
                  <a:srgbClr val="0000A9"/>
                </a:solidFill>
                <a:effectLst/>
                <a:latin typeface="Roboto-regular"/>
                <a:hlinkClick r:id="rId3"/>
              </a:rPr>
              <a:t>Forecast: Enterprise IT Spending by Vertical Industry Market, Worldwide, 2021-2027, 3Q23 Update</a:t>
            </a:r>
            <a:endParaRPr lang="en-GB" sz="700" b="0" i="0" dirty="0">
              <a:solidFill>
                <a:srgbClr val="000000"/>
              </a:solidFill>
              <a:effectLst/>
              <a:latin typeface="Roboto-regular"/>
            </a:endParaRPr>
          </a:p>
          <a:p>
            <a:pPr marL="0" marR="0" lvl="0" indent="0" algn="l" rtl="0">
              <a:spcBef>
                <a:spcPts val="0"/>
              </a:spcBef>
              <a:spcAft>
                <a:spcPts val="0"/>
              </a:spcAft>
              <a:buNone/>
            </a:pPr>
            <a:r>
              <a:rPr lang="en-GB" sz="700" b="0" i="0" u="none" strike="noStrike" cap="none" dirty="0">
                <a:solidFill>
                  <a:schemeClr val="dk1"/>
                </a:solidFill>
                <a:latin typeface="Arial"/>
                <a:ea typeface="Arial"/>
                <a:cs typeface="Arial"/>
                <a:sym typeface="Arial"/>
              </a:rPr>
              <a:t>.</a:t>
            </a:r>
            <a:endParaRPr sz="7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9157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78046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3.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2020 Gartner, Inc. and/or its affiliates. All rights reserved. Gartner is a registered trademark of Gartner, Inc. or its affiliates. Version 8.2  Last updated 29 June 2020</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2023 Gartner, Inc. and/or its affiliates. All rights reserved. Gartner is a registered trademark of Gartner, Inc. or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876" r:id="rId6"/>
    <p:sldLayoutId id="2147483759" r:id="rId7"/>
    <p:sldLayoutId id="2147483748" r:id="rId8"/>
    <p:sldLayoutId id="2147483761" r:id="rId9"/>
    <p:sldLayoutId id="2147483762" r:id="rId10"/>
    <p:sldLayoutId id="2147483763" r:id="rId11"/>
    <p:sldLayoutId id="2147483764" r:id="rId12"/>
    <p:sldLayoutId id="2147483788" r:id="rId13"/>
    <p:sldLayoutId id="2147483789" r:id="rId14"/>
    <p:sldLayoutId id="2147483790" r:id="rId15"/>
    <p:sldLayoutId id="2147483791" r:id="rId16"/>
    <p:sldLayoutId id="2147483792" r:id="rId17"/>
    <p:sldLayoutId id="2147483793" r:id="rId18"/>
    <p:sldLayoutId id="2147483875" r:id="rId19"/>
  </p:sldLayoutIdLst>
  <p:hf sldNum="0" hdr="0" ftr="0" dt="0"/>
  <p:txStyles>
    <p:titleStyle>
      <a:lvl1pPr algn="l" defTabSz="914400" rtl="0" eaLnBrk="1" latinLnBrk="0" hangingPunct="1">
        <a:lnSpc>
          <a:spcPct val="90000"/>
        </a:lnSpc>
        <a:spcBef>
          <a:spcPct val="0"/>
        </a:spcBef>
        <a:spcAft>
          <a:spcPts val="1200"/>
        </a:spcAft>
        <a:buNone/>
        <a:defRPr sz="28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2020 Gartner, Inc. and/or its affiliates. All rights reserved. Gartner is a registered trademark of Gartner, Inc. or its affiliates. Version 8.2  Last updated 29 June 2020</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2023 Gartner, Inc. and/or its affiliates. All rights reserved. Gartner is a registered trademark of Gartner, Inc. or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 id="2147483877" r:id="rId15"/>
    <p:sldLayoutId id="2147483878"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1"/>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file:///K:\My%20Drive\XLS\VIF.xlsx!Sheet0!R12C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hyperlink" Target="https://www.gartner.com/document/458329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gartner.com/document/4676200"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mailto:inquiry@gartner.co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mailto:japan.inquiry@gartner.com" TargetMode="External"/><Relationship Id="rId5" Type="http://schemas.openxmlformats.org/officeDocument/2006/relationships/hyperlink" Target="mailto:asiapac@gartner.com" TargetMode="External"/><Relationship Id="rId4" Type="http://schemas.openxmlformats.org/officeDocument/2006/relationships/hyperlink" Target="mailto:euro.inquiry@gartner.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7133B80-E582-B745-8051-E2504DFBDF7A}"/>
              </a:ext>
            </a:extLst>
          </p:cNvPr>
          <p:cNvSpPr>
            <a:spLocks noGrp="1"/>
          </p:cNvSpPr>
          <p:nvPr>
            <p:ph type="ctrTitle"/>
          </p:nvPr>
        </p:nvSpPr>
        <p:spPr>
          <a:xfrm>
            <a:off x="1855177" y="1351485"/>
            <a:ext cx="7030205" cy="3183569"/>
          </a:xfrm>
        </p:spPr>
        <p:txBody>
          <a:bodyPr anchor="t" anchorCtr="0"/>
          <a:lstStyle/>
          <a:p>
            <a:r>
              <a:rPr lang="en-US" sz="4400" dirty="0">
                <a:latin typeface="Calibri" panose="020F0502020204030204" pitchFamily="34" charset="0"/>
                <a:ea typeface="Calibri" panose="020F0502020204030204" pitchFamily="34" charset="0"/>
                <a:cs typeface="Calibri" panose="020F0502020204030204" pitchFamily="34" charset="0"/>
              </a:rPr>
              <a:t>2024 Outlook Presentation: </a:t>
            </a:r>
            <a:br>
              <a:rPr lang="en-US"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Enterprise IT Spending Forecast for</a:t>
            </a:r>
            <a:br>
              <a:rPr lang="en-US" sz="3200" dirty="0"/>
            </a:br>
            <a:br>
              <a:rPr lang="en-US" sz="3200" dirty="0"/>
            </a:br>
            <a:br>
              <a:rPr lang="en-US" sz="2800" dirty="0"/>
            </a:br>
            <a:br>
              <a:rPr lang="en-US" sz="2800" dirty="0"/>
            </a:br>
            <a:br>
              <a:rPr lang="en-US" sz="2800" dirty="0"/>
            </a:br>
            <a:br>
              <a:rPr lang="en-US" sz="3200" dirty="0"/>
            </a:br>
            <a:br>
              <a:rPr lang="en-US" sz="3200" dirty="0"/>
            </a:br>
            <a:endParaRPr lang="en-US" sz="3200" dirty="0"/>
          </a:p>
        </p:txBody>
      </p:sp>
      <p:graphicFrame>
        <p:nvGraphicFramePr>
          <p:cNvPr id="12" name="Object 11">
            <a:extLst>
              <a:ext uri="{FF2B5EF4-FFF2-40B4-BE49-F238E27FC236}">
                <a16:creationId xmlns:a16="http://schemas.microsoft.com/office/drawing/2014/main" id="{A1F9D25E-F63F-449F-AE38-BE9D69454945}"/>
              </a:ext>
            </a:extLst>
          </p:cNvPr>
          <p:cNvGraphicFramePr>
            <a:graphicFrameLocks noChangeAspect="1"/>
          </p:cNvGraphicFramePr>
          <p:nvPr>
            <p:extLst>
              <p:ext uri="{D42A27DB-BD31-4B8C-83A1-F6EECF244321}">
                <p14:modId xmlns:p14="http://schemas.microsoft.com/office/powerpoint/2010/main" val="3596503731"/>
              </p:ext>
            </p:extLst>
          </p:nvPr>
        </p:nvGraphicFramePr>
        <p:xfrm>
          <a:off x="1783773" y="2628149"/>
          <a:ext cx="7400925" cy="600075"/>
        </p:xfrm>
        <a:graphic>
          <a:graphicData uri="http://schemas.openxmlformats.org/presentationml/2006/ole">
            <mc:AlternateContent xmlns:mc="http://schemas.openxmlformats.org/markup-compatibility/2006">
              <mc:Choice xmlns:v="urn:schemas-microsoft-com:vml" Requires="v">
                <p:oleObj name="Worksheet" r:id="rId3" imgW="7400914" imgH="600191" progId="Excel.Sheet.12">
                  <p:link/>
                </p:oleObj>
              </mc:Choice>
              <mc:Fallback>
                <p:oleObj name="Worksheet" r:id="rId3" imgW="7400914" imgH="600191" progId="Excel.Sheet.12">
                  <p:link/>
                  <p:pic>
                    <p:nvPicPr>
                      <p:cNvPr id="0" name=""/>
                      <p:cNvPicPr/>
                      <p:nvPr/>
                    </p:nvPicPr>
                    <p:blipFill>
                      <a:blip r:embed="rId4"/>
                      <a:stretch>
                        <a:fillRect/>
                      </a:stretch>
                    </p:blipFill>
                    <p:spPr>
                      <a:xfrm>
                        <a:off x="1783773" y="2628149"/>
                        <a:ext cx="7400925" cy="600075"/>
                      </a:xfrm>
                      <a:prstGeom prst="rect">
                        <a:avLst/>
                      </a:prstGeom>
                    </p:spPr>
                  </p:pic>
                </p:oleObj>
              </mc:Fallback>
            </mc:AlternateContent>
          </a:graphicData>
        </a:graphic>
      </p:graphicFrame>
    </p:spTree>
    <p:extLst>
      <p:ext uri="{BB962C8B-B14F-4D97-AF65-F5344CB8AC3E}">
        <p14:creationId xmlns:p14="http://schemas.microsoft.com/office/powerpoint/2010/main" val="2923028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14C04D59-4274-4FA2-914E-317C79E7E4DA}"/>
              </a:ext>
            </a:extLst>
          </p:cNvPr>
          <p:cNvSpPr>
            <a:spLocks noGrp="1"/>
          </p:cNvSpPr>
          <p:nvPr>
            <p:ph type="title"/>
          </p:nvPr>
        </p:nvSpPr>
        <p:spPr>
          <a:xfrm>
            <a:off x="457200" y="366713"/>
            <a:ext cx="11734800" cy="678316"/>
          </a:xfrm>
        </p:spPr>
        <p:txBody>
          <a:bodyPr/>
          <a:lstStyle/>
          <a:p>
            <a:r>
              <a:rPr lang="en-US" sz="2400" dirty="0"/>
              <a:t>2024 </a:t>
            </a:r>
            <a:r>
              <a:rPr lang="en-US" sz="2400" u="sng" dirty="0"/>
              <a:t>IT Spend</a:t>
            </a:r>
            <a:r>
              <a:rPr lang="en-US" sz="2400" dirty="0"/>
              <a:t>, by CAGR and Growth Share </a:t>
            </a:r>
            <a:br>
              <a:rPr lang="en-US" sz="2400" dirty="0"/>
            </a:br>
            <a:r>
              <a:rPr lang="en-US" sz="2400" dirty="0">
                <a:latin typeface="+mn-lt"/>
              </a:rPr>
              <a:t>per IT Market Segment</a:t>
            </a:r>
          </a:p>
        </p:txBody>
      </p:sp>
      <p:graphicFrame>
        <p:nvGraphicFramePr>
          <p:cNvPr id="29" name="Content Placeholder 28">
            <a:extLst>
              <a:ext uri="{FF2B5EF4-FFF2-40B4-BE49-F238E27FC236}">
                <a16:creationId xmlns:a16="http://schemas.microsoft.com/office/drawing/2014/main" id="{AA1D0381-87CA-4200-9038-F663CE0CA3B9}"/>
              </a:ext>
            </a:extLst>
          </p:cNvPr>
          <p:cNvGraphicFramePr>
            <a:graphicFrameLocks noGrp="1"/>
          </p:cNvGraphicFramePr>
          <p:nvPr>
            <p:ph sz="quarter" idx="10"/>
            <p:extLst>
              <p:ext uri="{D42A27DB-BD31-4B8C-83A1-F6EECF244321}">
                <p14:modId xmlns:p14="http://schemas.microsoft.com/office/powerpoint/2010/main" val="341837606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255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994C26F-F94A-4395-AA9A-F5EF65832A59}"/>
              </a:ext>
            </a:extLst>
          </p:cNvPr>
          <p:cNvSpPr>
            <a:spLocks noGrp="1"/>
          </p:cNvSpPr>
          <p:nvPr>
            <p:ph type="title"/>
          </p:nvPr>
        </p:nvSpPr>
        <p:spPr/>
        <p:txBody>
          <a:bodyPr/>
          <a:lstStyle/>
          <a:p>
            <a:r>
              <a:rPr lang="en-US" sz="2400" dirty="0"/>
              <a:t>2024 </a:t>
            </a:r>
            <a:r>
              <a:rPr lang="en-US" sz="2400" u="sng" dirty="0"/>
              <a:t>Software</a:t>
            </a:r>
            <a:r>
              <a:rPr lang="en-US" sz="2400" dirty="0"/>
              <a:t> Spend, by CAGR and Growth Share </a:t>
            </a:r>
            <a:br>
              <a:rPr lang="en-US" sz="2400" dirty="0"/>
            </a:br>
            <a:r>
              <a:rPr lang="en-US" sz="2400" dirty="0">
                <a:latin typeface="+mn-lt"/>
              </a:rPr>
              <a:t>per IT Software Subsegment</a:t>
            </a:r>
          </a:p>
        </p:txBody>
      </p:sp>
      <p:graphicFrame>
        <p:nvGraphicFramePr>
          <p:cNvPr id="15" name="Content Placeholder 14">
            <a:extLst>
              <a:ext uri="{FF2B5EF4-FFF2-40B4-BE49-F238E27FC236}">
                <a16:creationId xmlns:a16="http://schemas.microsoft.com/office/drawing/2014/main" id="{9207DA63-2134-44EE-86A9-B345BD2EF272}"/>
              </a:ext>
            </a:extLst>
          </p:cNvPr>
          <p:cNvGraphicFramePr>
            <a:graphicFrameLocks noGrp="1"/>
          </p:cNvGraphicFramePr>
          <p:nvPr>
            <p:ph sz="quarter" idx="10"/>
            <p:extLst>
              <p:ext uri="{D42A27DB-BD31-4B8C-83A1-F6EECF244321}">
                <p14:modId xmlns:p14="http://schemas.microsoft.com/office/powerpoint/2010/main" val="2848122936"/>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586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08BCCFA-F41D-4934-A9AC-62D89AEAC762}"/>
              </a:ext>
            </a:extLst>
          </p:cNvPr>
          <p:cNvSpPr>
            <a:spLocks noGrp="1"/>
          </p:cNvSpPr>
          <p:nvPr>
            <p:ph type="title"/>
          </p:nvPr>
        </p:nvSpPr>
        <p:spPr/>
        <p:txBody>
          <a:bodyPr/>
          <a:lstStyle/>
          <a:p>
            <a:r>
              <a:rPr lang="en-US" sz="2400" dirty="0"/>
              <a:t>2024 </a:t>
            </a:r>
            <a:r>
              <a:rPr lang="en-US" sz="2400" u="sng" dirty="0"/>
              <a:t>Services</a:t>
            </a:r>
            <a:r>
              <a:rPr lang="en-US" sz="2400" dirty="0"/>
              <a:t> Spend, by CAGR and Growth Share </a:t>
            </a:r>
            <a:br>
              <a:rPr lang="en-US" sz="2400" dirty="0"/>
            </a:br>
            <a:r>
              <a:rPr lang="en-US" sz="2400" dirty="0">
                <a:latin typeface="+mn-lt"/>
              </a:rPr>
              <a:t>per IT Services Spend Subsegment</a:t>
            </a:r>
          </a:p>
        </p:txBody>
      </p:sp>
      <p:graphicFrame>
        <p:nvGraphicFramePr>
          <p:cNvPr id="11" name="Content Placeholder 10">
            <a:extLst>
              <a:ext uri="{FF2B5EF4-FFF2-40B4-BE49-F238E27FC236}">
                <a16:creationId xmlns:a16="http://schemas.microsoft.com/office/drawing/2014/main" id="{3D64F9B2-FC06-43F4-98F8-8AFEEE1EFE08}"/>
              </a:ext>
            </a:extLst>
          </p:cNvPr>
          <p:cNvGraphicFramePr>
            <a:graphicFrameLocks noGrp="1"/>
          </p:cNvGraphicFramePr>
          <p:nvPr>
            <p:ph sz="quarter" idx="10"/>
            <p:extLst>
              <p:ext uri="{D42A27DB-BD31-4B8C-83A1-F6EECF244321}">
                <p14:modId xmlns:p14="http://schemas.microsoft.com/office/powerpoint/2010/main" val="186257824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143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C801C11C-6547-47A1-B78B-97516CF33FF8}"/>
              </a:ext>
            </a:extLst>
          </p:cNvPr>
          <p:cNvSpPr>
            <a:spLocks noGrp="1"/>
          </p:cNvSpPr>
          <p:nvPr>
            <p:ph type="title"/>
          </p:nvPr>
        </p:nvSpPr>
        <p:spPr>
          <a:xfrm>
            <a:off x="457200" y="366713"/>
            <a:ext cx="11495314" cy="650324"/>
          </a:xfrm>
        </p:spPr>
        <p:txBody>
          <a:bodyPr/>
          <a:lstStyle/>
          <a:p>
            <a:r>
              <a:rPr lang="en-US" sz="2400" dirty="0"/>
              <a:t>2024 </a:t>
            </a:r>
            <a:r>
              <a:rPr lang="en-US" sz="2400" u="sng" dirty="0"/>
              <a:t>Data Center Systems</a:t>
            </a:r>
            <a:r>
              <a:rPr lang="en-US" sz="2400" dirty="0"/>
              <a:t> Spend, by CAGR and Growth Share </a:t>
            </a:r>
            <a:br>
              <a:rPr lang="en-US" sz="2400" dirty="0"/>
            </a:br>
            <a:r>
              <a:rPr lang="en-US" sz="2400" dirty="0">
                <a:latin typeface="+mn-lt"/>
              </a:rPr>
              <a:t>per Data Center Spend Subsegment</a:t>
            </a:r>
          </a:p>
        </p:txBody>
      </p:sp>
      <p:graphicFrame>
        <p:nvGraphicFramePr>
          <p:cNvPr id="15" name="Content Placeholder 14">
            <a:extLst>
              <a:ext uri="{FF2B5EF4-FFF2-40B4-BE49-F238E27FC236}">
                <a16:creationId xmlns:a16="http://schemas.microsoft.com/office/drawing/2014/main" id="{07BF91CE-2E48-402E-B790-D2AAC6653F3D}"/>
              </a:ext>
            </a:extLst>
          </p:cNvPr>
          <p:cNvGraphicFramePr>
            <a:graphicFrameLocks noGrp="1"/>
          </p:cNvGraphicFramePr>
          <p:nvPr>
            <p:ph sz="quarter" idx="10"/>
            <p:extLst>
              <p:ext uri="{D42A27DB-BD31-4B8C-83A1-F6EECF244321}">
                <p14:modId xmlns:p14="http://schemas.microsoft.com/office/powerpoint/2010/main" val="578488708"/>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524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C801C11C-6547-47A1-B78B-97516CF33FF8}"/>
              </a:ext>
            </a:extLst>
          </p:cNvPr>
          <p:cNvSpPr>
            <a:spLocks noGrp="1"/>
          </p:cNvSpPr>
          <p:nvPr>
            <p:ph type="title"/>
          </p:nvPr>
        </p:nvSpPr>
        <p:spPr>
          <a:xfrm>
            <a:off x="431073" y="366713"/>
            <a:ext cx="11734800" cy="650324"/>
          </a:xfrm>
        </p:spPr>
        <p:txBody>
          <a:bodyPr/>
          <a:lstStyle/>
          <a:p>
            <a:r>
              <a:rPr lang="en-US" sz="2400" dirty="0"/>
              <a:t>2024 </a:t>
            </a:r>
            <a:r>
              <a:rPr lang="en-US" sz="2400" u="sng" dirty="0"/>
              <a:t>Devices and Communications</a:t>
            </a:r>
            <a:r>
              <a:rPr lang="en-US" sz="2400" dirty="0"/>
              <a:t> Spend, by CAGR and Growth Share </a:t>
            </a:r>
            <a:br>
              <a:rPr lang="en-US" sz="2400" dirty="0"/>
            </a:br>
            <a:r>
              <a:rPr lang="en-US" sz="2400" dirty="0">
                <a:latin typeface="+mn-lt"/>
              </a:rPr>
              <a:t>per Subsegment for Devices and Communications Spend</a:t>
            </a:r>
          </a:p>
        </p:txBody>
      </p:sp>
      <p:graphicFrame>
        <p:nvGraphicFramePr>
          <p:cNvPr id="8" name="Content Placeholder 7">
            <a:extLst>
              <a:ext uri="{FF2B5EF4-FFF2-40B4-BE49-F238E27FC236}">
                <a16:creationId xmlns:a16="http://schemas.microsoft.com/office/drawing/2014/main" id="{A5D6A812-DF99-4D61-A8CA-57B85D9B696F}"/>
              </a:ext>
            </a:extLst>
          </p:cNvPr>
          <p:cNvGraphicFramePr>
            <a:graphicFrameLocks noGrp="1"/>
          </p:cNvGraphicFramePr>
          <p:nvPr>
            <p:ph sz="quarter" idx="10"/>
            <p:extLst>
              <p:ext uri="{D42A27DB-BD31-4B8C-83A1-F6EECF244321}">
                <p14:modId xmlns:p14="http://schemas.microsoft.com/office/powerpoint/2010/main" val="979761976"/>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383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IT Spend, Growth and Growth Share </a:t>
            </a:r>
            <a:br>
              <a:rPr lang="en-US" dirty="0"/>
            </a:br>
            <a:r>
              <a:rPr lang="en-US" dirty="0">
                <a:latin typeface="+mn-lt"/>
              </a:rPr>
              <a:t>by Subvertical</a:t>
            </a:r>
          </a:p>
        </p:txBody>
      </p:sp>
      <p:cxnSp>
        <p:nvCxnSpPr>
          <p:cNvPr id="3" name="Straight Connector 2">
            <a:extLst>
              <a:ext uri="{FF2B5EF4-FFF2-40B4-BE49-F238E27FC236}">
                <a16:creationId xmlns:a16="http://schemas.microsoft.com/office/drawing/2014/main" id="{6C4739A6-6F8C-486B-9C7F-AFDFAF207CC0}"/>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9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p:txBody>
          <a:bodyPr/>
          <a:lstStyle/>
          <a:p>
            <a:r>
              <a:rPr lang="en-US" sz="2400" dirty="0"/>
              <a:t>2024 IT Spend, by CAGR and Growth Share </a:t>
            </a:r>
            <a:br>
              <a:rPr lang="en-US" sz="2400" dirty="0"/>
            </a:br>
            <a:r>
              <a:rPr lang="en-US" sz="2400" dirty="0">
                <a:latin typeface="+mn-lt"/>
              </a:rPr>
              <a:t>per Subvertical</a:t>
            </a:r>
          </a:p>
        </p:txBody>
      </p:sp>
      <p:graphicFrame>
        <p:nvGraphicFramePr>
          <p:cNvPr id="18" name="Content Placeholder 17">
            <a:extLst>
              <a:ext uri="{FF2B5EF4-FFF2-40B4-BE49-F238E27FC236}">
                <a16:creationId xmlns:a16="http://schemas.microsoft.com/office/drawing/2014/main" id="{E029C46E-2E15-4676-9E6B-5B56233DD247}"/>
              </a:ext>
            </a:extLst>
          </p:cNvPr>
          <p:cNvGraphicFramePr>
            <a:graphicFrameLocks noGrp="1"/>
          </p:cNvGraphicFramePr>
          <p:nvPr>
            <p:ph sz="quarter" idx="10"/>
            <p:extLst>
              <p:ext uri="{D42A27DB-BD31-4B8C-83A1-F6EECF244321}">
                <p14:modId xmlns:p14="http://schemas.microsoft.com/office/powerpoint/2010/main" val="1329758634"/>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975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4DFF-8F7D-4E1A-A0BE-E27788C7D26E}"/>
              </a:ext>
            </a:extLst>
          </p:cNvPr>
          <p:cNvSpPr>
            <a:spLocks noGrp="1"/>
          </p:cNvSpPr>
          <p:nvPr>
            <p:ph type="title"/>
          </p:nvPr>
        </p:nvSpPr>
        <p:spPr/>
        <p:txBody>
          <a:bodyPr/>
          <a:lstStyle/>
          <a:p>
            <a:r>
              <a:rPr lang="en-US" sz="2400" dirty="0"/>
              <a:t>Forecast YoY Growth/Decline in IT Spend</a:t>
            </a:r>
            <a:br>
              <a:rPr lang="en-US" sz="2400" dirty="0"/>
            </a:br>
            <a:r>
              <a:rPr lang="en-US" sz="2400" dirty="0">
                <a:latin typeface="+mn-lt"/>
              </a:rPr>
              <a:t>per Subvertical</a:t>
            </a:r>
          </a:p>
        </p:txBody>
      </p:sp>
      <p:graphicFrame>
        <p:nvGraphicFramePr>
          <p:cNvPr id="12" name="Content Placeholder 11">
            <a:extLst>
              <a:ext uri="{FF2B5EF4-FFF2-40B4-BE49-F238E27FC236}">
                <a16:creationId xmlns:a16="http://schemas.microsoft.com/office/drawing/2014/main" id="{829A792F-8E8A-4A5A-B6A8-B29FE218242C}"/>
              </a:ext>
            </a:extLst>
          </p:cNvPr>
          <p:cNvGraphicFramePr>
            <a:graphicFrameLocks noGrp="1"/>
          </p:cNvGraphicFramePr>
          <p:nvPr>
            <p:ph sz="quarter" idx="10"/>
            <p:extLst>
              <p:ext uri="{D42A27DB-BD31-4B8C-83A1-F6EECF244321}">
                <p14:modId xmlns:p14="http://schemas.microsoft.com/office/powerpoint/2010/main" val="3505115695"/>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860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IT Spend, Growth and Growth Share </a:t>
            </a:r>
            <a:br>
              <a:rPr lang="en-US" dirty="0"/>
            </a:br>
            <a:r>
              <a:rPr lang="en-US" dirty="0">
                <a:latin typeface="+mn-lt"/>
              </a:rPr>
              <a:t>by Region</a:t>
            </a:r>
          </a:p>
        </p:txBody>
      </p:sp>
      <p:cxnSp>
        <p:nvCxnSpPr>
          <p:cNvPr id="3" name="Straight Connector 2">
            <a:extLst>
              <a:ext uri="{FF2B5EF4-FFF2-40B4-BE49-F238E27FC236}">
                <a16:creationId xmlns:a16="http://schemas.microsoft.com/office/drawing/2014/main" id="{6C4739A6-6F8C-486B-9C7F-AFDFAF207CC0}"/>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61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a:xfrm>
            <a:off x="457200" y="356774"/>
            <a:ext cx="11473542" cy="678316"/>
          </a:xfrm>
        </p:spPr>
        <p:txBody>
          <a:bodyPr/>
          <a:lstStyle/>
          <a:p>
            <a:r>
              <a:rPr lang="en-US" sz="2400" dirty="0"/>
              <a:t>2024 IT Spend, by CAGR and Growth Share </a:t>
            </a:r>
            <a:br>
              <a:rPr lang="en-US" sz="2400" dirty="0"/>
            </a:br>
            <a:r>
              <a:rPr lang="en-US" sz="2400" dirty="0">
                <a:latin typeface="+mn-lt"/>
              </a:rPr>
              <a:t>per Major Geographic Region</a:t>
            </a:r>
          </a:p>
        </p:txBody>
      </p:sp>
      <p:graphicFrame>
        <p:nvGraphicFramePr>
          <p:cNvPr id="4" name="Content Placeholder 3">
            <a:extLst>
              <a:ext uri="{FF2B5EF4-FFF2-40B4-BE49-F238E27FC236}">
                <a16:creationId xmlns:a16="http://schemas.microsoft.com/office/drawing/2014/main" id="{A5B96C61-4515-4B24-BD6C-25488B756DC5}"/>
              </a:ext>
            </a:extLst>
          </p:cNvPr>
          <p:cNvGraphicFramePr>
            <a:graphicFrameLocks noGrp="1"/>
          </p:cNvGraphicFramePr>
          <p:nvPr>
            <p:ph sz="quarter" idx="10"/>
            <p:extLst>
              <p:ext uri="{D42A27DB-BD31-4B8C-83A1-F6EECF244321}">
                <p14:modId xmlns:p14="http://schemas.microsoft.com/office/powerpoint/2010/main" val="2756387969"/>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25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60130-CB92-41F9-8541-F8A39B1FD21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6DF200C-8962-4334-BC5A-BD28C7880318}"/>
              </a:ext>
            </a:extLst>
          </p:cNvPr>
          <p:cNvSpPr>
            <a:spLocks noGrp="1"/>
          </p:cNvSpPr>
          <p:nvPr>
            <p:ph sz="half" idx="1"/>
          </p:nvPr>
        </p:nvSpPr>
        <p:spPr>
          <a:xfrm>
            <a:off x="457201" y="1108074"/>
            <a:ext cx="5715000" cy="4460875"/>
          </a:xfrm>
        </p:spPr>
        <p:txBody>
          <a:bodyPr vert="horz" lIns="0" tIns="0" rIns="0" bIns="0" rtlCol="0" anchor="t">
            <a:noAutofit/>
          </a:bodyPr>
          <a:lstStyle/>
          <a:p>
            <a:pPr algn="l" fontAlgn="base"/>
            <a:r>
              <a:rPr lang="en-US" dirty="0"/>
              <a:t>This presentation provides technology </a:t>
            </a:r>
            <a:br>
              <a:rPr lang="en-US" dirty="0"/>
            </a:br>
            <a:r>
              <a:rPr lang="en-US" dirty="0"/>
              <a:t>and service providers with a graphical representation of the</a:t>
            </a:r>
            <a:br>
              <a:rPr lang="en-US" dirty="0"/>
            </a:br>
            <a:r>
              <a:rPr lang="en-GB" sz="1800" b="0" i="0" u="sng" dirty="0">
                <a:solidFill>
                  <a:srgbClr val="0000A9"/>
                </a:solidFill>
                <a:effectLst/>
                <a:latin typeface="Roboto-regular"/>
                <a:hlinkClick r:id="rId3"/>
              </a:rPr>
              <a:t>Forecast: Enterprise IT Spending by Vertical Industry Market, Worldwide, 2021-2027, 3Q23 Update</a:t>
            </a:r>
            <a:endParaRPr lang="en-GB" sz="1400" b="0" i="0" dirty="0">
              <a:solidFill>
                <a:srgbClr val="000000"/>
              </a:solidFill>
              <a:effectLst/>
              <a:latin typeface="Roboto-regular"/>
            </a:endParaRPr>
          </a:p>
          <a:p>
            <a:r>
              <a:rPr lang="en-US" dirty="0"/>
              <a:t>This presentation can be used to support industry planning and strategy activities </a:t>
            </a:r>
            <a:br>
              <a:rPr lang="en-US" dirty="0"/>
            </a:br>
            <a:r>
              <a:rPr lang="en-US" dirty="0"/>
              <a:t>for 2024 and beyond. </a:t>
            </a:r>
          </a:p>
          <a:p>
            <a:r>
              <a:rPr lang="en-US" dirty="0"/>
              <a:t>Highlight colors (orange/dark blue) are used to indicate points of interest, such as the coming year, the highest growth or the largest segment. </a:t>
            </a:r>
          </a:p>
        </p:txBody>
      </p:sp>
      <p:sp>
        <p:nvSpPr>
          <p:cNvPr id="6" name="Content Placeholder 5">
            <a:extLst>
              <a:ext uri="{FF2B5EF4-FFF2-40B4-BE49-F238E27FC236}">
                <a16:creationId xmlns:a16="http://schemas.microsoft.com/office/drawing/2014/main" id="{F8B90014-66F4-4DC1-AD16-E472AAE9DE27}"/>
              </a:ext>
            </a:extLst>
          </p:cNvPr>
          <p:cNvSpPr>
            <a:spLocks noGrp="1"/>
          </p:cNvSpPr>
          <p:nvPr>
            <p:ph sz="half" idx="2"/>
          </p:nvPr>
        </p:nvSpPr>
        <p:spPr>
          <a:xfrm>
            <a:off x="6338888" y="1108074"/>
            <a:ext cx="5499100" cy="4460875"/>
          </a:xfrm>
        </p:spPr>
        <p:txBody>
          <a:bodyPr/>
          <a:lstStyle/>
          <a:p>
            <a:r>
              <a:rPr lang="en-US" dirty="0"/>
              <a:t>The first section of the presentation presents multiyear total overviews of forecast IT spend categories for the industry. </a:t>
            </a:r>
          </a:p>
          <a:p>
            <a:r>
              <a:rPr lang="en-US" dirty="0"/>
              <a:t>The second part of the presentation uses bubble charts to present the forecast IT spend for 2024, by forecast CAGR and expected share of the five-year growth. It also lists 2024 IT spend and YoY growth percentage for each segment. </a:t>
            </a:r>
          </a:p>
          <a:p>
            <a:r>
              <a:rPr lang="en-US" dirty="0"/>
              <a:t>The last sections show breakdowns by subvertical and region.</a:t>
            </a:r>
          </a:p>
          <a:p>
            <a:r>
              <a:rPr lang="en-US" dirty="0"/>
              <a:t>This presentation uses constant currency; see the </a:t>
            </a:r>
            <a:r>
              <a:rPr lang="en-US" dirty="0">
                <a:hlinkClick r:id="rId4" action="ppaction://hlinksldjump">
                  <a:extLst>
                    <a:ext uri="{A12FA001-AC4F-418D-AE19-62706E023703}">
                      <ahyp:hlinkClr xmlns:ahyp="http://schemas.microsoft.com/office/drawing/2018/hyperlinkcolor" val="tx"/>
                    </a:ext>
                  </a:extLst>
                </a:hlinkClick>
              </a:rPr>
              <a:t>methodologies slide</a:t>
            </a:r>
            <a:r>
              <a:rPr lang="en-US" dirty="0"/>
              <a:t> for a more in-depth discussion of currencies.</a:t>
            </a:r>
          </a:p>
        </p:txBody>
      </p:sp>
    </p:spTree>
    <p:extLst>
      <p:ext uri="{BB962C8B-B14F-4D97-AF65-F5344CB8AC3E}">
        <p14:creationId xmlns:p14="http://schemas.microsoft.com/office/powerpoint/2010/main" val="180329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a:xfrm>
            <a:off x="457200" y="356774"/>
            <a:ext cx="11473542" cy="678316"/>
          </a:xfrm>
        </p:spPr>
        <p:txBody>
          <a:bodyPr/>
          <a:lstStyle/>
          <a:p>
            <a:r>
              <a:rPr lang="en-US" sz="2400" dirty="0"/>
              <a:t>2024 IT Spend, by CAGR and Growth Share </a:t>
            </a:r>
            <a:br>
              <a:rPr lang="en-US" sz="2400" dirty="0"/>
            </a:br>
            <a:r>
              <a:rPr lang="en-US" sz="2400" dirty="0">
                <a:latin typeface="+mn-lt"/>
              </a:rPr>
              <a:t>per Geographic Region</a:t>
            </a:r>
          </a:p>
        </p:txBody>
      </p:sp>
      <p:graphicFrame>
        <p:nvGraphicFramePr>
          <p:cNvPr id="4" name="Content Placeholder 3">
            <a:extLst>
              <a:ext uri="{FF2B5EF4-FFF2-40B4-BE49-F238E27FC236}">
                <a16:creationId xmlns:a16="http://schemas.microsoft.com/office/drawing/2014/main" id="{0622B78C-AD80-455A-A0BF-F2065CA3497C}"/>
              </a:ext>
            </a:extLst>
          </p:cNvPr>
          <p:cNvGraphicFramePr>
            <a:graphicFrameLocks noGrp="1"/>
          </p:cNvGraphicFramePr>
          <p:nvPr>
            <p:ph sz="quarter" idx="10"/>
            <p:extLst>
              <p:ext uri="{D42A27DB-BD31-4B8C-83A1-F6EECF244321}">
                <p14:modId xmlns:p14="http://schemas.microsoft.com/office/powerpoint/2010/main" val="2071892093"/>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71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9DA8-D056-AB45-A7E1-57C8519C44E3}"/>
              </a:ext>
            </a:extLst>
          </p:cNvPr>
          <p:cNvSpPr>
            <a:spLocks noGrp="1"/>
          </p:cNvSpPr>
          <p:nvPr>
            <p:ph type="title"/>
          </p:nvPr>
        </p:nvSpPr>
        <p:spPr/>
        <p:txBody>
          <a:bodyPr/>
          <a:lstStyle/>
          <a:p>
            <a:r>
              <a:rPr lang="en-US" dirty="0"/>
              <a:t>Methodology and Background</a:t>
            </a:r>
          </a:p>
        </p:txBody>
      </p:sp>
      <p:cxnSp>
        <p:nvCxnSpPr>
          <p:cNvPr id="6" name="Straight Connector 5">
            <a:extLst>
              <a:ext uri="{FF2B5EF4-FFF2-40B4-BE49-F238E27FC236}">
                <a16:creationId xmlns:a16="http://schemas.microsoft.com/office/drawing/2014/main" id="{95981027-5357-42E9-B709-F5994F4723D2}"/>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837EE2-0AB0-4329-AD3A-1C3A4785B4F6}"/>
              </a:ext>
            </a:extLst>
          </p:cNvPr>
          <p:cNvSpPr>
            <a:spLocks noGrp="1"/>
          </p:cNvSpPr>
          <p:nvPr>
            <p:ph type="title"/>
          </p:nvPr>
        </p:nvSpPr>
        <p:spPr>
          <a:xfrm>
            <a:off x="1004533" y="923926"/>
            <a:ext cx="4962768" cy="4545804"/>
          </a:xfrm>
        </p:spPr>
        <p:txBody>
          <a:bodyPr anchor="t" anchorCtr="0"/>
          <a:lstStyle/>
          <a:p>
            <a:r>
              <a:rPr lang="en-US" dirty="0"/>
              <a:t>Additional Sources</a:t>
            </a:r>
          </a:p>
        </p:txBody>
      </p:sp>
      <p:sp>
        <p:nvSpPr>
          <p:cNvPr id="12" name="Rectangle 11">
            <a:extLst>
              <a:ext uri="{FF2B5EF4-FFF2-40B4-BE49-F238E27FC236}">
                <a16:creationId xmlns:a16="http://schemas.microsoft.com/office/drawing/2014/main" id="{F04EE657-2060-48AC-A631-08086AF0F12F}"/>
              </a:ext>
            </a:extLst>
          </p:cNvPr>
          <p:cNvSpPr/>
          <p:nvPr/>
        </p:nvSpPr>
        <p:spPr>
          <a:xfrm>
            <a:off x="929517" y="2240755"/>
            <a:ext cx="5345229" cy="3693319"/>
          </a:xfrm>
          <a:prstGeom prst="rect">
            <a:avLst/>
          </a:prstGeom>
        </p:spPr>
        <p:txBody>
          <a:bodyPr wrap="square">
            <a:spAutoFit/>
          </a:bodyPr>
          <a:lstStyle/>
          <a:p>
            <a:pPr algn="l" fontAlgn="base"/>
            <a:r>
              <a:rPr lang="en-GB" sz="1800" b="0" i="0" u="sng" dirty="0">
                <a:solidFill>
                  <a:srgbClr val="0000A9"/>
                </a:solidFill>
                <a:effectLst/>
                <a:latin typeface="Roboto-regular"/>
                <a:hlinkClick r:id="rId3"/>
              </a:rPr>
              <a:t>Forecast: Enterprise IT Spending by Vertical Industry Market, Worldwide, 2021-2027, 3Q23 Update</a:t>
            </a:r>
            <a:br>
              <a:rPr lang="en-GB" sz="1800" b="0" i="0" u="sng" dirty="0">
                <a:solidFill>
                  <a:srgbClr val="0000A9"/>
                </a:solidFill>
                <a:effectLst/>
                <a:latin typeface="Roboto-regular"/>
              </a:rPr>
            </a:br>
            <a:endParaRPr lang="en-GB" sz="1800" b="0" i="0" dirty="0">
              <a:solidFill>
                <a:srgbClr val="000000"/>
              </a:solidFill>
              <a:effectLst/>
              <a:latin typeface="Roboto-regular"/>
            </a:endParaRPr>
          </a:p>
          <a:p>
            <a:pPr algn="l" fontAlgn="base"/>
            <a:r>
              <a:rPr lang="en-GB" b="0" i="0" u="none" strike="noStrike" dirty="0">
                <a:solidFill>
                  <a:srgbClr val="0000A9"/>
                </a:solidFill>
                <a:effectLst/>
                <a:latin typeface="Roboto-regular"/>
                <a:hlinkClick r:id="rId4"/>
              </a:rPr>
              <a:t>Market Definitions and Methodology: Vertical Industries</a:t>
            </a:r>
            <a:endParaRPr lang="en-GB" b="0" i="0" dirty="0">
              <a:solidFill>
                <a:srgbClr val="000000"/>
              </a:solidFill>
              <a:effectLst/>
              <a:latin typeface="Roboto-regular"/>
            </a:endParaRPr>
          </a:p>
          <a:p>
            <a:pPr fontAlgn="base"/>
            <a:endParaRPr lang="en-GB" dirty="0">
              <a:solidFill>
                <a:srgbClr val="0A6ABB"/>
              </a:solidFill>
              <a:latin typeface="Gartner sans"/>
            </a:endParaRPr>
          </a:p>
          <a:p>
            <a:pPr fontAlgn="base"/>
            <a:r>
              <a:rPr lang="en-US" dirty="0">
                <a:solidFill>
                  <a:schemeClr val="accent5"/>
                </a:solidFill>
              </a:rPr>
              <a:t>This presentation is to be used for visualization purposes only. In case of any conflict or difference between the numbers in the above-published forecast and the numbers shown in this presentation, the official published Gartner forecast will be leading.</a:t>
            </a:r>
          </a:p>
        </p:txBody>
      </p:sp>
      <p:cxnSp>
        <p:nvCxnSpPr>
          <p:cNvPr id="6" name="Straight Connector 5">
            <a:extLst>
              <a:ext uri="{FF2B5EF4-FFF2-40B4-BE49-F238E27FC236}">
                <a16:creationId xmlns:a16="http://schemas.microsoft.com/office/drawing/2014/main" id="{F8D40A13-4794-4A5F-B000-07EA630C91EF}"/>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2" descr="Enterprise IT spending forecast segmentation is shown where it encompasses all third-party market transactions by end users in public and private organizations. Business IT spending forecast components are divided access business services, vertical-specific software, applications, mobile devices, PCs and tablets among others.&#10;&#10;">
            <a:extLst>
              <a:ext uri="{FF2B5EF4-FFF2-40B4-BE49-F238E27FC236}">
                <a16:creationId xmlns:a16="http://schemas.microsoft.com/office/drawing/2014/main" id="{8267EFF1-DDC9-26F1-6CC5-64F81AE30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100" b="12895"/>
          <a:stretch/>
        </p:blipFill>
        <p:spPr bwMode="auto">
          <a:xfrm>
            <a:off x="6772879" y="2107992"/>
            <a:ext cx="5259581" cy="3897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0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1647-6A69-429D-ADDD-62A9C6EDB6E8}"/>
              </a:ext>
            </a:extLst>
          </p:cNvPr>
          <p:cNvSpPr>
            <a:spLocks noGrp="1"/>
          </p:cNvSpPr>
          <p:nvPr>
            <p:ph type="title"/>
          </p:nvPr>
        </p:nvSpPr>
        <p:spPr/>
        <p:txBody>
          <a:bodyPr/>
          <a:lstStyle/>
          <a:p>
            <a:r>
              <a:rPr lang="en-US" dirty="0"/>
              <a:t>Research Metrics and Methodology</a:t>
            </a:r>
          </a:p>
        </p:txBody>
      </p:sp>
      <p:sp>
        <p:nvSpPr>
          <p:cNvPr id="3" name="Content Placeholder 2">
            <a:extLst>
              <a:ext uri="{FF2B5EF4-FFF2-40B4-BE49-F238E27FC236}">
                <a16:creationId xmlns:a16="http://schemas.microsoft.com/office/drawing/2014/main" id="{037E0E4B-C0BA-45B2-8B33-46BC33395D6B}"/>
              </a:ext>
            </a:extLst>
          </p:cNvPr>
          <p:cNvSpPr>
            <a:spLocks noGrp="1"/>
          </p:cNvSpPr>
          <p:nvPr>
            <p:ph sz="half" idx="1"/>
          </p:nvPr>
        </p:nvSpPr>
        <p:spPr>
          <a:xfrm>
            <a:off x="458788" y="955803"/>
            <a:ext cx="5499100" cy="5032246"/>
          </a:xfrm>
        </p:spPr>
        <p:txBody>
          <a:bodyPr vert="horz" lIns="0" tIns="0" rIns="0" bIns="0" rtlCol="0">
            <a:noAutofit/>
          </a:bodyPr>
          <a:lstStyle/>
          <a:p>
            <a:r>
              <a:rPr lang="en-US" sz="1400" dirty="0"/>
              <a:t>Gartner’s vertical industry forecasts are reported in current and constant currency (this presentation depicts </a:t>
            </a:r>
            <a:r>
              <a:rPr lang="en-US" sz="1400" b="1" dirty="0"/>
              <a:t>constant currency in $ millions</a:t>
            </a:r>
            <a:r>
              <a:rPr lang="en-US" sz="1400" dirty="0"/>
              <a:t>).</a:t>
            </a:r>
          </a:p>
          <a:p>
            <a:pPr lvl="1"/>
            <a:r>
              <a:rPr lang="en-US" sz="1400" dirty="0"/>
              <a:t>Current-dollar figures indicate the U.S. dollar end-user spending that vendors/providers could expect to earn, given prevailing exchange rates.</a:t>
            </a:r>
          </a:p>
          <a:p>
            <a:pPr lvl="1"/>
            <a:r>
              <a:rPr lang="en-US" sz="1400" dirty="0"/>
              <a:t>Constant-dollar figures, on the other hand, reflect the equivalent U.S. dollar value of market spending at fixed exchange rates.</a:t>
            </a:r>
          </a:p>
          <a:p>
            <a:r>
              <a:rPr lang="en-US" sz="1400" dirty="0"/>
              <a:t>Compound annual growth rate (CAGR) </a:t>
            </a:r>
          </a:p>
          <a:p>
            <a:pPr lvl="1"/>
            <a:r>
              <a:rPr lang="en-US" sz="1400" dirty="0"/>
              <a:t>The annualized rate of revenue, spend or unit shipment growth between two given years, assuming growth takes place at an exponentially compounded rate. The CAGR between years X and Z, where Z - X = N is the number of years between the two given years, is calculated as follows:</a:t>
            </a:r>
          </a:p>
          <a:p>
            <a:pPr lvl="1"/>
            <a:r>
              <a:rPr lang="en-US" sz="1400" dirty="0"/>
              <a:t>CAGR Year X to Year Z = </a:t>
            </a:r>
            <a:br>
              <a:rPr lang="en-US" sz="1400" dirty="0"/>
            </a:br>
            <a:r>
              <a:rPr lang="en-US" sz="1400" dirty="0"/>
              <a:t>[(Value in Last Year Z/Value in First Year X) ^ (1/N) - 1]</a:t>
            </a:r>
          </a:p>
          <a:p>
            <a:pPr algn="l" fontAlgn="base"/>
            <a:r>
              <a:rPr lang="en-US" sz="1400" dirty="0"/>
              <a:t>Further information on exchange rates and metric calculations can be found in</a:t>
            </a:r>
            <a:r>
              <a:rPr lang="en-US" sz="1800" dirty="0"/>
              <a:t> </a:t>
            </a:r>
            <a:r>
              <a:rPr lang="en-GB" sz="1400" b="0" i="0" u="none" strike="noStrike" dirty="0">
                <a:solidFill>
                  <a:srgbClr val="0000A9"/>
                </a:solidFill>
                <a:effectLst/>
                <a:latin typeface="Roboto-regular"/>
                <a:hlinkClick r:id="rId3"/>
              </a:rPr>
              <a:t>Market Definitions and Methodology: Gartner Market Databook</a:t>
            </a:r>
            <a:endParaRPr lang="en-GB" sz="1400" b="0" i="0" dirty="0">
              <a:solidFill>
                <a:srgbClr val="000000"/>
              </a:solidFill>
              <a:effectLst/>
              <a:latin typeface="Roboto-regular"/>
            </a:endParaRPr>
          </a:p>
          <a:p>
            <a:endParaRPr lang="en-US" sz="1400" dirty="0"/>
          </a:p>
        </p:txBody>
      </p:sp>
      <p:sp>
        <p:nvSpPr>
          <p:cNvPr id="4" name="Content Placeholder 3">
            <a:extLst>
              <a:ext uri="{FF2B5EF4-FFF2-40B4-BE49-F238E27FC236}">
                <a16:creationId xmlns:a16="http://schemas.microsoft.com/office/drawing/2014/main" id="{B6E8B434-11BE-45B1-BEBF-B363B272648B}"/>
              </a:ext>
            </a:extLst>
          </p:cNvPr>
          <p:cNvSpPr>
            <a:spLocks noGrp="1"/>
          </p:cNvSpPr>
          <p:nvPr>
            <p:ph sz="half" idx="2"/>
          </p:nvPr>
        </p:nvSpPr>
        <p:spPr>
          <a:xfrm>
            <a:off x="6234112" y="955803"/>
            <a:ext cx="5499100" cy="4460875"/>
          </a:xfrm>
        </p:spPr>
        <p:txBody>
          <a:bodyPr/>
          <a:lstStyle/>
          <a:p>
            <a:r>
              <a:rPr lang="en-US" sz="1400" b="1" dirty="0"/>
              <a:t>Growth Share</a:t>
            </a:r>
          </a:p>
          <a:p>
            <a:pPr lvl="1"/>
            <a:r>
              <a:rPr lang="en-US" sz="1400" dirty="0"/>
              <a:t>In the bubble chart of this presentation, the horizontal axis is used to depict an indicator called “growth share.” </a:t>
            </a:r>
          </a:p>
          <a:p>
            <a:pPr lvl="1"/>
            <a:r>
              <a:rPr lang="en-US" sz="1400" dirty="0"/>
              <a:t>Growth share acts as a proxy for the long-term (2020-2026) relative growth of the segment, compared to the absolute growth of all the segments in the chart.</a:t>
            </a:r>
          </a:p>
          <a:p>
            <a:pPr lvl="1"/>
            <a:r>
              <a:rPr lang="en-US" sz="1400" dirty="0"/>
              <a:t>If the IT spend growth in the chart is expected to be 200 million and the overall absolute growth of the segment is 600 million, the growth share is 33%.</a:t>
            </a:r>
          </a:p>
          <a:p>
            <a:pPr lvl="1"/>
            <a:r>
              <a:rPr lang="en-US" sz="1400" dirty="0"/>
              <a:t>In case the growth is negative (a declining segment), then the growth rate is calculated as a share of the overall absolute change (if two segments increase 100 million and one segment decreases 300 million then the absolute change [volatility] is 500 million). The 100 million growth segment then makes up 20% of the change; the 300 million declining segment makes up −60%.</a:t>
            </a:r>
          </a:p>
          <a:p>
            <a:r>
              <a:rPr lang="en-US" sz="1400" dirty="0"/>
              <a:t>The dotted line center bubble depicts the total segment size and is shown at the average growth point across the shown segments (e.g., 25% if four segment bubbles making up 100%).</a:t>
            </a:r>
          </a:p>
        </p:txBody>
      </p:sp>
      <p:cxnSp>
        <p:nvCxnSpPr>
          <p:cNvPr id="5" name="Straight Connector 4">
            <a:extLst>
              <a:ext uri="{FF2B5EF4-FFF2-40B4-BE49-F238E27FC236}">
                <a16:creationId xmlns:a16="http://schemas.microsoft.com/office/drawing/2014/main" id="{27D78360-739A-4505-98C0-805372EE78CC}"/>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28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9DA8-D056-AB45-A7E1-57C8519C44E3}"/>
              </a:ext>
            </a:extLst>
          </p:cNvPr>
          <p:cNvSpPr>
            <a:spLocks noGrp="1"/>
          </p:cNvSpPr>
          <p:nvPr>
            <p:ph type="ctrTitle"/>
          </p:nvPr>
        </p:nvSpPr>
        <p:spPr>
          <a:xfrm>
            <a:off x="2086178" y="1687986"/>
            <a:ext cx="4545024" cy="1994392"/>
          </a:xfrm>
        </p:spPr>
        <p:txBody>
          <a:bodyPr/>
          <a:lstStyle/>
          <a:p>
            <a:r>
              <a:rPr lang="en-US" dirty="0"/>
              <a:t>End of Presentation</a:t>
            </a:r>
            <a:br>
              <a:rPr lang="en-US" dirty="0"/>
            </a:br>
            <a:br>
              <a:rPr lang="en-US" dirty="0"/>
            </a:br>
            <a:br>
              <a:rPr lang="en-US" dirty="0"/>
            </a:br>
            <a:endParaRPr lang="en-US" dirty="0"/>
          </a:p>
        </p:txBody>
      </p:sp>
      <p:cxnSp>
        <p:nvCxnSpPr>
          <p:cNvPr id="4" name="Straight Connector 3">
            <a:extLst>
              <a:ext uri="{FF2B5EF4-FFF2-40B4-BE49-F238E27FC236}">
                <a16:creationId xmlns:a16="http://schemas.microsoft.com/office/drawing/2014/main" id="{C6AA446F-245F-4D37-9D7D-A88F521339FB}"/>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7E0008A5-FDA4-48A3-8B7D-7D729A6C2E1D}"/>
              </a:ext>
            </a:extLst>
          </p:cNvPr>
          <p:cNvGraphicFramePr>
            <a:graphicFrameLocks noGrp="1"/>
          </p:cNvGraphicFramePr>
          <p:nvPr>
            <p:extLst>
              <p:ext uri="{D42A27DB-BD31-4B8C-83A1-F6EECF244321}">
                <p14:modId xmlns:p14="http://schemas.microsoft.com/office/powerpoint/2010/main" val="2296069827"/>
              </p:ext>
            </p:extLst>
          </p:nvPr>
        </p:nvGraphicFramePr>
        <p:xfrm>
          <a:off x="2086178" y="3959237"/>
          <a:ext cx="7404847" cy="670878"/>
        </p:xfrm>
        <a:graphic>
          <a:graphicData uri="http://schemas.openxmlformats.org/drawingml/2006/table">
            <a:tbl>
              <a:tblPr firstRow="1" firstCol="1" bandRow="1">
                <a:tableStyleId>{5C22544A-7EE6-4342-B048-85BDC9FD1C3A}</a:tableStyleId>
              </a:tblPr>
              <a:tblGrid>
                <a:gridCol w="1597966">
                  <a:extLst>
                    <a:ext uri="{9D8B030D-6E8A-4147-A177-3AD203B41FA5}">
                      <a16:colId xmlns:a16="http://schemas.microsoft.com/office/drawing/2014/main" val="1686838213"/>
                    </a:ext>
                  </a:extLst>
                </a:gridCol>
                <a:gridCol w="2070395">
                  <a:extLst>
                    <a:ext uri="{9D8B030D-6E8A-4147-A177-3AD203B41FA5}">
                      <a16:colId xmlns:a16="http://schemas.microsoft.com/office/drawing/2014/main" val="9051694"/>
                    </a:ext>
                  </a:extLst>
                </a:gridCol>
                <a:gridCol w="1754949">
                  <a:extLst>
                    <a:ext uri="{9D8B030D-6E8A-4147-A177-3AD203B41FA5}">
                      <a16:colId xmlns:a16="http://schemas.microsoft.com/office/drawing/2014/main" val="2111626680"/>
                    </a:ext>
                  </a:extLst>
                </a:gridCol>
                <a:gridCol w="1981537">
                  <a:extLst>
                    <a:ext uri="{9D8B030D-6E8A-4147-A177-3AD203B41FA5}">
                      <a16:colId xmlns:a16="http://schemas.microsoft.com/office/drawing/2014/main" val="44967275"/>
                    </a:ext>
                  </a:extLst>
                </a:gridCol>
              </a:tblGrid>
              <a:tr h="0">
                <a:tc>
                  <a:txBody>
                    <a:bodyPr/>
                    <a:lstStyle/>
                    <a:p>
                      <a:pPr>
                        <a:lnSpc>
                          <a:spcPct val="115000"/>
                        </a:lnSpc>
                      </a:pPr>
                      <a:r>
                        <a:rPr lang="en-US" sz="1000" u="none" dirty="0">
                          <a:solidFill>
                            <a:schemeClr val="accent2"/>
                          </a:solidFill>
                          <a:effectLst/>
                        </a:rPr>
                        <a:t>North America</a:t>
                      </a:r>
                      <a:br>
                        <a:rPr lang="en-US" sz="1000" u="none" dirty="0">
                          <a:solidFill>
                            <a:schemeClr val="accent2"/>
                          </a:solidFill>
                          <a:effectLst/>
                        </a:rPr>
                      </a:br>
                      <a:r>
                        <a:rPr lang="en-US" sz="1000" u="none" dirty="0">
                          <a:solidFill>
                            <a:schemeClr val="accent2"/>
                          </a:solidFill>
                          <a:effectLst/>
                        </a:rPr>
                        <a:t>+1 203 316 1200</a:t>
                      </a:r>
                      <a:br>
                        <a:rPr lang="en-US" sz="1000" u="none" dirty="0">
                          <a:solidFill>
                            <a:schemeClr val="accent2"/>
                          </a:solidFill>
                          <a:effectLst/>
                        </a:rPr>
                      </a:br>
                      <a:r>
                        <a:rPr lang="en-US" sz="1000" u="none" dirty="0">
                          <a:solidFill>
                            <a:schemeClr val="accent2"/>
                          </a:solidFill>
                          <a:effectLst/>
                          <a:hlinkClick r:id="rId3">
                            <a:extLst>
                              <a:ext uri="{A12FA001-AC4F-418D-AE19-62706E023703}">
                                <ahyp:hlinkClr xmlns:ahyp="http://schemas.microsoft.com/office/drawing/2018/hyperlinkcolor" val="tx"/>
                              </a:ext>
                            </a:extLst>
                          </a:hlinkClick>
                        </a:rPr>
                        <a:t>inquiry@gartner.com</a:t>
                      </a:r>
                      <a:r>
                        <a:rPr lang="en-US" sz="1000" u="none" dirty="0">
                          <a:solidFill>
                            <a:schemeClr val="accent2"/>
                          </a:solidFill>
                          <a:effectLst/>
                        </a:rPr>
                        <a:t>  </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EMEA</a:t>
                      </a:r>
                      <a:br>
                        <a:rPr lang="en-US" sz="1000" u="none" dirty="0">
                          <a:solidFill>
                            <a:schemeClr val="accent2"/>
                          </a:solidFill>
                          <a:effectLst/>
                        </a:rPr>
                      </a:br>
                      <a:r>
                        <a:rPr lang="en-US" sz="1000" u="none" dirty="0">
                          <a:solidFill>
                            <a:schemeClr val="accent2"/>
                          </a:solidFill>
                          <a:effectLst/>
                        </a:rPr>
                        <a:t>+44 1784 26 7770</a:t>
                      </a:r>
                      <a:br>
                        <a:rPr lang="en-US" sz="1000" u="none" dirty="0">
                          <a:solidFill>
                            <a:schemeClr val="accent2"/>
                          </a:solidFill>
                          <a:effectLst/>
                        </a:rPr>
                      </a:br>
                      <a:r>
                        <a:rPr lang="en-US" sz="1000" u="none" strike="noStrike" dirty="0">
                          <a:solidFill>
                            <a:schemeClr val="accent2"/>
                          </a:solidFill>
                          <a:effectLst/>
                          <a:hlinkClick r:id="rId4">
                            <a:extLst>
                              <a:ext uri="{A12FA001-AC4F-418D-AE19-62706E023703}">
                                <ahyp:hlinkClr xmlns:ahyp="http://schemas.microsoft.com/office/drawing/2018/hyperlinkcolor" val="tx"/>
                              </a:ext>
                            </a:extLst>
                          </a:hlinkClick>
                        </a:rPr>
                        <a:t>euro.inquiry@gartner.com</a:t>
                      </a: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APAC</a:t>
                      </a:r>
                      <a:br>
                        <a:rPr lang="en-US" sz="1000" u="none" dirty="0">
                          <a:solidFill>
                            <a:schemeClr val="accent2"/>
                          </a:solidFill>
                          <a:effectLst/>
                        </a:rPr>
                      </a:br>
                      <a:r>
                        <a:rPr lang="en-US" sz="1000" u="none" dirty="0">
                          <a:solidFill>
                            <a:schemeClr val="accent2"/>
                          </a:solidFill>
                          <a:effectLst/>
                        </a:rPr>
                        <a:t>+61 7 3243 1567 </a:t>
                      </a:r>
                      <a:br>
                        <a:rPr lang="en-US" sz="1000" u="none" dirty="0">
                          <a:solidFill>
                            <a:schemeClr val="accent2"/>
                          </a:solidFill>
                          <a:effectLst/>
                        </a:rPr>
                      </a:br>
                      <a:r>
                        <a:rPr lang="en-US" sz="1000" u="none" dirty="0">
                          <a:solidFill>
                            <a:schemeClr val="accent2"/>
                          </a:solidFill>
                          <a:effectLst/>
                          <a:hlinkClick r:id="rId5">
                            <a:extLst>
                              <a:ext uri="{A12FA001-AC4F-418D-AE19-62706E023703}">
                                <ahyp:hlinkClr xmlns:ahyp="http://schemas.microsoft.com/office/drawing/2018/hyperlinkcolor" val="tx"/>
                              </a:ext>
                            </a:extLst>
                          </a:hlinkClick>
                        </a:rPr>
                        <a:t>asiapac@gartner.com</a:t>
                      </a:r>
                      <a:r>
                        <a:rPr lang="en-US" sz="1000" u="none" dirty="0">
                          <a:solidFill>
                            <a:schemeClr val="accent2"/>
                          </a:solidFill>
                          <a:effectLst/>
                        </a:rPr>
                        <a:t> </a:t>
                      </a: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JAPAN</a:t>
                      </a:r>
                      <a:br>
                        <a:rPr lang="en-US" sz="1000" u="none" dirty="0">
                          <a:solidFill>
                            <a:schemeClr val="accent2"/>
                          </a:solidFill>
                          <a:effectLst/>
                        </a:rPr>
                      </a:br>
                      <a:r>
                        <a:rPr lang="en-US" sz="1000" u="none" dirty="0">
                          <a:solidFill>
                            <a:schemeClr val="accent2"/>
                          </a:solidFill>
                          <a:effectLst/>
                        </a:rPr>
                        <a:t>+81 3 3481 3673 </a:t>
                      </a:r>
                      <a:br>
                        <a:rPr lang="en-US" sz="1000" u="none" dirty="0">
                          <a:solidFill>
                            <a:schemeClr val="accent2"/>
                          </a:solidFill>
                          <a:effectLst/>
                        </a:rPr>
                      </a:br>
                      <a:r>
                        <a:rPr lang="en-US" sz="1000" u="none" dirty="0">
                          <a:solidFill>
                            <a:schemeClr val="accent2"/>
                          </a:solidFill>
                          <a:effectLst/>
                          <a:hlinkClick r:id="rId6">
                            <a:extLst>
                              <a:ext uri="{A12FA001-AC4F-418D-AE19-62706E023703}">
                                <ahyp:hlinkClr xmlns:ahyp="http://schemas.microsoft.com/office/drawing/2018/hyperlinkcolor" val="tx"/>
                              </a:ext>
                            </a:extLst>
                          </a:hlinkClick>
                        </a:rPr>
                        <a:t>japan.inquiry@gartner.com</a:t>
                      </a:r>
                      <a:r>
                        <a:rPr lang="en-US" sz="1000" u="none" dirty="0">
                          <a:solidFill>
                            <a:schemeClr val="accent2"/>
                          </a:solidFill>
                          <a:effectLst/>
                        </a:rPr>
                        <a:t> </a:t>
                      </a:r>
                    </a:p>
                    <a:p>
                      <a:pPr>
                        <a:lnSpc>
                          <a:spcPct val="115000"/>
                        </a:lnSpc>
                      </a:pP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940378710"/>
                  </a:ext>
                </a:extLst>
              </a:tr>
            </a:tbl>
          </a:graphicData>
        </a:graphic>
      </p:graphicFrame>
      <p:sp>
        <p:nvSpPr>
          <p:cNvPr id="2" name="Text Placeholder 1">
            <a:extLst>
              <a:ext uri="{FF2B5EF4-FFF2-40B4-BE49-F238E27FC236}">
                <a16:creationId xmlns:a16="http://schemas.microsoft.com/office/drawing/2014/main" id="{CCCD1BD2-D678-7146-A212-D74A8BCAAD11}"/>
              </a:ext>
            </a:extLst>
          </p:cNvPr>
          <p:cNvSpPr>
            <a:spLocks noGrp="1"/>
          </p:cNvSpPr>
          <p:nvPr>
            <p:ph type="body" sz="quarter" idx="10"/>
          </p:nvPr>
        </p:nvSpPr>
        <p:spPr>
          <a:xfrm>
            <a:off x="2086178" y="2851381"/>
            <a:ext cx="6818878" cy="830997"/>
          </a:xfrm>
        </p:spPr>
        <p:txBody>
          <a:bodyPr/>
          <a:lstStyle/>
          <a:p>
            <a:r>
              <a:rPr lang="en-US" dirty="0"/>
              <a:t>Please contact your Gartner representative or our RES team if you are interested in scheduling an inquiry to discuss the industry forecast, assumptions or trends</a:t>
            </a:r>
          </a:p>
        </p:txBody>
      </p:sp>
    </p:spTree>
    <p:extLst>
      <p:ext uri="{BB962C8B-B14F-4D97-AF65-F5344CB8AC3E}">
        <p14:creationId xmlns:p14="http://schemas.microsoft.com/office/powerpoint/2010/main" val="24004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Industry </a:t>
            </a:r>
            <a:br>
              <a:rPr lang="en-US" dirty="0"/>
            </a:br>
            <a:r>
              <a:rPr lang="en-US" dirty="0"/>
              <a:t>IT Spend and Growth</a:t>
            </a:r>
            <a:br>
              <a:rPr lang="en-US" dirty="0"/>
            </a:br>
            <a:br>
              <a:rPr lang="en-US" dirty="0"/>
            </a:br>
            <a:br>
              <a:rPr lang="en-US" dirty="0">
                <a:latin typeface="+mn-lt"/>
              </a:rPr>
            </a:br>
            <a:br>
              <a:rPr lang="en-US" dirty="0">
                <a:latin typeface="+mn-lt"/>
              </a:rPr>
            </a:br>
            <a:endParaRPr lang="en-US" dirty="0">
              <a:latin typeface="+mn-lt"/>
            </a:endParaRPr>
          </a:p>
        </p:txBody>
      </p:sp>
      <p:cxnSp>
        <p:nvCxnSpPr>
          <p:cNvPr id="3" name="Straight Connector 2">
            <a:extLst>
              <a:ext uri="{FF2B5EF4-FFF2-40B4-BE49-F238E27FC236}">
                <a16:creationId xmlns:a16="http://schemas.microsoft.com/office/drawing/2014/main" id="{7D24C24D-76FB-4F51-A23B-7B9802E2F281}"/>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2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AD5E-B09D-4949-961D-CF606D34FFCD}"/>
              </a:ext>
            </a:extLst>
          </p:cNvPr>
          <p:cNvSpPr>
            <a:spLocks noGrp="1"/>
          </p:cNvSpPr>
          <p:nvPr>
            <p:ph type="title"/>
          </p:nvPr>
        </p:nvSpPr>
        <p:spPr>
          <a:xfrm>
            <a:off x="457200" y="366713"/>
            <a:ext cx="11276013" cy="678316"/>
          </a:xfrm>
        </p:spPr>
        <p:txBody>
          <a:bodyPr/>
          <a:lstStyle/>
          <a:p>
            <a:r>
              <a:rPr lang="en-US" dirty="0"/>
              <a:t>Forecast Yearly IT Spend in the Vertical</a:t>
            </a:r>
            <a:br>
              <a:rPr lang="en-US" dirty="0"/>
            </a:br>
            <a:r>
              <a:rPr lang="en-US" dirty="0"/>
              <a:t>per Year and Expected YoY Growth </a:t>
            </a:r>
          </a:p>
        </p:txBody>
      </p:sp>
      <p:graphicFrame>
        <p:nvGraphicFramePr>
          <p:cNvPr id="6" name="Content Placeholder 5">
            <a:extLst>
              <a:ext uri="{FF2B5EF4-FFF2-40B4-BE49-F238E27FC236}">
                <a16:creationId xmlns:a16="http://schemas.microsoft.com/office/drawing/2014/main" id="{BEBBE586-F253-4D97-852C-530F2D0BE07A}"/>
              </a:ext>
            </a:extLst>
          </p:cNvPr>
          <p:cNvGraphicFramePr>
            <a:graphicFrameLocks noGrp="1"/>
          </p:cNvGraphicFramePr>
          <p:nvPr>
            <p:ph sz="quarter" idx="10"/>
            <p:extLst>
              <p:ext uri="{D42A27DB-BD31-4B8C-83A1-F6EECF244321}">
                <p14:modId xmlns:p14="http://schemas.microsoft.com/office/powerpoint/2010/main" val="4176097653"/>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801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B04C4-7C5C-4F4E-8F2D-94075C460312}"/>
              </a:ext>
            </a:extLst>
          </p:cNvPr>
          <p:cNvSpPr>
            <a:spLocks noGrp="1"/>
          </p:cNvSpPr>
          <p:nvPr>
            <p:ph type="title"/>
          </p:nvPr>
        </p:nvSpPr>
        <p:spPr/>
        <p:txBody>
          <a:bodyPr/>
          <a:lstStyle/>
          <a:p>
            <a:r>
              <a:rPr lang="en-US" dirty="0"/>
              <a:t>Forecast YoY Growth Compared to Other Industries</a:t>
            </a:r>
            <a:br>
              <a:rPr lang="en-US" dirty="0"/>
            </a:br>
            <a:r>
              <a:rPr lang="en-US" dirty="0">
                <a:latin typeface="+mn-lt"/>
              </a:rPr>
              <a:t>and Compared to Average Across Vertical Industries</a:t>
            </a:r>
          </a:p>
        </p:txBody>
      </p:sp>
      <p:graphicFrame>
        <p:nvGraphicFramePr>
          <p:cNvPr id="6" name="Content Placeholder 5">
            <a:extLst>
              <a:ext uri="{FF2B5EF4-FFF2-40B4-BE49-F238E27FC236}">
                <a16:creationId xmlns:a16="http://schemas.microsoft.com/office/drawing/2014/main" id="{71EA836F-31B8-4F21-8536-7BCDBBA20323}"/>
              </a:ext>
            </a:extLst>
          </p:cNvPr>
          <p:cNvGraphicFramePr>
            <a:graphicFrameLocks noGrp="1"/>
          </p:cNvGraphicFramePr>
          <p:nvPr>
            <p:ph sz="quarter" idx="10"/>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326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D72DE13-1B9C-4BDD-9C0F-7235D385443E}"/>
              </a:ext>
            </a:extLst>
          </p:cNvPr>
          <p:cNvSpPr>
            <a:spLocks noGrp="1"/>
          </p:cNvSpPr>
          <p:nvPr>
            <p:ph type="title"/>
          </p:nvPr>
        </p:nvSpPr>
        <p:spPr/>
        <p:txBody>
          <a:bodyPr/>
          <a:lstStyle/>
          <a:p>
            <a:r>
              <a:rPr lang="en-US" dirty="0"/>
              <a:t>Forecast Yearly IT Spend in the Vertical</a:t>
            </a:r>
            <a:br>
              <a:rPr lang="en-US" dirty="0"/>
            </a:br>
            <a:r>
              <a:rPr lang="en-US" dirty="0">
                <a:latin typeface="+mn-lt"/>
              </a:rPr>
              <a:t>by Spend Category (IT Market Segment)</a:t>
            </a:r>
          </a:p>
        </p:txBody>
      </p:sp>
      <p:graphicFrame>
        <p:nvGraphicFramePr>
          <p:cNvPr id="15" name="Content Placeholder 14">
            <a:extLst>
              <a:ext uri="{FF2B5EF4-FFF2-40B4-BE49-F238E27FC236}">
                <a16:creationId xmlns:a16="http://schemas.microsoft.com/office/drawing/2014/main" id="{C504CC40-DD0D-4ABF-9102-BECB90FEE78A}"/>
              </a:ext>
            </a:extLst>
          </p:cNvPr>
          <p:cNvGraphicFramePr>
            <a:graphicFrameLocks noGrp="1"/>
          </p:cNvGraphicFramePr>
          <p:nvPr>
            <p:ph sz="quarter" idx="10"/>
            <p:extLst>
              <p:ext uri="{D42A27DB-BD31-4B8C-83A1-F6EECF244321}">
                <p14:modId xmlns:p14="http://schemas.microsoft.com/office/powerpoint/2010/main" val="4153731142"/>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172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D59020-EA02-47A4-93B9-053974959E44}"/>
              </a:ext>
            </a:extLst>
          </p:cNvPr>
          <p:cNvSpPr>
            <a:spLocks noGrp="1"/>
          </p:cNvSpPr>
          <p:nvPr>
            <p:ph type="title"/>
          </p:nvPr>
        </p:nvSpPr>
        <p:spPr/>
        <p:txBody>
          <a:bodyPr/>
          <a:lstStyle/>
          <a:p>
            <a:r>
              <a:rPr lang="en-US" dirty="0"/>
              <a:t>Annual Growth/Decline in the Vertical</a:t>
            </a:r>
            <a:br>
              <a:rPr lang="en-US" dirty="0"/>
            </a:br>
            <a:r>
              <a:rPr lang="en-US" dirty="0">
                <a:latin typeface="+mn-lt"/>
              </a:rPr>
              <a:t>by Spend Category (IT Market Segment)</a:t>
            </a:r>
            <a:br>
              <a:rPr lang="en-US" dirty="0">
                <a:latin typeface="+mn-lt"/>
              </a:rPr>
            </a:br>
            <a:endParaRPr lang="en-US" dirty="0">
              <a:latin typeface="+mn-lt"/>
            </a:endParaRPr>
          </a:p>
        </p:txBody>
      </p:sp>
      <p:graphicFrame>
        <p:nvGraphicFramePr>
          <p:cNvPr id="6" name="Content Placeholder 5">
            <a:extLst>
              <a:ext uri="{FF2B5EF4-FFF2-40B4-BE49-F238E27FC236}">
                <a16:creationId xmlns:a16="http://schemas.microsoft.com/office/drawing/2014/main" id="{D8B484EE-8AE7-4F2C-B534-2179DA91CF0B}"/>
              </a:ext>
            </a:extLst>
          </p:cNvPr>
          <p:cNvGraphicFramePr>
            <a:graphicFrameLocks noGrp="1"/>
          </p:cNvGraphicFramePr>
          <p:nvPr>
            <p:ph sz="quarter" idx="10"/>
            <p:extLst>
              <p:ext uri="{D42A27DB-BD31-4B8C-83A1-F6EECF244321}">
                <p14:modId xmlns:p14="http://schemas.microsoft.com/office/powerpoint/2010/main" val="239692537"/>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186186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5012-220E-4592-B238-BAED908E6809}"/>
              </a:ext>
            </a:extLst>
          </p:cNvPr>
          <p:cNvSpPr>
            <a:spLocks noGrp="1"/>
          </p:cNvSpPr>
          <p:nvPr>
            <p:ph type="title"/>
          </p:nvPr>
        </p:nvSpPr>
        <p:spPr/>
        <p:txBody>
          <a:bodyPr/>
          <a:lstStyle/>
          <a:p>
            <a:r>
              <a:rPr lang="en-US" dirty="0"/>
              <a:t>Forecast Segment IT Spend in the Vertical</a:t>
            </a:r>
            <a:br>
              <a:rPr lang="en-US" dirty="0"/>
            </a:br>
            <a:r>
              <a:rPr lang="en-US" dirty="0">
                <a:latin typeface="+mn-lt"/>
              </a:rPr>
              <a:t>by Year With Five-Year CAGR</a:t>
            </a:r>
            <a:br>
              <a:rPr lang="en-US" dirty="0"/>
            </a:br>
            <a:endParaRPr lang="en-US" dirty="0"/>
          </a:p>
        </p:txBody>
      </p:sp>
      <p:graphicFrame>
        <p:nvGraphicFramePr>
          <p:cNvPr id="6" name="Content Placeholder 5">
            <a:extLst>
              <a:ext uri="{FF2B5EF4-FFF2-40B4-BE49-F238E27FC236}">
                <a16:creationId xmlns:a16="http://schemas.microsoft.com/office/drawing/2014/main" id="{E4193F20-9C99-4D06-8297-7A590142A62B}"/>
              </a:ext>
            </a:extLst>
          </p:cNvPr>
          <p:cNvGraphicFramePr>
            <a:graphicFrameLocks noGrp="1"/>
          </p:cNvGraphicFramePr>
          <p:nvPr>
            <p:ph sz="quarter" idx="10"/>
            <p:extLst>
              <p:ext uri="{D42A27DB-BD31-4B8C-83A1-F6EECF244321}">
                <p14:modId xmlns:p14="http://schemas.microsoft.com/office/powerpoint/2010/main" val="3385985214"/>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021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a:xfrm>
            <a:off x="1986235" y="1492671"/>
            <a:ext cx="4929753" cy="2937249"/>
          </a:xfrm>
        </p:spPr>
        <p:txBody>
          <a:bodyPr/>
          <a:lstStyle/>
          <a:p>
            <a:br>
              <a:rPr lang="en-US" dirty="0"/>
            </a:br>
            <a:br>
              <a:rPr lang="en-US" dirty="0"/>
            </a:br>
            <a:r>
              <a:rPr lang="en-US" dirty="0"/>
              <a:t>Forecast IT Spend, Growth and Growth Share </a:t>
            </a:r>
            <a:br>
              <a:rPr lang="en-US" dirty="0"/>
            </a:br>
            <a:br>
              <a:rPr lang="en-US" dirty="0"/>
            </a:br>
            <a:r>
              <a:rPr lang="en-US" dirty="0">
                <a:latin typeface="+mn-lt"/>
              </a:rPr>
              <a:t>by Enterprise IT Spend Segment</a:t>
            </a:r>
            <a:br>
              <a:rPr lang="en-US" dirty="0">
                <a:latin typeface="+mn-lt"/>
              </a:rPr>
            </a:br>
            <a:br>
              <a:rPr lang="en-US" dirty="0">
                <a:latin typeface="+mn-lt"/>
              </a:rPr>
            </a:br>
            <a:endParaRPr lang="en-US" dirty="0">
              <a:latin typeface="+mn-lt"/>
            </a:endParaRPr>
          </a:p>
        </p:txBody>
      </p:sp>
      <p:cxnSp>
        <p:nvCxnSpPr>
          <p:cNvPr id="3" name="Straight Connector 2">
            <a:extLst>
              <a:ext uri="{FF2B5EF4-FFF2-40B4-BE49-F238E27FC236}">
                <a16:creationId xmlns:a16="http://schemas.microsoft.com/office/drawing/2014/main" id="{0651D18B-C3AC-4F88-AB9D-0AEFEFA4F20F}"/>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4426FB0A-FB34-4399-B31B-94C8D0325AD6}"/>
              </a:ext>
            </a:extLst>
          </p:cNvPr>
          <p:cNvSpPr txBox="1">
            <a:spLocks/>
          </p:cNvSpPr>
          <p:nvPr/>
        </p:nvSpPr>
        <p:spPr>
          <a:xfrm>
            <a:off x="1986234" y="2961295"/>
            <a:ext cx="4929753" cy="1738478"/>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ts val="0"/>
              </a:spcBef>
              <a:spcAft>
                <a:spcPts val="1200"/>
              </a:spcAft>
              <a:buClr>
                <a:schemeClr val="tx1"/>
              </a:buClr>
              <a:buSzPct val="90000"/>
              <a:buFont typeface="Wingdings" panose="05000000000000000000" pitchFamily="2" charset="2"/>
              <a:buNone/>
              <a:defRPr lang="en-US" sz="3200" b="0" kern="1200">
                <a:solidFill>
                  <a:schemeClr val="accent1"/>
                </a:solidFill>
                <a:latin typeface="+mj-lt"/>
                <a:ea typeface="+mn-ea"/>
                <a:cs typeface="Arial Black" panose="020B0604020202020204" pitchFamily="34" charset="0"/>
              </a:defRPr>
            </a:lvl1pPr>
          </a:lstStyle>
          <a:p>
            <a:br>
              <a:rPr lang="en-US" dirty="0">
                <a:latin typeface="+mn-lt"/>
              </a:rPr>
            </a:br>
            <a:endParaRPr lang="en-US" dirty="0">
              <a:latin typeface="+mn-lt"/>
            </a:endParaRPr>
          </a:p>
        </p:txBody>
      </p:sp>
    </p:spTree>
    <p:extLst>
      <p:ext uri="{BB962C8B-B14F-4D97-AF65-F5344CB8AC3E}">
        <p14:creationId xmlns:p14="http://schemas.microsoft.com/office/powerpoint/2010/main" val="476026091"/>
      </p:ext>
    </p:extLst>
  </p:cSld>
  <p:clrMapOvr>
    <a:masterClrMapping/>
  </p:clrMapOvr>
</p:sld>
</file>

<file path=ppt/theme/theme1.xml><?xml version="1.0" encoding="utf-8"?>
<a:theme xmlns:a="http://schemas.openxmlformats.org/drawingml/2006/main" name="White bkgrnd master">
  <a:themeElements>
    <a:clrScheme name="Gartner 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A1B3CA"/>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A"/>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2A0240A6-64F7-0F4E-9EC5-70C160A444F4}" vid="{F00EBF6D-0A67-4548-8CCC-46BD223F051E}"/>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2A0240A6-64F7-0F4E-9EC5-70C160A444F4}" vid="{B9BB8EBC-F557-1447-BC00-4DE47B9A8DD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rtner 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D3932C106836418DD17C794983BA47" ma:contentTypeVersion="2" ma:contentTypeDescription="Create a new document." ma:contentTypeScope="" ma:versionID="70b3c47854f41740d44aa7018271c5d6">
  <xsd:schema xmlns:xsd="http://www.w3.org/2001/XMLSchema" xmlns:xs="http://www.w3.org/2001/XMLSchema" xmlns:p="http://schemas.microsoft.com/office/2006/metadata/properties" xmlns:ns2="70045430-6c03-4416-8921-c7db8ec57d2a" targetNamespace="http://schemas.microsoft.com/office/2006/metadata/properties" ma:root="true" ma:fieldsID="af10908af4023b94673d08d2cd654993" ns2:_="">
    <xsd:import namespace="70045430-6c03-4416-8921-c7db8ec57d2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45430-6c03-4416-8921-c7db8ec57d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8B4362-42A9-4CBB-9650-1050B367B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045430-6c03-4416-8921-c7db8ec57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302D81-4944-47BF-85DD-7D6B3563FED8}">
  <ds:schemaRefs>
    <ds:schemaRef ds:uri="http://schemas.microsoft.com/sharepoint/v3/contenttype/forms"/>
  </ds:schemaRefs>
</ds:datastoreItem>
</file>

<file path=customXml/itemProps3.xml><?xml version="1.0" encoding="utf-8"?>
<ds:datastoreItem xmlns:ds="http://schemas.openxmlformats.org/officeDocument/2006/customXml" ds:itemID="{AA97DB5D-5330-44F3-89C1-E30295041333}">
  <ds:schemaRefs>
    <ds:schemaRef ds:uri="http://purl.org/dc/dcmitype/"/>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70045430-6c03-4416-8921-c7db8ec57d2a"/>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1010</TotalTime>
  <Words>1075</Words>
  <Application>Microsoft Office PowerPoint</Application>
  <PresentationFormat>Widescreen</PresentationFormat>
  <Paragraphs>125</Paragraphs>
  <Slides>24</Slides>
  <Notes>24</Notes>
  <HiddenSlides>0</HiddenSlides>
  <MMClips>0</MMClips>
  <ScaleCrop>false</ScaleCrop>
  <HeadingPairs>
    <vt:vector size="8" baseType="variant">
      <vt:variant>
        <vt:lpstr>Fonts Used</vt:lpstr>
      </vt:variant>
      <vt:variant>
        <vt:i4>8</vt:i4>
      </vt:variant>
      <vt:variant>
        <vt:lpstr>Theme</vt:lpstr>
      </vt:variant>
      <vt:variant>
        <vt:i4>2</vt:i4>
      </vt:variant>
      <vt:variant>
        <vt:lpstr>Links</vt:lpstr>
      </vt:variant>
      <vt:variant>
        <vt:i4>1</vt:i4>
      </vt:variant>
      <vt:variant>
        <vt:lpstr>Slide Titles</vt:lpstr>
      </vt:variant>
      <vt:variant>
        <vt:i4>24</vt:i4>
      </vt:variant>
    </vt:vector>
  </HeadingPairs>
  <TitlesOfParts>
    <vt:vector size="35" baseType="lpstr">
      <vt:lpstr>Arial</vt:lpstr>
      <vt:lpstr>Arial Black</vt:lpstr>
      <vt:lpstr>Calibri</vt:lpstr>
      <vt:lpstr>Gartner sans</vt:lpstr>
      <vt:lpstr>Roboto</vt:lpstr>
      <vt:lpstr>Roboto-regular</vt:lpstr>
      <vt:lpstr>Times New Roman</vt:lpstr>
      <vt:lpstr>Wingdings</vt:lpstr>
      <vt:lpstr>White bkgrnd master</vt:lpstr>
      <vt:lpstr>Blue bkgrnd master</vt:lpstr>
      <vt:lpstr>file:///K:\My%20Drive\XLS\VIF.xlsx!Sheet0!R12C10</vt:lpstr>
      <vt:lpstr>2024 Outlook Presentation:  Enterprise IT Spending Forecast for       </vt:lpstr>
      <vt:lpstr>Overview</vt:lpstr>
      <vt:lpstr>Forecast Industry  IT Spend and Growth    </vt:lpstr>
      <vt:lpstr>Forecast Yearly IT Spend in the Vertical per Year and Expected YoY Growth </vt:lpstr>
      <vt:lpstr>Forecast YoY Growth Compared to Other Industries and Compared to Average Across Vertical Industries</vt:lpstr>
      <vt:lpstr>Forecast Yearly IT Spend in the Vertical by Spend Category (IT Market Segment)</vt:lpstr>
      <vt:lpstr>Annual Growth/Decline in the Vertical by Spend Category (IT Market Segment) </vt:lpstr>
      <vt:lpstr>Forecast Segment IT Spend in the Vertical by Year With Five-Year CAGR </vt:lpstr>
      <vt:lpstr>  Forecast IT Spend, Growth and Growth Share   by Enterprise IT Spend Segment  </vt:lpstr>
      <vt:lpstr>2024 IT Spend, by CAGR and Growth Share  per IT Market Segment</vt:lpstr>
      <vt:lpstr>2024 Software Spend, by CAGR and Growth Share  per IT Software Subsegment</vt:lpstr>
      <vt:lpstr>2024 Services Spend, by CAGR and Growth Share  per IT Services Spend Subsegment</vt:lpstr>
      <vt:lpstr>2024 Data Center Systems Spend, by CAGR and Growth Share  per Data Center Spend Subsegment</vt:lpstr>
      <vt:lpstr>2024 Devices and Communications Spend, by CAGR and Growth Share  per Subsegment for Devices and Communications Spend</vt:lpstr>
      <vt:lpstr>Forecast IT Spend, Growth and Growth Share  by Subvertical</vt:lpstr>
      <vt:lpstr>2024 IT Spend, by CAGR and Growth Share  per Subvertical</vt:lpstr>
      <vt:lpstr>Forecast YoY Growth/Decline in IT Spend per Subvertical</vt:lpstr>
      <vt:lpstr>Forecast IT Spend, Growth and Growth Share  by Region</vt:lpstr>
      <vt:lpstr>2024 IT Spend, by CAGR and Growth Share  per Major Geographic Region</vt:lpstr>
      <vt:lpstr>2024 IT Spend, by CAGR and Growth Share  per Geographic Region</vt:lpstr>
      <vt:lpstr>Methodology and Background</vt:lpstr>
      <vt:lpstr>Additional Sources</vt:lpstr>
      <vt:lpstr>Research Metrics and Methodology</vt:lpstr>
      <vt:lpstr>End of Presentation   </vt:lpstr>
    </vt:vector>
  </TitlesOfParts>
  <Company>Gartner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7in1 Industry Research Collections</dc:title>
  <dc:creator>Gregor.Petri@gartner.com</dc:creator>
  <cp:lastModifiedBy>Gregor Petri</cp:lastModifiedBy>
  <cp:revision>126</cp:revision>
  <cp:lastPrinted>2018-11-13T13:12:35Z</cp:lastPrinted>
  <dcterms:created xsi:type="dcterms:W3CDTF">2018-09-26T08:22:49Z</dcterms:created>
  <dcterms:modified xsi:type="dcterms:W3CDTF">2023-11-07T16:04:48Z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0x0101006AD3932C106836418DD17C794983BA47</vt:lpwstr>
  </property>
</Properties>
</file>