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embeddedFontLst>
    <p:embeddedFont>
      <p:font typeface="Arial Black" panose="020B0A04020102020204" pitchFamily="34" charset="0"/>
      <p:regular r:id="rId37"/>
      <p:bold r:id="rId38"/>
    </p:embeddedFont>
    <p:embeddedFont>
      <p:font typeface="Calibri" panose="020F0502020204030204" pitchFamily="34" charset="0"/>
      <p:regular r:id="rId39"/>
      <p:bold r:id="rId40"/>
      <p:italic r:id="rId41"/>
      <p:boldItalic r:id="rId42"/>
    </p:embeddedFont>
    <p:embeddedFont>
      <p:font typeface="Noto Sans Symbols" panose="020B0604020202020204" charset="0"/>
      <p:regular r:id="rId43"/>
      <p:bold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DdEb9mO/JwAvbARxeUF4XaNf8D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C46DC4-6DAB-4541-895B-0B5787ED2FAC}">
  <a:tblStyle styleId="{F5C46DC4-6DAB-4541-895B-0B5787ED2FAC}"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b="off"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1"/>
          </a:solidFill>
        </a:fill>
      </a:tcStyle>
    </a:firstRow>
    <a:neCell>
      <a:tcTxStyle b="off" i="off"/>
      <a:tcStyle>
        <a:tcBdr/>
      </a:tcStyle>
    </a:neCell>
    <a:nwCell>
      <a:tcTxStyle b="off" i="off"/>
      <a:tcStyle>
        <a:tcBdr/>
      </a:tcStyle>
    </a:nwCell>
  </a:tblStyle>
  <a:tblStyle styleId="{687CD3CB-508C-4A76-A490-832017ED35DD}"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D51BE47D-FDC8-4078-B3D7-0121E3F1E38D}"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b="off" i="off"/>
      <a:tcStyle>
        <a:tcBdr/>
        <a:fill>
          <a:solidFill>
            <a:srgbClr val="CACBD0"/>
          </a:solidFill>
        </a:fill>
      </a:tcStyle>
    </a:band1H>
    <a:band2H>
      <a:tcTxStyle b="off" i="off"/>
      <a:tcStyle>
        <a:tcBdr/>
      </a:tcStyle>
    </a:band2H>
    <a:band1V>
      <a:tcTxStyle b="off" i="off"/>
      <a:tcStyle>
        <a:tcBdr/>
        <a:fill>
          <a:solidFill>
            <a:srgbClr val="CACB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9F3C198-CA9F-4026-A7DF-F32AA3C1170A}" styleName="Table_3">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4"/>
          </a:solidFill>
        </a:fill>
      </a:tcStyle>
    </a:lastCol>
    <a:firstCol>
      <a:tcTxStyle b="on" i="off">
        <a:font>
          <a:latin typeface="Arial"/>
          <a:ea typeface="Arial"/>
          <a:cs typeface="Arial"/>
        </a:font>
        <a:schemeClr val="lt1"/>
      </a:tcTxStyle>
      <a:tcStyle>
        <a:tcBdr/>
        <a:fill>
          <a:solidFill>
            <a:schemeClr val="accent4"/>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2023 Gartner, Inc. and/or its affiliates. All rights reserved. Gartner is a registered trademark of Gartner, Inc. or its affiliates.</a:t>
            </a:r>
            <a:br>
              <a:rPr lang="en-US" sz="600" b="0" i="0" u="none" strike="noStrike" cap="none" dirty="0">
                <a:solidFill>
                  <a:schemeClr val="dk1"/>
                </a:solidFill>
                <a:latin typeface="Arial"/>
                <a:ea typeface="Arial"/>
                <a:cs typeface="Arial"/>
                <a:sym typeface="Arial"/>
              </a:rPr>
            </a:br>
            <a:r>
              <a:rPr lang="en-US" sz="600" b="1" i="0" u="none" strike="noStrike" cap="none" dirty="0">
                <a:solidFill>
                  <a:schemeClr val="dk1"/>
                </a:solidFill>
                <a:latin typeface="Arial"/>
                <a:ea typeface="Arial"/>
                <a:cs typeface="Arial"/>
                <a:sym typeface="Arial"/>
              </a:rPr>
              <a:t>INTERNAL — FOR INTERNAL USE ONLY or RESTRICTED [CHOOSE ONE — DELETE AS APPROPRIATE]</a:t>
            </a:r>
            <a:r>
              <a:rPr lang="en-US" sz="600" b="0" i="0" u="none" strike="noStrike" cap="none" dirty="0">
                <a:solidFill>
                  <a:schemeClr val="dk1"/>
                </a:solidFill>
                <a:latin typeface="Arial"/>
                <a:ea typeface="Arial"/>
                <a:cs typeface="Arial"/>
                <a:sym typeface="Arial"/>
              </a:rPr>
              <a:t> | Version X.X | Last updated [insert date format: DD Month YYYY]</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Presentation Title</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Ver 2022-1208</a:t>
            </a:r>
            <a:endParaRPr dirty="0"/>
          </a:p>
          <a:p>
            <a:pPr marL="0" lvl="0" indent="0" algn="l" rtl="0">
              <a:lnSpc>
                <a:spcPct val="90000"/>
              </a:lnSpc>
              <a:spcBef>
                <a:spcPts val="600"/>
              </a:spcBef>
              <a:spcAft>
                <a:spcPts val="0"/>
              </a:spcAft>
              <a:buSzPts val="1400"/>
              <a:buNone/>
            </a:pPr>
            <a:endParaRPr dirty="0"/>
          </a:p>
        </p:txBody>
      </p:sp>
      <p:sp>
        <p:nvSpPr>
          <p:cNvPr id="96" name="Google Shape;96;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sz="1400" b="0" i="0" u="none" strike="noStrike" cap="none" dirty="0">
              <a:solidFill>
                <a:srgbClr val="000000"/>
              </a:solidFill>
              <a:latin typeface="Arial"/>
              <a:ea typeface="Arial"/>
              <a:cs typeface="Arial"/>
              <a:sym typeface="Arial"/>
            </a:endParaRPr>
          </a:p>
        </p:txBody>
      </p:sp>
      <p:sp>
        <p:nvSpPr>
          <p:cNvPr id="97" name="Google Shape;97;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fb790272c_3_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25fb790272c_3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 shows some of the common challenges faced by CTO and CDAO and recommended actions to tackle them.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Instructions for Customization: Use this template to highlight the common areas of challenges and required action to resolve them.</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207" name="Google Shape;207;p8: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 highlights the key objectives and respective functional activities for the CTOs. CTOs should refer this slide as a discussion point with the CDAO to identify common activities.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This slide highlights the key activities for CDAOs. CDAOs should refer this slide as a discussion point with the CTO to identify common activities.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 depicts key areas where CTO and CDAOs have synergies to actively collaborate for achieving business outcomes. Most activities are taken from Gartner’s ITScore for CTO and ITScore for Data and Analytics models</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After discussing the individual aspirations and priorities, identify the shared priorities and determine individual responsibility for achieving them.</a:t>
            </a:r>
            <a:endParaRPr dirty="0"/>
          </a:p>
          <a:p>
            <a:pPr marL="0" lvl="0" indent="0" algn="l" rtl="0">
              <a:lnSpc>
                <a:spcPct val="90000"/>
              </a:lnSpc>
              <a:spcBef>
                <a:spcPts val="600"/>
              </a:spcBef>
              <a:spcAft>
                <a:spcPts val="0"/>
              </a:spcAft>
              <a:buSzPts val="1400"/>
              <a:buNone/>
            </a:pPr>
            <a:r>
              <a:rPr lang="en-US" dirty="0">
                <a:latin typeface="Calibri"/>
                <a:ea typeface="Calibri"/>
                <a:cs typeface="Calibri"/>
                <a:sym typeface="Calibri"/>
              </a:rPr>
              <a:t>This slide provides an example of shared priorities and individual activities/responsibilities.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Instructions for Customization: Use this template to highlight top shared priorities and determine individual responsibilities for achieving them.</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266" name="Google Shape;266;p18: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a:t>
            </a:r>
            <a:r>
              <a:rPr lang="en-US" dirty="0"/>
              <a:t>Governance issues or conflicts arise when no one owns something or both the roles think they own it! Identify these areas and key actions to avoid these conflicts.</a:t>
            </a:r>
            <a:endParaRPr dirty="0"/>
          </a:p>
          <a:p>
            <a:pPr marL="0" lvl="0" indent="0" algn="l" rtl="0">
              <a:lnSpc>
                <a:spcPct val="90000"/>
              </a:lnSpc>
              <a:spcBef>
                <a:spcPts val="600"/>
              </a:spcBef>
              <a:spcAft>
                <a:spcPts val="0"/>
              </a:spcAft>
              <a:buSzPts val="1400"/>
              <a:buNone/>
            </a:pPr>
            <a:r>
              <a:rPr lang="en-US" dirty="0"/>
              <a:t>The slide highlights some examples of potential conflict areas and solution to overcome them. </a:t>
            </a:r>
            <a:endParaRPr dirty="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This slide highlights some key data from survey results for CTO-CDAO partnerships and areas of collaboration. CTO and CDAO can collaborate effectively in various aspects of technology strategy and D&amp;A initiatives. They should leverage this partnership guide to establish a symbiotic relationship.</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2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Instructions for Customization: Use this template to note any potential areas of conflict and propose the resolution.</a:t>
            </a:r>
            <a:endParaRPr dirty="0">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p2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Context: The best way to avoid these conflicts in future is to establish proper governance rights.</a:t>
            </a:r>
            <a:endParaRPr dirty="0"/>
          </a:p>
          <a:p>
            <a:pPr marL="0" lvl="0" indent="0" algn="l" rtl="0">
              <a:lnSpc>
                <a:spcPct val="90000"/>
              </a:lnSpc>
              <a:spcBef>
                <a:spcPts val="600"/>
              </a:spcBef>
              <a:spcAft>
                <a:spcPts val="0"/>
              </a:spcAft>
              <a:buSzPts val="1400"/>
              <a:buNone/>
            </a:pPr>
            <a:r>
              <a:rPr lang="en-US" dirty="0"/>
              <a:t>At CxO level, most decisions will either be accountable or consulted, as direct reports will have certain tasks e.g. EA delegated to them, so they are responsible for performing that task, but CTO/CxO retains accountability. Similarly, CTOs and CxOs will often be consulted but then inform their direct reports of decisions. Exceptions are CEO setting strategy, announcing M&amp;A etc. and CFO setting budgets. </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Instructions for Customization: Use this template to create a decision matrix which while clearly highlight the owners for particular action item/decision.</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297" name="Google Shape;297;p2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Context: People often measure what they can measure, not what they should measure! </a:t>
            </a:r>
            <a:endParaRPr dirty="0"/>
          </a:p>
          <a:p>
            <a:pPr marL="0" lvl="0" indent="0" algn="l" rtl="0">
              <a:lnSpc>
                <a:spcPct val="90000"/>
              </a:lnSpc>
              <a:spcBef>
                <a:spcPts val="600"/>
              </a:spcBef>
              <a:spcAft>
                <a:spcPts val="0"/>
              </a:spcAft>
              <a:buSzPts val="1400"/>
              <a:buNone/>
            </a:pPr>
            <a:r>
              <a:rPr lang="en-US" dirty="0"/>
              <a:t>Recognize the difference between technology outcomes like 90% of apps moved to the cloud in 12months and business outcomes like 80% customer retention over 6 months</a:t>
            </a:r>
            <a:endParaRPr dirty="0"/>
          </a:p>
          <a:p>
            <a:pPr marL="0" lvl="0" indent="0" algn="l" rtl="0">
              <a:lnSpc>
                <a:spcPct val="90000"/>
              </a:lnSpc>
              <a:spcBef>
                <a:spcPts val="600"/>
              </a:spcBef>
              <a:spcAft>
                <a:spcPts val="0"/>
              </a:spcAft>
              <a:buSzPts val="1400"/>
              <a:buNone/>
            </a:pPr>
            <a:r>
              <a:rPr lang="en-US" dirty="0"/>
              <a:t>Operational IT metrics are disconnected from business outcomes! Need to make a link between tech investment, innovation and DB outcomes</a:t>
            </a:r>
            <a:endParaRPr dirty="0"/>
          </a:p>
          <a:p>
            <a:pPr marL="0" lvl="0" indent="0" algn="l" rtl="0">
              <a:lnSpc>
                <a:spcPct val="90000"/>
              </a:lnSpc>
              <a:spcBef>
                <a:spcPts val="600"/>
              </a:spcBef>
              <a:spcAft>
                <a:spcPts val="0"/>
              </a:spcAft>
              <a:buSzPts val="1400"/>
              <a:buNone/>
            </a:pPr>
            <a:endParaRPr dirty="0"/>
          </a:p>
          <a:p>
            <a:pPr marL="0" lvl="0" indent="0" algn="l" rtl="0">
              <a:lnSpc>
                <a:spcPct val="90000"/>
              </a:lnSpc>
              <a:spcBef>
                <a:spcPts val="600"/>
              </a:spcBef>
              <a:spcAft>
                <a:spcPts val="0"/>
              </a:spcAft>
              <a:buSzPts val="1400"/>
              <a:buNone/>
            </a:pPr>
            <a:r>
              <a:rPr lang="en-US" dirty="0"/>
              <a:t>THIS IS CRITICAL BECAUSE THE CTO WILL ONLY GAIN CREDIBILITY AND INFLUENCE WITH OTHER CxOs IF THEY DELIVER RESULTS!!! </a:t>
            </a:r>
            <a:endParaRPr dirty="0"/>
          </a:p>
          <a:p>
            <a:pPr marL="0" lvl="0" indent="0" algn="l" rtl="0">
              <a:lnSpc>
                <a:spcPct val="90000"/>
              </a:lnSpc>
              <a:spcBef>
                <a:spcPts val="600"/>
              </a:spcBef>
              <a:spcAft>
                <a:spcPts val="0"/>
              </a:spcAft>
              <a:buSzPts val="1400"/>
              <a:buNone/>
            </a:pPr>
            <a:endParaRPr dirty="0"/>
          </a:p>
          <a:p>
            <a:pPr marL="0" lvl="0" indent="0" algn="l" rtl="0">
              <a:lnSpc>
                <a:spcPct val="90000"/>
              </a:lnSpc>
              <a:spcBef>
                <a:spcPts val="600"/>
              </a:spcBef>
              <a:spcAft>
                <a:spcPts val="0"/>
              </a:spcAft>
              <a:buSzPts val="1400"/>
              <a:buNone/>
            </a:pPr>
            <a:r>
              <a:rPr lang="en-US" dirty="0"/>
              <a:t>Think in terms of VALUE DRIVERS that influence outcomes in order to design meaningful metrics. </a:t>
            </a:r>
            <a:endParaRPr dirty="0"/>
          </a:p>
          <a:p>
            <a:pPr marL="0" lvl="0" indent="0" algn="l" rtl="0">
              <a:lnSpc>
                <a:spcPct val="90000"/>
              </a:lnSpc>
              <a:spcBef>
                <a:spcPts val="600"/>
              </a:spcBef>
              <a:spcAft>
                <a:spcPts val="0"/>
              </a:spcAft>
              <a:buSzPts val="1400"/>
              <a:buNone/>
            </a:pPr>
            <a:r>
              <a:rPr lang="en-US" dirty="0"/>
              <a:t>Key value drivers should focus on revenue growth, cost savings and risk reduction. Should start to include attainment of environmental, societal and governance goals as well. </a:t>
            </a:r>
            <a:endParaRPr dirty="0"/>
          </a:p>
          <a:p>
            <a:pPr marL="0" lvl="0" indent="0" algn="l" rtl="0">
              <a:lnSpc>
                <a:spcPct val="90000"/>
              </a:lnSpc>
              <a:spcBef>
                <a:spcPts val="600"/>
              </a:spcBef>
              <a:spcAft>
                <a:spcPts val="0"/>
              </a:spcAft>
              <a:buSzPts val="1400"/>
              <a:buNone/>
            </a:pPr>
            <a:r>
              <a:rPr lang="en-US" dirty="0"/>
              <a:t> Chief Data Officer and team should provide the analytics to ID the value drivers for a certain outcome</a:t>
            </a:r>
            <a:endParaRPr dirty="0"/>
          </a:p>
          <a:p>
            <a:pPr marL="0" lvl="0" indent="0" algn="l" rtl="0">
              <a:lnSpc>
                <a:spcPct val="90000"/>
              </a:lnSpc>
              <a:spcBef>
                <a:spcPts val="600"/>
              </a:spcBef>
              <a:spcAft>
                <a:spcPts val="0"/>
              </a:spcAft>
              <a:buSzPts val="1400"/>
              <a:buNone/>
            </a:pPr>
            <a:endParaRPr dirty="0"/>
          </a:p>
          <a:p>
            <a:pPr marL="0" lvl="0" indent="0" algn="l" rtl="0">
              <a:lnSpc>
                <a:spcPct val="90000"/>
              </a:lnSpc>
              <a:spcBef>
                <a:spcPts val="600"/>
              </a:spcBef>
              <a:spcAft>
                <a:spcPts val="0"/>
              </a:spcAft>
              <a:buSzPts val="1400"/>
              <a:buNone/>
            </a:pPr>
            <a:r>
              <a:rPr lang="en-US" dirty="0"/>
              <a:t>Bridge: Metrics drive behaviors and impact culture…</a:t>
            </a:r>
            <a:endParaRPr dirty="0"/>
          </a:p>
          <a:p>
            <a:pPr marL="0" lvl="0" indent="0" algn="l" rtl="0">
              <a:lnSpc>
                <a:spcPct val="90000"/>
              </a:lnSpc>
              <a:spcBef>
                <a:spcPts val="600"/>
              </a:spcBef>
              <a:spcAft>
                <a:spcPts val="0"/>
              </a:spcAft>
              <a:buSzPts val="1400"/>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2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slides provides some sample metrics and goals in terms of innovation, business operations and security and customer experience. Refer these to identify your metrics and KPIs for measuring success.</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334" name="Google Shape;334;p2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Once identified key collaboration areas, CTOs and CDAOs need to draft an action plan for the initiatives and review the progress.</a:t>
            </a:r>
            <a:endParaRPr dirty="0"/>
          </a:p>
          <a:p>
            <a:pPr marL="0" lvl="0" indent="0" algn="l" rtl="0">
              <a:lnSpc>
                <a:spcPct val="90000"/>
              </a:lnSpc>
              <a:spcBef>
                <a:spcPts val="600"/>
              </a:spcBef>
              <a:spcAft>
                <a:spcPts val="0"/>
              </a:spcAft>
              <a:buSzPts val="1400"/>
              <a:buNone/>
            </a:pPr>
            <a:endParaRPr dirty="0">
              <a:latin typeface="Calibri"/>
              <a:ea typeface="Calibri"/>
              <a:cs typeface="Calibri"/>
              <a:sym typeface="Calibri"/>
            </a:endParaRPr>
          </a:p>
          <a:p>
            <a:pPr marL="0" lvl="0" indent="0" algn="l" rtl="0">
              <a:lnSpc>
                <a:spcPct val="90000"/>
              </a:lnSpc>
              <a:spcBef>
                <a:spcPts val="600"/>
              </a:spcBef>
              <a:spcAft>
                <a:spcPts val="0"/>
              </a:spcAft>
              <a:buSzPts val="1400"/>
              <a:buNone/>
            </a:pPr>
            <a:r>
              <a:rPr lang="en-US" dirty="0">
                <a:latin typeface="Calibri"/>
                <a:ea typeface="Calibri"/>
                <a:cs typeface="Calibri"/>
                <a:sym typeface="Calibri"/>
              </a:rPr>
              <a:t>Instructions for Customizations: Use this template to document your priority action items/deliverable along with planning details like implementation timeline, owner, investments, metrics in order to track progress</a:t>
            </a:r>
            <a:endParaRPr dirty="0"/>
          </a:p>
          <a:p>
            <a:pPr marL="0" lvl="0" indent="0" algn="l" rtl="0">
              <a:lnSpc>
                <a:spcPct val="90000"/>
              </a:lnSpc>
              <a:spcBef>
                <a:spcPts val="60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2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This slide provides a storyboard for CTO-CDAO meeting conversations and deciding discussion points.</a:t>
            </a:r>
            <a:endParaRPr dirty="0"/>
          </a:p>
          <a:p>
            <a:pPr marL="0" lvl="0" indent="0" algn="l" rtl="0">
              <a:lnSpc>
                <a:spcPct val="90000"/>
              </a:lnSpc>
              <a:spcBef>
                <a:spcPts val="600"/>
              </a:spcBef>
              <a:spcAft>
                <a:spcPts val="0"/>
              </a:spcAft>
              <a:buSzPts val="1400"/>
              <a:buNone/>
            </a:pPr>
            <a:endParaRPr dirty="0">
              <a:latin typeface="Calibri"/>
              <a:ea typeface="Calibri"/>
              <a:cs typeface="Calibri"/>
              <a:sym typeface="Calibri"/>
            </a:endParaRPr>
          </a:p>
          <a:p>
            <a:pPr marL="0" lvl="0" indent="0" algn="l" rtl="0">
              <a:lnSpc>
                <a:spcPct val="90000"/>
              </a:lnSpc>
              <a:spcBef>
                <a:spcPts val="600"/>
              </a:spcBef>
              <a:spcAft>
                <a:spcPts val="0"/>
              </a:spcAft>
              <a:buSzPts val="1400"/>
              <a:buNone/>
            </a:pPr>
            <a:r>
              <a:rPr lang="en-US" dirty="0">
                <a:latin typeface="Calibri"/>
                <a:ea typeface="Calibri"/>
                <a:cs typeface="Calibri"/>
                <a:sym typeface="Calibri"/>
              </a:rPr>
              <a:t>Instructions for Customization: Use this template to set context for discussions, determine key activities to discuss and set follow-up actions.</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2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Instructions for Customization: Use this template to list the discussion points for the meetings and documenting notes, decision outcomes and set follow-ups.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119" name="Google Shape;119;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366" name="Google Shape;366;p30: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3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 summarizes typical role and key responsibilities of the CTO. CDAOs should refer this understand CTO profile and align discussion with key priorities.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8" name="Google Shape;378;p3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Context: The slide summarizes typical role and key responsibilities of the CDAO. CTOs should refer this understand CDAO profile and align discussion with key priorities.</a:t>
            </a:r>
            <a:endParaRPr dirty="0"/>
          </a:p>
          <a:p>
            <a:pPr marL="0" lvl="0" indent="0" algn="l" rtl="0">
              <a:lnSpc>
                <a:spcPct val="90000"/>
              </a:lnSpc>
              <a:spcBef>
                <a:spcPts val="600"/>
              </a:spcBef>
              <a:spcAft>
                <a:spcPts val="0"/>
              </a:spcAft>
              <a:buSzPts val="1400"/>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This slide provides discussion points in the form of questions for CTOs and CDAOs to understand implications of Business Strategy.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144" name="Google Shape;144;p4: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CTOs and CDAOs need to identify common priorities for identifying the collaboration activities. Use these questions to initiate the discussion around individual aspirations, goals and challenges in order to explore collaboration opportunities.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Context: This slide represents the key priorities for CTOs and CDAOs. They must vet these priorities in order find the synergies and define the action plan for achieving those.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The slide provides a sample roster for documenting shared priorities.</a:t>
            </a:r>
            <a:endParaRPr dirty="0"/>
          </a:p>
          <a:p>
            <a:pPr marL="0" lvl="0" indent="0" algn="l" rtl="0">
              <a:lnSpc>
                <a:spcPct val="90000"/>
              </a:lnSpc>
              <a:spcBef>
                <a:spcPts val="600"/>
              </a:spcBef>
              <a:spcAft>
                <a:spcPts val="0"/>
              </a:spcAft>
              <a:buSzPts val="1400"/>
              <a:buNone/>
            </a:pPr>
            <a:endParaRPr dirty="0">
              <a:latin typeface="Calibri"/>
              <a:ea typeface="Calibri"/>
              <a:cs typeface="Calibri"/>
              <a:sym typeface="Calibri"/>
            </a:endParaRPr>
          </a:p>
          <a:p>
            <a:pPr marL="0" lvl="0" indent="0" algn="l" rtl="0">
              <a:lnSpc>
                <a:spcPct val="90000"/>
              </a:lnSpc>
              <a:spcBef>
                <a:spcPts val="600"/>
              </a:spcBef>
              <a:spcAft>
                <a:spcPts val="0"/>
              </a:spcAft>
              <a:buSzPts val="1400"/>
              <a:buNone/>
            </a:pPr>
            <a:r>
              <a:rPr lang="en-US" dirty="0">
                <a:latin typeface="Calibri"/>
                <a:ea typeface="Calibri"/>
                <a:cs typeface="Calibri"/>
                <a:sym typeface="Calibri"/>
              </a:rPr>
              <a:t>Instructions for customization: Use this template to list down individual priorities and identify points of intersection to identify common priorities to work on.</a:t>
            </a:r>
            <a:br>
              <a:rPr lang="en-US" dirty="0">
                <a:latin typeface="Calibri"/>
                <a:ea typeface="Calibri"/>
                <a:cs typeface="Calibri"/>
                <a:sym typeface="Calibri"/>
              </a:rPr>
            </a:br>
            <a:endParaRPr dirty="0">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latin typeface="Calibri"/>
                <a:ea typeface="Calibri"/>
                <a:cs typeface="Calibri"/>
                <a:sym typeface="Calibri"/>
              </a:rPr>
              <a:t>Context: This slide highlights data points from survey results regarding the key challenges faced by CTO and CDAO operations.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19" name="Google Shape;19;p3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 name="Google Shape;20;p3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1" name="Google Shape;21;p37"/>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58"/>
        <p:cNvGrpSpPr/>
        <p:nvPr/>
      </p:nvGrpSpPr>
      <p:grpSpPr>
        <a:xfrm>
          <a:off x="0" y="0"/>
          <a:ext cx="0" cy="0"/>
          <a:chOff x="0" y="0"/>
          <a:chExt cx="0" cy="0"/>
        </a:xfrm>
      </p:grpSpPr>
      <p:sp>
        <p:nvSpPr>
          <p:cNvPr id="59" name="Google Shape;59;p4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5"/>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1"/>
        <p:cNvGrpSpPr/>
        <p:nvPr/>
      </p:nvGrpSpPr>
      <p:grpSpPr>
        <a:xfrm>
          <a:off x="0" y="0"/>
          <a:ext cx="0" cy="0"/>
          <a:chOff x="0" y="0"/>
          <a:chExt cx="0" cy="0"/>
        </a:xfrm>
      </p:grpSpPr>
      <p:sp>
        <p:nvSpPr>
          <p:cNvPr id="62" name="Google Shape;62;p4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46"/>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6"/>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6"/>
        <p:cNvGrpSpPr/>
        <p:nvPr/>
      </p:nvGrpSpPr>
      <p:grpSpPr>
        <a:xfrm>
          <a:off x="0" y="0"/>
          <a:ext cx="0" cy="0"/>
          <a:chOff x="0" y="0"/>
          <a:chExt cx="0" cy="0"/>
        </a:xfrm>
      </p:grpSpPr>
      <p:sp>
        <p:nvSpPr>
          <p:cNvPr id="67" name="Google Shape;67;p4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7"/>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47"/>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47"/>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71"/>
        <p:cNvGrpSpPr/>
        <p:nvPr/>
      </p:nvGrpSpPr>
      <p:grpSpPr>
        <a:xfrm>
          <a:off x="0" y="0"/>
          <a:ext cx="0" cy="0"/>
          <a:chOff x="0" y="0"/>
          <a:chExt cx="0" cy="0"/>
        </a:xfrm>
      </p:grpSpPr>
      <p:sp>
        <p:nvSpPr>
          <p:cNvPr id="72" name="Google Shape;72;p4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8"/>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8"/>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8"/>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8"/>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7"/>
        <p:cNvGrpSpPr/>
        <p:nvPr/>
      </p:nvGrpSpPr>
      <p:grpSpPr>
        <a:xfrm>
          <a:off x="0" y="0"/>
          <a:ext cx="0" cy="0"/>
          <a:chOff x="0" y="0"/>
          <a:chExt cx="0" cy="0"/>
        </a:xfrm>
      </p:grpSpPr>
      <p:sp>
        <p:nvSpPr>
          <p:cNvPr id="78" name="Google Shape;78;p4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9"/>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9"/>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9"/>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9"/>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3"/>
        <p:cNvGrpSpPr/>
        <p:nvPr/>
      </p:nvGrpSpPr>
      <p:grpSpPr>
        <a:xfrm>
          <a:off x="0" y="0"/>
          <a:ext cx="0" cy="0"/>
          <a:chOff x="0" y="0"/>
          <a:chExt cx="0" cy="0"/>
        </a:xfrm>
      </p:grpSpPr>
      <p:sp>
        <p:nvSpPr>
          <p:cNvPr id="84" name="Google Shape;84;p5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0"/>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6" name="Google Shape;86;p50"/>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87"/>
        <p:cNvGrpSpPr/>
        <p:nvPr/>
      </p:nvGrpSpPr>
      <p:grpSpPr>
        <a:xfrm>
          <a:off x="0" y="0"/>
          <a:ext cx="0" cy="0"/>
          <a:chOff x="0" y="0"/>
          <a:chExt cx="0" cy="0"/>
        </a:xfrm>
      </p:grpSpPr>
      <p:sp>
        <p:nvSpPr>
          <p:cNvPr id="88" name="Google Shape;88;p51"/>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1"/>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0" name="Google Shape;90;p51"/>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1"/>
        <p:cNvGrpSpPr/>
        <p:nvPr/>
      </p:nvGrpSpPr>
      <p:grpSpPr>
        <a:xfrm>
          <a:off x="0" y="0"/>
          <a:ext cx="0" cy="0"/>
          <a:chOff x="0" y="0"/>
          <a:chExt cx="0" cy="0"/>
        </a:xfrm>
      </p:grpSpPr>
      <p:sp>
        <p:nvSpPr>
          <p:cNvPr id="92" name="Google Shape;92;p52"/>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2"/>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3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3"/>
        <p:cNvGrpSpPr/>
        <p:nvPr/>
      </p:nvGrpSpPr>
      <p:grpSpPr>
        <a:xfrm>
          <a:off x="0" y="0"/>
          <a:ext cx="0" cy="0"/>
          <a:chOff x="0" y="0"/>
          <a:chExt cx="0" cy="0"/>
        </a:xfrm>
      </p:grpSpPr>
      <p:sp>
        <p:nvSpPr>
          <p:cNvPr id="34" name="Google Shape;34;p4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6" name="Google Shape;36;p40"/>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43"/>
        <p:cNvGrpSpPr/>
        <p:nvPr/>
      </p:nvGrpSpPr>
      <p:grpSpPr>
        <a:xfrm>
          <a:off x="0" y="0"/>
          <a:ext cx="0" cy="0"/>
          <a:chOff x="0" y="0"/>
          <a:chExt cx="0" cy="0"/>
        </a:xfrm>
      </p:grpSpPr>
      <p:sp>
        <p:nvSpPr>
          <p:cNvPr id="44" name="Google Shape;44;p4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 name="Google Shape;46;p4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47" name="Google Shape;47;p43"/>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8" name="Google Shape;48;p43"/>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49" name="Google Shape;49;p43"/>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50"/>
        <p:cNvGrpSpPr/>
        <p:nvPr/>
      </p:nvGrpSpPr>
      <p:grpSpPr>
        <a:xfrm>
          <a:off x="0" y="0"/>
          <a:ext cx="0" cy="0"/>
          <a:chOff x="0" y="0"/>
          <a:chExt cx="0" cy="0"/>
        </a:xfrm>
      </p:grpSpPr>
      <p:sp>
        <p:nvSpPr>
          <p:cNvPr id="51" name="Google Shape;51;p3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53" name="Google Shape;53;p3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54" name="Google Shape;54;p36"/>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5" name="Google Shape;55;p36"/>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56" name="Google Shape;56;p3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heme" Target="../theme/theme2.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35"/>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3" name="Google Shape;13;p35"/>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2023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4" name="Google Shape;14;p35"/>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3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34"/>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26" name="Google Shape;26;p34"/>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2023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27" name="Google Shape;27;p34"/>
          <p:cNvPicPr preferRelativeResize="0"/>
          <p:nvPr/>
        </p:nvPicPr>
        <p:blipFill rotWithShape="1">
          <a:blip r:embed="rId18">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artner.com/document/4623499?ref=solrAll&amp;refval=375459799&amp;"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solidFill>
                  <a:schemeClr val="lt1"/>
                </a:solidFill>
              </a:rPr>
              <a:t>Tool: The CTO’s Guide to CxO Partnerships: How CTOs and CDAOs Can Build Collaborative Relationships</a:t>
            </a:r>
            <a:endParaRPr dirty="0">
              <a:solidFill>
                <a:schemeClr val="lt1"/>
              </a:solidFill>
            </a:endParaRPr>
          </a:p>
        </p:txBody>
      </p:sp>
      <p:sp>
        <p:nvSpPr>
          <p:cNvPr id="100" name="Google Shape;100;p1"/>
          <p:cNvSpPr txBox="1">
            <a:spLocks noGrp="1"/>
          </p:cNvSpPr>
          <p:nvPr>
            <p:ph type="subTitle" idx="1"/>
          </p:nvPr>
        </p:nvSpPr>
        <p:spPr>
          <a:xfrm>
            <a:off x="2167066" y="4778954"/>
            <a:ext cx="4544700" cy="831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dirty="0"/>
              <a:t>Ankita Khilare, Samantha Searle and Melissa Davis</a:t>
            </a:r>
            <a:endParaRPr dirty="0"/>
          </a:p>
          <a:p>
            <a:pPr marL="0" marR="0" lvl="0" indent="0" algn="l" rtl="0">
              <a:lnSpc>
                <a:spcPct val="100000"/>
              </a:lnSpc>
              <a:spcBef>
                <a:spcPts val="0"/>
              </a:spcBef>
              <a:spcAft>
                <a:spcPts val="0"/>
              </a:spcAft>
              <a:buClr>
                <a:schemeClr val="lt1"/>
              </a:buClr>
              <a:buSzPts val="18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5fb790272c_3_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Decide What Actions to Take to Address Common Challenges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4"/>
                  </a:ext>
                </a:extLst>
              </a:rPr>
              <a:t>Together</a:t>
            </a:r>
            <a:r>
              <a:rPr lang="en-US" dirty="0"/>
              <a:t> (Example)</a:t>
            </a:r>
            <a:endParaRPr dirty="0"/>
          </a:p>
        </p:txBody>
      </p:sp>
      <p:graphicFrame>
        <p:nvGraphicFramePr>
          <p:cNvPr id="197" name="Google Shape;197;g25fb790272c_3_0"/>
          <p:cNvGraphicFramePr/>
          <p:nvPr/>
        </p:nvGraphicFramePr>
        <p:xfrm>
          <a:off x="458802" y="2016879"/>
          <a:ext cx="11274400" cy="2818444"/>
        </p:xfrm>
        <a:graphic>
          <a:graphicData uri="http://schemas.openxmlformats.org/drawingml/2006/table">
            <a:tbl>
              <a:tblPr firstRow="1" bandRow="1">
                <a:noFill/>
                <a:tableStyleId>{687CD3CB-508C-4A76-A490-832017ED35DD}</a:tableStyleId>
              </a:tblPr>
              <a:tblGrid>
                <a:gridCol w="5637200">
                  <a:extLst>
                    <a:ext uri="{9D8B030D-6E8A-4147-A177-3AD203B41FA5}">
                      <a16:colId xmlns:a16="http://schemas.microsoft.com/office/drawing/2014/main" val="20000"/>
                    </a:ext>
                  </a:extLst>
                </a:gridCol>
                <a:gridCol w="5637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Common Challenges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Action Required</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90000"/>
                        </a:lnSpc>
                        <a:spcBef>
                          <a:spcPts val="0"/>
                        </a:spcBef>
                        <a:spcAft>
                          <a:spcPts val="0"/>
                        </a:spcAft>
                        <a:buClr>
                          <a:schemeClr val="lt1"/>
                        </a:buClr>
                        <a:buSzPts val="1400"/>
                        <a:buFont typeface="Arial Black"/>
                        <a:buNone/>
                      </a:pPr>
                      <a:r>
                        <a:rPr lang="en-US" sz="1400" u="none" strike="noStrike" cap="none" dirty="0"/>
                        <a:t>Skills and Staff Shortage</a:t>
                      </a:r>
                      <a:endParaRPr sz="1400" u="none" strike="noStrike" cap="none" dirty="0"/>
                    </a:p>
                  </a:txBody>
                  <a:tcPr marL="91450" marR="91450" marT="45725" marB="45725" anchor="ctr"/>
                </a:tc>
                <a:tc>
                  <a:txBody>
                    <a:bodyPr/>
                    <a:lstStyle/>
                    <a:p>
                      <a:pPr marL="457200" marR="0" lvl="0" indent="-317500" algn="l" rtl="0">
                        <a:lnSpc>
                          <a:spcPct val="90000"/>
                        </a:lnSpc>
                        <a:spcBef>
                          <a:spcPts val="0"/>
                        </a:spcBef>
                        <a:spcAft>
                          <a:spcPts val="0"/>
                        </a:spcAft>
                        <a:buSzPts val="1400"/>
                        <a:buChar char="●"/>
                      </a:pPr>
                      <a:r>
                        <a:rPr lang="en-US" sz="1400" u="none" strike="noStrike" cap="none" dirty="0"/>
                        <a:t>Develop compelling EVP to attract, develop and retain talent</a:t>
                      </a:r>
                      <a:endParaRPr sz="1400" u="none" strike="noStrike" cap="none" dirty="0"/>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l" rtl="0">
                        <a:lnSpc>
                          <a:spcPct val="90000"/>
                        </a:lnSpc>
                        <a:spcBef>
                          <a:spcPts val="0"/>
                        </a:spcBef>
                        <a:spcAft>
                          <a:spcPts val="0"/>
                        </a:spcAft>
                        <a:buClr>
                          <a:schemeClr val="lt1"/>
                        </a:buClr>
                        <a:buSzPts val="1400"/>
                        <a:buFont typeface="Arial Black"/>
                        <a:buNone/>
                      </a:pPr>
                      <a:r>
                        <a:rPr lang="en-US" sz="1400" u="none" strike="noStrike" cap="none" dirty="0"/>
                        <a:t>Cultural Challenges</a:t>
                      </a:r>
                      <a:endParaRPr sz="1400" u="none" strike="noStrike" cap="none" dirty="0"/>
                    </a:p>
                  </a:txBody>
                  <a:tcPr marL="91450" marR="91450" marT="45725" marB="45725" anchor="ctr"/>
                </a:tc>
                <a:tc>
                  <a:txBody>
                    <a:bodyPr/>
                    <a:lstStyle/>
                    <a:p>
                      <a:pPr marL="457200" marR="0" lvl="0" indent="-317500" algn="l" rtl="0">
                        <a:lnSpc>
                          <a:spcPct val="90000"/>
                        </a:lnSpc>
                        <a:spcBef>
                          <a:spcPts val="0"/>
                        </a:spcBef>
                        <a:spcAft>
                          <a:spcPts val="0"/>
                        </a:spcAft>
                        <a:buSzPts val="1400"/>
                        <a:buChar char="●"/>
                      </a:pPr>
                      <a:r>
                        <a:rPr lang="en-US" dirty="0"/>
                        <a:t>Developing innovation program to boost innovation culture</a:t>
                      </a:r>
                      <a:endParaRPr dirty="0"/>
                    </a:p>
                    <a:p>
                      <a:pPr marL="457200" marR="0" lvl="0" indent="-317500" algn="l" rtl="0">
                        <a:lnSpc>
                          <a:spcPct val="90000"/>
                        </a:lnSpc>
                        <a:spcBef>
                          <a:spcPts val="0"/>
                        </a:spcBef>
                        <a:spcAft>
                          <a:spcPts val="0"/>
                        </a:spcAft>
                        <a:buSzPts val="1400"/>
                        <a:buChar char="●"/>
                      </a:pPr>
                      <a:r>
                        <a:rPr lang="en-US" dirty="0"/>
                        <a:t>Improve data literacy</a:t>
                      </a:r>
                      <a:endParaRPr dirty="0"/>
                    </a:p>
                    <a:p>
                      <a:pPr marL="457200" marR="0" lvl="0" indent="-317500" algn="l" rtl="0">
                        <a:lnSpc>
                          <a:spcPct val="90000"/>
                        </a:lnSpc>
                        <a:spcBef>
                          <a:spcPts val="0"/>
                        </a:spcBef>
                        <a:spcAft>
                          <a:spcPts val="0"/>
                        </a:spcAft>
                        <a:buSzPts val="1400"/>
                        <a:buChar char="●"/>
                      </a:pPr>
                      <a:r>
                        <a:rPr lang="en-US" sz="1400" u="none" strike="noStrike" cap="none" dirty="0"/>
                        <a:t>Collaboration and DEI</a:t>
                      </a:r>
                      <a:endParaRPr sz="1400" u="none" strike="noStrike" cap="none" dirty="0"/>
                    </a:p>
                  </a:txBody>
                  <a:tcPr marL="91450" marR="91450" marT="45725" marB="45725" anchor="ctr"/>
                </a:tc>
                <a:extLst>
                  <a:ext uri="{0D108BD9-81ED-4DB2-BD59-A6C34878D82A}">
                    <a16:rowId xmlns:a16="http://schemas.microsoft.com/office/drawing/2014/main" val="10002"/>
                  </a:ext>
                </a:extLst>
              </a:tr>
              <a:tr h="370850">
                <a:tc>
                  <a:txBody>
                    <a:bodyPr/>
                    <a:lstStyle/>
                    <a:p>
                      <a:pPr marL="0" marR="0" lvl="0" indent="0" algn="l" rtl="0">
                        <a:lnSpc>
                          <a:spcPct val="90000"/>
                        </a:lnSpc>
                        <a:spcBef>
                          <a:spcPts val="0"/>
                        </a:spcBef>
                        <a:spcAft>
                          <a:spcPts val="0"/>
                        </a:spcAft>
                        <a:buClr>
                          <a:schemeClr val="lt1"/>
                        </a:buClr>
                        <a:buSzPts val="1400"/>
                        <a:buFont typeface="Arial Black"/>
                        <a:buNone/>
                      </a:pPr>
                      <a:r>
                        <a:rPr lang="en-US" sz="1400" u="none" strike="noStrike" cap="none" dirty="0"/>
                        <a:t>Lack of adequate funding</a:t>
                      </a:r>
                      <a:endParaRPr sz="1400" u="none" strike="noStrike" cap="none" dirty="0"/>
                    </a:p>
                  </a:txBody>
                  <a:tcPr marL="91450" marR="91450" marT="45725" marB="45725" anchor="ctr"/>
                </a:tc>
                <a:tc>
                  <a:txBody>
                    <a:bodyPr/>
                    <a:lstStyle/>
                    <a:p>
                      <a:pPr marL="457200" marR="0" lvl="0" indent="-317500" algn="l" rtl="0">
                        <a:lnSpc>
                          <a:spcPct val="90000"/>
                        </a:lnSpc>
                        <a:spcBef>
                          <a:spcPts val="0"/>
                        </a:spcBef>
                        <a:spcAft>
                          <a:spcPts val="0"/>
                        </a:spcAft>
                        <a:buSzPts val="1400"/>
                        <a:buChar char="●"/>
                      </a:pPr>
                      <a:r>
                        <a:rPr lang="en-US" sz="1400" u="none" strike="noStrike" cap="none" dirty="0"/>
                        <a:t>Link Tech and D&amp;A initiatives to business strategy</a:t>
                      </a:r>
                      <a:endParaRPr sz="1400" u="none" strike="noStrike" cap="none" dirty="0"/>
                    </a:p>
                  </a:txBody>
                  <a:tcPr marL="91450" marR="91450" marT="45725" marB="45725" anchor="ctr"/>
                </a:tc>
                <a:extLst>
                  <a:ext uri="{0D108BD9-81ED-4DB2-BD59-A6C34878D82A}">
                    <a16:rowId xmlns:a16="http://schemas.microsoft.com/office/drawing/2014/main" val="10003"/>
                  </a:ext>
                </a:extLst>
              </a:tr>
              <a:tr h="370850">
                <a:tc>
                  <a:txBody>
                    <a:bodyPr/>
                    <a:lstStyle/>
                    <a:p>
                      <a:pPr marL="0" marR="0" lvl="0" indent="0" algn="l" rtl="0">
                        <a:lnSpc>
                          <a:spcPct val="90000"/>
                        </a:lnSpc>
                        <a:spcBef>
                          <a:spcPts val="0"/>
                        </a:spcBef>
                        <a:spcAft>
                          <a:spcPts val="0"/>
                        </a:spcAft>
                        <a:buClr>
                          <a:schemeClr val="lt1"/>
                        </a:buClr>
                        <a:buSzPts val="1400"/>
                        <a:buFont typeface="Arial Black"/>
                        <a:buNone/>
                      </a:pPr>
                      <a:r>
                        <a:rPr lang="en-US" sz="1400" u="none" strike="noStrike" cap="none" dirty="0"/>
                        <a:t>Stakeholder involvement</a:t>
                      </a:r>
                      <a:endParaRPr sz="1400" u="none" strike="noStrike" cap="none" dirty="0"/>
                    </a:p>
                  </a:txBody>
                  <a:tcPr marL="91450" marR="91450" marT="45725" marB="45725" anchor="ctr"/>
                </a:tc>
                <a:tc>
                  <a:txBody>
                    <a:bodyPr/>
                    <a:lstStyle/>
                    <a:p>
                      <a:pPr marL="457200" marR="0" lvl="0" indent="-317500" algn="l" rtl="0">
                        <a:lnSpc>
                          <a:spcPct val="90000"/>
                        </a:lnSpc>
                        <a:spcBef>
                          <a:spcPts val="0"/>
                        </a:spcBef>
                        <a:spcAft>
                          <a:spcPts val="0"/>
                        </a:spcAft>
                        <a:buSzPts val="1400"/>
                        <a:buChar char="●"/>
                      </a:pPr>
                      <a:r>
                        <a:rPr lang="en-US" sz="1400" u="none" strike="noStrike" cap="none" dirty="0"/>
                        <a:t>Address the “What’s in it for me” scenario for those stakeholders </a:t>
                      </a:r>
                      <a:endParaRPr sz="1400" u="none" strike="noStrike" cap="none" dirty="0"/>
                    </a:p>
                    <a:p>
                      <a:pPr marL="457200" marR="0" lvl="0" indent="-317500" algn="l" rtl="0">
                        <a:lnSpc>
                          <a:spcPct val="90000"/>
                        </a:lnSpc>
                        <a:spcBef>
                          <a:spcPts val="0"/>
                        </a:spcBef>
                        <a:spcAft>
                          <a:spcPts val="0"/>
                        </a:spcAft>
                        <a:buSzPts val="1400"/>
                        <a:buChar char="●"/>
                      </a:pPr>
                      <a:r>
                        <a:rPr lang="en-US" dirty="0"/>
                        <a:t>S</a:t>
                      </a:r>
                      <a:r>
                        <a:rPr lang="en-US" sz="1400" u="none" strike="noStrike" cap="none" dirty="0"/>
                        <a:t>takeholder impact map</a:t>
                      </a:r>
                      <a:endParaRPr sz="1400" u="none" strike="noStrike" cap="none" dirty="0"/>
                    </a:p>
                  </a:txBody>
                  <a:tcPr marL="91450" marR="91450" marT="45725" marB="45725" anchor="ctr"/>
                </a:tc>
                <a:extLst>
                  <a:ext uri="{0D108BD9-81ED-4DB2-BD59-A6C34878D82A}">
                    <a16:rowId xmlns:a16="http://schemas.microsoft.com/office/drawing/2014/main" val="10004"/>
                  </a:ext>
                </a:extLst>
              </a:tr>
              <a:tr h="370850">
                <a:tc>
                  <a:txBody>
                    <a:bodyPr/>
                    <a:lstStyle/>
                    <a:p>
                      <a:pPr marL="0" marR="0" lvl="0" indent="0" algn="l" rtl="0">
                        <a:lnSpc>
                          <a:spcPct val="90000"/>
                        </a:lnSpc>
                        <a:spcBef>
                          <a:spcPts val="0"/>
                        </a:spcBef>
                        <a:spcAft>
                          <a:spcPts val="0"/>
                        </a:spcAft>
                        <a:buClr>
                          <a:schemeClr val="lt1"/>
                        </a:buClr>
                        <a:buSzPts val="1400"/>
                        <a:buFont typeface="Arial Black"/>
                        <a:buNone/>
                      </a:pPr>
                      <a:r>
                        <a:rPr lang="en-US" sz="1400" u="none" strike="noStrike" cap="none" dirty="0"/>
                        <a:t>Authority to execute individual responsibilities</a:t>
                      </a:r>
                      <a:endParaRPr sz="1400" u="none" strike="noStrike" cap="none" dirty="0"/>
                    </a:p>
                  </a:txBody>
                  <a:tcPr marL="91450" marR="91450" marT="45725" marB="45725" anchor="ctr"/>
                </a:tc>
                <a:tc>
                  <a:txBody>
                    <a:bodyPr/>
                    <a:lstStyle/>
                    <a:p>
                      <a:pPr marL="457200" marR="0" lvl="0" indent="-317500" algn="l" rtl="0">
                        <a:lnSpc>
                          <a:spcPct val="90000"/>
                        </a:lnSpc>
                        <a:spcBef>
                          <a:spcPts val="0"/>
                        </a:spcBef>
                        <a:spcAft>
                          <a:spcPts val="0"/>
                        </a:spcAft>
                        <a:buSzPts val="1400"/>
                        <a:buChar char="●"/>
                      </a:pPr>
                      <a:r>
                        <a:rPr lang="en-US" sz="1400" u="none" strike="noStrike" cap="none" dirty="0"/>
                        <a:t>Clarify governance by creating decision-rights matrix</a:t>
                      </a:r>
                      <a:endParaRPr sz="14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Template: Note Common Challenges That You Can Tackle Together </a:t>
            </a:r>
            <a:endParaRPr dirty="0"/>
          </a:p>
        </p:txBody>
      </p:sp>
      <p:graphicFrame>
        <p:nvGraphicFramePr>
          <p:cNvPr id="203" name="Google Shape;203;p17"/>
          <p:cNvGraphicFramePr/>
          <p:nvPr/>
        </p:nvGraphicFramePr>
        <p:xfrm>
          <a:off x="545977" y="2787804"/>
          <a:ext cx="11274400" cy="2225100"/>
        </p:xfrm>
        <a:graphic>
          <a:graphicData uri="http://schemas.openxmlformats.org/drawingml/2006/table">
            <a:tbl>
              <a:tblPr firstRow="1" bandRow="1">
                <a:noFill/>
                <a:tableStyleId>{687CD3CB-508C-4A76-A490-832017ED35DD}</a:tableStyleId>
              </a:tblPr>
              <a:tblGrid>
                <a:gridCol w="5637200">
                  <a:extLst>
                    <a:ext uri="{9D8B030D-6E8A-4147-A177-3AD203B41FA5}">
                      <a16:colId xmlns:a16="http://schemas.microsoft.com/office/drawing/2014/main" val="20000"/>
                    </a:ext>
                  </a:extLst>
                </a:gridCol>
                <a:gridCol w="5637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Common Challenges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Action Required</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04" name="Google Shape;204;p17"/>
          <p:cNvSpPr txBox="1"/>
          <p:nvPr/>
        </p:nvSpPr>
        <p:spPr>
          <a:xfrm>
            <a:off x="550416" y="1526959"/>
            <a:ext cx="10963922" cy="646331"/>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dirty="0">
                <a:solidFill>
                  <a:schemeClr val="lt1"/>
                </a:solidFill>
                <a:latin typeface="Arial"/>
                <a:ea typeface="Arial"/>
                <a:cs typeface="Arial"/>
                <a:sym typeface="Arial"/>
              </a:rPr>
              <a:t>Action: Use the table below to highlight the common areas of challenges and required action to resolve them</a:t>
            </a:r>
            <a:endParaRPr sz="1800" b="1" i="1" u="none" strike="noStrike" cap="none" dirty="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3: Determine Activities to Collaborate On </a:t>
            </a:r>
            <a:br>
              <a:rPr lang="en-US" sz="3200"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Key Activities That CTO Is Responsible For</a:t>
            </a:r>
            <a:endParaRPr dirty="0"/>
          </a:p>
        </p:txBody>
      </p:sp>
      <p:pic>
        <p:nvPicPr>
          <p:cNvPr id="215" name="Google Shape;215;p9" descr="A picture containing text, screenshot, font, number&#10;&#10;Description automatically generated"/>
          <p:cNvPicPr preferRelativeResize="0">
            <a:picLocks noGrp="1"/>
          </p:cNvPicPr>
          <p:nvPr>
            <p:ph type="body" idx="1"/>
          </p:nvPr>
        </p:nvPicPr>
        <p:blipFill rotWithShape="1">
          <a:blip r:embed="rId3">
            <a:alphaModFix/>
          </a:blip>
          <a:srcRect/>
          <a:stretch/>
        </p:blipFill>
        <p:spPr>
          <a:xfrm>
            <a:off x="1840832" y="1524000"/>
            <a:ext cx="8446500" cy="4581900"/>
          </a:xfrm>
          <a:prstGeom prst="rect">
            <a:avLst/>
          </a:prstGeom>
          <a:noFill/>
          <a:ln>
            <a:noFill/>
          </a:ln>
        </p:spPr>
      </p:pic>
      <p:sp>
        <p:nvSpPr>
          <p:cNvPr id="216" name="Google Shape;216;p9"/>
          <p:cNvSpPr txBox="1"/>
          <p:nvPr/>
        </p:nvSpPr>
        <p:spPr>
          <a:xfrm>
            <a:off x="532660" y="941033"/>
            <a:ext cx="10653204"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ACTION: CTOs should use this slide as a discussion point with the CDAO to identify common activities</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Key Activities That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5"/>
                  </a:ext>
                </a:extLst>
              </a:rPr>
              <a:t>CDAO I</a:t>
            </a:r>
            <a:r>
              <a:rPr lang="en-US" dirty="0"/>
              <a:t>s Responsible For</a:t>
            </a:r>
            <a:endParaRPr dirty="0"/>
          </a:p>
        </p:txBody>
      </p:sp>
      <p:sp>
        <p:nvSpPr>
          <p:cNvPr id="222" name="Google Shape;222;p10"/>
          <p:cNvSpPr txBox="1"/>
          <p:nvPr/>
        </p:nvSpPr>
        <p:spPr>
          <a:xfrm>
            <a:off x="594803" y="867005"/>
            <a:ext cx="10795247"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ACTION: CDAOs should use this slide as a discussion point with the CTO to identify common activities</a:t>
            </a:r>
            <a:endParaRPr sz="1800" b="0" i="0" u="none" strike="noStrike" cap="none" dirty="0">
              <a:solidFill>
                <a:schemeClr val="lt1"/>
              </a:solidFill>
              <a:latin typeface="Arial"/>
              <a:ea typeface="Arial"/>
              <a:cs typeface="Arial"/>
              <a:sym typeface="Arial"/>
            </a:endParaRPr>
          </a:p>
        </p:txBody>
      </p:sp>
      <p:pic>
        <p:nvPicPr>
          <p:cNvPr id="223" name="Google Shape;223;p10"/>
          <p:cNvPicPr preferRelativeResize="0"/>
          <p:nvPr/>
        </p:nvPicPr>
        <p:blipFill rotWithShape="1">
          <a:blip r:embed="rId3">
            <a:alphaModFix/>
          </a:blip>
          <a:srcRect b="10038"/>
          <a:stretch/>
        </p:blipFill>
        <p:spPr>
          <a:xfrm>
            <a:off x="152400" y="1388725"/>
            <a:ext cx="11887199" cy="4073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1"/>
          <p:cNvSpPr/>
          <p:nvPr/>
        </p:nvSpPr>
        <p:spPr>
          <a:xfrm>
            <a:off x="7268307" y="4765428"/>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29" name="Google Shape;229;p11"/>
          <p:cNvSpPr/>
          <p:nvPr/>
        </p:nvSpPr>
        <p:spPr>
          <a:xfrm>
            <a:off x="7268308" y="3335214"/>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0" name="Google Shape;230;p11"/>
          <p:cNvSpPr/>
          <p:nvPr/>
        </p:nvSpPr>
        <p:spPr>
          <a:xfrm>
            <a:off x="7268308" y="1916722"/>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1" name="Google Shape;231;p11"/>
          <p:cNvSpPr/>
          <p:nvPr/>
        </p:nvSpPr>
        <p:spPr>
          <a:xfrm>
            <a:off x="550984" y="4636474"/>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2" name="Google Shape;232;p11"/>
          <p:cNvSpPr/>
          <p:nvPr/>
        </p:nvSpPr>
        <p:spPr>
          <a:xfrm>
            <a:off x="550985" y="3217983"/>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3" name="Google Shape;233;p11"/>
          <p:cNvSpPr/>
          <p:nvPr/>
        </p:nvSpPr>
        <p:spPr>
          <a:xfrm>
            <a:off x="550986" y="1811215"/>
            <a:ext cx="4044460" cy="1242646"/>
          </a:xfrm>
          <a:prstGeom prst="rect">
            <a:avLst/>
          </a:prstGeom>
          <a:solidFill>
            <a:schemeClr val="lt1"/>
          </a:solidFill>
          <a:ln w="127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4" name="Google Shape;234;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Examples of Activities That CTOs and CDAOs Can Collaborate On</a:t>
            </a:r>
            <a:endParaRPr dirty="0"/>
          </a:p>
        </p:txBody>
      </p:sp>
      <p:sp>
        <p:nvSpPr>
          <p:cNvPr id="235" name="Google Shape;235;p11"/>
          <p:cNvSpPr/>
          <p:nvPr/>
        </p:nvSpPr>
        <p:spPr>
          <a:xfrm>
            <a:off x="3408140" y="1248103"/>
            <a:ext cx="2011267" cy="450995"/>
          </a:xfrm>
          <a:prstGeom prst="roundRect">
            <a:avLst>
              <a:gd name="adj" fmla="val 16667"/>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CTO Activities</a:t>
            </a:r>
            <a:endParaRPr sz="1800" b="0" i="0" u="none" strike="noStrike" cap="none" dirty="0">
              <a:solidFill>
                <a:schemeClr val="lt1"/>
              </a:solidFill>
              <a:latin typeface="Arial"/>
              <a:ea typeface="Arial"/>
              <a:cs typeface="Arial"/>
              <a:sym typeface="Arial"/>
            </a:endParaRPr>
          </a:p>
        </p:txBody>
      </p:sp>
      <p:sp>
        <p:nvSpPr>
          <p:cNvPr id="236" name="Google Shape;236;p11"/>
          <p:cNvSpPr/>
          <p:nvPr/>
        </p:nvSpPr>
        <p:spPr>
          <a:xfrm>
            <a:off x="5759307" y="1244965"/>
            <a:ext cx="2026576" cy="450995"/>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CDAO Activities</a:t>
            </a:r>
            <a:endParaRPr sz="1800" b="0" i="0" u="none" strike="noStrike" cap="none" dirty="0">
              <a:solidFill>
                <a:schemeClr val="lt1"/>
              </a:solidFill>
              <a:latin typeface="Arial"/>
              <a:ea typeface="Arial"/>
              <a:cs typeface="Arial"/>
              <a:sym typeface="Arial"/>
            </a:endParaRPr>
          </a:p>
        </p:txBody>
      </p:sp>
      <p:sp>
        <p:nvSpPr>
          <p:cNvPr id="237" name="Google Shape;237;p11"/>
          <p:cNvSpPr/>
          <p:nvPr/>
        </p:nvSpPr>
        <p:spPr>
          <a:xfrm>
            <a:off x="2677513" y="2065452"/>
            <a:ext cx="1629103" cy="81980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Create an Actionable D&amp;A Strategy</a:t>
            </a:r>
            <a:endParaRPr sz="1200" b="0" i="0" u="none" strike="noStrike" cap="none" dirty="0">
              <a:solidFill>
                <a:schemeClr val="lt1"/>
              </a:solidFill>
              <a:latin typeface="Arial"/>
              <a:ea typeface="Arial"/>
              <a:cs typeface="Arial"/>
              <a:sym typeface="Arial"/>
            </a:endParaRPr>
          </a:p>
        </p:txBody>
      </p:sp>
      <p:sp>
        <p:nvSpPr>
          <p:cNvPr id="238" name="Google Shape;238;p11"/>
          <p:cNvSpPr/>
          <p:nvPr/>
        </p:nvSpPr>
        <p:spPr>
          <a:xfrm>
            <a:off x="9489606" y="4982032"/>
            <a:ext cx="1629103" cy="81980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Scale D&amp;A Platforms and Ecosystems</a:t>
            </a:r>
            <a:endParaRPr sz="1200" b="0" i="0" u="none" strike="noStrike" cap="none" dirty="0">
              <a:solidFill>
                <a:schemeClr val="lt1"/>
              </a:solidFill>
              <a:latin typeface="Arial"/>
              <a:ea typeface="Arial"/>
              <a:cs typeface="Arial"/>
              <a:sym typeface="Arial"/>
            </a:endParaRPr>
          </a:p>
        </p:txBody>
      </p:sp>
      <p:sp>
        <p:nvSpPr>
          <p:cNvPr id="239" name="Google Shape;239;p11"/>
          <p:cNvSpPr/>
          <p:nvPr/>
        </p:nvSpPr>
        <p:spPr>
          <a:xfrm>
            <a:off x="2677513" y="3413157"/>
            <a:ext cx="1629103" cy="81980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Integrate and Manage Data Architecture</a:t>
            </a:r>
            <a:endParaRPr sz="1200" b="0" i="0" u="none" strike="noStrike" cap="none" dirty="0">
              <a:solidFill>
                <a:schemeClr val="lt1"/>
              </a:solidFill>
              <a:latin typeface="Arial"/>
              <a:ea typeface="Arial"/>
              <a:cs typeface="Arial"/>
              <a:sym typeface="Arial"/>
            </a:endParaRPr>
          </a:p>
        </p:txBody>
      </p:sp>
      <p:sp>
        <p:nvSpPr>
          <p:cNvPr id="240" name="Google Shape;240;p11"/>
          <p:cNvSpPr/>
          <p:nvPr/>
        </p:nvSpPr>
        <p:spPr>
          <a:xfrm>
            <a:off x="9489243" y="2076454"/>
            <a:ext cx="1629103" cy="81980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Identify Business and Emerging Technology Trends</a:t>
            </a:r>
            <a:endParaRPr sz="1200" b="0" i="0" u="none" strike="noStrike" cap="none" dirty="0">
              <a:solidFill>
                <a:schemeClr val="lt1"/>
              </a:solidFill>
              <a:latin typeface="Arial"/>
              <a:ea typeface="Arial"/>
              <a:cs typeface="Arial"/>
              <a:sym typeface="Arial"/>
            </a:endParaRPr>
          </a:p>
        </p:txBody>
      </p:sp>
      <p:sp>
        <p:nvSpPr>
          <p:cNvPr id="241" name="Google Shape;241;p11"/>
          <p:cNvSpPr/>
          <p:nvPr/>
        </p:nvSpPr>
        <p:spPr>
          <a:xfrm>
            <a:off x="2525225" y="4839510"/>
            <a:ext cx="1629103" cy="819807"/>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00"/>
              <a:buFont typeface="Arial"/>
              <a:buNone/>
            </a:pPr>
            <a:r>
              <a:rPr lang="en-US" sz="1200" b="1" i="0" u="none" strike="noStrike" cap="none" dirty="0">
                <a:solidFill>
                  <a:schemeClr val="lt1"/>
                </a:solidFill>
                <a:latin typeface="Arial"/>
                <a:ea typeface="Arial"/>
                <a:cs typeface="Arial"/>
                <a:sym typeface="Arial"/>
              </a:rPr>
              <a:t>Drive Culture Change to Support Data-Driven Decisions</a:t>
            </a:r>
            <a:endParaRPr sz="1200" b="0" i="0" u="none" strike="noStrike" cap="none" dirty="0">
              <a:solidFill>
                <a:schemeClr val="lt1"/>
              </a:solidFill>
              <a:latin typeface="Arial"/>
              <a:ea typeface="Arial"/>
              <a:cs typeface="Arial"/>
              <a:sym typeface="Arial"/>
            </a:endParaRPr>
          </a:p>
        </p:txBody>
      </p:sp>
      <p:sp>
        <p:nvSpPr>
          <p:cNvPr id="242" name="Google Shape;242;p11"/>
          <p:cNvSpPr/>
          <p:nvPr/>
        </p:nvSpPr>
        <p:spPr>
          <a:xfrm>
            <a:off x="7416535" y="2238203"/>
            <a:ext cx="1819984" cy="597772"/>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300"/>
              <a:buFont typeface="Calibri"/>
              <a:buNone/>
            </a:pPr>
            <a:r>
              <a:rPr lang="en-US" sz="1200" b="1" i="0" u="none" strike="noStrike" cap="none" dirty="0">
                <a:solidFill>
                  <a:schemeClr val="lt1"/>
                </a:solidFill>
                <a:latin typeface="Arial"/>
                <a:ea typeface="Arial"/>
                <a:cs typeface="Arial"/>
                <a:sym typeface="Arial"/>
              </a:rPr>
              <a:t>Perform Trendspotting and Continuous Foresight</a:t>
            </a:r>
            <a:endParaRPr sz="1300" b="1" i="0" u="none" strike="noStrike" cap="none" dirty="0">
              <a:solidFill>
                <a:srgbClr val="000000"/>
              </a:solidFill>
              <a:latin typeface="Arial"/>
              <a:ea typeface="Arial"/>
              <a:cs typeface="Arial"/>
              <a:sym typeface="Arial"/>
            </a:endParaRPr>
          </a:p>
        </p:txBody>
      </p:sp>
      <p:sp>
        <p:nvSpPr>
          <p:cNvPr id="243" name="Google Shape;243;p11"/>
          <p:cNvSpPr/>
          <p:nvPr/>
        </p:nvSpPr>
        <p:spPr>
          <a:xfrm>
            <a:off x="7516182" y="3601713"/>
            <a:ext cx="1660058" cy="729476"/>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300"/>
              <a:buFont typeface="Calibri"/>
              <a:buNone/>
            </a:pPr>
            <a:r>
              <a:rPr lang="en-US" sz="1200" b="1" i="0" u="none" strike="noStrike" cap="none" dirty="0">
                <a:solidFill>
                  <a:schemeClr val="lt1"/>
                </a:solidFill>
                <a:latin typeface="Arial"/>
                <a:ea typeface="Arial"/>
                <a:cs typeface="Arial"/>
                <a:sym typeface="Arial"/>
              </a:rPr>
              <a:t>Lead Ideation and Innovation Management</a:t>
            </a:r>
            <a:endParaRPr sz="1300" b="1" i="0" u="none" strike="noStrike" cap="none" dirty="0">
              <a:solidFill>
                <a:srgbClr val="000000"/>
              </a:solidFill>
              <a:latin typeface="Arial"/>
              <a:ea typeface="Arial"/>
              <a:cs typeface="Arial"/>
              <a:sym typeface="Arial"/>
            </a:endParaRPr>
          </a:p>
        </p:txBody>
      </p:sp>
      <p:sp>
        <p:nvSpPr>
          <p:cNvPr id="244" name="Google Shape;244;p11"/>
          <p:cNvSpPr/>
          <p:nvPr/>
        </p:nvSpPr>
        <p:spPr>
          <a:xfrm>
            <a:off x="698608" y="2072445"/>
            <a:ext cx="1745852" cy="728564"/>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Own Technology Strategy and Create Roadmaps</a:t>
            </a:r>
            <a:endParaRPr sz="1200" b="1" i="0" u="none" strike="noStrike" cap="none" dirty="0">
              <a:solidFill>
                <a:schemeClr val="lt1"/>
              </a:solidFill>
              <a:latin typeface="Arial"/>
              <a:ea typeface="Arial"/>
              <a:cs typeface="Arial"/>
              <a:sym typeface="Arial"/>
            </a:endParaRPr>
          </a:p>
        </p:txBody>
      </p:sp>
      <p:sp>
        <p:nvSpPr>
          <p:cNvPr id="245" name="Google Shape;245;p11"/>
          <p:cNvSpPr/>
          <p:nvPr/>
        </p:nvSpPr>
        <p:spPr>
          <a:xfrm>
            <a:off x="920250" y="3334473"/>
            <a:ext cx="1302600" cy="451200"/>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1000" b="1" i="0" u="none" strike="noStrike" cap="none" dirty="0">
                <a:solidFill>
                  <a:srgbClr val="FFFFFF"/>
                </a:solidFill>
                <a:latin typeface="Arial"/>
                <a:ea typeface="Arial"/>
                <a:cs typeface="Arial"/>
                <a:sym typeface="Arial"/>
              </a:rPr>
              <a:t>Evolve Technical Architecture</a:t>
            </a:r>
            <a:endParaRPr sz="1000" b="1" i="0" u="none" strike="noStrike" cap="none" dirty="0">
              <a:solidFill>
                <a:srgbClr val="000000"/>
              </a:solidFill>
              <a:latin typeface="Arial"/>
              <a:ea typeface="Arial"/>
              <a:cs typeface="Arial"/>
              <a:sym typeface="Arial"/>
            </a:endParaRPr>
          </a:p>
        </p:txBody>
      </p:sp>
      <p:sp>
        <p:nvSpPr>
          <p:cNvPr id="246" name="Google Shape;246;p11"/>
          <p:cNvSpPr/>
          <p:nvPr/>
        </p:nvSpPr>
        <p:spPr>
          <a:xfrm>
            <a:off x="920250" y="3925024"/>
            <a:ext cx="1302600" cy="450900"/>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1000" b="1" i="0" u="none" strike="noStrike" cap="none" dirty="0">
                <a:solidFill>
                  <a:srgbClr val="FFFFFF"/>
                </a:solidFill>
                <a:latin typeface="Arial"/>
                <a:ea typeface="Arial"/>
                <a:cs typeface="Arial"/>
                <a:sym typeface="Arial"/>
              </a:rPr>
              <a:t>Lead Infrastructure Modernization</a:t>
            </a:r>
            <a:endParaRPr sz="1000" b="1" i="0" u="none" strike="noStrike" cap="none" dirty="0">
              <a:solidFill>
                <a:srgbClr val="000000"/>
              </a:solidFill>
              <a:latin typeface="Arial"/>
              <a:ea typeface="Arial"/>
              <a:cs typeface="Arial"/>
              <a:sym typeface="Arial"/>
            </a:endParaRPr>
          </a:p>
        </p:txBody>
      </p:sp>
      <p:sp>
        <p:nvSpPr>
          <p:cNvPr id="247" name="Google Shape;247;p11"/>
          <p:cNvSpPr/>
          <p:nvPr/>
        </p:nvSpPr>
        <p:spPr>
          <a:xfrm>
            <a:off x="7489634" y="5063760"/>
            <a:ext cx="1716502" cy="663624"/>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300"/>
              <a:buFont typeface="Calibri"/>
              <a:buNone/>
            </a:pPr>
            <a:r>
              <a:rPr lang="en-US" sz="1200" b="1" i="0" u="none" strike="noStrike" cap="none" dirty="0">
                <a:solidFill>
                  <a:schemeClr val="lt1"/>
                </a:solidFill>
                <a:latin typeface="Arial"/>
                <a:ea typeface="Arial"/>
                <a:cs typeface="Arial"/>
                <a:sym typeface="Arial"/>
              </a:rPr>
              <a:t>Manage Evolution of Digital Business Platform</a:t>
            </a:r>
            <a:endParaRPr sz="1200" b="1" i="0" u="none" strike="noStrike" cap="none" dirty="0">
              <a:solidFill>
                <a:schemeClr val="lt1"/>
              </a:solidFill>
              <a:latin typeface="Arial"/>
              <a:ea typeface="Arial"/>
              <a:cs typeface="Arial"/>
              <a:sym typeface="Arial"/>
            </a:endParaRPr>
          </a:p>
        </p:txBody>
      </p:sp>
      <p:sp>
        <p:nvSpPr>
          <p:cNvPr id="248" name="Google Shape;248;p11"/>
          <p:cNvSpPr/>
          <p:nvPr/>
        </p:nvSpPr>
        <p:spPr>
          <a:xfrm>
            <a:off x="923750" y="4865250"/>
            <a:ext cx="1302600" cy="729600"/>
          </a:xfrm>
          <a:prstGeom prst="rect">
            <a:avLst/>
          </a:prstGeom>
          <a:solidFill>
            <a:schemeClr val="accent1"/>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00"/>
              <a:buFont typeface="Calibri"/>
              <a:buNone/>
            </a:pPr>
            <a:r>
              <a:rPr lang="en-US" sz="1200" b="1" i="0" u="none" strike="noStrike" cap="none" dirty="0">
                <a:solidFill>
                  <a:srgbClr val="FFFFFF"/>
                </a:solidFill>
                <a:latin typeface="Arial"/>
                <a:ea typeface="Arial"/>
                <a:cs typeface="Arial"/>
                <a:sym typeface="Arial"/>
              </a:rPr>
              <a:t>Create an innovation culture</a:t>
            </a:r>
            <a:endParaRPr sz="1200" b="1" i="0" u="none" strike="noStrike" cap="none" dirty="0">
              <a:solidFill>
                <a:srgbClr val="000000"/>
              </a:solidFill>
              <a:latin typeface="Arial"/>
              <a:ea typeface="Arial"/>
              <a:cs typeface="Arial"/>
              <a:sym typeface="Arial"/>
            </a:endParaRPr>
          </a:p>
        </p:txBody>
      </p:sp>
      <p:sp>
        <p:nvSpPr>
          <p:cNvPr id="249" name="Google Shape;249;p11"/>
          <p:cNvSpPr/>
          <p:nvPr/>
        </p:nvSpPr>
        <p:spPr>
          <a:xfrm>
            <a:off x="9485525" y="3591150"/>
            <a:ext cx="1660200" cy="6636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Innovate the Business Model</a:t>
            </a:r>
            <a:endParaRPr sz="12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0" name="Google Shape;250;p11"/>
          <p:cNvSpPr txBox="1"/>
          <p:nvPr/>
        </p:nvSpPr>
        <p:spPr>
          <a:xfrm>
            <a:off x="2768775" y="1297483"/>
            <a:ext cx="819150" cy="36933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Key:</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Map Common Activities to Your Shared Priorities (Example) </a:t>
            </a:r>
            <a:endParaRPr dirty="0"/>
          </a:p>
        </p:txBody>
      </p:sp>
      <p:graphicFrame>
        <p:nvGraphicFramePr>
          <p:cNvPr id="256" name="Google Shape;256;p12"/>
          <p:cNvGraphicFramePr/>
          <p:nvPr/>
        </p:nvGraphicFramePr>
        <p:xfrm>
          <a:off x="392935" y="2087199"/>
          <a:ext cx="11274450" cy="3845600"/>
        </p:xfrm>
        <a:graphic>
          <a:graphicData uri="http://schemas.openxmlformats.org/drawingml/2006/table">
            <a:tbl>
              <a:tblPr firstRow="1" bandRow="1">
                <a:noFill/>
                <a:tableStyleId>{687CD3CB-508C-4A76-A490-832017ED35DD}</a:tableStyleId>
              </a:tblPr>
              <a:tblGrid>
                <a:gridCol w="3477650">
                  <a:extLst>
                    <a:ext uri="{9D8B030D-6E8A-4147-A177-3AD203B41FA5}">
                      <a16:colId xmlns:a16="http://schemas.microsoft.com/office/drawing/2014/main" val="20000"/>
                    </a:ext>
                  </a:extLst>
                </a:gridCol>
                <a:gridCol w="3898400">
                  <a:extLst>
                    <a:ext uri="{9D8B030D-6E8A-4147-A177-3AD203B41FA5}">
                      <a16:colId xmlns:a16="http://schemas.microsoft.com/office/drawing/2014/main" val="20001"/>
                    </a:ext>
                  </a:extLst>
                </a:gridCol>
                <a:gridCol w="38984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Shared Priorities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Activities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t>Measurable business outcome</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424242"/>
                        </a:buClr>
                        <a:buSzPts val="1400"/>
                        <a:buFont typeface="Arial"/>
                        <a:buNone/>
                      </a:pPr>
                      <a:r>
                        <a:rPr lang="en-US" sz="1400" b="0" i="0" u="none" strike="noStrike" cap="none" dirty="0">
                          <a:solidFill>
                            <a:srgbClr val="424242"/>
                          </a:solidFill>
                          <a:latin typeface="Arial"/>
                          <a:ea typeface="Arial"/>
                          <a:cs typeface="Arial"/>
                          <a:sym typeface="Arial"/>
                        </a:rPr>
                        <a:t>Contribution to revenue through leveraging AI</a:t>
                      </a:r>
                      <a:endParaRPr sz="1400" u="none" strike="noStrike" cap="none"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CTO:</a:t>
                      </a:r>
                      <a:r>
                        <a:rPr lang="en-US" sz="1400" b="0" i="0" u="none" strike="noStrike" cap="none" dirty="0">
                          <a:solidFill>
                            <a:srgbClr val="424242"/>
                          </a:solidFill>
                          <a:latin typeface="Arial"/>
                          <a:ea typeface="Arial"/>
                          <a:cs typeface="Arial"/>
                          <a:sym typeface="Arial"/>
                        </a:rPr>
                        <a:t> Lead technology innovation</a:t>
                      </a: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CDAO:</a:t>
                      </a:r>
                      <a:r>
                        <a:rPr lang="en-US" sz="1400" b="0" i="0" u="none" strike="noStrike" cap="none" dirty="0">
                          <a:solidFill>
                            <a:srgbClr val="424242"/>
                          </a:solidFill>
                          <a:latin typeface="Arial"/>
                          <a:ea typeface="Arial"/>
                          <a:cs typeface="Arial"/>
                          <a:sym typeface="Arial"/>
                        </a:rPr>
                        <a:t> Driving data-driven business innovation and monetization opportunities</a:t>
                      </a:r>
                      <a:endParaRPr sz="1400" b="0" i="0" u="none" strike="noStrike" cap="none" dirty="0">
                        <a:solidFill>
                          <a:srgbClr val="424242"/>
                        </a:solidFill>
                        <a:latin typeface="Arial"/>
                        <a:ea typeface="Arial"/>
                        <a:cs typeface="Arial"/>
                        <a:sym typeface="Arial"/>
                      </a:endParaRPr>
                    </a:p>
                  </a:txBody>
                  <a:tcPr marL="91450" marR="91450" marT="45725" marB="45725"/>
                </a:tc>
                <a:tc>
                  <a:txBody>
                    <a:bodyPr/>
                    <a:lstStyle/>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ROI from D&amp;A initiatives</a:t>
                      </a:r>
                      <a:endParaRPr sz="1400" u="none" strike="noStrike" cap="none" dirty="0">
                        <a:solidFill>
                          <a:srgbClr val="424242"/>
                        </a:solidFill>
                      </a:endParaRPr>
                    </a:p>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Business process automation</a:t>
                      </a:r>
                      <a:endParaRPr sz="1400" u="none" strike="noStrike" cap="none" dirty="0">
                        <a:solidFill>
                          <a:srgbClr val="424242"/>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rgbClr val="424242"/>
                        </a:solidFill>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solidFill>
                          <a:srgbClr val="424242"/>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424242"/>
                        </a:buClr>
                        <a:buSzPts val="1400"/>
                        <a:buFont typeface="Arial"/>
                        <a:buNone/>
                      </a:pPr>
                      <a:r>
                        <a:rPr lang="en-US" sz="1400" b="0" i="0" u="none" strike="noStrike" cap="none" dirty="0">
                          <a:solidFill>
                            <a:srgbClr val="424242"/>
                          </a:solidFill>
                          <a:latin typeface="Arial"/>
                          <a:ea typeface="Arial"/>
                          <a:cs typeface="Arial"/>
                          <a:sym typeface="Arial"/>
                        </a:rPr>
                        <a:t>Operational excellence and ROI on technology investment</a:t>
                      </a:r>
                      <a:endParaRPr sz="1400" u="none" strike="noStrike" cap="none" dirty="0"/>
                    </a:p>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CTO: </a:t>
                      </a:r>
                      <a:r>
                        <a:rPr lang="en-US" sz="1400" b="0" i="0" u="none" strike="noStrike" cap="none" dirty="0">
                          <a:solidFill>
                            <a:srgbClr val="424242"/>
                          </a:solidFill>
                          <a:latin typeface="Arial"/>
                          <a:ea typeface="Arial"/>
                          <a:cs typeface="Arial"/>
                          <a:sym typeface="Arial"/>
                        </a:rPr>
                        <a:t>Prove efficiency of IT and/or business operations and value derived from technology investments </a:t>
                      </a: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CDAO:</a:t>
                      </a:r>
                      <a:r>
                        <a:rPr lang="en-US" sz="1400" b="0" i="0" u="none" strike="noStrike" cap="none" dirty="0">
                          <a:solidFill>
                            <a:srgbClr val="424242"/>
                          </a:solidFill>
                          <a:latin typeface="Arial"/>
                          <a:ea typeface="Arial"/>
                          <a:cs typeface="Arial"/>
                          <a:sym typeface="Arial"/>
                        </a:rPr>
                        <a:t> Drive execution of steady, pragmatic business value through applied insight, leveraging D&amp;A platforms</a:t>
                      </a:r>
                      <a:endParaRPr sz="1800" u="none" strike="noStrike" cap="none" dirty="0"/>
                    </a:p>
                  </a:txBody>
                  <a:tcPr marL="91450" marR="91450" marT="45725" marB="45725"/>
                </a:tc>
                <a:tc>
                  <a:txBody>
                    <a:bodyPr/>
                    <a:lstStyle/>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Operational efficiency</a:t>
                      </a:r>
                      <a:endParaRPr sz="1400" u="none" strike="noStrike" cap="none" dirty="0">
                        <a:solidFill>
                          <a:srgbClr val="424242"/>
                        </a:solidFill>
                      </a:endParaRPr>
                    </a:p>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Cost optimization</a:t>
                      </a:r>
                      <a:endParaRPr sz="1400" u="none" strike="noStrike" cap="none" dirty="0">
                        <a:solidFill>
                          <a:srgbClr val="424242"/>
                        </a:solidFill>
                      </a:endParaRPr>
                    </a:p>
                    <a:p>
                      <a:pPr marL="457200" marR="0" lvl="0" indent="0" algn="l" rtl="0">
                        <a:lnSpc>
                          <a:spcPct val="100000"/>
                        </a:lnSpc>
                        <a:spcBef>
                          <a:spcPts val="0"/>
                        </a:spcBef>
                        <a:spcAft>
                          <a:spcPts val="0"/>
                        </a:spcAft>
                        <a:buClr>
                          <a:srgbClr val="000000"/>
                        </a:buClr>
                        <a:buSzPts val="1400"/>
                        <a:buFont typeface="Arial"/>
                        <a:buNone/>
                      </a:pPr>
                      <a:endParaRPr sz="1400" u="none" strike="noStrike" cap="none" dirty="0">
                        <a:solidFill>
                          <a:srgbClr val="424242"/>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424242"/>
                        </a:buClr>
                        <a:buSzPts val="1400"/>
                        <a:buFont typeface="Arial"/>
                        <a:buNone/>
                      </a:pPr>
                      <a:r>
                        <a:rPr lang="en-US" sz="1400" b="0" i="0" u="none" strike="noStrike" cap="none" dirty="0">
                          <a:solidFill>
                            <a:srgbClr val="424242"/>
                          </a:solidFill>
                          <a:latin typeface="Arial"/>
                          <a:ea typeface="Arial"/>
                          <a:cs typeface="Arial"/>
                          <a:sym typeface="Arial"/>
                        </a:rPr>
                        <a:t>Empower employees to innovate through data-driven decision making</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CTO:</a:t>
                      </a:r>
                      <a:r>
                        <a:rPr lang="en-US" sz="1400" b="0" i="0" u="none" strike="noStrike" cap="none" dirty="0">
                          <a:solidFill>
                            <a:srgbClr val="424242"/>
                          </a:solidFill>
                          <a:latin typeface="Arial"/>
                          <a:ea typeface="Arial"/>
                          <a:cs typeface="Arial"/>
                          <a:sym typeface="Arial"/>
                        </a:rPr>
                        <a:t> Create a culture of innovation</a:t>
                      </a: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424242"/>
                        </a:solidFill>
                        <a:latin typeface="Arial"/>
                        <a:ea typeface="Arial"/>
                        <a:cs typeface="Arial"/>
                        <a:sym typeface="Arial"/>
                      </a:endParaRPr>
                    </a:p>
                    <a:p>
                      <a:pPr marL="0" marR="0" lvl="0" indent="0" algn="l" rtl="0">
                        <a:lnSpc>
                          <a:spcPct val="100000"/>
                        </a:lnSpc>
                        <a:spcBef>
                          <a:spcPts val="0"/>
                        </a:spcBef>
                        <a:spcAft>
                          <a:spcPts val="0"/>
                        </a:spcAft>
                        <a:buClr>
                          <a:srgbClr val="424242"/>
                        </a:buClr>
                        <a:buSzPts val="1400"/>
                        <a:buFont typeface="Arial"/>
                        <a:buNone/>
                      </a:pPr>
                      <a:r>
                        <a:rPr lang="en-US" sz="1400" b="1" i="0" u="none" strike="noStrike" cap="none" dirty="0">
                          <a:solidFill>
                            <a:srgbClr val="424242"/>
                          </a:solidFill>
                          <a:latin typeface="Arial"/>
                          <a:ea typeface="Arial"/>
                          <a:cs typeface="Arial"/>
                          <a:sym typeface="Arial"/>
                        </a:rPr>
                        <a:t>CDAO:</a:t>
                      </a:r>
                      <a:r>
                        <a:rPr lang="en-US" sz="1400" b="0" i="0" u="none" strike="noStrike" cap="none" dirty="0">
                          <a:solidFill>
                            <a:srgbClr val="424242"/>
                          </a:solidFill>
                          <a:latin typeface="Arial"/>
                          <a:ea typeface="Arial"/>
                          <a:cs typeface="Arial"/>
                          <a:sym typeface="Arial"/>
                        </a:rPr>
                        <a:t> Lead the orchestration of the change to a data-driven </a:t>
                      </a:r>
                      <a:r>
                        <a:rPr lang="en-US" sz="1400" b="0" i="0" u="none" strike="noStrike" cap="none" dirty="0">
                          <a:solidFill>
                            <a:srgbClr val="424242"/>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6"/>
                            </a:ext>
                          </a:extLst>
                        </a:rPr>
                        <a:t>culture</a:t>
                      </a:r>
                      <a:endParaRPr sz="1400" b="0" i="0" u="none" strike="noStrike" cap="none" dirty="0">
                        <a:solidFill>
                          <a:srgbClr val="424242"/>
                        </a:solidFill>
                        <a:latin typeface="Arial"/>
                        <a:ea typeface="Arial"/>
                        <a:cs typeface="Arial"/>
                        <a:sym typeface="Arial"/>
                      </a:endParaRPr>
                    </a:p>
                  </a:txBody>
                  <a:tcPr marL="91450" marR="91450" marT="45725" marB="45725"/>
                </a:tc>
                <a:tc>
                  <a:txBody>
                    <a:bodyPr/>
                    <a:lstStyle/>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Data literacy</a:t>
                      </a:r>
                      <a:endParaRPr sz="1400" u="none" strike="noStrike" cap="none" dirty="0">
                        <a:solidFill>
                          <a:srgbClr val="424242"/>
                        </a:solidFill>
                      </a:endParaRPr>
                    </a:p>
                    <a:p>
                      <a:pPr marL="457200" marR="0" lvl="0" indent="-317500" algn="l" rtl="0">
                        <a:lnSpc>
                          <a:spcPct val="100000"/>
                        </a:lnSpc>
                        <a:spcBef>
                          <a:spcPts val="0"/>
                        </a:spcBef>
                        <a:spcAft>
                          <a:spcPts val="0"/>
                        </a:spcAft>
                        <a:buClr>
                          <a:srgbClr val="424242"/>
                        </a:buClr>
                        <a:buSzPts val="1400"/>
                        <a:buFont typeface="Arial"/>
                        <a:buChar char="●"/>
                      </a:pPr>
                      <a:r>
                        <a:rPr lang="en-US" sz="1400" u="none" strike="noStrike" cap="none" dirty="0">
                          <a:solidFill>
                            <a:srgbClr val="424242"/>
                          </a:solidFill>
                        </a:rPr>
                        <a:t>Innovation pipeline</a:t>
                      </a:r>
                      <a:endParaRPr sz="1400" u="none" strike="noStrike" cap="none" dirty="0">
                        <a:solidFill>
                          <a:srgbClr val="424242"/>
                        </a:solidFill>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3"/>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Template: Map Common Activities to Your Shared Priorities </a:t>
            </a:r>
            <a:endParaRPr dirty="0"/>
          </a:p>
        </p:txBody>
      </p:sp>
      <p:graphicFrame>
        <p:nvGraphicFramePr>
          <p:cNvPr id="262" name="Google Shape;262;p13"/>
          <p:cNvGraphicFramePr/>
          <p:nvPr/>
        </p:nvGraphicFramePr>
        <p:xfrm>
          <a:off x="457200" y="2628862"/>
          <a:ext cx="11274425" cy="2575610"/>
        </p:xfrm>
        <a:graphic>
          <a:graphicData uri="http://schemas.openxmlformats.org/drawingml/2006/table">
            <a:tbl>
              <a:tblPr firstRow="1" bandRow="1">
                <a:noFill/>
                <a:tableStyleId>{687CD3CB-508C-4A76-A490-832017ED35DD}</a:tableStyleId>
              </a:tblPr>
              <a:tblGrid>
                <a:gridCol w="3074675">
                  <a:extLst>
                    <a:ext uri="{9D8B030D-6E8A-4147-A177-3AD203B41FA5}">
                      <a16:colId xmlns:a16="http://schemas.microsoft.com/office/drawing/2014/main" val="20000"/>
                    </a:ext>
                  </a:extLst>
                </a:gridCol>
                <a:gridCol w="3787650">
                  <a:extLst>
                    <a:ext uri="{9D8B030D-6E8A-4147-A177-3AD203B41FA5}">
                      <a16:colId xmlns:a16="http://schemas.microsoft.com/office/drawing/2014/main" val="20001"/>
                    </a:ext>
                  </a:extLst>
                </a:gridCol>
                <a:gridCol w="44121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Shared Priorities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Activities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Measurable business outcome</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#Priority 1</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t>CTO</a:t>
                      </a:r>
                      <a:r>
                        <a:rPr lang="en-US" sz="1400" u="none" strike="noStrike" cap="none" dirty="0"/>
                        <a:t> Responsibility</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p>
                      <a:pPr marL="0" marR="0" lvl="0" indent="0" algn="l" rtl="0">
                        <a:lnSpc>
                          <a:spcPct val="100000"/>
                        </a:lnSpc>
                        <a:spcBef>
                          <a:spcPts val="0"/>
                        </a:spcBef>
                        <a:spcAft>
                          <a:spcPts val="0"/>
                        </a:spcAft>
                        <a:buClr>
                          <a:schemeClr val="dk1"/>
                        </a:buClr>
                        <a:buSzPts val="1400"/>
                        <a:buFont typeface="Arial"/>
                        <a:buNone/>
                      </a:pPr>
                      <a:r>
                        <a:rPr lang="en-US" sz="1400" b="1" u="none" strike="noStrike" cap="none" dirty="0"/>
                        <a:t>CDAO</a:t>
                      </a:r>
                      <a:r>
                        <a:rPr lang="en-US" sz="1400" u="none" strike="noStrike" cap="none" dirty="0"/>
                        <a:t> Responsibility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Shared, measurable business outcome</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dirty="0"/>
                        <a:t>#Priority 2</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b="1" u="none" strike="noStrike" cap="none" dirty="0"/>
                        <a:t>CTO</a:t>
                      </a:r>
                      <a:r>
                        <a:rPr lang="en-US" sz="1400" u="none" strike="noStrike" cap="none" dirty="0"/>
                        <a:t> Responsibility</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p>
                      <a:pPr marL="0" marR="0" lvl="0" indent="0" algn="l" rtl="0">
                        <a:lnSpc>
                          <a:spcPct val="100000"/>
                        </a:lnSpc>
                        <a:spcBef>
                          <a:spcPts val="0"/>
                        </a:spcBef>
                        <a:spcAft>
                          <a:spcPts val="0"/>
                        </a:spcAft>
                        <a:buClr>
                          <a:schemeClr val="dk1"/>
                        </a:buClr>
                        <a:buSzPts val="1400"/>
                        <a:buFont typeface="Arial"/>
                        <a:buNone/>
                      </a:pPr>
                      <a:r>
                        <a:rPr lang="en-US" sz="1400" b="1" u="none" strike="noStrike" cap="none" dirty="0"/>
                        <a:t>CDAO</a:t>
                      </a:r>
                      <a:r>
                        <a:rPr lang="en-US" sz="1400" u="none" strike="noStrike" cap="none" dirty="0"/>
                        <a:t> Responsibility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b="1"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263" name="Google Shape;263;p13"/>
          <p:cNvSpPr txBox="1"/>
          <p:nvPr/>
        </p:nvSpPr>
        <p:spPr>
          <a:xfrm>
            <a:off x="486827" y="1526959"/>
            <a:ext cx="11208508"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dirty="0">
                <a:solidFill>
                  <a:schemeClr val="lt1"/>
                </a:solidFill>
                <a:latin typeface="Arial"/>
                <a:ea typeface="Arial"/>
                <a:cs typeface="Arial"/>
                <a:sym typeface="Arial"/>
              </a:rPr>
              <a:t>Action: Use the table below to highlight top shared priorities and decide the individual responsibilities</a:t>
            </a:r>
            <a:endParaRPr sz="1800" b="1" i="1" u="none" strike="noStrike" cap="none" dirty="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4: Leverage</a:t>
            </a:r>
            <a:br>
              <a:rPr lang="en-US" dirty="0"/>
            </a:br>
            <a:r>
              <a:rPr lang="en-US" dirty="0"/>
              <a:t>Governance to Avoid Conflicts   </a:t>
            </a:r>
            <a:br>
              <a:rPr lang="en-US" sz="3200"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 4a: Expose Any Areas of Potential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7"/>
                  </a:ext>
                </a:extLst>
              </a:rPr>
              <a:t>Conflict </a:t>
            </a:r>
            <a:r>
              <a:rPr lang="en-US" dirty="0"/>
              <a:t>and Identify Solutions (Examples)</a:t>
            </a:r>
            <a:endParaRPr dirty="0"/>
          </a:p>
        </p:txBody>
      </p:sp>
      <p:graphicFrame>
        <p:nvGraphicFramePr>
          <p:cNvPr id="274" name="Google Shape;274;p19"/>
          <p:cNvGraphicFramePr/>
          <p:nvPr>
            <p:extLst>
              <p:ext uri="{D42A27DB-BD31-4B8C-83A1-F6EECF244321}">
                <p14:modId xmlns:p14="http://schemas.microsoft.com/office/powerpoint/2010/main" val="3036691028"/>
              </p:ext>
            </p:extLst>
          </p:nvPr>
        </p:nvGraphicFramePr>
        <p:xfrm>
          <a:off x="457200" y="1527175"/>
          <a:ext cx="11274400" cy="4866720"/>
        </p:xfrm>
        <a:graphic>
          <a:graphicData uri="http://schemas.openxmlformats.org/drawingml/2006/table">
            <a:tbl>
              <a:tblPr firstRow="1" bandRow="1">
                <a:noFill/>
                <a:tableStyleId>{687CD3CB-508C-4A76-A490-832017ED35DD}</a:tableStyleId>
              </a:tblPr>
              <a:tblGrid>
                <a:gridCol w="5637200">
                  <a:extLst>
                    <a:ext uri="{9D8B030D-6E8A-4147-A177-3AD203B41FA5}">
                      <a16:colId xmlns:a16="http://schemas.microsoft.com/office/drawing/2014/main" val="20000"/>
                    </a:ext>
                  </a:extLst>
                </a:gridCol>
                <a:gridCol w="5637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Potential Conflict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Proposed Solution</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The </a:t>
                      </a:r>
                      <a:r>
                        <a:rPr lang="en-US" sz="1800" u="none" strike="noStrike" cap="non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8"/>
                            </a:ext>
                          </a:extLst>
                        </a:rPr>
                        <a:t>CTO </a:t>
                      </a:r>
                      <a:r>
                        <a:rPr lang="en-US" sz="1800" u="none" strike="noStrike" cap="none" dirty="0"/>
                        <a:t>responsible for AI engineering teams finds that their AI models lack good quality data to use as training data</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Work with the CDAO on improving data quality and removing any biases from the data set</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CTO need access to personally identifiable data to improve customer-facing digital products, but this might conflict with data protection regulations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Ask the CDAO to provide synthetic data that is representative of the customer population</a:t>
                      </a: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The CDAO needs to embed governance in digital platforms to IT Score facilitate self-service access for business stakeholders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Work with the CTO to build and architect a cloud-native data infrastructure that is secure and compliant</a:t>
                      </a:r>
                      <a:endParaRPr sz="18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t>The CDAO needs to roll out a data visualization tool for the organization</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800" u="none" strike="noStrike" cap="none" dirty="0"/>
                        <a:t>Collaborate with the CTO on tool selection, data quality and technical rollout</a:t>
                      </a:r>
                      <a:endParaRPr sz="18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How Effective are CTO-CDAO Partnerships?</a:t>
            </a:r>
            <a:endParaRPr dirty="0"/>
          </a:p>
        </p:txBody>
      </p:sp>
      <p:pic>
        <p:nvPicPr>
          <p:cNvPr id="106" name="Google Shape;106;p2"/>
          <p:cNvPicPr preferRelativeResize="0"/>
          <p:nvPr/>
        </p:nvPicPr>
        <p:blipFill rotWithShape="1">
          <a:blip r:embed="rId3">
            <a:alphaModFix/>
          </a:blip>
          <a:srcRect/>
          <a:stretch/>
        </p:blipFill>
        <p:spPr>
          <a:xfrm>
            <a:off x="1352551" y="929516"/>
            <a:ext cx="1860087" cy="1346959"/>
          </a:xfrm>
          <a:prstGeom prst="rect">
            <a:avLst/>
          </a:prstGeom>
          <a:noFill/>
          <a:ln>
            <a:noFill/>
          </a:ln>
        </p:spPr>
      </p:pic>
      <p:sp>
        <p:nvSpPr>
          <p:cNvPr id="107" name="Google Shape;107;p2"/>
          <p:cNvSpPr txBox="1"/>
          <p:nvPr/>
        </p:nvSpPr>
        <p:spPr>
          <a:xfrm>
            <a:off x="923925" y="2276475"/>
            <a:ext cx="3143400" cy="9234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30% of CTOs work regularly (at least monthly) with CDAOs.</a:t>
            </a:r>
            <a:r>
              <a:rPr lang="en-US" sz="1800" b="0" i="0" u="none" strike="noStrike" cap="none" baseline="30000" dirty="0">
                <a:solidFill>
                  <a:schemeClr val="dk1"/>
                </a:solidFill>
                <a:latin typeface="Arial"/>
                <a:ea typeface="Arial"/>
                <a:cs typeface="Arial"/>
                <a:sym typeface="Arial"/>
              </a:rPr>
              <a:t>1</a:t>
            </a:r>
            <a:endParaRPr sz="1800" b="0" i="0" u="none" strike="noStrike" cap="none" baseline="30000" dirty="0">
              <a:solidFill>
                <a:schemeClr val="dk1"/>
              </a:solidFill>
              <a:latin typeface="Arial"/>
              <a:ea typeface="Arial"/>
              <a:cs typeface="Arial"/>
              <a:sym typeface="Arial"/>
            </a:endParaRPr>
          </a:p>
        </p:txBody>
      </p:sp>
      <p:pic>
        <p:nvPicPr>
          <p:cNvPr id="108" name="Google Shape;108;p2"/>
          <p:cNvPicPr preferRelativeResize="0"/>
          <p:nvPr/>
        </p:nvPicPr>
        <p:blipFill rotWithShape="1">
          <a:blip r:embed="rId4">
            <a:alphaModFix/>
          </a:blip>
          <a:srcRect/>
          <a:stretch/>
        </p:blipFill>
        <p:spPr>
          <a:xfrm>
            <a:off x="4883704" y="765851"/>
            <a:ext cx="1943100" cy="1407072"/>
          </a:xfrm>
          <a:prstGeom prst="rect">
            <a:avLst/>
          </a:prstGeom>
          <a:noFill/>
          <a:ln>
            <a:noFill/>
          </a:ln>
        </p:spPr>
      </p:pic>
      <p:sp>
        <p:nvSpPr>
          <p:cNvPr id="109" name="Google Shape;109;p2"/>
          <p:cNvSpPr txBox="1"/>
          <p:nvPr/>
        </p:nvSpPr>
        <p:spPr>
          <a:xfrm>
            <a:off x="4340778" y="2277698"/>
            <a:ext cx="3257700" cy="1200288"/>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From those CTOs, 71% said their relationship with the CDAO was effective or highly effective.</a:t>
            </a:r>
            <a:r>
              <a:rPr lang="en-US" sz="1800" b="0" i="0" u="none" strike="noStrike" cap="none" baseline="30000" dirty="0">
                <a:solidFill>
                  <a:schemeClr val="dk1"/>
                </a:solidFill>
                <a:latin typeface="Arial"/>
                <a:ea typeface="Arial"/>
                <a:cs typeface="Arial"/>
                <a:sym typeface="Arial"/>
              </a:rPr>
              <a:t>1</a:t>
            </a:r>
            <a:endParaRPr sz="1800" b="0" i="0" u="none" strike="noStrike" cap="none" dirty="0">
              <a:solidFill>
                <a:schemeClr val="dk1"/>
              </a:solidFill>
              <a:latin typeface="Arial"/>
              <a:ea typeface="Arial"/>
              <a:cs typeface="Arial"/>
              <a:sym typeface="Arial"/>
            </a:endParaRPr>
          </a:p>
        </p:txBody>
      </p:sp>
      <p:sp>
        <p:nvSpPr>
          <p:cNvPr id="110" name="Google Shape;110;p2"/>
          <p:cNvSpPr txBox="1"/>
          <p:nvPr/>
        </p:nvSpPr>
        <p:spPr>
          <a:xfrm>
            <a:off x="3431274" y="6074188"/>
            <a:ext cx="2466975" cy="64633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chemeClr val="dk1"/>
                </a:solidFill>
                <a:latin typeface="Arial"/>
                <a:ea typeface="Arial"/>
                <a:cs typeface="Arial"/>
                <a:sym typeface="Arial"/>
              </a:rPr>
              <a:t>1. Results taken from Gartner’s 2023 “The Changing Role of the CTO Function” Survey</a:t>
            </a:r>
            <a:endParaRPr sz="1200" b="0" i="1" u="none" strike="noStrike" cap="none" dirty="0">
              <a:solidFill>
                <a:schemeClr val="dk1"/>
              </a:solidFill>
              <a:latin typeface="Arial"/>
              <a:ea typeface="Arial"/>
              <a:cs typeface="Arial"/>
              <a:sym typeface="Arial"/>
            </a:endParaRPr>
          </a:p>
        </p:txBody>
      </p:sp>
      <p:pic>
        <p:nvPicPr>
          <p:cNvPr id="111" name="Google Shape;111;p2"/>
          <p:cNvPicPr preferRelativeResize="0"/>
          <p:nvPr/>
        </p:nvPicPr>
        <p:blipFill rotWithShape="1">
          <a:blip r:embed="rId5">
            <a:alphaModFix/>
          </a:blip>
          <a:srcRect/>
          <a:stretch/>
        </p:blipFill>
        <p:spPr>
          <a:xfrm>
            <a:off x="1414050" y="3511317"/>
            <a:ext cx="1711595" cy="1239431"/>
          </a:xfrm>
          <a:prstGeom prst="rect">
            <a:avLst/>
          </a:prstGeom>
          <a:noFill/>
          <a:ln>
            <a:noFill/>
          </a:ln>
        </p:spPr>
      </p:pic>
      <p:sp>
        <p:nvSpPr>
          <p:cNvPr id="112" name="Google Shape;112;p2"/>
          <p:cNvSpPr txBox="1"/>
          <p:nvPr/>
        </p:nvSpPr>
        <p:spPr>
          <a:xfrm>
            <a:off x="1031600" y="4862679"/>
            <a:ext cx="2955274" cy="92333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Only 17% of CTOs have influence on D&amp;A strategy </a:t>
            </a:r>
            <a:r>
              <a:rPr lang="en-US" sz="1800" b="0"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development.</a:t>
            </a:r>
            <a:r>
              <a:rPr lang="en-US" sz="1800" b="0" i="0" u="none" strike="noStrike" cap="none" baseline="30000" dirty="0">
                <a:solidFill>
                  <a:schemeClr val="dk1"/>
                </a:solidFill>
                <a:latin typeface="Arial"/>
                <a:ea typeface="Arial"/>
                <a:cs typeface="Arial"/>
                <a:sym typeface="Arial"/>
              </a:rPr>
              <a:t>2</a:t>
            </a:r>
            <a:endParaRPr sz="1800" b="0" i="0" u="none" strike="noStrike" cap="none" dirty="0">
              <a:solidFill>
                <a:schemeClr val="dk1"/>
              </a:solidFill>
              <a:latin typeface="Arial"/>
              <a:ea typeface="Arial"/>
              <a:cs typeface="Arial"/>
              <a:sym typeface="Arial"/>
            </a:endParaRPr>
          </a:p>
        </p:txBody>
      </p:sp>
      <p:sp>
        <p:nvSpPr>
          <p:cNvPr id="113" name="Google Shape;113;p2"/>
          <p:cNvSpPr txBox="1"/>
          <p:nvPr/>
        </p:nvSpPr>
        <p:spPr>
          <a:xfrm>
            <a:off x="4571306" y="4826374"/>
            <a:ext cx="2891940" cy="92333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40% of CDAOs are highly effective at contributing to the agendas of other CxOs.</a:t>
            </a:r>
            <a:r>
              <a:rPr lang="en-US" sz="1800" b="0" i="0" u="none" strike="noStrike" cap="none" baseline="30000" dirty="0">
                <a:solidFill>
                  <a:schemeClr val="dk1"/>
                </a:solidFill>
                <a:latin typeface="Arial"/>
                <a:ea typeface="Arial"/>
                <a:cs typeface="Arial"/>
                <a:sym typeface="Arial"/>
              </a:rPr>
              <a:t>2</a:t>
            </a:r>
            <a:endParaRPr sz="1800" b="0" i="0" u="none" strike="noStrike" cap="none" dirty="0">
              <a:solidFill>
                <a:schemeClr val="dk1"/>
              </a:solidFill>
              <a:latin typeface="Arial"/>
              <a:ea typeface="Arial"/>
              <a:cs typeface="Arial"/>
              <a:sym typeface="Arial"/>
            </a:endParaRPr>
          </a:p>
        </p:txBody>
      </p:sp>
      <p:pic>
        <p:nvPicPr>
          <p:cNvPr id="114" name="Google Shape;114;p2"/>
          <p:cNvPicPr preferRelativeResize="0"/>
          <p:nvPr/>
        </p:nvPicPr>
        <p:blipFill rotWithShape="1">
          <a:blip r:embed="rId6">
            <a:alphaModFix/>
          </a:blip>
          <a:srcRect/>
          <a:stretch/>
        </p:blipFill>
        <p:spPr>
          <a:xfrm>
            <a:off x="5082705" y="3511317"/>
            <a:ext cx="1631088" cy="1181133"/>
          </a:xfrm>
          <a:prstGeom prst="rect">
            <a:avLst/>
          </a:prstGeom>
          <a:noFill/>
          <a:ln>
            <a:noFill/>
          </a:ln>
        </p:spPr>
      </p:pic>
      <p:sp>
        <p:nvSpPr>
          <p:cNvPr id="115" name="Google Shape;115;p2"/>
          <p:cNvSpPr txBox="1"/>
          <p:nvPr/>
        </p:nvSpPr>
        <p:spPr>
          <a:xfrm>
            <a:off x="6096000" y="6074200"/>
            <a:ext cx="2288100" cy="4617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chemeClr val="dk1"/>
                </a:solidFill>
                <a:latin typeface="Arial"/>
                <a:ea typeface="Arial"/>
                <a:cs typeface="Arial"/>
                <a:sym typeface="Arial"/>
              </a:rPr>
              <a:t>2. </a:t>
            </a:r>
            <a:r>
              <a:rPr lang="en-US" sz="1200" b="0" i="1"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Results taken from Gartner’s 2023 CDAO Agenda </a:t>
            </a:r>
            <a:r>
              <a:rPr lang="en-US" sz="1200" b="0" i="1"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Survey</a:t>
            </a:r>
            <a:endParaRPr sz="1200" b="0" i="1" u="none" strike="noStrike" cap="none" dirty="0">
              <a:solidFill>
                <a:schemeClr val="dk1"/>
              </a:solidFill>
              <a:latin typeface="Arial"/>
              <a:ea typeface="Arial"/>
              <a:cs typeface="Arial"/>
              <a:sym typeface="Arial"/>
            </a:endParaRPr>
          </a:p>
        </p:txBody>
      </p:sp>
      <p:sp>
        <p:nvSpPr>
          <p:cNvPr id="116" name="Google Shape;116;p2"/>
          <p:cNvSpPr txBox="1"/>
          <p:nvPr/>
        </p:nvSpPr>
        <p:spPr>
          <a:xfrm>
            <a:off x="8497854" y="852495"/>
            <a:ext cx="3257700" cy="5264100"/>
          </a:xfrm>
          <a:prstGeom prst="rect">
            <a:avLst/>
          </a:prstGeom>
          <a:solidFill>
            <a:schemeClr val="accent1"/>
          </a:solidFill>
          <a:ln w="12700" cap="flat" cmpd="sng">
            <a:solidFill>
              <a:srgbClr val="001D3E"/>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Conclusions: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CTOs and CDAOs can work effectively together</a:t>
            </a:r>
            <a:r>
              <a:rPr lang="en-US" sz="1800" b="0" i="0" u="none" strike="noStrike" cap="none" dirty="0">
                <a:solidFill>
                  <a:schemeClr val="lt1"/>
                </a:solidFill>
                <a:latin typeface="Arial"/>
                <a:ea typeface="Arial"/>
                <a:cs typeface="Arial"/>
                <a:sym typeface="Arial"/>
              </a:rPr>
              <a:t>.</a:t>
            </a:r>
            <a:br>
              <a:rPr lang="en-US" sz="1800" b="0" i="0" u="none" strike="noStrike" cap="none" dirty="0">
                <a:solidFill>
                  <a:schemeClr val="lt1"/>
                </a:solidFill>
                <a:latin typeface="Arial"/>
                <a:ea typeface="Arial"/>
                <a:cs typeface="Arial"/>
                <a:sym typeface="Arial"/>
              </a:rPr>
            </a:b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60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 CTOs and CDAOs do not work together in all organizations.</a:t>
            </a: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5"/>
                  </a:ext>
                </a:extLst>
              </a:rPr>
              <a:t> </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60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60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6"/>
                  </a:ext>
                </a:extLst>
              </a:rPr>
              <a:t>CDAOs could engage CTOs more to advise on D&amp;A strategy development. </a:t>
            </a:r>
            <a:endParaRPr sz="14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60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600"/>
              </a:spcBef>
              <a:spcAft>
                <a:spcPts val="0"/>
              </a:spcAft>
              <a:buClr>
                <a:schemeClr val="lt1"/>
              </a:buClr>
              <a:buSzPts val="1800"/>
              <a:buFont typeface="Arial"/>
              <a:buChar char="•"/>
            </a:pPr>
            <a:r>
              <a:rPr lang="en-US" sz="1800" b="0" i="0" u="none" strike="noStrike" cap="none" dirty="0">
                <a:solidFill>
                  <a:schemeClr val="lt1"/>
                </a:solidFill>
                <a:latin typeface="Arial"/>
                <a:ea typeface="Arial"/>
                <a:cs typeface="Arial"/>
                <a:sym typeface="Arial"/>
              </a:rPr>
              <a:t>An effective CTO-CDAO partnership is critical to leveraging data as a strategic organizational asset.</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Template: Record Any Areas of Potential Conflict and Identify Solutions </a:t>
            </a:r>
            <a:endParaRPr dirty="0"/>
          </a:p>
        </p:txBody>
      </p:sp>
      <p:graphicFrame>
        <p:nvGraphicFramePr>
          <p:cNvPr id="280" name="Google Shape;280;p20"/>
          <p:cNvGraphicFramePr/>
          <p:nvPr/>
        </p:nvGraphicFramePr>
        <p:xfrm>
          <a:off x="545977" y="2787804"/>
          <a:ext cx="11274400" cy="2225100"/>
        </p:xfrm>
        <a:graphic>
          <a:graphicData uri="http://schemas.openxmlformats.org/drawingml/2006/table">
            <a:tbl>
              <a:tblPr firstRow="1" bandRow="1">
                <a:noFill/>
                <a:tableStyleId>{687CD3CB-508C-4A76-A490-832017ED35DD}</a:tableStyleId>
              </a:tblPr>
              <a:tblGrid>
                <a:gridCol w="5637200">
                  <a:extLst>
                    <a:ext uri="{9D8B030D-6E8A-4147-A177-3AD203B41FA5}">
                      <a16:colId xmlns:a16="http://schemas.microsoft.com/office/drawing/2014/main" val="20000"/>
                    </a:ext>
                  </a:extLst>
                </a:gridCol>
                <a:gridCol w="5637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Potential Conflict</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Proposed Solution</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81" name="Google Shape;281;p20"/>
          <p:cNvSpPr txBox="1"/>
          <p:nvPr/>
        </p:nvSpPr>
        <p:spPr>
          <a:xfrm>
            <a:off x="550416" y="1526959"/>
            <a:ext cx="10963922"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dirty="0">
                <a:solidFill>
                  <a:schemeClr val="lt1"/>
                </a:solidFill>
                <a:latin typeface="Arial"/>
                <a:ea typeface="Arial"/>
                <a:cs typeface="Arial"/>
                <a:sym typeface="Arial"/>
              </a:rPr>
              <a:t>Action: Use the table below to note any potential areas of conflict and propose how to resolve them</a:t>
            </a:r>
            <a:endParaRPr sz="1800" b="1" i="1" u="none" strike="noStrike" cap="none" dirty="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Step 4b: Set Up a Decision Rights Matrix to Avoid Conflict (Example)</a:t>
            </a:r>
            <a:endParaRPr dirty="0"/>
          </a:p>
        </p:txBody>
      </p:sp>
      <p:graphicFrame>
        <p:nvGraphicFramePr>
          <p:cNvPr id="287" name="Google Shape;287;p21"/>
          <p:cNvGraphicFramePr/>
          <p:nvPr/>
        </p:nvGraphicFramePr>
        <p:xfrm>
          <a:off x="734890" y="1604372"/>
          <a:ext cx="10671975" cy="4071495"/>
        </p:xfrm>
        <a:graphic>
          <a:graphicData uri="http://schemas.openxmlformats.org/drawingml/2006/table">
            <a:tbl>
              <a:tblPr firstRow="1" bandRow="1">
                <a:noFill/>
                <a:tableStyleId>{D51BE47D-FDC8-4078-B3D7-0121E3F1E38D}</a:tableStyleId>
              </a:tblPr>
              <a:tblGrid>
                <a:gridCol w="3557325">
                  <a:extLst>
                    <a:ext uri="{9D8B030D-6E8A-4147-A177-3AD203B41FA5}">
                      <a16:colId xmlns:a16="http://schemas.microsoft.com/office/drawing/2014/main" val="20000"/>
                    </a:ext>
                  </a:extLst>
                </a:gridCol>
                <a:gridCol w="3557325">
                  <a:extLst>
                    <a:ext uri="{9D8B030D-6E8A-4147-A177-3AD203B41FA5}">
                      <a16:colId xmlns:a16="http://schemas.microsoft.com/office/drawing/2014/main" val="20001"/>
                    </a:ext>
                  </a:extLst>
                </a:gridCol>
                <a:gridCol w="3557325">
                  <a:extLst>
                    <a:ext uri="{9D8B030D-6E8A-4147-A177-3AD203B41FA5}">
                      <a16:colId xmlns:a16="http://schemas.microsoft.com/office/drawing/2014/main" val="20002"/>
                    </a:ext>
                  </a:extLst>
                </a:gridCol>
              </a:tblGrid>
              <a:tr h="9557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Activity or Decision </a:t>
                      </a:r>
                      <a:endParaRPr sz="2400" u="none" strike="noStrike" cap="none" dirty="0"/>
                    </a:p>
                    <a:p>
                      <a:pPr marL="0" marR="0" lvl="0" indent="0" algn="ctr" rtl="0">
                        <a:lnSpc>
                          <a:spcPct val="100000"/>
                        </a:lnSpc>
                        <a:spcBef>
                          <a:spcPts val="0"/>
                        </a:spcBef>
                        <a:spcAft>
                          <a:spcPts val="0"/>
                        </a:spcAft>
                        <a:buClr>
                          <a:schemeClr val="dk1"/>
                        </a:buClr>
                        <a:buSzPts val="2400"/>
                        <a:buFont typeface="Arial"/>
                        <a:buNone/>
                      </a:pPr>
                      <a:r>
                        <a:rPr lang="en-US" sz="2400" u="none" strike="noStrike" cap="none" dirty="0"/>
                        <a:t>or Deliverable</a:t>
                      </a:r>
                      <a:endParaRPr sz="2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CTO</a:t>
                      </a:r>
                      <a:endParaRPr sz="24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t>CDAO</a:t>
                      </a:r>
                      <a:endParaRPr sz="2400" u="none" strike="noStrike" cap="none" dirty="0"/>
                    </a:p>
                  </a:txBody>
                  <a:tcPr marL="91450" marR="91450" marT="45725" marB="45725" anchor="ctr"/>
                </a:tc>
                <a:extLst>
                  <a:ext uri="{0D108BD9-81ED-4DB2-BD59-A6C34878D82A}">
                    <a16:rowId xmlns:a16="http://schemas.microsoft.com/office/drawing/2014/main" val="10000"/>
                  </a:ext>
                </a:extLst>
              </a:tr>
              <a:tr h="4875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Develop enterprise technology strategy </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Consulted</a:t>
                      </a:r>
                      <a:endParaRPr sz="1800" u="none" strike="noStrike" cap="none" dirty="0"/>
                    </a:p>
                  </a:txBody>
                  <a:tcPr marL="91450" marR="91450" marT="45725" marB="45725"/>
                </a:tc>
                <a:extLst>
                  <a:ext uri="{0D108BD9-81ED-4DB2-BD59-A6C34878D82A}">
                    <a16:rowId xmlns:a16="http://schemas.microsoft.com/office/drawing/2014/main" val="10001"/>
                  </a:ext>
                </a:extLst>
              </a:tr>
              <a:tr h="4159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Define D&amp;A strategy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Consulted</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a:t>
                      </a:r>
                      <a:endParaRPr sz="1400" u="none" strike="noStrike" cap="none" dirty="0"/>
                    </a:p>
                  </a:txBody>
                  <a:tcPr marL="91450" marR="91450" marT="45725" marB="45725"/>
                </a:tc>
                <a:extLst>
                  <a:ext uri="{0D108BD9-81ED-4DB2-BD59-A6C34878D82A}">
                    <a16:rowId xmlns:a16="http://schemas.microsoft.com/office/drawing/2014/main" val="10002"/>
                  </a:ext>
                </a:extLst>
              </a:tr>
              <a:tr h="3994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Build digital business  platform</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 for entire platform</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Responsible for D&amp;A platform</a:t>
                      </a:r>
                      <a:endParaRPr sz="1400" u="none" strike="noStrike" cap="none" dirty="0"/>
                    </a:p>
                  </a:txBody>
                  <a:tcPr marL="91450" marR="91450" marT="45725" marB="45725"/>
                </a:tc>
                <a:extLst>
                  <a:ext uri="{0D108BD9-81ED-4DB2-BD59-A6C34878D82A}">
                    <a16:rowId xmlns:a16="http://schemas.microsoft.com/office/drawing/2014/main" val="10003"/>
                  </a:ext>
                </a:extLst>
              </a:tr>
              <a:tr h="3970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Evolve enterprise architecture</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 (EA team responsible for EA deliverables)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Responsible for data architecture and ensuring alignment with EA</a:t>
                      </a:r>
                      <a:endParaRPr sz="1400" u="none" strike="noStrike" cap="none" dirty="0"/>
                    </a:p>
                  </a:txBody>
                  <a:tcPr marL="91450" marR="91450" marT="45725" marB="45725"/>
                </a:tc>
                <a:extLst>
                  <a:ext uri="{0D108BD9-81ED-4DB2-BD59-A6C34878D82A}">
                    <a16:rowId xmlns:a16="http://schemas.microsoft.com/office/drawing/2014/main" val="10004"/>
                  </a:ext>
                </a:extLst>
              </a:tr>
              <a:tr h="3801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Improve digital products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Consulted</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a:t>
                      </a:r>
                      <a:endParaRPr sz="1400" u="none" strike="noStrike" cap="none" dirty="0"/>
                    </a:p>
                  </a:txBody>
                  <a:tcPr marL="91450" marR="91450" marT="45725" marB="45725"/>
                </a:tc>
                <a:extLst>
                  <a:ext uri="{0D108BD9-81ED-4DB2-BD59-A6C34878D82A}">
                    <a16:rowId xmlns:a16="http://schemas.microsoft.com/office/drawing/2014/main" val="10005"/>
                  </a:ext>
                </a:extLst>
              </a:tr>
              <a:tr h="4418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Trendspotting analysis and emerging technology radars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Accountable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Consulted on trends relevant to D&amp;A strategy</a:t>
                      </a:r>
                      <a:endParaRPr sz="1400" u="none" strike="noStrike" cap="none"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Template: Decision Rights Matrix</a:t>
            </a:r>
            <a:endParaRPr dirty="0"/>
          </a:p>
        </p:txBody>
      </p:sp>
      <p:graphicFrame>
        <p:nvGraphicFramePr>
          <p:cNvPr id="293" name="Google Shape;293;p22"/>
          <p:cNvGraphicFramePr/>
          <p:nvPr/>
        </p:nvGraphicFramePr>
        <p:xfrm>
          <a:off x="1312843" y="1588265"/>
          <a:ext cx="9446325" cy="3984250"/>
        </p:xfrm>
        <a:graphic>
          <a:graphicData uri="http://schemas.openxmlformats.org/drawingml/2006/table">
            <a:tbl>
              <a:tblPr firstRow="1" bandRow="1">
                <a:noFill/>
                <a:tableStyleId>{D51BE47D-FDC8-4078-B3D7-0121E3F1E38D}</a:tableStyleId>
              </a:tblPr>
              <a:tblGrid>
                <a:gridCol w="3148775">
                  <a:extLst>
                    <a:ext uri="{9D8B030D-6E8A-4147-A177-3AD203B41FA5}">
                      <a16:colId xmlns:a16="http://schemas.microsoft.com/office/drawing/2014/main" val="20000"/>
                    </a:ext>
                  </a:extLst>
                </a:gridCol>
                <a:gridCol w="3148775">
                  <a:extLst>
                    <a:ext uri="{9D8B030D-6E8A-4147-A177-3AD203B41FA5}">
                      <a16:colId xmlns:a16="http://schemas.microsoft.com/office/drawing/2014/main" val="20001"/>
                    </a:ext>
                  </a:extLst>
                </a:gridCol>
                <a:gridCol w="3148775">
                  <a:extLst>
                    <a:ext uri="{9D8B030D-6E8A-4147-A177-3AD203B41FA5}">
                      <a16:colId xmlns:a16="http://schemas.microsoft.com/office/drawing/2014/main" val="20002"/>
                    </a:ext>
                  </a:extLst>
                </a:gridCol>
              </a:tblGrid>
              <a:tr h="796850">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Activity or Decision or Deliverable</a:t>
                      </a:r>
                      <a:endParaRPr sz="20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CTO</a:t>
                      </a:r>
                      <a:endParaRPr sz="20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t>CDAO</a:t>
                      </a:r>
                      <a:endParaRPr sz="2000" u="none" strike="noStrike" cap="none" dirty="0"/>
                    </a:p>
                  </a:txBody>
                  <a:tcPr marL="91450" marR="91450" marT="45725" marB="45725" anchor="ctr"/>
                </a:tc>
                <a:extLst>
                  <a:ext uri="{0D108BD9-81ED-4DB2-BD59-A6C34878D82A}">
                    <a16:rowId xmlns:a16="http://schemas.microsoft.com/office/drawing/2014/main" val="10000"/>
                  </a:ext>
                </a:extLst>
              </a:tr>
              <a:tr h="796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796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r h="796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r h="796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294" name="Google Shape;294;p22"/>
          <p:cNvSpPr txBox="1"/>
          <p:nvPr/>
        </p:nvSpPr>
        <p:spPr>
          <a:xfrm>
            <a:off x="457200" y="841379"/>
            <a:ext cx="11614951"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Action</a:t>
            </a:r>
            <a:r>
              <a:rPr lang="en-US" sz="1800" b="0" i="0" u="none" strike="noStrike" cap="none" dirty="0">
                <a:solidFill>
                  <a:schemeClr val="lt1"/>
                </a:solidFill>
                <a:latin typeface="Arial"/>
                <a:ea typeface="Arial"/>
                <a:cs typeface="Arial"/>
                <a:sym typeface="Arial"/>
              </a:rPr>
              <a:t>: Agree decision rights for the activities or deliverables you will work on together and document them below.</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5: Define Shared Outcomes and Metrics  </a:t>
            </a:r>
            <a:br>
              <a:rPr lang="en-US" sz="3200" dirty="0"/>
            </a:b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1200"/>
              </a:spcBef>
              <a:spcAft>
                <a:spcPts val="0"/>
              </a:spcAft>
              <a:buClr>
                <a:schemeClr val="dk2"/>
              </a:buClr>
              <a:buSzPts val="1800"/>
              <a:buFont typeface="Arial Black"/>
              <a:buNone/>
            </a:pPr>
            <a:r>
              <a:rPr lang="en-US" dirty="0"/>
              <a:t>Measure Shared Digital Business Outcomes</a:t>
            </a:r>
            <a:endParaRPr dirty="0"/>
          </a:p>
        </p:txBody>
      </p:sp>
      <p:sp>
        <p:nvSpPr>
          <p:cNvPr id="305" name="Google Shape;305;p24"/>
          <p:cNvSpPr txBox="1"/>
          <p:nvPr/>
        </p:nvSpPr>
        <p:spPr>
          <a:xfrm>
            <a:off x="457199" y="785225"/>
            <a:ext cx="6893859" cy="369332"/>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The Primary Value Drivers for All Businesses</a:t>
            </a:r>
            <a:endParaRPr sz="1800" b="0" i="0" u="none" strike="noStrike" cap="none" dirty="0">
              <a:solidFill>
                <a:schemeClr val="dk1"/>
              </a:solidFill>
              <a:latin typeface="Arial"/>
              <a:ea typeface="Arial"/>
              <a:cs typeface="Arial"/>
              <a:sym typeface="Arial"/>
            </a:endParaRPr>
          </a:p>
        </p:txBody>
      </p:sp>
      <p:grpSp>
        <p:nvGrpSpPr>
          <p:cNvPr id="306" name="Google Shape;306;p24"/>
          <p:cNvGrpSpPr/>
          <p:nvPr/>
        </p:nvGrpSpPr>
        <p:grpSpPr>
          <a:xfrm>
            <a:off x="1200245" y="1540285"/>
            <a:ext cx="9791511" cy="4485889"/>
            <a:chOff x="860986" y="1540285"/>
            <a:chExt cx="9791511" cy="4485889"/>
          </a:xfrm>
        </p:grpSpPr>
        <p:sp>
          <p:nvSpPr>
            <p:cNvPr id="307" name="Google Shape;307;p24"/>
            <p:cNvSpPr/>
            <p:nvPr/>
          </p:nvSpPr>
          <p:spPr>
            <a:xfrm>
              <a:off x="3464626" y="4080681"/>
              <a:ext cx="7187871" cy="1913336"/>
            </a:xfrm>
            <a:custGeom>
              <a:avLst/>
              <a:gdLst/>
              <a:ahLst/>
              <a:cxnLst/>
              <a:rect l="l" t="t" r="r" b="b"/>
              <a:pathLst>
                <a:path w="5677534" h="1511300" extrusionOk="0">
                  <a:moveTo>
                    <a:pt x="5677027" y="0"/>
                  </a:moveTo>
                  <a:lnTo>
                    <a:pt x="0" y="0"/>
                  </a:lnTo>
                  <a:lnTo>
                    <a:pt x="0" y="1511300"/>
                  </a:lnTo>
                  <a:lnTo>
                    <a:pt x="5677027" y="1511300"/>
                  </a:lnTo>
                  <a:lnTo>
                    <a:pt x="5677027" y="0"/>
                  </a:lnTo>
                  <a:close/>
                </a:path>
              </a:pathLst>
            </a:custGeom>
            <a:solidFill>
              <a:srgbClr val="D3D3D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08" name="Google Shape;308;p24"/>
            <p:cNvSpPr/>
            <p:nvPr/>
          </p:nvSpPr>
          <p:spPr>
            <a:xfrm>
              <a:off x="3464626" y="1540285"/>
              <a:ext cx="7187871" cy="2484121"/>
            </a:xfrm>
            <a:custGeom>
              <a:avLst/>
              <a:gdLst/>
              <a:ahLst/>
              <a:cxnLst/>
              <a:rect l="l" t="t" r="r" b="b"/>
              <a:pathLst>
                <a:path w="5677534" h="1962150" extrusionOk="0">
                  <a:moveTo>
                    <a:pt x="5677027" y="967219"/>
                  </a:moveTo>
                  <a:lnTo>
                    <a:pt x="0" y="967219"/>
                  </a:lnTo>
                  <a:lnTo>
                    <a:pt x="0" y="1961946"/>
                  </a:lnTo>
                  <a:lnTo>
                    <a:pt x="5677027" y="1961946"/>
                  </a:lnTo>
                  <a:lnTo>
                    <a:pt x="5677027" y="967219"/>
                  </a:lnTo>
                  <a:close/>
                </a:path>
                <a:path w="5677534" h="1962150" extrusionOk="0">
                  <a:moveTo>
                    <a:pt x="5677027" y="0"/>
                  </a:moveTo>
                  <a:lnTo>
                    <a:pt x="0" y="0"/>
                  </a:lnTo>
                  <a:lnTo>
                    <a:pt x="0" y="927100"/>
                  </a:lnTo>
                  <a:lnTo>
                    <a:pt x="5677027" y="927100"/>
                  </a:lnTo>
                  <a:lnTo>
                    <a:pt x="5677027" y="0"/>
                  </a:lnTo>
                  <a:close/>
                </a:path>
              </a:pathLst>
            </a:custGeom>
            <a:solidFill>
              <a:srgbClr val="D3D3D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09" name="Google Shape;309;p24"/>
            <p:cNvSpPr/>
            <p:nvPr/>
          </p:nvSpPr>
          <p:spPr>
            <a:xfrm>
              <a:off x="860986" y="1540285"/>
              <a:ext cx="5166329" cy="4453732"/>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pic>
          <p:nvPicPr>
            <p:cNvPr id="310" name="Google Shape;310;p24" descr="Diagram&#10;&#10;Description automatically generated with medium confidence"/>
            <p:cNvPicPr preferRelativeResize="0"/>
            <p:nvPr/>
          </p:nvPicPr>
          <p:blipFill rotWithShape="1">
            <a:blip r:embed="rId3">
              <a:alphaModFix/>
            </a:blip>
            <a:srcRect l="17971" t="61317" r="75927" b="29077"/>
            <a:stretch/>
          </p:blipFill>
          <p:spPr>
            <a:xfrm>
              <a:off x="1955946" y="4320028"/>
              <a:ext cx="781006" cy="686337"/>
            </a:xfrm>
            <a:prstGeom prst="rect">
              <a:avLst/>
            </a:prstGeom>
            <a:noFill/>
            <a:ln>
              <a:noFill/>
            </a:ln>
          </p:spPr>
        </p:pic>
        <p:sp>
          <p:nvSpPr>
            <p:cNvPr id="311" name="Google Shape;311;p24"/>
            <p:cNvSpPr txBox="1"/>
            <p:nvPr/>
          </p:nvSpPr>
          <p:spPr>
            <a:xfrm>
              <a:off x="6421126" y="1843478"/>
              <a:ext cx="3620867" cy="564257"/>
            </a:xfrm>
            <a:prstGeom prst="rect">
              <a:avLst/>
            </a:prstGeom>
            <a:noFill/>
            <a:ln>
              <a:noFill/>
            </a:ln>
          </p:spPr>
          <p:txBody>
            <a:bodyPr spcFirstLastPara="1" wrap="square" lIns="0" tIns="1015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Create metrics to measure impact on primary value drivers.</a:t>
              </a:r>
              <a:endParaRPr sz="1800" b="0" i="0" u="none" strike="noStrike" cap="none" dirty="0">
                <a:solidFill>
                  <a:schemeClr val="dk1"/>
                </a:solidFill>
                <a:latin typeface="Arial"/>
                <a:ea typeface="Arial"/>
                <a:cs typeface="Arial"/>
                <a:sym typeface="Arial"/>
              </a:endParaRPr>
            </a:p>
          </p:txBody>
        </p:sp>
        <p:sp>
          <p:nvSpPr>
            <p:cNvPr id="312" name="Google Shape;312;p24"/>
            <p:cNvSpPr txBox="1"/>
            <p:nvPr/>
          </p:nvSpPr>
          <p:spPr>
            <a:xfrm>
              <a:off x="6421126" y="3118210"/>
              <a:ext cx="3266337" cy="564257"/>
            </a:xfrm>
            <a:prstGeom prst="rect">
              <a:avLst/>
            </a:prstGeom>
            <a:noFill/>
            <a:ln>
              <a:noFill/>
            </a:ln>
          </p:spPr>
          <p:txBody>
            <a:bodyPr spcFirstLastPara="1" wrap="square" lIns="0" tIns="1015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Align business and technology outcomes to the drivers.</a:t>
              </a:r>
              <a:endParaRPr sz="1800" b="0" i="0" u="none" strike="noStrike" cap="none" dirty="0">
                <a:solidFill>
                  <a:schemeClr val="dk1"/>
                </a:solidFill>
                <a:latin typeface="Arial"/>
                <a:ea typeface="Arial"/>
                <a:cs typeface="Arial"/>
                <a:sym typeface="Arial"/>
              </a:endParaRPr>
            </a:p>
          </p:txBody>
        </p:sp>
        <p:sp>
          <p:nvSpPr>
            <p:cNvPr id="313" name="Google Shape;313;p24"/>
            <p:cNvSpPr txBox="1"/>
            <p:nvPr/>
          </p:nvSpPr>
          <p:spPr>
            <a:xfrm>
              <a:off x="6421126" y="4477222"/>
              <a:ext cx="3828279" cy="1118255"/>
            </a:xfrm>
            <a:prstGeom prst="rect">
              <a:avLst/>
            </a:prstGeom>
            <a:noFill/>
            <a:ln>
              <a:noFill/>
            </a:ln>
          </p:spPr>
          <p:txBody>
            <a:bodyPr spcFirstLastPara="1" wrap="square" lIns="0" tIns="1015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Connect value to outcomes to metrics in a taxonomy that supports better business decision making for priorities and investments.</a:t>
              </a:r>
              <a:endParaRPr sz="1800" b="0" i="0" u="none" strike="noStrike" cap="none" dirty="0">
                <a:solidFill>
                  <a:schemeClr val="dk1"/>
                </a:solidFill>
                <a:latin typeface="Arial"/>
                <a:ea typeface="Arial"/>
                <a:cs typeface="Arial"/>
                <a:sym typeface="Arial"/>
              </a:endParaRPr>
            </a:p>
          </p:txBody>
        </p:sp>
        <p:sp>
          <p:nvSpPr>
            <p:cNvPr id="314" name="Google Shape;314;p24"/>
            <p:cNvSpPr/>
            <p:nvPr/>
          </p:nvSpPr>
          <p:spPr>
            <a:xfrm>
              <a:off x="1928248" y="3373230"/>
              <a:ext cx="1527453" cy="1018570"/>
            </a:xfrm>
            <a:custGeom>
              <a:avLst/>
              <a:gdLst/>
              <a:ahLst/>
              <a:cxnLst/>
              <a:rect l="l" t="t" r="r" b="b"/>
              <a:pathLst>
                <a:path w="1206500" h="804544" extrusionOk="0">
                  <a:moveTo>
                    <a:pt x="0" y="0"/>
                  </a:moveTo>
                  <a:lnTo>
                    <a:pt x="1206500" y="804240"/>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15" name="Google Shape;315;p24"/>
            <p:cNvSpPr/>
            <p:nvPr/>
          </p:nvSpPr>
          <p:spPr>
            <a:xfrm>
              <a:off x="3464626" y="3528507"/>
              <a:ext cx="1150308" cy="863291"/>
            </a:xfrm>
            <a:custGeom>
              <a:avLst/>
              <a:gdLst/>
              <a:ahLst/>
              <a:cxnLst/>
              <a:rect l="l" t="t" r="r" b="b"/>
              <a:pathLst>
                <a:path w="1054735" h="702944" extrusionOk="0">
                  <a:moveTo>
                    <a:pt x="1054227" y="0"/>
                  </a:moveTo>
                  <a:lnTo>
                    <a:pt x="0" y="702640"/>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16" name="Google Shape;316;p24"/>
            <p:cNvSpPr/>
            <p:nvPr/>
          </p:nvSpPr>
          <p:spPr>
            <a:xfrm>
              <a:off x="3460158" y="4386172"/>
              <a:ext cx="0" cy="1640002"/>
            </a:xfrm>
            <a:custGeom>
              <a:avLst/>
              <a:gdLst/>
              <a:ahLst/>
              <a:cxnLst/>
              <a:rect l="l" t="t" r="r" b="b"/>
              <a:pathLst>
                <a:path w="120000" h="1295400" extrusionOk="0">
                  <a:moveTo>
                    <a:pt x="0" y="0"/>
                  </a:moveTo>
                  <a:lnTo>
                    <a:pt x="0" y="1295400"/>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17" name="Google Shape;317;p24"/>
            <p:cNvSpPr txBox="1"/>
            <p:nvPr/>
          </p:nvSpPr>
          <p:spPr>
            <a:xfrm>
              <a:off x="2991543" y="3179207"/>
              <a:ext cx="905217" cy="552395"/>
            </a:xfrm>
            <a:prstGeom prst="rect">
              <a:avLst/>
            </a:prstGeom>
            <a:noFill/>
            <a:ln>
              <a:noFill/>
            </a:ln>
          </p:spPr>
          <p:txBody>
            <a:bodyPr spcFirstLastPara="1" wrap="square" lIns="0" tIns="10150" rIns="0" bIns="0" anchor="t" anchorCtr="0">
              <a:spAutoFit/>
            </a:bodyPr>
            <a:lstStyle/>
            <a:p>
              <a:pPr marL="12700" marR="5080" lvl="0" indent="-3175" algn="ctr" rtl="0">
                <a:lnSpc>
                  <a:spcPct val="101200"/>
                </a:lnSpc>
                <a:spcBef>
                  <a:spcPts val="0"/>
                </a:spcBef>
                <a:spcAft>
                  <a:spcPts val="0"/>
                </a:spcAft>
                <a:buClr>
                  <a:srgbClr val="000000"/>
                </a:buClr>
                <a:buSzPts val="1800"/>
                <a:buFont typeface="Arial"/>
                <a:buNone/>
              </a:pPr>
              <a:r>
                <a:rPr lang="en-US" sz="1800" b="1" i="0" u="none" strike="noStrike" cap="none" dirty="0">
                  <a:solidFill>
                    <a:srgbClr val="FFFFFF"/>
                  </a:solidFill>
                  <a:latin typeface="Arial"/>
                  <a:ea typeface="Arial"/>
                  <a:cs typeface="Arial"/>
                  <a:sym typeface="Arial"/>
                </a:rPr>
                <a:t>Cost Savings</a:t>
              </a:r>
              <a:endParaRPr sz="1800" b="1" i="0" u="none" strike="noStrike" cap="none" dirty="0">
                <a:solidFill>
                  <a:schemeClr val="dk1"/>
                </a:solidFill>
                <a:latin typeface="Arial"/>
                <a:ea typeface="Arial"/>
                <a:cs typeface="Arial"/>
                <a:sym typeface="Arial"/>
              </a:endParaRPr>
            </a:p>
          </p:txBody>
        </p:sp>
        <p:sp>
          <p:nvSpPr>
            <p:cNvPr id="318" name="Google Shape;318;p24"/>
            <p:cNvSpPr txBox="1"/>
            <p:nvPr/>
          </p:nvSpPr>
          <p:spPr>
            <a:xfrm>
              <a:off x="4045208" y="5035988"/>
              <a:ext cx="1168903" cy="552395"/>
            </a:xfrm>
            <a:prstGeom prst="rect">
              <a:avLst/>
            </a:prstGeom>
            <a:noFill/>
            <a:ln>
              <a:noFill/>
            </a:ln>
          </p:spPr>
          <p:txBody>
            <a:bodyPr spcFirstLastPara="1" wrap="square" lIns="0" tIns="10150" rIns="0" bIns="0" anchor="t" anchorCtr="0">
              <a:spAutoFit/>
            </a:bodyPr>
            <a:lstStyle/>
            <a:p>
              <a:pPr marL="12700" marR="5080" lvl="0" indent="-3175" algn="ctr" rtl="0">
                <a:lnSpc>
                  <a:spcPct val="101200"/>
                </a:lnSpc>
                <a:spcBef>
                  <a:spcPts val="0"/>
                </a:spcBef>
                <a:spcAft>
                  <a:spcPts val="0"/>
                </a:spcAft>
                <a:buClr>
                  <a:srgbClr val="000000"/>
                </a:buClr>
                <a:buSzPts val="1800"/>
                <a:buFont typeface="Arial"/>
                <a:buNone/>
              </a:pPr>
              <a:r>
                <a:rPr lang="en-US" sz="1800" b="1" i="0" u="none" strike="noStrike" cap="none" dirty="0">
                  <a:solidFill>
                    <a:srgbClr val="FFFFFF"/>
                  </a:solidFill>
                  <a:latin typeface="Arial"/>
                  <a:ea typeface="Arial"/>
                  <a:cs typeface="Arial"/>
                  <a:sym typeface="Arial"/>
                </a:rPr>
                <a:t>Risk Reduction</a:t>
              </a:r>
              <a:endParaRPr sz="1800" b="1" i="0" u="none" strike="noStrike" cap="none" dirty="0">
                <a:solidFill>
                  <a:schemeClr val="dk1"/>
                </a:solidFill>
                <a:latin typeface="Arial"/>
                <a:ea typeface="Arial"/>
                <a:cs typeface="Arial"/>
                <a:sym typeface="Arial"/>
              </a:endParaRPr>
            </a:p>
          </p:txBody>
        </p:sp>
        <p:sp>
          <p:nvSpPr>
            <p:cNvPr id="319" name="Google Shape;319;p24"/>
            <p:cNvSpPr txBox="1"/>
            <p:nvPr/>
          </p:nvSpPr>
          <p:spPr>
            <a:xfrm>
              <a:off x="1798980" y="5035988"/>
              <a:ext cx="991236" cy="552395"/>
            </a:xfrm>
            <a:prstGeom prst="rect">
              <a:avLst/>
            </a:prstGeom>
            <a:noFill/>
            <a:ln>
              <a:noFill/>
            </a:ln>
          </p:spPr>
          <p:txBody>
            <a:bodyPr spcFirstLastPara="1" wrap="square" lIns="0" tIns="10150" rIns="0" bIns="0" anchor="t" anchorCtr="0">
              <a:spAutoFit/>
            </a:bodyPr>
            <a:lstStyle/>
            <a:p>
              <a:pPr marL="9525" marR="5080" lvl="0" indent="3175" algn="ctr" rtl="0">
                <a:lnSpc>
                  <a:spcPct val="101200"/>
                </a:lnSpc>
                <a:spcBef>
                  <a:spcPts val="0"/>
                </a:spcBef>
                <a:spcAft>
                  <a:spcPts val="0"/>
                </a:spcAft>
                <a:buClr>
                  <a:srgbClr val="000000"/>
                </a:buClr>
                <a:buSzPts val="1800"/>
                <a:buFont typeface="Arial"/>
                <a:buNone/>
              </a:pPr>
              <a:r>
                <a:rPr lang="en-US" sz="1800" b="1" i="0" u="none" strike="noStrike" cap="none" dirty="0">
                  <a:solidFill>
                    <a:srgbClr val="FFFFFF"/>
                  </a:solidFill>
                  <a:latin typeface="Arial"/>
                  <a:ea typeface="Arial"/>
                  <a:cs typeface="Arial"/>
                  <a:sym typeface="Arial"/>
                </a:rPr>
                <a:t>Revenue Growth</a:t>
              </a:r>
              <a:endParaRPr sz="1800" b="1" i="0" u="none" strike="noStrike" cap="none" dirty="0">
                <a:solidFill>
                  <a:schemeClr val="dk1"/>
                </a:solidFill>
                <a:latin typeface="Arial"/>
                <a:ea typeface="Arial"/>
                <a:cs typeface="Arial"/>
                <a:sym typeface="Arial"/>
              </a:endParaRPr>
            </a:p>
          </p:txBody>
        </p:sp>
        <p:pic>
          <p:nvPicPr>
            <p:cNvPr id="320" name="Google Shape;320;p24"/>
            <p:cNvPicPr preferRelativeResize="0"/>
            <p:nvPr/>
          </p:nvPicPr>
          <p:blipFill rotWithShape="1">
            <a:blip r:embed="rId4">
              <a:alphaModFix/>
            </a:blip>
            <a:srcRect/>
            <a:stretch/>
          </p:blipFill>
          <p:spPr>
            <a:xfrm>
              <a:off x="3101250" y="2548796"/>
              <a:ext cx="685800" cy="533400"/>
            </a:xfrm>
            <a:prstGeom prst="rect">
              <a:avLst/>
            </a:prstGeom>
            <a:noFill/>
            <a:ln>
              <a:noFill/>
            </a:ln>
          </p:spPr>
        </p:pic>
        <p:pic>
          <p:nvPicPr>
            <p:cNvPr id="321" name="Google Shape;321;p24"/>
            <p:cNvPicPr preferRelativeResize="0"/>
            <p:nvPr/>
          </p:nvPicPr>
          <p:blipFill rotWithShape="1">
            <a:blip r:embed="rId5">
              <a:alphaModFix/>
            </a:blip>
            <a:srcRect/>
            <a:stretch/>
          </p:blipFill>
          <p:spPr>
            <a:xfrm>
              <a:off x="4272034" y="4415116"/>
              <a:ext cx="685800" cy="533400"/>
            </a:xfrm>
            <a:prstGeom prst="rect">
              <a:avLst/>
            </a:prstGeom>
            <a:noFill/>
            <a:ln>
              <a:noFill/>
            </a:ln>
          </p:spPr>
        </p:pic>
        <p:sp>
          <p:nvSpPr>
            <p:cNvPr id="322" name="Google Shape;322;p24"/>
            <p:cNvSpPr/>
            <p:nvPr/>
          </p:nvSpPr>
          <p:spPr>
            <a:xfrm>
              <a:off x="5770875" y="1875899"/>
              <a:ext cx="499414" cy="499414"/>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1</a:t>
              </a:r>
              <a:endParaRPr sz="1400" b="0" i="0" u="none" strike="noStrike" cap="none" dirty="0">
                <a:solidFill>
                  <a:srgbClr val="000000"/>
                </a:solidFill>
                <a:latin typeface="Arial"/>
                <a:ea typeface="Arial"/>
                <a:cs typeface="Arial"/>
                <a:sym typeface="Arial"/>
              </a:endParaRPr>
            </a:p>
          </p:txBody>
        </p:sp>
        <p:sp>
          <p:nvSpPr>
            <p:cNvPr id="323" name="Google Shape;323;p24"/>
            <p:cNvSpPr/>
            <p:nvPr/>
          </p:nvSpPr>
          <p:spPr>
            <a:xfrm>
              <a:off x="5770875" y="3150631"/>
              <a:ext cx="499414" cy="499414"/>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324" name="Google Shape;324;p24"/>
            <p:cNvSpPr/>
            <p:nvPr/>
          </p:nvSpPr>
          <p:spPr>
            <a:xfrm>
              <a:off x="5770875" y="4478697"/>
              <a:ext cx="499414" cy="499414"/>
            </a:xfrm>
            <a:prstGeom prst="ellipse">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9"/>
                  </a:ext>
                </a:extLst>
              </a:rPr>
              <a:t>Measure Success: Goals and Metrics</a:t>
            </a:r>
            <a:endParaRPr dirty="0"/>
          </a:p>
        </p:txBody>
      </p:sp>
      <p:sp>
        <p:nvSpPr>
          <p:cNvPr id="330" name="Google Shape;330;p2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45745" lvl="0" indent="-93345" algn="l" rtl="0">
              <a:lnSpc>
                <a:spcPct val="90000"/>
              </a:lnSpc>
              <a:spcBef>
                <a:spcPts val="0"/>
              </a:spcBef>
              <a:spcAft>
                <a:spcPts val="0"/>
              </a:spcAft>
              <a:buClr>
                <a:schemeClr val="dk1"/>
              </a:buClr>
              <a:buSzPts val="2400"/>
              <a:buNone/>
            </a:pP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IT Spending as a Percent of Revenue</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3: IT Spending as a Percent of Operating Expense</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4: IT Spending per Employee</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5: Revenue per Employee</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6: Operating income per Employee</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7: Profitability</a:t>
            </a:r>
            <a:endParaRPr dirty="0"/>
          </a:p>
          <a:p>
            <a:pPr marL="245745" lvl="0" indent="-245745" algn="l" rtl="0">
              <a:lnSpc>
                <a:spcPct val="90000"/>
              </a:lnSpc>
              <a:spcBef>
                <a:spcPts val="1200"/>
              </a:spcBef>
              <a:spcAft>
                <a:spcPts val="0"/>
              </a:spcAft>
              <a:buClr>
                <a:srgbClr val="424242"/>
              </a:buClr>
              <a:buSzPts val="1200"/>
              <a:buChar char="•"/>
            </a:pPr>
            <a:r>
              <a:rPr lang="en-US" sz="1200" dirty="0">
                <a:solidFill>
                  <a:srgbClr val="424242"/>
                </a:solidFill>
              </a:rPr>
              <a:t>Figure 8: IT Operational Versus Capital Spending</a:t>
            </a:r>
            <a:endParaRPr dirty="0"/>
          </a:p>
          <a:p>
            <a:pPr marL="245745" lvl="0" indent="-93345" algn="l" rtl="0">
              <a:lnSpc>
                <a:spcPct val="90000"/>
              </a:lnSpc>
              <a:spcBef>
                <a:spcPts val="1200"/>
              </a:spcBef>
              <a:spcAft>
                <a:spcPts val="0"/>
              </a:spcAft>
              <a:buClr>
                <a:schemeClr val="dk1"/>
              </a:buClr>
              <a:buSzPts val="2400"/>
              <a:buNone/>
            </a:pPr>
            <a:endParaRPr dirty="0"/>
          </a:p>
          <a:p>
            <a:pPr marL="245745" lvl="0" indent="-93345" algn="l" rtl="0">
              <a:lnSpc>
                <a:spcPct val="90000"/>
              </a:lnSpc>
              <a:spcBef>
                <a:spcPts val="1200"/>
              </a:spcBef>
              <a:spcAft>
                <a:spcPts val="0"/>
              </a:spcAft>
              <a:buClr>
                <a:schemeClr val="dk1"/>
              </a:buClr>
              <a:buSzPts val="2400"/>
              <a:buNone/>
            </a:pPr>
            <a:endParaRPr dirty="0"/>
          </a:p>
          <a:p>
            <a:pPr marL="245745" lvl="0" indent="-93345" algn="l" rtl="0">
              <a:lnSpc>
                <a:spcPct val="90000"/>
              </a:lnSpc>
              <a:spcBef>
                <a:spcPts val="1200"/>
              </a:spcBef>
              <a:spcAft>
                <a:spcPts val="0"/>
              </a:spcAft>
              <a:buClr>
                <a:schemeClr val="dk1"/>
              </a:buClr>
              <a:buSzPts val="2400"/>
              <a:buNone/>
            </a:pPr>
            <a:endParaRPr dirty="0"/>
          </a:p>
          <a:p>
            <a:pPr marL="245745" lvl="0" indent="-93345" algn="l" rtl="0">
              <a:lnSpc>
                <a:spcPct val="90000"/>
              </a:lnSpc>
              <a:spcBef>
                <a:spcPts val="1200"/>
              </a:spcBef>
              <a:spcAft>
                <a:spcPts val="0"/>
              </a:spcAft>
              <a:buClr>
                <a:schemeClr val="dk1"/>
              </a:buClr>
              <a:buSzPts val="2400"/>
              <a:buNone/>
            </a:pPr>
            <a:endParaRPr dirty="0"/>
          </a:p>
          <a:p>
            <a:pPr marL="245745" lvl="0" indent="-93345" algn="l" rtl="0">
              <a:lnSpc>
                <a:spcPct val="90000"/>
              </a:lnSpc>
              <a:spcBef>
                <a:spcPts val="1200"/>
              </a:spcBef>
              <a:spcAft>
                <a:spcPts val="0"/>
              </a:spcAft>
              <a:buClr>
                <a:schemeClr val="dk1"/>
              </a:buClr>
              <a:buSzPts val="2400"/>
              <a:buNone/>
            </a:pPr>
            <a:endParaRPr dirty="0"/>
          </a:p>
        </p:txBody>
      </p:sp>
      <p:graphicFrame>
        <p:nvGraphicFramePr>
          <p:cNvPr id="331" name="Google Shape;331;p25"/>
          <p:cNvGraphicFramePr/>
          <p:nvPr/>
        </p:nvGraphicFramePr>
        <p:xfrm>
          <a:off x="375138" y="1395046"/>
          <a:ext cx="11351600" cy="3754180"/>
        </p:xfrm>
        <a:graphic>
          <a:graphicData uri="http://schemas.openxmlformats.org/drawingml/2006/table">
            <a:tbl>
              <a:tblPr firstRow="1" bandRow="1">
                <a:noFill/>
                <a:tableStyleId>{29F3C198-CA9F-4026-A7DF-F32AA3C1170A}</a:tableStyleId>
              </a:tblPr>
              <a:tblGrid>
                <a:gridCol w="1930000">
                  <a:extLst>
                    <a:ext uri="{9D8B030D-6E8A-4147-A177-3AD203B41FA5}">
                      <a16:colId xmlns:a16="http://schemas.microsoft.com/office/drawing/2014/main" val="20000"/>
                    </a:ext>
                  </a:extLst>
                </a:gridCol>
                <a:gridCol w="25522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532175">
                  <a:extLst>
                    <a:ext uri="{9D8B030D-6E8A-4147-A177-3AD203B41FA5}">
                      <a16:colId xmlns:a16="http://schemas.microsoft.com/office/drawing/2014/main" val="20003"/>
                    </a:ext>
                  </a:extLst>
                </a:gridCol>
                <a:gridCol w="182262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Innovation</a:t>
                      </a:r>
                      <a:endParaRPr sz="1400" u="none" strike="noStrike" cap="none" dirty="0"/>
                    </a:p>
                  </a:txBody>
                  <a:tcPr marL="91450" marR="91450" marT="45725" marB="45725">
                    <a:solidFill>
                      <a:schemeClr val="dk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D&amp;A Capabilities</a:t>
                      </a:r>
                      <a:endParaRPr sz="1400" u="none" strike="noStrike" cap="none" dirty="0"/>
                    </a:p>
                  </a:txBody>
                  <a:tcPr marL="91450" marR="91450" marT="45725" marB="45725">
                    <a:solidFill>
                      <a:schemeClr val="dk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User Experience</a:t>
                      </a:r>
                      <a:endParaRPr sz="1400" u="none" strike="noStrike" cap="none" dirty="0"/>
                    </a:p>
                  </a:txBody>
                  <a:tcPr marL="91450" marR="91450" marT="45725" marB="45725">
                    <a:solidFill>
                      <a:schemeClr val="dk2"/>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Cost Optimization</a:t>
                      </a:r>
                      <a:endParaRPr sz="1400" u="none" strike="noStrike" cap="none" dirty="0"/>
                    </a:p>
                  </a:txBody>
                  <a:tcPr marL="91450" marR="91450" marT="45725" marB="45725">
                    <a:solidFill>
                      <a:schemeClr val="dk2"/>
                    </a:solidFill>
                  </a:tcPr>
                </a:tc>
                <a:tc>
                  <a:txBody>
                    <a:bodyPr/>
                    <a:lstStyle/>
                    <a:p>
                      <a:pPr marL="0" marR="0" lvl="0" indent="0" algn="l" rtl="0">
                        <a:lnSpc>
                          <a:spcPct val="100000"/>
                        </a:lnSpc>
                        <a:spcBef>
                          <a:spcPts val="0"/>
                        </a:spcBef>
                        <a:spcAft>
                          <a:spcPts val="0"/>
                        </a:spcAft>
                        <a:buClr>
                          <a:schemeClr val="dk1"/>
                        </a:buClr>
                        <a:buSzPts val="1800"/>
                        <a:buFont typeface="Arial"/>
                        <a:buNone/>
                      </a:pPr>
                      <a:r>
                        <a:rPr lang="en-US" sz="1800" u="none" strike="noStrike" cap="none" dirty="0"/>
                        <a:t>IT Risk</a:t>
                      </a:r>
                      <a:endParaRPr sz="1400" u="none" strike="noStrike" cap="none" dirty="0"/>
                    </a:p>
                  </a:txBody>
                  <a:tcPr marL="91450" marR="91450" marT="45725" marB="45725">
                    <a:solidFill>
                      <a:schemeClr val="dk2"/>
                    </a:solidFill>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No. of ideas generated</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Business impact of D&amp;A</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Net Promoter Score (NPS)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IT Spending as a Percent of Revenue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Security breaches</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Innovation cycle time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solidFill>
                            <a:srgbClr val="000000"/>
                          </a:solidFill>
                        </a:rPr>
                        <a:t>Time from insight to action</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Customer lifetime value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IT Spending as a Percent of Operating Expense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Top risks</a:t>
                      </a:r>
                      <a:endParaRPr sz="1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Innovation pipeline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Data quality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t>Customer retention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IT Spending per Employee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No. of incidents</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Conversion rate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Data literacy level</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Churn rate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Revenue per Employee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System availability</a:t>
                      </a:r>
                      <a:endParaRPr sz="14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Failure rate</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dirty="0">
                          <a:solidFill>
                            <a:srgbClr val="000000"/>
                          </a:solidFill>
                        </a:rPr>
                        <a:t>D&amp;A Risk</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Customer acquisition cost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424242"/>
                        </a:buClr>
                        <a:buSzPts val="1600"/>
                        <a:buFont typeface="Arial"/>
                        <a:buNone/>
                      </a:pPr>
                      <a:r>
                        <a:rPr lang="en-US" sz="1600" b="0" i="0" u="none" strike="noStrike" cap="none" dirty="0">
                          <a:solidFill>
                            <a:srgbClr val="424242"/>
                          </a:solidFill>
                          <a:latin typeface="Arial"/>
                          <a:ea typeface="Arial"/>
                          <a:cs typeface="Arial"/>
                          <a:sym typeface="Arial"/>
                        </a:rPr>
                        <a:t>IT Operational Versus Capital Spending</a:t>
                      </a:r>
                      <a:endParaRPr sz="16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Arial"/>
                        <a:buNone/>
                      </a:pPr>
                      <a:r>
                        <a:rPr lang="en-US" sz="1600" u="none" strike="noStrike" cap="none" dirty="0"/>
                        <a:t>MTTR or MTTI(Mean Time To Resolve or Isolate)</a:t>
                      </a:r>
                      <a:endParaRPr sz="14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6: Create Action Plan and Set Up</a:t>
            </a:r>
            <a:br>
              <a:rPr lang="en-US" dirty="0"/>
            </a:br>
            <a:r>
              <a:rPr lang="en-US" dirty="0"/>
              <a:t>Regular Check-Ins  </a:t>
            </a:r>
            <a:br>
              <a:rPr lang="en-US" sz="3200" dirty="0"/>
            </a:b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0"/>
                  </a:ext>
                </a:extLst>
              </a:rPr>
              <a:t>Template</a:t>
            </a:r>
            <a:r>
              <a:rPr lang="en-US" dirty="0"/>
              <a:t>: Action Plan for Proposed Initiatives</a:t>
            </a:r>
            <a:endParaRPr dirty="0"/>
          </a:p>
        </p:txBody>
      </p:sp>
      <p:graphicFrame>
        <p:nvGraphicFramePr>
          <p:cNvPr id="342" name="Google Shape;342;p27"/>
          <p:cNvGraphicFramePr/>
          <p:nvPr/>
        </p:nvGraphicFramePr>
        <p:xfrm>
          <a:off x="457200" y="1527175"/>
          <a:ext cx="11274375" cy="2062530"/>
        </p:xfrm>
        <a:graphic>
          <a:graphicData uri="http://schemas.openxmlformats.org/drawingml/2006/table">
            <a:tbl>
              <a:tblPr firstRow="1" bandRow="1">
                <a:noFill/>
                <a:tableStyleId>{687CD3CB-508C-4A76-A490-832017ED35DD}</a:tableStyleId>
              </a:tblPr>
              <a:tblGrid>
                <a:gridCol w="682100">
                  <a:extLst>
                    <a:ext uri="{9D8B030D-6E8A-4147-A177-3AD203B41FA5}">
                      <a16:colId xmlns:a16="http://schemas.microsoft.com/office/drawing/2014/main" val="20000"/>
                    </a:ext>
                  </a:extLst>
                </a:gridCol>
                <a:gridCol w="2101650">
                  <a:extLst>
                    <a:ext uri="{9D8B030D-6E8A-4147-A177-3AD203B41FA5}">
                      <a16:colId xmlns:a16="http://schemas.microsoft.com/office/drawing/2014/main" val="20001"/>
                    </a:ext>
                  </a:extLst>
                </a:gridCol>
                <a:gridCol w="1382650">
                  <a:extLst>
                    <a:ext uri="{9D8B030D-6E8A-4147-A177-3AD203B41FA5}">
                      <a16:colId xmlns:a16="http://schemas.microsoft.com/office/drawing/2014/main" val="20002"/>
                    </a:ext>
                  </a:extLst>
                </a:gridCol>
                <a:gridCol w="1112300">
                  <a:extLst>
                    <a:ext uri="{9D8B030D-6E8A-4147-A177-3AD203B41FA5}">
                      <a16:colId xmlns:a16="http://schemas.microsoft.com/office/drawing/2014/main" val="20003"/>
                    </a:ext>
                  </a:extLst>
                </a:gridCol>
                <a:gridCol w="2027900">
                  <a:extLst>
                    <a:ext uri="{9D8B030D-6E8A-4147-A177-3AD203B41FA5}">
                      <a16:colId xmlns:a16="http://schemas.microsoft.com/office/drawing/2014/main" val="20004"/>
                    </a:ext>
                  </a:extLst>
                </a:gridCol>
                <a:gridCol w="1454375">
                  <a:extLst>
                    <a:ext uri="{9D8B030D-6E8A-4147-A177-3AD203B41FA5}">
                      <a16:colId xmlns:a16="http://schemas.microsoft.com/office/drawing/2014/main" val="20005"/>
                    </a:ext>
                  </a:extLst>
                </a:gridCol>
                <a:gridCol w="1104100">
                  <a:extLst>
                    <a:ext uri="{9D8B030D-6E8A-4147-A177-3AD203B41FA5}">
                      <a16:colId xmlns:a16="http://schemas.microsoft.com/office/drawing/2014/main" val="20006"/>
                    </a:ext>
                  </a:extLst>
                </a:gridCol>
                <a:gridCol w="1409300">
                  <a:extLst>
                    <a:ext uri="{9D8B030D-6E8A-4147-A177-3AD203B41FA5}">
                      <a16:colId xmlns:a16="http://schemas.microsoft.com/office/drawing/2014/main" val="20007"/>
                    </a:ext>
                  </a:extLst>
                </a:gridCol>
              </a:tblGrid>
              <a:tr h="3708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Sr. No.</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dirty="0">
                          <a:solidFill>
                            <a:schemeClr val="lt1"/>
                          </a:solidFill>
                          <a:latin typeface="Arial"/>
                          <a:ea typeface="Arial"/>
                          <a:cs typeface="Arial"/>
                          <a:sym typeface="Arial"/>
                        </a:rPr>
                        <a:t>Priority Action </a:t>
                      </a:r>
                      <a:endParaRPr sz="1600" u="none" strike="noStrike" cap="none" dirty="0"/>
                    </a:p>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dirty="0">
                          <a:solidFill>
                            <a:schemeClr val="lt1"/>
                          </a:solidFill>
                          <a:latin typeface="Arial"/>
                          <a:ea typeface="Arial"/>
                          <a:cs typeface="Arial"/>
                          <a:sym typeface="Arial"/>
                        </a:rPr>
                        <a:t>Item or Initiative</a:t>
                      </a:r>
                      <a:endParaRPr sz="16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Business Objectives</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Owner</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Implementation Time Frame</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Required Investment</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dirty="0"/>
                        <a:t>Key Metrics</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Arial"/>
                        <a:buNone/>
                      </a:pPr>
                      <a:r>
                        <a:rPr lang="en-US" sz="1600" u="none" strike="noStrike" cap="none" dirty="0"/>
                        <a:t>Guidance Needed</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Arial"/>
                        <a:buNone/>
                      </a:pPr>
                      <a:endParaRPr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43" name="Google Shape;343;p27"/>
          <p:cNvSpPr txBox="1"/>
          <p:nvPr/>
        </p:nvSpPr>
        <p:spPr>
          <a:xfrm>
            <a:off x="842790" y="941639"/>
            <a:ext cx="10515724"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 Action: Fill this in with priority action items or initiatives and the required details to create an action plan</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Storyboard </a:t>
            </a:r>
            <a:r>
              <a:rPr lang="en-US" dirty="0"/>
              <a:t>for Check-In Discussions</a:t>
            </a:r>
            <a:endParaRPr dirty="0"/>
          </a:p>
        </p:txBody>
      </p:sp>
      <p:sp>
        <p:nvSpPr>
          <p:cNvPr id="349" name="Google Shape;349;p28"/>
          <p:cNvSpPr/>
          <p:nvPr/>
        </p:nvSpPr>
        <p:spPr>
          <a:xfrm>
            <a:off x="703385" y="2357257"/>
            <a:ext cx="3165229" cy="1664676"/>
          </a:xfrm>
          <a:prstGeom prst="roundRect">
            <a:avLst>
              <a:gd name="adj" fmla="val 16667"/>
            </a:avLst>
          </a:prstGeom>
          <a:gradFill>
            <a:gsLst>
              <a:gs pos="0">
                <a:srgbClr val="47A6E0"/>
              </a:gs>
              <a:gs pos="50000">
                <a:srgbClr val="009EE1"/>
              </a:gs>
              <a:gs pos="100000">
                <a:srgbClr val="008FD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Set Context</a:t>
            </a: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Follow-up points from the last meeting</a:t>
            </a: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Decide key discussion points</a:t>
            </a:r>
            <a:endParaRPr sz="1400" b="0" i="0" u="none" strike="noStrike" cap="none" dirty="0">
              <a:solidFill>
                <a:srgbClr val="000000"/>
              </a:solidFill>
              <a:latin typeface="Arial"/>
              <a:ea typeface="Arial"/>
              <a:cs typeface="Arial"/>
              <a:sym typeface="Arial"/>
            </a:endParaRPr>
          </a:p>
        </p:txBody>
      </p:sp>
      <p:sp>
        <p:nvSpPr>
          <p:cNvPr id="350" name="Google Shape;350;p28"/>
          <p:cNvSpPr/>
          <p:nvPr/>
        </p:nvSpPr>
        <p:spPr>
          <a:xfrm>
            <a:off x="3915506" y="2357255"/>
            <a:ext cx="3892062" cy="1652953"/>
          </a:xfrm>
          <a:prstGeom prst="roundRect">
            <a:avLst>
              <a:gd name="adj" fmla="val 16667"/>
            </a:avLst>
          </a:prstGeom>
          <a:gradFill>
            <a:gsLst>
              <a:gs pos="0">
                <a:srgbClr val="47A6E0"/>
              </a:gs>
              <a:gs pos="50000">
                <a:srgbClr val="009EE1"/>
              </a:gs>
              <a:gs pos="100000">
                <a:srgbClr val="008FD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Discuss Key Activities/Strategy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Discussion Point 1</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Discussion Point 2</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Discussion Point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p:txBody>
      </p:sp>
      <p:sp>
        <p:nvSpPr>
          <p:cNvPr id="351" name="Google Shape;351;p28"/>
          <p:cNvSpPr/>
          <p:nvPr/>
        </p:nvSpPr>
        <p:spPr>
          <a:xfrm>
            <a:off x="7866184" y="2357255"/>
            <a:ext cx="3610706" cy="1652952"/>
          </a:xfrm>
          <a:prstGeom prst="roundRect">
            <a:avLst>
              <a:gd name="adj" fmla="val 16667"/>
            </a:avLst>
          </a:prstGeom>
          <a:gradFill>
            <a:gsLst>
              <a:gs pos="0">
                <a:srgbClr val="47A6E0"/>
              </a:gs>
              <a:gs pos="50000">
                <a:srgbClr val="009EE1"/>
              </a:gs>
              <a:gs pos="100000">
                <a:srgbClr val="008FD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dirty="0">
                <a:solidFill>
                  <a:schemeClr val="lt1"/>
                </a:solidFill>
                <a:latin typeface="Arial"/>
                <a:ea typeface="Arial"/>
                <a:cs typeface="Arial"/>
                <a:sym typeface="Arial"/>
              </a:rPr>
              <a:t>Review and Decide Next Actions</a:t>
            </a:r>
            <a:endParaRPr sz="1400" b="0" i="0" u="none" strike="noStrike" cap="none" dirty="0">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chemeClr val="dk1"/>
              </a:buClr>
              <a:buSzPts val="1400"/>
              <a:buFont typeface="Noto Sans Symbols"/>
              <a:buNone/>
            </a:pPr>
            <a:endParaRPr sz="14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Agree on decisions made</a:t>
            </a: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Prioritize next actions/deliverable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Timeline for next check-in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52" name="Google Shape;352;p28"/>
          <p:cNvSpPr/>
          <p:nvPr/>
        </p:nvSpPr>
        <p:spPr>
          <a:xfrm>
            <a:off x="1082920" y="1530332"/>
            <a:ext cx="1606061" cy="612648"/>
          </a:xfrm>
          <a:prstGeom prst="wedgeRoundRectCallout">
            <a:avLst>
              <a:gd name="adj1" fmla="val -20833"/>
              <a:gd name="adj2" fmla="val 62500"/>
              <a:gd name="adj3" fmla="val 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Introduction</a:t>
            </a:r>
            <a:endParaRPr sz="1800" b="0" i="0" u="none" strike="noStrike" cap="none" dirty="0">
              <a:solidFill>
                <a:schemeClr val="lt1"/>
              </a:solidFill>
              <a:latin typeface="Arial"/>
              <a:ea typeface="Arial"/>
              <a:cs typeface="Arial"/>
              <a:sym typeface="Arial"/>
            </a:endParaRPr>
          </a:p>
        </p:txBody>
      </p:sp>
      <p:sp>
        <p:nvSpPr>
          <p:cNvPr id="353" name="Google Shape;353;p28"/>
          <p:cNvSpPr/>
          <p:nvPr/>
        </p:nvSpPr>
        <p:spPr>
          <a:xfrm>
            <a:off x="4635010" y="1530331"/>
            <a:ext cx="2344616" cy="612648"/>
          </a:xfrm>
          <a:prstGeom prst="wedgeRoundRectCallout">
            <a:avLst>
              <a:gd name="adj1" fmla="val -20833"/>
              <a:gd name="adj2" fmla="val 62500"/>
              <a:gd name="adj3" fmla="val 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Discussion Points</a:t>
            </a:r>
            <a:endParaRPr sz="1800" b="0" i="0" u="none" strike="noStrike" cap="none" dirty="0">
              <a:solidFill>
                <a:schemeClr val="lt1"/>
              </a:solidFill>
              <a:latin typeface="Arial"/>
              <a:ea typeface="Arial"/>
              <a:cs typeface="Arial"/>
              <a:sym typeface="Arial"/>
            </a:endParaRPr>
          </a:p>
        </p:txBody>
      </p:sp>
      <p:sp>
        <p:nvSpPr>
          <p:cNvPr id="354" name="Google Shape;354;p28"/>
          <p:cNvSpPr/>
          <p:nvPr/>
        </p:nvSpPr>
        <p:spPr>
          <a:xfrm>
            <a:off x="8761535" y="1530331"/>
            <a:ext cx="1688122" cy="612648"/>
          </a:xfrm>
          <a:prstGeom prst="wedgeRoundRectCallout">
            <a:avLst>
              <a:gd name="adj1" fmla="val -20833"/>
              <a:gd name="adj2" fmla="val 62500"/>
              <a:gd name="adj3" fmla="val 0"/>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Summary</a:t>
            </a:r>
            <a:endParaRPr sz="1800" b="0" i="0" u="none" strike="noStrike" cap="none" dirty="0">
              <a:solidFill>
                <a:schemeClr val="lt1"/>
              </a:solidFill>
              <a:latin typeface="Arial"/>
              <a:ea typeface="Arial"/>
              <a:cs typeface="Arial"/>
              <a:sym typeface="Arial"/>
            </a:endParaRPr>
          </a:p>
        </p:txBody>
      </p:sp>
      <p:sp>
        <p:nvSpPr>
          <p:cNvPr id="355" name="Google Shape;355;p28"/>
          <p:cNvSpPr/>
          <p:nvPr/>
        </p:nvSpPr>
        <p:spPr>
          <a:xfrm>
            <a:off x="3915505" y="4059642"/>
            <a:ext cx="3892062" cy="1922582"/>
          </a:xfrm>
          <a:prstGeom prst="roundRect">
            <a:avLst>
              <a:gd name="adj" fmla="val 16667"/>
            </a:avLst>
          </a:prstGeom>
          <a:gradFill>
            <a:gsLst>
              <a:gs pos="0">
                <a:srgbClr val="47A6E0"/>
              </a:gs>
              <a:gs pos="50000">
                <a:srgbClr val="009EE1"/>
              </a:gs>
              <a:gs pos="100000">
                <a:srgbClr val="008FD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lt1"/>
                </a:solidFill>
                <a:latin typeface="Arial"/>
                <a:ea typeface="Arial"/>
                <a:cs typeface="Arial"/>
                <a:sym typeface="Arial"/>
              </a:rPr>
              <a:t>Sample Check-in Questions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How are we progressing towards our shared outcomes?</a:t>
            </a:r>
            <a:endParaRPr sz="1800" b="0" i="0" u="none" strike="noStrike" cap="none" dirty="0">
              <a:solidFill>
                <a:schemeClr val="lt1"/>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Have our priorities changed since our last meeting?</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1400"/>
              <a:buFont typeface="Noto Sans Symbols"/>
              <a:buChar char="⮚"/>
            </a:pPr>
            <a:r>
              <a:rPr lang="en-US" sz="1400" b="0" i="0" u="none" strike="noStrike" cap="none" dirty="0">
                <a:solidFill>
                  <a:schemeClr val="lt1"/>
                </a:solidFill>
                <a:latin typeface="Arial"/>
                <a:ea typeface="Arial"/>
                <a:cs typeface="Arial"/>
                <a:sym typeface="Arial"/>
              </a:rPr>
              <a:t>Have any new obstacles emerged?</a:t>
            </a:r>
            <a:endParaRPr sz="1400" b="0" i="0" u="none" strike="noStrike" cap="none" dirty="0">
              <a:solidFill>
                <a:srgbClr val="000000"/>
              </a:solidFill>
              <a:latin typeface="Arial"/>
              <a:ea typeface="Arial"/>
              <a:cs typeface="Arial"/>
              <a:sym typeface="Arial"/>
            </a:endParaRPr>
          </a:p>
        </p:txBody>
      </p:sp>
      <p:sp>
        <p:nvSpPr>
          <p:cNvPr id="356" name="Google Shape;356;p28"/>
          <p:cNvSpPr txBox="1"/>
          <p:nvPr/>
        </p:nvSpPr>
        <p:spPr>
          <a:xfrm>
            <a:off x="2325338" y="880017"/>
            <a:ext cx="7529904"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 Action: Use this storyboard for check-in discussions to plan your agenda. </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Template: Plan to Set Up Regular Check-Ins</a:t>
            </a:r>
            <a:endParaRPr dirty="0"/>
          </a:p>
        </p:txBody>
      </p:sp>
      <p:graphicFrame>
        <p:nvGraphicFramePr>
          <p:cNvPr id="362" name="Google Shape;362;p29"/>
          <p:cNvGraphicFramePr/>
          <p:nvPr/>
        </p:nvGraphicFramePr>
        <p:xfrm>
          <a:off x="457200" y="1527175"/>
          <a:ext cx="11274400" cy="2494340"/>
        </p:xfrm>
        <a:graphic>
          <a:graphicData uri="http://schemas.openxmlformats.org/drawingml/2006/table">
            <a:tbl>
              <a:tblPr firstRow="1" bandRow="1">
                <a:noFill/>
                <a:tableStyleId>{687CD3CB-508C-4A76-A490-832017ED35DD}</a:tableStyleId>
              </a:tblPr>
              <a:tblGrid>
                <a:gridCol w="5637200">
                  <a:extLst>
                    <a:ext uri="{9D8B030D-6E8A-4147-A177-3AD203B41FA5}">
                      <a16:colId xmlns:a16="http://schemas.microsoft.com/office/drawing/2014/main" val="20000"/>
                    </a:ext>
                  </a:extLst>
                </a:gridCol>
                <a:gridCol w="56372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Points to discuss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Notes / Follow-ups/ Decisions Taken</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How are we progressing towards our shared outcomes?</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Have our priorities changed since our last meeting?</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Have any new obstacles emerged?</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363" name="Google Shape;363;p29"/>
          <p:cNvSpPr txBox="1"/>
          <p:nvPr/>
        </p:nvSpPr>
        <p:spPr>
          <a:xfrm>
            <a:off x="457200" y="923278"/>
            <a:ext cx="9974062" cy="369332"/>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lt1"/>
                </a:solidFill>
                <a:latin typeface="Arial"/>
                <a:ea typeface="Arial"/>
                <a:cs typeface="Arial"/>
                <a:sym typeface="Arial"/>
              </a:rPr>
              <a:t>Action: Fill this in with the questions you want to cover in your regular check-ins and follow-ups</a:t>
            </a: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Six Steps to Building CTO and CDAO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7"/>
                  </a:ext>
                </a:extLst>
              </a:rPr>
              <a:t>Partnerships</a:t>
            </a:r>
            <a:endParaRPr dirty="0"/>
          </a:p>
        </p:txBody>
      </p:sp>
      <p:sp>
        <p:nvSpPr>
          <p:cNvPr id="122" name="Google Shape;122;p3"/>
          <p:cNvSpPr/>
          <p:nvPr/>
        </p:nvSpPr>
        <p:spPr>
          <a:xfrm>
            <a:off x="6974675" y="4864375"/>
            <a:ext cx="23163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none" strike="noStrike" cap="none" dirty="0">
                <a:solidFill>
                  <a:schemeClr val="dk1"/>
                </a:solidFill>
                <a:latin typeface="Arial"/>
                <a:ea typeface="Arial"/>
                <a:cs typeface="Arial"/>
                <a:sym typeface="Arial"/>
              </a:rPr>
              <a:t>Determine Activities To Collaborate on </a:t>
            </a:r>
            <a:endParaRPr sz="1400" b="0" i="0" u="none" strike="noStrike" cap="none" dirty="0">
              <a:solidFill>
                <a:srgbClr val="000000"/>
              </a:solidFill>
              <a:latin typeface="Arial"/>
              <a:ea typeface="Arial"/>
              <a:cs typeface="Arial"/>
              <a:sym typeface="Arial"/>
            </a:endParaRPr>
          </a:p>
        </p:txBody>
      </p:sp>
      <p:sp>
        <p:nvSpPr>
          <p:cNvPr id="123" name="Google Shape;123;p3"/>
          <p:cNvSpPr/>
          <p:nvPr/>
        </p:nvSpPr>
        <p:spPr>
          <a:xfrm>
            <a:off x="7743125" y="3332900"/>
            <a:ext cx="3350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Identify Common Challenges That You Can Tackle Together</a:t>
            </a:r>
            <a:endParaRPr sz="1800" b="0" i="0" u="none" strike="noStrike" cap="none" dirty="0">
              <a:solidFill>
                <a:schemeClr val="dk1"/>
              </a:solidFill>
              <a:latin typeface="Arial"/>
              <a:ea typeface="Arial"/>
              <a:cs typeface="Arial"/>
              <a:sym typeface="Arial"/>
            </a:endParaRPr>
          </a:p>
        </p:txBody>
      </p:sp>
      <p:sp>
        <p:nvSpPr>
          <p:cNvPr id="124" name="Google Shape;124;p3"/>
          <p:cNvSpPr/>
          <p:nvPr/>
        </p:nvSpPr>
        <p:spPr>
          <a:xfrm>
            <a:off x="6974686" y="1922594"/>
            <a:ext cx="299782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Establish Shared Priorities</a:t>
            </a:r>
            <a:endParaRPr sz="1800" b="0" i="0" u="none" strike="noStrike" cap="none" dirty="0">
              <a:solidFill>
                <a:schemeClr val="dk1"/>
              </a:solidFill>
              <a:latin typeface="Arial"/>
              <a:ea typeface="Arial"/>
              <a:cs typeface="Arial"/>
              <a:sym typeface="Arial"/>
            </a:endParaRPr>
          </a:p>
        </p:txBody>
      </p:sp>
      <p:grpSp>
        <p:nvGrpSpPr>
          <p:cNvPr id="125" name="Google Shape;125;p3"/>
          <p:cNvGrpSpPr/>
          <p:nvPr/>
        </p:nvGrpSpPr>
        <p:grpSpPr>
          <a:xfrm>
            <a:off x="4130713" y="1659360"/>
            <a:ext cx="3421895" cy="3726060"/>
            <a:chOff x="6800850" y="3222174"/>
            <a:chExt cx="2188612" cy="2383153"/>
          </a:xfrm>
        </p:grpSpPr>
        <p:sp>
          <p:nvSpPr>
            <p:cNvPr id="126" name="Google Shape;126;p3"/>
            <p:cNvSpPr/>
            <p:nvPr/>
          </p:nvSpPr>
          <p:spPr>
            <a:xfrm>
              <a:off x="8549432" y="3914130"/>
              <a:ext cx="440030" cy="1078585"/>
            </a:xfrm>
            <a:custGeom>
              <a:avLst/>
              <a:gdLst/>
              <a:ahLst/>
              <a:cxnLst/>
              <a:rect l="l" t="t" r="r" b="b"/>
              <a:pathLst>
                <a:path w="440030" h="1078585" extrusionOk="0">
                  <a:moveTo>
                    <a:pt x="338404" y="926478"/>
                  </a:moveTo>
                  <a:cubicBezTo>
                    <a:pt x="395172" y="795248"/>
                    <a:pt x="428739" y="651701"/>
                    <a:pt x="428739" y="499618"/>
                  </a:cubicBezTo>
                  <a:cubicBezTo>
                    <a:pt x="428739" y="319265"/>
                    <a:pt x="384022" y="149580"/>
                    <a:pt x="306031" y="0"/>
                  </a:cubicBezTo>
                  <a:lnTo>
                    <a:pt x="255092" y="194069"/>
                  </a:lnTo>
                  <a:lnTo>
                    <a:pt x="48590" y="139852"/>
                  </a:lnTo>
                  <a:cubicBezTo>
                    <a:pt x="104254" y="248285"/>
                    <a:pt x="138645" y="369367"/>
                    <a:pt x="138645" y="499618"/>
                  </a:cubicBezTo>
                  <a:cubicBezTo>
                    <a:pt x="138645" y="599046"/>
                    <a:pt x="114795" y="691375"/>
                    <a:pt x="80759" y="778688"/>
                  </a:cubicBezTo>
                  <a:lnTo>
                    <a:pt x="0" y="732371"/>
                  </a:lnTo>
                  <a:lnTo>
                    <a:pt x="93815" y="1078585"/>
                  </a:lnTo>
                  <a:lnTo>
                    <a:pt x="440029" y="98477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7" name="Google Shape;127;p3"/>
            <p:cNvSpPr/>
            <p:nvPr/>
          </p:nvSpPr>
          <p:spPr>
            <a:xfrm>
              <a:off x="7937143" y="3333178"/>
              <a:ext cx="926109" cy="717944"/>
            </a:xfrm>
            <a:custGeom>
              <a:avLst/>
              <a:gdLst/>
              <a:ahLst/>
              <a:cxnLst/>
              <a:rect l="l" t="t" r="r" b="b"/>
              <a:pathLst>
                <a:path w="926109" h="717944" extrusionOk="0">
                  <a:moveTo>
                    <a:pt x="926110" y="371006"/>
                  </a:moveTo>
                  <a:lnTo>
                    <a:pt x="822287" y="431648"/>
                  </a:lnTo>
                  <a:cubicBezTo>
                    <a:pt x="633845" y="181204"/>
                    <a:pt x="340627" y="14872"/>
                    <a:pt x="6617" y="0"/>
                  </a:cubicBezTo>
                  <a:lnTo>
                    <a:pt x="149251" y="142634"/>
                  </a:lnTo>
                  <a:lnTo>
                    <a:pt x="0" y="291872"/>
                  </a:lnTo>
                  <a:cubicBezTo>
                    <a:pt x="229693" y="304115"/>
                    <a:pt x="432969" y="412547"/>
                    <a:pt x="569976" y="579032"/>
                  </a:cubicBezTo>
                  <a:lnTo>
                    <a:pt x="488087" y="626860"/>
                  </a:lnTo>
                  <a:lnTo>
                    <a:pt x="835025" y="71794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8" name="Google Shape;128;p3"/>
            <p:cNvSpPr/>
            <p:nvPr/>
          </p:nvSpPr>
          <p:spPr>
            <a:xfrm>
              <a:off x="6983655" y="3222174"/>
              <a:ext cx="1038314" cy="753123"/>
            </a:xfrm>
            <a:custGeom>
              <a:avLst/>
              <a:gdLst/>
              <a:ahLst/>
              <a:cxnLst/>
              <a:rect l="l" t="t" r="r" b="b"/>
              <a:pathLst>
                <a:path w="1038314" h="753123" extrusionOk="0">
                  <a:moveTo>
                    <a:pt x="784682" y="507276"/>
                  </a:moveTo>
                  <a:lnTo>
                    <a:pt x="1038314" y="253632"/>
                  </a:lnTo>
                  <a:lnTo>
                    <a:pt x="784682" y="0"/>
                  </a:lnTo>
                  <a:lnTo>
                    <a:pt x="784682" y="119329"/>
                  </a:lnTo>
                  <a:cubicBezTo>
                    <a:pt x="455270" y="157963"/>
                    <a:pt x="170815" y="341872"/>
                    <a:pt x="0" y="608165"/>
                  </a:cubicBezTo>
                  <a:lnTo>
                    <a:pt x="197562" y="554635"/>
                  </a:lnTo>
                  <a:lnTo>
                    <a:pt x="251346" y="753123"/>
                  </a:lnTo>
                  <a:cubicBezTo>
                    <a:pt x="370916" y="573443"/>
                    <a:pt x="562763" y="449301"/>
                    <a:pt x="784682" y="413741"/>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9" name="Google Shape;129;p3"/>
            <p:cNvSpPr/>
            <p:nvPr/>
          </p:nvSpPr>
          <p:spPr>
            <a:xfrm>
              <a:off x="6800850" y="3834779"/>
              <a:ext cx="440030" cy="1078585"/>
            </a:xfrm>
            <a:custGeom>
              <a:avLst/>
              <a:gdLst/>
              <a:ahLst/>
              <a:cxnLst/>
              <a:rect l="l" t="t" r="r" b="b"/>
              <a:pathLst>
                <a:path w="440030" h="1078585" extrusionOk="0">
                  <a:moveTo>
                    <a:pt x="359270" y="299898"/>
                  </a:moveTo>
                  <a:lnTo>
                    <a:pt x="440030" y="346227"/>
                  </a:lnTo>
                  <a:lnTo>
                    <a:pt x="346215" y="0"/>
                  </a:lnTo>
                  <a:lnTo>
                    <a:pt x="0" y="93815"/>
                  </a:lnTo>
                  <a:lnTo>
                    <a:pt x="101626" y="152108"/>
                  </a:lnTo>
                  <a:cubicBezTo>
                    <a:pt x="44856" y="283337"/>
                    <a:pt x="11290" y="426885"/>
                    <a:pt x="11290" y="578967"/>
                  </a:cubicBezTo>
                  <a:cubicBezTo>
                    <a:pt x="11290" y="759320"/>
                    <a:pt x="56007" y="929018"/>
                    <a:pt x="133998" y="1078585"/>
                  </a:cubicBezTo>
                  <a:lnTo>
                    <a:pt x="184950" y="884517"/>
                  </a:lnTo>
                  <a:lnTo>
                    <a:pt x="391440" y="938720"/>
                  </a:lnTo>
                  <a:cubicBezTo>
                    <a:pt x="335776" y="830301"/>
                    <a:pt x="301384" y="709219"/>
                    <a:pt x="301384" y="578967"/>
                  </a:cubicBezTo>
                  <a:cubicBezTo>
                    <a:pt x="301384" y="479539"/>
                    <a:pt x="325234" y="387223"/>
                    <a:pt x="359270" y="299898"/>
                  </a:cubicBezTo>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30" name="Google Shape;130;p3"/>
            <p:cNvSpPr/>
            <p:nvPr/>
          </p:nvSpPr>
          <p:spPr>
            <a:xfrm>
              <a:off x="6927056" y="4776371"/>
              <a:ext cx="926109" cy="717944"/>
            </a:xfrm>
            <a:custGeom>
              <a:avLst/>
              <a:gdLst/>
              <a:ahLst/>
              <a:cxnLst/>
              <a:rect l="l" t="t" r="r" b="b"/>
              <a:pathLst>
                <a:path w="926109" h="717944" extrusionOk="0">
                  <a:moveTo>
                    <a:pt x="919493" y="717944"/>
                  </a:moveTo>
                  <a:lnTo>
                    <a:pt x="776872" y="575310"/>
                  </a:lnTo>
                  <a:lnTo>
                    <a:pt x="926110" y="426072"/>
                  </a:lnTo>
                  <a:cubicBezTo>
                    <a:pt x="696417" y="413829"/>
                    <a:pt x="493141" y="305397"/>
                    <a:pt x="356134" y="138913"/>
                  </a:cubicBezTo>
                  <a:lnTo>
                    <a:pt x="438023" y="91084"/>
                  </a:lnTo>
                  <a:lnTo>
                    <a:pt x="91085" y="0"/>
                  </a:lnTo>
                  <a:lnTo>
                    <a:pt x="0" y="346939"/>
                  </a:lnTo>
                  <a:lnTo>
                    <a:pt x="103823" y="286296"/>
                  </a:lnTo>
                  <a:cubicBezTo>
                    <a:pt x="292265" y="536753"/>
                    <a:pt x="585483" y="703084"/>
                    <a:pt x="919493" y="717944"/>
                  </a:cubicBezTo>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31" name="Google Shape;131;p3"/>
            <p:cNvSpPr/>
            <p:nvPr/>
          </p:nvSpPr>
          <p:spPr>
            <a:xfrm>
              <a:off x="7768344" y="4852205"/>
              <a:ext cx="1038314" cy="753122"/>
            </a:xfrm>
            <a:custGeom>
              <a:avLst/>
              <a:gdLst/>
              <a:ahLst/>
              <a:cxnLst/>
              <a:rect l="l" t="t" r="r" b="b"/>
              <a:pathLst>
                <a:path w="1038314" h="753122" extrusionOk="0">
                  <a:moveTo>
                    <a:pt x="253631" y="633793"/>
                  </a:moveTo>
                  <a:cubicBezTo>
                    <a:pt x="583044" y="595160"/>
                    <a:pt x="867499" y="411252"/>
                    <a:pt x="1038314" y="144945"/>
                  </a:cubicBezTo>
                  <a:lnTo>
                    <a:pt x="840752" y="198476"/>
                  </a:lnTo>
                  <a:lnTo>
                    <a:pt x="786968" y="0"/>
                  </a:lnTo>
                  <a:cubicBezTo>
                    <a:pt x="667398" y="179680"/>
                    <a:pt x="475551" y="303810"/>
                    <a:pt x="253631" y="339382"/>
                  </a:cubicBezTo>
                  <a:lnTo>
                    <a:pt x="253631" y="245847"/>
                  </a:lnTo>
                  <a:lnTo>
                    <a:pt x="0" y="499478"/>
                  </a:lnTo>
                  <a:lnTo>
                    <a:pt x="253631" y="753123"/>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sp>
        <p:nvSpPr>
          <p:cNvPr id="132" name="Google Shape;132;p3"/>
          <p:cNvSpPr/>
          <p:nvPr/>
        </p:nvSpPr>
        <p:spPr>
          <a:xfrm flipH="1">
            <a:off x="6474127" y="1911317"/>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1</a:t>
            </a:r>
            <a:endParaRPr sz="1400" b="0" i="0" u="none" strike="noStrike" cap="none" dirty="0">
              <a:solidFill>
                <a:srgbClr val="000000"/>
              </a:solidFill>
              <a:latin typeface="Arial"/>
              <a:ea typeface="Arial"/>
              <a:cs typeface="Arial"/>
              <a:sym typeface="Arial"/>
            </a:endParaRPr>
          </a:p>
        </p:txBody>
      </p:sp>
      <p:sp>
        <p:nvSpPr>
          <p:cNvPr id="133" name="Google Shape;133;p3"/>
          <p:cNvSpPr/>
          <p:nvPr/>
        </p:nvSpPr>
        <p:spPr>
          <a:xfrm flipH="1">
            <a:off x="6474127" y="4793784"/>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134" name="Google Shape;134;p3"/>
          <p:cNvSpPr/>
          <p:nvPr/>
        </p:nvSpPr>
        <p:spPr>
          <a:xfrm flipH="1">
            <a:off x="4853381" y="4776797"/>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135" name="Google Shape;135;p3"/>
          <p:cNvSpPr/>
          <p:nvPr/>
        </p:nvSpPr>
        <p:spPr>
          <a:xfrm flipH="1">
            <a:off x="7317983" y="3337286"/>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136" name="Google Shape;136;p3"/>
          <p:cNvSpPr/>
          <p:nvPr/>
        </p:nvSpPr>
        <p:spPr>
          <a:xfrm flipH="1">
            <a:off x="3950639" y="3337286"/>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137" name="Google Shape;137;p3"/>
          <p:cNvSpPr/>
          <p:nvPr/>
        </p:nvSpPr>
        <p:spPr>
          <a:xfrm>
            <a:off x="1639460" y="4793772"/>
            <a:ext cx="2972501" cy="64633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Leverage Governance To Avoid Conflicts</a:t>
            </a:r>
            <a:endParaRPr sz="1800" b="0" i="0" u="none" strike="noStrike" cap="none" dirty="0">
              <a:solidFill>
                <a:schemeClr val="dk1"/>
              </a:solidFill>
              <a:latin typeface="Arial"/>
              <a:ea typeface="Arial"/>
              <a:cs typeface="Arial"/>
              <a:sym typeface="Arial"/>
            </a:endParaRPr>
          </a:p>
        </p:txBody>
      </p:sp>
      <p:sp>
        <p:nvSpPr>
          <p:cNvPr id="138" name="Google Shape;138;p3"/>
          <p:cNvSpPr/>
          <p:nvPr/>
        </p:nvSpPr>
        <p:spPr>
          <a:xfrm>
            <a:off x="1414597" y="3337286"/>
            <a:ext cx="2467560" cy="923289"/>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Define Shared Outcomes and Metrics</a:t>
            </a:r>
            <a:endParaRPr sz="1800" b="0" i="0" u="none" strike="noStrike" cap="none" dirty="0">
              <a:solidFill>
                <a:schemeClr val="dk1"/>
              </a:solidFill>
              <a:latin typeface="Arial"/>
              <a:ea typeface="Arial"/>
              <a:cs typeface="Arial"/>
              <a:sym typeface="Arial"/>
            </a:endParaRPr>
          </a:p>
        </p:txBody>
      </p:sp>
      <p:sp>
        <p:nvSpPr>
          <p:cNvPr id="139" name="Google Shape;139;p3"/>
          <p:cNvSpPr/>
          <p:nvPr/>
        </p:nvSpPr>
        <p:spPr>
          <a:xfrm flipH="1">
            <a:off x="4853381" y="1933070"/>
            <a:ext cx="387669" cy="387669"/>
          </a:xfrm>
          <a:prstGeom prst="ellipse">
            <a:avLst/>
          </a:prstGeom>
          <a:solidFill>
            <a:srgbClr val="FF540A"/>
          </a:solidFill>
          <a:ln>
            <a:noFill/>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140" name="Google Shape;140;p3"/>
          <p:cNvSpPr/>
          <p:nvPr/>
        </p:nvSpPr>
        <p:spPr>
          <a:xfrm>
            <a:off x="1602763" y="1784882"/>
            <a:ext cx="3036765" cy="646331"/>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Create Action Plan and </a:t>
            </a:r>
            <a:endParaRPr sz="1800" b="0" i="0" u="none" strike="noStrike" cap="none" dirty="0">
              <a:solidFill>
                <a:schemeClr val="dk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Set up Regular Check-Ins</a:t>
            </a:r>
            <a:endParaRPr sz="1800" b="0" i="0" u="none" strike="noStrike" cap="none" dirty="0">
              <a:solidFill>
                <a:schemeClr val="dk1"/>
              </a:solidFill>
              <a:latin typeface="Arial"/>
              <a:ea typeface="Arial"/>
              <a:cs typeface="Arial"/>
              <a:sym typeface="Arial"/>
            </a:endParaRPr>
          </a:p>
        </p:txBody>
      </p:sp>
      <p:sp>
        <p:nvSpPr>
          <p:cNvPr id="141" name="Google Shape;141;p3"/>
          <p:cNvSpPr txBox="1"/>
          <p:nvPr/>
        </p:nvSpPr>
        <p:spPr>
          <a:xfrm>
            <a:off x="459036" y="821675"/>
            <a:ext cx="11277900" cy="10005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This guide will help CTOs building collaborative relationships with CDAOs.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It </a:t>
            </a:r>
            <a:r>
              <a:rPr lang="en-US" sz="1800" b="0" i="0" u="none" strike="noStrike" cap="none" dirty="0">
                <a:solidFill>
                  <a:srgbClr val="444444"/>
                </a:solidFill>
                <a:latin typeface="Arial"/>
                <a:ea typeface="Arial"/>
                <a:cs typeface="Arial"/>
                <a:sym typeface="Arial"/>
              </a:rPr>
              <a:t>outlines six steps to kick-off CTO-CDAO partnership discussions as follows</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Appendix</a:t>
            </a:r>
            <a:br>
              <a:rPr lang="en-US" dirty="0"/>
            </a:br>
            <a:br>
              <a:rPr lang="en-US" dirty="0"/>
            </a:br>
            <a:endParaRPr sz="1800" dirty="0">
              <a:solidFill>
                <a:srgbClr val="000000"/>
              </a:solidFill>
              <a:latin typeface="Arial"/>
              <a:ea typeface="Arial"/>
              <a:cs typeface="Arial"/>
              <a:sym typeface="Arial"/>
            </a:endParaRPr>
          </a:p>
          <a:p>
            <a:pPr marL="0" lvl="0" indent="0" algn="l" rtl="0">
              <a:lnSpc>
                <a:spcPct val="90000"/>
              </a:lnSpc>
              <a:spcBef>
                <a:spcPts val="1200"/>
              </a:spcBef>
              <a:spcAft>
                <a:spcPts val="0"/>
              </a:spcAft>
              <a:buClr>
                <a:schemeClr val="dk2"/>
              </a:buClr>
              <a:buSzPts val="3200"/>
              <a:buFont typeface="Arial Black"/>
              <a:buNone/>
            </a:pPr>
            <a:r>
              <a:rPr lang="en-US" dirty="0"/>
              <a:t> </a:t>
            </a:r>
            <a:br>
              <a:rPr lang="en-US" sz="3200" dirty="0"/>
            </a:b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CTO Profile</a:t>
            </a:r>
            <a:endParaRPr dirty="0"/>
          </a:p>
        </p:txBody>
      </p:sp>
      <p:sp>
        <p:nvSpPr>
          <p:cNvPr id="374" name="Google Shape;374;p31"/>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46063" lvl="0" indent="-93663" algn="l" rtl="0">
              <a:lnSpc>
                <a:spcPct val="90000"/>
              </a:lnSpc>
              <a:spcBef>
                <a:spcPts val="0"/>
              </a:spcBef>
              <a:spcAft>
                <a:spcPts val="0"/>
              </a:spcAft>
              <a:buClr>
                <a:schemeClr val="dk1"/>
              </a:buClr>
              <a:buSzPts val="2400"/>
              <a:buNone/>
            </a:pPr>
            <a:endParaRPr dirty="0"/>
          </a:p>
        </p:txBody>
      </p:sp>
      <p:graphicFrame>
        <p:nvGraphicFramePr>
          <p:cNvPr id="375" name="Google Shape;375;p31"/>
          <p:cNvGraphicFramePr/>
          <p:nvPr/>
        </p:nvGraphicFramePr>
        <p:xfrm>
          <a:off x="457200" y="809502"/>
          <a:ext cx="11436325" cy="5006150"/>
        </p:xfrm>
        <a:graphic>
          <a:graphicData uri="http://schemas.openxmlformats.org/drawingml/2006/table">
            <a:tbl>
              <a:tblPr firstRow="1" bandRow="1">
                <a:noFill/>
                <a:tableStyleId>{687CD3CB-508C-4A76-A490-832017ED35DD}</a:tableStyleId>
              </a:tblPr>
              <a:tblGrid>
                <a:gridCol w="1749975">
                  <a:extLst>
                    <a:ext uri="{9D8B030D-6E8A-4147-A177-3AD203B41FA5}">
                      <a16:colId xmlns:a16="http://schemas.microsoft.com/office/drawing/2014/main" val="20000"/>
                    </a:ext>
                  </a:extLst>
                </a:gridCol>
                <a:gridCol w="9686350">
                  <a:extLst>
                    <a:ext uri="{9D8B030D-6E8A-4147-A177-3AD203B41FA5}">
                      <a16:colId xmlns:a16="http://schemas.microsoft.com/office/drawing/2014/main" val="20001"/>
                    </a:ext>
                  </a:extLst>
                </a:gridCol>
              </a:tblGrid>
              <a:tr h="3731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Aspect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Description</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Role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latin typeface="Arial"/>
                          <a:ea typeface="Arial"/>
                          <a:cs typeface="Arial"/>
                          <a:sym typeface="Arial"/>
                        </a:rPr>
                        <a:t>The CTO empowers the organization with the technology to boost business performance and increase customer satisfaction</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Goals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Develop and implement the technology strategy</a:t>
                      </a:r>
                      <a:endParaRPr sz="140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Optimize the organization’s current business and/or IT operations</a:t>
                      </a:r>
                      <a:endParaRPr sz="140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Lead technology innovation to drive transformation and enable new business models</a:t>
                      </a:r>
                      <a:endParaRPr sz="140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Enable digital business by providing the right technologies to build digital business platforms and creating digital products and services</a:t>
                      </a:r>
                      <a:endParaRPr sz="140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Evolve talent within the IT organization to acquire the skills to better exploit technology</a:t>
                      </a:r>
                      <a:endParaRPr sz="140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solidFill>
                            <a:schemeClr val="dk1"/>
                          </a:solidFill>
                          <a:latin typeface="Arial"/>
                          <a:ea typeface="Arial"/>
                          <a:cs typeface="Arial"/>
                          <a:sym typeface="Arial"/>
                        </a:rPr>
                        <a:t>Manage the OCTO</a:t>
                      </a:r>
                      <a:endParaRPr sz="1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Key Activities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Evolving architecture</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Modernizing infrastructure</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Building a digital business platform</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Driving trendspotting</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Developing digital products</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Managing technology talent</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Managing external partnerships</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Success Metrics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Customer Experience</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IT Employee Productivity</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Contribution to Revenue</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Innovation pipeline</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CDAO Profile</a:t>
            </a:r>
            <a:endParaRPr dirty="0"/>
          </a:p>
        </p:txBody>
      </p:sp>
      <p:graphicFrame>
        <p:nvGraphicFramePr>
          <p:cNvPr id="381" name="Google Shape;381;p32"/>
          <p:cNvGraphicFramePr/>
          <p:nvPr/>
        </p:nvGraphicFramePr>
        <p:xfrm>
          <a:off x="830317" y="813181"/>
          <a:ext cx="10773100" cy="4366070"/>
        </p:xfrm>
        <a:graphic>
          <a:graphicData uri="http://schemas.openxmlformats.org/drawingml/2006/table">
            <a:tbl>
              <a:tblPr firstRow="1" bandRow="1">
                <a:noFill/>
                <a:tableStyleId>{687CD3CB-508C-4A76-A490-832017ED35DD}</a:tableStyleId>
              </a:tblPr>
              <a:tblGrid>
                <a:gridCol w="3115050">
                  <a:extLst>
                    <a:ext uri="{9D8B030D-6E8A-4147-A177-3AD203B41FA5}">
                      <a16:colId xmlns:a16="http://schemas.microsoft.com/office/drawing/2014/main" val="20000"/>
                    </a:ext>
                  </a:extLst>
                </a:gridCol>
                <a:gridCol w="7658050">
                  <a:extLst>
                    <a:ext uri="{9D8B030D-6E8A-4147-A177-3AD203B41FA5}">
                      <a16:colId xmlns:a16="http://schemas.microsoft.com/office/drawing/2014/main" val="20001"/>
                    </a:ext>
                  </a:extLst>
                </a:gridCol>
              </a:tblGrid>
              <a:tr h="3731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Aspect </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Description</a:t>
                      </a:r>
                      <a:endParaRPr sz="14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Role</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chemeClr val="dk1"/>
                          </a:solidFill>
                        </a:rPr>
                        <a:t>CDAO has the primary enterprise</a:t>
                      </a:r>
                      <a:r>
                        <a:rPr lang="en-US" sz="1400" u="none" strike="noStrike" cap="none" dirty="0"/>
                        <a:t> </a:t>
                      </a:r>
                      <a:r>
                        <a:rPr lang="en-US" sz="1400" u="none" strike="noStrike" cap="none" dirty="0">
                          <a:solidFill>
                            <a:srgbClr val="444746"/>
                          </a:solidFill>
                        </a:rPr>
                        <a:t>accountability of the organization’s data and analytics assets to drive value for business stakeholders.</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Goals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Foster data literacy</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Driv</a:t>
                      </a:r>
                      <a:r>
                        <a:rPr lang="en-US" sz="1400" u="none" strike="noStrike" cap="none"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3"/>
                            </a:ext>
                          </a:extLst>
                        </a:rPr>
                        <a:t>e </a:t>
                      </a:r>
                      <a:r>
                        <a:rPr lang="en-US" sz="1400" u="none" strike="noStrike" cap="none" dirty="0"/>
                        <a:t>data-driven culture</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Define and implement D&amp;A strategy and initiatives for business transformation</a:t>
                      </a:r>
                      <a:endParaRPr sz="1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Key Activities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Define and create</a:t>
                      </a:r>
                      <a:r>
                        <a:rPr lang="en-US" sz="1400" b="0" i="0" u="none" strike="noStrike" cap="none" dirty="0">
                          <a:solidFill>
                            <a:schemeClr val="dk1"/>
                          </a:solidFill>
                          <a:latin typeface="Arial"/>
                          <a:ea typeface="Arial"/>
                          <a:cs typeface="Arial"/>
                          <a:sym typeface="Arial"/>
                        </a:rPr>
                        <a:t> D&amp;A </a:t>
                      </a:r>
                      <a:r>
                        <a:rPr lang="en-US" sz="1400" u="none" strike="noStrike" cap="none" dirty="0"/>
                        <a:t>strategy</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Identifying D&amp;A strategy and stakeholder value opportunities</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Institute enterprise</a:t>
                      </a:r>
                      <a:r>
                        <a:rPr lang="en-US" sz="1400" b="0" i="0" u="none" strike="noStrike" cap="none" dirty="0">
                          <a:solidFill>
                            <a:schemeClr val="dk1"/>
                          </a:solidFill>
                          <a:latin typeface="Arial"/>
                          <a:ea typeface="Arial"/>
                          <a:cs typeface="Arial"/>
                          <a:sym typeface="Arial"/>
                        </a:rPr>
                        <a:t> operating model for D&amp;A</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Fo</a:t>
                      </a:r>
                      <a:r>
                        <a:rPr lang="en-US" sz="1400" u="none" strike="noStrike" cap="none" dirty="0"/>
                        <a:t>ster</a:t>
                      </a:r>
                      <a:r>
                        <a:rPr lang="en-US" sz="1400" b="0" i="0" u="none" strike="noStrike" cap="none" dirty="0">
                          <a:solidFill>
                            <a:schemeClr val="dk1"/>
                          </a:solidFill>
                          <a:latin typeface="Arial"/>
                          <a:ea typeface="Arial"/>
                          <a:cs typeface="Arial"/>
                          <a:sym typeface="Arial"/>
                        </a:rPr>
                        <a:t> data literacy and data driven culture change plan</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Establish governance mechanism to build trust in data assets</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b="0" i="0" u="none" strike="noStrike" cap="none" dirty="0">
                          <a:solidFill>
                            <a:schemeClr val="dk1"/>
                          </a:solidFill>
                          <a:latin typeface="Arial"/>
                          <a:ea typeface="Arial"/>
                          <a:cs typeface="Arial"/>
                          <a:sym typeface="Arial"/>
                        </a:rPr>
                        <a:t>Manage Risk Aspects of D&amp;A</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Success Metrics</a:t>
                      </a:r>
                      <a:endParaRPr sz="1400" u="none" strike="noStrike" cap="none" dirty="0"/>
                    </a:p>
                  </a:txBody>
                  <a:tcPr marL="91450" marR="91450" marT="45725" marB="45725"/>
                </a:tc>
                <a:tc>
                  <a:txBody>
                    <a:bodyPr/>
                    <a:lstStyle/>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Data literacy levels</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ROI from D&amp;A investments</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Customer engagement</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Data quality</a:t>
                      </a:r>
                      <a:endParaRPr sz="1400" u="none" strike="noStrike" cap="none" dirty="0"/>
                    </a:p>
                    <a:p>
                      <a:pPr marL="285750" marR="0" lvl="0" indent="-285750" algn="l" rtl="0">
                        <a:lnSpc>
                          <a:spcPct val="100000"/>
                        </a:lnSpc>
                        <a:spcBef>
                          <a:spcPts val="0"/>
                        </a:spcBef>
                        <a:spcAft>
                          <a:spcPts val="0"/>
                        </a:spcAft>
                        <a:buClr>
                          <a:schemeClr val="dk1"/>
                        </a:buClr>
                        <a:buSzPts val="1400"/>
                        <a:buFont typeface="Arial"/>
                        <a:buChar char="•"/>
                      </a:pPr>
                      <a:r>
                        <a:rPr lang="en-US" sz="1400" u="none" strike="noStrike" cap="none" dirty="0"/>
                        <a:t>Business impact of data insights</a:t>
                      </a:r>
                      <a:endParaRPr sz="1400" u="none" strike="noStrike" cap="none" dirty="0"/>
                    </a:p>
                    <a:p>
                      <a:pPr marL="285750" marR="0" lvl="0" indent="-285750" algn="l" rtl="0">
                        <a:lnSpc>
                          <a:spcPct val="100000"/>
                        </a:lnSpc>
                        <a:spcBef>
                          <a:spcPts val="0"/>
                        </a:spcBef>
                        <a:spcAft>
                          <a:spcPts val="0"/>
                        </a:spcAft>
                        <a:buClr>
                          <a:srgbClr val="000000"/>
                        </a:buClr>
                        <a:buSzPts val="1400"/>
                        <a:buFont typeface="Arial"/>
                        <a:buChar char="•"/>
                      </a:pPr>
                      <a:r>
                        <a:rPr lang="en-US" sz="1400" u="none" strike="noStrike" cap="none" dirty="0"/>
                        <a:t>Cost optimization</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
        <p:nvSpPr>
          <p:cNvPr id="382" name="Google Shape;382;p32"/>
          <p:cNvSpPr txBox="1"/>
          <p:nvPr/>
        </p:nvSpPr>
        <p:spPr>
          <a:xfrm>
            <a:off x="3527068" y="6197709"/>
            <a:ext cx="6050100" cy="3078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12121"/>
                </a:solidFill>
                <a:latin typeface="Arial"/>
                <a:ea typeface="Arial"/>
                <a:cs typeface="Arial"/>
                <a:sym typeface="Arial"/>
              </a:rPr>
              <a:t>Source: </a:t>
            </a:r>
            <a:r>
              <a:rPr lang="en-US" sz="1400" b="0" i="0" u="sng" strike="noStrike" cap="none" dirty="0">
                <a:solidFill>
                  <a:schemeClr val="hlink"/>
                </a:solidFill>
                <a:highlight>
                  <a:srgbClr val="FFFFFF"/>
                </a:highlight>
                <a:latin typeface="Arial"/>
                <a:ea typeface="Arial"/>
                <a:cs typeface="Arial"/>
                <a:sym typeface="Arial"/>
                <a:hlinkClick r:id="rId3"/>
              </a:rPr>
              <a:t>Tool: Sample Job Description — Chief Data and Analytics Officer</a:t>
            </a:r>
            <a:endParaRPr sz="1400" b="0" i="0" u="none" strike="noStrike" cap="none" dirty="0">
              <a:solidFill>
                <a:srgbClr val="21212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457200" y="361950"/>
            <a:ext cx="11458166"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Clarify Interpretations of Business Strategy</a:t>
            </a:r>
            <a:endParaRPr dirty="0"/>
          </a:p>
        </p:txBody>
      </p:sp>
      <p:sp>
        <p:nvSpPr>
          <p:cNvPr id="388" name="Google Shape;388;p3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274638" lvl="0" indent="-274638" algn="l" rtl="0">
              <a:lnSpc>
                <a:spcPct val="90000"/>
              </a:lnSpc>
              <a:spcBef>
                <a:spcPts val="0"/>
              </a:spcBef>
              <a:spcAft>
                <a:spcPts val="0"/>
              </a:spcAft>
              <a:buClr>
                <a:schemeClr val="dk1"/>
              </a:buClr>
              <a:buSzPts val="2400"/>
              <a:buChar char="•"/>
            </a:pPr>
            <a:r>
              <a:rPr lang="en-US" i="1" dirty="0"/>
              <a:t>What unique value do we provide to our stakeholders?</a:t>
            </a:r>
            <a:endParaRPr dirty="0"/>
          </a:p>
          <a:p>
            <a:pPr marL="274638" lvl="0" indent="-274638" algn="l" rtl="0">
              <a:lnSpc>
                <a:spcPct val="90000"/>
              </a:lnSpc>
              <a:spcBef>
                <a:spcPts val="1200"/>
              </a:spcBef>
              <a:spcAft>
                <a:spcPts val="0"/>
              </a:spcAft>
              <a:buClr>
                <a:schemeClr val="dk1"/>
              </a:buClr>
              <a:buSzPts val="2400"/>
              <a:buChar char="•"/>
            </a:pPr>
            <a:r>
              <a:rPr lang="en-US" i="1" dirty="0"/>
              <a:t>What financial targets must we meet to provide value?</a:t>
            </a:r>
            <a:endParaRPr dirty="0"/>
          </a:p>
          <a:p>
            <a:pPr marL="274638" lvl="0" indent="-274638" algn="l" rtl="0">
              <a:lnSpc>
                <a:spcPct val="90000"/>
              </a:lnSpc>
              <a:spcBef>
                <a:spcPts val="1200"/>
              </a:spcBef>
              <a:spcAft>
                <a:spcPts val="0"/>
              </a:spcAft>
              <a:buClr>
                <a:schemeClr val="dk1"/>
              </a:buClr>
              <a:buSzPts val="2400"/>
              <a:buChar char="•"/>
            </a:pPr>
            <a:r>
              <a:rPr lang="en-US" i="1" dirty="0"/>
              <a:t>What is the value proposition to the customer that will get us to those targets?</a:t>
            </a:r>
            <a:endParaRPr dirty="0"/>
          </a:p>
          <a:p>
            <a:pPr marL="274638" lvl="0" indent="-274638" algn="l" rtl="0">
              <a:lnSpc>
                <a:spcPct val="90000"/>
              </a:lnSpc>
              <a:spcBef>
                <a:spcPts val="1200"/>
              </a:spcBef>
              <a:spcAft>
                <a:spcPts val="0"/>
              </a:spcAft>
              <a:buClr>
                <a:schemeClr val="dk1"/>
              </a:buClr>
              <a:buSzPts val="2400"/>
              <a:buChar char="•"/>
            </a:pPr>
            <a:r>
              <a:rPr lang="en-US" i="1" dirty="0"/>
              <a:t>Which processes need to change in order to deliver that value proposition?</a:t>
            </a:r>
            <a:endParaRPr dirty="0"/>
          </a:p>
          <a:p>
            <a:pPr marL="274638" lvl="0" indent="-274638" algn="l" rtl="0">
              <a:lnSpc>
                <a:spcPct val="90000"/>
              </a:lnSpc>
              <a:spcBef>
                <a:spcPts val="1200"/>
              </a:spcBef>
              <a:spcAft>
                <a:spcPts val="0"/>
              </a:spcAft>
              <a:buClr>
                <a:schemeClr val="dk1"/>
              </a:buClr>
              <a:buSzPts val="2400"/>
              <a:buChar char="•"/>
            </a:pPr>
            <a:r>
              <a:rPr lang="en-US" i="1" dirty="0"/>
              <a:t>What capabilities do we need to learn and develop to sustain that model? </a:t>
            </a:r>
            <a:endParaRPr dirty="0"/>
          </a:p>
          <a:p>
            <a:pPr marL="274638" lvl="0" indent="-274638" algn="l" rtl="0">
              <a:lnSpc>
                <a:spcPct val="90000"/>
              </a:lnSpc>
              <a:spcBef>
                <a:spcPts val="1200"/>
              </a:spcBef>
              <a:spcAft>
                <a:spcPts val="0"/>
              </a:spcAft>
              <a:buClr>
                <a:schemeClr val="dk1"/>
              </a:buClr>
              <a:buSzPts val="2400"/>
              <a:buChar char="•"/>
            </a:pPr>
            <a:r>
              <a:rPr lang="en-US" i="1" dirty="0"/>
              <a:t>What risks may emerge that could prevent us from achieving those targets?</a:t>
            </a:r>
            <a:endParaRPr dirty="0"/>
          </a:p>
          <a:p>
            <a:pPr marL="274638" lvl="0" indent="-274638" algn="l" rtl="0">
              <a:lnSpc>
                <a:spcPct val="90000"/>
              </a:lnSpc>
              <a:spcBef>
                <a:spcPts val="1200"/>
              </a:spcBef>
              <a:spcAft>
                <a:spcPts val="0"/>
              </a:spcAft>
              <a:buClr>
                <a:schemeClr val="dk1"/>
              </a:buClr>
              <a:buSzPts val="2400"/>
              <a:buChar char="•"/>
            </a:pPr>
            <a:r>
              <a:rPr lang="en-US" i="1" dirty="0"/>
              <a:t>What might our competitors do that could impact our strategic execution?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1: Establish Shared Priorities </a:t>
            </a:r>
            <a:br>
              <a:rPr lang="en-US" sz="3200" dirty="0"/>
            </a:b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Questions for CTOs and CDAOs to Ask Each Other to Identify Common Priorities</a:t>
            </a:r>
            <a:endParaRPr dirty="0"/>
          </a:p>
        </p:txBody>
      </p:sp>
      <p:pic>
        <p:nvPicPr>
          <p:cNvPr id="152" name="Google Shape;152;p5"/>
          <p:cNvPicPr preferRelativeResize="0"/>
          <p:nvPr/>
        </p:nvPicPr>
        <p:blipFill rotWithShape="1">
          <a:blip r:embed="rId3">
            <a:alphaModFix/>
          </a:blip>
          <a:srcRect/>
          <a:stretch/>
        </p:blipFill>
        <p:spPr>
          <a:xfrm>
            <a:off x="10402050" y="2952750"/>
            <a:ext cx="1066800" cy="952500"/>
          </a:xfrm>
          <a:prstGeom prst="rect">
            <a:avLst/>
          </a:prstGeom>
          <a:noFill/>
          <a:ln>
            <a:noFill/>
          </a:ln>
        </p:spPr>
      </p:pic>
      <p:pic>
        <p:nvPicPr>
          <p:cNvPr id="153" name="Google Shape;153;p5"/>
          <p:cNvPicPr preferRelativeResize="0"/>
          <p:nvPr/>
        </p:nvPicPr>
        <p:blipFill rotWithShape="1">
          <a:blip r:embed="rId3">
            <a:alphaModFix/>
          </a:blip>
          <a:srcRect/>
          <a:stretch/>
        </p:blipFill>
        <p:spPr>
          <a:xfrm flipH="1">
            <a:off x="836300" y="2952750"/>
            <a:ext cx="1066800" cy="952500"/>
          </a:xfrm>
          <a:prstGeom prst="rect">
            <a:avLst/>
          </a:prstGeom>
          <a:noFill/>
          <a:ln>
            <a:noFill/>
          </a:ln>
        </p:spPr>
      </p:pic>
      <p:sp>
        <p:nvSpPr>
          <p:cNvPr id="154" name="Google Shape;154;p5"/>
          <p:cNvSpPr/>
          <p:nvPr/>
        </p:nvSpPr>
        <p:spPr>
          <a:xfrm>
            <a:off x="2192275" y="1346200"/>
            <a:ext cx="7920600" cy="4905900"/>
          </a:xfrm>
          <a:prstGeom prst="roundRect">
            <a:avLst>
              <a:gd name="adj" fmla="val 16667"/>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55" name="Google Shape;155;p5"/>
          <p:cNvSpPr txBox="1">
            <a:spLocks noGrp="1"/>
          </p:cNvSpPr>
          <p:nvPr>
            <p:ph type="body" idx="1"/>
          </p:nvPr>
        </p:nvSpPr>
        <p:spPr>
          <a:xfrm>
            <a:off x="2522450" y="1568050"/>
            <a:ext cx="7692300" cy="4462200"/>
          </a:xfrm>
          <a:prstGeom prst="rect">
            <a:avLst/>
          </a:prstGeom>
          <a:noFill/>
          <a:ln>
            <a:noFill/>
          </a:ln>
        </p:spPr>
        <p:txBody>
          <a:bodyPr spcFirstLastPara="1" wrap="square" lIns="0" tIns="0" rIns="0" bIns="0" anchor="t" anchorCtr="0">
            <a:noAutofit/>
          </a:bodyPr>
          <a:lstStyle/>
          <a:p>
            <a:pPr marL="246061" lvl="0" indent="-246061" algn="l" rtl="0">
              <a:lnSpc>
                <a:spcPct val="90000"/>
              </a:lnSpc>
              <a:spcBef>
                <a:spcPts val="0"/>
              </a:spcBef>
              <a:spcAft>
                <a:spcPts val="0"/>
              </a:spcAft>
              <a:buSzPts val="2000"/>
              <a:buChar char="•"/>
            </a:pPr>
            <a:r>
              <a:rPr lang="en-US" sz="2000" dirty="0"/>
              <a:t>What is going well (and not so well)?</a:t>
            </a:r>
            <a:endParaRPr sz="2000" dirty="0"/>
          </a:p>
          <a:p>
            <a:pPr marL="245745" lvl="0" indent="-245745" algn="l" rtl="0">
              <a:lnSpc>
                <a:spcPct val="90000"/>
              </a:lnSpc>
              <a:spcBef>
                <a:spcPts val="1200"/>
              </a:spcBef>
              <a:spcAft>
                <a:spcPts val="0"/>
              </a:spcAft>
              <a:buClr>
                <a:schemeClr val="dk1"/>
              </a:buClr>
              <a:buSzPts val="2000"/>
              <a:buChar char="•"/>
            </a:pPr>
            <a:r>
              <a:rPr lang="en-US" sz="2000" dirty="0"/>
              <a:t>What are your aspirations (for next six months, 12 months and 24 months)?</a:t>
            </a:r>
            <a:endParaRPr sz="2000" dirty="0"/>
          </a:p>
          <a:p>
            <a:pPr marL="245745" lvl="0" indent="-245745" algn="l" rtl="0">
              <a:lnSpc>
                <a:spcPct val="90000"/>
              </a:lnSpc>
              <a:spcBef>
                <a:spcPts val="1200"/>
              </a:spcBef>
              <a:spcAft>
                <a:spcPts val="0"/>
              </a:spcAft>
              <a:buClr>
                <a:schemeClr val="dk1"/>
              </a:buClr>
              <a:buSzPts val="2000"/>
              <a:buChar char="•"/>
            </a:pPr>
            <a:r>
              <a:rPr lang="en-US" sz="2000" dirty="0"/>
              <a:t>How do you see yourselves as contributors to enterprise-level goals?</a:t>
            </a:r>
            <a:endParaRPr sz="2000" dirty="0"/>
          </a:p>
          <a:p>
            <a:pPr marL="245745" lvl="0" indent="-245745" algn="l" rtl="0">
              <a:lnSpc>
                <a:spcPct val="90000"/>
              </a:lnSpc>
              <a:spcBef>
                <a:spcPts val="1200"/>
              </a:spcBef>
              <a:spcAft>
                <a:spcPts val="0"/>
              </a:spcAft>
              <a:buClr>
                <a:schemeClr val="dk1"/>
              </a:buClr>
              <a:buSzPts val="2000"/>
              <a:buChar char="•"/>
            </a:pPr>
            <a:r>
              <a:rPr lang="en-US" sz="2000" dirty="0"/>
              <a:t>What </a:t>
            </a:r>
            <a:r>
              <a:rPr lang="en-US" sz="20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9"/>
                  </a:ext>
                </a:extLst>
              </a:rPr>
              <a:t>technology </a:t>
            </a:r>
            <a:r>
              <a:rPr lang="en-US" sz="2000" dirty="0"/>
              <a:t>and operational obstacles prevent you from achieving your business goals?</a:t>
            </a:r>
            <a:endParaRPr sz="2000" dirty="0"/>
          </a:p>
          <a:p>
            <a:pPr marL="245745" lvl="0" indent="-245745" algn="l" rtl="0">
              <a:lnSpc>
                <a:spcPct val="90000"/>
              </a:lnSpc>
              <a:spcBef>
                <a:spcPts val="1200"/>
              </a:spcBef>
              <a:spcAft>
                <a:spcPts val="0"/>
              </a:spcAft>
              <a:buClr>
                <a:schemeClr val="dk1"/>
              </a:buClr>
              <a:buSzPts val="2000"/>
              <a:buChar char="•"/>
            </a:pPr>
            <a:r>
              <a:rPr lang="en-US" sz="2000" dirty="0"/>
              <a:t>What can the CTO do to enable you to develop technology solutions for the business, autonomously?</a:t>
            </a:r>
            <a:endParaRPr sz="2000" dirty="0"/>
          </a:p>
          <a:p>
            <a:pPr marL="245745" lvl="0" indent="-245745" algn="l" rtl="0">
              <a:lnSpc>
                <a:spcPct val="90000"/>
              </a:lnSpc>
              <a:spcBef>
                <a:spcPts val="1200"/>
              </a:spcBef>
              <a:spcAft>
                <a:spcPts val="0"/>
              </a:spcAft>
              <a:buClr>
                <a:schemeClr val="dk1"/>
              </a:buClr>
              <a:buSzPts val="2000"/>
              <a:buChar char="•"/>
            </a:pPr>
            <a:r>
              <a:rPr lang="en-US" sz="2000" dirty="0"/>
              <a:t>What can the CDAO do to improve data quality for technology innovation projects (especially with training data for AI models)?</a:t>
            </a:r>
            <a:endParaRPr sz="2000" dirty="0"/>
          </a:p>
          <a:p>
            <a:pPr marL="245745" lvl="0" indent="-245745" algn="l" rtl="0">
              <a:lnSpc>
                <a:spcPct val="90000"/>
              </a:lnSpc>
              <a:spcBef>
                <a:spcPts val="1200"/>
              </a:spcBef>
              <a:spcAft>
                <a:spcPts val="0"/>
              </a:spcAft>
              <a:buClr>
                <a:schemeClr val="dk1"/>
              </a:buClr>
              <a:buSzPts val="2000"/>
              <a:buChar char="•"/>
            </a:pPr>
            <a:r>
              <a:rPr lang="en-US" sz="2000" dirty="0"/>
              <a:t>What can the CDAO do to explore opportunities for data monetization with new technology?</a:t>
            </a:r>
            <a:endParaRPr sz="2000" dirty="0"/>
          </a:p>
          <a:p>
            <a:pPr marL="0" lvl="0" indent="0" algn="l" rtl="0">
              <a:lnSpc>
                <a:spcPct val="90000"/>
              </a:lnSpc>
              <a:spcBef>
                <a:spcPts val="1200"/>
              </a:spcBef>
              <a:spcAft>
                <a:spcPts val="0"/>
              </a:spcAft>
              <a:buClr>
                <a:schemeClr val="dk1"/>
              </a:buClr>
              <a:buSzPts val="2400"/>
              <a:buNone/>
            </a:pPr>
            <a:endParaRPr dirty="0"/>
          </a:p>
          <a:p>
            <a:pPr marL="0" lvl="0" indent="0" algn="l" rtl="0">
              <a:lnSpc>
                <a:spcPct val="90000"/>
              </a:lnSpc>
              <a:spcBef>
                <a:spcPts val="1200"/>
              </a:spcBef>
              <a:spcAft>
                <a:spcPts val="0"/>
              </a:spcAft>
              <a:buClr>
                <a:schemeClr val="dk1"/>
              </a:buClr>
              <a:buSzPts val="2400"/>
              <a:buNone/>
            </a:pPr>
            <a:endParaRPr dirty="0"/>
          </a:p>
          <a:p>
            <a:pPr marL="245745" lvl="0" indent="-93345" algn="l" rtl="0">
              <a:lnSpc>
                <a:spcPct val="90000"/>
              </a:lnSpc>
              <a:spcBef>
                <a:spcPts val="1200"/>
              </a:spcBef>
              <a:spcAft>
                <a:spcPts val="0"/>
              </a:spcAft>
              <a:buClr>
                <a:schemeClr val="dk1"/>
              </a:buClr>
              <a:buSzPts val="24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2"/>
              </a:buClr>
              <a:buSzPts val="3200"/>
              <a:buFont typeface="Arial Black"/>
              <a:buNone/>
            </a:pPr>
            <a:r>
              <a:rPr lang="en-US" dirty="0"/>
              <a:t>Examples of CTO and </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0"/>
                  </a:ext>
                </a:extLst>
              </a:rPr>
              <a:t>CDAO </a:t>
            </a:r>
            <a:r>
              <a:rPr lang="en-US" dirty="0"/>
              <a:t>Key Priorities</a:t>
            </a:r>
            <a:endParaRPr dirty="0"/>
          </a:p>
        </p:txBody>
      </p:sp>
      <p:sp>
        <p:nvSpPr>
          <p:cNvPr id="161" name="Google Shape;161;p6"/>
          <p:cNvSpPr txBox="1">
            <a:spLocks noGrp="1"/>
          </p:cNvSpPr>
          <p:nvPr>
            <p:ph type="body" idx="2"/>
          </p:nvPr>
        </p:nvSpPr>
        <p:spPr>
          <a:xfrm>
            <a:off x="6236208" y="1527048"/>
            <a:ext cx="5495400" cy="4462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400"/>
              <a:buNone/>
            </a:pPr>
            <a:r>
              <a:rPr lang="en-US" dirty="0"/>
              <a:t>CD</a:t>
            </a:r>
            <a:r>
              <a:rPr lang="en-US"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1"/>
                  </a:ext>
                </a:extLst>
              </a:rPr>
              <a:t>AO Prior</a:t>
            </a:r>
            <a:r>
              <a:rPr lang="en-US" dirty="0"/>
              <a:t>ities</a:t>
            </a:r>
            <a:endParaRPr sz="2000" dirty="0"/>
          </a:p>
        </p:txBody>
      </p:sp>
      <p:sp>
        <p:nvSpPr>
          <p:cNvPr id="162" name="Google Shape;162;p6"/>
          <p:cNvSpPr txBox="1"/>
          <p:nvPr/>
        </p:nvSpPr>
        <p:spPr>
          <a:xfrm>
            <a:off x="457200" y="946065"/>
            <a:ext cx="3437068" cy="1077218"/>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3" name="Google Shape;163;p6"/>
          <p:cNvSpPr txBox="1"/>
          <p:nvPr/>
        </p:nvSpPr>
        <p:spPr>
          <a:xfrm>
            <a:off x="457200" y="1821225"/>
            <a:ext cx="3567446" cy="369332"/>
          </a:xfrm>
          <a:prstGeom prst="rect">
            <a:avLst/>
          </a:prstGeom>
          <a:noFill/>
          <a:ln>
            <a:noFill/>
          </a:ln>
        </p:spPr>
        <p:txBody>
          <a:bodyPr spcFirstLastPara="1" wrap="square" lIns="0" tIns="45700" rIns="0" bIns="45700" anchor="t" anchorCtr="0">
            <a:spAutoFit/>
          </a:bodyPr>
          <a:lstStyle/>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4" name="Google Shape;164;p6"/>
          <p:cNvSpPr txBox="1"/>
          <p:nvPr/>
        </p:nvSpPr>
        <p:spPr>
          <a:xfrm>
            <a:off x="456731" y="1527048"/>
            <a:ext cx="5495544" cy="4462272"/>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Arial"/>
                <a:ea typeface="Arial"/>
                <a:cs typeface="Arial"/>
                <a:sym typeface="Arial"/>
              </a:rPr>
              <a:t>CTO Priorities</a:t>
            </a:r>
            <a:endParaRPr sz="1200" b="0" i="0" u="none" strike="noStrike" cap="none" dirty="0">
              <a:solidFill>
                <a:srgbClr val="DE0A01"/>
              </a:solidFill>
              <a:latin typeface="Arial"/>
              <a:ea typeface="Arial"/>
              <a:cs typeface="Arial"/>
              <a:sym typeface="Arial"/>
            </a:endParaRPr>
          </a:p>
          <a:p>
            <a:pPr marL="0" marR="0" lvl="0" indent="0" algn="l" rtl="0">
              <a:lnSpc>
                <a:spcPct val="90000"/>
              </a:lnSpc>
              <a:spcBef>
                <a:spcPts val="1200"/>
              </a:spcBef>
              <a:spcAft>
                <a:spcPts val="0"/>
              </a:spcAft>
              <a:buClr>
                <a:schemeClr val="dk1"/>
              </a:buClr>
              <a:buSzPts val="2400"/>
              <a:buFont typeface="Arial"/>
              <a:buNone/>
            </a:pPr>
            <a:endParaRPr sz="2000" b="0" i="0" u="none" strike="noStrike" cap="none" dirty="0">
              <a:solidFill>
                <a:schemeClr val="dk1"/>
              </a:solidFill>
              <a:latin typeface="Arial"/>
              <a:ea typeface="Arial"/>
              <a:cs typeface="Arial"/>
              <a:sym typeface="Arial"/>
            </a:endParaRPr>
          </a:p>
          <a:p>
            <a:pPr marL="245745" marR="0" lvl="0" indent="-118745" algn="l" rtl="0">
              <a:lnSpc>
                <a:spcPct val="90000"/>
              </a:lnSpc>
              <a:spcBef>
                <a:spcPts val="1200"/>
              </a:spcBef>
              <a:spcAft>
                <a:spcPts val="0"/>
              </a:spcAft>
              <a:buClr>
                <a:schemeClr val="dk1"/>
              </a:buClr>
              <a:buSzPts val="2000"/>
              <a:buFont typeface="Arial"/>
              <a:buNone/>
            </a:pPr>
            <a:endParaRPr sz="2000" b="0" i="0" u="none" strike="noStrike" cap="none" dirty="0">
              <a:solidFill>
                <a:schemeClr val="dk1"/>
              </a:solidFill>
              <a:latin typeface="Arial"/>
              <a:ea typeface="Arial"/>
              <a:cs typeface="Arial"/>
              <a:sym typeface="Arial"/>
            </a:endParaRPr>
          </a:p>
        </p:txBody>
      </p:sp>
      <p:pic>
        <p:nvPicPr>
          <p:cNvPr id="165" name="Google Shape;165;p6"/>
          <p:cNvPicPr preferRelativeResize="0"/>
          <p:nvPr/>
        </p:nvPicPr>
        <p:blipFill rotWithShape="1">
          <a:blip r:embed="rId3">
            <a:alphaModFix/>
          </a:blip>
          <a:srcRect/>
          <a:stretch/>
        </p:blipFill>
        <p:spPr>
          <a:xfrm>
            <a:off x="456725" y="2002150"/>
            <a:ext cx="5351425" cy="3987176"/>
          </a:xfrm>
          <a:prstGeom prst="rect">
            <a:avLst/>
          </a:prstGeom>
          <a:noFill/>
          <a:ln>
            <a:noFill/>
          </a:ln>
        </p:spPr>
      </p:pic>
      <p:pic>
        <p:nvPicPr>
          <p:cNvPr id="166" name="Google Shape;166;p6"/>
          <p:cNvPicPr preferRelativeResize="0"/>
          <p:nvPr/>
        </p:nvPicPr>
        <p:blipFill rotWithShape="1">
          <a:blip r:embed="rId4">
            <a:alphaModFix/>
          </a:blip>
          <a:srcRect/>
          <a:stretch/>
        </p:blipFill>
        <p:spPr>
          <a:xfrm>
            <a:off x="6099425" y="2002150"/>
            <a:ext cx="5768950" cy="3878142"/>
          </a:xfrm>
          <a:prstGeom prst="rect">
            <a:avLst/>
          </a:prstGeom>
          <a:noFill/>
          <a:ln>
            <a:noFill/>
          </a:ln>
        </p:spPr>
      </p:pic>
      <p:sp>
        <p:nvSpPr>
          <p:cNvPr id="167" name="Google Shape;167;p6"/>
          <p:cNvSpPr txBox="1"/>
          <p:nvPr/>
        </p:nvSpPr>
        <p:spPr>
          <a:xfrm>
            <a:off x="559625" y="946275"/>
            <a:ext cx="11385900" cy="45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dirty="0">
                <a:solidFill>
                  <a:schemeClr val="accent5"/>
                </a:solidFill>
                <a:latin typeface="Arial"/>
                <a:ea typeface="Arial"/>
                <a:cs typeface="Arial"/>
                <a:sym typeface="Arial"/>
              </a:rPr>
              <a:t>Common priorities for CTOs and CDAOs include product innovation, data quality, operational efficiency and agility and customer experience</a:t>
            </a:r>
            <a:endParaRPr sz="1300" b="1" i="1" u="none" strike="noStrike" cap="none" dirty="0">
              <a:solidFill>
                <a:schemeClr val="accent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Identify Shared Priorities</a:t>
            </a:r>
            <a:endParaRPr dirty="0"/>
          </a:p>
        </p:txBody>
      </p:sp>
      <p:graphicFrame>
        <p:nvGraphicFramePr>
          <p:cNvPr id="173" name="Google Shape;173;p7"/>
          <p:cNvGraphicFramePr/>
          <p:nvPr/>
        </p:nvGraphicFramePr>
        <p:xfrm>
          <a:off x="981009" y="1346201"/>
          <a:ext cx="10230000" cy="4781125"/>
        </p:xfrm>
        <a:graphic>
          <a:graphicData uri="http://schemas.openxmlformats.org/drawingml/2006/table">
            <a:tbl>
              <a:tblPr firstRow="1" bandRow="1">
                <a:noFill/>
                <a:tableStyleId>{F5C46DC4-6DAB-4541-895B-0B5787ED2FAC}</a:tableStyleId>
              </a:tblPr>
              <a:tblGrid>
                <a:gridCol w="1817025">
                  <a:extLst>
                    <a:ext uri="{9D8B030D-6E8A-4147-A177-3AD203B41FA5}">
                      <a16:colId xmlns:a16="http://schemas.microsoft.com/office/drawing/2014/main" val="20000"/>
                    </a:ext>
                  </a:extLst>
                </a:gridCol>
                <a:gridCol w="1592975">
                  <a:extLst>
                    <a:ext uri="{9D8B030D-6E8A-4147-A177-3AD203B41FA5}">
                      <a16:colId xmlns:a16="http://schemas.microsoft.com/office/drawing/2014/main" val="20001"/>
                    </a:ext>
                  </a:extLst>
                </a:gridCol>
                <a:gridCol w="1705000">
                  <a:extLst>
                    <a:ext uri="{9D8B030D-6E8A-4147-A177-3AD203B41FA5}">
                      <a16:colId xmlns:a16="http://schemas.microsoft.com/office/drawing/2014/main" val="20002"/>
                    </a:ext>
                  </a:extLst>
                </a:gridCol>
                <a:gridCol w="1705000">
                  <a:extLst>
                    <a:ext uri="{9D8B030D-6E8A-4147-A177-3AD203B41FA5}">
                      <a16:colId xmlns:a16="http://schemas.microsoft.com/office/drawing/2014/main" val="20003"/>
                    </a:ext>
                  </a:extLst>
                </a:gridCol>
                <a:gridCol w="1705000">
                  <a:extLst>
                    <a:ext uri="{9D8B030D-6E8A-4147-A177-3AD203B41FA5}">
                      <a16:colId xmlns:a16="http://schemas.microsoft.com/office/drawing/2014/main" val="20004"/>
                    </a:ext>
                  </a:extLst>
                </a:gridCol>
                <a:gridCol w="1705000">
                  <a:extLst>
                    <a:ext uri="{9D8B030D-6E8A-4147-A177-3AD203B41FA5}">
                      <a16:colId xmlns:a16="http://schemas.microsoft.com/office/drawing/2014/main" val="20005"/>
                    </a:ext>
                  </a:extLst>
                </a:gridCol>
              </a:tblGrid>
              <a:tr h="9982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CDAO </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p>
                      <a:pPr marL="0" marR="0" lvl="0" indent="0" algn="l" rtl="0">
                        <a:lnSpc>
                          <a:spcPct val="100000"/>
                        </a:lnSpc>
                        <a:spcBef>
                          <a:spcPts val="0"/>
                        </a:spcBef>
                        <a:spcAft>
                          <a:spcPts val="0"/>
                        </a:spcAft>
                        <a:buClr>
                          <a:schemeClr val="dk1"/>
                        </a:buClr>
                        <a:buSzPts val="1400"/>
                        <a:buFont typeface="Arial"/>
                        <a:buNone/>
                      </a:pPr>
                      <a:r>
                        <a:rPr lang="en-US" sz="1400" u="none" strike="noStrike" cap="none" dirty="0"/>
                        <a:t>CTO </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Priority #1 e.g. Improve data quality</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chemeClr val="lt1"/>
                        </a:solidFill>
                        <a:latin typeface="Arial"/>
                        <a:ea typeface="Arial"/>
                        <a:cs typeface="Arial"/>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Priority #2 e.g. Digital product innovation</a:t>
                      </a:r>
                      <a:endParaRPr sz="1400" u="none" strike="noStrike" cap="none" dirty="0"/>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Priority #3 e.g. Cost Optimization</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Priority #4 e.g.</a:t>
                      </a:r>
                      <a:r>
                        <a:rPr lang="en-US" sz="1400" b="0" i="0" u="none" strike="noStrike" cap="none" dirty="0">
                          <a:solidFill>
                            <a:schemeClr val="dk1"/>
                          </a:solidFill>
                          <a:latin typeface="Arial"/>
                          <a:ea typeface="Arial"/>
                          <a:cs typeface="Arial"/>
                          <a:sym typeface="Arial"/>
                        </a:rPr>
                        <a:t> </a:t>
                      </a:r>
                      <a:r>
                        <a:rPr lang="en-US" sz="1400" b="0" i="0" u="none" strike="noStrike" cap="none" dirty="0">
                          <a:solidFill>
                            <a:schemeClr val="lt1"/>
                          </a:solidFill>
                          <a:latin typeface="Arial"/>
                          <a:ea typeface="Arial"/>
                          <a:cs typeface="Arial"/>
                          <a:sym typeface="Arial"/>
                        </a:rPr>
                        <a:t>Improve customer experience</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400"/>
                        <a:buFont typeface="Arial"/>
                        <a:buNone/>
                      </a:pPr>
                      <a:r>
                        <a:rPr lang="en-US" sz="1400" b="0" i="0" u="none" strike="noStrike" cap="none" dirty="0">
                          <a:solidFill>
                            <a:schemeClr val="lt1"/>
                          </a:solidFill>
                          <a:latin typeface="Arial"/>
                          <a:ea typeface="Arial"/>
                          <a:cs typeface="Arial"/>
                          <a:sym typeface="Arial"/>
                        </a:rPr>
                        <a:t>Priority #5 e.g. Improve process efficiency and agility</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677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Priority #1 e.g. </a:t>
                      </a:r>
                      <a:r>
                        <a:rPr lang="en-US" dirty="0"/>
                        <a:t>Technology </a:t>
                      </a:r>
                      <a:r>
                        <a:rPr lang="en-US" sz="1400" b="0" i="0" u="none" strike="noStrike" cap="none" dirty="0">
                          <a:solidFill>
                            <a:schemeClr val="dk1"/>
                          </a:solidFill>
                          <a:latin typeface="Arial"/>
                          <a:ea typeface="Arial"/>
                          <a:cs typeface="Arial"/>
                          <a:sym typeface="Arial"/>
                        </a:rPr>
                        <a:t>innovation</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Noto Sans Symbols"/>
                        <a:buNone/>
                      </a:pPr>
                      <a:r>
                        <a:rPr lang="en-US" sz="1800" b="0" i="0" u="none" strike="noStrike" cap="none" dirty="0">
                          <a:solidFill>
                            <a:srgbClr val="000000"/>
                          </a:solidFill>
                          <a:latin typeface="Noto Sans Symbols"/>
                          <a:ea typeface="Noto Sans Symbols"/>
                          <a:cs typeface="Noto Sans Symbols"/>
                          <a:sym typeface="Noto Sans Symbols"/>
                        </a:rPr>
                        <a:t>✔</a:t>
                      </a: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677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Priority #2 e.g. Cost Optimization</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Noto Sans Symbols"/>
                        <a:buNone/>
                      </a:pPr>
                      <a:r>
                        <a:rPr lang="en-US" sz="1800" b="0" i="0" u="none" strike="noStrike" cap="none" dirty="0">
                          <a:solidFill>
                            <a:srgbClr val="000000"/>
                          </a:solidFill>
                          <a:latin typeface="Noto Sans Symbols"/>
                          <a:ea typeface="Noto Sans Symbols"/>
                          <a:cs typeface="Noto Sans Symbols"/>
                          <a:sym typeface="Noto Sans Symbols"/>
                        </a:rPr>
                        <a:t>✔</a:t>
                      </a: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677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Priority #3 e.g. Improve operational efficiency</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Noto Sans Symbols"/>
                        <a:buNone/>
                      </a:pPr>
                      <a:r>
                        <a:rPr lang="en-US" sz="1800" b="0" i="0" u="none" strike="noStrike" cap="none" dirty="0">
                          <a:solidFill>
                            <a:srgbClr val="000000"/>
                          </a:solidFill>
                          <a:latin typeface="Noto Sans Symbols"/>
                          <a:ea typeface="Noto Sans Symbols"/>
                          <a:cs typeface="Noto Sans Symbols"/>
                          <a:sym typeface="Noto Sans Symbols"/>
                        </a:rPr>
                        <a:t>✔</a:t>
                      </a: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47225">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Priority #4 e.g. Improve data quality</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Noto Sans Symbols"/>
                        <a:buNone/>
                      </a:pPr>
                      <a:r>
                        <a:rPr lang="en-US" sz="1800" b="0" i="0" u="none" strike="noStrike" cap="none" dirty="0">
                          <a:solidFill>
                            <a:srgbClr val="000000"/>
                          </a:solidFill>
                          <a:latin typeface="Noto Sans Symbols"/>
                          <a:ea typeface="Noto Sans Symbols"/>
                          <a:cs typeface="Noto Sans Symbols"/>
                          <a:sym typeface="Noto Sans Symbols"/>
                        </a:rPr>
                        <a:t>✔</a:t>
                      </a: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67700">
                <a:tc>
                  <a:txBody>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dirty="0">
                          <a:solidFill>
                            <a:schemeClr val="dk1"/>
                          </a:solidFill>
                          <a:latin typeface="Arial"/>
                          <a:ea typeface="Arial"/>
                          <a:cs typeface="Arial"/>
                          <a:sym typeface="Arial"/>
                        </a:rPr>
                        <a:t>Priority #5 e.g. Improve customer experience</a:t>
                      </a:r>
                      <a:endParaRPr sz="14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Noto Sans Symbols"/>
                        <a:buNone/>
                      </a:pPr>
                      <a:r>
                        <a:rPr lang="en-US" sz="1800" b="0" i="0" u="none" strike="noStrike" cap="none" dirty="0">
                          <a:solidFill>
                            <a:srgbClr val="000000"/>
                          </a:solidFill>
                          <a:latin typeface="Noto Sans Symbols"/>
                          <a:ea typeface="Noto Sans Symbols"/>
                          <a:cs typeface="Noto Sans Symbols"/>
                          <a:sym typeface="Noto Sans Symbols"/>
                        </a:rPr>
                        <a:t>✔</a:t>
                      </a: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74" name="Google Shape;174;p7"/>
          <p:cNvCxnSpPr/>
          <p:nvPr/>
        </p:nvCxnSpPr>
        <p:spPr>
          <a:xfrm>
            <a:off x="1618800" y="2201800"/>
            <a:ext cx="0" cy="390600"/>
          </a:xfrm>
          <a:prstGeom prst="straightConnector1">
            <a:avLst/>
          </a:prstGeom>
          <a:noFill/>
          <a:ln w="19050" cap="flat" cmpd="sng">
            <a:solidFill>
              <a:schemeClr val="lt2"/>
            </a:solidFill>
            <a:prstDash val="solid"/>
            <a:miter lim="800000"/>
            <a:headEnd type="none" w="sm" len="sm"/>
            <a:tailEnd type="triangle" w="med" len="med"/>
          </a:ln>
        </p:spPr>
      </p:cxnSp>
      <p:sp>
        <p:nvSpPr>
          <p:cNvPr id="175" name="Google Shape;175;p7"/>
          <p:cNvSpPr txBox="1"/>
          <p:nvPr/>
        </p:nvSpPr>
        <p:spPr>
          <a:xfrm>
            <a:off x="2829596" y="813176"/>
            <a:ext cx="6266100" cy="369300"/>
          </a:xfrm>
          <a:prstGeom prst="rect">
            <a:avLst/>
          </a:prstGeom>
          <a:solidFill>
            <a:schemeClr val="accent5"/>
          </a:solidFill>
          <a:ln w="12700" cap="flat" cmpd="sng">
            <a:solidFill>
              <a:srgbClr val="BA3D07"/>
            </a:solidFill>
            <a:prstDash val="solid"/>
            <a:miter lim="800000"/>
            <a:headEnd type="none" w="sm" len="sm"/>
            <a:tailEnd type="none" w="sm" len="sm"/>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dirty="0">
                <a:solidFill>
                  <a:schemeClr val="lt1"/>
                </a:solidFill>
                <a:latin typeface="Arial"/>
                <a:ea typeface="Arial"/>
                <a:cs typeface="Arial"/>
                <a:sym typeface="Arial"/>
              </a:rPr>
              <a:t>Action: Document your shared priorities with the CDAO </a:t>
            </a:r>
            <a:endParaRPr sz="1800" b="1" i="1" u="none" strike="noStrike" cap="none" dirty="0">
              <a:solidFill>
                <a:schemeClr val="lt1"/>
              </a:solidFill>
              <a:latin typeface="Arial"/>
              <a:ea typeface="Arial"/>
              <a:cs typeface="Arial"/>
              <a:sym typeface="Arial"/>
            </a:endParaRPr>
          </a:p>
        </p:txBody>
      </p:sp>
      <p:cxnSp>
        <p:nvCxnSpPr>
          <p:cNvPr id="176" name="Google Shape;176;p7"/>
          <p:cNvCxnSpPr/>
          <p:nvPr/>
        </p:nvCxnSpPr>
        <p:spPr>
          <a:xfrm>
            <a:off x="1703250" y="1523850"/>
            <a:ext cx="374100" cy="300"/>
          </a:xfrm>
          <a:prstGeom prst="straightConnector1">
            <a:avLst/>
          </a:prstGeom>
          <a:noFill/>
          <a:ln w="19050" cap="flat" cmpd="sng">
            <a:solidFill>
              <a:schemeClr val="lt2"/>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t>Step 2: Identify Common Challenges That You Can Tackle Together  </a:t>
            </a:r>
            <a:br>
              <a:rPr lang="en-US" sz="3200"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Top Roadblocks Faced by CTOs and CDAOs</a:t>
            </a:r>
            <a:endParaRPr dirty="0"/>
          </a:p>
        </p:txBody>
      </p:sp>
      <p:sp>
        <p:nvSpPr>
          <p:cNvPr id="187" name="Google Shape;187;p15"/>
          <p:cNvSpPr txBox="1"/>
          <p:nvPr/>
        </p:nvSpPr>
        <p:spPr>
          <a:xfrm>
            <a:off x="7932573" y="1530852"/>
            <a:ext cx="2913000" cy="3693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2"/>
                  </a:ext>
                </a:extLst>
              </a:rPr>
              <a:t>CDAO Top 3 Roadblocks</a:t>
            </a:r>
            <a:endParaRPr sz="1800" b="0" i="0" u="none" strike="noStrike" cap="none" dirty="0">
              <a:solidFill>
                <a:schemeClr val="dk1"/>
              </a:solidFill>
              <a:latin typeface="Arial"/>
              <a:ea typeface="Arial"/>
              <a:cs typeface="Arial"/>
              <a:sym typeface="Arial"/>
            </a:endParaRPr>
          </a:p>
        </p:txBody>
      </p:sp>
      <p:pic>
        <p:nvPicPr>
          <p:cNvPr id="188" name="Google Shape;188;p15"/>
          <p:cNvPicPr preferRelativeResize="0"/>
          <p:nvPr/>
        </p:nvPicPr>
        <p:blipFill rotWithShape="1">
          <a:blip r:embed="rId3">
            <a:alphaModFix/>
          </a:blip>
          <a:srcRect/>
          <a:stretch/>
        </p:blipFill>
        <p:spPr>
          <a:xfrm>
            <a:off x="237300" y="2006300"/>
            <a:ext cx="5858700" cy="3983350"/>
          </a:xfrm>
          <a:prstGeom prst="rect">
            <a:avLst/>
          </a:prstGeom>
          <a:noFill/>
          <a:ln>
            <a:noFill/>
          </a:ln>
        </p:spPr>
      </p:pic>
      <p:pic>
        <p:nvPicPr>
          <p:cNvPr id="189" name="Google Shape;189;p15"/>
          <p:cNvPicPr preferRelativeResize="0"/>
          <p:nvPr/>
        </p:nvPicPr>
        <p:blipFill rotWithShape="1">
          <a:blip r:embed="rId4">
            <a:alphaModFix/>
          </a:blip>
          <a:srcRect/>
          <a:stretch/>
        </p:blipFill>
        <p:spPr>
          <a:xfrm>
            <a:off x="6333300" y="2006300"/>
            <a:ext cx="5858701" cy="3908503"/>
          </a:xfrm>
          <a:prstGeom prst="rect">
            <a:avLst/>
          </a:prstGeom>
          <a:noFill/>
          <a:ln>
            <a:noFill/>
          </a:ln>
        </p:spPr>
      </p:pic>
      <p:sp>
        <p:nvSpPr>
          <p:cNvPr id="190" name="Google Shape;190;p15"/>
          <p:cNvSpPr txBox="1"/>
          <p:nvPr/>
        </p:nvSpPr>
        <p:spPr>
          <a:xfrm>
            <a:off x="1552086" y="1530845"/>
            <a:ext cx="2461800" cy="36930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Arial"/>
                <a:ea typeface="Arial"/>
                <a:cs typeface="Arial"/>
                <a:sym typeface="Arial"/>
              </a:rPr>
              <a:t>CTO</a:t>
            </a:r>
            <a:r>
              <a:rPr lang="en-US" sz="1800" b="0" i="0" u="none" strike="noStrike" cap="none" dirty="0">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3"/>
                  </a:ext>
                </a:extLst>
              </a:rPr>
              <a:t> Top 3 Roadblocks</a:t>
            </a:r>
            <a:endParaRPr sz="1800" b="0" i="0" u="none" strike="noStrike" cap="none" dirty="0">
              <a:solidFill>
                <a:schemeClr val="dk1"/>
              </a:solidFill>
              <a:latin typeface="Arial"/>
              <a:ea typeface="Arial"/>
              <a:cs typeface="Arial"/>
              <a:sym typeface="Arial"/>
            </a:endParaRPr>
          </a:p>
        </p:txBody>
      </p:sp>
      <p:sp>
        <p:nvSpPr>
          <p:cNvPr id="191" name="Google Shape;191;p15"/>
          <p:cNvSpPr txBox="1"/>
          <p:nvPr/>
        </p:nvSpPr>
        <p:spPr>
          <a:xfrm>
            <a:off x="508750" y="966625"/>
            <a:ext cx="10999200" cy="508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dirty="0">
                <a:solidFill>
                  <a:schemeClr val="accent5"/>
                </a:solidFill>
                <a:latin typeface="Arial"/>
                <a:ea typeface="Arial"/>
                <a:cs typeface="Arial"/>
                <a:sym typeface="Arial"/>
              </a:rPr>
              <a:t>They both face challenges with cultural change, insufficient authority to execute, skills shortages and inadequate funding</a:t>
            </a:r>
            <a:endParaRPr sz="1300" b="1" i="1" u="none" strike="noStrike" cap="none" dirty="0">
              <a:solidFill>
                <a:schemeClr val="accent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3086</Words>
  <Application>Microsoft Office PowerPoint</Application>
  <PresentationFormat>Widescreen</PresentationFormat>
  <Paragraphs>400</Paragraphs>
  <Slides>33</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Noto Sans Symbols</vt:lpstr>
      <vt:lpstr>Arial Black</vt:lpstr>
      <vt:lpstr>White bkgrnd master</vt:lpstr>
      <vt:lpstr>White bkgrnd master</vt:lpstr>
      <vt:lpstr>Tool: The CTO’s Guide to CxO Partnerships: How CTOs and CDAOs Can Build Collaborative Relationships</vt:lpstr>
      <vt:lpstr>How Effective are CTO-CDAO Partnerships?</vt:lpstr>
      <vt:lpstr>Six Steps to Building CTO and CDAO Partnerships</vt:lpstr>
      <vt:lpstr>Step 1: Establish Shared Priorities  </vt:lpstr>
      <vt:lpstr>Questions for CTOs and CDAOs to Ask Each Other to Identify Common Priorities</vt:lpstr>
      <vt:lpstr>Examples of CTO and CDAO Key Priorities</vt:lpstr>
      <vt:lpstr>Identify Shared Priorities</vt:lpstr>
      <vt:lpstr>Step 2: Identify Common Challenges That You Can Tackle Together   </vt:lpstr>
      <vt:lpstr>Top Roadblocks Faced by CTOs and CDAOs</vt:lpstr>
      <vt:lpstr>Decide What Actions to Take to Address Common Challenges Together (Example)</vt:lpstr>
      <vt:lpstr>Template: Note Common Challenges That You Can Tackle Together </vt:lpstr>
      <vt:lpstr>Step 3: Determine Activities to Collaborate On  </vt:lpstr>
      <vt:lpstr>Key Activities That CTO Is Responsible For</vt:lpstr>
      <vt:lpstr>Key Activities That CDAO Is Responsible For</vt:lpstr>
      <vt:lpstr>Examples of Activities That CTOs and CDAOs Can Collaborate On</vt:lpstr>
      <vt:lpstr>Map Common Activities to Your Shared Priorities (Example) </vt:lpstr>
      <vt:lpstr>Template: Map Common Activities to Your Shared Priorities </vt:lpstr>
      <vt:lpstr>Step 4: Leverage Governance to Avoid Conflicts    </vt:lpstr>
      <vt:lpstr>Step 4a: Expose Any Areas of Potential Conflict and Identify Solutions (Examples)</vt:lpstr>
      <vt:lpstr>Template: Record Any Areas of Potential Conflict and Identify Solutions </vt:lpstr>
      <vt:lpstr>Step 4b: Set Up a Decision Rights Matrix to Avoid Conflict (Example)</vt:lpstr>
      <vt:lpstr>Template: Decision Rights Matrix</vt:lpstr>
      <vt:lpstr>Step 5: Define Shared Outcomes and Metrics   </vt:lpstr>
      <vt:lpstr>Measure Shared Digital Business Outcomes</vt:lpstr>
      <vt:lpstr>Measure Success: Goals and Metrics</vt:lpstr>
      <vt:lpstr>Step 6: Create Action Plan and Set Up Regular Check-Ins   </vt:lpstr>
      <vt:lpstr>Template: Action Plan for Proposed Initiatives</vt:lpstr>
      <vt:lpstr>Storyboard for Check-In Discussions</vt:lpstr>
      <vt:lpstr>Template: Plan to Set Up Regular Check-Ins</vt:lpstr>
      <vt:lpstr>Appendix     </vt:lpstr>
      <vt:lpstr>CTO Profile</vt:lpstr>
      <vt:lpstr>CDAO Profile</vt:lpstr>
      <vt:lpstr>Clarify Interpretations of Business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 The CTO’s Guide to CxO Partnerships: How CTOs and CDAOs Can Build Collaborative Relationships</dc:title>
  <dc:creator>Khilare,Ankita</dc:creator>
  <cp:lastModifiedBy>Digvijay Singh</cp:lastModifiedBy>
  <cp:revision>3</cp:revision>
  <dcterms:created xsi:type="dcterms:W3CDTF">2023-05-03T11:11:15Z</dcterms:created>
  <dcterms:modified xsi:type="dcterms:W3CDTF">2023-10-03T13:21:50Z</dcterms:modified>
</cp:coreProperties>
</file>