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 id="2147483675" r:id="rId3"/>
  </p:sldMasterIdLst>
  <p:notesMasterIdLst>
    <p:notesMasterId r:id="rId11"/>
  </p:notesMasterIdLst>
  <p:sldIdLst>
    <p:sldId id="256" r:id="rId4"/>
    <p:sldId id="257" r:id="rId5"/>
    <p:sldId id="258" r:id="rId6"/>
    <p:sldId id="259" r:id="rId7"/>
    <p:sldId id="260" r:id="rId8"/>
    <p:sldId id="261" r:id="rId9"/>
    <p:sldId id="264" r:id="rId10"/>
  </p:sldIdLst>
  <p:sldSz cx="12192000" cy="6858000"/>
  <p:notesSz cx="6858000" cy="9144000"/>
  <p:embeddedFontLst>
    <p:embeddedFont>
      <p:font typeface="Arial Black" panose="020B0A04020102020204" pitchFamily="3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CyxP5ogjCkZJpBxmrW5fcJb5v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09BFA1-D36E-4DB3-A144-54DE837A1CD2}">
  <a:tblStyle styleId="{1009BFA1-D36E-4DB3-A144-54DE837A1CD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font" Target="fonts/font1.fntdata"/><Relationship Id="rId2" Type="http://schemas.openxmlformats.org/officeDocument/2006/relationships/slideMaster" Target="slideMasters/slideMaster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94" name="Google Shape;194;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03" name="Google Shape;203;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10" name="Google Shape;210;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81752bcf8e_0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17" name="Google Shape;217;g181752bcf8e_0_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51" name="Google Shape;251;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59" name="Google Shape;259;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80" name="Google Shape;280;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Ros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1"/>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1"/>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1" name="Google Shape;21;p1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4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1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1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91" name="Google Shape;91;p1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92" name="Google Shape;92;p1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1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4" name="Google Shape;94;p1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2"/>
        <p:cNvGrpSpPr/>
        <p:nvPr/>
      </p:nvGrpSpPr>
      <p:grpSpPr>
        <a:xfrm>
          <a:off x="0" y="0"/>
          <a:ext cx="0" cy="0"/>
          <a:chOff x="0" y="0"/>
          <a:chExt cx="0" cy="0"/>
        </a:xfrm>
      </p:grpSpPr>
      <p:sp>
        <p:nvSpPr>
          <p:cNvPr id="23" name="Google Shape;23;p4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41"/>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41"/>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4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8" name="Google Shape;28;p4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2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6" name="Google Shape;136;p2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9"/>
        <p:cNvGrpSpPr/>
        <p:nvPr/>
      </p:nvGrpSpPr>
      <p:grpSpPr>
        <a:xfrm>
          <a:off x="0" y="0"/>
          <a:ext cx="0" cy="0"/>
          <a:chOff x="0" y="0"/>
          <a:chExt cx="0" cy="0"/>
        </a:xfrm>
      </p:grpSpPr>
      <p:sp>
        <p:nvSpPr>
          <p:cNvPr id="30" name="Google Shape;30;p4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4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4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4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35" name="Google Shape;35;p4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8" name="Google Shape;158;p33"/>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4"/>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2" name="Google Shape;162;p34"/>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3" name="Google Shape;163;p34"/>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5"/>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35"/>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8" name="Google Shape;168;p35"/>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6"/>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2" name="Google Shape;172;p36"/>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36"/>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4" name="Google Shape;174;p36"/>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7"/>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8" name="Google Shape;178;p37"/>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37"/>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0" name="Google Shape;180;p37"/>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8"/>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4" name="Google Shape;184;p38"/>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5"/>
        <p:cNvGrpSpPr/>
        <p:nvPr/>
      </p:nvGrpSpPr>
      <p:grpSpPr>
        <a:xfrm>
          <a:off x="0" y="0"/>
          <a:ext cx="0" cy="0"/>
          <a:chOff x="0" y="0"/>
          <a:chExt cx="0" cy="0"/>
        </a:xfrm>
      </p:grpSpPr>
      <p:sp>
        <p:nvSpPr>
          <p:cNvPr id="186" name="Google Shape;186;p39"/>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9"/>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88" name="Google Shape;188;p39"/>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0"/>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36"/>
        <p:cNvGrpSpPr/>
        <p:nvPr/>
      </p:nvGrpSpPr>
      <p:grpSpPr>
        <a:xfrm>
          <a:off x="0" y="0"/>
          <a:ext cx="0" cy="0"/>
          <a:chOff x="0" y="0"/>
          <a:chExt cx="0" cy="0"/>
        </a:xfrm>
      </p:grpSpPr>
      <p:sp>
        <p:nvSpPr>
          <p:cNvPr id="37" name="Google Shape;37;p4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4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4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4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2" name="Google Shape;42;p4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43"/>
        <p:cNvGrpSpPr/>
        <p:nvPr/>
      </p:nvGrpSpPr>
      <p:grpSpPr>
        <a:xfrm>
          <a:off x="0" y="0"/>
          <a:ext cx="0" cy="0"/>
          <a:chOff x="0" y="0"/>
          <a:chExt cx="0" cy="0"/>
        </a:xfrm>
      </p:grpSpPr>
      <p:sp>
        <p:nvSpPr>
          <p:cNvPr id="44" name="Google Shape;44;p4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4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4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p4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9" name="Google Shape;49;p4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53;p45"/>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4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4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4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1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10"/>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2"/>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74" name="Google Shape;74;p1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75" name="Google Shape;75;p12"/>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 name="Google Shape;142;p1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3" name="Google Shape;143;p15"/>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44" name="Google Shape;144;p15"/>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5" name="Google Shape;145;p15"/>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gartner.com/document/4000998"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
          <p:cNvPicPr preferRelativeResize="0"/>
          <p:nvPr/>
        </p:nvPicPr>
        <p:blipFill rotWithShape="1">
          <a:blip r:embed="rId3">
            <a:alphaModFix/>
          </a:blip>
          <a:srcRect r="17965"/>
          <a:stretch/>
        </p:blipFill>
        <p:spPr>
          <a:xfrm>
            <a:off x="4134375" y="852500"/>
            <a:ext cx="8057626" cy="4903400"/>
          </a:xfrm>
          <a:prstGeom prst="rect">
            <a:avLst/>
          </a:prstGeom>
          <a:noFill/>
          <a:ln>
            <a:noFill/>
          </a:ln>
        </p:spPr>
      </p:pic>
      <p:sp>
        <p:nvSpPr>
          <p:cNvPr id="197" name="Google Shape;197;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latin typeface="Arial"/>
                <a:ea typeface="Arial"/>
                <a:cs typeface="Arial"/>
                <a:sym typeface="Arial"/>
              </a:rPr>
              <a:t>Use-Case Prism: </a:t>
            </a:r>
            <a:r>
              <a:rPr lang="en-US" dirty="0"/>
              <a:t>AI for Technology Planning and Innovation</a:t>
            </a:r>
            <a:endParaRPr dirty="0"/>
          </a:p>
        </p:txBody>
      </p:sp>
      <p:sp>
        <p:nvSpPr>
          <p:cNvPr id="198" name="Google Shape;198;p1"/>
          <p:cNvSpPr txBox="1">
            <a:spLocks noGrp="1"/>
          </p:cNvSpPr>
          <p:nvPr>
            <p:ph type="subTitle" idx="1"/>
          </p:nvPr>
        </p:nvSpPr>
        <p:spPr>
          <a:xfrm>
            <a:off x="2167128" y="3927729"/>
            <a:ext cx="454456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dirty="0"/>
              <a:t>Arnold Gao, Samantha Searle, Ankita </a:t>
            </a:r>
            <a:r>
              <a:rPr lang="en-US" dirty="0" err="1"/>
              <a:t>Khilare</a:t>
            </a:r>
            <a:r>
              <a:rPr lang="en-US" dirty="0"/>
              <a:t>, Sandy Shen</a:t>
            </a:r>
            <a:endParaRPr dirty="0"/>
          </a:p>
        </p:txBody>
      </p:sp>
      <p:sp>
        <p:nvSpPr>
          <p:cNvPr id="199" name="Google Shape;199;p1"/>
          <p:cNvSpPr/>
          <p:nvPr/>
        </p:nvSpPr>
        <p:spPr>
          <a:xfrm>
            <a:off x="1591056"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0" name="Google Shape;200;p1"/>
          <p:cNvSpPr/>
          <p:nvPr/>
        </p:nvSpPr>
        <p:spPr>
          <a:xfrm>
            <a:off x="7059168"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Overview</a:t>
            </a:r>
            <a:endParaRPr/>
          </a:p>
        </p:txBody>
      </p:sp>
      <p:sp>
        <p:nvSpPr>
          <p:cNvPr id="207" name="Google Shape;207;p2"/>
          <p:cNvSpPr txBox="1">
            <a:spLocks noGrp="1"/>
          </p:cNvSpPr>
          <p:nvPr>
            <p:ph type="body" idx="1"/>
          </p:nvPr>
        </p:nvSpPr>
        <p:spPr>
          <a:xfrm>
            <a:off x="457200" y="1346199"/>
            <a:ext cx="11274600" cy="46018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b="0" i="0" u="none" strike="noStrike" dirty="0">
                <a:solidFill>
                  <a:srgbClr val="000000"/>
                </a:solidFill>
                <a:latin typeface="Arial"/>
                <a:ea typeface="Arial"/>
                <a:cs typeface="Arial"/>
                <a:sym typeface="Arial"/>
              </a:rPr>
              <a:t>AI is an enabler of specific use cases for technology planning and innovation. This Use-Case Prism plots these use cases against business value and feasibility axes, inviting strategic conversations and driving investment decisions.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Use-Case Prism for Technology Planning and Innovation</a:t>
            </a:r>
            <a:endParaRPr dirty="0"/>
          </a:p>
        </p:txBody>
      </p:sp>
      <p:pic>
        <p:nvPicPr>
          <p:cNvPr id="4" name="Picture 3" descr="18 use cases for AI are plotted on the Prism for technology planning and innovation. Use cases are plotted against business value and feasibility to guide investment decisions, with those at the top of the Prism scoring high in both these categories. ">
            <a:extLst>
              <a:ext uri="{FF2B5EF4-FFF2-40B4-BE49-F238E27FC236}">
                <a16:creationId xmlns:a16="http://schemas.microsoft.com/office/drawing/2014/main" id="{069AF080-18FB-930B-5BAA-ED595CBD32CE}"/>
              </a:ext>
            </a:extLst>
          </p:cNvPr>
          <p:cNvPicPr>
            <a:picLocks noChangeAspect="1"/>
          </p:cNvPicPr>
          <p:nvPr/>
        </p:nvPicPr>
        <p:blipFill>
          <a:blip r:embed="rId3"/>
          <a:stretch>
            <a:fillRect/>
          </a:stretch>
        </p:blipFill>
        <p:spPr>
          <a:xfrm>
            <a:off x="1967636" y="1316228"/>
            <a:ext cx="8031130" cy="49441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81752bcf8e_0_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How to Use</a:t>
            </a:r>
            <a:endParaRPr/>
          </a:p>
        </p:txBody>
      </p:sp>
      <p:sp>
        <p:nvSpPr>
          <p:cNvPr id="220" name="Google Shape;220;g181752bcf8e_0_0"/>
          <p:cNvSpPr txBox="1">
            <a:spLocks noGrp="1"/>
          </p:cNvSpPr>
          <p:nvPr>
            <p:ph type="body" idx="1"/>
          </p:nvPr>
        </p:nvSpPr>
        <p:spPr>
          <a:xfrm>
            <a:off x="457200" y="1346200"/>
            <a:ext cx="11274600" cy="189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altLang="zh-CN" b="0" i="0" u="none" strike="noStrike" dirty="0">
                <a:solidFill>
                  <a:srgbClr val="000000"/>
                </a:solidFill>
                <a:latin typeface="Arial"/>
                <a:ea typeface="Arial"/>
                <a:cs typeface="Arial"/>
                <a:sym typeface="Arial"/>
              </a:rPr>
              <a:t>AI</a:t>
            </a:r>
            <a:r>
              <a:rPr lang="en-US" b="0" i="0" u="none" strike="noStrike" dirty="0">
                <a:solidFill>
                  <a:srgbClr val="000000"/>
                </a:solidFill>
                <a:latin typeface="Arial"/>
                <a:ea typeface="Arial"/>
                <a:cs typeface="Arial"/>
                <a:sym typeface="Arial"/>
              </a:rPr>
              <a:t> is an enabler of specific use cases for technology planning and innovation. This Use-Case Prism plots these use cases against business value and feasibility axes, inviting strategic conversations and driving investment decisions. </a:t>
            </a:r>
            <a:endParaRPr b="0" dirty="0"/>
          </a:p>
          <a:p>
            <a:pPr marL="0" lvl="0" indent="0" algn="l" rtl="0">
              <a:lnSpc>
                <a:spcPct val="90000"/>
              </a:lnSpc>
              <a:spcBef>
                <a:spcPts val="1200"/>
              </a:spcBef>
              <a:spcAft>
                <a:spcPts val="0"/>
              </a:spcAft>
              <a:buClr>
                <a:srgbClr val="000000"/>
              </a:buClr>
              <a:buSzPts val="2400"/>
              <a:buNone/>
            </a:pPr>
            <a:r>
              <a:rPr lang="en-US" b="0" i="0" u="none" strike="noStrike" dirty="0">
                <a:solidFill>
                  <a:srgbClr val="000000"/>
                </a:solidFill>
                <a:latin typeface="Arial"/>
                <a:ea typeface="Arial"/>
                <a:cs typeface="Arial"/>
                <a:sym typeface="Arial"/>
              </a:rPr>
              <a:t>Review the AI use cases plotted on the Prism, comparing them with the maturity and requirements of your own technology planning and innovation strategy. </a:t>
            </a:r>
            <a:endParaRPr dirty="0"/>
          </a:p>
        </p:txBody>
      </p:sp>
      <p:sp>
        <p:nvSpPr>
          <p:cNvPr id="222" name="Google Shape;222;g181752bcf8e_0_0"/>
          <p:cNvSpPr txBox="1"/>
          <p:nvPr/>
        </p:nvSpPr>
        <p:spPr>
          <a:xfrm>
            <a:off x="533400" y="3501500"/>
            <a:ext cx="4130700" cy="714300"/>
          </a:xfrm>
          <a:prstGeom prst="rect">
            <a:avLst/>
          </a:prstGeom>
          <a:noFill/>
          <a:ln>
            <a:noFill/>
          </a:ln>
        </p:spPr>
        <p:txBody>
          <a:bodyPr spcFirstLastPara="1" wrap="square" lIns="91425" tIns="91425" rIns="91425" bIns="91425" anchor="t" anchorCtr="0">
            <a:sp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Likely Wins</a:t>
            </a:r>
            <a:r>
              <a:rPr lang="en-US" sz="1600" b="0" i="0" u="none" strike="noStrike" cap="none">
                <a:solidFill>
                  <a:schemeClr val="dk1"/>
                </a:solidFill>
                <a:latin typeface="Arial"/>
                <a:ea typeface="Arial"/>
                <a:cs typeface="Arial"/>
                <a:sym typeface="Arial"/>
              </a:rPr>
              <a:t> offer a great combination of high feasibility and high business value.</a:t>
            </a:r>
            <a:endParaRPr sz="1600" b="0" i="0" u="none" strike="noStrike" cap="none">
              <a:solidFill>
                <a:schemeClr val="dk1"/>
              </a:solidFill>
              <a:latin typeface="Arial"/>
              <a:ea typeface="Arial"/>
              <a:cs typeface="Arial"/>
              <a:sym typeface="Arial"/>
            </a:endParaRPr>
          </a:p>
        </p:txBody>
      </p:sp>
      <p:sp>
        <p:nvSpPr>
          <p:cNvPr id="223" name="Google Shape;223;g181752bcf8e_0_0"/>
          <p:cNvSpPr txBox="1"/>
          <p:nvPr/>
        </p:nvSpPr>
        <p:spPr>
          <a:xfrm>
            <a:off x="1223400" y="4430150"/>
            <a:ext cx="3440700" cy="714300"/>
          </a:xfrm>
          <a:prstGeom prst="rect">
            <a:avLst/>
          </a:prstGeom>
          <a:noFill/>
          <a:ln>
            <a:noFill/>
          </a:ln>
        </p:spPr>
        <p:txBody>
          <a:bodyPr spcFirstLastPara="1" wrap="square" lIns="91425" tIns="91425" rIns="91425" bIns="91425" anchor="t" anchorCtr="0">
            <a:sp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Calculated Risks</a:t>
            </a:r>
            <a:r>
              <a:rPr lang="en-US" sz="1600" b="0" i="0" u="none" strike="noStrike" cap="none">
                <a:solidFill>
                  <a:schemeClr val="dk1"/>
                </a:solidFill>
                <a:latin typeface="Arial"/>
                <a:ea typeface="Arial"/>
                <a:cs typeface="Arial"/>
                <a:sym typeface="Arial"/>
              </a:rPr>
              <a:t> offer high business value but low feasibility.</a:t>
            </a:r>
            <a:endParaRPr sz="1600" b="1" i="0" u="none" strike="noStrike" cap="none">
              <a:solidFill>
                <a:schemeClr val="dk1"/>
              </a:solidFill>
              <a:latin typeface="Arial"/>
              <a:ea typeface="Arial"/>
              <a:cs typeface="Arial"/>
              <a:sym typeface="Arial"/>
            </a:endParaRPr>
          </a:p>
        </p:txBody>
      </p:sp>
      <p:sp>
        <p:nvSpPr>
          <p:cNvPr id="224" name="Google Shape;224;g181752bcf8e_0_0"/>
          <p:cNvSpPr txBox="1"/>
          <p:nvPr/>
        </p:nvSpPr>
        <p:spPr>
          <a:xfrm>
            <a:off x="8105175" y="4023200"/>
            <a:ext cx="3391500" cy="71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Marginal Gains</a:t>
            </a:r>
            <a:r>
              <a:rPr lang="en-US" sz="1600" b="0" i="0" u="none" strike="noStrike" cap="none">
                <a:solidFill>
                  <a:schemeClr val="dk1"/>
                </a:solidFill>
                <a:latin typeface="Arial"/>
                <a:ea typeface="Arial"/>
                <a:cs typeface="Arial"/>
                <a:sym typeface="Arial"/>
              </a:rPr>
              <a:t> are highly feasible but offer low business value.</a:t>
            </a:r>
            <a:endParaRPr sz="1600" b="1" i="0" u="none" strike="noStrike" cap="none">
              <a:solidFill>
                <a:schemeClr val="dk1"/>
              </a:solidFill>
              <a:latin typeface="Arial"/>
              <a:ea typeface="Arial"/>
              <a:cs typeface="Arial"/>
              <a:sym typeface="Arial"/>
            </a:endParaRPr>
          </a:p>
        </p:txBody>
      </p:sp>
      <p:sp>
        <p:nvSpPr>
          <p:cNvPr id="225" name="Google Shape;225;g181752bcf8e_0_0"/>
          <p:cNvSpPr txBox="1"/>
          <p:nvPr/>
        </p:nvSpPr>
        <p:spPr>
          <a:xfrm>
            <a:off x="8105175" y="5042000"/>
            <a:ext cx="3296700" cy="71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Selective Exceptions</a:t>
            </a:r>
            <a:r>
              <a:rPr lang="en-US" sz="1600" b="0" i="0" u="none" strike="noStrike" cap="none">
                <a:solidFill>
                  <a:schemeClr val="dk1"/>
                </a:solidFill>
                <a:latin typeface="Arial"/>
                <a:ea typeface="Arial"/>
                <a:cs typeface="Arial"/>
                <a:sym typeface="Arial"/>
              </a:rPr>
              <a:t> offer low business value and low feasibility.</a:t>
            </a:r>
            <a:endParaRPr sz="1600" b="1" i="0" u="none" strike="noStrike" cap="none">
              <a:solidFill>
                <a:schemeClr val="dk1"/>
              </a:solidFill>
              <a:latin typeface="Arial"/>
              <a:ea typeface="Arial"/>
              <a:cs typeface="Arial"/>
              <a:sym typeface="Arial"/>
            </a:endParaRPr>
          </a:p>
        </p:txBody>
      </p:sp>
      <p:pic>
        <p:nvPicPr>
          <p:cNvPr id="226" name="Google Shape;226;g181752bcf8e_0_0"/>
          <p:cNvPicPr preferRelativeResize="0"/>
          <p:nvPr/>
        </p:nvPicPr>
        <p:blipFill rotWithShape="1">
          <a:blip r:embed="rId3">
            <a:alphaModFix/>
          </a:blip>
          <a:srcRect/>
          <a:stretch/>
        </p:blipFill>
        <p:spPr>
          <a:xfrm>
            <a:off x="3841562" y="3943450"/>
            <a:ext cx="4508874" cy="2250866"/>
          </a:xfrm>
          <a:prstGeom prst="rect">
            <a:avLst/>
          </a:prstGeom>
          <a:noFill/>
          <a:ln>
            <a:noFill/>
          </a:ln>
        </p:spPr>
      </p:pic>
      <p:sp>
        <p:nvSpPr>
          <p:cNvPr id="227" name="Google Shape;227;g181752bcf8e_0_0"/>
          <p:cNvSpPr/>
          <p:nvPr/>
        </p:nvSpPr>
        <p:spPr>
          <a:xfrm rot="2700000">
            <a:off x="5735800" y="41724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181752bcf8e_0_0"/>
          <p:cNvSpPr/>
          <p:nvPr/>
        </p:nvSpPr>
        <p:spPr>
          <a:xfrm rot="2700000">
            <a:off x="5734300" y="51912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181752bcf8e_0_0"/>
          <p:cNvSpPr/>
          <p:nvPr/>
        </p:nvSpPr>
        <p:spPr>
          <a:xfrm rot="2700000">
            <a:off x="62452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181752bcf8e_0_0"/>
          <p:cNvSpPr/>
          <p:nvPr/>
        </p:nvSpPr>
        <p:spPr>
          <a:xfrm rot="2700000">
            <a:off x="52264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1" name="Google Shape;231;g181752bcf8e_0_0"/>
          <p:cNvCxnSpPr>
            <a:stCxn id="230" idx="1"/>
          </p:cNvCxnSpPr>
          <p:nvPr/>
        </p:nvCxnSpPr>
        <p:spPr>
          <a:xfrm rot="10800000">
            <a:off x="4707900" y="4787300"/>
            <a:ext cx="624000" cy="0"/>
          </a:xfrm>
          <a:prstGeom prst="straightConnector1">
            <a:avLst/>
          </a:prstGeom>
          <a:noFill/>
          <a:ln w="19050" cap="flat" cmpd="sng">
            <a:solidFill>
              <a:srgbClr val="E81159"/>
            </a:solidFill>
            <a:prstDash val="solid"/>
            <a:round/>
            <a:headEnd type="none" w="sm" len="sm"/>
            <a:tailEnd type="none" w="sm" len="sm"/>
          </a:ln>
        </p:spPr>
      </p:cxnSp>
      <p:grpSp>
        <p:nvGrpSpPr>
          <p:cNvPr id="232" name="Google Shape;232;g181752bcf8e_0_0"/>
          <p:cNvGrpSpPr/>
          <p:nvPr/>
        </p:nvGrpSpPr>
        <p:grpSpPr>
          <a:xfrm flipH="1">
            <a:off x="6860100" y="4430150"/>
            <a:ext cx="1197000" cy="352200"/>
            <a:chOff x="4644300" y="3925700"/>
            <a:chExt cx="1197000" cy="352200"/>
          </a:xfrm>
        </p:grpSpPr>
        <p:cxnSp>
          <p:nvCxnSpPr>
            <p:cNvPr id="233" name="Google Shape;233;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sm" len="sm"/>
              <a:tailEnd type="none" w="sm" len="sm"/>
            </a:ln>
          </p:spPr>
        </p:cxnSp>
        <p:cxnSp>
          <p:nvCxnSpPr>
            <p:cNvPr id="234" name="Google Shape;234;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sm" len="sm"/>
              <a:tailEnd type="none" w="sm" len="sm"/>
            </a:ln>
          </p:spPr>
        </p:cxnSp>
      </p:grpSp>
      <p:sp>
        <p:nvSpPr>
          <p:cNvPr id="235" name="Google Shape;235;g181752bcf8e_0_0"/>
          <p:cNvSpPr/>
          <p:nvPr/>
        </p:nvSpPr>
        <p:spPr>
          <a:xfrm>
            <a:off x="6145775" y="429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181752bcf8e_0_0"/>
          <p:cNvSpPr/>
          <p:nvPr/>
        </p:nvSpPr>
        <p:spPr>
          <a:xfrm>
            <a:off x="5586600" y="4865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181752bcf8e_0_0"/>
          <p:cNvSpPr/>
          <p:nvPr/>
        </p:nvSpPr>
        <p:spPr>
          <a:xfrm>
            <a:off x="6683400" y="504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81752bcf8e_0_0"/>
          <p:cNvSpPr/>
          <p:nvPr/>
        </p:nvSpPr>
        <p:spPr>
          <a:xfrm>
            <a:off x="5902313" y="4471313"/>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81752bcf8e_0_0"/>
          <p:cNvSpPr/>
          <p:nvPr/>
        </p:nvSpPr>
        <p:spPr>
          <a:xfrm>
            <a:off x="6427200" y="4787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181752bcf8e_0_0"/>
          <p:cNvSpPr/>
          <p:nvPr/>
        </p:nvSpPr>
        <p:spPr>
          <a:xfrm>
            <a:off x="5498250" y="51608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181752bcf8e_0_0"/>
          <p:cNvSpPr/>
          <p:nvPr/>
        </p:nvSpPr>
        <p:spPr>
          <a:xfrm>
            <a:off x="5902325" y="546303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181752bcf8e_0_0"/>
          <p:cNvSpPr/>
          <p:nvPr/>
        </p:nvSpPr>
        <p:spPr>
          <a:xfrm>
            <a:off x="6120000" y="53224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g181752bcf8e_0_0"/>
          <p:cNvGrpSpPr/>
          <p:nvPr/>
        </p:nvGrpSpPr>
        <p:grpSpPr>
          <a:xfrm>
            <a:off x="4705325" y="3875850"/>
            <a:ext cx="1197000" cy="352200"/>
            <a:chOff x="4644300" y="3925700"/>
            <a:chExt cx="1197000" cy="352200"/>
          </a:xfrm>
        </p:grpSpPr>
        <p:cxnSp>
          <p:nvCxnSpPr>
            <p:cNvPr id="244" name="Google Shape;244;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sm" len="sm"/>
              <a:tailEnd type="none" w="sm" len="sm"/>
            </a:ln>
          </p:spPr>
        </p:cxnSp>
        <p:cxnSp>
          <p:nvCxnSpPr>
            <p:cNvPr id="245" name="Google Shape;245;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sm" len="sm"/>
              <a:tailEnd type="none" w="sm" len="sm"/>
            </a:ln>
          </p:spPr>
        </p:cxnSp>
      </p:grpSp>
      <p:grpSp>
        <p:nvGrpSpPr>
          <p:cNvPr id="246" name="Google Shape;246;g181752bcf8e_0_0"/>
          <p:cNvGrpSpPr/>
          <p:nvPr/>
        </p:nvGrpSpPr>
        <p:grpSpPr>
          <a:xfrm rot="10800000" flipH="1">
            <a:off x="6320825" y="5297375"/>
            <a:ext cx="1758825" cy="533175"/>
            <a:chOff x="4644425" y="3925700"/>
            <a:chExt cx="1758825" cy="533175"/>
          </a:xfrm>
        </p:grpSpPr>
        <p:cxnSp>
          <p:nvCxnSpPr>
            <p:cNvPr id="247" name="Google Shape;247;g181752bcf8e_0_0"/>
            <p:cNvCxnSpPr/>
            <p:nvPr/>
          </p:nvCxnSpPr>
          <p:spPr>
            <a:xfrm rot="10800000">
              <a:off x="5870150" y="3925775"/>
              <a:ext cx="533100" cy="533100"/>
            </a:xfrm>
            <a:prstGeom prst="straightConnector1">
              <a:avLst/>
            </a:prstGeom>
            <a:noFill/>
            <a:ln w="19050" cap="flat" cmpd="sng">
              <a:solidFill>
                <a:srgbClr val="E81159"/>
              </a:solidFill>
              <a:prstDash val="solid"/>
              <a:round/>
              <a:headEnd type="none" w="sm" len="sm"/>
              <a:tailEnd type="none" w="sm" len="sm"/>
            </a:ln>
          </p:spPr>
        </p:cxnSp>
        <p:cxnSp>
          <p:nvCxnSpPr>
            <p:cNvPr id="248" name="Google Shape;248;g181752bcf8e_0_0"/>
            <p:cNvCxnSpPr/>
            <p:nvPr/>
          </p:nvCxnSpPr>
          <p:spPr>
            <a:xfrm rot="10800000">
              <a:off x="4644425" y="3925700"/>
              <a:ext cx="1224900" cy="0"/>
            </a:xfrm>
            <a:prstGeom prst="straightConnector1">
              <a:avLst/>
            </a:prstGeom>
            <a:noFill/>
            <a:ln w="19050" cap="flat" cmpd="sng">
              <a:solidFill>
                <a:srgbClr val="E81159"/>
              </a:solidFill>
              <a:prstDash val="solid"/>
              <a:round/>
              <a:headEnd type="none" w="sm" len="sm"/>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Use-Case Scorecard for Technology Planning and Innovation</a:t>
            </a:r>
            <a:endParaRPr dirty="0"/>
          </a:p>
        </p:txBody>
      </p:sp>
      <p:pic>
        <p:nvPicPr>
          <p:cNvPr id="4" name="Picture 3" descr="A screen shot of a chart&#10;&#10;Description automatically generated">
            <a:extLst>
              <a:ext uri="{FF2B5EF4-FFF2-40B4-BE49-F238E27FC236}">
                <a16:creationId xmlns:a16="http://schemas.microsoft.com/office/drawing/2014/main" id="{6B2F322F-4A6D-7C74-68DC-F61218EBC3B1}"/>
              </a:ext>
            </a:extLst>
          </p:cNvPr>
          <p:cNvPicPr>
            <a:picLocks noChangeAspect="1"/>
          </p:cNvPicPr>
          <p:nvPr/>
        </p:nvPicPr>
        <p:blipFill>
          <a:blip r:embed="rId3"/>
          <a:stretch>
            <a:fillRect/>
          </a:stretch>
        </p:blipFill>
        <p:spPr>
          <a:xfrm>
            <a:off x="3906422" y="1049156"/>
            <a:ext cx="5855887" cy="56454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Use-Case Dimension Explanations</a:t>
            </a:r>
            <a:endParaRPr/>
          </a:p>
        </p:txBody>
      </p:sp>
      <p:graphicFrame>
        <p:nvGraphicFramePr>
          <p:cNvPr id="262" name="Google Shape;262;p8"/>
          <p:cNvGraphicFramePr/>
          <p:nvPr>
            <p:extLst>
              <p:ext uri="{D42A27DB-BD31-4B8C-83A1-F6EECF244321}">
                <p14:modId xmlns:p14="http://schemas.microsoft.com/office/powerpoint/2010/main" val="1598751984"/>
              </p:ext>
            </p:extLst>
          </p:nvPr>
        </p:nvGraphicFramePr>
        <p:xfrm>
          <a:off x="457200" y="1527175"/>
          <a:ext cx="11274425" cy="3901437"/>
        </p:xfrm>
        <a:graphic>
          <a:graphicData uri="http://schemas.openxmlformats.org/drawingml/2006/table">
            <a:tbl>
              <a:tblPr firstRow="1" bandRow="1">
                <a:noFill/>
                <a:tableStyleId>{1009BFA1-D36E-4DB3-A144-54DE837A1CD2}</a:tableStyleId>
              </a:tblPr>
              <a:tblGrid>
                <a:gridCol w="3124900">
                  <a:extLst>
                    <a:ext uri="{9D8B030D-6E8A-4147-A177-3AD203B41FA5}">
                      <a16:colId xmlns:a16="http://schemas.microsoft.com/office/drawing/2014/main" val="20000"/>
                    </a:ext>
                  </a:extLst>
                </a:gridCol>
                <a:gridCol w="8149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Dimension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Explanation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Operational Efficiency</a:t>
                      </a:r>
                      <a:endParaRPr sz="1800" u="none" strike="noStrike" cap="none" dirty="0"/>
                    </a:p>
                  </a:txBody>
                  <a:tcPr marL="91450" marR="91450" marT="45725" marB="45725"/>
                </a:tc>
                <a:tc>
                  <a:txBody>
                    <a:bodyPr/>
                    <a:lstStyle/>
                    <a:p>
                      <a:pPr marL="0" marR="0" lvl="0" indent="0" algn="l" rtl="0">
                        <a:lnSpc>
                          <a:spcPct val="114000"/>
                        </a:lnSpc>
                        <a:spcBef>
                          <a:spcPts val="0"/>
                        </a:spcBef>
                        <a:spcAft>
                          <a:spcPts val="0"/>
                        </a:spcAft>
                        <a:buClr>
                          <a:srgbClr val="000000"/>
                        </a:buClr>
                        <a:buSzPts val="1800"/>
                        <a:buFont typeface="Arial"/>
                        <a:buNone/>
                      </a:pPr>
                      <a:r>
                        <a:rPr lang="en-US" sz="1800" u="none" strike="noStrike" cap="none" dirty="0"/>
                        <a:t>The ability to meet or exceed performance goals with equal or fewer resources, such as capital investments, staff, technology or time duration.</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Revenue Growth</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ability to support new business opportunities that drive top-line growth.</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Cost Optimization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ability to drive spending and cost reduction, while maximizing business value.</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Technical Feasibility</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ability to meet the technical requirements of a use case, including the capabilities of the AI technology itself, the availability of vendor support and the current state of the organization’s technology infrastructure.</a:t>
                      </a:r>
                      <a:endParaRPr sz="18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Organizational Readiness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ability of the organization to use and incorporate the use case, including the willingness of internal stakeholders, the availability of data, talent and culture readiness. </a:t>
                      </a:r>
                      <a:endParaRPr sz="18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a:t>About This Research</a:t>
            </a:r>
            <a:endParaRPr/>
          </a:p>
        </p:txBody>
      </p:sp>
      <p:sp>
        <p:nvSpPr>
          <p:cNvPr id="283" name="Google Shape;283;p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r>
              <a:rPr lang="en-US" sz="1800" b="0" i="0" u="none" strike="noStrike" dirty="0">
                <a:latin typeface="Arial"/>
                <a:ea typeface="Arial"/>
                <a:cs typeface="Arial"/>
                <a:sym typeface="Arial"/>
              </a:rPr>
              <a:t>These use cases have been selected and positioned based on an assessment by Gartner analysts and customer feedback. Their applicability may vary across organizations and industries. </a:t>
            </a:r>
            <a:endParaRPr dirty="0"/>
          </a:p>
          <a:p>
            <a:pPr marL="0" lvl="0" indent="0" algn="l" rtl="0">
              <a:lnSpc>
                <a:spcPct val="90000"/>
              </a:lnSpc>
              <a:spcBef>
                <a:spcPts val="1200"/>
              </a:spcBef>
              <a:spcAft>
                <a:spcPts val="0"/>
              </a:spcAft>
              <a:buClr>
                <a:schemeClr val="lt1"/>
              </a:buClr>
              <a:buSzPts val="1800"/>
              <a:buNone/>
            </a:pPr>
            <a:r>
              <a:rPr lang="en-US" sz="1800" b="0" i="0" u="none" strike="noStrike" dirty="0">
                <a:latin typeface="Arial"/>
                <a:ea typeface="Arial"/>
                <a:cs typeface="Arial"/>
                <a:sym typeface="Arial"/>
              </a:rPr>
              <a:t>For detailed customization, use Gartner’s Prism Toolkit:</a:t>
            </a:r>
            <a:endParaRPr dirty="0"/>
          </a:p>
          <a:p>
            <a:pPr marL="0" lvl="0" indent="0" algn="l" rtl="0">
              <a:lnSpc>
                <a:spcPct val="90000"/>
              </a:lnSpc>
              <a:spcBef>
                <a:spcPts val="1200"/>
              </a:spcBef>
              <a:spcAft>
                <a:spcPts val="0"/>
              </a:spcAft>
              <a:buClr>
                <a:schemeClr val="lt1"/>
              </a:buClr>
              <a:buSzPts val="1800"/>
              <a:buNone/>
            </a:pPr>
            <a:r>
              <a:rPr lang="en-US" sz="1800" b="0" i="0" u="sng" strike="noStrike" dirty="0">
                <a:solidFill>
                  <a:schemeClr val="hlink"/>
                </a:solidFill>
                <a:latin typeface="Arial"/>
                <a:ea typeface="Arial"/>
                <a:cs typeface="Arial"/>
                <a:sym typeface="Arial"/>
                <a:hlinkClick r:id="rId3"/>
              </a:rPr>
              <a:t>Toolkit: Discover </a:t>
            </a:r>
            <a:r>
              <a:rPr lang="en-US" sz="1800" u="sng" dirty="0">
                <a:solidFill>
                  <a:schemeClr val="hlink"/>
                </a:solidFill>
                <a:hlinkClick r:id="rId3"/>
              </a:rPr>
              <a:t>a</a:t>
            </a:r>
            <a:r>
              <a:rPr lang="en-US" sz="1800" b="0" i="0" u="sng" strike="noStrike" dirty="0">
                <a:solidFill>
                  <a:schemeClr val="hlink"/>
                </a:solidFill>
                <a:latin typeface="Arial"/>
                <a:ea typeface="Arial"/>
                <a:cs typeface="Arial"/>
                <a:sym typeface="Arial"/>
                <a:hlinkClick r:id="rId3"/>
              </a:rPr>
              <a:t>nd Prioritize Your Best AI Use Cases With a Gartner Prism</a:t>
            </a:r>
            <a:r>
              <a:rPr lang="en-US" sz="1800" b="0" i="0" u="none" strike="noStrike" dirty="0">
                <a:latin typeface="Arial"/>
                <a:ea typeface="Arial"/>
                <a:cs typeface="Arial"/>
                <a:sym typeface="Arial"/>
              </a:rPr>
              <a:t> (</a:t>
            </a:r>
            <a:r>
              <a:rPr lang="en-US" sz="1800" dirty="0"/>
              <a:t>732696</a:t>
            </a:r>
            <a:r>
              <a:rPr lang="en-US" sz="1800" b="0" i="0" u="none" strike="noStrike" dirty="0">
                <a:latin typeface="Arial"/>
                <a:ea typeface="Arial"/>
                <a:cs typeface="Arial"/>
                <a:sym typeface="Arial"/>
              </a:rPr>
              <a:t>)</a:t>
            </a:r>
            <a:endParaRPr dirty="0"/>
          </a:p>
        </p:txBody>
      </p:sp>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373</Words>
  <Application>Microsoft Office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Arial</vt:lpstr>
      <vt:lpstr>Arial Black</vt:lpstr>
      <vt:lpstr>Blue bk accent color options</vt:lpstr>
      <vt:lpstr>White bkgrnd master</vt:lpstr>
      <vt:lpstr>Blue bkgrnd master</vt:lpstr>
      <vt:lpstr>Use-Case Prism: AI for Technology Planning and Innovation</vt:lpstr>
      <vt:lpstr>Overview</vt:lpstr>
      <vt:lpstr>AI Use-Case Prism for Technology Planning and Innovation</vt:lpstr>
      <vt:lpstr>How to Use</vt:lpstr>
      <vt:lpstr>AI Use-Case Scorecard for Technology Planning and Innovation</vt:lpstr>
      <vt:lpstr>Use-Case Dimension Explanations</vt:lpstr>
      <vt:lpstr>About This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Use-Case Prism: AI for Technology Planning and Innovation</dc:title>
  <dc:creator>Redfearn-Murray,Chris</dc:creator>
  <cp:lastModifiedBy>Jennifer Scott</cp:lastModifiedBy>
  <cp:revision>4</cp:revision>
  <dcterms:created xsi:type="dcterms:W3CDTF">2022-05-25T11:51:14Z</dcterms:created>
  <dcterms:modified xsi:type="dcterms:W3CDTF">2023-11-06T20:07:45Z</dcterms:modified>
</cp:coreProperties>
</file>