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4"/>
    <p:sldMasterId id="2147483869" r:id="rId5"/>
  </p:sldMasterIdLst>
  <p:notesMasterIdLst>
    <p:notesMasterId r:id="rId24"/>
  </p:notesMasterIdLst>
  <p:handoutMasterIdLst>
    <p:handoutMasterId r:id="rId25"/>
  </p:handoutMasterIdLst>
  <p:sldIdLst>
    <p:sldId id="1009" r:id="rId6"/>
    <p:sldId id="2147375790" r:id="rId7"/>
    <p:sldId id="2147375763" r:id="rId8"/>
    <p:sldId id="2147375785" r:id="rId9"/>
    <p:sldId id="2147375780" r:id="rId10"/>
    <p:sldId id="2147375781" r:id="rId11"/>
    <p:sldId id="2147375764" r:id="rId12"/>
    <p:sldId id="2147375784" r:id="rId13"/>
    <p:sldId id="2147375782" r:id="rId14"/>
    <p:sldId id="2147375779" r:id="rId15"/>
    <p:sldId id="2147375765" r:id="rId16"/>
    <p:sldId id="2147375777" r:id="rId17"/>
    <p:sldId id="2147375775" r:id="rId18"/>
    <p:sldId id="2147375771" r:id="rId19"/>
    <p:sldId id="2147375786" r:id="rId20"/>
    <p:sldId id="2147375769" r:id="rId21"/>
    <p:sldId id="2147375774" r:id="rId22"/>
    <p:sldId id="212875192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232" userDrawn="1">
          <p15:clr>
            <a:srgbClr val="A4A3A4"/>
          </p15:clr>
        </p15:guide>
        <p15:guide id="6" pos="7446" userDrawn="1">
          <p15:clr>
            <a:srgbClr val="A4A3A4"/>
          </p15:clr>
        </p15:guide>
        <p15:guide id="7" pos="5246" userDrawn="1">
          <p15:clr>
            <a:srgbClr val="A4A3A4"/>
          </p15:clr>
        </p15:guide>
        <p15:guide id="12" orient="horz" pos="958" userDrawn="1">
          <p15:clr>
            <a:srgbClr val="A4A3A4"/>
          </p15:clr>
        </p15:guide>
        <p15:guide id="16" orient="horz" pos="1548" userDrawn="1">
          <p15:clr>
            <a:srgbClr val="A4A3A4"/>
          </p15:clr>
        </p15:guide>
        <p15:guide id="17" orient="horz" pos="2001" userDrawn="1">
          <p15:clr>
            <a:srgbClr val="A4A3A4"/>
          </p15:clr>
        </p15:guide>
        <p15:guide id="18" orient="horz" pos="3022" userDrawn="1">
          <p15:clr>
            <a:srgbClr val="A4A3A4"/>
          </p15:clr>
        </p15:guide>
        <p15:guide id="20" pos="2842" userDrawn="1">
          <p15:clr>
            <a:srgbClr val="A4A3A4"/>
          </p15:clr>
        </p15:guide>
        <p15:guide id="21" pos="415" userDrawn="1">
          <p15:clr>
            <a:srgbClr val="A4A3A4"/>
          </p15:clr>
        </p15:guide>
        <p15:guide id="22" pos="740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F1A61E-4CE0-4CB0-A55F-984F87F73E2D}" name="Jones,Caroline" initials="J" userId="S::Caroline.Jones@gartner.com::fece1fa4-0048-4d6b-921e-00ea19efc77c" providerId="AD"/>
  <p188:author id="{44815A22-6C5B-7C57-8902-FBF35AD5E8D2}" name="Akshita Mehrotra" initials="AM" userId="S::Akshita.Mehrotra@gartner.com::8e6fa8c4-f8ed-4ecd-9759-5fe02eab86f5" providerId="AD"/>
  <p188:author id="{5B08D523-3A6C-D34C-4737-13A015E3592A}" name="Jen Priem" initials="JP" userId="S::Jen.Priem@gartner.com::edeb59ed-1346-40ba-b595-6e0698fee0b3" providerId="AD"/>
  <p188:author id="{A635BC74-A597-2D87-3184-26FE9AA1BC99}" name="Maharana,Utsav" initials="M" userId="S::utsav.maharana@gartner.com::2d57fcff-8d24-436f-a516-cefd2e3db042" providerId="AD"/>
  <p188:author id="{28D90F7D-7CAF-3000-6EE4-BC7D53A02E7A}" name="Heli Trisal" initials="HT" userId="S::heli.trisal@gartner.com::091287aa-cd96-4aa3-9cf5-f11519a48b19" providerId="AD"/>
  <p188:author id="{1335A096-5538-E8A4-DC70-5F37E00BC07C}" name="Meagher,Stewart" initials="M" userId="S::Stewart.Meagher@gartner.com::5fc9377f-e238-4b9a-828b-01c2202aea93" providerId="AD"/>
  <p188:author id="{2F1BE2A8-5FDC-184B-BEBB-11D9C0518E17}" name="Heli Trisal" initials="" userId="S::Heli.Trisal@gartner.com::091287aa-cd96-4aa3-9cf5-f11519a48b19" providerId="AD"/>
  <p188:author id="{857FF7A9-FAEF-CC2A-2B6D-2B66275C652A}" name="Akshita Mehrotra" initials="AM" userId="S::akshita.mehrotra@gartner.com::8e6fa8c4-f8ed-4ecd-9759-5fe02eab86f5" providerId="AD"/>
  <p188:author id="{99E8B7DF-B1C6-B846-FA5E-02978C98F04C}" name="Bookstaver,Melanie V" initials="BV" userId="S::melanie.bookstaver@gartner.com::4498c51e-6705-402a-9d37-4e556b7ecba8" providerId="AD"/>
  <p188:author id="{431EB6E2-3D76-0003-D826-56E346A233A9}" name="Samantha Searle" initials="SS" userId="S::Samantha.Searle@gartner.com::4194a367-73f9-4986-9863-1a97c6b0abe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82103" autoAdjust="0"/>
  </p:normalViewPr>
  <p:slideViewPr>
    <p:cSldViewPr snapToGrid="0">
      <p:cViewPr varScale="1">
        <p:scale>
          <a:sx n="64" d="100"/>
          <a:sy n="64" d="100"/>
        </p:scale>
        <p:origin x="940" y="36"/>
      </p:cViewPr>
      <p:guideLst>
        <p:guide orient="horz" pos="232"/>
        <p:guide pos="7446"/>
        <p:guide pos="5246"/>
        <p:guide orient="horz" pos="958"/>
        <p:guide orient="horz" pos="1548"/>
        <p:guide orient="horz" pos="2001"/>
        <p:guide orient="horz" pos="3022"/>
        <p:guide pos="2842"/>
        <p:guide pos="415"/>
        <p:guide pos="7401"/>
      </p:guideLst>
    </p:cSldViewPr>
  </p:slideViewPr>
  <p:outlineViewPr>
    <p:cViewPr>
      <p:scale>
        <a:sx n="33" d="100"/>
        <a:sy n="33" d="100"/>
      </p:scale>
      <p:origin x="0" y="0"/>
    </p:cViewPr>
  </p:outlineViewPr>
  <p:notesTextViewPr>
    <p:cViewPr>
      <p:scale>
        <a:sx n="110" d="100"/>
        <a:sy n="110" d="100"/>
      </p:scale>
      <p:origin x="0" y="0"/>
    </p:cViewPr>
  </p:notesTextViewPr>
  <p:notesViewPr>
    <p:cSldViewPr snapToGrid="0">
      <p:cViewPr>
        <p:scale>
          <a:sx n="1" d="2"/>
          <a:sy n="1" d="2"/>
        </p:scale>
        <p:origin x="2600" y="19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64447835386794172"/>
          <c:y val="8.4210526315789472E-3"/>
          <c:w val="0.31407145023368921"/>
          <c:h val="0.85095419432789732"/>
        </c:manualLayout>
      </c:layout>
      <c:barChart>
        <c:barDir val="bar"/>
        <c:grouping val="clustered"/>
        <c:varyColors val="0"/>
        <c:ser>
          <c:idx val="0"/>
          <c:order val="0"/>
          <c:tx>
            <c:strRef>
              <c:f>Sheet1!$B$1</c:f>
              <c:strCache>
                <c:ptCount val="1"/>
                <c:pt idx="0">
                  <c:v>Sum of Top 3</c:v>
                </c:pt>
              </c:strCache>
            </c:strRef>
          </c:tx>
          <c:spPr>
            <a:solidFill>
              <a:srgbClr val="002856"/>
            </a:solidFill>
          </c:spPr>
          <c:invertIfNegative val="0"/>
          <c:dPt>
            <c:idx val="5"/>
            <c:invertIfNegative val="0"/>
            <c:bubble3D val="0"/>
            <c:spPr>
              <a:solidFill>
                <a:srgbClr val="002856"/>
              </a:solidFill>
              <a:ln>
                <a:noFill/>
              </a:ln>
              <a:effectLst/>
            </c:spPr>
            <c:extLst>
              <c:ext xmlns:c16="http://schemas.microsoft.com/office/drawing/2014/chart" uri="{C3380CC4-5D6E-409C-BE32-E72D297353CC}">
                <c16:uniqueId val="{00000001-7293-DB42-A65A-29F7A86E773B}"/>
              </c:ext>
            </c:extLst>
          </c:dPt>
          <c:dLbls>
            <c:spPr>
              <a:noFill/>
              <a:ln>
                <a:noFill/>
              </a:ln>
              <a:effectLst/>
            </c:spPr>
            <c:txPr>
              <a:bodyPr/>
              <a:lstStyle/>
              <a:p>
                <a:pPr>
                  <a:defRPr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2700">
                      <a:solidFill>
                        <a:srgbClr val="002856"/>
                      </a:solidFill>
                    </a:ln>
                  </c:spPr>
                </c15:leaderLines>
              </c:ext>
            </c:extLst>
          </c:dLbls>
          <c:cat>
            <c:strRef>
              <c:f>Sheet1!$A$2:$A$9</c:f>
              <c:strCache>
                <c:ptCount val="8"/>
                <c:pt idx="0">
                  <c:v>Difficulty in Changing the Organizational 
Structure of the CTO Function</c:v>
                </c:pt>
                <c:pt idx="1">
                  <c:v>Progress Inhibited by Internal Politics</c:v>
                </c:pt>
                <c:pt idx="2">
                  <c:v>Lack of the Right Skills</c:v>
                </c:pt>
                <c:pt idx="3">
                  <c:v>Lack of Clear Strategic Direction 
From the CEO or Board</c:v>
                </c:pt>
                <c:pt idx="4">
                  <c:v>Inability to Accept and Manage Risk Involved</c:v>
                </c:pt>
                <c:pt idx="5">
                  <c:v>Lack of Adequate Funding</c:v>
                </c:pt>
                <c:pt idx="6">
                  <c:v>CTO Has Insufficient Authority to Implement 
the Goals They Are Responsible for</c:v>
                </c:pt>
                <c:pt idx="7">
                  <c:v>Organizational Culture Lacks Support for Change</c:v>
                </c:pt>
              </c:strCache>
            </c:strRef>
          </c:cat>
          <c:val>
            <c:numRef>
              <c:f>Sheet1!$B$2:$B$9</c:f>
              <c:numCache>
                <c:formatCode>0%</c:formatCode>
                <c:ptCount val="8"/>
                <c:pt idx="0">
                  <c:v>0.18324607000000001</c:v>
                </c:pt>
                <c:pt idx="1">
                  <c:v>0.35340314</c:v>
                </c:pt>
                <c:pt idx="2">
                  <c:v>0.36125654000000001</c:v>
                </c:pt>
                <c:pt idx="3">
                  <c:v>0.36649215000000002</c:v>
                </c:pt>
                <c:pt idx="4">
                  <c:v>0.36910995000000002</c:v>
                </c:pt>
                <c:pt idx="5">
                  <c:v>0.39790576</c:v>
                </c:pt>
                <c:pt idx="6">
                  <c:v>0.41884817000000002</c:v>
                </c:pt>
                <c:pt idx="7">
                  <c:v>0.44502617999999999</c:v>
                </c:pt>
              </c:numCache>
            </c:numRef>
          </c:val>
          <c:extLst>
            <c:ext xmlns:c16="http://schemas.microsoft.com/office/drawing/2014/chart" uri="{C3380CC4-5D6E-409C-BE32-E72D297353CC}">
              <c16:uniqueId val="{00000002-7293-DB42-A65A-29F7A86E773B}"/>
            </c:ext>
          </c:extLst>
        </c:ser>
        <c:dLbls>
          <c:showLegendKey val="0"/>
          <c:showVal val="0"/>
          <c:showCatName val="0"/>
          <c:showSerName val="0"/>
          <c:showPercent val="0"/>
          <c:showBubbleSize val="0"/>
        </c:dLbls>
        <c:gapWidth val="70"/>
        <c:axId val="674585520"/>
        <c:axId val="674575720"/>
      </c:barChart>
      <c:barChart>
        <c:barDir val="bar"/>
        <c:grouping val="clustered"/>
        <c:varyColors val="0"/>
        <c:ser>
          <c:idx val="1"/>
          <c:order val="1"/>
          <c:tx>
            <c:strRef>
              <c:f>Sheet1!$C$1</c:f>
              <c:strCache>
                <c:ptCount val="1"/>
                <c:pt idx="0">
                  <c:v>1st choice</c:v>
                </c:pt>
              </c:strCache>
            </c:strRef>
          </c:tx>
          <c:spPr>
            <a:solidFill>
              <a:srgbClr val="009AD7"/>
            </a:solidFill>
          </c:spPr>
          <c:invertIfNegative val="0"/>
          <c:dPt>
            <c:idx val="5"/>
            <c:invertIfNegative val="0"/>
            <c:bubble3D val="0"/>
            <c:spPr>
              <a:solidFill>
                <a:srgbClr val="009AD7"/>
              </a:solidFill>
              <a:ln>
                <a:noFill/>
              </a:ln>
              <a:effectLst/>
            </c:spPr>
            <c:extLst>
              <c:ext xmlns:c16="http://schemas.microsoft.com/office/drawing/2014/chart" uri="{C3380CC4-5D6E-409C-BE32-E72D297353CC}">
                <c16:uniqueId val="{00000004-7293-DB42-A65A-29F7A86E773B}"/>
              </c:ext>
            </c:extLst>
          </c:dPt>
          <c:dLbls>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2700">
                      <a:solidFill>
                        <a:srgbClr val="009AD7"/>
                      </a:solidFill>
                    </a:ln>
                  </c:spPr>
                </c15:leaderLines>
              </c:ext>
            </c:extLst>
          </c:dLbls>
          <c:cat>
            <c:strRef>
              <c:f>Sheet1!$A$2:$A$9</c:f>
              <c:strCache>
                <c:ptCount val="8"/>
                <c:pt idx="0">
                  <c:v>Difficulty in Changing the Organizational 
Structure of the CTO Function</c:v>
                </c:pt>
                <c:pt idx="1">
                  <c:v>Progress Inhibited by Internal Politics</c:v>
                </c:pt>
                <c:pt idx="2">
                  <c:v>Lack of the Right Skills</c:v>
                </c:pt>
                <c:pt idx="3">
                  <c:v>Lack of Clear Strategic Direction 
From the CEO or Board</c:v>
                </c:pt>
                <c:pt idx="4">
                  <c:v>Inability to Accept and Manage Risk Involved</c:v>
                </c:pt>
                <c:pt idx="5">
                  <c:v>Lack of Adequate Funding</c:v>
                </c:pt>
                <c:pt idx="6">
                  <c:v>CTO Has Insufficient Authority to Implement 
the Goals They Are Responsible for</c:v>
                </c:pt>
                <c:pt idx="7">
                  <c:v>Organizational Culture Lacks Support for Change</c:v>
                </c:pt>
              </c:strCache>
            </c:strRef>
          </c:cat>
          <c:val>
            <c:numRef>
              <c:f>Sheet1!$C$2:$C$9</c:f>
              <c:numCache>
                <c:formatCode>0%</c:formatCode>
                <c:ptCount val="8"/>
                <c:pt idx="0">
                  <c:v>6.5445030000000001E-2</c:v>
                </c:pt>
                <c:pt idx="1">
                  <c:v>0.12303665</c:v>
                </c:pt>
                <c:pt idx="2">
                  <c:v>0.13874346000000001</c:v>
                </c:pt>
                <c:pt idx="3">
                  <c:v>0.12303665</c:v>
                </c:pt>
                <c:pt idx="4">
                  <c:v>0.10209424</c:v>
                </c:pt>
                <c:pt idx="5">
                  <c:v>0.15706806000000001</c:v>
                </c:pt>
                <c:pt idx="6">
                  <c:v>0.14397905999999999</c:v>
                </c:pt>
                <c:pt idx="7">
                  <c:v>0.14397905999999999</c:v>
                </c:pt>
              </c:numCache>
            </c:numRef>
          </c:val>
          <c:extLst>
            <c:ext xmlns:c16="http://schemas.microsoft.com/office/drawing/2014/chart" uri="{C3380CC4-5D6E-409C-BE32-E72D297353CC}">
              <c16:uniqueId val="{00000005-7293-DB42-A65A-29F7A86E773B}"/>
            </c:ext>
          </c:extLst>
        </c:ser>
        <c:dLbls>
          <c:showLegendKey val="0"/>
          <c:showVal val="0"/>
          <c:showCatName val="0"/>
          <c:showSerName val="0"/>
          <c:showPercent val="0"/>
          <c:showBubbleSize val="0"/>
        </c:dLbls>
        <c:gapWidth val="250"/>
        <c:axId val="674575328"/>
        <c:axId val="674576112"/>
      </c:barChart>
      <c:catAx>
        <c:axId val="674585520"/>
        <c:scaling>
          <c:orientation val="minMax"/>
        </c:scaling>
        <c:delete val="0"/>
        <c:axPos val="l"/>
        <c:numFmt formatCode="General" sourceLinked="1"/>
        <c:majorTickMark val="none"/>
        <c:minorTickMark val="none"/>
        <c:tickLblPos val="nextTo"/>
        <c:spPr>
          <a:noFill/>
          <a:ln w="25400" cap="flat" cmpd="sng" algn="ctr">
            <a:solidFill>
              <a:srgbClr val="6F7878"/>
            </a:solidFill>
            <a:prstDash val="solid"/>
            <a:round/>
          </a:ln>
          <a:effectLst/>
        </c:spPr>
        <c:txPr>
          <a:bodyPr/>
          <a:lstStyle/>
          <a:p>
            <a:pPr algn="r">
              <a:defRPr>
                <a:solidFill>
                  <a:schemeClr val="tx1"/>
                </a:solidFill>
              </a:defRPr>
            </a:pPr>
            <a:endParaRPr lang="en-US"/>
          </a:p>
        </c:txPr>
        <c:crossAx val="674575720"/>
        <c:crosses val="autoZero"/>
        <c:auto val="1"/>
        <c:lblAlgn val="ctr"/>
        <c:lblOffset val="100"/>
        <c:noMultiLvlLbl val="0"/>
      </c:catAx>
      <c:valAx>
        <c:axId val="674575720"/>
        <c:scaling>
          <c:orientation val="minMax"/>
          <c:max val="0.5"/>
          <c:min val="0"/>
        </c:scaling>
        <c:delete val="0"/>
        <c:axPos val="b"/>
        <c:numFmt formatCode="0%" sourceLinked="1"/>
        <c:majorTickMark val="none"/>
        <c:minorTickMark val="none"/>
        <c:tickLblPos val="nextTo"/>
        <c:spPr>
          <a:noFill/>
          <a:ln w="25400" cap="flat" cmpd="sng" algn="ctr">
            <a:solidFill>
              <a:srgbClr val="6F7878"/>
            </a:solidFill>
            <a:prstDash val="solid"/>
            <a:round/>
          </a:ln>
          <a:effectLst/>
        </c:spPr>
        <c:crossAx val="674585520"/>
        <c:crosses val="autoZero"/>
        <c:crossBetween val="between"/>
        <c:majorUnit val="0.25"/>
      </c:valAx>
      <c:valAx>
        <c:axId val="674576112"/>
        <c:scaling>
          <c:orientation val="minMax"/>
        </c:scaling>
        <c:delete val="1"/>
        <c:axPos val="t"/>
        <c:numFmt formatCode="0%" sourceLinked="1"/>
        <c:majorTickMark val="out"/>
        <c:minorTickMark val="none"/>
        <c:tickLblPos val="nextTo"/>
        <c:crossAx val="674575328"/>
        <c:crosses val="max"/>
        <c:crossBetween val="between"/>
      </c:valAx>
      <c:catAx>
        <c:axId val="674575328"/>
        <c:scaling>
          <c:orientation val="minMax"/>
        </c:scaling>
        <c:delete val="1"/>
        <c:axPos val="l"/>
        <c:numFmt formatCode="General" sourceLinked="1"/>
        <c:majorTickMark val="out"/>
        <c:minorTickMark val="none"/>
        <c:tickLblPos val="nextTo"/>
        <c:crossAx val="674576112"/>
        <c:crosses val="autoZero"/>
        <c:auto val="1"/>
        <c:lblAlgn val="ctr"/>
        <c:lblOffset val="100"/>
        <c:noMultiLvlLbl val="0"/>
      </c:catAx>
      <c:spPr>
        <a:noFill/>
        <a:ln w="25400"/>
        <a:extLst>
          <a:ext uri="{909E8E84-426E-40DD-AFC4-6F175D3DCCD1}">
            <a14:hiddenFill xmlns:a14="http://schemas.microsoft.com/office/drawing/2010/main">
              <a:noFill/>
            </a14:hiddenFill>
          </a:ext>
        </a:extLst>
      </c:spPr>
    </c:plotArea>
    <c:plotVisOnly val="1"/>
    <c:dispBlanksAs val="gap"/>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mn-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42317447161210114"/>
          <c:y val="8.4210526315789472E-3"/>
          <c:w val="0.39219789574760566"/>
          <c:h val="0.85590490415397857"/>
        </c:manualLayout>
      </c:layout>
      <c:barChart>
        <c:barDir val="bar"/>
        <c:grouping val="clustered"/>
        <c:varyColors val="0"/>
        <c:ser>
          <c:idx val="0"/>
          <c:order val="0"/>
          <c:tx>
            <c:strRef>
              <c:f>Sheet1!$B$1</c:f>
              <c:strCache>
                <c:ptCount val="1"/>
                <c:pt idx="0">
                  <c:v>Sum of Top 3</c:v>
                </c:pt>
              </c:strCache>
            </c:strRef>
          </c:tx>
          <c:spPr>
            <a:solidFill>
              <a:srgbClr val="002856"/>
            </a:solidFill>
          </c:spPr>
          <c:invertIfNegative val="0"/>
          <c:dPt>
            <c:idx val="5"/>
            <c:invertIfNegative val="0"/>
            <c:bubble3D val="0"/>
            <c:spPr>
              <a:solidFill>
                <a:srgbClr val="002856"/>
              </a:solidFill>
              <a:ln>
                <a:noFill/>
              </a:ln>
              <a:effectLst/>
            </c:spPr>
            <c:extLst>
              <c:ext xmlns:c16="http://schemas.microsoft.com/office/drawing/2014/chart" uri="{C3380CC4-5D6E-409C-BE32-E72D297353CC}">
                <c16:uniqueId val="{00000001-72C4-714D-9082-0482E00843B6}"/>
              </c:ext>
            </c:extLst>
          </c:dPt>
          <c:dLbls>
            <c:spPr>
              <a:noFill/>
              <a:ln>
                <a:noFill/>
              </a:ln>
              <a:effectLst/>
            </c:spPr>
            <c:txPr>
              <a:bodyPr/>
              <a:lstStyle/>
              <a:p>
                <a:pPr>
                  <a:defRPr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2700">
                      <a:solidFill>
                        <a:srgbClr val="002856"/>
                      </a:solidFill>
                    </a:ln>
                  </c:spPr>
                </c15:leaderLines>
              </c:ext>
            </c:extLst>
          </c:dLbls>
          <c:cat>
            <c:strRef>
              <c:f>Sheet1!$A$2:$A$10</c:f>
              <c:strCache>
                <c:ptCount val="9"/>
                <c:pt idx="0">
                  <c:v>Virtual, Augmented or Mixed Reality</c:v>
                </c:pt>
                <c:pt idx="1">
                  <c:v>Natural Language Processing</c:v>
                </c:pt>
                <c:pt idx="2">
                  <c:v>Edge Computing</c:v>
                </c:pt>
                <c:pt idx="3">
                  <c:v>Customer Experience</c:v>
                </c:pt>
                <c:pt idx="4">
                  <c:v>Public, Private or Hybrid Cloud Computing</c:v>
                </c:pt>
                <c:pt idx="5">
                  <c:v>Data Science</c:v>
                </c:pt>
                <c:pt idx="6">
                  <c:v>Machine Learning</c:v>
                </c:pt>
                <c:pt idx="7">
                  <c:v>Cybersecurity</c:v>
                </c:pt>
                <c:pt idx="8">
                  <c:v>Generative AI</c:v>
                </c:pt>
              </c:strCache>
            </c:strRef>
          </c:cat>
          <c:val>
            <c:numRef>
              <c:f>Sheet1!$B$2:$B$10</c:f>
              <c:numCache>
                <c:formatCode>0%</c:formatCode>
                <c:ptCount val="9"/>
                <c:pt idx="0">
                  <c:v>0.22277227999999999</c:v>
                </c:pt>
                <c:pt idx="1">
                  <c:v>0.23019802</c:v>
                </c:pt>
                <c:pt idx="2">
                  <c:v>0.27722772000000001</c:v>
                </c:pt>
                <c:pt idx="3">
                  <c:v>0.31188118999999997</c:v>
                </c:pt>
                <c:pt idx="4">
                  <c:v>0.31683168</c:v>
                </c:pt>
                <c:pt idx="5">
                  <c:v>0.34405941000000001</c:v>
                </c:pt>
                <c:pt idx="6">
                  <c:v>0.34405941000000001</c:v>
                </c:pt>
                <c:pt idx="7">
                  <c:v>0.42821782000000003</c:v>
                </c:pt>
                <c:pt idx="8">
                  <c:v>0.48514850999999998</c:v>
                </c:pt>
              </c:numCache>
            </c:numRef>
          </c:val>
          <c:extLst>
            <c:ext xmlns:c16="http://schemas.microsoft.com/office/drawing/2014/chart" uri="{C3380CC4-5D6E-409C-BE32-E72D297353CC}">
              <c16:uniqueId val="{00000002-72C4-714D-9082-0482E00843B6}"/>
            </c:ext>
          </c:extLst>
        </c:ser>
        <c:dLbls>
          <c:showLegendKey val="0"/>
          <c:showVal val="0"/>
          <c:showCatName val="0"/>
          <c:showSerName val="0"/>
          <c:showPercent val="0"/>
          <c:showBubbleSize val="0"/>
        </c:dLbls>
        <c:gapWidth val="70"/>
        <c:axId val="674585520"/>
        <c:axId val="674575720"/>
      </c:barChart>
      <c:barChart>
        <c:barDir val="bar"/>
        <c:grouping val="clustered"/>
        <c:varyColors val="0"/>
        <c:ser>
          <c:idx val="1"/>
          <c:order val="1"/>
          <c:tx>
            <c:strRef>
              <c:f>Sheet1!$C$1</c:f>
              <c:strCache>
                <c:ptCount val="1"/>
                <c:pt idx="0">
                  <c:v>1st choice</c:v>
                </c:pt>
              </c:strCache>
            </c:strRef>
          </c:tx>
          <c:spPr>
            <a:solidFill>
              <a:srgbClr val="009AD7"/>
            </a:solidFill>
          </c:spPr>
          <c:invertIfNegative val="0"/>
          <c:dPt>
            <c:idx val="5"/>
            <c:invertIfNegative val="0"/>
            <c:bubble3D val="0"/>
            <c:spPr>
              <a:solidFill>
                <a:srgbClr val="009AD7"/>
              </a:solidFill>
              <a:ln>
                <a:noFill/>
              </a:ln>
              <a:effectLst/>
            </c:spPr>
            <c:extLst>
              <c:ext xmlns:c16="http://schemas.microsoft.com/office/drawing/2014/chart" uri="{C3380CC4-5D6E-409C-BE32-E72D297353CC}">
                <c16:uniqueId val="{00000004-72C4-714D-9082-0482E00843B6}"/>
              </c:ext>
            </c:extLst>
          </c:dPt>
          <c:dLbls>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12700">
                      <a:solidFill>
                        <a:srgbClr val="009AD7"/>
                      </a:solidFill>
                    </a:ln>
                  </c:spPr>
                </c15:leaderLines>
              </c:ext>
            </c:extLst>
          </c:dLbls>
          <c:cat>
            <c:strRef>
              <c:f>Sheet1!$A$2:$A$10</c:f>
              <c:strCache>
                <c:ptCount val="9"/>
                <c:pt idx="0">
                  <c:v>Virtual, Augmented or Mixed Reality</c:v>
                </c:pt>
                <c:pt idx="1">
                  <c:v>Natural Language Processing</c:v>
                </c:pt>
                <c:pt idx="2">
                  <c:v>Edge Computing</c:v>
                </c:pt>
                <c:pt idx="3">
                  <c:v>Customer Experience</c:v>
                </c:pt>
                <c:pt idx="4">
                  <c:v>Public, Private or Hybrid Cloud Computing</c:v>
                </c:pt>
                <c:pt idx="5">
                  <c:v>Data Science</c:v>
                </c:pt>
                <c:pt idx="6">
                  <c:v>Machine Learning</c:v>
                </c:pt>
                <c:pt idx="7">
                  <c:v>Cybersecurity</c:v>
                </c:pt>
                <c:pt idx="8">
                  <c:v>Generative AI</c:v>
                </c:pt>
              </c:strCache>
            </c:strRef>
          </c:cat>
          <c:val>
            <c:numRef>
              <c:f>Sheet1!$C$2:$C$10</c:f>
              <c:numCache>
                <c:formatCode>0%</c:formatCode>
                <c:ptCount val="9"/>
                <c:pt idx="0">
                  <c:v>8.1683169999999999E-2</c:v>
                </c:pt>
                <c:pt idx="1">
                  <c:v>5.9405939999999997E-2</c:v>
                </c:pt>
                <c:pt idx="2">
                  <c:v>8.910891E-2</c:v>
                </c:pt>
                <c:pt idx="3">
                  <c:v>0.12871287000000001</c:v>
                </c:pt>
                <c:pt idx="4">
                  <c:v>0.12376238000000001</c:v>
                </c:pt>
                <c:pt idx="5">
                  <c:v>9.9009899999999998E-2</c:v>
                </c:pt>
                <c:pt idx="6">
                  <c:v>9.653465E-2</c:v>
                </c:pt>
                <c:pt idx="7">
                  <c:v>0.12871287000000001</c:v>
                </c:pt>
                <c:pt idx="8">
                  <c:v>0.19306930999999999</c:v>
                </c:pt>
              </c:numCache>
            </c:numRef>
          </c:val>
          <c:extLst>
            <c:ext xmlns:c16="http://schemas.microsoft.com/office/drawing/2014/chart" uri="{C3380CC4-5D6E-409C-BE32-E72D297353CC}">
              <c16:uniqueId val="{00000005-72C4-714D-9082-0482E00843B6}"/>
            </c:ext>
          </c:extLst>
        </c:ser>
        <c:dLbls>
          <c:showLegendKey val="0"/>
          <c:showVal val="0"/>
          <c:showCatName val="0"/>
          <c:showSerName val="0"/>
          <c:showPercent val="0"/>
          <c:showBubbleSize val="0"/>
        </c:dLbls>
        <c:gapWidth val="250"/>
        <c:axId val="674575328"/>
        <c:axId val="674576112"/>
      </c:barChart>
      <c:catAx>
        <c:axId val="674585520"/>
        <c:scaling>
          <c:orientation val="minMax"/>
        </c:scaling>
        <c:delete val="0"/>
        <c:axPos val="l"/>
        <c:numFmt formatCode="General" sourceLinked="1"/>
        <c:majorTickMark val="none"/>
        <c:minorTickMark val="none"/>
        <c:tickLblPos val="nextTo"/>
        <c:spPr>
          <a:noFill/>
          <a:ln w="25400" cap="rnd" cmpd="sng" algn="ctr">
            <a:solidFill>
              <a:srgbClr val="6F7878"/>
            </a:solidFill>
            <a:prstDash val="solid"/>
            <a:round/>
          </a:ln>
          <a:effectLst/>
        </c:spPr>
        <c:txPr>
          <a:bodyPr/>
          <a:lstStyle/>
          <a:p>
            <a:pPr algn="r">
              <a:defRPr/>
            </a:pPr>
            <a:endParaRPr lang="en-US"/>
          </a:p>
        </c:txPr>
        <c:crossAx val="674575720"/>
        <c:crosses val="autoZero"/>
        <c:auto val="1"/>
        <c:lblAlgn val="ctr"/>
        <c:lblOffset val="100"/>
        <c:noMultiLvlLbl val="0"/>
      </c:catAx>
      <c:valAx>
        <c:axId val="674575720"/>
        <c:scaling>
          <c:orientation val="minMax"/>
          <c:max val="0.60000000000000009"/>
        </c:scaling>
        <c:delete val="0"/>
        <c:axPos val="b"/>
        <c:numFmt formatCode="0%" sourceLinked="1"/>
        <c:majorTickMark val="none"/>
        <c:minorTickMark val="none"/>
        <c:tickLblPos val="nextTo"/>
        <c:spPr>
          <a:noFill/>
          <a:ln w="25400" cap="rnd" cmpd="sng" algn="ctr">
            <a:solidFill>
              <a:srgbClr val="6F7878"/>
            </a:solidFill>
            <a:prstDash val="solid"/>
            <a:round/>
          </a:ln>
          <a:effectLst/>
        </c:spPr>
        <c:crossAx val="674585520"/>
        <c:crosses val="autoZero"/>
        <c:crossBetween val="between"/>
        <c:majorUnit val="0.30000000000000004"/>
      </c:valAx>
      <c:valAx>
        <c:axId val="674576112"/>
        <c:scaling>
          <c:orientation val="minMax"/>
        </c:scaling>
        <c:delete val="1"/>
        <c:axPos val="t"/>
        <c:numFmt formatCode="0%" sourceLinked="1"/>
        <c:majorTickMark val="out"/>
        <c:minorTickMark val="none"/>
        <c:tickLblPos val="nextTo"/>
        <c:crossAx val="674575328"/>
        <c:crosses val="max"/>
        <c:crossBetween val="between"/>
      </c:valAx>
      <c:catAx>
        <c:axId val="674575328"/>
        <c:scaling>
          <c:orientation val="minMax"/>
        </c:scaling>
        <c:delete val="1"/>
        <c:axPos val="l"/>
        <c:numFmt formatCode="General" sourceLinked="1"/>
        <c:majorTickMark val="out"/>
        <c:minorTickMark val="none"/>
        <c:tickLblPos val="nextTo"/>
        <c:crossAx val="674576112"/>
        <c:crosses val="autoZero"/>
        <c:auto val="1"/>
        <c:lblAlgn val="ctr"/>
        <c:lblOffset val="100"/>
        <c:noMultiLvlLbl val="0"/>
      </c:catAx>
      <c:spPr>
        <a:noFill/>
        <a:ln w="25400"/>
        <a:extLst>
          <a:ext uri="{909E8E84-426E-40DD-AFC4-6F175D3DCCD1}">
            <a14:hiddenFill xmlns:a14="http://schemas.microsoft.com/office/drawing/2010/main">
              <a:noFill/>
            </a14:hiddenFill>
          </a:ext>
        </a:extLst>
      </c:spPr>
    </c:plotArea>
    <c:plotVisOnly val="1"/>
    <c:dispBlanksAs val="gap"/>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mn-lt"/>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11/1/2023</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4" name="TextBox 3">
            <a:extLst>
              <a:ext uri="{FF2B5EF4-FFF2-40B4-BE49-F238E27FC236}">
                <a16:creationId xmlns:a16="http://schemas.microsoft.com/office/drawing/2014/main" id="{2DCDDD80-EA9B-4CAB-A8BB-A70361B20458}"/>
              </a:ext>
            </a:extLst>
          </p:cNvPr>
          <p:cNvSpPr txBox="1"/>
          <p:nvPr/>
        </p:nvSpPr>
        <p:spPr>
          <a:xfrm>
            <a:off x="246888" y="8980301"/>
            <a:ext cx="4547720" cy="92333"/>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2023 Gartner, Inc. and/or its affiliates. All rights reserved. Gartner is a registered trademark of Gartner, Inc. or its affiliates..</a:t>
            </a:r>
          </a:p>
        </p:txBody>
      </p:sp>
      <p:sp>
        <p:nvSpPr>
          <p:cNvPr id="6" name="Text Box 86">
            <a:extLst>
              <a:ext uri="{FF2B5EF4-FFF2-40B4-BE49-F238E27FC236}">
                <a16:creationId xmlns:a16="http://schemas.microsoft.com/office/drawing/2014/main" id="{7C52E1A1-89C1-448D-9A45-C2FACD982C9C}"/>
              </a:ext>
            </a:extLst>
          </p:cNvPr>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Leadership Vision for 202N: [Role]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p:cSld>
    <p:spTree>
      <p:nvGrpSpPr>
        <p:cNvPr id="1" name="Shape 27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AF81D4-3D26-4C17-80C8-0467778FF4F6}"/>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id="{F3F469BB-9656-4376-BBB5-AB3F8FB648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7704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000" dirty="0"/>
              <a:t>Gartner’s 2023 CTO survey shows that CTOs know they need critical skill sets to leverage emerging technologies such as GenAI, ML, data science and cybersecurity to deliver the revenue growth that their organizations seek.</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sz="1000" dirty="0"/>
          </a:p>
          <a:p>
            <a:pPr marL="0" marR="0" lvl="0" indent="0" algn="l" defTabSz="914400" rtl="0" eaLnBrk="1" fontAlgn="auto" latinLnBrk="0" hangingPunct="1">
              <a:lnSpc>
                <a:spcPct val="90000"/>
              </a:lnSpc>
              <a:spcBef>
                <a:spcPts val="0"/>
              </a:spcBef>
              <a:spcAft>
                <a:spcPts val="600"/>
              </a:spcAft>
              <a:buClrTx/>
              <a:buSzTx/>
              <a:buFontTx/>
              <a:buNone/>
              <a:tabLst/>
              <a:defRPr/>
            </a:pPr>
            <a:r>
              <a:rPr lang="en-US" sz="1000" dirty="0"/>
              <a:t>However, the talent shortage means they will have to be selective in prioritizing which talent pools to target. A combination of inflation and low supply for high demand jobs has created a job seekers’ market when candidates can pick and choose which job to take and receive or negotiate better compensation. Therefore, it will cost organizations more to hire external talent, in spite of recent tech layoffs. </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sz="1000" dirty="0"/>
          </a:p>
          <a:p>
            <a:pPr marL="0" marR="0" lvl="0" indent="0" algn="l" defTabSz="914400" rtl="0" eaLnBrk="1" fontAlgn="auto" latinLnBrk="0" hangingPunct="1">
              <a:lnSpc>
                <a:spcPct val="90000"/>
              </a:lnSpc>
              <a:spcBef>
                <a:spcPts val="0"/>
              </a:spcBef>
              <a:spcAft>
                <a:spcPts val="600"/>
              </a:spcAft>
              <a:buClrTx/>
              <a:buSzTx/>
              <a:buFontTx/>
              <a:buNone/>
              <a:tabLst/>
              <a:defRPr/>
            </a:pPr>
            <a:r>
              <a:rPr lang="en-US" sz="1000" dirty="0"/>
              <a:t>In terms of technology innovation, CTOs may leverage Gen AI tools to assist with improving productivity in software coding, if they cannot hire enough software engineers. </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sz="1000" dirty="0"/>
          </a:p>
          <a:p>
            <a:pPr marL="0" marR="0" lvl="0" indent="0" algn="l" defTabSz="914400" rtl="0" eaLnBrk="1" fontAlgn="auto" latinLnBrk="0" hangingPunct="1">
              <a:lnSpc>
                <a:spcPct val="90000"/>
              </a:lnSpc>
              <a:spcBef>
                <a:spcPts val="0"/>
              </a:spcBef>
              <a:spcAft>
                <a:spcPts val="600"/>
              </a:spcAft>
              <a:buClrTx/>
              <a:buSzTx/>
              <a:buFontTx/>
              <a:buNone/>
              <a:tabLst/>
              <a:defRPr/>
            </a:pPr>
            <a:r>
              <a:rPr lang="en-US" sz="1000" b="1" dirty="0"/>
              <a:t>Evidence</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1000" baseline="30000" dirty="0"/>
              <a:t>1</a:t>
            </a:r>
            <a:r>
              <a:rPr lang="en-GB" sz="1000" baseline="30000" dirty="0"/>
              <a:t> </a:t>
            </a:r>
            <a:r>
              <a:rPr lang="en-US" sz="1000" dirty="0"/>
              <a:t>Source: 2023 Gartner Voice of the Candidate Survey (Q1) n = 1,958 candidates</a:t>
            </a:r>
          </a:p>
          <a:p>
            <a:pPr marL="0" marR="0" lvl="0" indent="0" algn="l" defTabSz="914400" rtl="0" eaLnBrk="1" fontAlgn="auto" latinLnBrk="0" hangingPunct="1">
              <a:lnSpc>
                <a:spcPct val="90000"/>
              </a:lnSpc>
              <a:spcBef>
                <a:spcPts val="0"/>
              </a:spcBef>
              <a:spcAft>
                <a:spcPts val="600"/>
              </a:spcAft>
              <a:buClrTx/>
              <a:buSzTx/>
              <a:buFontTx/>
              <a:buNone/>
              <a:tabLst/>
              <a:defRPr/>
            </a:pPr>
            <a:br>
              <a:rPr lang="en-US" sz="1000" dirty="0"/>
            </a:br>
            <a:r>
              <a:rPr lang="en-US" sz="1000" dirty="0"/>
              <a:t>Note: Respondents were asked how many job offers they received in total, including offers they have accepted. </a:t>
            </a:r>
          </a:p>
          <a:p>
            <a:endParaRPr lang="en-GB" sz="1000" dirty="0"/>
          </a:p>
          <a:p>
            <a:pPr marL="0" marR="0" lvl="0" indent="0" algn="l" defTabSz="457200" rtl="0" eaLnBrk="1" fontAlgn="auto" latinLnBrk="0" hangingPunct="1">
              <a:lnSpc>
                <a:spcPct val="100000"/>
              </a:lnSpc>
              <a:spcBef>
                <a:spcPts val="300"/>
              </a:spcBef>
              <a:spcAft>
                <a:spcPts val="0"/>
              </a:spcAft>
              <a:buClrTx/>
              <a:buSzTx/>
              <a:buFontTx/>
              <a:buNone/>
              <a:tabLst/>
              <a:defRPr/>
            </a:pPr>
            <a:r>
              <a:rPr lang="en-GB" sz="1000" baseline="30000" dirty="0"/>
              <a:t>2 </a:t>
            </a:r>
            <a:r>
              <a:rPr kumimoji="0" lang="en-US" sz="1200" b="0" i="0" u="none" strike="noStrike" kern="1200" cap="none" spc="0" normalizeH="0" baseline="0" noProof="0" dirty="0">
                <a:ln>
                  <a:noFill/>
                </a:ln>
                <a:solidFill>
                  <a:schemeClr val="bg1"/>
                </a:solidFill>
                <a:effectLst/>
                <a:uLnTx/>
                <a:uFillTx/>
                <a:latin typeface="Arial" panose="020B0604020202020204"/>
                <a:ea typeface="+mn-ea"/>
                <a:cs typeface="+mn-cs"/>
              </a:rPr>
              <a:t>1,683 candidates who recently accepted an offer (actual pay change)</a:t>
            </a:r>
          </a:p>
          <a:p>
            <a:pPr marL="0" marR="0" lvl="0" indent="0" algn="l" defTabSz="457200" rtl="0" eaLnBrk="1" fontAlgn="auto" latinLnBrk="0" hangingPunct="1">
              <a:lnSpc>
                <a:spcPct val="100000"/>
              </a:lnSpc>
              <a:spcBef>
                <a:spcPts val="300"/>
              </a:spcBef>
              <a:spcAft>
                <a:spcPts val="0"/>
              </a:spcAft>
              <a:buClrTx/>
              <a:buSzTx/>
              <a:buFontTx/>
              <a:buNone/>
              <a:tabLst/>
              <a:defRPr/>
            </a:pPr>
            <a:endParaRPr kumimoji="0" lang="en-US" sz="1000" b="0" i="0" u="none" strike="noStrike" kern="1200" cap="none" spc="0" normalizeH="0" baseline="0" noProof="0" dirty="0">
              <a:ln>
                <a:noFill/>
              </a:ln>
              <a:solidFill>
                <a:schemeClr val="bg1"/>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Arial" panose="020B0604020202020204"/>
                <a:ea typeface="+mn-ea"/>
                <a:cs typeface="+mn-cs"/>
              </a:rPr>
              <a:t>Source: Gartner Global Labor Market Survey (1Q2023); 2023 Gartner Voice of the Candidate Survey (Q1)</a:t>
            </a:r>
            <a:br>
              <a:rPr kumimoji="0" lang="en-US" sz="1000" b="0" i="0" u="none" strike="noStrike" kern="1200" cap="none" spc="0" normalizeH="0" baseline="0" noProof="0" dirty="0">
                <a:ln>
                  <a:noFill/>
                </a:ln>
                <a:solidFill>
                  <a:schemeClr val="bg1"/>
                </a:solidFill>
                <a:effectLst/>
                <a:uLnTx/>
                <a:uFillTx/>
                <a:latin typeface="Arial" panose="020B0604020202020204"/>
                <a:ea typeface="+mn-ea"/>
                <a:cs typeface="+mn-cs"/>
              </a:rPr>
            </a:br>
            <a:endParaRPr kumimoji="0" lang="en-US" sz="1000" b="0" i="0" u="none" strike="noStrike" kern="1200" cap="none" spc="0" normalizeH="0" baseline="0" noProof="0" dirty="0">
              <a:ln>
                <a:noFill/>
              </a:ln>
              <a:solidFill>
                <a:schemeClr val="bg1"/>
              </a:solidFill>
              <a:effectLst/>
              <a:uLnTx/>
              <a:uFillTx/>
              <a:latin typeface="Arial" panose="020B0604020202020204"/>
              <a:ea typeface="+mn-ea"/>
              <a:cs typeface="+mn-cs"/>
            </a:endParaRPr>
          </a:p>
          <a:p>
            <a:pPr marL="0" marR="0" lvl="0" indent="0" algn="l" defTabSz="457200" rtl="0" eaLnBrk="1" fontAlgn="auto" latinLnBrk="0" hangingPunct="1">
              <a:lnSpc>
                <a:spcPct val="100000"/>
              </a:lnSpc>
              <a:spcBef>
                <a:spcPts val="30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Arial" panose="020B0604020202020204"/>
                <a:ea typeface="+mn-ea"/>
                <a:cs typeface="+mn-cs"/>
              </a:rPr>
              <a:t>Note: Candidates were asked to give their previous salary and newly offered salary in their local currency. Percent change was calculated from those numbers. This analysis omitted outliers who reported +/- 100% change from their previous role.</a:t>
            </a:r>
          </a:p>
          <a:p>
            <a:endParaRPr lang="en-GB" sz="1000" dirty="0"/>
          </a:p>
          <a:p>
            <a:pPr marL="0" marR="0" lvl="0" indent="0" algn="l" defTabSz="914400" rtl="0" eaLnBrk="1" fontAlgn="auto" latinLnBrk="0" hangingPunct="1">
              <a:lnSpc>
                <a:spcPct val="90000"/>
              </a:lnSpc>
              <a:spcBef>
                <a:spcPts val="600"/>
              </a:spcBef>
              <a:spcAft>
                <a:spcPts val="600"/>
              </a:spcAft>
              <a:buClrTx/>
              <a:buSzTx/>
              <a:buFontTx/>
              <a:buNone/>
              <a:tabLst/>
              <a:defRPr/>
            </a:pPr>
            <a:r>
              <a:rPr lang="en-GB" sz="1000" baseline="30000" dirty="0"/>
              <a:t>3 </a:t>
            </a:r>
            <a:r>
              <a:rPr lang="en-US" sz="1000" dirty="0"/>
              <a:t>Source: 2023 Gartner Voice of the Candidate Survey (Q1) n = 1,958 candidates</a:t>
            </a:r>
          </a:p>
        </p:txBody>
      </p:sp>
    </p:spTree>
    <p:extLst>
      <p:ext uri="{BB962C8B-B14F-4D97-AF65-F5344CB8AC3E}">
        <p14:creationId xmlns:p14="http://schemas.microsoft.com/office/powerpoint/2010/main" val="1956267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lvl="0"/>
            <a:endParaRPr lang="en-US" dirty="0">
              <a:cs typeface="Arial"/>
            </a:endParaRPr>
          </a:p>
        </p:txBody>
      </p:sp>
    </p:spTree>
    <p:extLst>
      <p:ext uri="{BB962C8B-B14F-4D97-AF65-F5344CB8AC3E}">
        <p14:creationId xmlns:p14="http://schemas.microsoft.com/office/powerpoint/2010/main" val="3804279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rtl="0">
              <a:lnSpc>
                <a:spcPct val="107000"/>
              </a:lnSpc>
              <a:spcBef>
                <a:spcPts val="0"/>
              </a:spcBef>
              <a:spcAft>
                <a:spcPts val="0"/>
              </a:spcAft>
              <a:buClr>
                <a:schemeClr val="dk1"/>
              </a:buClr>
              <a:buSzPts val="1200"/>
              <a:buFont typeface="Arial" panose="020B0604020202020204" pitchFamily="34" charset="0"/>
              <a:buNone/>
            </a:pPr>
            <a:r>
              <a:rPr lang="en-US" dirty="0">
                <a:latin typeface="Calibri"/>
                <a:ea typeface="Calibri"/>
                <a:cs typeface="Calibri"/>
                <a:sym typeface="Calibri"/>
              </a:rPr>
              <a:t>Before you start, you need to do some learning. You also need to prepare to provide a context for how you will organize and execute the trendspotting process.</a:t>
            </a:r>
            <a:endParaRPr lang="en-US" dirty="0"/>
          </a:p>
          <a:p>
            <a:pPr marL="0" marR="0" lvl="0" indent="0" algn="l" rtl="0">
              <a:lnSpc>
                <a:spcPct val="107000"/>
              </a:lnSpc>
              <a:spcBef>
                <a:spcPts val="800"/>
              </a:spcBef>
              <a:spcAft>
                <a:spcPts val="0"/>
              </a:spcAft>
              <a:buClr>
                <a:schemeClr val="dk1"/>
              </a:buClr>
              <a:buSzPts val="1200"/>
              <a:buFont typeface="Arial"/>
              <a:buNone/>
            </a:pPr>
            <a:endParaRPr lang="en-US" b="1" dirty="0">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200"/>
              <a:buFont typeface="Arial"/>
              <a:buNone/>
            </a:pPr>
            <a:r>
              <a:rPr lang="en-US" b="1" dirty="0">
                <a:latin typeface="Calibri"/>
                <a:ea typeface="Calibri"/>
                <a:cs typeface="Calibri"/>
                <a:sym typeface="Calibri"/>
              </a:rPr>
              <a:t>Learn </a:t>
            </a:r>
            <a:r>
              <a:rPr lang="en-US" b="0" dirty="0">
                <a:latin typeface="Calibri"/>
                <a:ea typeface="Calibri"/>
                <a:cs typeface="Calibri"/>
                <a:sym typeface="Calibri"/>
              </a:rPr>
              <a:t>by understanding </a:t>
            </a:r>
            <a:r>
              <a:rPr lang="en-US" dirty="0">
                <a:latin typeface="Calibri"/>
                <a:ea typeface="Calibri"/>
                <a:cs typeface="Calibri"/>
                <a:sym typeface="Calibri"/>
              </a:rPr>
              <a:t>the different potential approaches and organizational models. Approaches can be formal or informal with dedicated or virtual teams. </a:t>
            </a:r>
          </a:p>
          <a:p>
            <a:pPr marL="0" marR="0" lvl="0" indent="0" algn="l" rtl="0">
              <a:lnSpc>
                <a:spcPct val="107000"/>
              </a:lnSpc>
              <a:spcBef>
                <a:spcPts val="800"/>
              </a:spcBef>
              <a:spcAft>
                <a:spcPts val="0"/>
              </a:spcAft>
              <a:buClr>
                <a:schemeClr val="dk1"/>
              </a:buClr>
              <a:buSzPts val="1200"/>
              <a:buFont typeface="Arial"/>
              <a:buNone/>
            </a:pPr>
            <a:endParaRPr lang="en-US" b="1" dirty="0">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200"/>
              <a:buFont typeface="Arial"/>
              <a:buNone/>
            </a:pPr>
            <a:r>
              <a:rPr lang="en-US" b="1" dirty="0">
                <a:latin typeface="Calibri"/>
                <a:ea typeface="Calibri"/>
                <a:cs typeface="Calibri"/>
                <a:sym typeface="Calibri"/>
              </a:rPr>
              <a:t>Prepare,</a:t>
            </a:r>
            <a:r>
              <a:rPr lang="en-US" dirty="0">
                <a:latin typeface="Calibri"/>
                <a:ea typeface="Calibri"/>
                <a:cs typeface="Calibri"/>
                <a:sym typeface="Calibri"/>
              </a:rPr>
              <a:t> before you begin designing your initiative, by understanding the business and trendspotting context. Identify the business drivers and goals </a:t>
            </a:r>
            <a:r>
              <a:rPr lang="en-US" dirty="0">
                <a:latin typeface="Arial"/>
                <a:ea typeface="Arial"/>
                <a:cs typeface="Arial"/>
                <a:sym typeface="Arial"/>
              </a:rPr>
              <a:t>—</a:t>
            </a:r>
            <a:r>
              <a:rPr lang="en-US" dirty="0">
                <a:latin typeface="Calibri"/>
                <a:ea typeface="Calibri"/>
                <a:cs typeface="Calibri"/>
                <a:sym typeface="Calibri"/>
              </a:rPr>
              <a:t> why are you considering trendspotting? Also evaluate the degree of uncertainty and disruption in your industry </a:t>
            </a:r>
            <a:r>
              <a:rPr lang="en-US" dirty="0">
                <a:latin typeface="Arial"/>
                <a:ea typeface="Arial"/>
                <a:cs typeface="Arial"/>
                <a:sym typeface="Arial"/>
              </a:rPr>
              <a:t>—</a:t>
            </a:r>
            <a:r>
              <a:rPr lang="en-US" dirty="0">
                <a:latin typeface="Calibri"/>
                <a:ea typeface="Calibri"/>
                <a:cs typeface="Calibri"/>
                <a:sym typeface="Calibri"/>
              </a:rPr>
              <a:t> the more uncertainty and disruption, the more valuable trendspotting becomes. </a:t>
            </a:r>
          </a:p>
          <a:p>
            <a:pPr marL="0" marR="0" lvl="0" indent="0" algn="l" rtl="0">
              <a:lnSpc>
                <a:spcPct val="107000"/>
              </a:lnSpc>
              <a:spcBef>
                <a:spcPts val="800"/>
              </a:spcBef>
              <a:spcAft>
                <a:spcPts val="0"/>
              </a:spcAft>
              <a:buClr>
                <a:schemeClr val="dk1"/>
              </a:buClr>
              <a:buSzPts val="1200"/>
              <a:buFont typeface="Arial" panose="020B0604020202020204" pitchFamily="34" charset="0"/>
              <a:buNone/>
            </a:pPr>
            <a:endParaRPr lang="en-US" dirty="0">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200"/>
              <a:buFont typeface="Arial" panose="020B0604020202020204" pitchFamily="34" charset="0"/>
              <a:buNone/>
            </a:pPr>
            <a:r>
              <a:rPr lang="en-US" dirty="0">
                <a:latin typeface="Calibri"/>
                <a:ea typeface="Calibri"/>
                <a:cs typeface="Calibri"/>
                <a:sym typeface="Calibri"/>
              </a:rPr>
              <a:t>After learning about the basic trendspotting approaches, and preparing by analyzing the relevant organizational and market forces, begin to design your approach. </a:t>
            </a:r>
          </a:p>
          <a:p>
            <a:pPr marL="0" marR="0" lvl="0" indent="0" algn="l" rtl="0">
              <a:lnSpc>
                <a:spcPct val="107000"/>
              </a:lnSpc>
              <a:spcBef>
                <a:spcPts val="800"/>
              </a:spcBef>
              <a:spcAft>
                <a:spcPts val="0"/>
              </a:spcAft>
              <a:buClr>
                <a:schemeClr val="dk1"/>
              </a:buClr>
              <a:buSzPts val="1200"/>
              <a:buFont typeface="Arial" panose="020B0604020202020204" pitchFamily="34" charset="0"/>
              <a:buNone/>
            </a:pPr>
            <a:endParaRPr lang="en-US" dirty="0">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200"/>
              <a:buFont typeface="Arial" panose="020B0604020202020204" pitchFamily="34" charset="0"/>
              <a:buNone/>
            </a:pPr>
            <a:r>
              <a:rPr lang="en-US" dirty="0">
                <a:latin typeface="Calibri"/>
                <a:ea typeface="Calibri"/>
                <a:cs typeface="Calibri"/>
                <a:sym typeface="Calibri"/>
              </a:rPr>
              <a:t>Focus on </a:t>
            </a:r>
            <a:r>
              <a:rPr lang="en-US" b="1" dirty="0">
                <a:latin typeface="Calibri"/>
                <a:ea typeface="Calibri"/>
                <a:cs typeface="Calibri"/>
                <a:sym typeface="Calibri"/>
              </a:rPr>
              <a:t>organizing for trendspotting </a:t>
            </a:r>
            <a:r>
              <a:rPr lang="en-US" b="0" dirty="0">
                <a:latin typeface="Calibri"/>
                <a:ea typeface="Calibri"/>
                <a:cs typeface="Calibri"/>
                <a:sym typeface="Calibri"/>
              </a:rPr>
              <a:t>by defining </a:t>
            </a:r>
            <a:r>
              <a:rPr lang="en-US" dirty="0">
                <a:latin typeface="Calibri"/>
                <a:ea typeface="Calibri"/>
                <a:cs typeface="Calibri"/>
                <a:sym typeface="Calibri"/>
              </a:rPr>
              <a:t>your approach, outlining it in a charter, gaining organizational commitment and building the team and processes.</a:t>
            </a:r>
            <a:endParaRPr lang="en-US" dirty="0"/>
          </a:p>
          <a:p>
            <a:pPr marL="0" marR="0" lvl="0" indent="0" algn="l" rtl="0">
              <a:lnSpc>
                <a:spcPct val="107000"/>
              </a:lnSpc>
              <a:spcBef>
                <a:spcPts val="800"/>
              </a:spcBef>
              <a:spcAft>
                <a:spcPts val="0"/>
              </a:spcAft>
              <a:buClr>
                <a:schemeClr val="dk1"/>
              </a:buClr>
              <a:buSzPts val="1200"/>
              <a:buFont typeface="Arial"/>
              <a:buNone/>
            </a:pPr>
            <a:endParaRPr lang="en-US" b="1" dirty="0">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200"/>
              <a:buFont typeface="Arial"/>
              <a:buNone/>
            </a:pPr>
            <a:r>
              <a:rPr lang="en-US" b="0" dirty="0">
                <a:latin typeface="Calibri"/>
                <a:ea typeface="Calibri"/>
                <a:cs typeface="Calibri"/>
                <a:sym typeface="Calibri"/>
              </a:rPr>
              <a:t>Then concentrate on </a:t>
            </a:r>
            <a:r>
              <a:rPr lang="en-US" b="1" dirty="0">
                <a:latin typeface="Calibri"/>
                <a:ea typeface="Calibri"/>
                <a:cs typeface="Calibri"/>
                <a:sym typeface="Calibri"/>
              </a:rPr>
              <a:t>executing on trendspotting </a:t>
            </a:r>
            <a:r>
              <a:rPr lang="en-US" b="0" dirty="0">
                <a:latin typeface="Calibri"/>
                <a:ea typeface="Calibri"/>
                <a:cs typeface="Calibri"/>
                <a:sym typeface="Calibri"/>
              </a:rPr>
              <a:t>by focusing </a:t>
            </a:r>
            <a:r>
              <a:rPr lang="en-US" dirty="0">
                <a:latin typeface="Calibri"/>
                <a:ea typeface="Calibri"/>
                <a:cs typeface="Calibri"/>
                <a:sym typeface="Calibri"/>
              </a:rPr>
              <a:t>on the day-to-day activities and processes to perform trendspotting. Trendspotting is an ongoing process with feedback loops and close ties to the business to ensure that trends are driving actions.</a:t>
            </a:r>
            <a:endParaRPr lang="en-US" dirty="0"/>
          </a:p>
          <a:p>
            <a:pPr marL="0" marR="0" lvl="0" indent="0" algn="l" rtl="0">
              <a:lnSpc>
                <a:spcPct val="107000"/>
              </a:lnSpc>
              <a:spcBef>
                <a:spcPts val="800"/>
              </a:spcBef>
              <a:spcAft>
                <a:spcPts val="0"/>
              </a:spcAft>
              <a:buClr>
                <a:schemeClr val="dk1"/>
              </a:buClr>
              <a:buSzPts val="1200"/>
              <a:buFont typeface="Arial" panose="020B0604020202020204" pitchFamily="34" charset="0"/>
              <a:buNone/>
            </a:pPr>
            <a:endParaRPr lang="en-US" dirty="0">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200"/>
              <a:buFont typeface="Arial" panose="020B0604020202020204" pitchFamily="34" charset="0"/>
              <a:buNone/>
            </a:pPr>
            <a:r>
              <a:rPr lang="en-US" dirty="0">
                <a:latin typeface="Calibri"/>
                <a:ea typeface="Calibri"/>
                <a:cs typeface="Calibri"/>
                <a:sym typeface="Calibri"/>
              </a:rPr>
              <a:t>Many approaches to trendspotting exist, but we have observed three main patterns with different levels of resource commitment.</a:t>
            </a:r>
            <a:endParaRPr lang="en-US" dirty="0"/>
          </a:p>
          <a:p>
            <a:pPr marL="0" marR="0" lvl="0" indent="0" algn="l" rtl="0">
              <a:lnSpc>
                <a:spcPct val="107000"/>
              </a:lnSpc>
              <a:spcBef>
                <a:spcPts val="800"/>
              </a:spcBef>
              <a:spcAft>
                <a:spcPts val="0"/>
              </a:spcAft>
              <a:buClr>
                <a:schemeClr val="dk1"/>
              </a:buClr>
              <a:buSzPts val="1200"/>
              <a:buFont typeface="Arial"/>
              <a:buNone/>
            </a:pPr>
            <a:endParaRPr lang="en-US" b="1" dirty="0">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200"/>
              <a:buFont typeface="Arial"/>
              <a:buNone/>
            </a:pPr>
            <a:r>
              <a:rPr lang="en-US" b="0" dirty="0">
                <a:latin typeface="Calibri"/>
                <a:ea typeface="Calibri"/>
                <a:cs typeface="Calibri"/>
                <a:sym typeface="Calibri"/>
              </a:rPr>
              <a:t>The first is a </a:t>
            </a:r>
            <a:r>
              <a:rPr lang="en-US" b="1" dirty="0">
                <a:latin typeface="Calibri"/>
                <a:ea typeface="Calibri"/>
                <a:cs typeface="Calibri"/>
                <a:sym typeface="Calibri"/>
              </a:rPr>
              <a:t>modest and informal approach with minimal structure.</a:t>
            </a:r>
            <a:r>
              <a:rPr lang="en-US" dirty="0">
                <a:latin typeface="Calibri"/>
                <a:ea typeface="Calibri"/>
                <a:cs typeface="Calibri"/>
                <a:sym typeface="Calibri"/>
              </a:rPr>
              <a:t> This involves largely collecting and contextualizing information from external parties. This approach is often in response to specific needs.</a:t>
            </a:r>
            <a:endParaRPr lang="en-US" dirty="0"/>
          </a:p>
          <a:p>
            <a:pPr marL="0" marR="0" lvl="0" indent="0" algn="l" rtl="0">
              <a:lnSpc>
                <a:spcPct val="107000"/>
              </a:lnSpc>
              <a:spcBef>
                <a:spcPts val="800"/>
              </a:spcBef>
              <a:spcAft>
                <a:spcPts val="0"/>
              </a:spcAft>
              <a:buClr>
                <a:schemeClr val="dk1"/>
              </a:buClr>
              <a:buSzPts val="1200"/>
              <a:buFont typeface="Arial"/>
              <a:buNone/>
            </a:pPr>
            <a:endParaRPr lang="en-US" b="1" dirty="0">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200"/>
              <a:buFont typeface="Arial"/>
              <a:buNone/>
            </a:pPr>
            <a:r>
              <a:rPr lang="en-US" b="0" dirty="0">
                <a:latin typeface="Calibri"/>
                <a:ea typeface="Calibri"/>
                <a:cs typeface="Calibri"/>
                <a:sym typeface="Calibri"/>
              </a:rPr>
              <a:t>Second, a </a:t>
            </a:r>
            <a:r>
              <a:rPr lang="en-US" b="1" dirty="0">
                <a:latin typeface="Calibri"/>
                <a:ea typeface="Calibri"/>
                <a:cs typeface="Calibri"/>
                <a:sym typeface="Calibri"/>
              </a:rPr>
              <a:t>formal and structured approach with dedicated resources</a:t>
            </a:r>
            <a:r>
              <a:rPr lang="en-US" dirty="0">
                <a:latin typeface="Calibri"/>
                <a:ea typeface="Calibri"/>
                <a:cs typeface="Calibri"/>
                <a:sym typeface="Calibri"/>
              </a:rPr>
              <a:t> involves more purposeful organization and analysis of trends and their opportunities for, and impact on, the enterprise. This approach is typified by an ongoing exploration of a future vision across technology and nontechnology domains and a purposeful way to consider the combinatorial factors.</a:t>
            </a:r>
            <a:endParaRPr lang="en-US" dirty="0"/>
          </a:p>
          <a:p>
            <a:pPr marL="0" marR="0" lvl="0" indent="0" algn="l" rtl="0">
              <a:lnSpc>
                <a:spcPct val="107000"/>
              </a:lnSpc>
              <a:spcBef>
                <a:spcPts val="800"/>
              </a:spcBef>
              <a:spcAft>
                <a:spcPts val="0"/>
              </a:spcAft>
              <a:buClr>
                <a:schemeClr val="dk1"/>
              </a:buClr>
              <a:buSzPts val="1200"/>
              <a:buFont typeface="Arial"/>
              <a:buNone/>
            </a:pPr>
            <a:endParaRPr lang="en-US" b="1" dirty="0">
              <a:latin typeface="Calibri"/>
              <a:ea typeface="Calibri"/>
              <a:cs typeface="Calibri"/>
              <a:sym typeface="Calibri"/>
            </a:endParaRPr>
          </a:p>
          <a:p>
            <a:pPr marL="0" marR="0" lvl="0" indent="0" algn="l" rtl="0">
              <a:lnSpc>
                <a:spcPct val="107000"/>
              </a:lnSpc>
              <a:spcBef>
                <a:spcPts val="800"/>
              </a:spcBef>
              <a:spcAft>
                <a:spcPts val="0"/>
              </a:spcAft>
              <a:buClr>
                <a:schemeClr val="dk1"/>
              </a:buClr>
              <a:buSzPts val="1200"/>
              <a:buFont typeface="Arial"/>
              <a:buNone/>
            </a:pPr>
            <a:r>
              <a:rPr lang="en-US" b="0" dirty="0">
                <a:latin typeface="Calibri"/>
                <a:ea typeface="Calibri"/>
                <a:cs typeface="Calibri"/>
                <a:sym typeface="Calibri"/>
              </a:rPr>
              <a:t>Third, </a:t>
            </a:r>
            <a:r>
              <a:rPr lang="en-US" b="1" dirty="0">
                <a:latin typeface="Calibri"/>
                <a:ea typeface="Calibri"/>
                <a:cs typeface="Calibri"/>
                <a:sym typeface="Calibri"/>
              </a:rPr>
              <a:t>aggressive exploration and planning</a:t>
            </a:r>
            <a:r>
              <a:rPr lang="en-US" dirty="0">
                <a:latin typeface="Calibri"/>
                <a:ea typeface="Calibri"/>
                <a:cs typeface="Calibri"/>
                <a:sym typeface="Calibri"/>
              </a:rPr>
              <a:t> uses multiple external trend sources, larger multidisciplinary trend scouting teams, and a highly structured model to gather, organize and analyze information about trends. This approach is used by larger organizations with more mature innovation efforts and a strong link between the trendspotting team and business groups that rely on the effort to drive business planning.</a:t>
            </a:r>
            <a:endParaRPr lang="en-US" dirty="0"/>
          </a:p>
          <a:p>
            <a:pPr marL="171450" marR="0" lvl="0" indent="-95250" algn="l" rtl="0">
              <a:lnSpc>
                <a:spcPct val="90000"/>
              </a:lnSpc>
              <a:spcBef>
                <a:spcPts val="0"/>
              </a:spcBef>
              <a:spcAft>
                <a:spcPts val="0"/>
              </a:spcAft>
              <a:buClr>
                <a:schemeClr val="dk1"/>
              </a:buClr>
              <a:buSzPts val="1200"/>
              <a:buFont typeface="Arial"/>
              <a:buNone/>
            </a:pPr>
            <a:endParaRPr lang="en-US" dirty="0">
              <a:latin typeface="Calibri"/>
              <a:ea typeface="Calibri"/>
              <a:cs typeface="Calibri"/>
              <a:sym typeface="Calibri"/>
            </a:endParaRPr>
          </a:p>
          <a:p>
            <a:pPr marL="0" lvl="0" indent="0" algn="l" rtl="0">
              <a:lnSpc>
                <a:spcPct val="90000"/>
              </a:lnSpc>
              <a:spcBef>
                <a:spcPts val="600"/>
              </a:spcBef>
              <a:spcAft>
                <a:spcPts val="0"/>
              </a:spcAft>
              <a:buSzPts val="1400"/>
              <a:buNone/>
            </a:pPr>
            <a:r>
              <a:rPr lang="en-US" b="1" dirty="0"/>
              <a:t>Recommended reading</a:t>
            </a:r>
            <a:r>
              <a:rPr lang="en-US" dirty="0"/>
              <a:t>:</a:t>
            </a:r>
          </a:p>
          <a:p>
            <a:pPr marL="0" marR="0" lvl="0" indent="0" algn="l" rtl="0">
              <a:lnSpc>
                <a:spcPct val="90000"/>
              </a:lnSpc>
              <a:spcBef>
                <a:spcPts val="600"/>
              </a:spcBef>
              <a:spcAft>
                <a:spcPts val="0"/>
              </a:spcAft>
              <a:buClr>
                <a:schemeClr val="dk1"/>
              </a:buClr>
              <a:buSzPts val="1200"/>
              <a:buFont typeface="Arial"/>
              <a:buNone/>
            </a:pPr>
            <a:r>
              <a:rPr lang="en-US" dirty="0"/>
              <a:t>- The Gartner Trendspotting Framework: Driving Operations, Innovation and Strategy </a:t>
            </a:r>
            <a:r>
              <a:rPr lang="en-US" dirty="0">
                <a:latin typeface="Arial" panose="020B0604020202020204" pitchFamily="34" charset="0"/>
                <a:cs typeface="Arial" panose="020B0604020202020204" pitchFamily="34" charset="0"/>
              </a:rPr>
              <a:t>— G00755052</a:t>
            </a:r>
            <a:endParaRPr lang="en-US" dirty="0"/>
          </a:p>
          <a:p>
            <a:pPr marL="0" lvl="0" indent="0" algn="l" rtl="0">
              <a:lnSpc>
                <a:spcPct val="90000"/>
              </a:lnSpc>
              <a:spcBef>
                <a:spcPts val="600"/>
              </a:spcBef>
              <a:spcAft>
                <a:spcPts val="0"/>
              </a:spcAft>
              <a:buSzPts val="1400"/>
              <a:buNone/>
            </a:pPr>
            <a:endParaRPr lang="en-US" dirty="0"/>
          </a:p>
          <a:p>
            <a:pPr marL="342900" lvl="0" indent="-266700" algn="l" rtl="0">
              <a:lnSpc>
                <a:spcPct val="107000"/>
              </a:lnSpc>
              <a:spcBef>
                <a:spcPts val="1400"/>
              </a:spcBef>
              <a:spcAft>
                <a:spcPts val="0"/>
              </a:spcAft>
              <a:buClr>
                <a:schemeClr val="dk1"/>
              </a:buClr>
              <a:buSzPts val="1200"/>
              <a:buFont typeface="Arial"/>
              <a:buNone/>
            </a:pPr>
            <a:endParaRPr lang="en-US" dirty="0">
              <a:latin typeface="Calibri"/>
              <a:ea typeface="Calibri"/>
              <a:cs typeface="Calibri"/>
              <a:sym typeface="Calibri"/>
            </a:endParaRPr>
          </a:p>
          <a:p>
            <a:pPr marL="0" lvl="0" indent="0" algn="l" rtl="0">
              <a:lnSpc>
                <a:spcPct val="107000"/>
              </a:lnSpc>
              <a:spcBef>
                <a:spcPts val="800"/>
              </a:spcBef>
              <a:spcAft>
                <a:spcPts val="0"/>
              </a:spcAft>
              <a:buClr>
                <a:schemeClr val="dk1"/>
              </a:buClr>
              <a:buSzPts val="1200"/>
              <a:buFont typeface="Arial"/>
              <a:buNone/>
            </a:pPr>
            <a:endParaRPr lang="en-US" dirty="0">
              <a:latin typeface="Calibri"/>
              <a:ea typeface="Calibri"/>
              <a:cs typeface="Calibri"/>
              <a:sym typeface="Calibri"/>
            </a:endParaRPr>
          </a:p>
          <a:p>
            <a:pPr marL="171450" lvl="0" indent="-95250" algn="l" rtl="0">
              <a:lnSpc>
                <a:spcPct val="90000"/>
              </a:lnSpc>
              <a:spcBef>
                <a:spcPts val="1400"/>
              </a:spcBef>
              <a:spcAft>
                <a:spcPts val="0"/>
              </a:spcAft>
              <a:buClr>
                <a:schemeClr val="dk1"/>
              </a:buClr>
              <a:buSzPts val="1200"/>
              <a:buFont typeface="Arial"/>
              <a:buNone/>
            </a:pPr>
            <a:endParaRPr lang="en-US" dirty="0"/>
          </a:p>
          <a:p>
            <a:pPr marL="171450" lvl="0" indent="-95250" algn="l" rtl="0">
              <a:lnSpc>
                <a:spcPct val="90000"/>
              </a:lnSpc>
              <a:spcBef>
                <a:spcPts val="600"/>
              </a:spcBef>
              <a:spcAft>
                <a:spcPts val="0"/>
              </a:spcAft>
              <a:buClr>
                <a:schemeClr val="dk1"/>
              </a:buClr>
              <a:buSzPts val="1200"/>
              <a:buFont typeface="Arial"/>
              <a:buNone/>
            </a:pPr>
            <a:endParaRPr lang="en-US" dirty="0"/>
          </a:p>
          <a:p>
            <a:pPr marL="0" lvl="0" indent="0" algn="l" rtl="0">
              <a:lnSpc>
                <a:spcPct val="90000"/>
              </a:lnSpc>
              <a:spcBef>
                <a:spcPts val="600"/>
              </a:spcBef>
              <a:spcAft>
                <a:spcPts val="0"/>
              </a:spcAft>
              <a:buSzPts val="1400"/>
              <a:buNone/>
            </a:pPr>
            <a:endParaRPr lang="en-US" dirty="0"/>
          </a:p>
          <a:p>
            <a:pPr marL="0" lvl="0" indent="0" algn="l" rtl="0">
              <a:lnSpc>
                <a:spcPct val="90000"/>
              </a:lnSpc>
              <a:spcBef>
                <a:spcPts val="600"/>
              </a:spcBef>
              <a:spcAft>
                <a:spcPts val="0"/>
              </a:spcAft>
              <a:buSzPts val="1400"/>
              <a:buNone/>
            </a:pPr>
            <a:endParaRPr lang="en-US" dirty="0"/>
          </a:p>
        </p:txBody>
      </p:sp>
    </p:spTree>
    <p:extLst>
      <p:ext uri="{BB962C8B-B14F-4D97-AF65-F5344CB8AC3E}">
        <p14:creationId xmlns:p14="http://schemas.microsoft.com/office/powerpoint/2010/main" val="3694763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t>Develop or revise your technology strategy, incorporating the key findings from your trendspotting analysis. A common failure of technology strategies is that they are not well-documented or communicated, which exacerbates the problem of CTOs trying to get the organization to adhere to a centralized technology strategy. Rather, the technology strategy should focus on key strategic technology decisions and allow a certain amount of business unit autonomy for more niche technology solutions.</a:t>
            </a:r>
          </a:p>
          <a:p>
            <a:endParaRPr lang="en-US" dirty="0"/>
          </a:p>
          <a:p>
            <a:r>
              <a:rPr lang="en-US" dirty="0"/>
              <a:t>Another pitfall is only updating the technology strategy on an annual basis, when we know the pace of technological evolution is much faster. Establish a more regular cadence for updating your technology strategy, in sync with the cadence of your trendspotting analysis. For example, if trendspotting is performed quarterly, then review your technology strategy quarterly as well to make any adjustments. </a:t>
            </a:r>
          </a:p>
          <a:p>
            <a:endParaRPr lang="en-US" dirty="0"/>
          </a:p>
          <a:p>
            <a:r>
              <a:rPr lang="en-US" dirty="0"/>
              <a:t>The concise technology strategy template shown here is in a format leaders can use for statements of strategic technology directions or high-level two-page overview strategies.</a:t>
            </a:r>
          </a:p>
          <a:p>
            <a:endParaRPr lang="en-US" dirty="0"/>
          </a:p>
          <a:p>
            <a:r>
              <a:rPr lang="en-US" b="0" i="0" dirty="0">
                <a:solidFill>
                  <a:srgbClr val="424242"/>
                </a:solidFill>
                <a:effectLst/>
                <a:latin typeface="Gartner sans"/>
              </a:rPr>
              <a:t>The </a:t>
            </a:r>
            <a:r>
              <a:rPr lang="en-US" b="1" i="0" dirty="0">
                <a:solidFill>
                  <a:srgbClr val="424242"/>
                </a:solidFill>
                <a:effectLst/>
                <a:latin typeface="Gartner sans"/>
              </a:rPr>
              <a:t>current state</a:t>
            </a:r>
            <a:r>
              <a:rPr lang="en-US" b="0" i="0" dirty="0">
                <a:solidFill>
                  <a:srgbClr val="424242"/>
                </a:solidFill>
                <a:effectLst/>
                <a:latin typeface="Gartner sans"/>
              </a:rPr>
              <a:t> involves “where we are now, and what we need to move away from,” typically expressed as a few key bullet point metrics.</a:t>
            </a:r>
          </a:p>
          <a:p>
            <a:endParaRPr lang="en-US" b="0" i="0" dirty="0">
              <a:solidFill>
                <a:srgbClr val="424242"/>
              </a:solidFill>
              <a:effectLst/>
              <a:latin typeface="Gartner sans"/>
            </a:endParaRPr>
          </a:p>
          <a:p>
            <a:r>
              <a:rPr lang="en-US" b="0" dirty="0"/>
              <a:t>The </a:t>
            </a:r>
            <a:r>
              <a:rPr lang="en-US" b="1" dirty="0"/>
              <a:t>key beliefs and drivers</a:t>
            </a:r>
            <a:r>
              <a:rPr lang="en-US" dirty="0"/>
              <a:t> are a few key factors driving decisions and behaviors.</a:t>
            </a:r>
          </a:p>
          <a:p>
            <a:endParaRPr lang="en-US" dirty="0"/>
          </a:p>
          <a:p>
            <a:r>
              <a:rPr lang="en-US" b="1" dirty="0"/>
              <a:t>Risk management </a:t>
            </a:r>
            <a:r>
              <a:rPr lang="en-US" b="0" dirty="0"/>
              <a:t>focuses on how </a:t>
            </a:r>
            <a:r>
              <a:rPr lang="en-US" dirty="0"/>
              <a:t>all technologies incur risks, some of which are important enough to be surfaced in the strategy. </a:t>
            </a:r>
            <a:endParaRPr lang="en-GB" dirty="0"/>
          </a:p>
          <a:p>
            <a:endParaRPr lang="en-US" dirty="0"/>
          </a:p>
        </p:txBody>
      </p:sp>
    </p:spTree>
    <p:extLst>
      <p:ext uri="{BB962C8B-B14F-4D97-AF65-F5344CB8AC3E}">
        <p14:creationId xmlns:p14="http://schemas.microsoft.com/office/powerpoint/2010/main" val="1284135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b="0" i="0" dirty="0">
                <a:solidFill>
                  <a:srgbClr val="424242"/>
                </a:solidFill>
                <a:effectLst/>
                <a:latin typeface="Gartner sans"/>
              </a:rPr>
              <a:t>Technology evolves rapidly. The digital innovation and enablement function should track and respond to this through technology innovation, while also ensuring that IT systems and business processes are agile enough to adapt to this rate of technological change. Digital platforms and products should be designed with both agility and security in mind. Overall, both IT and business operations should be resilient and adaptive to change and disruption. </a:t>
            </a:r>
            <a:r>
              <a:rPr lang="en-US" sz="1200" b="0" i="0" u="none" strike="noStrike" dirty="0">
                <a:solidFill>
                  <a:srgbClr val="000000"/>
                </a:solidFill>
                <a:effectLst/>
                <a:latin typeface="Arial" panose="020B0604020202020204" pitchFamily="34" charset="0"/>
              </a:rPr>
              <a:t>This demands six key capabilities.</a:t>
            </a:r>
          </a:p>
          <a:p>
            <a:endParaRPr lang="en-US" sz="1200" b="0" i="0" u="none" strike="noStrike" dirty="0">
              <a:solidFill>
                <a:srgbClr val="000000"/>
              </a:solidFill>
              <a:effectLst/>
              <a:latin typeface="Arial" panose="020B0604020202020204" pitchFamily="34" charset="0"/>
            </a:endParaRPr>
          </a:p>
          <a:p>
            <a:r>
              <a:rPr lang="en-US" sz="1200" b="1" i="0" u="none" strike="noStrike" dirty="0">
                <a:solidFill>
                  <a:srgbClr val="000000"/>
                </a:solidFill>
                <a:effectLst/>
                <a:latin typeface="Arial" panose="020B0604020202020204" pitchFamily="34" charset="0"/>
              </a:rPr>
              <a:t>Technology Innovation: </a:t>
            </a:r>
            <a:r>
              <a:rPr lang="en-US" sz="1200" b="0" i="0" u="none" strike="noStrike" dirty="0">
                <a:solidFill>
                  <a:srgbClr val="000000"/>
                </a:solidFill>
                <a:effectLst/>
                <a:latin typeface="Arial" panose="020B0604020202020204" pitchFamily="34" charset="0"/>
              </a:rPr>
              <a:t>This function should lead technology planning and inform and advise on business planning. Technology planning involves technology scanning (to identify opportunities for technology to transform the business) and trendspotting. This means tracking both technological and non-technological trends to build a complete picture of how the world is changing and how it might impact your organization.</a:t>
            </a:r>
          </a:p>
          <a:p>
            <a:endParaRPr lang="en-US" sz="1200" b="0" i="0" u="none" strike="noStrike" dirty="0">
              <a:solidFill>
                <a:srgbClr val="000000"/>
              </a:solidFill>
              <a:effectLst/>
              <a:latin typeface="Arial" panose="020B0604020202020204" pitchFamily="34" charset="0"/>
            </a:endParaRPr>
          </a:p>
          <a:p>
            <a:r>
              <a:rPr lang="en-US" sz="1200" b="1" i="0" u="none" strike="noStrike" dirty="0">
                <a:solidFill>
                  <a:srgbClr val="000000"/>
                </a:solidFill>
                <a:effectLst/>
                <a:latin typeface="Arial" panose="020B0604020202020204" pitchFamily="34" charset="0"/>
              </a:rPr>
              <a:t>Technology Strategy &amp; EA: </a:t>
            </a:r>
            <a:r>
              <a:rPr lang="en-US" sz="1200" b="0" i="0" u="none" strike="noStrike" dirty="0">
                <a:solidFill>
                  <a:srgbClr val="000000"/>
                </a:solidFill>
                <a:effectLst/>
                <a:latin typeface="Arial" panose="020B0604020202020204" pitchFamily="34" charset="0"/>
              </a:rPr>
              <a:t>A CTO is usually accountable for an enterprise technology strategy that guides how the organization will move from its current state to the desired target future state, as defined by the EA team, in alignment with the organization’s strategic direction.</a:t>
            </a:r>
          </a:p>
          <a:p>
            <a:endParaRPr lang="en-US" sz="1200" b="0" i="0" u="none" strike="noStrike" dirty="0">
              <a:solidFill>
                <a:srgbClr val="000000"/>
              </a:solidFill>
              <a:effectLst/>
              <a:latin typeface="Arial" panose="020B0604020202020204" pitchFamily="34" charset="0"/>
            </a:endParaRPr>
          </a:p>
          <a:p>
            <a:r>
              <a:rPr lang="en-US" sz="1200" b="1" i="0" u="none" strike="noStrike" dirty="0">
                <a:solidFill>
                  <a:srgbClr val="000000"/>
                </a:solidFill>
                <a:effectLst/>
                <a:latin typeface="Arial" panose="020B0604020202020204" pitchFamily="34" charset="0"/>
              </a:rPr>
              <a:t>Commercial Partnerships:  </a:t>
            </a:r>
            <a:r>
              <a:rPr lang="en-US" sz="1200" b="0" i="0" u="none" strike="noStrike" dirty="0">
                <a:solidFill>
                  <a:srgbClr val="000000"/>
                </a:solidFill>
                <a:effectLst/>
                <a:latin typeface="Arial" panose="020B0604020202020204" pitchFamily="34" charset="0"/>
              </a:rPr>
              <a:t>External partnerships provide access to new knowledge, skills, expertise and capabilities, which can accelerate time to market for digital products. Partners are particularly likely to be valuable in domains where technology evolves rapidly and it’s hard for organizations to keep up.</a:t>
            </a:r>
          </a:p>
          <a:p>
            <a:endParaRPr lang="en-US" sz="1200" b="0" i="0" u="none" strike="noStrike" dirty="0">
              <a:solidFill>
                <a:srgbClr val="000000"/>
              </a:solidFill>
              <a:effectLst/>
              <a:latin typeface="Arial" panose="020B0604020202020204" pitchFamily="34" charset="0"/>
            </a:endParaRPr>
          </a:p>
          <a:p>
            <a:pPr rtl="0">
              <a:spcBef>
                <a:spcPts val="0"/>
              </a:spcBef>
              <a:spcAft>
                <a:spcPts val="0"/>
              </a:spcAft>
            </a:pPr>
            <a:r>
              <a:rPr lang="en-US" sz="1200" b="1" i="0" u="none" strike="noStrike" dirty="0">
                <a:solidFill>
                  <a:srgbClr val="000000"/>
                </a:solidFill>
                <a:effectLst/>
                <a:latin typeface="Arial" panose="020B0604020202020204" pitchFamily="34" charset="0"/>
              </a:rPr>
              <a:t>Digital Product Development: </a:t>
            </a:r>
            <a:r>
              <a:rPr lang="en-US" sz="1200" b="0" i="0" u="none" strike="noStrike" dirty="0">
                <a:solidFill>
                  <a:srgbClr val="000000"/>
                </a:solidFill>
                <a:effectLst/>
                <a:latin typeface="Arial" panose="020B0604020202020204" pitchFamily="34" charset="0"/>
              </a:rPr>
              <a:t>Digital product development is the process of applying disciplined product management mindsets and practices to design, develop, and deliver better business and IT that evolve in step with employee and customer needs and expectations.</a:t>
            </a:r>
          </a:p>
          <a:p>
            <a:pPr rtl="0">
              <a:spcBef>
                <a:spcPts val="0"/>
              </a:spcBef>
              <a:spcAft>
                <a:spcPts val="0"/>
              </a:spcAft>
            </a:pPr>
            <a:endParaRPr lang="en-US" sz="1200" b="0" i="0" u="none" strike="noStrike" dirty="0">
              <a:solidFill>
                <a:srgbClr val="000000"/>
              </a:solidFill>
              <a:effectLst/>
              <a:latin typeface="Arial" panose="020B0604020202020204" pitchFamily="34" charset="0"/>
            </a:endParaRPr>
          </a:p>
          <a:p>
            <a:pPr rtl="0">
              <a:spcBef>
                <a:spcPts val="0"/>
              </a:spcBef>
              <a:spcAft>
                <a:spcPts val="0"/>
              </a:spcAft>
            </a:pPr>
            <a:r>
              <a:rPr lang="en-US" sz="1200" b="1" i="0" u="none" strike="noStrike" dirty="0">
                <a:solidFill>
                  <a:srgbClr val="000000"/>
                </a:solidFill>
                <a:effectLst/>
                <a:latin typeface="Arial" panose="020B0604020202020204" pitchFamily="34" charset="0"/>
              </a:rPr>
              <a:t>Digital Platforms: </a:t>
            </a:r>
            <a:r>
              <a:rPr lang="en-US" sz="1200" b="0" i="0" u="none" strike="noStrike" dirty="0">
                <a:solidFill>
                  <a:srgbClr val="000000"/>
                </a:solidFill>
                <a:effectLst/>
                <a:latin typeface="Arial" panose="020B0604020202020204" pitchFamily="34" charset="0"/>
              </a:rPr>
              <a:t>These provide the foundation for, and enablement of, digital business transformation. The technology innovation function should incubate the necessary technologies and subplatforms required to create the platform, since it is not possible to buy a complete off-the-shelf digital business technology platform. </a:t>
            </a:r>
          </a:p>
          <a:p>
            <a:pPr rtl="0">
              <a:spcBef>
                <a:spcPts val="0"/>
              </a:spcBef>
              <a:spcAft>
                <a:spcPts val="0"/>
              </a:spcAft>
            </a:pPr>
            <a:endParaRPr lang="en-US" sz="1200" b="0" i="0" u="none" strike="noStrike" dirty="0">
              <a:solidFill>
                <a:srgbClr val="000000"/>
              </a:solidFill>
              <a:effectLst/>
              <a:latin typeface="Arial" panose="020B0604020202020204" pitchFamily="34" charset="0"/>
            </a:endParaRPr>
          </a:p>
          <a:p>
            <a:pPr rtl="0">
              <a:spcBef>
                <a:spcPts val="0"/>
              </a:spcBef>
              <a:spcAft>
                <a:spcPts val="0"/>
              </a:spcAft>
            </a:pPr>
            <a:r>
              <a:rPr lang="en-US" sz="1200" b="1" i="0" u="none" strike="noStrike" dirty="0">
                <a:solidFill>
                  <a:srgbClr val="000000"/>
                </a:solidFill>
                <a:effectLst/>
                <a:latin typeface="Arial" panose="020B0604020202020204" pitchFamily="34" charset="0"/>
              </a:rPr>
              <a:t>Business Operations: </a:t>
            </a:r>
            <a:r>
              <a:rPr lang="en-US" sz="1200" b="0" i="0" u="none" strike="noStrike" dirty="0">
                <a:solidFill>
                  <a:srgbClr val="000000"/>
                </a:solidFill>
                <a:effectLst/>
                <a:latin typeface="Arial" panose="020B0604020202020204" pitchFamily="34" charset="0"/>
              </a:rPr>
              <a:t>These should be improved continuously to optimize employee and customer experience. A key part of optimizing business operations involves improving and automating processes. Advances in process mining tools now make it easier to discover, monitor and improve processes, to ensure process design truly supports business needs prior to further automation. </a:t>
            </a:r>
            <a:endParaRPr lang="en-US" b="0" i="0" dirty="0">
              <a:solidFill>
                <a:srgbClr val="424242"/>
              </a:solidFill>
              <a:effectLst/>
              <a:latin typeface="Gartner sans"/>
            </a:endParaRPr>
          </a:p>
        </p:txBody>
      </p:sp>
    </p:spTree>
    <p:extLst>
      <p:ext uri="{BB962C8B-B14F-4D97-AF65-F5344CB8AC3E}">
        <p14:creationId xmlns:p14="http://schemas.microsoft.com/office/powerpoint/2010/main" val="395792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t>CTOs need to revise their talent acquisition plans to keep pace with the emergence of new technologies. CTOs should consider talent acquisition like any other technology investment. Link talent management to business strategy needs and pair it with change management practices to provide compelling career paths. Recruiting the right talent will create the culture that reflects the CTO’s strategy for the digital innovation and enablement function.</a:t>
            </a:r>
          </a:p>
          <a:p>
            <a:endParaRPr lang="en-US" dirty="0"/>
          </a:p>
          <a:p>
            <a:r>
              <a:rPr lang="en-US" dirty="0"/>
              <a:t>Gartner’s 2023 CTO survey shows that CTOs employee a combination of tactics to source talent. These include staff augmentation from contractors or technology service providers, upskilling existing employees, collaboration with other teams to upskill employees or external partnerships with startups, universities or technology providers. </a:t>
            </a:r>
          </a:p>
        </p:txBody>
      </p:sp>
    </p:spTree>
    <p:extLst>
      <p:ext uri="{BB962C8B-B14F-4D97-AF65-F5344CB8AC3E}">
        <p14:creationId xmlns:p14="http://schemas.microsoft.com/office/powerpoint/2010/main" val="4081216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lvl="0" indent="0" algn="l" rtl="0">
              <a:lnSpc>
                <a:spcPct val="90000"/>
              </a:lnSpc>
              <a:spcBef>
                <a:spcPts val="0"/>
              </a:spcBef>
              <a:spcAft>
                <a:spcPts val="0"/>
              </a:spcAft>
              <a:buSzPts val="1400"/>
              <a:buNone/>
            </a:pPr>
            <a:r>
              <a:rPr lang="en-US" sz="1200" dirty="0">
                <a:latin typeface="Arial"/>
                <a:ea typeface="Arial"/>
                <a:cs typeface="Arial"/>
                <a:sym typeface="Arial"/>
              </a:rPr>
              <a:t>Most organizations will have multiple innovation projects at various stages — from ideation, through proof of concept and development, to delivery and operationalizing the innovation.</a:t>
            </a:r>
            <a:endParaRPr lang="en-US" dirty="0"/>
          </a:p>
          <a:p>
            <a:pPr marL="0" lvl="0" indent="0" algn="l" rtl="0">
              <a:lnSpc>
                <a:spcPct val="90000"/>
              </a:lnSpc>
              <a:spcBef>
                <a:spcPts val="2400"/>
              </a:spcBef>
              <a:spcAft>
                <a:spcPts val="0"/>
              </a:spcAft>
              <a:buSzPts val="1400"/>
              <a:buNone/>
            </a:pPr>
            <a:endParaRPr lang="en-US" sz="1200" dirty="0">
              <a:latin typeface="Arial"/>
              <a:ea typeface="Arial"/>
              <a:cs typeface="Arial"/>
              <a:sym typeface="Arial"/>
            </a:endParaRPr>
          </a:p>
          <a:p>
            <a:pPr marL="0" lvl="0" indent="0" algn="l" rtl="0">
              <a:lnSpc>
                <a:spcPct val="90000"/>
              </a:lnSpc>
              <a:spcBef>
                <a:spcPts val="2400"/>
              </a:spcBef>
              <a:spcAft>
                <a:spcPts val="0"/>
              </a:spcAft>
              <a:buSzPts val="1400"/>
              <a:buNone/>
            </a:pPr>
            <a:r>
              <a:rPr lang="en-US" sz="1200" dirty="0">
                <a:latin typeface="Arial"/>
                <a:ea typeface="Arial"/>
                <a:cs typeface="Arial"/>
                <a:sym typeface="Arial"/>
              </a:rPr>
              <a:t>Technology innovation leaders can then filter ideas into quadrants (with each representing a different set of goals, risk thresholds and evaluation metrics):</a:t>
            </a:r>
          </a:p>
          <a:p>
            <a:pPr marL="0" lvl="0" indent="0" algn="l" rtl="0">
              <a:lnSpc>
                <a:spcPct val="90000"/>
              </a:lnSpc>
              <a:spcBef>
                <a:spcPts val="2400"/>
              </a:spcBef>
              <a:spcAft>
                <a:spcPts val="0"/>
              </a:spcAft>
              <a:buSzPts val="1400"/>
              <a:buNone/>
            </a:pPr>
            <a:endParaRPr lang="en-US" sz="1200" dirty="0">
              <a:latin typeface="Arial"/>
              <a:ea typeface="Arial"/>
              <a:cs typeface="Arial"/>
              <a:sym typeface="Arial"/>
            </a:endParaRPr>
          </a:p>
          <a:p>
            <a:pPr marL="0" lvl="0" indent="0" algn="l" rtl="0">
              <a:lnSpc>
                <a:spcPct val="90000"/>
              </a:lnSpc>
              <a:spcBef>
                <a:spcPts val="2400"/>
              </a:spcBef>
              <a:spcAft>
                <a:spcPts val="0"/>
              </a:spcAft>
              <a:buClr>
                <a:schemeClr val="dk1"/>
              </a:buClr>
              <a:buSzPts val="1200"/>
              <a:buFont typeface="Arial" panose="020B0604020202020204" pitchFamily="34" charset="0"/>
              <a:buNone/>
            </a:pPr>
            <a:r>
              <a:rPr lang="en-US" sz="1200" b="1" dirty="0">
                <a:latin typeface="Arial"/>
                <a:ea typeface="Arial"/>
                <a:cs typeface="Arial"/>
                <a:sym typeface="Arial"/>
              </a:rPr>
              <a:t>Optimize —</a:t>
            </a:r>
            <a:r>
              <a:rPr lang="en-US" sz="1200" dirty="0">
                <a:latin typeface="Arial"/>
                <a:ea typeface="Arial"/>
                <a:cs typeface="Arial"/>
                <a:sym typeface="Arial"/>
              </a:rPr>
              <a:t> Making incremental changes to existing business elements is the least risky approach. Existing activities and skills are minimally disrupted and more easily changed. The impact on customers that comes with making a change to a product or service is likewise minimal. These initiatives are typically focused on driving improvements in efficiency or marginal improvements in customer and employee satisfaction. These initiatives are generally part of normal day-to-day operations. Organizations should target a 0% failure rate.</a:t>
            </a:r>
          </a:p>
          <a:p>
            <a:pPr marL="0" lvl="0" indent="0" algn="l" rtl="0">
              <a:lnSpc>
                <a:spcPct val="90000"/>
              </a:lnSpc>
              <a:spcBef>
                <a:spcPts val="2400"/>
              </a:spcBef>
              <a:spcAft>
                <a:spcPts val="0"/>
              </a:spcAft>
              <a:buClr>
                <a:schemeClr val="dk1"/>
              </a:buClr>
              <a:buSzPts val="1200"/>
              <a:buFont typeface="Arial" panose="020B0604020202020204" pitchFamily="34" charset="0"/>
              <a:buNone/>
            </a:pPr>
            <a:endParaRPr lang="en-US" sz="1200" dirty="0">
              <a:latin typeface="Arial"/>
              <a:ea typeface="Arial"/>
              <a:cs typeface="Arial"/>
              <a:sym typeface="Arial"/>
            </a:endParaRPr>
          </a:p>
          <a:p>
            <a:pPr marL="0" lvl="0" indent="0" algn="l" rtl="0">
              <a:lnSpc>
                <a:spcPct val="90000"/>
              </a:lnSpc>
              <a:spcBef>
                <a:spcPts val="2400"/>
              </a:spcBef>
              <a:spcAft>
                <a:spcPts val="0"/>
              </a:spcAft>
              <a:buClr>
                <a:schemeClr val="dk1"/>
              </a:buClr>
              <a:buSzPts val="1200"/>
              <a:buFont typeface="Arial" panose="020B0604020202020204" pitchFamily="34" charset="0"/>
              <a:buNone/>
            </a:pPr>
            <a:r>
              <a:rPr lang="en-US" sz="1200" b="1" dirty="0">
                <a:latin typeface="Arial"/>
                <a:ea typeface="Arial"/>
                <a:cs typeface="Arial"/>
                <a:sym typeface="Arial"/>
              </a:rPr>
              <a:t>Extend</a:t>
            </a:r>
            <a:r>
              <a:rPr lang="en-US" sz="1200" dirty="0">
                <a:latin typeface="Arial"/>
                <a:ea typeface="Arial"/>
                <a:cs typeface="Arial"/>
                <a:sym typeface="Arial"/>
              </a:rPr>
              <a:t> </a:t>
            </a:r>
            <a:r>
              <a:rPr lang="en-US" sz="1200" b="1" dirty="0">
                <a:latin typeface="Arial"/>
                <a:ea typeface="Arial"/>
                <a:cs typeface="Arial"/>
                <a:sym typeface="Arial"/>
              </a:rPr>
              <a:t>—</a:t>
            </a:r>
            <a:r>
              <a:rPr lang="en-US" sz="1200" dirty="0">
                <a:latin typeface="Arial"/>
                <a:ea typeface="Arial"/>
                <a:cs typeface="Arial"/>
                <a:sym typeface="Arial"/>
              </a:rPr>
              <a:t> Incremental additions to business activities with new business elements have minimal-to-modest risk. This does not typically change existing business activities but adds value or drives greater efficiency. A classic example is product and service extensions to existing offerings. These initiatives may have some failures or require adjustments as the innovation is delivered.</a:t>
            </a:r>
          </a:p>
          <a:p>
            <a:pPr marL="0" lvl="0" indent="0" algn="l" rtl="0">
              <a:lnSpc>
                <a:spcPct val="90000"/>
              </a:lnSpc>
              <a:spcBef>
                <a:spcPts val="2400"/>
              </a:spcBef>
              <a:spcAft>
                <a:spcPts val="0"/>
              </a:spcAft>
              <a:buClr>
                <a:schemeClr val="dk1"/>
              </a:buClr>
              <a:buSzPts val="1200"/>
              <a:buFont typeface="Arial" panose="020B0604020202020204" pitchFamily="34" charset="0"/>
              <a:buNone/>
            </a:pPr>
            <a:endParaRPr lang="en-US" sz="1200" dirty="0">
              <a:latin typeface="Arial"/>
              <a:ea typeface="Arial"/>
              <a:cs typeface="Arial"/>
              <a:sym typeface="Arial"/>
            </a:endParaRPr>
          </a:p>
          <a:p>
            <a:pPr marL="0" lvl="0" indent="0" algn="l" rtl="0">
              <a:lnSpc>
                <a:spcPct val="90000"/>
              </a:lnSpc>
              <a:spcBef>
                <a:spcPts val="2400"/>
              </a:spcBef>
              <a:spcAft>
                <a:spcPts val="0"/>
              </a:spcAft>
              <a:buClr>
                <a:schemeClr val="dk1"/>
              </a:buClr>
              <a:buSzPts val="1200"/>
              <a:buFont typeface="Arial" panose="020B0604020202020204" pitchFamily="34" charset="0"/>
              <a:buNone/>
            </a:pPr>
            <a:r>
              <a:rPr lang="en-US" sz="1200" b="1" dirty="0">
                <a:latin typeface="Arial"/>
                <a:ea typeface="Arial"/>
                <a:cs typeface="Arial"/>
                <a:sym typeface="Arial"/>
              </a:rPr>
              <a:t>Transform</a:t>
            </a:r>
            <a:r>
              <a:rPr lang="en-US" sz="1200" dirty="0">
                <a:latin typeface="Arial"/>
                <a:ea typeface="Arial"/>
                <a:cs typeface="Arial"/>
                <a:sym typeface="Arial"/>
              </a:rPr>
              <a:t> </a:t>
            </a:r>
            <a:r>
              <a:rPr lang="en-US" sz="1200" b="1" dirty="0">
                <a:latin typeface="Arial"/>
                <a:ea typeface="Arial"/>
                <a:cs typeface="Arial"/>
                <a:sym typeface="Arial"/>
              </a:rPr>
              <a:t>—</a:t>
            </a:r>
            <a:r>
              <a:rPr lang="en-US" sz="1200" dirty="0">
                <a:latin typeface="Arial"/>
                <a:ea typeface="Arial"/>
                <a:cs typeface="Arial"/>
                <a:sym typeface="Arial"/>
              </a:rPr>
              <a:t> Radical changes to business elements often have moderate to high risk. Transformation often has organizational implications for staffing, management and training requirements. These initiatives may have some failures or require adjustments as the innovation is delivered to market.</a:t>
            </a:r>
          </a:p>
          <a:p>
            <a:pPr marL="0" lvl="0" indent="0" algn="l" rtl="0">
              <a:lnSpc>
                <a:spcPct val="90000"/>
              </a:lnSpc>
              <a:spcBef>
                <a:spcPts val="2400"/>
              </a:spcBef>
              <a:spcAft>
                <a:spcPts val="0"/>
              </a:spcAft>
              <a:buClr>
                <a:schemeClr val="dk1"/>
              </a:buClr>
              <a:buSzPts val="1200"/>
              <a:buFont typeface="Arial" panose="020B0604020202020204" pitchFamily="34" charset="0"/>
              <a:buNone/>
            </a:pPr>
            <a:endParaRPr lang="en-US" sz="1200" dirty="0">
              <a:latin typeface="Arial"/>
              <a:ea typeface="Arial"/>
              <a:cs typeface="Arial"/>
              <a:sym typeface="Arial"/>
            </a:endParaRPr>
          </a:p>
          <a:p>
            <a:pPr marL="0" lvl="0" indent="0" algn="l" rtl="0">
              <a:lnSpc>
                <a:spcPct val="90000"/>
              </a:lnSpc>
              <a:spcBef>
                <a:spcPts val="2400"/>
              </a:spcBef>
              <a:spcAft>
                <a:spcPts val="0"/>
              </a:spcAft>
              <a:buClr>
                <a:schemeClr val="dk1"/>
              </a:buClr>
              <a:buSzPts val="1200"/>
              <a:buFont typeface="Arial" panose="020B0604020202020204" pitchFamily="34" charset="0"/>
              <a:buNone/>
            </a:pPr>
            <a:r>
              <a:rPr lang="en-US" sz="1200" b="1" dirty="0">
                <a:latin typeface="Arial"/>
                <a:ea typeface="Arial"/>
                <a:cs typeface="Arial"/>
                <a:sym typeface="Arial"/>
              </a:rPr>
              <a:t>Disrupt</a:t>
            </a:r>
            <a:r>
              <a:rPr lang="en-US" sz="1200" dirty="0">
                <a:latin typeface="Arial"/>
                <a:ea typeface="Arial"/>
                <a:cs typeface="Arial"/>
                <a:sym typeface="Arial"/>
              </a:rPr>
              <a:t> </a:t>
            </a:r>
            <a:r>
              <a:rPr lang="en-US" sz="1200" b="1" dirty="0">
                <a:latin typeface="Arial"/>
                <a:ea typeface="Arial"/>
                <a:cs typeface="Arial"/>
                <a:sym typeface="Arial"/>
              </a:rPr>
              <a:t>—</a:t>
            </a:r>
            <a:r>
              <a:rPr lang="en-US" sz="1200" dirty="0">
                <a:latin typeface="Arial"/>
                <a:ea typeface="Arial"/>
                <a:cs typeface="Arial"/>
                <a:sym typeface="Arial"/>
              </a:rPr>
              <a:t> Radical change to the business model with new business elements is the riskiest approach. One of the big challenges is that there is less historical data to consider when evaluating business outcomes. Executives should expect some failures and must determine an acceptable rate. The organization should ensure any initiatives in this category go through a “fast failure” process during the development stage, and a postmortem review process to ensure the company learns from any failures.</a:t>
            </a:r>
          </a:p>
          <a:p>
            <a:pPr marL="0" lvl="0" indent="0" algn="l" rtl="0">
              <a:lnSpc>
                <a:spcPct val="107000"/>
              </a:lnSpc>
              <a:spcBef>
                <a:spcPts val="1400"/>
              </a:spcBef>
              <a:spcAft>
                <a:spcPts val="0"/>
              </a:spcAft>
              <a:buSzPts val="1400"/>
              <a:buNone/>
            </a:pPr>
            <a:endParaRPr lang="en-US" dirty="0"/>
          </a:p>
          <a:p>
            <a:pPr marL="0" lvl="0" indent="0" algn="l" rtl="0">
              <a:lnSpc>
                <a:spcPct val="107000"/>
              </a:lnSpc>
              <a:spcBef>
                <a:spcPts val="800"/>
              </a:spcBef>
              <a:spcAft>
                <a:spcPts val="0"/>
              </a:spcAft>
              <a:buSzPts val="1400"/>
              <a:buNone/>
            </a:pPr>
            <a:r>
              <a:rPr lang="en-US" b="1" dirty="0"/>
              <a:t>Recommended research</a:t>
            </a:r>
            <a:endParaRPr lang="en-US" dirty="0"/>
          </a:p>
          <a:p>
            <a:pPr marL="0" marR="0" lvl="0" indent="0" algn="l" rtl="0">
              <a:lnSpc>
                <a:spcPct val="107000"/>
              </a:lnSpc>
              <a:spcBef>
                <a:spcPts val="800"/>
              </a:spcBef>
              <a:spcAft>
                <a:spcPts val="0"/>
              </a:spcAft>
              <a:buClr>
                <a:schemeClr val="dk1"/>
              </a:buClr>
              <a:buSzPts val="1200"/>
              <a:buFont typeface="Arial"/>
              <a:buNone/>
            </a:pPr>
            <a:r>
              <a:rPr lang="en-US" b="1" dirty="0"/>
              <a:t>- </a:t>
            </a:r>
            <a:r>
              <a:rPr lang="en-US" dirty="0"/>
              <a:t>The Gartner Trendspotting Framework: Driving Operations, Innovation and Strategy </a:t>
            </a:r>
            <a:r>
              <a:rPr lang="en-US" dirty="0">
                <a:latin typeface="Arial" panose="020B0604020202020204" pitchFamily="34" charset="0"/>
                <a:cs typeface="Arial" panose="020B0604020202020204" pitchFamily="34" charset="0"/>
              </a:rPr>
              <a:t>— </a:t>
            </a:r>
            <a:r>
              <a:rPr lang="en-US" b="0" i="0" dirty="0">
                <a:solidFill>
                  <a:srgbClr val="424242"/>
                </a:solidFill>
                <a:effectLst/>
                <a:latin typeface="Gartner sans"/>
              </a:rPr>
              <a:t>G00755052</a:t>
            </a:r>
            <a:endParaRPr lang="en-US" dirty="0"/>
          </a:p>
          <a:p>
            <a:endParaRPr lang="en-US" dirty="0"/>
          </a:p>
        </p:txBody>
      </p:sp>
    </p:spTree>
    <p:extLst>
      <p:ext uri="{BB962C8B-B14F-4D97-AF65-F5344CB8AC3E}">
        <p14:creationId xmlns:p14="http://schemas.microsoft.com/office/powerpoint/2010/main" val="121822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b="0" i="0" dirty="0">
                <a:solidFill>
                  <a:srgbClr val="424242"/>
                </a:solidFill>
                <a:effectLst/>
                <a:latin typeface="Gartner sans"/>
              </a:rPr>
              <a:t>A healthy innovation practice has myriad techniques (see Gartner’s “</a:t>
            </a:r>
            <a:r>
              <a:rPr lang="en-US" b="0" i="0" u="none" strike="noStrike" dirty="0">
                <a:solidFill>
                  <a:srgbClr val="0A6ABB"/>
                </a:solidFill>
                <a:effectLst/>
                <a:latin typeface="Gartner sans"/>
              </a:rPr>
              <a:t>Hype Cycle for Innovative Practices, 2023”</a:t>
            </a:r>
            <a:r>
              <a:rPr lang="en-US" b="0" i="0" dirty="0">
                <a:solidFill>
                  <a:srgbClr val="424242"/>
                </a:solidFill>
                <a:effectLst/>
                <a:latin typeface="Gartner sans"/>
              </a:rPr>
              <a:t>). However, like diversity, equity and inclusion (DEI) work, ad hoc innovation can overly focus on inputs instead of outcomes. Measuring inputs and outputs is necessary to realize innovation and inclusion’s work or success. </a:t>
            </a:r>
          </a:p>
          <a:p>
            <a:endParaRPr lang="en-US" b="0" i="0" dirty="0">
              <a:solidFill>
                <a:srgbClr val="424242"/>
              </a:solidFill>
              <a:effectLst/>
              <a:latin typeface="Gartner sans"/>
            </a:endParaRPr>
          </a:p>
          <a:p>
            <a:r>
              <a:rPr lang="en-US" b="0" i="0" dirty="0">
                <a:solidFill>
                  <a:srgbClr val="424242"/>
                </a:solidFill>
                <a:effectLst/>
                <a:latin typeface="Gartner sans"/>
              </a:rPr>
              <a:t>It is important to overcome common cultural barriers to foster a culture of embracing change and creativity. Measuring tactics of inclusion that mirror innovation measurement categories quantify this work. Proof points of success, an ability to leverage failure and consistent reevaluation are key to the continued adoption of inclusion tactics throughout the organization, as much as innovative technologies.</a:t>
            </a:r>
          </a:p>
          <a:p>
            <a:endParaRPr lang="en-US" b="0" i="0" dirty="0">
              <a:solidFill>
                <a:srgbClr val="424242"/>
              </a:solidFill>
              <a:effectLst/>
              <a:latin typeface="Gartner sans"/>
            </a:endParaRPr>
          </a:p>
          <a:p>
            <a:r>
              <a:rPr lang="en-US" b="0" i="0" dirty="0">
                <a:solidFill>
                  <a:srgbClr val="424242"/>
                </a:solidFill>
                <a:effectLst/>
                <a:latin typeface="Gartner sans"/>
              </a:rPr>
              <a:t>By bringing inclusion tactics into innovation’s practice, an organization has the unique opportunity for greater productivity, while at the same time enhancing the employee experience. This grows the business in line with the goals and values of the organization.</a:t>
            </a:r>
          </a:p>
          <a:p>
            <a:endParaRPr lang="en-US" dirty="0"/>
          </a:p>
        </p:txBody>
      </p:sp>
    </p:spTree>
    <p:extLst>
      <p:ext uri="{BB962C8B-B14F-4D97-AF65-F5344CB8AC3E}">
        <p14:creationId xmlns:p14="http://schemas.microsoft.com/office/powerpoint/2010/main" val="393877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2371" y="3134805"/>
            <a:ext cx="6373258" cy="5502055"/>
          </a:xfrm>
        </p:spPr>
        <p:txBody>
          <a:bodyPr vert="horz" lIns="0" tIns="0" rIns="0" bIns="0" rtlCol="0"/>
          <a:lstStyle/>
          <a:p>
            <a:endParaRPr lang="en-US" dirty="0"/>
          </a:p>
        </p:txBody>
      </p:sp>
      <p:sp>
        <p:nvSpPr>
          <p:cNvPr id="4" name="Slide Image Placeholder 3"/>
          <p:cNvSpPr>
            <a:spLocks noGrp="1" noRot="1" noChangeAspect="1"/>
          </p:cNvSpPr>
          <p:nvPr>
            <p:ph type="sldImg"/>
          </p:nvPr>
        </p:nvSpPr>
        <p:spPr>
          <a:xfrm>
            <a:off x="1333500" y="658813"/>
            <a:ext cx="4191000" cy="2357437"/>
          </a:xfrm>
          <a:noFill/>
          <a:ln w="12700">
            <a:solidFill>
              <a:prstClr val="black"/>
            </a:solidFill>
          </a:ln>
        </p:spPr>
      </p:sp>
    </p:spTree>
    <p:extLst>
      <p:ext uri="{BB962C8B-B14F-4D97-AF65-F5344CB8AC3E}">
        <p14:creationId xmlns:p14="http://schemas.microsoft.com/office/powerpoint/2010/main" val="394881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p:cSld>
    <p:spTree>
      <p:nvGrpSpPr>
        <p:cNvPr id="1" name="Shape 399"/>
        <p:cNvGrpSpPr/>
        <p:nvPr/>
      </p:nvGrpSpPr>
      <p:grpSpPr>
        <a:xfrm>
          <a:off x="0" y="0"/>
          <a:ext cx="0" cy="0"/>
          <a:chOff x="0" y="0"/>
          <a:chExt cx="0" cy="0"/>
        </a:xfrm>
      </p:grpSpPr>
      <p:sp>
        <p:nvSpPr>
          <p:cNvPr id="401" name="Google Shape;401;p9:notes"/>
          <p:cNvSpPr txBox="1">
            <a:spLocks noGrp="1"/>
          </p:cNvSpPr>
          <p:nvPr>
            <p:ph type="body" idx="1"/>
          </p:nvPr>
        </p:nvSpPr>
        <p:spPr/>
        <p:txBody>
          <a:bodyPr/>
          <a:lstStyle/>
          <a:p>
            <a:pPr lvl="0"/>
            <a:r>
              <a:rPr lang="en-US" sz="1000" dirty="0"/>
              <a:t>As we head in 2024, CTOs leading technology innovation have the opportunity to position technology innovation as a critical capability for organizational agility. However, they will be faced by three key impacts that will create further pressure on them secure funding and ensure they can deliver business value from their technology innovation initiatives. </a:t>
            </a:r>
          </a:p>
          <a:p>
            <a:pPr lvl="0"/>
            <a:endParaRPr lang="en-US" sz="1000" dirty="0"/>
          </a:p>
          <a:p>
            <a:pPr lvl="0"/>
            <a:r>
              <a:rPr lang="en-US" sz="1000" dirty="0"/>
              <a:t>If the outcomes of technology innovation initiatives are not communicated to the whole organization, then that organization won’t appreciate </a:t>
            </a:r>
            <a:r>
              <a:rPr lang="en-GB" sz="1000" dirty="0"/>
              <a:t>how technology innovation can drive real business value. This then leads to a lack of organizational support for funding and resources technology innovation further. However, more investment is required to ensure your organization keeps up with the speed of technological change. That investment is not just in new technology, but also in the talent and expertise required to implement that technology. Currently, talent constraints are a top challenge for CTOs to overcome. </a:t>
            </a:r>
          </a:p>
          <a:p>
            <a:pPr lvl="0"/>
            <a:r>
              <a:rPr lang="en-GB" sz="1000" dirty="0"/>
              <a:t> </a:t>
            </a:r>
            <a:endParaRPr lang="en-US" sz="1000" dirty="0"/>
          </a:p>
          <a:p>
            <a:pPr>
              <a:lnSpc>
                <a:spcPct val="107000"/>
              </a:lnSpc>
              <a:spcAft>
                <a:spcPts val="800"/>
              </a:spcAft>
            </a:pPr>
            <a:r>
              <a:rPr lang="en-US" sz="1200" kern="100" dirty="0">
                <a:effectLst/>
                <a:latin typeface="Calibri" panose="020F0502020204030204" pitchFamily="34" charset="0"/>
                <a:ea typeface="Yu Mincho" panose="02020400000000000000" pitchFamily="18" charset="-128"/>
                <a:cs typeface="Times New Roman" panose="02020603050405020304" pitchFamily="18" charset="0"/>
              </a:rPr>
              <a:t>This means that CTOs should address four key questions as they develop their leadership vision for technology innovation: (1) How do I enable our organization to keep up with the pace of emerging technologies? (2) How do I prioritize my technology innovation efforts with limited funding and resources? (3) How do I get right skills and capabilities to drive valuable technology innovation projects? (4) How do I prove the value of investments in technology innovation to the CEO and CFO?</a:t>
            </a:r>
            <a:endParaRPr lang="en-GB" sz="1200" kern="100" dirty="0">
              <a:effectLst/>
              <a:latin typeface="Calibri" panose="020F0502020204030204" pitchFamily="34" charset="0"/>
              <a:ea typeface="Yu Mincho" panose="02020400000000000000" pitchFamily="18" charset="-128"/>
              <a:cs typeface="Times New Roman" panose="02020603050405020304" pitchFamily="18" charset="0"/>
            </a:endParaRPr>
          </a:p>
          <a:p>
            <a:pPr lvl="0"/>
            <a:r>
              <a:rPr lang="en-US" sz="1000" dirty="0"/>
              <a:t> 	</a:t>
            </a:r>
          </a:p>
          <a:p>
            <a:pPr lvl="0"/>
            <a:endParaRPr lang="en-US" sz="1000" dirty="0"/>
          </a:p>
        </p:txBody>
      </p:sp>
      <p:sp>
        <p:nvSpPr>
          <p:cNvPr id="3" name="Slide Image Placeholder 2">
            <a:extLst>
              <a:ext uri="{FF2B5EF4-FFF2-40B4-BE49-F238E27FC236}">
                <a16:creationId xmlns:a16="http://schemas.microsoft.com/office/drawing/2014/main" id="{5D0E3A81-8C94-4FA7-B0A7-0D721CC4CDC6}"/>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362284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cs typeface="Arial"/>
            </a:endParaRPr>
          </a:p>
        </p:txBody>
      </p:sp>
    </p:spTree>
    <p:extLst>
      <p:ext uri="{BB962C8B-B14F-4D97-AF65-F5344CB8AC3E}">
        <p14:creationId xmlns:p14="http://schemas.microsoft.com/office/powerpoint/2010/main" val="1892130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GB" dirty="0"/>
              <a:t>Gartner’s 2023 CTO survey shows that the biggest roadblock that impacts the CTO function’s ability to meet its goals is a lack of adequate funding (16%), followed by insufficient authority to implement goals and an organizational culture that lacks support for change. All these roadblocks were also among the Top 3 roadblocks rated overall by survey respondents. </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GB" dirty="0"/>
          </a:p>
          <a:p>
            <a:pPr marL="0" marR="0" lvl="0" indent="0" algn="l" defTabSz="914400" rtl="0" eaLnBrk="1" fontAlgn="auto" latinLnBrk="0" hangingPunct="1">
              <a:lnSpc>
                <a:spcPct val="90000"/>
              </a:lnSpc>
              <a:spcBef>
                <a:spcPts val="0"/>
              </a:spcBef>
              <a:spcAft>
                <a:spcPts val="600"/>
              </a:spcAft>
              <a:buClrTx/>
              <a:buSzTx/>
              <a:buFontTx/>
              <a:buNone/>
              <a:tabLst/>
              <a:defRPr/>
            </a:pPr>
            <a:r>
              <a:rPr lang="en-GB" dirty="0"/>
              <a:t>In fact, </a:t>
            </a:r>
            <a:r>
              <a:rPr lang="en-GB" sz="1800" dirty="0">
                <a:effectLst/>
                <a:latin typeface="Calibri" panose="020F0502020204030204" pitchFamily="34" charset="0"/>
                <a:ea typeface="Yu Mincho" panose="02020400000000000000" pitchFamily="18" charset="-128"/>
                <a:cs typeface="Times New Roman" panose="02020603050405020304" pitchFamily="18" charset="0"/>
              </a:rPr>
              <a:t>seven of the eight</a:t>
            </a:r>
            <a:r>
              <a:rPr lang="en-GB" dirty="0"/>
              <a:t> roadblocks listed here (with the exception of difficulty in changing the organizational structure of the CTO function) have been rated as a Top 3 roadblock by 35% or more respondents. They all have one thing in common – the root cause is a lack of appreciation of how technology innovation can drive real business value for the organization. A key objective for CTOs in 2024 should be to overturn the common misconception that innovation is “nice to have,” and instead position technology innovation as critical to organizational agility. </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GB" dirty="0"/>
          </a:p>
          <a:p>
            <a:pPr marL="0" marR="0" lvl="0" indent="0" algn="l" defTabSz="914400" rtl="0" eaLnBrk="1" fontAlgn="auto" latinLnBrk="0" hangingPunct="1">
              <a:lnSpc>
                <a:spcPct val="90000"/>
              </a:lnSpc>
              <a:spcBef>
                <a:spcPts val="0"/>
              </a:spcBef>
              <a:spcAft>
                <a:spcPts val="600"/>
              </a:spcAft>
              <a:buClrTx/>
              <a:buSzTx/>
              <a:buFontTx/>
              <a:buNone/>
              <a:tabLst/>
              <a:defRPr/>
            </a:pPr>
            <a:r>
              <a:rPr lang="en-GB" dirty="0"/>
              <a:t>CTOs must build strategic partnerships with CxOs and other key stakeholders to understand their interpretation of the organization’s strategic priorities and find opportunities to collaborate. They should use trendspotting activities to communicate both technological and nontechnological trends that affect strategic planning and innovation decisions. This is also why it is important to establish a charter for the CTO function that outlines its value proposition, identifies key stakeholders to work with and explains how others in the organization can get involved in technology innovation activities. </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GB" dirty="0"/>
          </a:p>
          <a:p>
            <a:pPr marL="0" marR="0" lvl="0" indent="0" algn="l" defTabSz="914400" rtl="0" eaLnBrk="1" fontAlgn="auto" latinLnBrk="0" hangingPunct="1">
              <a:lnSpc>
                <a:spcPct val="90000"/>
              </a:lnSpc>
              <a:spcBef>
                <a:spcPts val="0"/>
              </a:spcBef>
              <a:spcAft>
                <a:spcPts val="600"/>
              </a:spcAft>
              <a:buClrTx/>
              <a:buSzTx/>
              <a:buFontTx/>
              <a:buNone/>
              <a:tabLst/>
              <a:defRPr/>
            </a:pPr>
            <a:r>
              <a:rPr lang="en-GB" dirty="0"/>
              <a:t>Organizational culture is often a top challenge for many technology leaders. CTOs need to understand business needs to ensure that the technology they implement does deliver better business outcomes. We often talk to CTO clients who are still trying to resolve IT and business operational issues. Without resolving these issues first, it is much harder for them to build credibility as a technology innovator. This goes hand in hand with building a culture of innovation that actively seeks opportunities for continuous improvement, new products and new business models. </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b="0" dirty="0"/>
          </a:p>
        </p:txBody>
      </p:sp>
    </p:spTree>
    <p:extLst>
      <p:ext uri="{BB962C8B-B14F-4D97-AF65-F5344CB8AC3E}">
        <p14:creationId xmlns:p14="http://schemas.microsoft.com/office/powerpoint/2010/main" val="191300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1200"/>
              </a:spcBef>
              <a:spcAft>
                <a:spcPts val="1200"/>
              </a:spcAft>
              <a:buClrTx/>
              <a:buSzTx/>
              <a:buFontTx/>
              <a:buNone/>
              <a:tabLst/>
              <a:defRPr/>
            </a:pPr>
            <a:r>
              <a:rPr lang="en-US" sz="1200" b="0" i="0" u="none" strike="noStrike" dirty="0">
                <a:solidFill>
                  <a:srgbClr val="000000"/>
                </a:solidFill>
                <a:effectLst/>
                <a:latin typeface="Arial" panose="020B0604020202020204" pitchFamily="34" charset="0"/>
              </a:rPr>
              <a:t>Speed of technological evolution is a key factor in driving combinatorial innovation, which explores and exploits how multiple technologies and non technological events interact to create disruptions, drive trends or enable innovative opportunities to generate business value. </a:t>
            </a:r>
          </a:p>
          <a:p>
            <a:pPr marL="0" marR="0" lvl="0" indent="0" algn="l" defTabSz="914400" rtl="0" eaLnBrk="1" fontAlgn="auto" latinLnBrk="0" hangingPunct="1">
              <a:lnSpc>
                <a:spcPct val="90000"/>
              </a:lnSpc>
              <a:spcBef>
                <a:spcPts val="1200"/>
              </a:spcBef>
              <a:spcAft>
                <a:spcPts val="1200"/>
              </a:spcAft>
              <a:buClrTx/>
              <a:buSzTx/>
              <a:buFontTx/>
              <a:buNone/>
              <a:tabLst/>
              <a:defRPr/>
            </a:pPr>
            <a:endParaRPr lang="en-US" sz="1000" dirty="0">
              <a:solidFill>
                <a:srgbClr val="424242"/>
              </a:solidFill>
              <a:effectLst/>
              <a:latin typeface="+mn-lt"/>
              <a:ea typeface="Times New Roman" panose="02020603050405020304" pitchFamily="18" charset="0"/>
            </a:endParaRPr>
          </a:p>
          <a:p>
            <a:pPr marL="0" marR="0" lvl="0" indent="0" algn="l" defTabSz="914400" rtl="0" eaLnBrk="1" fontAlgn="auto" latinLnBrk="0" hangingPunct="1">
              <a:lnSpc>
                <a:spcPct val="90000"/>
              </a:lnSpc>
              <a:spcBef>
                <a:spcPts val="1200"/>
              </a:spcBef>
              <a:spcAft>
                <a:spcPts val="1200"/>
              </a:spcAft>
              <a:buClrTx/>
              <a:buSzTx/>
              <a:buFontTx/>
              <a:buNone/>
              <a:tabLst/>
              <a:defRPr/>
            </a:pPr>
            <a:r>
              <a:rPr lang="en-US" sz="1000" dirty="0">
                <a:solidFill>
                  <a:srgbClr val="424242"/>
                </a:solidFill>
                <a:effectLst/>
                <a:latin typeface="+mn-lt"/>
                <a:ea typeface="Times New Roman" panose="02020603050405020304" pitchFamily="18" charset="0"/>
              </a:rPr>
              <a:t>Combinatorial innovation explores and exploits how multiple technologies and nontechnology events interact to create disruptions, drive trends or enable innovative opportunities to generate business value. </a:t>
            </a:r>
            <a:endParaRPr lang="en-US" sz="1000" dirty="0">
              <a:effectLst/>
              <a:latin typeface="+mn-lt"/>
              <a:ea typeface="Times New Roman" panose="02020603050405020304" pitchFamily="18" charset="0"/>
            </a:endParaRPr>
          </a:p>
          <a:p>
            <a:pPr>
              <a:spcBef>
                <a:spcPts val="1200"/>
              </a:spcBef>
              <a:spcAft>
                <a:spcPts val="1200"/>
              </a:spcAft>
            </a:pPr>
            <a:r>
              <a:rPr lang="en-US" sz="1000" dirty="0">
                <a:effectLst/>
                <a:latin typeface="+mn-lt"/>
                <a:ea typeface="Times New Roman" panose="02020603050405020304" pitchFamily="18" charset="0"/>
              </a:rPr>
              <a:t>There are three components to combinatorial innovation that technology innovation leaders, including CTOs should incorporate into their process for evaluating emerging technology trends:</a:t>
            </a:r>
          </a:p>
          <a:p>
            <a:pPr marL="342900" lvl="0" indent="-342900">
              <a:spcBef>
                <a:spcPts val="1200"/>
              </a:spcBef>
              <a:spcAft>
                <a:spcPts val="1200"/>
              </a:spcAft>
              <a:buFont typeface="+mj-lt"/>
              <a:buAutoNum type="arabicPeriod"/>
            </a:pPr>
            <a:r>
              <a:rPr lang="en-US" sz="1000" b="1" dirty="0">
                <a:effectLst/>
                <a:latin typeface="+mn-lt"/>
                <a:ea typeface="Times New Roman" panose="02020603050405020304" pitchFamily="18" charset="0"/>
              </a:rPr>
              <a:t>Combine —</a:t>
            </a:r>
            <a:r>
              <a:rPr lang="en-US" sz="1000" dirty="0">
                <a:effectLst/>
                <a:latin typeface="+mn-lt"/>
                <a:ea typeface="Times New Roman" panose="02020603050405020304" pitchFamily="18" charset="0"/>
              </a:rPr>
              <a:t> Focus business innovation projects and proof of concept efforts by looking at different emerging technologies and trends that can be combined for maximum value. Do this rather than looking at each effort as an experiment to test one emerging technology within a given business process or context.</a:t>
            </a:r>
          </a:p>
          <a:p>
            <a:pPr marL="342900" lvl="0" indent="-342900">
              <a:spcBef>
                <a:spcPts val="1200"/>
              </a:spcBef>
              <a:spcAft>
                <a:spcPts val="1200"/>
              </a:spcAft>
              <a:buFont typeface="+mj-lt"/>
              <a:buAutoNum type="arabicPeriod"/>
            </a:pPr>
            <a:r>
              <a:rPr lang="en-US" sz="1000" b="1" dirty="0">
                <a:effectLst/>
                <a:latin typeface="+mn-lt"/>
                <a:ea typeface="Times New Roman" panose="02020603050405020304" pitchFamily="18" charset="0"/>
              </a:rPr>
              <a:t>Cluster —</a:t>
            </a:r>
            <a:r>
              <a:rPr lang="en-US" sz="1000" dirty="0">
                <a:effectLst/>
                <a:latin typeface="+mn-lt"/>
                <a:ea typeface="Times New Roman" panose="02020603050405020304" pitchFamily="18" charset="0"/>
              </a:rPr>
              <a:t> Invest in technology research that identifies how clusters of emerging technology components provide unique or higher business value that cannot be achieved when they are used by themselves.</a:t>
            </a:r>
          </a:p>
          <a:p>
            <a:pPr marL="342900" lvl="0" indent="-342900">
              <a:spcBef>
                <a:spcPts val="1200"/>
              </a:spcBef>
              <a:spcAft>
                <a:spcPts val="1200"/>
              </a:spcAft>
              <a:buFont typeface="+mj-lt"/>
              <a:buAutoNum type="arabicPeriod"/>
            </a:pPr>
            <a:r>
              <a:rPr lang="en-US" sz="1000" b="1" dirty="0">
                <a:effectLst/>
                <a:latin typeface="+mn-lt"/>
                <a:ea typeface="Times New Roman" panose="02020603050405020304" pitchFamily="18" charset="0"/>
              </a:rPr>
              <a:t>Complement</a:t>
            </a:r>
            <a:r>
              <a:rPr lang="en-US" sz="1000" dirty="0">
                <a:effectLst/>
                <a:latin typeface="+mn-lt"/>
                <a:ea typeface="Times New Roman" panose="02020603050405020304" pitchFamily="18" charset="0"/>
              </a:rPr>
              <a:t> </a:t>
            </a:r>
            <a:r>
              <a:rPr lang="en-US" sz="1000" b="1" dirty="0">
                <a:effectLst/>
                <a:latin typeface="+mn-lt"/>
                <a:ea typeface="Times New Roman" panose="02020603050405020304" pitchFamily="18" charset="0"/>
              </a:rPr>
              <a:t>—</a:t>
            </a:r>
            <a:r>
              <a:rPr lang="en-US" sz="1000" dirty="0">
                <a:effectLst/>
                <a:latin typeface="+mn-lt"/>
                <a:ea typeface="Times New Roman" panose="02020603050405020304" pitchFamily="18" charset="0"/>
              </a:rPr>
              <a:t> To uncover new business opportunities, encourage initiatives that identify secondary areas and technologies that will be impacted by specific emerging technologies.</a:t>
            </a:r>
          </a:p>
          <a:p>
            <a:pPr>
              <a:spcAft>
                <a:spcPts val="600"/>
              </a:spcAft>
            </a:pPr>
            <a:endParaRPr lang="en-US" sz="1000" dirty="0">
              <a:solidFill>
                <a:srgbClr val="424242"/>
              </a:solidFill>
              <a:effectLst/>
              <a:latin typeface="+mn-lt"/>
              <a:ea typeface="Times New Roman" panose="02020603050405020304" pitchFamily="18" charset="0"/>
            </a:endParaRPr>
          </a:p>
          <a:p>
            <a:pPr>
              <a:spcAft>
                <a:spcPts val="600"/>
              </a:spcAft>
            </a:pPr>
            <a:r>
              <a:rPr lang="en-US" sz="1000" dirty="0">
                <a:solidFill>
                  <a:srgbClr val="424242"/>
                </a:solidFill>
                <a:effectLst/>
                <a:latin typeface="+mn-lt"/>
                <a:ea typeface="Times New Roman" panose="02020603050405020304" pitchFamily="18" charset="0"/>
              </a:rPr>
              <a:t>It is exemplified by strategic technology trends such as those shown on the slide. For example:  </a:t>
            </a:r>
            <a:r>
              <a:rPr lang="en-US" sz="1200" b="0" i="0" u="none" strike="noStrike" dirty="0">
                <a:solidFill>
                  <a:srgbClr val="000000"/>
                </a:solidFill>
                <a:effectLst/>
                <a:latin typeface="Arial" panose="020B0604020202020204" pitchFamily="34" charset="0"/>
              </a:rPr>
              <a:t>AI-augmented development is the use of AI technologies, such as generative AI and machine learning to aid software engineers in designing, coding and testing applications. It is driven by the need to accelerate development to respond to the increasing pace of business change, as well as technological evolution.</a:t>
            </a:r>
          </a:p>
          <a:p>
            <a:pPr>
              <a:spcAft>
                <a:spcPts val="600"/>
              </a:spcAft>
            </a:pPr>
            <a:endParaRPr lang="en-US" sz="1200" b="0" i="0" u="none" strike="noStrike" dirty="0">
              <a:solidFill>
                <a:srgbClr val="000000"/>
              </a:solidFill>
              <a:effectLst/>
              <a:latin typeface="Arial" panose="020B0604020202020204" pitchFamily="34" charset="0"/>
            </a:endParaRPr>
          </a:p>
          <a:p>
            <a:pPr>
              <a:spcAft>
                <a:spcPts val="600"/>
              </a:spcAft>
            </a:pPr>
            <a:r>
              <a:rPr lang="en-US" sz="1200" b="0" i="0" u="none" strike="noStrike" dirty="0">
                <a:solidFill>
                  <a:srgbClr val="000000"/>
                </a:solidFill>
                <a:effectLst/>
                <a:latin typeface="Arial" panose="020B0604020202020204" pitchFamily="34" charset="0"/>
              </a:rPr>
              <a:t>In another example, industry cloud platforms (ICPs) address industry-relevant business outcomes by combining underlying SaaS, PaaS and IaaS services into a whole product offering with composable capabilities. These typically include an industry data fabric, a library of packaged business capabilities, composition tools and other platform innovations.</a:t>
            </a:r>
          </a:p>
          <a:p>
            <a:pPr>
              <a:spcAft>
                <a:spcPts val="600"/>
              </a:spcAft>
            </a:pPr>
            <a:endParaRPr lang="en-US" sz="1200" b="0" i="0" u="none" strike="noStrike" dirty="0">
              <a:solidFill>
                <a:srgbClr val="000000"/>
              </a:solidFill>
              <a:effectLst/>
              <a:latin typeface="Arial" panose="020B0604020202020204" pitchFamily="34" charset="0"/>
            </a:endParaRPr>
          </a:p>
          <a:p>
            <a:pPr>
              <a:spcAft>
                <a:spcPts val="600"/>
              </a:spcAft>
            </a:pPr>
            <a:r>
              <a:rPr lang="en-US" sz="1200" b="0" i="0" u="none" strike="noStrike" dirty="0">
                <a:solidFill>
                  <a:srgbClr val="000000"/>
                </a:solidFill>
                <a:effectLst/>
                <a:latin typeface="Arial" panose="020B0604020202020204" pitchFamily="34" charset="0"/>
              </a:rPr>
              <a:t>Another example: Machine customers are nonhuman economic actors that purchase goods and services in exchange for payment. This trend is driven by combination of AI and virtual assistants and IoT and enabled by the explosion of smart appliances and products available in the market. </a:t>
            </a:r>
            <a:endParaRPr lang="en-US" sz="1000" dirty="0">
              <a:solidFill>
                <a:srgbClr val="424242"/>
              </a:solidFill>
              <a:effectLst/>
              <a:latin typeface="+mn-lt"/>
              <a:ea typeface="Times New Roman" panose="02020603050405020304" pitchFamily="18" charset="0"/>
            </a:endParaRPr>
          </a:p>
        </p:txBody>
      </p:sp>
    </p:spTree>
    <p:extLst>
      <p:ext uri="{BB962C8B-B14F-4D97-AF65-F5344CB8AC3E}">
        <p14:creationId xmlns:p14="http://schemas.microsoft.com/office/powerpoint/2010/main" val="145350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t>Gartner’s 2023 survey asked respondents to rate the top challenges that CTOs face when implementing technology strategy. 37% responded that it was the talent constraints they face. The survey also showed us that 36% of CTOs report directly to the CEO. Attracting and retaining talent remains a top priority for CEOs. It is revealing that Gartner 2023 CEO and Senior Business Executive survey reveals that 26% of respondents rate the talent shortage as having a more severe impact on their business than inflation or recession. However, we can see that inflation and recession are also ranked highly and will further compound difficulties in hiring talent.</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dirty="0"/>
          </a:p>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t>There is fierce competition for technology talent in the market, despite recent layoffs from technology companies. Gartner’s Labor Market Insights for 3Q23 indicate that in both the U.S. and the U.K., we still have fewer unemployed workers available per job opening, compared to prepandemic (Jan 2018-Feb 2020) levels. Also, employment in the U.S. is still near historic lows. The labor force participation rate for prime age workers (25-54 years old) is currently above prepandemic levels (83.4% in July, compared to prepandemic average of 82.3%). This research suggests that the challenge isn’t just with high demand, but with low supply. For that reason, we are likely to see talent shortages continue. </a:t>
            </a:r>
          </a:p>
        </p:txBody>
      </p:sp>
    </p:spTree>
    <p:extLst>
      <p:ext uri="{BB962C8B-B14F-4D97-AF65-F5344CB8AC3E}">
        <p14:creationId xmlns:p14="http://schemas.microsoft.com/office/powerpoint/2010/main" val="20547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b="0" i="0" u="none" strike="noStrike" kern="1200" dirty="0">
                <a:solidFill>
                  <a:schemeClr val="tx1"/>
                </a:solidFill>
                <a:effectLst/>
                <a:latin typeface="+mn-lt"/>
                <a:ea typeface="+mn-ea"/>
                <a:cs typeface="+mn-cs"/>
              </a:rPr>
              <a:t>Select either challenges, priorities or issues for the role leader to focus on. Pick three areas of focus to build on over the next 3 slides.</a:t>
            </a:r>
            <a:endParaRPr lang="en-US" dirty="0"/>
          </a:p>
        </p:txBody>
      </p:sp>
    </p:spTree>
    <p:extLst>
      <p:ext uri="{BB962C8B-B14F-4D97-AF65-F5344CB8AC3E}">
        <p14:creationId xmlns:p14="http://schemas.microsoft.com/office/powerpoint/2010/main" val="1085315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t>Use trendspotting to detect early signals of disruption and leverage scenario planning activities to envisage what the future might hold. Feed these insights into strategy and innovation planning.</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dirty="0"/>
          </a:p>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t>Build an innovation capability that can rapidly prototype new products and solutions in response to change. Then when disruption happens, your organization will be able to deliver new products and/or services to the market faster, as well as developing internal solutions to help employees make better decisions in response to how disruption impacts business operations. This will boost your organization’s overall adaptability and resilience.</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dirty="0"/>
          </a:p>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t>A top roadblock for CTOs is the organization’s culture lacks support for change. CTOs need to partner with the right business executives to understand business needs and how they are impacted by change, then work with them when bringing in new technologies and innovative solutions. This shift will help mitigate this roadblock. Also socialize findings from trend analysis so business leaders and employees are more aware of how disruption may affect the organization</a:t>
            </a:r>
            <a:r>
              <a:rPr lang="en-GB" b="0" i="0" dirty="0">
                <a:solidFill>
                  <a:schemeClr val="tx1"/>
                </a:solidFill>
                <a:effectLst/>
                <a:latin typeface="+mn-lt"/>
              </a:rPr>
              <a:t>.</a:t>
            </a:r>
            <a:endParaRPr lang="en-US" b="0" i="0" dirty="0">
              <a:solidFill>
                <a:srgbClr val="424242"/>
              </a:solidFill>
              <a:effectLst/>
              <a:latin typeface="Gartner sans"/>
            </a:endParaRPr>
          </a:p>
        </p:txBody>
      </p:sp>
    </p:spTree>
    <p:extLst>
      <p:ext uri="{BB962C8B-B14F-4D97-AF65-F5344CB8AC3E}">
        <p14:creationId xmlns:p14="http://schemas.microsoft.com/office/powerpoint/2010/main" val="1856117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gn="l"/>
            <a:r>
              <a:rPr lang="en-US" b="0" i="0" dirty="0">
                <a:solidFill>
                  <a:srgbClr val="424242"/>
                </a:solidFill>
                <a:effectLst/>
                <a:latin typeface="Gartner sans"/>
              </a:rPr>
              <a:t>Once a trendspotting analysis is complete, organizations can check three sets of criteria and factors to consider when evaluating technology maturity.</a:t>
            </a:r>
          </a:p>
          <a:p>
            <a:pPr algn="l"/>
            <a:endParaRPr lang="en-US" b="0" i="0" dirty="0">
              <a:solidFill>
                <a:srgbClr val="424242"/>
              </a:solidFill>
              <a:effectLst/>
              <a:latin typeface="Gartner sans"/>
            </a:endParaRPr>
          </a:p>
          <a:p>
            <a:pPr marL="0" indent="0" algn="l">
              <a:buFont typeface="Arial" panose="020B0604020202020204" pitchFamily="34" charset="0"/>
              <a:buNone/>
            </a:pPr>
            <a:r>
              <a:rPr lang="en-US" b="0" i="0" dirty="0">
                <a:solidFill>
                  <a:srgbClr val="424242"/>
                </a:solidFill>
                <a:effectLst/>
                <a:latin typeface="Gartner sans"/>
              </a:rPr>
              <a:t>Technological Feasibility focuses on constraints relating to the technology itself — Cost, risk and performance; functional and non-functional requirements; enabling technologies, architectural alignment.</a:t>
            </a:r>
          </a:p>
          <a:p>
            <a:pPr marL="0" indent="0" algn="l">
              <a:buFont typeface="Arial" panose="020B0604020202020204" pitchFamily="34" charset="0"/>
              <a:buNone/>
            </a:pPr>
            <a:endParaRPr lang="en-US" b="0" i="0" dirty="0">
              <a:solidFill>
                <a:srgbClr val="424242"/>
              </a:solidFill>
              <a:effectLst/>
              <a:latin typeface="Gartner sans"/>
            </a:endParaRPr>
          </a:p>
          <a:p>
            <a:pPr marL="0" indent="0" algn="l">
              <a:buFont typeface="Arial" panose="020B0604020202020204" pitchFamily="34" charset="0"/>
              <a:buNone/>
            </a:pPr>
            <a:r>
              <a:rPr lang="en-US" b="0" i="0" dirty="0">
                <a:solidFill>
                  <a:srgbClr val="424242"/>
                </a:solidFill>
                <a:effectLst/>
                <a:latin typeface="Gartner sans"/>
              </a:rPr>
              <a:t>Organizational Readiness includes constraints that identify barriers to the technology deployment within the organization — Culture, leadership, finance, skills, ethics.</a:t>
            </a:r>
          </a:p>
          <a:p>
            <a:pPr marL="0" indent="0" algn="l">
              <a:buFont typeface="Arial" panose="020B0604020202020204" pitchFamily="34" charset="0"/>
              <a:buNone/>
            </a:pPr>
            <a:endParaRPr lang="en-US" b="0" i="0" dirty="0">
              <a:solidFill>
                <a:srgbClr val="424242"/>
              </a:solidFill>
              <a:effectLst/>
              <a:latin typeface="Gartner sans"/>
            </a:endParaRPr>
          </a:p>
          <a:p>
            <a:pPr marL="0" indent="0" algn="l">
              <a:buFont typeface="Arial" panose="020B0604020202020204" pitchFamily="34" charset="0"/>
              <a:buNone/>
            </a:pPr>
            <a:r>
              <a:rPr lang="en-US" b="0" i="0" dirty="0">
                <a:solidFill>
                  <a:srgbClr val="424242"/>
                </a:solidFill>
                <a:effectLst/>
                <a:latin typeface="Gartner sans"/>
              </a:rPr>
              <a:t>External Factors include constraints that are outside the control of the organization that may be obstacles to deployment — Regulation, standards, societal response, environmental and sustainability aspects, critical mass of adoption.</a:t>
            </a:r>
          </a:p>
        </p:txBody>
      </p:sp>
    </p:spTree>
    <p:extLst>
      <p:ext uri="{BB962C8B-B14F-4D97-AF65-F5344CB8AC3E}">
        <p14:creationId xmlns:p14="http://schemas.microsoft.com/office/powerpoint/2010/main" val="1025534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GB" dirty="0"/>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7" name="Content Placeholder 6"/>
          <p:cNvSpPr>
            <a:spLocks noGrp="1"/>
          </p:cNvSpPr>
          <p:nvPr>
            <p:ph sz="quarter" idx="10" hasCustomPrompt="1"/>
          </p:nvPr>
        </p:nvSpPr>
        <p:spPr/>
        <p:txBody>
          <a:bodyPr/>
          <a:lstStyle>
            <a:lvl1pPr marL="365760" indent="-365760">
              <a:buClrTx/>
              <a:buFont typeface="+mj-lt"/>
              <a:buAutoNum type="arabicPeriod"/>
              <a:defRPr>
                <a:solidFill>
                  <a:srgbClr val="979D9D"/>
                </a:solidFill>
              </a:defRPr>
            </a:lvl1pPr>
            <a:lvl2pPr marL="859536">
              <a:buClr>
                <a:srgbClr val="979D9D"/>
              </a:buClr>
              <a:defRPr>
                <a:solidFill>
                  <a:srgbClr val="979D9D"/>
                </a:solidFill>
              </a:defRPr>
            </a:lvl2pPr>
            <a:lvl3pPr marL="1298448">
              <a:buClr>
                <a:srgbClr val="979D9D"/>
              </a:buClr>
              <a:defRPr>
                <a:solidFill>
                  <a:srgbClr val="979D9D"/>
                </a:solidFill>
              </a:defRPr>
            </a:lvl3pPr>
            <a:lvl4pPr marL="1792224">
              <a:buClr>
                <a:srgbClr val="979D9D"/>
              </a:buClr>
              <a:defRPr>
                <a:solidFill>
                  <a:srgbClr val="979D9D"/>
                </a:solidFill>
              </a:defRPr>
            </a:lvl4pPr>
            <a:lvl5pPr marL="2231136">
              <a:buClr>
                <a:srgbClr val="979D9D"/>
              </a:buClr>
              <a:defRPr>
                <a:solidFill>
                  <a:srgbClr val="979D9D"/>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1552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7500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852" r:id="rId1"/>
    <p:sldLayoutId id="2147483929"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 id="2147483947" r:id="rId16"/>
    <p:sldLayoutId id="2147483949" r:id="rId17"/>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hart" Target="../charts/chart2.xml"/><Relationship Id="rId7" Type="http://schemas.openxmlformats.org/officeDocument/2006/relationships/image" Target="../media/image18.sv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slides/_rels/slide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gartner.com/document/4475499?ref=lib" TargetMode="External"/><Relationship Id="rId7" Type="http://schemas.openxmlformats.org/officeDocument/2006/relationships/hyperlink" Target="https://www.gartner.com/document/4329299?ref=solrResearch&amp;refval=378429162&amp;" TargetMode="Externa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hyperlink" Target="https://www.gartner.com/document/4023050?ref=solrResearch&amp;refval=378429162&amp;" TargetMode="External"/><Relationship Id="rId5" Type="http://schemas.openxmlformats.org/officeDocument/2006/relationships/hyperlink" Target="https://www.gartner.com/document/4760531?ref=solrAll&amp;refval=383010597&amp;" TargetMode="External"/><Relationship Id="rId4" Type="http://schemas.openxmlformats.org/officeDocument/2006/relationships/hyperlink" Target="https://www.gartner.com/document/4705799?ref=solrResearch&amp;refval=378428393&am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4.emf"/><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
          <p:cNvSpPr txBox="1">
            <a:spLocks noGrp="1"/>
          </p:cNvSpPr>
          <p:nvPr>
            <p:ph type="ctrTitle"/>
          </p:nvPr>
        </p:nvSpPr>
        <p:spPr>
          <a:xfrm>
            <a:off x="2167128" y="1371600"/>
            <a:ext cx="4544568" cy="3291839"/>
          </a:xfrm>
        </p:spPr>
        <p:txBody>
          <a:bodyPr/>
          <a:lstStyle/>
          <a:p>
            <a:pPr lvl="0"/>
            <a:r>
              <a:rPr lang="en-US" sz="2000" b="1" kern="0" dirty="0">
                <a:solidFill>
                  <a:srgbClr val="FFFFFF"/>
                </a:solidFill>
                <a:latin typeface="Arial"/>
                <a:ea typeface="Arial"/>
                <a:cs typeface="Arial"/>
                <a:sym typeface="Arial"/>
              </a:rPr>
              <a:t>Leadership Vision for 2024</a:t>
            </a:r>
            <a:br>
              <a:rPr lang="en-US" sz="2000" b="1" kern="0" dirty="0">
                <a:solidFill>
                  <a:srgbClr val="FFFFFF"/>
                </a:solidFill>
                <a:latin typeface="Arial"/>
                <a:ea typeface="Arial"/>
                <a:cs typeface="Arial"/>
                <a:sym typeface="Arial"/>
              </a:rPr>
            </a:br>
            <a:br>
              <a:rPr lang="en-US" sz="2000" kern="0" dirty="0">
                <a:solidFill>
                  <a:srgbClr val="FFFFFF"/>
                </a:solidFill>
                <a:latin typeface="Arial Black"/>
                <a:cs typeface="Arial Black"/>
                <a:sym typeface="Arial Black"/>
              </a:rPr>
            </a:br>
            <a:r>
              <a:rPr lang="en-US" kern="0" dirty="0">
                <a:solidFill>
                  <a:srgbClr val="FFFFFF"/>
                </a:solidFill>
                <a:latin typeface="Arial Black"/>
                <a:cs typeface="Arial Black"/>
                <a:sym typeface="Arial Black"/>
              </a:rPr>
              <a:t>Technology Innovation</a:t>
            </a:r>
            <a:br>
              <a:rPr lang="en-US" kern="0" dirty="0">
                <a:solidFill>
                  <a:srgbClr val="FFFFFF"/>
                </a:solidFill>
                <a:latin typeface="Arial Black"/>
                <a:cs typeface="Arial Black"/>
                <a:sym typeface="Arial Black"/>
              </a:rPr>
            </a:br>
            <a:br>
              <a:rPr lang="en-US" sz="2000" kern="0" dirty="0">
                <a:solidFill>
                  <a:srgbClr val="FFFFFF"/>
                </a:solidFill>
                <a:latin typeface="Arial Black"/>
                <a:cs typeface="Arial Black"/>
                <a:sym typeface="Arial Black"/>
              </a:rPr>
            </a:br>
            <a:r>
              <a:rPr lang="en-US" sz="2000" kern="0" dirty="0">
                <a:solidFill>
                  <a:srgbClr val="FFFFFF"/>
                </a:solidFill>
                <a:latin typeface="Arial"/>
                <a:cs typeface="Arial"/>
                <a:sym typeface="Arial"/>
              </a:rPr>
              <a:t>O</a:t>
            </a:r>
            <a:r>
              <a:rPr lang="en-US" sz="2000" kern="0" dirty="0">
                <a:solidFill>
                  <a:srgbClr val="FFFFFF"/>
                </a:solidFill>
                <a:latin typeface="Arial"/>
                <a:ea typeface="Arial"/>
                <a:cs typeface="Arial"/>
                <a:sym typeface="Arial"/>
              </a:rPr>
              <a:t>ctober 2023</a:t>
            </a:r>
            <a:endParaRPr lang="en-US" dirty="0"/>
          </a:p>
        </p:txBody>
      </p:sp>
    </p:spTree>
    <p:extLst>
      <p:ext uri="{BB962C8B-B14F-4D97-AF65-F5344CB8AC3E}">
        <p14:creationId xmlns:p14="http://schemas.microsoft.com/office/powerpoint/2010/main" val="2826523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200" y="361950"/>
            <a:ext cx="11274552" cy="885600"/>
          </a:xfrm>
        </p:spPr>
        <p:txBody>
          <a:bodyPr>
            <a:spAutoFit/>
          </a:bodyPr>
          <a:lstStyle/>
          <a:p>
            <a:r>
              <a:rPr lang="en-US" dirty="0">
                <a:latin typeface="Arial Black"/>
                <a:ea typeface="Arial Black"/>
                <a:cs typeface="Arial Black"/>
                <a:sym typeface="Arial Black"/>
              </a:rPr>
              <a:t>Challenge 3: CTOs Need to Plan to Hire for a Diverse Set of Digital Skills in 2024 </a:t>
            </a:r>
            <a:endParaRPr lang="en-US" dirty="0"/>
          </a:p>
        </p:txBody>
      </p:sp>
      <p:sp>
        <p:nvSpPr>
          <p:cNvPr id="22" name="TextBox 21">
            <a:extLst>
              <a:ext uri="{FF2B5EF4-FFF2-40B4-BE49-F238E27FC236}">
                <a16:creationId xmlns:a16="http://schemas.microsoft.com/office/drawing/2014/main" id="{33527317-1403-E52F-729D-C91FE584D26E}"/>
              </a:ext>
            </a:extLst>
          </p:cNvPr>
          <p:cNvSpPr txBox="1"/>
          <p:nvPr/>
        </p:nvSpPr>
        <p:spPr>
          <a:xfrm>
            <a:off x="462183" y="5587905"/>
            <a:ext cx="7315200" cy="707886"/>
          </a:xfrm>
          <a:prstGeom prst="rect">
            <a:avLst/>
          </a:prstGeom>
          <a:noFill/>
        </p:spPr>
        <p:txBody>
          <a:bodyPr wrap="square" lIns="0" tIns="91440" rIns="91440" bIns="91440" rtlCol="0" anchor="b">
            <a:spAutoFit/>
          </a:bodyPr>
          <a:lstStyle/>
          <a:p>
            <a:r>
              <a:rPr lang="en-US" sz="1400" dirty="0"/>
              <a:t>n = 404, </a:t>
            </a:r>
            <a:r>
              <a:rPr lang="en-US" sz="1400" dirty="0">
                <a:cs typeface="Arial"/>
              </a:rPr>
              <a:t>all respondents, does not show ‘other’</a:t>
            </a:r>
          </a:p>
          <a:p>
            <a:r>
              <a:rPr lang="en-US" sz="1000" dirty="0">
                <a:solidFill>
                  <a:schemeClr val="tx1">
                    <a:lumMod val="50000"/>
                    <a:lumOff val="50000"/>
                  </a:schemeClr>
                </a:solidFill>
                <a:cs typeface="Arial" panose="020B0604020202020204" pitchFamily="34" charset="0"/>
              </a:rPr>
              <a:t>Q. Which emerging technologies will the CTO function require skillsets for in the next 12 months?</a:t>
            </a:r>
            <a:endParaRPr lang="en-US" sz="1000" i="1" dirty="0">
              <a:solidFill>
                <a:schemeClr val="tx1">
                  <a:lumMod val="50000"/>
                  <a:lumOff val="50000"/>
                </a:schemeClr>
              </a:solidFill>
              <a:cs typeface="Arial" panose="020B0604020202020204" pitchFamily="34" charset="0"/>
            </a:endParaRPr>
          </a:p>
          <a:p>
            <a:r>
              <a:rPr lang="en-US" sz="1000" dirty="0">
                <a:solidFill>
                  <a:schemeClr val="tx1">
                    <a:lumMod val="50000"/>
                    <a:lumOff val="50000"/>
                  </a:schemeClr>
                </a:solidFill>
                <a:cs typeface="Arial" panose="020B0604020202020204" pitchFamily="34" charset="0"/>
              </a:rPr>
              <a:t>Source: 2023 Gartner Changing Role of the CTO Function Survey</a:t>
            </a:r>
          </a:p>
        </p:txBody>
      </p:sp>
      <p:graphicFrame>
        <p:nvGraphicFramePr>
          <p:cNvPr id="23" name="Chart Web">
            <a:extLst>
              <a:ext uri="{FF2B5EF4-FFF2-40B4-BE49-F238E27FC236}">
                <a16:creationId xmlns:a16="http://schemas.microsoft.com/office/drawing/2014/main" id="{69BFDB07-2DBB-FECC-63D3-84025F517028}"/>
              </a:ext>
            </a:extLst>
          </p:cNvPr>
          <p:cNvGraphicFramePr/>
          <p:nvPr>
            <p:extLst>
              <p:ext uri="{D42A27DB-BD31-4B8C-83A1-F6EECF244321}">
                <p14:modId xmlns:p14="http://schemas.microsoft.com/office/powerpoint/2010/main" val="736092884"/>
              </p:ext>
            </p:extLst>
          </p:nvPr>
        </p:nvGraphicFramePr>
        <p:xfrm>
          <a:off x="387377" y="1916461"/>
          <a:ext cx="8418857" cy="3759064"/>
        </p:xfrm>
        <a:graphic>
          <a:graphicData uri="http://schemas.openxmlformats.org/drawingml/2006/chart">
            <c:chart xmlns:c="http://schemas.openxmlformats.org/drawingml/2006/chart" xmlns:r="http://schemas.openxmlformats.org/officeDocument/2006/relationships" r:id="rId3"/>
          </a:graphicData>
        </a:graphic>
      </p:graphicFrame>
      <p:sp>
        <p:nvSpPr>
          <p:cNvPr id="24" name="Rectangle 23">
            <a:extLst>
              <a:ext uri="{FF2B5EF4-FFF2-40B4-BE49-F238E27FC236}">
                <a16:creationId xmlns:a16="http://schemas.microsoft.com/office/drawing/2014/main" id="{7AA09E11-AE5D-0FE0-795E-01058C520573}"/>
              </a:ext>
            </a:extLst>
          </p:cNvPr>
          <p:cNvSpPr/>
          <p:nvPr/>
        </p:nvSpPr>
        <p:spPr>
          <a:xfrm>
            <a:off x="7310658" y="1932881"/>
            <a:ext cx="162174" cy="16217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5" name="TextBox 24">
            <a:extLst>
              <a:ext uri="{FF2B5EF4-FFF2-40B4-BE49-F238E27FC236}">
                <a16:creationId xmlns:a16="http://schemas.microsoft.com/office/drawing/2014/main" id="{8E0DAF99-5F1A-0296-1969-BF9AA5FE2897}"/>
              </a:ext>
            </a:extLst>
          </p:cNvPr>
          <p:cNvSpPr txBox="1"/>
          <p:nvPr/>
        </p:nvSpPr>
        <p:spPr>
          <a:xfrm>
            <a:off x="7423519" y="2198139"/>
            <a:ext cx="1082863" cy="184666"/>
          </a:xfrm>
          <a:prstGeom prst="rect">
            <a:avLst/>
          </a:prstGeom>
          <a:noFill/>
        </p:spPr>
        <p:txBody>
          <a:bodyPr wrap="square" lIns="91440" tIns="0" bIns="0" rtlCol="0" anchor="ctr" anchorCtr="0">
            <a:spAutoFit/>
          </a:bodyPr>
          <a:lstStyle/>
          <a:p>
            <a:r>
              <a:rPr lang="en-US" sz="1200" dirty="0"/>
              <a:t>1</a:t>
            </a:r>
            <a:r>
              <a:rPr lang="en-US" sz="1200" baseline="30000" dirty="0"/>
              <a:t>st</a:t>
            </a:r>
            <a:r>
              <a:rPr lang="en-US" sz="1200" dirty="0"/>
              <a:t> Choice</a:t>
            </a:r>
          </a:p>
        </p:txBody>
      </p:sp>
      <p:sp>
        <p:nvSpPr>
          <p:cNvPr id="26" name="TextBox 25">
            <a:extLst>
              <a:ext uri="{FF2B5EF4-FFF2-40B4-BE49-F238E27FC236}">
                <a16:creationId xmlns:a16="http://schemas.microsoft.com/office/drawing/2014/main" id="{D90D738C-AE8A-DA6B-753E-018C84C82559}"/>
              </a:ext>
            </a:extLst>
          </p:cNvPr>
          <p:cNvSpPr txBox="1"/>
          <p:nvPr/>
        </p:nvSpPr>
        <p:spPr>
          <a:xfrm>
            <a:off x="7423519" y="1925910"/>
            <a:ext cx="1247789" cy="184666"/>
          </a:xfrm>
          <a:prstGeom prst="rect">
            <a:avLst/>
          </a:prstGeom>
          <a:noFill/>
        </p:spPr>
        <p:txBody>
          <a:bodyPr wrap="square" lIns="91440" tIns="0" bIns="0" rtlCol="0" anchor="ctr" anchorCtr="0">
            <a:spAutoFit/>
          </a:bodyPr>
          <a:lstStyle/>
          <a:p>
            <a:r>
              <a:rPr lang="en-US" sz="1200" dirty="0"/>
              <a:t>Sum of Top 3</a:t>
            </a:r>
          </a:p>
        </p:txBody>
      </p:sp>
      <p:sp>
        <p:nvSpPr>
          <p:cNvPr id="27" name="Rectangle 26">
            <a:extLst>
              <a:ext uri="{FF2B5EF4-FFF2-40B4-BE49-F238E27FC236}">
                <a16:creationId xmlns:a16="http://schemas.microsoft.com/office/drawing/2014/main" id="{801BC8F8-6A01-394E-FEC0-8B11436CDB9D}"/>
              </a:ext>
            </a:extLst>
          </p:cNvPr>
          <p:cNvSpPr/>
          <p:nvPr/>
        </p:nvSpPr>
        <p:spPr>
          <a:xfrm>
            <a:off x="7310658" y="2202411"/>
            <a:ext cx="162174" cy="162174"/>
          </a:xfrm>
          <a:prstGeom prst="rect">
            <a:avLst/>
          </a:prstGeom>
          <a:solidFill>
            <a:srgbClr val="009AD7"/>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0" name="Google Shape;367;p7">
            <a:extLst>
              <a:ext uri="{FF2B5EF4-FFF2-40B4-BE49-F238E27FC236}">
                <a16:creationId xmlns:a16="http://schemas.microsoft.com/office/drawing/2014/main" id="{ED5F1A5B-C8E0-7950-3C95-DC42777EB383}"/>
              </a:ext>
            </a:extLst>
          </p:cNvPr>
          <p:cNvSpPr/>
          <p:nvPr/>
        </p:nvSpPr>
        <p:spPr>
          <a:xfrm>
            <a:off x="8617411" y="2081652"/>
            <a:ext cx="3196892" cy="2339072"/>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a:solidFill>
              <a:srgbClr val="6F7878"/>
            </a:solidFill>
          </a:ln>
        </p:spPr>
        <p:txBody>
          <a:bodyPr spcFirstLastPara="1" wrap="square" lIns="91425" tIns="91425" rIns="91425" bIns="91425" anchor="ctr" anchorCtr="0">
            <a:spAutoFit/>
          </a:bodyPr>
          <a:lstStyle/>
          <a:p>
            <a:pPr marL="540000" marR="0" lvl="0" indent="0" algn="l" rtl="0">
              <a:lnSpc>
                <a:spcPct val="100000"/>
              </a:lnSpc>
              <a:spcBef>
                <a:spcPts val="0"/>
              </a:spcBef>
              <a:spcAft>
                <a:spcPts val="0"/>
              </a:spcAft>
              <a:buClr>
                <a:srgbClr val="000000"/>
              </a:buClr>
              <a:buSzPts val="1200"/>
              <a:buFont typeface="Arial"/>
              <a:buNone/>
            </a:pPr>
            <a:r>
              <a:rPr lang="en-US" sz="1400" b="0" i="0" u="none" strike="noStrike" cap="none" dirty="0">
                <a:solidFill>
                  <a:srgbClr val="000000"/>
                </a:solidFill>
                <a:latin typeface="Arial"/>
                <a:ea typeface="Arial"/>
                <a:cs typeface="Arial"/>
                <a:sym typeface="Arial"/>
              </a:rPr>
              <a:t>86% of job candidates in the technology industry received more than one job offer</a:t>
            </a:r>
            <a:r>
              <a:rPr lang="en-US" sz="1400" b="0" i="0" u="none" strike="noStrike" cap="none" baseline="30000" dirty="0">
                <a:solidFill>
                  <a:srgbClr val="000000"/>
                </a:solidFill>
                <a:latin typeface="Arial"/>
                <a:ea typeface="Arial"/>
                <a:cs typeface="Arial"/>
                <a:sym typeface="Arial"/>
              </a:rPr>
              <a:t>1</a:t>
            </a:r>
          </a:p>
          <a:p>
            <a:pPr marL="540000" marR="0" lvl="0" indent="0" algn="l" rtl="0">
              <a:lnSpc>
                <a:spcPct val="100000"/>
              </a:lnSpc>
              <a:spcBef>
                <a:spcPts val="0"/>
              </a:spcBef>
              <a:spcAft>
                <a:spcPts val="0"/>
              </a:spcAft>
              <a:buClr>
                <a:srgbClr val="000000"/>
              </a:buClr>
              <a:buSzPts val="1200"/>
              <a:buFont typeface="Arial"/>
              <a:buNone/>
            </a:pPr>
            <a:endParaRPr lang="en-US" sz="1400" b="0" i="0" u="none" strike="noStrike" cap="none" dirty="0">
              <a:solidFill>
                <a:srgbClr val="000000"/>
              </a:solidFill>
              <a:latin typeface="Arial"/>
              <a:ea typeface="Arial"/>
              <a:cs typeface="Arial"/>
              <a:sym typeface="Arial"/>
            </a:endParaRPr>
          </a:p>
          <a:p>
            <a:pPr marL="540000" marR="0" lvl="0" indent="0" algn="l" rtl="0">
              <a:lnSpc>
                <a:spcPct val="100000"/>
              </a:lnSpc>
              <a:spcBef>
                <a:spcPts val="0"/>
              </a:spcBef>
              <a:spcAft>
                <a:spcPts val="0"/>
              </a:spcAft>
              <a:buClr>
                <a:srgbClr val="000000"/>
              </a:buClr>
              <a:buSzPts val="1200"/>
              <a:buFont typeface="Arial"/>
              <a:buNone/>
            </a:pPr>
            <a:r>
              <a:rPr lang="en-US" sz="1400" b="0" i="0" u="none" strike="noStrike" cap="none" dirty="0">
                <a:solidFill>
                  <a:srgbClr val="000000"/>
                </a:solidFill>
                <a:latin typeface="Arial"/>
                <a:ea typeface="Arial"/>
                <a:cs typeface="Arial"/>
                <a:sym typeface="Arial"/>
              </a:rPr>
              <a:t>IT job candidates who recently accepted a job offer achieve a 17% increase in pay</a:t>
            </a:r>
            <a:r>
              <a:rPr lang="en-US" sz="1400" b="0" i="0" u="none" strike="noStrike" cap="none" baseline="30000" dirty="0">
                <a:solidFill>
                  <a:srgbClr val="000000"/>
                </a:solidFill>
                <a:latin typeface="Arial"/>
                <a:ea typeface="Arial"/>
                <a:cs typeface="Arial"/>
                <a:sym typeface="Arial"/>
              </a:rPr>
              <a:t>2</a:t>
            </a:r>
          </a:p>
          <a:p>
            <a:pPr marL="540000" marR="0" lvl="0" indent="0" algn="l" rtl="0">
              <a:lnSpc>
                <a:spcPct val="100000"/>
              </a:lnSpc>
              <a:spcBef>
                <a:spcPts val="0"/>
              </a:spcBef>
              <a:spcAft>
                <a:spcPts val="0"/>
              </a:spcAft>
              <a:buClr>
                <a:srgbClr val="000000"/>
              </a:buClr>
              <a:buSzPts val="1200"/>
              <a:buFont typeface="Arial"/>
              <a:buNone/>
            </a:pPr>
            <a:endParaRPr lang="en-US" sz="1400" b="0" i="0" u="none" strike="noStrike" cap="none" dirty="0">
              <a:solidFill>
                <a:srgbClr val="000000"/>
              </a:solidFill>
              <a:latin typeface="Arial"/>
              <a:ea typeface="Arial"/>
              <a:cs typeface="Arial"/>
              <a:sym typeface="Arial"/>
            </a:endParaRPr>
          </a:p>
          <a:p>
            <a:pPr marL="540000" marR="0" lvl="0" indent="0" algn="l" rtl="0">
              <a:lnSpc>
                <a:spcPct val="100000"/>
              </a:lnSpc>
              <a:spcBef>
                <a:spcPts val="0"/>
              </a:spcBef>
              <a:spcAft>
                <a:spcPts val="0"/>
              </a:spcAft>
              <a:buClr>
                <a:srgbClr val="000000"/>
              </a:buClr>
              <a:buSzPts val="1200"/>
              <a:buFont typeface="Arial"/>
              <a:buNone/>
            </a:pPr>
            <a:r>
              <a:rPr lang="en-US" sz="1400" b="0" i="0" u="none" strike="noStrike" cap="none" dirty="0">
                <a:solidFill>
                  <a:srgbClr val="000000"/>
                </a:solidFill>
                <a:latin typeface="Arial"/>
                <a:ea typeface="Arial"/>
                <a:cs typeface="Arial"/>
                <a:sym typeface="Arial"/>
              </a:rPr>
              <a:t>56% of them received a </a:t>
            </a:r>
            <a:br>
              <a:rPr lang="en-US" sz="1400" b="0" i="0" u="none" strike="noStrike" cap="none" dirty="0">
                <a:solidFill>
                  <a:srgbClr val="000000"/>
                </a:solidFill>
                <a:latin typeface="Arial"/>
                <a:ea typeface="Arial"/>
                <a:cs typeface="Arial"/>
                <a:sym typeface="Arial"/>
              </a:rPr>
            </a:br>
            <a:r>
              <a:rPr lang="en-US" sz="1400" b="0" i="0" u="none" strike="noStrike" cap="none" dirty="0">
                <a:solidFill>
                  <a:srgbClr val="000000"/>
                </a:solidFill>
                <a:latin typeface="Arial"/>
                <a:ea typeface="Arial"/>
                <a:cs typeface="Arial"/>
                <a:sym typeface="Arial"/>
              </a:rPr>
              <a:t>signing bonus</a:t>
            </a:r>
            <a:r>
              <a:rPr lang="en-US" sz="1400" b="0" i="0" u="none" strike="noStrike" cap="none" baseline="30000" dirty="0">
                <a:solidFill>
                  <a:srgbClr val="000000"/>
                </a:solidFill>
                <a:latin typeface="Arial"/>
                <a:ea typeface="Arial"/>
                <a:cs typeface="Arial"/>
                <a:sym typeface="Arial"/>
              </a:rPr>
              <a:t>3</a:t>
            </a:r>
          </a:p>
        </p:txBody>
      </p:sp>
      <p:pic>
        <p:nvPicPr>
          <p:cNvPr id="32" name="Graphic 31">
            <a:extLst>
              <a:ext uri="{FF2B5EF4-FFF2-40B4-BE49-F238E27FC236}">
                <a16:creationId xmlns:a16="http://schemas.microsoft.com/office/drawing/2014/main" id="{97124A7F-31AB-5B53-AE9A-01316B6D02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8896" y="3056542"/>
            <a:ext cx="500518" cy="389292"/>
          </a:xfrm>
          <a:prstGeom prst="rect">
            <a:avLst/>
          </a:prstGeom>
        </p:spPr>
      </p:pic>
      <p:pic>
        <p:nvPicPr>
          <p:cNvPr id="33" name="Graphic 32">
            <a:extLst>
              <a:ext uri="{FF2B5EF4-FFF2-40B4-BE49-F238E27FC236}">
                <a16:creationId xmlns:a16="http://schemas.microsoft.com/office/drawing/2014/main" id="{D296218E-6A41-18BF-E437-9C85EBDE77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30988" y="3849640"/>
            <a:ext cx="416335" cy="323816"/>
          </a:xfrm>
          <a:prstGeom prst="rect">
            <a:avLst/>
          </a:prstGeom>
        </p:spPr>
      </p:pic>
      <p:pic>
        <p:nvPicPr>
          <p:cNvPr id="34" name="Graphic 33">
            <a:extLst>
              <a:ext uri="{FF2B5EF4-FFF2-40B4-BE49-F238E27FC236}">
                <a16:creationId xmlns:a16="http://schemas.microsoft.com/office/drawing/2014/main" id="{76E70E07-37D5-80BD-4A3F-50B660B6A3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88896" y="2197710"/>
            <a:ext cx="500518" cy="389292"/>
          </a:xfrm>
          <a:prstGeom prst="rect">
            <a:avLst/>
          </a:prstGeom>
        </p:spPr>
      </p:pic>
      <p:sp>
        <p:nvSpPr>
          <p:cNvPr id="35" name="TextBox 34">
            <a:extLst>
              <a:ext uri="{FF2B5EF4-FFF2-40B4-BE49-F238E27FC236}">
                <a16:creationId xmlns:a16="http://schemas.microsoft.com/office/drawing/2014/main" id="{EEBB86AF-AB42-48E4-B4D4-7693C8BDF6C9}"/>
              </a:ext>
            </a:extLst>
          </p:cNvPr>
          <p:cNvSpPr txBox="1"/>
          <p:nvPr/>
        </p:nvSpPr>
        <p:spPr>
          <a:xfrm>
            <a:off x="457201" y="1295045"/>
            <a:ext cx="6336506" cy="262634"/>
          </a:xfrm>
          <a:prstGeom prst="rect">
            <a:avLst/>
          </a:prstGeom>
        </p:spPr>
        <p:txBody>
          <a:bodyPr lIns="0" tIns="0" rIns="0" bIns="0" anchor="t"/>
          <a:lstStyle/>
          <a:p>
            <a:pPr algn="l">
              <a:spcBef>
                <a:spcPts val="600"/>
              </a:spcBef>
            </a:pPr>
            <a:r>
              <a:rPr lang="en-US" sz="1800" b="1" dirty="0"/>
              <a:t>Functional Skillsets </a:t>
            </a:r>
            <a:r>
              <a:rPr lang="en-US" b="1" dirty="0"/>
              <a:t>R</a:t>
            </a:r>
            <a:r>
              <a:rPr lang="en-US" sz="1800" b="1" dirty="0"/>
              <a:t>equired for CTOs in the Next </a:t>
            </a:r>
            <a:r>
              <a:rPr lang="en-US" b="1" dirty="0"/>
              <a:t>Y</a:t>
            </a:r>
            <a:r>
              <a:rPr lang="en-US" sz="1800" b="1" dirty="0"/>
              <a:t>ear</a:t>
            </a:r>
          </a:p>
        </p:txBody>
      </p:sp>
      <p:sp>
        <p:nvSpPr>
          <p:cNvPr id="36" name="TextBox 35">
            <a:extLst>
              <a:ext uri="{FF2B5EF4-FFF2-40B4-BE49-F238E27FC236}">
                <a16:creationId xmlns:a16="http://schemas.microsoft.com/office/drawing/2014/main" id="{AD73ED73-EA95-6958-5511-55671AB9D311}"/>
              </a:ext>
            </a:extLst>
          </p:cNvPr>
          <p:cNvSpPr txBox="1"/>
          <p:nvPr/>
        </p:nvSpPr>
        <p:spPr>
          <a:xfrm>
            <a:off x="361457" y="1479351"/>
            <a:ext cx="5601193" cy="458757"/>
          </a:xfrm>
          <a:prstGeom prst="rect">
            <a:avLst/>
          </a:prstGeom>
          <a:noFill/>
        </p:spPr>
        <p:txBody>
          <a:bodyPr wrap="square" tIns="90000" bIns="90000">
            <a:spAutoFit/>
          </a:bodyPr>
          <a:lstStyle/>
          <a:p>
            <a:pPr algn="l">
              <a:spcBef>
                <a:spcPts val="600"/>
              </a:spcBef>
            </a:pPr>
            <a:r>
              <a:rPr lang="en-IN" dirty="0">
                <a:effectLst/>
              </a:rPr>
              <a:t>Sum of Top 3 Ranks </a:t>
            </a:r>
            <a:r>
              <a:rPr lang="en-IN" dirty="0"/>
              <a:t>Versus</a:t>
            </a:r>
            <a:r>
              <a:rPr lang="en-IN" dirty="0">
                <a:effectLst/>
              </a:rPr>
              <a:t> Rank 1 </a:t>
            </a:r>
          </a:p>
        </p:txBody>
      </p:sp>
      <p:sp>
        <p:nvSpPr>
          <p:cNvPr id="3" name="TextBox 2">
            <a:extLst>
              <a:ext uri="{FF2B5EF4-FFF2-40B4-BE49-F238E27FC236}">
                <a16:creationId xmlns:a16="http://schemas.microsoft.com/office/drawing/2014/main" id="{50A5A1F3-E42E-B919-FF63-B50B52AF0E8A}"/>
              </a:ext>
            </a:extLst>
          </p:cNvPr>
          <p:cNvSpPr txBox="1"/>
          <p:nvPr/>
        </p:nvSpPr>
        <p:spPr>
          <a:xfrm>
            <a:off x="8617410" y="1295044"/>
            <a:ext cx="3196893" cy="553998"/>
          </a:xfrm>
          <a:prstGeom prst="rect">
            <a:avLst/>
          </a:prstGeom>
        </p:spPr>
        <p:txBody>
          <a:bodyPr wrap="square" lIns="0" tIns="0" rIns="0" bIns="0" anchor="t">
            <a:spAutoFit/>
          </a:bodyPr>
          <a:lstStyle/>
          <a:p>
            <a:pPr algn="l">
              <a:spcBef>
                <a:spcPts val="600"/>
              </a:spcBef>
            </a:pPr>
            <a:r>
              <a:rPr lang="en-US" b="1" dirty="0"/>
              <a:t>Factors driving talent constraints</a:t>
            </a:r>
            <a:endParaRPr lang="en-US" sz="1800" b="1" dirty="0"/>
          </a:p>
        </p:txBody>
      </p:sp>
    </p:spTree>
    <p:extLst>
      <p:ext uri="{BB962C8B-B14F-4D97-AF65-F5344CB8AC3E}">
        <p14:creationId xmlns:p14="http://schemas.microsoft.com/office/powerpoint/2010/main" val="458129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3476CD-7776-7877-5237-9658F9DB1A58}"/>
              </a:ext>
            </a:extLst>
          </p:cNvPr>
          <p:cNvSpPr/>
          <p:nvPr/>
        </p:nvSpPr>
        <p:spPr>
          <a:xfrm>
            <a:off x="381000" y="2415475"/>
            <a:ext cx="11430000" cy="45123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2">
            <a:extLst>
              <a:ext uri="{FF2B5EF4-FFF2-40B4-BE49-F238E27FC236}">
                <a16:creationId xmlns:a16="http://schemas.microsoft.com/office/drawing/2014/main" id="{14392A92-09FA-4DDB-B46F-2E85AD7AD341}"/>
              </a:ext>
            </a:extLst>
          </p:cNvPr>
          <p:cNvSpPr>
            <a:spLocks noGrp="1"/>
          </p:cNvSpPr>
          <p:nvPr>
            <p:ph type="title"/>
          </p:nvPr>
        </p:nvSpPr>
        <p:spPr/>
        <p:txBody>
          <a:bodyPr/>
          <a:lstStyle/>
          <a:p>
            <a:r>
              <a:rPr lang="en-US" b="1" dirty="0"/>
              <a:t>Key Issues</a:t>
            </a:r>
            <a:endParaRPr lang="en-US" dirty="0"/>
          </a:p>
        </p:txBody>
      </p:sp>
      <p:sp>
        <p:nvSpPr>
          <p:cNvPr id="4" name="Content Placeholder 3">
            <a:extLst>
              <a:ext uri="{FF2B5EF4-FFF2-40B4-BE49-F238E27FC236}">
                <a16:creationId xmlns:a16="http://schemas.microsoft.com/office/drawing/2014/main" id="{FF80A4E5-7031-4093-AF50-DCEEADE7AF03}"/>
              </a:ext>
            </a:extLst>
          </p:cNvPr>
          <p:cNvSpPr>
            <a:spLocks noGrp="1"/>
          </p:cNvSpPr>
          <p:nvPr>
            <p:ph sz="quarter" idx="10"/>
          </p:nvPr>
        </p:nvSpPr>
        <p:spPr/>
        <p:txBody>
          <a:bodyPr/>
          <a:lstStyle/>
          <a:p>
            <a:pPr lvl="0"/>
            <a:r>
              <a:rPr lang="en-IN" dirty="0">
                <a:solidFill>
                  <a:schemeClr val="tx1"/>
                </a:solidFill>
                <a:effectLst/>
              </a:rPr>
              <a:t>What are the major impacts affecting CTOs leading technology innovation?</a:t>
            </a:r>
          </a:p>
          <a:p>
            <a:pPr lvl="0"/>
            <a:r>
              <a:rPr lang="en-IN" dirty="0">
                <a:solidFill>
                  <a:schemeClr val="tx1"/>
                </a:solidFill>
                <a:effectLst/>
              </a:rPr>
              <a:t>What are the top challenges that each trend is creating?</a:t>
            </a:r>
          </a:p>
          <a:p>
            <a:pPr lvl="0"/>
            <a:r>
              <a:rPr lang="en-IN" dirty="0">
                <a:solidFill>
                  <a:schemeClr val="bg1"/>
                </a:solidFill>
                <a:effectLst/>
              </a:rPr>
              <a:t>What actions should CTOs and their teams take now to be successful?</a:t>
            </a:r>
          </a:p>
          <a:p>
            <a:pPr marL="0" lvl="0" indent="0">
              <a:buNone/>
            </a:pPr>
            <a:endParaRPr lang="en-IN" dirty="0">
              <a:solidFill>
                <a:schemeClr val="bg1"/>
              </a:solidFill>
              <a:effectLst/>
            </a:endParaRPr>
          </a:p>
        </p:txBody>
      </p:sp>
    </p:spTree>
    <p:extLst>
      <p:ext uri="{BB962C8B-B14F-4D97-AF65-F5344CB8AC3E}">
        <p14:creationId xmlns:p14="http://schemas.microsoft.com/office/powerpoint/2010/main" val="275687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199" y="361950"/>
            <a:ext cx="11476495" cy="886397"/>
          </a:xfrm>
        </p:spPr>
        <p:txBody>
          <a:bodyPr wrap="square">
            <a:spAutoFit/>
          </a:bodyPr>
          <a:lstStyle/>
          <a:p>
            <a:r>
              <a:rPr lang="en-US" dirty="0"/>
              <a:t>Action 1: Use Trendspotting to Identify Technology Risks and Opportunities</a:t>
            </a:r>
          </a:p>
        </p:txBody>
      </p:sp>
      <p:sp>
        <p:nvSpPr>
          <p:cNvPr id="9" name="TextBox 8">
            <a:extLst>
              <a:ext uri="{FF2B5EF4-FFF2-40B4-BE49-F238E27FC236}">
                <a16:creationId xmlns:a16="http://schemas.microsoft.com/office/drawing/2014/main" id="{C7041826-9E36-2F87-ACFC-C1F6834BBAA4}"/>
              </a:ext>
            </a:extLst>
          </p:cNvPr>
          <p:cNvSpPr txBox="1"/>
          <p:nvPr/>
        </p:nvSpPr>
        <p:spPr>
          <a:xfrm>
            <a:off x="361457" y="1491170"/>
            <a:ext cx="5601193" cy="458757"/>
          </a:xfrm>
          <a:prstGeom prst="rect">
            <a:avLst/>
          </a:prstGeom>
          <a:noFill/>
        </p:spPr>
        <p:txBody>
          <a:bodyPr wrap="square" tIns="90000" bIns="90000">
            <a:spAutoFit/>
          </a:bodyPr>
          <a:lstStyle/>
          <a:p>
            <a:pPr algn="l">
              <a:spcBef>
                <a:spcPts val="600"/>
              </a:spcBef>
            </a:pPr>
            <a:r>
              <a:rPr lang="en-US" sz="1800" dirty="0"/>
              <a:t>From Ad Hoc to Repeatable</a:t>
            </a:r>
          </a:p>
        </p:txBody>
      </p:sp>
      <p:sp>
        <p:nvSpPr>
          <p:cNvPr id="10" name="TextBox 9">
            <a:extLst>
              <a:ext uri="{FF2B5EF4-FFF2-40B4-BE49-F238E27FC236}">
                <a16:creationId xmlns:a16="http://schemas.microsoft.com/office/drawing/2014/main" id="{3A8C631F-849F-AA2C-2AC5-4F3D5188D6FE}"/>
              </a:ext>
            </a:extLst>
          </p:cNvPr>
          <p:cNvSpPr txBox="1"/>
          <p:nvPr/>
        </p:nvSpPr>
        <p:spPr>
          <a:xfrm>
            <a:off x="457200" y="1305119"/>
            <a:ext cx="5598019" cy="251315"/>
          </a:xfrm>
          <a:prstGeom prst="rect">
            <a:avLst/>
          </a:prstGeom>
        </p:spPr>
        <p:txBody>
          <a:bodyPr lIns="0" tIns="0" rIns="0" bIns="0" anchor="t"/>
          <a:lstStyle/>
          <a:p>
            <a:pPr algn="l">
              <a:spcBef>
                <a:spcPts val="600"/>
              </a:spcBef>
            </a:pPr>
            <a:r>
              <a:rPr lang="en-US" sz="1800" b="1" dirty="0"/>
              <a:t>Organize Your Trendspotting Process</a:t>
            </a:r>
          </a:p>
        </p:txBody>
      </p:sp>
      <p:sp>
        <p:nvSpPr>
          <p:cNvPr id="12" name="TextBox 11">
            <a:extLst>
              <a:ext uri="{FF2B5EF4-FFF2-40B4-BE49-F238E27FC236}">
                <a16:creationId xmlns:a16="http://schemas.microsoft.com/office/drawing/2014/main" id="{20DD470A-7641-7AA0-18CE-D86A52D58EF2}"/>
              </a:ext>
            </a:extLst>
          </p:cNvPr>
          <p:cNvSpPr txBox="1"/>
          <p:nvPr/>
        </p:nvSpPr>
        <p:spPr>
          <a:xfrm>
            <a:off x="6697514" y="1305119"/>
            <a:ext cx="5598019" cy="251315"/>
          </a:xfrm>
          <a:prstGeom prst="rect">
            <a:avLst/>
          </a:prstGeom>
        </p:spPr>
        <p:txBody>
          <a:bodyPr lIns="0" tIns="0" rIns="0" bIns="0" anchor="t"/>
          <a:lstStyle/>
          <a:p>
            <a:pPr algn="l">
              <a:spcBef>
                <a:spcPts val="600"/>
              </a:spcBef>
            </a:pPr>
            <a:r>
              <a:rPr lang="en-US" sz="1800" b="1" dirty="0"/>
              <a:t>Execute Your Trendspotting Analysis</a:t>
            </a:r>
          </a:p>
        </p:txBody>
      </p:sp>
      <p:sp>
        <p:nvSpPr>
          <p:cNvPr id="13" name="TextBox 12">
            <a:extLst>
              <a:ext uri="{FF2B5EF4-FFF2-40B4-BE49-F238E27FC236}">
                <a16:creationId xmlns:a16="http://schemas.microsoft.com/office/drawing/2014/main" id="{4B73BD1C-148F-CDC0-69A1-D9BAB0C51CFF}"/>
              </a:ext>
            </a:extLst>
          </p:cNvPr>
          <p:cNvSpPr txBox="1"/>
          <p:nvPr/>
        </p:nvSpPr>
        <p:spPr>
          <a:xfrm>
            <a:off x="6697514" y="1491170"/>
            <a:ext cx="5601193" cy="458757"/>
          </a:xfrm>
          <a:prstGeom prst="rect">
            <a:avLst/>
          </a:prstGeom>
          <a:noFill/>
        </p:spPr>
        <p:txBody>
          <a:bodyPr wrap="square" lIns="0" tIns="90000" bIns="90000">
            <a:spAutoFit/>
          </a:bodyPr>
          <a:lstStyle/>
          <a:p>
            <a:pPr algn="l">
              <a:spcBef>
                <a:spcPts val="600"/>
              </a:spcBef>
            </a:pPr>
            <a:r>
              <a:rPr lang="en-US" sz="1800" dirty="0"/>
              <a:t>From Undirected to Purposeful</a:t>
            </a:r>
          </a:p>
        </p:txBody>
      </p:sp>
      <p:sp>
        <p:nvSpPr>
          <p:cNvPr id="20" name="Freeform 19">
            <a:extLst>
              <a:ext uri="{FF2B5EF4-FFF2-40B4-BE49-F238E27FC236}">
                <a16:creationId xmlns:a16="http://schemas.microsoft.com/office/drawing/2014/main" id="{E8790680-8567-E159-10B8-97472D0297CB}"/>
              </a:ext>
            </a:extLst>
          </p:cNvPr>
          <p:cNvSpPr/>
          <p:nvPr/>
        </p:nvSpPr>
        <p:spPr>
          <a:xfrm>
            <a:off x="9104399" y="3657159"/>
            <a:ext cx="2371392" cy="2284385"/>
          </a:xfrm>
          <a:custGeom>
            <a:avLst/>
            <a:gdLst>
              <a:gd name="connsiteX0" fmla="*/ 1039227 w 1783481"/>
              <a:gd name="connsiteY0" fmla="*/ 0 h 1718045"/>
              <a:gd name="connsiteX1" fmla="*/ 1039227 w 1783481"/>
              <a:gd name="connsiteY1" fmla="*/ 3221 h 1718045"/>
              <a:gd name="connsiteX2" fmla="*/ 774523 w 1783481"/>
              <a:gd name="connsiteY2" fmla="*/ 155951 h 1718045"/>
              <a:gd name="connsiteX3" fmla="*/ 766371 w 1783481"/>
              <a:gd name="connsiteY3" fmla="*/ 243369 h 1718045"/>
              <a:gd name="connsiteX4" fmla="*/ 884663 w 1783481"/>
              <a:gd name="connsiteY4" fmla="*/ 324913 h 1718045"/>
              <a:gd name="connsiteX5" fmla="*/ 828424 w 1783481"/>
              <a:gd name="connsiteY5" fmla="*/ 464251 h 1718045"/>
              <a:gd name="connsiteX6" fmla="*/ 679611 w 1783481"/>
              <a:gd name="connsiteY6" fmla="*/ 443281 h 1718045"/>
              <a:gd name="connsiteX7" fmla="*/ 668995 w 1783481"/>
              <a:gd name="connsiteY7" fmla="*/ 299584 h 1718045"/>
              <a:gd name="connsiteX8" fmla="*/ 587416 w 1783481"/>
              <a:gd name="connsiteY8" fmla="*/ 263960 h 1718045"/>
              <a:gd name="connsiteX9" fmla="*/ 294972 w 1783481"/>
              <a:gd name="connsiteY9" fmla="*/ 432733 h 1718045"/>
              <a:gd name="connsiteX10" fmla="*/ 294972 w 1783481"/>
              <a:gd name="connsiteY10" fmla="*/ 749244 h 1718045"/>
              <a:gd name="connsiteX11" fmla="*/ 222366 w 1783481"/>
              <a:gd name="connsiteY11" fmla="*/ 803376 h 1718045"/>
              <a:gd name="connsiteX12" fmla="*/ 92574 w 1783481"/>
              <a:gd name="connsiteY12" fmla="*/ 740717 h 1718045"/>
              <a:gd name="connsiteX13" fmla="*/ 0 w 1783481"/>
              <a:gd name="connsiteY13" fmla="*/ 859023 h 1718045"/>
              <a:gd name="connsiteX14" fmla="*/ 92574 w 1783481"/>
              <a:gd name="connsiteY14" fmla="*/ 977328 h 1718045"/>
              <a:gd name="connsiteX15" fmla="*/ 222366 w 1783481"/>
              <a:gd name="connsiteY15" fmla="*/ 915743 h 1718045"/>
              <a:gd name="connsiteX16" fmla="*/ 294972 w 1783481"/>
              <a:gd name="connsiteY16" fmla="*/ 967916 h 1718045"/>
              <a:gd name="connsiteX17" fmla="*/ 294972 w 1783481"/>
              <a:gd name="connsiteY17" fmla="*/ 1288534 h 1718045"/>
              <a:gd name="connsiteX18" fmla="*/ 1039227 w 1783481"/>
              <a:gd name="connsiteY18" fmla="*/ 1718045 h 1718045"/>
              <a:gd name="connsiteX19" fmla="*/ 1783481 w 1783481"/>
              <a:gd name="connsiteY19" fmla="*/ 1288534 h 1718045"/>
              <a:gd name="connsiteX20" fmla="*/ 1783481 w 1783481"/>
              <a:gd name="connsiteY20" fmla="*/ 429511 h 1718045"/>
              <a:gd name="connsiteX21" fmla="*/ 1039227 w 1783481"/>
              <a:gd name="connsiteY21" fmla="*/ 0 h 171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83481" h="1718045">
                <a:moveTo>
                  <a:pt x="1039227" y="0"/>
                </a:moveTo>
                <a:lnTo>
                  <a:pt x="1039227" y="3221"/>
                </a:lnTo>
                <a:lnTo>
                  <a:pt x="774523" y="155951"/>
                </a:lnTo>
                <a:cubicBezTo>
                  <a:pt x="765613" y="175910"/>
                  <a:pt x="751016" y="216777"/>
                  <a:pt x="766371" y="243369"/>
                </a:cubicBezTo>
                <a:cubicBezTo>
                  <a:pt x="787287" y="279624"/>
                  <a:pt x="861473" y="284804"/>
                  <a:pt x="884663" y="324913"/>
                </a:cubicBezTo>
                <a:cubicBezTo>
                  <a:pt x="917333" y="381507"/>
                  <a:pt x="885043" y="431533"/>
                  <a:pt x="828424" y="464251"/>
                </a:cubicBezTo>
                <a:cubicBezTo>
                  <a:pt x="771806" y="496907"/>
                  <a:pt x="712280" y="499875"/>
                  <a:pt x="679611" y="443281"/>
                </a:cubicBezTo>
                <a:cubicBezTo>
                  <a:pt x="655851" y="402162"/>
                  <a:pt x="686941" y="330724"/>
                  <a:pt x="668995" y="299584"/>
                </a:cubicBezTo>
                <a:cubicBezTo>
                  <a:pt x="655536" y="276277"/>
                  <a:pt x="609596" y="267118"/>
                  <a:pt x="587416" y="263960"/>
                </a:cubicBezTo>
                <a:lnTo>
                  <a:pt x="294972" y="432733"/>
                </a:lnTo>
                <a:lnTo>
                  <a:pt x="294972" y="749244"/>
                </a:lnTo>
                <a:cubicBezTo>
                  <a:pt x="281702" y="766362"/>
                  <a:pt x="249981" y="803376"/>
                  <a:pt x="222366" y="803376"/>
                </a:cubicBezTo>
                <a:cubicBezTo>
                  <a:pt x="186411" y="803376"/>
                  <a:pt x="140093" y="740717"/>
                  <a:pt x="92574" y="740717"/>
                </a:cubicBezTo>
                <a:cubicBezTo>
                  <a:pt x="27172" y="740717"/>
                  <a:pt x="0" y="793712"/>
                  <a:pt x="0" y="859023"/>
                </a:cubicBezTo>
                <a:cubicBezTo>
                  <a:pt x="0" y="924334"/>
                  <a:pt x="27235" y="977328"/>
                  <a:pt x="92574" y="977328"/>
                </a:cubicBezTo>
                <a:cubicBezTo>
                  <a:pt x="138955" y="977328"/>
                  <a:pt x="180534" y="915743"/>
                  <a:pt x="222366" y="915743"/>
                </a:cubicBezTo>
                <a:cubicBezTo>
                  <a:pt x="253898" y="915743"/>
                  <a:pt x="282650" y="950610"/>
                  <a:pt x="294972" y="967916"/>
                </a:cubicBezTo>
                <a:lnTo>
                  <a:pt x="294972" y="1288534"/>
                </a:lnTo>
                <a:lnTo>
                  <a:pt x="1039227" y="1718045"/>
                </a:lnTo>
                <a:lnTo>
                  <a:pt x="1783481" y="1288534"/>
                </a:lnTo>
                <a:lnTo>
                  <a:pt x="1783481" y="429511"/>
                </a:lnTo>
                <a:lnTo>
                  <a:pt x="1039227" y="0"/>
                </a:lnTo>
                <a:close/>
              </a:path>
            </a:pathLst>
          </a:custGeom>
          <a:solidFill>
            <a:srgbClr val="002856"/>
          </a:solidFill>
          <a:ln w="12700" cap="flat">
            <a:solidFill>
              <a:srgbClr val="FFFFFF"/>
            </a:solid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1C88FB9C-B42D-1FEF-1486-17FACD82A81C}"/>
              </a:ext>
            </a:extLst>
          </p:cNvPr>
          <p:cNvSpPr/>
          <p:nvPr/>
        </p:nvSpPr>
        <p:spPr>
          <a:xfrm>
            <a:off x="7517338" y="3580202"/>
            <a:ext cx="1979185" cy="2361174"/>
          </a:xfrm>
          <a:custGeom>
            <a:avLst/>
            <a:gdLst>
              <a:gd name="connsiteX0" fmla="*/ 1226333 w 1488509"/>
              <a:gd name="connsiteY0" fmla="*/ 336113 h 1775797"/>
              <a:gd name="connsiteX1" fmla="*/ 1214769 w 1488509"/>
              <a:gd name="connsiteY1" fmla="*/ 243705 h 1775797"/>
              <a:gd name="connsiteX2" fmla="*/ 1333946 w 1488509"/>
              <a:gd name="connsiteY2" fmla="*/ 162666 h 1775797"/>
              <a:gd name="connsiteX3" fmla="*/ 1277707 w 1488509"/>
              <a:gd name="connsiteY3" fmla="*/ 23328 h 1775797"/>
              <a:gd name="connsiteX4" fmla="*/ 1128894 w 1488509"/>
              <a:gd name="connsiteY4" fmla="*/ 44298 h 1775797"/>
              <a:gd name="connsiteX5" fmla="*/ 1117330 w 1488509"/>
              <a:gd name="connsiteY5" fmla="*/ 187426 h 1775797"/>
              <a:gd name="connsiteX6" fmla="*/ 1033034 w 1488509"/>
              <a:gd name="connsiteY6" fmla="*/ 224440 h 1775797"/>
              <a:gd name="connsiteX7" fmla="*/ 744255 w 1488509"/>
              <a:gd name="connsiteY7" fmla="*/ 57752 h 1775797"/>
              <a:gd name="connsiteX8" fmla="*/ 744255 w 1488509"/>
              <a:gd name="connsiteY8" fmla="*/ 57752 h 1775797"/>
              <a:gd name="connsiteX9" fmla="*/ 0 w 1488509"/>
              <a:gd name="connsiteY9" fmla="*/ 487263 h 1775797"/>
              <a:gd name="connsiteX10" fmla="*/ 0 w 1488509"/>
              <a:gd name="connsiteY10" fmla="*/ 1346286 h 1775797"/>
              <a:gd name="connsiteX11" fmla="*/ 744255 w 1488509"/>
              <a:gd name="connsiteY11" fmla="*/ 1775797 h 1775797"/>
              <a:gd name="connsiteX12" fmla="*/ 1488509 w 1488509"/>
              <a:gd name="connsiteY12" fmla="*/ 1346286 h 1775797"/>
              <a:gd name="connsiteX13" fmla="*/ 1488509 w 1488509"/>
              <a:gd name="connsiteY13" fmla="*/ 1025668 h 1775797"/>
              <a:gd name="connsiteX14" fmla="*/ 1415904 w 1488509"/>
              <a:gd name="connsiteY14" fmla="*/ 973495 h 1775797"/>
              <a:gd name="connsiteX15" fmla="*/ 1286111 w 1488509"/>
              <a:gd name="connsiteY15" fmla="*/ 1035079 h 1775797"/>
              <a:gd name="connsiteX16" fmla="*/ 1193537 w 1488509"/>
              <a:gd name="connsiteY16" fmla="*/ 916775 h 1775797"/>
              <a:gd name="connsiteX17" fmla="*/ 1286111 w 1488509"/>
              <a:gd name="connsiteY17" fmla="*/ 798469 h 1775797"/>
              <a:gd name="connsiteX18" fmla="*/ 1415904 w 1488509"/>
              <a:gd name="connsiteY18" fmla="*/ 861128 h 1775797"/>
              <a:gd name="connsiteX19" fmla="*/ 1488509 w 1488509"/>
              <a:gd name="connsiteY19" fmla="*/ 806996 h 1775797"/>
              <a:gd name="connsiteX20" fmla="*/ 1488509 w 1488509"/>
              <a:gd name="connsiteY20" fmla="*/ 490484 h 1775797"/>
              <a:gd name="connsiteX21" fmla="*/ 1488509 w 1488509"/>
              <a:gd name="connsiteY21" fmla="*/ 487263 h 1775797"/>
              <a:gd name="connsiteX22" fmla="*/ 1226333 w 1488509"/>
              <a:gd name="connsiteY22" fmla="*/ 336113 h 177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88509" h="1775797">
                <a:moveTo>
                  <a:pt x="1226333" y="336113"/>
                </a:moveTo>
                <a:cubicBezTo>
                  <a:pt x="1218561" y="317669"/>
                  <a:pt x="1200362" y="268655"/>
                  <a:pt x="1214769" y="243705"/>
                </a:cubicBezTo>
                <a:cubicBezTo>
                  <a:pt x="1232715" y="212565"/>
                  <a:pt x="1310187" y="203786"/>
                  <a:pt x="1333946" y="162666"/>
                </a:cubicBezTo>
                <a:cubicBezTo>
                  <a:pt x="1366615" y="106072"/>
                  <a:pt x="1334325" y="56046"/>
                  <a:pt x="1277707" y="23328"/>
                </a:cubicBezTo>
                <a:cubicBezTo>
                  <a:pt x="1221088" y="-9328"/>
                  <a:pt x="1161563" y="-12296"/>
                  <a:pt x="1128894" y="44298"/>
                </a:cubicBezTo>
                <a:cubicBezTo>
                  <a:pt x="1105703" y="84407"/>
                  <a:pt x="1138309" y="151234"/>
                  <a:pt x="1117330" y="187426"/>
                </a:cubicBezTo>
                <a:cubicBezTo>
                  <a:pt x="1100837" y="215976"/>
                  <a:pt x="1052686" y="222861"/>
                  <a:pt x="1033034" y="224440"/>
                </a:cubicBezTo>
                <a:lnTo>
                  <a:pt x="744255" y="57752"/>
                </a:lnTo>
                <a:lnTo>
                  <a:pt x="744255" y="57752"/>
                </a:lnTo>
                <a:lnTo>
                  <a:pt x="0" y="487263"/>
                </a:lnTo>
                <a:lnTo>
                  <a:pt x="0" y="1346286"/>
                </a:lnTo>
                <a:lnTo>
                  <a:pt x="744255" y="1775797"/>
                </a:lnTo>
                <a:lnTo>
                  <a:pt x="1488509" y="1346286"/>
                </a:lnTo>
                <a:lnTo>
                  <a:pt x="1488509" y="1025668"/>
                </a:lnTo>
                <a:cubicBezTo>
                  <a:pt x="1476187" y="1008425"/>
                  <a:pt x="1447373" y="973495"/>
                  <a:pt x="1415904" y="973495"/>
                </a:cubicBezTo>
                <a:cubicBezTo>
                  <a:pt x="1374072" y="973495"/>
                  <a:pt x="1332493" y="1035079"/>
                  <a:pt x="1286111" y="1035079"/>
                </a:cubicBezTo>
                <a:cubicBezTo>
                  <a:pt x="1220709" y="1035079"/>
                  <a:pt x="1193537" y="982085"/>
                  <a:pt x="1193537" y="916775"/>
                </a:cubicBezTo>
                <a:cubicBezTo>
                  <a:pt x="1193537" y="851464"/>
                  <a:pt x="1220772" y="798469"/>
                  <a:pt x="1286111" y="798469"/>
                </a:cubicBezTo>
                <a:cubicBezTo>
                  <a:pt x="1333630" y="798469"/>
                  <a:pt x="1379949" y="861128"/>
                  <a:pt x="1415904" y="861128"/>
                </a:cubicBezTo>
                <a:cubicBezTo>
                  <a:pt x="1443518" y="861128"/>
                  <a:pt x="1475303" y="824177"/>
                  <a:pt x="1488509" y="806996"/>
                </a:cubicBezTo>
                <a:lnTo>
                  <a:pt x="1488509" y="490484"/>
                </a:lnTo>
                <a:lnTo>
                  <a:pt x="1488509" y="487263"/>
                </a:lnTo>
                <a:lnTo>
                  <a:pt x="1226333" y="336113"/>
                </a:lnTo>
                <a:close/>
              </a:path>
            </a:pathLst>
          </a:custGeom>
          <a:solidFill>
            <a:srgbClr val="002856"/>
          </a:solidFill>
          <a:ln w="12700" cap="flat">
            <a:solidFill>
              <a:srgbClr val="FFFFFF"/>
            </a:solid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9D7D425C-11D6-8CAD-17F7-05AF63A96782}"/>
              </a:ext>
            </a:extLst>
          </p:cNvPr>
          <p:cNvSpPr/>
          <p:nvPr/>
        </p:nvSpPr>
        <p:spPr>
          <a:xfrm>
            <a:off x="8506930" y="1948069"/>
            <a:ext cx="1979185" cy="2357513"/>
          </a:xfrm>
          <a:custGeom>
            <a:avLst/>
            <a:gdLst>
              <a:gd name="connsiteX0" fmla="*/ 744255 w 1488509"/>
              <a:gd name="connsiteY0" fmla="*/ 0 h 1773043"/>
              <a:gd name="connsiteX1" fmla="*/ 0 w 1488509"/>
              <a:gd name="connsiteY1" fmla="*/ 429511 h 1773043"/>
              <a:gd name="connsiteX2" fmla="*/ 0 w 1488509"/>
              <a:gd name="connsiteY2" fmla="*/ 1285376 h 1773043"/>
              <a:gd name="connsiteX3" fmla="*/ 288780 w 1488509"/>
              <a:gd name="connsiteY3" fmla="*/ 1452064 h 1773043"/>
              <a:gd name="connsiteX4" fmla="*/ 373075 w 1488509"/>
              <a:gd name="connsiteY4" fmla="*/ 1415050 h 1773043"/>
              <a:gd name="connsiteX5" fmla="*/ 384639 w 1488509"/>
              <a:gd name="connsiteY5" fmla="*/ 1271922 h 1773043"/>
              <a:gd name="connsiteX6" fmla="*/ 533452 w 1488509"/>
              <a:gd name="connsiteY6" fmla="*/ 1250952 h 1773043"/>
              <a:gd name="connsiteX7" fmla="*/ 589691 w 1488509"/>
              <a:gd name="connsiteY7" fmla="*/ 1390290 h 1773043"/>
              <a:gd name="connsiteX8" fmla="*/ 470515 w 1488509"/>
              <a:gd name="connsiteY8" fmla="*/ 1471329 h 1773043"/>
              <a:gd name="connsiteX9" fmla="*/ 482078 w 1488509"/>
              <a:gd name="connsiteY9" fmla="*/ 1563737 h 1773043"/>
              <a:gd name="connsiteX10" fmla="*/ 744255 w 1488509"/>
              <a:gd name="connsiteY10" fmla="*/ 1715013 h 1773043"/>
              <a:gd name="connsiteX11" fmla="*/ 1032213 w 1488509"/>
              <a:gd name="connsiteY11" fmla="*/ 1548830 h 1773043"/>
              <a:gd name="connsiteX12" fmla="*/ 1036699 w 1488509"/>
              <a:gd name="connsiteY12" fmla="*/ 1549399 h 1773043"/>
              <a:gd name="connsiteX13" fmla="*/ 1118278 w 1488509"/>
              <a:gd name="connsiteY13" fmla="*/ 1585023 h 1773043"/>
              <a:gd name="connsiteX14" fmla="*/ 1128894 w 1488509"/>
              <a:gd name="connsiteY14" fmla="*/ 1728720 h 1773043"/>
              <a:gd name="connsiteX15" fmla="*/ 1277707 w 1488509"/>
              <a:gd name="connsiteY15" fmla="*/ 1749690 h 1773043"/>
              <a:gd name="connsiteX16" fmla="*/ 1333946 w 1488509"/>
              <a:gd name="connsiteY16" fmla="*/ 1610352 h 1773043"/>
              <a:gd name="connsiteX17" fmla="*/ 1215654 w 1488509"/>
              <a:gd name="connsiteY17" fmla="*/ 1528808 h 1773043"/>
              <a:gd name="connsiteX18" fmla="*/ 1223806 w 1488509"/>
              <a:gd name="connsiteY18" fmla="*/ 1441389 h 1773043"/>
              <a:gd name="connsiteX19" fmla="*/ 1488510 w 1488509"/>
              <a:gd name="connsiteY19" fmla="*/ 1288660 h 1773043"/>
              <a:gd name="connsiteX20" fmla="*/ 1488510 w 1488509"/>
              <a:gd name="connsiteY20" fmla="*/ 1285439 h 1773043"/>
              <a:gd name="connsiteX21" fmla="*/ 1488510 w 1488509"/>
              <a:gd name="connsiteY21" fmla="*/ 429574 h 1773043"/>
              <a:gd name="connsiteX22" fmla="*/ 744255 w 1488509"/>
              <a:gd name="connsiteY22" fmla="*/ 0 h 177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88509" h="1773043">
                <a:moveTo>
                  <a:pt x="744255" y="0"/>
                </a:moveTo>
                <a:lnTo>
                  <a:pt x="0" y="429511"/>
                </a:lnTo>
                <a:lnTo>
                  <a:pt x="0" y="1285376"/>
                </a:lnTo>
                <a:lnTo>
                  <a:pt x="288780" y="1452064"/>
                </a:lnTo>
                <a:cubicBezTo>
                  <a:pt x="308432" y="1450422"/>
                  <a:pt x="356583" y="1443600"/>
                  <a:pt x="373075" y="1415050"/>
                </a:cubicBezTo>
                <a:cubicBezTo>
                  <a:pt x="393991" y="1378794"/>
                  <a:pt x="361448" y="1312031"/>
                  <a:pt x="384639" y="1271922"/>
                </a:cubicBezTo>
                <a:cubicBezTo>
                  <a:pt x="417308" y="1215327"/>
                  <a:pt x="476834" y="1218233"/>
                  <a:pt x="533452" y="1250952"/>
                </a:cubicBezTo>
                <a:cubicBezTo>
                  <a:pt x="590071" y="1283607"/>
                  <a:pt x="622361" y="1333696"/>
                  <a:pt x="589691" y="1390290"/>
                </a:cubicBezTo>
                <a:cubicBezTo>
                  <a:pt x="565932" y="1431409"/>
                  <a:pt x="488461" y="1440189"/>
                  <a:pt x="470515" y="1471329"/>
                </a:cubicBezTo>
                <a:cubicBezTo>
                  <a:pt x="456107" y="1496278"/>
                  <a:pt x="474306" y="1545293"/>
                  <a:pt x="482078" y="1563737"/>
                </a:cubicBezTo>
                <a:lnTo>
                  <a:pt x="744255" y="1715013"/>
                </a:lnTo>
                <a:lnTo>
                  <a:pt x="1032213" y="1548830"/>
                </a:lnTo>
                <a:cubicBezTo>
                  <a:pt x="1033603" y="1549020"/>
                  <a:pt x="1035056" y="1549209"/>
                  <a:pt x="1036699" y="1549399"/>
                </a:cubicBezTo>
                <a:cubicBezTo>
                  <a:pt x="1058879" y="1552494"/>
                  <a:pt x="1104818" y="1561652"/>
                  <a:pt x="1118278" y="1585023"/>
                </a:cubicBezTo>
                <a:cubicBezTo>
                  <a:pt x="1136224" y="1616162"/>
                  <a:pt x="1105134" y="1687600"/>
                  <a:pt x="1128894" y="1728720"/>
                </a:cubicBezTo>
                <a:cubicBezTo>
                  <a:pt x="1161563" y="1785314"/>
                  <a:pt x="1221088" y="1782409"/>
                  <a:pt x="1277707" y="1749690"/>
                </a:cubicBezTo>
                <a:cubicBezTo>
                  <a:pt x="1334325" y="1717034"/>
                  <a:pt x="1366615" y="1666946"/>
                  <a:pt x="1333946" y="1610352"/>
                </a:cubicBezTo>
                <a:cubicBezTo>
                  <a:pt x="1310755" y="1570243"/>
                  <a:pt x="1236633" y="1565000"/>
                  <a:pt x="1215654" y="1528808"/>
                </a:cubicBezTo>
                <a:cubicBezTo>
                  <a:pt x="1200299" y="1502216"/>
                  <a:pt x="1214959" y="1461349"/>
                  <a:pt x="1223806" y="1441389"/>
                </a:cubicBezTo>
                <a:lnTo>
                  <a:pt x="1488510" y="1288660"/>
                </a:lnTo>
                <a:lnTo>
                  <a:pt x="1488510" y="1285439"/>
                </a:lnTo>
                <a:lnTo>
                  <a:pt x="1488510" y="429574"/>
                </a:lnTo>
                <a:lnTo>
                  <a:pt x="744255" y="0"/>
                </a:lnTo>
                <a:close/>
              </a:path>
            </a:pathLst>
          </a:custGeom>
          <a:solidFill>
            <a:srgbClr val="002856"/>
          </a:solidFill>
          <a:ln w="12700" cap="flat">
            <a:solidFill>
              <a:srgbClr val="FFFFFF"/>
            </a:solidFill>
            <a:prstDash val="solid"/>
            <a:miter/>
          </a:ln>
        </p:spPr>
        <p:txBody>
          <a:bodyPr rtlCol="0" anchor="ctr"/>
          <a:lstStyle/>
          <a:p>
            <a:endParaRPr lang="en-US" dirty="0"/>
          </a:p>
        </p:txBody>
      </p:sp>
      <p:sp>
        <p:nvSpPr>
          <p:cNvPr id="23" name="TextBox 22">
            <a:extLst>
              <a:ext uri="{FF2B5EF4-FFF2-40B4-BE49-F238E27FC236}">
                <a16:creationId xmlns:a16="http://schemas.microsoft.com/office/drawing/2014/main" id="{B015921B-6148-0E11-5CC5-3E519E4CE1E6}"/>
              </a:ext>
            </a:extLst>
          </p:cNvPr>
          <p:cNvSpPr txBox="1"/>
          <p:nvPr/>
        </p:nvSpPr>
        <p:spPr>
          <a:xfrm>
            <a:off x="8511380" y="2531097"/>
            <a:ext cx="1974736" cy="1040667"/>
          </a:xfrm>
          <a:prstGeom prst="rect">
            <a:avLst/>
          </a:prstGeom>
          <a:noFill/>
        </p:spPr>
        <p:txBody>
          <a:bodyPr wrap="square" lIns="91440" tIns="91440" bIns="91440" rtlCol="0" anchor="ctr" anchorCtr="0">
            <a:noAutofit/>
          </a:bodyPr>
          <a:lstStyle/>
          <a:p>
            <a:pPr algn="ctr"/>
            <a:r>
              <a:rPr lang="en-US" sz="1400" b="1" dirty="0">
                <a:solidFill>
                  <a:schemeClr val="bg1"/>
                </a:solidFill>
              </a:rPr>
              <a:t>Scanning and </a:t>
            </a:r>
            <a:br>
              <a:rPr lang="en-US" sz="1400" b="1" dirty="0">
                <a:solidFill>
                  <a:schemeClr val="bg1"/>
                </a:solidFill>
              </a:rPr>
            </a:br>
            <a:r>
              <a:rPr lang="en-US" sz="1400" b="1" dirty="0">
                <a:solidFill>
                  <a:schemeClr val="bg1"/>
                </a:solidFill>
              </a:rPr>
              <a:t>Filtering Trends </a:t>
            </a:r>
            <a:br>
              <a:rPr lang="en-US" sz="1400" b="1" dirty="0">
                <a:solidFill>
                  <a:schemeClr val="bg1"/>
                </a:solidFill>
              </a:rPr>
            </a:br>
            <a:r>
              <a:rPr lang="en-US" sz="1400" b="1" dirty="0">
                <a:solidFill>
                  <a:schemeClr val="bg1"/>
                </a:solidFill>
              </a:rPr>
              <a:t>(“What to Consider”)</a:t>
            </a:r>
          </a:p>
        </p:txBody>
      </p:sp>
      <p:sp>
        <p:nvSpPr>
          <p:cNvPr id="24" name="TextBox 23">
            <a:extLst>
              <a:ext uri="{FF2B5EF4-FFF2-40B4-BE49-F238E27FC236}">
                <a16:creationId xmlns:a16="http://schemas.microsoft.com/office/drawing/2014/main" id="{AA3EC4E6-8D10-7E0F-16EF-95DEF48CC36E}"/>
              </a:ext>
            </a:extLst>
          </p:cNvPr>
          <p:cNvSpPr txBox="1"/>
          <p:nvPr/>
        </p:nvSpPr>
        <p:spPr>
          <a:xfrm>
            <a:off x="9511173" y="4311048"/>
            <a:ext cx="1964534" cy="1020406"/>
          </a:xfrm>
          <a:prstGeom prst="rect">
            <a:avLst/>
          </a:prstGeom>
          <a:noFill/>
        </p:spPr>
        <p:txBody>
          <a:bodyPr wrap="square" lIns="91440" tIns="91440" bIns="91440" rtlCol="0" anchor="ctr" anchorCtr="0">
            <a:noAutofit/>
          </a:bodyPr>
          <a:lstStyle/>
          <a:p>
            <a:pPr algn="ctr"/>
            <a:r>
              <a:rPr lang="en-US" sz="1400" b="1" dirty="0">
                <a:solidFill>
                  <a:schemeClr val="bg1"/>
                </a:solidFill>
              </a:rPr>
              <a:t>Contextualizing </a:t>
            </a:r>
            <a:br>
              <a:rPr lang="en-US" sz="1400" b="1" dirty="0">
                <a:solidFill>
                  <a:schemeClr val="bg1"/>
                </a:solidFill>
              </a:rPr>
            </a:br>
            <a:r>
              <a:rPr lang="en-US" sz="1400" b="1" dirty="0">
                <a:solidFill>
                  <a:schemeClr val="bg1"/>
                </a:solidFill>
              </a:rPr>
              <a:t>and Analyzing Trends (“What Is Important”)</a:t>
            </a:r>
          </a:p>
        </p:txBody>
      </p:sp>
      <p:sp>
        <p:nvSpPr>
          <p:cNvPr id="25" name="TextBox 24">
            <a:extLst>
              <a:ext uri="{FF2B5EF4-FFF2-40B4-BE49-F238E27FC236}">
                <a16:creationId xmlns:a16="http://schemas.microsoft.com/office/drawing/2014/main" id="{7695CC09-98F3-06EC-FBEE-250656773301}"/>
              </a:ext>
            </a:extLst>
          </p:cNvPr>
          <p:cNvSpPr txBox="1"/>
          <p:nvPr/>
        </p:nvSpPr>
        <p:spPr>
          <a:xfrm>
            <a:off x="7517255" y="4311048"/>
            <a:ext cx="1587144" cy="1020406"/>
          </a:xfrm>
          <a:prstGeom prst="rect">
            <a:avLst/>
          </a:prstGeom>
          <a:noFill/>
        </p:spPr>
        <p:txBody>
          <a:bodyPr wrap="square" lIns="91440" tIns="91440" bIns="91440" rtlCol="0" anchor="ctr" anchorCtr="0">
            <a:noAutofit/>
          </a:bodyPr>
          <a:lstStyle/>
          <a:p>
            <a:pPr algn="ctr"/>
            <a:r>
              <a:rPr lang="en-US" sz="1400" b="1" dirty="0">
                <a:solidFill>
                  <a:schemeClr val="bg1"/>
                </a:solidFill>
              </a:rPr>
              <a:t>Communicate </a:t>
            </a:r>
            <a:br>
              <a:rPr lang="en-US" sz="1400" b="1" dirty="0">
                <a:solidFill>
                  <a:schemeClr val="bg1"/>
                </a:solidFill>
              </a:rPr>
            </a:br>
            <a:r>
              <a:rPr lang="en-US" sz="1400" b="1" dirty="0">
                <a:solidFill>
                  <a:schemeClr val="bg1"/>
                </a:solidFill>
              </a:rPr>
              <a:t>and Leverage </a:t>
            </a:r>
            <a:br>
              <a:rPr lang="en-US" sz="1400" b="1" dirty="0">
                <a:solidFill>
                  <a:schemeClr val="bg1"/>
                </a:solidFill>
              </a:rPr>
            </a:br>
            <a:r>
              <a:rPr lang="en-US" sz="1400" b="1" dirty="0">
                <a:solidFill>
                  <a:schemeClr val="bg1"/>
                </a:solidFill>
              </a:rPr>
              <a:t>Trends (“What </a:t>
            </a:r>
            <a:br>
              <a:rPr lang="en-US" sz="1400" b="1" dirty="0">
                <a:solidFill>
                  <a:schemeClr val="bg1"/>
                </a:solidFill>
              </a:rPr>
            </a:br>
            <a:r>
              <a:rPr lang="en-US" sz="1400" b="1" dirty="0">
                <a:solidFill>
                  <a:schemeClr val="bg1"/>
                </a:solidFill>
              </a:rPr>
              <a:t>to Do About It”)</a:t>
            </a:r>
          </a:p>
        </p:txBody>
      </p:sp>
      <p:sp>
        <p:nvSpPr>
          <p:cNvPr id="27" name="Text Box 91">
            <a:extLst>
              <a:ext uri="{FF2B5EF4-FFF2-40B4-BE49-F238E27FC236}">
                <a16:creationId xmlns:a16="http://schemas.microsoft.com/office/drawing/2014/main" id="{7C3EE23A-5C33-D7BA-4275-6B526911C8AA}"/>
              </a:ext>
            </a:extLst>
          </p:cNvPr>
          <p:cNvSpPr txBox="1">
            <a:spLocks noChangeAspect="1" noChangeArrowheads="1"/>
          </p:cNvSpPr>
          <p:nvPr/>
        </p:nvSpPr>
        <p:spPr bwMode="gray">
          <a:xfrm>
            <a:off x="6700644" y="6124513"/>
            <a:ext cx="5502275" cy="181588"/>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000" dirty="0">
                <a:solidFill>
                  <a:srgbClr val="6F7878"/>
                </a:solidFill>
              </a:rPr>
              <a:t>Source: Gartner</a:t>
            </a:r>
          </a:p>
        </p:txBody>
      </p:sp>
      <p:sp>
        <p:nvSpPr>
          <p:cNvPr id="43" name="Text Box 91">
            <a:extLst>
              <a:ext uri="{FF2B5EF4-FFF2-40B4-BE49-F238E27FC236}">
                <a16:creationId xmlns:a16="http://schemas.microsoft.com/office/drawing/2014/main" id="{3C5D31F2-29ED-CEED-805F-3073A49F19EB}"/>
              </a:ext>
            </a:extLst>
          </p:cNvPr>
          <p:cNvSpPr txBox="1">
            <a:spLocks noChangeAspect="1" noChangeArrowheads="1"/>
          </p:cNvSpPr>
          <p:nvPr/>
        </p:nvSpPr>
        <p:spPr bwMode="gray">
          <a:xfrm>
            <a:off x="455613" y="6124513"/>
            <a:ext cx="5502275" cy="181588"/>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000" dirty="0">
                <a:solidFill>
                  <a:srgbClr val="6F7878"/>
                </a:solidFill>
              </a:rPr>
              <a:t>Source: Gartner</a:t>
            </a:r>
          </a:p>
        </p:txBody>
      </p:sp>
      <p:pic>
        <p:nvPicPr>
          <p:cNvPr id="51" name="Graphic 50">
            <a:extLst>
              <a:ext uri="{FF2B5EF4-FFF2-40B4-BE49-F238E27FC236}">
                <a16:creationId xmlns:a16="http://schemas.microsoft.com/office/drawing/2014/main" id="{1755B257-EA06-E9BE-88D7-10E46F4C58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7002" y="3664887"/>
            <a:ext cx="523331" cy="407036"/>
          </a:xfrm>
          <a:prstGeom prst="rect">
            <a:avLst/>
          </a:prstGeom>
        </p:spPr>
      </p:pic>
      <p:sp>
        <p:nvSpPr>
          <p:cNvPr id="52" name="Oval 51">
            <a:extLst>
              <a:ext uri="{FF2B5EF4-FFF2-40B4-BE49-F238E27FC236}">
                <a16:creationId xmlns:a16="http://schemas.microsoft.com/office/drawing/2014/main" id="{EBA2A18A-F7B6-878F-D240-B48EEF3C9938}"/>
              </a:ext>
            </a:extLst>
          </p:cNvPr>
          <p:cNvSpPr/>
          <p:nvPr/>
        </p:nvSpPr>
        <p:spPr>
          <a:xfrm>
            <a:off x="2018783" y="2870860"/>
            <a:ext cx="2739769" cy="2739769"/>
          </a:xfrm>
          <a:prstGeom prst="ellipse">
            <a:avLst/>
          </a:prstGeom>
          <a:no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1" name="Group 70">
            <a:extLst>
              <a:ext uri="{FF2B5EF4-FFF2-40B4-BE49-F238E27FC236}">
                <a16:creationId xmlns:a16="http://schemas.microsoft.com/office/drawing/2014/main" id="{BDC16B21-66E6-BE17-D3B1-3F15F040C07C}"/>
              </a:ext>
            </a:extLst>
          </p:cNvPr>
          <p:cNvGrpSpPr/>
          <p:nvPr/>
        </p:nvGrpSpPr>
        <p:grpSpPr>
          <a:xfrm>
            <a:off x="2384397" y="1984244"/>
            <a:ext cx="2056488" cy="1531874"/>
            <a:chOff x="2443386" y="1984244"/>
            <a:chExt cx="2056488" cy="1531874"/>
          </a:xfrm>
        </p:grpSpPr>
        <p:sp>
          <p:nvSpPr>
            <p:cNvPr id="46" name="TextBox 45">
              <a:extLst>
                <a:ext uri="{FF2B5EF4-FFF2-40B4-BE49-F238E27FC236}">
                  <a16:creationId xmlns:a16="http://schemas.microsoft.com/office/drawing/2014/main" id="{2D1FD667-845D-56B8-D2AC-21047A40AFEE}"/>
                </a:ext>
              </a:extLst>
            </p:cNvPr>
            <p:cNvSpPr txBox="1"/>
            <p:nvPr/>
          </p:nvSpPr>
          <p:spPr>
            <a:xfrm>
              <a:off x="2443386" y="1984244"/>
              <a:ext cx="2056488" cy="397201"/>
            </a:xfrm>
            <a:prstGeom prst="rect">
              <a:avLst/>
            </a:prstGeom>
            <a:noFill/>
          </p:spPr>
          <p:txBody>
            <a:bodyPr wrap="square" lIns="90000" tIns="90000" rIns="90000" bIns="90000" rtlCol="0">
              <a:spAutoFit/>
            </a:bodyPr>
            <a:lstStyle/>
            <a:p>
              <a:pPr algn="ctr"/>
              <a:r>
                <a:rPr lang="en-US" sz="1400" dirty="0"/>
                <a:t>Trendspotting Program</a:t>
              </a:r>
            </a:p>
          </p:txBody>
        </p:sp>
        <p:sp>
          <p:nvSpPr>
            <p:cNvPr id="53" name="Oval 52">
              <a:extLst>
                <a:ext uri="{FF2B5EF4-FFF2-40B4-BE49-F238E27FC236}">
                  <a16:creationId xmlns:a16="http://schemas.microsoft.com/office/drawing/2014/main" id="{05FD4970-586A-2B87-7769-9F788F37A257}"/>
                </a:ext>
              </a:extLst>
            </p:cNvPr>
            <p:cNvSpPr/>
            <p:nvPr/>
          </p:nvSpPr>
          <p:spPr>
            <a:xfrm>
              <a:off x="2904630" y="2382118"/>
              <a:ext cx="1134000" cy="113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0" name="Group 69">
              <a:extLst>
                <a:ext uri="{FF2B5EF4-FFF2-40B4-BE49-F238E27FC236}">
                  <a16:creationId xmlns:a16="http://schemas.microsoft.com/office/drawing/2014/main" id="{138543B6-F64E-8394-0608-C9BB027CC9C0}"/>
                </a:ext>
              </a:extLst>
            </p:cNvPr>
            <p:cNvGrpSpPr/>
            <p:nvPr/>
          </p:nvGrpSpPr>
          <p:grpSpPr>
            <a:xfrm>
              <a:off x="2941117" y="2569705"/>
              <a:ext cx="1061027" cy="758827"/>
              <a:chOff x="2941117" y="2558843"/>
              <a:chExt cx="1061027" cy="758827"/>
            </a:xfrm>
          </p:grpSpPr>
          <p:pic>
            <p:nvPicPr>
              <p:cNvPr id="59" name="Graphic 58">
                <a:extLst>
                  <a:ext uri="{FF2B5EF4-FFF2-40B4-BE49-F238E27FC236}">
                    <a16:creationId xmlns:a16="http://schemas.microsoft.com/office/drawing/2014/main" id="{827FCA72-8D28-CF5D-D6FD-0BACCAA9C9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6823" y="2558843"/>
                <a:ext cx="529615" cy="411923"/>
              </a:xfrm>
              <a:prstGeom prst="rect">
                <a:avLst/>
              </a:prstGeom>
            </p:spPr>
          </p:pic>
          <p:sp>
            <p:nvSpPr>
              <p:cNvPr id="63" name="TextBox 62">
                <a:extLst>
                  <a:ext uri="{FF2B5EF4-FFF2-40B4-BE49-F238E27FC236}">
                    <a16:creationId xmlns:a16="http://schemas.microsoft.com/office/drawing/2014/main" id="{77C6E05D-9F0D-A084-49E3-E2C32B957A3A}"/>
                  </a:ext>
                </a:extLst>
              </p:cNvPr>
              <p:cNvSpPr txBox="1"/>
              <p:nvPr/>
            </p:nvSpPr>
            <p:spPr>
              <a:xfrm>
                <a:off x="2941117" y="2974016"/>
                <a:ext cx="1061027" cy="343654"/>
              </a:xfrm>
              <a:prstGeom prst="rect">
                <a:avLst/>
              </a:prstGeom>
              <a:noFill/>
            </p:spPr>
            <p:txBody>
              <a:bodyPr wrap="square" lIns="90000" tIns="90000" rIns="90000" bIns="90000" rtlCol="0">
                <a:noAutofit/>
              </a:bodyPr>
              <a:lstStyle/>
              <a:p>
                <a:pPr algn="ctr">
                  <a:spcBef>
                    <a:spcPts val="600"/>
                  </a:spcBef>
                </a:pPr>
                <a:r>
                  <a:rPr lang="en-US" sz="1400" b="1" dirty="0">
                    <a:solidFill>
                      <a:srgbClr val="FFFFFF"/>
                    </a:solidFill>
                  </a:rPr>
                  <a:t>Design</a:t>
                </a:r>
              </a:p>
            </p:txBody>
          </p:sp>
        </p:grpSp>
      </p:grpSp>
      <p:grpSp>
        <p:nvGrpSpPr>
          <p:cNvPr id="73" name="Group 72">
            <a:extLst>
              <a:ext uri="{FF2B5EF4-FFF2-40B4-BE49-F238E27FC236}">
                <a16:creationId xmlns:a16="http://schemas.microsoft.com/office/drawing/2014/main" id="{3E8ACA29-3E8E-D017-683D-6AEAF01A993C}"/>
              </a:ext>
            </a:extLst>
          </p:cNvPr>
          <p:cNvGrpSpPr/>
          <p:nvPr/>
        </p:nvGrpSpPr>
        <p:grpSpPr>
          <a:xfrm>
            <a:off x="4089530" y="3271372"/>
            <a:ext cx="2783254" cy="1134000"/>
            <a:chOff x="4265759" y="3343218"/>
            <a:chExt cx="2783254" cy="1134000"/>
          </a:xfrm>
        </p:grpSpPr>
        <p:sp>
          <p:nvSpPr>
            <p:cNvPr id="47" name="TextBox 46">
              <a:extLst>
                <a:ext uri="{FF2B5EF4-FFF2-40B4-BE49-F238E27FC236}">
                  <a16:creationId xmlns:a16="http://schemas.microsoft.com/office/drawing/2014/main" id="{E9843862-3296-A3A4-13E9-5A6026758413}"/>
                </a:ext>
              </a:extLst>
            </p:cNvPr>
            <p:cNvSpPr txBox="1"/>
            <p:nvPr/>
          </p:nvSpPr>
          <p:spPr>
            <a:xfrm>
              <a:off x="5403578" y="3540886"/>
              <a:ext cx="1645435" cy="738664"/>
            </a:xfrm>
            <a:prstGeom prst="rect">
              <a:avLst/>
            </a:prstGeom>
            <a:noFill/>
          </p:spPr>
          <p:txBody>
            <a:bodyPr wrap="square" lIns="90000" rIns="0" rtlCol="0">
              <a:spAutoFit/>
            </a:bodyPr>
            <a:lstStyle/>
            <a:p>
              <a:pPr>
                <a:spcBef>
                  <a:spcPts val="600"/>
                </a:spcBef>
              </a:pPr>
              <a:r>
                <a:rPr lang="en-US" sz="1400" dirty="0"/>
                <a:t>Analysis of Organizational Processes</a:t>
              </a:r>
            </a:p>
          </p:txBody>
        </p:sp>
        <p:sp>
          <p:nvSpPr>
            <p:cNvPr id="54" name="Oval 53">
              <a:extLst>
                <a:ext uri="{FF2B5EF4-FFF2-40B4-BE49-F238E27FC236}">
                  <a16:creationId xmlns:a16="http://schemas.microsoft.com/office/drawing/2014/main" id="{A396EC34-3703-287C-BA48-D2C8FEDA4E89}"/>
                </a:ext>
              </a:extLst>
            </p:cNvPr>
            <p:cNvSpPr/>
            <p:nvPr/>
          </p:nvSpPr>
          <p:spPr>
            <a:xfrm>
              <a:off x="4265759" y="3343218"/>
              <a:ext cx="1134000" cy="113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2" name="Group 71">
              <a:extLst>
                <a:ext uri="{FF2B5EF4-FFF2-40B4-BE49-F238E27FC236}">
                  <a16:creationId xmlns:a16="http://schemas.microsoft.com/office/drawing/2014/main" id="{F18E4CA8-C017-6A4A-6DE2-E24A42C90CF8}"/>
                </a:ext>
              </a:extLst>
            </p:cNvPr>
            <p:cNvGrpSpPr/>
            <p:nvPr/>
          </p:nvGrpSpPr>
          <p:grpSpPr>
            <a:xfrm>
              <a:off x="4302246" y="3539259"/>
              <a:ext cx="1061027" cy="741918"/>
              <a:chOff x="4302246" y="3465984"/>
              <a:chExt cx="1061027" cy="741918"/>
            </a:xfrm>
          </p:grpSpPr>
          <p:pic>
            <p:nvPicPr>
              <p:cNvPr id="61" name="Graphic 60">
                <a:extLst>
                  <a:ext uri="{FF2B5EF4-FFF2-40B4-BE49-F238E27FC236}">
                    <a16:creationId xmlns:a16="http://schemas.microsoft.com/office/drawing/2014/main" id="{3C80BA06-7D45-8B8D-7B5E-BD2E4A8909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7952" y="3465984"/>
                <a:ext cx="529615" cy="411923"/>
              </a:xfrm>
              <a:prstGeom prst="rect">
                <a:avLst/>
              </a:prstGeom>
            </p:spPr>
          </p:pic>
          <p:sp>
            <p:nvSpPr>
              <p:cNvPr id="64" name="TextBox 63">
                <a:extLst>
                  <a:ext uri="{FF2B5EF4-FFF2-40B4-BE49-F238E27FC236}">
                    <a16:creationId xmlns:a16="http://schemas.microsoft.com/office/drawing/2014/main" id="{511668C6-68A6-0F81-6869-5951B342A307}"/>
                  </a:ext>
                </a:extLst>
              </p:cNvPr>
              <p:cNvSpPr txBox="1"/>
              <p:nvPr/>
            </p:nvSpPr>
            <p:spPr>
              <a:xfrm>
                <a:off x="4302246" y="3864248"/>
                <a:ext cx="1061027" cy="343654"/>
              </a:xfrm>
              <a:prstGeom prst="rect">
                <a:avLst/>
              </a:prstGeom>
              <a:noFill/>
            </p:spPr>
            <p:txBody>
              <a:bodyPr wrap="square" lIns="90000" tIns="90000" rIns="90000" bIns="90000" rtlCol="0">
                <a:noAutofit/>
              </a:bodyPr>
              <a:lstStyle/>
              <a:p>
                <a:pPr algn="ctr">
                  <a:spcBef>
                    <a:spcPts val="600"/>
                  </a:spcBef>
                </a:pPr>
                <a:r>
                  <a:rPr lang="en-US" sz="1400" b="1" dirty="0">
                    <a:solidFill>
                      <a:srgbClr val="FFFFFF"/>
                    </a:solidFill>
                  </a:rPr>
                  <a:t>Support</a:t>
                </a:r>
              </a:p>
            </p:txBody>
          </p:sp>
        </p:grpSp>
      </p:grpSp>
      <p:grpSp>
        <p:nvGrpSpPr>
          <p:cNvPr id="80" name="Group 79">
            <a:extLst>
              <a:ext uri="{FF2B5EF4-FFF2-40B4-BE49-F238E27FC236}">
                <a16:creationId xmlns:a16="http://schemas.microsoft.com/office/drawing/2014/main" id="{2D5BA16E-C7D9-3262-8CB6-22F82E778ECF}"/>
              </a:ext>
            </a:extLst>
          </p:cNvPr>
          <p:cNvGrpSpPr/>
          <p:nvPr/>
        </p:nvGrpSpPr>
        <p:grpSpPr>
          <a:xfrm>
            <a:off x="3713290" y="4748785"/>
            <a:ext cx="2444261" cy="1134000"/>
            <a:chOff x="3819175" y="4714701"/>
            <a:chExt cx="2444261" cy="1134000"/>
          </a:xfrm>
        </p:grpSpPr>
        <p:sp>
          <p:nvSpPr>
            <p:cNvPr id="50" name="TextBox 49">
              <a:extLst>
                <a:ext uri="{FF2B5EF4-FFF2-40B4-BE49-F238E27FC236}">
                  <a16:creationId xmlns:a16="http://schemas.microsoft.com/office/drawing/2014/main" id="{E3DA399E-F4CD-057A-2046-27C1143ECD54}"/>
                </a:ext>
              </a:extLst>
            </p:cNvPr>
            <p:cNvSpPr txBox="1"/>
            <p:nvPr/>
          </p:nvSpPr>
          <p:spPr>
            <a:xfrm>
              <a:off x="4963494" y="4975379"/>
              <a:ext cx="1299942" cy="612645"/>
            </a:xfrm>
            <a:prstGeom prst="rect">
              <a:avLst/>
            </a:prstGeom>
            <a:noFill/>
          </p:spPr>
          <p:txBody>
            <a:bodyPr wrap="square" lIns="90000" tIns="90000" rIns="90000" bIns="90000" rtlCol="0">
              <a:spAutoFit/>
            </a:bodyPr>
            <a:lstStyle/>
            <a:p>
              <a:r>
                <a:rPr lang="en-US" sz="1400" dirty="0"/>
                <a:t>Resources to Trendspotting</a:t>
              </a:r>
            </a:p>
          </p:txBody>
        </p:sp>
        <p:sp>
          <p:nvSpPr>
            <p:cNvPr id="57" name="Oval 56">
              <a:extLst>
                <a:ext uri="{FF2B5EF4-FFF2-40B4-BE49-F238E27FC236}">
                  <a16:creationId xmlns:a16="http://schemas.microsoft.com/office/drawing/2014/main" id="{499745E4-FA53-3F35-1943-FB3701D58120}"/>
                </a:ext>
              </a:extLst>
            </p:cNvPr>
            <p:cNvSpPr/>
            <p:nvPr/>
          </p:nvSpPr>
          <p:spPr>
            <a:xfrm>
              <a:off x="3819175" y="4714701"/>
              <a:ext cx="1134000" cy="113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9" name="Group 78">
              <a:extLst>
                <a:ext uri="{FF2B5EF4-FFF2-40B4-BE49-F238E27FC236}">
                  <a16:creationId xmlns:a16="http://schemas.microsoft.com/office/drawing/2014/main" id="{F0B36548-56F0-2E81-A87C-44137201F6EE}"/>
                </a:ext>
              </a:extLst>
            </p:cNvPr>
            <p:cNvGrpSpPr/>
            <p:nvPr/>
          </p:nvGrpSpPr>
          <p:grpSpPr>
            <a:xfrm>
              <a:off x="3855662" y="4920208"/>
              <a:ext cx="1061027" cy="722987"/>
              <a:chOff x="3855662" y="4877556"/>
              <a:chExt cx="1061027" cy="722987"/>
            </a:xfrm>
          </p:grpSpPr>
          <p:pic>
            <p:nvPicPr>
              <p:cNvPr id="60" name="Graphic 59">
                <a:extLst>
                  <a:ext uri="{FF2B5EF4-FFF2-40B4-BE49-F238E27FC236}">
                    <a16:creationId xmlns:a16="http://schemas.microsoft.com/office/drawing/2014/main" id="{4076D7F8-6BE0-CD34-D0BC-78730B8E39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21368" y="4877556"/>
                <a:ext cx="529615" cy="411923"/>
              </a:xfrm>
              <a:prstGeom prst="rect">
                <a:avLst/>
              </a:prstGeom>
            </p:spPr>
          </p:pic>
          <p:sp>
            <p:nvSpPr>
              <p:cNvPr id="65" name="TextBox 64">
                <a:extLst>
                  <a:ext uri="{FF2B5EF4-FFF2-40B4-BE49-F238E27FC236}">
                    <a16:creationId xmlns:a16="http://schemas.microsoft.com/office/drawing/2014/main" id="{26D6FEFF-0D44-977F-BCBA-D74A4B667F09}"/>
                  </a:ext>
                </a:extLst>
              </p:cNvPr>
              <p:cNvSpPr txBox="1"/>
              <p:nvPr/>
            </p:nvSpPr>
            <p:spPr>
              <a:xfrm>
                <a:off x="3855662" y="5256889"/>
                <a:ext cx="1061027" cy="343654"/>
              </a:xfrm>
              <a:prstGeom prst="rect">
                <a:avLst/>
              </a:prstGeom>
              <a:noFill/>
            </p:spPr>
            <p:txBody>
              <a:bodyPr wrap="square" lIns="90000" tIns="90000" rIns="90000" bIns="90000" rtlCol="0">
                <a:noAutofit/>
              </a:bodyPr>
              <a:lstStyle/>
              <a:p>
                <a:pPr algn="ctr">
                  <a:spcBef>
                    <a:spcPts val="600"/>
                  </a:spcBef>
                </a:pPr>
                <a:r>
                  <a:rPr lang="en-US" sz="1400" b="1" dirty="0">
                    <a:solidFill>
                      <a:srgbClr val="FFFFFF"/>
                    </a:solidFill>
                  </a:rPr>
                  <a:t>Allocate</a:t>
                </a:r>
              </a:p>
            </p:txBody>
          </p:sp>
        </p:grpSp>
      </p:grpSp>
      <p:grpSp>
        <p:nvGrpSpPr>
          <p:cNvPr id="86" name="Group 85">
            <a:extLst>
              <a:ext uri="{FF2B5EF4-FFF2-40B4-BE49-F238E27FC236}">
                <a16:creationId xmlns:a16="http://schemas.microsoft.com/office/drawing/2014/main" id="{FABD6BF3-2605-702E-3E44-AC1CA8428A22}"/>
              </a:ext>
            </a:extLst>
          </p:cNvPr>
          <p:cNvGrpSpPr/>
          <p:nvPr/>
        </p:nvGrpSpPr>
        <p:grpSpPr>
          <a:xfrm>
            <a:off x="449889" y="4748785"/>
            <a:ext cx="2688111" cy="1134000"/>
            <a:chOff x="467844" y="4711461"/>
            <a:chExt cx="2688111" cy="1134000"/>
          </a:xfrm>
        </p:grpSpPr>
        <p:sp>
          <p:nvSpPr>
            <p:cNvPr id="48" name="TextBox 47">
              <a:extLst>
                <a:ext uri="{FF2B5EF4-FFF2-40B4-BE49-F238E27FC236}">
                  <a16:creationId xmlns:a16="http://schemas.microsoft.com/office/drawing/2014/main" id="{5A727200-2E66-ACED-6979-4639DFA27352}"/>
                </a:ext>
              </a:extLst>
            </p:cNvPr>
            <p:cNvSpPr txBox="1"/>
            <p:nvPr/>
          </p:nvSpPr>
          <p:spPr>
            <a:xfrm>
              <a:off x="467844" y="4965311"/>
              <a:ext cx="1547265" cy="612645"/>
            </a:xfrm>
            <a:prstGeom prst="rect">
              <a:avLst/>
            </a:prstGeom>
            <a:noFill/>
          </p:spPr>
          <p:txBody>
            <a:bodyPr wrap="square" lIns="90000" tIns="90000" rIns="90000" bIns="90000" rtlCol="0">
              <a:spAutoFit/>
            </a:bodyPr>
            <a:lstStyle/>
            <a:p>
              <a:pPr algn="r"/>
              <a:r>
                <a:rPr lang="en-US" sz="1400" dirty="0"/>
                <a:t>Trendspotting Process</a:t>
              </a:r>
            </a:p>
          </p:txBody>
        </p:sp>
        <p:grpSp>
          <p:nvGrpSpPr>
            <p:cNvPr id="85" name="Group 84">
              <a:extLst>
                <a:ext uri="{FF2B5EF4-FFF2-40B4-BE49-F238E27FC236}">
                  <a16:creationId xmlns:a16="http://schemas.microsoft.com/office/drawing/2014/main" id="{C02513AF-1963-ACE4-1102-04B12DF27D22}"/>
                </a:ext>
              </a:extLst>
            </p:cNvPr>
            <p:cNvGrpSpPr/>
            <p:nvPr/>
          </p:nvGrpSpPr>
          <p:grpSpPr>
            <a:xfrm>
              <a:off x="2021955" y="4711461"/>
              <a:ext cx="1134000" cy="1134000"/>
              <a:chOff x="2021955" y="4711461"/>
              <a:chExt cx="1134000" cy="1134000"/>
            </a:xfrm>
          </p:grpSpPr>
          <p:sp>
            <p:nvSpPr>
              <p:cNvPr id="56" name="Oval 55">
                <a:extLst>
                  <a:ext uri="{FF2B5EF4-FFF2-40B4-BE49-F238E27FC236}">
                    <a16:creationId xmlns:a16="http://schemas.microsoft.com/office/drawing/2014/main" id="{8C6810E4-EB91-105B-D06A-5D183FB419C9}"/>
                  </a:ext>
                </a:extLst>
              </p:cNvPr>
              <p:cNvSpPr/>
              <p:nvPr/>
            </p:nvSpPr>
            <p:spPr>
              <a:xfrm>
                <a:off x="2021955" y="4711461"/>
                <a:ext cx="1134000" cy="113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4" name="Group 83">
                <a:extLst>
                  <a:ext uri="{FF2B5EF4-FFF2-40B4-BE49-F238E27FC236}">
                    <a16:creationId xmlns:a16="http://schemas.microsoft.com/office/drawing/2014/main" id="{77BD14DE-0CAE-7388-720E-72A4971CD667}"/>
                  </a:ext>
                </a:extLst>
              </p:cNvPr>
              <p:cNvGrpSpPr/>
              <p:nvPr/>
            </p:nvGrpSpPr>
            <p:grpSpPr>
              <a:xfrm>
                <a:off x="2058442" y="4919139"/>
                <a:ext cx="1061027" cy="718645"/>
                <a:chOff x="2058442" y="4881898"/>
                <a:chExt cx="1061027" cy="718645"/>
              </a:xfrm>
            </p:grpSpPr>
            <p:pic>
              <p:nvPicPr>
                <p:cNvPr id="62" name="Graphic 61">
                  <a:extLst>
                    <a:ext uri="{FF2B5EF4-FFF2-40B4-BE49-F238E27FC236}">
                      <a16:creationId xmlns:a16="http://schemas.microsoft.com/office/drawing/2014/main" id="{2E236A78-C570-2FCE-84A2-CBA73AD78F1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24148" y="4881898"/>
                  <a:ext cx="529615" cy="411923"/>
                </a:xfrm>
                <a:prstGeom prst="rect">
                  <a:avLst/>
                </a:prstGeom>
              </p:spPr>
            </p:pic>
            <p:sp>
              <p:nvSpPr>
                <p:cNvPr id="66" name="TextBox 65">
                  <a:extLst>
                    <a:ext uri="{FF2B5EF4-FFF2-40B4-BE49-F238E27FC236}">
                      <a16:creationId xmlns:a16="http://schemas.microsoft.com/office/drawing/2014/main" id="{34C89F78-EB15-CB1D-FEDB-74B1E0A3AEC8}"/>
                    </a:ext>
                  </a:extLst>
                </p:cNvPr>
                <p:cNvSpPr txBox="1"/>
                <p:nvPr/>
              </p:nvSpPr>
              <p:spPr>
                <a:xfrm>
                  <a:off x="2058442" y="5256889"/>
                  <a:ext cx="1061027" cy="343654"/>
                </a:xfrm>
                <a:prstGeom prst="rect">
                  <a:avLst/>
                </a:prstGeom>
                <a:noFill/>
              </p:spPr>
              <p:txBody>
                <a:bodyPr wrap="square" lIns="90000" tIns="90000" rIns="90000" bIns="90000" rtlCol="0">
                  <a:noAutofit/>
                </a:bodyPr>
                <a:lstStyle/>
                <a:p>
                  <a:pPr algn="ctr">
                    <a:spcBef>
                      <a:spcPts val="600"/>
                    </a:spcBef>
                  </a:pPr>
                  <a:r>
                    <a:rPr lang="en-US" sz="1400" b="1" dirty="0">
                      <a:solidFill>
                        <a:srgbClr val="FFFFFF"/>
                      </a:solidFill>
                    </a:rPr>
                    <a:t>Manage</a:t>
                  </a:r>
                </a:p>
              </p:txBody>
            </p:sp>
          </p:grpSp>
        </p:grpSp>
      </p:grpSp>
      <p:grpSp>
        <p:nvGrpSpPr>
          <p:cNvPr id="83" name="Group 82">
            <a:extLst>
              <a:ext uri="{FF2B5EF4-FFF2-40B4-BE49-F238E27FC236}">
                <a16:creationId xmlns:a16="http://schemas.microsoft.com/office/drawing/2014/main" id="{9F7B843C-481D-0763-86BB-4C709D0CC2B9}"/>
              </a:ext>
            </a:extLst>
          </p:cNvPr>
          <p:cNvGrpSpPr/>
          <p:nvPr/>
        </p:nvGrpSpPr>
        <p:grpSpPr>
          <a:xfrm>
            <a:off x="64069" y="3271372"/>
            <a:ext cx="2715087" cy="1134000"/>
            <a:chOff x="11680" y="3271372"/>
            <a:chExt cx="2715087" cy="1134000"/>
          </a:xfrm>
        </p:grpSpPr>
        <p:sp>
          <p:nvSpPr>
            <p:cNvPr id="49" name="TextBox 48">
              <a:extLst>
                <a:ext uri="{FF2B5EF4-FFF2-40B4-BE49-F238E27FC236}">
                  <a16:creationId xmlns:a16="http://schemas.microsoft.com/office/drawing/2014/main" id="{1D177DDB-A04F-84F4-F1D1-AD17DEBFBF93}"/>
                </a:ext>
              </a:extLst>
            </p:cNvPr>
            <p:cNvSpPr txBox="1"/>
            <p:nvPr/>
          </p:nvSpPr>
          <p:spPr>
            <a:xfrm>
              <a:off x="11680" y="3424328"/>
              <a:ext cx="1569729" cy="828089"/>
            </a:xfrm>
            <a:prstGeom prst="rect">
              <a:avLst/>
            </a:prstGeom>
            <a:noFill/>
          </p:spPr>
          <p:txBody>
            <a:bodyPr wrap="square" lIns="90000" tIns="90000" rIns="90000" bIns="90000" rtlCol="0">
              <a:spAutoFit/>
            </a:bodyPr>
            <a:lstStyle/>
            <a:p>
              <a:pPr algn="r"/>
              <a:r>
                <a:rPr lang="en-US" sz="1400" dirty="0"/>
                <a:t>Trendspotting Approach Internally</a:t>
              </a:r>
            </a:p>
          </p:txBody>
        </p:sp>
        <p:grpSp>
          <p:nvGrpSpPr>
            <p:cNvPr id="82" name="Group 81">
              <a:extLst>
                <a:ext uri="{FF2B5EF4-FFF2-40B4-BE49-F238E27FC236}">
                  <a16:creationId xmlns:a16="http://schemas.microsoft.com/office/drawing/2014/main" id="{AF1F1F3A-3B03-A3CF-B452-407B018A5ED8}"/>
                </a:ext>
              </a:extLst>
            </p:cNvPr>
            <p:cNvGrpSpPr/>
            <p:nvPr/>
          </p:nvGrpSpPr>
          <p:grpSpPr>
            <a:xfrm>
              <a:off x="1583612" y="3271372"/>
              <a:ext cx="1143155" cy="1134000"/>
              <a:chOff x="1583612" y="3271372"/>
              <a:chExt cx="1143155" cy="1134000"/>
            </a:xfrm>
          </p:grpSpPr>
          <p:sp>
            <p:nvSpPr>
              <p:cNvPr id="55" name="Oval 54">
                <a:extLst>
                  <a:ext uri="{FF2B5EF4-FFF2-40B4-BE49-F238E27FC236}">
                    <a16:creationId xmlns:a16="http://schemas.microsoft.com/office/drawing/2014/main" id="{ACAD1040-D75B-DB95-931B-C2EB119C5CAE}"/>
                  </a:ext>
                </a:extLst>
              </p:cNvPr>
              <p:cNvSpPr/>
              <p:nvPr/>
            </p:nvSpPr>
            <p:spPr>
              <a:xfrm>
                <a:off x="1583612" y="3271372"/>
                <a:ext cx="1132873" cy="1134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1" name="Group 80">
                <a:extLst>
                  <a:ext uri="{FF2B5EF4-FFF2-40B4-BE49-F238E27FC236}">
                    <a16:creationId xmlns:a16="http://schemas.microsoft.com/office/drawing/2014/main" id="{6176F7D7-7A0C-94F7-4F84-D60A27E433C4}"/>
                  </a:ext>
                </a:extLst>
              </p:cNvPr>
              <p:cNvGrpSpPr/>
              <p:nvPr/>
            </p:nvGrpSpPr>
            <p:grpSpPr>
              <a:xfrm>
                <a:off x="1585053" y="3485756"/>
                <a:ext cx="1141714" cy="705232"/>
                <a:chOff x="1585053" y="3502670"/>
                <a:chExt cx="1141714" cy="705232"/>
              </a:xfrm>
            </p:grpSpPr>
            <p:pic>
              <p:nvPicPr>
                <p:cNvPr id="58" name="Graphic 57">
                  <a:extLst>
                    <a:ext uri="{FF2B5EF4-FFF2-40B4-BE49-F238E27FC236}">
                      <a16:creationId xmlns:a16="http://schemas.microsoft.com/office/drawing/2014/main" id="{CAE2B245-5E59-C68E-DFC8-652578EF4AE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85241" y="3502670"/>
                  <a:ext cx="529615" cy="411923"/>
                </a:xfrm>
                <a:prstGeom prst="rect">
                  <a:avLst/>
                </a:prstGeom>
              </p:spPr>
            </p:pic>
            <p:sp>
              <p:nvSpPr>
                <p:cNvPr id="67" name="TextBox 66">
                  <a:extLst>
                    <a:ext uri="{FF2B5EF4-FFF2-40B4-BE49-F238E27FC236}">
                      <a16:creationId xmlns:a16="http://schemas.microsoft.com/office/drawing/2014/main" id="{0E5FC100-96C0-7FD6-0C5F-C2AB11CD3D0D}"/>
                    </a:ext>
                  </a:extLst>
                </p:cNvPr>
                <p:cNvSpPr txBox="1"/>
                <p:nvPr/>
              </p:nvSpPr>
              <p:spPr>
                <a:xfrm>
                  <a:off x="1585053" y="3864248"/>
                  <a:ext cx="1141714" cy="343654"/>
                </a:xfrm>
                <a:prstGeom prst="rect">
                  <a:avLst/>
                </a:prstGeom>
                <a:noFill/>
              </p:spPr>
              <p:txBody>
                <a:bodyPr wrap="square" lIns="90000" tIns="90000" rIns="90000" bIns="90000" rtlCol="0">
                  <a:noAutofit/>
                </a:bodyPr>
                <a:lstStyle/>
                <a:p>
                  <a:pPr algn="ctr">
                    <a:spcBef>
                      <a:spcPts val="600"/>
                    </a:spcBef>
                  </a:pPr>
                  <a:r>
                    <a:rPr lang="en-US" sz="1400" b="1" dirty="0">
                      <a:solidFill>
                        <a:srgbClr val="FFFFFF"/>
                      </a:solidFill>
                    </a:rPr>
                    <a:t>Evangelize</a:t>
                  </a:r>
                </a:p>
              </p:txBody>
            </p:sp>
          </p:grpSp>
        </p:grpSp>
      </p:grpSp>
      <p:sp>
        <p:nvSpPr>
          <p:cNvPr id="68" name="TextBox 67">
            <a:extLst>
              <a:ext uri="{FF2B5EF4-FFF2-40B4-BE49-F238E27FC236}">
                <a16:creationId xmlns:a16="http://schemas.microsoft.com/office/drawing/2014/main" id="{E3635ABC-1A18-E80F-1982-4752AC07A417}"/>
              </a:ext>
            </a:extLst>
          </p:cNvPr>
          <p:cNvSpPr txBox="1"/>
          <p:nvPr/>
        </p:nvSpPr>
        <p:spPr>
          <a:xfrm>
            <a:off x="2582637" y="4071669"/>
            <a:ext cx="1612060" cy="738664"/>
          </a:xfrm>
          <a:prstGeom prst="rect">
            <a:avLst/>
          </a:prstGeom>
          <a:noFill/>
        </p:spPr>
        <p:txBody>
          <a:bodyPr wrap="square" lIns="0" rIns="0" rtlCol="0">
            <a:spAutoFit/>
          </a:bodyPr>
          <a:lstStyle/>
          <a:p>
            <a:pPr algn="ctr"/>
            <a:r>
              <a:rPr lang="en-US" sz="1400" b="1" dirty="0"/>
              <a:t>Continuously Improve the Program</a:t>
            </a:r>
          </a:p>
        </p:txBody>
      </p:sp>
    </p:spTree>
    <p:extLst>
      <p:ext uri="{BB962C8B-B14F-4D97-AF65-F5344CB8AC3E}">
        <p14:creationId xmlns:p14="http://schemas.microsoft.com/office/powerpoint/2010/main" val="3286660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200" y="361950"/>
            <a:ext cx="11734800" cy="451231"/>
          </a:xfrm>
        </p:spPr>
        <p:txBody>
          <a:bodyPr/>
          <a:lstStyle/>
          <a:p>
            <a:r>
              <a:rPr lang="en-US" dirty="0"/>
              <a:t>Action 2: Develop/Revise Your Technology Strategy</a:t>
            </a:r>
          </a:p>
        </p:txBody>
      </p:sp>
      <p:grpSp>
        <p:nvGrpSpPr>
          <p:cNvPr id="7" name="Group 6">
            <a:extLst>
              <a:ext uri="{FF2B5EF4-FFF2-40B4-BE49-F238E27FC236}">
                <a16:creationId xmlns:a16="http://schemas.microsoft.com/office/drawing/2014/main" id="{502D9D38-D76B-81C3-7CD3-0526638D7720}"/>
              </a:ext>
            </a:extLst>
          </p:cNvPr>
          <p:cNvGrpSpPr/>
          <p:nvPr/>
        </p:nvGrpSpPr>
        <p:grpSpPr>
          <a:xfrm>
            <a:off x="1688551" y="1890619"/>
            <a:ext cx="8814898" cy="3711650"/>
            <a:chOff x="1688551" y="1890619"/>
            <a:chExt cx="8814898" cy="3711650"/>
          </a:xfrm>
        </p:grpSpPr>
        <p:grpSp>
          <p:nvGrpSpPr>
            <p:cNvPr id="49" name="Group 48">
              <a:extLst>
                <a:ext uri="{FF2B5EF4-FFF2-40B4-BE49-F238E27FC236}">
                  <a16:creationId xmlns:a16="http://schemas.microsoft.com/office/drawing/2014/main" id="{C9B2CFEB-2D01-9B08-595B-831ADA04AA30}"/>
                </a:ext>
              </a:extLst>
            </p:cNvPr>
            <p:cNvGrpSpPr/>
            <p:nvPr/>
          </p:nvGrpSpPr>
          <p:grpSpPr>
            <a:xfrm>
              <a:off x="1688551" y="1890619"/>
              <a:ext cx="8814898" cy="3424204"/>
              <a:chOff x="457200" y="2356445"/>
              <a:chExt cx="8814898" cy="3424204"/>
            </a:xfrm>
          </p:grpSpPr>
          <p:grpSp>
            <p:nvGrpSpPr>
              <p:cNvPr id="48" name="Group 47">
                <a:extLst>
                  <a:ext uri="{FF2B5EF4-FFF2-40B4-BE49-F238E27FC236}">
                    <a16:creationId xmlns:a16="http://schemas.microsoft.com/office/drawing/2014/main" id="{9C0ACF78-B810-AC29-6E86-5584B977F6CC}"/>
                  </a:ext>
                </a:extLst>
              </p:cNvPr>
              <p:cNvGrpSpPr/>
              <p:nvPr/>
            </p:nvGrpSpPr>
            <p:grpSpPr>
              <a:xfrm>
                <a:off x="457200" y="2356445"/>
                <a:ext cx="8814898" cy="2846934"/>
                <a:chOff x="457200" y="2356445"/>
                <a:chExt cx="8814898" cy="2846934"/>
              </a:xfrm>
            </p:grpSpPr>
            <p:sp>
              <p:nvSpPr>
                <p:cNvPr id="3" name="TextBox 2">
                  <a:extLst>
                    <a:ext uri="{FF2B5EF4-FFF2-40B4-BE49-F238E27FC236}">
                      <a16:creationId xmlns:a16="http://schemas.microsoft.com/office/drawing/2014/main" id="{DB80FF0F-0095-B58D-5B2C-E267E1A96C3D}"/>
                    </a:ext>
                  </a:extLst>
                </p:cNvPr>
                <p:cNvSpPr txBox="1">
                  <a:spLocks noChangeAspect="1"/>
                </p:cNvSpPr>
                <p:nvPr/>
              </p:nvSpPr>
              <p:spPr>
                <a:xfrm>
                  <a:off x="457200" y="2356445"/>
                  <a:ext cx="2751221" cy="2846934"/>
                </a:xfrm>
                <a:prstGeom prst="rect">
                  <a:avLst/>
                </a:prstGeom>
                <a:solidFill>
                  <a:srgbClr val="002856"/>
                </a:solidFill>
                <a:ln>
                  <a:noFill/>
                </a:ln>
              </p:spPr>
              <p:txBody>
                <a:bodyPr wrap="square" lIns="91440" tIns="792000" rIns="108000" bIns="91440" anchor="t">
                  <a:noAutofit/>
                </a:bodyPr>
                <a:lstStyle/>
                <a:p>
                  <a:r>
                    <a:rPr lang="en-US" sz="1600" b="1" dirty="0">
                      <a:solidFill>
                        <a:schemeClr val="bg1"/>
                      </a:solidFill>
                    </a:rPr>
                    <a:t>Risk Management</a:t>
                  </a:r>
                </a:p>
                <a:p>
                  <a:r>
                    <a:rPr lang="en-US" sz="1600" dirty="0">
                      <a:solidFill>
                        <a:schemeClr val="bg1"/>
                      </a:solidFill>
                    </a:rPr>
                    <a:t>Key risks and issues</a:t>
                  </a:r>
                </a:p>
                <a:p>
                  <a:r>
                    <a:rPr lang="en-US" sz="1600" dirty="0">
                      <a:solidFill>
                        <a:schemeClr val="bg1"/>
                      </a:solidFill>
                    </a:rPr>
                    <a:t>(e.g., security, skills, privacy, vendors, IP protection, etc.)</a:t>
                  </a:r>
                </a:p>
              </p:txBody>
            </p:sp>
            <p:pic>
              <p:nvPicPr>
                <p:cNvPr id="8" name="Graphic 7">
                  <a:extLst>
                    <a:ext uri="{FF2B5EF4-FFF2-40B4-BE49-F238E27FC236}">
                      <a16:creationId xmlns:a16="http://schemas.microsoft.com/office/drawing/2014/main" id="{2A0615C6-A15F-9B3B-D6A4-8FC4A979F8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3295" y="2376892"/>
                  <a:ext cx="685800" cy="533400"/>
                </a:xfrm>
                <a:prstGeom prst="rect">
                  <a:avLst/>
                </a:prstGeom>
              </p:spPr>
            </p:pic>
            <p:grpSp>
              <p:nvGrpSpPr>
                <p:cNvPr id="43" name="Group 42">
                  <a:extLst>
                    <a:ext uri="{FF2B5EF4-FFF2-40B4-BE49-F238E27FC236}">
                      <a16:creationId xmlns:a16="http://schemas.microsoft.com/office/drawing/2014/main" id="{6DEF8C52-ECEC-F565-DCA6-12C21A5AC88A}"/>
                    </a:ext>
                  </a:extLst>
                </p:cNvPr>
                <p:cNvGrpSpPr/>
                <p:nvPr/>
              </p:nvGrpSpPr>
              <p:grpSpPr>
                <a:xfrm>
                  <a:off x="3352088" y="3353312"/>
                  <a:ext cx="5920010" cy="853200"/>
                  <a:chOff x="3481135" y="3463350"/>
                  <a:chExt cx="5920010" cy="853200"/>
                </a:xfrm>
              </p:grpSpPr>
              <p:sp>
                <p:nvSpPr>
                  <p:cNvPr id="5" name="TextBox 4">
                    <a:extLst>
                      <a:ext uri="{FF2B5EF4-FFF2-40B4-BE49-F238E27FC236}">
                        <a16:creationId xmlns:a16="http://schemas.microsoft.com/office/drawing/2014/main" id="{DFE3968D-79C5-4C9B-2F63-2BF42DA8A943}"/>
                      </a:ext>
                    </a:extLst>
                  </p:cNvPr>
                  <p:cNvSpPr txBox="1">
                    <a:spLocks noChangeAspect="1"/>
                  </p:cNvSpPr>
                  <p:nvPr/>
                </p:nvSpPr>
                <p:spPr>
                  <a:xfrm>
                    <a:off x="3481135" y="3463350"/>
                    <a:ext cx="5920010" cy="853200"/>
                  </a:xfrm>
                  <a:prstGeom prst="rect">
                    <a:avLst/>
                  </a:prstGeom>
                  <a:solidFill>
                    <a:srgbClr val="F4F4F4"/>
                  </a:solidFill>
                  <a:ln w="25400">
                    <a:noFill/>
                  </a:ln>
                </p:spPr>
                <p:txBody>
                  <a:bodyPr wrap="square" lIns="756000" tIns="91440" rIns="91440" bIns="91440" anchor="ctr">
                    <a:noAutofit/>
                  </a:bodyPr>
                  <a:lstStyle/>
                  <a:p>
                    <a:r>
                      <a:rPr lang="en-US" sz="1600" b="1" dirty="0"/>
                      <a:t>Key beliefs/drivers</a:t>
                    </a:r>
                  </a:p>
                  <a:p>
                    <a:r>
                      <a:rPr lang="en-US" sz="1600" dirty="0"/>
                      <a:t>What’s driving our behavior? 5 to 7 key beliefs?</a:t>
                    </a:r>
                  </a:p>
                </p:txBody>
              </p:sp>
              <p:pic>
                <p:nvPicPr>
                  <p:cNvPr id="10" name="Graphic 9">
                    <a:extLst>
                      <a:ext uri="{FF2B5EF4-FFF2-40B4-BE49-F238E27FC236}">
                        <a16:creationId xmlns:a16="http://schemas.microsoft.com/office/drawing/2014/main" id="{13349E94-0B24-FC99-A7A9-7281FE80F5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10023" y="3622638"/>
                    <a:ext cx="685800" cy="533400"/>
                  </a:xfrm>
                  <a:prstGeom prst="rect">
                    <a:avLst/>
                  </a:prstGeom>
                </p:spPr>
              </p:pic>
            </p:grpSp>
            <p:grpSp>
              <p:nvGrpSpPr>
                <p:cNvPr id="44" name="Group 43">
                  <a:extLst>
                    <a:ext uri="{FF2B5EF4-FFF2-40B4-BE49-F238E27FC236}">
                      <a16:creationId xmlns:a16="http://schemas.microsoft.com/office/drawing/2014/main" id="{38285CBE-8DC2-E835-3D56-F5D7D581D4E1}"/>
                    </a:ext>
                  </a:extLst>
                </p:cNvPr>
                <p:cNvGrpSpPr/>
                <p:nvPr/>
              </p:nvGrpSpPr>
              <p:grpSpPr>
                <a:xfrm>
                  <a:off x="3352088" y="4350179"/>
                  <a:ext cx="5920010" cy="853200"/>
                  <a:chOff x="3481135" y="4570255"/>
                  <a:chExt cx="5920010" cy="853200"/>
                </a:xfrm>
              </p:grpSpPr>
              <p:sp>
                <p:nvSpPr>
                  <p:cNvPr id="6" name="TextBox 5">
                    <a:extLst>
                      <a:ext uri="{FF2B5EF4-FFF2-40B4-BE49-F238E27FC236}">
                        <a16:creationId xmlns:a16="http://schemas.microsoft.com/office/drawing/2014/main" id="{8A193538-6BCD-E548-8C6A-608A7D1C8503}"/>
                      </a:ext>
                    </a:extLst>
                  </p:cNvPr>
                  <p:cNvSpPr txBox="1">
                    <a:spLocks noChangeAspect="1"/>
                  </p:cNvSpPr>
                  <p:nvPr/>
                </p:nvSpPr>
                <p:spPr>
                  <a:xfrm>
                    <a:off x="3481135" y="4570255"/>
                    <a:ext cx="5920010" cy="853200"/>
                  </a:xfrm>
                  <a:prstGeom prst="rect">
                    <a:avLst/>
                  </a:prstGeom>
                  <a:solidFill>
                    <a:srgbClr val="F4F4F4"/>
                  </a:solidFill>
                  <a:ln w="25400">
                    <a:noFill/>
                  </a:ln>
                </p:spPr>
                <p:txBody>
                  <a:bodyPr wrap="square" lIns="756000" tIns="91440" rIns="91440" bIns="91440" anchor="ctr">
                    <a:noAutofit/>
                  </a:bodyPr>
                  <a:lstStyle/>
                  <a:p>
                    <a:r>
                      <a:rPr lang="en-US" sz="1600" b="1" dirty="0"/>
                      <a:t>Current State</a:t>
                    </a:r>
                  </a:p>
                  <a:p>
                    <a:r>
                      <a:rPr lang="en-US" sz="1600" dirty="0"/>
                      <a:t>Where are we now? 5 to 7 key metrics?</a:t>
                    </a:r>
                  </a:p>
                </p:txBody>
              </p:sp>
              <p:pic>
                <p:nvPicPr>
                  <p:cNvPr id="12" name="Graphic 11">
                    <a:extLst>
                      <a:ext uri="{FF2B5EF4-FFF2-40B4-BE49-F238E27FC236}">
                        <a16:creationId xmlns:a16="http://schemas.microsoft.com/office/drawing/2014/main" id="{3EE7938A-83AE-43C7-8A49-F2DE8FC4A3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10023" y="4729543"/>
                    <a:ext cx="685800" cy="533400"/>
                  </a:xfrm>
                  <a:prstGeom prst="rect">
                    <a:avLst/>
                  </a:prstGeom>
                </p:spPr>
              </p:pic>
            </p:grpSp>
            <p:grpSp>
              <p:nvGrpSpPr>
                <p:cNvPr id="42" name="Group 41">
                  <a:extLst>
                    <a:ext uri="{FF2B5EF4-FFF2-40B4-BE49-F238E27FC236}">
                      <a16:creationId xmlns:a16="http://schemas.microsoft.com/office/drawing/2014/main" id="{027C10CE-9451-6B83-57B9-1A7310A4E592}"/>
                    </a:ext>
                  </a:extLst>
                </p:cNvPr>
                <p:cNvGrpSpPr/>
                <p:nvPr/>
              </p:nvGrpSpPr>
              <p:grpSpPr>
                <a:xfrm>
                  <a:off x="3352088" y="2356445"/>
                  <a:ext cx="5920010" cy="853200"/>
                  <a:chOff x="3481135" y="2356445"/>
                  <a:chExt cx="5920010" cy="853200"/>
                </a:xfrm>
              </p:grpSpPr>
              <p:sp>
                <p:nvSpPr>
                  <p:cNvPr id="4" name="TextBox 3">
                    <a:extLst>
                      <a:ext uri="{FF2B5EF4-FFF2-40B4-BE49-F238E27FC236}">
                        <a16:creationId xmlns:a16="http://schemas.microsoft.com/office/drawing/2014/main" id="{977B0088-2D95-DF82-6873-7FB962131F9B}"/>
                      </a:ext>
                    </a:extLst>
                  </p:cNvPr>
                  <p:cNvSpPr txBox="1">
                    <a:spLocks noChangeAspect="1"/>
                  </p:cNvSpPr>
                  <p:nvPr/>
                </p:nvSpPr>
                <p:spPr>
                  <a:xfrm>
                    <a:off x="3481135" y="2356445"/>
                    <a:ext cx="5920010" cy="853200"/>
                  </a:xfrm>
                  <a:prstGeom prst="rect">
                    <a:avLst/>
                  </a:prstGeom>
                  <a:solidFill>
                    <a:srgbClr val="F4F4F4"/>
                  </a:solidFill>
                  <a:ln w="25400">
                    <a:noFill/>
                  </a:ln>
                </p:spPr>
                <p:txBody>
                  <a:bodyPr wrap="square" lIns="756000" tIns="91440" rIns="91440" bIns="91440" anchor="ctr">
                    <a:noAutofit/>
                  </a:bodyPr>
                  <a:lstStyle/>
                  <a:p>
                    <a:r>
                      <a:rPr lang="en-US" sz="1600" b="1" dirty="0"/>
                      <a:t>Future state in 20xx</a:t>
                    </a:r>
                  </a:p>
                  <a:p>
                    <a:r>
                      <a:rPr lang="en-US" sz="1600" dirty="0"/>
                      <a:t>Where will we end up? 5 to 7 key metrics?</a:t>
                    </a:r>
                  </a:p>
                </p:txBody>
              </p:sp>
              <p:pic>
                <p:nvPicPr>
                  <p:cNvPr id="14" name="Graphic 13">
                    <a:extLst>
                      <a:ext uri="{FF2B5EF4-FFF2-40B4-BE49-F238E27FC236}">
                        <a16:creationId xmlns:a16="http://schemas.microsoft.com/office/drawing/2014/main" id="{FEC9C390-2C74-ED7E-653B-3D18F56A2B3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10023" y="2515733"/>
                    <a:ext cx="685800" cy="533400"/>
                  </a:xfrm>
                  <a:prstGeom prst="rect">
                    <a:avLst/>
                  </a:prstGeom>
                </p:spPr>
              </p:pic>
            </p:grpSp>
            <p:pic>
              <p:nvPicPr>
                <p:cNvPr id="32" name="Graphic 31">
                  <a:extLst>
                    <a:ext uri="{FF2B5EF4-FFF2-40B4-BE49-F238E27FC236}">
                      <a16:creationId xmlns:a16="http://schemas.microsoft.com/office/drawing/2014/main" id="{E738EAFB-15C8-C778-9B77-57441CC9655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4458" y="2508388"/>
                  <a:ext cx="685800" cy="533400"/>
                </a:xfrm>
                <a:prstGeom prst="rect">
                  <a:avLst/>
                </a:prstGeom>
              </p:spPr>
            </p:pic>
          </p:grpSp>
          <p:sp>
            <p:nvSpPr>
              <p:cNvPr id="47" name="Google Shape;413;p3">
                <a:extLst>
                  <a:ext uri="{FF2B5EF4-FFF2-40B4-BE49-F238E27FC236}">
                    <a16:creationId xmlns:a16="http://schemas.microsoft.com/office/drawing/2014/main" id="{5B4FB471-BCA3-513C-FEAD-4834E5F777C3}"/>
                  </a:ext>
                </a:extLst>
              </p:cNvPr>
              <p:cNvSpPr/>
              <p:nvPr/>
            </p:nvSpPr>
            <p:spPr>
              <a:xfrm>
                <a:off x="901366" y="5349792"/>
                <a:ext cx="8118187" cy="430857"/>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9AD7"/>
                </a:solidFill>
                <a:prstDash val="solid"/>
                <a:round/>
                <a:headEnd type="none" w="sm" len="sm"/>
                <a:tailEnd type="none" w="sm" len="sm"/>
              </a:ln>
            </p:spPr>
            <p:txBody>
              <a:bodyPr spcFirstLastPara="1" wrap="square" lIns="91425" tIns="91425" rIns="91425" bIns="91425" anchor="ctr" anchorCtr="0">
                <a:spAutoFit/>
              </a:bodyPr>
              <a:lstStyle/>
              <a:p>
                <a:pPr marL="0" marR="0" lvl="0" indent="0" rtl="0">
                  <a:spcBef>
                    <a:spcPts val="0"/>
                  </a:spcBef>
                  <a:spcAft>
                    <a:spcPts val="0"/>
                  </a:spcAft>
                  <a:buClr>
                    <a:schemeClr val="dk1"/>
                  </a:buClr>
                  <a:buSzPts val="1200"/>
                  <a:buFont typeface="Arial"/>
                  <a:buNone/>
                </a:pPr>
                <a:r>
                  <a:rPr lang="en-US" sz="1600" b="0" i="0" u="none" strike="noStrike" cap="none" dirty="0">
                    <a:solidFill>
                      <a:schemeClr val="dk1"/>
                    </a:solidFill>
                    <a:latin typeface="Arial"/>
                    <a:ea typeface="Arial"/>
                    <a:cs typeface="Arial"/>
                    <a:sym typeface="Arial"/>
                  </a:rPr>
                  <a:t>Use for high-level technology strategies, agile strategy and executive communications.</a:t>
                </a:r>
              </a:p>
            </p:txBody>
          </p:sp>
        </p:grpSp>
        <p:sp>
          <p:nvSpPr>
            <p:cNvPr id="51" name="Text Box 91">
              <a:extLst>
                <a:ext uri="{FF2B5EF4-FFF2-40B4-BE49-F238E27FC236}">
                  <a16:creationId xmlns:a16="http://schemas.microsoft.com/office/drawing/2014/main" id="{5E641282-7C25-E5AF-9C3B-0243E7C436D4}"/>
                </a:ext>
              </a:extLst>
            </p:cNvPr>
            <p:cNvSpPr txBox="1">
              <a:spLocks noChangeAspect="1" noChangeArrowheads="1"/>
            </p:cNvSpPr>
            <p:nvPr/>
          </p:nvSpPr>
          <p:spPr bwMode="gray">
            <a:xfrm>
              <a:off x="1688551" y="5389903"/>
              <a:ext cx="8362950"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spTree>
    <p:extLst>
      <p:ext uri="{BB962C8B-B14F-4D97-AF65-F5344CB8AC3E}">
        <p14:creationId xmlns:p14="http://schemas.microsoft.com/office/powerpoint/2010/main" val="4046178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200" y="361950"/>
            <a:ext cx="11734800" cy="451231"/>
          </a:xfrm>
        </p:spPr>
        <p:txBody>
          <a:bodyPr/>
          <a:lstStyle/>
          <a:p>
            <a:r>
              <a:rPr lang="en-US" dirty="0"/>
              <a:t>Action 3: Develop the Right Capabilities to Succeed</a:t>
            </a:r>
          </a:p>
        </p:txBody>
      </p:sp>
      <p:cxnSp>
        <p:nvCxnSpPr>
          <p:cNvPr id="18" name="Straight Connector 17">
            <a:extLst>
              <a:ext uri="{FF2B5EF4-FFF2-40B4-BE49-F238E27FC236}">
                <a16:creationId xmlns:a16="http://schemas.microsoft.com/office/drawing/2014/main" id="{B074E0F0-AA13-20DE-9FE2-433A009470BF}"/>
              </a:ext>
            </a:extLst>
          </p:cNvPr>
          <p:cNvCxnSpPr>
            <a:cxnSpLocks/>
          </p:cNvCxnSpPr>
          <p:nvPr/>
        </p:nvCxnSpPr>
        <p:spPr>
          <a:xfrm flipV="1">
            <a:off x="5099098" y="4192862"/>
            <a:ext cx="0" cy="985405"/>
          </a:xfrm>
          <a:prstGeom prst="line">
            <a:avLst/>
          </a:prstGeom>
          <a:noFill/>
          <a:ln w="25400" cap="flat" cmpd="sng">
            <a:solidFill>
              <a:srgbClr val="6F7878"/>
            </a:solidFill>
            <a:prstDash val="solid"/>
            <a:round/>
            <a:headEnd type="none" w="lg" len="med"/>
            <a:tailEnd type="none" w="lg" len="med"/>
          </a:ln>
        </p:spPr>
      </p:cxnSp>
      <p:cxnSp>
        <p:nvCxnSpPr>
          <p:cNvPr id="19" name="Straight Connector 18">
            <a:extLst>
              <a:ext uri="{FF2B5EF4-FFF2-40B4-BE49-F238E27FC236}">
                <a16:creationId xmlns:a16="http://schemas.microsoft.com/office/drawing/2014/main" id="{46AF57FC-7428-8263-8E62-E7401F66B441}"/>
              </a:ext>
            </a:extLst>
          </p:cNvPr>
          <p:cNvCxnSpPr>
            <a:cxnSpLocks/>
          </p:cNvCxnSpPr>
          <p:nvPr/>
        </p:nvCxnSpPr>
        <p:spPr>
          <a:xfrm flipV="1">
            <a:off x="5099098" y="1916006"/>
            <a:ext cx="0" cy="985405"/>
          </a:xfrm>
          <a:prstGeom prst="line">
            <a:avLst/>
          </a:prstGeom>
          <a:noFill/>
          <a:ln w="25400" cap="flat" cmpd="sng">
            <a:solidFill>
              <a:srgbClr val="6F7878"/>
            </a:solidFill>
            <a:prstDash val="solid"/>
            <a:round/>
            <a:headEnd type="none" w="lg" len="med"/>
            <a:tailEnd type="none" w="lg" len="med"/>
          </a:ln>
        </p:spPr>
      </p:cxnSp>
      <p:cxnSp>
        <p:nvCxnSpPr>
          <p:cNvPr id="20" name="Straight Connector 19">
            <a:extLst>
              <a:ext uri="{FF2B5EF4-FFF2-40B4-BE49-F238E27FC236}">
                <a16:creationId xmlns:a16="http://schemas.microsoft.com/office/drawing/2014/main" id="{ED6493FA-C837-07B6-EF81-DC8005CA12FB}"/>
              </a:ext>
            </a:extLst>
          </p:cNvPr>
          <p:cNvCxnSpPr>
            <a:cxnSpLocks/>
          </p:cNvCxnSpPr>
          <p:nvPr/>
        </p:nvCxnSpPr>
        <p:spPr>
          <a:xfrm>
            <a:off x="5016238" y="3337427"/>
            <a:ext cx="1934676" cy="946246"/>
          </a:xfrm>
          <a:prstGeom prst="line">
            <a:avLst/>
          </a:prstGeom>
          <a:noFill/>
          <a:ln w="25400" cap="flat" cmpd="sng">
            <a:solidFill>
              <a:srgbClr val="6F7878"/>
            </a:solidFill>
            <a:prstDash val="solid"/>
            <a:round/>
            <a:headEnd type="none" w="lg" len="med"/>
            <a:tailEnd type="none" w="lg" len="med"/>
          </a:ln>
        </p:spPr>
      </p:cxnSp>
      <p:cxnSp>
        <p:nvCxnSpPr>
          <p:cNvPr id="21" name="Straight Connector 20">
            <a:extLst>
              <a:ext uri="{FF2B5EF4-FFF2-40B4-BE49-F238E27FC236}">
                <a16:creationId xmlns:a16="http://schemas.microsoft.com/office/drawing/2014/main" id="{80F0B9CA-B8D3-2139-182A-C5AA6FAC1B79}"/>
              </a:ext>
            </a:extLst>
          </p:cNvPr>
          <p:cNvCxnSpPr>
            <a:cxnSpLocks/>
          </p:cNvCxnSpPr>
          <p:nvPr/>
        </p:nvCxnSpPr>
        <p:spPr>
          <a:xfrm flipV="1">
            <a:off x="3443191" y="3487249"/>
            <a:ext cx="1808278" cy="678356"/>
          </a:xfrm>
          <a:prstGeom prst="line">
            <a:avLst/>
          </a:prstGeom>
          <a:noFill/>
          <a:ln w="25400" cap="flat" cmpd="sng">
            <a:solidFill>
              <a:srgbClr val="6F7878"/>
            </a:solidFill>
            <a:prstDash val="solid"/>
            <a:round/>
            <a:headEnd type="none" w="lg" len="med"/>
            <a:tailEnd type="none" w="lg" len="med"/>
          </a:ln>
        </p:spPr>
      </p:cxnSp>
      <p:cxnSp>
        <p:nvCxnSpPr>
          <p:cNvPr id="23" name="Straight Connector 22">
            <a:extLst>
              <a:ext uri="{FF2B5EF4-FFF2-40B4-BE49-F238E27FC236}">
                <a16:creationId xmlns:a16="http://schemas.microsoft.com/office/drawing/2014/main" id="{F4FD6A9E-5D9A-D6B7-1134-2A8824156057}"/>
              </a:ext>
            </a:extLst>
          </p:cNvPr>
          <p:cNvCxnSpPr>
            <a:cxnSpLocks/>
          </p:cNvCxnSpPr>
          <p:nvPr/>
        </p:nvCxnSpPr>
        <p:spPr>
          <a:xfrm>
            <a:off x="3443191" y="2680629"/>
            <a:ext cx="2091812" cy="1045435"/>
          </a:xfrm>
          <a:prstGeom prst="line">
            <a:avLst/>
          </a:prstGeom>
          <a:noFill/>
          <a:ln w="25400" cap="flat" cmpd="sng">
            <a:solidFill>
              <a:srgbClr val="6F7878"/>
            </a:solidFill>
            <a:prstDash val="solid"/>
            <a:round/>
            <a:headEnd type="none" w="lg" len="med"/>
            <a:tailEnd type="none" w="lg" len="med"/>
          </a:ln>
        </p:spPr>
      </p:cxnSp>
      <p:cxnSp>
        <p:nvCxnSpPr>
          <p:cNvPr id="24" name="Straight Connector 23">
            <a:extLst>
              <a:ext uri="{FF2B5EF4-FFF2-40B4-BE49-F238E27FC236}">
                <a16:creationId xmlns:a16="http://schemas.microsoft.com/office/drawing/2014/main" id="{DF445B35-CF63-B042-75EE-D676C6D722FD}"/>
              </a:ext>
            </a:extLst>
          </p:cNvPr>
          <p:cNvCxnSpPr>
            <a:cxnSpLocks/>
          </p:cNvCxnSpPr>
          <p:nvPr/>
        </p:nvCxnSpPr>
        <p:spPr>
          <a:xfrm flipV="1">
            <a:off x="5086912" y="2600055"/>
            <a:ext cx="1793868" cy="1000668"/>
          </a:xfrm>
          <a:prstGeom prst="line">
            <a:avLst/>
          </a:prstGeom>
          <a:noFill/>
          <a:ln w="25400" cap="flat" cmpd="sng">
            <a:solidFill>
              <a:srgbClr val="6F7878"/>
            </a:solidFill>
            <a:prstDash val="solid"/>
            <a:round/>
            <a:headEnd type="none" w="lg" len="med"/>
            <a:tailEnd type="none" w="lg" len="med"/>
          </a:ln>
        </p:spPr>
      </p:cxnSp>
      <p:sp>
        <p:nvSpPr>
          <p:cNvPr id="25" name="Text Box 91">
            <a:extLst>
              <a:ext uri="{FF2B5EF4-FFF2-40B4-BE49-F238E27FC236}">
                <a16:creationId xmlns:a16="http://schemas.microsoft.com/office/drawing/2014/main" id="{13AB63FF-EEEA-19D6-481A-FA2CF158EC21}"/>
              </a:ext>
            </a:extLst>
          </p:cNvPr>
          <p:cNvSpPr txBox="1">
            <a:spLocks noChangeAspect="1" noChangeArrowheads="1"/>
          </p:cNvSpPr>
          <p:nvPr/>
        </p:nvSpPr>
        <p:spPr bwMode="gray">
          <a:xfrm>
            <a:off x="476081" y="6119200"/>
            <a:ext cx="8362950" cy="181588"/>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000" dirty="0">
                <a:solidFill>
                  <a:srgbClr val="6F7878"/>
                </a:solidFill>
              </a:rPr>
              <a:t>Source: Gartner</a:t>
            </a:r>
          </a:p>
        </p:txBody>
      </p:sp>
      <p:sp>
        <p:nvSpPr>
          <p:cNvPr id="26" name="TextBox 25">
            <a:extLst>
              <a:ext uri="{FF2B5EF4-FFF2-40B4-BE49-F238E27FC236}">
                <a16:creationId xmlns:a16="http://schemas.microsoft.com/office/drawing/2014/main" id="{1124FD69-60FE-0E04-0413-3906415E511D}"/>
              </a:ext>
            </a:extLst>
          </p:cNvPr>
          <p:cNvSpPr txBox="1"/>
          <p:nvPr/>
        </p:nvSpPr>
        <p:spPr>
          <a:xfrm>
            <a:off x="476081" y="3473778"/>
            <a:ext cx="3170904" cy="1261884"/>
          </a:xfrm>
          <a:prstGeom prst="rect">
            <a:avLst/>
          </a:prstGeom>
          <a:solidFill>
            <a:srgbClr val="009AD7"/>
          </a:solidFill>
          <a:ln>
            <a:noFill/>
          </a:ln>
        </p:spPr>
        <p:txBody>
          <a:bodyPr wrap="square" lIns="90000" tIns="91440" rIns="91440" bIns="91440" anchor="t">
            <a:spAutoFit/>
          </a:bodyPr>
          <a:lstStyle/>
          <a:p>
            <a:r>
              <a:rPr lang="en-US" sz="1400" b="1" dirty="0">
                <a:solidFill>
                  <a:srgbClr val="000000"/>
                </a:solidFill>
              </a:rPr>
              <a:t>Digital Product Development</a:t>
            </a:r>
          </a:p>
          <a:p>
            <a:pPr marL="171450" indent="-171450" defTabSz="685800">
              <a:buFont typeface="Arial" panose="020B0604020202020204" pitchFamily="34" charset="0"/>
              <a:buChar char="•"/>
            </a:pPr>
            <a:r>
              <a:rPr lang="en-US" sz="1400" dirty="0">
                <a:solidFill>
                  <a:schemeClr val="dk1"/>
                </a:solidFill>
              </a:rPr>
              <a:t>Link to user, customer and    immersive experiences</a:t>
            </a:r>
          </a:p>
          <a:p>
            <a:pPr marL="171450" indent="-171450" defTabSz="685800">
              <a:buFont typeface="Arial" panose="020B0604020202020204" pitchFamily="34" charset="0"/>
              <a:buChar char="•"/>
            </a:pPr>
            <a:r>
              <a:rPr lang="en-US" sz="1400" dirty="0">
                <a:solidFill>
                  <a:schemeClr val="dk1"/>
                </a:solidFill>
              </a:rPr>
              <a:t>Agile and Dev SecOps approach</a:t>
            </a:r>
          </a:p>
          <a:p>
            <a:pPr marL="171450" indent="-171450" defTabSz="685800">
              <a:buFont typeface="Arial" panose="020B0604020202020204" pitchFamily="34" charset="0"/>
              <a:buChar char="•"/>
            </a:pPr>
            <a:r>
              <a:rPr lang="en-US" sz="1400" dirty="0">
                <a:solidFill>
                  <a:schemeClr val="dk1"/>
                </a:solidFill>
              </a:rPr>
              <a:t>Design thinking, lean startup</a:t>
            </a:r>
          </a:p>
        </p:txBody>
      </p:sp>
      <p:sp>
        <p:nvSpPr>
          <p:cNvPr id="27" name="TextBox 26">
            <a:extLst>
              <a:ext uri="{FF2B5EF4-FFF2-40B4-BE49-F238E27FC236}">
                <a16:creationId xmlns:a16="http://schemas.microsoft.com/office/drawing/2014/main" id="{FD284C58-C81E-75AF-5EB9-E3D64CC1FC32}"/>
              </a:ext>
            </a:extLst>
          </p:cNvPr>
          <p:cNvSpPr txBox="1"/>
          <p:nvPr/>
        </p:nvSpPr>
        <p:spPr>
          <a:xfrm>
            <a:off x="476081" y="2257929"/>
            <a:ext cx="3170904" cy="1046440"/>
          </a:xfrm>
          <a:prstGeom prst="rect">
            <a:avLst/>
          </a:prstGeom>
          <a:solidFill>
            <a:srgbClr val="009AD7"/>
          </a:solidFill>
          <a:ln>
            <a:noFill/>
          </a:ln>
        </p:spPr>
        <p:txBody>
          <a:bodyPr wrap="square" lIns="90000" tIns="91440" rIns="91440" bIns="91440" anchor="t">
            <a:spAutoFit/>
          </a:bodyPr>
          <a:lstStyle/>
          <a:p>
            <a:r>
              <a:rPr lang="en-US" sz="1400" b="1" dirty="0"/>
              <a:t>Digital Platforms</a:t>
            </a:r>
          </a:p>
          <a:p>
            <a:r>
              <a:rPr lang="en-US" sz="1400" dirty="0">
                <a:solidFill>
                  <a:schemeClr val="dk1"/>
                </a:solidFill>
              </a:rPr>
              <a:t>Foundation and enabler for digital product </a:t>
            </a:r>
            <a:r>
              <a:rPr lang="en-US" sz="1400">
                <a:solidFill>
                  <a:schemeClr val="dk1"/>
                </a:solidFill>
              </a:rPr>
              <a:t>development (e</a:t>
            </a:r>
            <a:r>
              <a:rPr lang="en-US" sz="1400" dirty="0">
                <a:solidFill>
                  <a:schemeClr val="dk1"/>
                </a:solidFill>
              </a:rPr>
              <a:t>.g., cloud, AI, CX, IoT, containers</a:t>
            </a:r>
            <a:r>
              <a:rPr lang="en-US" sz="1400">
                <a:solidFill>
                  <a:schemeClr val="dk1"/>
                </a:solidFill>
              </a:rPr>
              <a:t>, Kubernetes)</a:t>
            </a:r>
            <a:endParaRPr lang="en-US" sz="1400" dirty="0">
              <a:solidFill>
                <a:schemeClr val="dk1"/>
              </a:solidFill>
            </a:endParaRPr>
          </a:p>
        </p:txBody>
      </p:sp>
      <p:sp>
        <p:nvSpPr>
          <p:cNvPr id="28" name="TextBox 27">
            <a:extLst>
              <a:ext uri="{FF2B5EF4-FFF2-40B4-BE49-F238E27FC236}">
                <a16:creationId xmlns:a16="http://schemas.microsoft.com/office/drawing/2014/main" id="{A4A8B2A4-D9A4-1399-686B-263F40802DEB}"/>
              </a:ext>
            </a:extLst>
          </p:cNvPr>
          <p:cNvSpPr txBox="1"/>
          <p:nvPr/>
        </p:nvSpPr>
        <p:spPr>
          <a:xfrm>
            <a:off x="6559860" y="2257929"/>
            <a:ext cx="2951019" cy="1046440"/>
          </a:xfrm>
          <a:prstGeom prst="rect">
            <a:avLst/>
          </a:prstGeom>
          <a:solidFill>
            <a:srgbClr val="009AD7"/>
          </a:solidFill>
          <a:ln>
            <a:noFill/>
          </a:ln>
        </p:spPr>
        <p:txBody>
          <a:bodyPr wrap="square" lIns="90000" tIns="91440" rIns="91440" bIns="91440" anchor="t">
            <a:spAutoFit/>
          </a:bodyPr>
          <a:lstStyle/>
          <a:p>
            <a:r>
              <a:rPr lang="en-US" sz="1400" b="1" dirty="0">
                <a:solidFill>
                  <a:srgbClr val="000000"/>
                </a:solidFill>
              </a:rPr>
              <a:t>Technology Strategy &amp; EA</a:t>
            </a:r>
          </a:p>
          <a:p>
            <a:pPr marL="171450" indent="-171450" defTabSz="685800">
              <a:buFont typeface="Arial" panose="020B0604020202020204" pitchFamily="34" charset="0"/>
              <a:buChar char="•"/>
            </a:pPr>
            <a:r>
              <a:rPr lang="en-US" sz="1400" dirty="0">
                <a:solidFill>
                  <a:schemeClr val="dk1"/>
                </a:solidFill>
              </a:rPr>
              <a:t>Technology standards</a:t>
            </a:r>
          </a:p>
          <a:p>
            <a:pPr marL="171450" indent="-171450" defTabSz="685800">
              <a:buFont typeface="Arial" panose="020B0604020202020204" pitchFamily="34" charset="0"/>
              <a:buChar char="•"/>
            </a:pPr>
            <a:r>
              <a:rPr lang="en-US" sz="1400" dirty="0">
                <a:solidFill>
                  <a:schemeClr val="dk1"/>
                </a:solidFill>
              </a:rPr>
              <a:t>Link to business strategy and   business architecture</a:t>
            </a:r>
          </a:p>
        </p:txBody>
      </p:sp>
      <p:sp>
        <p:nvSpPr>
          <p:cNvPr id="29" name="TextBox 28">
            <a:extLst>
              <a:ext uri="{FF2B5EF4-FFF2-40B4-BE49-F238E27FC236}">
                <a16:creationId xmlns:a16="http://schemas.microsoft.com/office/drawing/2014/main" id="{AF23C798-F267-F38D-1FED-A75C7790DA93}"/>
              </a:ext>
            </a:extLst>
          </p:cNvPr>
          <p:cNvSpPr txBox="1"/>
          <p:nvPr/>
        </p:nvSpPr>
        <p:spPr>
          <a:xfrm>
            <a:off x="6559860" y="3473778"/>
            <a:ext cx="2951019" cy="1261884"/>
          </a:xfrm>
          <a:prstGeom prst="rect">
            <a:avLst/>
          </a:prstGeom>
          <a:solidFill>
            <a:srgbClr val="009AD7"/>
          </a:solidFill>
          <a:ln>
            <a:noFill/>
          </a:ln>
        </p:spPr>
        <p:txBody>
          <a:bodyPr wrap="square" lIns="90000" tIns="91440" rIns="91440" bIns="91440" anchor="t">
            <a:spAutoFit/>
          </a:bodyPr>
          <a:lstStyle/>
          <a:p>
            <a:r>
              <a:rPr lang="en-US" sz="1400" b="1" dirty="0">
                <a:solidFill>
                  <a:srgbClr val="000000"/>
                </a:solidFill>
              </a:rPr>
              <a:t>Commercial Partnerships</a:t>
            </a:r>
          </a:p>
          <a:p>
            <a:pPr marL="171450" indent="-171450" defTabSz="685800">
              <a:buFont typeface="Arial" panose="020B0604020202020204" pitchFamily="34" charset="0"/>
              <a:buChar char="•"/>
            </a:pPr>
            <a:r>
              <a:rPr lang="en-US" sz="1400" dirty="0">
                <a:solidFill>
                  <a:schemeClr val="dk1"/>
                </a:solidFill>
              </a:rPr>
              <a:t>Includes “venturing”</a:t>
            </a:r>
          </a:p>
          <a:p>
            <a:pPr marL="171450" indent="-171450" defTabSz="685800">
              <a:buFont typeface="Arial" panose="020B0604020202020204" pitchFamily="34" charset="0"/>
              <a:buChar char="•"/>
            </a:pPr>
            <a:r>
              <a:rPr lang="en-US" sz="1400" dirty="0">
                <a:solidFill>
                  <a:schemeClr val="dk1"/>
                </a:solidFill>
              </a:rPr>
              <a:t>Joint ventures, spinoffs</a:t>
            </a:r>
          </a:p>
          <a:p>
            <a:pPr marL="171450" indent="-171450" defTabSz="685800">
              <a:buFont typeface="Arial" panose="020B0604020202020204" pitchFamily="34" charset="0"/>
              <a:buChar char="•"/>
            </a:pPr>
            <a:r>
              <a:rPr lang="en-US" sz="1400" dirty="0">
                <a:solidFill>
                  <a:schemeClr val="dk1"/>
                </a:solidFill>
              </a:rPr>
              <a:t>Investment in startups, innovation incubators</a:t>
            </a:r>
          </a:p>
        </p:txBody>
      </p:sp>
      <p:sp>
        <p:nvSpPr>
          <p:cNvPr id="30" name="TextBox 29">
            <a:extLst>
              <a:ext uri="{FF2B5EF4-FFF2-40B4-BE49-F238E27FC236}">
                <a16:creationId xmlns:a16="http://schemas.microsoft.com/office/drawing/2014/main" id="{76996204-906E-C954-762F-5DF45EBFD968}"/>
              </a:ext>
            </a:extLst>
          </p:cNvPr>
          <p:cNvSpPr txBox="1"/>
          <p:nvPr/>
        </p:nvSpPr>
        <p:spPr>
          <a:xfrm>
            <a:off x="2566112" y="1040495"/>
            <a:ext cx="5065973" cy="1046440"/>
          </a:xfrm>
          <a:prstGeom prst="rect">
            <a:avLst/>
          </a:prstGeom>
          <a:solidFill>
            <a:srgbClr val="009AD7"/>
          </a:solidFill>
          <a:ln>
            <a:noFill/>
          </a:ln>
        </p:spPr>
        <p:txBody>
          <a:bodyPr wrap="square" lIns="90000" tIns="91440" rIns="91440" bIns="91440" anchor="t">
            <a:spAutoFit/>
          </a:bodyPr>
          <a:lstStyle/>
          <a:p>
            <a:r>
              <a:rPr lang="en-US" sz="1400" b="1" dirty="0">
                <a:solidFill>
                  <a:srgbClr val="000000"/>
                </a:solidFill>
              </a:rPr>
              <a:t>Technology Innovation</a:t>
            </a:r>
          </a:p>
          <a:p>
            <a:pPr marL="171450" indent="-171450" defTabSz="685800">
              <a:buFont typeface="Arial" panose="020B0604020202020204" pitchFamily="34" charset="0"/>
              <a:buChar char="•"/>
            </a:pPr>
            <a:r>
              <a:rPr lang="en-US" sz="1400" dirty="0">
                <a:solidFill>
                  <a:schemeClr val="dk1"/>
                </a:solidFill>
              </a:rPr>
              <a:t>Technology planning, foresight and intelligence</a:t>
            </a:r>
          </a:p>
          <a:p>
            <a:pPr marL="171450" indent="-171450" defTabSz="685800">
              <a:buFont typeface="Arial" panose="020B0604020202020204" pitchFamily="34" charset="0"/>
              <a:buChar char="•"/>
            </a:pPr>
            <a:r>
              <a:rPr lang="en-US" sz="1400" dirty="0">
                <a:solidFill>
                  <a:schemeClr val="dk1"/>
                </a:solidFill>
              </a:rPr>
              <a:t>Business planning/market intelligence</a:t>
            </a:r>
          </a:p>
          <a:p>
            <a:pPr marL="171450" indent="-171450" defTabSz="685800">
              <a:buFont typeface="Arial" panose="020B0604020202020204" pitchFamily="34" charset="0"/>
              <a:buChar char="•"/>
            </a:pPr>
            <a:r>
              <a:rPr lang="en-US" sz="1400" dirty="0">
                <a:solidFill>
                  <a:schemeClr val="dk1"/>
                </a:solidFill>
              </a:rPr>
              <a:t>Ideation and scaling/execution intellectual property licensing</a:t>
            </a:r>
          </a:p>
        </p:txBody>
      </p:sp>
      <p:grpSp>
        <p:nvGrpSpPr>
          <p:cNvPr id="31" name="Group 30">
            <a:extLst>
              <a:ext uri="{FF2B5EF4-FFF2-40B4-BE49-F238E27FC236}">
                <a16:creationId xmlns:a16="http://schemas.microsoft.com/office/drawing/2014/main" id="{6BB7E9A7-ED77-0D49-5F46-BF28EFBDD313}"/>
              </a:ext>
            </a:extLst>
          </p:cNvPr>
          <p:cNvGrpSpPr/>
          <p:nvPr/>
        </p:nvGrpSpPr>
        <p:grpSpPr>
          <a:xfrm>
            <a:off x="4342274" y="2852503"/>
            <a:ext cx="1513649" cy="1513649"/>
            <a:chOff x="3881333" y="2940057"/>
            <a:chExt cx="1513649" cy="1513649"/>
          </a:xfrm>
        </p:grpSpPr>
        <p:sp>
          <p:nvSpPr>
            <p:cNvPr id="32" name="Freeform 19">
              <a:extLst>
                <a:ext uri="{FF2B5EF4-FFF2-40B4-BE49-F238E27FC236}">
                  <a16:creationId xmlns:a16="http://schemas.microsoft.com/office/drawing/2014/main" id="{7EDCCD3A-7169-FCAF-351E-E8A6E6CB1308}"/>
                </a:ext>
              </a:extLst>
            </p:cNvPr>
            <p:cNvSpPr/>
            <p:nvPr/>
          </p:nvSpPr>
          <p:spPr>
            <a:xfrm>
              <a:off x="3881333" y="2940057"/>
              <a:ext cx="1513649" cy="1513649"/>
            </a:xfrm>
            <a:custGeom>
              <a:avLst/>
              <a:gdLst/>
              <a:ahLst/>
              <a:cxnLst/>
              <a:rect l="l" t="t" r="r" b="b"/>
              <a:pathLst>
                <a:path w="1257300" h="1257300">
                  <a:moveTo>
                    <a:pt x="628650" y="1257300"/>
                  </a:moveTo>
                  <a:cubicBezTo>
                    <a:pt x="975843" y="1257300"/>
                    <a:pt x="1257300" y="975843"/>
                    <a:pt x="1257300" y="628650"/>
                  </a:cubicBezTo>
                  <a:cubicBezTo>
                    <a:pt x="1257300" y="281458"/>
                    <a:pt x="975843" y="0"/>
                    <a:pt x="628650" y="0"/>
                  </a:cubicBezTo>
                  <a:cubicBezTo>
                    <a:pt x="281457" y="0"/>
                    <a:pt x="0" y="281458"/>
                    <a:pt x="0" y="628650"/>
                  </a:cubicBezTo>
                  <a:cubicBezTo>
                    <a:pt x="0" y="975843"/>
                    <a:pt x="281457" y="1257300"/>
                    <a:pt x="628650" y="1257300"/>
                  </a:cubicBezTo>
                </a:path>
              </a:pathLst>
            </a:custGeom>
            <a:solidFill>
              <a:srgbClr val="002856"/>
            </a:solidFill>
          </p:spPr>
          <p:txBody>
            <a:bodyPr/>
            <a:lstStyle/>
            <a:p>
              <a:endParaRPr lang="en-US" dirty="0"/>
            </a:p>
          </p:txBody>
        </p:sp>
        <p:sp>
          <p:nvSpPr>
            <p:cNvPr id="34" name="TextBox 33">
              <a:extLst>
                <a:ext uri="{FF2B5EF4-FFF2-40B4-BE49-F238E27FC236}">
                  <a16:creationId xmlns:a16="http://schemas.microsoft.com/office/drawing/2014/main" id="{D4B97D47-D500-A6AC-016B-43536936975B}"/>
                </a:ext>
              </a:extLst>
            </p:cNvPr>
            <p:cNvSpPr txBox="1"/>
            <p:nvPr/>
          </p:nvSpPr>
          <p:spPr>
            <a:xfrm>
              <a:off x="4009507" y="3173661"/>
              <a:ext cx="1257301" cy="1046440"/>
            </a:xfrm>
            <a:prstGeom prst="rect">
              <a:avLst/>
            </a:prstGeom>
            <a:noFill/>
            <a:ln>
              <a:noFill/>
            </a:ln>
          </p:spPr>
          <p:txBody>
            <a:bodyPr wrap="square" lIns="91440" tIns="91440" rIns="91440" bIns="91440" anchor="t">
              <a:spAutoFit/>
            </a:bodyPr>
            <a:lstStyle/>
            <a:p>
              <a:pPr algn="ctr"/>
              <a:r>
                <a:rPr lang="en-US" sz="1400" b="1" dirty="0">
                  <a:solidFill>
                    <a:schemeClr val="bg1"/>
                  </a:solidFill>
                </a:rPr>
                <a:t>Digital Innovation &amp; Enablement Capabilities</a:t>
              </a:r>
            </a:p>
          </p:txBody>
        </p:sp>
      </p:grpSp>
      <p:sp>
        <p:nvSpPr>
          <p:cNvPr id="35" name="TextBox 34">
            <a:extLst>
              <a:ext uri="{FF2B5EF4-FFF2-40B4-BE49-F238E27FC236}">
                <a16:creationId xmlns:a16="http://schemas.microsoft.com/office/drawing/2014/main" id="{8288C8E7-8999-885A-12F9-C73DC1281421}"/>
              </a:ext>
            </a:extLst>
          </p:cNvPr>
          <p:cNvSpPr txBox="1"/>
          <p:nvPr/>
        </p:nvSpPr>
        <p:spPr>
          <a:xfrm>
            <a:off x="2566112" y="4886788"/>
            <a:ext cx="5065973" cy="1261884"/>
          </a:xfrm>
          <a:prstGeom prst="rect">
            <a:avLst/>
          </a:prstGeom>
          <a:solidFill>
            <a:srgbClr val="009AD7"/>
          </a:solidFill>
          <a:ln>
            <a:noFill/>
          </a:ln>
        </p:spPr>
        <p:txBody>
          <a:bodyPr wrap="square" lIns="90000" tIns="91440" rIns="91440" bIns="91440" anchor="t">
            <a:spAutoFit/>
          </a:bodyPr>
          <a:lstStyle/>
          <a:p>
            <a:r>
              <a:rPr lang="en-US" sz="1400" b="1" dirty="0">
                <a:solidFill>
                  <a:srgbClr val="000000"/>
                </a:solidFill>
              </a:rPr>
              <a:t>Business Operations</a:t>
            </a:r>
          </a:p>
          <a:p>
            <a:pPr marL="171450" indent="-171450" defTabSz="685800">
              <a:buFont typeface="Arial" panose="020B0604020202020204" pitchFamily="34" charset="0"/>
              <a:buChar char="•"/>
            </a:pPr>
            <a:r>
              <a:rPr lang="en-US" sz="1400" dirty="0">
                <a:solidFill>
                  <a:schemeClr val="dk1"/>
                </a:solidFill>
              </a:rPr>
              <a:t>Process automation and process mining </a:t>
            </a:r>
          </a:p>
          <a:p>
            <a:pPr marL="171450" indent="-171450" defTabSz="685800">
              <a:buFont typeface="Arial" panose="020B0604020202020204" pitchFamily="34" charset="0"/>
              <a:buChar char="•"/>
            </a:pPr>
            <a:r>
              <a:rPr lang="en-US" sz="1400" dirty="0">
                <a:solidFill>
                  <a:schemeClr val="dk1"/>
                </a:solidFill>
              </a:rPr>
              <a:t>Total experience (customer, employee, user and </a:t>
            </a:r>
            <a:br>
              <a:rPr lang="en-US" sz="1400" dirty="0">
                <a:solidFill>
                  <a:schemeClr val="dk1"/>
                </a:solidFill>
              </a:rPr>
            </a:br>
            <a:r>
              <a:rPr lang="en-US" sz="1400" dirty="0" err="1">
                <a:solidFill>
                  <a:schemeClr val="dk1"/>
                </a:solidFill>
              </a:rPr>
              <a:t>multiexperience</a:t>
            </a:r>
            <a:r>
              <a:rPr lang="en-US" sz="1400" dirty="0">
                <a:solidFill>
                  <a:schemeClr val="dk1"/>
                </a:solidFill>
              </a:rPr>
              <a:t>)</a:t>
            </a:r>
          </a:p>
          <a:p>
            <a:pPr marL="171450" indent="-171450" defTabSz="685800">
              <a:buFont typeface="Arial" panose="020B0604020202020204" pitchFamily="34" charset="0"/>
              <a:buChar char="•"/>
            </a:pPr>
            <a:r>
              <a:rPr lang="en-US" sz="1400" dirty="0">
                <a:solidFill>
                  <a:schemeClr val="dk1"/>
                </a:solidFill>
              </a:rPr>
              <a:t>Link to digital products and platforms</a:t>
            </a:r>
          </a:p>
        </p:txBody>
      </p:sp>
      <p:grpSp>
        <p:nvGrpSpPr>
          <p:cNvPr id="37" name="Group 36">
            <a:extLst>
              <a:ext uri="{FF2B5EF4-FFF2-40B4-BE49-F238E27FC236}">
                <a16:creationId xmlns:a16="http://schemas.microsoft.com/office/drawing/2014/main" id="{55DC0A5B-EB5A-BAB1-2F77-03771E262686}"/>
              </a:ext>
            </a:extLst>
          </p:cNvPr>
          <p:cNvGrpSpPr/>
          <p:nvPr/>
        </p:nvGrpSpPr>
        <p:grpSpPr>
          <a:xfrm>
            <a:off x="9778401" y="2458966"/>
            <a:ext cx="2144099" cy="2075659"/>
            <a:chOff x="9778401" y="2370633"/>
            <a:chExt cx="2144099" cy="2075659"/>
          </a:xfrm>
        </p:grpSpPr>
        <p:sp>
          <p:nvSpPr>
            <p:cNvPr id="17" name="Google Shape;413;p3">
              <a:extLst>
                <a:ext uri="{FF2B5EF4-FFF2-40B4-BE49-F238E27FC236}">
                  <a16:creationId xmlns:a16="http://schemas.microsoft.com/office/drawing/2014/main" id="{5AD1AD7B-DDB2-BE4F-84F0-AD461735C264}"/>
                </a:ext>
              </a:extLst>
            </p:cNvPr>
            <p:cNvSpPr/>
            <p:nvPr/>
          </p:nvSpPr>
          <p:spPr>
            <a:xfrm>
              <a:off x="9778401" y="2370633"/>
              <a:ext cx="2144099" cy="2075659"/>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6F7878"/>
              </a:solidFill>
              <a:prstDash val="solid"/>
              <a:round/>
              <a:headEnd type="none" w="sm" len="sm"/>
              <a:tailEnd type="none" w="sm" len="sm"/>
            </a:ln>
          </p:spPr>
          <p:txBody>
            <a:bodyPr spcFirstLastPara="1" wrap="square" lIns="91425" tIns="684000" rIns="91425" bIns="91425" anchor="ctr" anchorCtr="0">
              <a:spAutoFit/>
            </a:bodyPr>
            <a:lstStyle/>
            <a:p>
              <a:pPr marL="0" marR="0" lvl="0" indent="0" algn="ctr" rtl="0">
                <a:spcBef>
                  <a:spcPts val="0"/>
                </a:spcBef>
                <a:spcAft>
                  <a:spcPts val="0"/>
                </a:spcAft>
                <a:buClr>
                  <a:schemeClr val="dk1"/>
                </a:buClr>
                <a:buSzPts val="1200"/>
                <a:buFont typeface="Arial"/>
                <a:buNone/>
              </a:pPr>
              <a:r>
                <a:rPr lang="en-US" sz="1400" b="0" i="0" u="none" strike="noStrike" cap="none" dirty="0">
                  <a:solidFill>
                    <a:schemeClr val="dk1"/>
                  </a:solidFill>
                  <a:latin typeface="Arial"/>
                  <a:ea typeface="Arial"/>
                  <a:cs typeface="Arial"/>
                  <a:sym typeface="Arial"/>
                </a:rPr>
                <a:t>Digital Innovation &amp; Enablement Functions Should Link to Communications and Cultural change Capabilities (EPMO/HR)</a:t>
              </a:r>
            </a:p>
          </p:txBody>
        </p:sp>
        <p:pic>
          <p:nvPicPr>
            <p:cNvPr id="36" name="Graphic 35">
              <a:extLst>
                <a:ext uri="{FF2B5EF4-FFF2-40B4-BE49-F238E27FC236}">
                  <a16:creationId xmlns:a16="http://schemas.microsoft.com/office/drawing/2014/main" id="{268FD679-2397-39D1-E0A7-950F4949E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4778" y="2507707"/>
              <a:ext cx="571344" cy="444379"/>
            </a:xfrm>
            <a:prstGeom prst="rect">
              <a:avLst/>
            </a:prstGeom>
          </p:spPr>
        </p:pic>
      </p:grpSp>
    </p:spTree>
    <p:extLst>
      <p:ext uri="{BB962C8B-B14F-4D97-AF65-F5344CB8AC3E}">
        <p14:creationId xmlns:p14="http://schemas.microsoft.com/office/powerpoint/2010/main" val="1165055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200" y="361950"/>
            <a:ext cx="11274552" cy="886397"/>
          </a:xfrm>
        </p:spPr>
        <p:txBody>
          <a:bodyPr>
            <a:spAutoFit/>
          </a:bodyPr>
          <a:lstStyle/>
          <a:p>
            <a:r>
              <a:rPr lang="en-US" dirty="0"/>
              <a:t>Action 4: Create a Talent Management Plan to Determine What Skills to Ask for </a:t>
            </a:r>
          </a:p>
        </p:txBody>
      </p:sp>
      <p:grpSp>
        <p:nvGrpSpPr>
          <p:cNvPr id="65" name="Group 64">
            <a:extLst>
              <a:ext uri="{FF2B5EF4-FFF2-40B4-BE49-F238E27FC236}">
                <a16:creationId xmlns:a16="http://schemas.microsoft.com/office/drawing/2014/main" id="{FC3B8F8E-D43E-67B6-8CC9-7A4306209904}"/>
              </a:ext>
            </a:extLst>
          </p:cNvPr>
          <p:cNvGrpSpPr/>
          <p:nvPr/>
        </p:nvGrpSpPr>
        <p:grpSpPr>
          <a:xfrm>
            <a:off x="454026" y="1988138"/>
            <a:ext cx="8314787" cy="2393906"/>
            <a:chOff x="454026" y="2298694"/>
            <a:chExt cx="8314787" cy="2393906"/>
          </a:xfrm>
        </p:grpSpPr>
        <p:sp>
          <p:nvSpPr>
            <p:cNvPr id="56" name="TextBox 55">
              <a:extLst>
                <a:ext uri="{FF2B5EF4-FFF2-40B4-BE49-F238E27FC236}">
                  <a16:creationId xmlns:a16="http://schemas.microsoft.com/office/drawing/2014/main" id="{79CF16DA-53BB-23F9-4B8C-A8B0FD4AB66A}"/>
                </a:ext>
              </a:extLst>
            </p:cNvPr>
            <p:cNvSpPr txBox="1"/>
            <p:nvPr/>
          </p:nvSpPr>
          <p:spPr>
            <a:xfrm>
              <a:off x="454026" y="2667000"/>
              <a:ext cx="2689200" cy="762000"/>
            </a:xfrm>
            <a:prstGeom prst="rect">
              <a:avLst/>
            </a:prstGeom>
            <a:solidFill>
              <a:srgbClr val="002856"/>
            </a:solidFill>
          </p:spPr>
          <p:txBody>
            <a:bodyPr wrap="square" lIns="0" tIns="432000" bIns="91440" rtlCol="0" anchor="ctr" anchorCtr="0">
              <a:noAutofit/>
            </a:bodyPr>
            <a:lstStyle/>
            <a:p>
              <a:pPr algn="ctr"/>
              <a:r>
                <a:rPr lang="en-US" sz="1400" b="1" dirty="0">
                  <a:solidFill>
                    <a:schemeClr val="bg1"/>
                  </a:solidFill>
                </a:rPr>
                <a:t>Analyze</a:t>
              </a:r>
            </a:p>
          </p:txBody>
        </p:sp>
        <p:sp>
          <p:nvSpPr>
            <p:cNvPr id="57" name="TextBox 56">
              <a:extLst>
                <a:ext uri="{FF2B5EF4-FFF2-40B4-BE49-F238E27FC236}">
                  <a16:creationId xmlns:a16="http://schemas.microsoft.com/office/drawing/2014/main" id="{630A2474-342D-0806-37B0-C6DB87D84707}"/>
                </a:ext>
              </a:extLst>
            </p:cNvPr>
            <p:cNvSpPr txBox="1"/>
            <p:nvPr/>
          </p:nvSpPr>
          <p:spPr>
            <a:xfrm>
              <a:off x="3266820" y="2667000"/>
              <a:ext cx="2689200" cy="762000"/>
            </a:xfrm>
            <a:prstGeom prst="rect">
              <a:avLst/>
            </a:prstGeom>
            <a:solidFill>
              <a:srgbClr val="002856"/>
            </a:solidFill>
          </p:spPr>
          <p:txBody>
            <a:bodyPr wrap="square" lIns="0" tIns="432000" bIns="91440" rtlCol="0" anchor="ctr" anchorCtr="0">
              <a:noAutofit/>
            </a:bodyPr>
            <a:lstStyle/>
            <a:p>
              <a:pPr algn="ctr"/>
              <a:r>
                <a:rPr lang="en-US" sz="1400" b="1" dirty="0">
                  <a:solidFill>
                    <a:schemeClr val="bg1"/>
                  </a:solidFill>
                </a:rPr>
                <a:t>Attract</a:t>
              </a:r>
            </a:p>
          </p:txBody>
        </p:sp>
        <p:sp>
          <p:nvSpPr>
            <p:cNvPr id="58" name="TextBox 57">
              <a:extLst>
                <a:ext uri="{FF2B5EF4-FFF2-40B4-BE49-F238E27FC236}">
                  <a16:creationId xmlns:a16="http://schemas.microsoft.com/office/drawing/2014/main" id="{ABF08810-989B-30B4-F224-FC19F8CCF510}"/>
                </a:ext>
              </a:extLst>
            </p:cNvPr>
            <p:cNvSpPr txBox="1"/>
            <p:nvPr/>
          </p:nvSpPr>
          <p:spPr>
            <a:xfrm>
              <a:off x="6079613" y="2667000"/>
              <a:ext cx="2689200" cy="762000"/>
            </a:xfrm>
            <a:prstGeom prst="rect">
              <a:avLst/>
            </a:prstGeom>
            <a:solidFill>
              <a:srgbClr val="002856"/>
            </a:solidFill>
          </p:spPr>
          <p:txBody>
            <a:bodyPr wrap="square" lIns="0" tIns="432000" bIns="91440" rtlCol="0" anchor="ctr" anchorCtr="0">
              <a:noAutofit/>
            </a:bodyPr>
            <a:lstStyle/>
            <a:p>
              <a:pPr algn="ctr"/>
              <a:r>
                <a:rPr lang="en-US" sz="1400" b="1" dirty="0">
                  <a:solidFill>
                    <a:schemeClr val="bg1"/>
                  </a:solidFill>
                </a:rPr>
                <a:t>Recruit</a:t>
              </a:r>
            </a:p>
          </p:txBody>
        </p:sp>
        <p:sp>
          <p:nvSpPr>
            <p:cNvPr id="59" name="TextBox 58">
              <a:extLst>
                <a:ext uri="{FF2B5EF4-FFF2-40B4-BE49-F238E27FC236}">
                  <a16:creationId xmlns:a16="http://schemas.microsoft.com/office/drawing/2014/main" id="{221040A2-2AC8-5308-A4B8-1BF8946B97DF}"/>
                </a:ext>
              </a:extLst>
            </p:cNvPr>
            <p:cNvSpPr txBox="1"/>
            <p:nvPr/>
          </p:nvSpPr>
          <p:spPr>
            <a:xfrm>
              <a:off x="454026" y="3429000"/>
              <a:ext cx="2689200" cy="1263600"/>
            </a:xfrm>
            <a:prstGeom prst="rect">
              <a:avLst/>
            </a:prstGeom>
            <a:solidFill>
              <a:srgbClr val="F4F4F4"/>
            </a:solidFill>
            <a:ln>
              <a:noFill/>
            </a:ln>
          </p:spPr>
          <p:txBody>
            <a:bodyPr wrap="square" lIns="90000" tIns="91440" rIns="91440" bIns="91440" anchor="t">
              <a:noAutofit/>
            </a:bodyPr>
            <a:lstStyle/>
            <a:p>
              <a:pPr marL="171450" indent="-171450" defTabSz="685800">
                <a:buFont typeface="Arial" panose="020B0604020202020204" pitchFamily="34" charset="0"/>
                <a:buChar char="•"/>
              </a:pPr>
              <a:r>
                <a:rPr lang="en-US" sz="1400" dirty="0">
                  <a:solidFill>
                    <a:schemeClr val="dk1"/>
                  </a:solidFill>
                </a:rPr>
                <a:t>Identify available skills  </a:t>
              </a:r>
              <a:br>
                <a:rPr lang="en-US" sz="1400" dirty="0">
                  <a:solidFill>
                    <a:schemeClr val="dk1"/>
                  </a:solidFill>
                </a:rPr>
              </a:br>
              <a:r>
                <a:rPr lang="en-US" sz="1400" dirty="0">
                  <a:solidFill>
                    <a:schemeClr val="dk1"/>
                  </a:solidFill>
                </a:rPr>
                <a:t>and mapping</a:t>
              </a:r>
            </a:p>
            <a:p>
              <a:pPr marL="171450" indent="-171450" defTabSz="685800">
                <a:buFont typeface="Arial" panose="020B0604020202020204" pitchFamily="34" charset="0"/>
                <a:buChar char="•"/>
              </a:pPr>
              <a:r>
                <a:rPr lang="en-US" sz="1400" dirty="0">
                  <a:solidFill>
                    <a:schemeClr val="dk1"/>
                  </a:solidFill>
                </a:rPr>
                <a:t>Create skill/competency roster for required skill set</a:t>
              </a:r>
            </a:p>
            <a:p>
              <a:pPr marL="171450" indent="-171450" defTabSz="685800">
                <a:buFont typeface="Arial" panose="020B0604020202020204" pitchFamily="34" charset="0"/>
                <a:buChar char="•"/>
              </a:pPr>
              <a:r>
                <a:rPr lang="en-US" sz="1400" dirty="0">
                  <a:solidFill>
                    <a:schemeClr val="dk1"/>
                  </a:solidFill>
                </a:rPr>
                <a:t>Identify skills gaps</a:t>
              </a:r>
            </a:p>
          </p:txBody>
        </p:sp>
        <p:sp>
          <p:nvSpPr>
            <p:cNvPr id="60" name="TextBox 59">
              <a:extLst>
                <a:ext uri="{FF2B5EF4-FFF2-40B4-BE49-F238E27FC236}">
                  <a16:creationId xmlns:a16="http://schemas.microsoft.com/office/drawing/2014/main" id="{F1DF86FA-322A-405B-A7BA-D27ED0041231}"/>
                </a:ext>
              </a:extLst>
            </p:cNvPr>
            <p:cNvSpPr txBox="1"/>
            <p:nvPr/>
          </p:nvSpPr>
          <p:spPr>
            <a:xfrm>
              <a:off x="3266820" y="3429000"/>
              <a:ext cx="2689200" cy="1263600"/>
            </a:xfrm>
            <a:prstGeom prst="rect">
              <a:avLst/>
            </a:prstGeom>
            <a:solidFill>
              <a:srgbClr val="F4F4F4"/>
            </a:solidFill>
            <a:ln>
              <a:noFill/>
            </a:ln>
          </p:spPr>
          <p:txBody>
            <a:bodyPr wrap="square" lIns="90000" tIns="91440" rIns="91440" bIns="91440" anchor="t">
              <a:noAutofit/>
            </a:bodyPr>
            <a:lstStyle/>
            <a:p>
              <a:pPr marL="171450" indent="-171450" defTabSz="685800">
                <a:buFont typeface="Arial" panose="020B0604020202020204" pitchFamily="34" charset="0"/>
                <a:buChar char="•"/>
              </a:pPr>
              <a:r>
                <a:rPr lang="en-US" sz="1400" dirty="0">
                  <a:solidFill>
                    <a:schemeClr val="dk1"/>
                  </a:solidFill>
                </a:rPr>
                <a:t>Establish strong EVP</a:t>
              </a:r>
            </a:p>
            <a:p>
              <a:pPr marL="171450" indent="-171450" defTabSz="685800">
                <a:buFont typeface="Arial" panose="020B0604020202020204" pitchFamily="34" charset="0"/>
                <a:buChar char="•"/>
              </a:pPr>
              <a:r>
                <a:rPr lang="en-US" sz="1400" dirty="0">
                  <a:solidFill>
                    <a:schemeClr val="dk1"/>
                  </a:solidFill>
                </a:rPr>
                <a:t>Attract diversified talent with inclusive policies</a:t>
              </a:r>
            </a:p>
            <a:p>
              <a:pPr marL="171450" indent="-171450" defTabSz="685800">
                <a:buFont typeface="Arial" panose="020B0604020202020204" pitchFamily="34" charset="0"/>
                <a:buChar char="•"/>
              </a:pPr>
              <a:r>
                <a:rPr lang="en-US" sz="1400" dirty="0">
                  <a:solidFill>
                    <a:schemeClr val="dk1"/>
                  </a:solidFill>
                </a:rPr>
                <a:t>Promote brand value</a:t>
              </a:r>
            </a:p>
          </p:txBody>
        </p:sp>
        <p:sp>
          <p:nvSpPr>
            <p:cNvPr id="61" name="TextBox 60">
              <a:extLst>
                <a:ext uri="{FF2B5EF4-FFF2-40B4-BE49-F238E27FC236}">
                  <a16:creationId xmlns:a16="http://schemas.microsoft.com/office/drawing/2014/main" id="{8FA55116-5B91-D3C1-53EE-F84B9A6AD8A4}"/>
                </a:ext>
              </a:extLst>
            </p:cNvPr>
            <p:cNvSpPr txBox="1"/>
            <p:nvPr/>
          </p:nvSpPr>
          <p:spPr>
            <a:xfrm>
              <a:off x="6079613" y="3429000"/>
              <a:ext cx="2689200" cy="1263600"/>
            </a:xfrm>
            <a:prstGeom prst="rect">
              <a:avLst/>
            </a:prstGeom>
            <a:solidFill>
              <a:srgbClr val="F4F4F4"/>
            </a:solidFill>
            <a:ln>
              <a:noFill/>
            </a:ln>
          </p:spPr>
          <p:txBody>
            <a:bodyPr wrap="square" lIns="90000" tIns="91440" rIns="91440" bIns="91440" anchor="t">
              <a:noAutofit/>
            </a:bodyPr>
            <a:lstStyle/>
            <a:p>
              <a:pPr marL="171450" indent="-171450" defTabSz="685800">
                <a:buFont typeface="Arial" panose="020B0604020202020204" pitchFamily="34" charset="0"/>
                <a:buChar char="•"/>
              </a:pPr>
              <a:r>
                <a:rPr lang="en-US" sz="1400" dirty="0">
                  <a:solidFill>
                    <a:schemeClr val="dk1"/>
                  </a:solidFill>
                </a:rPr>
                <a:t>Leverage diverse external talent partnerships</a:t>
              </a:r>
            </a:p>
            <a:p>
              <a:pPr marL="171450" indent="-171450" defTabSz="685800">
                <a:buFont typeface="Arial" panose="020B0604020202020204" pitchFamily="34" charset="0"/>
                <a:buChar char="•"/>
              </a:pPr>
              <a:r>
                <a:rPr lang="en-US" sz="1400" dirty="0">
                  <a:solidFill>
                    <a:schemeClr val="dk1"/>
                  </a:solidFill>
                </a:rPr>
                <a:t>Collaborate with internal teams for upskilling</a:t>
              </a:r>
            </a:p>
            <a:p>
              <a:pPr marL="171450" indent="-171450" defTabSz="685800">
                <a:buFont typeface="Arial" panose="020B0604020202020204" pitchFamily="34" charset="0"/>
                <a:buChar char="•"/>
              </a:pPr>
              <a:r>
                <a:rPr lang="en-US" sz="1400" dirty="0">
                  <a:solidFill>
                    <a:schemeClr val="dk1"/>
                  </a:solidFill>
                </a:rPr>
                <a:t>Recruit a skill-balanced team</a:t>
              </a:r>
            </a:p>
          </p:txBody>
        </p:sp>
        <p:grpSp>
          <p:nvGrpSpPr>
            <p:cNvPr id="64" name="Group 63">
              <a:extLst>
                <a:ext uri="{FF2B5EF4-FFF2-40B4-BE49-F238E27FC236}">
                  <a16:creationId xmlns:a16="http://schemas.microsoft.com/office/drawing/2014/main" id="{F99E63EC-923C-A303-923F-A9B2A34A1AA6}"/>
                </a:ext>
              </a:extLst>
            </p:cNvPr>
            <p:cNvGrpSpPr/>
            <p:nvPr/>
          </p:nvGrpSpPr>
          <p:grpSpPr>
            <a:xfrm>
              <a:off x="1430326" y="2298694"/>
              <a:ext cx="736600" cy="736600"/>
              <a:chOff x="1270000" y="2298694"/>
              <a:chExt cx="736600" cy="736600"/>
            </a:xfrm>
          </p:grpSpPr>
          <p:sp>
            <p:nvSpPr>
              <p:cNvPr id="46" name="Freeform 45">
                <a:extLst>
                  <a:ext uri="{FF2B5EF4-FFF2-40B4-BE49-F238E27FC236}">
                    <a16:creationId xmlns:a16="http://schemas.microsoft.com/office/drawing/2014/main" id="{623E1B9D-65AE-A10F-2EA2-292AA190D302}"/>
                  </a:ext>
                </a:extLst>
              </p:cNvPr>
              <p:cNvSpPr/>
              <p:nvPr/>
            </p:nvSpPr>
            <p:spPr>
              <a:xfrm>
                <a:off x="1270000" y="2298694"/>
                <a:ext cx="736600" cy="736600"/>
              </a:xfrm>
              <a:custGeom>
                <a:avLst/>
                <a:gdLst/>
                <a:ahLst/>
                <a:cxnLst/>
                <a:rect l="l" t="t" r="r" b="b"/>
                <a:pathLst>
                  <a:path w="736600" h="736600">
                    <a:moveTo>
                      <a:pt x="368300" y="736600"/>
                    </a:moveTo>
                    <a:cubicBezTo>
                      <a:pt x="571703" y="736600"/>
                      <a:pt x="736600" y="571704"/>
                      <a:pt x="736600" y="368300"/>
                    </a:cubicBezTo>
                    <a:cubicBezTo>
                      <a:pt x="736600" y="164897"/>
                      <a:pt x="571703" y="0"/>
                      <a:pt x="368300" y="0"/>
                    </a:cubicBezTo>
                    <a:cubicBezTo>
                      <a:pt x="164897" y="0"/>
                      <a:pt x="0" y="164897"/>
                      <a:pt x="0" y="368300"/>
                    </a:cubicBezTo>
                    <a:cubicBezTo>
                      <a:pt x="0" y="571704"/>
                      <a:pt x="164897" y="736600"/>
                      <a:pt x="368300" y="736600"/>
                    </a:cubicBezTo>
                  </a:path>
                </a:pathLst>
              </a:custGeom>
              <a:solidFill>
                <a:srgbClr val="FFFEFF"/>
              </a:solidFill>
              <a:ln>
                <a:noFill/>
              </a:ln>
            </p:spPr>
            <p:txBody>
              <a:bodyPr/>
              <a:lstStyle/>
              <a:p>
                <a:endParaRPr lang="en-US" dirty="0"/>
              </a:p>
            </p:txBody>
          </p:sp>
          <p:sp>
            <p:nvSpPr>
              <p:cNvPr id="49" name="Freeform 48">
                <a:extLst>
                  <a:ext uri="{FF2B5EF4-FFF2-40B4-BE49-F238E27FC236}">
                    <a16:creationId xmlns:a16="http://schemas.microsoft.com/office/drawing/2014/main" id="{D96BB735-D660-5B93-3E1A-5E125F26DCB2}"/>
                  </a:ext>
                </a:extLst>
              </p:cNvPr>
              <p:cNvSpPr/>
              <p:nvPr/>
            </p:nvSpPr>
            <p:spPr>
              <a:xfrm>
                <a:off x="1428839" y="2453647"/>
                <a:ext cx="418922" cy="426694"/>
              </a:xfrm>
              <a:custGeom>
                <a:avLst/>
                <a:gdLst/>
                <a:ahLst/>
                <a:cxnLst/>
                <a:rect l="l" t="t" r="r" b="b"/>
                <a:pathLst>
                  <a:path w="418922" h="426694">
                    <a:moveTo>
                      <a:pt x="208077" y="129781"/>
                    </a:moveTo>
                    <a:lnTo>
                      <a:pt x="242621" y="129781"/>
                    </a:lnTo>
                    <a:lnTo>
                      <a:pt x="242621" y="246557"/>
                    </a:lnTo>
                    <a:lnTo>
                      <a:pt x="208077" y="246557"/>
                    </a:lnTo>
                    <a:close/>
                    <a:moveTo>
                      <a:pt x="147625" y="98780"/>
                    </a:moveTo>
                    <a:lnTo>
                      <a:pt x="182169" y="98780"/>
                    </a:lnTo>
                    <a:lnTo>
                      <a:pt x="182169" y="246545"/>
                    </a:lnTo>
                    <a:lnTo>
                      <a:pt x="147625" y="246545"/>
                    </a:lnTo>
                    <a:close/>
                    <a:moveTo>
                      <a:pt x="87173" y="158280"/>
                    </a:moveTo>
                    <a:lnTo>
                      <a:pt x="121717" y="158280"/>
                    </a:lnTo>
                    <a:lnTo>
                      <a:pt x="121717" y="246558"/>
                    </a:lnTo>
                    <a:lnTo>
                      <a:pt x="87173" y="246558"/>
                    </a:lnTo>
                    <a:close/>
                    <a:moveTo>
                      <a:pt x="34544" y="172669"/>
                    </a:moveTo>
                    <a:cubicBezTo>
                      <a:pt x="34544" y="96507"/>
                      <a:pt x="96507" y="34544"/>
                      <a:pt x="172669" y="34544"/>
                    </a:cubicBezTo>
                    <a:cubicBezTo>
                      <a:pt x="248844" y="34544"/>
                      <a:pt x="310807" y="96507"/>
                      <a:pt x="310807" y="172669"/>
                    </a:cubicBezTo>
                    <a:cubicBezTo>
                      <a:pt x="310807" y="248831"/>
                      <a:pt x="248844" y="310794"/>
                      <a:pt x="172669" y="310794"/>
                    </a:cubicBezTo>
                    <a:cubicBezTo>
                      <a:pt x="96507" y="310794"/>
                      <a:pt x="34544" y="248831"/>
                      <a:pt x="34544" y="172669"/>
                    </a:cubicBezTo>
                    <a:moveTo>
                      <a:pt x="418922" y="402272"/>
                    </a:moveTo>
                    <a:lnTo>
                      <a:pt x="302641" y="285978"/>
                    </a:lnTo>
                    <a:cubicBezTo>
                      <a:pt x="329146" y="255625"/>
                      <a:pt x="345351" y="216040"/>
                      <a:pt x="345351" y="172669"/>
                    </a:cubicBezTo>
                    <a:cubicBezTo>
                      <a:pt x="345351" y="77457"/>
                      <a:pt x="267881" y="0"/>
                      <a:pt x="172669" y="0"/>
                    </a:cubicBezTo>
                    <a:cubicBezTo>
                      <a:pt x="77457" y="0"/>
                      <a:pt x="0" y="77457"/>
                      <a:pt x="0" y="172669"/>
                    </a:cubicBezTo>
                    <a:cubicBezTo>
                      <a:pt x="0" y="267868"/>
                      <a:pt x="77457" y="345338"/>
                      <a:pt x="172669" y="345338"/>
                    </a:cubicBezTo>
                    <a:cubicBezTo>
                      <a:pt x="212077" y="345338"/>
                      <a:pt x="248336" y="331927"/>
                      <a:pt x="277431" y="309626"/>
                    </a:cubicBezTo>
                    <a:lnTo>
                      <a:pt x="394500" y="426694"/>
                    </a:lnTo>
                    <a:close/>
                  </a:path>
                </a:pathLst>
              </a:custGeom>
              <a:solidFill>
                <a:srgbClr val="002855"/>
              </a:solidFill>
            </p:spPr>
            <p:txBody>
              <a:bodyPr/>
              <a:lstStyle/>
              <a:p>
                <a:endParaRPr lang="en-US" dirty="0"/>
              </a:p>
            </p:txBody>
          </p:sp>
        </p:grpSp>
        <p:grpSp>
          <p:nvGrpSpPr>
            <p:cNvPr id="63" name="Group 62">
              <a:extLst>
                <a:ext uri="{FF2B5EF4-FFF2-40B4-BE49-F238E27FC236}">
                  <a16:creationId xmlns:a16="http://schemas.microsoft.com/office/drawing/2014/main" id="{D32DBA4A-7D12-6449-E757-E66DF7F4AB00}"/>
                </a:ext>
              </a:extLst>
            </p:cNvPr>
            <p:cNvGrpSpPr/>
            <p:nvPr/>
          </p:nvGrpSpPr>
          <p:grpSpPr>
            <a:xfrm>
              <a:off x="4243120" y="2298694"/>
              <a:ext cx="736600" cy="736600"/>
              <a:chOff x="4203700" y="2298694"/>
              <a:chExt cx="736600" cy="736600"/>
            </a:xfrm>
          </p:grpSpPr>
          <p:sp>
            <p:nvSpPr>
              <p:cNvPr id="47" name="Freeform 46">
                <a:extLst>
                  <a:ext uri="{FF2B5EF4-FFF2-40B4-BE49-F238E27FC236}">
                    <a16:creationId xmlns:a16="http://schemas.microsoft.com/office/drawing/2014/main" id="{AA435B12-E409-E9D5-A136-B1DBBC0BF934}"/>
                  </a:ext>
                </a:extLst>
              </p:cNvPr>
              <p:cNvSpPr/>
              <p:nvPr/>
            </p:nvSpPr>
            <p:spPr>
              <a:xfrm>
                <a:off x="4203700" y="2298694"/>
                <a:ext cx="736600" cy="736600"/>
              </a:xfrm>
              <a:custGeom>
                <a:avLst/>
                <a:gdLst/>
                <a:ahLst/>
                <a:cxnLst/>
                <a:rect l="l" t="t" r="r" b="b"/>
                <a:pathLst>
                  <a:path w="736600" h="736600">
                    <a:moveTo>
                      <a:pt x="368300" y="736600"/>
                    </a:moveTo>
                    <a:cubicBezTo>
                      <a:pt x="571703" y="736600"/>
                      <a:pt x="736600" y="571704"/>
                      <a:pt x="736600" y="368300"/>
                    </a:cubicBezTo>
                    <a:cubicBezTo>
                      <a:pt x="736600" y="164897"/>
                      <a:pt x="571703" y="0"/>
                      <a:pt x="368300" y="0"/>
                    </a:cubicBezTo>
                    <a:cubicBezTo>
                      <a:pt x="164897" y="0"/>
                      <a:pt x="0" y="164897"/>
                      <a:pt x="0" y="368300"/>
                    </a:cubicBezTo>
                    <a:cubicBezTo>
                      <a:pt x="0" y="571704"/>
                      <a:pt x="164897" y="736600"/>
                      <a:pt x="368300" y="736600"/>
                    </a:cubicBezTo>
                  </a:path>
                </a:pathLst>
              </a:custGeom>
              <a:solidFill>
                <a:srgbClr val="FFFEFF"/>
              </a:solidFill>
              <a:ln>
                <a:noFill/>
              </a:ln>
            </p:spPr>
            <p:txBody>
              <a:bodyPr/>
              <a:lstStyle/>
              <a:p>
                <a:endParaRPr lang="en-US" dirty="0"/>
              </a:p>
            </p:txBody>
          </p:sp>
          <p:sp>
            <p:nvSpPr>
              <p:cNvPr id="50" name="Freeform 49">
                <a:extLst>
                  <a:ext uri="{FF2B5EF4-FFF2-40B4-BE49-F238E27FC236}">
                    <a16:creationId xmlns:a16="http://schemas.microsoft.com/office/drawing/2014/main" id="{26F108D2-9DB1-B2AA-7FFC-58CCF721B77A}"/>
                  </a:ext>
                </a:extLst>
              </p:cNvPr>
              <p:cNvSpPr/>
              <p:nvPr/>
            </p:nvSpPr>
            <p:spPr>
              <a:xfrm>
                <a:off x="4281409" y="2459733"/>
                <a:ext cx="581182" cy="414523"/>
              </a:xfrm>
              <a:custGeom>
                <a:avLst/>
                <a:gdLst/>
                <a:ahLst/>
                <a:cxnLst/>
                <a:rect l="l" t="t" r="r" b="b"/>
                <a:pathLst>
                  <a:path w="581182" h="414523">
                    <a:moveTo>
                      <a:pt x="207264" y="379979"/>
                    </a:moveTo>
                    <a:lnTo>
                      <a:pt x="207264" y="284983"/>
                    </a:lnTo>
                    <a:lnTo>
                      <a:pt x="172720" y="284983"/>
                    </a:lnTo>
                    <a:lnTo>
                      <a:pt x="172720" y="379979"/>
                    </a:lnTo>
                    <a:close/>
                    <a:moveTo>
                      <a:pt x="77724" y="265311"/>
                    </a:moveTo>
                    <a:lnTo>
                      <a:pt x="0" y="241803"/>
                    </a:lnTo>
                    <a:lnTo>
                      <a:pt x="0" y="198623"/>
                    </a:lnTo>
                    <a:lnTo>
                      <a:pt x="43180" y="212911"/>
                    </a:lnTo>
                    <a:lnTo>
                      <a:pt x="43180" y="152078"/>
                    </a:lnTo>
                    <a:lnTo>
                      <a:pt x="138176" y="189987"/>
                    </a:lnTo>
                    <a:lnTo>
                      <a:pt x="138176" y="233167"/>
                    </a:lnTo>
                    <a:lnTo>
                      <a:pt x="77724" y="207259"/>
                    </a:lnTo>
                    <a:lnTo>
                      <a:pt x="77724" y="265311"/>
                    </a:lnTo>
                    <a:close/>
                    <a:moveTo>
                      <a:pt x="207264" y="129535"/>
                    </a:moveTo>
                    <a:lnTo>
                      <a:pt x="207264" y="34539"/>
                    </a:lnTo>
                    <a:lnTo>
                      <a:pt x="172720" y="34539"/>
                    </a:lnTo>
                    <a:lnTo>
                      <a:pt x="172720" y="129535"/>
                    </a:lnTo>
                    <a:close/>
                    <a:moveTo>
                      <a:pt x="374117" y="379979"/>
                    </a:moveTo>
                    <a:cubicBezTo>
                      <a:pt x="469240" y="379979"/>
                      <a:pt x="546646" y="302497"/>
                      <a:pt x="546646" y="207259"/>
                    </a:cubicBezTo>
                    <a:cubicBezTo>
                      <a:pt x="546646" y="112022"/>
                      <a:pt x="469240" y="34539"/>
                      <a:pt x="374117" y="34539"/>
                    </a:cubicBezTo>
                    <a:lnTo>
                      <a:pt x="371577" y="34603"/>
                    </a:lnTo>
                    <a:lnTo>
                      <a:pt x="371577" y="34539"/>
                    </a:lnTo>
                    <a:lnTo>
                      <a:pt x="241808" y="34539"/>
                    </a:lnTo>
                    <a:lnTo>
                      <a:pt x="241808" y="129535"/>
                    </a:lnTo>
                    <a:lnTo>
                      <a:pt x="379984" y="129535"/>
                    </a:lnTo>
                    <a:lnTo>
                      <a:pt x="379984" y="129840"/>
                    </a:lnTo>
                    <a:cubicBezTo>
                      <a:pt x="418503" y="132964"/>
                      <a:pt x="448958" y="166454"/>
                      <a:pt x="448958" y="207259"/>
                    </a:cubicBezTo>
                    <a:cubicBezTo>
                      <a:pt x="448958" y="248064"/>
                      <a:pt x="418503" y="281554"/>
                      <a:pt x="379984" y="284678"/>
                    </a:cubicBezTo>
                    <a:lnTo>
                      <a:pt x="379984" y="284983"/>
                    </a:lnTo>
                    <a:lnTo>
                      <a:pt x="241808" y="284983"/>
                    </a:lnTo>
                    <a:lnTo>
                      <a:pt x="241808" y="379979"/>
                    </a:lnTo>
                    <a:lnTo>
                      <a:pt x="371513" y="379979"/>
                    </a:lnTo>
                    <a:lnTo>
                      <a:pt x="371513" y="379916"/>
                    </a:lnTo>
                    <a:lnTo>
                      <a:pt x="374117" y="379979"/>
                    </a:lnTo>
                    <a:close/>
                    <a:moveTo>
                      <a:pt x="138176" y="414523"/>
                    </a:moveTo>
                    <a:lnTo>
                      <a:pt x="138176" y="379979"/>
                    </a:lnTo>
                    <a:lnTo>
                      <a:pt x="138176" y="284983"/>
                    </a:lnTo>
                    <a:lnTo>
                      <a:pt x="138176" y="250439"/>
                    </a:lnTo>
                    <a:lnTo>
                      <a:pt x="372136" y="250439"/>
                    </a:lnTo>
                    <a:lnTo>
                      <a:pt x="372136" y="250312"/>
                    </a:lnTo>
                    <a:lnTo>
                      <a:pt x="373571" y="250401"/>
                    </a:lnTo>
                    <a:lnTo>
                      <a:pt x="373634" y="250401"/>
                    </a:lnTo>
                    <a:cubicBezTo>
                      <a:pt x="396380" y="250401"/>
                      <a:pt x="414414" y="231046"/>
                      <a:pt x="414414" y="207259"/>
                    </a:cubicBezTo>
                    <a:cubicBezTo>
                      <a:pt x="414414" y="183447"/>
                      <a:pt x="396355" y="164079"/>
                      <a:pt x="374117" y="164079"/>
                    </a:cubicBezTo>
                    <a:lnTo>
                      <a:pt x="372212" y="164206"/>
                    </a:lnTo>
                    <a:lnTo>
                      <a:pt x="372199" y="164079"/>
                    </a:lnTo>
                    <a:lnTo>
                      <a:pt x="138176" y="164079"/>
                    </a:lnTo>
                    <a:lnTo>
                      <a:pt x="138176" y="129535"/>
                    </a:lnTo>
                    <a:lnTo>
                      <a:pt x="138176" y="34539"/>
                    </a:lnTo>
                    <a:lnTo>
                      <a:pt x="138176" y="0"/>
                    </a:lnTo>
                    <a:lnTo>
                      <a:pt x="379984" y="0"/>
                    </a:lnTo>
                    <a:lnTo>
                      <a:pt x="379984" y="148"/>
                    </a:lnTo>
                    <a:cubicBezTo>
                      <a:pt x="490824" y="3254"/>
                      <a:pt x="580179" y="93911"/>
                      <a:pt x="581182" y="205364"/>
                    </a:cubicBezTo>
                    <a:lnTo>
                      <a:pt x="581182" y="205364"/>
                    </a:lnTo>
                    <a:lnTo>
                      <a:pt x="581182" y="209153"/>
                    </a:lnTo>
                    <a:lnTo>
                      <a:pt x="581182" y="209153"/>
                    </a:lnTo>
                    <a:cubicBezTo>
                      <a:pt x="580180" y="320607"/>
                      <a:pt x="490825" y="411264"/>
                      <a:pt x="379984" y="414371"/>
                    </a:cubicBezTo>
                    <a:lnTo>
                      <a:pt x="379984" y="414523"/>
                    </a:lnTo>
                    <a:close/>
                  </a:path>
                </a:pathLst>
              </a:custGeom>
              <a:solidFill>
                <a:srgbClr val="002855"/>
              </a:solidFill>
            </p:spPr>
            <p:txBody>
              <a:bodyPr/>
              <a:lstStyle/>
              <a:p>
                <a:endParaRPr lang="en-US" dirty="0"/>
              </a:p>
            </p:txBody>
          </p:sp>
        </p:grpSp>
        <p:grpSp>
          <p:nvGrpSpPr>
            <p:cNvPr id="62" name="Group 61">
              <a:extLst>
                <a:ext uri="{FF2B5EF4-FFF2-40B4-BE49-F238E27FC236}">
                  <a16:creationId xmlns:a16="http://schemas.microsoft.com/office/drawing/2014/main" id="{BC783172-0BC2-9DC7-D45B-DE03CD46507E}"/>
                </a:ext>
              </a:extLst>
            </p:cNvPr>
            <p:cNvGrpSpPr/>
            <p:nvPr/>
          </p:nvGrpSpPr>
          <p:grpSpPr>
            <a:xfrm>
              <a:off x="7055913" y="2298694"/>
              <a:ext cx="736600" cy="736600"/>
              <a:chOff x="7137400" y="2298694"/>
              <a:chExt cx="736600" cy="736600"/>
            </a:xfrm>
          </p:grpSpPr>
          <p:sp>
            <p:nvSpPr>
              <p:cNvPr id="48" name="Freeform 47">
                <a:extLst>
                  <a:ext uri="{FF2B5EF4-FFF2-40B4-BE49-F238E27FC236}">
                    <a16:creationId xmlns:a16="http://schemas.microsoft.com/office/drawing/2014/main" id="{068DF7CB-75A7-F4D1-2D19-BEDA3AA69FDD}"/>
                  </a:ext>
                </a:extLst>
              </p:cNvPr>
              <p:cNvSpPr/>
              <p:nvPr/>
            </p:nvSpPr>
            <p:spPr>
              <a:xfrm>
                <a:off x="7137400" y="2298694"/>
                <a:ext cx="736600" cy="736600"/>
              </a:xfrm>
              <a:custGeom>
                <a:avLst/>
                <a:gdLst/>
                <a:ahLst/>
                <a:cxnLst/>
                <a:rect l="l" t="t" r="r" b="b"/>
                <a:pathLst>
                  <a:path w="736600" h="736600">
                    <a:moveTo>
                      <a:pt x="368300" y="736600"/>
                    </a:moveTo>
                    <a:cubicBezTo>
                      <a:pt x="571703" y="736600"/>
                      <a:pt x="736600" y="571704"/>
                      <a:pt x="736600" y="368300"/>
                    </a:cubicBezTo>
                    <a:cubicBezTo>
                      <a:pt x="736600" y="164897"/>
                      <a:pt x="571703" y="0"/>
                      <a:pt x="368300" y="0"/>
                    </a:cubicBezTo>
                    <a:cubicBezTo>
                      <a:pt x="164897" y="0"/>
                      <a:pt x="0" y="164897"/>
                      <a:pt x="0" y="368300"/>
                    </a:cubicBezTo>
                    <a:cubicBezTo>
                      <a:pt x="0" y="571704"/>
                      <a:pt x="164897" y="736600"/>
                      <a:pt x="368300" y="736600"/>
                    </a:cubicBezTo>
                  </a:path>
                </a:pathLst>
              </a:custGeom>
              <a:solidFill>
                <a:srgbClr val="FFFEFF"/>
              </a:solidFill>
              <a:ln>
                <a:noFill/>
              </a:ln>
            </p:spPr>
            <p:txBody>
              <a:bodyPr/>
              <a:lstStyle/>
              <a:p>
                <a:endParaRPr lang="en-US" dirty="0"/>
              </a:p>
            </p:txBody>
          </p:sp>
          <p:sp>
            <p:nvSpPr>
              <p:cNvPr id="51" name="Freeform 50">
                <a:extLst>
                  <a:ext uri="{FF2B5EF4-FFF2-40B4-BE49-F238E27FC236}">
                    <a16:creationId xmlns:a16="http://schemas.microsoft.com/office/drawing/2014/main" id="{621B0D6E-8F74-4063-7D99-7496A0B1554E}"/>
                  </a:ext>
                </a:extLst>
              </p:cNvPr>
              <p:cNvSpPr/>
              <p:nvPr/>
            </p:nvSpPr>
            <p:spPr>
              <a:xfrm>
                <a:off x="7292171" y="2453794"/>
                <a:ext cx="427058" cy="426401"/>
              </a:xfrm>
              <a:custGeom>
                <a:avLst/>
                <a:gdLst/>
                <a:ahLst/>
                <a:cxnLst/>
                <a:rect l="l" t="t" r="r" b="b"/>
                <a:pathLst>
                  <a:path w="427058" h="426401">
                    <a:moveTo>
                      <a:pt x="172719" y="149465"/>
                    </a:moveTo>
                    <a:cubicBezTo>
                      <a:pt x="185953" y="149465"/>
                      <a:pt x="196722" y="138695"/>
                      <a:pt x="196722" y="125462"/>
                    </a:cubicBezTo>
                    <a:cubicBezTo>
                      <a:pt x="196722" y="112228"/>
                      <a:pt x="185953" y="101459"/>
                      <a:pt x="172719" y="101459"/>
                    </a:cubicBezTo>
                    <a:cubicBezTo>
                      <a:pt x="159486" y="101459"/>
                      <a:pt x="148716" y="112228"/>
                      <a:pt x="148716" y="125462"/>
                    </a:cubicBezTo>
                    <a:cubicBezTo>
                      <a:pt x="148716" y="138695"/>
                      <a:pt x="159486" y="149465"/>
                      <a:pt x="172719" y="149465"/>
                    </a:cubicBezTo>
                    <a:close/>
                    <a:moveTo>
                      <a:pt x="97154" y="249922"/>
                    </a:moveTo>
                    <a:lnTo>
                      <a:pt x="97154" y="170801"/>
                    </a:lnTo>
                    <a:lnTo>
                      <a:pt x="143052" y="170801"/>
                    </a:lnTo>
                    <a:cubicBezTo>
                      <a:pt x="128282" y="161098"/>
                      <a:pt x="118490" y="144410"/>
                      <a:pt x="118490" y="125462"/>
                    </a:cubicBezTo>
                    <a:cubicBezTo>
                      <a:pt x="118490" y="95566"/>
                      <a:pt x="142823" y="71233"/>
                      <a:pt x="172719" y="71233"/>
                    </a:cubicBezTo>
                    <a:cubicBezTo>
                      <a:pt x="202615" y="71233"/>
                      <a:pt x="226948" y="95566"/>
                      <a:pt x="226948" y="125462"/>
                    </a:cubicBezTo>
                    <a:cubicBezTo>
                      <a:pt x="226948" y="144410"/>
                      <a:pt x="217157" y="161098"/>
                      <a:pt x="202386" y="170801"/>
                    </a:cubicBezTo>
                    <a:lnTo>
                      <a:pt x="248284" y="170801"/>
                    </a:lnTo>
                    <a:lnTo>
                      <a:pt x="248284" y="249922"/>
                    </a:lnTo>
                    <a:lnTo>
                      <a:pt x="218058" y="249922"/>
                    </a:lnTo>
                    <a:lnTo>
                      <a:pt x="218058" y="201027"/>
                    </a:lnTo>
                    <a:lnTo>
                      <a:pt x="127380" y="201027"/>
                    </a:lnTo>
                    <a:lnTo>
                      <a:pt x="127380" y="249922"/>
                    </a:lnTo>
                    <a:close/>
                    <a:moveTo>
                      <a:pt x="172719" y="310882"/>
                    </a:moveTo>
                    <a:cubicBezTo>
                      <a:pt x="248907" y="310882"/>
                      <a:pt x="310895" y="248893"/>
                      <a:pt x="310895" y="172706"/>
                    </a:cubicBezTo>
                    <a:cubicBezTo>
                      <a:pt x="310895" y="96519"/>
                      <a:pt x="248907" y="34530"/>
                      <a:pt x="172719" y="34530"/>
                    </a:cubicBezTo>
                    <a:cubicBezTo>
                      <a:pt x="96532" y="34530"/>
                      <a:pt x="34543" y="96519"/>
                      <a:pt x="34543" y="172706"/>
                    </a:cubicBezTo>
                    <a:cubicBezTo>
                      <a:pt x="34543" y="248893"/>
                      <a:pt x="96532" y="310882"/>
                      <a:pt x="172719" y="310882"/>
                    </a:cubicBezTo>
                    <a:close/>
                    <a:moveTo>
                      <a:pt x="402640" y="426401"/>
                    </a:moveTo>
                    <a:lnTo>
                      <a:pt x="282384" y="306132"/>
                    </a:lnTo>
                    <a:cubicBezTo>
                      <a:pt x="252552" y="330681"/>
                      <a:pt x="214362" y="345426"/>
                      <a:pt x="172719" y="345426"/>
                    </a:cubicBezTo>
                    <a:cubicBezTo>
                      <a:pt x="77330" y="345426"/>
                      <a:pt x="0" y="268095"/>
                      <a:pt x="0" y="172706"/>
                    </a:cubicBezTo>
                    <a:cubicBezTo>
                      <a:pt x="0" y="78057"/>
                      <a:pt x="76134" y="1188"/>
                      <a:pt x="170501" y="0"/>
                    </a:cubicBezTo>
                    <a:lnTo>
                      <a:pt x="174938" y="0"/>
                    </a:lnTo>
                    <a:cubicBezTo>
                      <a:pt x="269305" y="1188"/>
                      <a:pt x="345439" y="78057"/>
                      <a:pt x="345439" y="172706"/>
                    </a:cubicBezTo>
                    <a:cubicBezTo>
                      <a:pt x="345439" y="214006"/>
                      <a:pt x="330898" y="251903"/>
                      <a:pt x="306717" y="281608"/>
                    </a:cubicBezTo>
                    <a:lnTo>
                      <a:pt x="427058" y="401975"/>
                    </a:lnTo>
                    <a:lnTo>
                      <a:pt x="427058" y="401983"/>
                    </a:lnTo>
                    <a:lnTo>
                      <a:pt x="402640" y="426401"/>
                    </a:lnTo>
                    <a:close/>
                  </a:path>
                </a:pathLst>
              </a:custGeom>
              <a:solidFill>
                <a:srgbClr val="002855"/>
              </a:solidFill>
            </p:spPr>
            <p:txBody>
              <a:bodyPr/>
              <a:lstStyle/>
              <a:p>
                <a:endParaRPr lang="en-US" dirty="0"/>
              </a:p>
            </p:txBody>
          </p:sp>
        </p:grpSp>
      </p:grpSp>
      <p:sp>
        <p:nvSpPr>
          <p:cNvPr id="66" name="Google Shape;413;p3">
            <a:extLst>
              <a:ext uri="{FF2B5EF4-FFF2-40B4-BE49-F238E27FC236}">
                <a16:creationId xmlns:a16="http://schemas.microsoft.com/office/drawing/2014/main" id="{C7DEE782-1AC2-0169-BB23-6E3A056F3EF4}"/>
              </a:ext>
            </a:extLst>
          </p:cNvPr>
          <p:cNvSpPr/>
          <p:nvPr/>
        </p:nvSpPr>
        <p:spPr>
          <a:xfrm>
            <a:off x="1998980" y="4585223"/>
            <a:ext cx="5224879" cy="615523"/>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9AD7"/>
            </a:solidFill>
            <a:prstDash val="solid"/>
            <a:round/>
            <a:headEnd type="none" w="sm" len="sm"/>
            <a:tailEnd type="none" w="sm" len="sm"/>
          </a:ln>
        </p:spPr>
        <p:txBody>
          <a:bodyPr spcFirstLastPara="1" wrap="square" lIns="91425" tIns="91425" rIns="91425" bIns="91425" anchor="ctr" anchorCtr="0">
            <a:spAutoFit/>
          </a:bodyPr>
          <a:lstStyle/>
          <a:p>
            <a:pPr marL="0" marR="0" lvl="0" indent="0" algn="ctr" rtl="0">
              <a:spcBef>
                <a:spcPts val="0"/>
              </a:spcBef>
              <a:spcAft>
                <a:spcPts val="0"/>
              </a:spcAft>
              <a:buClr>
                <a:schemeClr val="dk1"/>
              </a:buClr>
              <a:buSzPts val="1200"/>
              <a:buFont typeface="Arial"/>
              <a:buNone/>
            </a:pPr>
            <a:r>
              <a:rPr lang="en-US" sz="1400" b="0" i="0" u="none" strike="noStrike" cap="none" dirty="0">
                <a:solidFill>
                  <a:schemeClr val="dk1"/>
                </a:solidFill>
                <a:latin typeface="Arial"/>
                <a:ea typeface="Arial"/>
                <a:cs typeface="Arial"/>
                <a:sym typeface="Arial"/>
              </a:rPr>
              <a:t>Collaborate with other teams to share tasks and responsibilities as well as upskilling employees to address skills gaps.</a:t>
            </a:r>
          </a:p>
        </p:txBody>
      </p:sp>
      <p:sp>
        <p:nvSpPr>
          <p:cNvPr id="67" name="Text Box 91">
            <a:extLst>
              <a:ext uri="{FF2B5EF4-FFF2-40B4-BE49-F238E27FC236}">
                <a16:creationId xmlns:a16="http://schemas.microsoft.com/office/drawing/2014/main" id="{53165007-088C-8308-692D-14C259423904}"/>
              </a:ext>
            </a:extLst>
          </p:cNvPr>
          <p:cNvSpPr txBox="1">
            <a:spLocks noChangeAspect="1" noChangeArrowheads="1"/>
          </p:cNvSpPr>
          <p:nvPr/>
        </p:nvSpPr>
        <p:spPr bwMode="gray">
          <a:xfrm>
            <a:off x="457200" y="5256406"/>
            <a:ext cx="8362950" cy="181588"/>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000" dirty="0">
                <a:solidFill>
                  <a:srgbClr val="6F7878"/>
                </a:solidFill>
              </a:rPr>
              <a:t>Source: Gartner</a:t>
            </a:r>
          </a:p>
        </p:txBody>
      </p:sp>
      <p:grpSp>
        <p:nvGrpSpPr>
          <p:cNvPr id="5" name="Group 4">
            <a:extLst>
              <a:ext uri="{FF2B5EF4-FFF2-40B4-BE49-F238E27FC236}">
                <a16:creationId xmlns:a16="http://schemas.microsoft.com/office/drawing/2014/main" id="{14070F70-7834-0A3E-F5F4-A6760CE0CADE}"/>
              </a:ext>
            </a:extLst>
          </p:cNvPr>
          <p:cNvGrpSpPr/>
          <p:nvPr/>
        </p:nvGrpSpPr>
        <p:grpSpPr>
          <a:xfrm rot="10800000">
            <a:off x="8923582" y="2356442"/>
            <a:ext cx="257687" cy="2025601"/>
            <a:chOff x="8978844" y="-312025"/>
            <a:chExt cx="257687" cy="553968"/>
          </a:xfrm>
        </p:grpSpPr>
        <p:cxnSp>
          <p:nvCxnSpPr>
            <p:cNvPr id="6" name="Straight Connector 5">
              <a:extLst>
                <a:ext uri="{FF2B5EF4-FFF2-40B4-BE49-F238E27FC236}">
                  <a16:creationId xmlns:a16="http://schemas.microsoft.com/office/drawing/2014/main" id="{C618D32E-8058-5FF9-1D55-33922BF607FF}"/>
                </a:ext>
              </a:extLst>
            </p:cNvPr>
            <p:cNvCxnSpPr/>
            <p:nvPr/>
          </p:nvCxnSpPr>
          <p:spPr>
            <a:xfrm>
              <a:off x="9236531" y="-312025"/>
              <a:ext cx="0" cy="553968"/>
            </a:xfrm>
            <a:prstGeom prst="line">
              <a:avLst/>
            </a:prstGeom>
            <a:noFill/>
            <a:ln w="25400" cap="flat" cmpd="sng">
              <a:solidFill>
                <a:srgbClr val="002856"/>
              </a:solidFill>
              <a:prstDash val="solid"/>
              <a:round/>
              <a:headEnd type="none" w="lg" len="med"/>
              <a:tailEnd type="none" w="lg" len="med"/>
            </a:ln>
          </p:spPr>
        </p:cxnSp>
        <p:cxnSp>
          <p:nvCxnSpPr>
            <p:cNvPr id="7" name="Straight Connector 6">
              <a:extLst>
                <a:ext uri="{FF2B5EF4-FFF2-40B4-BE49-F238E27FC236}">
                  <a16:creationId xmlns:a16="http://schemas.microsoft.com/office/drawing/2014/main" id="{F702902D-BF09-7C8C-C2F4-8BCB557D99BD}"/>
                </a:ext>
              </a:extLst>
            </p:cNvPr>
            <p:cNvCxnSpPr/>
            <p:nvPr/>
          </p:nvCxnSpPr>
          <p:spPr>
            <a:xfrm flipH="1">
              <a:off x="8978844" y="-37542"/>
              <a:ext cx="257302" cy="0"/>
            </a:xfrm>
            <a:prstGeom prst="line">
              <a:avLst/>
            </a:prstGeom>
            <a:noFill/>
            <a:ln w="25400" cap="flat" cmpd="sng">
              <a:solidFill>
                <a:srgbClr val="002856"/>
              </a:solidFill>
              <a:prstDash val="solid"/>
              <a:round/>
              <a:headEnd type="none" w="lg" len="med"/>
              <a:tailEnd type="none" w="lg" len="med"/>
            </a:ln>
          </p:spPr>
        </p:cxnSp>
      </p:grpSp>
      <p:sp>
        <p:nvSpPr>
          <p:cNvPr id="8" name="Google Shape;413;p3">
            <a:extLst>
              <a:ext uri="{FF2B5EF4-FFF2-40B4-BE49-F238E27FC236}">
                <a16:creationId xmlns:a16="http://schemas.microsoft.com/office/drawing/2014/main" id="{D52ACAC1-C0B6-3722-7B77-44349A3151CD}"/>
              </a:ext>
            </a:extLst>
          </p:cNvPr>
          <p:cNvSpPr/>
          <p:nvPr/>
        </p:nvSpPr>
        <p:spPr>
          <a:xfrm>
            <a:off x="9181271" y="2309215"/>
            <a:ext cx="2568540" cy="212362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2856"/>
            </a:solidFill>
            <a:prstDash val="solid"/>
            <a:round/>
            <a:headEnd type="none" w="sm" len="sm"/>
            <a:tailEnd type="none" w="sm" len="sm"/>
          </a:ln>
        </p:spPr>
        <p:txBody>
          <a:bodyPr spcFirstLastPara="1" wrap="square" lIns="91425" tIns="91425" rIns="91425" bIns="91425" anchor="ctr" anchorCtr="0">
            <a:spAutoFit/>
          </a:bodyPr>
          <a:lstStyle/>
          <a:p>
            <a:r>
              <a:rPr lang="en-US" sz="1400" b="1" dirty="0"/>
              <a:t>Look beyond external hires </a:t>
            </a:r>
            <a:br>
              <a:rPr lang="en-US" sz="1400" b="1" dirty="0"/>
            </a:br>
            <a:r>
              <a:rPr lang="en-US" sz="1400" b="1" dirty="0"/>
              <a:t>to source talent from:</a:t>
            </a:r>
          </a:p>
          <a:p>
            <a:pPr marL="171450" indent="-171450" defTabSz="685800">
              <a:buFont typeface="Arial" panose="020B0604020202020204" pitchFamily="34" charset="0"/>
              <a:buChar char="•"/>
            </a:pPr>
            <a:r>
              <a:rPr lang="en-US" sz="1400" dirty="0">
                <a:solidFill>
                  <a:schemeClr val="dk1"/>
                </a:solidFill>
              </a:rPr>
              <a:t>Contractors</a:t>
            </a:r>
          </a:p>
          <a:p>
            <a:pPr marL="171450" indent="-171450" defTabSz="685800">
              <a:buFont typeface="Arial" panose="020B0604020202020204" pitchFamily="34" charset="0"/>
              <a:buChar char="•"/>
            </a:pPr>
            <a:r>
              <a:rPr lang="en-US" sz="1400" dirty="0">
                <a:solidFill>
                  <a:schemeClr val="dk1"/>
                </a:solidFill>
              </a:rPr>
              <a:t>Technology service providers</a:t>
            </a:r>
          </a:p>
          <a:p>
            <a:pPr marL="171450" indent="-171450" defTabSz="685800">
              <a:buFont typeface="Arial" panose="020B0604020202020204" pitchFamily="34" charset="0"/>
              <a:buChar char="•"/>
            </a:pPr>
            <a:r>
              <a:rPr lang="en-US" sz="1400" dirty="0">
                <a:solidFill>
                  <a:schemeClr val="dk1"/>
                </a:solidFill>
              </a:rPr>
              <a:t>Universities</a:t>
            </a:r>
          </a:p>
          <a:p>
            <a:pPr marL="171450" indent="-171450" defTabSz="685800">
              <a:buFont typeface="Arial" panose="020B0604020202020204" pitchFamily="34" charset="0"/>
              <a:buChar char="•"/>
            </a:pPr>
            <a:r>
              <a:rPr lang="en-US" sz="1400" dirty="0">
                <a:solidFill>
                  <a:schemeClr val="dk1"/>
                </a:solidFill>
              </a:rPr>
              <a:t>Startups</a:t>
            </a:r>
          </a:p>
          <a:p>
            <a:pPr marL="171450" indent="-171450" defTabSz="685800">
              <a:buFont typeface="Arial" panose="020B0604020202020204" pitchFamily="34" charset="0"/>
              <a:buChar char="•"/>
            </a:pPr>
            <a:r>
              <a:rPr lang="en-US" sz="1400" dirty="0">
                <a:solidFill>
                  <a:schemeClr val="dk1"/>
                </a:solidFill>
              </a:rPr>
              <a:t>Remote workers from a different country</a:t>
            </a:r>
          </a:p>
        </p:txBody>
      </p:sp>
    </p:spTree>
    <p:extLst>
      <p:ext uri="{BB962C8B-B14F-4D97-AF65-F5344CB8AC3E}">
        <p14:creationId xmlns:p14="http://schemas.microsoft.com/office/powerpoint/2010/main" val="3985292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200" y="361950"/>
            <a:ext cx="11274552" cy="886397"/>
          </a:xfrm>
        </p:spPr>
        <p:txBody>
          <a:bodyPr>
            <a:spAutoFit/>
          </a:bodyPr>
          <a:lstStyle/>
          <a:p>
            <a:r>
              <a:rPr lang="en-US" dirty="0"/>
              <a:t>Action 5: Graduate Critical Technologies and Trends to an Innovation Portfolio</a:t>
            </a:r>
          </a:p>
        </p:txBody>
      </p:sp>
      <p:sp>
        <p:nvSpPr>
          <p:cNvPr id="3" name="Text Box 91">
            <a:extLst>
              <a:ext uri="{FF2B5EF4-FFF2-40B4-BE49-F238E27FC236}">
                <a16:creationId xmlns:a16="http://schemas.microsoft.com/office/drawing/2014/main" id="{448B02FD-A13E-164F-EF23-E40B720D1A8E}"/>
              </a:ext>
            </a:extLst>
          </p:cNvPr>
          <p:cNvSpPr txBox="1">
            <a:spLocks noChangeAspect="1" noChangeArrowheads="1"/>
          </p:cNvSpPr>
          <p:nvPr/>
        </p:nvSpPr>
        <p:spPr bwMode="gray">
          <a:xfrm>
            <a:off x="720476" y="5551885"/>
            <a:ext cx="8362950" cy="181588"/>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000" dirty="0">
                <a:solidFill>
                  <a:srgbClr val="6F7878"/>
                </a:solidFill>
              </a:rPr>
              <a:t>Source: Gartner</a:t>
            </a:r>
          </a:p>
        </p:txBody>
      </p:sp>
      <p:sp>
        <p:nvSpPr>
          <p:cNvPr id="71" name="TextBox 70">
            <a:extLst>
              <a:ext uri="{FF2B5EF4-FFF2-40B4-BE49-F238E27FC236}">
                <a16:creationId xmlns:a16="http://schemas.microsoft.com/office/drawing/2014/main" id="{A99A0E62-42E7-131F-426F-A776FD75158B}"/>
              </a:ext>
            </a:extLst>
          </p:cNvPr>
          <p:cNvSpPr txBox="1">
            <a:spLocks noChangeAspect="1"/>
          </p:cNvSpPr>
          <p:nvPr/>
        </p:nvSpPr>
        <p:spPr>
          <a:xfrm>
            <a:off x="7395970" y="2515588"/>
            <a:ext cx="4025866" cy="1692771"/>
          </a:xfrm>
          <a:prstGeom prst="rect">
            <a:avLst/>
          </a:prstGeom>
          <a:noFill/>
          <a:ln>
            <a:noFill/>
          </a:ln>
        </p:spPr>
        <p:txBody>
          <a:bodyPr wrap="square" lIns="91440" tIns="91440" rIns="91440" bIns="91440" anchor="t">
            <a:spAutoFit/>
          </a:bodyPr>
          <a:lstStyle/>
          <a:p>
            <a:r>
              <a:rPr lang="en-US" sz="1400" b="1" dirty="0"/>
              <a:t>Balance your technology innovation portfolio</a:t>
            </a:r>
          </a:p>
          <a:p>
            <a:pPr marL="171450" indent="-171450" defTabSz="685800">
              <a:buFont typeface="Arial" panose="020B0604020202020204" pitchFamily="34" charset="0"/>
              <a:buChar char="•"/>
            </a:pPr>
            <a:r>
              <a:rPr lang="en-US" sz="1400" b="1" dirty="0">
                <a:solidFill>
                  <a:schemeClr val="dk1"/>
                </a:solidFill>
              </a:rPr>
              <a:t>Focus</a:t>
            </a:r>
            <a:r>
              <a:rPr lang="en-US" sz="1400" dirty="0">
                <a:solidFill>
                  <a:schemeClr val="dk1"/>
                </a:solidFill>
              </a:rPr>
              <a:t> incremental innovation to drive. productivity, improve customer experience and existing products. </a:t>
            </a:r>
          </a:p>
          <a:p>
            <a:pPr marL="171450" indent="-171450" defTabSz="685800">
              <a:buFont typeface="Arial" panose="020B0604020202020204" pitchFamily="34" charset="0"/>
              <a:buChar char="•"/>
            </a:pPr>
            <a:r>
              <a:rPr lang="en-US" sz="1400" b="1" dirty="0">
                <a:solidFill>
                  <a:schemeClr val="dk1"/>
                </a:solidFill>
              </a:rPr>
              <a:t>Dedicate</a:t>
            </a:r>
            <a:r>
              <a:rPr lang="en-US" sz="1400" dirty="0">
                <a:solidFill>
                  <a:schemeClr val="dk1"/>
                </a:solidFill>
              </a:rPr>
              <a:t> a smaller percentage of your innovation portfolio to transformative and  disruptive innovation to fuel revenue growth. </a:t>
            </a:r>
          </a:p>
        </p:txBody>
      </p:sp>
      <p:sp>
        <p:nvSpPr>
          <p:cNvPr id="6" name="Google Shape;1037;p18">
            <a:extLst>
              <a:ext uri="{FF2B5EF4-FFF2-40B4-BE49-F238E27FC236}">
                <a16:creationId xmlns:a16="http://schemas.microsoft.com/office/drawing/2014/main" id="{9832B0A1-C658-AE0D-B085-BBC63DF06163}"/>
              </a:ext>
            </a:extLst>
          </p:cNvPr>
          <p:cNvSpPr/>
          <p:nvPr/>
        </p:nvSpPr>
        <p:spPr>
          <a:xfrm>
            <a:off x="4475146" y="3477750"/>
            <a:ext cx="2720336" cy="1732521"/>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 name="Google Shape;1038;p18">
            <a:extLst>
              <a:ext uri="{FF2B5EF4-FFF2-40B4-BE49-F238E27FC236}">
                <a16:creationId xmlns:a16="http://schemas.microsoft.com/office/drawing/2014/main" id="{0E83A870-D003-5B43-4BB4-F07C0946F8F7}"/>
              </a:ext>
            </a:extLst>
          </p:cNvPr>
          <p:cNvSpPr/>
          <p:nvPr/>
        </p:nvSpPr>
        <p:spPr>
          <a:xfrm>
            <a:off x="1754816" y="3482746"/>
            <a:ext cx="2720336" cy="1732521"/>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 name="Google Shape;1039;p18">
            <a:extLst>
              <a:ext uri="{FF2B5EF4-FFF2-40B4-BE49-F238E27FC236}">
                <a16:creationId xmlns:a16="http://schemas.microsoft.com/office/drawing/2014/main" id="{E2908EBF-8363-19E9-7F93-047A3CEDB11D}"/>
              </a:ext>
            </a:extLst>
          </p:cNvPr>
          <p:cNvSpPr/>
          <p:nvPr/>
        </p:nvSpPr>
        <p:spPr>
          <a:xfrm>
            <a:off x="1754816" y="1746526"/>
            <a:ext cx="2720336" cy="1732521"/>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9" name="Google Shape;1040;p18">
            <a:extLst>
              <a:ext uri="{FF2B5EF4-FFF2-40B4-BE49-F238E27FC236}">
                <a16:creationId xmlns:a16="http://schemas.microsoft.com/office/drawing/2014/main" id="{08EBC074-B996-9814-0FC9-CBB86FE85314}"/>
              </a:ext>
            </a:extLst>
          </p:cNvPr>
          <p:cNvSpPr/>
          <p:nvPr/>
        </p:nvSpPr>
        <p:spPr>
          <a:xfrm>
            <a:off x="4475163" y="1746526"/>
            <a:ext cx="2720336" cy="1732521"/>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cxnSp>
        <p:nvCxnSpPr>
          <p:cNvPr id="14" name="Google Shape;1045;p18">
            <a:extLst>
              <a:ext uri="{FF2B5EF4-FFF2-40B4-BE49-F238E27FC236}">
                <a16:creationId xmlns:a16="http://schemas.microsoft.com/office/drawing/2014/main" id="{E4836614-EBE4-F149-9A88-77E664639603}"/>
              </a:ext>
            </a:extLst>
          </p:cNvPr>
          <p:cNvCxnSpPr/>
          <p:nvPr/>
        </p:nvCxnSpPr>
        <p:spPr>
          <a:xfrm rot="10800000">
            <a:off x="4475163" y="1750483"/>
            <a:ext cx="0" cy="3465042"/>
          </a:xfrm>
          <a:prstGeom prst="straightConnector1">
            <a:avLst/>
          </a:prstGeom>
          <a:noFill/>
          <a:ln w="25400" cap="flat" cmpd="sng">
            <a:solidFill>
              <a:srgbClr val="6F7878"/>
            </a:solidFill>
            <a:prstDash val="solid"/>
            <a:round/>
            <a:headEnd type="none" w="sm" len="sm"/>
            <a:tailEnd type="none" w="sm" len="sm"/>
          </a:ln>
        </p:spPr>
      </p:cxnSp>
      <p:cxnSp>
        <p:nvCxnSpPr>
          <p:cNvPr id="15" name="Google Shape;1046;p18">
            <a:extLst>
              <a:ext uri="{FF2B5EF4-FFF2-40B4-BE49-F238E27FC236}">
                <a16:creationId xmlns:a16="http://schemas.microsoft.com/office/drawing/2014/main" id="{68AC39E1-57C8-37C1-3BE7-2C8AC882A947}"/>
              </a:ext>
            </a:extLst>
          </p:cNvPr>
          <p:cNvCxnSpPr/>
          <p:nvPr/>
        </p:nvCxnSpPr>
        <p:spPr>
          <a:xfrm>
            <a:off x="1754824" y="3482746"/>
            <a:ext cx="5440679" cy="0"/>
          </a:xfrm>
          <a:prstGeom prst="straightConnector1">
            <a:avLst/>
          </a:prstGeom>
          <a:noFill/>
          <a:ln w="25400" cap="flat" cmpd="sng">
            <a:solidFill>
              <a:srgbClr val="6F7878"/>
            </a:solidFill>
            <a:prstDash val="solid"/>
            <a:round/>
            <a:headEnd type="none" w="sm" len="sm"/>
            <a:tailEnd type="none" w="sm" len="sm"/>
          </a:ln>
        </p:spPr>
      </p:cxnSp>
      <p:sp>
        <p:nvSpPr>
          <p:cNvPr id="16" name="Google Shape;1047;p18">
            <a:extLst>
              <a:ext uri="{FF2B5EF4-FFF2-40B4-BE49-F238E27FC236}">
                <a16:creationId xmlns:a16="http://schemas.microsoft.com/office/drawing/2014/main" id="{71B18096-355A-9DE6-2668-3EAB4FE64D17}"/>
              </a:ext>
            </a:extLst>
          </p:cNvPr>
          <p:cNvSpPr/>
          <p:nvPr/>
        </p:nvSpPr>
        <p:spPr>
          <a:xfrm rot="10800000">
            <a:off x="1754823" y="1750216"/>
            <a:ext cx="5440680" cy="3465576"/>
          </a:xfrm>
          <a:custGeom>
            <a:avLst/>
            <a:gdLst/>
            <a:ahLst/>
            <a:cxnLst/>
            <a:rect l="l" t="t" r="r" b="b"/>
            <a:pathLst>
              <a:path w="700087" h="1544561" extrusionOk="0">
                <a:moveTo>
                  <a:pt x="0" y="0"/>
                </a:moveTo>
                <a:lnTo>
                  <a:pt x="700087" y="0"/>
                </a:lnTo>
                <a:lnTo>
                  <a:pt x="700087" y="1544561"/>
                </a:lnTo>
              </a:path>
            </a:pathLst>
          </a:custGeom>
          <a:noFill/>
          <a:ln w="25400" cap="sq" cmpd="sng">
            <a:solidFill>
              <a:srgbClr val="6F7878"/>
            </a:solidFill>
            <a:prstDash val="solid"/>
            <a:round/>
            <a:headEnd type="triangle" w="lg" len="med"/>
            <a:tailEnd type="triangle" w="lg"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7" name="Google Shape;1048;p18">
            <a:extLst>
              <a:ext uri="{FF2B5EF4-FFF2-40B4-BE49-F238E27FC236}">
                <a16:creationId xmlns:a16="http://schemas.microsoft.com/office/drawing/2014/main" id="{12693DC7-CACC-408A-78EC-8B0B30E6F2E1}"/>
              </a:ext>
            </a:extLst>
          </p:cNvPr>
          <p:cNvSpPr txBox="1"/>
          <p:nvPr/>
        </p:nvSpPr>
        <p:spPr>
          <a:xfrm>
            <a:off x="1752727" y="5226673"/>
            <a:ext cx="2720336" cy="352469"/>
          </a:xfrm>
          <a:prstGeom prst="rect">
            <a:avLst/>
          </a:prstGeom>
          <a:noFill/>
          <a:ln>
            <a:noFill/>
          </a:ln>
        </p:spPr>
        <p:txBody>
          <a:bodyPr spcFirstLastPara="1" wrap="square" lIns="90000" tIns="90000" rIns="90000"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Arial"/>
                <a:ea typeface="Arial"/>
                <a:cs typeface="Arial"/>
                <a:sym typeface="Arial"/>
              </a:rPr>
              <a:t>Existing</a:t>
            </a:r>
            <a:endParaRPr lang="en-US" sz="1200" b="0" i="0" u="none" strike="noStrike" cap="none" dirty="0">
              <a:solidFill>
                <a:srgbClr val="000000"/>
              </a:solidFill>
              <a:latin typeface="Arial"/>
              <a:ea typeface="Arial"/>
              <a:cs typeface="Arial"/>
              <a:sym typeface="Arial"/>
            </a:endParaRPr>
          </a:p>
        </p:txBody>
      </p:sp>
      <p:sp>
        <p:nvSpPr>
          <p:cNvPr id="18" name="Google Shape;1049;p18">
            <a:extLst>
              <a:ext uri="{FF2B5EF4-FFF2-40B4-BE49-F238E27FC236}">
                <a16:creationId xmlns:a16="http://schemas.microsoft.com/office/drawing/2014/main" id="{0ACDE82D-C002-BFCB-8067-BFDFB235DF9E}"/>
              </a:ext>
            </a:extLst>
          </p:cNvPr>
          <p:cNvSpPr txBox="1"/>
          <p:nvPr/>
        </p:nvSpPr>
        <p:spPr>
          <a:xfrm>
            <a:off x="4473062" y="5223189"/>
            <a:ext cx="2720336" cy="352469"/>
          </a:xfrm>
          <a:prstGeom prst="rect">
            <a:avLst/>
          </a:prstGeom>
          <a:noFill/>
          <a:ln>
            <a:noFill/>
          </a:ln>
        </p:spPr>
        <p:txBody>
          <a:bodyPr spcFirstLastPara="1" wrap="square" lIns="90000" tIns="90000" rIns="90000"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Arial"/>
                <a:ea typeface="Arial"/>
                <a:cs typeface="Arial"/>
                <a:sym typeface="Arial"/>
              </a:rPr>
              <a:t>New</a:t>
            </a:r>
            <a:endParaRPr lang="en-US" sz="1200" b="0" i="0" u="none" strike="noStrike" cap="none" dirty="0">
              <a:solidFill>
                <a:srgbClr val="000000"/>
              </a:solidFill>
              <a:latin typeface="Arial"/>
              <a:ea typeface="Arial"/>
              <a:cs typeface="Arial"/>
              <a:sym typeface="Arial"/>
            </a:endParaRPr>
          </a:p>
        </p:txBody>
      </p:sp>
      <p:sp>
        <p:nvSpPr>
          <p:cNvPr id="13" name="Google Shape;1048;p18">
            <a:extLst>
              <a:ext uri="{FF2B5EF4-FFF2-40B4-BE49-F238E27FC236}">
                <a16:creationId xmlns:a16="http://schemas.microsoft.com/office/drawing/2014/main" id="{2481133F-EAAD-2A37-CD71-6F2A28DF2153}"/>
              </a:ext>
            </a:extLst>
          </p:cNvPr>
          <p:cNvSpPr txBox="1"/>
          <p:nvPr/>
        </p:nvSpPr>
        <p:spPr>
          <a:xfrm>
            <a:off x="585774" y="2413538"/>
            <a:ext cx="1156642" cy="397201"/>
          </a:xfrm>
          <a:prstGeom prst="rect">
            <a:avLst/>
          </a:prstGeom>
          <a:noFill/>
          <a:ln>
            <a:noFill/>
          </a:ln>
        </p:spPr>
        <p:txBody>
          <a:bodyPr spcFirstLastPara="1" wrap="square" lIns="90000" tIns="90000" rIns="90000" bIns="900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Arial"/>
                <a:ea typeface="Arial"/>
                <a:cs typeface="Arial"/>
                <a:sym typeface="Arial"/>
              </a:rPr>
              <a:t>Radical</a:t>
            </a:r>
          </a:p>
        </p:txBody>
      </p:sp>
      <p:sp>
        <p:nvSpPr>
          <p:cNvPr id="22" name="TextBox 21">
            <a:extLst>
              <a:ext uri="{FF2B5EF4-FFF2-40B4-BE49-F238E27FC236}">
                <a16:creationId xmlns:a16="http://schemas.microsoft.com/office/drawing/2014/main" id="{24724F2D-433E-9AFC-DEAF-1C5568518EC0}"/>
              </a:ext>
            </a:extLst>
          </p:cNvPr>
          <p:cNvSpPr txBox="1"/>
          <p:nvPr/>
        </p:nvSpPr>
        <p:spPr>
          <a:xfrm>
            <a:off x="4477461" y="2305010"/>
            <a:ext cx="2720328" cy="615553"/>
          </a:xfrm>
          <a:prstGeom prst="rect">
            <a:avLst/>
          </a:prstGeom>
          <a:noFill/>
        </p:spPr>
        <p:txBody>
          <a:bodyPr wrap="square" lIns="91440" tIns="91440" bIns="91440" rtlCol="0" anchor="ctr" anchorCtr="0">
            <a:spAutoFit/>
          </a:bodyPr>
          <a:lstStyle/>
          <a:p>
            <a:pPr algn="ctr"/>
            <a:r>
              <a:rPr lang="en-US" sz="1400" b="1" dirty="0"/>
              <a:t>Disrupt</a:t>
            </a:r>
          </a:p>
          <a:p>
            <a:pPr algn="ctr"/>
            <a:r>
              <a:rPr lang="en-US" sz="1400" dirty="0"/>
              <a:t>Target X% </a:t>
            </a:r>
          </a:p>
        </p:txBody>
      </p:sp>
      <p:sp>
        <p:nvSpPr>
          <p:cNvPr id="23" name="TextBox 22">
            <a:extLst>
              <a:ext uri="{FF2B5EF4-FFF2-40B4-BE49-F238E27FC236}">
                <a16:creationId xmlns:a16="http://schemas.microsoft.com/office/drawing/2014/main" id="{37BBD5DD-34F9-DB08-3A5C-03AB5F807CE3}"/>
              </a:ext>
            </a:extLst>
          </p:cNvPr>
          <p:cNvSpPr txBox="1"/>
          <p:nvPr/>
        </p:nvSpPr>
        <p:spPr>
          <a:xfrm>
            <a:off x="1752734" y="2305010"/>
            <a:ext cx="2720328" cy="615553"/>
          </a:xfrm>
          <a:prstGeom prst="rect">
            <a:avLst/>
          </a:prstGeom>
          <a:noFill/>
        </p:spPr>
        <p:txBody>
          <a:bodyPr wrap="square" lIns="91440" tIns="91440" bIns="91440" rtlCol="0" anchor="ctr" anchorCtr="0">
            <a:spAutoFit/>
          </a:bodyPr>
          <a:lstStyle/>
          <a:p>
            <a:pPr algn="ctr"/>
            <a:r>
              <a:rPr lang="en-US" sz="1400" b="1" dirty="0"/>
              <a:t>Transform</a:t>
            </a:r>
          </a:p>
          <a:p>
            <a:pPr algn="ctr"/>
            <a:r>
              <a:rPr lang="en-US" sz="1400" dirty="0"/>
              <a:t>Target X% </a:t>
            </a:r>
          </a:p>
        </p:txBody>
      </p:sp>
      <p:sp>
        <p:nvSpPr>
          <p:cNvPr id="21" name="TextBox 20">
            <a:extLst>
              <a:ext uri="{FF2B5EF4-FFF2-40B4-BE49-F238E27FC236}">
                <a16:creationId xmlns:a16="http://schemas.microsoft.com/office/drawing/2014/main" id="{188FBF41-0BCF-7F5A-F2FE-A454CC02C7E9}"/>
              </a:ext>
            </a:extLst>
          </p:cNvPr>
          <p:cNvSpPr txBox="1"/>
          <p:nvPr/>
        </p:nvSpPr>
        <p:spPr>
          <a:xfrm>
            <a:off x="1752734" y="4036234"/>
            <a:ext cx="2720328" cy="615553"/>
          </a:xfrm>
          <a:prstGeom prst="rect">
            <a:avLst/>
          </a:prstGeom>
          <a:noFill/>
        </p:spPr>
        <p:txBody>
          <a:bodyPr wrap="square" lIns="91440" tIns="91440" bIns="91440" rtlCol="0" anchor="ctr" anchorCtr="0">
            <a:spAutoFit/>
          </a:bodyPr>
          <a:lstStyle/>
          <a:p>
            <a:pPr algn="ctr"/>
            <a:r>
              <a:rPr lang="en-US" sz="1400" b="1" dirty="0"/>
              <a:t>Optimize</a:t>
            </a:r>
          </a:p>
          <a:p>
            <a:pPr algn="ctr"/>
            <a:r>
              <a:rPr lang="en-US" sz="1400" dirty="0"/>
              <a:t>Target X% </a:t>
            </a:r>
          </a:p>
        </p:txBody>
      </p:sp>
      <p:sp>
        <p:nvSpPr>
          <p:cNvPr id="20" name="TextBox 19">
            <a:extLst>
              <a:ext uri="{FF2B5EF4-FFF2-40B4-BE49-F238E27FC236}">
                <a16:creationId xmlns:a16="http://schemas.microsoft.com/office/drawing/2014/main" id="{FC2AD751-A96B-70B5-C2DA-A1626417B9F1}"/>
              </a:ext>
            </a:extLst>
          </p:cNvPr>
          <p:cNvSpPr txBox="1"/>
          <p:nvPr/>
        </p:nvSpPr>
        <p:spPr>
          <a:xfrm>
            <a:off x="4477461" y="4036234"/>
            <a:ext cx="2720328" cy="615553"/>
          </a:xfrm>
          <a:prstGeom prst="rect">
            <a:avLst/>
          </a:prstGeom>
          <a:noFill/>
        </p:spPr>
        <p:txBody>
          <a:bodyPr wrap="square" lIns="91440" tIns="91440" bIns="91440" rtlCol="0" anchor="ctr" anchorCtr="0">
            <a:spAutoFit/>
          </a:bodyPr>
          <a:lstStyle/>
          <a:p>
            <a:pPr algn="ctr"/>
            <a:r>
              <a:rPr lang="en-US" sz="1400" b="1" dirty="0"/>
              <a:t>Extend</a:t>
            </a:r>
          </a:p>
          <a:p>
            <a:pPr algn="ctr"/>
            <a:r>
              <a:rPr lang="en-US" sz="1400" dirty="0"/>
              <a:t>Target X% </a:t>
            </a:r>
          </a:p>
        </p:txBody>
      </p:sp>
      <p:sp>
        <p:nvSpPr>
          <p:cNvPr id="28" name="Google Shape;1048;p18">
            <a:extLst>
              <a:ext uri="{FF2B5EF4-FFF2-40B4-BE49-F238E27FC236}">
                <a16:creationId xmlns:a16="http://schemas.microsoft.com/office/drawing/2014/main" id="{F516D68C-D35A-AE01-63D4-F8304199CF3A}"/>
              </a:ext>
            </a:extLst>
          </p:cNvPr>
          <p:cNvSpPr txBox="1"/>
          <p:nvPr/>
        </p:nvSpPr>
        <p:spPr>
          <a:xfrm>
            <a:off x="404451" y="4143864"/>
            <a:ext cx="1337965" cy="397201"/>
          </a:xfrm>
          <a:prstGeom prst="rect">
            <a:avLst/>
          </a:prstGeom>
          <a:noFill/>
          <a:ln>
            <a:noFill/>
          </a:ln>
        </p:spPr>
        <p:txBody>
          <a:bodyPr spcFirstLastPara="1" wrap="square" lIns="90000" tIns="90000" rIns="90000" bIns="900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Arial"/>
                <a:ea typeface="Arial"/>
                <a:cs typeface="Arial"/>
                <a:sym typeface="Arial"/>
              </a:rPr>
              <a:t>Incremental</a:t>
            </a:r>
          </a:p>
        </p:txBody>
      </p:sp>
    </p:spTree>
    <p:extLst>
      <p:ext uri="{BB962C8B-B14F-4D97-AF65-F5344CB8AC3E}">
        <p14:creationId xmlns:p14="http://schemas.microsoft.com/office/powerpoint/2010/main" val="2879409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200" y="361950"/>
            <a:ext cx="11274552" cy="886397"/>
          </a:xfrm>
        </p:spPr>
        <p:txBody>
          <a:bodyPr>
            <a:spAutoFit/>
          </a:bodyPr>
          <a:lstStyle/>
          <a:p>
            <a:r>
              <a:rPr lang="en-US" dirty="0"/>
              <a:t>Action 6: Design Metrics to Measure Value to Stakeholders From Technology Innovation</a:t>
            </a:r>
          </a:p>
        </p:txBody>
      </p:sp>
      <p:grpSp>
        <p:nvGrpSpPr>
          <p:cNvPr id="17" name="Group 16">
            <a:extLst>
              <a:ext uri="{FF2B5EF4-FFF2-40B4-BE49-F238E27FC236}">
                <a16:creationId xmlns:a16="http://schemas.microsoft.com/office/drawing/2014/main" id="{525235F6-70CC-8861-93E3-91B332C00DC7}"/>
              </a:ext>
            </a:extLst>
          </p:cNvPr>
          <p:cNvGrpSpPr/>
          <p:nvPr/>
        </p:nvGrpSpPr>
        <p:grpSpPr>
          <a:xfrm>
            <a:off x="1751674" y="1775157"/>
            <a:ext cx="8688652" cy="3989272"/>
            <a:chOff x="1751674" y="1775157"/>
            <a:chExt cx="8688652" cy="3989272"/>
          </a:xfrm>
        </p:grpSpPr>
        <p:sp>
          <p:nvSpPr>
            <p:cNvPr id="3" name="Text Box 91">
              <a:extLst>
                <a:ext uri="{FF2B5EF4-FFF2-40B4-BE49-F238E27FC236}">
                  <a16:creationId xmlns:a16="http://schemas.microsoft.com/office/drawing/2014/main" id="{ECCE9C9D-BE6B-2991-91DA-58E724EA45C5}"/>
                </a:ext>
              </a:extLst>
            </p:cNvPr>
            <p:cNvSpPr txBox="1">
              <a:spLocks noChangeAspect="1" noChangeArrowheads="1"/>
            </p:cNvSpPr>
            <p:nvPr/>
          </p:nvSpPr>
          <p:spPr bwMode="gray">
            <a:xfrm>
              <a:off x="1751674" y="5582841"/>
              <a:ext cx="8362950" cy="181588"/>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000" dirty="0">
                  <a:solidFill>
                    <a:srgbClr val="6F7878"/>
                  </a:solidFill>
                </a:rPr>
                <a:t>Source: Gartner</a:t>
              </a:r>
            </a:p>
          </p:txBody>
        </p:sp>
        <p:grpSp>
          <p:nvGrpSpPr>
            <p:cNvPr id="50" name="Group 49">
              <a:extLst>
                <a:ext uri="{FF2B5EF4-FFF2-40B4-BE49-F238E27FC236}">
                  <a16:creationId xmlns:a16="http://schemas.microsoft.com/office/drawing/2014/main" id="{70E427B1-8D49-2086-747B-AF3371660765}"/>
                </a:ext>
              </a:extLst>
            </p:cNvPr>
            <p:cNvGrpSpPr/>
            <p:nvPr/>
          </p:nvGrpSpPr>
          <p:grpSpPr>
            <a:xfrm>
              <a:off x="7916991" y="2151196"/>
              <a:ext cx="2521483" cy="2811237"/>
              <a:chOff x="7917917" y="1927676"/>
              <a:chExt cx="2521483" cy="2811237"/>
            </a:xfrm>
          </p:grpSpPr>
          <p:sp>
            <p:nvSpPr>
              <p:cNvPr id="18" name="Freeform 17">
                <a:extLst>
                  <a:ext uri="{FF2B5EF4-FFF2-40B4-BE49-F238E27FC236}">
                    <a16:creationId xmlns:a16="http://schemas.microsoft.com/office/drawing/2014/main" id="{CC0227D2-4B97-F3E5-187A-6E13AD7C8F2F}"/>
                  </a:ext>
                </a:extLst>
              </p:cNvPr>
              <p:cNvSpPr/>
              <p:nvPr/>
            </p:nvSpPr>
            <p:spPr>
              <a:xfrm>
                <a:off x="7917917" y="1927676"/>
                <a:ext cx="2521483" cy="2811237"/>
              </a:xfrm>
              <a:custGeom>
                <a:avLst/>
                <a:gdLst/>
                <a:ahLst/>
                <a:cxnLst/>
                <a:rect l="l" t="t" r="r" b="b"/>
                <a:pathLst>
                  <a:path w="2521483" h="2810840">
                    <a:moveTo>
                      <a:pt x="0" y="2810840"/>
                    </a:moveTo>
                    <a:lnTo>
                      <a:pt x="2521483" y="2810840"/>
                    </a:lnTo>
                    <a:lnTo>
                      <a:pt x="2521483" y="0"/>
                    </a:lnTo>
                    <a:lnTo>
                      <a:pt x="0" y="0"/>
                    </a:lnTo>
                    <a:close/>
                  </a:path>
                </a:pathLst>
              </a:custGeom>
              <a:noFill/>
              <a:ln w="12700" cap="sq">
                <a:solidFill>
                  <a:srgbClr val="002856"/>
                </a:solidFill>
              </a:ln>
            </p:spPr>
            <p:txBody>
              <a:bodyPr/>
              <a:lstStyle/>
              <a:p>
                <a:endParaRPr lang="en-US" dirty="0"/>
              </a:p>
            </p:txBody>
          </p:sp>
          <p:sp>
            <p:nvSpPr>
              <p:cNvPr id="19" name="Freeform 18">
                <a:extLst>
                  <a:ext uri="{FF2B5EF4-FFF2-40B4-BE49-F238E27FC236}">
                    <a16:creationId xmlns:a16="http://schemas.microsoft.com/office/drawing/2014/main" id="{C85DAB9E-3E15-1AAF-E3AE-C2BF73C000C0}"/>
                  </a:ext>
                </a:extLst>
              </p:cNvPr>
              <p:cNvSpPr/>
              <p:nvPr/>
            </p:nvSpPr>
            <p:spPr>
              <a:xfrm>
                <a:off x="9007208" y="2093875"/>
                <a:ext cx="342900" cy="341668"/>
              </a:xfrm>
              <a:custGeom>
                <a:avLst/>
                <a:gdLst/>
                <a:ahLst/>
                <a:cxnLst/>
                <a:rect l="l" t="t" r="r" b="b"/>
                <a:pathLst>
                  <a:path w="342900" h="341668">
                    <a:moveTo>
                      <a:pt x="171450" y="0"/>
                    </a:moveTo>
                    <a:lnTo>
                      <a:pt x="75616" y="95834"/>
                    </a:lnTo>
                    <a:lnTo>
                      <a:pt x="95835" y="116027"/>
                    </a:lnTo>
                    <a:lnTo>
                      <a:pt x="157163" y="54687"/>
                    </a:lnTo>
                    <a:lnTo>
                      <a:pt x="157163" y="277368"/>
                    </a:lnTo>
                    <a:lnTo>
                      <a:pt x="185738" y="277368"/>
                    </a:lnTo>
                    <a:lnTo>
                      <a:pt x="185738" y="54687"/>
                    </a:lnTo>
                    <a:lnTo>
                      <a:pt x="247066" y="116027"/>
                    </a:lnTo>
                    <a:lnTo>
                      <a:pt x="267285" y="95834"/>
                    </a:lnTo>
                    <a:close/>
                    <a:moveTo>
                      <a:pt x="171450" y="40399"/>
                    </a:moveTo>
                    <a:lnTo>
                      <a:pt x="172682" y="41631"/>
                    </a:lnTo>
                    <a:lnTo>
                      <a:pt x="170231" y="41631"/>
                    </a:lnTo>
                    <a:close/>
                    <a:moveTo>
                      <a:pt x="0" y="341668"/>
                    </a:moveTo>
                    <a:lnTo>
                      <a:pt x="342900" y="341668"/>
                    </a:lnTo>
                    <a:lnTo>
                      <a:pt x="342900" y="313093"/>
                    </a:lnTo>
                    <a:lnTo>
                      <a:pt x="0" y="313093"/>
                    </a:lnTo>
                    <a:close/>
                  </a:path>
                </a:pathLst>
              </a:custGeom>
              <a:solidFill>
                <a:srgbClr val="002856"/>
              </a:solidFill>
            </p:spPr>
            <p:txBody>
              <a:bodyPr/>
              <a:lstStyle/>
              <a:p>
                <a:endParaRPr lang="en-US" dirty="0"/>
              </a:p>
            </p:txBody>
          </p:sp>
        </p:grpSp>
        <p:grpSp>
          <p:nvGrpSpPr>
            <p:cNvPr id="51" name="Group 50">
              <a:extLst>
                <a:ext uri="{FF2B5EF4-FFF2-40B4-BE49-F238E27FC236}">
                  <a16:creationId xmlns:a16="http://schemas.microsoft.com/office/drawing/2014/main" id="{187D4E88-70E4-48A2-6861-B7DE234FE27E}"/>
                </a:ext>
              </a:extLst>
            </p:cNvPr>
            <p:cNvGrpSpPr/>
            <p:nvPr/>
          </p:nvGrpSpPr>
          <p:grpSpPr>
            <a:xfrm>
              <a:off x="1751674" y="2151197"/>
              <a:ext cx="2521483" cy="2872800"/>
              <a:chOff x="1752600" y="1927677"/>
              <a:chExt cx="2521483" cy="2872800"/>
            </a:xfrm>
          </p:grpSpPr>
          <p:sp>
            <p:nvSpPr>
              <p:cNvPr id="8" name="Freeform 7">
                <a:extLst>
                  <a:ext uri="{FF2B5EF4-FFF2-40B4-BE49-F238E27FC236}">
                    <a16:creationId xmlns:a16="http://schemas.microsoft.com/office/drawing/2014/main" id="{0DB27A44-0ABB-232E-23C1-ACFADE258DB1}"/>
                  </a:ext>
                </a:extLst>
              </p:cNvPr>
              <p:cNvSpPr/>
              <p:nvPr/>
            </p:nvSpPr>
            <p:spPr>
              <a:xfrm>
                <a:off x="1752600" y="1927677"/>
                <a:ext cx="2521483" cy="2872800"/>
              </a:xfrm>
              <a:custGeom>
                <a:avLst/>
                <a:gdLst/>
                <a:ahLst/>
                <a:cxnLst/>
                <a:rect l="l" t="t" r="r" b="b"/>
                <a:pathLst>
                  <a:path w="2521483" h="2810840">
                    <a:moveTo>
                      <a:pt x="0" y="2810840"/>
                    </a:moveTo>
                    <a:lnTo>
                      <a:pt x="2521484" y="2810840"/>
                    </a:lnTo>
                    <a:lnTo>
                      <a:pt x="2521484" y="0"/>
                    </a:lnTo>
                    <a:lnTo>
                      <a:pt x="0" y="0"/>
                    </a:lnTo>
                    <a:close/>
                  </a:path>
                </a:pathLst>
              </a:custGeom>
              <a:noFill/>
              <a:ln w="12700" cap="sq">
                <a:solidFill>
                  <a:srgbClr val="002856"/>
                </a:solidFill>
              </a:ln>
            </p:spPr>
            <p:txBody>
              <a:bodyPr/>
              <a:lstStyle/>
              <a:p>
                <a:endParaRPr lang="en-US" dirty="0"/>
              </a:p>
            </p:txBody>
          </p:sp>
          <p:sp>
            <p:nvSpPr>
              <p:cNvPr id="20" name="Freeform 19">
                <a:extLst>
                  <a:ext uri="{FF2B5EF4-FFF2-40B4-BE49-F238E27FC236}">
                    <a16:creationId xmlns:a16="http://schemas.microsoft.com/office/drawing/2014/main" id="{8F5DCACD-4255-C744-2323-8B0FEC649C70}"/>
                  </a:ext>
                </a:extLst>
              </p:cNvPr>
              <p:cNvSpPr/>
              <p:nvPr/>
            </p:nvSpPr>
            <p:spPr>
              <a:xfrm>
                <a:off x="2841891" y="2093258"/>
                <a:ext cx="342900" cy="342900"/>
              </a:xfrm>
              <a:custGeom>
                <a:avLst/>
                <a:gdLst/>
                <a:ahLst/>
                <a:cxnLst/>
                <a:rect l="l" t="t" r="r" b="b"/>
                <a:pathLst>
                  <a:path w="342900" h="342900">
                    <a:moveTo>
                      <a:pt x="157163" y="0"/>
                    </a:moveTo>
                    <a:lnTo>
                      <a:pt x="157163" y="222695"/>
                    </a:lnTo>
                    <a:lnTo>
                      <a:pt x="95834" y="161341"/>
                    </a:lnTo>
                    <a:lnTo>
                      <a:pt x="75616" y="181559"/>
                    </a:lnTo>
                    <a:lnTo>
                      <a:pt x="171450" y="277381"/>
                    </a:lnTo>
                    <a:lnTo>
                      <a:pt x="267284" y="181559"/>
                    </a:lnTo>
                    <a:lnTo>
                      <a:pt x="247066" y="161341"/>
                    </a:lnTo>
                    <a:lnTo>
                      <a:pt x="185738" y="222695"/>
                    </a:lnTo>
                    <a:lnTo>
                      <a:pt x="185738" y="0"/>
                    </a:lnTo>
                    <a:close/>
                    <a:moveTo>
                      <a:pt x="170231" y="235738"/>
                    </a:moveTo>
                    <a:lnTo>
                      <a:pt x="172682" y="235738"/>
                    </a:lnTo>
                    <a:lnTo>
                      <a:pt x="171450" y="236982"/>
                    </a:lnTo>
                    <a:close/>
                    <a:moveTo>
                      <a:pt x="0" y="342900"/>
                    </a:moveTo>
                    <a:lnTo>
                      <a:pt x="342900" y="342900"/>
                    </a:lnTo>
                    <a:lnTo>
                      <a:pt x="342900" y="314325"/>
                    </a:lnTo>
                    <a:lnTo>
                      <a:pt x="0" y="314325"/>
                    </a:lnTo>
                    <a:close/>
                  </a:path>
                </a:pathLst>
              </a:custGeom>
              <a:solidFill>
                <a:srgbClr val="002856"/>
              </a:solidFill>
            </p:spPr>
            <p:txBody>
              <a:bodyPr/>
              <a:lstStyle/>
              <a:p>
                <a:endParaRPr lang="en-US" dirty="0"/>
              </a:p>
            </p:txBody>
          </p:sp>
        </p:grpSp>
        <p:grpSp>
          <p:nvGrpSpPr>
            <p:cNvPr id="49" name="Group 48">
              <a:extLst>
                <a:ext uri="{FF2B5EF4-FFF2-40B4-BE49-F238E27FC236}">
                  <a16:creationId xmlns:a16="http://schemas.microsoft.com/office/drawing/2014/main" id="{7BD7ADFF-7A82-F518-D103-AB68E41723C7}"/>
                </a:ext>
              </a:extLst>
            </p:cNvPr>
            <p:cNvGrpSpPr/>
            <p:nvPr/>
          </p:nvGrpSpPr>
          <p:grpSpPr>
            <a:xfrm>
              <a:off x="4834332" y="2151197"/>
              <a:ext cx="2521483" cy="2872800"/>
              <a:chOff x="4835259" y="1927677"/>
              <a:chExt cx="2521483" cy="2872800"/>
            </a:xfrm>
          </p:grpSpPr>
          <p:sp>
            <p:nvSpPr>
              <p:cNvPr id="13" name="Freeform 12">
                <a:extLst>
                  <a:ext uri="{FF2B5EF4-FFF2-40B4-BE49-F238E27FC236}">
                    <a16:creationId xmlns:a16="http://schemas.microsoft.com/office/drawing/2014/main" id="{CF7FD7F6-A001-FCF4-7DBE-09D36E48F205}"/>
                  </a:ext>
                </a:extLst>
              </p:cNvPr>
              <p:cNvSpPr/>
              <p:nvPr/>
            </p:nvSpPr>
            <p:spPr>
              <a:xfrm>
                <a:off x="4835259" y="1927677"/>
                <a:ext cx="2521483" cy="2872800"/>
              </a:xfrm>
              <a:custGeom>
                <a:avLst/>
                <a:gdLst/>
                <a:ahLst/>
                <a:cxnLst/>
                <a:rect l="l" t="t" r="r" b="b"/>
                <a:pathLst>
                  <a:path w="2521483" h="2810840">
                    <a:moveTo>
                      <a:pt x="0" y="2810840"/>
                    </a:moveTo>
                    <a:lnTo>
                      <a:pt x="2521483" y="2810840"/>
                    </a:lnTo>
                    <a:lnTo>
                      <a:pt x="2521483" y="0"/>
                    </a:lnTo>
                    <a:lnTo>
                      <a:pt x="0" y="0"/>
                    </a:lnTo>
                    <a:close/>
                  </a:path>
                </a:pathLst>
              </a:custGeom>
              <a:noFill/>
              <a:ln w="12700" cap="sq">
                <a:solidFill>
                  <a:srgbClr val="002856"/>
                </a:solidFill>
              </a:ln>
            </p:spPr>
            <p:txBody>
              <a:bodyPr/>
              <a:lstStyle/>
              <a:p>
                <a:endParaRPr lang="en-US" dirty="0"/>
              </a:p>
            </p:txBody>
          </p:sp>
          <p:sp>
            <p:nvSpPr>
              <p:cNvPr id="21" name="Freeform 20">
                <a:extLst>
                  <a:ext uri="{FF2B5EF4-FFF2-40B4-BE49-F238E27FC236}">
                    <a16:creationId xmlns:a16="http://schemas.microsoft.com/office/drawing/2014/main" id="{4A92A23E-1575-57DC-938D-F4B36EF5EFBE}"/>
                  </a:ext>
                </a:extLst>
              </p:cNvPr>
              <p:cNvSpPr/>
              <p:nvPr/>
            </p:nvSpPr>
            <p:spPr>
              <a:xfrm>
                <a:off x="5918025" y="2070349"/>
                <a:ext cx="355951" cy="388722"/>
              </a:xfrm>
              <a:custGeom>
                <a:avLst/>
                <a:gdLst/>
                <a:ahLst/>
                <a:cxnLst/>
                <a:rect l="l" t="t" r="r" b="b"/>
                <a:pathLst>
                  <a:path w="355951" h="388722">
                    <a:moveTo>
                      <a:pt x="214308" y="331571"/>
                    </a:moveTo>
                    <a:cubicBezTo>
                      <a:pt x="198522" y="331571"/>
                      <a:pt x="185733" y="318782"/>
                      <a:pt x="185733" y="302996"/>
                    </a:cubicBezTo>
                    <a:cubicBezTo>
                      <a:pt x="185733" y="287210"/>
                      <a:pt x="198522" y="274421"/>
                      <a:pt x="214308" y="274421"/>
                    </a:cubicBezTo>
                    <a:cubicBezTo>
                      <a:pt x="230094" y="274421"/>
                      <a:pt x="242883" y="287210"/>
                      <a:pt x="242883" y="302996"/>
                    </a:cubicBezTo>
                    <a:cubicBezTo>
                      <a:pt x="242883" y="318782"/>
                      <a:pt x="230094" y="331571"/>
                      <a:pt x="214308" y="331571"/>
                    </a:cubicBezTo>
                    <a:close/>
                    <a:moveTo>
                      <a:pt x="85720" y="188696"/>
                    </a:moveTo>
                    <a:cubicBezTo>
                      <a:pt x="69934" y="188696"/>
                      <a:pt x="57145" y="175907"/>
                      <a:pt x="57145" y="160121"/>
                    </a:cubicBezTo>
                    <a:cubicBezTo>
                      <a:pt x="57145" y="144335"/>
                      <a:pt x="69934" y="131546"/>
                      <a:pt x="85720" y="131546"/>
                    </a:cubicBezTo>
                    <a:cubicBezTo>
                      <a:pt x="101507" y="131546"/>
                      <a:pt x="114295" y="144335"/>
                      <a:pt x="114295" y="160121"/>
                    </a:cubicBezTo>
                    <a:cubicBezTo>
                      <a:pt x="114295" y="175907"/>
                      <a:pt x="101507" y="188696"/>
                      <a:pt x="85720" y="188696"/>
                    </a:cubicBezTo>
                    <a:close/>
                    <a:moveTo>
                      <a:pt x="14283" y="388721"/>
                    </a:moveTo>
                    <a:lnTo>
                      <a:pt x="14283" y="360146"/>
                    </a:lnTo>
                    <a:lnTo>
                      <a:pt x="214308" y="360146"/>
                    </a:lnTo>
                    <a:cubicBezTo>
                      <a:pt x="245816" y="360146"/>
                      <a:pt x="271458" y="334505"/>
                      <a:pt x="271458" y="302996"/>
                    </a:cubicBezTo>
                    <a:cubicBezTo>
                      <a:pt x="271458" y="271488"/>
                      <a:pt x="245816" y="245846"/>
                      <a:pt x="214308" y="245846"/>
                    </a:cubicBezTo>
                    <a:lnTo>
                      <a:pt x="85720" y="245846"/>
                    </a:lnTo>
                    <a:cubicBezTo>
                      <a:pt x="38763" y="245846"/>
                      <a:pt x="503" y="207897"/>
                      <a:pt x="0" y="161056"/>
                    </a:cubicBezTo>
                    <a:lnTo>
                      <a:pt x="0" y="161056"/>
                    </a:lnTo>
                    <a:lnTo>
                      <a:pt x="0" y="159184"/>
                    </a:lnTo>
                    <a:lnTo>
                      <a:pt x="0" y="159184"/>
                    </a:lnTo>
                    <a:cubicBezTo>
                      <a:pt x="505" y="112345"/>
                      <a:pt x="38764" y="74396"/>
                      <a:pt x="85720" y="74396"/>
                    </a:cubicBezTo>
                    <a:lnTo>
                      <a:pt x="301265" y="74396"/>
                    </a:lnTo>
                    <a:lnTo>
                      <a:pt x="247074" y="20205"/>
                    </a:lnTo>
                    <a:lnTo>
                      <a:pt x="267267" y="0"/>
                    </a:lnTo>
                    <a:lnTo>
                      <a:pt x="355951" y="88684"/>
                    </a:lnTo>
                    <a:lnTo>
                      <a:pt x="267267" y="177368"/>
                    </a:lnTo>
                    <a:lnTo>
                      <a:pt x="247074" y="157162"/>
                    </a:lnTo>
                    <a:lnTo>
                      <a:pt x="301265" y="102971"/>
                    </a:lnTo>
                    <a:lnTo>
                      <a:pt x="85720" y="102971"/>
                    </a:lnTo>
                    <a:cubicBezTo>
                      <a:pt x="54212" y="102971"/>
                      <a:pt x="28570" y="128613"/>
                      <a:pt x="28570" y="160121"/>
                    </a:cubicBezTo>
                    <a:cubicBezTo>
                      <a:pt x="28570" y="191630"/>
                      <a:pt x="54212" y="217271"/>
                      <a:pt x="85720" y="217271"/>
                    </a:cubicBezTo>
                    <a:lnTo>
                      <a:pt x="214308" y="217271"/>
                    </a:lnTo>
                    <a:cubicBezTo>
                      <a:pt x="261577" y="217271"/>
                      <a:pt x="300033" y="255727"/>
                      <a:pt x="300033" y="302996"/>
                    </a:cubicBezTo>
                    <a:cubicBezTo>
                      <a:pt x="300033" y="350265"/>
                      <a:pt x="261577" y="388721"/>
                      <a:pt x="214308" y="388721"/>
                    </a:cubicBezTo>
                    <a:close/>
                  </a:path>
                </a:pathLst>
              </a:custGeom>
              <a:solidFill>
                <a:srgbClr val="002856"/>
              </a:solidFill>
            </p:spPr>
            <p:txBody>
              <a:bodyPr/>
              <a:lstStyle/>
              <a:p>
                <a:endParaRPr lang="en-US" dirty="0"/>
              </a:p>
            </p:txBody>
          </p:sp>
        </p:grpSp>
        <p:sp>
          <p:nvSpPr>
            <p:cNvPr id="22" name="Freeform 21">
              <a:extLst>
                <a:ext uri="{FF2B5EF4-FFF2-40B4-BE49-F238E27FC236}">
                  <a16:creationId xmlns:a16="http://schemas.microsoft.com/office/drawing/2014/main" id="{429D2095-E6C5-CD0F-2157-630BC92D6CD9}"/>
                </a:ext>
              </a:extLst>
            </p:cNvPr>
            <p:cNvSpPr/>
            <p:nvPr/>
          </p:nvSpPr>
          <p:spPr>
            <a:xfrm>
              <a:off x="1751674" y="4761603"/>
              <a:ext cx="8688652" cy="279400"/>
            </a:xfrm>
            <a:custGeom>
              <a:avLst/>
              <a:gdLst/>
              <a:ahLst/>
              <a:cxnLst/>
              <a:rect l="l" t="t" r="r" b="b"/>
              <a:pathLst>
                <a:path w="8686800" h="279400">
                  <a:moveTo>
                    <a:pt x="0" y="279400"/>
                  </a:moveTo>
                  <a:lnTo>
                    <a:pt x="8686800" y="279400"/>
                  </a:lnTo>
                  <a:lnTo>
                    <a:pt x="8686800" y="0"/>
                  </a:lnTo>
                  <a:lnTo>
                    <a:pt x="0" y="0"/>
                  </a:lnTo>
                  <a:close/>
                </a:path>
              </a:pathLst>
            </a:custGeom>
            <a:solidFill>
              <a:srgbClr val="002856"/>
            </a:solidFill>
            <a:ln>
              <a:solidFill>
                <a:schemeClr val="accent1"/>
              </a:solidFill>
            </a:ln>
          </p:spPr>
          <p:txBody>
            <a:bodyPr/>
            <a:lstStyle/>
            <a:p>
              <a:endParaRPr lang="en-US" dirty="0"/>
            </a:p>
          </p:txBody>
        </p:sp>
        <p:sp>
          <p:nvSpPr>
            <p:cNvPr id="23" name="Freeform 22">
              <a:extLst>
                <a:ext uri="{FF2B5EF4-FFF2-40B4-BE49-F238E27FC236}">
                  <a16:creationId xmlns:a16="http://schemas.microsoft.com/office/drawing/2014/main" id="{3280A392-6739-6B3F-A5F3-CFC8B5D52131}"/>
                </a:ext>
              </a:extLst>
            </p:cNvPr>
            <p:cNvSpPr/>
            <p:nvPr/>
          </p:nvSpPr>
          <p:spPr>
            <a:xfrm>
              <a:off x="5773038" y="5044772"/>
              <a:ext cx="644072" cy="496856"/>
            </a:xfrm>
            <a:custGeom>
              <a:avLst/>
              <a:gdLst/>
              <a:ahLst/>
              <a:cxnLst/>
              <a:rect l="l" t="t" r="r" b="b"/>
              <a:pathLst>
                <a:path w="800100" h="617220">
                  <a:moveTo>
                    <a:pt x="400050" y="0"/>
                  </a:moveTo>
                  <a:lnTo>
                    <a:pt x="0" y="617220"/>
                  </a:lnTo>
                  <a:lnTo>
                    <a:pt x="800100" y="617220"/>
                  </a:lnTo>
                  <a:close/>
                </a:path>
              </a:pathLst>
            </a:custGeom>
            <a:solidFill>
              <a:srgbClr val="002856"/>
            </a:solidFill>
          </p:spPr>
          <p:txBody>
            <a:bodyPr/>
            <a:lstStyle/>
            <a:p>
              <a:endParaRPr lang="en-US" dirty="0"/>
            </a:p>
          </p:txBody>
        </p:sp>
        <p:sp>
          <p:nvSpPr>
            <p:cNvPr id="30" name="TextBox 29">
              <a:extLst>
                <a:ext uri="{FF2B5EF4-FFF2-40B4-BE49-F238E27FC236}">
                  <a16:creationId xmlns:a16="http://schemas.microsoft.com/office/drawing/2014/main" id="{F749B0C3-FED7-BD55-41E8-5C7C9A2A9373}"/>
                </a:ext>
              </a:extLst>
            </p:cNvPr>
            <p:cNvSpPr txBox="1"/>
            <p:nvPr/>
          </p:nvSpPr>
          <p:spPr>
            <a:xfrm>
              <a:off x="1758267" y="1775157"/>
              <a:ext cx="4381008" cy="307777"/>
            </a:xfrm>
            <a:prstGeom prst="rect">
              <a:avLst/>
            </a:prstGeom>
            <a:noFill/>
          </p:spPr>
          <p:txBody>
            <a:bodyPr wrap="none" lIns="0" rIns="0" rtlCol="0">
              <a:spAutoFit/>
            </a:bodyPr>
            <a:lstStyle/>
            <a:p>
              <a:pPr algn="l">
                <a:spcBef>
                  <a:spcPts val="600"/>
                </a:spcBef>
              </a:pPr>
              <a:r>
                <a:rPr lang="en-US" sz="1400" b="1" dirty="0"/>
                <a:t>Innovation and Inclusion Measurements Categories</a:t>
              </a:r>
            </a:p>
          </p:txBody>
        </p:sp>
        <p:sp>
          <p:nvSpPr>
            <p:cNvPr id="52" name="TextBox 51">
              <a:extLst>
                <a:ext uri="{FF2B5EF4-FFF2-40B4-BE49-F238E27FC236}">
                  <a16:creationId xmlns:a16="http://schemas.microsoft.com/office/drawing/2014/main" id="{B59C9319-C698-761A-8E5F-744536D4F199}"/>
                </a:ext>
              </a:extLst>
            </p:cNvPr>
            <p:cNvSpPr txBox="1"/>
            <p:nvPr/>
          </p:nvSpPr>
          <p:spPr>
            <a:xfrm>
              <a:off x="1758267" y="2724440"/>
              <a:ext cx="2521483" cy="1046440"/>
            </a:xfrm>
            <a:prstGeom prst="rect">
              <a:avLst/>
            </a:prstGeom>
            <a:noFill/>
            <a:ln>
              <a:noFill/>
            </a:ln>
          </p:spPr>
          <p:txBody>
            <a:bodyPr wrap="square" lIns="91440" tIns="91440" rIns="91440" bIns="91440" anchor="t">
              <a:spAutoFit/>
            </a:bodyPr>
            <a:lstStyle/>
            <a:p>
              <a:r>
                <a:rPr lang="en-US" sz="1400" b="1" dirty="0">
                  <a:solidFill>
                    <a:srgbClr val="000000"/>
                  </a:solidFill>
                </a:rPr>
                <a:t>Innovation Inputs</a:t>
              </a:r>
            </a:p>
            <a:p>
              <a:pPr marL="171450" indent="-171450" defTabSz="685800">
                <a:buFont typeface="Arial" panose="020B0604020202020204" pitchFamily="34" charset="0"/>
                <a:buChar char="•"/>
              </a:pPr>
              <a:r>
                <a:rPr lang="en-US" sz="1400" dirty="0">
                  <a:solidFill>
                    <a:schemeClr val="dk1"/>
                  </a:solidFill>
                </a:rPr>
                <a:t>Innovation Resources</a:t>
              </a:r>
            </a:p>
            <a:p>
              <a:pPr marL="171450" indent="-171450" defTabSz="685800">
                <a:buFont typeface="Arial" panose="020B0604020202020204" pitchFamily="34" charset="0"/>
                <a:buChar char="•"/>
              </a:pPr>
              <a:r>
                <a:rPr lang="en-US" sz="1400" dirty="0">
                  <a:solidFill>
                    <a:schemeClr val="dk1"/>
                  </a:solidFill>
                </a:rPr>
                <a:t>Culture</a:t>
              </a:r>
            </a:p>
            <a:p>
              <a:pPr marL="171450" indent="-171450" defTabSz="685800">
                <a:buFont typeface="Arial" panose="020B0604020202020204" pitchFamily="34" charset="0"/>
                <a:buChar char="•"/>
              </a:pPr>
              <a:r>
                <a:rPr lang="en-US" sz="1400" dirty="0">
                  <a:solidFill>
                    <a:schemeClr val="dk1"/>
                  </a:solidFill>
                </a:rPr>
                <a:t>Sources of Innovation</a:t>
              </a:r>
            </a:p>
          </p:txBody>
        </p:sp>
        <p:sp>
          <p:nvSpPr>
            <p:cNvPr id="53" name="TextBox 52">
              <a:extLst>
                <a:ext uri="{FF2B5EF4-FFF2-40B4-BE49-F238E27FC236}">
                  <a16:creationId xmlns:a16="http://schemas.microsoft.com/office/drawing/2014/main" id="{84F0CB1A-5721-CBB2-18BB-580C7FA8F110}"/>
                </a:ext>
              </a:extLst>
            </p:cNvPr>
            <p:cNvSpPr txBox="1"/>
            <p:nvPr/>
          </p:nvSpPr>
          <p:spPr>
            <a:xfrm>
              <a:off x="1758267" y="3684908"/>
              <a:ext cx="2521483" cy="1046440"/>
            </a:xfrm>
            <a:prstGeom prst="rect">
              <a:avLst/>
            </a:prstGeom>
            <a:noFill/>
            <a:ln>
              <a:noFill/>
            </a:ln>
          </p:spPr>
          <p:txBody>
            <a:bodyPr wrap="square" lIns="91440" tIns="91440" rIns="91440" bIns="91440" anchor="t">
              <a:spAutoFit/>
            </a:bodyPr>
            <a:lstStyle/>
            <a:p>
              <a:r>
                <a:rPr lang="en-US" sz="1400" b="1" dirty="0">
                  <a:solidFill>
                    <a:srgbClr val="000000"/>
                  </a:solidFill>
                </a:rPr>
                <a:t>Inclusion Inputs</a:t>
              </a:r>
            </a:p>
            <a:p>
              <a:pPr marL="171450" indent="-171450" defTabSz="685800">
                <a:buFont typeface="Arial" panose="020B0604020202020204" pitchFamily="34" charset="0"/>
                <a:buChar char="•"/>
              </a:pPr>
              <a:r>
                <a:rPr lang="en-US" sz="1400" dirty="0">
                  <a:solidFill>
                    <a:schemeClr val="dk1"/>
                  </a:solidFill>
                </a:rPr>
                <a:t>Trust</a:t>
              </a:r>
            </a:p>
            <a:p>
              <a:pPr marL="171450" indent="-171450" defTabSz="685800">
                <a:buFont typeface="Arial" panose="020B0604020202020204" pitchFamily="34" charset="0"/>
                <a:buChar char="•"/>
              </a:pPr>
              <a:r>
                <a:rPr lang="en-US" sz="1400" dirty="0">
                  <a:solidFill>
                    <a:schemeClr val="dk1"/>
                  </a:solidFill>
                </a:rPr>
                <a:t>Belonging</a:t>
              </a:r>
            </a:p>
            <a:p>
              <a:pPr marL="171450" indent="-171450" defTabSz="685800">
                <a:buFont typeface="Arial" panose="020B0604020202020204" pitchFamily="34" charset="0"/>
                <a:buChar char="•"/>
              </a:pPr>
              <a:r>
                <a:rPr lang="en-US" sz="1400" dirty="0">
                  <a:solidFill>
                    <a:schemeClr val="dk1"/>
                  </a:solidFill>
                </a:rPr>
                <a:t>Decision Making</a:t>
              </a:r>
            </a:p>
          </p:txBody>
        </p:sp>
        <p:sp>
          <p:nvSpPr>
            <p:cNvPr id="54" name="TextBox 53">
              <a:extLst>
                <a:ext uri="{FF2B5EF4-FFF2-40B4-BE49-F238E27FC236}">
                  <a16:creationId xmlns:a16="http://schemas.microsoft.com/office/drawing/2014/main" id="{A1B39B89-A933-4EE1-E079-31E25DF38264}"/>
                </a:ext>
              </a:extLst>
            </p:cNvPr>
            <p:cNvSpPr txBox="1"/>
            <p:nvPr/>
          </p:nvSpPr>
          <p:spPr>
            <a:xfrm>
              <a:off x="4834681" y="2724440"/>
              <a:ext cx="2521483" cy="1046440"/>
            </a:xfrm>
            <a:prstGeom prst="rect">
              <a:avLst/>
            </a:prstGeom>
            <a:noFill/>
            <a:ln>
              <a:noFill/>
            </a:ln>
          </p:spPr>
          <p:txBody>
            <a:bodyPr wrap="square" lIns="91440" tIns="91440" rIns="91440" bIns="91440" anchor="t">
              <a:spAutoFit/>
            </a:bodyPr>
            <a:lstStyle/>
            <a:p>
              <a:r>
                <a:rPr lang="en-US" sz="1400" b="1" dirty="0">
                  <a:solidFill>
                    <a:srgbClr val="000000"/>
                  </a:solidFill>
                </a:rPr>
                <a:t>Innovation Process</a:t>
              </a:r>
            </a:p>
            <a:p>
              <a:pPr marL="171450" indent="-171450" defTabSz="685800">
                <a:buFont typeface="Arial" panose="020B0604020202020204" pitchFamily="34" charset="0"/>
                <a:buChar char="•"/>
              </a:pPr>
              <a:r>
                <a:rPr lang="en-US" sz="1400" dirty="0">
                  <a:solidFill>
                    <a:schemeClr val="dk1"/>
                  </a:solidFill>
                </a:rPr>
                <a:t>Innovation Resources</a:t>
              </a:r>
            </a:p>
            <a:p>
              <a:pPr marL="171450" indent="-171450" defTabSz="685800">
                <a:buFont typeface="Arial" panose="020B0604020202020204" pitchFamily="34" charset="0"/>
                <a:buChar char="•"/>
              </a:pPr>
              <a:r>
                <a:rPr lang="en-US" sz="1400" dirty="0">
                  <a:solidFill>
                    <a:schemeClr val="dk1"/>
                  </a:solidFill>
                </a:rPr>
                <a:t>Culture</a:t>
              </a:r>
            </a:p>
            <a:p>
              <a:pPr marL="171450" indent="-171450" defTabSz="685800">
                <a:buFont typeface="Arial" panose="020B0604020202020204" pitchFamily="34" charset="0"/>
                <a:buChar char="•"/>
              </a:pPr>
              <a:r>
                <a:rPr lang="en-US" sz="1400" dirty="0">
                  <a:solidFill>
                    <a:schemeClr val="dk1"/>
                  </a:solidFill>
                </a:rPr>
                <a:t>Sources of Innovation</a:t>
              </a:r>
            </a:p>
          </p:txBody>
        </p:sp>
        <p:sp>
          <p:nvSpPr>
            <p:cNvPr id="55" name="TextBox 54">
              <a:extLst>
                <a:ext uri="{FF2B5EF4-FFF2-40B4-BE49-F238E27FC236}">
                  <a16:creationId xmlns:a16="http://schemas.microsoft.com/office/drawing/2014/main" id="{F6031925-6AC1-6644-DC48-5D930034FD84}"/>
                </a:ext>
              </a:extLst>
            </p:cNvPr>
            <p:cNvSpPr txBox="1"/>
            <p:nvPr/>
          </p:nvSpPr>
          <p:spPr>
            <a:xfrm>
              <a:off x="4834681" y="3684908"/>
              <a:ext cx="2521483" cy="830997"/>
            </a:xfrm>
            <a:prstGeom prst="rect">
              <a:avLst/>
            </a:prstGeom>
            <a:noFill/>
            <a:ln>
              <a:noFill/>
            </a:ln>
          </p:spPr>
          <p:txBody>
            <a:bodyPr wrap="square" lIns="91440" tIns="91440" rIns="91440" bIns="91440" anchor="t">
              <a:spAutoFit/>
            </a:bodyPr>
            <a:lstStyle/>
            <a:p>
              <a:r>
                <a:rPr lang="en-US" sz="1400" b="1" dirty="0">
                  <a:solidFill>
                    <a:srgbClr val="000000"/>
                  </a:solidFill>
                </a:rPr>
                <a:t>Inclusion Process</a:t>
              </a:r>
            </a:p>
            <a:p>
              <a:pPr marL="171450" indent="-171450" defTabSz="685800">
                <a:buFont typeface="Arial" panose="020B0604020202020204" pitchFamily="34" charset="0"/>
                <a:buChar char="•"/>
              </a:pPr>
              <a:r>
                <a:rPr lang="en-US" sz="1400" dirty="0">
                  <a:solidFill>
                    <a:schemeClr val="dk1"/>
                  </a:solidFill>
                </a:rPr>
                <a:t>Integrating Differences</a:t>
              </a:r>
            </a:p>
            <a:p>
              <a:pPr marL="171450" indent="-171450" defTabSz="685800">
                <a:buFont typeface="Arial" panose="020B0604020202020204" pitchFamily="34" charset="0"/>
                <a:buChar char="•"/>
              </a:pPr>
              <a:r>
                <a:rPr lang="en-US" sz="1400" dirty="0">
                  <a:solidFill>
                    <a:schemeClr val="dk1"/>
                  </a:solidFill>
                </a:rPr>
                <a:t>Fair Treatment</a:t>
              </a:r>
            </a:p>
          </p:txBody>
        </p:sp>
        <p:sp>
          <p:nvSpPr>
            <p:cNvPr id="57" name="TextBox 56">
              <a:extLst>
                <a:ext uri="{FF2B5EF4-FFF2-40B4-BE49-F238E27FC236}">
                  <a16:creationId xmlns:a16="http://schemas.microsoft.com/office/drawing/2014/main" id="{EA203CE5-F76E-2BB2-42C4-9D0CCC3A190D}"/>
                </a:ext>
              </a:extLst>
            </p:cNvPr>
            <p:cNvSpPr txBox="1"/>
            <p:nvPr/>
          </p:nvSpPr>
          <p:spPr>
            <a:xfrm>
              <a:off x="7918843" y="3684908"/>
              <a:ext cx="2521483" cy="1046440"/>
            </a:xfrm>
            <a:prstGeom prst="rect">
              <a:avLst/>
            </a:prstGeom>
            <a:noFill/>
            <a:ln>
              <a:noFill/>
            </a:ln>
          </p:spPr>
          <p:txBody>
            <a:bodyPr wrap="square" lIns="91440" tIns="91440" rIns="91440" bIns="91440" anchor="t">
              <a:spAutoFit/>
            </a:bodyPr>
            <a:lstStyle/>
            <a:p>
              <a:r>
                <a:rPr lang="en-US" sz="1400" b="1" dirty="0">
                  <a:solidFill>
                    <a:srgbClr val="000000"/>
                  </a:solidFill>
                </a:rPr>
                <a:t>Inclusion Outputs</a:t>
              </a:r>
            </a:p>
            <a:p>
              <a:pPr marL="171450" indent="-171450" defTabSz="685800">
                <a:buFont typeface="Arial" panose="020B0604020202020204" pitchFamily="34" charset="0"/>
                <a:buChar char="•"/>
              </a:pPr>
              <a:r>
                <a:rPr lang="en-US" sz="1400" dirty="0">
                  <a:solidFill>
                    <a:schemeClr val="dk1"/>
                  </a:solidFill>
                </a:rPr>
                <a:t>Diversity</a:t>
              </a:r>
            </a:p>
            <a:p>
              <a:pPr marL="171450" indent="-171450" defTabSz="685800">
                <a:buFont typeface="Arial" panose="020B0604020202020204" pitchFamily="34" charset="0"/>
                <a:buChar char="•"/>
              </a:pPr>
              <a:r>
                <a:rPr lang="en-US" sz="1400" dirty="0">
                  <a:solidFill>
                    <a:schemeClr val="dk1"/>
                  </a:solidFill>
                </a:rPr>
                <a:t>Psychological Safety</a:t>
              </a:r>
            </a:p>
            <a:p>
              <a:pPr marL="171450" indent="-171450" defTabSz="685800">
                <a:buFont typeface="Arial" panose="020B0604020202020204" pitchFamily="34" charset="0"/>
                <a:buChar char="•"/>
              </a:pPr>
              <a:r>
                <a:rPr lang="en-US" sz="1400" dirty="0">
                  <a:solidFill>
                    <a:schemeClr val="dk1"/>
                  </a:solidFill>
                </a:rPr>
                <a:t>Learnings</a:t>
              </a:r>
            </a:p>
          </p:txBody>
        </p:sp>
        <p:sp>
          <p:nvSpPr>
            <p:cNvPr id="11" name="TextBox 10">
              <a:extLst>
                <a:ext uri="{FF2B5EF4-FFF2-40B4-BE49-F238E27FC236}">
                  <a16:creationId xmlns:a16="http://schemas.microsoft.com/office/drawing/2014/main" id="{ABD2A0A0-54C4-9CD4-4354-966A25D50267}"/>
                </a:ext>
              </a:extLst>
            </p:cNvPr>
            <p:cNvSpPr txBox="1"/>
            <p:nvPr/>
          </p:nvSpPr>
          <p:spPr>
            <a:xfrm>
              <a:off x="7918843" y="2724440"/>
              <a:ext cx="2521483" cy="1046440"/>
            </a:xfrm>
            <a:prstGeom prst="rect">
              <a:avLst/>
            </a:prstGeom>
            <a:noFill/>
            <a:ln>
              <a:noFill/>
            </a:ln>
          </p:spPr>
          <p:txBody>
            <a:bodyPr wrap="square" lIns="91440" tIns="91440" rIns="91440" bIns="91440" anchor="t">
              <a:spAutoFit/>
            </a:bodyPr>
            <a:lstStyle/>
            <a:p>
              <a:r>
                <a:rPr lang="en-US" sz="1400" b="1" dirty="0">
                  <a:solidFill>
                    <a:srgbClr val="000000"/>
                  </a:solidFill>
                </a:rPr>
                <a:t>Innovation Outputs</a:t>
              </a:r>
            </a:p>
            <a:p>
              <a:pPr marL="171450" indent="-171450" defTabSz="685800">
                <a:buFont typeface="Arial" panose="020B0604020202020204" pitchFamily="34" charset="0"/>
                <a:buChar char="•"/>
              </a:pPr>
              <a:r>
                <a:rPr lang="en-US" sz="1400" dirty="0">
                  <a:solidFill>
                    <a:schemeClr val="dk1"/>
                  </a:solidFill>
                </a:rPr>
                <a:t>Financial Outcomes</a:t>
              </a:r>
            </a:p>
            <a:p>
              <a:pPr marL="171450" indent="-171450" defTabSz="685800">
                <a:buFont typeface="Arial" panose="020B0604020202020204" pitchFamily="34" charset="0"/>
                <a:buChar char="•"/>
              </a:pPr>
              <a:r>
                <a:rPr lang="en-US" sz="1400" dirty="0">
                  <a:solidFill>
                    <a:schemeClr val="dk1"/>
                  </a:solidFill>
                </a:rPr>
                <a:t>Customer Satisfaction</a:t>
              </a:r>
            </a:p>
            <a:p>
              <a:pPr marL="171450" indent="-171450" defTabSz="685800">
                <a:buFont typeface="Arial" panose="020B0604020202020204" pitchFamily="34" charset="0"/>
                <a:buChar char="•"/>
              </a:pPr>
              <a:r>
                <a:rPr lang="en-US" sz="1400" dirty="0">
                  <a:solidFill>
                    <a:schemeClr val="dk1"/>
                  </a:solidFill>
                </a:rPr>
                <a:t>Learning Outcomes</a:t>
              </a:r>
            </a:p>
          </p:txBody>
        </p:sp>
      </p:grpSp>
    </p:spTree>
    <p:extLst>
      <p:ext uri="{BB962C8B-B14F-4D97-AF65-F5344CB8AC3E}">
        <p14:creationId xmlns:p14="http://schemas.microsoft.com/office/powerpoint/2010/main" val="4193236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Recommended Gartner Research</a:t>
            </a:r>
          </a:p>
        </p:txBody>
      </p:sp>
      <p:sp>
        <p:nvSpPr>
          <p:cNvPr id="3" name="Text Placeholder 2">
            <a:extLst>
              <a:ext uri="{FF2B5EF4-FFF2-40B4-BE49-F238E27FC236}">
                <a16:creationId xmlns:a16="http://schemas.microsoft.com/office/drawing/2014/main" id="{FD17A952-6A0F-4343-86FD-A506304C267E}"/>
              </a:ext>
            </a:extLst>
          </p:cNvPr>
          <p:cNvSpPr>
            <a:spLocks noGrp="1"/>
          </p:cNvSpPr>
          <p:nvPr>
            <p:ph type="body" sz="quarter" idx="10"/>
          </p:nvPr>
        </p:nvSpPr>
        <p:spPr>
          <a:xfrm>
            <a:off x="457200" y="1221377"/>
            <a:ext cx="11276013" cy="4460873"/>
          </a:xfrm>
          <a:ln>
            <a:noFill/>
          </a:ln>
        </p:spPr>
        <p:txBody>
          <a:bodyPr vert="horz" lIns="0" tIns="0" rIns="0" bIns="0" rtlCol="0" anchor="t">
            <a:noAutofit/>
          </a:bodyPr>
          <a:lstStyle/>
          <a:p>
            <a:r>
              <a:rPr lang="en-US" sz="2400" dirty="0">
                <a:latin typeface="Arial" panose="020B0604020202020204" pitchFamily="34" charset="0"/>
                <a:ea typeface="+mn-lt"/>
                <a:cs typeface="Arial" panose="020B0604020202020204" pitchFamily="34" charset="0"/>
                <a:hlinkClick r:id="rId3"/>
              </a:rPr>
              <a:t>How CTOs Can Create a Winning Digital Innovation and Enablement Function </a:t>
            </a:r>
            <a:r>
              <a:rPr lang="en-US" sz="2400" dirty="0">
                <a:latin typeface="Arial" panose="020B0604020202020204" pitchFamily="34" charset="0"/>
                <a:ea typeface="+mn-lt"/>
                <a:cs typeface="Arial" panose="020B0604020202020204" pitchFamily="34" charset="0"/>
              </a:rPr>
              <a:t>Samantha Searle &amp; Nick Jones (G00785424)</a:t>
            </a:r>
          </a:p>
          <a:p>
            <a:r>
              <a:rPr lang="en-US" sz="2400" dirty="0">
                <a:latin typeface="Arial" panose="020B0604020202020204" pitchFamily="34" charset="0"/>
                <a:ea typeface="+mn-lt"/>
                <a:cs typeface="Arial" panose="020B0604020202020204" pitchFamily="34" charset="0"/>
                <a:hlinkClick r:id="rId4"/>
              </a:rPr>
              <a:t>How CTOs Can Build a Technology Talent Acquisition Strategy</a:t>
            </a:r>
            <a:br>
              <a:rPr lang="en-US" sz="2400" dirty="0">
                <a:latin typeface="Arial" panose="020B0604020202020204" pitchFamily="34" charset="0"/>
                <a:ea typeface="+mn-lt"/>
                <a:cs typeface="Arial" panose="020B0604020202020204" pitchFamily="34" charset="0"/>
              </a:rPr>
            </a:br>
            <a:r>
              <a:rPr lang="en-US" sz="2400" dirty="0">
                <a:latin typeface="Arial" panose="020B0604020202020204" pitchFamily="34" charset="0"/>
                <a:ea typeface="+mn-lt"/>
                <a:cs typeface="Arial" panose="020B0604020202020204" pitchFamily="34" charset="0"/>
              </a:rPr>
              <a:t>Ankita Khilare (G00790466)</a:t>
            </a:r>
          </a:p>
          <a:p>
            <a:r>
              <a:rPr lang="en-US" sz="2400" dirty="0">
                <a:latin typeface="Arial" panose="020B0604020202020204" pitchFamily="34" charset="0"/>
                <a:ea typeface="+mn-lt"/>
                <a:cs typeface="Arial" panose="020B0604020202020204" pitchFamily="34" charset="0"/>
                <a:hlinkClick r:id="rId5"/>
              </a:rPr>
              <a:t>Understanding the CTO’s Role in Technology Strategy</a:t>
            </a:r>
            <a:br>
              <a:rPr lang="en-US" sz="2400" dirty="0">
                <a:latin typeface="Arial" panose="020B0604020202020204" pitchFamily="34" charset="0"/>
                <a:ea typeface="+mn-lt"/>
                <a:cs typeface="Arial" panose="020B0604020202020204" pitchFamily="34" charset="0"/>
              </a:rPr>
            </a:br>
            <a:r>
              <a:rPr lang="en-US" sz="2400" dirty="0">
                <a:latin typeface="Arial" panose="020B0604020202020204" pitchFamily="34" charset="0"/>
                <a:ea typeface="+mn-lt"/>
                <a:cs typeface="Arial" panose="020B0604020202020204" pitchFamily="34" charset="0"/>
              </a:rPr>
              <a:t>Nick Jones and Samantha Searle (G00797237)</a:t>
            </a:r>
          </a:p>
          <a:p>
            <a:r>
              <a:rPr lang="en-US" sz="2400" dirty="0">
                <a:latin typeface="Arial" panose="020B0604020202020204" pitchFamily="34" charset="0"/>
                <a:ea typeface="+mn-lt"/>
                <a:cs typeface="Arial" panose="020B0604020202020204" pitchFamily="34" charset="0"/>
                <a:hlinkClick r:id="rId6"/>
              </a:rPr>
              <a:t>How CTOs Can Improve Tech Innovation Management</a:t>
            </a:r>
            <a:br>
              <a:rPr lang="en-US" sz="2400" dirty="0">
                <a:latin typeface="Arial" panose="020B0604020202020204" pitchFamily="34" charset="0"/>
                <a:ea typeface="+mn-lt"/>
                <a:cs typeface="Arial" panose="020B0604020202020204" pitchFamily="34" charset="0"/>
              </a:rPr>
            </a:br>
            <a:r>
              <a:rPr lang="en-US" sz="2400" dirty="0">
                <a:latin typeface="Arial" panose="020B0604020202020204" pitchFamily="34" charset="0"/>
                <a:ea typeface="+mn-lt"/>
                <a:cs typeface="Arial" panose="020B0604020202020204" pitchFamily="34" charset="0"/>
              </a:rPr>
              <a:t>Enterprise Architecture Research Team (G00784920)</a:t>
            </a:r>
            <a:endParaRPr lang="en-US" dirty="0">
              <a:latin typeface="Arial" panose="020B0604020202020204" pitchFamily="34" charset="0"/>
              <a:ea typeface="+mn-lt"/>
              <a:cs typeface="Arial" panose="020B0604020202020204" pitchFamily="34" charset="0"/>
            </a:endParaRPr>
          </a:p>
          <a:p>
            <a:r>
              <a:rPr lang="en-US" sz="2400" dirty="0">
                <a:latin typeface="Arial" panose="020B0604020202020204" pitchFamily="34" charset="0"/>
                <a:ea typeface="+mn-lt"/>
                <a:cs typeface="Arial" panose="020B0604020202020204" pitchFamily="34" charset="0"/>
                <a:hlinkClick r:id="rId7"/>
              </a:rPr>
              <a:t>Amplify Business-Led Technology Innovation</a:t>
            </a:r>
            <a:br>
              <a:rPr lang="en-US" sz="2400" dirty="0">
                <a:latin typeface="Arial" panose="020B0604020202020204" pitchFamily="34" charset="0"/>
                <a:ea typeface="+mn-lt"/>
                <a:cs typeface="Arial" panose="020B0604020202020204" pitchFamily="34" charset="0"/>
              </a:rPr>
            </a:br>
            <a:r>
              <a:rPr lang="en-US" sz="2400" dirty="0">
                <a:latin typeface="Arial" panose="020B0604020202020204" pitchFamily="34" charset="0"/>
                <a:ea typeface="+mn-lt"/>
                <a:cs typeface="Arial" panose="020B0604020202020204" pitchFamily="34" charset="0"/>
              </a:rPr>
              <a:t>Rimma Gurevich (G00787534)</a:t>
            </a:r>
          </a:p>
        </p:txBody>
      </p:sp>
      <p:sp>
        <p:nvSpPr>
          <p:cNvPr id="6" name="Text Box 91">
            <a:extLst>
              <a:ext uri="{FF2B5EF4-FFF2-40B4-BE49-F238E27FC236}">
                <a16:creationId xmlns:a16="http://schemas.microsoft.com/office/drawing/2014/main" id="{A44461FD-4F57-F7DC-711A-23A7424F69D8}"/>
              </a:ext>
            </a:extLst>
          </p:cNvPr>
          <p:cNvSpPr txBox="1">
            <a:spLocks noChangeAspect="1" noChangeArrowheads="1"/>
          </p:cNvSpPr>
          <p:nvPr/>
        </p:nvSpPr>
        <p:spPr bwMode="gray">
          <a:xfrm>
            <a:off x="457198" y="6090446"/>
            <a:ext cx="9797143" cy="181588"/>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000" dirty="0">
                <a:solidFill>
                  <a:srgbClr val="6F7878"/>
                </a:solidFill>
              </a:rPr>
              <a:t>For information, please contact your Gartner representative.</a:t>
            </a:r>
          </a:p>
        </p:txBody>
      </p:sp>
    </p:spTree>
    <p:extLst>
      <p:ext uri="{BB962C8B-B14F-4D97-AF65-F5344CB8AC3E}">
        <p14:creationId xmlns:p14="http://schemas.microsoft.com/office/powerpoint/2010/main" val="216914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38" name="Freeform 37">
            <a:extLst>
              <a:ext uri="{FF2B5EF4-FFF2-40B4-BE49-F238E27FC236}">
                <a16:creationId xmlns:a16="http://schemas.microsoft.com/office/drawing/2014/main" id="{0DC68E7B-46BE-DA21-43DF-37DDAE015281}"/>
              </a:ext>
            </a:extLst>
          </p:cNvPr>
          <p:cNvSpPr/>
          <p:nvPr/>
        </p:nvSpPr>
        <p:spPr>
          <a:xfrm flipV="1">
            <a:off x="804455" y="3369700"/>
            <a:ext cx="10961105" cy="102767"/>
          </a:xfrm>
          <a:custGeom>
            <a:avLst/>
            <a:gdLst>
              <a:gd name="connsiteX0" fmla="*/ 0 w 10284178"/>
              <a:gd name="connsiteY0" fmla="*/ 1004711 h 1004711"/>
              <a:gd name="connsiteX1" fmla="*/ 6242756 w 10284178"/>
              <a:gd name="connsiteY1" fmla="*/ 1004711 h 1004711"/>
              <a:gd name="connsiteX2" fmla="*/ 7631289 w 10284178"/>
              <a:gd name="connsiteY2" fmla="*/ 0 h 1004711"/>
              <a:gd name="connsiteX3" fmla="*/ 10284178 w 10284178"/>
              <a:gd name="connsiteY3" fmla="*/ 0 h 1004711"/>
              <a:gd name="connsiteX0" fmla="*/ 0 w 7631289"/>
              <a:gd name="connsiteY0" fmla="*/ 1004711 h 1004711"/>
              <a:gd name="connsiteX1" fmla="*/ 6242756 w 7631289"/>
              <a:gd name="connsiteY1" fmla="*/ 1004711 h 1004711"/>
              <a:gd name="connsiteX2" fmla="*/ 7631289 w 7631289"/>
              <a:gd name="connsiteY2" fmla="*/ 0 h 1004711"/>
              <a:gd name="connsiteX0" fmla="*/ 0 w 6242756"/>
              <a:gd name="connsiteY0" fmla="*/ 0 h 0"/>
              <a:gd name="connsiteX1" fmla="*/ 6242756 w 6242756"/>
              <a:gd name="connsiteY1" fmla="*/ 0 h 0"/>
            </a:gdLst>
            <a:ahLst/>
            <a:cxnLst>
              <a:cxn ang="0">
                <a:pos x="connsiteX0" y="connsiteY0"/>
              </a:cxn>
              <a:cxn ang="0">
                <a:pos x="connsiteX1" y="connsiteY1"/>
              </a:cxn>
            </a:cxnLst>
            <a:rect l="l" t="t" r="r" b="b"/>
            <a:pathLst>
              <a:path w="6242756">
                <a:moveTo>
                  <a:pt x="0" y="0"/>
                </a:moveTo>
                <a:lnTo>
                  <a:pt x="6242756" y="0"/>
                </a:lnTo>
              </a:path>
            </a:pathLst>
          </a:custGeom>
          <a:noFill/>
          <a:ln w="381000">
            <a:solidFill>
              <a:srgbClr val="D3D3D3"/>
            </a:solidFill>
            <a:bevel/>
            <a:tailEnd type="non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43">
            <a:extLst>
              <a:ext uri="{FF2B5EF4-FFF2-40B4-BE49-F238E27FC236}">
                <a16:creationId xmlns:a16="http://schemas.microsoft.com/office/drawing/2014/main" id="{B43A689A-0DC6-883A-E9FA-F66D5BFB237E}"/>
              </a:ext>
            </a:extLst>
          </p:cNvPr>
          <p:cNvSpPr/>
          <p:nvPr/>
        </p:nvSpPr>
        <p:spPr>
          <a:xfrm flipV="1">
            <a:off x="494257" y="3398224"/>
            <a:ext cx="11128726" cy="45719"/>
          </a:xfrm>
          <a:custGeom>
            <a:avLst/>
            <a:gdLst>
              <a:gd name="connsiteX0" fmla="*/ 0 w 10284178"/>
              <a:gd name="connsiteY0" fmla="*/ 1004711 h 1004711"/>
              <a:gd name="connsiteX1" fmla="*/ 6242756 w 10284178"/>
              <a:gd name="connsiteY1" fmla="*/ 1004711 h 1004711"/>
              <a:gd name="connsiteX2" fmla="*/ 7631289 w 10284178"/>
              <a:gd name="connsiteY2" fmla="*/ 0 h 1004711"/>
              <a:gd name="connsiteX3" fmla="*/ 10284178 w 10284178"/>
              <a:gd name="connsiteY3" fmla="*/ 0 h 1004711"/>
              <a:gd name="connsiteX0" fmla="*/ 0 w 7631289"/>
              <a:gd name="connsiteY0" fmla="*/ 1004711 h 1004711"/>
              <a:gd name="connsiteX1" fmla="*/ 6242756 w 7631289"/>
              <a:gd name="connsiteY1" fmla="*/ 1004711 h 1004711"/>
              <a:gd name="connsiteX2" fmla="*/ 7631289 w 7631289"/>
              <a:gd name="connsiteY2" fmla="*/ 0 h 1004711"/>
              <a:gd name="connsiteX0" fmla="*/ 0 w 6242756"/>
              <a:gd name="connsiteY0" fmla="*/ 0 h 0"/>
              <a:gd name="connsiteX1" fmla="*/ 6242756 w 6242756"/>
              <a:gd name="connsiteY1" fmla="*/ 0 h 0"/>
              <a:gd name="connsiteX0" fmla="*/ 0 w 16583"/>
              <a:gd name="connsiteY0" fmla="*/ 0 h 0"/>
              <a:gd name="connsiteX1" fmla="*/ 16583 w 16583"/>
              <a:gd name="connsiteY1" fmla="*/ -35626 h 0"/>
            </a:gdLst>
            <a:ahLst/>
            <a:cxnLst>
              <a:cxn ang="0">
                <a:pos x="connsiteX0" y="connsiteY0"/>
              </a:cxn>
              <a:cxn ang="0">
                <a:pos x="connsiteX1" y="connsiteY1"/>
              </a:cxn>
            </a:cxnLst>
            <a:rect l="l" t="t" r="r" b="b"/>
            <a:pathLst>
              <a:path w="16583">
                <a:moveTo>
                  <a:pt x="0" y="0"/>
                </a:moveTo>
                <a:lnTo>
                  <a:pt x="16583" y="-35626"/>
                </a:lnTo>
              </a:path>
            </a:pathLst>
          </a:custGeom>
          <a:solidFill>
            <a:srgbClr val="D3D3D3"/>
          </a:solidFill>
          <a:ln w="25400">
            <a:solidFill>
              <a:srgbClr val="FFFFFF"/>
            </a:solidFill>
            <a:prstDash val="dash"/>
            <a:bevel/>
            <a:tailEnd type="non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Box 91">
            <a:extLst>
              <a:ext uri="{FF2B5EF4-FFF2-40B4-BE49-F238E27FC236}">
                <a16:creationId xmlns:a16="http://schemas.microsoft.com/office/drawing/2014/main" id="{D01B6555-252E-9311-FE9D-B9EE433E63EC}"/>
              </a:ext>
            </a:extLst>
          </p:cNvPr>
          <p:cNvSpPr txBox="1">
            <a:spLocks noChangeAspect="1" noChangeArrowheads="1"/>
          </p:cNvSpPr>
          <p:nvPr/>
        </p:nvSpPr>
        <p:spPr bwMode="gray">
          <a:xfrm>
            <a:off x="461952" y="4801736"/>
            <a:ext cx="4180749"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37" name="Google Shape;403;p9">
            <a:extLst>
              <a:ext uri="{FF2B5EF4-FFF2-40B4-BE49-F238E27FC236}">
                <a16:creationId xmlns:a16="http://schemas.microsoft.com/office/drawing/2014/main" id="{B82A6AB8-74EE-408C-6A59-EBB328CEF36B}"/>
              </a:ext>
            </a:extLst>
          </p:cNvPr>
          <p:cNvSpPr txBox="1">
            <a:spLocks noGrp="1"/>
          </p:cNvSpPr>
          <p:nvPr>
            <p:ph type="title"/>
          </p:nvPr>
        </p:nvSpPr>
        <p:spPr>
          <a:xfrm>
            <a:off x="457200" y="361950"/>
            <a:ext cx="11274552" cy="886397"/>
          </a:xfrm>
        </p:spPr>
        <p:txBody>
          <a:bodyPr>
            <a:spAutoFit/>
          </a:bodyPr>
          <a:lstStyle/>
          <a:p>
            <a:pPr lvl="0"/>
            <a:r>
              <a:rPr lang="en-US" dirty="0"/>
              <a:t>Three Key Impacts Prevent Technology </a:t>
            </a:r>
            <a:br>
              <a:rPr lang="en-US" dirty="0"/>
            </a:br>
            <a:r>
              <a:rPr lang="en-US" dirty="0"/>
              <a:t>Innovation Success</a:t>
            </a:r>
          </a:p>
        </p:txBody>
      </p:sp>
      <p:sp>
        <p:nvSpPr>
          <p:cNvPr id="6" name="Oval 5">
            <a:extLst>
              <a:ext uri="{FF2B5EF4-FFF2-40B4-BE49-F238E27FC236}">
                <a16:creationId xmlns:a16="http://schemas.microsoft.com/office/drawing/2014/main" id="{922F25D9-2A4A-45EA-38DC-8433B4F47DEB}"/>
              </a:ext>
            </a:extLst>
          </p:cNvPr>
          <p:cNvSpPr/>
          <p:nvPr/>
        </p:nvSpPr>
        <p:spPr>
          <a:xfrm>
            <a:off x="426440" y="3169941"/>
            <a:ext cx="1234715" cy="552702"/>
          </a:xfrm>
          <a:prstGeom prst="ellipse">
            <a:avLst/>
          </a:prstGeom>
          <a:solidFill>
            <a:srgbClr val="D3D3D3"/>
          </a:solidFill>
          <a:ln w="63500">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35" name="Group 434">
            <a:extLst>
              <a:ext uri="{FF2B5EF4-FFF2-40B4-BE49-F238E27FC236}">
                <a16:creationId xmlns:a16="http://schemas.microsoft.com/office/drawing/2014/main" id="{CD9FDF35-4395-DAFD-4FB2-C4BC2B91C632}"/>
              </a:ext>
            </a:extLst>
          </p:cNvPr>
          <p:cNvGrpSpPr/>
          <p:nvPr/>
        </p:nvGrpSpPr>
        <p:grpSpPr>
          <a:xfrm>
            <a:off x="1903873" y="3696794"/>
            <a:ext cx="2253600" cy="1088270"/>
            <a:chOff x="2609641" y="3708921"/>
            <a:chExt cx="2253600" cy="1088270"/>
          </a:xfrm>
        </p:grpSpPr>
        <p:cxnSp>
          <p:nvCxnSpPr>
            <p:cNvPr id="7" name="Straight Arrow Connector 6">
              <a:extLst>
                <a:ext uri="{FF2B5EF4-FFF2-40B4-BE49-F238E27FC236}">
                  <a16:creationId xmlns:a16="http://schemas.microsoft.com/office/drawing/2014/main" id="{0EF38F27-BFDE-472C-94FB-133C6BE18148}"/>
                </a:ext>
              </a:extLst>
            </p:cNvPr>
            <p:cNvCxnSpPr>
              <a:cxnSpLocks/>
            </p:cNvCxnSpPr>
            <p:nvPr/>
          </p:nvCxnSpPr>
          <p:spPr>
            <a:xfrm flipV="1">
              <a:off x="3753941" y="3708921"/>
              <a:ext cx="0" cy="783282"/>
            </a:xfrm>
            <a:prstGeom prst="straightConnector1">
              <a:avLst/>
            </a:prstGeom>
            <a:noFill/>
            <a:ln w="25400" cap="flat" cmpd="sng">
              <a:solidFill>
                <a:srgbClr val="009AD7"/>
              </a:solidFill>
              <a:prstDash val="solid"/>
              <a:round/>
              <a:headEnd type="none" w="lg" len="med"/>
              <a:tailEnd type="triangle" w="lg" len="med"/>
            </a:ln>
          </p:spPr>
        </p:cxnSp>
        <p:sp>
          <p:nvSpPr>
            <p:cNvPr id="8" name="TextBox 7">
              <a:extLst>
                <a:ext uri="{FF2B5EF4-FFF2-40B4-BE49-F238E27FC236}">
                  <a16:creationId xmlns:a16="http://schemas.microsoft.com/office/drawing/2014/main" id="{2A034DEF-DCF6-A34C-0C3C-D7647EC799E2}"/>
                </a:ext>
              </a:extLst>
            </p:cNvPr>
            <p:cNvSpPr txBox="1"/>
            <p:nvPr/>
          </p:nvSpPr>
          <p:spPr>
            <a:xfrm>
              <a:off x="2609641" y="4120391"/>
              <a:ext cx="2253600" cy="676800"/>
            </a:xfrm>
            <a:prstGeom prst="rect">
              <a:avLst/>
            </a:prstGeom>
            <a:solidFill>
              <a:srgbClr val="FFFFFF"/>
            </a:solidFill>
            <a:ln w="25400">
              <a:solidFill>
                <a:srgbClr val="009AD7"/>
              </a:solidFill>
            </a:ln>
          </p:spPr>
          <p:txBody>
            <a:bodyPr wrap="square" lIns="0" tIns="90000" rIns="0" bIns="90000" rtlCol="0">
              <a:spAutoFit/>
            </a:bodyPr>
            <a:lstStyle/>
            <a:p>
              <a:pPr algn="ctr" defTabSz="914034">
                <a:defRPr/>
              </a:pPr>
              <a:r>
                <a:rPr lang="en-GB" sz="1600" kern="0" dirty="0">
                  <a:cs typeface="Arial" charset="0"/>
                </a:rPr>
                <a:t>Lack of </a:t>
              </a:r>
              <a:br>
                <a:rPr lang="en-GB" sz="1600" kern="0" dirty="0">
                  <a:cs typeface="Arial" charset="0"/>
                </a:rPr>
              </a:br>
              <a:r>
                <a:rPr lang="en-GB" sz="1600" kern="0" dirty="0">
                  <a:cs typeface="Arial" charset="0"/>
                </a:rPr>
                <a:t>Organizational support</a:t>
              </a:r>
            </a:p>
          </p:txBody>
        </p:sp>
      </p:grpSp>
      <p:sp>
        <p:nvSpPr>
          <p:cNvPr id="427" name="TextBox 426">
            <a:extLst>
              <a:ext uri="{FF2B5EF4-FFF2-40B4-BE49-F238E27FC236}">
                <a16:creationId xmlns:a16="http://schemas.microsoft.com/office/drawing/2014/main" id="{AAC76401-BFB4-4FD1-437F-6BEF287DC754}"/>
              </a:ext>
            </a:extLst>
          </p:cNvPr>
          <p:cNvSpPr txBox="1"/>
          <p:nvPr/>
        </p:nvSpPr>
        <p:spPr>
          <a:xfrm>
            <a:off x="361045" y="3706887"/>
            <a:ext cx="1310400" cy="427979"/>
          </a:xfrm>
          <a:prstGeom prst="rect">
            <a:avLst/>
          </a:prstGeom>
          <a:solidFill>
            <a:srgbClr val="FFFFFF"/>
          </a:solidFill>
          <a:ln w="25400">
            <a:noFill/>
          </a:ln>
        </p:spPr>
        <p:txBody>
          <a:bodyPr wrap="square" lIns="91440" tIns="90000" rIns="91440" bIns="90000" rtlCol="0">
            <a:spAutoFit/>
          </a:bodyPr>
          <a:lstStyle/>
          <a:p>
            <a:pPr algn="ctr" defTabSz="914034">
              <a:defRPr/>
            </a:pPr>
            <a:r>
              <a:rPr lang="en-GB" sz="1600" b="1" kern="0" dirty="0">
                <a:cs typeface="Arial" charset="0"/>
              </a:rPr>
              <a:t>CTO</a:t>
            </a:r>
          </a:p>
        </p:txBody>
      </p:sp>
      <p:grpSp>
        <p:nvGrpSpPr>
          <p:cNvPr id="60" name="Group 59">
            <a:extLst>
              <a:ext uri="{FF2B5EF4-FFF2-40B4-BE49-F238E27FC236}">
                <a16:creationId xmlns:a16="http://schemas.microsoft.com/office/drawing/2014/main" id="{A0061859-4D60-1FB1-7992-F8B57E9DB828}"/>
              </a:ext>
            </a:extLst>
          </p:cNvPr>
          <p:cNvGrpSpPr/>
          <p:nvPr/>
        </p:nvGrpSpPr>
        <p:grpSpPr>
          <a:xfrm>
            <a:off x="4757595" y="3696794"/>
            <a:ext cx="2253600" cy="1088269"/>
            <a:chOff x="5335834" y="3715776"/>
            <a:chExt cx="2253600" cy="1088269"/>
          </a:xfrm>
        </p:grpSpPr>
        <p:cxnSp>
          <p:nvCxnSpPr>
            <p:cNvPr id="9" name="Straight Arrow Connector 8">
              <a:extLst>
                <a:ext uri="{FF2B5EF4-FFF2-40B4-BE49-F238E27FC236}">
                  <a16:creationId xmlns:a16="http://schemas.microsoft.com/office/drawing/2014/main" id="{4E8FD851-3D09-A42D-E565-5A861599983F}"/>
                </a:ext>
              </a:extLst>
            </p:cNvPr>
            <p:cNvCxnSpPr>
              <a:cxnSpLocks/>
            </p:cNvCxnSpPr>
            <p:nvPr/>
          </p:nvCxnSpPr>
          <p:spPr>
            <a:xfrm flipV="1">
              <a:off x="6462024" y="3715776"/>
              <a:ext cx="0" cy="783282"/>
            </a:xfrm>
            <a:prstGeom prst="straightConnector1">
              <a:avLst/>
            </a:prstGeom>
            <a:noFill/>
            <a:ln w="25400" cap="flat" cmpd="sng">
              <a:solidFill>
                <a:srgbClr val="009AD7"/>
              </a:solidFill>
              <a:prstDash val="solid"/>
              <a:round/>
              <a:headEnd type="none" w="lg" len="med"/>
              <a:tailEnd type="triangle" w="lg" len="med"/>
            </a:ln>
          </p:spPr>
        </p:cxnSp>
        <p:sp>
          <p:nvSpPr>
            <p:cNvPr id="10" name="TextBox 9">
              <a:extLst>
                <a:ext uri="{FF2B5EF4-FFF2-40B4-BE49-F238E27FC236}">
                  <a16:creationId xmlns:a16="http://schemas.microsoft.com/office/drawing/2014/main" id="{C6C18B61-148D-5A8C-3963-1C3184939D43}"/>
                </a:ext>
              </a:extLst>
            </p:cNvPr>
            <p:cNvSpPr txBox="1"/>
            <p:nvPr/>
          </p:nvSpPr>
          <p:spPr>
            <a:xfrm>
              <a:off x="5335834" y="4127245"/>
              <a:ext cx="2253600" cy="676800"/>
            </a:xfrm>
            <a:prstGeom prst="rect">
              <a:avLst/>
            </a:prstGeom>
            <a:solidFill>
              <a:srgbClr val="FFFFFF"/>
            </a:solidFill>
            <a:ln w="25400">
              <a:solidFill>
                <a:srgbClr val="009AD7"/>
              </a:solidFill>
            </a:ln>
          </p:spPr>
          <p:txBody>
            <a:bodyPr wrap="square" lIns="0" tIns="91440" rIns="0" bIns="91440" rtlCol="0">
              <a:spAutoFit/>
            </a:bodyPr>
            <a:lstStyle/>
            <a:p>
              <a:pPr algn="ctr" defTabSz="914034">
                <a:defRPr/>
              </a:pPr>
              <a:r>
                <a:rPr lang="en-GB" sz="1600" kern="0" dirty="0">
                  <a:cs typeface="Arial" charset="0"/>
                </a:rPr>
                <a:t>Speed of </a:t>
              </a:r>
              <a:br>
                <a:rPr lang="en-GB" sz="1600" kern="0" dirty="0">
                  <a:cs typeface="Arial" charset="0"/>
                </a:rPr>
              </a:br>
              <a:r>
                <a:rPr lang="en-GB" sz="1600" kern="0" dirty="0">
                  <a:cs typeface="Arial" charset="0"/>
                </a:rPr>
                <a:t>Technological Change</a:t>
              </a:r>
            </a:p>
          </p:txBody>
        </p:sp>
      </p:grpSp>
      <p:grpSp>
        <p:nvGrpSpPr>
          <p:cNvPr id="61" name="Group 60">
            <a:extLst>
              <a:ext uri="{FF2B5EF4-FFF2-40B4-BE49-F238E27FC236}">
                <a16:creationId xmlns:a16="http://schemas.microsoft.com/office/drawing/2014/main" id="{957C797A-1129-AC23-8253-F8AE7D9DBA3D}"/>
              </a:ext>
            </a:extLst>
          </p:cNvPr>
          <p:cNvGrpSpPr/>
          <p:nvPr/>
        </p:nvGrpSpPr>
        <p:grpSpPr>
          <a:xfrm>
            <a:off x="7611317" y="3696794"/>
            <a:ext cx="2253600" cy="1088269"/>
            <a:chOff x="7746830" y="3708921"/>
            <a:chExt cx="2253600" cy="1088269"/>
          </a:xfrm>
        </p:grpSpPr>
        <p:cxnSp>
          <p:nvCxnSpPr>
            <p:cNvPr id="11" name="Straight Arrow Connector 10">
              <a:extLst>
                <a:ext uri="{FF2B5EF4-FFF2-40B4-BE49-F238E27FC236}">
                  <a16:creationId xmlns:a16="http://schemas.microsoft.com/office/drawing/2014/main" id="{30E0BC8B-D850-E7F8-3313-509FA1226240}"/>
                </a:ext>
              </a:extLst>
            </p:cNvPr>
            <p:cNvCxnSpPr>
              <a:cxnSpLocks/>
            </p:cNvCxnSpPr>
            <p:nvPr/>
          </p:nvCxnSpPr>
          <p:spPr>
            <a:xfrm flipV="1">
              <a:off x="8873630" y="3708921"/>
              <a:ext cx="0" cy="783282"/>
            </a:xfrm>
            <a:prstGeom prst="straightConnector1">
              <a:avLst/>
            </a:prstGeom>
            <a:noFill/>
            <a:ln w="25400" cap="flat" cmpd="sng">
              <a:solidFill>
                <a:srgbClr val="009AD7"/>
              </a:solidFill>
              <a:prstDash val="solid"/>
              <a:round/>
              <a:headEnd type="none" w="lg" len="med"/>
              <a:tailEnd type="triangle" w="lg" len="med"/>
            </a:ln>
          </p:spPr>
        </p:cxnSp>
        <p:sp>
          <p:nvSpPr>
            <p:cNvPr id="13" name="TextBox 12">
              <a:extLst>
                <a:ext uri="{FF2B5EF4-FFF2-40B4-BE49-F238E27FC236}">
                  <a16:creationId xmlns:a16="http://schemas.microsoft.com/office/drawing/2014/main" id="{92ACA61B-62CA-71B9-2CF3-48AECA9644E7}"/>
                </a:ext>
              </a:extLst>
            </p:cNvPr>
            <p:cNvSpPr txBox="1"/>
            <p:nvPr/>
          </p:nvSpPr>
          <p:spPr>
            <a:xfrm>
              <a:off x="7746830" y="4120390"/>
              <a:ext cx="2253600" cy="676800"/>
            </a:xfrm>
            <a:prstGeom prst="rect">
              <a:avLst/>
            </a:prstGeom>
            <a:solidFill>
              <a:srgbClr val="FFFFFF"/>
            </a:solidFill>
            <a:ln w="25400">
              <a:solidFill>
                <a:srgbClr val="009AD7"/>
              </a:solidFill>
            </a:ln>
          </p:spPr>
          <p:txBody>
            <a:bodyPr wrap="square" lIns="0" tIns="91440" rIns="0" bIns="90000" rtlCol="0">
              <a:noAutofit/>
            </a:bodyPr>
            <a:lstStyle/>
            <a:p>
              <a:pPr algn="ctr" defTabSz="914034">
                <a:defRPr/>
              </a:pPr>
              <a:r>
                <a:rPr lang="en-GB" sz="1600" kern="0" dirty="0">
                  <a:cs typeface="Arial" charset="0"/>
                </a:rPr>
                <a:t>Persistent </a:t>
              </a:r>
              <a:br>
                <a:rPr lang="en-GB" sz="1600" kern="0" dirty="0">
                  <a:cs typeface="Arial" charset="0"/>
                </a:rPr>
              </a:br>
              <a:r>
                <a:rPr lang="en-GB" sz="1600" kern="0" dirty="0">
                  <a:cs typeface="Arial" charset="0"/>
                </a:rPr>
                <a:t>Talent Constraints</a:t>
              </a:r>
            </a:p>
          </p:txBody>
        </p:sp>
      </p:grpSp>
      <p:grpSp>
        <p:nvGrpSpPr>
          <p:cNvPr id="15" name="Graphic 20">
            <a:extLst>
              <a:ext uri="{FF2B5EF4-FFF2-40B4-BE49-F238E27FC236}">
                <a16:creationId xmlns:a16="http://schemas.microsoft.com/office/drawing/2014/main" id="{B9CB4B1E-F7CA-ADE6-3C1D-58CF33343585}"/>
              </a:ext>
            </a:extLst>
          </p:cNvPr>
          <p:cNvGrpSpPr/>
          <p:nvPr/>
        </p:nvGrpSpPr>
        <p:grpSpPr>
          <a:xfrm>
            <a:off x="2550571" y="2743446"/>
            <a:ext cx="892050" cy="864517"/>
            <a:chOff x="4760738" y="3098259"/>
            <a:chExt cx="778168" cy="740508"/>
          </a:xfrm>
        </p:grpSpPr>
        <p:sp>
          <p:nvSpPr>
            <p:cNvPr id="17" name="Freeform 16">
              <a:extLst>
                <a:ext uri="{FF2B5EF4-FFF2-40B4-BE49-F238E27FC236}">
                  <a16:creationId xmlns:a16="http://schemas.microsoft.com/office/drawing/2014/main" id="{9DF73E22-CC49-5757-1770-88693595B053}"/>
                </a:ext>
              </a:extLst>
            </p:cNvPr>
            <p:cNvSpPr/>
            <p:nvPr/>
          </p:nvSpPr>
          <p:spPr>
            <a:xfrm>
              <a:off x="5513048" y="3430442"/>
              <a:ext cx="25857" cy="408325"/>
            </a:xfrm>
            <a:custGeom>
              <a:avLst/>
              <a:gdLst>
                <a:gd name="connsiteX0" fmla="*/ 0 w 25857"/>
                <a:gd name="connsiteY0" fmla="*/ 402437 h 408325"/>
                <a:gd name="connsiteX1" fmla="*/ 0 w 25857"/>
                <a:gd name="connsiteY1" fmla="*/ 0 h 408325"/>
                <a:gd name="connsiteX2" fmla="*/ 25857 w 25857"/>
                <a:gd name="connsiteY2" fmla="*/ 0 h 408325"/>
                <a:gd name="connsiteX3" fmla="*/ 25857 w 25857"/>
                <a:gd name="connsiteY3" fmla="*/ 408325 h 408325"/>
                <a:gd name="connsiteX4" fmla="*/ 0 w 25857"/>
                <a:gd name="connsiteY4" fmla="*/ 402437 h 40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7" h="408325">
                  <a:moveTo>
                    <a:pt x="0" y="402437"/>
                  </a:moveTo>
                  <a:lnTo>
                    <a:pt x="0" y="0"/>
                  </a:lnTo>
                  <a:lnTo>
                    <a:pt x="25857" y="0"/>
                  </a:lnTo>
                  <a:lnTo>
                    <a:pt x="25857" y="408325"/>
                  </a:lnTo>
                  <a:lnTo>
                    <a:pt x="0" y="402437"/>
                  </a:lnTo>
                  <a:close/>
                </a:path>
              </a:pathLst>
            </a:custGeom>
            <a:solidFill>
              <a:srgbClr val="009AD7"/>
            </a:solidFill>
            <a:ln w="10179" cap="flat">
              <a:noFill/>
              <a:prstDash val="solid"/>
              <a:miter/>
            </a:ln>
          </p:spPr>
          <p:txBody>
            <a:bodyPr rtlCol="0" anchor="ctr"/>
            <a:lstStyle/>
            <a:p>
              <a:endParaRPr lang="en-US" dirty="0"/>
            </a:p>
          </p:txBody>
        </p:sp>
        <p:sp>
          <p:nvSpPr>
            <p:cNvPr id="18" name="Freeform 17">
              <a:extLst>
                <a:ext uri="{FF2B5EF4-FFF2-40B4-BE49-F238E27FC236}">
                  <a16:creationId xmlns:a16="http://schemas.microsoft.com/office/drawing/2014/main" id="{5743E2E6-67A2-705D-A818-12DB034011B0}"/>
                </a:ext>
              </a:extLst>
            </p:cNvPr>
            <p:cNvSpPr/>
            <p:nvPr/>
          </p:nvSpPr>
          <p:spPr>
            <a:xfrm>
              <a:off x="4760739" y="3126968"/>
              <a:ext cx="778167" cy="379898"/>
            </a:xfrm>
            <a:custGeom>
              <a:avLst/>
              <a:gdLst>
                <a:gd name="connsiteX0" fmla="*/ 740046 w 778167"/>
                <a:gd name="connsiteY0" fmla="*/ 379899 h 379898"/>
                <a:gd name="connsiteX1" fmla="*/ 778168 w 778167"/>
                <a:gd name="connsiteY1" fmla="*/ 379899 h 379898"/>
                <a:gd name="connsiteX2" fmla="*/ 778168 w 778167"/>
                <a:gd name="connsiteY2" fmla="*/ 225279 h 379898"/>
                <a:gd name="connsiteX3" fmla="*/ 38530 w 778167"/>
                <a:gd name="connsiteY3" fmla="*/ 0 h 379898"/>
                <a:gd name="connsiteX4" fmla="*/ 0 w 778167"/>
                <a:gd name="connsiteY4" fmla="*/ 0 h 379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167" h="379898">
                  <a:moveTo>
                    <a:pt x="740046" y="379899"/>
                  </a:moveTo>
                  <a:lnTo>
                    <a:pt x="778168" y="379899"/>
                  </a:lnTo>
                  <a:lnTo>
                    <a:pt x="778168" y="225279"/>
                  </a:lnTo>
                  <a:lnTo>
                    <a:pt x="38530" y="0"/>
                  </a:lnTo>
                  <a:lnTo>
                    <a:pt x="0" y="0"/>
                  </a:lnTo>
                </a:path>
              </a:pathLst>
            </a:custGeom>
            <a:solidFill>
              <a:srgbClr val="009AD7"/>
            </a:solidFill>
            <a:ln w="10179" cap="flat">
              <a:noFill/>
              <a:prstDash val="solid"/>
              <a:miter/>
            </a:ln>
          </p:spPr>
          <p:txBody>
            <a:bodyPr rtlCol="0" anchor="ctr"/>
            <a:lstStyle/>
            <a:p>
              <a:endParaRPr lang="en-US" dirty="0"/>
            </a:p>
          </p:txBody>
        </p:sp>
        <p:sp>
          <p:nvSpPr>
            <p:cNvPr id="20" name="Freeform 19">
              <a:extLst>
                <a:ext uri="{FF2B5EF4-FFF2-40B4-BE49-F238E27FC236}">
                  <a16:creationId xmlns:a16="http://schemas.microsoft.com/office/drawing/2014/main" id="{7FCE049E-422D-CBC0-A47B-644443546DB0}"/>
                </a:ext>
              </a:extLst>
            </p:cNvPr>
            <p:cNvSpPr/>
            <p:nvPr/>
          </p:nvSpPr>
          <p:spPr>
            <a:xfrm>
              <a:off x="5500784" y="3349528"/>
              <a:ext cx="38121" cy="10152"/>
            </a:xfrm>
            <a:custGeom>
              <a:avLst/>
              <a:gdLst>
                <a:gd name="connsiteX0" fmla="*/ 38121 w 38121"/>
                <a:gd name="connsiteY0" fmla="*/ 0 h 10152"/>
                <a:gd name="connsiteX1" fmla="*/ 0 w 38121"/>
                <a:gd name="connsiteY1" fmla="*/ 0 h 10152"/>
              </a:gdLst>
              <a:ahLst/>
              <a:cxnLst>
                <a:cxn ang="0">
                  <a:pos x="connsiteX0" y="connsiteY0"/>
                </a:cxn>
                <a:cxn ang="0">
                  <a:pos x="connsiteX1" y="connsiteY1"/>
                </a:cxn>
              </a:cxnLst>
              <a:rect l="l" t="t" r="r" b="b"/>
              <a:pathLst>
                <a:path w="38121" h="10152">
                  <a:moveTo>
                    <a:pt x="38121" y="0"/>
                  </a:moveTo>
                  <a:lnTo>
                    <a:pt x="0" y="0"/>
                  </a:lnTo>
                </a:path>
              </a:pathLst>
            </a:custGeom>
            <a:ln w="10179" cap="flat">
              <a:no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4B00CF4F-16D5-2EE3-C36F-AA59A588C3FF}"/>
                </a:ext>
              </a:extLst>
            </p:cNvPr>
            <p:cNvSpPr/>
            <p:nvPr/>
          </p:nvSpPr>
          <p:spPr>
            <a:xfrm>
              <a:off x="4760738" y="3277549"/>
              <a:ext cx="25857" cy="369543"/>
            </a:xfrm>
            <a:custGeom>
              <a:avLst/>
              <a:gdLst>
                <a:gd name="connsiteX0" fmla="*/ 0 w 25857"/>
                <a:gd name="connsiteY0" fmla="*/ 363655 h 369543"/>
                <a:gd name="connsiteX1" fmla="*/ 0 w 25857"/>
                <a:gd name="connsiteY1" fmla="*/ 0 h 369543"/>
                <a:gd name="connsiteX2" fmla="*/ 25857 w 25857"/>
                <a:gd name="connsiteY2" fmla="*/ 0 h 369543"/>
                <a:gd name="connsiteX3" fmla="*/ 25857 w 25857"/>
                <a:gd name="connsiteY3" fmla="*/ 369543 h 369543"/>
                <a:gd name="connsiteX4" fmla="*/ 0 w 25857"/>
                <a:gd name="connsiteY4" fmla="*/ 363655 h 369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7" h="369543">
                  <a:moveTo>
                    <a:pt x="0" y="363655"/>
                  </a:moveTo>
                  <a:lnTo>
                    <a:pt x="0" y="0"/>
                  </a:lnTo>
                  <a:lnTo>
                    <a:pt x="25857" y="0"/>
                  </a:lnTo>
                  <a:lnTo>
                    <a:pt x="25857" y="369543"/>
                  </a:lnTo>
                  <a:lnTo>
                    <a:pt x="0" y="363655"/>
                  </a:lnTo>
                  <a:close/>
                </a:path>
              </a:pathLst>
            </a:custGeom>
            <a:solidFill>
              <a:srgbClr val="009AD7"/>
            </a:solidFill>
            <a:ln w="10179" cap="flat">
              <a:noFill/>
              <a:prstDash val="solid"/>
              <a:miter/>
            </a:ln>
          </p:spPr>
          <p:txBody>
            <a:bodyPr rtlCol="0" anchor="ctr"/>
            <a:lstStyle/>
            <a:p>
              <a:endParaRPr lang="en-US" dirty="0"/>
            </a:p>
          </p:txBody>
        </p:sp>
        <p:grpSp>
          <p:nvGrpSpPr>
            <p:cNvPr id="22" name="Graphic 20">
              <a:extLst>
                <a:ext uri="{FF2B5EF4-FFF2-40B4-BE49-F238E27FC236}">
                  <a16:creationId xmlns:a16="http://schemas.microsoft.com/office/drawing/2014/main" id="{6060A18D-905E-5DE5-40F7-D9277FC983D3}"/>
                </a:ext>
              </a:extLst>
            </p:cNvPr>
            <p:cNvGrpSpPr/>
            <p:nvPr/>
          </p:nvGrpSpPr>
          <p:grpSpPr>
            <a:xfrm>
              <a:off x="4761147" y="3098259"/>
              <a:ext cx="749755" cy="426092"/>
              <a:chOff x="4761147" y="3098259"/>
              <a:chExt cx="749755" cy="426092"/>
            </a:xfrm>
          </p:grpSpPr>
          <p:sp>
            <p:nvSpPr>
              <p:cNvPr id="23" name="Freeform 22">
                <a:extLst>
                  <a:ext uri="{FF2B5EF4-FFF2-40B4-BE49-F238E27FC236}">
                    <a16:creationId xmlns:a16="http://schemas.microsoft.com/office/drawing/2014/main" id="{D97874FF-694F-E050-324A-77EC5DA5C5E3}"/>
                  </a:ext>
                </a:extLst>
              </p:cNvPr>
              <p:cNvSpPr/>
              <p:nvPr/>
            </p:nvSpPr>
            <p:spPr>
              <a:xfrm>
                <a:off x="4761147" y="3124249"/>
                <a:ext cx="739637" cy="379898"/>
              </a:xfrm>
              <a:custGeom>
                <a:avLst/>
                <a:gdLst>
                  <a:gd name="connsiteX0" fmla="*/ 0 w 739637"/>
                  <a:gd name="connsiteY0" fmla="*/ 154518 h 379898"/>
                  <a:gd name="connsiteX1" fmla="*/ 0 w 739637"/>
                  <a:gd name="connsiteY1" fmla="*/ 0 h 379898"/>
                  <a:gd name="connsiteX2" fmla="*/ 739637 w 739637"/>
                  <a:gd name="connsiteY2" fmla="*/ 225279 h 379898"/>
                  <a:gd name="connsiteX3" fmla="*/ 739637 w 739637"/>
                  <a:gd name="connsiteY3" fmla="*/ 379899 h 379898"/>
                </a:gdLst>
                <a:ahLst/>
                <a:cxnLst>
                  <a:cxn ang="0">
                    <a:pos x="connsiteX0" y="connsiteY0"/>
                  </a:cxn>
                  <a:cxn ang="0">
                    <a:pos x="connsiteX1" y="connsiteY1"/>
                  </a:cxn>
                  <a:cxn ang="0">
                    <a:pos x="connsiteX2" y="connsiteY2"/>
                  </a:cxn>
                  <a:cxn ang="0">
                    <a:pos x="connsiteX3" y="connsiteY3"/>
                  </a:cxn>
                </a:cxnLst>
                <a:rect l="l" t="t" r="r" b="b"/>
                <a:pathLst>
                  <a:path w="739637" h="379898">
                    <a:moveTo>
                      <a:pt x="0" y="154518"/>
                    </a:moveTo>
                    <a:lnTo>
                      <a:pt x="0" y="0"/>
                    </a:lnTo>
                    <a:lnTo>
                      <a:pt x="739637" y="225279"/>
                    </a:lnTo>
                    <a:lnTo>
                      <a:pt x="739637" y="379899"/>
                    </a:lnTo>
                    <a:close/>
                  </a:path>
                </a:pathLst>
              </a:custGeom>
              <a:solidFill>
                <a:srgbClr val="009AD7"/>
              </a:solidFill>
              <a:ln w="10179" cap="flat">
                <a:noFill/>
                <a:prstDash val="solid"/>
                <a:miter/>
              </a:ln>
            </p:spPr>
            <p:txBody>
              <a:bodyPr rtlCol="0" anchor="ctr"/>
              <a:lstStyle/>
              <a:p>
                <a:endParaRPr lang="en-US" dirty="0"/>
              </a:p>
            </p:txBody>
          </p:sp>
          <p:sp>
            <p:nvSpPr>
              <p:cNvPr id="24" name="Freeform 23">
                <a:extLst>
                  <a:ext uri="{FF2B5EF4-FFF2-40B4-BE49-F238E27FC236}">
                    <a16:creationId xmlns:a16="http://schemas.microsoft.com/office/drawing/2014/main" id="{51C49594-0C6B-DBBF-3E2B-84C00CD9E7AE}"/>
                  </a:ext>
                </a:extLst>
              </p:cNvPr>
              <p:cNvSpPr/>
              <p:nvPr/>
            </p:nvSpPr>
            <p:spPr>
              <a:xfrm>
                <a:off x="5332355" y="3276026"/>
                <a:ext cx="178547" cy="248325"/>
              </a:xfrm>
              <a:custGeom>
                <a:avLst/>
                <a:gdLst>
                  <a:gd name="connsiteX0" fmla="*/ 97603 w 178547"/>
                  <a:gd name="connsiteY0" fmla="*/ 222234 h 248325"/>
                  <a:gd name="connsiteX1" fmla="*/ 0 w 178547"/>
                  <a:gd name="connsiteY1" fmla="*/ 0 h 248325"/>
                  <a:gd name="connsiteX2" fmla="*/ 93413 w 178547"/>
                  <a:gd name="connsiteY2" fmla="*/ 34213 h 248325"/>
                  <a:gd name="connsiteX3" fmla="*/ 178547 w 178547"/>
                  <a:gd name="connsiteY3" fmla="*/ 225279 h 248325"/>
                  <a:gd name="connsiteX4" fmla="*/ 168429 w 178547"/>
                  <a:gd name="connsiteY4" fmla="*/ 248325 h 24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547" h="248325">
                    <a:moveTo>
                      <a:pt x="97603" y="222234"/>
                    </a:moveTo>
                    <a:lnTo>
                      <a:pt x="0" y="0"/>
                    </a:lnTo>
                    <a:lnTo>
                      <a:pt x="93413" y="34213"/>
                    </a:lnTo>
                    <a:lnTo>
                      <a:pt x="178547" y="225279"/>
                    </a:lnTo>
                    <a:lnTo>
                      <a:pt x="168429" y="248325"/>
                    </a:lnTo>
                    <a:close/>
                  </a:path>
                </a:pathLst>
              </a:custGeom>
              <a:solidFill>
                <a:srgbClr val="FFFFFF"/>
              </a:solidFill>
              <a:ln w="10179" cap="flat">
                <a:noFill/>
                <a:prstDash val="solid"/>
                <a:miter/>
              </a:ln>
            </p:spPr>
            <p:txBody>
              <a:bodyPr rtlCol="0" anchor="ctr"/>
              <a:lstStyle/>
              <a:p>
                <a:endParaRPr lang="en-US" dirty="0"/>
              </a:p>
            </p:txBody>
          </p:sp>
          <p:sp>
            <p:nvSpPr>
              <p:cNvPr id="25" name="Freeform 24">
                <a:extLst>
                  <a:ext uri="{FF2B5EF4-FFF2-40B4-BE49-F238E27FC236}">
                    <a16:creationId xmlns:a16="http://schemas.microsoft.com/office/drawing/2014/main" id="{A3B35360-26A5-2EF6-60FB-67B8A1F2E43C}"/>
                  </a:ext>
                </a:extLst>
              </p:cNvPr>
              <p:cNvSpPr/>
              <p:nvPr/>
            </p:nvSpPr>
            <p:spPr>
              <a:xfrm>
                <a:off x="5136535" y="3224452"/>
                <a:ext cx="191015" cy="234822"/>
              </a:xfrm>
              <a:custGeom>
                <a:avLst/>
                <a:gdLst>
                  <a:gd name="connsiteX0" fmla="*/ 97501 w 191015"/>
                  <a:gd name="connsiteY0" fmla="*/ 203350 h 234822"/>
                  <a:gd name="connsiteX1" fmla="*/ 0 w 191015"/>
                  <a:gd name="connsiteY1" fmla="*/ 0 h 234822"/>
                  <a:gd name="connsiteX2" fmla="*/ 93413 w 191015"/>
                  <a:gd name="connsiteY2" fmla="*/ 31472 h 234822"/>
                  <a:gd name="connsiteX3" fmla="*/ 191016 w 191015"/>
                  <a:gd name="connsiteY3" fmla="*/ 234823 h 234822"/>
                </a:gdLst>
                <a:ahLst/>
                <a:cxnLst>
                  <a:cxn ang="0">
                    <a:pos x="connsiteX0" y="connsiteY0"/>
                  </a:cxn>
                  <a:cxn ang="0">
                    <a:pos x="connsiteX1" y="connsiteY1"/>
                  </a:cxn>
                  <a:cxn ang="0">
                    <a:pos x="connsiteX2" y="connsiteY2"/>
                  </a:cxn>
                  <a:cxn ang="0">
                    <a:pos x="connsiteX3" y="connsiteY3"/>
                  </a:cxn>
                </a:cxnLst>
                <a:rect l="l" t="t" r="r" b="b"/>
                <a:pathLst>
                  <a:path w="191015" h="234822">
                    <a:moveTo>
                      <a:pt x="97501" y="203350"/>
                    </a:moveTo>
                    <a:lnTo>
                      <a:pt x="0" y="0"/>
                    </a:lnTo>
                    <a:lnTo>
                      <a:pt x="93413" y="31472"/>
                    </a:lnTo>
                    <a:lnTo>
                      <a:pt x="191016" y="234823"/>
                    </a:lnTo>
                    <a:close/>
                  </a:path>
                </a:pathLst>
              </a:custGeom>
              <a:solidFill>
                <a:srgbClr val="FFFFFF"/>
              </a:solidFill>
              <a:ln w="10179" cap="flat">
                <a:noFill/>
                <a:prstDash val="solid"/>
                <a:miter/>
              </a:ln>
            </p:spPr>
            <p:txBody>
              <a:bodyPr rtlCol="0" anchor="ctr"/>
              <a:lstStyle/>
              <a:p>
                <a:endParaRPr lang="en-US" dirty="0"/>
              </a:p>
            </p:txBody>
          </p:sp>
          <p:sp>
            <p:nvSpPr>
              <p:cNvPr id="28" name="Freeform 27">
                <a:extLst>
                  <a:ext uri="{FF2B5EF4-FFF2-40B4-BE49-F238E27FC236}">
                    <a16:creationId xmlns:a16="http://schemas.microsoft.com/office/drawing/2014/main" id="{C3EBE5BA-EE41-53E7-2AB6-96F5424B092E}"/>
                  </a:ext>
                </a:extLst>
              </p:cNvPr>
              <p:cNvSpPr/>
              <p:nvPr/>
            </p:nvSpPr>
            <p:spPr>
              <a:xfrm>
                <a:off x="4940614" y="3158564"/>
                <a:ext cx="191118" cy="241624"/>
              </a:xfrm>
              <a:custGeom>
                <a:avLst/>
                <a:gdLst>
                  <a:gd name="connsiteX0" fmla="*/ 97603 w 191118"/>
                  <a:gd name="connsiteY0" fmla="*/ 209239 h 241624"/>
                  <a:gd name="connsiteX1" fmla="*/ 0 w 191118"/>
                  <a:gd name="connsiteY1" fmla="*/ 0 h 241624"/>
                  <a:gd name="connsiteX2" fmla="*/ 93515 w 191118"/>
                  <a:gd name="connsiteY2" fmla="*/ 32386 h 241624"/>
                  <a:gd name="connsiteX3" fmla="*/ 191118 w 191118"/>
                  <a:gd name="connsiteY3" fmla="*/ 241625 h 241624"/>
                </a:gdLst>
                <a:ahLst/>
                <a:cxnLst>
                  <a:cxn ang="0">
                    <a:pos x="connsiteX0" y="connsiteY0"/>
                  </a:cxn>
                  <a:cxn ang="0">
                    <a:pos x="connsiteX1" y="connsiteY1"/>
                  </a:cxn>
                  <a:cxn ang="0">
                    <a:pos x="connsiteX2" y="connsiteY2"/>
                  </a:cxn>
                  <a:cxn ang="0">
                    <a:pos x="connsiteX3" y="connsiteY3"/>
                  </a:cxn>
                </a:cxnLst>
                <a:rect l="l" t="t" r="r" b="b"/>
                <a:pathLst>
                  <a:path w="191118" h="241624">
                    <a:moveTo>
                      <a:pt x="97603" y="209239"/>
                    </a:moveTo>
                    <a:lnTo>
                      <a:pt x="0" y="0"/>
                    </a:lnTo>
                    <a:lnTo>
                      <a:pt x="93515" y="32386"/>
                    </a:lnTo>
                    <a:lnTo>
                      <a:pt x="191118" y="241625"/>
                    </a:lnTo>
                    <a:close/>
                  </a:path>
                </a:pathLst>
              </a:custGeom>
              <a:solidFill>
                <a:srgbClr val="FFFFFF"/>
              </a:solidFill>
              <a:ln w="10179" cap="flat">
                <a:no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6DA2CCAC-BC7C-8532-5BD6-F93323EB2581}"/>
                  </a:ext>
                </a:extLst>
              </p:cNvPr>
              <p:cNvSpPr/>
              <p:nvPr/>
            </p:nvSpPr>
            <p:spPr>
              <a:xfrm>
                <a:off x="4761147" y="3098259"/>
                <a:ext cx="174765" cy="243553"/>
              </a:xfrm>
              <a:custGeom>
                <a:avLst/>
                <a:gdLst>
                  <a:gd name="connsiteX0" fmla="*/ 81251 w 174765"/>
                  <a:gd name="connsiteY0" fmla="*/ 210254 h 243553"/>
                  <a:gd name="connsiteX1" fmla="*/ 0 w 174765"/>
                  <a:gd name="connsiteY1" fmla="*/ 30152 h 243553"/>
                  <a:gd name="connsiteX2" fmla="*/ 0 w 174765"/>
                  <a:gd name="connsiteY2" fmla="*/ 0 h 243553"/>
                  <a:gd name="connsiteX3" fmla="*/ 77163 w 174765"/>
                  <a:gd name="connsiteY3" fmla="*/ 27513 h 243553"/>
                  <a:gd name="connsiteX4" fmla="*/ 174766 w 174765"/>
                  <a:gd name="connsiteY4" fmla="*/ 243554 h 24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65" h="243553">
                    <a:moveTo>
                      <a:pt x="81251" y="210254"/>
                    </a:moveTo>
                    <a:lnTo>
                      <a:pt x="0" y="30152"/>
                    </a:lnTo>
                    <a:lnTo>
                      <a:pt x="0" y="0"/>
                    </a:lnTo>
                    <a:lnTo>
                      <a:pt x="77163" y="27513"/>
                    </a:lnTo>
                    <a:lnTo>
                      <a:pt x="174766" y="243554"/>
                    </a:lnTo>
                    <a:close/>
                  </a:path>
                </a:pathLst>
              </a:custGeom>
              <a:solidFill>
                <a:srgbClr val="FFFFFF"/>
              </a:solidFill>
              <a:ln w="10179" cap="flat">
                <a:noFill/>
                <a:prstDash val="solid"/>
                <a:miter/>
              </a:ln>
            </p:spPr>
            <p:txBody>
              <a:bodyPr rtlCol="0" anchor="ctr"/>
              <a:lstStyle/>
              <a:p>
                <a:endParaRPr lang="en-US" dirty="0"/>
              </a:p>
            </p:txBody>
          </p:sp>
        </p:grpSp>
      </p:grpSp>
      <p:grpSp>
        <p:nvGrpSpPr>
          <p:cNvPr id="394" name="Graphic 20">
            <a:extLst>
              <a:ext uri="{FF2B5EF4-FFF2-40B4-BE49-F238E27FC236}">
                <a16:creationId xmlns:a16="http://schemas.microsoft.com/office/drawing/2014/main" id="{8B8B777B-D95D-2494-2D05-5A2F11849F75}"/>
              </a:ext>
            </a:extLst>
          </p:cNvPr>
          <p:cNvGrpSpPr/>
          <p:nvPr/>
        </p:nvGrpSpPr>
        <p:grpSpPr>
          <a:xfrm>
            <a:off x="5408857" y="2743446"/>
            <a:ext cx="892049" cy="864517"/>
            <a:chOff x="4760738" y="3098259"/>
            <a:chExt cx="778167" cy="740508"/>
          </a:xfrm>
        </p:grpSpPr>
        <p:sp>
          <p:nvSpPr>
            <p:cNvPr id="395" name="Freeform 394">
              <a:extLst>
                <a:ext uri="{FF2B5EF4-FFF2-40B4-BE49-F238E27FC236}">
                  <a16:creationId xmlns:a16="http://schemas.microsoft.com/office/drawing/2014/main" id="{53427351-5C72-3D1B-DB52-6E0322916B18}"/>
                </a:ext>
              </a:extLst>
            </p:cNvPr>
            <p:cNvSpPr/>
            <p:nvPr/>
          </p:nvSpPr>
          <p:spPr>
            <a:xfrm>
              <a:off x="5513048" y="3430442"/>
              <a:ext cx="25857" cy="408325"/>
            </a:xfrm>
            <a:custGeom>
              <a:avLst/>
              <a:gdLst>
                <a:gd name="connsiteX0" fmla="*/ 0 w 25857"/>
                <a:gd name="connsiteY0" fmla="*/ 402437 h 408325"/>
                <a:gd name="connsiteX1" fmla="*/ 0 w 25857"/>
                <a:gd name="connsiteY1" fmla="*/ 0 h 408325"/>
                <a:gd name="connsiteX2" fmla="*/ 25857 w 25857"/>
                <a:gd name="connsiteY2" fmla="*/ 0 h 408325"/>
                <a:gd name="connsiteX3" fmla="*/ 25857 w 25857"/>
                <a:gd name="connsiteY3" fmla="*/ 408325 h 408325"/>
                <a:gd name="connsiteX4" fmla="*/ 0 w 25857"/>
                <a:gd name="connsiteY4" fmla="*/ 402437 h 40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7" h="408325">
                  <a:moveTo>
                    <a:pt x="0" y="402437"/>
                  </a:moveTo>
                  <a:lnTo>
                    <a:pt x="0" y="0"/>
                  </a:lnTo>
                  <a:lnTo>
                    <a:pt x="25857" y="0"/>
                  </a:lnTo>
                  <a:lnTo>
                    <a:pt x="25857" y="408325"/>
                  </a:lnTo>
                  <a:lnTo>
                    <a:pt x="0" y="402437"/>
                  </a:lnTo>
                  <a:close/>
                </a:path>
              </a:pathLst>
            </a:custGeom>
            <a:solidFill>
              <a:srgbClr val="009AD7"/>
            </a:solidFill>
            <a:ln w="10179" cap="flat">
              <a:noFill/>
              <a:prstDash val="solid"/>
              <a:miter/>
            </a:ln>
          </p:spPr>
          <p:txBody>
            <a:bodyPr rtlCol="0" anchor="ctr"/>
            <a:lstStyle/>
            <a:p>
              <a:endParaRPr lang="en-US" dirty="0"/>
            </a:p>
          </p:txBody>
        </p:sp>
        <p:sp>
          <p:nvSpPr>
            <p:cNvPr id="396" name="Freeform 395">
              <a:extLst>
                <a:ext uri="{FF2B5EF4-FFF2-40B4-BE49-F238E27FC236}">
                  <a16:creationId xmlns:a16="http://schemas.microsoft.com/office/drawing/2014/main" id="{EBDADA43-A3AA-2253-5FB3-1099639B1963}"/>
                </a:ext>
              </a:extLst>
            </p:cNvPr>
            <p:cNvSpPr/>
            <p:nvPr/>
          </p:nvSpPr>
          <p:spPr>
            <a:xfrm>
              <a:off x="4760738" y="3124249"/>
              <a:ext cx="778167" cy="379898"/>
            </a:xfrm>
            <a:custGeom>
              <a:avLst/>
              <a:gdLst>
                <a:gd name="connsiteX0" fmla="*/ 740046 w 778167"/>
                <a:gd name="connsiteY0" fmla="*/ 379899 h 379898"/>
                <a:gd name="connsiteX1" fmla="*/ 778168 w 778167"/>
                <a:gd name="connsiteY1" fmla="*/ 379899 h 379898"/>
                <a:gd name="connsiteX2" fmla="*/ 778168 w 778167"/>
                <a:gd name="connsiteY2" fmla="*/ 225279 h 379898"/>
                <a:gd name="connsiteX3" fmla="*/ 38530 w 778167"/>
                <a:gd name="connsiteY3" fmla="*/ 0 h 379898"/>
                <a:gd name="connsiteX4" fmla="*/ 0 w 778167"/>
                <a:gd name="connsiteY4" fmla="*/ 0 h 379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167" h="379898">
                  <a:moveTo>
                    <a:pt x="740046" y="379899"/>
                  </a:moveTo>
                  <a:lnTo>
                    <a:pt x="778168" y="379899"/>
                  </a:lnTo>
                  <a:lnTo>
                    <a:pt x="778168" y="225279"/>
                  </a:lnTo>
                  <a:lnTo>
                    <a:pt x="38530" y="0"/>
                  </a:lnTo>
                  <a:lnTo>
                    <a:pt x="0" y="0"/>
                  </a:lnTo>
                </a:path>
              </a:pathLst>
            </a:custGeom>
            <a:solidFill>
              <a:srgbClr val="009AD7"/>
            </a:solidFill>
            <a:ln w="10179" cap="flat">
              <a:noFill/>
              <a:prstDash val="solid"/>
              <a:miter/>
            </a:ln>
          </p:spPr>
          <p:txBody>
            <a:bodyPr rtlCol="0" anchor="ctr"/>
            <a:lstStyle/>
            <a:p>
              <a:endParaRPr lang="en-US" dirty="0"/>
            </a:p>
          </p:txBody>
        </p:sp>
        <p:sp>
          <p:nvSpPr>
            <p:cNvPr id="397" name="Freeform 396">
              <a:extLst>
                <a:ext uri="{FF2B5EF4-FFF2-40B4-BE49-F238E27FC236}">
                  <a16:creationId xmlns:a16="http://schemas.microsoft.com/office/drawing/2014/main" id="{05549CD9-7090-3DFC-2FF0-6C1C813FA2C4}"/>
                </a:ext>
              </a:extLst>
            </p:cNvPr>
            <p:cNvSpPr/>
            <p:nvPr/>
          </p:nvSpPr>
          <p:spPr>
            <a:xfrm>
              <a:off x="5500784" y="3349528"/>
              <a:ext cx="38121" cy="10152"/>
            </a:xfrm>
            <a:custGeom>
              <a:avLst/>
              <a:gdLst>
                <a:gd name="connsiteX0" fmla="*/ 38121 w 38121"/>
                <a:gd name="connsiteY0" fmla="*/ 0 h 10152"/>
                <a:gd name="connsiteX1" fmla="*/ 0 w 38121"/>
                <a:gd name="connsiteY1" fmla="*/ 0 h 10152"/>
              </a:gdLst>
              <a:ahLst/>
              <a:cxnLst>
                <a:cxn ang="0">
                  <a:pos x="connsiteX0" y="connsiteY0"/>
                </a:cxn>
                <a:cxn ang="0">
                  <a:pos x="connsiteX1" y="connsiteY1"/>
                </a:cxn>
              </a:cxnLst>
              <a:rect l="l" t="t" r="r" b="b"/>
              <a:pathLst>
                <a:path w="38121" h="10152">
                  <a:moveTo>
                    <a:pt x="38121" y="0"/>
                  </a:moveTo>
                  <a:lnTo>
                    <a:pt x="0" y="0"/>
                  </a:lnTo>
                </a:path>
              </a:pathLst>
            </a:custGeom>
            <a:ln w="10179" cap="flat">
              <a:noFill/>
              <a:prstDash val="solid"/>
              <a:miter/>
            </a:ln>
          </p:spPr>
          <p:txBody>
            <a:bodyPr rtlCol="0" anchor="ctr"/>
            <a:lstStyle/>
            <a:p>
              <a:endParaRPr lang="en-US" dirty="0"/>
            </a:p>
          </p:txBody>
        </p:sp>
        <p:sp>
          <p:nvSpPr>
            <p:cNvPr id="398" name="Freeform 397">
              <a:extLst>
                <a:ext uri="{FF2B5EF4-FFF2-40B4-BE49-F238E27FC236}">
                  <a16:creationId xmlns:a16="http://schemas.microsoft.com/office/drawing/2014/main" id="{4FE73F89-EFA1-8B00-6A45-226B5E65467B}"/>
                </a:ext>
              </a:extLst>
            </p:cNvPr>
            <p:cNvSpPr/>
            <p:nvPr/>
          </p:nvSpPr>
          <p:spPr>
            <a:xfrm>
              <a:off x="4760738" y="3277549"/>
              <a:ext cx="25857" cy="369543"/>
            </a:xfrm>
            <a:custGeom>
              <a:avLst/>
              <a:gdLst>
                <a:gd name="connsiteX0" fmla="*/ 0 w 25857"/>
                <a:gd name="connsiteY0" fmla="*/ 363655 h 369543"/>
                <a:gd name="connsiteX1" fmla="*/ 0 w 25857"/>
                <a:gd name="connsiteY1" fmla="*/ 0 h 369543"/>
                <a:gd name="connsiteX2" fmla="*/ 25857 w 25857"/>
                <a:gd name="connsiteY2" fmla="*/ 0 h 369543"/>
                <a:gd name="connsiteX3" fmla="*/ 25857 w 25857"/>
                <a:gd name="connsiteY3" fmla="*/ 369543 h 369543"/>
                <a:gd name="connsiteX4" fmla="*/ 0 w 25857"/>
                <a:gd name="connsiteY4" fmla="*/ 363655 h 369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7" h="369543">
                  <a:moveTo>
                    <a:pt x="0" y="363655"/>
                  </a:moveTo>
                  <a:lnTo>
                    <a:pt x="0" y="0"/>
                  </a:lnTo>
                  <a:lnTo>
                    <a:pt x="25857" y="0"/>
                  </a:lnTo>
                  <a:lnTo>
                    <a:pt x="25857" y="369543"/>
                  </a:lnTo>
                  <a:lnTo>
                    <a:pt x="0" y="363655"/>
                  </a:lnTo>
                  <a:close/>
                </a:path>
              </a:pathLst>
            </a:custGeom>
            <a:solidFill>
              <a:srgbClr val="009AD7"/>
            </a:solidFill>
            <a:ln w="10179" cap="flat">
              <a:noFill/>
              <a:prstDash val="solid"/>
              <a:miter/>
            </a:ln>
          </p:spPr>
          <p:txBody>
            <a:bodyPr rtlCol="0" anchor="ctr"/>
            <a:lstStyle/>
            <a:p>
              <a:endParaRPr lang="en-US" dirty="0"/>
            </a:p>
          </p:txBody>
        </p:sp>
        <p:grpSp>
          <p:nvGrpSpPr>
            <p:cNvPr id="399" name="Graphic 20">
              <a:extLst>
                <a:ext uri="{FF2B5EF4-FFF2-40B4-BE49-F238E27FC236}">
                  <a16:creationId xmlns:a16="http://schemas.microsoft.com/office/drawing/2014/main" id="{A25D84C4-478A-D5FF-C8B1-840857B6653C}"/>
                </a:ext>
              </a:extLst>
            </p:cNvPr>
            <p:cNvGrpSpPr/>
            <p:nvPr/>
          </p:nvGrpSpPr>
          <p:grpSpPr>
            <a:xfrm>
              <a:off x="4761147" y="3098259"/>
              <a:ext cx="749755" cy="426092"/>
              <a:chOff x="4761147" y="3098259"/>
              <a:chExt cx="749755" cy="426092"/>
            </a:xfrm>
          </p:grpSpPr>
          <p:sp>
            <p:nvSpPr>
              <p:cNvPr id="400" name="Freeform 399">
                <a:extLst>
                  <a:ext uri="{FF2B5EF4-FFF2-40B4-BE49-F238E27FC236}">
                    <a16:creationId xmlns:a16="http://schemas.microsoft.com/office/drawing/2014/main" id="{6B5D4D60-D180-8FC9-52E0-C1A5E26C1397}"/>
                  </a:ext>
                </a:extLst>
              </p:cNvPr>
              <p:cNvSpPr/>
              <p:nvPr/>
            </p:nvSpPr>
            <p:spPr>
              <a:xfrm>
                <a:off x="4761147" y="3124249"/>
                <a:ext cx="739637" cy="379898"/>
              </a:xfrm>
              <a:custGeom>
                <a:avLst/>
                <a:gdLst>
                  <a:gd name="connsiteX0" fmla="*/ 0 w 739637"/>
                  <a:gd name="connsiteY0" fmla="*/ 154518 h 379898"/>
                  <a:gd name="connsiteX1" fmla="*/ 0 w 739637"/>
                  <a:gd name="connsiteY1" fmla="*/ 0 h 379898"/>
                  <a:gd name="connsiteX2" fmla="*/ 739637 w 739637"/>
                  <a:gd name="connsiteY2" fmla="*/ 225279 h 379898"/>
                  <a:gd name="connsiteX3" fmla="*/ 739637 w 739637"/>
                  <a:gd name="connsiteY3" fmla="*/ 379899 h 379898"/>
                </a:gdLst>
                <a:ahLst/>
                <a:cxnLst>
                  <a:cxn ang="0">
                    <a:pos x="connsiteX0" y="connsiteY0"/>
                  </a:cxn>
                  <a:cxn ang="0">
                    <a:pos x="connsiteX1" y="connsiteY1"/>
                  </a:cxn>
                  <a:cxn ang="0">
                    <a:pos x="connsiteX2" y="connsiteY2"/>
                  </a:cxn>
                  <a:cxn ang="0">
                    <a:pos x="connsiteX3" y="connsiteY3"/>
                  </a:cxn>
                </a:cxnLst>
                <a:rect l="l" t="t" r="r" b="b"/>
                <a:pathLst>
                  <a:path w="739637" h="379898">
                    <a:moveTo>
                      <a:pt x="0" y="154518"/>
                    </a:moveTo>
                    <a:lnTo>
                      <a:pt x="0" y="0"/>
                    </a:lnTo>
                    <a:lnTo>
                      <a:pt x="739637" y="225279"/>
                    </a:lnTo>
                    <a:lnTo>
                      <a:pt x="739637" y="379899"/>
                    </a:lnTo>
                    <a:close/>
                  </a:path>
                </a:pathLst>
              </a:custGeom>
              <a:solidFill>
                <a:srgbClr val="009AD7"/>
              </a:solidFill>
              <a:ln w="10179" cap="flat">
                <a:noFill/>
                <a:prstDash val="solid"/>
                <a:miter/>
              </a:ln>
            </p:spPr>
            <p:txBody>
              <a:bodyPr rtlCol="0" anchor="ctr"/>
              <a:lstStyle/>
              <a:p>
                <a:endParaRPr lang="en-US" dirty="0"/>
              </a:p>
            </p:txBody>
          </p:sp>
          <p:sp>
            <p:nvSpPr>
              <p:cNvPr id="401" name="Freeform 400">
                <a:extLst>
                  <a:ext uri="{FF2B5EF4-FFF2-40B4-BE49-F238E27FC236}">
                    <a16:creationId xmlns:a16="http://schemas.microsoft.com/office/drawing/2014/main" id="{E9A1272C-88DC-B5B4-4F2F-84C37411C4DC}"/>
                  </a:ext>
                </a:extLst>
              </p:cNvPr>
              <p:cNvSpPr/>
              <p:nvPr/>
            </p:nvSpPr>
            <p:spPr>
              <a:xfrm>
                <a:off x="5332355" y="3276026"/>
                <a:ext cx="178547" cy="248325"/>
              </a:xfrm>
              <a:custGeom>
                <a:avLst/>
                <a:gdLst>
                  <a:gd name="connsiteX0" fmla="*/ 97603 w 178547"/>
                  <a:gd name="connsiteY0" fmla="*/ 222234 h 248325"/>
                  <a:gd name="connsiteX1" fmla="*/ 0 w 178547"/>
                  <a:gd name="connsiteY1" fmla="*/ 0 h 248325"/>
                  <a:gd name="connsiteX2" fmla="*/ 93413 w 178547"/>
                  <a:gd name="connsiteY2" fmla="*/ 34213 h 248325"/>
                  <a:gd name="connsiteX3" fmla="*/ 178547 w 178547"/>
                  <a:gd name="connsiteY3" fmla="*/ 225279 h 248325"/>
                  <a:gd name="connsiteX4" fmla="*/ 168429 w 178547"/>
                  <a:gd name="connsiteY4" fmla="*/ 248325 h 24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547" h="248325">
                    <a:moveTo>
                      <a:pt x="97603" y="222234"/>
                    </a:moveTo>
                    <a:lnTo>
                      <a:pt x="0" y="0"/>
                    </a:lnTo>
                    <a:lnTo>
                      <a:pt x="93413" y="34213"/>
                    </a:lnTo>
                    <a:lnTo>
                      <a:pt x="178547" y="225279"/>
                    </a:lnTo>
                    <a:lnTo>
                      <a:pt x="168429" y="248325"/>
                    </a:lnTo>
                    <a:close/>
                  </a:path>
                </a:pathLst>
              </a:custGeom>
              <a:solidFill>
                <a:srgbClr val="FFFFFF"/>
              </a:solidFill>
              <a:ln w="10179" cap="flat">
                <a:noFill/>
                <a:prstDash val="solid"/>
                <a:miter/>
              </a:ln>
            </p:spPr>
            <p:txBody>
              <a:bodyPr rtlCol="0" anchor="ctr"/>
              <a:lstStyle/>
              <a:p>
                <a:endParaRPr lang="en-US" dirty="0"/>
              </a:p>
            </p:txBody>
          </p:sp>
          <p:sp>
            <p:nvSpPr>
              <p:cNvPr id="402" name="Freeform 401">
                <a:extLst>
                  <a:ext uri="{FF2B5EF4-FFF2-40B4-BE49-F238E27FC236}">
                    <a16:creationId xmlns:a16="http://schemas.microsoft.com/office/drawing/2014/main" id="{2B258753-4396-84B8-C95C-A689A30B0D0E}"/>
                  </a:ext>
                </a:extLst>
              </p:cNvPr>
              <p:cNvSpPr/>
              <p:nvPr/>
            </p:nvSpPr>
            <p:spPr>
              <a:xfrm>
                <a:off x="5136535" y="3224452"/>
                <a:ext cx="191015" cy="234822"/>
              </a:xfrm>
              <a:custGeom>
                <a:avLst/>
                <a:gdLst>
                  <a:gd name="connsiteX0" fmla="*/ 97501 w 191015"/>
                  <a:gd name="connsiteY0" fmla="*/ 203350 h 234822"/>
                  <a:gd name="connsiteX1" fmla="*/ 0 w 191015"/>
                  <a:gd name="connsiteY1" fmla="*/ 0 h 234822"/>
                  <a:gd name="connsiteX2" fmla="*/ 93413 w 191015"/>
                  <a:gd name="connsiteY2" fmla="*/ 31472 h 234822"/>
                  <a:gd name="connsiteX3" fmla="*/ 191016 w 191015"/>
                  <a:gd name="connsiteY3" fmla="*/ 234823 h 234822"/>
                </a:gdLst>
                <a:ahLst/>
                <a:cxnLst>
                  <a:cxn ang="0">
                    <a:pos x="connsiteX0" y="connsiteY0"/>
                  </a:cxn>
                  <a:cxn ang="0">
                    <a:pos x="connsiteX1" y="connsiteY1"/>
                  </a:cxn>
                  <a:cxn ang="0">
                    <a:pos x="connsiteX2" y="connsiteY2"/>
                  </a:cxn>
                  <a:cxn ang="0">
                    <a:pos x="connsiteX3" y="connsiteY3"/>
                  </a:cxn>
                </a:cxnLst>
                <a:rect l="l" t="t" r="r" b="b"/>
                <a:pathLst>
                  <a:path w="191015" h="234822">
                    <a:moveTo>
                      <a:pt x="97501" y="203350"/>
                    </a:moveTo>
                    <a:lnTo>
                      <a:pt x="0" y="0"/>
                    </a:lnTo>
                    <a:lnTo>
                      <a:pt x="93413" y="31472"/>
                    </a:lnTo>
                    <a:lnTo>
                      <a:pt x="191016" y="234823"/>
                    </a:lnTo>
                    <a:close/>
                  </a:path>
                </a:pathLst>
              </a:custGeom>
              <a:solidFill>
                <a:srgbClr val="FFFFFF"/>
              </a:solidFill>
              <a:ln w="10179" cap="flat">
                <a:noFill/>
                <a:prstDash val="solid"/>
                <a:miter/>
              </a:ln>
            </p:spPr>
            <p:txBody>
              <a:bodyPr rtlCol="0" anchor="ctr"/>
              <a:lstStyle/>
              <a:p>
                <a:endParaRPr lang="en-US" dirty="0"/>
              </a:p>
            </p:txBody>
          </p:sp>
          <p:sp>
            <p:nvSpPr>
              <p:cNvPr id="403" name="Freeform 402">
                <a:extLst>
                  <a:ext uri="{FF2B5EF4-FFF2-40B4-BE49-F238E27FC236}">
                    <a16:creationId xmlns:a16="http://schemas.microsoft.com/office/drawing/2014/main" id="{4B737C1B-CE05-3EF4-F84B-7F4740983EDA}"/>
                  </a:ext>
                </a:extLst>
              </p:cNvPr>
              <p:cNvSpPr/>
              <p:nvPr/>
            </p:nvSpPr>
            <p:spPr>
              <a:xfrm>
                <a:off x="4940614" y="3158564"/>
                <a:ext cx="191118" cy="241624"/>
              </a:xfrm>
              <a:custGeom>
                <a:avLst/>
                <a:gdLst>
                  <a:gd name="connsiteX0" fmla="*/ 97603 w 191118"/>
                  <a:gd name="connsiteY0" fmla="*/ 209239 h 241624"/>
                  <a:gd name="connsiteX1" fmla="*/ 0 w 191118"/>
                  <a:gd name="connsiteY1" fmla="*/ 0 h 241624"/>
                  <a:gd name="connsiteX2" fmla="*/ 93515 w 191118"/>
                  <a:gd name="connsiteY2" fmla="*/ 32386 h 241624"/>
                  <a:gd name="connsiteX3" fmla="*/ 191118 w 191118"/>
                  <a:gd name="connsiteY3" fmla="*/ 241625 h 241624"/>
                </a:gdLst>
                <a:ahLst/>
                <a:cxnLst>
                  <a:cxn ang="0">
                    <a:pos x="connsiteX0" y="connsiteY0"/>
                  </a:cxn>
                  <a:cxn ang="0">
                    <a:pos x="connsiteX1" y="connsiteY1"/>
                  </a:cxn>
                  <a:cxn ang="0">
                    <a:pos x="connsiteX2" y="connsiteY2"/>
                  </a:cxn>
                  <a:cxn ang="0">
                    <a:pos x="connsiteX3" y="connsiteY3"/>
                  </a:cxn>
                </a:cxnLst>
                <a:rect l="l" t="t" r="r" b="b"/>
                <a:pathLst>
                  <a:path w="191118" h="241624">
                    <a:moveTo>
                      <a:pt x="97603" y="209239"/>
                    </a:moveTo>
                    <a:lnTo>
                      <a:pt x="0" y="0"/>
                    </a:lnTo>
                    <a:lnTo>
                      <a:pt x="93515" y="32386"/>
                    </a:lnTo>
                    <a:lnTo>
                      <a:pt x="191118" y="241625"/>
                    </a:lnTo>
                    <a:close/>
                  </a:path>
                </a:pathLst>
              </a:custGeom>
              <a:solidFill>
                <a:srgbClr val="FFFFFF"/>
              </a:solidFill>
              <a:ln w="10179" cap="flat">
                <a:noFill/>
                <a:prstDash val="solid"/>
                <a:miter/>
              </a:ln>
            </p:spPr>
            <p:txBody>
              <a:bodyPr rtlCol="0" anchor="ctr"/>
              <a:lstStyle/>
              <a:p>
                <a:endParaRPr lang="en-US" dirty="0"/>
              </a:p>
            </p:txBody>
          </p:sp>
          <p:sp>
            <p:nvSpPr>
              <p:cNvPr id="404" name="Freeform 403">
                <a:extLst>
                  <a:ext uri="{FF2B5EF4-FFF2-40B4-BE49-F238E27FC236}">
                    <a16:creationId xmlns:a16="http://schemas.microsoft.com/office/drawing/2014/main" id="{1EE3398A-FA4F-86E3-0AE1-55AFEE5A63BC}"/>
                  </a:ext>
                </a:extLst>
              </p:cNvPr>
              <p:cNvSpPr/>
              <p:nvPr/>
            </p:nvSpPr>
            <p:spPr>
              <a:xfrm>
                <a:off x="4761147" y="3098259"/>
                <a:ext cx="174765" cy="243553"/>
              </a:xfrm>
              <a:custGeom>
                <a:avLst/>
                <a:gdLst>
                  <a:gd name="connsiteX0" fmla="*/ 81251 w 174765"/>
                  <a:gd name="connsiteY0" fmla="*/ 210254 h 243553"/>
                  <a:gd name="connsiteX1" fmla="*/ 0 w 174765"/>
                  <a:gd name="connsiteY1" fmla="*/ 30152 h 243553"/>
                  <a:gd name="connsiteX2" fmla="*/ 0 w 174765"/>
                  <a:gd name="connsiteY2" fmla="*/ 0 h 243553"/>
                  <a:gd name="connsiteX3" fmla="*/ 77163 w 174765"/>
                  <a:gd name="connsiteY3" fmla="*/ 27513 h 243553"/>
                  <a:gd name="connsiteX4" fmla="*/ 174766 w 174765"/>
                  <a:gd name="connsiteY4" fmla="*/ 243554 h 24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65" h="243553">
                    <a:moveTo>
                      <a:pt x="81251" y="210254"/>
                    </a:moveTo>
                    <a:lnTo>
                      <a:pt x="0" y="30152"/>
                    </a:lnTo>
                    <a:lnTo>
                      <a:pt x="0" y="0"/>
                    </a:lnTo>
                    <a:lnTo>
                      <a:pt x="77163" y="27513"/>
                    </a:lnTo>
                    <a:lnTo>
                      <a:pt x="174766" y="243554"/>
                    </a:lnTo>
                    <a:close/>
                  </a:path>
                </a:pathLst>
              </a:custGeom>
              <a:solidFill>
                <a:srgbClr val="FFFFFF"/>
              </a:solidFill>
              <a:ln w="10179" cap="flat">
                <a:noFill/>
                <a:prstDash val="solid"/>
                <a:miter/>
              </a:ln>
            </p:spPr>
            <p:txBody>
              <a:bodyPr rtlCol="0" anchor="ctr"/>
              <a:lstStyle/>
              <a:p>
                <a:endParaRPr lang="en-US" dirty="0"/>
              </a:p>
            </p:txBody>
          </p:sp>
        </p:grpSp>
      </p:grpSp>
      <p:grpSp>
        <p:nvGrpSpPr>
          <p:cNvPr id="416" name="Graphic 20">
            <a:extLst>
              <a:ext uri="{FF2B5EF4-FFF2-40B4-BE49-F238E27FC236}">
                <a16:creationId xmlns:a16="http://schemas.microsoft.com/office/drawing/2014/main" id="{D9DCC66C-51CE-7B87-8956-67F5892E9AF8}"/>
              </a:ext>
            </a:extLst>
          </p:cNvPr>
          <p:cNvGrpSpPr/>
          <p:nvPr/>
        </p:nvGrpSpPr>
        <p:grpSpPr>
          <a:xfrm>
            <a:off x="8265895" y="2743446"/>
            <a:ext cx="892049" cy="864517"/>
            <a:chOff x="4760738" y="3098259"/>
            <a:chExt cx="778167" cy="740508"/>
          </a:xfrm>
        </p:grpSpPr>
        <p:sp>
          <p:nvSpPr>
            <p:cNvPr id="417" name="Freeform 416">
              <a:extLst>
                <a:ext uri="{FF2B5EF4-FFF2-40B4-BE49-F238E27FC236}">
                  <a16:creationId xmlns:a16="http://schemas.microsoft.com/office/drawing/2014/main" id="{E152BD71-857F-16C3-94C5-7A0666B71DF3}"/>
                </a:ext>
              </a:extLst>
            </p:cNvPr>
            <p:cNvSpPr/>
            <p:nvPr/>
          </p:nvSpPr>
          <p:spPr>
            <a:xfrm>
              <a:off x="5513048" y="3430442"/>
              <a:ext cx="25857" cy="408325"/>
            </a:xfrm>
            <a:custGeom>
              <a:avLst/>
              <a:gdLst>
                <a:gd name="connsiteX0" fmla="*/ 0 w 25857"/>
                <a:gd name="connsiteY0" fmla="*/ 402437 h 408325"/>
                <a:gd name="connsiteX1" fmla="*/ 0 w 25857"/>
                <a:gd name="connsiteY1" fmla="*/ 0 h 408325"/>
                <a:gd name="connsiteX2" fmla="*/ 25857 w 25857"/>
                <a:gd name="connsiteY2" fmla="*/ 0 h 408325"/>
                <a:gd name="connsiteX3" fmla="*/ 25857 w 25857"/>
                <a:gd name="connsiteY3" fmla="*/ 408325 h 408325"/>
                <a:gd name="connsiteX4" fmla="*/ 0 w 25857"/>
                <a:gd name="connsiteY4" fmla="*/ 402437 h 40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7" h="408325">
                  <a:moveTo>
                    <a:pt x="0" y="402437"/>
                  </a:moveTo>
                  <a:lnTo>
                    <a:pt x="0" y="0"/>
                  </a:lnTo>
                  <a:lnTo>
                    <a:pt x="25857" y="0"/>
                  </a:lnTo>
                  <a:lnTo>
                    <a:pt x="25857" y="408325"/>
                  </a:lnTo>
                  <a:lnTo>
                    <a:pt x="0" y="402437"/>
                  </a:lnTo>
                  <a:close/>
                </a:path>
              </a:pathLst>
            </a:custGeom>
            <a:solidFill>
              <a:srgbClr val="009AD7"/>
            </a:solidFill>
            <a:ln w="10179" cap="flat">
              <a:noFill/>
              <a:prstDash val="solid"/>
              <a:miter/>
            </a:ln>
          </p:spPr>
          <p:txBody>
            <a:bodyPr rtlCol="0" anchor="ctr"/>
            <a:lstStyle/>
            <a:p>
              <a:endParaRPr lang="en-US" dirty="0"/>
            </a:p>
          </p:txBody>
        </p:sp>
        <p:sp>
          <p:nvSpPr>
            <p:cNvPr id="418" name="Freeform 417">
              <a:extLst>
                <a:ext uri="{FF2B5EF4-FFF2-40B4-BE49-F238E27FC236}">
                  <a16:creationId xmlns:a16="http://schemas.microsoft.com/office/drawing/2014/main" id="{C3F5CF78-4898-ED59-0E47-99DF46D9DBDF}"/>
                </a:ext>
              </a:extLst>
            </p:cNvPr>
            <p:cNvSpPr/>
            <p:nvPr/>
          </p:nvSpPr>
          <p:spPr>
            <a:xfrm>
              <a:off x="4760738" y="3124249"/>
              <a:ext cx="778167" cy="379898"/>
            </a:xfrm>
            <a:custGeom>
              <a:avLst/>
              <a:gdLst>
                <a:gd name="connsiteX0" fmla="*/ 740046 w 778167"/>
                <a:gd name="connsiteY0" fmla="*/ 379899 h 379898"/>
                <a:gd name="connsiteX1" fmla="*/ 778168 w 778167"/>
                <a:gd name="connsiteY1" fmla="*/ 379899 h 379898"/>
                <a:gd name="connsiteX2" fmla="*/ 778168 w 778167"/>
                <a:gd name="connsiteY2" fmla="*/ 225279 h 379898"/>
                <a:gd name="connsiteX3" fmla="*/ 38530 w 778167"/>
                <a:gd name="connsiteY3" fmla="*/ 0 h 379898"/>
                <a:gd name="connsiteX4" fmla="*/ 0 w 778167"/>
                <a:gd name="connsiteY4" fmla="*/ 0 h 379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167" h="379898">
                  <a:moveTo>
                    <a:pt x="740046" y="379899"/>
                  </a:moveTo>
                  <a:lnTo>
                    <a:pt x="778168" y="379899"/>
                  </a:lnTo>
                  <a:lnTo>
                    <a:pt x="778168" y="225279"/>
                  </a:lnTo>
                  <a:lnTo>
                    <a:pt x="38530" y="0"/>
                  </a:lnTo>
                  <a:lnTo>
                    <a:pt x="0" y="0"/>
                  </a:lnTo>
                </a:path>
              </a:pathLst>
            </a:custGeom>
            <a:solidFill>
              <a:srgbClr val="009AD7"/>
            </a:solidFill>
            <a:ln w="10179" cap="flat">
              <a:noFill/>
              <a:prstDash val="solid"/>
              <a:miter/>
            </a:ln>
          </p:spPr>
          <p:txBody>
            <a:bodyPr rtlCol="0" anchor="ctr"/>
            <a:lstStyle/>
            <a:p>
              <a:endParaRPr lang="en-US" dirty="0"/>
            </a:p>
          </p:txBody>
        </p:sp>
        <p:sp>
          <p:nvSpPr>
            <p:cNvPr id="419" name="Freeform 418">
              <a:extLst>
                <a:ext uri="{FF2B5EF4-FFF2-40B4-BE49-F238E27FC236}">
                  <a16:creationId xmlns:a16="http://schemas.microsoft.com/office/drawing/2014/main" id="{5970DBB0-E966-CECA-E2EE-BD0B010ED7F4}"/>
                </a:ext>
              </a:extLst>
            </p:cNvPr>
            <p:cNvSpPr/>
            <p:nvPr/>
          </p:nvSpPr>
          <p:spPr>
            <a:xfrm>
              <a:off x="5500784" y="3349528"/>
              <a:ext cx="38121" cy="10152"/>
            </a:xfrm>
            <a:custGeom>
              <a:avLst/>
              <a:gdLst>
                <a:gd name="connsiteX0" fmla="*/ 38121 w 38121"/>
                <a:gd name="connsiteY0" fmla="*/ 0 h 10152"/>
                <a:gd name="connsiteX1" fmla="*/ 0 w 38121"/>
                <a:gd name="connsiteY1" fmla="*/ 0 h 10152"/>
              </a:gdLst>
              <a:ahLst/>
              <a:cxnLst>
                <a:cxn ang="0">
                  <a:pos x="connsiteX0" y="connsiteY0"/>
                </a:cxn>
                <a:cxn ang="0">
                  <a:pos x="connsiteX1" y="connsiteY1"/>
                </a:cxn>
              </a:cxnLst>
              <a:rect l="l" t="t" r="r" b="b"/>
              <a:pathLst>
                <a:path w="38121" h="10152">
                  <a:moveTo>
                    <a:pt x="38121" y="0"/>
                  </a:moveTo>
                  <a:lnTo>
                    <a:pt x="0" y="0"/>
                  </a:lnTo>
                </a:path>
              </a:pathLst>
            </a:custGeom>
            <a:ln w="10179" cap="flat">
              <a:noFill/>
              <a:prstDash val="solid"/>
              <a:miter/>
            </a:ln>
          </p:spPr>
          <p:txBody>
            <a:bodyPr rtlCol="0" anchor="ctr"/>
            <a:lstStyle/>
            <a:p>
              <a:endParaRPr lang="en-US" dirty="0"/>
            </a:p>
          </p:txBody>
        </p:sp>
        <p:sp>
          <p:nvSpPr>
            <p:cNvPr id="420" name="Freeform 419">
              <a:extLst>
                <a:ext uri="{FF2B5EF4-FFF2-40B4-BE49-F238E27FC236}">
                  <a16:creationId xmlns:a16="http://schemas.microsoft.com/office/drawing/2014/main" id="{6D25325E-6189-9547-EB6B-D12E35C00415}"/>
                </a:ext>
              </a:extLst>
            </p:cNvPr>
            <p:cNvSpPr/>
            <p:nvPr/>
          </p:nvSpPr>
          <p:spPr>
            <a:xfrm>
              <a:off x="4760738" y="3277549"/>
              <a:ext cx="25857" cy="369543"/>
            </a:xfrm>
            <a:custGeom>
              <a:avLst/>
              <a:gdLst>
                <a:gd name="connsiteX0" fmla="*/ 0 w 25857"/>
                <a:gd name="connsiteY0" fmla="*/ 363655 h 369543"/>
                <a:gd name="connsiteX1" fmla="*/ 0 w 25857"/>
                <a:gd name="connsiteY1" fmla="*/ 0 h 369543"/>
                <a:gd name="connsiteX2" fmla="*/ 25857 w 25857"/>
                <a:gd name="connsiteY2" fmla="*/ 0 h 369543"/>
                <a:gd name="connsiteX3" fmla="*/ 25857 w 25857"/>
                <a:gd name="connsiteY3" fmla="*/ 369543 h 369543"/>
                <a:gd name="connsiteX4" fmla="*/ 0 w 25857"/>
                <a:gd name="connsiteY4" fmla="*/ 363655 h 369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57" h="369543">
                  <a:moveTo>
                    <a:pt x="0" y="363655"/>
                  </a:moveTo>
                  <a:lnTo>
                    <a:pt x="0" y="0"/>
                  </a:lnTo>
                  <a:lnTo>
                    <a:pt x="25857" y="0"/>
                  </a:lnTo>
                  <a:lnTo>
                    <a:pt x="25857" y="369543"/>
                  </a:lnTo>
                  <a:lnTo>
                    <a:pt x="0" y="363655"/>
                  </a:lnTo>
                  <a:close/>
                </a:path>
              </a:pathLst>
            </a:custGeom>
            <a:solidFill>
              <a:srgbClr val="009AD7"/>
            </a:solidFill>
            <a:ln w="10179" cap="flat">
              <a:noFill/>
              <a:prstDash val="solid"/>
              <a:miter/>
            </a:ln>
          </p:spPr>
          <p:txBody>
            <a:bodyPr rtlCol="0" anchor="ctr"/>
            <a:lstStyle/>
            <a:p>
              <a:endParaRPr lang="en-US" dirty="0"/>
            </a:p>
          </p:txBody>
        </p:sp>
        <p:grpSp>
          <p:nvGrpSpPr>
            <p:cNvPr id="421" name="Graphic 20">
              <a:extLst>
                <a:ext uri="{FF2B5EF4-FFF2-40B4-BE49-F238E27FC236}">
                  <a16:creationId xmlns:a16="http://schemas.microsoft.com/office/drawing/2014/main" id="{92035925-4F18-8D99-CC20-4566B3135E4D}"/>
                </a:ext>
              </a:extLst>
            </p:cNvPr>
            <p:cNvGrpSpPr/>
            <p:nvPr/>
          </p:nvGrpSpPr>
          <p:grpSpPr>
            <a:xfrm>
              <a:off x="4761147" y="3098259"/>
              <a:ext cx="749755" cy="426092"/>
              <a:chOff x="4761147" y="3098259"/>
              <a:chExt cx="749755" cy="426092"/>
            </a:xfrm>
          </p:grpSpPr>
          <p:sp>
            <p:nvSpPr>
              <p:cNvPr id="422" name="Freeform 421">
                <a:extLst>
                  <a:ext uri="{FF2B5EF4-FFF2-40B4-BE49-F238E27FC236}">
                    <a16:creationId xmlns:a16="http://schemas.microsoft.com/office/drawing/2014/main" id="{35317B68-6AB1-0009-E35B-17D17E39509F}"/>
                  </a:ext>
                </a:extLst>
              </p:cNvPr>
              <p:cNvSpPr/>
              <p:nvPr/>
            </p:nvSpPr>
            <p:spPr>
              <a:xfrm>
                <a:off x="4761147" y="3124249"/>
                <a:ext cx="739637" cy="379898"/>
              </a:xfrm>
              <a:custGeom>
                <a:avLst/>
                <a:gdLst>
                  <a:gd name="connsiteX0" fmla="*/ 0 w 739637"/>
                  <a:gd name="connsiteY0" fmla="*/ 154518 h 379898"/>
                  <a:gd name="connsiteX1" fmla="*/ 0 w 739637"/>
                  <a:gd name="connsiteY1" fmla="*/ 0 h 379898"/>
                  <a:gd name="connsiteX2" fmla="*/ 739637 w 739637"/>
                  <a:gd name="connsiteY2" fmla="*/ 225279 h 379898"/>
                  <a:gd name="connsiteX3" fmla="*/ 739637 w 739637"/>
                  <a:gd name="connsiteY3" fmla="*/ 379899 h 379898"/>
                </a:gdLst>
                <a:ahLst/>
                <a:cxnLst>
                  <a:cxn ang="0">
                    <a:pos x="connsiteX0" y="connsiteY0"/>
                  </a:cxn>
                  <a:cxn ang="0">
                    <a:pos x="connsiteX1" y="connsiteY1"/>
                  </a:cxn>
                  <a:cxn ang="0">
                    <a:pos x="connsiteX2" y="connsiteY2"/>
                  </a:cxn>
                  <a:cxn ang="0">
                    <a:pos x="connsiteX3" y="connsiteY3"/>
                  </a:cxn>
                </a:cxnLst>
                <a:rect l="l" t="t" r="r" b="b"/>
                <a:pathLst>
                  <a:path w="739637" h="379898">
                    <a:moveTo>
                      <a:pt x="0" y="154518"/>
                    </a:moveTo>
                    <a:lnTo>
                      <a:pt x="0" y="0"/>
                    </a:lnTo>
                    <a:lnTo>
                      <a:pt x="739637" y="225279"/>
                    </a:lnTo>
                    <a:lnTo>
                      <a:pt x="739637" y="379899"/>
                    </a:lnTo>
                    <a:close/>
                  </a:path>
                </a:pathLst>
              </a:custGeom>
              <a:solidFill>
                <a:srgbClr val="009AD7"/>
              </a:solidFill>
              <a:ln w="10179" cap="flat">
                <a:noFill/>
                <a:prstDash val="solid"/>
                <a:miter/>
              </a:ln>
            </p:spPr>
            <p:txBody>
              <a:bodyPr rtlCol="0" anchor="ctr"/>
              <a:lstStyle/>
              <a:p>
                <a:endParaRPr lang="en-US" dirty="0"/>
              </a:p>
            </p:txBody>
          </p:sp>
          <p:sp>
            <p:nvSpPr>
              <p:cNvPr id="423" name="Freeform 422">
                <a:extLst>
                  <a:ext uri="{FF2B5EF4-FFF2-40B4-BE49-F238E27FC236}">
                    <a16:creationId xmlns:a16="http://schemas.microsoft.com/office/drawing/2014/main" id="{EE003651-FFC0-B1BF-F418-747C1833E662}"/>
                  </a:ext>
                </a:extLst>
              </p:cNvPr>
              <p:cNvSpPr/>
              <p:nvPr/>
            </p:nvSpPr>
            <p:spPr>
              <a:xfrm>
                <a:off x="5332355" y="3276026"/>
                <a:ext cx="178547" cy="248325"/>
              </a:xfrm>
              <a:custGeom>
                <a:avLst/>
                <a:gdLst>
                  <a:gd name="connsiteX0" fmla="*/ 97603 w 178547"/>
                  <a:gd name="connsiteY0" fmla="*/ 222234 h 248325"/>
                  <a:gd name="connsiteX1" fmla="*/ 0 w 178547"/>
                  <a:gd name="connsiteY1" fmla="*/ 0 h 248325"/>
                  <a:gd name="connsiteX2" fmla="*/ 93413 w 178547"/>
                  <a:gd name="connsiteY2" fmla="*/ 34213 h 248325"/>
                  <a:gd name="connsiteX3" fmla="*/ 178547 w 178547"/>
                  <a:gd name="connsiteY3" fmla="*/ 225279 h 248325"/>
                  <a:gd name="connsiteX4" fmla="*/ 168429 w 178547"/>
                  <a:gd name="connsiteY4" fmla="*/ 248325 h 24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547" h="248325">
                    <a:moveTo>
                      <a:pt x="97603" y="222234"/>
                    </a:moveTo>
                    <a:lnTo>
                      <a:pt x="0" y="0"/>
                    </a:lnTo>
                    <a:lnTo>
                      <a:pt x="93413" y="34213"/>
                    </a:lnTo>
                    <a:lnTo>
                      <a:pt x="178547" y="225279"/>
                    </a:lnTo>
                    <a:lnTo>
                      <a:pt x="168429" y="248325"/>
                    </a:lnTo>
                    <a:close/>
                  </a:path>
                </a:pathLst>
              </a:custGeom>
              <a:solidFill>
                <a:srgbClr val="FFFFFF"/>
              </a:solidFill>
              <a:ln w="10179" cap="flat">
                <a:noFill/>
                <a:prstDash val="solid"/>
                <a:miter/>
              </a:ln>
            </p:spPr>
            <p:txBody>
              <a:bodyPr rtlCol="0" anchor="ctr"/>
              <a:lstStyle/>
              <a:p>
                <a:endParaRPr lang="en-US" dirty="0"/>
              </a:p>
            </p:txBody>
          </p:sp>
          <p:sp>
            <p:nvSpPr>
              <p:cNvPr id="424" name="Freeform 423">
                <a:extLst>
                  <a:ext uri="{FF2B5EF4-FFF2-40B4-BE49-F238E27FC236}">
                    <a16:creationId xmlns:a16="http://schemas.microsoft.com/office/drawing/2014/main" id="{A3041F97-3E15-6EE5-1320-6651C54C8C08}"/>
                  </a:ext>
                </a:extLst>
              </p:cNvPr>
              <p:cNvSpPr/>
              <p:nvPr/>
            </p:nvSpPr>
            <p:spPr>
              <a:xfrm>
                <a:off x="5136535" y="3224452"/>
                <a:ext cx="191015" cy="234822"/>
              </a:xfrm>
              <a:custGeom>
                <a:avLst/>
                <a:gdLst>
                  <a:gd name="connsiteX0" fmla="*/ 97501 w 191015"/>
                  <a:gd name="connsiteY0" fmla="*/ 203350 h 234822"/>
                  <a:gd name="connsiteX1" fmla="*/ 0 w 191015"/>
                  <a:gd name="connsiteY1" fmla="*/ 0 h 234822"/>
                  <a:gd name="connsiteX2" fmla="*/ 93413 w 191015"/>
                  <a:gd name="connsiteY2" fmla="*/ 31472 h 234822"/>
                  <a:gd name="connsiteX3" fmla="*/ 191016 w 191015"/>
                  <a:gd name="connsiteY3" fmla="*/ 234823 h 234822"/>
                </a:gdLst>
                <a:ahLst/>
                <a:cxnLst>
                  <a:cxn ang="0">
                    <a:pos x="connsiteX0" y="connsiteY0"/>
                  </a:cxn>
                  <a:cxn ang="0">
                    <a:pos x="connsiteX1" y="connsiteY1"/>
                  </a:cxn>
                  <a:cxn ang="0">
                    <a:pos x="connsiteX2" y="connsiteY2"/>
                  </a:cxn>
                  <a:cxn ang="0">
                    <a:pos x="connsiteX3" y="connsiteY3"/>
                  </a:cxn>
                </a:cxnLst>
                <a:rect l="l" t="t" r="r" b="b"/>
                <a:pathLst>
                  <a:path w="191015" h="234822">
                    <a:moveTo>
                      <a:pt x="97501" y="203350"/>
                    </a:moveTo>
                    <a:lnTo>
                      <a:pt x="0" y="0"/>
                    </a:lnTo>
                    <a:lnTo>
                      <a:pt x="93413" y="31472"/>
                    </a:lnTo>
                    <a:lnTo>
                      <a:pt x="191016" y="234823"/>
                    </a:lnTo>
                    <a:close/>
                  </a:path>
                </a:pathLst>
              </a:custGeom>
              <a:solidFill>
                <a:srgbClr val="FFFFFF"/>
              </a:solidFill>
              <a:ln w="10179" cap="flat">
                <a:noFill/>
                <a:prstDash val="solid"/>
                <a:miter/>
              </a:ln>
            </p:spPr>
            <p:txBody>
              <a:bodyPr rtlCol="0" anchor="ctr"/>
              <a:lstStyle/>
              <a:p>
                <a:endParaRPr lang="en-US" dirty="0"/>
              </a:p>
            </p:txBody>
          </p:sp>
          <p:sp>
            <p:nvSpPr>
              <p:cNvPr id="425" name="Freeform 424">
                <a:extLst>
                  <a:ext uri="{FF2B5EF4-FFF2-40B4-BE49-F238E27FC236}">
                    <a16:creationId xmlns:a16="http://schemas.microsoft.com/office/drawing/2014/main" id="{328B8CD0-FFEF-184B-77A4-6896038E6749}"/>
                  </a:ext>
                </a:extLst>
              </p:cNvPr>
              <p:cNvSpPr/>
              <p:nvPr/>
            </p:nvSpPr>
            <p:spPr>
              <a:xfrm>
                <a:off x="4940614" y="3158564"/>
                <a:ext cx="191118" cy="241624"/>
              </a:xfrm>
              <a:custGeom>
                <a:avLst/>
                <a:gdLst>
                  <a:gd name="connsiteX0" fmla="*/ 97603 w 191118"/>
                  <a:gd name="connsiteY0" fmla="*/ 209239 h 241624"/>
                  <a:gd name="connsiteX1" fmla="*/ 0 w 191118"/>
                  <a:gd name="connsiteY1" fmla="*/ 0 h 241624"/>
                  <a:gd name="connsiteX2" fmla="*/ 93515 w 191118"/>
                  <a:gd name="connsiteY2" fmla="*/ 32386 h 241624"/>
                  <a:gd name="connsiteX3" fmla="*/ 191118 w 191118"/>
                  <a:gd name="connsiteY3" fmla="*/ 241625 h 241624"/>
                </a:gdLst>
                <a:ahLst/>
                <a:cxnLst>
                  <a:cxn ang="0">
                    <a:pos x="connsiteX0" y="connsiteY0"/>
                  </a:cxn>
                  <a:cxn ang="0">
                    <a:pos x="connsiteX1" y="connsiteY1"/>
                  </a:cxn>
                  <a:cxn ang="0">
                    <a:pos x="connsiteX2" y="connsiteY2"/>
                  </a:cxn>
                  <a:cxn ang="0">
                    <a:pos x="connsiteX3" y="connsiteY3"/>
                  </a:cxn>
                </a:cxnLst>
                <a:rect l="l" t="t" r="r" b="b"/>
                <a:pathLst>
                  <a:path w="191118" h="241624">
                    <a:moveTo>
                      <a:pt x="97603" y="209239"/>
                    </a:moveTo>
                    <a:lnTo>
                      <a:pt x="0" y="0"/>
                    </a:lnTo>
                    <a:lnTo>
                      <a:pt x="93515" y="32386"/>
                    </a:lnTo>
                    <a:lnTo>
                      <a:pt x="191118" y="241625"/>
                    </a:lnTo>
                    <a:close/>
                  </a:path>
                </a:pathLst>
              </a:custGeom>
              <a:solidFill>
                <a:srgbClr val="FFFFFF"/>
              </a:solidFill>
              <a:ln w="10179" cap="flat">
                <a:noFill/>
                <a:prstDash val="solid"/>
                <a:miter/>
              </a:ln>
            </p:spPr>
            <p:txBody>
              <a:bodyPr rtlCol="0" anchor="ctr"/>
              <a:lstStyle/>
              <a:p>
                <a:endParaRPr lang="en-US" dirty="0"/>
              </a:p>
            </p:txBody>
          </p:sp>
          <p:sp>
            <p:nvSpPr>
              <p:cNvPr id="426" name="Freeform 425">
                <a:extLst>
                  <a:ext uri="{FF2B5EF4-FFF2-40B4-BE49-F238E27FC236}">
                    <a16:creationId xmlns:a16="http://schemas.microsoft.com/office/drawing/2014/main" id="{1D8DC442-15A0-19E6-F550-BCF849B3B011}"/>
                  </a:ext>
                </a:extLst>
              </p:cNvPr>
              <p:cNvSpPr/>
              <p:nvPr/>
            </p:nvSpPr>
            <p:spPr>
              <a:xfrm>
                <a:off x="4761147" y="3098259"/>
                <a:ext cx="174765" cy="243553"/>
              </a:xfrm>
              <a:custGeom>
                <a:avLst/>
                <a:gdLst>
                  <a:gd name="connsiteX0" fmla="*/ 81251 w 174765"/>
                  <a:gd name="connsiteY0" fmla="*/ 210254 h 243553"/>
                  <a:gd name="connsiteX1" fmla="*/ 0 w 174765"/>
                  <a:gd name="connsiteY1" fmla="*/ 30152 h 243553"/>
                  <a:gd name="connsiteX2" fmla="*/ 0 w 174765"/>
                  <a:gd name="connsiteY2" fmla="*/ 0 h 243553"/>
                  <a:gd name="connsiteX3" fmla="*/ 77163 w 174765"/>
                  <a:gd name="connsiteY3" fmla="*/ 27513 h 243553"/>
                  <a:gd name="connsiteX4" fmla="*/ 174766 w 174765"/>
                  <a:gd name="connsiteY4" fmla="*/ 243554 h 24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765" h="243553">
                    <a:moveTo>
                      <a:pt x="81251" y="210254"/>
                    </a:moveTo>
                    <a:lnTo>
                      <a:pt x="0" y="30152"/>
                    </a:lnTo>
                    <a:lnTo>
                      <a:pt x="0" y="0"/>
                    </a:lnTo>
                    <a:lnTo>
                      <a:pt x="77163" y="27513"/>
                    </a:lnTo>
                    <a:lnTo>
                      <a:pt x="174766" y="243554"/>
                    </a:lnTo>
                    <a:close/>
                  </a:path>
                </a:pathLst>
              </a:custGeom>
              <a:solidFill>
                <a:srgbClr val="FFFFFF"/>
              </a:solidFill>
              <a:ln w="10179" cap="flat">
                <a:noFill/>
                <a:prstDash val="solid"/>
                <a:miter/>
              </a:ln>
            </p:spPr>
            <p:txBody>
              <a:bodyPr rtlCol="0" anchor="ctr"/>
              <a:lstStyle/>
              <a:p>
                <a:endParaRPr lang="en-US" dirty="0"/>
              </a:p>
            </p:txBody>
          </p:sp>
        </p:grpSp>
      </p:grpSp>
      <p:pic>
        <p:nvPicPr>
          <p:cNvPr id="431" name="Picture 430">
            <a:extLst>
              <a:ext uri="{FF2B5EF4-FFF2-40B4-BE49-F238E27FC236}">
                <a16:creationId xmlns:a16="http://schemas.microsoft.com/office/drawing/2014/main" id="{CE297F99-D79D-743E-B695-D21792AA9204}"/>
              </a:ext>
            </a:extLst>
          </p:cNvPr>
          <p:cNvPicPr>
            <a:picLocks noChangeAspect="1"/>
          </p:cNvPicPr>
          <p:nvPr/>
        </p:nvPicPr>
        <p:blipFill>
          <a:blip r:embed="rId3"/>
          <a:stretch>
            <a:fillRect/>
          </a:stretch>
        </p:blipFill>
        <p:spPr>
          <a:xfrm>
            <a:off x="657724" y="2449582"/>
            <a:ext cx="826786" cy="1091928"/>
          </a:xfrm>
          <a:prstGeom prst="rect">
            <a:avLst/>
          </a:prstGeom>
        </p:spPr>
      </p:pic>
      <p:sp>
        <p:nvSpPr>
          <p:cNvPr id="434" name="TextBox 433">
            <a:extLst>
              <a:ext uri="{FF2B5EF4-FFF2-40B4-BE49-F238E27FC236}">
                <a16:creationId xmlns:a16="http://schemas.microsoft.com/office/drawing/2014/main" id="{BF65D877-1907-7532-370B-4835B1E80C38}"/>
              </a:ext>
            </a:extLst>
          </p:cNvPr>
          <p:cNvSpPr txBox="1"/>
          <p:nvPr/>
        </p:nvSpPr>
        <p:spPr>
          <a:xfrm>
            <a:off x="457200" y="1295045"/>
            <a:ext cx="11287216" cy="262634"/>
          </a:xfrm>
          <a:prstGeom prst="rect">
            <a:avLst/>
          </a:prstGeom>
        </p:spPr>
        <p:txBody>
          <a:bodyPr lIns="0" tIns="0" rIns="0" bIns="0" anchor="t"/>
          <a:lstStyle/>
          <a:p>
            <a:pPr algn="l">
              <a:spcBef>
                <a:spcPts val="600"/>
              </a:spcBef>
            </a:pPr>
            <a:r>
              <a:rPr lang="en-US" b="1" dirty="0"/>
              <a:t>CTOs Need to Position Technology Innovation as a Critical Capability for Organizational Adaptability</a:t>
            </a:r>
          </a:p>
        </p:txBody>
      </p:sp>
      <p:sp>
        <p:nvSpPr>
          <p:cNvPr id="390" name="Rectangle 389">
            <a:extLst>
              <a:ext uri="{FF2B5EF4-FFF2-40B4-BE49-F238E27FC236}">
                <a16:creationId xmlns:a16="http://schemas.microsoft.com/office/drawing/2014/main" id="{2100AA0B-D560-6E2E-D2B1-F03CB156D59A}"/>
              </a:ext>
            </a:extLst>
          </p:cNvPr>
          <p:cNvSpPr/>
          <p:nvPr/>
        </p:nvSpPr>
        <p:spPr>
          <a:xfrm>
            <a:off x="11009246" y="2665264"/>
            <a:ext cx="45719" cy="943273"/>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6" name="TextBox 385">
            <a:extLst>
              <a:ext uri="{FF2B5EF4-FFF2-40B4-BE49-F238E27FC236}">
                <a16:creationId xmlns:a16="http://schemas.microsoft.com/office/drawing/2014/main" id="{BD11CD9D-6E7D-D907-10D5-8D143E82C7FC}"/>
              </a:ext>
            </a:extLst>
          </p:cNvPr>
          <p:cNvSpPr txBox="1"/>
          <p:nvPr/>
        </p:nvSpPr>
        <p:spPr>
          <a:xfrm>
            <a:off x="10298650" y="2155275"/>
            <a:ext cx="1466910" cy="674200"/>
          </a:xfrm>
          <a:prstGeom prst="rect">
            <a:avLst/>
          </a:prstGeom>
          <a:solidFill>
            <a:srgbClr val="009AD7"/>
          </a:solidFill>
        </p:spPr>
        <p:txBody>
          <a:bodyPr wrap="square" lIns="90000" tIns="90000" bIns="90000">
            <a:spAutoFit/>
          </a:bodyPr>
          <a:lstStyle/>
          <a:p>
            <a:pPr algn="ctr"/>
            <a:r>
              <a:rPr lang="en-US" sz="1600" b="1" dirty="0">
                <a:solidFill>
                  <a:srgbClr val="000000"/>
                </a:solidFill>
              </a:rPr>
              <a:t>Technology Innovation</a:t>
            </a:r>
          </a:p>
        </p:txBody>
      </p:sp>
    </p:spTree>
    <p:extLst>
      <p:ext uri="{BB962C8B-B14F-4D97-AF65-F5344CB8AC3E}">
        <p14:creationId xmlns:p14="http://schemas.microsoft.com/office/powerpoint/2010/main" val="3479433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9CE4A9-0C9F-824E-4637-322EDD07B3AE}"/>
              </a:ext>
            </a:extLst>
          </p:cNvPr>
          <p:cNvSpPr/>
          <p:nvPr/>
        </p:nvSpPr>
        <p:spPr>
          <a:xfrm>
            <a:off x="409074" y="1452643"/>
            <a:ext cx="11430000" cy="45123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2">
            <a:extLst>
              <a:ext uri="{FF2B5EF4-FFF2-40B4-BE49-F238E27FC236}">
                <a16:creationId xmlns:a16="http://schemas.microsoft.com/office/drawing/2014/main" id="{14392A92-09FA-4DDB-B46F-2E85AD7AD341}"/>
              </a:ext>
            </a:extLst>
          </p:cNvPr>
          <p:cNvSpPr>
            <a:spLocks noGrp="1"/>
          </p:cNvSpPr>
          <p:nvPr>
            <p:ph type="title"/>
          </p:nvPr>
        </p:nvSpPr>
        <p:spPr/>
        <p:txBody>
          <a:bodyPr/>
          <a:lstStyle/>
          <a:p>
            <a:r>
              <a:rPr lang="en-US" b="1" dirty="0"/>
              <a:t>Key Issues</a:t>
            </a:r>
            <a:endParaRPr lang="en-US" dirty="0"/>
          </a:p>
        </p:txBody>
      </p:sp>
      <p:sp>
        <p:nvSpPr>
          <p:cNvPr id="4" name="Content Placeholder 3">
            <a:extLst>
              <a:ext uri="{FF2B5EF4-FFF2-40B4-BE49-F238E27FC236}">
                <a16:creationId xmlns:a16="http://schemas.microsoft.com/office/drawing/2014/main" id="{FF80A4E5-7031-4093-AF50-DCEEADE7AF03}"/>
              </a:ext>
            </a:extLst>
          </p:cNvPr>
          <p:cNvSpPr>
            <a:spLocks noGrp="1"/>
          </p:cNvSpPr>
          <p:nvPr>
            <p:ph sz="quarter" idx="10"/>
          </p:nvPr>
        </p:nvSpPr>
        <p:spPr/>
        <p:txBody>
          <a:bodyPr/>
          <a:lstStyle/>
          <a:p>
            <a:pPr lvl="0"/>
            <a:r>
              <a:rPr lang="en-IN" dirty="0">
                <a:solidFill>
                  <a:schemeClr val="bg1"/>
                </a:solidFill>
                <a:effectLst/>
              </a:rPr>
              <a:t>What are the major impacts affecting CTOs leading technology innovation?</a:t>
            </a:r>
          </a:p>
          <a:p>
            <a:pPr lvl="0"/>
            <a:r>
              <a:rPr lang="en-IN" dirty="0">
                <a:solidFill>
                  <a:schemeClr val="tx1"/>
                </a:solidFill>
                <a:effectLst/>
              </a:rPr>
              <a:t>What are the top challenges that each trend is creating?</a:t>
            </a:r>
          </a:p>
          <a:p>
            <a:pPr lvl="0"/>
            <a:r>
              <a:rPr lang="en-IN" dirty="0">
                <a:solidFill>
                  <a:schemeClr val="tx1"/>
                </a:solidFill>
                <a:effectLst/>
              </a:rPr>
              <a:t>What actions should CTOs and their teams take now to be successful?</a:t>
            </a:r>
            <a:endParaRPr lang="en-US" dirty="0">
              <a:solidFill>
                <a:schemeClr val="tx1"/>
              </a:solidFill>
            </a:endParaRPr>
          </a:p>
          <a:p>
            <a:pPr marL="0" lvl="0" indent="0">
              <a:buNone/>
            </a:pPr>
            <a:endParaRPr lang="en-US" dirty="0">
              <a:solidFill>
                <a:srgbClr val="000000"/>
              </a:solidFill>
            </a:endParaRPr>
          </a:p>
        </p:txBody>
      </p:sp>
    </p:spTree>
    <p:extLst>
      <p:ext uri="{BB962C8B-B14F-4D97-AF65-F5344CB8AC3E}">
        <p14:creationId xmlns:p14="http://schemas.microsoft.com/office/powerpoint/2010/main" val="181387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200" y="361950"/>
            <a:ext cx="11274552" cy="886397"/>
          </a:xfrm>
        </p:spPr>
        <p:txBody>
          <a:bodyPr>
            <a:spAutoFit/>
          </a:bodyPr>
          <a:lstStyle/>
          <a:p>
            <a:r>
              <a:rPr lang="en-US" dirty="0">
                <a:latin typeface="Arial Black"/>
                <a:ea typeface="Arial Black"/>
                <a:cs typeface="Arial Black"/>
                <a:sym typeface="Arial Black"/>
              </a:rPr>
              <a:t>Impact 1: CTOs’ Success Is Affected by a Lack of Organizational Support</a:t>
            </a:r>
            <a:endParaRPr lang="en-US" dirty="0"/>
          </a:p>
        </p:txBody>
      </p:sp>
      <p:sp>
        <p:nvSpPr>
          <p:cNvPr id="65" name="TextBox 64">
            <a:extLst>
              <a:ext uri="{FF2B5EF4-FFF2-40B4-BE49-F238E27FC236}">
                <a16:creationId xmlns:a16="http://schemas.microsoft.com/office/drawing/2014/main" id="{13D279F6-F866-EB09-50DF-E76F2825ADA0}"/>
              </a:ext>
            </a:extLst>
          </p:cNvPr>
          <p:cNvSpPr txBox="1"/>
          <p:nvPr/>
        </p:nvSpPr>
        <p:spPr>
          <a:xfrm>
            <a:off x="457200" y="1295045"/>
            <a:ext cx="10094223" cy="262634"/>
          </a:xfrm>
          <a:prstGeom prst="rect">
            <a:avLst/>
          </a:prstGeom>
        </p:spPr>
        <p:txBody>
          <a:bodyPr lIns="0" tIns="0" rIns="0" bIns="0" anchor="t"/>
          <a:lstStyle/>
          <a:p>
            <a:pPr algn="l">
              <a:spcBef>
                <a:spcPts val="600"/>
              </a:spcBef>
            </a:pPr>
            <a:r>
              <a:rPr lang="en-US" b="1" dirty="0"/>
              <a:t>Internal Roadblocks</a:t>
            </a:r>
            <a:endParaRPr lang="en-US" sz="1800" b="1" dirty="0"/>
          </a:p>
        </p:txBody>
      </p:sp>
      <p:sp>
        <p:nvSpPr>
          <p:cNvPr id="13" name="TextBox 12">
            <a:extLst>
              <a:ext uri="{FF2B5EF4-FFF2-40B4-BE49-F238E27FC236}">
                <a16:creationId xmlns:a16="http://schemas.microsoft.com/office/drawing/2014/main" id="{3A0FB89C-5851-F5FE-48C9-2CC23DC55717}"/>
              </a:ext>
            </a:extLst>
          </p:cNvPr>
          <p:cNvSpPr txBox="1"/>
          <p:nvPr/>
        </p:nvSpPr>
        <p:spPr>
          <a:xfrm>
            <a:off x="457199" y="5571982"/>
            <a:ext cx="10625959" cy="707886"/>
          </a:xfrm>
          <a:prstGeom prst="rect">
            <a:avLst/>
          </a:prstGeom>
          <a:noFill/>
        </p:spPr>
        <p:txBody>
          <a:bodyPr wrap="square" lIns="0" tIns="91440" rIns="91440" bIns="9144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Arial"/>
                <a:sym typeface="Arial"/>
              </a:rPr>
              <a:t>n = </a:t>
            </a:r>
            <a:r>
              <a:rPr lang="en-US" sz="1400" dirty="0">
                <a:solidFill>
                  <a:prstClr val="black"/>
                </a:solidFill>
                <a:latin typeface="Arial" panose="020B0604020202020204"/>
                <a:cs typeface="Arial"/>
                <a:sym typeface="Arial"/>
              </a:rPr>
              <a:t>382</a:t>
            </a: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Arial"/>
                <a:sym typeface="Arial"/>
              </a:rPr>
              <a:t>, excluding those </a:t>
            </a:r>
            <a:r>
              <a:rPr lang="en-US" sz="1400" dirty="0">
                <a:solidFill>
                  <a:prstClr val="black"/>
                </a:solidFill>
                <a:latin typeface="Arial" panose="020B0604020202020204"/>
                <a:cs typeface="Arial"/>
                <a:sym typeface="Arial"/>
              </a:rPr>
              <a:t>where </a:t>
            </a:r>
            <a:r>
              <a:rPr lang="en-US" sz="1400" dirty="0">
                <a:solidFill>
                  <a:prstClr val="black"/>
                </a:solidFill>
                <a:latin typeface="Arial" panose="020B0604020202020204"/>
                <a:cs typeface="Arial"/>
              </a:rPr>
              <a:t>CTO does not have any internal roadblocks and not sure; </a:t>
            </a:r>
            <a:r>
              <a:rPr lang="en-US" sz="1400" dirty="0">
                <a:solidFill>
                  <a:prstClr val="black"/>
                </a:solidFill>
                <a:latin typeface="Arial" panose="020B0604020202020204"/>
                <a:cs typeface="Arial"/>
                <a:sym typeface="Arial"/>
              </a:rPr>
              <a:t>does not show “other”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Arial" panose="020B0604020202020204"/>
                <a:ea typeface="+mn-ea"/>
                <a:cs typeface="Arial" panose="020B0604020202020204" pitchFamily="34" charset="0"/>
                <a:sym typeface="Arial"/>
              </a:rPr>
              <a:t>Q. Now, thinking about the current challenges the CTO at your organization faces, what are the top 3 internal roadblocks that impact the CTO function’s ability to meet its current goals?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lumMod val="50000"/>
                    <a:lumOff val="50000"/>
                  </a:prstClr>
                </a:solidFill>
                <a:effectLst/>
                <a:uLnTx/>
                <a:uFillTx/>
                <a:latin typeface="Arial" panose="020B0604020202020204"/>
                <a:ea typeface="+mn-ea"/>
                <a:cs typeface="Arial" panose="020B0604020202020204" pitchFamily="34" charset="0"/>
                <a:sym typeface="Arial"/>
              </a:rPr>
              <a:t>Source: 2023 Gartner Changing Role of the CTO Function Survey</a:t>
            </a:r>
          </a:p>
        </p:txBody>
      </p:sp>
      <p:grpSp>
        <p:nvGrpSpPr>
          <p:cNvPr id="26" name="Group 25">
            <a:extLst>
              <a:ext uri="{FF2B5EF4-FFF2-40B4-BE49-F238E27FC236}">
                <a16:creationId xmlns:a16="http://schemas.microsoft.com/office/drawing/2014/main" id="{496522E4-74F2-E4E9-A9A9-6DAB72A0711C}"/>
              </a:ext>
            </a:extLst>
          </p:cNvPr>
          <p:cNvGrpSpPr/>
          <p:nvPr/>
        </p:nvGrpSpPr>
        <p:grpSpPr>
          <a:xfrm>
            <a:off x="-1843327" y="1714792"/>
            <a:ext cx="12390102" cy="3931153"/>
            <a:chOff x="-1843327" y="1714792"/>
            <a:chExt cx="12390102" cy="3931153"/>
          </a:xfrm>
        </p:grpSpPr>
        <p:graphicFrame>
          <p:nvGraphicFramePr>
            <p:cNvPr id="4" name="Chart Web">
              <a:extLst>
                <a:ext uri="{FF2B5EF4-FFF2-40B4-BE49-F238E27FC236}">
                  <a16:creationId xmlns:a16="http://schemas.microsoft.com/office/drawing/2014/main" id="{FD0E014C-05C8-29DF-BD2C-77DE3B81B765}"/>
                </a:ext>
              </a:extLst>
            </p:cNvPr>
            <p:cNvGraphicFramePr/>
            <p:nvPr>
              <p:extLst>
                <p:ext uri="{D42A27DB-BD31-4B8C-83A1-F6EECF244321}">
                  <p14:modId xmlns:p14="http://schemas.microsoft.com/office/powerpoint/2010/main" val="1666324460"/>
                </p:ext>
              </p:extLst>
            </p:nvPr>
          </p:nvGraphicFramePr>
          <p:xfrm>
            <a:off x="-1843327" y="1714792"/>
            <a:ext cx="9828064" cy="3931153"/>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 10">
              <a:extLst>
                <a:ext uri="{FF2B5EF4-FFF2-40B4-BE49-F238E27FC236}">
                  <a16:creationId xmlns:a16="http://schemas.microsoft.com/office/drawing/2014/main" id="{4D308611-AF60-05A6-F5D4-33A7EDCD0743}"/>
                </a:ext>
              </a:extLst>
            </p:cNvPr>
            <p:cNvGrpSpPr/>
            <p:nvPr/>
          </p:nvGrpSpPr>
          <p:grpSpPr>
            <a:xfrm>
              <a:off x="7978235" y="1714792"/>
              <a:ext cx="1213540" cy="442793"/>
              <a:chOff x="7753172" y="1821117"/>
              <a:chExt cx="1213540" cy="442793"/>
            </a:xfrm>
          </p:grpSpPr>
          <p:sp>
            <p:nvSpPr>
              <p:cNvPr id="5" name="Rectangle 4">
                <a:extLst>
                  <a:ext uri="{FF2B5EF4-FFF2-40B4-BE49-F238E27FC236}">
                    <a16:creationId xmlns:a16="http://schemas.microsoft.com/office/drawing/2014/main" id="{4457968E-2CD5-8526-7DB0-5774A1C8E855}"/>
                  </a:ext>
                </a:extLst>
              </p:cNvPr>
              <p:cNvSpPr/>
              <p:nvPr/>
            </p:nvSpPr>
            <p:spPr>
              <a:xfrm>
                <a:off x="7753172" y="1832363"/>
                <a:ext cx="162174" cy="16217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 name="TextBox 7">
                <a:extLst>
                  <a:ext uri="{FF2B5EF4-FFF2-40B4-BE49-F238E27FC236}">
                    <a16:creationId xmlns:a16="http://schemas.microsoft.com/office/drawing/2014/main" id="{5CA9AC3C-6D53-09EF-7DF5-500858779E67}"/>
                  </a:ext>
                </a:extLst>
              </p:cNvPr>
              <p:cNvSpPr txBox="1"/>
              <p:nvPr/>
            </p:nvSpPr>
            <p:spPr>
              <a:xfrm>
                <a:off x="7883849" y="2079244"/>
                <a:ext cx="1082863" cy="184666"/>
              </a:xfrm>
              <a:prstGeom prst="rect">
                <a:avLst/>
              </a:prstGeom>
              <a:noFill/>
            </p:spPr>
            <p:txBody>
              <a:bodyPr wrap="square" lIns="91440" tIns="0" bIns="0" rtlCol="0" anchor="ctr" anchorCtr="0">
                <a:spAutoFit/>
              </a:bodyPr>
              <a:lstStyle/>
              <a:p>
                <a:r>
                  <a:rPr lang="en-US" sz="1200" dirty="0"/>
                  <a:t>1</a:t>
                </a:r>
                <a:r>
                  <a:rPr lang="en-US" sz="1200" baseline="30000" dirty="0"/>
                  <a:t>st</a:t>
                </a:r>
                <a:r>
                  <a:rPr lang="en-US" sz="1200" dirty="0"/>
                  <a:t> Choice</a:t>
                </a:r>
              </a:p>
            </p:txBody>
          </p:sp>
          <p:sp>
            <p:nvSpPr>
              <p:cNvPr id="9" name="TextBox 8">
                <a:extLst>
                  <a:ext uri="{FF2B5EF4-FFF2-40B4-BE49-F238E27FC236}">
                    <a16:creationId xmlns:a16="http://schemas.microsoft.com/office/drawing/2014/main" id="{14992C80-896F-5E5A-5486-E6182D865B49}"/>
                  </a:ext>
                </a:extLst>
              </p:cNvPr>
              <p:cNvSpPr txBox="1"/>
              <p:nvPr/>
            </p:nvSpPr>
            <p:spPr>
              <a:xfrm>
                <a:off x="7883849" y="1821117"/>
                <a:ext cx="1082863" cy="184666"/>
              </a:xfrm>
              <a:prstGeom prst="rect">
                <a:avLst/>
              </a:prstGeom>
              <a:noFill/>
            </p:spPr>
            <p:txBody>
              <a:bodyPr wrap="square" lIns="91440" tIns="0" bIns="0" rtlCol="0" anchor="ctr" anchorCtr="0">
                <a:spAutoFit/>
              </a:bodyPr>
              <a:lstStyle/>
              <a:p>
                <a:r>
                  <a:rPr lang="en-US" sz="1200" dirty="0"/>
                  <a:t>Sum of Top 3</a:t>
                </a:r>
              </a:p>
            </p:txBody>
          </p:sp>
          <p:sp>
            <p:nvSpPr>
              <p:cNvPr id="10" name="Rectangle 9">
                <a:extLst>
                  <a:ext uri="{FF2B5EF4-FFF2-40B4-BE49-F238E27FC236}">
                    <a16:creationId xmlns:a16="http://schemas.microsoft.com/office/drawing/2014/main" id="{BC141D5C-4580-DB94-0EF0-1CCA59F41C7C}"/>
                  </a:ext>
                </a:extLst>
              </p:cNvPr>
              <p:cNvSpPr/>
              <p:nvPr/>
            </p:nvSpPr>
            <p:spPr>
              <a:xfrm>
                <a:off x="7753172" y="2089790"/>
                <a:ext cx="162174" cy="162174"/>
              </a:xfrm>
              <a:prstGeom prst="rect">
                <a:avLst/>
              </a:prstGeom>
              <a:solidFill>
                <a:srgbClr val="009AD7"/>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grpSp>
          <p:nvGrpSpPr>
            <p:cNvPr id="15" name="Group 14">
              <a:extLst>
                <a:ext uri="{FF2B5EF4-FFF2-40B4-BE49-F238E27FC236}">
                  <a16:creationId xmlns:a16="http://schemas.microsoft.com/office/drawing/2014/main" id="{5BACB32B-EA08-9F61-4765-21DA7E5D4FD7}"/>
                </a:ext>
              </a:extLst>
            </p:cNvPr>
            <p:cNvGrpSpPr/>
            <p:nvPr/>
          </p:nvGrpSpPr>
          <p:grpSpPr>
            <a:xfrm rot="10800000">
              <a:off x="7755403" y="1727447"/>
              <a:ext cx="257687" cy="3301352"/>
              <a:chOff x="8978844" y="-312025"/>
              <a:chExt cx="257687" cy="553968"/>
            </a:xfrm>
          </p:grpSpPr>
          <p:cxnSp>
            <p:nvCxnSpPr>
              <p:cNvPr id="3" name="Straight Connector 2">
                <a:extLst>
                  <a:ext uri="{FF2B5EF4-FFF2-40B4-BE49-F238E27FC236}">
                    <a16:creationId xmlns:a16="http://schemas.microsoft.com/office/drawing/2014/main" id="{B8BB4B23-5549-B95F-6B87-0FE0DE6E1CAE}"/>
                  </a:ext>
                </a:extLst>
              </p:cNvPr>
              <p:cNvCxnSpPr/>
              <p:nvPr/>
            </p:nvCxnSpPr>
            <p:spPr>
              <a:xfrm>
                <a:off x="9236531" y="-312025"/>
                <a:ext cx="0" cy="553968"/>
              </a:xfrm>
              <a:prstGeom prst="line">
                <a:avLst/>
              </a:prstGeom>
              <a:noFill/>
              <a:ln w="25400" cap="flat" cmpd="sng">
                <a:solidFill>
                  <a:srgbClr val="6F7878"/>
                </a:solidFill>
                <a:prstDash val="solid"/>
                <a:round/>
                <a:headEnd type="none" w="lg" len="med"/>
                <a:tailEnd type="none" w="lg" len="med"/>
              </a:ln>
            </p:spPr>
          </p:cxnSp>
          <p:cxnSp>
            <p:nvCxnSpPr>
              <p:cNvPr id="7" name="Straight Connector 6">
                <a:extLst>
                  <a:ext uri="{FF2B5EF4-FFF2-40B4-BE49-F238E27FC236}">
                    <a16:creationId xmlns:a16="http://schemas.microsoft.com/office/drawing/2014/main" id="{B65343CB-D9AB-1B17-C602-17427FE4B48C}"/>
                  </a:ext>
                </a:extLst>
              </p:cNvPr>
              <p:cNvCxnSpPr/>
              <p:nvPr/>
            </p:nvCxnSpPr>
            <p:spPr>
              <a:xfrm flipH="1">
                <a:off x="8978844" y="-37542"/>
                <a:ext cx="257302" cy="0"/>
              </a:xfrm>
              <a:prstGeom prst="line">
                <a:avLst/>
              </a:prstGeom>
              <a:noFill/>
              <a:ln w="25400" cap="flat" cmpd="sng">
                <a:solidFill>
                  <a:srgbClr val="6F7878"/>
                </a:solidFill>
                <a:prstDash val="solid"/>
                <a:round/>
                <a:headEnd type="none" w="lg" len="med"/>
                <a:tailEnd type="none" w="lg" len="med"/>
              </a:ln>
            </p:spPr>
          </p:cxnSp>
        </p:grpSp>
        <p:sp>
          <p:nvSpPr>
            <p:cNvPr id="14" name="Google Shape;413;p3">
              <a:extLst>
                <a:ext uri="{FF2B5EF4-FFF2-40B4-BE49-F238E27FC236}">
                  <a16:creationId xmlns:a16="http://schemas.microsoft.com/office/drawing/2014/main" id="{ECA33D0B-EDBB-A3F0-818B-BD562E3691D5}"/>
                </a:ext>
              </a:extLst>
            </p:cNvPr>
            <p:cNvSpPr/>
            <p:nvPr/>
          </p:nvSpPr>
          <p:spPr>
            <a:xfrm>
              <a:off x="7978235" y="2854918"/>
              <a:ext cx="2568540" cy="104641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6F7878"/>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spcBef>
                  <a:spcPts val="0"/>
                </a:spcBef>
                <a:spcAft>
                  <a:spcPts val="0"/>
                </a:spcAft>
                <a:buClr>
                  <a:schemeClr val="dk1"/>
                </a:buClr>
                <a:buSzPts val="1200"/>
                <a:buFont typeface="Arial"/>
                <a:buNone/>
              </a:pPr>
              <a:r>
                <a:rPr lang="en-US" sz="1400" b="0" i="0" u="none" strike="noStrike" cap="none" dirty="0">
                  <a:solidFill>
                    <a:schemeClr val="dk1"/>
                  </a:solidFill>
                  <a:latin typeface="Arial"/>
                  <a:ea typeface="Arial"/>
                  <a:cs typeface="Arial"/>
                  <a:sym typeface="Arial"/>
                </a:rPr>
                <a:t>Each challenges comes back to an organizational failure to appreciate to full value of technology innovation</a:t>
              </a:r>
            </a:p>
          </p:txBody>
        </p:sp>
      </p:grpSp>
    </p:spTree>
    <p:extLst>
      <p:ext uri="{BB962C8B-B14F-4D97-AF65-F5344CB8AC3E}">
        <p14:creationId xmlns:p14="http://schemas.microsoft.com/office/powerpoint/2010/main" val="2901969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200" y="361950"/>
            <a:ext cx="11274552" cy="886397"/>
          </a:xfrm>
        </p:spPr>
        <p:txBody>
          <a:bodyPr>
            <a:spAutoFit/>
          </a:bodyPr>
          <a:lstStyle/>
          <a:p>
            <a:r>
              <a:rPr lang="en-US" dirty="0">
                <a:latin typeface="Arial Black"/>
                <a:ea typeface="Arial Black"/>
                <a:cs typeface="Arial Black"/>
                <a:sym typeface="Arial Black"/>
              </a:rPr>
              <a:t>Impact 2: Speed of Technological Evolution Drives Combinatorial Innovation </a:t>
            </a:r>
            <a:endParaRPr lang="en-US" dirty="0"/>
          </a:p>
        </p:txBody>
      </p:sp>
      <p:sp>
        <p:nvSpPr>
          <p:cNvPr id="65" name="TextBox 64">
            <a:extLst>
              <a:ext uri="{FF2B5EF4-FFF2-40B4-BE49-F238E27FC236}">
                <a16:creationId xmlns:a16="http://schemas.microsoft.com/office/drawing/2014/main" id="{13D279F6-F866-EB09-50DF-E76F2825ADA0}"/>
              </a:ext>
            </a:extLst>
          </p:cNvPr>
          <p:cNvSpPr txBox="1"/>
          <p:nvPr/>
        </p:nvSpPr>
        <p:spPr>
          <a:xfrm>
            <a:off x="457200" y="1295045"/>
            <a:ext cx="11287216" cy="262634"/>
          </a:xfrm>
          <a:prstGeom prst="rect">
            <a:avLst/>
          </a:prstGeom>
        </p:spPr>
        <p:txBody>
          <a:bodyPr lIns="0" tIns="0" rIns="0" bIns="0" anchor="t"/>
          <a:lstStyle/>
          <a:p>
            <a:pPr algn="l">
              <a:spcBef>
                <a:spcPts val="600"/>
              </a:spcBef>
            </a:pPr>
            <a:r>
              <a:rPr lang="en-US" b="1" dirty="0"/>
              <a:t>Top Technology Trends That Will Fuel Combinatorial Innovation in 2024 and Beyond</a:t>
            </a:r>
            <a:endParaRPr lang="en-US" sz="1800" b="1" dirty="0"/>
          </a:p>
        </p:txBody>
      </p:sp>
      <p:sp>
        <p:nvSpPr>
          <p:cNvPr id="6" name="Text Box 91">
            <a:extLst>
              <a:ext uri="{FF2B5EF4-FFF2-40B4-BE49-F238E27FC236}">
                <a16:creationId xmlns:a16="http://schemas.microsoft.com/office/drawing/2014/main" id="{7116FC43-87D8-E4FB-21B3-540870418502}"/>
              </a:ext>
            </a:extLst>
          </p:cNvPr>
          <p:cNvSpPr txBox="1">
            <a:spLocks noChangeAspect="1" noChangeArrowheads="1"/>
          </p:cNvSpPr>
          <p:nvPr/>
        </p:nvSpPr>
        <p:spPr bwMode="gray">
          <a:xfrm>
            <a:off x="463550" y="6102493"/>
            <a:ext cx="9303488" cy="181588"/>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000" dirty="0">
                <a:solidFill>
                  <a:srgbClr val="6F7878"/>
                </a:solidFill>
              </a:rPr>
              <a:t>Source: Gartner</a:t>
            </a:r>
          </a:p>
        </p:txBody>
      </p:sp>
      <p:grpSp>
        <p:nvGrpSpPr>
          <p:cNvPr id="17" name="Group 16">
            <a:extLst>
              <a:ext uri="{FF2B5EF4-FFF2-40B4-BE49-F238E27FC236}">
                <a16:creationId xmlns:a16="http://schemas.microsoft.com/office/drawing/2014/main" id="{D8EC4981-B9BF-33C6-6F28-84B3CD624FFF}"/>
              </a:ext>
            </a:extLst>
          </p:cNvPr>
          <p:cNvGrpSpPr/>
          <p:nvPr/>
        </p:nvGrpSpPr>
        <p:grpSpPr>
          <a:xfrm>
            <a:off x="9205873" y="3035834"/>
            <a:ext cx="2538543" cy="1807899"/>
            <a:chOff x="9205873" y="3026831"/>
            <a:chExt cx="2538543" cy="1807899"/>
          </a:xfrm>
        </p:grpSpPr>
        <p:sp>
          <p:nvSpPr>
            <p:cNvPr id="3" name="TextBox 2">
              <a:extLst>
                <a:ext uri="{FF2B5EF4-FFF2-40B4-BE49-F238E27FC236}">
                  <a16:creationId xmlns:a16="http://schemas.microsoft.com/office/drawing/2014/main" id="{456E109C-7F4B-FF52-AD62-7B86EC1281D2}"/>
                </a:ext>
              </a:extLst>
            </p:cNvPr>
            <p:cNvSpPr txBox="1"/>
            <p:nvPr/>
          </p:nvSpPr>
          <p:spPr>
            <a:xfrm>
              <a:off x="9205873" y="4314456"/>
              <a:ext cx="2538543" cy="520274"/>
            </a:xfrm>
            <a:prstGeom prst="rect">
              <a:avLst/>
            </a:prstGeom>
            <a:solidFill>
              <a:srgbClr val="F4F4F4"/>
            </a:solidFill>
          </p:spPr>
          <p:txBody>
            <a:bodyPr wrap="square" rtlCol="0" anchor="ctr">
              <a:noAutofit/>
            </a:bodyPr>
            <a:lstStyle/>
            <a:p>
              <a:pPr marL="54000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i="0" u="none" strike="noStrike" kern="0" cap="none" spc="0" normalizeH="0" baseline="0" noProof="0" dirty="0">
                  <a:ln>
                    <a:noFill/>
                  </a:ln>
                  <a:solidFill>
                    <a:srgbClr val="000000"/>
                  </a:solidFill>
                  <a:effectLst/>
                  <a:uLnTx/>
                  <a:uFillTx/>
                  <a:latin typeface="Arial"/>
                  <a:cs typeface="Arial"/>
                  <a:sym typeface="Arial"/>
                </a:rPr>
                <a:t>Complement</a:t>
              </a:r>
            </a:p>
          </p:txBody>
        </p:sp>
        <p:sp>
          <p:nvSpPr>
            <p:cNvPr id="4" name="TextBox 3">
              <a:extLst>
                <a:ext uri="{FF2B5EF4-FFF2-40B4-BE49-F238E27FC236}">
                  <a16:creationId xmlns:a16="http://schemas.microsoft.com/office/drawing/2014/main" id="{2C86DEF2-9022-38E3-00BE-021AD25184BF}"/>
                </a:ext>
              </a:extLst>
            </p:cNvPr>
            <p:cNvSpPr txBox="1"/>
            <p:nvPr/>
          </p:nvSpPr>
          <p:spPr>
            <a:xfrm>
              <a:off x="9205873" y="3809322"/>
              <a:ext cx="2538543" cy="520274"/>
            </a:xfrm>
            <a:prstGeom prst="rect">
              <a:avLst/>
            </a:prstGeom>
            <a:solidFill>
              <a:srgbClr val="F4F4F4"/>
            </a:solidFill>
          </p:spPr>
          <p:txBody>
            <a:bodyPr wrap="square" rtlCol="0" anchor="ctr">
              <a:noAutofit/>
            </a:bodyPr>
            <a:lstStyle/>
            <a:p>
              <a:pPr marL="54000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i="0" u="none" strike="noStrike" kern="0" cap="none" spc="0" normalizeH="0" baseline="0" noProof="0" dirty="0">
                  <a:ln>
                    <a:noFill/>
                  </a:ln>
                  <a:solidFill>
                    <a:srgbClr val="000000"/>
                  </a:solidFill>
                  <a:effectLst/>
                  <a:uLnTx/>
                  <a:uFillTx/>
                  <a:latin typeface="Arial"/>
                  <a:cs typeface="Arial"/>
                  <a:sym typeface="Arial"/>
                </a:rPr>
                <a:t>Cluster</a:t>
              </a:r>
            </a:p>
          </p:txBody>
        </p:sp>
        <p:sp>
          <p:nvSpPr>
            <p:cNvPr id="5" name="TextBox 4">
              <a:extLst>
                <a:ext uri="{FF2B5EF4-FFF2-40B4-BE49-F238E27FC236}">
                  <a16:creationId xmlns:a16="http://schemas.microsoft.com/office/drawing/2014/main" id="{833F45F2-5810-3360-AE1C-FC17358D416D}"/>
                </a:ext>
              </a:extLst>
            </p:cNvPr>
            <p:cNvSpPr txBox="1"/>
            <p:nvPr/>
          </p:nvSpPr>
          <p:spPr>
            <a:xfrm>
              <a:off x="9205873" y="3334608"/>
              <a:ext cx="2538543" cy="520274"/>
            </a:xfrm>
            <a:prstGeom prst="rect">
              <a:avLst/>
            </a:prstGeom>
            <a:solidFill>
              <a:srgbClr val="F4F4F4"/>
            </a:solidFill>
          </p:spPr>
          <p:txBody>
            <a:bodyPr wrap="square" rtlCol="0" anchor="ctr">
              <a:noAutofit/>
            </a:bodyPr>
            <a:lstStyle/>
            <a:p>
              <a:pPr marL="54000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i="0" u="none" strike="noStrike" kern="0" cap="none" spc="0" normalizeH="0" baseline="0" noProof="0" dirty="0">
                  <a:ln>
                    <a:noFill/>
                  </a:ln>
                  <a:solidFill>
                    <a:srgbClr val="000000"/>
                  </a:solidFill>
                  <a:effectLst/>
                  <a:uLnTx/>
                  <a:uFillTx/>
                  <a:latin typeface="Arial"/>
                  <a:cs typeface="Arial"/>
                  <a:sym typeface="Arial"/>
                </a:rPr>
                <a:t>Combine</a:t>
              </a:r>
            </a:p>
          </p:txBody>
        </p:sp>
        <p:sp>
          <p:nvSpPr>
            <p:cNvPr id="7" name="TextBox 6">
              <a:extLst>
                <a:ext uri="{FF2B5EF4-FFF2-40B4-BE49-F238E27FC236}">
                  <a16:creationId xmlns:a16="http://schemas.microsoft.com/office/drawing/2014/main" id="{04D5D5A6-4FD8-1486-E3A9-E16609BBA935}"/>
                </a:ext>
              </a:extLst>
            </p:cNvPr>
            <p:cNvSpPr txBox="1"/>
            <p:nvPr/>
          </p:nvSpPr>
          <p:spPr>
            <a:xfrm>
              <a:off x="9205873" y="3026831"/>
              <a:ext cx="2538543" cy="307777"/>
            </a:xfrm>
            <a:prstGeom prst="rect">
              <a:avLst/>
            </a:prstGeom>
            <a:solidFill>
              <a:srgbClr val="D3D3D3"/>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effectLst/>
                  <a:uLnTx/>
                  <a:uFillTx/>
                  <a:latin typeface="Arial"/>
                  <a:cs typeface="Arial"/>
                  <a:sym typeface="Arial"/>
                </a:rPr>
                <a:t>Combinatorial Innovation</a:t>
              </a:r>
            </a:p>
          </p:txBody>
        </p:sp>
        <p:pic>
          <p:nvPicPr>
            <p:cNvPr id="26" name="Graphic 25">
              <a:extLst>
                <a:ext uri="{FF2B5EF4-FFF2-40B4-BE49-F238E27FC236}">
                  <a16:creationId xmlns:a16="http://schemas.microsoft.com/office/drawing/2014/main" id="{11D8EE54-40CF-3ECB-1559-AC77407883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7755" y="3416992"/>
              <a:ext cx="435284" cy="338554"/>
            </a:xfrm>
            <a:prstGeom prst="rect">
              <a:avLst/>
            </a:prstGeom>
          </p:spPr>
        </p:pic>
        <p:pic>
          <p:nvPicPr>
            <p:cNvPr id="27" name="Graphic 26">
              <a:extLst>
                <a:ext uri="{FF2B5EF4-FFF2-40B4-BE49-F238E27FC236}">
                  <a16:creationId xmlns:a16="http://schemas.microsoft.com/office/drawing/2014/main" id="{AFF97882-6702-71CB-A7CC-E9D7B8FB9F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7752" y="4420039"/>
              <a:ext cx="435284" cy="338554"/>
            </a:xfrm>
            <a:prstGeom prst="rect">
              <a:avLst/>
            </a:prstGeom>
          </p:spPr>
        </p:pic>
        <p:pic>
          <p:nvPicPr>
            <p:cNvPr id="28" name="Graphic 27">
              <a:extLst>
                <a:ext uri="{FF2B5EF4-FFF2-40B4-BE49-F238E27FC236}">
                  <a16:creationId xmlns:a16="http://schemas.microsoft.com/office/drawing/2014/main" id="{4B3F2564-34B8-3A52-C3AD-67221492CC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07753" y="3898125"/>
              <a:ext cx="435284" cy="338554"/>
            </a:xfrm>
            <a:prstGeom prst="rect">
              <a:avLst/>
            </a:prstGeom>
          </p:spPr>
        </p:pic>
      </p:grpSp>
      <p:grpSp>
        <p:nvGrpSpPr>
          <p:cNvPr id="21" name="Group 20">
            <a:extLst>
              <a:ext uri="{FF2B5EF4-FFF2-40B4-BE49-F238E27FC236}">
                <a16:creationId xmlns:a16="http://schemas.microsoft.com/office/drawing/2014/main" id="{F0589277-99D6-8D39-B5F2-B33A88783055}"/>
              </a:ext>
            </a:extLst>
          </p:cNvPr>
          <p:cNvGrpSpPr/>
          <p:nvPr/>
        </p:nvGrpSpPr>
        <p:grpSpPr>
          <a:xfrm>
            <a:off x="461912" y="1739692"/>
            <a:ext cx="8223324" cy="4615334"/>
            <a:chOff x="461912" y="1632116"/>
            <a:chExt cx="8223324" cy="4615334"/>
          </a:xfrm>
        </p:grpSpPr>
        <p:sp>
          <p:nvSpPr>
            <p:cNvPr id="9" name="object 6">
              <a:extLst>
                <a:ext uri="{FF2B5EF4-FFF2-40B4-BE49-F238E27FC236}">
                  <a16:creationId xmlns:a16="http://schemas.microsoft.com/office/drawing/2014/main" id="{87F02141-CF32-22B5-F015-E5AF7C54F077}"/>
                </a:ext>
              </a:extLst>
            </p:cNvPr>
            <p:cNvSpPr/>
            <p:nvPr/>
          </p:nvSpPr>
          <p:spPr>
            <a:xfrm>
              <a:off x="461912" y="3322255"/>
              <a:ext cx="5046898" cy="2757213"/>
            </a:xfrm>
            <a:custGeom>
              <a:avLst/>
              <a:gdLst>
                <a:gd name="connsiteX0" fmla="*/ 4353298 w 5346700"/>
                <a:gd name="connsiteY0" fmla="*/ 2924922 h 2924922"/>
                <a:gd name="connsiteX1" fmla="*/ 4851400 w 5346700"/>
                <a:gd name="connsiteY1" fmla="*/ 2781300 h 2924922"/>
                <a:gd name="connsiteX2" fmla="*/ 5346700 w 5346700"/>
                <a:gd name="connsiteY2" fmla="*/ 2057400 h 2924922"/>
                <a:gd name="connsiteX3" fmla="*/ 4330700 w 5346700"/>
                <a:gd name="connsiteY3" fmla="*/ 444500 h 2924922"/>
                <a:gd name="connsiteX4" fmla="*/ 2794000 w 5346700"/>
                <a:gd name="connsiteY4" fmla="*/ 0 h 2924922"/>
                <a:gd name="connsiteX5" fmla="*/ 0 w 5346700"/>
                <a:gd name="connsiteY5" fmla="*/ 0 h 2924922"/>
                <a:gd name="connsiteX6" fmla="*/ 0 w 5346700"/>
                <a:gd name="connsiteY6" fmla="*/ 1066800 h 2924922"/>
                <a:gd name="connsiteX7" fmla="*/ 1104900 w 5346700"/>
                <a:gd name="connsiteY7" fmla="*/ 2120900 h 2924922"/>
                <a:gd name="connsiteX8" fmla="*/ 4353298 w 5346700"/>
                <a:gd name="connsiteY8" fmla="*/ 2924922 h 2924922"/>
                <a:gd name="connsiteX0" fmla="*/ 4361142 w 5346700"/>
                <a:gd name="connsiteY0" fmla="*/ 2921000 h 2921000"/>
                <a:gd name="connsiteX1" fmla="*/ 4851400 w 5346700"/>
                <a:gd name="connsiteY1" fmla="*/ 2781300 h 2921000"/>
                <a:gd name="connsiteX2" fmla="*/ 5346700 w 5346700"/>
                <a:gd name="connsiteY2" fmla="*/ 2057400 h 2921000"/>
                <a:gd name="connsiteX3" fmla="*/ 4330700 w 5346700"/>
                <a:gd name="connsiteY3" fmla="*/ 444500 h 2921000"/>
                <a:gd name="connsiteX4" fmla="*/ 2794000 w 5346700"/>
                <a:gd name="connsiteY4" fmla="*/ 0 h 2921000"/>
                <a:gd name="connsiteX5" fmla="*/ 0 w 5346700"/>
                <a:gd name="connsiteY5" fmla="*/ 0 h 2921000"/>
                <a:gd name="connsiteX6" fmla="*/ 0 w 5346700"/>
                <a:gd name="connsiteY6" fmla="*/ 1066800 h 2921000"/>
                <a:gd name="connsiteX7" fmla="*/ 1104900 w 5346700"/>
                <a:gd name="connsiteY7" fmla="*/ 2120900 h 2921000"/>
                <a:gd name="connsiteX8" fmla="*/ 4361142 w 5346700"/>
                <a:gd name="connsiteY8" fmla="*/ 2921000 h 292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46700" h="2921000">
                  <a:moveTo>
                    <a:pt x="4361142" y="2921000"/>
                  </a:moveTo>
                  <a:lnTo>
                    <a:pt x="4851400" y="2781300"/>
                  </a:lnTo>
                  <a:lnTo>
                    <a:pt x="5346700" y="2057400"/>
                  </a:lnTo>
                  <a:lnTo>
                    <a:pt x="4330700" y="444500"/>
                  </a:lnTo>
                  <a:lnTo>
                    <a:pt x="2794000" y="0"/>
                  </a:lnTo>
                  <a:lnTo>
                    <a:pt x="0" y="0"/>
                  </a:lnTo>
                  <a:lnTo>
                    <a:pt x="0" y="1066800"/>
                  </a:lnTo>
                  <a:lnTo>
                    <a:pt x="1104900" y="2120900"/>
                  </a:lnTo>
                  <a:lnTo>
                    <a:pt x="4361142" y="2921000"/>
                  </a:lnTo>
                  <a:close/>
                </a:path>
              </a:pathLst>
            </a:custGeom>
            <a:ln w="25400">
              <a:solidFill>
                <a:srgbClr val="009AD7"/>
              </a:solidFill>
            </a:ln>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11" name="object 8">
              <a:extLst>
                <a:ext uri="{FF2B5EF4-FFF2-40B4-BE49-F238E27FC236}">
                  <a16:creationId xmlns:a16="http://schemas.microsoft.com/office/drawing/2014/main" id="{0E1D45CE-68E2-5628-20C6-6516F7E31679}"/>
                </a:ext>
              </a:extLst>
            </p:cNvPr>
            <p:cNvSpPr/>
            <p:nvPr/>
          </p:nvSpPr>
          <p:spPr>
            <a:xfrm>
              <a:off x="3815648" y="1632116"/>
              <a:ext cx="1582400" cy="551443"/>
            </a:xfrm>
            <a:custGeom>
              <a:avLst/>
              <a:gdLst/>
              <a:ahLst/>
              <a:cxnLst/>
              <a:rect l="l" t="t" r="r" b="b"/>
              <a:pathLst>
                <a:path w="1676400" h="584200">
                  <a:moveTo>
                    <a:pt x="1308100" y="0"/>
                  </a:moveTo>
                  <a:lnTo>
                    <a:pt x="342900" y="0"/>
                  </a:lnTo>
                  <a:lnTo>
                    <a:pt x="0" y="584200"/>
                  </a:lnTo>
                  <a:lnTo>
                    <a:pt x="1676400" y="584200"/>
                  </a:lnTo>
                  <a:lnTo>
                    <a:pt x="1308100" y="0"/>
                  </a:lnTo>
                  <a:close/>
                </a:path>
              </a:pathLst>
            </a:custGeom>
            <a:solidFill>
              <a:srgbClr val="06C4AF"/>
            </a:solidFill>
          </p:spPr>
          <p:txBody>
            <a:bodyPr wrap="square" lIns="0" tIns="0" rIns="0" bIns="0" rtlCol="0"/>
            <a:lstStyle/>
            <a:p>
              <a:endParaRPr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0A50EB1A-6779-124F-F3B5-08CED76CAD3F}"/>
                </a:ext>
              </a:extLst>
            </p:cNvPr>
            <p:cNvGrpSpPr/>
            <p:nvPr/>
          </p:nvGrpSpPr>
          <p:grpSpPr>
            <a:xfrm>
              <a:off x="468262" y="3310113"/>
              <a:ext cx="2661936" cy="384211"/>
              <a:chOff x="468262" y="3326250"/>
              <a:chExt cx="2661936" cy="384211"/>
            </a:xfrm>
          </p:grpSpPr>
          <p:sp>
            <p:nvSpPr>
              <p:cNvPr id="8" name="object 5">
                <a:extLst>
                  <a:ext uri="{FF2B5EF4-FFF2-40B4-BE49-F238E27FC236}">
                    <a16:creationId xmlns:a16="http://schemas.microsoft.com/office/drawing/2014/main" id="{9E2DF072-668F-7188-D3A4-8C82FE70237D}"/>
                  </a:ext>
                </a:extLst>
              </p:cNvPr>
              <p:cNvSpPr/>
              <p:nvPr/>
            </p:nvSpPr>
            <p:spPr>
              <a:xfrm>
                <a:off x="468262" y="3326250"/>
                <a:ext cx="2661936" cy="384211"/>
              </a:xfrm>
              <a:custGeom>
                <a:avLst/>
                <a:gdLst/>
                <a:ahLst/>
                <a:cxnLst/>
                <a:rect l="l" t="t" r="r" b="b"/>
                <a:pathLst>
                  <a:path w="2771140" h="407035">
                    <a:moveTo>
                      <a:pt x="2770606" y="0"/>
                    </a:moveTo>
                    <a:lnTo>
                      <a:pt x="0" y="0"/>
                    </a:lnTo>
                    <a:lnTo>
                      <a:pt x="0" y="406742"/>
                    </a:lnTo>
                    <a:lnTo>
                      <a:pt x="2542006" y="406742"/>
                    </a:lnTo>
                    <a:lnTo>
                      <a:pt x="2770606" y="0"/>
                    </a:lnTo>
                    <a:close/>
                  </a:path>
                </a:pathLst>
              </a:custGeom>
              <a:solidFill>
                <a:srgbClr val="009AD7"/>
              </a:solidFill>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12" name="object 9">
                <a:extLst>
                  <a:ext uri="{FF2B5EF4-FFF2-40B4-BE49-F238E27FC236}">
                    <a16:creationId xmlns:a16="http://schemas.microsoft.com/office/drawing/2014/main" id="{466D6B11-7050-5D22-162B-004BB888CD15}"/>
                  </a:ext>
                </a:extLst>
              </p:cNvPr>
              <p:cNvSpPr txBox="1"/>
              <p:nvPr/>
            </p:nvSpPr>
            <p:spPr>
              <a:xfrm>
                <a:off x="789851" y="3404221"/>
                <a:ext cx="2018759" cy="228268"/>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000000"/>
                    </a:solidFill>
                    <a:latin typeface="Arial" panose="020B0604020202020204" pitchFamily="34" charset="0"/>
                    <a:cs typeface="Arial" panose="020B0604020202020204" pitchFamily="34" charset="0"/>
                  </a:rPr>
                  <a:t>Protect</a:t>
                </a:r>
                <a:r>
                  <a:rPr sz="1400" b="1" spc="-25" dirty="0">
                    <a:solidFill>
                      <a:srgbClr val="000000"/>
                    </a:solidFill>
                    <a:latin typeface="Arial" panose="020B0604020202020204" pitchFamily="34" charset="0"/>
                    <a:cs typeface="Arial" panose="020B0604020202020204" pitchFamily="34" charset="0"/>
                  </a:rPr>
                  <a:t> Your</a:t>
                </a:r>
                <a:r>
                  <a:rPr sz="1400" b="1" spc="-20" dirty="0">
                    <a:solidFill>
                      <a:srgbClr val="000000"/>
                    </a:solidFill>
                    <a:latin typeface="Arial" panose="020B0604020202020204" pitchFamily="34" charset="0"/>
                    <a:cs typeface="Arial" panose="020B0604020202020204" pitchFamily="34" charset="0"/>
                  </a:rPr>
                  <a:t> </a:t>
                </a:r>
                <a:r>
                  <a:rPr sz="1400" b="1" spc="-10" dirty="0">
                    <a:solidFill>
                      <a:srgbClr val="000000"/>
                    </a:solidFill>
                    <a:latin typeface="Arial" panose="020B0604020202020204" pitchFamily="34" charset="0"/>
                    <a:cs typeface="Arial" panose="020B0604020202020204" pitchFamily="34" charset="0"/>
                  </a:rPr>
                  <a:t>Investment</a:t>
                </a:r>
                <a:endParaRPr sz="1400" dirty="0">
                  <a:solidFill>
                    <a:srgbClr val="000000"/>
                  </a:solidFill>
                  <a:latin typeface="Arial" panose="020B0604020202020204" pitchFamily="34" charset="0"/>
                  <a:cs typeface="Arial" panose="020B0604020202020204" pitchFamily="34" charset="0"/>
                </a:endParaRPr>
              </a:p>
            </p:txBody>
          </p:sp>
        </p:grpSp>
        <p:grpSp>
          <p:nvGrpSpPr>
            <p:cNvPr id="31" name="Group 30">
              <a:extLst>
                <a:ext uri="{FF2B5EF4-FFF2-40B4-BE49-F238E27FC236}">
                  <a16:creationId xmlns:a16="http://schemas.microsoft.com/office/drawing/2014/main" id="{E0BF60C9-804C-8176-9375-A598E2C1D836}"/>
                </a:ext>
              </a:extLst>
            </p:cNvPr>
            <p:cNvGrpSpPr/>
            <p:nvPr/>
          </p:nvGrpSpPr>
          <p:grpSpPr>
            <a:xfrm>
              <a:off x="6069480" y="3310113"/>
              <a:ext cx="2615756" cy="384211"/>
              <a:chOff x="6069480" y="3326250"/>
              <a:chExt cx="2615756" cy="384211"/>
            </a:xfrm>
          </p:grpSpPr>
          <p:sp>
            <p:nvSpPr>
              <p:cNvPr id="10" name="object 7">
                <a:extLst>
                  <a:ext uri="{FF2B5EF4-FFF2-40B4-BE49-F238E27FC236}">
                    <a16:creationId xmlns:a16="http://schemas.microsoft.com/office/drawing/2014/main" id="{DB9A2EF5-E0D4-6639-47E1-11DDE6482EB2}"/>
                  </a:ext>
                </a:extLst>
              </p:cNvPr>
              <p:cNvSpPr/>
              <p:nvPr/>
            </p:nvSpPr>
            <p:spPr>
              <a:xfrm>
                <a:off x="6069480" y="3326250"/>
                <a:ext cx="2615756" cy="384211"/>
              </a:xfrm>
              <a:custGeom>
                <a:avLst/>
                <a:gdLst/>
                <a:ahLst/>
                <a:cxnLst/>
                <a:rect l="l" t="t" r="r" b="b"/>
                <a:pathLst>
                  <a:path w="2771140" h="407035">
                    <a:moveTo>
                      <a:pt x="2770606" y="0"/>
                    </a:moveTo>
                    <a:lnTo>
                      <a:pt x="0" y="0"/>
                    </a:lnTo>
                    <a:lnTo>
                      <a:pt x="228600" y="406742"/>
                    </a:lnTo>
                    <a:lnTo>
                      <a:pt x="2770606" y="406742"/>
                    </a:lnTo>
                    <a:lnTo>
                      <a:pt x="2770606" y="0"/>
                    </a:lnTo>
                    <a:close/>
                  </a:path>
                </a:pathLst>
              </a:custGeom>
              <a:solidFill>
                <a:srgbClr val="002856"/>
              </a:solidFill>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13" name="object 10">
                <a:extLst>
                  <a:ext uri="{FF2B5EF4-FFF2-40B4-BE49-F238E27FC236}">
                    <a16:creationId xmlns:a16="http://schemas.microsoft.com/office/drawing/2014/main" id="{7C34E8F5-49DD-6165-17F4-BCCCAEA683EE}"/>
                  </a:ext>
                </a:extLst>
              </p:cNvPr>
              <p:cNvSpPr txBox="1"/>
              <p:nvPr/>
            </p:nvSpPr>
            <p:spPr>
              <a:xfrm>
                <a:off x="6663805" y="3404221"/>
                <a:ext cx="1427106" cy="228268"/>
              </a:xfrm>
              <a:prstGeom prst="rect">
                <a:avLst/>
              </a:prstGeom>
            </p:spPr>
            <p:txBody>
              <a:bodyPr vert="horz" wrap="square" lIns="0" tIns="12700" rIns="0" bIns="0" rtlCol="0">
                <a:spAutoFit/>
              </a:bodyPr>
              <a:lstStyle/>
              <a:p>
                <a:pPr marL="12700">
                  <a:lnSpc>
                    <a:spcPct val="100000"/>
                  </a:lnSpc>
                  <a:spcBef>
                    <a:spcPts val="100"/>
                  </a:spcBef>
                </a:pPr>
                <a:r>
                  <a:rPr lang="en-IN" sz="1400" b="1" dirty="0">
                    <a:solidFill>
                      <a:schemeClr val="bg1"/>
                    </a:solidFill>
                    <a:latin typeface="Arial" panose="020B0604020202020204" pitchFamily="34" charset="0"/>
                    <a:cs typeface="Arial" panose="020B0604020202020204" pitchFamily="34" charset="0"/>
                  </a:rPr>
                  <a:t>Deliver</a:t>
                </a:r>
                <a:r>
                  <a:rPr lang="en-IN" sz="1400" b="1" spc="-20" dirty="0">
                    <a:solidFill>
                      <a:schemeClr val="bg1"/>
                    </a:solidFill>
                    <a:latin typeface="Arial" panose="020B0604020202020204" pitchFamily="34" charset="0"/>
                    <a:cs typeface="Arial" panose="020B0604020202020204" pitchFamily="34" charset="0"/>
                  </a:rPr>
                  <a:t> </a:t>
                </a:r>
                <a:r>
                  <a:rPr lang="en-IN" sz="1400" b="1" dirty="0">
                    <a:solidFill>
                      <a:schemeClr val="bg1"/>
                    </a:solidFill>
                    <a:latin typeface="Arial" panose="020B0604020202020204" pitchFamily="34" charset="0"/>
                    <a:cs typeface="Arial" panose="020B0604020202020204" pitchFamily="34" charset="0"/>
                  </a:rPr>
                  <a:t>the</a:t>
                </a:r>
                <a:r>
                  <a:rPr lang="en-IN" sz="1400" b="1" spc="-20" dirty="0">
                    <a:solidFill>
                      <a:schemeClr val="bg1"/>
                    </a:solidFill>
                    <a:latin typeface="Arial" panose="020B0604020202020204" pitchFamily="34" charset="0"/>
                    <a:cs typeface="Arial" panose="020B0604020202020204" pitchFamily="34" charset="0"/>
                  </a:rPr>
                  <a:t> </a:t>
                </a:r>
                <a:r>
                  <a:rPr lang="en-IN" sz="1400" b="1" spc="-10" dirty="0">
                    <a:solidFill>
                      <a:schemeClr val="bg1"/>
                    </a:solidFill>
                    <a:latin typeface="Arial" panose="020B0604020202020204" pitchFamily="34" charset="0"/>
                    <a:cs typeface="Arial" panose="020B0604020202020204" pitchFamily="34" charset="0"/>
                  </a:rPr>
                  <a:t>Value</a:t>
                </a:r>
                <a:endParaRPr lang="en-IN" sz="1400" dirty="0">
                  <a:solidFill>
                    <a:schemeClr val="bg1"/>
                  </a:solidFill>
                  <a:latin typeface="Arial" panose="020B0604020202020204" pitchFamily="34" charset="0"/>
                  <a:cs typeface="Arial" panose="020B0604020202020204" pitchFamily="34" charset="0"/>
                </a:endParaRPr>
              </a:p>
            </p:txBody>
          </p:sp>
        </p:grpSp>
        <p:sp>
          <p:nvSpPr>
            <p:cNvPr id="14" name="object 11">
              <a:extLst>
                <a:ext uri="{FF2B5EF4-FFF2-40B4-BE49-F238E27FC236}">
                  <a16:creationId xmlns:a16="http://schemas.microsoft.com/office/drawing/2014/main" id="{37FD166A-F0EB-CE83-FD33-2B3099CB42A9}"/>
                </a:ext>
              </a:extLst>
            </p:cNvPr>
            <p:cNvSpPr/>
            <p:nvPr/>
          </p:nvSpPr>
          <p:spPr>
            <a:xfrm>
              <a:off x="2736331" y="1632116"/>
              <a:ext cx="3728231" cy="4615334"/>
            </a:xfrm>
            <a:custGeom>
              <a:avLst/>
              <a:gdLst/>
              <a:ahLst/>
              <a:cxnLst/>
              <a:rect l="l" t="t" r="r" b="b"/>
              <a:pathLst>
                <a:path w="3949700" h="4889500">
                  <a:moveTo>
                    <a:pt x="1949450" y="4889500"/>
                  </a:moveTo>
                  <a:lnTo>
                    <a:pt x="2501900" y="4724857"/>
                  </a:lnTo>
                  <a:lnTo>
                    <a:pt x="3949700" y="2501900"/>
                  </a:lnTo>
                  <a:lnTo>
                    <a:pt x="2463800" y="0"/>
                  </a:lnTo>
                  <a:lnTo>
                    <a:pt x="1485900" y="0"/>
                  </a:lnTo>
                  <a:lnTo>
                    <a:pt x="0" y="2501900"/>
                  </a:lnTo>
                  <a:lnTo>
                    <a:pt x="1447800" y="4737557"/>
                  </a:lnTo>
                  <a:lnTo>
                    <a:pt x="1949450" y="4889500"/>
                  </a:lnTo>
                  <a:close/>
                </a:path>
              </a:pathLst>
            </a:custGeom>
            <a:ln w="25400">
              <a:solidFill>
                <a:srgbClr val="06C4AF"/>
              </a:solidFill>
            </a:ln>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15" name="object 12">
              <a:extLst>
                <a:ext uri="{FF2B5EF4-FFF2-40B4-BE49-F238E27FC236}">
                  <a16:creationId xmlns:a16="http://schemas.microsoft.com/office/drawing/2014/main" id="{0FC108FE-1A05-3DF5-B688-4857EF18FE22}"/>
                </a:ext>
              </a:extLst>
            </p:cNvPr>
            <p:cNvSpPr txBox="1"/>
            <p:nvPr/>
          </p:nvSpPr>
          <p:spPr>
            <a:xfrm>
              <a:off x="5003131" y="3756055"/>
              <a:ext cx="1069319" cy="431978"/>
            </a:xfrm>
            <a:prstGeom prst="rect">
              <a:avLst/>
            </a:prstGeom>
          </p:spPr>
          <p:txBody>
            <a:bodyPr vert="horz" wrap="square" lIns="0" tIns="10160" rIns="0" bIns="0" rtlCol="0">
              <a:spAutoFit/>
            </a:bodyPr>
            <a:lstStyle/>
            <a:p>
              <a:pPr marL="12700" marR="5080" indent="100330" algn="ctr">
                <a:lnSpc>
                  <a:spcPct val="101200"/>
                </a:lnSpc>
                <a:spcBef>
                  <a:spcPts val="80"/>
                </a:spcBef>
              </a:pPr>
              <a:r>
                <a:rPr sz="1400" spc="-10" dirty="0">
                  <a:latin typeface="Arial" panose="020B0604020202020204" pitchFamily="34" charset="0"/>
                  <a:cs typeface="Arial" panose="020B0604020202020204" pitchFamily="34" charset="0"/>
                </a:rPr>
                <a:t>Intelligent Applications</a:t>
              </a:r>
              <a:endParaRPr sz="1400" dirty="0">
                <a:latin typeface="Arial" panose="020B0604020202020204" pitchFamily="34" charset="0"/>
                <a:cs typeface="Arial" panose="020B0604020202020204" pitchFamily="34" charset="0"/>
              </a:endParaRPr>
            </a:p>
          </p:txBody>
        </p:sp>
        <p:sp>
          <p:nvSpPr>
            <p:cNvPr id="16" name="object 13">
              <a:extLst>
                <a:ext uri="{FF2B5EF4-FFF2-40B4-BE49-F238E27FC236}">
                  <a16:creationId xmlns:a16="http://schemas.microsoft.com/office/drawing/2014/main" id="{FA280B93-CF2F-32B6-C83A-4F88108F2932}"/>
                </a:ext>
              </a:extLst>
            </p:cNvPr>
            <p:cNvSpPr txBox="1"/>
            <p:nvPr/>
          </p:nvSpPr>
          <p:spPr>
            <a:xfrm>
              <a:off x="3009028" y="3756055"/>
              <a:ext cx="1185002" cy="431978"/>
            </a:xfrm>
            <a:prstGeom prst="rect">
              <a:avLst/>
            </a:prstGeom>
          </p:spPr>
          <p:txBody>
            <a:bodyPr vert="horz" wrap="square" lIns="0" tIns="10160" rIns="0" bIns="0" rtlCol="0">
              <a:spAutoFit/>
            </a:bodyPr>
            <a:lstStyle/>
            <a:p>
              <a:pPr marL="234315" marR="5080" indent="-222250" algn="ctr">
                <a:lnSpc>
                  <a:spcPct val="101200"/>
                </a:lnSpc>
                <a:spcBef>
                  <a:spcPts val="80"/>
                </a:spcBef>
              </a:pPr>
              <a:r>
                <a:rPr sz="1400" dirty="0">
                  <a:solidFill>
                    <a:srgbClr val="000000"/>
                  </a:solidFill>
                  <a:latin typeface="Arial" panose="020B0604020202020204" pitchFamily="34" charset="0"/>
                  <a:cs typeface="Arial" panose="020B0604020202020204" pitchFamily="34" charset="0"/>
                </a:rPr>
                <a:t>Industry</a:t>
              </a:r>
              <a:r>
                <a:rPr sz="1400" spc="-5" dirty="0">
                  <a:solidFill>
                    <a:srgbClr val="000000"/>
                  </a:solidFill>
                  <a:latin typeface="Arial" panose="020B0604020202020204" pitchFamily="34" charset="0"/>
                  <a:cs typeface="Arial" panose="020B0604020202020204" pitchFamily="34" charset="0"/>
                </a:rPr>
                <a:t> </a:t>
              </a:r>
              <a:r>
                <a:rPr sz="1400" spc="-10" dirty="0">
                  <a:solidFill>
                    <a:srgbClr val="000000"/>
                  </a:solidFill>
                  <a:latin typeface="Arial" panose="020B0604020202020204" pitchFamily="34" charset="0"/>
                  <a:cs typeface="Arial" panose="020B0604020202020204" pitchFamily="34" charset="0"/>
                </a:rPr>
                <a:t>Cloud Platforms</a:t>
              </a:r>
              <a:endParaRPr sz="1400" dirty="0">
                <a:solidFill>
                  <a:srgbClr val="000000"/>
                </a:solidFill>
                <a:latin typeface="Arial" panose="020B0604020202020204" pitchFamily="34" charset="0"/>
                <a:cs typeface="Arial" panose="020B0604020202020204" pitchFamily="34" charset="0"/>
              </a:endParaRPr>
            </a:p>
          </p:txBody>
        </p:sp>
        <p:sp>
          <p:nvSpPr>
            <p:cNvPr id="18" name="object 14">
              <a:extLst>
                <a:ext uri="{FF2B5EF4-FFF2-40B4-BE49-F238E27FC236}">
                  <a16:creationId xmlns:a16="http://schemas.microsoft.com/office/drawing/2014/main" id="{CC5B06F2-FDF3-67AB-80FA-0CF02EFC6D70}"/>
                </a:ext>
              </a:extLst>
            </p:cNvPr>
            <p:cNvSpPr txBox="1"/>
            <p:nvPr/>
          </p:nvSpPr>
          <p:spPr>
            <a:xfrm>
              <a:off x="3934154" y="2335681"/>
              <a:ext cx="1345389" cy="1072409"/>
            </a:xfrm>
            <a:prstGeom prst="rect">
              <a:avLst/>
            </a:prstGeom>
          </p:spPr>
          <p:txBody>
            <a:bodyPr vert="horz" wrap="square" lIns="0" tIns="10160" rIns="0" bIns="0" rtlCol="0">
              <a:spAutoFit/>
            </a:bodyPr>
            <a:lstStyle/>
            <a:p>
              <a:pPr marL="112395" marR="104775" algn="ctr">
                <a:lnSpc>
                  <a:spcPct val="101200"/>
                </a:lnSpc>
              </a:pPr>
              <a:r>
                <a:rPr sz="1400" b="1" spc="-10" dirty="0">
                  <a:solidFill>
                    <a:srgbClr val="000000"/>
                  </a:solidFill>
                  <a:latin typeface="Arial" panose="020B0604020202020204" pitchFamily="34" charset="0"/>
                  <a:cs typeface="Arial" panose="020B0604020202020204" pitchFamily="34" charset="0"/>
                </a:rPr>
                <a:t>Platform Engineering</a:t>
              </a:r>
              <a:endParaRPr sz="1400" b="1" dirty="0">
                <a:solidFill>
                  <a:srgbClr val="000000"/>
                </a:solidFill>
                <a:latin typeface="Arial" panose="020B0604020202020204" pitchFamily="34" charset="0"/>
                <a:cs typeface="Arial" panose="020B0604020202020204" pitchFamily="34" charset="0"/>
              </a:endParaRPr>
            </a:p>
            <a:p>
              <a:pPr algn="ctr">
                <a:lnSpc>
                  <a:spcPct val="100000"/>
                </a:lnSpc>
                <a:spcBef>
                  <a:spcPts val="70"/>
                </a:spcBef>
              </a:pPr>
              <a:endParaRPr sz="1250" dirty="0">
                <a:latin typeface="Arial" panose="020B0604020202020204" pitchFamily="34" charset="0"/>
                <a:cs typeface="Arial" panose="020B0604020202020204" pitchFamily="34" charset="0"/>
              </a:endParaRPr>
            </a:p>
            <a:p>
              <a:pPr marL="12700" marR="5080" algn="ctr">
                <a:lnSpc>
                  <a:spcPct val="101200"/>
                </a:lnSpc>
              </a:pPr>
              <a:r>
                <a:rPr sz="1400" spc="-15" dirty="0">
                  <a:solidFill>
                    <a:srgbClr val="000000"/>
                  </a:solidFill>
                  <a:latin typeface="Arial" panose="020B0604020202020204" pitchFamily="34" charset="0"/>
                  <a:cs typeface="Arial" panose="020B0604020202020204" pitchFamily="34" charset="0"/>
                </a:rPr>
                <a:t>AI-</a:t>
              </a:r>
              <a:r>
                <a:rPr sz="1400" spc="-10" dirty="0">
                  <a:solidFill>
                    <a:srgbClr val="000000"/>
                  </a:solidFill>
                  <a:latin typeface="Arial" panose="020B0604020202020204" pitchFamily="34" charset="0"/>
                  <a:cs typeface="Arial" panose="020B0604020202020204" pitchFamily="34" charset="0"/>
                </a:rPr>
                <a:t>Augmented Development</a:t>
              </a:r>
              <a:endParaRPr sz="1400" dirty="0">
                <a:solidFill>
                  <a:srgbClr val="000000"/>
                </a:solidFill>
                <a:latin typeface="Arial" panose="020B0604020202020204" pitchFamily="34" charset="0"/>
                <a:cs typeface="Arial" panose="020B0604020202020204" pitchFamily="34" charset="0"/>
              </a:endParaRPr>
            </a:p>
          </p:txBody>
        </p:sp>
        <p:sp>
          <p:nvSpPr>
            <p:cNvPr id="19" name="object 15">
              <a:extLst>
                <a:ext uri="{FF2B5EF4-FFF2-40B4-BE49-F238E27FC236}">
                  <a16:creationId xmlns:a16="http://schemas.microsoft.com/office/drawing/2014/main" id="{CFCBAD9C-E428-3CD1-D59F-773CF65378C6}"/>
                </a:ext>
              </a:extLst>
            </p:cNvPr>
            <p:cNvSpPr txBox="1"/>
            <p:nvPr/>
          </p:nvSpPr>
          <p:spPr>
            <a:xfrm>
              <a:off x="1278866" y="4700861"/>
              <a:ext cx="2010618" cy="431978"/>
            </a:xfrm>
            <a:prstGeom prst="rect">
              <a:avLst/>
            </a:prstGeom>
          </p:spPr>
          <p:txBody>
            <a:bodyPr vert="horz" wrap="square" lIns="0" tIns="10160" rIns="0" bIns="0" rtlCol="0">
              <a:spAutoFit/>
            </a:bodyPr>
            <a:lstStyle/>
            <a:p>
              <a:pPr marL="12700" marR="5080" algn="ctr">
                <a:lnSpc>
                  <a:spcPct val="101200"/>
                </a:lnSpc>
                <a:spcBef>
                  <a:spcPts val="80"/>
                </a:spcBef>
              </a:pPr>
              <a:r>
                <a:rPr sz="1400" spc="-10" dirty="0">
                  <a:solidFill>
                    <a:srgbClr val="000000"/>
                  </a:solidFill>
                  <a:latin typeface="Arial" panose="020B0604020202020204" pitchFamily="34" charset="0"/>
                  <a:cs typeface="Arial" panose="020B0604020202020204" pitchFamily="34" charset="0"/>
                </a:rPr>
                <a:t>Continuous </a:t>
              </a:r>
              <a:r>
                <a:rPr sz="1400" dirty="0">
                  <a:solidFill>
                    <a:srgbClr val="000000"/>
                  </a:solidFill>
                  <a:latin typeface="Arial" panose="020B0604020202020204" pitchFamily="34" charset="0"/>
                  <a:cs typeface="Arial" panose="020B0604020202020204" pitchFamily="34" charset="0"/>
                </a:rPr>
                <a:t>Threat</a:t>
              </a:r>
              <a:r>
                <a:rPr sz="1400" spc="-20" dirty="0">
                  <a:solidFill>
                    <a:srgbClr val="000000"/>
                  </a:solidFill>
                  <a:latin typeface="Arial" panose="020B0604020202020204" pitchFamily="34" charset="0"/>
                  <a:cs typeface="Arial" panose="020B0604020202020204" pitchFamily="34" charset="0"/>
                </a:rPr>
                <a:t> </a:t>
              </a:r>
              <a:r>
                <a:rPr sz="1400" spc="-10" dirty="0">
                  <a:solidFill>
                    <a:srgbClr val="000000"/>
                  </a:solidFill>
                  <a:latin typeface="Arial" panose="020B0604020202020204" pitchFamily="34" charset="0"/>
                  <a:cs typeface="Arial" panose="020B0604020202020204" pitchFamily="34" charset="0"/>
                </a:rPr>
                <a:t>Exposure Management</a:t>
              </a:r>
              <a:endParaRPr sz="1400" dirty="0">
                <a:solidFill>
                  <a:srgbClr val="000000"/>
                </a:solidFill>
                <a:latin typeface="Arial" panose="020B0604020202020204" pitchFamily="34" charset="0"/>
                <a:cs typeface="Arial" panose="020B0604020202020204" pitchFamily="34" charset="0"/>
              </a:endParaRPr>
            </a:p>
          </p:txBody>
        </p:sp>
        <p:sp>
          <p:nvSpPr>
            <p:cNvPr id="20" name="object 16">
              <a:extLst>
                <a:ext uri="{FF2B5EF4-FFF2-40B4-BE49-F238E27FC236}">
                  <a16:creationId xmlns:a16="http://schemas.microsoft.com/office/drawing/2014/main" id="{9F3D14BD-3ADA-5ACA-C7F9-1CBAAFC056C1}"/>
                </a:ext>
              </a:extLst>
            </p:cNvPr>
            <p:cNvSpPr txBox="1"/>
            <p:nvPr/>
          </p:nvSpPr>
          <p:spPr>
            <a:xfrm>
              <a:off x="785844" y="3854963"/>
              <a:ext cx="1752627" cy="431978"/>
            </a:xfrm>
            <a:prstGeom prst="rect">
              <a:avLst/>
            </a:prstGeom>
          </p:spPr>
          <p:txBody>
            <a:bodyPr vert="horz" wrap="square" lIns="0" tIns="10160" rIns="0" bIns="0" rtlCol="0">
              <a:spAutoFit/>
            </a:bodyPr>
            <a:lstStyle/>
            <a:p>
              <a:pPr marL="12700" marR="5080" indent="204470" algn="ctr">
                <a:lnSpc>
                  <a:spcPct val="101200"/>
                </a:lnSpc>
                <a:spcBef>
                  <a:spcPts val="80"/>
                </a:spcBef>
              </a:pPr>
              <a:r>
                <a:rPr sz="1400" dirty="0">
                  <a:solidFill>
                    <a:srgbClr val="000000"/>
                  </a:solidFill>
                  <a:latin typeface="Arial" panose="020B0604020202020204" pitchFamily="34" charset="0"/>
                  <a:cs typeface="Arial" panose="020B0604020202020204" pitchFamily="34" charset="0"/>
                </a:rPr>
                <a:t>AI</a:t>
              </a:r>
              <a:r>
                <a:rPr sz="1400" spc="-20" dirty="0">
                  <a:solidFill>
                    <a:srgbClr val="000000"/>
                  </a:solidFill>
                  <a:latin typeface="Arial" panose="020B0604020202020204" pitchFamily="34" charset="0"/>
                  <a:cs typeface="Arial" panose="020B0604020202020204" pitchFamily="34" charset="0"/>
                </a:rPr>
                <a:t> </a:t>
              </a:r>
              <a:r>
                <a:rPr sz="1400" dirty="0">
                  <a:solidFill>
                    <a:srgbClr val="000000"/>
                  </a:solidFill>
                  <a:latin typeface="Arial" panose="020B0604020202020204" pitchFamily="34" charset="0"/>
                  <a:cs typeface="Arial" panose="020B0604020202020204" pitchFamily="34" charset="0"/>
                </a:rPr>
                <a:t>Trust,</a:t>
              </a:r>
              <a:r>
                <a:rPr sz="1400" spc="-20" dirty="0">
                  <a:solidFill>
                    <a:srgbClr val="000000"/>
                  </a:solidFill>
                  <a:latin typeface="Arial" panose="020B0604020202020204" pitchFamily="34" charset="0"/>
                  <a:cs typeface="Arial" panose="020B0604020202020204" pitchFamily="34" charset="0"/>
                </a:rPr>
                <a:t> </a:t>
              </a:r>
              <a:r>
                <a:rPr sz="1400" dirty="0">
                  <a:solidFill>
                    <a:srgbClr val="000000"/>
                  </a:solidFill>
                  <a:latin typeface="Arial" panose="020B0604020202020204" pitchFamily="34" charset="0"/>
                  <a:cs typeface="Arial" panose="020B0604020202020204" pitchFamily="34" charset="0"/>
                </a:rPr>
                <a:t>Risk</a:t>
              </a:r>
              <a:r>
                <a:rPr sz="1400" spc="-20" dirty="0">
                  <a:solidFill>
                    <a:srgbClr val="000000"/>
                  </a:solidFill>
                  <a:latin typeface="Arial" panose="020B0604020202020204" pitchFamily="34" charset="0"/>
                  <a:cs typeface="Arial" panose="020B0604020202020204" pitchFamily="34" charset="0"/>
                </a:rPr>
                <a:t> </a:t>
              </a:r>
              <a:r>
                <a:rPr sz="1400" spc="-25" dirty="0">
                  <a:solidFill>
                    <a:srgbClr val="000000"/>
                  </a:solidFill>
                  <a:latin typeface="Arial" panose="020B0604020202020204" pitchFamily="34" charset="0"/>
                  <a:cs typeface="Arial" panose="020B0604020202020204" pitchFamily="34" charset="0"/>
                </a:rPr>
                <a:t>and </a:t>
              </a:r>
              <a:r>
                <a:rPr sz="1400" dirty="0">
                  <a:solidFill>
                    <a:srgbClr val="000000"/>
                  </a:solidFill>
                  <a:latin typeface="Arial" panose="020B0604020202020204" pitchFamily="34" charset="0"/>
                  <a:cs typeface="Arial" panose="020B0604020202020204" pitchFamily="34" charset="0"/>
                </a:rPr>
                <a:t>Security </a:t>
              </a:r>
              <a:r>
                <a:rPr sz="1400" spc="-10" dirty="0">
                  <a:solidFill>
                    <a:srgbClr val="000000"/>
                  </a:solidFill>
                  <a:latin typeface="Arial" panose="020B0604020202020204" pitchFamily="34" charset="0"/>
                  <a:cs typeface="Arial" panose="020B0604020202020204" pitchFamily="34" charset="0"/>
                </a:rPr>
                <a:t>Management</a:t>
              </a:r>
              <a:endParaRPr sz="1400" dirty="0">
                <a:solidFill>
                  <a:srgbClr val="000000"/>
                </a:solidFill>
                <a:latin typeface="Arial" panose="020B0604020202020204" pitchFamily="34" charset="0"/>
                <a:cs typeface="Arial" panose="020B0604020202020204" pitchFamily="34" charset="0"/>
              </a:endParaRPr>
            </a:p>
          </p:txBody>
        </p:sp>
        <p:sp>
          <p:nvSpPr>
            <p:cNvPr id="23" name="object 19">
              <a:extLst>
                <a:ext uri="{FF2B5EF4-FFF2-40B4-BE49-F238E27FC236}">
                  <a16:creationId xmlns:a16="http://schemas.microsoft.com/office/drawing/2014/main" id="{7DFCF7C1-4187-6A6E-BDDB-75D05D48792D}"/>
                </a:ext>
              </a:extLst>
            </p:cNvPr>
            <p:cNvSpPr txBox="1"/>
            <p:nvPr/>
          </p:nvSpPr>
          <p:spPr>
            <a:xfrm>
              <a:off x="6669871" y="3919236"/>
              <a:ext cx="1085868" cy="1277209"/>
            </a:xfrm>
            <a:prstGeom prst="rect">
              <a:avLst/>
            </a:prstGeom>
          </p:spPr>
          <p:txBody>
            <a:bodyPr vert="horz" wrap="square" lIns="0" tIns="10160" rIns="0" bIns="0" rtlCol="0">
              <a:spAutoFit/>
            </a:bodyPr>
            <a:lstStyle/>
            <a:p>
              <a:pPr marL="48895" marR="41275" indent="97790" algn="ctr">
                <a:lnSpc>
                  <a:spcPct val="101200"/>
                </a:lnSpc>
                <a:spcBef>
                  <a:spcPts val="80"/>
                </a:spcBef>
              </a:pPr>
              <a:r>
                <a:rPr sz="1400" spc="-10" dirty="0">
                  <a:solidFill>
                    <a:srgbClr val="000000"/>
                  </a:solidFill>
                  <a:latin typeface="Arial" panose="020B0604020202020204" pitchFamily="34" charset="0"/>
                  <a:cs typeface="Arial" panose="020B0604020202020204" pitchFamily="34" charset="0"/>
                </a:rPr>
                <a:t>Machine Customers</a:t>
              </a:r>
              <a:endParaRPr sz="1400" dirty="0">
                <a:solidFill>
                  <a:srgbClr val="000000"/>
                </a:solidFill>
                <a:latin typeface="Arial" panose="020B0604020202020204" pitchFamily="34" charset="0"/>
                <a:cs typeface="Arial" panose="020B0604020202020204" pitchFamily="34" charset="0"/>
              </a:endParaRPr>
            </a:p>
            <a:p>
              <a:pPr marL="38100" marR="5080" indent="-26034" algn="ctr">
                <a:lnSpc>
                  <a:spcPct val="101200"/>
                </a:lnSpc>
                <a:spcBef>
                  <a:spcPts val="1480"/>
                </a:spcBef>
              </a:pPr>
              <a:r>
                <a:rPr sz="1400" spc="-10" dirty="0">
                  <a:solidFill>
                    <a:srgbClr val="000000"/>
                  </a:solidFill>
                  <a:latin typeface="Arial" panose="020B0604020202020204" pitchFamily="34" charset="0"/>
                  <a:cs typeface="Arial" panose="020B0604020202020204" pitchFamily="34" charset="0"/>
                </a:rPr>
                <a:t>Augmented Connected Workforce</a:t>
              </a:r>
              <a:endParaRPr sz="1400" dirty="0">
                <a:solidFill>
                  <a:srgbClr val="000000"/>
                </a:solidFill>
                <a:latin typeface="Arial" panose="020B0604020202020204" pitchFamily="34" charset="0"/>
                <a:cs typeface="Arial" panose="020B0604020202020204" pitchFamily="34" charset="0"/>
              </a:endParaRPr>
            </a:p>
          </p:txBody>
        </p:sp>
        <p:sp>
          <p:nvSpPr>
            <p:cNvPr id="24" name="object 20">
              <a:extLst>
                <a:ext uri="{FF2B5EF4-FFF2-40B4-BE49-F238E27FC236}">
                  <a16:creationId xmlns:a16="http://schemas.microsoft.com/office/drawing/2014/main" id="{3E9EA1ED-4E57-E7CA-1DFC-AA853DD60553}"/>
                </a:ext>
              </a:extLst>
            </p:cNvPr>
            <p:cNvSpPr/>
            <p:nvPr/>
          </p:nvSpPr>
          <p:spPr>
            <a:xfrm>
              <a:off x="3674302" y="3302997"/>
              <a:ext cx="5010934" cy="2853116"/>
            </a:xfrm>
            <a:custGeom>
              <a:avLst/>
              <a:gdLst/>
              <a:ahLst/>
              <a:cxnLst/>
              <a:rect l="l" t="t" r="r" b="b"/>
              <a:pathLst>
                <a:path w="5308600" h="3022600">
                  <a:moveTo>
                    <a:pt x="958850" y="3022600"/>
                  </a:moveTo>
                  <a:lnTo>
                    <a:pt x="508000" y="2895600"/>
                  </a:lnTo>
                  <a:lnTo>
                    <a:pt x="0" y="2057400"/>
                  </a:lnTo>
                  <a:lnTo>
                    <a:pt x="977900" y="457200"/>
                  </a:lnTo>
                  <a:lnTo>
                    <a:pt x="2514600" y="12598"/>
                  </a:lnTo>
                  <a:lnTo>
                    <a:pt x="5308600" y="0"/>
                  </a:lnTo>
                  <a:lnTo>
                    <a:pt x="5308600" y="1092200"/>
                  </a:lnTo>
                  <a:lnTo>
                    <a:pt x="4216400" y="2146300"/>
                  </a:lnTo>
                  <a:lnTo>
                    <a:pt x="958850" y="3022600"/>
                  </a:lnTo>
                  <a:close/>
                </a:path>
              </a:pathLst>
            </a:custGeom>
            <a:ln w="25400">
              <a:solidFill>
                <a:schemeClr val="accent1"/>
              </a:solidFill>
            </a:ln>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25" name="object 10">
              <a:extLst>
                <a:ext uri="{FF2B5EF4-FFF2-40B4-BE49-F238E27FC236}">
                  <a16:creationId xmlns:a16="http://schemas.microsoft.com/office/drawing/2014/main" id="{209E15A0-5ED8-E324-15C7-45B7C3E345BA}"/>
                </a:ext>
              </a:extLst>
            </p:cNvPr>
            <p:cNvSpPr txBox="1"/>
            <p:nvPr/>
          </p:nvSpPr>
          <p:spPr>
            <a:xfrm>
              <a:off x="3815648" y="1698040"/>
              <a:ext cx="1582400" cy="434543"/>
            </a:xfrm>
            <a:prstGeom prst="rect">
              <a:avLst/>
            </a:prstGeom>
          </p:spPr>
          <p:txBody>
            <a:bodyPr vert="horz" wrap="square" lIns="0" tIns="12700" rIns="0" bIns="0" rtlCol="0">
              <a:spAutoFit/>
            </a:bodyPr>
            <a:lstStyle/>
            <a:p>
              <a:pPr marL="164465" marR="144145" algn="ctr">
                <a:lnSpc>
                  <a:spcPct val="101200"/>
                </a:lnSpc>
                <a:spcBef>
                  <a:spcPts val="80"/>
                </a:spcBef>
              </a:pPr>
              <a:r>
                <a:rPr lang="en-IN" sz="1400" b="1" dirty="0">
                  <a:latin typeface="Arial" panose="020B0604020202020204" pitchFamily="34" charset="0"/>
                  <a:cs typeface="Arial" panose="020B0604020202020204" pitchFamily="34" charset="0"/>
                </a:rPr>
                <a:t>Rise of </a:t>
              </a:r>
              <a:r>
                <a:rPr lang="en-IN" sz="1400" b="1" spc="-25" dirty="0">
                  <a:latin typeface="Arial" panose="020B0604020202020204" pitchFamily="34" charset="0"/>
                  <a:cs typeface="Arial" panose="020B0604020202020204" pitchFamily="34" charset="0"/>
                </a:rPr>
                <a:t>the </a:t>
              </a:r>
              <a:r>
                <a:rPr lang="en-IN" sz="1400" b="1" spc="-10" dirty="0">
                  <a:latin typeface="Arial" panose="020B0604020202020204" pitchFamily="34" charset="0"/>
                  <a:cs typeface="Arial" panose="020B0604020202020204" pitchFamily="34" charset="0"/>
                </a:rPr>
                <a:t>Builders</a:t>
              </a:r>
              <a:endParaRPr lang="en-IN" sz="1400" dirty="0">
                <a:latin typeface="Arial" panose="020B0604020202020204" pitchFamily="34" charset="0"/>
                <a:cs typeface="Arial" panose="020B0604020202020204" pitchFamily="34" charset="0"/>
              </a:endParaRPr>
            </a:p>
          </p:txBody>
        </p:sp>
        <p:sp>
          <p:nvSpPr>
            <p:cNvPr id="47" name="object 14">
              <a:extLst>
                <a:ext uri="{FF2B5EF4-FFF2-40B4-BE49-F238E27FC236}">
                  <a16:creationId xmlns:a16="http://schemas.microsoft.com/office/drawing/2014/main" id="{0AF61DA7-D076-6EB0-284F-846F41B49176}"/>
                </a:ext>
              </a:extLst>
            </p:cNvPr>
            <p:cNvSpPr txBox="1"/>
            <p:nvPr/>
          </p:nvSpPr>
          <p:spPr>
            <a:xfrm>
              <a:off x="3934154" y="4657889"/>
              <a:ext cx="1345389" cy="1085233"/>
            </a:xfrm>
            <a:prstGeom prst="rect">
              <a:avLst/>
            </a:prstGeom>
          </p:spPr>
          <p:txBody>
            <a:bodyPr vert="horz" wrap="square" lIns="0" tIns="10160" rIns="0" bIns="0" rtlCol="0">
              <a:spAutoFit/>
            </a:bodyPr>
            <a:lstStyle/>
            <a:p>
              <a:pPr marL="12700" marR="5080" algn="ctr">
                <a:lnSpc>
                  <a:spcPct val="101200"/>
                </a:lnSpc>
                <a:spcBef>
                  <a:spcPts val="80"/>
                </a:spcBef>
              </a:pPr>
              <a:r>
                <a:rPr lang="en-IN" sz="1400" spc="-10" dirty="0">
                  <a:solidFill>
                    <a:srgbClr val="000000"/>
                  </a:solidFill>
                  <a:latin typeface="Arial" panose="020B0604020202020204" pitchFamily="34" charset="0"/>
                  <a:cs typeface="Arial" panose="020B0604020202020204" pitchFamily="34" charset="0"/>
                </a:rPr>
                <a:t>Sustainable </a:t>
              </a:r>
              <a:r>
                <a:rPr lang="en-IN" sz="1400" spc="-20" dirty="0">
                  <a:solidFill>
                    <a:srgbClr val="000000"/>
                  </a:solidFill>
                  <a:latin typeface="Arial" panose="020B0604020202020204" pitchFamily="34" charset="0"/>
                  <a:cs typeface="Arial" panose="020B0604020202020204" pitchFamily="34" charset="0"/>
                </a:rPr>
                <a:t>Technology</a:t>
              </a:r>
              <a:endParaRPr lang="en-IN" sz="1400" dirty="0">
                <a:solidFill>
                  <a:srgbClr val="000000"/>
                </a:solidFill>
                <a:latin typeface="Arial" panose="020B0604020202020204" pitchFamily="34" charset="0"/>
                <a:cs typeface="Arial" panose="020B0604020202020204" pitchFamily="34" charset="0"/>
              </a:endParaRPr>
            </a:p>
            <a:p>
              <a:pPr algn="ctr">
                <a:lnSpc>
                  <a:spcPct val="100000"/>
                </a:lnSpc>
                <a:spcBef>
                  <a:spcPts val="70"/>
                </a:spcBef>
              </a:pPr>
              <a:endParaRPr sz="1250" dirty="0">
                <a:latin typeface="Arial" panose="020B0604020202020204" pitchFamily="34" charset="0"/>
                <a:cs typeface="Arial" panose="020B0604020202020204" pitchFamily="34" charset="0"/>
              </a:endParaRPr>
            </a:p>
            <a:p>
              <a:pPr marL="31750" marR="5080" indent="-19685" algn="ctr">
                <a:lnSpc>
                  <a:spcPct val="101200"/>
                </a:lnSpc>
                <a:spcBef>
                  <a:spcPts val="80"/>
                </a:spcBef>
              </a:pPr>
              <a:r>
                <a:rPr lang="en-IN" sz="1400" spc="-10" dirty="0">
                  <a:solidFill>
                    <a:srgbClr val="000000"/>
                  </a:solidFill>
                  <a:latin typeface="Arial" panose="020B0604020202020204" pitchFamily="34" charset="0"/>
                  <a:cs typeface="Arial" panose="020B0604020202020204" pitchFamily="34" charset="0"/>
                </a:rPr>
                <a:t>Democratized </a:t>
              </a:r>
              <a:r>
                <a:rPr lang="en-IN" sz="1400" dirty="0">
                  <a:solidFill>
                    <a:srgbClr val="000000"/>
                  </a:solidFill>
                  <a:latin typeface="Arial" panose="020B0604020202020204" pitchFamily="34" charset="0"/>
                  <a:cs typeface="Arial" panose="020B0604020202020204" pitchFamily="34" charset="0"/>
                </a:rPr>
                <a:t>Generative</a:t>
              </a:r>
              <a:r>
                <a:rPr lang="en-IN" sz="1400" spc="-35" dirty="0">
                  <a:solidFill>
                    <a:srgbClr val="000000"/>
                  </a:solidFill>
                  <a:latin typeface="Arial" panose="020B0604020202020204" pitchFamily="34" charset="0"/>
                  <a:cs typeface="Arial" panose="020B0604020202020204" pitchFamily="34" charset="0"/>
                </a:rPr>
                <a:t> </a:t>
              </a:r>
              <a:r>
                <a:rPr lang="en-IN" sz="1400" spc="-25" dirty="0">
                  <a:solidFill>
                    <a:srgbClr val="000000"/>
                  </a:solidFill>
                  <a:latin typeface="Arial" panose="020B0604020202020204" pitchFamily="34" charset="0"/>
                  <a:cs typeface="Arial" panose="020B0604020202020204" pitchFamily="34" charset="0"/>
                </a:rPr>
                <a:t>AI</a:t>
              </a:r>
              <a:endParaRPr lang="en-IN" sz="1400" dirty="0">
                <a:solidFill>
                  <a:srgbClr val="00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23108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199" y="361950"/>
            <a:ext cx="11919095" cy="443198"/>
          </a:xfrm>
        </p:spPr>
        <p:txBody>
          <a:bodyPr wrap="square">
            <a:spAutoFit/>
          </a:bodyPr>
          <a:lstStyle/>
          <a:p>
            <a:r>
              <a:rPr lang="en-US" dirty="0">
                <a:solidFill>
                  <a:srgbClr val="002856"/>
                </a:solidFill>
                <a:latin typeface="Arial Black"/>
                <a:ea typeface="Arial Black"/>
                <a:cs typeface="Arial Black"/>
                <a:sym typeface="Arial Black"/>
              </a:rPr>
              <a:t>Impact 3: Talent Constraints Persist</a:t>
            </a:r>
            <a:endParaRPr lang="en-US" dirty="0">
              <a:solidFill>
                <a:srgbClr val="002856"/>
              </a:solidFill>
            </a:endParaRPr>
          </a:p>
        </p:txBody>
      </p:sp>
      <p:sp>
        <p:nvSpPr>
          <p:cNvPr id="65" name="TextBox 64">
            <a:extLst>
              <a:ext uri="{FF2B5EF4-FFF2-40B4-BE49-F238E27FC236}">
                <a16:creationId xmlns:a16="http://schemas.microsoft.com/office/drawing/2014/main" id="{13D279F6-F866-EB09-50DF-E76F2825ADA0}"/>
              </a:ext>
            </a:extLst>
          </p:cNvPr>
          <p:cNvSpPr txBox="1"/>
          <p:nvPr/>
        </p:nvSpPr>
        <p:spPr>
          <a:xfrm>
            <a:off x="457200" y="808879"/>
            <a:ext cx="10094223" cy="262634"/>
          </a:xfrm>
          <a:prstGeom prst="rect">
            <a:avLst/>
          </a:prstGeom>
        </p:spPr>
        <p:txBody>
          <a:bodyPr lIns="0" tIns="0" rIns="0" bIns="0" anchor="t"/>
          <a:lstStyle/>
          <a:p>
            <a:pPr algn="l">
              <a:spcBef>
                <a:spcPts val="600"/>
              </a:spcBef>
            </a:pPr>
            <a:r>
              <a:rPr lang="en-US" b="1" dirty="0"/>
              <a:t>CEO Views of the Severity of Impact of Various Factors on the Outlook of the Business</a:t>
            </a:r>
            <a:endParaRPr lang="en-US" sz="1800" b="1" dirty="0"/>
          </a:p>
        </p:txBody>
      </p:sp>
      <p:sp>
        <p:nvSpPr>
          <p:cNvPr id="6" name="TextBox 5">
            <a:extLst>
              <a:ext uri="{FF2B5EF4-FFF2-40B4-BE49-F238E27FC236}">
                <a16:creationId xmlns:a16="http://schemas.microsoft.com/office/drawing/2014/main" id="{EF0B10F5-A44E-58C6-8750-5470D261DF57}"/>
              </a:ext>
            </a:extLst>
          </p:cNvPr>
          <p:cNvSpPr txBox="1"/>
          <p:nvPr/>
        </p:nvSpPr>
        <p:spPr>
          <a:xfrm>
            <a:off x="361457" y="993185"/>
            <a:ext cx="5601193" cy="458757"/>
          </a:xfrm>
          <a:prstGeom prst="rect">
            <a:avLst/>
          </a:prstGeom>
          <a:noFill/>
        </p:spPr>
        <p:txBody>
          <a:bodyPr wrap="square" tIns="90000" bIns="90000">
            <a:spAutoFit/>
          </a:bodyPr>
          <a:lstStyle/>
          <a:p>
            <a:pPr algn="l">
              <a:spcBef>
                <a:spcPts val="600"/>
              </a:spcBef>
            </a:pPr>
            <a:r>
              <a:rPr lang="en-IN" dirty="0">
                <a:effectLst/>
              </a:rPr>
              <a:t>Rank 1 – Most Damaging, Rank 6 – Lease Damaging</a:t>
            </a:r>
          </a:p>
        </p:txBody>
      </p:sp>
      <p:sp>
        <p:nvSpPr>
          <p:cNvPr id="7" name="TextBox 6">
            <a:extLst>
              <a:ext uri="{FF2B5EF4-FFF2-40B4-BE49-F238E27FC236}">
                <a16:creationId xmlns:a16="http://schemas.microsoft.com/office/drawing/2014/main" id="{BA9654B1-FCBB-1E6D-F206-D8BE25B1E03A}"/>
              </a:ext>
            </a:extLst>
          </p:cNvPr>
          <p:cNvSpPr txBox="1"/>
          <p:nvPr/>
        </p:nvSpPr>
        <p:spPr>
          <a:xfrm>
            <a:off x="457199" y="5403368"/>
            <a:ext cx="7834313" cy="884858"/>
          </a:xfrm>
          <a:prstGeom prst="rect">
            <a:avLst/>
          </a:prstGeom>
          <a:noFill/>
        </p:spPr>
        <p:txBody>
          <a:bodyPr wrap="square" lIns="0" tIns="91440" rIns="0" bIns="0" rtlCol="0" anchor="b" anchorCtr="0">
            <a:spAutoFit/>
          </a:bodyPr>
          <a:lstStyle/>
          <a:p>
            <a:pPr>
              <a:spcBef>
                <a:spcPts val="300"/>
              </a:spcBef>
            </a:pPr>
            <a:r>
              <a:rPr lang="en-US" sz="1400" dirty="0"/>
              <a:t>n = 312, all respondents</a:t>
            </a:r>
          </a:p>
          <a:p>
            <a:pPr>
              <a:spcBef>
                <a:spcPts val="300"/>
              </a:spcBef>
            </a:pPr>
            <a:r>
              <a:rPr lang="en-US" sz="1000" dirty="0">
                <a:solidFill>
                  <a:srgbClr val="6F7878"/>
                </a:solidFill>
              </a:rPr>
              <a:t>Q. Rank the six items in order of the severity of their impact on the outlook for your business, from most damaging to least damaging.</a:t>
            </a:r>
          </a:p>
          <a:p>
            <a:pPr>
              <a:spcBef>
                <a:spcPts val="300"/>
              </a:spcBef>
            </a:pPr>
            <a:r>
              <a:rPr lang="en-US" sz="1000" dirty="0">
                <a:solidFill>
                  <a:srgbClr val="6F7878"/>
                </a:solidFill>
              </a:rPr>
              <a:t>Source: 2023 Gartner CEO and Senior Business Executive Survey</a:t>
            </a:r>
          </a:p>
          <a:p>
            <a:pPr>
              <a:spcBef>
                <a:spcPts val="300"/>
              </a:spcBef>
            </a:pPr>
            <a:r>
              <a:rPr lang="en-US" sz="1000" dirty="0">
                <a:solidFill>
                  <a:srgbClr val="6F7878"/>
                </a:solidFill>
              </a:rPr>
              <a:t>Note: Percentages may not equal due to rounding.</a:t>
            </a:r>
          </a:p>
        </p:txBody>
      </p:sp>
      <p:grpSp>
        <p:nvGrpSpPr>
          <p:cNvPr id="4" name="Group 3">
            <a:extLst>
              <a:ext uri="{FF2B5EF4-FFF2-40B4-BE49-F238E27FC236}">
                <a16:creationId xmlns:a16="http://schemas.microsoft.com/office/drawing/2014/main" id="{30326664-DD20-C2D5-1967-55DA7507BE2E}"/>
              </a:ext>
            </a:extLst>
          </p:cNvPr>
          <p:cNvGrpSpPr/>
          <p:nvPr/>
        </p:nvGrpSpPr>
        <p:grpSpPr>
          <a:xfrm>
            <a:off x="2311400" y="1682946"/>
            <a:ext cx="6477000" cy="3841928"/>
            <a:chOff x="2311400" y="1537716"/>
            <a:chExt cx="6477000" cy="3841928"/>
          </a:xfrm>
        </p:grpSpPr>
        <p:sp>
          <p:nvSpPr>
            <p:cNvPr id="5" name="Freeform 4">
              <a:extLst>
                <a:ext uri="{FF2B5EF4-FFF2-40B4-BE49-F238E27FC236}">
                  <a16:creationId xmlns:a16="http://schemas.microsoft.com/office/drawing/2014/main" id="{FAB9C8E6-3EDD-04E7-E5A0-1BB883D4EA53}"/>
                </a:ext>
              </a:extLst>
            </p:cNvPr>
            <p:cNvSpPr/>
            <p:nvPr/>
          </p:nvSpPr>
          <p:spPr>
            <a:xfrm>
              <a:off x="2311400" y="1537716"/>
              <a:ext cx="6477000" cy="3841928"/>
            </a:xfrm>
            <a:custGeom>
              <a:avLst/>
              <a:gdLst/>
              <a:ahLst/>
              <a:cxnLst/>
              <a:rect l="l" t="t" r="r" b="b"/>
              <a:pathLst>
                <a:path w="6477000" h="3841928">
                  <a:moveTo>
                    <a:pt x="0" y="3841928"/>
                  </a:moveTo>
                  <a:lnTo>
                    <a:pt x="6477000" y="3841928"/>
                  </a:lnTo>
                  <a:lnTo>
                    <a:pt x="6477000" y="0"/>
                  </a:lnTo>
                  <a:lnTo>
                    <a:pt x="0" y="0"/>
                  </a:lnTo>
                  <a:close/>
                </a:path>
              </a:pathLst>
            </a:custGeom>
            <a:solidFill>
              <a:srgbClr val="FFFFFF"/>
            </a:solidFill>
          </p:spPr>
          <p:txBody>
            <a:bodyPr/>
            <a:lstStyle/>
            <a:p>
              <a:endParaRPr lang="en-US" dirty="0"/>
            </a:p>
          </p:txBody>
        </p:sp>
        <p:sp>
          <p:nvSpPr>
            <p:cNvPr id="8" name="Freeform 7">
              <a:extLst>
                <a:ext uri="{FF2B5EF4-FFF2-40B4-BE49-F238E27FC236}">
                  <a16:creationId xmlns:a16="http://schemas.microsoft.com/office/drawing/2014/main" id="{EB529517-C0E1-14E6-2F13-A3BC897C14EC}"/>
                </a:ext>
              </a:extLst>
            </p:cNvPr>
            <p:cNvSpPr/>
            <p:nvPr/>
          </p:nvSpPr>
          <p:spPr>
            <a:xfrm>
              <a:off x="2311400" y="1537716"/>
              <a:ext cx="6477000" cy="3841928"/>
            </a:xfrm>
            <a:custGeom>
              <a:avLst/>
              <a:gdLst/>
              <a:ahLst/>
              <a:cxnLst/>
              <a:rect l="l" t="t" r="r" b="b"/>
              <a:pathLst>
                <a:path w="6477000" h="3841928">
                  <a:moveTo>
                    <a:pt x="0" y="3841928"/>
                  </a:moveTo>
                  <a:lnTo>
                    <a:pt x="6477000" y="3841928"/>
                  </a:lnTo>
                  <a:lnTo>
                    <a:pt x="6477000" y="0"/>
                  </a:lnTo>
                  <a:lnTo>
                    <a:pt x="0" y="0"/>
                  </a:lnTo>
                  <a:close/>
                </a:path>
              </a:pathLst>
            </a:custGeom>
            <a:solidFill>
              <a:srgbClr val="FFFFFF"/>
            </a:solidFill>
          </p:spPr>
          <p:txBody>
            <a:bodyPr/>
            <a:lstStyle/>
            <a:p>
              <a:endParaRPr lang="en-US" dirty="0"/>
            </a:p>
          </p:txBody>
        </p:sp>
        <p:sp>
          <p:nvSpPr>
            <p:cNvPr id="9" name="Freeform 8">
              <a:extLst>
                <a:ext uri="{FF2B5EF4-FFF2-40B4-BE49-F238E27FC236}">
                  <a16:creationId xmlns:a16="http://schemas.microsoft.com/office/drawing/2014/main" id="{C05990CA-5E99-0372-5540-6055A5FAE6DF}"/>
                </a:ext>
              </a:extLst>
            </p:cNvPr>
            <p:cNvSpPr/>
            <p:nvPr/>
          </p:nvSpPr>
          <p:spPr>
            <a:xfrm>
              <a:off x="2542781" y="1692758"/>
              <a:ext cx="1518679" cy="3188208"/>
            </a:xfrm>
            <a:custGeom>
              <a:avLst/>
              <a:gdLst/>
              <a:ahLst/>
              <a:cxnLst/>
              <a:rect l="l" t="t" r="r" b="b"/>
              <a:pathLst>
                <a:path w="1518679" h="3188208">
                  <a:moveTo>
                    <a:pt x="1518679" y="0"/>
                  </a:moveTo>
                  <a:lnTo>
                    <a:pt x="0" y="0"/>
                  </a:lnTo>
                  <a:lnTo>
                    <a:pt x="0" y="335279"/>
                  </a:lnTo>
                  <a:lnTo>
                    <a:pt x="1518679" y="335279"/>
                  </a:lnTo>
                  <a:close/>
                  <a:moveTo>
                    <a:pt x="1293127" y="569976"/>
                  </a:moveTo>
                  <a:lnTo>
                    <a:pt x="0" y="569976"/>
                  </a:lnTo>
                  <a:lnTo>
                    <a:pt x="0" y="905256"/>
                  </a:lnTo>
                  <a:lnTo>
                    <a:pt x="1293127" y="905256"/>
                  </a:lnTo>
                  <a:close/>
                  <a:moveTo>
                    <a:pt x="1311415" y="1139952"/>
                  </a:moveTo>
                  <a:lnTo>
                    <a:pt x="0" y="1139952"/>
                  </a:lnTo>
                  <a:lnTo>
                    <a:pt x="0" y="1475232"/>
                  </a:lnTo>
                  <a:lnTo>
                    <a:pt x="1311415" y="1475232"/>
                  </a:lnTo>
                  <a:close/>
                  <a:moveTo>
                    <a:pt x="723151" y="1709928"/>
                  </a:moveTo>
                  <a:lnTo>
                    <a:pt x="0" y="1709928"/>
                  </a:lnTo>
                  <a:lnTo>
                    <a:pt x="0" y="2045208"/>
                  </a:lnTo>
                  <a:lnTo>
                    <a:pt x="723151" y="2045208"/>
                  </a:lnTo>
                  <a:close/>
                  <a:moveTo>
                    <a:pt x="549415" y="2279903"/>
                  </a:moveTo>
                  <a:lnTo>
                    <a:pt x="0" y="2279903"/>
                  </a:lnTo>
                  <a:lnTo>
                    <a:pt x="0" y="2615184"/>
                  </a:lnTo>
                  <a:lnTo>
                    <a:pt x="549415" y="2615184"/>
                  </a:lnTo>
                  <a:close/>
                  <a:moveTo>
                    <a:pt x="531127" y="2852927"/>
                  </a:moveTo>
                  <a:lnTo>
                    <a:pt x="0" y="2852927"/>
                  </a:lnTo>
                  <a:lnTo>
                    <a:pt x="0" y="3188208"/>
                  </a:lnTo>
                  <a:lnTo>
                    <a:pt x="531127" y="3188208"/>
                  </a:lnTo>
                  <a:close/>
                </a:path>
              </a:pathLst>
            </a:custGeom>
            <a:solidFill>
              <a:srgbClr val="002856"/>
            </a:solidFill>
          </p:spPr>
          <p:txBody>
            <a:bodyPr/>
            <a:lstStyle/>
            <a:p>
              <a:endParaRPr lang="en-US" dirty="0"/>
            </a:p>
          </p:txBody>
        </p:sp>
        <p:sp>
          <p:nvSpPr>
            <p:cNvPr id="10" name="Freeform 9">
              <a:extLst>
                <a:ext uri="{FF2B5EF4-FFF2-40B4-BE49-F238E27FC236}">
                  <a16:creationId xmlns:a16="http://schemas.microsoft.com/office/drawing/2014/main" id="{CCAD5C3B-26DE-B117-73A9-B4D635BEE665}"/>
                </a:ext>
              </a:extLst>
            </p:cNvPr>
            <p:cNvSpPr/>
            <p:nvPr/>
          </p:nvSpPr>
          <p:spPr>
            <a:xfrm>
              <a:off x="2542781" y="1692752"/>
              <a:ext cx="1518679" cy="3188208"/>
            </a:xfrm>
            <a:custGeom>
              <a:avLst/>
              <a:gdLst/>
              <a:ahLst/>
              <a:cxnLst/>
              <a:rect l="l" t="t" r="r" b="b"/>
              <a:pathLst>
                <a:path w="1518679" h="3188208">
                  <a:moveTo>
                    <a:pt x="1518679" y="0"/>
                  </a:moveTo>
                  <a:lnTo>
                    <a:pt x="0" y="0"/>
                  </a:lnTo>
                  <a:lnTo>
                    <a:pt x="0" y="335280"/>
                  </a:lnTo>
                  <a:lnTo>
                    <a:pt x="1518679" y="335280"/>
                  </a:lnTo>
                  <a:close/>
                  <a:moveTo>
                    <a:pt x="1293127" y="569977"/>
                  </a:moveTo>
                  <a:lnTo>
                    <a:pt x="0" y="569977"/>
                  </a:lnTo>
                  <a:lnTo>
                    <a:pt x="0" y="905256"/>
                  </a:lnTo>
                  <a:lnTo>
                    <a:pt x="1293127" y="905256"/>
                  </a:lnTo>
                  <a:close/>
                  <a:moveTo>
                    <a:pt x="1311415" y="1139953"/>
                  </a:moveTo>
                  <a:lnTo>
                    <a:pt x="0" y="1139953"/>
                  </a:lnTo>
                  <a:lnTo>
                    <a:pt x="0" y="1475233"/>
                  </a:lnTo>
                  <a:lnTo>
                    <a:pt x="1311415" y="1475233"/>
                  </a:lnTo>
                  <a:close/>
                  <a:moveTo>
                    <a:pt x="723151" y="1709929"/>
                  </a:moveTo>
                  <a:lnTo>
                    <a:pt x="0" y="1709929"/>
                  </a:lnTo>
                  <a:lnTo>
                    <a:pt x="0" y="2045208"/>
                  </a:lnTo>
                  <a:lnTo>
                    <a:pt x="723151" y="2045208"/>
                  </a:lnTo>
                  <a:close/>
                  <a:moveTo>
                    <a:pt x="549415" y="2279905"/>
                  </a:moveTo>
                  <a:lnTo>
                    <a:pt x="0" y="2279905"/>
                  </a:lnTo>
                  <a:lnTo>
                    <a:pt x="0" y="2615184"/>
                  </a:lnTo>
                  <a:lnTo>
                    <a:pt x="549415" y="2615184"/>
                  </a:lnTo>
                  <a:close/>
                  <a:moveTo>
                    <a:pt x="531127" y="2852929"/>
                  </a:moveTo>
                  <a:lnTo>
                    <a:pt x="0" y="2852929"/>
                  </a:lnTo>
                  <a:lnTo>
                    <a:pt x="0" y="3188208"/>
                  </a:lnTo>
                  <a:lnTo>
                    <a:pt x="531127" y="3188208"/>
                  </a:lnTo>
                  <a:close/>
                </a:path>
              </a:pathLst>
            </a:custGeom>
            <a:noFill/>
            <a:ln w="12700" cap="sq">
              <a:solidFill>
                <a:srgbClr val="FFFFFF"/>
              </a:solidFill>
            </a:ln>
          </p:spPr>
          <p:txBody>
            <a:bodyPr/>
            <a:lstStyle/>
            <a:p>
              <a:endParaRPr lang="en-US" dirty="0"/>
            </a:p>
          </p:txBody>
        </p:sp>
        <p:sp>
          <p:nvSpPr>
            <p:cNvPr id="11" name="Freeform 10">
              <a:extLst>
                <a:ext uri="{FF2B5EF4-FFF2-40B4-BE49-F238E27FC236}">
                  <a16:creationId xmlns:a16="http://schemas.microsoft.com/office/drawing/2014/main" id="{46E3A4E1-24C0-E011-AD87-84E64C23A933}"/>
                </a:ext>
              </a:extLst>
            </p:cNvPr>
            <p:cNvSpPr/>
            <p:nvPr/>
          </p:nvSpPr>
          <p:spPr>
            <a:xfrm>
              <a:off x="3073908" y="1692758"/>
              <a:ext cx="2468880" cy="3188208"/>
            </a:xfrm>
            <a:custGeom>
              <a:avLst/>
              <a:gdLst/>
              <a:ahLst/>
              <a:cxnLst/>
              <a:rect l="l" t="t" r="r" b="b"/>
              <a:pathLst>
                <a:path w="2468880" h="3188208">
                  <a:moveTo>
                    <a:pt x="1996440" y="0"/>
                  </a:moveTo>
                  <a:lnTo>
                    <a:pt x="987552" y="0"/>
                  </a:lnTo>
                  <a:lnTo>
                    <a:pt x="987552" y="335279"/>
                  </a:lnTo>
                  <a:lnTo>
                    <a:pt x="1996440" y="335279"/>
                  </a:lnTo>
                  <a:close/>
                  <a:moveTo>
                    <a:pt x="2468880" y="569976"/>
                  </a:moveTo>
                  <a:lnTo>
                    <a:pt x="762000" y="569976"/>
                  </a:lnTo>
                  <a:lnTo>
                    <a:pt x="762000" y="905256"/>
                  </a:lnTo>
                  <a:lnTo>
                    <a:pt x="2468880" y="905256"/>
                  </a:lnTo>
                  <a:close/>
                  <a:moveTo>
                    <a:pt x="1920240" y="1139952"/>
                  </a:moveTo>
                  <a:lnTo>
                    <a:pt x="780288" y="1139952"/>
                  </a:lnTo>
                  <a:lnTo>
                    <a:pt x="780288" y="1475232"/>
                  </a:lnTo>
                  <a:lnTo>
                    <a:pt x="1920240" y="1475232"/>
                  </a:lnTo>
                  <a:close/>
                  <a:moveTo>
                    <a:pt x="950976" y="1709928"/>
                  </a:moveTo>
                  <a:lnTo>
                    <a:pt x="192024" y="1709928"/>
                  </a:lnTo>
                  <a:lnTo>
                    <a:pt x="192024" y="2045208"/>
                  </a:lnTo>
                  <a:lnTo>
                    <a:pt x="950976" y="2045208"/>
                  </a:lnTo>
                  <a:close/>
                  <a:moveTo>
                    <a:pt x="569976" y="2279903"/>
                  </a:moveTo>
                  <a:lnTo>
                    <a:pt x="18288" y="2279903"/>
                  </a:lnTo>
                  <a:lnTo>
                    <a:pt x="18288" y="2615184"/>
                  </a:lnTo>
                  <a:lnTo>
                    <a:pt x="569976" y="2615184"/>
                  </a:lnTo>
                  <a:close/>
                  <a:moveTo>
                    <a:pt x="762000" y="2852927"/>
                  </a:moveTo>
                  <a:lnTo>
                    <a:pt x="0" y="2852927"/>
                  </a:lnTo>
                  <a:lnTo>
                    <a:pt x="0" y="3188208"/>
                  </a:lnTo>
                  <a:lnTo>
                    <a:pt x="762000" y="3188208"/>
                  </a:lnTo>
                  <a:close/>
                </a:path>
              </a:pathLst>
            </a:custGeom>
            <a:solidFill>
              <a:srgbClr val="004D6B"/>
            </a:solidFill>
          </p:spPr>
          <p:txBody>
            <a:bodyPr/>
            <a:lstStyle/>
            <a:p>
              <a:endParaRPr lang="en-US" dirty="0"/>
            </a:p>
          </p:txBody>
        </p:sp>
        <p:sp>
          <p:nvSpPr>
            <p:cNvPr id="12" name="Freeform 11">
              <a:extLst>
                <a:ext uri="{FF2B5EF4-FFF2-40B4-BE49-F238E27FC236}">
                  <a16:creationId xmlns:a16="http://schemas.microsoft.com/office/drawing/2014/main" id="{9534A278-7FAE-96FF-6C33-14E0D4E18C32}"/>
                </a:ext>
              </a:extLst>
            </p:cNvPr>
            <p:cNvSpPr/>
            <p:nvPr/>
          </p:nvSpPr>
          <p:spPr>
            <a:xfrm>
              <a:off x="3073908" y="1692752"/>
              <a:ext cx="2468880" cy="3188208"/>
            </a:xfrm>
            <a:custGeom>
              <a:avLst/>
              <a:gdLst/>
              <a:ahLst/>
              <a:cxnLst/>
              <a:rect l="l" t="t" r="r" b="b"/>
              <a:pathLst>
                <a:path w="2468880" h="3188208">
                  <a:moveTo>
                    <a:pt x="1996440" y="0"/>
                  </a:moveTo>
                  <a:lnTo>
                    <a:pt x="987552" y="0"/>
                  </a:lnTo>
                  <a:lnTo>
                    <a:pt x="987552" y="335280"/>
                  </a:lnTo>
                  <a:lnTo>
                    <a:pt x="1996440" y="335280"/>
                  </a:lnTo>
                  <a:close/>
                  <a:moveTo>
                    <a:pt x="2468880" y="569977"/>
                  </a:moveTo>
                  <a:lnTo>
                    <a:pt x="762000" y="569977"/>
                  </a:lnTo>
                  <a:lnTo>
                    <a:pt x="762000" y="905256"/>
                  </a:lnTo>
                  <a:lnTo>
                    <a:pt x="2468880" y="905256"/>
                  </a:lnTo>
                  <a:close/>
                  <a:moveTo>
                    <a:pt x="1920240" y="1139953"/>
                  </a:moveTo>
                  <a:lnTo>
                    <a:pt x="780288" y="1139953"/>
                  </a:lnTo>
                  <a:lnTo>
                    <a:pt x="780288" y="1475233"/>
                  </a:lnTo>
                  <a:lnTo>
                    <a:pt x="1920240" y="1475233"/>
                  </a:lnTo>
                  <a:close/>
                  <a:moveTo>
                    <a:pt x="950976" y="1709929"/>
                  </a:moveTo>
                  <a:lnTo>
                    <a:pt x="192024" y="1709929"/>
                  </a:lnTo>
                  <a:lnTo>
                    <a:pt x="192024" y="2045208"/>
                  </a:lnTo>
                  <a:lnTo>
                    <a:pt x="950976" y="2045208"/>
                  </a:lnTo>
                  <a:close/>
                  <a:moveTo>
                    <a:pt x="569976" y="2279905"/>
                  </a:moveTo>
                  <a:lnTo>
                    <a:pt x="18288" y="2279905"/>
                  </a:lnTo>
                  <a:lnTo>
                    <a:pt x="18288" y="2615184"/>
                  </a:lnTo>
                  <a:lnTo>
                    <a:pt x="569976" y="2615184"/>
                  </a:lnTo>
                  <a:close/>
                  <a:moveTo>
                    <a:pt x="762000" y="2852929"/>
                  </a:moveTo>
                  <a:lnTo>
                    <a:pt x="0" y="2852929"/>
                  </a:lnTo>
                  <a:lnTo>
                    <a:pt x="0" y="3188208"/>
                  </a:lnTo>
                  <a:lnTo>
                    <a:pt x="762000" y="3188208"/>
                  </a:lnTo>
                  <a:close/>
                </a:path>
              </a:pathLst>
            </a:custGeom>
            <a:noFill/>
            <a:ln w="12700" cap="sq">
              <a:solidFill>
                <a:srgbClr val="FFFFFF"/>
              </a:solidFill>
            </a:ln>
          </p:spPr>
          <p:txBody>
            <a:bodyPr/>
            <a:lstStyle/>
            <a:p>
              <a:endParaRPr lang="en-US" dirty="0"/>
            </a:p>
          </p:txBody>
        </p:sp>
        <p:sp>
          <p:nvSpPr>
            <p:cNvPr id="13" name="Freeform 12">
              <a:extLst>
                <a:ext uri="{FF2B5EF4-FFF2-40B4-BE49-F238E27FC236}">
                  <a16:creationId xmlns:a16="http://schemas.microsoft.com/office/drawing/2014/main" id="{8823E4D8-C920-4FFE-4653-1724C84F9D90}"/>
                </a:ext>
              </a:extLst>
            </p:cNvPr>
            <p:cNvSpPr/>
            <p:nvPr/>
          </p:nvSpPr>
          <p:spPr>
            <a:xfrm>
              <a:off x="3643884" y="1692758"/>
              <a:ext cx="3172968" cy="3188208"/>
            </a:xfrm>
            <a:custGeom>
              <a:avLst/>
              <a:gdLst/>
              <a:ahLst/>
              <a:cxnLst/>
              <a:rect l="l" t="t" r="r" b="b"/>
              <a:pathLst>
                <a:path w="3172968" h="3188208">
                  <a:moveTo>
                    <a:pt x="2298192" y="0"/>
                  </a:moveTo>
                  <a:lnTo>
                    <a:pt x="1426464" y="0"/>
                  </a:lnTo>
                  <a:lnTo>
                    <a:pt x="1426464" y="335279"/>
                  </a:lnTo>
                  <a:lnTo>
                    <a:pt x="2298192" y="335279"/>
                  </a:lnTo>
                  <a:close/>
                  <a:moveTo>
                    <a:pt x="3172968" y="569976"/>
                  </a:moveTo>
                  <a:lnTo>
                    <a:pt x="1898904" y="569976"/>
                  </a:lnTo>
                  <a:lnTo>
                    <a:pt x="1898904" y="905256"/>
                  </a:lnTo>
                  <a:lnTo>
                    <a:pt x="3172968" y="905256"/>
                  </a:lnTo>
                  <a:close/>
                  <a:moveTo>
                    <a:pt x="2526792" y="1139952"/>
                  </a:moveTo>
                  <a:lnTo>
                    <a:pt x="1350264" y="1139952"/>
                  </a:lnTo>
                  <a:lnTo>
                    <a:pt x="1350264" y="1475232"/>
                  </a:lnTo>
                  <a:lnTo>
                    <a:pt x="2526792" y="1475232"/>
                  </a:lnTo>
                  <a:close/>
                  <a:moveTo>
                    <a:pt x="1274064" y="1709928"/>
                  </a:moveTo>
                  <a:lnTo>
                    <a:pt x="381000" y="1709928"/>
                  </a:lnTo>
                  <a:lnTo>
                    <a:pt x="381000" y="2045208"/>
                  </a:lnTo>
                  <a:lnTo>
                    <a:pt x="1274064" y="2045208"/>
                  </a:lnTo>
                  <a:close/>
                  <a:moveTo>
                    <a:pt x="874776" y="2279903"/>
                  </a:moveTo>
                  <a:lnTo>
                    <a:pt x="0" y="2279903"/>
                  </a:lnTo>
                  <a:lnTo>
                    <a:pt x="0" y="2615184"/>
                  </a:lnTo>
                  <a:lnTo>
                    <a:pt x="874776" y="2615184"/>
                  </a:lnTo>
                  <a:close/>
                  <a:moveTo>
                    <a:pt x="1027176" y="2852927"/>
                  </a:moveTo>
                  <a:lnTo>
                    <a:pt x="192024" y="2852927"/>
                  </a:lnTo>
                  <a:lnTo>
                    <a:pt x="192024" y="3188208"/>
                  </a:lnTo>
                  <a:lnTo>
                    <a:pt x="1027176" y="3188208"/>
                  </a:lnTo>
                  <a:close/>
                </a:path>
              </a:pathLst>
            </a:custGeom>
            <a:solidFill>
              <a:srgbClr val="0073A1"/>
            </a:solidFill>
          </p:spPr>
          <p:txBody>
            <a:bodyPr/>
            <a:lstStyle/>
            <a:p>
              <a:endParaRPr lang="en-US" dirty="0"/>
            </a:p>
          </p:txBody>
        </p:sp>
        <p:sp>
          <p:nvSpPr>
            <p:cNvPr id="14" name="Freeform 13">
              <a:extLst>
                <a:ext uri="{FF2B5EF4-FFF2-40B4-BE49-F238E27FC236}">
                  <a16:creationId xmlns:a16="http://schemas.microsoft.com/office/drawing/2014/main" id="{71625F51-A23F-9054-556F-0E007B0C8F88}"/>
                </a:ext>
              </a:extLst>
            </p:cNvPr>
            <p:cNvSpPr/>
            <p:nvPr/>
          </p:nvSpPr>
          <p:spPr>
            <a:xfrm>
              <a:off x="3643883" y="1692752"/>
              <a:ext cx="3172968" cy="3188208"/>
            </a:xfrm>
            <a:custGeom>
              <a:avLst/>
              <a:gdLst/>
              <a:ahLst/>
              <a:cxnLst/>
              <a:rect l="l" t="t" r="r" b="b"/>
              <a:pathLst>
                <a:path w="3172968" h="3188208">
                  <a:moveTo>
                    <a:pt x="2298192" y="0"/>
                  </a:moveTo>
                  <a:lnTo>
                    <a:pt x="1426464" y="0"/>
                  </a:lnTo>
                  <a:lnTo>
                    <a:pt x="1426464" y="335280"/>
                  </a:lnTo>
                  <a:lnTo>
                    <a:pt x="2298192" y="335280"/>
                  </a:lnTo>
                  <a:close/>
                  <a:moveTo>
                    <a:pt x="3172968" y="569977"/>
                  </a:moveTo>
                  <a:lnTo>
                    <a:pt x="1898904" y="569977"/>
                  </a:lnTo>
                  <a:lnTo>
                    <a:pt x="1898904" y="905256"/>
                  </a:lnTo>
                  <a:lnTo>
                    <a:pt x="3172968" y="905256"/>
                  </a:lnTo>
                  <a:close/>
                  <a:moveTo>
                    <a:pt x="2526792" y="1139953"/>
                  </a:moveTo>
                  <a:lnTo>
                    <a:pt x="1350264" y="1139953"/>
                  </a:lnTo>
                  <a:lnTo>
                    <a:pt x="1350264" y="1475233"/>
                  </a:lnTo>
                  <a:lnTo>
                    <a:pt x="2526792" y="1475233"/>
                  </a:lnTo>
                  <a:close/>
                  <a:moveTo>
                    <a:pt x="1274064" y="1709929"/>
                  </a:moveTo>
                  <a:lnTo>
                    <a:pt x="381000" y="1709929"/>
                  </a:lnTo>
                  <a:lnTo>
                    <a:pt x="381000" y="2045208"/>
                  </a:lnTo>
                  <a:lnTo>
                    <a:pt x="1274064" y="2045208"/>
                  </a:lnTo>
                  <a:close/>
                  <a:moveTo>
                    <a:pt x="874776" y="2279905"/>
                  </a:moveTo>
                  <a:lnTo>
                    <a:pt x="0" y="2279905"/>
                  </a:lnTo>
                  <a:lnTo>
                    <a:pt x="0" y="2615184"/>
                  </a:lnTo>
                  <a:lnTo>
                    <a:pt x="874776" y="2615184"/>
                  </a:lnTo>
                  <a:close/>
                  <a:moveTo>
                    <a:pt x="1027176" y="2852929"/>
                  </a:moveTo>
                  <a:lnTo>
                    <a:pt x="192024" y="2852929"/>
                  </a:lnTo>
                  <a:lnTo>
                    <a:pt x="192024" y="3188208"/>
                  </a:lnTo>
                  <a:lnTo>
                    <a:pt x="1027176" y="3188208"/>
                  </a:lnTo>
                  <a:close/>
                </a:path>
              </a:pathLst>
            </a:custGeom>
            <a:noFill/>
            <a:ln w="12700" cap="sq">
              <a:solidFill>
                <a:srgbClr val="FFFFFF"/>
              </a:solidFill>
            </a:ln>
          </p:spPr>
          <p:txBody>
            <a:bodyPr/>
            <a:lstStyle/>
            <a:p>
              <a:endParaRPr lang="en-US" dirty="0"/>
            </a:p>
          </p:txBody>
        </p:sp>
        <p:sp>
          <p:nvSpPr>
            <p:cNvPr id="15" name="Freeform 14">
              <a:extLst>
                <a:ext uri="{FF2B5EF4-FFF2-40B4-BE49-F238E27FC236}">
                  <a16:creationId xmlns:a16="http://schemas.microsoft.com/office/drawing/2014/main" id="{16522412-83E8-5FDB-DAE4-DA3A10E00993}"/>
                </a:ext>
              </a:extLst>
            </p:cNvPr>
            <p:cNvSpPr/>
            <p:nvPr/>
          </p:nvSpPr>
          <p:spPr>
            <a:xfrm>
              <a:off x="4518660" y="1692758"/>
              <a:ext cx="3285744" cy="3188208"/>
            </a:xfrm>
            <a:custGeom>
              <a:avLst/>
              <a:gdLst/>
              <a:ahLst/>
              <a:cxnLst/>
              <a:rect l="l" t="t" r="r" b="b"/>
              <a:pathLst>
                <a:path w="3285744" h="3188208">
                  <a:moveTo>
                    <a:pt x="2240280" y="0"/>
                  </a:moveTo>
                  <a:lnTo>
                    <a:pt x="1423416" y="0"/>
                  </a:lnTo>
                  <a:lnTo>
                    <a:pt x="1423416" y="335279"/>
                  </a:lnTo>
                  <a:lnTo>
                    <a:pt x="2240280" y="335279"/>
                  </a:lnTo>
                  <a:close/>
                  <a:moveTo>
                    <a:pt x="3285744" y="569976"/>
                  </a:moveTo>
                  <a:lnTo>
                    <a:pt x="2298192" y="569976"/>
                  </a:lnTo>
                  <a:lnTo>
                    <a:pt x="2298192" y="905256"/>
                  </a:lnTo>
                  <a:lnTo>
                    <a:pt x="3285744" y="905256"/>
                  </a:lnTo>
                  <a:close/>
                  <a:moveTo>
                    <a:pt x="2584704" y="1139952"/>
                  </a:moveTo>
                  <a:lnTo>
                    <a:pt x="1652016" y="1139952"/>
                  </a:lnTo>
                  <a:lnTo>
                    <a:pt x="1652016" y="1475232"/>
                  </a:lnTo>
                  <a:lnTo>
                    <a:pt x="2584704" y="1475232"/>
                  </a:lnTo>
                  <a:close/>
                  <a:moveTo>
                    <a:pt x="1481328" y="1709928"/>
                  </a:moveTo>
                  <a:lnTo>
                    <a:pt x="399288" y="1709928"/>
                  </a:lnTo>
                  <a:lnTo>
                    <a:pt x="399288" y="2045208"/>
                  </a:lnTo>
                  <a:lnTo>
                    <a:pt x="1481328" y="2045208"/>
                  </a:lnTo>
                  <a:close/>
                  <a:moveTo>
                    <a:pt x="1139952" y="2279903"/>
                  </a:moveTo>
                  <a:lnTo>
                    <a:pt x="0" y="2279903"/>
                  </a:lnTo>
                  <a:lnTo>
                    <a:pt x="0" y="2615184"/>
                  </a:lnTo>
                  <a:lnTo>
                    <a:pt x="1139952" y="2615184"/>
                  </a:lnTo>
                  <a:close/>
                  <a:moveTo>
                    <a:pt x="1121664" y="2852927"/>
                  </a:moveTo>
                  <a:lnTo>
                    <a:pt x="152400" y="2852927"/>
                  </a:lnTo>
                  <a:lnTo>
                    <a:pt x="152400" y="3188208"/>
                  </a:lnTo>
                  <a:lnTo>
                    <a:pt x="1121664" y="3188208"/>
                  </a:lnTo>
                  <a:close/>
                </a:path>
              </a:pathLst>
            </a:custGeom>
            <a:solidFill>
              <a:srgbClr val="009AD7"/>
            </a:solidFill>
          </p:spPr>
          <p:txBody>
            <a:bodyPr/>
            <a:lstStyle/>
            <a:p>
              <a:endParaRPr lang="en-US" dirty="0"/>
            </a:p>
          </p:txBody>
        </p:sp>
        <p:sp>
          <p:nvSpPr>
            <p:cNvPr id="16" name="Freeform 15">
              <a:extLst>
                <a:ext uri="{FF2B5EF4-FFF2-40B4-BE49-F238E27FC236}">
                  <a16:creationId xmlns:a16="http://schemas.microsoft.com/office/drawing/2014/main" id="{4295F6FC-239C-B327-C31A-81C5E5E75DEC}"/>
                </a:ext>
              </a:extLst>
            </p:cNvPr>
            <p:cNvSpPr/>
            <p:nvPr/>
          </p:nvSpPr>
          <p:spPr>
            <a:xfrm>
              <a:off x="4518660" y="1692752"/>
              <a:ext cx="3285744" cy="3188208"/>
            </a:xfrm>
            <a:custGeom>
              <a:avLst/>
              <a:gdLst/>
              <a:ahLst/>
              <a:cxnLst/>
              <a:rect l="l" t="t" r="r" b="b"/>
              <a:pathLst>
                <a:path w="3285744" h="3188208">
                  <a:moveTo>
                    <a:pt x="2240280" y="0"/>
                  </a:moveTo>
                  <a:lnTo>
                    <a:pt x="1423416" y="0"/>
                  </a:lnTo>
                  <a:lnTo>
                    <a:pt x="1423416" y="335280"/>
                  </a:lnTo>
                  <a:lnTo>
                    <a:pt x="2240280" y="335280"/>
                  </a:lnTo>
                  <a:close/>
                  <a:moveTo>
                    <a:pt x="3285744" y="569977"/>
                  </a:moveTo>
                  <a:lnTo>
                    <a:pt x="2298192" y="569977"/>
                  </a:lnTo>
                  <a:lnTo>
                    <a:pt x="2298192" y="905256"/>
                  </a:lnTo>
                  <a:lnTo>
                    <a:pt x="3285744" y="905256"/>
                  </a:lnTo>
                  <a:close/>
                  <a:moveTo>
                    <a:pt x="2584704" y="1139953"/>
                  </a:moveTo>
                  <a:lnTo>
                    <a:pt x="1652016" y="1139953"/>
                  </a:lnTo>
                  <a:lnTo>
                    <a:pt x="1652016" y="1475233"/>
                  </a:lnTo>
                  <a:lnTo>
                    <a:pt x="2584704" y="1475233"/>
                  </a:lnTo>
                  <a:close/>
                  <a:moveTo>
                    <a:pt x="1481328" y="1709929"/>
                  </a:moveTo>
                  <a:lnTo>
                    <a:pt x="399288" y="1709929"/>
                  </a:lnTo>
                  <a:lnTo>
                    <a:pt x="399288" y="2045208"/>
                  </a:lnTo>
                  <a:lnTo>
                    <a:pt x="1481328" y="2045208"/>
                  </a:lnTo>
                  <a:close/>
                  <a:moveTo>
                    <a:pt x="1139952" y="2279905"/>
                  </a:moveTo>
                  <a:lnTo>
                    <a:pt x="0" y="2279905"/>
                  </a:lnTo>
                  <a:lnTo>
                    <a:pt x="0" y="2615184"/>
                  </a:lnTo>
                  <a:lnTo>
                    <a:pt x="1139952" y="2615184"/>
                  </a:lnTo>
                  <a:close/>
                  <a:moveTo>
                    <a:pt x="1121664" y="2852929"/>
                  </a:moveTo>
                  <a:lnTo>
                    <a:pt x="152400" y="2852929"/>
                  </a:lnTo>
                  <a:lnTo>
                    <a:pt x="152400" y="3188208"/>
                  </a:lnTo>
                  <a:lnTo>
                    <a:pt x="1121664" y="3188208"/>
                  </a:lnTo>
                  <a:close/>
                </a:path>
              </a:pathLst>
            </a:custGeom>
            <a:noFill/>
            <a:ln w="12700" cap="sq">
              <a:solidFill>
                <a:srgbClr val="FFFFFF"/>
              </a:solidFill>
            </a:ln>
          </p:spPr>
          <p:txBody>
            <a:bodyPr/>
            <a:lstStyle/>
            <a:p>
              <a:endParaRPr lang="en-US" dirty="0"/>
            </a:p>
          </p:txBody>
        </p:sp>
        <p:sp>
          <p:nvSpPr>
            <p:cNvPr id="18" name="Freeform 17">
              <a:extLst>
                <a:ext uri="{FF2B5EF4-FFF2-40B4-BE49-F238E27FC236}">
                  <a16:creationId xmlns:a16="http://schemas.microsoft.com/office/drawing/2014/main" id="{487AD9D8-4E67-972F-C464-830E9FAFAD16}"/>
                </a:ext>
              </a:extLst>
            </p:cNvPr>
            <p:cNvSpPr/>
            <p:nvPr/>
          </p:nvSpPr>
          <p:spPr>
            <a:xfrm>
              <a:off x="5640324" y="1692758"/>
              <a:ext cx="2581656" cy="3188208"/>
            </a:xfrm>
            <a:custGeom>
              <a:avLst/>
              <a:gdLst/>
              <a:ahLst/>
              <a:cxnLst/>
              <a:rect l="l" t="t" r="r" b="b"/>
              <a:pathLst>
                <a:path w="2581656" h="3188208">
                  <a:moveTo>
                    <a:pt x="1709928" y="0"/>
                  </a:moveTo>
                  <a:lnTo>
                    <a:pt x="1118616" y="0"/>
                  </a:lnTo>
                  <a:lnTo>
                    <a:pt x="1118616" y="335279"/>
                  </a:lnTo>
                  <a:lnTo>
                    <a:pt x="1709928" y="335279"/>
                  </a:lnTo>
                  <a:close/>
                  <a:moveTo>
                    <a:pt x="2581656" y="569976"/>
                  </a:moveTo>
                  <a:lnTo>
                    <a:pt x="2164080" y="569976"/>
                  </a:lnTo>
                  <a:lnTo>
                    <a:pt x="2164080" y="905256"/>
                  </a:lnTo>
                  <a:lnTo>
                    <a:pt x="2581656" y="905256"/>
                  </a:lnTo>
                  <a:close/>
                  <a:moveTo>
                    <a:pt x="2221992" y="1139952"/>
                  </a:moveTo>
                  <a:lnTo>
                    <a:pt x="1463040" y="1139952"/>
                  </a:lnTo>
                  <a:lnTo>
                    <a:pt x="1463040" y="1475232"/>
                  </a:lnTo>
                  <a:lnTo>
                    <a:pt x="2221992" y="1475232"/>
                  </a:lnTo>
                  <a:close/>
                  <a:moveTo>
                    <a:pt x="1728216" y="1709928"/>
                  </a:moveTo>
                  <a:lnTo>
                    <a:pt x="359664" y="1709928"/>
                  </a:lnTo>
                  <a:lnTo>
                    <a:pt x="359664" y="2045208"/>
                  </a:lnTo>
                  <a:lnTo>
                    <a:pt x="1728216" y="2045208"/>
                  </a:lnTo>
                  <a:close/>
                  <a:moveTo>
                    <a:pt x="1499616" y="2279903"/>
                  </a:moveTo>
                  <a:lnTo>
                    <a:pt x="18288" y="2279903"/>
                  </a:lnTo>
                  <a:lnTo>
                    <a:pt x="18288" y="2615184"/>
                  </a:lnTo>
                  <a:lnTo>
                    <a:pt x="1499616" y="2615184"/>
                  </a:lnTo>
                  <a:close/>
                  <a:moveTo>
                    <a:pt x="1310640" y="2852927"/>
                  </a:moveTo>
                  <a:lnTo>
                    <a:pt x="0" y="2852927"/>
                  </a:lnTo>
                  <a:lnTo>
                    <a:pt x="0" y="3188208"/>
                  </a:lnTo>
                  <a:lnTo>
                    <a:pt x="1310640" y="3188208"/>
                  </a:lnTo>
                  <a:close/>
                </a:path>
              </a:pathLst>
            </a:custGeom>
            <a:solidFill>
              <a:srgbClr val="49C5F4"/>
            </a:solidFill>
          </p:spPr>
          <p:txBody>
            <a:bodyPr/>
            <a:lstStyle/>
            <a:p>
              <a:endParaRPr lang="en-US" dirty="0"/>
            </a:p>
          </p:txBody>
        </p:sp>
        <p:sp>
          <p:nvSpPr>
            <p:cNvPr id="19" name="Freeform 18">
              <a:extLst>
                <a:ext uri="{FF2B5EF4-FFF2-40B4-BE49-F238E27FC236}">
                  <a16:creationId xmlns:a16="http://schemas.microsoft.com/office/drawing/2014/main" id="{06EE1A1E-23D4-2C69-E0BF-C92B11CDBEC2}"/>
                </a:ext>
              </a:extLst>
            </p:cNvPr>
            <p:cNvSpPr/>
            <p:nvPr/>
          </p:nvSpPr>
          <p:spPr>
            <a:xfrm>
              <a:off x="5640322" y="1692752"/>
              <a:ext cx="2581656" cy="3188208"/>
            </a:xfrm>
            <a:custGeom>
              <a:avLst/>
              <a:gdLst/>
              <a:ahLst/>
              <a:cxnLst/>
              <a:rect l="l" t="t" r="r" b="b"/>
              <a:pathLst>
                <a:path w="2581656" h="3188208">
                  <a:moveTo>
                    <a:pt x="1709929" y="0"/>
                  </a:moveTo>
                  <a:lnTo>
                    <a:pt x="1118617" y="0"/>
                  </a:lnTo>
                  <a:lnTo>
                    <a:pt x="1118617" y="335280"/>
                  </a:lnTo>
                  <a:lnTo>
                    <a:pt x="1709929" y="335280"/>
                  </a:lnTo>
                  <a:close/>
                  <a:moveTo>
                    <a:pt x="2581657" y="569977"/>
                  </a:moveTo>
                  <a:lnTo>
                    <a:pt x="2164081" y="569977"/>
                  </a:lnTo>
                  <a:lnTo>
                    <a:pt x="2164081" y="905256"/>
                  </a:lnTo>
                  <a:lnTo>
                    <a:pt x="2581657" y="905256"/>
                  </a:lnTo>
                  <a:close/>
                  <a:moveTo>
                    <a:pt x="2221993" y="1139953"/>
                  </a:moveTo>
                  <a:lnTo>
                    <a:pt x="1463041" y="1139953"/>
                  </a:lnTo>
                  <a:lnTo>
                    <a:pt x="1463041" y="1475233"/>
                  </a:lnTo>
                  <a:lnTo>
                    <a:pt x="2221993" y="1475233"/>
                  </a:lnTo>
                  <a:close/>
                  <a:moveTo>
                    <a:pt x="1728217" y="1709929"/>
                  </a:moveTo>
                  <a:lnTo>
                    <a:pt x="359664" y="1709929"/>
                  </a:lnTo>
                  <a:lnTo>
                    <a:pt x="359664" y="2045208"/>
                  </a:lnTo>
                  <a:lnTo>
                    <a:pt x="1728217" y="2045208"/>
                  </a:lnTo>
                  <a:close/>
                  <a:moveTo>
                    <a:pt x="1499617" y="2279905"/>
                  </a:moveTo>
                  <a:lnTo>
                    <a:pt x="18288" y="2279905"/>
                  </a:lnTo>
                  <a:lnTo>
                    <a:pt x="18288" y="2615184"/>
                  </a:lnTo>
                  <a:lnTo>
                    <a:pt x="1499617" y="2615184"/>
                  </a:lnTo>
                  <a:close/>
                  <a:moveTo>
                    <a:pt x="1310641" y="2852929"/>
                  </a:moveTo>
                  <a:lnTo>
                    <a:pt x="0" y="2852929"/>
                  </a:lnTo>
                  <a:lnTo>
                    <a:pt x="0" y="3188208"/>
                  </a:lnTo>
                  <a:lnTo>
                    <a:pt x="1310641" y="3188208"/>
                  </a:lnTo>
                  <a:close/>
                </a:path>
              </a:pathLst>
            </a:custGeom>
            <a:noFill/>
            <a:ln w="12700" cap="sq">
              <a:solidFill>
                <a:srgbClr val="FFFFFF"/>
              </a:solidFill>
            </a:ln>
          </p:spPr>
          <p:txBody>
            <a:bodyPr/>
            <a:lstStyle/>
            <a:p>
              <a:endParaRPr lang="en-US" dirty="0"/>
            </a:p>
          </p:txBody>
        </p:sp>
        <p:sp>
          <p:nvSpPr>
            <p:cNvPr id="20" name="Freeform 19">
              <a:extLst>
                <a:ext uri="{FF2B5EF4-FFF2-40B4-BE49-F238E27FC236}">
                  <a16:creationId xmlns:a16="http://schemas.microsoft.com/office/drawing/2014/main" id="{46A3D1DC-E014-FB00-AD62-E11A4CEE1ACE}"/>
                </a:ext>
              </a:extLst>
            </p:cNvPr>
            <p:cNvSpPr/>
            <p:nvPr/>
          </p:nvSpPr>
          <p:spPr>
            <a:xfrm>
              <a:off x="6950964" y="1692758"/>
              <a:ext cx="1517904" cy="3188195"/>
            </a:xfrm>
            <a:custGeom>
              <a:avLst/>
              <a:gdLst/>
              <a:ahLst/>
              <a:cxnLst/>
              <a:rect l="l" t="t" r="r" b="b"/>
              <a:pathLst>
                <a:path w="1517904" h="3188195">
                  <a:moveTo>
                    <a:pt x="399288" y="335279"/>
                  </a:moveTo>
                  <a:lnTo>
                    <a:pt x="1517891" y="335279"/>
                  </a:lnTo>
                  <a:lnTo>
                    <a:pt x="1517891" y="0"/>
                  </a:lnTo>
                  <a:lnTo>
                    <a:pt x="399288" y="0"/>
                  </a:lnTo>
                  <a:close/>
                  <a:moveTo>
                    <a:pt x="1271016" y="905256"/>
                  </a:moveTo>
                  <a:lnTo>
                    <a:pt x="1517904" y="905256"/>
                  </a:lnTo>
                  <a:lnTo>
                    <a:pt x="1517904" y="569963"/>
                  </a:lnTo>
                  <a:lnTo>
                    <a:pt x="1271016" y="569963"/>
                  </a:lnTo>
                  <a:close/>
                  <a:moveTo>
                    <a:pt x="911352" y="1475219"/>
                  </a:moveTo>
                  <a:lnTo>
                    <a:pt x="1517891" y="1475219"/>
                  </a:lnTo>
                  <a:lnTo>
                    <a:pt x="1517891" y="1139939"/>
                  </a:lnTo>
                  <a:lnTo>
                    <a:pt x="911352" y="1139939"/>
                  </a:lnTo>
                  <a:close/>
                  <a:moveTo>
                    <a:pt x="417576" y="2045195"/>
                  </a:moveTo>
                  <a:lnTo>
                    <a:pt x="1517891" y="2045195"/>
                  </a:lnTo>
                  <a:lnTo>
                    <a:pt x="1517891" y="1709915"/>
                  </a:lnTo>
                  <a:lnTo>
                    <a:pt x="417576" y="1709915"/>
                  </a:lnTo>
                  <a:close/>
                  <a:moveTo>
                    <a:pt x="188976" y="2615184"/>
                  </a:moveTo>
                  <a:lnTo>
                    <a:pt x="1517891" y="2615184"/>
                  </a:lnTo>
                  <a:lnTo>
                    <a:pt x="1517891" y="2279891"/>
                  </a:lnTo>
                  <a:lnTo>
                    <a:pt x="188976" y="2279891"/>
                  </a:lnTo>
                  <a:close/>
                  <a:moveTo>
                    <a:pt x="0" y="3188195"/>
                  </a:moveTo>
                  <a:lnTo>
                    <a:pt x="1517904" y="3188195"/>
                  </a:lnTo>
                  <a:lnTo>
                    <a:pt x="1517904" y="2852915"/>
                  </a:lnTo>
                  <a:lnTo>
                    <a:pt x="0" y="2852915"/>
                  </a:lnTo>
                  <a:close/>
                </a:path>
              </a:pathLst>
            </a:custGeom>
            <a:solidFill>
              <a:srgbClr val="91DCF8"/>
            </a:solidFill>
          </p:spPr>
          <p:txBody>
            <a:bodyPr/>
            <a:lstStyle/>
            <a:p>
              <a:endParaRPr lang="en-US" dirty="0"/>
            </a:p>
          </p:txBody>
        </p:sp>
        <p:sp>
          <p:nvSpPr>
            <p:cNvPr id="21" name="Freeform 20">
              <a:extLst>
                <a:ext uri="{FF2B5EF4-FFF2-40B4-BE49-F238E27FC236}">
                  <a16:creationId xmlns:a16="http://schemas.microsoft.com/office/drawing/2014/main" id="{B586DBB7-1070-EC9B-A7A4-6504DCCC1EE5}"/>
                </a:ext>
              </a:extLst>
            </p:cNvPr>
            <p:cNvSpPr/>
            <p:nvPr/>
          </p:nvSpPr>
          <p:spPr>
            <a:xfrm>
              <a:off x="6950963" y="1692752"/>
              <a:ext cx="1517904" cy="3188208"/>
            </a:xfrm>
            <a:custGeom>
              <a:avLst/>
              <a:gdLst/>
              <a:ahLst/>
              <a:cxnLst/>
              <a:rect l="l" t="t" r="r" b="b"/>
              <a:pathLst>
                <a:path w="1517904" h="3188208">
                  <a:moveTo>
                    <a:pt x="1517904" y="0"/>
                  </a:moveTo>
                  <a:lnTo>
                    <a:pt x="399288" y="0"/>
                  </a:lnTo>
                  <a:lnTo>
                    <a:pt x="399288" y="335280"/>
                  </a:lnTo>
                  <a:lnTo>
                    <a:pt x="1517904" y="335280"/>
                  </a:lnTo>
                  <a:close/>
                  <a:moveTo>
                    <a:pt x="1517904" y="569977"/>
                  </a:moveTo>
                  <a:lnTo>
                    <a:pt x="1271016" y="569977"/>
                  </a:lnTo>
                  <a:lnTo>
                    <a:pt x="1271016" y="905256"/>
                  </a:lnTo>
                  <a:lnTo>
                    <a:pt x="1517904" y="905256"/>
                  </a:lnTo>
                  <a:close/>
                  <a:moveTo>
                    <a:pt x="1517904" y="1139953"/>
                  </a:moveTo>
                  <a:lnTo>
                    <a:pt x="911352" y="1139953"/>
                  </a:lnTo>
                  <a:lnTo>
                    <a:pt x="911352" y="1475233"/>
                  </a:lnTo>
                  <a:lnTo>
                    <a:pt x="1517904" y="1475233"/>
                  </a:lnTo>
                  <a:close/>
                  <a:moveTo>
                    <a:pt x="1517904" y="1709929"/>
                  </a:moveTo>
                  <a:lnTo>
                    <a:pt x="417576" y="1709929"/>
                  </a:lnTo>
                  <a:lnTo>
                    <a:pt x="417576" y="2045208"/>
                  </a:lnTo>
                  <a:lnTo>
                    <a:pt x="1517904" y="2045208"/>
                  </a:lnTo>
                  <a:close/>
                  <a:moveTo>
                    <a:pt x="1517904" y="2279905"/>
                  </a:moveTo>
                  <a:lnTo>
                    <a:pt x="188976" y="2279905"/>
                  </a:lnTo>
                  <a:lnTo>
                    <a:pt x="188976" y="2615184"/>
                  </a:lnTo>
                  <a:lnTo>
                    <a:pt x="1517904" y="2615184"/>
                  </a:lnTo>
                  <a:close/>
                  <a:moveTo>
                    <a:pt x="1517904" y="2852929"/>
                  </a:moveTo>
                  <a:lnTo>
                    <a:pt x="0" y="2852929"/>
                  </a:lnTo>
                  <a:lnTo>
                    <a:pt x="0" y="3188208"/>
                  </a:lnTo>
                  <a:lnTo>
                    <a:pt x="1517904" y="3188208"/>
                  </a:lnTo>
                  <a:close/>
                </a:path>
              </a:pathLst>
            </a:custGeom>
            <a:noFill/>
            <a:ln w="12700" cap="sq">
              <a:solidFill>
                <a:srgbClr val="FFFFFF"/>
              </a:solidFill>
            </a:ln>
          </p:spPr>
          <p:txBody>
            <a:bodyPr/>
            <a:lstStyle/>
            <a:p>
              <a:endParaRPr lang="en-US" dirty="0"/>
            </a:p>
          </p:txBody>
        </p:sp>
        <p:cxnSp>
          <p:nvCxnSpPr>
            <p:cNvPr id="22" name="Connector 18">
              <a:extLst>
                <a:ext uri="{FF2B5EF4-FFF2-40B4-BE49-F238E27FC236}">
                  <a16:creationId xmlns:a16="http://schemas.microsoft.com/office/drawing/2014/main" id="{EAE64B0A-78EC-B854-2271-E4EA6A250953}"/>
                </a:ext>
              </a:extLst>
            </p:cNvPr>
            <p:cNvCxnSpPr/>
            <p:nvPr/>
          </p:nvCxnSpPr>
          <p:spPr>
            <a:xfrm>
              <a:off x="2542786" y="4997412"/>
              <a:ext cx="5926874" cy="0"/>
            </a:xfrm>
            <a:prstGeom prst="line">
              <a:avLst/>
            </a:prstGeom>
            <a:noFill/>
            <a:ln w="12700" cap="sq">
              <a:solidFill>
                <a:srgbClr val="6F7878"/>
              </a:solidFill>
            </a:ln>
          </p:spPr>
        </p:cxnSp>
        <p:cxnSp>
          <p:nvCxnSpPr>
            <p:cNvPr id="23" name="Connector 19">
              <a:extLst>
                <a:ext uri="{FF2B5EF4-FFF2-40B4-BE49-F238E27FC236}">
                  <a16:creationId xmlns:a16="http://schemas.microsoft.com/office/drawing/2014/main" id="{D4CCDAC0-4438-4AE5-B4E6-4AF80906A0BA}"/>
                </a:ext>
              </a:extLst>
            </p:cNvPr>
            <p:cNvCxnSpPr/>
            <p:nvPr/>
          </p:nvCxnSpPr>
          <p:spPr>
            <a:xfrm>
              <a:off x="2542786" y="1574052"/>
              <a:ext cx="0" cy="3423361"/>
            </a:xfrm>
            <a:prstGeom prst="line">
              <a:avLst/>
            </a:prstGeom>
            <a:noFill/>
            <a:ln w="12700" cap="sq">
              <a:solidFill>
                <a:srgbClr val="6F7878"/>
              </a:solidFill>
            </a:ln>
          </p:spPr>
        </p:cxnSp>
      </p:grpSp>
      <p:sp>
        <p:nvSpPr>
          <p:cNvPr id="24" name="TextBox 23">
            <a:extLst>
              <a:ext uri="{FF2B5EF4-FFF2-40B4-BE49-F238E27FC236}">
                <a16:creationId xmlns:a16="http://schemas.microsoft.com/office/drawing/2014/main" id="{80A0EEAE-78D3-B436-3648-C00E652CD5C4}"/>
              </a:ext>
            </a:extLst>
          </p:cNvPr>
          <p:cNvSpPr txBox="1"/>
          <p:nvPr/>
        </p:nvSpPr>
        <p:spPr>
          <a:xfrm>
            <a:off x="3114524" y="1894371"/>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26%</a:t>
            </a:r>
          </a:p>
        </p:txBody>
      </p:sp>
      <p:sp>
        <p:nvSpPr>
          <p:cNvPr id="25" name="TextBox 24">
            <a:extLst>
              <a:ext uri="{FF2B5EF4-FFF2-40B4-BE49-F238E27FC236}">
                <a16:creationId xmlns:a16="http://schemas.microsoft.com/office/drawing/2014/main" id="{A914E365-BB7C-25EA-FE12-2A7A6A317775}"/>
              </a:ext>
            </a:extLst>
          </p:cNvPr>
          <p:cNvSpPr txBox="1"/>
          <p:nvPr/>
        </p:nvSpPr>
        <p:spPr>
          <a:xfrm>
            <a:off x="3005710" y="2467420"/>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22%</a:t>
            </a:r>
          </a:p>
        </p:txBody>
      </p:sp>
      <p:sp>
        <p:nvSpPr>
          <p:cNvPr id="26" name="TextBox 25">
            <a:extLst>
              <a:ext uri="{FF2B5EF4-FFF2-40B4-BE49-F238E27FC236}">
                <a16:creationId xmlns:a16="http://schemas.microsoft.com/office/drawing/2014/main" id="{A0D8964C-EF64-C976-F82D-DC64E5DE292A}"/>
              </a:ext>
            </a:extLst>
          </p:cNvPr>
          <p:cNvSpPr txBox="1"/>
          <p:nvPr/>
        </p:nvSpPr>
        <p:spPr>
          <a:xfrm>
            <a:off x="3015134" y="3037447"/>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22%</a:t>
            </a:r>
          </a:p>
        </p:txBody>
      </p:sp>
      <p:sp>
        <p:nvSpPr>
          <p:cNvPr id="27" name="TextBox 26">
            <a:extLst>
              <a:ext uri="{FF2B5EF4-FFF2-40B4-BE49-F238E27FC236}">
                <a16:creationId xmlns:a16="http://schemas.microsoft.com/office/drawing/2014/main" id="{0AFF9CBA-F6DD-498E-1F9B-5825921850DB}"/>
              </a:ext>
            </a:extLst>
          </p:cNvPr>
          <p:cNvSpPr txBox="1"/>
          <p:nvPr/>
        </p:nvSpPr>
        <p:spPr>
          <a:xfrm>
            <a:off x="2735276" y="3607474"/>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12%</a:t>
            </a:r>
          </a:p>
        </p:txBody>
      </p:sp>
      <p:sp>
        <p:nvSpPr>
          <p:cNvPr id="28" name="TextBox 27">
            <a:extLst>
              <a:ext uri="{FF2B5EF4-FFF2-40B4-BE49-F238E27FC236}">
                <a16:creationId xmlns:a16="http://schemas.microsoft.com/office/drawing/2014/main" id="{D707DBC0-D6E2-815E-2A81-F263113E6948}"/>
              </a:ext>
            </a:extLst>
          </p:cNvPr>
          <p:cNvSpPr txBox="1"/>
          <p:nvPr/>
        </p:nvSpPr>
        <p:spPr>
          <a:xfrm>
            <a:off x="2684426" y="4177500"/>
            <a:ext cx="2667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9%</a:t>
            </a:r>
          </a:p>
        </p:txBody>
      </p:sp>
      <p:sp>
        <p:nvSpPr>
          <p:cNvPr id="29" name="TextBox 28">
            <a:extLst>
              <a:ext uri="{FF2B5EF4-FFF2-40B4-BE49-F238E27FC236}">
                <a16:creationId xmlns:a16="http://schemas.microsoft.com/office/drawing/2014/main" id="{0E5DF4AE-55A9-0A78-9B2A-5284A2844253}"/>
              </a:ext>
            </a:extLst>
          </p:cNvPr>
          <p:cNvSpPr txBox="1"/>
          <p:nvPr/>
        </p:nvSpPr>
        <p:spPr>
          <a:xfrm>
            <a:off x="2675002" y="4747527"/>
            <a:ext cx="2667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9%</a:t>
            </a:r>
          </a:p>
        </p:txBody>
      </p:sp>
      <p:sp>
        <p:nvSpPr>
          <p:cNvPr id="30" name="TextBox 29">
            <a:extLst>
              <a:ext uri="{FF2B5EF4-FFF2-40B4-BE49-F238E27FC236}">
                <a16:creationId xmlns:a16="http://schemas.microsoft.com/office/drawing/2014/main" id="{D4F2E11F-3EDB-7732-AD54-132927FFDE56}"/>
              </a:ext>
            </a:extLst>
          </p:cNvPr>
          <p:cNvSpPr txBox="1"/>
          <p:nvPr/>
        </p:nvSpPr>
        <p:spPr>
          <a:xfrm>
            <a:off x="4400907" y="1894548"/>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17%</a:t>
            </a:r>
          </a:p>
        </p:txBody>
      </p:sp>
      <p:sp>
        <p:nvSpPr>
          <p:cNvPr id="31" name="TextBox 30">
            <a:extLst>
              <a:ext uri="{FF2B5EF4-FFF2-40B4-BE49-F238E27FC236}">
                <a16:creationId xmlns:a16="http://schemas.microsoft.com/office/drawing/2014/main" id="{157A3427-665E-1325-1CAD-D45E4625FE14}"/>
              </a:ext>
            </a:extLst>
          </p:cNvPr>
          <p:cNvSpPr txBox="1"/>
          <p:nvPr/>
        </p:nvSpPr>
        <p:spPr>
          <a:xfrm>
            <a:off x="4501008" y="2467598"/>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29%</a:t>
            </a:r>
          </a:p>
        </p:txBody>
      </p:sp>
      <p:sp>
        <p:nvSpPr>
          <p:cNvPr id="32" name="TextBox 31">
            <a:extLst>
              <a:ext uri="{FF2B5EF4-FFF2-40B4-BE49-F238E27FC236}">
                <a16:creationId xmlns:a16="http://schemas.microsoft.com/office/drawing/2014/main" id="{B5D90A30-AB03-EC8D-3103-F2558ABDDE4D}"/>
              </a:ext>
            </a:extLst>
          </p:cNvPr>
          <p:cNvSpPr txBox="1"/>
          <p:nvPr/>
        </p:nvSpPr>
        <p:spPr>
          <a:xfrm>
            <a:off x="4249777" y="3037625"/>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19%</a:t>
            </a:r>
          </a:p>
        </p:txBody>
      </p:sp>
      <p:sp>
        <p:nvSpPr>
          <p:cNvPr id="33" name="TextBox 32">
            <a:extLst>
              <a:ext uri="{FF2B5EF4-FFF2-40B4-BE49-F238E27FC236}">
                <a16:creationId xmlns:a16="http://schemas.microsoft.com/office/drawing/2014/main" id="{FA1971F5-0398-F7D5-E633-D3F007F456A7}"/>
              </a:ext>
            </a:extLst>
          </p:cNvPr>
          <p:cNvSpPr txBox="1"/>
          <p:nvPr/>
        </p:nvSpPr>
        <p:spPr>
          <a:xfrm>
            <a:off x="3472969" y="3607652"/>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13%</a:t>
            </a:r>
          </a:p>
        </p:txBody>
      </p:sp>
      <p:sp>
        <p:nvSpPr>
          <p:cNvPr id="34" name="TextBox 33">
            <a:extLst>
              <a:ext uri="{FF2B5EF4-FFF2-40B4-BE49-F238E27FC236}">
                <a16:creationId xmlns:a16="http://schemas.microsoft.com/office/drawing/2014/main" id="{D8D84B7D-8CE7-DF9D-3E18-80B96FD0FBE1}"/>
              </a:ext>
            </a:extLst>
          </p:cNvPr>
          <p:cNvSpPr txBox="1"/>
          <p:nvPr/>
        </p:nvSpPr>
        <p:spPr>
          <a:xfrm>
            <a:off x="3235428" y="4177678"/>
            <a:ext cx="2667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9%</a:t>
            </a:r>
          </a:p>
        </p:txBody>
      </p:sp>
      <p:sp>
        <p:nvSpPr>
          <p:cNvPr id="35" name="TextBox 34">
            <a:extLst>
              <a:ext uri="{FF2B5EF4-FFF2-40B4-BE49-F238E27FC236}">
                <a16:creationId xmlns:a16="http://schemas.microsoft.com/office/drawing/2014/main" id="{20668D70-F2EB-79E6-B830-9F0003364530}"/>
              </a:ext>
            </a:extLst>
          </p:cNvPr>
          <p:cNvSpPr txBox="1"/>
          <p:nvPr/>
        </p:nvSpPr>
        <p:spPr>
          <a:xfrm>
            <a:off x="3282900" y="4747705"/>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13%</a:t>
            </a:r>
          </a:p>
        </p:txBody>
      </p:sp>
      <p:sp>
        <p:nvSpPr>
          <p:cNvPr id="36" name="TextBox 35">
            <a:extLst>
              <a:ext uri="{FF2B5EF4-FFF2-40B4-BE49-F238E27FC236}">
                <a16:creationId xmlns:a16="http://schemas.microsoft.com/office/drawing/2014/main" id="{C98CCE45-C7D1-9BD5-5122-8F8FB1008A90}"/>
              </a:ext>
            </a:extLst>
          </p:cNvPr>
          <p:cNvSpPr txBox="1"/>
          <p:nvPr/>
        </p:nvSpPr>
        <p:spPr>
          <a:xfrm>
            <a:off x="5336313" y="1894726"/>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15%</a:t>
            </a:r>
          </a:p>
        </p:txBody>
      </p:sp>
      <p:sp>
        <p:nvSpPr>
          <p:cNvPr id="37" name="TextBox 36">
            <a:extLst>
              <a:ext uri="{FF2B5EF4-FFF2-40B4-BE49-F238E27FC236}">
                <a16:creationId xmlns:a16="http://schemas.microsoft.com/office/drawing/2014/main" id="{D8507382-2BFA-8E53-3E89-0C3B00CD8C18}"/>
              </a:ext>
            </a:extLst>
          </p:cNvPr>
          <p:cNvSpPr txBox="1"/>
          <p:nvPr/>
        </p:nvSpPr>
        <p:spPr>
          <a:xfrm>
            <a:off x="6012130" y="2467776"/>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21%</a:t>
            </a:r>
          </a:p>
        </p:txBody>
      </p:sp>
      <p:sp>
        <p:nvSpPr>
          <p:cNvPr id="38" name="TextBox 37">
            <a:extLst>
              <a:ext uri="{FF2B5EF4-FFF2-40B4-BE49-F238E27FC236}">
                <a16:creationId xmlns:a16="http://schemas.microsoft.com/office/drawing/2014/main" id="{3A26356F-194C-3960-4549-6816BA58A7FB}"/>
              </a:ext>
            </a:extLst>
          </p:cNvPr>
          <p:cNvSpPr txBox="1"/>
          <p:nvPr/>
        </p:nvSpPr>
        <p:spPr>
          <a:xfrm>
            <a:off x="5388586" y="3037803"/>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20%</a:t>
            </a:r>
          </a:p>
        </p:txBody>
      </p:sp>
      <p:sp>
        <p:nvSpPr>
          <p:cNvPr id="39" name="TextBox 38">
            <a:extLst>
              <a:ext uri="{FF2B5EF4-FFF2-40B4-BE49-F238E27FC236}">
                <a16:creationId xmlns:a16="http://schemas.microsoft.com/office/drawing/2014/main" id="{650A3D8D-C13F-4131-FF24-06CE1B3D89AE}"/>
              </a:ext>
            </a:extLst>
          </p:cNvPr>
          <p:cNvSpPr txBox="1"/>
          <p:nvPr/>
        </p:nvSpPr>
        <p:spPr>
          <a:xfrm>
            <a:off x="4300983" y="3607829"/>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15%</a:t>
            </a:r>
          </a:p>
        </p:txBody>
      </p:sp>
      <p:sp>
        <p:nvSpPr>
          <p:cNvPr id="40" name="TextBox 39">
            <a:extLst>
              <a:ext uri="{FF2B5EF4-FFF2-40B4-BE49-F238E27FC236}">
                <a16:creationId xmlns:a16="http://schemas.microsoft.com/office/drawing/2014/main" id="{AAFF1B2D-48D2-39EB-4590-831AC368E448}"/>
              </a:ext>
            </a:extLst>
          </p:cNvPr>
          <p:cNvSpPr txBox="1"/>
          <p:nvPr/>
        </p:nvSpPr>
        <p:spPr>
          <a:xfrm>
            <a:off x="3911601" y="4177856"/>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15%</a:t>
            </a:r>
          </a:p>
        </p:txBody>
      </p:sp>
      <p:sp>
        <p:nvSpPr>
          <p:cNvPr id="41" name="TextBox 40">
            <a:extLst>
              <a:ext uri="{FF2B5EF4-FFF2-40B4-BE49-F238E27FC236}">
                <a16:creationId xmlns:a16="http://schemas.microsoft.com/office/drawing/2014/main" id="{A288E51A-5234-4046-26F7-3755E864401D}"/>
              </a:ext>
            </a:extLst>
          </p:cNvPr>
          <p:cNvSpPr txBox="1"/>
          <p:nvPr/>
        </p:nvSpPr>
        <p:spPr>
          <a:xfrm>
            <a:off x="4078377" y="4747883"/>
            <a:ext cx="368300" cy="228600"/>
          </a:xfrm>
          <a:prstGeom prst="rect">
            <a:avLst/>
          </a:prstGeom>
        </p:spPr>
        <p:txBody>
          <a:bodyPr wrap="none" lIns="0" tIns="0" rIns="0" bIns="0" anchor="t"/>
          <a:lstStyle/>
          <a:p>
            <a:r>
              <a:rPr lang="en-US" sz="1400" b="1" dirty="0">
                <a:solidFill>
                  <a:srgbClr val="FFFFFF"/>
                </a:solidFill>
                <a:latin typeface="Arial" panose="020B0604020202020204" pitchFamily="34" charset="0"/>
              </a:rPr>
              <a:t>14%</a:t>
            </a:r>
          </a:p>
        </p:txBody>
      </p:sp>
      <p:sp>
        <p:nvSpPr>
          <p:cNvPr id="42" name="TextBox 41">
            <a:extLst>
              <a:ext uri="{FF2B5EF4-FFF2-40B4-BE49-F238E27FC236}">
                <a16:creationId xmlns:a16="http://schemas.microsoft.com/office/drawing/2014/main" id="{64A0166D-C842-80F7-AA5D-A7AC6A329468}"/>
              </a:ext>
            </a:extLst>
          </p:cNvPr>
          <p:cNvSpPr txBox="1"/>
          <p:nvPr/>
        </p:nvSpPr>
        <p:spPr>
          <a:xfrm>
            <a:off x="6177484" y="1894904"/>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14%</a:t>
            </a:r>
          </a:p>
        </p:txBody>
      </p:sp>
      <p:sp>
        <p:nvSpPr>
          <p:cNvPr id="43" name="TextBox 42">
            <a:extLst>
              <a:ext uri="{FF2B5EF4-FFF2-40B4-BE49-F238E27FC236}">
                <a16:creationId xmlns:a16="http://schemas.microsoft.com/office/drawing/2014/main" id="{B63148E9-CCD4-6CFD-4656-F8A8C2F27260}"/>
              </a:ext>
            </a:extLst>
          </p:cNvPr>
          <p:cNvSpPr txBox="1"/>
          <p:nvPr/>
        </p:nvSpPr>
        <p:spPr>
          <a:xfrm>
            <a:off x="7145783" y="2467954"/>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17%</a:t>
            </a:r>
          </a:p>
        </p:txBody>
      </p:sp>
      <p:sp>
        <p:nvSpPr>
          <p:cNvPr id="44" name="TextBox 43">
            <a:extLst>
              <a:ext uri="{FF2B5EF4-FFF2-40B4-BE49-F238E27FC236}">
                <a16:creationId xmlns:a16="http://schemas.microsoft.com/office/drawing/2014/main" id="{CF54F15E-382D-03B0-A0FF-A2EB1DE85C14}"/>
              </a:ext>
            </a:extLst>
          </p:cNvPr>
          <p:cNvSpPr txBox="1"/>
          <p:nvPr/>
        </p:nvSpPr>
        <p:spPr>
          <a:xfrm>
            <a:off x="6462676" y="3037981"/>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16%</a:t>
            </a:r>
          </a:p>
        </p:txBody>
      </p:sp>
      <p:sp>
        <p:nvSpPr>
          <p:cNvPr id="45" name="TextBox 44">
            <a:extLst>
              <a:ext uri="{FF2B5EF4-FFF2-40B4-BE49-F238E27FC236}">
                <a16:creationId xmlns:a16="http://schemas.microsoft.com/office/drawing/2014/main" id="{86771BBB-0CE5-6482-69CB-66D8592A37EA}"/>
              </a:ext>
            </a:extLst>
          </p:cNvPr>
          <p:cNvSpPr txBox="1"/>
          <p:nvPr/>
        </p:nvSpPr>
        <p:spPr>
          <a:xfrm>
            <a:off x="5286351" y="3608007"/>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18%</a:t>
            </a:r>
          </a:p>
        </p:txBody>
      </p:sp>
      <p:sp>
        <p:nvSpPr>
          <p:cNvPr id="46" name="TextBox 45">
            <a:extLst>
              <a:ext uri="{FF2B5EF4-FFF2-40B4-BE49-F238E27FC236}">
                <a16:creationId xmlns:a16="http://schemas.microsoft.com/office/drawing/2014/main" id="{73EF456D-ACA4-D7B3-B2C4-46ACE255F396}"/>
              </a:ext>
            </a:extLst>
          </p:cNvPr>
          <p:cNvSpPr txBox="1"/>
          <p:nvPr/>
        </p:nvSpPr>
        <p:spPr>
          <a:xfrm>
            <a:off x="4914393" y="4178034"/>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19%</a:t>
            </a:r>
          </a:p>
        </p:txBody>
      </p:sp>
      <p:sp>
        <p:nvSpPr>
          <p:cNvPr id="47" name="TextBox 46">
            <a:extLst>
              <a:ext uri="{FF2B5EF4-FFF2-40B4-BE49-F238E27FC236}">
                <a16:creationId xmlns:a16="http://schemas.microsoft.com/office/drawing/2014/main" id="{6CDA9992-B177-4A0B-B5C6-6AA2D4086496}"/>
              </a:ext>
            </a:extLst>
          </p:cNvPr>
          <p:cNvSpPr txBox="1"/>
          <p:nvPr/>
        </p:nvSpPr>
        <p:spPr>
          <a:xfrm>
            <a:off x="4980890" y="4748061"/>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16%</a:t>
            </a:r>
          </a:p>
        </p:txBody>
      </p:sp>
      <p:sp>
        <p:nvSpPr>
          <p:cNvPr id="48" name="TextBox 47">
            <a:extLst>
              <a:ext uri="{FF2B5EF4-FFF2-40B4-BE49-F238E27FC236}">
                <a16:creationId xmlns:a16="http://schemas.microsoft.com/office/drawing/2014/main" id="{94BC6D9C-07D1-60FA-017F-E0C656C5A669}"/>
              </a:ext>
            </a:extLst>
          </p:cNvPr>
          <p:cNvSpPr txBox="1"/>
          <p:nvPr/>
        </p:nvSpPr>
        <p:spPr>
          <a:xfrm>
            <a:off x="6875349" y="1895082"/>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10%</a:t>
            </a:r>
          </a:p>
        </p:txBody>
      </p:sp>
      <p:sp>
        <p:nvSpPr>
          <p:cNvPr id="49" name="TextBox 48">
            <a:extLst>
              <a:ext uri="{FF2B5EF4-FFF2-40B4-BE49-F238E27FC236}">
                <a16:creationId xmlns:a16="http://schemas.microsoft.com/office/drawing/2014/main" id="{81E54330-836A-E975-1317-C2048937ACA0}"/>
              </a:ext>
            </a:extLst>
          </p:cNvPr>
          <p:cNvSpPr txBox="1"/>
          <p:nvPr/>
        </p:nvSpPr>
        <p:spPr>
          <a:xfrm>
            <a:off x="7888632" y="2468132"/>
            <a:ext cx="2667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7%</a:t>
            </a:r>
          </a:p>
        </p:txBody>
      </p:sp>
      <p:sp>
        <p:nvSpPr>
          <p:cNvPr id="50" name="TextBox 49">
            <a:extLst>
              <a:ext uri="{FF2B5EF4-FFF2-40B4-BE49-F238E27FC236}">
                <a16:creationId xmlns:a16="http://schemas.microsoft.com/office/drawing/2014/main" id="{828A2A04-1AA0-0C0A-0254-40D8A3DF6B27}"/>
              </a:ext>
            </a:extLst>
          </p:cNvPr>
          <p:cNvSpPr txBox="1"/>
          <p:nvPr/>
        </p:nvSpPr>
        <p:spPr>
          <a:xfrm>
            <a:off x="7309893" y="3038158"/>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13%</a:t>
            </a:r>
          </a:p>
        </p:txBody>
      </p:sp>
      <p:sp>
        <p:nvSpPr>
          <p:cNvPr id="51" name="TextBox 50">
            <a:extLst>
              <a:ext uri="{FF2B5EF4-FFF2-40B4-BE49-F238E27FC236}">
                <a16:creationId xmlns:a16="http://schemas.microsoft.com/office/drawing/2014/main" id="{A24C2C93-65ED-BBCA-FBBB-1CE07AE30CA6}"/>
              </a:ext>
            </a:extLst>
          </p:cNvPr>
          <p:cNvSpPr txBox="1"/>
          <p:nvPr/>
        </p:nvSpPr>
        <p:spPr>
          <a:xfrm>
            <a:off x="6497346" y="3608185"/>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23%</a:t>
            </a:r>
          </a:p>
        </p:txBody>
      </p:sp>
      <p:sp>
        <p:nvSpPr>
          <p:cNvPr id="52" name="TextBox 51">
            <a:extLst>
              <a:ext uri="{FF2B5EF4-FFF2-40B4-BE49-F238E27FC236}">
                <a16:creationId xmlns:a16="http://schemas.microsoft.com/office/drawing/2014/main" id="{9E063875-B914-B72E-8E02-D1E793A3CD57}"/>
              </a:ext>
            </a:extLst>
          </p:cNvPr>
          <p:cNvSpPr txBox="1"/>
          <p:nvPr/>
        </p:nvSpPr>
        <p:spPr>
          <a:xfrm>
            <a:off x="6214289" y="4178212"/>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25%</a:t>
            </a:r>
          </a:p>
        </p:txBody>
      </p:sp>
      <p:sp>
        <p:nvSpPr>
          <p:cNvPr id="53" name="TextBox 52">
            <a:extLst>
              <a:ext uri="{FF2B5EF4-FFF2-40B4-BE49-F238E27FC236}">
                <a16:creationId xmlns:a16="http://schemas.microsoft.com/office/drawing/2014/main" id="{B0E3B3C0-D0A6-4712-347C-B52FE6D8CF5C}"/>
              </a:ext>
            </a:extLst>
          </p:cNvPr>
          <p:cNvSpPr txBox="1"/>
          <p:nvPr/>
        </p:nvSpPr>
        <p:spPr>
          <a:xfrm>
            <a:off x="6111165" y="4748239"/>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22%</a:t>
            </a:r>
          </a:p>
        </p:txBody>
      </p:sp>
      <p:sp>
        <p:nvSpPr>
          <p:cNvPr id="54" name="TextBox 53">
            <a:extLst>
              <a:ext uri="{FF2B5EF4-FFF2-40B4-BE49-F238E27FC236}">
                <a16:creationId xmlns:a16="http://schemas.microsoft.com/office/drawing/2014/main" id="{C7144B5E-73CA-25DB-B466-B2ECC095E9A0}"/>
              </a:ext>
            </a:extLst>
          </p:cNvPr>
          <p:cNvSpPr txBox="1"/>
          <p:nvPr/>
        </p:nvSpPr>
        <p:spPr>
          <a:xfrm>
            <a:off x="7735190" y="1895260"/>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19%</a:t>
            </a:r>
          </a:p>
        </p:txBody>
      </p:sp>
      <p:sp>
        <p:nvSpPr>
          <p:cNvPr id="55" name="TextBox 54">
            <a:extLst>
              <a:ext uri="{FF2B5EF4-FFF2-40B4-BE49-F238E27FC236}">
                <a16:creationId xmlns:a16="http://schemas.microsoft.com/office/drawing/2014/main" id="{43802F37-95F8-97E8-8001-490AA7C3EFC6}"/>
              </a:ext>
            </a:extLst>
          </p:cNvPr>
          <p:cNvSpPr txBox="1"/>
          <p:nvPr/>
        </p:nvSpPr>
        <p:spPr>
          <a:xfrm>
            <a:off x="8211872" y="2468310"/>
            <a:ext cx="2667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4%</a:t>
            </a:r>
          </a:p>
        </p:txBody>
      </p:sp>
      <p:sp>
        <p:nvSpPr>
          <p:cNvPr id="56" name="TextBox 55">
            <a:extLst>
              <a:ext uri="{FF2B5EF4-FFF2-40B4-BE49-F238E27FC236}">
                <a16:creationId xmlns:a16="http://schemas.microsoft.com/office/drawing/2014/main" id="{8BF10968-A10F-3715-2F96-8FD1C5A28F09}"/>
              </a:ext>
            </a:extLst>
          </p:cNvPr>
          <p:cNvSpPr txBox="1"/>
          <p:nvPr/>
        </p:nvSpPr>
        <p:spPr>
          <a:xfrm>
            <a:off x="7986599" y="3038336"/>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10%</a:t>
            </a:r>
          </a:p>
        </p:txBody>
      </p:sp>
      <p:sp>
        <p:nvSpPr>
          <p:cNvPr id="57" name="TextBox 56">
            <a:extLst>
              <a:ext uri="{FF2B5EF4-FFF2-40B4-BE49-F238E27FC236}">
                <a16:creationId xmlns:a16="http://schemas.microsoft.com/office/drawing/2014/main" id="{0DECFECB-2201-DCF4-F9D4-121F954E5F08}"/>
              </a:ext>
            </a:extLst>
          </p:cNvPr>
          <p:cNvSpPr txBox="1"/>
          <p:nvPr/>
        </p:nvSpPr>
        <p:spPr>
          <a:xfrm>
            <a:off x="7744791" y="3608363"/>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19%</a:t>
            </a:r>
          </a:p>
        </p:txBody>
      </p:sp>
      <p:sp>
        <p:nvSpPr>
          <p:cNvPr id="58" name="TextBox 57">
            <a:extLst>
              <a:ext uri="{FF2B5EF4-FFF2-40B4-BE49-F238E27FC236}">
                <a16:creationId xmlns:a16="http://schemas.microsoft.com/office/drawing/2014/main" id="{9A139840-087A-7BC0-0C1C-2B760CA0A7F9}"/>
              </a:ext>
            </a:extLst>
          </p:cNvPr>
          <p:cNvSpPr txBox="1"/>
          <p:nvPr/>
        </p:nvSpPr>
        <p:spPr>
          <a:xfrm>
            <a:off x="7621398" y="4178390"/>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22%</a:t>
            </a:r>
          </a:p>
        </p:txBody>
      </p:sp>
      <p:sp>
        <p:nvSpPr>
          <p:cNvPr id="59" name="TextBox 58">
            <a:extLst>
              <a:ext uri="{FF2B5EF4-FFF2-40B4-BE49-F238E27FC236}">
                <a16:creationId xmlns:a16="http://schemas.microsoft.com/office/drawing/2014/main" id="{DD81263C-FE2B-7442-06D1-184BD41EC31A}"/>
              </a:ext>
            </a:extLst>
          </p:cNvPr>
          <p:cNvSpPr txBox="1"/>
          <p:nvPr/>
        </p:nvSpPr>
        <p:spPr>
          <a:xfrm>
            <a:off x="7521118" y="4748417"/>
            <a:ext cx="368300" cy="228600"/>
          </a:xfrm>
          <a:prstGeom prst="rect">
            <a:avLst/>
          </a:prstGeom>
        </p:spPr>
        <p:txBody>
          <a:bodyPr wrap="none" lIns="0" tIns="0" rIns="0" bIns="0" anchor="t"/>
          <a:lstStyle/>
          <a:p>
            <a:r>
              <a:rPr lang="en-US" sz="1400" b="1" dirty="0">
                <a:solidFill>
                  <a:srgbClr val="000000"/>
                </a:solidFill>
                <a:latin typeface="Arial" panose="020B0604020202020204" pitchFamily="34" charset="0"/>
              </a:rPr>
              <a:t>26%</a:t>
            </a:r>
          </a:p>
        </p:txBody>
      </p:sp>
      <p:sp>
        <p:nvSpPr>
          <p:cNvPr id="60" name="TextBox 59">
            <a:extLst>
              <a:ext uri="{FF2B5EF4-FFF2-40B4-BE49-F238E27FC236}">
                <a16:creationId xmlns:a16="http://schemas.microsoft.com/office/drawing/2014/main" id="{DB0BDC87-0A9E-937A-EA71-3A1097D29348}"/>
              </a:ext>
            </a:extLst>
          </p:cNvPr>
          <p:cNvSpPr txBox="1"/>
          <p:nvPr/>
        </p:nvSpPr>
        <p:spPr>
          <a:xfrm>
            <a:off x="2412036" y="5300562"/>
            <a:ext cx="266700" cy="215900"/>
          </a:xfrm>
          <a:prstGeom prst="rect">
            <a:avLst/>
          </a:prstGeom>
        </p:spPr>
        <p:txBody>
          <a:bodyPr wrap="none" lIns="0" tIns="0" rIns="0" bIns="0" anchor="t"/>
          <a:lstStyle/>
          <a:p>
            <a:r>
              <a:rPr lang="en-US" sz="1400" spc="46" dirty="0">
                <a:solidFill>
                  <a:srgbClr val="000000"/>
                </a:solidFill>
                <a:latin typeface="Arial" panose="020B0604020202020204" pitchFamily="34" charset="0"/>
              </a:rPr>
              <a:t>0%</a:t>
            </a:r>
          </a:p>
        </p:txBody>
      </p:sp>
      <p:sp>
        <p:nvSpPr>
          <p:cNvPr id="61" name="TextBox 60">
            <a:extLst>
              <a:ext uri="{FF2B5EF4-FFF2-40B4-BE49-F238E27FC236}">
                <a16:creationId xmlns:a16="http://schemas.microsoft.com/office/drawing/2014/main" id="{DB5D0B4E-B294-C7E2-DBC9-F51D45B2076B}"/>
              </a:ext>
            </a:extLst>
          </p:cNvPr>
          <p:cNvSpPr txBox="1"/>
          <p:nvPr/>
        </p:nvSpPr>
        <p:spPr>
          <a:xfrm>
            <a:off x="5323333" y="5300562"/>
            <a:ext cx="368300" cy="215900"/>
          </a:xfrm>
          <a:prstGeom prst="rect">
            <a:avLst/>
          </a:prstGeom>
        </p:spPr>
        <p:txBody>
          <a:bodyPr wrap="none" lIns="0" tIns="0" rIns="0" bIns="0" anchor="t"/>
          <a:lstStyle/>
          <a:p>
            <a:r>
              <a:rPr lang="en-US" sz="1400" spc="-22" dirty="0">
                <a:solidFill>
                  <a:srgbClr val="000000"/>
                </a:solidFill>
                <a:latin typeface="Arial" panose="020B0604020202020204" pitchFamily="34" charset="0"/>
              </a:rPr>
              <a:t>50%</a:t>
            </a:r>
          </a:p>
        </p:txBody>
      </p:sp>
      <p:sp>
        <p:nvSpPr>
          <p:cNvPr id="62" name="TextBox 61">
            <a:extLst>
              <a:ext uri="{FF2B5EF4-FFF2-40B4-BE49-F238E27FC236}">
                <a16:creationId xmlns:a16="http://schemas.microsoft.com/office/drawing/2014/main" id="{DBCB20A3-4569-D8FF-7E73-01F4C66E7A35}"/>
              </a:ext>
            </a:extLst>
          </p:cNvPr>
          <p:cNvSpPr txBox="1"/>
          <p:nvPr/>
        </p:nvSpPr>
        <p:spPr>
          <a:xfrm>
            <a:off x="8242987" y="5300562"/>
            <a:ext cx="457200" cy="215900"/>
          </a:xfrm>
          <a:prstGeom prst="rect">
            <a:avLst/>
          </a:prstGeom>
        </p:spPr>
        <p:txBody>
          <a:bodyPr wrap="none" lIns="0" tIns="0" rIns="0" bIns="0" anchor="t"/>
          <a:lstStyle/>
          <a:p>
            <a:r>
              <a:rPr lang="en-US" sz="1400" spc="-53" dirty="0">
                <a:solidFill>
                  <a:srgbClr val="000000"/>
                </a:solidFill>
                <a:latin typeface="Arial" panose="020B0604020202020204" pitchFamily="34" charset="0"/>
              </a:rPr>
              <a:t>100%</a:t>
            </a:r>
          </a:p>
        </p:txBody>
      </p:sp>
      <p:sp>
        <p:nvSpPr>
          <p:cNvPr id="63" name="TextBox 62">
            <a:extLst>
              <a:ext uri="{FF2B5EF4-FFF2-40B4-BE49-F238E27FC236}">
                <a16:creationId xmlns:a16="http://schemas.microsoft.com/office/drawing/2014/main" id="{F5C72C5D-8C85-9931-1217-CD411511D4D1}"/>
              </a:ext>
            </a:extLst>
          </p:cNvPr>
          <p:cNvSpPr txBox="1"/>
          <p:nvPr/>
        </p:nvSpPr>
        <p:spPr>
          <a:xfrm>
            <a:off x="1023729" y="1909373"/>
            <a:ext cx="1270000" cy="215900"/>
          </a:xfrm>
          <a:prstGeom prst="rect">
            <a:avLst/>
          </a:prstGeom>
        </p:spPr>
        <p:txBody>
          <a:bodyPr wrap="none" lIns="0" tIns="0" rIns="0" bIns="0" anchor="t"/>
          <a:lstStyle/>
          <a:p>
            <a:pPr algn="r"/>
            <a:r>
              <a:rPr lang="en-US" sz="1400" dirty="0">
                <a:solidFill>
                  <a:srgbClr val="000000"/>
                </a:solidFill>
                <a:latin typeface="Arial" panose="020B0604020202020204" pitchFamily="34" charset="0"/>
              </a:rPr>
              <a:t>Talent Shortage</a:t>
            </a:r>
          </a:p>
        </p:txBody>
      </p:sp>
      <p:sp>
        <p:nvSpPr>
          <p:cNvPr id="64" name="TextBox 63">
            <a:extLst>
              <a:ext uri="{FF2B5EF4-FFF2-40B4-BE49-F238E27FC236}">
                <a16:creationId xmlns:a16="http://schemas.microsoft.com/office/drawing/2014/main" id="{590BF4DA-4E9C-CB08-D3D6-DF0FAF81B3A7}"/>
              </a:ext>
            </a:extLst>
          </p:cNvPr>
          <p:cNvSpPr txBox="1"/>
          <p:nvPr/>
        </p:nvSpPr>
        <p:spPr>
          <a:xfrm>
            <a:off x="1658729" y="2472481"/>
            <a:ext cx="635000" cy="215900"/>
          </a:xfrm>
          <a:prstGeom prst="rect">
            <a:avLst/>
          </a:prstGeom>
        </p:spPr>
        <p:txBody>
          <a:bodyPr wrap="none" lIns="0" tIns="0" rIns="0" bIns="0" anchor="t"/>
          <a:lstStyle/>
          <a:p>
            <a:pPr algn="r"/>
            <a:r>
              <a:rPr lang="en-US" sz="1400" dirty="0">
                <a:solidFill>
                  <a:srgbClr val="000000"/>
                </a:solidFill>
                <a:latin typeface="Arial" panose="020B0604020202020204" pitchFamily="34" charset="0"/>
              </a:rPr>
              <a:t>Inflation</a:t>
            </a:r>
          </a:p>
        </p:txBody>
      </p:sp>
      <p:sp>
        <p:nvSpPr>
          <p:cNvPr id="66" name="TextBox 65">
            <a:extLst>
              <a:ext uri="{FF2B5EF4-FFF2-40B4-BE49-F238E27FC236}">
                <a16:creationId xmlns:a16="http://schemas.microsoft.com/office/drawing/2014/main" id="{5F888178-FA09-BE23-1399-768F4330F4F2}"/>
              </a:ext>
            </a:extLst>
          </p:cNvPr>
          <p:cNvSpPr txBox="1"/>
          <p:nvPr/>
        </p:nvSpPr>
        <p:spPr>
          <a:xfrm>
            <a:off x="1455529" y="3047494"/>
            <a:ext cx="838200" cy="215900"/>
          </a:xfrm>
          <a:prstGeom prst="rect">
            <a:avLst/>
          </a:prstGeom>
        </p:spPr>
        <p:txBody>
          <a:bodyPr wrap="none" lIns="0" tIns="0" rIns="0" bIns="0" anchor="t"/>
          <a:lstStyle/>
          <a:p>
            <a:pPr algn="r"/>
            <a:r>
              <a:rPr lang="en-US" sz="1400" dirty="0">
                <a:solidFill>
                  <a:srgbClr val="000000"/>
                </a:solidFill>
                <a:latin typeface="Arial" panose="020B0604020202020204" pitchFamily="34" charset="0"/>
              </a:rPr>
              <a:t>Recession</a:t>
            </a:r>
          </a:p>
        </p:txBody>
      </p:sp>
      <p:sp>
        <p:nvSpPr>
          <p:cNvPr id="67" name="TextBox 66">
            <a:extLst>
              <a:ext uri="{FF2B5EF4-FFF2-40B4-BE49-F238E27FC236}">
                <a16:creationId xmlns:a16="http://schemas.microsoft.com/office/drawing/2014/main" id="{DF81D147-4D4D-ABAC-65B9-0EAEAE8CE13C}"/>
              </a:ext>
            </a:extLst>
          </p:cNvPr>
          <p:cNvSpPr txBox="1"/>
          <p:nvPr/>
        </p:nvSpPr>
        <p:spPr>
          <a:xfrm>
            <a:off x="426829" y="3604352"/>
            <a:ext cx="1866900" cy="215900"/>
          </a:xfrm>
          <a:prstGeom prst="rect">
            <a:avLst/>
          </a:prstGeom>
        </p:spPr>
        <p:txBody>
          <a:bodyPr wrap="none" lIns="0" tIns="0" rIns="0" bIns="0" anchor="t"/>
          <a:lstStyle/>
          <a:p>
            <a:pPr algn="r"/>
            <a:r>
              <a:rPr lang="en-US" sz="1400" dirty="0">
                <a:solidFill>
                  <a:srgbClr val="000000"/>
                </a:solidFill>
                <a:latin typeface="Arial" panose="020B0604020202020204" pitchFamily="34" charset="0"/>
              </a:rPr>
              <a:t>Supply Chain Problems</a:t>
            </a:r>
          </a:p>
        </p:txBody>
      </p:sp>
      <p:sp>
        <p:nvSpPr>
          <p:cNvPr id="68" name="TextBox 67">
            <a:extLst>
              <a:ext uri="{FF2B5EF4-FFF2-40B4-BE49-F238E27FC236}">
                <a16:creationId xmlns:a16="http://schemas.microsoft.com/office/drawing/2014/main" id="{2D802ED1-10B3-7C01-31CE-D56AE9E79BAE}"/>
              </a:ext>
            </a:extLst>
          </p:cNvPr>
          <p:cNvSpPr txBox="1"/>
          <p:nvPr/>
        </p:nvSpPr>
        <p:spPr>
          <a:xfrm>
            <a:off x="642729" y="4169535"/>
            <a:ext cx="1651000" cy="215900"/>
          </a:xfrm>
          <a:prstGeom prst="rect">
            <a:avLst/>
          </a:prstGeom>
        </p:spPr>
        <p:txBody>
          <a:bodyPr wrap="none" lIns="0" tIns="0" rIns="0" bIns="0" anchor="t"/>
          <a:lstStyle/>
          <a:p>
            <a:pPr algn="r"/>
            <a:r>
              <a:rPr lang="en-US" sz="1400" dirty="0">
                <a:solidFill>
                  <a:srgbClr val="000000"/>
                </a:solidFill>
                <a:latin typeface="Arial" panose="020B0604020202020204" pitchFamily="34" charset="0"/>
              </a:rPr>
              <a:t>Rising Interest Rates</a:t>
            </a:r>
          </a:p>
        </p:txBody>
      </p:sp>
      <p:sp>
        <p:nvSpPr>
          <p:cNvPr id="69" name="TextBox 68">
            <a:extLst>
              <a:ext uri="{FF2B5EF4-FFF2-40B4-BE49-F238E27FC236}">
                <a16:creationId xmlns:a16="http://schemas.microsoft.com/office/drawing/2014/main" id="{C2448DD0-7D5D-21C7-2017-1C557BDC2A2E}"/>
              </a:ext>
            </a:extLst>
          </p:cNvPr>
          <p:cNvSpPr txBox="1"/>
          <p:nvPr/>
        </p:nvSpPr>
        <p:spPr>
          <a:xfrm>
            <a:off x="1214229" y="4756627"/>
            <a:ext cx="1079500" cy="215900"/>
          </a:xfrm>
          <a:prstGeom prst="rect">
            <a:avLst/>
          </a:prstGeom>
        </p:spPr>
        <p:txBody>
          <a:bodyPr wrap="none" lIns="0" tIns="0" rIns="0" bIns="0" anchor="t"/>
          <a:lstStyle/>
          <a:p>
            <a:pPr algn="r"/>
            <a:r>
              <a:rPr lang="en-US" sz="1400" dirty="0">
                <a:solidFill>
                  <a:srgbClr val="000000"/>
                </a:solidFill>
                <a:latin typeface="Arial" panose="020B0604020202020204" pitchFamily="34" charset="0"/>
              </a:rPr>
              <a:t>Energy Costs</a:t>
            </a:r>
          </a:p>
        </p:txBody>
      </p:sp>
      <p:grpSp>
        <p:nvGrpSpPr>
          <p:cNvPr id="101" name="Group 100">
            <a:extLst>
              <a:ext uri="{FF2B5EF4-FFF2-40B4-BE49-F238E27FC236}">
                <a16:creationId xmlns:a16="http://schemas.microsoft.com/office/drawing/2014/main" id="{97FF1F05-22C8-DAA5-D2F9-2FB206BA2D65}"/>
              </a:ext>
            </a:extLst>
          </p:cNvPr>
          <p:cNvGrpSpPr/>
          <p:nvPr/>
        </p:nvGrpSpPr>
        <p:grpSpPr>
          <a:xfrm>
            <a:off x="2536996" y="1444182"/>
            <a:ext cx="824062" cy="184666"/>
            <a:chOff x="2536996" y="1930348"/>
            <a:chExt cx="824062" cy="184666"/>
          </a:xfrm>
        </p:grpSpPr>
        <p:sp>
          <p:nvSpPr>
            <p:cNvPr id="82" name="Rectangle 81">
              <a:extLst>
                <a:ext uri="{FF2B5EF4-FFF2-40B4-BE49-F238E27FC236}">
                  <a16:creationId xmlns:a16="http://schemas.microsoft.com/office/drawing/2014/main" id="{2A3AA2CC-85F3-59B8-4FF6-A2E8D6C95B9A}"/>
                </a:ext>
              </a:extLst>
            </p:cNvPr>
            <p:cNvSpPr/>
            <p:nvPr/>
          </p:nvSpPr>
          <p:spPr>
            <a:xfrm>
              <a:off x="2536996" y="1945079"/>
              <a:ext cx="162174" cy="162174"/>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4" name="TextBox 83">
              <a:extLst>
                <a:ext uri="{FF2B5EF4-FFF2-40B4-BE49-F238E27FC236}">
                  <a16:creationId xmlns:a16="http://schemas.microsoft.com/office/drawing/2014/main" id="{C9E1E8DB-02A8-9CBF-6EE0-A8C0513399CE}"/>
                </a:ext>
              </a:extLst>
            </p:cNvPr>
            <p:cNvSpPr txBox="1"/>
            <p:nvPr/>
          </p:nvSpPr>
          <p:spPr>
            <a:xfrm>
              <a:off x="2649858" y="1930348"/>
              <a:ext cx="711200" cy="184666"/>
            </a:xfrm>
            <a:prstGeom prst="rect">
              <a:avLst/>
            </a:prstGeom>
            <a:noFill/>
          </p:spPr>
          <p:txBody>
            <a:bodyPr wrap="square" lIns="91440" tIns="0" bIns="0" rtlCol="0" anchor="ctr" anchorCtr="0">
              <a:spAutoFit/>
            </a:bodyPr>
            <a:lstStyle/>
            <a:p>
              <a:r>
                <a:rPr lang="en-US" sz="1200" dirty="0"/>
                <a:t>Rank 1</a:t>
              </a:r>
            </a:p>
          </p:txBody>
        </p:sp>
      </p:grpSp>
      <p:grpSp>
        <p:nvGrpSpPr>
          <p:cNvPr id="100" name="Group 99">
            <a:extLst>
              <a:ext uri="{FF2B5EF4-FFF2-40B4-BE49-F238E27FC236}">
                <a16:creationId xmlns:a16="http://schemas.microsoft.com/office/drawing/2014/main" id="{C9A9DAE2-F193-7C0D-EB70-B6BB0CCABBC0}"/>
              </a:ext>
            </a:extLst>
          </p:cNvPr>
          <p:cNvGrpSpPr/>
          <p:nvPr/>
        </p:nvGrpSpPr>
        <p:grpSpPr>
          <a:xfrm>
            <a:off x="3386596" y="1444182"/>
            <a:ext cx="824062" cy="184666"/>
            <a:chOff x="3350596" y="1930348"/>
            <a:chExt cx="824062" cy="184666"/>
          </a:xfrm>
        </p:grpSpPr>
        <p:sp>
          <p:nvSpPr>
            <p:cNvPr id="86" name="Rectangle 85">
              <a:extLst>
                <a:ext uri="{FF2B5EF4-FFF2-40B4-BE49-F238E27FC236}">
                  <a16:creationId xmlns:a16="http://schemas.microsoft.com/office/drawing/2014/main" id="{7040016F-4746-B7AA-DD78-56B29D691111}"/>
                </a:ext>
              </a:extLst>
            </p:cNvPr>
            <p:cNvSpPr/>
            <p:nvPr/>
          </p:nvSpPr>
          <p:spPr>
            <a:xfrm>
              <a:off x="3350596" y="1945079"/>
              <a:ext cx="162174" cy="162174"/>
            </a:xfrm>
            <a:prstGeom prst="rect">
              <a:avLst/>
            </a:prstGeom>
            <a:solidFill>
              <a:srgbClr val="004D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7" name="TextBox 86">
              <a:extLst>
                <a:ext uri="{FF2B5EF4-FFF2-40B4-BE49-F238E27FC236}">
                  <a16:creationId xmlns:a16="http://schemas.microsoft.com/office/drawing/2014/main" id="{AE09E05E-F48F-218C-80E3-F77E173C1C8F}"/>
                </a:ext>
              </a:extLst>
            </p:cNvPr>
            <p:cNvSpPr txBox="1"/>
            <p:nvPr/>
          </p:nvSpPr>
          <p:spPr>
            <a:xfrm>
              <a:off x="3463458" y="1930348"/>
              <a:ext cx="711200" cy="184666"/>
            </a:xfrm>
            <a:prstGeom prst="rect">
              <a:avLst/>
            </a:prstGeom>
            <a:noFill/>
          </p:spPr>
          <p:txBody>
            <a:bodyPr wrap="square" lIns="91440" tIns="0" bIns="0" rtlCol="0" anchor="ctr" anchorCtr="0">
              <a:spAutoFit/>
            </a:bodyPr>
            <a:lstStyle/>
            <a:p>
              <a:r>
                <a:rPr lang="en-US" sz="1200" dirty="0"/>
                <a:t>Rank 2</a:t>
              </a:r>
            </a:p>
          </p:txBody>
        </p:sp>
      </p:grpSp>
      <p:grpSp>
        <p:nvGrpSpPr>
          <p:cNvPr id="99" name="Group 98">
            <a:extLst>
              <a:ext uri="{FF2B5EF4-FFF2-40B4-BE49-F238E27FC236}">
                <a16:creationId xmlns:a16="http://schemas.microsoft.com/office/drawing/2014/main" id="{C4225092-8C26-DE8B-8EBB-350303973C1B}"/>
              </a:ext>
            </a:extLst>
          </p:cNvPr>
          <p:cNvGrpSpPr/>
          <p:nvPr/>
        </p:nvGrpSpPr>
        <p:grpSpPr>
          <a:xfrm>
            <a:off x="4236196" y="1444182"/>
            <a:ext cx="824062" cy="184666"/>
            <a:chOff x="4156996" y="1930348"/>
            <a:chExt cx="824062" cy="184666"/>
          </a:xfrm>
        </p:grpSpPr>
        <p:sp>
          <p:nvSpPr>
            <p:cNvPr id="88" name="Rectangle 87">
              <a:extLst>
                <a:ext uri="{FF2B5EF4-FFF2-40B4-BE49-F238E27FC236}">
                  <a16:creationId xmlns:a16="http://schemas.microsoft.com/office/drawing/2014/main" id="{905DED06-9AAD-C3FA-AFD8-599EAD664652}"/>
                </a:ext>
              </a:extLst>
            </p:cNvPr>
            <p:cNvSpPr/>
            <p:nvPr/>
          </p:nvSpPr>
          <p:spPr>
            <a:xfrm>
              <a:off x="4156996" y="1945079"/>
              <a:ext cx="162174" cy="162174"/>
            </a:xfrm>
            <a:prstGeom prst="rect">
              <a:avLst/>
            </a:prstGeom>
            <a:solidFill>
              <a:srgbClr val="007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89" name="TextBox 88">
              <a:extLst>
                <a:ext uri="{FF2B5EF4-FFF2-40B4-BE49-F238E27FC236}">
                  <a16:creationId xmlns:a16="http://schemas.microsoft.com/office/drawing/2014/main" id="{8D53C602-F112-3979-AEB7-C9AA3D9A7569}"/>
                </a:ext>
              </a:extLst>
            </p:cNvPr>
            <p:cNvSpPr txBox="1"/>
            <p:nvPr/>
          </p:nvSpPr>
          <p:spPr>
            <a:xfrm>
              <a:off x="4269858" y="1930348"/>
              <a:ext cx="711200" cy="184666"/>
            </a:xfrm>
            <a:prstGeom prst="rect">
              <a:avLst/>
            </a:prstGeom>
            <a:noFill/>
          </p:spPr>
          <p:txBody>
            <a:bodyPr wrap="square" lIns="91440" tIns="0" bIns="0" rtlCol="0" anchor="ctr" anchorCtr="0">
              <a:spAutoFit/>
            </a:bodyPr>
            <a:lstStyle/>
            <a:p>
              <a:r>
                <a:rPr lang="en-US" sz="1200" dirty="0"/>
                <a:t>Rank 3</a:t>
              </a:r>
            </a:p>
          </p:txBody>
        </p:sp>
      </p:grpSp>
      <p:grpSp>
        <p:nvGrpSpPr>
          <p:cNvPr id="98" name="Group 97">
            <a:extLst>
              <a:ext uri="{FF2B5EF4-FFF2-40B4-BE49-F238E27FC236}">
                <a16:creationId xmlns:a16="http://schemas.microsoft.com/office/drawing/2014/main" id="{0F07A5FD-5146-49A9-A049-DCBA2AEDB152}"/>
              </a:ext>
            </a:extLst>
          </p:cNvPr>
          <p:cNvGrpSpPr/>
          <p:nvPr/>
        </p:nvGrpSpPr>
        <p:grpSpPr>
          <a:xfrm>
            <a:off x="5085796" y="1444182"/>
            <a:ext cx="824062" cy="184666"/>
            <a:chOff x="5013796" y="1930348"/>
            <a:chExt cx="824062" cy="184666"/>
          </a:xfrm>
        </p:grpSpPr>
        <p:sp>
          <p:nvSpPr>
            <p:cNvPr id="90" name="Rectangle 89">
              <a:extLst>
                <a:ext uri="{FF2B5EF4-FFF2-40B4-BE49-F238E27FC236}">
                  <a16:creationId xmlns:a16="http://schemas.microsoft.com/office/drawing/2014/main" id="{D798460E-ADA1-08DD-8235-6823FA28C1A2}"/>
                </a:ext>
              </a:extLst>
            </p:cNvPr>
            <p:cNvSpPr/>
            <p:nvPr/>
          </p:nvSpPr>
          <p:spPr>
            <a:xfrm>
              <a:off x="5013796" y="1945079"/>
              <a:ext cx="162174" cy="162174"/>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1" name="TextBox 90">
              <a:extLst>
                <a:ext uri="{FF2B5EF4-FFF2-40B4-BE49-F238E27FC236}">
                  <a16:creationId xmlns:a16="http://schemas.microsoft.com/office/drawing/2014/main" id="{4CEAA3AB-EACB-24DC-768A-A13BDE3F2376}"/>
                </a:ext>
              </a:extLst>
            </p:cNvPr>
            <p:cNvSpPr txBox="1"/>
            <p:nvPr/>
          </p:nvSpPr>
          <p:spPr>
            <a:xfrm>
              <a:off x="5126658" y="1930348"/>
              <a:ext cx="711200" cy="184666"/>
            </a:xfrm>
            <a:prstGeom prst="rect">
              <a:avLst/>
            </a:prstGeom>
            <a:noFill/>
          </p:spPr>
          <p:txBody>
            <a:bodyPr wrap="square" lIns="91440" tIns="0" bIns="0" rtlCol="0" anchor="ctr" anchorCtr="0">
              <a:spAutoFit/>
            </a:bodyPr>
            <a:lstStyle/>
            <a:p>
              <a:r>
                <a:rPr lang="en-US" sz="1200" dirty="0"/>
                <a:t>Rank 4</a:t>
              </a:r>
            </a:p>
          </p:txBody>
        </p:sp>
      </p:grpSp>
      <p:grpSp>
        <p:nvGrpSpPr>
          <p:cNvPr id="97" name="Group 96">
            <a:extLst>
              <a:ext uri="{FF2B5EF4-FFF2-40B4-BE49-F238E27FC236}">
                <a16:creationId xmlns:a16="http://schemas.microsoft.com/office/drawing/2014/main" id="{0C4010D8-ADE2-8167-B2DD-5EEEDA46F906}"/>
              </a:ext>
            </a:extLst>
          </p:cNvPr>
          <p:cNvGrpSpPr/>
          <p:nvPr/>
        </p:nvGrpSpPr>
        <p:grpSpPr>
          <a:xfrm>
            <a:off x="5935396" y="1444182"/>
            <a:ext cx="824062" cy="184666"/>
            <a:chOff x="5892196" y="1930348"/>
            <a:chExt cx="824062" cy="184666"/>
          </a:xfrm>
        </p:grpSpPr>
        <p:sp>
          <p:nvSpPr>
            <p:cNvPr id="92" name="Rectangle 91">
              <a:extLst>
                <a:ext uri="{FF2B5EF4-FFF2-40B4-BE49-F238E27FC236}">
                  <a16:creationId xmlns:a16="http://schemas.microsoft.com/office/drawing/2014/main" id="{C0DE9D0F-8A34-8D49-225E-D8916E2C32E1}"/>
                </a:ext>
              </a:extLst>
            </p:cNvPr>
            <p:cNvSpPr/>
            <p:nvPr/>
          </p:nvSpPr>
          <p:spPr>
            <a:xfrm>
              <a:off x="5892196" y="1945079"/>
              <a:ext cx="162174" cy="162174"/>
            </a:xfrm>
            <a:prstGeom prst="rect">
              <a:avLst/>
            </a:prstGeom>
            <a:solidFill>
              <a:srgbClr val="49C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3" name="TextBox 92">
              <a:extLst>
                <a:ext uri="{FF2B5EF4-FFF2-40B4-BE49-F238E27FC236}">
                  <a16:creationId xmlns:a16="http://schemas.microsoft.com/office/drawing/2014/main" id="{C6FDBFAE-CDD8-0D5D-8FB1-1E2DB41A042B}"/>
                </a:ext>
              </a:extLst>
            </p:cNvPr>
            <p:cNvSpPr txBox="1"/>
            <p:nvPr/>
          </p:nvSpPr>
          <p:spPr>
            <a:xfrm>
              <a:off x="6005058" y="1930348"/>
              <a:ext cx="711200" cy="184666"/>
            </a:xfrm>
            <a:prstGeom prst="rect">
              <a:avLst/>
            </a:prstGeom>
            <a:noFill/>
          </p:spPr>
          <p:txBody>
            <a:bodyPr wrap="square" lIns="91440" tIns="0" bIns="0" rtlCol="0" anchor="ctr" anchorCtr="0">
              <a:spAutoFit/>
            </a:bodyPr>
            <a:lstStyle/>
            <a:p>
              <a:r>
                <a:rPr lang="en-US" sz="1200" dirty="0"/>
                <a:t>Rank 5</a:t>
              </a:r>
            </a:p>
          </p:txBody>
        </p:sp>
      </p:grpSp>
      <p:grpSp>
        <p:nvGrpSpPr>
          <p:cNvPr id="96" name="Group 95">
            <a:extLst>
              <a:ext uri="{FF2B5EF4-FFF2-40B4-BE49-F238E27FC236}">
                <a16:creationId xmlns:a16="http://schemas.microsoft.com/office/drawing/2014/main" id="{80FA727C-4027-8FD6-B747-E4686DAF1A17}"/>
              </a:ext>
            </a:extLst>
          </p:cNvPr>
          <p:cNvGrpSpPr/>
          <p:nvPr/>
        </p:nvGrpSpPr>
        <p:grpSpPr>
          <a:xfrm>
            <a:off x="6784996" y="1444182"/>
            <a:ext cx="824062" cy="184666"/>
            <a:chOff x="6784996" y="1930348"/>
            <a:chExt cx="824062" cy="184666"/>
          </a:xfrm>
        </p:grpSpPr>
        <p:sp>
          <p:nvSpPr>
            <p:cNvPr id="94" name="Rectangle 93">
              <a:extLst>
                <a:ext uri="{FF2B5EF4-FFF2-40B4-BE49-F238E27FC236}">
                  <a16:creationId xmlns:a16="http://schemas.microsoft.com/office/drawing/2014/main" id="{17C9C132-F5F7-4D41-E29D-BC861D824058}"/>
                </a:ext>
              </a:extLst>
            </p:cNvPr>
            <p:cNvSpPr/>
            <p:nvPr/>
          </p:nvSpPr>
          <p:spPr>
            <a:xfrm>
              <a:off x="6784996" y="1945079"/>
              <a:ext cx="162174" cy="162174"/>
            </a:xfrm>
            <a:prstGeom prst="rect">
              <a:avLst/>
            </a:prstGeom>
            <a:solidFill>
              <a:srgbClr val="91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95" name="TextBox 94">
              <a:extLst>
                <a:ext uri="{FF2B5EF4-FFF2-40B4-BE49-F238E27FC236}">
                  <a16:creationId xmlns:a16="http://schemas.microsoft.com/office/drawing/2014/main" id="{88401A4F-F782-250E-2D95-EE15DE21FEAB}"/>
                </a:ext>
              </a:extLst>
            </p:cNvPr>
            <p:cNvSpPr txBox="1"/>
            <p:nvPr/>
          </p:nvSpPr>
          <p:spPr>
            <a:xfrm>
              <a:off x="6897858" y="1930348"/>
              <a:ext cx="711200" cy="184666"/>
            </a:xfrm>
            <a:prstGeom prst="rect">
              <a:avLst/>
            </a:prstGeom>
            <a:noFill/>
          </p:spPr>
          <p:txBody>
            <a:bodyPr wrap="square" lIns="91440" tIns="0" bIns="0" rtlCol="0" anchor="ctr" anchorCtr="0">
              <a:spAutoFit/>
            </a:bodyPr>
            <a:lstStyle/>
            <a:p>
              <a:r>
                <a:rPr lang="en-US" sz="1200" dirty="0"/>
                <a:t>Rank 6</a:t>
              </a:r>
            </a:p>
          </p:txBody>
        </p:sp>
      </p:grpSp>
      <p:sp>
        <p:nvSpPr>
          <p:cNvPr id="79" name="Rectangle 78">
            <a:extLst>
              <a:ext uri="{FF2B5EF4-FFF2-40B4-BE49-F238E27FC236}">
                <a16:creationId xmlns:a16="http://schemas.microsoft.com/office/drawing/2014/main" id="{B79818A6-4E8E-E716-20D4-46C690BE7C46}"/>
              </a:ext>
            </a:extLst>
          </p:cNvPr>
          <p:cNvSpPr/>
          <p:nvPr/>
        </p:nvSpPr>
        <p:spPr>
          <a:xfrm>
            <a:off x="796954" y="1705499"/>
            <a:ext cx="7810151" cy="613253"/>
          </a:xfrm>
          <a:prstGeom prst="rect">
            <a:avLst/>
          </a:prstGeom>
          <a:noFill/>
          <a:ln w="25400">
            <a:solidFill>
              <a:srgbClr val="DE0A0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 name="Group 16">
            <a:extLst>
              <a:ext uri="{FF2B5EF4-FFF2-40B4-BE49-F238E27FC236}">
                <a16:creationId xmlns:a16="http://schemas.microsoft.com/office/drawing/2014/main" id="{8933DBBA-B774-BAEC-F61E-8D888D0A29C0}"/>
              </a:ext>
            </a:extLst>
          </p:cNvPr>
          <p:cNvGrpSpPr/>
          <p:nvPr/>
        </p:nvGrpSpPr>
        <p:grpSpPr>
          <a:xfrm>
            <a:off x="8607105" y="1596325"/>
            <a:ext cx="3152983" cy="831600"/>
            <a:chOff x="8607105" y="1596325"/>
            <a:chExt cx="3152983" cy="831600"/>
          </a:xfrm>
        </p:grpSpPr>
        <p:sp>
          <p:nvSpPr>
            <p:cNvPr id="3" name="Google Shape;413;p3">
              <a:extLst>
                <a:ext uri="{FF2B5EF4-FFF2-40B4-BE49-F238E27FC236}">
                  <a16:creationId xmlns:a16="http://schemas.microsoft.com/office/drawing/2014/main" id="{D4C13452-4435-4D31-3096-145C82C37AAD}"/>
                </a:ext>
              </a:extLst>
            </p:cNvPr>
            <p:cNvSpPr/>
            <p:nvPr/>
          </p:nvSpPr>
          <p:spPr>
            <a:xfrm>
              <a:off x="8839857" y="1596325"/>
              <a:ext cx="2920231" cy="83160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DE0A01"/>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1200"/>
                <a:buFont typeface="Arial"/>
                <a:buNone/>
              </a:pPr>
              <a:r>
                <a:rPr lang="en-US" sz="1400" b="0" i="0" u="none" strike="noStrike" cap="none" dirty="0">
                  <a:solidFill>
                    <a:schemeClr val="dk1"/>
                  </a:solidFill>
                  <a:latin typeface="Arial"/>
                  <a:ea typeface="Arial"/>
                  <a:cs typeface="Arial"/>
                  <a:sym typeface="Arial"/>
                </a:rPr>
                <a:t>26% of CEOs rate talent shortage as having the most severe impact of their business.</a:t>
              </a:r>
            </a:p>
          </p:txBody>
        </p:sp>
        <p:cxnSp>
          <p:nvCxnSpPr>
            <p:cNvPr id="81" name="Straight Connector 80">
              <a:extLst>
                <a:ext uri="{FF2B5EF4-FFF2-40B4-BE49-F238E27FC236}">
                  <a16:creationId xmlns:a16="http://schemas.microsoft.com/office/drawing/2014/main" id="{412BA2BF-0BDB-40FF-F2A0-3DDAB74378DE}"/>
                </a:ext>
              </a:extLst>
            </p:cNvPr>
            <p:cNvCxnSpPr>
              <a:cxnSpLocks/>
            </p:cNvCxnSpPr>
            <p:nvPr/>
          </p:nvCxnSpPr>
          <p:spPr>
            <a:xfrm>
              <a:off x="8607105" y="2012125"/>
              <a:ext cx="237835" cy="0"/>
            </a:xfrm>
            <a:prstGeom prst="line">
              <a:avLst/>
            </a:prstGeom>
            <a:noFill/>
            <a:ln w="25400" cap="flat" cmpd="sng">
              <a:solidFill>
                <a:srgbClr val="DE0A01"/>
              </a:solidFill>
              <a:prstDash val="solid"/>
              <a:round/>
              <a:headEnd type="none" w="lg" len="med"/>
              <a:tailEnd type="none" w="lg" len="med"/>
            </a:ln>
          </p:spPr>
        </p:cxnSp>
      </p:grpSp>
      <p:sp>
        <p:nvSpPr>
          <p:cNvPr id="70" name="Google Shape;367;p7">
            <a:extLst>
              <a:ext uri="{FF2B5EF4-FFF2-40B4-BE49-F238E27FC236}">
                <a16:creationId xmlns:a16="http://schemas.microsoft.com/office/drawing/2014/main" id="{A5BE4300-E95A-BDE9-3435-54500D6AD296}"/>
              </a:ext>
            </a:extLst>
          </p:cNvPr>
          <p:cNvSpPr/>
          <p:nvPr/>
        </p:nvSpPr>
        <p:spPr>
          <a:xfrm>
            <a:off x="8839857" y="2575142"/>
            <a:ext cx="2919600" cy="104641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a:solidFill>
              <a:srgbClr val="6F7878"/>
            </a:solidFill>
          </a:ln>
        </p:spPr>
        <p:txBody>
          <a:bodyPr spcFirstLastPara="1" wrap="square" lIns="91425" tIns="91425" rIns="91425" bIns="91425" anchor="ctr" anchorCtr="0">
            <a:spAutoFit/>
          </a:bodyPr>
          <a:lstStyle/>
          <a:p>
            <a:pPr marL="540000" marR="0" lvl="0" indent="0" algn="l" rtl="0">
              <a:lnSpc>
                <a:spcPct val="100000"/>
              </a:lnSpc>
              <a:spcBef>
                <a:spcPts val="0"/>
              </a:spcBef>
              <a:spcAft>
                <a:spcPts val="0"/>
              </a:spcAft>
              <a:buClr>
                <a:srgbClr val="000000"/>
              </a:buClr>
              <a:buSzPts val="1200"/>
              <a:buFont typeface="Arial"/>
              <a:buNone/>
            </a:pPr>
            <a:r>
              <a:rPr lang="en-US" sz="1400" b="0" i="0" u="none" strike="noStrike" cap="none" dirty="0">
                <a:solidFill>
                  <a:srgbClr val="000000"/>
                </a:solidFill>
                <a:latin typeface="Arial"/>
                <a:ea typeface="Arial"/>
                <a:cs typeface="Arial"/>
                <a:sym typeface="Arial"/>
              </a:rPr>
              <a:t>37% of CTOs Cite Talent Constraints as Their Top Challenges for Technology Implementation</a:t>
            </a:r>
          </a:p>
        </p:txBody>
      </p:sp>
      <p:pic>
        <p:nvPicPr>
          <p:cNvPr id="71" name="Graphic 70">
            <a:extLst>
              <a:ext uri="{FF2B5EF4-FFF2-40B4-BE49-F238E27FC236}">
                <a16:creationId xmlns:a16="http://schemas.microsoft.com/office/drawing/2014/main" id="{D7517771-0914-A7BC-0E2C-8CD50C8628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57934" y="2688381"/>
            <a:ext cx="571344" cy="444379"/>
          </a:xfrm>
          <a:prstGeom prst="rect">
            <a:avLst/>
          </a:prstGeom>
        </p:spPr>
      </p:pic>
    </p:spTree>
    <p:extLst>
      <p:ext uri="{BB962C8B-B14F-4D97-AF65-F5344CB8AC3E}">
        <p14:creationId xmlns:p14="http://schemas.microsoft.com/office/powerpoint/2010/main" val="935190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F54FC9-0733-ABDF-D9C8-0563BF34DCD1}"/>
              </a:ext>
            </a:extLst>
          </p:cNvPr>
          <p:cNvSpPr/>
          <p:nvPr/>
        </p:nvSpPr>
        <p:spPr>
          <a:xfrm>
            <a:off x="409074" y="1933683"/>
            <a:ext cx="11430000" cy="45123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Title 2">
            <a:extLst>
              <a:ext uri="{FF2B5EF4-FFF2-40B4-BE49-F238E27FC236}">
                <a16:creationId xmlns:a16="http://schemas.microsoft.com/office/drawing/2014/main" id="{14392A92-09FA-4DDB-B46F-2E85AD7AD341}"/>
              </a:ext>
            </a:extLst>
          </p:cNvPr>
          <p:cNvSpPr>
            <a:spLocks noGrp="1"/>
          </p:cNvSpPr>
          <p:nvPr>
            <p:ph type="title"/>
          </p:nvPr>
        </p:nvSpPr>
        <p:spPr/>
        <p:txBody>
          <a:bodyPr/>
          <a:lstStyle/>
          <a:p>
            <a:r>
              <a:rPr lang="en-US" b="1" dirty="0"/>
              <a:t>Key Issues</a:t>
            </a:r>
            <a:endParaRPr lang="en-US" dirty="0"/>
          </a:p>
        </p:txBody>
      </p:sp>
      <p:sp>
        <p:nvSpPr>
          <p:cNvPr id="4" name="Content Placeholder 3">
            <a:extLst>
              <a:ext uri="{FF2B5EF4-FFF2-40B4-BE49-F238E27FC236}">
                <a16:creationId xmlns:a16="http://schemas.microsoft.com/office/drawing/2014/main" id="{FF80A4E5-7031-4093-AF50-DCEEADE7AF03}"/>
              </a:ext>
            </a:extLst>
          </p:cNvPr>
          <p:cNvSpPr>
            <a:spLocks noGrp="1"/>
          </p:cNvSpPr>
          <p:nvPr>
            <p:ph sz="quarter" idx="10"/>
          </p:nvPr>
        </p:nvSpPr>
        <p:spPr/>
        <p:txBody>
          <a:bodyPr/>
          <a:lstStyle/>
          <a:p>
            <a:pPr lvl="0"/>
            <a:r>
              <a:rPr lang="en-IN" dirty="0">
                <a:solidFill>
                  <a:schemeClr val="tx1"/>
                </a:solidFill>
                <a:effectLst/>
              </a:rPr>
              <a:t>What are the major impacts affecting CTOs leading technology innovation?</a:t>
            </a:r>
          </a:p>
          <a:p>
            <a:pPr lvl="0"/>
            <a:r>
              <a:rPr lang="en-IN" dirty="0">
                <a:solidFill>
                  <a:schemeClr val="bg1"/>
                </a:solidFill>
                <a:effectLst/>
              </a:rPr>
              <a:t>What are the top challenges that each trend is creating?</a:t>
            </a:r>
          </a:p>
          <a:p>
            <a:pPr lvl="0"/>
            <a:r>
              <a:rPr lang="en-IN" dirty="0">
                <a:solidFill>
                  <a:schemeClr val="tx1"/>
                </a:solidFill>
                <a:effectLst/>
              </a:rPr>
              <a:t>What actions should CTOs and their teams take now to be successful?</a:t>
            </a:r>
            <a:endParaRPr lang="en-US" dirty="0">
              <a:solidFill>
                <a:schemeClr val="tx1"/>
              </a:solidFill>
            </a:endParaRPr>
          </a:p>
          <a:p>
            <a:pPr lvl="0"/>
            <a:endParaRPr lang="en-US" dirty="0">
              <a:solidFill>
                <a:srgbClr val="000000"/>
              </a:solidFill>
            </a:endParaRPr>
          </a:p>
          <a:p>
            <a:pPr marL="0" lvl="0" indent="0">
              <a:buNone/>
            </a:pPr>
            <a:endParaRPr lang="en-US" dirty="0">
              <a:solidFill>
                <a:srgbClr val="000000"/>
              </a:solidFill>
            </a:endParaRPr>
          </a:p>
          <a:p>
            <a:pPr marL="0" lvl="0" indent="0">
              <a:buNone/>
            </a:pPr>
            <a:endParaRPr lang="en-US" dirty="0">
              <a:solidFill>
                <a:srgbClr val="000000"/>
              </a:solidFill>
            </a:endParaRPr>
          </a:p>
        </p:txBody>
      </p:sp>
    </p:spTree>
    <p:extLst>
      <p:ext uri="{BB962C8B-B14F-4D97-AF65-F5344CB8AC3E}">
        <p14:creationId xmlns:p14="http://schemas.microsoft.com/office/powerpoint/2010/main" val="150487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199" y="361950"/>
            <a:ext cx="11476495" cy="886397"/>
          </a:xfrm>
        </p:spPr>
        <p:txBody>
          <a:bodyPr wrap="square">
            <a:spAutoFit/>
          </a:bodyPr>
          <a:lstStyle/>
          <a:p>
            <a:r>
              <a:rPr lang="en-US" dirty="0"/>
              <a:t>Challenge 1: How to Position Technology Innovation as Critical for Organizational Agility</a:t>
            </a:r>
          </a:p>
        </p:txBody>
      </p:sp>
      <p:sp>
        <p:nvSpPr>
          <p:cNvPr id="3" name="TextBox 2">
            <a:extLst>
              <a:ext uri="{FF2B5EF4-FFF2-40B4-BE49-F238E27FC236}">
                <a16:creationId xmlns:a16="http://schemas.microsoft.com/office/drawing/2014/main" id="{9BEE5B3B-8095-C5C4-BAB8-77822F7DB2C5}"/>
              </a:ext>
            </a:extLst>
          </p:cNvPr>
          <p:cNvSpPr txBox="1"/>
          <p:nvPr/>
        </p:nvSpPr>
        <p:spPr>
          <a:xfrm>
            <a:off x="457200" y="1323157"/>
            <a:ext cx="3956531" cy="831600"/>
          </a:xfrm>
          <a:prstGeom prst="rect">
            <a:avLst/>
          </a:prstGeom>
          <a:solidFill>
            <a:srgbClr val="F4F4F4"/>
          </a:solidFill>
        </p:spPr>
        <p:txBody>
          <a:bodyPr wrap="square" lIns="90000" tIns="90000" rIns="90000" bIns="90000" rtlCol="0">
            <a:spAutoFit/>
          </a:bodyPr>
          <a:lstStyle/>
          <a:p>
            <a:pPr algn="l">
              <a:spcBef>
                <a:spcPts val="600"/>
              </a:spcBef>
            </a:pPr>
            <a:r>
              <a:rPr lang="en-US" sz="1400" dirty="0">
                <a:solidFill>
                  <a:srgbClr val="000000"/>
                </a:solidFill>
              </a:rPr>
              <a:t>What technological and nontechnological trends will help you anticipate and respond faster to change and disruption?</a:t>
            </a:r>
            <a:endParaRPr lang="en-GB" sz="1400" dirty="0">
              <a:solidFill>
                <a:srgbClr val="000000"/>
              </a:solidFill>
            </a:endParaRPr>
          </a:p>
        </p:txBody>
      </p:sp>
      <p:sp>
        <p:nvSpPr>
          <p:cNvPr id="4" name="TextBox 3">
            <a:extLst>
              <a:ext uri="{FF2B5EF4-FFF2-40B4-BE49-F238E27FC236}">
                <a16:creationId xmlns:a16="http://schemas.microsoft.com/office/drawing/2014/main" id="{1F701722-991D-608F-B574-CEDE2701AFF9}"/>
              </a:ext>
            </a:extLst>
          </p:cNvPr>
          <p:cNvSpPr txBox="1"/>
          <p:nvPr/>
        </p:nvSpPr>
        <p:spPr>
          <a:xfrm>
            <a:off x="4615769" y="1323157"/>
            <a:ext cx="3701143" cy="831600"/>
          </a:xfrm>
          <a:prstGeom prst="rect">
            <a:avLst/>
          </a:prstGeom>
          <a:solidFill>
            <a:srgbClr val="F4F4F4"/>
          </a:solidFill>
        </p:spPr>
        <p:txBody>
          <a:bodyPr wrap="square" lIns="90000" tIns="90000" rIns="90000" bIns="90000" rtlCol="0">
            <a:spAutoFit/>
          </a:bodyPr>
          <a:lstStyle/>
          <a:p>
            <a:pPr algn="l">
              <a:spcBef>
                <a:spcPts val="600"/>
              </a:spcBef>
            </a:pPr>
            <a:r>
              <a:rPr lang="en-US" sz="1400" dirty="0">
                <a:solidFill>
                  <a:srgbClr val="000000"/>
                </a:solidFill>
              </a:rPr>
              <a:t>What capabilities do I need to rapidly develop prototypes for solutions to respond to change?</a:t>
            </a:r>
            <a:endParaRPr lang="en-GB" sz="1400" dirty="0">
              <a:solidFill>
                <a:srgbClr val="000000"/>
              </a:solidFill>
            </a:endParaRPr>
          </a:p>
        </p:txBody>
      </p:sp>
      <p:sp>
        <p:nvSpPr>
          <p:cNvPr id="5" name="TextBox 4">
            <a:extLst>
              <a:ext uri="{FF2B5EF4-FFF2-40B4-BE49-F238E27FC236}">
                <a16:creationId xmlns:a16="http://schemas.microsoft.com/office/drawing/2014/main" id="{10729116-9EE8-72D7-191D-7D1CFCDEE507}"/>
              </a:ext>
            </a:extLst>
          </p:cNvPr>
          <p:cNvSpPr txBox="1"/>
          <p:nvPr/>
        </p:nvSpPr>
        <p:spPr>
          <a:xfrm>
            <a:off x="8518951" y="1323157"/>
            <a:ext cx="3219023" cy="831600"/>
          </a:xfrm>
          <a:prstGeom prst="rect">
            <a:avLst/>
          </a:prstGeom>
          <a:solidFill>
            <a:srgbClr val="F4F4F4"/>
          </a:solidFill>
        </p:spPr>
        <p:txBody>
          <a:bodyPr wrap="square" lIns="90000" tIns="90000" rIns="90000" bIns="90000" rtlCol="0">
            <a:noAutofit/>
          </a:bodyPr>
          <a:lstStyle/>
          <a:p>
            <a:pPr algn="l">
              <a:spcBef>
                <a:spcPts val="600"/>
              </a:spcBef>
            </a:pPr>
            <a:r>
              <a:rPr lang="en-US" sz="1400" dirty="0">
                <a:solidFill>
                  <a:srgbClr val="000000"/>
                </a:solidFill>
              </a:rPr>
              <a:t>Which CxOs can I partner with to gain buy-in and support?</a:t>
            </a:r>
            <a:endParaRPr lang="en-GB" sz="1400" dirty="0">
              <a:solidFill>
                <a:srgbClr val="000000"/>
              </a:solidFill>
            </a:endParaRPr>
          </a:p>
        </p:txBody>
      </p:sp>
      <p:pic>
        <p:nvPicPr>
          <p:cNvPr id="6" name="Picture 5">
            <a:extLst>
              <a:ext uri="{FF2B5EF4-FFF2-40B4-BE49-F238E27FC236}">
                <a16:creationId xmlns:a16="http://schemas.microsoft.com/office/drawing/2014/main" id="{81958D1C-AC6D-9E94-F4B9-C8A97B3260AE}"/>
              </a:ext>
            </a:extLst>
          </p:cNvPr>
          <p:cNvPicPr>
            <a:picLocks noChangeAspect="1"/>
          </p:cNvPicPr>
          <p:nvPr/>
        </p:nvPicPr>
        <p:blipFill>
          <a:blip r:embed="rId3"/>
          <a:stretch>
            <a:fillRect/>
          </a:stretch>
        </p:blipFill>
        <p:spPr>
          <a:xfrm>
            <a:off x="8748311" y="2387899"/>
            <a:ext cx="2760303" cy="2847471"/>
          </a:xfrm>
          <a:prstGeom prst="rect">
            <a:avLst/>
          </a:prstGeom>
        </p:spPr>
      </p:pic>
      <p:sp>
        <p:nvSpPr>
          <p:cNvPr id="9" name="Text Box 91">
            <a:extLst>
              <a:ext uri="{FF2B5EF4-FFF2-40B4-BE49-F238E27FC236}">
                <a16:creationId xmlns:a16="http://schemas.microsoft.com/office/drawing/2014/main" id="{F90B44DD-0702-1C16-3AB7-CD63CBDDEABC}"/>
              </a:ext>
            </a:extLst>
          </p:cNvPr>
          <p:cNvSpPr txBox="1">
            <a:spLocks noChangeAspect="1" noChangeArrowheads="1"/>
          </p:cNvSpPr>
          <p:nvPr/>
        </p:nvSpPr>
        <p:spPr bwMode="gray">
          <a:xfrm>
            <a:off x="457200" y="5427929"/>
            <a:ext cx="9303488" cy="181588"/>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000" dirty="0">
                <a:solidFill>
                  <a:srgbClr val="6F7878"/>
                </a:solidFill>
              </a:rPr>
              <a:t>Source: Gartner</a:t>
            </a:r>
          </a:p>
        </p:txBody>
      </p:sp>
      <p:grpSp>
        <p:nvGrpSpPr>
          <p:cNvPr id="7" name="Group 6">
            <a:extLst>
              <a:ext uri="{FF2B5EF4-FFF2-40B4-BE49-F238E27FC236}">
                <a16:creationId xmlns:a16="http://schemas.microsoft.com/office/drawing/2014/main" id="{A4FC7641-B88F-4C5B-E7D1-859CC1220C41}"/>
              </a:ext>
            </a:extLst>
          </p:cNvPr>
          <p:cNvGrpSpPr/>
          <p:nvPr/>
        </p:nvGrpSpPr>
        <p:grpSpPr>
          <a:xfrm>
            <a:off x="35533" y="2631447"/>
            <a:ext cx="4439630" cy="2391360"/>
            <a:chOff x="2604975" y="1970167"/>
            <a:chExt cx="6362434" cy="3427058"/>
          </a:xfrm>
        </p:grpSpPr>
        <p:grpSp>
          <p:nvGrpSpPr>
            <p:cNvPr id="8" name="object 3">
              <a:extLst>
                <a:ext uri="{FF2B5EF4-FFF2-40B4-BE49-F238E27FC236}">
                  <a16:creationId xmlns:a16="http://schemas.microsoft.com/office/drawing/2014/main" id="{5A27DA8A-71E7-3076-3AF5-EA3687773FBF}"/>
                </a:ext>
              </a:extLst>
            </p:cNvPr>
            <p:cNvGrpSpPr/>
            <p:nvPr/>
          </p:nvGrpSpPr>
          <p:grpSpPr>
            <a:xfrm>
              <a:off x="4394465" y="1970167"/>
              <a:ext cx="3400021" cy="3427058"/>
              <a:chOff x="2372229" y="642132"/>
              <a:chExt cx="4680050" cy="4717267"/>
            </a:xfrm>
          </p:grpSpPr>
          <p:pic>
            <p:nvPicPr>
              <p:cNvPr id="18" name="object 4">
                <a:extLst>
                  <a:ext uri="{FF2B5EF4-FFF2-40B4-BE49-F238E27FC236}">
                    <a16:creationId xmlns:a16="http://schemas.microsoft.com/office/drawing/2014/main" id="{B53A0459-0735-0656-73DF-3CA4BE822EBB}"/>
                  </a:ext>
                </a:extLst>
              </p:cNvPr>
              <p:cNvPicPr/>
              <p:nvPr/>
            </p:nvPicPr>
            <p:blipFill>
              <a:blip r:embed="rId4" cstate="print"/>
              <a:stretch>
                <a:fillRect/>
              </a:stretch>
            </p:blipFill>
            <p:spPr>
              <a:xfrm>
                <a:off x="2372229" y="642132"/>
                <a:ext cx="4680050" cy="4717267"/>
              </a:xfrm>
              <a:prstGeom prst="rect">
                <a:avLst/>
              </a:prstGeom>
            </p:spPr>
          </p:pic>
          <p:sp>
            <p:nvSpPr>
              <p:cNvPr id="19" name="object 5">
                <a:extLst>
                  <a:ext uri="{FF2B5EF4-FFF2-40B4-BE49-F238E27FC236}">
                    <a16:creationId xmlns:a16="http://schemas.microsoft.com/office/drawing/2014/main" id="{6B7F5F33-46D8-50AE-53CB-831CE8485799}"/>
                  </a:ext>
                </a:extLst>
              </p:cNvPr>
              <p:cNvSpPr/>
              <p:nvPr/>
            </p:nvSpPr>
            <p:spPr>
              <a:xfrm>
                <a:off x="4493026" y="2042556"/>
                <a:ext cx="316230" cy="1870710"/>
              </a:xfrm>
              <a:custGeom>
                <a:avLst/>
                <a:gdLst/>
                <a:ahLst/>
                <a:cxnLst/>
                <a:rect l="l" t="t" r="r" b="b"/>
                <a:pathLst>
                  <a:path w="316229" h="1870710">
                    <a:moveTo>
                      <a:pt x="315785" y="0"/>
                    </a:moveTo>
                    <a:lnTo>
                      <a:pt x="0" y="1870214"/>
                    </a:lnTo>
                  </a:path>
                </a:pathLst>
              </a:custGeom>
              <a:ln w="40182">
                <a:solidFill>
                  <a:srgbClr val="079BD6"/>
                </a:solidFill>
              </a:ln>
            </p:spPr>
            <p:txBody>
              <a:bodyPr wrap="square" lIns="0" tIns="0" rIns="0" bIns="0" rtlCol="0"/>
              <a:lstStyle/>
              <a:p>
                <a:endParaRPr dirty="0"/>
              </a:p>
            </p:txBody>
          </p:sp>
          <p:sp>
            <p:nvSpPr>
              <p:cNvPr id="21" name="object 6">
                <a:extLst>
                  <a:ext uri="{FF2B5EF4-FFF2-40B4-BE49-F238E27FC236}">
                    <a16:creationId xmlns:a16="http://schemas.microsoft.com/office/drawing/2014/main" id="{AAE4C1F8-2BE3-3F1C-8A7D-D512F3723A7D}"/>
                  </a:ext>
                </a:extLst>
              </p:cNvPr>
              <p:cNvSpPr/>
              <p:nvPr/>
            </p:nvSpPr>
            <p:spPr>
              <a:xfrm>
                <a:off x="3715745" y="2819707"/>
                <a:ext cx="1870710" cy="316230"/>
              </a:xfrm>
              <a:custGeom>
                <a:avLst/>
                <a:gdLst/>
                <a:ahLst/>
                <a:cxnLst/>
                <a:rect l="l" t="t" r="r" b="b"/>
                <a:pathLst>
                  <a:path w="1870710" h="316230">
                    <a:moveTo>
                      <a:pt x="1870214" y="315785"/>
                    </a:moveTo>
                    <a:lnTo>
                      <a:pt x="0" y="0"/>
                    </a:lnTo>
                  </a:path>
                </a:pathLst>
              </a:custGeom>
              <a:ln w="40182">
                <a:solidFill>
                  <a:srgbClr val="079BD6"/>
                </a:solidFill>
              </a:ln>
            </p:spPr>
            <p:txBody>
              <a:bodyPr wrap="square" lIns="0" tIns="0" rIns="0" bIns="0" rtlCol="0"/>
              <a:lstStyle/>
              <a:p>
                <a:endParaRPr dirty="0"/>
              </a:p>
            </p:txBody>
          </p:sp>
          <p:sp>
            <p:nvSpPr>
              <p:cNvPr id="22" name="object 7">
                <a:extLst>
                  <a:ext uri="{FF2B5EF4-FFF2-40B4-BE49-F238E27FC236}">
                    <a16:creationId xmlns:a16="http://schemas.microsoft.com/office/drawing/2014/main" id="{E191168D-6A92-F278-D0C2-EF4F4B3D6BCE}"/>
                  </a:ext>
                </a:extLst>
              </p:cNvPr>
              <p:cNvSpPr/>
              <p:nvPr/>
            </p:nvSpPr>
            <p:spPr>
              <a:xfrm>
                <a:off x="4279801" y="2040054"/>
                <a:ext cx="528955" cy="1873250"/>
              </a:xfrm>
              <a:custGeom>
                <a:avLst/>
                <a:gdLst/>
                <a:ahLst/>
                <a:cxnLst/>
                <a:rect l="l" t="t" r="r" b="b"/>
                <a:pathLst>
                  <a:path w="528954" h="1873250">
                    <a:moveTo>
                      <a:pt x="528875" y="2501"/>
                    </a:moveTo>
                    <a:lnTo>
                      <a:pt x="504813" y="0"/>
                    </a:lnTo>
                    <a:lnTo>
                      <a:pt x="480470" y="2023"/>
                    </a:lnTo>
                    <a:lnTo>
                      <a:pt x="455920" y="8455"/>
                    </a:lnTo>
                    <a:lnTo>
                      <a:pt x="406502" y="34069"/>
                    </a:lnTo>
                    <a:lnTo>
                      <a:pt x="357155" y="75900"/>
                    </a:lnTo>
                    <a:lnTo>
                      <a:pt x="308476" y="133003"/>
                    </a:lnTo>
                    <a:lnTo>
                      <a:pt x="284574" y="166988"/>
                    </a:lnTo>
                    <a:lnTo>
                      <a:pt x="261062" y="204437"/>
                    </a:lnTo>
                    <a:lnTo>
                      <a:pt x="238016" y="245233"/>
                    </a:lnTo>
                    <a:lnTo>
                      <a:pt x="215510" y="289258"/>
                    </a:lnTo>
                    <a:lnTo>
                      <a:pt x="193619" y="336394"/>
                    </a:lnTo>
                    <a:lnTo>
                      <a:pt x="172417" y="386523"/>
                    </a:lnTo>
                    <a:lnTo>
                      <a:pt x="151979" y="439528"/>
                    </a:lnTo>
                    <a:lnTo>
                      <a:pt x="132379" y="495289"/>
                    </a:lnTo>
                    <a:lnTo>
                      <a:pt x="113693" y="553691"/>
                    </a:lnTo>
                    <a:lnTo>
                      <a:pt x="95995" y="614613"/>
                    </a:lnTo>
                    <a:lnTo>
                      <a:pt x="79359" y="677940"/>
                    </a:lnTo>
                    <a:lnTo>
                      <a:pt x="63860" y="743553"/>
                    </a:lnTo>
                    <a:lnTo>
                      <a:pt x="49573" y="811333"/>
                    </a:lnTo>
                    <a:lnTo>
                      <a:pt x="36572" y="881164"/>
                    </a:lnTo>
                    <a:lnTo>
                      <a:pt x="25803" y="948034"/>
                    </a:lnTo>
                    <a:lnTo>
                      <a:pt x="16948" y="1013923"/>
                    </a:lnTo>
                    <a:lnTo>
                      <a:pt x="9974" y="1078662"/>
                    </a:lnTo>
                    <a:lnTo>
                      <a:pt x="4848" y="1142084"/>
                    </a:lnTo>
                    <a:lnTo>
                      <a:pt x="1534" y="1204019"/>
                    </a:lnTo>
                    <a:lnTo>
                      <a:pt x="0" y="1264299"/>
                    </a:lnTo>
                    <a:lnTo>
                      <a:pt x="210" y="1322757"/>
                    </a:lnTo>
                    <a:lnTo>
                      <a:pt x="2132" y="1379223"/>
                    </a:lnTo>
                    <a:lnTo>
                      <a:pt x="5731" y="1433529"/>
                    </a:lnTo>
                    <a:lnTo>
                      <a:pt x="10973" y="1485506"/>
                    </a:lnTo>
                    <a:lnTo>
                      <a:pt x="17824" y="1534987"/>
                    </a:lnTo>
                    <a:lnTo>
                      <a:pt x="26251" y="1581803"/>
                    </a:lnTo>
                    <a:lnTo>
                      <a:pt x="36220" y="1625785"/>
                    </a:lnTo>
                    <a:lnTo>
                      <a:pt x="47696" y="1666766"/>
                    </a:lnTo>
                    <a:lnTo>
                      <a:pt x="60645" y="1704576"/>
                    </a:lnTo>
                    <a:lnTo>
                      <a:pt x="90829" y="1770011"/>
                    </a:lnTo>
                    <a:lnTo>
                      <a:pt x="126500" y="1820745"/>
                    </a:lnTo>
                    <a:lnTo>
                      <a:pt x="167386" y="1855429"/>
                    </a:lnTo>
                    <a:lnTo>
                      <a:pt x="189700" y="1866331"/>
                    </a:lnTo>
                    <a:lnTo>
                      <a:pt x="213216" y="1872716"/>
                    </a:lnTo>
                  </a:path>
                </a:pathLst>
              </a:custGeom>
              <a:ln w="40182">
                <a:solidFill>
                  <a:srgbClr val="079BD6"/>
                </a:solidFill>
              </a:ln>
            </p:spPr>
            <p:txBody>
              <a:bodyPr wrap="square" lIns="0" tIns="0" rIns="0" bIns="0" rtlCol="0"/>
              <a:lstStyle/>
              <a:p>
                <a:endParaRPr dirty="0"/>
              </a:p>
            </p:txBody>
          </p:sp>
          <p:sp>
            <p:nvSpPr>
              <p:cNvPr id="23" name="object 8">
                <a:extLst>
                  <a:ext uri="{FF2B5EF4-FFF2-40B4-BE49-F238E27FC236}">
                    <a16:creationId xmlns:a16="http://schemas.microsoft.com/office/drawing/2014/main" id="{914BC87E-8856-0ACD-9051-BB7CA837A56B}"/>
                  </a:ext>
                </a:extLst>
              </p:cNvPr>
              <p:cNvSpPr/>
              <p:nvPr/>
            </p:nvSpPr>
            <p:spPr>
              <a:xfrm>
                <a:off x="3940637" y="2035215"/>
                <a:ext cx="868680" cy="1877695"/>
              </a:xfrm>
              <a:custGeom>
                <a:avLst/>
                <a:gdLst/>
                <a:ahLst/>
                <a:cxnLst/>
                <a:rect l="l" t="t" r="r" b="b"/>
                <a:pathLst>
                  <a:path w="868679" h="1877695">
                    <a:moveTo>
                      <a:pt x="868174" y="7340"/>
                    </a:moveTo>
                    <a:lnTo>
                      <a:pt x="827214" y="2060"/>
                    </a:lnTo>
                    <a:lnTo>
                      <a:pt x="786348" y="0"/>
                    </a:lnTo>
                    <a:lnTo>
                      <a:pt x="745656" y="1083"/>
                    </a:lnTo>
                    <a:lnTo>
                      <a:pt x="705217" y="5234"/>
                    </a:lnTo>
                    <a:lnTo>
                      <a:pt x="665111" y="12375"/>
                    </a:lnTo>
                    <a:lnTo>
                      <a:pt x="625418" y="22429"/>
                    </a:lnTo>
                    <a:lnTo>
                      <a:pt x="586218" y="35320"/>
                    </a:lnTo>
                    <a:lnTo>
                      <a:pt x="547590" y="50972"/>
                    </a:lnTo>
                    <a:lnTo>
                      <a:pt x="509613" y="69307"/>
                    </a:lnTo>
                    <a:lnTo>
                      <a:pt x="472369" y="90248"/>
                    </a:lnTo>
                    <a:lnTo>
                      <a:pt x="435935" y="113720"/>
                    </a:lnTo>
                    <a:lnTo>
                      <a:pt x="400393" y="139644"/>
                    </a:lnTo>
                    <a:lnTo>
                      <a:pt x="365821" y="167946"/>
                    </a:lnTo>
                    <a:lnTo>
                      <a:pt x="332299" y="198547"/>
                    </a:lnTo>
                    <a:lnTo>
                      <a:pt x="299908" y="231371"/>
                    </a:lnTo>
                    <a:lnTo>
                      <a:pt x="268726" y="266341"/>
                    </a:lnTo>
                    <a:lnTo>
                      <a:pt x="238834" y="303382"/>
                    </a:lnTo>
                    <a:lnTo>
                      <a:pt x="210310" y="342415"/>
                    </a:lnTo>
                    <a:lnTo>
                      <a:pt x="183236" y="383364"/>
                    </a:lnTo>
                    <a:lnTo>
                      <a:pt x="157690" y="426152"/>
                    </a:lnTo>
                    <a:lnTo>
                      <a:pt x="133752" y="470704"/>
                    </a:lnTo>
                    <a:lnTo>
                      <a:pt x="111502" y="516941"/>
                    </a:lnTo>
                    <a:lnTo>
                      <a:pt x="91020" y="564788"/>
                    </a:lnTo>
                    <a:lnTo>
                      <a:pt x="72384" y="614167"/>
                    </a:lnTo>
                    <a:lnTo>
                      <a:pt x="55676" y="665002"/>
                    </a:lnTo>
                    <a:lnTo>
                      <a:pt x="40974" y="717216"/>
                    </a:lnTo>
                    <a:lnTo>
                      <a:pt x="28359" y="770732"/>
                    </a:lnTo>
                    <a:lnTo>
                      <a:pt x="17909" y="825474"/>
                    </a:lnTo>
                    <a:lnTo>
                      <a:pt x="9809" y="880612"/>
                    </a:lnTo>
                    <a:lnTo>
                      <a:pt x="4157" y="935304"/>
                    </a:lnTo>
                    <a:lnTo>
                      <a:pt x="904" y="989451"/>
                    </a:lnTo>
                    <a:lnTo>
                      <a:pt x="0" y="1042955"/>
                    </a:lnTo>
                    <a:lnTo>
                      <a:pt x="1393" y="1095716"/>
                    </a:lnTo>
                    <a:lnTo>
                      <a:pt x="5035" y="1147637"/>
                    </a:lnTo>
                    <a:lnTo>
                      <a:pt x="10875" y="1198618"/>
                    </a:lnTo>
                    <a:lnTo>
                      <a:pt x="18863" y="1248561"/>
                    </a:lnTo>
                    <a:lnTo>
                      <a:pt x="28948" y="1297368"/>
                    </a:lnTo>
                    <a:lnTo>
                      <a:pt x="41082" y="1344938"/>
                    </a:lnTo>
                    <a:lnTo>
                      <a:pt x="55213" y="1391175"/>
                    </a:lnTo>
                    <a:lnTo>
                      <a:pt x="71291" y="1435978"/>
                    </a:lnTo>
                    <a:lnTo>
                      <a:pt x="89267" y="1479250"/>
                    </a:lnTo>
                    <a:lnTo>
                      <a:pt x="109090" y="1520891"/>
                    </a:lnTo>
                    <a:lnTo>
                      <a:pt x="130711" y="1560804"/>
                    </a:lnTo>
                    <a:lnTo>
                      <a:pt x="154078" y="1598889"/>
                    </a:lnTo>
                    <a:lnTo>
                      <a:pt x="179143" y="1635048"/>
                    </a:lnTo>
                    <a:lnTo>
                      <a:pt x="205854" y="1669181"/>
                    </a:lnTo>
                    <a:lnTo>
                      <a:pt x="234162" y="1701191"/>
                    </a:lnTo>
                    <a:lnTo>
                      <a:pt x="264016" y="1730978"/>
                    </a:lnTo>
                    <a:lnTo>
                      <a:pt x="295367" y="1758445"/>
                    </a:lnTo>
                    <a:lnTo>
                      <a:pt x="328164" y="1783491"/>
                    </a:lnTo>
                    <a:lnTo>
                      <a:pt x="362358" y="1806019"/>
                    </a:lnTo>
                    <a:lnTo>
                      <a:pt x="397898" y="1825930"/>
                    </a:lnTo>
                    <a:lnTo>
                      <a:pt x="434733" y="1843125"/>
                    </a:lnTo>
                    <a:lnTo>
                      <a:pt x="472815" y="1857505"/>
                    </a:lnTo>
                    <a:lnTo>
                      <a:pt x="512093" y="1868973"/>
                    </a:lnTo>
                    <a:lnTo>
                      <a:pt x="552516" y="1877428"/>
                    </a:lnTo>
                  </a:path>
                </a:pathLst>
              </a:custGeom>
              <a:ln w="40182">
                <a:solidFill>
                  <a:srgbClr val="079BD6"/>
                </a:solidFill>
              </a:ln>
            </p:spPr>
            <p:txBody>
              <a:bodyPr wrap="square" lIns="0" tIns="0" rIns="0" bIns="0" rtlCol="0"/>
              <a:lstStyle/>
              <a:p>
                <a:endParaRPr dirty="0"/>
              </a:p>
            </p:txBody>
          </p:sp>
          <p:sp>
            <p:nvSpPr>
              <p:cNvPr id="24" name="object 9">
                <a:extLst>
                  <a:ext uri="{FF2B5EF4-FFF2-40B4-BE49-F238E27FC236}">
                    <a16:creationId xmlns:a16="http://schemas.microsoft.com/office/drawing/2014/main" id="{241AD914-323B-DB29-3787-E7D6CAA1282F}"/>
                  </a:ext>
                </a:extLst>
              </p:cNvPr>
              <p:cNvSpPr/>
              <p:nvPr/>
            </p:nvSpPr>
            <p:spPr>
              <a:xfrm>
                <a:off x="4493023" y="2042561"/>
                <a:ext cx="1106805" cy="1884045"/>
              </a:xfrm>
              <a:custGeom>
                <a:avLst/>
                <a:gdLst/>
                <a:ahLst/>
                <a:cxnLst/>
                <a:rect l="l" t="t" r="r" b="b"/>
                <a:pathLst>
                  <a:path w="1106804" h="1884045">
                    <a:moveTo>
                      <a:pt x="0" y="1870214"/>
                    </a:moveTo>
                    <a:lnTo>
                      <a:pt x="48322" y="1877121"/>
                    </a:lnTo>
                    <a:lnTo>
                      <a:pt x="96417" y="1881528"/>
                    </a:lnTo>
                    <a:lnTo>
                      <a:pt x="144216" y="1883482"/>
                    </a:lnTo>
                    <a:lnTo>
                      <a:pt x="191651" y="1883033"/>
                    </a:lnTo>
                    <a:lnTo>
                      <a:pt x="238652" y="1880230"/>
                    </a:lnTo>
                    <a:lnTo>
                      <a:pt x="285152" y="1875122"/>
                    </a:lnTo>
                    <a:lnTo>
                      <a:pt x="331080" y="1867757"/>
                    </a:lnTo>
                    <a:lnTo>
                      <a:pt x="376370" y="1858184"/>
                    </a:lnTo>
                    <a:lnTo>
                      <a:pt x="420951" y="1846451"/>
                    </a:lnTo>
                    <a:lnTo>
                      <a:pt x="464756" y="1832609"/>
                    </a:lnTo>
                    <a:lnTo>
                      <a:pt x="507715" y="1816705"/>
                    </a:lnTo>
                    <a:lnTo>
                      <a:pt x="549760" y="1798788"/>
                    </a:lnTo>
                    <a:lnTo>
                      <a:pt x="590822" y="1778907"/>
                    </a:lnTo>
                    <a:lnTo>
                      <a:pt x="630833" y="1757112"/>
                    </a:lnTo>
                    <a:lnTo>
                      <a:pt x="669724" y="1733450"/>
                    </a:lnTo>
                    <a:lnTo>
                      <a:pt x="707426" y="1707970"/>
                    </a:lnTo>
                    <a:lnTo>
                      <a:pt x="743871" y="1680722"/>
                    </a:lnTo>
                    <a:lnTo>
                      <a:pt x="778989" y="1651754"/>
                    </a:lnTo>
                    <a:lnTo>
                      <a:pt x="812712" y="1621114"/>
                    </a:lnTo>
                    <a:lnTo>
                      <a:pt x="844972" y="1588853"/>
                    </a:lnTo>
                    <a:lnTo>
                      <a:pt x="875700" y="1555018"/>
                    </a:lnTo>
                    <a:lnTo>
                      <a:pt x="904827" y="1519658"/>
                    </a:lnTo>
                    <a:lnTo>
                      <a:pt x="932284" y="1482822"/>
                    </a:lnTo>
                    <a:lnTo>
                      <a:pt x="958003" y="1444559"/>
                    </a:lnTo>
                    <a:lnTo>
                      <a:pt x="981915" y="1404918"/>
                    </a:lnTo>
                    <a:lnTo>
                      <a:pt x="1003952" y="1363947"/>
                    </a:lnTo>
                    <a:lnTo>
                      <a:pt x="1024044" y="1321696"/>
                    </a:lnTo>
                    <a:lnTo>
                      <a:pt x="1042123" y="1278213"/>
                    </a:lnTo>
                    <a:lnTo>
                      <a:pt x="1058120" y="1233546"/>
                    </a:lnTo>
                    <a:lnTo>
                      <a:pt x="1071968" y="1187745"/>
                    </a:lnTo>
                    <a:lnTo>
                      <a:pt x="1083596" y="1140859"/>
                    </a:lnTo>
                    <a:lnTo>
                      <a:pt x="1092936" y="1092936"/>
                    </a:lnTo>
                    <a:lnTo>
                      <a:pt x="1099843" y="1044614"/>
                    </a:lnTo>
                    <a:lnTo>
                      <a:pt x="1104249" y="996518"/>
                    </a:lnTo>
                    <a:lnTo>
                      <a:pt x="1106204" y="948719"/>
                    </a:lnTo>
                    <a:lnTo>
                      <a:pt x="1105755" y="901284"/>
                    </a:lnTo>
                    <a:lnTo>
                      <a:pt x="1102952" y="854282"/>
                    </a:lnTo>
                    <a:lnTo>
                      <a:pt x="1097844" y="807783"/>
                    </a:lnTo>
                    <a:lnTo>
                      <a:pt x="1090479" y="761854"/>
                    </a:lnTo>
                    <a:lnTo>
                      <a:pt x="1080905" y="716564"/>
                    </a:lnTo>
                    <a:lnTo>
                      <a:pt x="1069173" y="671982"/>
                    </a:lnTo>
                    <a:lnTo>
                      <a:pt x="1055331" y="628177"/>
                    </a:lnTo>
                    <a:lnTo>
                      <a:pt x="1039427" y="585218"/>
                    </a:lnTo>
                    <a:lnTo>
                      <a:pt x="1021510" y="543172"/>
                    </a:lnTo>
                    <a:lnTo>
                      <a:pt x="1001629" y="502110"/>
                    </a:lnTo>
                    <a:lnTo>
                      <a:pt x="979834" y="462098"/>
                    </a:lnTo>
                    <a:lnTo>
                      <a:pt x="956172" y="423207"/>
                    </a:lnTo>
                    <a:lnTo>
                      <a:pt x="930692" y="385505"/>
                    </a:lnTo>
                    <a:lnTo>
                      <a:pt x="903444" y="349060"/>
                    </a:lnTo>
                    <a:lnTo>
                      <a:pt x="874476" y="313941"/>
                    </a:lnTo>
                    <a:lnTo>
                      <a:pt x="843836" y="280218"/>
                    </a:lnTo>
                    <a:lnTo>
                      <a:pt x="811575" y="247958"/>
                    </a:lnTo>
                    <a:lnTo>
                      <a:pt x="777740" y="217230"/>
                    </a:lnTo>
                    <a:lnTo>
                      <a:pt x="742380" y="188103"/>
                    </a:lnTo>
                    <a:lnTo>
                      <a:pt x="705544" y="160646"/>
                    </a:lnTo>
                    <a:lnTo>
                      <a:pt x="667281" y="134927"/>
                    </a:lnTo>
                    <a:lnTo>
                      <a:pt x="627640" y="111015"/>
                    </a:lnTo>
                    <a:lnTo>
                      <a:pt x="586669" y="88979"/>
                    </a:lnTo>
                    <a:lnTo>
                      <a:pt x="544418" y="68888"/>
                    </a:lnTo>
                    <a:lnTo>
                      <a:pt x="500935" y="50809"/>
                    </a:lnTo>
                    <a:lnTo>
                      <a:pt x="456268" y="34812"/>
                    </a:lnTo>
                    <a:lnTo>
                      <a:pt x="410467" y="20966"/>
                    </a:lnTo>
                    <a:lnTo>
                      <a:pt x="363581" y="9339"/>
                    </a:lnTo>
                    <a:lnTo>
                      <a:pt x="315658" y="0"/>
                    </a:lnTo>
                  </a:path>
                </a:pathLst>
              </a:custGeom>
              <a:ln w="40182">
                <a:solidFill>
                  <a:srgbClr val="079BD6"/>
                </a:solidFill>
              </a:ln>
            </p:spPr>
            <p:txBody>
              <a:bodyPr wrap="square" lIns="0" tIns="0" rIns="0" bIns="0" rtlCol="0"/>
              <a:lstStyle/>
              <a:p>
                <a:endParaRPr dirty="0"/>
              </a:p>
            </p:txBody>
          </p:sp>
          <p:sp>
            <p:nvSpPr>
              <p:cNvPr id="25" name="object 10">
                <a:extLst>
                  <a:ext uri="{FF2B5EF4-FFF2-40B4-BE49-F238E27FC236}">
                    <a16:creationId xmlns:a16="http://schemas.microsoft.com/office/drawing/2014/main" id="{9C2FA433-EEAB-3FBD-9DF0-5876DE74EC75}"/>
                  </a:ext>
                </a:extLst>
              </p:cNvPr>
              <p:cNvSpPr/>
              <p:nvPr/>
            </p:nvSpPr>
            <p:spPr>
              <a:xfrm>
                <a:off x="3702607" y="2029288"/>
                <a:ext cx="1106805" cy="1884045"/>
              </a:xfrm>
              <a:custGeom>
                <a:avLst/>
                <a:gdLst/>
                <a:ahLst/>
                <a:cxnLst/>
                <a:rect l="l" t="t" r="r" b="b"/>
                <a:pathLst>
                  <a:path w="1106804" h="1884045">
                    <a:moveTo>
                      <a:pt x="1106204" y="13267"/>
                    </a:moveTo>
                    <a:lnTo>
                      <a:pt x="1057881" y="6360"/>
                    </a:lnTo>
                    <a:lnTo>
                      <a:pt x="1009786" y="1954"/>
                    </a:lnTo>
                    <a:lnTo>
                      <a:pt x="961987" y="0"/>
                    </a:lnTo>
                    <a:lnTo>
                      <a:pt x="914552" y="448"/>
                    </a:lnTo>
                    <a:lnTo>
                      <a:pt x="867551" y="3251"/>
                    </a:lnTo>
                    <a:lnTo>
                      <a:pt x="821052" y="8360"/>
                    </a:lnTo>
                    <a:lnTo>
                      <a:pt x="775123" y="15725"/>
                    </a:lnTo>
                    <a:lnTo>
                      <a:pt x="729834" y="25298"/>
                    </a:lnTo>
                    <a:lnTo>
                      <a:pt x="685252" y="37030"/>
                    </a:lnTo>
                    <a:lnTo>
                      <a:pt x="641448" y="50873"/>
                    </a:lnTo>
                    <a:lnTo>
                      <a:pt x="598489" y="66777"/>
                    </a:lnTo>
                    <a:lnTo>
                      <a:pt x="556443" y="84693"/>
                    </a:lnTo>
                    <a:lnTo>
                      <a:pt x="515381" y="104574"/>
                    </a:lnTo>
                    <a:lnTo>
                      <a:pt x="475370" y="126370"/>
                    </a:lnTo>
                    <a:lnTo>
                      <a:pt x="436479" y="150032"/>
                    </a:lnTo>
                    <a:lnTo>
                      <a:pt x="398777" y="175511"/>
                    </a:lnTo>
                    <a:lnTo>
                      <a:pt x="362333" y="202760"/>
                    </a:lnTo>
                    <a:lnTo>
                      <a:pt x="327215" y="231728"/>
                    </a:lnTo>
                    <a:lnTo>
                      <a:pt x="293491" y="262367"/>
                    </a:lnTo>
                    <a:lnTo>
                      <a:pt x="261231" y="294629"/>
                    </a:lnTo>
                    <a:lnTo>
                      <a:pt x="230503" y="328464"/>
                    </a:lnTo>
                    <a:lnTo>
                      <a:pt x="201376" y="363824"/>
                    </a:lnTo>
                    <a:lnTo>
                      <a:pt x="173919" y="400659"/>
                    </a:lnTo>
                    <a:lnTo>
                      <a:pt x="148200" y="438922"/>
                    </a:lnTo>
                    <a:lnTo>
                      <a:pt x="124288" y="478563"/>
                    </a:lnTo>
                    <a:lnTo>
                      <a:pt x="102252" y="519534"/>
                    </a:lnTo>
                    <a:lnTo>
                      <a:pt x="82160" y="561786"/>
                    </a:lnTo>
                    <a:lnTo>
                      <a:pt x="64080" y="605269"/>
                    </a:lnTo>
                    <a:lnTo>
                      <a:pt x="48083" y="649935"/>
                    </a:lnTo>
                    <a:lnTo>
                      <a:pt x="34236" y="695736"/>
                    </a:lnTo>
                    <a:lnTo>
                      <a:pt x="22608" y="742622"/>
                    </a:lnTo>
                    <a:lnTo>
                      <a:pt x="13267" y="790545"/>
                    </a:lnTo>
                    <a:lnTo>
                      <a:pt x="6360" y="838868"/>
                    </a:lnTo>
                    <a:lnTo>
                      <a:pt x="1954" y="886963"/>
                    </a:lnTo>
                    <a:lnTo>
                      <a:pt x="0" y="934763"/>
                    </a:lnTo>
                    <a:lnTo>
                      <a:pt x="448" y="982197"/>
                    </a:lnTo>
                    <a:lnTo>
                      <a:pt x="3251" y="1029199"/>
                    </a:lnTo>
                    <a:lnTo>
                      <a:pt x="8360" y="1075699"/>
                    </a:lnTo>
                    <a:lnTo>
                      <a:pt x="15725" y="1121628"/>
                    </a:lnTo>
                    <a:lnTo>
                      <a:pt x="25298" y="1166917"/>
                    </a:lnTo>
                    <a:lnTo>
                      <a:pt x="37030" y="1211499"/>
                    </a:lnTo>
                    <a:lnTo>
                      <a:pt x="50873" y="1255304"/>
                    </a:lnTo>
                    <a:lnTo>
                      <a:pt x="66777" y="1298264"/>
                    </a:lnTo>
                    <a:lnTo>
                      <a:pt x="84693" y="1340309"/>
                    </a:lnTo>
                    <a:lnTo>
                      <a:pt x="104574" y="1381372"/>
                    </a:lnTo>
                    <a:lnTo>
                      <a:pt x="126370" y="1421383"/>
                    </a:lnTo>
                    <a:lnTo>
                      <a:pt x="150032" y="1460274"/>
                    </a:lnTo>
                    <a:lnTo>
                      <a:pt x="175511" y="1497977"/>
                    </a:lnTo>
                    <a:lnTo>
                      <a:pt x="202760" y="1534421"/>
                    </a:lnTo>
                    <a:lnTo>
                      <a:pt x="231728" y="1569540"/>
                    </a:lnTo>
                    <a:lnTo>
                      <a:pt x="262367" y="1603264"/>
                    </a:lnTo>
                    <a:lnTo>
                      <a:pt x="294629" y="1635524"/>
                    </a:lnTo>
                    <a:lnTo>
                      <a:pt x="328464" y="1666252"/>
                    </a:lnTo>
                    <a:lnTo>
                      <a:pt x="363824" y="1695378"/>
                    </a:lnTo>
                    <a:lnTo>
                      <a:pt x="400659" y="1722836"/>
                    </a:lnTo>
                    <a:lnTo>
                      <a:pt x="438922" y="1748554"/>
                    </a:lnTo>
                    <a:lnTo>
                      <a:pt x="478563" y="1772466"/>
                    </a:lnTo>
                    <a:lnTo>
                      <a:pt x="519534" y="1794502"/>
                    </a:lnTo>
                    <a:lnTo>
                      <a:pt x="561786" y="1814594"/>
                    </a:lnTo>
                    <a:lnTo>
                      <a:pt x="605269" y="1832672"/>
                    </a:lnTo>
                    <a:lnTo>
                      <a:pt x="649935" y="1848669"/>
                    </a:lnTo>
                    <a:lnTo>
                      <a:pt x="695736" y="1862516"/>
                    </a:lnTo>
                    <a:lnTo>
                      <a:pt x="742622" y="1874143"/>
                    </a:lnTo>
                    <a:lnTo>
                      <a:pt x="790545" y="1883482"/>
                    </a:lnTo>
                  </a:path>
                </a:pathLst>
              </a:custGeom>
              <a:ln w="40182">
                <a:solidFill>
                  <a:srgbClr val="079BD6"/>
                </a:solidFill>
              </a:ln>
            </p:spPr>
            <p:txBody>
              <a:bodyPr wrap="square" lIns="0" tIns="0" rIns="0" bIns="0" rtlCol="0"/>
              <a:lstStyle/>
              <a:p>
                <a:endParaRPr dirty="0"/>
              </a:p>
            </p:txBody>
          </p:sp>
        </p:grpSp>
        <p:sp>
          <p:nvSpPr>
            <p:cNvPr id="10" name="object 11">
              <a:extLst>
                <a:ext uri="{FF2B5EF4-FFF2-40B4-BE49-F238E27FC236}">
                  <a16:creationId xmlns:a16="http://schemas.microsoft.com/office/drawing/2014/main" id="{6DF08805-21DF-ACF3-6203-FAEAD26177A2}"/>
                </a:ext>
              </a:extLst>
            </p:cNvPr>
            <p:cNvSpPr txBox="1"/>
            <p:nvPr/>
          </p:nvSpPr>
          <p:spPr>
            <a:xfrm>
              <a:off x="3590333" y="2208046"/>
              <a:ext cx="1648743" cy="283023"/>
            </a:xfrm>
            <a:prstGeom prst="rect">
              <a:avLst/>
            </a:prstGeom>
          </p:spPr>
          <p:txBody>
            <a:bodyPr vert="horz" wrap="square" lIns="0" tIns="12700" rIns="7200" bIns="0" rtlCol="0">
              <a:spAutoFit/>
            </a:bodyPr>
            <a:lstStyle/>
            <a:p>
              <a:pPr marL="12700" algn="r">
                <a:lnSpc>
                  <a:spcPct val="100000"/>
                </a:lnSpc>
                <a:spcBef>
                  <a:spcPts val="100"/>
                </a:spcBef>
              </a:pPr>
              <a:r>
                <a:rPr sz="1200" b="1" spc="-10" dirty="0">
                  <a:latin typeface="Arial" panose="020B0604020202020204" pitchFamily="34" charset="0"/>
                  <a:cs typeface="Graphik Bold"/>
                </a:rPr>
                <a:t>Technological</a:t>
              </a:r>
              <a:endParaRPr sz="1200" dirty="0">
                <a:latin typeface="Arial" panose="020B0604020202020204" pitchFamily="34" charset="0"/>
                <a:cs typeface="Graphik Regular"/>
              </a:endParaRPr>
            </a:p>
          </p:txBody>
        </p:sp>
        <p:sp>
          <p:nvSpPr>
            <p:cNvPr id="12" name="object 12">
              <a:extLst>
                <a:ext uri="{FF2B5EF4-FFF2-40B4-BE49-F238E27FC236}">
                  <a16:creationId xmlns:a16="http://schemas.microsoft.com/office/drawing/2014/main" id="{8FD30E36-2F54-0D6C-773B-45B3F5FA267A}"/>
                </a:ext>
              </a:extLst>
            </p:cNvPr>
            <p:cNvSpPr txBox="1"/>
            <p:nvPr/>
          </p:nvSpPr>
          <p:spPr>
            <a:xfrm>
              <a:off x="3418185" y="3508200"/>
              <a:ext cx="1589232" cy="283023"/>
            </a:xfrm>
            <a:prstGeom prst="rect">
              <a:avLst/>
            </a:prstGeom>
          </p:spPr>
          <p:txBody>
            <a:bodyPr vert="horz" wrap="square" lIns="0" tIns="12700" rIns="7200" bIns="0" rtlCol="0">
              <a:spAutoFit/>
            </a:bodyPr>
            <a:lstStyle/>
            <a:p>
              <a:pPr marL="12700" algn="r">
                <a:lnSpc>
                  <a:spcPct val="100000"/>
                </a:lnSpc>
                <a:spcBef>
                  <a:spcPts val="100"/>
                </a:spcBef>
              </a:pPr>
              <a:r>
                <a:rPr sz="1200" b="1" spc="-10" dirty="0">
                  <a:latin typeface="Arial" panose="020B0604020202020204" pitchFamily="34" charset="0"/>
                  <a:cs typeface="Graphik Bold"/>
                </a:rPr>
                <a:t>Environmental</a:t>
              </a:r>
              <a:endParaRPr sz="1200" dirty="0">
                <a:latin typeface="Arial" panose="020B0604020202020204" pitchFamily="34" charset="0"/>
                <a:cs typeface="Graphik Regular"/>
              </a:endParaRPr>
            </a:p>
          </p:txBody>
        </p:sp>
        <p:sp>
          <p:nvSpPr>
            <p:cNvPr id="13" name="object 13">
              <a:extLst>
                <a:ext uri="{FF2B5EF4-FFF2-40B4-BE49-F238E27FC236}">
                  <a16:creationId xmlns:a16="http://schemas.microsoft.com/office/drawing/2014/main" id="{ABFEED1F-788F-08AF-E9D2-EC617989D825}"/>
                </a:ext>
              </a:extLst>
            </p:cNvPr>
            <p:cNvSpPr txBox="1"/>
            <p:nvPr/>
          </p:nvSpPr>
          <p:spPr>
            <a:xfrm>
              <a:off x="2604975" y="4072528"/>
              <a:ext cx="1823319" cy="547668"/>
            </a:xfrm>
            <a:prstGeom prst="rect">
              <a:avLst/>
            </a:prstGeom>
          </p:spPr>
          <p:txBody>
            <a:bodyPr vert="horz" wrap="square" lIns="0" tIns="12700" rIns="7200" bIns="0" rtlCol="0">
              <a:spAutoFit/>
            </a:bodyPr>
            <a:lstStyle/>
            <a:p>
              <a:pPr marL="12700" algn="r">
                <a:lnSpc>
                  <a:spcPct val="100000"/>
                </a:lnSpc>
                <a:spcBef>
                  <a:spcPts val="100"/>
                </a:spcBef>
              </a:pPr>
              <a:r>
                <a:rPr sz="1200" b="1" spc="-10" dirty="0">
                  <a:latin typeface="Arial" panose="020B0604020202020204" pitchFamily="34" charset="0"/>
                  <a:cs typeface="Graphik Bold"/>
                </a:rPr>
                <a:t>Regulatory/</a:t>
              </a:r>
              <a:br>
                <a:rPr lang="en-US" sz="1200" b="1" spc="-10" dirty="0">
                  <a:latin typeface="Arial" panose="020B0604020202020204" pitchFamily="34" charset="0"/>
                  <a:cs typeface="Graphik Bold"/>
                </a:rPr>
              </a:br>
              <a:r>
                <a:rPr sz="1200" b="1" spc="-10" dirty="0">
                  <a:latin typeface="Arial" panose="020B0604020202020204" pitchFamily="34" charset="0"/>
                  <a:cs typeface="Graphik Bold"/>
                </a:rPr>
                <a:t>Legal</a:t>
              </a:r>
              <a:endParaRPr sz="1200" dirty="0">
                <a:latin typeface="Arial" panose="020B0604020202020204" pitchFamily="34" charset="0"/>
                <a:cs typeface="Graphik Regular"/>
              </a:endParaRPr>
            </a:p>
          </p:txBody>
        </p:sp>
        <p:sp>
          <p:nvSpPr>
            <p:cNvPr id="14" name="object 14">
              <a:extLst>
                <a:ext uri="{FF2B5EF4-FFF2-40B4-BE49-F238E27FC236}">
                  <a16:creationId xmlns:a16="http://schemas.microsoft.com/office/drawing/2014/main" id="{C1690A1E-5B93-C035-BA33-FAC4C40FC760}"/>
                </a:ext>
              </a:extLst>
            </p:cNvPr>
            <p:cNvSpPr txBox="1"/>
            <p:nvPr/>
          </p:nvSpPr>
          <p:spPr>
            <a:xfrm>
              <a:off x="3985588" y="4931061"/>
              <a:ext cx="1445360" cy="283023"/>
            </a:xfrm>
            <a:prstGeom prst="rect">
              <a:avLst/>
            </a:prstGeom>
          </p:spPr>
          <p:txBody>
            <a:bodyPr vert="horz" wrap="square" lIns="0" tIns="12700" rIns="7200" bIns="0" rtlCol="0">
              <a:spAutoFit/>
            </a:bodyPr>
            <a:lstStyle/>
            <a:p>
              <a:pPr marL="12700" algn="r">
                <a:lnSpc>
                  <a:spcPct val="100000"/>
                </a:lnSpc>
                <a:spcBef>
                  <a:spcPts val="100"/>
                </a:spcBef>
              </a:pPr>
              <a:r>
                <a:rPr sz="1200" b="1" spc="-10" dirty="0">
                  <a:latin typeface="Arial" panose="020B0604020202020204" pitchFamily="34" charset="0"/>
                  <a:cs typeface="Graphik Bold"/>
                </a:rPr>
                <a:t>Trust/Ethics</a:t>
              </a:r>
              <a:endParaRPr sz="1200" dirty="0">
                <a:latin typeface="Arial" panose="020B0604020202020204" pitchFamily="34" charset="0"/>
                <a:cs typeface="Graphik Regular"/>
              </a:endParaRPr>
            </a:p>
          </p:txBody>
        </p:sp>
        <p:sp>
          <p:nvSpPr>
            <p:cNvPr id="15" name="object 15">
              <a:extLst>
                <a:ext uri="{FF2B5EF4-FFF2-40B4-BE49-F238E27FC236}">
                  <a16:creationId xmlns:a16="http://schemas.microsoft.com/office/drawing/2014/main" id="{2DC6C9BE-D267-62E4-EFCB-7422C8CDAC4A}"/>
                </a:ext>
              </a:extLst>
            </p:cNvPr>
            <p:cNvSpPr txBox="1"/>
            <p:nvPr/>
          </p:nvSpPr>
          <p:spPr>
            <a:xfrm>
              <a:off x="7396162" y="4426417"/>
              <a:ext cx="1571247" cy="547668"/>
            </a:xfrm>
            <a:prstGeom prst="rect">
              <a:avLst/>
            </a:prstGeom>
          </p:spPr>
          <p:txBody>
            <a:bodyPr vert="horz" wrap="square" lIns="7200" tIns="12700" rIns="0" bIns="0" rtlCol="0">
              <a:spAutoFit/>
            </a:bodyPr>
            <a:lstStyle/>
            <a:p>
              <a:pPr marL="12700">
                <a:lnSpc>
                  <a:spcPct val="100000"/>
                </a:lnSpc>
                <a:spcBef>
                  <a:spcPts val="100"/>
                </a:spcBef>
              </a:pPr>
              <a:r>
                <a:rPr sz="1200" b="1" spc="-10" dirty="0">
                  <a:latin typeface="Arial" panose="020B0604020202020204" pitchFamily="34" charset="0"/>
                  <a:cs typeface="Graphik Bold"/>
                </a:rPr>
                <a:t>Social/</a:t>
              </a:r>
              <a:br>
                <a:rPr lang="en-US" sz="1200" b="1" spc="-10" dirty="0">
                  <a:latin typeface="Arial" panose="020B0604020202020204" pitchFamily="34" charset="0"/>
                  <a:cs typeface="Graphik Bold"/>
                </a:rPr>
              </a:br>
              <a:r>
                <a:rPr sz="1200" b="1" spc="-10" dirty="0">
                  <a:latin typeface="Arial" panose="020B0604020202020204" pitchFamily="34" charset="0"/>
                  <a:cs typeface="Graphik Bold"/>
                </a:rPr>
                <a:t>Cultural</a:t>
              </a:r>
              <a:endParaRPr sz="1200" dirty="0">
                <a:latin typeface="Arial" panose="020B0604020202020204" pitchFamily="34" charset="0"/>
                <a:cs typeface="Graphik Regular"/>
              </a:endParaRPr>
            </a:p>
          </p:txBody>
        </p:sp>
        <p:sp>
          <p:nvSpPr>
            <p:cNvPr id="16" name="object 16">
              <a:extLst>
                <a:ext uri="{FF2B5EF4-FFF2-40B4-BE49-F238E27FC236}">
                  <a16:creationId xmlns:a16="http://schemas.microsoft.com/office/drawing/2014/main" id="{91E56522-9BDB-240C-79B2-97BFE241FE4A}"/>
                </a:ext>
              </a:extLst>
            </p:cNvPr>
            <p:cNvSpPr txBox="1"/>
            <p:nvPr/>
          </p:nvSpPr>
          <p:spPr>
            <a:xfrm>
              <a:off x="7303044" y="3942944"/>
              <a:ext cx="1121666" cy="283023"/>
            </a:xfrm>
            <a:prstGeom prst="rect">
              <a:avLst/>
            </a:prstGeom>
          </p:spPr>
          <p:txBody>
            <a:bodyPr vert="horz" wrap="square" lIns="7200" tIns="12700" rIns="0" bIns="0" rtlCol="0">
              <a:spAutoFit/>
            </a:bodyPr>
            <a:lstStyle/>
            <a:p>
              <a:pPr marL="12700">
                <a:lnSpc>
                  <a:spcPct val="100000"/>
                </a:lnSpc>
                <a:spcBef>
                  <a:spcPts val="100"/>
                </a:spcBef>
              </a:pPr>
              <a:r>
                <a:rPr sz="1200" b="1" spc="-10" dirty="0">
                  <a:latin typeface="Arial" panose="020B0604020202020204" pitchFamily="34" charset="0"/>
                  <a:cs typeface="Graphik Bold"/>
                </a:rPr>
                <a:t>Economic</a:t>
              </a:r>
              <a:endParaRPr sz="1200" dirty="0">
                <a:latin typeface="Arial" panose="020B0604020202020204" pitchFamily="34" charset="0"/>
                <a:cs typeface="Graphik Regular"/>
              </a:endParaRPr>
            </a:p>
          </p:txBody>
        </p:sp>
        <p:sp>
          <p:nvSpPr>
            <p:cNvPr id="17" name="object 17">
              <a:extLst>
                <a:ext uri="{FF2B5EF4-FFF2-40B4-BE49-F238E27FC236}">
                  <a16:creationId xmlns:a16="http://schemas.microsoft.com/office/drawing/2014/main" id="{6181C815-8F08-8145-8868-17CFE6C8FDDC}"/>
                </a:ext>
              </a:extLst>
            </p:cNvPr>
            <p:cNvSpPr txBox="1"/>
            <p:nvPr/>
          </p:nvSpPr>
          <p:spPr>
            <a:xfrm>
              <a:off x="7239138" y="2416037"/>
              <a:ext cx="881818" cy="283023"/>
            </a:xfrm>
            <a:prstGeom prst="rect">
              <a:avLst/>
            </a:prstGeom>
          </p:spPr>
          <p:txBody>
            <a:bodyPr vert="horz" wrap="square" lIns="7200" tIns="12700" rIns="0" bIns="0" rtlCol="0">
              <a:spAutoFit/>
            </a:bodyPr>
            <a:lstStyle/>
            <a:p>
              <a:pPr marL="12700">
                <a:lnSpc>
                  <a:spcPct val="100000"/>
                </a:lnSpc>
                <a:spcBef>
                  <a:spcPts val="100"/>
                </a:spcBef>
              </a:pPr>
              <a:r>
                <a:rPr sz="1200" b="1" spc="-10" dirty="0">
                  <a:latin typeface="Arial" panose="020B0604020202020204" pitchFamily="34" charset="0"/>
                  <a:cs typeface="Graphik Bold"/>
                </a:rPr>
                <a:t>Political</a:t>
              </a:r>
              <a:endParaRPr sz="1200" dirty="0">
                <a:latin typeface="Arial" panose="020B0604020202020204" pitchFamily="34" charset="0"/>
                <a:cs typeface="Graphik Regular"/>
              </a:endParaRPr>
            </a:p>
          </p:txBody>
        </p:sp>
      </p:grpSp>
      <p:pic>
        <p:nvPicPr>
          <p:cNvPr id="31" name="Picture 30">
            <a:extLst>
              <a:ext uri="{FF2B5EF4-FFF2-40B4-BE49-F238E27FC236}">
                <a16:creationId xmlns:a16="http://schemas.microsoft.com/office/drawing/2014/main" id="{37155609-3DFB-9B60-DFFD-07F053C97945}"/>
              </a:ext>
            </a:extLst>
          </p:cNvPr>
          <p:cNvPicPr>
            <a:picLocks noChangeAspect="1"/>
          </p:cNvPicPr>
          <p:nvPr/>
        </p:nvPicPr>
        <p:blipFill>
          <a:blip r:embed="rId5"/>
          <a:stretch>
            <a:fillRect/>
          </a:stretch>
        </p:blipFill>
        <p:spPr>
          <a:xfrm>
            <a:off x="5164491" y="2548724"/>
            <a:ext cx="2603700" cy="2682600"/>
          </a:xfrm>
          <a:prstGeom prst="rect">
            <a:avLst/>
          </a:prstGeom>
        </p:spPr>
      </p:pic>
      <p:sp>
        <p:nvSpPr>
          <p:cNvPr id="20" name="TextBox 19">
            <a:extLst>
              <a:ext uri="{FF2B5EF4-FFF2-40B4-BE49-F238E27FC236}">
                <a16:creationId xmlns:a16="http://schemas.microsoft.com/office/drawing/2014/main" id="{436E24E3-8B32-9E52-E97B-AEF3623B6D4D}"/>
              </a:ext>
            </a:extLst>
          </p:cNvPr>
          <p:cNvSpPr txBox="1"/>
          <p:nvPr/>
        </p:nvSpPr>
        <p:spPr>
          <a:xfrm>
            <a:off x="5279571" y="2566269"/>
            <a:ext cx="1817915" cy="307777"/>
          </a:xfrm>
          <a:prstGeom prst="rect">
            <a:avLst/>
          </a:prstGeom>
          <a:noFill/>
        </p:spPr>
        <p:txBody>
          <a:bodyPr wrap="square">
            <a:spAutoFit/>
          </a:bodyPr>
          <a:lstStyle/>
          <a:p>
            <a:pPr algn="ctr"/>
            <a:r>
              <a:rPr lang="en-US" sz="1400" b="1" dirty="0">
                <a:solidFill>
                  <a:srgbClr val="000000"/>
                </a:solidFill>
              </a:rPr>
              <a:t>Capabilities</a:t>
            </a:r>
            <a:endParaRPr lang="en-US" sz="1400" dirty="0"/>
          </a:p>
        </p:txBody>
      </p:sp>
    </p:spTree>
    <p:extLst>
      <p:ext uri="{BB962C8B-B14F-4D97-AF65-F5344CB8AC3E}">
        <p14:creationId xmlns:p14="http://schemas.microsoft.com/office/powerpoint/2010/main" val="987545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FE40-9C65-7986-8154-68C059C16C13}"/>
              </a:ext>
            </a:extLst>
          </p:cNvPr>
          <p:cNvSpPr>
            <a:spLocks noGrp="1"/>
          </p:cNvSpPr>
          <p:nvPr>
            <p:ph type="title"/>
          </p:nvPr>
        </p:nvSpPr>
        <p:spPr>
          <a:xfrm>
            <a:off x="457199" y="361950"/>
            <a:ext cx="11476495" cy="886397"/>
          </a:xfrm>
        </p:spPr>
        <p:txBody>
          <a:bodyPr wrap="square">
            <a:spAutoFit/>
          </a:bodyPr>
          <a:lstStyle/>
          <a:p>
            <a:r>
              <a:rPr lang="en-US" dirty="0"/>
              <a:t>Challenge 2: How to Determine When to Invest in an Emerging Technology</a:t>
            </a:r>
          </a:p>
        </p:txBody>
      </p:sp>
      <p:sp>
        <p:nvSpPr>
          <p:cNvPr id="27" name="Text Box 91">
            <a:extLst>
              <a:ext uri="{FF2B5EF4-FFF2-40B4-BE49-F238E27FC236}">
                <a16:creationId xmlns:a16="http://schemas.microsoft.com/office/drawing/2014/main" id="{7C3EE23A-5C33-D7BA-4275-6B526911C8AA}"/>
              </a:ext>
            </a:extLst>
          </p:cNvPr>
          <p:cNvSpPr txBox="1">
            <a:spLocks noChangeAspect="1" noChangeArrowheads="1"/>
          </p:cNvSpPr>
          <p:nvPr/>
        </p:nvSpPr>
        <p:spPr bwMode="gray">
          <a:xfrm>
            <a:off x="3338011" y="6074596"/>
            <a:ext cx="5502275" cy="181588"/>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000" dirty="0">
                <a:solidFill>
                  <a:srgbClr val="6F7878"/>
                </a:solidFill>
              </a:rPr>
              <a:t>Source: Gartner</a:t>
            </a:r>
          </a:p>
        </p:txBody>
      </p:sp>
      <p:grpSp>
        <p:nvGrpSpPr>
          <p:cNvPr id="18" name="Group 17">
            <a:extLst>
              <a:ext uri="{FF2B5EF4-FFF2-40B4-BE49-F238E27FC236}">
                <a16:creationId xmlns:a16="http://schemas.microsoft.com/office/drawing/2014/main" id="{F12E3586-4DFD-727F-59EE-4028B39908EA}"/>
              </a:ext>
            </a:extLst>
          </p:cNvPr>
          <p:cNvGrpSpPr/>
          <p:nvPr/>
        </p:nvGrpSpPr>
        <p:grpSpPr>
          <a:xfrm>
            <a:off x="4100202" y="2118733"/>
            <a:ext cx="3965906" cy="3947856"/>
            <a:chOff x="1233906" y="2554946"/>
            <a:chExt cx="4011734" cy="3993475"/>
          </a:xfrm>
        </p:grpSpPr>
        <p:sp>
          <p:nvSpPr>
            <p:cNvPr id="20" name="Freeform 19">
              <a:extLst>
                <a:ext uri="{FF2B5EF4-FFF2-40B4-BE49-F238E27FC236}">
                  <a16:creationId xmlns:a16="http://schemas.microsoft.com/office/drawing/2014/main" id="{E8790680-8567-E159-10B8-97472D0297CB}"/>
                </a:ext>
              </a:extLst>
            </p:cNvPr>
            <p:cNvSpPr/>
            <p:nvPr/>
          </p:nvSpPr>
          <p:spPr>
            <a:xfrm>
              <a:off x="2864130" y="4264036"/>
              <a:ext cx="2371392" cy="2284385"/>
            </a:xfrm>
            <a:custGeom>
              <a:avLst/>
              <a:gdLst>
                <a:gd name="connsiteX0" fmla="*/ 1039227 w 1783481"/>
                <a:gd name="connsiteY0" fmla="*/ 0 h 1718045"/>
                <a:gd name="connsiteX1" fmla="*/ 1039227 w 1783481"/>
                <a:gd name="connsiteY1" fmla="*/ 3221 h 1718045"/>
                <a:gd name="connsiteX2" fmla="*/ 774523 w 1783481"/>
                <a:gd name="connsiteY2" fmla="*/ 155951 h 1718045"/>
                <a:gd name="connsiteX3" fmla="*/ 766371 w 1783481"/>
                <a:gd name="connsiteY3" fmla="*/ 243369 h 1718045"/>
                <a:gd name="connsiteX4" fmla="*/ 884663 w 1783481"/>
                <a:gd name="connsiteY4" fmla="*/ 324913 h 1718045"/>
                <a:gd name="connsiteX5" fmla="*/ 828424 w 1783481"/>
                <a:gd name="connsiteY5" fmla="*/ 464251 h 1718045"/>
                <a:gd name="connsiteX6" fmla="*/ 679611 w 1783481"/>
                <a:gd name="connsiteY6" fmla="*/ 443281 h 1718045"/>
                <a:gd name="connsiteX7" fmla="*/ 668995 w 1783481"/>
                <a:gd name="connsiteY7" fmla="*/ 299584 h 1718045"/>
                <a:gd name="connsiteX8" fmla="*/ 587416 w 1783481"/>
                <a:gd name="connsiteY8" fmla="*/ 263960 h 1718045"/>
                <a:gd name="connsiteX9" fmla="*/ 294972 w 1783481"/>
                <a:gd name="connsiteY9" fmla="*/ 432733 h 1718045"/>
                <a:gd name="connsiteX10" fmla="*/ 294972 w 1783481"/>
                <a:gd name="connsiteY10" fmla="*/ 749244 h 1718045"/>
                <a:gd name="connsiteX11" fmla="*/ 222366 w 1783481"/>
                <a:gd name="connsiteY11" fmla="*/ 803376 h 1718045"/>
                <a:gd name="connsiteX12" fmla="*/ 92574 w 1783481"/>
                <a:gd name="connsiteY12" fmla="*/ 740717 h 1718045"/>
                <a:gd name="connsiteX13" fmla="*/ 0 w 1783481"/>
                <a:gd name="connsiteY13" fmla="*/ 859023 h 1718045"/>
                <a:gd name="connsiteX14" fmla="*/ 92574 w 1783481"/>
                <a:gd name="connsiteY14" fmla="*/ 977328 h 1718045"/>
                <a:gd name="connsiteX15" fmla="*/ 222366 w 1783481"/>
                <a:gd name="connsiteY15" fmla="*/ 915743 h 1718045"/>
                <a:gd name="connsiteX16" fmla="*/ 294972 w 1783481"/>
                <a:gd name="connsiteY16" fmla="*/ 967916 h 1718045"/>
                <a:gd name="connsiteX17" fmla="*/ 294972 w 1783481"/>
                <a:gd name="connsiteY17" fmla="*/ 1288534 h 1718045"/>
                <a:gd name="connsiteX18" fmla="*/ 1039227 w 1783481"/>
                <a:gd name="connsiteY18" fmla="*/ 1718045 h 1718045"/>
                <a:gd name="connsiteX19" fmla="*/ 1783481 w 1783481"/>
                <a:gd name="connsiteY19" fmla="*/ 1288534 h 1718045"/>
                <a:gd name="connsiteX20" fmla="*/ 1783481 w 1783481"/>
                <a:gd name="connsiteY20" fmla="*/ 429511 h 1718045"/>
                <a:gd name="connsiteX21" fmla="*/ 1039227 w 1783481"/>
                <a:gd name="connsiteY21" fmla="*/ 0 h 171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83481" h="1718045">
                  <a:moveTo>
                    <a:pt x="1039227" y="0"/>
                  </a:moveTo>
                  <a:lnTo>
                    <a:pt x="1039227" y="3221"/>
                  </a:lnTo>
                  <a:lnTo>
                    <a:pt x="774523" y="155951"/>
                  </a:lnTo>
                  <a:cubicBezTo>
                    <a:pt x="765613" y="175910"/>
                    <a:pt x="751016" y="216777"/>
                    <a:pt x="766371" y="243369"/>
                  </a:cubicBezTo>
                  <a:cubicBezTo>
                    <a:pt x="787287" y="279624"/>
                    <a:pt x="861473" y="284804"/>
                    <a:pt x="884663" y="324913"/>
                  </a:cubicBezTo>
                  <a:cubicBezTo>
                    <a:pt x="917333" y="381507"/>
                    <a:pt x="885043" y="431533"/>
                    <a:pt x="828424" y="464251"/>
                  </a:cubicBezTo>
                  <a:cubicBezTo>
                    <a:pt x="771806" y="496907"/>
                    <a:pt x="712280" y="499875"/>
                    <a:pt x="679611" y="443281"/>
                  </a:cubicBezTo>
                  <a:cubicBezTo>
                    <a:pt x="655851" y="402162"/>
                    <a:pt x="686941" y="330724"/>
                    <a:pt x="668995" y="299584"/>
                  </a:cubicBezTo>
                  <a:cubicBezTo>
                    <a:pt x="655536" y="276277"/>
                    <a:pt x="609596" y="267118"/>
                    <a:pt x="587416" y="263960"/>
                  </a:cubicBezTo>
                  <a:lnTo>
                    <a:pt x="294972" y="432733"/>
                  </a:lnTo>
                  <a:lnTo>
                    <a:pt x="294972" y="749244"/>
                  </a:lnTo>
                  <a:cubicBezTo>
                    <a:pt x="281702" y="766362"/>
                    <a:pt x="249981" y="803376"/>
                    <a:pt x="222366" y="803376"/>
                  </a:cubicBezTo>
                  <a:cubicBezTo>
                    <a:pt x="186411" y="803376"/>
                    <a:pt x="140093" y="740717"/>
                    <a:pt x="92574" y="740717"/>
                  </a:cubicBezTo>
                  <a:cubicBezTo>
                    <a:pt x="27172" y="740717"/>
                    <a:pt x="0" y="793712"/>
                    <a:pt x="0" y="859023"/>
                  </a:cubicBezTo>
                  <a:cubicBezTo>
                    <a:pt x="0" y="924334"/>
                    <a:pt x="27235" y="977328"/>
                    <a:pt x="92574" y="977328"/>
                  </a:cubicBezTo>
                  <a:cubicBezTo>
                    <a:pt x="138955" y="977328"/>
                    <a:pt x="180534" y="915743"/>
                    <a:pt x="222366" y="915743"/>
                  </a:cubicBezTo>
                  <a:cubicBezTo>
                    <a:pt x="253898" y="915743"/>
                    <a:pt x="282650" y="950610"/>
                    <a:pt x="294972" y="967916"/>
                  </a:cubicBezTo>
                  <a:lnTo>
                    <a:pt x="294972" y="1288534"/>
                  </a:lnTo>
                  <a:lnTo>
                    <a:pt x="1039227" y="1718045"/>
                  </a:lnTo>
                  <a:lnTo>
                    <a:pt x="1783481" y="1288534"/>
                  </a:lnTo>
                  <a:lnTo>
                    <a:pt x="1783481" y="429511"/>
                  </a:lnTo>
                  <a:lnTo>
                    <a:pt x="1039227" y="0"/>
                  </a:lnTo>
                  <a:close/>
                </a:path>
              </a:pathLst>
            </a:custGeom>
            <a:solidFill>
              <a:srgbClr val="002856"/>
            </a:solidFill>
            <a:ln w="12700" cap="flat">
              <a:solidFill>
                <a:srgbClr val="FFFFFF"/>
              </a:solid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1C88FB9C-B42D-1FEF-1486-17FACD82A81C}"/>
                </a:ext>
              </a:extLst>
            </p:cNvPr>
            <p:cNvSpPr/>
            <p:nvPr/>
          </p:nvSpPr>
          <p:spPr>
            <a:xfrm>
              <a:off x="1277069" y="4187079"/>
              <a:ext cx="1979185" cy="2361174"/>
            </a:xfrm>
            <a:custGeom>
              <a:avLst/>
              <a:gdLst>
                <a:gd name="connsiteX0" fmla="*/ 1226333 w 1488509"/>
                <a:gd name="connsiteY0" fmla="*/ 336113 h 1775797"/>
                <a:gd name="connsiteX1" fmla="*/ 1214769 w 1488509"/>
                <a:gd name="connsiteY1" fmla="*/ 243705 h 1775797"/>
                <a:gd name="connsiteX2" fmla="*/ 1333946 w 1488509"/>
                <a:gd name="connsiteY2" fmla="*/ 162666 h 1775797"/>
                <a:gd name="connsiteX3" fmla="*/ 1277707 w 1488509"/>
                <a:gd name="connsiteY3" fmla="*/ 23328 h 1775797"/>
                <a:gd name="connsiteX4" fmla="*/ 1128894 w 1488509"/>
                <a:gd name="connsiteY4" fmla="*/ 44298 h 1775797"/>
                <a:gd name="connsiteX5" fmla="*/ 1117330 w 1488509"/>
                <a:gd name="connsiteY5" fmla="*/ 187426 h 1775797"/>
                <a:gd name="connsiteX6" fmla="*/ 1033034 w 1488509"/>
                <a:gd name="connsiteY6" fmla="*/ 224440 h 1775797"/>
                <a:gd name="connsiteX7" fmla="*/ 744255 w 1488509"/>
                <a:gd name="connsiteY7" fmla="*/ 57752 h 1775797"/>
                <a:gd name="connsiteX8" fmla="*/ 744255 w 1488509"/>
                <a:gd name="connsiteY8" fmla="*/ 57752 h 1775797"/>
                <a:gd name="connsiteX9" fmla="*/ 0 w 1488509"/>
                <a:gd name="connsiteY9" fmla="*/ 487263 h 1775797"/>
                <a:gd name="connsiteX10" fmla="*/ 0 w 1488509"/>
                <a:gd name="connsiteY10" fmla="*/ 1346286 h 1775797"/>
                <a:gd name="connsiteX11" fmla="*/ 744255 w 1488509"/>
                <a:gd name="connsiteY11" fmla="*/ 1775797 h 1775797"/>
                <a:gd name="connsiteX12" fmla="*/ 1488509 w 1488509"/>
                <a:gd name="connsiteY12" fmla="*/ 1346286 h 1775797"/>
                <a:gd name="connsiteX13" fmla="*/ 1488509 w 1488509"/>
                <a:gd name="connsiteY13" fmla="*/ 1025668 h 1775797"/>
                <a:gd name="connsiteX14" fmla="*/ 1415904 w 1488509"/>
                <a:gd name="connsiteY14" fmla="*/ 973495 h 1775797"/>
                <a:gd name="connsiteX15" fmla="*/ 1286111 w 1488509"/>
                <a:gd name="connsiteY15" fmla="*/ 1035079 h 1775797"/>
                <a:gd name="connsiteX16" fmla="*/ 1193537 w 1488509"/>
                <a:gd name="connsiteY16" fmla="*/ 916775 h 1775797"/>
                <a:gd name="connsiteX17" fmla="*/ 1286111 w 1488509"/>
                <a:gd name="connsiteY17" fmla="*/ 798469 h 1775797"/>
                <a:gd name="connsiteX18" fmla="*/ 1415904 w 1488509"/>
                <a:gd name="connsiteY18" fmla="*/ 861128 h 1775797"/>
                <a:gd name="connsiteX19" fmla="*/ 1488509 w 1488509"/>
                <a:gd name="connsiteY19" fmla="*/ 806996 h 1775797"/>
                <a:gd name="connsiteX20" fmla="*/ 1488509 w 1488509"/>
                <a:gd name="connsiteY20" fmla="*/ 490484 h 1775797"/>
                <a:gd name="connsiteX21" fmla="*/ 1488509 w 1488509"/>
                <a:gd name="connsiteY21" fmla="*/ 487263 h 1775797"/>
                <a:gd name="connsiteX22" fmla="*/ 1226333 w 1488509"/>
                <a:gd name="connsiteY22" fmla="*/ 336113 h 177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88509" h="1775797">
                  <a:moveTo>
                    <a:pt x="1226333" y="336113"/>
                  </a:moveTo>
                  <a:cubicBezTo>
                    <a:pt x="1218561" y="317669"/>
                    <a:pt x="1200362" y="268655"/>
                    <a:pt x="1214769" y="243705"/>
                  </a:cubicBezTo>
                  <a:cubicBezTo>
                    <a:pt x="1232715" y="212565"/>
                    <a:pt x="1310187" y="203786"/>
                    <a:pt x="1333946" y="162666"/>
                  </a:cubicBezTo>
                  <a:cubicBezTo>
                    <a:pt x="1366615" y="106072"/>
                    <a:pt x="1334325" y="56046"/>
                    <a:pt x="1277707" y="23328"/>
                  </a:cubicBezTo>
                  <a:cubicBezTo>
                    <a:pt x="1221088" y="-9328"/>
                    <a:pt x="1161563" y="-12296"/>
                    <a:pt x="1128894" y="44298"/>
                  </a:cubicBezTo>
                  <a:cubicBezTo>
                    <a:pt x="1105703" y="84407"/>
                    <a:pt x="1138309" y="151234"/>
                    <a:pt x="1117330" y="187426"/>
                  </a:cubicBezTo>
                  <a:cubicBezTo>
                    <a:pt x="1100837" y="215976"/>
                    <a:pt x="1052686" y="222861"/>
                    <a:pt x="1033034" y="224440"/>
                  </a:cubicBezTo>
                  <a:lnTo>
                    <a:pt x="744255" y="57752"/>
                  </a:lnTo>
                  <a:lnTo>
                    <a:pt x="744255" y="57752"/>
                  </a:lnTo>
                  <a:lnTo>
                    <a:pt x="0" y="487263"/>
                  </a:lnTo>
                  <a:lnTo>
                    <a:pt x="0" y="1346286"/>
                  </a:lnTo>
                  <a:lnTo>
                    <a:pt x="744255" y="1775797"/>
                  </a:lnTo>
                  <a:lnTo>
                    <a:pt x="1488509" y="1346286"/>
                  </a:lnTo>
                  <a:lnTo>
                    <a:pt x="1488509" y="1025668"/>
                  </a:lnTo>
                  <a:cubicBezTo>
                    <a:pt x="1476187" y="1008425"/>
                    <a:pt x="1447373" y="973495"/>
                    <a:pt x="1415904" y="973495"/>
                  </a:cubicBezTo>
                  <a:cubicBezTo>
                    <a:pt x="1374072" y="973495"/>
                    <a:pt x="1332493" y="1035079"/>
                    <a:pt x="1286111" y="1035079"/>
                  </a:cubicBezTo>
                  <a:cubicBezTo>
                    <a:pt x="1220709" y="1035079"/>
                    <a:pt x="1193537" y="982085"/>
                    <a:pt x="1193537" y="916775"/>
                  </a:cubicBezTo>
                  <a:cubicBezTo>
                    <a:pt x="1193537" y="851464"/>
                    <a:pt x="1220772" y="798469"/>
                    <a:pt x="1286111" y="798469"/>
                  </a:cubicBezTo>
                  <a:cubicBezTo>
                    <a:pt x="1333630" y="798469"/>
                    <a:pt x="1379949" y="861128"/>
                    <a:pt x="1415904" y="861128"/>
                  </a:cubicBezTo>
                  <a:cubicBezTo>
                    <a:pt x="1443518" y="861128"/>
                    <a:pt x="1475303" y="824177"/>
                    <a:pt x="1488509" y="806996"/>
                  </a:cubicBezTo>
                  <a:lnTo>
                    <a:pt x="1488509" y="490484"/>
                  </a:lnTo>
                  <a:lnTo>
                    <a:pt x="1488509" y="487263"/>
                  </a:lnTo>
                  <a:lnTo>
                    <a:pt x="1226333" y="336113"/>
                  </a:lnTo>
                  <a:close/>
                </a:path>
              </a:pathLst>
            </a:custGeom>
            <a:solidFill>
              <a:srgbClr val="002856"/>
            </a:solidFill>
            <a:ln w="12700" cap="flat">
              <a:solidFill>
                <a:srgbClr val="FFFFFF"/>
              </a:solid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9D7D425C-11D6-8CAD-17F7-05AF63A96782}"/>
                </a:ext>
              </a:extLst>
            </p:cNvPr>
            <p:cNvSpPr/>
            <p:nvPr/>
          </p:nvSpPr>
          <p:spPr>
            <a:xfrm>
              <a:off x="2266661" y="2554946"/>
              <a:ext cx="1979185" cy="2357513"/>
            </a:xfrm>
            <a:custGeom>
              <a:avLst/>
              <a:gdLst>
                <a:gd name="connsiteX0" fmla="*/ 744255 w 1488509"/>
                <a:gd name="connsiteY0" fmla="*/ 0 h 1773043"/>
                <a:gd name="connsiteX1" fmla="*/ 0 w 1488509"/>
                <a:gd name="connsiteY1" fmla="*/ 429511 h 1773043"/>
                <a:gd name="connsiteX2" fmla="*/ 0 w 1488509"/>
                <a:gd name="connsiteY2" fmla="*/ 1285376 h 1773043"/>
                <a:gd name="connsiteX3" fmla="*/ 288780 w 1488509"/>
                <a:gd name="connsiteY3" fmla="*/ 1452064 h 1773043"/>
                <a:gd name="connsiteX4" fmla="*/ 373075 w 1488509"/>
                <a:gd name="connsiteY4" fmla="*/ 1415050 h 1773043"/>
                <a:gd name="connsiteX5" fmla="*/ 384639 w 1488509"/>
                <a:gd name="connsiteY5" fmla="*/ 1271922 h 1773043"/>
                <a:gd name="connsiteX6" fmla="*/ 533452 w 1488509"/>
                <a:gd name="connsiteY6" fmla="*/ 1250952 h 1773043"/>
                <a:gd name="connsiteX7" fmla="*/ 589691 w 1488509"/>
                <a:gd name="connsiteY7" fmla="*/ 1390290 h 1773043"/>
                <a:gd name="connsiteX8" fmla="*/ 470515 w 1488509"/>
                <a:gd name="connsiteY8" fmla="*/ 1471329 h 1773043"/>
                <a:gd name="connsiteX9" fmla="*/ 482078 w 1488509"/>
                <a:gd name="connsiteY9" fmla="*/ 1563737 h 1773043"/>
                <a:gd name="connsiteX10" fmla="*/ 744255 w 1488509"/>
                <a:gd name="connsiteY10" fmla="*/ 1715013 h 1773043"/>
                <a:gd name="connsiteX11" fmla="*/ 1032213 w 1488509"/>
                <a:gd name="connsiteY11" fmla="*/ 1548830 h 1773043"/>
                <a:gd name="connsiteX12" fmla="*/ 1036699 w 1488509"/>
                <a:gd name="connsiteY12" fmla="*/ 1549399 h 1773043"/>
                <a:gd name="connsiteX13" fmla="*/ 1118278 w 1488509"/>
                <a:gd name="connsiteY13" fmla="*/ 1585023 h 1773043"/>
                <a:gd name="connsiteX14" fmla="*/ 1128894 w 1488509"/>
                <a:gd name="connsiteY14" fmla="*/ 1728720 h 1773043"/>
                <a:gd name="connsiteX15" fmla="*/ 1277707 w 1488509"/>
                <a:gd name="connsiteY15" fmla="*/ 1749690 h 1773043"/>
                <a:gd name="connsiteX16" fmla="*/ 1333946 w 1488509"/>
                <a:gd name="connsiteY16" fmla="*/ 1610352 h 1773043"/>
                <a:gd name="connsiteX17" fmla="*/ 1215654 w 1488509"/>
                <a:gd name="connsiteY17" fmla="*/ 1528808 h 1773043"/>
                <a:gd name="connsiteX18" fmla="*/ 1223806 w 1488509"/>
                <a:gd name="connsiteY18" fmla="*/ 1441389 h 1773043"/>
                <a:gd name="connsiteX19" fmla="*/ 1488510 w 1488509"/>
                <a:gd name="connsiteY19" fmla="*/ 1288660 h 1773043"/>
                <a:gd name="connsiteX20" fmla="*/ 1488510 w 1488509"/>
                <a:gd name="connsiteY20" fmla="*/ 1285439 h 1773043"/>
                <a:gd name="connsiteX21" fmla="*/ 1488510 w 1488509"/>
                <a:gd name="connsiteY21" fmla="*/ 429574 h 1773043"/>
                <a:gd name="connsiteX22" fmla="*/ 744255 w 1488509"/>
                <a:gd name="connsiteY22" fmla="*/ 0 h 1773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88509" h="1773043">
                  <a:moveTo>
                    <a:pt x="744255" y="0"/>
                  </a:moveTo>
                  <a:lnTo>
                    <a:pt x="0" y="429511"/>
                  </a:lnTo>
                  <a:lnTo>
                    <a:pt x="0" y="1285376"/>
                  </a:lnTo>
                  <a:lnTo>
                    <a:pt x="288780" y="1452064"/>
                  </a:lnTo>
                  <a:cubicBezTo>
                    <a:pt x="308432" y="1450422"/>
                    <a:pt x="356583" y="1443600"/>
                    <a:pt x="373075" y="1415050"/>
                  </a:cubicBezTo>
                  <a:cubicBezTo>
                    <a:pt x="393991" y="1378794"/>
                    <a:pt x="361448" y="1312031"/>
                    <a:pt x="384639" y="1271922"/>
                  </a:cubicBezTo>
                  <a:cubicBezTo>
                    <a:pt x="417308" y="1215327"/>
                    <a:pt x="476834" y="1218233"/>
                    <a:pt x="533452" y="1250952"/>
                  </a:cubicBezTo>
                  <a:cubicBezTo>
                    <a:pt x="590071" y="1283607"/>
                    <a:pt x="622361" y="1333696"/>
                    <a:pt x="589691" y="1390290"/>
                  </a:cubicBezTo>
                  <a:cubicBezTo>
                    <a:pt x="565932" y="1431409"/>
                    <a:pt x="488461" y="1440189"/>
                    <a:pt x="470515" y="1471329"/>
                  </a:cubicBezTo>
                  <a:cubicBezTo>
                    <a:pt x="456107" y="1496278"/>
                    <a:pt x="474306" y="1545293"/>
                    <a:pt x="482078" y="1563737"/>
                  </a:cubicBezTo>
                  <a:lnTo>
                    <a:pt x="744255" y="1715013"/>
                  </a:lnTo>
                  <a:lnTo>
                    <a:pt x="1032213" y="1548830"/>
                  </a:lnTo>
                  <a:cubicBezTo>
                    <a:pt x="1033603" y="1549020"/>
                    <a:pt x="1035056" y="1549209"/>
                    <a:pt x="1036699" y="1549399"/>
                  </a:cubicBezTo>
                  <a:cubicBezTo>
                    <a:pt x="1058879" y="1552494"/>
                    <a:pt x="1104818" y="1561652"/>
                    <a:pt x="1118278" y="1585023"/>
                  </a:cubicBezTo>
                  <a:cubicBezTo>
                    <a:pt x="1136224" y="1616162"/>
                    <a:pt x="1105134" y="1687600"/>
                    <a:pt x="1128894" y="1728720"/>
                  </a:cubicBezTo>
                  <a:cubicBezTo>
                    <a:pt x="1161563" y="1785314"/>
                    <a:pt x="1221088" y="1782409"/>
                    <a:pt x="1277707" y="1749690"/>
                  </a:cubicBezTo>
                  <a:cubicBezTo>
                    <a:pt x="1334325" y="1717034"/>
                    <a:pt x="1366615" y="1666946"/>
                    <a:pt x="1333946" y="1610352"/>
                  </a:cubicBezTo>
                  <a:cubicBezTo>
                    <a:pt x="1310755" y="1570243"/>
                    <a:pt x="1236633" y="1565000"/>
                    <a:pt x="1215654" y="1528808"/>
                  </a:cubicBezTo>
                  <a:cubicBezTo>
                    <a:pt x="1200299" y="1502216"/>
                    <a:pt x="1214959" y="1461349"/>
                    <a:pt x="1223806" y="1441389"/>
                  </a:cubicBezTo>
                  <a:lnTo>
                    <a:pt x="1488510" y="1288660"/>
                  </a:lnTo>
                  <a:lnTo>
                    <a:pt x="1488510" y="1285439"/>
                  </a:lnTo>
                  <a:lnTo>
                    <a:pt x="1488510" y="429574"/>
                  </a:lnTo>
                  <a:lnTo>
                    <a:pt x="744255" y="0"/>
                  </a:lnTo>
                  <a:close/>
                </a:path>
              </a:pathLst>
            </a:custGeom>
            <a:solidFill>
              <a:srgbClr val="002856"/>
            </a:solidFill>
            <a:ln w="12700" cap="flat">
              <a:solidFill>
                <a:srgbClr val="FFFFFF"/>
              </a:solidFill>
              <a:prstDash val="solid"/>
              <a:miter/>
            </a:ln>
          </p:spPr>
          <p:txBody>
            <a:bodyPr rtlCol="0" anchor="ctr"/>
            <a:lstStyle/>
            <a:p>
              <a:endParaRPr lang="en-US" dirty="0"/>
            </a:p>
          </p:txBody>
        </p:sp>
        <p:sp>
          <p:nvSpPr>
            <p:cNvPr id="23" name="TextBox 22">
              <a:extLst>
                <a:ext uri="{FF2B5EF4-FFF2-40B4-BE49-F238E27FC236}">
                  <a16:creationId xmlns:a16="http://schemas.microsoft.com/office/drawing/2014/main" id="{B015921B-6148-0E11-5CC5-3E519E4CE1E6}"/>
                </a:ext>
              </a:extLst>
            </p:cNvPr>
            <p:cNvSpPr txBox="1"/>
            <p:nvPr/>
          </p:nvSpPr>
          <p:spPr>
            <a:xfrm>
              <a:off x="2271111" y="3357624"/>
              <a:ext cx="1974736" cy="677108"/>
            </a:xfrm>
            <a:prstGeom prst="rect">
              <a:avLst/>
            </a:prstGeom>
            <a:noFill/>
          </p:spPr>
          <p:txBody>
            <a:bodyPr wrap="square" lIns="91440" tIns="91440" bIns="91440" rtlCol="0" anchor="ctr" anchorCtr="0">
              <a:spAutoFit/>
            </a:bodyPr>
            <a:lstStyle/>
            <a:p>
              <a:pPr algn="ctr"/>
              <a:r>
                <a:rPr lang="en-US" sz="1600" b="1" dirty="0">
                  <a:solidFill>
                    <a:schemeClr val="bg1"/>
                  </a:solidFill>
                </a:rPr>
                <a:t>Technical Feasibility</a:t>
              </a:r>
            </a:p>
          </p:txBody>
        </p:sp>
        <p:sp>
          <p:nvSpPr>
            <p:cNvPr id="24" name="TextBox 23">
              <a:extLst>
                <a:ext uri="{FF2B5EF4-FFF2-40B4-BE49-F238E27FC236}">
                  <a16:creationId xmlns:a16="http://schemas.microsoft.com/office/drawing/2014/main" id="{AA3EC4E6-8D10-7E0F-16EF-95DEF48CC36E}"/>
                </a:ext>
              </a:extLst>
            </p:cNvPr>
            <p:cNvSpPr txBox="1"/>
            <p:nvPr/>
          </p:nvSpPr>
          <p:spPr>
            <a:xfrm>
              <a:off x="3270904" y="5064888"/>
              <a:ext cx="1974736" cy="677108"/>
            </a:xfrm>
            <a:prstGeom prst="rect">
              <a:avLst/>
            </a:prstGeom>
            <a:noFill/>
          </p:spPr>
          <p:txBody>
            <a:bodyPr wrap="square" lIns="91440" tIns="91440" bIns="91440" rtlCol="0" anchor="ctr" anchorCtr="0">
              <a:spAutoFit/>
            </a:bodyPr>
            <a:lstStyle/>
            <a:p>
              <a:pPr algn="ctr"/>
              <a:r>
                <a:rPr lang="en-US" sz="1600" b="1" dirty="0">
                  <a:solidFill>
                    <a:schemeClr val="bg1"/>
                  </a:solidFill>
                </a:rPr>
                <a:t>External </a:t>
              </a:r>
              <a:br>
                <a:rPr lang="en-US" sz="1600" b="1" dirty="0">
                  <a:solidFill>
                    <a:schemeClr val="bg1"/>
                  </a:solidFill>
                </a:rPr>
              </a:br>
              <a:r>
                <a:rPr lang="en-US" sz="1600" b="1" dirty="0">
                  <a:solidFill>
                    <a:schemeClr val="bg1"/>
                  </a:solidFill>
                </a:rPr>
                <a:t>Factors</a:t>
              </a:r>
            </a:p>
          </p:txBody>
        </p:sp>
        <p:sp>
          <p:nvSpPr>
            <p:cNvPr id="25" name="TextBox 24">
              <a:extLst>
                <a:ext uri="{FF2B5EF4-FFF2-40B4-BE49-F238E27FC236}">
                  <a16:creationId xmlns:a16="http://schemas.microsoft.com/office/drawing/2014/main" id="{7695CC09-98F3-06EC-FBEE-250656773301}"/>
                </a:ext>
              </a:extLst>
            </p:cNvPr>
            <p:cNvSpPr txBox="1"/>
            <p:nvPr/>
          </p:nvSpPr>
          <p:spPr>
            <a:xfrm>
              <a:off x="1233906" y="5044875"/>
              <a:ext cx="1693382" cy="717134"/>
            </a:xfrm>
            <a:prstGeom prst="rect">
              <a:avLst/>
            </a:prstGeom>
            <a:noFill/>
          </p:spPr>
          <p:txBody>
            <a:bodyPr wrap="square" lIns="91440" tIns="91440" bIns="91440" rtlCol="0" anchor="ctr" anchorCtr="0">
              <a:spAutoFit/>
            </a:bodyPr>
            <a:lstStyle/>
            <a:p>
              <a:pPr algn="ctr"/>
              <a:r>
                <a:rPr lang="en-US" sz="1600" b="1" dirty="0">
                  <a:solidFill>
                    <a:schemeClr val="bg1"/>
                  </a:solidFill>
                </a:rPr>
                <a:t>Organizational Readiness</a:t>
              </a:r>
            </a:p>
          </p:txBody>
        </p:sp>
      </p:grpSp>
      <p:sp>
        <p:nvSpPr>
          <p:cNvPr id="17" name="Google Shape;413;p3">
            <a:extLst>
              <a:ext uri="{FF2B5EF4-FFF2-40B4-BE49-F238E27FC236}">
                <a16:creationId xmlns:a16="http://schemas.microsoft.com/office/drawing/2014/main" id="{3CCEBAE0-0E0B-B841-2749-FBB5D8127994}"/>
              </a:ext>
            </a:extLst>
          </p:cNvPr>
          <p:cNvSpPr/>
          <p:nvPr/>
        </p:nvSpPr>
        <p:spPr>
          <a:xfrm>
            <a:off x="3338012" y="1367338"/>
            <a:ext cx="5502275" cy="67707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25400" cap="flat" cmpd="sng">
            <a:solidFill>
              <a:srgbClr val="009AD7"/>
            </a:solidFill>
            <a:prstDash val="solid"/>
            <a:round/>
            <a:headEnd type="none" w="sm" len="sm"/>
            <a:tailEnd type="none" w="sm" len="sm"/>
          </a:ln>
        </p:spPr>
        <p:txBody>
          <a:bodyPr spcFirstLastPara="1" wrap="square" lIns="91425" tIns="91425" rIns="91425" bIns="91425" anchor="ctr" anchorCtr="0">
            <a:spAutoFit/>
          </a:bodyPr>
          <a:lstStyle/>
          <a:p>
            <a:pPr marL="0" marR="0" lvl="0" indent="0" algn="ctr" rtl="0">
              <a:spcBef>
                <a:spcPts val="0"/>
              </a:spcBef>
              <a:spcAft>
                <a:spcPts val="0"/>
              </a:spcAft>
              <a:buClr>
                <a:schemeClr val="dk1"/>
              </a:buClr>
              <a:buSzPts val="1200"/>
              <a:buFont typeface="Arial"/>
              <a:buNone/>
            </a:pPr>
            <a:r>
              <a:rPr lang="en-US" sz="1600" b="0" i="0" u="none" strike="noStrike" cap="none" dirty="0">
                <a:solidFill>
                  <a:schemeClr val="dk1"/>
                </a:solidFill>
                <a:latin typeface="Arial"/>
                <a:ea typeface="Arial"/>
                <a:cs typeface="Arial"/>
                <a:sym typeface="Arial"/>
              </a:rPr>
              <a:t>Three factors can help you determine the right time for your organization to invest in an emerging technology</a:t>
            </a:r>
          </a:p>
        </p:txBody>
      </p:sp>
    </p:spTree>
    <p:extLst>
      <p:ext uri="{BB962C8B-B14F-4D97-AF65-F5344CB8AC3E}">
        <p14:creationId xmlns:p14="http://schemas.microsoft.com/office/powerpoint/2010/main" val="2674257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eadership Vision for 2024[75].pptx  -  Read-Only" id="{C73900F3-1482-BF42-BA5D-841FFFED9F5F}" vid="{F0C60492-4217-B340-ACBD-6A6AE2C3F52D}"/>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eadership Vision for 2024[75].pptx  -  Read-Only" id="{C73900F3-1482-BF42-BA5D-841FFFED9F5F}" vid="{88995CB7-8B46-4C4B-A259-6D81F33A9AB5}"/>
    </a:ext>
  </a:extLst>
</a:theme>
</file>

<file path=ppt/theme/theme3.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73c18d0-64f6-43fd-a402-c6da20f8b057">
      <Terms xmlns="http://schemas.microsoft.com/office/infopath/2007/PartnerControls"/>
    </lcf76f155ced4ddcb4097134ff3c332f>
    <TaxCatchAll xmlns="ff322c05-a114-43cf-a07c-75857023d85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95040E106F6045BF1D17FDD1C46C2E" ma:contentTypeVersion="12" ma:contentTypeDescription="Create a new document." ma:contentTypeScope="" ma:versionID="e92818dc338ce306d2d17b59c57d06eb">
  <xsd:schema xmlns:xsd="http://www.w3.org/2001/XMLSchema" xmlns:xs="http://www.w3.org/2001/XMLSchema" xmlns:p="http://schemas.microsoft.com/office/2006/metadata/properties" xmlns:ns2="173c18d0-64f6-43fd-a402-c6da20f8b057" xmlns:ns3="ff322c05-a114-43cf-a07c-75857023d852" targetNamespace="http://schemas.microsoft.com/office/2006/metadata/properties" ma:root="true" ma:fieldsID="253b3a1b38665427210845c16ba686de" ns2:_="" ns3:_="">
    <xsd:import namespace="173c18d0-64f6-43fd-a402-c6da20f8b057"/>
    <xsd:import namespace="ff322c05-a114-43cf-a07c-75857023d85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c18d0-64f6-43fd-a402-c6da20f8b0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af5e99b-f45a-473e-9035-af188538fb0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322c05-a114-43cf-a07c-75857023d85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e9b9cee-f526-46b6-befc-32ca15a803c6}" ma:internalName="TaxCatchAll" ma:showField="CatchAllData" ma:web="ff322c05-a114-43cf-a07c-75857023d8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18A07E-BD53-4742-92E9-B0EB410A2849}">
  <ds:schemaRefs>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 ds:uri="ff322c05-a114-43cf-a07c-75857023d852"/>
    <ds:schemaRef ds:uri="http://schemas.microsoft.com/office/2006/documentManagement/types"/>
    <ds:schemaRef ds:uri="http://purl.org/dc/elements/1.1/"/>
    <ds:schemaRef ds:uri="173c18d0-64f6-43fd-a402-c6da20f8b057"/>
    <ds:schemaRef ds:uri="http://schemas.microsoft.com/office/2006/metadata/properties"/>
  </ds:schemaRefs>
</ds:datastoreItem>
</file>

<file path=customXml/itemProps2.xml><?xml version="1.0" encoding="utf-8"?>
<ds:datastoreItem xmlns:ds="http://schemas.openxmlformats.org/officeDocument/2006/customXml" ds:itemID="{629E15A7-49AB-4FDE-A8B2-8AA9673852F2}">
  <ds:schemaRefs>
    <ds:schemaRef ds:uri="http://schemas.microsoft.com/sharepoint/v3/contenttype/forms"/>
  </ds:schemaRefs>
</ds:datastoreItem>
</file>

<file path=customXml/itemProps3.xml><?xml version="1.0" encoding="utf-8"?>
<ds:datastoreItem xmlns:ds="http://schemas.openxmlformats.org/officeDocument/2006/customXml" ds:itemID="{61B29D11-247E-43DA-931F-EF937659EF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3c18d0-64f6-43fd-a402-c6da20f8b057"/>
    <ds:schemaRef ds:uri="ff322c05-a114-43cf-a07c-75857023d8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bkgrnd master</Template>
  <TotalTime>4857</TotalTime>
  <Words>4933</Words>
  <Application>Microsoft Office PowerPoint</Application>
  <PresentationFormat>Widescreen</PresentationFormat>
  <Paragraphs>405</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Gartner sans</vt:lpstr>
      <vt:lpstr>Arial</vt:lpstr>
      <vt:lpstr>Arial Black</vt:lpstr>
      <vt:lpstr>Calibri</vt:lpstr>
      <vt:lpstr>White bkgrnd master</vt:lpstr>
      <vt:lpstr>Blue bkgrnd master</vt:lpstr>
      <vt:lpstr>Leadership Vision for 2024  Technology Innovation  October 2023</vt:lpstr>
      <vt:lpstr>Three Key Impacts Prevent Technology  Innovation Success</vt:lpstr>
      <vt:lpstr>Key Issues</vt:lpstr>
      <vt:lpstr>Impact 1: CTOs’ Success Is Affected by a Lack of Organizational Support</vt:lpstr>
      <vt:lpstr>Impact 2: Speed of Technological Evolution Drives Combinatorial Innovation </vt:lpstr>
      <vt:lpstr>Impact 3: Talent Constraints Persist</vt:lpstr>
      <vt:lpstr>Key Issues</vt:lpstr>
      <vt:lpstr>Challenge 1: How to Position Technology Innovation as Critical for Organizational Agility</vt:lpstr>
      <vt:lpstr>Challenge 2: How to Determine When to Invest in an Emerging Technology</vt:lpstr>
      <vt:lpstr>Challenge 3: CTOs Need to Plan to Hire for a Diverse Set of Digital Skills in 2024 </vt:lpstr>
      <vt:lpstr>Key Issues</vt:lpstr>
      <vt:lpstr>Action 1: Use Trendspotting to Identify Technology Risks and Opportunities</vt:lpstr>
      <vt:lpstr>Action 2: Develop/Revise Your Technology Strategy</vt:lpstr>
      <vt:lpstr>Action 3: Develop the Right Capabilities to Succeed</vt:lpstr>
      <vt:lpstr>Action 4: Create a Talent Management Plan to Determine What Skills to Ask for </vt:lpstr>
      <vt:lpstr>Action 5: Graduate Critical Technologies and Trends to an Innovation Portfolio</vt:lpstr>
      <vt:lpstr>Action 6: Design Metrics to Measure Value to Stakeholders From Technology Innovation</vt:lpstr>
      <vt:lpstr>Recommended Gartner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Vision for 202X  Role/Function  Month 202X</dc:title>
  <dc:subject>2021 - Ver 2020-1104</dc:subject>
  <dc:creator>Akshita Mehrotra</dc:creator>
  <cp:lastModifiedBy>Neha Nair</cp:lastModifiedBy>
  <cp:revision>622</cp:revision>
  <dcterms:created xsi:type="dcterms:W3CDTF">2023-10-03T08:36:16Z</dcterms:created>
  <dcterms:modified xsi:type="dcterms:W3CDTF">2023-10-31T18:35:35Z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0x0101005395040E106F6045BF1D17FDD1C46C2E</vt:lpwstr>
  </property>
</Properties>
</file>