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1.xml" ContentType="application/vnd.openxmlformats-officedocument.themeOverrid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1.xml" ContentType="application/vnd.openxmlformats-officedocument.presentationml.notesSlide+xml"/>
  <Override PartName="/ppt/charts/chart7.xml" ContentType="application/vnd.openxmlformats-officedocument.drawingml.chart+xml"/>
  <Override PartName="/ppt/notesSlides/notesSlide12.xml" ContentType="application/vnd.openxmlformats-officedocument.presentationml.notesSlide+xml"/>
  <Override PartName="/ppt/charts/chart8.xml" ContentType="application/vnd.openxmlformats-officedocument.drawingml.chart+xml"/>
  <Override PartName="/ppt/notesSlides/notesSlide13.xml" ContentType="application/vnd.openxmlformats-officedocument.presentationml.notesSlide+xml"/>
  <Override PartName="/ppt/charts/chart9.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4.xml" ContentType="application/vnd.openxmlformats-officedocument.presentationml.notesSlide+xml"/>
  <Override PartName="/ppt/charts/chart10.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charts/chart11.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7.xml" ContentType="application/vnd.openxmlformats-officedocument.presentationml.notesSlide+xml"/>
  <Override PartName="/ppt/charts/chart12.xml" ContentType="application/vnd.openxmlformats-officedocument.drawingml.chart+xml"/>
  <Override PartName="/ppt/charts/style10.xml" ContentType="application/vnd.ms-office.chartstyle+xml"/>
  <Override PartName="/ppt/charts/colors10.xml" ContentType="application/vnd.ms-office.chartcolorstyl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charts/chart13.xml" ContentType="application/vnd.openxmlformats-officedocument.drawingml.chart+xml"/>
  <Override PartName="/ppt/charts/style11.xml" ContentType="application/vnd.ms-office.chartstyle+xml"/>
  <Override PartName="/ppt/charts/colors11.xml" ContentType="application/vnd.ms-office.chartcolorstyle+xml"/>
  <Override PartName="/ppt/notesSlides/notesSlide20.xml" ContentType="application/vnd.openxmlformats-officedocument.presentationml.notesSlide+xml"/>
  <Override PartName="/ppt/charts/chart14.xml" ContentType="application/vnd.openxmlformats-officedocument.drawingml.chart+xml"/>
  <Override PartName="/ppt/charts/style12.xml" ContentType="application/vnd.ms-office.chartstyle+xml"/>
  <Override PartName="/ppt/charts/colors12.xml" ContentType="application/vnd.ms-office.chartcolorstyl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744" r:id="rId4"/>
    <p:sldMasterId id="2147483794" r:id="rId5"/>
  </p:sldMasterIdLst>
  <p:notesMasterIdLst>
    <p:notesMasterId r:id="rId30"/>
  </p:notesMasterIdLst>
  <p:handoutMasterIdLst>
    <p:handoutMasterId r:id="rId31"/>
  </p:handoutMasterIdLst>
  <p:sldIdLst>
    <p:sldId id="355" r:id="rId6"/>
    <p:sldId id="391" r:id="rId7"/>
    <p:sldId id="376" r:id="rId8"/>
    <p:sldId id="394" r:id="rId9"/>
    <p:sldId id="428" r:id="rId10"/>
    <p:sldId id="356" r:id="rId11"/>
    <p:sldId id="397" r:id="rId12"/>
    <p:sldId id="395" r:id="rId13"/>
    <p:sldId id="377" r:id="rId14"/>
    <p:sldId id="429" r:id="rId15"/>
    <p:sldId id="361" r:id="rId16"/>
    <p:sldId id="362" r:id="rId17"/>
    <p:sldId id="363" r:id="rId18"/>
    <p:sldId id="426" r:id="rId19"/>
    <p:sldId id="392" r:id="rId20"/>
    <p:sldId id="393" r:id="rId21"/>
    <p:sldId id="399" r:id="rId22"/>
    <p:sldId id="379" r:id="rId23"/>
    <p:sldId id="365" r:id="rId24"/>
    <p:sldId id="430" r:id="rId25"/>
    <p:sldId id="389" r:id="rId26"/>
    <p:sldId id="372" r:id="rId27"/>
    <p:sldId id="375" r:id="rId28"/>
    <p:sldId id="382" r:id="rId29"/>
  </p:sldIdLst>
  <p:sldSz cx="12192000" cy="6858000"/>
  <p:notesSz cx="7102475" cy="93884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94912440-B95C-9D18-D233-E99459F9E40E}" name="Black,Carrie" initials="B" userId="S::Carrie.Black@gartner.com::ff9f3540-6e8a-43e4-95d0-408055859990" providerId="AD"/>
  <p188:author id="{92BF9FD2-AE50-7B0A-21A5-561C0FF31528}" name="gregor petri" initials="gp" userId="54a12967bc27f194"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Rafferty,Charles" initials="R" lastIdx="3" clrIdx="0">
    <p:extLst>
      <p:ext uri="{19B8F6BF-5375-455C-9EA6-DF929625EA0E}">
        <p15:presenceInfo xmlns:p15="http://schemas.microsoft.com/office/powerpoint/2012/main" userId="S-1-5-21-802951002-2094223479-794563710-77561" providerId="AD"/>
      </p:ext>
    </p:extLst>
  </p:cmAuthor>
  <p:cmAuthor id="2" name="gregor petri" initials="gp" lastIdx="29" clrIdx="1">
    <p:extLst>
      <p:ext uri="{19B8F6BF-5375-455C-9EA6-DF929625EA0E}">
        <p15:presenceInfo xmlns:p15="http://schemas.microsoft.com/office/powerpoint/2012/main" userId="gregor petri" providerId="None"/>
      </p:ext>
    </p:extLst>
  </p:cmAuthor>
  <p:cmAuthor id="3" name="Casey,Jeff" initials="C" lastIdx="3" clrIdx="2">
    <p:extLst>
      <p:ext uri="{19B8F6BF-5375-455C-9EA6-DF929625EA0E}">
        <p15:presenceInfo xmlns:p15="http://schemas.microsoft.com/office/powerpoint/2012/main" userId="S::Jeff.Casey@gartner.com::2cdf0165-1e2c-4739-a7e4-8ff4b8eea9d5" providerId="AD"/>
      </p:ext>
    </p:extLst>
  </p:cmAuthor>
  <p:cmAuthor id="4" name="Bhaskar,Shikha" initials="B" lastIdx="4" clrIdx="3">
    <p:extLst>
      <p:ext uri="{19B8F6BF-5375-455C-9EA6-DF929625EA0E}">
        <p15:presenceInfo xmlns:p15="http://schemas.microsoft.com/office/powerpoint/2012/main" userId="S::adharshikha.bhaskar@gartner.com::2215a713-b78d-4dde-8dd1-853536c8792e" providerId="AD"/>
      </p:ext>
    </p:extLst>
  </p:cmAuthor>
  <p:cmAuthor id="5" name="gregor petri" initials="gp [2]" lastIdx="9" clrIdx="4">
    <p:extLst>
      <p:ext uri="{19B8F6BF-5375-455C-9EA6-DF929625EA0E}">
        <p15:presenceInfo xmlns:p15="http://schemas.microsoft.com/office/powerpoint/2012/main" userId="54a12967bc27f194" providerId="Windows Live"/>
      </p:ext>
    </p:extLst>
  </p:cmAuthor>
  <p:cmAuthor id="6" name="Wallace,Marianne" initials="W" lastIdx="4" clrIdx="5">
    <p:extLst>
      <p:ext uri="{19B8F6BF-5375-455C-9EA6-DF929625EA0E}">
        <p15:presenceInfo xmlns:p15="http://schemas.microsoft.com/office/powerpoint/2012/main" userId="S::Marianne.Wallace@gartner.com::8c41c822-95eb-4b9a-b6ec-df72afb13bd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86F"/>
    <a:srgbClr val="006600"/>
    <a:srgbClr val="009900"/>
    <a:srgbClr val="608DC4"/>
    <a:srgbClr val="355578"/>
    <a:srgbClr val="8E0000"/>
    <a:srgbClr val="0052D7"/>
    <a:srgbClr val="F4F4F4"/>
    <a:srgbClr val="172A54"/>
    <a:srgbClr val="6E787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5AC8E6-58EE-4F93-9751-7014CE18B976}" v="108" dt="2023-10-30T13:06:06.4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0752" autoAdjust="0"/>
    <p:restoredTop sz="94558" autoAdjust="0"/>
  </p:normalViewPr>
  <p:slideViewPr>
    <p:cSldViewPr snapToGrid="0">
      <p:cViewPr varScale="1">
        <p:scale>
          <a:sx n="117" d="100"/>
          <a:sy n="117" d="100"/>
        </p:scale>
        <p:origin x="594" y="108"/>
      </p:cViewPr>
      <p:guideLst/>
    </p:cSldViewPr>
  </p:slideViewPr>
  <p:notesTextViewPr>
    <p:cViewPr>
      <p:scale>
        <a:sx n="1" d="1"/>
        <a:sy n="1" d="1"/>
      </p:scale>
      <p:origin x="0" y="0"/>
    </p:cViewPr>
  </p:notesTextViewPr>
  <p:notesViewPr>
    <p:cSldViewPr snapToGrid="0">
      <p:cViewPr>
        <p:scale>
          <a:sx n="1" d="2"/>
          <a:sy n="1" d="2"/>
        </p:scale>
        <p:origin x="3446" y="451"/>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microsoft.com/office/2018/10/relationships/authors" Target="authors.xml"/><Relationship Id="rId21" Type="http://schemas.openxmlformats.org/officeDocument/2006/relationships/slide" Target="slides/slide16.xml"/><Relationship Id="rId34" Type="http://schemas.openxmlformats.org/officeDocument/2006/relationships/viewProps" Target="view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presProps" Target="presProps.xml"/><Relationship Id="rId38"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commentAuthors" Target="commentAuthors.xml"/><Relationship Id="rId37" Type="http://schemas.microsoft.com/office/2016/11/relationships/changesInfo" Target="changesInfos/changesInfo1.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tableStyles" Target="tableStyle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notesMaster" Target="notesMasters/notesMaster1.xml"/><Relationship Id="rId35" Type="http://schemas.openxmlformats.org/officeDocument/2006/relationships/theme" Target="theme/theme1.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or petri" userId="54a12967bc27f194" providerId="LiveId" clId="{855AC8E6-58EE-4F93-9751-7014CE18B976}"/>
    <pc:docChg chg="modSld">
      <pc:chgData name="gregor petri" userId="54a12967bc27f194" providerId="LiveId" clId="{855AC8E6-58EE-4F93-9751-7014CE18B976}" dt="2023-10-30T13:06:06.456" v="124"/>
      <pc:docMkLst>
        <pc:docMk/>
      </pc:docMkLst>
      <pc:sldChg chg="modSp">
        <pc:chgData name="gregor petri" userId="54a12967bc27f194" providerId="LiveId" clId="{855AC8E6-58EE-4F93-9751-7014CE18B976}" dt="2023-10-30T13:06:06.456" v="124"/>
        <pc:sldMkLst>
          <pc:docMk/>
          <pc:sldMk cId="2923028770" sldId="355"/>
        </pc:sldMkLst>
        <pc:graphicFrameChg chg="mod">
          <ac:chgData name="gregor petri" userId="54a12967bc27f194" providerId="LiveId" clId="{855AC8E6-58EE-4F93-9751-7014CE18B976}" dt="2023-10-30T13:06:06.456" v="124"/>
          <ac:graphicFrameMkLst>
            <pc:docMk/>
            <pc:sldMk cId="2923028770" sldId="355"/>
            <ac:graphicFrameMk id="12" creationId="{A1F9D25E-F63F-449F-AE38-BE9D69454945}"/>
          </ac:graphicFrameMkLst>
        </pc:graphicFrameChg>
      </pc:sldChg>
      <pc:sldChg chg="mod">
        <pc:chgData name="gregor petri" userId="54a12967bc27f194" providerId="LiveId" clId="{855AC8E6-58EE-4F93-9751-7014CE18B976}" dt="2023-10-30T12:57:37.116" v="5" actId="27918"/>
        <pc:sldMkLst>
          <pc:docMk/>
          <pc:sldMk cId="3551723760" sldId="356"/>
        </pc:sldMkLst>
      </pc:sldChg>
      <pc:sldChg chg="modSp mod">
        <pc:chgData name="gregor petri" userId="54a12967bc27f194" providerId="LiveId" clId="{855AC8E6-58EE-4F93-9751-7014CE18B976}" dt="2023-10-30T13:00:10.798" v="41" actId="27918"/>
        <pc:sldMkLst>
          <pc:docMk/>
          <pc:sldMk cId="725865462" sldId="361"/>
        </pc:sldMkLst>
        <pc:graphicFrameChg chg="mod">
          <ac:chgData name="gregor petri" userId="54a12967bc27f194" providerId="LiveId" clId="{855AC8E6-58EE-4F93-9751-7014CE18B976}" dt="2023-10-30T13:00:08.706" v="38"/>
          <ac:graphicFrameMkLst>
            <pc:docMk/>
            <pc:sldMk cId="725865462" sldId="361"/>
            <ac:graphicFrameMk id="15" creationId="{9207DA63-2134-44EE-86A9-B345BD2EF272}"/>
          </ac:graphicFrameMkLst>
        </pc:graphicFrameChg>
      </pc:sldChg>
      <pc:sldChg chg="modSp mod">
        <pc:chgData name="gregor petri" userId="54a12967bc27f194" providerId="LiveId" clId="{855AC8E6-58EE-4F93-9751-7014CE18B976}" dt="2023-10-30T13:00:58.498" v="58"/>
        <pc:sldMkLst>
          <pc:docMk/>
          <pc:sldMk cId="3201438525" sldId="362"/>
        </pc:sldMkLst>
        <pc:graphicFrameChg chg="mod">
          <ac:chgData name="gregor petri" userId="54a12967bc27f194" providerId="LiveId" clId="{855AC8E6-58EE-4F93-9751-7014CE18B976}" dt="2023-10-30T13:00:58.498" v="58"/>
          <ac:graphicFrameMkLst>
            <pc:docMk/>
            <pc:sldMk cId="3201438525" sldId="362"/>
            <ac:graphicFrameMk id="11" creationId="{3D64F9B2-FC06-43F4-98F8-8AFEEE1EFE08}"/>
          </ac:graphicFrameMkLst>
        </pc:graphicFrameChg>
      </pc:sldChg>
      <pc:sldChg chg="modSp mod">
        <pc:chgData name="gregor petri" userId="54a12967bc27f194" providerId="LiveId" clId="{855AC8E6-58EE-4F93-9751-7014CE18B976}" dt="2023-10-30T13:01:17.969" v="62"/>
        <pc:sldMkLst>
          <pc:docMk/>
          <pc:sldMk cId="1775241967" sldId="363"/>
        </pc:sldMkLst>
        <pc:graphicFrameChg chg="mod">
          <ac:chgData name="gregor petri" userId="54a12967bc27f194" providerId="LiveId" clId="{855AC8E6-58EE-4F93-9751-7014CE18B976}" dt="2023-10-30T13:01:17.969" v="62"/>
          <ac:graphicFrameMkLst>
            <pc:docMk/>
            <pc:sldMk cId="1775241967" sldId="363"/>
            <ac:graphicFrameMk id="15" creationId="{07BF91CE-2E48-402E-B790-D2AAC6653F3D}"/>
          </ac:graphicFrameMkLst>
        </pc:graphicFrameChg>
      </pc:sldChg>
      <pc:sldChg chg="modSp mod">
        <pc:chgData name="gregor petri" userId="54a12967bc27f194" providerId="LiveId" clId="{855AC8E6-58EE-4F93-9751-7014CE18B976}" dt="2023-10-30T13:03:05.608" v="87"/>
        <pc:sldMkLst>
          <pc:docMk/>
          <pc:sldMk cId="2003254976" sldId="365"/>
        </pc:sldMkLst>
        <pc:graphicFrameChg chg="mod">
          <ac:chgData name="gregor petri" userId="54a12967bc27f194" providerId="LiveId" clId="{855AC8E6-58EE-4F93-9751-7014CE18B976}" dt="2023-10-30T13:03:05.608" v="87"/>
          <ac:graphicFrameMkLst>
            <pc:docMk/>
            <pc:sldMk cId="2003254976" sldId="365"/>
            <ac:graphicFrameMk id="4" creationId="{A5B96C61-4515-4B24-BD6C-25488B756DC5}"/>
          </ac:graphicFrameMkLst>
        </pc:graphicFrameChg>
      </pc:sldChg>
      <pc:sldChg chg="modSp mod">
        <pc:chgData name="gregor petri" userId="54a12967bc27f194" providerId="LiveId" clId="{855AC8E6-58EE-4F93-9751-7014CE18B976}" dt="2023-10-30T13:02:34.185" v="80"/>
        <pc:sldMkLst>
          <pc:docMk/>
          <pc:sldMk cId="1599752616" sldId="393"/>
        </pc:sldMkLst>
        <pc:graphicFrameChg chg="mod">
          <ac:chgData name="gregor petri" userId="54a12967bc27f194" providerId="LiveId" clId="{855AC8E6-58EE-4F93-9751-7014CE18B976}" dt="2023-10-30T13:02:34.185" v="80"/>
          <ac:graphicFrameMkLst>
            <pc:docMk/>
            <pc:sldMk cId="1599752616" sldId="393"/>
            <ac:graphicFrameMk id="18" creationId="{E029C46E-2E15-4676-9E6B-5B56233DD247}"/>
          </ac:graphicFrameMkLst>
        </pc:graphicFrameChg>
      </pc:sldChg>
      <pc:sldChg chg="mod">
        <pc:chgData name="gregor petri" userId="54a12967bc27f194" providerId="LiveId" clId="{855AC8E6-58EE-4F93-9751-7014CE18B976}" dt="2023-10-30T12:57:35.979" v="4" actId="27918"/>
        <pc:sldMkLst>
          <pc:docMk/>
          <pc:sldMk cId="448016029" sldId="394"/>
        </pc:sldMkLst>
      </pc:sldChg>
      <pc:sldChg chg="modSp mod">
        <pc:chgData name="gregor petri" userId="54a12967bc27f194" providerId="LiveId" clId="{855AC8E6-58EE-4F93-9751-7014CE18B976}" dt="2023-10-30T12:59:16.891" v="24"/>
        <pc:sldMkLst>
          <pc:docMk/>
          <pc:sldMk cId="2590218448" sldId="395"/>
        </pc:sldMkLst>
        <pc:graphicFrameChg chg="mod">
          <ac:chgData name="gregor petri" userId="54a12967bc27f194" providerId="LiveId" clId="{855AC8E6-58EE-4F93-9751-7014CE18B976}" dt="2023-10-30T12:59:16.891" v="24"/>
          <ac:graphicFrameMkLst>
            <pc:docMk/>
            <pc:sldMk cId="2590218448" sldId="395"/>
            <ac:graphicFrameMk id="6" creationId="{E4193F20-9C99-4D06-8297-7A590142A62B}"/>
          </ac:graphicFrameMkLst>
        </pc:graphicFrameChg>
      </pc:sldChg>
      <pc:sldChg chg="modSp mod">
        <pc:chgData name="gregor petri" userId="54a12967bc27f194" providerId="LiveId" clId="{855AC8E6-58EE-4F93-9751-7014CE18B976}" dt="2023-10-30T12:59:05.869" v="22"/>
        <pc:sldMkLst>
          <pc:docMk/>
          <pc:sldMk cId="2618618611" sldId="397"/>
        </pc:sldMkLst>
        <pc:graphicFrameChg chg="mod">
          <ac:chgData name="gregor petri" userId="54a12967bc27f194" providerId="LiveId" clId="{855AC8E6-58EE-4F93-9751-7014CE18B976}" dt="2023-10-30T12:59:05.869" v="22"/>
          <ac:graphicFrameMkLst>
            <pc:docMk/>
            <pc:sldMk cId="2618618611" sldId="397"/>
            <ac:graphicFrameMk id="6" creationId="{D8B484EE-8AE7-4F2C-B534-2179DA91CF0B}"/>
          </ac:graphicFrameMkLst>
        </pc:graphicFrameChg>
      </pc:sldChg>
      <pc:sldChg chg="modSp mod">
        <pc:chgData name="gregor petri" userId="54a12967bc27f194" providerId="LiveId" clId="{855AC8E6-58EE-4F93-9751-7014CE18B976}" dt="2023-10-30T13:02:49.789" v="83"/>
        <pc:sldMkLst>
          <pc:docMk/>
          <pc:sldMk cId="728607731" sldId="399"/>
        </pc:sldMkLst>
        <pc:graphicFrameChg chg="mod">
          <ac:chgData name="gregor petri" userId="54a12967bc27f194" providerId="LiveId" clId="{855AC8E6-58EE-4F93-9751-7014CE18B976}" dt="2023-10-30T13:02:49.789" v="83"/>
          <ac:graphicFrameMkLst>
            <pc:docMk/>
            <pc:sldMk cId="728607731" sldId="399"/>
            <ac:graphicFrameMk id="12" creationId="{829A792F-8E8A-4A5A-B6A8-B29FE218242C}"/>
          </ac:graphicFrameMkLst>
        </pc:graphicFrameChg>
      </pc:sldChg>
      <pc:sldChg chg="modSp mod">
        <pc:chgData name="gregor petri" userId="54a12967bc27f194" providerId="LiveId" clId="{855AC8E6-58EE-4F93-9751-7014CE18B976}" dt="2023-10-30T13:01:51.814" v="70"/>
        <pc:sldMkLst>
          <pc:docMk/>
          <pc:sldMk cId="2243839192" sldId="426"/>
        </pc:sldMkLst>
        <pc:graphicFrameChg chg="mod">
          <ac:chgData name="gregor petri" userId="54a12967bc27f194" providerId="LiveId" clId="{855AC8E6-58EE-4F93-9751-7014CE18B976}" dt="2023-10-30T13:01:51.814" v="70"/>
          <ac:graphicFrameMkLst>
            <pc:docMk/>
            <pc:sldMk cId="2243839192" sldId="426"/>
            <ac:graphicFrameMk id="8" creationId="{A5D6A812-DF99-4D61-A8CA-57B85D9B696F}"/>
          </ac:graphicFrameMkLst>
        </pc:graphicFrameChg>
      </pc:sldChg>
      <pc:sldChg chg="modSp mod">
        <pc:chgData name="gregor petri" userId="54a12967bc27f194" providerId="LiveId" clId="{855AC8E6-58EE-4F93-9751-7014CE18B976}" dt="2023-10-30T12:59:43.598" v="29"/>
        <pc:sldMkLst>
          <pc:docMk/>
          <pc:sldMk cId="3382550148" sldId="429"/>
        </pc:sldMkLst>
        <pc:graphicFrameChg chg="mod">
          <ac:chgData name="gregor petri" userId="54a12967bc27f194" providerId="LiveId" clId="{855AC8E6-58EE-4F93-9751-7014CE18B976}" dt="2023-10-30T12:59:43.598" v="29"/>
          <ac:graphicFrameMkLst>
            <pc:docMk/>
            <pc:sldMk cId="3382550148" sldId="429"/>
            <ac:graphicFrameMk id="29" creationId="{AA1D0381-87CA-4200-9038-F663CE0CA3B9}"/>
          </ac:graphicFrameMkLst>
        </pc:graphicFrameChg>
      </pc:sldChg>
      <pc:sldChg chg="modSp mod">
        <pc:chgData name="gregor petri" userId="54a12967bc27f194" providerId="LiveId" clId="{855AC8E6-58EE-4F93-9751-7014CE18B976}" dt="2023-10-30T13:05:51.897" v="123"/>
        <pc:sldMkLst>
          <pc:docMk/>
          <pc:sldMk cId="356713666" sldId="430"/>
        </pc:sldMkLst>
        <pc:graphicFrameChg chg="mod">
          <ac:chgData name="gregor petri" userId="54a12967bc27f194" providerId="LiveId" clId="{855AC8E6-58EE-4F93-9751-7014CE18B976}" dt="2023-10-30T13:05:51.897" v="123"/>
          <ac:graphicFrameMkLst>
            <pc:docMk/>
            <pc:sldMk cId="356713666" sldId="430"/>
            <ac:graphicFrameMk id="4" creationId="{0622B78C-AD80-455A-A0BF-F2065CA3497C}"/>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xml"/><Relationship Id="rId1" Type="http://schemas.microsoft.com/office/2011/relationships/chartStyle" Target="style1.xml"/></Relationships>
</file>

<file path=ppt/charts/_rels/chart10.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8.xml"/><Relationship Id="rId1" Type="http://schemas.microsoft.com/office/2011/relationships/chartStyle" Target="style8.xml"/></Relationships>
</file>

<file path=ppt/charts/_rels/chart11.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9.xml"/><Relationship Id="rId1" Type="http://schemas.microsoft.com/office/2011/relationships/chartStyle" Target="style9.xml"/></Relationships>
</file>

<file path=ppt/charts/_rels/chart12.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0.xml"/><Relationship Id="rId1" Type="http://schemas.microsoft.com/office/2011/relationships/chartStyle" Target="style10.xml"/></Relationships>
</file>

<file path=ppt/charts/_rels/chart13.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1.xml"/><Relationship Id="rId1" Type="http://schemas.microsoft.com/office/2011/relationships/chartStyle" Target="style11.xml"/></Relationships>
</file>

<file path=ppt/charts/_rels/chart14.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12.xml"/><Relationship Id="rId1" Type="http://schemas.microsoft.com/office/2011/relationships/chartStyle" Target="style12.xml"/></Relationships>
</file>

<file path=ppt/charts/_rels/chart2.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1" Type="http://schemas.openxmlformats.org/officeDocument/2006/relationships/oleObject" Target="file:///K:\My%20Drive\XLS\VIF.xlsx" TargetMode="External"/></Relationships>
</file>

<file path=ppt/charts/_rels/chart8.xml.rels><?xml version="1.0" encoding="UTF-8" standalone="yes"?>
<Relationships xmlns="http://schemas.openxmlformats.org/package/2006/relationships"><Relationship Id="rId1" Type="http://schemas.openxmlformats.org/officeDocument/2006/relationships/oleObject" Target="file:///K:\My%20Drive\XLS\VIF.xlsx" TargetMode="External"/></Relationships>
</file>

<file path=ppt/charts/_rels/chart9.xml.rels><?xml version="1.0" encoding="UTF-8" standalone="yes"?>
<Relationships xmlns="http://schemas.openxmlformats.org/package/2006/relationships"><Relationship Id="rId3" Type="http://schemas.openxmlformats.org/officeDocument/2006/relationships/oleObject" Target="file:///K:\My%20Drive\XLS\VIF.xlsx" TargetMode="External"/><Relationship Id="rId2" Type="http://schemas.microsoft.com/office/2011/relationships/chartColorStyle" Target="colors7.xml"/><Relationship Id="rId1" Type="http://schemas.microsoft.com/office/2011/relationships/chartStyle" Target="style7.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Overview!$K$36</c:f>
          <c:strCache>
            <c:ptCount val="1"/>
            <c:pt idx="0">
              <c:v>Healthcare and Life Sciences - Total IT Spend </c:v>
            </c:pt>
          </c:strCache>
        </c:strRef>
      </c:tx>
      <c:layout>
        <c:manualLayout>
          <c:xMode val="edge"/>
          <c:yMode val="edge"/>
          <c:x val="0.32642149312882135"/>
          <c:y val="4.4957421074716761E-3"/>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187446972653738E-2"/>
          <c:y val="8.3324925845961378E-2"/>
          <c:w val="0.92493656749282183"/>
          <c:h val="0.84016393007377699"/>
        </c:manualLayout>
      </c:layout>
      <c:barChart>
        <c:barDir val="col"/>
        <c:grouping val="clustered"/>
        <c:varyColors val="0"/>
        <c:ser>
          <c:idx val="0"/>
          <c:order val="0"/>
          <c:tx>
            <c:strRef>
              <c:f>Overview!$K$36</c:f>
              <c:strCache>
                <c:ptCount val="1"/>
                <c:pt idx="0">
                  <c:v>Healthcare and Life Sciences - Total IT Spend </c:v>
                </c:pt>
              </c:strCache>
            </c:strRef>
          </c:tx>
          <c:spPr>
            <a:solidFill>
              <a:schemeClr val="tx2"/>
            </a:solidFill>
            <a:ln>
              <a:solidFill>
                <a:schemeClr val="accent1"/>
              </a:solidFill>
            </a:ln>
            <a:effectLst/>
          </c:spPr>
          <c:invertIfNegative val="0"/>
          <c:dPt>
            <c:idx val="2"/>
            <c:invertIfNegative val="0"/>
            <c:bubble3D val="0"/>
            <c:spPr>
              <a:solidFill>
                <a:schemeClr val="accent1"/>
              </a:solidFill>
              <a:ln>
                <a:solidFill>
                  <a:schemeClr val="accent1"/>
                </a:solidFill>
              </a:ln>
              <a:effectLst/>
            </c:spPr>
            <c:extLst>
              <c:ext xmlns:c16="http://schemas.microsoft.com/office/drawing/2014/chart" uri="{C3380CC4-5D6E-409C-BE32-E72D297353CC}">
                <c16:uniqueId val="{00000001-0F95-4667-8E4B-571D7860808A}"/>
              </c:ext>
            </c:extLst>
          </c:dPt>
          <c:dPt>
            <c:idx val="3"/>
            <c:invertIfNegative val="0"/>
            <c:bubble3D val="0"/>
            <c:spPr>
              <a:solidFill>
                <a:schemeClr val="accent5"/>
              </a:solidFill>
              <a:ln>
                <a:solidFill>
                  <a:schemeClr val="accent1"/>
                </a:solidFill>
              </a:ln>
              <a:effectLst/>
            </c:spPr>
            <c:extLst>
              <c:ext xmlns:c16="http://schemas.microsoft.com/office/drawing/2014/chart" uri="{C3380CC4-5D6E-409C-BE32-E72D297353CC}">
                <c16:uniqueId val="{00000003-0F95-4667-8E4B-571D7860808A}"/>
              </c:ext>
            </c:extLst>
          </c:dPt>
          <c:dLbls>
            <c:dLbl>
              <c:idx val="3"/>
              <c:layout>
                <c:manualLayout>
                  <c:x val="4.5051384740333305E-3"/>
                  <c:y val="-9.843161454347987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F95-4667-8E4B-571D7860808A}"/>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Overview!$B$40:$H$40</c:f>
              <c:strCache>
                <c:ptCount val="7"/>
                <c:pt idx="0">
                  <c:v>2021 YR</c:v>
                </c:pt>
                <c:pt idx="1">
                  <c:v>2022 YR</c:v>
                </c:pt>
                <c:pt idx="2">
                  <c:v>2023 YR</c:v>
                </c:pt>
                <c:pt idx="3">
                  <c:v>2024 YR</c:v>
                </c:pt>
                <c:pt idx="4">
                  <c:v>2025 YR</c:v>
                </c:pt>
                <c:pt idx="5">
                  <c:v>2026 YR</c:v>
                </c:pt>
                <c:pt idx="6">
                  <c:v>2027 YR</c:v>
                </c:pt>
              </c:strCache>
            </c:strRef>
          </c:cat>
          <c:val>
            <c:numRef>
              <c:f>Overview!$B$41:$H$41</c:f>
              <c:numCache>
                <c:formatCode>_([$$-409]* #,##0_);_([$$-409]* \(#,##0\);_([$$-409]* "-"??_);_(@_)</c:formatCode>
                <c:ptCount val="7"/>
                <c:pt idx="0">
                  <c:v>201181.30036108801</c:v>
                </c:pt>
                <c:pt idx="1">
                  <c:v>228121.85097789808</c:v>
                </c:pt>
                <c:pt idx="2">
                  <c:v>246048.07004375136</c:v>
                </c:pt>
                <c:pt idx="3">
                  <c:v>269505.21362771827</c:v>
                </c:pt>
                <c:pt idx="4">
                  <c:v>298485.36175884918</c:v>
                </c:pt>
                <c:pt idx="5">
                  <c:v>330941.32826314418</c:v>
                </c:pt>
                <c:pt idx="6">
                  <c:v>366822.40452133794</c:v>
                </c:pt>
              </c:numCache>
            </c:numRef>
          </c:val>
          <c:extLst>
            <c:ext xmlns:c16="http://schemas.microsoft.com/office/drawing/2014/chart" uri="{C3380CC4-5D6E-409C-BE32-E72D297353CC}">
              <c16:uniqueId val="{00000004-0F95-4667-8E4B-571D7860808A}"/>
            </c:ext>
          </c:extLst>
        </c:ser>
        <c:dLbls>
          <c:dLblPos val="outEnd"/>
          <c:showLegendKey val="0"/>
          <c:showVal val="1"/>
          <c:showCatName val="0"/>
          <c:showSerName val="0"/>
          <c:showPercent val="0"/>
          <c:showBubbleSize val="0"/>
        </c:dLbls>
        <c:gapWidth val="219"/>
        <c:axId val="546948720"/>
        <c:axId val="605668160"/>
      </c:barChart>
      <c:lineChart>
        <c:grouping val="standard"/>
        <c:varyColors val="0"/>
        <c:ser>
          <c:idx val="1"/>
          <c:order val="1"/>
          <c:tx>
            <c:strRef>
              <c:f>Overview!$A$60</c:f>
              <c:strCache>
                <c:ptCount val="1"/>
                <c:pt idx="0">
                  <c:v>Growth</c:v>
                </c:pt>
              </c:strCache>
            </c:strRef>
          </c:tx>
          <c:spPr>
            <a:ln w="28575" cap="rnd">
              <a:solidFill>
                <a:schemeClr val="accent2"/>
              </a:solidFill>
              <a:round/>
            </a:ln>
            <a:effectLst/>
          </c:spPr>
          <c:marker>
            <c:symbol val="circle"/>
            <c:size val="13"/>
            <c:spPr>
              <a:solidFill>
                <a:schemeClr val="accent2"/>
              </a:solidFill>
              <a:ln w="9525">
                <a:solidFill>
                  <a:schemeClr val="accent2"/>
                </a:solidFill>
              </a:ln>
              <a:effectLst/>
            </c:spPr>
          </c:marker>
          <c:dLbls>
            <c:dLbl>
              <c:idx val="2"/>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D82A-4C40-BFDF-F52BE4DB1E97}"/>
                </c:ext>
              </c:extLst>
            </c:dLbl>
            <c:dLbl>
              <c:idx val="3"/>
              <c:layout>
                <c:manualLayout>
                  <c:x val="-2.5302028296703808E-2"/>
                  <c:y val="5.006274529163478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D82A-4C40-BFDF-F52BE4DB1E97}"/>
                </c:ext>
              </c:extLst>
            </c:dLbl>
            <c:dLbl>
              <c:idx val="4"/>
              <c:layout>
                <c:manualLayout>
                  <c:x val="-2.6428312915212141E-2"/>
                  <c:y val="4.75549083010391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D82A-4C40-BFDF-F52BE4DB1E97}"/>
                </c:ext>
              </c:extLst>
            </c:dLbl>
            <c:dLbl>
              <c:idx val="5"/>
              <c:layout>
                <c:manualLayout>
                  <c:x val="-2.7554597533720637E-2"/>
                  <c:y val="4.50470713104435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D82A-4C40-BFDF-F52BE4DB1E97}"/>
                </c:ext>
              </c:extLst>
            </c:dLbl>
            <c:dLbl>
              <c:idx val="6"/>
              <c:dLblPos val="b"/>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82A-4C40-BFDF-F52BE4DB1E97}"/>
                </c:ext>
              </c:extLst>
            </c:dLbl>
            <c:numFmt formatCode="0.0%" sourceLinked="0"/>
            <c:spPr>
              <a:solidFill>
                <a:srgbClr val="FFFFFF">
                  <a:alpha val="82000"/>
                </a:srgbClr>
              </a:solid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accent3">
                        <a:lumMod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Overview!$B$60:$H$60</c:f>
              <c:numCache>
                <c:formatCode>0.00%</c:formatCode>
                <c:ptCount val="7"/>
                <c:pt idx="1">
                  <c:v>0.13391180277916548</c:v>
                </c:pt>
                <c:pt idx="2">
                  <c:v>7.8581771053532645E-2</c:v>
                </c:pt>
                <c:pt idx="3">
                  <c:v>9.5335612995443741E-2</c:v>
                </c:pt>
                <c:pt idx="4">
                  <c:v>0.10753093693824679</c:v>
                </c:pt>
                <c:pt idx="5">
                  <c:v>0.10873553836290528</c:v>
                </c:pt>
                <c:pt idx="6">
                  <c:v>0.10842126139550433</c:v>
                </c:pt>
              </c:numCache>
            </c:numRef>
          </c:val>
          <c:smooth val="0"/>
          <c:extLst>
            <c:ext xmlns:c16="http://schemas.microsoft.com/office/drawing/2014/chart" uri="{C3380CC4-5D6E-409C-BE32-E72D297353CC}">
              <c16:uniqueId val="{00000005-0F95-4667-8E4B-571D7860808A}"/>
            </c:ext>
          </c:extLst>
        </c:ser>
        <c:dLbls>
          <c:showLegendKey val="0"/>
          <c:showVal val="0"/>
          <c:showCatName val="0"/>
          <c:showSerName val="0"/>
          <c:showPercent val="0"/>
          <c:showBubbleSize val="0"/>
        </c:dLbls>
        <c:marker val="1"/>
        <c:smooth val="0"/>
        <c:axId val="4175968"/>
        <c:axId val="2032661584"/>
      </c:lineChart>
      <c:catAx>
        <c:axId val="5469487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lumMod val="65000"/>
                    <a:lumOff val="35000"/>
                  </a:schemeClr>
                </a:solidFill>
                <a:latin typeface="+mn-lt"/>
                <a:ea typeface="+mn-ea"/>
                <a:cs typeface="+mn-cs"/>
              </a:defRPr>
            </a:pPr>
            <a:endParaRPr lang="en-US"/>
          </a:p>
        </c:txPr>
        <c:crossAx val="605668160"/>
        <c:crosses val="autoZero"/>
        <c:auto val="1"/>
        <c:lblAlgn val="ctr"/>
        <c:lblOffset val="100"/>
        <c:noMultiLvlLbl val="0"/>
      </c:catAx>
      <c:valAx>
        <c:axId val="605668160"/>
        <c:scaling>
          <c:orientation val="minMax"/>
          <c:min val="0"/>
        </c:scaling>
        <c:delete val="0"/>
        <c:axPos val="l"/>
        <c:majorGridlines>
          <c:spPr>
            <a:ln w="9525" cap="flat" cmpd="sng" algn="ctr">
              <a:solidFill>
                <a:schemeClr val="tx1">
                  <a:lumMod val="15000"/>
                  <a:lumOff val="85000"/>
                </a:schemeClr>
              </a:solidFill>
              <a:round/>
            </a:ln>
            <a:effectLst/>
          </c:spPr>
        </c:majorGridlines>
        <c:numFmt formatCode="_([$$-409]* #,##0_);_([$$-409]* \(#,##0\);_([$$-409]*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546948720"/>
        <c:crosses val="autoZero"/>
        <c:crossBetween val="between"/>
      </c:valAx>
      <c:valAx>
        <c:axId val="2032661584"/>
        <c:scaling>
          <c:orientation val="minMax"/>
        </c:scaling>
        <c:delete val="0"/>
        <c:axPos val="r"/>
        <c:numFmt formatCode="0.0%" sourceLinked="0"/>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4175968"/>
        <c:crosses val="max"/>
        <c:crossBetween val="between"/>
      </c:valAx>
      <c:catAx>
        <c:axId val="4175968"/>
        <c:scaling>
          <c:orientation val="minMax"/>
        </c:scaling>
        <c:delete val="1"/>
        <c:axPos val="b"/>
        <c:majorTickMark val="out"/>
        <c:minorTickMark val="none"/>
        <c:tickLblPos val="nextTo"/>
        <c:crossAx val="2032661584"/>
        <c:crosses val="autoZero"/>
        <c:auto val="1"/>
        <c:lblAlgn val="ctr"/>
        <c:lblOffset val="100"/>
        <c:noMultiLvlLbl val="0"/>
      </c:catAx>
      <c:spPr>
        <a:noFill/>
        <a:ln>
          <a:noFill/>
        </a:ln>
        <a:effectLst/>
      </c:spPr>
    </c:plotArea>
    <c:legend>
      <c:legendPos val="r"/>
      <c:layout>
        <c:manualLayout>
          <c:xMode val="edge"/>
          <c:yMode val="edge"/>
          <c:x val="5.8259155962306887E-2"/>
          <c:y val="0.159924369955323"/>
          <c:w val="0.19234733056799425"/>
          <c:h val="0.10094537555846271"/>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20180750057666663"/>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4147206196064261E-2"/>
          <c:y val="8.4443489393230334E-2"/>
          <c:w val="0.93829173192978732"/>
          <c:h val="0.85386060651493723"/>
        </c:manualLayout>
      </c:layout>
      <c:bubbleChart>
        <c:varyColors val="1"/>
        <c:ser>
          <c:idx val="0"/>
          <c:order val="0"/>
          <c:tx>
            <c:strRef>
              <c:f>Devices!$J$37</c:f>
              <c:strCache>
                <c:ptCount val="1"/>
                <c:pt idx="0">
                  <c:v>Healthcare and Life Sciences - Devices and Telecom Spending, CAGR and Growth Share </c:v>
                </c:pt>
              </c:strCache>
            </c:strRef>
          </c:tx>
          <c:spPr>
            <a:ln w="25400">
              <a:noFill/>
            </a:ln>
          </c:spPr>
          <c:invertIfNegative val="0"/>
          <c:dPt>
            <c:idx val="0"/>
            <c:invertIfNegative val="0"/>
            <c:bubble3D val="0"/>
            <c:spPr>
              <a:solidFill>
                <a:schemeClr val="accent1"/>
              </a:solidFill>
              <a:ln w="25400">
                <a:noFill/>
              </a:ln>
              <a:effectLst/>
            </c:spPr>
            <c:extLst>
              <c:ext xmlns:c16="http://schemas.microsoft.com/office/drawing/2014/chart" uri="{C3380CC4-5D6E-409C-BE32-E72D297353CC}">
                <c16:uniqueId val="{00000001-B465-4603-AFF7-3CD694633FE6}"/>
              </c:ext>
            </c:extLst>
          </c:dPt>
          <c:dPt>
            <c:idx val="1"/>
            <c:invertIfNegative val="0"/>
            <c:bubble3D val="0"/>
            <c:spPr>
              <a:solidFill>
                <a:schemeClr val="accent5"/>
              </a:solidFill>
              <a:ln w="25400">
                <a:noFill/>
              </a:ln>
              <a:effectLst/>
            </c:spPr>
            <c:extLst>
              <c:ext xmlns:c16="http://schemas.microsoft.com/office/drawing/2014/chart" uri="{C3380CC4-5D6E-409C-BE32-E72D297353CC}">
                <c16:uniqueId val="{00000003-B465-4603-AFF7-3CD694633FE6}"/>
              </c:ext>
            </c:extLst>
          </c:dPt>
          <c:dPt>
            <c:idx val="2"/>
            <c:invertIfNegative val="0"/>
            <c:bubble3D val="0"/>
            <c:spPr>
              <a:solidFill>
                <a:schemeClr val="accent2">
                  <a:lumMod val="75000"/>
                </a:schemeClr>
              </a:solidFill>
              <a:ln w="25400">
                <a:solidFill>
                  <a:schemeClr val="bg1">
                    <a:lumMod val="50000"/>
                  </a:schemeClr>
                </a:solidFill>
              </a:ln>
              <a:effectLst/>
            </c:spPr>
            <c:extLst>
              <c:ext xmlns:c16="http://schemas.microsoft.com/office/drawing/2014/chart" uri="{C3380CC4-5D6E-409C-BE32-E72D297353CC}">
                <c16:uniqueId val="{00000005-B465-4603-AFF7-3CD694633FE6}"/>
              </c:ext>
            </c:extLst>
          </c:dPt>
          <c:dPt>
            <c:idx val="3"/>
            <c:invertIfNegative val="0"/>
            <c:bubble3D val="0"/>
            <c:spPr>
              <a:solidFill>
                <a:schemeClr val="accent2"/>
              </a:solidFill>
              <a:ln w="25400">
                <a:noFill/>
              </a:ln>
              <a:effectLst/>
            </c:spPr>
            <c:extLst>
              <c:ext xmlns:c16="http://schemas.microsoft.com/office/drawing/2014/chart" uri="{C3380CC4-5D6E-409C-BE32-E72D297353CC}">
                <c16:uniqueId val="{00000007-B465-4603-AFF7-3CD694633FE6}"/>
              </c:ext>
            </c:extLst>
          </c:dPt>
          <c:dPt>
            <c:idx val="4"/>
            <c:invertIfNegative val="0"/>
            <c:bubble3D val="0"/>
            <c:spPr>
              <a:solidFill>
                <a:schemeClr val="bg1">
                  <a:lumMod val="50000"/>
                </a:schemeClr>
              </a:solidFill>
              <a:ln w="25400">
                <a:solidFill>
                  <a:schemeClr val="bg1">
                    <a:lumMod val="50000"/>
                  </a:schemeClr>
                </a:solidFill>
              </a:ln>
              <a:effectLst/>
            </c:spPr>
            <c:extLst>
              <c:ext xmlns:c16="http://schemas.microsoft.com/office/drawing/2014/chart" uri="{C3380CC4-5D6E-409C-BE32-E72D297353CC}">
                <c16:uniqueId val="{00000009-B465-4603-AFF7-3CD694633FE6}"/>
              </c:ext>
            </c:extLst>
          </c:dPt>
          <c:dPt>
            <c:idx val="5"/>
            <c:invertIfNegative val="0"/>
            <c:bubble3D val="0"/>
            <c:spPr>
              <a:solidFill>
                <a:schemeClr val="bg2">
                  <a:lumMod val="65000"/>
                </a:schemeClr>
              </a:solidFill>
              <a:ln w="25400">
                <a:solidFill>
                  <a:schemeClr val="bg1">
                    <a:lumMod val="50000"/>
                  </a:schemeClr>
                </a:solidFill>
              </a:ln>
              <a:effectLst/>
            </c:spPr>
            <c:extLst>
              <c:ext xmlns:c16="http://schemas.microsoft.com/office/drawing/2014/chart" uri="{C3380CC4-5D6E-409C-BE32-E72D297353CC}">
                <c16:uniqueId val="{0000000B-B465-4603-AFF7-3CD694633FE6}"/>
              </c:ext>
            </c:extLst>
          </c:dPt>
          <c:dPt>
            <c:idx val="6"/>
            <c:invertIfNegative val="0"/>
            <c:bubble3D val="0"/>
            <c:spPr>
              <a:noFill/>
              <a:ln w="25400">
                <a:solidFill>
                  <a:schemeClr val="bg1">
                    <a:lumMod val="50000"/>
                  </a:schemeClr>
                </a:solidFill>
                <a:prstDash val="dash"/>
              </a:ln>
              <a:effectLst/>
            </c:spPr>
            <c:extLst>
              <c:ext xmlns:c16="http://schemas.microsoft.com/office/drawing/2014/chart" uri="{C3380CC4-5D6E-409C-BE32-E72D297353CC}">
                <c16:uniqueId val="{0000000D-B465-4603-AFF7-3CD694633FE6}"/>
              </c:ext>
            </c:extLst>
          </c:dPt>
          <c:dLbls>
            <c:dLbl>
              <c:idx val="0"/>
              <c:layout>
                <c:manualLayout>
                  <c:x val="-1.9327767571546575E-3"/>
                  <c:y val="8.9546098992593581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B7D39336-059D-438E-9F73-64EF4A0E247B}"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652377573527095"/>
                      <c:h val="0.11053439636659837"/>
                    </c:manualLayout>
                  </c15:layout>
                  <c15:dlblFieldTable/>
                  <c15:showDataLabelsRange val="1"/>
                </c:ext>
                <c:ext xmlns:c16="http://schemas.microsoft.com/office/drawing/2014/chart" uri="{C3380CC4-5D6E-409C-BE32-E72D297353CC}">
                  <c16:uniqueId val="{00000001-B465-4603-AFF7-3CD694633FE6}"/>
                </c:ext>
              </c:extLst>
            </c:dLbl>
            <c:dLbl>
              <c:idx val="1"/>
              <c:layout>
                <c:manualLayout>
                  <c:x val="-0.20206415157556132"/>
                  <c:y val="2.1008071483227607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49A0C01B-EB1F-4839-B5A7-797BA100373E}"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065035502238779"/>
                      <c:h val="0.11239747856775312"/>
                    </c:manualLayout>
                  </c15:layout>
                  <c15:dlblFieldTable/>
                  <c15:showDataLabelsRange val="1"/>
                </c:ext>
                <c:ext xmlns:c16="http://schemas.microsoft.com/office/drawing/2014/chart" uri="{C3380CC4-5D6E-409C-BE32-E72D297353CC}">
                  <c16:uniqueId val="{00000003-B465-4603-AFF7-3CD694633FE6}"/>
                </c:ext>
              </c:extLst>
            </c:dLbl>
            <c:dLbl>
              <c:idx val="2"/>
              <c:layout>
                <c:manualLayout>
                  <c:x val="-9.010276948066661E-3"/>
                  <c:y val="-1.8808579961987509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A1823FE0-0BF0-4EA7-87D9-776D8935C340}"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341212625419997"/>
                      <c:h val="0.12730116258978599"/>
                    </c:manualLayout>
                  </c15:layout>
                  <c15:dlblFieldTable/>
                  <c15:showDataLabelsRange val="1"/>
                </c:ext>
                <c:ext xmlns:c16="http://schemas.microsoft.com/office/drawing/2014/chart" uri="{C3380CC4-5D6E-409C-BE32-E72D297353CC}">
                  <c16:uniqueId val="{00000005-B465-4603-AFF7-3CD694633FE6}"/>
                </c:ext>
              </c:extLst>
            </c:dLbl>
            <c:dLbl>
              <c:idx val="3"/>
              <c:layout>
                <c:manualLayout>
                  <c:x val="2.2526135789307797E-3"/>
                  <c:y val="-2.2570434181620715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FF6AB05C-A6D8-4C28-A3A3-38C291A54BD4}" type="CELLRANGE">
                      <a:rPr lang="fr-FR"/>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3009886866559608"/>
                      <c:h val="8.6978640898236578E-2"/>
                    </c:manualLayout>
                  </c15:layout>
                  <c15:dlblFieldTable/>
                  <c15:showDataLabelsRange val="1"/>
                </c:ext>
                <c:ext xmlns:c16="http://schemas.microsoft.com/office/drawing/2014/chart" uri="{C3380CC4-5D6E-409C-BE32-E72D297353CC}">
                  <c16:uniqueId val="{00000007-B465-4603-AFF7-3CD694633FE6}"/>
                </c:ext>
              </c:extLst>
            </c:dLbl>
            <c:dLbl>
              <c:idx val="4"/>
              <c:layout>
                <c:manualLayout>
                  <c:x val="-0.10587793752986982"/>
                  <c:y val="-9.2789968652037619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E5C1F79D-22A1-4922-ADE4-D45A2E7DA86E}"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815619967169564"/>
                      <c:h val="0.11470828199225462"/>
                    </c:manualLayout>
                  </c15:layout>
                  <c15:dlblFieldTable/>
                  <c15:showDataLabelsRange val="1"/>
                </c:ext>
                <c:ext xmlns:c16="http://schemas.microsoft.com/office/drawing/2014/chart" uri="{C3380CC4-5D6E-409C-BE32-E72D297353CC}">
                  <c16:uniqueId val="{00000009-B465-4603-AFF7-3CD694633FE6}"/>
                </c:ext>
              </c:extLst>
            </c:dLbl>
            <c:dLbl>
              <c:idx val="5"/>
              <c:layout>
                <c:manualLayout>
                  <c:x val="-0.11457019426990728"/>
                  <c:y val="7.6619159282205709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19341A4F-AB6D-4109-8335-D5C0B1A41F6B}" type="CELLRANGE">
                      <a:rPr lang="fr-FR"/>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5797569584213852"/>
                      <c:h val="8.004620739022042E-2"/>
                    </c:manualLayout>
                  </c15:layout>
                  <c15:dlblFieldTable/>
                  <c15:showDataLabelsRange val="1"/>
                </c:ext>
                <c:ext xmlns:c16="http://schemas.microsoft.com/office/drawing/2014/chart" uri="{C3380CC4-5D6E-409C-BE32-E72D297353CC}">
                  <c16:uniqueId val="{0000000B-B465-4603-AFF7-3CD694633FE6}"/>
                </c:ext>
              </c:extLst>
            </c:dLbl>
            <c:dLbl>
              <c:idx val="6"/>
              <c:layout>
                <c:manualLayout>
                  <c:x val="-0.26312660334818699"/>
                  <c:y val="2.3759287142398277E-3"/>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fld id="{2C9C048E-D4BC-4D1A-9EF4-3060ED2815DC}" type="CELLRANGE">
                      <a:rPr lang="en-GB">
                        <a:solidFill>
                          <a:schemeClr val="bg1">
                            <a:lumMod val="50000"/>
                          </a:schemeClr>
                        </a:solidFill>
                      </a:rPr>
                      <a:pPr>
                        <a:defRPr sz="1050" b="1">
                          <a:solidFill>
                            <a:schemeClr val="bg1">
                              <a:lumMod val="50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002851145692227"/>
                      <c:h val="0.10777587171875011"/>
                    </c:manualLayout>
                  </c15:layout>
                  <c15:dlblFieldTable/>
                  <c15:showDataLabelsRange val="1"/>
                </c:ext>
                <c:ext xmlns:c16="http://schemas.microsoft.com/office/drawing/2014/chart" uri="{C3380CC4-5D6E-409C-BE32-E72D297353CC}">
                  <c16:uniqueId val="{0000000D-B465-4603-AFF7-3CD694633FE6}"/>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Devices!$J$41:$J$47</c:f>
              <c:numCache>
                <c:formatCode>0%</c:formatCode>
                <c:ptCount val="7"/>
                <c:pt idx="0">
                  <c:v>0.14692585204198708</c:v>
                </c:pt>
                <c:pt idx="1">
                  <c:v>-3.3343101513342716E-2</c:v>
                </c:pt>
                <c:pt idx="2">
                  <c:v>0.15367888564856561</c:v>
                </c:pt>
                <c:pt idx="3">
                  <c:v>8.9663265137862519E-2</c:v>
                </c:pt>
                <c:pt idx="4">
                  <c:v>7.6388895658242112E-2</c:v>
                </c:pt>
                <c:pt idx="5">
                  <c:v>-3.0741335093936378E-2</c:v>
                </c:pt>
                <c:pt idx="6">
                  <c:v>6.70954103132297E-2</c:v>
                </c:pt>
              </c:numCache>
            </c:numRef>
          </c:xVal>
          <c:yVal>
            <c:numRef>
              <c:f>Devices!$K$41:$K$47</c:f>
              <c:numCache>
                <c:formatCode>0.0%</c:formatCode>
                <c:ptCount val="7"/>
                <c:pt idx="0">
                  <c:v>1.8560313051313448E-2</c:v>
                </c:pt>
                <c:pt idx="1">
                  <c:v>-4.4836096082222499E-3</c:v>
                </c:pt>
                <c:pt idx="2">
                  <c:v>2.1853965458400459E-2</c:v>
                </c:pt>
                <c:pt idx="3">
                  <c:v>2.4297898716101551E-2</c:v>
                </c:pt>
                <c:pt idx="4">
                  <c:v>3.1762676779791832E-2</c:v>
                </c:pt>
                <c:pt idx="5">
                  <c:v>-2.3084265285120309E-2</c:v>
                </c:pt>
                <c:pt idx="6">
                  <c:v>1.3498362892089943E-2</c:v>
                </c:pt>
              </c:numCache>
            </c:numRef>
          </c:yVal>
          <c:bubbleSize>
            <c:numRef>
              <c:f>Devices!$L$41:$L$47</c:f>
              <c:numCache>
                <c:formatCode>_("$"* #,##0_);_("$"* \(#,##0\);_("$"* "-"??_);_(@_)</c:formatCode>
                <c:ptCount val="7"/>
                <c:pt idx="0">
                  <c:v>8296.9380613730009</c:v>
                </c:pt>
                <c:pt idx="1">
                  <c:v>8693.284329484999</c:v>
                </c:pt>
                <c:pt idx="2">
                  <c:v>8184.2523048210005</c:v>
                </c:pt>
                <c:pt idx="3">
                  <c:v>4156.2814947039997</c:v>
                </c:pt>
                <c:pt idx="4">
                  <c:v>2753.8932317519993</c:v>
                </c:pt>
                <c:pt idx="5">
                  <c:v>1558.7939440249993</c:v>
                </c:pt>
                <c:pt idx="6">
                  <c:v>33643.443366159991</c:v>
                </c:pt>
              </c:numCache>
            </c:numRef>
          </c:bubbleSize>
          <c:bubble3D val="0"/>
          <c:extLst>
            <c:ext xmlns:c15="http://schemas.microsoft.com/office/drawing/2012/chart" uri="{02D57815-91ED-43cb-92C2-25804820EDAC}">
              <c15:datalabelsRange>
                <c15:f>Devices!$I$41:$I$47</c15:f>
                <c15:dlblRangeCache>
                  <c:ptCount val="7"/>
                  <c:pt idx="0">
                    <c:v>PCs and Tablets_x000d_ 2024:  $8,297 6.0%</c:v>
                  </c:pt>
                  <c:pt idx="1">
                    <c:v>Fixed Network Services_x000d_ 2024:  $8,693 -0.5%</c:v>
                  </c:pt>
                  <c:pt idx="2">
                    <c:v>Mobile Network Services_x000d_ 2024:  $8,184 2.3%</c:v>
                  </c:pt>
                  <c:pt idx="3">
                    <c:v>Mobile Devices_x000d_ 2024:  $4,156 5.2%</c:v>
                  </c:pt>
                  <c:pt idx="4">
                    <c:v>Unified Communications_x000d_ 2024:  $2,754 4.7%</c:v>
                  </c:pt>
                  <c:pt idx="5">
                    <c:v>Printers/Copiers/MFPs_x000d_ 2024:  $1,559 -2.2%</c:v>
                  </c:pt>
                  <c:pt idx="6">
                    <c:v>Devices and Telecom Total_x000d_ 2024:  $33,643 2.8%</c:v>
                  </c:pt>
                </c15:dlblRangeCache>
              </c15:datalabelsRange>
            </c:ext>
            <c:ext xmlns:c16="http://schemas.microsoft.com/office/drawing/2014/chart" uri="{C3380CC4-5D6E-409C-BE32-E72D297353CC}">
              <c16:uniqueId val="{0000000E-B465-4603-AFF7-3CD694633FE6}"/>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Devices!$Q$40</c:f>
              <c:strCache>
                <c:ptCount val="1"/>
                <c:pt idx="0">
                  <c:v>Growth Share</c:v>
                </c:pt>
              </c:strCache>
            </c:strRef>
          </c:tx>
          <c:layout>
            <c:manualLayout>
              <c:xMode val="edge"/>
              <c:yMode val="edge"/>
              <c:x val="0.47073405131935903"/>
              <c:y val="0.963722933577684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c:rich>
          </c:tx>
          <c:layout>
            <c:manualLayout>
              <c:xMode val="edge"/>
              <c:yMode val="edge"/>
              <c:x val="6.5794777826942209E-4"/>
              <c:y val="0.4708018160367574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subvertical!$I$37</c:f>
          <c:strCache>
            <c:ptCount val="1"/>
            <c:pt idx="0">
              <c:v>Healthcare and Life Sciences -  Spending, CAGR and Growth Share - by Subvertical</c:v>
            </c:pt>
          </c:strCache>
        </c:strRef>
      </c:tx>
      <c:layout>
        <c:manualLayout>
          <c:xMode val="edge"/>
          <c:yMode val="edge"/>
          <c:x val="0.24823144492650021"/>
          <c:y val="4.7524498309184709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6888302702504471E-2"/>
          <c:y val="7.28669017382928E-2"/>
          <c:w val="0.93575462571310819"/>
          <c:h val="0.86772538314694803"/>
        </c:manualLayout>
      </c:layout>
      <c:bubbleChart>
        <c:varyColors val="1"/>
        <c:ser>
          <c:idx val="0"/>
          <c:order val="0"/>
          <c:tx>
            <c:strRef>
              <c:f>subvertical!$I$32</c:f>
              <c:strCache>
                <c:ptCount val="1"/>
                <c:pt idx="0">
                  <c:v> Healthcare and Life Sciences spend</c:v>
                </c:pt>
              </c:strCache>
            </c:strRef>
          </c:tx>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37C4-4BF1-BFCD-19C938F0FCBC}"/>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37C4-4BF1-BFCD-19C938F0FCBC}"/>
              </c:ext>
            </c:extLst>
          </c:dPt>
          <c:dPt>
            <c:idx val="2"/>
            <c:invertIfNegative val="0"/>
            <c:bubble3D val="0"/>
            <c:spPr>
              <a:solidFill>
                <a:schemeClr val="bg1">
                  <a:lumMod val="65000"/>
                </a:schemeClr>
              </a:solidFill>
              <a:ln>
                <a:solidFill>
                  <a:schemeClr val="bg1">
                    <a:lumMod val="50000"/>
                  </a:schemeClr>
                </a:solidFill>
              </a:ln>
              <a:effectLst/>
            </c:spPr>
            <c:extLst>
              <c:ext xmlns:c16="http://schemas.microsoft.com/office/drawing/2014/chart" uri="{C3380CC4-5D6E-409C-BE32-E72D297353CC}">
                <c16:uniqueId val="{00000005-37C4-4BF1-BFCD-19C938F0FCBC}"/>
              </c:ext>
            </c:extLst>
          </c:dPt>
          <c:dPt>
            <c:idx val="3"/>
            <c:invertIfNegative val="0"/>
            <c:bubble3D val="0"/>
            <c:spPr>
              <a:solidFill>
                <a:schemeClr val="bg1">
                  <a:lumMod val="75000"/>
                </a:schemeClr>
              </a:solidFill>
              <a:ln>
                <a:solidFill>
                  <a:schemeClr val="bg1">
                    <a:lumMod val="50000"/>
                  </a:schemeClr>
                </a:solidFill>
              </a:ln>
              <a:effectLst/>
            </c:spPr>
            <c:extLst>
              <c:ext xmlns:c16="http://schemas.microsoft.com/office/drawing/2014/chart" uri="{C3380CC4-5D6E-409C-BE32-E72D297353CC}">
                <c16:uniqueId val="{00000007-37C4-4BF1-BFCD-19C938F0FCBC}"/>
              </c:ext>
            </c:extLst>
          </c:dPt>
          <c:dPt>
            <c:idx val="4"/>
            <c:invertIfNegative val="0"/>
            <c:bubble3D val="0"/>
            <c:spPr>
              <a:solidFill>
                <a:schemeClr val="accent3"/>
              </a:solidFill>
              <a:ln>
                <a:solidFill>
                  <a:schemeClr val="bg1">
                    <a:lumMod val="50000"/>
                  </a:schemeClr>
                </a:solidFill>
              </a:ln>
              <a:effectLst/>
            </c:spPr>
            <c:extLst>
              <c:ext xmlns:c16="http://schemas.microsoft.com/office/drawing/2014/chart" uri="{C3380CC4-5D6E-409C-BE32-E72D297353CC}">
                <c16:uniqueId val="{00000009-37C4-4BF1-BFCD-19C938F0FCBC}"/>
              </c:ext>
            </c:extLst>
          </c:dPt>
          <c:dPt>
            <c:idx val="5"/>
            <c:invertIfNegative val="0"/>
            <c:bubble3D val="0"/>
            <c:spPr>
              <a:solidFill>
                <a:schemeClr val="bg1">
                  <a:lumMod val="95000"/>
                </a:schemeClr>
              </a:solidFill>
              <a:ln>
                <a:solidFill>
                  <a:schemeClr val="bg1">
                    <a:lumMod val="50000"/>
                  </a:schemeClr>
                </a:solidFill>
              </a:ln>
              <a:effectLst/>
            </c:spPr>
            <c:extLst>
              <c:ext xmlns:c16="http://schemas.microsoft.com/office/drawing/2014/chart" uri="{C3380CC4-5D6E-409C-BE32-E72D297353CC}">
                <c16:uniqueId val="{0000000B-37C4-4BF1-BFCD-19C938F0FCBC}"/>
              </c:ext>
            </c:extLst>
          </c:dPt>
          <c:dPt>
            <c:idx val="6"/>
            <c:invertIfNegative val="0"/>
            <c:bubble3D val="0"/>
            <c:spPr>
              <a:solidFill>
                <a:schemeClr val="accent1">
                  <a:lumMod val="60000"/>
                  <a:alpha val="75000"/>
                </a:schemeClr>
              </a:solidFill>
              <a:ln>
                <a:noFill/>
              </a:ln>
              <a:effectLst/>
            </c:spPr>
            <c:extLst>
              <c:ext xmlns:c16="http://schemas.microsoft.com/office/drawing/2014/chart" uri="{C3380CC4-5D6E-409C-BE32-E72D297353CC}">
                <c16:uniqueId val="{0000000D-37C4-4BF1-BFCD-19C938F0FCBC}"/>
              </c:ext>
            </c:extLst>
          </c:dPt>
          <c:dPt>
            <c:idx val="7"/>
            <c:invertIfNegative val="0"/>
            <c:bubble3D val="0"/>
            <c:spPr>
              <a:solidFill>
                <a:schemeClr val="accent2">
                  <a:lumMod val="60000"/>
                  <a:alpha val="75000"/>
                </a:schemeClr>
              </a:solidFill>
              <a:ln>
                <a:noFill/>
              </a:ln>
              <a:effectLst/>
            </c:spPr>
            <c:extLst>
              <c:ext xmlns:c16="http://schemas.microsoft.com/office/drawing/2014/chart" uri="{C3380CC4-5D6E-409C-BE32-E72D297353CC}">
                <c16:uniqueId val="{0000000F-37C4-4BF1-BFCD-19C938F0FCBC}"/>
              </c:ext>
            </c:extLst>
          </c:dPt>
          <c:dPt>
            <c:idx val="8"/>
            <c:invertIfNegative val="0"/>
            <c:bubble3D val="0"/>
            <c:spPr>
              <a:solidFill>
                <a:schemeClr val="accent3">
                  <a:lumMod val="60000"/>
                  <a:alpha val="75000"/>
                </a:schemeClr>
              </a:solidFill>
              <a:ln>
                <a:noFill/>
              </a:ln>
              <a:effectLst/>
            </c:spPr>
            <c:extLst>
              <c:ext xmlns:c16="http://schemas.microsoft.com/office/drawing/2014/chart" uri="{C3380CC4-5D6E-409C-BE32-E72D297353CC}">
                <c16:uniqueId val="{00000011-37C4-4BF1-BFCD-19C938F0FCBC}"/>
              </c:ext>
            </c:extLst>
          </c:dPt>
          <c:dPt>
            <c:idx val="9"/>
            <c:invertIfNegative val="0"/>
            <c:bubble3D val="0"/>
            <c:spPr>
              <a:solidFill>
                <a:schemeClr val="accent4">
                  <a:lumMod val="60000"/>
                  <a:alpha val="75000"/>
                </a:schemeClr>
              </a:solidFill>
              <a:ln>
                <a:noFill/>
              </a:ln>
              <a:effectLst/>
            </c:spPr>
            <c:extLst>
              <c:ext xmlns:c16="http://schemas.microsoft.com/office/drawing/2014/chart" uri="{C3380CC4-5D6E-409C-BE32-E72D297353CC}">
                <c16:uniqueId val="{00000013-37C4-4BF1-BFCD-19C938F0FCBC}"/>
              </c:ext>
            </c:extLst>
          </c:dPt>
          <c:dPt>
            <c:idx val="10"/>
            <c:invertIfNegative val="0"/>
            <c:bubble3D val="0"/>
            <c:spPr>
              <a:solidFill>
                <a:schemeClr val="accent5">
                  <a:lumMod val="60000"/>
                  <a:alpha val="75000"/>
                </a:schemeClr>
              </a:solidFill>
              <a:ln>
                <a:noFill/>
              </a:ln>
              <a:effectLst/>
            </c:spPr>
            <c:extLst>
              <c:ext xmlns:c16="http://schemas.microsoft.com/office/drawing/2014/chart" uri="{C3380CC4-5D6E-409C-BE32-E72D297353CC}">
                <c16:uniqueId val="{00000015-37C4-4BF1-BFCD-19C938F0FCBC}"/>
              </c:ext>
            </c:extLst>
          </c:dPt>
          <c:dPt>
            <c:idx val="11"/>
            <c:invertIfNegative val="0"/>
            <c:bubble3D val="0"/>
            <c:spPr>
              <a:solidFill>
                <a:schemeClr val="accent6">
                  <a:lumMod val="60000"/>
                  <a:alpha val="75000"/>
                </a:schemeClr>
              </a:solidFill>
              <a:ln>
                <a:noFill/>
              </a:ln>
              <a:effectLst/>
            </c:spPr>
            <c:extLst>
              <c:ext xmlns:c16="http://schemas.microsoft.com/office/drawing/2014/chart" uri="{C3380CC4-5D6E-409C-BE32-E72D297353CC}">
                <c16:uniqueId val="{00000017-37C4-4BF1-BFCD-19C938F0FCBC}"/>
              </c:ext>
            </c:extLst>
          </c:dPt>
          <c:dPt>
            <c:idx val="12"/>
            <c:invertIfNegative val="0"/>
            <c:bubble3D val="0"/>
            <c:spPr>
              <a:solidFill>
                <a:schemeClr val="accent1">
                  <a:lumMod val="80000"/>
                  <a:lumOff val="20000"/>
                  <a:alpha val="75000"/>
                </a:schemeClr>
              </a:solidFill>
              <a:ln>
                <a:noFill/>
              </a:ln>
              <a:effectLst/>
            </c:spPr>
            <c:extLst>
              <c:ext xmlns:c16="http://schemas.microsoft.com/office/drawing/2014/chart" uri="{C3380CC4-5D6E-409C-BE32-E72D297353CC}">
                <c16:uniqueId val="{00000019-37C4-4BF1-BFCD-19C938F0FCBC}"/>
              </c:ext>
            </c:extLst>
          </c:dPt>
          <c:dPt>
            <c:idx val="13"/>
            <c:invertIfNegative val="0"/>
            <c:bubble3D val="0"/>
            <c:spPr>
              <a:solidFill>
                <a:schemeClr val="accent2">
                  <a:lumMod val="80000"/>
                  <a:lumOff val="20000"/>
                  <a:alpha val="75000"/>
                </a:schemeClr>
              </a:solidFill>
              <a:ln>
                <a:noFill/>
              </a:ln>
              <a:effectLst/>
            </c:spPr>
            <c:extLst>
              <c:ext xmlns:c16="http://schemas.microsoft.com/office/drawing/2014/chart" uri="{C3380CC4-5D6E-409C-BE32-E72D297353CC}">
                <c16:uniqueId val="{0000001B-37C4-4BF1-BFCD-19C938F0FCBC}"/>
              </c:ext>
            </c:extLst>
          </c:dPt>
          <c:dPt>
            <c:idx val="14"/>
            <c:invertIfNegative val="0"/>
            <c:bubble3D val="0"/>
            <c:spPr>
              <a:solidFill>
                <a:schemeClr val="accent3">
                  <a:lumMod val="80000"/>
                  <a:lumOff val="20000"/>
                  <a:alpha val="75000"/>
                </a:schemeClr>
              </a:solidFill>
              <a:ln>
                <a:noFill/>
              </a:ln>
              <a:effectLst/>
            </c:spPr>
            <c:extLst>
              <c:ext xmlns:c16="http://schemas.microsoft.com/office/drawing/2014/chart" uri="{C3380CC4-5D6E-409C-BE32-E72D297353CC}">
                <c16:uniqueId val="{0000001D-37C4-4BF1-BFCD-19C938F0FCBC}"/>
              </c:ext>
            </c:extLst>
          </c:dPt>
          <c:dPt>
            <c:idx val="15"/>
            <c:invertIfNegative val="0"/>
            <c:bubble3D val="0"/>
            <c:spPr>
              <a:solidFill>
                <a:schemeClr val="accent4">
                  <a:lumMod val="80000"/>
                  <a:lumOff val="20000"/>
                  <a:alpha val="75000"/>
                </a:schemeClr>
              </a:solidFill>
              <a:ln>
                <a:noFill/>
              </a:ln>
              <a:effectLst/>
            </c:spPr>
            <c:extLst>
              <c:ext xmlns:c16="http://schemas.microsoft.com/office/drawing/2014/chart" uri="{C3380CC4-5D6E-409C-BE32-E72D297353CC}">
                <c16:uniqueId val="{0000001F-37C4-4BF1-BFCD-19C938F0FCBC}"/>
              </c:ext>
            </c:extLst>
          </c:dPt>
          <c:dPt>
            <c:idx val="16"/>
            <c:invertIfNegative val="0"/>
            <c:bubble3D val="0"/>
            <c:spPr>
              <a:solidFill>
                <a:schemeClr val="accent5">
                  <a:lumMod val="80000"/>
                  <a:lumOff val="20000"/>
                  <a:alpha val="75000"/>
                </a:schemeClr>
              </a:solidFill>
              <a:ln>
                <a:noFill/>
              </a:ln>
              <a:effectLst/>
            </c:spPr>
            <c:extLst>
              <c:ext xmlns:c16="http://schemas.microsoft.com/office/drawing/2014/chart" uri="{C3380CC4-5D6E-409C-BE32-E72D297353CC}">
                <c16:uniqueId val="{00000021-37C4-4BF1-BFCD-19C938F0FCBC}"/>
              </c:ext>
            </c:extLst>
          </c:dPt>
          <c:dPt>
            <c:idx val="17"/>
            <c:invertIfNegative val="0"/>
            <c:bubble3D val="0"/>
            <c:spPr>
              <a:solidFill>
                <a:schemeClr val="accent6">
                  <a:lumMod val="80000"/>
                  <a:lumOff val="20000"/>
                  <a:alpha val="75000"/>
                </a:schemeClr>
              </a:solidFill>
              <a:ln>
                <a:noFill/>
              </a:ln>
              <a:effectLst/>
            </c:spPr>
            <c:extLst>
              <c:ext xmlns:c16="http://schemas.microsoft.com/office/drawing/2014/chart" uri="{C3380CC4-5D6E-409C-BE32-E72D297353CC}">
                <c16:uniqueId val="{00000023-37C4-4BF1-BFCD-19C938F0FCBC}"/>
              </c:ext>
            </c:extLst>
          </c:dPt>
          <c:dPt>
            <c:idx val="18"/>
            <c:invertIfNegative val="0"/>
            <c:bubble3D val="0"/>
            <c:spPr>
              <a:solidFill>
                <a:schemeClr val="accent1">
                  <a:lumMod val="80000"/>
                  <a:alpha val="75000"/>
                </a:schemeClr>
              </a:solidFill>
              <a:ln>
                <a:noFill/>
              </a:ln>
              <a:effectLst/>
            </c:spPr>
            <c:extLst>
              <c:ext xmlns:c16="http://schemas.microsoft.com/office/drawing/2014/chart" uri="{C3380CC4-5D6E-409C-BE32-E72D297353CC}">
                <c16:uniqueId val="{00000025-37C4-4BF1-BFCD-19C938F0FCBC}"/>
              </c:ext>
            </c:extLst>
          </c:dPt>
          <c:dPt>
            <c:idx val="19"/>
            <c:invertIfNegative val="0"/>
            <c:bubble3D val="0"/>
            <c:spPr>
              <a:solidFill>
                <a:schemeClr val="accent2">
                  <a:lumMod val="80000"/>
                  <a:alpha val="75000"/>
                </a:schemeClr>
              </a:solidFill>
              <a:ln>
                <a:noFill/>
              </a:ln>
              <a:effectLst/>
            </c:spPr>
            <c:extLst>
              <c:ext xmlns:c16="http://schemas.microsoft.com/office/drawing/2014/chart" uri="{C3380CC4-5D6E-409C-BE32-E72D297353CC}">
                <c16:uniqueId val="{00000027-37C4-4BF1-BFCD-19C938F0FCBC}"/>
              </c:ext>
            </c:extLst>
          </c:dPt>
          <c:dPt>
            <c:idx val="20"/>
            <c:invertIfNegative val="0"/>
            <c:bubble3D val="0"/>
            <c:spPr>
              <a:solidFill>
                <a:schemeClr val="accent3">
                  <a:lumMod val="80000"/>
                  <a:alpha val="75000"/>
                </a:schemeClr>
              </a:solidFill>
              <a:ln>
                <a:noFill/>
              </a:ln>
              <a:effectLst/>
            </c:spPr>
            <c:extLst>
              <c:ext xmlns:c16="http://schemas.microsoft.com/office/drawing/2014/chart" uri="{C3380CC4-5D6E-409C-BE32-E72D297353CC}">
                <c16:uniqueId val="{00000029-37C4-4BF1-BFCD-19C938F0FCBC}"/>
              </c:ext>
            </c:extLst>
          </c:dPt>
          <c:dPt>
            <c:idx val="21"/>
            <c:invertIfNegative val="0"/>
            <c:bubble3D val="0"/>
            <c:spPr>
              <a:solidFill>
                <a:schemeClr val="accent4">
                  <a:lumMod val="80000"/>
                  <a:alpha val="75000"/>
                </a:schemeClr>
              </a:solidFill>
              <a:ln>
                <a:noFill/>
              </a:ln>
              <a:effectLst/>
            </c:spPr>
            <c:extLst>
              <c:ext xmlns:c16="http://schemas.microsoft.com/office/drawing/2014/chart" uri="{C3380CC4-5D6E-409C-BE32-E72D297353CC}">
                <c16:uniqueId val="{0000002B-37C4-4BF1-BFCD-19C938F0FCBC}"/>
              </c:ext>
            </c:extLst>
          </c:dPt>
          <c:dPt>
            <c:idx val="22"/>
            <c:invertIfNegative val="0"/>
            <c:bubble3D val="0"/>
            <c:spPr>
              <a:solidFill>
                <a:schemeClr val="accent5">
                  <a:lumMod val="80000"/>
                  <a:alpha val="75000"/>
                </a:schemeClr>
              </a:solidFill>
              <a:ln>
                <a:noFill/>
              </a:ln>
              <a:effectLst/>
            </c:spPr>
            <c:extLst>
              <c:ext xmlns:c16="http://schemas.microsoft.com/office/drawing/2014/chart" uri="{C3380CC4-5D6E-409C-BE32-E72D297353CC}">
                <c16:uniqueId val="{0000002D-37C4-4BF1-BFCD-19C938F0FCBC}"/>
              </c:ext>
            </c:extLst>
          </c:dPt>
          <c:dPt>
            <c:idx val="23"/>
            <c:invertIfNegative val="0"/>
            <c:bubble3D val="0"/>
            <c:spPr>
              <a:solidFill>
                <a:schemeClr val="accent6">
                  <a:lumMod val="80000"/>
                  <a:alpha val="75000"/>
                </a:schemeClr>
              </a:solidFill>
              <a:ln>
                <a:noFill/>
              </a:ln>
              <a:effectLst/>
            </c:spPr>
            <c:extLst>
              <c:ext xmlns:c16="http://schemas.microsoft.com/office/drawing/2014/chart" uri="{C3380CC4-5D6E-409C-BE32-E72D297353CC}">
                <c16:uniqueId val="{0000002F-37C4-4BF1-BFCD-19C938F0FCBC}"/>
              </c:ext>
            </c:extLst>
          </c:dPt>
          <c:dPt>
            <c:idx val="24"/>
            <c:invertIfNegative val="0"/>
            <c:bubble3D val="0"/>
            <c:spPr>
              <a:solidFill>
                <a:schemeClr val="accent1">
                  <a:lumMod val="60000"/>
                  <a:lumOff val="40000"/>
                  <a:alpha val="75000"/>
                </a:schemeClr>
              </a:solidFill>
              <a:ln>
                <a:noFill/>
              </a:ln>
              <a:effectLst/>
            </c:spPr>
            <c:extLst>
              <c:ext xmlns:c16="http://schemas.microsoft.com/office/drawing/2014/chart" uri="{C3380CC4-5D6E-409C-BE32-E72D297353CC}">
                <c16:uniqueId val="{00000031-37C4-4BF1-BFCD-19C938F0FCBC}"/>
              </c:ext>
            </c:extLst>
          </c:dPt>
          <c:dPt>
            <c:idx val="25"/>
            <c:invertIfNegative val="0"/>
            <c:bubble3D val="0"/>
            <c:spPr>
              <a:solidFill>
                <a:schemeClr val="accent2">
                  <a:lumMod val="60000"/>
                  <a:lumOff val="40000"/>
                  <a:alpha val="75000"/>
                </a:schemeClr>
              </a:solidFill>
              <a:ln>
                <a:noFill/>
              </a:ln>
              <a:effectLst/>
            </c:spPr>
            <c:extLst>
              <c:ext xmlns:c16="http://schemas.microsoft.com/office/drawing/2014/chart" uri="{C3380CC4-5D6E-409C-BE32-E72D297353CC}">
                <c16:uniqueId val="{00000033-37C4-4BF1-BFCD-19C938F0FCBC}"/>
              </c:ext>
            </c:extLst>
          </c:dPt>
          <c:dPt>
            <c:idx val="26"/>
            <c:invertIfNegative val="0"/>
            <c:bubble3D val="0"/>
            <c:spPr>
              <a:solidFill>
                <a:schemeClr val="accent3">
                  <a:lumMod val="60000"/>
                  <a:lumOff val="40000"/>
                  <a:alpha val="75000"/>
                </a:schemeClr>
              </a:solidFill>
              <a:ln>
                <a:noFill/>
              </a:ln>
              <a:effectLst/>
            </c:spPr>
            <c:extLst>
              <c:ext xmlns:c16="http://schemas.microsoft.com/office/drawing/2014/chart" uri="{C3380CC4-5D6E-409C-BE32-E72D297353CC}">
                <c16:uniqueId val="{00000035-37C4-4BF1-BFCD-19C938F0FCBC}"/>
              </c:ext>
            </c:extLst>
          </c:dPt>
          <c:dPt>
            <c:idx val="27"/>
            <c:invertIfNegative val="0"/>
            <c:bubble3D val="0"/>
            <c:spPr>
              <a:solidFill>
                <a:schemeClr val="accent4">
                  <a:lumMod val="60000"/>
                  <a:lumOff val="40000"/>
                  <a:alpha val="75000"/>
                </a:schemeClr>
              </a:solidFill>
              <a:ln>
                <a:noFill/>
              </a:ln>
              <a:effectLst/>
            </c:spPr>
            <c:extLst>
              <c:ext xmlns:c16="http://schemas.microsoft.com/office/drawing/2014/chart" uri="{C3380CC4-5D6E-409C-BE32-E72D297353CC}">
                <c16:uniqueId val="{00000037-37C4-4BF1-BFCD-19C938F0FCBC}"/>
              </c:ext>
            </c:extLst>
          </c:dPt>
          <c:dPt>
            <c:idx val="28"/>
            <c:invertIfNegative val="0"/>
            <c:bubble3D val="0"/>
            <c:spPr>
              <a:solidFill>
                <a:schemeClr val="accent5">
                  <a:lumMod val="60000"/>
                  <a:lumOff val="40000"/>
                  <a:alpha val="75000"/>
                </a:schemeClr>
              </a:solidFill>
              <a:ln>
                <a:noFill/>
              </a:ln>
              <a:effectLst/>
            </c:spPr>
            <c:extLst>
              <c:ext xmlns:c16="http://schemas.microsoft.com/office/drawing/2014/chart" uri="{C3380CC4-5D6E-409C-BE32-E72D297353CC}">
                <c16:uniqueId val="{00000039-37C4-4BF1-BFCD-19C938F0FCBC}"/>
              </c:ext>
            </c:extLst>
          </c:dPt>
          <c:dPt>
            <c:idx val="29"/>
            <c:invertIfNegative val="0"/>
            <c:bubble3D val="0"/>
            <c:spPr>
              <a:solidFill>
                <a:schemeClr val="accent6">
                  <a:lumMod val="60000"/>
                  <a:lumOff val="40000"/>
                  <a:alpha val="75000"/>
                </a:schemeClr>
              </a:solidFill>
              <a:ln>
                <a:noFill/>
              </a:ln>
              <a:effectLst/>
            </c:spPr>
            <c:extLst>
              <c:ext xmlns:c16="http://schemas.microsoft.com/office/drawing/2014/chart" uri="{C3380CC4-5D6E-409C-BE32-E72D297353CC}">
                <c16:uniqueId val="{0000003B-37C4-4BF1-BFCD-19C938F0FCBC}"/>
              </c:ext>
            </c:extLst>
          </c:dPt>
          <c:dPt>
            <c:idx val="30"/>
            <c:invertIfNegative val="0"/>
            <c:bubble3D val="0"/>
            <c:spPr>
              <a:solidFill>
                <a:schemeClr val="accent1">
                  <a:lumMod val="50000"/>
                  <a:alpha val="75000"/>
                </a:schemeClr>
              </a:solidFill>
              <a:ln>
                <a:noFill/>
              </a:ln>
              <a:effectLst/>
            </c:spPr>
            <c:extLst>
              <c:ext xmlns:c16="http://schemas.microsoft.com/office/drawing/2014/chart" uri="{C3380CC4-5D6E-409C-BE32-E72D297353CC}">
                <c16:uniqueId val="{0000003D-37C4-4BF1-BFCD-19C938F0FCBC}"/>
              </c:ext>
            </c:extLst>
          </c:dPt>
          <c:dPt>
            <c:idx val="31"/>
            <c:invertIfNegative val="0"/>
            <c:bubble3D val="0"/>
            <c:spPr>
              <a:solidFill>
                <a:schemeClr val="accent2">
                  <a:lumMod val="50000"/>
                  <a:alpha val="75000"/>
                </a:schemeClr>
              </a:solidFill>
              <a:ln>
                <a:noFill/>
              </a:ln>
              <a:effectLst/>
            </c:spPr>
            <c:extLst>
              <c:ext xmlns:c16="http://schemas.microsoft.com/office/drawing/2014/chart" uri="{C3380CC4-5D6E-409C-BE32-E72D297353CC}">
                <c16:uniqueId val="{0000003F-37C4-4BF1-BFCD-19C938F0FCBC}"/>
              </c:ext>
            </c:extLst>
          </c:dPt>
          <c:dPt>
            <c:idx val="32"/>
            <c:invertIfNegative val="0"/>
            <c:bubble3D val="0"/>
            <c:spPr>
              <a:solidFill>
                <a:schemeClr val="accent3">
                  <a:lumMod val="50000"/>
                  <a:alpha val="75000"/>
                </a:schemeClr>
              </a:solidFill>
              <a:ln>
                <a:noFill/>
              </a:ln>
              <a:effectLst/>
            </c:spPr>
            <c:extLst>
              <c:ext xmlns:c16="http://schemas.microsoft.com/office/drawing/2014/chart" uri="{C3380CC4-5D6E-409C-BE32-E72D297353CC}">
                <c16:uniqueId val="{00000041-37C4-4BF1-BFCD-19C938F0FCBC}"/>
              </c:ext>
            </c:extLst>
          </c:dPt>
          <c:dPt>
            <c:idx val="33"/>
            <c:invertIfNegative val="0"/>
            <c:bubble3D val="0"/>
            <c:spPr>
              <a:solidFill>
                <a:schemeClr val="accent4">
                  <a:lumMod val="50000"/>
                  <a:alpha val="75000"/>
                </a:schemeClr>
              </a:solidFill>
              <a:ln>
                <a:noFill/>
              </a:ln>
              <a:effectLst/>
            </c:spPr>
            <c:extLst>
              <c:ext xmlns:c16="http://schemas.microsoft.com/office/drawing/2014/chart" uri="{C3380CC4-5D6E-409C-BE32-E72D297353CC}">
                <c16:uniqueId val="{00000043-37C4-4BF1-BFCD-19C938F0FCBC}"/>
              </c:ext>
            </c:extLst>
          </c:dPt>
          <c:dPt>
            <c:idx val="34"/>
            <c:invertIfNegative val="0"/>
            <c:bubble3D val="0"/>
            <c:spPr>
              <a:solidFill>
                <a:schemeClr val="accent5">
                  <a:lumMod val="50000"/>
                  <a:alpha val="75000"/>
                </a:schemeClr>
              </a:solidFill>
              <a:ln>
                <a:noFill/>
              </a:ln>
              <a:effectLst/>
            </c:spPr>
            <c:extLst>
              <c:ext xmlns:c16="http://schemas.microsoft.com/office/drawing/2014/chart" uri="{C3380CC4-5D6E-409C-BE32-E72D297353CC}">
                <c16:uniqueId val="{00000045-37C4-4BF1-BFCD-19C938F0FCBC}"/>
              </c:ext>
            </c:extLst>
          </c:dPt>
          <c:dLbls>
            <c:dLbl>
              <c:idx val="0"/>
              <c:layout>
                <c:manualLayout>
                  <c:x val="-0.1137547464693416"/>
                  <c:y val="0.21943593414459547"/>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8F19C5AB-A45A-452F-B400-62165F70B55E}" type="CELLRANGE">
                      <a:rPr lang="en-US" dirty="0"/>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289057666038518"/>
                      <c:h val="0.1497255695702614"/>
                    </c:manualLayout>
                  </c15:layout>
                  <c15:dlblFieldTable/>
                  <c15:showDataLabelsRange val="1"/>
                </c:ext>
                <c:ext xmlns:c16="http://schemas.microsoft.com/office/drawing/2014/chart" uri="{C3380CC4-5D6E-409C-BE32-E72D297353CC}">
                  <c16:uniqueId val="{00000001-37C4-4BF1-BFCD-19C938F0FCBC}"/>
                </c:ext>
              </c:extLst>
            </c:dLbl>
            <c:dLbl>
              <c:idx val="1"/>
              <c:layout>
                <c:manualLayout>
                  <c:x val="-0.13682070072107938"/>
                  <c:y val="0.17472771702910173"/>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E0C139B9-6EEC-4C1B-BEFF-17AEF3552D8C}" type="CELLRANGE">
                      <a:rPr lang="en-GB"/>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8524173524381637"/>
                      <c:h val="0.12754208754208754"/>
                    </c:manualLayout>
                  </c15:layout>
                  <c15:dlblFieldTable/>
                  <c15:showDataLabelsRange val="1"/>
                </c:ext>
                <c:ext xmlns:c16="http://schemas.microsoft.com/office/drawing/2014/chart" uri="{C3380CC4-5D6E-409C-BE32-E72D297353CC}">
                  <c16:uniqueId val="{00000003-37C4-4BF1-BFCD-19C938F0FCBC}"/>
                </c:ext>
              </c:extLst>
            </c:dLbl>
            <c:dLbl>
              <c:idx val="2"/>
              <c:layout>
                <c:manualLayout>
                  <c:x val="-0.10444414173697743"/>
                  <c:y val="-0.16803514921136428"/>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1E4228C7-EA5D-4D6A-823F-2B017729621D}"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layout>
                    <c:manualLayout>
                      <c:w val="0.17067894476531728"/>
                      <c:h val="0.1406061264285538"/>
                    </c:manualLayout>
                  </c15:layout>
                  <c15:dlblFieldTable/>
                  <c15:showDataLabelsRange val="1"/>
                </c:ext>
                <c:ext xmlns:c16="http://schemas.microsoft.com/office/drawing/2014/chart" uri="{C3380CC4-5D6E-409C-BE32-E72D297353CC}">
                  <c16:uniqueId val="{00000005-37C4-4BF1-BFCD-19C938F0FCBC}"/>
                </c:ext>
              </c:extLst>
            </c:dLbl>
            <c:dLbl>
              <c:idx val="3"/>
              <c:layout>
                <c:manualLayout>
                  <c:x val="-0.12223668951073402"/>
                  <c:y val="0.1216514205316811"/>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47DDAF92-19FE-4552-971D-DFBCC6DA724B}"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layout>
                    <c:manualLayout>
                      <c:w val="0.19958860039175735"/>
                      <c:h val="0.11326599326599326"/>
                    </c:manualLayout>
                  </c15:layout>
                  <c15:dlblFieldTable/>
                  <c15:showDataLabelsRange val="1"/>
                </c:ext>
                <c:ext xmlns:c16="http://schemas.microsoft.com/office/drawing/2014/chart" uri="{C3380CC4-5D6E-409C-BE32-E72D297353CC}">
                  <c16:uniqueId val="{00000007-37C4-4BF1-BFCD-19C938F0FCBC}"/>
                </c:ext>
              </c:extLst>
            </c:dLbl>
            <c:dLbl>
              <c:idx val="4"/>
              <c:layout>
                <c:manualLayout>
                  <c:x val="-0.22625133546759835"/>
                  <c:y val="3.6516476192826997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E30C28C6-AFD1-4FE5-8871-A3A2425A4EE6}"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extLst>
                <c:ext xmlns:c15="http://schemas.microsoft.com/office/drawing/2012/chart" uri="{CE6537A1-D6FC-4f65-9D91-7224C49458BB}">
                  <c15:layout>
                    <c:manualLayout>
                      <c:w val="0.16853422918156927"/>
                      <c:h val="0.10469135802469136"/>
                    </c:manualLayout>
                  </c15:layout>
                  <c15:dlblFieldTable/>
                  <c15:showDataLabelsRange val="1"/>
                </c:ext>
                <c:ext xmlns:c16="http://schemas.microsoft.com/office/drawing/2014/chart" uri="{C3380CC4-5D6E-409C-BE32-E72D297353CC}">
                  <c16:uniqueId val="{00000009-37C4-4BF1-BFCD-19C938F0FCBC}"/>
                </c:ext>
              </c:extLst>
            </c:dLbl>
            <c:dLbl>
              <c:idx val="5"/>
              <c:layout>
                <c:manualLayout>
                  <c:x val="3.6190096623691785E-3"/>
                  <c:y val="-1.4352923752869472E-2"/>
                </c:manualLayout>
              </c:layout>
              <c:tx>
                <c:rich>
                  <a:bodyPr/>
                  <a:lstStyle/>
                  <a:p>
                    <a:fld id="{3A42B2AB-8382-47D7-91A5-A8B4F98E7E5F}"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37C4-4BF1-BFCD-19C938F0FCBC}"/>
                </c:ext>
              </c:extLst>
            </c:dLbl>
            <c:dLbl>
              <c:idx val="6"/>
              <c:tx>
                <c:rich>
                  <a:bodyPr/>
                  <a:lstStyle/>
                  <a:p>
                    <a:fld id="{59660719-BA48-47D8-8CE3-88B79D95114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D-37C4-4BF1-BFCD-19C938F0FCBC}"/>
                </c:ext>
              </c:extLst>
            </c:dLbl>
            <c:dLbl>
              <c:idx val="7"/>
              <c:tx>
                <c:rich>
                  <a:bodyPr/>
                  <a:lstStyle/>
                  <a:p>
                    <a:fld id="{991EE43C-83F4-4A82-9D03-A1CBF511F4BE}"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F-37C4-4BF1-BFCD-19C938F0FCBC}"/>
                </c:ext>
              </c:extLst>
            </c:dLbl>
            <c:dLbl>
              <c:idx val="8"/>
              <c:tx>
                <c:rich>
                  <a:bodyPr/>
                  <a:lstStyle/>
                  <a:p>
                    <a:fld id="{C69B51A8-CEF9-4117-A682-E18A6DFF2033}"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1-37C4-4BF1-BFCD-19C938F0FCBC}"/>
                </c:ext>
              </c:extLst>
            </c:dLbl>
            <c:dLbl>
              <c:idx val="9"/>
              <c:tx>
                <c:rich>
                  <a:bodyPr/>
                  <a:lstStyle/>
                  <a:p>
                    <a:fld id="{E625B704-84F6-4177-8640-EFE386EC55E4}"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3-37C4-4BF1-BFCD-19C938F0FCBC}"/>
                </c:ext>
              </c:extLst>
            </c:dLbl>
            <c:dLbl>
              <c:idx val="10"/>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5E186594-C488-4083-B7CD-2EDAE68AF2FC}"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extLst>
                <c:ext xmlns:c15="http://schemas.microsoft.com/office/drawing/2012/chart" uri="{CE6537A1-D6FC-4f65-9D91-7224C49458BB}">
                  <c15:layout>
                    <c:manualLayout>
                      <c:w val="0.12398873449305431"/>
                      <c:h val="0.12938271604938273"/>
                    </c:manualLayout>
                  </c15:layout>
                  <c15:dlblFieldTable/>
                  <c15:showDataLabelsRange val="1"/>
                </c:ext>
                <c:ext xmlns:c16="http://schemas.microsoft.com/office/drawing/2014/chart" uri="{C3380CC4-5D6E-409C-BE32-E72D297353CC}">
                  <c16:uniqueId val="{00000015-37C4-4BF1-BFCD-19C938F0FCBC}"/>
                </c:ext>
              </c:extLst>
            </c:dLbl>
            <c:dLbl>
              <c:idx val="11"/>
              <c:tx>
                <c:rich>
                  <a:bodyPr/>
                  <a:lstStyle/>
                  <a:p>
                    <a:fld id="{6455AE99-4331-4A78-BB67-6D6DD2435792}"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7-37C4-4BF1-BFCD-19C938F0FCBC}"/>
                </c:ext>
              </c:extLst>
            </c:dLbl>
            <c:dLbl>
              <c:idx val="12"/>
              <c:tx>
                <c:rich>
                  <a:bodyPr/>
                  <a:lstStyle/>
                  <a:p>
                    <a:fld id="{CEA5B2A4-FAA4-45A5-97DD-3B349419E237}"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9-37C4-4BF1-BFCD-19C938F0FCBC}"/>
                </c:ext>
              </c:extLst>
            </c:dLbl>
            <c:dLbl>
              <c:idx val="13"/>
              <c:tx>
                <c:rich>
                  <a:bodyPr/>
                  <a:lstStyle/>
                  <a:p>
                    <a:fld id="{9A42B4DF-8A61-4A18-8389-03AC343ADF9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B-37C4-4BF1-BFCD-19C938F0FCBC}"/>
                </c:ext>
              </c:extLst>
            </c:dLbl>
            <c:dLbl>
              <c:idx val="14"/>
              <c:tx>
                <c:rich>
                  <a:bodyPr/>
                  <a:lstStyle/>
                  <a:p>
                    <a:fld id="{B48958F8-172D-4F5F-9300-1926D2F7475E}"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D-37C4-4BF1-BFCD-19C938F0FCBC}"/>
                </c:ext>
              </c:extLst>
            </c:dLbl>
            <c:dLbl>
              <c:idx val="15"/>
              <c:tx>
                <c:rich>
                  <a:bodyPr/>
                  <a:lstStyle/>
                  <a:p>
                    <a:fld id="{97774E68-9274-41AA-A2B5-2FDC2881838C}"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F-37C4-4BF1-BFCD-19C938F0FCBC}"/>
                </c:ext>
              </c:extLst>
            </c:dLbl>
            <c:dLbl>
              <c:idx val="16"/>
              <c:tx>
                <c:rich>
                  <a:bodyPr/>
                  <a:lstStyle/>
                  <a:p>
                    <a:fld id="{214CED5E-7430-422B-B61A-C1014FBFB292}"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1-37C4-4BF1-BFCD-19C938F0FCBC}"/>
                </c:ext>
              </c:extLst>
            </c:dLbl>
            <c:dLbl>
              <c:idx val="17"/>
              <c:tx>
                <c:rich>
                  <a:bodyPr/>
                  <a:lstStyle/>
                  <a:p>
                    <a:fld id="{EF24C259-5993-48F7-A4A6-906C2A0F68EA}"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3-37C4-4BF1-BFCD-19C938F0FCBC}"/>
                </c:ext>
              </c:extLst>
            </c:dLbl>
            <c:dLbl>
              <c:idx val="18"/>
              <c:tx>
                <c:rich>
                  <a:bodyPr/>
                  <a:lstStyle/>
                  <a:p>
                    <a:fld id="{B1151076-562A-4191-BECE-674922E09290}"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5-37C4-4BF1-BFCD-19C938F0FCBC}"/>
                </c:ext>
              </c:extLst>
            </c:dLbl>
            <c:dLbl>
              <c:idx val="19"/>
              <c:tx>
                <c:rich>
                  <a:bodyPr/>
                  <a:lstStyle/>
                  <a:p>
                    <a:fld id="{AD71FA46-6887-4FFB-8AB7-691FA1B23B3D}"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7-37C4-4BF1-BFCD-19C938F0FCBC}"/>
                </c:ext>
              </c:extLst>
            </c:dLbl>
            <c:dLbl>
              <c:idx val="20"/>
              <c:tx>
                <c:rich>
                  <a:bodyPr/>
                  <a:lstStyle/>
                  <a:p>
                    <a:fld id="{6819CAC4-A3E7-45AD-B93E-8E7C0A23C044}"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9-37C4-4BF1-BFCD-19C938F0FCBC}"/>
                </c:ext>
              </c:extLst>
            </c:dLbl>
            <c:dLbl>
              <c:idx val="21"/>
              <c:tx>
                <c:rich>
                  <a:bodyPr/>
                  <a:lstStyle/>
                  <a:p>
                    <a:fld id="{65EFCF9B-D408-4101-8EC0-AC35B5A3A840}"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B-37C4-4BF1-BFCD-19C938F0FCBC}"/>
                </c:ext>
              </c:extLst>
            </c:dLbl>
            <c:dLbl>
              <c:idx val="22"/>
              <c:tx>
                <c:rich>
                  <a:bodyPr/>
                  <a:lstStyle/>
                  <a:p>
                    <a:fld id="{E8297B61-26BE-43F1-9E64-68FDB7B79DB3}"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D-37C4-4BF1-BFCD-19C938F0FCBC}"/>
                </c:ext>
              </c:extLst>
            </c:dLbl>
            <c:dLbl>
              <c:idx val="23"/>
              <c:tx>
                <c:rich>
                  <a:bodyPr/>
                  <a:lstStyle/>
                  <a:p>
                    <a:fld id="{695F2EDE-F396-4333-95E9-2E0786C7800E}"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2F-37C4-4BF1-BFCD-19C938F0FCBC}"/>
                </c:ext>
              </c:extLst>
            </c:dLbl>
            <c:dLbl>
              <c:idx val="24"/>
              <c:tx>
                <c:rich>
                  <a:bodyPr/>
                  <a:lstStyle/>
                  <a:p>
                    <a:fld id="{517DFD42-EA8D-423E-9401-7394602D6089}"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1-37C4-4BF1-BFCD-19C938F0FCBC}"/>
                </c:ext>
              </c:extLst>
            </c:dLbl>
            <c:dLbl>
              <c:idx val="25"/>
              <c:tx>
                <c:rich>
                  <a:bodyPr/>
                  <a:lstStyle/>
                  <a:p>
                    <a:fld id="{45CDFBAF-AC35-4B57-B0B3-5852649F44E0}"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3-37C4-4BF1-BFCD-19C938F0FCBC}"/>
                </c:ext>
              </c:extLst>
            </c:dLbl>
            <c:dLbl>
              <c:idx val="26"/>
              <c:tx>
                <c:rich>
                  <a:bodyPr/>
                  <a:lstStyle/>
                  <a:p>
                    <a:fld id="{62CCBEF7-F904-4F78-BB98-90BDD6999096}"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5-37C4-4BF1-BFCD-19C938F0FCBC}"/>
                </c:ext>
              </c:extLst>
            </c:dLbl>
            <c:dLbl>
              <c:idx val="27"/>
              <c:tx>
                <c:rich>
                  <a:bodyPr/>
                  <a:lstStyle/>
                  <a:p>
                    <a:fld id="{E8EC03CB-3ACA-43EC-8A47-6621BDC8E2C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7-37C4-4BF1-BFCD-19C938F0FCBC}"/>
                </c:ext>
              </c:extLst>
            </c:dLbl>
            <c:dLbl>
              <c:idx val="28"/>
              <c:tx>
                <c:rich>
                  <a:bodyPr/>
                  <a:lstStyle/>
                  <a:p>
                    <a:fld id="{D2397651-D287-4074-BE2A-1B737A0BE2DC}"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9-37C4-4BF1-BFCD-19C938F0FCBC}"/>
                </c:ext>
              </c:extLst>
            </c:dLbl>
            <c:dLbl>
              <c:idx val="29"/>
              <c:tx>
                <c:rich>
                  <a:bodyPr/>
                  <a:lstStyle/>
                  <a:p>
                    <a:fld id="{4DA8B6CC-D668-4F19-B62D-02C2FE30ED8B}"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B-37C4-4BF1-BFCD-19C938F0FCBC}"/>
                </c:ext>
              </c:extLst>
            </c:dLbl>
            <c:dLbl>
              <c:idx val="30"/>
              <c:tx>
                <c:rich>
                  <a:bodyPr/>
                  <a:lstStyle/>
                  <a:p>
                    <a:fld id="{8CC03D7F-D7D4-46C9-A70D-9248261BDEF3}"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D-37C4-4BF1-BFCD-19C938F0FCBC}"/>
                </c:ext>
              </c:extLst>
            </c:dLbl>
            <c:dLbl>
              <c:idx val="31"/>
              <c:tx>
                <c:rich>
                  <a:bodyPr/>
                  <a:lstStyle/>
                  <a:p>
                    <a:fld id="{74618301-F88D-483D-93EE-03797E0A6CC9}"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3F-37C4-4BF1-BFCD-19C938F0FCBC}"/>
                </c:ext>
              </c:extLst>
            </c:dLbl>
            <c:dLbl>
              <c:idx val="32"/>
              <c:tx>
                <c:rich>
                  <a:bodyPr/>
                  <a:lstStyle/>
                  <a:p>
                    <a:fld id="{A822D668-F464-468B-8037-C9C6A6CBE101}"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1-37C4-4BF1-BFCD-19C938F0FCBC}"/>
                </c:ext>
              </c:extLst>
            </c:dLbl>
            <c:dLbl>
              <c:idx val="33"/>
              <c:tx>
                <c:rich>
                  <a:bodyPr/>
                  <a:lstStyle/>
                  <a:p>
                    <a:fld id="{41BF26B2-8C06-40BF-9FCD-A217E5AC0F96}"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3-37C4-4BF1-BFCD-19C938F0FCBC}"/>
                </c:ext>
              </c:extLst>
            </c:dLbl>
            <c:dLbl>
              <c:idx val="34"/>
              <c:tx>
                <c:rich>
                  <a:bodyPr/>
                  <a:lstStyle/>
                  <a:p>
                    <a:fld id="{3551D309-4049-4E5E-AD2A-DE7ED0F81E12}" type="CELLRANGE">
                      <a:rPr lang="en-US"/>
                      <a:pPr/>
                      <a:t>[CELLRANGE]</a:t>
                    </a:fld>
                    <a:endParaRPr lang="en-US"/>
                  </a:p>
                </c:rich>
              </c:tx>
              <c:dLblPos val="b"/>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45-37C4-4BF1-BFCD-19C938F0FCBC}"/>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subvertical!$J$41:$J$75</c:f>
              <c:numCache>
                <c:formatCode>0%</c:formatCode>
                <c:ptCount val="35"/>
                <c:pt idx="0">
                  <c:v>0.61852386634098266</c:v>
                </c:pt>
                <c:pt idx="1">
                  <c:v>0.2410011321456548</c:v>
                </c:pt>
                <c:pt idx="2">
                  <c:v>7.4115074626911304E-2</c:v>
                </c:pt>
                <c:pt idx="3">
                  <c:v>6.6359926886451134E-2</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numCache>
            </c:numRef>
          </c:xVal>
          <c:yVal>
            <c:numRef>
              <c:f>subvertical!$K$41:$K$75</c:f>
              <c:numCache>
                <c:formatCode>0.00%</c:formatCode>
                <c:ptCount val="35"/>
                <c:pt idx="0">
                  <c:v>0.10932155238326868</c:v>
                </c:pt>
                <c:pt idx="1">
                  <c:v>0.10027478164749248</c:v>
                </c:pt>
                <c:pt idx="2" formatCode="0.0%">
                  <c:v>7.4338052610900318E-2</c:v>
                </c:pt>
                <c:pt idx="3" formatCode="0.0%">
                  <c:v>6.8249551561376798E-2</c:v>
                </c:pt>
                <c:pt idx="4" formatCode="0.0%">
                  <c:v>0</c:v>
                </c:pt>
                <c:pt idx="5" formatCode="0.0%">
                  <c:v>0</c:v>
                </c:pt>
                <c:pt idx="6" formatCode="0.0%">
                  <c:v>0</c:v>
                </c:pt>
                <c:pt idx="7" formatCode="0.0%">
                  <c:v>0</c:v>
                </c:pt>
                <c:pt idx="8" formatCode="0.0%">
                  <c:v>0</c:v>
                </c:pt>
                <c:pt idx="9" formatCode="0.0%">
                  <c:v>0</c:v>
                </c:pt>
                <c:pt idx="10" formatCode="0.0%">
                  <c:v>0</c:v>
                </c:pt>
                <c:pt idx="11" formatCode="0.0%">
                  <c:v>0</c:v>
                </c:pt>
                <c:pt idx="12" formatCode="0.0%">
                  <c:v>0</c:v>
                </c:pt>
                <c:pt idx="13" formatCode="0.0%">
                  <c:v>0</c:v>
                </c:pt>
                <c:pt idx="14" formatCode="0.0%">
                  <c:v>0</c:v>
                </c:pt>
                <c:pt idx="15" formatCode="0.0%">
                  <c:v>0</c:v>
                </c:pt>
                <c:pt idx="16" formatCode="0.0%">
                  <c:v>0</c:v>
                </c:pt>
                <c:pt idx="17" formatCode="0.0%">
                  <c:v>0</c:v>
                </c:pt>
                <c:pt idx="18" formatCode="0.0%">
                  <c:v>0</c:v>
                </c:pt>
                <c:pt idx="19" formatCode="0.0%">
                  <c:v>0</c:v>
                </c:pt>
                <c:pt idx="20" formatCode="0.0%">
                  <c:v>0</c:v>
                </c:pt>
                <c:pt idx="21" formatCode="0.0%">
                  <c:v>0</c:v>
                </c:pt>
                <c:pt idx="22" formatCode="0.0%">
                  <c:v>0</c:v>
                </c:pt>
                <c:pt idx="23" formatCode="0.0%">
                  <c:v>0</c:v>
                </c:pt>
                <c:pt idx="24" formatCode="0.0%">
                  <c:v>0</c:v>
                </c:pt>
                <c:pt idx="25" formatCode="0.0%">
                  <c:v>0</c:v>
                </c:pt>
                <c:pt idx="26" formatCode="0.0%">
                  <c:v>0</c:v>
                </c:pt>
                <c:pt idx="27" formatCode="0.0%">
                  <c:v>0</c:v>
                </c:pt>
                <c:pt idx="28" formatCode="0.0%">
                  <c:v>0</c:v>
                </c:pt>
                <c:pt idx="29" formatCode="0.0%">
                  <c:v>0</c:v>
                </c:pt>
                <c:pt idx="30" formatCode="0.0%">
                  <c:v>0</c:v>
                </c:pt>
                <c:pt idx="31" formatCode="0.0%">
                  <c:v>0</c:v>
                </c:pt>
                <c:pt idx="32" formatCode="0.0%">
                  <c:v>0</c:v>
                </c:pt>
                <c:pt idx="33" formatCode="0.0%">
                  <c:v>0</c:v>
                </c:pt>
                <c:pt idx="34" formatCode="0.0%">
                  <c:v>0</c:v>
                </c:pt>
              </c:numCache>
            </c:numRef>
          </c:yVal>
          <c:bubbleSize>
            <c:numRef>
              <c:f>subvertical!$L$41:$L$75</c:f>
              <c:numCache>
                <c:formatCode>_("$"* #,##0_);_("$"* \(#,##0\);_("$"* "-"??_);_(@_)</c:formatCode>
                <c:ptCount val="35"/>
                <c:pt idx="0">
                  <c:v>151333.63155684897</c:v>
                </c:pt>
                <c:pt idx="1">
                  <c:v>64833.929111326979</c:v>
                </c:pt>
                <c:pt idx="2">
                  <c:v>26950.646234259035</c:v>
                </c:pt>
                <c:pt idx="3">
                  <c:v>26387.006725283009</c:v>
                </c:pt>
                <c:pt idx="4">
                  <c:v>0</c:v>
                </c:pt>
                <c:pt idx="5">
                  <c:v>0</c:v>
                </c:pt>
                <c:pt idx="6">
                  <c:v>0</c:v>
                </c:pt>
                <c:pt idx="7">
                  <c:v>0</c:v>
                </c:pt>
                <c:pt idx="8">
                  <c:v>0</c:v>
                </c:pt>
                <c:pt idx="9">
                  <c:v>0</c:v>
                </c:pt>
                <c:pt idx="10">
                  <c:v>0</c:v>
                </c:pt>
                <c:pt idx="11">
                  <c:v>0</c:v>
                </c:pt>
                <c:pt idx="12">
                  <c:v>0</c:v>
                </c:pt>
                <c:pt idx="13">
                  <c:v>0</c:v>
                </c:pt>
                <c:pt idx="14">
                  <c:v>0</c:v>
                </c:pt>
                <c:pt idx="15">
                  <c:v>0</c:v>
                </c:pt>
                <c:pt idx="16">
                  <c:v>0</c:v>
                </c:pt>
                <c:pt idx="17">
                  <c:v>0</c:v>
                </c:pt>
                <c:pt idx="18">
                  <c:v>0</c:v>
                </c:pt>
                <c:pt idx="19">
                  <c:v>0</c:v>
                </c:pt>
                <c:pt idx="20">
                  <c:v>0</c:v>
                </c:pt>
                <c:pt idx="21">
                  <c:v>0</c:v>
                </c:pt>
                <c:pt idx="22">
                  <c:v>0</c:v>
                </c:pt>
                <c:pt idx="23">
                  <c:v>0</c:v>
                </c:pt>
                <c:pt idx="24">
                  <c:v>0</c:v>
                </c:pt>
                <c:pt idx="25">
                  <c:v>0</c:v>
                </c:pt>
                <c:pt idx="26">
                  <c:v>0</c:v>
                </c:pt>
                <c:pt idx="27">
                  <c:v>0</c:v>
                </c:pt>
                <c:pt idx="28">
                  <c:v>0</c:v>
                </c:pt>
                <c:pt idx="29">
                  <c:v>0</c:v>
                </c:pt>
                <c:pt idx="30">
                  <c:v>0</c:v>
                </c:pt>
                <c:pt idx="31">
                  <c:v>0</c:v>
                </c:pt>
                <c:pt idx="32">
                  <c:v>0</c:v>
                </c:pt>
                <c:pt idx="33">
                  <c:v>0</c:v>
                </c:pt>
                <c:pt idx="34">
                  <c:v>0</c:v>
                </c:pt>
              </c:numCache>
            </c:numRef>
          </c:bubbleSize>
          <c:bubble3D val="0"/>
          <c:extLst>
            <c:ext xmlns:c15="http://schemas.microsoft.com/office/drawing/2012/chart" uri="{02D57815-91ED-43cb-92C2-25804820EDAC}">
              <c15:datalabelsRange>
                <c15:f>subvertical!$I$41:$I$75</c15:f>
                <c15:dlblRangeCache>
                  <c:ptCount val="35"/>
                  <c:pt idx="0">
                    <c:v>Hospital_x000d_ 2024:  $151,334 10.4%</c:v>
                  </c:pt>
                  <c:pt idx="1">
                    <c:v>Health Insurance (payer)_x000d_ 2024:  $64,834 9.7%</c:v>
                  </c:pt>
                  <c:pt idx="2">
                    <c:v>Physician and Allied Health Services_x000d_ 2024:  $26,951 7.1%</c:v>
                  </c:pt>
                  <c:pt idx="3">
                    <c:v>Life Sciences_x000d_ 2024:  $26,387 6.6%</c:v>
                  </c:pt>
                  <c:pt idx="4">
                    <c:v>#DIV/0!</c:v>
                  </c:pt>
                  <c:pt idx="5">
                    <c:v>#DIV/0!</c:v>
                  </c:pt>
                  <c:pt idx="6">
                    <c:v>#DIV/0!</c:v>
                  </c:pt>
                  <c:pt idx="7">
                    <c:v>#DIV/0!</c:v>
                  </c:pt>
                  <c:pt idx="8">
                    <c:v>#DIV/0!</c:v>
                  </c:pt>
                  <c:pt idx="9">
                    <c:v>#DIV/0!</c:v>
                  </c:pt>
                  <c:pt idx="10">
                    <c:v>#DIV/0!</c:v>
                  </c:pt>
                  <c:pt idx="11">
                    <c:v>#DIV/0!</c:v>
                  </c:pt>
                  <c:pt idx="12">
                    <c:v>#DIV/0!</c:v>
                  </c:pt>
                  <c:pt idx="13">
                    <c:v>#DIV/0!</c:v>
                  </c:pt>
                  <c:pt idx="14">
                    <c:v>#DIV/0!</c:v>
                  </c:pt>
                  <c:pt idx="15">
                    <c:v>#DIV/0!</c:v>
                  </c:pt>
                  <c:pt idx="16">
                    <c:v>#DIV/0!</c:v>
                  </c:pt>
                  <c:pt idx="17">
                    <c:v>#DIV/0!</c:v>
                  </c:pt>
                  <c:pt idx="18">
                    <c:v>#DIV/0!</c:v>
                  </c:pt>
                  <c:pt idx="19">
                    <c:v>#DIV/0!</c:v>
                  </c:pt>
                  <c:pt idx="20">
                    <c:v>#DIV/0!</c:v>
                  </c:pt>
                  <c:pt idx="21">
                    <c:v>#DIV/0!</c:v>
                  </c:pt>
                  <c:pt idx="22">
                    <c:v>#DIV/0!</c:v>
                  </c:pt>
                  <c:pt idx="23">
                    <c:v>#DIV/0!</c:v>
                  </c:pt>
                  <c:pt idx="24">
                    <c:v>#DIV/0!</c:v>
                  </c:pt>
                  <c:pt idx="25">
                    <c:v>#DIV/0!</c:v>
                  </c:pt>
                  <c:pt idx="26">
                    <c:v>#DIV/0!</c:v>
                  </c:pt>
                  <c:pt idx="27">
                    <c:v>#DIV/0!</c:v>
                  </c:pt>
                  <c:pt idx="28">
                    <c:v>#DIV/0!</c:v>
                  </c:pt>
                  <c:pt idx="29">
                    <c:v>#DIV/0!</c:v>
                  </c:pt>
                  <c:pt idx="30">
                    <c:v>#DIV/0!</c:v>
                  </c:pt>
                  <c:pt idx="31">
                    <c:v>#DIV/0!</c:v>
                  </c:pt>
                  <c:pt idx="32">
                    <c:v>#DIV/0!</c:v>
                  </c:pt>
                  <c:pt idx="33">
                    <c:v>#DIV/0!</c:v>
                  </c:pt>
                  <c:pt idx="34">
                    <c:v>#DIV/0!</c:v>
                  </c:pt>
                </c15:dlblRangeCache>
              </c15:datalabelsRange>
            </c:ext>
            <c:ext xmlns:c16="http://schemas.microsoft.com/office/drawing/2014/chart" uri="{C3380CC4-5D6E-409C-BE32-E72D297353CC}">
              <c16:uniqueId val="{00000046-37C4-4BF1-BFCD-19C938F0FCBC}"/>
            </c:ext>
          </c:extLst>
        </c:ser>
        <c:dLbls>
          <c:dLblPos val="ctr"/>
          <c:showLegendKey val="0"/>
          <c:showVal val="1"/>
          <c:showCatName val="0"/>
          <c:showSerName val="0"/>
          <c:showPercent val="0"/>
          <c:showBubbleSize val="0"/>
        </c:dLbls>
        <c:bubbleScale val="15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subvertical!$J$40</c:f>
              <c:strCache>
                <c:ptCount val="1"/>
                <c:pt idx="0">
                  <c:v>Growth Share</c:v>
                </c:pt>
              </c:strCache>
            </c:strRef>
          </c:tx>
          <c:layout>
            <c:manualLayout>
              <c:xMode val="edge"/>
              <c:yMode val="edge"/>
              <c:x val="0.47156931405922459"/>
              <c:y val="0.96303896356389795"/>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a:t>
                </a:r>
              </a:p>
            </c:rich>
          </c:tx>
          <c:layout>
            <c:manualLayout>
              <c:xMode val="edge"/>
              <c:yMode val="edge"/>
              <c:x val="1.0554705315405146E-4"/>
              <c:y val="0.46761048808292904"/>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AGRbySUB!$H$38</c:f>
          <c:strCache>
            <c:ptCount val="1"/>
            <c:pt idx="0">
              <c:v>Healthcare and Life Sciences -  Expected Annual Growth Rate by Subvertical</c:v>
            </c:pt>
          </c:strCache>
        </c:strRef>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920580044377303E-2"/>
          <c:y val="0.11528771101460908"/>
          <c:w val="0.84247185950607095"/>
          <c:h val="0.77857741438569605"/>
        </c:manualLayout>
      </c:layout>
      <c:lineChart>
        <c:grouping val="standard"/>
        <c:varyColors val="0"/>
        <c:ser>
          <c:idx val="0"/>
          <c:order val="0"/>
          <c:tx>
            <c:strRef>
              <c:f>AGRbySUB!$D$53</c:f>
              <c:strCache>
                <c:ptCount val="1"/>
                <c:pt idx="0">
                  <c:v>Hospital</c:v>
                </c:pt>
              </c:strCache>
            </c:strRef>
          </c:tx>
          <c:spPr>
            <a:ln w="28575" cap="rnd">
              <a:solidFill>
                <a:schemeClr val="accent1"/>
              </a:solidFill>
              <a:round/>
            </a:ln>
            <a:effectLst/>
          </c:spPr>
          <c:marker>
            <c:symbol val="none"/>
          </c:marker>
          <c:dLbls>
            <c:dLbl>
              <c:idx val="1"/>
              <c:spPr>
                <a:solidFill>
                  <a:schemeClr val="bg1">
                    <a:alpha val="41000"/>
                  </a:schemeClr>
                </a:solidFill>
                <a:ln>
                  <a:noFill/>
                </a:ln>
                <a:effectLst/>
              </c:spPr>
              <c:txPr>
                <a:bodyPr rot="0" spcFirstLastPara="1" vertOverflow="ellipsis" vert="horz" wrap="square" lIns="38100" tIns="19050" rIns="38100" bIns="19050" anchor="ctr" anchorCtr="1">
                  <a:noAutofit/>
                </a:bodyPr>
                <a:lstStyle/>
                <a:p>
                  <a:pPr>
                    <a:defRPr sz="700" b="0" i="0" u="none" strike="noStrike" kern="1200" baseline="0">
                      <a:solidFill>
                        <a:schemeClr val="accent1"/>
                      </a:solidFill>
                      <a:latin typeface="+mn-lt"/>
                      <a:ea typeface="+mn-ea"/>
                      <a:cs typeface="+mn-cs"/>
                    </a:defRPr>
                  </a:pPr>
                  <a:endParaRPr lang="en-US"/>
                </a:p>
              </c:txPr>
              <c:dLblPos val="b"/>
              <c:showLegendKey val="0"/>
              <c:showVal val="1"/>
              <c:showCatName val="0"/>
              <c:showSerName val="0"/>
              <c:showPercent val="0"/>
              <c:showBubbleSize val="0"/>
              <c:extLst>
                <c:ext xmlns:c15="http://schemas.microsoft.com/office/drawing/2012/chart" uri="{CE6537A1-D6FC-4f65-9D91-7224C49458BB}">
                  <c15:layout>
                    <c:manualLayout>
                      <c:w val="2.9238348696476315E-2"/>
                      <c:h val="3.272727272727273E-2"/>
                    </c:manualLayout>
                  </c15:layout>
                </c:ext>
                <c:ext xmlns:c16="http://schemas.microsoft.com/office/drawing/2014/chart" uri="{C3380CC4-5D6E-409C-BE32-E72D297353CC}">
                  <c16:uniqueId val="{00000000-4319-488F-B8F3-16C22870DF12}"/>
                </c:ext>
              </c:extLst>
            </c:dLbl>
            <c:spPr>
              <a:solidFill>
                <a:schemeClr val="bg1">
                  <a:alpha val="41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1"/>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AGRbySUB!$D$55:$D$59</c:f>
              <c:numCache>
                <c:formatCode>0.0%</c:formatCode>
                <c:ptCount val="5"/>
                <c:pt idx="0">
                  <c:v>8.6093522862430147E-2</c:v>
                </c:pt>
                <c:pt idx="1">
                  <c:v>0.10430251795692286</c:v>
                </c:pt>
                <c:pt idx="2">
                  <c:v>0.11806634540454612</c:v>
                </c:pt>
                <c:pt idx="3">
                  <c:v>0.11937481847169729</c:v>
                </c:pt>
                <c:pt idx="4">
                  <c:v>0.11915144474997706</c:v>
                </c:pt>
              </c:numCache>
              <c:extLst/>
            </c:numRef>
          </c:val>
          <c:smooth val="1"/>
          <c:extLst>
            <c:ext xmlns:c16="http://schemas.microsoft.com/office/drawing/2014/chart" uri="{C3380CC4-5D6E-409C-BE32-E72D297353CC}">
              <c16:uniqueId val="{00000000-EFF5-40C1-9744-C64509C31B6B}"/>
            </c:ext>
          </c:extLst>
        </c:ser>
        <c:ser>
          <c:idx val="1"/>
          <c:order val="1"/>
          <c:tx>
            <c:strRef>
              <c:f>AGRbySUB!$E$53</c:f>
              <c:strCache>
                <c:ptCount val="1"/>
                <c:pt idx="0">
                  <c:v>Health Insurance (payer)</c:v>
                </c:pt>
              </c:strCache>
            </c:strRef>
          </c:tx>
          <c:spPr>
            <a:ln w="28575" cap="rnd">
              <a:solidFill>
                <a:schemeClr val="accent4"/>
              </a:solidFill>
              <a:round/>
            </a:ln>
            <a:effectLst/>
          </c:spPr>
          <c:marker>
            <c:symbol val="none"/>
          </c:marker>
          <c:dLbls>
            <c:spPr>
              <a:solidFill>
                <a:schemeClr val="bg1">
                  <a:alpha val="59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1">
                        <a:lumMod val="50000"/>
                        <a:lumOff val="50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AGRbySUB!$E$55:$E$59</c:f>
              <c:numCache>
                <c:formatCode>0.0%</c:formatCode>
                <c:ptCount val="5"/>
                <c:pt idx="0">
                  <c:v>8.2895002258631625E-2</c:v>
                </c:pt>
                <c:pt idx="1">
                  <c:v>9.7086303530545662E-2</c:v>
                </c:pt>
                <c:pt idx="2">
                  <c:v>0.10682231635577503</c:v>
                </c:pt>
                <c:pt idx="3">
                  <c:v>0.1077083935715461</c:v>
                </c:pt>
                <c:pt idx="4">
                  <c:v>0.10707055260728021</c:v>
                </c:pt>
              </c:numCache>
              <c:extLst/>
            </c:numRef>
          </c:val>
          <c:smooth val="1"/>
          <c:extLst>
            <c:ext xmlns:c16="http://schemas.microsoft.com/office/drawing/2014/chart" uri="{C3380CC4-5D6E-409C-BE32-E72D297353CC}">
              <c16:uniqueId val="{00000001-EFF5-40C1-9744-C64509C31B6B}"/>
            </c:ext>
          </c:extLst>
        </c:ser>
        <c:ser>
          <c:idx val="2"/>
          <c:order val="2"/>
          <c:tx>
            <c:strRef>
              <c:f>AGRbySUB!$F$53</c:f>
              <c:strCache>
                <c:ptCount val="1"/>
                <c:pt idx="0">
                  <c:v>Life Sciences</c:v>
                </c:pt>
              </c:strCache>
            </c:strRef>
          </c:tx>
          <c:spPr>
            <a:ln w="28575" cap="rnd">
              <a:solidFill>
                <a:srgbClr val="00B050"/>
              </a:solidFill>
              <a:round/>
            </a:ln>
            <a:effectLst/>
          </c:spPr>
          <c:marker>
            <c:symbol val="none"/>
          </c:marker>
          <c:dLbls>
            <c:spPr>
              <a:solidFill>
                <a:schemeClr val="bg1">
                  <a:alpha val="62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rgbClr val="00B05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AGRbySUB!$F$55:$F$59</c:f>
              <c:numCache>
                <c:formatCode>0.0%</c:formatCode>
                <c:ptCount val="5"/>
                <c:pt idx="0">
                  <c:v>5.2082814039043739E-2</c:v>
                </c:pt>
                <c:pt idx="1">
                  <c:v>6.5767765512690562E-2</c:v>
                </c:pt>
                <c:pt idx="2">
                  <c:v>7.5674798073655541E-2</c:v>
                </c:pt>
                <c:pt idx="3">
                  <c:v>7.5191725499767589E-2</c:v>
                </c:pt>
                <c:pt idx="4">
                  <c:v>7.2714575495472986E-2</c:v>
                </c:pt>
              </c:numCache>
              <c:extLst/>
            </c:numRef>
          </c:val>
          <c:smooth val="1"/>
          <c:extLst>
            <c:ext xmlns:c16="http://schemas.microsoft.com/office/drawing/2014/chart" uri="{C3380CC4-5D6E-409C-BE32-E72D297353CC}">
              <c16:uniqueId val="{00000002-EFF5-40C1-9744-C64509C31B6B}"/>
            </c:ext>
          </c:extLst>
        </c:ser>
        <c:ser>
          <c:idx val="3"/>
          <c:order val="3"/>
          <c:tx>
            <c:strRef>
              <c:f>AGRbySUB!$G$53</c:f>
              <c:strCache>
                <c:ptCount val="1"/>
                <c:pt idx="0">
                  <c:v>Physician and Allied Health Services</c:v>
                </c:pt>
              </c:strCache>
            </c:strRef>
          </c:tx>
          <c:spPr>
            <a:ln w="28575" cap="rnd">
              <a:solidFill>
                <a:srgbClr val="FF0000"/>
              </a:solidFill>
              <a:round/>
            </a:ln>
            <a:effectLst/>
          </c:spPr>
          <c:marker>
            <c:symbol val="none"/>
          </c:marker>
          <c:dLbls>
            <c:spPr>
              <a:solidFill>
                <a:schemeClr val="bg1">
                  <a:alpha val="53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AGRbySUB!$G$55:$G$59</c:f>
              <c:numCache>
                <c:formatCode>0.0%</c:formatCode>
                <c:ptCount val="5"/>
                <c:pt idx="0">
                  <c:v>5.5108038197065938E-2</c:v>
                </c:pt>
                <c:pt idx="1">
                  <c:v>7.1472624012766259E-2</c:v>
                </c:pt>
                <c:pt idx="2">
                  <c:v>8.1266972433849005E-2</c:v>
                </c:pt>
                <c:pt idx="3">
                  <c:v>8.2162266235577999E-2</c:v>
                </c:pt>
                <c:pt idx="4">
                  <c:v>8.1935715953882826E-2</c:v>
                </c:pt>
              </c:numCache>
              <c:extLst/>
            </c:numRef>
          </c:val>
          <c:smooth val="1"/>
          <c:extLst>
            <c:ext xmlns:c16="http://schemas.microsoft.com/office/drawing/2014/chart" uri="{C3380CC4-5D6E-409C-BE32-E72D297353CC}">
              <c16:uniqueId val="{00000003-EFF5-40C1-9744-C64509C31B6B}"/>
            </c:ext>
          </c:extLst>
        </c:ser>
        <c:ser>
          <c:idx val="4"/>
          <c:order val="4"/>
          <c:tx>
            <c:strRef>
              <c:f>AGRbySUB!$H$53</c:f>
              <c:strCache>
                <c:ptCount val="1"/>
                <c:pt idx="0">
                  <c:v> </c:v>
                </c:pt>
              </c:strCache>
            </c:strRef>
          </c:tx>
          <c:spPr>
            <a:ln w="28575" cap="rnd">
              <a:solidFill>
                <a:schemeClr val="accent5"/>
              </a:solidFill>
              <a:round/>
            </a:ln>
            <a:effectLst/>
          </c:spPr>
          <c:marker>
            <c:symbol val="none"/>
          </c:marker>
          <c:dLbls>
            <c:spPr>
              <a:solidFill>
                <a:schemeClr val="bg1">
                  <a:alpha val="50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AGRbySUB!$H$55:$H$59</c:f>
              <c:numCache>
                <c:formatCode>0.0%</c:formatCode>
                <c:ptCount val="5"/>
                <c:pt idx="0">
                  <c:v>0</c:v>
                </c:pt>
                <c:pt idx="1">
                  <c:v>0</c:v>
                </c:pt>
                <c:pt idx="2">
                  <c:v>0</c:v>
                </c:pt>
                <c:pt idx="3">
                  <c:v>0</c:v>
                </c:pt>
                <c:pt idx="4">
                  <c:v>0</c:v>
                </c:pt>
              </c:numCache>
              <c:extLst/>
            </c:numRef>
          </c:val>
          <c:smooth val="1"/>
          <c:extLst>
            <c:ext xmlns:c16="http://schemas.microsoft.com/office/drawing/2014/chart" uri="{C3380CC4-5D6E-409C-BE32-E72D297353CC}">
              <c16:uniqueId val="{00000004-EFF5-40C1-9744-C64509C31B6B}"/>
            </c:ext>
          </c:extLst>
        </c:ser>
        <c:ser>
          <c:idx val="5"/>
          <c:order val="5"/>
          <c:tx>
            <c:strRef>
              <c:f>AGRbySUB!$I$53</c:f>
              <c:strCache>
                <c:ptCount val="1"/>
                <c:pt idx="0">
                  <c:v> </c:v>
                </c:pt>
              </c:strCache>
            </c:strRef>
          </c:tx>
          <c:spPr>
            <a:ln w="28575" cap="rnd">
              <a:solidFill>
                <a:schemeClr val="accent6"/>
              </a:solidFill>
              <a:round/>
            </a:ln>
            <a:effectLst/>
          </c:spPr>
          <c:marker>
            <c:symbol val="none"/>
          </c:marker>
          <c:dLbls>
            <c:spPr>
              <a:solidFill>
                <a:schemeClr val="bg1">
                  <a:alpha val="69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6"/>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AGRbySUB!$I$55:$I$59</c:f>
              <c:numCache>
                <c:formatCode>0.0%</c:formatCode>
                <c:ptCount val="5"/>
                <c:pt idx="0">
                  <c:v>0</c:v>
                </c:pt>
                <c:pt idx="1">
                  <c:v>0</c:v>
                </c:pt>
                <c:pt idx="2">
                  <c:v>0</c:v>
                </c:pt>
                <c:pt idx="3">
                  <c:v>0</c:v>
                </c:pt>
                <c:pt idx="4">
                  <c:v>0</c:v>
                </c:pt>
              </c:numCache>
              <c:extLst/>
            </c:numRef>
          </c:val>
          <c:smooth val="1"/>
          <c:extLst>
            <c:ext xmlns:c16="http://schemas.microsoft.com/office/drawing/2014/chart" uri="{C3380CC4-5D6E-409C-BE32-E72D297353CC}">
              <c16:uniqueId val="{00000005-EFF5-40C1-9744-C64509C31B6B}"/>
            </c:ext>
          </c:extLst>
        </c:ser>
        <c:ser>
          <c:idx val="6"/>
          <c:order val="6"/>
          <c:tx>
            <c:strRef>
              <c:f>AGRbySUB!$J$53</c:f>
              <c:strCache>
                <c:ptCount val="1"/>
                <c:pt idx="0">
                  <c:v> </c:v>
                </c:pt>
              </c:strCache>
            </c:strRef>
          </c:tx>
          <c:spPr>
            <a:ln w="28575" cap="rnd">
              <a:solidFill>
                <a:srgbClr val="0070C0"/>
              </a:solidFill>
              <a:round/>
            </a:ln>
            <a:effectLst/>
          </c:spPr>
          <c:marker>
            <c:symbol val="none"/>
          </c:marker>
          <c:dLbls>
            <c:spPr>
              <a:solidFill>
                <a:schemeClr val="bg1">
                  <a:alpha val="51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AGRbySUB!$J$55:$J$59</c:f>
              <c:numCache>
                <c:formatCode>0.0%</c:formatCode>
                <c:ptCount val="5"/>
                <c:pt idx="0">
                  <c:v>0</c:v>
                </c:pt>
                <c:pt idx="1">
                  <c:v>0</c:v>
                </c:pt>
                <c:pt idx="2">
                  <c:v>0</c:v>
                </c:pt>
                <c:pt idx="3">
                  <c:v>0</c:v>
                </c:pt>
                <c:pt idx="4">
                  <c:v>0</c:v>
                </c:pt>
              </c:numCache>
              <c:extLst/>
            </c:numRef>
          </c:val>
          <c:smooth val="1"/>
          <c:extLst>
            <c:ext xmlns:c16="http://schemas.microsoft.com/office/drawing/2014/chart" uri="{C3380CC4-5D6E-409C-BE32-E72D297353CC}">
              <c16:uniqueId val="{00000006-EFF5-40C1-9744-C64509C31B6B}"/>
            </c:ext>
          </c:extLst>
        </c:ser>
        <c:ser>
          <c:idx val="7"/>
          <c:order val="7"/>
          <c:tx>
            <c:strRef>
              <c:f>AGRbySUB!$K$53</c:f>
              <c:strCache>
                <c:ptCount val="1"/>
                <c:pt idx="0">
                  <c:v> </c:v>
                </c:pt>
              </c:strCache>
            </c:strRef>
          </c:tx>
          <c:spPr>
            <a:ln w="28575" cap="rnd">
              <a:solidFill>
                <a:schemeClr val="accent2">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AGRbySUB!$C$55:$C$59</c:f>
              <c:strCache>
                <c:ptCount val="5"/>
                <c:pt idx="0">
                  <c:v>2023 YR</c:v>
                </c:pt>
                <c:pt idx="1">
                  <c:v>2024 YR</c:v>
                </c:pt>
                <c:pt idx="2">
                  <c:v>2025 YR</c:v>
                </c:pt>
                <c:pt idx="3">
                  <c:v>2026 YR</c:v>
                </c:pt>
                <c:pt idx="4">
                  <c:v>2027 YR</c:v>
                </c:pt>
              </c:strCache>
              <c:extLst/>
            </c:strRef>
          </c:cat>
          <c:val>
            <c:numRef>
              <c:f>AGRbySUB!$K$55:$K$59</c:f>
              <c:numCache>
                <c:formatCode>0.0%</c:formatCode>
                <c:ptCount val="5"/>
                <c:pt idx="0">
                  <c:v>0</c:v>
                </c:pt>
                <c:pt idx="1">
                  <c:v>0</c:v>
                </c:pt>
                <c:pt idx="2">
                  <c:v>0</c:v>
                </c:pt>
                <c:pt idx="3">
                  <c:v>0</c:v>
                </c:pt>
                <c:pt idx="4">
                  <c:v>0</c:v>
                </c:pt>
              </c:numCache>
              <c:extLst/>
            </c:numRef>
          </c:val>
          <c:smooth val="1"/>
          <c:extLst xmlns:c15="http://schemas.microsoft.com/office/drawing/2012/chart">
            <c:ext xmlns:c16="http://schemas.microsoft.com/office/drawing/2014/chart" uri="{C3380CC4-5D6E-409C-BE32-E72D297353CC}">
              <c16:uniqueId val="{00000007-EFF5-40C1-9744-C64509C31B6B}"/>
            </c:ext>
          </c:extLst>
        </c:ser>
        <c:dLbls>
          <c:dLblPos val="t"/>
          <c:showLegendKey val="0"/>
          <c:showVal val="1"/>
          <c:showCatName val="0"/>
          <c:showSerName val="0"/>
          <c:showPercent val="0"/>
          <c:showBubbleSize val="0"/>
        </c:dLbls>
        <c:smooth val="0"/>
        <c:axId val="330057056"/>
        <c:axId val="306238096"/>
        <c:extLst>
          <c:ext xmlns:c15="http://schemas.microsoft.com/office/drawing/2012/chart" uri="{02D57815-91ED-43cb-92C2-25804820EDAC}">
            <c15:filteredLineSeries>
              <c15:ser>
                <c:idx val="8"/>
                <c:order val="8"/>
                <c:tx>
                  <c:strRef>
                    <c:extLst>
                      <c:ext uri="{02D57815-91ED-43cb-92C2-25804820EDAC}">
                        <c15:formulaRef>
                          <c15:sqref>AGRbySUB!$L$53</c15:sqref>
                        </c15:formulaRef>
                      </c:ext>
                    </c:extLst>
                    <c:strCache>
                      <c:ptCount val="1"/>
                      <c:pt idx="0">
                        <c:v> </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c:ex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c:ext uri="{02D57815-91ED-43cb-92C2-25804820EDAC}">
                        <c15:formulaRef>
                          <c15:sqref>AGRbySUB!$L$55:$L$59</c15:sqref>
                        </c15:formulaRef>
                      </c:ext>
                    </c:extLst>
                    <c:numCache>
                      <c:formatCode>0.0%</c:formatCode>
                      <c:ptCount val="5"/>
                      <c:pt idx="0">
                        <c:v>0</c:v>
                      </c:pt>
                      <c:pt idx="1">
                        <c:v>0</c:v>
                      </c:pt>
                      <c:pt idx="2">
                        <c:v>0</c:v>
                      </c:pt>
                      <c:pt idx="3">
                        <c:v>0</c:v>
                      </c:pt>
                      <c:pt idx="4">
                        <c:v>0</c:v>
                      </c:pt>
                    </c:numCache>
                  </c:numRef>
                </c:val>
                <c:smooth val="0"/>
                <c:extLst>
                  <c:ext xmlns:c16="http://schemas.microsoft.com/office/drawing/2014/chart" uri="{C3380CC4-5D6E-409C-BE32-E72D297353CC}">
                    <c16:uniqueId val="{00000008-EFF5-40C1-9744-C64509C31B6B}"/>
                  </c:ext>
                </c:extLst>
              </c15:ser>
            </c15:filteredLineSeries>
            <c15:filteredLineSeries>
              <c15:ser>
                <c:idx val="9"/>
                <c:order val="9"/>
                <c:tx>
                  <c:strRef>
                    <c:extLst xmlns:c15="http://schemas.microsoft.com/office/drawing/2012/chart">
                      <c:ext xmlns:c15="http://schemas.microsoft.com/office/drawing/2012/chart" uri="{02D57815-91ED-43cb-92C2-25804820EDAC}">
                        <c15:formulaRef>
                          <c15:sqref>AGRbySUB!$M$53</c15:sqref>
                        </c15:formulaRef>
                      </c:ext>
                    </c:extLst>
                    <c:strCache>
                      <c:ptCount val="1"/>
                      <c:pt idx="0">
                        <c:v> </c:v>
                      </c:pt>
                    </c:strCache>
                  </c:strRef>
                </c:tx>
                <c:spPr>
                  <a:ln w="28575" cap="rnd">
                    <a:solidFill>
                      <a:schemeClr val="accent4">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xmlns:c15="http://schemas.microsoft.com/office/drawing/2012/chart">
                      <c:ext xmlns:c15="http://schemas.microsoft.com/office/drawing/2012/chart" uri="{02D57815-91ED-43cb-92C2-25804820EDAC}">
                        <c15:formulaRef>
                          <c15:sqref>AGRbySUB!$M$55:$M$59</c15:sqref>
                        </c15:formulaRef>
                      </c:ext>
                    </c:extLst>
                    <c:numCache>
                      <c:formatCode>0.0%</c:formatCode>
                      <c:ptCount val="5"/>
                      <c:pt idx="0">
                        <c:v>0</c:v>
                      </c:pt>
                      <c:pt idx="1">
                        <c:v>0</c:v>
                      </c:pt>
                      <c:pt idx="2">
                        <c:v>0</c:v>
                      </c:pt>
                      <c:pt idx="3">
                        <c:v>0</c:v>
                      </c:pt>
                      <c:pt idx="4">
                        <c:v>0</c:v>
                      </c:pt>
                    </c:numCache>
                  </c:numRef>
                </c:val>
                <c:smooth val="0"/>
                <c:extLst xmlns:c15="http://schemas.microsoft.com/office/drawing/2012/chart">
                  <c:ext xmlns:c16="http://schemas.microsoft.com/office/drawing/2014/chart" uri="{C3380CC4-5D6E-409C-BE32-E72D297353CC}">
                    <c16:uniqueId val="{00000009-EFF5-40C1-9744-C64509C31B6B}"/>
                  </c:ext>
                </c:extLst>
              </c15:ser>
            </c15:filteredLineSeries>
            <c15:filteredLineSeries>
              <c15:ser>
                <c:idx val="10"/>
                <c:order val="10"/>
                <c:tx>
                  <c:strRef>
                    <c:extLst xmlns:c15="http://schemas.microsoft.com/office/drawing/2012/chart">
                      <c:ext xmlns:c15="http://schemas.microsoft.com/office/drawing/2012/chart" uri="{02D57815-91ED-43cb-92C2-25804820EDAC}">
                        <c15:formulaRef>
                          <c15:sqref>AGRbySUB!$N$53</c15:sqref>
                        </c15:formulaRef>
                      </c:ext>
                    </c:extLst>
                    <c:strCache>
                      <c:ptCount val="1"/>
                      <c:pt idx="0">
                        <c:v> </c:v>
                      </c:pt>
                    </c:strCache>
                  </c:strRef>
                </c:tx>
                <c:spPr>
                  <a:ln w="28575" cap="rnd">
                    <a:solidFill>
                      <a:schemeClr val="accent5">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xmlns:c15="http://schemas.microsoft.com/office/drawing/2012/chart">
                      <c:ext xmlns:c15="http://schemas.microsoft.com/office/drawing/2012/chart" uri="{02D57815-91ED-43cb-92C2-25804820EDAC}">
                        <c15:formulaRef>
                          <c15:sqref>AGRbySUB!$N$55:$N$59</c15:sqref>
                        </c15:formulaRef>
                      </c:ext>
                    </c:extLst>
                    <c:numCache>
                      <c:formatCode>0.0%</c:formatCode>
                      <c:ptCount val="5"/>
                      <c:pt idx="0">
                        <c:v>0</c:v>
                      </c:pt>
                      <c:pt idx="1">
                        <c:v>0</c:v>
                      </c:pt>
                      <c:pt idx="2">
                        <c:v>0</c:v>
                      </c:pt>
                      <c:pt idx="3">
                        <c:v>0</c:v>
                      </c:pt>
                      <c:pt idx="4">
                        <c:v>0</c:v>
                      </c:pt>
                    </c:numCache>
                  </c:numRef>
                </c:val>
                <c:smooth val="0"/>
                <c:extLst xmlns:c15="http://schemas.microsoft.com/office/drawing/2012/chart">
                  <c:ext xmlns:c16="http://schemas.microsoft.com/office/drawing/2014/chart" uri="{C3380CC4-5D6E-409C-BE32-E72D297353CC}">
                    <c16:uniqueId val="{0000000A-EFF5-40C1-9744-C64509C31B6B}"/>
                  </c:ext>
                </c:extLst>
              </c15:ser>
            </c15:filteredLineSeries>
            <c15:filteredLineSeries>
              <c15:ser>
                <c:idx val="11"/>
                <c:order val="11"/>
                <c:tx>
                  <c:strRef>
                    <c:extLst xmlns:c15="http://schemas.microsoft.com/office/drawing/2012/chart">
                      <c:ext xmlns:c15="http://schemas.microsoft.com/office/drawing/2012/chart" uri="{02D57815-91ED-43cb-92C2-25804820EDAC}">
                        <c15:formulaRef>
                          <c15:sqref>AGRbySUB!$O$53</c15:sqref>
                        </c15:formulaRef>
                      </c:ext>
                    </c:extLst>
                    <c:strCache>
                      <c:ptCount val="1"/>
                    </c:strCache>
                  </c:strRef>
                </c:tx>
                <c:spPr>
                  <a:ln w="28575" cap="rnd">
                    <a:solidFill>
                      <a:schemeClr val="tx1"/>
                    </a:solidFill>
                    <a:prstDash val="dash"/>
                    <a:round/>
                  </a:ln>
                  <a:effectLst/>
                </c:spPr>
                <c:marker>
                  <c:symbol val="none"/>
                </c:marker>
                <c:dLbls>
                  <c:dLbl>
                    <c:idx val="4"/>
                    <c:layout>
                      <c:manualLayout>
                        <c:x val="-3.2240027636024435E-3"/>
                        <c:y val="-5.9179074580167988E-4"/>
                      </c:manualLayout>
                    </c:layout>
                    <c:dLblPos val="r"/>
                    <c:showLegendKey val="0"/>
                    <c:showVal val="1"/>
                    <c:showCatName val="0"/>
                    <c:showSerName val="0"/>
                    <c:showPercent val="0"/>
                    <c:showBubbleSize val="0"/>
                    <c:extLst xmlns:c15="http://schemas.microsoft.com/office/drawing/2012/chart">
                      <c:ext xmlns:c15="http://schemas.microsoft.com/office/drawing/2012/chart" uri="{CE6537A1-D6FC-4f65-9D91-7224C49458BB}"/>
                      <c:ext xmlns:c16="http://schemas.microsoft.com/office/drawing/2014/chart" uri="{C3380CC4-5D6E-409C-BE32-E72D297353CC}">
                        <c16:uniqueId val="{0000000B-EFF5-40C1-9744-C64509C31B6B}"/>
                      </c:ext>
                    </c:extLst>
                  </c:dLbl>
                  <c:spPr>
                    <a:no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extLst xmlns:c15="http://schemas.microsoft.com/office/drawing/2012/chart">
                      <c:ext xmlns:c15="http://schemas.microsoft.com/office/drawing/2012/chart" uri="{02D57815-91ED-43cb-92C2-25804820EDAC}">
                        <c15:formulaRef>
                          <c15:sqref>AGRbySUB!$C$55:$C$59</c15:sqref>
                        </c15:formulaRef>
                      </c:ext>
                    </c:extLst>
                    <c:strCache>
                      <c:ptCount val="5"/>
                      <c:pt idx="0">
                        <c:v>2023 YR</c:v>
                      </c:pt>
                      <c:pt idx="1">
                        <c:v>2024 YR</c:v>
                      </c:pt>
                      <c:pt idx="2">
                        <c:v>2025 YR</c:v>
                      </c:pt>
                      <c:pt idx="3">
                        <c:v>2026 YR</c:v>
                      </c:pt>
                      <c:pt idx="4">
                        <c:v>2027 YR</c:v>
                      </c:pt>
                    </c:strCache>
                  </c:strRef>
                </c:cat>
                <c:val>
                  <c:numRef>
                    <c:extLst xmlns:c15="http://schemas.microsoft.com/office/drawing/2012/chart">
                      <c:ext xmlns:c15="http://schemas.microsoft.com/office/drawing/2012/chart" uri="{02D57815-91ED-43cb-92C2-25804820EDAC}">
                        <c15:formulaRef>
                          <c15:sqref>AGRbySUB!$O$55:$O$59</c15:sqref>
                        </c15:formulaRef>
                      </c:ext>
                    </c:extLst>
                    <c:numCache>
                      <c:formatCode>0.0%</c:formatCode>
                      <c:ptCount val="5"/>
                      <c:pt idx="0">
                        <c:v>0</c:v>
                      </c:pt>
                      <c:pt idx="1">
                        <c:v>0</c:v>
                      </c:pt>
                      <c:pt idx="2">
                        <c:v>0</c:v>
                      </c:pt>
                      <c:pt idx="3">
                        <c:v>0</c:v>
                      </c:pt>
                      <c:pt idx="4">
                        <c:v>0</c:v>
                      </c:pt>
                    </c:numCache>
                  </c:numRef>
                </c:val>
                <c:smooth val="1"/>
                <c:extLst xmlns:c15="http://schemas.microsoft.com/office/drawing/2012/chart">
                  <c:ext xmlns:c16="http://schemas.microsoft.com/office/drawing/2014/chart" uri="{C3380CC4-5D6E-409C-BE32-E72D297353CC}">
                    <c16:uniqueId val="{0000000C-EFF5-40C1-9744-C64509C31B6B}"/>
                  </c:ext>
                </c:extLst>
              </c15:ser>
            </c15:filteredLineSeries>
          </c:ext>
        </c:extLst>
      </c:lineChart>
      <c:catAx>
        <c:axId val="330057056"/>
        <c:scaling>
          <c:orientation val="minMax"/>
        </c:scaling>
        <c:delete val="0"/>
        <c:axPos val="b"/>
        <c:numFmt formatCode="General" sourceLinked="1"/>
        <c:majorTickMark val="none"/>
        <c:minorTickMark val="none"/>
        <c:tickLblPos val="low"/>
        <c:spPr>
          <a:noFill/>
          <a:ln w="38100" cap="flat" cmpd="sng" algn="ctr">
            <a:solidFill>
              <a:schemeClr val="tx1">
                <a:lumMod val="15000"/>
                <a:lumOff val="85000"/>
              </a:schemeClr>
            </a:solidFill>
            <a:round/>
          </a:ln>
          <a:effectLst/>
        </c:spPr>
        <c:txPr>
          <a:bodyPr rot="-60000000" spcFirstLastPara="1" vertOverflow="ellipsis" vert="horz" wrap="square" anchor="b"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06238096"/>
        <c:crosses val="autoZero"/>
        <c:auto val="1"/>
        <c:lblAlgn val="ctr"/>
        <c:lblOffset val="100"/>
        <c:noMultiLvlLbl val="0"/>
      </c:catAx>
      <c:valAx>
        <c:axId val="306238096"/>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057056"/>
        <c:crosses val="autoZero"/>
        <c:crossBetween val="between"/>
      </c:valAx>
      <c:spPr>
        <a:noFill/>
        <a:ln>
          <a:noFill/>
        </a:ln>
        <a:effectLst/>
      </c:spPr>
    </c:plotArea>
    <c:legend>
      <c:legendPos val="b"/>
      <c:layout>
        <c:manualLayout>
          <c:xMode val="edge"/>
          <c:yMode val="edge"/>
          <c:x val="0.53896780714956616"/>
          <c:y val="0.70815195122553243"/>
          <c:w val="0.32357917643408179"/>
          <c:h val="0.10306104213462347"/>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318825739755047E-2"/>
          <c:y val="9.3058253488471673E-2"/>
          <c:w val="0.94209101442885446"/>
          <c:h val="0.83806596589772642"/>
        </c:manualLayout>
      </c:layout>
      <c:bubbleChart>
        <c:varyColors val="1"/>
        <c:ser>
          <c:idx val="0"/>
          <c:order val="0"/>
          <c:tx>
            <c:strRef>
              <c:f>Superregion!$J$36</c:f>
              <c:strCache>
                <c:ptCount val="1"/>
                <c:pt idx="0">
                  <c:v>Healthcare and Life Sciences - IT Spend, CAGR and Growth Share  By Region</c:v>
                </c:pt>
              </c:strCache>
            </c:strRef>
          </c:tx>
          <c:invertIfNegative val="0"/>
          <c:dPt>
            <c:idx val="0"/>
            <c:invertIfNegative val="0"/>
            <c:bubble3D val="0"/>
            <c:spPr>
              <a:solidFill>
                <a:schemeClr val="accent5"/>
              </a:solidFill>
              <a:ln>
                <a:noFill/>
              </a:ln>
              <a:effectLst/>
            </c:spPr>
            <c:extLst>
              <c:ext xmlns:c16="http://schemas.microsoft.com/office/drawing/2014/chart" uri="{C3380CC4-5D6E-409C-BE32-E72D297353CC}">
                <c16:uniqueId val="{00000001-7E74-4C14-B0FF-5BE07F5BF5AA}"/>
              </c:ext>
            </c:extLst>
          </c:dPt>
          <c:dPt>
            <c:idx val="1"/>
            <c:invertIfNegative val="0"/>
            <c:bubble3D val="0"/>
            <c:spPr>
              <a:solidFill>
                <a:schemeClr val="tx1">
                  <a:lumMod val="50000"/>
                  <a:lumOff val="50000"/>
                </a:schemeClr>
              </a:solidFill>
              <a:ln>
                <a:noFill/>
              </a:ln>
              <a:effectLst/>
            </c:spPr>
            <c:extLst>
              <c:ext xmlns:c16="http://schemas.microsoft.com/office/drawing/2014/chart" uri="{C3380CC4-5D6E-409C-BE32-E72D297353CC}">
                <c16:uniqueId val="{00000003-7E74-4C14-B0FF-5BE07F5BF5AA}"/>
              </c:ext>
            </c:extLst>
          </c:dPt>
          <c:dPt>
            <c:idx val="2"/>
            <c:invertIfNegative val="0"/>
            <c:bubble3D val="0"/>
            <c:spPr>
              <a:solidFill>
                <a:schemeClr val="accent1"/>
              </a:solidFill>
              <a:ln>
                <a:noFill/>
              </a:ln>
              <a:effectLst/>
            </c:spPr>
            <c:extLst>
              <c:ext xmlns:c16="http://schemas.microsoft.com/office/drawing/2014/chart" uri="{C3380CC4-5D6E-409C-BE32-E72D297353CC}">
                <c16:uniqueId val="{00000005-7E74-4C14-B0FF-5BE07F5BF5AA}"/>
              </c:ext>
            </c:extLst>
          </c:dPt>
          <c:dPt>
            <c:idx val="3"/>
            <c:invertIfNegative val="0"/>
            <c:bubble3D val="0"/>
            <c:spPr>
              <a:solidFill>
                <a:schemeClr val="bg1">
                  <a:lumMod val="50000"/>
                </a:schemeClr>
              </a:solidFill>
              <a:ln>
                <a:noFill/>
              </a:ln>
              <a:effectLst/>
            </c:spPr>
            <c:extLst>
              <c:ext xmlns:c16="http://schemas.microsoft.com/office/drawing/2014/chart" uri="{C3380CC4-5D6E-409C-BE32-E72D297353CC}">
                <c16:uniqueId val="{00000007-7E74-4C14-B0FF-5BE07F5BF5AA}"/>
              </c:ext>
            </c:extLst>
          </c:dPt>
          <c:dPt>
            <c:idx val="4"/>
            <c:invertIfNegative val="0"/>
            <c:bubble3D val="0"/>
            <c:spPr>
              <a:solidFill>
                <a:srgbClr val="4B5365"/>
              </a:solidFill>
              <a:ln>
                <a:noFill/>
              </a:ln>
              <a:effectLst/>
            </c:spPr>
            <c:extLst>
              <c:ext xmlns:c16="http://schemas.microsoft.com/office/drawing/2014/chart" uri="{C3380CC4-5D6E-409C-BE32-E72D297353CC}">
                <c16:uniqueId val="{00000009-7E74-4C14-B0FF-5BE07F5BF5AA}"/>
              </c:ext>
            </c:extLst>
          </c:dPt>
          <c:dPt>
            <c:idx val="5"/>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0B-7E74-4C14-B0FF-5BE07F5BF5AA}"/>
              </c:ext>
            </c:extLst>
          </c:dPt>
          <c:dPt>
            <c:idx val="6"/>
            <c:invertIfNegative val="0"/>
            <c:bubble3D val="0"/>
            <c:spPr>
              <a:solidFill>
                <a:schemeClr val="tx1">
                  <a:lumMod val="65000"/>
                  <a:lumOff val="35000"/>
                </a:schemeClr>
              </a:solidFill>
              <a:ln>
                <a:noFill/>
              </a:ln>
              <a:effectLst/>
            </c:spPr>
            <c:extLst>
              <c:ext xmlns:c16="http://schemas.microsoft.com/office/drawing/2014/chart" uri="{C3380CC4-5D6E-409C-BE32-E72D297353CC}">
                <c16:uniqueId val="{0000000D-7E74-4C14-B0FF-5BE07F5BF5AA}"/>
              </c:ext>
            </c:extLst>
          </c:dPt>
          <c:dPt>
            <c:idx val="7"/>
            <c:invertIfNegative val="0"/>
            <c:bubble3D val="0"/>
            <c:spPr>
              <a:solidFill>
                <a:schemeClr val="accent1"/>
              </a:solidFill>
              <a:ln>
                <a:noFill/>
              </a:ln>
              <a:effectLst/>
            </c:spPr>
            <c:extLst>
              <c:ext xmlns:c16="http://schemas.microsoft.com/office/drawing/2014/chart" uri="{C3380CC4-5D6E-409C-BE32-E72D297353CC}">
                <c16:uniqueId val="{0000000F-7E74-4C14-B0FF-5BE07F5BF5AA}"/>
              </c:ext>
            </c:extLst>
          </c:dPt>
          <c:dPt>
            <c:idx val="8"/>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11-7E74-4C14-B0FF-5BE07F5BF5AA}"/>
              </c:ext>
            </c:extLst>
          </c:dPt>
          <c:dPt>
            <c:idx val="9"/>
            <c:invertIfNegative val="0"/>
            <c:bubble3D val="0"/>
            <c:spPr>
              <a:solidFill>
                <a:schemeClr val="accent5"/>
              </a:solidFill>
              <a:ln>
                <a:noFill/>
              </a:ln>
              <a:effectLst/>
            </c:spPr>
            <c:extLst>
              <c:ext xmlns:c16="http://schemas.microsoft.com/office/drawing/2014/chart" uri="{C3380CC4-5D6E-409C-BE32-E72D297353CC}">
                <c16:uniqueId val="{00000013-7E74-4C14-B0FF-5BE07F5BF5AA}"/>
              </c:ext>
            </c:extLst>
          </c:dPt>
          <c:dPt>
            <c:idx val="10"/>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15-7E74-4C14-B0FF-5BE07F5BF5AA}"/>
              </c:ext>
            </c:extLst>
          </c:dPt>
          <c:dPt>
            <c:idx val="11"/>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17-7E74-4C14-B0FF-5BE07F5BF5AA}"/>
              </c:ext>
            </c:extLst>
          </c:dPt>
          <c:dPt>
            <c:idx val="12"/>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19-7E74-4C14-B0FF-5BE07F5BF5AA}"/>
              </c:ext>
            </c:extLst>
          </c:dPt>
          <c:dPt>
            <c:idx val="13"/>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1B-7E74-4C14-B0FF-5BE07F5BF5AA}"/>
              </c:ext>
            </c:extLst>
          </c:dPt>
          <c:dPt>
            <c:idx val="14"/>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1D-7E74-4C14-B0FF-5BE07F5BF5AA}"/>
              </c:ext>
            </c:extLst>
          </c:dPt>
          <c:dPt>
            <c:idx val="15"/>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1F-7E74-4C14-B0FF-5BE07F5BF5AA}"/>
              </c:ext>
            </c:extLst>
          </c:dPt>
          <c:dPt>
            <c:idx val="16"/>
            <c:invertIfNegative val="0"/>
            <c:bubble3D val="0"/>
            <c:spPr>
              <a:solidFill>
                <a:schemeClr val="dk1">
                  <a:tint val="75000"/>
                  <a:alpha val="75000"/>
                </a:schemeClr>
              </a:solidFill>
              <a:ln>
                <a:noFill/>
              </a:ln>
              <a:effectLst/>
            </c:spPr>
            <c:extLst>
              <c:ext xmlns:c16="http://schemas.microsoft.com/office/drawing/2014/chart" uri="{C3380CC4-5D6E-409C-BE32-E72D297353CC}">
                <c16:uniqueId val="{00000021-7E74-4C14-B0FF-5BE07F5BF5AA}"/>
              </c:ext>
            </c:extLst>
          </c:dPt>
          <c:dPt>
            <c:idx val="17"/>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23-7E74-4C14-B0FF-5BE07F5BF5AA}"/>
              </c:ext>
            </c:extLst>
          </c:dPt>
          <c:dPt>
            <c:idx val="18"/>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25-7E74-4C14-B0FF-5BE07F5BF5AA}"/>
              </c:ext>
            </c:extLst>
          </c:dPt>
          <c:dPt>
            <c:idx val="19"/>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27-7E74-4C14-B0FF-5BE07F5BF5AA}"/>
              </c:ext>
            </c:extLst>
          </c:dPt>
          <c:dPt>
            <c:idx val="20"/>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29-7E74-4C14-B0FF-5BE07F5BF5AA}"/>
              </c:ext>
            </c:extLst>
          </c:dPt>
          <c:dPt>
            <c:idx val="21"/>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2B-7E74-4C14-B0FF-5BE07F5BF5AA}"/>
              </c:ext>
            </c:extLst>
          </c:dPt>
          <c:dPt>
            <c:idx val="22"/>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2D-7E74-4C14-B0FF-5BE07F5BF5AA}"/>
              </c:ext>
            </c:extLst>
          </c:dPt>
          <c:dPt>
            <c:idx val="23"/>
            <c:invertIfNegative val="0"/>
            <c:bubble3D val="0"/>
            <c:spPr>
              <a:solidFill>
                <a:schemeClr val="dk1">
                  <a:tint val="75000"/>
                  <a:alpha val="75000"/>
                </a:schemeClr>
              </a:solidFill>
              <a:ln>
                <a:noFill/>
              </a:ln>
              <a:effectLst/>
            </c:spPr>
            <c:extLst>
              <c:ext xmlns:c16="http://schemas.microsoft.com/office/drawing/2014/chart" uri="{C3380CC4-5D6E-409C-BE32-E72D297353CC}">
                <c16:uniqueId val="{0000002F-7E74-4C14-B0FF-5BE07F5BF5AA}"/>
              </c:ext>
            </c:extLst>
          </c:dPt>
          <c:dPt>
            <c:idx val="24"/>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31-7E74-4C14-B0FF-5BE07F5BF5AA}"/>
              </c:ext>
            </c:extLst>
          </c:dPt>
          <c:dPt>
            <c:idx val="25"/>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33-7E74-4C14-B0FF-5BE07F5BF5AA}"/>
              </c:ext>
            </c:extLst>
          </c:dPt>
          <c:dPt>
            <c:idx val="26"/>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35-7E74-4C14-B0FF-5BE07F5BF5AA}"/>
              </c:ext>
            </c:extLst>
          </c:dPt>
          <c:dPt>
            <c:idx val="27"/>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37-7E74-4C14-B0FF-5BE07F5BF5AA}"/>
              </c:ext>
            </c:extLst>
          </c:dPt>
          <c:dPt>
            <c:idx val="28"/>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39-7E74-4C14-B0FF-5BE07F5BF5AA}"/>
              </c:ext>
            </c:extLst>
          </c:dPt>
          <c:dPt>
            <c:idx val="29"/>
            <c:invertIfNegative val="0"/>
            <c:bubble3D val="0"/>
            <c:spPr>
              <a:solidFill>
                <a:schemeClr val="dk1">
                  <a:tint val="55000"/>
                  <a:alpha val="75000"/>
                </a:schemeClr>
              </a:solidFill>
              <a:ln>
                <a:noFill/>
              </a:ln>
              <a:effectLst/>
            </c:spPr>
            <c:extLst>
              <c:ext xmlns:c16="http://schemas.microsoft.com/office/drawing/2014/chart" uri="{C3380CC4-5D6E-409C-BE32-E72D297353CC}">
                <c16:uniqueId val="{0000003B-7E74-4C14-B0FF-5BE07F5BF5AA}"/>
              </c:ext>
            </c:extLst>
          </c:dPt>
          <c:dPt>
            <c:idx val="30"/>
            <c:invertIfNegative val="0"/>
            <c:bubble3D val="0"/>
            <c:spPr>
              <a:solidFill>
                <a:schemeClr val="dk1">
                  <a:tint val="75000"/>
                  <a:alpha val="75000"/>
                </a:schemeClr>
              </a:solidFill>
              <a:ln>
                <a:noFill/>
              </a:ln>
              <a:effectLst/>
            </c:spPr>
            <c:extLst>
              <c:ext xmlns:c16="http://schemas.microsoft.com/office/drawing/2014/chart" uri="{C3380CC4-5D6E-409C-BE32-E72D297353CC}">
                <c16:uniqueId val="{0000003D-7E74-4C14-B0FF-5BE07F5BF5AA}"/>
              </c:ext>
            </c:extLst>
          </c:dPt>
          <c:dPt>
            <c:idx val="31"/>
            <c:invertIfNegative val="0"/>
            <c:bubble3D val="0"/>
            <c:spPr>
              <a:solidFill>
                <a:schemeClr val="dk1">
                  <a:tint val="98500"/>
                  <a:alpha val="75000"/>
                </a:schemeClr>
              </a:solidFill>
              <a:ln>
                <a:noFill/>
              </a:ln>
              <a:effectLst/>
            </c:spPr>
            <c:extLst>
              <c:ext xmlns:c16="http://schemas.microsoft.com/office/drawing/2014/chart" uri="{C3380CC4-5D6E-409C-BE32-E72D297353CC}">
                <c16:uniqueId val="{0000003F-7E74-4C14-B0FF-5BE07F5BF5AA}"/>
              </c:ext>
            </c:extLst>
          </c:dPt>
          <c:dPt>
            <c:idx val="32"/>
            <c:invertIfNegative val="0"/>
            <c:bubble3D val="0"/>
            <c:spPr>
              <a:solidFill>
                <a:schemeClr val="dk1">
                  <a:tint val="30000"/>
                  <a:alpha val="75000"/>
                </a:schemeClr>
              </a:solidFill>
              <a:ln>
                <a:noFill/>
              </a:ln>
              <a:effectLst/>
            </c:spPr>
            <c:extLst>
              <c:ext xmlns:c16="http://schemas.microsoft.com/office/drawing/2014/chart" uri="{C3380CC4-5D6E-409C-BE32-E72D297353CC}">
                <c16:uniqueId val="{00000041-7E74-4C14-B0FF-5BE07F5BF5AA}"/>
              </c:ext>
            </c:extLst>
          </c:dPt>
          <c:dPt>
            <c:idx val="33"/>
            <c:invertIfNegative val="0"/>
            <c:bubble3D val="0"/>
            <c:spPr>
              <a:solidFill>
                <a:schemeClr val="dk1">
                  <a:tint val="60000"/>
                  <a:alpha val="75000"/>
                </a:schemeClr>
              </a:solidFill>
              <a:ln>
                <a:noFill/>
              </a:ln>
              <a:effectLst/>
            </c:spPr>
            <c:extLst>
              <c:ext xmlns:c16="http://schemas.microsoft.com/office/drawing/2014/chart" uri="{C3380CC4-5D6E-409C-BE32-E72D297353CC}">
                <c16:uniqueId val="{00000043-7E74-4C14-B0FF-5BE07F5BF5AA}"/>
              </c:ext>
            </c:extLst>
          </c:dPt>
          <c:dPt>
            <c:idx val="34"/>
            <c:invertIfNegative val="0"/>
            <c:bubble3D val="0"/>
            <c:spPr>
              <a:solidFill>
                <a:schemeClr val="dk1">
                  <a:tint val="80000"/>
                  <a:alpha val="75000"/>
                </a:schemeClr>
              </a:solidFill>
              <a:ln>
                <a:noFill/>
              </a:ln>
              <a:effectLst/>
            </c:spPr>
            <c:extLst>
              <c:ext xmlns:c16="http://schemas.microsoft.com/office/drawing/2014/chart" uri="{C3380CC4-5D6E-409C-BE32-E72D297353CC}">
                <c16:uniqueId val="{00000045-7E74-4C14-B0FF-5BE07F5BF5AA}"/>
              </c:ext>
            </c:extLst>
          </c:dPt>
          <c:dPt>
            <c:idx val="35"/>
            <c:invertIfNegative val="0"/>
            <c:bubble3D val="0"/>
            <c:spPr>
              <a:solidFill>
                <a:schemeClr val="dk1">
                  <a:tint val="88500"/>
                  <a:alpha val="75000"/>
                </a:schemeClr>
              </a:solidFill>
              <a:ln>
                <a:noFill/>
              </a:ln>
              <a:effectLst/>
            </c:spPr>
            <c:extLst>
              <c:ext xmlns:c16="http://schemas.microsoft.com/office/drawing/2014/chart" uri="{C3380CC4-5D6E-409C-BE32-E72D297353CC}">
                <c16:uniqueId val="{00000047-7E74-4C14-B0FF-5BE07F5BF5AA}"/>
              </c:ext>
            </c:extLst>
          </c:dPt>
          <c:dLbls>
            <c:dLbl>
              <c:idx val="0"/>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CD2BC602-F603-4515-8694-EDA6E8DD8AF8}"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1405208944846794"/>
                      <c:h val="8.4489411766406425E-2"/>
                    </c:manualLayout>
                  </c15:layout>
                  <c15:dlblFieldTable/>
                  <c15:showDataLabelsRange val="1"/>
                </c:ext>
                <c:ext xmlns:c16="http://schemas.microsoft.com/office/drawing/2014/chart" uri="{C3380CC4-5D6E-409C-BE32-E72D297353CC}">
                  <c16:uniqueId val="{00000001-7E74-4C14-B0FF-5BE07F5BF5AA}"/>
                </c:ext>
              </c:extLst>
            </c:dLbl>
            <c:dLbl>
              <c:idx val="1"/>
              <c:tx>
                <c:rich>
                  <a:bodyPr/>
                  <a:lstStyle/>
                  <a:p>
                    <a:fld id="{C0293EAA-70CB-46CC-9A55-9B78E4E30FF1}" type="CELLRANGE">
                      <a:rPr lang="en-US"/>
                      <a:pPr/>
                      <a:t>[CELLRANGE]</a:t>
                    </a:fld>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212600237503568"/>
                      <c:h val="6.5719086175716437E-2"/>
                    </c:manualLayout>
                  </c15:layout>
                  <c15:dlblFieldTable/>
                  <c15:showDataLabelsRange val="1"/>
                </c:ext>
                <c:ext xmlns:c16="http://schemas.microsoft.com/office/drawing/2014/chart" uri="{C3380CC4-5D6E-409C-BE32-E72D297353CC}">
                  <c16:uniqueId val="{00000003-7E74-4C14-B0FF-5BE07F5BF5AA}"/>
                </c:ext>
              </c:extLst>
            </c:dLbl>
            <c:dLbl>
              <c:idx val="2"/>
              <c:layout>
                <c:manualLayout>
                  <c:x val="-9.2881366844823607E-2"/>
                  <c:y val="0.1269384148298077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1AF0F1D5-6970-47C9-AE68-7C9CA0836913}" type="CELLRANGE">
                      <a:rPr lang="en-GB"/>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626225570292832"/>
                      <c:h val="8.4076372816978037E-2"/>
                    </c:manualLayout>
                  </c15:layout>
                  <c15:dlblFieldTable/>
                  <c15:showDataLabelsRange val="1"/>
                </c:ext>
                <c:ext xmlns:c16="http://schemas.microsoft.com/office/drawing/2014/chart" uri="{C3380CC4-5D6E-409C-BE32-E72D297353CC}">
                  <c16:uniqueId val="{00000005-7E74-4C14-B0FF-5BE07F5BF5AA}"/>
                </c:ext>
              </c:extLst>
            </c:dLbl>
            <c:dLbl>
              <c:idx val="3"/>
              <c:layout>
                <c:manualLayout>
                  <c:x val="-1.0275750834980413E-2"/>
                  <c:y val="-5.7156961962826749E-4"/>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F5F7AA64-A089-4F48-AAB5-6EB9E29EEB4E}" type="CELLRANGE">
                      <a:rPr lang="sv-SE"/>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620381668796557"/>
                      <c:h val="9.3668055087037211E-2"/>
                    </c:manualLayout>
                  </c15:layout>
                  <c15:dlblFieldTable/>
                  <c15:showDataLabelsRange val="1"/>
                </c:ext>
                <c:ext xmlns:c16="http://schemas.microsoft.com/office/drawing/2014/chart" uri="{C3380CC4-5D6E-409C-BE32-E72D297353CC}">
                  <c16:uniqueId val="{00000007-7E74-4C14-B0FF-5BE07F5BF5AA}"/>
                </c:ext>
              </c:extLst>
            </c:dLbl>
            <c:dLbl>
              <c:idx val="4"/>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DCA655C3-BE9F-4AA2-9480-53E8903D3F51}"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1827300846074565"/>
                      <c:h val="9.0960355307451127E-2"/>
                    </c:manualLayout>
                  </c15:layout>
                  <c15:dlblFieldTable/>
                  <c15:showDataLabelsRange val="1"/>
                </c:ext>
                <c:ext xmlns:c16="http://schemas.microsoft.com/office/drawing/2014/chart" uri="{C3380CC4-5D6E-409C-BE32-E72D297353CC}">
                  <c16:uniqueId val="{00000009-7E74-4C14-B0FF-5BE07F5BF5AA}"/>
                </c:ext>
              </c:extLst>
            </c:dLbl>
            <c:dLbl>
              <c:idx val="5"/>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D9CD54C8-BDC0-42AA-8495-137831D6BE5C}"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556048113870864"/>
                      <c:h val="7.7605429275933321E-2"/>
                    </c:manualLayout>
                  </c15:layout>
                  <c15:dlblFieldTable/>
                  <c15:showDataLabelsRange val="1"/>
                </c:ext>
                <c:ext xmlns:c16="http://schemas.microsoft.com/office/drawing/2014/chart" uri="{C3380CC4-5D6E-409C-BE32-E72D297353CC}">
                  <c16:uniqueId val="{0000000B-7E74-4C14-B0FF-5BE07F5BF5AA}"/>
                </c:ext>
              </c:extLst>
            </c:dLbl>
            <c:dLbl>
              <c:idx val="6"/>
              <c:tx>
                <c:rich>
                  <a:bodyPr/>
                  <a:lstStyle/>
                  <a:p>
                    <a:fld id="{AA2996F1-5A0D-4640-93ED-1A1DA5DF1465}" type="CELLRANGE">
                      <a:rPr lang="en-US"/>
                      <a:pPr/>
                      <a:t>[CELLRANGE]</a:t>
                    </a:fld>
                    <a:endParaRPr lang="en-US"/>
                  </a:p>
                </c:rich>
              </c:tx>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427856246683393"/>
                      <c:h val="6.5719086175716437E-2"/>
                    </c:manualLayout>
                  </c15:layout>
                  <c15:dlblFieldTable/>
                  <c15:showDataLabelsRange val="1"/>
                </c:ext>
                <c:ext xmlns:c16="http://schemas.microsoft.com/office/drawing/2014/chart" uri="{C3380CC4-5D6E-409C-BE32-E72D297353CC}">
                  <c16:uniqueId val="{0000000D-7E74-4C14-B0FF-5BE07F5BF5AA}"/>
                </c:ext>
              </c:extLst>
            </c:dLbl>
            <c:dLbl>
              <c:idx val="7"/>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DEA8CCCE-6516-436E-836A-3F9EEA6BBED6}"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2439659916245023"/>
                      <c:h val="7.0721446785460232E-2"/>
                    </c:manualLayout>
                  </c15:layout>
                  <c15:dlblFieldTable/>
                  <c15:showDataLabelsRange val="1"/>
                </c:ext>
                <c:ext xmlns:c16="http://schemas.microsoft.com/office/drawing/2014/chart" uri="{C3380CC4-5D6E-409C-BE32-E72D297353CC}">
                  <c16:uniqueId val="{0000000F-7E74-4C14-B0FF-5BE07F5BF5AA}"/>
                </c:ext>
              </c:extLst>
            </c:dLbl>
            <c:dLbl>
              <c:idx val="8"/>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29738BAE-70C2-4858-80DD-41580671B410}"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l"/>
              <c:showLegendKey val="0"/>
              <c:showVal val="0"/>
              <c:showCatName val="0"/>
              <c:showSerName val="0"/>
              <c:showPercent val="0"/>
              <c:showBubbleSize val="0"/>
              <c:separator> </c:separator>
              <c:extLst>
                <c:ext xmlns:c15="http://schemas.microsoft.com/office/drawing/2012/chart" uri="{CE6537A1-D6FC-4f65-9D91-7224C49458BB}">
                  <c15:layout>
                    <c:manualLayout>
                      <c:w val="0.15545525126460411"/>
                      <c:h val="6.8013747005874148E-2"/>
                    </c:manualLayout>
                  </c15:layout>
                  <c15:dlblFieldTable/>
                  <c15:showDataLabelsRange val="1"/>
                </c:ext>
                <c:ext xmlns:c16="http://schemas.microsoft.com/office/drawing/2014/chart" uri="{C3380CC4-5D6E-409C-BE32-E72D297353CC}">
                  <c16:uniqueId val="{00000011-7E74-4C14-B0FF-5BE07F5BF5AA}"/>
                </c:ext>
              </c:extLst>
            </c:dLbl>
            <c:dLbl>
              <c:idx val="9"/>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7C3ED821-E812-4C38-A204-31892874C744}"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5487781572609641"/>
                      <c:h val="7.7605429275933321E-2"/>
                    </c:manualLayout>
                  </c15:layout>
                  <c15:dlblFieldTable/>
                  <c15:showDataLabelsRange val="1"/>
                </c:ext>
                <c:ext xmlns:c16="http://schemas.microsoft.com/office/drawing/2014/chart" uri="{C3380CC4-5D6E-409C-BE32-E72D297353CC}">
                  <c16:uniqueId val="{00000013-7E74-4C14-B0FF-5BE07F5BF5AA}"/>
                </c:ext>
              </c:extLst>
            </c:dLbl>
            <c:dLbl>
              <c:idx val="10"/>
              <c:tx>
                <c:rich>
                  <a:bodyPr/>
                  <a:lstStyle/>
                  <a:p>
                    <a:fld id="{236CD81B-B356-474C-A9BD-9B8C8F76306E}" type="CELLRANGE">
                      <a:rPr lang="en-US"/>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15-7E74-4C14-B0FF-5BE07F5BF5AA}"/>
                </c:ext>
              </c:extLst>
            </c:dLbl>
            <c:dLbl>
              <c:idx val="11"/>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7-7E74-4C14-B0FF-5BE07F5BF5AA}"/>
                </c:ext>
              </c:extLst>
            </c:dLbl>
            <c:dLbl>
              <c:idx val="12"/>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9-7E74-4C14-B0FF-5BE07F5BF5AA}"/>
                </c:ext>
              </c:extLst>
            </c:dLbl>
            <c:dLbl>
              <c:idx val="13"/>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B-7E74-4C14-B0FF-5BE07F5BF5AA}"/>
                </c:ext>
              </c:extLst>
            </c:dLbl>
            <c:dLbl>
              <c:idx val="14"/>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D-7E74-4C14-B0FF-5BE07F5BF5AA}"/>
                </c:ext>
              </c:extLst>
            </c:dLbl>
            <c:dLbl>
              <c:idx val="15"/>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F-7E74-4C14-B0FF-5BE07F5BF5AA}"/>
                </c:ext>
              </c:extLst>
            </c:dLbl>
            <c:dLbl>
              <c:idx val="16"/>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1-7E74-4C14-B0FF-5BE07F5BF5AA}"/>
                </c:ext>
              </c:extLst>
            </c:dLbl>
            <c:dLbl>
              <c:idx val="17"/>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3-7E74-4C14-B0FF-5BE07F5BF5AA}"/>
                </c:ext>
              </c:extLst>
            </c:dLbl>
            <c:dLbl>
              <c:idx val="18"/>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5-7E74-4C14-B0FF-5BE07F5BF5AA}"/>
                </c:ext>
              </c:extLst>
            </c:dLbl>
            <c:dLbl>
              <c:idx val="19"/>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7-7E74-4C14-B0FF-5BE07F5BF5AA}"/>
                </c:ext>
              </c:extLst>
            </c:dLbl>
            <c:dLbl>
              <c:idx val="20"/>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9-7E74-4C14-B0FF-5BE07F5BF5AA}"/>
                </c:ext>
              </c:extLst>
            </c:dLbl>
            <c:dLbl>
              <c:idx val="21"/>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B-7E74-4C14-B0FF-5BE07F5BF5AA}"/>
                </c:ext>
              </c:extLst>
            </c:dLbl>
            <c:dLbl>
              <c:idx val="22"/>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D-7E74-4C14-B0FF-5BE07F5BF5AA}"/>
                </c:ext>
              </c:extLst>
            </c:dLbl>
            <c:dLbl>
              <c:idx val="23"/>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F-7E74-4C14-B0FF-5BE07F5BF5AA}"/>
                </c:ext>
              </c:extLst>
            </c:dLbl>
            <c:dLbl>
              <c:idx val="24"/>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1-7E74-4C14-B0FF-5BE07F5BF5AA}"/>
                </c:ext>
              </c:extLst>
            </c:dLbl>
            <c:dLbl>
              <c:idx val="25"/>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3-7E74-4C14-B0FF-5BE07F5BF5AA}"/>
                </c:ext>
              </c:extLst>
            </c:dLbl>
            <c:dLbl>
              <c:idx val="26"/>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5-7E74-4C14-B0FF-5BE07F5BF5AA}"/>
                </c:ext>
              </c:extLst>
            </c:dLbl>
            <c:dLbl>
              <c:idx val="27"/>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7-7E74-4C14-B0FF-5BE07F5BF5AA}"/>
                </c:ext>
              </c:extLst>
            </c:dLbl>
            <c:dLbl>
              <c:idx val="28"/>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9-7E74-4C14-B0FF-5BE07F5BF5AA}"/>
                </c:ext>
              </c:extLst>
            </c:dLbl>
            <c:dLbl>
              <c:idx val="29"/>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B-7E74-4C14-B0FF-5BE07F5BF5AA}"/>
                </c:ext>
              </c:extLst>
            </c:dLbl>
            <c:dLbl>
              <c:idx val="30"/>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D-7E74-4C14-B0FF-5BE07F5BF5AA}"/>
                </c:ext>
              </c:extLst>
            </c:dLbl>
            <c:dLbl>
              <c:idx val="31"/>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F-7E74-4C14-B0FF-5BE07F5BF5AA}"/>
                </c:ext>
              </c:extLst>
            </c:dLbl>
            <c:dLbl>
              <c:idx val="32"/>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1-7E74-4C14-B0FF-5BE07F5BF5AA}"/>
                </c:ext>
              </c:extLst>
            </c:dLbl>
            <c:dLbl>
              <c:idx val="33"/>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3-7E74-4C14-B0FF-5BE07F5BF5AA}"/>
                </c:ext>
              </c:extLst>
            </c:dLbl>
            <c:dLbl>
              <c:idx val="34"/>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5-7E74-4C14-B0FF-5BE07F5BF5AA}"/>
                </c:ext>
              </c:extLst>
            </c:dLbl>
            <c:dLbl>
              <c:idx val="35"/>
              <c:tx>
                <c:rich>
                  <a:bodyPr/>
                  <a:lstStyle/>
                  <a:p>
                    <a:endParaRPr lang="en-US"/>
                  </a:p>
                </c:rich>
              </c:tx>
              <c:dLblPos val="b"/>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7-7E74-4C14-B0FF-5BE07F5BF5AA}"/>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Superregion!$J$41:$J$76</c:f>
              <c:numCache>
                <c:formatCode>0%</c:formatCode>
                <c:ptCount val="36"/>
                <c:pt idx="0">
                  <c:v>0.56424973555541691</c:v>
                </c:pt>
                <c:pt idx="1">
                  <c:v>0.28697391371175685</c:v>
                </c:pt>
                <c:pt idx="2">
                  <c:v>0.12976956965857953</c:v>
                </c:pt>
                <c:pt idx="3">
                  <c:v>1.9006781074246727E-2</c:v>
                </c:pt>
                <c:pt idx="4">
                  <c:v>0</c:v>
                </c:pt>
                <c:pt idx="5">
                  <c:v>0</c:v>
                </c:pt>
                <c:pt idx="6">
                  <c:v>0</c:v>
                </c:pt>
                <c:pt idx="7">
                  <c:v>0</c:v>
                </c:pt>
                <c:pt idx="8">
                  <c:v>0</c:v>
                </c:pt>
                <c:pt idx="9">
                  <c:v>0</c:v>
                </c:pt>
                <c:pt idx="10">
                  <c:v>0</c:v>
                </c:pt>
              </c:numCache>
            </c:numRef>
          </c:xVal>
          <c:yVal>
            <c:numRef>
              <c:f>Superregion!$K$41:$K$76</c:f>
              <c:numCache>
                <c:formatCode>0.0%</c:formatCode>
                <c:ptCount val="36"/>
                <c:pt idx="0">
                  <c:v>0.10003849321612268</c:v>
                </c:pt>
                <c:pt idx="1">
                  <c:v>0.10013872060053886</c:v>
                </c:pt>
                <c:pt idx="2">
                  <c:v>0.11857976671200698</c:v>
                </c:pt>
                <c:pt idx="3">
                  <c:v>4.412176864842432E-2</c:v>
                </c:pt>
                <c:pt idx="4">
                  <c:v>0</c:v>
                </c:pt>
                <c:pt idx="5">
                  <c:v>0</c:v>
                </c:pt>
                <c:pt idx="6">
                  <c:v>0</c:v>
                </c:pt>
                <c:pt idx="7">
                  <c:v>0</c:v>
                </c:pt>
                <c:pt idx="8">
                  <c:v>0</c:v>
                </c:pt>
                <c:pt idx="9">
                  <c:v>0</c:v>
                </c:pt>
                <c:pt idx="10">
                  <c:v>0</c:v>
                </c:pt>
              </c:numCache>
            </c:numRef>
          </c:yVal>
          <c:bubbleSize>
            <c:numRef>
              <c:f>Superregion!$L$41:$L$76</c:f>
              <c:numCache>
                <c:formatCode>_("$"* #,##0_);_("$"* \(#,##0\);_("$"* "-"??_);_(@_)</c:formatCode>
                <c:ptCount val="36"/>
                <c:pt idx="0">
                  <c:v>151647.96895521603</c:v>
                </c:pt>
                <c:pt idx="1">
                  <c:v>76885.14714729687</c:v>
                </c:pt>
                <c:pt idx="2">
                  <c:v>29160.749410137043</c:v>
                </c:pt>
                <c:pt idx="3">
                  <c:v>11811.348115068</c:v>
                </c:pt>
                <c:pt idx="4">
                  <c:v>0</c:v>
                </c:pt>
                <c:pt idx="5">
                  <c:v>0</c:v>
                </c:pt>
                <c:pt idx="6">
                  <c:v>0</c:v>
                </c:pt>
                <c:pt idx="7">
                  <c:v>0</c:v>
                </c:pt>
                <c:pt idx="8">
                  <c:v>0</c:v>
                </c:pt>
                <c:pt idx="9">
                  <c:v>0</c:v>
                </c:pt>
                <c:pt idx="10">
                  <c:v>0</c:v>
                </c:pt>
              </c:numCache>
            </c:numRef>
          </c:bubbleSize>
          <c:bubble3D val="0"/>
          <c:extLst>
            <c:ext xmlns:c15="http://schemas.microsoft.com/office/drawing/2012/chart" uri="{02D57815-91ED-43cb-92C2-25804820EDAC}">
              <c15:datalabelsRange>
                <c15:f>Superregion!$I$41:$I$52</c15:f>
                <c15:dlblRangeCache>
                  <c:ptCount val="12"/>
                  <c:pt idx="0">
                    <c:v>Americas_x000d_ 2024:  $151,648 9.5%</c:v>
                  </c:pt>
                  <c:pt idx="1">
                    <c:v>EMEA_x000d_ 2024:  $76,885 9.7%</c:v>
                  </c:pt>
                  <c:pt idx="2">
                    <c:v>Asia/Pacific_x000d_ 2024:  $29,161 11.4%</c:v>
                  </c:pt>
                  <c:pt idx="3">
                    <c:v>Japan (Super Region)_x000d_ 2024:  $11,811 4.3%</c:v>
                  </c:pt>
                  <c:pt idx="4">
                    <c:v>#DIV/0!</c:v>
                  </c:pt>
                  <c:pt idx="5">
                    <c:v>#DIV/0!</c:v>
                  </c:pt>
                  <c:pt idx="6">
                    <c:v>#DIV/0!</c:v>
                  </c:pt>
                  <c:pt idx="7">
                    <c:v>#DIV/0!</c:v>
                  </c:pt>
                  <c:pt idx="8">
                    <c:v>#DIV/0!</c:v>
                  </c:pt>
                  <c:pt idx="9">
                    <c:v>#DIV/0!</c:v>
                  </c:pt>
                  <c:pt idx="10">
                    <c:v>#DIV/0!</c:v>
                  </c:pt>
                </c15:dlblRangeCache>
              </c15:datalabelsRange>
            </c:ext>
            <c:ext xmlns:c16="http://schemas.microsoft.com/office/drawing/2014/chart" uri="{C3380CC4-5D6E-409C-BE32-E72D297353CC}">
              <c16:uniqueId val="{00000048-7E74-4C14-B0FF-5BE07F5BF5AA}"/>
            </c:ext>
          </c:extLst>
        </c:ser>
        <c:dLbls>
          <c:dLblPos val="ctr"/>
          <c:showLegendKey val="0"/>
          <c:showVal val="1"/>
          <c:showCatName val="0"/>
          <c:showSerName val="0"/>
          <c:showPercent val="0"/>
          <c:showBubbleSize val="0"/>
        </c:dLbls>
        <c:bubbleScale val="2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subvertical!$J$40</c:f>
              <c:strCache>
                <c:ptCount val="1"/>
                <c:pt idx="0">
                  <c:v>Growth Share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a:t>
                </a:r>
              </a:p>
            </c:rich>
          </c:tx>
          <c:layout>
            <c:manualLayout>
              <c:xMode val="edge"/>
              <c:yMode val="edge"/>
              <c:x val="3.1300612952700857E-3"/>
              <c:y val="0.438828407611986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1"/>
    </mc:Choice>
    <mc:Fallback>
      <c:style val="1"/>
    </mc:Fallback>
  </mc:AlternateContent>
  <c:chart>
    <c:title>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5318825739755047E-2"/>
          <c:y val="9.3058253488471673E-2"/>
          <c:w val="0.94209101442885446"/>
          <c:h val="0.83806596589772642"/>
        </c:manualLayout>
      </c:layout>
      <c:bubbleChart>
        <c:varyColors val="1"/>
        <c:ser>
          <c:idx val="0"/>
          <c:order val="0"/>
          <c:tx>
            <c:strRef>
              <c:f>region!$J$36</c:f>
              <c:strCache>
                <c:ptCount val="1"/>
                <c:pt idx="0">
                  <c:v>Healthcare and Life Sciences - IT Spend, CAGR and Growth Share  by Region</c:v>
                </c:pt>
              </c:strCache>
            </c:strRef>
          </c:tx>
          <c:spPr>
            <a:ln>
              <a:solidFill>
                <a:schemeClr val="bg1">
                  <a:lumMod val="50000"/>
                </a:schemeClr>
              </a:solidFill>
            </a:ln>
          </c:spPr>
          <c:invertIfNegative val="0"/>
          <c:dPt>
            <c:idx val="0"/>
            <c:invertIfNegative val="0"/>
            <c:bubble3D val="0"/>
            <c:spPr>
              <a:solidFill>
                <a:schemeClr val="tx2"/>
              </a:solidFill>
              <a:ln>
                <a:solidFill>
                  <a:schemeClr val="bg1">
                    <a:lumMod val="50000"/>
                  </a:schemeClr>
                </a:solidFill>
              </a:ln>
              <a:effectLst/>
            </c:spPr>
            <c:extLst>
              <c:ext xmlns:c16="http://schemas.microsoft.com/office/drawing/2014/chart" uri="{C3380CC4-5D6E-409C-BE32-E72D297353CC}">
                <c16:uniqueId val="{00000001-103A-44BC-A1D0-5F2F2669E952}"/>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103A-44BC-A1D0-5F2F2669E952}"/>
              </c:ext>
            </c:extLst>
          </c:dPt>
          <c:dPt>
            <c:idx val="2"/>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05-103A-44BC-A1D0-5F2F2669E952}"/>
              </c:ext>
            </c:extLst>
          </c:dPt>
          <c:dPt>
            <c:idx val="3"/>
            <c:invertIfNegative val="0"/>
            <c:bubble3D val="0"/>
            <c:spPr>
              <a:solidFill>
                <a:schemeClr val="bg1">
                  <a:lumMod val="50000"/>
                </a:schemeClr>
              </a:solidFill>
              <a:ln>
                <a:solidFill>
                  <a:schemeClr val="bg1">
                    <a:lumMod val="50000"/>
                  </a:schemeClr>
                </a:solidFill>
              </a:ln>
              <a:effectLst/>
            </c:spPr>
            <c:extLst>
              <c:ext xmlns:c16="http://schemas.microsoft.com/office/drawing/2014/chart" uri="{C3380CC4-5D6E-409C-BE32-E72D297353CC}">
                <c16:uniqueId val="{00000007-103A-44BC-A1D0-5F2F2669E952}"/>
              </c:ext>
            </c:extLst>
          </c:dPt>
          <c:dPt>
            <c:idx val="4"/>
            <c:invertIfNegative val="0"/>
            <c:bubble3D val="0"/>
            <c:spPr>
              <a:solidFill>
                <a:schemeClr val="bg1">
                  <a:lumMod val="85000"/>
                </a:schemeClr>
              </a:solidFill>
              <a:ln>
                <a:solidFill>
                  <a:schemeClr val="bg1">
                    <a:lumMod val="50000"/>
                  </a:schemeClr>
                </a:solidFill>
              </a:ln>
              <a:effectLst/>
            </c:spPr>
            <c:extLst>
              <c:ext xmlns:c16="http://schemas.microsoft.com/office/drawing/2014/chart" uri="{C3380CC4-5D6E-409C-BE32-E72D297353CC}">
                <c16:uniqueId val="{00000009-103A-44BC-A1D0-5F2F2669E952}"/>
              </c:ext>
            </c:extLst>
          </c:dPt>
          <c:dPt>
            <c:idx val="5"/>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0B-103A-44BC-A1D0-5F2F2669E952}"/>
              </c:ext>
            </c:extLst>
          </c:dPt>
          <c:dPt>
            <c:idx val="6"/>
            <c:invertIfNegative val="0"/>
            <c:bubble3D val="0"/>
            <c:spPr>
              <a:solidFill>
                <a:schemeClr val="tx1">
                  <a:lumMod val="65000"/>
                  <a:lumOff val="35000"/>
                </a:schemeClr>
              </a:solidFill>
              <a:ln>
                <a:solidFill>
                  <a:schemeClr val="bg1">
                    <a:lumMod val="50000"/>
                  </a:schemeClr>
                </a:solidFill>
              </a:ln>
              <a:effectLst/>
            </c:spPr>
            <c:extLst>
              <c:ext xmlns:c16="http://schemas.microsoft.com/office/drawing/2014/chart" uri="{C3380CC4-5D6E-409C-BE32-E72D297353CC}">
                <c16:uniqueId val="{0000000D-103A-44BC-A1D0-5F2F2669E952}"/>
              </c:ext>
            </c:extLst>
          </c:dPt>
          <c:dPt>
            <c:idx val="7"/>
            <c:invertIfNegative val="0"/>
            <c:bubble3D val="0"/>
            <c:spPr>
              <a:solidFill>
                <a:schemeClr val="accent2">
                  <a:lumMod val="60000"/>
                  <a:lumOff val="40000"/>
                </a:schemeClr>
              </a:solidFill>
              <a:ln>
                <a:solidFill>
                  <a:schemeClr val="bg1">
                    <a:lumMod val="50000"/>
                  </a:schemeClr>
                </a:solidFill>
              </a:ln>
              <a:effectLst/>
            </c:spPr>
            <c:extLst>
              <c:ext xmlns:c16="http://schemas.microsoft.com/office/drawing/2014/chart" uri="{C3380CC4-5D6E-409C-BE32-E72D297353CC}">
                <c16:uniqueId val="{0000000F-103A-44BC-A1D0-5F2F2669E952}"/>
              </c:ext>
            </c:extLst>
          </c:dPt>
          <c:dPt>
            <c:idx val="8"/>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11-103A-44BC-A1D0-5F2F2669E952}"/>
              </c:ext>
            </c:extLst>
          </c:dPt>
          <c:dPt>
            <c:idx val="9"/>
            <c:invertIfNegative val="0"/>
            <c:bubble3D val="0"/>
            <c:spPr>
              <a:solidFill>
                <a:schemeClr val="accent3"/>
              </a:solidFill>
              <a:ln>
                <a:solidFill>
                  <a:schemeClr val="bg1">
                    <a:lumMod val="50000"/>
                  </a:schemeClr>
                </a:solidFill>
              </a:ln>
              <a:effectLst/>
            </c:spPr>
            <c:extLst>
              <c:ext xmlns:c16="http://schemas.microsoft.com/office/drawing/2014/chart" uri="{C3380CC4-5D6E-409C-BE32-E72D297353CC}">
                <c16:uniqueId val="{00000013-103A-44BC-A1D0-5F2F2669E952}"/>
              </c:ext>
            </c:extLst>
          </c:dPt>
          <c:dPt>
            <c:idx val="10"/>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15-103A-44BC-A1D0-5F2F2669E952}"/>
              </c:ext>
            </c:extLst>
          </c:dPt>
          <c:dPt>
            <c:idx val="11"/>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17-103A-44BC-A1D0-5F2F2669E952}"/>
              </c:ext>
            </c:extLst>
          </c:dPt>
          <c:dPt>
            <c:idx val="12"/>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19-103A-44BC-A1D0-5F2F2669E952}"/>
              </c:ext>
            </c:extLst>
          </c:dPt>
          <c:dPt>
            <c:idx val="13"/>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1B-103A-44BC-A1D0-5F2F2669E952}"/>
              </c:ext>
            </c:extLst>
          </c:dPt>
          <c:dPt>
            <c:idx val="14"/>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1D-103A-44BC-A1D0-5F2F2669E952}"/>
              </c:ext>
            </c:extLst>
          </c:dPt>
          <c:dPt>
            <c:idx val="15"/>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1F-103A-44BC-A1D0-5F2F2669E952}"/>
              </c:ext>
            </c:extLst>
          </c:dPt>
          <c:dPt>
            <c:idx val="16"/>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21-103A-44BC-A1D0-5F2F2669E952}"/>
              </c:ext>
            </c:extLst>
          </c:dPt>
          <c:dPt>
            <c:idx val="17"/>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23-103A-44BC-A1D0-5F2F2669E952}"/>
              </c:ext>
            </c:extLst>
          </c:dPt>
          <c:dPt>
            <c:idx val="18"/>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25-103A-44BC-A1D0-5F2F2669E952}"/>
              </c:ext>
            </c:extLst>
          </c:dPt>
          <c:dPt>
            <c:idx val="19"/>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27-103A-44BC-A1D0-5F2F2669E952}"/>
              </c:ext>
            </c:extLst>
          </c:dPt>
          <c:dPt>
            <c:idx val="20"/>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29-103A-44BC-A1D0-5F2F2669E952}"/>
              </c:ext>
            </c:extLst>
          </c:dPt>
          <c:dPt>
            <c:idx val="21"/>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2B-103A-44BC-A1D0-5F2F2669E952}"/>
              </c:ext>
            </c:extLst>
          </c:dPt>
          <c:dPt>
            <c:idx val="22"/>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2D-103A-44BC-A1D0-5F2F2669E952}"/>
              </c:ext>
            </c:extLst>
          </c:dPt>
          <c:dPt>
            <c:idx val="23"/>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2F-103A-44BC-A1D0-5F2F2669E952}"/>
              </c:ext>
            </c:extLst>
          </c:dPt>
          <c:dPt>
            <c:idx val="24"/>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31-103A-44BC-A1D0-5F2F2669E952}"/>
              </c:ext>
            </c:extLst>
          </c:dPt>
          <c:dPt>
            <c:idx val="25"/>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33-103A-44BC-A1D0-5F2F2669E952}"/>
              </c:ext>
            </c:extLst>
          </c:dPt>
          <c:dPt>
            <c:idx val="26"/>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35-103A-44BC-A1D0-5F2F2669E952}"/>
              </c:ext>
            </c:extLst>
          </c:dPt>
          <c:dPt>
            <c:idx val="27"/>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37-103A-44BC-A1D0-5F2F2669E952}"/>
              </c:ext>
            </c:extLst>
          </c:dPt>
          <c:dPt>
            <c:idx val="28"/>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39-103A-44BC-A1D0-5F2F2669E952}"/>
              </c:ext>
            </c:extLst>
          </c:dPt>
          <c:dPt>
            <c:idx val="29"/>
            <c:invertIfNegative val="0"/>
            <c:bubble3D val="0"/>
            <c:spPr>
              <a:solidFill>
                <a:schemeClr val="dk1">
                  <a:tint val="55000"/>
                  <a:alpha val="75000"/>
                </a:schemeClr>
              </a:solidFill>
              <a:ln>
                <a:solidFill>
                  <a:schemeClr val="bg1">
                    <a:lumMod val="50000"/>
                  </a:schemeClr>
                </a:solidFill>
              </a:ln>
              <a:effectLst/>
            </c:spPr>
            <c:extLst>
              <c:ext xmlns:c16="http://schemas.microsoft.com/office/drawing/2014/chart" uri="{C3380CC4-5D6E-409C-BE32-E72D297353CC}">
                <c16:uniqueId val="{0000003B-103A-44BC-A1D0-5F2F2669E952}"/>
              </c:ext>
            </c:extLst>
          </c:dPt>
          <c:dPt>
            <c:idx val="30"/>
            <c:invertIfNegative val="0"/>
            <c:bubble3D val="0"/>
            <c:spPr>
              <a:solidFill>
                <a:schemeClr val="dk1">
                  <a:tint val="75000"/>
                  <a:alpha val="75000"/>
                </a:schemeClr>
              </a:solidFill>
              <a:ln>
                <a:solidFill>
                  <a:schemeClr val="bg1">
                    <a:lumMod val="50000"/>
                  </a:schemeClr>
                </a:solidFill>
              </a:ln>
              <a:effectLst/>
            </c:spPr>
            <c:extLst>
              <c:ext xmlns:c16="http://schemas.microsoft.com/office/drawing/2014/chart" uri="{C3380CC4-5D6E-409C-BE32-E72D297353CC}">
                <c16:uniqueId val="{0000003D-103A-44BC-A1D0-5F2F2669E952}"/>
              </c:ext>
            </c:extLst>
          </c:dPt>
          <c:dPt>
            <c:idx val="31"/>
            <c:invertIfNegative val="0"/>
            <c:bubble3D val="0"/>
            <c:spPr>
              <a:solidFill>
                <a:schemeClr val="dk1">
                  <a:tint val="98500"/>
                  <a:alpha val="75000"/>
                </a:schemeClr>
              </a:solidFill>
              <a:ln>
                <a:solidFill>
                  <a:schemeClr val="bg1">
                    <a:lumMod val="50000"/>
                  </a:schemeClr>
                </a:solidFill>
              </a:ln>
              <a:effectLst/>
            </c:spPr>
            <c:extLst>
              <c:ext xmlns:c16="http://schemas.microsoft.com/office/drawing/2014/chart" uri="{C3380CC4-5D6E-409C-BE32-E72D297353CC}">
                <c16:uniqueId val="{0000003F-103A-44BC-A1D0-5F2F2669E952}"/>
              </c:ext>
            </c:extLst>
          </c:dPt>
          <c:dPt>
            <c:idx val="32"/>
            <c:invertIfNegative val="0"/>
            <c:bubble3D val="0"/>
            <c:spPr>
              <a:solidFill>
                <a:schemeClr val="dk1">
                  <a:tint val="30000"/>
                  <a:alpha val="75000"/>
                </a:schemeClr>
              </a:solidFill>
              <a:ln>
                <a:solidFill>
                  <a:schemeClr val="bg1">
                    <a:lumMod val="50000"/>
                  </a:schemeClr>
                </a:solidFill>
              </a:ln>
              <a:effectLst/>
            </c:spPr>
            <c:extLst>
              <c:ext xmlns:c16="http://schemas.microsoft.com/office/drawing/2014/chart" uri="{C3380CC4-5D6E-409C-BE32-E72D297353CC}">
                <c16:uniqueId val="{00000041-103A-44BC-A1D0-5F2F2669E952}"/>
              </c:ext>
            </c:extLst>
          </c:dPt>
          <c:dPt>
            <c:idx val="33"/>
            <c:invertIfNegative val="0"/>
            <c:bubble3D val="0"/>
            <c:spPr>
              <a:solidFill>
                <a:schemeClr val="dk1">
                  <a:tint val="60000"/>
                  <a:alpha val="75000"/>
                </a:schemeClr>
              </a:solidFill>
              <a:ln>
                <a:solidFill>
                  <a:schemeClr val="bg1">
                    <a:lumMod val="50000"/>
                  </a:schemeClr>
                </a:solidFill>
              </a:ln>
              <a:effectLst/>
            </c:spPr>
            <c:extLst>
              <c:ext xmlns:c16="http://schemas.microsoft.com/office/drawing/2014/chart" uri="{C3380CC4-5D6E-409C-BE32-E72D297353CC}">
                <c16:uniqueId val="{00000043-103A-44BC-A1D0-5F2F2669E952}"/>
              </c:ext>
            </c:extLst>
          </c:dPt>
          <c:dPt>
            <c:idx val="34"/>
            <c:invertIfNegative val="0"/>
            <c:bubble3D val="0"/>
            <c:spPr>
              <a:solidFill>
                <a:schemeClr val="dk1">
                  <a:tint val="80000"/>
                  <a:alpha val="75000"/>
                </a:schemeClr>
              </a:solidFill>
              <a:ln>
                <a:solidFill>
                  <a:schemeClr val="bg1">
                    <a:lumMod val="50000"/>
                  </a:schemeClr>
                </a:solidFill>
              </a:ln>
              <a:effectLst/>
            </c:spPr>
            <c:extLst>
              <c:ext xmlns:c16="http://schemas.microsoft.com/office/drawing/2014/chart" uri="{C3380CC4-5D6E-409C-BE32-E72D297353CC}">
                <c16:uniqueId val="{00000045-103A-44BC-A1D0-5F2F2669E952}"/>
              </c:ext>
            </c:extLst>
          </c:dPt>
          <c:dPt>
            <c:idx val="35"/>
            <c:invertIfNegative val="0"/>
            <c:bubble3D val="0"/>
            <c:spPr>
              <a:solidFill>
                <a:schemeClr val="dk1">
                  <a:tint val="88500"/>
                  <a:alpha val="75000"/>
                </a:schemeClr>
              </a:solidFill>
              <a:ln>
                <a:solidFill>
                  <a:schemeClr val="bg1">
                    <a:lumMod val="50000"/>
                  </a:schemeClr>
                </a:solidFill>
              </a:ln>
              <a:effectLst/>
            </c:spPr>
            <c:extLst>
              <c:ext xmlns:c16="http://schemas.microsoft.com/office/drawing/2014/chart" uri="{C3380CC4-5D6E-409C-BE32-E72D297353CC}">
                <c16:uniqueId val="{00000047-103A-44BC-A1D0-5F2F2669E952}"/>
              </c:ext>
            </c:extLst>
          </c:dPt>
          <c:dLbls>
            <c:dLbl>
              <c:idx val="0"/>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1FFF317C-7C7D-406A-AE41-09848BABCF2D}" type="CELLRANGE">
                      <a:rPr lang="en-GB"/>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1405208944846794"/>
                      <c:h val="8.4489411766406425E-2"/>
                    </c:manualLayout>
                  </c15:layout>
                  <c15:dlblFieldTable/>
                  <c15:showDataLabelsRange val="1"/>
                </c:ext>
                <c:ext xmlns:c16="http://schemas.microsoft.com/office/drawing/2014/chart" uri="{C3380CC4-5D6E-409C-BE32-E72D297353CC}">
                  <c16:uniqueId val="{00000001-103A-44BC-A1D0-5F2F2669E952}"/>
                </c:ext>
              </c:extLst>
            </c:dLbl>
            <c:dLbl>
              <c:idx val="1"/>
              <c:layout>
                <c:manualLayout>
                  <c:x val="2.0152513126758544E-3"/>
                  <c:y val="9.6956532471058204E-3"/>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95B15179-7FF8-4CF7-9AB5-AD90D27451B5}" type="CELLRANGE">
                      <a:rPr lang="de-DE" dirty="0"/>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152052325587066"/>
                      <c:h val="9.3305358773726949E-2"/>
                    </c:manualLayout>
                  </c15:layout>
                  <c15:dlblFieldTable/>
                  <c15:showDataLabelsRange val="1"/>
                </c:ext>
                <c:ext xmlns:c16="http://schemas.microsoft.com/office/drawing/2014/chart" uri="{C3380CC4-5D6E-409C-BE32-E72D297353CC}">
                  <c16:uniqueId val="{00000003-103A-44BC-A1D0-5F2F2669E952}"/>
                </c:ext>
              </c:extLst>
            </c:dLbl>
            <c:dLbl>
              <c:idx val="2"/>
              <c:layout>
                <c:manualLayout>
                  <c:x val="1.6895156115906867E-3"/>
                  <c:y val="5.0156739811912229E-3"/>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8FA323F8-2E8B-4E2E-9317-8AF387814BFD}"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0612572014594165"/>
                      <c:h val="0.10413901710562042"/>
                    </c:manualLayout>
                  </c15:layout>
                  <c15:dlblFieldTable/>
                  <c15:showDataLabelsRange val="1"/>
                </c:ext>
                <c:ext xmlns:c16="http://schemas.microsoft.com/office/drawing/2014/chart" uri="{C3380CC4-5D6E-409C-BE32-E72D297353CC}">
                  <c16:uniqueId val="{00000005-103A-44BC-A1D0-5F2F2669E952}"/>
                </c:ext>
              </c:extLst>
            </c:dLbl>
            <c:dLbl>
              <c:idx val="3"/>
              <c:layout>
                <c:manualLayout>
                  <c:x val="4.5051384740333305E-3"/>
                  <c:y val="2.7586206896551634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38A2B7DF-2FFC-4EDF-A8A6-F7A9775BB7E3}"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0029928131512442"/>
                      <c:h val="9.3668106533705234E-2"/>
                    </c:manualLayout>
                  </c15:layout>
                  <c15:dlblFieldTable/>
                  <c15:showDataLabelsRange val="1"/>
                </c:ext>
                <c:ext xmlns:c16="http://schemas.microsoft.com/office/drawing/2014/chart" uri="{C3380CC4-5D6E-409C-BE32-E72D297353CC}">
                  <c16:uniqueId val="{00000007-103A-44BC-A1D0-5F2F2669E952}"/>
                </c:ext>
              </c:extLst>
            </c:dLbl>
            <c:dLbl>
              <c:idx val="4"/>
              <c:layout>
                <c:manualLayout>
                  <c:x val="5.0682807832874554E-3"/>
                  <c:y val="5.0157727149310102E-3"/>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206167DE-B952-482F-8C92-AFCEBD6FAA6C}"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971217131445308"/>
                      <c:h val="7.5913410510206586E-2"/>
                    </c:manualLayout>
                  </c15:layout>
                  <c15:dlblFieldTable/>
                  <c15:showDataLabelsRange val="1"/>
                </c:ext>
                <c:ext xmlns:c16="http://schemas.microsoft.com/office/drawing/2014/chart" uri="{C3380CC4-5D6E-409C-BE32-E72D297353CC}">
                  <c16:uniqueId val="{00000009-103A-44BC-A1D0-5F2F2669E952}"/>
                </c:ext>
              </c:extLst>
            </c:dLbl>
            <c:dLbl>
              <c:idx val="5"/>
              <c:layout>
                <c:manualLayout>
                  <c:x val="-1.1586719525775665E-2"/>
                  <c:y val="7.854249253326083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4FB3FA9D-81AD-49F2-AD03-6707BCACAF5E}"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744770691555607"/>
                      <c:h val="8.0113346333275742E-2"/>
                    </c:manualLayout>
                  </c15:layout>
                  <c15:dlblFieldTable/>
                  <c15:showDataLabelsRange val="1"/>
                </c:ext>
                <c:ext xmlns:c16="http://schemas.microsoft.com/office/drawing/2014/chart" uri="{C3380CC4-5D6E-409C-BE32-E72D297353CC}">
                  <c16:uniqueId val="{0000000B-103A-44BC-A1D0-5F2F2669E952}"/>
                </c:ext>
              </c:extLst>
            </c:dLbl>
            <c:dLbl>
              <c:idx val="6"/>
              <c:layout>
                <c:manualLayout>
                  <c:x val="-0.17016129725994464"/>
                  <c:y val="-0.12539175079604079"/>
                </c:manualLayout>
              </c:layout>
              <c:tx>
                <c:rich>
                  <a:bodyPr/>
                  <a:lstStyle/>
                  <a:p>
                    <a:fld id="{4EA954F4-E022-4B2E-9D89-8E16D96EBFC4}" type="CELLRANGE">
                      <a:rPr lang="en-GB" dirty="0"/>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814396365098196"/>
                      <c:h val="6.5719151877175211E-2"/>
                    </c:manualLayout>
                  </c15:layout>
                  <c15:dlblFieldTable/>
                  <c15:showDataLabelsRange val="1"/>
                </c:ext>
                <c:ext xmlns:c16="http://schemas.microsoft.com/office/drawing/2014/chart" uri="{C3380CC4-5D6E-409C-BE32-E72D297353CC}">
                  <c16:uniqueId val="{0000000D-103A-44BC-A1D0-5F2F2669E952}"/>
                </c:ext>
              </c:extLst>
            </c:dLbl>
            <c:dLbl>
              <c:idx val="7"/>
              <c:layout>
                <c:manualLayout>
                  <c:x val="-0.1524853243783951"/>
                  <c:y val="0.13291545923530718"/>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93800B1C-1C37-4B47-A953-EBE5E63F81B4}"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876520539662377"/>
                      <c:h val="8.075274603213782E-2"/>
                    </c:manualLayout>
                  </c15:layout>
                  <c15:dlblFieldTable/>
                  <c15:showDataLabelsRange val="1"/>
                </c:ext>
                <c:ext xmlns:c16="http://schemas.microsoft.com/office/drawing/2014/chart" uri="{C3380CC4-5D6E-409C-BE32-E72D297353CC}">
                  <c16:uniqueId val="{0000000F-103A-44BC-A1D0-5F2F2669E952}"/>
                </c:ext>
              </c:extLst>
            </c:dLbl>
            <c:dLbl>
              <c:idx val="8"/>
              <c:layout>
                <c:manualLayout>
                  <c:x val="-0.14693651027184876"/>
                  <c:y val="8.1504702194357362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C0D7B44C-59BE-46B6-B1F9-7BE913E1A62A}"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1559147723579247"/>
                      <c:h val="0.1056312788487646"/>
                    </c:manualLayout>
                  </c15:layout>
                  <c15:dlblFieldTable/>
                  <c15:showDataLabelsRange val="1"/>
                </c:ext>
                <c:ext xmlns:c16="http://schemas.microsoft.com/office/drawing/2014/chart" uri="{C3380CC4-5D6E-409C-BE32-E72D297353CC}">
                  <c16:uniqueId val="{00000011-103A-44BC-A1D0-5F2F2669E952}"/>
                </c:ext>
              </c:extLst>
            </c:dLbl>
            <c:dLbl>
              <c:idx val="9"/>
              <c:layout>
                <c:manualLayout>
                  <c:x val="-0.14527865478693577"/>
                  <c:y val="-3.2601683410263371E-2"/>
                </c:manualLayout>
              </c:layout>
              <c:tx>
                <c:rich>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fld id="{CF95664C-5579-4808-9FE7-9486918AF712}" type="CELLRANGE">
                      <a:rPr lang="en-US"/>
                      <a:pPr>
                        <a:defRPr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446810765471802"/>
                      <c:h val="7.7605509342680123E-2"/>
                    </c:manualLayout>
                  </c15:layout>
                  <c15:dlblFieldTable/>
                  <c15:showDataLabelsRange val="1"/>
                </c:ext>
                <c:ext xmlns:c16="http://schemas.microsoft.com/office/drawing/2014/chart" uri="{C3380CC4-5D6E-409C-BE32-E72D297353CC}">
                  <c16:uniqueId val="{00000013-103A-44BC-A1D0-5F2F2669E952}"/>
                </c:ext>
              </c:extLst>
            </c:dLbl>
            <c:dLbl>
              <c:idx val="10"/>
              <c:tx>
                <c:rich>
                  <a:bodyPr/>
                  <a:lstStyle/>
                  <a:p>
                    <a:fld id="{4D3F8906-C544-4095-988A-F36A6F522F3E}" type="CELLRANGE">
                      <a:rPr lang="en-US"/>
                      <a:pPr/>
                      <a:t>[CELLRANGE]</a:t>
                    </a:fld>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15-103A-44BC-A1D0-5F2F2669E952}"/>
                </c:ext>
              </c:extLst>
            </c:dLbl>
            <c:dLbl>
              <c:idx val="1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7-103A-44BC-A1D0-5F2F2669E952}"/>
                </c:ext>
              </c:extLst>
            </c:dLbl>
            <c:dLbl>
              <c:idx val="1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9-103A-44BC-A1D0-5F2F2669E952}"/>
                </c:ext>
              </c:extLst>
            </c:dLbl>
            <c:dLbl>
              <c:idx val="1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B-103A-44BC-A1D0-5F2F2669E952}"/>
                </c:ext>
              </c:extLst>
            </c:dLbl>
            <c:dLbl>
              <c:idx val="1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D-103A-44BC-A1D0-5F2F2669E952}"/>
                </c:ext>
              </c:extLst>
            </c:dLbl>
            <c:dLbl>
              <c:idx val="1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1F-103A-44BC-A1D0-5F2F2669E952}"/>
                </c:ext>
              </c:extLst>
            </c:dLbl>
            <c:dLbl>
              <c:idx val="16"/>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1-103A-44BC-A1D0-5F2F2669E952}"/>
                </c:ext>
              </c:extLst>
            </c:dLbl>
            <c:dLbl>
              <c:idx val="17"/>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3-103A-44BC-A1D0-5F2F2669E952}"/>
                </c:ext>
              </c:extLst>
            </c:dLbl>
            <c:dLbl>
              <c:idx val="18"/>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5-103A-44BC-A1D0-5F2F2669E952}"/>
                </c:ext>
              </c:extLst>
            </c:dLbl>
            <c:dLbl>
              <c:idx val="19"/>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7-103A-44BC-A1D0-5F2F2669E952}"/>
                </c:ext>
              </c:extLst>
            </c:dLbl>
            <c:dLbl>
              <c:idx val="20"/>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9-103A-44BC-A1D0-5F2F2669E952}"/>
                </c:ext>
              </c:extLst>
            </c:dLbl>
            <c:dLbl>
              <c:idx val="2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B-103A-44BC-A1D0-5F2F2669E952}"/>
                </c:ext>
              </c:extLst>
            </c:dLbl>
            <c:dLbl>
              <c:idx val="2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D-103A-44BC-A1D0-5F2F2669E952}"/>
                </c:ext>
              </c:extLst>
            </c:dLbl>
            <c:dLbl>
              <c:idx val="2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2F-103A-44BC-A1D0-5F2F2669E952}"/>
                </c:ext>
              </c:extLst>
            </c:dLbl>
            <c:dLbl>
              <c:idx val="2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1-103A-44BC-A1D0-5F2F2669E952}"/>
                </c:ext>
              </c:extLst>
            </c:dLbl>
            <c:dLbl>
              <c:idx val="2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3-103A-44BC-A1D0-5F2F2669E952}"/>
                </c:ext>
              </c:extLst>
            </c:dLbl>
            <c:dLbl>
              <c:idx val="26"/>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5-103A-44BC-A1D0-5F2F2669E952}"/>
                </c:ext>
              </c:extLst>
            </c:dLbl>
            <c:dLbl>
              <c:idx val="27"/>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7-103A-44BC-A1D0-5F2F2669E952}"/>
                </c:ext>
              </c:extLst>
            </c:dLbl>
            <c:dLbl>
              <c:idx val="28"/>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9-103A-44BC-A1D0-5F2F2669E952}"/>
                </c:ext>
              </c:extLst>
            </c:dLbl>
            <c:dLbl>
              <c:idx val="29"/>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B-103A-44BC-A1D0-5F2F2669E952}"/>
                </c:ext>
              </c:extLst>
            </c:dLbl>
            <c:dLbl>
              <c:idx val="30"/>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D-103A-44BC-A1D0-5F2F2669E952}"/>
                </c:ext>
              </c:extLst>
            </c:dLbl>
            <c:dLbl>
              <c:idx val="31"/>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3F-103A-44BC-A1D0-5F2F2669E952}"/>
                </c:ext>
              </c:extLst>
            </c:dLbl>
            <c:dLbl>
              <c:idx val="32"/>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1-103A-44BC-A1D0-5F2F2669E952}"/>
                </c:ext>
              </c:extLst>
            </c:dLbl>
            <c:dLbl>
              <c:idx val="33"/>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3-103A-44BC-A1D0-5F2F2669E952}"/>
                </c:ext>
              </c:extLst>
            </c:dLbl>
            <c:dLbl>
              <c:idx val="34"/>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5-103A-44BC-A1D0-5F2F2669E952}"/>
                </c:ext>
              </c:extLst>
            </c:dLbl>
            <c:dLbl>
              <c:idx val="35"/>
              <c:tx>
                <c:rich>
                  <a:bodyPr/>
                  <a:lstStyle/>
                  <a:p>
                    <a:endParaRPr lang="en-US"/>
                  </a:p>
                </c:rich>
              </c:tx>
              <c:dLblPos val="t"/>
              <c:showLegendKey val="0"/>
              <c:showVal val="0"/>
              <c:showCatName val="0"/>
              <c:showSerName val="0"/>
              <c:showPercent val="0"/>
              <c:showBubbleSize val="0"/>
              <c:separator> </c:separator>
              <c:extLst>
                <c:ext xmlns:c15="http://schemas.microsoft.com/office/drawing/2012/chart" uri="{CE6537A1-D6FC-4f65-9D91-7224C49458BB}">
                  <c15:showDataLabelsRange val="0"/>
                </c:ext>
                <c:ext xmlns:c16="http://schemas.microsoft.com/office/drawing/2014/chart" uri="{C3380CC4-5D6E-409C-BE32-E72D297353CC}">
                  <c16:uniqueId val="{00000047-103A-44BC-A1D0-5F2F2669E952}"/>
                </c:ext>
              </c:extLst>
            </c:dLbl>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region!$J$41:$J$76</c:f>
              <c:numCache>
                <c:formatCode>0%</c:formatCode>
                <c:ptCount val="36"/>
                <c:pt idx="0">
                  <c:v>0.54181054782864102</c:v>
                </c:pt>
                <c:pt idx="1">
                  <c:v>0.26225154932142963</c:v>
                </c:pt>
                <c:pt idx="2">
                  <c:v>7.2839247457746045E-2</c:v>
                </c:pt>
                <c:pt idx="3">
                  <c:v>1.9006781074246745E-2</c:v>
                </c:pt>
                <c:pt idx="4">
                  <c:v>3.9375357941542267E-2</c:v>
                </c:pt>
                <c:pt idx="5">
                  <c:v>2.2439187726776003E-2</c:v>
                </c:pt>
                <c:pt idx="6">
                  <c:v>1.755496425929123E-2</c:v>
                </c:pt>
                <c:pt idx="7">
                  <c:v>1.0484497788204948E-2</c:v>
                </c:pt>
                <c:pt idx="8">
                  <c:v>1.143699106905997E-2</c:v>
                </c:pt>
                <c:pt idx="9">
                  <c:v>2.8008755330621604E-3</c:v>
                </c:pt>
                <c:pt idx="10">
                  <c:v>0</c:v>
                </c:pt>
              </c:numCache>
            </c:numRef>
          </c:xVal>
          <c:yVal>
            <c:numRef>
              <c:f>region!$K$41:$K$76</c:f>
              <c:numCache>
                <c:formatCode>0.0%</c:formatCode>
                <c:ptCount val="36"/>
                <c:pt idx="0">
                  <c:v>0.10018364022440474</c:v>
                </c:pt>
                <c:pt idx="1">
                  <c:v>0.1001824645288949</c:v>
                </c:pt>
                <c:pt idx="2">
                  <c:v>0.13087490935661639</c:v>
                </c:pt>
                <c:pt idx="3">
                  <c:v>4.412176864842432E-2</c:v>
                </c:pt>
                <c:pt idx="4">
                  <c:v>9.9104277281824249E-2</c:v>
                </c:pt>
                <c:pt idx="5">
                  <c:v>9.6659168500407455E-2</c:v>
                </c:pt>
                <c:pt idx="6">
                  <c:v>0.1253126525357573</c:v>
                </c:pt>
                <c:pt idx="7">
                  <c:v>9.1384603526163621E-2</c:v>
                </c:pt>
                <c:pt idx="8">
                  <c:v>0.10564272543863407</c:v>
                </c:pt>
                <c:pt idx="9">
                  <c:v>0.11200211419814776</c:v>
                </c:pt>
                <c:pt idx="10">
                  <c:v>0</c:v>
                </c:pt>
              </c:numCache>
            </c:numRef>
          </c:yVal>
          <c:bubbleSize>
            <c:numRef>
              <c:f>region!$L$41:$L$76</c:f>
              <c:numCache>
                <c:formatCode>_("$"* #,##0_);_("$"* \(#,##0\);_("$"* "-"??_);_(@_)</c:formatCode>
                <c:ptCount val="36"/>
                <c:pt idx="0">
                  <c:v>145373.81685394602</c:v>
                </c:pt>
                <c:pt idx="1">
                  <c:v>70311.672202169008</c:v>
                </c:pt>
                <c:pt idx="2">
                  <c:v>14800.032942784001</c:v>
                </c:pt>
                <c:pt idx="3">
                  <c:v>11811.348115068</c:v>
                </c:pt>
                <c:pt idx="4">
                  <c:v>10678.561338857007</c:v>
                </c:pt>
                <c:pt idx="5">
                  <c:v>6274.1521012699932</c:v>
                </c:pt>
                <c:pt idx="6">
                  <c:v>3682.1551284959965</c:v>
                </c:pt>
                <c:pt idx="7">
                  <c:v>3030.7670249600005</c:v>
                </c:pt>
                <c:pt idx="8">
                  <c:v>2884.6340920559996</c:v>
                </c:pt>
                <c:pt idx="9">
                  <c:v>658.07382811200011</c:v>
                </c:pt>
                <c:pt idx="10">
                  <c:v>0</c:v>
                </c:pt>
              </c:numCache>
            </c:numRef>
          </c:bubbleSize>
          <c:bubble3D val="0"/>
          <c:extLst>
            <c:ext xmlns:c15="http://schemas.microsoft.com/office/drawing/2012/chart" uri="{02D57815-91ED-43cb-92C2-25804820EDAC}">
              <c15:datalabelsRange>
                <c15:f>region!$I$41:$I$52</c15:f>
                <c15:dlblRangeCache>
                  <c:ptCount val="12"/>
                  <c:pt idx="0">
                    <c:v>North America_x000d_ 2024:  $145,374 9.5%</c:v>
                  </c:pt>
                  <c:pt idx="1">
                    <c:v>Western Europe_x000d_ 2024:  $70,312 9.6%</c:v>
                  </c:pt>
                  <c:pt idx="2">
                    <c:v>Greater China_x000d_ 2024:  $14,800 12.6%</c:v>
                  </c:pt>
                  <c:pt idx="3">
                    <c:v>Japan (Region)_x000d_ 2024:  $11,811 4.3%</c:v>
                  </c:pt>
                  <c:pt idx="4">
                    <c:v>Mature Asia/Pacific_x000d_ 2024:  $10,679 9.6%</c:v>
                  </c:pt>
                  <c:pt idx="5">
                    <c:v>Latin America_x000d_ 2024:  $6,274 10.1%</c:v>
                  </c:pt>
                  <c:pt idx="6">
                    <c:v>Emerging Asia/Pacific_x000d_ 2024:  $3,682 12.1%</c:v>
                  </c:pt>
                  <c:pt idx="7">
                    <c:v>Eastern Europe_x000d_ 2024:  $3,031 9.5%</c:v>
                  </c:pt>
                  <c:pt idx="8">
                    <c:v>Middle East and North Africa_x000d_ 2024:  $2,885 10.9%</c:v>
                  </c:pt>
                  <c:pt idx="9">
                    <c:v>Sub-Saharan Africa_x000d_ 2024:  $658 10.3%</c:v>
                  </c:pt>
                  <c:pt idx="10">
                    <c:v>#DIV/0!</c:v>
                  </c:pt>
                </c15:dlblRangeCache>
              </c15:datalabelsRange>
            </c:ext>
            <c:ext xmlns:c16="http://schemas.microsoft.com/office/drawing/2014/chart" uri="{C3380CC4-5D6E-409C-BE32-E72D297353CC}">
              <c16:uniqueId val="{00000048-103A-44BC-A1D0-5F2F2669E952}"/>
            </c:ext>
          </c:extLst>
        </c:ser>
        <c:dLbls>
          <c:dLblPos val="ctr"/>
          <c:showLegendKey val="0"/>
          <c:showVal val="1"/>
          <c:showCatName val="0"/>
          <c:showSerName val="0"/>
          <c:showPercent val="0"/>
          <c:showBubbleSize val="0"/>
        </c:dLbls>
        <c:bubbleScale val="200"/>
        <c:showNegBubbles val="0"/>
        <c:axId val="1795406719"/>
        <c:axId val="618159919"/>
      </c:bubbleChart>
      <c:valAx>
        <c:axId val="1795406719"/>
        <c:scaling>
          <c:orientation val="minMax"/>
          <c:min val="-0.1"/>
        </c:scaling>
        <c:delete val="0"/>
        <c:axPos val="b"/>
        <c:majorGridlines>
          <c:spPr>
            <a:ln w="9525" cap="flat" cmpd="sng" algn="ctr">
              <a:solidFill>
                <a:schemeClr val="tx1">
                  <a:lumMod val="15000"/>
                  <a:lumOff val="85000"/>
                </a:schemeClr>
              </a:solidFill>
              <a:round/>
            </a:ln>
            <a:effectLst/>
          </c:spPr>
        </c:majorGridlines>
        <c:title>
          <c:tx>
            <c:strRef>
              <c:f>subvertical!$J$40</c:f>
              <c:strCache>
                <c:ptCount val="1"/>
                <c:pt idx="0">
                  <c:v>Growth Share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a:t>
                </a:r>
              </a:p>
            </c:rich>
          </c:tx>
          <c:layout>
            <c:manualLayout>
              <c:xMode val="edge"/>
              <c:yMode val="edge"/>
              <c:x val="3.1300612952700857E-3"/>
              <c:y val="0.43882840761198622"/>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'growth all'!$H$38</c:f>
          <c:strCache>
            <c:ptCount val="1"/>
            <c:pt idx="0">
              <c:v>All Industries - Expected Annual Growth Rate </c:v>
            </c:pt>
          </c:strCache>
        </c:strRef>
      </c:tx>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5920580044377303E-2"/>
          <c:y val="0.11094460643692555"/>
          <c:w val="0.79553197853108137"/>
          <c:h val="0.77857741438569605"/>
        </c:manualLayout>
      </c:layout>
      <c:lineChart>
        <c:grouping val="standard"/>
        <c:varyColors val="0"/>
        <c:ser>
          <c:idx val="0"/>
          <c:order val="0"/>
          <c:tx>
            <c:strRef>
              <c:f>'growth all'!$D$53</c:f>
              <c:strCache>
                <c:ptCount val="1"/>
                <c:pt idx="0">
                  <c:v>Wholesale Trade</c:v>
                </c:pt>
              </c:strCache>
            </c:strRef>
          </c:tx>
          <c:spPr>
            <a:ln w="28575" cap="rnd">
              <a:solidFill>
                <a:schemeClr val="accent1"/>
              </a:solidFill>
              <a:round/>
            </a:ln>
            <a:effectLst/>
          </c:spPr>
          <c:marker>
            <c:symbol val="none"/>
          </c:marker>
          <c:dLbls>
            <c:spPr>
              <a:solidFill>
                <a:schemeClr val="bg1">
                  <a:alpha val="54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all'!$D$55:$D$59</c:f>
              <c:numCache>
                <c:formatCode>0.0%</c:formatCode>
                <c:ptCount val="5"/>
                <c:pt idx="0">
                  <c:v>4.6968354668992421E-2</c:v>
                </c:pt>
                <c:pt idx="1">
                  <c:v>6.7968868578681396E-2</c:v>
                </c:pt>
                <c:pt idx="2">
                  <c:v>7.3452955079287258E-2</c:v>
                </c:pt>
                <c:pt idx="3">
                  <c:v>6.890803418882431E-2</c:v>
                </c:pt>
                <c:pt idx="4">
                  <c:v>6.6541541926834175E-2</c:v>
                </c:pt>
              </c:numCache>
              <c:extLst/>
            </c:numRef>
          </c:val>
          <c:smooth val="1"/>
          <c:extLst>
            <c:ext xmlns:c16="http://schemas.microsoft.com/office/drawing/2014/chart" uri="{C3380CC4-5D6E-409C-BE32-E72D297353CC}">
              <c16:uniqueId val="{00000000-225F-407B-BFDD-F403D28CE162}"/>
            </c:ext>
          </c:extLst>
        </c:ser>
        <c:ser>
          <c:idx val="1"/>
          <c:order val="1"/>
          <c:tx>
            <c:strRef>
              <c:f>'growth all'!$E$53</c:f>
              <c:strCache>
                <c:ptCount val="1"/>
                <c:pt idx="0">
                  <c:v>Transportation</c:v>
                </c:pt>
              </c:strCache>
            </c:strRef>
          </c:tx>
          <c:spPr>
            <a:ln w="28575" cap="rnd">
              <a:solidFill>
                <a:schemeClr val="accent4"/>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all'!$E$55:$E$59</c:f>
              <c:numCache>
                <c:formatCode>0.0%</c:formatCode>
                <c:ptCount val="5"/>
                <c:pt idx="0">
                  <c:v>4.3404743018531346E-2</c:v>
                </c:pt>
                <c:pt idx="1">
                  <c:v>6.4302365683487059E-2</c:v>
                </c:pt>
                <c:pt idx="2">
                  <c:v>7.1652214718092452E-2</c:v>
                </c:pt>
                <c:pt idx="3">
                  <c:v>6.9243143566502546E-2</c:v>
                </c:pt>
                <c:pt idx="4">
                  <c:v>6.8473310308309207E-2</c:v>
                </c:pt>
              </c:numCache>
              <c:extLst/>
            </c:numRef>
          </c:val>
          <c:smooth val="1"/>
          <c:extLst>
            <c:ext xmlns:c16="http://schemas.microsoft.com/office/drawing/2014/chart" uri="{C3380CC4-5D6E-409C-BE32-E72D297353CC}">
              <c16:uniqueId val="{00000001-225F-407B-BFDD-F403D28CE162}"/>
            </c:ext>
          </c:extLst>
        </c:ser>
        <c:ser>
          <c:idx val="2"/>
          <c:order val="2"/>
          <c:tx>
            <c:strRef>
              <c:f>'growth all'!$F$53</c:f>
              <c:strCache>
                <c:ptCount val="1"/>
                <c:pt idx="0">
                  <c:v>Retail</c:v>
                </c:pt>
              </c:strCache>
            </c:strRef>
          </c:tx>
          <c:spPr>
            <a:ln w="28575" cap="rnd">
              <a:solidFill>
                <a:srgbClr val="00B050"/>
              </a:solidFill>
              <a:round/>
            </a:ln>
            <a:effectLst/>
          </c:spPr>
          <c:marker>
            <c:symbol val="none"/>
          </c:marker>
          <c:dLbls>
            <c:spPr>
              <a:solidFill>
                <a:schemeClr val="bg1">
                  <a:alpha val="65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rgbClr val="00B050"/>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all'!$F$55:$F$59</c:f>
              <c:numCache>
                <c:formatCode>0.0%</c:formatCode>
                <c:ptCount val="5"/>
                <c:pt idx="0">
                  <c:v>4.6472979599297741E-2</c:v>
                </c:pt>
                <c:pt idx="1">
                  <c:v>6.8326775570551557E-2</c:v>
                </c:pt>
                <c:pt idx="2">
                  <c:v>7.7879842281950079E-2</c:v>
                </c:pt>
                <c:pt idx="3">
                  <c:v>7.7198237399799197E-2</c:v>
                </c:pt>
                <c:pt idx="4">
                  <c:v>7.4324855161751635E-2</c:v>
                </c:pt>
              </c:numCache>
              <c:extLst/>
            </c:numRef>
          </c:val>
          <c:smooth val="1"/>
          <c:extLst>
            <c:ext xmlns:c16="http://schemas.microsoft.com/office/drawing/2014/chart" uri="{C3380CC4-5D6E-409C-BE32-E72D297353CC}">
              <c16:uniqueId val="{00000002-225F-407B-BFDD-F403D28CE162}"/>
            </c:ext>
          </c:extLst>
        </c:ser>
        <c:ser>
          <c:idx val="3"/>
          <c:order val="3"/>
          <c:tx>
            <c:strRef>
              <c:f>'growth all'!$G$53</c:f>
              <c:strCache>
                <c:ptCount val="1"/>
                <c:pt idx="0">
                  <c:v>Manufacturing and Natural Resources</c:v>
                </c:pt>
              </c:strCache>
            </c:strRef>
          </c:tx>
          <c:spPr>
            <a:ln w="28575" cap="rnd">
              <a:solidFill>
                <a:srgbClr val="FF0000"/>
              </a:solidFill>
              <a:round/>
            </a:ln>
            <a:effectLst/>
          </c:spPr>
          <c:marker>
            <c:symbol val="none"/>
          </c:marker>
          <c:dLbls>
            <c:spPr>
              <a:solidFill>
                <a:schemeClr val="bg1">
                  <a:alpha val="57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all'!$G$55:$G$59</c:f>
              <c:numCache>
                <c:formatCode>0.0%</c:formatCode>
                <c:ptCount val="5"/>
                <c:pt idx="0">
                  <c:v>5.7153750879132506E-2</c:v>
                </c:pt>
                <c:pt idx="1">
                  <c:v>7.3947988326776862E-2</c:v>
                </c:pt>
                <c:pt idx="2">
                  <c:v>8.3106627790203558E-2</c:v>
                </c:pt>
                <c:pt idx="3">
                  <c:v>8.1611087251541356E-2</c:v>
                </c:pt>
                <c:pt idx="4">
                  <c:v>8.0219204878197226E-2</c:v>
                </c:pt>
              </c:numCache>
              <c:extLst/>
            </c:numRef>
          </c:val>
          <c:smooth val="1"/>
          <c:extLst>
            <c:ext xmlns:c16="http://schemas.microsoft.com/office/drawing/2014/chart" uri="{C3380CC4-5D6E-409C-BE32-E72D297353CC}">
              <c16:uniqueId val="{00000003-225F-407B-BFDD-F403D28CE162}"/>
            </c:ext>
          </c:extLst>
        </c:ser>
        <c:ser>
          <c:idx val="4"/>
          <c:order val="4"/>
          <c:tx>
            <c:strRef>
              <c:f>'growth all'!$H$53</c:f>
              <c:strCache>
                <c:ptCount val="1"/>
                <c:pt idx="0">
                  <c:v>Insurance</c:v>
                </c:pt>
              </c:strCache>
            </c:strRef>
          </c:tx>
          <c:spPr>
            <a:ln w="28575" cap="rnd">
              <a:solidFill>
                <a:schemeClr val="accent5"/>
              </a:solidFill>
              <a:round/>
            </a:ln>
            <a:effectLst/>
          </c:spPr>
          <c:marker>
            <c:symbol val="none"/>
          </c:marker>
          <c:dLbls>
            <c:spPr>
              <a:solidFill>
                <a:schemeClr val="bg1">
                  <a:alpha val="49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all'!$H$55:$H$59</c:f>
              <c:numCache>
                <c:formatCode>0.0%</c:formatCode>
                <c:ptCount val="5"/>
                <c:pt idx="0">
                  <c:v>7.0089393467509295E-2</c:v>
                </c:pt>
                <c:pt idx="1">
                  <c:v>8.858624642235137E-2</c:v>
                </c:pt>
                <c:pt idx="2">
                  <c:v>9.738892335383105E-2</c:v>
                </c:pt>
                <c:pt idx="3">
                  <c:v>9.7011427890708629E-2</c:v>
                </c:pt>
                <c:pt idx="4">
                  <c:v>9.6314511269246145E-2</c:v>
                </c:pt>
              </c:numCache>
              <c:extLst/>
            </c:numRef>
          </c:val>
          <c:smooth val="1"/>
          <c:extLst>
            <c:ext xmlns:c16="http://schemas.microsoft.com/office/drawing/2014/chart" uri="{C3380CC4-5D6E-409C-BE32-E72D297353CC}">
              <c16:uniqueId val="{00000004-225F-407B-BFDD-F403D28CE162}"/>
            </c:ext>
          </c:extLst>
        </c:ser>
        <c:ser>
          <c:idx val="5"/>
          <c:order val="5"/>
          <c:tx>
            <c:strRef>
              <c:f>'growth all'!$I$53</c:f>
              <c:strCache>
                <c:ptCount val="1"/>
                <c:pt idx="0">
                  <c:v>Government</c:v>
                </c:pt>
              </c:strCache>
            </c:strRef>
          </c:tx>
          <c:spPr>
            <a:ln w="28575" cap="rnd">
              <a:solidFill>
                <a:schemeClr val="accent6"/>
              </a:solidFill>
              <a:round/>
            </a:ln>
            <a:effectLst/>
          </c:spPr>
          <c:marker>
            <c:symbol val="none"/>
          </c:marker>
          <c:dLbls>
            <c:spPr>
              <a:solidFill>
                <a:schemeClr val="bg1">
                  <a:alpha val="48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6"/>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all'!$I$55:$I$59</c:f>
              <c:numCache>
                <c:formatCode>0.0%</c:formatCode>
                <c:ptCount val="5"/>
                <c:pt idx="0">
                  <c:v>6.941776984442305E-2</c:v>
                </c:pt>
                <c:pt idx="1">
                  <c:v>8.4008861199045937E-2</c:v>
                </c:pt>
                <c:pt idx="2">
                  <c:v>8.9857277212957096E-2</c:v>
                </c:pt>
                <c:pt idx="3">
                  <c:v>8.8746339777826033E-2</c:v>
                </c:pt>
                <c:pt idx="4">
                  <c:v>8.9567688809688115E-2</c:v>
                </c:pt>
              </c:numCache>
              <c:extLst/>
            </c:numRef>
          </c:val>
          <c:smooth val="1"/>
          <c:extLst>
            <c:ext xmlns:c16="http://schemas.microsoft.com/office/drawing/2014/chart" uri="{C3380CC4-5D6E-409C-BE32-E72D297353CC}">
              <c16:uniqueId val="{00000005-225F-407B-BFDD-F403D28CE162}"/>
            </c:ext>
          </c:extLst>
        </c:ser>
        <c:ser>
          <c:idx val="6"/>
          <c:order val="6"/>
          <c:tx>
            <c:strRef>
              <c:f>'growth all'!$J$53</c:f>
              <c:strCache>
                <c:ptCount val="1"/>
                <c:pt idx="0">
                  <c:v>Education</c:v>
                </c:pt>
              </c:strCache>
            </c:strRef>
          </c:tx>
          <c:spPr>
            <a:ln w="28575" cap="rnd">
              <a:solidFill>
                <a:srgbClr val="0070C0"/>
              </a:solidFill>
              <a:round/>
            </a:ln>
            <a:effectLst/>
          </c:spPr>
          <c:marker>
            <c:symbol val="none"/>
          </c:marker>
          <c:dLbls>
            <c:spPr>
              <a:solidFill>
                <a:schemeClr val="bg1">
                  <a:alpha val="63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all'!$J$55:$J$59</c:f>
              <c:numCache>
                <c:formatCode>0.0%</c:formatCode>
                <c:ptCount val="5"/>
                <c:pt idx="0">
                  <c:v>6.3335965731707328E-2</c:v>
                </c:pt>
                <c:pt idx="1">
                  <c:v>8.8489286449639021E-2</c:v>
                </c:pt>
                <c:pt idx="2">
                  <c:v>9.5495870747458092E-2</c:v>
                </c:pt>
                <c:pt idx="3">
                  <c:v>8.9749934170450782E-2</c:v>
                </c:pt>
                <c:pt idx="4">
                  <c:v>8.8218711640467837E-2</c:v>
                </c:pt>
              </c:numCache>
              <c:extLst/>
            </c:numRef>
          </c:val>
          <c:smooth val="1"/>
          <c:extLst>
            <c:ext xmlns:c16="http://schemas.microsoft.com/office/drawing/2014/chart" uri="{C3380CC4-5D6E-409C-BE32-E72D297353CC}">
              <c16:uniqueId val="{00000006-225F-407B-BFDD-F403D28CE162}"/>
            </c:ext>
          </c:extLst>
        </c:ser>
        <c:ser>
          <c:idx val="7"/>
          <c:order val="7"/>
          <c:tx>
            <c:strRef>
              <c:f>'growth all'!$K$53</c:f>
              <c:strCache>
                <c:ptCount val="1"/>
                <c:pt idx="0">
                  <c:v>Communications, Media and Services</c:v>
                </c:pt>
              </c:strCache>
            </c:strRef>
          </c:tx>
          <c:spPr>
            <a:ln w="28575" cap="rnd">
              <a:solidFill>
                <a:schemeClr val="accent2">
                  <a:lumMod val="60000"/>
                </a:schemeClr>
              </a:solidFill>
              <a:round/>
            </a:ln>
            <a:effectLst/>
          </c:spPr>
          <c:marker>
            <c:symbol val="none"/>
          </c:marker>
          <c:dLbls>
            <c:spPr>
              <a:solidFill>
                <a:schemeClr val="bg1">
                  <a:alpha val="63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all'!$K$55:$K$59</c:f>
              <c:numCache>
                <c:formatCode>0.0%</c:formatCode>
                <c:ptCount val="5"/>
                <c:pt idx="0">
                  <c:v>6.219259588700804E-2</c:v>
                </c:pt>
                <c:pt idx="1">
                  <c:v>7.9003161194923413E-2</c:v>
                </c:pt>
                <c:pt idx="2">
                  <c:v>9.0744267490368097E-2</c:v>
                </c:pt>
                <c:pt idx="3">
                  <c:v>8.8905361926640225E-2</c:v>
                </c:pt>
                <c:pt idx="4">
                  <c:v>8.6866431202988634E-2</c:v>
                </c:pt>
              </c:numCache>
              <c:extLst/>
            </c:numRef>
          </c:val>
          <c:smooth val="1"/>
          <c:extLst xmlns:c15="http://schemas.microsoft.com/office/drawing/2012/chart">
            <c:ext xmlns:c16="http://schemas.microsoft.com/office/drawing/2014/chart" uri="{C3380CC4-5D6E-409C-BE32-E72D297353CC}">
              <c16:uniqueId val="{00000007-225F-407B-BFDD-F403D28CE162}"/>
            </c:ext>
          </c:extLst>
        </c:ser>
        <c:ser>
          <c:idx val="8"/>
          <c:order val="8"/>
          <c:tx>
            <c:strRef>
              <c:f>'growth all'!$L$53</c:f>
              <c:strCache>
                <c:ptCount val="1"/>
                <c:pt idx="0">
                  <c:v>Banking and Investment Services</c:v>
                </c:pt>
              </c:strCache>
            </c:strRef>
          </c:tx>
          <c:spPr>
            <a:ln w="28575" cap="rnd">
              <a:solidFill>
                <a:schemeClr val="accent3">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all'!$L$55:$L$59</c:f>
              <c:numCache>
                <c:formatCode>0.0%</c:formatCode>
                <c:ptCount val="5"/>
                <c:pt idx="0">
                  <c:v>7.4916507039815616E-2</c:v>
                </c:pt>
                <c:pt idx="1">
                  <c:v>8.3939952940110807E-2</c:v>
                </c:pt>
                <c:pt idx="2">
                  <c:v>9.5834978570779231E-2</c:v>
                </c:pt>
                <c:pt idx="3">
                  <c:v>9.7079974242389816E-2</c:v>
                </c:pt>
                <c:pt idx="4">
                  <c:v>9.6952302634644161E-2</c:v>
                </c:pt>
              </c:numCache>
              <c:extLst/>
            </c:numRef>
          </c:val>
          <c:smooth val="0"/>
          <c:extLst xmlns:c15="http://schemas.microsoft.com/office/drawing/2012/chart">
            <c:ext xmlns:c16="http://schemas.microsoft.com/office/drawing/2014/chart" uri="{C3380CC4-5D6E-409C-BE32-E72D297353CC}">
              <c16:uniqueId val="{00000008-225F-407B-BFDD-F403D28CE162}"/>
            </c:ext>
          </c:extLst>
        </c:ser>
        <c:ser>
          <c:idx val="9"/>
          <c:order val="9"/>
          <c:tx>
            <c:strRef>
              <c:f>'growth all'!$M$53</c:f>
              <c:strCache>
                <c:ptCount val="1"/>
                <c:pt idx="0">
                  <c:v>Healthcare and Life Sciences</c:v>
                </c:pt>
              </c:strCache>
            </c:strRef>
          </c:tx>
          <c:spPr>
            <a:ln w="28575" cap="rnd">
              <a:solidFill>
                <a:schemeClr val="accent4">
                  <a:lumMod val="60000"/>
                </a:schemeClr>
              </a:solidFill>
              <a:round/>
            </a:ln>
            <a:effectLst/>
          </c:spPr>
          <c:marker>
            <c:symbol val="none"/>
          </c:marker>
          <c:dLbls>
            <c:spPr>
              <a:solidFill>
                <a:schemeClr val="bg1">
                  <a:alpha val="57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2">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all'!$M$55:$M$59</c:f>
              <c:numCache>
                <c:formatCode>0.0%</c:formatCode>
                <c:ptCount val="5"/>
                <c:pt idx="0">
                  <c:v>7.8581771053527233E-2</c:v>
                </c:pt>
                <c:pt idx="1">
                  <c:v>9.5335612995446253E-2</c:v>
                </c:pt>
                <c:pt idx="2">
                  <c:v>0.10753093693824317</c:v>
                </c:pt>
                <c:pt idx="3">
                  <c:v>0.1087355383629053</c:v>
                </c:pt>
                <c:pt idx="4">
                  <c:v>0.10842126139551</c:v>
                </c:pt>
              </c:numCache>
              <c:extLst/>
            </c:numRef>
          </c:val>
          <c:smooth val="1"/>
          <c:extLst xmlns:c15="http://schemas.microsoft.com/office/drawing/2012/chart">
            <c:ext xmlns:c16="http://schemas.microsoft.com/office/drawing/2014/chart" uri="{C3380CC4-5D6E-409C-BE32-E72D297353CC}">
              <c16:uniqueId val="{00000009-225F-407B-BFDD-F403D28CE162}"/>
            </c:ext>
          </c:extLst>
        </c:ser>
        <c:ser>
          <c:idx val="10"/>
          <c:order val="10"/>
          <c:tx>
            <c:strRef>
              <c:f>'growth all'!$N$53</c:f>
              <c:strCache>
                <c:ptCount val="1"/>
                <c:pt idx="0">
                  <c:v>Power and Utilities</c:v>
                </c:pt>
              </c:strCache>
              <c:extLst xmlns:c15="http://schemas.microsoft.com/office/drawing/2012/chart"/>
            </c:strRef>
          </c:tx>
          <c:spPr>
            <a:ln w="28575" cap="rnd">
              <a:solidFill>
                <a:schemeClr val="accent5">
                  <a:lumMod val="60000"/>
                </a:schemeClr>
              </a:solidFill>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xmlns:c15="http://schemas.microsoft.com/office/drawing/2012/char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all'!$N$55:$N$59</c:f>
              <c:numCache>
                <c:formatCode>0.0%</c:formatCode>
                <c:ptCount val="5"/>
                <c:pt idx="0">
                  <c:v>8.2078305077086716E-2</c:v>
                </c:pt>
                <c:pt idx="1">
                  <c:v>9.9027039230378269E-2</c:v>
                </c:pt>
                <c:pt idx="2">
                  <c:v>0.10999021672454819</c:v>
                </c:pt>
                <c:pt idx="3">
                  <c:v>0.11296170368454306</c:v>
                </c:pt>
                <c:pt idx="4">
                  <c:v>0.11503102588564484</c:v>
                </c:pt>
              </c:numCache>
              <c:extLst/>
            </c:numRef>
          </c:val>
          <c:smooth val="0"/>
          <c:extLst xmlns:c15="http://schemas.microsoft.com/office/drawing/2012/chart">
            <c:ext xmlns:c16="http://schemas.microsoft.com/office/drawing/2014/chart" uri="{C3380CC4-5D6E-409C-BE32-E72D297353CC}">
              <c16:uniqueId val="{0000000A-225F-407B-BFDD-F403D28CE162}"/>
            </c:ext>
          </c:extLst>
        </c:ser>
        <c:ser>
          <c:idx val="11"/>
          <c:order val="11"/>
          <c:tx>
            <c:strRef>
              <c:f>'growth all'!$O$53</c:f>
              <c:strCache>
                <c:ptCount val="1"/>
                <c:pt idx="0">
                  <c:v>Oil and Gas</c:v>
                </c:pt>
              </c:strCache>
            </c:strRef>
          </c:tx>
          <c:spPr>
            <a:ln w="28575" cap="rnd">
              <a:solidFill>
                <a:schemeClr val="accent1"/>
              </a:solidFill>
              <a:prstDash val="solid"/>
              <a:round/>
            </a:ln>
            <a:effectLst/>
          </c:spPr>
          <c:marker>
            <c:symbol val="none"/>
          </c:marker>
          <c:dLbls>
            <c:spPr>
              <a:solidFill>
                <a:schemeClr val="bg1">
                  <a:alpha val="50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tx1">
                        <a:lumMod val="75000"/>
                        <a:lumOff val="2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all'!$O$55:$O$59</c:f>
              <c:numCache>
                <c:formatCode>0.0%</c:formatCode>
                <c:ptCount val="5"/>
                <c:pt idx="0">
                  <c:v>6.2427129123985556E-2</c:v>
                </c:pt>
                <c:pt idx="1">
                  <c:v>7.6988818692709848E-2</c:v>
                </c:pt>
                <c:pt idx="2">
                  <c:v>8.4676793158920238E-2</c:v>
                </c:pt>
                <c:pt idx="3">
                  <c:v>8.3083222649171146E-2</c:v>
                </c:pt>
                <c:pt idx="4">
                  <c:v>8.0953726020202871E-2</c:v>
                </c:pt>
              </c:numCache>
              <c:extLst/>
            </c:numRef>
          </c:val>
          <c:smooth val="1"/>
          <c:extLst>
            <c:ext xmlns:c16="http://schemas.microsoft.com/office/drawing/2014/chart" uri="{C3380CC4-5D6E-409C-BE32-E72D297353CC}">
              <c16:uniqueId val="{0000000B-225F-407B-BFDD-F403D28CE162}"/>
            </c:ext>
          </c:extLst>
        </c:ser>
        <c:ser>
          <c:idx val="12"/>
          <c:order val="12"/>
          <c:tx>
            <c:strRef>
              <c:f>'growth all'!$P$53</c:f>
              <c:strCache>
                <c:ptCount val="1"/>
                <c:pt idx="0">
                  <c:v>Average</c:v>
                </c:pt>
              </c:strCache>
            </c:strRef>
          </c:tx>
          <c:spPr>
            <a:ln w="28575" cap="rnd">
              <a:solidFill>
                <a:schemeClr val="tx1"/>
              </a:solidFill>
              <a:prstDash val="dash"/>
              <a:round/>
            </a:ln>
            <a:effectLst/>
          </c:spPr>
          <c:marker>
            <c:symbol val="none"/>
          </c:marker>
          <c:dLbls>
            <c:spPr>
              <a:no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all'!$C$55:$C$59</c:f>
              <c:strCache>
                <c:ptCount val="5"/>
                <c:pt idx="0">
                  <c:v>2023 YR</c:v>
                </c:pt>
                <c:pt idx="1">
                  <c:v>2024 YR</c:v>
                </c:pt>
                <c:pt idx="2">
                  <c:v>2025 YR</c:v>
                </c:pt>
                <c:pt idx="3">
                  <c:v>2026 YR</c:v>
                </c:pt>
                <c:pt idx="4">
                  <c:v>2027 YR</c:v>
                </c:pt>
              </c:strCache>
              <c:extLst/>
            </c:strRef>
          </c:cat>
          <c:val>
            <c:numRef>
              <c:f>'growth all'!$P$55:$P$59</c:f>
              <c:numCache>
                <c:formatCode>0.0%</c:formatCode>
                <c:ptCount val="5"/>
                <c:pt idx="0">
                  <c:v>6.613838646089161E-2</c:v>
                </c:pt>
                <c:pt idx="1">
                  <c:v>8.2070793420072494E-2</c:v>
                </c:pt>
                <c:pt idx="2">
                  <c:v>9.1778025762716639E-2</c:v>
                </c:pt>
                <c:pt idx="3">
                  <c:v>9.1189932223335657E-2</c:v>
                </c:pt>
                <c:pt idx="4">
                  <c:v>9.0641168960336138E-2</c:v>
                </c:pt>
              </c:numCache>
              <c:extLst/>
            </c:numRef>
          </c:val>
          <c:smooth val="1"/>
          <c:extLst>
            <c:ext xmlns:c16="http://schemas.microsoft.com/office/drawing/2014/chart" uri="{C3380CC4-5D6E-409C-BE32-E72D297353CC}">
              <c16:uniqueId val="{0000000C-225F-407B-BFDD-F403D28CE162}"/>
            </c:ext>
          </c:extLst>
        </c:ser>
        <c:dLbls>
          <c:dLblPos val="t"/>
          <c:showLegendKey val="0"/>
          <c:showVal val="1"/>
          <c:showCatName val="0"/>
          <c:showSerName val="0"/>
          <c:showPercent val="0"/>
          <c:showBubbleSize val="0"/>
        </c:dLbls>
        <c:smooth val="0"/>
        <c:axId val="330057056"/>
        <c:axId val="306238096"/>
        <c:extLst/>
      </c:lineChart>
      <c:catAx>
        <c:axId val="330057056"/>
        <c:scaling>
          <c:orientation val="minMax"/>
        </c:scaling>
        <c:delete val="0"/>
        <c:axPos val="b"/>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b" anchorCtr="1"/>
          <a:lstStyle/>
          <a:p>
            <a:pPr>
              <a:defRPr sz="1400" b="1" i="0" u="none" strike="noStrike" kern="1200" baseline="0">
                <a:solidFill>
                  <a:schemeClr val="tx1">
                    <a:lumMod val="65000"/>
                    <a:lumOff val="35000"/>
                  </a:schemeClr>
                </a:solidFill>
                <a:latin typeface="+mn-lt"/>
                <a:ea typeface="+mn-ea"/>
                <a:cs typeface="+mn-cs"/>
              </a:defRPr>
            </a:pPr>
            <a:endParaRPr lang="en-US"/>
          </a:p>
        </c:txPr>
        <c:crossAx val="306238096"/>
        <c:crosses val="autoZero"/>
        <c:auto val="1"/>
        <c:lblAlgn val="ctr"/>
        <c:lblOffset val="100"/>
        <c:noMultiLvlLbl val="0"/>
      </c:catAx>
      <c:valAx>
        <c:axId val="306238096"/>
        <c:scaling>
          <c:orientation val="minMax"/>
          <c:min val="4.0000000000000008E-2"/>
        </c:scaling>
        <c:delete val="0"/>
        <c:axPos val="l"/>
        <c:majorGridlines>
          <c:spPr>
            <a:ln w="9525" cap="flat" cmpd="sng" algn="ctr">
              <a:solidFill>
                <a:schemeClr val="tx1">
                  <a:lumMod val="15000"/>
                  <a:lumOff val="85000"/>
                </a:schemeClr>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330057056"/>
        <c:crosses val="autoZero"/>
        <c:crossBetween val="between"/>
      </c:valAx>
      <c:spPr>
        <a:noFill/>
        <a:ln>
          <a:noFill/>
        </a:ln>
        <a:effectLst/>
      </c:spPr>
    </c:plotArea>
    <c:legend>
      <c:legendPos val="r"/>
      <c:layout>
        <c:manualLayout>
          <c:xMode val="edge"/>
          <c:yMode val="edge"/>
          <c:x val="0.83769542618991699"/>
          <c:y val="0.15644803124846646"/>
          <c:w val="0.15214470690433954"/>
          <c:h val="0.69598558636442986"/>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pivotSource>
    <c:name>[VIF.xlsx]spend by year seg!PivotTable8</c:name>
    <c:fmtId val="338"/>
  </c:pivotSource>
  <c:chart>
    <c:title>
      <c:tx>
        <c:strRef>
          <c:f>'spend by year seg'!$I$36</c:f>
          <c:strCache>
            <c:ptCount val="1"/>
            <c:pt idx="0">
              <c:v>Healthcare and Life Sciences - Total Spending by Segment (5Yr CAGR: 10.0%) (2024 growth: 9.5%)</c:v>
            </c:pt>
          </c:strCache>
        </c:strRef>
      </c:tx>
      <c:layout>
        <c:manualLayout>
          <c:xMode val="edge"/>
          <c:yMode val="edge"/>
          <c:x val="0.2034808757315196"/>
          <c:y val="4.1191716239231854E-4"/>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0"/>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3"/>
        <c:spPr>
          <a:solidFill>
            <a:schemeClr val="tx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2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4"/>
        <c:spPr>
          <a:solidFill>
            <a:srgbClr val="FFC000"/>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6"/>
        <c:spPr>
          <a:solidFill>
            <a:schemeClr val="accent3"/>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showLegendKey val="0"/>
          <c:showVal val="1"/>
          <c:showCatName val="0"/>
          <c:showSerName val="0"/>
          <c:showPercent val="1"/>
          <c:showBubbleSize val="1"/>
          <c:extLst>
            <c:ext xmlns:c15="http://schemas.microsoft.com/office/drawing/2012/chart" uri="{CE6537A1-D6FC-4f65-9D91-7224C49458BB}"/>
          </c:extLst>
        </c:dLbl>
      </c:pivotFmt>
      <c:pivotFmt>
        <c:idx val="38"/>
        <c:spPr>
          <a:solidFill>
            <a:schemeClr val="tx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39"/>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0"/>
        <c:spPr>
          <a:solidFill>
            <a:srgbClr val="596277"/>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2"/>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3"/>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7"/>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4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6"/>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8"/>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5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2">
                      <a:lumMod val="50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2"/>
        <c:spPr>
          <a:solidFill>
            <a:schemeClr val="accent5"/>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
        <c:idx val="64"/>
        <c:spPr>
          <a:solidFill>
            <a:schemeClr val="tx1">
              <a:lumMod val="50000"/>
              <a:lumOff val="50000"/>
            </a:schemeClr>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extLst>
            <c:ext xmlns:c15="http://schemas.microsoft.com/office/drawing/2012/chart" uri="{CE6537A1-D6FC-4f65-9D91-7224C49458BB}"/>
          </c:extLst>
        </c:dLbl>
      </c:pivotFmt>
    </c:pivotFmts>
    <c:plotArea>
      <c:layout>
        <c:manualLayout>
          <c:layoutTarget val="inner"/>
          <c:xMode val="edge"/>
          <c:yMode val="edge"/>
          <c:x val="5.9764525640589296E-2"/>
          <c:y val="0.12026013806321237"/>
          <c:w val="0.78378837476776075"/>
          <c:h val="0.800837972291225"/>
        </c:manualLayout>
      </c:layout>
      <c:barChart>
        <c:barDir val="col"/>
        <c:grouping val="stacked"/>
        <c:varyColors val="0"/>
        <c:ser>
          <c:idx val="0"/>
          <c:order val="0"/>
          <c:tx>
            <c:strRef>
              <c:f>'spend by year seg'!$B$39:$B$40</c:f>
              <c:strCache>
                <c:ptCount val="1"/>
                <c:pt idx="0">
                  <c:v>Data Center Systems</c:v>
                </c:pt>
              </c:strCache>
            </c:strRef>
          </c:tx>
          <c:spPr>
            <a:solidFill>
              <a:schemeClr val="accent1">
                <a:tint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7401.6099185219909</c:v>
                </c:pt>
                <c:pt idx="1">
                  <c:v>9230.4113009970079</c:v>
                </c:pt>
                <c:pt idx="2">
                  <c:v>9544.1621947119929</c:v>
                </c:pt>
                <c:pt idx="3">
                  <c:v>10112.845280559</c:v>
                </c:pt>
                <c:pt idx="4">
                  <c:v>10693.068456970004</c:v>
                </c:pt>
                <c:pt idx="5">
                  <c:v>11278.277466664988</c:v>
                </c:pt>
                <c:pt idx="6">
                  <c:v>11791.285097012995</c:v>
                </c:pt>
              </c:numCache>
            </c:numRef>
          </c:val>
          <c:extLst>
            <c:ext xmlns:c16="http://schemas.microsoft.com/office/drawing/2014/chart" uri="{C3380CC4-5D6E-409C-BE32-E72D297353CC}">
              <c16:uniqueId val="{00000000-C525-4616-8245-B92162F715A7}"/>
            </c:ext>
          </c:extLst>
        </c:ser>
        <c:ser>
          <c:idx val="1"/>
          <c:order val="1"/>
          <c:tx>
            <c:strRef>
              <c:f>'spend by year seg'!$C$39:$C$40</c:f>
              <c:strCache>
                <c:ptCount val="1"/>
                <c:pt idx="0">
                  <c:v>Devices</c:v>
                </c:pt>
              </c:strCache>
            </c:strRef>
          </c:tx>
          <c:spPr>
            <a:solidFill>
              <a:schemeClr val="accent1">
                <a:tint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14401.548508508007</c:v>
                </c:pt>
                <c:pt idx="1">
                  <c:v>14489.58541375699</c:v>
                </c:pt>
                <c:pt idx="2">
                  <c:v>13372.256993152991</c:v>
                </c:pt>
                <c:pt idx="3">
                  <c:v>14012.013500101995</c:v>
                </c:pt>
                <c:pt idx="4">
                  <c:v>14917.891978965994</c:v>
                </c:pt>
                <c:pt idx="5">
                  <c:v>15459.627282115</c:v>
                </c:pt>
                <c:pt idx="6">
                  <c:v>15679.081901507992</c:v>
                </c:pt>
              </c:numCache>
            </c:numRef>
          </c:val>
          <c:extLst>
            <c:ext xmlns:c16="http://schemas.microsoft.com/office/drawing/2014/chart" uri="{C3380CC4-5D6E-409C-BE32-E72D297353CC}">
              <c16:uniqueId val="{00000001-C525-4616-8245-B92162F715A7}"/>
            </c:ext>
          </c:extLst>
        </c:ser>
        <c:ser>
          <c:idx val="2"/>
          <c:order val="2"/>
          <c:tx>
            <c:strRef>
              <c:f>'spend by year seg'!$D$39:$D$40</c:f>
              <c:strCache>
                <c:ptCount val="1"/>
                <c:pt idx="0">
                  <c:v>Internal Services</c:v>
                </c:pt>
              </c:strCache>
            </c:strRef>
          </c:tx>
          <c:spPr>
            <a:solidFill>
              <a:schemeClr val="accent1">
                <a:tint val="9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7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24320.132551792005</c:v>
                </c:pt>
                <c:pt idx="1">
                  <c:v>24878.76175913501</c:v>
                </c:pt>
                <c:pt idx="2">
                  <c:v>25653.361111506987</c:v>
                </c:pt>
                <c:pt idx="3">
                  <c:v>26524.069121770997</c:v>
                </c:pt>
                <c:pt idx="4">
                  <c:v>27488.018057298999</c:v>
                </c:pt>
                <c:pt idx="5">
                  <c:v>28551.042176779996</c:v>
                </c:pt>
                <c:pt idx="6">
                  <c:v>29718.958780088989</c:v>
                </c:pt>
              </c:numCache>
            </c:numRef>
          </c:val>
          <c:extLst>
            <c:ext xmlns:c16="http://schemas.microsoft.com/office/drawing/2014/chart" uri="{C3380CC4-5D6E-409C-BE32-E72D297353CC}">
              <c16:uniqueId val="{00000002-C525-4616-8245-B92162F715A7}"/>
            </c:ext>
          </c:extLst>
        </c:ser>
        <c:ser>
          <c:idx val="3"/>
          <c:order val="3"/>
          <c:tx>
            <c:strRef>
              <c:f>'spend by year seg'!$E$39:$E$40</c:f>
              <c:strCache>
                <c:ptCount val="1"/>
                <c:pt idx="0">
                  <c:v>IT Services</c:v>
                </c:pt>
              </c:strCache>
            </c:strRef>
          </c:tx>
          <c:spPr>
            <a:solidFill>
              <a:schemeClr val="accent5"/>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89007.945290199044</c:v>
                </c:pt>
                <c:pt idx="1">
                  <c:v>105389.08332188314</c:v>
                </c:pt>
                <c:pt idx="2">
                  <c:v>115642.96632178196</c:v>
                </c:pt>
                <c:pt idx="3">
                  <c:v>128549.64417086309</c:v>
                </c:pt>
                <c:pt idx="4">
                  <c:v>144792.83258454912</c:v>
                </c:pt>
                <c:pt idx="5">
                  <c:v>163594.16276952476</c:v>
                </c:pt>
                <c:pt idx="6">
                  <c:v>184142.58731437914</c:v>
                </c:pt>
              </c:numCache>
            </c:numRef>
          </c:val>
          <c:extLst>
            <c:ext xmlns:c16="http://schemas.microsoft.com/office/drawing/2014/chart" uri="{C3380CC4-5D6E-409C-BE32-E72D297353CC}">
              <c16:uniqueId val="{00000003-C525-4616-8245-B92162F715A7}"/>
            </c:ext>
          </c:extLst>
        </c:ser>
        <c:ser>
          <c:idx val="4"/>
          <c:order val="4"/>
          <c:tx>
            <c:strRef>
              <c:f>'spend by year seg'!$F$39:$F$40</c:f>
              <c:strCache>
                <c:ptCount val="1"/>
                <c:pt idx="0">
                  <c:v>Software</c:v>
                </c:pt>
              </c:strCache>
            </c:strRef>
          </c:tx>
          <c:spPr>
            <a:solidFill>
              <a:schemeClr val="accent1">
                <a:shade val="7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47271.302176999998</c:v>
                </c:pt>
                <c:pt idx="1">
                  <c:v>55074.117496353938</c:v>
                </c:pt>
                <c:pt idx="2">
                  <c:v>62468.131997799952</c:v>
                </c:pt>
                <c:pt idx="3">
                  <c:v>70675.2116883649</c:v>
                </c:pt>
                <c:pt idx="4">
                  <c:v>80722.477596222016</c:v>
                </c:pt>
                <c:pt idx="5">
                  <c:v>92035.984693244027</c:v>
                </c:pt>
                <c:pt idx="6">
                  <c:v>105293.82132652101</c:v>
                </c:pt>
              </c:numCache>
            </c:numRef>
          </c:val>
          <c:extLst>
            <c:ext xmlns:c16="http://schemas.microsoft.com/office/drawing/2014/chart" uri="{C3380CC4-5D6E-409C-BE32-E72D297353CC}">
              <c16:uniqueId val="{00000004-C525-4616-8245-B92162F715A7}"/>
            </c:ext>
          </c:extLst>
        </c:ser>
        <c:ser>
          <c:idx val="5"/>
          <c:order val="5"/>
          <c:tx>
            <c:strRef>
              <c:f>'spend by year seg'!$G$39:$G$40</c:f>
              <c:strCache>
                <c:ptCount val="1"/>
                <c:pt idx="0">
                  <c:v>Telecom Services</c:v>
                </c:pt>
              </c:strCache>
            </c:strRef>
          </c:tx>
          <c:spPr>
            <a:solidFill>
              <a:schemeClr val="tx1">
                <a:lumMod val="50000"/>
                <a:lumOff val="50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lumMod val="9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'spend by year seg'!$I$36</c:f>
              <c:strCache>
                <c:ptCount val="7"/>
                <c:pt idx="0">
                  <c:v>2021 YR</c:v>
                </c:pt>
                <c:pt idx="1">
                  <c:v>2022 YR</c:v>
                </c:pt>
                <c:pt idx="2">
                  <c:v>2023 YR</c:v>
                </c:pt>
                <c:pt idx="3">
                  <c:v>2024 YR</c:v>
                </c:pt>
                <c:pt idx="4">
                  <c:v>2025 YR</c:v>
                </c:pt>
                <c:pt idx="5">
                  <c:v>2026 YR</c:v>
                </c:pt>
                <c:pt idx="6">
                  <c:v>2027 YR</c:v>
                </c:pt>
              </c:strCache>
            </c:strRef>
          </c:cat>
          <c:val>
            <c:numRef>
              <c:f>'spend by year seg'!$I$36</c:f>
              <c:numCache>
                <c:formatCode>_("$"* #,##0_);_("$"* \(#,##0\);_("$"* "-"??_);_(@_)</c:formatCode>
                <c:ptCount val="7"/>
                <c:pt idx="0">
                  <c:v>18778.761915067011</c:v>
                </c:pt>
                <c:pt idx="1">
                  <c:v>19059.891685772003</c:v>
                </c:pt>
                <c:pt idx="2">
                  <c:v>19367.191424796994</c:v>
                </c:pt>
                <c:pt idx="3">
                  <c:v>19631.429866057966</c:v>
                </c:pt>
                <c:pt idx="4">
                  <c:v>19871.073084842999</c:v>
                </c:pt>
                <c:pt idx="5">
                  <c:v>20022.233874814996</c:v>
                </c:pt>
                <c:pt idx="6">
                  <c:v>20196.670101827996</c:v>
                </c:pt>
              </c:numCache>
            </c:numRef>
          </c:val>
          <c:extLst>
            <c:ext xmlns:c16="http://schemas.microsoft.com/office/drawing/2014/chart" uri="{C3380CC4-5D6E-409C-BE32-E72D297353CC}">
              <c16:uniqueId val="{00000005-C525-4616-8245-B92162F715A7}"/>
            </c:ext>
          </c:extLst>
        </c:ser>
        <c:dLbls>
          <c:dLblPos val="ctr"/>
          <c:showLegendKey val="0"/>
          <c:showVal val="1"/>
          <c:showCatName val="0"/>
          <c:showSerName val="0"/>
          <c:showPercent val="0"/>
          <c:showBubbleSize val="0"/>
        </c:dLbls>
        <c:gapWidth val="79"/>
        <c:overlap val="100"/>
        <c:axId val="693304863"/>
        <c:axId val="700829775"/>
      </c:barChart>
      <c:catAx>
        <c:axId val="693304863"/>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0" spcFirstLastPara="1" vertOverflow="ellipsis"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crossAx val="700829775"/>
        <c:crosses val="autoZero"/>
        <c:auto val="1"/>
        <c:lblAlgn val="ctr"/>
        <c:lblOffset val="100"/>
        <c:noMultiLvlLbl val="0"/>
      </c:catAx>
      <c:valAx>
        <c:axId val="700829775"/>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out"/>
        <c:minorTickMark val="none"/>
        <c:tickLblPos val="nextTo"/>
        <c:spPr>
          <a:noFill/>
          <a:ln>
            <a:noFill/>
          </a:ln>
          <a:effectLst/>
        </c:spPr>
        <c:txPr>
          <a:bodyPr rot="0" spcFirstLastPara="1" vertOverflow="ellipsis"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93304863"/>
        <c:crosses val="autoZero"/>
        <c:crossBetween val="between"/>
      </c:valAx>
      <c:spPr>
        <a:noFill/>
        <a:ln>
          <a:noFill/>
        </a:ln>
        <a:effectLst/>
      </c:spPr>
    </c:plotArea>
    <c:legend>
      <c:legendPos val="r"/>
      <c:layout>
        <c:manualLayout>
          <c:xMode val="edge"/>
          <c:yMode val="edge"/>
          <c:x val="0.85225370164943726"/>
          <c:y val="0.11669530685932755"/>
          <c:w val="0.13737464752947368"/>
          <c:h val="0.86914099491796093"/>
        </c:manualLayout>
      </c:layout>
      <c:overlay val="0"/>
      <c:spPr>
        <a:noFill/>
        <a:ln>
          <a:noFill/>
        </a:ln>
        <a:effectLst/>
      </c:spPr>
      <c:txPr>
        <a:bodyPr rot="0" spcFirstLastPara="1" vertOverflow="ellipsis" vert="horz" wrap="square" anchor="ctr" anchorCtr="1"/>
        <a:lstStyle/>
        <a:p>
          <a:pPr>
            <a:defRPr sz="105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strRef>
          <c:f>'growth by segment'!$K$38</c:f>
          <c:strCache>
            <c:ptCount val="1"/>
            <c:pt idx="0">
              <c:v>Healthcare and Life Sciences - Expected Annual Growth Rate by Spend Segment</c:v>
            </c:pt>
          </c:strCache>
        </c:strRef>
      </c:tx>
      <c:layout>
        <c:manualLayout>
          <c:xMode val="edge"/>
          <c:yMode val="edge"/>
          <c:x val="0.23340492778786262"/>
          <c:y val="5.0156739811912229E-3"/>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3067526422605047E-2"/>
          <c:y val="0.14930070078512842"/>
          <c:w val="0.92575918478816044"/>
          <c:h val="0.763113540776298"/>
        </c:manualLayout>
      </c:layout>
      <c:lineChart>
        <c:grouping val="standard"/>
        <c:varyColors val="0"/>
        <c:ser>
          <c:idx val="0"/>
          <c:order val="0"/>
          <c:tx>
            <c:strRef>
              <c:f>'growth by segment'!$D$53</c:f>
              <c:strCache>
                <c:ptCount val="1"/>
                <c:pt idx="0">
                  <c:v>Data Center Systems</c:v>
                </c:pt>
              </c:strCache>
            </c:strRef>
          </c:tx>
          <c:spPr>
            <a:ln w="28575" cap="rnd">
              <a:solidFill>
                <a:srgbClr val="0070C0"/>
              </a:solidFill>
              <a:round/>
            </a:ln>
            <a:effectLst/>
          </c:spPr>
          <c:marker>
            <c:symbol val="none"/>
          </c:marker>
          <c:dLbls>
            <c:dLbl>
              <c:idx val="0"/>
              <c:layout>
                <c:manualLayout>
                  <c:x val="-1.9687455131525654E-2"/>
                  <c:y val="-1.7492064275664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8BE0-4E7E-A0BA-C86C187403E4}"/>
                </c:ext>
              </c:extLst>
            </c:dLbl>
            <c:dLbl>
              <c:idx val="1"/>
              <c:layout>
                <c:manualLayout>
                  <c:x val="-1.8561170513017363E-2"/>
                  <c:y val="-7.4607163132821563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BE0-4E7E-A0BA-C86C187403E4}"/>
                </c:ext>
              </c:extLst>
            </c:dLbl>
            <c:dLbl>
              <c:idx val="2"/>
              <c:layout>
                <c:manualLayout>
                  <c:x val="-2.0813739750033988E-2"/>
                  <c:y val="1.76176535926738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8BE0-4E7E-A0BA-C86C187403E4}"/>
                </c:ext>
              </c:extLst>
            </c:dLbl>
            <c:dLbl>
              <c:idx val="3"/>
              <c:layout>
                <c:manualLayout>
                  <c:x val="-1.8561170513017405E-2"/>
                  <c:y val="-2.501557524745143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E-8BE0-4E7E-A0BA-C86C187403E4}"/>
                </c:ext>
              </c:extLst>
            </c:dLbl>
            <c:dLbl>
              <c:idx val="4"/>
              <c:layout>
                <c:manualLayout>
                  <c:x val="-2.3066308987050654E-2"/>
                  <c:y val="-1.4984227285069082E-2"/>
                </c:manualLayout>
              </c:layout>
              <c:tx>
                <c:rich>
                  <a:bodyPr/>
                  <a:lstStyle/>
                  <a:p>
                    <a:fld id="{7B8CDF1F-6587-499D-896B-7617EC5000E2}" type="VALUE">
                      <a:rPr lang="en-US"/>
                      <a:pPr/>
                      <a:t>[VALUE]</a:t>
                    </a:fld>
                    <a:endParaRPr lang="en-US"/>
                  </a:p>
                </c:rich>
              </c:tx>
              <c:dLblPos val="r"/>
              <c:showLegendKey val="0"/>
              <c:showVal val="1"/>
              <c:showCatName val="0"/>
              <c:showSerName val="0"/>
              <c:showPercent val="0"/>
              <c:showBubbleSize val="0"/>
              <c:extLst>
                <c:ext xmlns:c15="http://schemas.microsoft.com/office/drawing/2012/chart" uri="{CE6537A1-D6FC-4f65-9D91-7224C49458BB}">
                  <c15:dlblFieldTable/>
                  <c15:showDataLabelsRange val="0"/>
                </c:ext>
                <c:ext xmlns:c16="http://schemas.microsoft.com/office/drawing/2014/chart" uri="{C3380CC4-5D6E-409C-BE32-E72D297353CC}">
                  <c16:uniqueId val="{00000000-970C-4405-84D5-484494C82068}"/>
                </c:ext>
              </c:extLst>
            </c:dLbl>
            <c:numFmt formatCode="0.0%" sourceLinked="0"/>
            <c:spPr>
              <a:solidFill>
                <a:schemeClr val="bg1">
                  <a:alpha val="60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2">
                        <a:lumMod val="50000"/>
                        <a:lumOff val="50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segment'!$D$56:$D$60</c:f>
              <c:numCache>
                <c:formatCode>0.0%</c:formatCode>
                <c:ptCount val="5"/>
                <c:pt idx="0">
                  <c:v>3.3990998178065564E-2</c:v>
                </c:pt>
                <c:pt idx="1">
                  <c:v>5.9584390357708947E-2</c:v>
                </c:pt>
                <c:pt idx="2">
                  <c:v>5.7374869318571366E-2</c:v>
                </c:pt>
                <c:pt idx="3">
                  <c:v>5.4727883960523013E-2</c:v>
                </c:pt>
                <c:pt idx="4">
                  <c:v>4.5486345930422015E-2</c:v>
                </c:pt>
              </c:numCache>
              <c:extLst/>
            </c:numRef>
          </c:val>
          <c:smooth val="1"/>
          <c:extLst>
            <c:ext xmlns:c16="http://schemas.microsoft.com/office/drawing/2014/chart" uri="{C3380CC4-5D6E-409C-BE32-E72D297353CC}">
              <c16:uniqueId val="{00000001-970C-4405-84D5-484494C82068}"/>
            </c:ext>
          </c:extLst>
        </c:ser>
        <c:ser>
          <c:idx val="1"/>
          <c:order val="1"/>
          <c:tx>
            <c:strRef>
              <c:f>'growth by segment'!$E$53</c:f>
              <c:strCache>
                <c:ptCount val="1"/>
                <c:pt idx="0">
                  <c:v>Devices</c:v>
                </c:pt>
              </c:strCache>
            </c:strRef>
          </c:tx>
          <c:spPr>
            <a:ln w="28575" cap="rnd">
              <a:solidFill>
                <a:srgbClr val="C00000"/>
              </a:solidFill>
              <a:round/>
            </a:ln>
            <a:effectLst/>
          </c:spPr>
          <c:marker>
            <c:symbol val="none"/>
          </c:marker>
          <c:dLbls>
            <c:dLbl>
              <c:idx val="2"/>
              <c:layout>
                <c:manualLayout>
                  <c:x val="-1.8561170513017321E-2"/>
                  <c:y val="-1.749206427566469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353D-408F-A213-66EAABA3F603}"/>
                </c:ext>
              </c:extLst>
            </c:dLbl>
            <c:dLbl>
              <c:idx val="4"/>
              <c:layout>
                <c:manualLayout>
                  <c:x val="-1.7434885894508988E-2"/>
                  <c:y val="-1.247639029447337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BE0-4E7E-A0BA-C86C187403E4}"/>
                </c:ext>
              </c:extLst>
            </c:dLbl>
            <c:numFmt formatCode="0.0%" sourceLinked="0"/>
            <c:spPr>
              <a:solidFill>
                <a:schemeClr val="bg1">
                  <a:alpha val="57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rgbClr val="C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segment'!$E$56:$E$60</c:f>
              <c:numCache>
                <c:formatCode>0.0%</c:formatCode>
                <c:ptCount val="5"/>
                <c:pt idx="0">
                  <c:v>-7.7112518315614664E-2</c:v>
                </c:pt>
                <c:pt idx="1">
                  <c:v>4.7842073875530494E-2</c:v>
                </c:pt>
                <c:pt idx="2">
                  <c:v>6.4650128895280087E-2</c:v>
                </c:pt>
                <c:pt idx="3">
                  <c:v>3.6314467480582667E-2</c:v>
                </c:pt>
                <c:pt idx="4">
                  <c:v>1.4195337014811241E-2</c:v>
                </c:pt>
              </c:numCache>
              <c:extLst/>
            </c:numRef>
          </c:val>
          <c:smooth val="1"/>
          <c:extLst>
            <c:ext xmlns:c16="http://schemas.microsoft.com/office/drawing/2014/chart" uri="{C3380CC4-5D6E-409C-BE32-E72D297353CC}">
              <c16:uniqueId val="{00000002-970C-4405-84D5-484494C82068}"/>
            </c:ext>
          </c:extLst>
        </c:ser>
        <c:ser>
          <c:idx val="2"/>
          <c:order val="2"/>
          <c:tx>
            <c:strRef>
              <c:f>'growth by segment'!$F$53</c:f>
              <c:strCache>
                <c:ptCount val="1"/>
                <c:pt idx="0">
                  <c:v>Internal Services</c:v>
                </c:pt>
              </c:strCache>
            </c:strRef>
          </c:tx>
          <c:spPr>
            <a:ln w="28575" cap="rnd">
              <a:solidFill>
                <a:schemeClr val="accent1">
                  <a:tint val="83000"/>
                </a:schemeClr>
              </a:solidFill>
              <a:round/>
            </a:ln>
            <a:effectLst/>
          </c:spPr>
          <c:marker>
            <c:symbol val="none"/>
          </c:marker>
          <c:dLbls>
            <c:dLbl>
              <c:idx val="0"/>
              <c:layout>
                <c:manualLayout>
                  <c:x val="-1.9687455131525654E-2"/>
                  <c:y val="1.260197961148264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B69-4D9F-A248-D7014FD9D513}"/>
                </c:ext>
              </c:extLst>
            </c:dLbl>
            <c:dLbl>
              <c:idx val="1"/>
              <c:layout>
                <c:manualLayout>
                  <c:x val="-1.7434885894508988E-2"/>
                  <c:y val="-2.752341223804704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B69-4D9F-A248-D7014FD9D513}"/>
                </c:ext>
              </c:extLst>
            </c:dLbl>
            <c:dLbl>
              <c:idx val="3"/>
              <c:layout>
                <c:manualLayout>
                  <c:x val="-2.1940024368542321E-2"/>
                  <c:y val="-2.250773825685582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53D-408F-A213-66EAABA3F603}"/>
                </c:ext>
              </c:extLst>
            </c:dLbl>
            <c:dLbl>
              <c:idx val="4"/>
              <c:layout>
                <c:manualLayout>
                  <c:x val="-2.0813739750034154E-2"/>
                  <c:y val="1.7617653592673865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9B69-4D9F-A248-D7014FD9D513}"/>
                </c:ext>
              </c:extLst>
            </c:dLbl>
            <c:numFmt formatCode="0.0%" sourceLinked="0"/>
            <c:spPr>
              <a:solidFill>
                <a:schemeClr val="bg1">
                  <a:alpha val="56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50000"/>
                        <a:lumOff val="50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segment'!$F$56:$F$60</c:f>
              <c:numCache>
                <c:formatCode>0.0%</c:formatCode>
                <c:ptCount val="5"/>
                <c:pt idx="0">
                  <c:v>3.1134964025593393E-2</c:v>
                </c:pt>
                <c:pt idx="1">
                  <c:v>3.3941283813817613E-2</c:v>
                </c:pt>
                <c:pt idx="2">
                  <c:v>3.6342422842534035E-2</c:v>
                </c:pt>
                <c:pt idx="3">
                  <c:v>3.8672272306614262E-2</c:v>
                </c:pt>
                <c:pt idx="4">
                  <c:v>4.0906268712629937E-2</c:v>
                </c:pt>
              </c:numCache>
              <c:extLst/>
            </c:numRef>
          </c:val>
          <c:smooth val="1"/>
          <c:extLst>
            <c:ext xmlns:c16="http://schemas.microsoft.com/office/drawing/2014/chart" uri="{C3380CC4-5D6E-409C-BE32-E72D297353CC}">
              <c16:uniqueId val="{00000003-970C-4405-84D5-484494C82068}"/>
            </c:ext>
          </c:extLst>
        </c:ser>
        <c:ser>
          <c:idx val="3"/>
          <c:order val="3"/>
          <c:tx>
            <c:strRef>
              <c:f>'growth by segment'!$G$53</c:f>
              <c:strCache>
                <c:ptCount val="1"/>
                <c:pt idx="0">
                  <c:v>IT Services</c:v>
                </c:pt>
              </c:strCache>
            </c:strRef>
          </c:tx>
          <c:spPr>
            <a:ln w="28575" cap="rnd">
              <a:solidFill>
                <a:schemeClr val="accent6">
                  <a:lumMod val="75000"/>
                </a:schemeClr>
              </a:solidFill>
              <a:round/>
            </a:ln>
            <a:effectLst/>
          </c:spPr>
          <c:marker>
            <c:symbol val="none"/>
          </c:marker>
          <c:dLbls>
            <c:dLbl>
              <c:idx val="1"/>
              <c:layout>
                <c:manualLayout>
                  <c:x val="-2.0754676320433554E-2"/>
                  <c:y val="-1.260178214400315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53D-408F-A213-66EAABA3F603}"/>
                </c:ext>
              </c:extLst>
            </c:dLbl>
            <c:dLbl>
              <c:idx val="2"/>
              <c:layout>
                <c:manualLayout>
                  <c:x val="-2.0754676320433471E-2"/>
                  <c:y val="-1.5109619134598816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8BE0-4E7E-A0BA-C86C187403E4}"/>
                </c:ext>
              </c:extLst>
            </c:dLbl>
            <c:dLbl>
              <c:idx val="3"/>
              <c:layout>
                <c:manualLayout>
                  <c:x val="-2.0754676320433391E-2"/>
                  <c:y val="1.247658776195290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8BE0-4E7E-A0BA-C86C187403E4}"/>
                </c:ext>
              </c:extLst>
            </c:dLbl>
            <c:numFmt formatCode="0.0%" sourceLinked="0"/>
            <c:spPr>
              <a:solidFill>
                <a:schemeClr val="bg1">
                  <a:alpha val="56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accent6">
                        <a:lumMod val="75000"/>
                      </a:schemeClr>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segment'!$G$56:$G$60</c:f>
              <c:numCache>
                <c:formatCode>0.0%</c:formatCode>
                <c:ptCount val="5"/>
                <c:pt idx="0">
                  <c:v>9.7295494720084461E-2</c:v>
                </c:pt>
                <c:pt idx="1">
                  <c:v>0.11160797979850925</c:v>
                </c:pt>
                <c:pt idx="2">
                  <c:v>0.12635731913887083</c:v>
                </c:pt>
                <c:pt idx="3">
                  <c:v>0.12984986790694178</c:v>
                </c:pt>
                <c:pt idx="4">
                  <c:v>0.12560609863448169</c:v>
                </c:pt>
              </c:numCache>
              <c:extLst/>
            </c:numRef>
          </c:val>
          <c:smooth val="1"/>
          <c:extLst>
            <c:ext xmlns:c16="http://schemas.microsoft.com/office/drawing/2014/chart" uri="{C3380CC4-5D6E-409C-BE32-E72D297353CC}">
              <c16:uniqueId val="{00000004-970C-4405-84D5-484494C82068}"/>
            </c:ext>
          </c:extLst>
        </c:ser>
        <c:ser>
          <c:idx val="4"/>
          <c:order val="4"/>
          <c:tx>
            <c:strRef>
              <c:f>'growth by segment'!$H$53</c:f>
              <c:strCache>
                <c:ptCount val="1"/>
                <c:pt idx="0">
                  <c:v>Software</c:v>
                </c:pt>
              </c:strCache>
            </c:strRef>
          </c:tx>
          <c:spPr>
            <a:ln w="28575" cap="rnd">
              <a:solidFill>
                <a:schemeClr val="accent5"/>
              </a:solidFill>
              <a:round/>
            </a:ln>
            <a:effectLst/>
          </c:spPr>
          <c:marker>
            <c:symbol val="none"/>
          </c:marker>
          <c:dLbls>
            <c:dLbl>
              <c:idx val="1"/>
              <c:layout>
                <c:manualLayout>
                  <c:x val="-1.962839170192518E-2"/>
                  <c:y val="-4.9528793226864994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8BE0-4E7E-A0BA-C86C187403E4}"/>
                </c:ext>
              </c:extLst>
            </c:dLbl>
            <c:dLbl>
              <c:idx val="2"/>
              <c:layout>
                <c:manualLayout>
                  <c:x val="-2.0754676320433471E-2"/>
                  <c:y val="-1.749206427566464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8BE0-4E7E-A0BA-C86C187403E4}"/>
                </c:ext>
              </c:extLst>
            </c:dLbl>
            <c:dLbl>
              <c:idx val="3"/>
              <c:layout>
                <c:manualLayout>
                  <c:x val="-2.0754676320433391E-2"/>
                  <c:y val="-9.9685533038777682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8BE0-4E7E-A0BA-C86C187403E4}"/>
                </c:ext>
              </c:extLst>
            </c:dLbl>
            <c:dLbl>
              <c:idx val="4"/>
              <c:layout>
                <c:manualLayout>
                  <c:x val="-2.0754676320433471E-2"/>
                  <c:y val="-1.498422728506899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8BE0-4E7E-A0BA-C86C187403E4}"/>
                </c:ext>
              </c:extLst>
            </c:dLbl>
            <c:numFmt formatCode="0.0%" sourceLinked="0"/>
            <c:spPr>
              <a:solidFill>
                <a:schemeClr val="bg1">
                  <a:alpha val="62000"/>
                </a:schemeClr>
              </a:solidFill>
              <a:ln>
                <a:noFill/>
              </a:ln>
              <a:effectLst/>
            </c:spPr>
            <c:txPr>
              <a:bodyPr rot="0" spcFirstLastPara="1" vertOverflow="ellipsis" vert="horz" wrap="square" lIns="38100" tIns="19050" rIns="38100" bIns="19050" anchor="ctr" anchorCtr="1">
                <a:spAutoFit/>
              </a:bodyPr>
              <a:lstStyle/>
              <a:p>
                <a:pPr>
                  <a:defRPr sz="700" b="0" i="0" u="none" strike="noStrike" kern="1200" baseline="0">
                    <a:solidFill>
                      <a:schemeClr val="accent5"/>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segment'!$H$56:$H$60</c:f>
              <c:numCache>
                <c:formatCode>0.0%</c:formatCode>
                <c:ptCount val="5"/>
                <c:pt idx="0">
                  <c:v>0.13425570553963972</c:v>
                </c:pt>
                <c:pt idx="1">
                  <c:v>0.13138026427385391</c:v>
                </c:pt>
                <c:pt idx="2">
                  <c:v>0.14216110101175933</c:v>
                </c:pt>
                <c:pt idx="3">
                  <c:v>0.14015312009639688</c:v>
                </c:pt>
                <c:pt idx="4">
                  <c:v>0.1440505762769351</c:v>
                </c:pt>
              </c:numCache>
              <c:extLst/>
            </c:numRef>
          </c:val>
          <c:smooth val="1"/>
          <c:extLst>
            <c:ext xmlns:c16="http://schemas.microsoft.com/office/drawing/2014/chart" uri="{C3380CC4-5D6E-409C-BE32-E72D297353CC}">
              <c16:uniqueId val="{00000005-970C-4405-84D5-484494C82068}"/>
            </c:ext>
          </c:extLst>
        </c:ser>
        <c:ser>
          <c:idx val="5"/>
          <c:order val="5"/>
          <c:tx>
            <c:strRef>
              <c:f>'growth by segment'!$I$53</c:f>
              <c:strCache>
                <c:ptCount val="1"/>
                <c:pt idx="0">
                  <c:v>Telecom Services</c:v>
                </c:pt>
              </c:strCache>
            </c:strRef>
          </c:tx>
          <c:spPr>
            <a:ln w="28575" cap="rnd">
              <a:solidFill>
                <a:schemeClr val="accent1">
                  <a:shade val="65000"/>
                </a:schemeClr>
              </a:solidFill>
              <a:round/>
            </a:ln>
            <a:effectLst/>
          </c:spPr>
          <c:marker>
            <c:symbol val="none"/>
          </c:marker>
          <c:dLbls>
            <c:dLbl>
              <c:idx val="1"/>
              <c:layout>
                <c:manualLayout>
                  <c:x val="-2.0250553098865708E-2"/>
                  <c:y val="2.5141263298200579E-2"/>
                </c:manualLayout>
              </c:layout>
              <c:numFmt formatCode="0.0%" sourceLinked="0"/>
              <c:spPr>
                <a:solidFill>
                  <a:schemeClr val="bg1">
                    <a:alpha val="51000"/>
                  </a:schemeClr>
                </a:solidFill>
                <a:ln>
                  <a:noFill/>
                </a:ln>
                <a:effectLst/>
              </c:spPr>
              <c:txPr>
                <a:bodyPr rot="0" spcFirstLastPara="1" vertOverflow="ellipsis" vert="horz" wrap="square" lIns="38100" tIns="19050" rIns="38100" bIns="19050" anchor="ctr" anchorCtr="1">
                  <a:no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r"/>
              <c:showLegendKey val="0"/>
              <c:showVal val="1"/>
              <c:showCatName val="0"/>
              <c:showSerName val="0"/>
              <c:showPercent val="0"/>
              <c:showBubbleSize val="0"/>
              <c:extLst>
                <c:ext xmlns:c15="http://schemas.microsoft.com/office/drawing/2012/chart" uri="{CE6537A1-D6FC-4f65-9D91-7224C49458BB}">
                  <c15:layout>
                    <c:manualLayout>
                      <c:w val="2.8112064077967978E-2"/>
                      <c:h val="4.777429467084638E-2"/>
                    </c:manualLayout>
                  </c15:layout>
                </c:ext>
                <c:ext xmlns:c16="http://schemas.microsoft.com/office/drawing/2014/chart" uri="{C3380CC4-5D6E-409C-BE32-E72D297353CC}">
                  <c16:uniqueId val="{00000003-353D-408F-A213-66EAABA3F603}"/>
                </c:ext>
              </c:extLst>
            </c:dLbl>
            <c:dLbl>
              <c:idx val="4"/>
              <c:layout>
                <c:manualLayout>
                  <c:x val="-2.3066308987050654E-2"/>
                  <c:y val="3.015683854565201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8BE0-4E7E-A0BA-C86C187403E4}"/>
                </c:ext>
              </c:extLst>
            </c:dLbl>
            <c:numFmt formatCode="0.0%" sourceLinked="0"/>
            <c:spPr>
              <a:solidFill>
                <a:schemeClr val="bg1">
                  <a:alpha val="51000"/>
                </a:schemeClr>
              </a:solidFill>
              <a:ln>
                <a:noFill/>
              </a:ln>
              <a:effectLst/>
            </c:spPr>
            <c:txPr>
              <a:bodyPr rot="0" spcFirstLastPara="1" vertOverflow="ellipsis" vert="horz" wrap="square" lIns="38100" tIns="19050" rIns="38100" bIns="19050" anchor="ctr" anchorCtr="1">
                <a:spAutoFit/>
              </a:bodyPr>
              <a:lstStyle/>
              <a:p>
                <a:pPr>
                  <a:defRPr sz="700" b="1" i="0" u="none" strike="noStrike" kern="1200" baseline="0">
                    <a:solidFill>
                      <a:schemeClr val="tx1">
                        <a:lumMod val="75000"/>
                        <a:lumOff val="25000"/>
                      </a:schemeClr>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segment'!$I$56:$I$60</c:f>
              <c:numCache>
                <c:formatCode>0.0%</c:formatCode>
                <c:ptCount val="5"/>
                <c:pt idx="0">
                  <c:v>1.6122848130054535E-2</c:v>
                </c:pt>
                <c:pt idx="1">
                  <c:v>1.3643611789918655E-2</c:v>
                </c:pt>
                <c:pt idx="2">
                  <c:v>1.2207119930645893E-2</c:v>
                </c:pt>
                <c:pt idx="3">
                  <c:v>7.6070773494007751E-3</c:v>
                </c:pt>
                <c:pt idx="4">
                  <c:v>8.7121261345576122E-3</c:v>
                </c:pt>
              </c:numCache>
              <c:extLst/>
            </c:numRef>
          </c:val>
          <c:smooth val="1"/>
          <c:extLst>
            <c:ext xmlns:c16="http://schemas.microsoft.com/office/drawing/2014/chart" uri="{C3380CC4-5D6E-409C-BE32-E72D297353CC}">
              <c16:uniqueId val="{00000006-970C-4405-84D5-484494C82068}"/>
            </c:ext>
          </c:extLst>
        </c:ser>
        <c:ser>
          <c:idx val="6"/>
          <c:order val="6"/>
          <c:tx>
            <c:strRef>
              <c:f>'growth by segment'!$J$53</c:f>
              <c:strCache>
                <c:ptCount val="1"/>
                <c:pt idx="0">
                  <c:v>Total Spend</c:v>
                </c:pt>
              </c:strCache>
            </c:strRef>
          </c:tx>
          <c:spPr>
            <a:ln w="28575" cap="rnd">
              <a:solidFill>
                <a:schemeClr val="accent1">
                  <a:shade val="47000"/>
                </a:schemeClr>
              </a:solidFill>
              <a:prstDash val="dash"/>
              <a:round/>
            </a:ln>
            <a:effectLst/>
          </c:spPr>
          <c:marker>
            <c:symbol val="none"/>
          </c:marker>
          <c:dLbls>
            <c:dLbl>
              <c:idx val="1"/>
              <c:layout>
                <c:manualLayout>
                  <c:x val="-1.8870943125021269E-2"/>
                  <c:y val="-1.461437069582603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8BE0-4E7E-A0BA-C86C187403E4}"/>
                </c:ext>
              </c:extLst>
            </c:dLbl>
            <c:dLbl>
              <c:idx val="3"/>
              <c:layout>
                <c:manualLayout>
                  <c:x val="-1.9997227743529643E-2"/>
                  <c:y val="2.3003184163108092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BE0-4E7E-A0BA-C86C187403E4}"/>
                </c:ext>
              </c:extLst>
            </c:dLbl>
            <c:dLbl>
              <c:idx val="4"/>
              <c:layout>
                <c:manualLayout>
                  <c:x val="-2.6754935454579559E-2"/>
                  <c:y val="2.3003184163108138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8BE0-4E7E-A0BA-C86C187403E4}"/>
                </c:ext>
              </c:extLst>
            </c:dLbl>
            <c:spPr>
              <a:solidFill>
                <a:schemeClr val="bg1">
                  <a:alpha val="71000"/>
                </a:schemeClr>
              </a:solidFill>
              <a:ln>
                <a:noFill/>
              </a:ln>
              <a:effectLst/>
            </c:spPr>
            <c:txPr>
              <a:bodyPr rot="0" spcFirstLastPara="1" vertOverflow="ellipsis" vert="horz" wrap="square" lIns="38100" tIns="19050" rIns="38100" bIns="19050" anchor="ctr" anchorCtr="1">
                <a:spAutoFit/>
              </a:bodyPr>
              <a:lstStyle/>
              <a:p>
                <a:pPr>
                  <a:defRPr sz="90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'growth by segment'!$C$56:$C$60</c:f>
              <c:strCache>
                <c:ptCount val="5"/>
                <c:pt idx="0">
                  <c:v>2023 YR</c:v>
                </c:pt>
                <c:pt idx="1">
                  <c:v>2024 YR</c:v>
                </c:pt>
                <c:pt idx="2">
                  <c:v>2025 YR</c:v>
                </c:pt>
                <c:pt idx="3">
                  <c:v>2026 YR</c:v>
                </c:pt>
                <c:pt idx="4">
                  <c:v>2027 YR</c:v>
                </c:pt>
              </c:strCache>
              <c:extLst/>
            </c:strRef>
          </c:cat>
          <c:val>
            <c:numRef>
              <c:f>'growth by segment'!$J$56:$J$60</c:f>
              <c:numCache>
                <c:formatCode>0.0%</c:formatCode>
                <c:ptCount val="5"/>
                <c:pt idx="0">
                  <c:v>7.8581771053530605E-2</c:v>
                </c:pt>
                <c:pt idx="1">
                  <c:v>9.5335612995444519E-2</c:v>
                </c:pt>
                <c:pt idx="2">
                  <c:v>0.10753093693824801</c:v>
                </c:pt>
                <c:pt idx="3">
                  <c:v>0.10873553836290414</c:v>
                </c:pt>
                <c:pt idx="4">
                  <c:v>0.10842126139550622</c:v>
                </c:pt>
              </c:numCache>
              <c:extLst/>
            </c:numRef>
          </c:val>
          <c:smooth val="1"/>
          <c:extLst>
            <c:ext xmlns:c16="http://schemas.microsoft.com/office/drawing/2014/chart" uri="{C3380CC4-5D6E-409C-BE32-E72D297353CC}">
              <c16:uniqueId val="{00000007-970C-4405-84D5-484494C82068}"/>
            </c:ext>
          </c:extLst>
        </c:ser>
        <c:dLbls>
          <c:showLegendKey val="0"/>
          <c:showVal val="1"/>
          <c:showCatName val="0"/>
          <c:showSerName val="0"/>
          <c:showPercent val="0"/>
          <c:showBubbleSize val="0"/>
        </c:dLbls>
        <c:smooth val="0"/>
        <c:axId val="546939920"/>
        <c:axId val="605669408"/>
      </c:lineChart>
      <c:catAx>
        <c:axId val="546939920"/>
        <c:scaling>
          <c:orientation val="minMax"/>
        </c:scaling>
        <c:delete val="0"/>
        <c:axPos val="b"/>
        <c:numFmt formatCode="General" sourceLinked="1"/>
        <c:majorTickMark val="none"/>
        <c:minorTickMark val="none"/>
        <c:tickLblPos val="low"/>
        <c:spPr>
          <a:noFill/>
          <a:ln w="38100" cap="flat" cmpd="sng" algn="ctr">
            <a:solidFill>
              <a:schemeClr val="tx1">
                <a:lumMod val="15000"/>
                <a:lumOff val="85000"/>
              </a:schemeClr>
            </a:solidFill>
            <a:round/>
          </a:ln>
          <a:effectLst/>
        </c:spPr>
        <c:txPr>
          <a:bodyPr rot="-60000000" spcFirstLastPara="1" vertOverflow="ellipsis" vert="horz" wrap="square" anchor="ctr" anchorCtr="1"/>
          <a:lstStyle/>
          <a:p>
            <a:pPr>
              <a:defRPr sz="1200" b="1" i="0" u="none" strike="noStrike" kern="1200" baseline="0">
                <a:solidFill>
                  <a:sysClr val="windowText" lastClr="000000"/>
                </a:solidFill>
                <a:latin typeface="+mn-lt"/>
                <a:ea typeface="+mn-ea"/>
                <a:cs typeface="+mn-cs"/>
              </a:defRPr>
            </a:pPr>
            <a:endParaRPr lang="en-US"/>
          </a:p>
        </c:txPr>
        <c:crossAx val="605669408"/>
        <c:crosses val="autoZero"/>
        <c:auto val="1"/>
        <c:lblAlgn val="ctr"/>
        <c:lblOffset val="100"/>
        <c:noMultiLvlLbl val="0"/>
      </c:catAx>
      <c:valAx>
        <c:axId val="605669408"/>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dirty="0"/>
              </a:p>
              <a:p>
                <a:pPr>
                  <a:defRPr/>
                </a:pPr>
                <a:endParaRPr lang="en-US" dirty="0"/>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546939920"/>
        <c:crosses val="autoZero"/>
        <c:crossBetween val="between"/>
      </c:valAx>
      <c:spPr>
        <a:noFill/>
        <a:ln>
          <a:noFill/>
        </a:ln>
        <a:effectLst/>
      </c:spPr>
    </c:plotArea>
    <c:legend>
      <c:legendPos val="b"/>
      <c:layout>
        <c:manualLayout>
          <c:xMode val="edge"/>
          <c:yMode val="edge"/>
          <c:x val="9.5008445758121604E-2"/>
          <c:y val="8.5743225649414972E-2"/>
          <c:w val="0.87833032148026535"/>
          <c:h val="5.5048674282091495E-2"/>
        </c:manualLayout>
      </c:layout>
      <c:overlay val="0"/>
      <c:spPr>
        <a:noFill/>
        <a:ln>
          <a:noFill/>
        </a:ln>
        <a:effectLst/>
      </c:spPr>
      <c:txPr>
        <a:bodyPr rot="0" spcFirstLastPara="1" vertOverflow="ellipsis" vert="horz" wrap="square" anchor="ctr" anchorCtr="1"/>
        <a:lstStyle/>
        <a:p>
          <a:pPr>
            <a:defRPr sz="12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hart>
    <c:title>
      <c:tx>
        <c:strRef>
          <c:f>'spend by seg year'!$K$36</c:f>
          <c:strCache>
            <c:ptCount val="1"/>
            <c:pt idx="0">
              <c:v>Healthcare and Life Sciences - Spend by Year and CAGR by Segment</c:v>
            </c:pt>
          </c:strCache>
        </c:strRef>
      </c:tx>
      <c:layout>
        <c:manualLayout>
          <c:xMode val="edge"/>
          <c:yMode val="edge"/>
          <c:x val="0.30094174244034655"/>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6.0589914360676671E-2"/>
          <c:y val="0.1502472158789549"/>
          <c:w val="0.88043106293658802"/>
          <c:h val="0.77327222316001354"/>
        </c:manualLayout>
      </c:layout>
      <c:barChart>
        <c:barDir val="col"/>
        <c:grouping val="clustered"/>
        <c:varyColors val="0"/>
        <c:ser>
          <c:idx val="0"/>
          <c:order val="0"/>
          <c:tx>
            <c:strRef>
              <c:f>'spend by seg year'!$C$49</c:f>
              <c:strCache>
                <c:ptCount val="1"/>
                <c:pt idx="0">
                  <c:v>2022 YR</c:v>
                </c:pt>
              </c:strCache>
            </c:strRef>
          </c:tx>
          <c:spPr>
            <a:solidFill>
              <a:schemeClr val="accent1">
                <a:tint val="46000"/>
              </a:schemeClr>
            </a:solidFill>
            <a:ln>
              <a:noFill/>
            </a:ln>
            <a:effectLst/>
          </c:spPr>
          <c:invertIfNegative val="0"/>
          <c:dLbls>
            <c:dLbl>
              <c:idx val="0"/>
              <c:layout>
                <c:manualLayout>
                  <c:x val="-1.2754685543551608E-2"/>
                  <c:y val="-3.24288993656357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F271-4A3D-A47F-52FE164E83B4}"/>
                </c:ext>
              </c:extLst>
            </c:dLbl>
            <c:dLbl>
              <c:idx val="1"/>
              <c:layout>
                <c:manualLayout>
                  <c:x val="-1.4641700040608325E-2"/>
                  <c:y val="5.920845160812578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741E-4B27-AE2A-2971B2E946B2}"/>
                </c:ext>
              </c:extLst>
            </c:dLbl>
            <c:dLbl>
              <c:idx val="3"/>
              <c:layout>
                <c:manualLayout>
                  <c:x val="-2.3897382552361911E-2"/>
                  <c:y val="9.6595257099680962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F271-4A3D-A47F-52FE164E83B4}"/>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ct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ound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year'!$C$50:$C$55</c:f>
              <c:numCache>
                <c:formatCode>_("$"* #,##0_);_("$"* \(#,##0\);_("$"* "-"??_);_(@_)</c:formatCode>
                <c:ptCount val="6"/>
                <c:pt idx="0">
                  <c:v>9230.4113009970079</c:v>
                </c:pt>
                <c:pt idx="1">
                  <c:v>14489.58541375699</c:v>
                </c:pt>
                <c:pt idx="2">
                  <c:v>24878.76175913501</c:v>
                </c:pt>
                <c:pt idx="3">
                  <c:v>105389.08332188314</c:v>
                </c:pt>
                <c:pt idx="4">
                  <c:v>55074.117496353938</c:v>
                </c:pt>
                <c:pt idx="5">
                  <c:v>19059.891685772003</c:v>
                </c:pt>
              </c:numCache>
            </c:numRef>
          </c:val>
          <c:extLst xmlns:c15="http://schemas.microsoft.com/office/drawing/2012/chart">
            <c:ext xmlns:c16="http://schemas.microsoft.com/office/drawing/2014/chart" uri="{C3380CC4-5D6E-409C-BE32-E72D297353CC}">
              <c16:uniqueId val="{00000002-F271-4A3D-A47F-52FE164E83B4}"/>
            </c:ext>
          </c:extLst>
        </c:ser>
        <c:ser>
          <c:idx val="1"/>
          <c:order val="1"/>
          <c:tx>
            <c:strRef>
              <c:f>'spend by seg year'!$D$49</c:f>
              <c:strCache>
                <c:ptCount val="1"/>
                <c:pt idx="0">
                  <c:v>2023 YR</c:v>
                </c:pt>
              </c:strCache>
            </c:strRef>
          </c:tx>
          <c:spPr>
            <a:solidFill>
              <a:schemeClr val="accent1"/>
            </a:solidFill>
            <a:ln>
              <a:noFill/>
            </a:ln>
            <a:effectLst/>
          </c:spPr>
          <c:invertIfNegative val="0"/>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year'!$D$50:$D$55</c:f>
              <c:numCache>
                <c:formatCode>_("$"* #,##0_);_("$"* \(#,##0\);_("$"* "-"??_);_(@_)</c:formatCode>
                <c:ptCount val="6"/>
                <c:pt idx="0">
                  <c:v>9544.1621947119929</c:v>
                </c:pt>
                <c:pt idx="1">
                  <c:v>13372.256993152991</c:v>
                </c:pt>
                <c:pt idx="2">
                  <c:v>25653.361111506987</c:v>
                </c:pt>
                <c:pt idx="3">
                  <c:v>115642.96632178196</c:v>
                </c:pt>
                <c:pt idx="4">
                  <c:v>62468.131997799952</c:v>
                </c:pt>
                <c:pt idx="5">
                  <c:v>19367.191424796994</c:v>
                </c:pt>
              </c:numCache>
            </c:numRef>
          </c:val>
          <c:extLst xmlns:c15="http://schemas.microsoft.com/office/drawing/2012/chart">
            <c:ext xmlns:c16="http://schemas.microsoft.com/office/drawing/2014/chart" uri="{C3380CC4-5D6E-409C-BE32-E72D297353CC}">
              <c16:uniqueId val="{00000003-F271-4A3D-A47F-52FE164E83B4}"/>
            </c:ext>
          </c:extLst>
        </c:ser>
        <c:ser>
          <c:idx val="2"/>
          <c:order val="2"/>
          <c:tx>
            <c:strRef>
              <c:f>'spend by seg year'!$E$49</c:f>
              <c:strCache>
                <c:ptCount val="1"/>
                <c:pt idx="0">
                  <c:v>2024 YR</c:v>
                </c:pt>
              </c:strCache>
            </c:strRef>
          </c:tx>
          <c:spPr>
            <a:solidFill>
              <a:schemeClr val="accent5"/>
            </a:solidFill>
            <a:ln>
              <a:noFill/>
            </a:ln>
            <a:effectLst/>
          </c:spPr>
          <c:invertIfNegative val="0"/>
          <c:dLbls>
            <c:dLbl>
              <c:idx val="0"/>
              <c:layout>
                <c:manualLayout>
                  <c:x val="9.010276948066661E-3"/>
                  <c:y val="-3.260188087774294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41E-4B27-AE2A-2971B2E946B2}"/>
                </c:ext>
              </c:extLst>
            </c:dLbl>
            <c:dLbl>
              <c:idx val="1"/>
              <c:layout>
                <c:manualLayout>
                  <c:x val="-1.3515415422099991E-2"/>
                  <c:y val="-3.2601880877743128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B0A-AA48-8D64-3CF98CC3BAC3}"/>
                </c:ext>
              </c:extLst>
            </c:dLbl>
            <c:dLbl>
              <c:idx val="3"/>
              <c:layout>
                <c:manualLayout>
                  <c:x val="-2.7030830844199983E-2"/>
                  <c:y val="-8.526645768025083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741E-4B27-AE2A-2971B2E946B2}"/>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year'!$E$50:$E$55</c:f>
              <c:numCache>
                <c:formatCode>_("$"* #,##0_);_("$"* \(#,##0\);_("$"* "-"??_);_(@_)</c:formatCode>
                <c:ptCount val="6"/>
                <c:pt idx="0">
                  <c:v>10112.845280559</c:v>
                </c:pt>
                <c:pt idx="1">
                  <c:v>14012.013500101995</c:v>
                </c:pt>
                <c:pt idx="2">
                  <c:v>26524.069121770997</c:v>
                </c:pt>
                <c:pt idx="3">
                  <c:v>128549.64417086309</c:v>
                </c:pt>
                <c:pt idx="4">
                  <c:v>70675.2116883649</c:v>
                </c:pt>
                <c:pt idx="5">
                  <c:v>19631.429866057966</c:v>
                </c:pt>
              </c:numCache>
            </c:numRef>
          </c:val>
          <c:extLst>
            <c:ext xmlns:c16="http://schemas.microsoft.com/office/drawing/2014/chart" uri="{C3380CC4-5D6E-409C-BE32-E72D297353CC}">
              <c16:uniqueId val="{00000004-F271-4A3D-A47F-52FE164E83B4}"/>
            </c:ext>
          </c:extLst>
        </c:ser>
        <c:ser>
          <c:idx val="3"/>
          <c:order val="3"/>
          <c:tx>
            <c:strRef>
              <c:f>'spend by seg year'!$F$49</c:f>
              <c:strCache>
                <c:ptCount val="1"/>
                <c:pt idx="0">
                  <c:v>2025 YR</c:v>
                </c:pt>
              </c:strCache>
            </c:strRef>
          </c:tx>
          <c:spPr>
            <a:solidFill>
              <a:schemeClr val="tx1">
                <a:lumMod val="50000"/>
                <a:lumOff val="50000"/>
              </a:schemeClr>
            </a:solidFill>
            <a:ln>
              <a:noFill/>
            </a:ln>
            <a:effectLst/>
          </c:spPr>
          <c:invertIfNegative val="0"/>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year'!$F$50:$F$55</c:f>
              <c:numCache>
                <c:formatCode>_("$"* #,##0_);_("$"* \(#,##0\);_("$"* "-"??_);_(@_)</c:formatCode>
                <c:ptCount val="6"/>
                <c:pt idx="0">
                  <c:v>10693.068456970004</c:v>
                </c:pt>
                <c:pt idx="1">
                  <c:v>14917.891978965994</c:v>
                </c:pt>
                <c:pt idx="2">
                  <c:v>27488.018057298999</c:v>
                </c:pt>
                <c:pt idx="3">
                  <c:v>144792.83258454912</c:v>
                </c:pt>
                <c:pt idx="4">
                  <c:v>80722.477596222016</c:v>
                </c:pt>
                <c:pt idx="5">
                  <c:v>19871.073084842999</c:v>
                </c:pt>
              </c:numCache>
            </c:numRef>
          </c:val>
          <c:extLst>
            <c:ext xmlns:c16="http://schemas.microsoft.com/office/drawing/2014/chart" uri="{C3380CC4-5D6E-409C-BE32-E72D297353CC}">
              <c16:uniqueId val="{00000005-F271-4A3D-A47F-52FE164E83B4}"/>
            </c:ext>
          </c:extLst>
        </c:ser>
        <c:ser>
          <c:idx val="4"/>
          <c:order val="4"/>
          <c:tx>
            <c:strRef>
              <c:f>'spend by seg year'!$G$49</c:f>
              <c:strCache>
                <c:ptCount val="1"/>
                <c:pt idx="0">
                  <c:v>2026 YR</c:v>
                </c:pt>
              </c:strCache>
            </c:strRef>
          </c:tx>
          <c:spPr>
            <a:solidFill>
              <a:srgbClr val="596277"/>
            </a:solidFill>
            <a:ln>
              <a:noFill/>
            </a:ln>
            <a:effectLst/>
          </c:spPr>
          <c:invertIfNegative val="0"/>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year'!$G$50:$G$55</c:f>
              <c:numCache>
                <c:formatCode>_("$"* #,##0_);_("$"* \(#,##0\);_("$"* "-"??_);_(@_)</c:formatCode>
                <c:ptCount val="6"/>
                <c:pt idx="0">
                  <c:v>11278.277466664988</c:v>
                </c:pt>
                <c:pt idx="1">
                  <c:v>15459.627282115</c:v>
                </c:pt>
                <c:pt idx="2">
                  <c:v>28551.042176779996</c:v>
                </c:pt>
                <c:pt idx="3">
                  <c:v>163594.16276952476</c:v>
                </c:pt>
                <c:pt idx="4">
                  <c:v>92035.984693244027</c:v>
                </c:pt>
                <c:pt idx="5">
                  <c:v>20022.233874814996</c:v>
                </c:pt>
              </c:numCache>
            </c:numRef>
          </c:val>
          <c:extLst>
            <c:ext xmlns:c16="http://schemas.microsoft.com/office/drawing/2014/chart" uri="{C3380CC4-5D6E-409C-BE32-E72D297353CC}">
              <c16:uniqueId val="{00000006-F271-4A3D-A47F-52FE164E83B4}"/>
            </c:ext>
          </c:extLst>
        </c:ser>
        <c:ser>
          <c:idx val="5"/>
          <c:order val="5"/>
          <c:tx>
            <c:strRef>
              <c:f>'spend by seg year'!$H$49</c:f>
              <c:strCache>
                <c:ptCount val="1"/>
                <c:pt idx="0">
                  <c:v>2027 YR</c:v>
                </c:pt>
              </c:strCache>
            </c:strRef>
          </c:tx>
          <c:spPr>
            <a:solidFill>
              <a:schemeClr val="bg1">
                <a:lumMod val="75000"/>
              </a:schemeClr>
            </a:solidFill>
            <a:ln>
              <a:noFill/>
            </a:ln>
            <a:effectLst/>
          </c:spPr>
          <c:invertIfNegative val="0"/>
          <c:dLbls>
            <c:dLbl>
              <c:idx val="0"/>
              <c:layout>
                <c:manualLayout>
                  <c:x val="9.0102769480666818E-3"/>
                  <c:y val="-2.7586206896551724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741E-4B27-AE2A-2971B2E946B2}"/>
                </c:ext>
              </c:extLst>
            </c:dLbl>
            <c:dLbl>
              <c:idx val="1"/>
              <c:layout>
                <c:manualLayout>
                  <c:x val="-4.1296625616495763E-17"/>
                  <c:y val="-3.260188087774303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741E-4B27-AE2A-2971B2E946B2}"/>
                </c:ext>
              </c:extLst>
            </c:dLbl>
            <c:spPr>
              <a:solidFill>
                <a:srgbClr val="FFFFFF"/>
              </a:solidFill>
              <a:ln>
                <a:solidFill>
                  <a:srgbClr val="000000">
                    <a:lumMod val="25000"/>
                    <a:lumOff val="75000"/>
                  </a:srgbClr>
                </a:solidFill>
              </a:ln>
              <a:effectLst/>
            </c:spPr>
            <c:txPr>
              <a:bodyPr rot="0" spcFirstLastPara="1" vertOverflow="clip" horzOverflow="clip" vert="horz" wrap="square" lIns="36576" tIns="18288" rIns="36576" bIns="18288" anchor="ctr" anchorCtr="1">
                <a:spAutoFit/>
              </a:bodyPr>
              <a:lstStyle/>
              <a:p>
                <a:pPr>
                  <a:defRPr sz="900" b="0" i="0" u="none" strike="noStrike" kern="1200" baseline="0">
                    <a:solidFill>
                      <a:schemeClr val="dk1">
                        <a:lumMod val="65000"/>
                        <a:lumOff val="3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wedgeRectCallout">
                    <a:avLst/>
                  </a:prstGeom>
                  <a:noFill/>
                  <a:ln>
                    <a:noFill/>
                  </a:ln>
                </c15:spPr>
                <c15:showLeaderLines val="1"/>
                <c15:leaderLines>
                  <c:spPr>
                    <a:ln w="9525" cap="flat" cmpd="sng" algn="ctr">
                      <a:solidFill>
                        <a:schemeClr val="tx1">
                          <a:lumMod val="35000"/>
                          <a:lumOff val="65000"/>
                        </a:schemeClr>
                      </a:solidFill>
                      <a:round/>
                    </a:ln>
                    <a:effectLst/>
                  </c:spPr>
                </c15:leaderLines>
              </c:ext>
            </c:extLst>
          </c:dLbls>
          <c:cat>
            <c:strRef>
              <c:f>'spend by seg year'!$A$50:$A$55</c:f>
              <c:strCache>
                <c:ptCount val="6"/>
                <c:pt idx="0">
                  <c:v>Data Center Systems</c:v>
                </c:pt>
                <c:pt idx="1">
                  <c:v>Devices</c:v>
                </c:pt>
                <c:pt idx="2">
                  <c:v>Internal Services</c:v>
                </c:pt>
                <c:pt idx="3">
                  <c:v>IT Services</c:v>
                </c:pt>
                <c:pt idx="4">
                  <c:v>Software</c:v>
                </c:pt>
                <c:pt idx="5">
                  <c:v>Telecom Services</c:v>
                </c:pt>
              </c:strCache>
            </c:strRef>
          </c:cat>
          <c:val>
            <c:numRef>
              <c:f>'spend by seg year'!$H$50:$H$55</c:f>
              <c:numCache>
                <c:formatCode>_("$"* #,##0_);_("$"* \(#,##0\);_("$"* "-"??_);_(@_)</c:formatCode>
                <c:ptCount val="6"/>
                <c:pt idx="0">
                  <c:v>11791.285097012995</c:v>
                </c:pt>
                <c:pt idx="1">
                  <c:v>15679.081901507992</c:v>
                </c:pt>
                <c:pt idx="2">
                  <c:v>29718.958780088989</c:v>
                </c:pt>
                <c:pt idx="3">
                  <c:v>184142.58731437914</c:v>
                </c:pt>
                <c:pt idx="4">
                  <c:v>105293.82132652101</c:v>
                </c:pt>
                <c:pt idx="5">
                  <c:v>20196.670101827996</c:v>
                </c:pt>
              </c:numCache>
            </c:numRef>
          </c:val>
          <c:extLst>
            <c:ext xmlns:c16="http://schemas.microsoft.com/office/drawing/2014/chart" uri="{C3380CC4-5D6E-409C-BE32-E72D297353CC}">
              <c16:uniqueId val="{00000007-F271-4A3D-A47F-52FE164E83B4}"/>
            </c:ext>
          </c:extLst>
        </c:ser>
        <c:dLbls>
          <c:showLegendKey val="0"/>
          <c:showVal val="0"/>
          <c:showCatName val="0"/>
          <c:showSerName val="0"/>
          <c:showPercent val="0"/>
          <c:showBubbleSize val="0"/>
        </c:dLbls>
        <c:gapWidth val="219"/>
        <c:axId val="606146688"/>
        <c:axId val="616320000"/>
        <c:extLst/>
      </c:barChart>
      <c:scatterChart>
        <c:scatterStyle val="lineMarker"/>
        <c:varyColors val="0"/>
        <c:ser>
          <c:idx val="6"/>
          <c:order val="6"/>
          <c:tx>
            <c:strRef>
              <c:f>'spend by seg year'!$I$49</c:f>
              <c:strCache>
                <c:ptCount val="1"/>
                <c:pt idx="0">
                  <c:v>5Yr CAGR</c:v>
                </c:pt>
              </c:strCache>
            </c:strRef>
          </c:tx>
          <c:spPr>
            <a:ln w="25400" cap="rnd">
              <a:noFill/>
              <a:round/>
            </a:ln>
            <a:effectLst/>
          </c:spPr>
          <c:marker>
            <c:symbol val="diamond"/>
            <c:size val="19"/>
            <c:spPr>
              <a:solidFill>
                <a:schemeClr val="accent1">
                  <a:shade val="61000"/>
                </a:schemeClr>
              </a:solidFill>
              <a:ln w="9525">
                <a:solidFill>
                  <a:schemeClr val="accent1">
                    <a:shade val="61000"/>
                  </a:schemeClr>
                </a:solidFill>
              </a:ln>
              <a:effectLst/>
            </c:spPr>
          </c:marker>
          <c:dLbls>
            <c:dLbl>
              <c:idx val="1"/>
              <c:layout>
                <c:manualLayout>
                  <c:x val="-2.7763359265371547E-3"/>
                  <c:y val="-5.1096685014686647E-3"/>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7F6-41B9-B2ED-0CFFE515BA03}"/>
                </c:ext>
              </c:extLst>
            </c:dLbl>
            <c:dLbl>
              <c:idx val="4"/>
              <c:layout>
                <c:manualLayout>
                  <c:x val="-3.4222202475289884E-2"/>
                  <c:y val="-4.25390368523684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F271-4A3D-A47F-52FE164E83B4}"/>
                </c:ext>
              </c:extLst>
            </c:dLbl>
            <c:dLbl>
              <c:idx val="5"/>
              <c:layout>
                <c:manualLayout>
                  <c:x val="-9.5340436375871505E-3"/>
                  <c:y val="1.7460864413891837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733-4149-90F6-5A815A124573}"/>
                </c:ext>
              </c:extLst>
            </c:dLbl>
            <c:numFmt formatCode="0.0%" sourceLinked="0"/>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xVal>
            <c:strRef>
              <c:f>'spend by seg year'!$A$50:$A$55</c:f>
              <c:strCache>
                <c:ptCount val="6"/>
                <c:pt idx="0">
                  <c:v>Data Center Systems</c:v>
                </c:pt>
                <c:pt idx="1">
                  <c:v>Devices</c:v>
                </c:pt>
                <c:pt idx="2">
                  <c:v>Internal Services</c:v>
                </c:pt>
                <c:pt idx="3">
                  <c:v>IT Services</c:v>
                </c:pt>
                <c:pt idx="4">
                  <c:v>Software</c:v>
                </c:pt>
                <c:pt idx="5">
                  <c:v>Telecom Services</c:v>
                </c:pt>
              </c:strCache>
            </c:strRef>
          </c:xVal>
          <c:yVal>
            <c:numRef>
              <c:f>'spend by seg year'!$I$50:$I$55</c:f>
              <c:numCache>
                <c:formatCode>0.0%</c:formatCode>
                <c:ptCount val="6"/>
                <c:pt idx="0">
                  <c:v>5.019033559079511E-2</c:v>
                </c:pt>
                <c:pt idx="1">
                  <c:v>1.590461654357056E-2</c:v>
                </c:pt>
                <c:pt idx="2">
                  <c:v>3.6193743405319667E-2</c:v>
                </c:pt>
                <c:pt idx="3">
                  <c:v>0.11807702345069337</c:v>
                </c:pt>
                <c:pt idx="4">
                  <c:v>0.13838998956916071</c:v>
                </c:pt>
                <c:pt idx="5">
                  <c:v>1.1653687016179193E-2</c:v>
                </c:pt>
              </c:numCache>
            </c:numRef>
          </c:yVal>
          <c:smooth val="0"/>
          <c:extLst>
            <c:ext xmlns:c16="http://schemas.microsoft.com/office/drawing/2014/chart" uri="{C3380CC4-5D6E-409C-BE32-E72D297353CC}">
              <c16:uniqueId val="{00000009-F271-4A3D-A47F-52FE164E83B4}"/>
            </c:ext>
          </c:extLst>
        </c:ser>
        <c:dLbls>
          <c:showLegendKey val="0"/>
          <c:showVal val="0"/>
          <c:showCatName val="0"/>
          <c:showSerName val="0"/>
          <c:showPercent val="0"/>
          <c:showBubbleSize val="0"/>
        </c:dLbls>
        <c:axId val="614705168"/>
        <c:axId val="605652768"/>
        <c:extLst>
          <c:ext xmlns:c15="http://schemas.microsoft.com/office/drawing/2012/chart" uri="{02D57815-91ED-43cb-92C2-25804820EDAC}">
            <c15:filteredScatterSeries>
              <c15:ser>
                <c:idx val="7"/>
                <c:order val="7"/>
                <c:tx>
                  <c:strRef>
                    <c:extLst>
                      <c:ext uri="{02D57815-91ED-43cb-92C2-25804820EDAC}">
                        <c15:formulaRef>
                          <c15:sqref>'spend by seg year'!$J$49</c15:sqref>
                        </c15:formulaRef>
                      </c:ext>
                    </c:extLst>
                    <c:strCache>
                      <c:ptCount val="1"/>
                      <c:pt idx="0">
                        <c:v>2021-2022 Growth</c:v>
                      </c:pt>
                    </c:strCache>
                  </c:strRef>
                </c:tx>
                <c:spPr>
                  <a:ln w="25400" cap="rnd">
                    <a:noFill/>
                    <a:round/>
                  </a:ln>
                  <a:effectLst/>
                </c:spPr>
                <c:marker>
                  <c:symbol val="square"/>
                  <c:size val="10"/>
                  <c:spPr>
                    <a:solidFill>
                      <a:schemeClr val="accent5"/>
                    </a:solidFill>
                    <a:ln w="9525">
                      <a:solidFill>
                        <a:schemeClr val="accent1">
                          <a:shade val="45000"/>
                        </a:schemeClr>
                      </a:solidFill>
                    </a:ln>
                    <a:effectLst/>
                  </c:spPr>
                </c:marker>
                <c:dLbls>
                  <c:spPr>
                    <a:noFill/>
                    <a:ln>
                      <a:noFill/>
                    </a:ln>
                    <a:effectLst>
                      <a:glow rad="266700">
                        <a:schemeClr val="accent5">
                          <a:alpha val="40000"/>
                        </a:schemeClr>
                      </a:glow>
                    </a:effectLst>
                  </c:spPr>
                  <c:txPr>
                    <a:bodyPr rot="0" spcFirstLastPara="1" vertOverflow="ellipsis" vert="horz" wrap="square" lIns="38100" tIns="19050" rIns="38100" bIns="19050" anchor="ctr" anchorCtr="1">
                      <a:spAutoFit/>
                    </a:bodyPr>
                    <a:lstStyle/>
                    <a:p>
                      <a:pPr>
                        <a:defRPr sz="1050" b="1" i="0" u="none" strike="noStrike" kern="1200" baseline="0">
                          <a:solidFill>
                            <a:sysClr val="windowText" lastClr="000000"/>
                          </a:solidFill>
                          <a:latin typeface="+mn-lt"/>
                          <a:ea typeface="+mn-ea"/>
                          <a:cs typeface="+mn-cs"/>
                        </a:defRPr>
                      </a:pPr>
                      <a:endParaRPr lang="en-US"/>
                    </a:p>
                  </c:txPr>
                  <c:dLblPos val="b"/>
                  <c:showLegendKey val="0"/>
                  <c:showVal val="1"/>
                  <c:showCatName val="0"/>
                  <c:showSerName val="0"/>
                  <c:showPercent val="0"/>
                  <c:showBubbleSize val="0"/>
                  <c:showLeaderLines val="0"/>
                  <c:extLst>
                    <c:ext uri="{CE6537A1-D6FC-4f65-9D91-7224C49458BB}">
                      <c15:showLeaderLines val="0"/>
                    </c:ext>
                  </c:extLst>
                </c:dLbls>
                <c:xVal>
                  <c:strRef>
                    <c:extLst>
                      <c:ext uri="{02D57815-91ED-43cb-92C2-25804820EDAC}">
                        <c15:formulaRef>
                          <c15:sqref>'spend by seg year'!$A$50:$A$55</c15:sqref>
                        </c15:formulaRef>
                      </c:ext>
                    </c:extLst>
                    <c:strCache>
                      <c:ptCount val="6"/>
                      <c:pt idx="0">
                        <c:v>Data Center Systems</c:v>
                      </c:pt>
                      <c:pt idx="1">
                        <c:v>Devices</c:v>
                      </c:pt>
                      <c:pt idx="2">
                        <c:v>Internal Services</c:v>
                      </c:pt>
                      <c:pt idx="3">
                        <c:v>IT Services</c:v>
                      </c:pt>
                      <c:pt idx="4">
                        <c:v>Software</c:v>
                      </c:pt>
                      <c:pt idx="5">
                        <c:v>Telecom Services</c:v>
                      </c:pt>
                    </c:strCache>
                  </c:strRef>
                </c:xVal>
                <c:yVal>
                  <c:numRef>
                    <c:extLst>
                      <c:ext uri="{02D57815-91ED-43cb-92C2-25804820EDAC}">
                        <c15:formulaRef>
                          <c15:sqref>'spend by seg year'!$J$50:$J$55</c15:sqref>
                        </c15:formulaRef>
                      </c:ext>
                    </c:extLst>
                    <c:numCache>
                      <c:formatCode>0.0%</c:formatCode>
                      <c:ptCount val="6"/>
                      <c:pt idx="0">
                        <c:v>6.1609723261798977E-2</c:v>
                      </c:pt>
                      <c:pt idx="1">
                        <c:v>4.4152851077546663E-2</c:v>
                      </c:pt>
                      <c:pt idx="2">
                        <c:v>3.4998044464343278E-2</c:v>
                      </c:pt>
                      <c:pt idx="3">
                        <c:v>0.1224669334077144</c:v>
                      </c:pt>
                      <c:pt idx="4">
                        <c:v>0.14901881434792449</c:v>
                      </c:pt>
                      <c:pt idx="5">
                        <c:v>1.3863585670752935E-2</c:v>
                      </c:pt>
                    </c:numCache>
                  </c:numRef>
                </c:yVal>
                <c:smooth val="0"/>
                <c:extLst>
                  <c:ext xmlns:c16="http://schemas.microsoft.com/office/drawing/2014/chart" uri="{C3380CC4-5D6E-409C-BE32-E72D297353CC}">
                    <c16:uniqueId val="{0000000A-F271-4A3D-A47F-52FE164E83B4}"/>
                  </c:ext>
                </c:extLst>
              </c15:ser>
            </c15:filteredScatterSeries>
          </c:ext>
        </c:extLst>
      </c:scatterChart>
      <c:catAx>
        <c:axId val="6061466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00" b="1" i="0" u="none" strike="noStrike" kern="1200" baseline="0">
                <a:solidFill>
                  <a:schemeClr val="tx1"/>
                </a:solidFill>
                <a:latin typeface="+mn-lt"/>
                <a:ea typeface="+mn-ea"/>
                <a:cs typeface="+mn-cs"/>
              </a:defRPr>
            </a:pPr>
            <a:endParaRPr lang="en-US"/>
          </a:p>
        </c:txPr>
        <c:crossAx val="616320000"/>
        <c:crosses val="autoZero"/>
        <c:auto val="1"/>
        <c:lblAlgn val="ctr"/>
        <c:lblOffset val="100"/>
        <c:noMultiLvlLbl val="0"/>
      </c:catAx>
      <c:valAx>
        <c:axId val="616320000"/>
        <c:scaling>
          <c:orientation val="minMax"/>
        </c:scaling>
        <c:delete val="0"/>
        <c:axPos val="l"/>
        <c:majorGridlines>
          <c:spPr>
            <a:ln w="9525" cap="flat" cmpd="sng" algn="ctr">
              <a:solidFill>
                <a:schemeClr val="tx1">
                  <a:lumMod val="15000"/>
                  <a:lumOff val="85000"/>
                </a:schemeClr>
              </a:solidFill>
              <a:round/>
            </a:ln>
            <a:effectLst/>
          </c:spPr>
        </c:majorGridlines>
        <c:numFmt formatCode="_(&quot;$&quot;* #,##0_);_(&quot;$&quot;* \(#,##0\);_(&quot;$&quot;* &quot;-&quot;??_);_(@_)"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06146688"/>
        <c:crosses val="autoZero"/>
        <c:crossBetween val="between"/>
      </c:valAx>
      <c:valAx>
        <c:axId val="605652768"/>
        <c:scaling>
          <c:orientation val="minMax"/>
        </c:scaling>
        <c:delete val="0"/>
        <c:axPos val="r"/>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dirty="0"/>
                  <a:t>CAGR</a:t>
                </a:r>
              </a:p>
            </c:rich>
          </c:tx>
          <c:layout>
            <c:manualLayout>
              <c:xMode val="edge"/>
              <c:yMode val="edge"/>
              <c:x val="0.98312784269428877"/>
              <c:y val="0.40064563790754459"/>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out"/>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4705168"/>
        <c:crosses val="max"/>
        <c:crossBetween val="midCat"/>
      </c:valAx>
      <c:valAx>
        <c:axId val="614705168"/>
        <c:scaling>
          <c:orientation val="minMax"/>
        </c:scaling>
        <c:delete val="1"/>
        <c:axPos val="b"/>
        <c:numFmt formatCode="General" sourceLinked="1"/>
        <c:majorTickMark val="out"/>
        <c:minorTickMark val="none"/>
        <c:tickLblPos val="nextTo"/>
        <c:crossAx val="605652768"/>
        <c:crosses val="autoZero"/>
        <c:crossBetween val="midCat"/>
      </c:valAx>
      <c:spPr>
        <a:noFill/>
        <a:ln>
          <a:noFill/>
        </a:ln>
        <a:effectLst/>
      </c:spPr>
    </c:plotArea>
    <c:legend>
      <c:legendPos val="b"/>
      <c:layout>
        <c:manualLayout>
          <c:xMode val="edge"/>
          <c:yMode val="edge"/>
          <c:x val="0.21452553731263241"/>
          <c:y val="6.1380889669274366E-2"/>
          <c:w val="0.62981363548383262"/>
          <c:h val="4.38662519222979E-2"/>
        </c:manualLayout>
      </c:layout>
      <c:overlay val="0"/>
      <c:spPr>
        <a:noFill/>
        <a:ln>
          <a:noFill/>
        </a:ln>
        <a:effectLst/>
      </c:spPr>
      <c:txPr>
        <a:bodyPr rot="0" spcFirstLastPara="1" vertOverflow="ellipsis" vert="horz" wrap="square" anchor="ctr" anchorCtr="1"/>
        <a:lstStyle/>
        <a:p>
          <a:pPr>
            <a:defRPr sz="11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chart>
    <c:title>
      <c:tx>
        <c:strRef>
          <c:f>ITspend!$K$36</c:f>
          <c:strCache>
            <c:ptCount val="1"/>
            <c:pt idx="0">
              <c:v>Healthcare and Life Sciences IT Spending, CAGR and Growth Share </c:v>
            </c:pt>
          </c:strCache>
        </c:strRef>
      </c:tx>
      <c:layout>
        <c:manualLayout>
          <c:xMode val="edge"/>
          <c:yMode val="edge"/>
          <c:x val="0.33342352478664222"/>
          <c:y val="2.2734430923407301E-3"/>
        </c:manualLayout>
      </c:layout>
      <c:overlay val="0"/>
      <c:spPr>
        <a:noFill/>
        <a:ln>
          <a:noFill/>
        </a:ln>
        <a:effectLst/>
      </c:spPr>
      <c:txPr>
        <a:bodyPr rot="0" spcFirstLastPara="1" vertOverflow="ellipsis" vert="horz" wrap="square" anchor="ctr" anchorCtr="1"/>
        <a:lstStyle/>
        <a:p>
          <a:pPr algn="ct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3.6088535204449913E-2"/>
          <c:y val="8.6592774290049829E-2"/>
          <c:w val="0.93994525207081303"/>
          <c:h val="0.84019316151526913"/>
        </c:manualLayout>
      </c:layout>
      <c:bubbleChart>
        <c:varyColors val="0"/>
        <c:ser>
          <c:idx val="0"/>
          <c:order val="0"/>
          <c:tx>
            <c:strRef>
              <c:f>ITspend!$K$32</c:f>
              <c:strCache>
                <c:ptCount val="1"/>
                <c:pt idx="0">
                  <c:v>Healthcare and Life Sciences IT spend</c:v>
                </c:pt>
              </c:strCache>
            </c:strRef>
          </c:tx>
          <c:spPr>
            <a:solidFill>
              <a:schemeClr val="accent2"/>
            </a:solidFill>
            <a:ln>
              <a:solidFill>
                <a:schemeClr val="tx1">
                  <a:lumMod val="50000"/>
                  <a:lumOff val="50000"/>
                </a:schemeClr>
              </a:solidFill>
            </a:ln>
            <a:effectLst/>
          </c:spPr>
          <c:invertIfNegative val="0"/>
          <c:dPt>
            <c:idx val="0"/>
            <c:invertIfNegative val="0"/>
            <c:bubble3D val="0"/>
            <c:spPr>
              <a:solidFill>
                <a:schemeClr val="tx2"/>
              </a:solidFill>
              <a:ln>
                <a:noFill/>
              </a:ln>
              <a:effectLst/>
            </c:spPr>
            <c:extLst>
              <c:ext xmlns:c16="http://schemas.microsoft.com/office/drawing/2014/chart" uri="{C3380CC4-5D6E-409C-BE32-E72D297353CC}">
                <c16:uniqueId val="{00000001-E9A6-46AD-AD92-69167856D7A9}"/>
              </c:ext>
            </c:extLst>
          </c:dPt>
          <c:dPt>
            <c:idx val="1"/>
            <c:invertIfNegative val="0"/>
            <c:bubble3D val="0"/>
            <c:spPr>
              <a:solidFill>
                <a:schemeClr val="accent5"/>
              </a:solidFill>
              <a:ln>
                <a:noFill/>
              </a:ln>
              <a:effectLst/>
            </c:spPr>
            <c:extLst>
              <c:ext xmlns:c16="http://schemas.microsoft.com/office/drawing/2014/chart" uri="{C3380CC4-5D6E-409C-BE32-E72D297353CC}">
                <c16:uniqueId val="{00000003-E9A6-46AD-AD92-69167856D7A9}"/>
              </c:ext>
            </c:extLst>
          </c:dPt>
          <c:dPt>
            <c:idx val="2"/>
            <c:invertIfNegative val="0"/>
            <c:bubble3D val="0"/>
            <c:spPr>
              <a:solidFill>
                <a:schemeClr val="accent2">
                  <a:lumMod val="50000"/>
                </a:schemeClr>
              </a:solidFill>
              <a:ln>
                <a:solidFill>
                  <a:schemeClr val="tx1">
                    <a:lumMod val="50000"/>
                    <a:lumOff val="50000"/>
                  </a:schemeClr>
                </a:solidFill>
              </a:ln>
              <a:effectLst/>
            </c:spPr>
            <c:extLst>
              <c:ext xmlns:c16="http://schemas.microsoft.com/office/drawing/2014/chart" uri="{C3380CC4-5D6E-409C-BE32-E72D297353CC}">
                <c16:uniqueId val="{00000005-E9A6-46AD-AD92-69167856D7A9}"/>
              </c:ext>
            </c:extLst>
          </c:dPt>
          <c:dPt>
            <c:idx val="3"/>
            <c:invertIfNegative val="0"/>
            <c:bubble3D val="0"/>
            <c:spPr>
              <a:solidFill>
                <a:schemeClr val="bg1">
                  <a:lumMod val="50000"/>
                </a:schemeClr>
              </a:solidFill>
              <a:ln>
                <a:solidFill>
                  <a:schemeClr val="tx1">
                    <a:lumMod val="50000"/>
                    <a:lumOff val="50000"/>
                  </a:schemeClr>
                </a:solidFill>
              </a:ln>
              <a:effectLst/>
            </c:spPr>
            <c:extLst>
              <c:ext xmlns:c16="http://schemas.microsoft.com/office/drawing/2014/chart" uri="{C3380CC4-5D6E-409C-BE32-E72D297353CC}">
                <c16:uniqueId val="{00000007-E9A6-46AD-AD92-69167856D7A9}"/>
              </c:ext>
            </c:extLst>
          </c:dPt>
          <c:dPt>
            <c:idx val="4"/>
            <c:invertIfNegative val="0"/>
            <c:bubble3D val="0"/>
            <c:spPr>
              <a:solidFill>
                <a:schemeClr val="accent3">
                  <a:lumMod val="75000"/>
                </a:schemeClr>
              </a:solidFill>
              <a:ln>
                <a:solidFill>
                  <a:schemeClr val="tx1">
                    <a:lumMod val="50000"/>
                    <a:lumOff val="50000"/>
                  </a:schemeClr>
                </a:solidFill>
              </a:ln>
              <a:effectLst/>
            </c:spPr>
            <c:extLst>
              <c:ext xmlns:c16="http://schemas.microsoft.com/office/drawing/2014/chart" uri="{C3380CC4-5D6E-409C-BE32-E72D297353CC}">
                <c16:uniqueId val="{00000009-E9A6-46AD-AD92-69167856D7A9}"/>
              </c:ext>
            </c:extLst>
          </c:dPt>
          <c:dPt>
            <c:idx val="5"/>
            <c:invertIfNegative val="0"/>
            <c:bubble3D val="0"/>
            <c:spPr>
              <a:solidFill>
                <a:schemeClr val="accent2">
                  <a:lumMod val="60000"/>
                  <a:lumOff val="40000"/>
                </a:schemeClr>
              </a:solidFill>
              <a:ln>
                <a:solidFill>
                  <a:schemeClr val="tx1">
                    <a:lumMod val="50000"/>
                    <a:lumOff val="50000"/>
                  </a:schemeClr>
                </a:solidFill>
              </a:ln>
              <a:effectLst/>
            </c:spPr>
            <c:extLst>
              <c:ext xmlns:c16="http://schemas.microsoft.com/office/drawing/2014/chart" uri="{C3380CC4-5D6E-409C-BE32-E72D297353CC}">
                <c16:uniqueId val="{0000000B-E9A6-46AD-AD92-69167856D7A9}"/>
              </c:ext>
            </c:extLst>
          </c:dPt>
          <c:dPt>
            <c:idx val="6"/>
            <c:invertIfNegative val="0"/>
            <c:bubble3D val="0"/>
            <c:spPr>
              <a:noFill/>
              <a:ln w="19050">
                <a:solidFill>
                  <a:schemeClr val="bg2">
                    <a:lumMod val="65000"/>
                  </a:schemeClr>
                </a:solidFill>
                <a:prstDash val="lgDash"/>
              </a:ln>
              <a:effectLst/>
            </c:spPr>
            <c:extLst>
              <c:ext xmlns:c16="http://schemas.microsoft.com/office/drawing/2014/chart" uri="{C3380CC4-5D6E-409C-BE32-E72D297353CC}">
                <c16:uniqueId val="{0000000D-E9A6-46AD-AD92-69167856D7A9}"/>
              </c:ext>
            </c:extLst>
          </c:dPt>
          <c:dLbls>
            <c:dLbl>
              <c:idx val="0"/>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105DEBC6-4EAE-43F8-825F-B10E1A2D47C1}" type="CELLRANGE">
                      <a:rPr lang="en-GB">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extLst>
                <c:ext xmlns:c15="http://schemas.microsoft.com/office/drawing/2012/chart" uri="{CE6537A1-D6FC-4f65-9D91-7224C49458BB}">
                  <c15:layout>
                    <c:manualLayout>
                      <c:w val="0.19970537653487871"/>
                      <c:h val="9.2389875220467946E-2"/>
                    </c:manualLayout>
                  </c15:layout>
                  <c15:dlblFieldTable/>
                  <c15:showDataLabelsRange val="1"/>
                </c:ext>
                <c:ext xmlns:c16="http://schemas.microsoft.com/office/drawing/2014/chart" uri="{C3380CC4-5D6E-409C-BE32-E72D297353CC}">
                  <c16:uniqueId val="{00000001-E9A6-46AD-AD92-69167856D7A9}"/>
                </c:ext>
              </c:extLst>
            </c:dLbl>
            <c:dLbl>
              <c:idx val="1"/>
              <c:layout>
                <c:manualLayout>
                  <c:x val="-0.11855795129005262"/>
                  <c:y val="0.11418389159035366"/>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67C8DCAD-E453-4EA7-9797-888877C47414}" type="CELLRANGE">
                      <a:rPr lang="en-US">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8519631194183667"/>
                      <c:h val="9.2389875220467946E-2"/>
                    </c:manualLayout>
                  </c15:layout>
                  <c15:dlblFieldTable/>
                  <c15:showDataLabelsRange val="1"/>
                </c:ext>
                <c:ext xmlns:c16="http://schemas.microsoft.com/office/drawing/2014/chart" uri="{C3380CC4-5D6E-409C-BE32-E72D297353CC}">
                  <c16:uniqueId val="{00000003-E9A6-46AD-AD92-69167856D7A9}"/>
                </c:ext>
              </c:extLst>
            </c:dLbl>
            <c:dLbl>
              <c:idx val="2"/>
              <c:layout>
                <c:manualLayout>
                  <c:x val="-2.2525248951025096E-3"/>
                  <c:y val="-7.5235109717869258E-3"/>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9F22E2B1-84DF-4F88-9F03-80C02161AFC6}" type="CELLRANGE">
                      <a:rPr lang="fr-FR">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359815782940566"/>
                      <c:h val="8.3296383564910093E-2"/>
                    </c:manualLayout>
                  </c15:layout>
                  <c15:dlblFieldTable/>
                  <c15:showDataLabelsRange val="1"/>
                </c:ext>
                <c:ext xmlns:c16="http://schemas.microsoft.com/office/drawing/2014/chart" uri="{C3380CC4-5D6E-409C-BE32-E72D297353CC}">
                  <c16:uniqueId val="{00000005-E9A6-46AD-AD92-69167856D7A9}"/>
                </c:ext>
              </c:extLst>
            </c:dLbl>
            <c:dLbl>
              <c:idx val="3"/>
              <c:layout>
                <c:manualLayout>
                  <c:x val="-2.9283400081216649E-2"/>
                  <c:y val="9.0282131661442E-2"/>
                </c:manualLayout>
              </c:layout>
              <c:tx>
                <c:rich>
                  <a:bodyPr/>
                  <a:lstStyle/>
                  <a:p>
                    <a:fld id="{573EAA3D-E821-4890-A455-14C9EF153DA4}" type="CELLRANGE">
                      <a:rPr lang="en-US" dirty="0"/>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7-E9A6-46AD-AD92-69167856D7A9}"/>
                </c:ext>
              </c:extLst>
            </c:dLbl>
            <c:dLbl>
              <c:idx val="4"/>
              <c:layout>
                <c:manualLayout>
                  <c:x val="5.4925442175350458E-3"/>
                  <c:y val="7.523510971786742E-3"/>
                </c:manualLayout>
              </c:layout>
              <c:tx>
                <c:rich>
                  <a:bodyPr/>
                  <a:lstStyle/>
                  <a:p>
                    <a:fld id="{1BBE5994-036B-4B32-84A6-ABBCBB42BBBE}" type="CELLRANGE">
                      <a:rPr lang="en-US" dirty="0"/>
                      <a:pPr/>
                      <a:t>[CELLRANGE]</a:t>
                    </a:fld>
                    <a:endParaRPr lang="en-US"/>
                  </a:p>
                </c:rich>
              </c:tx>
              <c:dLblPos val="r"/>
              <c:showLegendKey val="0"/>
              <c:showVal val="0"/>
              <c:showCatName val="0"/>
              <c:showSerName val="0"/>
              <c:showPercent val="0"/>
              <c:showBubbleSize val="0"/>
              <c:separator> </c:separator>
              <c:extLst>
                <c:ext xmlns:c15="http://schemas.microsoft.com/office/drawing/2012/chart" uri="{CE6537A1-D6FC-4f65-9D91-7224C49458BB}">
                  <c15:dlblFieldTable/>
                  <c15:showDataLabelsRange val="1"/>
                </c:ext>
                <c:ext xmlns:c16="http://schemas.microsoft.com/office/drawing/2014/chart" uri="{C3380CC4-5D6E-409C-BE32-E72D297353CC}">
                  <c16:uniqueId val="{00000009-E9A6-46AD-AD92-69167856D7A9}"/>
                </c:ext>
              </c:extLst>
            </c:dLbl>
            <c:dLbl>
              <c:idx val="5"/>
              <c:layout>
                <c:manualLayout>
                  <c:x val="-4.4915565457400587E-2"/>
                  <c:y val="-6.4315651766099768E-2"/>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fld id="{3983B753-34AC-494E-AC60-4418E987C8CA}" type="CELLRANGE">
                      <a:rPr lang="da-DK">
                        <a:ln>
                          <a:noFill/>
                        </a:ln>
                        <a:solidFill>
                          <a:schemeClr val="tx1">
                            <a:lumMod val="75000"/>
                            <a:lumOff val="25000"/>
                          </a:schemeClr>
                        </a:solidFill>
                      </a:rPr>
                      <a:pPr>
                        <a:defRPr sz="1050" b="1">
                          <a:ln>
                            <a:noFill/>
                          </a:ln>
                          <a:solidFill>
                            <a:schemeClr val="tx1">
                              <a:lumMod val="75000"/>
                              <a:lumOff val="25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584773891268127"/>
                      <c:h val="8.7843210821217863E-2"/>
                    </c:manualLayout>
                  </c15:layout>
                  <c15:dlblFieldTable/>
                  <c15:showDataLabelsRange val="1"/>
                </c:ext>
                <c:ext xmlns:c16="http://schemas.microsoft.com/office/drawing/2014/chart" uri="{C3380CC4-5D6E-409C-BE32-E72D297353CC}">
                  <c16:uniqueId val="{0000000B-E9A6-46AD-AD92-69167856D7A9}"/>
                </c:ext>
              </c:extLst>
            </c:dLbl>
            <c:dLbl>
              <c:idx val="6"/>
              <c:layout>
                <c:manualLayout>
                  <c:x val="-0.116660117365952"/>
                  <c:y val="-0.16309609261224797"/>
                </c:manualLayout>
              </c:layout>
              <c:tx>
                <c:rich>
                  <a:bodyPr rot="0" spcFirstLastPara="1" vertOverflow="ellipsis" vert="horz" wrap="square" lIns="38100" tIns="19050" rIns="38100" bIns="19050" anchor="ctr" anchorCtr="1">
                    <a:noAutofit/>
                  </a:bodyPr>
                  <a:lstStyle/>
                  <a:p>
                    <a:pPr>
                      <a:defRPr sz="1050" b="1" i="0" u="none" strike="noStrike" kern="1200" baseline="0">
                        <a:ln>
                          <a:noFill/>
                        </a:ln>
                        <a:solidFill>
                          <a:schemeClr val="bg1">
                            <a:lumMod val="50000"/>
                          </a:schemeClr>
                        </a:solidFill>
                        <a:latin typeface="+mn-lt"/>
                        <a:ea typeface="+mn-ea"/>
                        <a:cs typeface="+mn-cs"/>
                      </a:defRPr>
                    </a:pPr>
                    <a:fld id="{0E17F7CD-5F91-4B1D-9EA8-D1A335D96AEA}" type="CELLRANGE">
                      <a:rPr lang="en-GB">
                        <a:ln>
                          <a:noFill/>
                        </a:ln>
                        <a:solidFill>
                          <a:schemeClr val="bg1">
                            <a:lumMod val="50000"/>
                          </a:schemeClr>
                        </a:solidFill>
                      </a:rPr>
                      <a:pPr>
                        <a:defRPr sz="1050" b="1">
                          <a:ln>
                            <a:noFill/>
                          </a:ln>
                          <a:solidFill>
                            <a:schemeClr val="bg1">
                              <a:lumMod val="50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ln>
                        <a:noFill/>
                      </a:ln>
                      <a:solidFill>
                        <a:schemeClr val="bg1">
                          <a:lumMod val="50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a:noFill/>
                    <a:ln>
                      <a:noFill/>
                    </a:ln>
                  </c15:spPr>
                  <c15:dlblFieldTable/>
                  <c15:showDataLabelsRange val="1"/>
                </c:ext>
                <c:ext xmlns:c16="http://schemas.microsoft.com/office/drawing/2014/chart" uri="{C3380CC4-5D6E-409C-BE32-E72D297353CC}">
                  <c16:uniqueId val="{0000000D-E9A6-46AD-AD92-69167856D7A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ln>
                      <a:noFill/>
                    </a:ln>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6350" cap="flat" cmpd="sng" algn="ctr">
                      <a:solidFill>
                        <a:schemeClr val="tx1"/>
                      </a:solidFill>
                      <a:prstDash val="solid"/>
                      <a:round/>
                    </a:ln>
                    <a:effectLst/>
                  </c:spPr>
                </c15:leaderLines>
              </c:ext>
            </c:extLst>
          </c:dLbls>
          <c:xVal>
            <c:numRef>
              <c:f>ITspend!$K$41:$K$47</c:f>
              <c:numCache>
                <c:formatCode>0%</c:formatCode>
                <c:ptCount val="7"/>
                <c:pt idx="0">
                  <c:v>0.56779516721849976</c:v>
                </c:pt>
                <c:pt idx="1">
                  <c:v>0.36207284359855579</c:v>
                </c:pt>
                <c:pt idx="2">
                  <c:v>3.4896739034556666E-2</c:v>
                </c:pt>
                <c:pt idx="3">
                  <c:v>8.1959183796621437E-3</c:v>
                </c:pt>
                <c:pt idx="4">
                  <c:v>8.576003897334563E-3</c:v>
                </c:pt>
                <c:pt idx="5">
                  <c:v>1.8463327871391225E-2</c:v>
                </c:pt>
                <c:pt idx="6">
                  <c:v>0.16666666666666671</c:v>
                </c:pt>
              </c:numCache>
            </c:numRef>
          </c:xVal>
          <c:yVal>
            <c:numRef>
              <c:f>ITspend!$L$41:$L$47</c:f>
              <c:numCache>
                <c:formatCode>0.0%</c:formatCode>
                <c:ptCount val="7"/>
                <c:pt idx="0">
                  <c:v>0.11807702345069337</c:v>
                </c:pt>
                <c:pt idx="1">
                  <c:v>0.13838998956916071</c:v>
                </c:pt>
                <c:pt idx="2">
                  <c:v>3.6193743405319667E-2</c:v>
                </c:pt>
                <c:pt idx="3">
                  <c:v>1.1653687016179193E-2</c:v>
                </c:pt>
                <c:pt idx="4">
                  <c:v>1.590461654357056E-2</c:v>
                </c:pt>
                <c:pt idx="5">
                  <c:v>5.019033559079511E-2</c:v>
                </c:pt>
                <c:pt idx="6">
                  <c:v>9.9658393101604847E-2</c:v>
                </c:pt>
              </c:numCache>
            </c:numRef>
          </c:yVal>
          <c:bubbleSize>
            <c:numRef>
              <c:f>ITspend!$M$41:$M$47</c:f>
              <c:numCache>
                <c:formatCode>_("$"* #,##0_);_("$"* \(#,##0\);_("$"* "-"??_);_(@_)</c:formatCode>
                <c:ptCount val="7"/>
                <c:pt idx="0">
                  <c:v>128549.64417086309</c:v>
                </c:pt>
                <c:pt idx="1">
                  <c:v>70675.2116883649</c:v>
                </c:pt>
                <c:pt idx="2">
                  <c:v>26524.069121770997</c:v>
                </c:pt>
                <c:pt idx="3">
                  <c:v>19631.429866057966</c:v>
                </c:pt>
                <c:pt idx="4">
                  <c:v>14012.013500101995</c:v>
                </c:pt>
                <c:pt idx="5">
                  <c:v>10112.845280559</c:v>
                </c:pt>
                <c:pt idx="6">
                  <c:v>269505.21362771792</c:v>
                </c:pt>
              </c:numCache>
            </c:numRef>
          </c:bubbleSize>
          <c:bubble3D val="0"/>
          <c:extLst>
            <c:ext xmlns:c15="http://schemas.microsoft.com/office/drawing/2012/chart" uri="{02D57815-91ED-43cb-92C2-25804820EDAC}">
              <c15:datalabelsRange>
                <c15:f>ITspend!$J$41:$J$47</c15:f>
                <c15:dlblRangeCache>
                  <c:ptCount val="7"/>
                  <c:pt idx="0">
                    <c:v>IT Services_x000d_ 2024:  $128,550 11.2%</c:v>
                  </c:pt>
                  <c:pt idx="1">
                    <c:v>Software_x000d_ 2024:  $70,675 13.1%</c:v>
                  </c:pt>
                  <c:pt idx="2">
                    <c:v>Internal Services_x000d_ 2024:  $26,524 3.4%</c:v>
                  </c:pt>
                  <c:pt idx="3">
                    <c:v>Telecom Services_x000d_ 2024:  $19,631 1.4%</c:v>
                  </c:pt>
                  <c:pt idx="4">
                    <c:v>Devices_x000d_ 2024:  $14,012 4.8%</c:v>
                  </c:pt>
                  <c:pt idx="5">
                    <c:v>Data Center Systems_x000d_ 2024:  $10,113 6.0%</c:v>
                  </c:pt>
                  <c:pt idx="6">
                    <c:v>Grand Total_x000d_ 2024:  $269,505 9.5%</c:v>
                  </c:pt>
                </c15:dlblRangeCache>
              </c15:datalabelsRange>
            </c:ext>
            <c:ext xmlns:c16="http://schemas.microsoft.com/office/drawing/2014/chart" uri="{C3380CC4-5D6E-409C-BE32-E72D297353CC}">
              <c16:uniqueId val="{0000000E-E9A6-46AD-AD92-69167856D7A9}"/>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prstDash val="solid"/>
              <a:round/>
            </a:ln>
            <a:effectLst/>
          </c:spPr>
        </c:majorGridlines>
        <c:title>
          <c:tx>
            <c:strRef>
              <c:f>ITspend!$K$40</c:f>
              <c:strCache>
                <c:ptCount val="1"/>
                <c:pt idx="0">
                  <c:v>Growth Share</c:v>
                </c:pt>
              </c:strCache>
            </c:strRef>
          </c:tx>
          <c:layout>
            <c:manualLayout>
              <c:xMode val="edge"/>
              <c:yMode val="edge"/>
              <c:x val="0.47041296508246716"/>
              <c:y val="0.96315990242755056"/>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19050" cap="flat" cmpd="sng" algn="ctr">
              <a:solidFill>
                <a:schemeClr val="tx1">
                  <a:lumMod val="15000"/>
                  <a:lumOff val="85000"/>
                </a:schemeClr>
              </a:solidFill>
              <a:prstDash val="solid"/>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a:p>
                <a:pPr>
                  <a:defRPr b="0">
                    <a:solidFill>
                      <a:schemeClr val="tx1">
                        <a:lumMod val="65000"/>
                        <a:lumOff val="35000"/>
                      </a:schemeClr>
                    </a:solidFill>
                  </a:defRPr>
                </a:pPr>
                <a:endParaRPr lang="en-US"/>
              </a:p>
            </c:rich>
          </c:tx>
          <c:layout>
            <c:manualLayout>
              <c:xMode val="edge"/>
              <c:yMode val="edge"/>
              <c:x val="2.0251847654972725E-3"/>
              <c:y val="0.46855916309803813"/>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prstDash val="solid"/>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prstDash val="solid"/>
      <a:round/>
    </a:ln>
    <a:effectLst/>
  </c:spPr>
  <c:txPr>
    <a:bodyPr/>
    <a:lstStyle/>
    <a:p>
      <a:pPr>
        <a:defRPr/>
      </a:pPr>
      <a:endParaRPr lang="en-US"/>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software!$J$37</c:f>
          <c:strCache>
            <c:ptCount val="1"/>
            <c:pt idx="0">
              <c:v>Healthcare and Life Sciences - Software Spending, CAGR and Growth Share</c:v>
            </c:pt>
          </c:strCache>
        </c:strRef>
      </c:tx>
      <c:layout>
        <c:manualLayout>
          <c:xMode val="edge"/>
          <c:yMode val="edge"/>
          <c:x val="0.24849714167587428"/>
          <c:y val="1.7928072470565005E-3"/>
        </c:manualLayout>
      </c:layout>
      <c:overlay val="0"/>
      <c:txPr>
        <a:bodyPr/>
        <a:lstStyle/>
        <a:p>
          <a:pPr algn="ctr" rtl="0">
            <a:defRPr lang="en-US" sz="1400" b="1"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3.630955795868869E-2"/>
          <c:y val="9.1128064678343459E-2"/>
          <c:w val="0.93468421737084062"/>
          <c:h val="0.82969445823481469"/>
        </c:manualLayout>
      </c:layout>
      <c:bubbleChart>
        <c:varyColors val="1"/>
        <c:ser>
          <c:idx val="0"/>
          <c:order val="0"/>
          <c:tx>
            <c:strRef>
              <c:f>software!$J$32</c:f>
              <c:strCache>
                <c:ptCount val="1"/>
                <c:pt idx="0">
                  <c:v>Healthcare and Life Sciences Software spend</c:v>
                </c:pt>
              </c:strCache>
            </c:strRef>
          </c:tx>
          <c:spPr>
            <a:ln w="25400">
              <a:noFill/>
            </a:ln>
          </c:spPr>
          <c:invertIfNegative val="0"/>
          <c:dPt>
            <c:idx val="0"/>
            <c:invertIfNegative val="0"/>
            <c:bubble3D val="0"/>
            <c:spPr>
              <a:solidFill>
                <a:schemeClr val="accent5"/>
              </a:solidFill>
              <a:ln w="25400">
                <a:noFill/>
              </a:ln>
              <a:effectLst/>
            </c:spPr>
            <c:extLst>
              <c:ext xmlns:c16="http://schemas.microsoft.com/office/drawing/2014/chart" uri="{C3380CC4-5D6E-409C-BE32-E72D297353CC}">
                <c16:uniqueId val="{00000001-499A-453E-BDC2-C3F6F08D6BA3}"/>
              </c:ext>
            </c:extLst>
          </c:dPt>
          <c:dPt>
            <c:idx val="1"/>
            <c:invertIfNegative val="0"/>
            <c:bubble3D val="0"/>
            <c:spPr>
              <a:solidFill>
                <a:schemeClr val="accent1"/>
              </a:solidFill>
              <a:ln w="25400">
                <a:noFill/>
              </a:ln>
              <a:effectLst/>
            </c:spPr>
            <c:extLst>
              <c:ext xmlns:c16="http://schemas.microsoft.com/office/drawing/2014/chart" uri="{C3380CC4-5D6E-409C-BE32-E72D297353CC}">
                <c16:uniqueId val="{00000003-499A-453E-BDC2-C3F6F08D6BA3}"/>
              </c:ext>
            </c:extLst>
          </c:dPt>
          <c:dPt>
            <c:idx val="2"/>
            <c:invertIfNegative val="0"/>
            <c:bubble3D val="0"/>
            <c:spPr>
              <a:solidFill>
                <a:schemeClr val="tx1">
                  <a:lumMod val="50000"/>
                  <a:lumOff val="50000"/>
                </a:schemeClr>
              </a:solidFill>
              <a:ln w="25400">
                <a:solidFill>
                  <a:schemeClr val="bg1">
                    <a:lumMod val="50000"/>
                  </a:schemeClr>
                </a:solidFill>
              </a:ln>
              <a:effectLst/>
            </c:spPr>
            <c:extLst>
              <c:ext xmlns:c16="http://schemas.microsoft.com/office/drawing/2014/chart" uri="{C3380CC4-5D6E-409C-BE32-E72D297353CC}">
                <c16:uniqueId val="{00000005-499A-453E-BDC2-C3F6F08D6BA3}"/>
              </c:ext>
            </c:extLst>
          </c:dPt>
          <c:dPt>
            <c:idx val="3"/>
            <c:invertIfNegative val="0"/>
            <c:bubble3D val="0"/>
            <c:spPr>
              <a:solidFill>
                <a:schemeClr val="accent2"/>
              </a:solidFill>
              <a:ln w="25400">
                <a:solidFill>
                  <a:schemeClr val="bg1">
                    <a:lumMod val="50000"/>
                  </a:schemeClr>
                </a:solidFill>
              </a:ln>
              <a:effectLst/>
            </c:spPr>
            <c:extLst>
              <c:ext xmlns:c16="http://schemas.microsoft.com/office/drawing/2014/chart" uri="{C3380CC4-5D6E-409C-BE32-E72D297353CC}">
                <c16:uniqueId val="{00000007-499A-453E-BDC2-C3F6F08D6BA3}"/>
              </c:ext>
            </c:extLst>
          </c:dPt>
          <c:dPt>
            <c:idx val="4"/>
            <c:invertIfNegative val="0"/>
            <c:bubble3D val="0"/>
            <c:spPr>
              <a:solidFill>
                <a:schemeClr val="bg1">
                  <a:lumMod val="75000"/>
                </a:schemeClr>
              </a:solidFill>
              <a:ln w="25400">
                <a:noFill/>
              </a:ln>
              <a:effectLst/>
            </c:spPr>
            <c:extLst>
              <c:ext xmlns:c16="http://schemas.microsoft.com/office/drawing/2014/chart" uri="{C3380CC4-5D6E-409C-BE32-E72D297353CC}">
                <c16:uniqueId val="{00000009-499A-453E-BDC2-C3F6F08D6BA3}"/>
              </c:ext>
            </c:extLst>
          </c:dPt>
          <c:dPt>
            <c:idx val="5"/>
            <c:invertIfNegative val="0"/>
            <c:bubble3D val="0"/>
            <c:spPr>
              <a:noFill/>
              <a:ln w="25400">
                <a:solidFill>
                  <a:schemeClr val="bg1">
                    <a:lumMod val="50000"/>
                  </a:schemeClr>
                </a:solidFill>
                <a:prstDash val="dash"/>
              </a:ln>
              <a:effectLst/>
            </c:spPr>
            <c:extLst>
              <c:ext xmlns:c16="http://schemas.microsoft.com/office/drawing/2014/chart" uri="{C3380CC4-5D6E-409C-BE32-E72D297353CC}">
                <c16:uniqueId val="{0000000B-499A-453E-BDC2-C3F6F08D6BA3}"/>
              </c:ext>
            </c:extLst>
          </c:dPt>
          <c:dLbls>
            <c:dLbl>
              <c:idx val="0"/>
              <c:layout>
                <c:manualLayout>
                  <c:x val="6.8104745888462525E-3"/>
                  <c:y val="-1.1617702959543849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50B2B65E-0118-4068-8EFF-A7EB2B16BE9D}" type="CELLRANGE">
                      <a:rPr lang="fr-FR"/>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448416100215924"/>
                      <c:h val="0.10811913927566746"/>
                    </c:manualLayout>
                  </c15:layout>
                  <c15:dlblFieldTable/>
                  <c15:showDataLabelsRange val="1"/>
                </c:ext>
                <c:ext xmlns:c16="http://schemas.microsoft.com/office/drawing/2014/chart" uri="{C3380CC4-5D6E-409C-BE32-E72D297353CC}">
                  <c16:uniqueId val="{00000001-499A-453E-BDC2-C3F6F08D6BA3}"/>
                </c:ext>
              </c:extLst>
            </c:dLbl>
            <c:dLbl>
              <c:idx val="1"/>
              <c:layout>
                <c:manualLayout>
                  <c:x val="-1.1753356439017981E-2"/>
                  <c:y val="9.7362130674104611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870A1A18-CB2D-4E52-8868-805B8434626A}" type="CELLRANGE">
                      <a:rPr lang="en-US"/>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7017880781318673"/>
                      <c:h val="8.9963112529123798E-2"/>
                    </c:manualLayout>
                  </c15:layout>
                  <c15:dlblFieldTable/>
                  <c15:showDataLabelsRange val="1"/>
                </c:ext>
                <c:ext xmlns:c16="http://schemas.microsoft.com/office/drawing/2014/chart" uri="{C3380CC4-5D6E-409C-BE32-E72D297353CC}">
                  <c16:uniqueId val="{00000003-499A-453E-BDC2-C3F6F08D6BA3}"/>
                </c:ext>
              </c:extLst>
            </c:dLbl>
            <c:dLbl>
              <c:idx val="2"/>
              <c:layout>
                <c:manualLayout>
                  <c:x val="-0.2010418044037374"/>
                  <c:y val="1.6300841705131595E-2"/>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B6450A35-1E3A-4DB8-BCF5-B8FA061AC238}" type="CELLRANGE">
                      <a:rPr lang="en-US"/>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669121080296732"/>
                      <c:h val="9.152834892503639E-2"/>
                    </c:manualLayout>
                  </c15:layout>
                  <c15:dlblFieldTable/>
                  <c15:showDataLabelsRange val="1"/>
                </c:ext>
                <c:ext xmlns:c16="http://schemas.microsoft.com/office/drawing/2014/chart" uri="{C3380CC4-5D6E-409C-BE32-E72D297353CC}">
                  <c16:uniqueId val="{00000005-499A-453E-BDC2-C3F6F08D6BA3}"/>
                </c:ext>
              </c:extLst>
            </c:dLbl>
            <c:dLbl>
              <c:idx val="3"/>
              <c:layout>
                <c:manualLayout>
                  <c:x val="-0.11030117648853367"/>
                  <c:y val="0.10585807024905586"/>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3A923FCE-A042-4847-8339-5B46203F8464}" type="CELLRANGE">
                      <a:rPr lang="en-GB"/>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spPr xmlns:c15="http://schemas.microsoft.com/office/drawing/2012/chart">
                    <a:prstGeom prst="rect">
                      <a:avLst/>
                    </a:prstGeom>
                  </c15:spPr>
                  <c15:layout>
                    <c:manualLayout>
                      <c:w val="0.17187537829195476"/>
                      <c:h val="8.3154542986201951E-2"/>
                    </c:manualLayout>
                  </c15:layout>
                  <c15:dlblFieldTable/>
                  <c15:showDataLabelsRange val="1"/>
                </c:ext>
                <c:ext xmlns:c16="http://schemas.microsoft.com/office/drawing/2014/chart" uri="{C3380CC4-5D6E-409C-BE32-E72D297353CC}">
                  <c16:uniqueId val="{00000007-499A-453E-BDC2-C3F6F08D6BA3}"/>
                </c:ext>
              </c:extLst>
            </c:dLbl>
            <c:dLbl>
              <c:idx val="4"/>
              <c:layout>
                <c:manualLayout>
                  <c:x val="-8.4025266732133064E-2"/>
                  <c:y val="-0.1517242366647743"/>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9CEB84E6-D818-45ED-9035-6F953C3EA803}" type="CELLRANGE">
                      <a:rPr lang="en-GB"/>
                      <a:pPr>
                        <a:defRPr sz="1050" b="1" i="0" u="none" strike="noStrike" kern="1200" baseline="0">
                          <a:solidFill>
                            <a:schemeClr val="tx1">
                              <a:lumMod val="75000"/>
                              <a:lumOff val="25000"/>
                            </a:schemeClr>
                          </a:solidFill>
                          <a:latin typeface="+mn-lt"/>
                          <a:ea typeface="+mn-ea"/>
                          <a:cs typeface="+mn-cs"/>
                        </a:defRPr>
                      </a:pPr>
                      <a:t>[CELLRANGE]</a:t>
                    </a:fld>
                    <a:endParaRPr lang="en-US"/>
                  </a:p>
                </c:rich>
              </c:tx>
              <c:spPr>
                <a:noFill/>
                <a:ln>
                  <a:noFill/>
                </a:ln>
                <a:effectLst/>
              </c:sp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198697713455988"/>
                      <c:h val="0.11979562115864041"/>
                    </c:manualLayout>
                  </c15:layout>
                  <c15:dlblFieldTable/>
                  <c15:showDataLabelsRange val="1"/>
                </c:ext>
                <c:ext xmlns:c16="http://schemas.microsoft.com/office/drawing/2014/chart" uri="{C3380CC4-5D6E-409C-BE32-E72D297353CC}">
                  <c16:uniqueId val="{00000009-499A-453E-BDC2-C3F6F08D6BA3}"/>
                </c:ext>
              </c:extLst>
            </c:dLbl>
            <c:dLbl>
              <c:idx val="5"/>
              <c:tx>
                <c:rich>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fld id="{C5F3DEC8-BD26-4EDB-8B15-0B466B556EC7}" type="CELLRANGE">
                      <a:rPr lang="en-US">
                        <a:solidFill>
                          <a:schemeClr val="bg1">
                            <a:lumMod val="50000"/>
                          </a:schemeClr>
                        </a:solidFill>
                      </a:rPr>
                      <a:pPr>
                        <a:defRPr sz="1050" b="1" i="0" u="none" strike="noStrike" kern="1200" baseline="0">
                          <a:solidFill>
                            <a:schemeClr val="bg1">
                              <a:lumMod val="50000"/>
                            </a:schemeClr>
                          </a:solidFill>
                          <a:latin typeface="+mn-lt"/>
                          <a:ea typeface="+mn-ea"/>
                          <a:cs typeface="+mn-cs"/>
                        </a:defRPr>
                      </a:pPr>
                      <a:t>[CELLRANGE]</a:t>
                    </a:fld>
                    <a:endParaRPr lang="en-US"/>
                  </a:p>
                </c:rich>
              </c:tx>
              <c:spPr>
                <a:noFill/>
                <a:ln>
                  <a:noFill/>
                </a:ln>
                <a:effectLst/>
              </c:spPr>
              <c:dLblPos val="t"/>
              <c:showLegendKey val="0"/>
              <c:showVal val="0"/>
              <c:showCatName val="0"/>
              <c:showSerName val="0"/>
              <c:showPercent val="0"/>
              <c:showBubbleSize val="0"/>
              <c:separator> </c:separator>
              <c:extLst>
                <c:ext xmlns:c15="http://schemas.microsoft.com/office/drawing/2012/chart" uri="{CE6537A1-D6FC-4f65-9D91-7224C49458BB}">
                  <c15:layout>
                    <c:manualLayout>
                      <c:w val="0.13982132639795949"/>
                      <c:h val="0.12627516602221112"/>
                    </c:manualLayout>
                  </c15:layout>
                  <c15:dlblFieldTable/>
                  <c15:showDataLabelsRange val="1"/>
                </c:ext>
                <c:ext xmlns:c16="http://schemas.microsoft.com/office/drawing/2014/chart" uri="{C3380CC4-5D6E-409C-BE32-E72D297353CC}">
                  <c16:uniqueId val="{0000000B-499A-453E-BDC2-C3F6F08D6BA3}"/>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b"/>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ext>
            </c:extLst>
          </c:dLbls>
          <c:xVal>
            <c:numRef>
              <c:f>software!$J$41:$J$46</c:f>
              <c:numCache>
                <c:formatCode>0%</c:formatCode>
                <c:ptCount val="6"/>
                <c:pt idx="0">
                  <c:v>0.4524335835379702</c:v>
                </c:pt>
                <c:pt idx="1">
                  <c:v>0.23323656227494463</c:v>
                </c:pt>
                <c:pt idx="2">
                  <c:v>0.18863280615652517</c:v>
                </c:pt>
                <c:pt idx="3">
                  <c:v>7.3967882637085855E-2</c:v>
                </c:pt>
                <c:pt idx="4">
                  <c:v>5.1729165393474191E-2</c:v>
                </c:pt>
                <c:pt idx="5">
                  <c:v>0.20000000000000004</c:v>
                </c:pt>
              </c:numCache>
            </c:numRef>
          </c:xVal>
          <c:yVal>
            <c:numRef>
              <c:f>software!$K$41:$K$46</c:f>
              <c:numCache>
                <c:formatCode>0.0%</c:formatCode>
                <c:ptCount val="6"/>
                <c:pt idx="0">
                  <c:v>0.14672896937043922</c:v>
                </c:pt>
                <c:pt idx="1">
                  <c:v>0.13794894150820247</c:v>
                </c:pt>
                <c:pt idx="2">
                  <c:v>0.13710682559055032</c:v>
                </c:pt>
                <c:pt idx="3">
                  <c:v>9.5119776422172952E-2</c:v>
                </c:pt>
                <c:pt idx="4">
                  <c:v>0.17543259254628096</c:v>
                </c:pt>
                <c:pt idx="5">
                  <c:v>0.13838998956916049</c:v>
                </c:pt>
              </c:numCache>
            </c:numRef>
          </c:yVal>
          <c:bubbleSize>
            <c:numRef>
              <c:f>software!$L$41:$L$46</c:f>
              <c:numCache>
                <c:formatCode>_("$"* #,##0_);_("$"* \(#,##0\);_("$"* "-"??_);_(@_)</c:formatCode>
                <c:ptCount val="6"/>
                <c:pt idx="0">
                  <c:v>30721.025888557007</c:v>
                </c:pt>
                <c:pt idx="1">
                  <c:v>16196.872294245002</c:v>
                </c:pt>
                <c:pt idx="2">
                  <c:v>13444.924570561996</c:v>
                </c:pt>
                <c:pt idx="3">
                  <c:v>7519.7408184629967</c:v>
                </c:pt>
                <c:pt idx="4">
                  <c:v>2792.6481165379996</c:v>
                </c:pt>
                <c:pt idx="5">
                  <c:v>70675.211688365001</c:v>
                </c:pt>
              </c:numCache>
            </c:numRef>
          </c:bubbleSize>
          <c:bubble3D val="0"/>
          <c:extLst>
            <c:ext xmlns:c15="http://schemas.microsoft.com/office/drawing/2012/chart" uri="{02D57815-91ED-43cb-92C2-25804820EDAC}">
              <c15:datalabelsRange>
                <c15:f>software!$I$41:$I$46</c15:f>
                <c15:dlblRangeCache>
                  <c:ptCount val="6"/>
                  <c:pt idx="0">
                    <c:v>Infrastructure Software_x000d_ 2024:  $30,721 14.8%</c:v>
                  </c:pt>
                  <c:pt idx="1">
                    <c:v>Vertical-Specific Software_x000d_ 2024:  $16,197 11.9%</c:v>
                  </c:pt>
                  <c:pt idx="2">
                    <c:v>ERP/SCM/CRM_x000d_ 2024:  $13,445 13.0%</c:v>
                  </c:pt>
                  <c:pt idx="3">
                    <c:v>Other Applications Software_x000d_ 2024:  $7,520 8.5%</c:v>
                  </c:pt>
                  <c:pt idx="4">
                    <c:v>Analytics and Business Intelligence_x000d_ 2024:  $2,793 15.8%</c:v>
                  </c:pt>
                  <c:pt idx="5">
                    <c:v>Software_x000d_ 2024:  $70,675 13.1%</c:v>
                  </c:pt>
                </c15:dlblRangeCache>
              </c15:datalabelsRange>
            </c:ext>
            <c:ext xmlns:c16="http://schemas.microsoft.com/office/drawing/2014/chart" uri="{C3380CC4-5D6E-409C-BE32-E72D297353CC}">
              <c16:uniqueId val="{0000000C-499A-453E-BDC2-C3F6F08D6BA3}"/>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software!$J$40</c:f>
              <c:strCache>
                <c:ptCount val="1"/>
                <c:pt idx="0">
                  <c:v>Growth Share</c:v>
                </c:pt>
              </c:strCache>
            </c:strRef>
          </c:tx>
          <c:layout>
            <c:manualLayout>
              <c:xMode val="edge"/>
              <c:yMode val="edge"/>
              <c:x val="0.47049548635528093"/>
              <c:y val="0.96212359750947918"/>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CAGR </a:t>
                </a:r>
              </a:p>
            </c:rich>
          </c:tx>
          <c:layout>
            <c:manualLayout>
              <c:xMode val="edge"/>
              <c:yMode val="edge"/>
              <c:x val="1.2859061737087216E-4"/>
              <c:y val="0.4641539988470208"/>
            </c:manualLayout>
          </c:layout>
          <c:overlay val="0"/>
          <c:spPr>
            <a:noFill/>
            <a:ln>
              <a:noFill/>
            </a:ln>
            <a:effectLst/>
          </c:sp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Services!$J$37</c:f>
          <c:strCache>
            <c:ptCount val="1"/>
            <c:pt idx="0">
              <c:v>Healthcare and Life Sciences - Int. &amp; Ext. Services Spending, CAGR and Growth Share </c:v>
            </c:pt>
          </c:strCache>
        </c:strRef>
      </c:tx>
      <c:layout>
        <c:manualLayout>
          <c:xMode val="edge"/>
          <c:yMode val="edge"/>
          <c:x val="0.2034156044339431"/>
          <c:y val="2.5078369905956114E-3"/>
        </c:manualLayout>
      </c:layout>
      <c:overlay val="0"/>
      <c:spPr>
        <a:noFill/>
        <a:ln>
          <a:noFill/>
        </a:ln>
        <a:effectLst/>
      </c:spPr>
      <c:txPr>
        <a:bodyPr rot="0" spcFirstLastPara="1" vertOverflow="ellipsis" vert="horz" wrap="square" anchor="ctr" anchorCtr="1"/>
        <a:lstStyle/>
        <a:p>
          <a:pPr algn="ctr" rtl="0">
            <a:defRPr lang="en-US" sz="1400" b="1" i="0" u="none" strike="noStrike" kern="1200" spc="0" baseline="0">
              <a:solidFill>
                <a:srgbClr val="000000">
                  <a:lumMod val="65000"/>
                  <a:lumOff val="35000"/>
                </a:srgbClr>
              </a:solidFill>
              <a:latin typeface="+mn-lt"/>
              <a:ea typeface="+mn-ea"/>
              <a:cs typeface="+mn-cs"/>
            </a:defRPr>
          </a:pPr>
          <a:endParaRPr lang="en-US"/>
        </a:p>
      </c:txPr>
    </c:title>
    <c:autoTitleDeleted val="0"/>
    <c:plotArea>
      <c:layout>
        <c:manualLayout>
          <c:layoutTarget val="inner"/>
          <c:xMode val="edge"/>
          <c:yMode val="edge"/>
          <c:x val="3.8311114896460566E-2"/>
          <c:y val="9.3378858177560892E-2"/>
          <c:w val="0.93715455147049742"/>
          <c:h val="0.82991480886013724"/>
        </c:manualLayout>
      </c:layout>
      <c:bubbleChart>
        <c:varyColors val="1"/>
        <c:ser>
          <c:idx val="0"/>
          <c:order val="0"/>
          <c:tx>
            <c:strRef>
              <c:f>Services!$J$32</c:f>
              <c:strCache>
                <c:ptCount val="1"/>
                <c:pt idx="0">
                  <c:v>Healthcare and Life Sciences Int. &amp; Ext. Services spend</c:v>
                </c:pt>
              </c:strCache>
            </c:strRef>
          </c:tx>
          <c:spPr>
            <a:ln>
              <a:noFill/>
            </a:ln>
          </c:spPr>
          <c:invertIfNegative val="0"/>
          <c:dPt>
            <c:idx val="0"/>
            <c:invertIfNegative val="0"/>
            <c:bubble3D val="0"/>
            <c:spPr>
              <a:solidFill>
                <a:schemeClr val="accent1"/>
              </a:solidFill>
              <a:ln>
                <a:noFill/>
              </a:ln>
              <a:effectLst/>
            </c:spPr>
            <c:extLst>
              <c:ext xmlns:c16="http://schemas.microsoft.com/office/drawing/2014/chart" uri="{C3380CC4-5D6E-409C-BE32-E72D297353CC}">
                <c16:uniqueId val="{00000001-C4BB-4DA1-95FF-8FEFBB2F9706}"/>
              </c:ext>
            </c:extLst>
          </c:dPt>
          <c:dPt>
            <c:idx val="1"/>
            <c:invertIfNegative val="0"/>
            <c:bubble3D val="0"/>
            <c:spPr>
              <a:solidFill>
                <a:schemeClr val="accent2">
                  <a:alpha val="75000"/>
                </a:schemeClr>
              </a:solidFill>
              <a:ln>
                <a:solidFill>
                  <a:schemeClr val="bg1">
                    <a:lumMod val="50000"/>
                  </a:schemeClr>
                </a:solidFill>
              </a:ln>
              <a:effectLst/>
            </c:spPr>
            <c:extLst>
              <c:ext xmlns:c16="http://schemas.microsoft.com/office/drawing/2014/chart" uri="{C3380CC4-5D6E-409C-BE32-E72D297353CC}">
                <c16:uniqueId val="{00000003-C4BB-4DA1-95FF-8FEFBB2F9706}"/>
              </c:ext>
            </c:extLst>
          </c:dPt>
          <c:dPt>
            <c:idx val="2"/>
            <c:invertIfNegative val="0"/>
            <c:bubble3D val="0"/>
            <c:spPr>
              <a:solidFill>
                <a:srgbClr val="596277"/>
              </a:solidFill>
              <a:ln>
                <a:noFill/>
              </a:ln>
              <a:effectLst/>
            </c:spPr>
            <c:extLst>
              <c:ext xmlns:c16="http://schemas.microsoft.com/office/drawing/2014/chart" uri="{C3380CC4-5D6E-409C-BE32-E72D297353CC}">
                <c16:uniqueId val="{00000005-C4BB-4DA1-95FF-8FEFBB2F9706}"/>
              </c:ext>
            </c:extLst>
          </c:dPt>
          <c:dPt>
            <c:idx val="3"/>
            <c:invertIfNegative val="0"/>
            <c:bubble3D val="0"/>
            <c:spPr>
              <a:solidFill>
                <a:schemeClr val="accent5"/>
              </a:solidFill>
              <a:ln>
                <a:noFill/>
              </a:ln>
              <a:effectLst/>
            </c:spPr>
            <c:extLst>
              <c:ext xmlns:c16="http://schemas.microsoft.com/office/drawing/2014/chart" uri="{C3380CC4-5D6E-409C-BE32-E72D297353CC}">
                <c16:uniqueId val="{00000007-C4BB-4DA1-95FF-8FEFBB2F9706}"/>
              </c:ext>
            </c:extLst>
          </c:dPt>
          <c:dPt>
            <c:idx val="4"/>
            <c:invertIfNegative val="0"/>
            <c:bubble3D val="0"/>
            <c:spPr>
              <a:solidFill>
                <a:schemeClr val="accent2"/>
              </a:solidFill>
              <a:ln>
                <a:solidFill>
                  <a:schemeClr val="bg1">
                    <a:lumMod val="50000"/>
                  </a:schemeClr>
                </a:solidFill>
              </a:ln>
              <a:effectLst/>
            </c:spPr>
            <c:extLst>
              <c:ext xmlns:c16="http://schemas.microsoft.com/office/drawing/2014/chart" uri="{C3380CC4-5D6E-409C-BE32-E72D297353CC}">
                <c16:uniqueId val="{00000009-C4BB-4DA1-95FF-8FEFBB2F9706}"/>
              </c:ext>
            </c:extLst>
          </c:dPt>
          <c:dPt>
            <c:idx val="5"/>
            <c:invertIfNegative val="0"/>
            <c:bubble3D val="0"/>
            <c:spPr>
              <a:solidFill>
                <a:schemeClr val="bg1">
                  <a:lumMod val="65000"/>
                </a:schemeClr>
              </a:solidFill>
              <a:ln w="25400">
                <a:solidFill>
                  <a:schemeClr val="bg1">
                    <a:lumMod val="50000"/>
                  </a:schemeClr>
                </a:solidFill>
                <a:prstDash val="solid"/>
              </a:ln>
              <a:effectLst/>
            </c:spPr>
            <c:extLst>
              <c:ext xmlns:c16="http://schemas.microsoft.com/office/drawing/2014/chart" uri="{C3380CC4-5D6E-409C-BE32-E72D297353CC}">
                <c16:uniqueId val="{0000000B-C4BB-4DA1-95FF-8FEFBB2F9706}"/>
              </c:ext>
            </c:extLst>
          </c:dPt>
          <c:dPt>
            <c:idx val="6"/>
            <c:invertIfNegative val="0"/>
            <c:bubble3D val="0"/>
            <c:spPr>
              <a:ln>
                <a:solidFill>
                  <a:schemeClr val="bg1">
                    <a:lumMod val="50000"/>
                  </a:schemeClr>
                </a:solidFill>
              </a:ln>
            </c:spPr>
            <c:extLst>
              <c:ext xmlns:c16="http://schemas.microsoft.com/office/drawing/2014/chart" uri="{C3380CC4-5D6E-409C-BE32-E72D297353CC}">
                <c16:uniqueId val="{0000000D-C4BB-4DA1-95FF-8FEFBB2F9706}"/>
              </c:ext>
            </c:extLst>
          </c:dPt>
          <c:dPt>
            <c:idx val="7"/>
            <c:invertIfNegative val="0"/>
            <c:bubble3D val="0"/>
            <c:spPr>
              <a:noFill/>
              <a:ln w="25400" cmpd="sng">
                <a:solidFill>
                  <a:schemeClr val="bg1">
                    <a:lumMod val="50000"/>
                  </a:schemeClr>
                </a:solidFill>
                <a:prstDash val="lgDash"/>
              </a:ln>
            </c:spPr>
            <c:extLst>
              <c:ext xmlns:c16="http://schemas.microsoft.com/office/drawing/2014/chart" uri="{C3380CC4-5D6E-409C-BE32-E72D297353CC}">
                <c16:uniqueId val="{0000000F-C4BB-4DA1-95FF-8FEFBB2F9706}"/>
              </c:ext>
            </c:extLst>
          </c:dPt>
          <c:dLbls>
            <c:dLbl>
              <c:idx val="0"/>
              <c:layout>
                <c:manualLayout>
                  <c:x val="-2.4751656458714619E-3"/>
                  <c:y val="7.9879544837458665E-3"/>
                </c:manualLayout>
              </c:layout>
              <c:tx>
                <c:rich>
                  <a:bodyPr wrap="square" lIns="38100" tIns="19050" rIns="38100" bIns="19050" anchor="ctr">
                    <a:noAutofit/>
                  </a:bodyPr>
                  <a:lstStyle/>
                  <a:p>
                    <a:pPr>
                      <a:defRPr sz="1050" b="1"/>
                    </a:pPr>
                    <a:fld id="{6BAE0822-43BF-4B6A-B2FD-5F18159D7319}" type="CELLRANGE">
                      <a:rPr lang="en-US"/>
                      <a:pPr>
                        <a:defRPr sz="1050" b="1"/>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13656200999413534"/>
                      <c:h val="0.13347972255819121"/>
                    </c:manualLayout>
                  </c15:layout>
                  <c15:dlblFieldTable/>
                  <c15:showDataLabelsRange val="1"/>
                </c:ext>
                <c:ext xmlns:c16="http://schemas.microsoft.com/office/drawing/2014/chart" uri="{C3380CC4-5D6E-409C-BE32-E72D297353CC}">
                  <c16:uniqueId val="{00000001-C4BB-4DA1-95FF-8FEFBB2F9706}"/>
                </c:ext>
              </c:extLst>
            </c:dLbl>
            <c:dLbl>
              <c:idx val="1"/>
              <c:layout>
                <c:manualLayout>
                  <c:x val="-8.109240384877181E-2"/>
                  <c:y val="-0.10031347962382445"/>
                </c:manualLayout>
              </c:layout>
              <c:tx>
                <c:rich>
                  <a:bodyPr wrap="square" lIns="38100" tIns="19050" rIns="38100" bIns="19050" anchor="ctr">
                    <a:noAutofit/>
                  </a:bodyPr>
                  <a:lstStyle/>
                  <a:p>
                    <a:pPr>
                      <a:defRPr sz="1050" b="1"/>
                    </a:pPr>
                    <a:fld id="{C282617C-B446-4A87-AC0C-B46A973832B6}" type="CELLRANGE">
                      <a:rPr lang="en-US"/>
                      <a:pPr>
                        <a:defRPr sz="1050" b="1"/>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24071132234416545"/>
                      <c:h val="7.4528176140991775E-2"/>
                    </c:manualLayout>
                  </c15:layout>
                  <c15:dlblFieldTable/>
                  <c15:showDataLabelsRange val="1"/>
                </c:ext>
                <c:ext xmlns:c16="http://schemas.microsoft.com/office/drawing/2014/chart" uri="{C3380CC4-5D6E-409C-BE32-E72D297353CC}">
                  <c16:uniqueId val="{00000003-C4BB-4DA1-95FF-8FEFBB2F9706}"/>
                </c:ext>
              </c:extLst>
            </c:dLbl>
            <c:dLbl>
              <c:idx val="2"/>
              <c:layout>
                <c:manualLayout>
                  <c:x val="-0.16281304393671769"/>
                  <c:y val="-8.4309234073013606E-2"/>
                </c:manualLayout>
              </c:layout>
              <c:tx>
                <c:rich>
                  <a:bodyPr wrap="square" lIns="38100" tIns="19050" rIns="38100" bIns="19050" anchor="ctr">
                    <a:noAutofit/>
                  </a:bodyPr>
                  <a:lstStyle/>
                  <a:p>
                    <a:pPr>
                      <a:defRPr sz="1050" b="1"/>
                    </a:pPr>
                    <a:fld id="{C4B97710-7150-4057-8732-023E96D19946}" type="CELLRANGE">
                      <a:rPr lang="fr-FR" dirty="0"/>
                      <a:pPr>
                        <a:defRPr sz="1050" b="1"/>
                      </a:pPr>
                      <a:t>[CELLRANGE]</a:t>
                    </a:fld>
                    <a:endParaRPr lang="en-US"/>
                  </a:p>
                </c:rich>
              </c:tx>
              <c:spPr>
                <a:noFill/>
                <a:ln>
                  <a:noFill/>
                </a:ln>
                <a:effectLst/>
              </c:spPr>
              <c:dLblPos val="r"/>
              <c:showLegendKey val="0"/>
              <c:showVal val="0"/>
              <c:showCatName val="0"/>
              <c:showSerName val="0"/>
              <c:showPercent val="0"/>
              <c:showBubbleSize val="0"/>
              <c:extLst>
                <c:ext xmlns:c15="http://schemas.microsoft.com/office/drawing/2012/chart" uri="{CE6537A1-D6FC-4f65-9D91-7224C49458BB}">
                  <c15:layout>
                    <c:manualLayout>
                      <c:w val="0.17598321321552218"/>
                      <c:h val="0.11510695332362449"/>
                    </c:manualLayout>
                  </c15:layout>
                  <c15:dlblFieldTable/>
                  <c15:showDataLabelsRange val="1"/>
                </c:ext>
                <c:ext xmlns:c16="http://schemas.microsoft.com/office/drawing/2014/chart" uri="{C3380CC4-5D6E-409C-BE32-E72D297353CC}">
                  <c16:uniqueId val="{00000005-C4BB-4DA1-95FF-8FEFBB2F9706}"/>
                </c:ext>
              </c:extLst>
            </c:dLbl>
            <c:dLbl>
              <c:idx val="3"/>
              <c:layout>
                <c:manualLayout>
                  <c:x val="-6.4962899563879545E-2"/>
                  <c:y val="9.7805642633228843E-2"/>
                </c:manualLayout>
              </c:layout>
              <c:tx>
                <c:rich>
                  <a:bodyPr/>
                  <a:lstStyle/>
                  <a:p>
                    <a:fld id="{D729E23A-AA7A-4D1F-8DCE-BD20581E9512}"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layout>
                    <c:manualLayout>
                      <c:w val="0.31243135317421145"/>
                      <c:h val="6.8087774294670847E-2"/>
                    </c:manualLayout>
                  </c15:layout>
                  <c15:dlblFieldTable/>
                  <c15:showDataLabelsRange val="1"/>
                </c:ext>
                <c:ext xmlns:c16="http://schemas.microsoft.com/office/drawing/2014/chart" uri="{C3380CC4-5D6E-409C-BE32-E72D297353CC}">
                  <c16:uniqueId val="{00000007-C4BB-4DA1-95FF-8FEFBB2F9706}"/>
                </c:ext>
              </c:extLst>
            </c:dLbl>
            <c:dLbl>
              <c:idx val="4"/>
              <c:layout>
                <c:manualLayout>
                  <c:x val="-8.5068631971247283E-2"/>
                  <c:y val="-6.5679460913780782E-2"/>
                </c:manualLayout>
              </c:layout>
              <c:tx>
                <c:rich>
                  <a:bodyPr/>
                  <a:lstStyle/>
                  <a:p>
                    <a:fld id="{AC98ECDA-2D4D-414A-8D22-51691FCD447A}"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9-C4BB-4DA1-95FF-8FEFBB2F9706}"/>
                </c:ext>
              </c:extLst>
            </c:dLbl>
            <c:dLbl>
              <c:idx val="5"/>
              <c:layout>
                <c:manualLayout>
                  <c:x val="-0.16882412249790774"/>
                  <c:y val="-7.2289092390097009E-2"/>
                </c:manualLayout>
              </c:layout>
              <c:tx>
                <c:rich>
                  <a:bodyPr/>
                  <a:lstStyle/>
                  <a:p>
                    <a:fld id="{752243EC-D1CF-457E-BA63-F5D93E2F1287}" type="CELLRANGE">
                      <a:rPr lang="en-US"/>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B-C4BB-4DA1-95FF-8FEFBB2F9706}"/>
                </c:ext>
              </c:extLst>
            </c:dLbl>
            <c:dLbl>
              <c:idx val="6"/>
              <c:layout>
                <c:manualLayout>
                  <c:x val="-0.14053105472652436"/>
                  <c:y val="5.3470836521610256E-2"/>
                </c:manualLayout>
              </c:layout>
              <c:tx>
                <c:rich>
                  <a:bodyPr/>
                  <a:lstStyle/>
                  <a:p>
                    <a:fld id="{45EB84F5-C604-4D2D-B65E-B23E71A41DF1}" type="CELLRANGE">
                      <a:rPr lang="en-GB"/>
                      <a:pPr/>
                      <a:t>[CELLRANGE]</a:t>
                    </a:fld>
                    <a:endParaRPr lang="en-US"/>
                  </a:p>
                </c:rich>
              </c:tx>
              <c:dLblPos val="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D-C4BB-4DA1-95FF-8FEFBB2F9706}"/>
                </c:ext>
              </c:extLst>
            </c:dLbl>
            <c:dLbl>
              <c:idx val="7"/>
              <c:tx>
                <c:rich>
                  <a:bodyPr wrap="square" lIns="38100" tIns="19050" rIns="38100" bIns="19050" anchor="ctr">
                    <a:spAutoFit/>
                  </a:bodyPr>
                  <a:lstStyle/>
                  <a:p>
                    <a:pPr>
                      <a:defRPr sz="1050" b="1">
                        <a:solidFill>
                          <a:schemeClr val="bg1">
                            <a:lumMod val="50000"/>
                          </a:schemeClr>
                        </a:solidFill>
                      </a:defRPr>
                    </a:pPr>
                    <a:fld id="{CB9A26C3-73B8-4604-8845-6CD62922A4C7}" type="CELLRANGE">
                      <a:rPr lang="en-GB"/>
                      <a:pPr>
                        <a:defRPr sz="1050" b="1">
                          <a:solidFill>
                            <a:schemeClr val="bg1">
                              <a:lumMod val="50000"/>
                            </a:schemeClr>
                          </a:solidFill>
                        </a:defRPr>
                      </a:pPr>
                      <a:t>[CELLRANGE]</a:t>
                    </a:fld>
                    <a:endParaRPr lang="en-US"/>
                  </a:p>
                </c:rich>
              </c:tx>
              <c:spPr>
                <a:noFill/>
                <a:ln>
                  <a:noFill/>
                </a:ln>
                <a:effectLst/>
              </c:spPr>
              <c:dLblPos val="t"/>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F-C4BB-4DA1-95FF-8FEFBB2F9706}"/>
                </c:ext>
              </c:extLst>
            </c:dLbl>
            <c:spPr>
              <a:noFill/>
              <a:ln>
                <a:noFill/>
              </a:ln>
              <a:effectLst/>
            </c:spPr>
            <c:txPr>
              <a:bodyPr wrap="square" lIns="38100" tIns="19050" rIns="38100" bIns="19050" anchor="ctr">
                <a:spAutoFit/>
              </a:bodyPr>
              <a:lstStyle/>
              <a:p>
                <a:pPr>
                  <a:defRPr sz="1050" b="1"/>
                </a:pPr>
                <a:endParaRPr lang="en-US"/>
              </a:p>
            </c:txPr>
            <c:dLblPos val="b"/>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Services!$J$41:$J$48</c:f>
              <c:numCache>
                <c:formatCode>0%</c:formatCode>
                <c:ptCount val="8"/>
                <c:pt idx="0">
                  <c:v>0.18305685683009543</c:v>
                </c:pt>
                <c:pt idx="1">
                  <c:v>0.3025319512347045</c:v>
                </c:pt>
                <c:pt idx="2">
                  <c:v>5.7842462642323643E-2</c:v>
                </c:pt>
                <c:pt idx="3">
                  <c:v>9.8012289204494632E-2</c:v>
                </c:pt>
                <c:pt idx="4">
                  <c:v>0.27286426800686137</c:v>
                </c:pt>
                <c:pt idx="5">
                  <c:v>8.5182741067804532E-2</c:v>
                </c:pt>
                <c:pt idx="6">
                  <c:v>-5.0943101371584863E-4</c:v>
                </c:pt>
                <c:pt idx="7">
                  <c:v>0.14271159113893833</c:v>
                </c:pt>
              </c:numCache>
            </c:numRef>
          </c:xVal>
          <c:yVal>
            <c:numRef>
              <c:f>Services!$K$41:$K$48</c:f>
              <c:numCache>
                <c:formatCode>0.0%</c:formatCode>
                <c:ptCount val="8"/>
                <c:pt idx="0">
                  <c:v>8.9190112443904068E-2</c:v>
                </c:pt>
                <c:pt idx="1">
                  <c:v>0.15366083445064294</c:v>
                </c:pt>
                <c:pt idx="2">
                  <c:v>3.6193743405319889E-2</c:v>
                </c:pt>
                <c:pt idx="3">
                  <c:v>6.3485737767905892E-2</c:v>
                </c:pt>
                <c:pt idx="4">
                  <c:v>0.2501098691671011</c:v>
                </c:pt>
                <c:pt idx="5">
                  <c:v>9.2348928234488259E-2</c:v>
                </c:pt>
                <c:pt idx="6">
                  <c:v>-1.5081331904286399E-3</c:v>
                </c:pt>
                <c:pt idx="7">
                  <c:v>0.10422886257610653</c:v>
                </c:pt>
              </c:numCache>
            </c:numRef>
          </c:yVal>
          <c:bubbleSize>
            <c:numRef>
              <c:f>Services!$L$41:$L$48</c:f>
              <c:numCache>
                <c:formatCode>_("$"* #,##0_);_("$"* \(#,##0\);_("$"* "-"??_);_(@_)</c:formatCode>
                <c:ptCount val="8"/>
                <c:pt idx="0">
                  <c:v>33779.324868568016</c:v>
                </c:pt>
                <c:pt idx="1">
                  <c:v>31156.994420489988</c:v>
                </c:pt>
                <c:pt idx="2">
                  <c:v>26524.069121770997</c:v>
                </c:pt>
                <c:pt idx="3">
                  <c:v>25820.365457545005</c:v>
                </c:pt>
                <c:pt idx="4">
                  <c:v>17173.334316090004</c:v>
                </c:pt>
                <c:pt idx="5">
                  <c:v>14967.910072320998</c:v>
                </c:pt>
                <c:pt idx="6">
                  <c:v>5651.7150358490007</c:v>
                </c:pt>
                <c:pt idx="7">
                  <c:v>155073.713292634</c:v>
                </c:pt>
              </c:numCache>
            </c:numRef>
          </c:bubbleSize>
          <c:bubble3D val="0"/>
          <c:extLst>
            <c:ext xmlns:c15="http://schemas.microsoft.com/office/drawing/2012/chart" uri="{02D57815-91ED-43cb-92C2-25804820EDAC}">
              <c15:datalabelsRange>
                <c15:f>Services!$I$41:$I$48</c15:f>
                <c15:dlblRangeCache>
                  <c:ptCount val="8"/>
                  <c:pt idx="0">
                    <c:v>Application Implementation and Managed Services_x000d_ 2024:  $33,779 8.8%</c:v>
                  </c:pt>
                  <c:pt idx="1">
                    <c:v>Consulting_x000d_ 2024:  $31,157 14.0%</c:v>
                  </c:pt>
                  <c:pt idx="2">
                    <c:v>Internal Services_x000d_ 2024:  $26,524 3.4%</c:v>
                  </c:pt>
                  <c:pt idx="3">
                    <c:v>Infrastructure Implementation and Managed Services_x000d_ 2024:  $25,820 6.6%</c:v>
                  </c:pt>
                  <c:pt idx="4">
                    <c:v>IaaS_x000d_ 2024:  $17,173 26.4%</c:v>
                  </c:pt>
                  <c:pt idx="5">
                    <c:v>Business Process Services_x000d_ 2024:  $14,968 8.7%</c:v>
                  </c:pt>
                  <c:pt idx="6">
                    <c:v>Hardware Support_x000d_ 2024:  $5,652 -0.2%</c:v>
                  </c:pt>
                  <c:pt idx="7">
                    <c:v>All Services_x000d_ 2024:  $155,074 9.8%</c:v>
                  </c:pt>
                </c15:dlblRangeCache>
              </c15:datalabelsRange>
            </c:ext>
            <c:ext xmlns:c16="http://schemas.microsoft.com/office/drawing/2014/chart" uri="{C3380CC4-5D6E-409C-BE32-E72D297353CC}">
              <c16:uniqueId val="{00000010-C4BB-4DA1-95FF-8FEFBB2F9706}"/>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Services!$J$40</c:f>
              <c:strCache>
                <c:ptCount val="1"/>
                <c:pt idx="0">
                  <c:v>Growth Share</c:v>
                </c:pt>
              </c:strCache>
            </c:strRef>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min val="-5.000000000000001E-2"/>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c:rich>
          </c:tx>
          <c:layout>
            <c:manualLayout>
              <c:xMode val="edge"/>
              <c:yMode val="edge"/>
              <c:x val="1.7448695006053918E-5"/>
              <c:y val="0.46665396166910611"/>
            </c:manualLayout>
          </c:layout>
          <c:overlay val="0"/>
          <c:spPr>
            <a:noFill/>
            <a:ln>
              <a:noFill/>
            </a:ln>
            <a:effectLst/>
          </c:sp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w="9525" cap="flat" cmpd="sng" algn="ctr">
      <a:noFill/>
      <a:round/>
    </a:ln>
    <a:effectLst/>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strRef>
          <c:f>datacenter!$J$37</c:f>
          <c:strCache>
            <c:ptCount val="1"/>
            <c:pt idx="0">
              <c:v>Healthcare and Life Sciences - Data Center Systems Spending, CAGR and Growth Share </c:v>
            </c:pt>
          </c:strCache>
        </c:strRef>
      </c:tx>
      <c:layout>
        <c:manualLayout>
          <c:xMode val="edge"/>
          <c:yMode val="edge"/>
          <c:x val="0.2045136875950746"/>
          <c:y val="0"/>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4.8918531754087197E-2"/>
          <c:y val="8.9065139584824607E-2"/>
          <c:w val="0.92269973075528355"/>
          <c:h val="0.85386060651493723"/>
        </c:manualLayout>
      </c:layout>
      <c:bubbleChart>
        <c:varyColors val="1"/>
        <c:ser>
          <c:idx val="0"/>
          <c:order val="0"/>
          <c:tx>
            <c:strRef>
              <c:f>datacenter!$J$32</c:f>
              <c:strCache>
                <c:ptCount val="1"/>
                <c:pt idx="0">
                  <c:v>Healthcare and Life Sciences Data Center Systems spend</c:v>
                </c:pt>
              </c:strCache>
            </c:strRef>
          </c:tx>
          <c:spPr>
            <a:ln w="25400">
              <a:noFill/>
            </a:ln>
          </c:spPr>
          <c:invertIfNegative val="0"/>
          <c:dPt>
            <c:idx val="0"/>
            <c:invertIfNegative val="0"/>
            <c:bubble3D val="0"/>
            <c:spPr>
              <a:solidFill>
                <a:schemeClr val="accent5"/>
              </a:solidFill>
              <a:ln w="25400">
                <a:noFill/>
              </a:ln>
              <a:effectLst/>
            </c:spPr>
            <c:extLst>
              <c:ext xmlns:c16="http://schemas.microsoft.com/office/drawing/2014/chart" uri="{C3380CC4-5D6E-409C-BE32-E72D297353CC}">
                <c16:uniqueId val="{00000001-027E-4F14-A446-F1C53B753879}"/>
              </c:ext>
            </c:extLst>
          </c:dPt>
          <c:dPt>
            <c:idx val="1"/>
            <c:invertIfNegative val="0"/>
            <c:bubble3D val="0"/>
            <c:spPr>
              <a:solidFill>
                <a:schemeClr val="tx2"/>
              </a:solidFill>
              <a:ln w="25400">
                <a:noFill/>
              </a:ln>
              <a:effectLst/>
            </c:spPr>
            <c:extLst>
              <c:ext xmlns:c16="http://schemas.microsoft.com/office/drawing/2014/chart" uri="{C3380CC4-5D6E-409C-BE32-E72D297353CC}">
                <c16:uniqueId val="{00000003-027E-4F14-A446-F1C53B753879}"/>
              </c:ext>
            </c:extLst>
          </c:dPt>
          <c:dPt>
            <c:idx val="2"/>
            <c:invertIfNegative val="0"/>
            <c:bubble3D val="0"/>
            <c:spPr>
              <a:solidFill>
                <a:schemeClr val="bg2">
                  <a:lumMod val="85000"/>
                </a:schemeClr>
              </a:solidFill>
              <a:ln w="25400">
                <a:solidFill>
                  <a:schemeClr val="bg1">
                    <a:lumMod val="50000"/>
                  </a:schemeClr>
                </a:solidFill>
              </a:ln>
              <a:effectLst/>
            </c:spPr>
            <c:extLst>
              <c:ext xmlns:c16="http://schemas.microsoft.com/office/drawing/2014/chart" uri="{C3380CC4-5D6E-409C-BE32-E72D297353CC}">
                <c16:uniqueId val="{00000005-027E-4F14-A446-F1C53B753879}"/>
              </c:ext>
            </c:extLst>
          </c:dPt>
          <c:dPt>
            <c:idx val="3"/>
            <c:invertIfNegative val="0"/>
            <c:bubble3D val="0"/>
            <c:spPr>
              <a:noFill/>
              <a:ln w="25400">
                <a:solidFill>
                  <a:schemeClr val="bg1">
                    <a:lumMod val="50000"/>
                  </a:schemeClr>
                </a:solidFill>
                <a:prstDash val="dash"/>
              </a:ln>
              <a:effectLst/>
            </c:spPr>
            <c:extLst>
              <c:ext xmlns:c16="http://schemas.microsoft.com/office/drawing/2014/chart" uri="{C3380CC4-5D6E-409C-BE32-E72D297353CC}">
                <c16:uniqueId val="{00000007-027E-4F14-A446-F1C53B753879}"/>
              </c:ext>
            </c:extLst>
          </c:dPt>
          <c:dLbls>
            <c:dLbl>
              <c:idx val="0"/>
              <c:layout>
                <c:manualLayout>
                  <c:x val="-7.2073391543624507E-2"/>
                  <c:y val="0.19668886530249549"/>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9A2B1819-5062-47FD-8317-B12EE1383B42}"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107192067348137"/>
                      <c:h val="0.11470828199225462"/>
                    </c:manualLayout>
                  </c15:layout>
                  <c15:dlblFieldTable/>
                  <c15:showDataLabelsRange val="1"/>
                </c:ext>
                <c:ext xmlns:c16="http://schemas.microsoft.com/office/drawing/2014/chart" uri="{C3380CC4-5D6E-409C-BE32-E72D297353CC}">
                  <c16:uniqueId val="{00000001-027E-4F14-A446-F1C53B753879}"/>
                </c:ext>
              </c:extLst>
            </c:dLbl>
            <c:dLbl>
              <c:idx val="1"/>
              <c:layout>
                <c:manualLayout>
                  <c:x val="-7.8896636603735817E-2"/>
                  <c:y val="0.14476054599758106"/>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8947D185-6E72-4C3C-AD3B-D0A5765E208F}" type="CELLRANGE">
                      <a:rPr lang="en-US" dirty="0"/>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4076480268171734"/>
                      <c:h val="0.12898904715567391"/>
                    </c:manualLayout>
                  </c15:layout>
                  <c15:dlblFieldTable/>
                  <c15:showDataLabelsRange val="1"/>
                </c:ext>
                <c:ext xmlns:c16="http://schemas.microsoft.com/office/drawing/2014/chart" uri="{C3380CC4-5D6E-409C-BE32-E72D297353CC}">
                  <c16:uniqueId val="{00000003-027E-4F14-A446-F1C53B753879}"/>
                </c:ext>
              </c:extLst>
            </c:dLbl>
            <c:dLbl>
              <c:idx val="2"/>
              <c:layout>
                <c:manualLayout>
                  <c:x val="-2.1843713731085623E-3"/>
                  <c:y val="9.3166144200626955E-3"/>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fld id="{BF0D5472-B3B1-4034-A470-F6E82AED5FC3}" type="CELLRANGE">
                      <a:rPr lang="en-US"/>
                      <a:pPr>
                        <a:defRPr sz="1050" b="1"/>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259669560717824"/>
                      <c:h val="9.6637799212652864E-2"/>
                    </c:manualLayout>
                  </c15:layout>
                  <c15:dlblFieldTable/>
                  <c15:showDataLabelsRange val="1"/>
                </c:ext>
                <c:ext xmlns:c16="http://schemas.microsoft.com/office/drawing/2014/chart" uri="{C3380CC4-5D6E-409C-BE32-E72D297353CC}">
                  <c16:uniqueId val="{00000005-027E-4F14-A446-F1C53B753879}"/>
                </c:ext>
              </c:extLst>
            </c:dLbl>
            <c:dLbl>
              <c:idx val="3"/>
              <c:layout>
                <c:manualLayout>
                  <c:x val="-0.11983185014064821"/>
                  <c:y val="-0.19083099252091926"/>
                </c:manualLayout>
              </c:layout>
              <c:tx>
                <c:rich>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fld id="{2EAA7D06-3FE1-40FC-B2EF-C1D580B969E0}" type="CELLRANGE">
                      <a:rPr lang="en-GB">
                        <a:solidFill>
                          <a:schemeClr val="bg1">
                            <a:lumMod val="50000"/>
                          </a:schemeClr>
                        </a:solidFill>
                      </a:rPr>
                      <a:pPr>
                        <a:defRPr sz="1050" b="1">
                          <a:solidFill>
                            <a:schemeClr val="bg1">
                              <a:lumMod val="50000"/>
                            </a:schemeClr>
                          </a:solidFill>
                        </a:defRPr>
                      </a:pPr>
                      <a:t>[CELLRANGE]</a:t>
                    </a:fld>
                    <a:endParaRPr lang="en-US"/>
                  </a:p>
                </c:rich>
              </c:tx>
              <c:spPr>
                <a:noFill/>
                <a:ln>
                  <a:noFill/>
                </a:ln>
                <a:effectLst/>
              </c:spPr>
              <c:txPr>
                <a:bodyPr rot="0" spcFirstLastPara="1" vertOverflow="ellipsis" vert="horz" wrap="square" lIns="38100" tIns="19050" rIns="38100" bIns="19050" anchor="ctr" anchorCtr="1">
                  <a:noAutofit/>
                </a:bodyPr>
                <a:lstStyle/>
                <a:p>
                  <a:pPr>
                    <a:defRPr sz="1050" b="1" i="0" u="none" strike="noStrike" kern="1200" baseline="0">
                      <a:solidFill>
                        <a:schemeClr val="bg1">
                          <a:lumMod val="50000"/>
                        </a:schemeClr>
                      </a:solidFill>
                      <a:latin typeface="+mn-lt"/>
                      <a:ea typeface="+mn-ea"/>
                      <a:cs typeface="+mn-cs"/>
                    </a:defRPr>
                  </a:pPr>
                  <a:endParaRPr lang="en-US"/>
                </a:p>
              </c:txPr>
              <c:dLblPos val="r"/>
              <c:showLegendKey val="0"/>
              <c:showVal val="0"/>
              <c:showCatName val="0"/>
              <c:showSerName val="0"/>
              <c:showPercent val="0"/>
              <c:showBubbleSize val="0"/>
              <c:separator> </c:separator>
              <c:extLst>
                <c:ext xmlns:c15="http://schemas.microsoft.com/office/drawing/2012/chart" uri="{CE6537A1-D6FC-4f65-9D91-7224C49458BB}">
                  <c15:layout>
                    <c:manualLayout>
                      <c:w val="0.13275771516509169"/>
                      <c:h val="0.12857310253926366"/>
                    </c:manualLayout>
                  </c15:layout>
                  <c15:dlblFieldTable/>
                  <c15:showDataLabelsRange val="1"/>
                </c:ext>
                <c:ext xmlns:c16="http://schemas.microsoft.com/office/drawing/2014/chart" uri="{C3380CC4-5D6E-409C-BE32-E72D297353CC}">
                  <c16:uniqueId val="{00000007-027E-4F14-A446-F1C53B753879}"/>
                </c:ext>
              </c:extLst>
            </c:dLbl>
            <c:spPr>
              <a:noFill/>
              <a:ln>
                <a:noFill/>
              </a:ln>
              <a:effectLst/>
            </c:spPr>
            <c:txPr>
              <a:bodyPr rot="0" spcFirstLastPara="1" vertOverflow="ellipsis" vert="horz" wrap="square" lIns="38100" tIns="19050" rIns="38100" bIns="19050" anchor="ctr" anchorCtr="1">
                <a:spAutoFit/>
              </a:bodyPr>
              <a:lstStyle/>
              <a:p>
                <a:pPr>
                  <a:defRPr sz="1050" b="1" i="0" u="none" strike="noStrike" kern="1200" baseline="0">
                    <a:solidFill>
                      <a:schemeClr val="tx1">
                        <a:lumMod val="75000"/>
                        <a:lumOff val="25000"/>
                      </a:schemeClr>
                    </a:solidFill>
                    <a:latin typeface="+mn-lt"/>
                    <a:ea typeface="+mn-ea"/>
                    <a:cs typeface="+mn-cs"/>
                  </a:defRPr>
                </a:pPr>
                <a:endParaRPr lang="en-US"/>
              </a:p>
            </c:txPr>
            <c:dLblPos val="t"/>
            <c:showLegendKey val="0"/>
            <c:showVal val="0"/>
            <c:showCatName val="0"/>
            <c:showSerName val="0"/>
            <c:showPercent val="0"/>
            <c:showBubbleSize val="0"/>
            <c:separator> </c:separator>
            <c:showLeaderLines val="0"/>
            <c:extLst>
              <c:ext xmlns:c15="http://schemas.microsoft.com/office/drawing/2012/chart" uri="{CE6537A1-D6FC-4f65-9D91-7224C49458BB}">
                <c15:showDataLabelsRange val="1"/>
                <c15:showLeaderLines val="1"/>
                <c15:leaderLines>
                  <c:spPr>
                    <a:ln w="9525" cap="flat" cmpd="sng" algn="ctr">
                      <a:solidFill>
                        <a:schemeClr val="tx1">
                          <a:lumMod val="35000"/>
                          <a:lumOff val="65000"/>
                        </a:schemeClr>
                      </a:solidFill>
                      <a:round/>
                    </a:ln>
                    <a:effectLst/>
                  </c:spPr>
                </c15:leaderLines>
              </c:ext>
            </c:extLst>
          </c:dLbls>
          <c:xVal>
            <c:numRef>
              <c:f>datacenter!$J$41:$J$44</c:f>
              <c:numCache>
                <c:formatCode>0%</c:formatCode>
                <c:ptCount val="4"/>
                <c:pt idx="0">
                  <c:v>0.54565410834805228</c:v>
                </c:pt>
                <c:pt idx="1">
                  <c:v>0.41390084811519356</c:v>
                </c:pt>
                <c:pt idx="2">
                  <c:v>4.0445043536754162E-2</c:v>
                </c:pt>
                <c:pt idx="3">
                  <c:v>0.33333333333333331</c:v>
                </c:pt>
              </c:numCache>
            </c:numRef>
          </c:xVal>
          <c:yVal>
            <c:numRef>
              <c:f>datacenter!$K$41:$K$44</c:f>
              <c:numCache>
                <c:formatCode>0.0%</c:formatCode>
                <c:ptCount val="4"/>
                <c:pt idx="0">
                  <c:v>6.4108642394073989E-2</c:v>
                </c:pt>
                <c:pt idx="1">
                  <c:v>5.6435184811396866E-2</c:v>
                </c:pt>
                <c:pt idx="2">
                  <c:v>9.9554089655848887E-3</c:v>
                </c:pt>
                <c:pt idx="3">
                  <c:v>5.0190335590795332E-2</c:v>
                </c:pt>
              </c:numCache>
            </c:numRef>
          </c:yVal>
          <c:bubbleSize>
            <c:numRef>
              <c:f>datacenter!$L$41:$L$44</c:f>
              <c:numCache>
                <c:formatCode>_("$"* #,##0_);_("$"* \(#,##0\);_("$"* "-"??_);_(@_)</c:formatCode>
                <c:ptCount val="4"/>
                <c:pt idx="0">
                  <c:v>4608.9320299350002</c:v>
                </c:pt>
                <c:pt idx="1">
                  <c:v>3578.0134101139988</c:v>
                </c:pt>
                <c:pt idx="2">
                  <c:v>1925.8998405100015</c:v>
                </c:pt>
                <c:pt idx="3">
                  <c:v>10112.845280559</c:v>
                </c:pt>
              </c:numCache>
            </c:numRef>
          </c:bubbleSize>
          <c:bubble3D val="0"/>
          <c:extLst>
            <c:ext xmlns:c15="http://schemas.microsoft.com/office/drawing/2012/chart" uri="{02D57815-91ED-43cb-92C2-25804820EDAC}">
              <c15:datalabelsRange>
                <c15:f>datacenter!$I$41:$I$44</c15:f>
                <c15:dlblRangeCache>
                  <c:ptCount val="4"/>
                  <c:pt idx="0">
                    <c:v>Enterprise Network Equipment_x000d_ 2024:  $4,609 6.2%</c:v>
                  </c:pt>
                  <c:pt idx="1">
                    <c:v>Servers_x000d_ 2024:  $3,578 7.6%</c:v>
                  </c:pt>
                  <c:pt idx="2">
                    <c:v>Storage_x000d_ 2024:  $1,926 2.5%</c:v>
                  </c:pt>
                  <c:pt idx="3">
                    <c:v>Data Center Systems Total_x000d_ 2024:  $10,113 6.0%</c:v>
                  </c:pt>
                </c15:dlblRangeCache>
              </c15:datalabelsRange>
            </c:ext>
            <c:ext xmlns:c16="http://schemas.microsoft.com/office/drawing/2014/chart" uri="{C3380CC4-5D6E-409C-BE32-E72D297353CC}">
              <c16:uniqueId val="{00000008-027E-4F14-A446-F1C53B753879}"/>
            </c:ext>
          </c:extLst>
        </c:ser>
        <c:dLbls>
          <c:dLblPos val="ctr"/>
          <c:showLegendKey val="0"/>
          <c:showVal val="1"/>
          <c:showCatName val="0"/>
          <c:showSerName val="0"/>
          <c:showPercent val="0"/>
          <c:showBubbleSize val="0"/>
        </c:dLbls>
        <c:bubbleScale val="100"/>
        <c:showNegBubbles val="0"/>
        <c:axId val="1795406719"/>
        <c:axId val="618159919"/>
      </c:bubbleChart>
      <c:valAx>
        <c:axId val="1795406719"/>
        <c:scaling>
          <c:orientation val="minMax"/>
        </c:scaling>
        <c:delete val="0"/>
        <c:axPos val="b"/>
        <c:majorGridlines>
          <c:spPr>
            <a:ln w="9525" cap="flat" cmpd="sng" algn="ctr">
              <a:solidFill>
                <a:schemeClr val="tx1">
                  <a:lumMod val="15000"/>
                  <a:lumOff val="85000"/>
                </a:schemeClr>
              </a:solidFill>
              <a:round/>
            </a:ln>
            <a:effectLst/>
          </c:spPr>
        </c:majorGridlines>
        <c:title>
          <c:tx>
            <c:strRef>
              <c:f>datacenter!$Q$40</c:f>
              <c:strCache>
                <c:ptCount val="1"/>
                <c:pt idx="0">
                  <c:v>Growth Share</c:v>
                </c:pt>
              </c:strCache>
            </c:strRef>
          </c:tx>
          <c:layout>
            <c:manualLayout>
              <c:xMode val="edge"/>
              <c:yMode val="edge"/>
              <c:x val="0.47073405131935903"/>
              <c:y val="0.96372293357768413"/>
            </c:manualLayout>
          </c:layout>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618159919"/>
        <c:crosses val="autoZero"/>
        <c:crossBetween val="midCat"/>
      </c:valAx>
      <c:valAx>
        <c:axId val="618159919"/>
        <c:scaling>
          <c:orientation val="minMax"/>
        </c:scaling>
        <c:delete val="0"/>
        <c:axPos val="l"/>
        <c:majorGridlines>
          <c:spPr>
            <a:ln w="9525" cap="flat" cmpd="sng" algn="ctr">
              <a:solidFill>
                <a:schemeClr val="tx1">
                  <a:lumMod val="15000"/>
                  <a:lumOff val="85000"/>
                </a:schemeClr>
              </a:solidFill>
              <a:round/>
            </a:ln>
            <a:effectLst/>
          </c:spPr>
        </c:maj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US"/>
                  <a:t> CAGR</a:t>
                </a:r>
              </a:p>
            </c:rich>
          </c:tx>
          <c:layout>
            <c:manualLayout>
              <c:xMode val="edge"/>
              <c:yMode val="edge"/>
              <c:x val="6.5794777826942209E-4"/>
              <c:y val="0.47080181603675741"/>
            </c:manualLayout>
          </c:layout>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0.0%" sourceLinked="1"/>
        <c:majorTickMark val="none"/>
        <c:minorTickMark val="none"/>
        <c:tickLblPos val="nextTo"/>
        <c:spPr>
          <a:noFill/>
          <a:ln w="38100" cap="flat" cmpd="sng" algn="ctr">
            <a:solidFill>
              <a:schemeClr val="tx1">
                <a:lumMod val="25000"/>
                <a:lumOff val="75000"/>
              </a:schemeClr>
            </a:solidFill>
            <a:round/>
          </a:ln>
          <a:effectLst/>
        </c:spPr>
        <c:txPr>
          <a:bodyPr rot="-60000000" spcFirstLastPara="1" vertOverflow="ellipsis" vert="horz" wrap="square" anchor="ctr" anchorCtr="1"/>
          <a:lstStyle/>
          <a:p>
            <a:pPr>
              <a:defRPr sz="900" b="0" i="0" u="none" strike="noStrike" kern="1200" baseline="0">
                <a:solidFill>
                  <a:schemeClr val="bg1">
                    <a:lumMod val="50000"/>
                  </a:schemeClr>
                </a:solidFill>
                <a:latin typeface="+mn-lt"/>
                <a:ea typeface="+mn-ea"/>
                <a:cs typeface="+mn-cs"/>
              </a:defRPr>
            </a:pPr>
            <a:endParaRPr lang="en-US"/>
          </a:p>
        </c:txPr>
        <c:crossAx val="1795406719"/>
        <c:crosses val="autoZero"/>
        <c:crossBetween val="midCat"/>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9525" cap="flat" cmpd="sng" algn="ctr">
      <a:noFill/>
      <a:round/>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12.xml><?xml version="1.0" encoding="utf-8"?>
<cs:colorStyle xmlns:cs="http://schemas.microsoft.com/office/drawing/2012/chartStyle" xmlns:a="http://schemas.openxmlformats.org/drawingml/2006/main" meth="cycle" id="20">
  <a:schemeClr val="dk1"/>
  <cs:variation>
    <a:tint val="88500"/>
  </cs:variation>
  <cs:variation>
    <a:tint val="55000"/>
  </cs:variation>
  <cs:variation>
    <a:tint val="75000"/>
  </cs:variation>
  <cs:variation>
    <a:tint val="98500"/>
  </cs:variation>
  <cs:variation>
    <a:tint val="30000"/>
  </cs:variation>
  <cs:variation>
    <a:tint val="60000"/>
  </cs:variation>
  <cs:variation>
    <a:tint val="8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1">
  <a:schemeClr val="accent1"/>
</cs:colorStyle>
</file>

<file path=ppt/charts/colors4.xml><?xml version="1.0" encoding="utf-8"?>
<cs:colorStyle xmlns:cs="http://schemas.microsoft.com/office/drawing/2012/chartStyle" xmlns:a="http://schemas.openxmlformats.org/drawingml/2006/main" meth="withinLinearReversed" id="21">
  <a:schemeClr val="accent1"/>
</cs:colorStyle>
</file>

<file path=ppt/charts/colors5.xml><?xml version="1.0" encoding="utf-8"?>
<cs:colorStyle xmlns:cs="http://schemas.microsoft.com/office/drawing/2012/chartStyle" xmlns:a="http://schemas.openxmlformats.org/drawingml/2006/main" meth="withinLinearReversed" id="21">
  <a:schemeClr val="accent1"/>
</cs:colorStyle>
</file>

<file path=ppt/charts/colors6.xml><?xml version="1.0" encoding="utf-8"?>
<cs:colorStyle xmlns:cs="http://schemas.microsoft.com/office/drawing/2012/chartStyle" xmlns:a="http://schemas.openxmlformats.org/drawingml/2006/main" meth="withinLinear" id="15">
  <a:schemeClr val="accent2"/>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2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solidFill>
    </cs:spPr>
  </cs:dataPoint>
  <cs:dataPoint3D>
    <cs:lnRef idx="0"/>
    <cs:fillRef idx="1">
      <cs:styleClr val="auto"/>
    </cs:fillRef>
    <cs:effectRef idx="0"/>
    <cs:fontRef idx="minor">
      <a:schemeClr val="tx1"/>
    </cs:fontRef>
    <cs:spPr>
      <a:solidFill>
        <a:schemeClr val="phClr"/>
      </a:solidFill>
    </cs:spPr>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102">
  <cs:axisTitle>
    <cs:lnRef idx="0"/>
    <cs:fillRef idx="0"/>
    <cs:effectRef idx="0"/>
    <cs:fontRef idx="minor">
      <a:schemeClr val="tx1"/>
    </cs:fontRef>
    <cs:defRPr sz="1000" b="1" kern="1200"/>
  </cs:axisTitle>
  <cs:categoryAxis>
    <cs:lnRef idx="1">
      <a:schemeClr val="tx1">
        <a:tint val="75000"/>
      </a:schemeClr>
    </cs:lnRef>
    <cs:fillRef idx="0"/>
    <cs:effectRef idx="0"/>
    <cs:fontRef idx="minor">
      <a:schemeClr val="tx1"/>
    </cs:fontRef>
    <cs:spPr>
      <a:ln>
        <a:round/>
      </a:ln>
    </cs:spPr>
    <cs:defRPr sz="1000" kern="1200"/>
  </cs:categoryAxis>
  <cs:chartArea mods="allowNoFillOverride allowNoLineOverride">
    <cs:lnRef idx="1">
      <a:schemeClr val="tx1">
        <a:tint val="75000"/>
      </a:schemeClr>
    </cs:lnRef>
    <cs:fillRef idx="1">
      <a:schemeClr val="bg1"/>
    </cs:fillRef>
    <cs:effectRef idx="0"/>
    <cs:fontRef idx="minor">
      <a:schemeClr val="tx1"/>
    </cs:fontRef>
    <cs:spPr>
      <a:ln>
        <a:round/>
      </a:ln>
    </cs:spPr>
    <cs:defRPr sz="1000" kern="1200"/>
  </cs:chartArea>
  <cs:dataLabel>
    <cs:lnRef idx="0"/>
    <cs:fillRef idx="0"/>
    <cs:effectRef idx="0"/>
    <cs:fontRef idx="minor">
      <a:schemeClr val="tx1"/>
    </cs:fontRef>
    <cs:defRPr sz="1000" kern="1200"/>
  </cs:dataLabel>
  <cs:dataLabelCallout>
    <cs:lnRef idx="0"/>
    <cs:fillRef idx="0"/>
    <cs:effectRef idx="0"/>
    <cs:fontRef idx="minor">
      <a:schemeClr val="dk1"/>
    </cs:fontRef>
    <cs:spPr>
      <a:solidFill>
        <a:schemeClr val="lt1"/>
      </a:solidFill>
      <a:ln>
        <a:solidFill>
          <a:schemeClr val="dk1">
            <a:lumMod val="65000"/>
            <a:lumOff val="35000"/>
          </a:schemeClr>
        </a:solidFill>
      </a:ln>
    </cs:spPr>
    <cs:defRPr sz="1000" kern="1200"/>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1">
      <cs:styleClr val="auto"/>
    </cs:lnRef>
    <cs:lineWidthScale>3</cs:lineWidthScale>
    <cs:fillRef idx="0"/>
    <cs:effectRef idx="0"/>
    <cs:fontRef idx="minor">
      <a:schemeClr val="tx1"/>
    </cs:fontRef>
    <cs:spPr>
      <a:ln cap="rnd">
        <a:round/>
      </a:ln>
    </cs:spPr>
  </cs:dataPointLine>
  <cs:dataPointMarker>
    <cs:lnRef idx="1">
      <cs:styleClr val="auto"/>
    </cs:lnRef>
    <cs:fillRef idx="1">
      <cs:styleClr val="auto"/>
    </cs:fillRef>
    <cs:effectRef idx="0"/>
    <cs:fontRef idx="minor">
      <a:schemeClr val="tx1"/>
    </cs:fontRef>
    <cs:spPr>
      <a:ln>
        <a:round/>
      </a:ln>
    </cs:spPr>
  </cs:dataPointMarker>
  <cs:dataPointMarkerLayout/>
  <cs:dataPointWireframe>
    <cs:lnRef idx="1">
      <cs:styleClr val="auto"/>
    </cs:lnRef>
    <cs:fillRef idx="0"/>
    <cs:effectRef idx="0"/>
    <cs:fontRef idx="minor">
      <a:schemeClr val="tx1"/>
    </cs:fontRef>
    <cs:spPr>
      <a:ln>
        <a:round/>
      </a:ln>
    </cs:spPr>
  </cs:dataPointWireframe>
  <cs:dataTable>
    <cs:lnRef idx="1">
      <a:schemeClr val="tx1">
        <a:tint val="75000"/>
      </a:schemeClr>
    </cs:lnRef>
    <cs:fillRef idx="0"/>
    <cs:effectRef idx="0"/>
    <cs:fontRef idx="minor">
      <a:schemeClr val="tx1"/>
    </cs:fontRef>
    <cs:spPr>
      <a:ln>
        <a:round/>
      </a:ln>
    </cs:spPr>
    <cs:defRPr sz="1000" kern="1200"/>
  </cs:dataTable>
  <cs:downBar>
    <cs:lnRef idx="1">
      <a:schemeClr val="tx1"/>
    </cs:lnRef>
    <cs:fillRef idx="1">
      <a:schemeClr val="dk1">
        <a:tint val="95000"/>
      </a:schemeClr>
    </cs:fillRef>
    <cs:effectRef idx="0"/>
    <cs:fontRef idx="minor">
      <a:schemeClr val="tx1"/>
    </cs:fontRef>
    <cs:spPr>
      <a:ln>
        <a:round/>
      </a:ln>
    </cs:spPr>
  </cs:downBar>
  <cs:dropLine>
    <cs:lnRef idx="1">
      <a:schemeClr val="tx1"/>
    </cs:lnRef>
    <cs:fillRef idx="0"/>
    <cs:effectRef idx="0"/>
    <cs:fontRef idx="minor">
      <a:schemeClr val="tx1"/>
    </cs:fontRef>
    <cs:spPr>
      <a:ln>
        <a:round/>
      </a:ln>
    </cs:spPr>
  </cs:dropLine>
  <cs:errorBar>
    <cs:lnRef idx="1">
      <a:schemeClr val="tx1"/>
    </cs:lnRef>
    <cs:fillRef idx="1">
      <a:schemeClr val="tx1"/>
    </cs:fillRef>
    <cs:effectRef idx="0"/>
    <cs:fontRef idx="minor">
      <a:schemeClr val="tx1"/>
    </cs:fontRef>
    <cs:spPr>
      <a:ln>
        <a:round/>
      </a:ln>
    </cs:spPr>
  </cs:errorBar>
  <cs:floor>
    <cs:lnRef idx="1">
      <a:schemeClr val="tx1">
        <a:tint val="75000"/>
      </a:schemeClr>
    </cs:lnRef>
    <cs:fillRef idx="0"/>
    <cs:effectRef idx="0"/>
    <cs:fontRef idx="minor">
      <a:schemeClr val="tx1"/>
    </cs:fontRef>
    <cs:spPr>
      <a:ln>
        <a:round/>
      </a:ln>
    </cs:spPr>
  </cs:floor>
  <cs:gridlineMajor>
    <cs:lnRef idx="1">
      <a:schemeClr val="tx1">
        <a:tint val="75000"/>
      </a:schemeClr>
    </cs:lnRef>
    <cs:fillRef idx="0"/>
    <cs:effectRef idx="0"/>
    <cs:fontRef idx="minor">
      <a:schemeClr val="tx1"/>
    </cs:fontRef>
    <cs:spPr>
      <a:ln>
        <a:round/>
      </a:ln>
    </cs:spPr>
  </cs:gridlineMajor>
  <cs:gridlineMinor>
    <cs:lnRef idx="1">
      <a:schemeClr val="tx1">
        <a:tint val="50000"/>
      </a:schemeClr>
    </cs:lnRef>
    <cs:fillRef idx="0"/>
    <cs:effectRef idx="0"/>
    <cs:fontRef idx="minor">
      <a:schemeClr val="tx1"/>
    </cs:fontRef>
    <cs:spPr>
      <a:ln>
        <a:round/>
      </a:ln>
    </cs:spPr>
  </cs:gridlineMinor>
  <cs:hiLoLine>
    <cs:lnRef idx="1">
      <a:schemeClr val="tx1"/>
    </cs:lnRef>
    <cs:fillRef idx="0"/>
    <cs:effectRef idx="0"/>
    <cs:fontRef idx="minor">
      <a:schemeClr val="tx1"/>
    </cs:fontRef>
    <cs:spPr>
      <a:ln>
        <a:round/>
      </a:ln>
    </cs:spPr>
  </cs:hiLoLine>
  <cs:leaderLine>
    <cs:lnRef idx="1">
      <a:schemeClr val="tx1"/>
    </cs:lnRef>
    <cs:fillRef idx="0"/>
    <cs:effectRef idx="0"/>
    <cs:fontRef idx="minor">
      <a:schemeClr val="tx1"/>
    </cs:fontRef>
    <cs:spPr>
      <a:ln>
        <a:round/>
      </a:ln>
    </cs:spPr>
  </cs:leaderLine>
  <cs:legend>
    <cs:lnRef idx="0"/>
    <cs:fillRef idx="0"/>
    <cs:effectRef idx="0"/>
    <cs:fontRef idx="minor">
      <a:schemeClr val="tx1"/>
    </cs:fontRef>
    <cs:defRPr sz="1000" kern="1200"/>
  </cs:legend>
  <cs:plotArea mods="allowNoFillOverride allowNoLineOverride">
    <cs:lnRef idx="0"/>
    <cs:fillRef idx="1">
      <a:schemeClr val="bg1"/>
    </cs:fillRef>
    <cs:effectRef idx="0"/>
    <cs:fontRef idx="minor">
      <a:schemeClr val="tx1"/>
    </cs:fontRef>
  </cs:plotArea>
  <cs:plotArea3D>
    <cs:lnRef idx="0"/>
    <cs:fillRef idx="0"/>
    <cs:effectRef idx="0"/>
    <cs:fontRef idx="minor">
      <a:schemeClr val="tx1"/>
    </cs:fontRef>
  </cs:plotArea3D>
  <cs:seriesAxis>
    <cs:lnRef idx="1">
      <a:schemeClr val="tx1">
        <a:tint val="75000"/>
      </a:schemeClr>
    </cs:lnRef>
    <cs:fillRef idx="0"/>
    <cs:effectRef idx="0"/>
    <cs:fontRef idx="minor">
      <a:schemeClr val="tx1"/>
    </cs:fontRef>
    <cs:spPr>
      <a:ln>
        <a:round/>
      </a:ln>
    </cs:spPr>
    <cs:defRPr sz="1000" kern="1200"/>
  </cs:seriesAxis>
  <cs:seriesLine>
    <cs:lnRef idx="1">
      <a:schemeClr val="tx1"/>
    </cs:lnRef>
    <cs:fillRef idx="0"/>
    <cs:effectRef idx="0"/>
    <cs:fontRef idx="minor">
      <a:schemeClr val="tx1"/>
    </cs:fontRef>
    <cs:spPr>
      <a:ln>
        <a:round/>
      </a:ln>
    </cs:spPr>
  </cs:seriesLine>
  <cs:title>
    <cs:lnRef idx="0"/>
    <cs:fillRef idx="0"/>
    <cs:effectRef idx="0"/>
    <cs:fontRef idx="minor">
      <a:schemeClr val="tx1"/>
    </cs:fontRef>
    <cs:defRPr sz="1800" b="1" kern="1200"/>
  </cs:title>
  <cs:trendline>
    <cs:lnRef idx="1">
      <a:schemeClr val="tx1"/>
    </cs:lnRef>
    <cs:fillRef idx="0"/>
    <cs:effectRef idx="0"/>
    <cs:fontRef idx="minor">
      <a:schemeClr val="tx1"/>
    </cs:fontRef>
    <cs:spPr>
      <a:ln cap="rnd">
        <a:round/>
      </a:ln>
    </cs:spPr>
  </cs:trendline>
  <cs:trendlineLabel>
    <cs:lnRef idx="0"/>
    <cs:fillRef idx="0"/>
    <cs:effectRef idx="0"/>
    <cs:fontRef idx="minor">
      <a:schemeClr val="tx1"/>
    </cs:fontRef>
    <cs:defRPr sz="1000" kern="1200"/>
  </cs:trendlineLabel>
  <cs:upBar>
    <cs:lnRef idx="1">
      <a:schemeClr val="tx1"/>
    </cs:lnRef>
    <cs:fillRef idx="1">
      <a:schemeClr val="dk1">
        <a:tint val="5000"/>
      </a:schemeClr>
    </cs:fillRef>
    <cs:effectRef idx="0"/>
    <cs:fontRef idx="minor">
      <a:schemeClr val="tx1"/>
    </cs:fontRef>
    <cs:spPr>
      <a:ln>
        <a:round/>
      </a:ln>
    </cs:spPr>
  </cs:upBar>
  <cs:valueAxis>
    <cs:lnRef idx="1">
      <a:schemeClr val="tx1">
        <a:tint val="75000"/>
      </a:schemeClr>
    </cs:lnRef>
    <cs:fillRef idx="0"/>
    <cs:effectRef idx="0"/>
    <cs:fontRef idx="minor">
      <a:schemeClr val="tx1"/>
    </cs:fontRef>
    <cs:spPr>
      <a:ln>
        <a:round/>
      </a:ln>
    </cs:spPr>
    <cs:defRPr sz="1000" kern="1200"/>
  </cs:valueAxis>
  <cs:wall>
    <cs:lnRef idx="0"/>
    <cs:fillRef idx="0"/>
    <cs:effectRef idx="0"/>
    <cs:fontRef idx="minor">
      <a:schemeClr val="tx1"/>
    </cs:fontRef>
  </cs:wall>
</cs:chartStyle>
</file>

<file path=ppt/charts/style7.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69">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solidFill>
        <a:schemeClr val="phClr">
          <a:alpha val="75000"/>
        </a:schemeClr>
      </a:solidFill>
    </cs:spPr>
  </cs:dataPoint>
  <cs:dataPoint3D>
    <cs:lnRef idx="0"/>
    <cs:fillRef idx="1">
      <cs:styleClr val="auto"/>
    </cs:fillRef>
    <cs:effectRef idx="0"/>
    <cs:fontRef idx="minor">
      <a:schemeClr val="tx1"/>
    </cs:fontRef>
    <cs:spPr>
      <a:solidFill>
        <a:schemeClr val="phClr">
          <a:alpha val="75000"/>
        </a:schemeClr>
      </a:solidFill>
    </cs:spPr>
  </cs:dataPoint3D>
  <cs:dataPointLine>
    <cs:lnRef idx="0">
      <cs:styleClr val="auto"/>
    </cs:lnRef>
    <cs:fillRef idx="1"/>
    <cs:effectRef idx="0"/>
    <cs:fontRef idx="minor">
      <a:schemeClr val="tx1"/>
    </cs:fontRef>
    <cs:spPr>
      <a:ln w="19050" cap="rnd">
        <a:solidFill>
          <a:schemeClr val="phClr">
            <a:alpha val="50000"/>
          </a:schemeClr>
        </a:solidFill>
        <a:round/>
      </a:ln>
    </cs:spPr>
  </cs:dataPointLine>
  <cs:dataPointMarker>
    <cs:lnRef idx="0">
      <cs:styleClr val="auto"/>
    </cs:lnRef>
    <cs:fillRef idx="1">
      <cs:styleClr val="auto"/>
    </cs:fillRef>
    <cs:effectRef idx="0"/>
    <cs:fontRef idx="minor">
      <a:schemeClr val="tx1"/>
    </cs:fontRef>
    <cs:spPr>
      <a:solidFill>
        <a:schemeClr val="phClr"/>
      </a:solidFill>
      <a:ln w="9525">
        <a:solidFill>
          <a:schemeClr val="phClr"/>
        </a:solidFill>
      </a:ln>
    </cs:spPr>
  </cs:dataPointMarker>
  <cs:dataPointMarkerLayout symbol="circle" size="5"/>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spPr>
      <a:ln w="9525" cap="flat" cmpd="sng" algn="ctr">
        <a:solidFill>
          <a:schemeClr val="tx1">
            <a:lumMod val="25000"/>
            <a:lumOff val="75000"/>
          </a:schemeClr>
        </a:solidFill>
        <a:round/>
      </a:ln>
    </cs:spPr>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7739" cy="471054"/>
          </a:xfrm>
          <a:prstGeom prst="rect">
            <a:avLst/>
          </a:prstGeom>
        </p:spPr>
        <p:txBody>
          <a:bodyPr vert="horz" lIns="94229" tIns="47114" rIns="94229" bIns="47114" rtlCol="0"/>
          <a:lstStyle>
            <a:lvl1pPr algn="l">
              <a:defRPr sz="1200"/>
            </a:lvl1pPr>
          </a:lstStyle>
          <a:p>
            <a:endParaRPr lang="en-US" dirty="0"/>
          </a:p>
        </p:txBody>
      </p:sp>
      <p:sp>
        <p:nvSpPr>
          <p:cNvPr id="3" name="Date Placeholder 2"/>
          <p:cNvSpPr>
            <a:spLocks noGrp="1"/>
          </p:cNvSpPr>
          <p:nvPr>
            <p:ph type="dt" sz="quarter" idx="1"/>
          </p:nvPr>
        </p:nvSpPr>
        <p:spPr>
          <a:xfrm>
            <a:off x="4023092" y="0"/>
            <a:ext cx="3077739" cy="471054"/>
          </a:xfrm>
          <a:prstGeom prst="rect">
            <a:avLst/>
          </a:prstGeom>
        </p:spPr>
        <p:txBody>
          <a:bodyPr vert="horz" lIns="94229" tIns="47114" rIns="94229" bIns="47114" rtlCol="0"/>
          <a:lstStyle>
            <a:lvl1pPr algn="r">
              <a:defRPr sz="1200"/>
            </a:lvl1pPr>
          </a:lstStyle>
          <a:p>
            <a:fld id="{D0E8F3FD-8012-4C7C-BCFB-C23E18FC275E}" type="datetimeFigureOut">
              <a:rPr lang="en-US" smtClean="0"/>
              <a:t>07-Nov-23</a:t>
            </a:fld>
            <a:endParaRPr lang="en-US" dirty="0"/>
          </a:p>
        </p:txBody>
      </p:sp>
      <p:sp>
        <p:nvSpPr>
          <p:cNvPr id="6" name="TextBox 5"/>
          <p:cNvSpPr txBox="1"/>
          <p:nvPr/>
        </p:nvSpPr>
        <p:spPr>
          <a:xfrm>
            <a:off x="169974" y="9095052"/>
            <a:ext cx="6689682" cy="221204"/>
          </a:xfrm>
          <a:prstGeom prst="rect">
            <a:avLst/>
          </a:prstGeom>
          <a:noFill/>
        </p:spPr>
        <p:txBody>
          <a:bodyPr wrap="square" lIns="0" tIns="0" rIns="0" bIns="0" rtlCol="0" anchor="b" anchorCtr="0">
            <a:spAutoFit/>
          </a:bodyPr>
          <a:lstStyle/>
          <a:p>
            <a:pPr marL="235572" indent="-235572" defTabSz="942289">
              <a:tabLst>
                <a:tab pos="235572" algn="l"/>
              </a:tabLst>
              <a:defRPr/>
            </a:pPr>
            <a:fld id="{1CE9EA8B-DBE7-492B-893F-AD13AC039ED7}" type="slidenum">
              <a:rPr lang="en-US" sz="700">
                <a:solidFill>
                  <a:srgbClr val="979D9D"/>
                </a:solidFill>
              </a:rPr>
              <a:pPr marL="235572" indent="-235572" defTabSz="942289">
                <a:tabLst>
                  <a:tab pos="235572" algn="l"/>
                </a:tabLst>
                <a:defRPr/>
              </a:pPr>
              <a:t>‹#›</a:t>
            </a:fld>
            <a:r>
              <a:rPr lang="en-US" sz="700" dirty="0">
                <a:solidFill>
                  <a:srgbClr val="979D9D"/>
                </a:solidFill>
              </a:rPr>
              <a:t>	© 2020 Gartner, Inc. and/or its affiliates. All rights reserved. Gartner is a registered trademark of Gartner, Inc. or its affiliates.</a:t>
            </a:r>
            <a:br>
              <a:rPr lang="en-US" sz="700" dirty="0">
                <a:solidFill>
                  <a:srgbClr val="979D9D"/>
                </a:solidFill>
              </a:rPr>
            </a:br>
            <a:r>
              <a:rPr lang="en-US" sz="700" b="1" dirty="0">
                <a:solidFill>
                  <a:srgbClr val="979D9D"/>
                </a:solidFill>
              </a:rPr>
              <a:t>INTERNAL — FOR INTERNAL USE ONLY or RESTRICTED [CHOSE ONE – DELETE AS APPROPRIATE] </a:t>
            </a:r>
            <a:r>
              <a:rPr lang="en-US" sz="700" dirty="0">
                <a:solidFill>
                  <a:srgbClr val="979D9D"/>
                </a:solidFill>
              </a:rPr>
              <a:t>| Version X.X  Last updated [insert date format: DD Month YYYY]</a:t>
            </a:r>
          </a:p>
        </p:txBody>
      </p:sp>
    </p:spTree>
    <p:extLst>
      <p:ext uri="{BB962C8B-B14F-4D97-AF65-F5344CB8AC3E}">
        <p14:creationId xmlns:p14="http://schemas.microsoft.com/office/powerpoint/2010/main" val="102343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1090613" y="731838"/>
            <a:ext cx="4921250" cy="2768600"/>
          </a:xfrm>
          <a:prstGeom prst="rect">
            <a:avLst/>
          </a:prstGeom>
          <a:noFill/>
          <a:ln w="12700">
            <a:solidFill>
              <a:prstClr val="black"/>
            </a:solidFill>
          </a:ln>
        </p:spPr>
        <p:txBody>
          <a:bodyPr vert="horz" lIns="94229" tIns="47114" rIns="94229" bIns="47114" rtlCol="0" anchor="ctr"/>
          <a:lstStyle/>
          <a:p>
            <a:endParaRPr lang="en-US" dirty="0"/>
          </a:p>
        </p:txBody>
      </p:sp>
      <p:sp>
        <p:nvSpPr>
          <p:cNvPr id="5" name="Notes Placeholder 4"/>
          <p:cNvSpPr>
            <a:spLocks noGrp="1"/>
          </p:cNvSpPr>
          <p:nvPr>
            <p:ph type="body" sz="quarter" idx="3"/>
          </p:nvPr>
        </p:nvSpPr>
        <p:spPr>
          <a:xfrm>
            <a:off x="251011" y="3688586"/>
            <a:ext cx="6600453" cy="5374768"/>
          </a:xfrm>
          <a:prstGeom prst="rect">
            <a:avLst/>
          </a:prstGeom>
        </p:spPr>
        <p:txBody>
          <a:bodyPr vert="horz" lIns="0" tIns="0" rIns="0" bIns="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Box 10"/>
          <p:cNvSpPr txBox="1"/>
          <p:nvPr/>
        </p:nvSpPr>
        <p:spPr>
          <a:xfrm rot="16200000">
            <a:off x="-1076251" y="2029971"/>
            <a:ext cx="2797964" cy="143436"/>
          </a:xfrm>
          <a:prstGeom prst="rect">
            <a:avLst/>
          </a:prstGeom>
          <a:noFill/>
        </p:spPr>
        <p:txBody>
          <a:bodyPr wrap="none" lIns="0" tIns="0" rIns="0" bIns="0" rtlCol="0" anchor="ctr">
            <a:spAutoFit/>
          </a:bodyPr>
          <a:lstStyle/>
          <a:p>
            <a:pPr algn="ctr">
              <a:spcBef>
                <a:spcPts val="0"/>
              </a:spcBef>
              <a:spcAft>
                <a:spcPts val="0"/>
              </a:spcAft>
            </a:pPr>
            <a:r>
              <a:rPr lang="en-US" sz="900" kern="1200" spc="103" baseline="0" dirty="0">
                <a:solidFill>
                  <a:srgbClr val="CDCDCD"/>
                </a:solidFill>
                <a:effectLst/>
              </a:rPr>
              <a:t>— NOT FOR EXTERNAL DISTRIBUTION —</a:t>
            </a:r>
            <a:endParaRPr lang="en-US" sz="900" spc="103" baseline="0" dirty="0">
              <a:solidFill>
                <a:srgbClr val="CDCDCD"/>
              </a:solidFill>
            </a:endParaRPr>
          </a:p>
        </p:txBody>
      </p:sp>
      <p:sp>
        <p:nvSpPr>
          <p:cNvPr id="12" name="TextBox 11"/>
          <p:cNvSpPr txBox="1"/>
          <p:nvPr/>
        </p:nvSpPr>
        <p:spPr>
          <a:xfrm rot="5400000">
            <a:off x="5380764" y="2029971"/>
            <a:ext cx="2797964" cy="143436"/>
          </a:xfrm>
          <a:prstGeom prst="rect">
            <a:avLst/>
          </a:prstGeom>
          <a:noFill/>
        </p:spPr>
        <p:txBody>
          <a:bodyPr wrap="none" lIns="0" tIns="0" rIns="0" bIns="0" rtlCol="0" anchor="ctr">
            <a:spAutoFit/>
          </a:bodyPr>
          <a:lstStyle/>
          <a:p>
            <a:pPr algn="ctr">
              <a:spcBef>
                <a:spcPts val="0"/>
              </a:spcBef>
              <a:spcAft>
                <a:spcPts val="0"/>
              </a:spcAft>
            </a:pPr>
            <a:r>
              <a:rPr lang="en-US" sz="900" kern="1200" spc="103" baseline="0" dirty="0">
                <a:solidFill>
                  <a:srgbClr val="CDCDCD"/>
                </a:solidFill>
                <a:effectLst/>
              </a:rPr>
              <a:t>— NOT FOR EXTERNAL DISTRIBUTION —</a:t>
            </a:r>
            <a:endParaRPr lang="en-US" sz="900" spc="103" baseline="0" dirty="0">
              <a:solidFill>
                <a:srgbClr val="CDCDCD"/>
              </a:solidFill>
            </a:endParaRPr>
          </a:p>
        </p:txBody>
      </p:sp>
      <p:sp>
        <p:nvSpPr>
          <p:cNvPr id="14" name="Text Box 86"/>
          <p:cNvSpPr txBox="1">
            <a:spLocks noChangeArrowheads="1"/>
          </p:cNvSpPr>
          <p:nvPr/>
        </p:nvSpPr>
        <p:spPr bwMode="gray">
          <a:xfrm>
            <a:off x="251013" y="131689"/>
            <a:ext cx="6551580" cy="261271"/>
          </a:xfrm>
          <a:prstGeom prst="rect">
            <a:avLst/>
          </a:prstGeom>
          <a:noFill/>
          <a:ln w="12700">
            <a:noFill/>
            <a:miter lim="800000"/>
            <a:headEnd type="none" w="sm" len="sm"/>
            <a:tailEnd type="none" w="sm" len="sm"/>
          </a:ln>
          <a:effectLst/>
        </p:spPr>
        <p:txBody>
          <a:bodyPr wrap="square" lIns="0" tIns="47076" rIns="94153" bIns="47076" anchor="t" anchorCtr="0">
            <a:spAutoFit/>
          </a:bodyPr>
          <a:lstStyle/>
          <a:p>
            <a:pPr marL="0" marR="0" lvl="0" indent="0" algn="l" defTabSz="940654" rtl="0" eaLnBrk="1" fontAlgn="auto" latinLnBrk="0" hangingPunct="1">
              <a:lnSpc>
                <a:spcPct val="90000"/>
              </a:lnSpc>
              <a:spcBef>
                <a:spcPct val="0"/>
              </a:spcBef>
              <a:spcAft>
                <a:spcPct val="0"/>
              </a:spcAft>
              <a:buClrTx/>
              <a:buSzTx/>
              <a:buFontTx/>
              <a:buNone/>
              <a:tabLst/>
              <a:defRPr/>
            </a:pPr>
            <a:r>
              <a:rPr lang="en-US" sz="1200" b="1" dirty="0"/>
              <a:t>2020 Outlook Presentation: Enterprise IT Spending Forecast for the Selected Market</a:t>
            </a:r>
          </a:p>
        </p:txBody>
      </p:sp>
      <p:sp>
        <p:nvSpPr>
          <p:cNvPr id="8" name="TextBox 7"/>
          <p:cNvSpPr txBox="1"/>
          <p:nvPr/>
        </p:nvSpPr>
        <p:spPr>
          <a:xfrm>
            <a:off x="251012" y="9125326"/>
            <a:ext cx="6600453" cy="189603"/>
          </a:xfrm>
          <a:prstGeom prst="rect">
            <a:avLst/>
          </a:prstGeom>
          <a:noFill/>
        </p:spPr>
        <p:txBody>
          <a:bodyPr wrap="square" lIns="0" tIns="0" rIns="0" bIns="0" rtlCol="0" anchor="b" anchorCtr="0">
            <a:spAutoFit/>
          </a:bodyPr>
          <a:lstStyle/>
          <a:p>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fld id="{1CE9EA8B-DBE7-492B-893F-AD13AC039ED7}" type="slidenum">
              <a:rPr lang="en-US" sz="600" smtClean="0">
                <a:solidFill>
                  <a:srgbClr val="6E7878"/>
                </a:solidFill>
              </a:rPr>
              <a:pPr marL="235572" marR="0" lvl="0" indent="-235572" algn="l" defTabSz="942289" rtl="0" eaLnBrk="1" fontAlgn="auto" latinLnBrk="0" hangingPunct="1">
                <a:lnSpc>
                  <a:spcPct val="100000"/>
                </a:lnSpc>
                <a:spcBef>
                  <a:spcPts val="0"/>
                </a:spcBef>
                <a:spcAft>
                  <a:spcPts val="0"/>
                </a:spcAft>
                <a:buClrTx/>
                <a:buSzTx/>
                <a:buFontTx/>
                <a:buNone/>
                <a:tabLst>
                  <a:tab pos="235572" algn="l"/>
                </a:tabLst>
                <a:defRPr/>
              </a:pPr>
              <a:t>‹#›</a:t>
            </a:fld>
            <a:r>
              <a:rPr lang="en-US" sz="600" dirty="0">
                <a:solidFill>
                  <a:srgbClr val="6E7878"/>
                </a:solidFill>
              </a:rPr>
              <a:t>	© 2020 Gartner, Inc. and/or its affiliates. All rights reserved. Gartner is a registered trademark of Gartner, Inc. or its affiliates.</a:t>
            </a:r>
            <a:br>
              <a:rPr lang="en-US" sz="600" dirty="0">
                <a:solidFill>
                  <a:srgbClr val="6E7878"/>
                </a:solidFill>
              </a:rPr>
            </a:br>
            <a:r>
              <a:rPr lang="en-US" sz="600" b="1" dirty="0">
                <a:solidFill>
                  <a:srgbClr val="6E7878"/>
                </a:solidFill>
              </a:rPr>
              <a:t>INTERNAL — FOR INTERNAL USE ONLY or RESTRICTED [CHOOSE ONE – DELETE AS APPROPRIATE] </a:t>
            </a:r>
            <a:r>
              <a:rPr lang="en-US" sz="600" b="0" baseline="0" dirty="0">
                <a:solidFill>
                  <a:srgbClr val="6E7878"/>
                </a:solidFill>
              </a:rPr>
              <a:t>| </a:t>
            </a:r>
            <a:r>
              <a:rPr lang="en-US" sz="600" dirty="0">
                <a:solidFill>
                  <a:srgbClr val="6E7878"/>
                </a:solidFill>
              </a:rPr>
              <a:t>Version X.X  Last updated [insert date format: DD Month YYYY]</a:t>
            </a:r>
          </a:p>
        </p:txBody>
      </p:sp>
    </p:spTree>
    <p:extLst>
      <p:ext uri="{BB962C8B-B14F-4D97-AF65-F5344CB8AC3E}">
        <p14:creationId xmlns:p14="http://schemas.microsoft.com/office/powerpoint/2010/main" val="1265795583"/>
      </p:ext>
    </p:extLst>
  </p:cSld>
  <p:clrMap bg1="lt1" tx1="dk1" bg2="lt2" tx2="dk2" accent1="accent1" accent2="accent2" accent3="accent3" accent4="accent4" accent5="accent5" accent6="accent6" hlink="hlink" folHlink="folHlink"/>
  <p:hf sldNum="0" hdr="0" ftr="0" dt="0"/>
  <p:notesStyle>
    <a:lvl1pPr marL="0" indent="0" algn="l" defTabSz="914400" rtl="0" eaLnBrk="1" latinLnBrk="0" hangingPunct="1">
      <a:lnSpc>
        <a:spcPct val="90000"/>
      </a:lnSpc>
      <a:spcAft>
        <a:spcPts val="600"/>
      </a:spcAft>
      <a:buFont typeface="Arial" panose="020B0604020202020204" pitchFamily="34" charset="0"/>
      <a:buNone/>
      <a:defRPr sz="1200" kern="1200">
        <a:solidFill>
          <a:schemeClr val="tx1"/>
        </a:solidFill>
        <a:latin typeface="+mn-lt"/>
        <a:ea typeface="+mn-ea"/>
        <a:cs typeface="+mn-cs"/>
      </a:defRPr>
    </a:lvl1pPr>
    <a:lvl2pPr marL="18288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2pPr>
    <a:lvl3pPr marL="36576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3pPr>
    <a:lvl4pPr marL="548640" indent="-137160" algn="l" defTabSz="914400" rtl="0" eaLnBrk="1" latinLnBrk="0" hangingPunct="1">
      <a:lnSpc>
        <a:spcPct val="90000"/>
      </a:lnSpc>
      <a:spcAft>
        <a:spcPts val="600"/>
      </a:spcAft>
      <a:buFont typeface="Wingdings" panose="05000000000000000000" pitchFamily="2" charset="2"/>
      <a:buChar char="§"/>
      <a:defRPr sz="1200" kern="1200">
        <a:solidFill>
          <a:schemeClr val="tx1"/>
        </a:solidFill>
        <a:latin typeface="+mn-lt"/>
        <a:ea typeface="+mn-ea"/>
        <a:cs typeface="+mn-cs"/>
      </a:defRPr>
    </a:lvl4pPr>
    <a:lvl5pPr marL="731520" indent="-137160" algn="l" defTabSz="914400" rtl="0" eaLnBrk="1" latinLnBrk="0" hangingPunct="1">
      <a:lnSpc>
        <a:spcPct val="90000"/>
      </a:lnSpc>
      <a:spcAft>
        <a:spcPts val="600"/>
      </a:spcAft>
      <a:buFont typeface="Arial" panose="020B0604020202020204" pitchFamily="34" charset="0"/>
      <a:buChar char="–"/>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Notes Placeholder 4"/>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72191227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3193566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356274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424242"/>
                </a:solidFill>
                <a:effectLst/>
                <a:latin typeface="Gartner sans"/>
              </a:rPr>
              <a:t>*See note regarding IaaS on slide 2 </a:t>
            </a:r>
            <a:endParaRPr lang="en-US" dirty="0"/>
          </a:p>
        </p:txBody>
      </p:sp>
    </p:spTree>
    <p:extLst>
      <p:ext uri="{BB962C8B-B14F-4D97-AF65-F5344CB8AC3E}">
        <p14:creationId xmlns:p14="http://schemas.microsoft.com/office/powerpoint/2010/main" val="154474869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5130492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697800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664986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637308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30032295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107051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650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3866084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0672212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1523084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3299042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89234017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6589493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4295675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427082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044247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9559992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2119735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9437207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098358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gartner.com/document/4791131" TargetMode="External"/><Relationship Id="rId2" Type="http://schemas.openxmlformats.org/officeDocument/2006/relationships/hyperlink" Target="https://www.gartner.com/document/3987444?ref=solrResearch&amp;refval=256738859"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9605950" y="1413313"/>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2023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807758296"/>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2" name="Text Placeholder 11"/>
          <p:cNvSpPr>
            <a:spLocks noGrp="1"/>
          </p:cNvSpPr>
          <p:nvPr>
            <p:ph type="body" sz="quarter" idx="14" hasCustomPrompt="1"/>
          </p:nvPr>
        </p:nvSpPr>
        <p:spPr>
          <a:xfrm>
            <a:off x="460544"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6" hasCustomPrompt="1"/>
          </p:nvPr>
        </p:nvSpPr>
        <p:spPr>
          <a:xfrm>
            <a:off x="4427537"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17" hasCustomPrompt="1"/>
          </p:nvPr>
        </p:nvSpPr>
        <p:spPr>
          <a:xfrm>
            <a:off x="8391186" y="1527175"/>
            <a:ext cx="3336925" cy="4460875"/>
          </a:xfrm>
          <a:solidFill>
            <a:srgbClr val="F4F4F4"/>
          </a:solidFill>
        </p:spPr>
        <p:txBody>
          <a:bodyPr vert="horz" lIns="182880" tIns="182880" rIns="91440" bIns="9144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75809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10"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7"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
        <p:nvSpPr>
          <p:cNvPr id="13"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5710580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F4F4F4"/>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19" hasCustomPrompt="1"/>
          </p:nvPr>
        </p:nvSpPr>
        <p:spPr>
          <a:xfrm>
            <a:off x="3361373" y="1527175"/>
            <a:ext cx="2563495" cy="4460875"/>
          </a:xfrm>
          <a:solidFill>
            <a:srgbClr val="F4F4F4"/>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0" hasCustomPrompt="1"/>
          </p:nvPr>
        </p:nvSpPr>
        <p:spPr>
          <a:xfrm>
            <a:off x="6265546"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21" hasCustomPrompt="1"/>
          </p:nvPr>
        </p:nvSpPr>
        <p:spPr>
          <a:xfrm>
            <a:off x="9169718" y="1527175"/>
            <a:ext cx="2563495" cy="4460875"/>
          </a:xfrm>
          <a:solidFill>
            <a:srgbClr val="F4F4F4"/>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2147065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Divider Slide">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3273EB3B-0AE2-7A48-BF35-D1CF1DB27874}"/>
              </a:ext>
            </a:extLst>
          </p:cNvPr>
          <p:cNvSpPr/>
          <p:nvPr userDrawn="1"/>
        </p:nvSpPr>
        <p:spPr bwMode="ltGray">
          <a:xfrm>
            <a:off x="7140899" y="1354039"/>
            <a:ext cx="5051100"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3" name="Title 5">
            <a:extLst>
              <a:ext uri="{FF2B5EF4-FFF2-40B4-BE49-F238E27FC236}">
                <a16:creationId xmlns:a16="http://schemas.microsoft.com/office/drawing/2014/main" id="{73370145-84B9-6A4C-AABF-9DA2C2415A28}"/>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z="3200"/>
              <a:t>Divider Slide            30 Characters   Lorem Ipsum</a:t>
            </a:r>
            <a:endParaRPr lang="en-US"/>
          </a:p>
        </p:txBody>
      </p:sp>
      <p:sp>
        <p:nvSpPr>
          <p:cNvPr id="14" name="Rectangle 13">
            <a:extLst>
              <a:ext uri="{FF2B5EF4-FFF2-40B4-BE49-F238E27FC236}">
                <a16:creationId xmlns:a16="http://schemas.microsoft.com/office/drawing/2014/main" id="{D3C73678-BC25-BB4A-A678-83DD136C7174}"/>
              </a:ext>
            </a:extLst>
          </p:cNvPr>
          <p:cNvSpPr/>
          <p:nvPr userDrawn="1"/>
        </p:nvSpPr>
        <p:spPr bwMode="ltGray">
          <a:xfrm>
            <a:off x="-2" y="1354039"/>
            <a:ext cx="1753954" cy="328692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29542614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Divider W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ltGray">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ltGray">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z="3200"/>
              <a:t>Divider Slide            30 Characters   Lorem Ipsum</a:t>
            </a:r>
            <a:endParaRPr lang="en-US"/>
          </a:p>
        </p:txBody>
      </p:sp>
    </p:spTree>
    <p:extLst>
      <p:ext uri="{BB962C8B-B14F-4D97-AF65-F5344CB8AC3E}">
        <p14:creationId xmlns:p14="http://schemas.microsoft.com/office/powerpoint/2010/main" val="188874791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lt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417568027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W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33553197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lt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lt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47847568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Quote W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Tree>
    <p:extLst>
      <p:ext uri="{BB962C8B-B14F-4D97-AF65-F5344CB8AC3E}">
        <p14:creationId xmlns:p14="http://schemas.microsoft.com/office/powerpoint/2010/main" val="169590527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a:t>Click to edit title</a:t>
            </a:r>
          </a:p>
        </p:txBody>
      </p:sp>
    </p:spTree>
    <p:extLst>
      <p:ext uri="{BB962C8B-B14F-4D97-AF65-F5344CB8AC3E}">
        <p14:creationId xmlns:p14="http://schemas.microsoft.com/office/powerpoint/2010/main" val="12945993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2">
    <p:bg>
      <p:bgRef idx="1001">
        <a:schemeClr val="bg1"/>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solidFill>
                  <a:schemeClr val="accent1"/>
                </a:solidFill>
              </a:defRPr>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689540" y="5975402"/>
            <a:ext cx="2050653"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2023 Gartner, Inc. and/or its affiliates. All rights reserved. Gartner is a registered trademark of Gartner, Inc. or its affiliates. This presentation, including all supporting materials, is 3proprietary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3271797094"/>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35889605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21155197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7" name="Content Placeholder 6"/>
          <p:cNvSpPr>
            <a:spLocks noGrp="1"/>
          </p:cNvSpPr>
          <p:nvPr>
            <p:ph sz="quarter" idx="10" hasCustomPrompt="1"/>
          </p:nvPr>
        </p:nvSpPr>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6946595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699046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64444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6"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904788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hree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4" name="Text Placeholder 11"/>
          <p:cNvSpPr>
            <a:spLocks noGrp="1"/>
          </p:cNvSpPr>
          <p:nvPr>
            <p:ph type="body" sz="quarter" idx="13" hasCustomPrompt="1"/>
          </p:nvPr>
        </p:nvSpPr>
        <p:spPr>
          <a:xfrm>
            <a:off x="460544"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5" name="Text Placeholder 11"/>
          <p:cNvSpPr>
            <a:spLocks noGrp="1"/>
          </p:cNvSpPr>
          <p:nvPr>
            <p:ph type="body" sz="quarter" idx="16" hasCustomPrompt="1"/>
          </p:nvPr>
        </p:nvSpPr>
        <p:spPr>
          <a:xfrm>
            <a:off x="4427537"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6" name="Text Placeholder 11"/>
          <p:cNvSpPr>
            <a:spLocks noGrp="1"/>
          </p:cNvSpPr>
          <p:nvPr>
            <p:ph type="body" sz="quarter" idx="17" hasCustomPrompt="1"/>
          </p:nvPr>
        </p:nvSpPr>
        <p:spPr>
          <a:xfrm>
            <a:off x="8391186" y="1527175"/>
            <a:ext cx="3336925" cy="4460875"/>
          </a:xfrm>
          <a:solidFill>
            <a:srgbClr val="355578"/>
          </a:solidFill>
        </p:spPr>
        <p:txBody>
          <a:bodyPr vert="horz" lIns="182880" tIns="182880" rIns="91440" bIns="18288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1556807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Four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7" name="Text Placeholder 11"/>
          <p:cNvSpPr>
            <a:spLocks noGrp="1"/>
          </p:cNvSpPr>
          <p:nvPr>
            <p:ph type="body" sz="quarter" idx="17" hasCustomPrompt="1"/>
          </p:nvPr>
        </p:nvSpPr>
        <p:spPr>
          <a:xfrm>
            <a:off x="457200" y="1527175"/>
            <a:ext cx="2563495" cy="4460875"/>
          </a:xfrm>
        </p:spPr>
        <p:txBody>
          <a:bodyPr vert="horz" lIns="0" tIns="0" rIns="0" bIns="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8" name="Text Placeholder 11"/>
          <p:cNvSpPr>
            <a:spLocks noGrp="1"/>
          </p:cNvSpPr>
          <p:nvPr>
            <p:ph type="body" sz="quarter" idx="19" hasCustomPrompt="1"/>
          </p:nvPr>
        </p:nvSpPr>
        <p:spPr>
          <a:xfrm>
            <a:off x="3361373" y="1527175"/>
            <a:ext cx="2563495" cy="4460875"/>
          </a:xfrm>
          <a:noFill/>
        </p:spPr>
        <p:txBody>
          <a:bodyPr vert="horz" lIns="0" tIns="0" rIns="0" bIns="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9" name="Text Placeholder 11"/>
          <p:cNvSpPr>
            <a:spLocks noGrp="1"/>
          </p:cNvSpPr>
          <p:nvPr>
            <p:ph type="body" sz="quarter" idx="20" hasCustomPrompt="1"/>
          </p:nvPr>
        </p:nvSpPr>
        <p:spPr>
          <a:xfrm>
            <a:off x="6265546"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0" name="Text Placeholder 11"/>
          <p:cNvSpPr>
            <a:spLocks noGrp="1"/>
          </p:cNvSpPr>
          <p:nvPr>
            <p:ph type="body" sz="quarter" idx="21" hasCustomPrompt="1"/>
          </p:nvPr>
        </p:nvSpPr>
        <p:spPr>
          <a:xfrm>
            <a:off x="9169718" y="1527175"/>
            <a:ext cx="2563495" cy="4460875"/>
          </a:xfrm>
          <a:noFill/>
        </p:spPr>
        <p:txBody>
          <a:bodyPr vert="horz" lIns="0" tIns="0" rIns="0" bIns="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247437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Four column shaded">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11" name="Text Placeholder 11"/>
          <p:cNvSpPr>
            <a:spLocks noGrp="1"/>
          </p:cNvSpPr>
          <p:nvPr>
            <p:ph type="body" sz="quarter" idx="17" hasCustomPrompt="1"/>
          </p:nvPr>
        </p:nvSpPr>
        <p:spPr>
          <a:xfrm>
            <a:off x="457200" y="1527175"/>
            <a:ext cx="2563495" cy="4460875"/>
          </a:xfrm>
          <a:solidFill>
            <a:srgbClr val="355578"/>
          </a:solidFill>
        </p:spPr>
        <p:txBody>
          <a:bodyPr vert="horz" lIns="182880" tIns="182880" rIns="91440" bIns="182880" rtlCol="0">
            <a:noAutofit/>
          </a:bodyPr>
          <a:lstStyle>
            <a:lvl1pPr>
              <a:defRPr sz="2000"/>
            </a:lvl1pPr>
            <a:lvl2pPr>
              <a:defRPr lang="en-US" sz="2000" b="0" baseline="0" dirty="0" smtClean="0"/>
            </a:lvl2pPr>
            <a:lvl3pPr>
              <a:defRPr lang="en-US" sz="2000" b="0" dirty="0" smtClean="0"/>
            </a:lvl3pPr>
            <a:lvl4pPr>
              <a:defRPr lang="en-US" sz="2000" b="0" dirty="0" smtClean="0"/>
            </a:lvl4pPr>
            <a:lvl5pPr>
              <a:defRPr lang="en-US" sz="2000" b="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2" name="Text Placeholder 11"/>
          <p:cNvSpPr>
            <a:spLocks noGrp="1"/>
          </p:cNvSpPr>
          <p:nvPr>
            <p:ph type="body" sz="quarter" idx="19" hasCustomPrompt="1"/>
          </p:nvPr>
        </p:nvSpPr>
        <p:spPr>
          <a:xfrm>
            <a:off x="3361373" y="1527175"/>
            <a:ext cx="2563495" cy="4460875"/>
          </a:xfrm>
          <a:solidFill>
            <a:srgbClr val="355578"/>
          </a:solidFill>
        </p:spPr>
        <p:txBody>
          <a:bodyPr vert="horz" lIns="182880" tIns="182880" rIns="91440" bIns="182880" rtlCol="0">
            <a:noAutofit/>
          </a:bodyPr>
          <a:lstStyle>
            <a:lvl1pPr>
              <a:defRPr lang="en-US" sz="2000" b="0" noProof="0" dirty="0" smtClean="0"/>
            </a:lvl1pPr>
            <a:lvl2pPr>
              <a:defRPr lang="en-US" sz="2000" noProof="0" dirty="0" smtClean="0"/>
            </a:lvl2pPr>
            <a:lvl3pPr>
              <a:defRPr lang="en-US" sz="2000" noProof="0" dirty="0" smtClean="0"/>
            </a:lvl3pPr>
            <a:lvl4pPr>
              <a:defRPr lang="en-US" sz="2000" noProof="0" dirty="0" smtClean="0"/>
            </a:lvl4pPr>
            <a:lvl5pPr>
              <a:defRPr lang="en-US" sz="2000" noProof="0" dirty="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3" name="Text Placeholder 11"/>
          <p:cNvSpPr>
            <a:spLocks noGrp="1"/>
          </p:cNvSpPr>
          <p:nvPr>
            <p:ph type="body" sz="quarter" idx="20" hasCustomPrompt="1"/>
          </p:nvPr>
        </p:nvSpPr>
        <p:spPr>
          <a:xfrm>
            <a:off x="6265546"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14" name="Text Placeholder 11"/>
          <p:cNvSpPr>
            <a:spLocks noGrp="1"/>
          </p:cNvSpPr>
          <p:nvPr>
            <p:ph type="body" sz="quarter" idx="21" hasCustomPrompt="1"/>
          </p:nvPr>
        </p:nvSpPr>
        <p:spPr>
          <a:xfrm>
            <a:off x="9169718" y="1527175"/>
            <a:ext cx="2563495" cy="4460875"/>
          </a:xfrm>
          <a:solidFill>
            <a:srgbClr val="355578"/>
          </a:solidFill>
        </p:spPr>
        <p:txBody>
          <a:bodyPr vert="horz" lIns="182880" tIns="182880" rIns="91440" bIns="182880" rtlCol="0">
            <a:noAutofit/>
          </a:bodyPr>
          <a:lstStyle>
            <a:lvl1pPr>
              <a:defRPr sz="2000"/>
            </a:lvl1pPr>
            <a:lvl2pPr>
              <a:defRPr lang="en-US" sz="2000" dirty="0" smtClean="0"/>
            </a:lvl2pPr>
            <a:lvl3pPr>
              <a:defRPr lang="en-US" sz="2000" dirty="0" smtClean="0"/>
            </a:lvl3pPr>
            <a:lvl4pPr>
              <a:defRPr lang="en-US" sz="2000" dirty="0" smtClean="0"/>
            </a:lvl4pPr>
            <a:lvl5pPr>
              <a:defRPr lang="en-US" sz="2000" dirty="0" smtClean="0"/>
            </a:lvl5pPr>
            <a:lvl6pPr>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175643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ivider B1_Sky">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8367EBE-ACE4-6A4A-8194-81828A72B691}"/>
              </a:ext>
            </a:extLst>
          </p:cNvPr>
          <p:cNvSpPr/>
          <p:nvPr userDrawn="1"/>
        </p:nvSpPr>
        <p:spPr bwMode="auto">
          <a:xfrm>
            <a:off x="7140899" y="1354039"/>
            <a:ext cx="5051100"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6" name="Rectangle 5">
            <a:extLst>
              <a:ext uri="{FF2B5EF4-FFF2-40B4-BE49-F238E27FC236}">
                <a16:creationId xmlns:a16="http://schemas.microsoft.com/office/drawing/2014/main" id="{433B9AE8-D471-4240-AAF9-7F4A822FF5B3}"/>
              </a:ext>
            </a:extLst>
          </p:cNvPr>
          <p:cNvSpPr/>
          <p:nvPr userDrawn="1"/>
        </p:nvSpPr>
        <p:spPr bwMode="auto">
          <a:xfrm>
            <a:off x="-2" y="1354039"/>
            <a:ext cx="1753954" cy="328692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7" name="Title 5">
            <a:extLst>
              <a:ext uri="{FF2B5EF4-FFF2-40B4-BE49-F238E27FC236}">
                <a16:creationId xmlns:a16="http://schemas.microsoft.com/office/drawing/2014/main" id="{BA38D267-B215-E146-94C8-2EA867ED1E60}"/>
              </a:ext>
            </a:extLst>
          </p:cNvPr>
          <p:cNvSpPr>
            <a:spLocks noGrp="1"/>
          </p:cNvSpPr>
          <p:nvPr>
            <p:ph type="title" hasCustomPrompt="1"/>
          </p:nvPr>
        </p:nvSpPr>
        <p:spPr>
          <a:xfrm>
            <a:off x="2055247" y="1527176"/>
            <a:ext cx="4906765" cy="2937249"/>
          </a:xfrm>
        </p:spPr>
        <p:txBody>
          <a:bodyPr vert="horz" lIns="0" tIns="0" rIns="0" bIns="0" rtlCol="0" anchor="ctr">
            <a:noAutofit/>
          </a:bodyPr>
          <a:lstStyle>
            <a:lvl1pPr>
              <a:lnSpc>
                <a:spcPct val="100000"/>
              </a:lnSpc>
              <a:spcBef>
                <a:spcPts val="0"/>
              </a:spcBef>
              <a:buClr>
                <a:schemeClr val="tx1"/>
              </a:buClr>
              <a:buSzPct val="90000"/>
              <a:buFont typeface="Wingdings" panose="05000000000000000000" pitchFamily="2" charset="2"/>
              <a:buNone/>
              <a:defRPr lang="en-US" sz="3200" b="0">
                <a:solidFill>
                  <a:schemeClr val="accent1"/>
                </a:solidFill>
                <a:latin typeface="+mj-lt"/>
                <a:ea typeface="+mn-ea"/>
                <a:cs typeface="Arial Black" panose="020B0604020202020204" pitchFamily="34" charset="0"/>
              </a:defRPr>
            </a:lvl1pPr>
          </a:lstStyle>
          <a:p>
            <a:pPr lvl="0">
              <a:spcBef>
                <a:spcPts val="0"/>
              </a:spcBef>
              <a:buClr>
                <a:schemeClr val="tx1"/>
              </a:buClr>
              <a:buSzPct val="90000"/>
              <a:buFont typeface="Wingdings" panose="05000000000000000000" pitchFamily="2" charset="2"/>
              <a:buNone/>
            </a:pPr>
            <a:r>
              <a:rPr lang="en-US" sz="3200"/>
              <a:t>Divider Slide            30 Characters   Lorem Ipsum</a:t>
            </a:r>
            <a:endParaRPr lang="en-US"/>
          </a:p>
        </p:txBody>
      </p:sp>
    </p:spTree>
    <p:extLst>
      <p:ext uri="{BB962C8B-B14F-4D97-AF65-F5344CB8AC3E}">
        <p14:creationId xmlns:p14="http://schemas.microsoft.com/office/powerpoint/2010/main" val="2177489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4185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invGray">
          <a:xfrm>
            <a:off x="474077"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invGray">
          <a:xfrm>
            <a:off x="9422804"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393816599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Quote B1_Sky">
    <p:spTree>
      <p:nvGrpSpPr>
        <p:cNvPr id="1" name=""/>
        <p:cNvGrpSpPr/>
        <p:nvPr/>
      </p:nvGrpSpPr>
      <p:grpSpPr>
        <a:xfrm>
          <a:off x="0" y="0"/>
          <a:ext cx="0" cy="0"/>
          <a:chOff x="0" y="0"/>
          <a:chExt cx="0" cy="0"/>
        </a:xfrm>
      </p:grpSpPr>
      <p:sp>
        <p:nvSpPr>
          <p:cNvPr id="3" name="Title 2"/>
          <p:cNvSpPr>
            <a:spLocks noGrp="1"/>
          </p:cNvSpPr>
          <p:nvPr>
            <p:ph type="title" hasCustomPrompt="1"/>
          </p:nvPr>
        </p:nvSpPr>
        <p:spPr>
          <a:xfrm>
            <a:off x="1167116" y="920688"/>
            <a:ext cx="7842706" cy="4640295"/>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474077"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2" name="Rectangle 1"/>
          <p:cNvSpPr>
            <a:spLocks noChangeAspect="1"/>
          </p:cNvSpPr>
          <p:nvPr userDrawn="1"/>
        </p:nvSpPr>
        <p:spPr bwMode="auto">
          <a:xfrm>
            <a:off x="9422804"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2" name="Text Placeholder 11">
            <a:extLst>
              <a:ext uri="{FF2B5EF4-FFF2-40B4-BE49-F238E27FC236}">
                <a16:creationId xmlns:a16="http://schemas.microsoft.com/office/drawing/2014/main" id="{5B6CBD6E-4EFD-3A43-940F-8E12AD0605A8}"/>
              </a:ext>
            </a:extLst>
          </p:cNvPr>
          <p:cNvSpPr>
            <a:spLocks noGrp="1"/>
          </p:cNvSpPr>
          <p:nvPr>
            <p:ph type="body" sz="quarter" idx="11" hasCustomPrompt="1"/>
          </p:nvPr>
        </p:nvSpPr>
        <p:spPr>
          <a:xfrm>
            <a:off x="1167117" y="5583239"/>
            <a:ext cx="7842704" cy="403225"/>
          </a:xfrm>
        </p:spPr>
        <p:txBody>
          <a:bodyPr/>
          <a:lstStyle>
            <a:lvl1pPr marL="0" indent="0">
              <a:buNone/>
              <a:defRPr sz="1400">
                <a:solidFill>
                  <a:schemeClr val="tx1"/>
                </a:solidFill>
              </a:defRPr>
            </a:lvl1pPr>
          </a:lstStyle>
          <a:p>
            <a:pPr lvl="0"/>
            <a:r>
              <a:rPr lang="en-US" sz="1400"/>
              <a:t>Quote attribution placeholder</a:t>
            </a:r>
            <a:endParaRPr lang="en-US"/>
          </a:p>
        </p:txBody>
      </p:sp>
    </p:spTree>
    <p:extLst>
      <p:ext uri="{BB962C8B-B14F-4D97-AF65-F5344CB8AC3E}">
        <p14:creationId xmlns:p14="http://schemas.microsoft.com/office/powerpoint/2010/main" val="1354587086"/>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Quote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invGray">
          <a:xfrm>
            <a:off x="6426219"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invGray">
          <a:xfrm>
            <a:off x="473765" y="920687"/>
            <a:ext cx="246952" cy="5065776"/>
          </a:xfrm>
          <a:prstGeom prst="rect">
            <a:avLst/>
          </a:prstGeom>
          <a:solidFill>
            <a:schemeClr val="accent1"/>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2392693697"/>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ote B1_Sky with photo">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B80F6528-EE68-E547-B691-7520BAE19AE6}"/>
              </a:ext>
            </a:extLst>
          </p:cNvPr>
          <p:cNvSpPr>
            <a:spLocks noGrp="1"/>
          </p:cNvSpPr>
          <p:nvPr>
            <p:ph type="pic" sz="quarter" idx="11"/>
          </p:nvPr>
        </p:nvSpPr>
        <p:spPr>
          <a:xfrm>
            <a:off x="7043912" y="1343025"/>
            <a:ext cx="4689182" cy="4298950"/>
          </a:xfrm>
        </p:spPr>
        <p:txBody>
          <a:bodyPr/>
          <a:lstStyle/>
          <a:p>
            <a:r>
              <a:rPr lang="en-US" dirty="0"/>
              <a:t>Click icon to add picture</a:t>
            </a:r>
          </a:p>
        </p:txBody>
      </p:sp>
      <p:sp>
        <p:nvSpPr>
          <p:cNvPr id="17" name="Text Placeholder 11">
            <a:extLst>
              <a:ext uri="{FF2B5EF4-FFF2-40B4-BE49-F238E27FC236}">
                <a16:creationId xmlns:a16="http://schemas.microsoft.com/office/drawing/2014/main" id="{88A909D5-54FC-434E-A562-A62EE938E1A0}"/>
              </a:ext>
            </a:extLst>
          </p:cNvPr>
          <p:cNvSpPr>
            <a:spLocks noGrp="1"/>
          </p:cNvSpPr>
          <p:nvPr>
            <p:ph type="body" sz="quarter" idx="12" hasCustomPrompt="1"/>
          </p:nvPr>
        </p:nvSpPr>
        <p:spPr>
          <a:xfrm>
            <a:off x="1092084" y="5469731"/>
            <a:ext cx="4962768" cy="344489"/>
          </a:xfrm>
        </p:spPr>
        <p:txBody>
          <a:bodyPr/>
          <a:lstStyle>
            <a:lvl1pPr marL="0" indent="0">
              <a:buNone/>
              <a:defRPr sz="1400">
                <a:solidFill>
                  <a:schemeClr val="tx1"/>
                </a:solidFill>
              </a:defRPr>
            </a:lvl1pPr>
          </a:lstStyle>
          <a:p>
            <a:pPr lvl="0"/>
            <a:r>
              <a:rPr lang="en-US" sz="1400"/>
              <a:t>Quote attribution placeholder</a:t>
            </a:r>
            <a:endParaRPr lang="en-US"/>
          </a:p>
        </p:txBody>
      </p:sp>
      <p:sp>
        <p:nvSpPr>
          <p:cNvPr id="13" name="Title 2"/>
          <p:cNvSpPr>
            <a:spLocks noGrp="1"/>
          </p:cNvSpPr>
          <p:nvPr>
            <p:ph type="title" hasCustomPrompt="1"/>
          </p:nvPr>
        </p:nvSpPr>
        <p:spPr>
          <a:xfrm>
            <a:off x="1092085" y="923926"/>
            <a:ext cx="4962768" cy="4545804"/>
          </a:xfrm>
        </p:spPr>
        <p:txBody>
          <a:bodyPr anchor="ctr" anchorCtr="0"/>
          <a:lstStyle>
            <a:lvl1pPr marL="228600" indent="-228600">
              <a:lnSpc>
                <a:spcPct val="100000"/>
              </a:lnSpc>
              <a:defRPr/>
            </a:lvl1pPr>
          </a:lstStyle>
          <a:p>
            <a:r>
              <a:rPr lang="en-US"/>
              <a:t>“Quote placeholder Lorem ipsum dolor sit </a:t>
            </a:r>
            <a:r>
              <a:rPr lang="en-US" err="1"/>
              <a:t>amet</a:t>
            </a:r>
            <a:r>
              <a:rPr lang="en-US"/>
              <a:t>, </a:t>
            </a:r>
            <a:r>
              <a:rPr lang="en-US" err="1"/>
              <a:t>conse</a:t>
            </a:r>
            <a:r>
              <a:rPr lang="en-US"/>
              <a:t> </a:t>
            </a:r>
            <a:r>
              <a:rPr lang="en-US" err="1"/>
              <a:t>ctet</a:t>
            </a:r>
            <a:r>
              <a:rPr lang="en-US"/>
              <a:t> ur </a:t>
            </a:r>
            <a:r>
              <a:rPr lang="en-US" err="1"/>
              <a:t>adipiscing</a:t>
            </a:r>
            <a:r>
              <a:rPr lang="en-US"/>
              <a:t> </a:t>
            </a:r>
            <a:r>
              <a:rPr lang="en-US" err="1"/>
              <a:t>elit</a:t>
            </a:r>
            <a:r>
              <a:rPr lang="en-US"/>
              <a:t>. </a:t>
            </a:r>
            <a:r>
              <a:rPr lang="en-US" err="1"/>
              <a:t>Mauris</a:t>
            </a:r>
            <a:r>
              <a:rPr lang="en-US"/>
              <a:t> </a:t>
            </a:r>
            <a:r>
              <a:rPr lang="en-US" err="1"/>
              <a:t>accum</a:t>
            </a:r>
            <a:r>
              <a:rPr lang="en-US"/>
              <a:t> san </a:t>
            </a:r>
            <a:r>
              <a:rPr lang="en-US" err="1"/>
              <a:t>urna</a:t>
            </a:r>
            <a:r>
              <a:rPr lang="en-US"/>
              <a:t>. </a:t>
            </a:r>
            <a:r>
              <a:rPr lang="en-US" err="1"/>
              <a:t>Sus</a:t>
            </a:r>
            <a:r>
              <a:rPr lang="en-US"/>
              <a:t> </a:t>
            </a:r>
            <a:r>
              <a:rPr lang="en-US" err="1"/>
              <a:t>pendisse</a:t>
            </a:r>
            <a:r>
              <a:rPr lang="en-US"/>
              <a:t> </a:t>
            </a:r>
            <a:r>
              <a:rPr lang="en-US" err="1"/>
              <a:t>sem</a:t>
            </a:r>
            <a:r>
              <a:rPr lang="en-US"/>
              <a:t> per semper </a:t>
            </a:r>
            <a:r>
              <a:rPr lang="en-US" err="1"/>
              <a:t>commodo</a:t>
            </a:r>
            <a:r>
              <a:rPr lang="en-US"/>
              <a:t>.”</a:t>
            </a:r>
          </a:p>
        </p:txBody>
      </p:sp>
      <p:sp>
        <p:nvSpPr>
          <p:cNvPr id="15" name="Rectangle 14"/>
          <p:cNvSpPr>
            <a:spLocks noChangeAspect="1"/>
          </p:cNvSpPr>
          <p:nvPr userDrawn="1"/>
        </p:nvSpPr>
        <p:spPr bwMode="auto">
          <a:xfrm>
            <a:off x="6426219"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6" name="Rectangle 15"/>
          <p:cNvSpPr>
            <a:spLocks noChangeAspect="1"/>
          </p:cNvSpPr>
          <p:nvPr userDrawn="1"/>
        </p:nvSpPr>
        <p:spPr bwMode="auto">
          <a:xfrm>
            <a:off x="473765" y="920687"/>
            <a:ext cx="246952" cy="5065776"/>
          </a:xfrm>
          <a:prstGeom prst="rect">
            <a:avLst/>
          </a:prstGeom>
          <a:solidFill>
            <a:schemeClr val="accent4"/>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4186806641"/>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showMasterSp="0" userDrawn="1">
  <p:cSld name="Title Slide">
    <p:bg>
      <p:bgRef idx="1001">
        <a:schemeClr val="bg2"/>
      </p:bgRef>
    </p:bg>
    <p:spTree>
      <p:nvGrpSpPr>
        <p:cNvPr id="1" name=""/>
        <p:cNvGrpSpPr/>
        <p:nvPr/>
      </p:nvGrpSpPr>
      <p:grpSpPr>
        <a:xfrm>
          <a:off x="0" y="0"/>
          <a:ext cx="0" cy="0"/>
          <a:chOff x="0" y="0"/>
          <a:chExt cx="0" cy="0"/>
        </a:xfrm>
      </p:grpSpPr>
      <p:sp>
        <p:nvSpPr>
          <p:cNvPr id="5" name="Text Placeholder 4"/>
          <p:cNvSpPr>
            <a:spLocks noGrp="1"/>
          </p:cNvSpPr>
          <p:nvPr>
            <p:ph type="body" sz="quarter" idx="10" hasCustomPrompt="1"/>
          </p:nvPr>
        </p:nvSpPr>
        <p:spPr>
          <a:xfrm>
            <a:off x="2166861" y="3804785"/>
            <a:ext cx="4545024" cy="553998"/>
          </a:xfrm>
        </p:spPr>
        <p:txBody>
          <a:bodyPr wrap="square">
            <a:spAutoFit/>
          </a:bodyPr>
          <a:lstStyle>
            <a:lvl1pPr marL="0" indent="0">
              <a:lnSpc>
                <a:spcPct val="100000"/>
              </a:lnSpc>
              <a:spcAft>
                <a:spcPts val="0"/>
              </a:spcAft>
              <a:buNone/>
              <a:defRPr sz="1800" baseline="0"/>
            </a:lvl1pPr>
            <a:lvl2pPr marL="0" indent="0">
              <a:buNone/>
              <a:defRPr/>
            </a:lvl2pPr>
            <a:lvl3pPr marL="0" indent="0">
              <a:buNone/>
              <a:defRPr/>
            </a:lvl3pPr>
            <a:lvl4pPr marL="0" indent="0">
              <a:buNone/>
              <a:defRPr/>
            </a:lvl4pPr>
            <a:lvl5pPr marL="0" indent="0">
              <a:buNone/>
              <a:defRPr/>
            </a:lvl5pPr>
          </a:lstStyle>
          <a:p>
            <a:pPr lvl="0"/>
            <a:r>
              <a:rPr lang="en-US"/>
              <a:t>Click to add Presenter Name</a:t>
            </a:r>
            <a:br>
              <a:rPr lang="en-US"/>
            </a:br>
            <a:r>
              <a:rPr lang="en-US"/>
              <a:t>Add date on second line</a:t>
            </a:r>
          </a:p>
        </p:txBody>
      </p:sp>
      <p:sp>
        <p:nvSpPr>
          <p:cNvPr id="2" name="Title 1"/>
          <p:cNvSpPr>
            <a:spLocks noGrp="1"/>
          </p:cNvSpPr>
          <p:nvPr>
            <p:ph type="ctrTitle" hasCustomPrompt="1"/>
          </p:nvPr>
        </p:nvSpPr>
        <p:spPr>
          <a:xfrm>
            <a:off x="2166861" y="1687986"/>
            <a:ext cx="4545024" cy="1994392"/>
          </a:xfrm>
        </p:spPr>
        <p:txBody>
          <a:bodyPr wrap="square" anchor="ctr" anchorCtr="0">
            <a:noAutofit/>
          </a:bodyPr>
          <a:lstStyle>
            <a:lvl1pPr algn="l">
              <a:defRPr sz="3600"/>
            </a:lvl1pPr>
          </a:lstStyle>
          <a:p>
            <a:r>
              <a:rPr lang="en-US"/>
              <a:t>Click to Add Title; 4 Lines of Copy; 60 Characters Maximum</a:t>
            </a:r>
          </a:p>
        </p:txBody>
      </p:sp>
      <p:sp>
        <p:nvSpPr>
          <p:cNvPr id="11" name="Focus Frame 2"/>
          <p:cNvSpPr>
            <a:spLocks noChangeAspect="1"/>
          </p:cNvSpPr>
          <p:nvPr userDrawn="1"/>
        </p:nvSpPr>
        <p:spPr bwMode="auto">
          <a:xfrm>
            <a:off x="7058822"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sp>
        <p:nvSpPr>
          <p:cNvPr id="15" name="Focus Frame 2"/>
          <p:cNvSpPr>
            <a:spLocks noChangeAspect="1"/>
          </p:cNvSpPr>
          <p:nvPr userDrawn="1"/>
        </p:nvSpPr>
        <p:spPr bwMode="auto">
          <a:xfrm>
            <a:off x="1588464" y="1343025"/>
            <a:ext cx="160433" cy="3291840"/>
          </a:xfrm>
          <a:prstGeom prst="rect">
            <a:avLst/>
          </a:prstGeom>
          <a:solidFill>
            <a:srgbClr val="009AD7"/>
          </a:solidFill>
          <a:ln w="12700" cap="flat" cmpd="sng" algn="ctr">
            <a:noFill/>
            <a:prstDash val="solid"/>
            <a:round/>
            <a:headEnd type="none" w="med" len="med"/>
            <a:tailEnd type="none" w="med" len="med"/>
          </a:ln>
          <a:effectLst/>
        </p:spPr>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marL="0" marR="0" indent="0" algn="ctr" defTabSz="914400" rtl="0" eaLnBrk="0" fontAlgn="base" latinLnBrk="0" hangingPunct="0">
              <a:lnSpc>
                <a:spcPct val="100000"/>
              </a:lnSpc>
              <a:spcBef>
                <a:spcPct val="50000"/>
              </a:spcBef>
              <a:spcAft>
                <a:spcPct val="0"/>
              </a:spcAft>
              <a:buClrTx/>
              <a:buSzTx/>
              <a:buFontTx/>
              <a:buNone/>
              <a:tabLst/>
            </a:pPr>
            <a:endParaRPr kumimoji="0" lang="en-US" sz="1800" b="0" i="0" u="none" strike="noStrike" cap="none" normalizeH="0" baseline="0" dirty="0">
              <a:ln>
                <a:noFill/>
              </a:ln>
              <a:solidFill>
                <a:schemeClr val="bg1"/>
              </a:solidFill>
              <a:effectLst/>
              <a:latin typeface="Arial" charset="0"/>
            </a:endParaRPr>
          </a:p>
        </p:txBody>
      </p:sp>
      <p:pic>
        <p:nvPicPr>
          <p:cNvPr id="16" name="Picture 1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black">
          <a:xfrm>
            <a:off x="9686167" y="5975402"/>
            <a:ext cx="2057400" cy="469087"/>
          </a:xfrm>
          <a:prstGeom prst="rect">
            <a:avLst/>
          </a:prstGeom>
        </p:spPr>
      </p:pic>
      <p:sp>
        <p:nvSpPr>
          <p:cNvPr id="17" name="TextBox 16"/>
          <p:cNvSpPr txBox="1"/>
          <p:nvPr userDrawn="1"/>
        </p:nvSpPr>
        <p:spPr bwMode="gray">
          <a:xfrm>
            <a:off x="460256" y="6134024"/>
            <a:ext cx="7098135" cy="323165"/>
          </a:xfrm>
          <a:prstGeom prst="rect">
            <a:avLst/>
          </a:prstGeom>
          <a:noFill/>
        </p:spPr>
        <p:txBody>
          <a:bodyPr wrap="square" lIns="0" tIns="0" rIns="0" bIns="0" anchor="t" anchorCtr="0">
            <a:spAutoFit/>
          </a:bodyPr>
          <a:lstStyle/>
          <a:p>
            <a:pPr algn="l" eaLnBrk="0" hangingPunct="0">
              <a:lnSpc>
                <a:spcPct val="100000"/>
              </a:lnSpc>
              <a:spcBef>
                <a:spcPts val="0"/>
              </a:spcBef>
              <a:spcAft>
                <a:spcPts val="0"/>
              </a:spcAft>
              <a:defRPr/>
            </a:pPr>
            <a:r>
              <a:rPr lang="en-US" sz="700" b="0" i="0" u="none" strike="noStrike" kern="1200" dirty="0">
                <a:solidFill>
                  <a:schemeClr val="tx1"/>
                </a:solidFill>
                <a:effectLst/>
                <a:latin typeface="Arial" charset="0"/>
                <a:ea typeface="Arial Unicode MS" pitchFamily="34" charset="-128"/>
                <a:cs typeface="Arial Unicode MS" pitchFamily="34" charset="-128"/>
              </a:rPr>
              <a:t>© 2021 Gartner, Inc. and/or its affiliates. All rights reserved. Gartner is a registered trademark of Gartner, Inc. or its affiliates. This presentation, including all supporting materials, is proprietary to Gartner, Inc. and/or its affiliates and is for the sole internal use of the intended recipients. Because this presentation may contain information that is confidential, proprietary or otherwise legally protected, it may not be further copied, distributed or publicly displayed without the express written permission of Gartner, Inc. or its affiliates.</a:t>
            </a:r>
            <a:endParaRPr lang="en-US" sz="700" dirty="0">
              <a:solidFill>
                <a:schemeClr val="tx1"/>
              </a:solidFill>
              <a:ea typeface="Arial Unicode MS" pitchFamily="34" charset="-128"/>
              <a:cs typeface="Arial Unicode MS" pitchFamily="34" charset="-128"/>
            </a:endParaRPr>
          </a:p>
        </p:txBody>
      </p:sp>
    </p:spTree>
    <p:extLst>
      <p:ext uri="{BB962C8B-B14F-4D97-AF65-F5344CB8AC3E}">
        <p14:creationId xmlns:p14="http://schemas.microsoft.com/office/powerpoint/2010/main" val="1529825027"/>
      </p:ext>
    </p:extLst>
  </p:cSld>
  <p:clrMapOvr>
    <a:overrideClrMapping bg1="dk1" tx1="lt1" bg2="dk2" tx2="lt2" accent1="accent1" accent2="accent2" accent3="accent3" accent4="accent4" accent5="accent5" accent6="accent6" hlink="hlink" folHlink="folHlink"/>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6713"/>
            <a:ext cx="11276013" cy="678316"/>
          </a:xfrm>
        </p:spPr>
        <p:txBody>
          <a:bodyPr/>
          <a:lstStyle>
            <a:lvl1pPr>
              <a:defRPr/>
            </a:lvl1pPr>
          </a:lstStyle>
          <a:p>
            <a:r>
              <a:rPr lang="en-US"/>
              <a:t>Click to edit title</a:t>
            </a:r>
          </a:p>
        </p:txBody>
      </p:sp>
      <p:sp>
        <p:nvSpPr>
          <p:cNvPr id="7" name="Content Placeholder 6"/>
          <p:cNvSpPr>
            <a:spLocks noGrp="1"/>
          </p:cNvSpPr>
          <p:nvPr>
            <p:ph sz="quarter" idx="10" hasCustomPrompt="1"/>
          </p:nvPr>
        </p:nvSpPr>
        <p:spPr>
          <a:xfrm>
            <a:off x="457200" y="1211281"/>
            <a:ext cx="11276013" cy="5064827"/>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cxnSp>
        <p:nvCxnSpPr>
          <p:cNvPr id="4" name="Straight Connector 3">
            <a:extLst>
              <a:ext uri="{FF2B5EF4-FFF2-40B4-BE49-F238E27FC236}">
                <a16:creationId xmlns:a16="http://schemas.microsoft.com/office/drawing/2014/main" id="{90648BB2-6F88-44CF-94A5-DB93D96DAEAF}"/>
              </a:ext>
            </a:extLst>
          </p:cNvPr>
          <p:cNvCxnSpPr/>
          <p:nvPr userDrawn="1"/>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18577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32083166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lvl1pPr>
          </a:lstStyle>
          <a:p>
            <a:r>
              <a:rPr lang="en-US"/>
              <a:t>Click to edit title</a:t>
            </a:r>
          </a:p>
        </p:txBody>
      </p:sp>
      <p:sp>
        <p:nvSpPr>
          <p:cNvPr id="7" name="Content Placeholder 6"/>
          <p:cNvSpPr>
            <a:spLocks noGrp="1"/>
          </p:cNvSpPr>
          <p:nvPr>
            <p:ph sz="quarter" idx="10" hasCustomPrompt="1"/>
          </p:nvPr>
        </p:nvSpPr>
        <p:spPr>
          <a:xfrm>
            <a:off x="457200" y="1527175"/>
            <a:ext cx="11276013" cy="4460873"/>
          </a:xfrm>
        </p:spPr>
        <p:txBody>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401999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7200" y="366713"/>
            <a:ext cx="11276013" cy="678316"/>
          </a:xfrm>
        </p:spPr>
        <p:txBody>
          <a:bodyPr/>
          <a:lstStyle>
            <a:lvl1pPr>
              <a:defRPr/>
            </a:lvl1pPr>
          </a:lstStyle>
          <a:p>
            <a:r>
              <a:rPr lang="en-US"/>
              <a:t>Click to edit title</a:t>
            </a:r>
          </a:p>
        </p:txBody>
      </p:sp>
      <p:sp>
        <p:nvSpPr>
          <p:cNvPr id="7" name="Content Placeholder 6"/>
          <p:cNvSpPr>
            <a:spLocks noGrp="1"/>
          </p:cNvSpPr>
          <p:nvPr>
            <p:ph sz="quarter" idx="10" hasCustomPrompt="1"/>
          </p:nvPr>
        </p:nvSpPr>
        <p:spPr>
          <a:xfrm>
            <a:off x="457200" y="1211281"/>
            <a:ext cx="11276013" cy="5064827"/>
          </a:xfrm>
        </p:spPr>
        <p:txBody>
          <a:bodyPr/>
          <a:lstStyle/>
          <a:p>
            <a:pPr lvl="0"/>
            <a:r>
              <a:rPr lang="en-US" dirty="0"/>
              <a:t>Click to edit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Google Shape;106;p32">
            <a:extLst>
              <a:ext uri="{FF2B5EF4-FFF2-40B4-BE49-F238E27FC236}">
                <a16:creationId xmlns:a16="http://schemas.microsoft.com/office/drawing/2014/main" id="{E4DF0C36-522E-4212-8CAD-AB1DE65ABE23}"/>
              </a:ext>
            </a:extLst>
          </p:cNvPr>
          <p:cNvSpPr/>
          <p:nvPr userDrawn="1"/>
        </p:nvSpPr>
        <p:spPr>
          <a:xfrm>
            <a:off x="586944" y="6499676"/>
            <a:ext cx="12588175" cy="307736"/>
          </a:xfrm>
          <a:prstGeom prst="rect">
            <a:avLst/>
          </a:prstGeom>
          <a:noFill/>
          <a:ln>
            <a:noFill/>
          </a:ln>
        </p:spPr>
        <p:txBody>
          <a:bodyPr spcFirstLastPara="1" wrap="square" lIns="91425" tIns="45700" rIns="91425" bIns="45700" anchor="t" anchorCtr="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700" b="0" i="0" u="none" strike="noStrike" cap="none" dirty="0">
                <a:solidFill>
                  <a:schemeClr val="dk1"/>
                </a:solidFill>
                <a:latin typeface="Arial"/>
                <a:ea typeface="Arial"/>
                <a:cs typeface="Arial"/>
                <a:sym typeface="Arial"/>
              </a:rPr>
              <a:t>Source:</a:t>
            </a:r>
            <a:r>
              <a:rPr lang="en-US" sz="700" b="0" i="0" u="sng" strike="noStrike" cap="none" dirty="0">
                <a:solidFill>
                  <a:schemeClr val="dk1"/>
                </a:solidFill>
                <a:latin typeface="Roboto"/>
                <a:ea typeface="Roboto"/>
                <a:cs typeface="Roboto"/>
                <a:sym typeface="Roboto"/>
                <a:hlinkClick r:id="rId2">
                  <a:extLst>
                    <a:ext uri="{A12FA001-AC4F-418D-AE19-62706E023703}">
                      <ahyp:hlinkClr xmlns:ahyp="http://schemas.microsoft.com/office/drawing/2018/hyperlinkcolor" val="tx"/>
                    </a:ext>
                  </a:extLst>
                </a:hlinkClick>
              </a:rPr>
              <a:t> </a:t>
            </a:r>
            <a:r>
              <a:rPr lang="en-GB" sz="700" b="0" i="0" u="sng" dirty="0">
                <a:solidFill>
                  <a:srgbClr val="0000A9"/>
                </a:solidFill>
                <a:effectLst/>
                <a:latin typeface="Roboto-regular"/>
                <a:hlinkClick r:id="rId3"/>
              </a:rPr>
              <a:t>Forecast: Enterprise IT Spending by Vertical Industry Market, Worldwide, 2021-2027, 3Q23 Update</a:t>
            </a:r>
            <a:endParaRPr lang="en-GB" sz="700" b="0" i="0" dirty="0">
              <a:solidFill>
                <a:srgbClr val="000000"/>
              </a:solidFill>
              <a:effectLst/>
              <a:latin typeface="Roboto-regular"/>
            </a:endParaRPr>
          </a:p>
          <a:p>
            <a:pPr marL="0" marR="0" lvl="0" indent="0" algn="l" rtl="0">
              <a:spcBef>
                <a:spcPts val="0"/>
              </a:spcBef>
              <a:spcAft>
                <a:spcPts val="0"/>
              </a:spcAft>
              <a:buNone/>
            </a:pPr>
            <a:r>
              <a:rPr lang="en-GB" sz="700" b="0" i="0" u="none" strike="noStrike" cap="none" dirty="0">
                <a:solidFill>
                  <a:schemeClr val="dk1"/>
                </a:solidFill>
                <a:latin typeface="Arial"/>
                <a:ea typeface="Arial"/>
                <a:cs typeface="Arial"/>
                <a:sym typeface="Arial"/>
              </a:rPr>
              <a:t>.</a:t>
            </a:r>
            <a:endParaRPr sz="700" dirty="0">
              <a:solidFill>
                <a:schemeClr val="dk1"/>
              </a:solidFill>
              <a:latin typeface="Arial"/>
              <a:ea typeface="Arial"/>
              <a:cs typeface="Arial"/>
              <a:sym typeface="Arial"/>
            </a:endParaRPr>
          </a:p>
        </p:txBody>
      </p:sp>
    </p:spTree>
    <p:extLst>
      <p:ext uri="{BB962C8B-B14F-4D97-AF65-F5344CB8AC3E}">
        <p14:creationId xmlns:p14="http://schemas.microsoft.com/office/powerpoint/2010/main" val="4091572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graphics r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813357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lum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sz="2800"/>
            </a:lvl1pPr>
          </a:lstStyle>
          <a:p>
            <a:r>
              <a:rPr lang="en-US"/>
              <a:t>Click to edit title</a:t>
            </a:r>
          </a:p>
        </p:txBody>
      </p:sp>
      <p:sp>
        <p:nvSpPr>
          <p:cNvPr id="3" name="Content Placeholder 2"/>
          <p:cNvSpPr>
            <a:spLocks noGrp="1"/>
          </p:cNvSpPr>
          <p:nvPr>
            <p:ph sz="half" idx="1" hasCustomPrompt="1"/>
          </p:nvPr>
        </p:nvSpPr>
        <p:spPr>
          <a:xfrm>
            <a:off x="457201"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hasCustomPrompt="1"/>
          </p:nvPr>
        </p:nvSpPr>
        <p:spPr>
          <a:xfrm>
            <a:off x="6234113" y="1527174"/>
            <a:ext cx="5499100" cy="4460875"/>
          </a:xfrm>
        </p:spPr>
        <p:txBody>
          <a:bodyPr>
            <a:noAutofit/>
          </a:bodyPr>
          <a:lstStyle>
            <a:lvl1pPr>
              <a:defRPr sz="2000"/>
            </a:lvl1pPr>
            <a:lvl2pPr>
              <a:defRPr sz="2000"/>
            </a:lvl2pPr>
            <a:lvl3pPr>
              <a:defRPr sz="2000"/>
            </a:lvl3pPr>
            <a:lvl4pPr>
              <a:defRPr sz="2000"/>
            </a:lvl4pPr>
            <a:lvl5pPr>
              <a:defRPr sz="2000"/>
            </a:lvl5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7736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12" name="Text Placeholder 11"/>
          <p:cNvSpPr>
            <a:spLocks noGrp="1"/>
          </p:cNvSpPr>
          <p:nvPr>
            <p:ph type="body" sz="quarter" idx="13" hasCustomPrompt="1"/>
          </p:nvPr>
        </p:nvSpPr>
        <p:spPr>
          <a:xfrm>
            <a:off x="460544"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dirty="0" smtClean="0"/>
            </a:lvl2pPr>
            <a:lvl3pPr>
              <a:lnSpc>
                <a:spcPct val="100000"/>
              </a:lnSpc>
              <a:spcBef>
                <a:spcPts val="0"/>
              </a:spcBef>
              <a:spcAft>
                <a:spcPts val="1200"/>
              </a:spcAft>
              <a:defRPr lang="en-US" sz="2000" b="0" dirty="0" smtClean="0"/>
            </a:lvl3pPr>
            <a:lvl4pPr>
              <a:lnSpc>
                <a:spcPct val="100000"/>
              </a:lnSpc>
              <a:spcBef>
                <a:spcPts val="0"/>
              </a:spcBef>
              <a:spcAft>
                <a:spcPts val="1200"/>
              </a:spcAft>
              <a:defRPr lang="en-US" sz="2000" b="0" dirty="0" smtClean="0"/>
            </a:lvl4pPr>
            <a:lvl5pPr>
              <a:lnSpc>
                <a:spcPct val="100000"/>
              </a:lnSpc>
              <a:spcBef>
                <a:spcPts val="0"/>
              </a:spcBef>
              <a:spcAft>
                <a:spcPts val="1200"/>
              </a:spcAft>
              <a:defRPr lang="en-US" sz="2000" b="0" dirty="0" smtClean="0"/>
            </a:lvl5pPr>
            <a:lvl6pPr>
              <a:lnSpc>
                <a:spcPct val="100000"/>
              </a:lnSpc>
              <a:spcBef>
                <a:spcPts val="0"/>
              </a:spcBef>
              <a:spcAft>
                <a:spcPts val="1200"/>
              </a:spcAft>
              <a:defRPr lang="en-US" sz="200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6" name="Text Placeholder 11"/>
          <p:cNvSpPr>
            <a:spLocks noGrp="1"/>
          </p:cNvSpPr>
          <p:nvPr>
            <p:ph type="body" sz="quarter" idx="16" hasCustomPrompt="1"/>
          </p:nvPr>
        </p:nvSpPr>
        <p:spPr>
          <a:xfrm>
            <a:off x="4427537"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7" name="Text Placeholder 11"/>
          <p:cNvSpPr>
            <a:spLocks noGrp="1"/>
          </p:cNvSpPr>
          <p:nvPr>
            <p:ph type="body" sz="quarter" idx="17" hasCustomPrompt="1"/>
          </p:nvPr>
        </p:nvSpPr>
        <p:spPr>
          <a:xfrm>
            <a:off x="8391186" y="1527175"/>
            <a:ext cx="3336925" cy="4460875"/>
          </a:xfrm>
        </p:spPr>
        <p:txBody>
          <a:bodyPr vert="horz" lIns="0" tIns="0" rIns="0" bIns="0" rtlCol="0">
            <a:noAutofit/>
          </a:bodyPr>
          <a:lstStyle>
            <a:lvl1pPr>
              <a:defRPr sz="2000"/>
            </a:lvl1pPr>
            <a:lvl2pPr>
              <a:lnSpc>
                <a:spcPct val="100000"/>
              </a:lnSpc>
              <a:spcBef>
                <a:spcPts val="0"/>
              </a:spcBef>
              <a:spcAft>
                <a:spcPts val="1200"/>
              </a:spcAft>
              <a:defRPr lang="en-US" sz="2000" b="0" baseline="0" noProof="0" dirty="0" smtClean="0"/>
            </a:lvl2pPr>
            <a:lvl3pPr>
              <a:lnSpc>
                <a:spcPct val="100000"/>
              </a:lnSpc>
              <a:spcBef>
                <a:spcPts val="0"/>
              </a:spcBef>
              <a:spcAft>
                <a:spcPts val="1200"/>
              </a:spcAft>
              <a:defRPr lang="en-US" sz="2000" b="0" noProof="0" dirty="0" smtClean="0"/>
            </a:lvl3pPr>
            <a:lvl4pPr>
              <a:lnSpc>
                <a:spcPct val="100000"/>
              </a:lnSpc>
              <a:spcBef>
                <a:spcPts val="0"/>
              </a:spcBef>
              <a:spcAft>
                <a:spcPts val="1200"/>
              </a:spcAft>
              <a:defRPr lang="en-US" sz="2000" b="0" noProof="0" dirty="0" smtClean="0"/>
            </a:lvl4pPr>
            <a:lvl5pPr>
              <a:lnSpc>
                <a:spcPct val="100000"/>
              </a:lnSpc>
              <a:spcBef>
                <a:spcPts val="0"/>
              </a:spcBef>
              <a:spcAft>
                <a:spcPts val="1200"/>
              </a:spcAft>
              <a:defRPr lang="en-US" sz="2000" b="0" noProof="0" dirty="0" smtClean="0"/>
            </a:lvl5pPr>
            <a:lvl6pPr>
              <a:lnSpc>
                <a:spcPct val="100000"/>
              </a:lnSpc>
              <a:spcBef>
                <a:spcPts val="0"/>
              </a:spcBef>
              <a:spcAft>
                <a:spcPts val="1200"/>
              </a:spcAft>
              <a:defRPr lang="en-US" sz="2000" noProof="0" dirty="0"/>
            </a:lvl6p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hasCustomPrompt="1"/>
          </p:nvPr>
        </p:nvSpPr>
        <p:spPr/>
        <p:txBody>
          <a:bodyPr/>
          <a:lstStyle/>
          <a:p>
            <a:r>
              <a:rPr lang="en-US"/>
              <a:t>Click to edit title</a:t>
            </a:r>
          </a:p>
        </p:txBody>
      </p:sp>
    </p:spTree>
    <p:extLst>
      <p:ext uri="{BB962C8B-B14F-4D97-AF65-F5344CB8AC3E}">
        <p14:creationId xmlns:p14="http://schemas.microsoft.com/office/powerpoint/2010/main" val="178046827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1.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7.xml"/><Relationship Id="rId13" Type="http://schemas.openxmlformats.org/officeDocument/2006/relationships/slideLayout" Target="../slideLayouts/slideLayout32.xml"/><Relationship Id="rId18" Type="http://schemas.openxmlformats.org/officeDocument/2006/relationships/image" Target="../media/image3.png"/><Relationship Id="rId3" Type="http://schemas.openxmlformats.org/officeDocument/2006/relationships/slideLayout" Target="../slideLayouts/slideLayout22.xml"/><Relationship Id="rId7" Type="http://schemas.openxmlformats.org/officeDocument/2006/relationships/slideLayout" Target="../slideLayouts/slideLayout26.xml"/><Relationship Id="rId12" Type="http://schemas.openxmlformats.org/officeDocument/2006/relationships/slideLayout" Target="../slideLayouts/slideLayout31.xml"/><Relationship Id="rId17" Type="http://schemas.openxmlformats.org/officeDocument/2006/relationships/theme" Target="../theme/theme2.xml"/><Relationship Id="rId2" Type="http://schemas.openxmlformats.org/officeDocument/2006/relationships/slideLayout" Target="../slideLayouts/slideLayout21.xml"/><Relationship Id="rId16" Type="http://schemas.openxmlformats.org/officeDocument/2006/relationships/slideLayout" Target="../slideLayouts/slideLayout35.xml"/><Relationship Id="rId1" Type="http://schemas.openxmlformats.org/officeDocument/2006/relationships/slideLayout" Target="../slideLayouts/slideLayout20.xml"/><Relationship Id="rId6" Type="http://schemas.openxmlformats.org/officeDocument/2006/relationships/slideLayout" Target="../slideLayouts/slideLayout25.xml"/><Relationship Id="rId11" Type="http://schemas.openxmlformats.org/officeDocument/2006/relationships/slideLayout" Target="../slideLayouts/slideLayout30.xml"/><Relationship Id="rId5" Type="http://schemas.openxmlformats.org/officeDocument/2006/relationships/slideLayout" Target="../slideLayouts/slideLayout24.xml"/><Relationship Id="rId15" Type="http://schemas.openxmlformats.org/officeDocument/2006/relationships/slideLayout" Target="../slideLayouts/slideLayout34.xml"/><Relationship Id="rId10" Type="http://schemas.openxmlformats.org/officeDocument/2006/relationships/slideLayout" Target="../slideLayouts/slideLayout29.xml"/><Relationship Id="rId4" Type="http://schemas.openxmlformats.org/officeDocument/2006/relationships/slideLayout" Target="../slideLayouts/slideLayout23.xml"/><Relationship Id="rId9" Type="http://schemas.openxmlformats.org/officeDocument/2006/relationships/slideLayout" Target="../slideLayouts/slideLayout28.xml"/><Relationship Id="rId14"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Edit text</a:t>
            </a:r>
          </a:p>
          <a:p>
            <a:pPr lvl="1"/>
            <a:r>
              <a:rPr lang="en-US"/>
              <a:t>Second level</a:t>
            </a:r>
          </a:p>
          <a:p>
            <a:pPr lvl="2"/>
            <a:r>
              <a:rPr lang="en-US"/>
              <a:t>Third level</a:t>
            </a:r>
          </a:p>
          <a:p>
            <a:pPr lvl="3"/>
            <a:r>
              <a:rPr lang="en-US"/>
              <a:t>Fourth level</a:t>
            </a:r>
          </a:p>
          <a:p>
            <a:pPr lvl="4"/>
            <a:r>
              <a:rPr lang="en-US"/>
              <a:t>Fifth level</a:t>
            </a:r>
          </a:p>
        </p:txBody>
      </p:sp>
      <p:pic>
        <p:nvPicPr>
          <p:cNvPr id="14" name="Gartner Logo"/>
          <p:cNvPicPr>
            <a:picLocks noChangeAspect="1"/>
          </p:cNvPicPr>
          <p:nvPr userDrawn="1"/>
        </p:nvPicPr>
        <p:blipFill>
          <a:blip r:embed="rId21">
            <a:extLst>
              <a:ext uri="{28A0092B-C50C-407E-A947-70E740481C1C}">
                <a14:useLocalDpi xmlns:a14="http://schemas.microsoft.com/office/drawing/2010/main" val="0"/>
              </a:ext>
            </a:extLst>
          </a:blip>
          <a:stretch>
            <a:fillRect/>
          </a:stretch>
        </p:blipFill>
        <p:spPr>
          <a:xfrm>
            <a:off x="10452994" y="6241458"/>
            <a:ext cx="1280218" cy="292850"/>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2020 Gartner, Inc. and/or its affiliates. All rights reserved. Gartner is a registered trademark of Gartner, Inc. or its affiliates. Version 8.2  Last updated 29 June 2020</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439286"/>
            <a:ext cx="7306732"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smtClean="0">
                <a:solidFill>
                  <a:schemeClr val="tx1"/>
                </a:solidFill>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dirty="0">
                <a:solidFill>
                  <a:schemeClr val="tx1"/>
                </a:solidFill>
              </a:rPr>
              <a:t>	© 2023 Gartner, Inc. and/or its affiliates. All rights reserved. Gartner is a registered trademark of Gartner, Inc. or its affiliates.</a:t>
            </a:r>
          </a:p>
        </p:txBody>
      </p:sp>
    </p:spTree>
    <p:extLst>
      <p:ext uri="{BB962C8B-B14F-4D97-AF65-F5344CB8AC3E}">
        <p14:creationId xmlns:p14="http://schemas.microsoft.com/office/powerpoint/2010/main" val="3362298311"/>
      </p:ext>
    </p:extLst>
  </p:cSld>
  <p:clrMap bg1="lt1" tx1="dk1" bg2="lt2" tx2="dk2" accent1="accent1" accent2="accent2" accent3="accent3" accent4="accent4" accent5="accent5" accent6="accent6" hlink="hlink" folHlink="folHlink"/>
  <p:sldLayoutIdLst>
    <p:sldLayoutId id="2147483745" r:id="rId1"/>
    <p:sldLayoutId id="2147483786" r:id="rId2"/>
    <p:sldLayoutId id="2147483751" r:id="rId3"/>
    <p:sldLayoutId id="2147483750" r:id="rId4"/>
    <p:sldLayoutId id="2147483746" r:id="rId5"/>
    <p:sldLayoutId id="2147483876" r:id="rId6"/>
    <p:sldLayoutId id="2147483759" r:id="rId7"/>
    <p:sldLayoutId id="2147483748" r:id="rId8"/>
    <p:sldLayoutId id="2147483761" r:id="rId9"/>
    <p:sldLayoutId id="2147483762" r:id="rId10"/>
    <p:sldLayoutId id="2147483763" r:id="rId11"/>
    <p:sldLayoutId id="2147483764" r:id="rId12"/>
    <p:sldLayoutId id="2147483788" r:id="rId13"/>
    <p:sldLayoutId id="2147483789" r:id="rId14"/>
    <p:sldLayoutId id="2147483790" r:id="rId15"/>
    <p:sldLayoutId id="2147483791" r:id="rId16"/>
    <p:sldLayoutId id="2147483792" r:id="rId17"/>
    <p:sldLayoutId id="2147483793" r:id="rId18"/>
    <p:sldLayoutId id="2147483875" r:id="rId19"/>
  </p:sldLayoutIdLst>
  <p:hf sldNum="0" hdr="0" ftr="0" dt="0"/>
  <p:txStyles>
    <p:titleStyle>
      <a:lvl1pPr algn="l" defTabSz="914400" rtl="0" eaLnBrk="1" latinLnBrk="0" hangingPunct="1">
        <a:lnSpc>
          <a:spcPct val="90000"/>
        </a:lnSpc>
        <a:spcBef>
          <a:spcPct val="0"/>
        </a:spcBef>
        <a:spcAft>
          <a:spcPts val="1200"/>
        </a:spcAft>
        <a:buNone/>
        <a:defRPr sz="28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2"/>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userDrawn="1">
          <p15:clr>
            <a:srgbClr val="A4A3A4"/>
          </p15:clr>
        </p15:guide>
        <p15:guide id="3" pos="288" userDrawn="1">
          <p15:clr>
            <a:srgbClr val="5ACBF0"/>
          </p15:clr>
        </p15:guide>
        <p15:guide id="4" orient="horz" pos="2160" userDrawn="1">
          <p15:clr>
            <a:srgbClr val="A4A3A4"/>
          </p15:clr>
        </p15:guide>
        <p15:guide id="5" orient="horz" pos="231" userDrawn="1">
          <p15:clr>
            <a:srgbClr val="5ACBF0"/>
          </p15:clr>
        </p15:guide>
        <p15:guide id="6" pos="7391" userDrawn="1">
          <p15:clr>
            <a:srgbClr val="5ACBF0"/>
          </p15:clr>
        </p15:guide>
        <p15:guide id="7" orient="horz" pos="3772" userDrawn="1">
          <p15:clr>
            <a:srgbClr val="FBAE40"/>
          </p15:clr>
        </p15:guide>
        <p15:guide id="9" orient="horz" pos="4110" userDrawn="1">
          <p15:clr>
            <a:srgbClr val="5ACBF0"/>
          </p15:clr>
        </p15:guide>
        <p15:guide id="10" orient="horz" pos="537" userDrawn="1">
          <p15:clr>
            <a:srgbClr val="FDE53C"/>
          </p15:clr>
        </p15:guide>
        <p15:guide id="11" orient="horz" pos="846" userDrawn="1">
          <p15:clr>
            <a:srgbClr val="FDE53C"/>
          </p15:clr>
        </p15:guide>
        <p15:guide id="12" orient="horz" pos="962" userDrawn="1">
          <p15:clr>
            <a:srgbClr val="5ACBF0"/>
          </p15:clr>
        </p15:guide>
        <p15:guide id="13" orient="horz" pos="4002" userDrawn="1">
          <p15:clr>
            <a:srgbClr val="5ACBF0"/>
          </p15:clr>
        </p15:guide>
        <p15:guide id="14" pos="3752" userDrawn="1">
          <p15:clr>
            <a:srgbClr val="5ACBF0"/>
          </p15:clr>
        </p15:guide>
        <p15:guide id="15" pos="3927" userDrawn="1">
          <p15:clr>
            <a:srgbClr val="5ACBF0"/>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366713"/>
            <a:ext cx="11276013" cy="443198"/>
          </a:xfrm>
          <a:prstGeom prst="rect">
            <a:avLst/>
          </a:prstGeom>
        </p:spPr>
        <p:txBody>
          <a:bodyPr vert="horz" wrap="square" lIns="0" tIns="0" rIns="0" bIns="0" rtlCol="0" anchor="t" anchorCtr="0">
            <a:noAutofit/>
          </a:bodyPr>
          <a:lstStyle/>
          <a:p>
            <a:r>
              <a:rPr lang="en-US"/>
              <a:t>Click to edit title</a:t>
            </a:r>
          </a:p>
        </p:txBody>
      </p:sp>
      <p:sp>
        <p:nvSpPr>
          <p:cNvPr id="3" name="Text Placeholder 2"/>
          <p:cNvSpPr>
            <a:spLocks noGrp="1"/>
          </p:cNvSpPr>
          <p:nvPr>
            <p:ph type="body" idx="1"/>
          </p:nvPr>
        </p:nvSpPr>
        <p:spPr>
          <a:xfrm>
            <a:off x="457200" y="1527175"/>
            <a:ext cx="11276013" cy="4460873"/>
          </a:xfrm>
          <a:prstGeom prst="rect">
            <a:avLst/>
          </a:prstGeom>
        </p:spPr>
        <p:txBody>
          <a:bodyPr vert="horz" lIns="0" tIns="0" rIns="0" bIns="0" rtlCol="0">
            <a:noAutofit/>
          </a:bodyPr>
          <a:lstStyle/>
          <a:p>
            <a:pPr lvl="0"/>
            <a:r>
              <a:rPr lang="en-US"/>
              <a:t>Click to edit text</a:t>
            </a:r>
          </a:p>
          <a:p>
            <a:pPr lvl="1"/>
            <a:r>
              <a:rPr lang="en-US"/>
              <a:t>Second level</a:t>
            </a:r>
          </a:p>
          <a:p>
            <a:pPr lvl="2"/>
            <a:r>
              <a:rPr lang="en-US"/>
              <a:t>Third level</a:t>
            </a:r>
          </a:p>
          <a:p>
            <a:pPr lvl="3"/>
            <a:r>
              <a:rPr lang="en-US"/>
              <a:t>Fourth level</a:t>
            </a:r>
          </a:p>
          <a:p>
            <a:pPr lvl="4"/>
            <a:r>
              <a:rPr lang="en-US"/>
              <a:t>Fifth level</a:t>
            </a:r>
          </a:p>
        </p:txBody>
      </p:sp>
      <p:pic>
        <p:nvPicPr>
          <p:cNvPr id="14" name="Gartner Logo"/>
          <p:cNvPicPr>
            <a:picLocks noChangeAspect="1"/>
          </p:cNvPicPr>
          <p:nvPr userDrawn="1"/>
        </p:nvPicPr>
        <p:blipFill>
          <a:blip r:embed="rId18">
            <a:extLst>
              <a:ext uri="{28A0092B-C50C-407E-A947-70E740481C1C}">
                <a14:useLocalDpi xmlns:a14="http://schemas.microsoft.com/office/drawing/2010/main" val="0"/>
              </a:ext>
            </a:extLst>
          </a:blip>
          <a:stretch>
            <a:fillRect/>
          </a:stretch>
        </p:blipFill>
        <p:spPr bwMode="black">
          <a:xfrm>
            <a:off x="10452994" y="6241641"/>
            <a:ext cx="1280218" cy="292484"/>
          </a:xfrm>
          <a:prstGeom prst="rect">
            <a:avLst/>
          </a:prstGeom>
        </p:spPr>
      </p:pic>
      <p:sp>
        <p:nvSpPr>
          <p:cNvPr id="15" name="Original Legal Copy" hidden="1"/>
          <p:cNvSpPr txBox="1"/>
          <p:nvPr userDrawn="1"/>
        </p:nvSpPr>
        <p:spPr>
          <a:xfrm>
            <a:off x="457201" y="6335373"/>
            <a:ext cx="7869114" cy="215444"/>
          </a:xfrm>
          <a:prstGeom prst="rect">
            <a:avLst/>
          </a:prstGeom>
          <a:noFill/>
        </p:spPr>
        <p:txBody>
          <a:bodyPr wrap="square" lIns="0" tIns="0" rIns="0" bIns="0" rtlCol="0" anchor="b" anchorCtr="0">
            <a:spAutoFit/>
          </a:bodyPr>
          <a:lstStyle/>
          <a:p>
            <a:pPr marL="228600" indent="-228600" algn="l">
              <a:tabLst>
                <a:tab pos="228600" algn="l"/>
              </a:tabLst>
            </a:pPr>
            <a:fld id="{1CE9EA8B-DBE7-492B-893F-AD13AC039ED7}" type="slidenum">
              <a:rPr lang="en-US" sz="700" smtClean="0">
                <a:solidFill>
                  <a:srgbClr val="6E7878"/>
                </a:solidFill>
              </a:rPr>
              <a:pPr marL="228600" indent="-228600" algn="l">
                <a:tabLst>
                  <a:tab pos="228600" algn="l"/>
                </a:tabLst>
              </a:pPr>
              <a:t>‹#›</a:t>
            </a:fld>
            <a:r>
              <a:rPr lang="en-US" sz="700" dirty="0">
                <a:solidFill>
                  <a:srgbClr val="6E7878"/>
                </a:solidFill>
              </a:rPr>
              <a:t>	© 2020 Gartner, Inc. and/or its affiliates. All rights reserved. Gartner is a registered trademark of Gartner, Inc. or its affiliates. Version 8.2  Last updated 29 June 2020</a:t>
            </a:r>
          </a:p>
          <a:p>
            <a:pPr algn="l">
              <a:tabLst>
                <a:tab pos="228600" algn="l"/>
              </a:tabLst>
            </a:pPr>
            <a:r>
              <a:rPr lang="en-US" sz="700" dirty="0">
                <a:solidFill>
                  <a:srgbClr val="6E7878"/>
                </a:solidFill>
              </a:rPr>
              <a:t>	</a:t>
            </a:r>
            <a:r>
              <a:rPr lang="en-US" sz="700" b="1" dirty="0">
                <a:solidFill>
                  <a:srgbClr val="6E7878"/>
                </a:solidFill>
              </a:rPr>
              <a:t>INTERNAL — FOR INTERNAL USE ONLY</a:t>
            </a:r>
          </a:p>
        </p:txBody>
      </p:sp>
      <p:sp>
        <p:nvSpPr>
          <p:cNvPr id="10" name="TextBox 9"/>
          <p:cNvSpPr txBox="1"/>
          <p:nvPr userDrawn="1"/>
        </p:nvSpPr>
        <p:spPr>
          <a:xfrm>
            <a:off x="457201" y="6439286"/>
            <a:ext cx="7181849" cy="107722"/>
          </a:xfrm>
          <a:prstGeom prst="rect">
            <a:avLst/>
          </a:prstGeom>
          <a:noFill/>
        </p:spPr>
        <p:txBody>
          <a:bodyPr wrap="square" lIns="0" tIns="0" rIns="0" bIns="0" rtlCol="0" anchor="b" anchorCtr="0">
            <a:spAutoFit/>
          </a:bodyPr>
          <a:lstStyle/>
          <a:p>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fld id="{1CE9EA8B-DBE7-492B-893F-AD13AC039ED7}" type="slidenum">
              <a:rPr lang="en-US" sz="700" b="0" kern="1200" smtClean="0">
                <a:solidFill>
                  <a:schemeClr val="tx1"/>
                </a:solidFill>
                <a:latin typeface="+mn-lt"/>
                <a:ea typeface="+mn-ea"/>
                <a:cs typeface="+mn-cs"/>
              </a:rPr>
              <a:pPr marL="228600" marR="0" lvl="0" indent="-228600" algn="l" defTabSz="914400" rtl="0" eaLnBrk="1" fontAlgn="auto" latinLnBrk="0" hangingPunct="1">
                <a:lnSpc>
                  <a:spcPct val="100000"/>
                </a:lnSpc>
                <a:spcBef>
                  <a:spcPts val="0"/>
                </a:spcBef>
                <a:spcAft>
                  <a:spcPts val="0"/>
                </a:spcAft>
                <a:buClrTx/>
                <a:buSzTx/>
                <a:buFontTx/>
                <a:buNone/>
                <a:tabLst>
                  <a:tab pos="228600" algn="l"/>
                </a:tabLst>
                <a:defRPr/>
              </a:pPr>
              <a:t>‹#›</a:t>
            </a:fld>
            <a:r>
              <a:rPr lang="en-US" sz="700" b="0" kern="1200" dirty="0">
                <a:solidFill>
                  <a:schemeClr val="tx1"/>
                </a:solidFill>
                <a:latin typeface="+mn-lt"/>
                <a:ea typeface="+mn-ea"/>
                <a:cs typeface="+mn-cs"/>
              </a:rPr>
              <a:t>	© 2023 Gartner, Inc. and/or its affiliates. All rights reserved. Gartner is a registered trademark of Gartner, Inc. or its affiliates.</a:t>
            </a:r>
          </a:p>
        </p:txBody>
      </p:sp>
    </p:spTree>
    <p:extLst>
      <p:ext uri="{BB962C8B-B14F-4D97-AF65-F5344CB8AC3E}">
        <p14:creationId xmlns:p14="http://schemas.microsoft.com/office/powerpoint/2010/main" val="2025644939"/>
      </p:ext>
    </p:extLst>
  </p:cSld>
  <p:clrMap bg1="dk1" tx1="lt1" bg2="dk2" tx2="lt2" accent1="accent1" accent2="accent2" accent3="accent3" accent4="accent4" accent5="accent5" accent6="accent6" hlink="hlink" folHlink="folHlink"/>
  <p:sldLayoutIdLst>
    <p:sldLayoutId id="2147483799" r:id="rId1"/>
    <p:sldLayoutId id="2147483800" r:id="rId2"/>
    <p:sldLayoutId id="2147483801" r:id="rId3"/>
    <p:sldLayoutId id="2147483803" r:id="rId4"/>
    <p:sldLayoutId id="2147483802" r:id="rId5"/>
    <p:sldLayoutId id="2147483804" r:id="rId6"/>
    <p:sldLayoutId id="2147483805" r:id="rId7"/>
    <p:sldLayoutId id="2147483806" r:id="rId8"/>
    <p:sldLayoutId id="2147483807" r:id="rId9"/>
    <p:sldLayoutId id="2147483809" r:id="rId10"/>
    <p:sldLayoutId id="2147483810" r:id="rId11"/>
    <p:sldLayoutId id="2147483811" r:id="rId12"/>
    <p:sldLayoutId id="2147483812" r:id="rId13"/>
    <p:sldLayoutId id="2147483813" r:id="rId14"/>
    <p:sldLayoutId id="2147483877" r:id="rId15"/>
    <p:sldLayoutId id="2147483878" r:id="rId16"/>
  </p:sldLayoutIdLst>
  <p:hf sldNum="0" hdr="0" ftr="0" dt="0"/>
  <p:txStyles>
    <p:titleStyle>
      <a:lvl1pPr algn="l" defTabSz="914400" rtl="0" eaLnBrk="1" latinLnBrk="0" hangingPunct="1">
        <a:lnSpc>
          <a:spcPct val="90000"/>
        </a:lnSpc>
        <a:spcBef>
          <a:spcPct val="0"/>
        </a:spcBef>
        <a:spcAft>
          <a:spcPts val="1200"/>
        </a:spcAft>
        <a:buNone/>
        <a:defRPr sz="3200" kern="120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0"/>
        </a:spcBef>
        <a:spcAft>
          <a:spcPts val="1200"/>
        </a:spcAft>
        <a:buClr>
          <a:schemeClr val="tx1"/>
        </a:buClr>
        <a:buSzPct val="90000"/>
        <a:buFont typeface="Wingdings" panose="05000000000000000000" pitchFamily="2" charset="2"/>
        <a:buChar char="§"/>
        <a:defRPr sz="2400" kern="1200">
          <a:solidFill>
            <a:schemeClr val="tx1"/>
          </a:solidFill>
          <a:latin typeface="+mn-lt"/>
          <a:ea typeface="+mn-ea"/>
          <a:cs typeface="+mn-cs"/>
        </a:defRPr>
      </a:lvl1pPr>
      <a:lvl2pPr marL="54864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2pPr>
      <a:lvl3pPr marL="77724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3pPr>
      <a:lvl4pPr marL="1051560" indent="-228600" algn="l" defTabSz="914400" rtl="0" eaLnBrk="1" latinLnBrk="0" hangingPunct="1">
        <a:lnSpc>
          <a:spcPct val="100000"/>
        </a:lnSpc>
        <a:spcBef>
          <a:spcPts val="0"/>
        </a:spcBef>
        <a:spcAft>
          <a:spcPts val="1200"/>
        </a:spcAft>
        <a:buSzPct val="90000"/>
        <a:buFont typeface="Arial" panose="020B0604020202020204" pitchFamily="34" charset="0"/>
        <a:buChar char="–"/>
        <a:defRPr sz="2400" kern="1200">
          <a:solidFill>
            <a:schemeClr val="tx1"/>
          </a:solidFill>
          <a:latin typeface="+mn-lt"/>
          <a:ea typeface="+mn-ea"/>
          <a:cs typeface="+mn-cs"/>
        </a:defRPr>
      </a:lvl4pPr>
      <a:lvl5pPr marL="1280160" indent="-228600" algn="l" defTabSz="914400" rtl="0" eaLnBrk="1" latinLnBrk="0" hangingPunct="1">
        <a:lnSpc>
          <a:spcPct val="100000"/>
        </a:lnSpc>
        <a:spcBef>
          <a:spcPts val="0"/>
        </a:spcBef>
        <a:spcAft>
          <a:spcPts val="1200"/>
        </a:spcAft>
        <a:buSzPct val="90000"/>
        <a:buFont typeface="Wingdings" panose="05000000000000000000" pitchFamily="2" charset="2"/>
        <a:buChar char="§"/>
        <a:defRPr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840">
          <p15:clr>
            <a:srgbClr val="A4A3A4"/>
          </p15:clr>
        </p15:guide>
        <p15:guide id="2" pos="288">
          <p15:clr>
            <a:srgbClr val="5ACBF0"/>
          </p15:clr>
        </p15:guide>
        <p15:guide id="3" orient="horz" pos="2160">
          <p15:clr>
            <a:srgbClr val="A4A3A4"/>
          </p15:clr>
        </p15:guide>
        <p15:guide id="4" orient="horz" pos="231">
          <p15:clr>
            <a:srgbClr val="5ACBF0"/>
          </p15:clr>
        </p15:guide>
        <p15:guide id="5" pos="7391">
          <p15:clr>
            <a:srgbClr val="5ACBF0"/>
          </p15:clr>
        </p15:guide>
        <p15:guide id="6" orient="horz" pos="3772">
          <p15:clr>
            <a:srgbClr val="FBAE40"/>
          </p15:clr>
        </p15:guide>
        <p15:guide id="7" orient="horz" pos="4110">
          <p15:clr>
            <a:srgbClr val="5ACBF0"/>
          </p15:clr>
        </p15:guide>
        <p15:guide id="8" orient="horz" pos="537">
          <p15:clr>
            <a:srgbClr val="FDE53C"/>
          </p15:clr>
        </p15:guide>
        <p15:guide id="9" orient="horz" pos="846">
          <p15:clr>
            <a:srgbClr val="FDE53C"/>
          </p15:clr>
        </p15:guide>
        <p15:guide id="10" orient="horz" pos="962">
          <p15:clr>
            <a:srgbClr val="5ACBF0"/>
          </p15:clr>
        </p15:guide>
        <p15:guide id="11" orient="horz" pos="3999">
          <p15:clr>
            <a:srgbClr val="5ACBF0"/>
          </p15:clr>
        </p15:guide>
        <p15:guide id="12" pos="3752">
          <p15:clr>
            <a:srgbClr val="5ACBF0"/>
          </p15:clr>
        </p15:guide>
        <p15:guide id="13" pos="3927">
          <p15:clr>
            <a:srgbClr val="5ACBF0"/>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file:///K:\My%20Drive\XLS\VIF.xlsx!Sheet0!R12C1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4.emf"/></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chart" Target="../charts/chart10.xml"/><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9.xml"/></Relationships>
</file>

<file path=ppt/slides/_rels/slide16.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openxmlformats.org/officeDocument/2006/relationships/chart" Target="../charts/chart12.xml"/><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9.xml"/></Relationships>
</file>

<file path=ppt/slides/_rels/slide19.xml.rels><?xml version="1.0" encoding="UTF-8" standalone="yes"?>
<Relationships xmlns="http://schemas.openxmlformats.org/package/2006/relationships"><Relationship Id="rId3" Type="http://schemas.openxmlformats.org/officeDocument/2006/relationships/chart" Target="../charts/chart13.xml"/><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hyperlink" Target="https://www.gartner.com/document/4791131" TargetMode="External"/><Relationship Id="rId2" Type="http://schemas.openxmlformats.org/officeDocument/2006/relationships/notesSlide" Target="../notesSlides/notesSlide2.xml"/><Relationship Id="rId1" Type="http://schemas.openxmlformats.org/officeDocument/2006/relationships/slideLayout" Target="../slideLayouts/slideLayout24.xml"/><Relationship Id="rId4" Type="http://schemas.openxmlformats.org/officeDocument/2006/relationships/slide" Target="slide23.xml"/></Relationships>
</file>

<file path=ppt/slides/_rels/slide20.xml.rels><?xml version="1.0" encoding="UTF-8" standalone="yes"?>
<Relationships xmlns="http://schemas.openxmlformats.org/package/2006/relationships"><Relationship Id="rId3" Type="http://schemas.openxmlformats.org/officeDocument/2006/relationships/chart" Target="../charts/chart14.xml"/><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9.xml"/></Relationships>
</file>

<file path=ppt/slides/_rels/slide22.xml.rels><?xml version="1.0" encoding="UTF-8" standalone="yes"?>
<Relationships xmlns="http://schemas.openxmlformats.org/package/2006/relationships"><Relationship Id="rId3" Type="http://schemas.openxmlformats.org/officeDocument/2006/relationships/hyperlink" Target="https://www.gartner.com/document/4791131" TargetMode="External"/><Relationship Id="rId2" Type="http://schemas.openxmlformats.org/officeDocument/2006/relationships/notesSlide" Target="../notesSlides/notesSlide22.xml"/><Relationship Id="rId1" Type="http://schemas.openxmlformats.org/officeDocument/2006/relationships/slideLayout" Target="../slideLayouts/slideLayout17.xml"/><Relationship Id="rId5" Type="http://schemas.openxmlformats.org/officeDocument/2006/relationships/image" Target="../media/image5.png"/><Relationship Id="rId4" Type="http://schemas.openxmlformats.org/officeDocument/2006/relationships/hyperlink" Target="https://www.gartner.com/document/458329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www.gartner.com/document/4676200" TargetMode="External"/><Relationship Id="rId2" Type="http://schemas.openxmlformats.org/officeDocument/2006/relationships/notesSlide" Target="../notesSlides/notesSlide23.xml"/><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3" Type="http://schemas.openxmlformats.org/officeDocument/2006/relationships/hyperlink" Target="mailto:inquiry@gartner.com" TargetMode="External"/><Relationship Id="rId2" Type="http://schemas.openxmlformats.org/officeDocument/2006/relationships/notesSlide" Target="../notesSlides/notesSlide24.xml"/><Relationship Id="rId1" Type="http://schemas.openxmlformats.org/officeDocument/2006/relationships/slideLayout" Target="../slideLayouts/slideLayout1.xml"/><Relationship Id="rId6" Type="http://schemas.openxmlformats.org/officeDocument/2006/relationships/hyperlink" Target="mailto:japan.inquiry@gartner.com" TargetMode="External"/><Relationship Id="rId5" Type="http://schemas.openxmlformats.org/officeDocument/2006/relationships/hyperlink" Target="mailto:asiapac@gartner.com" TargetMode="External"/><Relationship Id="rId4" Type="http://schemas.openxmlformats.org/officeDocument/2006/relationships/hyperlink" Target="mailto:euro.inquiry@gartner.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9.xml"/></Relationships>
</file>

<file path=ppt/slides/_rels/slide4.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6.xml"/><Relationship Id="rId1" Type="http://schemas.openxmlformats.org/officeDocument/2006/relationships/themeOverride" Target="../theme/themeOverride1.xml"/><Relationship Id="rId4" Type="http://schemas.openxmlformats.org/officeDocument/2006/relationships/chart" Target="../charts/chart4.xml"/></Relationships>
</file>

<file path=ppt/slides/_rels/slide8.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a:extLst>
              <a:ext uri="{FF2B5EF4-FFF2-40B4-BE49-F238E27FC236}">
                <a16:creationId xmlns:a16="http://schemas.microsoft.com/office/drawing/2014/main" id="{77133B80-E582-B745-8051-E2504DFBDF7A}"/>
              </a:ext>
            </a:extLst>
          </p:cNvPr>
          <p:cNvSpPr>
            <a:spLocks noGrp="1"/>
          </p:cNvSpPr>
          <p:nvPr>
            <p:ph type="ctrTitle"/>
          </p:nvPr>
        </p:nvSpPr>
        <p:spPr>
          <a:xfrm>
            <a:off x="1855177" y="1351485"/>
            <a:ext cx="7030205" cy="3183569"/>
          </a:xfrm>
        </p:spPr>
        <p:txBody>
          <a:bodyPr anchor="t" anchorCtr="0"/>
          <a:lstStyle/>
          <a:p>
            <a:r>
              <a:rPr lang="en-US" sz="4400" dirty="0">
                <a:latin typeface="Calibri" panose="020F0502020204030204" pitchFamily="34" charset="0"/>
                <a:ea typeface="Calibri" panose="020F0502020204030204" pitchFamily="34" charset="0"/>
                <a:cs typeface="Calibri" panose="020F0502020204030204" pitchFamily="34" charset="0"/>
              </a:rPr>
              <a:t>2024 Outlook Presentation: </a:t>
            </a:r>
            <a:br>
              <a:rPr lang="en-US" dirty="0">
                <a:latin typeface="Calibri" panose="020F0502020204030204" pitchFamily="34" charset="0"/>
                <a:ea typeface="Calibri" panose="020F0502020204030204" pitchFamily="34" charset="0"/>
                <a:cs typeface="Calibri" panose="020F0502020204030204" pitchFamily="34" charset="0"/>
              </a:rPr>
            </a:br>
            <a:r>
              <a:rPr lang="en-US" sz="3200" dirty="0">
                <a:latin typeface="Calibri" panose="020F0502020204030204" pitchFamily="34" charset="0"/>
                <a:ea typeface="Calibri" panose="020F0502020204030204" pitchFamily="34" charset="0"/>
                <a:cs typeface="Calibri" panose="020F0502020204030204" pitchFamily="34" charset="0"/>
              </a:rPr>
              <a:t>Enterprise IT Spending Forecast for</a:t>
            </a:r>
            <a:br>
              <a:rPr lang="en-US" sz="3200" dirty="0"/>
            </a:br>
            <a:br>
              <a:rPr lang="en-US" sz="3200" dirty="0"/>
            </a:br>
            <a:br>
              <a:rPr lang="en-US" sz="2800" dirty="0"/>
            </a:br>
            <a:br>
              <a:rPr lang="en-US" sz="2800" dirty="0"/>
            </a:br>
            <a:br>
              <a:rPr lang="en-US" sz="2800" dirty="0"/>
            </a:br>
            <a:br>
              <a:rPr lang="en-US" sz="3200" dirty="0"/>
            </a:br>
            <a:br>
              <a:rPr lang="en-US" sz="3200" dirty="0"/>
            </a:br>
            <a:endParaRPr lang="en-US" sz="3200" dirty="0"/>
          </a:p>
        </p:txBody>
      </p:sp>
      <p:graphicFrame>
        <p:nvGraphicFramePr>
          <p:cNvPr id="12" name="Object 11">
            <a:extLst>
              <a:ext uri="{FF2B5EF4-FFF2-40B4-BE49-F238E27FC236}">
                <a16:creationId xmlns:a16="http://schemas.microsoft.com/office/drawing/2014/main" id="{A1F9D25E-F63F-449F-AE38-BE9D69454945}"/>
              </a:ext>
            </a:extLst>
          </p:cNvPr>
          <p:cNvGraphicFramePr>
            <a:graphicFrameLocks noChangeAspect="1"/>
          </p:cNvGraphicFramePr>
          <p:nvPr>
            <p:extLst>
              <p:ext uri="{D42A27DB-BD31-4B8C-83A1-F6EECF244321}">
                <p14:modId xmlns:p14="http://schemas.microsoft.com/office/powerpoint/2010/main" val="974772457"/>
              </p:ext>
            </p:extLst>
          </p:nvPr>
        </p:nvGraphicFramePr>
        <p:xfrm>
          <a:off x="1783773" y="2628149"/>
          <a:ext cx="7400925" cy="600075"/>
        </p:xfrm>
        <a:graphic>
          <a:graphicData uri="http://schemas.openxmlformats.org/presentationml/2006/ole">
            <mc:AlternateContent xmlns:mc="http://schemas.openxmlformats.org/markup-compatibility/2006">
              <mc:Choice xmlns:v="urn:schemas-microsoft-com:vml" Requires="v">
                <p:oleObj name="Worksheet" r:id="rId3" imgW="7400914" imgH="600191" progId="Excel.Sheet.12">
                  <p:link/>
                </p:oleObj>
              </mc:Choice>
              <mc:Fallback>
                <p:oleObj name="Worksheet" r:id="rId3" imgW="7400914" imgH="600191" progId="Excel.Sheet.12">
                  <p:link/>
                  <p:pic>
                    <p:nvPicPr>
                      <p:cNvPr id="12" name="Object 11">
                        <a:extLst>
                          <a:ext uri="{FF2B5EF4-FFF2-40B4-BE49-F238E27FC236}">
                            <a16:creationId xmlns:a16="http://schemas.microsoft.com/office/drawing/2014/main" id="{A1F9D25E-F63F-449F-AE38-BE9D69454945}"/>
                          </a:ext>
                        </a:extLst>
                      </p:cNvPr>
                      <p:cNvPicPr/>
                      <p:nvPr/>
                    </p:nvPicPr>
                    <p:blipFill>
                      <a:blip r:embed="rId4"/>
                      <a:stretch>
                        <a:fillRect/>
                      </a:stretch>
                    </p:blipFill>
                    <p:spPr>
                      <a:xfrm>
                        <a:off x="1783773" y="2628149"/>
                        <a:ext cx="7400925" cy="600075"/>
                      </a:xfrm>
                      <a:prstGeom prst="rect">
                        <a:avLst/>
                      </a:prstGeom>
                    </p:spPr>
                  </p:pic>
                </p:oleObj>
              </mc:Fallback>
            </mc:AlternateContent>
          </a:graphicData>
        </a:graphic>
      </p:graphicFrame>
    </p:spTree>
    <p:extLst>
      <p:ext uri="{BB962C8B-B14F-4D97-AF65-F5344CB8AC3E}">
        <p14:creationId xmlns:p14="http://schemas.microsoft.com/office/powerpoint/2010/main" val="292302877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14C04D59-4274-4FA2-914E-317C79E7E4DA}"/>
              </a:ext>
            </a:extLst>
          </p:cNvPr>
          <p:cNvSpPr>
            <a:spLocks noGrp="1"/>
          </p:cNvSpPr>
          <p:nvPr>
            <p:ph type="title"/>
          </p:nvPr>
        </p:nvSpPr>
        <p:spPr>
          <a:xfrm>
            <a:off x="457200" y="366713"/>
            <a:ext cx="11734800" cy="678316"/>
          </a:xfrm>
        </p:spPr>
        <p:txBody>
          <a:bodyPr/>
          <a:lstStyle/>
          <a:p>
            <a:r>
              <a:rPr lang="en-US" sz="2400" dirty="0"/>
              <a:t>2024 </a:t>
            </a:r>
            <a:r>
              <a:rPr lang="en-US" sz="2400" u="sng" dirty="0"/>
              <a:t>IT Spend</a:t>
            </a:r>
            <a:r>
              <a:rPr lang="en-US" sz="2400" dirty="0"/>
              <a:t>, by CAGR and Growth Share </a:t>
            </a:r>
            <a:br>
              <a:rPr lang="en-US" sz="2400" dirty="0"/>
            </a:br>
            <a:r>
              <a:rPr lang="en-US" sz="2400" dirty="0">
                <a:latin typeface="+mn-lt"/>
              </a:rPr>
              <a:t>per IT Market Segment</a:t>
            </a:r>
          </a:p>
        </p:txBody>
      </p:sp>
      <p:graphicFrame>
        <p:nvGraphicFramePr>
          <p:cNvPr id="29" name="Content Placeholder 28">
            <a:extLst>
              <a:ext uri="{FF2B5EF4-FFF2-40B4-BE49-F238E27FC236}">
                <a16:creationId xmlns:a16="http://schemas.microsoft.com/office/drawing/2014/main" id="{AA1D0381-87CA-4200-9038-F663CE0CA3B9}"/>
              </a:ext>
            </a:extLst>
          </p:cNvPr>
          <p:cNvGraphicFramePr>
            <a:graphicFrameLocks noGrp="1"/>
          </p:cNvGraphicFramePr>
          <p:nvPr>
            <p:ph sz="quarter" idx="10"/>
            <p:extLst>
              <p:ext uri="{D42A27DB-BD31-4B8C-83A1-F6EECF244321}">
                <p14:modId xmlns:p14="http://schemas.microsoft.com/office/powerpoint/2010/main" val="3201166746"/>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3825501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2994C26F-F94A-4395-AA9A-F5EF65832A59}"/>
              </a:ext>
            </a:extLst>
          </p:cNvPr>
          <p:cNvSpPr>
            <a:spLocks noGrp="1"/>
          </p:cNvSpPr>
          <p:nvPr>
            <p:ph type="title"/>
          </p:nvPr>
        </p:nvSpPr>
        <p:spPr/>
        <p:txBody>
          <a:bodyPr/>
          <a:lstStyle/>
          <a:p>
            <a:r>
              <a:rPr lang="en-US" sz="2400" dirty="0"/>
              <a:t>2024 </a:t>
            </a:r>
            <a:r>
              <a:rPr lang="en-US" sz="2400" u="sng" dirty="0"/>
              <a:t>Software</a:t>
            </a:r>
            <a:r>
              <a:rPr lang="en-US" sz="2400" dirty="0"/>
              <a:t> Spend, by CAGR and Growth Share </a:t>
            </a:r>
            <a:br>
              <a:rPr lang="en-US" sz="2400" dirty="0"/>
            </a:br>
            <a:r>
              <a:rPr lang="en-US" sz="2400" dirty="0">
                <a:latin typeface="+mn-lt"/>
              </a:rPr>
              <a:t>per IT Software Subsegment</a:t>
            </a:r>
          </a:p>
        </p:txBody>
      </p:sp>
      <p:graphicFrame>
        <p:nvGraphicFramePr>
          <p:cNvPr id="15" name="Content Placeholder 14">
            <a:extLst>
              <a:ext uri="{FF2B5EF4-FFF2-40B4-BE49-F238E27FC236}">
                <a16:creationId xmlns:a16="http://schemas.microsoft.com/office/drawing/2014/main" id="{9207DA63-2134-44EE-86A9-B345BD2EF272}"/>
              </a:ext>
            </a:extLst>
          </p:cNvPr>
          <p:cNvGraphicFramePr>
            <a:graphicFrameLocks noGrp="1"/>
          </p:cNvGraphicFramePr>
          <p:nvPr>
            <p:ph sz="quarter" idx="10"/>
            <p:extLst>
              <p:ext uri="{D42A27DB-BD31-4B8C-83A1-F6EECF244321}">
                <p14:modId xmlns:p14="http://schemas.microsoft.com/office/powerpoint/2010/main" val="171067137"/>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58654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3">
            <a:extLst>
              <a:ext uri="{FF2B5EF4-FFF2-40B4-BE49-F238E27FC236}">
                <a16:creationId xmlns:a16="http://schemas.microsoft.com/office/drawing/2014/main" id="{108BCCFA-F41D-4934-A9AC-62D89AEAC762}"/>
              </a:ext>
            </a:extLst>
          </p:cNvPr>
          <p:cNvSpPr>
            <a:spLocks noGrp="1"/>
          </p:cNvSpPr>
          <p:nvPr>
            <p:ph type="title"/>
          </p:nvPr>
        </p:nvSpPr>
        <p:spPr/>
        <p:txBody>
          <a:bodyPr/>
          <a:lstStyle/>
          <a:p>
            <a:r>
              <a:rPr lang="en-US" sz="2400" dirty="0"/>
              <a:t>2024 </a:t>
            </a:r>
            <a:r>
              <a:rPr lang="en-US" sz="2400" u="sng" dirty="0"/>
              <a:t>Services</a:t>
            </a:r>
            <a:r>
              <a:rPr lang="en-US" sz="2400" dirty="0"/>
              <a:t> Spend, by CAGR and Growth Share </a:t>
            </a:r>
            <a:br>
              <a:rPr lang="en-US" sz="2400" dirty="0"/>
            </a:br>
            <a:r>
              <a:rPr lang="en-US" sz="2400" dirty="0">
                <a:latin typeface="+mn-lt"/>
              </a:rPr>
              <a:t>per IT Services Spend Subsegment</a:t>
            </a:r>
          </a:p>
        </p:txBody>
      </p:sp>
      <p:graphicFrame>
        <p:nvGraphicFramePr>
          <p:cNvPr id="11" name="Content Placeholder 10">
            <a:extLst>
              <a:ext uri="{FF2B5EF4-FFF2-40B4-BE49-F238E27FC236}">
                <a16:creationId xmlns:a16="http://schemas.microsoft.com/office/drawing/2014/main" id="{3D64F9B2-FC06-43F4-98F8-8AFEEE1EFE08}"/>
              </a:ext>
            </a:extLst>
          </p:cNvPr>
          <p:cNvGraphicFramePr>
            <a:graphicFrameLocks noGrp="1"/>
          </p:cNvGraphicFramePr>
          <p:nvPr>
            <p:ph sz="quarter" idx="10"/>
            <p:extLst>
              <p:ext uri="{D42A27DB-BD31-4B8C-83A1-F6EECF244321}">
                <p14:modId xmlns:p14="http://schemas.microsoft.com/office/powerpoint/2010/main" val="294717461"/>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2014385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C801C11C-6547-47A1-B78B-97516CF33FF8}"/>
              </a:ext>
            </a:extLst>
          </p:cNvPr>
          <p:cNvSpPr>
            <a:spLocks noGrp="1"/>
          </p:cNvSpPr>
          <p:nvPr>
            <p:ph type="title"/>
          </p:nvPr>
        </p:nvSpPr>
        <p:spPr>
          <a:xfrm>
            <a:off x="457200" y="366713"/>
            <a:ext cx="11495314" cy="650324"/>
          </a:xfrm>
        </p:spPr>
        <p:txBody>
          <a:bodyPr/>
          <a:lstStyle/>
          <a:p>
            <a:r>
              <a:rPr lang="en-US" sz="2400" dirty="0"/>
              <a:t>2024 </a:t>
            </a:r>
            <a:r>
              <a:rPr lang="en-US" sz="2400" u="sng" dirty="0"/>
              <a:t>Data Center Systems</a:t>
            </a:r>
            <a:r>
              <a:rPr lang="en-US" sz="2400" dirty="0"/>
              <a:t> Spend, by CAGR and Growth Share </a:t>
            </a:r>
            <a:br>
              <a:rPr lang="en-US" sz="2400" dirty="0"/>
            </a:br>
            <a:r>
              <a:rPr lang="en-US" sz="2400" dirty="0">
                <a:latin typeface="+mn-lt"/>
              </a:rPr>
              <a:t>per Data Center Spend Subsegment</a:t>
            </a:r>
          </a:p>
        </p:txBody>
      </p:sp>
      <p:graphicFrame>
        <p:nvGraphicFramePr>
          <p:cNvPr id="15" name="Content Placeholder 14">
            <a:extLst>
              <a:ext uri="{FF2B5EF4-FFF2-40B4-BE49-F238E27FC236}">
                <a16:creationId xmlns:a16="http://schemas.microsoft.com/office/drawing/2014/main" id="{07BF91CE-2E48-402E-B790-D2AAC6653F3D}"/>
              </a:ext>
            </a:extLst>
          </p:cNvPr>
          <p:cNvGraphicFramePr>
            <a:graphicFrameLocks noGrp="1"/>
          </p:cNvGraphicFramePr>
          <p:nvPr>
            <p:ph sz="quarter" idx="10"/>
            <p:extLst>
              <p:ext uri="{D42A27DB-BD31-4B8C-83A1-F6EECF244321}">
                <p14:modId xmlns:p14="http://schemas.microsoft.com/office/powerpoint/2010/main" val="2093459277"/>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752419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C801C11C-6547-47A1-B78B-97516CF33FF8}"/>
              </a:ext>
            </a:extLst>
          </p:cNvPr>
          <p:cNvSpPr>
            <a:spLocks noGrp="1"/>
          </p:cNvSpPr>
          <p:nvPr>
            <p:ph type="title"/>
          </p:nvPr>
        </p:nvSpPr>
        <p:spPr>
          <a:xfrm>
            <a:off x="431073" y="366713"/>
            <a:ext cx="11734800" cy="650324"/>
          </a:xfrm>
        </p:spPr>
        <p:txBody>
          <a:bodyPr/>
          <a:lstStyle/>
          <a:p>
            <a:r>
              <a:rPr lang="en-US" sz="2400" dirty="0"/>
              <a:t>2024 </a:t>
            </a:r>
            <a:r>
              <a:rPr lang="en-US" sz="2400" u="sng" dirty="0"/>
              <a:t>Devices and Communications</a:t>
            </a:r>
            <a:r>
              <a:rPr lang="en-US" sz="2400" dirty="0"/>
              <a:t> Spend, by CAGR and Growth Share </a:t>
            </a:r>
            <a:br>
              <a:rPr lang="en-US" sz="2400" dirty="0"/>
            </a:br>
            <a:r>
              <a:rPr lang="en-US" sz="2400" dirty="0">
                <a:latin typeface="+mn-lt"/>
              </a:rPr>
              <a:t>per Subsegment for Devices and Communications Spend</a:t>
            </a:r>
          </a:p>
        </p:txBody>
      </p:sp>
      <p:graphicFrame>
        <p:nvGraphicFramePr>
          <p:cNvPr id="8" name="Content Placeholder 7">
            <a:extLst>
              <a:ext uri="{FF2B5EF4-FFF2-40B4-BE49-F238E27FC236}">
                <a16:creationId xmlns:a16="http://schemas.microsoft.com/office/drawing/2014/main" id="{A5D6A812-DF99-4D61-A8CA-57B85D9B696F}"/>
              </a:ext>
            </a:extLst>
          </p:cNvPr>
          <p:cNvGraphicFramePr>
            <a:graphicFrameLocks noGrp="1"/>
          </p:cNvGraphicFramePr>
          <p:nvPr>
            <p:ph sz="quarter" idx="10"/>
            <p:extLst>
              <p:ext uri="{D42A27DB-BD31-4B8C-83A1-F6EECF244321}">
                <p14:modId xmlns:p14="http://schemas.microsoft.com/office/powerpoint/2010/main" val="2592939712"/>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243839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p:txBody>
          <a:bodyPr/>
          <a:lstStyle/>
          <a:p>
            <a:r>
              <a:rPr lang="en-US" dirty="0"/>
              <a:t>Forecast IT Spend, Growth and Growth Share </a:t>
            </a:r>
            <a:br>
              <a:rPr lang="en-US" dirty="0"/>
            </a:br>
            <a:r>
              <a:rPr lang="en-US" dirty="0">
                <a:latin typeface="+mn-lt"/>
              </a:rPr>
              <a:t>by Subvertical</a:t>
            </a:r>
          </a:p>
        </p:txBody>
      </p:sp>
      <p:cxnSp>
        <p:nvCxnSpPr>
          <p:cNvPr id="3" name="Straight Connector 2">
            <a:extLst>
              <a:ext uri="{FF2B5EF4-FFF2-40B4-BE49-F238E27FC236}">
                <a16:creationId xmlns:a16="http://schemas.microsoft.com/office/drawing/2014/main" id="{6C4739A6-6F8C-486B-9C7F-AFDFAF207CC0}"/>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23190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6516A-A51A-40EF-A0B8-141F97A23E85}"/>
              </a:ext>
            </a:extLst>
          </p:cNvPr>
          <p:cNvSpPr>
            <a:spLocks noGrp="1"/>
          </p:cNvSpPr>
          <p:nvPr>
            <p:ph type="title"/>
          </p:nvPr>
        </p:nvSpPr>
        <p:spPr/>
        <p:txBody>
          <a:bodyPr/>
          <a:lstStyle/>
          <a:p>
            <a:r>
              <a:rPr lang="en-US" sz="2400" dirty="0"/>
              <a:t>2024 IT Spend, by CAGR and Growth Share </a:t>
            </a:r>
            <a:br>
              <a:rPr lang="en-US" sz="2400" dirty="0"/>
            </a:br>
            <a:r>
              <a:rPr lang="en-US" sz="2400" dirty="0">
                <a:latin typeface="+mn-lt"/>
              </a:rPr>
              <a:t>per Subvertical</a:t>
            </a:r>
          </a:p>
        </p:txBody>
      </p:sp>
      <p:graphicFrame>
        <p:nvGraphicFramePr>
          <p:cNvPr id="18" name="Content Placeholder 17">
            <a:extLst>
              <a:ext uri="{FF2B5EF4-FFF2-40B4-BE49-F238E27FC236}">
                <a16:creationId xmlns:a16="http://schemas.microsoft.com/office/drawing/2014/main" id="{E029C46E-2E15-4676-9E6B-5B56233DD247}"/>
              </a:ext>
            </a:extLst>
          </p:cNvPr>
          <p:cNvGraphicFramePr>
            <a:graphicFrameLocks noGrp="1"/>
          </p:cNvGraphicFramePr>
          <p:nvPr>
            <p:ph sz="quarter" idx="10"/>
            <p:extLst>
              <p:ext uri="{D42A27DB-BD31-4B8C-83A1-F6EECF244321}">
                <p14:modId xmlns:p14="http://schemas.microsoft.com/office/powerpoint/2010/main" val="2806907496"/>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599752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474DFF-8F7D-4E1A-A0BE-E27788C7D26E}"/>
              </a:ext>
            </a:extLst>
          </p:cNvPr>
          <p:cNvSpPr>
            <a:spLocks noGrp="1"/>
          </p:cNvSpPr>
          <p:nvPr>
            <p:ph type="title"/>
          </p:nvPr>
        </p:nvSpPr>
        <p:spPr/>
        <p:txBody>
          <a:bodyPr/>
          <a:lstStyle/>
          <a:p>
            <a:r>
              <a:rPr lang="en-US" sz="2400" dirty="0"/>
              <a:t>Forecast YoY Growth/Decline in IT Spend</a:t>
            </a:r>
            <a:br>
              <a:rPr lang="en-US" sz="2400" dirty="0"/>
            </a:br>
            <a:r>
              <a:rPr lang="en-US" sz="2400" dirty="0">
                <a:latin typeface="+mn-lt"/>
              </a:rPr>
              <a:t>per Subvertical</a:t>
            </a:r>
          </a:p>
        </p:txBody>
      </p:sp>
      <p:graphicFrame>
        <p:nvGraphicFramePr>
          <p:cNvPr id="12" name="Content Placeholder 11">
            <a:extLst>
              <a:ext uri="{FF2B5EF4-FFF2-40B4-BE49-F238E27FC236}">
                <a16:creationId xmlns:a16="http://schemas.microsoft.com/office/drawing/2014/main" id="{829A792F-8E8A-4A5A-B6A8-B29FE218242C}"/>
              </a:ext>
            </a:extLst>
          </p:cNvPr>
          <p:cNvGraphicFramePr>
            <a:graphicFrameLocks noGrp="1"/>
          </p:cNvGraphicFramePr>
          <p:nvPr>
            <p:ph sz="quarter" idx="10"/>
            <p:extLst>
              <p:ext uri="{D42A27DB-BD31-4B8C-83A1-F6EECF244321}">
                <p14:modId xmlns:p14="http://schemas.microsoft.com/office/powerpoint/2010/main" val="3227354987"/>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728607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p:txBody>
          <a:bodyPr/>
          <a:lstStyle/>
          <a:p>
            <a:r>
              <a:rPr lang="en-US" dirty="0"/>
              <a:t>Forecast IT Spend, Growth and Growth Share </a:t>
            </a:r>
            <a:br>
              <a:rPr lang="en-US" dirty="0"/>
            </a:br>
            <a:r>
              <a:rPr lang="en-US" dirty="0">
                <a:latin typeface="+mn-lt"/>
              </a:rPr>
              <a:t>by Region</a:t>
            </a:r>
          </a:p>
        </p:txBody>
      </p:sp>
      <p:cxnSp>
        <p:nvCxnSpPr>
          <p:cNvPr id="3" name="Straight Connector 2">
            <a:extLst>
              <a:ext uri="{FF2B5EF4-FFF2-40B4-BE49-F238E27FC236}">
                <a16:creationId xmlns:a16="http://schemas.microsoft.com/office/drawing/2014/main" id="{6C4739A6-6F8C-486B-9C7F-AFDFAF207CC0}"/>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66112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6516A-A51A-40EF-A0B8-141F97A23E85}"/>
              </a:ext>
            </a:extLst>
          </p:cNvPr>
          <p:cNvSpPr>
            <a:spLocks noGrp="1"/>
          </p:cNvSpPr>
          <p:nvPr>
            <p:ph type="title"/>
          </p:nvPr>
        </p:nvSpPr>
        <p:spPr>
          <a:xfrm>
            <a:off x="457200" y="356774"/>
            <a:ext cx="11473542" cy="678316"/>
          </a:xfrm>
        </p:spPr>
        <p:txBody>
          <a:bodyPr/>
          <a:lstStyle/>
          <a:p>
            <a:r>
              <a:rPr lang="en-US" sz="2400" dirty="0"/>
              <a:t>2024 IT Spend, by CAGR and Growth Share </a:t>
            </a:r>
            <a:br>
              <a:rPr lang="en-US" sz="2400" dirty="0"/>
            </a:br>
            <a:r>
              <a:rPr lang="en-US" sz="2400" dirty="0">
                <a:latin typeface="+mn-lt"/>
              </a:rPr>
              <a:t>per Major Geographic Region</a:t>
            </a:r>
          </a:p>
        </p:txBody>
      </p:sp>
      <p:graphicFrame>
        <p:nvGraphicFramePr>
          <p:cNvPr id="4" name="Content Placeholder 3">
            <a:extLst>
              <a:ext uri="{FF2B5EF4-FFF2-40B4-BE49-F238E27FC236}">
                <a16:creationId xmlns:a16="http://schemas.microsoft.com/office/drawing/2014/main" id="{A5B96C61-4515-4B24-BD6C-25488B756DC5}"/>
              </a:ext>
            </a:extLst>
          </p:cNvPr>
          <p:cNvGraphicFramePr>
            <a:graphicFrameLocks noGrp="1"/>
          </p:cNvGraphicFramePr>
          <p:nvPr>
            <p:ph sz="quarter" idx="10"/>
            <p:extLst>
              <p:ext uri="{D42A27DB-BD31-4B8C-83A1-F6EECF244321}">
                <p14:modId xmlns:p14="http://schemas.microsoft.com/office/powerpoint/2010/main" val="842924914"/>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0032549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7E60130-CB92-41F9-8541-F8A39B1FD211}"/>
              </a:ext>
            </a:extLst>
          </p:cNvPr>
          <p:cNvSpPr>
            <a:spLocks noGrp="1"/>
          </p:cNvSpPr>
          <p:nvPr>
            <p:ph type="title"/>
          </p:nvPr>
        </p:nvSpPr>
        <p:spPr/>
        <p:txBody>
          <a:bodyPr/>
          <a:lstStyle/>
          <a:p>
            <a:r>
              <a:rPr lang="en-US" dirty="0"/>
              <a:t>Overview</a:t>
            </a:r>
          </a:p>
        </p:txBody>
      </p:sp>
      <p:sp>
        <p:nvSpPr>
          <p:cNvPr id="5" name="Content Placeholder 4">
            <a:extLst>
              <a:ext uri="{FF2B5EF4-FFF2-40B4-BE49-F238E27FC236}">
                <a16:creationId xmlns:a16="http://schemas.microsoft.com/office/drawing/2014/main" id="{76DF200C-8962-4334-BC5A-BD28C7880318}"/>
              </a:ext>
            </a:extLst>
          </p:cNvPr>
          <p:cNvSpPr>
            <a:spLocks noGrp="1"/>
          </p:cNvSpPr>
          <p:nvPr>
            <p:ph sz="half" idx="1"/>
          </p:nvPr>
        </p:nvSpPr>
        <p:spPr>
          <a:xfrm>
            <a:off x="457201" y="1108074"/>
            <a:ext cx="5715000" cy="4460875"/>
          </a:xfrm>
        </p:spPr>
        <p:txBody>
          <a:bodyPr vert="horz" lIns="0" tIns="0" rIns="0" bIns="0" rtlCol="0" anchor="t">
            <a:noAutofit/>
          </a:bodyPr>
          <a:lstStyle/>
          <a:p>
            <a:pPr algn="l" fontAlgn="base"/>
            <a:r>
              <a:rPr lang="en-US" dirty="0"/>
              <a:t>This presentation provides technology </a:t>
            </a:r>
            <a:br>
              <a:rPr lang="en-US" dirty="0"/>
            </a:br>
            <a:r>
              <a:rPr lang="en-US" dirty="0"/>
              <a:t>and service providers with a graphical representation of the</a:t>
            </a:r>
            <a:br>
              <a:rPr lang="en-US" dirty="0"/>
            </a:br>
            <a:r>
              <a:rPr lang="en-GB" sz="1800" b="0" i="0" u="sng" dirty="0">
                <a:solidFill>
                  <a:srgbClr val="0000A9"/>
                </a:solidFill>
                <a:effectLst/>
                <a:latin typeface="Roboto-regular"/>
                <a:hlinkClick r:id="rId3"/>
              </a:rPr>
              <a:t>Forecast: Enterprise IT Spending by Vertical Industry Market, Worldwide, 2021-2027, 3Q23 Update</a:t>
            </a:r>
            <a:endParaRPr lang="en-GB" sz="1400" b="0" i="0" dirty="0">
              <a:solidFill>
                <a:srgbClr val="000000"/>
              </a:solidFill>
              <a:effectLst/>
              <a:latin typeface="Roboto-regular"/>
            </a:endParaRPr>
          </a:p>
          <a:p>
            <a:r>
              <a:rPr lang="en-US" dirty="0"/>
              <a:t>This presentation can be used to support industry planning and strategy activities </a:t>
            </a:r>
            <a:br>
              <a:rPr lang="en-US" dirty="0"/>
            </a:br>
            <a:r>
              <a:rPr lang="en-US" dirty="0"/>
              <a:t>for 2024 and beyond. </a:t>
            </a:r>
          </a:p>
          <a:p>
            <a:r>
              <a:rPr lang="en-US" dirty="0"/>
              <a:t>Highlight colors (orange/dark blue) are used to indicate points of interest, such as the coming year, the highest growth or the largest segment. </a:t>
            </a:r>
          </a:p>
        </p:txBody>
      </p:sp>
      <p:sp>
        <p:nvSpPr>
          <p:cNvPr id="6" name="Content Placeholder 5">
            <a:extLst>
              <a:ext uri="{FF2B5EF4-FFF2-40B4-BE49-F238E27FC236}">
                <a16:creationId xmlns:a16="http://schemas.microsoft.com/office/drawing/2014/main" id="{F8B90014-66F4-4DC1-AD16-E472AAE9DE27}"/>
              </a:ext>
            </a:extLst>
          </p:cNvPr>
          <p:cNvSpPr>
            <a:spLocks noGrp="1"/>
          </p:cNvSpPr>
          <p:nvPr>
            <p:ph sz="half" idx="2"/>
          </p:nvPr>
        </p:nvSpPr>
        <p:spPr>
          <a:xfrm>
            <a:off x="6338888" y="1108074"/>
            <a:ext cx="5499100" cy="4460875"/>
          </a:xfrm>
        </p:spPr>
        <p:txBody>
          <a:bodyPr/>
          <a:lstStyle/>
          <a:p>
            <a:r>
              <a:rPr lang="en-US" dirty="0"/>
              <a:t>The first section of the presentation presents multiyear total overviews of forecast IT spend categories for the industry. </a:t>
            </a:r>
          </a:p>
          <a:p>
            <a:r>
              <a:rPr lang="en-US" dirty="0"/>
              <a:t>The second part of the presentation uses bubble charts to present the forecast IT spend for 2024, by forecast CAGR and expected share of the five-year growth. It also lists 2024 IT spend and YoY growth percentage for each segment. </a:t>
            </a:r>
          </a:p>
          <a:p>
            <a:r>
              <a:rPr lang="en-US" dirty="0"/>
              <a:t>The last sections show breakdowns by subvertical and region.</a:t>
            </a:r>
          </a:p>
          <a:p>
            <a:r>
              <a:rPr lang="en-US" dirty="0"/>
              <a:t>This presentation uses constant currency; see the </a:t>
            </a:r>
            <a:r>
              <a:rPr lang="en-US" dirty="0">
                <a:hlinkClick r:id="rId4" action="ppaction://hlinksldjump">
                  <a:extLst>
                    <a:ext uri="{A12FA001-AC4F-418D-AE19-62706E023703}">
                      <ahyp:hlinkClr xmlns:ahyp="http://schemas.microsoft.com/office/drawing/2018/hyperlinkcolor" val="tx"/>
                    </a:ext>
                  </a:extLst>
                </a:hlinkClick>
              </a:rPr>
              <a:t>methodologies slide</a:t>
            </a:r>
            <a:r>
              <a:rPr lang="en-US" dirty="0"/>
              <a:t> for a more in-depth discussion of currencies.</a:t>
            </a:r>
          </a:p>
        </p:txBody>
      </p:sp>
    </p:spTree>
    <p:extLst>
      <p:ext uri="{BB962C8B-B14F-4D97-AF65-F5344CB8AC3E}">
        <p14:creationId xmlns:p14="http://schemas.microsoft.com/office/powerpoint/2010/main" val="18032977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AE6516A-A51A-40EF-A0B8-141F97A23E85}"/>
              </a:ext>
            </a:extLst>
          </p:cNvPr>
          <p:cNvSpPr>
            <a:spLocks noGrp="1"/>
          </p:cNvSpPr>
          <p:nvPr>
            <p:ph type="title"/>
          </p:nvPr>
        </p:nvSpPr>
        <p:spPr>
          <a:xfrm>
            <a:off x="457200" y="356774"/>
            <a:ext cx="11473542" cy="678316"/>
          </a:xfrm>
        </p:spPr>
        <p:txBody>
          <a:bodyPr/>
          <a:lstStyle/>
          <a:p>
            <a:r>
              <a:rPr lang="en-US" sz="2400" dirty="0"/>
              <a:t>2024 IT Spend, by CAGR and Growth Share </a:t>
            </a:r>
            <a:br>
              <a:rPr lang="en-US" sz="2400" dirty="0"/>
            </a:br>
            <a:r>
              <a:rPr lang="en-US" sz="2400" dirty="0">
                <a:latin typeface="+mn-lt"/>
              </a:rPr>
              <a:t>per Geographic Region</a:t>
            </a:r>
          </a:p>
        </p:txBody>
      </p:sp>
      <p:graphicFrame>
        <p:nvGraphicFramePr>
          <p:cNvPr id="4" name="Content Placeholder 3">
            <a:extLst>
              <a:ext uri="{FF2B5EF4-FFF2-40B4-BE49-F238E27FC236}">
                <a16:creationId xmlns:a16="http://schemas.microsoft.com/office/drawing/2014/main" id="{0622B78C-AD80-455A-A0BF-F2065CA3497C}"/>
              </a:ext>
            </a:extLst>
          </p:cNvPr>
          <p:cNvGraphicFramePr>
            <a:graphicFrameLocks noGrp="1"/>
          </p:cNvGraphicFramePr>
          <p:nvPr>
            <p:ph sz="quarter" idx="10"/>
            <p:extLst>
              <p:ext uri="{D42A27DB-BD31-4B8C-83A1-F6EECF244321}">
                <p14:modId xmlns:p14="http://schemas.microsoft.com/office/powerpoint/2010/main" val="639092815"/>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6713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89DA8-D056-AB45-A7E1-57C8519C44E3}"/>
              </a:ext>
            </a:extLst>
          </p:cNvPr>
          <p:cNvSpPr>
            <a:spLocks noGrp="1"/>
          </p:cNvSpPr>
          <p:nvPr>
            <p:ph type="title"/>
          </p:nvPr>
        </p:nvSpPr>
        <p:spPr/>
        <p:txBody>
          <a:bodyPr/>
          <a:lstStyle/>
          <a:p>
            <a:r>
              <a:rPr lang="en-US" dirty="0"/>
              <a:t>Methodology and Background</a:t>
            </a:r>
          </a:p>
        </p:txBody>
      </p:sp>
      <p:cxnSp>
        <p:nvCxnSpPr>
          <p:cNvPr id="6" name="Straight Connector 5">
            <a:extLst>
              <a:ext uri="{FF2B5EF4-FFF2-40B4-BE49-F238E27FC236}">
                <a16:creationId xmlns:a16="http://schemas.microsoft.com/office/drawing/2014/main" id="{95981027-5357-42E9-B709-F5994F4723D2}"/>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9971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FB837EE2-0AB0-4329-AD3A-1C3A4785B4F6}"/>
              </a:ext>
            </a:extLst>
          </p:cNvPr>
          <p:cNvSpPr>
            <a:spLocks noGrp="1"/>
          </p:cNvSpPr>
          <p:nvPr>
            <p:ph type="title"/>
          </p:nvPr>
        </p:nvSpPr>
        <p:spPr>
          <a:xfrm>
            <a:off x="1004533" y="923926"/>
            <a:ext cx="4962768" cy="4545804"/>
          </a:xfrm>
        </p:spPr>
        <p:txBody>
          <a:bodyPr anchor="t" anchorCtr="0"/>
          <a:lstStyle/>
          <a:p>
            <a:r>
              <a:rPr lang="en-US" dirty="0"/>
              <a:t>Additional Sources</a:t>
            </a:r>
          </a:p>
        </p:txBody>
      </p:sp>
      <p:sp>
        <p:nvSpPr>
          <p:cNvPr id="12" name="Rectangle 11">
            <a:extLst>
              <a:ext uri="{FF2B5EF4-FFF2-40B4-BE49-F238E27FC236}">
                <a16:creationId xmlns:a16="http://schemas.microsoft.com/office/drawing/2014/main" id="{F04EE657-2060-48AC-A631-08086AF0F12F}"/>
              </a:ext>
            </a:extLst>
          </p:cNvPr>
          <p:cNvSpPr/>
          <p:nvPr/>
        </p:nvSpPr>
        <p:spPr>
          <a:xfrm>
            <a:off x="929517" y="2240755"/>
            <a:ext cx="5345229" cy="3693319"/>
          </a:xfrm>
          <a:prstGeom prst="rect">
            <a:avLst/>
          </a:prstGeom>
        </p:spPr>
        <p:txBody>
          <a:bodyPr wrap="square">
            <a:spAutoFit/>
          </a:bodyPr>
          <a:lstStyle/>
          <a:p>
            <a:pPr algn="l" fontAlgn="base"/>
            <a:r>
              <a:rPr lang="en-GB" sz="1800" b="0" i="0" u="sng" dirty="0">
                <a:solidFill>
                  <a:srgbClr val="0000A9"/>
                </a:solidFill>
                <a:effectLst/>
                <a:latin typeface="Roboto-regular"/>
                <a:hlinkClick r:id="rId3"/>
              </a:rPr>
              <a:t>Forecast: Enterprise IT Spending by Vertical Industry Market, Worldwide, 2021-2027, 3Q23 Update</a:t>
            </a:r>
            <a:br>
              <a:rPr lang="en-GB" sz="1800" b="0" i="0" u="sng" dirty="0">
                <a:solidFill>
                  <a:srgbClr val="0000A9"/>
                </a:solidFill>
                <a:effectLst/>
                <a:latin typeface="Roboto-regular"/>
              </a:rPr>
            </a:br>
            <a:endParaRPr lang="en-GB" sz="1800" b="0" i="0" dirty="0">
              <a:solidFill>
                <a:srgbClr val="000000"/>
              </a:solidFill>
              <a:effectLst/>
              <a:latin typeface="Roboto-regular"/>
            </a:endParaRPr>
          </a:p>
          <a:p>
            <a:pPr algn="l" fontAlgn="base"/>
            <a:r>
              <a:rPr lang="en-GB" b="0" i="0" u="none" strike="noStrike" dirty="0">
                <a:solidFill>
                  <a:srgbClr val="0000A9"/>
                </a:solidFill>
                <a:effectLst/>
                <a:latin typeface="Roboto-regular"/>
                <a:hlinkClick r:id="rId4"/>
              </a:rPr>
              <a:t>Market Definitions and Methodology: Vertical Industries</a:t>
            </a:r>
            <a:endParaRPr lang="en-GB" b="0" i="0" dirty="0">
              <a:solidFill>
                <a:srgbClr val="000000"/>
              </a:solidFill>
              <a:effectLst/>
              <a:latin typeface="Roboto-regular"/>
            </a:endParaRPr>
          </a:p>
          <a:p>
            <a:pPr fontAlgn="base"/>
            <a:endParaRPr lang="en-GB" dirty="0">
              <a:solidFill>
                <a:srgbClr val="0A6ABB"/>
              </a:solidFill>
              <a:latin typeface="Gartner sans"/>
            </a:endParaRPr>
          </a:p>
          <a:p>
            <a:pPr fontAlgn="base"/>
            <a:r>
              <a:rPr lang="en-US" dirty="0">
                <a:solidFill>
                  <a:schemeClr val="accent5"/>
                </a:solidFill>
              </a:rPr>
              <a:t>This presentation is to be used for visualization purposes only. In case of any conflict or difference between the numbers in the above-published forecast and the numbers shown in this presentation, the official published Gartner forecast will be leading.</a:t>
            </a:r>
          </a:p>
        </p:txBody>
      </p:sp>
      <p:cxnSp>
        <p:nvCxnSpPr>
          <p:cNvPr id="6" name="Straight Connector 5">
            <a:extLst>
              <a:ext uri="{FF2B5EF4-FFF2-40B4-BE49-F238E27FC236}">
                <a16:creationId xmlns:a16="http://schemas.microsoft.com/office/drawing/2014/main" id="{F8D40A13-4794-4A5F-B000-07EA630C91EF}"/>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pic>
        <p:nvPicPr>
          <p:cNvPr id="2" name="Picture 2" descr="Enterprise IT spending forecast segmentation is shown where it encompasses all third-party market transactions by end users in public and private organizations. Business IT spending forecast components are divided access business services, vertical-specific software, applications, mobile devices, PCs and tablets among others.&#10;&#10;">
            <a:extLst>
              <a:ext uri="{FF2B5EF4-FFF2-40B4-BE49-F238E27FC236}">
                <a16:creationId xmlns:a16="http://schemas.microsoft.com/office/drawing/2014/main" id="{8267EFF1-DDC9-26F1-6CC5-64F81AE3091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 r="-100" b="12895"/>
          <a:stretch/>
        </p:blipFill>
        <p:spPr bwMode="auto">
          <a:xfrm>
            <a:off x="6772879" y="2107992"/>
            <a:ext cx="5259581" cy="389745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0903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21647-6A69-429D-ADDD-62A9C6EDB6E8}"/>
              </a:ext>
            </a:extLst>
          </p:cNvPr>
          <p:cNvSpPr>
            <a:spLocks noGrp="1"/>
          </p:cNvSpPr>
          <p:nvPr>
            <p:ph type="title"/>
          </p:nvPr>
        </p:nvSpPr>
        <p:spPr/>
        <p:txBody>
          <a:bodyPr/>
          <a:lstStyle/>
          <a:p>
            <a:r>
              <a:rPr lang="en-US" dirty="0"/>
              <a:t>Research Metrics and Methodology</a:t>
            </a:r>
          </a:p>
        </p:txBody>
      </p:sp>
      <p:sp>
        <p:nvSpPr>
          <p:cNvPr id="3" name="Content Placeholder 2">
            <a:extLst>
              <a:ext uri="{FF2B5EF4-FFF2-40B4-BE49-F238E27FC236}">
                <a16:creationId xmlns:a16="http://schemas.microsoft.com/office/drawing/2014/main" id="{037E0E4B-C0BA-45B2-8B33-46BC33395D6B}"/>
              </a:ext>
            </a:extLst>
          </p:cNvPr>
          <p:cNvSpPr>
            <a:spLocks noGrp="1"/>
          </p:cNvSpPr>
          <p:nvPr>
            <p:ph sz="half" idx="1"/>
          </p:nvPr>
        </p:nvSpPr>
        <p:spPr>
          <a:xfrm>
            <a:off x="458788" y="955803"/>
            <a:ext cx="5499100" cy="5032246"/>
          </a:xfrm>
        </p:spPr>
        <p:txBody>
          <a:bodyPr vert="horz" lIns="0" tIns="0" rIns="0" bIns="0" rtlCol="0">
            <a:noAutofit/>
          </a:bodyPr>
          <a:lstStyle/>
          <a:p>
            <a:r>
              <a:rPr lang="en-US" sz="1400" dirty="0"/>
              <a:t>Gartner’s vertical industry forecasts are reported in current and constant currency (this presentation depicts </a:t>
            </a:r>
            <a:r>
              <a:rPr lang="en-US" sz="1400" b="1" dirty="0"/>
              <a:t>constant currency in $ millions</a:t>
            </a:r>
            <a:r>
              <a:rPr lang="en-US" sz="1400" dirty="0"/>
              <a:t>).</a:t>
            </a:r>
          </a:p>
          <a:p>
            <a:pPr lvl="1"/>
            <a:r>
              <a:rPr lang="en-US" sz="1400" dirty="0"/>
              <a:t>Current-dollar figures indicate the U.S. dollar end-user spending that vendors/providers could expect to earn, given prevailing exchange rates.</a:t>
            </a:r>
          </a:p>
          <a:p>
            <a:pPr lvl="1"/>
            <a:r>
              <a:rPr lang="en-US" sz="1400" dirty="0"/>
              <a:t>Constant-dollar figures, on the other hand, reflect the equivalent U.S. dollar value of market spending at fixed exchange rates.</a:t>
            </a:r>
          </a:p>
          <a:p>
            <a:r>
              <a:rPr lang="en-US" sz="1400" dirty="0"/>
              <a:t>Compound annual growth rate (CAGR) </a:t>
            </a:r>
          </a:p>
          <a:p>
            <a:pPr lvl="1"/>
            <a:r>
              <a:rPr lang="en-US" sz="1400" dirty="0"/>
              <a:t>The annualized rate of revenue, spend or unit shipment growth between two given years, assuming growth takes place at an exponentially compounded rate. The CAGR between years X and Z, where Z - X = N is the number of years between the two given years, is calculated as follows:</a:t>
            </a:r>
          </a:p>
          <a:p>
            <a:pPr lvl="1"/>
            <a:r>
              <a:rPr lang="en-US" sz="1400" dirty="0"/>
              <a:t>CAGR Year X to Year Z = </a:t>
            </a:r>
            <a:br>
              <a:rPr lang="en-US" sz="1400" dirty="0"/>
            </a:br>
            <a:r>
              <a:rPr lang="en-US" sz="1400" dirty="0"/>
              <a:t>[(Value in Last Year Z/Value in First Year X) ^ (1/N) - 1]</a:t>
            </a:r>
          </a:p>
          <a:p>
            <a:pPr algn="l" fontAlgn="base"/>
            <a:r>
              <a:rPr lang="en-US" sz="1400" dirty="0"/>
              <a:t>Further information on exchange rates and metric calculations can be found in</a:t>
            </a:r>
            <a:r>
              <a:rPr lang="en-US" sz="1800" dirty="0"/>
              <a:t> </a:t>
            </a:r>
            <a:r>
              <a:rPr lang="en-GB" sz="1400" b="0" i="0" u="none" strike="noStrike" dirty="0">
                <a:solidFill>
                  <a:srgbClr val="0000A9"/>
                </a:solidFill>
                <a:effectLst/>
                <a:latin typeface="Roboto-regular"/>
                <a:hlinkClick r:id="rId3"/>
              </a:rPr>
              <a:t>Market Definitions and Methodology: Gartner Market Databook</a:t>
            </a:r>
            <a:endParaRPr lang="en-GB" sz="1400" b="0" i="0" dirty="0">
              <a:solidFill>
                <a:srgbClr val="000000"/>
              </a:solidFill>
              <a:effectLst/>
              <a:latin typeface="Roboto-regular"/>
            </a:endParaRPr>
          </a:p>
          <a:p>
            <a:endParaRPr lang="en-US" sz="1400" dirty="0"/>
          </a:p>
        </p:txBody>
      </p:sp>
      <p:sp>
        <p:nvSpPr>
          <p:cNvPr id="4" name="Content Placeholder 3">
            <a:extLst>
              <a:ext uri="{FF2B5EF4-FFF2-40B4-BE49-F238E27FC236}">
                <a16:creationId xmlns:a16="http://schemas.microsoft.com/office/drawing/2014/main" id="{B6E8B434-11BE-45B1-BEBF-B363B272648B}"/>
              </a:ext>
            </a:extLst>
          </p:cNvPr>
          <p:cNvSpPr>
            <a:spLocks noGrp="1"/>
          </p:cNvSpPr>
          <p:nvPr>
            <p:ph sz="half" idx="2"/>
          </p:nvPr>
        </p:nvSpPr>
        <p:spPr>
          <a:xfrm>
            <a:off x="6234112" y="955803"/>
            <a:ext cx="5499100" cy="4460875"/>
          </a:xfrm>
        </p:spPr>
        <p:txBody>
          <a:bodyPr/>
          <a:lstStyle/>
          <a:p>
            <a:r>
              <a:rPr lang="en-US" sz="1400" b="1" dirty="0"/>
              <a:t>Growth Share</a:t>
            </a:r>
          </a:p>
          <a:p>
            <a:pPr lvl="1"/>
            <a:r>
              <a:rPr lang="en-US" sz="1400" dirty="0"/>
              <a:t>In the bubble chart of this presentation, the horizontal axis is used to depict an indicator called “growth share.” </a:t>
            </a:r>
          </a:p>
          <a:p>
            <a:pPr lvl="1"/>
            <a:r>
              <a:rPr lang="en-US" sz="1400" dirty="0"/>
              <a:t>Growth share acts as a proxy for the long-term (2020-2026) relative growth of the segment, compared to the absolute growth of all the segments in the chart.</a:t>
            </a:r>
          </a:p>
          <a:p>
            <a:pPr lvl="1"/>
            <a:r>
              <a:rPr lang="en-US" sz="1400" dirty="0"/>
              <a:t>If the IT spend growth in the chart is expected to be 200 million and the overall absolute growth of the segment is 600 million, the growth share is 33%.</a:t>
            </a:r>
          </a:p>
          <a:p>
            <a:pPr lvl="1"/>
            <a:r>
              <a:rPr lang="en-US" sz="1400" dirty="0"/>
              <a:t>In case the growth is negative (a declining segment), then the growth rate is calculated as a share of the overall absolute change (if two segments increase 100 million and one segment decreases 300 million then the absolute change [volatility] is 500 million). The 100 million growth segment then makes up 20% of the change; the 300 million declining segment makes up −60%.</a:t>
            </a:r>
          </a:p>
          <a:p>
            <a:r>
              <a:rPr lang="en-US" sz="1400" dirty="0"/>
              <a:t>The dotted line center bubble depicts the total segment size and is shown at the average growth point across the shown segments (e.g., 25% if four segment bubbles making up 100%).</a:t>
            </a:r>
          </a:p>
        </p:txBody>
      </p:sp>
      <p:cxnSp>
        <p:nvCxnSpPr>
          <p:cNvPr id="5" name="Straight Connector 4">
            <a:extLst>
              <a:ext uri="{FF2B5EF4-FFF2-40B4-BE49-F238E27FC236}">
                <a16:creationId xmlns:a16="http://schemas.microsoft.com/office/drawing/2014/main" id="{27D78360-739A-4505-98C0-805372EE78CC}"/>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12864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289DA8-D056-AB45-A7E1-57C8519C44E3}"/>
              </a:ext>
            </a:extLst>
          </p:cNvPr>
          <p:cNvSpPr>
            <a:spLocks noGrp="1"/>
          </p:cNvSpPr>
          <p:nvPr>
            <p:ph type="ctrTitle"/>
          </p:nvPr>
        </p:nvSpPr>
        <p:spPr>
          <a:xfrm>
            <a:off x="2086178" y="1687986"/>
            <a:ext cx="4545024" cy="1994392"/>
          </a:xfrm>
        </p:spPr>
        <p:txBody>
          <a:bodyPr/>
          <a:lstStyle/>
          <a:p>
            <a:r>
              <a:rPr lang="en-US" dirty="0"/>
              <a:t>End of Presentation</a:t>
            </a:r>
            <a:br>
              <a:rPr lang="en-US" dirty="0"/>
            </a:br>
            <a:br>
              <a:rPr lang="en-US" dirty="0"/>
            </a:br>
            <a:br>
              <a:rPr lang="en-US" dirty="0"/>
            </a:br>
            <a:endParaRPr lang="en-US" dirty="0"/>
          </a:p>
        </p:txBody>
      </p:sp>
      <p:cxnSp>
        <p:nvCxnSpPr>
          <p:cNvPr id="4" name="Straight Connector 3">
            <a:extLst>
              <a:ext uri="{FF2B5EF4-FFF2-40B4-BE49-F238E27FC236}">
                <a16:creationId xmlns:a16="http://schemas.microsoft.com/office/drawing/2014/main" id="{C6AA446F-245F-4D37-9D7D-A88F521339FB}"/>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graphicFrame>
        <p:nvGraphicFramePr>
          <p:cNvPr id="5" name="Table 4">
            <a:extLst>
              <a:ext uri="{FF2B5EF4-FFF2-40B4-BE49-F238E27FC236}">
                <a16:creationId xmlns:a16="http://schemas.microsoft.com/office/drawing/2014/main" id="{7E0008A5-FDA4-48A3-8B7D-7D729A6C2E1D}"/>
              </a:ext>
            </a:extLst>
          </p:cNvPr>
          <p:cNvGraphicFramePr>
            <a:graphicFrameLocks noGrp="1"/>
          </p:cNvGraphicFramePr>
          <p:nvPr>
            <p:extLst>
              <p:ext uri="{D42A27DB-BD31-4B8C-83A1-F6EECF244321}">
                <p14:modId xmlns:p14="http://schemas.microsoft.com/office/powerpoint/2010/main" val="2296069827"/>
              </p:ext>
            </p:extLst>
          </p:nvPr>
        </p:nvGraphicFramePr>
        <p:xfrm>
          <a:off x="2086178" y="3959237"/>
          <a:ext cx="7404847" cy="670878"/>
        </p:xfrm>
        <a:graphic>
          <a:graphicData uri="http://schemas.openxmlformats.org/drawingml/2006/table">
            <a:tbl>
              <a:tblPr firstRow="1" firstCol="1" bandRow="1">
                <a:tableStyleId>{5C22544A-7EE6-4342-B048-85BDC9FD1C3A}</a:tableStyleId>
              </a:tblPr>
              <a:tblGrid>
                <a:gridCol w="1597966">
                  <a:extLst>
                    <a:ext uri="{9D8B030D-6E8A-4147-A177-3AD203B41FA5}">
                      <a16:colId xmlns:a16="http://schemas.microsoft.com/office/drawing/2014/main" val="1686838213"/>
                    </a:ext>
                  </a:extLst>
                </a:gridCol>
                <a:gridCol w="2070395">
                  <a:extLst>
                    <a:ext uri="{9D8B030D-6E8A-4147-A177-3AD203B41FA5}">
                      <a16:colId xmlns:a16="http://schemas.microsoft.com/office/drawing/2014/main" val="9051694"/>
                    </a:ext>
                  </a:extLst>
                </a:gridCol>
                <a:gridCol w="1754949">
                  <a:extLst>
                    <a:ext uri="{9D8B030D-6E8A-4147-A177-3AD203B41FA5}">
                      <a16:colId xmlns:a16="http://schemas.microsoft.com/office/drawing/2014/main" val="2111626680"/>
                    </a:ext>
                  </a:extLst>
                </a:gridCol>
                <a:gridCol w="1981537">
                  <a:extLst>
                    <a:ext uri="{9D8B030D-6E8A-4147-A177-3AD203B41FA5}">
                      <a16:colId xmlns:a16="http://schemas.microsoft.com/office/drawing/2014/main" val="44967275"/>
                    </a:ext>
                  </a:extLst>
                </a:gridCol>
              </a:tblGrid>
              <a:tr h="0">
                <a:tc>
                  <a:txBody>
                    <a:bodyPr/>
                    <a:lstStyle/>
                    <a:p>
                      <a:pPr>
                        <a:lnSpc>
                          <a:spcPct val="115000"/>
                        </a:lnSpc>
                      </a:pPr>
                      <a:r>
                        <a:rPr lang="en-US" sz="1000" u="none" dirty="0">
                          <a:solidFill>
                            <a:schemeClr val="accent2"/>
                          </a:solidFill>
                          <a:effectLst/>
                        </a:rPr>
                        <a:t>North America</a:t>
                      </a:r>
                      <a:br>
                        <a:rPr lang="en-US" sz="1000" u="none" dirty="0">
                          <a:solidFill>
                            <a:schemeClr val="accent2"/>
                          </a:solidFill>
                          <a:effectLst/>
                        </a:rPr>
                      </a:br>
                      <a:r>
                        <a:rPr lang="en-US" sz="1000" u="none" dirty="0">
                          <a:solidFill>
                            <a:schemeClr val="accent2"/>
                          </a:solidFill>
                          <a:effectLst/>
                        </a:rPr>
                        <a:t>+1 203 316 1200</a:t>
                      </a:r>
                      <a:br>
                        <a:rPr lang="en-US" sz="1000" u="none" dirty="0">
                          <a:solidFill>
                            <a:schemeClr val="accent2"/>
                          </a:solidFill>
                          <a:effectLst/>
                        </a:rPr>
                      </a:br>
                      <a:r>
                        <a:rPr lang="en-US" sz="1000" u="none" dirty="0">
                          <a:solidFill>
                            <a:schemeClr val="accent2"/>
                          </a:solidFill>
                          <a:effectLst/>
                          <a:hlinkClick r:id="rId3">
                            <a:extLst>
                              <a:ext uri="{A12FA001-AC4F-418D-AE19-62706E023703}">
                                <ahyp:hlinkClr xmlns:ahyp="http://schemas.microsoft.com/office/drawing/2018/hyperlinkcolor" val="tx"/>
                              </a:ext>
                            </a:extLst>
                          </a:hlinkClick>
                        </a:rPr>
                        <a:t>inquiry@gartner.com</a:t>
                      </a:r>
                      <a:r>
                        <a:rPr lang="en-US" sz="1000" u="none" dirty="0">
                          <a:solidFill>
                            <a:schemeClr val="accent2"/>
                          </a:solidFill>
                          <a:effectLst/>
                        </a:rPr>
                        <a:t>  </a:t>
                      </a: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nSpc>
                          <a:spcPct val="115000"/>
                        </a:lnSpc>
                      </a:pPr>
                      <a:r>
                        <a:rPr lang="en-US" sz="1000" u="none" dirty="0">
                          <a:solidFill>
                            <a:schemeClr val="accent2"/>
                          </a:solidFill>
                          <a:effectLst/>
                        </a:rPr>
                        <a:t>EMEA</a:t>
                      </a:r>
                      <a:br>
                        <a:rPr lang="en-US" sz="1000" u="none" dirty="0">
                          <a:solidFill>
                            <a:schemeClr val="accent2"/>
                          </a:solidFill>
                          <a:effectLst/>
                        </a:rPr>
                      </a:br>
                      <a:r>
                        <a:rPr lang="en-US" sz="1000" u="none" dirty="0">
                          <a:solidFill>
                            <a:schemeClr val="accent2"/>
                          </a:solidFill>
                          <a:effectLst/>
                        </a:rPr>
                        <a:t>+44 1784 26 7770</a:t>
                      </a:r>
                      <a:br>
                        <a:rPr lang="en-US" sz="1000" u="none" dirty="0">
                          <a:solidFill>
                            <a:schemeClr val="accent2"/>
                          </a:solidFill>
                          <a:effectLst/>
                        </a:rPr>
                      </a:br>
                      <a:r>
                        <a:rPr lang="en-US" sz="1000" u="none" strike="noStrike" dirty="0">
                          <a:solidFill>
                            <a:schemeClr val="accent2"/>
                          </a:solidFill>
                          <a:effectLst/>
                          <a:hlinkClick r:id="rId4">
                            <a:extLst>
                              <a:ext uri="{A12FA001-AC4F-418D-AE19-62706E023703}">
                                <ahyp:hlinkClr xmlns:ahyp="http://schemas.microsoft.com/office/drawing/2018/hyperlinkcolor" val="tx"/>
                              </a:ext>
                            </a:extLst>
                          </a:hlinkClick>
                        </a:rPr>
                        <a:t>euro.inquiry@gartner.com</a:t>
                      </a:r>
                      <a:endParaRPr lang="en-US" sz="900" u="none" dirty="0">
                        <a:solidFill>
                          <a:schemeClr val="accent2"/>
                        </a:solidFill>
                        <a:effectLst/>
                        <a:latin typeface="Times New Roman" panose="02020603050405020304" pitchFamily="18" charset="0"/>
                        <a:ea typeface="Calibri" panose="020F050202020403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nSpc>
                          <a:spcPct val="115000"/>
                        </a:lnSpc>
                      </a:pPr>
                      <a:r>
                        <a:rPr lang="en-US" sz="1000" u="none" dirty="0">
                          <a:solidFill>
                            <a:schemeClr val="accent2"/>
                          </a:solidFill>
                          <a:effectLst/>
                        </a:rPr>
                        <a:t>APAC</a:t>
                      </a:r>
                      <a:br>
                        <a:rPr lang="en-US" sz="1000" u="none" dirty="0">
                          <a:solidFill>
                            <a:schemeClr val="accent2"/>
                          </a:solidFill>
                          <a:effectLst/>
                        </a:rPr>
                      </a:br>
                      <a:r>
                        <a:rPr lang="en-US" sz="1000" u="none" dirty="0">
                          <a:solidFill>
                            <a:schemeClr val="accent2"/>
                          </a:solidFill>
                          <a:effectLst/>
                        </a:rPr>
                        <a:t>+61 7 3243 1567 </a:t>
                      </a:r>
                      <a:br>
                        <a:rPr lang="en-US" sz="1000" u="none" dirty="0">
                          <a:solidFill>
                            <a:schemeClr val="accent2"/>
                          </a:solidFill>
                          <a:effectLst/>
                        </a:rPr>
                      </a:br>
                      <a:r>
                        <a:rPr lang="en-US" sz="1000" u="none" dirty="0">
                          <a:solidFill>
                            <a:schemeClr val="accent2"/>
                          </a:solidFill>
                          <a:effectLst/>
                          <a:hlinkClick r:id="rId5">
                            <a:extLst>
                              <a:ext uri="{A12FA001-AC4F-418D-AE19-62706E023703}">
                                <ahyp:hlinkClr xmlns:ahyp="http://schemas.microsoft.com/office/drawing/2018/hyperlinkcolor" val="tx"/>
                              </a:ext>
                            </a:extLst>
                          </a:hlinkClick>
                        </a:rPr>
                        <a:t>asiapac@gartner.com</a:t>
                      </a:r>
                      <a:r>
                        <a:rPr lang="en-US" sz="1000" u="none" dirty="0">
                          <a:solidFill>
                            <a:schemeClr val="accent2"/>
                          </a:solidFill>
                          <a:effectLst/>
                        </a:rPr>
                        <a:t> </a:t>
                      </a:r>
                      <a:endParaRPr lang="en-US" sz="900" u="none" dirty="0">
                        <a:solidFill>
                          <a:schemeClr val="accent2"/>
                        </a:solidFill>
                        <a:effectLst/>
                        <a:latin typeface="Times New Roman" panose="02020603050405020304" pitchFamily="18" charset="0"/>
                        <a:ea typeface="Calibri" panose="020F050202020403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tc>
                  <a:txBody>
                    <a:bodyPr/>
                    <a:lstStyle/>
                    <a:p>
                      <a:pPr>
                        <a:lnSpc>
                          <a:spcPct val="115000"/>
                        </a:lnSpc>
                      </a:pPr>
                      <a:r>
                        <a:rPr lang="en-US" sz="1000" u="none" dirty="0">
                          <a:solidFill>
                            <a:schemeClr val="accent2"/>
                          </a:solidFill>
                          <a:effectLst/>
                        </a:rPr>
                        <a:t>JAPAN</a:t>
                      </a:r>
                      <a:br>
                        <a:rPr lang="en-US" sz="1000" u="none" dirty="0">
                          <a:solidFill>
                            <a:schemeClr val="accent2"/>
                          </a:solidFill>
                          <a:effectLst/>
                        </a:rPr>
                      </a:br>
                      <a:r>
                        <a:rPr lang="en-US" sz="1000" u="none" dirty="0">
                          <a:solidFill>
                            <a:schemeClr val="accent2"/>
                          </a:solidFill>
                          <a:effectLst/>
                        </a:rPr>
                        <a:t>+81 3 3481 3673 </a:t>
                      </a:r>
                      <a:br>
                        <a:rPr lang="en-US" sz="1000" u="none" dirty="0">
                          <a:solidFill>
                            <a:schemeClr val="accent2"/>
                          </a:solidFill>
                          <a:effectLst/>
                        </a:rPr>
                      </a:br>
                      <a:r>
                        <a:rPr lang="en-US" sz="1000" u="none" dirty="0">
                          <a:solidFill>
                            <a:schemeClr val="accent2"/>
                          </a:solidFill>
                          <a:effectLst/>
                          <a:hlinkClick r:id="rId6">
                            <a:extLst>
                              <a:ext uri="{A12FA001-AC4F-418D-AE19-62706E023703}">
                                <ahyp:hlinkClr xmlns:ahyp="http://schemas.microsoft.com/office/drawing/2018/hyperlinkcolor" val="tx"/>
                              </a:ext>
                            </a:extLst>
                          </a:hlinkClick>
                        </a:rPr>
                        <a:t>japan.inquiry@gartner.com</a:t>
                      </a:r>
                      <a:r>
                        <a:rPr lang="en-US" sz="1000" u="none" dirty="0">
                          <a:solidFill>
                            <a:schemeClr val="accent2"/>
                          </a:solidFill>
                          <a:effectLst/>
                        </a:rPr>
                        <a:t> </a:t>
                      </a:r>
                    </a:p>
                    <a:p>
                      <a:pPr>
                        <a:lnSpc>
                          <a:spcPct val="115000"/>
                        </a:lnSpc>
                      </a:pPr>
                      <a:endParaRPr lang="en-US" sz="900" u="none" dirty="0">
                        <a:solidFill>
                          <a:schemeClr val="accent2"/>
                        </a:solidFill>
                        <a:effectLst/>
                        <a:latin typeface="Times New Roman" panose="02020603050405020304" pitchFamily="18" charset="0"/>
                        <a:ea typeface="Calibri" panose="020F0502020204030204" pitchFamily="34" charset="0"/>
                      </a:endParaRPr>
                    </a:p>
                  </a:txBody>
                  <a:tcPr marL="0" marR="0" marT="0" marB="0">
                    <a:lnL w="12700" cmpd="sng">
                      <a:noFill/>
                    </a:lnL>
                    <a:lnR w="12700" cmpd="sng">
                      <a:noFill/>
                    </a:lnR>
                    <a:lnT w="12700" cmpd="sng">
                      <a:noFill/>
                    </a:lnT>
                    <a:lnB w="38100" cmpd="sng">
                      <a:noFill/>
                    </a:lnB>
                    <a:lnTlToBr w="12700" cmpd="sng">
                      <a:noFill/>
                      <a:prstDash val="solid"/>
                    </a:lnTlToBr>
                    <a:lnBlToTr w="12700" cmpd="sng">
                      <a:noFill/>
                      <a:prstDash val="solid"/>
                    </a:lnBlToTr>
                  </a:tcPr>
                </a:tc>
                <a:extLst>
                  <a:ext uri="{0D108BD9-81ED-4DB2-BD59-A6C34878D82A}">
                    <a16:rowId xmlns:a16="http://schemas.microsoft.com/office/drawing/2014/main" val="3940378710"/>
                  </a:ext>
                </a:extLst>
              </a:tr>
            </a:tbl>
          </a:graphicData>
        </a:graphic>
      </p:graphicFrame>
      <p:sp>
        <p:nvSpPr>
          <p:cNvPr id="2" name="Text Placeholder 1">
            <a:extLst>
              <a:ext uri="{FF2B5EF4-FFF2-40B4-BE49-F238E27FC236}">
                <a16:creationId xmlns:a16="http://schemas.microsoft.com/office/drawing/2014/main" id="{CCCD1BD2-D678-7146-A212-D74A8BCAAD11}"/>
              </a:ext>
            </a:extLst>
          </p:cNvPr>
          <p:cNvSpPr>
            <a:spLocks noGrp="1"/>
          </p:cNvSpPr>
          <p:nvPr>
            <p:ph type="body" sz="quarter" idx="10"/>
          </p:nvPr>
        </p:nvSpPr>
        <p:spPr>
          <a:xfrm>
            <a:off x="2086178" y="2851381"/>
            <a:ext cx="6818878" cy="830997"/>
          </a:xfrm>
        </p:spPr>
        <p:txBody>
          <a:bodyPr/>
          <a:lstStyle/>
          <a:p>
            <a:r>
              <a:rPr lang="en-US" dirty="0"/>
              <a:t>Please contact your Gartner representative or our RES team if you are interested in scheduling an inquiry to discuss the industry forecast, assumptions or trends</a:t>
            </a:r>
          </a:p>
        </p:txBody>
      </p:sp>
    </p:spTree>
    <p:extLst>
      <p:ext uri="{BB962C8B-B14F-4D97-AF65-F5344CB8AC3E}">
        <p14:creationId xmlns:p14="http://schemas.microsoft.com/office/powerpoint/2010/main" val="24004667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p:txBody>
          <a:bodyPr/>
          <a:lstStyle/>
          <a:p>
            <a:r>
              <a:rPr lang="en-US" dirty="0"/>
              <a:t>Forecast Industry </a:t>
            </a:r>
            <a:br>
              <a:rPr lang="en-US" dirty="0"/>
            </a:br>
            <a:r>
              <a:rPr lang="en-US" dirty="0"/>
              <a:t>IT Spend and Growth</a:t>
            </a:r>
            <a:br>
              <a:rPr lang="en-US" dirty="0"/>
            </a:br>
            <a:br>
              <a:rPr lang="en-US" dirty="0"/>
            </a:br>
            <a:br>
              <a:rPr lang="en-US" dirty="0">
                <a:latin typeface="+mn-lt"/>
              </a:rPr>
            </a:br>
            <a:br>
              <a:rPr lang="en-US" dirty="0">
                <a:latin typeface="+mn-lt"/>
              </a:rPr>
            </a:br>
            <a:endParaRPr lang="en-US" dirty="0">
              <a:latin typeface="+mn-lt"/>
            </a:endParaRPr>
          </a:p>
        </p:txBody>
      </p:sp>
      <p:cxnSp>
        <p:nvCxnSpPr>
          <p:cNvPr id="3" name="Straight Connector 2">
            <a:extLst>
              <a:ext uri="{FF2B5EF4-FFF2-40B4-BE49-F238E27FC236}">
                <a16:creationId xmlns:a16="http://schemas.microsoft.com/office/drawing/2014/main" id="{7D24C24D-76FB-4F51-A23B-7B9802E2F281}"/>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94275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BAD5E-B09D-4949-961D-CF606D34FFCD}"/>
              </a:ext>
            </a:extLst>
          </p:cNvPr>
          <p:cNvSpPr>
            <a:spLocks noGrp="1"/>
          </p:cNvSpPr>
          <p:nvPr>
            <p:ph type="title"/>
          </p:nvPr>
        </p:nvSpPr>
        <p:spPr>
          <a:xfrm>
            <a:off x="457200" y="366713"/>
            <a:ext cx="11276013" cy="678316"/>
          </a:xfrm>
        </p:spPr>
        <p:txBody>
          <a:bodyPr/>
          <a:lstStyle/>
          <a:p>
            <a:r>
              <a:rPr lang="en-US" dirty="0"/>
              <a:t>Forecast Yearly IT Spend in the Vertical</a:t>
            </a:r>
            <a:br>
              <a:rPr lang="en-US" dirty="0"/>
            </a:br>
            <a:r>
              <a:rPr lang="en-US" dirty="0"/>
              <a:t>per Year and Expected YoY Growth </a:t>
            </a:r>
          </a:p>
        </p:txBody>
      </p:sp>
      <p:graphicFrame>
        <p:nvGraphicFramePr>
          <p:cNvPr id="6" name="Content Placeholder 5">
            <a:extLst>
              <a:ext uri="{FF2B5EF4-FFF2-40B4-BE49-F238E27FC236}">
                <a16:creationId xmlns:a16="http://schemas.microsoft.com/office/drawing/2014/main" id="{BEBBE586-F253-4D97-852C-530F2D0BE07A}"/>
              </a:ext>
            </a:extLst>
          </p:cNvPr>
          <p:cNvGraphicFramePr>
            <a:graphicFrameLocks noGrp="1"/>
          </p:cNvGraphicFramePr>
          <p:nvPr>
            <p:ph sz="quarter" idx="10"/>
            <p:extLst>
              <p:ext uri="{D42A27DB-BD31-4B8C-83A1-F6EECF244321}">
                <p14:modId xmlns:p14="http://schemas.microsoft.com/office/powerpoint/2010/main" val="41469455"/>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480160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433B04C4-7C5C-4F4E-8F2D-94075C460312}"/>
              </a:ext>
            </a:extLst>
          </p:cNvPr>
          <p:cNvSpPr>
            <a:spLocks noGrp="1"/>
          </p:cNvSpPr>
          <p:nvPr>
            <p:ph type="title"/>
          </p:nvPr>
        </p:nvSpPr>
        <p:spPr/>
        <p:txBody>
          <a:bodyPr/>
          <a:lstStyle/>
          <a:p>
            <a:r>
              <a:rPr lang="en-US" dirty="0"/>
              <a:t>Forecast YoY Growth Compared to Other Industries</a:t>
            </a:r>
            <a:br>
              <a:rPr lang="en-US" dirty="0"/>
            </a:br>
            <a:r>
              <a:rPr lang="en-US" dirty="0">
                <a:latin typeface="+mn-lt"/>
              </a:rPr>
              <a:t>and Compared to Average Across Vertical Industries</a:t>
            </a:r>
          </a:p>
        </p:txBody>
      </p:sp>
      <p:graphicFrame>
        <p:nvGraphicFramePr>
          <p:cNvPr id="5" name="Content Placeholder 4">
            <a:extLst>
              <a:ext uri="{FF2B5EF4-FFF2-40B4-BE49-F238E27FC236}">
                <a16:creationId xmlns:a16="http://schemas.microsoft.com/office/drawing/2014/main" id="{71EA836F-31B8-4F21-8536-7BCDBBA20323}"/>
              </a:ext>
            </a:extLst>
          </p:cNvPr>
          <p:cNvGraphicFramePr>
            <a:graphicFrameLocks noGrp="1"/>
          </p:cNvGraphicFramePr>
          <p:nvPr>
            <p:ph sz="quarter" idx="10"/>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8232659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3">
            <a:extLst>
              <a:ext uri="{FF2B5EF4-FFF2-40B4-BE49-F238E27FC236}">
                <a16:creationId xmlns:a16="http://schemas.microsoft.com/office/drawing/2014/main" id="{FD72DE13-1B9C-4BDD-9C0F-7235D385443E}"/>
              </a:ext>
            </a:extLst>
          </p:cNvPr>
          <p:cNvSpPr>
            <a:spLocks noGrp="1"/>
          </p:cNvSpPr>
          <p:nvPr>
            <p:ph type="title"/>
          </p:nvPr>
        </p:nvSpPr>
        <p:spPr/>
        <p:txBody>
          <a:bodyPr/>
          <a:lstStyle/>
          <a:p>
            <a:r>
              <a:rPr lang="en-US" dirty="0"/>
              <a:t>Forecast Yearly IT Spend in the Vertical</a:t>
            </a:r>
            <a:br>
              <a:rPr lang="en-US" dirty="0"/>
            </a:br>
            <a:r>
              <a:rPr lang="en-US" dirty="0">
                <a:latin typeface="+mn-lt"/>
              </a:rPr>
              <a:t>by Spend Category (IT Market Segment)</a:t>
            </a:r>
          </a:p>
        </p:txBody>
      </p:sp>
      <p:graphicFrame>
        <p:nvGraphicFramePr>
          <p:cNvPr id="4" name="Content Placeholder 14">
            <a:extLst>
              <a:ext uri="{FF2B5EF4-FFF2-40B4-BE49-F238E27FC236}">
                <a16:creationId xmlns:a16="http://schemas.microsoft.com/office/drawing/2014/main" id="{B239A7C7-410A-A8D6-9164-4A860DA31486}"/>
              </a:ext>
            </a:extLst>
          </p:cNvPr>
          <p:cNvGraphicFramePr>
            <a:graphicFrameLocks noGrp="1"/>
          </p:cNvGraphicFramePr>
          <p:nvPr>
            <p:ph sz="quarter" idx="10"/>
            <p:extLst>
              <p:ext uri="{D42A27DB-BD31-4B8C-83A1-F6EECF244321}">
                <p14:modId xmlns:p14="http://schemas.microsoft.com/office/powerpoint/2010/main" val="3740916356"/>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5517237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5D59020-EA02-47A4-93B9-053974959E44}"/>
              </a:ext>
            </a:extLst>
          </p:cNvPr>
          <p:cNvSpPr>
            <a:spLocks noGrp="1"/>
          </p:cNvSpPr>
          <p:nvPr>
            <p:ph type="title"/>
          </p:nvPr>
        </p:nvSpPr>
        <p:spPr/>
        <p:txBody>
          <a:bodyPr/>
          <a:lstStyle/>
          <a:p>
            <a:r>
              <a:rPr lang="en-US" dirty="0"/>
              <a:t>Annual Growth/Decline in the Vertical</a:t>
            </a:r>
            <a:br>
              <a:rPr lang="en-US" dirty="0"/>
            </a:br>
            <a:r>
              <a:rPr lang="en-US" dirty="0">
                <a:latin typeface="+mn-lt"/>
              </a:rPr>
              <a:t>by Spend Category (IT Market Segment)</a:t>
            </a:r>
            <a:br>
              <a:rPr lang="en-US" dirty="0">
                <a:latin typeface="+mn-lt"/>
              </a:rPr>
            </a:br>
            <a:endParaRPr lang="en-US" dirty="0">
              <a:latin typeface="+mn-lt"/>
            </a:endParaRPr>
          </a:p>
        </p:txBody>
      </p:sp>
      <p:graphicFrame>
        <p:nvGraphicFramePr>
          <p:cNvPr id="6" name="Content Placeholder 5">
            <a:extLst>
              <a:ext uri="{FF2B5EF4-FFF2-40B4-BE49-F238E27FC236}">
                <a16:creationId xmlns:a16="http://schemas.microsoft.com/office/drawing/2014/main" id="{D8B484EE-8AE7-4F2C-B534-2179DA91CF0B}"/>
              </a:ext>
            </a:extLst>
          </p:cNvPr>
          <p:cNvGraphicFramePr>
            <a:graphicFrameLocks noGrp="1"/>
          </p:cNvGraphicFramePr>
          <p:nvPr>
            <p:ph sz="quarter" idx="10"/>
            <p:extLst>
              <p:ext uri="{D42A27DB-BD31-4B8C-83A1-F6EECF244321}">
                <p14:modId xmlns:p14="http://schemas.microsoft.com/office/powerpoint/2010/main" val="4037858898"/>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618618611"/>
      </p:ext>
    </p:extLst>
  </p:cSld>
  <p:clrMapOvr>
    <a:overrideClrMapping bg1="lt1" tx1="dk1" bg2="lt2" tx2="dk2" accent1="accent1" accent2="accent2" accent3="accent3" accent4="accent4" accent5="accent5" accent6="accent6" hlink="hlink" folHlink="folHlink"/>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1C5012-220E-4592-B238-BAED908E6809}"/>
              </a:ext>
            </a:extLst>
          </p:cNvPr>
          <p:cNvSpPr>
            <a:spLocks noGrp="1"/>
          </p:cNvSpPr>
          <p:nvPr>
            <p:ph type="title"/>
          </p:nvPr>
        </p:nvSpPr>
        <p:spPr/>
        <p:txBody>
          <a:bodyPr/>
          <a:lstStyle/>
          <a:p>
            <a:r>
              <a:rPr lang="en-US" dirty="0"/>
              <a:t>Forecast Segment IT Spend in the Vertical</a:t>
            </a:r>
            <a:br>
              <a:rPr lang="en-US" dirty="0"/>
            </a:br>
            <a:r>
              <a:rPr lang="en-US" dirty="0">
                <a:latin typeface="+mn-lt"/>
              </a:rPr>
              <a:t>by Year With Five-Year CAGR</a:t>
            </a:r>
            <a:br>
              <a:rPr lang="en-US" dirty="0"/>
            </a:br>
            <a:endParaRPr lang="en-US" dirty="0"/>
          </a:p>
        </p:txBody>
      </p:sp>
      <p:graphicFrame>
        <p:nvGraphicFramePr>
          <p:cNvPr id="6" name="Content Placeholder 5">
            <a:extLst>
              <a:ext uri="{FF2B5EF4-FFF2-40B4-BE49-F238E27FC236}">
                <a16:creationId xmlns:a16="http://schemas.microsoft.com/office/drawing/2014/main" id="{E4193F20-9C99-4D06-8297-7A590142A62B}"/>
              </a:ext>
            </a:extLst>
          </p:cNvPr>
          <p:cNvGraphicFramePr>
            <a:graphicFrameLocks noGrp="1"/>
          </p:cNvGraphicFramePr>
          <p:nvPr>
            <p:ph sz="quarter" idx="10"/>
            <p:extLst>
              <p:ext uri="{D42A27DB-BD31-4B8C-83A1-F6EECF244321}">
                <p14:modId xmlns:p14="http://schemas.microsoft.com/office/powerpoint/2010/main" val="3292256200"/>
              </p:ext>
            </p:extLst>
          </p:nvPr>
        </p:nvGraphicFramePr>
        <p:xfrm>
          <a:off x="457200" y="1211263"/>
          <a:ext cx="11276013" cy="5064125"/>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902184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7657852-E15E-D442-B186-9680011601EA}"/>
              </a:ext>
            </a:extLst>
          </p:cNvPr>
          <p:cNvSpPr>
            <a:spLocks noGrp="1"/>
          </p:cNvSpPr>
          <p:nvPr>
            <p:ph type="title"/>
          </p:nvPr>
        </p:nvSpPr>
        <p:spPr>
          <a:xfrm>
            <a:off x="1986235" y="1492671"/>
            <a:ext cx="4929753" cy="2937249"/>
          </a:xfrm>
        </p:spPr>
        <p:txBody>
          <a:bodyPr/>
          <a:lstStyle/>
          <a:p>
            <a:br>
              <a:rPr lang="en-US" dirty="0"/>
            </a:br>
            <a:br>
              <a:rPr lang="en-US" dirty="0"/>
            </a:br>
            <a:r>
              <a:rPr lang="en-US" dirty="0"/>
              <a:t>Forecast IT Spend, Growth and Growth Share </a:t>
            </a:r>
            <a:br>
              <a:rPr lang="en-US" dirty="0"/>
            </a:br>
            <a:br>
              <a:rPr lang="en-US" dirty="0"/>
            </a:br>
            <a:r>
              <a:rPr lang="en-US" dirty="0">
                <a:latin typeface="+mn-lt"/>
              </a:rPr>
              <a:t>by Enterprise IT Spend Segment</a:t>
            </a:r>
            <a:br>
              <a:rPr lang="en-US" dirty="0">
                <a:latin typeface="+mn-lt"/>
              </a:rPr>
            </a:br>
            <a:br>
              <a:rPr lang="en-US" dirty="0">
                <a:latin typeface="+mn-lt"/>
              </a:rPr>
            </a:br>
            <a:endParaRPr lang="en-US" dirty="0">
              <a:latin typeface="+mn-lt"/>
            </a:endParaRPr>
          </a:p>
        </p:txBody>
      </p:sp>
      <p:cxnSp>
        <p:nvCxnSpPr>
          <p:cNvPr id="3" name="Straight Connector 2">
            <a:extLst>
              <a:ext uri="{FF2B5EF4-FFF2-40B4-BE49-F238E27FC236}">
                <a16:creationId xmlns:a16="http://schemas.microsoft.com/office/drawing/2014/main" id="{0651D18B-C3AC-4F88-AB9D-0AEFEFA4F20F}"/>
              </a:ext>
            </a:extLst>
          </p:cNvPr>
          <p:cNvCxnSpPr/>
          <p:nvPr/>
        </p:nvCxnSpPr>
        <p:spPr>
          <a:xfrm>
            <a:off x="-261257" y="1211282"/>
            <a:ext cx="261257"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itle 3">
            <a:extLst>
              <a:ext uri="{FF2B5EF4-FFF2-40B4-BE49-F238E27FC236}">
                <a16:creationId xmlns:a16="http://schemas.microsoft.com/office/drawing/2014/main" id="{4426FB0A-FB34-4399-B31B-94C8D0325AD6}"/>
              </a:ext>
            </a:extLst>
          </p:cNvPr>
          <p:cNvSpPr txBox="1">
            <a:spLocks/>
          </p:cNvSpPr>
          <p:nvPr/>
        </p:nvSpPr>
        <p:spPr>
          <a:xfrm>
            <a:off x="1986234" y="2961295"/>
            <a:ext cx="4929753" cy="1738478"/>
          </a:xfrm>
          <a:prstGeom prst="rect">
            <a:avLst/>
          </a:prstGeom>
        </p:spPr>
        <p:txBody>
          <a:bodyPr vert="horz" wrap="square" lIns="0" tIns="0" rIns="0" bIns="0" rtlCol="0" anchor="ctr" anchorCtr="0">
            <a:noAutofit/>
          </a:bodyPr>
          <a:lstStyle>
            <a:lvl1pPr algn="l" defTabSz="914400" rtl="0" eaLnBrk="1" latinLnBrk="0" hangingPunct="1">
              <a:lnSpc>
                <a:spcPct val="100000"/>
              </a:lnSpc>
              <a:spcBef>
                <a:spcPts val="0"/>
              </a:spcBef>
              <a:spcAft>
                <a:spcPts val="1200"/>
              </a:spcAft>
              <a:buClr>
                <a:schemeClr val="tx1"/>
              </a:buClr>
              <a:buSzPct val="90000"/>
              <a:buFont typeface="Wingdings" panose="05000000000000000000" pitchFamily="2" charset="2"/>
              <a:buNone/>
              <a:defRPr lang="en-US" sz="3200" b="0" kern="1200">
                <a:solidFill>
                  <a:schemeClr val="accent1"/>
                </a:solidFill>
                <a:latin typeface="+mj-lt"/>
                <a:ea typeface="+mn-ea"/>
                <a:cs typeface="Arial Black" panose="020B0604020202020204" pitchFamily="34" charset="0"/>
              </a:defRPr>
            </a:lvl1pPr>
          </a:lstStyle>
          <a:p>
            <a:br>
              <a:rPr lang="en-US" dirty="0">
                <a:latin typeface="+mn-lt"/>
              </a:rPr>
            </a:br>
            <a:endParaRPr lang="en-US" dirty="0">
              <a:latin typeface="+mn-lt"/>
            </a:endParaRPr>
          </a:p>
        </p:txBody>
      </p:sp>
    </p:spTree>
    <p:extLst>
      <p:ext uri="{BB962C8B-B14F-4D97-AF65-F5344CB8AC3E}">
        <p14:creationId xmlns:p14="http://schemas.microsoft.com/office/powerpoint/2010/main" val="476026091"/>
      </p:ext>
    </p:extLst>
  </p:cSld>
  <p:clrMapOvr>
    <a:masterClrMapping/>
  </p:clrMapOvr>
</p:sld>
</file>

<file path=ppt/theme/theme1.xml><?xml version="1.0" encoding="utf-8"?>
<a:theme xmlns:a="http://schemas.openxmlformats.org/drawingml/2006/main" name="White bkgrnd master">
  <a:themeElements>
    <a:clrScheme name="Gartner 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91440" rtlCol="0">
        <a:spAutoFit/>
      </a:bodyPr>
      <a:lstStyle>
        <a:defPPr>
          <a:defRPr dirty="0" err="1"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A80A3"/>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A1B3CA"/>
    </a:custClr>
    <a:custClr name="Sky Tint2">
      <a:srgbClr val="91DCF8"/>
    </a:custClr>
    <a:custClr name="Tangerine Tint2">
      <a:srgbClr val="A1B3CA"/>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D0DEEA"/>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A"/>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2A0240A6-64F7-0F4E-9EC5-70C160A444F4}" vid="{F00EBF6D-0A67-4548-8CCC-46BD223F051E}"/>
    </a:ext>
  </a:extLst>
</a:theme>
</file>

<file path=ppt/theme/theme2.xml><?xml version="1.0" encoding="utf-8"?>
<a:theme xmlns:a="http://schemas.openxmlformats.org/drawingml/2006/main" name="Blue bkgrnd master">
  <a:themeElements>
    <a:clrScheme name="2018 Brand Colors-012">
      <a:dk1>
        <a:srgbClr val="000000"/>
      </a:dk1>
      <a:lt1>
        <a:srgbClr val="FFFFFF"/>
      </a:lt1>
      <a:dk2>
        <a:srgbClr val="002856"/>
      </a:dk2>
      <a:lt2>
        <a:srgbClr val="FFFFFF"/>
      </a:lt2>
      <a:accent1>
        <a:srgbClr val="FFFFFF"/>
      </a:accent1>
      <a:accent2>
        <a:srgbClr val="E2E4E4"/>
      </a:accent2>
      <a:accent3>
        <a:srgbClr val="A7AFAF"/>
      </a:accent3>
      <a:accent4>
        <a:srgbClr val="009AD7"/>
      </a:accent4>
      <a:accent5>
        <a:srgbClr val="FF540A"/>
      </a:accent5>
      <a:accent6>
        <a:srgbClr val="FEC10D"/>
      </a:accent6>
      <a:hlink>
        <a:srgbClr val="0052D7"/>
      </a:hlink>
      <a:folHlink>
        <a:srgbClr val="0045B5"/>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D3D3D3"/>
        </a:solid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dirty="0"/>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accent2"/>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rtlCol="0">
        <a:spAutoFit/>
      </a:bodyPr>
      <a:lstStyle>
        <a:defPPr>
          <a:defRPr dirty="0" smtClean="0"/>
        </a:defPPr>
      </a:lstStyle>
    </a:txDef>
  </a:objectDefaults>
  <a:extraClrSchemeLst/>
  <a:custClrLst>
    <a:custClr name="New Gartner Blue">
      <a:srgbClr val="002856"/>
    </a:custClr>
    <a:custClr name="Sky">
      <a:srgbClr val="009AD7"/>
    </a:custClr>
    <a:custClr name="Tangerine">
      <a:srgbClr val="FF540A"/>
    </a:custClr>
    <a:custClr name="Lemon">
      <a:srgbClr val="FEC10D"/>
    </a:custClr>
    <a:custClr name="Rose">
      <a:srgbClr val="E81159"/>
    </a:custClr>
    <a:custClr name="Steel">
      <a:srgbClr val="6F7878"/>
    </a:custClr>
    <a:custClr name="Black">
      <a:srgbClr val="000000"/>
    </a:custClr>
    <a:custClr name="White">
      <a:srgbClr val="FFFFFF"/>
    </a:custClr>
    <a:custClr name="White">
      <a:srgbClr val="FFFFFF"/>
    </a:custClr>
    <a:custClr name="Error Red">
      <a:srgbClr val="DE0A01"/>
    </a:custClr>
    <a:custClr name="New Gartner Blue Tint1">
      <a:srgbClr val="6E7D9D"/>
    </a:custClr>
    <a:custClr name="Sky Tint1">
      <a:srgbClr val="49C5F4"/>
    </a:custClr>
    <a:custClr name="Tangerine Tint1">
      <a:srgbClr val="F8AF79"/>
    </a:custClr>
    <a:custClr name="Lemon Tint1">
      <a:srgbClr val="FFE48E"/>
    </a:custClr>
    <a:custClr name="Rose Tint1">
      <a:srgbClr val="F4729D"/>
    </a:custClr>
    <a:custClr name="Steel Tint1">
      <a:srgbClr val="979D9D"/>
    </a:custClr>
    <a:custClr name="White">
      <a:srgbClr val="FFFFFF"/>
    </a:custClr>
    <a:custClr name="White">
      <a:srgbClr val="FFFFFF"/>
    </a:custClr>
    <a:custClr name="White">
      <a:srgbClr val="FFFFFF"/>
    </a:custClr>
    <a:custClr name="Warning Yellow">
      <a:srgbClr val="F5AB23"/>
    </a:custClr>
    <a:custClr name="New Gartner Blue Tint2">
      <a:srgbClr val="9AACC7"/>
    </a:custClr>
    <a:custClr name="Sky Tint2">
      <a:srgbClr val="91DCF8"/>
    </a:custClr>
    <a:custClr name="Tangerine Tint2">
      <a:srgbClr val="FBC9A6"/>
    </a:custClr>
    <a:custClr name="Lemon Tint2">
      <a:srgbClr val="FFEDB3"/>
    </a:custClr>
    <a:custClr name="Rose Tint2">
      <a:srgbClr val="F8A1BD"/>
    </a:custClr>
    <a:custClr name="Border Gray">
      <a:srgbClr val="D3D3D3"/>
    </a:custClr>
    <a:custClr name="White">
      <a:srgbClr val="FFFFFF"/>
    </a:custClr>
    <a:custClr name="White">
      <a:srgbClr val="FFFFFF"/>
    </a:custClr>
    <a:custClr name="White">
      <a:srgbClr val="FFFFFF"/>
    </a:custClr>
    <a:custClr name="Success Green">
      <a:srgbClr val="00A76D"/>
    </a:custClr>
    <a:custClr name="New Gartner Blue Tint3">
      <a:srgbClr val="C0D1E0"/>
    </a:custClr>
    <a:custClr name="Sky Tint3">
      <a:srgbClr val="DAF3FD"/>
    </a:custClr>
    <a:custClr name="White">
      <a:srgbClr val="FFFFFF"/>
    </a:custClr>
    <a:custClr name="White">
      <a:srgbClr val="FFFFFF"/>
    </a:custClr>
    <a:custClr name="Rose Tint3">
      <a:srgbClr val="F9C1D2"/>
    </a:custClr>
    <a:custClr name="Background Gray">
      <a:srgbClr val="F4F4F4"/>
    </a:custClr>
    <a:custClr name="White">
      <a:srgbClr val="FFFFFF"/>
    </a:custClr>
    <a:custClr name="White">
      <a:srgbClr val="FFFFFF"/>
    </a:custClr>
    <a:custClr name="White">
      <a:srgbClr val="FFFFFF"/>
    </a:custClr>
    <a:custClr name="White">
      <a:srgbClr val="FFFFFF"/>
    </a:custClr>
    <a:custClr name="New Gartner Blue Dark">
      <a:srgbClr val="355578"/>
    </a:custClr>
    <a:custClr name="Sky Dark">
      <a:srgbClr val="0074AD"/>
    </a:custClr>
    <a:custClr name="Tangerine Dark">
      <a:srgbClr val="932F18"/>
    </a:custClr>
    <a:custClr name="Lemon Dark">
      <a:srgbClr val="BF920B"/>
    </a:custClr>
    <a:custClr name="Rose Dark">
      <a:srgbClr val="AF0D43"/>
    </a:custClr>
    <a:custClr name="Steel Dark">
      <a:srgbClr val="535A54"/>
    </a:custClr>
    <a:custClr name="White">
      <a:srgbClr val="FFFFFF"/>
    </a:custClr>
    <a:custClr name="White">
      <a:srgbClr val="FFFFFF"/>
    </a:custClr>
    <a:custClr name="White">
      <a:srgbClr val="FFFFFF"/>
    </a:custClr>
    <a:custClr name="White">
      <a:srgbClr val="FFFFFF"/>
    </a:custClr>
  </a:custClrLst>
  <a:extLst>
    <a:ext uri="{05A4C25C-085E-4340-85A3-A5531E510DB2}">
      <thm15:themeFamily xmlns:thm15="http://schemas.microsoft.com/office/thememl/2012/main" name="Presentation2" id="{2A0240A6-64F7-0F4E-9EC5-70C160A444F4}" vid="{B9BB8EBC-F557-1447-BC00-4DE47B9A8DD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Gartner">
      <a:majorFont>
        <a:latin typeface="Arial Black"/>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Gartner 1">
    <a:dk1>
      <a:srgbClr val="000000"/>
    </a:dk1>
    <a:lt1>
      <a:srgbClr val="FFFFFF"/>
    </a:lt1>
    <a:dk2>
      <a:srgbClr val="002856"/>
    </a:dk2>
    <a:lt2>
      <a:srgbClr val="FFFFFF"/>
    </a:lt2>
    <a:accent1>
      <a:srgbClr val="002856"/>
    </a:accent1>
    <a:accent2>
      <a:srgbClr val="A7AFAF"/>
    </a:accent2>
    <a:accent3>
      <a:srgbClr val="E2E4E4"/>
    </a:accent3>
    <a:accent4>
      <a:srgbClr val="009AD7"/>
    </a:accent4>
    <a:accent5>
      <a:srgbClr val="FF540A"/>
    </a:accent5>
    <a:accent6>
      <a:srgbClr val="FEC10D"/>
    </a:accent6>
    <a:hlink>
      <a:srgbClr val="0052D7"/>
    </a:hlink>
    <a:folHlink>
      <a:srgbClr val="0045B5"/>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6AD3932C106836418DD17C794983BA47" ma:contentTypeVersion="2" ma:contentTypeDescription="Create a new document." ma:contentTypeScope="" ma:versionID="70b3c47854f41740d44aa7018271c5d6">
  <xsd:schema xmlns:xsd="http://www.w3.org/2001/XMLSchema" xmlns:xs="http://www.w3.org/2001/XMLSchema" xmlns:p="http://schemas.microsoft.com/office/2006/metadata/properties" xmlns:ns2="70045430-6c03-4416-8921-c7db8ec57d2a" targetNamespace="http://schemas.microsoft.com/office/2006/metadata/properties" ma:root="true" ma:fieldsID="af10908af4023b94673d08d2cd654993" ns2:_="">
    <xsd:import namespace="70045430-6c03-4416-8921-c7db8ec57d2a"/>
    <xsd:element name="properties">
      <xsd:complexType>
        <xsd:sequence>
          <xsd:element name="documentManagement">
            <xsd:complexType>
              <xsd:all>
                <xsd:element ref="ns2:MediaServiceMetadata" minOccurs="0"/>
                <xsd:element ref="ns2: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0045430-6c03-4416-8921-c7db8ec57d2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6302D81-4944-47BF-85DD-7D6B3563FED8}">
  <ds:schemaRefs>
    <ds:schemaRef ds:uri="http://schemas.microsoft.com/sharepoint/v3/contenttype/forms"/>
  </ds:schemaRefs>
</ds:datastoreItem>
</file>

<file path=customXml/itemProps2.xml><?xml version="1.0" encoding="utf-8"?>
<ds:datastoreItem xmlns:ds="http://schemas.openxmlformats.org/officeDocument/2006/customXml" ds:itemID="{C98B4362-42A9-4CBB-9650-1050B367B57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0045430-6c03-4416-8921-c7db8ec57d2a"/>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AA97DB5D-5330-44F3-89C1-E30295041333}">
  <ds:schemaRefs>
    <ds:schemaRef ds:uri="http://purl.org/dc/dcmitype/"/>
    <ds:schemaRef ds:uri="http://purl.org/dc/elements/1.1/"/>
    <ds:schemaRef ds:uri="http://schemas.openxmlformats.org/package/2006/metadata/core-properties"/>
    <ds:schemaRef ds:uri="http://schemas.microsoft.com/office/2006/documentManagement/types"/>
    <ds:schemaRef ds:uri="http://www.w3.org/XML/1998/namespace"/>
    <ds:schemaRef ds:uri="http://schemas.microsoft.com/office/infopath/2007/PartnerControls"/>
    <ds:schemaRef ds:uri="70045430-6c03-4416-8921-c7db8ec57d2a"/>
    <ds:schemaRef ds:uri="http://schemas.microsoft.com/office/2006/metadata/properties"/>
    <ds:schemaRef ds:uri="http://purl.org/dc/terms/"/>
  </ds:schemaRefs>
</ds:datastoreItem>
</file>

<file path=docProps/app.xml><?xml version="1.0" encoding="utf-8"?>
<Properties xmlns="http://schemas.openxmlformats.org/officeDocument/2006/extended-properties" xmlns:vt="http://schemas.openxmlformats.org/officeDocument/2006/docPropsVTypes">
  <Template>blank</Template>
  <TotalTime>1185</TotalTime>
  <Words>1084</Words>
  <Application>Microsoft Office PowerPoint</Application>
  <PresentationFormat>Widescreen</PresentationFormat>
  <Paragraphs>134</Paragraphs>
  <Slides>24</Slides>
  <Notes>24</Notes>
  <HiddenSlides>0</HiddenSlides>
  <MMClips>0</MMClips>
  <ScaleCrop>false</ScaleCrop>
  <HeadingPairs>
    <vt:vector size="8" baseType="variant">
      <vt:variant>
        <vt:lpstr>Fonts Used</vt:lpstr>
      </vt:variant>
      <vt:variant>
        <vt:i4>8</vt:i4>
      </vt:variant>
      <vt:variant>
        <vt:lpstr>Theme</vt:lpstr>
      </vt:variant>
      <vt:variant>
        <vt:i4>2</vt:i4>
      </vt:variant>
      <vt:variant>
        <vt:lpstr>Links</vt:lpstr>
      </vt:variant>
      <vt:variant>
        <vt:i4>1</vt:i4>
      </vt:variant>
      <vt:variant>
        <vt:lpstr>Slide Titles</vt:lpstr>
      </vt:variant>
      <vt:variant>
        <vt:i4>24</vt:i4>
      </vt:variant>
    </vt:vector>
  </HeadingPairs>
  <TitlesOfParts>
    <vt:vector size="35" baseType="lpstr">
      <vt:lpstr>Arial</vt:lpstr>
      <vt:lpstr>Arial Black</vt:lpstr>
      <vt:lpstr>Calibri</vt:lpstr>
      <vt:lpstr>Gartner sans</vt:lpstr>
      <vt:lpstr>Roboto</vt:lpstr>
      <vt:lpstr>Roboto-regular</vt:lpstr>
      <vt:lpstr>Times New Roman</vt:lpstr>
      <vt:lpstr>Wingdings</vt:lpstr>
      <vt:lpstr>White bkgrnd master</vt:lpstr>
      <vt:lpstr>Blue bkgrnd master</vt:lpstr>
      <vt:lpstr>file:///K:\My%20Drive\XLS\VIF.xlsx!Sheet0!R12C10</vt:lpstr>
      <vt:lpstr>2024 Outlook Presentation:  Enterprise IT Spending Forecast for       </vt:lpstr>
      <vt:lpstr>Overview</vt:lpstr>
      <vt:lpstr>Forecast Industry  IT Spend and Growth    </vt:lpstr>
      <vt:lpstr>Forecast Yearly IT Spend in the Vertical per Year and Expected YoY Growth </vt:lpstr>
      <vt:lpstr>Forecast YoY Growth Compared to Other Industries and Compared to Average Across Vertical Industries</vt:lpstr>
      <vt:lpstr>Forecast Yearly IT Spend in the Vertical by Spend Category (IT Market Segment)</vt:lpstr>
      <vt:lpstr>Annual Growth/Decline in the Vertical by Spend Category (IT Market Segment) </vt:lpstr>
      <vt:lpstr>Forecast Segment IT Spend in the Vertical by Year With Five-Year CAGR </vt:lpstr>
      <vt:lpstr>  Forecast IT Spend, Growth and Growth Share   by Enterprise IT Spend Segment  </vt:lpstr>
      <vt:lpstr>2024 IT Spend, by CAGR and Growth Share  per IT Market Segment</vt:lpstr>
      <vt:lpstr>2024 Software Spend, by CAGR and Growth Share  per IT Software Subsegment</vt:lpstr>
      <vt:lpstr>2024 Services Spend, by CAGR and Growth Share  per IT Services Spend Subsegment</vt:lpstr>
      <vt:lpstr>2024 Data Center Systems Spend, by CAGR and Growth Share  per Data Center Spend Subsegment</vt:lpstr>
      <vt:lpstr>2024 Devices and Communications Spend, by CAGR and Growth Share  per Subsegment for Devices and Communications Spend</vt:lpstr>
      <vt:lpstr>Forecast IT Spend, Growth and Growth Share  by Subvertical</vt:lpstr>
      <vt:lpstr>2024 IT Spend, by CAGR and Growth Share  per Subvertical</vt:lpstr>
      <vt:lpstr>Forecast YoY Growth/Decline in IT Spend per Subvertical</vt:lpstr>
      <vt:lpstr>Forecast IT Spend, Growth and Growth Share  by Region</vt:lpstr>
      <vt:lpstr>2024 IT Spend, by CAGR and Growth Share  per Major Geographic Region</vt:lpstr>
      <vt:lpstr>2024 IT Spend, by CAGR and Growth Share  per Geographic Region</vt:lpstr>
      <vt:lpstr>Methodology and Background</vt:lpstr>
      <vt:lpstr>Additional Sources</vt:lpstr>
      <vt:lpstr>Research Metrics and Methodology</vt:lpstr>
      <vt:lpstr>End of Presentation   </vt:lpstr>
    </vt:vector>
  </TitlesOfParts>
  <Company>Gartner</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7in1 Industry Research Collections</dc:title>
  <dc:creator>Gregor.Petri@gartner.com</dc:creator>
  <cp:lastModifiedBy>Gregor Petri</cp:lastModifiedBy>
  <cp:revision>135</cp:revision>
  <cp:lastPrinted>2018-11-13T13:12:35Z</cp:lastPrinted>
  <dcterms:created xsi:type="dcterms:W3CDTF">2018-09-26T08:22:49Z</dcterms:created>
  <dcterms:modified xsi:type="dcterms:W3CDTF">2023-11-07T16:02:54Z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0x0101006AD3932C106836418DD17C794983BA47</vt:lpwstr>
  </property>
</Properties>
</file>