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4.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15.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6.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33"/>
  </p:notesMasterIdLst>
  <p:handoutMasterIdLst>
    <p:handoutMasterId r:id="rId34"/>
  </p:handoutMasterIdLst>
  <p:sldIdLst>
    <p:sldId id="256" r:id="rId5"/>
    <p:sldId id="257" r:id="rId6"/>
    <p:sldId id="258" r:id="rId7"/>
    <p:sldId id="905" r:id="rId8"/>
    <p:sldId id="899" r:id="rId9"/>
    <p:sldId id="900" r:id="rId10"/>
    <p:sldId id="901" r:id="rId11"/>
    <p:sldId id="902" r:id="rId12"/>
    <p:sldId id="903" r:id="rId13"/>
    <p:sldId id="904" r:id="rId14"/>
    <p:sldId id="261" r:id="rId15"/>
    <p:sldId id="263" r:id="rId16"/>
    <p:sldId id="265" r:id="rId17"/>
    <p:sldId id="267" r:id="rId18"/>
    <p:sldId id="888" r:id="rId19"/>
    <p:sldId id="473" r:id="rId20"/>
    <p:sldId id="269" r:id="rId21"/>
    <p:sldId id="881" r:id="rId22"/>
    <p:sldId id="889" r:id="rId23"/>
    <p:sldId id="892" r:id="rId24"/>
    <p:sldId id="271" r:id="rId25"/>
    <p:sldId id="887" r:id="rId26"/>
    <p:sldId id="891" r:id="rId27"/>
    <p:sldId id="897" r:id="rId28"/>
    <p:sldId id="898" r:id="rId29"/>
    <p:sldId id="894" r:id="rId30"/>
    <p:sldId id="895" r:id="rId31"/>
    <p:sldId id="8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C44E29-0154-561D-7133-D697915DF54E}" name="Goyal,Amit" initials="G" userId="S::Amit.Goyal@gartner.com::eee8e8c1-42ae-4249-b6a9-3370800f75b7" providerId="AD"/>
  <p188:author id="{62F9F39A-F6B3-0B68-1988-1E9D3E6D689E}" name="Mishra,Naveen" initials="M" userId="S::Naveen.Mishra@gartner.com::4bcd1e7b-bea6-4db6-b5b1-7b0947c0849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878"/>
    <a:srgbClr val="F4F4F4"/>
    <a:srgbClr val="355578"/>
    <a:srgbClr val="26486F"/>
    <a:srgbClr val="8E0000"/>
    <a:srgbClr val="0052D7"/>
    <a:srgbClr val="172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29" autoAdjust="0"/>
  </p:normalViewPr>
  <p:slideViewPr>
    <p:cSldViewPr snapToGrid="0">
      <p:cViewPr varScale="1">
        <p:scale>
          <a:sx n="50" d="100"/>
          <a:sy n="50" d="100"/>
        </p:scale>
        <p:origin x="456" y="42"/>
      </p:cViewPr>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00" d="100"/>
        <a:sy n="100" d="100"/>
      </p:scale>
      <p:origin x="0" y="0"/>
    </p:cViewPr>
  </p:sorterViewPr>
  <p:notesViewPr>
    <p:cSldViewPr snapToGrid="0">
      <p:cViewPr>
        <p:scale>
          <a:sx n="75" d="100"/>
          <a:sy n="75" d="100"/>
        </p:scale>
        <p:origin x="4312" y="5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AMGOYAL\Desktop\DC%20Scenario\New%20folder\Excel\Copy%20of%20Servers_All_Countries_Market_Share_1Q21%20(751819).xlsm" TargetMode="External"/><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1" Type="http://schemas.openxmlformats.org/officeDocument/2006/relationships/oleObject" Target="file:///C:\Users\AMGOYAL\Desktop\DC%20Scenario\New%20folder\Forecast%20Bubble%20chart_sample_Storag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MGOYAL\Desktop\DC%20Scenario\New%20folder\Excel\Copy%20of%20Servers_All_Countries_Market_Share_1Q21%20(751819).xlsm"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AMGOYAL\AppData\Local\Temp\Temp1_Storage_Marketshare_Country_1Q21_752494%20(1).zip\Storage_Marketshare_Country%201Q21%20(752494).xlsm"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AMGOYAL\Desktop\DC%20Scenario\2020\Market%20Share\Units_Ports_2020.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AMGOYAL\Downloads\ENE_Market_Share_1Q21_742296.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AMGOYAL\Desktop\DC%20Scenario\2020\Market%20Share\Units_Ports_2020.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AMGOYAL\Downloads\Data_Center_Hardware_Integrated_Systems_Worldwide_Market_Share_1Q21_753731.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C:\Users\AMGOYAL\Desktop\DC%20Scenario\2020\sample%20Scenario%20figure%20region.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0368490215893"/>
          <c:y val="7.5567340185356727E-2"/>
          <c:w val="0.80953367897420725"/>
          <c:h val="0.77939875901498046"/>
        </c:manualLayout>
      </c:layout>
      <c:bubbleChart>
        <c:varyColors val="0"/>
        <c:ser>
          <c:idx val="0"/>
          <c:order val="0"/>
          <c:tx>
            <c:strRef>
              <c:f>'[Chart in Microsoft PowerPoint]Sheet1'!$C$1</c:f>
              <c:strCache>
                <c:ptCount val="1"/>
                <c:pt idx="0">
                  <c:v>CAGR 2020-2025</c:v>
                </c:pt>
              </c:strCache>
            </c:strRef>
          </c:tx>
          <c:spPr>
            <a:solidFill>
              <a:schemeClr val="tx2"/>
            </a:solidFill>
            <a:ln>
              <a:solidFill>
                <a:srgbClr val="D3D3D3"/>
              </a:solidFill>
              <a:prstDash val="dash"/>
            </a:ln>
            <a:effectLst/>
          </c:spPr>
          <c:invertIfNegative val="0"/>
          <c:dPt>
            <c:idx val="3"/>
            <c:invertIfNegative val="0"/>
            <c:bubble3D val="0"/>
            <c:extLst xmlns:c16r2="http://schemas.microsoft.com/office/drawing/2015/06/chart">
              <c:ext xmlns:c16="http://schemas.microsoft.com/office/drawing/2014/chart" uri="{C3380CC4-5D6E-409C-BE32-E72D297353CC}">
                <c16:uniqueId val="{00000000-07DB-4CB1-BCE4-41A322631C37}"/>
              </c:ext>
            </c:extLst>
          </c:dPt>
          <c:dLbls>
            <c:dLbl>
              <c:idx val="0"/>
              <c:layout>
                <c:manualLayout>
                  <c:x val="2.2871968901326031E-2"/>
                  <c:y val="8.1536948550781627E-2"/>
                </c:manualLayout>
              </c:layout>
              <c:tx>
                <c:rich>
                  <a:bodyPr/>
                  <a:lstStyle/>
                  <a:p>
                    <a:fld id="{F9951D2E-43CE-4637-8C16-2AEAC6FEA731}" type="CELLRANGE">
                      <a:rPr lang="en-US"/>
                      <a:pPr/>
                      <a:t>[CELLRANGE]</a:t>
                    </a:fld>
                    <a:endParaRPr lang="en-US"/>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1-07DB-4CB1-BCE4-41A322631C37}"/>
                </c:ext>
                <c:ext xmlns:c15="http://schemas.microsoft.com/office/drawing/2012/chart" uri="{CE6537A1-D6FC-4f65-9D91-7224C49458BB}">
                  <c15:dlblFieldTable/>
                  <c15:showDataLabelsRange val="1"/>
                </c:ext>
              </c:extLst>
            </c:dLbl>
            <c:dLbl>
              <c:idx val="1"/>
              <c:layout>
                <c:manualLayout>
                  <c:x val="3.494288215831389E-17"/>
                  <c:y val="-2.9120338768136349E-2"/>
                </c:manualLayout>
              </c:layout>
              <c:tx>
                <c:rich>
                  <a:bodyPr/>
                  <a:lstStyle/>
                  <a:p>
                    <a:fld id="{E62D7804-6A05-46BB-A7C7-710C4634CEAD}" type="CELLRANGE">
                      <a:rPr lang="en-US"/>
                      <a:pPr/>
                      <a:t>[CELLRANGE]</a:t>
                    </a:fld>
                    <a:endParaRPr lang="en-US"/>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2-07DB-4CB1-BCE4-41A322631C37}"/>
                </c:ext>
                <c:ext xmlns:c15="http://schemas.microsoft.com/office/drawing/2012/chart" uri="{CE6537A1-D6FC-4f65-9D91-7224C49458BB}">
                  <c15:dlblFieldTable/>
                  <c15:showDataLabelsRange val="1"/>
                </c:ext>
              </c:extLst>
            </c:dLbl>
            <c:dLbl>
              <c:idx val="2"/>
              <c:layout>
                <c:manualLayout>
                  <c:x val="-5.717992225331551E-3"/>
                  <c:y val="-7.8624914673968108E-2"/>
                </c:manualLayout>
              </c:layout>
              <c:tx>
                <c:rich>
                  <a:bodyPr/>
                  <a:lstStyle/>
                  <a:p>
                    <a:r>
                      <a:rPr lang="en-US" dirty="0"/>
                      <a:t>RISC</a:t>
                    </a:r>
                    <a:endParaRPr lang="en-US"/>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3-07DB-4CB1-BCE4-41A322631C37}"/>
                </c:ext>
                <c:ext xmlns:c15="http://schemas.microsoft.com/office/drawing/2012/chart" uri="{CE6537A1-D6FC-4f65-9D91-7224C49458BB}"/>
              </c:extLst>
            </c:dLbl>
            <c:dLbl>
              <c:idx val="3"/>
              <c:layout>
                <c:manualLayout>
                  <c:x val="-3.2401955943545273E-2"/>
                  <c:y val="0.21549050688420848"/>
                </c:manualLayout>
              </c:layout>
              <c:tx>
                <c:rich>
                  <a:bodyPr/>
                  <a:lstStyle/>
                  <a:p>
                    <a:fld id="{127CFB1B-DFC3-42BE-AC6A-B171AE28B4C9}" type="CELLRANGE">
                      <a:rPr lang="en-US"/>
                      <a:pPr/>
                      <a:t>[CELLRANGE]</a:t>
                    </a:fld>
                    <a:endParaRPr lang="en-US"/>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0-07DB-4CB1-BCE4-41A322631C37}"/>
                </c:ext>
                <c:ext xmlns:c15="http://schemas.microsoft.com/office/drawing/2012/chart" uri="{CE6537A1-D6FC-4f65-9D91-7224C49458BB}">
                  <c15:dlblFieldTable/>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howLeaderLines val="0"/>
            <c:extLst xmlns:c16r2="http://schemas.microsoft.com/office/drawing/2015/06/char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'[Chart in Microsoft PowerPoint]Sheet1'!$B$2:$B$5</c:f>
              <c:numCache>
                <c:formatCode>0%</c:formatCode>
                <c:ptCount val="4"/>
                <c:pt idx="0">
                  <c:v>-0.25242172872049173</c:v>
                </c:pt>
                <c:pt idx="1">
                  <c:v>-1.4089717783970057E-2</c:v>
                </c:pt>
                <c:pt idx="2">
                  <c:v>2.2626564155905138E-2</c:v>
                </c:pt>
                <c:pt idx="3">
                  <c:v>0.13031929467098635</c:v>
                </c:pt>
              </c:numCache>
            </c:numRef>
          </c:xVal>
          <c:yVal>
            <c:numRef>
              <c:f>'[Chart in Microsoft PowerPoint]Sheet1'!$C$2:$C$5</c:f>
              <c:numCache>
                <c:formatCode>0.0%</c:formatCode>
                <c:ptCount val="4"/>
                <c:pt idx="0">
                  <c:v>-0.05</c:v>
                </c:pt>
                <c:pt idx="1">
                  <c:v>-2.4039601889746742E-2</c:v>
                </c:pt>
                <c:pt idx="2">
                  <c:v>-5.4474654348012685E-2</c:v>
                </c:pt>
                <c:pt idx="3">
                  <c:v>6.3339100326709419E-2</c:v>
                </c:pt>
              </c:numCache>
            </c:numRef>
          </c:yVal>
          <c:bubbleSize>
            <c:numRef>
              <c:f>'[Chart in Microsoft PowerPoint]Sheet1'!$D$2:$D$5</c:f>
              <c:numCache>
                <c:formatCode>_(* #,##0_);_(* \(#,##0\);_(* "-"??_);_(@_)</c:formatCode>
                <c:ptCount val="4"/>
                <c:pt idx="0">
                  <c:v>438.93711535699987</c:v>
                </c:pt>
                <c:pt idx="1">
                  <c:v>3823.7711967019995</c:v>
                </c:pt>
                <c:pt idx="2">
                  <c:v>2112.2637535989998</c:v>
                </c:pt>
                <c:pt idx="3">
                  <c:v>78410.367636849056</c:v>
                </c:pt>
              </c:numCache>
            </c:numRef>
          </c:bubbleSize>
          <c:bubble3D val="0"/>
          <c:extLst xmlns:c16r2="http://schemas.microsoft.com/office/drawing/2015/06/chart">
            <c:ext xmlns:c16="http://schemas.microsoft.com/office/drawing/2014/chart" uri="{C3380CC4-5D6E-409C-BE32-E72D297353CC}">
              <c16:uniqueId val="{00000004-07DB-4CB1-BCE4-41A322631C37}"/>
            </c:ext>
            <c:ext xmlns:c15="http://schemas.microsoft.com/office/drawing/2012/chart" uri="{02D57815-91ED-43cb-92C2-25804820EDAC}">
              <c15:datalabelsRange>
                <c15:f>'[Chart in Microsoft PowerPoint]Sheet1'!$A$2:$A$7</c15:f>
                <c15:dlblRangeCache>
                  <c:ptCount val="6"/>
                  <c:pt idx="0">
                    <c:v>IA64</c:v>
                  </c:pt>
                  <c:pt idx="1">
                    <c:v>Other</c:v>
                  </c:pt>
                  <c:pt idx="2">
                    <c:v>RISC</c:v>
                  </c:pt>
                  <c:pt idx="3">
                    <c:v>x86</c:v>
                  </c:pt>
                </c15:dlblRangeCache>
              </c15:datalabelsRange>
            </c:ext>
          </c:extLst>
        </c:ser>
        <c:dLbls>
          <c:dLblPos val="r"/>
          <c:showLegendKey val="0"/>
          <c:showVal val="1"/>
          <c:showCatName val="0"/>
          <c:showSerName val="0"/>
          <c:showPercent val="0"/>
          <c:showBubbleSize val="0"/>
        </c:dLbls>
        <c:bubbleScale val="100"/>
        <c:showNegBubbles val="0"/>
        <c:axId val="200037960"/>
        <c:axId val="282169648"/>
      </c:bubbleChart>
      <c:valAx>
        <c:axId val="200037960"/>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dirty="0">
                    <a:solidFill>
                      <a:schemeClr val="tx1"/>
                    </a:solidFill>
                  </a:rPr>
                  <a:t>Growth 2021</a:t>
                </a:r>
              </a:p>
            </c:rich>
          </c:tx>
          <c:layout>
            <c:manualLayout>
              <c:xMode val="edge"/>
              <c:yMode val="edge"/>
              <c:x val="0.48146862459755529"/>
              <c:y val="0.93621457484793946"/>
            </c:manualLayout>
          </c:layout>
          <c:overlay val="0"/>
          <c:spPr>
            <a:noFill/>
            <a:ln>
              <a:noFill/>
            </a:ln>
            <a:effectLst/>
          </c:spPr>
        </c:title>
        <c:numFmt formatCode="0.0%" sourceLinked="0"/>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b" anchorCtr="1"/>
          <a:lstStyle/>
          <a:p>
            <a:pPr>
              <a:defRPr sz="1100" b="0" i="0" u="none" strike="noStrike" kern="1200" baseline="0">
                <a:solidFill>
                  <a:schemeClr val="tx1"/>
                </a:solidFill>
                <a:latin typeface="+mn-lt"/>
                <a:ea typeface="+mn-ea"/>
                <a:cs typeface="+mn-cs"/>
              </a:defRPr>
            </a:pPr>
            <a:endParaRPr lang="en-US"/>
          </a:p>
        </c:txPr>
        <c:crossAx val="282169648"/>
        <c:crosses val="autoZero"/>
        <c:crossBetween val="midCat"/>
      </c:valAx>
      <c:valAx>
        <c:axId val="282169648"/>
        <c:scaling>
          <c:orientation val="minMax"/>
          <c:min val="-0.1"/>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dirty="0">
                    <a:solidFill>
                      <a:schemeClr val="tx1"/>
                    </a:solidFill>
                  </a:rPr>
                  <a:t>CAGR 2020-2025</a:t>
                </a:r>
              </a:p>
            </c:rich>
          </c:tx>
          <c:layout>
            <c:manualLayout>
              <c:xMode val="edge"/>
              <c:yMode val="edge"/>
              <c:x val="6.5921766440241641E-2"/>
              <c:y val="0.34164356767082882"/>
            </c:manualLayout>
          </c:layout>
          <c:overlay val="0"/>
          <c:spPr>
            <a:noFill/>
            <a:ln>
              <a:noFill/>
            </a:ln>
            <a:effectLst/>
          </c:sp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0003796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a:t>Comparison of Self build/ODM Vendors with the Rests in 2020 YR</a:t>
            </a:r>
          </a:p>
        </c:rich>
      </c:tx>
      <c:layout>
        <c:manualLayout>
          <c:xMode val="edge"/>
          <c:yMode val="edge"/>
          <c:x val="0.10951711403863441"/>
          <c:y val="2.8263820284832545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75767428075697"/>
          <c:y val="0.16053849921784885"/>
          <c:w val="0.59761449595088456"/>
          <c:h val="0.69767037130425513"/>
        </c:manualLayout>
      </c:layout>
      <c:barChart>
        <c:barDir val="col"/>
        <c:grouping val="clustered"/>
        <c:varyColors val="0"/>
        <c:ser>
          <c:idx val="0"/>
          <c:order val="0"/>
          <c:tx>
            <c:strRef>
              <c:f>Sheet2!$A$72</c:f>
              <c:strCache>
                <c:ptCount val="1"/>
                <c:pt idx="0">
                  <c:v>Self-Build/ODM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Sheet2!$B$71</c:f>
              <c:strCache>
                <c:ptCount val="1"/>
                <c:pt idx="0">
                  <c:v>Unit Growth</c:v>
                </c:pt>
              </c:strCache>
            </c:strRef>
          </c:cat>
          <c:val>
            <c:numRef>
              <c:f>Sheet2!$B$72</c:f>
              <c:numCache>
                <c:formatCode>0.0%</c:formatCode>
                <c:ptCount val="1"/>
                <c:pt idx="0">
                  <c:v>0.17914051706404166</c:v>
                </c:pt>
              </c:numCache>
            </c:numRef>
          </c:val>
          <c:extLst xmlns:c16r2="http://schemas.microsoft.com/office/drawing/2015/06/chart">
            <c:ext xmlns:c16="http://schemas.microsoft.com/office/drawing/2014/chart" uri="{C3380CC4-5D6E-409C-BE32-E72D297353CC}">
              <c16:uniqueId val="{00000000-5D63-4569-ADF3-D97E39A11BF6}"/>
            </c:ext>
          </c:extLst>
        </c:ser>
        <c:ser>
          <c:idx val="1"/>
          <c:order val="1"/>
          <c:tx>
            <c:strRef>
              <c:f>Sheet2!$A$73</c:f>
              <c:strCache>
                <c:ptCount val="1"/>
                <c:pt idx="0">
                  <c:v>Rest of the Market (all except Self-Build/ODM)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Sheet2!$B$71</c:f>
              <c:strCache>
                <c:ptCount val="1"/>
                <c:pt idx="0">
                  <c:v>Unit Growth</c:v>
                </c:pt>
              </c:strCache>
            </c:strRef>
          </c:cat>
          <c:val>
            <c:numRef>
              <c:f>Sheet2!$B$73</c:f>
              <c:numCache>
                <c:formatCode>0.0%</c:formatCode>
                <c:ptCount val="1"/>
                <c:pt idx="0">
                  <c:v>-3.3075102913984633E-2</c:v>
                </c:pt>
              </c:numCache>
            </c:numRef>
          </c:val>
          <c:extLst xmlns:c16r2="http://schemas.microsoft.com/office/drawing/2015/06/chart">
            <c:ext xmlns:c16="http://schemas.microsoft.com/office/drawing/2014/chart" uri="{C3380CC4-5D6E-409C-BE32-E72D297353CC}">
              <c16:uniqueId val="{00000001-5D63-4569-ADF3-D97E39A11BF6}"/>
            </c:ext>
          </c:extLst>
        </c:ser>
        <c:dLbls>
          <c:showLegendKey val="0"/>
          <c:showVal val="0"/>
          <c:showCatName val="0"/>
          <c:showSerName val="0"/>
          <c:showPercent val="0"/>
          <c:showBubbleSize val="0"/>
        </c:dLbls>
        <c:gapWidth val="182"/>
        <c:axId val="263761952"/>
        <c:axId val="263764696"/>
      </c:barChart>
      <c:catAx>
        <c:axId val="26376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63764696"/>
        <c:crosses val="autoZero"/>
        <c:auto val="1"/>
        <c:lblAlgn val="ctr"/>
        <c:lblOffset val="100"/>
        <c:noMultiLvlLbl val="0"/>
      </c:catAx>
      <c:valAx>
        <c:axId val="263764696"/>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6376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177008753157901E-2"/>
          <c:y val="0.10468761787144999"/>
          <c:w val="0.88733103114670397"/>
          <c:h val="0.72115808147870786"/>
        </c:manualLayout>
      </c:layout>
      <c:bubbleChart>
        <c:varyColors val="0"/>
        <c:ser>
          <c:idx val="0"/>
          <c:order val="0"/>
          <c:tx>
            <c:strRef>
              <c:f>Sheet1!$C$1</c:f>
              <c:strCache>
                <c:ptCount val="1"/>
                <c:pt idx="0">
                  <c:v>CAGR 2020-2025</c:v>
                </c:pt>
              </c:strCache>
            </c:strRef>
          </c:tx>
          <c:spPr>
            <a:solidFill>
              <a:schemeClr val="tx2"/>
            </a:solidFill>
            <a:ln>
              <a:solidFill>
                <a:srgbClr val="D3D3D3"/>
              </a:solidFill>
              <a:prstDash val="dash"/>
            </a:ln>
            <a:effectLst/>
          </c:spPr>
          <c:invertIfNegative val="0"/>
          <c:dPt>
            <c:idx val="0"/>
            <c:invertIfNegative val="0"/>
            <c:bubble3D val="0"/>
            <c:spPr>
              <a:solidFill>
                <a:schemeClr val="accent2">
                  <a:lumMod val="75000"/>
                </a:schemeClr>
              </a:solidFill>
              <a:ln>
                <a:solidFill>
                  <a:srgbClr val="D3D3D3"/>
                </a:solidFill>
                <a:prstDash val="dash"/>
              </a:ln>
              <a:effectLst/>
            </c:spPr>
            <c:extLst xmlns:c16r2="http://schemas.microsoft.com/office/drawing/2015/06/chart">
              <c:ext xmlns:c16="http://schemas.microsoft.com/office/drawing/2014/chart" uri="{C3380CC4-5D6E-409C-BE32-E72D297353CC}">
                <c16:uniqueId val="{00000001-72A9-4426-B51D-56B9F5B969E8}"/>
              </c:ext>
            </c:extLst>
          </c:dPt>
          <c:dPt>
            <c:idx val="3"/>
            <c:invertIfNegative val="0"/>
            <c:bubble3D val="0"/>
            <c:extLst xmlns:c16r2="http://schemas.microsoft.com/office/drawing/2015/06/chart">
              <c:ext xmlns:c16="http://schemas.microsoft.com/office/drawing/2014/chart" uri="{C3380CC4-5D6E-409C-BE32-E72D297353CC}">
                <c16:uniqueId val="{00000000-72A9-4426-B51D-56B9F5B969E8}"/>
              </c:ext>
            </c:extLst>
          </c:dPt>
          <c:dLbls>
            <c:dLbl>
              <c:idx val="0"/>
              <c:layout>
                <c:manualLayout>
                  <c:x val="2.2871968901326031E-2"/>
                  <c:y val="8.1536948550781627E-2"/>
                </c:manualLayout>
              </c:layout>
              <c:tx>
                <c:rich>
                  <a:bodyPr/>
                  <a:lstStyle/>
                  <a:p>
                    <a:fld id="{C44907F4-A772-4BCD-BEDB-2AE1DB2B5B95}" type="CELLRANGE">
                      <a:rPr lang="en-US"/>
                      <a:pPr/>
                      <a:t>[CELLRANGE]</a:t>
                    </a:fld>
                    <a:endParaRPr lang="en-US"/>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1-72A9-4426-B51D-56B9F5B969E8}"/>
                </c:ext>
                <c:ext xmlns:c15="http://schemas.microsoft.com/office/drawing/2012/chart" uri="{CE6537A1-D6FC-4f65-9D91-7224C49458BB}">
                  <c15:dlblFieldTable/>
                  <c15:showDataLabelsRange val="1"/>
                </c:ext>
              </c:extLst>
            </c:dLbl>
            <c:dLbl>
              <c:idx val="1"/>
              <c:layout>
                <c:manualLayout>
                  <c:x val="-6.8644698742775692E-2"/>
                  <c:y val="-0.12230542282617245"/>
                </c:manualLayout>
              </c:layout>
              <c:tx>
                <c:rich>
                  <a:bodyPr/>
                  <a:lstStyle/>
                  <a:p>
                    <a:fld id="{91B0714F-BD00-439C-874C-8B2A484F1D0A}" type="CELLRANGE">
                      <a:rPr lang="en-US"/>
                      <a:pPr/>
                      <a:t>[CELLRANGE]</a:t>
                    </a:fld>
                    <a:endParaRPr lang="en-US"/>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2-72A9-4426-B51D-56B9F5B969E8}"/>
                </c:ext>
                <c:ext xmlns:c15="http://schemas.microsoft.com/office/drawing/2012/chart" uri="{CE6537A1-D6FC-4f65-9D91-7224C49458BB}">
                  <c15:layout>
                    <c:manualLayout>
                      <c:w val="0.22343745945058072"/>
                      <c:h val="8.887527392035198E-2"/>
                    </c:manualLayout>
                  </c15:layout>
                  <c15:dlblFieldTable/>
                  <c15:showDataLabelsRange val="1"/>
                </c:ext>
              </c:extLst>
            </c:dLbl>
            <c:dLbl>
              <c:idx val="2"/>
              <c:layout>
                <c:manualLayout>
                  <c:x val="2.8594265731342744E-2"/>
                  <c:y val="-0.13104140980961032"/>
                </c:manualLayout>
              </c:layout>
              <c:tx>
                <c:rich>
                  <a:bodyPr rot="0" spcFirstLastPara="1" vertOverflow="ellipsis" vert="horz" wrap="square" lIns="38100" tIns="19050" rIns="38100" bIns="19050" anchor="ctr" anchorCtr="0">
                    <a:noAutofit/>
                  </a:bodyPr>
                  <a:lstStyle/>
                  <a:p>
                    <a:pPr algn="l">
                      <a:defRPr sz="1197" b="0" i="0" u="none" strike="noStrike" kern="1200" baseline="0">
                        <a:solidFill>
                          <a:schemeClr val="tx1">
                            <a:lumMod val="75000"/>
                            <a:lumOff val="25000"/>
                          </a:schemeClr>
                        </a:solidFill>
                        <a:latin typeface="+mn-lt"/>
                        <a:ea typeface="+mn-ea"/>
                        <a:cs typeface="+mn-cs"/>
                      </a:defRPr>
                    </a:pPr>
                    <a:r>
                      <a:rPr lang="en-US" dirty="0"/>
                      <a:t>Backup</a:t>
                    </a:r>
                    <a:r>
                      <a:rPr lang="en-US" baseline="0" dirty="0"/>
                      <a:t> and Recovery</a:t>
                    </a:r>
                    <a:endParaRPr lang="en-US" dirty="0"/>
                  </a:p>
                </c:rich>
              </c:tx>
              <c:spPr>
                <a:noFill/>
                <a:ln>
                  <a:noFill/>
                </a:ln>
                <a:effectLst/>
              </c:spPr>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3-72A9-4426-B51D-56B9F5B969E8}"/>
                </c:ext>
                <c:ext xmlns:c15="http://schemas.microsoft.com/office/drawing/2012/chart" uri="{CE6537A1-D6FC-4f65-9D91-7224C49458BB}">
                  <c15:layout>
                    <c:manualLayout>
                      <c:w val="0.3021935031108543"/>
                      <c:h val="6.8753119831569787E-2"/>
                    </c:manualLayout>
                  </c15:layout>
                </c:ext>
              </c:extLst>
            </c:dLbl>
            <c:dLbl>
              <c:idx val="3"/>
              <c:layout>
                <c:manualLayout>
                  <c:x val="-3.2401955943545273E-2"/>
                  <c:y val="0.21549050688420848"/>
                </c:manualLayout>
              </c:layout>
              <c:tx>
                <c:rich>
                  <a:bodyPr/>
                  <a:lstStyle/>
                  <a:p>
                    <a:endParaRPr lang="en-US"/>
                  </a:p>
                </c:rich>
              </c:tx>
              <c:dLblPos val="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0-72A9-4426-B51D-56B9F5B969E8}"/>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howLeaderLines val="0"/>
            <c:extLst xmlns:c16r2="http://schemas.microsoft.com/office/drawing/2015/06/char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Sheet1!$B$2:$B$5</c:f>
              <c:numCache>
                <c:formatCode>0%</c:formatCode>
                <c:ptCount val="4"/>
                <c:pt idx="0">
                  <c:v>-1.0057036839670741E-2</c:v>
                </c:pt>
                <c:pt idx="1">
                  <c:v>0.15895605062250873</c:v>
                </c:pt>
                <c:pt idx="2">
                  <c:v>2.6124941793115308E-3</c:v>
                </c:pt>
              </c:numCache>
            </c:numRef>
          </c:xVal>
          <c:yVal>
            <c:numRef>
              <c:f>Sheet1!$C$2:$C$5</c:f>
              <c:numCache>
                <c:formatCode>0.0%</c:formatCode>
                <c:ptCount val="4"/>
                <c:pt idx="0">
                  <c:v>-7.4884101777005219E-3</c:v>
                </c:pt>
                <c:pt idx="1">
                  <c:v>0.11966146229612584</c:v>
                </c:pt>
                <c:pt idx="2">
                  <c:v>-1.3189024260343185E-2</c:v>
                </c:pt>
              </c:numCache>
            </c:numRef>
          </c:yVal>
          <c:bubbleSize>
            <c:numRef>
              <c:f>Sheet1!$D$2:$D$5</c:f>
              <c:numCache>
                <c:formatCode>_(* #,##0_);_(* \(#,##0\);_(* "-"??_);_(@_)</c:formatCode>
                <c:ptCount val="4"/>
                <c:pt idx="0">
                  <c:v>20570872091.210388</c:v>
                </c:pt>
                <c:pt idx="1">
                  <c:v>4561061351.8303099</c:v>
                </c:pt>
                <c:pt idx="2">
                  <c:v>2236757413.8951263</c:v>
                </c:pt>
              </c:numCache>
            </c:numRef>
          </c:bubbleSize>
          <c:bubble3D val="0"/>
          <c:extLst xmlns:c16r2="http://schemas.microsoft.com/office/drawing/2015/06/chart">
            <c:ext xmlns:c16="http://schemas.microsoft.com/office/drawing/2014/chart" uri="{C3380CC4-5D6E-409C-BE32-E72D297353CC}">
              <c16:uniqueId val="{00000004-72A9-4426-B51D-56B9F5B969E8}"/>
            </c:ext>
            <c:ext xmlns:c15="http://schemas.microsoft.com/office/drawing/2012/chart" uri="{02D57815-91ED-43cb-92C2-25804820EDAC}">
              <c15:datalabelsRange>
                <c15:f>Sheet1!$A$2:$A$7</c15:f>
                <c15:dlblRangeCache>
                  <c:ptCount val="6"/>
                  <c:pt idx="0">
                    <c:v>Primary Storage</c:v>
                  </c:pt>
                  <c:pt idx="1">
                    <c:v>Secondary Storage</c:v>
                  </c:pt>
                  <c:pt idx="2">
                    <c:v>B&amp;R</c:v>
                  </c:pt>
                </c15:dlblRangeCache>
              </c15:datalabelsRange>
            </c:ext>
          </c:extLst>
        </c:ser>
        <c:dLbls>
          <c:dLblPos val="r"/>
          <c:showLegendKey val="0"/>
          <c:showVal val="1"/>
          <c:showCatName val="0"/>
          <c:showSerName val="0"/>
          <c:showPercent val="0"/>
          <c:showBubbleSize val="0"/>
        </c:dLbls>
        <c:bubbleScale val="100"/>
        <c:showNegBubbles val="0"/>
        <c:axId val="282170824"/>
        <c:axId val="282170432"/>
      </c:bubbleChart>
      <c:valAx>
        <c:axId val="282170824"/>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dirty="0">
                    <a:solidFill>
                      <a:schemeClr val="tx1"/>
                    </a:solidFill>
                  </a:rPr>
                  <a:t>Growth 2021</a:t>
                </a:r>
              </a:p>
            </c:rich>
          </c:tx>
          <c:layout>
            <c:manualLayout>
              <c:xMode val="edge"/>
              <c:yMode val="edge"/>
              <c:x val="0.45980768755606988"/>
              <c:y val="0.9246026277551681"/>
            </c:manualLayout>
          </c:layout>
          <c:overlay val="0"/>
          <c:spPr>
            <a:noFill/>
            <a:ln>
              <a:noFill/>
            </a:ln>
            <a:effectLst/>
          </c:spPr>
        </c:title>
        <c:numFmt formatCode="0.0%" sourceLinked="0"/>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t" anchorCtr="1"/>
          <a:lstStyle/>
          <a:p>
            <a:pPr>
              <a:defRPr sz="1100" b="0" i="0" u="none" strike="noStrike" kern="1200" baseline="0">
                <a:solidFill>
                  <a:schemeClr val="tx1"/>
                </a:solidFill>
                <a:latin typeface="+mn-lt"/>
                <a:ea typeface="+mn-ea"/>
                <a:cs typeface="+mn-cs"/>
              </a:defRPr>
            </a:pPr>
            <a:endParaRPr lang="en-US"/>
          </a:p>
        </c:txPr>
        <c:crossAx val="282170432"/>
        <c:crosses val="autoZero"/>
        <c:crossBetween val="midCat"/>
      </c:valAx>
      <c:valAx>
        <c:axId val="282170432"/>
        <c:scaling>
          <c:orientation val="minMax"/>
          <c:min val="-0.1"/>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dirty="0">
                    <a:solidFill>
                      <a:schemeClr val="tx1"/>
                    </a:solidFill>
                  </a:rPr>
                  <a:t>CAGR 2020-2025</a:t>
                </a:r>
              </a:p>
            </c:rich>
          </c:tx>
          <c:layout>
            <c:manualLayout>
              <c:xMode val="edge"/>
              <c:yMode val="edge"/>
              <c:x val="3.0341183105210241E-2"/>
              <c:y val="0.34164348313187182"/>
            </c:manualLayout>
          </c:layout>
          <c:overlay val="0"/>
          <c:spPr>
            <a:noFill/>
            <a:ln>
              <a:noFill/>
            </a:ln>
            <a:effectLst/>
          </c:sp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82170824"/>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6463438661000485E-2"/>
          <c:y val="5.4155396585657184E-2"/>
          <c:w val="0.85459953004886247"/>
          <c:h val="0.83231907571229491"/>
        </c:manualLayout>
      </c:layout>
      <c:barChart>
        <c:barDir val="col"/>
        <c:grouping val="clustered"/>
        <c:varyColors val="0"/>
        <c:ser>
          <c:idx val="0"/>
          <c:order val="0"/>
          <c:tx>
            <c:strRef>
              <c:f>Sheet1!$B$25</c:f>
              <c:strCache>
                <c:ptCount val="1"/>
                <c:pt idx="0">
                  <c:v>2019 YR</c:v>
                </c:pt>
              </c:strCache>
            </c:strRef>
          </c:tx>
          <c:spPr>
            <a:solidFill>
              <a:sysClr val="window" lastClr="FFFFFF">
                <a:lumMod val="75000"/>
              </a:sysClr>
            </a:solidFill>
            <a:ln>
              <a:noFill/>
            </a:ln>
            <a:effectLst/>
          </c:spPr>
          <c:invertIfNegative val="0"/>
          <c:dLbls>
            <c:dLbl>
              <c:idx val="8"/>
              <c:layout>
                <c:manualLayout>
                  <c:x val="-1.906956397892124E-3"/>
                  <c:y val="-6.9026673956565214E-4"/>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5E04-4CAF-84AC-75464D646968}"/>
                </c:ext>
                <c:ext xmlns:c15="http://schemas.microsoft.com/office/drawing/2012/chart" uri="{CE6537A1-D6FC-4f65-9D91-7224C49458BB}"/>
              </c:extLst>
            </c:dLbl>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Sheet1!$A$26:$A$36</c:f>
              <c:strCache>
                <c:ptCount val="11"/>
                <c:pt idx="0">
                  <c:v>Dell EMC</c:v>
                </c:pt>
                <c:pt idx="1">
                  <c:v>HPE</c:v>
                </c:pt>
                <c:pt idx="2">
                  <c:v>Inspur Electronics</c:v>
                </c:pt>
                <c:pt idx="3">
                  <c:v>Lenovo</c:v>
                </c:pt>
                <c:pt idx="4">
                  <c:v>Huawei</c:v>
                </c:pt>
                <c:pt idx="5">
                  <c:v>IBM</c:v>
                </c:pt>
                <c:pt idx="6">
                  <c:v>Cisco</c:v>
                </c:pt>
                <c:pt idx="7">
                  <c:v>H3C</c:v>
                </c:pt>
                <c:pt idx="8">
                  <c:v>Super Micro Computer, Inc. </c:v>
                </c:pt>
                <c:pt idx="9">
                  <c:v>Fujitsu</c:v>
                </c:pt>
                <c:pt idx="10">
                  <c:v>Others</c:v>
                </c:pt>
              </c:strCache>
            </c:strRef>
          </c:cat>
          <c:val>
            <c:numRef>
              <c:f>Sheet1!$B$26:$B$36</c:f>
              <c:numCache>
                <c:formatCode>#,##0</c:formatCode>
                <c:ptCount val="11"/>
                <c:pt idx="0">
                  <c:v>15571.929965477979</c:v>
                </c:pt>
                <c:pt idx="1">
                  <c:v>13105.193289631898</c:v>
                </c:pt>
                <c:pt idx="2">
                  <c:v>7124.9440844903775</c:v>
                </c:pt>
                <c:pt idx="3">
                  <c:v>4955.7031497786511</c:v>
                </c:pt>
                <c:pt idx="4">
                  <c:v>4143.867614452517</c:v>
                </c:pt>
                <c:pt idx="5">
                  <c:v>5229.1612528679589</c:v>
                </c:pt>
                <c:pt idx="6">
                  <c:v>4358.0820000000003</c:v>
                </c:pt>
                <c:pt idx="7">
                  <c:v>1611.5022160000001</c:v>
                </c:pt>
                <c:pt idx="8">
                  <c:v>0</c:v>
                </c:pt>
                <c:pt idx="9">
                  <c:v>1885.0325960871135</c:v>
                </c:pt>
                <c:pt idx="10">
                  <c:v>17828.117219691267</c:v>
                </c:pt>
              </c:numCache>
            </c:numRef>
          </c:val>
          <c:extLst xmlns:c16r2="http://schemas.microsoft.com/office/drawing/2015/06/chart">
            <c:ext xmlns:c16="http://schemas.microsoft.com/office/drawing/2014/chart" uri="{C3380CC4-5D6E-409C-BE32-E72D297353CC}">
              <c16:uniqueId val="{00000001-5E04-4CAF-84AC-75464D646968}"/>
            </c:ext>
          </c:extLst>
        </c:ser>
        <c:ser>
          <c:idx val="1"/>
          <c:order val="1"/>
          <c:tx>
            <c:strRef>
              <c:f>Sheet1!$C$25</c:f>
              <c:strCache>
                <c:ptCount val="1"/>
                <c:pt idx="0">
                  <c:v>2020 YR</c:v>
                </c:pt>
              </c:strCache>
            </c:strRef>
          </c:tx>
          <c:spPr>
            <a:solidFill>
              <a:srgbClr val="002856"/>
            </a:solidFill>
            <a:ln>
              <a:noFill/>
            </a:ln>
            <a:effectLst/>
          </c:spPr>
          <c:invertIfNegative val="0"/>
          <c:dPt>
            <c:idx val="0"/>
            <c:invertIfNegative val="0"/>
            <c:bubble3D val="0"/>
            <c:spPr>
              <a:solidFill>
                <a:srgbClr val="002856"/>
              </a:solidFill>
              <a:ln>
                <a:solidFill>
                  <a:srgbClr val="1F497D"/>
                </a:solidFill>
              </a:ln>
              <a:effectLst/>
            </c:spPr>
            <c:extLst xmlns:c16r2="http://schemas.microsoft.com/office/drawing/2015/06/chart">
              <c:ext xmlns:c16="http://schemas.microsoft.com/office/drawing/2014/chart" uri="{C3380CC4-5D6E-409C-BE32-E72D297353CC}">
                <c16:uniqueId val="{00000003-5E04-4CAF-84AC-75464D646968}"/>
              </c:ext>
            </c:extLst>
          </c:dPt>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rgbClr val="6E7878"/>
                    </a:solidFill>
                    <a:latin typeface="Calibri" panose="020F0502020204030204" pitchFamily="34" charset="0"/>
                    <a:ea typeface="+mn-ea"/>
                    <a:cs typeface="Calibri" panose="020F0502020204030204" pitchFamily="34" charset="0"/>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Sheet1!$A$26:$A$36</c:f>
              <c:strCache>
                <c:ptCount val="11"/>
                <c:pt idx="0">
                  <c:v>Dell EMC</c:v>
                </c:pt>
                <c:pt idx="1">
                  <c:v>HPE</c:v>
                </c:pt>
                <c:pt idx="2">
                  <c:v>Inspur Electronics</c:v>
                </c:pt>
                <c:pt idx="3">
                  <c:v>Lenovo</c:v>
                </c:pt>
                <c:pt idx="4">
                  <c:v>Huawei</c:v>
                </c:pt>
                <c:pt idx="5">
                  <c:v>IBM</c:v>
                </c:pt>
                <c:pt idx="6">
                  <c:v>Cisco</c:v>
                </c:pt>
                <c:pt idx="7">
                  <c:v>H3C</c:v>
                </c:pt>
                <c:pt idx="8">
                  <c:v>Super Micro Computer, Inc. </c:v>
                </c:pt>
                <c:pt idx="9">
                  <c:v>Fujitsu</c:v>
                </c:pt>
                <c:pt idx="10">
                  <c:v>Others</c:v>
                </c:pt>
              </c:strCache>
            </c:strRef>
          </c:cat>
          <c:val>
            <c:numRef>
              <c:f>Sheet1!$C$26:$C$36</c:f>
              <c:numCache>
                <c:formatCode>#,##0</c:formatCode>
                <c:ptCount val="11"/>
                <c:pt idx="0">
                  <c:v>14538.182807816362</c:v>
                </c:pt>
                <c:pt idx="1">
                  <c:v>11692.395212491474</c:v>
                </c:pt>
                <c:pt idx="2">
                  <c:v>8651.9357938813573</c:v>
                </c:pt>
                <c:pt idx="3">
                  <c:v>5299.5969980242762</c:v>
                </c:pt>
                <c:pt idx="4">
                  <c:v>4944.489999999998</c:v>
                </c:pt>
                <c:pt idx="5">
                  <c:v>4889.6295526099248</c:v>
                </c:pt>
                <c:pt idx="6">
                  <c:v>3349.4289446721336</c:v>
                </c:pt>
                <c:pt idx="7">
                  <c:v>2399.2551229999999</c:v>
                </c:pt>
                <c:pt idx="8">
                  <c:v>2182.8621299999968</c:v>
                </c:pt>
                <c:pt idx="9">
                  <c:v>1499.8800219858442</c:v>
                </c:pt>
                <c:pt idx="10">
                  <c:v>20998.165844529089</c:v>
                </c:pt>
              </c:numCache>
            </c:numRef>
          </c:val>
          <c:extLst xmlns:c16r2="http://schemas.microsoft.com/office/drawing/2015/06/chart">
            <c:ext xmlns:c16="http://schemas.microsoft.com/office/drawing/2014/chart" uri="{C3380CC4-5D6E-409C-BE32-E72D297353CC}">
              <c16:uniqueId val="{00000004-5E04-4CAF-84AC-75464D646968}"/>
            </c:ext>
          </c:extLst>
        </c:ser>
        <c:dLbls>
          <c:showLegendKey val="0"/>
          <c:showVal val="0"/>
          <c:showCatName val="0"/>
          <c:showSerName val="0"/>
          <c:showPercent val="0"/>
          <c:showBubbleSize val="0"/>
        </c:dLbls>
        <c:gapWidth val="14"/>
        <c:overlap val="9"/>
        <c:axId val="282168472"/>
        <c:axId val="282168080"/>
      </c:barChart>
      <c:lineChart>
        <c:grouping val="standard"/>
        <c:varyColors val="0"/>
        <c:ser>
          <c:idx val="2"/>
          <c:order val="2"/>
          <c:tx>
            <c:strRef>
              <c:f>Sheet1!$D$25</c:f>
              <c:strCache>
                <c:ptCount val="1"/>
                <c:pt idx="0">
                  <c:v>2020 Market Share </c:v>
                </c:pt>
              </c:strCache>
            </c:strRef>
          </c:tx>
          <c:spPr>
            <a:ln w="28575" cap="flat">
              <a:solidFill>
                <a:srgbClr val="00B0F0">
                  <a:alpha val="32000"/>
                </a:srgbClr>
              </a:solidFill>
              <a:miter lim="800000"/>
            </a:ln>
            <a:effectLst/>
          </c:spPr>
          <c:marker>
            <c:symbol val="none"/>
          </c:marker>
          <c:dLbls>
            <c:dLbl>
              <c:idx val="0"/>
              <c:layout>
                <c:manualLayout>
                  <c:x val="-2.6150913006619887E-3"/>
                  <c:y val="-5.057091115634523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5E04-4CAF-84AC-75464D646968}"/>
                </c:ext>
                <c:ext xmlns:c15="http://schemas.microsoft.com/office/drawing/2012/chart" uri="{CE6537A1-D6FC-4f65-9D91-7224C49458BB}"/>
              </c:extLst>
            </c:dLbl>
            <c:dLbl>
              <c:idx val="1"/>
              <c:layout>
                <c:manualLayout>
                  <c:x val="-6.5377282516549716E-3"/>
                  <c:y val="-5.656547224774743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5E04-4CAF-84AC-75464D646968}"/>
                </c:ext>
                <c:ext xmlns:c15="http://schemas.microsoft.com/office/drawing/2012/chart" uri="{CE6537A1-D6FC-4f65-9D91-7224C49458BB}"/>
              </c:extLst>
            </c:dLbl>
            <c:dLbl>
              <c:idx val="2"/>
              <c:layout>
                <c:manualLayout>
                  <c:x val="0"/>
                  <c:y val="-4.965525362473002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5E04-4CAF-84AC-75464D646968}"/>
                </c:ext>
                <c:ext xmlns:c15="http://schemas.microsoft.com/office/drawing/2012/chart" uri="{CE6537A1-D6FC-4f65-9D91-7224C49458BB}"/>
              </c:extLst>
            </c:dLbl>
            <c:dLbl>
              <c:idx val="3"/>
              <c:layout>
                <c:manualLayout>
                  <c:x val="-1.3075456503309944E-3"/>
                  <c:y val="-5.641276461558455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5E04-4CAF-84AC-75464D646968}"/>
                </c:ext>
                <c:ext xmlns:c15="http://schemas.microsoft.com/office/drawing/2012/chart" uri="{CE6537A1-D6FC-4f65-9D91-7224C49458BB}"/>
              </c:extLst>
            </c:dLbl>
            <c:dLbl>
              <c:idx val="4"/>
              <c:layout>
                <c:manualLayout>
                  <c:x val="1.8017361323458584E-5"/>
                  <c:y val="-3.991211203851620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5E04-4CAF-84AC-75464D646968}"/>
                </c:ext>
                <c:ext xmlns:c15="http://schemas.microsoft.com/office/drawing/2012/chart" uri="{CE6537A1-D6FC-4f65-9D91-7224C49458BB}"/>
              </c:extLst>
            </c:dLbl>
            <c:dLbl>
              <c:idx val="5"/>
              <c:layout>
                <c:manualLayout>
                  <c:x val="-1.1371940729264635E-2"/>
                  <c:y val="-5.30340780028649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5E04-4CAF-84AC-75464D646968}"/>
                </c:ext>
                <c:ext xmlns:c15="http://schemas.microsoft.com/office/drawing/2012/chart" uri="{CE6537A1-D6FC-4f65-9D91-7224C49458BB}"/>
              </c:extLst>
            </c:dLbl>
            <c:dLbl>
              <c:idx val="6"/>
              <c:layout>
                <c:manualLayout>
                  <c:x val="0"/>
                  <c:y val="-5.8417830444903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5E04-4CAF-84AC-75464D646968}"/>
                </c:ext>
                <c:ext xmlns:c15="http://schemas.microsoft.com/office/drawing/2012/chart" uri="{CE6537A1-D6FC-4f65-9D91-7224C49458BB}">
                  <c15:layout>
                    <c:manualLayout>
                      <c:w val="4.7907623307813195E-2"/>
                      <c:h val="4.8954238279439705E-2"/>
                    </c:manualLayout>
                  </c15:layout>
                </c:ext>
              </c:extLst>
            </c:dLbl>
            <c:dLbl>
              <c:idx val="7"/>
              <c:layout>
                <c:manualLayout>
                  <c:x val="2.7738127180622569E-3"/>
                  <c:y val="-4.96552536247301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5E04-4CAF-84AC-75464D646968}"/>
                </c:ext>
                <c:ext xmlns:c15="http://schemas.microsoft.com/office/drawing/2012/chart" uri="{CE6537A1-D6FC-4f65-9D91-7224C49458BB}"/>
              </c:extLst>
            </c:dLbl>
            <c:dLbl>
              <c:idx val="8"/>
              <c:layout>
                <c:manualLayout>
                  <c:x val="-2.1112891373950015E-16"/>
                  <c:y val="-4.089256180860129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5E04-4CAF-84AC-75464D646968}"/>
                </c:ext>
                <c:ext xmlns:c15="http://schemas.microsoft.com/office/drawing/2012/chart" uri="{CE6537A1-D6FC-4f65-9D91-7224C49458BB}"/>
              </c:extLst>
            </c:dLbl>
            <c:dLbl>
              <c:idx val="9"/>
              <c:layout>
                <c:manualLayout>
                  <c:x val="0"/>
                  <c:y val="-5.841794544085895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E-5E04-4CAF-84AC-75464D646968}"/>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Sheet1!$A$26:$A$36</c:f>
              <c:strCache>
                <c:ptCount val="11"/>
                <c:pt idx="0">
                  <c:v>Dell EMC</c:v>
                </c:pt>
                <c:pt idx="1">
                  <c:v>HPE</c:v>
                </c:pt>
                <c:pt idx="2">
                  <c:v>Inspur Electronics</c:v>
                </c:pt>
                <c:pt idx="3">
                  <c:v>Lenovo</c:v>
                </c:pt>
                <c:pt idx="4">
                  <c:v>Huawei</c:v>
                </c:pt>
                <c:pt idx="5">
                  <c:v>IBM</c:v>
                </c:pt>
                <c:pt idx="6">
                  <c:v>Cisco</c:v>
                </c:pt>
                <c:pt idx="7">
                  <c:v>H3C</c:v>
                </c:pt>
                <c:pt idx="8">
                  <c:v>Super Micro Computer, Inc. </c:v>
                </c:pt>
                <c:pt idx="9">
                  <c:v>Fujitsu</c:v>
                </c:pt>
                <c:pt idx="10">
                  <c:v>Others</c:v>
                </c:pt>
              </c:strCache>
            </c:strRef>
          </c:cat>
          <c:val>
            <c:numRef>
              <c:f>Sheet1!$D$26:$D$36</c:f>
              <c:numCache>
                <c:formatCode>0.0%</c:formatCode>
                <c:ptCount val="11"/>
                <c:pt idx="0">
                  <c:v>0.18072017127608592</c:v>
                </c:pt>
                <c:pt idx="1">
                  <c:v>0.14534496459165977</c:v>
                </c:pt>
                <c:pt idx="2">
                  <c:v>0.10754984575508905</c:v>
                </c:pt>
                <c:pt idx="3">
                  <c:v>6.5877839743647526E-2</c:v>
                </c:pt>
                <c:pt idx="4">
                  <c:v>6.1463601846612627E-2</c:v>
                </c:pt>
                <c:pt idx="5">
                  <c:v>6.0781646640815763E-2</c:v>
                </c:pt>
                <c:pt idx="6">
                  <c:v>4.1635834447809175E-2</c:v>
                </c:pt>
                <c:pt idx="7">
                  <c:v>2.9824483740187088E-2</c:v>
                </c:pt>
                <c:pt idx="8">
                  <c:v>2.7134561672562511E-2</c:v>
                </c:pt>
                <c:pt idx="9">
                  <c:v>1.8644598025079746E-2</c:v>
                </c:pt>
                <c:pt idx="10">
                  <c:v>0.26102245226045084</c:v>
                </c:pt>
              </c:numCache>
            </c:numRef>
          </c:val>
          <c:smooth val="1"/>
          <c:extLst xmlns:c16r2="http://schemas.microsoft.com/office/drawing/2015/06/chart">
            <c:ext xmlns:c16="http://schemas.microsoft.com/office/drawing/2014/chart" uri="{C3380CC4-5D6E-409C-BE32-E72D297353CC}">
              <c16:uniqueId val="{0000000F-5E04-4CAF-84AC-75464D646968}"/>
            </c:ext>
          </c:extLst>
        </c:ser>
        <c:dLbls>
          <c:showLegendKey val="0"/>
          <c:showVal val="0"/>
          <c:showCatName val="0"/>
          <c:showSerName val="0"/>
          <c:showPercent val="0"/>
          <c:showBubbleSize val="0"/>
        </c:dLbls>
        <c:marker val="1"/>
        <c:smooth val="0"/>
        <c:axId val="283654896"/>
        <c:axId val="283652152"/>
      </c:lineChart>
      <c:catAx>
        <c:axId val="282168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82168080"/>
        <c:crosses val="autoZero"/>
        <c:auto val="1"/>
        <c:lblAlgn val="ctr"/>
        <c:lblOffset val="100"/>
        <c:noMultiLvlLbl val="0"/>
      </c:catAx>
      <c:valAx>
        <c:axId val="2821680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82168472"/>
        <c:crosses val="autoZero"/>
        <c:crossBetween val="between"/>
      </c:valAx>
      <c:valAx>
        <c:axId val="283652152"/>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83654896"/>
        <c:crosses val="max"/>
        <c:crossBetween val="between"/>
      </c:valAx>
      <c:catAx>
        <c:axId val="283654896"/>
        <c:scaling>
          <c:orientation val="minMax"/>
        </c:scaling>
        <c:delete val="1"/>
        <c:axPos val="b"/>
        <c:numFmt formatCode="General" sourceLinked="1"/>
        <c:majorTickMark val="out"/>
        <c:minorTickMark val="none"/>
        <c:tickLblPos val="nextTo"/>
        <c:crossAx val="283652152"/>
        <c:crosses val="autoZero"/>
        <c:auto val="1"/>
        <c:lblAlgn val="ctr"/>
        <c:lblOffset val="100"/>
        <c:noMultiLvlLbl val="0"/>
      </c:catAx>
      <c:spPr>
        <a:noFill/>
        <a:ln>
          <a:noFill/>
        </a:ln>
        <a:effectLst/>
      </c:spPr>
    </c:plotArea>
    <c:legend>
      <c:legendPos val="b"/>
      <c:legendEntry>
        <c:idx val="2"/>
        <c:txPr>
          <a:bodyPr rot="0" spcFirstLastPara="1" vertOverflow="ellipsis" vert="horz" wrap="square" anchor="ctr" anchorCtr="1"/>
          <a:lstStyle/>
          <a:p>
            <a:pPr>
              <a:defRPr sz="1400" b="0" i="0" u="none" strike="noStrike" kern="1200" baseline="0">
                <a:solidFill>
                  <a:schemeClr val="tx2">
                    <a:lumMod val="75000"/>
                    <a:lumOff val="25000"/>
                  </a:schemeClr>
                </a:solidFill>
                <a:latin typeface="Calibri" panose="020F0502020204030204" pitchFamily="34" charset="0"/>
                <a:ea typeface="+mn-ea"/>
                <a:cs typeface="Calibri" panose="020F0502020204030204" pitchFamily="34" charset="0"/>
              </a:defRPr>
            </a:pPr>
            <a:endParaRPr lang="en-US"/>
          </a:p>
        </c:txPr>
      </c:legendEntry>
      <c:layout>
        <c:manualLayout>
          <c:xMode val="edge"/>
          <c:yMode val="edge"/>
          <c:x val="0.25098080961725044"/>
          <c:y val="0.11770554064798844"/>
          <c:w val="0.53611505320555863"/>
          <c:h val="0.138498471164481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extLst xmlns:c16r2="http://schemas.microsoft.com/office/drawing/2015/06/chart"/>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8514203961060264E-2"/>
          <c:y val="4.1060227931054169E-2"/>
          <c:w val="0.86304948126542258"/>
          <c:h val="0.82404338080245632"/>
        </c:manualLayout>
      </c:layout>
      <c:barChart>
        <c:barDir val="col"/>
        <c:grouping val="clustered"/>
        <c:varyColors val="0"/>
        <c:ser>
          <c:idx val="0"/>
          <c:order val="0"/>
          <c:tx>
            <c:strRef>
              <c:f>Sheet1!$C$19</c:f>
              <c:strCache>
                <c:ptCount val="1"/>
                <c:pt idx="0">
                  <c:v>2019 YR</c:v>
                </c:pt>
              </c:strCache>
            </c:strRef>
          </c:tx>
          <c:spPr>
            <a:solidFill>
              <a:schemeClr val="bg1">
                <a:lumMod val="75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Sheet1!$B$20:$B$29</c:f>
              <c:strCache>
                <c:ptCount val="10"/>
                <c:pt idx="0">
                  <c:v>Dell EMC</c:v>
                </c:pt>
                <c:pt idx="1">
                  <c:v>NetApp</c:v>
                </c:pt>
                <c:pt idx="2">
                  <c:v>Huawei</c:v>
                </c:pt>
                <c:pt idx="3">
                  <c:v>HPE</c:v>
                </c:pt>
                <c:pt idx="4">
                  <c:v>IBM</c:v>
                </c:pt>
                <c:pt idx="5">
                  <c:v>Hitachi</c:v>
                </c:pt>
                <c:pt idx="6">
                  <c:v>Pure Storage</c:v>
                </c:pt>
                <c:pt idx="7">
                  <c:v>Fujitsu</c:v>
                </c:pt>
                <c:pt idx="8">
                  <c:v>Lenovo</c:v>
                </c:pt>
                <c:pt idx="9">
                  <c:v>Oracle</c:v>
                </c:pt>
              </c:strCache>
            </c:strRef>
          </c:cat>
          <c:val>
            <c:numRef>
              <c:f>Sheet1!$C$20:$C$29</c:f>
              <c:numCache>
                <c:formatCode>#,##0</c:formatCode>
                <c:ptCount val="10"/>
                <c:pt idx="0">
                  <c:v>6645.2754324150492</c:v>
                </c:pt>
                <c:pt idx="1">
                  <c:v>2858.4291390353765</c:v>
                </c:pt>
                <c:pt idx="2">
                  <c:v>1873.1713989670884</c:v>
                </c:pt>
                <c:pt idx="3">
                  <c:v>2410.6965275157295</c:v>
                </c:pt>
                <c:pt idx="4">
                  <c:v>1798.1472188087471</c:v>
                </c:pt>
                <c:pt idx="5">
                  <c:v>1658.531735708797</c:v>
                </c:pt>
                <c:pt idx="6">
                  <c:v>1179.0006590846483</c:v>
                </c:pt>
                <c:pt idx="7">
                  <c:v>309.67161711611965</c:v>
                </c:pt>
                <c:pt idx="8">
                  <c:v>0</c:v>
                </c:pt>
                <c:pt idx="9">
                  <c:v>110.47938659932667</c:v>
                </c:pt>
              </c:numCache>
            </c:numRef>
          </c:val>
          <c:extLst xmlns:c16r2="http://schemas.microsoft.com/office/drawing/2015/06/chart">
            <c:ext xmlns:c16="http://schemas.microsoft.com/office/drawing/2014/chart" uri="{C3380CC4-5D6E-409C-BE32-E72D297353CC}">
              <c16:uniqueId val="{00000000-C982-43C2-BE49-D886216E8F9D}"/>
            </c:ext>
          </c:extLst>
        </c:ser>
        <c:ser>
          <c:idx val="1"/>
          <c:order val="1"/>
          <c:tx>
            <c:strRef>
              <c:f>Sheet1!$D$19</c:f>
              <c:strCache>
                <c:ptCount val="1"/>
                <c:pt idx="0">
                  <c:v>2020 YR</c:v>
                </c:pt>
              </c:strCache>
            </c:strRef>
          </c:tx>
          <c:spPr>
            <a:solidFill>
              <a:srgbClr val="00285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lumMod val="65000"/>
                      </a:schemeClr>
                    </a:solidFill>
                    <a:latin typeface="Calibri" panose="020F0502020204030204" pitchFamily="34" charset="0"/>
                    <a:ea typeface="+mn-ea"/>
                    <a:cs typeface="Calibri" panose="020F0502020204030204" pitchFamily="34" charset="0"/>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Sheet1!$B$20:$B$29</c:f>
              <c:strCache>
                <c:ptCount val="10"/>
                <c:pt idx="0">
                  <c:v>Dell EMC</c:v>
                </c:pt>
                <c:pt idx="1">
                  <c:v>NetApp</c:v>
                </c:pt>
                <c:pt idx="2">
                  <c:v>Huawei</c:v>
                </c:pt>
                <c:pt idx="3">
                  <c:v>HPE</c:v>
                </c:pt>
                <c:pt idx="4">
                  <c:v>IBM</c:v>
                </c:pt>
                <c:pt idx="5">
                  <c:v>Hitachi</c:v>
                </c:pt>
                <c:pt idx="6">
                  <c:v>Pure Storage</c:v>
                </c:pt>
                <c:pt idx="7">
                  <c:v>Fujitsu</c:v>
                </c:pt>
                <c:pt idx="8">
                  <c:v>Lenovo</c:v>
                </c:pt>
                <c:pt idx="9">
                  <c:v>Oracle</c:v>
                </c:pt>
              </c:strCache>
            </c:strRef>
          </c:cat>
          <c:val>
            <c:numRef>
              <c:f>Sheet1!$D$20:$D$29</c:f>
              <c:numCache>
                <c:formatCode>#,##0</c:formatCode>
                <c:ptCount val="10"/>
                <c:pt idx="0">
                  <c:v>6185.4240378430368</c:v>
                </c:pt>
                <c:pt idx="1">
                  <c:v>2640.0529252543706</c:v>
                </c:pt>
                <c:pt idx="2">
                  <c:v>2513.6780094391311</c:v>
                </c:pt>
                <c:pt idx="3">
                  <c:v>2191.5200550145605</c:v>
                </c:pt>
                <c:pt idx="4">
                  <c:v>1580.9994783218535</c:v>
                </c:pt>
                <c:pt idx="5">
                  <c:v>1471.5636518606102</c:v>
                </c:pt>
                <c:pt idx="6">
                  <c:v>1129.7948006482004</c:v>
                </c:pt>
                <c:pt idx="7">
                  <c:v>312.92758404787685</c:v>
                </c:pt>
                <c:pt idx="8">
                  <c:v>306.68205770294117</c:v>
                </c:pt>
                <c:pt idx="9">
                  <c:v>105.85967127270514</c:v>
                </c:pt>
              </c:numCache>
            </c:numRef>
          </c:val>
          <c:extLst xmlns:c16r2="http://schemas.microsoft.com/office/drawing/2015/06/chart">
            <c:ext xmlns:c16="http://schemas.microsoft.com/office/drawing/2014/chart" uri="{C3380CC4-5D6E-409C-BE32-E72D297353CC}">
              <c16:uniqueId val="{00000001-C982-43C2-BE49-D886216E8F9D}"/>
            </c:ext>
          </c:extLst>
        </c:ser>
        <c:dLbls>
          <c:showLegendKey val="0"/>
          <c:showVal val="0"/>
          <c:showCatName val="0"/>
          <c:showSerName val="0"/>
          <c:showPercent val="0"/>
          <c:showBubbleSize val="0"/>
        </c:dLbls>
        <c:gapWidth val="14"/>
        <c:overlap val="9"/>
        <c:axId val="283653328"/>
        <c:axId val="283654504"/>
      </c:barChart>
      <c:lineChart>
        <c:grouping val="standard"/>
        <c:varyColors val="0"/>
        <c:ser>
          <c:idx val="2"/>
          <c:order val="2"/>
          <c:tx>
            <c:strRef>
              <c:f>Sheet1!$E$19</c:f>
              <c:strCache>
                <c:ptCount val="1"/>
                <c:pt idx="0">
                  <c:v>2020 Market Share </c:v>
                </c:pt>
              </c:strCache>
            </c:strRef>
          </c:tx>
          <c:spPr>
            <a:ln w="28575" cap="flat">
              <a:solidFill>
                <a:srgbClr val="00B0F0">
                  <a:alpha val="32000"/>
                </a:srgbClr>
              </a:solidFill>
              <a:miter lim="800000"/>
            </a:ln>
            <a:effectLst/>
          </c:spPr>
          <c:marker>
            <c:symbol val="none"/>
          </c:marker>
          <c:dLbls>
            <c:dLbl>
              <c:idx val="0"/>
              <c:layout>
                <c:manualLayout>
                  <c:x val="-2.6151003123502203E-3"/>
                  <c:y val="-8.017848421302939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C982-43C2-BE49-D886216E8F9D}"/>
                </c:ext>
                <c:ext xmlns:c15="http://schemas.microsoft.com/office/drawing/2012/chart" uri="{CE6537A1-D6FC-4f65-9D91-7224C49458BB}"/>
              </c:extLst>
            </c:dLbl>
            <c:dLbl>
              <c:idx val="1"/>
              <c:layout>
                <c:manualLayout>
                  <c:x val="-6.5377282516549716E-3"/>
                  <c:y val="-5.656547224774743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C982-43C2-BE49-D886216E8F9D}"/>
                </c:ext>
                <c:ext xmlns:c15="http://schemas.microsoft.com/office/drawing/2012/chart" uri="{CE6537A1-D6FC-4f65-9D91-7224C49458BB}"/>
              </c:extLst>
            </c:dLbl>
            <c:dLbl>
              <c:idx val="2"/>
              <c:layout>
                <c:manualLayout>
                  <c:x val="0"/>
                  <c:y val="-4.965525362473002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C982-43C2-BE49-D886216E8F9D}"/>
                </c:ext>
                <c:ext xmlns:c15="http://schemas.microsoft.com/office/drawing/2012/chart" uri="{CE6537A1-D6FC-4f65-9D91-7224C49458BB}"/>
              </c:extLst>
            </c:dLbl>
            <c:dLbl>
              <c:idx val="3"/>
              <c:layout>
                <c:manualLayout>
                  <c:x val="-1.3075456503309944E-3"/>
                  <c:y val="-5.641276461558455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C982-43C2-BE49-D886216E8F9D}"/>
                </c:ext>
                <c:ext xmlns:c15="http://schemas.microsoft.com/office/drawing/2012/chart" uri="{CE6537A1-D6FC-4f65-9D91-7224C49458BB}"/>
              </c:extLst>
            </c:dLbl>
            <c:dLbl>
              <c:idx val="4"/>
              <c:layout>
                <c:manualLayout>
                  <c:x val="1.8017361323458584E-5"/>
                  <c:y val="-3.991211203851620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C982-43C2-BE49-D886216E8F9D}"/>
                </c:ext>
                <c:ext xmlns:c15="http://schemas.microsoft.com/office/drawing/2012/chart" uri="{CE6537A1-D6FC-4f65-9D91-7224C49458BB}"/>
              </c:extLst>
            </c:dLbl>
            <c:dLbl>
              <c:idx val="5"/>
              <c:layout>
                <c:manualLayout>
                  <c:x val="-1.1371940729264635E-2"/>
                  <c:y val="-5.30340780028649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C982-43C2-BE49-D886216E8F9D}"/>
                </c:ext>
                <c:ext xmlns:c15="http://schemas.microsoft.com/office/drawing/2012/chart" uri="{CE6537A1-D6FC-4f65-9D91-7224C49458BB}"/>
              </c:extLst>
            </c:dLbl>
            <c:dLbl>
              <c:idx val="6"/>
              <c:layout>
                <c:manualLayout>
                  <c:x val="0"/>
                  <c:y val="-5.8417830444903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C982-43C2-BE49-D886216E8F9D}"/>
                </c:ext>
                <c:ext xmlns:c15="http://schemas.microsoft.com/office/drawing/2012/chart" uri="{CE6537A1-D6FC-4f65-9D91-7224C49458BB}"/>
              </c:extLst>
            </c:dLbl>
            <c:dLbl>
              <c:idx val="7"/>
              <c:layout>
                <c:manualLayout>
                  <c:x val="-8.7266602458828182E-3"/>
                  <c:y val="-6.74197537915655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C982-43C2-BE49-D886216E8F9D}"/>
                </c:ext>
                <c:ext xmlns:c15="http://schemas.microsoft.com/office/drawing/2012/chart" uri="{CE6537A1-D6FC-4f65-9D91-7224C49458BB}"/>
              </c:extLst>
            </c:dLbl>
            <c:dLbl>
              <c:idx val="8"/>
              <c:layout>
                <c:manualLayout>
                  <c:x val="0"/>
                  <c:y val="-5.569635303319419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C982-43C2-BE49-D886216E8F9D}"/>
                </c:ext>
                <c:ext xmlns:c15="http://schemas.microsoft.com/office/drawing/2012/chart" uri="{CE6537A1-D6FC-4f65-9D91-7224C49458BB}"/>
              </c:extLst>
            </c:dLbl>
            <c:dLbl>
              <c:idx val="9"/>
              <c:layout>
                <c:manualLayout>
                  <c:x val="-1.3143482527080809E-2"/>
                  <c:y val="-7.914315454993699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C982-43C2-BE49-D886216E8F9D}"/>
                </c:ext>
                <c:ext xmlns:c15="http://schemas.microsoft.com/office/drawing/2012/chart" uri="{CE6537A1-D6FC-4f65-9D91-7224C49458BB}">
                  <c15:layout>
                    <c:manualLayout>
                      <c:w val="4.9369963279929568E-2"/>
                      <c:h val="5.2138791524797438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Sheet1!$B$20:$B$29</c:f>
              <c:strCache>
                <c:ptCount val="10"/>
                <c:pt idx="0">
                  <c:v>Dell EMC</c:v>
                </c:pt>
                <c:pt idx="1">
                  <c:v>NetApp</c:v>
                </c:pt>
                <c:pt idx="2">
                  <c:v>Huawei</c:v>
                </c:pt>
                <c:pt idx="3">
                  <c:v>HPE</c:v>
                </c:pt>
                <c:pt idx="4">
                  <c:v>IBM</c:v>
                </c:pt>
                <c:pt idx="5">
                  <c:v>Hitachi</c:v>
                </c:pt>
                <c:pt idx="6">
                  <c:v>Pure Storage</c:v>
                </c:pt>
                <c:pt idx="7">
                  <c:v>Fujitsu</c:v>
                </c:pt>
                <c:pt idx="8">
                  <c:v>Lenovo</c:v>
                </c:pt>
                <c:pt idx="9">
                  <c:v>Oracle</c:v>
                </c:pt>
              </c:strCache>
            </c:strRef>
          </c:cat>
          <c:val>
            <c:numRef>
              <c:f>Sheet1!$E$20:$E$29</c:f>
              <c:numCache>
                <c:formatCode>0.0%</c:formatCode>
                <c:ptCount val="10"/>
                <c:pt idx="0">
                  <c:v>0.29268154247116107</c:v>
                </c:pt>
                <c:pt idx="1">
                  <c:v>0.1249218740124407</c:v>
                </c:pt>
                <c:pt idx="2">
                  <c:v>0.11894207294073186</c:v>
                </c:pt>
                <c:pt idx="3">
                  <c:v>0.10369822119451952</c:v>
                </c:pt>
                <c:pt idx="4">
                  <c:v>7.4809643305021128E-2</c:v>
                </c:pt>
                <c:pt idx="5">
                  <c:v>6.9631365098980408E-2</c:v>
                </c:pt>
                <c:pt idx="6">
                  <c:v>5.3459566055057972E-2</c:v>
                </c:pt>
                <c:pt idx="7">
                  <c:v>1.4807089606235765E-2</c:v>
                </c:pt>
                <c:pt idx="8">
                  <c:v>1.4511564146219368E-2</c:v>
                </c:pt>
                <c:pt idx="9">
                  <c:v>5.0090618984288361E-3</c:v>
                </c:pt>
              </c:numCache>
            </c:numRef>
          </c:val>
          <c:smooth val="1"/>
          <c:extLst xmlns:c16r2="http://schemas.microsoft.com/office/drawing/2015/06/chart">
            <c:ext xmlns:c16="http://schemas.microsoft.com/office/drawing/2014/chart" uri="{C3380CC4-5D6E-409C-BE32-E72D297353CC}">
              <c16:uniqueId val="{0000000C-C982-43C2-BE49-D886216E8F9D}"/>
            </c:ext>
          </c:extLst>
        </c:ser>
        <c:dLbls>
          <c:showLegendKey val="0"/>
          <c:showVal val="0"/>
          <c:showCatName val="0"/>
          <c:showSerName val="0"/>
          <c:showPercent val="0"/>
          <c:showBubbleSize val="0"/>
        </c:dLbls>
        <c:marker val="1"/>
        <c:smooth val="0"/>
        <c:axId val="283654112"/>
        <c:axId val="283653720"/>
      </c:lineChart>
      <c:catAx>
        <c:axId val="28365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83654504"/>
        <c:crosses val="autoZero"/>
        <c:auto val="1"/>
        <c:lblAlgn val="ctr"/>
        <c:lblOffset val="100"/>
        <c:noMultiLvlLbl val="0"/>
      </c:catAx>
      <c:valAx>
        <c:axId val="28365450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83653328"/>
        <c:crosses val="autoZero"/>
        <c:crossBetween val="between"/>
      </c:valAx>
      <c:valAx>
        <c:axId val="283653720"/>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83654112"/>
        <c:crosses val="max"/>
        <c:crossBetween val="between"/>
      </c:valAx>
      <c:catAx>
        <c:axId val="283654112"/>
        <c:scaling>
          <c:orientation val="minMax"/>
        </c:scaling>
        <c:delete val="1"/>
        <c:axPos val="b"/>
        <c:numFmt formatCode="General" sourceLinked="1"/>
        <c:majorTickMark val="out"/>
        <c:minorTickMark val="none"/>
        <c:tickLblPos val="nextTo"/>
        <c:crossAx val="283653720"/>
        <c:crosses val="autoZero"/>
        <c:auto val="1"/>
        <c:lblAlgn val="ctr"/>
        <c:lblOffset val="100"/>
        <c:noMultiLvlLbl val="0"/>
      </c:catAx>
      <c:spPr>
        <a:noFill/>
        <a:ln>
          <a:noFill/>
        </a:ln>
        <a:effectLst/>
      </c:spPr>
    </c:plotArea>
    <c:legend>
      <c:legendPos val="b"/>
      <c:legendEntry>
        <c:idx val="2"/>
        <c:txPr>
          <a:bodyPr rot="0" spcFirstLastPara="1" vertOverflow="ellipsis" vert="horz" wrap="square" anchor="ctr" anchorCtr="1"/>
          <a:lstStyle/>
          <a:p>
            <a:pPr>
              <a:defRPr sz="1400" b="0" i="0" u="none" strike="noStrike" kern="1200" baseline="0">
                <a:solidFill>
                  <a:schemeClr val="tx2">
                    <a:lumMod val="75000"/>
                    <a:lumOff val="25000"/>
                  </a:schemeClr>
                </a:solidFill>
                <a:latin typeface="Calibri" panose="020F0502020204030204" pitchFamily="34" charset="0"/>
                <a:ea typeface="+mn-ea"/>
                <a:cs typeface="Calibri" panose="020F0502020204030204" pitchFamily="34" charset="0"/>
              </a:defRPr>
            </a:pPr>
            <a:endParaRPr lang="en-US"/>
          </a:p>
        </c:txPr>
      </c:legendEntry>
      <c:layout>
        <c:manualLayout>
          <c:xMode val="edge"/>
          <c:yMode val="edge"/>
          <c:x val="0.42664931459533856"/>
          <c:y val="0.12239130612164016"/>
          <c:w val="0.49725171909049098"/>
          <c:h val="0.2202074622533632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extLst xmlns:c16r2="http://schemas.microsoft.com/office/drawing/2015/06/chart"/>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i="0" baseline="0" dirty="0">
                <a:solidFill>
                  <a:schemeClr val="tx1"/>
                </a:solidFill>
                <a:effectLst/>
              </a:rPr>
              <a:t>Port Shipment, Switches</a:t>
            </a:r>
            <a:endParaRPr lang="en-US" sz="1200" dirty="0">
              <a:solidFill>
                <a:schemeClr val="tx1"/>
              </a:solidFill>
              <a:effectLst/>
            </a:endParaRPr>
          </a:p>
        </c:rich>
      </c:tx>
      <c:layout>
        <c:manualLayout>
          <c:xMode val="edge"/>
          <c:yMode val="edge"/>
          <c:x val="0.46714982281760647"/>
          <c:y val="0.20833333333333334"/>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514203961060264E-2"/>
          <c:y val="0.2096620734908137"/>
          <c:w val="0.86385330202636634"/>
          <c:h val="0.69317767570720323"/>
        </c:manualLayout>
      </c:layout>
      <c:barChart>
        <c:barDir val="col"/>
        <c:grouping val="clustered"/>
        <c:varyColors val="0"/>
        <c:ser>
          <c:idx val="0"/>
          <c:order val="0"/>
          <c:tx>
            <c:strRef>
              <c:f>'Switches Port Shipments_2021'!$S$21</c:f>
              <c:strCache>
                <c:ptCount val="1"/>
                <c:pt idx="0">
                  <c:v>2019</c:v>
                </c:pt>
              </c:strCache>
            </c:strRef>
          </c:tx>
          <c:spPr>
            <a:solidFill>
              <a:schemeClr val="bg1">
                <a:lumMod val="75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'Switches Port Shipments_2021'!$R$22:$R$26</c:f>
              <c:strCache>
                <c:ptCount val="5"/>
                <c:pt idx="0">
                  <c:v>Huawei</c:v>
                </c:pt>
                <c:pt idx="1">
                  <c:v>Cisco    </c:v>
                </c:pt>
                <c:pt idx="2">
                  <c:v>TP-Link </c:v>
                </c:pt>
                <c:pt idx="3">
                  <c:v>H3C </c:v>
                </c:pt>
                <c:pt idx="4">
                  <c:v>D-Link  </c:v>
                </c:pt>
              </c:strCache>
            </c:strRef>
          </c:cat>
          <c:val>
            <c:numRef>
              <c:f>'Switches Port Shipments_2021'!$S$22:$S$26</c:f>
              <c:numCache>
                <c:formatCode>_(* #,##0_);_(* \(#,##0\);_(* "-"??_);_(@_)</c:formatCode>
                <c:ptCount val="5"/>
                <c:pt idx="0">
                  <c:v>247759.5986753265</c:v>
                </c:pt>
                <c:pt idx="1">
                  <c:v>309323.74325747095</c:v>
                </c:pt>
                <c:pt idx="2">
                  <c:v>125010.68100960823</c:v>
                </c:pt>
                <c:pt idx="3">
                  <c:v>171959.80600000001</c:v>
                </c:pt>
                <c:pt idx="4">
                  <c:v>115492.80668105496</c:v>
                </c:pt>
              </c:numCache>
            </c:numRef>
          </c:val>
          <c:extLst xmlns:c16r2="http://schemas.microsoft.com/office/drawing/2015/06/chart">
            <c:ext xmlns:c16="http://schemas.microsoft.com/office/drawing/2014/chart" uri="{C3380CC4-5D6E-409C-BE32-E72D297353CC}">
              <c16:uniqueId val="{00000000-33D3-4DE7-914E-FFF46A149C16}"/>
            </c:ext>
          </c:extLst>
        </c:ser>
        <c:ser>
          <c:idx val="1"/>
          <c:order val="1"/>
          <c:tx>
            <c:strRef>
              <c:f>'Switches Port Shipments_2021'!$T$21</c:f>
              <c:strCache>
                <c:ptCount val="1"/>
                <c:pt idx="0">
                  <c:v>2020</c:v>
                </c:pt>
              </c:strCache>
            </c:strRef>
          </c:tx>
          <c:spPr>
            <a:solidFill>
              <a:srgbClr val="00285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1" i="0" u="none" strike="noStrike" kern="1200" baseline="0">
                    <a:solidFill>
                      <a:schemeClr val="tx2">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'Switches Port Shipments_2021'!$R$22:$R$26</c:f>
              <c:strCache>
                <c:ptCount val="5"/>
                <c:pt idx="0">
                  <c:v>Huawei</c:v>
                </c:pt>
                <c:pt idx="1">
                  <c:v>Cisco    </c:v>
                </c:pt>
                <c:pt idx="2">
                  <c:v>TP-Link </c:v>
                </c:pt>
                <c:pt idx="3">
                  <c:v>H3C </c:v>
                </c:pt>
                <c:pt idx="4">
                  <c:v>D-Link  </c:v>
                </c:pt>
              </c:strCache>
            </c:strRef>
          </c:cat>
          <c:val>
            <c:numRef>
              <c:f>'Switches Port Shipments_2021'!$T$22:$T$26</c:f>
              <c:numCache>
                <c:formatCode>_(* #,##0_);_(* \(#,##0\);_(* "-"??_);_(@_)</c:formatCode>
                <c:ptCount val="5"/>
                <c:pt idx="0">
                  <c:v>292452.21052505902</c:v>
                </c:pt>
                <c:pt idx="1">
                  <c:v>281581.22908657667</c:v>
                </c:pt>
                <c:pt idx="2">
                  <c:v>171629.8464335638</c:v>
                </c:pt>
                <c:pt idx="3">
                  <c:v>149235.71308365447</c:v>
                </c:pt>
                <c:pt idx="4">
                  <c:v>86121.268443054942</c:v>
                </c:pt>
              </c:numCache>
            </c:numRef>
          </c:val>
          <c:extLst xmlns:c16r2="http://schemas.microsoft.com/office/drawing/2015/06/chart">
            <c:ext xmlns:c16="http://schemas.microsoft.com/office/drawing/2014/chart" uri="{C3380CC4-5D6E-409C-BE32-E72D297353CC}">
              <c16:uniqueId val="{00000001-33D3-4DE7-914E-FFF46A149C16}"/>
            </c:ext>
          </c:extLst>
        </c:ser>
        <c:dLbls>
          <c:showLegendKey val="0"/>
          <c:showVal val="0"/>
          <c:showCatName val="0"/>
          <c:showSerName val="0"/>
          <c:showPercent val="0"/>
          <c:showBubbleSize val="0"/>
        </c:dLbls>
        <c:gapWidth val="14"/>
        <c:overlap val="9"/>
        <c:axId val="283655680"/>
        <c:axId val="283698048"/>
      </c:barChart>
      <c:lineChart>
        <c:grouping val="standard"/>
        <c:varyColors val="0"/>
        <c:ser>
          <c:idx val="2"/>
          <c:order val="2"/>
          <c:tx>
            <c:strRef>
              <c:f>'Switches Port Shipments_2021'!$U$21</c:f>
              <c:strCache>
                <c:ptCount val="1"/>
                <c:pt idx="0">
                  <c:v>2020 Market share </c:v>
                </c:pt>
              </c:strCache>
            </c:strRef>
          </c:tx>
          <c:spPr>
            <a:ln w="28575" cap="flat">
              <a:solidFill>
                <a:srgbClr val="00B0F0">
                  <a:alpha val="32000"/>
                </a:srgbClr>
              </a:solidFill>
              <a:miter lim="800000"/>
            </a:ln>
            <a:effectLst/>
          </c:spPr>
          <c:marker>
            <c:symbol val="none"/>
          </c:marker>
          <c:dLbls>
            <c:dLbl>
              <c:idx val="0"/>
              <c:layout>
                <c:manualLayout>
                  <c:x val="-2.6150913006619887E-3"/>
                  <c:y val="-5.057091115634523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33D3-4DE7-914E-FFF46A149C16}"/>
                </c:ext>
                <c:ext xmlns:c15="http://schemas.microsoft.com/office/drawing/2012/chart" uri="{CE6537A1-D6FC-4f65-9D91-7224C49458BB}"/>
              </c:extLst>
            </c:dLbl>
            <c:dLbl>
              <c:idx val="1"/>
              <c:layout>
                <c:manualLayout>
                  <c:x val="-6.5377282516549716E-3"/>
                  <c:y val="-5.656547224774743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33D3-4DE7-914E-FFF46A149C16}"/>
                </c:ext>
                <c:ext xmlns:c15="http://schemas.microsoft.com/office/drawing/2012/chart" uri="{CE6537A1-D6FC-4f65-9D91-7224C49458BB}"/>
              </c:extLst>
            </c:dLbl>
            <c:dLbl>
              <c:idx val="2"/>
              <c:layout>
                <c:manualLayout>
                  <c:x val="0"/>
                  <c:y val="-4.965525362473002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33D3-4DE7-914E-FFF46A149C16}"/>
                </c:ext>
                <c:ext xmlns:c15="http://schemas.microsoft.com/office/drawing/2012/chart" uri="{CE6537A1-D6FC-4f65-9D91-7224C49458BB}"/>
              </c:extLst>
            </c:dLbl>
            <c:dLbl>
              <c:idx val="3"/>
              <c:layout>
                <c:manualLayout>
                  <c:x val="-1.3075456503309944E-3"/>
                  <c:y val="-5.641276461558455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33D3-4DE7-914E-FFF46A149C16}"/>
                </c:ext>
                <c:ext xmlns:c15="http://schemas.microsoft.com/office/drawing/2012/chart" uri="{CE6537A1-D6FC-4f65-9D91-7224C49458BB}"/>
              </c:extLst>
            </c:dLbl>
            <c:dLbl>
              <c:idx val="4"/>
              <c:layout>
                <c:manualLayout>
                  <c:x val="1.8017361323458584E-5"/>
                  <c:y val="-3.991211203851620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33D3-4DE7-914E-FFF46A149C16}"/>
                </c:ext>
                <c:ext xmlns:c15="http://schemas.microsoft.com/office/drawing/2012/chart" uri="{CE6537A1-D6FC-4f65-9D91-7224C49458BB}"/>
              </c:extLst>
            </c:dLbl>
            <c:dLbl>
              <c:idx val="5"/>
              <c:layout>
                <c:manualLayout>
                  <c:x val="-1.1371940729264635E-2"/>
                  <c:y val="-5.30340780028649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33D3-4DE7-914E-FFF46A149C16}"/>
                </c:ext>
                <c:ext xmlns:c15="http://schemas.microsoft.com/office/drawing/2012/chart" uri="{CE6537A1-D6FC-4f65-9D91-7224C49458BB}"/>
              </c:extLst>
            </c:dLbl>
            <c:dLbl>
              <c:idx val="6"/>
              <c:layout>
                <c:manualLayout>
                  <c:x val="0"/>
                  <c:y val="-5.8417830444903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33D3-4DE7-914E-FFF46A149C16}"/>
                </c:ext>
                <c:ext xmlns:c15="http://schemas.microsoft.com/office/drawing/2012/chart" uri="{CE6537A1-D6FC-4f65-9D91-7224C49458BB}">
                  <c15:layout>
                    <c:manualLayout>
                      <c:w val="4.7907623307813195E-2"/>
                      <c:h val="4.8954238279439705E-2"/>
                    </c:manualLayout>
                  </c15:layout>
                </c:ext>
              </c:extLst>
            </c:dLbl>
            <c:dLbl>
              <c:idx val="7"/>
              <c:layout>
                <c:manualLayout>
                  <c:x val="2.7738127180622569E-3"/>
                  <c:y val="-4.96552536247301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33D3-4DE7-914E-FFF46A149C16}"/>
                </c:ext>
                <c:ext xmlns:c15="http://schemas.microsoft.com/office/drawing/2012/chart" uri="{CE6537A1-D6FC-4f65-9D91-7224C49458BB}"/>
              </c:extLst>
            </c:dLbl>
            <c:dLbl>
              <c:idx val="8"/>
              <c:layout>
                <c:manualLayout>
                  <c:x val="-2.1112891373950015E-16"/>
                  <c:y val="-4.089256180860129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33D3-4DE7-914E-FFF46A149C16}"/>
                </c:ext>
                <c:ext xmlns:c15="http://schemas.microsoft.com/office/drawing/2012/chart" uri="{CE6537A1-D6FC-4f65-9D91-7224C49458BB}"/>
              </c:extLst>
            </c:dLbl>
            <c:dLbl>
              <c:idx val="9"/>
              <c:layout>
                <c:manualLayout>
                  <c:x val="0"/>
                  <c:y val="-5.841794544085895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33D3-4DE7-914E-FFF46A149C16}"/>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2">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'Switches Port Shipments_2021'!$R$22:$R$26</c:f>
              <c:strCache>
                <c:ptCount val="5"/>
                <c:pt idx="0">
                  <c:v>Huawei</c:v>
                </c:pt>
                <c:pt idx="1">
                  <c:v>Cisco    </c:v>
                </c:pt>
                <c:pt idx="2">
                  <c:v>TP-Link </c:v>
                </c:pt>
                <c:pt idx="3">
                  <c:v>H3C </c:v>
                </c:pt>
                <c:pt idx="4">
                  <c:v>D-Link  </c:v>
                </c:pt>
              </c:strCache>
            </c:strRef>
          </c:cat>
          <c:val>
            <c:numRef>
              <c:f>'Switches Port Shipments_2021'!$U$22:$U$26</c:f>
              <c:numCache>
                <c:formatCode>0%</c:formatCode>
                <c:ptCount val="5"/>
                <c:pt idx="0">
                  <c:v>0.20138240822978207</c:v>
                </c:pt>
                <c:pt idx="1">
                  <c:v>0.19389665724854524</c:v>
                </c:pt>
                <c:pt idx="2">
                  <c:v>0.11818420430758607</c:v>
                </c:pt>
                <c:pt idx="3">
                  <c:v>0.10276361816762529</c:v>
                </c:pt>
                <c:pt idx="4">
                  <c:v>5.9303051283928869E-2</c:v>
                </c:pt>
              </c:numCache>
            </c:numRef>
          </c:val>
          <c:smooth val="1"/>
          <c:extLst xmlns:c16r2="http://schemas.microsoft.com/office/drawing/2015/06/chart">
            <c:ext xmlns:c16="http://schemas.microsoft.com/office/drawing/2014/chart" uri="{C3380CC4-5D6E-409C-BE32-E72D297353CC}">
              <c16:uniqueId val="{0000000C-33D3-4DE7-914E-FFF46A149C16}"/>
            </c:ext>
          </c:extLst>
        </c:ser>
        <c:dLbls>
          <c:showLegendKey val="0"/>
          <c:showVal val="0"/>
          <c:showCatName val="0"/>
          <c:showSerName val="0"/>
          <c:showPercent val="0"/>
          <c:showBubbleSize val="0"/>
        </c:dLbls>
        <c:marker val="1"/>
        <c:smooth val="0"/>
        <c:axId val="283698440"/>
        <c:axId val="283698832"/>
      </c:lineChart>
      <c:catAx>
        <c:axId val="28365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83698048"/>
        <c:crosses val="autoZero"/>
        <c:auto val="1"/>
        <c:lblAlgn val="ctr"/>
        <c:lblOffset val="100"/>
        <c:noMultiLvlLbl val="0"/>
      </c:catAx>
      <c:valAx>
        <c:axId val="283698048"/>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crossAx val="283655680"/>
        <c:crosses val="autoZero"/>
        <c:crossBetween val="between"/>
      </c:valAx>
      <c:valAx>
        <c:axId val="283698832"/>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83698440"/>
        <c:crosses val="max"/>
        <c:crossBetween val="between"/>
      </c:valAx>
      <c:catAx>
        <c:axId val="283698440"/>
        <c:scaling>
          <c:orientation val="minMax"/>
        </c:scaling>
        <c:delete val="1"/>
        <c:axPos val="b"/>
        <c:numFmt formatCode="General" sourceLinked="1"/>
        <c:majorTickMark val="out"/>
        <c:minorTickMark val="none"/>
        <c:tickLblPos val="nextTo"/>
        <c:crossAx val="283698832"/>
        <c:crosses val="autoZero"/>
        <c:auto val="1"/>
        <c:lblAlgn val="ctr"/>
        <c:lblOffset val="100"/>
        <c:noMultiLvlLbl val="0"/>
      </c:catAx>
      <c:spPr>
        <a:noFill/>
        <a:ln>
          <a:noFill/>
        </a:ln>
        <a:effectLst/>
      </c:spPr>
    </c:plotArea>
    <c:legend>
      <c:legendPos val="b"/>
      <c:legendEntry>
        <c:idx val="2"/>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46440697827450889"/>
          <c:y val="0.37540208515602219"/>
          <c:w val="0.52745342520506489"/>
          <c:h val="5.6074292796733739E-2"/>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i="0" baseline="0" dirty="0">
                <a:solidFill>
                  <a:schemeClr val="tx1"/>
                </a:solidFill>
                <a:effectLst/>
              </a:rPr>
              <a:t>Revenue ($ million)</a:t>
            </a:r>
            <a:endParaRPr lang="en-US" sz="1200" dirty="0">
              <a:solidFill>
                <a:schemeClr val="tx1"/>
              </a:solidFill>
              <a:effectLst/>
            </a:endParaRPr>
          </a:p>
        </c:rich>
      </c:tx>
      <c:layout>
        <c:manualLayout>
          <c:xMode val="edge"/>
          <c:yMode val="edge"/>
          <c:x val="0.37526354850135779"/>
          <c:y val="0.17779261476830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514203961060264E-2"/>
          <c:y val="0.17725476594988154"/>
          <c:w val="0.79827520544576647"/>
          <c:h val="0.73032252455681135"/>
        </c:manualLayout>
      </c:layout>
      <c:barChart>
        <c:barDir val="col"/>
        <c:grouping val="clustered"/>
        <c:varyColors val="0"/>
        <c:ser>
          <c:idx val="0"/>
          <c:order val="0"/>
          <c:tx>
            <c:strRef>
              <c:f>'2020_Overview'!$J$38</c:f>
              <c:strCache>
                <c:ptCount val="1"/>
                <c:pt idx="0">
                  <c:v>2019</c:v>
                </c:pt>
              </c:strCache>
            </c:strRef>
          </c:tx>
          <c:spPr>
            <a:solidFill>
              <a:schemeClr val="bg1">
                <a:lumMod val="75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'2020_Overview'!$I$39:$I$43</c:f>
              <c:strCache>
                <c:ptCount val="5"/>
                <c:pt idx="0">
                  <c:v>Cisco    </c:v>
                </c:pt>
                <c:pt idx="1">
                  <c:v>Huawei</c:v>
                </c:pt>
                <c:pt idx="2">
                  <c:v>H3C </c:v>
                </c:pt>
                <c:pt idx="3">
                  <c:v>Palo Alto Networks</c:v>
                </c:pt>
                <c:pt idx="4">
                  <c:v>HPE</c:v>
                </c:pt>
              </c:strCache>
            </c:strRef>
          </c:cat>
          <c:val>
            <c:numRef>
              <c:f>'2020_Overview'!$J$39:$J$43</c:f>
              <c:numCache>
                <c:formatCode>0</c:formatCode>
                <c:ptCount val="5"/>
                <c:pt idx="0">
                  <c:v>21825.389486514658</c:v>
                </c:pt>
                <c:pt idx="1">
                  <c:v>4609.5745013013357</c:v>
                </c:pt>
                <c:pt idx="2">
                  <c:v>2435.3493219760562</c:v>
                </c:pt>
                <c:pt idx="3">
                  <c:v>2179.2600666666658</c:v>
                </c:pt>
                <c:pt idx="4">
                  <c:v>2523.9965400196356</c:v>
                </c:pt>
              </c:numCache>
            </c:numRef>
          </c:val>
          <c:extLst xmlns:c16r2="http://schemas.microsoft.com/office/drawing/2015/06/chart">
            <c:ext xmlns:c16="http://schemas.microsoft.com/office/drawing/2014/chart" uri="{C3380CC4-5D6E-409C-BE32-E72D297353CC}">
              <c16:uniqueId val="{00000000-15FE-4A0C-909F-864DF05C6512}"/>
            </c:ext>
          </c:extLst>
        </c:ser>
        <c:ser>
          <c:idx val="1"/>
          <c:order val="1"/>
          <c:tx>
            <c:strRef>
              <c:f>'2020_Overview'!$K$38</c:f>
              <c:strCache>
                <c:ptCount val="1"/>
                <c:pt idx="0">
                  <c:v>2020</c:v>
                </c:pt>
              </c:strCache>
            </c:strRef>
          </c:tx>
          <c:spPr>
            <a:solidFill>
              <a:srgbClr val="00285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1" i="0" u="none" strike="noStrike" kern="1200" baseline="0">
                    <a:solidFill>
                      <a:schemeClr val="tx2">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'2020_Overview'!$I$39:$I$43</c:f>
              <c:strCache>
                <c:ptCount val="5"/>
                <c:pt idx="0">
                  <c:v>Cisco    </c:v>
                </c:pt>
                <c:pt idx="1">
                  <c:v>Huawei</c:v>
                </c:pt>
                <c:pt idx="2">
                  <c:v>H3C </c:v>
                </c:pt>
                <c:pt idx="3">
                  <c:v>Palo Alto Networks</c:v>
                </c:pt>
                <c:pt idx="4">
                  <c:v>HPE</c:v>
                </c:pt>
              </c:strCache>
            </c:strRef>
          </c:cat>
          <c:val>
            <c:numRef>
              <c:f>'2020_Overview'!$K$39:$K$43</c:f>
              <c:numCache>
                <c:formatCode>0</c:formatCode>
                <c:ptCount val="5"/>
                <c:pt idx="0">
                  <c:v>20360.318472960647</c:v>
                </c:pt>
                <c:pt idx="1">
                  <c:v>5155.6595323902693</c:v>
                </c:pt>
                <c:pt idx="2">
                  <c:v>2840.6608293545228</c:v>
                </c:pt>
                <c:pt idx="3">
                  <c:v>2574.9212759000002</c:v>
                </c:pt>
                <c:pt idx="4">
                  <c:v>2562.3354768730942</c:v>
                </c:pt>
              </c:numCache>
            </c:numRef>
          </c:val>
          <c:extLst xmlns:c16r2="http://schemas.microsoft.com/office/drawing/2015/06/chart">
            <c:ext xmlns:c16="http://schemas.microsoft.com/office/drawing/2014/chart" uri="{C3380CC4-5D6E-409C-BE32-E72D297353CC}">
              <c16:uniqueId val="{00000001-15FE-4A0C-909F-864DF05C6512}"/>
            </c:ext>
          </c:extLst>
        </c:ser>
        <c:dLbls>
          <c:showLegendKey val="0"/>
          <c:showVal val="0"/>
          <c:showCatName val="0"/>
          <c:showSerName val="0"/>
          <c:showPercent val="0"/>
          <c:showBubbleSize val="0"/>
        </c:dLbls>
        <c:gapWidth val="14"/>
        <c:overlap val="9"/>
        <c:axId val="283701184"/>
        <c:axId val="283699224"/>
      </c:barChart>
      <c:lineChart>
        <c:grouping val="standard"/>
        <c:varyColors val="0"/>
        <c:ser>
          <c:idx val="2"/>
          <c:order val="2"/>
          <c:tx>
            <c:strRef>
              <c:f>'2020_Overview'!$L$38</c:f>
              <c:strCache>
                <c:ptCount val="1"/>
                <c:pt idx="0">
                  <c:v>2020 Market Share </c:v>
                </c:pt>
              </c:strCache>
            </c:strRef>
          </c:tx>
          <c:spPr>
            <a:ln w="28575" cap="flat">
              <a:solidFill>
                <a:srgbClr val="00B0F0">
                  <a:alpha val="32000"/>
                </a:srgbClr>
              </a:solidFill>
              <a:miter lim="800000"/>
            </a:ln>
            <a:effectLst/>
          </c:spPr>
          <c:marker>
            <c:symbol val="none"/>
          </c:marker>
          <c:dLbls>
            <c:dLbl>
              <c:idx val="0"/>
              <c:layout>
                <c:manualLayout>
                  <c:x val="-2.6150913006619887E-3"/>
                  <c:y val="-5.057091115634523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15FE-4A0C-909F-864DF05C6512}"/>
                </c:ext>
                <c:ext xmlns:c15="http://schemas.microsoft.com/office/drawing/2012/chart" uri="{CE6537A1-D6FC-4f65-9D91-7224C49458BB}"/>
              </c:extLst>
            </c:dLbl>
            <c:dLbl>
              <c:idx val="1"/>
              <c:layout>
                <c:manualLayout>
                  <c:x val="-6.5377282516549716E-3"/>
                  <c:y val="-5.656547224774743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15FE-4A0C-909F-864DF05C6512}"/>
                </c:ext>
                <c:ext xmlns:c15="http://schemas.microsoft.com/office/drawing/2012/chart" uri="{CE6537A1-D6FC-4f65-9D91-7224C49458BB}"/>
              </c:extLst>
            </c:dLbl>
            <c:dLbl>
              <c:idx val="2"/>
              <c:layout>
                <c:manualLayout>
                  <c:x val="0"/>
                  <c:y val="-4.965525362473002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15FE-4A0C-909F-864DF05C6512}"/>
                </c:ext>
                <c:ext xmlns:c15="http://schemas.microsoft.com/office/drawing/2012/chart" uri="{CE6537A1-D6FC-4f65-9D91-7224C49458BB}"/>
              </c:extLst>
            </c:dLbl>
            <c:dLbl>
              <c:idx val="3"/>
              <c:layout>
                <c:manualLayout>
                  <c:x val="-1.3075456503309944E-3"/>
                  <c:y val="-5.641276461558455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15FE-4A0C-909F-864DF05C6512}"/>
                </c:ext>
                <c:ext xmlns:c15="http://schemas.microsoft.com/office/drawing/2012/chart" uri="{CE6537A1-D6FC-4f65-9D91-7224C49458BB}"/>
              </c:extLst>
            </c:dLbl>
            <c:dLbl>
              <c:idx val="4"/>
              <c:layout>
                <c:manualLayout>
                  <c:x val="-2.7284412700691917E-3"/>
                  <c:y val="-6.270590811356049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15FE-4A0C-909F-864DF05C6512}"/>
                </c:ext>
                <c:ext xmlns:c15="http://schemas.microsoft.com/office/drawing/2012/chart" uri="{CE6537A1-D6FC-4f65-9D91-7224C49458BB}"/>
              </c:extLst>
            </c:dLbl>
            <c:dLbl>
              <c:idx val="5"/>
              <c:layout>
                <c:manualLayout>
                  <c:x val="-1.1371940729264635E-2"/>
                  <c:y val="-5.30340780028649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15FE-4A0C-909F-864DF05C6512}"/>
                </c:ext>
                <c:ext xmlns:c15="http://schemas.microsoft.com/office/drawing/2012/chart" uri="{CE6537A1-D6FC-4f65-9D91-7224C49458BB}"/>
              </c:extLst>
            </c:dLbl>
            <c:dLbl>
              <c:idx val="6"/>
              <c:layout>
                <c:manualLayout>
                  <c:x val="0"/>
                  <c:y val="-5.8417830444903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15FE-4A0C-909F-864DF05C6512}"/>
                </c:ext>
                <c:ext xmlns:c15="http://schemas.microsoft.com/office/drawing/2012/chart" uri="{CE6537A1-D6FC-4f65-9D91-7224C49458BB}">
                  <c15:layout>
                    <c:manualLayout>
                      <c:w val="4.7907623307813195E-2"/>
                      <c:h val="4.8954238279439705E-2"/>
                    </c:manualLayout>
                  </c15:layout>
                </c:ext>
              </c:extLst>
            </c:dLbl>
            <c:dLbl>
              <c:idx val="7"/>
              <c:layout>
                <c:manualLayout>
                  <c:x val="2.7738127180622569E-3"/>
                  <c:y val="-4.96552536247301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15FE-4A0C-909F-864DF05C6512}"/>
                </c:ext>
                <c:ext xmlns:c15="http://schemas.microsoft.com/office/drawing/2012/chart" uri="{CE6537A1-D6FC-4f65-9D91-7224C49458BB}"/>
              </c:extLst>
            </c:dLbl>
            <c:dLbl>
              <c:idx val="8"/>
              <c:layout>
                <c:manualLayout>
                  <c:x val="-2.1112891373950015E-16"/>
                  <c:y val="-4.089256180860129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15FE-4A0C-909F-864DF05C6512}"/>
                </c:ext>
                <c:ext xmlns:c15="http://schemas.microsoft.com/office/drawing/2012/chart" uri="{CE6537A1-D6FC-4f65-9D91-7224C49458BB}"/>
              </c:extLst>
            </c:dLbl>
            <c:dLbl>
              <c:idx val="9"/>
              <c:layout>
                <c:manualLayout>
                  <c:x val="0"/>
                  <c:y val="-5.841794544085895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15FE-4A0C-909F-864DF05C651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2">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'2020_Overview'!$I$39:$I$43</c:f>
              <c:strCache>
                <c:ptCount val="5"/>
                <c:pt idx="0">
                  <c:v>Cisco    </c:v>
                </c:pt>
                <c:pt idx="1">
                  <c:v>Huawei</c:v>
                </c:pt>
                <c:pt idx="2">
                  <c:v>H3C </c:v>
                </c:pt>
                <c:pt idx="3">
                  <c:v>Palo Alto Networks</c:v>
                </c:pt>
                <c:pt idx="4">
                  <c:v>HPE</c:v>
                </c:pt>
              </c:strCache>
            </c:strRef>
          </c:cat>
          <c:val>
            <c:numRef>
              <c:f>'2020_Overview'!$L$39:$L$43</c:f>
              <c:numCache>
                <c:formatCode>0.0%</c:formatCode>
                <c:ptCount val="5"/>
                <c:pt idx="0">
                  <c:v>0.35030823180262954</c:v>
                </c:pt>
                <c:pt idx="1">
                  <c:v>8.8705389209237734E-2</c:v>
                </c:pt>
                <c:pt idx="2">
                  <c:v>4.8874818613653691E-2</c:v>
                </c:pt>
                <c:pt idx="3">
                  <c:v>4.4302652750221709E-2</c:v>
                </c:pt>
                <c:pt idx="4">
                  <c:v>4.4086108543961187E-2</c:v>
                </c:pt>
              </c:numCache>
            </c:numRef>
          </c:val>
          <c:smooth val="1"/>
          <c:extLst xmlns:c16r2="http://schemas.microsoft.com/office/drawing/2015/06/chart">
            <c:ext xmlns:c16="http://schemas.microsoft.com/office/drawing/2014/chart" uri="{C3380CC4-5D6E-409C-BE32-E72D297353CC}">
              <c16:uniqueId val="{0000000C-15FE-4A0C-909F-864DF05C6512}"/>
            </c:ext>
          </c:extLst>
        </c:ser>
        <c:dLbls>
          <c:showLegendKey val="0"/>
          <c:showVal val="0"/>
          <c:showCatName val="0"/>
          <c:showSerName val="0"/>
          <c:showPercent val="0"/>
          <c:showBubbleSize val="0"/>
        </c:dLbls>
        <c:marker val="1"/>
        <c:smooth val="0"/>
        <c:axId val="283699616"/>
        <c:axId val="283697656"/>
      </c:lineChart>
      <c:catAx>
        <c:axId val="2837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83699224"/>
        <c:crosses val="autoZero"/>
        <c:auto val="1"/>
        <c:lblAlgn val="ctr"/>
        <c:lblOffset val="100"/>
        <c:noMultiLvlLbl val="0"/>
      </c:catAx>
      <c:valAx>
        <c:axId val="2836992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crossAx val="283701184"/>
        <c:crosses val="autoZero"/>
        <c:crossBetween val="between"/>
      </c:valAx>
      <c:valAx>
        <c:axId val="283697656"/>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crossAx val="283699616"/>
        <c:crosses val="max"/>
        <c:crossBetween val="between"/>
      </c:valAx>
      <c:catAx>
        <c:axId val="283699616"/>
        <c:scaling>
          <c:orientation val="minMax"/>
        </c:scaling>
        <c:delete val="1"/>
        <c:axPos val="b"/>
        <c:numFmt formatCode="General" sourceLinked="1"/>
        <c:majorTickMark val="out"/>
        <c:minorTickMark val="none"/>
        <c:tickLblPos val="nextTo"/>
        <c:crossAx val="283697656"/>
        <c:crosses val="autoZero"/>
        <c:auto val="1"/>
        <c:lblAlgn val="ctr"/>
        <c:lblOffset val="100"/>
        <c:noMultiLvlLbl val="0"/>
      </c:catAx>
      <c:spPr>
        <a:noFill/>
        <a:ln>
          <a:noFill/>
        </a:ln>
        <a:effectLst/>
      </c:spPr>
    </c:plotArea>
    <c:legend>
      <c:legendPos val="b"/>
      <c:legendEntry>
        <c:idx val="2"/>
        <c:txPr>
          <a:bodyPr rot="0" spcFirstLastPara="1" vertOverflow="ellipsis" vert="horz" wrap="square" anchor="ctr" anchorCtr="1"/>
          <a:lstStyle/>
          <a:p>
            <a:pPr>
              <a:defRPr sz="900" b="0" i="0" u="none" strike="noStrike" kern="1200" baseline="0">
                <a:solidFill>
                  <a:schemeClr val="tx2">
                    <a:lumMod val="75000"/>
                    <a:lumOff val="25000"/>
                  </a:schemeClr>
                </a:solidFill>
                <a:latin typeface="+mn-lt"/>
                <a:ea typeface="+mn-ea"/>
                <a:cs typeface="+mn-cs"/>
              </a:defRPr>
            </a:pPr>
            <a:endParaRPr lang="en-US"/>
          </a:p>
        </c:txPr>
      </c:legendEntry>
      <c:layout>
        <c:manualLayout>
          <c:xMode val="edge"/>
          <c:yMode val="edge"/>
          <c:x val="0.32292070774368747"/>
          <c:y val="0.40625091983358641"/>
          <c:w val="0.62797560129006713"/>
          <c:h val="5.600377625339665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i="0" baseline="0" dirty="0">
                <a:solidFill>
                  <a:schemeClr val="tx1"/>
                </a:solidFill>
                <a:effectLst/>
              </a:rPr>
              <a:t>Enterprise WLAN Access Points (Unit Shipments in Thousands)</a:t>
            </a:r>
            <a:endParaRPr lang="en-US" sz="1200" b="1" dirty="0">
              <a:solidFill>
                <a:schemeClr val="tx1"/>
              </a:solidFill>
              <a:effectLst/>
            </a:endParaRPr>
          </a:p>
        </c:rich>
      </c:tx>
      <c:layout>
        <c:manualLayout>
          <c:xMode val="edge"/>
          <c:yMode val="edge"/>
          <c:x val="0.29157633420822399"/>
          <c:y val="0.12959198366438057"/>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39873140857395"/>
          <c:y val="0.17262503645377661"/>
          <c:w val="0.86385330202636634"/>
          <c:h val="0.73032252455681135"/>
        </c:manualLayout>
      </c:layout>
      <c:barChart>
        <c:barDir val="col"/>
        <c:grouping val="clustered"/>
        <c:varyColors val="0"/>
        <c:ser>
          <c:idx val="0"/>
          <c:order val="0"/>
          <c:tx>
            <c:strRef>
              <c:f>'WLAN Access points _2021'!$G$8</c:f>
              <c:strCache>
                <c:ptCount val="1"/>
                <c:pt idx="0">
                  <c:v>2019</c:v>
                </c:pt>
              </c:strCache>
            </c:strRef>
          </c:tx>
          <c:spPr>
            <a:solidFill>
              <a:schemeClr val="bg1">
                <a:lumMod val="75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'WLAN Access points _2021'!$F$9:$F$13</c:f>
              <c:strCache>
                <c:ptCount val="5"/>
                <c:pt idx="0">
                  <c:v>Cisco    </c:v>
                </c:pt>
                <c:pt idx="1">
                  <c:v>HPE</c:v>
                </c:pt>
                <c:pt idx="2">
                  <c:v>Huawei</c:v>
                </c:pt>
                <c:pt idx="3">
                  <c:v>H3C </c:v>
                </c:pt>
                <c:pt idx="4">
                  <c:v>Ruijie Networks</c:v>
                </c:pt>
              </c:strCache>
            </c:strRef>
          </c:cat>
          <c:val>
            <c:numRef>
              <c:f>'WLAN Access points _2021'!$G$9:$G$13</c:f>
              <c:numCache>
                <c:formatCode>0</c:formatCode>
                <c:ptCount val="5"/>
                <c:pt idx="0">
                  <c:v>4148.8380317579995</c:v>
                </c:pt>
                <c:pt idx="1">
                  <c:v>2031.113638368</c:v>
                </c:pt>
                <c:pt idx="2">
                  <c:v>1796.404853742195</c:v>
                </c:pt>
                <c:pt idx="3">
                  <c:v>1418.7459939999999</c:v>
                </c:pt>
                <c:pt idx="4">
                  <c:v>1048.4696991341568</c:v>
                </c:pt>
              </c:numCache>
            </c:numRef>
          </c:val>
          <c:extLst xmlns:c16r2="http://schemas.microsoft.com/office/drawing/2015/06/chart">
            <c:ext xmlns:c16="http://schemas.microsoft.com/office/drawing/2014/chart" uri="{C3380CC4-5D6E-409C-BE32-E72D297353CC}">
              <c16:uniqueId val="{00000000-B199-454A-A61F-096ECA865007}"/>
            </c:ext>
          </c:extLst>
        </c:ser>
        <c:ser>
          <c:idx val="1"/>
          <c:order val="1"/>
          <c:tx>
            <c:strRef>
              <c:f>'WLAN Access points _2021'!$H$8</c:f>
              <c:strCache>
                <c:ptCount val="1"/>
                <c:pt idx="0">
                  <c:v>2020</c:v>
                </c:pt>
              </c:strCache>
            </c:strRef>
          </c:tx>
          <c:spPr>
            <a:solidFill>
              <a:srgbClr val="00285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1" i="0" u="none" strike="noStrike" kern="1200" baseline="0">
                    <a:solidFill>
                      <a:schemeClr val="accent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'WLAN Access points _2021'!$F$9:$F$13</c:f>
              <c:strCache>
                <c:ptCount val="5"/>
                <c:pt idx="0">
                  <c:v>Cisco    </c:v>
                </c:pt>
                <c:pt idx="1">
                  <c:v>HPE</c:v>
                </c:pt>
                <c:pt idx="2">
                  <c:v>Huawei</c:v>
                </c:pt>
                <c:pt idx="3">
                  <c:v>H3C </c:v>
                </c:pt>
                <c:pt idx="4">
                  <c:v>Ruijie Networks</c:v>
                </c:pt>
              </c:strCache>
            </c:strRef>
          </c:cat>
          <c:val>
            <c:numRef>
              <c:f>'WLAN Access points _2021'!$H$9:$H$13</c:f>
              <c:numCache>
                <c:formatCode>0</c:formatCode>
                <c:ptCount val="5"/>
                <c:pt idx="0">
                  <c:v>4492.9967957640001</c:v>
                </c:pt>
                <c:pt idx="1">
                  <c:v>2131.0495133124</c:v>
                </c:pt>
                <c:pt idx="2">
                  <c:v>1843.3713456992314</c:v>
                </c:pt>
                <c:pt idx="3">
                  <c:v>1830.7493089999998</c:v>
                </c:pt>
                <c:pt idx="4">
                  <c:v>928.49680015258627</c:v>
                </c:pt>
              </c:numCache>
            </c:numRef>
          </c:val>
          <c:extLst xmlns:c16r2="http://schemas.microsoft.com/office/drawing/2015/06/chart">
            <c:ext xmlns:c16="http://schemas.microsoft.com/office/drawing/2014/chart" uri="{C3380CC4-5D6E-409C-BE32-E72D297353CC}">
              <c16:uniqueId val="{00000001-B199-454A-A61F-096ECA865007}"/>
            </c:ext>
          </c:extLst>
        </c:ser>
        <c:dLbls>
          <c:showLegendKey val="0"/>
          <c:showVal val="0"/>
          <c:showCatName val="0"/>
          <c:showSerName val="0"/>
          <c:showPercent val="0"/>
          <c:showBubbleSize val="0"/>
        </c:dLbls>
        <c:gapWidth val="14"/>
        <c:overlap val="9"/>
        <c:axId val="283994048"/>
        <c:axId val="283995616"/>
      </c:barChart>
      <c:lineChart>
        <c:grouping val="standard"/>
        <c:varyColors val="0"/>
        <c:ser>
          <c:idx val="2"/>
          <c:order val="2"/>
          <c:tx>
            <c:strRef>
              <c:f>'WLAN Access points _2021'!$I$8</c:f>
              <c:strCache>
                <c:ptCount val="1"/>
                <c:pt idx="0">
                  <c:v>2020 Share</c:v>
                </c:pt>
              </c:strCache>
            </c:strRef>
          </c:tx>
          <c:spPr>
            <a:ln w="28575" cap="flat">
              <a:solidFill>
                <a:srgbClr val="00B0F0">
                  <a:alpha val="32000"/>
                </a:srgbClr>
              </a:solidFill>
              <a:miter lim="800000"/>
            </a:ln>
            <a:effectLst/>
          </c:spPr>
          <c:marker>
            <c:symbol val="none"/>
          </c:marker>
          <c:dLbls>
            <c:dLbl>
              <c:idx val="0"/>
              <c:layout>
                <c:manualLayout>
                  <c:x val="-2.6150913006619887E-3"/>
                  <c:y val="-5.057091115634523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B199-454A-A61F-096ECA865007}"/>
                </c:ext>
                <c:ext xmlns:c15="http://schemas.microsoft.com/office/drawing/2012/chart" uri="{CE6537A1-D6FC-4f65-9D91-7224C49458BB}"/>
              </c:extLst>
            </c:dLbl>
            <c:dLbl>
              <c:idx val="1"/>
              <c:layout>
                <c:manualLayout>
                  <c:x val="-6.5377282516549716E-3"/>
                  <c:y val="-5.656547224774743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B199-454A-A61F-096ECA865007}"/>
                </c:ext>
                <c:ext xmlns:c15="http://schemas.microsoft.com/office/drawing/2012/chart" uri="{CE6537A1-D6FC-4f65-9D91-7224C49458BB}"/>
              </c:extLst>
            </c:dLbl>
            <c:dLbl>
              <c:idx val="2"/>
              <c:layout>
                <c:manualLayout>
                  <c:x val="0"/>
                  <c:y val="-4.965525362473002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B199-454A-A61F-096ECA865007}"/>
                </c:ext>
                <c:ext xmlns:c15="http://schemas.microsoft.com/office/drawing/2012/chart" uri="{CE6537A1-D6FC-4f65-9D91-7224C49458BB}"/>
              </c:extLst>
            </c:dLbl>
            <c:dLbl>
              <c:idx val="3"/>
              <c:layout>
                <c:manualLayout>
                  <c:x val="-1.3075456503309944E-3"/>
                  <c:y val="-5.641276461558455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B199-454A-A61F-096ECA865007}"/>
                </c:ext>
                <c:ext xmlns:c15="http://schemas.microsoft.com/office/drawing/2012/chart" uri="{CE6537A1-D6FC-4f65-9D91-7224C49458BB}"/>
              </c:extLst>
            </c:dLbl>
            <c:dLbl>
              <c:idx val="4"/>
              <c:layout>
                <c:manualLayout>
                  <c:x val="1.8017361323458584E-5"/>
                  <c:y val="-3.991211203851620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B199-454A-A61F-096ECA865007}"/>
                </c:ext>
                <c:ext xmlns:c15="http://schemas.microsoft.com/office/drawing/2012/chart" uri="{CE6537A1-D6FC-4f65-9D91-7224C49458BB}"/>
              </c:extLst>
            </c:dLbl>
            <c:dLbl>
              <c:idx val="5"/>
              <c:layout>
                <c:manualLayout>
                  <c:x val="-1.1371940729264635E-2"/>
                  <c:y val="-5.30340780028649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B199-454A-A61F-096ECA865007}"/>
                </c:ext>
                <c:ext xmlns:c15="http://schemas.microsoft.com/office/drawing/2012/chart" uri="{CE6537A1-D6FC-4f65-9D91-7224C49458BB}"/>
              </c:extLst>
            </c:dLbl>
            <c:dLbl>
              <c:idx val="6"/>
              <c:layout>
                <c:manualLayout>
                  <c:x val="0"/>
                  <c:y val="-5.8417830444903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B199-454A-A61F-096ECA865007}"/>
                </c:ext>
                <c:ext xmlns:c15="http://schemas.microsoft.com/office/drawing/2012/chart" uri="{CE6537A1-D6FC-4f65-9D91-7224C49458BB}">
                  <c15:layout>
                    <c:manualLayout>
                      <c:w val="4.7907623307813195E-2"/>
                      <c:h val="4.8954238279439705E-2"/>
                    </c:manualLayout>
                  </c15:layout>
                </c:ext>
              </c:extLst>
            </c:dLbl>
            <c:dLbl>
              <c:idx val="7"/>
              <c:layout>
                <c:manualLayout>
                  <c:x val="2.7738127180622569E-3"/>
                  <c:y val="-4.96552536247301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B199-454A-A61F-096ECA865007}"/>
                </c:ext>
                <c:ext xmlns:c15="http://schemas.microsoft.com/office/drawing/2012/chart" uri="{CE6537A1-D6FC-4f65-9D91-7224C49458BB}"/>
              </c:extLst>
            </c:dLbl>
            <c:dLbl>
              <c:idx val="8"/>
              <c:layout>
                <c:manualLayout>
                  <c:x val="-2.1112891373950015E-16"/>
                  <c:y val="-4.089256180860129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B199-454A-A61F-096ECA865007}"/>
                </c:ext>
                <c:ext xmlns:c15="http://schemas.microsoft.com/office/drawing/2012/chart" uri="{CE6537A1-D6FC-4f65-9D91-7224C49458BB}"/>
              </c:extLst>
            </c:dLbl>
            <c:dLbl>
              <c:idx val="9"/>
              <c:layout>
                <c:manualLayout>
                  <c:x val="0"/>
                  <c:y val="-5.841794544085895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B199-454A-A61F-096ECA865007}"/>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2">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'WLAN Access points _2021'!$F$9:$F$13</c:f>
              <c:strCache>
                <c:ptCount val="5"/>
                <c:pt idx="0">
                  <c:v>Cisco    </c:v>
                </c:pt>
                <c:pt idx="1">
                  <c:v>HPE</c:v>
                </c:pt>
                <c:pt idx="2">
                  <c:v>Huawei</c:v>
                </c:pt>
                <c:pt idx="3">
                  <c:v>H3C </c:v>
                </c:pt>
                <c:pt idx="4">
                  <c:v>Ruijie Networks</c:v>
                </c:pt>
              </c:strCache>
            </c:strRef>
          </c:cat>
          <c:val>
            <c:numRef>
              <c:f>'WLAN Access points _2021'!$I$9:$I$13</c:f>
              <c:numCache>
                <c:formatCode>0.0%</c:formatCode>
                <c:ptCount val="5"/>
                <c:pt idx="0">
                  <c:v>0.27867914467643112</c:v>
                </c:pt>
                <c:pt idx="1">
                  <c:v>0.13217882910420367</c:v>
                </c:pt>
                <c:pt idx="2">
                  <c:v>0.11433552555052542</c:v>
                </c:pt>
                <c:pt idx="3">
                  <c:v>0.11355264086324217</c:v>
                </c:pt>
                <c:pt idx="4">
                  <c:v>5.7590224490094932E-2</c:v>
                </c:pt>
              </c:numCache>
            </c:numRef>
          </c:val>
          <c:smooth val="1"/>
          <c:extLst xmlns:c16r2="http://schemas.microsoft.com/office/drawing/2015/06/chart">
            <c:ext xmlns:c16="http://schemas.microsoft.com/office/drawing/2014/chart" uri="{C3380CC4-5D6E-409C-BE32-E72D297353CC}">
              <c16:uniqueId val="{0000000C-B199-454A-A61F-096ECA865007}"/>
            </c:ext>
          </c:extLst>
        </c:ser>
        <c:dLbls>
          <c:showLegendKey val="0"/>
          <c:showVal val="0"/>
          <c:showCatName val="0"/>
          <c:showSerName val="0"/>
          <c:showPercent val="0"/>
          <c:showBubbleSize val="0"/>
        </c:dLbls>
        <c:marker val="1"/>
        <c:smooth val="0"/>
        <c:axId val="283997184"/>
        <c:axId val="283996792"/>
      </c:lineChart>
      <c:catAx>
        <c:axId val="28399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83995616"/>
        <c:crosses val="autoZero"/>
        <c:auto val="1"/>
        <c:lblAlgn val="ctr"/>
        <c:lblOffset val="100"/>
        <c:noMultiLvlLbl val="0"/>
      </c:catAx>
      <c:valAx>
        <c:axId val="28399561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83994048"/>
        <c:crosses val="autoZero"/>
        <c:crossBetween val="between"/>
      </c:valAx>
      <c:valAx>
        <c:axId val="283996792"/>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83997184"/>
        <c:crosses val="max"/>
        <c:crossBetween val="between"/>
      </c:valAx>
      <c:catAx>
        <c:axId val="283997184"/>
        <c:scaling>
          <c:orientation val="minMax"/>
        </c:scaling>
        <c:delete val="1"/>
        <c:axPos val="b"/>
        <c:numFmt formatCode="General" sourceLinked="1"/>
        <c:majorTickMark val="out"/>
        <c:minorTickMark val="none"/>
        <c:tickLblPos val="nextTo"/>
        <c:crossAx val="283996792"/>
        <c:crosses val="autoZero"/>
        <c:auto val="1"/>
        <c:lblAlgn val="ctr"/>
        <c:lblOffset val="100"/>
        <c:noMultiLvlLbl val="0"/>
      </c:catAx>
      <c:spPr>
        <a:noFill/>
        <a:ln>
          <a:noFill/>
        </a:ln>
        <a:effectLst/>
      </c:spPr>
    </c:plotArea>
    <c:legend>
      <c:legendPos val="b"/>
      <c:legendEntry>
        <c:idx val="2"/>
        <c:txPr>
          <a:bodyPr rot="0" spcFirstLastPara="1" vertOverflow="ellipsis" vert="horz" wrap="square" anchor="ctr" anchorCtr="1"/>
          <a:lstStyle/>
          <a:p>
            <a:pPr>
              <a:defRPr sz="900" b="0" i="0" u="none" strike="noStrike" kern="1200" baseline="0">
                <a:solidFill>
                  <a:schemeClr val="tx2">
                    <a:lumMod val="75000"/>
                    <a:lumOff val="25000"/>
                  </a:schemeClr>
                </a:solidFill>
                <a:latin typeface="+mn-lt"/>
                <a:ea typeface="+mn-ea"/>
                <a:cs typeface="+mn-cs"/>
              </a:defRPr>
            </a:pPr>
            <a:endParaRPr lang="en-US"/>
          </a:p>
        </c:txPr>
      </c:legendEntry>
      <c:layout>
        <c:manualLayout>
          <c:xMode val="edge"/>
          <c:yMode val="edge"/>
          <c:x val="0.3688718285214348"/>
          <c:y val="0.29635823472211043"/>
          <c:w val="0.57916513560804894"/>
          <c:h val="0.11864072408245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4802242379852382E-2"/>
          <c:y val="2.3034295615784482E-2"/>
          <c:w val="0.86628939402475935"/>
          <c:h val="0.72118150101116718"/>
        </c:manualLayout>
      </c:layout>
      <c:barChart>
        <c:barDir val="col"/>
        <c:grouping val="clustered"/>
        <c:varyColors val="0"/>
        <c:ser>
          <c:idx val="0"/>
          <c:order val="0"/>
          <c:tx>
            <c:strRef>
              <c:f>Sheet1!$C$22</c:f>
              <c:strCache>
                <c:ptCount val="1"/>
                <c:pt idx="0">
                  <c:v>2019</c:v>
                </c:pt>
              </c:strCache>
            </c:strRef>
          </c:tx>
          <c:spPr>
            <a:solidFill>
              <a:schemeClr val="bg1">
                <a:lumMod val="75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Sheet1!$B$23:$B$32</c:f>
              <c:strCache>
                <c:ptCount val="10"/>
                <c:pt idx="0">
                  <c:v>Dell EMC</c:v>
                </c:pt>
                <c:pt idx="1">
                  <c:v>Cisco-NetApp*</c:v>
                </c:pt>
                <c:pt idx="2">
                  <c:v>Oracle</c:v>
                </c:pt>
                <c:pt idx="3">
                  <c:v>HPE</c:v>
                </c:pt>
                <c:pt idx="4">
                  <c:v>Huawei</c:v>
                </c:pt>
                <c:pt idx="5">
                  <c:v>Lenovo</c:v>
                </c:pt>
                <c:pt idx="6">
                  <c:v>Cisco</c:v>
                </c:pt>
                <c:pt idx="7">
                  <c:v>Fujitsu</c:v>
                </c:pt>
                <c:pt idx="8">
                  <c:v>H3C</c:v>
                </c:pt>
                <c:pt idx="9">
                  <c:v>Hitachi</c:v>
                </c:pt>
              </c:strCache>
            </c:strRef>
          </c:cat>
          <c:val>
            <c:numRef>
              <c:f>Sheet1!$C$23:$C$32</c:f>
              <c:numCache>
                <c:formatCode>#,##0</c:formatCode>
                <c:ptCount val="10"/>
                <c:pt idx="0">
                  <c:v>4749.7150532750738</c:v>
                </c:pt>
                <c:pt idx="1">
                  <c:v>1630.9144899999999</c:v>
                </c:pt>
                <c:pt idx="2">
                  <c:v>921.62665144000016</c:v>
                </c:pt>
                <c:pt idx="3">
                  <c:v>632.05099488168344</c:v>
                </c:pt>
                <c:pt idx="4">
                  <c:v>484.18033977386278</c:v>
                </c:pt>
                <c:pt idx="5">
                  <c:v>348.60576843000001</c:v>
                </c:pt>
                <c:pt idx="6">
                  <c:v>435.85</c:v>
                </c:pt>
                <c:pt idx="7">
                  <c:v>145.4</c:v>
                </c:pt>
                <c:pt idx="8">
                  <c:v>244.46</c:v>
                </c:pt>
                <c:pt idx="9">
                  <c:v>160.78657071012319</c:v>
                </c:pt>
              </c:numCache>
            </c:numRef>
          </c:val>
          <c:extLst xmlns:c16r2="http://schemas.microsoft.com/office/drawing/2015/06/chart">
            <c:ext xmlns:c16="http://schemas.microsoft.com/office/drawing/2014/chart" uri="{C3380CC4-5D6E-409C-BE32-E72D297353CC}">
              <c16:uniqueId val="{00000000-EEBC-4853-A899-741F9DD7B5FC}"/>
            </c:ext>
          </c:extLst>
        </c:ser>
        <c:ser>
          <c:idx val="1"/>
          <c:order val="1"/>
          <c:tx>
            <c:strRef>
              <c:f>Sheet1!$D$22</c:f>
              <c:strCache>
                <c:ptCount val="1"/>
                <c:pt idx="0">
                  <c:v>2020</c:v>
                </c:pt>
              </c:strCache>
            </c:strRef>
          </c:tx>
          <c:spPr>
            <a:solidFill>
              <a:srgbClr val="00285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lumMod val="6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Sheet1!$B$23:$B$32</c:f>
              <c:strCache>
                <c:ptCount val="10"/>
                <c:pt idx="0">
                  <c:v>Dell EMC</c:v>
                </c:pt>
                <c:pt idx="1">
                  <c:v>Cisco-NetApp*</c:v>
                </c:pt>
                <c:pt idx="2">
                  <c:v>Oracle</c:v>
                </c:pt>
                <c:pt idx="3">
                  <c:v>HPE</c:v>
                </c:pt>
                <c:pt idx="4">
                  <c:v>Huawei</c:v>
                </c:pt>
                <c:pt idx="5">
                  <c:v>Lenovo</c:v>
                </c:pt>
                <c:pt idx="6">
                  <c:v>Cisco</c:v>
                </c:pt>
                <c:pt idx="7">
                  <c:v>Fujitsu</c:v>
                </c:pt>
                <c:pt idx="8">
                  <c:v>H3C</c:v>
                </c:pt>
                <c:pt idx="9">
                  <c:v>Hitachi</c:v>
                </c:pt>
              </c:strCache>
            </c:strRef>
          </c:cat>
          <c:val>
            <c:numRef>
              <c:f>Sheet1!$D$23:$D$32</c:f>
              <c:numCache>
                <c:formatCode>#,##0</c:formatCode>
                <c:ptCount val="10"/>
                <c:pt idx="0">
                  <c:v>5636.3617599871131</c:v>
                </c:pt>
                <c:pt idx="1">
                  <c:v>1481.8360439870003</c:v>
                </c:pt>
                <c:pt idx="2">
                  <c:v>937.54620499999999</c:v>
                </c:pt>
                <c:pt idx="3">
                  <c:v>890.15666715807049</c:v>
                </c:pt>
                <c:pt idx="4">
                  <c:v>515.56110643820557</c:v>
                </c:pt>
                <c:pt idx="5">
                  <c:v>410.20919229499998</c:v>
                </c:pt>
                <c:pt idx="6">
                  <c:v>387.58655623071888</c:v>
                </c:pt>
                <c:pt idx="7">
                  <c:v>207.5</c:v>
                </c:pt>
                <c:pt idx="8">
                  <c:v>444.88</c:v>
                </c:pt>
                <c:pt idx="9">
                  <c:v>153.5568692452633</c:v>
                </c:pt>
              </c:numCache>
            </c:numRef>
          </c:val>
          <c:extLst xmlns:c16r2="http://schemas.microsoft.com/office/drawing/2015/06/chart">
            <c:ext xmlns:c16="http://schemas.microsoft.com/office/drawing/2014/chart" uri="{C3380CC4-5D6E-409C-BE32-E72D297353CC}">
              <c16:uniqueId val="{00000001-EEBC-4853-A899-741F9DD7B5FC}"/>
            </c:ext>
          </c:extLst>
        </c:ser>
        <c:dLbls>
          <c:showLegendKey val="0"/>
          <c:showVal val="0"/>
          <c:showCatName val="0"/>
          <c:showSerName val="0"/>
          <c:showPercent val="0"/>
          <c:showBubbleSize val="0"/>
        </c:dLbls>
        <c:gapWidth val="14"/>
        <c:overlap val="9"/>
        <c:axId val="283996008"/>
        <c:axId val="283995224"/>
      </c:barChart>
      <c:lineChart>
        <c:grouping val="standard"/>
        <c:varyColors val="0"/>
        <c:ser>
          <c:idx val="2"/>
          <c:order val="2"/>
          <c:tx>
            <c:strRef>
              <c:f>Sheet1!$E$22</c:f>
              <c:strCache>
                <c:ptCount val="1"/>
                <c:pt idx="0">
                  <c:v>2020 Market Share</c:v>
                </c:pt>
              </c:strCache>
            </c:strRef>
          </c:tx>
          <c:spPr>
            <a:ln w="28575" cap="flat">
              <a:solidFill>
                <a:srgbClr val="00B0F0">
                  <a:alpha val="32000"/>
                </a:srgbClr>
              </a:solidFill>
              <a:miter lim="800000"/>
            </a:ln>
            <a:effectLst/>
          </c:spPr>
          <c:marker>
            <c:symbol val="none"/>
          </c:marker>
          <c:dLbls>
            <c:dLbl>
              <c:idx val="0"/>
              <c:layout>
                <c:manualLayout>
                  <c:x val="-2.6150913006619887E-3"/>
                  <c:y val="-5.057091115634523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EEBC-4853-A899-741F9DD7B5FC}"/>
                </c:ext>
                <c:ext xmlns:c15="http://schemas.microsoft.com/office/drawing/2012/chart" uri="{CE6537A1-D6FC-4f65-9D91-7224C49458BB}"/>
              </c:extLst>
            </c:dLbl>
            <c:dLbl>
              <c:idx val="1"/>
              <c:layout>
                <c:manualLayout>
                  <c:x val="-6.5377282516549716E-3"/>
                  <c:y val="-5.656547224774743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EEBC-4853-A899-741F9DD7B5FC}"/>
                </c:ext>
                <c:ext xmlns:c15="http://schemas.microsoft.com/office/drawing/2012/chart" uri="{CE6537A1-D6FC-4f65-9D91-7224C49458BB}"/>
              </c:extLst>
            </c:dLbl>
            <c:dLbl>
              <c:idx val="2"/>
              <c:layout>
                <c:manualLayout>
                  <c:x val="0"/>
                  <c:y val="-4.965525362473002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EEBC-4853-A899-741F9DD7B5FC}"/>
                </c:ext>
                <c:ext xmlns:c15="http://schemas.microsoft.com/office/drawing/2012/chart" uri="{CE6537A1-D6FC-4f65-9D91-7224C49458BB}"/>
              </c:extLst>
            </c:dLbl>
            <c:dLbl>
              <c:idx val="3"/>
              <c:layout>
                <c:manualLayout>
                  <c:x val="-1.3075456503309944E-3"/>
                  <c:y val="-5.641276461558455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EEBC-4853-A899-741F9DD7B5FC}"/>
                </c:ext>
                <c:ext xmlns:c15="http://schemas.microsoft.com/office/drawing/2012/chart" uri="{CE6537A1-D6FC-4f65-9D91-7224C49458BB}"/>
              </c:extLst>
            </c:dLbl>
            <c:dLbl>
              <c:idx val="4"/>
              <c:layout>
                <c:manualLayout>
                  <c:x val="1.8017361323458584E-5"/>
                  <c:y val="-3.991211203851620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EEBC-4853-A899-741F9DD7B5FC}"/>
                </c:ext>
                <c:ext xmlns:c15="http://schemas.microsoft.com/office/drawing/2012/chart" uri="{CE6537A1-D6FC-4f65-9D91-7224C49458BB}"/>
              </c:extLst>
            </c:dLbl>
            <c:dLbl>
              <c:idx val="5"/>
              <c:layout>
                <c:manualLayout>
                  <c:x val="-1.1371940729264635E-2"/>
                  <c:y val="-5.30340780028649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EEBC-4853-A899-741F9DD7B5FC}"/>
                </c:ext>
                <c:ext xmlns:c15="http://schemas.microsoft.com/office/drawing/2012/chart" uri="{CE6537A1-D6FC-4f65-9D91-7224C49458BB}"/>
              </c:extLst>
            </c:dLbl>
            <c:dLbl>
              <c:idx val="6"/>
              <c:layout>
                <c:manualLayout>
                  <c:x val="0"/>
                  <c:y val="-5.8417830444903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EEBC-4853-A899-741F9DD7B5FC}"/>
                </c:ext>
                <c:ext xmlns:c15="http://schemas.microsoft.com/office/drawing/2012/chart" uri="{CE6537A1-D6FC-4f65-9D91-7224C49458BB}">
                  <c15:layout>
                    <c:manualLayout>
                      <c:w val="4.7907623307813195E-2"/>
                      <c:h val="4.8954238279439705E-2"/>
                    </c:manualLayout>
                  </c15:layout>
                </c:ext>
              </c:extLst>
            </c:dLbl>
            <c:dLbl>
              <c:idx val="7"/>
              <c:layout>
                <c:manualLayout>
                  <c:x val="2.7738127180622569E-3"/>
                  <c:y val="-4.96552536247301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EEBC-4853-A899-741F9DD7B5FC}"/>
                </c:ext>
                <c:ext xmlns:c15="http://schemas.microsoft.com/office/drawing/2012/chart" uri="{CE6537A1-D6FC-4f65-9D91-7224C49458BB}"/>
              </c:extLst>
            </c:dLbl>
            <c:dLbl>
              <c:idx val="8"/>
              <c:layout>
                <c:manualLayout>
                  <c:x val="-2.1112891373950015E-16"/>
                  <c:y val="-4.089256180860129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EEBC-4853-A899-741F9DD7B5FC}"/>
                </c:ext>
                <c:ext xmlns:c15="http://schemas.microsoft.com/office/drawing/2012/chart" uri="{CE6537A1-D6FC-4f65-9D91-7224C49458BB}"/>
              </c:extLst>
            </c:dLbl>
            <c:dLbl>
              <c:idx val="9"/>
              <c:layout>
                <c:manualLayout>
                  <c:x val="0"/>
                  <c:y val="-5.841794544085895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EEBC-4853-A899-741F9DD7B5FC}"/>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Sheet1!$B$23:$B$32</c:f>
              <c:strCache>
                <c:ptCount val="10"/>
                <c:pt idx="0">
                  <c:v>Dell EMC</c:v>
                </c:pt>
                <c:pt idx="1">
                  <c:v>Cisco-NetApp*</c:v>
                </c:pt>
                <c:pt idx="2">
                  <c:v>Oracle</c:v>
                </c:pt>
                <c:pt idx="3">
                  <c:v>HPE</c:v>
                </c:pt>
                <c:pt idx="4">
                  <c:v>Huawei</c:v>
                </c:pt>
                <c:pt idx="5">
                  <c:v>Lenovo</c:v>
                </c:pt>
                <c:pt idx="6">
                  <c:v>Cisco</c:v>
                </c:pt>
                <c:pt idx="7">
                  <c:v>Fujitsu</c:v>
                </c:pt>
                <c:pt idx="8">
                  <c:v>H3C</c:v>
                </c:pt>
                <c:pt idx="9">
                  <c:v>Hitachi</c:v>
                </c:pt>
              </c:strCache>
            </c:strRef>
          </c:cat>
          <c:val>
            <c:numRef>
              <c:f>Sheet1!$E$23:$E$32</c:f>
              <c:numCache>
                <c:formatCode>0.0%</c:formatCode>
                <c:ptCount val="10"/>
                <c:pt idx="0">
                  <c:v>0.47280888140595539</c:v>
                </c:pt>
                <c:pt idx="1">
                  <c:v>0.12430451986923594</c:v>
                </c:pt>
                <c:pt idx="2">
                  <c:v>7.8646508391161551E-2</c:v>
                </c:pt>
                <c:pt idx="3">
                  <c:v>7.4671214516937423E-2</c:v>
                </c:pt>
                <c:pt idx="4">
                  <c:v>4.3248088112786791E-2</c:v>
                </c:pt>
                <c:pt idx="5">
                  <c:v>3.4410592792021716E-2</c:v>
                </c:pt>
                <c:pt idx="6">
                  <c:v>3.2512882228455761E-2</c:v>
                </c:pt>
                <c:pt idx="7">
                  <c:v>1.7406235985101152E-2</c:v>
                </c:pt>
                <c:pt idx="8">
                  <c:v>3.7318969952056871E-2</c:v>
                </c:pt>
                <c:pt idx="9">
                  <c:v>1.2881190858874094E-2</c:v>
                </c:pt>
              </c:numCache>
            </c:numRef>
          </c:val>
          <c:smooth val="1"/>
          <c:extLst xmlns:c16r2="http://schemas.microsoft.com/office/drawing/2015/06/chart">
            <c:ext xmlns:c16="http://schemas.microsoft.com/office/drawing/2014/chart" uri="{C3380CC4-5D6E-409C-BE32-E72D297353CC}">
              <c16:uniqueId val="{0000000C-EEBC-4853-A899-741F9DD7B5FC}"/>
            </c:ext>
          </c:extLst>
        </c:ser>
        <c:dLbls>
          <c:showLegendKey val="0"/>
          <c:showVal val="0"/>
          <c:showCatName val="0"/>
          <c:showSerName val="0"/>
          <c:showPercent val="0"/>
          <c:showBubbleSize val="0"/>
        </c:dLbls>
        <c:marker val="1"/>
        <c:smooth val="0"/>
        <c:axId val="283700008"/>
        <c:axId val="283996400"/>
      </c:lineChart>
      <c:catAx>
        <c:axId val="283996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83995224"/>
        <c:crosses val="autoZero"/>
        <c:auto val="1"/>
        <c:lblAlgn val="ctr"/>
        <c:lblOffset val="100"/>
        <c:noMultiLvlLbl val="0"/>
      </c:catAx>
      <c:valAx>
        <c:axId val="2839952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83996008"/>
        <c:crosses val="autoZero"/>
        <c:crossBetween val="between"/>
      </c:valAx>
      <c:valAx>
        <c:axId val="283996400"/>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83700008"/>
        <c:crosses val="max"/>
        <c:crossBetween val="between"/>
      </c:valAx>
      <c:catAx>
        <c:axId val="283700008"/>
        <c:scaling>
          <c:orientation val="minMax"/>
        </c:scaling>
        <c:delete val="1"/>
        <c:axPos val="b"/>
        <c:numFmt formatCode="General" sourceLinked="1"/>
        <c:majorTickMark val="out"/>
        <c:minorTickMark val="none"/>
        <c:tickLblPos val="nextTo"/>
        <c:crossAx val="283996400"/>
        <c:crosses val="autoZero"/>
        <c:auto val="1"/>
        <c:lblAlgn val="ctr"/>
        <c:lblOffset val="100"/>
        <c:noMultiLvlLbl val="0"/>
      </c:catAx>
      <c:spPr>
        <a:noFill/>
        <a:ln>
          <a:noFill/>
        </a:ln>
        <a:effectLst/>
      </c:spPr>
    </c:plotArea>
    <c:legend>
      <c:legendPos val="b"/>
      <c:legendEntry>
        <c:idx val="2"/>
        <c:txPr>
          <a:bodyPr rot="0" spcFirstLastPara="1" vertOverflow="ellipsis" vert="horz" wrap="square" anchor="ctr" anchorCtr="1"/>
          <a:lstStyle/>
          <a:p>
            <a:pPr>
              <a:defRPr sz="1400" b="0" i="0" u="none" strike="noStrike" kern="1200" baseline="0">
                <a:solidFill>
                  <a:schemeClr val="tx2">
                    <a:lumMod val="75000"/>
                    <a:lumOff val="25000"/>
                  </a:schemeClr>
                </a:solidFill>
                <a:latin typeface="+mn-lt"/>
                <a:ea typeface="+mn-ea"/>
                <a:cs typeface="+mn-cs"/>
              </a:defRPr>
            </a:pPr>
            <a:endParaRPr lang="en-US"/>
          </a:p>
        </c:txPr>
      </c:legendEntry>
      <c:layout>
        <c:manualLayout>
          <c:xMode val="edge"/>
          <c:yMode val="edge"/>
          <c:x val="0.47727819748678274"/>
          <c:y val="0.13987408282697128"/>
          <c:w val="0.46798089647430013"/>
          <c:h val="0.2175284551326660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a:effectLst/>
              </a:rPr>
              <a:t>Regional Revenue Share </a:t>
            </a:r>
            <a:endParaRPr lang="en-US" dirty="0">
              <a:effectLst/>
            </a:endParaRPr>
          </a:p>
        </c:rich>
      </c:tx>
      <c:layout>
        <c:manualLayout>
          <c:xMode val="edge"/>
          <c:yMode val="edge"/>
          <c:x val="0.36388784236898619"/>
          <c:y val="7.4963475173930923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348295790172397E-2"/>
          <c:y val="0.13734657486823804"/>
          <c:w val="0.92890305765143621"/>
          <c:h val="0.70882271020066412"/>
        </c:manualLayout>
      </c:layout>
      <c:barChart>
        <c:barDir val="bar"/>
        <c:grouping val="percentStacked"/>
        <c:varyColors val="0"/>
        <c:ser>
          <c:idx val="0"/>
          <c:order val="0"/>
          <c:tx>
            <c:strRef>
              <c:f>Sheet1!$B$6</c:f>
              <c:strCache>
                <c:ptCount val="1"/>
                <c:pt idx="0">
                  <c:v>NA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highlight>
                      <a:srgbClr val="F4F4F4"/>
                    </a:highlight>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Sheet1!$C$6:$F$6</c:f>
              <c:numCache>
                <c:formatCode>0%</c:formatCode>
                <c:ptCount val="4"/>
                <c:pt idx="0">
                  <c:v>0.43086236279153578</c:v>
                </c:pt>
                <c:pt idx="1">
                  <c:v>0.43642391010738174</c:v>
                </c:pt>
                <c:pt idx="2">
                  <c:v>0.40272235183334543</c:v>
                </c:pt>
                <c:pt idx="3">
                  <c:v>0.3862007976803703</c:v>
                </c:pt>
              </c:numCache>
            </c:numRef>
          </c:val>
          <c:extLst xmlns:c16r2="http://schemas.microsoft.com/office/drawing/2015/06/chart">
            <c:ext xmlns:c16="http://schemas.microsoft.com/office/drawing/2014/chart" uri="{C3380CC4-5D6E-409C-BE32-E72D297353CC}">
              <c16:uniqueId val="{00000000-7809-4511-AE3E-714E73106C25}"/>
            </c:ext>
          </c:extLst>
        </c:ser>
        <c:ser>
          <c:idx val="1"/>
          <c:order val="1"/>
          <c:tx>
            <c:strRef>
              <c:f>Sheet1!$B$7</c:f>
              <c:strCache>
                <c:ptCount val="1"/>
                <c:pt idx="0">
                  <c:v>Greater China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highlight>
                      <a:srgbClr val="F4F4F4"/>
                    </a:highlight>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Sheet1!$C$7:$F$7</c:f>
              <c:numCache>
                <c:formatCode>0%</c:formatCode>
                <c:ptCount val="4"/>
                <c:pt idx="0">
                  <c:v>0.24844821255612676</c:v>
                </c:pt>
                <c:pt idx="1">
                  <c:v>0.27949270274442412</c:v>
                </c:pt>
                <c:pt idx="2">
                  <c:v>0.15321029374289577</c:v>
                </c:pt>
                <c:pt idx="3">
                  <c:v>0.19585931082786615</c:v>
                </c:pt>
              </c:numCache>
            </c:numRef>
          </c:val>
          <c:extLst xmlns:c16r2="http://schemas.microsoft.com/office/drawing/2015/06/chart">
            <c:ext xmlns:c16="http://schemas.microsoft.com/office/drawing/2014/chart" uri="{C3380CC4-5D6E-409C-BE32-E72D297353CC}">
              <c16:uniqueId val="{00000001-7809-4511-AE3E-714E73106C25}"/>
            </c:ext>
          </c:extLst>
        </c:ser>
        <c:ser>
          <c:idx val="2"/>
          <c:order val="2"/>
          <c:tx>
            <c:strRef>
              <c:f>Sheet1!$B$8</c:f>
              <c:strCache>
                <c:ptCount val="1"/>
                <c:pt idx="0">
                  <c:v>WE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highlight>
                      <a:srgbClr val="F4F4F4"/>
                    </a:highlight>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Sheet1!$C$8:$F$8</c:f>
              <c:numCache>
                <c:formatCode>0%</c:formatCode>
                <c:ptCount val="4"/>
                <c:pt idx="0">
                  <c:v>0.14553042092455007</c:v>
                </c:pt>
                <c:pt idx="1">
                  <c:v>0.12211805300596659</c:v>
                </c:pt>
                <c:pt idx="2">
                  <c:v>0.21521158893447556</c:v>
                </c:pt>
                <c:pt idx="3">
                  <c:v>0.19669286282337578</c:v>
                </c:pt>
              </c:numCache>
            </c:numRef>
          </c:val>
          <c:extLst xmlns:c16r2="http://schemas.microsoft.com/office/drawing/2015/06/chart">
            <c:ext xmlns:c16="http://schemas.microsoft.com/office/drawing/2014/chart" uri="{C3380CC4-5D6E-409C-BE32-E72D297353CC}">
              <c16:uniqueId val="{00000002-7809-4511-AE3E-714E73106C25}"/>
            </c:ext>
          </c:extLst>
        </c:ser>
        <c:ser>
          <c:idx val="3"/>
          <c:order val="3"/>
          <c:tx>
            <c:strRef>
              <c:f>Sheet1!$B$9</c:f>
              <c:strCache>
                <c:ptCount val="1"/>
                <c:pt idx="0">
                  <c:v>Japan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Sheet1!$C$9:$F$9</c:f>
              <c:numCache>
                <c:formatCode>0%</c:formatCode>
                <c:ptCount val="4"/>
                <c:pt idx="0">
                  <c:v>5.2588312826835626E-2</c:v>
                </c:pt>
                <c:pt idx="1">
                  <c:v>4.3559037285108605E-2</c:v>
                </c:pt>
                <c:pt idx="2">
                  <c:v>6.0545494871002886E-2</c:v>
                </c:pt>
                <c:pt idx="3">
                  <c:v>5.98811955792748E-2</c:v>
                </c:pt>
              </c:numCache>
            </c:numRef>
          </c:val>
          <c:extLst xmlns:c16r2="http://schemas.microsoft.com/office/drawing/2015/06/chart">
            <c:ext xmlns:c16="http://schemas.microsoft.com/office/drawing/2014/chart" uri="{C3380CC4-5D6E-409C-BE32-E72D297353CC}">
              <c16:uniqueId val="{00000003-7809-4511-AE3E-714E73106C25}"/>
            </c:ext>
          </c:extLst>
        </c:ser>
        <c:ser>
          <c:idx val="4"/>
          <c:order val="4"/>
          <c:tx>
            <c:strRef>
              <c:f>Sheet1!$B$10</c:f>
              <c:strCache>
                <c:ptCount val="1"/>
                <c:pt idx="0">
                  <c:v>Mature APAC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Sheet1!$C$10:$F$10</c:f>
              <c:numCache>
                <c:formatCode>0%</c:formatCode>
                <c:ptCount val="4"/>
                <c:pt idx="0">
                  <c:v>2.9350644387422881E-2</c:v>
                </c:pt>
                <c:pt idx="1">
                  <c:v>2.9409340458602263E-2</c:v>
                </c:pt>
                <c:pt idx="2">
                  <c:v>3.9963516178979128E-2</c:v>
                </c:pt>
                <c:pt idx="3">
                  <c:v>3.7218763745278868E-2</c:v>
                </c:pt>
              </c:numCache>
            </c:numRef>
          </c:val>
          <c:extLst xmlns:c16r2="http://schemas.microsoft.com/office/drawing/2015/06/chart">
            <c:ext xmlns:c16="http://schemas.microsoft.com/office/drawing/2014/chart" uri="{C3380CC4-5D6E-409C-BE32-E72D297353CC}">
              <c16:uniqueId val="{00000004-7809-4511-AE3E-714E73106C25}"/>
            </c:ext>
          </c:extLst>
        </c:ser>
        <c:ser>
          <c:idx val="5"/>
          <c:order val="5"/>
          <c:tx>
            <c:strRef>
              <c:f>Sheet1!$B$11</c:f>
              <c:strCache>
                <c:ptCount val="1"/>
                <c:pt idx="0">
                  <c:v>LA</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Sheet1!$C$11:$F$11</c:f>
              <c:numCache>
                <c:formatCode>0%</c:formatCode>
                <c:ptCount val="4"/>
                <c:pt idx="0">
                  <c:v>2.310497425210075E-2</c:v>
                </c:pt>
                <c:pt idx="1">
                  <c:v>2.1440969715424817E-2</c:v>
                </c:pt>
                <c:pt idx="2">
                  <c:v>2.6375375019896098E-2</c:v>
                </c:pt>
                <c:pt idx="3">
                  <c:v>2.0962472518798618E-2</c:v>
                </c:pt>
              </c:numCache>
            </c:numRef>
          </c:val>
          <c:extLst xmlns:c16r2="http://schemas.microsoft.com/office/drawing/2015/06/chart">
            <c:ext xmlns:c16="http://schemas.microsoft.com/office/drawing/2014/chart" uri="{C3380CC4-5D6E-409C-BE32-E72D297353CC}">
              <c16:uniqueId val="{00000005-7809-4511-AE3E-714E73106C25}"/>
            </c:ext>
          </c:extLst>
        </c:ser>
        <c:ser>
          <c:idx val="6"/>
          <c:order val="6"/>
          <c:tx>
            <c:strRef>
              <c:f>Sheet1!$B$12</c:f>
              <c:strCache>
                <c:ptCount val="1"/>
                <c:pt idx="0">
                  <c:v>Emerging APAC</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Sheet1!$C$12:$F$12</c:f>
              <c:numCache>
                <c:formatCode>0%</c:formatCode>
                <c:ptCount val="4"/>
                <c:pt idx="0">
                  <c:v>2.4746873527129357E-2</c:v>
                </c:pt>
                <c:pt idx="1">
                  <c:v>1.9900312571302026E-2</c:v>
                </c:pt>
                <c:pt idx="2">
                  <c:v>3.0386059286969129E-2</c:v>
                </c:pt>
                <c:pt idx="3">
                  <c:v>2.3489822726329233E-2</c:v>
                </c:pt>
              </c:numCache>
            </c:numRef>
          </c:val>
          <c:extLst xmlns:c16r2="http://schemas.microsoft.com/office/drawing/2015/06/chart">
            <c:ext xmlns:c16="http://schemas.microsoft.com/office/drawing/2014/chart" uri="{C3380CC4-5D6E-409C-BE32-E72D297353CC}">
              <c16:uniqueId val="{00000006-7809-4511-AE3E-714E73106C25}"/>
            </c:ext>
          </c:extLst>
        </c:ser>
        <c:ser>
          <c:idx val="7"/>
          <c:order val="7"/>
          <c:tx>
            <c:strRef>
              <c:f>Sheet1!$B$13</c:f>
              <c:strCache>
                <c:ptCount val="1"/>
                <c:pt idx="0">
                  <c:v>MENA</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Sheet1!$C$13:$F$13</c:f>
              <c:numCache>
                <c:formatCode>0%</c:formatCode>
                <c:ptCount val="4"/>
                <c:pt idx="0">
                  <c:v>1.6231099716853603E-2</c:v>
                </c:pt>
                <c:pt idx="1">
                  <c:v>1.5255822549614871E-2</c:v>
                </c:pt>
                <c:pt idx="2">
                  <c:v>1.8413095025120129E-2</c:v>
                </c:pt>
                <c:pt idx="3">
                  <c:v>2.1679246633384081E-2</c:v>
                </c:pt>
              </c:numCache>
            </c:numRef>
          </c:val>
          <c:extLst xmlns:c16r2="http://schemas.microsoft.com/office/drawing/2015/06/chart">
            <c:ext xmlns:c16="http://schemas.microsoft.com/office/drawing/2014/chart" uri="{C3380CC4-5D6E-409C-BE32-E72D297353CC}">
              <c16:uniqueId val="{00000007-7809-4511-AE3E-714E73106C25}"/>
            </c:ext>
          </c:extLst>
        </c:ser>
        <c:ser>
          <c:idx val="8"/>
          <c:order val="8"/>
          <c:tx>
            <c:strRef>
              <c:f>Sheet1!$B$14</c:f>
              <c:strCache>
                <c:ptCount val="1"/>
                <c:pt idx="0">
                  <c:v>Eurasia</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Sheet1!$C$14:$F$14</c:f>
              <c:numCache>
                <c:formatCode>0%</c:formatCode>
                <c:ptCount val="4"/>
                <c:pt idx="0">
                  <c:v>1.2351346630425534E-2</c:v>
                </c:pt>
                <c:pt idx="1">
                  <c:v>1.4445578508085814E-2</c:v>
                </c:pt>
                <c:pt idx="2">
                  <c:v>2.6737639843234337E-2</c:v>
                </c:pt>
                <c:pt idx="3">
                  <c:v>2.8435502449869407E-2</c:v>
                </c:pt>
              </c:numCache>
            </c:numRef>
          </c:val>
          <c:extLst xmlns:c16r2="http://schemas.microsoft.com/office/drawing/2015/06/chart">
            <c:ext xmlns:c16="http://schemas.microsoft.com/office/drawing/2014/chart" uri="{C3380CC4-5D6E-409C-BE32-E72D297353CC}">
              <c16:uniqueId val="{00000008-7809-4511-AE3E-714E73106C25}"/>
            </c:ext>
          </c:extLst>
        </c:ser>
        <c:ser>
          <c:idx val="9"/>
          <c:order val="9"/>
          <c:tx>
            <c:strRef>
              <c:f>Sheet1!$B$15</c:f>
              <c:strCache>
                <c:ptCount val="1"/>
                <c:pt idx="0">
                  <c:v>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Sheet1!$C$15:$F$15</c:f>
              <c:numCache>
                <c:formatCode>0%</c:formatCode>
                <c:ptCount val="4"/>
                <c:pt idx="0">
                  <c:v>1.0859476855626988E-2</c:v>
                </c:pt>
                <c:pt idx="1">
                  <c:v>1.3374171152104699E-2</c:v>
                </c:pt>
                <c:pt idx="2">
                  <c:v>1.6965313897330064E-2</c:v>
                </c:pt>
                <c:pt idx="3">
                  <c:v>1.854527500991834E-2</c:v>
                </c:pt>
              </c:numCache>
            </c:numRef>
          </c:val>
          <c:extLst xmlns:c16r2="http://schemas.microsoft.com/office/drawing/2015/06/chart">
            <c:ext xmlns:c16="http://schemas.microsoft.com/office/drawing/2014/chart" uri="{C3380CC4-5D6E-409C-BE32-E72D297353CC}">
              <c16:uniqueId val="{00000009-7809-4511-AE3E-714E73106C25}"/>
            </c:ext>
          </c:extLst>
        </c:ser>
        <c:ser>
          <c:idx val="10"/>
          <c:order val="10"/>
          <c:tx>
            <c:strRef>
              <c:f>Sheet1!$B$16</c:f>
              <c:strCache>
                <c:ptCount val="1"/>
                <c:pt idx="0">
                  <c:v>Sub-Saharan Africa</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Sheet1!$C$4:$F$5</c:f>
              <c:multiLvlStrCache>
                <c:ptCount val="4"/>
                <c:lvl>
                  <c:pt idx="0">
                    <c:v>2019</c:v>
                  </c:pt>
                  <c:pt idx="1">
                    <c:v>2020</c:v>
                  </c:pt>
                  <c:pt idx="2">
                    <c:v>2019</c:v>
                  </c:pt>
                  <c:pt idx="3">
                    <c:v>2020</c:v>
                  </c:pt>
                </c:lvl>
                <c:lvl>
                  <c:pt idx="0">
                    <c:v>Server</c:v>
                  </c:pt>
                  <c:pt idx="2">
                    <c:v>Storage</c:v>
                  </c:pt>
                </c:lvl>
              </c:multiLvlStrCache>
            </c:multiLvlStrRef>
          </c:cat>
          <c:val>
            <c:numRef>
              <c:f>Sheet1!$C$16:$F$16</c:f>
              <c:numCache>
                <c:formatCode>0%</c:formatCode>
                <c:ptCount val="4"/>
                <c:pt idx="0">
                  <c:v>5.9262755313926468E-3</c:v>
                </c:pt>
                <c:pt idx="1">
                  <c:v>4.5801019019844329E-3</c:v>
                </c:pt>
                <c:pt idx="2">
                  <c:v>9.469271366751528E-3</c:v>
                </c:pt>
                <c:pt idx="3">
                  <c:v>1.1034750005534564E-2</c:v>
                </c:pt>
              </c:numCache>
            </c:numRef>
          </c:val>
          <c:extLst xmlns:c16r2="http://schemas.microsoft.com/office/drawing/2015/06/chart">
            <c:ext xmlns:c16="http://schemas.microsoft.com/office/drawing/2014/chart" uri="{C3380CC4-5D6E-409C-BE32-E72D297353CC}">
              <c16:uniqueId val="{0000000A-7809-4511-AE3E-714E73106C25}"/>
            </c:ext>
          </c:extLst>
        </c:ser>
        <c:dLbls>
          <c:dLblPos val="ctr"/>
          <c:showLegendKey val="0"/>
          <c:showVal val="1"/>
          <c:showCatName val="0"/>
          <c:showSerName val="0"/>
          <c:showPercent val="0"/>
          <c:showBubbleSize val="0"/>
        </c:dLbls>
        <c:gapWidth val="150"/>
        <c:overlap val="100"/>
        <c:axId val="263763912"/>
        <c:axId val="263764304"/>
      </c:barChart>
      <c:catAx>
        <c:axId val="2637639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764304"/>
        <c:crosses val="autoZero"/>
        <c:auto val="1"/>
        <c:lblAlgn val="ctr"/>
        <c:lblOffset val="100"/>
        <c:noMultiLvlLbl val="0"/>
      </c:catAx>
      <c:valAx>
        <c:axId val="2637643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763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8/26/2021</a:t>
            </a:fld>
            <a:endParaRPr lang="en-US" dirty="0"/>
          </a:p>
        </p:txBody>
      </p:sp>
      <p:sp>
        <p:nvSpPr>
          <p:cNvPr id="6" name="TextBox 5"/>
          <p:cNvSpPr txBox="1"/>
          <p:nvPr/>
        </p:nvSpPr>
        <p:spPr>
          <a:xfrm>
            <a:off x="164123" y="8858218"/>
            <a:ext cx="6459416" cy="215444"/>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2019 Gartner, Inc. and/or its affiliates. All rights reserved. Gartner is a registered trademark of Gartner, Inc. or its affiliates.</a:t>
            </a:r>
            <a:br>
              <a:rPr lang="en-US" sz="700" dirty="0">
                <a:solidFill>
                  <a:srgbClr val="979D9D"/>
                </a:solidFill>
              </a:rPr>
            </a:br>
            <a:r>
              <a:rPr lang="en-US" sz="700" b="1" dirty="0">
                <a:solidFill>
                  <a:srgbClr val="979D9D"/>
                </a:solidFill>
              </a:rPr>
              <a:t>INTERNAL — FOR INTERNAL USE ONLY or RESTRICTED [CHOSE ONE – DELETE AS APPROPRIATE] </a:t>
            </a:r>
            <a:r>
              <a:rPr lang="en-US" sz="700" b="0" baseline="0" dirty="0">
                <a:solidFill>
                  <a:srgbClr val="979D9D"/>
                </a:solidFill>
              </a:rPr>
              <a:t>| </a:t>
            </a:r>
            <a:r>
              <a:rPr lang="en-US" sz="700" dirty="0">
                <a:solidFill>
                  <a:srgbClr val="979D9D"/>
                </a:solidFill>
              </a:rPr>
              <a:t>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887703"/>
            <a:ext cx="6373258" cy="184666"/>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6E7878"/>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6E7878"/>
                </a:solidFill>
              </a:rPr>
              <a:t>	© 2019 Gartner, Inc. and/or its affiliates. All rights reserved. Gartner is a registered trademark of Gartner, Inc. or its affiliates.</a:t>
            </a:r>
            <a:br>
              <a:rPr lang="en-US" sz="600" dirty="0">
                <a:solidFill>
                  <a:srgbClr val="6E7878"/>
                </a:solidFill>
              </a:rPr>
            </a:br>
            <a:r>
              <a:rPr lang="en-US" sz="600" b="1" dirty="0">
                <a:solidFill>
                  <a:srgbClr val="6E7878"/>
                </a:solidFill>
              </a:rPr>
              <a:t>INTERNAL — FOR INTERNAL USE ONLY or RESTRICTED [CHOOSE ONE – DELETE AS APPROPRIATE] </a:t>
            </a:r>
            <a:r>
              <a:rPr lang="en-US" sz="600" b="0" baseline="0" dirty="0">
                <a:solidFill>
                  <a:srgbClr val="6E7878"/>
                </a:solidFill>
              </a:rPr>
              <a:t>| </a:t>
            </a:r>
            <a:r>
              <a:rPr lang="en-US" sz="600" dirty="0">
                <a:solidFill>
                  <a:srgbClr val="6E7878"/>
                </a:solidFill>
              </a:rPr>
              <a:t>Version X.X  Last updated [insert date format: DD Month YYYY]</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endParaRPr/>
          </a:p>
        </p:txBody>
      </p:sp>
      <p:sp>
        <p:nvSpPr>
          <p:cNvPr id="373" name="Google Shape;373;p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7963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2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4" name="Google Shape;994;p2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200"/>
              <a:buFont typeface="Noto Sans Symbols"/>
              <a:buNone/>
            </a:pPr>
            <a:endParaRPr/>
          </a:p>
        </p:txBody>
      </p:sp>
    </p:spTree>
    <p:extLst>
      <p:ext uri="{BB962C8B-B14F-4D97-AF65-F5344CB8AC3E}">
        <p14:creationId xmlns:p14="http://schemas.microsoft.com/office/powerpoint/2010/main" val="166786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200"/>
              <a:buNone/>
            </a:pPr>
            <a:endParaRPr/>
          </a:p>
        </p:txBody>
      </p:sp>
      <p:sp>
        <p:nvSpPr>
          <p:cNvPr id="446" name="Google Shape;446;p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997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8: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8: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276217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1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1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3473700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1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p1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2767640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608422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7463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14: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
        <p:nvSpPr>
          <p:cNvPr id="949" name="Google Shape;949;p14: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4957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3576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288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lang="en-US" dirty="0"/>
          </a:p>
          <a:p>
            <a:pPr marL="0" lvl="0" indent="0" algn="l" rtl="0">
              <a:lnSpc>
                <a:spcPct val="90000"/>
              </a:lnSpc>
              <a:spcBef>
                <a:spcPts val="600"/>
              </a:spcBef>
              <a:spcAft>
                <a:spcPts val="0"/>
              </a:spcAft>
              <a:buClr>
                <a:schemeClr val="dk1"/>
              </a:buClr>
              <a:buSzPts val="1200"/>
              <a:buNone/>
            </a:pPr>
            <a:endParaRPr dirty="0"/>
          </a:p>
        </p:txBody>
      </p:sp>
      <p:sp>
        <p:nvSpPr>
          <p:cNvPr id="379" name="Google Shape;379;p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7500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7653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
        <p:nvSpPr>
          <p:cNvPr id="964" name="Google Shape;964;p1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0340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795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857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1278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358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888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8005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 typeface="Wingdings" panose="05000000000000000000" pitchFamily="2" charset="2"/>
              <a:buNone/>
              <a:tabLst/>
              <a:defRPr/>
            </a:pPr>
            <a:endParaRPr lang="en-US" dirty="0"/>
          </a:p>
        </p:txBody>
      </p:sp>
    </p:spTree>
    <p:extLst>
      <p:ext uri="{BB962C8B-B14F-4D97-AF65-F5344CB8AC3E}">
        <p14:creationId xmlns:p14="http://schemas.microsoft.com/office/powerpoint/2010/main" val="33304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200"/>
              <a:buNone/>
            </a:pPr>
            <a:endParaRPr/>
          </a:p>
        </p:txBody>
      </p:sp>
      <p:sp>
        <p:nvSpPr>
          <p:cNvPr id="385" name="Google Shape;385;p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480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F18614C-634D-4B19-95B9-18576F23C3C7}"/>
              </a:ext>
            </a:extLst>
          </p:cNvPr>
          <p:cNvSpPr>
            <a:spLocks noGrp="1" noRot="1" noChangeAspect="1"/>
          </p:cNvSpPr>
          <p:nvPr>
            <p:ph type="sldImg"/>
          </p:nvPr>
        </p:nvSpPr>
        <p:spPr>
          <a:xfrm>
            <a:off x="1031875" y="712788"/>
            <a:ext cx="4794250" cy="2697162"/>
          </a:xfrm>
        </p:spPr>
      </p:sp>
      <p:sp>
        <p:nvSpPr>
          <p:cNvPr id="3" name="Notes Placeholder 2">
            <a:extLst>
              <a:ext uri="{FF2B5EF4-FFF2-40B4-BE49-F238E27FC236}">
                <a16:creationId xmlns:a16="http://schemas.microsoft.com/office/drawing/2014/main" xmlns="" id="{5DCAA431-7902-4FE9-9DAD-E0CD8FCEADF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66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520BB6C-FC60-45A4-A240-991EC4BA9AB9}"/>
              </a:ext>
            </a:extLst>
          </p:cNvPr>
          <p:cNvSpPr>
            <a:spLocks noGrp="1" noRot="1" noChangeAspect="1"/>
          </p:cNvSpPr>
          <p:nvPr>
            <p:ph type="sldImg"/>
          </p:nvPr>
        </p:nvSpPr>
        <p:spPr>
          <a:xfrm>
            <a:off x="1031875" y="712788"/>
            <a:ext cx="4794250" cy="2697162"/>
          </a:xfrm>
        </p:spPr>
      </p:sp>
      <p:sp>
        <p:nvSpPr>
          <p:cNvPr id="3" name="Notes Placeholder 2">
            <a:extLst>
              <a:ext uri="{FF2B5EF4-FFF2-40B4-BE49-F238E27FC236}">
                <a16:creationId xmlns:a16="http://schemas.microsoft.com/office/drawing/2014/main" xmlns="" id="{D60EF587-700F-4EC5-B506-EEDC5C348D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379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19: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
        <p:nvSpPr>
          <p:cNvPr id="989" name="Google Shape;989;p19: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7564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2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4" name="Google Shape;994;p2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200"/>
              <a:buFont typeface="Noto Sans Symbols"/>
              <a:buNone/>
            </a:pPr>
            <a:endParaRPr/>
          </a:p>
        </p:txBody>
      </p:sp>
    </p:spTree>
    <p:extLst>
      <p:ext uri="{BB962C8B-B14F-4D97-AF65-F5344CB8AC3E}">
        <p14:creationId xmlns:p14="http://schemas.microsoft.com/office/powerpoint/2010/main" val="257143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2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4" name="Google Shape;994;p2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200"/>
              <a:buFont typeface="Noto Sans Symbols"/>
              <a:buNone/>
            </a:pPr>
            <a:endParaRPr/>
          </a:p>
        </p:txBody>
      </p:sp>
    </p:spTree>
    <p:extLst>
      <p:ext uri="{BB962C8B-B14F-4D97-AF65-F5344CB8AC3E}">
        <p14:creationId xmlns:p14="http://schemas.microsoft.com/office/powerpoint/2010/main" val="347860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2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4" name="Google Shape;994;p2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200"/>
              <a:buFont typeface="Noto Sans Symbols"/>
              <a:buNone/>
            </a:pPr>
            <a:endParaRPr/>
          </a:p>
        </p:txBody>
      </p:sp>
    </p:spTree>
    <p:extLst>
      <p:ext uri="{BB962C8B-B14F-4D97-AF65-F5344CB8AC3E}">
        <p14:creationId xmlns:p14="http://schemas.microsoft.com/office/powerpoint/2010/main" val="2472838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6055538"/>
            <a:ext cx="2057400" cy="469087"/>
          </a:xfrm>
          <a:prstGeom prst="rect">
            <a:avLst/>
          </a:prstGeom>
        </p:spPr>
      </p:pic>
      <p:sp>
        <p:nvSpPr>
          <p:cNvPr id="17" name="TextBox 16"/>
          <p:cNvSpPr txBox="1"/>
          <p:nvPr userDrawn="1"/>
        </p:nvSpPr>
        <p:spPr bwMode="gray">
          <a:xfrm>
            <a:off x="460256" y="6201460"/>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a:t>
            </a:r>
            <a:br>
              <a:rPr lang="en-US" sz="700" b="0" i="0" u="none" strike="noStrike" kern="1200" dirty="0">
                <a:solidFill>
                  <a:schemeClr val="tx1"/>
                </a:solidFill>
                <a:effectLst/>
                <a:latin typeface="Arial" charset="0"/>
                <a:ea typeface="Arial Unicode MS" pitchFamily="34" charset="-128"/>
                <a:cs typeface="Arial Unicode MS" pitchFamily="34" charset="-128"/>
              </a:rPr>
            </a:br>
            <a:r>
              <a:rPr lang="en-US" sz="700" b="0" i="0" u="none" strike="noStrike" kern="1200" dirty="0">
                <a:solidFill>
                  <a:schemeClr val="tx1"/>
                </a:solidFill>
                <a:effectLst/>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4" name="Title 3">
            <a:extLst>
              <a:ext uri="{FF2B5EF4-FFF2-40B4-BE49-F238E27FC236}">
                <a16:creationId xmlns:a16="http://schemas.microsoft.com/office/drawing/2014/main" xmlns="" id="{784A8834-3401-41F6-84CC-8519F3E2FE6F}"/>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847968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itle 3">
            <a:extLst>
              <a:ext uri="{FF2B5EF4-FFF2-40B4-BE49-F238E27FC236}">
                <a16:creationId xmlns:a16="http://schemas.microsoft.com/office/drawing/2014/main" xmlns="" id="{58103116-3096-412B-B31E-6176BE5C46D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xmlns="" id="{9B5F1DF4-EF99-47F7-A79E-414A82FDD745}"/>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xmlns="" id="{979D4D3E-4052-4F61-A211-CECF7F95DEBD}"/>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 Placeholder 5">
            <a:extLst>
              <a:ext uri="{FF2B5EF4-FFF2-40B4-BE49-F238E27FC236}">
                <a16:creationId xmlns:a16="http://schemas.microsoft.com/office/drawing/2014/main" xmlns="" id="{C9AF0567-7D45-4104-8507-070684D0101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8" name="Text Placeholder 5">
            <a:extLst>
              <a:ext uri="{FF2B5EF4-FFF2-40B4-BE49-F238E27FC236}">
                <a16:creationId xmlns:a16="http://schemas.microsoft.com/office/drawing/2014/main" xmlns="" id="{B9687177-F159-4B58-AEBB-87953CE3704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Slide">
  <p:cSld name="1_Title Slide">
    <p:bg>
      <p:bgPr>
        <a:solidFill>
          <a:schemeClr val="dk2"/>
        </a:solidFill>
        <a:effectLst/>
      </p:bgPr>
    </p:bg>
    <p:spTree>
      <p:nvGrpSpPr>
        <p:cNvPr id="1" name="Shape 15"/>
        <p:cNvGrpSpPr/>
        <p:nvPr/>
      </p:nvGrpSpPr>
      <p:grpSpPr>
        <a:xfrm>
          <a:off x="0" y="0"/>
          <a:ext cx="0" cy="0"/>
          <a:chOff x="0" y="0"/>
          <a:chExt cx="0" cy="0"/>
        </a:xfrm>
      </p:grpSpPr>
      <p:sp>
        <p:nvSpPr>
          <p:cNvPr id="16" name="Google Shape;16;p28"/>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16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16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 name="Google Shape;17;p28"/>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 name="Google Shape;19;p28"/>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0" name="Google Shape;20;p28"/>
          <p:cNvPicPr preferRelativeResize="0"/>
          <p:nvPr/>
        </p:nvPicPr>
        <p:blipFill rotWithShape="1">
          <a:blip r:embed="rId2">
            <a:alphaModFix/>
          </a:blip>
          <a:srcRect/>
          <a:stretch/>
        </p:blipFill>
        <p:spPr>
          <a:xfrm>
            <a:off x="9686167" y="5975402"/>
            <a:ext cx="2057400" cy="469087"/>
          </a:xfrm>
          <a:prstGeom prst="rect">
            <a:avLst/>
          </a:prstGeom>
          <a:noFill/>
          <a:ln>
            <a:noFill/>
          </a:ln>
        </p:spPr>
      </p:pic>
      <p:sp>
        <p:nvSpPr>
          <p:cNvPr id="21" name="Google Shape;21;p28"/>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337864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8"/>
        <p:cNvGrpSpPr/>
        <p:nvPr/>
      </p:nvGrpSpPr>
      <p:grpSpPr>
        <a:xfrm>
          <a:off x="0" y="0"/>
          <a:ext cx="0" cy="0"/>
          <a:chOff x="0" y="0"/>
          <a:chExt cx="0" cy="0"/>
        </a:xfrm>
      </p:grpSpPr>
      <p:sp>
        <p:nvSpPr>
          <p:cNvPr id="29" name="Google Shape;29;p2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0"/>
              </a:spcBef>
              <a:spcAft>
                <a:spcPts val="0"/>
              </a:spcAft>
              <a:buSzPts val="162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64123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6055538"/>
            <a:ext cx="2050653" cy="469087"/>
          </a:xfrm>
          <a:prstGeom prst="rect">
            <a:avLst/>
          </a:prstGeom>
        </p:spPr>
      </p:pic>
      <p:sp>
        <p:nvSpPr>
          <p:cNvPr id="9" name="TextBox 8">
            <a:extLst>
              <a:ext uri="{FF2B5EF4-FFF2-40B4-BE49-F238E27FC236}">
                <a16:creationId xmlns:a16="http://schemas.microsoft.com/office/drawing/2014/main" xmlns="" id="{5FEBD54C-7F65-451D-B735-6E49592553C6}"/>
              </a:ext>
            </a:extLst>
          </p:cNvPr>
          <p:cNvSpPr txBox="1"/>
          <p:nvPr userDrawn="1"/>
        </p:nvSpPr>
        <p:spPr bwMode="gray">
          <a:xfrm>
            <a:off x="460256" y="6201460"/>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b="0" i="0" u="none" strike="noStrike" kern="1200" dirty="0">
                <a:solidFill>
                  <a:schemeClr val="tx1"/>
                </a:solidFill>
                <a:effectLst/>
                <a:latin typeface="Arial" charset="0"/>
                <a:ea typeface="Arial Unicode MS" pitchFamily="34" charset="-128"/>
                <a:cs typeface="Arial Unicode MS" pitchFamily="34" charset="-128"/>
              </a:rPr>
            </a:br>
            <a:r>
              <a:rPr lang="en-US" sz="700" b="0" i="0" u="none" strike="noStrike" kern="1200" dirty="0">
                <a:solidFill>
                  <a:schemeClr val="tx1"/>
                </a:solidFill>
                <a:effectLst/>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Slide">
  <p:cSld name="1_Divider Slide">
    <p:spTree>
      <p:nvGrpSpPr>
        <p:cNvPr id="1" name="Shape 81"/>
        <p:cNvGrpSpPr/>
        <p:nvPr/>
      </p:nvGrpSpPr>
      <p:grpSpPr>
        <a:xfrm>
          <a:off x="0" y="0"/>
          <a:ext cx="0" cy="0"/>
          <a:chOff x="0" y="0"/>
          <a:chExt cx="0" cy="0"/>
        </a:xfrm>
      </p:grpSpPr>
      <p:sp>
        <p:nvSpPr>
          <p:cNvPr id="82" name="Google Shape;82;p40"/>
          <p:cNvSpPr/>
          <p:nvPr/>
        </p:nvSpPr>
        <p:spPr>
          <a:xfrm>
            <a:off x="7140899" y="1354039"/>
            <a:ext cx="5051100"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Google Shape;83;p40"/>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Noto Sans Symbols"/>
              <a:buNone/>
              <a:defRPr sz="3200" b="0">
                <a:solidFill>
                  <a:schemeClr val="accent1"/>
                </a:solidFill>
                <a:latin typeface="Arial Black"/>
                <a:ea typeface="Arial Black"/>
                <a:cs typeface="Arial Black"/>
                <a:sym typeface="Arial Black"/>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0"/>
          <p:cNvSpPr/>
          <p:nvPr/>
        </p:nvSpPr>
        <p:spPr>
          <a:xfrm>
            <a:off x="-2" y="1354039"/>
            <a:ext cx="1753954"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116372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n graphics right">
  <p:cSld name="1_Two column graphics right">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27726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76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155197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6"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4" name="Text Placeholder 11"/>
          <p:cNvSpPr>
            <a:spLocks noGrp="1"/>
          </p:cNvSpPr>
          <p:nvPr>
            <p:ph type="body" sz="quarter" idx="13" hasCustomPrompt="1"/>
          </p:nvPr>
        </p:nvSpPr>
        <p:spPr>
          <a:xfrm>
            <a:off x="460544"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1"/>
          <p:cNvSpPr>
            <a:spLocks noGrp="1"/>
          </p:cNvSpPr>
          <p:nvPr>
            <p:ph type="body" sz="quarter" idx="16" hasCustomPrompt="1"/>
          </p:nvPr>
        </p:nvSpPr>
        <p:spPr>
          <a:xfrm>
            <a:off x="4427537"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7" hasCustomPrompt="1"/>
          </p:nvPr>
        </p:nvSpPr>
        <p:spPr>
          <a:xfrm>
            <a:off x="8391186"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556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7"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743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355578"/>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9" hasCustomPrompt="1"/>
          </p:nvPr>
        </p:nvSpPr>
        <p:spPr>
          <a:xfrm>
            <a:off x="3361373" y="1527175"/>
            <a:ext cx="2563495" cy="4460875"/>
          </a:xfrm>
          <a:solidFill>
            <a:srgbClr val="355578"/>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20" hasCustomPrompt="1"/>
          </p:nvPr>
        </p:nvSpPr>
        <p:spPr>
          <a:xfrm>
            <a:off x="6265546"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1" hasCustomPrompt="1"/>
          </p:nvPr>
        </p:nvSpPr>
        <p:spPr>
          <a:xfrm>
            <a:off x="9169718"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itle 3">
            <a:extLst>
              <a:ext uri="{FF2B5EF4-FFF2-40B4-BE49-F238E27FC236}">
                <a16:creationId xmlns:a16="http://schemas.microsoft.com/office/drawing/2014/main" xmlns="" id="{E850B517-0939-4D98-A0B3-846155750AFB}"/>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1774899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xmlns="" id="{15B43A76-842A-4A61-9857-76BAA55D83B7}"/>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9381659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xmlns="" id="{0BF1A5F0-6FA3-4051-AAD2-6061FBF70877}"/>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354587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ext Placeholder 5">
            <a:extLst>
              <a:ext uri="{FF2B5EF4-FFF2-40B4-BE49-F238E27FC236}">
                <a16:creationId xmlns:a16="http://schemas.microsoft.com/office/drawing/2014/main" xmlns="" id="{53BECD4C-B905-4A5F-B95F-E4B007F66259}"/>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392693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ext Placeholder 5">
            <a:extLst>
              <a:ext uri="{FF2B5EF4-FFF2-40B4-BE49-F238E27FC236}">
                <a16:creationId xmlns:a16="http://schemas.microsoft.com/office/drawing/2014/main" xmlns="" id="{64A2FE06-7238-4495-817D-8DB97B5A9D4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1868066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8" name="TextBox 7"/>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96D9255A-BF44-4F18-8FE5-BECA755D0167}"/>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6281709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7E01BAAF-E842-4667-8FD0-734CF296AA84}"/>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9377596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D44151E0-84E3-4F9B-A62E-2C344BEF0B2A}"/>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6014891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116FC1A4-3A73-49F0-B713-E5BB06A13ACC}"/>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2190986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F91A82C3-8E7E-4D78-B6F9-E24B0DD84334}"/>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8293842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2F83C8B5-846F-44EC-A043-69873B0E04C9}"/>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9179161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7516503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19A0C629-58E7-4EE7-B01A-115BD024886F}"/>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5227674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DB8FFD8D-89F4-48D0-9E59-70B360F5710D}"/>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16873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8032828F-7193-4C76-ACE8-71D7C9D8D57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3974176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20876162-5D39-4095-837E-8645554BB550}"/>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5422380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D4B89F2A-4F0A-41C5-8243-9E3304EBA88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8180954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xmlns="" id="{959D9CFA-ACA2-5243-8C25-B0F4FA9787B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pic>
        <p:nvPicPr>
          <p:cNvPr id="8" name="Picture 7">
            <a:extLst>
              <a:ext uri="{FF2B5EF4-FFF2-40B4-BE49-F238E27FC236}">
                <a16:creationId xmlns:a16="http://schemas.microsoft.com/office/drawing/2014/main" xmlns="" id="{3618FF95-0FF8-A94E-9912-4147DD45A6E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pic>
        <p:nvPicPr>
          <p:cNvPr id="8" name="Picture 7">
            <a:extLst>
              <a:ext uri="{FF2B5EF4-FFF2-40B4-BE49-F238E27FC236}">
                <a16:creationId xmlns:a16="http://schemas.microsoft.com/office/drawing/2014/main" xmlns="" id="{2124D2E4-9741-3F44-95E6-F883BA9D6FA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pic>
        <p:nvPicPr>
          <p:cNvPr id="8" name="Picture 7">
            <a:extLst>
              <a:ext uri="{FF2B5EF4-FFF2-40B4-BE49-F238E27FC236}">
                <a16:creationId xmlns:a16="http://schemas.microsoft.com/office/drawing/2014/main" xmlns="" id="{6891A653-66C3-7641-A048-5416E1396646}"/>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12DD6E58-DDD3-4DC5-9C80-EC78D8D07328}"/>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2755955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0834C8E7-8660-46F6-BE31-FB03F1F24AA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9096082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22652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buClrTx/>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1A210C93-AE94-4E86-AC03-4CD8F0DB740D}"/>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2972832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C260D940-7907-443B-8CD7-4B47DC2630B2}"/>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8328048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FF54F1F8-6F27-4D41-9D36-B04796316B26}"/>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8658791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FB027545-27FE-4366-81D6-8EB06294E3BB}"/>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2340560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F9919CD3-72A3-4026-901B-65C1C9822553}"/>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9933414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4077B33D-3FE1-4070-8FAA-FD5D49626C4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008960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457E982F-E443-47B0-BA05-17FA83FD3084}"/>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7658315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001ED731-3C2C-4D48-BDDF-45584241CCCA}"/>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0592754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6C7B45E7-88E7-4A10-B9E0-1CD17767869F}"/>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image" Target="../media/image1.pn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theme" Target="../theme/theme4.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image" Target="../media/image5.png"/><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24"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2019 Gartner, Inc. and/or its affiliates. All rights reserved. Gartner is a registered trademark of Gartner, Inc. or its affiliates. Version 8.2  Last updated 29 June 2019</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C8715055-8345-8347-8008-CD9D51621ED9}" type="slidenum">
              <a:rPr lang="en-US" sz="1000" smtClean="0">
                <a:solidFill>
                  <a:schemeClr val="tx1"/>
                </a:solidFill>
              </a:rPr>
              <a:t>‹#›</a:t>
            </a:fld>
            <a:r>
              <a:rPr lang="en-US" sz="700" dirty="0">
                <a:solidFill>
                  <a:schemeClr val="tx1"/>
                </a:solidFill>
              </a:rPr>
              <a:t>	© 2021 Gartner, Inc. and/or its affiliates. All rights reserved.</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 </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875" r:id="rId12"/>
    <p:sldLayoutId id="2147483789" r:id="rId13"/>
    <p:sldLayoutId id="2147483790" r:id="rId14"/>
    <p:sldLayoutId id="2147483791" r:id="rId15"/>
    <p:sldLayoutId id="2147483792" r:id="rId16"/>
    <p:sldLayoutId id="2147483793" r:id="rId17"/>
    <p:sldLayoutId id="2147483876" r:id="rId18"/>
    <p:sldLayoutId id="2147483877" r:id="rId19"/>
    <p:sldLayoutId id="2147483878" r:id="rId20"/>
    <p:sldLayoutId id="2147483879" r:id="rId21"/>
    <p:sldLayoutId id="2147483880" r:id="rId22"/>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2019 Gartner, Inc. and/or its affiliates. All rights reserved. Gartner is a registered trademark of Gartner, Inc. or its affiliates. Version 8.2  Last updated 29 June 2019</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2021 Gartner, Inc. and/or its affiliates. All rights reserved.</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 </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1"/>
        </a:buClr>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3999" userDrawn="1">
          <p15:clr>
            <a:srgbClr val="5ACBF0"/>
          </p15:clr>
        </p15:guide>
        <p15:guide id="12" pos="3752">
          <p15:clr>
            <a:srgbClr val="5ACBF0"/>
          </p15:clr>
        </p15:guide>
        <p15:guide id="13" pos="3927">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2019 Gartner, Inc. and/or its affiliates. All rights reserved. Gartner is a registered trademark of Gartner, Inc. or its affiliates. Version 8.2  Last updated 29 June 2019</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2021 Gartner, Inc. and/or its affiliates. All rights reserved.</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 </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2019 Gartner, Inc. and/or its affiliates. All rights reserved. Gartner is a registered trademark of Gartner, Inc. or its affiliates. Version 8.2  Last updated 29 June 2019</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2021 Gartner, Inc. and/or its affiliates. All rights reserved.</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 </a:t>
            </a:r>
          </a:p>
        </p:txBody>
      </p:sp>
      <p:pic>
        <p:nvPicPr>
          <p:cNvPr id="11" name="Gartner Logo">
            <a:extLst>
              <a:ext uri="{FF2B5EF4-FFF2-40B4-BE49-F238E27FC236}">
                <a16:creationId xmlns:a16="http://schemas.microsoft.com/office/drawing/2014/main" xmlns="" id="{689AF737-13B7-634F-B563-311168B8CB11}"/>
              </a:ext>
            </a:extLst>
          </p:cNvPr>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1.xml"/><Relationship Id="rId5" Type="http://schemas.openxmlformats.org/officeDocument/2006/relationships/chart" Target="../charts/chart7.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hyperlink" Target="https://www.gartner.com/document/4000769" TargetMode="External"/><Relationship Id="rId13" Type="http://schemas.openxmlformats.org/officeDocument/2006/relationships/hyperlink" Target="https://www.gartner.com/document/4002136" TargetMode="External"/><Relationship Id="rId18" Type="http://schemas.openxmlformats.org/officeDocument/2006/relationships/hyperlink" Target="https://www.gartner.com/document/4000551" TargetMode="External"/><Relationship Id="rId3" Type="http://schemas.openxmlformats.org/officeDocument/2006/relationships/hyperlink" Target="https://www.gartner.com/document/4002604" TargetMode="External"/><Relationship Id="rId7" Type="http://schemas.openxmlformats.org/officeDocument/2006/relationships/hyperlink" Target="https://www.gartner.com/document/4003117" TargetMode="External"/><Relationship Id="rId12" Type="http://schemas.openxmlformats.org/officeDocument/2006/relationships/hyperlink" Target="https://www.gartner.com/document/3992216" TargetMode="External"/><Relationship Id="rId17" Type="http://schemas.openxmlformats.org/officeDocument/2006/relationships/hyperlink" Target="https://www.gartner.com/document/4003542" TargetMode="External"/><Relationship Id="rId2" Type="http://schemas.openxmlformats.org/officeDocument/2006/relationships/notesSlide" Target="../notesSlides/notesSlide28.xml"/><Relationship Id="rId16" Type="http://schemas.openxmlformats.org/officeDocument/2006/relationships/hyperlink" Target="https://www.gartner.com/document/3994474" TargetMode="External"/><Relationship Id="rId1" Type="http://schemas.openxmlformats.org/officeDocument/2006/relationships/slideLayout" Target="../slideLayouts/slideLayout22.xml"/><Relationship Id="rId6" Type="http://schemas.openxmlformats.org/officeDocument/2006/relationships/hyperlink" Target="https://www.gartner.com/document/4003796" TargetMode="External"/><Relationship Id="rId11" Type="http://schemas.openxmlformats.org/officeDocument/2006/relationships/hyperlink" Target="https://www.gartner.com/document/3992213" TargetMode="External"/><Relationship Id="rId5" Type="http://schemas.openxmlformats.org/officeDocument/2006/relationships/hyperlink" Target="https://www.gartner.com/document/4002906" TargetMode="External"/><Relationship Id="rId15" Type="http://schemas.openxmlformats.org/officeDocument/2006/relationships/hyperlink" Target="https://www.gartner.com/document/3998732" TargetMode="External"/><Relationship Id="rId10" Type="http://schemas.openxmlformats.org/officeDocument/2006/relationships/hyperlink" Target="https://www.gartner.com/document/4002024" TargetMode="External"/><Relationship Id="rId19" Type="http://schemas.openxmlformats.org/officeDocument/2006/relationships/hyperlink" Target="https://www.gartner.com/document/code/751941" TargetMode="External"/><Relationship Id="rId4" Type="http://schemas.openxmlformats.org/officeDocument/2006/relationships/hyperlink" Target="https://www.gartner.com/document/4001480" TargetMode="External"/><Relationship Id="rId9" Type="http://schemas.openxmlformats.org/officeDocument/2006/relationships/hyperlink" Target="https://www.gartner.com/document/4002656" TargetMode="External"/><Relationship Id="rId14" Type="http://schemas.openxmlformats.org/officeDocument/2006/relationships/hyperlink" Target="https://www.gartner.com/document/398621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s://www.gartner.com/document/4002648?ref=solrAll&amp;refval=297557788" TargetMode="Externa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hyperlink" Target="https://www.gartner.com/document/3997428?ref=solrAll&amp;refval=297557936" TargetMode="External"/><Relationship Id="rId5" Type="http://schemas.openxmlformats.org/officeDocument/2006/relationships/hyperlink" Target="https://www.gartner.com/document/4002587?ref=solrAll&amp;refval=297557873" TargetMode="External"/><Relationship Id="rId4" Type="http://schemas.openxmlformats.org/officeDocument/2006/relationships/hyperlink" Target="https://www.gartner.com/document/4002736?ref=solrAll&amp;refval=29755781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
          <p:cNvSpPr txBox="1">
            <a:spLocks noGrp="1"/>
          </p:cNvSpPr>
          <p:nvPr>
            <p:ph type="body" idx="1"/>
          </p:nvPr>
        </p:nvSpPr>
        <p:spPr>
          <a:xfrm>
            <a:off x="2166860" y="4122730"/>
            <a:ext cx="4545024"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620"/>
              <a:buNone/>
            </a:pPr>
            <a:r>
              <a:rPr lang="en-US" dirty="0"/>
              <a:t>Amit Goyal, Robert Preston</a:t>
            </a:r>
          </a:p>
          <a:p>
            <a:pPr marL="0" lvl="0" indent="0" algn="l" rtl="0">
              <a:lnSpc>
                <a:spcPct val="100000"/>
              </a:lnSpc>
              <a:spcBef>
                <a:spcPts val="0"/>
              </a:spcBef>
              <a:spcAft>
                <a:spcPts val="0"/>
              </a:spcAft>
              <a:buSzPts val="1620"/>
              <a:buNone/>
            </a:pPr>
            <a:endParaRPr dirty="0"/>
          </a:p>
        </p:txBody>
      </p:sp>
      <p:sp>
        <p:nvSpPr>
          <p:cNvPr id="376" name="Google Shape;376;p1"/>
          <p:cNvSpPr txBox="1">
            <a:spLocks noGrp="1"/>
          </p:cNvSpPr>
          <p:nvPr>
            <p:ph type="ctrTitle"/>
          </p:nvPr>
        </p:nvSpPr>
        <p:spPr>
          <a:xfrm>
            <a:off x="2166860" y="1687986"/>
            <a:ext cx="4917111" cy="1994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solidFill>
                  <a:schemeClr val="bg1"/>
                </a:solidFill>
              </a:rPr>
              <a:t>Enterprise Infrastructure Hardware Market View, 2020-2021</a:t>
            </a:r>
          </a:p>
        </p:txBody>
      </p:sp>
      <p:sp>
        <p:nvSpPr>
          <p:cNvPr id="4" name="Google Shape;113;p1">
            <a:extLst>
              <a:ext uri="{FF2B5EF4-FFF2-40B4-BE49-F238E27FC236}">
                <a16:creationId xmlns:a16="http://schemas.microsoft.com/office/drawing/2014/main" xmlns="" id="{3037B571-7AB5-425F-A04D-06CF6B702025}"/>
              </a:ext>
            </a:extLst>
          </p:cNvPr>
          <p:cNvSpPr txBox="1">
            <a:spLocks/>
          </p:cNvSpPr>
          <p:nvPr/>
        </p:nvSpPr>
        <p:spPr>
          <a:xfrm>
            <a:off x="2166850" y="4122725"/>
            <a:ext cx="4784700" cy="8309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lt2"/>
              </a:buClr>
              <a:buSzPts val="1620"/>
              <a:buFont typeface="Noto Sans Symbols"/>
              <a:buNone/>
              <a:defRPr sz="18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216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100000"/>
              </a:lnSpc>
              <a:spcBef>
                <a:spcPts val="1200"/>
              </a:spcBef>
              <a:spcAft>
                <a:spcPts val="0"/>
              </a:spcAft>
              <a:buClr>
                <a:schemeClr val="lt1"/>
              </a:buClr>
              <a:buSzPts val="216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lnSpc>
                <a:spcPct val="100000"/>
              </a:lnSpc>
              <a:spcBef>
                <a:spcPts val="1200"/>
              </a:spcBef>
              <a:spcAft>
                <a:spcPts val="0"/>
              </a:spcAft>
              <a:buClr>
                <a:schemeClr val="lt1"/>
              </a:buClr>
              <a:buSzPts val="2160"/>
              <a:buFont typeface="Arial"/>
              <a:buNone/>
              <a:defRPr sz="2400" b="0" i="0" u="none" strike="noStrike" cap="none">
                <a:solidFill>
                  <a:schemeClr val="lt1"/>
                </a:solidFill>
                <a:latin typeface="Arial"/>
                <a:ea typeface="Arial"/>
                <a:cs typeface="Arial"/>
                <a:sym typeface="Arial"/>
              </a:defRPr>
            </a:lvl4pPr>
            <a:lvl5pPr marL="2286000" marR="0" lvl="4" indent="-228600" algn="l" rtl="0">
              <a:lnSpc>
                <a:spcPct val="100000"/>
              </a:lnSpc>
              <a:spcBef>
                <a:spcPts val="1200"/>
              </a:spcBef>
              <a:spcAft>
                <a:spcPts val="0"/>
              </a:spcAft>
              <a:buClr>
                <a:schemeClr val="lt1"/>
              </a:buClr>
              <a:buSzPts val="2160"/>
              <a:buFont typeface="Noto Sans Symbols"/>
              <a:buNone/>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pPr marL="0" indent="0"/>
            <a:r>
              <a:rPr lang="en-US" dirty="0"/>
              <a:t>Amit Goyal, Suzie Low, Kiyomi Yamada, Christian Canales, Naveen Mishra</a:t>
            </a:r>
          </a:p>
          <a:p>
            <a:pPr marL="0" indent="0"/>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20"/>
          <p:cNvSpPr txBox="1">
            <a:spLocks noGrp="1"/>
          </p:cNvSpPr>
          <p:nvPr>
            <p:ph type="title"/>
          </p:nvPr>
        </p:nvSpPr>
        <p:spPr>
          <a:xfrm>
            <a:off x="457200" y="410171"/>
            <a:ext cx="11276013" cy="443198"/>
          </a:xfrm>
          <a:prstGeom prst="rect">
            <a:avLst/>
          </a:prstGeom>
          <a:noFill/>
          <a:ln>
            <a:noFill/>
          </a:ln>
        </p:spPr>
        <p:txBody>
          <a:bodyPr spcFirstLastPara="1" wrap="square" lIns="0" tIns="0" rIns="0" bIns="0" anchor="t" anchorCtr="0">
            <a:noAutofit/>
          </a:bodyPr>
          <a:lstStyle/>
          <a:p>
            <a:pPr lvl="0" algn="just">
              <a:buSzPts val="2400"/>
            </a:pPr>
            <a:r>
              <a:rPr lang="en-US" sz="2400" dirty="0"/>
              <a:t>Forecast Market Model — Enterprise Network Equipment</a:t>
            </a:r>
          </a:p>
        </p:txBody>
      </p:sp>
      <p:sp>
        <p:nvSpPr>
          <p:cNvPr id="997" name="Google Shape;997;p20"/>
          <p:cNvSpPr/>
          <p:nvPr/>
        </p:nvSpPr>
        <p:spPr>
          <a:xfrm>
            <a:off x="496655" y="6115809"/>
            <a:ext cx="5384135"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Arial"/>
                <a:ea typeface="Arial"/>
                <a:cs typeface="Arial"/>
                <a:sym typeface="Arial"/>
              </a:rPr>
              <a:t>Source</a:t>
            </a:r>
            <a:r>
              <a:rPr lang="en-US" sz="1000" dirty="0">
                <a:solidFill>
                  <a:schemeClr val="dk1"/>
                </a:solidFill>
              </a:rPr>
              <a:t>: “Forecast Analysis: Enterprise Network Equipment, Worldwide” (</a:t>
            </a:r>
            <a:r>
              <a:rPr lang="en-US" sz="1000" b="0" i="0" dirty="0">
                <a:solidFill>
                  <a:srgbClr val="424242"/>
                </a:solidFill>
                <a:effectLst/>
                <a:latin typeface="Gartner sans"/>
              </a:rPr>
              <a:t>G00754547</a:t>
            </a:r>
            <a:r>
              <a:rPr lang="en-US" sz="1000" dirty="0">
                <a:solidFill>
                  <a:schemeClr val="dk1"/>
                </a:solidFill>
              </a:rPr>
              <a:t>)</a:t>
            </a:r>
            <a:endParaRPr lang="en-US" sz="1400" b="0" i="0" u="none" strike="noStrike" cap="none" dirty="0">
              <a:solidFill>
                <a:srgbClr val="000000"/>
              </a:solidFill>
              <a:latin typeface="Arial"/>
              <a:ea typeface="Arial"/>
              <a:cs typeface="Arial"/>
              <a:sym typeface="Arial"/>
            </a:endParaRPr>
          </a:p>
        </p:txBody>
      </p:sp>
      <p:graphicFrame>
        <p:nvGraphicFramePr>
          <p:cNvPr id="11" name="Table 62">
            <a:extLst>
              <a:ext uri="{FF2B5EF4-FFF2-40B4-BE49-F238E27FC236}">
                <a16:creationId xmlns:a16="http://schemas.microsoft.com/office/drawing/2014/main" xmlns="" id="{B096DC12-7EFD-43A2-A658-898BC4F0B416}"/>
              </a:ext>
            </a:extLst>
          </p:cNvPr>
          <p:cNvGraphicFramePr>
            <a:graphicFrameLocks noGrp="1"/>
          </p:cNvGraphicFramePr>
          <p:nvPr/>
        </p:nvGraphicFramePr>
        <p:xfrm>
          <a:off x="7348248" y="3590115"/>
          <a:ext cx="4419013" cy="1976437"/>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187638">
                <a:tc>
                  <a:txBody>
                    <a:bodyPr/>
                    <a:lstStyle/>
                    <a:p>
                      <a:pPr algn="ctr"/>
                      <a:r>
                        <a:rPr lang="en-US" sz="1100" dirty="0">
                          <a:solidFill>
                            <a:srgbClr val="FFFFFF"/>
                          </a:solidFill>
                        </a:rPr>
                        <a:t>With these associated assumptions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1717357">
                <a:tc>
                  <a:txBody>
                    <a:bodyPr/>
                    <a:lstStyle/>
                    <a:p>
                      <a:pPr algn="l"/>
                      <a:r>
                        <a:rPr lang="en-US" sz="1100" dirty="0"/>
                        <a:t>Digital application/platform requirements will drive a fresh round of data center network refresh in service provider cloud and edge infrastructures from 2021 through 2025.</a:t>
                      </a:r>
                    </a:p>
                    <a:p>
                      <a:pPr algn="l"/>
                      <a:endParaRPr lang="en-US" sz="1100" dirty="0"/>
                    </a:p>
                    <a:p>
                      <a:pPr algn="l"/>
                      <a:r>
                        <a:rPr lang="en-US" sz="1100" dirty="0"/>
                        <a:t>As component availability improves, the ASP of 400G Ethernet will drop to less than twice the ASP of 100G Ethernet by 2025, from the current level of three to three-and-a-half times. This will drive a faster transition from 100G in the fast-growing service provider markets.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graphicFrame>
        <p:nvGraphicFramePr>
          <p:cNvPr id="12" name="Table 62">
            <a:extLst>
              <a:ext uri="{FF2B5EF4-FFF2-40B4-BE49-F238E27FC236}">
                <a16:creationId xmlns:a16="http://schemas.microsoft.com/office/drawing/2014/main" xmlns="" id="{415C46F2-DB4B-49F4-824C-6841EDD0B097}"/>
              </a:ext>
            </a:extLst>
          </p:cNvPr>
          <p:cNvGraphicFramePr>
            <a:graphicFrameLocks noGrp="1"/>
          </p:cNvGraphicFramePr>
          <p:nvPr/>
        </p:nvGraphicFramePr>
        <p:xfrm>
          <a:off x="7348248" y="2756408"/>
          <a:ext cx="4419013" cy="760469"/>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18553">
                <a:tc>
                  <a:txBody>
                    <a:bodyPr/>
                    <a:lstStyle/>
                    <a:p>
                      <a:pPr algn="ctr"/>
                      <a:r>
                        <a:rPr lang="en-US" sz="1100" dirty="0">
                          <a:solidFill>
                            <a:srgbClr val="FFFFFF"/>
                          </a:solidFill>
                        </a:rPr>
                        <a:t>That are dependent on these influencing factors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501389">
                <a:tc>
                  <a:txBody>
                    <a:bodyPr/>
                    <a:lstStyle/>
                    <a:p>
                      <a:pPr algn="l"/>
                      <a:r>
                        <a:rPr lang="en-US" sz="1100" dirty="0"/>
                        <a:t>Application Requirements as a Result of COVID-19’s Impact</a:t>
                      </a:r>
                    </a:p>
                    <a:p>
                      <a:pPr algn="l"/>
                      <a:r>
                        <a:rPr lang="en-US" sz="1100" dirty="0"/>
                        <a:t>Pricing Trend of Data Center Ethernet Switches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graphicFrame>
        <p:nvGraphicFramePr>
          <p:cNvPr id="13" name="Table 62">
            <a:extLst>
              <a:ext uri="{FF2B5EF4-FFF2-40B4-BE49-F238E27FC236}">
                <a16:creationId xmlns:a16="http://schemas.microsoft.com/office/drawing/2014/main" xmlns="" id="{9DB28B93-2B8D-4119-9B2D-B3873BD15CC7}"/>
              </a:ext>
            </a:extLst>
          </p:cNvPr>
          <p:cNvGraphicFramePr>
            <a:graphicFrameLocks noGrp="1"/>
          </p:cNvGraphicFramePr>
          <p:nvPr/>
        </p:nvGraphicFramePr>
        <p:xfrm>
          <a:off x="7348248" y="1985566"/>
          <a:ext cx="4419013" cy="705228"/>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66419">
                <a:tc>
                  <a:txBody>
                    <a:bodyPr/>
                    <a:lstStyle/>
                    <a:p>
                      <a:pPr algn="ctr"/>
                      <a:r>
                        <a:rPr lang="en-US" sz="1100" dirty="0">
                          <a:solidFill>
                            <a:srgbClr val="FFFFFF"/>
                          </a:solidFill>
                        </a:rPr>
                        <a:t>Based on two 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438809">
                <a:tc>
                  <a:txBody>
                    <a:bodyPr/>
                    <a:lstStyle/>
                    <a:p>
                      <a:pPr algn="ctr"/>
                      <a:r>
                        <a:rPr lang="en-US" sz="1100" dirty="0"/>
                        <a:t>End-User Spending + Units/Ports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graphicFrame>
        <p:nvGraphicFramePr>
          <p:cNvPr id="14" name="Table 62">
            <a:extLst>
              <a:ext uri="{FF2B5EF4-FFF2-40B4-BE49-F238E27FC236}">
                <a16:creationId xmlns:a16="http://schemas.microsoft.com/office/drawing/2014/main" xmlns="" id="{A791F220-7843-4FEB-909E-61C68DD0261D}"/>
              </a:ext>
            </a:extLst>
          </p:cNvPr>
          <p:cNvGraphicFramePr>
            <a:graphicFrameLocks noGrp="1"/>
          </p:cNvGraphicFramePr>
          <p:nvPr/>
        </p:nvGraphicFramePr>
        <p:xfrm>
          <a:off x="7348248" y="1391888"/>
          <a:ext cx="4419013" cy="532840"/>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66420">
                <a:tc>
                  <a:txBody>
                    <a:bodyPr/>
                    <a:lstStyle/>
                    <a:p>
                      <a:pPr algn="ctr"/>
                      <a:r>
                        <a:rPr lang="en-US" sz="1100" dirty="0">
                          <a:solidFill>
                            <a:srgbClr val="FFFFFF"/>
                          </a:solidFill>
                        </a:rPr>
                        <a:t>Enterprise Network Equipment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266420">
                <a:tc>
                  <a:txBody>
                    <a:bodyPr/>
                    <a:lstStyle/>
                    <a:p>
                      <a:pPr algn="ctr"/>
                      <a:r>
                        <a:rPr lang="en-US" sz="1100" dirty="0"/>
                        <a:t>Five-year market growth = $15.61 billion (CAGR 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sp>
        <p:nvSpPr>
          <p:cNvPr id="15" name="Rectangle 14">
            <a:extLst>
              <a:ext uri="{FF2B5EF4-FFF2-40B4-BE49-F238E27FC236}">
                <a16:creationId xmlns:a16="http://schemas.microsoft.com/office/drawing/2014/main" xmlns="" id="{A88F2057-9353-4EC6-9661-4EE5C72C2B0F}"/>
              </a:ext>
            </a:extLst>
          </p:cNvPr>
          <p:cNvSpPr/>
          <p:nvPr/>
        </p:nvSpPr>
        <p:spPr>
          <a:xfrm>
            <a:off x="7348248" y="1085773"/>
            <a:ext cx="4419013" cy="307777"/>
          </a:xfrm>
          <a:prstGeom prst="rect">
            <a:avLst/>
          </a:prstGeom>
        </p:spPr>
        <p:txBody>
          <a:bodyPr wrap="square">
            <a:spAutoFit/>
          </a:bodyPr>
          <a:lstStyle/>
          <a:p>
            <a:pPr algn="ctr">
              <a:buClr>
                <a:srgbClr val="000000"/>
              </a:buClr>
            </a:pPr>
            <a:r>
              <a:rPr lang="en-US" sz="1400" b="1" dirty="0">
                <a:solidFill>
                  <a:srgbClr val="002856"/>
                </a:solidFill>
                <a:latin typeface="Arial"/>
                <a:cs typeface="Arial"/>
                <a:sym typeface="Arial"/>
              </a:rPr>
              <a:t>Enterprise Network Equipment Market Model</a:t>
            </a:r>
          </a:p>
        </p:txBody>
      </p:sp>
      <p:sp>
        <p:nvSpPr>
          <p:cNvPr id="16" name="Rectangle 15">
            <a:extLst>
              <a:ext uri="{FF2B5EF4-FFF2-40B4-BE49-F238E27FC236}">
                <a16:creationId xmlns:a16="http://schemas.microsoft.com/office/drawing/2014/main" xmlns="" id="{4782CEED-8AE4-4B42-B53A-E604E2CA1737}"/>
              </a:ext>
            </a:extLst>
          </p:cNvPr>
          <p:cNvSpPr/>
          <p:nvPr/>
        </p:nvSpPr>
        <p:spPr>
          <a:xfrm>
            <a:off x="7247887" y="1067515"/>
            <a:ext cx="4624799" cy="458435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Rectangle 16">
            <a:extLst>
              <a:ext uri="{FF2B5EF4-FFF2-40B4-BE49-F238E27FC236}">
                <a16:creationId xmlns:a16="http://schemas.microsoft.com/office/drawing/2014/main" xmlns="" id="{37F9BD1E-4A1D-4720-8F9B-0CFA348F1699}"/>
              </a:ext>
            </a:extLst>
          </p:cNvPr>
          <p:cNvSpPr/>
          <p:nvPr/>
        </p:nvSpPr>
        <p:spPr>
          <a:xfrm>
            <a:off x="457200" y="853369"/>
            <a:ext cx="6549484" cy="5050319"/>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37A1A17C-AFF1-4654-9CF3-C8D3D69843F9}"/>
              </a:ext>
            </a:extLst>
          </p:cNvPr>
          <p:cNvPicPr>
            <a:picLocks noChangeAspect="1"/>
          </p:cNvPicPr>
          <p:nvPr/>
        </p:nvPicPr>
        <p:blipFill>
          <a:blip r:embed="rId3"/>
          <a:stretch>
            <a:fillRect/>
          </a:stretch>
        </p:blipFill>
        <p:spPr>
          <a:xfrm>
            <a:off x="490057" y="894183"/>
            <a:ext cx="6507918" cy="4957977"/>
          </a:xfrm>
          <a:prstGeom prst="rect">
            <a:avLst/>
          </a:prstGeom>
        </p:spPr>
      </p:pic>
    </p:spTree>
    <p:extLst>
      <p:ext uri="{BB962C8B-B14F-4D97-AF65-F5344CB8AC3E}">
        <p14:creationId xmlns:p14="http://schemas.microsoft.com/office/powerpoint/2010/main" val="61802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880"/>
              <a:buFont typeface="Noto Sans Symbols"/>
              <a:buNone/>
            </a:pPr>
            <a:r>
              <a:rPr lang="en-US" dirty="0"/>
              <a:t>Market Share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8"/>
          <p:cNvSpPr txBox="1">
            <a:spLocks noGrp="1"/>
          </p:cNvSpPr>
          <p:nvPr>
            <p:ph type="title"/>
          </p:nvPr>
        </p:nvSpPr>
        <p:spPr>
          <a:xfrm>
            <a:off x="428534" y="313510"/>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US" sz="2400" dirty="0"/>
              <a:t>Server Competitive Landscape: Top Five Vendors Accounted for 56.1% Market Share in 2020</a:t>
            </a:r>
            <a:endParaRPr lang="en-US" dirty="0"/>
          </a:p>
        </p:txBody>
      </p:sp>
      <p:sp>
        <p:nvSpPr>
          <p:cNvPr id="465" name="Google Shape;465;p8"/>
          <p:cNvSpPr txBox="1"/>
          <p:nvPr/>
        </p:nvSpPr>
        <p:spPr>
          <a:xfrm>
            <a:off x="762000" y="1269362"/>
            <a:ext cx="6664960" cy="338514"/>
          </a:xfrm>
          <a:prstGeom prst="rect">
            <a:avLst/>
          </a:prstGeom>
          <a:solidFill>
            <a:schemeClr val="dk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Arial"/>
                <a:ea typeface="Arial"/>
                <a:cs typeface="Arial"/>
                <a:sym typeface="Arial"/>
              </a:rPr>
              <a:t>Top 10 Server Vendor Revenue</a:t>
            </a:r>
            <a:r>
              <a:rPr lang="en-US" sz="1600" dirty="0">
                <a:solidFill>
                  <a:schemeClr val="lt1"/>
                </a:solidFill>
              </a:rPr>
              <a:t> in </a:t>
            </a:r>
            <a:r>
              <a:rPr lang="en-US" sz="1600" b="0" i="0" u="none" strike="noStrike" cap="none" dirty="0">
                <a:solidFill>
                  <a:schemeClr val="lt1"/>
                </a:solidFill>
                <a:latin typeface="Arial"/>
                <a:ea typeface="Arial"/>
                <a:cs typeface="Arial"/>
                <a:sym typeface="Arial"/>
              </a:rPr>
              <a:t>($M)</a:t>
            </a:r>
            <a:endParaRPr lang="en-US" sz="1600" b="0" i="0" u="none" strike="noStrike" cap="none" dirty="0">
              <a:solidFill>
                <a:srgbClr val="000000"/>
              </a:solidFill>
              <a:latin typeface="Arial"/>
              <a:ea typeface="Arial"/>
              <a:cs typeface="Arial"/>
              <a:sym typeface="Arial"/>
            </a:endParaRPr>
          </a:p>
        </p:txBody>
      </p:sp>
      <p:sp>
        <p:nvSpPr>
          <p:cNvPr id="467" name="Google Shape;467;p8"/>
          <p:cNvSpPr/>
          <p:nvPr/>
        </p:nvSpPr>
        <p:spPr>
          <a:xfrm>
            <a:off x="428534" y="6065117"/>
            <a:ext cx="10617200" cy="307777"/>
          </a:xfrm>
          <a:prstGeom prst="rect">
            <a:avLst/>
          </a:prstGeom>
          <a:noFill/>
          <a:ln>
            <a:noFill/>
          </a:ln>
        </p:spPr>
        <p:txBody>
          <a:bodyPr spcFirstLastPara="1" wrap="square" lIns="0" tIns="0" rIns="0" bIns="0" anchor="b" anchorCtr="0">
            <a:spAutoFit/>
          </a:bodyPr>
          <a:lstStyle/>
          <a:p>
            <a:pPr>
              <a:buSzPts val="1000"/>
            </a:pPr>
            <a:r>
              <a:rPr lang="en-US" sz="1000" b="0" i="0" u="none" strike="noStrike" cap="none" dirty="0">
                <a:solidFill>
                  <a:schemeClr val="dk1"/>
                </a:solidFill>
                <a:latin typeface="Arial"/>
                <a:ea typeface="Arial"/>
                <a:cs typeface="Arial"/>
                <a:sym typeface="Arial"/>
              </a:rPr>
              <a:t>Source: “</a:t>
            </a:r>
            <a:r>
              <a:rPr lang="en-US" sz="1000" dirty="0">
                <a:solidFill>
                  <a:schemeClr val="dk1"/>
                </a:solidFill>
              </a:rPr>
              <a:t>Market Share: Servers, All Countries, 1Q21 Update” (G00751819); “Market Share Analysis: Servers, Worldwide, 2020” (G00743568)</a:t>
            </a:r>
          </a:p>
          <a:p>
            <a:pPr>
              <a:buSzPts val="1000"/>
            </a:pPr>
            <a:endParaRPr sz="1000" dirty="0">
              <a:solidFill>
                <a:schemeClr val="dk1"/>
              </a:solidFill>
            </a:endParaRPr>
          </a:p>
        </p:txBody>
      </p:sp>
      <p:grpSp>
        <p:nvGrpSpPr>
          <p:cNvPr id="2" name="Group 1">
            <a:extLst>
              <a:ext uri="{FF2B5EF4-FFF2-40B4-BE49-F238E27FC236}">
                <a16:creationId xmlns:a16="http://schemas.microsoft.com/office/drawing/2014/main" xmlns="" id="{F78A330F-B766-48DB-80EA-3E773EB9DEFE}"/>
              </a:ext>
            </a:extLst>
          </p:cNvPr>
          <p:cNvGrpSpPr/>
          <p:nvPr/>
        </p:nvGrpSpPr>
        <p:grpSpPr>
          <a:xfrm>
            <a:off x="8143862" y="1693333"/>
            <a:ext cx="3643971" cy="3464161"/>
            <a:chOff x="8143862" y="1727200"/>
            <a:chExt cx="3643971" cy="3432091"/>
          </a:xfrm>
        </p:grpSpPr>
        <p:sp>
          <p:nvSpPr>
            <p:cNvPr id="464" name="Google Shape;464;p8"/>
            <p:cNvSpPr txBox="1"/>
            <p:nvPr/>
          </p:nvSpPr>
          <p:spPr>
            <a:xfrm>
              <a:off x="8656321" y="1727200"/>
              <a:ext cx="3131512" cy="830956"/>
            </a:xfrm>
            <a:prstGeom prst="rect">
              <a:avLst/>
            </a:prstGeom>
            <a:solidFill>
              <a:schemeClr val="bg1"/>
            </a:solidFill>
            <a:ln>
              <a:noFill/>
            </a:ln>
          </p:spPr>
          <p:txBody>
            <a:bodyPr spcFirstLastPara="1" wrap="square" lIns="91425" tIns="45700" rIns="91425" bIns="45700" anchor="t" anchorCtr="0">
              <a:spAutoFit/>
            </a:bodyPr>
            <a:lstStyle/>
            <a:p>
              <a:r>
                <a:rPr lang="en-US" sz="1200" dirty="0"/>
                <a:t>Dell Technologies continued leading the global server market in both shipments and revenue, but both declined by 4.9% and 6.6%, respectively, in 2020.</a:t>
              </a:r>
            </a:p>
          </p:txBody>
        </p:sp>
        <p:sp>
          <p:nvSpPr>
            <p:cNvPr id="18" name="Oval 50">
              <a:extLst>
                <a:ext uri="{FF2B5EF4-FFF2-40B4-BE49-F238E27FC236}">
                  <a16:creationId xmlns:a16="http://schemas.microsoft.com/office/drawing/2014/main" xmlns="" id="{76D4945C-6467-4A3D-94DC-08D69AAA659F}"/>
                </a:ext>
              </a:extLst>
            </p:cNvPr>
            <p:cNvSpPr>
              <a:spLocks noChangeArrowheads="1"/>
            </p:cNvSpPr>
            <p:nvPr/>
          </p:nvSpPr>
          <p:spPr bwMode="blackWhite">
            <a:xfrm>
              <a:off x="8143862" y="1792702"/>
              <a:ext cx="327303" cy="304800"/>
            </a:xfrm>
            <a:prstGeom prst="rect">
              <a:avLst/>
            </a:prstGeom>
            <a:solidFill>
              <a:schemeClr val="accent1"/>
            </a:solidFill>
            <a:ln w="9525" algn="ctr">
              <a:solidFill>
                <a:schemeClr val="tx2"/>
              </a:solidFill>
              <a:round/>
              <a:headEnd/>
              <a:tailEnd/>
            </a:ln>
            <a:effectLst/>
          </p:spPr>
          <p:txBody>
            <a:bodyPr wrap="none" lIns="93296" tIns="46648" rIns="93296" bIns="46648" anchor="ctr"/>
            <a:lstStyle/>
            <a:p>
              <a:pPr algn="ctr" defTabSz="933450" eaLnBrk="1" hangingPunct="1">
                <a:spcBef>
                  <a:spcPct val="0"/>
                </a:spcBef>
              </a:pPr>
              <a:r>
                <a:rPr lang="en-US" sz="1600" b="1" dirty="0">
                  <a:solidFill>
                    <a:schemeClr val="bg1"/>
                  </a:solidFill>
                  <a:latin typeface="+mj-lt"/>
                </a:rPr>
                <a:t>1</a:t>
              </a:r>
            </a:p>
          </p:txBody>
        </p:sp>
        <p:sp>
          <p:nvSpPr>
            <p:cNvPr id="19" name="Oval 50">
              <a:extLst>
                <a:ext uri="{FF2B5EF4-FFF2-40B4-BE49-F238E27FC236}">
                  <a16:creationId xmlns:a16="http://schemas.microsoft.com/office/drawing/2014/main" xmlns="" id="{05AD47EF-F6F4-4D3B-97BB-D4B1E443CD22}"/>
                </a:ext>
              </a:extLst>
            </p:cNvPr>
            <p:cNvSpPr>
              <a:spLocks noChangeArrowheads="1"/>
            </p:cNvSpPr>
            <p:nvPr/>
          </p:nvSpPr>
          <p:spPr bwMode="blackWhite">
            <a:xfrm>
              <a:off x="8143862" y="3028805"/>
              <a:ext cx="327303" cy="304800"/>
            </a:xfrm>
            <a:prstGeom prst="rect">
              <a:avLst/>
            </a:prstGeom>
            <a:solidFill>
              <a:schemeClr val="accent1"/>
            </a:solidFill>
            <a:ln w="9525" algn="ctr">
              <a:solidFill>
                <a:schemeClr val="tx2"/>
              </a:solidFill>
              <a:round/>
              <a:headEnd/>
              <a:tailEnd/>
            </a:ln>
            <a:effectLst/>
          </p:spPr>
          <p:txBody>
            <a:bodyPr wrap="none" lIns="93296" tIns="46648" rIns="93296" bIns="46648" anchor="ctr"/>
            <a:lstStyle/>
            <a:p>
              <a:pPr algn="ctr" defTabSz="933450" eaLnBrk="1" hangingPunct="1">
                <a:spcBef>
                  <a:spcPct val="0"/>
                </a:spcBef>
              </a:pPr>
              <a:r>
                <a:rPr lang="en-US" sz="1600" b="1" dirty="0">
                  <a:solidFill>
                    <a:schemeClr val="bg1"/>
                  </a:solidFill>
                  <a:latin typeface="+mj-lt"/>
                </a:rPr>
                <a:t>2</a:t>
              </a:r>
            </a:p>
          </p:txBody>
        </p:sp>
        <p:sp>
          <p:nvSpPr>
            <p:cNvPr id="20" name="Oval 50">
              <a:extLst>
                <a:ext uri="{FF2B5EF4-FFF2-40B4-BE49-F238E27FC236}">
                  <a16:creationId xmlns:a16="http://schemas.microsoft.com/office/drawing/2014/main" xmlns="" id="{39C30DA9-5E06-4B5D-8DC5-707FA4ECC17E}"/>
                </a:ext>
              </a:extLst>
            </p:cNvPr>
            <p:cNvSpPr>
              <a:spLocks noChangeArrowheads="1"/>
            </p:cNvSpPr>
            <p:nvPr/>
          </p:nvSpPr>
          <p:spPr bwMode="blackWhite">
            <a:xfrm>
              <a:off x="8143862" y="4396988"/>
              <a:ext cx="327303" cy="304800"/>
            </a:xfrm>
            <a:prstGeom prst="rect">
              <a:avLst/>
            </a:prstGeom>
            <a:solidFill>
              <a:schemeClr val="accent1"/>
            </a:solidFill>
            <a:ln w="9525" algn="ctr">
              <a:solidFill>
                <a:schemeClr val="tx2"/>
              </a:solidFill>
              <a:round/>
              <a:headEnd/>
              <a:tailEnd/>
            </a:ln>
            <a:effectLst/>
          </p:spPr>
          <p:txBody>
            <a:bodyPr wrap="none" lIns="93296" tIns="46648" rIns="93296" bIns="46648" anchor="ctr"/>
            <a:lstStyle/>
            <a:p>
              <a:pPr algn="ctr" defTabSz="933450" eaLnBrk="1" hangingPunct="1">
                <a:spcBef>
                  <a:spcPct val="0"/>
                </a:spcBef>
              </a:pPr>
              <a:r>
                <a:rPr lang="en-US" sz="1600" b="1" dirty="0">
                  <a:solidFill>
                    <a:schemeClr val="bg1"/>
                  </a:solidFill>
                  <a:latin typeface="+mj-lt"/>
                </a:rPr>
                <a:t>3</a:t>
              </a:r>
            </a:p>
          </p:txBody>
        </p:sp>
        <p:sp>
          <p:nvSpPr>
            <p:cNvPr id="21" name="Google Shape;464;p8">
              <a:extLst>
                <a:ext uri="{FF2B5EF4-FFF2-40B4-BE49-F238E27FC236}">
                  <a16:creationId xmlns:a16="http://schemas.microsoft.com/office/drawing/2014/main" xmlns="" id="{A50D912A-A01B-4018-8B69-D49525CD11E0}"/>
                </a:ext>
              </a:extLst>
            </p:cNvPr>
            <p:cNvSpPr txBox="1"/>
            <p:nvPr/>
          </p:nvSpPr>
          <p:spPr>
            <a:xfrm>
              <a:off x="8656321" y="2949099"/>
              <a:ext cx="3119119" cy="1015622"/>
            </a:xfrm>
            <a:prstGeom prst="rect">
              <a:avLst/>
            </a:prstGeom>
            <a:solidFill>
              <a:schemeClr val="bg1"/>
            </a:solidFill>
            <a:ln>
              <a:noFill/>
            </a:ln>
          </p:spPr>
          <p:txBody>
            <a:bodyPr spcFirstLastPara="1" wrap="square" lIns="91425" tIns="45700" rIns="91425" bIns="45700" anchor="t" anchorCtr="0">
              <a:spAutoFit/>
            </a:bodyPr>
            <a:lstStyle/>
            <a:p>
              <a:r>
                <a:rPr lang="en-US" sz="1200" dirty="0"/>
                <a:t>Among the top five vendors, all China-based vendors (Inspur, Lenovo and Huawei) saw revenue growth due to demand from the hyperscale and enterprise segments in the China market.</a:t>
              </a:r>
            </a:p>
          </p:txBody>
        </p:sp>
        <p:sp>
          <p:nvSpPr>
            <p:cNvPr id="22" name="Google Shape;464;p8">
              <a:extLst>
                <a:ext uri="{FF2B5EF4-FFF2-40B4-BE49-F238E27FC236}">
                  <a16:creationId xmlns:a16="http://schemas.microsoft.com/office/drawing/2014/main" xmlns="" id="{8FA6D63B-AF8A-40A6-B6BE-BDA3CF5C97C0}"/>
                </a:ext>
              </a:extLst>
            </p:cNvPr>
            <p:cNvSpPr txBox="1"/>
            <p:nvPr/>
          </p:nvSpPr>
          <p:spPr>
            <a:xfrm>
              <a:off x="8656321" y="4336028"/>
              <a:ext cx="3131512" cy="823263"/>
            </a:xfrm>
            <a:prstGeom prst="rect">
              <a:avLst/>
            </a:prstGeom>
            <a:solidFill>
              <a:schemeClr val="bg1"/>
            </a:solidFill>
            <a:ln>
              <a:noFill/>
            </a:ln>
          </p:spPr>
          <p:txBody>
            <a:bodyPr spcFirstLastPara="1" wrap="square" lIns="91425" tIns="45700" rIns="91425" bIns="45700" anchor="t" anchorCtr="0">
              <a:spAutoFit/>
            </a:bodyPr>
            <a:lstStyle/>
            <a:p>
              <a:r>
                <a:rPr lang="en-US" sz="1200" dirty="0"/>
                <a:t>The self-build/original design manufacturer (ODM) segment grew by 17.9% in shipments due to hyperscale data centers and service provider demand for cloud.</a:t>
              </a:r>
            </a:p>
          </p:txBody>
        </p:sp>
      </p:grpSp>
      <p:sp>
        <p:nvSpPr>
          <p:cNvPr id="23" name="Google Shape;465;p8">
            <a:extLst>
              <a:ext uri="{FF2B5EF4-FFF2-40B4-BE49-F238E27FC236}">
                <a16:creationId xmlns:a16="http://schemas.microsoft.com/office/drawing/2014/main" xmlns="" id="{00F0A45B-FA0C-4668-8D6B-2F169CECBAD9}"/>
              </a:ext>
            </a:extLst>
          </p:cNvPr>
          <p:cNvSpPr txBox="1"/>
          <p:nvPr/>
        </p:nvSpPr>
        <p:spPr>
          <a:xfrm>
            <a:off x="762000" y="1284476"/>
            <a:ext cx="6664960" cy="338514"/>
          </a:xfrm>
          <a:prstGeom prst="rect">
            <a:avLst/>
          </a:prstGeom>
          <a:solidFill>
            <a:schemeClr val="dk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Arial"/>
                <a:ea typeface="Arial"/>
                <a:cs typeface="Arial"/>
                <a:sym typeface="Arial"/>
              </a:rPr>
              <a:t>Top 10 Server Vendor Revenue</a:t>
            </a:r>
            <a:r>
              <a:rPr lang="en-US" sz="1600" dirty="0">
                <a:solidFill>
                  <a:schemeClr val="lt1"/>
                </a:solidFill>
              </a:rPr>
              <a:t> in </a:t>
            </a:r>
            <a:r>
              <a:rPr lang="en-US" sz="1600" b="0" i="0" u="none" strike="noStrike" cap="none" dirty="0">
                <a:solidFill>
                  <a:schemeClr val="lt1"/>
                </a:solidFill>
                <a:latin typeface="Arial"/>
                <a:ea typeface="Arial"/>
                <a:cs typeface="Arial"/>
                <a:sym typeface="Arial"/>
              </a:rPr>
              <a:t>($M)</a:t>
            </a:r>
            <a:endParaRPr lang="en-US" sz="1600" b="0" i="0" u="none" strike="noStrike" cap="none" dirty="0">
              <a:solidFill>
                <a:srgbClr val="000000"/>
              </a:solidFill>
              <a:latin typeface="Arial"/>
              <a:ea typeface="Arial"/>
              <a:cs typeface="Arial"/>
              <a:sym typeface="Arial"/>
            </a:endParaRPr>
          </a:p>
        </p:txBody>
      </p:sp>
      <p:graphicFrame>
        <p:nvGraphicFramePr>
          <p:cNvPr id="17" name="Chart 16">
            <a:extLst>
              <a:ext uri="{FF2B5EF4-FFF2-40B4-BE49-F238E27FC236}">
                <a16:creationId xmlns:a16="http://schemas.microsoft.com/office/drawing/2014/main" xmlns="" id="{C587BB97-6F13-4CBE-86AA-72B013A7D60E}"/>
              </a:ext>
            </a:extLst>
          </p:cNvPr>
          <p:cNvGraphicFramePr>
            <a:graphicFrameLocks/>
          </p:cNvGraphicFramePr>
          <p:nvPr>
            <p:extLst>
              <p:ext uri="{D42A27DB-BD31-4B8C-83A1-F6EECF244321}">
                <p14:modId xmlns:p14="http://schemas.microsoft.com/office/powerpoint/2010/main" val="694188633"/>
              </p:ext>
            </p:extLst>
          </p:nvPr>
        </p:nvGraphicFramePr>
        <p:xfrm>
          <a:off x="152400" y="1005840"/>
          <a:ext cx="7806306" cy="50332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0"/>
          <p:cNvSpPr txBox="1">
            <a:spLocks noGrp="1"/>
          </p:cNvSpPr>
          <p:nvPr>
            <p:ph type="title"/>
          </p:nvPr>
        </p:nvSpPr>
        <p:spPr>
          <a:xfrm>
            <a:off x="428534" y="304801"/>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US" sz="2400" dirty="0"/>
              <a:t>ECB Storage Competitive Landscape: Top Five Vendors Accounted For 71.5% Market Share In 2020</a:t>
            </a:r>
            <a:endParaRPr lang="en-US" dirty="0"/>
          </a:p>
        </p:txBody>
      </p:sp>
      <p:sp>
        <p:nvSpPr>
          <p:cNvPr id="699" name="Google Shape;699;p10"/>
          <p:cNvSpPr/>
          <p:nvPr/>
        </p:nvSpPr>
        <p:spPr>
          <a:xfrm>
            <a:off x="479351" y="6044398"/>
            <a:ext cx="11300292"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Arial"/>
                <a:ea typeface="Arial"/>
                <a:cs typeface="Arial"/>
                <a:sym typeface="Arial"/>
              </a:rPr>
              <a:t>Source</a:t>
            </a:r>
            <a:r>
              <a:rPr lang="en-US" sz="1000" dirty="0">
                <a:solidFill>
                  <a:schemeClr val="dk1"/>
                </a:solidFill>
              </a:rPr>
              <a:t>: “Market Share: External Storage Systems, All Countries, 1Q21 Update” (G00752494);  “</a:t>
            </a:r>
            <a:r>
              <a:rPr lang="en-US" sz="1000" b="0" i="0" u="none" strike="noStrike" cap="none" dirty="0">
                <a:solidFill>
                  <a:schemeClr val="dk1"/>
                </a:solidFill>
                <a:latin typeface="Arial"/>
                <a:ea typeface="Arial"/>
                <a:cs typeface="Arial"/>
                <a:sym typeface="Arial"/>
              </a:rPr>
              <a:t>Market Share Analysis: External Controller-Based Disk Storage, Worldwide, 2020</a:t>
            </a:r>
            <a:r>
              <a:rPr lang="en-US" sz="1000" dirty="0">
                <a:solidFill>
                  <a:schemeClr val="dk1"/>
                </a:solidFill>
              </a:rPr>
              <a:t>” (G00743566)</a:t>
            </a:r>
            <a:endParaRPr lang="en-US" sz="1400" b="0" i="0" u="none" strike="noStrike" cap="none" dirty="0">
              <a:solidFill>
                <a:srgbClr val="000000"/>
              </a:solidFill>
              <a:latin typeface="Arial"/>
              <a:ea typeface="Arial"/>
              <a:cs typeface="Arial"/>
              <a:sym typeface="Arial"/>
            </a:endParaRPr>
          </a:p>
        </p:txBody>
      </p:sp>
      <p:sp>
        <p:nvSpPr>
          <p:cNvPr id="10" name="Google Shape;465;p8">
            <a:extLst>
              <a:ext uri="{FF2B5EF4-FFF2-40B4-BE49-F238E27FC236}">
                <a16:creationId xmlns:a16="http://schemas.microsoft.com/office/drawing/2014/main" xmlns="" id="{3ECEA7B0-3896-413E-B1BC-BE1104170D75}"/>
              </a:ext>
            </a:extLst>
          </p:cNvPr>
          <p:cNvSpPr txBox="1"/>
          <p:nvPr/>
        </p:nvSpPr>
        <p:spPr>
          <a:xfrm>
            <a:off x="762000" y="1284476"/>
            <a:ext cx="6664960" cy="338514"/>
          </a:xfrm>
          <a:prstGeom prst="rect">
            <a:avLst/>
          </a:prstGeom>
          <a:solidFill>
            <a:schemeClr val="dk2"/>
          </a:solidFill>
          <a:ln>
            <a:noFill/>
          </a:ln>
        </p:spPr>
        <p:txBody>
          <a:bodyPr spcFirstLastPara="1" wrap="square" lIns="91425" tIns="45700" rIns="91425" bIns="45700" anchor="t" anchorCtr="0">
            <a:spAutoFit/>
          </a:bodyPr>
          <a:lstStyle/>
          <a:p>
            <a:pPr lvl="0" algn="ctr">
              <a:buSzPts val="1400"/>
            </a:pPr>
            <a:r>
              <a:rPr lang="en-US" sz="1600" b="0" i="0" u="none" strike="noStrike" cap="none" dirty="0">
                <a:solidFill>
                  <a:schemeClr val="lt1"/>
                </a:solidFill>
                <a:latin typeface="Arial"/>
                <a:ea typeface="Arial"/>
                <a:cs typeface="Arial"/>
                <a:sym typeface="Arial"/>
              </a:rPr>
              <a:t>Top 10</a:t>
            </a:r>
            <a:r>
              <a:rPr lang="en-US" sz="1600" dirty="0">
                <a:solidFill>
                  <a:schemeClr val="lt1"/>
                </a:solidFill>
              </a:rPr>
              <a:t> ECB Storage </a:t>
            </a:r>
            <a:r>
              <a:rPr lang="en-US" sz="1600" b="0" i="0" u="none" strike="noStrike" cap="none" dirty="0">
                <a:solidFill>
                  <a:schemeClr val="lt1"/>
                </a:solidFill>
                <a:latin typeface="Arial"/>
                <a:ea typeface="Arial"/>
                <a:cs typeface="Arial"/>
                <a:sym typeface="Arial"/>
              </a:rPr>
              <a:t>Vendor Revenue</a:t>
            </a:r>
            <a:r>
              <a:rPr lang="en-US" sz="1600" dirty="0">
                <a:solidFill>
                  <a:schemeClr val="lt1"/>
                </a:solidFill>
              </a:rPr>
              <a:t> in </a:t>
            </a:r>
            <a:r>
              <a:rPr lang="en-US" sz="1600" b="0" i="0" u="none" strike="noStrike" cap="none" dirty="0">
                <a:solidFill>
                  <a:schemeClr val="lt1"/>
                </a:solidFill>
                <a:latin typeface="Arial"/>
                <a:ea typeface="Arial"/>
                <a:cs typeface="Arial"/>
                <a:sym typeface="Arial"/>
              </a:rPr>
              <a:t>($M)</a:t>
            </a:r>
            <a:endParaRPr lang="en-US" sz="1600" b="0" i="0" u="none" strike="noStrike" cap="none" dirty="0">
              <a:solidFill>
                <a:srgbClr val="000000"/>
              </a:solidFill>
              <a:latin typeface="Arial"/>
              <a:ea typeface="Arial"/>
              <a:cs typeface="Arial"/>
              <a:sym typeface="Arial"/>
            </a:endParaRPr>
          </a:p>
        </p:txBody>
      </p:sp>
      <p:grpSp>
        <p:nvGrpSpPr>
          <p:cNvPr id="11" name="Group 10">
            <a:extLst>
              <a:ext uri="{FF2B5EF4-FFF2-40B4-BE49-F238E27FC236}">
                <a16:creationId xmlns:a16="http://schemas.microsoft.com/office/drawing/2014/main" xmlns="" id="{9ADDA936-DDDA-45BC-B74D-810D71953B4B}"/>
              </a:ext>
            </a:extLst>
          </p:cNvPr>
          <p:cNvGrpSpPr/>
          <p:nvPr/>
        </p:nvGrpSpPr>
        <p:grpSpPr>
          <a:xfrm>
            <a:off x="8143862" y="1693333"/>
            <a:ext cx="3643971" cy="3279495"/>
            <a:chOff x="8143862" y="1727200"/>
            <a:chExt cx="3643971" cy="3249135"/>
          </a:xfrm>
        </p:grpSpPr>
        <p:sp>
          <p:nvSpPr>
            <p:cNvPr id="14" name="Google Shape;464;p8">
              <a:extLst>
                <a:ext uri="{FF2B5EF4-FFF2-40B4-BE49-F238E27FC236}">
                  <a16:creationId xmlns:a16="http://schemas.microsoft.com/office/drawing/2014/main" xmlns="" id="{ED19062F-583D-4054-9548-95EC5E94F079}"/>
                </a:ext>
              </a:extLst>
            </p:cNvPr>
            <p:cNvSpPr txBox="1"/>
            <p:nvPr/>
          </p:nvSpPr>
          <p:spPr>
            <a:xfrm>
              <a:off x="8656321" y="1727200"/>
              <a:ext cx="3131512" cy="640307"/>
            </a:xfrm>
            <a:prstGeom prst="rect">
              <a:avLst/>
            </a:prstGeom>
            <a:solidFill>
              <a:schemeClr val="bg1"/>
            </a:solidFill>
            <a:ln>
              <a:noFill/>
            </a:ln>
          </p:spPr>
          <p:txBody>
            <a:bodyPr spcFirstLastPara="1" wrap="square" lIns="91425" tIns="45700" rIns="91425" bIns="45700" anchor="t" anchorCtr="0">
              <a:spAutoFit/>
            </a:bodyPr>
            <a:lstStyle/>
            <a:p>
              <a:r>
                <a:rPr lang="en-US" sz="1200" dirty="0"/>
                <a:t>All the major ECB suppliers, except Fujitsu and Huawei, reported year-over-year (YoY) revenue declines in 2020.</a:t>
              </a:r>
            </a:p>
          </p:txBody>
        </p:sp>
        <p:sp>
          <p:nvSpPr>
            <p:cNvPr id="15" name="Oval 50">
              <a:extLst>
                <a:ext uri="{FF2B5EF4-FFF2-40B4-BE49-F238E27FC236}">
                  <a16:creationId xmlns:a16="http://schemas.microsoft.com/office/drawing/2014/main" xmlns="" id="{D0F37CF2-0202-42A8-AFE5-6F81E5F6EB8A}"/>
                </a:ext>
              </a:extLst>
            </p:cNvPr>
            <p:cNvSpPr>
              <a:spLocks noChangeArrowheads="1"/>
            </p:cNvSpPr>
            <p:nvPr/>
          </p:nvSpPr>
          <p:spPr bwMode="blackWhite">
            <a:xfrm>
              <a:off x="8143862" y="1792702"/>
              <a:ext cx="327303" cy="304800"/>
            </a:xfrm>
            <a:prstGeom prst="rect">
              <a:avLst/>
            </a:prstGeom>
            <a:solidFill>
              <a:schemeClr val="accent1"/>
            </a:solidFill>
            <a:ln w="9525" algn="ctr">
              <a:solidFill>
                <a:schemeClr val="tx2"/>
              </a:solidFill>
              <a:round/>
              <a:headEnd/>
              <a:tailEnd/>
            </a:ln>
            <a:effectLst/>
          </p:spPr>
          <p:txBody>
            <a:bodyPr wrap="none" lIns="93296" tIns="46648" rIns="93296" bIns="46648" anchor="ctr"/>
            <a:lstStyle/>
            <a:p>
              <a:pPr algn="ctr" defTabSz="933450" eaLnBrk="1" hangingPunct="1">
                <a:spcBef>
                  <a:spcPct val="0"/>
                </a:spcBef>
              </a:pPr>
              <a:r>
                <a:rPr lang="en-US" sz="1600" b="1" dirty="0">
                  <a:solidFill>
                    <a:schemeClr val="bg1"/>
                  </a:solidFill>
                  <a:latin typeface="+mj-lt"/>
                </a:rPr>
                <a:t>1</a:t>
              </a:r>
            </a:p>
          </p:txBody>
        </p:sp>
        <p:sp>
          <p:nvSpPr>
            <p:cNvPr id="16" name="Oval 50">
              <a:extLst>
                <a:ext uri="{FF2B5EF4-FFF2-40B4-BE49-F238E27FC236}">
                  <a16:creationId xmlns:a16="http://schemas.microsoft.com/office/drawing/2014/main" xmlns="" id="{B9CA31D5-A0F8-4EF9-965D-4F2FF3FA4835}"/>
                </a:ext>
              </a:extLst>
            </p:cNvPr>
            <p:cNvSpPr>
              <a:spLocks noChangeArrowheads="1"/>
            </p:cNvSpPr>
            <p:nvPr/>
          </p:nvSpPr>
          <p:spPr bwMode="blackWhite">
            <a:xfrm>
              <a:off x="8143862" y="2884283"/>
              <a:ext cx="327303" cy="304800"/>
            </a:xfrm>
            <a:prstGeom prst="rect">
              <a:avLst/>
            </a:prstGeom>
            <a:solidFill>
              <a:schemeClr val="accent1"/>
            </a:solidFill>
            <a:ln w="9525" algn="ctr">
              <a:solidFill>
                <a:schemeClr val="tx2"/>
              </a:solidFill>
              <a:round/>
              <a:headEnd/>
              <a:tailEnd/>
            </a:ln>
            <a:effectLst/>
          </p:spPr>
          <p:txBody>
            <a:bodyPr wrap="none" lIns="93296" tIns="46648" rIns="93296" bIns="46648" anchor="ctr"/>
            <a:lstStyle/>
            <a:p>
              <a:pPr algn="ctr" defTabSz="933450" eaLnBrk="1" hangingPunct="1">
                <a:spcBef>
                  <a:spcPct val="0"/>
                </a:spcBef>
              </a:pPr>
              <a:r>
                <a:rPr lang="en-US" sz="1600" b="1" dirty="0">
                  <a:solidFill>
                    <a:schemeClr val="bg1"/>
                  </a:solidFill>
                  <a:latin typeface="+mj-lt"/>
                </a:rPr>
                <a:t>2</a:t>
              </a:r>
            </a:p>
          </p:txBody>
        </p:sp>
        <p:sp>
          <p:nvSpPr>
            <p:cNvPr id="17" name="Oval 50">
              <a:extLst>
                <a:ext uri="{FF2B5EF4-FFF2-40B4-BE49-F238E27FC236}">
                  <a16:creationId xmlns:a16="http://schemas.microsoft.com/office/drawing/2014/main" xmlns="" id="{93757226-DCAA-43B0-8A62-C7B90ACE6057}"/>
                </a:ext>
              </a:extLst>
            </p:cNvPr>
            <p:cNvSpPr>
              <a:spLocks noChangeArrowheads="1"/>
            </p:cNvSpPr>
            <p:nvPr/>
          </p:nvSpPr>
          <p:spPr bwMode="blackWhite">
            <a:xfrm>
              <a:off x="8143862" y="4396988"/>
              <a:ext cx="327303" cy="304800"/>
            </a:xfrm>
            <a:prstGeom prst="rect">
              <a:avLst/>
            </a:prstGeom>
            <a:solidFill>
              <a:schemeClr val="accent1"/>
            </a:solidFill>
            <a:ln w="9525" algn="ctr">
              <a:solidFill>
                <a:schemeClr val="tx2"/>
              </a:solidFill>
              <a:round/>
              <a:headEnd/>
              <a:tailEnd/>
            </a:ln>
            <a:effectLst/>
          </p:spPr>
          <p:txBody>
            <a:bodyPr wrap="none" lIns="93296" tIns="46648" rIns="93296" bIns="46648" anchor="ctr"/>
            <a:lstStyle/>
            <a:p>
              <a:pPr algn="ctr" defTabSz="933450" eaLnBrk="1" hangingPunct="1">
                <a:spcBef>
                  <a:spcPct val="0"/>
                </a:spcBef>
              </a:pPr>
              <a:r>
                <a:rPr lang="en-US" sz="1600" b="1" dirty="0">
                  <a:solidFill>
                    <a:schemeClr val="bg1"/>
                  </a:solidFill>
                  <a:latin typeface="+mj-lt"/>
                </a:rPr>
                <a:t>3</a:t>
              </a:r>
            </a:p>
          </p:txBody>
        </p:sp>
        <p:sp>
          <p:nvSpPr>
            <p:cNvPr id="18" name="Google Shape;464;p8">
              <a:extLst>
                <a:ext uri="{FF2B5EF4-FFF2-40B4-BE49-F238E27FC236}">
                  <a16:creationId xmlns:a16="http://schemas.microsoft.com/office/drawing/2014/main" xmlns="" id="{F891F93B-70C1-4186-9AD8-816B3569FC0C}"/>
                </a:ext>
              </a:extLst>
            </p:cNvPr>
            <p:cNvSpPr txBox="1"/>
            <p:nvPr/>
          </p:nvSpPr>
          <p:spPr>
            <a:xfrm>
              <a:off x="8656321" y="2812967"/>
              <a:ext cx="3119119" cy="1189176"/>
            </a:xfrm>
            <a:prstGeom prst="rect">
              <a:avLst/>
            </a:prstGeom>
            <a:solidFill>
              <a:schemeClr val="bg1"/>
            </a:solidFill>
            <a:ln>
              <a:noFill/>
            </a:ln>
          </p:spPr>
          <p:txBody>
            <a:bodyPr spcFirstLastPara="1" wrap="square" lIns="91425" tIns="45700" rIns="91425" bIns="45700" anchor="t" anchorCtr="0">
              <a:spAutoFit/>
            </a:bodyPr>
            <a:lstStyle/>
            <a:p>
              <a:r>
                <a:rPr lang="en-US" sz="1200" dirty="0"/>
                <a:t>Of the providers with more than $2 billion in annual ECB revenue, Dell Technologies fell by 6.9%, NetApp declined 7.6%, and Hewlett Packard Enterprise decreased 9.1%, while Huawei expanded its revenue by 34.1%.</a:t>
              </a:r>
            </a:p>
          </p:txBody>
        </p:sp>
        <p:sp>
          <p:nvSpPr>
            <p:cNvPr id="19" name="Google Shape;464;p8">
              <a:extLst>
                <a:ext uri="{FF2B5EF4-FFF2-40B4-BE49-F238E27FC236}">
                  <a16:creationId xmlns:a16="http://schemas.microsoft.com/office/drawing/2014/main" xmlns="" id="{D2C0D07D-A6BD-46C8-A0AD-C74C61BC413F}"/>
                </a:ext>
              </a:extLst>
            </p:cNvPr>
            <p:cNvSpPr txBox="1"/>
            <p:nvPr/>
          </p:nvSpPr>
          <p:spPr>
            <a:xfrm>
              <a:off x="8656321" y="4336028"/>
              <a:ext cx="3131512" cy="640307"/>
            </a:xfrm>
            <a:prstGeom prst="rect">
              <a:avLst/>
            </a:prstGeom>
            <a:solidFill>
              <a:schemeClr val="bg1"/>
            </a:solidFill>
            <a:ln>
              <a:noFill/>
            </a:ln>
          </p:spPr>
          <p:txBody>
            <a:bodyPr spcFirstLastPara="1" wrap="square" lIns="91425" tIns="45700" rIns="91425" bIns="45700" anchor="t" anchorCtr="0">
              <a:spAutoFit/>
            </a:bodyPr>
            <a:lstStyle/>
            <a:p>
              <a:r>
                <a:rPr lang="en-US" sz="1200" dirty="0"/>
                <a:t>Substantial upticks China and Eurasia demand are primary drivers of Huawei’s ECB revenue growth.</a:t>
              </a:r>
            </a:p>
          </p:txBody>
        </p:sp>
      </p:grpSp>
      <p:graphicFrame>
        <p:nvGraphicFramePr>
          <p:cNvPr id="13" name="Chart 12">
            <a:extLst>
              <a:ext uri="{FF2B5EF4-FFF2-40B4-BE49-F238E27FC236}">
                <a16:creationId xmlns:a16="http://schemas.microsoft.com/office/drawing/2014/main" xmlns="" id="{0667AC33-190B-4C0D-A132-4AC5F7CEE852}"/>
              </a:ext>
            </a:extLst>
          </p:cNvPr>
          <p:cNvGraphicFramePr>
            <a:graphicFrameLocks/>
          </p:cNvGraphicFramePr>
          <p:nvPr>
            <p:extLst>
              <p:ext uri="{D42A27DB-BD31-4B8C-83A1-F6EECF244321}">
                <p14:modId xmlns:p14="http://schemas.microsoft.com/office/powerpoint/2010/main" val="3771699880"/>
              </p:ext>
            </p:extLst>
          </p:nvPr>
        </p:nvGraphicFramePr>
        <p:xfrm>
          <a:off x="228600" y="1693333"/>
          <a:ext cx="7730105" cy="42894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12"/>
          <p:cNvSpPr txBox="1">
            <a:spLocks noGrp="1"/>
          </p:cNvSpPr>
          <p:nvPr>
            <p:ph type="title"/>
          </p:nvPr>
        </p:nvSpPr>
        <p:spPr>
          <a:xfrm>
            <a:off x="428534" y="304801"/>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US" sz="2400" dirty="0"/>
              <a:t>Enterprise Network Equipment Competitive Landscape: Top Five Vendors Accounted for 57.6% Revenue Market Share in 2020</a:t>
            </a:r>
            <a:endParaRPr lang="en-US" dirty="0"/>
          </a:p>
        </p:txBody>
      </p:sp>
      <p:sp>
        <p:nvSpPr>
          <p:cNvPr id="931" name="Google Shape;931;p12"/>
          <p:cNvSpPr/>
          <p:nvPr/>
        </p:nvSpPr>
        <p:spPr>
          <a:xfrm>
            <a:off x="404945" y="6042178"/>
            <a:ext cx="11321121"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ea typeface="Arial"/>
                <a:cs typeface="Arial"/>
                <a:sym typeface="Arial"/>
              </a:rPr>
              <a:t>Source: </a:t>
            </a:r>
            <a:r>
              <a:rPr lang="en-US" sz="1000" dirty="0">
                <a:solidFill>
                  <a:schemeClr val="dk1"/>
                </a:solidFill>
              </a:rPr>
              <a:t>“Market Share: Enterprise Network Equipment by Market Segment, Worldwide, 1Q21” (G00742296); “Market Share Analysis: Enterprise Network Equipment, Worldwide, 2020” (G00742292)</a:t>
            </a:r>
            <a:endParaRPr lang="en-US" sz="1400" b="0" i="0" u="none" strike="noStrike" cap="none" dirty="0">
              <a:solidFill>
                <a:srgbClr val="000000"/>
              </a:solidFill>
              <a:ea typeface="Arial"/>
              <a:cs typeface="Arial"/>
              <a:sym typeface="Arial"/>
            </a:endParaRPr>
          </a:p>
        </p:txBody>
      </p:sp>
      <p:sp>
        <p:nvSpPr>
          <p:cNvPr id="11" name="Google Shape;465;p8">
            <a:extLst>
              <a:ext uri="{FF2B5EF4-FFF2-40B4-BE49-F238E27FC236}">
                <a16:creationId xmlns:a16="http://schemas.microsoft.com/office/drawing/2014/main" xmlns="" id="{4E8EA7B6-D324-4BDE-BB60-7E134EF35686}"/>
              </a:ext>
            </a:extLst>
          </p:cNvPr>
          <p:cNvSpPr txBox="1"/>
          <p:nvPr/>
        </p:nvSpPr>
        <p:spPr>
          <a:xfrm>
            <a:off x="583474" y="1015054"/>
            <a:ext cx="7889966" cy="338514"/>
          </a:xfrm>
          <a:prstGeom prst="rect">
            <a:avLst/>
          </a:prstGeom>
          <a:solidFill>
            <a:schemeClr val="dk2"/>
          </a:solidFill>
          <a:ln>
            <a:noFill/>
          </a:ln>
        </p:spPr>
        <p:txBody>
          <a:bodyPr spcFirstLastPara="1" wrap="square" lIns="91425" tIns="45700" rIns="91425" bIns="45700" anchor="t" anchorCtr="0">
            <a:spAutoFit/>
          </a:bodyPr>
          <a:lstStyle/>
          <a:p>
            <a:pPr lvl="0" algn="ctr">
              <a:buSzPts val="1400"/>
            </a:pPr>
            <a:r>
              <a:rPr lang="en-US" sz="1600" b="0" i="0" u="none" strike="noStrike" cap="none" dirty="0">
                <a:solidFill>
                  <a:schemeClr val="lt1"/>
                </a:solidFill>
                <a:latin typeface="Arial"/>
                <a:ea typeface="Arial"/>
                <a:cs typeface="Arial"/>
                <a:sym typeface="Arial"/>
              </a:rPr>
              <a:t>Top </a:t>
            </a:r>
            <a:r>
              <a:rPr lang="en-US" sz="1600" dirty="0">
                <a:solidFill>
                  <a:schemeClr val="lt1"/>
                </a:solidFill>
              </a:rPr>
              <a:t>5 Enterprise Network Equipment </a:t>
            </a:r>
            <a:r>
              <a:rPr lang="en-US" sz="1600" b="0" i="0" u="none" strike="noStrike" cap="none" dirty="0">
                <a:solidFill>
                  <a:schemeClr val="lt1"/>
                </a:solidFill>
                <a:latin typeface="Arial"/>
                <a:ea typeface="Arial"/>
                <a:cs typeface="Arial"/>
                <a:sym typeface="Arial"/>
              </a:rPr>
              <a:t>Vendors</a:t>
            </a:r>
            <a:endParaRPr lang="en-US" sz="16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xmlns="" id="{9AF60AD0-0464-498B-B788-BCEF508F1C02}"/>
              </a:ext>
            </a:extLst>
          </p:cNvPr>
          <p:cNvSpPr txBox="1"/>
          <p:nvPr/>
        </p:nvSpPr>
        <p:spPr>
          <a:xfrm>
            <a:off x="1001485" y="4196482"/>
            <a:ext cx="3100252" cy="1223412"/>
          </a:xfrm>
          <a:prstGeom prst="rect">
            <a:avLst/>
          </a:prstGeom>
          <a:solidFill>
            <a:schemeClr val="accent3"/>
          </a:solidFill>
          <a:effectLst>
            <a:outerShdw blurRad="50800" dist="38100" dir="2700000" algn="tl"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defRPr sz="1000"/>
            </a:lvl1pPr>
          </a:lstStyle>
          <a:p>
            <a:r>
              <a:rPr lang="en-US" sz="1050" b="1" dirty="0"/>
              <a:t>When it comes to revenue, Cisco dominates the market capturing almost 35% of it, this is largely because of Cisco’s big price premium. The interesting and relevant metric is port shipments/unit shipments, which tells a very different story.</a:t>
            </a:r>
          </a:p>
          <a:p>
            <a:endParaRPr lang="en-US" sz="1050" b="1" dirty="0"/>
          </a:p>
        </p:txBody>
      </p:sp>
      <p:graphicFrame>
        <p:nvGraphicFramePr>
          <p:cNvPr id="22" name="Chart 21">
            <a:extLst>
              <a:ext uri="{FF2B5EF4-FFF2-40B4-BE49-F238E27FC236}">
                <a16:creationId xmlns:a16="http://schemas.microsoft.com/office/drawing/2014/main" xmlns="" id="{B69EF8E7-FB41-4161-AA4A-2E8E10F5EA2B}"/>
              </a:ext>
            </a:extLst>
          </p:cNvPr>
          <p:cNvGraphicFramePr>
            <a:graphicFrameLocks/>
          </p:cNvGraphicFramePr>
          <p:nvPr>
            <p:extLst>
              <p:ext uri="{D42A27DB-BD31-4B8C-83A1-F6EECF244321}">
                <p14:modId xmlns:p14="http://schemas.microsoft.com/office/powerpoint/2010/main" val="215507285"/>
              </p:ext>
            </p:extLst>
          </p:nvPr>
        </p:nvGraphicFramePr>
        <p:xfrm>
          <a:off x="4101737" y="843587"/>
          <a:ext cx="450581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xmlns="" id="{263AF11B-52C8-4FF2-89B5-509887D8C054}"/>
              </a:ext>
            </a:extLst>
          </p:cNvPr>
          <p:cNvGraphicFramePr>
            <a:graphicFrameLocks/>
          </p:cNvGraphicFramePr>
          <p:nvPr>
            <p:extLst>
              <p:ext uri="{D42A27DB-BD31-4B8C-83A1-F6EECF244321}">
                <p14:modId xmlns:p14="http://schemas.microsoft.com/office/powerpoint/2010/main" val="3010926102"/>
              </p:ext>
            </p:extLst>
          </p:nvPr>
        </p:nvGraphicFramePr>
        <p:xfrm>
          <a:off x="83685" y="970605"/>
          <a:ext cx="4624252" cy="2785830"/>
        </p:xfrm>
        <a:graphic>
          <a:graphicData uri="http://schemas.openxmlformats.org/drawingml/2006/chart">
            <c:chart xmlns:c="http://schemas.openxmlformats.org/drawingml/2006/chart" xmlns:r="http://schemas.openxmlformats.org/officeDocument/2006/relationships" r:id="rId4"/>
          </a:graphicData>
        </a:graphic>
      </p:graphicFrame>
      <p:grpSp>
        <p:nvGrpSpPr>
          <p:cNvPr id="9" name="Google Shape;234;p12">
            <a:extLst>
              <a:ext uri="{FF2B5EF4-FFF2-40B4-BE49-F238E27FC236}">
                <a16:creationId xmlns:a16="http://schemas.microsoft.com/office/drawing/2014/main" xmlns="" id="{681FBAB1-42DB-4F25-888F-4951CB26C3AD}"/>
              </a:ext>
            </a:extLst>
          </p:cNvPr>
          <p:cNvGrpSpPr/>
          <p:nvPr/>
        </p:nvGrpSpPr>
        <p:grpSpPr>
          <a:xfrm>
            <a:off x="8859348" y="1284476"/>
            <a:ext cx="2918974" cy="4421196"/>
            <a:chOff x="8003573" y="1727200"/>
            <a:chExt cx="3784260" cy="3347552"/>
          </a:xfrm>
        </p:grpSpPr>
        <p:sp>
          <p:nvSpPr>
            <p:cNvPr id="10" name="Google Shape;235;p12">
              <a:extLst>
                <a:ext uri="{FF2B5EF4-FFF2-40B4-BE49-F238E27FC236}">
                  <a16:creationId xmlns:a16="http://schemas.microsoft.com/office/drawing/2014/main" xmlns="" id="{23761810-2E4D-477C-A88C-FC9062FAB0F3}"/>
                </a:ext>
              </a:extLst>
            </p:cNvPr>
            <p:cNvSpPr txBox="1"/>
            <p:nvPr/>
          </p:nvSpPr>
          <p:spPr>
            <a:xfrm>
              <a:off x="8656322" y="1727200"/>
              <a:ext cx="3131511" cy="118845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While Cisco lost share in the enterprise network equipment (ENE) market, it consolidated its leading network detection and response (NDR) revenue share and displaced </a:t>
              </a:r>
              <a:r>
                <a:rPr lang="en-US" sz="1200" b="0" i="0" u="none" strike="noStrike" cap="none" dirty="0" err="1">
                  <a:solidFill>
                    <a:srgbClr val="000000"/>
                  </a:solidFill>
                  <a:latin typeface="Arial"/>
                  <a:ea typeface="Arial"/>
                  <a:cs typeface="Arial"/>
                  <a:sym typeface="Arial"/>
                </a:rPr>
                <a:t>Forescout</a:t>
              </a:r>
              <a:r>
                <a:rPr lang="en-US" sz="1200" b="0" i="0" u="none" strike="noStrike" cap="none" dirty="0">
                  <a:solidFill>
                    <a:srgbClr val="000000"/>
                  </a:solidFill>
                  <a:latin typeface="Arial"/>
                  <a:ea typeface="Arial"/>
                  <a:cs typeface="Arial"/>
                  <a:sym typeface="Arial"/>
                </a:rPr>
                <a:t> Technologies in the network access control (NAC) market.</a:t>
              </a:r>
              <a:endParaRPr dirty="0"/>
            </a:p>
          </p:txBody>
        </p:sp>
        <p:sp>
          <p:nvSpPr>
            <p:cNvPr id="12" name="Google Shape;236;p12">
              <a:extLst>
                <a:ext uri="{FF2B5EF4-FFF2-40B4-BE49-F238E27FC236}">
                  <a16:creationId xmlns:a16="http://schemas.microsoft.com/office/drawing/2014/main" xmlns="" id="{DA93E564-8567-4007-9EBF-6D918E52FCCB}"/>
                </a:ext>
              </a:extLst>
            </p:cNvPr>
            <p:cNvSpPr/>
            <p:nvPr/>
          </p:nvSpPr>
          <p:spPr>
            <a:xfrm>
              <a:off x="8003574" y="1779514"/>
              <a:ext cx="467590" cy="232939"/>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r>
                <a:rPr lang="en-US" sz="1600" b="1" i="0" u="none" strike="noStrike" cap="none" dirty="0">
                  <a:solidFill>
                    <a:schemeClr val="lt1"/>
                  </a:solidFill>
                  <a:latin typeface="Arial"/>
                  <a:ea typeface="Arial"/>
                  <a:cs typeface="Arial"/>
                  <a:sym typeface="Arial"/>
                </a:rPr>
                <a:t>1</a:t>
              </a:r>
              <a:endParaRPr dirty="0"/>
            </a:p>
          </p:txBody>
        </p:sp>
        <p:sp>
          <p:nvSpPr>
            <p:cNvPr id="13" name="Google Shape;237;p12">
              <a:extLst>
                <a:ext uri="{FF2B5EF4-FFF2-40B4-BE49-F238E27FC236}">
                  <a16:creationId xmlns:a16="http://schemas.microsoft.com/office/drawing/2014/main" xmlns="" id="{6A654D87-606A-4D86-9F40-4FAED6D1EAF0}"/>
                </a:ext>
              </a:extLst>
            </p:cNvPr>
            <p:cNvSpPr/>
            <p:nvPr/>
          </p:nvSpPr>
          <p:spPr>
            <a:xfrm>
              <a:off x="8003574" y="3081675"/>
              <a:ext cx="467590" cy="232939"/>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r>
                <a:rPr lang="en-US" sz="1600" b="1" i="0" u="none" strike="noStrike" cap="none" dirty="0">
                  <a:solidFill>
                    <a:schemeClr val="lt1"/>
                  </a:solidFill>
                  <a:latin typeface="Arial"/>
                  <a:ea typeface="Arial"/>
                  <a:cs typeface="Arial"/>
                  <a:sym typeface="Arial"/>
                </a:rPr>
                <a:t>2</a:t>
              </a:r>
              <a:endParaRPr dirty="0"/>
            </a:p>
          </p:txBody>
        </p:sp>
        <p:sp>
          <p:nvSpPr>
            <p:cNvPr id="14" name="Google Shape;238;p12">
              <a:extLst>
                <a:ext uri="{FF2B5EF4-FFF2-40B4-BE49-F238E27FC236}">
                  <a16:creationId xmlns:a16="http://schemas.microsoft.com/office/drawing/2014/main" xmlns="" id="{DBE61B22-3790-466A-828A-8954D9668DA0}"/>
                </a:ext>
              </a:extLst>
            </p:cNvPr>
            <p:cNvSpPr/>
            <p:nvPr/>
          </p:nvSpPr>
          <p:spPr>
            <a:xfrm>
              <a:off x="8003573" y="4087077"/>
              <a:ext cx="467592" cy="232939"/>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r>
                <a:rPr lang="en-US" sz="1600" b="1" i="0" u="none" strike="noStrike" cap="none" dirty="0">
                  <a:solidFill>
                    <a:schemeClr val="lt1"/>
                  </a:solidFill>
                  <a:latin typeface="Arial"/>
                  <a:ea typeface="Arial"/>
                  <a:cs typeface="Arial"/>
                  <a:sym typeface="Arial"/>
                </a:rPr>
                <a:t>3</a:t>
              </a:r>
              <a:endParaRPr dirty="0"/>
            </a:p>
          </p:txBody>
        </p:sp>
        <p:sp>
          <p:nvSpPr>
            <p:cNvPr id="15" name="Google Shape;239;p12">
              <a:extLst>
                <a:ext uri="{FF2B5EF4-FFF2-40B4-BE49-F238E27FC236}">
                  <a16:creationId xmlns:a16="http://schemas.microsoft.com/office/drawing/2014/main" xmlns="" id="{82166124-FCDC-424B-BC90-49500E24A1C2}"/>
                </a:ext>
              </a:extLst>
            </p:cNvPr>
            <p:cNvSpPr txBox="1"/>
            <p:nvPr/>
          </p:nvSpPr>
          <p:spPr>
            <a:xfrm>
              <a:off x="8656322" y="3023548"/>
              <a:ext cx="3119119" cy="76898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Huawei increased its ENE market revenue share to 9.0%, with most of its 2020 revenue growth generated by campus and data center switching sales.</a:t>
              </a:r>
              <a:endParaRPr dirty="0"/>
            </a:p>
          </p:txBody>
        </p:sp>
        <p:sp>
          <p:nvSpPr>
            <p:cNvPr id="16" name="Google Shape;240;p12">
              <a:extLst>
                <a:ext uri="{FF2B5EF4-FFF2-40B4-BE49-F238E27FC236}">
                  <a16:creationId xmlns:a16="http://schemas.microsoft.com/office/drawing/2014/main" xmlns="" id="{47AE5DCE-FEDB-4A8E-BB7E-04C09E4FDB64}"/>
                </a:ext>
              </a:extLst>
            </p:cNvPr>
            <p:cNvSpPr txBox="1"/>
            <p:nvPr/>
          </p:nvSpPr>
          <p:spPr>
            <a:xfrm>
              <a:off x="8656322" y="4026121"/>
              <a:ext cx="3131511" cy="10486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Hewlett Packard Enterprise’s (HPE’s) revenue grew for campus switching, but WLAN and NAC declined. HPE has expanded into the SD-WAN market following its acquisition of Silver Peak.</a:t>
              </a:r>
              <a:endParaRPr dirty="0"/>
            </a:p>
          </p:txBody>
        </p:sp>
      </p:grpSp>
      <p:graphicFrame>
        <p:nvGraphicFramePr>
          <p:cNvPr id="17" name="Chart 16">
            <a:extLst>
              <a:ext uri="{FF2B5EF4-FFF2-40B4-BE49-F238E27FC236}">
                <a16:creationId xmlns:a16="http://schemas.microsoft.com/office/drawing/2014/main" xmlns="" id="{00421AAF-D7CF-4B3C-83C2-E96262955345}"/>
              </a:ext>
            </a:extLst>
          </p:cNvPr>
          <p:cNvGraphicFramePr>
            <a:graphicFrameLocks/>
          </p:cNvGraphicFramePr>
          <p:nvPr>
            <p:extLst>
              <p:ext uri="{D42A27DB-BD31-4B8C-83A1-F6EECF244321}">
                <p14:modId xmlns:p14="http://schemas.microsoft.com/office/powerpoint/2010/main" val="3796290558"/>
              </p:ext>
            </p:extLst>
          </p:nvPr>
        </p:nvGraphicFramePr>
        <p:xfrm>
          <a:off x="4127280" y="3429000"/>
          <a:ext cx="4572000" cy="2558843"/>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3"/>
          <p:cNvSpPr txBox="1">
            <a:spLocks noGrp="1"/>
          </p:cNvSpPr>
          <p:nvPr>
            <p:ph type="title"/>
          </p:nvPr>
        </p:nvSpPr>
        <p:spPr>
          <a:xfrm>
            <a:off x="428534" y="206830"/>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US" sz="2400" dirty="0"/>
              <a:t>Integrated Systems Competitive Landscape: Top Five Vendors Accounted For 79.4% Market Share In 2020</a:t>
            </a:r>
            <a:endParaRPr lang="en-US" dirty="0"/>
          </a:p>
        </p:txBody>
      </p:sp>
      <p:sp>
        <p:nvSpPr>
          <p:cNvPr id="240" name="Google Shape;240;p13"/>
          <p:cNvSpPr/>
          <p:nvPr/>
        </p:nvSpPr>
        <p:spPr>
          <a:xfrm>
            <a:off x="239483" y="6064252"/>
            <a:ext cx="1173480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Source: “Market Share: Data Center Hardware Integrated Systems, Worldwide, 1Q21 Update” (G00753731); “Market Share Analysis: Data Center Hardware Integrated Systems, Worldwide, 2H20” (G00743570)</a:t>
            </a:r>
            <a:endParaRPr lang="en-US" sz="1400" b="0" i="0" u="none" strike="noStrike" cap="none" dirty="0">
              <a:solidFill>
                <a:srgbClr val="000000"/>
              </a:solidFill>
              <a:latin typeface="Arial"/>
              <a:ea typeface="Arial"/>
              <a:cs typeface="Arial"/>
              <a:sym typeface="Arial"/>
            </a:endParaRPr>
          </a:p>
        </p:txBody>
      </p:sp>
      <p:sp>
        <p:nvSpPr>
          <p:cNvPr id="241" name="Google Shape;241;p13"/>
          <p:cNvSpPr txBox="1"/>
          <p:nvPr/>
        </p:nvSpPr>
        <p:spPr>
          <a:xfrm>
            <a:off x="457200" y="5728064"/>
            <a:ext cx="8229600" cy="21988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1F497D"/>
                </a:solidFill>
                <a:latin typeface="Arial"/>
                <a:ea typeface="Arial"/>
                <a:cs typeface="Arial"/>
                <a:sym typeface="Arial"/>
              </a:rPr>
              <a:t>*Cisco/NetApp refers to </a:t>
            </a:r>
            <a:r>
              <a:rPr lang="en-US" sz="800" b="0" i="0" u="none" strike="noStrike" cap="none" dirty="0" err="1">
                <a:solidFill>
                  <a:srgbClr val="1F497D"/>
                </a:solidFill>
                <a:latin typeface="Arial"/>
                <a:ea typeface="Arial"/>
                <a:cs typeface="Arial"/>
                <a:sym typeface="Arial"/>
              </a:rPr>
              <a:t>Flexpod</a:t>
            </a:r>
            <a:r>
              <a:rPr lang="en-US" sz="800" b="0" i="0" u="none" strike="noStrike" cap="none" dirty="0">
                <a:solidFill>
                  <a:srgbClr val="1F497D"/>
                </a:solidFill>
                <a:latin typeface="Arial"/>
                <a:ea typeface="Arial"/>
                <a:cs typeface="Arial"/>
                <a:sym typeface="Arial"/>
              </a:rPr>
              <a:t> revenue.</a:t>
            </a:r>
            <a:endParaRPr lang="en-US" sz="900" b="0" i="0" u="none" strike="noStrike" cap="none" dirty="0">
              <a:solidFill>
                <a:srgbClr val="000000"/>
              </a:solidFill>
              <a:latin typeface="Arial"/>
              <a:ea typeface="Arial"/>
              <a:cs typeface="Arial"/>
              <a:sym typeface="Arial"/>
            </a:endParaRPr>
          </a:p>
        </p:txBody>
      </p:sp>
      <p:sp>
        <p:nvSpPr>
          <p:cNvPr id="243" name="Google Shape;243;p13"/>
          <p:cNvSpPr txBox="1"/>
          <p:nvPr/>
        </p:nvSpPr>
        <p:spPr>
          <a:xfrm>
            <a:off x="762000" y="1284476"/>
            <a:ext cx="6664960" cy="338514"/>
          </a:xfrm>
          <a:prstGeom prst="rect">
            <a:avLst/>
          </a:prstGeom>
          <a:solidFill>
            <a:schemeClr val="dk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0" i="0" u="none" strike="noStrike" cap="none" dirty="0">
                <a:solidFill>
                  <a:schemeClr val="lt1"/>
                </a:solidFill>
                <a:latin typeface="Arial"/>
                <a:ea typeface="Arial"/>
                <a:cs typeface="Arial"/>
                <a:sym typeface="Arial"/>
              </a:rPr>
              <a:t>Top 10 Integrated Systems Vendor Revenue in ($M)</a:t>
            </a:r>
            <a:endParaRPr lang="en-US" sz="1600" b="0" i="0" u="none" strike="noStrike" cap="none" dirty="0">
              <a:solidFill>
                <a:srgbClr val="000000"/>
              </a:solidFill>
              <a:latin typeface="Arial"/>
              <a:ea typeface="Arial"/>
              <a:cs typeface="Arial"/>
              <a:sym typeface="Arial"/>
            </a:endParaRPr>
          </a:p>
        </p:txBody>
      </p:sp>
      <p:graphicFrame>
        <p:nvGraphicFramePr>
          <p:cNvPr id="15" name="Chart 14">
            <a:extLst>
              <a:ext uri="{FF2B5EF4-FFF2-40B4-BE49-F238E27FC236}">
                <a16:creationId xmlns:a16="http://schemas.microsoft.com/office/drawing/2014/main" xmlns="" id="{05C2AD54-9BD0-43B5-AD3C-69B994BE87D2}"/>
              </a:ext>
            </a:extLst>
          </p:cNvPr>
          <p:cNvGraphicFramePr>
            <a:graphicFrameLocks/>
          </p:cNvGraphicFramePr>
          <p:nvPr>
            <p:extLst>
              <p:ext uri="{D42A27DB-BD31-4B8C-83A1-F6EECF244321}">
                <p14:modId xmlns:p14="http://schemas.microsoft.com/office/powerpoint/2010/main" val="1658483288"/>
              </p:ext>
            </p:extLst>
          </p:nvPr>
        </p:nvGraphicFramePr>
        <p:xfrm>
          <a:off x="231198" y="1781401"/>
          <a:ext cx="7580391" cy="4271056"/>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oogle Shape;244;p13">
            <a:extLst>
              <a:ext uri="{FF2B5EF4-FFF2-40B4-BE49-F238E27FC236}">
                <a16:creationId xmlns:a16="http://schemas.microsoft.com/office/drawing/2014/main" xmlns="" id="{5F629ECF-CC3A-4C6B-8B7B-6A1C45A5513C}"/>
              </a:ext>
            </a:extLst>
          </p:cNvPr>
          <p:cNvGrpSpPr/>
          <p:nvPr/>
        </p:nvGrpSpPr>
        <p:grpSpPr>
          <a:xfrm>
            <a:off x="8143862" y="1693333"/>
            <a:ext cx="3829965" cy="3464160"/>
            <a:chOff x="8143862" y="1727200"/>
            <a:chExt cx="3643971" cy="3432092"/>
          </a:xfrm>
        </p:grpSpPr>
        <p:sp>
          <p:nvSpPr>
            <p:cNvPr id="16" name="Google Shape;245;p13">
              <a:extLst>
                <a:ext uri="{FF2B5EF4-FFF2-40B4-BE49-F238E27FC236}">
                  <a16:creationId xmlns:a16="http://schemas.microsoft.com/office/drawing/2014/main" xmlns="" id="{19D48A40-BE8B-476D-872B-292DDBBFBEA5}"/>
                </a:ext>
              </a:extLst>
            </p:cNvPr>
            <p:cNvSpPr txBox="1"/>
            <p:nvPr/>
          </p:nvSpPr>
          <p:spPr>
            <a:xfrm>
              <a:off x="8656321" y="1727200"/>
              <a:ext cx="3131512" cy="10062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Dell EMC emerged as the overall market leader, with revenue totaling at $5.65 billion in </a:t>
              </a:r>
              <a:r>
                <a:rPr lang="en-US" sz="1200" dirty="0"/>
                <a:t>2020</a:t>
              </a:r>
              <a:r>
                <a:rPr lang="en-US" sz="1200" b="0" i="0" u="none" strike="noStrike" cap="none" dirty="0">
                  <a:solidFill>
                    <a:srgbClr val="000000"/>
                  </a:solidFill>
                  <a:latin typeface="Arial"/>
                  <a:ea typeface="Arial"/>
                  <a:cs typeface="Arial"/>
                  <a:sym typeface="Arial"/>
                </a:rPr>
                <a:t> while registering a year-over-year increase of </a:t>
              </a:r>
              <a:r>
                <a:rPr lang="en-US" sz="1200" dirty="0">
                  <a:solidFill>
                    <a:srgbClr val="000000"/>
                  </a:solidFill>
                  <a:latin typeface="Arial"/>
                  <a:ea typeface="Arial"/>
                  <a:cs typeface="Arial"/>
                  <a:sym typeface="Arial"/>
                </a:rPr>
                <a:t>18.7</a:t>
              </a:r>
              <a:r>
                <a:rPr lang="en-US" sz="1200" b="0" i="0" u="none" strike="noStrike" cap="none" dirty="0">
                  <a:solidFill>
                    <a:srgbClr val="000000"/>
                  </a:solidFill>
                  <a:latin typeface="Arial"/>
                  <a:ea typeface="Arial"/>
                  <a:cs typeface="Arial"/>
                  <a:sym typeface="Arial"/>
                </a:rPr>
                <a:t>%. HCIS and Reference architecture fueled this growth for the provider</a:t>
              </a:r>
              <a:endParaRPr lang="en-US" dirty="0"/>
            </a:p>
          </p:txBody>
        </p:sp>
        <p:sp>
          <p:nvSpPr>
            <p:cNvPr id="17" name="Google Shape;246;p13">
              <a:extLst>
                <a:ext uri="{FF2B5EF4-FFF2-40B4-BE49-F238E27FC236}">
                  <a16:creationId xmlns:a16="http://schemas.microsoft.com/office/drawing/2014/main" xmlns="" id="{E58FF199-59AD-43B3-AA58-B289F332D497}"/>
                </a:ext>
              </a:extLst>
            </p:cNvPr>
            <p:cNvSpPr/>
            <p:nvPr/>
          </p:nvSpPr>
          <p:spPr>
            <a:xfrm>
              <a:off x="8143862" y="1792702"/>
              <a:ext cx="327303" cy="3048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r>
                <a:rPr lang="en-US" sz="1600" b="1" i="0" u="none" strike="noStrike" cap="none" dirty="0">
                  <a:solidFill>
                    <a:schemeClr val="lt1"/>
                  </a:solidFill>
                  <a:latin typeface="Arial"/>
                  <a:ea typeface="Arial"/>
                  <a:cs typeface="Arial"/>
                  <a:sym typeface="Arial"/>
                </a:rPr>
                <a:t>1</a:t>
              </a:r>
              <a:endParaRPr lang="en-US" dirty="0"/>
            </a:p>
          </p:txBody>
        </p:sp>
        <p:sp>
          <p:nvSpPr>
            <p:cNvPr id="18" name="Google Shape;247;p13">
              <a:extLst>
                <a:ext uri="{FF2B5EF4-FFF2-40B4-BE49-F238E27FC236}">
                  <a16:creationId xmlns:a16="http://schemas.microsoft.com/office/drawing/2014/main" xmlns="" id="{F60E1C5E-DA34-479F-8120-983E513426A9}"/>
                </a:ext>
              </a:extLst>
            </p:cNvPr>
            <p:cNvSpPr/>
            <p:nvPr/>
          </p:nvSpPr>
          <p:spPr>
            <a:xfrm>
              <a:off x="8143862" y="3094863"/>
              <a:ext cx="327303" cy="3048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r>
                <a:rPr lang="en-US" sz="1600" b="1" i="0" u="none" strike="noStrike" cap="none" dirty="0">
                  <a:solidFill>
                    <a:schemeClr val="lt1"/>
                  </a:solidFill>
                  <a:latin typeface="Arial"/>
                  <a:ea typeface="Arial"/>
                  <a:cs typeface="Arial"/>
                  <a:sym typeface="Arial"/>
                </a:rPr>
                <a:t>2</a:t>
              </a:r>
              <a:endParaRPr lang="en-US" dirty="0"/>
            </a:p>
          </p:txBody>
        </p:sp>
        <p:sp>
          <p:nvSpPr>
            <p:cNvPr id="19" name="Google Shape;248;p13">
              <a:extLst>
                <a:ext uri="{FF2B5EF4-FFF2-40B4-BE49-F238E27FC236}">
                  <a16:creationId xmlns:a16="http://schemas.microsoft.com/office/drawing/2014/main" xmlns="" id="{13A04321-11DC-485C-88BB-8AD231658C35}"/>
                </a:ext>
              </a:extLst>
            </p:cNvPr>
            <p:cNvSpPr/>
            <p:nvPr/>
          </p:nvSpPr>
          <p:spPr>
            <a:xfrm>
              <a:off x="8143862" y="4396988"/>
              <a:ext cx="327303" cy="3048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3275" tIns="46625" rIns="93275" bIns="46625" anchor="ctr" anchorCtr="0">
              <a:noAutofit/>
            </a:bodyPr>
            <a:lstStyle/>
            <a:p>
              <a:pPr marL="0" marR="0" lvl="0" indent="0" algn="ctr" rtl="0">
                <a:lnSpc>
                  <a:spcPct val="100000"/>
                </a:lnSpc>
                <a:spcBef>
                  <a:spcPts val="0"/>
                </a:spcBef>
                <a:spcAft>
                  <a:spcPts val="0"/>
                </a:spcAft>
                <a:buNone/>
              </a:pPr>
              <a:r>
                <a:rPr lang="en-US" sz="1600" b="1" i="0" u="none" strike="noStrike" cap="none" dirty="0">
                  <a:solidFill>
                    <a:schemeClr val="lt1"/>
                  </a:solidFill>
                  <a:latin typeface="Arial"/>
                  <a:ea typeface="Arial"/>
                  <a:cs typeface="Arial"/>
                  <a:sym typeface="Arial"/>
                </a:rPr>
                <a:t>3</a:t>
              </a:r>
              <a:endParaRPr lang="en-US" dirty="0"/>
            </a:p>
          </p:txBody>
        </p:sp>
        <p:sp>
          <p:nvSpPr>
            <p:cNvPr id="20" name="Google Shape;249;p13">
              <a:extLst>
                <a:ext uri="{FF2B5EF4-FFF2-40B4-BE49-F238E27FC236}">
                  <a16:creationId xmlns:a16="http://schemas.microsoft.com/office/drawing/2014/main" xmlns="" id="{356B9179-1A27-4811-9835-1BFA07C483DB}"/>
                </a:ext>
              </a:extLst>
            </p:cNvPr>
            <p:cNvSpPr txBox="1"/>
            <p:nvPr/>
          </p:nvSpPr>
          <p:spPr>
            <a:xfrm>
              <a:off x="8656321" y="3023548"/>
              <a:ext cx="3119119" cy="82326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H3C grew at the highest pace in 2020 (82% YoY) among all the Integrated system vendors. This growth primarily came from strong HCIS demand in its domestic market.</a:t>
              </a:r>
              <a:endParaRPr lang="en-US" dirty="0"/>
            </a:p>
          </p:txBody>
        </p:sp>
        <p:sp>
          <p:nvSpPr>
            <p:cNvPr id="21" name="Google Shape;250;p13">
              <a:extLst>
                <a:ext uri="{FF2B5EF4-FFF2-40B4-BE49-F238E27FC236}">
                  <a16:creationId xmlns:a16="http://schemas.microsoft.com/office/drawing/2014/main" xmlns="" id="{47B041A1-6DB2-40B8-B612-5F08D581B1AB}"/>
                </a:ext>
              </a:extLst>
            </p:cNvPr>
            <p:cNvSpPr txBox="1"/>
            <p:nvPr/>
          </p:nvSpPr>
          <p:spPr>
            <a:xfrm>
              <a:off x="8656321" y="4336028"/>
              <a:ext cx="3131512" cy="823264"/>
            </a:xfrm>
            <a:prstGeom prst="rect">
              <a:avLst/>
            </a:prstGeom>
            <a:solidFill>
              <a:schemeClr val="lt1"/>
            </a:solidFill>
            <a:ln>
              <a:noFill/>
            </a:ln>
          </p:spPr>
          <p:txBody>
            <a:bodyPr spcFirstLastPara="1" wrap="square" lIns="91425" tIns="45700" rIns="91425" bIns="45700" anchor="t" anchorCtr="0">
              <a:spAutoFit/>
            </a:bodyPr>
            <a:lstStyle/>
            <a:p>
              <a:pPr lvl="0"/>
              <a:r>
                <a:rPr lang="en-US" sz="1200" b="0" i="0" u="none" strike="noStrike" cap="none" dirty="0">
                  <a:solidFill>
                    <a:srgbClr val="000000"/>
                  </a:solidFill>
                  <a:latin typeface="Arial"/>
                  <a:ea typeface="Arial"/>
                  <a:cs typeface="Arial"/>
                  <a:sym typeface="Arial"/>
                </a:rPr>
                <a:t>Nutanix retains its leadership position in the HCI software segment (share 50.3%) with $769.1 million revenue, followed by VMware (share 41.2%) with $ 630.3 million</a:t>
              </a:r>
              <a:r>
                <a:rPr lang="en-US" sz="1200" dirty="0">
                  <a:solidFill>
                    <a:srgbClr val="000000"/>
                  </a:solidFill>
                  <a:latin typeface="Arial"/>
                  <a:ea typeface="Arial"/>
                  <a:cs typeface="Arial"/>
                  <a:sym typeface="Arial"/>
                </a:rPr>
                <a:t> </a:t>
              </a:r>
              <a:r>
                <a:rPr lang="en-US" sz="1200" b="0" i="0" u="none" strike="noStrike" cap="none" dirty="0">
                  <a:solidFill>
                    <a:srgbClr val="000000"/>
                  </a:solidFill>
                  <a:latin typeface="Arial"/>
                  <a:ea typeface="Arial"/>
                  <a:cs typeface="Arial"/>
                  <a:sym typeface="Arial"/>
                </a:rPr>
                <a:t>in 2020.</a:t>
              </a:r>
              <a:endParaRPr lang="en-US"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3A1F61-332A-46D7-AB90-D365F1C9E142}"/>
              </a:ext>
            </a:extLst>
          </p:cNvPr>
          <p:cNvSpPr>
            <a:spLocks noGrp="1"/>
          </p:cNvSpPr>
          <p:nvPr>
            <p:ph type="title"/>
          </p:nvPr>
        </p:nvSpPr>
        <p:spPr>
          <a:xfrm>
            <a:off x="457200" y="366712"/>
            <a:ext cx="11276013" cy="648355"/>
          </a:xfrm>
        </p:spPr>
        <p:txBody>
          <a:bodyPr/>
          <a:lstStyle/>
          <a:p>
            <a:r>
              <a:rPr lang="en-US" sz="2400" dirty="0"/>
              <a:t>North America, China and Western Europe Covers Almost 80% of Server and Storage Market in 2019 and 2020</a:t>
            </a:r>
            <a:endParaRPr lang="en-US" dirty="0"/>
          </a:p>
        </p:txBody>
      </p:sp>
      <p:sp>
        <p:nvSpPr>
          <p:cNvPr id="5" name="Google Shape;467;p8">
            <a:extLst>
              <a:ext uri="{FF2B5EF4-FFF2-40B4-BE49-F238E27FC236}">
                <a16:creationId xmlns:a16="http://schemas.microsoft.com/office/drawing/2014/main" xmlns="" id="{D09575D3-1357-4B3C-9A2A-FE89CD05A861}"/>
              </a:ext>
            </a:extLst>
          </p:cNvPr>
          <p:cNvSpPr/>
          <p:nvPr/>
        </p:nvSpPr>
        <p:spPr>
          <a:xfrm>
            <a:off x="457200" y="6123233"/>
            <a:ext cx="10617200" cy="153888"/>
          </a:xfrm>
          <a:prstGeom prst="rect">
            <a:avLst/>
          </a:prstGeom>
          <a:noFill/>
          <a:ln>
            <a:noFill/>
          </a:ln>
        </p:spPr>
        <p:txBody>
          <a:bodyPr spcFirstLastPara="1" wrap="square" lIns="0" tIns="0" rIns="0" bIns="0" anchor="b" anchorCtr="0">
            <a:spAutoFit/>
          </a:bodyPr>
          <a:lstStyle/>
          <a:p>
            <a:pPr>
              <a:buSzPts val="1000"/>
            </a:pPr>
            <a:r>
              <a:rPr lang="en-US" sz="1000" b="0" i="0" u="none" strike="noStrike" cap="none" dirty="0">
                <a:solidFill>
                  <a:schemeClr val="dk1"/>
                </a:solidFill>
                <a:latin typeface="Arial"/>
                <a:ea typeface="Arial"/>
                <a:cs typeface="Arial"/>
                <a:sym typeface="Arial"/>
              </a:rPr>
              <a:t>Source: “</a:t>
            </a:r>
            <a:r>
              <a:rPr lang="en-US" sz="1000" dirty="0">
                <a:solidFill>
                  <a:schemeClr val="dk1"/>
                </a:solidFill>
              </a:rPr>
              <a:t>Market Share: Servers, All Countries, 1Q21 Update” (G00751819); “Market Share: External Storage Systems, All Countries, 1Q21 Update” (G00752494)</a:t>
            </a:r>
          </a:p>
        </p:txBody>
      </p:sp>
      <p:graphicFrame>
        <p:nvGraphicFramePr>
          <p:cNvPr id="7" name="Chart 6">
            <a:extLst>
              <a:ext uri="{FF2B5EF4-FFF2-40B4-BE49-F238E27FC236}">
                <a16:creationId xmlns:a16="http://schemas.microsoft.com/office/drawing/2014/main" xmlns="" id="{9B5553D7-6252-4952-BC7D-2AB2284DD53C}"/>
              </a:ext>
            </a:extLst>
          </p:cNvPr>
          <p:cNvGraphicFramePr>
            <a:graphicFrameLocks/>
          </p:cNvGraphicFramePr>
          <p:nvPr>
            <p:extLst>
              <p:ext uri="{D42A27DB-BD31-4B8C-83A1-F6EECF244321}">
                <p14:modId xmlns:p14="http://schemas.microsoft.com/office/powerpoint/2010/main" val="145816666"/>
              </p:ext>
            </p:extLst>
          </p:nvPr>
        </p:nvGraphicFramePr>
        <p:xfrm>
          <a:off x="1017461" y="1280163"/>
          <a:ext cx="9894385" cy="44239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781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4"/>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880"/>
              <a:buFont typeface="Noto Sans Symbols"/>
              <a:buNone/>
            </a:pPr>
            <a:r>
              <a:rPr lang="en-US" dirty="0"/>
              <a:t>Competitive Landscape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80F586-5262-4ADB-8139-63CCEBD81ABC}"/>
              </a:ext>
            </a:extLst>
          </p:cNvPr>
          <p:cNvSpPr>
            <a:spLocks noGrp="1"/>
          </p:cNvSpPr>
          <p:nvPr>
            <p:ph type="title"/>
          </p:nvPr>
        </p:nvSpPr>
        <p:spPr>
          <a:xfrm>
            <a:off x="457201" y="366713"/>
            <a:ext cx="11400506" cy="1019046"/>
          </a:xfrm>
        </p:spPr>
        <p:txBody>
          <a:bodyPr/>
          <a:lstStyle/>
          <a:p>
            <a:r>
              <a:rPr lang="en-US" sz="2400" dirty="0"/>
              <a:t>The Data Center and Cloud B&amp;R* Market Is Rapidly Changing Under Increased Demand for Simpler, More Agile and Cost-Optimized Solutions to Protect Workloads Across Core, Cloud and Edge Environments</a:t>
            </a:r>
          </a:p>
        </p:txBody>
      </p:sp>
      <p:sp>
        <p:nvSpPr>
          <p:cNvPr id="12" name="TextBox 11">
            <a:extLst>
              <a:ext uri="{FF2B5EF4-FFF2-40B4-BE49-F238E27FC236}">
                <a16:creationId xmlns:a16="http://schemas.microsoft.com/office/drawing/2014/main" xmlns="" id="{A128A596-0C07-4D08-A88C-50ED91961017}"/>
              </a:ext>
            </a:extLst>
          </p:cNvPr>
          <p:cNvSpPr txBox="1"/>
          <p:nvPr/>
        </p:nvSpPr>
        <p:spPr>
          <a:xfrm>
            <a:off x="457200" y="5549900"/>
            <a:ext cx="11277588" cy="523220"/>
          </a:xfrm>
          <a:prstGeom prst="rect">
            <a:avLst/>
          </a:prstGeom>
          <a:solidFill>
            <a:schemeClr val="accent3"/>
          </a:solidFill>
        </p:spPr>
        <p:txBody>
          <a:bodyPr wrap="square" rtlCol="0">
            <a:spAutoFit/>
          </a:bodyPr>
          <a:lstStyle/>
          <a:p>
            <a:r>
              <a:rPr lang="en-US" sz="1400" b="1" dirty="0"/>
              <a:t>Recommendation: </a:t>
            </a:r>
            <a:r>
              <a:rPr lang="en-US" sz="1400" dirty="0"/>
              <a:t>Prioritize integration with public cloud services to support backup to and from core, cloud and edge, and drive appropriate go-to-market programs by working closely with the three major public cloud vendors</a:t>
            </a:r>
          </a:p>
        </p:txBody>
      </p:sp>
      <p:sp>
        <p:nvSpPr>
          <p:cNvPr id="15" name="Google Shape;942;p13">
            <a:extLst>
              <a:ext uri="{FF2B5EF4-FFF2-40B4-BE49-F238E27FC236}">
                <a16:creationId xmlns:a16="http://schemas.microsoft.com/office/drawing/2014/main" xmlns="" id="{F5AA0092-3CCB-4B64-B58C-AC4B3336E699}"/>
              </a:ext>
            </a:extLst>
          </p:cNvPr>
          <p:cNvSpPr/>
          <p:nvPr/>
        </p:nvSpPr>
        <p:spPr>
          <a:xfrm>
            <a:off x="457200" y="6182009"/>
            <a:ext cx="6748642"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mn-lt"/>
                <a:ea typeface="Arial"/>
                <a:cs typeface="Arial"/>
                <a:sym typeface="Arial"/>
              </a:rPr>
              <a:t>Source: </a:t>
            </a:r>
            <a:r>
              <a:rPr lang="en-US" sz="1000" dirty="0">
                <a:solidFill>
                  <a:schemeClr val="dk1"/>
                </a:solidFill>
                <a:latin typeface="+mn-lt"/>
              </a:rPr>
              <a:t>“Competitive Landscape: Enterprise Data Center and Cloud Backup and Recovery Market” (G00721220)</a:t>
            </a:r>
            <a:endParaRPr lang="en-US" sz="1400" b="0" i="0" u="none" strike="noStrike" cap="none" dirty="0">
              <a:solidFill>
                <a:srgbClr val="000000"/>
              </a:solidFill>
              <a:latin typeface="+mn-lt"/>
              <a:ea typeface="Arial"/>
              <a:cs typeface="Arial"/>
              <a:sym typeface="Arial"/>
            </a:endParaRPr>
          </a:p>
        </p:txBody>
      </p:sp>
      <p:graphicFrame>
        <p:nvGraphicFramePr>
          <p:cNvPr id="17" name="Table 4">
            <a:extLst>
              <a:ext uri="{FF2B5EF4-FFF2-40B4-BE49-F238E27FC236}">
                <a16:creationId xmlns:a16="http://schemas.microsoft.com/office/drawing/2014/main" xmlns="" id="{C2FF5E89-30C8-474F-B9D0-7930F0BD67F2}"/>
              </a:ext>
            </a:extLst>
          </p:cNvPr>
          <p:cNvGraphicFramePr>
            <a:graphicFrameLocks noGrp="1"/>
          </p:cNvGraphicFramePr>
          <p:nvPr>
            <p:extLst>
              <p:ext uri="{D42A27DB-BD31-4B8C-83A1-F6EECF244321}">
                <p14:modId xmlns:p14="http://schemas.microsoft.com/office/powerpoint/2010/main" val="3262672767"/>
              </p:ext>
            </p:extLst>
          </p:nvPr>
        </p:nvGraphicFramePr>
        <p:xfrm>
          <a:off x="474965" y="1733005"/>
          <a:ext cx="11259823" cy="3683423"/>
        </p:xfrm>
        <a:graphic>
          <a:graphicData uri="http://schemas.openxmlformats.org/drawingml/2006/table">
            <a:tbl>
              <a:tblPr firstRow="1" bandRow="1">
                <a:tableStyleId>{21E4AEA4-8DFA-4A89-87EB-49C32662AFE0}</a:tableStyleId>
              </a:tblPr>
              <a:tblGrid>
                <a:gridCol w="1432212">
                  <a:extLst>
                    <a:ext uri="{9D8B030D-6E8A-4147-A177-3AD203B41FA5}">
                      <a16:colId xmlns:a16="http://schemas.microsoft.com/office/drawing/2014/main" xmlns="" val="1905447044"/>
                    </a:ext>
                  </a:extLst>
                </a:gridCol>
                <a:gridCol w="644434">
                  <a:extLst>
                    <a:ext uri="{9D8B030D-6E8A-4147-A177-3AD203B41FA5}">
                      <a16:colId xmlns:a16="http://schemas.microsoft.com/office/drawing/2014/main" xmlns="" val="1866343945"/>
                    </a:ext>
                  </a:extLst>
                </a:gridCol>
                <a:gridCol w="653143">
                  <a:extLst>
                    <a:ext uri="{9D8B030D-6E8A-4147-A177-3AD203B41FA5}">
                      <a16:colId xmlns:a16="http://schemas.microsoft.com/office/drawing/2014/main" xmlns="" val="1959117448"/>
                    </a:ext>
                  </a:extLst>
                </a:gridCol>
                <a:gridCol w="679269">
                  <a:extLst>
                    <a:ext uri="{9D8B030D-6E8A-4147-A177-3AD203B41FA5}">
                      <a16:colId xmlns:a16="http://schemas.microsoft.com/office/drawing/2014/main" xmlns="" val="3349759983"/>
                    </a:ext>
                  </a:extLst>
                </a:gridCol>
                <a:gridCol w="984068">
                  <a:extLst>
                    <a:ext uri="{9D8B030D-6E8A-4147-A177-3AD203B41FA5}">
                      <a16:colId xmlns:a16="http://schemas.microsoft.com/office/drawing/2014/main" xmlns="" val="1994970230"/>
                    </a:ext>
                  </a:extLst>
                </a:gridCol>
                <a:gridCol w="975360">
                  <a:extLst>
                    <a:ext uri="{9D8B030D-6E8A-4147-A177-3AD203B41FA5}">
                      <a16:colId xmlns:a16="http://schemas.microsoft.com/office/drawing/2014/main" xmlns="" val="3025211676"/>
                    </a:ext>
                  </a:extLst>
                </a:gridCol>
                <a:gridCol w="957943">
                  <a:extLst>
                    <a:ext uri="{9D8B030D-6E8A-4147-A177-3AD203B41FA5}">
                      <a16:colId xmlns:a16="http://schemas.microsoft.com/office/drawing/2014/main" xmlns="" val="2820131713"/>
                    </a:ext>
                  </a:extLst>
                </a:gridCol>
                <a:gridCol w="940526">
                  <a:extLst>
                    <a:ext uri="{9D8B030D-6E8A-4147-A177-3AD203B41FA5}">
                      <a16:colId xmlns:a16="http://schemas.microsoft.com/office/drawing/2014/main" xmlns="" val="3646462239"/>
                    </a:ext>
                  </a:extLst>
                </a:gridCol>
                <a:gridCol w="984069">
                  <a:extLst>
                    <a:ext uri="{9D8B030D-6E8A-4147-A177-3AD203B41FA5}">
                      <a16:colId xmlns:a16="http://schemas.microsoft.com/office/drawing/2014/main" xmlns="" val="2356604688"/>
                    </a:ext>
                  </a:extLst>
                </a:gridCol>
                <a:gridCol w="966651">
                  <a:extLst>
                    <a:ext uri="{9D8B030D-6E8A-4147-A177-3AD203B41FA5}">
                      <a16:colId xmlns:a16="http://schemas.microsoft.com/office/drawing/2014/main" xmlns="" val="2608071099"/>
                    </a:ext>
                  </a:extLst>
                </a:gridCol>
                <a:gridCol w="1045029">
                  <a:extLst>
                    <a:ext uri="{9D8B030D-6E8A-4147-A177-3AD203B41FA5}">
                      <a16:colId xmlns:a16="http://schemas.microsoft.com/office/drawing/2014/main" xmlns="" val="1252654442"/>
                    </a:ext>
                  </a:extLst>
                </a:gridCol>
                <a:gridCol w="997119">
                  <a:extLst>
                    <a:ext uri="{9D8B030D-6E8A-4147-A177-3AD203B41FA5}">
                      <a16:colId xmlns:a16="http://schemas.microsoft.com/office/drawing/2014/main" xmlns="" val="3440153125"/>
                    </a:ext>
                  </a:extLst>
                </a:gridCol>
              </a:tblGrid>
              <a:tr h="672176">
                <a:tc rowSpan="2">
                  <a:txBody>
                    <a:bodyPr/>
                    <a:lstStyle/>
                    <a:p>
                      <a:r>
                        <a:rPr lang="en-US" sz="1400" b="1" dirty="0">
                          <a:solidFill>
                            <a:srgbClr val="FFFFFF"/>
                          </a:solidFill>
                          <a:latin typeface="+mn-lt"/>
                        </a:rPr>
                        <a:t>Competitive Trends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gridSpan="11">
                  <a:txBody>
                    <a:bodyPr/>
                    <a:lstStyle/>
                    <a:p>
                      <a:pPr algn="ctr"/>
                      <a:r>
                        <a:rPr lang="en-US" sz="1400" b="1" dirty="0">
                          <a:solidFill>
                            <a:srgbClr val="FFFFFF"/>
                          </a:solidFill>
                        </a:rPr>
                        <a:t>Backup and Recovery Vendors Measuring Up Against Competitive Trends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847016053"/>
                  </a:ext>
                </a:extLst>
              </a:tr>
              <a:tr h="709575">
                <a:tc vMerge="1">
                  <a:txBody>
                    <a:bodyPr/>
                    <a:lstStyle/>
                    <a:p>
                      <a:endParaRPr lang="en-US"/>
                    </a:p>
                  </a:txBody>
                  <a:tcPr/>
                </a:tc>
                <a:tc gridSpan="3">
                  <a:txBody>
                    <a:bodyPr/>
                    <a:lstStyle/>
                    <a:p>
                      <a:pPr algn="ctr"/>
                      <a:r>
                        <a:rPr lang="en-US" sz="1400" b="1" i="0" kern="1200" dirty="0">
                          <a:solidFill>
                            <a:schemeClr val="dk1"/>
                          </a:solidFill>
                          <a:effectLst/>
                          <a:latin typeface="+mn-lt"/>
                          <a:ea typeface="+mn-ea"/>
                          <a:cs typeface="+mn-cs"/>
                        </a:rPr>
                        <a:t>Cloud Backup Agentless</a:t>
                      </a:r>
                      <a:endParaRPr lang="en-US" sz="1400" b="1"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US"/>
                    </a:p>
                  </a:txBody>
                  <a:tcPr/>
                </a:tc>
                <a:tc hMerge="1">
                  <a:txBody>
                    <a:bodyPr/>
                    <a:lstStyle/>
                    <a:p>
                      <a:endParaRPr lang="en-US"/>
                    </a:p>
                  </a:txBody>
                  <a:tcPr/>
                </a:tc>
                <a:tc gridSpan="4">
                  <a:txBody>
                    <a:bodyPr/>
                    <a:lstStyle/>
                    <a:p>
                      <a:pPr algn="ctr"/>
                      <a:r>
                        <a:rPr lang="en-US" sz="1400" b="1" i="0" kern="1200" dirty="0">
                          <a:solidFill>
                            <a:schemeClr val="dk1"/>
                          </a:solidFill>
                          <a:effectLst/>
                          <a:latin typeface="+mn-lt"/>
                          <a:ea typeface="+mn-ea"/>
                          <a:cs typeface="+mn-cs"/>
                        </a:rPr>
                        <a:t>Ransomware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400" b="1" i="0" kern="1200" dirty="0">
                          <a:solidFill>
                            <a:schemeClr val="dk1"/>
                          </a:solidFill>
                          <a:effectLst/>
                          <a:latin typeface="+mn-lt"/>
                          <a:ea typeface="+mn-ea"/>
                          <a:cs typeface="+mn-cs"/>
                        </a:rPr>
                        <a:t>Purchase Option</a:t>
                      </a:r>
                      <a:endParaRPr lang="en-US" sz="1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29683186"/>
                  </a:ext>
                </a:extLst>
              </a:tr>
              <a:tr h="415128">
                <a:tc>
                  <a:txBody>
                    <a:bodyPr/>
                    <a:lstStyle/>
                    <a:p>
                      <a:pPr algn="ctr"/>
                      <a:r>
                        <a:rPr lang="en-US" sz="1400" b="1" kern="1200" dirty="0">
                          <a:solidFill>
                            <a:schemeClr val="accent1"/>
                          </a:solidFill>
                          <a:latin typeface="+mn-lt"/>
                          <a:ea typeface="+mn-ea"/>
                          <a:cs typeface="+mn-cs"/>
                        </a:rPr>
                        <a:t>Vendors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AWS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Azure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GCP</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Detection Real Time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kern="1200" dirty="0">
                          <a:solidFill>
                            <a:schemeClr val="dk1"/>
                          </a:solidFill>
                          <a:latin typeface="+mn-lt"/>
                          <a:ea typeface="+mn-ea"/>
                          <a:cs typeface="+mn-cs"/>
                        </a:rPr>
                        <a:t>Detection Postprocess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kern="1200" dirty="0">
                          <a:solidFill>
                            <a:schemeClr val="dk1"/>
                          </a:solidFill>
                          <a:latin typeface="+mn-lt"/>
                          <a:ea typeface="+mn-ea"/>
                          <a:cs typeface="+mn-cs"/>
                        </a:rPr>
                        <a:t>Immutability</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kern="1200" dirty="0">
                          <a:solidFill>
                            <a:schemeClr val="dk1"/>
                          </a:solidFill>
                          <a:latin typeface="+mn-lt"/>
                          <a:ea typeface="+mn-ea"/>
                          <a:cs typeface="+mn-cs"/>
                        </a:rPr>
                        <a:t>Analysis-Based Recovery</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Perpetual</a:t>
                      </a:r>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Subscription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BaaS (Vendor-Hosted)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Cloud SaaS Data Management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31297189"/>
                  </a:ext>
                </a:extLst>
              </a:tr>
              <a:tr h="341463">
                <a:tc>
                  <a:txBody>
                    <a:bodyPr/>
                    <a:lstStyle/>
                    <a:p>
                      <a:pPr algn="l"/>
                      <a:endParaRPr lang="en-US" sz="1400" b="1" kern="1200" dirty="0">
                        <a:solidFill>
                          <a:srgbClr val="FFFFFF"/>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b="1"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b="1"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b="1"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b="1"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77816644"/>
                  </a:ext>
                </a:extLst>
              </a:tr>
              <a:tr h="282314">
                <a:tc>
                  <a:txBody>
                    <a:bodyPr/>
                    <a:lstStyle/>
                    <a:p>
                      <a:pPr algn="l"/>
                      <a:endParaRPr lang="en-US" sz="11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84867857"/>
                  </a:ext>
                </a:extLst>
              </a:tr>
              <a:tr h="282314">
                <a:tc>
                  <a:txBody>
                    <a:bodyPr/>
                    <a:lstStyle/>
                    <a:p>
                      <a:pPr algn="l"/>
                      <a:endParaRPr lang="en-US" sz="11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56114180"/>
                  </a:ext>
                </a:extLst>
              </a:tr>
              <a:tr h="282313">
                <a:tc>
                  <a:txBody>
                    <a:bodyPr/>
                    <a:lstStyle/>
                    <a:p>
                      <a:pPr algn="l"/>
                      <a:endParaRPr lang="en-US" sz="11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13503724"/>
                  </a:ext>
                </a:extLst>
              </a:tr>
              <a:tr h="282314">
                <a:tc>
                  <a:txBody>
                    <a:bodyPr/>
                    <a:lstStyle/>
                    <a:p>
                      <a:pPr algn="l"/>
                      <a:endParaRPr lang="en-US" sz="11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43945122"/>
                  </a:ext>
                </a:extLst>
              </a:tr>
              <a:tr h="282314">
                <a:tc>
                  <a:txBody>
                    <a:bodyPr/>
                    <a:lstStyle/>
                    <a:p>
                      <a:pPr algn="l"/>
                      <a:endParaRPr lang="en-US" sz="11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92306353"/>
                  </a:ext>
                </a:extLst>
              </a:tr>
            </a:tbl>
          </a:graphicData>
        </a:graphic>
      </p:graphicFrame>
      <p:grpSp>
        <p:nvGrpSpPr>
          <p:cNvPr id="48" name="Group 47">
            <a:extLst>
              <a:ext uri="{FF2B5EF4-FFF2-40B4-BE49-F238E27FC236}">
                <a16:creationId xmlns:a16="http://schemas.microsoft.com/office/drawing/2014/main" xmlns="" id="{90F9AC6D-CED8-4908-BE71-B5FE8F1D8358}"/>
              </a:ext>
            </a:extLst>
          </p:cNvPr>
          <p:cNvGrpSpPr/>
          <p:nvPr/>
        </p:nvGrpSpPr>
        <p:grpSpPr>
          <a:xfrm>
            <a:off x="474965" y="2603001"/>
            <a:ext cx="10968249" cy="2774493"/>
            <a:chOff x="474965" y="2603001"/>
            <a:chExt cx="10968249" cy="2774493"/>
          </a:xfrm>
        </p:grpSpPr>
        <p:sp>
          <p:nvSpPr>
            <p:cNvPr id="22" name="Arrow: Right 21">
              <a:extLst>
                <a:ext uri="{FF2B5EF4-FFF2-40B4-BE49-F238E27FC236}">
                  <a16:creationId xmlns:a16="http://schemas.microsoft.com/office/drawing/2014/main" xmlns="" id="{B6476805-47B9-4BFB-A1F0-73B75039E7FB}"/>
                </a:ext>
              </a:extLst>
            </p:cNvPr>
            <p:cNvSpPr/>
            <p:nvPr/>
          </p:nvSpPr>
          <p:spPr>
            <a:xfrm>
              <a:off x="555897" y="2603001"/>
              <a:ext cx="1075759" cy="257054"/>
            </a:xfrm>
            <a:prstGeom prst="rightArrow">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xmlns="" id="{B9081093-31DF-427F-BDC3-50D189179985}"/>
                </a:ext>
              </a:extLst>
            </p:cNvPr>
            <p:cNvPicPr>
              <a:picLocks noChangeAspect="1"/>
            </p:cNvPicPr>
            <p:nvPr/>
          </p:nvPicPr>
          <p:blipFill>
            <a:blip r:embed="rId3"/>
            <a:stretch>
              <a:fillRect/>
            </a:stretch>
          </p:blipFill>
          <p:spPr>
            <a:xfrm>
              <a:off x="474965" y="3595027"/>
              <a:ext cx="1536602" cy="492613"/>
            </a:xfrm>
            <a:prstGeom prst="rect">
              <a:avLst/>
            </a:prstGeom>
          </p:spPr>
        </p:pic>
        <p:sp>
          <p:nvSpPr>
            <p:cNvPr id="23" name="Arrow: Down 22">
              <a:extLst>
                <a:ext uri="{FF2B5EF4-FFF2-40B4-BE49-F238E27FC236}">
                  <a16:creationId xmlns:a16="http://schemas.microsoft.com/office/drawing/2014/main" xmlns="" id="{05E2B754-59F1-4540-8537-17E3A0C74C51}"/>
                </a:ext>
              </a:extLst>
            </p:cNvPr>
            <p:cNvSpPr/>
            <p:nvPr/>
          </p:nvSpPr>
          <p:spPr>
            <a:xfrm>
              <a:off x="1560412" y="3215324"/>
              <a:ext cx="281828" cy="397121"/>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27" name="Picture 26">
              <a:extLst>
                <a:ext uri="{FF2B5EF4-FFF2-40B4-BE49-F238E27FC236}">
                  <a16:creationId xmlns:a16="http://schemas.microsoft.com/office/drawing/2014/main" xmlns="" id="{1377B9C8-CC8B-440C-B093-912C64A29E2D}"/>
                </a:ext>
              </a:extLst>
            </p:cNvPr>
            <p:cNvPicPr>
              <a:picLocks noChangeAspect="1"/>
            </p:cNvPicPr>
            <p:nvPr/>
          </p:nvPicPr>
          <p:blipFill>
            <a:blip r:embed="rId4"/>
            <a:stretch>
              <a:fillRect/>
            </a:stretch>
          </p:blipFill>
          <p:spPr>
            <a:xfrm>
              <a:off x="673444" y="4030551"/>
              <a:ext cx="1019175" cy="247650"/>
            </a:xfrm>
            <a:prstGeom prst="rect">
              <a:avLst/>
            </a:prstGeom>
          </p:spPr>
        </p:pic>
        <p:pic>
          <p:nvPicPr>
            <p:cNvPr id="37" name="Picture 36">
              <a:extLst>
                <a:ext uri="{FF2B5EF4-FFF2-40B4-BE49-F238E27FC236}">
                  <a16:creationId xmlns:a16="http://schemas.microsoft.com/office/drawing/2014/main" xmlns="" id="{47D3277F-F7DC-4792-8A43-ACEE0116A7BA}"/>
                </a:ext>
              </a:extLst>
            </p:cNvPr>
            <p:cNvPicPr>
              <a:picLocks noChangeAspect="1"/>
            </p:cNvPicPr>
            <p:nvPr/>
          </p:nvPicPr>
          <p:blipFill>
            <a:blip r:embed="rId5"/>
            <a:stretch>
              <a:fillRect/>
            </a:stretch>
          </p:blipFill>
          <p:spPr>
            <a:xfrm>
              <a:off x="719209" y="5181841"/>
              <a:ext cx="876039" cy="194268"/>
            </a:xfrm>
            <a:prstGeom prst="rect">
              <a:avLst/>
            </a:prstGeom>
          </p:spPr>
        </p:pic>
        <p:pic>
          <p:nvPicPr>
            <p:cNvPr id="39" name="Picture 38">
              <a:extLst>
                <a:ext uri="{FF2B5EF4-FFF2-40B4-BE49-F238E27FC236}">
                  <a16:creationId xmlns:a16="http://schemas.microsoft.com/office/drawing/2014/main" xmlns="" id="{695FB6EB-BBFD-417A-898D-9CFA93777F93}"/>
                </a:ext>
              </a:extLst>
            </p:cNvPr>
            <p:cNvPicPr>
              <a:picLocks noChangeAspect="1"/>
            </p:cNvPicPr>
            <p:nvPr/>
          </p:nvPicPr>
          <p:blipFill>
            <a:blip r:embed="rId6"/>
            <a:stretch>
              <a:fillRect/>
            </a:stretch>
          </p:blipFill>
          <p:spPr>
            <a:xfrm>
              <a:off x="484962" y="4322246"/>
              <a:ext cx="1409273" cy="220730"/>
            </a:xfrm>
            <a:prstGeom prst="rect">
              <a:avLst/>
            </a:prstGeom>
          </p:spPr>
        </p:pic>
        <p:pic>
          <p:nvPicPr>
            <p:cNvPr id="41" name="Picture 40">
              <a:extLst>
                <a:ext uri="{FF2B5EF4-FFF2-40B4-BE49-F238E27FC236}">
                  <a16:creationId xmlns:a16="http://schemas.microsoft.com/office/drawing/2014/main" xmlns="" id="{ADD5EAEA-C0DE-499F-B4FF-29D296CE5759}"/>
                </a:ext>
              </a:extLst>
            </p:cNvPr>
            <p:cNvPicPr>
              <a:picLocks noChangeAspect="1"/>
            </p:cNvPicPr>
            <p:nvPr/>
          </p:nvPicPr>
          <p:blipFill>
            <a:blip r:embed="rId7"/>
            <a:stretch>
              <a:fillRect/>
            </a:stretch>
          </p:blipFill>
          <p:spPr>
            <a:xfrm>
              <a:off x="484963" y="4608186"/>
              <a:ext cx="1409273" cy="223135"/>
            </a:xfrm>
            <a:prstGeom prst="rect">
              <a:avLst/>
            </a:prstGeom>
          </p:spPr>
        </p:pic>
        <p:pic>
          <p:nvPicPr>
            <p:cNvPr id="45" name="Picture 44">
              <a:extLst>
                <a:ext uri="{FF2B5EF4-FFF2-40B4-BE49-F238E27FC236}">
                  <a16:creationId xmlns:a16="http://schemas.microsoft.com/office/drawing/2014/main" xmlns="" id="{9B2646FF-27C6-40F2-B1F9-08DD9EA23B44}"/>
                </a:ext>
              </a:extLst>
            </p:cNvPr>
            <p:cNvPicPr>
              <a:picLocks noChangeAspect="1"/>
            </p:cNvPicPr>
            <p:nvPr/>
          </p:nvPicPr>
          <p:blipFill>
            <a:blip r:embed="rId8"/>
            <a:stretch>
              <a:fillRect/>
            </a:stretch>
          </p:blipFill>
          <p:spPr>
            <a:xfrm>
              <a:off x="673807" y="4893687"/>
              <a:ext cx="1021126" cy="223135"/>
            </a:xfrm>
            <a:prstGeom prst="rect">
              <a:avLst/>
            </a:prstGeom>
          </p:spPr>
        </p:pic>
        <p:pic>
          <p:nvPicPr>
            <p:cNvPr id="47" name="Picture 46" descr="Shape, icon&#10;&#10;Description automatically generated">
              <a:extLst>
                <a:ext uri="{FF2B5EF4-FFF2-40B4-BE49-F238E27FC236}">
                  <a16:creationId xmlns:a16="http://schemas.microsoft.com/office/drawing/2014/main" xmlns="" id="{1A8DE202-F164-4374-A81C-1A4E5C72247C}"/>
                </a:ext>
              </a:extLst>
            </p:cNvPr>
            <p:cNvPicPr>
              <a:picLocks noChangeAspect="1"/>
            </p:cNvPicPr>
            <p:nvPr/>
          </p:nvPicPr>
          <p:blipFill>
            <a:blip r:embed="rId9"/>
            <a:stretch>
              <a:fillRect/>
            </a:stretch>
          </p:blipFill>
          <p:spPr>
            <a:xfrm>
              <a:off x="2022927" y="3727988"/>
              <a:ext cx="418527" cy="196626"/>
            </a:xfrm>
            <a:prstGeom prst="rect">
              <a:avLst/>
            </a:prstGeom>
          </p:spPr>
        </p:pic>
        <p:pic>
          <p:nvPicPr>
            <p:cNvPr id="49" name="Picture 48" descr="Shape, icon&#10;&#10;Description automatically generated">
              <a:extLst>
                <a:ext uri="{FF2B5EF4-FFF2-40B4-BE49-F238E27FC236}">
                  <a16:creationId xmlns:a16="http://schemas.microsoft.com/office/drawing/2014/main" xmlns="" id="{6849AF66-3838-41C4-B311-2BA3760066C6}"/>
                </a:ext>
              </a:extLst>
            </p:cNvPr>
            <p:cNvPicPr>
              <a:picLocks noChangeAspect="1"/>
            </p:cNvPicPr>
            <p:nvPr/>
          </p:nvPicPr>
          <p:blipFill>
            <a:blip r:embed="rId9"/>
            <a:stretch>
              <a:fillRect/>
            </a:stretch>
          </p:blipFill>
          <p:spPr>
            <a:xfrm>
              <a:off x="2663007" y="3727988"/>
              <a:ext cx="418527" cy="196626"/>
            </a:xfrm>
            <a:prstGeom prst="rect">
              <a:avLst/>
            </a:prstGeom>
          </p:spPr>
        </p:pic>
        <p:pic>
          <p:nvPicPr>
            <p:cNvPr id="50" name="Picture 49" descr="Shape, icon&#10;&#10;Description automatically generated">
              <a:extLst>
                <a:ext uri="{FF2B5EF4-FFF2-40B4-BE49-F238E27FC236}">
                  <a16:creationId xmlns:a16="http://schemas.microsoft.com/office/drawing/2014/main" xmlns="" id="{C18B95CA-610F-4474-B1F5-EFA72A00FE78}"/>
                </a:ext>
              </a:extLst>
            </p:cNvPr>
            <p:cNvPicPr>
              <a:picLocks noChangeAspect="1"/>
            </p:cNvPicPr>
            <p:nvPr/>
          </p:nvPicPr>
          <p:blipFill>
            <a:blip r:embed="rId9"/>
            <a:stretch>
              <a:fillRect/>
            </a:stretch>
          </p:blipFill>
          <p:spPr>
            <a:xfrm>
              <a:off x="3323407" y="3727988"/>
              <a:ext cx="418527" cy="196626"/>
            </a:xfrm>
            <a:prstGeom prst="rect">
              <a:avLst/>
            </a:prstGeom>
          </p:spPr>
        </p:pic>
        <p:pic>
          <p:nvPicPr>
            <p:cNvPr id="51" name="Picture 50" descr="Shape, icon&#10;&#10;Description automatically generated">
              <a:extLst>
                <a:ext uri="{FF2B5EF4-FFF2-40B4-BE49-F238E27FC236}">
                  <a16:creationId xmlns:a16="http://schemas.microsoft.com/office/drawing/2014/main" xmlns="" id="{16845512-F0F4-40E5-A7D7-A7A6F68D3D23}"/>
                </a:ext>
              </a:extLst>
            </p:cNvPr>
            <p:cNvPicPr>
              <a:picLocks noChangeAspect="1"/>
            </p:cNvPicPr>
            <p:nvPr/>
          </p:nvPicPr>
          <p:blipFill>
            <a:blip r:embed="rId9"/>
            <a:stretch>
              <a:fillRect/>
            </a:stretch>
          </p:blipFill>
          <p:spPr>
            <a:xfrm>
              <a:off x="6107247" y="3727988"/>
              <a:ext cx="418527" cy="196626"/>
            </a:xfrm>
            <a:prstGeom prst="rect">
              <a:avLst/>
            </a:prstGeom>
          </p:spPr>
        </p:pic>
        <p:pic>
          <p:nvPicPr>
            <p:cNvPr id="52" name="Picture 51" descr="Shape, icon&#10;&#10;Description automatically generated">
              <a:extLst>
                <a:ext uri="{FF2B5EF4-FFF2-40B4-BE49-F238E27FC236}">
                  <a16:creationId xmlns:a16="http://schemas.microsoft.com/office/drawing/2014/main" xmlns="" id="{410D073F-5B00-4263-BC55-8CE4C4D7B783}"/>
                </a:ext>
              </a:extLst>
            </p:cNvPr>
            <p:cNvPicPr>
              <a:picLocks noChangeAspect="1"/>
            </p:cNvPicPr>
            <p:nvPr/>
          </p:nvPicPr>
          <p:blipFill>
            <a:blip r:embed="rId9"/>
            <a:stretch>
              <a:fillRect/>
            </a:stretch>
          </p:blipFill>
          <p:spPr>
            <a:xfrm>
              <a:off x="8057967" y="3738148"/>
              <a:ext cx="418527" cy="196626"/>
            </a:xfrm>
            <a:prstGeom prst="rect">
              <a:avLst/>
            </a:prstGeom>
          </p:spPr>
        </p:pic>
        <p:pic>
          <p:nvPicPr>
            <p:cNvPr id="53" name="Picture 52" descr="Shape, icon&#10;&#10;Description automatically generated">
              <a:extLst>
                <a:ext uri="{FF2B5EF4-FFF2-40B4-BE49-F238E27FC236}">
                  <a16:creationId xmlns:a16="http://schemas.microsoft.com/office/drawing/2014/main" xmlns="" id="{0C525CA2-2501-4CFE-8B9E-BE4EAB1F7A9D}"/>
                </a:ext>
              </a:extLst>
            </p:cNvPr>
            <p:cNvPicPr>
              <a:picLocks noChangeAspect="1"/>
            </p:cNvPicPr>
            <p:nvPr/>
          </p:nvPicPr>
          <p:blipFill>
            <a:blip r:embed="rId9"/>
            <a:stretch>
              <a:fillRect/>
            </a:stretch>
          </p:blipFill>
          <p:spPr>
            <a:xfrm>
              <a:off x="8992687" y="3738148"/>
              <a:ext cx="418527" cy="196626"/>
            </a:xfrm>
            <a:prstGeom prst="rect">
              <a:avLst/>
            </a:prstGeom>
          </p:spPr>
        </p:pic>
        <p:pic>
          <p:nvPicPr>
            <p:cNvPr id="54" name="Picture 53" descr="Shape, icon&#10;&#10;Description automatically generated">
              <a:extLst>
                <a:ext uri="{FF2B5EF4-FFF2-40B4-BE49-F238E27FC236}">
                  <a16:creationId xmlns:a16="http://schemas.microsoft.com/office/drawing/2014/main" xmlns="" id="{2527B291-28A9-40DD-93C1-03FD78D56F07}"/>
                </a:ext>
              </a:extLst>
            </p:cNvPr>
            <p:cNvPicPr>
              <a:picLocks noChangeAspect="1"/>
            </p:cNvPicPr>
            <p:nvPr/>
          </p:nvPicPr>
          <p:blipFill>
            <a:blip r:embed="rId9"/>
            <a:stretch>
              <a:fillRect/>
            </a:stretch>
          </p:blipFill>
          <p:spPr>
            <a:xfrm>
              <a:off x="10008687" y="3727988"/>
              <a:ext cx="418527" cy="196626"/>
            </a:xfrm>
            <a:prstGeom prst="rect">
              <a:avLst/>
            </a:prstGeom>
          </p:spPr>
        </p:pic>
        <p:pic>
          <p:nvPicPr>
            <p:cNvPr id="59" name="Picture 58" descr="Shape, icon&#10;&#10;Description automatically generated">
              <a:extLst>
                <a:ext uri="{FF2B5EF4-FFF2-40B4-BE49-F238E27FC236}">
                  <a16:creationId xmlns:a16="http://schemas.microsoft.com/office/drawing/2014/main" xmlns="" id="{69DCF2D6-4E77-424C-B6D4-2C1E4C7ACEDA}"/>
                </a:ext>
              </a:extLst>
            </p:cNvPr>
            <p:cNvPicPr>
              <a:picLocks noChangeAspect="1"/>
            </p:cNvPicPr>
            <p:nvPr/>
          </p:nvPicPr>
          <p:blipFill>
            <a:blip r:embed="rId9"/>
            <a:stretch>
              <a:fillRect/>
            </a:stretch>
          </p:blipFill>
          <p:spPr>
            <a:xfrm>
              <a:off x="2012767" y="4053108"/>
              <a:ext cx="418527" cy="196626"/>
            </a:xfrm>
            <a:prstGeom prst="rect">
              <a:avLst/>
            </a:prstGeom>
          </p:spPr>
        </p:pic>
        <p:pic>
          <p:nvPicPr>
            <p:cNvPr id="60" name="Picture 59" descr="Shape, icon&#10;&#10;Description automatically generated">
              <a:extLst>
                <a:ext uri="{FF2B5EF4-FFF2-40B4-BE49-F238E27FC236}">
                  <a16:creationId xmlns:a16="http://schemas.microsoft.com/office/drawing/2014/main" xmlns="" id="{B8BC2BE2-8D07-4EFA-B521-D3CAD9372140}"/>
                </a:ext>
              </a:extLst>
            </p:cNvPr>
            <p:cNvPicPr>
              <a:picLocks noChangeAspect="1"/>
            </p:cNvPicPr>
            <p:nvPr/>
          </p:nvPicPr>
          <p:blipFill>
            <a:blip r:embed="rId9"/>
            <a:stretch>
              <a:fillRect/>
            </a:stretch>
          </p:blipFill>
          <p:spPr>
            <a:xfrm>
              <a:off x="2652847" y="4053108"/>
              <a:ext cx="418527" cy="196626"/>
            </a:xfrm>
            <a:prstGeom prst="rect">
              <a:avLst/>
            </a:prstGeom>
          </p:spPr>
        </p:pic>
        <p:pic>
          <p:nvPicPr>
            <p:cNvPr id="61" name="Picture 60" descr="Shape, icon&#10;&#10;Description automatically generated">
              <a:extLst>
                <a:ext uri="{FF2B5EF4-FFF2-40B4-BE49-F238E27FC236}">
                  <a16:creationId xmlns:a16="http://schemas.microsoft.com/office/drawing/2014/main" xmlns="" id="{886A7F71-FBB7-4E37-8626-E03C7CD74067}"/>
                </a:ext>
              </a:extLst>
            </p:cNvPr>
            <p:cNvPicPr>
              <a:picLocks noChangeAspect="1"/>
            </p:cNvPicPr>
            <p:nvPr/>
          </p:nvPicPr>
          <p:blipFill>
            <a:blip r:embed="rId9"/>
            <a:stretch>
              <a:fillRect/>
            </a:stretch>
          </p:blipFill>
          <p:spPr>
            <a:xfrm>
              <a:off x="3313247" y="4053108"/>
              <a:ext cx="418527" cy="196626"/>
            </a:xfrm>
            <a:prstGeom prst="rect">
              <a:avLst/>
            </a:prstGeom>
          </p:spPr>
        </p:pic>
        <p:pic>
          <p:nvPicPr>
            <p:cNvPr id="62" name="Picture 61" descr="Shape, icon&#10;&#10;Description automatically generated">
              <a:extLst>
                <a:ext uri="{FF2B5EF4-FFF2-40B4-BE49-F238E27FC236}">
                  <a16:creationId xmlns:a16="http://schemas.microsoft.com/office/drawing/2014/main" xmlns="" id="{5DD24CCE-FE60-4B36-8241-0D6555D1BB77}"/>
                </a:ext>
              </a:extLst>
            </p:cNvPr>
            <p:cNvPicPr>
              <a:picLocks noChangeAspect="1"/>
            </p:cNvPicPr>
            <p:nvPr/>
          </p:nvPicPr>
          <p:blipFill>
            <a:blip r:embed="rId9"/>
            <a:stretch>
              <a:fillRect/>
            </a:stretch>
          </p:blipFill>
          <p:spPr>
            <a:xfrm>
              <a:off x="5172527" y="4053108"/>
              <a:ext cx="418527" cy="196626"/>
            </a:xfrm>
            <a:prstGeom prst="rect">
              <a:avLst/>
            </a:prstGeom>
          </p:spPr>
        </p:pic>
        <p:pic>
          <p:nvPicPr>
            <p:cNvPr id="63" name="Picture 62" descr="Shape, icon&#10;&#10;Description automatically generated">
              <a:extLst>
                <a:ext uri="{FF2B5EF4-FFF2-40B4-BE49-F238E27FC236}">
                  <a16:creationId xmlns:a16="http://schemas.microsoft.com/office/drawing/2014/main" xmlns="" id="{D0E0DDCB-4838-4697-AC87-4C67CF6F2478}"/>
                </a:ext>
              </a:extLst>
            </p:cNvPr>
            <p:cNvPicPr>
              <a:picLocks noChangeAspect="1"/>
            </p:cNvPicPr>
            <p:nvPr/>
          </p:nvPicPr>
          <p:blipFill>
            <a:blip r:embed="rId9"/>
            <a:stretch>
              <a:fillRect/>
            </a:stretch>
          </p:blipFill>
          <p:spPr>
            <a:xfrm>
              <a:off x="6097087" y="4053108"/>
              <a:ext cx="418527" cy="196626"/>
            </a:xfrm>
            <a:prstGeom prst="rect">
              <a:avLst/>
            </a:prstGeom>
          </p:spPr>
        </p:pic>
        <p:pic>
          <p:nvPicPr>
            <p:cNvPr id="64" name="Picture 63" descr="Shape, icon&#10;&#10;Description automatically generated">
              <a:extLst>
                <a:ext uri="{FF2B5EF4-FFF2-40B4-BE49-F238E27FC236}">
                  <a16:creationId xmlns:a16="http://schemas.microsoft.com/office/drawing/2014/main" xmlns="" id="{4B6B2DB1-3DF1-4B60-9293-4FAF1E004C41}"/>
                </a:ext>
              </a:extLst>
            </p:cNvPr>
            <p:cNvPicPr>
              <a:picLocks noChangeAspect="1"/>
            </p:cNvPicPr>
            <p:nvPr/>
          </p:nvPicPr>
          <p:blipFill>
            <a:blip r:embed="rId9"/>
            <a:stretch>
              <a:fillRect/>
            </a:stretch>
          </p:blipFill>
          <p:spPr>
            <a:xfrm>
              <a:off x="7082607" y="4053108"/>
              <a:ext cx="418527" cy="196626"/>
            </a:xfrm>
            <a:prstGeom prst="rect">
              <a:avLst/>
            </a:prstGeom>
          </p:spPr>
        </p:pic>
        <p:pic>
          <p:nvPicPr>
            <p:cNvPr id="65" name="Picture 64" descr="Shape, icon&#10;&#10;Description automatically generated">
              <a:extLst>
                <a:ext uri="{FF2B5EF4-FFF2-40B4-BE49-F238E27FC236}">
                  <a16:creationId xmlns:a16="http://schemas.microsoft.com/office/drawing/2014/main" xmlns="" id="{D1D22582-1CBF-40BD-99C2-2011AD4B97E2}"/>
                </a:ext>
              </a:extLst>
            </p:cNvPr>
            <p:cNvPicPr>
              <a:picLocks noChangeAspect="1"/>
            </p:cNvPicPr>
            <p:nvPr/>
          </p:nvPicPr>
          <p:blipFill>
            <a:blip r:embed="rId9"/>
            <a:stretch>
              <a:fillRect/>
            </a:stretch>
          </p:blipFill>
          <p:spPr>
            <a:xfrm>
              <a:off x="8047807" y="4063268"/>
              <a:ext cx="418527" cy="196626"/>
            </a:xfrm>
            <a:prstGeom prst="rect">
              <a:avLst/>
            </a:prstGeom>
          </p:spPr>
        </p:pic>
        <p:pic>
          <p:nvPicPr>
            <p:cNvPr id="66" name="Picture 65" descr="Shape, icon&#10;&#10;Description automatically generated">
              <a:extLst>
                <a:ext uri="{FF2B5EF4-FFF2-40B4-BE49-F238E27FC236}">
                  <a16:creationId xmlns:a16="http://schemas.microsoft.com/office/drawing/2014/main" xmlns="" id="{0C336F3E-F184-4CC0-AC2F-A0DC76604E2F}"/>
                </a:ext>
              </a:extLst>
            </p:cNvPr>
            <p:cNvPicPr>
              <a:picLocks noChangeAspect="1"/>
            </p:cNvPicPr>
            <p:nvPr/>
          </p:nvPicPr>
          <p:blipFill>
            <a:blip r:embed="rId9"/>
            <a:stretch>
              <a:fillRect/>
            </a:stretch>
          </p:blipFill>
          <p:spPr>
            <a:xfrm>
              <a:off x="8982527" y="4063268"/>
              <a:ext cx="418527" cy="196626"/>
            </a:xfrm>
            <a:prstGeom prst="rect">
              <a:avLst/>
            </a:prstGeom>
          </p:spPr>
        </p:pic>
        <p:pic>
          <p:nvPicPr>
            <p:cNvPr id="67" name="Picture 66" descr="Shape, icon&#10;&#10;Description automatically generated">
              <a:extLst>
                <a:ext uri="{FF2B5EF4-FFF2-40B4-BE49-F238E27FC236}">
                  <a16:creationId xmlns:a16="http://schemas.microsoft.com/office/drawing/2014/main" xmlns="" id="{936CAC10-63E7-4F50-B67D-FFADDDDC5448}"/>
                </a:ext>
              </a:extLst>
            </p:cNvPr>
            <p:cNvPicPr>
              <a:picLocks noChangeAspect="1"/>
            </p:cNvPicPr>
            <p:nvPr/>
          </p:nvPicPr>
          <p:blipFill>
            <a:blip r:embed="rId9"/>
            <a:stretch>
              <a:fillRect/>
            </a:stretch>
          </p:blipFill>
          <p:spPr>
            <a:xfrm>
              <a:off x="11024687" y="4053108"/>
              <a:ext cx="418527" cy="196626"/>
            </a:xfrm>
            <a:prstGeom prst="rect">
              <a:avLst/>
            </a:prstGeom>
          </p:spPr>
        </p:pic>
        <p:pic>
          <p:nvPicPr>
            <p:cNvPr id="68" name="Picture 67" descr="Shape, icon&#10;&#10;Description automatically generated">
              <a:extLst>
                <a:ext uri="{FF2B5EF4-FFF2-40B4-BE49-F238E27FC236}">
                  <a16:creationId xmlns:a16="http://schemas.microsoft.com/office/drawing/2014/main" xmlns="" id="{8D84FCA1-A4BD-4BB4-90A0-CD40699FEE00}"/>
                </a:ext>
              </a:extLst>
            </p:cNvPr>
            <p:cNvPicPr>
              <a:picLocks noChangeAspect="1"/>
            </p:cNvPicPr>
            <p:nvPr/>
          </p:nvPicPr>
          <p:blipFill>
            <a:blip r:embed="rId9"/>
            <a:stretch>
              <a:fillRect/>
            </a:stretch>
          </p:blipFill>
          <p:spPr>
            <a:xfrm>
              <a:off x="2002607" y="4317268"/>
              <a:ext cx="418527" cy="196626"/>
            </a:xfrm>
            <a:prstGeom prst="rect">
              <a:avLst/>
            </a:prstGeom>
          </p:spPr>
        </p:pic>
        <p:pic>
          <p:nvPicPr>
            <p:cNvPr id="69" name="Picture 68" descr="Shape, icon&#10;&#10;Description automatically generated">
              <a:extLst>
                <a:ext uri="{FF2B5EF4-FFF2-40B4-BE49-F238E27FC236}">
                  <a16:creationId xmlns:a16="http://schemas.microsoft.com/office/drawing/2014/main" xmlns="" id="{5EC14A17-2181-4DD8-A69D-1324BCC68CE8}"/>
                </a:ext>
              </a:extLst>
            </p:cNvPr>
            <p:cNvPicPr>
              <a:picLocks noChangeAspect="1"/>
            </p:cNvPicPr>
            <p:nvPr/>
          </p:nvPicPr>
          <p:blipFill>
            <a:blip r:embed="rId9"/>
            <a:stretch>
              <a:fillRect/>
            </a:stretch>
          </p:blipFill>
          <p:spPr>
            <a:xfrm>
              <a:off x="2642687" y="4317268"/>
              <a:ext cx="418527" cy="196626"/>
            </a:xfrm>
            <a:prstGeom prst="rect">
              <a:avLst/>
            </a:prstGeom>
          </p:spPr>
        </p:pic>
        <p:pic>
          <p:nvPicPr>
            <p:cNvPr id="70" name="Picture 69" descr="Shape, icon&#10;&#10;Description automatically generated">
              <a:extLst>
                <a:ext uri="{FF2B5EF4-FFF2-40B4-BE49-F238E27FC236}">
                  <a16:creationId xmlns:a16="http://schemas.microsoft.com/office/drawing/2014/main" xmlns="" id="{41BD0FA1-3F97-4A42-BF91-3F4274621556}"/>
                </a:ext>
              </a:extLst>
            </p:cNvPr>
            <p:cNvPicPr>
              <a:picLocks noChangeAspect="1"/>
            </p:cNvPicPr>
            <p:nvPr/>
          </p:nvPicPr>
          <p:blipFill>
            <a:blip r:embed="rId9"/>
            <a:stretch>
              <a:fillRect/>
            </a:stretch>
          </p:blipFill>
          <p:spPr>
            <a:xfrm>
              <a:off x="3303087" y="4317268"/>
              <a:ext cx="418527" cy="196626"/>
            </a:xfrm>
            <a:prstGeom prst="rect">
              <a:avLst/>
            </a:prstGeom>
          </p:spPr>
        </p:pic>
        <p:pic>
          <p:nvPicPr>
            <p:cNvPr id="71" name="Picture 70" descr="Shape, icon&#10;&#10;Description automatically generated">
              <a:extLst>
                <a:ext uri="{FF2B5EF4-FFF2-40B4-BE49-F238E27FC236}">
                  <a16:creationId xmlns:a16="http://schemas.microsoft.com/office/drawing/2014/main" xmlns="" id="{DB3B4982-4B38-4BAC-8FE3-25462CF8D2D7}"/>
                </a:ext>
              </a:extLst>
            </p:cNvPr>
            <p:cNvPicPr>
              <a:picLocks noChangeAspect="1"/>
            </p:cNvPicPr>
            <p:nvPr/>
          </p:nvPicPr>
          <p:blipFill>
            <a:blip r:embed="rId9"/>
            <a:stretch>
              <a:fillRect/>
            </a:stretch>
          </p:blipFill>
          <p:spPr>
            <a:xfrm>
              <a:off x="5162367" y="4317268"/>
              <a:ext cx="418527" cy="196626"/>
            </a:xfrm>
            <a:prstGeom prst="rect">
              <a:avLst/>
            </a:prstGeom>
          </p:spPr>
        </p:pic>
        <p:pic>
          <p:nvPicPr>
            <p:cNvPr id="72" name="Picture 71" descr="Shape, icon&#10;&#10;Description automatically generated">
              <a:extLst>
                <a:ext uri="{FF2B5EF4-FFF2-40B4-BE49-F238E27FC236}">
                  <a16:creationId xmlns:a16="http://schemas.microsoft.com/office/drawing/2014/main" xmlns="" id="{C5B7CE48-0A61-4170-8038-7FEA8212623F}"/>
                </a:ext>
              </a:extLst>
            </p:cNvPr>
            <p:cNvPicPr>
              <a:picLocks noChangeAspect="1"/>
            </p:cNvPicPr>
            <p:nvPr/>
          </p:nvPicPr>
          <p:blipFill>
            <a:blip r:embed="rId9"/>
            <a:stretch>
              <a:fillRect/>
            </a:stretch>
          </p:blipFill>
          <p:spPr>
            <a:xfrm>
              <a:off x="6086927" y="4317268"/>
              <a:ext cx="418527" cy="196626"/>
            </a:xfrm>
            <a:prstGeom prst="rect">
              <a:avLst/>
            </a:prstGeom>
          </p:spPr>
        </p:pic>
        <p:pic>
          <p:nvPicPr>
            <p:cNvPr id="73" name="Picture 72" descr="Shape, icon&#10;&#10;Description automatically generated">
              <a:extLst>
                <a:ext uri="{FF2B5EF4-FFF2-40B4-BE49-F238E27FC236}">
                  <a16:creationId xmlns:a16="http://schemas.microsoft.com/office/drawing/2014/main" xmlns="" id="{03332A03-947B-40E1-A4F0-6958702D0DC1}"/>
                </a:ext>
              </a:extLst>
            </p:cNvPr>
            <p:cNvPicPr>
              <a:picLocks noChangeAspect="1"/>
            </p:cNvPicPr>
            <p:nvPr/>
          </p:nvPicPr>
          <p:blipFill>
            <a:blip r:embed="rId9"/>
            <a:stretch>
              <a:fillRect/>
            </a:stretch>
          </p:blipFill>
          <p:spPr>
            <a:xfrm>
              <a:off x="7072447" y="4317268"/>
              <a:ext cx="418527" cy="196626"/>
            </a:xfrm>
            <a:prstGeom prst="rect">
              <a:avLst/>
            </a:prstGeom>
          </p:spPr>
        </p:pic>
        <p:pic>
          <p:nvPicPr>
            <p:cNvPr id="74" name="Picture 73" descr="Shape, icon&#10;&#10;Description automatically generated">
              <a:extLst>
                <a:ext uri="{FF2B5EF4-FFF2-40B4-BE49-F238E27FC236}">
                  <a16:creationId xmlns:a16="http://schemas.microsoft.com/office/drawing/2014/main" xmlns="" id="{83D232EB-FDD8-477A-8B6E-E431B76679EF}"/>
                </a:ext>
              </a:extLst>
            </p:cNvPr>
            <p:cNvPicPr>
              <a:picLocks noChangeAspect="1"/>
            </p:cNvPicPr>
            <p:nvPr/>
          </p:nvPicPr>
          <p:blipFill>
            <a:blip r:embed="rId9"/>
            <a:stretch>
              <a:fillRect/>
            </a:stretch>
          </p:blipFill>
          <p:spPr>
            <a:xfrm>
              <a:off x="8037647" y="4327428"/>
              <a:ext cx="418527" cy="196626"/>
            </a:xfrm>
            <a:prstGeom prst="rect">
              <a:avLst/>
            </a:prstGeom>
          </p:spPr>
        </p:pic>
        <p:pic>
          <p:nvPicPr>
            <p:cNvPr id="75" name="Picture 74" descr="Shape, icon&#10;&#10;Description automatically generated">
              <a:extLst>
                <a:ext uri="{FF2B5EF4-FFF2-40B4-BE49-F238E27FC236}">
                  <a16:creationId xmlns:a16="http://schemas.microsoft.com/office/drawing/2014/main" xmlns="" id="{24952872-E28F-4A3F-9C2C-4CEAD8237F28}"/>
                </a:ext>
              </a:extLst>
            </p:cNvPr>
            <p:cNvPicPr>
              <a:picLocks noChangeAspect="1"/>
            </p:cNvPicPr>
            <p:nvPr/>
          </p:nvPicPr>
          <p:blipFill>
            <a:blip r:embed="rId9"/>
            <a:stretch>
              <a:fillRect/>
            </a:stretch>
          </p:blipFill>
          <p:spPr>
            <a:xfrm>
              <a:off x="8972367" y="4327428"/>
              <a:ext cx="418527" cy="196626"/>
            </a:xfrm>
            <a:prstGeom prst="rect">
              <a:avLst/>
            </a:prstGeom>
          </p:spPr>
        </p:pic>
        <p:pic>
          <p:nvPicPr>
            <p:cNvPr id="76" name="Picture 75" descr="Shape, icon&#10;&#10;Description automatically generated">
              <a:extLst>
                <a:ext uri="{FF2B5EF4-FFF2-40B4-BE49-F238E27FC236}">
                  <a16:creationId xmlns:a16="http://schemas.microsoft.com/office/drawing/2014/main" xmlns="" id="{2F256990-B56C-4894-B042-C3954D261B67}"/>
                </a:ext>
              </a:extLst>
            </p:cNvPr>
            <p:cNvPicPr>
              <a:picLocks noChangeAspect="1"/>
            </p:cNvPicPr>
            <p:nvPr/>
          </p:nvPicPr>
          <p:blipFill>
            <a:blip r:embed="rId9"/>
            <a:stretch>
              <a:fillRect/>
            </a:stretch>
          </p:blipFill>
          <p:spPr>
            <a:xfrm>
              <a:off x="11014527" y="4317268"/>
              <a:ext cx="418527" cy="196626"/>
            </a:xfrm>
            <a:prstGeom prst="rect">
              <a:avLst/>
            </a:prstGeom>
          </p:spPr>
        </p:pic>
        <p:pic>
          <p:nvPicPr>
            <p:cNvPr id="77" name="Picture 76" descr="Shape, icon&#10;&#10;Description automatically generated">
              <a:extLst>
                <a:ext uri="{FF2B5EF4-FFF2-40B4-BE49-F238E27FC236}">
                  <a16:creationId xmlns:a16="http://schemas.microsoft.com/office/drawing/2014/main" xmlns="" id="{AC3A9514-58A1-4F02-B9F7-ED3D8F578DB1}"/>
                </a:ext>
              </a:extLst>
            </p:cNvPr>
            <p:cNvPicPr>
              <a:picLocks noChangeAspect="1"/>
            </p:cNvPicPr>
            <p:nvPr/>
          </p:nvPicPr>
          <p:blipFill>
            <a:blip r:embed="rId9"/>
            <a:stretch>
              <a:fillRect/>
            </a:stretch>
          </p:blipFill>
          <p:spPr>
            <a:xfrm>
              <a:off x="10018847" y="4327428"/>
              <a:ext cx="418527" cy="196626"/>
            </a:xfrm>
            <a:prstGeom prst="rect">
              <a:avLst/>
            </a:prstGeom>
          </p:spPr>
        </p:pic>
        <p:pic>
          <p:nvPicPr>
            <p:cNvPr id="78" name="Picture 77" descr="Shape, icon&#10;&#10;Description automatically generated">
              <a:extLst>
                <a:ext uri="{FF2B5EF4-FFF2-40B4-BE49-F238E27FC236}">
                  <a16:creationId xmlns:a16="http://schemas.microsoft.com/office/drawing/2014/main" xmlns="" id="{BAA145DE-51F5-4914-B7DB-5B33227EEF3A}"/>
                </a:ext>
              </a:extLst>
            </p:cNvPr>
            <p:cNvPicPr>
              <a:picLocks noChangeAspect="1"/>
            </p:cNvPicPr>
            <p:nvPr/>
          </p:nvPicPr>
          <p:blipFill>
            <a:blip r:embed="rId9"/>
            <a:stretch>
              <a:fillRect/>
            </a:stretch>
          </p:blipFill>
          <p:spPr>
            <a:xfrm>
              <a:off x="4176847" y="4317268"/>
              <a:ext cx="418527" cy="196626"/>
            </a:xfrm>
            <a:prstGeom prst="rect">
              <a:avLst/>
            </a:prstGeom>
          </p:spPr>
        </p:pic>
        <p:pic>
          <p:nvPicPr>
            <p:cNvPr id="79" name="Picture 78" descr="Shape, icon&#10;&#10;Description automatically generated">
              <a:extLst>
                <a:ext uri="{FF2B5EF4-FFF2-40B4-BE49-F238E27FC236}">
                  <a16:creationId xmlns:a16="http://schemas.microsoft.com/office/drawing/2014/main" xmlns="" id="{611E7313-CDCA-4266-AF94-B4BC7C161686}"/>
                </a:ext>
              </a:extLst>
            </p:cNvPr>
            <p:cNvPicPr>
              <a:picLocks noChangeAspect="1"/>
            </p:cNvPicPr>
            <p:nvPr/>
          </p:nvPicPr>
          <p:blipFill>
            <a:blip r:embed="rId9"/>
            <a:stretch>
              <a:fillRect/>
            </a:stretch>
          </p:blipFill>
          <p:spPr>
            <a:xfrm>
              <a:off x="2022927" y="5180868"/>
              <a:ext cx="418527" cy="196626"/>
            </a:xfrm>
            <a:prstGeom prst="rect">
              <a:avLst/>
            </a:prstGeom>
          </p:spPr>
        </p:pic>
        <p:pic>
          <p:nvPicPr>
            <p:cNvPr id="80" name="Picture 79" descr="Shape, icon&#10;&#10;Description automatically generated">
              <a:extLst>
                <a:ext uri="{FF2B5EF4-FFF2-40B4-BE49-F238E27FC236}">
                  <a16:creationId xmlns:a16="http://schemas.microsoft.com/office/drawing/2014/main" xmlns="" id="{AB735132-6802-4E12-A1CA-4732ADC784B4}"/>
                </a:ext>
              </a:extLst>
            </p:cNvPr>
            <p:cNvPicPr>
              <a:picLocks noChangeAspect="1"/>
            </p:cNvPicPr>
            <p:nvPr/>
          </p:nvPicPr>
          <p:blipFill>
            <a:blip r:embed="rId9"/>
            <a:stretch>
              <a:fillRect/>
            </a:stretch>
          </p:blipFill>
          <p:spPr>
            <a:xfrm>
              <a:off x="2663007" y="5180868"/>
              <a:ext cx="418527" cy="196626"/>
            </a:xfrm>
            <a:prstGeom prst="rect">
              <a:avLst/>
            </a:prstGeom>
          </p:spPr>
        </p:pic>
        <p:pic>
          <p:nvPicPr>
            <p:cNvPr id="81" name="Picture 80" descr="Shape, icon&#10;&#10;Description automatically generated">
              <a:extLst>
                <a:ext uri="{FF2B5EF4-FFF2-40B4-BE49-F238E27FC236}">
                  <a16:creationId xmlns:a16="http://schemas.microsoft.com/office/drawing/2014/main" xmlns="" id="{61DF0E2A-77AB-4A32-AD67-B9C060F67B32}"/>
                </a:ext>
              </a:extLst>
            </p:cNvPr>
            <p:cNvPicPr>
              <a:picLocks noChangeAspect="1"/>
            </p:cNvPicPr>
            <p:nvPr/>
          </p:nvPicPr>
          <p:blipFill>
            <a:blip r:embed="rId9"/>
            <a:stretch>
              <a:fillRect/>
            </a:stretch>
          </p:blipFill>
          <p:spPr>
            <a:xfrm>
              <a:off x="3323407" y="5180868"/>
              <a:ext cx="418527" cy="196626"/>
            </a:xfrm>
            <a:prstGeom prst="rect">
              <a:avLst/>
            </a:prstGeom>
          </p:spPr>
        </p:pic>
        <p:pic>
          <p:nvPicPr>
            <p:cNvPr id="82" name="Picture 81" descr="Shape, icon&#10;&#10;Description automatically generated">
              <a:extLst>
                <a:ext uri="{FF2B5EF4-FFF2-40B4-BE49-F238E27FC236}">
                  <a16:creationId xmlns:a16="http://schemas.microsoft.com/office/drawing/2014/main" xmlns="" id="{0255F592-AE93-4637-B59A-A8BF0291F121}"/>
                </a:ext>
              </a:extLst>
            </p:cNvPr>
            <p:cNvPicPr>
              <a:picLocks noChangeAspect="1"/>
            </p:cNvPicPr>
            <p:nvPr/>
          </p:nvPicPr>
          <p:blipFill>
            <a:blip r:embed="rId9"/>
            <a:stretch>
              <a:fillRect/>
            </a:stretch>
          </p:blipFill>
          <p:spPr>
            <a:xfrm>
              <a:off x="2002607" y="4611908"/>
              <a:ext cx="418527" cy="196626"/>
            </a:xfrm>
            <a:prstGeom prst="rect">
              <a:avLst/>
            </a:prstGeom>
          </p:spPr>
        </p:pic>
        <p:pic>
          <p:nvPicPr>
            <p:cNvPr id="83" name="Picture 82" descr="Shape, icon&#10;&#10;Description automatically generated">
              <a:extLst>
                <a:ext uri="{FF2B5EF4-FFF2-40B4-BE49-F238E27FC236}">
                  <a16:creationId xmlns:a16="http://schemas.microsoft.com/office/drawing/2014/main" xmlns="" id="{E36F7659-8070-4BE5-B590-7491B6B68AB1}"/>
                </a:ext>
              </a:extLst>
            </p:cNvPr>
            <p:cNvPicPr>
              <a:picLocks noChangeAspect="1"/>
            </p:cNvPicPr>
            <p:nvPr/>
          </p:nvPicPr>
          <p:blipFill>
            <a:blip r:embed="rId9"/>
            <a:stretch>
              <a:fillRect/>
            </a:stretch>
          </p:blipFill>
          <p:spPr>
            <a:xfrm>
              <a:off x="2642687" y="4611908"/>
              <a:ext cx="418527" cy="196626"/>
            </a:xfrm>
            <a:prstGeom prst="rect">
              <a:avLst/>
            </a:prstGeom>
          </p:spPr>
        </p:pic>
        <p:pic>
          <p:nvPicPr>
            <p:cNvPr id="84" name="Picture 83" descr="Shape, icon&#10;&#10;Description automatically generated">
              <a:extLst>
                <a:ext uri="{FF2B5EF4-FFF2-40B4-BE49-F238E27FC236}">
                  <a16:creationId xmlns:a16="http://schemas.microsoft.com/office/drawing/2014/main" xmlns="" id="{3B3F6224-D2AB-48E0-ABCF-2CAB20D62D92}"/>
                </a:ext>
              </a:extLst>
            </p:cNvPr>
            <p:cNvPicPr>
              <a:picLocks noChangeAspect="1"/>
            </p:cNvPicPr>
            <p:nvPr/>
          </p:nvPicPr>
          <p:blipFill>
            <a:blip r:embed="rId9"/>
            <a:stretch>
              <a:fillRect/>
            </a:stretch>
          </p:blipFill>
          <p:spPr>
            <a:xfrm>
              <a:off x="2002607" y="4886228"/>
              <a:ext cx="418527" cy="196626"/>
            </a:xfrm>
            <a:prstGeom prst="rect">
              <a:avLst/>
            </a:prstGeom>
          </p:spPr>
        </p:pic>
        <p:pic>
          <p:nvPicPr>
            <p:cNvPr id="85" name="Picture 84" descr="Shape, icon&#10;&#10;Description automatically generated">
              <a:extLst>
                <a:ext uri="{FF2B5EF4-FFF2-40B4-BE49-F238E27FC236}">
                  <a16:creationId xmlns:a16="http://schemas.microsoft.com/office/drawing/2014/main" xmlns="" id="{79EAE695-5310-4911-A753-B63328166F38}"/>
                </a:ext>
              </a:extLst>
            </p:cNvPr>
            <p:cNvPicPr>
              <a:picLocks noChangeAspect="1"/>
            </p:cNvPicPr>
            <p:nvPr/>
          </p:nvPicPr>
          <p:blipFill>
            <a:blip r:embed="rId9"/>
            <a:stretch>
              <a:fillRect/>
            </a:stretch>
          </p:blipFill>
          <p:spPr>
            <a:xfrm>
              <a:off x="5162367" y="4601748"/>
              <a:ext cx="418527" cy="196626"/>
            </a:xfrm>
            <a:prstGeom prst="rect">
              <a:avLst/>
            </a:prstGeom>
          </p:spPr>
        </p:pic>
        <p:pic>
          <p:nvPicPr>
            <p:cNvPr id="86" name="Picture 85" descr="Shape, icon&#10;&#10;Description automatically generated">
              <a:extLst>
                <a:ext uri="{FF2B5EF4-FFF2-40B4-BE49-F238E27FC236}">
                  <a16:creationId xmlns:a16="http://schemas.microsoft.com/office/drawing/2014/main" xmlns="" id="{BEC57CDE-60C3-4D18-9F6F-9AA21092E40B}"/>
                </a:ext>
              </a:extLst>
            </p:cNvPr>
            <p:cNvPicPr>
              <a:picLocks noChangeAspect="1"/>
            </p:cNvPicPr>
            <p:nvPr/>
          </p:nvPicPr>
          <p:blipFill>
            <a:blip r:embed="rId9"/>
            <a:stretch>
              <a:fillRect/>
            </a:stretch>
          </p:blipFill>
          <p:spPr>
            <a:xfrm>
              <a:off x="8007167" y="4622068"/>
              <a:ext cx="418527" cy="196626"/>
            </a:xfrm>
            <a:prstGeom prst="rect">
              <a:avLst/>
            </a:prstGeom>
          </p:spPr>
        </p:pic>
        <p:pic>
          <p:nvPicPr>
            <p:cNvPr id="87" name="Picture 86" descr="Shape, icon&#10;&#10;Description automatically generated">
              <a:extLst>
                <a:ext uri="{FF2B5EF4-FFF2-40B4-BE49-F238E27FC236}">
                  <a16:creationId xmlns:a16="http://schemas.microsoft.com/office/drawing/2014/main" xmlns="" id="{97E2EB83-FBFC-409E-8E70-0D92A028EC9C}"/>
                </a:ext>
              </a:extLst>
            </p:cNvPr>
            <p:cNvPicPr>
              <a:picLocks noChangeAspect="1"/>
            </p:cNvPicPr>
            <p:nvPr/>
          </p:nvPicPr>
          <p:blipFill>
            <a:blip r:embed="rId9"/>
            <a:stretch>
              <a:fillRect/>
            </a:stretch>
          </p:blipFill>
          <p:spPr>
            <a:xfrm>
              <a:off x="8941887" y="4622068"/>
              <a:ext cx="418527" cy="196626"/>
            </a:xfrm>
            <a:prstGeom prst="rect">
              <a:avLst/>
            </a:prstGeom>
          </p:spPr>
        </p:pic>
        <p:pic>
          <p:nvPicPr>
            <p:cNvPr id="88" name="Picture 87" descr="Shape, icon&#10;&#10;Description automatically generated">
              <a:extLst>
                <a:ext uri="{FF2B5EF4-FFF2-40B4-BE49-F238E27FC236}">
                  <a16:creationId xmlns:a16="http://schemas.microsoft.com/office/drawing/2014/main" xmlns="" id="{3943A3F6-691D-4F34-9D54-F039F493489F}"/>
                </a:ext>
              </a:extLst>
            </p:cNvPr>
            <p:cNvPicPr>
              <a:picLocks noChangeAspect="1"/>
            </p:cNvPicPr>
            <p:nvPr/>
          </p:nvPicPr>
          <p:blipFill>
            <a:blip r:embed="rId9"/>
            <a:stretch>
              <a:fillRect/>
            </a:stretch>
          </p:blipFill>
          <p:spPr>
            <a:xfrm>
              <a:off x="9988367" y="4622068"/>
              <a:ext cx="418527" cy="196626"/>
            </a:xfrm>
            <a:prstGeom prst="rect">
              <a:avLst/>
            </a:prstGeom>
          </p:spPr>
        </p:pic>
        <p:pic>
          <p:nvPicPr>
            <p:cNvPr id="89" name="Picture 88" descr="Shape, icon&#10;&#10;Description automatically generated">
              <a:extLst>
                <a:ext uri="{FF2B5EF4-FFF2-40B4-BE49-F238E27FC236}">
                  <a16:creationId xmlns:a16="http://schemas.microsoft.com/office/drawing/2014/main" xmlns="" id="{0B5D0831-BB53-4EFF-BBCA-5D09F2AB0BBB}"/>
                </a:ext>
              </a:extLst>
            </p:cNvPr>
            <p:cNvPicPr>
              <a:picLocks noChangeAspect="1"/>
            </p:cNvPicPr>
            <p:nvPr/>
          </p:nvPicPr>
          <p:blipFill>
            <a:blip r:embed="rId9"/>
            <a:stretch>
              <a:fillRect/>
            </a:stretch>
          </p:blipFill>
          <p:spPr>
            <a:xfrm>
              <a:off x="5152207" y="4896388"/>
              <a:ext cx="418527" cy="196626"/>
            </a:xfrm>
            <a:prstGeom prst="rect">
              <a:avLst/>
            </a:prstGeom>
          </p:spPr>
        </p:pic>
        <p:pic>
          <p:nvPicPr>
            <p:cNvPr id="90" name="Picture 89" descr="Shape, icon&#10;&#10;Description automatically generated">
              <a:extLst>
                <a:ext uri="{FF2B5EF4-FFF2-40B4-BE49-F238E27FC236}">
                  <a16:creationId xmlns:a16="http://schemas.microsoft.com/office/drawing/2014/main" xmlns="" id="{CAFB5A64-5A89-4309-9F10-93AC8921C47A}"/>
                </a:ext>
              </a:extLst>
            </p:cNvPr>
            <p:cNvPicPr>
              <a:picLocks noChangeAspect="1"/>
            </p:cNvPicPr>
            <p:nvPr/>
          </p:nvPicPr>
          <p:blipFill>
            <a:blip r:embed="rId9"/>
            <a:stretch>
              <a:fillRect/>
            </a:stretch>
          </p:blipFill>
          <p:spPr>
            <a:xfrm>
              <a:off x="6076767" y="4896388"/>
              <a:ext cx="418527" cy="196626"/>
            </a:xfrm>
            <a:prstGeom prst="rect">
              <a:avLst/>
            </a:prstGeom>
          </p:spPr>
        </p:pic>
        <p:pic>
          <p:nvPicPr>
            <p:cNvPr id="91" name="Picture 90" descr="Shape, icon&#10;&#10;Description automatically generated">
              <a:extLst>
                <a:ext uri="{FF2B5EF4-FFF2-40B4-BE49-F238E27FC236}">
                  <a16:creationId xmlns:a16="http://schemas.microsoft.com/office/drawing/2014/main" xmlns="" id="{34562A6F-6911-494D-9E6B-5FBE0E14B93E}"/>
                </a:ext>
              </a:extLst>
            </p:cNvPr>
            <p:cNvPicPr>
              <a:picLocks noChangeAspect="1"/>
            </p:cNvPicPr>
            <p:nvPr/>
          </p:nvPicPr>
          <p:blipFill>
            <a:blip r:embed="rId9"/>
            <a:stretch>
              <a:fillRect/>
            </a:stretch>
          </p:blipFill>
          <p:spPr>
            <a:xfrm>
              <a:off x="8007167" y="4876068"/>
              <a:ext cx="418527" cy="196626"/>
            </a:xfrm>
            <a:prstGeom prst="rect">
              <a:avLst/>
            </a:prstGeom>
          </p:spPr>
        </p:pic>
        <p:pic>
          <p:nvPicPr>
            <p:cNvPr id="92" name="Picture 91" descr="Shape, icon&#10;&#10;Description automatically generated">
              <a:extLst>
                <a:ext uri="{FF2B5EF4-FFF2-40B4-BE49-F238E27FC236}">
                  <a16:creationId xmlns:a16="http://schemas.microsoft.com/office/drawing/2014/main" xmlns="" id="{6C464B33-0D65-4574-8283-78CCAF63EDC5}"/>
                </a:ext>
              </a:extLst>
            </p:cNvPr>
            <p:cNvPicPr>
              <a:picLocks noChangeAspect="1"/>
            </p:cNvPicPr>
            <p:nvPr/>
          </p:nvPicPr>
          <p:blipFill>
            <a:blip r:embed="rId9"/>
            <a:stretch>
              <a:fillRect/>
            </a:stretch>
          </p:blipFill>
          <p:spPr>
            <a:xfrm>
              <a:off x="8941887" y="4876068"/>
              <a:ext cx="418527" cy="196626"/>
            </a:xfrm>
            <a:prstGeom prst="rect">
              <a:avLst/>
            </a:prstGeom>
          </p:spPr>
        </p:pic>
        <p:pic>
          <p:nvPicPr>
            <p:cNvPr id="93" name="Picture 92" descr="Shape, icon&#10;&#10;Description automatically generated">
              <a:extLst>
                <a:ext uri="{FF2B5EF4-FFF2-40B4-BE49-F238E27FC236}">
                  <a16:creationId xmlns:a16="http://schemas.microsoft.com/office/drawing/2014/main" xmlns="" id="{951C3673-0BB1-46C5-8A16-9DB017ED8420}"/>
                </a:ext>
              </a:extLst>
            </p:cNvPr>
            <p:cNvPicPr>
              <a:picLocks noChangeAspect="1"/>
            </p:cNvPicPr>
            <p:nvPr/>
          </p:nvPicPr>
          <p:blipFill>
            <a:blip r:embed="rId9"/>
            <a:stretch>
              <a:fillRect/>
            </a:stretch>
          </p:blipFill>
          <p:spPr>
            <a:xfrm>
              <a:off x="5142047" y="5180868"/>
              <a:ext cx="418527" cy="196626"/>
            </a:xfrm>
            <a:prstGeom prst="rect">
              <a:avLst/>
            </a:prstGeom>
          </p:spPr>
        </p:pic>
        <p:pic>
          <p:nvPicPr>
            <p:cNvPr id="94" name="Picture 93" descr="Shape, icon&#10;&#10;Description automatically generated">
              <a:extLst>
                <a:ext uri="{FF2B5EF4-FFF2-40B4-BE49-F238E27FC236}">
                  <a16:creationId xmlns:a16="http://schemas.microsoft.com/office/drawing/2014/main" xmlns="" id="{A3B261A8-B4A7-4BC8-AA3A-F0DC41214885}"/>
                </a:ext>
              </a:extLst>
            </p:cNvPr>
            <p:cNvPicPr>
              <a:picLocks noChangeAspect="1"/>
            </p:cNvPicPr>
            <p:nvPr/>
          </p:nvPicPr>
          <p:blipFill>
            <a:blip r:embed="rId9"/>
            <a:stretch>
              <a:fillRect/>
            </a:stretch>
          </p:blipFill>
          <p:spPr>
            <a:xfrm>
              <a:off x="6066607" y="5180868"/>
              <a:ext cx="418527" cy="196626"/>
            </a:xfrm>
            <a:prstGeom prst="rect">
              <a:avLst/>
            </a:prstGeom>
          </p:spPr>
        </p:pic>
        <p:pic>
          <p:nvPicPr>
            <p:cNvPr id="95" name="Picture 94" descr="Shape, icon&#10;&#10;Description automatically generated">
              <a:extLst>
                <a:ext uri="{FF2B5EF4-FFF2-40B4-BE49-F238E27FC236}">
                  <a16:creationId xmlns:a16="http://schemas.microsoft.com/office/drawing/2014/main" xmlns="" id="{814ED60A-C77C-4A8B-AC78-825F958A3DDE}"/>
                </a:ext>
              </a:extLst>
            </p:cNvPr>
            <p:cNvPicPr>
              <a:picLocks noChangeAspect="1"/>
            </p:cNvPicPr>
            <p:nvPr/>
          </p:nvPicPr>
          <p:blipFill>
            <a:blip r:embed="rId9"/>
            <a:stretch>
              <a:fillRect/>
            </a:stretch>
          </p:blipFill>
          <p:spPr>
            <a:xfrm>
              <a:off x="7052127" y="5180868"/>
              <a:ext cx="418527" cy="196626"/>
            </a:xfrm>
            <a:prstGeom prst="rect">
              <a:avLst/>
            </a:prstGeom>
          </p:spPr>
        </p:pic>
        <p:pic>
          <p:nvPicPr>
            <p:cNvPr id="96" name="Picture 95" descr="Shape, icon&#10;&#10;Description automatically generated">
              <a:extLst>
                <a:ext uri="{FF2B5EF4-FFF2-40B4-BE49-F238E27FC236}">
                  <a16:creationId xmlns:a16="http://schemas.microsoft.com/office/drawing/2014/main" xmlns="" id="{704BF6DD-C6A8-4482-8C8D-9490E5AEF24E}"/>
                </a:ext>
              </a:extLst>
            </p:cNvPr>
            <p:cNvPicPr>
              <a:picLocks noChangeAspect="1"/>
            </p:cNvPicPr>
            <p:nvPr/>
          </p:nvPicPr>
          <p:blipFill>
            <a:blip r:embed="rId9"/>
            <a:stretch>
              <a:fillRect/>
            </a:stretch>
          </p:blipFill>
          <p:spPr>
            <a:xfrm>
              <a:off x="7986847" y="5170708"/>
              <a:ext cx="418527" cy="196626"/>
            </a:xfrm>
            <a:prstGeom prst="rect">
              <a:avLst/>
            </a:prstGeom>
          </p:spPr>
        </p:pic>
        <p:pic>
          <p:nvPicPr>
            <p:cNvPr id="97" name="Picture 96" descr="Shape, icon&#10;&#10;Description automatically generated">
              <a:extLst>
                <a:ext uri="{FF2B5EF4-FFF2-40B4-BE49-F238E27FC236}">
                  <a16:creationId xmlns:a16="http://schemas.microsoft.com/office/drawing/2014/main" xmlns="" id="{CCDD6DC6-F793-4C35-A2D0-7CC8B230531D}"/>
                </a:ext>
              </a:extLst>
            </p:cNvPr>
            <p:cNvPicPr>
              <a:picLocks noChangeAspect="1"/>
            </p:cNvPicPr>
            <p:nvPr/>
          </p:nvPicPr>
          <p:blipFill>
            <a:blip r:embed="rId9"/>
            <a:stretch>
              <a:fillRect/>
            </a:stretch>
          </p:blipFill>
          <p:spPr>
            <a:xfrm>
              <a:off x="8921567" y="5170708"/>
              <a:ext cx="418527" cy="196626"/>
            </a:xfrm>
            <a:prstGeom prst="rect">
              <a:avLst/>
            </a:prstGeom>
          </p:spPr>
        </p:pic>
        <p:pic>
          <p:nvPicPr>
            <p:cNvPr id="98" name="Picture 97" descr="Shape, icon&#10;&#10;Description automatically generated">
              <a:extLst>
                <a:ext uri="{FF2B5EF4-FFF2-40B4-BE49-F238E27FC236}">
                  <a16:creationId xmlns:a16="http://schemas.microsoft.com/office/drawing/2014/main" xmlns="" id="{6A5DD7A9-E1CC-441C-8F0B-753FCEE21262}"/>
                </a:ext>
              </a:extLst>
            </p:cNvPr>
            <p:cNvPicPr>
              <a:picLocks noChangeAspect="1"/>
            </p:cNvPicPr>
            <p:nvPr/>
          </p:nvPicPr>
          <p:blipFill>
            <a:blip r:embed="rId9"/>
            <a:stretch>
              <a:fillRect/>
            </a:stretch>
          </p:blipFill>
          <p:spPr>
            <a:xfrm>
              <a:off x="10963727" y="5160548"/>
              <a:ext cx="418527" cy="196626"/>
            </a:xfrm>
            <a:prstGeom prst="rect">
              <a:avLst/>
            </a:prstGeom>
          </p:spPr>
        </p:pic>
      </p:grpSp>
      <p:sp>
        <p:nvSpPr>
          <p:cNvPr id="2" name="TextBox 1">
            <a:extLst>
              <a:ext uri="{FF2B5EF4-FFF2-40B4-BE49-F238E27FC236}">
                <a16:creationId xmlns:a16="http://schemas.microsoft.com/office/drawing/2014/main" xmlns="" id="{CF2FC3CE-9410-4E41-B7EC-C8D62376D4F9}"/>
              </a:ext>
            </a:extLst>
          </p:cNvPr>
          <p:cNvSpPr txBox="1"/>
          <p:nvPr/>
        </p:nvSpPr>
        <p:spPr>
          <a:xfrm>
            <a:off x="7671887" y="6182009"/>
            <a:ext cx="2600960" cy="246221"/>
          </a:xfrm>
          <a:prstGeom prst="rect">
            <a:avLst/>
          </a:prstGeom>
          <a:noFill/>
        </p:spPr>
        <p:txBody>
          <a:bodyPr wrap="square" lIns="0" rtlCol="0">
            <a:spAutoFit/>
          </a:bodyPr>
          <a:lstStyle/>
          <a:p>
            <a:r>
              <a:rPr lang="en-US" sz="1000" dirty="0"/>
              <a:t>*B&amp;R – Backup and recovery</a:t>
            </a:r>
          </a:p>
        </p:txBody>
      </p:sp>
    </p:spTree>
    <p:extLst>
      <p:ext uri="{BB962C8B-B14F-4D97-AF65-F5344CB8AC3E}">
        <p14:creationId xmlns:p14="http://schemas.microsoft.com/office/powerpoint/2010/main" val="3782847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80F586-5262-4ADB-8139-63CCEBD81ABC}"/>
              </a:ext>
            </a:extLst>
          </p:cNvPr>
          <p:cNvSpPr>
            <a:spLocks noGrp="1"/>
          </p:cNvSpPr>
          <p:nvPr>
            <p:ph type="title"/>
          </p:nvPr>
        </p:nvSpPr>
        <p:spPr>
          <a:xfrm>
            <a:off x="457201" y="357998"/>
            <a:ext cx="11400506" cy="1019046"/>
          </a:xfrm>
        </p:spPr>
        <p:txBody>
          <a:bodyPr/>
          <a:lstStyle/>
          <a:p>
            <a:r>
              <a:rPr lang="en-US" sz="2400" dirty="0"/>
              <a:t>Decoupling </a:t>
            </a:r>
            <a:r>
              <a:rPr lang="en-US" sz="2400" dirty="0" err="1"/>
              <a:t>HCI</a:t>
            </a:r>
            <a:r>
              <a:rPr lang="en-US" sz="2400" dirty="0"/>
              <a:t> Software and Hardware Increases Hardware Choice for Enterprise Buyers and Expands Deployment Options to Include Public Cloud</a:t>
            </a:r>
          </a:p>
        </p:txBody>
      </p:sp>
      <p:sp>
        <p:nvSpPr>
          <p:cNvPr id="12" name="TextBox 11">
            <a:extLst>
              <a:ext uri="{FF2B5EF4-FFF2-40B4-BE49-F238E27FC236}">
                <a16:creationId xmlns:a16="http://schemas.microsoft.com/office/drawing/2014/main" xmlns="" id="{A128A596-0C07-4D08-A88C-50ED91961017}"/>
              </a:ext>
            </a:extLst>
          </p:cNvPr>
          <p:cNvSpPr txBox="1"/>
          <p:nvPr/>
        </p:nvSpPr>
        <p:spPr>
          <a:xfrm>
            <a:off x="457200" y="5663117"/>
            <a:ext cx="11277588" cy="523220"/>
          </a:xfrm>
          <a:prstGeom prst="rect">
            <a:avLst/>
          </a:prstGeom>
          <a:solidFill>
            <a:schemeClr val="accent3"/>
          </a:solidFill>
        </p:spPr>
        <p:txBody>
          <a:bodyPr wrap="square" rtlCol="0">
            <a:spAutoFit/>
          </a:bodyPr>
          <a:lstStyle/>
          <a:p>
            <a:r>
              <a:rPr lang="en-US" sz="1400" b="1" dirty="0"/>
              <a:t>Recommendation: </a:t>
            </a:r>
            <a:r>
              <a:rPr lang="en-US" sz="1400" dirty="0"/>
              <a:t>Improve hybrid cloud features by building simple administration GUIs with customizable dashboards with multicloud and on-premises management</a:t>
            </a:r>
          </a:p>
        </p:txBody>
      </p:sp>
      <p:sp>
        <p:nvSpPr>
          <p:cNvPr id="15" name="Google Shape;942;p13">
            <a:extLst>
              <a:ext uri="{FF2B5EF4-FFF2-40B4-BE49-F238E27FC236}">
                <a16:creationId xmlns:a16="http://schemas.microsoft.com/office/drawing/2014/main" xmlns="" id="{F5AA0092-3CCB-4B64-B58C-AC4B3336E699}"/>
              </a:ext>
            </a:extLst>
          </p:cNvPr>
          <p:cNvSpPr/>
          <p:nvPr/>
        </p:nvSpPr>
        <p:spPr>
          <a:xfrm>
            <a:off x="457200" y="6242972"/>
            <a:ext cx="6748642"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mn-lt"/>
                <a:ea typeface="Arial"/>
                <a:cs typeface="Arial"/>
                <a:sym typeface="Arial"/>
              </a:rPr>
              <a:t>Source: </a:t>
            </a:r>
            <a:r>
              <a:rPr lang="en-US" sz="1000" dirty="0">
                <a:solidFill>
                  <a:schemeClr val="dk1"/>
                </a:solidFill>
                <a:latin typeface="+mn-lt"/>
              </a:rPr>
              <a:t>“Competitive Landscape: Hyperconverged Infrastructure Software” (G00727693)</a:t>
            </a:r>
            <a:endParaRPr lang="en-US" sz="1400" b="0" i="0" u="none" strike="noStrike" cap="none" dirty="0">
              <a:solidFill>
                <a:srgbClr val="000000"/>
              </a:solidFill>
              <a:latin typeface="+mn-lt"/>
              <a:ea typeface="Arial"/>
              <a:cs typeface="Arial"/>
              <a:sym typeface="Arial"/>
            </a:endParaRPr>
          </a:p>
        </p:txBody>
      </p:sp>
      <p:graphicFrame>
        <p:nvGraphicFramePr>
          <p:cNvPr id="17" name="Table 4">
            <a:extLst>
              <a:ext uri="{FF2B5EF4-FFF2-40B4-BE49-F238E27FC236}">
                <a16:creationId xmlns:a16="http://schemas.microsoft.com/office/drawing/2014/main" xmlns="" id="{C2FF5E89-30C8-474F-B9D0-7930F0BD67F2}"/>
              </a:ext>
            </a:extLst>
          </p:cNvPr>
          <p:cNvGraphicFramePr>
            <a:graphicFrameLocks noGrp="1"/>
          </p:cNvGraphicFramePr>
          <p:nvPr>
            <p:extLst>
              <p:ext uri="{D42A27DB-BD31-4B8C-83A1-F6EECF244321}">
                <p14:modId xmlns:p14="http://schemas.microsoft.com/office/powerpoint/2010/main" val="360033432"/>
              </p:ext>
            </p:extLst>
          </p:nvPr>
        </p:nvGraphicFramePr>
        <p:xfrm>
          <a:off x="479858" y="1912244"/>
          <a:ext cx="11250571" cy="3709847"/>
        </p:xfrm>
        <a:graphic>
          <a:graphicData uri="http://schemas.openxmlformats.org/drawingml/2006/table">
            <a:tbl>
              <a:tblPr firstRow="1" bandRow="1">
                <a:tableStyleId>{21E4AEA4-8DFA-4A89-87EB-49C32662AFE0}</a:tableStyleId>
              </a:tblPr>
              <a:tblGrid>
                <a:gridCol w="1432212">
                  <a:extLst>
                    <a:ext uri="{9D8B030D-6E8A-4147-A177-3AD203B41FA5}">
                      <a16:colId xmlns:a16="http://schemas.microsoft.com/office/drawing/2014/main" xmlns="" val="1905447044"/>
                    </a:ext>
                  </a:extLst>
                </a:gridCol>
                <a:gridCol w="705394">
                  <a:extLst>
                    <a:ext uri="{9D8B030D-6E8A-4147-A177-3AD203B41FA5}">
                      <a16:colId xmlns:a16="http://schemas.microsoft.com/office/drawing/2014/main" xmlns="" val="1866343945"/>
                    </a:ext>
                  </a:extLst>
                </a:gridCol>
                <a:gridCol w="687978">
                  <a:extLst>
                    <a:ext uri="{9D8B030D-6E8A-4147-A177-3AD203B41FA5}">
                      <a16:colId xmlns:a16="http://schemas.microsoft.com/office/drawing/2014/main" xmlns="" val="1959117448"/>
                    </a:ext>
                  </a:extLst>
                </a:gridCol>
                <a:gridCol w="635000">
                  <a:extLst>
                    <a:ext uri="{9D8B030D-6E8A-4147-A177-3AD203B41FA5}">
                      <a16:colId xmlns:a16="http://schemas.microsoft.com/office/drawing/2014/main" xmlns="" val="3349759983"/>
                    </a:ext>
                  </a:extLst>
                </a:gridCol>
                <a:gridCol w="651691">
                  <a:extLst>
                    <a:ext uri="{9D8B030D-6E8A-4147-A177-3AD203B41FA5}">
                      <a16:colId xmlns:a16="http://schemas.microsoft.com/office/drawing/2014/main" xmlns="" val="3698996993"/>
                    </a:ext>
                  </a:extLst>
                </a:gridCol>
                <a:gridCol w="883920">
                  <a:extLst>
                    <a:ext uri="{9D8B030D-6E8A-4147-A177-3AD203B41FA5}">
                      <a16:colId xmlns:a16="http://schemas.microsoft.com/office/drawing/2014/main" xmlns="" val="1994970230"/>
                    </a:ext>
                  </a:extLst>
                </a:gridCol>
                <a:gridCol w="914400">
                  <a:extLst>
                    <a:ext uri="{9D8B030D-6E8A-4147-A177-3AD203B41FA5}">
                      <a16:colId xmlns:a16="http://schemas.microsoft.com/office/drawing/2014/main" xmlns="" val="3025211676"/>
                    </a:ext>
                  </a:extLst>
                </a:gridCol>
                <a:gridCol w="967740">
                  <a:extLst>
                    <a:ext uri="{9D8B030D-6E8A-4147-A177-3AD203B41FA5}">
                      <a16:colId xmlns:a16="http://schemas.microsoft.com/office/drawing/2014/main" xmlns="" val="2820131713"/>
                    </a:ext>
                  </a:extLst>
                </a:gridCol>
                <a:gridCol w="654919">
                  <a:extLst>
                    <a:ext uri="{9D8B030D-6E8A-4147-A177-3AD203B41FA5}">
                      <a16:colId xmlns:a16="http://schemas.microsoft.com/office/drawing/2014/main" xmlns="" val="3646462239"/>
                    </a:ext>
                  </a:extLst>
                </a:gridCol>
                <a:gridCol w="701441">
                  <a:extLst>
                    <a:ext uri="{9D8B030D-6E8A-4147-A177-3AD203B41FA5}">
                      <a16:colId xmlns:a16="http://schemas.microsoft.com/office/drawing/2014/main" xmlns="" val="2859752911"/>
                    </a:ext>
                  </a:extLst>
                </a:gridCol>
                <a:gridCol w="731520">
                  <a:extLst>
                    <a:ext uri="{9D8B030D-6E8A-4147-A177-3AD203B41FA5}">
                      <a16:colId xmlns:a16="http://schemas.microsoft.com/office/drawing/2014/main" xmlns="" val="3838414901"/>
                    </a:ext>
                  </a:extLst>
                </a:gridCol>
                <a:gridCol w="1143000">
                  <a:extLst>
                    <a:ext uri="{9D8B030D-6E8A-4147-A177-3AD203B41FA5}">
                      <a16:colId xmlns:a16="http://schemas.microsoft.com/office/drawing/2014/main" xmlns="" val="2356604688"/>
                    </a:ext>
                  </a:extLst>
                </a:gridCol>
                <a:gridCol w="1141356">
                  <a:extLst>
                    <a:ext uri="{9D8B030D-6E8A-4147-A177-3AD203B41FA5}">
                      <a16:colId xmlns:a16="http://schemas.microsoft.com/office/drawing/2014/main" xmlns="" val="2608071099"/>
                    </a:ext>
                  </a:extLst>
                </a:gridCol>
              </a:tblGrid>
              <a:tr h="672176">
                <a:tc rowSpan="2">
                  <a:txBody>
                    <a:bodyPr/>
                    <a:lstStyle/>
                    <a:p>
                      <a:r>
                        <a:rPr lang="en-US" sz="1400" b="1" dirty="0">
                          <a:solidFill>
                            <a:srgbClr val="FFFFFF"/>
                          </a:solidFill>
                          <a:latin typeface="+mn-lt"/>
                        </a:rPr>
                        <a:t>Competitive Trends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gridSpan="12">
                  <a:txBody>
                    <a:bodyPr/>
                    <a:lstStyle/>
                    <a:p>
                      <a:pPr algn="ctr"/>
                      <a:r>
                        <a:rPr lang="en-US" sz="1400" b="1" dirty="0">
                          <a:solidFill>
                            <a:srgbClr val="FFFFFF"/>
                          </a:solidFill>
                        </a:rPr>
                        <a:t>Five HCI Software Vendors Measuring Up Against Competitive Trends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847016053"/>
                  </a:ext>
                </a:extLst>
              </a:tr>
              <a:tr h="709575">
                <a:tc vMerge="1">
                  <a:txBody>
                    <a:bodyPr/>
                    <a:lstStyle/>
                    <a:p>
                      <a:endParaRPr lang="en-US"/>
                    </a:p>
                  </a:txBody>
                  <a:tcPr/>
                </a:tc>
                <a:tc gridSpan="4">
                  <a:txBody>
                    <a:bodyPr/>
                    <a:lstStyle/>
                    <a:p>
                      <a:pPr algn="ctr"/>
                      <a:r>
                        <a:rPr lang="en-US" sz="1400" b="1" i="0" kern="1200" dirty="0">
                          <a:solidFill>
                            <a:schemeClr val="dk1"/>
                          </a:solidFill>
                          <a:effectLst/>
                          <a:latin typeface="+mn-lt"/>
                          <a:ea typeface="+mn-ea"/>
                          <a:cs typeface="+mn-cs"/>
                        </a:rPr>
                        <a:t>Hypervisor Support</a:t>
                      </a:r>
                      <a:endParaRPr lang="en-US" sz="1400" b="1"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gridSpan="6">
                  <a:txBody>
                    <a:bodyPr/>
                    <a:lstStyle/>
                    <a:p>
                      <a:pPr algn="ctr"/>
                      <a:r>
                        <a:rPr lang="en-US" sz="1400" b="1" i="0" kern="1200" dirty="0">
                          <a:solidFill>
                            <a:schemeClr val="dk1"/>
                          </a:solidFill>
                          <a:effectLst/>
                          <a:latin typeface="+mn-lt"/>
                          <a:ea typeface="+mn-ea"/>
                          <a:cs typeface="+mn-cs"/>
                        </a:rPr>
                        <a:t>HCI Features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sz="1400" b="1" i="0" kern="1200" dirty="0">
                          <a:solidFill>
                            <a:schemeClr val="dk1"/>
                          </a:solidFill>
                          <a:effectLst/>
                          <a:latin typeface="+mn-lt"/>
                          <a:ea typeface="+mn-ea"/>
                          <a:cs typeface="+mn-cs"/>
                        </a:rPr>
                        <a:t>Purchase Option</a:t>
                      </a:r>
                      <a:endParaRPr lang="en-US" sz="1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US"/>
                    </a:p>
                  </a:txBody>
                  <a:tcPr/>
                </a:tc>
                <a:extLst>
                  <a:ext uri="{0D108BD9-81ED-4DB2-BD59-A6C34878D82A}">
                    <a16:rowId xmlns:a16="http://schemas.microsoft.com/office/drawing/2014/main" xmlns="" val="2429683186"/>
                  </a:ext>
                </a:extLst>
              </a:tr>
              <a:tr h="309737">
                <a:tc>
                  <a:txBody>
                    <a:bodyPr/>
                    <a:lstStyle/>
                    <a:p>
                      <a:pPr algn="ctr"/>
                      <a:r>
                        <a:rPr lang="en-US" sz="1400" b="1" kern="1200" dirty="0">
                          <a:solidFill>
                            <a:schemeClr val="accent1"/>
                          </a:solidFill>
                          <a:latin typeface="+mn-lt"/>
                          <a:ea typeface="+mn-ea"/>
                          <a:cs typeface="+mn-cs"/>
                        </a:rPr>
                        <a:t>Vendors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Hyper-V</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vSphere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KVM</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Xen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Hybrid Cloud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kern="1200" dirty="0">
                          <a:solidFill>
                            <a:schemeClr val="dk1"/>
                          </a:solidFill>
                          <a:latin typeface="+mn-lt"/>
                          <a:ea typeface="+mn-ea"/>
                          <a:cs typeface="+mn-cs"/>
                        </a:rPr>
                        <a:t>Networking</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kern="1200" dirty="0">
                          <a:solidFill>
                            <a:schemeClr val="dk1"/>
                          </a:solidFill>
                          <a:latin typeface="+mn-lt"/>
                          <a:ea typeface="+mn-ea"/>
                          <a:cs typeface="+mn-cs"/>
                        </a:rPr>
                        <a:t>Kubernetes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kern="1200" dirty="0">
                          <a:solidFill>
                            <a:schemeClr val="dk1"/>
                          </a:solidFill>
                          <a:latin typeface="+mn-lt"/>
                          <a:ea typeface="+mn-ea"/>
                          <a:cs typeface="+mn-cs"/>
                        </a:rPr>
                        <a:t>File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kern="1200" dirty="0">
                          <a:solidFill>
                            <a:schemeClr val="dk1"/>
                          </a:solidFill>
                          <a:latin typeface="+mn-lt"/>
                          <a:ea typeface="+mn-ea"/>
                          <a:cs typeface="+mn-cs"/>
                        </a:rPr>
                        <a:t>S3 Object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kern="1200" dirty="0">
                          <a:solidFill>
                            <a:schemeClr val="dk1"/>
                          </a:solidFill>
                          <a:latin typeface="+mn-lt"/>
                          <a:ea typeface="+mn-ea"/>
                          <a:cs typeface="+mn-cs"/>
                        </a:rPr>
                        <a:t>Security</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Perpetual</a:t>
                      </a:r>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latin typeface="+mn-lt"/>
                        </a:rPr>
                        <a:t>Subscription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31297189"/>
                  </a:ext>
                </a:extLst>
              </a:tr>
              <a:tr h="433981">
                <a:tc>
                  <a:txBody>
                    <a:bodyPr/>
                    <a:lstStyle/>
                    <a:p>
                      <a:pPr algn="l"/>
                      <a:endParaRPr lang="en-US" sz="1400" b="1" kern="1200" dirty="0">
                        <a:solidFill>
                          <a:srgbClr val="FFFFFF"/>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b="1"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b="1"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77816644"/>
                  </a:ext>
                </a:extLst>
              </a:tr>
              <a:tr h="402298">
                <a:tc>
                  <a:txBody>
                    <a:bodyPr/>
                    <a:lstStyle/>
                    <a:p>
                      <a:pPr algn="l"/>
                      <a:endParaRPr lang="en-US" sz="11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84867857"/>
                  </a:ext>
                </a:extLst>
              </a:tr>
              <a:tr h="405422">
                <a:tc>
                  <a:txBody>
                    <a:bodyPr/>
                    <a:lstStyle/>
                    <a:p>
                      <a:pPr algn="l"/>
                      <a:endParaRPr lang="en-US" sz="11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56114180"/>
                  </a:ext>
                </a:extLst>
              </a:tr>
              <a:tr h="342900">
                <a:tc>
                  <a:txBody>
                    <a:bodyPr/>
                    <a:lstStyle/>
                    <a:p>
                      <a:pPr algn="l"/>
                      <a:endParaRPr lang="en-US" sz="11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13503724"/>
                  </a:ext>
                </a:extLst>
              </a:tr>
              <a:tr h="347255">
                <a:tc>
                  <a:txBody>
                    <a:bodyPr/>
                    <a:lstStyle/>
                    <a:p>
                      <a:pPr algn="l"/>
                      <a:endParaRPr lang="en-US" sz="11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200" dirty="0">
                        <a:latin typeface="+mn-l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43945122"/>
                  </a:ext>
                </a:extLst>
              </a:tr>
            </a:tbl>
          </a:graphicData>
        </a:graphic>
      </p:graphicFrame>
      <p:sp>
        <p:nvSpPr>
          <p:cNvPr id="99" name="TextBox 98">
            <a:extLst>
              <a:ext uri="{FF2B5EF4-FFF2-40B4-BE49-F238E27FC236}">
                <a16:creationId xmlns:a16="http://schemas.microsoft.com/office/drawing/2014/main" xmlns="" id="{5DE47E67-8E67-4F1F-8C45-F7A5013A76BB}"/>
              </a:ext>
            </a:extLst>
          </p:cNvPr>
          <p:cNvSpPr txBox="1"/>
          <p:nvPr/>
        </p:nvSpPr>
        <p:spPr>
          <a:xfrm>
            <a:off x="452841" y="1347999"/>
            <a:ext cx="11277588" cy="523220"/>
          </a:xfrm>
          <a:prstGeom prst="rect">
            <a:avLst/>
          </a:prstGeom>
          <a:solidFill>
            <a:schemeClr val="accent3"/>
          </a:solidFill>
        </p:spPr>
        <p:txBody>
          <a:bodyPr wrap="square" rtlCol="0">
            <a:spAutoFit/>
          </a:bodyPr>
          <a:lstStyle/>
          <a:p>
            <a:r>
              <a:rPr lang="en-US" sz="1400" b="1" dirty="0"/>
              <a:t>Key Findings: </a:t>
            </a:r>
            <a:r>
              <a:rPr lang="en-US" sz="1400" dirty="0"/>
              <a:t>Enterprises are increasingly evaluating HCI software providers based on their automation capabilities, integration with public cloud providers, simplified software maintenance and upgrade coupled with Kubernetes support</a:t>
            </a:r>
          </a:p>
        </p:txBody>
      </p:sp>
      <p:cxnSp>
        <p:nvCxnSpPr>
          <p:cNvPr id="5" name="Straight Connector 4">
            <a:extLst>
              <a:ext uri="{FF2B5EF4-FFF2-40B4-BE49-F238E27FC236}">
                <a16:creationId xmlns:a16="http://schemas.microsoft.com/office/drawing/2014/main" xmlns="" id="{486124AA-6275-424F-B1FC-F4C18B14D16D}"/>
              </a:ext>
            </a:extLst>
          </p:cNvPr>
          <p:cNvCxnSpPr>
            <a:cxnSpLocks/>
          </p:cNvCxnSpPr>
          <p:nvPr/>
        </p:nvCxnSpPr>
        <p:spPr>
          <a:xfrm>
            <a:off x="3936730" y="3294923"/>
            <a:ext cx="641684" cy="0"/>
          </a:xfrm>
          <a:prstGeom prst="line">
            <a:avLst/>
          </a:prstGeom>
          <a:ln/>
        </p:spPr>
        <p:style>
          <a:lnRef idx="2">
            <a:schemeClr val="dk1"/>
          </a:lnRef>
          <a:fillRef idx="0">
            <a:schemeClr val="dk1"/>
          </a:fillRef>
          <a:effectRef idx="1">
            <a:schemeClr val="dk1"/>
          </a:effectRef>
          <a:fontRef idx="minor">
            <a:schemeClr val="tx1"/>
          </a:fontRef>
        </p:style>
      </p:cxnSp>
      <p:pic>
        <p:nvPicPr>
          <p:cNvPr id="21" name="Picture 20">
            <a:extLst>
              <a:ext uri="{FF2B5EF4-FFF2-40B4-BE49-F238E27FC236}">
                <a16:creationId xmlns:a16="http://schemas.microsoft.com/office/drawing/2014/main" xmlns="" id="{D6D91C83-9B72-4265-B884-71385E2B1C70}"/>
              </a:ext>
            </a:extLst>
          </p:cNvPr>
          <p:cNvPicPr>
            <a:picLocks noChangeAspect="1"/>
          </p:cNvPicPr>
          <p:nvPr/>
        </p:nvPicPr>
        <p:blipFill>
          <a:blip r:embed="rId3"/>
          <a:stretch>
            <a:fillRect/>
          </a:stretch>
        </p:blipFill>
        <p:spPr>
          <a:xfrm>
            <a:off x="601220" y="3781657"/>
            <a:ext cx="1286658" cy="308608"/>
          </a:xfrm>
          <a:prstGeom prst="rect">
            <a:avLst/>
          </a:prstGeom>
        </p:spPr>
      </p:pic>
      <p:pic>
        <p:nvPicPr>
          <p:cNvPr id="25" name="Picture 24">
            <a:extLst>
              <a:ext uri="{FF2B5EF4-FFF2-40B4-BE49-F238E27FC236}">
                <a16:creationId xmlns:a16="http://schemas.microsoft.com/office/drawing/2014/main" xmlns="" id="{5F4765EA-876C-4021-85AD-03F14CEBE13F}"/>
              </a:ext>
            </a:extLst>
          </p:cNvPr>
          <p:cNvPicPr>
            <a:picLocks noChangeAspect="1"/>
          </p:cNvPicPr>
          <p:nvPr/>
        </p:nvPicPr>
        <p:blipFill>
          <a:blip r:embed="rId4"/>
          <a:stretch>
            <a:fillRect/>
          </a:stretch>
        </p:blipFill>
        <p:spPr>
          <a:xfrm>
            <a:off x="599403" y="4237053"/>
            <a:ext cx="1249963" cy="228267"/>
          </a:xfrm>
          <a:prstGeom prst="rect">
            <a:avLst/>
          </a:prstGeom>
        </p:spPr>
      </p:pic>
      <p:pic>
        <p:nvPicPr>
          <p:cNvPr id="28" name="Picture 27">
            <a:extLst>
              <a:ext uri="{FF2B5EF4-FFF2-40B4-BE49-F238E27FC236}">
                <a16:creationId xmlns:a16="http://schemas.microsoft.com/office/drawing/2014/main" xmlns="" id="{B7075E4C-BB14-4708-AA9C-5F5D71BF7288}"/>
              </a:ext>
            </a:extLst>
          </p:cNvPr>
          <p:cNvPicPr>
            <a:picLocks noChangeAspect="1"/>
          </p:cNvPicPr>
          <p:nvPr/>
        </p:nvPicPr>
        <p:blipFill>
          <a:blip r:embed="rId5"/>
          <a:stretch>
            <a:fillRect/>
          </a:stretch>
        </p:blipFill>
        <p:spPr>
          <a:xfrm>
            <a:off x="735238" y="4604798"/>
            <a:ext cx="978291" cy="306343"/>
          </a:xfrm>
          <a:prstGeom prst="rect">
            <a:avLst/>
          </a:prstGeom>
        </p:spPr>
      </p:pic>
      <p:pic>
        <p:nvPicPr>
          <p:cNvPr id="30" name="Picture 29">
            <a:extLst>
              <a:ext uri="{FF2B5EF4-FFF2-40B4-BE49-F238E27FC236}">
                <a16:creationId xmlns:a16="http://schemas.microsoft.com/office/drawing/2014/main" xmlns="" id="{EAB3E8D6-DCF2-4E3B-83C1-7E4E58B03553}"/>
              </a:ext>
            </a:extLst>
          </p:cNvPr>
          <p:cNvPicPr>
            <a:picLocks noChangeAspect="1"/>
          </p:cNvPicPr>
          <p:nvPr/>
        </p:nvPicPr>
        <p:blipFill>
          <a:blip r:embed="rId6"/>
          <a:stretch>
            <a:fillRect/>
          </a:stretch>
        </p:blipFill>
        <p:spPr>
          <a:xfrm>
            <a:off x="735238" y="4972312"/>
            <a:ext cx="978291" cy="282326"/>
          </a:xfrm>
          <a:prstGeom prst="rect">
            <a:avLst/>
          </a:prstGeom>
        </p:spPr>
      </p:pic>
      <p:pic>
        <p:nvPicPr>
          <p:cNvPr id="32" name="Picture 31">
            <a:extLst>
              <a:ext uri="{FF2B5EF4-FFF2-40B4-BE49-F238E27FC236}">
                <a16:creationId xmlns:a16="http://schemas.microsoft.com/office/drawing/2014/main" xmlns="" id="{6F4E2376-6F3D-4266-B3BE-EEA578F69CC0}"/>
              </a:ext>
            </a:extLst>
          </p:cNvPr>
          <p:cNvPicPr>
            <a:picLocks noChangeAspect="1"/>
          </p:cNvPicPr>
          <p:nvPr/>
        </p:nvPicPr>
        <p:blipFill>
          <a:blip r:embed="rId7"/>
          <a:stretch>
            <a:fillRect/>
          </a:stretch>
        </p:blipFill>
        <p:spPr>
          <a:xfrm>
            <a:off x="671620" y="5333372"/>
            <a:ext cx="1145858" cy="228267"/>
          </a:xfrm>
          <a:prstGeom prst="rect">
            <a:avLst/>
          </a:prstGeom>
        </p:spPr>
      </p:pic>
      <p:pic>
        <p:nvPicPr>
          <p:cNvPr id="100" name="Picture 99" descr="Shape, icon&#10;&#10;Description automatically generated">
            <a:extLst>
              <a:ext uri="{FF2B5EF4-FFF2-40B4-BE49-F238E27FC236}">
                <a16:creationId xmlns:a16="http://schemas.microsoft.com/office/drawing/2014/main" xmlns="" id="{DDD16D00-46A1-4B43-BCAE-8E343D133E5C}"/>
              </a:ext>
            </a:extLst>
          </p:cNvPr>
          <p:cNvPicPr>
            <a:picLocks noChangeAspect="1"/>
          </p:cNvPicPr>
          <p:nvPr/>
        </p:nvPicPr>
        <p:blipFill>
          <a:blip r:embed="rId8"/>
          <a:stretch>
            <a:fillRect/>
          </a:stretch>
        </p:blipFill>
        <p:spPr>
          <a:xfrm>
            <a:off x="2022927" y="3799108"/>
            <a:ext cx="520582" cy="244572"/>
          </a:xfrm>
          <a:prstGeom prst="rect">
            <a:avLst/>
          </a:prstGeom>
        </p:spPr>
      </p:pic>
      <p:pic>
        <p:nvPicPr>
          <p:cNvPr id="102" name="Picture 101" descr="Shape, icon&#10;&#10;Description automatically generated">
            <a:extLst>
              <a:ext uri="{FF2B5EF4-FFF2-40B4-BE49-F238E27FC236}">
                <a16:creationId xmlns:a16="http://schemas.microsoft.com/office/drawing/2014/main" xmlns="" id="{19313E76-D4EC-41DD-97D3-D226B5565B67}"/>
              </a:ext>
            </a:extLst>
          </p:cNvPr>
          <p:cNvPicPr>
            <a:picLocks noChangeAspect="1"/>
          </p:cNvPicPr>
          <p:nvPr/>
        </p:nvPicPr>
        <p:blipFill>
          <a:blip r:embed="rId8"/>
          <a:stretch>
            <a:fillRect/>
          </a:stretch>
        </p:blipFill>
        <p:spPr>
          <a:xfrm>
            <a:off x="2012767" y="4215668"/>
            <a:ext cx="520582" cy="244572"/>
          </a:xfrm>
          <a:prstGeom prst="rect">
            <a:avLst/>
          </a:prstGeom>
        </p:spPr>
      </p:pic>
      <p:pic>
        <p:nvPicPr>
          <p:cNvPr id="103" name="Picture 102" descr="Shape, icon&#10;&#10;Description automatically generated">
            <a:extLst>
              <a:ext uri="{FF2B5EF4-FFF2-40B4-BE49-F238E27FC236}">
                <a16:creationId xmlns:a16="http://schemas.microsoft.com/office/drawing/2014/main" xmlns="" id="{54D4B3F9-C28A-4781-86E5-78C717A33CBB}"/>
              </a:ext>
            </a:extLst>
          </p:cNvPr>
          <p:cNvPicPr>
            <a:picLocks noChangeAspect="1"/>
          </p:cNvPicPr>
          <p:nvPr/>
        </p:nvPicPr>
        <p:blipFill>
          <a:blip r:embed="rId8"/>
          <a:stretch>
            <a:fillRect/>
          </a:stretch>
        </p:blipFill>
        <p:spPr>
          <a:xfrm>
            <a:off x="2734127" y="4205508"/>
            <a:ext cx="520582" cy="244572"/>
          </a:xfrm>
          <a:prstGeom prst="rect">
            <a:avLst/>
          </a:prstGeom>
        </p:spPr>
      </p:pic>
      <p:pic>
        <p:nvPicPr>
          <p:cNvPr id="104" name="Picture 103" descr="Shape, icon&#10;&#10;Description automatically generated">
            <a:extLst>
              <a:ext uri="{FF2B5EF4-FFF2-40B4-BE49-F238E27FC236}">
                <a16:creationId xmlns:a16="http://schemas.microsoft.com/office/drawing/2014/main" xmlns="" id="{5367755A-77F9-4017-8B54-25B099EB3602}"/>
              </a:ext>
            </a:extLst>
          </p:cNvPr>
          <p:cNvPicPr>
            <a:picLocks noChangeAspect="1"/>
          </p:cNvPicPr>
          <p:nvPr/>
        </p:nvPicPr>
        <p:blipFill>
          <a:blip r:embed="rId8"/>
          <a:stretch>
            <a:fillRect/>
          </a:stretch>
        </p:blipFill>
        <p:spPr>
          <a:xfrm>
            <a:off x="2002607" y="4642388"/>
            <a:ext cx="520582" cy="244572"/>
          </a:xfrm>
          <a:prstGeom prst="rect">
            <a:avLst/>
          </a:prstGeom>
        </p:spPr>
      </p:pic>
      <p:pic>
        <p:nvPicPr>
          <p:cNvPr id="105" name="Picture 104" descr="Shape, icon&#10;&#10;Description automatically generated">
            <a:extLst>
              <a:ext uri="{FF2B5EF4-FFF2-40B4-BE49-F238E27FC236}">
                <a16:creationId xmlns:a16="http://schemas.microsoft.com/office/drawing/2014/main" xmlns="" id="{568C20A4-EB3A-4C89-9AAE-F62AE70118A4}"/>
              </a:ext>
            </a:extLst>
          </p:cNvPr>
          <p:cNvPicPr>
            <a:picLocks noChangeAspect="1"/>
          </p:cNvPicPr>
          <p:nvPr/>
        </p:nvPicPr>
        <p:blipFill>
          <a:blip r:embed="rId8"/>
          <a:stretch>
            <a:fillRect/>
          </a:stretch>
        </p:blipFill>
        <p:spPr>
          <a:xfrm>
            <a:off x="2723967" y="4632228"/>
            <a:ext cx="520582" cy="244572"/>
          </a:xfrm>
          <a:prstGeom prst="rect">
            <a:avLst/>
          </a:prstGeom>
        </p:spPr>
      </p:pic>
      <p:pic>
        <p:nvPicPr>
          <p:cNvPr id="106" name="Picture 105" descr="Shape, icon&#10;&#10;Description automatically generated">
            <a:extLst>
              <a:ext uri="{FF2B5EF4-FFF2-40B4-BE49-F238E27FC236}">
                <a16:creationId xmlns:a16="http://schemas.microsoft.com/office/drawing/2014/main" xmlns="" id="{F99A6654-6CA5-4A66-95D0-89F838CF0001}"/>
              </a:ext>
            </a:extLst>
          </p:cNvPr>
          <p:cNvPicPr>
            <a:picLocks noChangeAspect="1"/>
          </p:cNvPicPr>
          <p:nvPr/>
        </p:nvPicPr>
        <p:blipFill>
          <a:blip r:embed="rId8"/>
          <a:stretch>
            <a:fillRect/>
          </a:stretch>
        </p:blipFill>
        <p:spPr>
          <a:xfrm>
            <a:off x="3374207" y="4622068"/>
            <a:ext cx="520582" cy="244572"/>
          </a:xfrm>
          <a:prstGeom prst="rect">
            <a:avLst/>
          </a:prstGeom>
        </p:spPr>
      </p:pic>
      <p:pic>
        <p:nvPicPr>
          <p:cNvPr id="108" name="Picture 107" descr="Shape, icon&#10;&#10;Description automatically generated">
            <a:extLst>
              <a:ext uri="{FF2B5EF4-FFF2-40B4-BE49-F238E27FC236}">
                <a16:creationId xmlns:a16="http://schemas.microsoft.com/office/drawing/2014/main" xmlns="" id="{0E2B3646-6852-40E1-970B-1AD9EA0F68FC}"/>
              </a:ext>
            </a:extLst>
          </p:cNvPr>
          <p:cNvPicPr>
            <a:picLocks noChangeAspect="1"/>
          </p:cNvPicPr>
          <p:nvPr/>
        </p:nvPicPr>
        <p:blipFill>
          <a:blip r:embed="rId8"/>
          <a:stretch>
            <a:fillRect/>
          </a:stretch>
        </p:blipFill>
        <p:spPr>
          <a:xfrm>
            <a:off x="4014287" y="4622068"/>
            <a:ext cx="520582" cy="244572"/>
          </a:xfrm>
          <a:prstGeom prst="rect">
            <a:avLst/>
          </a:prstGeom>
        </p:spPr>
      </p:pic>
      <p:pic>
        <p:nvPicPr>
          <p:cNvPr id="109" name="Picture 108" descr="Shape, icon&#10;&#10;Description automatically generated">
            <a:extLst>
              <a:ext uri="{FF2B5EF4-FFF2-40B4-BE49-F238E27FC236}">
                <a16:creationId xmlns:a16="http://schemas.microsoft.com/office/drawing/2014/main" xmlns="" id="{8C533374-44FA-406D-8A7E-6ABC9124FB36}"/>
              </a:ext>
            </a:extLst>
          </p:cNvPr>
          <p:cNvPicPr>
            <a:picLocks noChangeAspect="1"/>
          </p:cNvPicPr>
          <p:nvPr/>
        </p:nvPicPr>
        <p:blipFill>
          <a:blip r:embed="rId8"/>
          <a:stretch>
            <a:fillRect/>
          </a:stretch>
        </p:blipFill>
        <p:spPr>
          <a:xfrm>
            <a:off x="2001003" y="4997835"/>
            <a:ext cx="520582" cy="244572"/>
          </a:xfrm>
          <a:prstGeom prst="rect">
            <a:avLst/>
          </a:prstGeom>
        </p:spPr>
      </p:pic>
      <p:pic>
        <p:nvPicPr>
          <p:cNvPr id="110" name="Picture 109" descr="Shape, icon&#10;&#10;Description automatically generated">
            <a:extLst>
              <a:ext uri="{FF2B5EF4-FFF2-40B4-BE49-F238E27FC236}">
                <a16:creationId xmlns:a16="http://schemas.microsoft.com/office/drawing/2014/main" xmlns="" id="{933289CE-D735-4533-BEB9-E35B06CCA148}"/>
              </a:ext>
            </a:extLst>
          </p:cNvPr>
          <p:cNvPicPr>
            <a:picLocks noChangeAspect="1"/>
          </p:cNvPicPr>
          <p:nvPr/>
        </p:nvPicPr>
        <p:blipFill>
          <a:blip r:embed="rId8"/>
          <a:stretch>
            <a:fillRect/>
          </a:stretch>
        </p:blipFill>
        <p:spPr>
          <a:xfrm>
            <a:off x="2722363" y="4987675"/>
            <a:ext cx="520582" cy="244572"/>
          </a:xfrm>
          <a:prstGeom prst="rect">
            <a:avLst/>
          </a:prstGeom>
        </p:spPr>
      </p:pic>
      <p:pic>
        <p:nvPicPr>
          <p:cNvPr id="111" name="Picture 110" descr="Shape, icon&#10;&#10;Description automatically generated">
            <a:extLst>
              <a:ext uri="{FF2B5EF4-FFF2-40B4-BE49-F238E27FC236}">
                <a16:creationId xmlns:a16="http://schemas.microsoft.com/office/drawing/2014/main" xmlns="" id="{4E9C100E-1D18-4AEF-BC6C-DD703BA87CA2}"/>
              </a:ext>
            </a:extLst>
          </p:cNvPr>
          <p:cNvPicPr>
            <a:picLocks noChangeAspect="1"/>
          </p:cNvPicPr>
          <p:nvPr/>
        </p:nvPicPr>
        <p:blipFill>
          <a:blip r:embed="rId8"/>
          <a:stretch>
            <a:fillRect/>
          </a:stretch>
        </p:blipFill>
        <p:spPr>
          <a:xfrm>
            <a:off x="3372603" y="4977515"/>
            <a:ext cx="520582" cy="244572"/>
          </a:xfrm>
          <a:prstGeom prst="rect">
            <a:avLst/>
          </a:prstGeom>
        </p:spPr>
      </p:pic>
      <p:pic>
        <p:nvPicPr>
          <p:cNvPr id="112" name="Picture 111" descr="Shape, icon&#10;&#10;Description automatically generated">
            <a:extLst>
              <a:ext uri="{FF2B5EF4-FFF2-40B4-BE49-F238E27FC236}">
                <a16:creationId xmlns:a16="http://schemas.microsoft.com/office/drawing/2014/main" xmlns="" id="{696D36A5-5C8E-4C8B-BBB5-063AC8EA763F}"/>
              </a:ext>
            </a:extLst>
          </p:cNvPr>
          <p:cNvPicPr>
            <a:picLocks noChangeAspect="1"/>
          </p:cNvPicPr>
          <p:nvPr/>
        </p:nvPicPr>
        <p:blipFill>
          <a:blip r:embed="rId8"/>
          <a:stretch>
            <a:fillRect/>
          </a:stretch>
        </p:blipFill>
        <p:spPr>
          <a:xfrm>
            <a:off x="2720756" y="5331664"/>
            <a:ext cx="520582" cy="244572"/>
          </a:xfrm>
          <a:prstGeom prst="rect">
            <a:avLst/>
          </a:prstGeom>
        </p:spPr>
      </p:pic>
      <p:pic>
        <p:nvPicPr>
          <p:cNvPr id="113" name="Picture 112" descr="Shape, icon&#10;&#10;Description automatically generated">
            <a:extLst>
              <a:ext uri="{FF2B5EF4-FFF2-40B4-BE49-F238E27FC236}">
                <a16:creationId xmlns:a16="http://schemas.microsoft.com/office/drawing/2014/main" xmlns="" id="{B43B0D5E-4FA4-4935-A0DC-0F415A49EBD5}"/>
              </a:ext>
            </a:extLst>
          </p:cNvPr>
          <p:cNvPicPr>
            <a:picLocks noChangeAspect="1"/>
          </p:cNvPicPr>
          <p:nvPr/>
        </p:nvPicPr>
        <p:blipFill>
          <a:blip r:embed="rId8"/>
          <a:stretch>
            <a:fillRect/>
          </a:stretch>
        </p:blipFill>
        <p:spPr>
          <a:xfrm>
            <a:off x="4764523" y="3813675"/>
            <a:ext cx="520582" cy="244572"/>
          </a:xfrm>
          <a:prstGeom prst="rect">
            <a:avLst/>
          </a:prstGeom>
        </p:spPr>
      </p:pic>
      <p:pic>
        <p:nvPicPr>
          <p:cNvPr id="114" name="Picture 113" descr="Shape, icon&#10;&#10;Description automatically generated">
            <a:extLst>
              <a:ext uri="{FF2B5EF4-FFF2-40B4-BE49-F238E27FC236}">
                <a16:creationId xmlns:a16="http://schemas.microsoft.com/office/drawing/2014/main" xmlns="" id="{6AF5C285-89C4-4EBB-BDE0-0C082F507650}"/>
              </a:ext>
            </a:extLst>
          </p:cNvPr>
          <p:cNvPicPr>
            <a:picLocks noChangeAspect="1"/>
          </p:cNvPicPr>
          <p:nvPr/>
        </p:nvPicPr>
        <p:blipFill>
          <a:blip r:embed="rId8"/>
          <a:stretch>
            <a:fillRect/>
          </a:stretch>
        </p:blipFill>
        <p:spPr>
          <a:xfrm>
            <a:off x="6646606" y="3813675"/>
            <a:ext cx="520582" cy="244572"/>
          </a:xfrm>
          <a:prstGeom prst="rect">
            <a:avLst/>
          </a:prstGeom>
        </p:spPr>
      </p:pic>
      <p:pic>
        <p:nvPicPr>
          <p:cNvPr id="115" name="Picture 114" descr="Shape, icon&#10;&#10;Description automatically generated">
            <a:extLst>
              <a:ext uri="{FF2B5EF4-FFF2-40B4-BE49-F238E27FC236}">
                <a16:creationId xmlns:a16="http://schemas.microsoft.com/office/drawing/2014/main" xmlns="" id="{F4B9917D-DD44-41F1-9B07-C1ACFB537C15}"/>
              </a:ext>
            </a:extLst>
          </p:cNvPr>
          <p:cNvPicPr>
            <a:picLocks noChangeAspect="1"/>
          </p:cNvPicPr>
          <p:nvPr/>
        </p:nvPicPr>
        <p:blipFill>
          <a:blip r:embed="rId8"/>
          <a:stretch>
            <a:fillRect/>
          </a:stretch>
        </p:blipFill>
        <p:spPr>
          <a:xfrm>
            <a:off x="8810686" y="3800177"/>
            <a:ext cx="520582" cy="244572"/>
          </a:xfrm>
          <a:prstGeom prst="rect">
            <a:avLst/>
          </a:prstGeom>
        </p:spPr>
      </p:pic>
      <p:pic>
        <p:nvPicPr>
          <p:cNvPr id="116" name="Picture 115" descr="Shape, icon&#10;&#10;Description automatically generated">
            <a:extLst>
              <a:ext uri="{FF2B5EF4-FFF2-40B4-BE49-F238E27FC236}">
                <a16:creationId xmlns:a16="http://schemas.microsoft.com/office/drawing/2014/main" xmlns="" id="{508D4ACC-1C1E-437B-877B-978EE622568E}"/>
              </a:ext>
            </a:extLst>
          </p:cNvPr>
          <p:cNvPicPr>
            <a:picLocks noChangeAspect="1"/>
          </p:cNvPicPr>
          <p:nvPr/>
        </p:nvPicPr>
        <p:blipFill>
          <a:blip r:embed="rId8"/>
          <a:stretch>
            <a:fillRect/>
          </a:stretch>
        </p:blipFill>
        <p:spPr>
          <a:xfrm>
            <a:off x="10974766" y="3799108"/>
            <a:ext cx="520582" cy="244572"/>
          </a:xfrm>
          <a:prstGeom prst="rect">
            <a:avLst/>
          </a:prstGeom>
        </p:spPr>
      </p:pic>
      <p:pic>
        <p:nvPicPr>
          <p:cNvPr id="117" name="Picture 116" descr="Shape, icon&#10;&#10;Description automatically generated">
            <a:extLst>
              <a:ext uri="{FF2B5EF4-FFF2-40B4-BE49-F238E27FC236}">
                <a16:creationId xmlns:a16="http://schemas.microsoft.com/office/drawing/2014/main" xmlns="" id="{45829C9B-F430-4E24-BF62-8126AE648FFA}"/>
              </a:ext>
            </a:extLst>
          </p:cNvPr>
          <p:cNvPicPr>
            <a:picLocks noChangeAspect="1"/>
          </p:cNvPicPr>
          <p:nvPr/>
        </p:nvPicPr>
        <p:blipFill>
          <a:blip r:embed="rId8"/>
          <a:stretch>
            <a:fillRect/>
          </a:stretch>
        </p:blipFill>
        <p:spPr>
          <a:xfrm>
            <a:off x="4764523" y="4238753"/>
            <a:ext cx="520582" cy="244572"/>
          </a:xfrm>
          <a:prstGeom prst="rect">
            <a:avLst/>
          </a:prstGeom>
        </p:spPr>
      </p:pic>
      <p:pic>
        <p:nvPicPr>
          <p:cNvPr id="118" name="Picture 117" descr="Shape, icon&#10;&#10;Description automatically generated">
            <a:extLst>
              <a:ext uri="{FF2B5EF4-FFF2-40B4-BE49-F238E27FC236}">
                <a16:creationId xmlns:a16="http://schemas.microsoft.com/office/drawing/2014/main" xmlns="" id="{0FA90FB0-FCD6-45B7-9546-C20242FBE855}"/>
              </a:ext>
            </a:extLst>
          </p:cNvPr>
          <p:cNvPicPr>
            <a:picLocks noChangeAspect="1"/>
          </p:cNvPicPr>
          <p:nvPr/>
        </p:nvPicPr>
        <p:blipFill>
          <a:blip r:embed="rId8"/>
          <a:stretch>
            <a:fillRect/>
          </a:stretch>
        </p:blipFill>
        <p:spPr>
          <a:xfrm>
            <a:off x="5649284" y="4238841"/>
            <a:ext cx="520582" cy="244572"/>
          </a:xfrm>
          <a:prstGeom prst="rect">
            <a:avLst/>
          </a:prstGeom>
        </p:spPr>
      </p:pic>
      <p:pic>
        <p:nvPicPr>
          <p:cNvPr id="119" name="Picture 118" descr="Shape, icon&#10;&#10;Description automatically generated">
            <a:extLst>
              <a:ext uri="{FF2B5EF4-FFF2-40B4-BE49-F238E27FC236}">
                <a16:creationId xmlns:a16="http://schemas.microsoft.com/office/drawing/2014/main" xmlns="" id="{DD915C65-FEA2-4749-B860-6F1FE62659F6}"/>
              </a:ext>
            </a:extLst>
          </p:cNvPr>
          <p:cNvPicPr>
            <a:picLocks noChangeAspect="1"/>
          </p:cNvPicPr>
          <p:nvPr/>
        </p:nvPicPr>
        <p:blipFill>
          <a:blip r:embed="rId8"/>
          <a:stretch>
            <a:fillRect/>
          </a:stretch>
        </p:blipFill>
        <p:spPr>
          <a:xfrm>
            <a:off x="6645001" y="4245209"/>
            <a:ext cx="520582" cy="244572"/>
          </a:xfrm>
          <a:prstGeom prst="rect">
            <a:avLst/>
          </a:prstGeom>
        </p:spPr>
      </p:pic>
      <p:pic>
        <p:nvPicPr>
          <p:cNvPr id="120" name="Picture 119" descr="Shape, icon&#10;&#10;Description automatically generated">
            <a:extLst>
              <a:ext uri="{FF2B5EF4-FFF2-40B4-BE49-F238E27FC236}">
                <a16:creationId xmlns:a16="http://schemas.microsoft.com/office/drawing/2014/main" xmlns="" id="{1577068D-A545-45F6-9D6C-F31A1022DB39}"/>
              </a:ext>
            </a:extLst>
          </p:cNvPr>
          <p:cNvPicPr>
            <a:picLocks noChangeAspect="1"/>
          </p:cNvPicPr>
          <p:nvPr/>
        </p:nvPicPr>
        <p:blipFill>
          <a:blip r:embed="rId8"/>
          <a:stretch>
            <a:fillRect/>
          </a:stretch>
        </p:blipFill>
        <p:spPr>
          <a:xfrm>
            <a:off x="8809081" y="4231711"/>
            <a:ext cx="520582" cy="244572"/>
          </a:xfrm>
          <a:prstGeom prst="rect">
            <a:avLst/>
          </a:prstGeom>
        </p:spPr>
      </p:pic>
      <p:pic>
        <p:nvPicPr>
          <p:cNvPr id="121" name="Picture 120" descr="Shape, icon&#10;&#10;Description automatically generated">
            <a:extLst>
              <a:ext uri="{FF2B5EF4-FFF2-40B4-BE49-F238E27FC236}">
                <a16:creationId xmlns:a16="http://schemas.microsoft.com/office/drawing/2014/main" xmlns="" id="{D21979DD-696A-405E-8CDB-9CA93CE980DF}"/>
              </a:ext>
            </a:extLst>
          </p:cNvPr>
          <p:cNvPicPr>
            <a:picLocks noChangeAspect="1"/>
          </p:cNvPicPr>
          <p:nvPr/>
        </p:nvPicPr>
        <p:blipFill>
          <a:blip r:embed="rId8"/>
          <a:stretch>
            <a:fillRect/>
          </a:stretch>
        </p:blipFill>
        <p:spPr>
          <a:xfrm>
            <a:off x="10973161" y="4230642"/>
            <a:ext cx="520582" cy="244572"/>
          </a:xfrm>
          <a:prstGeom prst="rect">
            <a:avLst/>
          </a:prstGeom>
        </p:spPr>
      </p:pic>
      <p:pic>
        <p:nvPicPr>
          <p:cNvPr id="122" name="Picture 121" descr="Shape, icon&#10;&#10;Description automatically generated">
            <a:extLst>
              <a:ext uri="{FF2B5EF4-FFF2-40B4-BE49-F238E27FC236}">
                <a16:creationId xmlns:a16="http://schemas.microsoft.com/office/drawing/2014/main" xmlns="" id="{BAEF2CF0-7E33-49B6-9D8F-D8599C99299C}"/>
              </a:ext>
            </a:extLst>
          </p:cNvPr>
          <p:cNvPicPr>
            <a:picLocks noChangeAspect="1"/>
          </p:cNvPicPr>
          <p:nvPr/>
        </p:nvPicPr>
        <p:blipFill>
          <a:blip r:embed="rId8"/>
          <a:stretch>
            <a:fillRect/>
          </a:stretch>
        </p:blipFill>
        <p:spPr>
          <a:xfrm>
            <a:off x="7432670" y="4243608"/>
            <a:ext cx="520582" cy="244572"/>
          </a:xfrm>
          <a:prstGeom prst="rect">
            <a:avLst/>
          </a:prstGeom>
        </p:spPr>
      </p:pic>
      <p:pic>
        <p:nvPicPr>
          <p:cNvPr id="123" name="Picture 122" descr="Shape, icon&#10;&#10;Description automatically generated">
            <a:extLst>
              <a:ext uri="{FF2B5EF4-FFF2-40B4-BE49-F238E27FC236}">
                <a16:creationId xmlns:a16="http://schemas.microsoft.com/office/drawing/2014/main" xmlns="" id="{5423265A-4C62-4CD7-814B-E8C2A6536215}"/>
              </a:ext>
            </a:extLst>
          </p:cNvPr>
          <p:cNvPicPr>
            <a:picLocks noChangeAspect="1"/>
          </p:cNvPicPr>
          <p:nvPr/>
        </p:nvPicPr>
        <p:blipFill>
          <a:blip r:embed="rId8"/>
          <a:stretch>
            <a:fillRect/>
          </a:stretch>
        </p:blipFill>
        <p:spPr>
          <a:xfrm>
            <a:off x="8114459" y="4232378"/>
            <a:ext cx="520582" cy="244572"/>
          </a:xfrm>
          <a:prstGeom prst="rect">
            <a:avLst/>
          </a:prstGeom>
        </p:spPr>
      </p:pic>
      <p:pic>
        <p:nvPicPr>
          <p:cNvPr id="124" name="Picture 123" descr="Shape, icon&#10;&#10;Description automatically generated">
            <a:extLst>
              <a:ext uri="{FF2B5EF4-FFF2-40B4-BE49-F238E27FC236}">
                <a16:creationId xmlns:a16="http://schemas.microsoft.com/office/drawing/2014/main" xmlns="" id="{59F6CF8D-3BC4-41D7-9A51-11A230A71B3F}"/>
              </a:ext>
            </a:extLst>
          </p:cNvPr>
          <p:cNvPicPr>
            <a:picLocks noChangeAspect="1"/>
          </p:cNvPicPr>
          <p:nvPr/>
        </p:nvPicPr>
        <p:blipFill>
          <a:blip r:embed="rId8"/>
          <a:stretch>
            <a:fillRect/>
          </a:stretch>
        </p:blipFill>
        <p:spPr>
          <a:xfrm>
            <a:off x="9758775" y="4230775"/>
            <a:ext cx="520582" cy="244572"/>
          </a:xfrm>
          <a:prstGeom prst="rect">
            <a:avLst/>
          </a:prstGeom>
        </p:spPr>
      </p:pic>
      <p:pic>
        <p:nvPicPr>
          <p:cNvPr id="125" name="Picture 124" descr="Shape, icon&#10;&#10;Description automatically generated">
            <a:extLst>
              <a:ext uri="{FF2B5EF4-FFF2-40B4-BE49-F238E27FC236}">
                <a16:creationId xmlns:a16="http://schemas.microsoft.com/office/drawing/2014/main" xmlns="" id="{962E7A35-755B-4B4F-9D99-362619876241}"/>
              </a:ext>
            </a:extLst>
          </p:cNvPr>
          <p:cNvPicPr>
            <a:picLocks noChangeAspect="1"/>
          </p:cNvPicPr>
          <p:nvPr/>
        </p:nvPicPr>
        <p:blipFill>
          <a:blip r:embed="rId8"/>
          <a:stretch>
            <a:fillRect/>
          </a:stretch>
        </p:blipFill>
        <p:spPr>
          <a:xfrm>
            <a:off x="4772544" y="4622159"/>
            <a:ext cx="520582" cy="244572"/>
          </a:xfrm>
          <a:prstGeom prst="rect">
            <a:avLst/>
          </a:prstGeom>
        </p:spPr>
      </p:pic>
      <p:pic>
        <p:nvPicPr>
          <p:cNvPr id="126" name="Picture 125" descr="Shape, icon&#10;&#10;Description automatically generated">
            <a:extLst>
              <a:ext uri="{FF2B5EF4-FFF2-40B4-BE49-F238E27FC236}">
                <a16:creationId xmlns:a16="http://schemas.microsoft.com/office/drawing/2014/main" xmlns="" id="{6024FEF3-D115-4DC1-90A4-209DDC29F1AA}"/>
              </a:ext>
            </a:extLst>
          </p:cNvPr>
          <p:cNvPicPr>
            <a:picLocks noChangeAspect="1"/>
          </p:cNvPicPr>
          <p:nvPr/>
        </p:nvPicPr>
        <p:blipFill>
          <a:blip r:embed="rId8"/>
          <a:stretch>
            <a:fillRect/>
          </a:stretch>
        </p:blipFill>
        <p:spPr>
          <a:xfrm>
            <a:off x="5657305" y="4622247"/>
            <a:ext cx="520582" cy="244572"/>
          </a:xfrm>
          <a:prstGeom prst="rect">
            <a:avLst/>
          </a:prstGeom>
        </p:spPr>
      </p:pic>
      <p:pic>
        <p:nvPicPr>
          <p:cNvPr id="127" name="Picture 126" descr="Shape, icon&#10;&#10;Description automatically generated">
            <a:extLst>
              <a:ext uri="{FF2B5EF4-FFF2-40B4-BE49-F238E27FC236}">
                <a16:creationId xmlns:a16="http://schemas.microsoft.com/office/drawing/2014/main" xmlns="" id="{5AD64558-6A3D-481B-9A03-26DE49C7F4FB}"/>
              </a:ext>
            </a:extLst>
          </p:cNvPr>
          <p:cNvPicPr>
            <a:picLocks noChangeAspect="1"/>
          </p:cNvPicPr>
          <p:nvPr/>
        </p:nvPicPr>
        <p:blipFill>
          <a:blip r:embed="rId8"/>
          <a:stretch>
            <a:fillRect/>
          </a:stretch>
        </p:blipFill>
        <p:spPr>
          <a:xfrm>
            <a:off x="6653022" y="4628615"/>
            <a:ext cx="520582" cy="244572"/>
          </a:xfrm>
          <a:prstGeom prst="rect">
            <a:avLst/>
          </a:prstGeom>
        </p:spPr>
      </p:pic>
      <p:pic>
        <p:nvPicPr>
          <p:cNvPr id="128" name="Picture 127" descr="Shape, icon&#10;&#10;Description automatically generated">
            <a:extLst>
              <a:ext uri="{FF2B5EF4-FFF2-40B4-BE49-F238E27FC236}">
                <a16:creationId xmlns:a16="http://schemas.microsoft.com/office/drawing/2014/main" xmlns="" id="{8C986DED-01D9-4D8B-B947-182987653AA3}"/>
              </a:ext>
            </a:extLst>
          </p:cNvPr>
          <p:cNvPicPr>
            <a:picLocks noChangeAspect="1"/>
          </p:cNvPicPr>
          <p:nvPr/>
        </p:nvPicPr>
        <p:blipFill>
          <a:blip r:embed="rId8"/>
          <a:stretch>
            <a:fillRect/>
          </a:stretch>
        </p:blipFill>
        <p:spPr>
          <a:xfrm>
            <a:off x="8817102" y="4615117"/>
            <a:ext cx="520582" cy="244572"/>
          </a:xfrm>
          <a:prstGeom prst="rect">
            <a:avLst/>
          </a:prstGeom>
        </p:spPr>
      </p:pic>
      <p:pic>
        <p:nvPicPr>
          <p:cNvPr id="129" name="Picture 128" descr="Shape, icon&#10;&#10;Description automatically generated">
            <a:extLst>
              <a:ext uri="{FF2B5EF4-FFF2-40B4-BE49-F238E27FC236}">
                <a16:creationId xmlns:a16="http://schemas.microsoft.com/office/drawing/2014/main" xmlns="" id="{0AF5986C-D368-4005-B533-74F6AF38A1CA}"/>
              </a:ext>
            </a:extLst>
          </p:cNvPr>
          <p:cNvPicPr>
            <a:picLocks noChangeAspect="1"/>
          </p:cNvPicPr>
          <p:nvPr/>
        </p:nvPicPr>
        <p:blipFill>
          <a:blip r:embed="rId8"/>
          <a:stretch>
            <a:fillRect/>
          </a:stretch>
        </p:blipFill>
        <p:spPr>
          <a:xfrm>
            <a:off x="10971558" y="4614049"/>
            <a:ext cx="520582" cy="244572"/>
          </a:xfrm>
          <a:prstGeom prst="rect">
            <a:avLst/>
          </a:prstGeom>
        </p:spPr>
      </p:pic>
      <p:pic>
        <p:nvPicPr>
          <p:cNvPr id="130" name="Picture 129" descr="Shape, icon&#10;&#10;Description automatically generated">
            <a:extLst>
              <a:ext uri="{FF2B5EF4-FFF2-40B4-BE49-F238E27FC236}">
                <a16:creationId xmlns:a16="http://schemas.microsoft.com/office/drawing/2014/main" xmlns="" id="{FB4961D7-EE73-490C-B6F9-4787893173C8}"/>
              </a:ext>
            </a:extLst>
          </p:cNvPr>
          <p:cNvPicPr>
            <a:picLocks noChangeAspect="1"/>
          </p:cNvPicPr>
          <p:nvPr/>
        </p:nvPicPr>
        <p:blipFill>
          <a:blip r:embed="rId8"/>
          <a:stretch>
            <a:fillRect/>
          </a:stretch>
        </p:blipFill>
        <p:spPr>
          <a:xfrm>
            <a:off x="9757172" y="4614182"/>
            <a:ext cx="520582" cy="244572"/>
          </a:xfrm>
          <a:prstGeom prst="rect">
            <a:avLst/>
          </a:prstGeom>
        </p:spPr>
      </p:pic>
      <p:pic>
        <p:nvPicPr>
          <p:cNvPr id="131" name="Picture 130" descr="Shape, icon&#10;&#10;Description automatically generated">
            <a:extLst>
              <a:ext uri="{FF2B5EF4-FFF2-40B4-BE49-F238E27FC236}">
                <a16:creationId xmlns:a16="http://schemas.microsoft.com/office/drawing/2014/main" xmlns="" id="{5446DD29-827C-4290-919E-0C8C37D43DCF}"/>
              </a:ext>
            </a:extLst>
          </p:cNvPr>
          <p:cNvPicPr>
            <a:picLocks noChangeAspect="1"/>
          </p:cNvPicPr>
          <p:nvPr/>
        </p:nvPicPr>
        <p:blipFill>
          <a:blip r:embed="rId8"/>
          <a:stretch>
            <a:fillRect/>
          </a:stretch>
        </p:blipFill>
        <p:spPr>
          <a:xfrm>
            <a:off x="8815496" y="4989814"/>
            <a:ext cx="520582" cy="244572"/>
          </a:xfrm>
          <a:prstGeom prst="rect">
            <a:avLst/>
          </a:prstGeom>
        </p:spPr>
      </p:pic>
      <p:pic>
        <p:nvPicPr>
          <p:cNvPr id="132" name="Picture 131" descr="Shape, icon&#10;&#10;Description automatically generated">
            <a:extLst>
              <a:ext uri="{FF2B5EF4-FFF2-40B4-BE49-F238E27FC236}">
                <a16:creationId xmlns:a16="http://schemas.microsoft.com/office/drawing/2014/main" xmlns="" id="{6CBA2C5E-5500-4260-9584-371F86B93BD9}"/>
              </a:ext>
            </a:extLst>
          </p:cNvPr>
          <p:cNvPicPr>
            <a:picLocks noChangeAspect="1"/>
          </p:cNvPicPr>
          <p:nvPr/>
        </p:nvPicPr>
        <p:blipFill>
          <a:blip r:embed="rId8"/>
          <a:stretch>
            <a:fillRect/>
          </a:stretch>
        </p:blipFill>
        <p:spPr>
          <a:xfrm>
            <a:off x="10969952" y="4988746"/>
            <a:ext cx="520582" cy="244572"/>
          </a:xfrm>
          <a:prstGeom prst="rect">
            <a:avLst/>
          </a:prstGeom>
        </p:spPr>
      </p:pic>
      <p:pic>
        <p:nvPicPr>
          <p:cNvPr id="133" name="Picture 132" descr="Shape, icon&#10;&#10;Description automatically generated">
            <a:extLst>
              <a:ext uri="{FF2B5EF4-FFF2-40B4-BE49-F238E27FC236}">
                <a16:creationId xmlns:a16="http://schemas.microsoft.com/office/drawing/2014/main" xmlns="" id="{E7F8744C-BEAA-4E12-A743-6ADEB002D7BE}"/>
              </a:ext>
            </a:extLst>
          </p:cNvPr>
          <p:cNvPicPr>
            <a:picLocks noChangeAspect="1"/>
          </p:cNvPicPr>
          <p:nvPr/>
        </p:nvPicPr>
        <p:blipFill>
          <a:blip r:embed="rId8"/>
          <a:stretch>
            <a:fillRect/>
          </a:stretch>
        </p:blipFill>
        <p:spPr>
          <a:xfrm>
            <a:off x="9755566" y="4988879"/>
            <a:ext cx="520582" cy="244572"/>
          </a:xfrm>
          <a:prstGeom prst="rect">
            <a:avLst/>
          </a:prstGeom>
        </p:spPr>
      </p:pic>
      <p:pic>
        <p:nvPicPr>
          <p:cNvPr id="134" name="Picture 133" descr="Shape, icon&#10;&#10;Description automatically generated">
            <a:extLst>
              <a:ext uri="{FF2B5EF4-FFF2-40B4-BE49-F238E27FC236}">
                <a16:creationId xmlns:a16="http://schemas.microsoft.com/office/drawing/2014/main" xmlns="" id="{5E5C07E8-9591-4DC4-AE1D-E4C5DC4FA29A}"/>
              </a:ext>
            </a:extLst>
          </p:cNvPr>
          <p:cNvPicPr>
            <a:picLocks noChangeAspect="1"/>
          </p:cNvPicPr>
          <p:nvPr/>
        </p:nvPicPr>
        <p:blipFill>
          <a:blip r:embed="rId8"/>
          <a:stretch>
            <a:fillRect/>
          </a:stretch>
        </p:blipFill>
        <p:spPr>
          <a:xfrm>
            <a:off x="4753295" y="5334428"/>
            <a:ext cx="520582" cy="244572"/>
          </a:xfrm>
          <a:prstGeom prst="rect">
            <a:avLst/>
          </a:prstGeom>
        </p:spPr>
      </p:pic>
      <p:pic>
        <p:nvPicPr>
          <p:cNvPr id="135" name="Picture 134" descr="Shape, icon&#10;&#10;Description automatically generated">
            <a:extLst>
              <a:ext uri="{FF2B5EF4-FFF2-40B4-BE49-F238E27FC236}">
                <a16:creationId xmlns:a16="http://schemas.microsoft.com/office/drawing/2014/main" xmlns="" id="{2742EDED-C6EE-45BA-9127-0C76E0A5B11B}"/>
              </a:ext>
            </a:extLst>
          </p:cNvPr>
          <p:cNvPicPr>
            <a:picLocks noChangeAspect="1"/>
          </p:cNvPicPr>
          <p:nvPr/>
        </p:nvPicPr>
        <p:blipFill>
          <a:blip r:embed="rId8"/>
          <a:stretch>
            <a:fillRect/>
          </a:stretch>
        </p:blipFill>
        <p:spPr>
          <a:xfrm>
            <a:off x="5638056" y="5334516"/>
            <a:ext cx="520582" cy="244572"/>
          </a:xfrm>
          <a:prstGeom prst="rect">
            <a:avLst/>
          </a:prstGeom>
        </p:spPr>
      </p:pic>
      <p:pic>
        <p:nvPicPr>
          <p:cNvPr id="136" name="Picture 135" descr="Shape, icon&#10;&#10;Description automatically generated">
            <a:extLst>
              <a:ext uri="{FF2B5EF4-FFF2-40B4-BE49-F238E27FC236}">
                <a16:creationId xmlns:a16="http://schemas.microsoft.com/office/drawing/2014/main" xmlns="" id="{D203C0BA-C40D-4401-BF12-ECED4EC992A5}"/>
              </a:ext>
            </a:extLst>
          </p:cNvPr>
          <p:cNvPicPr>
            <a:picLocks noChangeAspect="1"/>
          </p:cNvPicPr>
          <p:nvPr/>
        </p:nvPicPr>
        <p:blipFill>
          <a:blip r:embed="rId8"/>
          <a:stretch>
            <a:fillRect/>
          </a:stretch>
        </p:blipFill>
        <p:spPr>
          <a:xfrm>
            <a:off x="6633773" y="5340884"/>
            <a:ext cx="520582" cy="244572"/>
          </a:xfrm>
          <a:prstGeom prst="rect">
            <a:avLst/>
          </a:prstGeom>
        </p:spPr>
      </p:pic>
      <p:pic>
        <p:nvPicPr>
          <p:cNvPr id="137" name="Picture 136" descr="Shape, icon&#10;&#10;Description automatically generated">
            <a:extLst>
              <a:ext uri="{FF2B5EF4-FFF2-40B4-BE49-F238E27FC236}">
                <a16:creationId xmlns:a16="http://schemas.microsoft.com/office/drawing/2014/main" xmlns="" id="{C78A6815-AC4C-4F15-9A99-C9582B8ED831}"/>
              </a:ext>
            </a:extLst>
          </p:cNvPr>
          <p:cNvPicPr>
            <a:picLocks noChangeAspect="1"/>
          </p:cNvPicPr>
          <p:nvPr/>
        </p:nvPicPr>
        <p:blipFill>
          <a:blip r:embed="rId8"/>
          <a:stretch>
            <a:fillRect/>
          </a:stretch>
        </p:blipFill>
        <p:spPr>
          <a:xfrm>
            <a:off x="8797853" y="5327386"/>
            <a:ext cx="520582" cy="244572"/>
          </a:xfrm>
          <a:prstGeom prst="rect">
            <a:avLst/>
          </a:prstGeom>
        </p:spPr>
      </p:pic>
      <p:pic>
        <p:nvPicPr>
          <p:cNvPr id="138" name="Picture 137" descr="Shape, icon&#10;&#10;Description automatically generated">
            <a:extLst>
              <a:ext uri="{FF2B5EF4-FFF2-40B4-BE49-F238E27FC236}">
                <a16:creationId xmlns:a16="http://schemas.microsoft.com/office/drawing/2014/main" xmlns="" id="{080F4A2B-C70E-4D34-A5B1-5381145AF298}"/>
              </a:ext>
            </a:extLst>
          </p:cNvPr>
          <p:cNvPicPr>
            <a:picLocks noChangeAspect="1"/>
          </p:cNvPicPr>
          <p:nvPr/>
        </p:nvPicPr>
        <p:blipFill>
          <a:blip r:embed="rId8"/>
          <a:stretch>
            <a:fillRect/>
          </a:stretch>
        </p:blipFill>
        <p:spPr>
          <a:xfrm>
            <a:off x="10961933" y="5326317"/>
            <a:ext cx="520582" cy="244572"/>
          </a:xfrm>
          <a:prstGeom prst="rect">
            <a:avLst/>
          </a:prstGeom>
        </p:spPr>
      </p:pic>
      <p:pic>
        <p:nvPicPr>
          <p:cNvPr id="139" name="Picture 138" descr="Shape, icon&#10;&#10;Description automatically generated">
            <a:extLst>
              <a:ext uri="{FF2B5EF4-FFF2-40B4-BE49-F238E27FC236}">
                <a16:creationId xmlns:a16="http://schemas.microsoft.com/office/drawing/2014/main" xmlns="" id="{E25A8EAA-F4CC-4F63-A7C7-3BC81B05E9A0}"/>
              </a:ext>
            </a:extLst>
          </p:cNvPr>
          <p:cNvPicPr>
            <a:picLocks noChangeAspect="1"/>
          </p:cNvPicPr>
          <p:nvPr/>
        </p:nvPicPr>
        <p:blipFill>
          <a:blip r:embed="rId8"/>
          <a:stretch>
            <a:fillRect/>
          </a:stretch>
        </p:blipFill>
        <p:spPr>
          <a:xfrm>
            <a:off x="7421442" y="5339283"/>
            <a:ext cx="520582" cy="244572"/>
          </a:xfrm>
          <a:prstGeom prst="rect">
            <a:avLst/>
          </a:prstGeom>
        </p:spPr>
      </p:pic>
      <p:pic>
        <p:nvPicPr>
          <p:cNvPr id="140" name="Picture 139" descr="Shape, icon&#10;&#10;Description automatically generated">
            <a:extLst>
              <a:ext uri="{FF2B5EF4-FFF2-40B4-BE49-F238E27FC236}">
                <a16:creationId xmlns:a16="http://schemas.microsoft.com/office/drawing/2014/main" xmlns="" id="{97EEEE72-591D-4D9D-8BB2-1B00314E0F48}"/>
              </a:ext>
            </a:extLst>
          </p:cNvPr>
          <p:cNvPicPr>
            <a:picLocks noChangeAspect="1"/>
          </p:cNvPicPr>
          <p:nvPr/>
        </p:nvPicPr>
        <p:blipFill>
          <a:blip r:embed="rId8"/>
          <a:stretch>
            <a:fillRect/>
          </a:stretch>
        </p:blipFill>
        <p:spPr>
          <a:xfrm>
            <a:off x="8103231" y="5328053"/>
            <a:ext cx="520582" cy="244572"/>
          </a:xfrm>
          <a:prstGeom prst="rect">
            <a:avLst/>
          </a:prstGeom>
        </p:spPr>
      </p:pic>
      <p:pic>
        <p:nvPicPr>
          <p:cNvPr id="141" name="Picture 140" descr="Shape, icon&#10;&#10;Description automatically generated">
            <a:extLst>
              <a:ext uri="{FF2B5EF4-FFF2-40B4-BE49-F238E27FC236}">
                <a16:creationId xmlns:a16="http://schemas.microsoft.com/office/drawing/2014/main" xmlns="" id="{6745851C-9312-4C07-BFAB-AD9A1FA62640}"/>
              </a:ext>
            </a:extLst>
          </p:cNvPr>
          <p:cNvPicPr>
            <a:picLocks noChangeAspect="1"/>
          </p:cNvPicPr>
          <p:nvPr/>
        </p:nvPicPr>
        <p:blipFill>
          <a:blip r:embed="rId8"/>
          <a:stretch>
            <a:fillRect/>
          </a:stretch>
        </p:blipFill>
        <p:spPr>
          <a:xfrm>
            <a:off x="9747547" y="5326450"/>
            <a:ext cx="520582" cy="244572"/>
          </a:xfrm>
          <a:prstGeom prst="rect">
            <a:avLst/>
          </a:prstGeom>
        </p:spPr>
      </p:pic>
      <p:sp>
        <p:nvSpPr>
          <p:cNvPr id="142" name="Arrow: Right 141">
            <a:extLst>
              <a:ext uri="{FF2B5EF4-FFF2-40B4-BE49-F238E27FC236}">
                <a16:creationId xmlns:a16="http://schemas.microsoft.com/office/drawing/2014/main" xmlns="" id="{67FBDAB6-4C3D-43D2-9B37-C524CA221274}"/>
              </a:ext>
            </a:extLst>
          </p:cNvPr>
          <p:cNvSpPr/>
          <p:nvPr/>
        </p:nvSpPr>
        <p:spPr>
          <a:xfrm>
            <a:off x="582024" y="2812007"/>
            <a:ext cx="1075759" cy="257054"/>
          </a:xfrm>
          <a:prstGeom prst="rightArrow">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xmlns="" id="{241714D5-4140-4AA9-8542-8A6882E258E9}"/>
              </a:ext>
            </a:extLst>
          </p:cNvPr>
          <p:cNvSpPr/>
          <p:nvPr/>
        </p:nvSpPr>
        <p:spPr>
          <a:xfrm>
            <a:off x="1567543" y="3333572"/>
            <a:ext cx="281823" cy="308607"/>
          </a:xfrm>
          <a:prstGeom prst="down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extBox 1">
            <a:extLst>
              <a:ext uri="{FF2B5EF4-FFF2-40B4-BE49-F238E27FC236}">
                <a16:creationId xmlns:a16="http://schemas.microsoft.com/office/drawing/2014/main" xmlns="" id="{DF87561E-3019-462C-8C91-92C96746C3E3}"/>
              </a:ext>
            </a:extLst>
          </p:cNvPr>
          <p:cNvSpPr txBox="1"/>
          <p:nvPr/>
        </p:nvSpPr>
        <p:spPr>
          <a:xfrm>
            <a:off x="5657305" y="6121052"/>
            <a:ext cx="4848135" cy="492443"/>
          </a:xfrm>
          <a:prstGeom prst="rect">
            <a:avLst/>
          </a:prstGeom>
          <a:noFill/>
        </p:spPr>
        <p:txBody>
          <a:bodyPr wrap="square" lIns="0" rtlCol="0">
            <a:spAutoFit/>
          </a:bodyPr>
          <a:lstStyle/>
          <a:p>
            <a:r>
              <a:rPr lang="en-US" sz="1600" dirty="0"/>
              <a:t>*</a:t>
            </a:r>
            <a:r>
              <a:rPr lang="en-US" sz="1000" dirty="0"/>
              <a:t>Note: Pivot3 entered into an agreement to sell their video surveillance business to    Quantum Corporation in July 2021</a:t>
            </a:r>
          </a:p>
        </p:txBody>
      </p:sp>
      <p:sp>
        <p:nvSpPr>
          <p:cNvPr id="4" name="TextBox 3">
            <a:extLst>
              <a:ext uri="{FF2B5EF4-FFF2-40B4-BE49-F238E27FC236}">
                <a16:creationId xmlns:a16="http://schemas.microsoft.com/office/drawing/2014/main" xmlns="" id="{99716294-373F-40D8-B84C-E78D5D1EF754}"/>
              </a:ext>
            </a:extLst>
          </p:cNvPr>
          <p:cNvSpPr txBox="1"/>
          <p:nvPr/>
        </p:nvSpPr>
        <p:spPr>
          <a:xfrm>
            <a:off x="641655" y="4531359"/>
            <a:ext cx="79706" cy="369332"/>
          </a:xfrm>
          <a:prstGeom prst="rect">
            <a:avLst/>
          </a:prstGeom>
          <a:noFill/>
        </p:spPr>
        <p:txBody>
          <a:bodyPr wrap="square" lIns="0" rtlCol="0">
            <a:spAutoFit/>
          </a:bodyPr>
          <a:lstStyle/>
          <a:p>
            <a:r>
              <a:rPr lang="en-US" dirty="0"/>
              <a:t>*</a:t>
            </a:r>
          </a:p>
        </p:txBody>
      </p:sp>
    </p:spTree>
    <p:extLst>
      <p:ext uri="{BB962C8B-B14F-4D97-AF65-F5344CB8AC3E}">
        <p14:creationId xmlns:p14="http://schemas.microsoft.com/office/powerpoint/2010/main" val="306041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US" sz="2400" dirty="0"/>
              <a:t>The Gartner Enterprise Infrastructure Hardware Market View, 2020-2021</a:t>
            </a:r>
            <a:endParaRPr lang="en-US" dirty="0"/>
          </a:p>
        </p:txBody>
      </p:sp>
      <p:sp>
        <p:nvSpPr>
          <p:cNvPr id="382" name="Google Shape;382;p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sz="2000" dirty="0"/>
              <a:t>Enterprise infrastructure hardware providers can gain share and grow revenue by examining and acting on their competitive position, market trends and relevant forecast assumptions.</a:t>
            </a:r>
            <a:endParaRPr lang="en-US" dirty="0"/>
          </a:p>
          <a:p>
            <a:pPr marL="0" lvl="0" indent="0" algn="l" rtl="0">
              <a:lnSpc>
                <a:spcPct val="100000"/>
              </a:lnSpc>
              <a:spcBef>
                <a:spcPts val="1200"/>
              </a:spcBef>
              <a:spcAft>
                <a:spcPts val="0"/>
              </a:spcAft>
              <a:buSzPts val="1800"/>
              <a:buNone/>
            </a:pPr>
            <a:r>
              <a:rPr lang="en-US" sz="2000" dirty="0"/>
              <a:t>This document provides examples of Gartner’s research on the future of the Enterprise Infrastructure marketplace. The content is presented in five sections:</a:t>
            </a:r>
            <a:endParaRPr lang="en-US" dirty="0"/>
          </a:p>
          <a:p>
            <a:pPr marL="342900" lvl="0" indent="-342900" algn="l" rtl="0">
              <a:lnSpc>
                <a:spcPct val="100000"/>
              </a:lnSpc>
              <a:spcBef>
                <a:spcPts val="1200"/>
              </a:spcBef>
              <a:spcAft>
                <a:spcPts val="0"/>
              </a:spcAft>
              <a:buSzPts val="1800"/>
              <a:buAutoNum type="arabicPeriod"/>
            </a:pPr>
            <a:r>
              <a:rPr lang="en-US" sz="2000" dirty="0"/>
              <a:t>Market Share and Forecast: Coverage, Taxonomy and Schedule</a:t>
            </a:r>
            <a:endParaRPr lang="en-US" dirty="0"/>
          </a:p>
          <a:p>
            <a:pPr marL="342900" indent="-342900">
              <a:spcBef>
                <a:spcPts val="1200"/>
              </a:spcBef>
              <a:buSzPts val="1800"/>
              <a:buFont typeface="Arial" panose="020B0604020202020204" pitchFamily="34" charset="0"/>
              <a:buAutoNum type="arabicPeriod"/>
            </a:pPr>
            <a:r>
              <a:rPr lang="en-US" sz="2000" dirty="0"/>
              <a:t>Forecast Analysis</a:t>
            </a:r>
          </a:p>
          <a:p>
            <a:pPr marL="342900" lvl="0" indent="-342900" algn="l" rtl="0">
              <a:lnSpc>
                <a:spcPct val="100000"/>
              </a:lnSpc>
              <a:spcBef>
                <a:spcPts val="1200"/>
              </a:spcBef>
              <a:spcAft>
                <a:spcPts val="0"/>
              </a:spcAft>
              <a:buSzPts val="1800"/>
              <a:buAutoNum type="arabicPeriod"/>
            </a:pPr>
            <a:r>
              <a:rPr lang="en-US" sz="2000" dirty="0"/>
              <a:t>Market Share Analysis</a:t>
            </a:r>
            <a:endParaRPr lang="en-US" dirty="0"/>
          </a:p>
          <a:p>
            <a:pPr marL="342900" lvl="0" indent="-342900" algn="l" rtl="0">
              <a:lnSpc>
                <a:spcPct val="100000"/>
              </a:lnSpc>
              <a:spcBef>
                <a:spcPts val="1200"/>
              </a:spcBef>
              <a:spcAft>
                <a:spcPts val="0"/>
              </a:spcAft>
              <a:buSzPts val="1800"/>
              <a:buAutoNum type="arabicPeriod"/>
            </a:pPr>
            <a:r>
              <a:rPr lang="en-US" sz="2000" dirty="0"/>
              <a:t>Competitive Landscape</a:t>
            </a:r>
            <a:endParaRPr lang="en-US" dirty="0"/>
          </a:p>
          <a:p>
            <a:pPr marL="342900" lvl="0" indent="-342900" algn="l" rtl="0">
              <a:lnSpc>
                <a:spcPct val="100000"/>
              </a:lnSpc>
              <a:spcBef>
                <a:spcPts val="1200"/>
              </a:spcBef>
              <a:spcAft>
                <a:spcPts val="0"/>
              </a:spcAft>
              <a:buSzPts val="1800"/>
              <a:buAutoNum type="arabicPeriod"/>
            </a:pPr>
            <a:r>
              <a:rPr lang="en-US" sz="2000" dirty="0"/>
              <a:t>Market Trends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80F586-5262-4ADB-8139-63CCEBD81ABC}"/>
              </a:ext>
            </a:extLst>
          </p:cNvPr>
          <p:cNvSpPr>
            <a:spLocks noGrp="1"/>
          </p:cNvSpPr>
          <p:nvPr>
            <p:ph type="title"/>
          </p:nvPr>
        </p:nvSpPr>
        <p:spPr>
          <a:xfrm>
            <a:off x="457201" y="357998"/>
            <a:ext cx="11400506" cy="1019046"/>
          </a:xfrm>
        </p:spPr>
        <p:txBody>
          <a:bodyPr/>
          <a:lstStyle/>
          <a:p>
            <a:r>
              <a:rPr lang="en-US" sz="2400" dirty="0"/>
              <a:t>The Self-Build/ODM Server Vendors Saw Tremendous Growth in Shipments in 2020 Mainly Because of Increased Cloud Demand From the Hyperscale Segment</a:t>
            </a:r>
          </a:p>
        </p:txBody>
      </p:sp>
      <p:sp>
        <p:nvSpPr>
          <p:cNvPr id="15" name="Google Shape;942;p13">
            <a:extLst>
              <a:ext uri="{FF2B5EF4-FFF2-40B4-BE49-F238E27FC236}">
                <a16:creationId xmlns:a16="http://schemas.microsoft.com/office/drawing/2014/main" xmlns="" id="{F5AA0092-3CCB-4B64-B58C-AC4B3336E699}"/>
              </a:ext>
            </a:extLst>
          </p:cNvPr>
          <p:cNvSpPr/>
          <p:nvPr/>
        </p:nvSpPr>
        <p:spPr>
          <a:xfrm>
            <a:off x="457200" y="6242972"/>
            <a:ext cx="6748642"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mn-lt"/>
                <a:ea typeface="Arial"/>
                <a:cs typeface="Arial"/>
                <a:sym typeface="Arial"/>
              </a:rPr>
              <a:t>Source: </a:t>
            </a:r>
            <a:r>
              <a:rPr lang="en-US" sz="1000" dirty="0">
                <a:solidFill>
                  <a:schemeClr val="dk1"/>
                </a:solidFill>
                <a:latin typeface="+mn-lt"/>
              </a:rPr>
              <a:t>“Market Share Analysis: Servers, Worldwide, 2020” (G00743568)</a:t>
            </a:r>
            <a:endParaRPr lang="en-US" sz="1400" b="0" i="0" u="none" strike="noStrike" cap="none" dirty="0">
              <a:solidFill>
                <a:srgbClr val="000000"/>
              </a:solidFill>
              <a:latin typeface="+mn-lt"/>
              <a:ea typeface="Arial"/>
              <a:cs typeface="Arial"/>
              <a:sym typeface="Arial"/>
            </a:endParaRPr>
          </a:p>
        </p:txBody>
      </p:sp>
      <p:grpSp>
        <p:nvGrpSpPr>
          <p:cNvPr id="58" name="Group 57">
            <a:extLst>
              <a:ext uri="{FF2B5EF4-FFF2-40B4-BE49-F238E27FC236}">
                <a16:creationId xmlns:a16="http://schemas.microsoft.com/office/drawing/2014/main" xmlns="" id="{3F47A0F3-BFEC-4DF0-919B-C0794719A89A}"/>
              </a:ext>
            </a:extLst>
          </p:cNvPr>
          <p:cNvGrpSpPr/>
          <p:nvPr/>
        </p:nvGrpSpPr>
        <p:grpSpPr>
          <a:xfrm>
            <a:off x="8249920" y="2445173"/>
            <a:ext cx="3375353" cy="2744904"/>
            <a:chOff x="8143862" y="1727200"/>
            <a:chExt cx="3643971" cy="2303838"/>
          </a:xfrm>
        </p:grpSpPr>
        <p:sp>
          <p:nvSpPr>
            <p:cNvPr id="59" name="Google Shape;464;p8">
              <a:extLst>
                <a:ext uri="{FF2B5EF4-FFF2-40B4-BE49-F238E27FC236}">
                  <a16:creationId xmlns:a16="http://schemas.microsoft.com/office/drawing/2014/main" xmlns="" id="{F1F847B7-F1E7-49E6-99BB-0151B550A9DF}"/>
                </a:ext>
              </a:extLst>
            </p:cNvPr>
            <p:cNvSpPr txBox="1"/>
            <p:nvPr/>
          </p:nvSpPr>
          <p:spPr>
            <a:xfrm>
              <a:off x="8656321" y="1727200"/>
              <a:ext cx="3131512" cy="697434"/>
            </a:xfrm>
            <a:prstGeom prst="rect">
              <a:avLst/>
            </a:prstGeom>
            <a:solidFill>
              <a:schemeClr val="bg1"/>
            </a:solidFill>
            <a:ln>
              <a:noFill/>
            </a:ln>
          </p:spPr>
          <p:txBody>
            <a:bodyPr spcFirstLastPara="1" wrap="square" lIns="91425" tIns="45700" rIns="91425" bIns="45700" anchor="t" anchorCtr="0">
              <a:spAutoFit/>
            </a:bodyPr>
            <a:lstStyle/>
            <a:p>
              <a:r>
                <a:rPr lang="en-US" sz="1200" dirty="0"/>
                <a:t>The worldwide server market saw growth of 1.0% in shipments in 2020, mainly due to the self-build/ODM segment’s tremendous growth</a:t>
              </a:r>
            </a:p>
          </p:txBody>
        </p:sp>
        <p:sp>
          <p:nvSpPr>
            <p:cNvPr id="60" name="Oval 50">
              <a:extLst>
                <a:ext uri="{FF2B5EF4-FFF2-40B4-BE49-F238E27FC236}">
                  <a16:creationId xmlns:a16="http://schemas.microsoft.com/office/drawing/2014/main" xmlns="" id="{DC413DC0-D297-4BA4-8287-F3B5E6EE892E}"/>
                </a:ext>
              </a:extLst>
            </p:cNvPr>
            <p:cNvSpPr>
              <a:spLocks noChangeArrowheads="1"/>
            </p:cNvSpPr>
            <p:nvPr/>
          </p:nvSpPr>
          <p:spPr bwMode="blackWhite">
            <a:xfrm>
              <a:off x="8143862" y="1792702"/>
              <a:ext cx="327303" cy="304800"/>
            </a:xfrm>
            <a:prstGeom prst="rect">
              <a:avLst/>
            </a:prstGeom>
            <a:solidFill>
              <a:schemeClr val="accent1"/>
            </a:solidFill>
            <a:ln w="9525" algn="ctr">
              <a:solidFill>
                <a:schemeClr val="tx2"/>
              </a:solidFill>
              <a:round/>
              <a:headEnd/>
              <a:tailEnd/>
            </a:ln>
            <a:effectLst/>
          </p:spPr>
          <p:txBody>
            <a:bodyPr wrap="none" lIns="93296" tIns="46648" rIns="93296" bIns="46648" anchor="ctr"/>
            <a:lstStyle/>
            <a:p>
              <a:pPr algn="ctr" defTabSz="933450" eaLnBrk="1" hangingPunct="1">
                <a:spcBef>
                  <a:spcPct val="0"/>
                </a:spcBef>
              </a:pPr>
              <a:r>
                <a:rPr lang="en-US" sz="1600" b="1" dirty="0">
                  <a:solidFill>
                    <a:schemeClr val="bg1"/>
                  </a:solidFill>
                  <a:latin typeface="+mj-lt"/>
                </a:rPr>
                <a:t>1</a:t>
              </a:r>
            </a:p>
          </p:txBody>
        </p:sp>
        <p:sp>
          <p:nvSpPr>
            <p:cNvPr id="61" name="Oval 50">
              <a:extLst>
                <a:ext uri="{FF2B5EF4-FFF2-40B4-BE49-F238E27FC236}">
                  <a16:creationId xmlns:a16="http://schemas.microsoft.com/office/drawing/2014/main" xmlns="" id="{EA210A91-3E66-4C0C-AD64-F22507ACCC66}"/>
                </a:ext>
              </a:extLst>
            </p:cNvPr>
            <p:cNvSpPr>
              <a:spLocks noChangeArrowheads="1"/>
            </p:cNvSpPr>
            <p:nvPr/>
          </p:nvSpPr>
          <p:spPr bwMode="blackWhite">
            <a:xfrm>
              <a:off x="8156381" y="3377521"/>
              <a:ext cx="327303" cy="304800"/>
            </a:xfrm>
            <a:prstGeom prst="rect">
              <a:avLst/>
            </a:prstGeom>
            <a:solidFill>
              <a:schemeClr val="accent1"/>
            </a:solidFill>
            <a:ln w="9525" algn="ctr">
              <a:solidFill>
                <a:schemeClr val="tx2"/>
              </a:solidFill>
              <a:round/>
              <a:headEnd/>
              <a:tailEnd/>
            </a:ln>
            <a:effectLst/>
          </p:spPr>
          <p:txBody>
            <a:bodyPr wrap="none" lIns="93296" tIns="46648" rIns="93296" bIns="46648" anchor="ctr"/>
            <a:lstStyle/>
            <a:p>
              <a:pPr algn="ctr" defTabSz="933450" eaLnBrk="1" hangingPunct="1">
                <a:spcBef>
                  <a:spcPct val="0"/>
                </a:spcBef>
              </a:pPr>
              <a:r>
                <a:rPr lang="en-US" sz="1600" b="1" dirty="0">
                  <a:solidFill>
                    <a:schemeClr val="bg1"/>
                  </a:solidFill>
                  <a:latin typeface="+mj-lt"/>
                </a:rPr>
                <a:t>2</a:t>
              </a:r>
            </a:p>
          </p:txBody>
        </p:sp>
        <p:sp>
          <p:nvSpPr>
            <p:cNvPr id="63" name="Google Shape;464;p8">
              <a:extLst>
                <a:ext uri="{FF2B5EF4-FFF2-40B4-BE49-F238E27FC236}">
                  <a16:creationId xmlns:a16="http://schemas.microsoft.com/office/drawing/2014/main" xmlns="" id="{63CE98D8-D00F-48A5-B4BC-6FD99029F18C}"/>
                </a:ext>
              </a:extLst>
            </p:cNvPr>
            <p:cNvSpPr txBox="1"/>
            <p:nvPr/>
          </p:nvSpPr>
          <p:spPr>
            <a:xfrm>
              <a:off x="8656321" y="3333604"/>
              <a:ext cx="3119119" cy="697434"/>
            </a:xfrm>
            <a:prstGeom prst="rect">
              <a:avLst/>
            </a:prstGeom>
            <a:solidFill>
              <a:schemeClr val="bg1"/>
            </a:solidFill>
            <a:ln>
              <a:noFill/>
            </a:ln>
          </p:spPr>
          <p:txBody>
            <a:bodyPr spcFirstLastPara="1" wrap="square" lIns="91425" tIns="45700" rIns="91425" bIns="45700" anchor="t" anchorCtr="0">
              <a:spAutoFit/>
            </a:bodyPr>
            <a:lstStyle/>
            <a:p>
              <a:r>
                <a:rPr lang="en-US" sz="1200" dirty="0"/>
                <a:t>The self-build/original design manufacturer (ODM) segment grew by 17.9% in shipments versus -3.3% growth for rest of the vendors combined</a:t>
              </a:r>
            </a:p>
          </p:txBody>
        </p:sp>
      </p:grpSp>
      <p:graphicFrame>
        <p:nvGraphicFramePr>
          <p:cNvPr id="12" name="Chart 11">
            <a:extLst>
              <a:ext uri="{FF2B5EF4-FFF2-40B4-BE49-F238E27FC236}">
                <a16:creationId xmlns:a16="http://schemas.microsoft.com/office/drawing/2014/main" xmlns="" id="{3FC69EA9-2A91-4F23-91E4-F5161069D417}"/>
              </a:ext>
            </a:extLst>
          </p:cNvPr>
          <p:cNvGraphicFramePr>
            <a:graphicFrameLocks/>
          </p:cNvGraphicFramePr>
          <p:nvPr>
            <p:extLst>
              <p:ext uri="{D42A27DB-BD31-4B8C-83A1-F6EECF244321}">
                <p14:modId xmlns:p14="http://schemas.microsoft.com/office/powerpoint/2010/main" val="21995262"/>
              </p:ext>
            </p:extLst>
          </p:nvPr>
        </p:nvGraphicFramePr>
        <p:xfrm>
          <a:off x="401192" y="1563319"/>
          <a:ext cx="8151904" cy="449337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xmlns="" id="{4F39BFD0-8D4C-4D8D-B75C-6E06D4F31462}"/>
              </a:ext>
            </a:extLst>
          </p:cNvPr>
          <p:cNvSpPr txBox="1"/>
          <p:nvPr/>
        </p:nvSpPr>
        <p:spPr>
          <a:xfrm>
            <a:off x="914400" y="1563319"/>
            <a:ext cx="7010400" cy="4493377"/>
          </a:xfrm>
          <a:prstGeom prst="rect">
            <a:avLst/>
          </a:prstGeom>
          <a:noFill/>
          <a:ln>
            <a:solidFill>
              <a:schemeClr val="accent1"/>
            </a:solidFill>
          </a:ln>
        </p:spPr>
        <p:txBody>
          <a:bodyPr wrap="square" lIns="0" rtlCol="0">
            <a:spAutoFit/>
          </a:bodyPr>
          <a:lstStyle/>
          <a:p>
            <a:endParaRPr lang="en-US" dirty="0"/>
          </a:p>
        </p:txBody>
      </p:sp>
    </p:spTree>
    <p:extLst>
      <p:ext uri="{BB962C8B-B14F-4D97-AF65-F5344CB8AC3E}">
        <p14:creationId xmlns:p14="http://schemas.microsoft.com/office/powerpoint/2010/main" val="2309906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6"/>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880"/>
              <a:buFont typeface="Noto Sans Symbols"/>
              <a:buNone/>
            </a:pPr>
            <a:r>
              <a:rPr lang="en-US" dirty="0"/>
              <a:t>Market Trends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80F586-5262-4ADB-8139-63CCEBD81ABC}"/>
              </a:ext>
            </a:extLst>
          </p:cNvPr>
          <p:cNvSpPr>
            <a:spLocks noGrp="1"/>
          </p:cNvSpPr>
          <p:nvPr>
            <p:ph type="title"/>
          </p:nvPr>
        </p:nvSpPr>
        <p:spPr>
          <a:xfrm>
            <a:off x="457200" y="334056"/>
            <a:ext cx="11400507" cy="443198"/>
          </a:xfrm>
        </p:spPr>
        <p:txBody>
          <a:bodyPr/>
          <a:lstStyle/>
          <a:p>
            <a:r>
              <a:rPr lang="en-US" sz="2400" dirty="0"/>
              <a:t>Trends That Will Shape Integrated Systems Market </a:t>
            </a:r>
          </a:p>
        </p:txBody>
      </p:sp>
      <p:sp>
        <p:nvSpPr>
          <p:cNvPr id="15" name="Google Shape;942;p13">
            <a:extLst>
              <a:ext uri="{FF2B5EF4-FFF2-40B4-BE49-F238E27FC236}">
                <a16:creationId xmlns:a16="http://schemas.microsoft.com/office/drawing/2014/main" xmlns="" id="{F5AA0092-3CCB-4B64-B58C-AC4B3336E699}"/>
              </a:ext>
            </a:extLst>
          </p:cNvPr>
          <p:cNvSpPr/>
          <p:nvPr/>
        </p:nvSpPr>
        <p:spPr>
          <a:xfrm>
            <a:off x="457196" y="6204502"/>
            <a:ext cx="9949543"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mn-lt"/>
                <a:ea typeface="Arial"/>
                <a:cs typeface="Arial"/>
                <a:sym typeface="Arial"/>
              </a:rPr>
              <a:t>Source: </a:t>
            </a:r>
            <a:r>
              <a:rPr lang="en-US" sz="1000" dirty="0">
                <a:solidFill>
                  <a:schemeClr val="dk1"/>
                </a:solidFill>
                <a:latin typeface="+mn-lt"/>
              </a:rPr>
              <a:t>“Forecast Analysis: Integrated Systems, Worldwide” (G00743945) </a:t>
            </a:r>
            <a:endParaRPr lang="en-US" sz="1400" b="0" i="0" u="none" strike="noStrike" cap="none" dirty="0">
              <a:solidFill>
                <a:srgbClr val="000000"/>
              </a:solidFill>
              <a:latin typeface="+mn-lt"/>
              <a:ea typeface="Arial"/>
              <a:cs typeface="Arial"/>
              <a:sym typeface="Arial"/>
            </a:endParaRPr>
          </a:p>
        </p:txBody>
      </p:sp>
      <p:sp>
        <p:nvSpPr>
          <p:cNvPr id="14" name="Google Shape;430;p103">
            <a:extLst>
              <a:ext uri="{FF2B5EF4-FFF2-40B4-BE49-F238E27FC236}">
                <a16:creationId xmlns:a16="http://schemas.microsoft.com/office/drawing/2014/main" xmlns="" id="{57DBD436-9566-4BDC-B5D9-46990A1D25B5}"/>
              </a:ext>
            </a:extLst>
          </p:cNvPr>
          <p:cNvSpPr txBox="1"/>
          <p:nvPr/>
        </p:nvSpPr>
        <p:spPr>
          <a:xfrm>
            <a:off x="335280" y="1091542"/>
            <a:ext cx="11216640" cy="369291"/>
          </a:xfrm>
          <a:prstGeom prst="rect">
            <a:avLst/>
          </a:prstGeom>
          <a:solidFill>
            <a:schemeClr val="dk2"/>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0" i="0" u="none" strike="noStrike" cap="none" dirty="0">
                <a:solidFill>
                  <a:schemeClr val="lt1"/>
                </a:solidFill>
                <a:latin typeface="Arial"/>
                <a:ea typeface="Arial"/>
                <a:cs typeface="Arial"/>
                <a:sym typeface="Arial"/>
              </a:rPr>
              <a:t>Top Integrated Systems Trends</a:t>
            </a:r>
            <a:endParaRPr dirty="0"/>
          </a:p>
        </p:txBody>
      </p:sp>
      <p:sp>
        <p:nvSpPr>
          <p:cNvPr id="16" name="Google Shape;431;p103">
            <a:extLst>
              <a:ext uri="{FF2B5EF4-FFF2-40B4-BE49-F238E27FC236}">
                <a16:creationId xmlns:a16="http://schemas.microsoft.com/office/drawing/2014/main" xmlns="" id="{378278C5-049F-4B4E-9371-7C78A9D84D3F}"/>
              </a:ext>
            </a:extLst>
          </p:cNvPr>
          <p:cNvSpPr/>
          <p:nvPr/>
        </p:nvSpPr>
        <p:spPr>
          <a:xfrm>
            <a:off x="901392" y="1573527"/>
            <a:ext cx="1041400" cy="1999000"/>
          </a:xfrm>
          <a:prstGeom prst="downArrow">
            <a:avLst>
              <a:gd name="adj1" fmla="val 50000"/>
              <a:gd name="adj2" fmla="val 50000"/>
            </a:avLst>
          </a:prstGeom>
          <a:solidFill>
            <a:srgbClr val="A7ADAD"/>
          </a:solidFill>
          <a:ln w="25400" cap="flat" cmpd="sng">
            <a:solidFill>
              <a:srgbClr val="DBDEDE"/>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8" name="Google Shape;432;p103">
            <a:extLst>
              <a:ext uri="{FF2B5EF4-FFF2-40B4-BE49-F238E27FC236}">
                <a16:creationId xmlns:a16="http://schemas.microsoft.com/office/drawing/2014/main" xmlns="" id="{90973992-FADC-499E-8C2C-73BD12468BF7}"/>
              </a:ext>
            </a:extLst>
          </p:cNvPr>
          <p:cNvSpPr/>
          <p:nvPr/>
        </p:nvSpPr>
        <p:spPr>
          <a:xfrm>
            <a:off x="3828839" y="1614464"/>
            <a:ext cx="1041400" cy="1999000"/>
          </a:xfrm>
          <a:prstGeom prst="downArrow">
            <a:avLst>
              <a:gd name="adj1" fmla="val 50000"/>
              <a:gd name="adj2" fmla="val 50000"/>
            </a:avLst>
          </a:prstGeom>
          <a:solidFill>
            <a:srgbClr val="A7ADAD"/>
          </a:solidFill>
          <a:ln w="25400" cap="flat" cmpd="sng">
            <a:solidFill>
              <a:srgbClr val="DBDEDE"/>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0" name="Google Shape;433;p103">
            <a:extLst>
              <a:ext uri="{FF2B5EF4-FFF2-40B4-BE49-F238E27FC236}">
                <a16:creationId xmlns:a16="http://schemas.microsoft.com/office/drawing/2014/main" xmlns="" id="{AD8931D5-1B8F-4F08-829E-7FD1F66AB6FB}"/>
              </a:ext>
            </a:extLst>
          </p:cNvPr>
          <p:cNvSpPr/>
          <p:nvPr/>
        </p:nvSpPr>
        <p:spPr>
          <a:xfrm>
            <a:off x="9765328" y="1614464"/>
            <a:ext cx="1041400" cy="1999000"/>
          </a:xfrm>
          <a:prstGeom prst="downArrow">
            <a:avLst>
              <a:gd name="adj1" fmla="val 50000"/>
              <a:gd name="adj2" fmla="val 50000"/>
            </a:avLst>
          </a:prstGeom>
          <a:solidFill>
            <a:srgbClr val="A7ADAD"/>
          </a:solidFill>
          <a:ln w="25400" cap="flat" cmpd="sng">
            <a:solidFill>
              <a:srgbClr val="DBDEDE"/>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1" name="Google Shape;435;p103">
            <a:extLst>
              <a:ext uri="{FF2B5EF4-FFF2-40B4-BE49-F238E27FC236}">
                <a16:creationId xmlns:a16="http://schemas.microsoft.com/office/drawing/2014/main" xmlns="" id="{36E31371-F79C-4348-85B0-0E66644DAC19}"/>
              </a:ext>
            </a:extLst>
          </p:cNvPr>
          <p:cNvSpPr txBox="1"/>
          <p:nvPr/>
        </p:nvSpPr>
        <p:spPr>
          <a:xfrm>
            <a:off x="6126492" y="3674721"/>
            <a:ext cx="2187787" cy="1754286"/>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lt1"/>
                </a:solidFill>
                <a:latin typeface="Arial"/>
                <a:ea typeface="Arial"/>
                <a:cs typeface="Arial"/>
                <a:sym typeface="Arial"/>
              </a:rPr>
              <a:t>Partners will increasingly position integrated reference architecture (IRA) for newer enterprise workloads, especially those requiring a high level of customization such as AI, analytics and high-performance computing (HPC)</a:t>
            </a:r>
          </a:p>
        </p:txBody>
      </p:sp>
      <p:sp>
        <p:nvSpPr>
          <p:cNvPr id="22" name="Google Shape;436;p103">
            <a:extLst>
              <a:ext uri="{FF2B5EF4-FFF2-40B4-BE49-F238E27FC236}">
                <a16:creationId xmlns:a16="http://schemas.microsoft.com/office/drawing/2014/main" xmlns="" id="{FAD07CB8-3FB8-4D0E-BFD1-DD5E62F11A25}"/>
              </a:ext>
            </a:extLst>
          </p:cNvPr>
          <p:cNvSpPr txBox="1"/>
          <p:nvPr/>
        </p:nvSpPr>
        <p:spPr>
          <a:xfrm>
            <a:off x="3239681" y="3674722"/>
            <a:ext cx="2187787" cy="1754286"/>
          </a:xfrm>
          <a:prstGeom prst="rect">
            <a:avLst/>
          </a:pr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lt1"/>
                </a:solidFill>
                <a:latin typeface="Arial"/>
                <a:ea typeface="Arial"/>
                <a:cs typeface="Arial"/>
                <a:sym typeface="Arial"/>
              </a:rPr>
              <a:t>Gartner Peer Insights for the last 12 months suggest that AI capabilities and software stack features are among the top three criteria driving the user satisfaction for HCIS. It also indicates a lower importance of hardware and hypervisor </a:t>
            </a:r>
          </a:p>
        </p:txBody>
      </p:sp>
      <p:sp>
        <p:nvSpPr>
          <p:cNvPr id="23" name="Google Shape;437;p103">
            <a:extLst>
              <a:ext uri="{FF2B5EF4-FFF2-40B4-BE49-F238E27FC236}">
                <a16:creationId xmlns:a16="http://schemas.microsoft.com/office/drawing/2014/main" xmlns="" id="{0F5DAED8-31AC-44CC-BDCF-3AD852242803}"/>
              </a:ext>
            </a:extLst>
          </p:cNvPr>
          <p:cNvSpPr txBox="1"/>
          <p:nvPr/>
        </p:nvSpPr>
        <p:spPr>
          <a:xfrm>
            <a:off x="9187784" y="3674721"/>
            <a:ext cx="2187787" cy="1754286"/>
          </a:xfrm>
          <a:prstGeom prst="rect">
            <a:avLst/>
          </a:pr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dirty="0">
                <a:solidFill>
                  <a:schemeClr val="lt1"/>
                </a:solidFill>
                <a:latin typeface="Arial"/>
                <a:cs typeface="Arial"/>
                <a:sym typeface="Arial"/>
              </a:rPr>
              <a:t>More than half of component price increases will be passed on to end users, who will see a modest integrated system price increase in 2021.</a:t>
            </a:r>
          </a:p>
          <a:p>
            <a:pPr marL="0" marR="0" lvl="0" indent="0" algn="l" rtl="0">
              <a:lnSpc>
                <a:spcPct val="100000"/>
              </a:lnSpc>
              <a:spcBef>
                <a:spcPts val="0"/>
              </a:spcBef>
              <a:spcAft>
                <a:spcPts val="0"/>
              </a:spcAft>
              <a:buNone/>
            </a:pPr>
            <a:endParaRPr lang="en-US" sz="1200" dirty="0">
              <a:solidFill>
                <a:schemeClr val="lt1"/>
              </a:solidFill>
              <a:latin typeface="Arial"/>
              <a:cs typeface="Arial"/>
              <a:sym typeface="Arial"/>
            </a:endParaRPr>
          </a:p>
          <a:p>
            <a:pPr marL="0" marR="0" lvl="0" indent="0" algn="l" rtl="0">
              <a:lnSpc>
                <a:spcPct val="100000"/>
              </a:lnSpc>
              <a:spcBef>
                <a:spcPts val="0"/>
              </a:spcBef>
              <a:spcAft>
                <a:spcPts val="0"/>
              </a:spcAft>
              <a:buNone/>
            </a:pPr>
            <a:endParaRPr lang="en-US" sz="1200" dirty="0">
              <a:solidFill>
                <a:schemeClr val="lt1"/>
              </a:solidFill>
              <a:latin typeface="Arial"/>
              <a:cs typeface="Arial"/>
              <a:sym typeface="Arial"/>
            </a:endParaRPr>
          </a:p>
          <a:p>
            <a:pPr marL="0" marR="0" lvl="0" indent="0" algn="l" rtl="0">
              <a:lnSpc>
                <a:spcPct val="100000"/>
              </a:lnSpc>
              <a:spcBef>
                <a:spcPts val="0"/>
              </a:spcBef>
              <a:spcAft>
                <a:spcPts val="0"/>
              </a:spcAft>
              <a:buNone/>
            </a:pPr>
            <a:endParaRPr lang="en-US" sz="1200" dirty="0">
              <a:solidFill>
                <a:schemeClr val="lt1"/>
              </a:solidFill>
              <a:latin typeface="Arial"/>
              <a:cs typeface="Arial"/>
              <a:sym typeface="Arial"/>
            </a:endParaRPr>
          </a:p>
        </p:txBody>
      </p:sp>
      <p:sp>
        <p:nvSpPr>
          <p:cNvPr id="24" name="Google Shape;436;p103">
            <a:extLst>
              <a:ext uri="{FF2B5EF4-FFF2-40B4-BE49-F238E27FC236}">
                <a16:creationId xmlns:a16="http://schemas.microsoft.com/office/drawing/2014/main" xmlns="" id="{2ADB9ADA-F3C8-48E6-B7CC-363B8CEB004B}"/>
              </a:ext>
            </a:extLst>
          </p:cNvPr>
          <p:cNvSpPr txBox="1"/>
          <p:nvPr/>
        </p:nvSpPr>
        <p:spPr>
          <a:xfrm>
            <a:off x="459904" y="3674721"/>
            <a:ext cx="2080752" cy="1754286"/>
          </a:xfrm>
          <a:prstGeom prst="rect">
            <a:avLst/>
          </a:pr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lt1"/>
                </a:solidFill>
                <a:latin typeface="Arial"/>
                <a:ea typeface="Arial"/>
                <a:cs typeface="Arial"/>
                <a:sym typeface="Arial"/>
              </a:rPr>
              <a:t>In 2021 and 2022, IT leaders will continue with their integrated system refresh cycle, with an emphasis on flexibility, hybrid cloud, automation and cost optimization</a:t>
            </a:r>
          </a:p>
          <a:p>
            <a:pPr marL="0" marR="0" lvl="0" indent="0" algn="l" rtl="0">
              <a:lnSpc>
                <a:spcPct val="100000"/>
              </a:lnSpc>
              <a:spcBef>
                <a:spcPts val="0"/>
              </a:spcBef>
              <a:spcAft>
                <a:spcPts val="0"/>
              </a:spcAft>
              <a:buNone/>
            </a:pPr>
            <a:endParaRPr lang="en-US" sz="1200"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lang="en-US" sz="1200" b="0" i="0" u="none" strike="noStrike" cap="none" dirty="0">
              <a:solidFill>
                <a:schemeClr val="lt1"/>
              </a:solidFill>
              <a:latin typeface="Arial"/>
              <a:ea typeface="Arial"/>
              <a:cs typeface="Arial"/>
              <a:sym typeface="Arial"/>
            </a:endParaRPr>
          </a:p>
        </p:txBody>
      </p:sp>
      <p:sp>
        <p:nvSpPr>
          <p:cNvPr id="25" name="Google Shape;432;p103">
            <a:extLst>
              <a:ext uri="{FF2B5EF4-FFF2-40B4-BE49-F238E27FC236}">
                <a16:creationId xmlns:a16="http://schemas.microsoft.com/office/drawing/2014/main" xmlns="" id="{3C6571A5-9063-47E4-A0F6-AA729E4132FE}"/>
              </a:ext>
            </a:extLst>
          </p:cNvPr>
          <p:cNvSpPr/>
          <p:nvPr/>
        </p:nvSpPr>
        <p:spPr>
          <a:xfrm>
            <a:off x="6648245" y="1639862"/>
            <a:ext cx="1041400" cy="1999000"/>
          </a:xfrm>
          <a:prstGeom prst="downArrow">
            <a:avLst>
              <a:gd name="adj1" fmla="val 50000"/>
              <a:gd name="adj2" fmla="val 50000"/>
            </a:avLst>
          </a:prstGeom>
          <a:solidFill>
            <a:srgbClr val="A7ADAD"/>
          </a:solidFill>
          <a:ln w="25400" cap="flat" cmpd="sng">
            <a:solidFill>
              <a:srgbClr val="DBDEDE"/>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347227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80F586-5262-4ADB-8139-63CCEBD81ABC}"/>
              </a:ext>
            </a:extLst>
          </p:cNvPr>
          <p:cNvSpPr>
            <a:spLocks noGrp="1"/>
          </p:cNvSpPr>
          <p:nvPr>
            <p:ph type="title"/>
          </p:nvPr>
        </p:nvSpPr>
        <p:spPr>
          <a:xfrm>
            <a:off x="457201" y="357998"/>
            <a:ext cx="11400506" cy="1019046"/>
          </a:xfrm>
        </p:spPr>
        <p:txBody>
          <a:bodyPr/>
          <a:lstStyle/>
          <a:p>
            <a:r>
              <a:rPr lang="en-US" sz="2400" dirty="0"/>
              <a:t>Through 2025, the Edge Hardware Infrastructure Opportunity Will Grow to $17 Billion But Is Skewed Toward Incremental Growth of Existing Applications</a:t>
            </a:r>
          </a:p>
        </p:txBody>
      </p:sp>
      <p:sp>
        <p:nvSpPr>
          <p:cNvPr id="12" name="TextBox 11">
            <a:extLst>
              <a:ext uri="{FF2B5EF4-FFF2-40B4-BE49-F238E27FC236}">
                <a16:creationId xmlns:a16="http://schemas.microsoft.com/office/drawing/2014/main" xmlns="" id="{A128A596-0C07-4D08-A88C-50ED91961017}"/>
              </a:ext>
            </a:extLst>
          </p:cNvPr>
          <p:cNvSpPr txBox="1"/>
          <p:nvPr/>
        </p:nvSpPr>
        <p:spPr>
          <a:xfrm>
            <a:off x="457200" y="5663117"/>
            <a:ext cx="11277588" cy="523220"/>
          </a:xfrm>
          <a:prstGeom prst="rect">
            <a:avLst/>
          </a:prstGeom>
          <a:solidFill>
            <a:schemeClr val="accent3"/>
          </a:solidFill>
        </p:spPr>
        <p:txBody>
          <a:bodyPr wrap="square" rtlCol="0">
            <a:spAutoFit/>
          </a:bodyPr>
          <a:lstStyle/>
          <a:p>
            <a:r>
              <a:rPr lang="en-US" sz="1400" b="1" dirty="0"/>
              <a:t>Recommendation: </a:t>
            </a:r>
            <a:r>
              <a:rPr lang="en-US" sz="1400" dirty="0"/>
              <a:t>Technology and service providers must combine hardware with software, integration and services to capitalize on the opportunities at the edge</a:t>
            </a:r>
          </a:p>
        </p:txBody>
      </p:sp>
      <p:sp>
        <p:nvSpPr>
          <p:cNvPr id="15" name="Google Shape;942;p13">
            <a:extLst>
              <a:ext uri="{FF2B5EF4-FFF2-40B4-BE49-F238E27FC236}">
                <a16:creationId xmlns:a16="http://schemas.microsoft.com/office/drawing/2014/main" xmlns="" id="{F5AA0092-3CCB-4B64-B58C-AC4B3336E699}"/>
              </a:ext>
            </a:extLst>
          </p:cNvPr>
          <p:cNvSpPr/>
          <p:nvPr/>
        </p:nvSpPr>
        <p:spPr>
          <a:xfrm>
            <a:off x="457200" y="6242972"/>
            <a:ext cx="6748642"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mn-lt"/>
                <a:ea typeface="Arial"/>
                <a:cs typeface="Arial"/>
                <a:sym typeface="Arial"/>
              </a:rPr>
              <a:t>Source: </a:t>
            </a:r>
            <a:r>
              <a:rPr lang="en-US" sz="1000" dirty="0">
                <a:solidFill>
                  <a:schemeClr val="dk1"/>
                </a:solidFill>
                <a:latin typeface="+mn-lt"/>
              </a:rPr>
              <a:t>“Leading the Edge: Gartner’s Initial Edge Hardware Infrastructure Forecast” (G00726436)</a:t>
            </a:r>
            <a:endParaRPr lang="en-US" sz="1400" b="0" i="0" u="none" strike="noStrike" cap="none" dirty="0">
              <a:solidFill>
                <a:srgbClr val="000000"/>
              </a:solidFill>
              <a:latin typeface="+mn-lt"/>
              <a:ea typeface="Arial"/>
              <a:cs typeface="Arial"/>
              <a:sym typeface="Arial"/>
            </a:endParaRPr>
          </a:p>
        </p:txBody>
      </p:sp>
      <p:sp>
        <p:nvSpPr>
          <p:cNvPr id="99" name="TextBox 98">
            <a:extLst>
              <a:ext uri="{FF2B5EF4-FFF2-40B4-BE49-F238E27FC236}">
                <a16:creationId xmlns:a16="http://schemas.microsoft.com/office/drawing/2014/main" xmlns="" id="{5DE47E67-8E67-4F1F-8C45-F7A5013A76BB}"/>
              </a:ext>
            </a:extLst>
          </p:cNvPr>
          <p:cNvSpPr txBox="1"/>
          <p:nvPr/>
        </p:nvSpPr>
        <p:spPr>
          <a:xfrm>
            <a:off x="452841" y="1347999"/>
            <a:ext cx="11277588" cy="523220"/>
          </a:xfrm>
          <a:prstGeom prst="rect">
            <a:avLst/>
          </a:prstGeom>
          <a:solidFill>
            <a:schemeClr val="accent3"/>
          </a:solidFill>
        </p:spPr>
        <p:txBody>
          <a:bodyPr wrap="square" rtlCol="0">
            <a:spAutoFit/>
          </a:bodyPr>
          <a:lstStyle/>
          <a:p>
            <a:r>
              <a:rPr lang="en-US" sz="1400" b="1" dirty="0"/>
              <a:t>Key Findings: </a:t>
            </a:r>
            <a:r>
              <a:rPr lang="en-US" sz="1400" dirty="0"/>
              <a:t>Edge hardware infrastructure represents 4% of revenue opportunity presented by edge, with software and services making up the other 96%</a:t>
            </a:r>
          </a:p>
        </p:txBody>
      </p:sp>
      <p:pic>
        <p:nvPicPr>
          <p:cNvPr id="1026" name="Picture 2" descr="For this forecast, Gartner defines 5 deployment options for edge computing: centralized cloud/global data center, regional data center, local data center edge, compute edge, gateway edge, and device edge, in order of location and typical size of deployment. ">
            <a:extLst>
              <a:ext uri="{FF2B5EF4-FFF2-40B4-BE49-F238E27FC236}">
                <a16:creationId xmlns:a16="http://schemas.microsoft.com/office/drawing/2014/main" xmlns="" id="{044525CD-DE57-4CC6-8896-2275EEDE7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950" y="1871220"/>
            <a:ext cx="5347069" cy="37918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2 categories of edge computing use cases based on interactions between people, things and businesses. Some interactions are two-way (immersive experience, system automation), others are mostly one-way (data/event reporting, client content delivery).">
            <a:extLst>
              <a:ext uri="{FF2B5EF4-FFF2-40B4-BE49-F238E27FC236}">
                <a16:creationId xmlns:a16="http://schemas.microsoft.com/office/drawing/2014/main" xmlns="" id="{03727192-AC85-4FAA-BDBB-AE950D5C1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27" y="1857417"/>
            <a:ext cx="5347069" cy="377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51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80F586-5262-4ADB-8139-63CCEBD81ABC}"/>
              </a:ext>
            </a:extLst>
          </p:cNvPr>
          <p:cNvSpPr>
            <a:spLocks noGrp="1"/>
          </p:cNvSpPr>
          <p:nvPr>
            <p:ph type="title"/>
          </p:nvPr>
        </p:nvSpPr>
        <p:spPr>
          <a:xfrm>
            <a:off x="457201" y="357998"/>
            <a:ext cx="11400506" cy="1019046"/>
          </a:xfrm>
        </p:spPr>
        <p:txBody>
          <a:bodyPr/>
          <a:lstStyle/>
          <a:p>
            <a:r>
              <a:rPr lang="en-US" sz="2400" dirty="0"/>
              <a:t>Consumption-Based Pricing for On-Premises Data Center Infrastructure Is Gaining Traction, as Users Exploit Hardware Vendor Programs to Align Resource Costs With Use</a:t>
            </a:r>
          </a:p>
        </p:txBody>
      </p:sp>
      <p:sp>
        <p:nvSpPr>
          <p:cNvPr id="12" name="TextBox 11">
            <a:extLst>
              <a:ext uri="{FF2B5EF4-FFF2-40B4-BE49-F238E27FC236}">
                <a16:creationId xmlns:a16="http://schemas.microsoft.com/office/drawing/2014/main" xmlns="" id="{A128A596-0C07-4D08-A88C-50ED91961017}"/>
              </a:ext>
            </a:extLst>
          </p:cNvPr>
          <p:cNvSpPr txBox="1"/>
          <p:nvPr/>
        </p:nvSpPr>
        <p:spPr>
          <a:xfrm>
            <a:off x="457206" y="5642797"/>
            <a:ext cx="11277588" cy="523220"/>
          </a:xfrm>
          <a:prstGeom prst="rect">
            <a:avLst/>
          </a:prstGeom>
          <a:solidFill>
            <a:schemeClr val="accent3"/>
          </a:solidFill>
        </p:spPr>
        <p:txBody>
          <a:bodyPr wrap="square" rtlCol="0">
            <a:spAutoFit/>
          </a:bodyPr>
          <a:lstStyle/>
          <a:p>
            <a:r>
              <a:rPr lang="en-US" sz="1400" b="1" dirty="0"/>
              <a:t>Recommendation: </a:t>
            </a:r>
            <a:r>
              <a:rPr lang="en-US" sz="1400" dirty="0"/>
              <a:t>To maximize the chances of success in their CBP offerings, TSP must sell to the business unit by transforming (and partnering with) the infrastructure and operations (I&amp;O) department</a:t>
            </a:r>
          </a:p>
        </p:txBody>
      </p:sp>
      <p:sp>
        <p:nvSpPr>
          <p:cNvPr id="15" name="Google Shape;942;p13">
            <a:extLst>
              <a:ext uri="{FF2B5EF4-FFF2-40B4-BE49-F238E27FC236}">
                <a16:creationId xmlns:a16="http://schemas.microsoft.com/office/drawing/2014/main" xmlns="" id="{F5AA0092-3CCB-4B64-B58C-AC4B3336E699}"/>
              </a:ext>
            </a:extLst>
          </p:cNvPr>
          <p:cNvSpPr/>
          <p:nvPr/>
        </p:nvSpPr>
        <p:spPr>
          <a:xfrm>
            <a:off x="457200" y="6242972"/>
            <a:ext cx="6748642"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mn-lt"/>
                <a:ea typeface="Arial"/>
                <a:cs typeface="Arial"/>
                <a:sym typeface="Arial"/>
              </a:rPr>
              <a:t>Source: </a:t>
            </a:r>
            <a:r>
              <a:rPr lang="en-US" sz="1000" dirty="0">
                <a:solidFill>
                  <a:schemeClr val="dk1"/>
                </a:solidFill>
                <a:latin typeface="+mn-lt"/>
              </a:rPr>
              <a:t>“Market Guide for Consumption-Based Pricing for Data Center Infrastructure” (G00732734)</a:t>
            </a:r>
            <a:endParaRPr lang="en-US" sz="1400" b="0" i="0" u="none" strike="noStrike" cap="none" dirty="0">
              <a:solidFill>
                <a:srgbClr val="000000"/>
              </a:solidFill>
              <a:latin typeface="+mn-lt"/>
              <a:ea typeface="Arial"/>
              <a:cs typeface="Arial"/>
              <a:sym typeface="Arial"/>
            </a:endParaRPr>
          </a:p>
        </p:txBody>
      </p:sp>
      <p:sp>
        <p:nvSpPr>
          <p:cNvPr id="99" name="TextBox 98">
            <a:extLst>
              <a:ext uri="{FF2B5EF4-FFF2-40B4-BE49-F238E27FC236}">
                <a16:creationId xmlns:a16="http://schemas.microsoft.com/office/drawing/2014/main" xmlns="" id="{5DE47E67-8E67-4F1F-8C45-F7A5013A76BB}"/>
              </a:ext>
            </a:extLst>
          </p:cNvPr>
          <p:cNvSpPr txBox="1"/>
          <p:nvPr/>
        </p:nvSpPr>
        <p:spPr>
          <a:xfrm>
            <a:off x="452841" y="1368319"/>
            <a:ext cx="11277588" cy="523220"/>
          </a:xfrm>
          <a:prstGeom prst="rect">
            <a:avLst/>
          </a:prstGeom>
          <a:solidFill>
            <a:schemeClr val="accent3"/>
          </a:solidFill>
        </p:spPr>
        <p:txBody>
          <a:bodyPr wrap="square" rtlCol="0">
            <a:spAutoFit/>
          </a:bodyPr>
          <a:lstStyle/>
          <a:p>
            <a:r>
              <a:rPr lang="en-US" sz="1400" b="1" dirty="0"/>
              <a:t>Strategic Planning Assumption: </a:t>
            </a:r>
            <a:r>
              <a:rPr lang="en-US" sz="1400" dirty="0"/>
              <a:t>By 2025, at least 50% of enterprises will shift toward operating expenditure (</a:t>
            </a:r>
            <a:r>
              <a:rPr lang="en-US" sz="1400" dirty="0" err="1"/>
              <a:t>opex</a:t>
            </a:r>
            <a:r>
              <a:rPr lang="en-US" sz="1400" dirty="0"/>
              <a:t>)-based storage consumption models, compared to less than 10% today</a:t>
            </a:r>
          </a:p>
        </p:txBody>
      </p:sp>
      <p:graphicFrame>
        <p:nvGraphicFramePr>
          <p:cNvPr id="9" name="Table 13">
            <a:extLst>
              <a:ext uri="{FF2B5EF4-FFF2-40B4-BE49-F238E27FC236}">
                <a16:creationId xmlns:a16="http://schemas.microsoft.com/office/drawing/2014/main" xmlns="" id="{F6E36CAD-854E-4F85-A92D-8EB4C5D96075}"/>
              </a:ext>
            </a:extLst>
          </p:cNvPr>
          <p:cNvGraphicFramePr>
            <a:graphicFrameLocks noGrp="1"/>
          </p:cNvGraphicFramePr>
          <p:nvPr>
            <p:extLst>
              <p:ext uri="{D42A27DB-BD31-4B8C-83A1-F6EECF244321}">
                <p14:modId xmlns:p14="http://schemas.microsoft.com/office/powerpoint/2010/main" val="3142478633"/>
              </p:ext>
            </p:extLst>
          </p:nvPr>
        </p:nvGraphicFramePr>
        <p:xfrm>
          <a:off x="1053732" y="1947123"/>
          <a:ext cx="3843388" cy="3626374"/>
        </p:xfrm>
        <a:graphic>
          <a:graphicData uri="http://schemas.openxmlformats.org/drawingml/2006/table">
            <a:tbl>
              <a:tblPr firstRow="1" bandRow="1">
                <a:tableStyleId>{5C22544A-7EE6-4342-B048-85BDC9FD1C3A}</a:tableStyleId>
              </a:tblPr>
              <a:tblGrid>
                <a:gridCol w="3843388">
                  <a:extLst>
                    <a:ext uri="{9D8B030D-6E8A-4147-A177-3AD203B41FA5}">
                      <a16:colId xmlns:a16="http://schemas.microsoft.com/office/drawing/2014/main" xmlns="" val="553800415"/>
                    </a:ext>
                  </a:extLst>
                </a:gridCol>
              </a:tblGrid>
              <a:tr h="863158">
                <a:tc>
                  <a:txBody>
                    <a:bodyPr/>
                    <a:lstStyle/>
                    <a:p>
                      <a:pPr algn="ctr"/>
                      <a:endParaRPr lang="en-US" sz="2400" b="1" i="0" kern="1200" dirty="0">
                        <a:solidFill>
                          <a:schemeClr val="lt1"/>
                        </a:solidFill>
                        <a:effectLst/>
                        <a:latin typeface="+mn-lt"/>
                        <a:ea typeface="+mn-ea"/>
                        <a:cs typeface="+mn-cs"/>
                      </a:endParaRPr>
                    </a:p>
                    <a:p>
                      <a:pPr algn="ctr"/>
                      <a:r>
                        <a:rPr lang="en-US" sz="1800" b="1" i="0" kern="1200" dirty="0">
                          <a:solidFill>
                            <a:schemeClr val="lt1"/>
                          </a:solidFill>
                          <a:effectLst/>
                          <a:latin typeface="+mn-lt"/>
                          <a:ea typeface="+mn-ea"/>
                          <a:cs typeface="+mn-cs"/>
                        </a:rPr>
                        <a:t>Key Trends in CBP</a:t>
                      </a:r>
                    </a:p>
                  </a:txBody>
                  <a:tcPr/>
                </a:tc>
                <a:extLst>
                  <a:ext uri="{0D108BD9-81ED-4DB2-BD59-A6C34878D82A}">
                    <a16:rowId xmlns:a16="http://schemas.microsoft.com/office/drawing/2014/main" xmlns="" val="2881233056"/>
                  </a:ext>
                </a:extLst>
              </a:tr>
              <a:tr h="2763216">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dk1"/>
                          </a:solidFill>
                          <a:effectLst/>
                          <a:latin typeface="+mn-lt"/>
                          <a:ea typeface="+mn-ea"/>
                          <a:cs typeface="+mn-cs"/>
                        </a:rPr>
                        <a:t>Within the last two years, most large data center hardware vendors have introduced or expanded their programs to sell infrastructure on a consumption basis (for example, pay per use or as a service)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dk1"/>
                          </a:solidFill>
                          <a:effectLst/>
                          <a:latin typeface="+mn-lt"/>
                          <a:ea typeface="+mn-ea"/>
                          <a:cs typeface="+mn-cs"/>
                        </a:rPr>
                        <a:t>Storage as a service (STaaS) programs are the most mature of the consumption-based offerings, while consumption programs for data center networking hardware have gained minimal traction</a:t>
                      </a:r>
                    </a:p>
                  </a:txBody>
                  <a:tcPr/>
                </a:tc>
                <a:extLst>
                  <a:ext uri="{0D108BD9-81ED-4DB2-BD59-A6C34878D82A}">
                    <a16:rowId xmlns:a16="http://schemas.microsoft.com/office/drawing/2014/main" xmlns="" val="949805051"/>
                  </a:ext>
                </a:extLst>
              </a:tr>
            </a:tbl>
          </a:graphicData>
        </a:graphic>
      </p:graphicFrame>
      <p:pic>
        <p:nvPicPr>
          <p:cNvPr id="10" name="Picture 2" descr="Under the pay-per-use type of CBP pricing, users and vendors first negotiate per-unit costs and commitment levels for infrastructure. The vendor then installs and monitors the infrastructure, adding capacity if required. The user pays, typically monthly, based on the metered amount.">
            <a:extLst>
              <a:ext uri="{FF2B5EF4-FFF2-40B4-BE49-F238E27FC236}">
                <a16:creationId xmlns:a16="http://schemas.microsoft.com/office/drawing/2014/main" xmlns="" id="{79DE2FE1-5986-4256-812D-85125CCEE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650" y="1947123"/>
            <a:ext cx="5905450" cy="3626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49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80F586-5262-4ADB-8139-63CCEBD81ABC}"/>
              </a:ext>
            </a:extLst>
          </p:cNvPr>
          <p:cNvSpPr>
            <a:spLocks noGrp="1"/>
          </p:cNvSpPr>
          <p:nvPr>
            <p:ph type="title"/>
          </p:nvPr>
        </p:nvSpPr>
        <p:spPr>
          <a:xfrm>
            <a:off x="457201" y="357998"/>
            <a:ext cx="11400506" cy="1019046"/>
          </a:xfrm>
        </p:spPr>
        <p:txBody>
          <a:bodyPr/>
          <a:lstStyle/>
          <a:p>
            <a:r>
              <a:rPr lang="en-US" sz="2400" dirty="0"/>
              <a:t>There Is a Growing Interest in the Use of Arm-Based Processors Within the Data Center</a:t>
            </a:r>
          </a:p>
        </p:txBody>
      </p:sp>
      <p:sp>
        <p:nvSpPr>
          <p:cNvPr id="12" name="TextBox 11">
            <a:extLst>
              <a:ext uri="{FF2B5EF4-FFF2-40B4-BE49-F238E27FC236}">
                <a16:creationId xmlns:a16="http://schemas.microsoft.com/office/drawing/2014/main" xmlns="" id="{A128A596-0C07-4D08-A88C-50ED91961017}"/>
              </a:ext>
            </a:extLst>
          </p:cNvPr>
          <p:cNvSpPr txBox="1"/>
          <p:nvPr/>
        </p:nvSpPr>
        <p:spPr>
          <a:xfrm>
            <a:off x="457200" y="5663117"/>
            <a:ext cx="11277588" cy="523220"/>
          </a:xfrm>
          <a:prstGeom prst="rect">
            <a:avLst/>
          </a:prstGeom>
          <a:solidFill>
            <a:schemeClr val="accent3"/>
          </a:solidFill>
        </p:spPr>
        <p:txBody>
          <a:bodyPr wrap="square" rtlCol="0">
            <a:spAutoFit/>
          </a:bodyPr>
          <a:lstStyle/>
          <a:p>
            <a:r>
              <a:rPr lang="en-US" sz="1400" b="1" dirty="0"/>
              <a:t>Recommendation: </a:t>
            </a:r>
            <a:r>
              <a:rPr lang="en-US" sz="1400" dirty="0"/>
              <a:t>Re-evaluate the server processor choices by assessing the performance of the latest-generation server-optimized Arm processor cores versus existing x86-based processors</a:t>
            </a:r>
          </a:p>
        </p:txBody>
      </p:sp>
      <p:sp>
        <p:nvSpPr>
          <p:cNvPr id="15" name="Google Shape;942;p13">
            <a:extLst>
              <a:ext uri="{FF2B5EF4-FFF2-40B4-BE49-F238E27FC236}">
                <a16:creationId xmlns:a16="http://schemas.microsoft.com/office/drawing/2014/main" xmlns="" id="{F5AA0092-3CCB-4B64-B58C-AC4B3336E699}"/>
              </a:ext>
            </a:extLst>
          </p:cNvPr>
          <p:cNvSpPr/>
          <p:nvPr/>
        </p:nvSpPr>
        <p:spPr>
          <a:xfrm>
            <a:off x="457200" y="6242972"/>
            <a:ext cx="7798526"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mn-lt"/>
                <a:ea typeface="Arial"/>
                <a:cs typeface="Arial"/>
                <a:sym typeface="Arial"/>
              </a:rPr>
              <a:t>Source: </a:t>
            </a:r>
            <a:r>
              <a:rPr lang="en-US" sz="1000" dirty="0">
                <a:solidFill>
                  <a:schemeClr val="dk1"/>
                </a:solidFill>
                <a:latin typeface="+mn-lt"/>
              </a:rPr>
              <a:t>“Market Trends: Arm in the Data Center: Act Now to Develop Plans to Address This Shifting Market” (G00737717)</a:t>
            </a:r>
            <a:endParaRPr lang="en-US" sz="1400" b="0" i="0" u="none" strike="noStrike" cap="none" dirty="0">
              <a:solidFill>
                <a:srgbClr val="000000"/>
              </a:solidFill>
              <a:latin typeface="+mn-lt"/>
              <a:ea typeface="Arial"/>
              <a:cs typeface="Arial"/>
              <a:sym typeface="Arial"/>
            </a:endParaRPr>
          </a:p>
        </p:txBody>
      </p:sp>
      <p:sp>
        <p:nvSpPr>
          <p:cNvPr id="99" name="TextBox 98">
            <a:extLst>
              <a:ext uri="{FF2B5EF4-FFF2-40B4-BE49-F238E27FC236}">
                <a16:creationId xmlns:a16="http://schemas.microsoft.com/office/drawing/2014/main" xmlns="" id="{5DE47E67-8E67-4F1F-8C45-F7A5013A76BB}"/>
              </a:ext>
            </a:extLst>
          </p:cNvPr>
          <p:cNvSpPr txBox="1"/>
          <p:nvPr/>
        </p:nvSpPr>
        <p:spPr>
          <a:xfrm>
            <a:off x="435423" y="1063519"/>
            <a:ext cx="11277588" cy="738664"/>
          </a:xfrm>
          <a:prstGeom prst="rect">
            <a:avLst/>
          </a:prstGeom>
          <a:solidFill>
            <a:schemeClr val="accent3"/>
          </a:solidFill>
        </p:spPr>
        <p:txBody>
          <a:bodyPr wrap="square" rtlCol="0">
            <a:spAutoFit/>
          </a:bodyPr>
          <a:lstStyle/>
          <a:p>
            <a:pPr marR="0" algn="l" rtl="0"/>
            <a:r>
              <a:rPr lang="en-US" sz="1400" dirty="0"/>
              <a:t>While previously, Arm has had little impact on the data center (ripples on the x86 mill pond), a growing wave of Arm-based solutions is anticipated. While this </a:t>
            </a:r>
            <a:r>
              <a:rPr lang="en-US" altLang="zh-TW" sz="1400" dirty="0"/>
              <a:t>adoption will be primarily driven by hyperscale, enterprise adoption will be significantly constrained by the existing software stack</a:t>
            </a:r>
          </a:p>
        </p:txBody>
      </p:sp>
      <p:pic>
        <p:nvPicPr>
          <p:cNvPr id="2050" name="Picture 2" descr="Graphic showing timeline for Arm server processor developments from a range of semiconductor vendors">
            <a:extLst>
              <a:ext uri="{FF2B5EF4-FFF2-40B4-BE49-F238E27FC236}">
                <a16:creationId xmlns:a16="http://schemas.microsoft.com/office/drawing/2014/main" xmlns="" id="{B369A291-050D-4718-959E-40E0BE362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39" y="1831969"/>
            <a:ext cx="5165725" cy="37560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adar plot comparing Arm and x86 product features">
            <a:extLst>
              <a:ext uri="{FF2B5EF4-FFF2-40B4-BE49-F238E27FC236}">
                <a16:creationId xmlns:a16="http://schemas.microsoft.com/office/drawing/2014/main" xmlns="" id="{571547DC-CDA1-40A5-90EF-B6267058F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454" y="1815973"/>
            <a:ext cx="5190819" cy="37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050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FF269-82CE-46BC-9E8B-6962DC31A085}"/>
              </a:ext>
            </a:extLst>
          </p:cNvPr>
          <p:cNvSpPr>
            <a:spLocks noGrp="1"/>
          </p:cNvSpPr>
          <p:nvPr>
            <p:ph type="title"/>
          </p:nvPr>
        </p:nvSpPr>
        <p:spPr/>
        <p:txBody>
          <a:bodyPr/>
          <a:lstStyle/>
          <a:p>
            <a:r>
              <a:rPr lang="en-US" sz="2400" dirty="0"/>
              <a:t>Market Trends — Enterprise Network Equipment Market </a:t>
            </a:r>
          </a:p>
        </p:txBody>
      </p:sp>
      <p:grpSp>
        <p:nvGrpSpPr>
          <p:cNvPr id="3" name="Google Shape;429;p103">
            <a:extLst>
              <a:ext uri="{FF2B5EF4-FFF2-40B4-BE49-F238E27FC236}">
                <a16:creationId xmlns:a16="http://schemas.microsoft.com/office/drawing/2014/main" xmlns="" id="{B1DDDBAB-5C9B-456A-B8F8-945292868707}"/>
              </a:ext>
            </a:extLst>
          </p:cNvPr>
          <p:cNvGrpSpPr/>
          <p:nvPr/>
        </p:nvGrpSpPr>
        <p:grpSpPr>
          <a:xfrm>
            <a:off x="335279" y="1020422"/>
            <a:ext cx="11521441" cy="3968134"/>
            <a:chOff x="335279" y="1300480"/>
            <a:chExt cx="11521441" cy="3968134"/>
          </a:xfrm>
        </p:grpSpPr>
        <p:sp>
          <p:nvSpPr>
            <p:cNvPr id="4" name="Google Shape;430;p103">
              <a:extLst>
                <a:ext uri="{FF2B5EF4-FFF2-40B4-BE49-F238E27FC236}">
                  <a16:creationId xmlns:a16="http://schemas.microsoft.com/office/drawing/2014/main" xmlns="" id="{B3678449-873F-492C-B3DD-9EBC4FD01A50}"/>
                </a:ext>
              </a:extLst>
            </p:cNvPr>
            <p:cNvSpPr txBox="1"/>
            <p:nvPr/>
          </p:nvSpPr>
          <p:spPr>
            <a:xfrm>
              <a:off x="335280" y="1300480"/>
              <a:ext cx="11216640" cy="369291"/>
            </a:xfrm>
            <a:prstGeom prst="rect">
              <a:avLst/>
            </a:prstGeom>
            <a:solidFill>
              <a:schemeClr val="dk2"/>
            </a:solidFill>
            <a:ln>
              <a:noFill/>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0" i="0" u="none" strike="noStrike" cap="none" dirty="0">
                  <a:solidFill>
                    <a:schemeClr val="lt1"/>
                  </a:solidFill>
                  <a:latin typeface="Arial"/>
                  <a:ea typeface="Arial"/>
                  <a:cs typeface="Arial"/>
                  <a:sym typeface="Arial"/>
                </a:rPr>
                <a:t>Trends That will shape ENE market</a:t>
              </a:r>
              <a:endParaRPr dirty="0"/>
            </a:p>
          </p:txBody>
        </p:sp>
        <p:sp>
          <p:nvSpPr>
            <p:cNvPr id="5" name="Google Shape;431;p103">
              <a:extLst>
                <a:ext uri="{FF2B5EF4-FFF2-40B4-BE49-F238E27FC236}">
                  <a16:creationId xmlns:a16="http://schemas.microsoft.com/office/drawing/2014/main" xmlns="" id="{A0D9224D-058F-4075-9C5E-C3872BE47806}"/>
                </a:ext>
              </a:extLst>
            </p:cNvPr>
            <p:cNvSpPr/>
            <p:nvPr/>
          </p:nvSpPr>
          <p:spPr>
            <a:xfrm>
              <a:off x="1392462" y="1782465"/>
              <a:ext cx="1041400" cy="1999000"/>
            </a:xfrm>
            <a:prstGeom prst="downArrow">
              <a:avLst>
                <a:gd name="adj1" fmla="val 50000"/>
                <a:gd name="adj2" fmla="val 50000"/>
              </a:avLst>
            </a:prstGeom>
            <a:solidFill>
              <a:srgbClr val="A7ADAD"/>
            </a:solidFill>
            <a:ln w="25400" cap="flat" cmpd="sng">
              <a:solidFill>
                <a:srgbClr val="DBDEDE"/>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6" name="Google Shape;432;p103">
              <a:extLst>
                <a:ext uri="{FF2B5EF4-FFF2-40B4-BE49-F238E27FC236}">
                  <a16:creationId xmlns:a16="http://schemas.microsoft.com/office/drawing/2014/main" xmlns="" id="{39844C13-02B6-4EDD-AB09-193633F4AB27}"/>
                </a:ext>
              </a:extLst>
            </p:cNvPr>
            <p:cNvSpPr/>
            <p:nvPr/>
          </p:nvSpPr>
          <p:spPr>
            <a:xfrm>
              <a:off x="5234304" y="1823402"/>
              <a:ext cx="1041400" cy="1999000"/>
            </a:xfrm>
            <a:prstGeom prst="downArrow">
              <a:avLst>
                <a:gd name="adj1" fmla="val 50000"/>
                <a:gd name="adj2" fmla="val 50000"/>
              </a:avLst>
            </a:prstGeom>
            <a:solidFill>
              <a:srgbClr val="A7ADAD"/>
            </a:solidFill>
            <a:ln w="25400" cap="flat" cmpd="sng">
              <a:solidFill>
                <a:srgbClr val="DBDEDE"/>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7" name="Google Shape;433;p103">
              <a:extLst>
                <a:ext uri="{FF2B5EF4-FFF2-40B4-BE49-F238E27FC236}">
                  <a16:creationId xmlns:a16="http://schemas.microsoft.com/office/drawing/2014/main" xmlns="" id="{6506BE55-3D8F-4EE2-9A8D-D7AF36A272FA}"/>
                </a:ext>
              </a:extLst>
            </p:cNvPr>
            <p:cNvSpPr/>
            <p:nvPr/>
          </p:nvSpPr>
          <p:spPr>
            <a:xfrm>
              <a:off x="9415779" y="1823402"/>
              <a:ext cx="1041400" cy="1999000"/>
            </a:xfrm>
            <a:prstGeom prst="downArrow">
              <a:avLst>
                <a:gd name="adj1" fmla="val 50000"/>
                <a:gd name="adj2" fmla="val 50000"/>
              </a:avLst>
            </a:prstGeom>
            <a:solidFill>
              <a:srgbClr val="A7ADAD"/>
            </a:solidFill>
            <a:ln w="25400" cap="flat" cmpd="sng">
              <a:solidFill>
                <a:srgbClr val="DBDEDE"/>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9" name="Google Shape;435;p103">
              <a:extLst>
                <a:ext uri="{FF2B5EF4-FFF2-40B4-BE49-F238E27FC236}">
                  <a16:creationId xmlns:a16="http://schemas.microsoft.com/office/drawing/2014/main" xmlns="" id="{84F6EB47-C5E3-4AFE-8F86-54828A7D02ED}"/>
                </a:ext>
              </a:extLst>
            </p:cNvPr>
            <p:cNvSpPr txBox="1"/>
            <p:nvPr/>
          </p:nvSpPr>
          <p:spPr>
            <a:xfrm>
              <a:off x="335279" y="3883660"/>
              <a:ext cx="3130731" cy="1384954"/>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lt1"/>
                  </a:solidFill>
                  <a:latin typeface="Arial"/>
                  <a:ea typeface="Arial"/>
                  <a:cs typeface="Arial"/>
                  <a:sym typeface="Arial"/>
                </a:rPr>
                <a:t>The original design manufacturer (ODM)/self-build market segment will benefit mostly from the major refresh being undertaken by the large cloud providers. However, OEMs will also get a good share of the demand from cloud providers, as well as non-cloud service provider deployments</a:t>
              </a:r>
              <a:endParaRPr lang="en-US" sz="1600" dirty="0"/>
            </a:p>
          </p:txBody>
        </p:sp>
        <p:sp>
          <p:nvSpPr>
            <p:cNvPr id="10" name="Google Shape;436;p103">
              <a:extLst>
                <a:ext uri="{FF2B5EF4-FFF2-40B4-BE49-F238E27FC236}">
                  <a16:creationId xmlns:a16="http://schemas.microsoft.com/office/drawing/2014/main" xmlns="" id="{3667AF6C-DBB8-41D7-BA2F-0E2CCE547D71}"/>
                </a:ext>
              </a:extLst>
            </p:cNvPr>
            <p:cNvSpPr txBox="1"/>
            <p:nvPr/>
          </p:nvSpPr>
          <p:spPr>
            <a:xfrm>
              <a:off x="4176130" y="3883660"/>
              <a:ext cx="3243576" cy="1384954"/>
            </a:xfrm>
            <a:prstGeom prst="rect">
              <a:avLst/>
            </a:pr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lt1"/>
                  </a:solidFill>
                  <a:latin typeface="Arial"/>
                  <a:ea typeface="Arial"/>
                  <a:cs typeface="Arial"/>
                  <a:sym typeface="Arial"/>
                </a:rPr>
                <a:t>Growing bandwidth requirements among cloud and communications service providers will lead to a need for greater transport speed to architect an optimized and scalable data center network at the core and edge. This will set off a faster transition from 100G to 400G in their data center core layers</a:t>
              </a:r>
              <a:endParaRPr sz="1600" dirty="0"/>
            </a:p>
          </p:txBody>
        </p:sp>
        <p:sp>
          <p:nvSpPr>
            <p:cNvPr id="11" name="Google Shape;437;p103">
              <a:extLst>
                <a:ext uri="{FF2B5EF4-FFF2-40B4-BE49-F238E27FC236}">
                  <a16:creationId xmlns:a16="http://schemas.microsoft.com/office/drawing/2014/main" xmlns="" id="{94CB6175-477B-410C-8E55-BD575C6C3002}"/>
                </a:ext>
              </a:extLst>
            </p:cNvPr>
            <p:cNvSpPr txBox="1"/>
            <p:nvPr/>
          </p:nvSpPr>
          <p:spPr>
            <a:xfrm>
              <a:off x="7965800" y="3883659"/>
              <a:ext cx="3890920" cy="1384954"/>
            </a:xfrm>
            <a:prstGeom prst="rect">
              <a:avLst/>
            </a:pr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lt1"/>
                  </a:solidFill>
                  <a:latin typeface="Arial"/>
                  <a:ea typeface="Arial"/>
                  <a:cs typeface="Arial"/>
                  <a:sym typeface="Arial"/>
                </a:rPr>
                <a:t>With digital initiatives getting a boost following COVID-19 lockdowns, wireless deployments to support these initiatives are expected to be a major focus area in networking among enterprise users. Users need more bandwidth and greater reliability as wireless has become the primary connectivity mode in the majority of offices throughout most parts of the world.</a:t>
              </a:r>
              <a:endParaRPr lang="en-US" sz="1600" dirty="0"/>
            </a:p>
          </p:txBody>
        </p:sp>
      </p:grpSp>
      <p:sp>
        <p:nvSpPr>
          <p:cNvPr id="13" name="Google Shape;942;p13">
            <a:extLst>
              <a:ext uri="{FF2B5EF4-FFF2-40B4-BE49-F238E27FC236}">
                <a16:creationId xmlns:a16="http://schemas.microsoft.com/office/drawing/2014/main" xmlns="" id="{05AB609D-DB8C-46E5-ABE7-05610C5D852B}"/>
              </a:ext>
            </a:extLst>
          </p:cNvPr>
          <p:cNvSpPr/>
          <p:nvPr/>
        </p:nvSpPr>
        <p:spPr>
          <a:xfrm>
            <a:off x="457200" y="6216845"/>
            <a:ext cx="6748642"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mn-lt"/>
                <a:ea typeface="Arial"/>
                <a:cs typeface="Arial"/>
                <a:sym typeface="Arial"/>
              </a:rPr>
              <a:t>Source: </a:t>
            </a:r>
            <a:r>
              <a:rPr lang="en-US" sz="1000" dirty="0">
                <a:solidFill>
                  <a:schemeClr val="dk1"/>
                </a:solidFill>
                <a:latin typeface="+mn-lt"/>
              </a:rPr>
              <a:t>“Forecast Analysis: Enterprise Network Equipment, Worldwide” (</a:t>
            </a:r>
            <a:r>
              <a:rPr lang="en-US" sz="1000" b="0" i="0" dirty="0">
                <a:solidFill>
                  <a:srgbClr val="424242"/>
                </a:solidFill>
                <a:effectLst/>
                <a:latin typeface="Gartner sans"/>
              </a:rPr>
              <a:t>G00754547</a:t>
            </a:r>
            <a:r>
              <a:rPr lang="en-US" sz="1000" dirty="0">
                <a:solidFill>
                  <a:schemeClr val="dk1"/>
                </a:solidFill>
                <a:latin typeface="+mn-lt"/>
              </a:rPr>
              <a:t>)</a:t>
            </a:r>
            <a:endParaRPr lang="en-US" sz="1400" b="0" i="0" u="none" strike="noStrike" cap="none" dirty="0">
              <a:solidFill>
                <a:srgbClr val="000000"/>
              </a:solidFill>
              <a:latin typeface="+mn-lt"/>
              <a:ea typeface="Arial"/>
              <a:cs typeface="Arial"/>
              <a:sym typeface="Arial"/>
            </a:endParaRPr>
          </a:p>
        </p:txBody>
      </p:sp>
    </p:spTree>
    <p:extLst>
      <p:ext uri="{BB962C8B-B14F-4D97-AF65-F5344CB8AC3E}">
        <p14:creationId xmlns:p14="http://schemas.microsoft.com/office/powerpoint/2010/main" val="2875274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FF269-82CE-46BC-9E8B-6962DC31A085}"/>
              </a:ext>
            </a:extLst>
          </p:cNvPr>
          <p:cNvSpPr>
            <a:spLocks noGrp="1"/>
          </p:cNvSpPr>
          <p:nvPr>
            <p:ph type="title"/>
          </p:nvPr>
        </p:nvSpPr>
        <p:spPr>
          <a:xfrm>
            <a:off x="457200" y="358004"/>
            <a:ext cx="11276013" cy="443198"/>
          </a:xfrm>
        </p:spPr>
        <p:txBody>
          <a:bodyPr/>
          <a:lstStyle/>
          <a:p>
            <a:r>
              <a:rPr lang="en-US" sz="2400" dirty="0"/>
              <a:t>Market Trends — External Controller-Based Storage</a:t>
            </a:r>
          </a:p>
        </p:txBody>
      </p:sp>
      <p:sp>
        <p:nvSpPr>
          <p:cNvPr id="13" name="Google Shape;942;p13">
            <a:extLst>
              <a:ext uri="{FF2B5EF4-FFF2-40B4-BE49-F238E27FC236}">
                <a16:creationId xmlns:a16="http://schemas.microsoft.com/office/drawing/2014/main" xmlns="" id="{05AB609D-DB8C-46E5-ABE7-05610C5D852B}"/>
              </a:ext>
            </a:extLst>
          </p:cNvPr>
          <p:cNvSpPr/>
          <p:nvPr/>
        </p:nvSpPr>
        <p:spPr>
          <a:xfrm>
            <a:off x="457200" y="6087237"/>
            <a:ext cx="9757954" cy="304855"/>
          </a:xfrm>
          <a:prstGeom prst="rect">
            <a:avLst/>
          </a:prstGeom>
          <a:noFill/>
          <a:ln>
            <a:noFill/>
          </a:ln>
        </p:spPr>
        <p:txBody>
          <a:bodyPr spcFirstLastPara="1" wrap="square" lIns="0" tIns="0" rIns="0" bIns="0" anchor="b" anchorCtr="0">
            <a:spAutoFit/>
          </a:bodyPr>
          <a:lstStyle/>
          <a:p>
            <a:pPr>
              <a:buSzPts val="1000"/>
            </a:pPr>
            <a:r>
              <a:rPr lang="en-US" sz="1000" b="0" i="0" u="none" strike="noStrike" cap="none" dirty="0">
                <a:solidFill>
                  <a:schemeClr val="dk1"/>
                </a:solidFill>
                <a:ea typeface="Arial"/>
                <a:cs typeface="Arial"/>
                <a:sym typeface="Arial"/>
              </a:rPr>
              <a:t>Source: “Market Share Analysis: External Controller-Based Disk Storage, Worldwide, 2020” (</a:t>
            </a:r>
            <a:r>
              <a:rPr lang="en-US" sz="1000" b="0" i="0" dirty="0">
                <a:solidFill>
                  <a:srgbClr val="424242"/>
                </a:solidFill>
                <a:effectLst/>
              </a:rPr>
              <a:t>G00743566</a:t>
            </a:r>
            <a:r>
              <a:rPr lang="en-US" sz="1000" b="0" i="0" u="none" strike="noStrike" cap="none" dirty="0">
                <a:solidFill>
                  <a:schemeClr val="dk1"/>
                </a:solidFill>
                <a:ea typeface="Arial"/>
                <a:cs typeface="Arial"/>
                <a:sym typeface="Arial"/>
              </a:rPr>
              <a:t>);  </a:t>
            </a:r>
            <a:r>
              <a:rPr lang="en-US" sz="1000" dirty="0">
                <a:solidFill>
                  <a:schemeClr val="dk1"/>
                </a:solidFill>
              </a:rPr>
              <a:t>“</a:t>
            </a:r>
            <a:r>
              <a:rPr lang="en-US" sz="1000" b="0" i="0" dirty="0">
                <a:solidFill>
                  <a:srgbClr val="212121"/>
                </a:solidFill>
                <a:effectLst/>
              </a:rPr>
              <a:t>Forecast Analysis: External Controller-Based Storage, Worldwide</a:t>
            </a:r>
            <a:r>
              <a:rPr lang="en-US" sz="1000" dirty="0">
                <a:solidFill>
                  <a:schemeClr val="dk1"/>
                </a:solidFill>
              </a:rPr>
              <a:t>” (</a:t>
            </a:r>
            <a:r>
              <a:rPr lang="en-US" sz="1000" b="0" i="0" dirty="0">
                <a:solidFill>
                  <a:srgbClr val="424242"/>
                </a:solidFill>
                <a:effectLst/>
              </a:rPr>
              <a:t>G00717907</a:t>
            </a:r>
            <a:r>
              <a:rPr lang="en-US" sz="1000" dirty="0">
                <a:solidFill>
                  <a:schemeClr val="dk1"/>
                </a:solidFill>
              </a:rPr>
              <a:t>)</a:t>
            </a:r>
            <a:endParaRPr lang="en-US" sz="1000" b="0" i="0" u="none" strike="noStrike" cap="none" dirty="0">
              <a:solidFill>
                <a:srgbClr val="000000"/>
              </a:solidFill>
              <a:ea typeface="Arial"/>
              <a:cs typeface="Arial"/>
              <a:sym typeface="Arial"/>
            </a:endParaRPr>
          </a:p>
        </p:txBody>
      </p:sp>
      <p:graphicFrame>
        <p:nvGraphicFramePr>
          <p:cNvPr id="12" name="Table 13">
            <a:extLst>
              <a:ext uri="{FF2B5EF4-FFF2-40B4-BE49-F238E27FC236}">
                <a16:creationId xmlns:a16="http://schemas.microsoft.com/office/drawing/2014/main" xmlns="" id="{12DB73D4-E18B-48E7-9371-E56D24139880}"/>
              </a:ext>
            </a:extLst>
          </p:cNvPr>
          <p:cNvGraphicFramePr>
            <a:graphicFrameLocks noGrp="1"/>
          </p:cNvGraphicFramePr>
          <p:nvPr>
            <p:extLst>
              <p:ext uri="{D42A27DB-BD31-4B8C-83A1-F6EECF244321}">
                <p14:modId xmlns:p14="http://schemas.microsoft.com/office/powerpoint/2010/main" val="1766643271"/>
              </p:ext>
            </p:extLst>
          </p:nvPr>
        </p:nvGraphicFramePr>
        <p:xfrm>
          <a:off x="1029063" y="924559"/>
          <a:ext cx="4056743" cy="4361543"/>
        </p:xfrm>
        <a:graphic>
          <a:graphicData uri="http://schemas.openxmlformats.org/drawingml/2006/table">
            <a:tbl>
              <a:tblPr firstRow="1" bandRow="1">
                <a:tableStyleId>{5C22544A-7EE6-4342-B048-85BDC9FD1C3A}</a:tableStyleId>
              </a:tblPr>
              <a:tblGrid>
                <a:gridCol w="4056743">
                  <a:extLst>
                    <a:ext uri="{9D8B030D-6E8A-4147-A177-3AD203B41FA5}">
                      <a16:colId xmlns:a16="http://schemas.microsoft.com/office/drawing/2014/main" xmlns="" val="553800415"/>
                    </a:ext>
                  </a:extLst>
                </a:gridCol>
              </a:tblGrid>
              <a:tr h="955792">
                <a:tc>
                  <a:txBody>
                    <a:bodyPr/>
                    <a:lstStyle/>
                    <a:p>
                      <a:pPr algn="ctr"/>
                      <a:endParaRPr lang="en-US" sz="2400" b="1" i="0" kern="1200" dirty="0">
                        <a:solidFill>
                          <a:schemeClr val="lt1"/>
                        </a:solidFill>
                        <a:effectLst/>
                        <a:latin typeface="+mn-lt"/>
                        <a:ea typeface="+mn-ea"/>
                        <a:cs typeface="+mn-cs"/>
                      </a:endParaRPr>
                    </a:p>
                    <a:p>
                      <a:pPr algn="ctr"/>
                      <a:r>
                        <a:rPr lang="en-US" sz="2000" b="1" i="0" kern="1200" dirty="0">
                          <a:solidFill>
                            <a:schemeClr val="lt1"/>
                          </a:solidFill>
                          <a:effectLst/>
                          <a:latin typeface="+mn-lt"/>
                          <a:ea typeface="+mn-ea"/>
                          <a:cs typeface="+mn-cs"/>
                        </a:rPr>
                        <a:t>Key Market Findings</a:t>
                      </a:r>
                    </a:p>
                  </a:txBody>
                  <a:tcPr/>
                </a:tc>
                <a:extLst>
                  <a:ext uri="{0D108BD9-81ED-4DB2-BD59-A6C34878D82A}">
                    <a16:rowId xmlns:a16="http://schemas.microsoft.com/office/drawing/2014/main" xmlns="" val="2881233056"/>
                  </a:ext>
                </a:extLst>
              </a:tr>
              <a:tr h="340575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mn-lt"/>
                          <a:ea typeface="+mn-ea"/>
                          <a:cs typeface="+mn-cs"/>
                        </a:rPr>
                        <a:t>Primary ECB storage revenue fell 7.4% in 2020 but remained predominant with 76.1% share of total ECB revenue.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Worldwide secondary ECB revenue grew by 30.2% in 2020 to $3.3 billion, buttressed by new products designed to cost-effectively manage growing pools of unstructured data</a:t>
                      </a:r>
                    </a:p>
                    <a:p>
                      <a:pPr marL="0" indent="0">
                        <a:buFont typeface="Arial" panose="020B0604020202020204" pitchFamily="34" charset="0"/>
                        <a:buNone/>
                      </a:pPr>
                      <a:endParaRPr lang="en-US" sz="14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Backup and recovery (B&amp;R) appliance revenue grew slightly by 0.3% in 2020 to $1.7 billion despite hybrid cloud backup solutions becoming mainstream for more enterprises</a:t>
                      </a:r>
                      <a:endParaRPr lang="en-US" sz="1400" dirty="0"/>
                    </a:p>
                  </a:txBody>
                  <a:tcPr/>
                </a:tc>
                <a:extLst>
                  <a:ext uri="{0D108BD9-81ED-4DB2-BD59-A6C34878D82A}">
                    <a16:rowId xmlns:a16="http://schemas.microsoft.com/office/drawing/2014/main" xmlns="" val="949805051"/>
                  </a:ext>
                </a:extLst>
              </a:tr>
            </a:tbl>
          </a:graphicData>
        </a:graphic>
      </p:graphicFrame>
      <p:graphicFrame>
        <p:nvGraphicFramePr>
          <p:cNvPr id="14" name="Table 13">
            <a:extLst>
              <a:ext uri="{FF2B5EF4-FFF2-40B4-BE49-F238E27FC236}">
                <a16:creationId xmlns:a16="http://schemas.microsoft.com/office/drawing/2014/main" xmlns="" id="{DCDECFDB-F691-40BE-8EE6-9A1DDDF079CD}"/>
              </a:ext>
            </a:extLst>
          </p:cNvPr>
          <p:cNvGraphicFramePr>
            <a:graphicFrameLocks noGrp="1"/>
          </p:cNvGraphicFramePr>
          <p:nvPr>
            <p:extLst>
              <p:ext uri="{D42A27DB-BD31-4B8C-83A1-F6EECF244321}">
                <p14:modId xmlns:p14="http://schemas.microsoft.com/office/powerpoint/2010/main" val="1982949122"/>
              </p:ext>
            </p:extLst>
          </p:nvPr>
        </p:nvGraphicFramePr>
        <p:xfrm>
          <a:off x="6453052" y="924560"/>
          <a:ext cx="4894874" cy="4361543"/>
        </p:xfrm>
        <a:graphic>
          <a:graphicData uri="http://schemas.openxmlformats.org/drawingml/2006/table">
            <a:tbl>
              <a:tblPr firstRow="1" bandRow="1">
                <a:tableStyleId>{5C22544A-7EE6-4342-B048-85BDC9FD1C3A}</a:tableStyleId>
              </a:tblPr>
              <a:tblGrid>
                <a:gridCol w="4894874">
                  <a:extLst>
                    <a:ext uri="{9D8B030D-6E8A-4147-A177-3AD203B41FA5}">
                      <a16:colId xmlns:a16="http://schemas.microsoft.com/office/drawing/2014/main" xmlns="" val="553800415"/>
                    </a:ext>
                  </a:extLst>
                </a:gridCol>
              </a:tblGrid>
              <a:tr h="955792">
                <a:tc>
                  <a:txBody>
                    <a:bodyPr/>
                    <a:lstStyle/>
                    <a:p>
                      <a:pPr algn="ctr"/>
                      <a:endParaRPr lang="en-US" sz="2400" b="1" i="0" kern="1200" dirty="0">
                        <a:solidFill>
                          <a:schemeClr val="lt1"/>
                        </a:solidFill>
                        <a:effectLst/>
                        <a:latin typeface="+mn-lt"/>
                        <a:ea typeface="+mn-ea"/>
                        <a:cs typeface="+mn-cs"/>
                      </a:endParaRPr>
                    </a:p>
                    <a:p>
                      <a:pPr algn="ctr"/>
                      <a:r>
                        <a:rPr lang="en-US" sz="2000" b="1" i="0" kern="1200" dirty="0">
                          <a:solidFill>
                            <a:schemeClr val="lt1"/>
                          </a:solidFill>
                          <a:effectLst/>
                          <a:latin typeface="+mn-lt"/>
                          <a:ea typeface="+mn-ea"/>
                          <a:cs typeface="+mn-cs"/>
                        </a:rPr>
                        <a:t>Market Impacts</a:t>
                      </a:r>
                    </a:p>
                  </a:txBody>
                  <a:tcPr/>
                </a:tc>
                <a:extLst>
                  <a:ext uri="{0D108BD9-81ED-4DB2-BD59-A6C34878D82A}">
                    <a16:rowId xmlns:a16="http://schemas.microsoft.com/office/drawing/2014/main" xmlns="" val="2881233056"/>
                  </a:ext>
                </a:extLst>
              </a:tr>
              <a:tr h="340575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mn-lt"/>
                          <a:ea typeface="+mn-ea"/>
                          <a:cs typeface="+mn-cs"/>
                        </a:rPr>
                        <a:t>The Greater China ECB storage market will increase 12.6% in 2021 and display an 11.6% compound annual growth rate (CAGR) from 2020 through 2025. Greater China’s ECB revenue share will grow to 32% in 2025 from 22% in 2021. Most of this share gain will come at the expense of North America, whose share will decline from 38% to 34%.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It is certainly true that there will be increasing cloud model demand. But this is nothing new. A recent reexamination and analysis of history has shown that — after an uneven $14 billion-to-$18 billion up/down pattern from 2005 through 2009 — from 2010 through 2020, there was a surprising kind of chaos theory “strange attractor” around $20 billion in ECB revenue</a:t>
                      </a:r>
                    </a:p>
                  </a:txBody>
                  <a:tcPr/>
                </a:tc>
                <a:extLst>
                  <a:ext uri="{0D108BD9-81ED-4DB2-BD59-A6C34878D82A}">
                    <a16:rowId xmlns:a16="http://schemas.microsoft.com/office/drawing/2014/main" xmlns="" val="949805051"/>
                  </a:ext>
                </a:extLst>
              </a:tr>
            </a:tbl>
          </a:graphicData>
        </a:graphic>
      </p:graphicFrame>
    </p:spTree>
    <p:extLst>
      <p:ext uri="{BB962C8B-B14F-4D97-AF65-F5344CB8AC3E}">
        <p14:creationId xmlns:p14="http://schemas.microsoft.com/office/powerpoint/2010/main" val="2614187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01239-A2A1-46AF-BD54-72B4F300131D}"/>
              </a:ext>
            </a:extLst>
          </p:cNvPr>
          <p:cNvSpPr>
            <a:spLocks noGrp="1"/>
          </p:cNvSpPr>
          <p:nvPr>
            <p:ph type="title"/>
          </p:nvPr>
        </p:nvSpPr>
        <p:spPr>
          <a:xfrm>
            <a:off x="457200" y="404457"/>
            <a:ext cx="11276013" cy="443198"/>
          </a:xfrm>
        </p:spPr>
        <p:txBody>
          <a:bodyPr/>
          <a:lstStyle/>
          <a:p>
            <a:r>
              <a:rPr lang="en-US" sz="2400" dirty="0">
                <a:solidFill>
                  <a:srgbClr val="002856"/>
                </a:solidFill>
              </a:rPr>
              <a:t>Gartner Recommended Research</a:t>
            </a:r>
          </a:p>
        </p:txBody>
      </p:sp>
      <p:sp>
        <p:nvSpPr>
          <p:cNvPr id="4" name="Content Placeholder 3">
            <a:extLst>
              <a:ext uri="{FF2B5EF4-FFF2-40B4-BE49-F238E27FC236}">
                <a16:creationId xmlns:a16="http://schemas.microsoft.com/office/drawing/2014/main" xmlns="" id="{911B5BDE-8345-44B2-82C8-53C3DB5BD648}"/>
              </a:ext>
            </a:extLst>
          </p:cNvPr>
          <p:cNvSpPr>
            <a:spLocks noGrp="1"/>
          </p:cNvSpPr>
          <p:nvPr>
            <p:ph sz="quarter" idx="10"/>
          </p:nvPr>
        </p:nvSpPr>
        <p:spPr>
          <a:xfrm>
            <a:off x="461962" y="874261"/>
            <a:ext cx="11276013" cy="5404619"/>
          </a:xfrm>
        </p:spPr>
        <p:txBody>
          <a:bodyPr vert="horz" lIns="0" tIns="0" rIns="0" bIns="0" rtlCol="0">
            <a:noAutofit/>
          </a:bodyPr>
          <a:lstStyle/>
          <a:p>
            <a:pPr marL="285750" indent="-285750">
              <a:lnSpc>
                <a:spcPct val="150000"/>
              </a:lnSpc>
              <a:spcAft>
                <a:spcPts val="500"/>
              </a:spcAft>
              <a:buClr>
                <a:schemeClr val="tx2"/>
              </a:buClr>
              <a:buFont typeface="Wingdings 3" panose="05040102010807070707" pitchFamily="18" charset="2"/>
              <a:buChar char="u"/>
            </a:pPr>
            <a:r>
              <a:rPr lang="en-US" sz="1100" dirty="0">
                <a:hlinkClick r:id="rId3"/>
              </a:rPr>
              <a:t>Market Share: Servers, All Countries, 1Q21 Update (G00751819)</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4"/>
              </a:rPr>
              <a:t>Market Share Analysis: Servers, Worldwide, 2020 (G00743568)</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5"/>
              </a:rPr>
              <a:t>Market Share: External Storage Systems, All Countries, 1Q21 Update (G00752494)</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6"/>
              </a:rPr>
              <a:t>Market Share Analysis: External Controller-Based Disk Storage, Worldwide, 2020 (G00743566)</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7"/>
              </a:rPr>
              <a:t>Market Share: Enterprise Network Equipment by Market Segment, Worldwide, 1Q21 (G00742296)</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8"/>
              </a:rPr>
              <a:t>Market Share Analysis: Enterprise Network Equipment, Worldwide, 2020 (G00742292)</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9"/>
              </a:rPr>
              <a:t>Market Share: Data Center Hardware Integrated Systems, Worldwide, 1Q21 Update (G00753731) </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0"/>
              </a:rPr>
              <a:t>Market Share Analysis: Data Center Hardware Integrated Systems, Worldwide, 2H20 (G00743570)</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1"/>
              </a:rPr>
              <a:t>Competitive Landscape: Enterprise Data Center and Cloud Backup and Recovery Market (G00721220)</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2"/>
              </a:rPr>
              <a:t>Competitive Landscape: Hyperconverged Infrastructure Software (G00727693)</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3"/>
              </a:rPr>
              <a:t>Forecast Analysis: Integrated Systems, Worldwide (G00743945)</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4"/>
              </a:rPr>
              <a:t>Leading the Edge: Gartner’s Initial Edge Hardware Infrastructure Forecast (G00726436)</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5"/>
              </a:rPr>
              <a:t>Market Guide for Consumption-Based Pricing for Data Center Infrastructure (G00732734)</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6"/>
              </a:rPr>
              <a:t>Market Trends: Arm in the Data Center: Act Now to Develop Plans to Address This Shifting Market (G00737717)</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7"/>
              </a:rPr>
              <a:t>Forecast Analysis: Enterprise Network Equipment, Worldwide (G00754547)</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8"/>
              </a:rPr>
              <a:t>Forecast Analysis: External Controller-Based Storage, Worldwide (G00717907)</a:t>
            </a:r>
            <a:endParaRPr lang="en-US" sz="1100" dirty="0"/>
          </a:p>
          <a:p>
            <a:pPr marL="285750" indent="-285750">
              <a:lnSpc>
                <a:spcPct val="150000"/>
              </a:lnSpc>
              <a:spcAft>
                <a:spcPts val="500"/>
              </a:spcAft>
              <a:buClr>
                <a:schemeClr val="tx2"/>
              </a:buClr>
              <a:buFont typeface="Wingdings 3" panose="05040102010807070707" pitchFamily="18" charset="2"/>
              <a:buChar char="u"/>
            </a:pPr>
            <a:r>
              <a:rPr lang="en-US" sz="1100" dirty="0">
                <a:hlinkClick r:id="rId19"/>
              </a:rPr>
              <a:t>Forecast Analysis: Servers, Worldwide (G00751941)</a:t>
            </a:r>
            <a:endParaRPr lang="en-US" sz="1100" dirty="0"/>
          </a:p>
          <a:p>
            <a:pPr marL="285750" indent="-285750">
              <a:lnSpc>
                <a:spcPct val="150000"/>
              </a:lnSpc>
              <a:spcAft>
                <a:spcPts val="500"/>
              </a:spcAft>
              <a:buClr>
                <a:schemeClr val="tx2"/>
              </a:buClr>
              <a:buFont typeface="Wingdings 3" panose="05040102010807070707" pitchFamily="18" charset="2"/>
              <a:buChar char="u"/>
            </a:pPr>
            <a:endParaRPr lang="en-US" sz="1200" b="1" dirty="0"/>
          </a:p>
          <a:p>
            <a:pPr marL="0" indent="0">
              <a:lnSpc>
                <a:spcPct val="200000"/>
              </a:lnSpc>
              <a:spcAft>
                <a:spcPts val="500"/>
              </a:spcAft>
              <a:buClr>
                <a:schemeClr val="tx2"/>
              </a:buClr>
              <a:buNone/>
            </a:pPr>
            <a:endParaRPr lang="en-US" sz="1200" b="1" dirty="0"/>
          </a:p>
          <a:p>
            <a:pPr marL="285750" indent="-285750">
              <a:lnSpc>
                <a:spcPct val="200000"/>
              </a:lnSpc>
              <a:spcAft>
                <a:spcPts val="500"/>
              </a:spcAft>
              <a:buClr>
                <a:schemeClr val="tx2"/>
              </a:buClr>
              <a:buFont typeface="Wingdings 3" panose="05040102010807070707" pitchFamily="18" charset="2"/>
              <a:buChar char="u"/>
            </a:pPr>
            <a:endParaRPr lang="en-US" sz="1200" b="1" dirty="0"/>
          </a:p>
        </p:txBody>
      </p:sp>
    </p:spTree>
    <p:extLst>
      <p:ext uri="{BB962C8B-B14F-4D97-AF65-F5344CB8AC3E}">
        <p14:creationId xmlns:p14="http://schemas.microsoft.com/office/powerpoint/2010/main" val="292502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880"/>
              <a:buFont typeface="Noto Sans Symbols"/>
              <a:buNone/>
            </a:pPr>
            <a:r>
              <a:rPr lang="en-US" dirty="0"/>
              <a:t>Market Share and Forecast: Coverage, Taxonomy and Schedule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
          <p:cNvSpPr/>
          <p:nvPr/>
        </p:nvSpPr>
        <p:spPr>
          <a:xfrm>
            <a:off x="9656629" y="4401179"/>
            <a:ext cx="2172899"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78" name="Google Shape;378;p4"/>
          <p:cNvSpPr/>
          <p:nvPr/>
        </p:nvSpPr>
        <p:spPr>
          <a:xfrm>
            <a:off x="9663632" y="3635236"/>
            <a:ext cx="2172899" cy="66701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79" name="Google Shape;379;p4"/>
          <p:cNvSpPr/>
          <p:nvPr/>
        </p:nvSpPr>
        <p:spPr>
          <a:xfrm>
            <a:off x="9703306" y="2864165"/>
            <a:ext cx="2133225" cy="64995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0" name="Google Shape;380;p4"/>
          <p:cNvSpPr/>
          <p:nvPr/>
        </p:nvSpPr>
        <p:spPr>
          <a:xfrm>
            <a:off x="3763361" y="4319069"/>
            <a:ext cx="2151664"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1" name="Google Shape;381;p4"/>
          <p:cNvSpPr/>
          <p:nvPr/>
        </p:nvSpPr>
        <p:spPr>
          <a:xfrm>
            <a:off x="3763361" y="3625712"/>
            <a:ext cx="2151664" cy="61319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2" name="Google Shape;382;p4"/>
          <p:cNvSpPr/>
          <p:nvPr/>
        </p:nvSpPr>
        <p:spPr>
          <a:xfrm>
            <a:off x="3742126" y="2968957"/>
            <a:ext cx="2172899"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3" name="Google Shape;383;p4"/>
          <p:cNvSpPr/>
          <p:nvPr/>
        </p:nvSpPr>
        <p:spPr>
          <a:xfrm>
            <a:off x="3741916" y="2292780"/>
            <a:ext cx="2163584"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4" name="Google Shape;384;p4"/>
          <p:cNvSpPr/>
          <p:nvPr/>
        </p:nvSpPr>
        <p:spPr>
          <a:xfrm>
            <a:off x="703545" y="2259018"/>
            <a:ext cx="2151665" cy="254158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5" name="Google Shape;385;p4"/>
          <p:cNvSpPr txBox="1">
            <a:spLocks noGrp="1"/>
          </p:cNvSpPr>
          <p:nvPr>
            <p:ph type="title"/>
          </p:nvPr>
        </p:nvSpPr>
        <p:spPr>
          <a:xfrm>
            <a:off x="457199" y="330117"/>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a:buNone/>
            </a:pPr>
            <a:r>
              <a:rPr lang="en-US" dirty="0">
                <a:latin typeface="Arial Black" panose="020B0A04020102020204" pitchFamily="34" charset="0"/>
              </a:rPr>
              <a:t>Enterprise Infrastructure Hardware Market Coverage</a:t>
            </a:r>
            <a:endParaRPr dirty="0">
              <a:latin typeface="Arial Black" panose="020B0A04020102020204" pitchFamily="34" charset="0"/>
            </a:endParaRPr>
          </a:p>
        </p:txBody>
      </p:sp>
      <p:pic>
        <p:nvPicPr>
          <p:cNvPr id="386" name="Google Shape;386;p4" descr="Free Market Share Icon of Colored Outline style - Available in SVG, PNG,  EPS, AI &amp;amp; Icon fonts"/>
          <p:cNvPicPr preferRelativeResize="0"/>
          <p:nvPr/>
        </p:nvPicPr>
        <p:blipFill rotWithShape="1">
          <a:blip r:embed="rId3">
            <a:alphaModFix/>
          </a:blip>
          <a:srcRect/>
          <a:stretch/>
        </p:blipFill>
        <p:spPr>
          <a:xfrm>
            <a:off x="863590" y="1482306"/>
            <a:ext cx="593927" cy="593927"/>
          </a:xfrm>
          <a:prstGeom prst="rect">
            <a:avLst/>
          </a:prstGeom>
          <a:noFill/>
          <a:ln>
            <a:noFill/>
          </a:ln>
        </p:spPr>
      </p:pic>
      <p:pic>
        <p:nvPicPr>
          <p:cNvPr id="388" name="Google Shape;388;p4" descr="Calendar Comments - Calendar Icon Vector Png - Free Transparent PNG Clipart  Images Download"/>
          <p:cNvPicPr preferRelativeResize="0"/>
          <p:nvPr/>
        </p:nvPicPr>
        <p:blipFill rotWithShape="1">
          <a:blip r:embed="rId4">
            <a:alphaModFix/>
          </a:blip>
          <a:srcRect/>
          <a:stretch/>
        </p:blipFill>
        <p:spPr>
          <a:xfrm>
            <a:off x="3753836" y="2297225"/>
            <a:ext cx="421456" cy="499200"/>
          </a:xfrm>
          <a:prstGeom prst="rect">
            <a:avLst/>
          </a:prstGeom>
          <a:noFill/>
          <a:ln>
            <a:noFill/>
          </a:ln>
        </p:spPr>
      </p:pic>
      <p:pic>
        <p:nvPicPr>
          <p:cNvPr id="389" name="Google Shape;389;p4" descr="list view icon - list icon png - Free PNG Images | TOPpng"/>
          <p:cNvPicPr preferRelativeResize="0"/>
          <p:nvPr/>
        </p:nvPicPr>
        <p:blipFill rotWithShape="1">
          <a:blip r:embed="rId5">
            <a:alphaModFix/>
          </a:blip>
          <a:srcRect/>
          <a:stretch/>
        </p:blipFill>
        <p:spPr>
          <a:xfrm>
            <a:off x="3724518" y="2977252"/>
            <a:ext cx="480092" cy="490905"/>
          </a:xfrm>
          <a:prstGeom prst="rect">
            <a:avLst/>
          </a:prstGeom>
          <a:noFill/>
          <a:ln>
            <a:noFill/>
          </a:ln>
        </p:spPr>
      </p:pic>
      <p:pic>
        <p:nvPicPr>
          <p:cNvPr id="390" name="Google Shape;390;p4" descr="Global Icon Vector, HD Png Download - vhv"/>
          <p:cNvPicPr preferRelativeResize="0"/>
          <p:nvPr/>
        </p:nvPicPr>
        <p:blipFill rotWithShape="1">
          <a:blip r:embed="rId6">
            <a:alphaModFix/>
          </a:blip>
          <a:srcRect/>
          <a:stretch/>
        </p:blipFill>
        <p:spPr>
          <a:xfrm>
            <a:off x="3738476" y="3638139"/>
            <a:ext cx="475326" cy="499200"/>
          </a:xfrm>
          <a:prstGeom prst="rect">
            <a:avLst/>
          </a:prstGeom>
          <a:noFill/>
          <a:ln>
            <a:noFill/>
          </a:ln>
        </p:spPr>
      </p:pic>
      <p:pic>
        <p:nvPicPr>
          <p:cNvPr id="391" name="Google Shape;391;p4" descr="Free Icon | Country currencies"/>
          <p:cNvPicPr preferRelativeResize="0"/>
          <p:nvPr/>
        </p:nvPicPr>
        <p:blipFill rotWithShape="1">
          <a:blip r:embed="rId7">
            <a:alphaModFix/>
          </a:blip>
          <a:srcRect/>
          <a:stretch/>
        </p:blipFill>
        <p:spPr>
          <a:xfrm>
            <a:off x="3741916" y="4319827"/>
            <a:ext cx="462694" cy="462694"/>
          </a:xfrm>
          <a:prstGeom prst="rect">
            <a:avLst/>
          </a:prstGeom>
          <a:noFill/>
          <a:ln>
            <a:noFill/>
          </a:ln>
        </p:spPr>
      </p:pic>
      <p:sp>
        <p:nvSpPr>
          <p:cNvPr id="392" name="Google Shape;392;p4"/>
          <p:cNvSpPr/>
          <p:nvPr/>
        </p:nvSpPr>
        <p:spPr>
          <a:xfrm>
            <a:off x="3869182" y="2292780"/>
            <a:ext cx="1923929"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2-4 Years of Data</a:t>
            </a:r>
            <a:endParaRPr sz="1400" b="0" i="0" u="none" strike="noStrike" cap="none" dirty="0">
              <a:solidFill>
                <a:srgbClr val="000000"/>
              </a:solidFill>
              <a:latin typeface="Arial"/>
              <a:ea typeface="Arial"/>
              <a:cs typeface="Arial"/>
              <a:sym typeface="Arial"/>
            </a:endParaRPr>
          </a:p>
        </p:txBody>
      </p:sp>
      <p:sp>
        <p:nvSpPr>
          <p:cNvPr id="393" name="Google Shape;393;p4"/>
          <p:cNvSpPr/>
          <p:nvPr/>
        </p:nvSpPr>
        <p:spPr>
          <a:xfrm>
            <a:off x="4212082" y="2998910"/>
            <a:ext cx="1923929" cy="5108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dirty="0">
                <a:solidFill>
                  <a:schemeClr val="dk1"/>
                </a:solidFill>
                <a:latin typeface="Arial"/>
                <a:ea typeface="Arial"/>
                <a:cs typeface="Arial"/>
                <a:sym typeface="Arial"/>
              </a:rPr>
              <a:t>4</a:t>
            </a:r>
            <a:r>
              <a:rPr lang="en-US" sz="1100" b="1" i="0" u="none" strike="noStrike" cap="none" dirty="0">
                <a:solidFill>
                  <a:schemeClr val="dk1"/>
                </a:solidFill>
                <a:latin typeface="Arial"/>
                <a:ea typeface="Arial"/>
                <a:cs typeface="Arial"/>
                <a:sym typeface="Arial"/>
              </a:rPr>
              <a:t> Major Market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550"/>
              </a:spcBef>
              <a:spcAft>
                <a:spcPts val="0"/>
              </a:spcAft>
              <a:buClr>
                <a:srgbClr val="000000"/>
              </a:buClr>
              <a:buSzPts val="1100"/>
              <a:buFont typeface="Arial"/>
              <a:buNone/>
            </a:pPr>
            <a:r>
              <a:rPr lang="en-US" sz="1100" b="1" dirty="0">
                <a:solidFill>
                  <a:schemeClr val="dk1"/>
                </a:solidFill>
                <a:latin typeface="Arial"/>
                <a:ea typeface="Arial"/>
                <a:cs typeface="Arial"/>
                <a:sym typeface="Arial"/>
              </a:rPr>
              <a:t>25</a:t>
            </a:r>
            <a:r>
              <a:rPr lang="en-US" sz="1100" b="1" i="0" u="none" strike="noStrike" cap="none" dirty="0">
                <a:solidFill>
                  <a:schemeClr val="dk1"/>
                </a:solidFill>
                <a:latin typeface="Arial"/>
                <a:ea typeface="Arial"/>
                <a:cs typeface="Arial"/>
                <a:sym typeface="Arial"/>
              </a:rPr>
              <a:t> </a:t>
            </a:r>
            <a:r>
              <a:rPr lang="en-US" sz="1100" b="1" dirty="0">
                <a:solidFill>
                  <a:schemeClr val="dk1"/>
                </a:solidFill>
                <a:latin typeface="Arial"/>
                <a:ea typeface="Arial"/>
                <a:cs typeface="Arial"/>
                <a:sym typeface="Arial"/>
              </a:rPr>
              <a:t>S</a:t>
            </a:r>
            <a:r>
              <a:rPr lang="en-US" sz="1100" b="1" i="0" u="none" strike="noStrike" cap="none" dirty="0">
                <a:solidFill>
                  <a:schemeClr val="dk1"/>
                </a:solidFill>
                <a:latin typeface="Arial"/>
                <a:ea typeface="Arial"/>
                <a:cs typeface="Arial"/>
                <a:sym typeface="Arial"/>
              </a:rPr>
              <a:t>egments</a:t>
            </a:r>
            <a:endParaRPr sz="1400" b="0" i="0" u="none" strike="noStrike" cap="none" dirty="0">
              <a:solidFill>
                <a:srgbClr val="000000"/>
              </a:solidFill>
              <a:latin typeface="Arial"/>
              <a:ea typeface="Arial"/>
              <a:cs typeface="Arial"/>
              <a:sym typeface="Arial"/>
            </a:endParaRPr>
          </a:p>
        </p:txBody>
      </p:sp>
      <p:sp>
        <p:nvSpPr>
          <p:cNvPr id="394" name="Google Shape;394;p4"/>
          <p:cNvSpPr/>
          <p:nvPr/>
        </p:nvSpPr>
        <p:spPr>
          <a:xfrm>
            <a:off x="4179468" y="3767952"/>
            <a:ext cx="1923929" cy="5108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Server &amp; Storage - 43 Country Markets</a:t>
            </a:r>
          </a:p>
          <a:p>
            <a:pPr marL="0" marR="0" lvl="0" indent="0" algn="l" rtl="0">
              <a:lnSpc>
                <a:spcPct val="100000"/>
              </a:lnSpc>
              <a:spcBef>
                <a:spcPts val="0"/>
              </a:spcBef>
              <a:spcAft>
                <a:spcPts val="0"/>
              </a:spcAft>
              <a:buClr>
                <a:srgbClr val="000000"/>
              </a:buClr>
              <a:buSzPts val="1100"/>
              <a:buFont typeface="Arial"/>
              <a:buNone/>
            </a:pPr>
            <a:r>
              <a:rPr lang="en-US" sz="1100" b="1" dirty="0">
                <a:solidFill>
                  <a:schemeClr val="dk1"/>
                </a:solidFill>
                <a:latin typeface="Arial"/>
                <a:ea typeface="Arial"/>
                <a:cs typeface="Arial"/>
                <a:sym typeface="Arial"/>
              </a:rPr>
              <a:t>IS &amp; ENE - Worldwide</a:t>
            </a:r>
            <a:endParaRPr lang="en-US" sz="11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400" b="0" i="0" u="none" strike="noStrike" cap="none" dirty="0">
              <a:solidFill>
                <a:srgbClr val="000000"/>
              </a:solidFill>
              <a:latin typeface="Arial"/>
              <a:ea typeface="Arial"/>
              <a:cs typeface="Arial"/>
              <a:sym typeface="Arial"/>
            </a:endParaRPr>
          </a:p>
        </p:txBody>
      </p:sp>
      <p:sp>
        <p:nvSpPr>
          <p:cNvPr id="395" name="Google Shape;395;p4"/>
          <p:cNvSpPr/>
          <p:nvPr/>
        </p:nvSpPr>
        <p:spPr>
          <a:xfrm>
            <a:off x="4242739" y="4302247"/>
            <a:ext cx="1923929" cy="5108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U.S. Dollars, Constant and Local Currency</a:t>
            </a:r>
            <a:endParaRPr sz="1400" b="0" i="0" u="none" strike="noStrike" cap="none" dirty="0">
              <a:solidFill>
                <a:srgbClr val="000000"/>
              </a:solidFill>
              <a:latin typeface="Arial"/>
              <a:ea typeface="Arial"/>
              <a:cs typeface="Arial"/>
              <a:sym typeface="Arial"/>
            </a:endParaRPr>
          </a:p>
        </p:txBody>
      </p:sp>
      <p:sp>
        <p:nvSpPr>
          <p:cNvPr id="396" name="Google Shape;396;p4"/>
          <p:cNvSpPr txBox="1"/>
          <p:nvPr/>
        </p:nvSpPr>
        <p:spPr>
          <a:xfrm>
            <a:off x="1486092" y="1577314"/>
            <a:ext cx="3959668" cy="27699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Market Share (Published </a:t>
            </a:r>
            <a:r>
              <a:rPr lang="en-US" b="1" dirty="0">
                <a:solidFill>
                  <a:schemeClr val="dk1"/>
                </a:solidFill>
                <a:latin typeface="Arial"/>
                <a:ea typeface="Arial"/>
                <a:cs typeface="Arial"/>
                <a:sym typeface="Arial"/>
              </a:rPr>
              <a:t>Quarterly</a:t>
            </a:r>
            <a:r>
              <a:rPr lang="en-US" sz="1800" b="1" i="0" u="none" strike="noStrike" cap="none" dirty="0">
                <a:solidFill>
                  <a:schemeClr val="dk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pic>
        <p:nvPicPr>
          <p:cNvPr id="397" name="Google Shape;397;p4" descr="Corporation - Free business icons"/>
          <p:cNvPicPr preferRelativeResize="0"/>
          <p:nvPr/>
        </p:nvPicPr>
        <p:blipFill rotWithShape="1">
          <a:blip r:embed="rId8">
            <a:alphaModFix/>
          </a:blip>
          <a:srcRect/>
          <a:stretch/>
        </p:blipFill>
        <p:spPr>
          <a:xfrm>
            <a:off x="1491773" y="2744673"/>
            <a:ext cx="696444" cy="696444"/>
          </a:xfrm>
          <a:prstGeom prst="rect">
            <a:avLst/>
          </a:prstGeom>
          <a:noFill/>
          <a:ln>
            <a:noFill/>
          </a:ln>
        </p:spPr>
      </p:pic>
      <p:cxnSp>
        <p:nvCxnSpPr>
          <p:cNvPr id="398" name="Google Shape;398;p4"/>
          <p:cNvCxnSpPr/>
          <p:nvPr/>
        </p:nvCxnSpPr>
        <p:spPr>
          <a:xfrm>
            <a:off x="3124200" y="2514600"/>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399" name="Google Shape;399;p4"/>
          <p:cNvCxnSpPr/>
          <p:nvPr/>
        </p:nvCxnSpPr>
        <p:spPr>
          <a:xfrm>
            <a:off x="3124200" y="3209925"/>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00" name="Google Shape;400;p4"/>
          <p:cNvCxnSpPr/>
          <p:nvPr/>
        </p:nvCxnSpPr>
        <p:spPr>
          <a:xfrm>
            <a:off x="3124200" y="3835197"/>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01" name="Google Shape;401;p4"/>
          <p:cNvCxnSpPr/>
          <p:nvPr/>
        </p:nvCxnSpPr>
        <p:spPr>
          <a:xfrm>
            <a:off x="3124200" y="4552950"/>
            <a:ext cx="504825" cy="0"/>
          </a:xfrm>
          <a:prstGeom prst="straightConnector1">
            <a:avLst/>
          </a:prstGeom>
          <a:noFill/>
          <a:ln w="19050" cap="flat" cmpd="sng">
            <a:solidFill>
              <a:schemeClr val="dk1"/>
            </a:solidFill>
            <a:prstDash val="solid"/>
            <a:miter lim="800000"/>
            <a:headEnd type="none" w="sm" len="sm"/>
            <a:tailEnd type="none" w="sm" len="sm"/>
          </a:ln>
        </p:spPr>
      </p:cxnSp>
      <p:sp>
        <p:nvSpPr>
          <p:cNvPr id="402" name="Google Shape;402;p4"/>
          <p:cNvSpPr/>
          <p:nvPr/>
        </p:nvSpPr>
        <p:spPr>
          <a:xfrm>
            <a:off x="9660069" y="2281267"/>
            <a:ext cx="2163584"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03" name="Google Shape;403;p4"/>
          <p:cNvSpPr/>
          <p:nvPr/>
        </p:nvSpPr>
        <p:spPr>
          <a:xfrm>
            <a:off x="6671543" y="2304629"/>
            <a:ext cx="2206988" cy="2541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405" name="Google Shape;405;p4" descr="Calendar Comments - Calendar Icon Vector Png - Free Transparent PNG Clipart  Images Download"/>
          <p:cNvPicPr preferRelativeResize="0"/>
          <p:nvPr/>
        </p:nvPicPr>
        <p:blipFill rotWithShape="1">
          <a:blip r:embed="rId4">
            <a:alphaModFix/>
          </a:blip>
          <a:srcRect/>
          <a:stretch/>
        </p:blipFill>
        <p:spPr>
          <a:xfrm>
            <a:off x="9671989" y="2304763"/>
            <a:ext cx="421456" cy="499200"/>
          </a:xfrm>
          <a:prstGeom prst="rect">
            <a:avLst/>
          </a:prstGeom>
          <a:noFill/>
          <a:ln>
            <a:noFill/>
          </a:ln>
        </p:spPr>
      </p:pic>
      <p:pic>
        <p:nvPicPr>
          <p:cNvPr id="406" name="Google Shape;406;p4" descr="list view icon - list icon png - Free PNG Images | TOPpng"/>
          <p:cNvPicPr preferRelativeResize="0"/>
          <p:nvPr/>
        </p:nvPicPr>
        <p:blipFill rotWithShape="1">
          <a:blip r:embed="rId5">
            <a:alphaModFix/>
          </a:blip>
          <a:srcRect/>
          <a:stretch/>
        </p:blipFill>
        <p:spPr>
          <a:xfrm>
            <a:off x="9642671" y="2918115"/>
            <a:ext cx="480092" cy="490905"/>
          </a:xfrm>
          <a:prstGeom prst="rect">
            <a:avLst/>
          </a:prstGeom>
          <a:noFill/>
          <a:ln>
            <a:noFill/>
          </a:ln>
        </p:spPr>
      </p:pic>
      <p:pic>
        <p:nvPicPr>
          <p:cNvPr id="407" name="Google Shape;407;p4" descr="Global Icon Vector, HD Png Download - vhv"/>
          <p:cNvPicPr preferRelativeResize="0"/>
          <p:nvPr/>
        </p:nvPicPr>
        <p:blipFill rotWithShape="1">
          <a:blip r:embed="rId6">
            <a:alphaModFix/>
          </a:blip>
          <a:srcRect/>
          <a:stretch/>
        </p:blipFill>
        <p:spPr>
          <a:xfrm>
            <a:off x="9656629" y="3686952"/>
            <a:ext cx="475326" cy="499200"/>
          </a:xfrm>
          <a:prstGeom prst="rect">
            <a:avLst/>
          </a:prstGeom>
          <a:noFill/>
          <a:ln>
            <a:noFill/>
          </a:ln>
        </p:spPr>
      </p:pic>
      <p:pic>
        <p:nvPicPr>
          <p:cNvPr id="408" name="Google Shape;408;p4" descr="Free Icon | Country currencies"/>
          <p:cNvPicPr preferRelativeResize="0"/>
          <p:nvPr/>
        </p:nvPicPr>
        <p:blipFill rotWithShape="1">
          <a:blip r:embed="rId7">
            <a:alphaModFix/>
          </a:blip>
          <a:srcRect/>
          <a:stretch/>
        </p:blipFill>
        <p:spPr>
          <a:xfrm>
            <a:off x="9650958" y="4414344"/>
            <a:ext cx="462694" cy="462694"/>
          </a:xfrm>
          <a:prstGeom prst="rect">
            <a:avLst/>
          </a:prstGeom>
          <a:noFill/>
          <a:ln>
            <a:noFill/>
          </a:ln>
        </p:spPr>
      </p:pic>
      <p:sp>
        <p:nvSpPr>
          <p:cNvPr id="409" name="Google Shape;409;p4"/>
          <p:cNvSpPr/>
          <p:nvPr/>
        </p:nvSpPr>
        <p:spPr>
          <a:xfrm>
            <a:off x="9787335" y="2300318"/>
            <a:ext cx="2297486" cy="510869"/>
          </a:xfrm>
          <a:prstGeom prst="rect">
            <a:avLst/>
          </a:prstGeom>
          <a:noFill/>
          <a:ln>
            <a:noFill/>
          </a:ln>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        7 Years of Data</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55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2 Historical, 5 Forecast</a:t>
            </a:r>
            <a:endParaRPr sz="1400" b="0" i="0" u="none" strike="noStrike" cap="none" dirty="0">
              <a:solidFill>
                <a:srgbClr val="000000"/>
              </a:solidFill>
              <a:latin typeface="Arial"/>
              <a:ea typeface="Arial"/>
              <a:cs typeface="Arial"/>
              <a:sym typeface="Arial"/>
            </a:endParaRPr>
          </a:p>
        </p:txBody>
      </p:sp>
      <p:sp>
        <p:nvSpPr>
          <p:cNvPr id="410" name="Google Shape;410;p4"/>
          <p:cNvSpPr/>
          <p:nvPr/>
        </p:nvSpPr>
        <p:spPr>
          <a:xfrm>
            <a:off x="10086871" y="2753360"/>
            <a:ext cx="1886013" cy="81917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dirty="0">
                <a:solidFill>
                  <a:schemeClr val="dk1"/>
                </a:solidFill>
                <a:latin typeface="Arial"/>
                <a:ea typeface="Arial"/>
                <a:cs typeface="Arial"/>
                <a:sym typeface="Arial"/>
              </a:rPr>
              <a:t>4</a:t>
            </a:r>
            <a:r>
              <a:rPr lang="en-US" sz="1100" b="1" i="0" u="none" strike="noStrike" cap="none" dirty="0">
                <a:solidFill>
                  <a:schemeClr val="dk1"/>
                </a:solidFill>
                <a:latin typeface="Arial"/>
                <a:ea typeface="Arial"/>
                <a:cs typeface="Arial"/>
                <a:sym typeface="Arial"/>
              </a:rPr>
              <a:t> Major Market</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550"/>
              </a:spcBef>
              <a:spcAft>
                <a:spcPts val="0"/>
              </a:spcAft>
              <a:buClr>
                <a:srgbClr val="000000"/>
              </a:buClr>
              <a:buSzPts val="1100"/>
              <a:buFont typeface="Arial"/>
              <a:buNone/>
            </a:pPr>
            <a:r>
              <a:rPr lang="en-US" sz="1100" b="1" dirty="0">
                <a:solidFill>
                  <a:schemeClr val="dk1"/>
                </a:solidFill>
                <a:latin typeface="Arial"/>
                <a:ea typeface="Arial"/>
                <a:cs typeface="Arial"/>
                <a:sym typeface="Arial"/>
              </a:rPr>
              <a:t>25</a:t>
            </a:r>
            <a:r>
              <a:rPr lang="en-US" sz="1100" b="1" i="0" u="none" strike="noStrike" cap="none" dirty="0">
                <a:solidFill>
                  <a:schemeClr val="dk1"/>
                </a:solidFill>
                <a:latin typeface="Arial"/>
                <a:ea typeface="Arial"/>
                <a:cs typeface="Arial"/>
                <a:sym typeface="Arial"/>
              </a:rPr>
              <a:t> </a:t>
            </a:r>
            <a:r>
              <a:rPr lang="en-US" sz="1100" b="1" dirty="0">
                <a:solidFill>
                  <a:schemeClr val="dk1"/>
                </a:solidFill>
                <a:latin typeface="Arial"/>
                <a:ea typeface="Arial"/>
                <a:cs typeface="Arial"/>
                <a:sym typeface="Arial"/>
              </a:rPr>
              <a:t>S</a:t>
            </a:r>
            <a:r>
              <a:rPr lang="en-US" sz="1100" b="1" i="0" u="none" strike="noStrike" cap="none" dirty="0">
                <a:solidFill>
                  <a:schemeClr val="dk1"/>
                </a:solidFill>
                <a:latin typeface="Arial"/>
                <a:ea typeface="Arial"/>
                <a:cs typeface="Arial"/>
                <a:sym typeface="Arial"/>
              </a:rPr>
              <a:t>egments</a:t>
            </a:r>
            <a:endParaRPr lang="en-US" sz="1400" b="0" i="0" u="none" strike="noStrike" cap="none" dirty="0">
              <a:solidFill>
                <a:srgbClr val="000000"/>
              </a:solidFill>
              <a:latin typeface="Arial"/>
              <a:ea typeface="Arial"/>
              <a:cs typeface="Arial"/>
              <a:sym typeface="Arial"/>
            </a:endParaRPr>
          </a:p>
        </p:txBody>
      </p:sp>
      <p:sp>
        <p:nvSpPr>
          <p:cNvPr id="412" name="Google Shape;412;p4"/>
          <p:cNvSpPr/>
          <p:nvPr/>
        </p:nvSpPr>
        <p:spPr>
          <a:xfrm>
            <a:off x="10151367" y="4417735"/>
            <a:ext cx="1923929" cy="48979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U.S. Dollars, Constant and Local Currency</a:t>
            </a:r>
            <a:endParaRPr sz="1400" b="0" i="0" u="none" strike="noStrike" cap="none" dirty="0">
              <a:solidFill>
                <a:srgbClr val="000000"/>
              </a:solidFill>
              <a:latin typeface="Arial"/>
              <a:ea typeface="Arial"/>
              <a:cs typeface="Arial"/>
              <a:sym typeface="Arial"/>
            </a:endParaRPr>
          </a:p>
        </p:txBody>
      </p:sp>
      <p:sp>
        <p:nvSpPr>
          <p:cNvPr id="413" name="Google Shape;413;p4"/>
          <p:cNvSpPr txBox="1"/>
          <p:nvPr/>
        </p:nvSpPr>
        <p:spPr>
          <a:xfrm>
            <a:off x="7687748" y="1584852"/>
            <a:ext cx="3372718" cy="27699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Forecast (Published Quarterly)</a:t>
            </a:r>
            <a:endParaRPr sz="1400" b="0" i="0" u="none" strike="noStrike" cap="none" dirty="0">
              <a:solidFill>
                <a:srgbClr val="000000"/>
              </a:solidFill>
              <a:latin typeface="Arial"/>
              <a:ea typeface="Arial"/>
              <a:cs typeface="Arial"/>
              <a:sym typeface="Arial"/>
            </a:endParaRPr>
          </a:p>
        </p:txBody>
      </p:sp>
      <p:cxnSp>
        <p:nvCxnSpPr>
          <p:cNvPr id="414" name="Google Shape;414;p4"/>
          <p:cNvCxnSpPr/>
          <p:nvPr/>
        </p:nvCxnSpPr>
        <p:spPr>
          <a:xfrm>
            <a:off x="9032828" y="2531663"/>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15" name="Google Shape;415;p4"/>
          <p:cNvCxnSpPr/>
          <p:nvPr/>
        </p:nvCxnSpPr>
        <p:spPr>
          <a:xfrm>
            <a:off x="9042353" y="3112688"/>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16" name="Google Shape;416;p4"/>
          <p:cNvCxnSpPr/>
          <p:nvPr/>
        </p:nvCxnSpPr>
        <p:spPr>
          <a:xfrm>
            <a:off x="9042353" y="3985610"/>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17" name="Google Shape;417;p4"/>
          <p:cNvCxnSpPr/>
          <p:nvPr/>
        </p:nvCxnSpPr>
        <p:spPr>
          <a:xfrm>
            <a:off x="9032828" y="4570013"/>
            <a:ext cx="504825" cy="0"/>
          </a:xfrm>
          <a:prstGeom prst="straightConnector1">
            <a:avLst/>
          </a:prstGeom>
          <a:noFill/>
          <a:ln w="19050" cap="flat" cmpd="sng">
            <a:solidFill>
              <a:schemeClr val="dk1"/>
            </a:solidFill>
            <a:prstDash val="solid"/>
            <a:miter lim="800000"/>
            <a:headEnd type="none" w="sm" len="sm"/>
            <a:tailEnd type="none" w="sm" len="sm"/>
          </a:ln>
        </p:spPr>
      </p:cxnSp>
      <p:pic>
        <p:nvPicPr>
          <p:cNvPr id="418" name="Google Shape;418;p4" descr="Forecast - Free business icons"/>
          <p:cNvPicPr preferRelativeResize="0"/>
          <p:nvPr/>
        </p:nvPicPr>
        <p:blipFill rotWithShape="1">
          <a:blip r:embed="rId9">
            <a:alphaModFix/>
          </a:blip>
          <a:srcRect/>
          <a:stretch/>
        </p:blipFill>
        <p:spPr>
          <a:xfrm>
            <a:off x="7027519" y="1413645"/>
            <a:ext cx="593926" cy="593926"/>
          </a:xfrm>
          <a:prstGeom prst="rect">
            <a:avLst/>
          </a:prstGeom>
          <a:noFill/>
          <a:ln>
            <a:noFill/>
          </a:ln>
        </p:spPr>
      </p:pic>
      <p:pic>
        <p:nvPicPr>
          <p:cNvPr id="419" name="Google Shape;419;p4" descr="Icon Documents #299357 - Free Icons Library"/>
          <p:cNvPicPr preferRelativeResize="0"/>
          <p:nvPr/>
        </p:nvPicPr>
        <p:blipFill rotWithShape="1">
          <a:blip r:embed="rId10">
            <a:alphaModFix/>
          </a:blip>
          <a:srcRect/>
          <a:stretch/>
        </p:blipFill>
        <p:spPr>
          <a:xfrm>
            <a:off x="6821056" y="2548027"/>
            <a:ext cx="574287" cy="574287"/>
          </a:xfrm>
          <a:prstGeom prst="rect">
            <a:avLst/>
          </a:prstGeom>
          <a:noFill/>
          <a:ln>
            <a:noFill/>
          </a:ln>
        </p:spPr>
      </p:pic>
      <p:sp>
        <p:nvSpPr>
          <p:cNvPr id="47" name="Google Shape;420;p4">
            <a:extLst>
              <a:ext uri="{FF2B5EF4-FFF2-40B4-BE49-F238E27FC236}">
                <a16:creationId xmlns:a16="http://schemas.microsoft.com/office/drawing/2014/main" xmlns="" id="{34D29624-4854-41C2-A1B6-95DBF37FA888}"/>
              </a:ext>
            </a:extLst>
          </p:cNvPr>
          <p:cNvSpPr/>
          <p:nvPr/>
        </p:nvSpPr>
        <p:spPr>
          <a:xfrm>
            <a:off x="646531" y="3317096"/>
            <a:ext cx="2360685"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lt1"/>
                </a:solidFill>
                <a:latin typeface="Arial"/>
                <a:ea typeface="Arial"/>
                <a:cs typeface="Arial"/>
                <a:sym typeface="Arial"/>
              </a:rPr>
              <a:t>4</a:t>
            </a:r>
            <a:r>
              <a:rPr lang="en-US" sz="1200" b="1" i="0" u="none" strike="noStrike" cap="none" dirty="0">
                <a:solidFill>
                  <a:schemeClr val="lt1"/>
                </a:solidFill>
                <a:latin typeface="Arial"/>
                <a:ea typeface="Arial"/>
                <a:cs typeface="Arial"/>
                <a:sym typeface="Arial"/>
              </a:rPr>
              <a:t> Deliverables</a:t>
            </a:r>
          </a:p>
        </p:txBody>
      </p:sp>
      <p:sp>
        <p:nvSpPr>
          <p:cNvPr id="2" name="TextBox 1">
            <a:extLst>
              <a:ext uri="{FF2B5EF4-FFF2-40B4-BE49-F238E27FC236}">
                <a16:creationId xmlns:a16="http://schemas.microsoft.com/office/drawing/2014/main" xmlns="" id="{6FE30559-D79B-4E84-A27D-357A5C63F70A}"/>
              </a:ext>
            </a:extLst>
          </p:cNvPr>
          <p:cNvSpPr txBox="1"/>
          <p:nvPr/>
        </p:nvSpPr>
        <p:spPr>
          <a:xfrm>
            <a:off x="793756" y="3728719"/>
            <a:ext cx="2035916" cy="1015663"/>
          </a:xfrm>
          <a:prstGeom prst="rect">
            <a:avLst/>
          </a:prstGeom>
          <a:noFill/>
        </p:spPr>
        <p:txBody>
          <a:bodyPr wrap="square" lIns="0" rtlCol="0">
            <a:spAutoFit/>
          </a:bodyPr>
          <a:lstStyle/>
          <a:p>
            <a:pPr marL="342900" indent="-342900">
              <a:buAutoNum type="arabicPeriod"/>
            </a:pPr>
            <a:r>
              <a:rPr lang="en-US" sz="1200" dirty="0">
                <a:solidFill>
                  <a:schemeClr val="bg2"/>
                </a:solidFill>
              </a:rPr>
              <a:t>Server</a:t>
            </a:r>
          </a:p>
          <a:p>
            <a:pPr marL="342900" indent="-342900">
              <a:buAutoNum type="arabicPeriod"/>
            </a:pPr>
            <a:r>
              <a:rPr lang="en-US" sz="1200" dirty="0">
                <a:solidFill>
                  <a:schemeClr val="bg2"/>
                </a:solidFill>
              </a:rPr>
              <a:t>Storage</a:t>
            </a:r>
          </a:p>
          <a:p>
            <a:pPr marL="342900" indent="-342900">
              <a:buAutoNum type="arabicPeriod"/>
            </a:pPr>
            <a:r>
              <a:rPr lang="en-US" sz="1200" dirty="0">
                <a:solidFill>
                  <a:schemeClr val="bg2"/>
                </a:solidFill>
              </a:rPr>
              <a:t>Enterprise Network Equipment (ENE)</a:t>
            </a:r>
          </a:p>
          <a:p>
            <a:pPr marL="342900" indent="-342900">
              <a:buAutoNum type="arabicPeriod"/>
            </a:pPr>
            <a:r>
              <a:rPr lang="en-US" sz="1200" dirty="0">
                <a:solidFill>
                  <a:schemeClr val="bg2"/>
                </a:solidFill>
              </a:rPr>
              <a:t>Integrated System (IS)</a:t>
            </a:r>
          </a:p>
        </p:txBody>
      </p:sp>
      <p:sp>
        <p:nvSpPr>
          <p:cNvPr id="51" name="Google Shape;394;p4">
            <a:extLst>
              <a:ext uri="{FF2B5EF4-FFF2-40B4-BE49-F238E27FC236}">
                <a16:creationId xmlns:a16="http://schemas.microsoft.com/office/drawing/2014/main" xmlns="" id="{86C96E62-AF97-49F2-AF09-EB564D587E5E}"/>
              </a:ext>
            </a:extLst>
          </p:cNvPr>
          <p:cNvSpPr/>
          <p:nvPr/>
        </p:nvSpPr>
        <p:spPr>
          <a:xfrm>
            <a:off x="10072268" y="3850640"/>
            <a:ext cx="1923929" cy="45866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Server, Storage &amp; ENE- </a:t>
            </a: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 43 Country Markets</a:t>
            </a:r>
          </a:p>
          <a:p>
            <a:pPr marL="0" marR="0" lvl="0" indent="0" algn="l" rtl="0">
              <a:lnSpc>
                <a:spcPct val="100000"/>
              </a:lnSpc>
              <a:spcBef>
                <a:spcPts val="0"/>
              </a:spcBef>
              <a:spcAft>
                <a:spcPts val="0"/>
              </a:spcAft>
              <a:buClr>
                <a:srgbClr val="000000"/>
              </a:buClr>
              <a:buSzPts val="1100"/>
              <a:buFont typeface="Arial"/>
              <a:buNone/>
            </a:pPr>
            <a:r>
              <a:rPr lang="en-US" sz="1100" b="1" dirty="0">
                <a:solidFill>
                  <a:schemeClr val="dk1"/>
                </a:solidFill>
                <a:latin typeface="Arial"/>
                <a:ea typeface="Arial"/>
                <a:cs typeface="Arial"/>
                <a:sym typeface="Arial"/>
              </a:rPr>
              <a:t> IS - Worldwide</a:t>
            </a:r>
            <a:endParaRPr lang="en-US" sz="11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400" b="0" i="0" u="none" strike="noStrike" cap="none" dirty="0">
              <a:solidFill>
                <a:srgbClr val="000000"/>
              </a:solidFill>
              <a:latin typeface="Arial"/>
              <a:ea typeface="Arial"/>
              <a:cs typeface="Arial"/>
              <a:sym typeface="Arial"/>
            </a:endParaRPr>
          </a:p>
        </p:txBody>
      </p:sp>
      <p:sp>
        <p:nvSpPr>
          <p:cNvPr id="52" name="Google Shape;420;p4">
            <a:extLst>
              <a:ext uri="{FF2B5EF4-FFF2-40B4-BE49-F238E27FC236}">
                <a16:creationId xmlns:a16="http://schemas.microsoft.com/office/drawing/2014/main" xmlns="" id="{AA7A7238-1B80-47BC-9E90-8EDEAED8AF07}"/>
              </a:ext>
            </a:extLst>
          </p:cNvPr>
          <p:cNvSpPr/>
          <p:nvPr/>
        </p:nvSpPr>
        <p:spPr>
          <a:xfrm>
            <a:off x="646158" y="3317095"/>
            <a:ext cx="2360685"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lt1"/>
                </a:solidFill>
                <a:latin typeface="Arial"/>
                <a:ea typeface="Arial"/>
                <a:cs typeface="Arial"/>
                <a:sym typeface="Arial"/>
              </a:rPr>
              <a:t>4</a:t>
            </a:r>
            <a:r>
              <a:rPr lang="en-US" sz="1200" b="1" i="0" u="none" strike="noStrike" cap="none" dirty="0">
                <a:solidFill>
                  <a:schemeClr val="lt1"/>
                </a:solidFill>
                <a:latin typeface="Arial"/>
                <a:ea typeface="Arial"/>
                <a:cs typeface="Arial"/>
                <a:sym typeface="Arial"/>
              </a:rPr>
              <a:t> Deliverables</a:t>
            </a:r>
          </a:p>
        </p:txBody>
      </p:sp>
      <p:sp>
        <p:nvSpPr>
          <p:cNvPr id="53" name="Google Shape;420;p4">
            <a:extLst>
              <a:ext uri="{FF2B5EF4-FFF2-40B4-BE49-F238E27FC236}">
                <a16:creationId xmlns:a16="http://schemas.microsoft.com/office/drawing/2014/main" xmlns="" id="{A000462C-2A4E-47DC-9087-4B4C60ECBBE9}"/>
              </a:ext>
            </a:extLst>
          </p:cNvPr>
          <p:cNvSpPr/>
          <p:nvPr/>
        </p:nvSpPr>
        <p:spPr>
          <a:xfrm>
            <a:off x="6498318" y="3276455"/>
            <a:ext cx="2360685"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lt1"/>
                </a:solidFill>
                <a:latin typeface="Arial"/>
                <a:ea typeface="Arial"/>
                <a:cs typeface="Arial"/>
                <a:sym typeface="Arial"/>
              </a:rPr>
              <a:t>4</a:t>
            </a:r>
            <a:r>
              <a:rPr lang="en-US" sz="1200" b="1" i="0" u="none" strike="noStrike" cap="none" dirty="0">
                <a:solidFill>
                  <a:schemeClr val="lt1"/>
                </a:solidFill>
                <a:latin typeface="Arial"/>
                <a:ea typeface="Arial"/>
                <a:cs typeface="Arial"/>
                <a:sym typeface="Arial"/>
              </a:rPr>
              <a:t> Deliverables</a:t>
            </a:r>
          </a:p>
        </p:txBody>
      </p:sp>
      <p:sp>
        <p:nvSpPr>
          <p:cNvPr id="55" name="TextBox 54">
            <a:extLst>
              <a:ext uri="{FF2B5EF4-FFF2-40B4-BE49-F238E27FC236}">
                <a16:creationId xmlns:a16="http://schemas.microsoft.com/office/drawing/2014/main" xmlns="" id="{D0EEEEB4-8E55-4520-8AB3-2DF357B3D14A}"/>
              </a:ext>
            </a:extLst>
          </p:cNvPr>
          <p:cNvSpPr txBox="1"/>
          <p:nvPr/>
        </p:nvSpPr>
        <p:spPr>
          <a:xfrm>
            <a:off x="6776719" y="3769360"/>
            <a:ext cx="2035916" cy="1015663"/>
          </a:xfrm>
          <a:prstGeom prst="rect">
            <a:avLst/>
          </a:prstGeom>
          <a:noFill/>
        </p:spPr>
        <p:txBody>
          <a:bodyPr wrap="square" lIns="0" rtlCol="0">
            <a:spAutoFit/>
          </a:bodyPr>
          <a:lstStyle/>
          <a:p>
            <a:pPr marL="342900" indent="-342900">
              <a:buAutoNum type="arabicPeriod"/>
            </a:pPr>
            <a:r>
              <a:rPr lang="en-US" sz="1200" dirty="0">
                <a:solidFill>
                  <a:schemeClr val="bg2"/>
                </a:solidFill>
              </a:rPr>
              <a:t>Server</a:t>
            </a:r>
          </a:p>
          <a:p>
            <a:pPr marL="342900" indent="-342900">
              <a:buAutoNum type="arabicPeriod"/>
            </a:pPr>
            <a:r>
              <a:rPr lang="en-US" sz="1200" dirty="0">
                <a:solidFill>
                  <a:schemeClr val="bg2"/>
                </a:solidFill>
              </a:rPr>
              <a:t>Storage</a:t>
            </a:r>
          </a:p>
          <a:p>
            <a:pPr marL="342900" indent="-342900">
              <a:buAutoNum type="arabicPeriod"/>
            </a:pPr>
            <a:r>
              <a:rPr lang="en-US" sz="1200" dirty="0">
                <a:solidFill>
                  <a:schemeClr val="bg2"/>
                </a:solidFill>
              </a:rPr>
              <a:t>Enterprise Network Equipment (ENE)</a:t>
            </a:r>
          </a:p>
          <a:p>
            <a:pPr marL="342900" indent="-342900">
              <a:buAutoNum type="arabicPeriod"/>
            </a:pPr>
            <a:r>
              <a:rPr lang="en-US" sz="1200" dirty="0">
                <a:solidFill>
                  <a:schemeClr val="bg2"/>
                </a:solidFill>
              </a:rPr>
              <a:t>Integrated system (IS)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9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a:buNone/>
            </a:pPr>
            <a:r>
              <a:rPr lang="en-US" dirty="0">
                <a:latin typeface="Arial Black" panose="020B0A04020102020204" pitchFamily="34" charset="0"/>
              </a:rPr>
              <a:t>Enterprise Infrastructure Hardware Market Top-Level Taxonomy*</a:t>
            </a:r>
            <a:endParaRPr dirty="0">
              <a:latin typeface="Arial Black" panose="020B0A04020102020204" pitchFamily="34" charset="0"/>
            </a:endParaRPr>
          </a:p>
        </p:txBody>
      </p:sp>
      <p:sp>
        <p:nvSpPr>
          <p:cNvPr id="448" name="Google Shape;448;p98"/>
          <p:cNvSpPr txBox="1"/>
          <p:nvPr/>
        </p:nvSpPr>
        <p:spPr>
          <a:xfrm>
            <a:off x="259794" y="5956051"/>
            <a:ext cx="9321077"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1" u="none" strike="noStrike" cap="none" dirty="0">
                <a:solidFill>
                  <a:srgbClr val="0059BF"/>
                </a:solidFill>
                <a:latin typeface="Arial"/>
                <a:ea typeface="Arial"/>
                <a:cs typeface="Arial"/>
                <a:sym typeface="Arial"/>
              </a:rPr>
              <a:t>* For the full taxonomy, see Market Definitions and Methodology: </a:t>
            </a:r>
            <a:r>
              <a:rPr lang="en-US" sz="1200" b="0" i="1" u="none" strike="noStrike" cap="none" dirty="0">
                <a:solidFill>
                  <a:srgbClr val="0059BF"/>
                </a:solidFill>
                <a:latin typeface="Arial"/>
                <a:ea typeface="Arial"/>
                <a:cs typeface="Arial"/>
                <a:sym typeface="Arial"/>
                <a:hlinkClick r:id="rId3"/>
              </a:rPr>
              <a:t>Servers</a:t>
            </a:r>
            <a:r>
              <a:rPr lang="en-US" sz="1200" i="1" dirty="0">
                <a:solidFill>
                  <a:srgbClr val="0059BF"/>
                </a:solidFill>
                <a:latin typeface="Arial"/>
                <a:ea typeface="Arial"/>
                <a:cs typeface="Arial"/>
                <a:sym typeface="Arial"/>
              </a:rPr>
              <a:t>;</a:t>
            </a:r>
            <a:r>
              <a:rPr lang="en-US" sz="1200" b="0" i="1" u="none" strike="noStrike" cap="none" dirty="0">
                <a:solidFill>
                  <a:srgbClr val="0059BF"/>
                </a:solidFill>
                <a:latin typeface="Arial"/>
                <a:ea typeface="Arial"/>
                <a:cs typeface="Arial"/>
                <a:sym typeface="Arial"/>
              </a:rPr>
              <a:t> </a:t>
            </a:r>
            <a:r>
              <a:rPr lang="en-US" sz="1200" b="0" i="1" u="none" strike="noStrike" cap="none" dirty="0">
                <a:solidFill>
                  <a:srgbClr val="0059BF"/>
                </a:solidFill>
                <a:latin typeface="Arial"/>
                <a:ea typeface="Arial"/>
                <a:cs typeface="Arial"/>
                <a:sym typeface="Arial"/>
                <a:hlinkClick r:id="rId4"/>
              </a:rPr>
              <a:t>Storage</a:t>
            </a:r>
            <a:r>
              <a:rPr lang="en-US" sz="1200" i="1" dirty="0">
                <a:solidFill>
                  <a:srgbClr val="0059BF"/>
                </a:solidFill>
                <a:latin typeface="Arial"/>
                <a:ea typeface="Arial"/>
                <a:cs typeface="Arial"/>
                <a:sym typeface="Arial"/>
              </a:rPr>
              <a:t>;</a:t>
            </a:r>
            <a:r>
              <a:rPr lang="en-US" sz="1200" b="0" i="1" u="none" strike="noStrike" cap="none" dirty="0">
                <a:solidFill>
                  <a:srgbClr val="0059BF"/>
                </a:solidFill>
                <a:latin typeface="Arial"/>
                <a:ea typeface="Arial"/>
                <a:cs typeface="Arial"/>
                <a:sym typeface="Arial"/>
              </a:rPr>
              <a:t> </a:t>
            </a:r>
            <a:r>
              <a:rPr lang="en-US" sz="1200" b="0" i="1" u="none" strike="noStrike" cap="none" dirty="0">
                <a:solidFill>
                  <a:srgbClr val="0059BF"/>
                </a:solidFill>
                <a:latin typeface="Arial"/>
                <a:ea typeface="Arial"/>
                <a:cs typeface="Arial"/>
                <a:sym typeface="Arial"/>
                <a:hlinkClick r:id="rId5"/>
              </a:rPr>
              <a:t>Networking</a:t>
            </a:r>
            <a:r>
              <a:rPr lang="en-US" sz="1200" b="0" i="1" u="none" strike="noStrike" cap="none" dirty="0">
                <a:solidFill>
                  <a:srgbClr val="0059BF"/>
                </a:solidFill>
                <a:latin typeface="Arial"/>
                <a:ea typeface="Arial"/>
                <a:cs typeface="Arial"/>
                <a:sym typeface="Arial"/>
              </a:rPr>
              <a:t>; </a:t>
            </a:r>
            <a:r>
              <a:rPr lang="en-US" sz="1200" b="0" i="1" u="none" strike="noStrike" cap="none" dirty="0">
                <a:solidFill>
                  <a:srgbClr val="0059BF"/>
                </a:solidFill>
                <a:latin typeface="Arial"/>
                <a:ea typeface="Arial"/>
                <a:cs typeface="Arial"/>
                <a:sym typeface="Arial"/>
                <a:hlinkClick r:id="rId6"/>
              </a:rPr>
              <a:t>Integrated System</a:t>
            </a:r>
            <a:endParaRPr dirty="0"/>
          </a:p>
        </p:txBody>
      </p:sp>
      <p:sp>
        <p:nvSpPr>
          <p:cNvPr id="5" name="TextBox 4">
            <a:extLst>
              <a:ext uri="{FF2B5EF4-FFF2-40B4-BE49-F238E27FC236}">
                <a16:creationId xmlns:a16="http://schemas.microsoft.com/office/drawing/2014/main" xmlns="" id="{313098C0-BC92-4B16-A1C4-B3B553A8DCF5}"/>
              </a:ext>
            </a:extLst>
          </p:cNvPr>
          <p:cNvSpPr txBox="1"/>
          <p:nvPr/>
        </p:nvSpPr>
        <p:spPr>
          <a:xfrm>
            <a:off x="2326640" y="1906238"/>
            <a:ext cx="7101840" cy="923330"/>
          </a:xfrm>
          <a:prstGeom prst="rect">
            <a:avLst/>
          </a:prstGeom>
          <a:solidFill>
            <a:schemeClr val="tx2"/>
          </a:solidFill>
        </p:spPr>
        <p:txBody>
          <a:bodyPr wrap="square" lIns="0" rtlCol="0">
            <a:spAutoFit/>
          </a:bodyPr>
          <a:lstStyle/>
          <a:p>
            <a:pPr algn="ctr">
              <a:tabLst>
                <a:tab pos="1431925" algn="l"/>
              </a:tabLst>
            </a:pPr>
            <a:endParaRPr lang="en-US" dirty="0">
              <a:solidFill>
                <a:schemeClr val="bg1"/>
              </a:solidFill>
              <a:latin typeface="Arial Black" panose="020B0A04020102020204" pitchFamily="34" charset="0"/>
            </a:endParaRPr>
          </a:p>
          <a:p>
            <a:pPr algn="ctr">
              <a:tabLst>
                <a:tab pos="1431925" algn="l"/>
              </a:tabLst>
            </a:pPr>
            <a:r>
              <a:rPr lang="en-US" dirty="0">
                <a:solidFill>
                  <a:schemeClr val="bg1"/>
                </a:solidFill>
                <a:latin typeface="Arial Black" panose="020B0A04020102020204" pitchFamily="34" charset="0"/>
              </a:rPr>
              <a:t>Enterprise Infrastructure Hardware Markets</a:t>
            </a:r>
          </a:p>
          <a:p>
            <a:pPr algn="ctr">
              <a:tabLst>
                <a:tab pos="1431925" algn="l"/>
              </a:tabLst>
            </a:pPr>
            <a:endParaRPr lang="en-US" dirty="0">
              <a:solidFill>
                <a:schemeClr val="bg1"/>
              </a:solidFill>
            </a:endParaRPr>
          </a:p>
        </p:txBody>
      </p:sp>
      <p:sp>
        <p:nvSpPr>
          <p:cNvPr id="33" name="TextBox 32">
            <a:extLst>
              <a:ext uri="{FF2B5EF4-FFF2-40B4-BE49-F238E27FC236}">
                <a16:creationId xmlns:a16="http://schemas.microsoft.com/office/drawing/2014/main" xmlns="" id="{04F8F84B-E771-4A25-A0B8-37E67F5AC7C9}"/>
              </a:ext>
            </a:extLst>
          </p:cNvPr>
          <p:cNvSpPr txBox="1"/>
          <p:nvPr/>
        </p:nvSpPr>
        <p:spPr>
          <a:xfrm>
            <a:off x="3072296" y="4477196"/>
            <a:ext cx="2710333" cy="584775"/>
          </a:xfrm>
          <a:prstGeom prst="rect">
            <a:avLst/>
          </a:prstGeom>
          <a:solidFill>
            <a:schemeClr val="accent2"/>
          </a:solidFill>
        </p:spPr>
        <p:txBody>
          <a:bodyPr wrap="square" lIns="0" rtlCol="0">
            <a:spAutoFit/>
          </a:bodyPr>
          <a:lstStyle/>
          <a:p>
            <a:pPr algn="ctr"/>
            <a:r>
              <a:rPr lang="en-US" sz="1600" dirty="0">
                <a:solidFill>
                  <a:schemeClr val="tx1">
                    <a:lumMod val="85000"/>
                    <a:lumOff val="15000"/>
                  </a:schemeClr>
                </a:solidFill>
                <a:latin typeface="Arial Black" panose="020B0A04020102020204" pitchFamily="34" charset="0"/>
              </a:rPr>
              <a:t>External Controller-Based Storage</a:t>
            </a:r>
            <a:endParaRPr lang="en-US" sz="1600" dirty="0">
              <a:solidFill>
                <a:schemeClr val="tx1">
                  <a:lumMod val="85000"/>
                  <a:lumOff val="15000"/>
                </a:schemeClr>
              </a:solidFill>
            </a:endParaRPr>
          </a:p>
        </p:txBody>
      </p:sp>
      <p:sp>
        <p:nvSpPr>
          <p:cNvPr id="34" name="TextBox 33">
            <a:extLst>
              <a:ext uri="{FF2B5EF4-FFF2-40B4-BE49-F238E27FC236}">
                <a16:creationId xmlns:a16="http://schemas.microsoft.com/office/drawing/2014/main" xmlns="" id="{69315E7A-260F-4A7C-B13B-C1DDFF30EE1C}"/>
              </a:ext>
            </a:extLst>
          </p:cNvPr>
          <p:cNvSpPr txBox="1"/>
          <p:nvPr/>
        </p:nvSpPr>
        <p:spPr>
          <a:xfrm>
            <a:off x="574755" y="4477196"/>
            <a:ext cx="2331005" cy="584775"/>
          </a:xfrm>
          <a:prstGeom prst="rect">
            <a:avLst/>
          </a:prstGeom>
          <a:solidFill>
            <a:schemeClr val="accent2"/>
          </a:solidFill>
        </p:spPr>
        <p:txBody>
          <a:bodyPr wrap="square" lIns="0" rtlCol="0">
            <a:spAutoFit/>
          </a:bodyPr>
          <a:lstStyle/>
          <a:p>
            <a:pPr algn="ctr"/>
            <a:r>
              <a:rPr lang="en-US" sz="1600" dirty="0">
                <a:solidFill>
                  <a:schemeClr val="tx1">
                    <a:lumMod val="85000"/>
                    <a:lumOff val="15000"/>
                  </a:schemeClr>
                </a:solidFill>
                <a:latin typeface="Arial Black" panose="020B0A04020102020204" pitchFamily="34" charset="0"/>
              </a:rPr>
              <a:t>Server</a:t>
            </a:r>
          </a:p>
          <a:p>
            <a:pPr algn="ctr"/>
            <a:endParaRPr lang="en-US" sz="1600" dirty="0"/>
          </a:p>
        </p:txBody>
      </p:sp>
      <p:sp>
        <p:nvSpPr>
          <p:cNvPr id="35" name="TextBox 34">
            <a:extLst>
              <a:ext uri="{FF2B5EF4-FFF2-40B4-BE49-F238E27FC236}">
                <a16:creationId xmlns:a16="http://schemas.microsoft.com/office/drawing/2014/main" xmlns="" id="{1DF14BE3-2B8F-4BA2-8762-130DFAA30126}"/>
              </a:ext>
            </a:extLst>
          </p:cNvPr>
          <p:cNvSpPr txBox="1"/>
          <p:nvPr/>
        </p:nvSpPr>
        <p:spPr>
          <a:xfrm>
            <a:off x="5963920" y="4477196"/>
            <a:ext cx="3129282" cy="584775"/>
          </a:xfrm>
          <a:prstGeom prst="rect">
            <a:avLst/>
          </a:prstGeom>
          <a:solidFill>
            <a:schemeClr val="accent2"/>
          </a:solidFill>
        </p:spPr>
        <p:txBody>
          <a:bodyPr wrap="square" lIns="0" rtlCol="0">
            <a:spAutoFit/>
          </a:bodyPr>
          <a:lstStyle/>
          <a:p>
            <a:pPr algn="ctr"/>
            <a:r>
              <a:rPr lang="en-US" sz="1600" dirty="0">
                <a:solidFill>
                  <a:schemeClr val="tx1">
                    <a:lumMod val="85000"/>
                    <a:lumOff val="15000"/>
                  </a:schemeClr>
                </a:solidFill>
                <a:latin typeface="Arial Black" panose="020B0A04020102020204" pitchFamily="34" charset="0"/>
              </a:rPr>
              <a:t>Enterprise Network Equipment</a:t>
            </a:r>
            <a:endParaRPr lang="en-US" sz="1600" dirty="0">
              <a:solidFill>
                <a:schemeClr val="tx1">
                  <a:lumMod val="85000"/>
                  <a:lumOff val="15000"/>
                </a:schemeClr>
              </a:solidFill>
            </a:endParaRPr>
          </a:p>
        </p:txBody>
      </p:sp>
      <p:sp>
        <p:nvSpPr>
          <p:cNvPr id="36" name="TextBox 35">
            <a:extLst>
              <a:ext uri="{FF2B5EF4-FFF2-40B4-BE49-F238E27FC236}">
                <a16:creationId xmlns:a16="http://schemas.microsoft.com/office/drawing/2014/main" xmlns="" id="{A5002091-D08B-4D9A-9D15-AAA1D785B3D5}"/>
              </a:ext>
            </a:extLst>
          </p:cNvPr>
          <p:cNvSpPr txBox="1"/>
          <p:nvPr/>
        </p:nvSpPr>
        <p:spPr>
          <a:xfrm>
            <a:off x="9223693" y="4477197"/>
            <a:ext cx="2753360" cy="584775"/>
          </a:xfrm>
          <a:prstGeom prst="rect">
            <a:avLst/>
          </a:prstGeom>
          <a:solidFill>
            <a:schemeClr val="accent2"/>
          </a:solidFill>
        </p:spPr>
        <p:txBody>
          <a:bodyPr wrap="square" lIns="0" rtlCol="0">
            <a:spAutoFit/>
          </a:bodyPr>
          <a:lstStyle/>
          <a:p>
            <a:pPr algn="ctr"/>
            <a:r>
              <a:rPr lang="en-US" sz="1600" dirty="0">
                <a:solidFill>
                  <a:schemeClr val="tx1">
                    <a:lumMod val="85000"/>
                    <a:lumOff val="15000"/>
                  </a:schemeClr>
                </a:solidFill>
                <a:latin typeface="Arial Black" panose="020B0A04020102020204" pitchFamily="34" charset="0"/>
              </a:rPr>
              <a:t>Integrated System</a:t>
            </a:r>
          </a:p>
          <a:p>
            <a:pPr algn="ctr"/>
            <a:endParaRPr lang="en-US" sz="1600" dirty="0">
              <a:solidFill>
                <a:schemeClr val="tx1">
                  <a:lumMod val="85000"/>
                  <a:lumOff val="15000"/>
                </a:schemeClr>
              </a:solidFill>
            </a:endParaRPr>
          </a:p>
        </p:txBody>
      </p:sp>
      <p:cxnSp>
        <p:nvCxnSpPr>
          <p:cNvPr id="7" name="Straight Connector 6">
            <a:extLst>
              <a:ext uri="{FF2B5EF4-FFF2-40B4-BE49-F238E27FC236}">
                <a16:creationId xmlns:a16="http://schemas.microsoft.com/office/drawing/2014/main" xmlns="" id="{16ECC06E-4930-4B92-ACA0-4045D7695732}"/>
              </a:ext>
            </a:extLst>
          </p:cNvPr>
          <p:cNvCxnSpPr>
            <a:cxnSpLocks/>
            <a:stCxn id="5" idx="2"/>
          </p:cNvCxnSpPr>
          <p:nvPr/>
        </p:nvCxnSpPr>
        <p:spPr>
          <a:xfrm>
            <a:off x="5877560" y="2672079"/>
            <a:ext cx="0" cy="619761"/>
          </a:xfrm>
          <a:prstGeom prst="line">
            <a:avLst/>
          </a:prstGeom>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xmlns="" id="{0B9C7D6A-7C23-4E65-BCA4-A5B5B461177A}"/>
              </a:ext>
            </a:extLst>
          </p:cNvPr>
          <p:cNvCxnSpPr>
            <a:cxnSpLocks/>
          </p:cNvCxnSpPr>
          <p:nvPr/>
        </p:nvCxnSpPr>
        <p:spPr>
          <a:xfrm flipV="1">
            <a:off x="1740257" y="3881119"/>
            <a:ext cx="8860116" cy="1"/>
          </a:xfrm>
          <a:prstGeom prst="line">
            <a:avLst/>
          </a:prstGeom>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xmlns="" id="{2871A88C-D732-4C68-851E-D22A6DF0782C}"/>
              </a:ext>
            </a:extLst>
          </p:cNvPr>
          <p:cNvCxnSpPr>
            <a:cxnSpLocks/>
            <a:stCxn id="5" idx="2"/>
          </p:cNvCxnSpPr>
          <p:nvPr/>
        </p:nvCxnSpPr>
        <p:spPr>
          <a:xfrm>
            <a:off x="5877560" y="2672079"/>
            <a:ext cx="0" cy="1209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xmlns="" id="{DD573300-480F-4BEB-BDEC-91E08D551841}"/>
              </a:ext>
            </a:extLst>
          </p:cNvPr>
          <p:cNvCxnSpPr>
            <a:cxnSpLocks/>
          </p:cNvCxnSpPr>
          <p:nvPr/>
        </p:nvCxnSpPr>
        <p:spPr>
          <a:xfrm>
            <a:off x="1740257" y="3881119"/>
            <a:ext cx="0" cy="59607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2CCF985A-838C-4871-B3B5-404118090B97}"/>
              </a:ext>
            </a:extLst>
          </p:cNvPr>
          <p:cNvCxnSpPr>
            <a:endCxn id="33" idx="0"/>
          </p:cNvCxnSpPr>
          <p:nvPr/>
        </p:nvCxnSpPr>
        <p:spPr>
          <a:xfrm>
            <a:off x="4427462" y="3881119"/>
            <a:ext cx="1" cy="5960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xmlns="" id="{6E07A6CC-AB1A-4077-83B6-04E165FC920F}"/>
              </a:ext>
            </a:extLst>
          </p:cNvPr>
          <p:cNvCxnSpPr/>
          <p:nvPr/>
        </p:nvCxnSpPr>
        <p:spPr>
          <a:xfrm>
            <a:off x="7459687" y="3886376"/>
            <a:ext cx="1" cy="5960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xmlns="" id="{5A6F3217-0A29-4E38-A7D4-37D6C3ECE82F}"/>
              </a:ext>
            </a:extLst>
          </p:cNvPr>
          <p:cNvCxnSpPr/>
          <p:nvPr/>
        </p:nvCxnSpPr>
        <p:spPr>
          <a:xfrm>
            <a:off x="10597014" y="3891633"/>
            <a:ext cx="1" cy="5960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9"/>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880"/>
              <a:buFont typeface="Noto Sans Symbols"/>
              <a:buNone/>
            </a:pPr>
            <a:r>
              <a:rPr lang="en-US" dirty="0"/>
              <a:t>Forecast Analysis</a:t>
            </a:r>
          </a:p>
        </p:txBody>
      </p:sp>
    </p:spTree>
    <p:extLst>
      <p:ext uri="{BB962C8B-B14F-4D97-AF65-F5344CB8AC3E}">
        <p14:creationId xmlns:p14="http://schemas.microsoft.com/office/powerpoint/2010/main" val="34425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20"/>
          <p:cNvSpPr txBox="1">
            <a:spLocks noGrp="1"/>
          </p:cNvSpPr>
          <p:nvPr>
            <p:ph type="title"/>
          </p:nvPr>
        </p:nvSpPr>
        <p:spPr>
          <a:xfrm>
            <a:off x="457200" y="396121"/>
            <a:ext cx="11276013" cy="443198"/>
          </a:xfrm>
          <a:prstGeom prst="rect">
            <a:avLst/>
          </a:prstGeom>
          <a:noFill/>
          <a:ln>
            <a:noFill/>
          </a:ln>
        </p:spPr>
        <p:txBody>
          <a:bodyPr spcFirstLastPara="1" wrap="square" lIns="0" tIns="0" rIns="0" bIns="0" anchor="t" anchorCtr="0">
            <a:noAutofit/>
          </a:bodyPr>
          <a:lstStyle/>
          <a:p>
            <a:pPr lvl="0" algn="just">
              <a:buSzPts val="2400"/>
            </a:pPr>
            <a:r>
              <a:rPr lang="en-US" sz="2400" dirty="0"/>
              <a:t>Forecast Market Model — Servers</a:t>
            </a:r>
            <a:endParaRPr lang="en-US" sz="2000" dirty="0"/>
          </a:p>
        </p:txBody>
      </p:sp>
      <p:graphicFrame>
        <p:nvGraphicFramePr>
          <p:cNvPr id="14" name="Table 62">
            <a:extLst>
              <a:ext uri="{FF2B5EF4-FFF2-40B4-BE49-F238E27FC236}">
                <a16:creationId xmlns:a16="http://schemas.microsoft.com/office/drawing/2014/main" xmlns="" id="{3A4ED225-08F2-4E66-A1BF-9BA95934951C}"/>
              </a:ext>
            </a:extLst>
          </p:cNvPr>
          <p:cNvGraphicFramePr>
            <a:graphicFrameLocks noGrp="1"/>
          </p:cNvGraphicFramePr>
          <p:nvPr/>
        </p:nvGraphicFramePr>
        <p:xfrm>
          <a:off x="7348248" y="3621694"/>
          <a:ext cx="4419013" cy="2537179"/>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66419">
                <a:tc>
                  <a:txBody>
                    <a:bodyPr/>
                    <a:lstStyle/>
                    <a:p>
                      <a:pPr algn="ctr"/>
                      <a:r>
                        <a:rPr lang="en-US" sz="1100" dirty="0">
                          <a:solidFill>
                            <a:srgbClr val="FFFFFF"/>
                          </a:solidFill>
                        </a:rPr>
                        <a:t>With these associated assumptions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1817921">
                <a:tc>
                  <a:txBody>
                    <a:bodyPr/>
                    <a:lstStyle/>
                    <a:p>
                      <a:pPr algn="l"/>
                      <a:r>
                        <a:rPr lang="en-US" sz="1100" dirty="0"/>
                        <a:t>Enterprise Server Recovery Will Start in 2021, but Regional Variances Exist.</a:t>
                      </a:r>
                    </a:p>
                    <a:p>
                      <a:pPr algn="l"/>
                      <a:endParaRPr lang="en-US" sz="1100" dirty="0"/>
                    </a:p>
                    <a:p>
                      <a:pPr algn="l"/>
                      <a:r>
                        <a:rPr lang="en-US" sz="1100" dirty="0"/>
                        <a:t>The Blade Server Installed Base Will Decline at a 9% CAGR From 2020 Through 2025.</a:t>
                      </a:r>
                    </a:p>
                    <a:p>
                      <a:pPr algn="l"/>
                      <a:endParaRPr lang="en-US" sz="1100" dirty="0"/>
                    </a:p>
                    <a:p>
                      <a:pPr algn="l"/>
                      <a:r>
                        <a:rPr lang="en-US" sz="1100" dirty="0"/>
                        <a:t>More Than Half of Component Price Increases Will Pass to End Users, Who Will See a Modest Server System Price Increase in 2021. </a:t>
                      </a:r>
                    </a:p>
                    <a:p>
                      <a:pPr algn="l"/>
                      <a:endParaRPr lang="en-US" sz="1100" dirty="0"/>
                    </a:p>
                    <a:p>
                      <a:pPr algn="l"/>
                      <a:r>
                        <a:rPr lang="en-US" sz="1100" dirty="0"/>
                        <a:t>Itanium Will Cease to Be Sold in New Systems From the End of 2021 in Most Regions</a:t>
                      </a:r>
                    </a:p>
                    <a:p>
                      <a:pPr algn="l"/>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graphicFrame>
        <p:nvGraphicFramePr>
          <p:cNvPr id="15" name="Table 62">
            <a:extLst>
              <a:ext uri="{FF2B5EF4-FFF2-40B4-BE49-F238E27FC236}">
                <a16:creationId xmlns:a16="http://schemas.microsoft.com/office/drawing/2014/main" xmlns="" id="{CF5AD8B4-BE41-4FF2-8903-7B5FDAEDBBD2}"/>
              </a:ext>
            </a:extLst>
          </p:cNvPr>
          <p:cNvGraphicFramePr>
            <a:graphicFrameLocks noGrp="1"/>
          </p:cNvGraphicFramePr>
          <p:nvPr/>
        </p:nvGraphicFramePr>
        <p:xfrm>
          <a:off x="7348248" y="2366425"/>
          <a:ext cx="4419013" cy="1188720"/>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23139">
                <a:tc>
                  <a:txBody>
                    <a:bodyPr/>
                    <a:lstStyle/>
                    <a:p>
                      <a:pPr algn="ctr"/>
                      <a:r>
                        <a:rPr lang="en-US" sz="1100" dirty="0">
                          <a:solidFill>
                            <a:srgbClr val="FFFFFF"/>
                          </a:solidFill>
                        </a:rPr>
                        <a:t>That are dependent on these influencing factors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656292">
                <a:tc>
                  <a:txBody>
                    <a:bodyPr/>
                    <a:lstStyle/>
                    <a:p>
                      <a:pPr algn="l"/>
                      <a:r>
                        <a:rPr lang="en-US" sz="1100" dirty="0"/>
                        <a:t>Enterprise IT Budgets — Recovering IT Demand</a:t>
                      </a:r>
                    </a:p>
                    <a:p>
                      <a:pPr algn="l"/>
                      <a:r>
                        <a:rPr lang="en-US" sz="1100" dirty="0"/>
                        <a:t>Technology Preferences— Technology Demand Shift: Blade Servers</a:t>
                      </a:r>
                    </a:p>
                    <a:p>
                      <a:pPr algn="l"/>
                      <a:r>
                        <a:rPr lang="en-US" sz="1100" dirty="0"/>
                        <a:t>Supply — Pricing: Component Price Increases</a:t>
                      </a:r>
                    </a:p>
                    <a:p>
                      <a:pPr algn="l"/>
                      <a:r>
                        <a:rPr lang="en-US" sz="1100" dirty="0"/>
                        <a:t>Supply — Technology Roadmap: Server Processors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graphicFrame>
        <p:nvGraphicFramePr>
          <p:cNvPr id="16" name="Table 62">
            <a:extLst>
              <a:ext uri="{FF2B5EF4-FFF2-40B4-BE49-F238E27FC236}">
                <a16:creationId xmlns:a16="http://schemas.microsoft.com/office/drawing/2014/main" xmlns="" id="{0526FF86-42C7-460A-8BC9-49F574C98170}"/>
              </a:ext>
            </a:extLst>
          </p:cNvPr>
          <p:cNvGraphicFramePr>
            <a:graphicFrameLocks noGrp="1"/>
          </p:cNvGraphicFramePr>
          <p:nvPr/>
        </p:nvGraphicFramePr>
        <p:xfrm>
          <a:off x="7348248" y="1595584"/>
          <a:ext cx="4419013" cy="705228"/>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66419">
                <a:tc>
                  <a:txBody>
                    <a:bodyPr/>
                    <a:lstStyle/>
                    <a:p>
                      <a:pPr algn="ctr"/>
                      <a:r>
                        <a:rPr lang="en-US" sz="1100" dirty="0">
                          <a:solidFill>
                            <a:srgbClr val="FFFFFF"/>
                          </a:solidFill>
                        </a:rPr>
                        <a:t>Based on three 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438809">
                <a:tc>
                  <a:txBody>
                    <a:bodyPr/>
                    <a:lstStyle/>
                    <a:p>
                      <a:pPr algn="ctr"/>
                      <a:r>
                        <a:rPr lang="en-US" sz="1100" dirty="0"/>
                        <a:t>Shipments + End-User Spending / Vendor Revenue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graphicFrame>
        <p:nvGraphicFramePr>
          <p:cNvPr id="17" name="Table 62">
            <a:extLst>
              <a:ext uri="{FF2B5EF4-FFF2-40B4-BE49-F238E27FC236}">
                <a16:creationId xmlns:a16="http://schemas.microsoft.com/office/drawing/2014/main" xmlns="" id="{5AAF8D34-142A-48F1-980C-0A3CA6E5418B}"/>
              </a:ext>
            </a:extLst>
          </p:cNvPr>
          <p:cNvGraphicFramePr>
            <a:graphicFrameLocks noGrp="1"/>
          </p:cNvGraphicFramePr>
          <p:nvPr/>
        </p:nvGraphicFramePr>
        <p:xfrm>
          <a:off x="7348248" y="1001906"/>
          <a:ext cx="4419013" cy="532840"/>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66420">
                <a:tc>
                  <a:txBody>
                    <a:bodyPr/>
                    <a:lstStyle/>
                    <a:p>
                      <a:pPr algn="ctr"/>
                      <a:r>
                        <a:rPr lang="en-US" sz="1100" dirty="0">
                          <a:solidFill>
                            <a:srgbClr val="FFFFFF"/>
                          </a:solidFill>
                        </a:rPr>
                        <a:t>Server Market End User Spending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266420">
                <a:tc>
                  <a:txBody>
                    <a:bodyPr/>
                    <a:lstStyle/>
                    <a:p>
                      <a:pPr algn="ctr"/>
                      <a:r>
                        <a:rPr lang="en-US" sz="1100" dirty="0"/>
                        <a:t>Five-year market growth = $27.2 billion (CAGR 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sp>
        <p:nvSpPr>
          <p:cNvPr id="18" name="Rectangle 17">
            <a:extLst>
              <a:ext uri="{FF2B5EF4-FFF2-40B4-BE49-F238E27FC236}">
                <a16:creationId xmlns:a16="http://schemas.microsoft.com/office/drawing/2014/main" xmlns="" id="{CC55705C-A162-4FB4-9342-289008BDD07E}"/>
              </a:ext>
            </a:extLst>
          </p:cNvPr>
          <p:cNvSpPr/>
          <p:nvPr/>
        </p:nvSpPr>
        <p:spPr>
          <a:xfrm>
            <a:off x="7348248" y="695791"/>
            <a:ext cx="4419013" cy="307777"/>
          </a:xfrm>
          <a:prstGeom prst="rect">
            <a:avLst/>
          </a:prstGeom>
        </p:spPr>
        <p:txBody>
          <a:bodyPr wrap="square">
            <a:spAutoFit/>
          </a:bodyPr>
          <a:lstStyle/>
          <a:p>
            <a:pPr algn="ctr">
              <a:buClr>
                <a:srgbClr val="000000"/>
              </a:buClr>
            </a:pPr>
            <a:r>
              <a:rPr lang="en-US" sz="1400" b="1" dirty="0">
                <a:solidFill>
                  <a:srgbClr val="002856"/>
                </a:solidFill>
                <a:latin typeface="Arial"/>
                <a:cs typeface="Arial"/>
                <a:sym typeface="Arial"/>
              </a:rPr>
              <a:t>Server Market Forecast Model</a:t>
            </a:r>
          </a:p>
        </p:txBody>
      </p:sp>
      <p:sp>
        <p:nvSpPr>
          <p:cNvPr id="19" name="Rectangle 18">
            <a:extLst>
              <a:ext uri="{FF2B5EF4-FFF2-40B4-BE49-F238E27FC236}">
                <a16:creationId xmlns:a16="http://schemas.microsoft.com/office/drawing/2014/main" xmlns="" id="{74559EA9-AE70-42B4-ACF5-5C5F6316D3AD}"/>
              </a:ext>
            </a:extLst>
          </p:cNvPr>
          <p:cNvSpPr/>
          <p:nvPr/>
        </p:nvSpPr>
        <p:spPr>
          <a:xfrm>
            <a:off x="7247887" y="677533"/>
            <a:ext cx="4624799" cy="555403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Google Shape;997;p20">
            <a:extLst>
              <a:ext uri="{FF2B5EF4-FFF2-40B4-BE49-F238E27FC236}">
                <a16:creationId xmlns:a16="http://schemas.microsoft.com/office/drawing/2014/main" xmlns="" id="{0045C78D-6CB6-470E-97CC-CD22958127E6}"/>
              </a:ext>
            </a:extLst>
          </p:cNvPr>
          <p:cNvSpPr/>
          <p:nvPr/>
        </p:nvSpPr>
        <p:spPr>
          <a:xfrm>
            <a:off x="470528" y="5932503"/>
            <a:ext cx="6536156" cy="307777"/>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Arial"/>
                <a:ea typeface="Arial"/>
                <a:cs typeface="Arial"/>
                <a:sym typeface="Arial"/>
              </a:rPr>
              <a:t>Source</a:t>
            </a:r>
            <a:r>
              <a:rPr lang="en-US" sz="1000" dirty="0">
                <a:solidFill>
                  <a:schemeClr val="dk1"/>
                </a:solidFill>
              </a:rPr>
              <a:t>: “Forecast Analysis: Servers, Worldwide” (G00751941) “Forecast: Servers, All Countries, 2019-2025, 2Q21 Update” (G00751942)</a:t>
            </a:r>
            <a:endParaRPr lang="en-US" sz="14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xmlns="" id="{2B6A9A53-3A55-4160-A2ED-4DFB2B1C5516}"/>
              </a:ext>
            </a:extLst>
          </p:cNvPr>
          <p:cNvSpPr/>
          <p:nvPr/>
        </p:nvSpPr>
        <p:spPr>
          <a:xfrm>
            <a:off x="457200" y="853369"/>
            <a:ext cx="6549484" cy="4901479"/>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7A204502-FF94-4FA1-A7F0-128759B8B7D4}"/>
              </a:ext>
            </a:extLst>
          </p:cNvPr>
          <p:cNvSpPr txBox="1"/>
          <p:nvPr/>
        </p:nvSpPr>
        <p:spPr>
          <a:xfrm>
            <a:off x="566211" y="5294894"/>
            <a:ext cx="4032069" cy="184666"/>
          </a:xfrm>
          <a:prstGeom prst="rect">
            <a:avLst/>
          </a:prstGeom>
          <a:noFill/>
        </p:spPr>
        <p:txBody>
          <a:bodyPr wrap="square" lIns="0" rtlCol="0">
            <a:spAutoFit/>
          </a:bodyPr>
          <a:lstStyle/>
          <a:p>
            <a:r>
              <a:rPr lang="en-US" sz="600" dirty="0">
                <a:solidFill>
                  <a:schemeClr val="accent2">
                    <a:lumMod val="75000"/>
                  </a:schemeClr>
                </a:solidFill>
              </a:rPr>
              <a:t>Note: IA64 CAGR is for three years only, 2020-2023, as we forecast IA64 market to be negligible by 2024-25</a:t>
            </a:r>
          </a:p>
        </p:txBody>
      </p:sp>
      <p:sp>
        <p:nvSpPr>
          <p:cNvPr id="4" name="TextBox 3">
            <a:extLst>
              <a:ext uri="{FF2B5EF4-FFF2-40B4-BE49-F238E27FC236}">
                <a16:creationId xmlns:a16="http://schemas.microsoft.com/office/drawing/2014/main" xmlns="" id="{8050D711-29EC-48B1-A5DB-4D23204F5FE0}"/>
              </a:ext>
            </a:extLst>
          </p:cNvPr>
          <p:cNvSpPr txBox="1"/>
          <p:nvPr/>
        </p:nvSpPr>
        <p:spPr>
          <a:xfrm>
            <a:off x="539931" y="880641"/>
            <a:ext cx="2970084" cy="276999"/>
          </a:xfrm>
          <a:prstGeom prst="rect">
            <a:avLst/>
          </a:prstGeom>
          <a:noFill/>
        </p:spPr>
        <p:txBody>
          <a:bodyPr wrap="square" lIns="0" rtlCol="0">
            <a:spAutoFit/>
          </a:bodyPr>
          <a:lstStyle/>
          <a:p>
            <a:r>
              <a:rPr lang="en-US" sz="1200" b="1" dirty="0"/>
              <a:t>Server End-User Spending by Segment</a:t>
            </a:r>
          </a:p>
        </p:txBody>
      </p:sp>
      <p:sp>
        <p:nvSpPr>
          <p:cNvPr id="22" name="TextBox 21">
            <a:extLst>
              <a:ext uri="{FF2B5EF4-FFF2-40B4-BE49-F238E27FC236}">
                <a16:creationId xmlns:a16="http://schemas.microsoft.com/office/drawing/2014/main" xmlns="" id="{972B31B5-91C8-4BD4-B46B-86EFC4752B11}"/>
              </a:ext>
            </a:extLst>
          </p:cNvPr>
          <p:cNvSpPr txBox="1"/>
          <p:nvPr/>
        </p:nvSpPr>
        <p:spPr>
          <a:xfrm>
            <a:off x="561700" y="5482053"/>
            <a:ext cx="4032069" cy="276999"/>
          </a:xfrm>
          <a:prstGeom prst="rect">
            <a:avLst/>
          </a:prstGeom>
          <a:noFill/>
        </p:spPr>
        <p:txBody>
          <a:bodyPr wrap="square" lIns="0" rtlCol="0">
            <a:spAutoFit/>
          </a:bodyPr>
          <a:lstStyle/>
          <a:p>
            <a:r>
              <a:rPr lang="en-US" sz="600" dirty="0">
                <a:solidFill>
                  <a:schemeClr val="accent2">
                    <a:lumMod val="75000"/>
                  </a:schemeClr>
                </a:solidFill>
              </a:rPr>
              <a:t>Note: The size of each bubble represents 2020 end-user spending by segment in current U.S. dollars</a:t>
            </a:r>
          </a:p>
          <a:p>
            <a:r>
              <a:rPr lang="en-US" sz="600" dirty="0">
                <a:solidFill>
                  <a:schemeClr val="accent2">
                    <a:lumMod val="75000"/>
                  </a:schemeClr>
                </a:solidFill>
              </a:rPr>
              <a:t>Source: Gartner (xxx 2021)</a:t>
            </a:r>
          </a:p>
        </p:txBody>
      </p:sp>
      <p:graphicFrame>
        <p:nvGraphicFramePr>
          <p:cNvPr id="23" name="Chart 22">
            <a:extLst>
              <a:ext uri="{FF2B5EF4-FFF2-40B4-BE49-F238E27FC236}">
                <a16:creationId xmlns:a16="http://schemas.microsoft.com/office/drawing/2014/main" xmlns="" id="{25E49CC1-6C42-4CF9-BF82-FC87D600357E}"/>
              </a:ext>
            </a:extLst>
          </p:cNvPr>
          <p:cNvGraphicFramePr>
            <a:graphicFrameLocks/>
          </p:cNvGraphicFramePr>
          <p:nvPr/>
        </p:nvGraphicFramePr>
        <p:xfrm>
          <a:off x="470528" y="880641"/>
          <a:ext cx="6461447" cy="43793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83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20"/>
          <p:cNvSpPr txBox="1">
            <a:spLocks noGrp="1"/>
          </p:cNvSpPr>
          <p:nvPr>
            <p:ph type="title"/>
          </p:nvPr>
        </p:nvSpPr>
        <p:spPr>
          <a:xfrm>
            <a:off x="457200" y="257771"/>
            <a:ext cx="11276013" cy="443198"/>
          </a:xfrm>
          <a:prstGeom prst="rect">
            <a:avLst/>
          </a:prstGeom>
          <a:noFill/>
          <a:ln>
            <a:noFill/>
          </a:ln>
        </p:spPr>
        <p:txBody>
          <a:bodyPr spcFirstLastPara="1" wrap="square" lIns="0" tIns="0" rIns="0" bIns="0" anchor="t" anchorCtr="0">
            <a:noAutofit/>
          </a:bodyPr>
          <a:lstStyle/>
          <a:p>
            <a:pPr lvl="0" algn="just">
              <a:buSzPts val="2400"/>
            </a:pPr>
            <a:r>
              <a:rPr lang="en-US" sz="2400" dirty="0"/>
              <a:t>Forecast Market Model — External Storage Systems </a:t>
            </a:r>
            <a:endParaRPr lang="en-US" sz="2000" dirty="0"/>
          </a:p>
        </p:txBody>
      </p:sp>
      <p:graphicFrame>
        <p:nvGraphicFramePr>
          <p:cNvPr id="14" name="Table 62">
            <a:extLst>
              <a:ext uri="{FF2B5EF4-FFF2-40B4-BE49-F238E27FC236}">
                <a16:creationId xmlns:a16="http://schemas.microsoft.com/office/drawing/2014/main" xmlns="" id="{657FA3BC-659E-410E-A538-987E4B2E014E}"/>
              </a:ext>
            </a:extLst>
          </p:cNvPr>
          <p:cNvGraphicFramePr>
            <a:graphicFrameLocks noGrp="1"/>
          </p:cNvGraphicFramePr>
          <p:nvPr/>
        </p:nvGraphicFramePr>
        <p:xfrm>
          <a:off x="7348248" y="3762108"/>
          <a:ext cx="4419013" cy="2201899"/>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66419">
                <a:tc>
                  <a:txBody>
                    <a:bodyPr/>
                    <a:lstStyle/>
                    <a:p>
                      <a:pPr algn="ctr"/>
                      <a:r>
                        <a:rPr lang="en-US" sz="1100" dirty="0">
                          <a:solidFill>
                            <a:srgbClr val="FFFFFF"/>
                          </a:solidFill>
                        </a:rPr>
                        <a:t>With these associated assumptions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1817921">
                <a:tc>
                  <a:txBody>
                    <a:bodyPr/>
                    <a:lstStyle/>
                    <a:p>
                      <a:pPr algn="l"/>
                      <a:r>
                        <a:rPr lang="en-US" sz="1100" dirty="0"/>
                        <a:t>Growth in Greater China will buoy the ECB markets through 2025 while the rest of the world displays flat-to-down ECB revenue.</a:t>
                      </a:r>
                    </a:p>
                    <a:p>
                      <a:pPr algn="l"/>
                      <a:endParaRPr lang="en-US" sz="1100" dirty="0"/>
                    </a:p>
                    <a:p>
                      <a:pPr algn="l"/>
                      <a:r>
                        <a:rPr lang="en-US" sz="1100" dirty="0"/>
                        <a:t>In 2025, 50% of enterprises will more knowledgeably test the viability of, and creatively use, cloud data storage services, up from 20% in 2020, but ECB on-premises storage will display a surprising resilience.</a:t>
                      </a:r>
                    </a:p>
                    <a:p>
                      <a:pPr algn="l"/>
                      <a:endParaRPr lang="en-US" sz="1100" dirty="0"/>
                    </a:p>
                    <a:p>
                      <a:pPr algn="l"/>
                      <a:r>
                        <a:rPr lang="en-US" sz="1100" dirty="0"/>
                        <a:t>Through 2025, HDD/hybrid arrays will continue to be a cost-effective driver of overall ECB demand, enabling total ECB revenue to expand to more than $23 billion.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graphicFrame>
        <p:nvGraphicFramePr>
          <p:cNvPr id="15" name="Table 62">
            <a:extLst>
              <a:ext uri="{FF2B5EF4-FFF2-40B4-BE49-F238E27FC236}">
                <a16:creationId xmlns:a16="http://schemas.microsoft.com/office/drawing/2014/main" xmlns="" id="{BB1DC75A-C8FA-47E9-9711-E0C10694382B}"/>
              </a:ext>
            </a:extLst>
          </p:cNvPr>
          <p:cNvGraphicFramePr>
            <a:graphicFrameLocks noGrp="1"/>
          </p:cNvGraphicFramePr>
          <p:nvPr/>
        </p:nvGraphicFramePr>
        <p:xfrm>
          <a:off x="7348248" y="2726743"/>
          <a:ext cx="4419013" cy="877617"/>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66419">
                <a:tc>
                  <a:txBody>
                    <a:bodyPr/>
                    <a:lstStyle/>
                    <a:p>
                      <a:pPr algn="ctr"/>
                      <a:r>
                        <a:rPr lang="en-US" sz="1100" dirty="0">
                          <a:solidFill>
                            <a:srgbClr val="FFFFFF"/>
                          </a:solidFill>
                        </a:rPr>
                        <a:t>That are dependent on these influencing factors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611198">
                <a:tc>
                  <a:txBody>
                    <a:bodyPr/>
                    <a:lstStyle/>
                    <a:p>
                      <a:pPr algn="l"/>
                      <a:r>
                        <a:rPr lang="en-US" sz="1100" dirty="0"/>
                        <a:t>Firmographics and Geopolitical — Buy China 2025 Initiative</a:t>
                      </a:r>
                    </a:p>
                    <a:p>
                      <a:pPr algn="l"/>
                      <a:r>
                        <a:rPr lang="en-US" sz="1100" dirty="0"/>
                        <a:t>Technology Preferences — Technology Demand Hybrid Storage Resiliency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graphicFrame>
        <p:nvGraphicFramePr>
          <p:cNvPr id="16" name="Table 62">
            <a:extLst>
              <a:ext uri="{FF2B5EF4-FFF2-40B4-BE49-F238E27FC236}">
                <a16:creationId xmlns:a16="http://schemas.microsoft.com/office/drawing/2014/main" xmlns="" id="{17F33B5D-FAC3-48CB-809A-2A5563DD9B42}"/>
              </a:ext>
            </a:extLst>
          </p:cNvPr>
          <p:cNvGraphicFramePr>
            <a:graphicFrameLocks noGrp="1"/>
          </p:cNvGraphicFramePr>
          <p:nvPr>
            <p:extLst>
              <p:ext uri="{D42A27DB-BD31-4B8C-83A1-F6EECF244321}">
                <p14:modId xmlns:p14="http://schemas.microsoft.com/office/powerpoint/2010/main" val="4104520315"/>
              </p:ext>
            </p:extLst>
          </p:nvPr>
        </p:nvGraphicFramePr>
        <p:xfrm>
          <a:off x="7348248" y="1841602"/>
          <a:ext cx="4419013" cy="705228"/>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66419">
                <a:tc>
                  <a:txBody>
                    <a:bodyPr/>
                    <a:lstStyle/>
                    <a:p>
                      <a:pPr algn="ctr"/>
                      <a:r>
                        <a:rPr lang="en-US" sz="1100" dirty="0">
                          <a:solidFill>
                            <a:srgbClr val="FFFFFF"/>
                          </a:solidFill>
                        </a:rPr>
                        <a:t>Based on four 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438809">
                <a:tc>
                  <a:txBody>
                    <a:bodyPr/>
                    <a:lstStyle/>
                    <a:p>
                      <a:pPr algn="ctr"/>
                      <a:r>
                        <a:rPr lang="en-US" sz="1100" dirty="0"/>
                        <a:t>Shipments + End-User Spending / Capacity (TB) x Vendor Revenue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graphicFrame>
        <p:nvGraphicFramePr>
          <p:cNvPr id="17" name="Table 62">
            <a:extLst>
              <a:ext uri="{FF2B5EF4-FFF2-40B4-BE49-F238E27FC236}">
                <a16:creationId xmlns:a16="http://schemas.microsoft.com/office/drawing/2014/main" xmlns="" id="{301246E8-D367-41B0-A935-957B27479ED7}"/>
              </a:ext>
            </a:extLst>
          </p:cNvPr>
          <p:cNvGraphicFramePr>
            <a:graphicFrameLocks noGrp="1"/>
          </p:cNvGraphicFramePr>
          <p:nvPr/>
        </p:nvGraphicFramePr>
        <p:xfrm>
          <a:off x="7348248" y="1125761"/>
          <a:ext cx="4419013" cy="532840"/>
        </p:xfrm>
        <a:graphic>
          <a:graphicData uri="http://schemas.openxmlformats.org/drawingml/2006/table">
            <a:tbl>
              <a:tblPr firstRow="1" bandRow="1">
                <a:tableStyleId>{2D5ABB26-0587-4C30-8999-92F81FD0307C}</a:tableStyleId>
              </a:tblPr>
              <a:tblGrid>
                <a:gridCol w="4419013">
                  <a:extLst>
                    <a:ext uri="{9D8B030D-6E8A-4147-A177-3AD203B41FA5}">
                      <a16:colId xmlns:a16="http://schemas.microsoft.com/office/drawing/2014/main" xmlns="" val="849303721"/>
                    </a:ext>
                  </a:extLst>
                </a:gridCol>
              </a:tblGrid>
              <a:tr h="266420">
                <a:tc>
                  <a:txBody>
                    <a:bodyPr/>
                    <a:lstStyle/>
                    <a:p>
                      <a:pPr algn="ctr"/>
                      <a:r>
                        <a:rPr lang="en-US" sz="1100" dirty="0">
                          <a:solidFill>
                            <a:srgbClr val="FFFFFF"/>
                          </a:solidFill>
                        </a:rPr>
                        <a:t>Worldwide External Storage Systems Revenue, 2020-2025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7878"/>
                    </a:solidFill>
                  </a:tcPr>
                </a:tc>
                <a:extLst>
                  <a:ext uri="{0D108BD9-81ED-4DB2-BD59-A6C34878D82A}">
                    <a16:rowId xmlns:a16="http://schemas.microsoft.com/office/drawing/2014/main" xmlns="" val="772019111"/>
                  </a:ext>
                </a:extLst>
              </a:tr>
              <a:tr h="266420">
                <a:tc>
                  <a:txBody>
                    <a:bodyPr/>
                    <a:lstStyle/>
                    <a:p>
                      <a:pPr algn="ctr"/>
                      <a:r>
                        <a:rPr lang="en-US" sz="1100" dirty="0"/>
                        <a:t>Five-year market growth = $2.0 billion (CAGR 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883100920"/>
                  </a:ext>
                </a:extLst>
              </a:tr>
            </a:tbl>
          </a:graphicData>
        </a:graphic>
      </p:graphicFrame>
      <p:sp>
        <p:nvSpPr>
          <p:cNvPr id="18" name="Rectangle 17">
            <a:extLst>
              <a:ext uri="{FF2B5EF4-FFF2-40B4-BE49-F238E27FC236}">
                <a16:creationId xmlns:a16="http://schemas.microsoft.com/office/drawing/2014/main" xmlns="" id="{B54DC3B0-3582-4D77-8B14-40D802DB4E7F}"/>
              </a:ext>
            </a:extLst>
          </p:cNvPr>
          <p:cNvSpPr/>
          <p:nvPr/>
        </p:nvSpPr>
        <p:spPr>
          <a:xfrm>
            <a:off x="7348248" y="817984"/>
            <a:ext cx="4419013" cy="307777"/>
          </a:xfrm>
          <a:prstGeom prst="rect">
            <a:avLst/>
          </a:prstGeom>
        </p:spPr>
        <p:txBody>
          <a:bodyPr wrap="square">
            <a:spAutoFit/>
          </a:bodyPr>
          <a:lstStyle/>
          <a:p>
            <a:pPr algn="ctr">
              <a:buClr>
                <a:srgbClr val="000000"/>
              </a:buClr>
            </a:pPr>
            <a:r>
              <a:rPr lang="en-US" sz="1400" b="1" dirty="0">
                <a:solidFill>
                  <a:srgbClr val="002856"/>
                </a:solidFill>
                <a:latin typeface="Arial"/>
                <a:cs typeface="Arial"/>
                <a:sym typeface="Arial"/>
              </a:rPr>
              <a:t>ECB Storage Market Forecast Model</a:t>
            </a:r>
          </a:p>
        </p:txBody>
      </p:sp>
      <p:sp>
        <p:nvSpPr>
          <p:cNvPr id="19" name="Rectangle 18">
            <a:extLst>
              <a:ext uri="{FF2B5EF4-FFF2-40B4-BE49-F238E27FC236}">
                <a16:creationId xmlns:a16="http://schemas.microsoft.com/office/drawing/2014/main" xmlns="" id="{FD4C45A2-723F-466B-AC40-16A7F630520D}"/>
              </a:ext>
            </a:extLst>
          </p:cNvPr>
          <p:cNvSpPr/>
          <p:nvPr/>
        </p:nvSpPr>
        <p:spPr>
          <a:xfrm>
            <a:off x="7245354" y="800566"/>
            <a:ext cx="4624799" cy="530426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Google Shape;997;p20">
            <a:extLst>
              <a:ext uri="{FF2B5EF4-FFF2-40B4-BE49-F238E27FC236}">
                <a16:creationId xmlns:a16="http://schemas.microsoft.com/office/drawing/2014/main" xmlns="" id="{A323A9E7-8C5B-4BC9-8825-EFC637ABCAE0}"/>
              </a:ext>
            </a:extLst>
          </p:cNvPr>
          <p:cNvSpPr/>
          <p:nvPr/>
        </p:nvSpPr>
        <p:spPr>
          <a:xfrm>
            <a:off x="479557" y="5926124"/>
            <a:ext cx="6527127" cy="307777"/>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Arial"/>
                <a:ea typeface="Arial"/>
                <a:cs typeface="Arial"/>
                <a:sym typeface="Arial"/>
              </a:rPr>
              <a:t>Source</a:t>
            </a:r>
            <a:r>
              <a:rPr lang="en-US" sz="1000" dirty="0">
                <a:solidFill>
                  <a:schemeClr val="dk1"/>
                </a:solidFill>
              </a:rPr>
              <a:t>: “Forecast Analysis: External Controller-Based Storage, Worldwide” (G00717907) “Forecast: External Storage Systems, Worldwide, All Countries, 2019-2025, 2Q21 Update” (G00752099)</a:t>
            </a:r>
            <a:endParaRPr lang="en-US" sz="1400" b="0" i="0" u="none" strike="noStrike" cap="none" dirty="0">
              <a:solidFill>
                <a:srgbClr val="000000"/>
              </a:solidFill>
              <a:latin typeface="Arial"/>
              <a:ea typeface="Arial"/>
              <a:cs typeface="Arial"/>
              <a:sym typeface="Arial"/>
            </a:endParaRPr>
          </a:p>
        </p:txBody>
      </p:sp>
      <p:sp>
        <p:nvSpPr>
          <p:cNvPr id="12" name="Rectangle 11">
            <a:extLst>
              <a:ext uri="{FF2B5EF4-FFF2-40B4-BE49-F238E27FC236}">
                <a16:creationId xmlns:a16="http://schemas.microsoft.com/office/drawing/2014/main" xmlns="" id="{719DB880-0671-43DE-B2F6-9AEE3C9BE2F2}"/>
              </a:ext>
            </a:extLst>
          </p:cNvPr>
          <p:cNvSpPr/>
          <p:nvPr/>
        </p:nvSpPr>
        <p:spPr>
          <a:xfrm>
            <a:off x="457200" y="853369"/>
            <a:ext cx="6549484" cy="4901479"/>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a:extLst>
              <a:ext uri="{FF2B5EF4-FFF2-40B4-BE49-F238E27FC236}">
                <a16:creationId xmlns:a16="http://schemas.microsoft.com/office/drawing/2014/main" xmlns="" id="{25E49CC1-6C42-4CF9-BF82-FC87D600357E}"/>
              </a:ext>
            </a:extLst>
          </p:cNvPr>
          <p:cNvGraphicFramePr>
            <a:graphicFrameLocks/>
          </p:cNvGraphicFramePr>
          <p:nvPr/>
        </p:nvGraphicFramePr>
        <p:xfrm>
          <a:off x="479557" y="908288"/>
          <a:ext cx="6435049" cy="436121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xmlns="" id="{6B858B39-BF62-4295-93FB-A05092B38EB5}"/>
              </a:ext>
            </a:extLst>
          </p:cNvPr>
          <p:cNvSpPr txBox="1"/>
          <p:nvPr/>
        </p:nvSpPr>
        <p:spPr>
          <a:xfrm>
            <a:off x="561700" y="908288"/>
            <a:ext cx="5442858" cy="261610"/>
          </a:xfrm>
          <a:prstGeom prst="rect">
            <a:avLst/>
          </a:prstGeom>
          <a:noFill/>
        </p:spPr>
        <p:txBody>
          <a:bodyPr wrap="square" lIns="0" rtlCol="0">
            <a:spAutoFit/>
          </a:bodyPr>
          <a:lstStyle/>
          <a:p>
            <a:r>
              <a:rPr lang="en-US" sz="1100" b="1" dirty="0"/>
              <a:t>External Storage Systems End-User Spending by Segments </a:t>
            </a:r>
          </a:p>
        </p:txBody>
      </p:sp>
      <p:sp>
        <p:nvSpPr>
          <p:cNvPr id="22" name="TextBox 21">
            <a:extLst>
              <a:ext uri="{FF2B5EF4-FFF2-40B4-BE49-F238E27FC236}">
                <a16:creationId xmlns:a16="http://schemas.microsoft.com/office/drawing/2014/main" xmlns="" id="{9EA3DD5B-25BD-427F-90DB-B274097635DF}"/>
              </a:ext>
            </a:extLst>
          </p:cNvPr>
          <p:cNvSpPr txBox="1"/>
          <p:nvPr/>
        </p:nvSpPr>
        <p:spPr>
          <a:xfrm>
            <a:off x="561700" y="5482053"/>
            <a:ext cx="4032069" cy="276999"/>
          </a:xfrm>
          <a:prstGeom prst="rect">
            <a:avLst/>
          </a:prstGeom>
          <a:noFill/>
        </p:spPr>
        <p:txBody>
          <a:bodyPr wrap="square" lIns="0" rtlCol="0">
            <a:spAutoFit/>
          </a:bodyPr>
          <a:lstStyle/>
          <a:p>
            <a:r>
              <a:rPr lang="en-US" sz="600" dirty="0">
                <a:solidFill>
                  <a:schemeClr val="accent2">
                    <a:lumMod val="75000"/>
                  </a:schemeClr>
                </a:solidFill>
              </a:rPr>
              <a:t>Note: The size of each bubble represents 2020 end-user spending by segment in current U.S. dollars</a:t>
            </a:r>
          </a:p>
          <a:p>
            <a:r>
              <a:rPr lang="en-US" sz="600" dirty="0">
                <a:solidFill>
                  <a:schemeClr val="accent2">
                    <a:lumMod val="75000"/>
                  </a:schemeClr>
                </a:solidFill>
              </a:rPr>
              <a:t>Source: Gartner (August 2021)</a:t>
            </a:r>
          </a:p>
        </p:txBody>
      </p:sp>
    </p:spTree>
    <p:extLst>
      <p:ext uri="{BB962C8B-B14F-4D97-AF65-F5344CB8AC3E}">
        <p14:creationId xmlns:p14="http://schemas.microsoft.com/office/powerpoint/2010/main" val="118765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20"/>
          <p:cNvSpPr txBox="1">
            <a:spLocks noGrp="1"/>
          </p:cNvSpPr>
          <p:nvPr>
            <p:ph type="title"/>
          </p:nvPr>
        </p:nvSpPr>
        <p:spPr>
          <a:xfrm>
            <a:off x="457200" y="410171"/>
            <a:ext cx="11276013" cy="443198"/>
          </a:xfrm>
          <a:prstGeom prst="rect">
            <a:avLst/>
          </a:prstGeom>
          <a:noFill/>
          <a:ln>
            <a:noFill/>
          </a:ln>
        </p:spPr>
        <p:txBody>
          <a:bodyPr spcFirstLastPara="1" wrap="square" lIns="0" tIns="0" rIns="0" bIns="0" anchor="t" anchorCtr="0">
            <a:noAutofit/>
          </a:bodyPr>
          <a:lstStyle/>
          <a:p>
            <a:pPr marL="0" lvl="0" indent="0" algn="just" rtl="0">
              <a:lnSpc>
                <a:spcPct val="90000"/>
              </a:lnSpc>
              <a:spcBef>
                <a:spcPts val="0"/>
              </a:spcBef>
              <a:spcAft>
                <a:spcPts val="0"/>
              </a:spcAft>
              <a:buClr>
                <a:schemeClr val="dk2"/>
              </a:buClr>
              <a:buSzPts val="2400"/>
              <a:buFont typeface="Arial Black"/>
              <a:buNone/>
            </a:pPr>
            <a:r>
              <a:rPr lang="en-US" sz="2400" dirty="0"/>
              <a:t>Forecast Market Model — Integrated Systems </a:t>
            </a:r>
            <a:endParaRPr lang="en-US" sz="2000" dirty="0"/>
          </a:p>
        </p:txBody>
      </p:sp>
      <p:sp>
        <p:nvSpPr>
          <p:cNvPr id="21" name="Google Shape;997;p20">
            <a:extLst>
              <a:ext uri="{FF2B5EF4-FFF2-40B4-BE49-F238E27FC236}">
                <a16:creationId xmlns:a16="http://schemas.microsoft.com/office/drawing/2014/main" xmlns="" id="{BC43C5D0-5B8A-4BAB-8948-71CB580E2096}"/>
              </a:ext>
            </a:extLst>
          </p:cNvPr>
          <p:cNvSpPr/>
          <p:nvPr/>
        </p:nvSpPr>
        <p:spPr>
          <a:xfrm>
            <a:off x="505364" y="6097111"/>
            <a:ext cx="5384135" cy="153888"/>
          </a:xfrm>
          <a:prstGeom prst="rect">
            <a:avLst/>
          </a:prstGeom>
          <a:noFill/>
          <a:ln>
            <a:noFill/>
          </a:ln>
        </p:spPr>
        <p:txBody>
          <a:bodyPr spcFirstLastPara="1" wrap="square" lIns="0" tIns="0" rIns="0" bIns="0" anchor="b" anchorCtr="0">
            <a:spAutoFit/>
          </a:bodyPr>
          <a:lstStyle/>
          <a:p>
            <a:pPr lvl="0">
              <a:buSzPts val="1000"/>
            </a:pPr>
            <a:r>
              <a:rPr lang="en-US" sz="1000" b="0" i="0" u="none" strike="noStrike" cap="none" dirty="0">
                <a:solidFill>
                  <a:schemeClr val="dk1"/>
                </a:solidFill>
                <a:latin typeface="Arial"/>
                <a:ea typeface="Arial"/>
                <a:cs typeface="Arial"/>
                <a:sym typeface="Arial"/>
              </a:rPr>
              <a:t>Source</a:t>
            </a:r>
            <a:r>
              <a:rPr lang="en-US" sz="1000" dirty="0">
                <a:solidFill>
                  <a:schemeClr val="dk1"/>
                </a:solidFill>
              </a:rPr>
              <a:t>: “Forecast Analysis: Integrated Systems, Worldwide” (</a:t>
            </a:r>
            <a:r>
              <a:rPr lang="en-US" sz="1000" b="0" i="0" dirty="0">
                <a:solidFill>
                  <a:srgbClr val="424242"/>
                </a:solidFill>
                <a:effectLst/>
                <a:latin typeface="Gartner sans"/>
              </a:rPr>
              <a:t>G00743945</a:t>
            </a:r>
            <a:r>
              <a:rPr lang="en-US" sz="1000" dirty="0">
                <a:solidFill>
                  <a:schemeClr val="dk1"/>
                </a:solidFill>
              </a:rPr>
              <a:t>)</a:t>
            </a:r>
            <a:endParaRPr lang="en-US" sz="1400" b="0" i="0" u="none" strike="noStrike" cap="none" dirty="0">
              <a:solidFill>
                <a:srgbClr val="000000"/>
              </a:solidFill>
              <a:latin typeface="Arial"/>
              <a:ea typeface="Arial"/>
              <a:cs typeface="Arial"/>
              <a:sym typeface="Arial"/>
            </a:endParaRPr>
          </a:p>
        </p:txBody>
      </p:sp>
      <p:sp>
        <p:nvSpPr>
          <p:cNvPr id="11" name="Rectangle 10">
            <a:extLst>
              <a:ext uri="{FF2B5EF4-FFF2-40B4-BE49-F238E27FC236}">
                <a16:creationId xmlns:a16="http://schemas.microsoft.com/office/drawing/2014/main" xmlns="" id="{71C51A46-AA53-439D-AD64-2493F1949DB5}"/>
              </a:ext>
            </a:extLst>
          </p:cNvPr>
          <p:cNvSpPr/>
          <p:nvPr/>
        </p:nvSpPr>
        <p:spPr>
          <a:xfrm>
            <a:off x="457200" y="853369"/>
            <a:ext cx="6549484" cy="507436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is visual presents the future market opportunity associated with each of the Integrated system segment">
            <a:extLst>
              <a:ext uri="{FF2B5EF4-FFF2-40B4-BE49-F238E27FC236}">
                <a16:creationId xmlns:a16="http://schemas.microsoft.com/office/drawing/2014/main" xmlns="" id="{9391DD42-7155-4479-AA8C-3D77FC7C7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64" y="920549"/>
            <a:ext cx="6372956" cy="492665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xmlns="" id="{EC01EF05-94C3-4E8A-BF87-9955412D9A73}"/>
              </a:ext>
            </a:extLst>
          </p:cNvPr>
          <p:cNvGrpSpPr/>
          <p:nvPr/>
        </p:nvGrpSpPr>
        <p:grpSpPr>
          <a:xfrm>
            <a:off x="7315708" y="832448"/>
            <a:ext cx="4624799" cy="5168864"/>
            <a:chOff x="7247887" y="1020433"/>
            <a:chExt cx="4624799" cy="5168864"/>
          </a:xfrm>
        </p:grpSpPr>
        <p:graphicFrame>
          <p:nvGraphicFramePr>
            <p:cNvPr id="20" name="Google Shape;498;p106">
              <a:extLst>
                <a:ext uri="{FF2B5EF4-FFF2-40B4-BE49-F238E27FC236}">
                  <a16:creationId xmlns:a16="http://schemas.microsoft.com/office/drawing/2014/main" xmlns="" id="{1D815133-B90A-45E0-AB4C-11766FC2456B}"/>
                </a:ext>
              </a:extLst>
            </p:cNvPr>
            <p:cNvGraphicFramePr/>
            <p:nvPr/>
          </p:nvGraphicFramePr>
          <p:xfrm>
            <a:off x="7348248" y="1344806"/>
            <a:ext cx="4419025" cy="532850"/>
          </p:xfrm>
          <a:graphic>
            <a:graphicData uri="http://schemas.openxmlformats.org/drawingml/2006/table">
              <a:tbl>
                <a:tblPr firstRow="1" bandRow="1">
                  <a:noFill/>
                </a:tblPr>
                <a:tblGrid>
                  <a:gridCol w="4419025">
                    <a:extLst>
                      <a:ext uri="{9D8B030D-6E8A-4147-A177-3AD203B41FA5}">
                        <a16:colId xmlns:a16="http://schemas.microsoft.com/office/drawing/2014/main" xmlns="" val="20000"/>
                      </a:ext>
                    </a:extLst>
                  </a:gridCol>
                </a:tblGrid>
                <a:tr h="266425">
                  <a:tc>
                    <a:txBody>
                      <a:bodyPr/>
                      <a:lstStyle/>
                      <a:p>
                        <a:pPr marL="0" marR="0" lvl="0" indent="0" algn="ctr" rtl="0">
                          <a:lnSpc>
                            <a:spcPct val="100000"/>
                          </a:lnSpc>
                          <a:spcBef>
                            <a:spcPts val="0"/>
                          </a:spcBef>
                          <a:spcAft>
                            <a:spcPts val="0"/>
                          </a:spcAft>
                          <a:buNone/>
                        </a:pPr>
                        <a:r>
                          <a:rPr lang="en-US" sz="1100" u="none" strike="noStrike" cap="none" dirty="0">
                            <a:solidFill>
                              <a:srgbClr val="FFFFFF"/>
                            </a:solidFill>
                          </a:rPr>
                          <a:t>Integrated Systems Market </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266425">
                  <a:tc>
                    <a:txBody>
                      <a:bodyPr/>
                      <a:lstStyle/>
                      <a:p>
                        <a:pPr marL="0" marR="0" lvl="0" indent="0" algn="ctr" rtl="0">
                          <a:lnSpc>
                            <a:spcPct val="100000"/>
                          </a:lnSpc>
                          <a:spcBef>
                            <a:spcPts val="0"/>
                          </a:spcBef>
                          <a:spcAft>
                            <a:spcPts val="0"/>
                          </a:spcAft>
                          <a:buNone/>
                        </a:pPr>
                        <a:r>
                          <a:rPr lang="en-US" sz="1100" u="none" strike="noStrike" cap="none" dirty="0"/>
                          <a:t>Five-Year Market Growth = $7.0 Billion (CAGR 9.7%)</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xmlns="" val="10001"/>
                    </a:ext>
                  </a:extLst>
                </a:tr>
              </a:tbl>
            </a:graphicData>
          </a:graphic>
        </p:graphicFrame>
        <p:grpSp>
          <p:nvGrpSpPr>
            <p:cNvPr id="23" name="Group 22">
              <a:extLst>
                <a:ext uri="{FF2B5EF4-FFF2-40B4-BE49-F238E27FC236}">
                  <a16:creationId xmlns:a16="http://schemas.microsoft.com/office/drawing/2014/main" xmlns="" id="{1B324E26-6A8B-4CB5-A6C6-2F5FD470DB1F}"/>
                </a:ext>
              </a:extLst>
            </p:cNvPr>
            <p:cNvGrpSpPr/>
            <p:nvPr/>
          </p:nvGrpSpPr>
          <p:grpSpPr>
            <a:xfrm>
              <a:off x="7247887" y="1020433"/>
              <a:ext cx="4624799" cy="5168864"/>
              <a:chOff x="7247887" y="1020433"/>
              <a:chExt cx="4624799" cy="5168864"/>
            </a:xfrm>
          </p:grpSpPr>
          <p:graphicFrame>
            <p:nvGraphicFramePr>
              <p:cNvPr id="24" name="Google Shape;495;p106">
                <a:extLst>
                  <a:ext uri="{FF2B5EF4-FFF2-40B4-BE49-F238E27FC236}">
                    <a16:creationId xmlns:a16="http://schemas.microsoft.com/office/drawing/2014/main" xmlns="" id="{0A44AFDF-05B7-44D7-8D27-654A6C20F061}"/>
                  </a:ext>
                </a:extLst>
              </p:cNvPr>
              <p:cNvGraphicFramePr/>
              <p:nvPr/>
            </p:nvGraphicFramePr>
            <p:xfrm>
              <a:off x="7348248" y="3936322"/>
              <a:ext cx="4419025" cy="2194580"/>
            </p:xfrm>
            <a:graphic>
              <a:graphicData uri="http://schemas.openxmlformats.org/drawingml/2006/table">
                <a:tbl>
                  <a:tblPr firstRow="1" bandRow="1">
                    <a:noFill/>
                  </a:tblPr>
                  <a:tblGrid>
                    <a:gridCol w="4419025">
                      <a:extLst>
                        <a:ext uri="{9D8B030D-6E8A-4147-A177-3AD203B41FA5}">
                          <a16:colId xmlns:a16="http://schemas.microsoft.com/office/drawing/2014/main" xmlns="" val="20000"/>
                        </a:ext>
                      </a:extLst>
                    </a:gridCol>
                  </a:tblGrid>
                  <a:tr h="245225">
                    <a:tc>
                      <a:txBody>
                        <a:bodyPr/>
                        <a:lstStyle/>
                        <a:p>
                          <a:pPr marL="0" marR="0" lvl="0" indent="0" algn="ctr" rtl="0">
                            <a:lnSpc>
                              <a:spcPct val="100000"/>
                            </a:lnSpc>
                            <a:spcBef>
                              <a:spcPts val="0"/>
                            </a:spcBef>
                            <a:spcAft>
                              <a:spcPts val="0"/>
                            </a:spcAft>
                            <a:buNone/>
                          </a:pPr>
                          <a:r>
                            <a:rPr lang="en-US" sz="1100" u="none" strike="noStrike" cap="none" dirty="0">
                              <a:solidFill>
                                <a:srgbClr val="FFFFFF"/>
                              </a:solidFill>
                            </a:rPr>
                            <a:t>With these associated assumptions</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1496525">
                    <a:tc>
                      <a:txBody>
                        <a:bodyPr/>
                        <a:lstStyle/>
                        <a:p>
                          <a:pPr marL="0" marR="0" lvl="0" indent="0" algn="l" rtl="0">
                            <a:lnSpc>
                              <a:spcPct val="100000"/>
                            </a:lnSpc>
                            <a:spcBef>
                              <a:spcPts val="0"/>
                            </a:spcBef>
                            <a:spcAft>
                              <a:spcPts val="0"/>
                            </a:spcAft>
                            <a:buNone/>
                          </a:pPr>
                          <a:r>
                            <a:rPr lang="en-US" sz="1100" u="none" strike="noStrike" cap="none" dirty="0"/>
                            <a:t>In 2021 and 2022, IT leaders will continue with their integrated system refresh cycle, with an emphasis on flexibility, hybrid cloud, automation and cost optimization.</a:t>
                          </a:r>
                          <a:endParaRPr dirty="0"/>
                        </a:p>
                        <a:p>
                          <a:pPr marL="0" marR="0" lvl="0" indent="0" algn="l" rtl="0">
                            <a:lnSpc>
                              <a:spcPct val="100000"/>
                            </a:lnSpc>
                            <a:spcBef>
                              <a:spcPts val="0"/>
                            </a:spcBef>
                            <a:spcAft>
                              <a:spcPts val="0"/>
                            </a:spcAft>
                            <a:buNone/>
                          </a:pPr>
                          <a:endParaRPr sz="1100" u="none" strike="noStrike" cap="none" dirty="0"/>
                        </a:p>
                        <a:p>
                          <a:pPr marL="0" marR="0" lvl="0" indent="0" algn="l" rtl="0">
                            <a:lnSpc>
                              <a:spcPct val="100000"/>
                            </a:lnSpc>
                            <a:spcBef>
                              <a:spcPts val="0"/>
                            </a:spcBef>
                            <a:spcAft>
                              <a:spcPts val="0"/>
                            </a:spcAft>
                            <a:buNone/>
                          </a:pPr>
                          <a:r>
                            <a:rPr lang="en-US" sz="1100" u="none" strike="noStrike" cap="none" dirty="0"/>
                            <a:t>More than half of component price increases will be passed on to end users, who will see a modest integrated system price increase in 2021. </a:t>
                          </a:r>
                        </a:p>
                        <a:p>
                          <a:pPr marL="0" marR="0" lvl="0" indent="0" algn="l" rtl="0">
                            <a:lnSpc>
                              <a:spcPct val="100000"/>
                            </a:lnSpc>
                            <a:spcBef>
                              <a:spcPts val="0"/>
                            </a:spcBef>
                            <a:spcAft>
                              <a:spcPts val="0"/>
                            </a:spcAft>
                            <a:buNone/>
                          </a:pPr>
                          <a:endParaRPr lang="en-US" sz="1100" u="none" strike="noStrike" cap="none" dirty="0"/>
                        </a:p>
                        <a:p>
                          <a:pPr marL="0" marR="0" lvl="0" indent="0" algn="l" rtl="0">
                            <a:lnSpc>
                              <a:spcPct val="100000"/>
                            </a:lnSpc>
                            <a:spcBef>
                              <a:spcPts val="0"/>
                            </a:spcBef>
                            <a:spcAft>
                              <a:spcPts val="0"/>
                            </a:spcAft>
                            <a:buNone/>
                          </a:pPr>
                          <a:r>
                            <a:rPr lang="en-US" sz="1100" u="none" strike="noStrike" cap="none" dirty="0"/>
                            <a:t>By 2023, the number of customers leveraging reference architecture solutions for emerging workloads will increase to 30% from the 2020 level of 10%</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xmlns="" val="10001"/>
                      </a:ext>
                    </a:extLst>
                  </a:tr>
                </a:tbl>
              </a:graphicData>
            </a:graphic>
          </p:graphicFrame>
          <p:graphicFrame>
            <p:nvGraphicFramePr>
              <p:cNvPr id="25" name="Google Shape;496;p106">
                <a:extLst>
                  <a:ext uri="{FF2B5EF4-FFF2-40B4-BE49-F238E27FC236}">
                    <a16:creationId xmlns:a16="http://schemas.microsoft.com/office/drawing/2014/main" xmlns="" id="{C011D94D-B946-4467-B8E6-E5E3D018B366}"/>
                  </a:ext>
                </a:extLst>
              </p:cNvPr>
              <p:cNvGraphicFramePr/>
              <p:nvPr/>
            </p:nvGraphicFramePr>
            <p:xfrm>
              <a:off x="7348248" y="2804416"/>
              <a:ext cx="4419025" cy="1028435"/>
            </p:xfrm>
            <a:graphic>
              <a:graphicData uri="http://schemas.openxmlformats.org/drawingml/2006/table">
                <a:tbl>
                  <a:tblPr firstRow="1" bandRow="1">
                    <a:noFill/>
                  </a:tblPr>
                  <a:tblGrid>
                    <a:gridCol w="4419025">
                      <a:extLst>
                        <a:ext uri="{9D8B030D-6E8A-4147-A177-3AD203B41FA5}">
                          <a16:colId xmlns:a16="http://schemas.microsoft.com/office/drawing/2014/main" xmlns="" val="20000"/>
                        </a:ext>
                      </a:extLst>
                    </a:gridCol>
                  </a:tblGrid>
                  <a:tr h="266425">
                    <a:tc>
                      <a:txBody>
                        <a:bodyPr/>
                        <a:lstStyle/>
                        <a:p>
                          <a:pPr marL="0" marR="0" lvl="0" indent="0" algn="ctr" rtl="0">
                            <a:lnSpc>
                              <a:spcPct val="100000"/>
                            </a:lnSpc>
                            <a:spcBef>
                              <a:spcPts val="0"/>
                            </a:spcBef>
                            <a:spcAft>
                              <a:spcPts val="0"/>
                            </a:spcAft>
                            <a:buNone/>
                          </a:pPr>
                          <a:r>
                            <a:rPr lang="en-US" sz="1100" u="none" strike="noStrike" cap="none" dirty="0">
                              <a:solidFill>
                                <a:srgbClr val="FFFFFF"/>
                              </a:solidFill>
                            </a:rPr>
                            <a:t>That are dependent on these influencing factors</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611200">
                    <a:tc>
                      <a:txBody>
                        <a:bodyPr/>
                        <a:lstStyle/>
                        <a:p>
                          <a:pPr marL="0" marR="0" lvl="0" indent="0" algn="l" rtl="0">
                            <a:lnSpc>
                              <a:spcPct val="100000"/>
                            </a:lnSpc>
                            <a:spcBef>
                              <a:spcPts val="0"/>
                            </a:spcBef>
                            <a:spcAft>
                              <a:spcPts val="0"/>
                            </a:spcAft>
                            <a:buNone/>
                          </a:pPr>
                          <a:r>
                            <a:rPr lang="en-US" sz="1100" u="none" strike="noStrike" cap="none" dirty="0"/>
                            <a:t>Enterprise IT Budgets — Improved Hardware Refresh Cycles. Supply: Pricing — Component Price Increases. </a:t>
                          </a:r>
                        </a:p>
                        <a:p>
                          <a:pPr marL="0" marR="0" lvl="0" indent="0" algn="l" rtl="0">
                            <a:lnSpc>
                              <a:spcPct val="100000"/>
                            </a:lnSpc>
                            <a:spcBef>
                              <a:spcPts val="0"/>
                            </a:spcBef>
                            <a:spcAft>
                              <a:spcPts val="0"/>
                            </a:spcAft>
                            <a:buNone/>
                          </a:pPr>
                          <a:r>
                            <a:rPr lang="en-US" sz="1100" u="none" strike="noStrike" cap="none" dirty="0"/>
                            <a:t>User Preference — Considering Reference Architecture for Newer Workloads.</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xmlns="" val="10001"/>
                      </a:ext>
                    </a:extLst>
                  </a:tr>
                </a:tbl>
              </a:graphicData>
            </a:graphic>
          </p:graphicFrame>
          <p:graphicFrame>
            <p:nvGraphicFramePr>
              <p:cNvPr id="26" name="Google Shape;497;p106">
                <a:extLst>
                  <a:ext uri="{FF2B5EF4-FFF2-40B4-BE49-F238E27FC236}">
                    <a16:creationId xmlns:a16="http://schemas.microsoft.com/office/drawing/2014/main" xmlns="" id="{739CA6F6-FF2B-45A5-B8CB-7E1E0B490D61}"/>
                  </a:ext>
                </a:extLst>
              </p:cNvPr>
              <p:cNvGraphicFramePr/>
              <p:nvPr/>
            </p:nvGraphicFramePr>
            <p:xfrm>
              <a:off x="7348248" y="1980765"/>
              <a:ext cx="4419025" cy="705225"/>
            </p:xfrm>
            <a:graphic>
              <a:graphicData uri="http://schemas.openxmlformats.org/drawingml/2006/table">
                <a:tbl>
                  <a:tblPr firstRow="1" bandRow="1">
                    <a:noFill/>
                  </a:tblPr>
                  <a:tblGrid>
                    <a:gridCol w="4419025">
                      <a:extLst>
                        <a:ext uri="{9D8B030D-6E8A-4147-A177-3AD203B41FA5}">
                          <a16:colId xmlns:a16="http://schemas.microsoft.com/office/drawing/2014/main" xmlns="" val="20000"/>
                        </a:ext>
                      </a:extLst>
                    </a:gridCol>
                  </a:tblGrid>
                  <a:tr h="266425">
                    <a:tc>
                      <a:txBody>
                        <a:bodyPr/>
                        <a:lstStyle/>
                        <a:p>
                          <a:pPr marL="0" marR="0" lvl="0" indent="0" algn="ctr" rtl="0">
                            <a:lnSpc>
                              <a:spcPct val="100000"/>
                            </a:lnSpc>
                            <a:spcBef>
                              <a:spcPts val="0"/>
                            </a:spcBef>
                            <a:spcAft>
                              <a:spcPts val="0"/>
                            </a:spcAft>
                            <a:buNone/>
                          </a:pPr>
                          <a:r>
                            <a:rPr lang="en-US" sz="1100" u="none" strike="noStrike" cap="none" dirty="0">
                              <a:solidFill>
                                <a:srgbClr val="FFFFFF"/>
                              </a:solidFill>
                            </a:rPr>
                            <a:t>Based on two components</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438800">
                    <a:tc>
                      <a:txBody>
                        <a:bodyPr/>
                        <a:lstStyle/>
                        <a:p>
                          <a:pPr marL="0" marR="0" lvl="0" indent="0" algn="ctr" rtl="0">
                            <a:lnSpc>
                              <a:spcPct val="100000"/>
                            </a:lnSpc>
                            <a:spcBef>
                              <a:spcPts val="0"/>
                            </a:spcBef>
                            <a:spcAft>
                              <a:spcPts val="0"/>
                            </a:spcAft>
                            <a:buNone/>
                          </a:pPr>
                          <a:r>
                            <a:rPr lang="en-US" sz="1100" u="none" strike="noStrike" cap="none" dirty="0"/>
                            <a:t>Shipments + Vendor Revenue</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xmlns="" val="10001"/>
                      </a:ext>
                    </a:extLst>
                  </a:tr>
                </a:tbl>
              </a:graphicData>
            </a:graphic>
          </p:graphicFrame>
          <p:sp>
            <p:nvSpPr>
              <p:cNvPr id="27" name="Google Shape;499;p106">
                <a:extLst>
                  <a:ext uri="{FF2B5EF4-FFF2-40B4-BE49-F238E27FC236}">
                    <a16:creationId xmlns:a16="http://schemas.microsoft.com/office/drawing/2014/main" xmlns="" id="{C6D21C70-D4A2-464E-862C-7009CA2B9AF9}"/>
                  </a:ext>
                </a:extLst>
              </p:cNvPr>
              <p:cNvSpPr/>
              <p:nvPr/>
            </p:nvSpPr>
            <p:spPr>
              <a:xfrm>
                <a:off x="7348248" y="1038691"/>
                <a:ext cx="441901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2856"/>
                    </a:solidFill>
                    <a:latin typeface="Arial"/>
                    <a:ea typeface="Arial"/>
                    <a:cs typeface="Arial"/>
                    <a:sym typeface="Arial"/>
                  </a:rPr>
                  <a:t>Integrated Systems Market Model</a:t>
                </a:r>
                <a:endParaRPr lang="en-US" dirty="0"/>
              </a:p>
            </p:txBody>
          </p:sp>
          <p:sp>
            <p:nvSpPr>
              <p:cNvPr id="28" name="Google Shape;501;p106">
                <a:extLst>
                  <a:ext uri="{FF2B5EF4-FFF2-40B4-BE49-F238E27FC236}">
                    <a16:creationId xmlns:a16="http://schemas.microsoft.com/office/drawing/2014/main" xmlns="" id="{6074D89F-99A8-4923-ADB3-1EF0677E1E55}"/>
                  </a:ext>
                </a:extLst>
              </p:cNvPr>
              <p:cNvSpPr/>
              <p:nvPr/>
            </p:nvSpPr>
            <p:spPr>
              <a:xfrm>
                <a:off x="7247887" y="1020433"/>
                <a:ext cx="4624799" cy="5168864"/>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grpSp>
      </p:grpSp>
    </p:spTree>
    <p:extLst>
      <p:ext uri="{BB962C8B-B14F-4D97-AF65-F5344CB8AC3E}">
        <p14:creationId xmlns:p14="http://schemas.microsoft.com/office/powerpoint/2010/main" val="3482595232"/>
      </p:ext>
    </p:extLst>
  </p:cSld>
  <p:clrMapOvr>
    <a:masterClrMapping/>
  </p:clrMapOvr>
</p:sld>
</file>

<file path=ppt/theme/theme1.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549634FF-3CC0-A342-ACFD-A28CF0EE03EF}"/>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0036A18F-6FD6-9F41-8D6A-54D7CF1A4FA9}"/>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63862FBF-526A-CC44-980B-5928BFC94775}"/>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333B4FAC-0674-7D42-9144-88B06F3A638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0</TotalTime>
  <Words>3370</Words>
  <Application>Microsoft Office PowerPoint</Application>
  <PresentationFormat>Widescreen</PresentationFormat>
  <Paragraphs>297</Paragraphs>
  <Slides>28</Slides>
  <Notes>28</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28</vt:i4>
      </vt:variant>
    </vt:vector>
  </HeadingPairs>
  <TitlesOfParts>
    <vt:vector size="40" baseType="lpstr">
      <vt:lpstr>Arial Unicode MS</vt:lpstr>
      <vt:lpstr>Arial</vt:lpstr>
      <vt:lpstr>Arial Black</vt:lpstr>
      <vt:lpstr>Calibri</vt:lpstr>
      <vt:lpstr>Gartner sans</vt:lpstr>
      <vt:lpstr>Noto Sans Symbols</vt:lpstr>
      <vt:lpstr>Wingdings</vt:lpstr>
      <vt:lpstr>Wingdings 3</vt:lpstr>
      <vt:lpstr>White bkgrnd master</vt:lpstr>
      <vt:lpstr>Blue bkgrnd master</vt:lpstr>
      <vt:lpstr>White bk accent color options</vt:lpstr>
      <vt:lpstr>Blue bk accent color options</vt:lpstr>
      <vt:lpstr>Enterprise Infrastructure Hardware Market View, 2020-2021</vt:lpstr>
      <vt:lpstr>The Gartner Enterprise Infrastructure Hardware Market View, 2020-2021</vt:lpstr>
      <vt:lpstr>Market Share and Forecast: Coverage, Taxonomy and Schedule</vt:lpstr>
      <vt:lpstr>Enterprise Infrastructure Hardware Market Coverage</vt:lpstr>
      <vt:lpstr>Enterprise Infrastructure Hardware Market Top-Level Taxonomy*</vt:lpstr>
      <vt:lpstr>Forecast Analysis</vt:lpstr>
      <vt:lpstr>Forecast Market Model — Servers</vt:lpstr>
      <vt:lpstr>Forecast Market Model — External Storage Systems </vt:lpstr>
      <vt:lpstr>Forecast Market Model — Integrated Systems </vt:lpstr>
      <vt:lpstr>Forecast Market Model — Enterprise Network Equipment</vt:lpstr>
      <vt:lpstr>Market Share Analysis</vt:lpstr>
      <vt:lpstr>Server Competitive Landscape: Top Five Vendors Accounted for 56.1% Market Share in 2020</vt:lpstr>
      <vt:lpstr>ECB Storage Competitive Landscape: Top Five Vendors Accounted For 71.5% Market Share In 2020</vt:lpstr>
      <vt:lpstr>Enterprise Network Equipment Competitive Landscape: Top Five Vendors Accounted for 57.6% Revenue Market Share in 2020</vt:lpstr>
      <vt:lpstr>Integrated Systems Competitive Landscape: Top Five Vendors Accounted For 79.4% Market Share In 2020</vt:lpstr>
      <vt:lpstr>North America, China and Western Europe Covers Almost 80% of Server and Storage Market in 2019 and 2020</vt:lpstr>
      <vt:lpstr>Competitive Landscape</vt:lpstr>
      <vt:lpstr>The Data Center and Cloud B&amp;R* Market Is Rapidly Changing Under Increased Demand for Simpler, More Agile and Cost-Optimized Solutions to Protect Workloads Across Core, Cloud and Edge Environments</vt:lpstr>
      <vt:lpstr>Decoupling HCI Software and Hardware Increases Hardware Choice for Enterprise Buyers and Expands Deployment Options to Include Public Cloud</vt:lpstr>
      <vt:lpstr>The Self-Build/ODM Server Vendors Saw Tremendous Growth in Shipments in 2020 Mainly Because of Increased Cloud Demand From the Hyperscale Segment</vt:lpstr>
      <vt:lpstr>Market Trends</vt:lpstr>
      <vt:lpstr>Trends That Will Shape Integrated Systems Market </vt:lpstr>
      <vt:lpstr>Through 2025, the Edge Hardware Infrastructure Opportunity Will Grow to $17 Billion But Is Skewed Toward Incremental Growth of Existing Applications</vt:lpstr>
      <vt:lpstr>Consumption-Based Pricing for On-Premises Data Center Infrastructure Is Gaining Traction, as Users Exploit Hardware Vendor Programs to Align Resource Costs With Use</vt:lpstr>
      <vt:lpstr>There Is a Growing Interest in the Use of Arm-Based Processors Within the Data Center</vt:lpstr>
      <vt:lpstr>Market Trends — Enterprise Network Equipment Market </vt:lpstr>
      <vt:lpstr>Market Trends — External Controller-Based Storage</vt:lpstr>
      <vt:lpstr>Gartner Recommended Research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2021-08-26T07:57:54Z</dcterms:created>
  <dcterms:modified xsi:type="dcterms:W3CDTF">2021-08-26T07:58:05Z</dcterms:modified>
</cp:coreProperties>
</file>