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wdp" ContentType="image/vnd.ms-photo"/>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2.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3.xml" ContentType="application/vnd.openxmlformats-officedocument.theme+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1.xml" ContentType="application/vnd.openxmlformats-officedocument.presentationml.tags+xml"/>
  <Override PartName="/ppt/notesSlides/notesSlide5.xml" ContentType="application/vnd.openxmlformats-officedocument.presentationml.notesSlide+xml"/>
  <Override PartName="/ppt/charts/chart1.xml" ContentType="application/vnd.openxmlformats-officedocument.drawingml.chart+xml"/>
  <Override PartName="/ppt/tags/tag2.xml" ContentType="application/vnd.openxmlformats-officedocument.presentationml.tags+xml"/>
  <Override PartName="/ppt/notesSlides/notesSlide6.xml" ContentType="application/vnd.openxmlformats-officedocument.presentationml.notesSlide+xml"/>
  <Override PartName="/ppt/charts/chart2.xml" ContentType="application/vnd.openxmlformats-officedocument.drawingml.chart+xml"/>
  <Override PartName="/ppt/tags/tag3.xml" ContentType="application/vnd.openxmlformats-officedocument.presentationml.tags+xml"/>
  <Override PartName="/ppt/notesSlides/notesSlide7.xml" ContentType="application/vnd.openxmlformats-officedocument.presentationml.notesSlide+xml"/>
  <Override PartName="/ppt/charts/chart3.xml" ContentType="application/vnd.openxmlformats-officedocument.drawingml.chart+xml"/>
  <Override PartName="/ppt/charts/style1.xml" ContentType="application/vnd.ms-office.chartstyle+xml"/>
  <Override PartName="/ppt/charts/colors1.xml" ContentType="application/vnd.ms-office.chartcolorstyle+xml"/>
  <Override PartName="/ppt/charts/chart4.xml" ContentType="application/vnd.openxmlformats-officedocument.drawingml.chart+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rts/chart5.xml" ContentType="application/vnd.openxmlformats-officedocument.drawingml.chart+xml"/>
  <Override PartName="/ppt/notesSlides/notesSlide10.xml" ContentType="application/vnd.openxmlformats-officedocument.presentationml.notesSlide+xml"/>
  <Override PartName="/ppt/charts/chart6.xml" ContentType="application/vnd.openxmlformats-officedocument.drawingml.chart+xml"/>
  <Override PartName="/ppt/notesSlides/notesSlide11.xml" ContentType="application/vnd.openxmlformats-officedocument.presentationml.notesSlide+xml"/>
  <Override PartName="/ppt/tags/tag4.xml" ContentType="application/vnd.openxmlformats-officedocument.presentationml.tags+xml"/>
  <Override PartName="/ppt/notesSlides/notesSlide12.xml" ContentType="application/vnd.openxmlformats-officedocument.presentationml.notesSlide+xml"/>
  <Override PartName="/ppt/charts/chart7.xml" ContentType="application/vnd.openxmlformats-officedocument.drawingml.chart+xml"/>
  <Override PartName="/ppt/tags/tag5.xml" ContentType="application/vnd.openxmlformats-officedocument.presentationml.tag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authors.xml" ContentType="application/vnd.ms-powerpoint.author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851" r:id="rId1"/>
    <p:sldMasterId id="2147483869" r:id="rId2"/>
    <p:sldMasterId id="2147483886" r:id="rId3"/>
    <p:sldMasterId id="2147483913" r:id="rId4"/>
  </p:sldMasterIdLst>
  <p:notesMasterIdLst>
    <p:notesMasterId r:id="rId39"/>
  </p:notesMasterIdLst>
  <p:handoutMasterIdLst>
    <p:handoutMasterId r:id="rId40"/>
  </p:handoutMasterIdLst>
  <p:sldIdLst>
    <p:sldId id="1009" r:id="rId5"/>
    <p:sldId id="12514" r:id="rId6"/>
    <p:sldId id="12114" r:id="rId7"/>
    <p:sldId id="12459" r:id="rId8"/>
    <p:sldId id="16674" r:id="rId9"/>
    <p:sldId id="1886" r:id="rId10"/>
    <p:sldId id="1888" r:id="rId11"/>
    <p:sldId id="12460" r:id="rId12"/>
    <p:sldId id="16671" r:id="rId13"/>
    <p:sldId id="16672" r:id="rId14"/>
    <p:sldId id="263" r:id="rId15"/>
    <p:sldId id="1893" r:id="rId16"/>
    <p:sldId id="12463" r:id="rId17"/>
    <p:sldId id="12461" r:id="rId18"/>
    <p:sldId id="1030" r:id="rId19"/>
    <p:sldId id="12450" r:id="rId20"/>
    <p:sldId id="12458" r:id="rId21"/>
    <p:sldId id="12502" r:id="rId22"/>
    <p:sldId id="12507" r:id="rId23"/>
    <p:sldId id="12513" r:id="rId24"/>
    <p:sldId id="12089" r:id="rId25"/>
    <p:sldId id="1415" r:id="rId26"/>
    <p:sldId id="12447" r:id="rId27"/>
    <p:sldId id="1238" r:id="rId28"/>
    <p:sldId id="12453" r:id="rId29"/>
    <p:sldId id="406" r:id="rId30"/>
    <p:sldId id="12456" r:id="rId31"/>
    <p:sldId id="1311" r:id="rId32"/>
    <p:sldId id="12440" r:id="rId33"/>
    <p:sldId id="12506" r:id="rId34"/>
    <p:sldId id="12491" r:id="rId35"/>
    <p:sldId id="330" r:id="rId36"/>
    <p:sldId id="16673" r:id="rId37"/>
    <p:sldId id="398" r:id="rId3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4" name="Author" initials="A" lastIdx="0"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E25E649-3F16-4E02-A733-19D2CDBF48F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524" autoAdjust="0"/>
    <p:restoredTop sz="79893" autoAdjust="0"/>
  </p:normalViewPr>
  <p:slideViewPr>
    <p:cSldViewPr snapToGrid="0">
      <p:cViewPr varScale="1">
        <p:scale>
          <a:sx n="40" d="100"/>
          <a:sy n="40" d="100"/>
        </p:scale>
        <p:origin x="984" y="42"/>
      </p:cViewPr>
      <p:guideLst/>
    </p:cSldViewPr>
  </p:slideViewPr>
  <p:outlineViewPr>
    <p:cViewPr>
      <p:scale>
        <a:sx n="33" d="100"/>
        <a:sy n="33" d="100"/>
      </p:scale>
      <p:origin x="0" y="-276"/>
    </p:cViewPr>
  </p:outlineViewPr>
  <p:notesTextViewPr>
    <p:cViewPr>
      <p:scale>
        <a:sx n="3" d="2"/>
        <a:sy n="3" d="2"/>
      </p:scale>
      <p:origin x="0" y="0"/>
    </p:cViewPr>
  </p:notesTextViewPr>
  <p:sorterViewPr>
    <p:cViewPr>
      <p:scale>
        <a:sx n="1" d="1"/>
        <a:sy n="1" d="1"/>
      </p:scale>
      <p:origin x="0" y="0"/>
    </p:cViewPr>
  </p:sorterViewPr>
  <p:notesViewPr>
    <p:cSldViewPr snapToGrid="0">
      <p:cViewPr varScale="1">
        <p:scale>
          <a:sx n="87" d="100"/>
          <a:sy n="87" d="100"/>
        </p:scale>
        <p:origin x="3840"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microsoft.com/office/2018/10/relationships/authors" Target="author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handoutMaster" Target="handoutMasters/handoutMaster1.xml"/><Relationship Id="rId45"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1.xml"/><Relationship Id="rId1" Type="http://schemas.microsoft.com/office/2011/relationships/chartStyle" Target="style1.xml"/></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1"/>
    </mc:Choice>
    <mc:Fallback>
      <c:style val="1"/>
    </mc:Fallback>
  </mc:AlternateContent>
  <c:chart>
    <c:autoTitleDeleted val="1"/>
    <c:plotArea>
      <c:layout>
        <c:manualLayout>
          <c:layoutTarget val="inner"/>
          <c:xMode val="edge"/>
          <c:yMode val="edge"/>
          <c:x val="7.4783950617283948E-2"/>
          <c:y val="1.1695906432748537E-2"/>
          <c:w val="0.78395061728395066"/>
          <c:h val="0.90350877192982471"/>
        </c:manualLayout>
      </c:layout>
      <c:barChart>
        <c:barDir val="bar"/>
        <c:grouping val="clustered"/>
        <c:varyColors val="0"/>
        <c:ser>
          <c:idx val="0"/>
          <c:order val="0"/>
          <c:tx>
            <c:strRef>
              <c:f>Sheet1!$B$1</c:f>
              <c:strCache>
                <c:ptCount val="1"/>
                <c:pt idx="0">
                  <c:v>Sum of Top 5</c:v>
                </c:pt>
              </c:strCache>
            </c:strRef>
          </c:tx>
          <c:spPr>
            <a:solidFill>
              <a:srgbClr val="002856"/>
            </a:solidFill>
            <a:ln w="12700">
              <a:solidFill>
                <a:srgbClr val="FFFFFF"/>
              </a:solidFill>
            </a:ln>
          </c:spPr>
          <c:invertIfNegative val="0"/>
          <c:dPt>
            <c:idx val="0"/>
            <c:invertIfNegative val="0"/>
            <c:bubble3D val="0"/>
            <c:spPr>
              <a:solidFill>
                <a:srgbClr val="002856"/>
              </a:solidFill>
              <a:ln w="12700">
                <a:solidFill>
                  <a:srgbClr val="FFFFFF"/>
                </a:solidFill>
              </a:ln>
              <a:effectLst/>
            </c:spPr>
            <c:extLst xmlns:c16r2="http://schemas.microsoft.com/office/drawing/2015/06/chart">
              <c:ext xmlns:c16="http://schemas.microsoft.com/office/drawing/2014/chart" uri="{C3380CC4-5D6E-409C-BE32-E72D297353CC}">
                <c16:uniqueId val="{00000001-1E41-F745-86A4-51A477847176}"/>
              </c:ext>
            </c:extLst>
          </c:dPt>
          <c:dLbls>
            <c:spPr>
              <a:noFill/>
              <a:ln>
                <a:noFill/>
              </a:ln>
              <a:effectLst/>
            </c:spPr>
            <c:txPr>
              <a:bodyPr wrap="square" lIns="38100" tIns="19050" rIns="38100" bIns="19050" anchor="ctr">
                <a:spAutoFit/>
              </a:bodyPr>
              <a:lstStyle/>
              <a:p>
                <a:pPr>
                  <a:defRPr sz="1600" b="1">
                    <a:latin typeface="Arial" panose="020B0604020202020204" pitchFamily="34" charset="0"/>
                  </a:defRPr>
                </a:pPr>
                <a:endParaRPr lang="en-US"/>
              </a:p>
            </c:txPr>
            <c:dLblPos val="outEnd"/>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1"/>
                <c15:leaderLines>
                  <c:spPr>
                    <a:ln w="12700">
                      <a:solidFill>
                        <a:srgbClr val="6A80A3"/>
                      </a:solidFill>
                    </a:ln>
                  </c:spPr>
                </c15:leaderLines>
              </c:ext>
            </c:extLst>
          </c:dLbls>
          <c:cat>
            <c:strRef>
              <c:f>Sheet1!$A$2:$A$6</c:f>
              <c:strCache>
                <c:ptCount val="5"/>
                <c:pt idx="0">
                  <c:v>Insufficient Skills/Resources</c:v>
                </c:pt>
                <c:pt idx="1">
                  <c:v>Managing Technical Debt </c:v>
                </c:pt>
                <c:pt idx="2">
                  <c:v>Inability to Keep Pace With New Service Requests</c:v>
                </c:pt>
                <c:pt idx="3">
                  <c:v>Avoiding Technical Debt </c:v>
                </c:pt>
                <c:pt idx="4">
                  <c:v>Changing Culture</c:v>
                </c:pt>
              </c:strCache>
            </c:strRef>
          </c:cat>
          <c:val>
            <c:numRef>
              <c:f>Sheet1!$B$2:$B$6</c:f>
              <c:numCache>
                <c:formatCode>0%</c:formatCode>
                <c:ptCount val="5"/>
                <c:pt idx="0">
                  <c:v>0.64</c:v>
                </c:pt>
                <c:pt idx="1">
                  <c:v>0.56999999999999995</c:v>
                </c:pt>
                <c:pt idx="2">
                  <c:v>0.39</c:v>
                </c:pt>
                <c:pt idx="3">
                  <c:v>0.39</c:v>
                </c:pt>
                <c:pt idx="4">
                  <c:v>0.33</c:v>
                </c:pt>
              </c:numCache>
            </c:numRef>
          </c:val>
          <c:extLst xmlns:c16r2="http://schemas.microsoft.com/office/drawing/2015/06/chart">
            <c:ext xmlns:c16="http://schemas.microsoft.com/office/drawing/2014/chart" uri="{C3380CC4-5D6E-409C-BE32-E72D297353CC}">
              <c16:uniqueId val="{00000002-1E41-F745-86A4-51A477847176}"/>
            </c:ext>
          </c:extLst>
        </c:ser>
        <c:ser>
          <c:idx val="1"/>
          <c:order val="1"/>
          <c:tx>
            <c:strRef>
              <c:f>Sheet1!$C$1</c:f>
              <c:strCache>
                <c:ptCount val="1"/>
                <c:pt idx="0">
                  <c:v>1st Choice</c:v>
                </c:pt>
              </c:strCache>
            </c:strRef>
          </c:tx>
          <c:spPr>
            <a:solidFill>
              <a:srgbClr val="009AD7"/>
            </a:solidFill>
            <a:ln>
              <a:solidFill>
                <a:srgbClr val="FFFFFF"/>
              </a:solidFill>
            </a:ln>
          </c:spPr>
          <c:invertIfNegative val="0"/>
          <c:dLbls>
            <c:spPr>
              <a:noFill/>
              <a:ln>
                <a:noFill/>
              </a:ln>
              <a:effectLst/>
            </c:spPr>
            <c:txPr>
              <a:bodyPr wrap="square" lIns="38100" tIns="19050" rIns="38100" bIns="19050" anchor="ctr">
                <a:spAutoFit/>
              </a:bodyPr>
              <a:lstStyle/>
              <a:p>
                <a:pPr>
                  <a:defRPr sz="1600" b="1">
                    <a:latin typeface="Arial" panose="020B0604020202020204" pitchFamily="34" charset="0"/>
                  </a:defRPr>
                </a:pPr>
                <a:endParaRPr lang="en-US"/>
              </a:p>
            </c:txPr>
            <c:dLblPos val="outEnd"/>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1"/>
                <c15:leaderLines>
                  <c:spPr>
                    <a:ln w="12700">
                      <a:solidFill>
                        <a:srgbClr val="A1B3CA"/>
                      </a:solidFill>
                    </a:ln>
                  </c:spPr>
                </c15:leaderLines>
              </c:ext>
            </c:extLst>
          </c:dLbls>
          <c:cat>
            <c:strRef>
              <c:f>Sheet1!$A$2:$A$6</c:f>
              <c:strCache>
                <c:ptCount val="5"/>
                <c:pt idx="0">
                  <c:v>Insufficient Skills/Resources</c:v>
                </c:pt>
                <c:pt idx="1">
                  <c:v>Managing Technical Debt </c:v>
                </c:pt>
                <c:pt idx="2">
                  <c:v>Inability to Keep Pace With New Service Requests</c:v>
                </c:pt>
                <c:pt idx="3">
                  <c:v>Avoiding Technical Debt </c:v>
                </c:pt>
                <c:pt idx="4">
                  <c:v>Changing Culture</c:v>
                </c:pt>
              </c:strCache>
            </c:strRef>
          </c:cat>
          <c:val>
            <c:numRef>
              <c:f>Sheet1!$C$2:$C$6</c:f>
              <c:numCache>
                <c:formatCode>0%</c:formatCode>
                <c:ptCount val="5"/>
                <c:pt idx="0">
                  <c:v>0.2</c:v>
                </c:pt>
                <c:pt idx="1">
                  <c:v>0.25</c:v>
                </c:pt>
                <c:pt idx="2">
                  <c:v>0.11</c:v>
                </c:pt>
                <c:pt idx="3">
                  <c:v>0.14000000000000001</c:v>
                </c:pt>
                <c:pt idx="4">
                  <c:v>0.06</c:v>
                </c:pt>
              </c:numCache>
            </c:numRef>
          </c:val>
          <c:extLst xmlns:c16r2="http://schemas.microsoft.com/office/drawing/2015/06/chart">
            <c:ext xmlns:c16="http://schemas.microsoft.com/office/drawing/2014/chart" uri="{C3380CC4-5D6E-409C-BE32-E72D297353CC}">
              <c16:uniqueId val="{00000003-1E41-F745-86A4-51A477847176}"/>
            </c:ext>
          </c:extLst>
        </c:ser>
        <c:dLbls>
          <c:showLegendKey val="0"/>
          <c:showVal val="0"/>
          <c:showCatName val="0"/>
          <c:showSerName val="0"/>
          <c:showPercent val="0"/>
          <c:showBubbleSize val="0"/>
        </c:dLbls>
        <c:gapWidth val="70"/>
        <c:axId val="209276928"/>
        <c:axId val="288470424"/>
      </c:barChart>
      <c:catAx>
        <c:axId val="209276928"/>
        <c:scaling>
          <c:orientation val="maxMin"/>
        </c:scaling>
        <c:delete val="0"/>
        <c:axPos val="l"/>
        <c:numFmt formatCode="General" sourceLinked="1"/>
        <c:majorTickMark val="none"/>
        <c:minorTickMark val="none"/>
        <c:tickLblPos val="nextTo"/>
        <c:spPr>
          <a:noFill/>
          <a:ln w="12700" cap="flat" cmpd="sng" algn="ctr">
            <a:solidFill>
              <a:srgbClr val="6F7878"/>
            </a:solidFill>
            <a:prstDash val="solid"/>
            <a:round/>
          </a:ln>
          <a:effectLst/>
        </c:spPr>
        <c:txPr>
          <a:bodyPr/>
          <a:lstStyle/>
          <a:p>
            <a:pPr algn="r">
              <a:defRPr sz="1600"/>
            </a:pPr>
            <a:endParaRPr lang="en-US"/>
          </a:p>
        </c:txPr>
        <c:crossAx val="288470424"/>
        <c:crosses val="autoZero"/>
        <c:auto val="1"/>
        <c:lblAlgn val="ctr"/>
        <c:lblOffset val="100"/>
        <c:noMultiLvlLbl val="0"/>
      </c:catAx>
      <c:valAx>
        <c:axId val="288470424"/>
        <c:scaling>
          <c:orientation val="minMax"/>
          <c:max val="0.70000000000000007"/>
        </c:scaling>
        <c:delete val="0"/>
        <c:axPos val="b"/>
        <c:numFmt formatCode="0%" sourceLinked="1"/>
        <c:majorTickMark val="none"/>
        <c:minorTickMark val="none"/>
        <c:tickLblPos val="nextTo"/>
        <c:spPr>
          <a:noFill/>
          <a:ln w="12700" cap="flat" cmpd="sng" algn="ctr">
            <a:solidFill>
              <a:srgbClr val="6F7878"/>
            </a:solidFill>
            <a:prstDash val="solid"/>
            <a:round/>
          </a:ln>
          <a:effectLst/>
        </c:spPr>
        <c:txPr>
          <a:bodyPr/>
          <a:lstStyle/>
          <a:p>
            <a:pPr>
              <a:defRPr sz="1600"/>
            </a:pPr>
            <a:endParaRPr lang="en-US"/>
          </a:p>
        </c:txPr>
        <c:crossAx val="209276928"/>
        <c:crosses val="max"/>
        <c:crossBetween val="between"/>
        <c:majorUnit val="0.35000000000000003"/>
      </c:valAx>
      <c:spPr>
        <a:noFill/>
        <a:extLst>
          <a:ext uri="{909E8E84-426E-40DD-AFC4-6F175D3DCCD1}">
            <a14:hiddenFill xmlns:a14="http://schemas.microsoft.com/office/drawing/2010/main">
              <a:noFill/>
            </a14:hiddenFill>
          </a:ext>
        </a:extLst>
      </c:spPr>
    </c:plotArea>
    <c:legend>
      <c:legendPos val="tr"/>
      <c:layout>
        <c:manualLayout>
          <c:xMode val="edge"/>
          <c:yMode val="edge"/>
          <c:x val="0.88271604938271608"/>
          <c:y val="1.1695906432748537E-2"/>
          <c:w val="0.11539818851098439"/>
          <c:h val="0.16816283630459694"/>
        </c:manualLayout>
      </c:layout>
      <c:overlay val="0"/>
      <c:txPr>
        <a:bodyPr/>
        <a:lstStyle/>
        <a:p>
          <a:pPr>
            <a:defRPr sz="1400">
              <a:latin typeface="Arial" panose="020B0604020202020204" pitchFamily="34" charset="0"/>
            </a:defRPr>
          </a:pPr>
          <a:endParaRPr lang="en-US"/>
        </a:p>
      </c:txPr>
    </c:legend>
    <c:plotVisOnly val="1"/>
    <c:dispBlanksAs val="gap"/>
    <c:showDLblsOverMax val="0"/>
  </c:chart>
  <c:spPr>
    <a:noFill/>
    <a:ln w="6350" cap="flat" cmpd="sng" algn="ctr">
      <a:noFill/>
      <a:prstDash val="solid"/>
      <a:miter lim="800000"/>
    </a:ln>
    <a:effectLst/>
    <a:extLst>
      <a:ext uri="{91240B29-F687-4F45-9708-019B960494DF}">
        <a14:hiddenLine xmlns:a14="http://schemas.microsoft.com/office/drawing/2010/main" w="6350" cap="flat" cmpd="sng" algn="ctr">
          <a:noFill/>
          <a:prstDash val="solid"/>
          <a:miter lim="800000"/>
        </a14:hiddenLine>
      </a:ext>
    </a:extLst>
  </c:spPr>
  <c:txPr>
    <a:bodyPr/>
    <a:lstStyle/>
    <a:p>
      <a:pPr>
        <a:defRPr sz="1200" b="0">
          <a:solidFill>
            <a:srgbClr val="000000"/>
          </a:solidFill>
          <a:latin typeface="Arial" panose="020B0604020202020204" pitchFamily="34" charset="0"/>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1"/>
    </mc:Choice>
    <mc:Fallback>
      <c:style val="1"/>
    </mc:Fallback>
  </mc:AlternateContent>
  <c:chart>
    <c:autoTitleDeleted val="1"/>
    <c:plotArea>
      <c:layout>
        <c:manualLayout>
          <c:layoutTarget val="inner"/>
          <c:xMode val="edge"/>
          <c:yMode val="edge"/>
          <c:x val="7.4783950617283948E-2"/>
          <c:y val="1.1695906432748537E-2"/>
          <c:w val="0.78395061728395066"/>
          <c:h val="0.90350877192982471"/>
        </c:manualLayout>
      </c:layout>
      <c:barChart>
        <c:barDir val="bar"/>
        <c:grouping val="clustered"/>
        <c:varyColors val="0"/>
        <c:ser>
          <c:idx val="0"/>
          <c:order val="0"/>
          <c:tx>
            <c:strRef>
              <c:f>Sheet1!$B$1</c:f>
              <c:strCache>
                <c:ptCount val="1"/>
                <c:pt idx="0">
                  <c:v>Sum of Top 3</c:v>
                </c:pt>
              </c:strCache>
            </c:strRef>
          </c:tx>
          <c:spPr>
            <a:solidFill>
              <a:srgbClr val="002856"/>
            </a:solidFill>
            <a:ln w="12700">
              <a:solidFill>
                <a:srgbClr val="FFFFFF"/>
              </a:solidFill>
            </a:ln>
          </c:spPr>
          <c:invertIfNegative val="0"/>
          <c:dPt>
            <c:idx val="0"/>
            <c:invertIfNegative val="0"/>
            <c:bubble3D val="0"/>
            <c:spPr>
              <a:solidFill>
                <a:srgbClr val="002856"/>
              </a:solidFill>
              <a:ln w="12700">
                <a:solidFill>
                  <a:srgbClr val="FFFFFF"/>
                </a:solidFill>
              </a:ln>
              <a:effectLst/>
            </c:spPr>
            <c:extLst xmlns:c16r2="http://schemas.microsoft.com/office/drawing/2015/06/chart">
              <c:ext xmlns:c16="http://schemas.microsoft.com/office/drawing/2014/chart" uri="{C3380CC4-5D6E-409C-BE32-E72D297353CC}">
                <c16:uniqueId val="{00000001-857B-684D-BDBD-D73523F0D941}"/>
              </c:ext>
            </c:extLst>
          </c:dPt>
          <c:dLbls>
            <c:spPr>
              <a:noFill/>
              <a:ln>
                <a:noFill/>
              </a:ln>
              <a:effectLst/>
            </c:spPr>
            <c:txPr>
              <a:bodyPr wrap="square" lIns="38100" tIns="19050" rIns="38100" bIns="19050" anchor="ctr">
                <a:spAutoFit/>
              </a:bodyPr>
              <a:lstStyle/>
              <a:p>
                <a:pPr>
                  <a:defRPr sz="1600" b="1">
                    <a:latin typeface="Arial" panose="020B0604020202020204" pitchFamily="34" charset="0"/>
                  </a:defRPr>
                </a:pPr>
                <a:endParaRPr lang="en-US"/>
              </a:p>
            </c:txPr>
            <c:dLblPos val="outEnd"/>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1"/>
                <c15:leaderLines>
                  <c:spPr>
                    <a:ln w="12700">
                      <a:solidFill>
                        <a:srgbClr val="6A80A3"/>
                      </a:solidFill>
                    </a:ln>
                  </c:spPr>
                </c15:leaderLines>
              </c:ext>
            </c:extLst>
          </c:dLbls>
          <c:cat>
            <c:strRef>
              <c:f>Sheet1!$A$2:$A$9</c:f>
              <c:strCache>
                <c:ptCount val="8"/>
                <c:pt idx="0">
                  <c:v>Improve Maturity</c:v>
                </c:pt>
                <c:pt idx="1">
                  <c:v>Lower Costs</c:v>
                </c:pt>
                <c:pt idx="2">
                  <c:v>Reduce Risk</c:v>
                </c:pt>
                <c:pt idx="3">
                  <c:v>Increase Agility</c:v>
                </c:pt>
                <c:pt idx="4">
                  <c:v>Improve Alignment With the Lines of Business</c:v>
                </c:pt>
                <c:pt idx="5">
                  <c:v>Accelerate Product Delivery</c:v>
                </c:pt>
                <c:pt idx="6">
                  <c:v>Improve Quality </c:v>
                </c:pt>
                <c:pt idx="7">
                  <c:v>Increase Innovation</c:v>
                </c:pt>
              </c:strCache>
            </c:strRef>
          </c:cat>
          <c:val>
            <c:numRef>
              <c:f>Sheet1!$B$2:$B$9</c:f>
              <c:numCache>
                <c:formatCode>0%</c:formatCode>
                <c:ptCount val="8"/>
                <c:pt idx="0">
                  <c:v>0.51041666666666663</c:v>
                </c:pt>
                <c:pt idx="1">
                  <c:v>0.45833333333333326</c:v>
                </c:pt>
                <c:pt idx="2">
                  <c:v>0.41666666666666674</c:v>
                </c:pt>
                <c:pt idx="3">
                  <c:v>0.38541666666666674</c:v>
                </c:pt>
                <c:pt idx="4">
                  <c:v>0.375</c:v>
                </c:pt>
                <c:pt idx="5">
                  <c:v>0.3125</c:v>
                </c:pt>
                <c:pt idx="6">
                  <c:v>0.28125</c:v>
                </c:pt>
                <c:pt idx="7">
                  <c:v>0.1875</c:v>
                </c:pt>
              </c:numCache>
            </c:numRef>
          </c:val>
          <c:extLst xmlns:c16r2="http://schemas.microsoft.com/office/drawing/2015/06/chart">
            <c:ext xmlns:c16="http://schemas.microsoft.com/office/drawing/2014/chart" uri="{C3380CC4-5D6E-409C-BE32-E72D297353CC}">
              <c16:uniqueId val="{00000002-857B-684D-BDBD-D73523F0D941}"/>
            </c:ext>
          </c:extLst>
        </c:ser>
        <c:ser>
          <c:idx val="1"/>
          <c:order val="1"/>
          <c:tx>
            <c:strRef>
              <c:f>Sheet1!$C$1</c:f>
              <c:strCache>
                <c:ptCount val="1"/>
                <c:pt idx="0">
                  <c:v>1st Choice</c:v>
                </c:pt>
              </c:strCache>
            </c:strRef>
          </c:tx>
          <c:spPr>
            <a:solidFill>
              <a:srgbClr val="009AD7"/>
            </a:solidFill>
            <a:ln>
              <a:solidFill>
                <a:srgbClr val="FFFFFF"/>
              </a:solidFill>
            </a:ln>
          </c:spPr>
          <c:invertIfNegative val="0"/>
          <c:dLbls>
            <c:spPr>
              <a:noFill/>
              <a:ln>
                <a:noFill/>
              </a:ln>
              <a:effectLst/>
            </c:spPr>
            <c:txPr>
              <a:bodyPr wrap="square" lIns="38100" tIns="19050" rIns="38100" bIns="19050" anchor="ctr">
                <a:spAutoFit/>
              </a:bodyPr>
              <a:lstStyle/>
              <a:p>
                <a:pPr>
                  <a:defRPr sz="1600" b="1">
                    <a:latin typeface="Arial" panose="020B0604020202020204" pitchFamily="34" charset="0"/>
                  </a:defRPr>
                </a:pPr>
                <a:endParaRPr lang="en-US"/>
              </a:p>
            </c:txPr>
            <c:dLblPos val="outEnd"/>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1"/>
                <c15:leaderLines>
                  <c:spPr>
                    <a:ln w="12700">
                      <a:solidFill>
                        <a:srgbClr val="A1B3CA"/>
                      </a:solidFill>
                    </a:ln>
                  </c:spPr>
                </c15:leaderLines>
              </c:ext>
            </c:extLst>
          </c:dLbls>
          <c:cat>
            <c:strRef>
              <c:f>Sheet1!$A$2:$A$9</c:f>
              <c:strCache>
                <c:ptCount val="8"/>
                <c:pt idx="0">
                  <c:v>Improve Maturity</c:v>
                </c:pt>
                <c:pt idx="1">
                  <c:v>Lower Costs</c:v>
                </c:pt>
                <c:pt idx="2">
                  <c:v>Reduce Risk</c:v>
                </c:pt>
                <c:pt idx="3">
                  <c:v>Increase Agility</c:v>
                </c:pt>
                <c:pt idx="4">
                  <c:v>Improve Alignment With the Lines of Business</c:v>
                </c:pt>
                <c:pt idx="5">
                  <c:v>Accelerate Product Delivery</c:v>
                </c:pt>
                <c:pt idx="6">
                  <c:v>Improve Quality </c:v>
                </c:pt>
                <c:pt idx="7">
                  <c:v>Increase Innovation</c:v>
                </c:pt>
              </c:strCache>
            </c:strRef>
          </c:cat>
          <c:val>
            <c:numRef>
              <c:f>Sheet1!$C$2:$C$9</c:f>
              <c:numCache>
                <c:formatCode>0%</c:formatCode>
                <c:ptCount val="8"/>
                <c:pt idx="0">
                  <c:v>0.21875</c:v>
                </c:pt>
                <c:pt idx="1">
                  <c:v>0.125</c:v>
                </c:pt>
                <c:pt idx="2">
                  <c:v>0.19791666666666663</c:v>
                </c:pt>
                <c:pt idx="3">
                  <c:v>0.13541666666666666</c:v>
                </c:pt>
                <c:pt idx="4">
                  <c:v>0.125</c:v>
                </c:pt>
                <c:pt idx="5">
                  <c:v>0.11458333333333331</c:v>
                </c:pt>
                <c:pt idx="6">
                  <c:v>5.2083333333333343E-2</c:v>
                </c:pt>
                <c:pt idx="7">
                  <c:v>3.125E-2</c:v>
                </c:pt>
              </c:numCache>
            </c:numRef>
          </c:val>
          <c:extLst xmlns:c16r2="http://schemas.microsoft.com/office/drawing/2015/06/chart">
            <c:ext xmlns:c16="http://schemas.microsoft.com/office/drawing/2014/chart" uri="{C3380CC4-5D6E-409C-BE32-E72D297353CC}">
              <c16:uniqueId val="{00000003-857B-684D-BDBD-D73523F0D941}"/>
            </c:ext>
          </c:extLst>
        </c:ser>
        <c:dLbls>
          <c:showLegendKey val="0"/>
          <c:showVal val="0"/>
          <c:showCatName val="0"/>
          <c:showSerName val="0"/>
          <c:showPercent val="0"/>
          <c:showBubbleSize val="0"/>
        </c:dLbls>
        <c:gapWidth val="70"/>
        <c:axId val="288471208"/>
        <c:axId val="288470032"/>
      </c:barChart>
      <c:catAx>
        <c:axId val="288471208"/>
        <c:scaling>
          <c:orientation val="maxMin"/>
        </c:scaling>
        <c:delete val="0"/>
        <c:axPos val="l"/>
        <c:numFmt formatCode="General" sourceLinked="1"/>
        <c:majorTickMark val="none"/>
        <c:minorTickMark val="none"/>
        <c:tickLblPos val="nextTo"/>
        <c:spPr>
          <a:noFill/>
          <a:ln w="12700" cap="flat" cmpd="sng" algn="ctr">
            <a:solidFill>
              <a:srgbClr val="6F7878"/>
            </a:solidFill>
            <a:prstDash val="solid"/>
            <a:round/>
          </a:ln>
          <a:effectLst/>
        </c:spPr>
        <c:txPr>
          <a:bodyPr/>
          <a:lstStyle/>
          <a:p>
            <a:pPr algn="r">
              <a:defRPr sz="1600"/>
            </a:pPr>
            <a:endParaRPr lang="en-US"/>
          </a:p>
        </c:txPr>
        <c:crossAx val="288470032"/>
        <c:crosses val="autoZero"/>
        <c:auto val="1"/>
        <c:lblAlgn val="ctr"/>
        <c:lblOffset val="100"/>
        <c:noMultiLvlLbl val="0"/>
      </c:catAx>
      <c:valAx>
        <c:axId val="288470032"/>
        <c:scaling>
          <c:orientation val="minMax"/>
          <c:max val="0.70000000000000007"/>
        </c:scaling>
        <c:delete val="0"/>
        <c:axPos val="b"/>
        <c:numFmt formatCode="0%" sourceLinked="1"/>
        <c:majorTickMark val="none"/>
        <c:minorTickMark val="none"/>
        <c:tickLblPos val="nextTo"/>
        <c:spPr>
          <a:noFill/>
          <a:ln w="12700" cap="flat" cmpd="sng" algn="ctr">
            <a:solidFill>
              <a:srgbClr val="6F7878"/>
            </a:solidFill>
            <a:prstDash val="solid"/>
            <a:round/>
          </a:ln>
          <a:effectLst/>
        </c:spPr>
        <c:txPr>
          <a:bodyPr/>
          <a:lstStyle/>
          <a:p>
            <a:pPr>
              <a:defRPr sz="1600"/>
            </a:pPr>
            <a:endParaRPr lang="en-US"/>
          </a:p>
        </c:txPr>
        <c:crossAx val="288471208"/>
        <c:crosses val="max"/>
        <c:crossBetween val="between"/>
        <c:majorUnit val="0.35000000000000003"/>
      </c:valAx>
      <c:spPr>
        <a:noFill/>
        <a:extLst>
          <a:ext uri="{909E8E84-426E-40DD-AFC4-6F175D3DCCD1}">
            <a14:hiddenFill xmlns:a14="http://schemas.microsoft.com/office/drawing/2010/main">
              <a:noFill/>
            </a14:hiddenFill>
          </a:ext>
        </a:extLst>
      </c:spPr>
    </c:plotArea>
    <c:legend>
      <c:legendPos val="tr"/>
      <c:layout>
        <c:manualLayout>
          <c:xMode val="edge"/>
          <c:yMode val="edge"/>
          <c:x val="0.88271604938271608"/>
          <c:y val="1.1695906432748537E-2"/>
          <c:w val="0.11539818851098439"/>
          <c:h val="0.16816283630459694"/>
        </c:manualLayout>
      </c:layout>
      <c:overlay val="0"/>
      <c:txPr>
        <a:bodyPr/>
        <a:lstStyle/>
        <a:p>
          <a:pPr>
            <a:defRPr sz="1400">
              <a:latin typeface="Arial" panose="020B0604020202020204" pitchFamily="34" charset="0"/>
            </a:defRPr>
          </a:pPr>
          <a:endParaRPr lang="en-US"/>
        </a:p>
      </c:txPr>
    </c:legend>
    <c:plotVisOnly val="1"/>
    <c:dispBlanksAs val="gap"/>
    <c:showDLblsOverMax val="0"/>
  </c:chart>
  <c:spPr>
    <a:noFill/>
    <a:ln w="6350" cap="flat" cmpd="sng" algn="ctr">
      <a:noFill/>
      <a:prstDash val="solid"/>
      <a:miter lim="800000"/>
    </a:ln>
    <a:effectLst/>
    <a:extLst>
      <a:ext uri="{91240B29-F687-4F45-9708-019B960494DF}">
        <a14:hiddenLine xmlns:a14="http://schemas.microsoft.com/office/drawing/2010/main" w="6350" cap="flat" cmpd="sng" algn="ctr">
          <a:noFill/>
          <a:prstDash val="solid"/>
          <a:miter lim="800000"/>
        </a14:hiddenLine>
      </a:ext>
    </a:extLst>
  </c:spPr>
  <c:txPr>
    <a:bodyPr/>
    <a:lstStyle/>
    <a:p>
      <a:pPr>
        <a:defRPr sz="1200" b="0">
          <a:solidFill>
            <a:srgbClr val="000000"/>
          </a:solidFill>
          <a:latin typeface="Arial" panose="020B0604020202020204" pitchFamily="34" charset="0"/>
        </a:defRPr>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2091410701447226E-2"/>
          <c:y val="4.3538578175409348E-2"/>
          <c:w val="0.8964673187439709"/>
          <c:h val="0.92445674826792867"/>
        </c:manualLayout>
      </c:layout>
      <c:doughnutChart>
        <c:varyColors val="1"/>
        <c:ser>
          <c:idx val="0"/>
          <c:order val="0"/>
          <c:tx>
            <c:strRef>
              <c:f>Sheet1!$B$1</c:f>
              <c:strCache>
                <c:ptCount val="1"/>
                <c:pt idx="0">
                  <c:v>Assets</c:v>
                </c:pt>
              </c:strCache>
            </c:strRef>
          </c:tx>
          <c:spPr>
            <a:solidFill>
              <a:srgbClr val="002856"/>
            </a:solidFill>
            <a:ln w="12700"/>
          </c:spPr>
          <c:dPt>
            <c:idx val="0"/>
            <c:bubble3D val="0"/>
            <c:spPr>
              <a:solidFill>
                <a:srgbClr val="FF540A"/>
              </a:solidFill>
              <a:ln w="12700">
                <a:solidFill>
                  <a:schemeClr val="bg1"/>
                </a:solidFill>
              </a:ln>
              <a:effectLst/>
            </c:spPr>
            <c:extLst xmlns:c16r2="http://schemas.microsoft.com/office/drawing/2015/06/chart">
              <c:ext xmlns:c16="http://schemas.microsoft.com/office/drawing/2014/chart" uri="{C3380CC4-5D6E-409C-BE32-E72D297353CC}">
                <c16:uniqueId val="{00000001-AC09-244A-A48E-CAF95CC8B5D6}"/>
              </c:ext>
            </c:extLst>
          </c:dPt>
          <c:dPt>
            <c:idx val="1"/>
            <c:bubble3D val="0"/>
            <c:spPr>
              <a:solidFill>
                <a:srgbClr val="002856"/>
              </a:solidFill>
              <a:ln w="12700">
                <a:solidFill>
                  <a:schemeClr val="lt1"/>
                </a:solidFill>
              </a:ln>
              <a:effectLst/>
            </c:spPr>
            <c:extLst xmlns:c16r2="http://schemas.microsoft.com/office/drawing/2015/06/chart">
              <c:ext xmlns:c16="http://schemas.microsoft.com/office/drawing/2014/chart" uri="{C3380CC4-5D6E-409C-BE32-E72D297353CC}">
                <c16:uniqueId val="{00000003-AC09-244A-A48E-CAF95CC8B5D6}"/>
              </c:ext>
            </c:extLst>
          </c:dPt>
          <c:dLbls>
            <c:delete val="1"/>
          </c:dLbls>
          <c:cat>
            <c:strRef>
              <c:f>Sheet1!$A$2:$A$3</c:f>
              <c:strCache>
                <c:ptCount val="2"/>
                <c:pt idx="0">
                  <c:v>1st Area</c:v>
                </c:pt>
                <c:pt idx="1">
                  <c:v>2nd Area</c:v>
                </c:pt>
              </c:strCache>
            </c:strRef>
          </c:cat>
          <c:val>
            <c:numRef>
              <c:f>Sheet1!$B$2:$B$3</c:f>
              <c:numCache>
                <c:formatCode>0%</c:formatCode>
                <c:ptCount val="2"/>
                <c:pt idx="0">
                  <c:v>0.46</c:v>
                </c:pt>
                <c:pt idx="1">
                  <c:v>0.54</c:v>
                </c:pt>
              </c:numCache>
            </c:numRef>
          </c:val>
          <c:extLst xmlns:c16r2="http://schemas.microsoft.com/office/drawing/2015/06/chart">
            <c:ext xmlns:c16="http://schemas.microsoft.com/office/drawing/2014/chart" uri="{C3380CC4-5D6E-409C-BE32-E72D297353CC}">
              <c16:uniqueId val="{0000000A-AC09-244A-A48E-CAF95CC8B5D6}"/>
            </c:ext>
          </c:extLst>
        </c:ser>
        <c:dLbls>
          <c:showLegendKey val="0"/>
          <c:showVal val="1"/>
          <c:showCatName val="0"/>
          <c:showSerName val="0"/>
          <c:showPercent val="0"/>
          <c:showBubbleSize val="0"/>
          <c:showLeaderLines val="1"/>
        </c:dLbls>
        <c:firstSliceAng val="0"/>
        <c:holeSize val="50"/>
      </c:doughnutChart>
      <c:spPr>
        <a:noFill/>
        <a:ln>
          <a:noFill/>
        </a:ln>
        <a:effectLst/>
      </c:spPr>
    </c:plotArea>
    <c:plotVisOnly val="1"/>
    <c:dispBlanksAs val="gap"/>
    <c:showDLblsOverMax val="0"/>
  </c:chart>
  <c:spPr>
    <a:noFill/>
    <a:ln>
      <a:noFill/>
    </a:ln>
    <a:effectLst/>
  </c:spPr>
  <c:txPr>
    <a:bodyPr/>
    <a:lstStyle/>
    <a:p>
      <a:pPr>
        <a:defRPr sz="1000"/>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1"/>
    </mc:Choice>
    <mc:Fallback>
      <c:style val="1"/>
    </mc:Fallback>
  </mc:AlternateContent>
  <c:chart>
    <c:autoTitleDeleted val="1"/>
    <c:plotArea>
      <c:layout>
        <c:manualLayout>
          <c:layoutTarget val="inner"/>
          <c:xMode val="edge"/>
          <c:yMode val="edge"/>
          <c:x val="3.0353303999408839E-2"/>
          <c:y val="1.1695906432748537E-2"/>
          <c:w val="0.58004415011037525"/>
          <c:h val="0.90350877192982471"/>
        </c:manualLayout>
      </c:layout>
      <c:barChart>
        <c:barDir val="bar"/>
        <c:grouping val="clustered"/>
        <c:varyColors val="0"/>
        <c:ser>
          <c:idx val="0"/>
          <c:order val="0"/>
          <c:tx>
            <c:strRef>
              <c:f>Sheet1!$B$1</c:f>
              <c:strCache>
                <c:ptCount val="1"/>
                <c:pt idx="0">
                  <c:v>Sum of Top 3</c:v>
                </c:pt>
              </c:strCache>
            </c:strRef>
          </c:tx>
          <c:spPr>
            <a:solidFill>
              <a:srgbClr val="002856"/>
            </a:solidFill>
            <a:ln w="12700">
              <a:solidFill>
                <a:srgbClr val="FFFFFF"/>
              </a:solidFill>
            </a:ln>
          </c:spPr>
          <c:invertIfNegative val="0"/>
          <c:dPt>
            <c:idx val="0"/>
            <c:invertIfNegative val="0"/>
            <c:bubble3D val="0"/>
            <c:spPr>
              <a:solidFill>
                <a:srgbClr val="002856"/>
              </a:solidFill>
              <a:ln w="12700">
                <a:solidFill>
                  <a:srgbClr val="FFFFFF"/>
                </a:solidFill>
              </a:ln>
              <a:effectLst/>
            </c:spPr>
            <c:extLst xmlns:c16r2="http://schemas.microsoft.com/office/drawing/2015/06/chart">
              <c:ext xmlns:c16="http://schemas.microsoft.com/office/drawing/2014/chart" uri="{C3380CC4-5D6E-409C-BE32-E72D297353CC}">
                <c16:uniqueId val="{00000001-0177-9B4B-834E-D630FF8ED651}"/>
              </c:ext>
            </c:extLst>
          </c:dPt>
          <c:dLbls>
            <c:spPr>
              <a:noFill/>
              <a:ln>
                <a:noFill/>
              </a:ln>
              <a:effectLst/>
            </c:spPr>
            <c:txPr>
              <a:bodyPr wrap="square" lIns="38100" tIns="19050" rIns="38100" bIns="19050" anchor="ctr">
                <a:spAutoFit/>
              </a:bodyPr>
              <a:lstStyle/>
              <a:p>
                <a:pPr>
                  <a:defRPr sz="1600" b="1">
                    <a:latin typeface="Arial" panose="020B0604020202020204" pitchFamily="34" charset="0"/>
                  </a:defRPr>
                </a:pPr>
                <a:endParaRPr lang="en-US"/>
              </a:p>
            </c:txPr>
            <c:dLblPos val="outEnd"/>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1"/>
                <c15:leaderLines>
                  <c:spPr>
                    <a:ln w="12700">
                      <a:solidFill>
                        <a:srgbClr val="6A80A3"/>
                      </a:solidFill>
                    </a:ln>
                  </c:spPr>
                </c15:leaderLines>
              </c:ext>
            </c:extLst>
          </c:dLbls>
          <c:cat>
            <c:strRef>
              <c:f>Sheet1!$A$2:$A$6</c:f>
              <c:strCache>
                <c:ptCount val="5"/>
                <c:pt idx="0">
                  <c:v>Implementing Automation</c:v>
                </c:pt>
                <c:pt idx="1">
                  <c:v>Accelerating Adoption of Cloud</c:v>
                </c:pt>
                <c:pt idx="2">
                  <c:v>Discontinuing Some I&amp;O Services</c:v>
                </c:pt>
                <c:pt idx="3">
                  <c:v>Focusing Only on Mission Critical Areas</c:v>
                </c:pt>
                <c:pt idx="4">
                  <c:v>Working With Sourcing Colleagues to Get Better Deals From Vendors/Service Providers </c:v>
                </c:pt>
              </c:strCache>
            </c:strRef>
          </c:cat>
          <c:val>
            <c:numRef>
              <c:f>Sheet1!$B$2:$B$6</c:f>
              <c:numCache>
                <c:formatCode>0%</c:formatCode>
                <c:ptCount val="5"/>
                <c:pt idx="0">
                  <c:v>0.70454545454545459</c:v>
                </c:pt>
                <c:pt idx="1">
                  <c:v>0.65909090909090906</c:v>
                </c:pt>
                <c:pt idx="2">
                  <c:v>0.3863636363636363</c:v>
                </c:pt>
                <c:pt idx="3">
                  <c:v>0.3863636363636363</c:v>
                </c:pt>
                <c:pt idx="4">
                  <c:v>0.3863636363636363</c:v>
                </c:pt>
              </c:numCache>
            </c:numRef>
          </c:val>
          <c:extLst xmlns:c16r2="http://schemas.microsoft.com/office/drawing/2015/06/chart">
            <c:ext xmlns:c16="http://schemas.microsoft.com/office/drawing/2014/chart" uri="{C3380CC4-5D6E-409C-BE32-E72D297353CC}">
              <c16:uniqueId val="{00000002-0177-9B4B-834E-D630FF8ED651}"/>
            </c:ext>
          </c:extLst>
        </c:ser>
        <c:ser>
          <c:idx val="1"/>
          <c:order val="1"/>
          <c:tx>
            <c:strRef>
              <c:f>Sheet1!$C$1</c:f>
              <c:strCache>
                <c:ptCount val="1"/>
                <c:pt idx="0">
                  <c:v>1st Choice</c:v>
                </c:pt>
              </c:strCache>
            </c:strRef>
          </c:tx>
          <c:spPr>
            <a:solidFill>
              <a:srgbClr val="009AD7"/>
            </a:solidFill>
            <a:ln>
              <a:solidFill>
                <a:srgbClr val="FFFFFF"/>
              </a:solidFill>
            </a:ln>
          </c:spPr>
          <c:invertIfNegative val="0"/>
          <c:dLbls>
            <c:spPr>
              <a:noFill/>
              <a:ln>
                <a:noFill/>
              </a:ln>
              <a:effectLst/>
            </c:spPr>
            <c:txPr>
              <a:bodyPr wrap="square" lIns="38100" tIns="19050" rIns="38100" bIns="19050" anchor="ctr">
                <a:spAutoFit/>
              </a:bodyPr>
              <a:lstStyle/>
              <a:p>
                <a:pPr>
                  <a:defRPr sz="1600" b="1">
                    <a:latin typeface="Arial" panose="020B0604020202020204" pitchFamily="34" charset="0"/>
                  </a:defRPr>
                </a:pPr>
                <a:endParaRPr lang="en-US"/>
              </a:p>
            </c:txPr>
            <c:dLblPos val="outEnd"/>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1"/>
                <c15:leaderLines>
                  <c:spPr>
                    <a:ln w="12700">
                      <a:solidFill>
                        <a:srgbClr val="A1B3CA"/>
                      </a:solidFill>
                    </a:ln>
                  </c:spPr>
                </c15:leaderLines>
              </c:ext>
            </c:extLst>
          </c:dLbls>
          <c:cat>
            <c:strRef>
              <c:f>Sheet1!$A$2:$A$6</c:f>
              <c:strCache>
                <c:ptCount val="5"/>
                <c:pt idx="0">
                  <c:v>Implementing Automation</c:v>
                </c:pt>
                <c:pt idx="1">
                  <c:v>Accelerating Adoption of Cloud</c:v>
                </c:pt>
                <c:pt idx="2">
                  <c:v>Discontinuing Some I&amp;O Services</c:v>
                </c:pt>
                <c:pt idx="3">
                  <c:v>Focusing Only on Mission Critical Areas</c:v>
                </c:pt>
                <c:pt idx="4">
                  <c:v>Working With Sourcing Colleagues to Get Better Deals From Vendors/Service Providers </c:v>
                </c:pt>
              </c:strCache>
            </c:strRef>
          </c:cat>
          <c:val>
            <c:numRef>
              <c:f>Sheet1!$C$2:$C$6</c:f>
              <c:numCache>
                <c:formatCode>0%</c:formatCode>
                <c:ptCount val="5"/>
                <c:pt idx="0">
                  <c:v>0.22727272727272729</c:v>
                </c:pt>
                <c:pt idx="1">
                  <c:v>0.25</c:v>
                </c:pt>
                <c:pt idx="2">
                  <c:v>0.18181818181818185</c:v>
                </c:pt>
                <c:pt idx="3">
                  <c:v>0.15909090909090909</c:v>
                </c:pt>
                <c:pt idx="4">
                  <c:v>9.0909090909090925E-2</c:v>
                </c:pt>
              </c:numCache>
            </c:numRef>
          </c:val>
          <c:extLst xmlns:c16r2="http://schemas.microsoft.com/office/drawing/2015/06/chart">
            <c:ext xmlns:c16="http://schemas.microsoft.com/office/drawing/2014/chart" uri="{C3380CC4-5D6E-409C-BE32-E72D297353CC}">
              <c16:uniqueId val="{00000003-0177-9B4B-834E-D630FF8ED651}"/>
            </c:ext>
          </c:extLst>
        </c:ser>
        <c:dLbls>
          <c:showLegendKey val="0"/>
          <c:showVal val="0"/>
          <c:showCatName val="0"/>
          <c:showSerName val="0"/>
          <c:showPercent val="0"/>
          <c:showBubbleSize val="0"/>
        </c:dLbls>
        <c:gapWidth val="70"/>
        <c:axId val="288571448"/>
        <c:axId val="288570664"/>
      </c:barChart>
      <c:catAx>
        <c:axId val="288571448"/>
        <c:scaling>
          <c:orientation val="maxMin"/>
        </c:scaling>
        <c:delete val="0"/>
        <c:axPos val="l"/>
        <c:numFmt formatCode="General" sourceLinked="1"/>
        <c:majorTickMark val="none"/>
        <c:minorTickMark val="none"/>
        <c:tickLblPos val="none"/>
        <c:spPr>
          <a:noFill/>
          <a:ln w="12700" cap="flat" cmpd="sng" algn="ctr">
            <a:solidFill>
              <a:srgbClr val="6F7878"/>
            </a:solidFill>
            <a:prstDash val="solid"/>
            <a:round/>
          </a:ln>
          <a:effectLst/>
        </c:spPr>
        <c:txPr>
          <a:bodyPr/>
          <a:lstStyle/>
          <a:p>
            <a:pPr algn="r">
              <a:defRPr sz="1600"/>
            </a:pPr>
            <a:endParaRPr lang="en-US"/>
          </a:p>
        </c:txPr>
        <c:crossAx val="288570664"/>
        <c:crosses val="autoZero"/>
        <c:auto val="1"/>
        <c:lblAlgn val="ctr"/>
        <c:lblOffset val="100"/>
        <c:noMultiLvlLbl val="0"/>
      </c:catAx>
      <c:valAx>
        <c:axId val="288570664"/>
        <c:scaling>
          <c:orientation val="minMax"/>
          <c:max val="0.8"/>
        </c:scaling>
        <c:delete val="0"/>
        <c:axPos val="b"/>
        <c:numFmt formatCode="0%" sourceLinked="1"/>
        <c:majorTickMark val="none"/>
        <c:minorTickMark val="none"/>
        <c:tickLblPos val="nextTo"/>
        <c:spPr>
          <a:noFill/>
          <a:ln w="12700" cap="flat" cmpd="sng" algn="ctr">
            <a:solidFill>
              <a:srgbClr val="6F7878"/>
            </a:solidFill>
            <a:prstDash val="solid"/>
            <a:round/>
          </a:ln>
          <a:effectLst/>
        </c:spPr>
        <c:txPr>
          <a:bodyPr/>
          <a:lstStyle/>
          <a:p>
            <a:pPr>
              <a:defRPr sz="1600"/>
            </a:pPr>
            <a:endParaRPr lang="en-US"/>
          </a:p>
        </c:txPr>
        <c:crossAx val="288571448"/>
        <c:crosses val="max"/>
        <c:crossBetween val="between"/>
        <c:majorUnit val="0.4"/>
      </c:valAx>
      <c:spPr>
        <a:noFill/>
        <a:extLst>
          <a:ext uri="{909E8E84-426E-40DD-AFC4-6F175D3DCCD1}">
            <a14:hiddenFill xmlns:a14="http://schemas.microsoft.com/office/drawing/2010/main">
              <a:noFill/>
            </a14:hiddenFill>
          </a:ext>
        </a:extLst>
      </c:spPr>
    </c:plotArea>
    <c:legend>
      <c:legendPos val="tr"/>
      <c:layout>
        <c:manualLayout>
          <c:xMode val="edge"/>
          <c:yMode val="edge"/>
          <c:x val="0.78504295327003382"/>
          <c:y val="1.4695489330269519E-3"/>
          <c:w val="0.21307135828080534"/>
          <c:h val="0.23974798376544335"/>
        </c:manualLayout>
      </c:layout>
      <c:overlay val="0"/>
      <c:txPr>
        <a:bodyPr/>
        <a:lstStyle/>
        <a:p>
          <a:pPr>
            <a:defRPr sz="1400">
              <a:latin typeface="Arial" panose="020B0604020202020204" pitchFamily="34" charset="0"/>
            </a:defRPr>
          </a:pPr>
          <a:endParaRPr lang="en-US"/>
        </a:p>
      </c:txPr>
    </c:legend>
    <c:plotVisOnly val="1"/>
    <c:dispBlanksAs val="gap"/>
    <c:showDLblsOverMax val="0"/>
  </c:chart>
  <c:spPr>
    <a:noFill/>
    <a:ln w="6350" cap="flat" cmpd="sng" algn="ctr">
      <a:noFill/>
      <a:prstDash val="solid"/>
      <a:miter lim="800000"/>
    </a:ln>
    <a:effectLst/>
    <a:extLst>
      <a:ext uri="{91240B29-F687-4F45-9708-019B960494DF}">
        <a14:hiddenLine xmlns:a14="http://schemas.microsoft.com/office/drawing/2010/main" w="6350" cap="flat" cmpd="sng" algn="ctr">
          <a:noFill/>
          <a:prstDash val="solid"/>
          <a:miter lim="800000"/>
        </a14:hiddenLine>
      </a:ext>
    </a:extLst>
  </c:spPr>
  <c:txPr>
    <a:bodyPr/>
    <a:lstStyle/>
    <a:p>
      <a:pPr>
        <a:defRPr sz="1200" b="0">
          <a:solidFill>
            <a:srgbClr val="000000"/>
          </a:solidFill>
          <a:latin typeface="Arial" panose="020B0604020202020204" pitchFamily="34" charset="0"/>
        </a:defRPr>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1"/>
    </mc:Choice>
    <mc:Fallback>
      <c:style val="1"/>
    </mc:Fallback>
  </mc:AlternateContent>
  <c:chart>
    <c:autoTitleDeleted val="1"/>
    <c:plotArea>
      <c:layout>
        <c:manualLayout>
          <c:layoutTarget val="inner"/>
          <c:xMode val="edge"/>
          <c:yMode val="edge"/>
          <c:x val="1.5264775732670554E-2"/>
          <c:y val="2.1488134295713036E-2"/>
          <c:w val="0.97974211767796449"/>
          <c:h val="0.97851186570428694"/>
        </c:manualLayout>
      </c:layout>
      <c:doughnutChart>
        <c:varyColors val="1"/>
        <c:ser>
          <c:idx val="0"/>
          <c:order val="0"/>
          <c:tx>
            <c:strRef>
              <c:f>Sheet1!$B$1</c:f>
              <c:strCache>
                <c:ptCount val="1"/>
                <c:pt idx="0">
                  <c:v>Column2</c:v>
                </c:pt>
              </c:strCache>
            </c:strRef>
          </c:tx>
          <c:spPr>
            <a:solidFill>
              <a:srgbClr val="002856"/>
            </a:solidFill>
            <a:ln w="25400">
              <a:solidFill>
                <a:srgbClr val="FFFFFF"/>
              </a:solidFill>
            </a:ln>
          </c:spPr>
          <c:dPt>
            <c:idx val="0"/>
            <c:bubble3D val="0"/>
            <c:spPr>
              <a:solidFill>
                <a:srgbClr val="FF540A"/>
              </a:solidFill>
              <a:ln w="25400">
                <a:solidFill>
                  <a:srgbClr val="FFFFFF"/>
                </a:solidFill>
              </a:ln>
            </c:spPr>
            <c:extLst xmlns:c16r2="http://schemas.microsoft.com/office/drawing/2015/06/chart">
              <c:ext xmlns:c16="http://schemas.microsoft.com/office/drawing/2014/chart" uri="{C3380CC4-5D6E-409C-BE32-E72D297353CC}">
                <c16:uniqueId val="{00000001-7833-405C-B11C-F4655575D25B}"/>
              </c:ext>
            </c:extLst>
          </c:dPt>
          <c:dPt>
            <c:idx val="1"/>
            <c:bubble3D val="0"/>
            <c:extLst xmlns:c16r2="http://schemas.microsoft.com/office/drawing/2015/06/chart">
              <c:ext xmlns:c16="http://schemas.microsoft.com/office/drawing/2014/chart" uri="{C3380CC4-5D6E-409C-BE32-E72D297353CC}">
                <c16:uniqueId val="{00000002-7833-405C-B11C-F4655575D25B}"/>
              </c:ext>
            </c:extLst>
          </c:dPt>
          <c:dPt>
            <c:idx val="2"/>
            <c:bubble3D val="0"/>
            <c:spPr>
              <a:solidFill>
                <a:srgbClr val="D3D3D3"/>
              </a:solidFill>
              <a:ln w="25400">
                <a:solidFill>
                  <a:srgbClr val="FFFFFF"/>
                </a:solidFill>
              </a:ln>
            </c:spPr>
            <c:extLst xmlns:c16r2="http://schemas.microsoft.com/office/drawing/2015/06/chart">
              <c:ext xmlns:c16="http://schemas.microsoft.com/office/drawing/2014/chart" uri="{C3380CC4-5D6E-409C-BE32-E72D297353CC}">
                <c16:uniqueId val="{00000004-7833-405C-B11C-F4655575D25B}"/>
              </c:ext>
            </c:extLst>
          </c:dPt>
          <c:dPt>
            <c:idx val="3"/>
            <c:bubble3D val="0"/>
            <c:spPr>
              <a:solidFill>
                <a:srgbClr val="D3D3D3"/>
              </a:solidFill>
              <a:ln w="25400">
                <a:solidFill>
                  <a:srgbClr val="FFFFFF"/>
                </a:solidFill>
              </a:ln>
            </c:spPr>
            <c:extLst xmlns:c16r2="http://schemas.microsoft.com/office/drawing/2015/06/chart">
              <c:ext xmlns:c16="http://schemas.microsoft.com/office/drawing/2014/chart" uri="{C3380CC4-5D6E-409C-BE32-E72D297353CC}">
                <c16:uniqueId val="{00000006-7833-405C-B11C-F4655575D25B}"/>
              </c:ext>
            </c:extLst>
          </c:dPt>
          <c:dLbls>
            <c:delete val="1"/>
          </c:dLbls>
          <c:cat>
            <c:numRef>
              <c:f>Sheet1!$A$2:$A$5</c:f>
              <c:numCache>
                <c:formatCode>General</c:formatCode>
                <c:ptCount val="4"/>
              </c:numCache>
            </c:numRef>
          </c:cat>
          <c:val>
            <c:numRef>
              <c:f>Sheet1!$B$2:$B$5</c:f>
              <c:numCache>
                <c:formatCode>0%</c:formatCode>
                <c:ptCount val="4"/>
                <c:pt idx="0">
                  <c:v>0.49</c:v>
                </c:pt>
                <c:pt idx="1">
                  <c:v>0.41</c:v>
                </c:pt>
                <c:pt idx="2">
                  <c:v>0.04</c:v>
                </c:pt>
                <c:pt idx="3">
                  <c:v>0.06</c:v>
                </c:pt>
              </c:numCache>
            </c:numRef>
          </c:val>
          <c:extLst xmlns:c16r2="http://schemas.microsoft.com/office/drawing/2015/06/chart">
            <c:ext xmlns:c16="http://schemas.microsoft.com/office/drawing/2014/chart" uri="{C3380CC4-5D6E-409C-BE32-E72D297353CC}">
              <c16:uniqueId val="{00000007-7833-405C-B11C-F4655575D25B}"/>
            </c:ext>
          </c:extLst>
        </c:ser>
        <c:dLbls>
          <c:showLegendKey val="0"/>
          <c:showVal val="0"/>
          <c:showCatName val="0"/>
          <c:showSerName val="0"/>
          <c:showPercent val="1"/>
          <c:showBubbleSize val="0"/>
          <c:showLeaderLines val="1"/>
        </c:dLbls>
        <c:firstSliceAng val="0"/>
        <c:holeSize val="50"/>
      </c:doughnutChart>
      <c:spPr>
        <a:noFill/>
        <a:extLst>
          <a:ext uri="{909E8E84-426E-40DD-AFC4-6F175D3DCCD1}">
            <a14:hiddenFill xmlns:a14="http://schemas.microsoft.com/office/drawing/2010/main">
              <a:noFill/>
            </a14:hiddenFill>
          </a:ext>
        </a:extLst>
      </c:spPr>
    </c:plotArea>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w="6350" cap="flat" cmpd="sng" algn="ctr">
      <a:noFill/>
      <a:prstDash val="solid"/>
      <a:miter lim="800000"/>
    </a:ln>
    <a:effectLst/>
    <a:extLst>
      <a:ext uri="{91240B29-F687-4F45-9708-019B960494DF}">
        <a14:hiddenLine xmlns:a14="http://schemas.microsoft.com/office/drawing/2010/main" w="6350" cap="flat" cmpd="sng" algn="ctr">
          <a:noFill/>
          <a:prstDash val="solid"/>
          <a:miter lim="800000"/>
        </a14:hiddenLine>
      </a:ext>
    </a:extLst>
  </c:spPr>
  <c:txPr>
    <a:bodyPr/>
    <a:lstStyle/>
    <a:p>
      <a:pPr>
        <a:defRPr sz="1400" b="0">
          <a:solidFill>
            <a:srgbClr val="000000"/>
          </a:solidFill>
          <a:latin typeface="Graphik Regular"/>
        </a:defRPr>
      </a:pPr>
      <a:endParaRPr lang="en-US"/>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1"/>
    </mc:Choice>
    <mc:Fallback>
      <c:style val="1"/>
    </mc:Fallback>
  </mc:AlternateContent>
  <c:chart>
    <c:autoTitleDeleted val="1"/>
    <c:plotArea>
      <c:layout>
        <c:manualLayout>
          <c:layoutTarget val="inner"/>
          <c:xMode val="edge"/>
          <c:yMode val="edge"/>
          <c:x val="0.24450536421478133"/>
          <c:y val="7.179930506473144E-3"/>
          <c:w val="0.64396284829721362"/>
          <c:h val="0.90474770485465472"/>
        </c:manualLayout>
      </c:layout>
      <c:barChart>
        <c:barDir val="bar"/>
        <c:grouping val="clustered"/>
        <c:varyColors val="0"/>
        <c:ser>
          <c:idx val="0"/>
          <c:order val="0"/>
          <c:tx>
            <c:strRef>
              <c:f>Sheet1!$B$1</c:f>
              <c:strCache>
                <c:ptCount val="1"/>
                <c:pt idx="0">
                  <c:v>2018</c:v>
                </c:pt>
              </c:strCache>
            </c:strRef>
          </c:tx>
          <c:spPr>
            <a:solidFill>
              <a:srgbClr val="002856"/>
            </a:solidFill>
            <a:ln w="12700">
              <a:solidFill>
                <a:srgbClr val="FFFFFF">
                  <a:lumMod val="100000"/>
                </a:srgbClr>
              </a:solidFill>
            </a:ln>
          </c:spPr>
          <c:invertIfNegative val="0"/>
          <c:dLbls>
            <c:delete val="1"/>
          </c:dLbls>
          <c:cat>
            <c:strRef>
              <c:f>Sheet1!$A$2:$A$8</c:f>
              <c:strCache>
                <c:ptCount val="7"/>
                <c:pt idx="0">
                  <c:v>Automation</c:v>
                </c:pt>
                <c:pt idx="1">
                  <c:v>DevOps</c:v>
                </c:pt>
                <c:pt idx="2">
                  <c:v>Scrum Methodology</c:v>
                </c:pt>
                <c:pt idx="3">
                  <c:v>Agile Software Development</c:v>
                </c:pt>
                <c:pt idx="4">
                  <c:v>ITIL</c:v>
                </c:pt>
                <c:pt idx="5">
                  <c:v>ITSM</c:v>
                </c:pt>
                <c:pt idx="6">
                  <c:v>Lean Software Development</c:v>
                </c:pt>
              </c:strCache>
            </c:strRef>
          </c:cat>
          <c:val>
            <c:numRef>
              <c:f>Sheet1!$B$2:$B$8</c:f>
              <c:numCache>
                <c:formatCode>0.00%</c:formatCode>
                <c:ptCount val="7"/>
                <c:pt idx="0">
                  <c:v>0.13689999999999999</c:v>
                </c:pt>
                <c:pt idx="1">
                  <c:v>5.5199999999999999E-2</c:v>
                </c:pt>
                <c:pt idx="2">
                  <c:v>6.4799999999999996E-2</c:v>
                </c:pt>
                <c:pt idx="3">
                  <c:v>4.9599999999999998E-2</c:v>
                </c:pt>
                <c:pt idx="4">
                  <c:v>3.3000000000000002E-2</c:v>
                </c:pt>
                <c:pt idx="5">
                  <c:v>1.0699999999999999E-2</c:v>
                </c:pt>
                <c:pt idx="6">
                  <c:v>2.9999999999999997E-4</c:v>
                </c:pt>
              </c:numCache>
            </c:numRef>
          </c:val>
          <c:extLst xmlns:c16r2="http://schemas.microsoft.com/office/drawing/2015/06/chart">
            <c:ext xmlns:c16="http://schemas.microsoft.com/office/drawing/2014/chart" uri="{C3380CC4-5D6E-409C-BE32-E72D297353CC}">
              <c16:uniqueId val="{00000000-743B-461C-80A6-218516E6649B}"/>
            </c:ext>
          </c:extLst>
        </c:ser>
        <c:ser>
          <c:idx val="1"/>
          <c:order val="1"/>
          <c:tx>
            <c:strRef>
              <c:f>Sheet1!$C$1</c:f>
              <c:strCache>
                <c:ptCount val="1"/>
                <c:pt idx="0">
                  <c:v>2019</c:v>
                </c:pt>
              </c:strCache>
            </c:strRef>
          </c:tx>
          <c:spPr>
            <a:solidFill>
              <a:srgbClr val="6A80A3"/>
            </a:solidFill>
            <a:ln w="12700">
              <a:solidFill>
                <a:srgbClr val="FFFFFF">
                  <a:lumMod val="100000"/>
                </a:srgbClr>
              </a:solidFill>
            </a:ln>
          </c:spPr>
          <c:invertIfNegative val="0"/>
          <c:dLbls>
            <c:delete val="1"/>
          </c:dLbls>
          <c:cat>
            <c:strRef>
              <c:f>Sheet1!$A$2:$A$8</c:f>
              <c:strCache>
                <c:ptCount val="7"/>
                <c:pt idx="0">
                  <c:v>Automation</c:v>
                </c:pt>
                <c:pt idx="1">
                  <c:v>DevOps</c:v>
                </c:pt>
                <c:pt idx="2">
                  <c:v>Scrum Methodology</c:v>
                </c:pt>
                <c:pt idx="3">
                  <c:v>Agile Software Development</c:v>
                </c:pt>
                <c:pt idx="4">
                  <c:v>ITIL</c:v>
                </c:pt>
                <c:pt idx="5">
                  <c:v>ITSM</c:v>
                </c:pt>
                <c:pt idx="6">
                  <c:v>Lean Software Development</c:v>
                </c:pt>
              </c:strCache>
            </c:strRef>
          </c:cat>
          <c:val>
            <c:numRef>
              <c:f>Sheet1!$C$2:$C$8</c:f>
              <c:numCache>
                <c:formatCode>0.00%</c:formatCode>
                <c:ptCount val="7"/>
                <c:pt idx="0">
                  <c:v>0.14460000000000001</c:v>
                </c:pt>
                <c:pt idx="1">
                  <c:v>6.8000000000000005E-2</c:v>
                </c:pt>
                <c:pt idx="2">
                  <c:v>7.0499999999999993E-2</c:v>
                </c:pt>
                <c:pt idx="3">
                  <c:v>5.3699999999999998E-2</c:v>
                </c:pt>
                <c:pt idx="4">
                  <c:v>3.2300000000000002E-2</c:v>
                </c:pt>
                <c:pt idx="5">
                  <c:v>1.14E-2</c:v>
                </c:pt>
                <c:pt idx="6">
                  <c:v>2.9999999999999997E-4</c:v>
                </c:pt>
              </c:numCache>
            </c:numRef>
          </c:val>
          <c:extLst xmlns:c16r2="http://schemas.microsoft.com/office/drawing/2015/06/chart">
            <c:ext xmlns:c16="http://schemas.microsoft.com/office/drawing/2014/chart" uri="{C3380CC4-5D6E-409C-BE32-E72D297353CC}">
              <c16:uniqueId val="{00000001-743B-461C-80A6-218516E6649B}"/>
            </c:ext>
          </c:extLst>
        </c:ser>
        <c:ser>
          <c:idx val="2"/>
          <c:order val="2"/>
          <c:tx>
            <c:strRef>
              <c:f>Sheet1!$D$1</c:f>
              <c:strCache>
                <c:ptCount val="1"/>
                <c:pt idx="0">
                  <c:v>2020</c:v>
                </c:pt>
              </c:strCache>
            </c:strRef>
          </c:tx>
          <c:spPr>
            <a:solidFill>
              <a:srgbClr val="009AD7"/>
            </a:solidFill>
            <a:ln w="12700">
              <a:solidFill>
                <a:srgbClr val="FFFFFF">
                  <a:lumMod val="100000"/>
                </a:srgbClr>
              </a:solidFill>
            </a:ln>
          </c:spPr>
          <c:invertIfNegative val="0"/>
          <c:dLbls>
            <c:delete val="1"/>
          </c:dLbls>
          <c:cat>
            <c:strRef>
              <c:f>Sheet1!$A$2:$A$8</c:f>
              <c:strCache>
                <c:ptCount val="7"/>
                <c:pt idx="0">
                  <c:v>Automation</c:v>
                </c:pt>
                <c:pt idx="1">
                  <c:v>DevOps</c:v>
                </c:pt>
                <c:pt idx="2">
                  <c:v>Scrum Methodology</c:v>
                </c:pt>
                <c:pt idx="3">
                  <c:v>Agile Software Development</c:v>
                </c:pt>
                <c:pt idx="4">
                  <c:v>ITIL</c:v>
                </c:pt>
                <c:pt idx="5">
                  <c:v>ITSM</c:v>
                </c:pt>
                <c:pt idx="6">
                  <c:v>Lean Software Development</c:v>
                </c:pt>
              </c:strCache>
            </c:strRef>
          </c:cat>
          <c:val>
            <c:numRef>
              <c:f>Sheet1!$D$2:$D$8</c:f>
              <c:numCache>
                <c:formatCode>0.00%</c:formatCode>
                <c:ptCount val="7"/>
                <c:pt idx="0">
                  <c:v>0.1658</c:v>
                </c:pt>
                <c:pt idx="1">
                  <c:v>8.5599999999999996E-2</c:v>
                </c:pt>
                <c:pt idx="2">
                  <c:v>6.88E-2</c:v>
                </c:pt>
                <c:pt idx="3">
                  <c:v>5.8799999999999998E-2</c:v>
                </c:pt>
                <c:pt idx="4">
                  <c:v>3.0499999999999999E-2</c:v>
                </c:pt>
                <c:pt idx="5">
                  <c:v>1.17E-2</c:v>
                </c:pt>
                <c:pt idx="6">
                  <c:v>2.0000000000000001E-4</c:v>
                </c:pt>
              </c:numCache>
            </c:numRef>
          </c:val>
          <c:extLst xmlns:c16r2="http://schemas.microsoft.com/office/drawing/2015/06/chart">
            <c:ext xmlns:c16="http://schemas.microsoft.com/office/drawing/2014/chart" uri="{C3380CC4-5D6E-409C-BE32-E72D297353CC}">
              <c16:uniqueId val="{00000002-743B-461C-80A6-218516E6649B}"/>
            </c:ext>
          </c:extLst>
        </c:ser>
        <c:ser>
          <c:idx val="3"/>
          <c:order val="3"/>
          <c:tx>
            <c:strRef>
              <c:f>Sheet1!$E$1</c:f>
              <c:strCache>
                <c:ptCount val="1"/>
                <c:pt idx="0">
                  <c:v>2021</c:v>
                </c:pt>
              </c:strCache>
            </c:strRef>
          </c:tx>
          <c:spPr>
            <a:solidFill>
              <a:srgbClr val="91DCF8"/>
            </a:solidFill>
            <a:ln w="12700">
              <a:solidFill>
                <a:srgbClr val="FFFFFF">
                  <a:lumMod val="100000"/>
                </a:srgbClr>
              </a:solidFill>
            </a:ln>
          </c:spPr>
          <c:invertIfNegative val="0"/>
          <c:dLbls>
            <c:spPr>
              <a:noFill/>
              <a:ln>
                <a:noFill/>
              </a:ln>
              <a:effectLst/>
            </c:spPr>
            <c:txPr>
              <a:bodyPr/>
              <a:lstStyle/>
              <a:p>
                <a:pPr>
                  <a:defRPr b="1"/>
                </a:pPr>
                <a:endParaRPr lang="en-US"/>
              </a:p>
            </c:txPr>
            <c:dLblPos val="outEnd"/>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1"/>
                <c15:leaderLines>
                  <c:spPr>
                    <a:ln w="12700">
                      <a:solidFill>
                        <a:srgbClr val="91DCF8"/>
                      </a:solidFill>
                    </a:ln>
                  </c:spPr>
                </c15:leaderLines>
              </c:ext>
            </c:extLst>
          </c:dLbls>
          <c:cat>
            <c:strRef>
              <c:f>Sheet1!$A$2:$A$8</c:f>
              <c:strCache>
                <c:ptCount val="7"/>
                <c:pt idx="0">
                  <c:v>Automation</c:v>
                </c:pt>
                <c:pt idx="1">
                  <c:v>DevOps</c:v>
                </c:pt>
                <c:pt idx="2">
                  <c:v>Scrum Methodology</c:v>
                </c:pt>
                <c:pt idx="3">
                  <c:v>Agile Software Development</c:v>
                </c:pt>
                <c:pt idx="4">
                  <c:v>ITIL</c:v>
                </c:pt>
                <c:pt idx="5">
                  <c:v>ITSM</c:v>
                </c:pt>
                <c:pt idx="6">
                  <c:v>Lean Software Development</c:v>
                </c:pt>
              </c:strCache>
            </c:strRef>
          </c:cat>
          <c:val>
            <c:numRef>
              <c:f>Sheet1!$E$2:$E$8</c:f>
              <c:numCache>
                <c:formatCode>0.00%</c:formatCode>
                <c:ptCount val="7"/>
                <c:pt idx="0">
                  <c:v>0.17180000000000001</c:v>
                </c:pt>
                <c:pt idx="1">
                  <c:v>9.7299999999999998E-2</c:v>
                </c:pt>
                <c:pt idx="2">
                  <c:v>8.2500000000000004E-2</c:v>
                </c:pt>
                <c:pt idx="3">
                  <c:v>6.5799999999999997E-2</c:v>
                </c:pt>
                <c:pt idx="4">
                  <c:v>2.87E-2</c:v>
                </c:pt>
                <c:pt idx="5">
                  <c:v>1.2699999999999999E-2</c:v>
                </c:pt>
                <c:pt idx="6">
                  <c:v>2.9999999999999997E-4</c:v>
                </c:pt>
              </c:numCache>
            </c:numRef>
          </c:val>
          <c:extLst xmlns:c16r2="http://schemas.microsoft.com/office/drawing/2015/06/chart">
            <c:ext xmlns:c16="http://schemas.microsoft.com/office/drawing/2014/chart" uri="{C3380CC4-5D6E-409C-BE32-E72D297353CC}">
              <c16:uniqueId val="{00000004-743B-461C-80A6-218516E6649B}"/>
            </c:ext>
          </c:extLst>
        </c:ser>
        <c:dLbls>
          <c:dLblPos val="outEnd"/>
          <c:showLegendKey val="0"/>
          <c:showVal val="1"/>
          <c:showCatName val="0"/>
          <c:showSerName val="0"/>
          <c:showPercent val="0"/>
          <c:showBubbleSize val="0"/>
        </c:dLbls>
        <c:gapWidth val="70"/>
        <c:axId val="288572624"/>
        <c:axId val="288572232"/>
      </c:barChart>
      <c:catAx>
        <c:axId val="288572624"/>
        <c:scaling>
          <c:orientation val="minMax"/>
        </c:scaling>
        <c:delete val="0"/>
        <c:axPos val="l"/>
        <c:numFmt formatCode="General" sourceLinked="1"/>
        <c:majorTickMark val="none"/>
        <c:minorTickMark val="none"/>
        <c:tickLblPos val="nextTo"/>
        <c:spPr>
          <a:noFill/>
          <a:ln w="12700" cap="flat" cmpd="sng" algn="ctr">
            <a:solidFill>
              <a:srgbClr val="6F7878"/>
            </a:solidFill>
            <a:prstDash val="solid"/>
            <a:round/>
          </a:ln>
          <a:effectLst/>
        </c:spPr>
        <c:crossAx val="288572232"/>
        <c:crosses val="autoZero"/>
        <c:auto val="1"/>
        <c:lblAlgn val="ctr"/>
        <c:lblOffset val="100"/>
        <c:noMultiLvlLbl val="0"/>
      </c:catAx>
      <c:valAx>
        <c:axId val="288572232"/>
        <c:scaling>
          <c:orientation val="minMax"/>
        </c:scaling>
        <c:delete val="0"/>
        <c:axPos val="b"/>
        <c:numFmt formatCode="0%" sourceLinked="0"/>
        <c:majorTickMark val="none"/>
        <c:minorTickMark val="none"/>
        <c:tickLblPos val="nextTo"/>
        <c:spPr>
          <a:noFill/>
          <a:ln w="12700" cap="flat" cmpd="sng" algn="ctr">
            <a:solidFill>
              <a:srgbClr val="6F7878"/>
            </a:solidFill>
            <a:prstDash val="solid"/>
            <a:round/>
          </a:ln>
          <a:effectLst/>
        </c:spPr>
        <c:crossAx val="288572624"/>
        <c:crosses val="autoZero"/>
        <c:crossBetween val="between"/>
        <c:majorUnit val="0.1"/>
      </c:valAx>
      <c:spPr>
        <a:noFill/>
        <a:extLst>
          <a:ext uri="{909E8E84-426E-40DD-AFC4-6F175D3DCCD1}">
            <a14:hiddenFill xmlns:a14="http://schemas.microsoft.com/office/drawing/2010/main">
              <a:noFill/>
            </a14:hiddenFill>
          </a:ext>
        </a:extLst>
      </c:spPr>
    </c:plotArea>
    <c:legend>
      <c:legendPos val="tr"/>
      <c:layout>
        <c:manualLayout>
          <c:xMode val="edge"/>
          <c:yMode val="edge"/>
          <c:x val="0.9181165301142874"/>
          <c:y val="1.2138189947380468E-2"/>
          <c:w val="8.1883469885712629E-2"/>
          <c:h val="0.28524746376344101"/>
        </c:manualLayout>
      </c:layout>
      <c:overlay val="0"/>
      <c:txPr>
        <a:bodyPr/>
        <a:lstStyle/>
        <a:p>
          <a:pPr>
            <a:defRPr sz="1400">
              <a:latin typeface="Arial" panose="020B0604020202020204" pitchFamily="34" charset="0"/>
              <a:cs typeface="Arial" panose="020B0604020202020204" pitchFamily="34" charset="0"/>
            </a:defRPr>
          </a:pPr>
          <a:endParaRPr lang="en-US"/>
        </a:p>
      </c:txPr>
    </c:legend>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w="6350" cap="flat" cmpd="sng" algn="ctr">
      <a:noFill/>
      <a:prstDash val="solid"/>
      <a:miter lim="800000"/>
    </a:ln>
    <a:effectLst/>
    <a:extLst>
      <a:ext uri="{91240B29-F687-4F45-9708-019B960494DF}">
        <a14:hiddenLine xmlns:a14="http://schemas.microsoft.com/office/drawing/2010/main" w="6350" cap="flat" cmpd="sng" algn="ctr">
          <a:noFill/>
          <a:prstDash val="solid"/>
          <a:miter lim="800000"/>
        </a14:hiddenLine>
      </a:ext>
    </a:extLst>
  </c:spPr>
  <c:txPr>
    <a:bodyPr/>
    <a:lstStyle/>
    <a:p>
      <a:pPr>
        <a:defRPr sz="1600" b="0">
          <a:solidFill>
            <a:srgbClr val="000000"/>
          </a:solidFill>
          <a:latin typeface="Arial" panose="020B0604020202020204" pitchFamily="34" charset="0"/>
          <a:cs typeface="Arial" panose="020B0604020202020204" pitchFamily="34" charset="0"/>
        </a:defRPr>
      </a:pPr>
      <a:endParaRPr lang="en-US"/>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1"/>
    </mc:Choice>
    <mc:Fallback>
      <c:style val="1"/>
    </mc:Fallback>
  </mc:AlternateContent>
  <c:chart>
    <c:autoTitleDeleted val="1"/>
    <c:plotArea>
      <c:layout>
        <c:manualLayout>
          <c:layoutTarget val="inner"/>
          <c:xMode val="edge"/>
          <c:yMode val="edge"/>
          <c:x val="7.4783950617283948E-2"/>
          <c:y val="1.1695906432748537E-2"/>
          <c:w val="0.78395061728395066"/>
          <c:h val="0.90350877192982471"/>
        </c:manualLayout>
      </c:layout>
      <c:barChart>
        <c:barDir val="bar"/>
        <c:grouping val="clustered"/>
        <c:varyColors val="0"/>
        <c:ser>
          <c:idx val="0"/>
          <c:order val="0"/>
          <c:tx>
            <c:strRef>
              <c:f>Sheet1!$B$1</c:f>
              <c:strCache>
                <c:ptCount val="1"/>
                <c:pt idx="0">
                  <c:v>Sum of Top 3</c:v>
                </c:pt>
              </c:strCache>
            </c:strRef>
          </c:tx>
          <c:spPr>
            <a:solidFill>
              <a:srgbClr val="002856"/>
            </a:solidFill>
            <a:ln w="12700">
              <a:solidFill>
                <a:srgbClr val="FFFFFF"/>
              </a:solidFill>
            </a:ln>
          </c:spPr>
          <c:invertIfNegative val="0"/>
          <c:dPt>
            <c:idx val="0"/>
            <c:invertIfNegative val="0"/>
            <c:bubble3D val="0"/>
            <c:spPr>
              <a:solidFill>
                <a:srgbClr val="002856"/>
              </a:solidFill>
              <a:ln w="12700">
                <a:solidFill>
                  <a:srgbClr val="FFFFFF"/>
                </a:solidFill>
              </a:ln>
              <a:effectLst/>
            </c:spPr>
            <c:extLst xmlns:c16r2="http://schemas.microsoft.com/office/drawing/2015/06/chart">
              <c:ext xmlns:c16="http://schemas.microsoft.com/office/drawing/2014/chart" uri="{C3380CC4-5D6E-409C-BE32-E72D297353CC}">
                <c16:uniqueId val="{00000001-248F-5046-8A8C-5E2F9AD07416}"/>
              </c:ext>
            </c:extLst>
          </c:dPt>
          <c:dLbls>
            <c:spPr>
              <a:noFill/>
              <a:ln>
                <a:noFill/>
              </a:ln>
              <a:effectLst/>
            </c:spPr>
            <c:txPr>
              <a:bodyPr wrap="square" lIns="38100" tIns="19050" rIns="38100" bIns="19050" anchor="ctr">
                <a:spAutoFit/>
              </a:bodyPr>
              <a:lstStyle/>
              <a:p>
                <a:pPr>
                  <a:defRPr sz="1600" b="1">
                    <a:latin typeface="Arial" panose="020B0604020202020204" pitchFamily="34" charset="0"/>
                  </a:defRPr>
                </a:pPr>
                <a:endParaRPr lang="en-US"/>
              </a:p>
            </c:txPr>
            <c:dLblPos val="outEnd"/>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1"/>
                <c15:leaderLines>
                  <c:spPr>
                    <a:ln w="12700">
                      <a:solidFill>
                        <a:srgbClr val="6A80A3"/>
                      </a:solidFill>
                    </a:ln>
                  </c:spPr>
                </c15:leaderLines>
              </c:ext>
            </c:extLst>
          </c:dLbls>
          <c:cat>
            <c:strRef>
              <c:f>Sheet1!$A$2:$A$9</c:f>
              <c:strCache>
                <c:ptCount val="8"/>
                <c:pt idx="0">
                  <c:v>Data Center Infrastructure</c:v>
                </c:pt>
                <c:pt idx="1">
                  <c:v>IT Service Desk</c:v>
                </c:pt>
                <c:pt idx="2">
                  <c:v>Networking</c:v>
                </c:pt>
                <c:pt idx="3">
                  <c:v>Endpoint and Mobile Services</c:v>
                </c:pt>
                <c:pt idx="4">
                  <c:v>Public Cloud Infrastructure</c:v>
                </c:pt>
                <c:pt idx="5">
                  <c:v>SaaS Solutions</c:v>
                </c:pt>
                <c:pt idx="6">
                  <c:v>Other</c:v>
                </c:pt>
                <c:pt idx="7">
                  <c:v>Not Automating I&amp;O</c:v>
                </c:pt>
              </c:strCache>
            </c:strRef>
          </c:cat>
          <c:val>
            <c:numRef>
              <c:f>Sheet1!$B$2:$B$9</c:f>
              <c:numCache>
                <c:formatCode>0%</c:formatCode>
                <c:ptCount val="8"/>
                <c:pt idx="0">
                  <c:v>0.58888888888888891</c:v>
                </c:pt>
                <c:pt idx="1">
                  <c:v>0.48888888888888887</c:v>
                </c:pt>
                <c:pt idx="2">
                  <c:v>0.45555555555555555</c:v>
                </c:pt>
                <c:pt idx="3">
                  <c:v>0.45555555555555555</c:v>
                </c:pt>
                <c:pt idx="4">
                  <c:v>0.36666666666666664</c:v>
                </c:pt>
                <c:pt idx="5">
                  <c:v>0.18888888888888888</c:v>
                </c:pt>
                <c:pt idx="6">
                  <c:v>3.333333333333334E-2</c:v>
                </c:pt>
                <c:pt idx="7">
                  <c:v>3.333333333333334E-2</c:v>
                </c:pt>
              </c:numCache>
            </c:numRef>
          </c:val>
          <c:extLst xmlns:c16r2="http://schemas.microsoft.com/office/drawing/2015/06/chart">
            <c:ext xmlns:c16="http://schemas.microsoft.com/office/drawing/2014/chart" uri="{C3380CC4-5D6E-409C-BE32-E72D297353CC}">
              <c16:uniqueId val="{00000002-248F-5046-8A8C-5E2F9AD07416}"/>
            </c:ext>
          </c:extLst>
        </c:ser>
        <c:ser>
          <c:idx val="1"/>
          <c:order val="1"/>
          <c:tx>
            <c:strRef>
              <c:f>Sheet1!$C$1</c:f>
              <c:strCache>
                <c:ptCount val="1"/>
                <c:pt idx="0">
                  <c:v>1st Choice</c:v>
                </c:pt>
              </c:strCache>
            </c:strRef>
          </c:tx>
          <c:spPr>
            <a:solidFill>
              <a:srgbClr val="009AD7"/>
            </a:solidFill>
            <a:ln>
              <a:solidFill>
                <a:srgbClr val="FFFFFF"/>
              </a:solidFill>
            </a:ln>
          </c:spPr>
          <c:invertIfNegative val="0"/>
          <c:dLbls>
            <c:spPr>
              <a:noFill/>
              <a:ln>
                <a:noFill/>
              </a:ln>
              <a:effectLst/>
            </c:spPr>
            <c:txPr>
              <a:bodyPr wrap="square" lIns="38100" tIns="19050" rIns="38100" bIns="19050" anchor="ctr">
                <a:spAutoFit/>
              </a:bodyPr>
              <a:lstStyle/>
              <a:p>
                <a:pPr>
                  <a:defRPr sz="1600" b="1">
                    <a:latin typeface="Arial" panose="020B0604020202020204" pitchFamily="34" charset="0"/>
                  </a:defRPr>
                </a:pPr>
                <a:endParaRPr lang="en-US"/>
              </a:p>
            </c:txPr>
            <c:dLblPos val="outEnd"/>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1"/>
                <c15:leaderLines>
                  <c:spPr>
                    <a:ln w="12700">
                      <a:solidFill>
                        <a:srgbClr val="A1B3CA"/>
                      </a:solidFill>
                    </a:ln>
                  </c:spPr>
                </c15:leaderLines>
              </c:ext>
            </c:extLst>
          </c:dLbls>
          <c:cat>
            <c:strRef>
              <c:f>Sheet1!$A$2:$A$9</c:f>
              <c:strCache>
                <c:ptCount val="8"/>
                <c:pt idx="0">
                  <c:v>Data Center Infrastructure</c:v>
                </c:pt>
                <c:pt idx="1">
                  <c:v>IT Service Desk</c:v>
                </c:pt>
                <c:pt idx="2">
                  <c:v>Networking</c:v>
                </c:pt>
                <c:pt idx="3">
                  <c:v>Endpoint and Mobile Services</c:v>
                </c:pt>
                <c:pt idx="4">
                  <c:v>Public Cloud Infrastructure</c:v>
                </c:pt>
                <c:pt idx="5">
                  <c:v>SaaS Solutions</c:v>
                </c:pt>
                <c:pt idx="6">
                  <c:v>Other</c:v>
                </c:pt>
                <c:pt idx="7">
                  <c:v>Not Automating I&amp;O</c:v>
                </c:pt>
              </c:strCache>
            </c:strRef>
          </c:cat>
          <c:val>
            <c:numRef>
              <c:f>Sheet1!$C$2:$C$9</c:f>
              <c:numCache>
                <c:formatCode>0%</c:formatCode>
                <c:ptCount val="8"/>
                <c:pt idx="0">
                  <c:v>0.33333333333333326</c:v>
                </c:pt>
                <c:pt idx="1">
                  <c:v>0.16666666666666663</c:v>
                </c:pt>
                <c:pt idx="2">
                  <c:v>0.14444444444444443</c:v>
                </c:pt>
                <c:pt idx="3">
                  <c:v>0.16666666666666663</c:v>
                </c:pt>
                <c:pt idx="4">
                  <c:v>7.7777777777777779E-2</c:v>
                </c:pt>
                <c:pt idx="5">
                  <c:v>5.5555555555555552E-2</c:v>
                </c:pt>
                <c:pt idx="6">
                  <c:v>2.222222222222222E-2</c:v>
                </c:pt>
                <c:pt idx="7">
                  <c:v>3.333333333333334E-2</c:v>
                </c:pt>
              </c:numCache>
            </c:numRef>
          </c:val>
          <c:extLst xmlns:c16r2="http://schemas.microsoft.com/office/drawing/2015/06/chart">
            <c:ext xmlns:c16="http://schemas.microsoft.com/office/drawing/2014/chart" uri="{C3380CC4-5D6E-409C-BE32-E72D297353CC}">
              <c16:uniqueId val="{00000003-248F-5046-8A8C-5E2F9AD07416}"/>
            </c:ext>
          </c:extLst>
        </c:ser>
        <c:dLbls>
          <c:showLegendKey val="0"/>
          <c:showVal val="0"/>
          <c:showCatName val="0"/>
          <c:showSerName val="0"/>
          <c:showPercent val="0"/>
          <c:showBubbleSize val="0"/>
        </c:dLbls>
        <c:gapWidth val="70"/>
        <c:axId val="288569488"/>
        <c:axId val="288569880"/>
      </c:barChart>
      <c:catAx>
        <c:axId val="288569488"/>
        <c:scaling>
          <c:orientation val="maxMin"/>
        </c:scaling>
        <c:delete val="0"/>
        <c:axPos val="l"/>
        <c:numFmt formatCode="General" sourceLinked="1"/>
        <c:majorTickMark val="none"/>
        <c:minorTickMark val="none"/>
        <c:tickLblPos val="nextTo"/>
        <c:spPr>
          <a:noFill/>
          <a:ln w="12700" cap="flat" cmpd="sng" algn="ctr">
            <a:solidFill>
              <a:srgbClr val="6F7878"/>
            </a:solidFill>
            <a:prstDash val="solid"/>
            <a:round/>
          </a:ln>
          <a:effectLst/>
        </c:spPr>
        <c:txPr>
          <a:bodyPr/>
          <a:lstStyle/>
          <a:p>
            <a:pPr algn="r">
              <a:defRPr sz="1600"/>
            </a:pPr>
            <a:endParaRPr lang="en-US"/>
          </a:p>
        </c:txPr>
        <c:crossAx val="288569880"/>
        <c:crosses val="autoZero"/>
        <c:auto val="1"/>
        <c:lblAlgn val="ctr"/>
        <c:lblOffset val="100"/>
        <c:noMultiLvlLbl val="0"/>
      </c:catAx>
      <c:valAx>
        <c:axId val="288569880"/>
        <c:scaling>
          <c:orientation val="minMax"/>
          <c:max val="0.70000000000000007"/>
        </c:scaling>
        <c:delete val="0"/>
        <c:axPos val="b"/>
        <c:numFmt formatCode="0%" sourceLinked="1"/>
        <c:majorTickMark val="none"/>
        <c:minorTickMark val="none"/>
        <c:tickLblPos val="nextTo"/>
        <c:spPr>
          <a:noFill/>
          <a:ln w="12700" cap="flat" cmpd="sng" algn="ctr">
            <a:solidFill>
              <a:srgbClr val="6F7878"/>
            </a:solidFill>
            <a:prstDash val="solid"/>
            <a:round/>
          </a:ln>
          <a:effectLst/>
        </c:spPr>
        <c:txPr>
          <a:bodyPr/>
          <a:lstStyle/>
          <a:p>
            <a:pPr>
              <a:defRPr sz="1600"/>
            </a:pPr>
            <a:endParaRPr lang="en-US"/>
          </a:p>
        </c:txPr>
        <c:crossAx val="288569488"/>
        <c:crosses val="max"/>
        <c:crossBetween val="between"/>
        <c:majorUnit val="0.35000000000000003"/>
      </c:valAx>
      <c:spPr>
        <a:noFill/>
        <a:extLst>
          <a:ext uri="{909E8E84-426E-40DD-AFC4-6F175D3DCCD1}">
            <a14:hiddenFill xmlns:a14="http://schemas.microsoft.com/office/drawing/2010/main">
              <a:noFill/>
            </a14:hiddenFill>
          </a:ext>
        </a:extLst>
      </c:spPr>
    </c:plotArea>
    <c:legend>
      <c:legendPos val="tr"/>
      <c:layout>
        <c:manualLayout>
          <c:xMode val="edge"/>
          <c:yMode val="edge"/>
          <c:x val="0.88271604938271608"/>
          <c:y val="1.1695906432748537E-2"/>
          <c:w val="0.11539818851098439"/>
          <c:h val="0.16816283630459694"/>
        </c:manualLayout>
      </c:layout>
      <c:overlay val="0"/>
      <c:txPr>
        <a:bodyPr/>
        <a:lstStyle/>
        <a:p>
          <a:pPr>
            <a:defRPr sz="1400">
              <a:latin typeface="Arial" panose="020B0604020202020204" pitchFamily="34" charset="0"/>
            </a:defRPr>
          </a:pPr>
          <a:endParaRPr lang="en-US"/>
        </a:p>
      </c:txPr>
    </c:legend>
    <c:plotVisOnly val="1"/>
    <c:dispBlanksAs val="gap"/>
    <c:showDLblsOverMax val="0"/>
  </c:chart>
  <c:spPr>
    <a:noFill/>
    <a:ln w="6350" cap="flat" cmpd="sng" algn="ctr">
      <a:noFill/>
      <a:prstDash val="solid"/>
      <a:miter lim="800000"/>
    </a:ln>
    <a:effectLst/>
    <a:extLst>
      <a:ext uri="{91240B29-F687-4F45-9708-019B960494DF}">
        <a14:hiddenLine xmlns:a14="http://schemas.microsoft.com/office/drawing/2010/main" w="6350" cap="flat" cmpd="sng" algn="ctr">
          <a:noFill/>
          <a:prstDash val="solid"/>
          <a:miter lim="800000"/>
        </a14:hiddenLine>
      </a:ext>
    </a:extLst>
  </c:spPr>
  <c:txPr>
    <a:bodyPr/>
    <a:lstStyle/>
    <a:p>
      <a:pPr>
        <a:defRPr sz="1200" b="0">
          <a:solidFill>
            <a:srgbClr val="000000"/>
          </a:solidFill>
          <a:latin typeface="Arial" panose="020B0604020202020204" pitchFamily="34" charset="0"/>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F3298CA-7AEC-44A1-85AC-4629C7466DD7}" type="doc">
      <dgm:prSet loTypeId="urn:microsoft.com/office/officeart/2005/8/layout/cycle3" loCatId="cycle" qsTypeId="urn:microsoft.com/office/officeart/2005/8/quickstyle/simple1" qsCatId="simple" csTypeId="urn:microsoft.com/office/officeart/2005/8/colors/accent1_2" csCatId="accent1" phldr="1"/>
      <dgm:spPr/>
      <dgm:t>
        <a:bodyPr/>
        <a:lstStyle/>
        <a:p>
          <a:endParaRPr lang="en-US"/>
        </a:p>
      </dgm:t>
    </dgm:pt>
    <dgm:pt modelId="{63E465AA-2511-4556-895B-30E4BDB67EDD}">
      <dgm:prSet phldrT="[Text]" custT="1"/>
      <dgm:spPr>
        <a:solidFill>
          <a:srgbClr val="002856"/>
        </a:solidFill>
      </dgm:spPr>
      <dgm:t>
        <a:bodyPr/>
        <a:lstStyle/>
        <a:p>
          <a:r>
            <a:rPr lang="en-US" sz="1400" dirty="0"/>
            <a:t>Adapt to multiple physical employee work locations</a:t>
          </a:r>
        </a:p>
      </dgm:t>
    </dgm:pt>
    <dgm:pt modelId="{C1A78C82-C30B-4735-80E7-6DF2C57FDA2C}" type="parTrans" cxnId="{E357AA6C-3E00-42FE-965E-FE12689C24A5}">
      <dgm:prSet/>
      <dgm:spPr/>
      <dgm:t>
        <a:bodyPr/>
        <a:lstStyle/>
        <a:p>
          <a:endParaRPr lang="en-US" sz="1400"/>
        </a:p>
      </dgm:t>
    </dgm:pt>
    <dgm:pt modelId="{6B26D75D-8783-492A-9BBF-5012678C5503}" type="sibTrans" cxnId="{E357AA6C-3E00-42FE-965E-FE12689C24A5}">
      <dgm:prSet/>
      <dgm:spPr>
        <a:solidFill>
          <a:srgbClr val="D3D3D3"/>
        </a:solidFill>
      </dgm:spPr>
      <dgm:t>
        <a:bodyPr/>
        <a:lstStyle/>
        <a:p>
          <a:endParaRPr lang="en-US" sz="1400"/>
        </a:p>
      </dgm:t>
    </dgm:pt>
    <dgm:pt modelId="{E12EB39C-7C80-4B84-A03C-65DE274CCDFA}">
      <dgm:prSet phldrT="[Text]" custT="1"/>
      <dgm:spPr>
        <a:solidFill>
          <a:srgbClr val="002856"/>
        </a:solidFill>
      </dgm:spPr>
      <dgm:t>
        <a:bodyPr/>
        <a:lstStyle/>
        <a:p>
          <a:r>
            <a:rPr lang="en-US" sz="1400" dirty="0"/>
            <a:t>Embrace zero-trust and perimeter security </a:t>
          </a:r>
        </a:p>
      </dgm:t>
    </dgm:pt>
    <dgm:pt modelId="{DB63E91D-BD3B-4B13-8F07-F3495CAF3F06}" type="parTrans" cxnId="{5ACC09FE-9614-4138-9025-504D2CE8308F}">
      <dgm:prSet/>
      <dgm:spPr/>
      <dgm:t>
        <a:bodyPr/>
        <a:lstStyle/>
        <a:p>
          <a:endParaRPr lang="en-US" sz="1400"/>
        </a:p>
      </dgm:t>
    </dgm:pt>
    <dgm:pt modelId="{C5685964-DD53-462E-8E81-5FCFBA8DF7E4}" type="sibTrans" cxnId="{5ACC09FE-9614-4138-9025-504D2CE8308F}">
      <dgm:prSet/>
      <dgm:spPr/>
      <dgm:t>
        <a:bodyPr/>
        <a:lstStyle/>
        <a:p>
          <a:endParaRPr lang="en-US" sz="1400"/>
        </a:p>
      </dgm:t>
    </dgm:pt>
    <dgm:pt modelId="{09624A75-F59D-44E8-9FA6-C16D5C484B80}">
      <dgm:prSet phldrT="[Text]" custT="1"/>
      <dgm:spPr>
        <a:solidFill>
          <a:srgbClr val="002856"/>
        </a:solidFill>
      </dgm:spPr>
      <dgm:t>
        <a:bodyPr/>
        <a:lstStyle/>
        <a:p>
          <a:r>
            <a:rPr lang="en-GB" sz="1400" dirty="0"/>
            <a:t>Optimize change and release — especially onboarding and offboarding</a:t>
          </a:r>
          <a:endParaRPr lang="en-US" sz="1400" dirty="0"/>
        </a:p>
      </dgm:t>
    </dgm:pt>
    <dgm:pt modelId="{4EE93B2F-E026-401E-8261-D095F15A6F2F}" type="parTrans" cxnId="{EFFA4B5E-E30D-4B6C-9F08-22CE5E557274}">
      <dgm:prSet/>
      <dgm:spPr/>
      <dgm:t>
        <a:bodyPr/>
        <a:lstStyle/>
        <a:p>
          <a:endParaRPr lang="en-US" sz="1400"/>
        </a:p>
      </dgm:t>
    </dgm:pt>
    <dgm:pt modelId="{371F6250-D8C9-4C12-B5F7-EC0464BDEA5F}" type="sibTrans" cxnId="{EFFA4B5E-E30D-4B6C-9F08-22CE5E557274}">
      <dgm:prSet/>
      <dgm:spPr/>
      <dgm:t>
        <a:bodyPr/>
        <a:lstStyle/>
        <a:p>
          <a:endParaRPr lang="en-US" sz="1400"/>
        </a:p>
      </dgm:t>
    </dgm:pt>
    <dgm:pt modelId="{1BF3B856-BF0C-4DEA-87CB-91B05835562D}">
      <dgm:prSet phldrT="[Text]" custT="1"/>
      <dgm:spPr>
        <a:solidFill>
          <a:srgbClr val="002856"/>
        </a:solidFill>
      </dgm:spPr>
      <dgm:t>
        <a:bodyPr/>
        <a:lstStyle/>
        <a:p>
          <a:r>
            <a:rPr lang="en-GB" sz="1400" dirty="0"/>
            <a:t>Measure experience, leverage analytics to target automation investments</a:t>
          </a:r>
          <a:endParaRPr lang="en-US" sz="1400" dirty="0"/>
        </a:p>
      </dgm:t>
    </dgm:pt>
    <dgm:pt modelId="{178E051E-0063-4892-8242-242573B37D8B}" type="parTrans" cxnId="{EC425D6A-C97C-4C98-A5C2-4802221E88C5}">
      <dgm:prSet/>
      <dgm:spPr/>
      <dgm:t>
        <a:bodyPr/>
        <a:lstStyle/>
        <a:p>
          <a:endParaRPr lang="en-US" sz="1400"/>
        </a:p>
      </dgm:t>
    </dgm:pt>
    <dgm:pt modelId="{C5F14A5C-02F6-4EE8-9D93-2EC1FA44A2EC}" type="sibTrans" cxnId="{EC425D6A-C97C-4C98-A5C2-4802221E88C5}">
      <dgm:prSet/>
      <dgm:spPr/>
      <dgm:t>
        <a:bodyPr/>
        <a:lstStyle/>
        <a:p>
          <a:endParaRPr lang="en-US" sz="1400"/>
        </a:p>
      </dgm:t>
    </dgm:pt>
    <dgm:pt modelId="{83FD9374-2C04-4182-9ED8-EB732E7F968C}">
      <dgm:prSet phldrT="[Text]" custT="1"/>
      <dgm:spPr>
        <a:solidFill>
          <a:srgbClr val="002856"/>
        </a:solidFill>
      </dgm:spPr>
      <dgm:t>
        <a:bodyPr/>
        <a:lstStyle/>
        <a:p>
          <a:r>
            <a:rPr lang="en-US" sz="1400" dirty="0"/>
            <a:t>Cloudify application access</a:t>
          </a:r>
        </a:p>
      </dgm:t>
    </dgm:pt>
    <dgm:pt modelId="{0CA19D94-582B-47E9-BC19-35517ACF7A53}" type="parTrans" cxnId="{605794B0-AD8B-4767-A559-65B49A25970A}">
      <dgm:prSet/>
      <dgm:spPr/>
      <dgm:t>
        <a:bodyPr/>
        <a:lstStyle/>
        <a:p>
          <a:endParaRPr lang="en-US" sz="1400"/>
        </a:p>
      </dgm:t>
    </dgm:pt>
    <dgm:pt modelId="{37154BCA-B2DE-4CAA-9011-71F936BAB4AE}" type="sibTrans" cxnId="{605794B0-AD8B-4767-A559-65B49A25970A}">
      <dgm:prSet/>
      <dgm:spPr/>
      <dgm:t>
        <a:bodyPr/>
        <a:lstStyle/>
        <a:p>
          <a:endParaRPr lang="en-US" sz="1400"/>
        </a:p>
      </dgm:t>
    </dgm:pt>
    <dgm:pt modelId="{4666AD5D-E851-49DE-8987-FE876A15E955}">
      <dgm:prSet phldrT="[Text]" custT="1"/>
      <dgm:spPr>
        <a:solidFill>
          <a:srgbClr val="002856"/>
        </a:solidFill>
      </dgm:spPr>
      <dgm:t>
        <a:bodyPr/>
        <a:lstStyle/>
        <a:p>
          <a:r>
            <a:rPr lang="en-US" sz="1400" dirty="0"/>
            <a:t>Implement workplace resource scheduling applications</a:t>
          </a:r>
        </a:p>
      </dgm:t>
    </dgm:pt>
    <dgm:pt modelId="{EE773A1F-E4A4-4E5E-BBA9-0CD109324095}" type="parTrans" cxnId="{76A3DBDC-B506-4A3C-9FDA-06DDC22D7E7D}">
      <dgm:prSet/>
      <dgm:spPr/>
      <dgm:t>
        <a:bodyPr/>
        <a:lstStyle/>
        <a:p>
          <a:endParaRPr lang="en-US" sz="1400"/>
        </a:p>
      </dgm:t>
    </dgm:pt>
    <dgm:pt modelId="{182773DD-A236-478E-B60A-482845FD18FB}" type="sibTrans" cxnId="{76A3DBDC-B506-4A3C-9FDA-06DDC22D7E7D}">
      <dgm:prSet/>
      <dgm:spPr/>
      <dgm:t>
        <a:bodyPr/>
        <a:lstStyle/>
        <a:p>
          <a:endParaRPr lang="en-US" sz="1400"/>
        </a:p>
      </dgm:t>
    </dgm:pt>
    <dgm:pt modelId="{D4009085-FB14-4364-BC8E-80C209A64EAE}" type="pres">
      <dgm:prSet presAssocID="{FF3298CA-7AEC-44A1-85AC-4629C7466DD7}" presName="Name0" presStyleCnt="0">
        <dgm:presLayoutVars>
          <dgm:dir/>
          <dgm:resizeHandles val="exact"/>
        </dgm:presLayoutVars>
      </dgm:prSet>
      <dgm:spPr/>
      <dgm:t>
        <a:bodyPr/>
        <a:lstStyle/>
        <a:p>
          <a:endParaRPr lang="en-US"/>
        </a:p>
      </dgm:t>
    </dgm:pt>
    <dgm:pt modelId="{B2A6FCEF-B410-42DF-B00E-B0EA9613972B}" type="pres">
      <dgm:prSet presAssocID="{FF3298CA-7AEC-44A1-85AC-4629C7466DD7}" presName="cycle" presStyleCnt="0"/>
      <dgm:spPr/>
    </dgm:pt>
    <dgm:pt modelId="{7834823D-4E80-4B5C-86DC-4921FEAC4729}" type="pres">
      <dgm:prSet presAssocID="{63E465AA-2511-4556-895B-30E4BDB67EDD}" presName="nodeFirstNode" presStyleLbl="node1" presStyleIdx="0" presStyleCnt="6">
        <dgm:presLayoutVars>
          <dgm:bulletEnabled val="1"/>
        </dgm:presLayoutVars>
      </dgm:prSet>
      <dgm:spPr/>
      <dgm:t>
        <a:bodyPr/>
        <a:lstStyle/>
        <a:p>
          <a:endParaRPr lang="en-US"/>
        </a:p>
      </dgm:t>
    </dgm:pt>
    <dgm:pt modelId="{EC5E0F40-6D4F-4333-8959-72F0FAF0E697}" type="pres">
      <dgm:prSet presAssocID="{6B26D75D-8783-492A-9BBF-5012678C5503}" presName="sibTransFirstNode" presStyleLbl="bgShp" presStyleIdx="0" presStyleCnt="1"/>
      <dgm:spPr/>
      <dgm:t>
        <a:bodyPr/>
        <a:lstStyle/>
        <a:p>
          <a:endParaRPr lang="en-US"/>
        </a:p>
      </dgm:t>
    </dgm:pt>
    <dgm:pt modelId="{94E69E8B-959E-49EE-87A9-9BA623F1ADEB}" type="pres">
      <dgm:prSet presAssocID="{E12EB39C-7C80-4B84-A03C-65DE274CCDFA}" presName="nodeFollowingNodes" presStyleLbl="node1" presStyleIdx="1" presStyleCnt="6">
        <dgm:presLayoutVars>
          <dgm:bulletEnabled val="1"/>
        </dgm:presLayoutVars>
      </dgm:prSet>
      <dgm:spPr/>
      <dgm:t>
        <a:bodyPr/>
        <a:lstStyle/>
        <a:p>
          <a:endParaRPr lang="en-US"/>
        </a:p>
      </dgm:t>
    </dgm:pt>
    <dgm:pt modelId="{912A1E9D-7D75-463F-9D1B-5B4C35E44772}" type="pres">
      <dgm:prSet presAssocID="{09624A75-F59D-44E8-9FA6-C16D5C484B80}" presName="nodeFollowingNodes" presStyleLbl="node1" presStyleIdx="2" presStyleCnt="6">
        <dgm:presLayoutVars>
          <dgm:bulletEnabled val="1"/>
        </dgm:presLayoutVars>
      </dgm:prSet>
      <dgm:spPr/>
      <dgm:t>
        <a:bodyPr/>
        <a:lstStyle/>
        <a:p>
          <a:endParaRPr lang="en-US"/>
        </a:p>
      </dgm:t>
    </dgm:pt>
    <dgm:pt modelId="{5E361585-51DF-4CE2-9FDB-B50C4B347C87}" type="pres">
      <dgm:prSet presAssocID="{1BF3B856-BF0C-4DEA-87CB-91B05835562D}" presName="nodeFollowingNodes" presStyleLbl="node1" presStyleIdx="3" presStyleCnt="6">
        <dgm:presLayoutVars>
          <dgm:bulletEnabled val="1"/>
        </dgm:presLayoutVars>
      </dgm:prSet>
      <dgm:spPr/>
      <dgm:t>
        <a:bodyPr/>
        <a:lstStyle/>
        <a:p>
          <a:endParaRPr lang="en-US"/>
        </a:p>
      </dgm:t>
    </dgm:pt>
    <dgm:pt modelId="{1B211BBD-49C0-4D05-B8C7-2AA48447942F}" type="pres">
      <dgm:prSet presAssocID="{83FD9374-2C04-4182-9ED8-EB732E7F968C}" presName="nodeFollowingNodes" presStyleLbl="node1" presStyleIdx="4" presStyleCnt="6">
        <dgm:presLayoutVars>
          <dgm:bulletEnabled val="1"/>
        </dgm:presLayoutVars>
      </dgm:prSet>
      <dgm:spPr/>
      <dgm:t>
        <a:bodyPr/>
        <a:lstStyle/>
        <a:p>
          <a:endParaRPr lang="en-US"/>
        </a:p>
      </dgm:t>
    </dgm:pt>
    <dgm:pt modelId="{FC238344-460B-43F7-85D2-316F6C44D9C6}" type="pres">
      <dgm:prSet presAssocID="{4666AD5D-E851-49DE-8987-FE876A15E955}" presName="nodeFollowingNodes" presStyleLbl="node1" presStyleIdx="5" presStyleCnt="6">
        <dgm:presLayoutVars>
          <dgm:bulletEnabled val="1"/>
        </dgm:presLayoutVars>
      </dgm:prSet>
      <dgm:spPr/>
      <dgm:t>
        <a:bodyPr/>
        <a:lstStyle/>
        <a:p>
          <a:endParaRPr lang="en-US"/>
        </a:p>
      </dgm:t>
    </dgm:pt>
  </dgm:ptLst>
  <dgm:cxnLst>
    <dgm:cxn modelId="{5A67D6B3-759B-43A1-BCC0-A33BC181B968}" type="presOf" srcId="{4666AD5D-E851-49DE-8987-FE876A15E955}" destId="{FC238344-460B-43F7-85D2-316F6C44D9C6}" srcOrd="0" destOrd="0" presId="urn:microsoft.com/office/officeart/2005/8/layout/cycle3"/>
    <dgm:cxn modelId="{E8812AE1-F1E7-4548-BEB0-6C306311054F}" type="presOf" srcId="{09624A75-F59D-44E8-9FA6-C16D5C484B80}" destId="{912A1E9D-7D75-463F-9D1B-5B4C35E44772}" srcOrd="0" destOrd="0" presId="urn:microsoft.com/office/officeart/2005/8/layout/cycle3"/>
    <dgm:cxn modelId="{76A3DBDC-B506-4A3C-9FDA-06DDC22D7E7D}" srcId="{FF3298CA-7AEC-44A1-85AC-4629C7466DD7}" destId="{4666AD5D-E851-49DE-8987-FE876A15E955}" srcOrd="5" destOrd="0" parTransId="{EE773A1F-E4A4-4E5E-BBA9-0CD109324095}" sibTransId="{182773DD-A236-478E-B60A-482845FD18FB}"/>
    <dgm:cxn modelId="{E112BC61-7565-4D3B-BA40-02C2B773136A}" type="presOf" srcId="{6B26D75D-8783-492A-9BBF-5012678C5503}" destId="{EC5E0F40-6D4F-4333-8959-72F0FAF0E697}" srcOrd="0" destOrd="0" presId="urn:microsoft.com/office/officeart/2005/8/layout/cycle3"/>
    <dgm:cxn modelId="{EC425D6A-C97C-4C98-A5C2-4802221E88C5}" srcId="{FF3298CA-7AEC-44A1-85AC-4629C7466DD7}" destId="{1BF3B856-BF0C-4DEA-87CB-91B05835562D}" srcOrd="3" destOrd="0" parTransId="{178E051E-0063-4892-8242-242573B37D8B}" sibTransId="{C5F14A5C-02F6-4EE8-9D93-2EC1FA44A2EC}"/>
    <dgm:cxn modelId="{247D08D0-AE88-45BD-9B0E-CA17EA3C9E7E}" type="presOf" srcId="{1BF3B856-BF0C-4DEA-87CB-91B05835562D}" destId="{5E361585-51DF-4CE2-9FDB-B50C4B347C87}" srcOrd="0" destOrd="0" presId="urn:microsoft.com/office/officeart/2005/8/layout/cycle3"/>
    <dgm:cxn modelId="{605794B0-AD8B-4767-A559-65B49A25970A}" srcId="{FF3298CA-7AEC-44A1-85AC-4629C7466DD7}" destId="{83FD9374-2C04-4182-9ED8-EB732E7F968C}" srcOrd="4" destOrd="0" parTransId="{0CA19D94-582B-47E9-BC19-35517ACF7A53}" sibTransId="{37154BCA-B2DE-4CAA-9011-71F936BAB4AE}"/>
    <dgm:cxn modelId="{E357AA6C-3E00-42FE-965E-FE12689C24A5}" srcId="{FF3298CA-7AEC-44A1-85AC-4629C7466DD7}" destId="{63E465AA-2511-4556-895B-30E4BDB67EDD}" srcOrd="0" destOrd="0" parTransId="{C1A78C82-C30B-4735-80E7-6DF2C57FDA2C}" sibTransId="{6B26D75D-8783-492A-9BBF-5012678C5503}"/>
    <dgm:cxn modelId="{EFFA4B5E-E30D-4B6C-9F08-22CE5E557274}" srcId="{FF3298CA-7AEC-44A1-85AC-4629C7466DD7}" destId="{09624A75-F59D-44E8-9FA6-C16D5C484B80}" srcOrd="2" destOrd="0" parTransId="{4EE93B2F-E026-401E-8261-D095F15A6F2F}" sibTransId="{371F6250-D8C9-4C12-B5F7-EC0464BDEA5F}"/>
    <dgm:cxn modelId="{CBC07E8E-CE4C-4A88-BCB8-931FE25A072D}" type="presOf" srcId="{63E465AA-2511-4556-895B-30E4BDB67EDD}" destId="{7834823D-4E80-4B5C-86DC-4921FEAC4729}" srcOrd="0" destOrd="0" presId="urn:microsoft.com/office/officeart/2005/8/layout/cycle3"/>
    <dgm:cxn modelId="{773EA54C-4368-4CC6-8452-E179F57DF620}" type="presOf" srcId="{83FD9374-2C04-4182-9ED8-EB732E7F968C}" destId="{1B211BBD-49C0-4D05-B8C7-2AA48447942F}" srcOrd="0" destOrd="0" presId="urn:microsoft.com/office/officeart/2005/8/layout/cycle3"/>
    <dgm:cxn modelId="{5ACC09FE-9614-4138-9025-504D2CE8308F}" srcId="{FF3298CA-7AEC-44A1-85AC-4629C7466DD7}" destId="{E12EB39C-7C80-4B84-A03C-65DE274CCDFA}" srcOrd="1" destOrd="0" parTransId="{DB63E91D-BD3B-4B13-8F07-F3495CAF3F06}" sibTransId="{C5685964-DD53-462E-8E81-5FCFBA8DF7E4}"/>
    <dgm:cxn modelId="{4951A7F0-B419-4CC1-8C0C-8CD4CD366FAD}" type="presOf" srcId="{FF3298CA-7AEC-44A1-85AC-4629C7466DD7}" destId="{D4009085-FB14-4364-BC8E-80C209A64EAE}" srcOrd="0" destOrd="0" presId="urn:microsoft.com/office/officeart/2005/8/layout/cycle3"/>
    <dgm:cxn modelId="{52A5D6CD-3D5D-4512-8642-612EB2B063B0}" type="presOf" srcId="{E12EB39C-7C80-4B84-A03C-65DE274CCDFA}" destId="{94E69E8B-959E-49EE-87A9-9BA623F1ADEB}" srcOrd="0" destOrd="0" presId="urn:microsoft.com/office/officeart/2005/8/layout/cycle3"/>
    <dgm:cxn modelId="{D2D5DBC4-8935-446D-AD10-B9FA3B839206}" type="presParOf" srcId="{D4009085-FB14-4364-BC8E-80C209A64EAE}" destId="{B2A6FCEF-B410-42DF-B00E-B0EA9613972B}" srcOrd="0" destOrd="0" presId="urn:microsoft.com/office/officeart/2005/8/layout/cycle3"/>
    <dgm:cxn modelId="{50C29B2C-4A3E-4C89-8BF5-3AFDA520B956}" type="presParOf" srcId="{B2A6FCEF-B410-42DF-B00E-B0EA9613972B}" destId="{7834823D-4E80-4B5C-86DC-4921FEAC4729}" srcOrd="0" destOrd="0" presId="urn:microsoft.com/office/officeart/2005/8/layout/cycle3"/>
    <dgm:cxn modelId="{9DCE8C93-BA5D-4061-86E5-3960BF7704FD}" type="presParOf" srcId="{B2A6FCEF-B410-42DF-B00E-B0EA9613972B}" destId="{EC5E0F40-6D4F-4333-8959-72F0FAF0E697}" srcOrd="1" destOrd="0" presId="urn:microsoft.com/office/officeart/2005/8/layout/cycle3"/>
    <dgm:cxn modelId="{ECDE867B-4167-407D-B205-9723E8BBFBFC}" type="presParOf" srcId="{B2A6FCEF-B410-42DF-B00E-B0EA9613972B}" destId="{94E69E8B-959E-49EE-87A9-9BA623F1ADEB}" srcOrd="2" destOrd="0" presId="urn:microsoft.com/office/officeart/2005/8/layout/cycle3"/>
    <dgm:cxn modelId="{2C2F0888-83D5-4802-9FF5-C858487A3E3E}" type="presParOf" srcId="{B2A6FCEF-B410-42DF-B00E-B0EA9613972B}" destId="{912A1E9D-7D75-463F-9D1B-5B4C35E44772}" srcOrd="3" destOrd="0" presId="urn:microsoft.com/office/officeart/2005/8/layout/cycle3"/>
    <dgm:cxn modelId="{685E2525-1CA8-4924-B8A7-A667F631AF90}" type="presParOf" srcId="{B2A6FCEF-B410-42DF-B00E-B0EA9613972B}" destId="{5E361585-51DF-4CE2-9FDB-B50C4B347C87}" srcOrd="4" destOrd="0" presId="urn:microsoft.com/office/officeart/2005/8/layout/cycle3"/>
    <dgm:cxn modelId="{47F918D1-D842-4003-BED7-B17A68D28A41}" type="presParOf" srcId="{B2A6FCEF-B410-42DF-B00E-B0EA9613972B}" destId="{1B211BBD-49C0-4D05-B8C7-2AA48447942F}" srcOrd="5" destOrd="0" presId="urn:microsoft.com/office/officeart/2005/8/layout/cycle3"/>
    <dgm:cxn modelId="{B30CF8FE-E40D-4FC5-8B93-BFE34DA9DDDB}" type="presParOf" srcId="{B2A6FCEF-B410-42DF-B00E-B0EA9613972B}" destId="{FC238344-460B-43F7-85D2-316F6C44D9C6}" srcOrd="6" destOrd="0" presId="urn:microsoft.com/office/officeart/2005/8/layout/cycle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cycle3">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connRout" val="longCurve"/>
                <dgm:param type="begPts" val="midR"/>
                <dgm:param type="endPts" val="midL"/>
                <dgm:param type="dstNode" val="node1"/>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connRout" val="longCurve"/>
                <dgm:param type="begPts" val="midL"/>
                <dgm:param type="endPts" val="midR"/>
                <dgm:param type="dstNode" val="node1"/>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connRout" val="longCurve"/>
                      <dgm:param type="begPts" val="midR"/>
                      <dgm:param type="endPts" val="midL"/>
                      <dgm:param type="dstNode" val="nodeFirstNode"/>
                    </dgm:alg>
                  </dgm:if>
                  <dgm:else name="Name15">
                    <dgm:alg type="conn">
                      <dgm:param type="connRout" val="longCurve"/>
                      <dgm:param type="begPts" val="midL"/>
                      <dgm:param type="endPts" val="midR"/>
                      <dgm:param type="dstNode" val="nodeFirstNode"/>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9E26B98C-713B-4B72-A4D4-019F5DA80C9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xmlns="" id="{DC270BE1-CA36-4E08-BA4E-AC3C07DBA58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662039D-F6B0-4B3D-87CD-5EA4BC8D3B27}" type="datetimeFigureOut">
              <a:rPr lang="en-US" smtClean="0"/>
              <a:t>8/25/2021</a:t>
            </a:fld>
            <a:endParaRPr lang="en-US" dirty="0"/>
          </a:p>
        </p:txBody>
      </p:sp>
      <p:sp>
        <p:nvSpPr>
          <p:cNvPr id="4" name="Footer Placeholder 3">
            <a:extLst>
              <a:ext uri="{FF2B5EF4-FFF2-40B4-BE49-F238E27FC236}">
                <a16:creationId xmlns:a16="http://schemas.microsoft.com/office/drawing/2014/main" xmlns="" id="{87346B8E-2606-4769-BF30-459644BE4BF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xmlns="" id="{ABEC229D-172E-43E4-8A96-CF0E11D3DD0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D3B6B68-6C65-4B67-BFEC-C9B9E8911328}" type="slidenum">
              <a:rPr lang="en-US" smtClean="0"/>
              <a:t>‹#›</a:t>
            </a:fld>
            <a:endParaRPr lang="en-US" dirty="0"/>
          </a:p>
        </p:txBody>
      </p:sp>
    </p:spTree>
    <p:extLst>
      <p:ext uri="{BB962C8B-B14F-4D97-AF65-F5344CB8AC3E}">
        <p14:creationId xmlns:p14="http://schemas.microsoft.com/office/powerpoint/2010/main" val="173089888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Notes Placeholder 4"/>
          <p:cNvSpPr>
            <a:spLocks noGrp="1"/>
          </p:cNvSpPr>
          <p:nvPr>
            <p:ph type="body" sz="quarter" idx="3"/>
          </p:nvPr>
        </p:nvSpPr>
        <p:spPr>
          <a:xfrm>
            <a:off x="246888" y="3134806"/>
            <a:ext cx="6373368" cy="5698298"/>
          </a:xfrm>
          <a:prstGeom prst="rect">
            <a:avLst/>
          </a:prstGeom>
        </p:spPr>
        <p:txBody>
          <a:bodyPr vert="horz" lIns="0" tIns="0" rIns="0" bIns="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Image Placeholder 7">
            <a:extLst>
              <a:ext uri="{FF2B5EF4-FFF2-40B4-BE49-F238E27FC236}">
                <a16:creationId xmlns:a16="http://schemas.microsoft.com/office/drawing/2014/main" xmlns="" id="{EB9A72EB-8446-4162-8400-EAE51CA4B002}"/>
              </a:ext>
            </a:extLst>
          </p:cNvPr>
          <p:cNvSpPr>
            <a:spLocks noGrp="1" noRot="1" noChangeAspect="1"/>
          </p:cNvSpPr>
          <p:nvPr>
            <p:ph type="sldImg" idx="2"/>
          </p:nvPr>
        </p:nvSpPr>
        <p:spPr>
          <a:xfrm>
            <a:off x="1333500" y="658368"/>
            <a:ext cx="4191000" cy="2357438"/>
          </a:xfrm>
          <a:prstGeom prst="rect">
            <a:avLst/>
          </a:prstGeom>
          <a:noFill/>
          <a:ln w="12700">
            <a:solidFill>
              <a:prstClr val="black"/>
            </a:solidFill>
          </a:ln>
        </p:spPr>
        <p:txBody>
          <a:bodyPr vert="horz" lIns="91440" tIns="45720" rIns="91440" bIns="45720" rtlCol="0" anchor="ctr"/>
          <a:lstStyle/>
          <a:p>
            <a:endParaRPr lang="en-US" dirty="0"/>
          </a:p>
        </p:txBody>
      </p:sp>
      <p:sp>
        <p:nvSpPr>
          <p:cNvPr id="4" name="TextBox 3">
            <a:extLst>
              <a:ext uri="{FF2B5EF4-FFF2-40B4-BE49-F238E27FC236}">
                <a16:creationId xmlns:a16="http://schemas.microsoft.com/office/drawing/2014/main" xmlns="" id="{2DCDDD80-EA9B-4CAB-A8BB-A70361B20458}"/>
              </a:ext>
            </a:extLst>
          </p:cNvPr>
          <p:cNvSpPr txBox="1"/>
          <p:nvPr/>
        </p:nvSpPr>
        <p:spPr>
          <a:xfrm>
            <a:off x="246888" y="8980301"/>
            <a:ext cx="4547720" cy="92333"/>
          </a:xfrm>
          <a:prstGeom prst="rect">
            <a:avLst/>
          </a:prstGeom>
          <a:noFill/>
        </p:spPr>
        <p:txBody>
          <a:bodyPr wrap="none" lIns="0" tIns="0" rIns="0" bIns="0" rtlCol="0" anchor="b" anchorCtr="0">
            <a:spAutoFit/>
          </a:bodyPr>
          <a:lstStyle/>
          <a:p>
            <a:pPr marL="228600" indent="-228600"/>
            <a:fld id="{E1F39F5E-4058-4856-B2BD-0FDE5C1B6221}" type="slidenum">
              <a:rPr lang="en-US" sz="600" smtClean="0"/>
              <a:t>‹#›</a:t>
            </a:fld>
            <a:r>
              <a:rPr lang="en-US" sz="600" dirty="0"/>
              <a:t>	© 2021 Gartner, Inc. and/or its affiliates. All rights reserved. Gartner is a registered trademark of Gartner, Inc. or its affiliates..</a:t>
            </a:r>
          </a:p>
        </p:txBody>
      </p:sp>
      <p:sp>
        <p:nvSpPr>
          <p:cNvPr id="6" name="Text Box 86">
            <a:extLst>
              <a:ext uri="{FF2B5EF4-FFF2-40B4-BE49-F238E27FC236}">
                <a16:creationId xmlns:a16="http://schemas.microsoft.com/office/drawing/2014/main" xmlns="" id="{7C52E1A1-89C1-448D-9A45-C2FACD982C9C}"/>
              </a:ext>
            </a:extLst>
          </p:cNvPr>
          <p:cNvSpPr txBox="1">
            <a:spLocks noChangeArrowheads="1"/>
          </p:cNvSpPr>
          <p:nvPr/>
        </p:nvSpPr>
        <p:spPr bwMode="gray">
          <a:xfrm>
            <a:off x="242373" y="128260"/>
            <a:ext cx="6326067" cy="258458"/>
          </a:xfrm>
          <a:prstGeom prst="rect">
            <a:avLst/>
          </a:prstGeom>
          <a:noFill/>
          <a:ln w="12700">
            <a:noFill/>
            <a:miter lim="800000"/>
            <a:headEnd type="none" w="sm" len="sm"/>
            <a:tailEnd type="none" w="sm" len="sm"/>
          </a:ln>
          <a:effectLst/>
        </p:spPr>
        <p:txBody>
          <a:bodyPr wrap="square" lIns="0" tIns="45683" rIns="91366" bIns="45683" anchor="t" anchorCtr="0">
            <a:spAutoFit/>
          </a:bodyPr>
          <a:lstStyle/>
          <a:p>
            <a:pPr marL="0" marR="0" lvl="0" indent="0" algn="l" defTabSz="912813" rtl="0" eaLnBrk="1" fontAlgn="auto" latinLnBrk="0" hangingPunct="1">
              <a:lnSpc>
                <a:spcPct val="90000"/>
              </a:lnSpc>
              <a:spcBef>
                <a:spcPct val="0"/>
              </a:spcBef>
              <a:spcAft>
                <a:spcPct val="0"/>
              </a:spcAft>
              <a:buClrTx/>
              <a:buSzTx/>
              <a:buFontTx/>
              <a:buNone/>
              <a:tabLst/>
              <a:defRPr/>
            </a:pPr>
            <a:r>
              <a:rPr lang="en-US" sz="1200" b="1" dirty="0"/>
              <a:t>Leadership Vision for 2022: Infrastructure and Operations</a:t>
            </a:r>
          </a:p>
        </p:txBody>
      </p:sp>
    </p:spTree>
    <p:extLst>
      <p:ext uri="{BB962C8B-B14F-4D97-AF65-F5344CB8AC3E}">
        <p14:creationId xmlns:p14="http://schemas.microsoft.com/office/powerpoint/2010/main" val="922378356"/>
      </p:ext>
    </p:extLst>
  </p:cSld>
  <p:clrMap bg1="lt1" tx1="dk1" bg2="lt2" tx2="dk2" accent1="accent1" accent2="accent2" accent3="accent3" accent4="accent4" accent5="accent5" accent6="accent6" hlink="hlink" folHlink="folHlink"/>
  <p:notesStyle>
    <a:lvl1pPr marL="0" algn="l" defTabSz="914400" rtl="0" eaLnBrk="1" latinLnBrk="0" hangingPunct="1">
      <a:lnSpc>
        <a:spcPct val="90000"/>
      </a:lnSpc>
      <a:spcAft>
        <a:spcPts val="600"/>
      </a:spcAft>
      <a:defRPr sz="1200" kern="1200">
        <a:solidFill>
          <a:schemeClr val="tx1"/>
        </a:solidFill>
        <a:latin typeface="+mn-lt"/>
        <a:ea typeface="+mn-ea"/>
        <a:cs typeface="+mn-cs"/>
      </a:defRPr>
    </a:lvl1pPr>
    <a:lvl2pPr marL="182880" indent="-137160" algn="l" defTabSz="914400" rtl="0" eaLnBrk="1" latinLnBrk="0" hangingPunct="1">
      <a:lnSpc>
        <a:spcPct val="90000"/>
      </a:lnSpc>
      <a:spcAft>
        <a:spcPts val="600"/>
      </a:spcAft>
      <a:buFont typeface="Arial" panose="020B0604020202020204" pitchFamily="34" charset="0"/>
      <a:buChar char="•"/>
      <a:defRPr sz="1200" kern="1200">
        <a:solidFill>
          <a:schemeClr val="tx1"/>
        </a:solidFill>
        <a:latin typeface="+mn-lt"/>
        <a:ea typeface="+mn-ea"/>
        <a:cs typeface="+mn-cs"/>
      </a:defRPr>
    </a:lvl2pPr>
    <a:lvl3pPr marL="365760" indent="-137160" algn="l" defTabSz="914400" rtl="0" eaLnBrk="1" latinLnBrk="0" hangingPunct="1">
      <a:lnSpc>
        <a:spcPct val="90000"/>
      </a:lnSpc>
      <a:spcAft>
        <a:spcPts val="600"/>
      </a:spcAft>
      <a:buFont typeface="Arial" panose="020B0604020202020204" pitchFamily="34" charset="0"/>
      <a:buChar char="–"/>
      <a:defRPr sz="1200" kern="1200">
        <a:solidFill>
          <a:schemeClr val="tx1"/>
        </a:solidFill>
        <a:latin typeface="+mn-lt"/>
        <a:ea typeface="+mn-ea"/>
        <a:cs typeface="+mn-cs"/>
      </a:defRPr>
    </a:lvl3pPr>
    <a:lvl4pPr marL="548640" indent="-137160" algn="l" defTabSz="914400" rtl="0" eaLnBrk="1" latinLnBrk="0" hangingPunct="1">
      <a:lnSpc>
        <a:spcPct val="90000"/>
      </a:lnSpc>
      <a:spcAft>
        <a:spcPts val="600"/>
      </a:spcAft>
      <a:buFont typeface="Arial" panose="020B0604020202020204" pitchFamily="34" charset="0"/>
      <a:buChar char="•"/>
      <a:defRPr sz="1200" kern="1200">
        <a:solidFill>
          <a:schemeClr val="tx1"/>
        </a:solidFill>
        <a:latin typeface="+mn-lt"/>
        <a:ea typeface="+mn-ea"/>
        <a:cs typeface="+mn-cs"/>
      </a:defRPr>
    </a:lvl4pPr>
    <a:lvl5pPr marL="731520" indent="-137160" algn="l" defTabSz="914400" rtl="0" eaLnBrk="1" latinLnBrk="0" hangingPunct="1">
      <a:lnSpc>
        <a:spcPct val="90000"/>
      </a:lnSpc>
      <a:spcAft>
        <a:spcPts val="600"/>
      </a:spcAft>
      <a:buFont typeface="Arial" panose="020B0604020202020204" pitchFamily="34" charset="0"/>
      <a:buChar char="–"/>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p:cSld>
    <p:spTree>
      <p:nvGrpSpPr>
        <p:cNvPr id="1" name="Shape 272"/>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xmlns="" id="{8CAF81D4-3D26-4C17-80C8-0467778FF4F6}"/>
              </a:ext>
            </a:extLst>
          </p:cNvPr>
          <p:cNvSpPr>
            <a:spLocks noGrp="1" noRot="1" noChangeAspect="1"/>
          </p:cNvSpPr>
          <p:nvPr>
            <p:ph type="sldImg"/>
          </p:nvPr>
        </p:nvSpPr>
        <p:spPr>
          <a:xfrm>
            <a:off x="1333500" y="658813"/>
            <a:ext cx="4191000" cy="2357437"/>
          </a:xfrm>
        </p:spPr>
      </p:sp>
      <p:sp>
        <p:nvSpPr>
          <p:cNvPr id="3" name="Notes Placeholder 2">
            <a:extLst>
              <a:ext uri="{FF2B5EF4-FFF2-40B4-BE49-F238E27FC236}">
                <a16:creationId xmlns:a16="http://schemas.microsoft.com/office/drawing/2014/main" xmlns="" id="{F3F469BB-9656-4376-BBB5-AB3F8FB648AA}"/>
              </a:ext>
            </a:extLst>
          </p:cNvPr>
          <p:cNvSpPr>
            <a:spLocks noGrp="1"/>
          </p:cNvSpPr>
          <p:nvPr>
            <p:ph type="body" idx="1"/>
          </p:nvPr>
        </p:nvSpPr>
        <p:spPr/>
        <p:style>
          <a:lnRef idx="2">
            <a:schemeClr val="dk1"/>
          </a:lnRef>
          <a:fillRef idx="1">
            <a:schemeClr val="lt1"/>
          </a:fillRef>
          <a:effectRef idx="0">
            <a:schemeClr val="dk1"/>
          </a:effectRef>
          <a:fontRef idx="minor">
            <a:schemeClr val="dk1"/>
          </a:fontRef>
        </p:style>
        <p:txBody>
          <a:bodyPr/>
          <a:lstStyle/>
          <a:p>
            <a:endParaRPr lang="en-US" sz="1000" dirty="0"/>
          </a:p>
        </p:txBody>
      </p:sp>
    </p:spTree>
    <p:extLst>
      <p:ext uri="{BB962C8B-B14F-4D97-AF65-F5344CB8AC3E}">
        <p14:creationId xmlns:p14="http://schemas.microsoft.com/office/powerpoint/2010/main" val="39677041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33500" y="658813"/>
            <a:ext cx="4191000" cy="2357437"/>
          </a:xfrm>
        </p:spPr>
      </p:sp>
      <p:sp>
        <p:nvSpPr>
          <p:cNvPr id="3" name="Notes Placeholder 2"/>
          <p:cNvSpPr>
            <a:spLocks noGrp="1"/>
          </p:cNvSpPr>
          <p:nvPr>
            <p:ph type="body" idx="1"/>
          </p:nvPr>
        </p:nvSpPr>
        <p:spPr/>
        <p:txBody>
          <a:bodyPr/>
          <a:lstStyle/>
          <a:p>
            <a:pPr>
              <a:lnSpc>
                <a:spcPct val="115000"/>
              </a:lnSpc>
            </a:pPr>
            <a:r>
              <a:rPr lang="en-US" sz="1000" dirty="0">
                <a:effectLst/>
                <a:latin typeface="Arial" panose="020B0604020202020204" pitchFamily="34" charset="0"/>
                <a:ea typeface="Arial" panose="020B0604020202020204" pitchFamily="34" charset="0"/>
              </a:rPr>
              <a:t>Recruiting for I&amp;O talent is certainly changing. Significantly more job postings are now emphasizing skills such as automation and DevOps more than traditional frameworks such as ITIL and ITSM. </a:t>
            </a:r>
          </a:p>
          <a:p>
            <a:pPr>
              <a:lnSpc>
                <a:spcPct val="115000"/>
              </a:lnSpc>
            </a:pPr>
            <a:endParaRPr lang="en-US" sz="1000" dirty="0">
              <a:effectLst/>
              <a:latin typeface="Arial" panose="020B0604020202020204" pitchFamily="34" charset="0"/>
              <a:ea typeface="Arial" panose="020B0604020202020204" pitchFamily="34" charset="0"/>
            </a:endParaRPr>
          </a:p>
          <a:p>
            <a:pPr>
              <a:lnSpc>
                <a:spcPct val="115000"/>
              </a:lnSpc>
            </a:pPr>
            <a:r>
              <a:rPr lang="en-US" sz="1000" dirty="0">
                <a:effectLst/>
                <a:latin typeface="Arial" panose="020B0604020202020204" pitchFamily="34" charset="0"/>
                <a:ea typeface="Arial" panose="020B0604020202020204" pitchFamily="34" charset="0"/>
              </a:rPr>
              <a:t>I&amp;O leaders must invest in skills that support iterative, customer-focused frameworks and ways of working, such as DevOps, product management and agile. </a:t>
            </a:r>
          </a:p>
          <a:p>
            <a:pPr>
              <a:lnSpc>
                <a:spcPct val="115000"/>
              </a:lnSpc>
            </a:pPr>
            <a:endParaRPr lang="en-US" sz="1000" dirty="0">
              <a:effectLst/>
              <a:latin typeface="Arial" panose="020B0604020202020204" pitchFamily="34" charset="0"/>
              <a:ea typeface="Arial" panose="020B0604020202020204" pitchFamily="34" charset="0"/>
            </a:endParaRPr>
          </a:p>
          <a:p>
            <a:pPr>
              <a:lnSpc>
                <a:spcPct val="115000"/>
              </a:lnSpc>
            </a:pPr>
            <a:r>
              <a:rPr lang="en-US" sz="1000" dirty="0">
                <a:effectLst/>
                <a:latin typeface="Arial" panose="020B0604020202020204" pitchFamily="34" charset="0"/>
                <a:ea typeface="Arial" panose="020B0604020202020204" pitchFamily="34" charset="0"/>
              </a:rPr>
              <a:t>This time trend data comes from Gartner’s TalentNeuron, which helps clients drive strategic talent-related decisions using competitive insights from the job market. The data includes relative demand (percentage of IT job posts that include references to the respective skill) for each year since 2018 (for 2021, the time range includes all jobs posted from January to June 2021). </a:t>
            </a:r>
          </a:p>
          <a:p>
            <a:pPr>
              <a:lnSpc>
                <a:spcPct val="115000"/>
              </a:lnSpc>
            </a:pPr>
            <a:r>
              <a:rPr lang="en-US" sz="1000" b="1" i="1" dirty="0">
                <a:effectLst/>
                <a:latin typeface="Arial" panose="020B0604020202020204" pitchFamily="34" charset="0"/>
                <a:ea typeface="Arial" panose="020B0604020202020204" pitchFamily="34" charset="0"/>
              </a:rPr>
              <a:t> </a:t>
            </a:r>
            <a:endParaRPr lang="en-US" sz="1000" dirty="0">
              <a:effectLst/>
              <a:latin typeface="Arial" panose="020B0604020202020204" pitchFamily="34" charset="0"/>
              <a:ea typeface="Arial" panose="020B0604020202020204" pitchFamily="34" charset="0"/>
            </a:endParaRPr>
          </a:p>
          <a:p>
            <a:pPr>
              <a:lnSpc>
                <a:spcPct val="115000"/>
              </a:lnSpc>
            </a:pPr>
            <a:r>
              <a:rPr lang="en-US" sz="1000" b="1" dirty="0">
                <a:effectLst/>
                <a:latin typeface="Arial" panose="020B0604020202020204" pitchFamily="34" charset="0"/>
                <a:ea typeface="Arial" panose="020B0604020202020204" pitchFamily="34" charset="0"/>
              </a:rPr>
              <a:t>Evidence and Related Research</a:t>
            </a:r>
          </a:p>
          <a:p>
            <a:pPr>
              <a:lnSpc>
                <a:spcPct val="115000"/>
              </a:lnSpc>
            </a:pPr>
            <a:r>
              <a:rPr lang="en-US" sz="1000" b="0" dirty="0">
                <a:effectLst/>
                <a:latin typeface="Arial" panose="020B0604020202020204" pitchFamily="34" charset="0"/>
                <a:ea typeface="Arial" panose="020B0604020202020204" pitchFamily="34" charset="0"/>
              </a:rPr>
              <a:t>Gartner TalentNeuron data — </a:t>
            </a:r>
            <a:r>
              <a:rPr lang="en-US" sz="1000" dirty="0">
                <a:effectLst/>
                <a:latin typeface="Arial" panose="020B0604020202020204" pitchFamily="34" charset="0"/>
                <a:ea typeface="Arial" panose="020B0604020202020204" pitchFamily="34" charset="0"/>
              </a:rPr>
              <a:t>n = 16,535,683 is the total number of IT job postings since 2018</a:t>
            </a:r>
          </a:p>
          <a:p>
            <a:pPr>
              <a:lnSpc>
                <a:spcPct val="115000"/>
              </a:lnSpc>
            </a:pPr>
            <a:r>
              <a:rPr lang="en-US" sz="1000" dirty="0">
                <a:effectLst/>
                <a:latin typeface="Arial" panose="020B0604020202020204" pitchFamily="34" charset="0"/>
                <a:ea typeface="Arial" panose="020B0604020202020204" pitchFamily="34" charset="0"/>
              </a:rPr>
              <a:t>(01/01/21- 06/20/21) = 2,669,100 </a:t>
            </a:r>
          </a:p>
          <a:p>
            <a:pPr>
              <a:lnSpc>
                <a:spcPct val="115000"/>
              </a:lnSpc>
            </a:pPr>
            <a:r>
              <a:rPr lang="en-US" sz="1000" dirty="0">
                <a:effectLst/>
                <a:latin typeface="Arial" panose="020B0604020202020204" pitchFamily="34" charset="0"/>
                <a:ea typeface="Arial" panose="020B0604020202020204" pitchFamily="34" charset="0"/>
              </a:rPr>
              <a:t>(01/01/20- 12/31/20) = 4,588,700 </a:t>
            </a:r>
          </a:p>
          <a:p>
            <a:pPr>
              <a:lnSpc>
                <a:spcPct val="115000"/>
              </a:lnSpc>
            </a:pPr>
            <a:r>
              <a:rPr lang="en-US" sz="1000" dirty="0">
                <a:effectLst/>
                <a:latin typeface="Arial" panose="020B0604020202020204" pitchFamily="34" charset="0"/>
                <a:ea typeface="Arial" panose="020B0604020202020204" pitchFamily="34" charset="0"/>
              </a:rPr>
              <a:t>(01/01/19- 12/31/19) = 4,801,950  </a:t>
            </a:r>
          </a:p>
          <a:p>
            <a:pPr>
              <a:lnSpc>
                <a:spcPct val="115000"/>
              </a:lnSpc>
            </a:pPr>
            <a:r>
              <a:rPr lang="en-US" sz="1000" dirty="0">
                <a:effectLst/>
                <a:latin typeface="Arial" panose="020B0604020202020204" pitchFamily="34" charset="0"/>
                <a:ea typeface="Arial" panose="020B0604020202020204" pitchFamily="34" charset="0"/>
              </a:rPr>
              <a:t>(01/01/18- 12/31/18) = 4,475,933</a:t>
            </a:r>
            <a:endParaRPr lang="en-US" sz="1000" b="0" dirty="0">
              <a:effectLst/>
              <a:latin typeface="Arial" panose="020B0604020202020204" pitchFamily="34" charset="0"/>
              <a:ea typeface="Arial" panose="020B0604020202020204" pitchFamily="34" charset="0"/>
            </a:endParaRPr>
          </a:p>
          <a:p>
            <a:pPr>
              <a:lnSpc>
                <a:spcPct val="115000"/>
              </a:lnSpc>
            </a:pPr>
            <a:endParaRPr lang="en-US" sz="1000" dirty="0">
              <a:effectLst/>
              <a:latin typeface="Arial" panose="020B0604020202020204" pitchFamily="34" charset="0"/>
              <a:ea typeface="Arial" panose="020B0604020202020204" pitchFamily="34" charset="0"/>
            </a:endParaRPr>
          </a:p>
          <a:p>
            <a:pPr>
              <a:lnSpc>
                <a:spcPct val="115000"/>
              </a:lnSpc>
            </a:pPr>
            <a:r>
              <a:rPr lang="en-US" sz="1000" dirty="0">
                <a:effectLst/>
                <a:latin typeface="Arial" panose="020B0604020202020204" pitchFamily="34" charset="0"/>
                <a:ea typeface="Arial" panose="020B0604020202020204" pitchFamily="34" charset="0"/>
              </a:rPr>
              <a:t>Building the I&amp;O Talent Strategy: Key Insights From the 2020 IT Skills Roadmap — G00721659</a:t>
            </a:r>
          </a:p>
          <a:p>
            <a:pPr>
              <a:lnSpc>
                <a:spcPct val="115000"/>
              </a:lnSpc>
            </a:pPr>
            <a:r>
              <a:rPr lang="en-US" sz="1000" dirty="0">
                <a:effectLst/>
                <a:latin typeface="Arial" panose="020B0604020202020204" pitchFamily="34" charset="0"/>
                <a:ea typeface="Arial" panose="020B0604020202020204" pitchFamily="34" charset="0"/>
              </a:rPr>
              <a:t>Transforming I&amp;O Skills to Remain Viable Through 2022 and Beyond — G00406615</a:t>
            </a:r>
          </a:p>
          <a:p>
            <a:pPr>
              <a:lnSpc>
                <a:spcPct val="115000"/>
              </a:lnSpc>
            </a:pPr>
            <a:r>
              <a:rPr lang="en-US" sz="1000" dirty="0">
                <a:effectLst/>
                <a:latin typeface="Arial" panose="020B0604020202020204" pitchFamily="34" charset="0"/>
                <a:ea typeface="Arial" panose="020B0604020202020204" pitchFamily="34" charset="0"/>
              </a:rPr>
              <a:t>Enable I&amp;O Teams to Succeed With Infrastructure-Led Disruptions Using 3 Techniques — G00463980</a:t>
            </a:r>
          </a:p>
          <a:p>
            <a:pPr>
              <a:lnSpc>
                <a:spcPct val="115000"/>
              </a:lnSpc>
            </a:pPr>
            <a:r>
              <a:rPr lang="en-US" sz="1000" dirty="0">
                <a:effectLst/>
                <a:latin typeface="Arial" panose="020B0604020202020204" pitchFamily="34" charset="0"/>
                <a:ea typeface="Arial" panose="020B0604020202020204" pitchFamily="34" charset="0"/>
              </a:rPr>
              <a:t>2020 IT Skills Roadmap — G00717934</a:t>
            </a:r>
          </a:p>
        </p:txBody>
      </p:sp>
    </p:spTree>
    <p:extLst>
      <p:ext uri="{BB962C8B-B14F-4D97-AF65-F5344CB8AC3E}">
        <p14:creationId xmlns:p14="http://schemas.microsoft.com/office/powerpoint/2010/main" val="14516770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4"/>
        <p:cNvGrpSpPr/>
        <p:nvPr/>
      </p:nvGrpSpPr>
      <p:grpSpPr>
        <a:xfrm>
          <a:off x="0" y="0"/>
          <a:ext cx="0" cy="0"/>
          <a:chOff x="0" y="0"/>
          <a:chExt cx="0" cy="0"/>
        </a:xfrm>
      </p:grpSpPr>
      <p:sp>
        <p:nvSpPr>
          <p:cNvPr id="815" name="Google Shape;815;p93:notes"/>
          <p:cNvSpPr>
            <a:spLocks noGrp="1" noRot="1" noChangeAspect="1"/>
          </p:cNvSpPr>
          <p:nvPr>
            <p:ph type="sldImg" idx="2"/>
          </p:nvPr>
        </p:nvSpPr>
        <p:spPr>
          <a:xfrm>
            <a:off x="127000" y="911225"/>
            <a:ext cx="6146800" cy="3459163"/>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16" name="Google Shape;816;p93:notes"/>
          <p:cNvSpPr txBox="1">
            <a:spLocks noGrp="1"/>
          </p:cNvSpPr>
          <p:nvPr>
            <p:ph type="body" idx="1"/>
          </p:nvPr>
        </p:nvSpPr>
        <p:spPr>
          <a:xfrm>
            <a:off x="226214" y="4609801"/>
            <a:ext cx="5948320" cy="6452112"/>
          </a:xfrm>
          <a:prstGeom prst="rect">
            <a:avLst/>
          </a:prstGeom>
          <a:noFill/>
          <a:ln>
            <a:noFill/>
          </a:ln>
        </p:spPr>
        <p:txBody>
          <a:bodyPr spcFirstLastPara="1" wrap="square" lIns="0" tIns="0" rIns="0" bIns="0" anchor="t" anchorCtr="0">
            <a:noAutofit/>
          </a:bodyPr>
          <a:lstStyle/>
          <a:p>
            <a:pPr>
              <a:lnSpc>
                <a:spcPct val="115000"/>
              </a:lnSpc>
            </a:pPr>
            <a:r>
              <a:rPr lang="en-US" sz="1000" dirty="0">
                <a:effectLst/>
                <a:latin typeface="Arial" panose="020B0604020202020204" pitchFamily="34" charset="0"/>
                <a:ea typeface="Arial" panose="020B0604020202020204" pitchFamily="34" charset="0"/>
              </a:rPr>
              <a:t>Prior to the COVID-19 pandemic, the primary value contribution of information technology was to drive efficiency and operational excellence. As the crisis expanded, many I&amp;O leaders experienced what might be considered their biggest win for their business since Y2K. By enabling remote work in support of the CIO, I&amp;O helped save many enterprises during the COVID-19 lockdown. </a:t>
            </a:r>
          </a:p>
          <a:p>
            <a:pPr>
              <a:lnSpc>
                <a:spcPct val="115000"/>
              </a:lnSpc>
            </a:pPr>
            <a:r>
              <a:rPr lang="en-US" sz="1000" dirty="0">
                <a:effectLst/>
                <a:latin typeface="Arial" panose="020B0604020202020204" pitchFamily="34" charset="0"/>
                <a:ea typeface="Arial" panose="020B0604020202020204" pitchFamily="34" charset="0"/>
              </a:rPr>
              <a:t> </a:t>
            </a:r>
          </a:p>
          <a:p>
            <a:pPr>
              <a:lnSpc>
                <a:spcPct val="115000"/>
              </a:lnSpc>
            </a:pPr>
            <a:r>
              <a:rPr lang="en-US" sz="1000" dirty="0">
                <a:effectLst/>
                <a:latin typeface="Arial" panose="020B0604020202020204" pitchFamily="34" charset="0"/>
                <a:ea typeface="Arial" panose="020B0604020202020204" pitchFamily="34" charset="0"/>
              </a:rPr>
              <a:t>Resiliency — the ability to recover quickly from disruption — was the watchword of 2020. Now, adaptability — being able to adjust to new conditions — will shape the way I&amp;O leaders see their role in 2021 and beyond. Why? Because disruptions will continue through the decade. </a:t>
            </a:r>
          </a:p>
          <a:p>
            <a:pPr>
              <a:lnSpc>
                <a:spcPct val="115000"/>
              </a:lnSpc>
            </a:pPr>
            <a:r>
              <a:rPr lang="en-US" sz="1000" dirty="0">
                <a:effectLst/>
                <a:latin typeface="Arial" panose="020B0604020202020204" pitchFamily="34" charset="0"/>
                <a:ea typeface="Arial" panose="020B0604020202020204" pitchFamily="34" charset="0"/>
              </a:rPr>
              <a:t> </a:t>
            </a:r>
          </a:p>
          <a:p>
            <a:pPr>
              <a:lnSpc>
                <a:spcPct val="115000"/>
              </a:lnSpc>
            </a:pPr>
            <a:r>
              <a:rPr lang="en-US" sz="1000" dirty="0">
                <a:effectLst/>
                <a:latin typeface="Arial" panose="020B0604020202020204" pitchFamily="34" charset="0"/>
                <a:ea typeface="Arial" panose="020B0604020202020204" pitchFamily="34" charset="0"/>
              </a:rPr>
              <a:t>Furthermore, an adaptable organization is also resilient. Thus, the challenge for I&amp;O is how to make sure that their services can be all three things — efficient, resilient and adaptable — where and when needed. Parts of the business will still need to be efficient, whereas other parts will likely need frequent adaptation. All three characteristics may be simultaneously needed in different parts of the organization. Overemphasis on any one vertex will inhibit growth. ​</a:t>
            </a:r>
          </a:p>
          <a:p>
            <a:pPr>
              <a:lnSpc>
                <a:spcPct val="115000"/>
              </a:lnSpc>
            </a:pPr>
            <a:r>
              <a:rPr lang="en-US" sz="1000" dirty="0">
                <a:effectLst/>
                <a:latin typeface="Arial" panose="020B0604020202020204" pitchFamily="34" charset="0"/>
                <a:ea typeface="Arial" panose="020B0604020202020204" pitchFamily="34" charset="0"/>
              </a:rPr>
              <a:t> </a:t>
            </a:r>
          </a:p>
          <a:p>
            <a:pPr>
              <a:lnSpc>
                <a:spcPct val="115000"/>
              </a:lnSpc>
            </a:pPr>
            <a:r>
              <a:rPr lang="en-US" sz="1000" b="1" dirty="0">
                <a:effectLst/>
                <a:latin typeface="Arial" panose="020B0604020202020204" pitchFamily="34" charset="0"/>
                <a:ea typeface="Arial" panose="020B0604020202020204" pitchFamily="34" charset="0"/>
              </a:rPr>
              <a:t>Evidence and Related Research</a:t>
            </a:r>
            <a:endParaRPr lang="en-US" sz="1000" dirty="0">
              <a:effectLst/>
              <a:latin typeface="Arial" panose="020B0604020202020204" pitchFamily="34" charset="0"/>
              <a:ea typeface="Arial" panose="020B0604020202020204" pitchFamily="34" charset="0"/>
            </a:endParaRPr>
          </a:p>
          <a:p>
            <a:pPr>
              <a:lnSpc>
                <a:spcPct val="115000"/>
              </a:lnSpc>
            </a:pPr>
            <a:r>
              <a:rPr lang="en-US" sz="1000" dirty="0">
                <a:effectLst/>
                <a:latin typeface="Arial" panose="020B0604020202020204" pitchFamily="34" charset="0"/>
                <a:ea typeface="Arial" panose="020B0604020202020204" pitchFamily="34" charset="0"/>
              </a:rPr>
              <a:t>Related disruptions are discussed in COVID-19 Is Part of a Multifactor Crisis That Will Reshape the 2020s — G00722877</a:t>
            </a:r>
          </a:p>
        </p:txBody>
      </p:sp>
    </p:spTree>
    <p:extLst>
      <p:ext uri="{BB962C8B-B14F-4D97-AF65-F5344CB8AC3E}">
        <p14:creationId xmlns:p14="http://schemas.microsoft.com/office/powerpoint/2010/main" val="488608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04850" y="1247775"/>
            <a:ext cx="5727700" cy="3222625"/>
          </a:xfrm>
        </p:spPr>
      </p:sp>
      <p:sp>
        <p:nvSpPr>
          <p:cNvPr id="3" name="Notes Placeholder 2"/>
          <p:cNvSpPr>
            <a:spLocks noGrp="1"/>
          </p:cNvSpPr>
          <p:nvPr>
            <p:ph type="body" idx="1"/>
          </p:nvPr>
        </p:nvSpPr>
        <p:spPr>
          <a:xfrm>
            <a:off x="246888" y="4673600"/>
            <a:ext cx="6373368" cy="4159503"/>
          </a:xfrm>
        </p:spPr>
        <p:txBody>
          <a:bodyPr/>
          <a:lstStyle/>
          <a:p>
            <a:pPr>
              <a:lnSpc>
                <a:spcPct val="115000"/>
              </a:lnSpc>
            </a:pPr>
            <a:r>
              <a:rPr lang="en-US" sz="1000" dirty="0">
                <a:effectLst/>
                <a:latin typeface="Arial" panose="020B0604020202020204" pitchFamily="34" charset="0"/>
                <a:ea typeface="Arial" panose="020B0604020202020204" pitchFamily="34" charset="0"/>
              </a:rPr>
              <a:t>Automation promises significant cost, quality, availability and speed improvements and it is one of the key strategies for I&amp;O to control technical debt growth as it responds to business technology service needs. However, it is not without its pitfalls. </a:t>
            </a:r>
          </a:p>
          <a:p>
            <a:pPr>
              <a:lnSpc>
                <a:spcPct val="115000"/>
              </a:lnSpc>
            </a:pPr>
            <a:r>
              <a:rPr lang="en-US" sz="1000" dirty="0">
                <a:effectLst/>
                <a:latin typeface="Arial" panose="020B0604020202020204" pitchFamily="34" charset="0"/>
                <a:ea typeface="Arial" panose="020B0604020202020204" pitchFamily="34" charset="0"/>
              </a:rPr>
              <a:t> </a:t>
            </a:r>
          </a:p>
          <a:p>
            <a:pPr>
              <a:lnSpc>
                <a:spcPct val="115000"/>
              </a:lnSpc>
            </a:pPr>
            <a:r>
              <a:rPr lang="en-US" sz="1000" dirty="0">
                <a:effectLst/>
                <a:latin typeface="Arial" panose="020B0604020202020204" pitchFamily="34" charset="0"/>
                <a:ea typeface="Arial" panose="020B0604020202020204" pitchFamily="34" charset="0"/>
              </a:rPr>
              <a:t>Many attempt automation initiatives either exceed their ability to deliver or, worse, add limited value for their customers. For example, organizations with low maturity plan aggressive IT initiatives (such as container orchestration for critical production applications), which, without the fundamentals of automation in place, have a low probability for success. </a:t>
            </a:r>
          </a:p>
          <a:p>
            <a:pPr>
              <a:lnSpc>
                <a:spcPct val="115000"/>
              </a:lnSpc>
            </a:pPr>
            <a:r>
              <a:rPr lang="en-US" sz="1000" dirty="0">
                <a:effectLst/>
                <a:latin typeface="Arial" panose="020B0604020202020204" pitchFamily="34" charset="0"/>
                <a:ea typeface="Arial" panose="020B0604020202020204" pitchFamily="34" charset="0"/>
              </a:rPr>
              <a:t> </a:t>
            </a:r>
          </a:p>
          <a:p>
            <a:pPr>
              <a:lnSpc>
                <a:spcPct val="115000"/>
              </a:lnSpc>
            </a:pPr>
            <a:r>
              <a:rPr lang="en-US" sz="1000" dirty="0">
                <a:effectLst/>
                <a:latin typeface="Arial" panose="020B0604020202020204" pitchFamily="34" charset="0"/>
                <a:ea typeface="Arial" panose="020B0604020202020204" pitchFamily="34" charset="0"/>
              </a:rPr>
              <a:t>Additionally, organizations with a high level of automation maturity underachieve with their automation initiatives, targeting tactical initiatives when they should be targeting strategic projects. </a:t>
            </a:r>
          </a:p>
          <a:p>
            <a:pPr>
              <a:lnSpc>
                <a:spcPct val="115000"/>
              </a:lnSpc>
            </a:pPr>
            <a:r>
              <a:rPr lang="en-US" sz="1000" dirty="0">
                <a:effectLst/>
                <a:latin typeface="Arial" panose="020B0604020202020204" pitchFamily="34" charset="0"/>
                <a:ea typeface="Arial" panose="020B0604020202020204" pitchFamily="34" charset="0"/>
              </a:rPr>
              <a:t> </a:t>
            </a:r>
          </a:p>
          <a:p>
            <a:pPr>
              <a:lnSpc>
                <a:spcPct val="115000"/>
              </a:lnSpc>
            </a:pPr>
            <a:r>
              <a:rPr lang="en-US" sz="1000" dirty="0">
                <a:effectLst/>
                <a:latin typeface="Arial" panose="020B0604020202020204" pitchFamily="34" charset="0"/>
                <a:ea typeface="Arial" panose="020B0604020202020204" pitchFamily="34" charset="0"/>
              </a:rPr>
              <a:t>The 2021 I&amp;O Leaders Survey showed that automation was seen as the No. 1 strategy for lowering cost. It also highlighted that many leaders are focusing their automation initiatives on the data center where the level of technical debt is seen to be highest. Interestingly the primary goal for data center infrastructure is service availability, whereas many of the other automation targets were positioned as service quality improvement for customers. </a:t>
            </a:r>
          </a:p>
          <a:p>
            <a:pPr>
              <a:lnSpc>
                <a:spcPct val="115000"/>
              </a:lnSpc>
            </a:pPr>
            <a:r>
              <a:rPr lang="en-US" sz="1000" b="1" dirty="0">
                <a:effectLst/>
                <a:latin typeface="Arial" panose="020B0604020202020204" pitchFamily="34" charset="0"/>
                <a:ea typeface="Arial" panose="020B0604020202020204" pitchFamily="34" charset="0"/>
              </a:rPr>
              <a:t> </a:t>
            </a:r>
            <a:endParaRPr lang="en-US" sz="1000" dirty="0">
              <a:effectLst/>
              <a:latin typeface="Arial" panose="020B0604020202020204" pitchFamily="34" charset="0"/>
              <a:ea typeface="Arial" panose="020B0604020202020204" pitchFamily="34" charset="0"/>
            </a:endParaRPr>
          </a:p>
          <a:p>
            <a:pPr>
              <a:lnSpc>
                <a:spcPct val="115000"/>
              </a:lnSpc>
            </a:pPr>
            <a:r>
              <a:rPr lang="en-US" sz="1000" b="1" dirty="0">
                <a:effectLst/>
                <a:latin typeface="Arial" panose="020B0604020202020204" pitchFamily="34" charset="0"/>
                <a:ea typeface="Arial" panose="020B0604020202020204" pitchFamily="34" charset="0"/>
              </a:rPr>
              <a:t>Evidence and Related Research</a:t>
            </a:r>
            <a:endParaRPr lang="en-US" sz="1000" dirty="0">
              <a:effectLst/>
              <a:latin typeface="Arial" panose="020B0604020202020204" pitchFamily="34" charset="0"/>
              <a:ea typeface="Arial" panose="020B0604020202020204" pitchFamily="34" charset="0"/>
            </a:endParaRPr>
          </a:p>
          <a:p>
            <a:pPr>
              <a:lnSpc>
                <a:spcPct val="115000"/>
              </a:lnSpc>
            </a:pPr>
            <a:r>
              <a:rPr lang="en-US" sz="1000" dirty="0">
                <a:effectLst/>
                <a:latin typeface="Arial" panose="020B0604020202020204" pitchFamily="34" charset="0"/>
                <a:ea typeface="Arial" panose="020B0604020202020204" pitchFamily="34" charset="0"/>
              </a:rPr>
              <a:t>Gartner’s 2021 Annual I&amp;O Leaders Survey was conducted online from 14 June 2021 to 25 June 2021 to track burning issues for I&amp;O leaders and where they are prioritizing their investments over the next year. It also explored investments in cost optimization and innovation strategies. In total, 96 Research Circle members participated.</a:t>
            </a:r>
          </a:p>
          <a:p>
            <a:pPr>
              <a:lnSpc>
                <a:spcPct val="115000"/>
              </a:lnSpc>
            </a:pPr>
            <a:endParaRPr lang="en-US" sz="1000" dirty="0">
              <a:effectLst/>
              <a:latin typeface="Arial" panose="020B0604020202020204" pitchFamily="34" charset="0"/>
              <a:ea typeface="Arial" panose="020B0604020202020204" pitchFamily="34" charset="0"/>
            </a:endParaRPr>
          </a:p>
          <a:p>
            <a:pPr>
              <a:lnSpc>
                <a:spcPct val="115000"/>
              </a:lnSpc>
            </a:pPr>
            <a:r>
              <a:rPr lang="en-US" sz="1000" dirty="0">
                <a:effectLst/>
                <a:latin typeface="Arial" panose="020B0604020202020204" pitchFamily="34" charset="0"/>
                <a:ea typeface="Arial" panose="020B0604020202020204" pitchFamily="34" charset="0"/>
              </a:rPr>
              <a:t>Hype Cycle for I&amp;O Automation, 2021 — G00747580</a:t>
            </a:r>
          </a:p>
          <a:p>
            <a:pPr>
              <a:lnSpc>
                <a:spcPct val="115000"/>
              </a:lnSpc>
            </a:pPr>
            <a:r>
              <a:rPr lang="en-US" sz="1000" dirty="0">
                <a:effectLst/>
                <a:latin typeface="Arial" panose="020B0604020202020204" pitchFamily="34" charset="0"/>
                <a:ea typeface="Arial" panose="020B0604020202020204" pitchFamily="34" charset="0"/>
              </a:rPr>
              <a:t>Market Guide for Service Orchestration and Automation Platforms — G00721991 </a:t>
            </a:r>
          </a:p>
          <a:p>
            <a:pPr>
              <a:lnSpc>
                <a:spcPct val="115000"/>
              </a:lnSpc>
            </a:pPr>
            <a:r>
              <a:rPr lang="en-US" sz="1000" dirty="0">
                <a:effectLst/>
                <a:latin typeface="Arial" panose="020B0604020202020204" pitchFamily="34" charset="0"/>
                <a:ea typeface="Arial" panose="020B0604020202020204" pitchFamily="34" charset="0"/>
              </a:rPr>
              <a:t>How to Start Executing a Successful Automation Strategy — G00721030</a:t>
            </a:r>
          </a:p>
          <a:p>
            <a:pPr>
              <a:lnSpc>
                <a:spcPct val="115000"/>
              </a:lnSpc>
            </a:pPr>
            <a:r>
              <a:rPr lang="en-US" sz="1000" dirty="0">
                <a:effectLst/>
                <a:latin typeface="Arial" panose="020B0604020202020204" pitchFamily="34" charset="0"/>
                <a:ea typeface="Arial" panose="020B0604020202020204" pitchFamily="34" charset="0"/>
              </a:rPr>
              <a:t>To Automate Your Automation, Apply Agile and DevOps Practices to Infrastructure and Operations — G00720955 </a:t>
            </a:r>
          </a:p>
        </p:txBody>
      </p:sp>
    </p:spTree>
    <p:extLst>
      <p:ext uri="{BB962C8B-B14F-4D97-AF65-F5344CB8AC3E}">
        <p14:creationId xmlns:p14="http://schemas.microsoft.com/office/powerpoint/2010/main" val="21363699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pPr>
              <a:lnSpc>
                <a:spcPct val="115000"/>
              </a:lnSpc>
            </a:pPr>
            <a:r>
              <a:rPr lang="en-US" sz="1000" dirty="0">
                <a:effectLst/>
                <a:latin typeface="Arial" panose="020B0604020202020204" pitchFamily="34" charset="0"/>
                <a:ea typeface="Arial" panose="020B0604020202020204" pitchFamily="34" charset="0"/>
              </a:rPr>
              <a:t>“Anywhere operations” is an important concept that goes far beyond a remote workforce. However, enabling a remote workforce is the key priority for I&amp;O leaders today and is a starting point for anywhere operations. The increase in remote work will be sustained long after the pandemic. The future of work will be the hybrid workplace and I&amp;O customers will be ubiquitous. Infrastructure will be everywhere, and employees will be dispersed. This trifecta of forces — within and outside of the organization will trigger a ripple effect across the business. </a:t>
            </a:r>
          </a:p>
          <a:p>
            <a:pPr>
              <a:lnSpc>
                <a:spcPct val="115000"/>
              </a:lnSpc>
            </a:pPr>
            <a:r>
              <a:rPr lang="en-US" sz="1000" dirty="0">
                <a:effectLst/>
                <a:latin typeface="Arial" panose="020B0604020202020204" pitchFamily="34" charset="0"/>
                <a:ea typeface="Arial" panose="020B0604020202020204" pitchFamily="34" charset="0"/>
              </a:rPr>
              <a:t> </a:t>
            </a:r>
          </a:p>
          <a:p>
            <a:pPr>
              <a:lnSpc>
                <a:spcPct val="115000"/>
              </a:lnSpc>
            </a:pPr>
            <a:r>
              <a:rPr lang="en-US" sz="1000" dirty="0">
                <a:effectLst/>
                <a:latin typeface="Arial" panose="020B0604020202020204" pitchFamily="34" charset="0"/>
                <a:ea typeface="Arial" panose="020B0604020202020204" pitchFamily="34" charset="0"/>
              </a:rPr>
              <a:t>So, what exactly is anywhere operations? Anywhere operations creates an IT operating model designed to support customers everywhere, enable employees everywhere and manage the deployment of business services across distributed infrastructure. Such an IT operating model will be a prerequisite to succeed in a post-COVID-19 economic environment that will be uncertain, volatile, complex and ambiguous. </a:t>
            </a:r>
          </a:p>
          <a:p>
            <a:pPr>
              <a:lnSpc>
                <a:spcPct val="115000"/>
              </a:lnSpc>
            </a:pPr>
            <a:r>
              <a:rPr lang="en-US" sz="1000" dirty="0">
                <a:effectLst/>
                <a:latin typeface="Arial" panose="020B0604020202020204" pitchFamily="34" charset="0"/>
                <a:ea typeface="Arial" panose="020B0604020202020204" pitchFamily="34" charset="0"/>
              </a:rPr>
              <a:t> </a:t>
            </a:r>
          </a:p>
          <a:p>
            <a:pPr>
              <a:lnSpc>
                <a:spcPct val="115000"/>
              </a:lnSpc>
            </a:pPr>
            <a:r>
              <a:rPr lang="en-US" sz="1000" dirty="0">
                <a:effectLst/>
                <a:latin typeface="Arial" panose="020B0604020202020204" pitchFamily="34" charset="0"/>
                <a:ea typeface="Arial" panose="020B0604020202020204" pitchFamily="34" charset="0"/>
              </a:rPr>
              <a:t>This technology foundation comprises five building blocks:</a:t>
            </a:r>
          </a:p>
          <a:p>
            <a:pPr marL="342900" lvl="0" indent="-342900">
              <a:lnSpc>
                <a:spcPct val="115000"/>
              </a:lnSpc>
              <a:buFont typeface="Symbol" panose="05050102010706020507" pitchFamily="18" charset="2"/>
              <a:buChar char=""/>
            </a:pPr>
            <a:r>
              <a:rPr lang="en-US" sz="1000" b="1" dirty="0">
                <a:effectLst/>
                <a:latin typeface="Arial" panose="020B0604020202020204" pitchFamily="34" charset="0"/>
                <a:ea typeface="Arial" panose="020B0604020202020204" pitchFamily="34" charset="0"/>
              </a:rPr>
              <a:t>Collaboration and productivity —</a:t>
            </a:r>
            <a:r>
              <a:rPr lang="en-US" sz="1000" dirty="0">
                <a:effectLst/>
                <a:latin typeface="Arial" panose="020B0604020202020204" pitchFamily="34" charset="0"/>
                <a:ea typeface="Arial" panose="020B0604020202020204" pitchFamily="34" charset="0"/>
              </a:rPr>
              <a:t> Workstream collaboration, meeting solutions, cloud office suites, digital whiteboarding and smart workspaces.</a:t>
            </a:r>
          </a:p>
          <a:p>
            <a:pPr marL="342900" lvl="0" indent="-342900">
              <a:lnSpc>
                <a:spcPct val="115000"/>
              </a:lnSpc>
              <a:buFont typeface="Symbol" panose="05050102010706020507" pitchFamily="18" charset="2"/>
              <a:buChar char=""/>
            </a:pPr>
            <a:r>
              <a:rPr lang="en-US" sz="1000" b="1" dirty="0">
                <a:effectLst/>
                <a:latin typeface="Arial" panose="020B0604020202020204" pitchFamily="34" charset="0"/>
                <a:ea typeface="Arial" panose="020B0604020202020204" pitchFamily="34" charset="0"/>
              </a:rPr>
              <a:t>Secure remote access —</a:t>
            </a:r>
            <a:r>
              <a:rPr lang="en-US" sz="1000" dirty="0">
                <a:effectLst/>
                <a:latin typeface="Arial" panose="020B0604020202020204" pitchFamily="34" charset="0"/>
                <a:ea typeface="Arial" panose="020B0604020202020204" pitchFamily="34" charset="0"/>
              </a:rPr>
              <a:t> Passwordless and multifactor authentication, zero-trust network access (ZTNA), secure access service edge (SASE), and identity as the new security perimeter.</a:t>
            </a:r>
          </a:p>
          <a:p>
            <a:pPr marL="342900" lvl="0" indent="-342900">
              <a:lnSpc>
                <a:spcPct val="115000"/>
              </a:lnSpc>
              <a:buFont typeface="Symbol" panose="05050102010706020507" pitchFamily="18" charset="2"/>
              <a:buChar char=""/>
            </a:pPr>
            <a:r>
              <a:rPr lang="en-US" sz="1000" b="1" dirty="0">
                <a:effectLst/>
                <a:latin typeface="Arial" panose="020B0604020202020204" pitchFamily="34" charset="0"/>
                <a:ea typeface="Arial" panose="020B0604020202020204" pitchFamily="34" charset="0"/>
              </a:rPr>
              <a:t>Cloud and edge infrastructure —</a:t>
            </a:r>
            <a:r>
              <a:rPr lang="en-US" sz="1000" dirty="0">
                <a:effectLst/>
                <a:latin typeface="Arial" panose="020B0604020202020204" pitchFamily="34" charset="0"/>
                <a:ea typeface="Arial" panose="020B0604020202020204" pitchFamily="34" charset="0"/>
              </a:rPr>
              <a:t> Distributed cloud, the Internet of Things (IoT), API gateways, artificial intelligence (AI) at the edge and edge processing.</a:t>
            </a:r>
          </a:p>
          <a:p>
            <a:pPr marL="342900" lvl="0" indent="-342900">
              <a:lnSpc>
                <a:spcPct val="115000"/>
              </a:lnSpc>
              <a:buFont typeface="Symbol" panose="05050102010706020507" pitchFamily="18" charset="2"/>
              <a:buChar char=""/>
            </a:pPr>
            <a:r>
              <a:rPr lang="en-US" sz="1000" b="1" dirty="0">
                <a:effectLst/>
                <a:latin typeface="Arial" panose="020B0604020202020204" pitchFamily="34" charset="0"/>
                <a:ea typeface="Arial" panose="020B0604020202020204" pitchFamily="34" charset="0"/>
              </a:rPr>
              <a:t>Quantification of the digital experience —</a:t>
            </a:r>
            <a:r>
              <a:rPr lang="en-US" sz="1000" dirty="0">
                <a:effectLst/>
                <a:latin typeface="Arial" panose="020B0604020202020204" pitchFamily="34" charset="0"/>
                <a:ea typeface="Arial" panose="020B0604020202020204" pitchFamily="34" charset="0"/>
              </a:rPr>
              <a:t> Digital experience monitoring, workplace analytics, remote support and contactless interactions.</a:t>
            </a:r>
          </a:p>
          <a:p>
            <a:pPr marL="342900" lvl="0" indent="-342900">
              <a:lnSpc>
                <a:spcPct val="115000"/>
              </a:lnSpc>
              <a:buFont typeface="Symbol" panose="05050102010706020507" pitchFamily="18" charset="2"/>
              <a:buChar char=""/>
            </a:pPr>
            <a:r>
              <a:rPr lang="en-US" sz="1000" b="1" dirty="0">
                <a:effectLst/>
                <a:latin typeface="Arial" panose="020B0604020202020204" pitchFamily="34" charset="0"/>
                <a:ea typeface="Arial" panose="020B0604020202020204" pitchFamily="34" charset="0"/>
              </a:rPr>
              <a:t>Automation to support remote operations </a:t>
            </a:r>
            <a:r>
              <a:rPr lang="en-US" sz="1000" dirty="0">
                <a:effectLst/>
                <a:latin typeface="Arial" panose="020B0604020202020204" pitchFamily="34" charset="0"/>
                <a:ea typeface="Arial" panose="020B0604020202020204" pitchFamily="34" charset="0"/>
              </a:rPr>
              <a:t>— AI for IT operations (AIOps), endpoint management, SaaS management platforms, self-service and zero-touch provisioning.</a:t>
            </a:r>
          </a:p>
          <a:p>
            <a:pPr>
              <a:lnSpc>
                <a:spcPct val="115000"/>
              </a:lnSpc>
            </a:pPr>
            <a:r>
              <a:rPr lang="en-US" sz="1000" dirty="0">
                <a:effectLst/>
                <a:latin typeface="Arial" panose="020B0604020202020204" pitchFamily="34" charset="0"/>
                <a:ea typeface="Arial" panose="020B0604020202020204" pitchFamily="34" charset="0"/>
              </a:rPr>
              <a:t> </a:t>
            </a:r>
          </a:p>
          <a:p>
            <a:pPr>
              <a:lnSpc>
                <a:spcPct val="115000"/>
              </a:lnSpc>
            </a:pPr>
            <a:r>
              <a:rPr lang="en-US" sz="1000" dirty="0">
                <a:effectLst/>
                <a:latin typeface="Arial" panose="020B0604020202020204" pitchFamily="34" charset="0"/>
                <a:ea typeface="Arial" panose="020B0604020202020204" pitchFamily="34" charset="0"/>
              </a:rPr>
              <a:t>For many organizations, the priority for anywhere operations right now is supporting and sustaining hybrid work for their employees.</a:t>
            </a:r>
          </a:p>
          <a:p>
            <a:pPr>
              <a:lnSpc>
                <a:spcPct val="115000"/>
              </a:lnSpc>
            </a:pPr>
            <a:r>
              <a:rPr lang="en-US" sz="1000" b="1" dirty="0">
                <a:effectLst/>
                <a:latin typeface="Arial" panose="020B0604020202020204" pitchFamily="34" charset="0"/>
                <a:ea typeface="Arial" panose="020B0604020202020204" pitchFamily="34" charset="0"/>
              </a:rPr>
              <a:t> </a:t>
            </a:r>
            <a:endParaRPr lang="en-US" sz="1000" dirty="0">
              <a:effectLst/>
              <a:latin typeface="Arial" panose="020B0604020202020204" pitchFamily="34" charset="0"/>
              <a:ea typeface="Arial" panose="020B0604020202020204" pitchFamily="34" charset="0"/>
            </a:endParaRPr>
          </a:p>
          <a:p>
            <a:pPr>
              <a:lnSpc>
                <a:spcPct val="115000"/>
              </a:lnSpc>
            </a:pPr>
            <a:r>
              <a:rPr lang="en-US" sz="1000" b="1" dirty="0">
                <a:effectLst/>
                <a:latin typeface="Arial" panose="020B0604020202020204" pitchFamily="34" charset="0"/>
                <a:ea typeface="Arial" panose="020B0604020202020204" pitchFamily="34" charset="0"/>
              </a:rPr>
              <a:t>Evidence and Related Research</a:t>
            </a:r>
            <a:endParaRPr lang="en-US" sz="1000" dirty="0">
              <a:effectLst/>
              <a:latin typeface="Arial" panose="020B0604020202020204" pitchFamily="34" charset="0"/>
              <a:ea typeface="Arial" panose="020B0604020202020204" pitchFamily="34" charset="0"/>
            </a:endParaRPr>
          </a:p>
          <a:p>
            <a:pPr>
              <a:lnSpc>
                <a:spcPct val="115000"/>
              </a:lnSpc>
            </a:pPr>
            <a:r>
              <a:rPr lang="en-US" sz="1000" dirty="0">
                <a:effectLst/>
                <a:latin typeface="Arial" panose="020B0604020202020204" pitchFamily="34" charset="0"/>
                <a:ea typeface="Arial" panose="020B0604020202020204" pitchFamily="34" charset="0"/>
              </a:rPr>
              <a:t>Tool: Prepare I&amp;O for the Everywhere Enterprise — G00727166</a:t>
            </a:r>
          </a:p>
          <a:p>
            <a:pPr>
              <a:lnSpc>
                <a:spcPct val="115000"/>
              </a:lnSpc>
            </a:pPr>
            <a:r>
              <a:rPr lang="en-US" sz="1000" dirty="0">
                <a:effectLst/>
                <a:latin typeface="Arial" panose="020B0604020202020204" pitchFamily="34" charset="0"/>
                <a:ea typeface="Arial" panose="020B0604020202020204" pitchFamily="34" charset="0"/>
              </a:rPr>
              <a:t>Top Strategic Technology Trends for 2021: Anywhere Operations — G00740658 </a:t>
            </a:r>
          </a:p>
          <a:p>
            <a:pPr>
              <a:lnSpc>
                <a:spcPct val="115000"/>
              </a:lnSpc>
            </a:pPr>
            <a:r>
              <a:rPr lang="en-US" sz="1000" dirty="0">
                <a:effectLst/>
                <a:latin typeface="Arial" panose="020B0604020202020204" pitchFamily="34" charset="0"/>
                <a:ea typeface="Arial" panose="020B0604020202020204" pitchFamily="34" charset="0"/>
              </a:rPr>
              <a:t>Top Trends Impacting Infrastructure and Operations for 2021 — G00748316</a:t>
            </a:r>
          </a:p>
        </p:txBody>
      </p:sp>
      <p:sp>
        <p:nvSpPr>
          <p:cNvPr id="5" name="Slide Image Placeholder 4">
            <a:extLst>
              <a:ext uri="{FF2B5EF4-FFF2-40B4-BE49-F238E27FC236}">
                <a16:creationId xmlns:a16="http://schemas.microsoft.com/office/drawing/2014/main" xmlns="" id="{3D89F282-9B60-413C-ADEE-A627CBB38FB4}"/>
              </a:ext>
            </a:extLst>
          </p:cNvPr>
          <p:cNvSpPr>
            <a:spLocks noGrp="1" noRot="1" noChangeAspect="1"/>
          </p:cNvSpPr>
          <p:nvPr>
            <p:ph type="sldImg"/>
          </p:nvPr>
        </p:nvSpPr>
        <p:spPr>
          <a:xfrm>
            <a:off x="1333500" y="658813"/>
            <a:ext cx="4191000" cy="2357437"/>
          </a:xfrm>
        </p:spPr>
      </p:sp>
    </p:spTree>
    <p:extLst>
      <p:ext uri="{BB962C8B-B14F-4D97-AF65-F5344CB8AC3E}">
        <p14:creationId xmlns:p14="http://schemas.microsoft.com/office/powerpoint/2010/main" val="34389020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Notes Placeholder 3"/>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5" name="Slide Image Placeholder 4">
            <a:extLst>
              <a:ext uri="{FF2B5EF4-FFF2-40B4-BE49-F238E27FC236}">
                <a16:creationId xmlns:a16="http://schemas.microsoft.com/office/drawing/2014/main" xmlns="" id="{5BD117E9-8572-41AB-8363-CB5F0AA49ED8}"/>
              </a:ext>
            </a:extLst>
          </p:cNvPr>
          <p:cNvSpPr>
            <a:spLocks noGrp="1" noRot="1" noChangeAspect="1"/>
          </p:cNvSpPr>
          <p:nvPr>
            <p:ph type="sldImg"/>
          </p:nvPr>
        </p:nvSpPr>
        <p:spPr>
          <a:xfrm>
            <a:off x="1333500" y="658813"/>
            <a:ext cx="4191000" cy="2357437"/>
          </a:xfrm>
        </p:spPr>
      </p:sp>
    </p:spTree>
    <p:extLst>
      <p:ext uri="{BB962C8B-B14F-4D97-AF65-F5344CB8AC3E}">
        <p14:creationId xmlns:p14="http://schemas.microsoft.com/office/powerpoint/2010/main" val="35418368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pPr>
              <a:lnSpc>
                <a:spcPct val="115000"/>
              </a:lnSpc>
            </a:pPr>
            <a:r>
              <a:rPr lang="en-US" sz="1000" dirty="0">
                <a:effectLst/>
                <a:latin typeface="Arial" panose="020B0604020202020204" pitchFamily="34" charset="0"/>
                <a:ea typeface="Arial" panose="020B0604020202020204" pitchFamily="34" charset="0"/>
              </a:rPr>
              <a:t>This democratization of technology work is pervasive, and this CIO challenge is a trend that I&amp;O leaders will have to continue to adapt to. We will continue to see an increasing in the importance of maturing a governance model that accommodates infrastructure (especially cloud), services and technology work that are not directly sourced out of I&amp;O. I&amp;O leaders have a key role to play to ensure organization enablement.</a:t>
            </a:r>
          </a:p>
          <a:p>
            <a:pPr>
              <a:lnSpc>
                <a:spcPct val="115000"/>
              </a:lnSpc>
            </a:pPr>
            <a:r>
              <a:rPr lang="en-US" sz="1000" dirty="0">
                <a:effectLst/>
                <a:latin typeface="Arial" panose="020B0604020202020204" pitchFamily="34" charset="0"/>
                <a:ea typeface="Arial" panose="020B0604020202020204" pitchFamily="34" charset="0"/>
              </a:rPr>
              <a:t> </a:t>
            </a:r>
          </a:p>
          <a:p>
            <a:pPr>
              <a:lnSpc>
                <a:spcPct val="115000"/>
              </a:lnSpc>
            </a:pPr>
            <a:r>
              <a:rPr lang="en-US" sz="1000" dirty="0">
                <a:effectLst/>
                <a:latin typeface="Arial" panose="020B0604020202020204" pitchFamily="34" charset="0"/>
                <a:ea typeface="Arial" panose="020B0604020202020204" pitchFamily="34" charset="0"/>
              </a:rPr>
              <a:t>Traditional leadership approaches and organizational change management (OCM) is insufficient in a digital era of uncertainty, constant change and where technology governance and support is as important as technology service delivery. </a:t>
            </a:r>
          </a:p>
          <a:p>
            <a:pPr>
              <a:lnSpc>
                <a:spcPct val="115000"/>
              </a:lnSpc>
            </a:pPr>
            <a:r>
              <a:rPr lang="en-US" sz="1000" dirty="0">
                <a:effectLst/>
                <a:latin typeface="Arial" panose="020B0604020202020204" pitchFamily="34" charset="0"/>
                <a:ea typeface="Arial" panose="020B0604020202020204" pitchFamily="34" charset="0"/>
              </a:rPr>
              <a:t> </a:t>
            </a:r>
          </a:p>
          <a:p>
            <a:pPr>
              <a:lnSpc>
                <a:spcPct val="115000"/>
              </a:lnSpc>
            </a:pPr>
            <a:r>
              <a:rPr lang="en-US" sz="1000" dirty="0">
                <a:effectLst/>
                <a:latin typeface="Arial" panose="020B0604020202020204" pitchFamily="34" charset="0"/>
                <a:ea typeface="Arial" panose="020B0604020202020204" pitchFamily="34" charset="0"/>
              </a:rPr>
              <a:t>In today's world, where uncertainty abounds and a response brings stability that lasts a few months at best, IT systems are produced and evolved through agile deployment based on adaptation or change. In such a business environment, classic change management alone is not enough. Digital business demands cultural and organizational transformation beyond change management. Many Gartner clients struggle with this transformation because they are missing a key ingredient — I&amp;O leaders and their leadership teams must evolve first.</a:t>
            </a:r>
          </a:p>
          <a:p>
            <a:pPr>
              <a:lnSpc>
                <a:spcPct val="115000"/>
              </a:lnSpc>
            </a:pPr>
            <a:r>
              <a:rPr lang="en-US" sz="1000" dirty="0">
                <a:effectLst/>
                <a:latin typeface="Arial" panose="020B0604020202020204" pitchFamily="34" charset="0"/>
                <a:ea typeface="Arial" panose="020B0604020202020204" pitchFamily="34" charset="0"/>
              </a:rPr>
              <a:t> </a:t>
            </a:r>
          </a:p>
          <a:p>
            <a:pPr>
              <a:lnSpc>
                <a:spcPct val="115000"/>
              </a:lnSpc>
            </a:pPr>
            <a:r>
              <a:rPr lang="en-US" sz="1000" dirty="0">
                <a:effectLst/>
                <a:latin typeface="Arial" panose="020B0604020202020204" pitchFamily="34" charset="0"/>
                <a:ea typeface="Arial" panose="020B0604020202020204" pitchFamily="34" charset="0"/>
              </a:rPr>
              <a:t>We are in an environment of constant change. I&amp;O leaders must evolve their role in change management and become change leaders. They must commit to changing ingrained leadership practices that hold an organization to the past. Change-leading I&amp;O leaders do not dictate changes. Instead, they must set an inspiring course and capitalize on open-source change management to co-create a path forward. They must engage the entire organization on the change journey.</a:t>
            </a:r>
          </a:p>
          <a:p>
            <a:pPr>
              <a:lnSpc>
                <a:spcPct val="115000"/>
              </a:lnSpc>
            </a:pPr>
            <a:r>
              <a:rPr lang="en-US" sz="1000" dirty="0">
                <a:effectLst/>
                <a:latin typeface="Arial" panose="020B0604020202020204" pitchFamily="34" charset="0"/>
                <a:ea typeface="Arial" panose="020B0604020202020204" pitchFamily="34" charset="0"/>
              </a:rPr>
              <a:t> </a:t>
            </a:r>
          </a:p>
          <a:p>
            <a:pPr>
              <a:lnSpc>
                <a:spcPct val="115000"/>
              </a:lnSpc>
            </a:pPr>
            <a:r>
              <a:rPr lang="en-US" sz="1000" dirty="0">
                <a:effectLst/>
                <a:latin typeface="Arial" panose="020B0604020202020204" pitchFamily="34" charset="0"/>
                <a:ea typeface="Arial" panose="020B0604020202020204" pitchFamily="34" charset="0"/>
              </a:rPr>
              <a:t>The ESCAPE model can help change-leading I&amp;O leaders to attain success.</a:t>
            </a:r>
          </a:p>
          <a:p>
            <a:pPr>
              <a:lnSpc>
                <a:spcPct val="115000"/>
              </a:lnSpc>
            </a:pPr>
            <a:r>
              <a:rPr lang="en-US" sz="1000" dirty="0">
                <a:effectLst/>
                <a:latin typeface="Arial" panose="020B0604020202020204" pitchFamily="34" charset="0"/>
                <a:ea typeface="Arial" panose="020B0604020202020204" pitchFamily="34" charset="0"/>
              </a:rPr>
              <a:t> </a:t>
            </a:r>
          </a:p>
          <a:p>
            <a:pPr>
              <a:lnSpc>
                <a:spcPct val="115000"/>
              </a:lnSpc>
            </a:pPr>
            <a:r>
              <a:rPr lang="en-US" sz="1000" dirty="0">
                <a:effectLst/>
                <a:latin typeface="Arial" panose="020B0604020202020204" pitchFamily="34" charset="0"/>
                <a:ea typeface="Arial" panose="020B0604020202020204" pitchFamily="34" charset="0"/>
              </a:rPr>
              <a:t>Notice that the ESCAPE model is an infinity sign because it is important to circle back through the steps continuously. We are no longer in a world where we can set a direction that stays the same for years. I&amp;O leaders need to constantly be surveying the environment — externally and internally — and adapting their plans and strategies. </a:t>
            </a:r>
          </a:p>
          <a:p>
            <a:pPr>
              <a:lnSpc>
                <a:spcPct val="115000"/>
              </a:lnSpc>
            </a:pPr>
            <a:endParaRPr lang="en-US" sz="1000" dirty="0">
              <a:effectLst/>
              <a:latin typeface="Arial" panose="020B0604020202020204" pitchFamily="34" charset="0"/>
              <a:ea typeface="Arial" panose="020B0604020202020204" pitchFamily="34" charset="0"/>
            </a:endParaRPr>
          </a:p>
          <a:p>
            <a:pPr>
              <a:lnSpc>
                <a:spcPct val="115000"/>
              </a:lnSpc>
            </a:pPr>
            <a:r>
              <a:rPr lang="en-US" sz="1000" dirty="0">
                <a:effectLst/>
                <a:latin typeface="Arial" panose="020B0604020202020204" pitchFamily="34" charset="0"/>
                <a:ea typeface="Arial" panose="020B0604020202020204" pitchFamily="34" charset="0"/>
              </a:rPr>
              <a:t>For the ENGAGE phase, employees evolve. Roadblocks that were a problem for them in the previous quarter might not be in the next, and a different set will crop up.</a:t>
            </a:r>
          </a:p>
          <a:p>
            <a:pPr>
              <a:lnSpc>
                <a:spcPct val="115000"/>
              </a:lnSpc>
            </a:pPr>
            <a:r>
              <a:rPr lang="en-US" sz="1000" dirty="0">
                <a:effectLst/>
                <a:latin typeface="Arial" panose="020B0604020202020204" pitchFamily="34" charset="0"/>
                <a:ea typeface="Arial" panose="020B0604020202020204" pitchFamily="34" charset="0"/>
              </a:rPr>
              <a:t> </a:t>
            </a:r>
          </a:p>
          <a:p>
            <a:pPr>
              <a:lnSpc>
                <a:spcPct val="115000"/>
              </a:lnSpc>
            </a:pPr>
            <a:r>
              <a:rPr lang="en-US" sz="1000" dirty="0">
                <a:effectLst/>
                <a:latin typeface="Arial" panose="020B0604020202020204" pitchFamily="34" charset="0"/>
                <a:ea typeface="Arial" panose="020B0604020202020204" pitchFamily="34" charset="0"/>
              </a:rPr>
              <a:t>I&amp;O should be continuously engaged and should inspire. It should not fall back into the traditional response mode. A command-and-control leadership style does not foster servant leadership in I&amp;O teams. In fact, it can inhibit the team’s ability to drive innovation and agility. I&amp;O leaders must assess and adapt their leadership style to better support digital transformation using the 10 key competencies of servant leaders.</a:t>
            </a:r>
          </a:p>
          <a:p>
            <a:pPr>
              <a:lnSpc>
                <a:spcPct val="115000"/>
              </a:lnSpc>
            </a:pPr>
            <a:r>
              <a:rPr lang="en-US" sz="1000" b="1" dirty="0">
                <a:effectLst/>
                <a:latin typeface="Arial" panose="020B0604020202020204" pitchFamily="34" charset="0"/>
                <a:ea typeface="Arial" panose="020B0604020202020204" pitchFamily="34" charset="0"/>
              </a:rPr>
              <a:t> </a:t>
            </a:r>
            <a:endParaRPr lang="en-US" sz="1000" dirty="0">
              <a:effectLst/>
              <a:latin typeface="Arial" panose="020B0604020202020204" pitchFamily="34" charset="0"/>
              <a:ea typeface="Arial" panose="020B0604020202020204" pitchFamily="34" charset="0"/>
            </a:endParaRPr>
          </a:p>
          <a:p>
            <a:pPr>
              <a:lnSpc>
                <a:spcPct val="115000"/>
              </a:lnSpc>
            </a:pPr>
            <a:r>
              <a:rPr lang="en-US" sz="1000" b="1" dirty="0">
                <a:effectLst/>
                <a:latin typeface="Arial" panose="020B0604020202020204" pitchFamily="34" charset="0"/>
                <a:ea typeface="Arial" panose="020B0604020202020204" pitchFamily="34" charset="0"/>
              </a:rPr>
              <a:t>Evidence and Related Research</a:t>
            </a:r>
            <a:endParaRPr lang="en-US" sz="1000" dirty="0">
              <a:effectLst/>
              <a:latin typeface="Arial" panose="020B0604020202020204" pitchFamily="34" charset="0"/>
              <a:ea typeface="Arial" panose="020B0604020202020204" pitchFamily="34" charset="0"/>
            </a:endParaRPr>
          </a:p>
          <a:p>
            <a:pPr>
              <a:lnSpc>
                <a:spcPct val="115000"/>
              </a:lnSpc>
            </a:pPr>
            <a:r>
              <a:rPr lang="en-US" sz="1000" dirty="0">
                <a:effectLst/>
                <a:latin typeface="Arial" panose="020B0604020202020204" pitchFamily="34" charset="0"/>
                <a:ea typeface="Arial" panose="020B0604020202020204" pitchFamily="34" charset="0"/>
              </a:rPr>
              <a:t>Use the ESCAPE Model to Develop Change Leadership — G00360911</a:t>
            </a:r>
          </a:p>
          <a:p>
            <a:pPr>
              <a:lnSpc>
                <a:spcPct val="115000"/>
              </a:lnSpc>
            </a:pPr>
            <a:r>
              <a:rPr lang="en-US" sz="1000" dirty="0">
                <a:effectLst/>
                <a:latin typeface="Arial" panose="020B0604020202020204" pitchFamily="34" charset="0"/>
                <a:ea typeface="Arial" panose="020B0604020202020204" pitchFamily="34" charset="0"/>
              </a:rPr>
              <a:t>Open Source Change: Making Change Management Work — G00347078</a:t>
            </a:r>
          </a:p>
          <a:p>
            <a:pPr>
              <a:lnSpc>
                <a:spcPct val="115000"/>
              </a:lnSpc>
            </a:pPr>
            <a:r>
              <a:rPr lang="en-US" sz="1000" dirty="0">
                <a:effectLst/>
                <a:latin typeface="Arial" panose="020B0604020202020204" pitchFamily="34" charset="0"/>
                <a:ea typeface="Arial" panose="020B0604020202020204" pitchFamily="34" charset="0"/>
              </a:rPr>
              <a:t>2021 IT Score for I&amp;O: Top 3 Strategic Priorities for I&amp;O Leaders — G00737149 </a:t>
            </a:r>
          </a:p>
          <a:p>
            <a:pPr>
              <a:lnSpc>
                <a:spcPct val="115000"/>
              </a:lnSpc>
            </a:pPr>
            <a:r>
              <a:rPr lang="en-US" sz="1000" dirty="0">
                <a:effectLst/>
                <a:latin typeface="Arial" panose="020B0604020202020204" pitchFamily="34" charset="0"/>
                <a:ea typeface="Arial" panose="020B0604020202020204" pitchFamily="34" charset="0"/>
              </a:rPr>
              <a:t>An I&amp;O Leader’s Framework for Essentialism — G00733801</a:t>
            </a:r>
          </a:p>
          <a:p>
            <a:pPr>
              <a:lnSpc>
                <a:spcPct val="115000"/>
              </a:lnSpc>
            </a:pPr>
            <a:r>
              <a:rPr lang="en-US" sz="1000" dirty="0">
                <a:effectLst/>
                <a:latin typeface="Arial" panose="020B0604020202020204" pitchFamily="34" charset="0"/>
                <a:ea typeface="Arial" panose="020B0604020202020204" pitchFamily="34" charset="0"/>
              </a:rPr>
              <a:t>The Infrastructure and Operations Leader’s First 100 Days — G00390177 </a:t>
            </a:r>
          </a:p>
        </p:txBody>
      </p:sp>
      <p:sp>
        <p:nvSpPr>
          <p:cNvPr id="4" name="Slide Image Placeholder 3">
            <a:extLst>
              <a:ext uri="{FF2B5EF4-FFF2-40B4-BE49-F238E27FC236}">
                <a16:creationId xmlns:a16="http://schemas.microsoft.com/office/drawing/2014/main" xmlns="" id="{F985D9AC-BF37-4E75-B15C-AD047F0B7446}"/>
              </a:ext>
            </a:extLst>
          </p:cNvPr>
          <p:cNvSpPr>
            <a:spLocks noGrp="1" noRot="1" noChangeAspect="1"/>
          </p:cNvSpPr>
          <p:nvPr>
            <p:ph type="sldImg"/>
          </p:nvPr>
        </p:nvSpPr>
        <p:spPr>
          <a:xfrm>
            <a:off x="1333500" y="658813"/>
            <a:ext cx="4191000" cy="2357437"/>
          </a:xfrm>
        </p:spPr>
      </p:sp>
    </p:spTree>
    <p:extLst>
      <p:ext uri="{BB962C8B-B14F-4D97-AF65-F5344CB8AC3E}">
        <p14:creationId xmlns:p14="http://schemas.microsoft.com/office/powerpoint/2010/main" val="22370146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pPr>
              <a:lnSpc>
                <a:spcPct val="115000"/>
              </a:lnSpc>
            </a:pPr>
            <a:r>
              <a:rPr lang="en-US" sz="1000" dirty="0">
                <a:effectLst/>
                <a:latin typeface="Arial" panose="020B0604020202020204" pitchFamily="34" charset="0"/>
                <a:ea typeface="Arial" panose="020B0604020202020204" pitchFamily="34" charset="0"/>
              </a:rPr>
              <a:t>I&amp;O leaders must examine their mindsets regarding costs. All are familiar with the perennial reality of cost optimization (and most often cost cutting). It’s time to cultivate acumen around a balanced and intelligent cost management strategy. I&amp;O leaders must seek a balance between cost cutting, cost optimization and value optimization (from net new investments) to maximize customer value.</a:t>
            </a:r>
          </a:p>
          <a:p>
            <a:pPr>
              <a:lnSpc>
                <a:spcPct val="115000"/>
              </a:lnSpc>
            </a:pPr>
            <a:r>
              <a:rPr lang="en-US" sz="1000" dirty="0">
                <a:effectLst/>
                <a:latin typeface="Arial" panose="020B0604020202020204" pitchFamily="34" charset="0"/>
                <a:ea typeface="Arial" panose="020B0604020202020204" pitchFamily="34" charset="0"/>
              </a:rPr>
              <a:t> </a:t>
            </a:r>
          </a:p>
          <a:p>
            <a:pPr>
              <a:lnSpc>
                <a:spcPct val="115000"/>
              </a:lnSpc>
            </a:pPr>
            <a:r>
              <a:rPr lang="en-US" sz="1000" dirty="0">
                <a:effectLst/>
                <a:latin typeface="Arial" panose="020B0604020202020204" pitchFamily="34" charset="0"/>
                <a:ea typeface="Arial" panose="020B0604020202020204" pitchFamily="34" charset="0"/>
              </a:rPr>
              <a:t>Effective cost management requires balancing these three activities to achieve business outcomes in a sustainable fashion. The balance must consider the macro effects on I&amp;O’s annual budget (which may be a decrease or an increase). </a:t>
            </a:r>
          </a:p>
          <a:p>
            <a:pPr>
              <a:lnSpc>
                <a:spcPct val="115000"/>
              </a:lnSpc>
            </a:pPr>
            <a:r>
              <a:rPr lang="en-US" sz="1000" dirty="0">
                <a:effectLst/>
                <a:latin typeface="Arial" panose="020B0604020202020204" pitchFamily="34" charset="0"/>
                <a:ea typeface="Arial" panose="020B0604020202020204" pitchFamily="34" charset="0"/>
              </a:rPr>
              <a:t> </a:t>
            </a:r>
          </a:p>
          <a:p>
            <a:pPr>
              <a:lnSpc>
                <a:spcPct val="115000"/>
              </a:lnSpc>
            </a:pPr>
            <a:r>
              <a:rPr lang="en-US" sz="1000" dirty="0">
                <a:effectLst/>
                <a:latin typeface="Arial" panose="020B0604020202020204" pitchFamily="34" charset="0"/>
                <a:ea typeface="Arial" panose="020B0604020202020204" pitchFamily="34" charset="0"/>
              </a:rPr>
              <a:t>For 2021, the I&amp;O Leaders Survey findings show an average budget increase of between 1% and 5%, which should be viewed as net new investment in innovation. Being able to invest at a time when there is incredible financial pressure on many organizations is an opportunity not to be missed — especially when the I&amp;O leader has a newfound visibility and is in the senior leadership spotlight.</a:t>
            </a:r>
          </a:p>
          <a:p>
            <a:pPr>
              <a:lnSpc>
                <a:spcPct val="115000"/>
              </a:lnSpc>
            </a:pPr>
            <a:r>
              <a:rPr lang="en-US" sz="1000" b="1" dirty="0">
                <a:effectLst/>
                <a:latin typeface="Arial" panose="020B0604020202020204" pitchFamily="34" charset="0"/>
                <a:ea typeface="Arial" panose="020B0604020202020204" pitchFamily="34" charset="0"/>
              </a:rPr>
              <a:t> </a:t>
            </a:r>
            <a:endParaRPr lang="en-US" sz="1000" dirty="0">
              <a:effectLst/>
              <a:latin typeface="Arial" panose="020B0604020202020204" pitchFamily="34" charset="0"/>
              <a:ea typeface="Arial" panose="020B0604020202020204" pitchFamily="34" charset="0"/>
            </a:endParaRPr>
          </a:p>
          <a:p>
            <a:pPr>
              <a:lnSpc>
                <a:spcPct val="115000"/>
              </a:lnSpc>
            </a:pPr>
            <a:r>
              <a:rPr lang="en-US" sz="1000" b="1" dirty="0">
                <a:effectLst/>
                <a:latin typeface="Arial" panose="020B0604020202020204" pitchFamily="34" charset="0"/>
                <a:ea typeface="Arial" panose="020B0604020202020204" pitchFamily="34" charset="0"/>
              </a:rPr>
              <a:t>Evidence and Related Research</a:t>
            </a:r>
            <a:endParaRPr lang="en-US" sz="1000" dirty="0">
              <a:effectLst/>
              <a:latin typeface="Arial" panose="020B0604020202020204" pitchFamily="34" charset="0"/>
              <a:ea typeface="Arial" panose="020B0604020202020204" pitchFamily="34" charset="0"/>
            </a:endParaRPr>
          </a:p>
          <a:p>
            <a:pPr>
              <a:lnSpc>
                <a:spcPct val="115000"/>
              </a:lnSpc>
            </a:pPr>
            <a:r>
              <a:rPr lang="en-US" sz="1000" dirty="0">
                <a:effectLst/>
                <a:latin typeface="Arial" panose="020B0604020202020204" pitchFamily="34" charset="0"/>
                <a:ea typeface="Arial" panose="020B0604020202020204" pitchFamily="34" charset="0"/>
              </a:rPr>
              <a:t>Gartner’s 2021 Annual I&amp;O Leaders Survey was conducted online from 14 June 2021 to 25 June 2021 to track burning issues for I&amp;O leaders and where they are prioritizing their investments over the next year. It also explored investments in cost optimization and innovation strategies. In total, 96 Research Circle members participated.</a:t>
            </a:r>
          </a:p>
          <a:p>
            <a:pPr>
              <a:lnSpc>
                <a:spcPct val="115000"/>
              </a:lnSpc>
            </a:pPr>
            <a:r>
              <a:rPr lang="en-US" sz="1000" dirty="0">
                <a:effectLst/>
                <a:latin typeface="Arial" panose="020B0604020202020204" pitchFamily="34" charset="0"/>
                <a:ea typeface="Arial" panose="020B0604020202020204" pitchFamily="34" charset="0"/>
              </a:rPr>
              <a:t> </a:t>
            </a:r>
          </a:p>
          <a:p>
            <a:pPr>
              <a:lnSpc>
                <a:spcPct val="115000"/>
              </a:lnSpc>
            </a:pPr>
            <a:r>
              <a:rPr lang="en-US" sz="1000" dirty="0">
                <a:effectLst/>
                <a:latin typeface="Arial" panose="020B0604020202020204" pitchFamily="34" charset="0"/>
                <a:ea typeface="Arial" panose="020B0604020202020204" pitchFamily="34" charset="0"/>
              </a:rPr>
              <a:t>Cost Optimization for Value Realization — G00720156</a:t>
            </a:r>
          </a:p>
          <a:p>
            <a:pPr>
              <a:lnSpc>
                <a:spcPct val="115000"/>
              </a:lnSpc>
            </a:pPr>
            <a:r>
              <a:rPr lang="en-US" sz="1000" dirty="0">
                <a:effectLst/>
                <a:latin typeface="Arial" panose="020B0604020202020204" pitchFamily="34" charset="0"/>
                <a:ea typeface="Arial" panose="020B0604020202020204" pitchFamily="34" charset="0"/>
              </a:rPr>
              <a:t>Revamp Your I&amp;O Finance and Budgeting Process for Digital Innovation — G00741233</a:t>
            </a:r>
          </a:p>
          <a:p>
            <a:pPr>
              <a:lnSpc>
                <a:spcPct val="115000"/>
              </a:lnSpc>
            </a:pPr>
            <a:r>
              <a:rPr lang="en-US" sz="1000" dirty="0">
                <a:effectLst/>
                <a:latin typeface="Arial" panose="020B0604020202020204" pitchFamily="34" charset="0"/>
                <a:ea typeface="Arial" panose="020B0604020202020204" pitchFamily="34" charset="0"/>
              </a:rPr>
              <a:t>Case Study: CIO-CFO Partnership on IT Cost Optimization (Net4Gas) — G00713782</a:t>
            </a:r>
          </a:p>
          <a:p>
            <a:pPr>
              <a:lnSpc>
                <a:spcPct val="115000"/>
              </a:lnSpc>
            </a:pPr>
            <a:r>
              <a:rPr lang="en-US" sz="1000" dirty="0">
                <a:effectLst/>
                <a:latin typeface="Arial" panose="020B0604020202020204" pitchFamily="34" charset="0"/>
                <a:ea typeface="Arial" panose="020B0604020202020204" pitchFamily="34" charset="0"/>
              </a:rPr>
              <a:t>Ignition Guide to Efficient Cost Management in I&amp;O — G00731762</a:t>
            </a:r>
          </a:p>
          <a:p>
            <a:pPr>
              <a:lnSpc>
                <a:spcPct val="115000"/>
              </a:lnSpc>
            </a:pPr>
            <a:r>
              <a:rPr lang="en-US" sz="1000" dirty="0">
                <a:effectLst/>
                <a:latin typeface="Arial" panose="020B0604020202020204" pitchFamily="34" charset="0"/>
                <a:ea typeface="Arial" panose="020B0604020202020204" pitchFamily="34" charset="0"/>
              </a:rPr>
              <a:t> </a:t>
            </a:r>
          </a:p>
        </p:txBody>
      </p:sp>
      <p:sp>
        <p:nvSpPr>
          <p:cNvPr id="6" name="Slide Image Placeholder 5">
            <a:extLst>
              <a:ext uri="{FF2B5EF4-FFF2-40B4-BE49-F238E27FC236}">
                <a16:creationId xmlns:a16="http://schemas.microsoft.com/office/drawing/2014/main" xmlns="" id="{93F7D343-FD95-4FF3-8302-AAA74502C240}"/>
              </a:ext>
            </a:extLst>
          </p:cNvPr>
          <p:cNvSpPr>
            <a:spLocks noGrp="1" noRot="1" noChangeAspect="1"/>
          </p:cNvSpPr>
          <p:nvPr>
            <p:ph type="sldImg"/>
          </p:nvPr>
        </p:nvSpPr>
        <p:spPr>
          <a:xfrm>
            <a:off x="1333500" y="658813"/>
            <a:ext cx="4191000" cy="2357437"/>
          </a:xfrm>
        </p:spPr>
      </p:sp>
    </p:spTree>
    <p:extLst>
      <p:ext uri="{BB962C8B-B14F-4D97-AF65-F5344CB8AC3E}">
        <p14:creationId xmlns:p14="http://schemas.microsoft.com/office/powerpoint/2010/main" val="172138593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17513" y="525463"/>
            <a:ext cx="6022975" cy="3389312"/>
          </a:xfrm>
        </p:spPr>
      </p:sp>
      <p:sp>
        <p:nvSpPr>
          <p:cNvPr id="3" name="Notes Placeholder 2"/>
          <p:cNvSpPr>
            <a:spLocks noGrp="1"/>
          </p:cNvSpPr>
          <p:nvPr>
            <p:ph type="body" idx="1"/>
          </p:nvPr>
        </p:nvSpPr>
        <p:spPr>
          <a:xfrm>
            <a:off x="246888" y="4036740"/>
            <a:ext cx="6373368" cy="4796363"/>
          </a:xfrm>
          <a:solidFill>
            <a:schemeClr val="bg1"/>
          </a:solidFill>
        </p:spPr>
        <p:txBody>
          <a:bodyPr/>
          <a:lstStyle/>
          <a:p>
            <a:pPr>
              <a:lnSpc>
                <a:spcPct val="115000"/>
              </a:lnSpc>
            </a:pPr>
            <a:r>
              <a:rPr lang="en-US" sz="1000" dirty="0">
                <a:effectLst/>
                <a:latin typeface="Arial" panose="020B0604020202020204" pitchFamily="34" charset="0"/>
                <a:ea typeface="Arial" panose="020B0604020202020204" pitchFamily="34" charset="0"/>
              </a:rPr>
              <a:t>Change and release management are often treated as a final, rushed afterthought. However, improvements in this area can be a significant payoff for most organizations because they provide positive dividends across all three IT resilience elements — reliability, tolerability and recoverability. Done right, this can minimize technical debt and enable, not restrict I&amp;O agility.</a:t>
            </a:r>
          </a:p>
          <a:p>
            <a:pPr>
              <a:lnSpc>
                <a:spcPct val="115000"/>
              </a:lnSpc>
            </a:pPr>
            <a:r>
              <a:rPr lang="en-US" sz="1000" dirty="0">
                <a:effectLst/>
                <a:latin typeface="Arial" panose="020B0604020202020204" pitchFamily="34" charset="0"/>
                <a:ea typeface="Arial" panose="020B0604020202020204" pitchFamily="34" charset="0"/>
              </a:rPr>
              <a:t> </a:t>
            </a:r>
          </a:p>
          <a:p>
            <a:pPr>
              <a:lnSpc>
                <a:spcPct val="115000"/>
              </a:lnSpc>
            </a:pPr>
            <a:r>
              <a:rPr lang="en-US" sz="1000" dirty="0">
                <a:effectLst/>
                <a:latin typeface="Arial" panose="020B0604020202020204" pitchFamily="34" charset="0"/>
                <a:ea typeface="Arial" panose="020B0604020202020204" pitchFamily="34" charset="0"/>
              </a:rPr>
              <a:t>Improving resilience can be hard battle to fight when trying to get stakeholder approval and investment. The global COVID-19 pandemic has shone a light on areas of necessity, but I&amp;O leaders mustn’t be lax in pursuing improved resilience to fit their product needs. </a:t>
            </a:r>
          </a:p>
          <a:p>
            <a:pPr>
              <a:lnSpc>
                <a:spcPct val="115000"/>
              </a:lnSpc>
            </a:pPr>
            <a:r>
              <a:rPr lang="en-US" sz="1000" dirty="0">
                <a:effectLst/>
                <a:latin typeface="Arial" panose="020B0604020202020204" pitchFamily="34" charset="0"/>
                <a:ea typeface="Arial" panose="020B0604020202020204" pitchFamily="34" charset="0"/>
              </a:rPr>
              <a:t> </a:t>
            </a:r>
          </a:p>
          <a:p>
            <a:pPr>
              <a:lnSpc>
                <a:spcPct val="115000"/>
              </a:lnSpc>
            </a:pPr>
            <a:r>
              <a:rPr lang="en-US" sz="1000" dirty="0">
                <a:effectLst/>
                <a:latin typeface="Arial" panose="020B0604020202020204" pitchFamily="34" charset="0"/>
                <a:ea typeface="Arial" panose="020B0604020202020204" pitchFamily="34" charset="0"/>
              </a:rPr>
              <a:t>There are two general approaches:</a:t>
            </a:r>
          </a:p>
          <a:p>
            <a:pPr marL="342900" lvl="0" indent="-342900">
              <a:lnSpc>
                <a:spcPct val="115000"/>
              </a:lnSpc>
              <a:buFont typeface="Symbol" panose="05050102010706020507" pitchFamily="18" charset="2"/>
              <a:buChar char=""/>
            </a:pPr>
            <a:r>
              <a:rPr lang="en-US" sz="1000" dirty="0">
                <a:effectLst/>
                <a:latin typeface="Arial" panose="020B0604020202020204" pitchFamily="34" charset="0"/>
                <a:ea typeface="Arial" panose="020B0604020202020204" pitchFamily="34" charset="0"/>
              </a:rPr>
              <a:t>Carrot: Evangelize that the intent is to help the organization grow and persevere by improving productivity, quality and effectiveness. Focus on quick wins, iterative improvement and co-created risk narratives to build credibility and buy-in. Most successful programs are directly aligned to meet the defined objectives of the business. This is the preferred strategic approach for most initiatives.</a:t>
            </a:r>
          </a:p>
          <a:p>
            <a:pPr marL="342900" lvl="0" indent="-342900">
              <a:lnSpc>
                <a:spcPct val="115000"/>
              </a:lnSpc>
              <a:buFont typeface="Symbol" panose="05050102010706020507" pitchFamily="18" charset="2"/>
              <a:buChar char=""/>
            </a:pPr>
            <a:r>
              <a:rPr lang="en-US" sz="1000" dirty="0">
                <a:effectLst/>
                <a:latin typeface="Arial" panose="020B0604020202020204" pitchFamily="34" charset="0"/>
                <a:ea typeface="Arial" panose="020B0604020202020204" pitchFamily="34" charset="0"/>
              </a:rPr>
              <a:t>Stick: This approach tends to lead to more short-lived, box-ticking projects than the others. But befriending audit teams has served to compel support for many teams desperately wanting to improve IT resilience. </a:t>
            </a:r>
          </a:p>
          <a:p>
            <a:pPr>
              <a:lnSpc>
                <a:spcPct val="115000"/>
              </a:lnSpc>
            </a:pPr>
            <a:r>
              <a:rPr lang="en-US" sz="1000" dirty="0">
                <a:effectLst/>
                <a:latin typeface="Arial" panose="020B0604020202020204" pitchFamily="34" charset="0"/>
                <a:ea typeface="Arial" panose="020B0604020202020204" pitchFamily="34" charset="0"/>
              </a:rPr>
              <a:t> </a:t>
            </a:r>
          </a:p>
          <a:p>
            <a:pPr>
              <a:lnSpc>
                <a:spcPct val="115000"/>
              </a:lnSpc>
            </a:pPr>
            <a:r>
              <a:rPr lang="en-US" sz="1000" dirty="0">
                <a:effectLst/>
                <a:latin typeface="Arial" panose="020B0604020202020204" pitchFamily="34" charset="0"/>
                <a:ea typeface="Arial" panose="020B0604020202020204" pitchFamily="34" charset="0"/>
              </a:rPr>
              <a:t>To improve resilience and security without impacting agility, I&amp;O leaders must balance reliability, tolerability and recoverability with agility appropriate to each I&amp;O product. </a:t>
            </a:r>
          </a:p>
          <a:p>
            <a:pPr>
              <a:lnSpc>
                <a:spcPct val="115000"/>
              </a:lnSpc>
            </a:pPr>
            <a:r>
              <a:rPr lang="en-US" sz="1000" b="1" dirty="0">
                <a:effectLst/>
                <a:latin typeface="Arial" panose="020B0604020202020204" pitchFamily="34" charset="0"/>
                <a:ea typeface="Arial" panose="020B0604020202020204" pitchFamily="34" charset="0"/>
              </a:rPr>
              <a:t> </a:t>
            </a:r>
            <a:endParaRPr lang="en-US" sz="1000" dirty="0">
              <a:effectLst/>
              <a:latin typeface="Arial" panose="020B0604020202020204" pitchFamily="34" charset="0"/>
              <a:ea typeface="Arial" panose="020B0604020202020204" pitchFamily="34" charset="0"/>
            </a:endParaRPr>
          </a:p>
          <a:p>
            <a:pPr>
              <a:lnSpc>
                <a:spcPct val="115000"/>
              </a:lnSpc>
            </a:pPr>
            <a:r>
              <a:rPr lang="en-US" sz="1000" b="1" dirty="0">
                <a:effectLst/>
                <a:latin typeface="Arial" panose="020B0604020202020204" pitchFamily="34" charset="0"/>
                <a:ea typeface="Arial" panose="020B0604020202020204" pitchFamily="34" charset="0"/>
              </a:rPr>
              <a:t>Evidence and Related Research</a:t>
            </a:r>
            <a:endParaRPr lang="en-US" sz="1000" dirty="0">
              <a:effectLst/>
              <a:latin typeface="Arial" panose="020B0604020202020204" pitchFamily="34" charset="0"/>
              <a:ea typeface="Arial" panose="020B0604020202020204" pitchFamily="34" charset="0"/>
            </a:endParaRPr>
          </a:p>
          <a:p>
            <a:pPr>
              <a:lnSpc>
                <a:spcPct val="115000"/>
              </a:lnSpc>
            </a:pPr>
            <a:r>
              <a:rPr lang="en-US" sz="1000" dirty="0">
                <a:effectLst/>
                <a:latin typeface="Arial" panose="020B0604020202020204" pitchFamily="34" charset="0"/>
                <a:ea typeface="Arial" panose="020B0604020202020204" pitchFamily="34" charset="0"/>
              </a:rPr>
              <a:t>IT Resilience — 7 Tips for Improving Reliability, Tolerability and Disaster Recovery — G00746016 </a:t>
            </a:r>
          </a:p>
          <a:p>
            <a:r>
              <a:rPr lang="en-US" sz="1000" dirty="0">
                <a:effectLst/>
                <a:latin typeface="Arial" panose="020B0604020202020204" pitchFamily="34" charset="0"/>
                <a:ea typeface="Arial" panose="020B0604020202020204" pitchFamily="34" charset="0"/>
              </a:rPr>
              <a:t>3 Areas for Security and I&amp;O to Improve IT Resilience — G00722397 </a:t>
            </a:r>
            <a:endParaRPr lang="en-US" sz="1000" dirty="0"/>
          </a:p>
        </p:txBody>
      </p:sp>
    </p:spTree>
    <p:extLst>
      <p:ext uri="{BB962C8B-B14F-4D97-AF65-F5344CB8AC3E}">
        <p14:creationId xmlns:p14="http://schemas.microsoft.com/office/powerpoint/2010/main" val="169274909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33500" y="658813"/>
            <a:ext cx="4191000" cy="2357437"/>
          </a:xfrm>
        </p:spPr>
      </p:sp>
      <p:sp>
        <p:nvSpPr>
          <p:cNvPr id="3" name="Notes Placeholder 2"/>
          <p:cNvSpPr>
            <a:spLocks noGrp="1"/>
          </p:cNvSpPr>
          <p:nvPr>
            <p:ph type="body" idx="1"/>
          </p:nvPr>
        </p:nvSpPr>
        <p:spPr/>
        <p:txBody>
          <a:bodyPr/>
          <a:lstStyle/>
          <a:p>
            <a:pPr>
              <a:lnSpc>
                <a:spcPct val="115000"/>
              </a:lnSpc>
            </a:pPr>
            <a:r>
              <a:rPr lang="en-US" sz="1000" dirty="0">
                <a:effectLst/>
                <a:latin typeface="Arial" panose="020B0604020202020204" pitchFamily="34" charset="0"/>
                <a:ea typeface="Arial" panose="020B0604020202020204" pitchFamily="34" charset="0"/>
              </a:rPr>
              <a:t>Organizations with high automation maturity show the characteristics on the right of the graphic. But this isn’t achieved over night. It requires the right resources, skills, tools and a focused plan aligned to goals and outcomes.</a:t>
            </a:r>
          </a:p>
          <a:p>
            <a:pPr>
              <a:lnSpc>
                <a:spcPct val="115000"/>
              </a:lnSpc>
            </a:pPr>
            <a:r>
              <a:rPr lang="en-US" sz="1000" dirty="0">
                <a:effectLst/>
                <a:latin typeface="Arial" panose="020B0604020202020204" pitchFamily="34" charset="0"/>
                <a:ea typeface="Arial" panose="020B0604020202020204" pitchFamily="34" charset="0"/>
              </a:rPr>
              <a:t> </a:t>
            </a:r>
          </a:p>
          <a:p>
            <a:pPr>
              <a:lnSpc>
                <a:spcPct val="115000"/>
              </a:lnSpc>
            </a:pPr>
            <a:r>
              <a:rPr lang="en-US" sz="1000" dirty="0">
                <a:effectLst/>
                <a:latin typeface="Arial" panose="020B0604020202020204" pitchFamily="34" charset="0"/>
                <a:ea typeface="Arial" panose="020B0604020202020204" pitchFamily="34" charset="0"/>
              </a:rPr>
              <a:t>The I&amp;O Leaders Survey showed that lowering costs was the No. 1 goal for applying automation, but automation has many goals. For some, the ability to maintain services with limited staff overrides their ambition for cost reduction. This goal cannot be achieved without upskilling those existing teams to mature automation capabilities.</a:t>
            </a:r>
          </a:p>
          <a:p>
            <a:pPr>
              <a:lnSpc>
                <a:spcPct val="115000"/>
              </a:lnSpc>
            </a:pPr>
            <a:r>
              <a:rPr lang="en-US" sz="1000" b="1" dirty="0">
                <a:effectLst/>
                <a:latin typeface="Arial" panose="020B0604020202020204" pitchFamily="34" charset="0"/>
                <a:ea typeface="Arial" panose="020B0604020202020204" pitchFamily="34" charset="0"/>
              </a:rPr>
              <a:t> </a:t>
            </a:r>
            <a:endParaRPr lang="en-US" sz="1000" dirty="0">
              <a:effectLst/>
              <a:latin typeface="Arial" panose="020B0604020202020204" pitchFamily="34" charset="0"/>
              <a:ea typeface="Arial" panose="020B0604020202020204" pitchFamily="34" charset="0"/>
            </a:endParaRPr>
          </a:p>
          <a:p>
            <a:pPr>
              <a:lnSpc>
                <a:spcPct val="115000"/>
              </a:lnSpc>
            </a:pPr>
            <a:r>
              <a:rPr lang="en-US" sz="1000" b="1" dirty="0">
                <a:effectLst/>
                <a:latin typeface="Arial" panose="020B0604020202020204" pitchFamily="34" charset="0"/>
                <a:ea typeface="Arial" panose="020B0604020202020204" pitchFamily="34" charset="0"/>
              </a:rPr>
              <a:t>Evidence and Related Research</a:t>
            </a:r>
            <a:endParaRPr lang="en-US" sz="1000" dirty="0">
              <a:effectLst/>
              <a:latin typeface="Arial" panose="020B0604020202020204" pitchFamily="34" charset="0"/>
              <a:ea typeface="Arial" panose="020B0604020202020204" pitchFamily="34" charset="0"/>
            </a:endParaRPr>
          </a:p>
          <a:p>
            <a:pPr>
              <a:lnSpc>
                <a:spcPct val="115000"/>
              </a:lnSpc>
            </a:pPr>
            <a:r>
              <a:rPr lang="en-US" sz="1000" dirty="0">
                <a:effectLst/>
                <a:latin typeface="Arial" panose="020B0604020202020204" pitchFamily="34" charset="0"/>
                <a:ea typeface="Arial" panose="020B0604020202020204" pitchFamily="34" charset="0"/>
              </a:rPr>
              <a:t>Gartner’s 2021 Annual I&amp;O Leaders Survey was conducted online from 14 June 2021 to 25 June 2021 to track burning issues for I&amp;O leaders and where they are prioritizing their investments over the next year. It also explored investments in cost optimization and innovation strategies. In total, 96 Research Circle members participated.</a:t>
            </a:r>
          </a:p>
          <a:p>
            <a:pPr>
              <a:lnSpc>
                <a:spcPct val="115000"/>
              </a:lnSpc>
            </a:pPr>
            <a:r>
              <a:rPr lang="en-US" sz="1000" dirty="0">
                <a:effectLst/>
                <a:latin typeface="Arial" panose="020B0604020202020204" pitchFamily="34" charset="0"/>
                <a:ea typeface="Arial" panose="020B0604020202020204" pitchFamily="34" charset="0"/>
              </a:rPr>
              <a:t> </a:t>
            </a:r>
          </a:p>
          <a:p>
            <a:pPr>
              <a:lnSpc>
                <a:spcPct val="115000"/>
              </a:lnSpc>
            </a:pPr>
            <a:r>
              <a:rPr lang="en-US" sz="1000" dirty="0">
                <a:effectLst/>
                <a:latin typeface="Arial" panose="020B0604020202020204" pitchFamily="34" charset="0"/>
                <a:ea typeface="Arial" panose="020B0604020202020204" pitchFamily="34" charset="0"/>
              </a:rPr>
              <a:t>Hype Cycle for I&amp;O Automation, 2021 — G00747580</a:t>
            </a:r>
          </a:p>
          <a:p>
            <a:pPr>
              <a:lnSpc>
                <a:spcPct val="115000"/>
              </a:lnSpc>
            </a:pPr>
            <a:r>
              <a:rPr lang="en-US" sz="1000" dirty="0">
                <a:effectLst/>
                <a:latin typeface="Arial" panose="020B0604020202020204" pitchFamily="34" charset="0"/>
                <a:ea typeface="Arial" panose="020B0604020202020204" pitchFamily="34" charset="0"/>
              </a:rPr>
              <a:t>Market Guide for Service Orchestration and Automation Platforms — G00721991 </a:t>
            </a:r>
          </a:p>
          <a:p>
            <a:pPr>
              <a:lnSpc>
                <a:spcPct val="115000"/>
              </a:lnSpc>
            </a:pPr>
            <a:r>
              <a:rPr lang="en-US" sz="1000" dirty="0">
                <a:effectLst/>
                <a:latin typeface="Arial" panose="020B0604020202020204" pitchFamily="34" charset="0"/>
                <a:ea typeface="Arial" panose="020B0604020202020204" pitchFamily="34" charset="0"/>
              </a:rPr>
              <a:t>How to Start Executing a Successful Automation Strategy — G00721030</a:t>
            </a:r>
          </a:p>
          <a:p>
            <a:r>
              <a:rPr lang="en-US" sz="1000" dirty="0">
                <a:effectLst/>
                <a:latin typeface="Arial" panose="020B0604020202020204" pitchFamily="34" charset="0"/>
                <a:ea typeface="Arial" panose="020B0604020202020204" pitchFamily="34" charset="0"/>
              </a:rPr>
              <a:t>To Automate Your Automation, Apply Agile and DevOps Practices to Infrastructure and Operations — G00720955 </a:t>
            </a:r>
            <a:endParaRPr lang="en-US" sz="1000" dirty="0"/>
          </a:p>
        </p:txBody>
      </p:sp>
      <p:sp>
        <p:nvSpPr>
          <p:cNvPr id="4" name="Slide Number Placeholder 3"/>
          <p:cNvSpPr>
            <a:spLocks noGrp="1"/>
          </p:cNvSpPr>
          <p:nvPr>
            <p:ph type="sldNum" sz="quarter" idx="10"/>
          </p:nvPr>
        </p:nvSpPr>
        <p:spPr/>
        <p:txBody>
          <a:bodyPr/>
          <a:lstStyle/>
          <a:p>
            <a:fld id="{F7021451-1387-4CA6-816F-3879F97B5CBC}" type="slidenum">
              <a:rPr lang="en-US"/>
              <a:t>18</a:t>
            </a:fld>
            <a:endParaRPr lang="en-US" dirty="0"/>
          </a:p>
        </p:txBody>
      </p:sp>
    </p:spTree>
    <p:extLst>
      <p:ext uri="{BB962C8B-B14F-4D97-AF65-F5344CB8AC3E}">
        <p14:creationId xmlns:p14="http://schemas.microsoft.com/office/powerpoint/2010/main" val="395738912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pPr>
              <a:lnSpc>
                <a:spcPct val="115000"/>
              </a:lnSpc>
            </a:pPr>
            <a:r>
              <a:rPr lang="en-US" sz="1000" dirty="0">
                <a:effectLst/>
                <a:latin typeface="Arial" panose="020B0604020202020204" pitchFamily="34" charset="0"/>
                <a:ea typeface="Arial" panose="020B0604020202020204" pitchFamily="34" charset="0"/>
              </a:rPr>
              <a:t>When determining which I&amp;O skills to prioritize for the future, I&amp;O leaders should generally focus on the skills that are expected to be in high demand, which are also difficult to find — for example, the skills in the critical skills quadrant. Based on the analysis of all segments in the IT talent quadrant, the skills in the critical need's quadrant are also the ones that can help I&amp;O achieve its customer-centric goals of speed, agility and efficiency. Specifically, they include four types of IT skills:</a:t>
            </a:r>
          </a:p>
          <a:p>
            <a:pPr marL="445770" lvl="0" indent="-171450">
              <a:lnSpc>
                <a:spcPct val="115000"/>
              </a:lnSpc>
              <a:buFont typeface="Arial" panose="020B0604020202020204" pitchFamily="34" charset="0"/>
              <a:buChar char="•"/>
              <a:tabLst>
                <a:tab pos="914400" algn="l"/>
              </a:tabLst>
            </a:pPr>
            <a:r>
              <a:rPr lang="en-US" sz="1000" dirty="0">
                <a:effectLst/>
                <a:latin typeface="Arial" panose="020B0604020202020204" pitchFamily="34" charset="0"/>
                <a:ea typeface="Arial" panose="020B0604020202020204" pitchFamily="34" charset="0"/>
                <a:cs typeface="Times New Roman" panose="02020603050405020304" pitchFamily="18" charset="0"/>
              </a:rPr>
              <a:t>Advanced analytics skills that support the personalization of demand from I&amp;O’s customers — such as artificial intelligence (AI), R, ML, Python, data science, data integration, business analysis and business intelligence (BI) skills. </a:t>
            </a:r>
          </a:p>
          <a:p>
            <a:pPr marL="445770" lvl="0" indent="-171450">
              <a:lnSpc>
                <a:spcPct val="115000"/>
              </a:lnSpc>
              <a:buFont typeface="Arial" panose="020B0604020202020204" pitchFamily="34" charset="0"/>
              <a:buChar char="•"/>
              <a:tabLst>
                <a:tab pos="914400" algn="l"/>
              </a:tabLst>
            </a:pPr>
            <a:r>
              <a:rPr lang="en-US" sz="1000" dirty="0">
                <a:effectLst/>
                <a:latin typeface="Arial" panose="020B0604020202020204" pitchFamily="34" charset="0"/>
                <a:ea typeface="Arial" panose="020B0604020202020204" pitchFamily="34" charset="0"/>
                <a:cs typeface="Times New Roman" panose="02020603050405020304" pitchFamily="18" charset="0"/>
              </a:rPr>
              <a:t>Continuous delivery skills that enable frequent and iterative customer feedback — such as agile software delivery, DevOps, scrum methodology, user experience and continuous integration.</a:t>
            </a:r>
          </a:p>
          <a:p>
            <a:pPr marL="445770" lvl="0" indent="-171450">
              <a:lnSpc>
                <a:spcPct val="115000"/>
              </a:lnSpc>
              <a:buFont typeface="Arial" panose="020B0604020202020204" pitchFamily="34" charset="0"/>
              <a:buChar char="•"/>
              <a:tabLst>
                <a:tab pos="914400" algn="l"/>
              </a:tabLst>
            </a:pPr>
            <a:r>
              <a:rPr lang="en-US" sz="1000" dirty="0">
                <a:effectLst/>
                <a:latin typeface="Arial" panose="020B0604020202020204" pitchFamily="34" charset="0"/>
                <a:ea typeface="Arial" panose="020B0604020202020204" pitchFamily="34" charset="0"/>
                <a:cs typeface="Times New Roman" panose="02020603050405020304" pitchFamily="18" charset="0"/>
              </a:rPr>
              <a:t>Cloud-related skills that support greater flexibility and speed to market — such as platform as a service (PaaS), infrastructure as a service (IaaS), Kubernetes and cloud architecture.</a:t>
            </a:r>
          </a:p>
          <a:p>
            <a:pPr marL="445770" lvl="0" indent="-171450">
              <a:lnSpc>
                <a:spcPct val="115000"/>
              </a:lnSpc>
              <a:buFont typeface="Arial" panose="020B0604020202020204" pitchFamily="34" charset="0"/>
              <a:buChar char="•"/>
              <a:tabLst>
                <a:tab pos="914400" algn="l"/>
              </a:tabLst>
            </a:pPr>
            <a:r>
              <a:rPr lang="en-GB" sz="1000" dirty="0">
                <a:effectLst/>
                <a:latin typeface="Arial" panose="020B0604020202020204" pitchFamily="34" charset="0"/>
                <a:ea typeface="Arial" panose="020B0604020202020204" pitchFamily="34" charset="0"/>
                <a:cs typeface="Times New Roman" panose="02020603050405020304" pitchFamily="18" charset="0"/>
              </a:rPr>
              <a:t>Automation skills that encourage the reduction of errors from manual work.</a:t>
            </a:r>
            <a:endParaRPr lang="en-US" sz="1000" dirty="0">
              <a:effectLst/>
              <a:latin typeface="Arial" panose="020B0604020202020204" pitchFamily="34" charset="0"/>
              <a:ea typeface="Arial" panose="020B0604020202020204" pitchFamily="34" charset="0"/>
              <a:cs typeface="Times New Roman" panose="02020603050405020304" pitchFamily="18" charset="0"/>
            </a:endParaRPr>
          </a:p>
          <a:p>
            <a:pPr>
              <a:lnSpc>
                <a:spcPct val="115000"/>
              </a:lnSpc>
            </a:pPr>
            <a:endParaRPr lang="en-US" sz="1000" dirty="0">
              <a:effectLst/>
              <a:latin typeface="Arial" panose="020B0604020202020204" pitchFamily="34" charset="0"/>
              <a:ea typeface="Arial" panose="020B0604020202020204" pitchFamily="34" charset="0"/>
            </a:endParaRPr>
          </a:p>
          <a:p>
            <a:pPr>
              <a:lnSpc>
                <a:spcPct val="115000"/>
              </a:lnSpc>
            </a:pPr>
            <a:r>
              <a:rPr lang="en-US" sz="1000" dirty="0">
                <a:effectLst/>
                <a:latin typeface="Arial" panose="020B0604020202020204" pitchFamily="34" charset="0"/>
                <a:ea typeface="Arial" panose="020B0604020202020204" pitchFamily="34" charset="0"/>
              </a:rPr>
              <a:t>In the 2021 I&amp;O Leaders Survey the top three skills categories included:</a:t>
            </a:r>
          </a:p>
          <a:p>
            <a:pPr marL="560070" lvl="0" indent="-285750">
              <a:lnSpc>
                <a:spcPct val="115000"/>
              </a:lnSpc>
              <a:buFont typeface="Arial" panose="020B0604020202020204" pitchFamily="34" charset="0"/>
              <a:buChar char="•"/>
              <a:tabLst>
                <a:tab pos="914400" algn="l"/>
              </a:tabLst>
            </a:pPr>
            <a:r>
              <a:rPr lang="en-US" sz="1000" dirty="0">
                <a:effectLst/>
                <a:latin typeface="Arial" panose="020B0604020202020204" pitchFamily="34" charset="0"/>
                <a:ea typeface="Arial" panose="020B0604020202020204" pitchFamily="34" charset="0"/>
                <a:cs typeface="Times New Roman" panose="02020603050405020304" pitchFamily="18" charset="0"/>
              </a:rPr>
              <a:t>Cloud and edge (PaaS, Kubernetes, IoT, infrastructure as a service [IaaS] and SaaS)</a:t>
            </a:r>
          </a:p>
          <a:p>
            <a:pPr marL="560070" lvl="0" indent="-285750">
              <a:lnSpc>
                <a:spcPct val="115000"/>
              </a:lnSpc>
              <a:buFont typeface="Arial" panose="020B0604020202020204" pitchFamily="34" charset="0"/>
              <a:buChar char="•"/>
              <a:tabLst>
                <a:tab pos="914400" algn="l"/>
              </a:tabLst>
            </a:pPr>
            <a:r>
              <a:rPr lang="en-US" sz="1000" dirty="0">
                <a:effectLst/>
                <a:latin typeface="Arial" panose="020B0604020202020204" pitchFamily="34" charset="0"/>
                <a:ea typeface="Arial" panose="020B0604020202020204" pitchFamily="34" charset="0"/>
                <a:cs typeface="Times New Roman" panose="02020603050405020304" pitchFamily="18" charset="0"/>
              </a:rPr>
              <a:t>Automation</a:t>
            </a:r>
          </a:p>
          <a:p>
            <a:pPr marL="560070" lvl="0" indent="-285750">
              <a:lnSpc>
                <a:spcPct val="115000"/>
              </a:lnSpc>
              <a:buFont typeface="Arial" panose="020B0604020202020204" pitchFamily="34" charset="0"/>
              <a:buChar char="•"/>
              <a:tabLst>
                <a:tab pos="914400" algn="l"/>
              </a:tabLst>
            </a:pPr>
            <a:r>
              <a:rPr lang="en-US" sz="1000" dirty="0">
                <a:effectLst/>
                <a:latin typeface="Arial" panose="020B0604020202020204" pitchFamily="34" charset="0"/>
                <a:ea typeface="Arial" panose="020B0604020202020204" pitchFamily="34" charset="0"/>
                <a:cs typeface="Times New Roman" panose="02020603050405020304" pitchFamily="18" charset="0"/>
              </a:rPr>
              <a:t>Continuous delivery (Scrum management, agile, DevOps and SRE)</a:t>
            </a:r>
          </a:p>
          <a:p>
            <a:pPr>
              <a:lnSpc>
                <a:spcPct val="115000"/>
              </a:lnSpc>
            </a:pPr>
            <a:endParaRPr lang="en-US" sz="1000" dirty="0">
              <a:effectLst/>
              <a:latin typeface="Arial" panose="020B0604020202020204" pitchFamily="34" charset="0"/>
              <a:ea typeface="Arial" panose="020B0604020202020204" pitchFamily="34" charset="0"/>
            </a:endParaRPr>
          </a:p>
          <a:p>
            <a:pPr>
              <a:lnSpc>
                <a:spcPct val="115000"/>
              </a:lnSpc>
            </a:pPr>
            <a:r>
              <a:rPr lang="en-US" sz="1000" dirty="0">
                <a:effectLst/>
                <a:latin typeface="Arial" panose="020B0604020202020204" pitchFamily="34" charset="0"/>
                <a:ea typeface="Arial" panose="020B0604020202020204" pitchFamily="34" charset="0"/>
              </a:rPr>
              <a:t>These all fall within the critical skills quadrant.</a:t>
            </a:r>
          </a:p>
          <a:p>
            <a:pPr>
              <a:lnSpc>
                <a:spcPct val="115000"/>
              </a:lnSpc>
            </a:pPr>
            <a:endParaRPr lang="en-US" sz="1000" dirty="0">
              <a:effectLst/>
              <a:latin typeface="Arial" panose="020B0604020202020204" pitchFamily="34" charset="0"/>
              <a:ea typeface="Arial" panose="020B0604020202020204" pitchFamily="34" charset="0"/>
            </a:endParaRPr>
          </a:p>
          <a:p>
            <a:pPr>
              <a:lnSpc>
                <a:spcPct val="115000"/>
              </a:lnSpc>
            </a:pPr>
            <a:r>
              <a:rPr lang="en-US" sz="1000" dirty="0">
                <a:effectLst/>
                <a:latin typeface="Arial" panose="020B0604020202020204" pitchFamily="34" charset="0"/>
                <a:ea typeface="Arial" panose="020B0604020202020204" pitchFamily="34" charset="0"/>
              </a:rPr>
              <a:t>Going forward with the expected skills and labor shortage, combined with job shifting that has occurred, employee retention will require improved internal processes. Hence the importance of adaptive resilience, combined with automation to remain agile —</a:t>
            </a:r>
            <a:r>
              <a:rPr lang="en-GB" sz="1000" dirty="0">
                <a:effectLst/>
                <a:latin typeface="Arial" panose="020B0604020202020204" pitchFamily="34" charset="0"/>
                <a:ea typeface="Arial" panose="020B0604020202020204" pitchFamily="34" charset="0"/>
              </a:rPr>
              <a:t> empowering employees and creating sustainable work patterns.</a:t>
            </a:r>
            <a:endParaRPr lang="en-US" sz="1000" dirty="0">
              <a:effectLst/>
              <a:latin typeface="Arial" panose="020B0604020202020204" pitchFamily="34" charset="0"/>
              <a:ea typeface="Arial" panose="020B0604020202020204" pitchFamily="34" charset="0"/>
            </a:endParaRPr>
          </a:p>
          <a:p>
            <a:pPr>
              <a:lnSpc>
                <a:spcPct val="115000"/>
              </a:lnSpc>
            </a:pPr>
            <a:endParaRPr lang="en-US" sz="1000" dirty="0">
              <a:effectLst/>
              <a:latin typeface="Arial" panose="020B0604020202020204" pitchFamily="34" charset="0"/>
              <a:ea typeface="Arial" panose="020B0604020202020204" pitchFamily="34" charset="0"/>
            </a:endParaRPr>
          </a:p>
          <a:p>
            <a:pPr>
              <a:lnSpc>
                <a:spcPct val="115000"/>
              </a:lnSpc>
            </a:pPr>
            <a:r>
              <a:rPr lang="en-US" sz="1000" b="1" dirty="0">
                <a:effectLst/>
                <a:latin typeface="Arial" panose="020B0604020202020204" pitchFamily="34" charset="0"/>
                <a:ea typeface="Arial" panose="020B0604020202020204" pitchFamily="34" charset="0"/>
              </a:rPr>
              <a:t>Evidence and Related Research</a:t>
            </a:r>
          </a:p>
          <a:p>
            <a:pPr marL="0" marR="0" lvl="0" indent="0" algn="l" defTabSz="914400" rtl="0" eaLnBrk="1" fontAlgn="auto" latinLnBrk="0" hangingPunct="1">
              <a:lnSpc>
                <a:spcPct val="115000"/>
              </a:lnSpc>
              <a:spcBef>
                <a:spcPts val="0"/>
              </a:spcBef>
              <a:spcAft>
                <a:spcPts val="600"/>
              </a:spcAft>
              <a:buClrTx/>
              <a:buSzTx/>
              <a:buFontTx/>
              <a:buNone/>
              <a:tabLst/>
              <a:defRPr/>
            </a:pPr>
            <a:r>
              <a:rPr lang="en-US" sz="1000" dirty="0">
                <a:effectLst/>
                <a:latin typeface="Arial" panose="020B0604020202020204" pitchFamily="34" charset="0"/>
                <a:ea typeface="Arial" panose="020B0604020202020204" pitchFamily="34" charset="0"/>
              </a:rPr>
              <a:t>Gartner’s 2021 Annual I&amp;O Leaders Survey was conducted online from 14 June 2021 to 25 June 25 2021 to track burning issues for I&amp;O leaders and where they are prioritizing their investments over the next year. It also explored investments in cost optimization and innovation strategies. In total, 96 Research Circle members participated.</a:t>
            </a:r>
          </a:p>
          <a:p>
            <a:pPr>
              <a:lnSpc>
                <a:spcPct val="115000"/>
              </a:lnSpc>
            </a:pPr>
            <a:endParaRPr lang="en-US" sz="1000" b="1" dirty="0">
              <a:effectLst/>
              <a:latin typeface="Arial" panose="020B0604020202020204" pitchFamily="34" charset="0"/>
              <a:ea typeface="Arial" panose="020B0604020202020204" pitchFamily="34" charset="0"/>
            </a:endParaRPr>
          </a:p>
          <a:p>
            <a:pPr>
              <a:lnSpc>
                <a:spcPct val="115000"/>
              </a:lnSpc>
            </a:pPr>
            <a:r>
              <a:rPr lang="en-US" sz="1000" dirty="0">
                <a:effectLst/>
                <a:latin typeface="Arial" panose="020B0604020202020204" pitchFamily="34" charset="0"/>
                <a:ea typeface="Arial" panose="020B0604020202020204" pitchFamily="34" charset="0"/>
              </a:rPr>
              <a:t>Building the I&amp;O Talent Strategy: Key Insights From the 2020 IT Skills Roadmap — G00721659</a:t>
            </a:r>
          </a:p>
          <a:p>
            <a:pPr>
              <a:lnSpc>
                <a:spcPct val="115000"/>
              </a:lnSpc>
            </a:pPr>
            <a:r>
              <a:rPr lang="en-US" sz="1000" dirty="0">
                <a:effectLst/>
                <a:latin typeface="Arial" panose="020B0604020202020204" pitchFamily="34" charset="0"/>
                <a:ea typeface="Arial" panose="020B0604020202020204" pitchFamily="34" charset="0"/>
              </a:rPr>
              <a:t>2020 IT Skills Roadmap Workshop Tool: Roadmap Your IT Skills of the Future — G00723578</a:t>
            </a:r>
          </a:p>
        </p:txBody>
      </p:sp>
      <p:sp>
        <p:nvSpPr>
          <p:cNvPr id="6" name="Slide Image Placeholder 5">
            <a:extLst>
              <a:ext uri="{FF2B5EF4-FFF2-40B4-BE49-F238E27FC236}">
                <a16:creationId xmlns:a16="http://schemas.microsoft.com/office/drawing/2014/main" xmlns="" id="{C1469668-F65D-4F1F-88D0-E38029497510}"/>
              </a:ext>
            </a:extLst>
          </p:cNvPr>
          <p:cNvSpPr>
            <a:spLocks noGrp="1" noRot="1" noChangeAspect="1"/>
          </p:cNvSpPr>
          <p:nvPr>
            <p:ph type="sldImg"/>
          </p:nvPr>
        </p:nvSpPr>
        <p:spPr>
          <a:xfrm>
            <a:off x="247650" y="736600"/>
            <a:ext cx="6373813" cy="3584575"/>
          </a:xfrm>
        </p:spPr>
      </p:sp>
    </p:spTree>
    <p:extLst>
      <p:ext uri="{BB962C8B-B14F-4D97-AF65-F5344CB8AC3E}">
        <p14:creationId xmlns:p14="http://schemas.microsoft.com/office/powerpoint/2010/main" val="19503739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p:cSld>
    <p:spTree>
      <p:nvGrpSpPr>
        <p:cNvPr id="1" name="Shape 606"/>
        <p:cNvGrpSpPr/>
        <p:nvPr/>
      </p:nvGrpSpPr>
      <p:grpSpPr>
        <a:xfrm>
          <a:off x="0" y="0"/>
          <a:ext cx="0" cy="0"/>
          <a:chOff x="0" y="0"/>
          <a:chExt cx="0" cy="0"/>
        </a:xfrm>
      </p:grpSpPr>
      <p:sp>
        <p:nvSpPr>
          <p:cNvPr id="607" name="Google Shape;607;p2:notes"/>
          <p:cNvSpPr txBox="1">
            <a:spLocks noGrp="1"/>
          </p:cNvSpPr>
          <p:nvPr>
            <p:ph type="body" idx="1"/>
          </p:nvPr>
        </p:nvSpPr>
        <p:spPr>
          <a:xfrm>
            <a:off x="246888" y="1790700"/>
            <a:ext cx="6373368" cy="7042404"/>
          </a:xfrm>
          <a:solidFill>
            <a:schemeClr val="bg1"/>
          </a:solidFill>
        </p:spPr>
        <p:txBody>
          <a:bodyPr/>
          <a:lstStyle/>
          <a:p>
            <a:pPr>
              <a:lnSpc>
                <a:spcPct val="115000"/>
              </a:lnSpc>
            </a:pPr>
            <a:r>
              <a:rPr lang="en-US" sz="1000" dirty="0">
                <a:effectLst/>
                <a:latin typeface="Arial" panose="020B0604020202020204" pitchFamily="34" charset="0"/>
                <a:ea typeface="Arial" panose="020B0604020202020204" pitchFamily="34" charset="0"/>
              </a:rPr>
              <a:t>Last year, the Leadership Vision for Infrastructure and Operations (I&amp;O) focused on the core elements of transformational leadership, operational excellence and breakthrough technology that were driving innovation in I&amp;O, and supporting organizations grappling with the effects of the global pandemic. </a:t>
            </a:r>
          </a:p>
          <a:p>
            <a:pPr>
              <a:lnSpc>
                <a:spcPct val="115000"/>
              </a:lnSpc>
            </a:pPr>
            <a:r>
              <a:rPr lang="en-US" sz="1000" dirty="0">
                <a:effectLst/>
                <a:latin typeface="Arial" panose="020B0604020202020204" pitchFamily="34" charset="0"/>
                <a:ea typeface="Arial" panose="020B0604020202020204" pitchFamily="34" charset="0"/>
              </a:rPr>
              <a:t> </a:t>
            </a:r>
          </a:p>
          <a:p>
            <a:pPr>
              <a:lnSpc>
                <a:spcPct val="115000"/>
              </a:lnSpc>
            </a:pPr>
            <a:r>
              <a:rPr lang="en-US" sz="1000" dirty="0">
                <a:effectLst/>
                <a:latin typeface="Arial" panose="020B0604020202020204" pitchFamily="34" charset="0"/>
                <a:ea typeface="Arial" panose="020B0604020202020204" pitchFamily="34" charset="0"/>
              </a:rPr>
              <a:t>This model serves to enable renewed growth and transformation focusing on customer centricity. The voice of the enterprise’s customer should always be at the heart of everything that I&amp;O does. I&amp;O needs to build a platform that enables digital products that meet external customer needs. I&amp;O must structure its capabilities as standing, cross-functional and highly collaborative fusion teams empowered to continuously deliver new functionality (as well as eliminate technical debt and modernize the digital foundations). </a:t>
            </a:r>
          </a:p>
          <a:p>
            <a:pPr>
              <a:lnSpc>
                <a:spcPct val="115000"/>
              </a:lnSpc>
            </a:pPr>
            <a:r>
              <a:rPr lang="en-US" sz="1000" dirty="0">
                <a:effectLst/>
                <a:latin typeface="Arial" panose="020B0604020202020204" pitchFamily="34" charset="0"/>
                <a:ea typeface="Arial" panose="020B0604020202020204" pitchFamily="34" charset="0"/>
              </a:rPr>
              <a:t> </a:t>
            </a:r>
          </a:p>
          <a:p>
            <a:pPr>
              <a:lnSpc>
                <a:spcPct val="115000"/>
              </a:lnSpc>
            </a:pPr>
            <a:r>
              <a:rPr lang="en-US" sz="1000" dirty="0">
                <a:effectLst/>
                <a:latin typeface="Arial" panose="020B0604020202020204" pitchFamily="34" charset="0"/>
                <a:ea typeface="Arial" panose="020B0604020202020204" pitchFamily="34" charset="0"/>
              </a:rPr>
              <a:t>The core ingredients for success are: </a:t>
            </a:r>
          </a:p>
          <a:p>
            <a:pPr marL="342900" lvl="0" indent="-342900">
              <a:lnSpc>
                <a:spcPct val="115000"/>
              </a:lnSpc>
              <a:buFont typeface="Symbol" panose="05050102010706020507" pitchFamily="18" charset="2"/>
              <a:buChar char=""/>
            </a:pPr>
            <a:r>
              <a:rPr lang="en-US" sz="1000" b="1" dirty="0">
                <a:effectLst/>
                <a:latin typeface="Arial" panose="020B0604020202020204" pitchFamily="34" charset="0"/>
                <a:ea typeface="Arial" panose="020B0604020202020204" pitchFamily="34" charset="0"/>
              </a:rPr>
              <a:t>Transformational leadership:</a:t>
            </a:r>
            <a:r>
              <a:rPr lang="en-US" sz="1000" dirty="0">
                <a:effectLst/>
                <a:latin typeface="Arial" panose="020B0604020202020204" pitchFamily="34" charset="0"/>
                <a:ea typeface="Arial" panose="020B0604020202020204" pitchFamily="34" charset="0"/>
              </a:rPr>
              <a:t> Partner with the CFO/CIO to guide cost-intelligent value investments in the enterprise’s digital foundations. Build I&amp;O’s brand, change perceptions and drive new conversations around I&amp;O’s value. Move to a reality where stakeholders outside of I&amp;O perceive and understand the value they could receive and are willing and open to invest resources into I&amp;O (including money, budget, sanction, credibility and advocacy) in order to obtain that value.</a:t>
            </a:r>
          </a:p>
          <a:p>
            <a:pPr marL="342900" lvl="0" indent="-342900">
              <a:lnSpc>
                <a:spcPct val="115000"/>
              </a:lnSpc>
              <a:buFont typeface="Symbol" panose="05050102010706020507" pitchFamily="18" charset="2"/>
              <a:buChar char=""/>
            </a:pPr>
            <a:r>
              <a:rPr lang="en-US" sz="1000" b="1" dirty="0">
                <a:effectLst/>
                <a:latin typeface="Arial" panose="020B0604020202020204" pitchFamily="34" charset="0"/>
                <a:ea typeface="Arial" panose="020B0604020202020204" pitchFamily="34" charset="0"/>
              </a:rPr>
              <a:t>Operational excellence:</a:t>
            </a:r>
            <a:r>
              <a:rPr lang="en-US" sz="1000" dirty="0">
                <a:effectLst/>
                <a:latin typeface="Arial" panose="020B0604020202020204" pitchFamily="34" charset="0"/>
                <a:ea typeface="Arial" panose="020B0604020202020204" pitchFamily="34" charset="0"/>
              </a:rPr>
              <a:t> Drive process excellence. Invest in critical skills and behaviors. The time has come to completely rethink talent strategies and the overall culture as an integral part of success and to maximize employee engagement. </a:t>
            </a:r>
          </a:p>
          <a:p>
            <a:pPr marL="342900" lvl="0" indent="-342900">
              <a:lnSpc>
                <a:spcPct val="115000"/>
              </a:lnSpc>
              <a:buFont typeface="Symbol" panose="05050102010706020507" pitchFamily="18" charset="2"/>
              <a:buChar char=""/>
            </a:pPr>
            <a:r>
              <a:rPr lang="en-US" sz="1000" b="1" dirty="0">
                <a:effectLst/>
                <a:latin typeface="Arial" panose="020B0604020202020204" pitchFamily="34" charset="0"/>
                <a:ea typeface="Arial" panose="020B0604020202020204" pitchFamily="34" charset="0"/>
              </a:rPr>
              <a:t>Breakthrough technology:</a:t>
            </a:r>
            <a:r>
              <a:rPr lang="en-US" sz="1000" dirty="0">
                <a:effectLst/>
                <a:latin typeface="Arial" panose="020B0604020202020204" pitchFamily="34" charset="0"/>
                <a:ea typeface="Arial" panose="020B0604020202020204" pitchFamily="34" charset="0"/>
              </a:rPr>
              <a:t> Take advantage of breakthrough technologies such as distributed and hybrid cloud techniques, intelligent infrastructure, artificial intelligence (AI) and automation to build a platform that is “innovation-ready.”</a:t>
            </a:r>
          </a:p>
          <a:p>
            <a:pPr>
              <a:lnSpc>
                <a:spcPct val="115000"/>
              </a:lnSpc>
            </a:pPr>
            <a:r>
              <a:rPr lang="en-US" sz="1000" dirty="0">
                <a:effectLst/>
                <a:latin typeface="Arial" panose="020B0604020202020204" pitchFamily="34" charset="0"/>
                <a:ea typeface="Arial" panose="020B0604020202020204" pitchFamily="34" charset="0"/>
              </a:rPr>
              <a:t> </a:t>
            </a:r>
          </a:p>
          <a:p>
            <a:pPr>
              <a:lnSpc>
                <a:spcPct val="115000"/>
              </a:lnSpc>
            </a:pPr>
            <a:r>
              <a:rPr lang="en-US" sz="1000" dirty="0">
                <a:effectLst/>
                <a:latin typeface="Arial" panose="020B0604020202020204" pitchFamily="34" charset="0"/>
                <a:ea typeface="Arial" panose="020B0604020202020204" pitchFamily="34" charset="0"/>
              </a:rPr>
              <a:t>I&amp;O was a key player in accelerating digital initiatives and enabling remote work to keep businesses operational, but this rapid change has put a strain on people, process, technology and governance. I&amp;O leaders want to press pause — creating time to recover and rebuild the strong foundations that ensure the stability of I&amp;O services. However, business needs are ever-changing, bringing new challenges that will require both a solid foundation built on the resilience of organizational processes and technology, and the ability to rapidly respond to change. </a:t>
            </a:r>
          </a:p>
          <a:p>
            <a:pPr>
              <a:lnSpc>
                <a:spcPct val="115000"/>
              </a:lnSpc>
            </a:pPr>
            <a:r>
              <a:rPr lang="en-US" sz="1000" dirty="0">
                <a:effectLst/>
                <a:latin typeface="Arial" panose="020B0604020202020204" pitchFamily="34" charset="0"/>
                <a:ea typeface="Arial" panose="020B0604020202020204" pitchFamily="34" charset="0"/>
              </a:rPr>
              <a:t> </a:t>
            </a:r>
          </a:p>
          <a:p>
            <a:pPr>
              <a:lnSpc>
                <a:spcPct val="115000"/>
              </a:lnSpc>
            </a:pPr>
            <a:r>
              <a:rPr lang="en-US" sz="1000" dirty="0">
                <a:effectLst/>
                <a:latin typeface="Arial" panose="020B0604020202020204" pitchFamily="34" charset="0"/>
                <a:ea typeface="Arial" panose="020B0604020202020204" pitchFamily="34" charset="0"/>
              </a:rPr>
              <a:t>Delivering adaptive resilience is I&amp;O’s imperative. I&amp;O must build, integrate, broker and govern technology platforms that balance resilience and agility to enhance customer experiences and solutions, and deliver optimal business outcomes and growth. This “adaptive resilience” will help meet new challenges, each of which strengthens the overall organization and its ability to adapt continues to grow.</a:t>
            </a:r>
          </a:p>
          <a:p>
            <a:pPr>
              <a:lnSpc>
                <a:spcPct val="115000"/>
              </a:lnSpc>
            </a:pPr>
            <a:endParaRPr lang="en-US" sz="1000" dirty="0">
              <a:effectLst/>
              <a:latin typeface="Arial" panose="020B0604020202020204" pitchFamily="34" charset="0"/>
              <a:ea typeface="Arial" panose="020B0604020202020204" pitchFamily="34" charset="0"/>
            </a:endParaRPr>
          </a:p>
          <a:p>
            <a:pPr>
              <a:lnSpc>
                <a:spcPct val="115000"/>
              </a:lnSpc>
            </a:pPr>
            <a:r>
              <a:rPr lang="en-US" sz="1000" dirty="0">
                <a:effectLst/>
                <a:latin typeface="Arial" panose="020B0604020202020204" pitchFamily="34" charset="0"/>
                <a:ea typeface="Arial" panose="020B0604020202020204" pitchFamily="34" charset="0"/>
              </a:rPr>
              <a:t>This model must be dynamic, resilient and adaptive. It must enable and absorb continuous change. It must acknowledge I&amp;O’s role, not only to deliver technology services, but to govern and guide services wherever they live.</a:t>
            </a:r>
          </a:p>
          <a:p>
            <a:pPr>
              <a:lnSpc>
                <a:spcPct val="115000"/>
              </a:lnSpc>
            </a:pPr>
            <a:r>
              <a:rPr lang="en-US" sz="1000" b="1" i="1" dirty="0">
                <a:effectLst/>
                <a:latin typeface="Arial" panose="020B0604020202020204" pitchFamily="34" charset="0"/>
                <a:ea typeface="Arial" panose="020B0604020202020204" pitchFamily="34" charset="0"/>
              </a:rPr>
              <a:t> </a:t>
            </a:r>
            <a:endParaRPr lang="en-US" sz="1000" dirty="0">
              <a:effectLst/>
              <a:latin typeface="Arial" panose="020B0604020202020204" pitchFamily="34" charset="0"/>
              <a:ea typeface="Arial" panose="020B0604020202020204" pitchFamily="34" charset="0"/>
            </a:endParaRPr>
          </a:p>
          <a:p>
            <a:pPr>
              <a:lnSpc>
                <a:spcPct val="115000"/>
              </a:lnSpc>
            </a:pPr>
            <a:r>
              <a:rPr lang="en-US" sz="1000" b="1" dirty="0">
                <a:effectLst/>
                <a:latin typeface="Arial" panose="020B0604020202020204" pitchFamily="34" charset="0"/>
                <a:ea typeface="Arial" panose="020B0604020202020204" pitchFamily="34" charset="0"/>
              </a:rPr>
              <a:t>Evidence and Related Research</a:t>
            </a:r>
            <a:endParaRPr lang="en-US" sz="1000" dirty="0">
              <a:effectLst/>
              <a:latin typeface="Arial" panose="020B0604020202020204" pitchFamily="34" charset="0"/>
              <a:ea typeface="Arial" panose="020B0604020202020204" pitchFamily="34" charset="0"/>
            </a:endParaRPr>
          </a:p>
          <a:p>
            <a:pPr>
              <a:lnSpc>
                <a:spcPct val="115000"/>
              </a:lnSpc>
            </a:pPr>
            <a:r>
              <a:rPr lang="en-US" sz="1000" dirty="0">
                <a:effectLst/>
                <a:latin typeface="Arial" panose="020B0604020202020204" pitchFamily="34" charset="0"/>
                <a:ea typeface="Arial" panose="020B0604020202020204" pitchFamily="34" charset="0"/>
              </a:rPr>
              <a:t>Tool: I&amp;O Leader’s Response to COVID-19 Crisis — G00725754</a:t>
            </a:r>
          </a:p>
          <a:p>
            <a:pPr>
              <a:lnSpc>
                <a:spcPct val="115000"/>
              </a:lnSpc>
            </a:pPr>
            <a:r>
              <a:rPr lang="en-US" sz="1000" dirty="0">
                <a:effectLst/>
                <a:latin typeface="Arial" panose="020B0604020202020204" pitchFamily="34" charset="0"/>
                <a:ea typeface="Arial" panose="020B0604020202020204" pitchFamily="34" charset="0"/>
              </a:rPr>
              <a:t>Building Organizational Resilience Is a Strategic Imperative — G00730396 </a:t>
            </a:r>
          </a:p>
          <a:p>
            <a:pPr>
              <a:lnSpc>
                <a:spcPct val="115000"/>
              </a:lnSpc>
            </a:pPr>
            <a:r>
              <a:rPr lang="en-US" sz="1000" dirty="0">
                <a:effectLst/>
                <a:latin typeface="Arial" panose="020B0604020202020204" pitchFamily="34" charset="0"/>
                <a:ea typeface="Arial" panose="020B0604020202020204" pitchFamily="34" charset="0"/>
              </a:rPr>
              <a:t>3 Areas for Security and I&amp;O to Improve IT Resilience — G00722397 </a:t>
            </a:r>
          </a:p>
        </p:txBody>
      </p:sp>
      <p:sp>
        <p:nvSpPr>
          <p:cNvPr id="3" name="Slide Image Placeholder 2">
            <a:extLst>
              <a:ext uri="{FF2B5EF4-FFF2-40B4-BE49-F238E27FC236}">
                <a16:creationId xmlns:a16="http://schemas.microsoft.com/office/drawing/2014/main" xmlns="" id="{8D362C36-5F89-46F1-BA1F-D37686AF12A0}"/>
              </a:ext>
            </a:extLst>
          </p:cNvPr>
          <p:cNvSpPr>
            <a:spLocks noGrp="1" noRot="1" noChangeAspect="1"/>
          </p:cNvSpPr>
          <p:nvPr>
            <p:ph type="sldImg"/>
          </p:nvPr>
        </p:nvSpPr>
        <p:spPr>
          <a:xfrm>
            <a:off x="2476500" y="565150"/>
            <a:ext cx="1905000" cy="1071563"/>
          </a:xfrm>
        </p:spPr>
      </p:sp>
    </p:spTree>
    <p:extLst>
      <p:ext uri="{BB962C8B-B14F-4D97-AF65-F5344CB8AC3E}">
        <p14:creationId xmlns:p14="http://schemas.microsoft.com/office/powerpoint/2010/main" val="227807553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Notes Placeholder 4">
            <a:extLst>
              <a:ext uri="{FF2B5EF4-FFF2-40B4-BE49-F238E27FC236}">
                <a16:creationId xmlns:a16="http://schemas.microsoft.com/office/drawing/2014/main" xmlns="" id="{B1ABB4BB-38F1-452C-90F1-5E9D6F504DB0}"/>
              </a:ext>
            </a:extLst>
          </p:cNvPr>
          <p:cNvSpPr>
            <a:spLocks noGrp="1"/>
          </p:cNvSpPr>
          <p:nvPr>
            <p:ph type="body" idx="1"/>
          </p:nvPr>
        </p:nvSpPr>
        <p:spPr/>
        <p:txBody>
          <a:bodyPr/>
          <a:lstStyle/>
          <a:p>
            <a:pPr>
              <a:lnSpc>
                <a:spcPct val="115000"/>
              </a:lnSpc>
            </a:pPr>
            <a:r>
              <a:rPr lang="en-US" sz="1000" dirty="0">
                <a:effectLst/>
                <a:latin typeface="Arial" panose="020B0604020202020204" pitchFamily="34" charset="0"/>
                <a:ea typeface="Arial" panose="020B0604020202020204" pitchFamily="34" charset="0"/>
              </a:rPr>
              <a:t>In a post-COVID-19 working environment, over 80% of employees will be working in some kind of “hybrid working” environment. This means that I&amp;O leaders need to prepare for many different working scenarios that require the organization to address the following parameters:</a:t>
            </a:r>
          </a:p>
          <a:p>
            <a:pPr marL="342900" lvl="0" indent="-342900">
              <a:lnSpc>
                <a:spcPct val="115000"/>
              </a:lnSpc>
              <a:buFont typeface="Symbol" panose="05050102010706020507" pitchFamily="18" charset="2"/>
              <a:buChar char=""/>
            </a:pPr>
            <a:r>
              <a:rPr lang="en-US" sz="1000" dirty="0">
                <a:effectLst/>
                <a:latin typeface="Arial" panose="020B0604020202020204" pitchFamily="34" charset="0"/>
                <a:ea typeface="Arial" panose="020B0604020202020204" pitchFamily="34" charset="0"/>
              </a:rPr>
              <a:t>Connectivity — IT needs to be prepared to support wired, Wi-Fi or cellular connectivity from the workplace, in the office or in a coffee shop. This requirement adds another dimension to the “anywhere operations” scenario because today’s connectivity will be different tomorrow.</a:t>
            </a:r>
          </a:p>
          <a:p>
            <a:pPr marL="342900" lvl="0" indent="-342900">
              <a:lnSpc>
                <a:spcPct val="115000"/>
              </a:lnSpc>
              <a:buFont typeface="Symbol" panose="05050102010706020507" pitchFamily="18" charset="2"/>
              <a:buChar char=""/>
            </a:pPr>
            <a:r>
              <a:rPr lang="en-US" sz="1000" dirty="0">
                <a:effectLst/>
                <a:latin typeface="Arial" panose="020B0604020202020204" pitchFamily="34" charset="0"/>
                <a:ea typeface="Arial" panose="020B0604020202020204" pitchFamily="34" charset="0"/>
              </a:rPr>
              <a:t>Security — Security will remain a critical issue and with devices connecting from “anywhere,” it is important that IT embraces zero-trust. If you don’t know who they are, they don’t get on the network. This helps not only for known corporate devices, but also provides a cohesive strategy that addresses discovery, identification, authentication and policy for any device that is added to the network whether it is IT, the line of business or facilities.</a:t>
            </a:r>
          </a:p>
          <a:p>
            <a:pPr>
              <a:lnSpc>
                <a:spcPct val="115000"/>
              </a:lnSpc>
            </a:pPr>
            <a:r>
              <a:rPr lang="en-US" sz="1000" dirty="0">
                <a:effectLst/>
                <a:latin typeface="Arial" panose="020B0604020202020204" pitchFamily="34" charset="0"/>
                <a:ea typeface="Arial" panose="020B0604020202020204" pitchFamily="34" charset="0"/>
              </a:rPr>
              <a:t> </a:t>
            </a:r>
          </a:p>
          <a:p>
            <a:pPr>
              <a:lnSpc>
                <a:spcPct val="115000"/>
              </a:lnSpc>
            </a:pPr>
            <a:r>
              <a:rPr lang="en-US" sz="1000" dirty="0">
                <a:effectLst/>
                <a:latin typeface="Arial" panose="020B0604020202020204" pitchFamily="34" charset="0"/>
                <a:ea typeface="Arial" panose="020B0604020202020204" pitchFamily="34" charset="0"/>
              </a:rPr>
              <a:t>IT cannot be everywhere and while this have always been true for distributed work environments such as retail, utilities, oil and gas or banking, it now holds true for corporate campuses where skill shortages contribute to the lack of resources. For this, IT needs to optimize remote change and release processes, especially with onboarding and offboarding for asset provisioning and recovery. They need to “step away from the management console” and let the network automatically resolve issues to meet SLAs that require high availability and bandwidth performance.</a:t>
            </a:r>
          </a:p>
          <a:p>
            <a:pPr>
              <a:lnSpc>
                <a:spcPct val="115000"/>
              </a:lnSpc>
            </a:pPr>
            <a:r>
              <a:rPr lang="en-US" sz="1000" dirty="0">
                <a:effectLst/>
                <a:latin typeface="Arial" panose="020B0604020202020204" pitchFamily="34" charset="0"/>
                <a:ea typeface="Arial" panose="020B0604020202020204" pitchFamily="34" charset="0"/>
              </a:rPr>
              <a:t> </a:t>
            </a:r>
          </a:p>
          <a:p>
            <a:pPr>
              <a:lnSpc>
                <a:spcPct val="115000"/>
              </a:lnSpc>
            </a:pPr>
            <a:r>
              <a:rPr lang="en-US" sz="1000" dirty="0">
                <a:effectLst/>
                <a:latin typeface="Arial" panose="020B0604020202020204" pitchFamily="34" charset="0"/>
                <a:ea typeface="Arial" panose="020B0604020202020204" pitchFamily="34" charset="0"/>
              </a:rPr>
              <a:t>And where possible, eliminate the bottleneck of going through the corporate network. This means moving applications to the cloud.</a:t>
            </a:r>
          </a:p>
          <a:p>
            <a:pPr>
              <a:lnSpc>
                <a:spcPct val="115000"/>
              </a:lnSpc>
            </a:pPr>
            <a:r>
              <a:rPr lang="en-US" sz="1000" dirty="0">
                <a:effectLst/>
                <a:latin typeface="Arial" panose="020B0604020202020204" pitchFamily="34" charset="0"/>
                <a:ea typeface="Arial" panose="020B0604020202020204" pitchFamily="34" charset="0"/>
              </a:rPr>
              <a:t> </a:t>
            </a:r>
          </a:p>
          <a:p>
            <a:pPr>
              <a:lnSpc>
                <a:spcPct val="115000"/>
              </a:lnSpc>
            </a:pPr>
            <a:r>
              <a:rPr lang="en-US" sz="1000" dirty="0">
                <a:effectLst/>
                <a:latin typeface="Arial" panose="020B0604020202020204" pitchFamily="34" charset="0"/>
                <a:ea typeface="Arial" panose="020B0604020202020204" pitchFamily="34" charset="0"/>
              </a:rPr>
              <a:t>Lastly, hybrid work means that employees will be returning at different times on different days. To maximize the working environment will require more than Outlook calendars for each cube or conference room. It will require enhancing the employee experience with workplace resource scheduling applications that assist employees in finding the right desk, with the right attributes, at the right time. </a:t>
            </a:r>
          </a:p>
          <a:p>
            <a:pPr>
              <a:lnSpc>
                <a:spcPct val="115000"/>
              </a:lnSpc>
            </a:pPr>
            <a:r>
              <a:rPr lang="en-US" sz="1000" b="1" dirty="0">
                <a:effectLst/>
                <a:latin typeface="Arial" panose="020B0604020202020204" pitchFamily="34" charset="0"/>
                <a:ea typeface="Arial" panose="020B0604020202020204" pitchFamily="34" charset="0"/>
              </a:rPr>
              <a:t> </a:t>
            </a:r>
            <a:endParaRPr lang="en-US" sz="1000" dirty="0">
              <a:effectLst/>
              <a:latin typeface="Arial" panose="020B0604020202020204" pitchFamily="34" charset="0"/>
              <a:ea typeface="Arial" panose="020B0604020202020204" pitchFamily="34" charset="0"/>
            </a:endParaRPr>
          </a:p>
          <a:p>
            <a:pPr>
              <a:lnSpc>
                <a:spcPct val="115000"/>
              </a:lnSpc>
            </a:pPr>
            <a:r>
              <a:rPr lang="en-US" sz="1000" b="1" dirty="0">
                <a:effectLst/>
                <a:latin typeface="Arial" panose="020B0604020202020204" pitchFamily="34" charset="0"/>
                <a:ea typeface="Arial" panose="020B0604020202020204" pitchFamily="34" charset="0"/>
              </a:rPr>
              <a:t>Evidence and Related Research</a:t>
            </a:r>
            <a:endParaRPr lang="en-US" sz="1000" dirty="0">
              <a:effectLst/>
              <a:latin typeface="Arial" panose="020B0604020202020204" pitchFamily="34" charset="0"/>
              <a:ea typeface="Arial" panose="020B0604020202020204" pitchFamily="34" charset="0"/>
            </a:endParaRPr>
          </a:p>
          <a:p>
            <a:pPr>
              <a:lnSpc>
                <a:spcPct val="115000"/>
              </a:lnSpc>
            </a:pPr>
            <a:r>
              <a:rPr lang="en-US" sz="1000" dirty="0">
                <a:effectLst/>
                <a:latin typeface="Arial" panose="020B0604020202020204" pitchFamily="34" charset="0"/>
                <a:ea typeface="Arial" panose="020B0604020202020204" pitchFamily="34" charset="0"/>
              </a:rPr>
              <a:t>Tool: Prepare I&amp;O for the Everywhere Enterprise — G00727166</a:t>
            </a:r>
          </a:p>
          <a:p>
            <a:pPr>
              <a:lnSpc>
                <a:spcPct val="115000"/>
              </a:lnSpc>
            </a:pPr>
            <a:r>
              <a:rPr lang="en-US" sz="1000" dirty="0">
                <a:effectLst/>
                <a:latin typeface="Arial" panose="020B0604020202020204" pitchFamily="34" charset="0"/>
                <a:ea typeface="Arial" panose="020B0604020202020204" pitchFamily="34" charset="0"/>
              </a:rPr>
              <a:t>Top Strategic Technology Trends for 2021: Anywhere Operations — G00740658 </a:t>
            </a:r>
          </a:p>
          <a:p>
            <a:pPr>
              <a:lnSpc>
                <a:spcPct val="115000"/>
              </a:lnSpc>
            </a:pPr>
            <a:r>
              <a:rPr lang="en-US" sz="1000" dirty="0">
                <a:effectLst/>
                <a:latin typeface="Arial" panose="020B0604020202020204" pitchFamily="34" charset="0"/>
                <a:ea typeface="Arial" panose="020B0604020202020204" pitchFamily="34" charset="0"/>
              </a:rPr>
              <a:t>Top Trends Impacting Infrastructure and Operations for 2021 — G00748316</a:t>
            </a:r>
          </a:p>
          <a:p>
            <a:pPr>
              <a:lnSpc>
                <a:spcPct val="115000"/>
              </a:lnSpc>
            </a:pPr>
            <a:r>
              <a:rPr lang="en-US" sz="1000" dirty="0">
                <a:effectLst/>
                <a:latin typeface="Arial" panose="020B0604020202020204" pitchFamily="34" charset="0"/>
                <a:ea typeface="Arial" panose="020B0604020202020204" pitchFamily="34" charset="0"/>
              </a:rPr>
              <a:t>Enhance Digital Workplace Operations With Machine Learning and Automation — G00725778</a:t>
            </a:r>
          </a:p>
        </p:txBody>
      </p:sp>
      <p:sp>
        <p:nvSpPr>
          <p:cNvPr id="3" name="Slide Image Placeholder 2">
            <a:extLst>
              <a:ext uri="{FF2B5EF4-FFF2-40B4-BE49-F238E27FC236}">
                <a16:creationId xmlns:a16="http://schemas.microsoft.com/office/drawing/2014/main" xmlns="" id="{B3A94DE6-CB6C-43D5-96E5-00E5FEF6129A}"/>
              </a:ext>
            </a:extLst>
          </p:cNvPr>
          <p:cNvSpPr>
            <a:spLocks noGrp="1" noRot="1" noChangeAspect="1"/>
          </p:cNvSpPr>
          <p:nvPr>
            <p:ph type="sldImg"/>
          </p:nvPr>
        </p:nvSpPr>
        <p:spPr>
          <a:xfrm>
            <a:off x="1333500" y="658813"/>
            <a:ext cx="4191000" cy="2357437"/>
          </a:xfrm>
        </p:spPr>
      </p:sp>
    </p:spTree>
    <p:extLst>
      <p:ext uri="{BB962C8B-B14F-4D97-AF65-F5344CB8AC3E}">
        <p14:creationId xmlns:p14="http://schemas.microsoft.com/office/powerpoint/2010/main" val="47068432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xmlns="" id="{F2C48A8F-60D1-4FE5-AE71-BFC9086A70B1}"/>
              </a:ext>
            </a:extLst>
          </p:cNvPr>
          <p:cNvSpPr>
            <a:spLocks noGrp="1"/>
          </p:cNvSpPr>
          <p:nvPr>
            <p:ph type="body" idx="1"/>
          </p:nvPr>
        </p:nvSpPr>
        <p:spPr/>
        <p:txBody>
          <a:bodyPr/>
          <a:lstStyle/>
          <a:p>
            <a:pPr>
              <a:lnSpc>
                <a:spcPct val="115000"/>
              </a:lnSpc>
            </a:pPr>
            <a:r>
              <a:rPr lang="en-US" sz="1000" dirty="0">
                <a:effectLst/>
                <a:latin typeface="Arial" panose="020B0604020202020204" pitchFamily="34" charset="0"/>
                <a:ea typeface="Arial" panose="020B0604020202020204" pitchFamily="34" charset="0"/>
              </a:rPr>
              <a:t>I&amp;O leaders must:</a:t>
            </a:r>
          </a:p>
          <a:p>
            <a:pPr marL="342900" lvl="0" indent="-342900">
              <a:lnSpc>
                <a:spcPct val="115000"/>
              </a:lnSpc>
              <a:buFont typeface="Symbol" panose="05050102010706020507" pitchFamily="18" charset="2"/>
              <a:buChar char=""/>
            </a:pPr>
            <a:r>
              <a:rPr lang="en-US" sz="1000" dirty="0">
                <a:effectLst/>
                <a:latin typeface="Arial" panose="020B0604020202020204" pitchFamily="34" charset="0"/>
                <a:ea typeface="Arial" panose="020B0604020202020204" pitchFamily="34" charset="0"/>
              </a:rPr>
              <a:t>Lead in a technologically democratized world. Implement a new operating model. Embrace risk and help drive market disruption. Focus on a culture that is adaptable, agile, innovative and highly collaborative. Govern, consult, influence, build, support and deliver.</a:t>
            </a:r>
          </a:p>
          <a:p>
            <a:pPr marL="342900" lvl="0" indent="-342900">
              <a:lnSpc>
                <a:spcPct val="115000"/>
              </a:lnSpc>
              <a:buFont typeface="Symbol" panose="05050102010706020507" pitchFamily="18" charset="2"/>
              <a:buChar char=""/>
            </a:pPr>
            <a:r>
              <a:rPr lang="en-US" sz="1000" dirty="0">
                <a:effectLst/>
                <a:latin typeface="Arial" panose="020B0604020202020204" pitchFamily="34" charset="0"/>
                <a:ea typeface="Arial" panose="020B0604020202020204" pitchFamily="34" charset="0"/>
              </a:rPr>
              <a:t>Balance resilience with agility. Balance the three IT resilience elements (reliability, tolerability and recoverability). Done right, this can minimize technical debt and enable — not restrict — I&amp;O agility.</a:t>
            </a:r>
          </a:p>
          <a:p>
            <a:pPr marL="342900" lvl="0" indent="-342900">
              <a:lnSpc>
                <a:spcPct val="115000"/>
              </a:lnSpc>
              <a:buFont typeface="Symbol" panose="05050102010706020507" pitchFamily="18" charset="2"/>
              <a:buChar char=""/>
            </a:pPr>
            <a:r>
              <a:rPr lang="en-US" sz="1000" dirty="0">
                <a:effectLst/>
                <a:latin typeface="Arial" panose="020B0604020202020204" pitchFamily="34" charset="0"/>
                <a:ea typeface="Arial" panose="020B0604020202020204" pitchFamily="34" charset="0"/>
              </a:rPr>
              <a:t>Improve automation maturity. Shift to high-maturity automation states and unlock reduced cost, increased value, faster service deployment and improvements in quality and availability.</a:t>
            </a:r>
          </a:p>
          <a:p>
            <a:pPr marL="342900" lvl="0" indent="-342900">
              <a:lnSpc>
                <a:spcPct val="115000"/>
              </a:lnSpc>
              <a:buFont typeface="Symbol" panose="05050102010706020507" pitchFamily="18" charset="2"/>
              <a:buChar char=""/>
            </a:pPr>
            <a:r>
              <a:rPr lang="en-US" sz="1000" dirty="0">
                <a:effectLst/>
                <a:latin typeface="Arial" panose="020B0604020202020204" pitchFamily="34" charset="0"/>
                <a:ea typeface="Arial" panose="020B0604020202020204" pitchFamily="34" charset="0"/>
              </a:rPr>
              <a:t>Prioritize value optimization. Strike a balance between cost cutting, cost optimization and net new investment to maximize customer value. Put the emphasis on value creation.</a:t>
            </a:r>
          </a:p>
          <a:p>
            <a:pPr marL="342900" lvl="0" indent="-342900">
              <a:lnSpc>
                <a:spcPct val="115000"/>
              </a:lnSpc>
              <a:buFont typeface="Symbol" panose="05050102010706020507" pitchFamily="18" charset="2"/>
              <a:buChar char=""/>
            </a:pPr>
            <a:r>
              <a:rPr lang="en-US" sz="1000" dirty="0">
                <a:effectLst/>
                <a:latin typeface="Arial" panose="020B0604020202020204" pitchFamily="34" charset="0"/>
                <a:ea typeface="Arial" panose="020B0604020202020204" pitchFamily="34" charset="0"/>
              </a:rPr>
              <a:t>Forward-fill critical skills. Recruit for the future skills gap and get out of the backfill trap. The gap is growing so act now.</a:t>
            </a:r>
          </a:p>
          <a:p>
            <a:pPr marL="342900" lvl="0" indent="-342900">
              <a:lnSpc>
                <a:spcPct val="115000"/>
              </a:lnSpc>
              <a:buFont typeface="Symbol" panose="05050102010706020507" pitchFamily="18" charset="2"/>
              <a:buChar char=""/>
            </a:pPr>
            <a:r>
              <a:rPr lang="en-US" sz="1000" dirty="0">
                <a:effectLst/>
                <a:latin typeface="Arial" panose="020B0604020202020204" pitchFamily="34" charset="0"/>
                <a:ea typeface="Arial" panose="020B0604020202020204" pitchFamily="34" charset="0"/>
              </a:rPr>
              <a:t>Enable hybrid and distributed work. Take the next step on the journey to supporting employees, customers and infrastructure that will be anywhere and everywhere by focusing on the new hybrid working models.</a:t>
            </a:r>
          </a:p>
        </p:txBody>
      </p:sp>
      <p:sp>
        <p:nvSpPr>
          <p:cNvPr id="4" name="Slide Image Placeholder 3">
            <a:extLst>
              <a:ext uri="{FF2B5EF4-FFF2-40B4-BE49-F238E27FC236}">
                <a16:creationId xmlns:a16="http://schemas.microsoft.com/office/drawing/2014/main" xmlns="" id="{077B3D47-27F5-4F0F-91F2-AF8E21DEDBF2}"/>
              </a:ext>
            </a:extLst>
          </p:cNvPr>
          <p:cNvSpPr>
            <a:spLocks noGrp="1" noRot="1" noChangeAspect="1"/>
          </p:cNvSpPr>
          <p:nvPr>
            <p:ph type="sldImg"/>
          </p:nvPr>
        </p:nvSpPr>
        <p:spPr>
          <a:xfrm>
            <a:off x="1333500" y="658813"/>
            <a:ext cx="4191000" cy="2357437"/>
          </a:xfrm>
        </p:spPr>
      </p:sp>
    </p:spTree>
    <p:extLst>
      <p:ext uri="{BB962C8B-B14F-4D97-AF65-F5344CB8AC3E}">
        <p14:creationId xmlns:p14="http://schemas.microsoft.com/office/powerpoint/2010/main" val="96245827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xmlns="" id="{906C884B-A192-40E1-8F0E-09EA50C0DB30}"/>
              </a:ext>
            </a:extLst>
          </p:cNvPr>
          <p:cNvSpPr>
            <a:spLocks noGrp="1" noRot="1" noChangeAspect="1"/>
          </p:cNvSpPr>
          <p:nvPr>
            <p:ph type="sldImg"/>
          </p:nvPr>
        </p:nvSpPr>
        <p:spPr>
          <a:xfrm>
            <a:off x="1333500" y="658813"/>
            <a:ext cx="4191000" cy="2357437"/>
          </a:xfrm>
        </p:spPr>
      </p:sp>
      <p:sp>
        <p:nvSpPr>
          <p:cNvPr id="5" name="Notes Placeholder 4">
            <a:extLst>
              <a:ext uri="{FF2B5EF4-FFF2-40B4-BE49-F238E27FC236}">
                <a16:creationId xmlns:a16="http://schemas.microsoft.com/office/drawing/2014/main" xmlns="" id="{72B1F090-F869-40B7-A4C6-BB33991F3AC9}"/>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93018367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Image Placeholder 4">
            <a:extLst>
              <a:ext uri="{FF2B5EF4-FFF2-40B4-BE49-F238E27FC236}">
                <a16:creationId xmlns:a16="http://schemas.microsoft.com/office/drawing/2014/main" xmlns="" id="{9921084C-19C1-491C-B41F-0174DE35189A}"/>
              </a:ext>
            </a:extLst>
          </p:cNvPr>
          <p:cNvSpPr>
            <a:spLocks noGrp="1" noRot="1" noChangeAspect="1"/>
          </p:cNvSpPr>
          <p:nvPr>
            <p:ph type="sldImg"/>
          </p:nvPr>
        </p:nvSpPr>
        <p:spPr>
          <a:xfrm>
            <a:off x="1333500" y="658813"/>
            <a:ext cx="4191000" cy="2357437"/>
          </a:xfrm>
        </p:spPr>
      </p:sp>
      <p:sp>
        <p:nvSpPr>
          <p:cNvPr id="6" name="Notes Placeholder 5">
            <a:extLst>
              <a:ext uri="{FF2B5EF4-FFF2-40B4-BE49-F238E27FC236}">
                <a16:creationId xmlns:a16="http://schemas.microsoft.com/office/drawing/2014/main" xmlns="" id="{EC1BDB22-B6A4-4E64-8B11-4AB53B9EE53B}"/>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16334754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pPr>
              <a:lnSpc>
                <a:spcPct val="115000"/>
              </a:lnSpc>
            </a:pPr>
            <a:r>
              <a:rPr lang="en-US" sz="1000" dirty="0">
                <a:effectLst/>
                <a:latin typeface="Arial" panose="020B0604020202020204" pitchFamily="34" charset="0"/>
                <a:ea typeface="Arial" panose="020B0604020202020204" pitchFamily="34" charset="0"/>
              </a:rPr>
              <a:t>Culture is the set of behavioral norms and unwritten rules that shape the organizational environment and how individuals interact and get work done in that environment. Because culture is vast, nebulous and deeply ingrained in the organization, it can, at times, feel daunting to tackle. However, the time is now.</a:t>
            </a:r>
          </a:p>
          <a:p>
            <a:pPr>
              <a:lnSpc>
                <a:spcPct val="115000"/>
              </a:lnSpc>
            </a:pPr>
            <a:r>
              <a:rPr lang="en-US" sz="1000" dirty="0">
                <a:effectLst/>
                <a:latin typeface="Arial" panose="020B0604020202020204" pitchFamily="34" charset="0"/>
                <a:ea typeface="Arial" panose="020B0604020202020204" pitchFamily="34" charset="0"/>
              </a:rPr>
              <a:t> </a:t>
            </a:r>
          </a:p>
          <a:p>
            <a:pPr>
              <a:lnSpc>
                <a:spcPct val="115000"/>
              </a:lnSpc>
            </a:pPr>
            <a:r>
              <a:rPr lang="en-US" sz="1000" dirty="0">
                <a:effectLst/>
                <a:latin typeface="Arial" panose="020B0604020202020204" pitchFamily="34" charset="0"/>
                <a:ea typeface="Arial" panose="020B0604020202020204" pitchFamily="34" charset="0"/>
              </a:rPr>
              <a:t>I&amp;O organizations must transform their culture to be more agile and customer-focused. However, cultural change can be complex and time-consuming, but it must be done in order to move forward with everything outlined in this Leadership Vision.</a:t>
            </a:r>
          </a:p>
          <a:p>
            <a:pPr>
              <a:lnSpc>
                <a:spcPct val="115000"/>
              </a:lnSpc>
            </a:pPr>
            <a:endParaRPr lang="en-US" sz="1000" dirty="0">
              <a:effectLst/>
              <a:latin typeface="Arial" panose="020B0604020202020204" pitchFamily="34" charset="0"/>
              <a:ea typeface="Arial" panose="020B0604020202020204" pitchFamily="34" charset="0"/>
            </a:endParaRPr>
          </a:p>
          <a:p>
            <a:pPr>
              <a:lnSpc>
                <a:spcPct val="115000"/>
              </a:lnSpc>
            </a:pPr>
            <a:r>
              <a:rPr lang="en-US" sz="1000" dirty="0">
                <a:effectLst/>
                <a:latin typeface="Arial" panose="020B0604020202020204" pitchFamily="34" charset="0"/>
                <a:ea typeface="Arial" panose="020B0604020202020204" pitchFamily="34" charset="0"/>
              </a:rPr>
              <a:t>It is important to realize that I&amp;O leaders who pursue complex, large-scale cultural interventions often fail to deliver the desired change, leading to wasted resources and change fatigue. Hacks, open-source change and other alternative techniques have proven to be much more viable for driving incremental and sustainable culture change. I&amp;O leaders must:</a:t>
            </a:r>
          </a:p>
          <a:p>
            <a:pPr marL="342900" lvl="0" indent="-342900">
              <a:lnSpc>
                <a:spcPct val="115000"/>
              </a:lnSpc>
              <a:buFont typeface="Symbol" panose="05050102010706020507" pitchFamily="18" charset="2"/>
              <a:buChar char=""/>
            </a:pPr>
            <a:r>
              <a:rPr lang="en-US" sz="1000" dirty="0">
                <a:effectLst/>
                <a:latin typeface="Arial" panose="020B0604020202020204" pitchFamily="34" charset="0"/>
                <a:ea typeface="Arial" panose="020B0604020202020204" pitchFamily="34" charset="0"/>
              </a:rPr>
              <a:t>Improve employee engagement in collaborative initiatives by establishing shared goals and metrics for DevOps team members.</a:t>
            </a:r>
          </a:p>
          <a:p>
            <a:pPr marL="342900" lvl="0" indent="-342900">
              <a:lnSpc>
                <a:spcPct val="115000"/>
              </a:lnSpc>
              <a:buFont typeface="Symbol" panose="05050102010706020507" pitchFamily="18" charset="2"/>
              <a:buChar char=""/>
            </a:pPr>
            <a:r>
              <a:rPr lang="en-US" sz="1000" dirty="0">
                <a:effectLst/>
                <a:latin typeface="Arial" panose="020B0604020202020204" pitchFamily="34" charset="0"/>
                <a:ea typeface="Arial" panose="020B0604020202020204" pitchFamily="34" charset="0"/>
              </a:rPr>
              <a:t>Adopt a servant-leadership style by empowering decision-making autonomy, embracing acceptable levels of risk, rewarding innovation and not penalizing failure.</a:t>
            </a:r>
          </a:p>
          <a:p>
            <a:pPr marL="342900" lvl="0" indent="-342900">
              <a:lnSpc>
                <a:spcPct val="115000"/>
              </a:lnSpc>
              <a:buFont typeface="Symbol" panose="05050102010706020507" pitchFamily="18" charset="2"/>
              <a:buChar char=""/>
            </a:pPr>
            <a:r>
              <a:rPr lang="en-US" sz="1000" dirty="0">
                <a:effectLst/>
                <a:latin typeface="Arial" panose="020B0604020202020204" pitchFamily="34" charset="0"/>
                <a:ea typeface="Arial" panose="020B0604020202020204" pitchFamily="34" charset="0"/>
              </a:rPr>
              <a:t>Drive cultural transformation by implementing trust-building practices.</a:t>
            </a:r>
          </a:p>
          <a:p>
            <a:pPr>
              <a:lnSpc>
                <a:spcPct val="115000"/>
              </a:lnSpc>
            </a:pPr>
            <a:r>
              <a:rPr lang="en-US" sz="1000" b="1" dirty="0">
                <a:effectLst/>
                <a:latin typeface="Arial" panose="020B0604020202020204" pitchFamily="34" charset="0"/>
                <a:ea typeface="Arial" panose="020B0604020202020204" pitchFamily="34" charset="0"/>
              </a:rPr>
              <a:t> </a:t>
            </a:r>
            <a:endParaRPr lang="en-US" sz="1000" dirty="0">
              <a:effectLst/>
              <a:latin typeface="Arial" panose="020B0604020202020204" pitchFamily="34" charset="0"/>
              <a:ea typeface="Arial" panose="020B0604020202020204" pitchFamily="34" charset="0"/>
            </a:endParaRPr>
          </a:p>
          <a:p>
            <a:pPr>
              <a:lnSpc>
                <a:spcPct val="115000"/>
              </a:lnSpc>
            </a:pPr>
            <a:r>
              <a:rPr lang="en-US" sz="1000" b="1" dirty="0">
                <a:effectLst/>
                <a:latin typeface="Arial" panose="020B0604020202020204" pitchFamily="34" charset="0"/>
                <a:ea typeface="Arial" panose="020B0604020202020204" pitchFamily="34" charset="0"/>
              </a:rPr>
              <a:t>Evidence and Related Research</a:t>
            </a:r>
            <a:endParaRPr lang="en-US" sz="1000" dirty="0">
              <a:effectLst/>
              <a:latin typeface="Arial" panose="020B0604020202020204" pitchFamily="34" charset="0"/>
              <a:ea typeface="Arial" panose="020B0604020202020204" pitchFamily="34" charset="0"/>
            </a:endParaRPr>
          </a:p>
          <a:p>
            <a:r>
              <a:rPr lang="en-US" sz="1000" dirty="0">
                <a:effectLst/>
                <a:latin typeface="Arial" panose="020B0604020202020204" pitchFamily="34" charset="0"/>
                <a:ea typeface="Arial" panose="020B0604020202020204" pitchFamily="34" charset="0"/>
              </a:rPr>
              <a:t>How to Build a Collaborative DevOps Culture — G00732451</a:t>
            </a:r>
            <a:endParaRPr lang="en-US" sz="1000" dirty="0"/>
          </a:p>
        </p:txBody>
      </p:sp>
      <p:sp>
        <p:nvSpPr>
          <p:cNvPr id="5" name="Slide Image Placeholder 4">
            <a:extLst>
              <a:ext uri="{FF2B5EF4-FFF2-40B4-BE49-F238E27FC236}">
                <a16:creationId xmlns:a16="http://schemas.microsoft.com/office/drawing/2014/main" xmlns="" id="{9F01B719-7863-4F62-8930-F6EF222681D1}"/>
              </a:ext>
            </a:extLst>
          </p:cNvPr>
          <p:cNvSpPr>
            <a:spLocks noGrp="1" noRot="1" noChangeAspect="1"/>
          </p:cNvSpPr>
          <p:nvPr>
            <p:ph type="sldImg"/>
          </p:nvPr>
        </p:nvSpPr>
        <p:spPr>
          <a:xfrm>
            <a:off x="1333500" y="658813"/>
            <a:ext cx="4191000" cy="2357437"/>
          </a:xfrm>
        </p:spPr>
      </p:sp>
    </p:spTree>
    <p:extLst>
      <p:ext uri="{BB962C8B-B14F-4D97-AF65-F5344CB8AC3E}">
        <p14:creationId xmlns:p14="http://schemas.microsoft.com/office/powerpoint/2010/main" val="243114962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Notes Placeholder 4">
            <a:extLst>
              <a:ext uri="{FF2B5EF4-FFF2-40B4-BE49-F238E27FC236}">
                <a16:creationId xmlns:a16="http://schemas.microsoft.com/office/drawing/2014/main" xmlns="" id="{B1ABB4BB-38F1-452C-90F1-5E9D6F504DB0}"/>
              </a:ext>
            </a:extLst>
          </p:cNvPr>
          <p:cNvSpPr>
            <a:spLocks noGrp="1"/>
          </p:cNvSpPr>
          <p:nvPr>
            <p:ph type="body" idx="1"/>
          </p:nvPr>
        </p:nvSpPr>
        <p:spPr/>
        <p:txBody>
          <a:bodyPr/>
          <a:lstStyle/>
          <a:p>
            <a:pPr>
              <a:lnSpc>
                <a:spcPct val="115000"/>
              </a:lnSpc>
            </a:pPr>
            <a:r>
              <a:rPr lang="en-US" sz="1000" dirty="0">
                <a:effectLst/>
                <a:latin typeface="Arial" panose="020B0604020202020204" pitchFamily="34" charset="0"/>
                <a:ea typeface="Arial" panose="020B0604020202020204" pitchFamily="34" charset="0"/>
              </a:rPr>
              <a:t>An operating model explains how things get done in the organization. As a critical function within information and technology (I&amp;T), infrastructure and operations leaders must establish and manage their own operating models in alignment with their organizations’ overall plans to support the execution of I&amp;O strategies.</a:t>
            </a:r>
          </a:p>
          <a:p>
            <a:pPr>
              <a:lnSpc>
                <a:spcPct val="115000"/>
              </a:lnSpc>
            </a:pPr>
            <a:r>
              <a:rPr lang="en-US" sz="1000" dirty="0">
                <a:effectLst/>
                <a:latin typeface="Arial" panose="020B0604020202020204" pitchFamily="34" charset="0"/>
                <a:ea typeface="Arial" panose="020B0604020202020204" pitchFamily="34" charset="0"/>
              </a:rPr>
              <a:t> </a:t>
            </a:r>
          </a:p>
          <a:p>
            <a:pPr>
              <a:lnSpc>
                <a:spcPct val="115000"/>
              </a:lnSpc>
            </a:pPr>
            <a:r>
              <a:rPr lang="en-US" sz="1000" dirty="0">
                <a:effectLst/>
                <a:latin typeface="Arial" panose="020B0604020202020204" pitchFamily="34" charset="0"/>
                <a:ea typeface="Arial" panose="020B0604020202020204" pitchFamily="34" charset="0"/>
              </a:rPr>
              <a:t>I&amp;O leaders often conflate an I&amp;O operating model with their organizational structure. Although organizational structure is the most visible component of the operating model, it is only one of nine essential components and does not show how work is performed or how outcomes are achieved. </a:t>
            </a:r>
          </a:p>
          <a:p>
            <a:pPr>
              <a:lnSpc>
                <a:spcPct val="115000"/>
              </a:lnSpc>
            </a:pPr>
            <a:r>
              <a:rPr lang="en-US" sz="1000" dirty="0">
                <a:effectLst/>
                <a:latin typeface="Arial" panose="020B0604020202020204" pitchFamily="34" charset="0"/>
                <a:ea typeface="Arial" panose="020B0604020202020204" pitchFamily="34" charset="0"/>
              </a:rPr>
              <a:t> </a:t>
            </a:r>
          </a:p>
          <a:p>
            <a:pPr>
              <a:lnSpc>
                <a:spcPct val="115000"/>
              </a:lnSpc>
            </a:pPr>
            <a:r>
              <a:rPr lang="en-US" sz="1000" dirty="0">
                <a:effectLst/>
                <a:latin typeface="Arial" panose="020B0604020202020204" pitchFamily="34" charset="0"/>
                <a:ea typeface="Arial" panose="020B0604020202020204" pitchFamily="34" charset="0"/>
              </a:rPr>
              <a:t>I&amp;O leaders must define and implement a complete I&amp;O operating model that aligns with the organization’s overall I&amp;T operating model and the enterprise’s strategic objectives. Design the I&amp;O operating model to support the roles that contribute to running, enhancing and growing the business. In doing so, I&amp;O leaders will greatly enhance their ability to improve the organization’s maturity, align and adapt to business change, and achieve transformation goals.</a:t>
            </a:r>
          </a:p>
          <a:p>
            <a:pPr>
              <a:lnSpc>
                <a:spcPct val="115000"/>
              </a:lnSpc>
            </a:pPr>
            <a:r>
              <a:rPr lang="en-US" sz="1000" dirty="0">
                <a:effectLst/>
                <a:latin typeface="Arial" panose="020B0604020202020204" pitchFamily="34" charset="0"/>
                <a:ea typeface="Arial" panose="020B0604020202020204" pitchFamily="34" charset="0"/>
              </a:rPr>
              <a:t> </a:t>
            </a:r>
          </a:p>
          <a:p>
            <a:pPr>
              <a:lnSpc>
                <a:spcPct val="115000"/>
              </a:lnSpc>
            </a:pPr>
            <a:r>
              <a:rPr lang="en-US" sz="1000" b="1" dirty="0">
                <a:effectLst/>
                <a:latin typeface="Arial" panose="020B0604020202020204" pitchFamily="34" charset="0"/>
                <a:ea typeface="Arial" panose="020B0604020202020204" pitchFamily="34" charset="0"/>
              </a:rPr>
              <a:t>Evidence and Related Research</a:t>
            </a:r>
            <a:endParaRPr lang="en-US" sz="1000" dirty="0">
              <a:effectLst/>
              <a:latin typeface="Arial" panose="020B0604020202020204" pitchFamily="34" charset="0"/>
              <a:ea typeface="Arial" panose="020B0604020202020204" pitchFamily="34" charset="0"/>
            </a:endParaRPr>
          </a:p>
          <a:p>
            <a:pPr>
              <a:lnSpc>
                <a:spcPct val="115000"/>
              </a:lnSpc>
            </a:pPr>
            <a:r>
              <a:rPr lang="en-US" sz="1000" dirty="0">
                <a:effectLst/>
                <a:latin typeface="Arial" panose="020B0604020202020204" pitchFamily="34" charset="0"/>
                <a:ea typeface="Arial" panose="020B0604020202020204" pitchFamily="34" charset="0"/>
              </a:rPr>
              <a:t>Embrace an I&amp;O Operating Model to Support Digital Transformation — G00721439</a:t>
            </a:r>
          </a:p>
          <a:p>
            <a:r>
              <a:rPr lang="en-US" sz="1000" dirty="0">
                <a:effectLst/>
                <a:latin typeface="Arial" panose="020B0604020202020204" pitchFamily="34" charset="0"/>
                <a:ea typeface="Arial" panose="020B0604020202020204" pitchFamily="34" charset="0"/>
              </a:rPr>
              <a:t>Adopt New I&amp;O Organizational Structures to Drive Digital Transformation — G00722295 </a:t>
            </a:r>
            <a:endParaRPr lang="en-US" sz="1000" kern="1200" dirty="0">
              <a:solidFill>
                <a:schemeClr val="tx1"/>
              </a:solidFill>
              <a:effectLst/>
              <a:latin typeface="+mn-lt"/>
              <a:ea typeface="+mn-ea"/>
              <a:cs typeface="+mn-cs"/>
            </a:endParaRPr>
          </a:p>
        </p:txBody>
      </p:sp>
      <p:sp>
        <p:nvSpPr>
          <p:cNvPr id="3" name="Slide Image Placeholder 2">
            <a:extLst>
              <a:ext uri="{FF2B5EF4-FFF2-40B4-BE49-F238E27FC236}">
                <a16:creationId xmlns:a16="http://schemas.microsoft.com/office/drawing/2014/main" xmlns="" id="{B3A94DE6-CB6C-43D5-96E5-00E5FEF6129A}"/>
              </a:ext>
            </a:extLst>
          </p:cNvPr>
          <p:cNvSpPr>
            <a:spLocks noGrp="1" noRot="1" noChangeAspect="1"/>
          </p:cNvSpPr>
          <p:nvPr>
            <p:ph type="sldImg"/>
          </p:nvPr>
        </p:nvSpPr>
        <p:spPr>
          <a:xfrm>
            <a:off x="1333500" y="658813"/>
            <a:ext cx="4191000" cy="2357437"/>
          </a:xfrm>
        </p:spPr>
      </p:sp>
    </p:spTree>
    <p:extLst>
      <p:ext uri="{BB962C8B-B14F-4D97-AF65-F5344CB8AC3E}">
        <p14:creationId xmlns:p14="http://schemas.microsoft.com/office/powerpoint/2010/main" val="43555117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pPr>
              <a:lnSpc>
                <a:spcPct val="115000"/>
              </a:lnSpc>
            </a:pPr>
            <a:r>
              <a:rPr lang="en-US" sz="1000" dirty="0">
                <a:effectLst/>
                <a:latin typeface="Arial" panose="020B0604020202020204" pitchFamily="34" charset="0"/>
                <a:ea typeface="Arial" panose="020B0604020202020204" pitchFamily="34" charset="0"/>
              </a:rPr>
              <a:t>Rethinking key performance indicators (KPIs) and reporting is a critical aspect of telling I&amp;O’s value story, changing perception and shifting the optics. It is time to completely overhaul the metrics portfolio. Rather than just demonstrating I&amp;O’s adherence to standard service cost and quality expectations, I&amp;O KPIs in digital business transformation demonstrate I&amp;O’s contributions to IT’s overall mission. That mission is to enable enterprise agility, scalability and customer centricity. </a:t>
            </a:r>
          </a:p>
          <a:p>
            <a:pPr>
              <a:lnSpc>
                <a:spcPct val="115000"/>
              </a:lnSpc>
            </a:pPr>
            <a:r>
              <a:rPr lang="en-US" sz="1000" dirty="0">
                <a:effectLst/>
                <a:latin typeface="Arial" panose="020B0604020202020204" pitchFamily="34" charset="0"/>
                <a:ea typeface="Arial" panose="020B0604020202020204" pitchFamily="34" charset="0"/>
              </a:rPr>
              <a:t> </a:t>
            </a:r>
          </a:p>
          <a:p>
            <a:pPr>
              <a:lnSpc>
                <a:spcPct val="115000"/>
              </a:lnSpc>
            </a:pPr>
            <a:r>
              <a:rPr lang="en-US" sz="1000" dirty="0">
                <a:effectLst/>
                <a:latin typeface="Arial" panose="020B0604020202020204" pitchFamily="34" charset="0"/>
                <a:ea typeface="Arial" panose="020B0604020202020204" pitchFamily="34" charset="0"/>
              </a:rPr>
              <a:t>As such, infrastructure scorecards expose shared metrics that demonstrate the extent to which IT enables digital business transformation.</a:t>
            </a:r>
          </a:p>
          <a:p>
            <a:pPr>
              <a:lnSpc>
                <a:spcPct val="115000"/>
              </a:lnSpc>
            </a:pPr>
            <a:r>
              <a:rPr lang="en-US" sz="1000" dirty="0">
                <a:effectLst/>
                <a:latin typeface="Arial" panose="020B0604020202020204" pitchFamily="34" charset="0"/>
                <a:ea typeface="Arial" panose="020B0604020202020204" pitchFamily="34" charset="0"/>
              </a:rPr>
              <a:t> </a:t>
            </a:r>
          </a:p>
          <a:p>
            <a:pPr>
              <a:lnSpc>
                <a:spcPct val="115000"/>
              </a:lnSpc>
            </a:pPr>
            <a:r>
              <a:rPr lang="en-US" sz="1000" dirty="0">
                <a:effectLst/>
                <a:latin typeface="Arial" panose="020B0604020202020204" pitchFamily="34" charset="0"/>
                <a:ea typeface="Arial" panose="020B0604020202020204" pitchFamily="34" charset="0"/>
              </a:rPr>
              <a:t>I&amp;O KPIs that are part of a digital transformation should demonstrate:</a:t>
            </a:r>
          </a:p>
          <a:p>
            <a:pPr marL="342900" lvl="0" indent="-342900">
              <a:lnSpc>
                <a:spcPct val="115000"/>
              </a:lnSpc>
              <a:buFont typeface="Symbol" panose="05050102010706020507" pitchFamily="18" charset="2"/>
              <a:buChar char=""/>
            </a:pPr>
            <a:r>
              <a:rPr lang="en-US" sz="1000" dirty="0">
                <a:effectLst/>
                <a:latin typeface="Arial" panose="020B0604020202020204" pitchFamily="34" charset="0"/>
                <a:ea typeface="Arial" panose="020B0604020202020204" pitchFamily="34" charset="0"/>
              </a:rPr>
              <a:t>Customer centricity: Contributing to internal and external customers’ success, rather than just maintaining infrastructure service.</a:t>
            </a:r>
          </a:p>
          <a:p>
            <a:pPr marL="342900" lvl="0" indent="-342900">
              <a:lnSpc>
                <a:spcPct val="115000"/>
              </a:lnSpc>
              <a:buFont typeface="Symbol" panose="05050102010706020507" pitchFamily="18" charset="2"/>
              <a:buChar char=""/>
            </a:pPr>
            <a:r>
              <a:rPr lang="en-US" sz="1000" dirty="0">
                <a:effectLst/>
                <a:latin typeface="Arial" panose="020B0604020202020204" pitchFamily="34" charset="0"/>
                <a:ea typeface="Arial" panose="020B0604020202020204" pitchFamily="34" charset="0"/>
              </a:rPr>
              <a:t>Enterprise agility: Assisting IT and the enterprise to go faster and quickly meet new demands, rather than just making infrastructure processes go faster.</a:t>
            </a:r>
          </a:p>
          <a:p>
            <a:pPr marL="342900" lvl="0" indent="-342900">
              <a:lnSpc>
                <a:spcPct val="115000"/>
              </a:lnSpc>
              <a:buFont typeface="Symbol" panose="05050102010706020507" pitchFamily="18" charset="2"/>
              <a:buChar char=""/>
            </a:pPr>
            <a:r>
              <a:rPr lang="en-US" sz="1000" dirty="0">
                <a:effectLst/>
                <a:latin typeface="Arial" panose="020B0604020202020204" pitchFamily="34" charset="0"/>
                <a:ea typeface="Arial" panose="020B0604020202020204" pitchFamily="34" charset="0"/>
              </a:rPr>
              <a:t>Workforce transformation: Demonstrating how infrastructure’s workforce is transforming work in DevOps and other agile paradigms, and in multidisciplinary and interconnected teams.</a:t>
            </a:r>
          </a:p>
          <a:p>
            <a:pPr>
              <a:lnSpc>
                <a:spcPct val="115000"/>
              </a:lnSpc>
            </a:pPr>
            <a:r>
              <a:rPr lang="en-US" sz="1000" dirty="0">
                <a:effectLst/>
                <a:latin typeface="Arial" panose="020B0604020202020204" pitchFamily="34" charset="0"/>
                <a:ea typeface="Arial" panose="020B0604020202020204" pitchFamily="34" charset="0"/>
              </a:rPr>
              <a:t> </a:t>
            </a:r>
          </a:p>
          <a:p>
            <a:pPr>
              <a:lnSpc>
                <a:spcPct val="115000"/>
              </a:lnSpc>
            </a:pPr>
            <a:r>
              <a:rPr lang="en-US" sz="1000" dirty="0">
                <a:effectLst/>
                <a:latin typeface="Arial" panose="020B0604020202020204" pitchFamily="34" charset="0"/>
                <a:ea typeface="Arial" panose="020B0604020202020204" pitchFamily="34" charset="0"/>
              </a:rPr>
              <a:t>Other Focus 1 KPIs might include handoffs minimization scores, before-and-after cloud comparisons, defect-based release quality, mean time to recovery, or cloud cost efficiency.</a:t>
            </a:r>
          </a:p>
          <a:p>
            <a:pPr>
              <a:lnSpc>
                <a:spcPct val="115000"/>
              </a:lnSpc>
            </a:pPr>
            <a:r>
              <a:rPr lang="en-US" sz="1000" dirty="0">
                <a:effectLst/>
                <a:latin typeface="Arial" panose="020B0604020202020204" pitchFamily="34" charset="0"/>
                <a:ea typeface="Arial" panose="020B0604020202020204" pitchFamily="34" charset="0"/>
              </a:rPr>
              <a:t> </a:t>
            </a:r>
          </a:p>
          <a:p>
            <a:pPr>
              <a:lnSpc>
                <a:spcPct val="115000"/>
              </a:lnSpc>
            </a:pPr>
            <a:r>
              <a:rPr lang="en-US" sz="1000" dirty="0">
                <a:effectLst/>
                <a:latin typeface="Arial" panose="020B0604020202020204" pitchFamily="34" charset="0"/>
                <a:ea typeface="Arial" panose="020B0604020202020204" pitchFamily="34" charset="0"/>
              </a:rPr>
              <a:t>Other Focus 2 KPIs might include end-to-end service line health impact.</a:t>
            </a:r>
          </a:p>
          <a:p>
            <a:pPr>
              <a:lnSpc>
                <a:spcPct val="115000"/>
              </a:lnSpc>
            </a:pPr>
            <a:r>
              <a:rPr lang="en-US" sz="1000" dirty="0">
                <a:effectLst/>
                <a:latin typeface="Arial" panose="020B0604020202020204" pitchFamily="34" charset="0"/>
                <a:ea typeface="Arial" panose="020B0604020202020204" pitchFamily="34" charset="0"/>
              </a:rPr>
              <a:t> </a:t>
            </a:r>
          </a:p>
          <a:p>
            <a:pPr>
              <a:lnSpc>
                <a:spcPct val="115000"/>
              </a:lnSpc>
            </a:pPr>
            <a:r>
              <a:rPr lang="en-US" sz="1000" dirty="0">
                <a:effectLst/>
                <a:latin typeface="Arial" panose="020B0604020202020204" pitchFamily="34" charset="0"/>
                <a:ea typeface="Arial" panose="020B0604020202020204" pitchFamily="34" charset="0"/>
              </a:rPr>
              <a:t>Other Focus 3 KPIs might include skills change velocity index, digital skills recruitment and versatile experiences distribution.</a:t>
            </a:r>
          </a:p>
          <a:p>
            <a:pPr>
              <a:lnSpc>
                <a:spcPct val="115000"/>
              </a:lnSpc>
            </a:pPr>
            <a:r>
              <a:rPr lang="en-US" sz="1000" dirty="0">
                <a:effectLst/>
                <a:latin typeface="Arial" panose="020B0604020202020204" pitchFamily="34" charset="0"/>
                <a:ea typeface="Arial" panose="020B0604020202020204" pitchFamily="34" charset="0"/>
              </a:rPr>
              <a:t> </a:t>
            </a:r>
          </a:p>
          <a:p>
            <a:pPr>
              <a:lnSpc>
                <a:spcPct val="115000"/>
              </a:lnSpc>
            </a:pPr>
            <a:r>
              <a:rPr lang="en-US" sz="1000" dirty="0">
                <a:effectLst/>
                <a:latin typeface="Arial" panose="020B0604020202020204" pitchFamily="34" charset="0"/>
                <a:ea typeface="Arial" panose="020B0604020202020204" pitchFamily="34" charset="0"/>
              </a:rPr>
              <a:t>One KPI that is never far from an I&amp;O leader is cost.</a:t>
            </a:r>
          </a:p>
          <a:p>
            <a:pPr>
              <a:lnSpc>
                <a:spcPct val="115000"/>
              </a:lnSpc>
            </a:pPr>
            <a:r>
              <a:rPr lang="en-US" sz="1000" dirty="0">
                <a:effectLst/>
                <a:latin typeface="Arial" panose="020B0604020202020204" pitchFamily="34" charset="0"/>
                <a:ea typeface="Arial" panose="020B0604020202020204" pitchFamily="34" charset="0"/>
              </a:rPr>
              <a:t> </a:t>
            </a:r>
          </a:p>
          <a:p>
            <a:pPr>
              <a:lnSpc>
                <a:spcPct val="115000"/>
              </a:lnSpc>
            </a:pPr>
            <a:r>
              <a:rPr lang="en-US" sz="1000" b="1" dirty="0">
                <a:effectLst/>
                <a:latin typeface="Arial" panose="020B0604020202020204" pitchFamily="34" charset="0"/>
                <a:ea typeface="Arial" panose="020B0604020202020204" pitchFamily="34" charset="0"/>
              </a:rPr>
              <a:t>Evidence and Related Research</a:t>
            </a:r>
            <a:endParaRPr lang="en-US" sz="1000" dirty="0">
              <a:effectLst/>
              <a:latin typeface="Arial" panose="020B0604020202020204" pitchFamily="34" charset="0"/>
              <a:ea typeface="Arial" panose="020B0604020202020204" pitchFamily="34" charset="0"/>
            </a:endParaRPr>
          </a:p>
          <a:p>
            <a:pPr>
              <a:lnSpc>
                <a:spcPct val="115000"/>
              </a:lnSpc>
            </a:pPr>
            <a:r>
              <a:rPr lang="en-US" sz="1000" dirty="0">
                <a:effectLst/>
                <a:latin typeface="Arial" panose="020B0604020202020204" pitchFamily="34" charset="0"/>
                <a:ea typeface="Arial" panose="020B0604020202020204" pitchFamily="34" charset="0"/>
              </a:rPr>
              <a:t>15 Infrastructure KPIs for Digital Business Transformation — G00704096</a:t>
            </a:r>
          </a:p>
          <a:p>
            <a:pPr>
              <a:lnSpc>
                <a:spcPct val="115000"/>
              </a:lnSpc>
            </a:pPr>
            <a:r>
              <a:rPr lang="en-US" sz="1000" dirty="0">
                <a:effectLst/>
                <a:latin typeface="Arial" panose="020B0604020202020204" pitchFamily="34" charset="0"/>
                <a:ea typeface="Arial" panose="020B0604020202020204" pitchFamily="34" charset="0"/>
              </a:rPr>
              <a:t>Adopt I&amp;O Key Performance Indicators to Deliver Digital Business Value — G00385601</a:t>
            </a:r>
          </a:p>
          <a:p>
            <a:pPr>
              <a:lnSpc>
                <a:spcPct val="115000"/>
              </a:lnSpc>
            </a:pPr>
            <a:r>
              <a:rPr lang="en-US" sz="1000" dirty="0">
                <a:effectLst/>
                <a:latin typeface="Arial" panose="020B0604020202020204" pitchFamily="34" charset="0"/>
                <a:ea typeface="Arial" panose="020B0604020202020204" pitchFamily="34" charset="0"/>
              </a:rPr>
              <a:t>8 KPIs That Demonstrate How Self-Service Initiatives Advance Your IT Service Desk — G00316090</a:t>
            </a:r>
          </a:p>
        </p:txBody>
      </p:sp>
      <p:sp>
        <p:nvSpPr>
          <p:cNvPr id="5" name="Slide Image Placeholder 4">
            <a:extLst>
              <a:ext uri="{FF2B5EF4-FFF2-40B4-BE49-F238E27FC236}">
                <a16:creationId xmlns:a16="http://schemas.microsoft.com/office/drawing/2014/main" xmlns="" id="{A60BB621-5BC5-4CE0-B46D-8E0AA844ED5F}"/>
              </a:ext>
            </a:extLst>
          </p:cNvPr>
          <p:cNvSpPr>
            <a:spLocks noGrp="1" noRot="1" noChangeAspect="1"/>
          </p:cNvSpPr>
          <p:nvPr>
            <p:ph type="sldImg"/>
          </p:nvPr>
        </p:nvSpPr>
        <p:spPr>
          <a:xfrm>
            <a:off x="1333500" y="658813"/>
            <a:ext cx="4191000" cy="2357437"/>
          </a:xfrm>
        </p:spPr>
      </p:sp>
    </p:spTree>
    <p:extLst>
      <p:ext uri="{BB962C8B-B14F-4D97-AF65-F5344CB8AC3E}">
        <p14:creationId xmlns:p14="http://schemas.microsoft.com/office/powerpoint/2010/main" val="35407536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Notes Placeholder 4">
            <a:extLst>
              <a:ext uri="{FF2B5EF4-FFF2-40B4-BE49-F238E27FC236}">
                <a16:creationId xmlns:a16="http://schemas.microsoft.com/office/drawing/2014/main" xmlns="" id="{B1ABB4BB-38F1-452C-90F1-5E9D6F504DB0}"/>
              </a:ext>
            </a:extLst>
          </p:cNvPr>
          <p:cNvSpPr>
            <a:spLocks noGrp="1"/>
          </p:cNvSpPr>
          <p:nvPr>
            <p:ph type="body" idx="1"/>
          </p:nvPr>
        </p:nvSpPr>
        <p:spPr/>
        <p:txBody>
          <a:bodyPr/>
          <a:lstStyle/>
          <a:p>
            <a:pPr>
              <a:lnSpc>
                <a:spcPct val="115000"/>
              </a:lnSpc>
            </a:pPr>
            <a:r>
              <a:rPr lang="en-US" sz="1000" dirty="0">
                <a:effectLst/>
                <a:latin typeface="Arial" panose="020B0604020202020204" pitchFamily="34" charset="0"/>
                <a:ea typeface="Arial" panose="020B0604020202020204" pitchFamily="34" charset="0"/>
              </a:rPr>
              <a:t>I&amp;O organizations must transform their structures to meet evolving digital business needs driven by adoption of cloud, DevOps and product delivery. I&amp;O leaders should evaluate organizational structure models and implement the optimal combination of structures based on their operating model.</a:t>
            </a:r>
          </a:p>
          <a:p>
            <a:pPr>
              <a:lnSpc>
                <a:spcPct val="115000"/>
              </a:lnSpc>
            </a:pPr>
            <a:r>
              <a:rPr lang="en-US" sz="1000" dirty="0">
                <a:effectLst/>
                <a:latin typeface="Arial" panose="020B0604020202020204" pitchFamily="34" charset="0"/>
                <a:ea typeface="Arial" panose="020B0604020202020204" pitchFamily="34" charset="0"/>
              </a:rPr>
              <a:t> </a:t>
            </a:r>
          </a:p>
          <a:p>
            <a:pPr>
              <a:lnSpc>
                <a:spcPct val="115000"/>
              </a:lnSpc>
            </a:pPr>
            <a:r>
              <a:rPr lang="en-US" sz="1000" dirty="0">
                <a:effectLst/>
                <a:latin typeface="Arial" panose="020B0604020202020204" pitchFamily="34" charset="0"/>
                <a:ea typeface="Arial" panose="020B0604020202020204" pitchFamily="34" charset="0"/>
              </a:rPr>
              <a:t>I&amp;O leaders must identify organizational structure models that best align with their I&amp;O operating model and business needs. To do this, they must evaluate common models that can support hybrid models (both new and “legacy”). As things evolve and shift, this will become a reality for most organizations.</a:t>
            </a:r>
          </a:p>
          <a:p>
            <a:pPr>
              <a:lnSpc>
                <a:spcPct val="115000"/>
              </a:lnSpc>
            </a:pPr>
            <a:r>
              <a:rPr lang="en-US" sz="1000" dirty="0">
                <a:effectLst/>
                <a:latin typeface="Arial" panose="020B0604020202020204" pitchFamily="34" charset="0"/>
                <a:ea typeface="Arial" panose="020B0604020202020204" pitchFamily="34" charset="0"/>
              </a:rPr>
              <a:t> </a:t>
            </a:r>
          </a:p>
          <a:p>
            <a:pPr>
              <a:lnSpc>
                <a:spcPct val="115000"/>
              </a:lnSpc>
            </a:pPr>
            <a:r>
              <a:rPr lang="en-US" sz="1000" dirty="0">
                <a:effectLst/>
                <a:latin typeface="Arial" panose="020B0604020202020204" pitchFamily="34" charset="0"/>
                <a:ea typeface="Arial" panose="020B0604020202020204" pitchFamily="34" charset="0"/>
              </a:rPr>
              <a:t>There is no single best organizational structure model for I&amp;O. In many cases, I&amp;O leaders should combine multiple organizational structure models into their overall structure.</a:t>
            </a:r>
          </a:p>
          <a:p>
            <a:pPr>
              <a:lnSpc>
                <a:spcPct val="115000"/>
              </a:lnSpc>
            </a:pPr>
            <a:endParaRPr lang="en-US" sz="1000" dirty="0">
              <a:effectLst/>
              <a:latin typeface="Arial" panose="020B0604020202020204" pitchFamily="34" charset="0"/>
              <a:ea typeface="Arial" panose="020B0604020202020204" pitchFamily="34" charset="0"/>
            </a:endParaRPr>
          </a:p>
          <a:p>
            <a:pPr>
              <a:lnSpc>
                <a:spcPct val="115000"/>
              </a:lnSpc>
            </a:pPr>
            <a:r>
              <a:rPr lang="en-US" sz="1000" dirty="0">
                <a:effectLst/>
                <a:latin typeface="Arial" panose="020B0604020202020204" pitchFamily="34" charset="0"/>
                <a:ea typeface="Arial" panose="020B0604020202020204" pitchFamily="34" charset="0"/>
              </a:rPr>
              <a:t>I&amp;O leaders must supplement their traditional model with one or more agile structures to become more efficient at organizing their teams, assigning work and establishing efficient workflows.</a:t>
            </a:r>
          </a:p>
          <a:p>
            <a:pPr>
              <a:lnSpc>
                <a:spcPct val="115000"/>
              </a:lnSpc>
            </a:pPr>
            <a:r>
              <a:rPr lang="en-US" sz="1000" dirty="0">
                <a:effectLst/>
                <a:latin typeface="Arial" panose="020B0604020202020204" pitchFamily="34" charset="0"/>
                <a:ea typeface="Arial" panose="020B0604020202020204" pitchFamily="34" charset="0"/>
              </a:rPr>
              <a:t> </a:t>
            </a:r>
          </a:p>
          <a:p>
            <a:pPr>
              <a:lnSpc>
                <a:spcPct val="115000"/>
              </a:lnSpc>
            </a:pPr>
            <a:r>
              <a:rPr lang="en-US" sz="1000" dirty="0">
                <a:effectLst/>
                <a:latin typeface="Arial" panose="020B0604020202020204" pitchFamily="34" charset="0"/>
                <a:ea typeface="Arial" panose="020B0604020202020204" pitchFamily="34" charset="0"/>
              </a:rPr>
              <a:t>Creating agile product teams and cross-functional support teams to supplement and perhaps replace traditional siloed domain teams is a common trend. I&amp;O leaders will complement these changes with more agile organizational structure models (for example, a cloud center of excellence, or agile communities of practice). This allows them to create an I&amp;O organization that better supports:</a:t>
            </a:r>
          </a:p>
          <a:p>
            <a:pPr marL="342900" lvl="0" indent="-342900">
              <a:lnSpc>
                <a:spcPct val="115000"/>
              </a:lnSpc>
              <a:buFont typeface="Symbol" panose="05050102010706020507" pitchFamily="18" charset="2"/>
              <a:buChar char=""/>
            </a:pPr>
            <a:r>
              <a:rPr lang="en-US" sz="1000" dirty="0">
                <a:effectLst/>
                <a:latin typeface="Arial" panose="020B0604020202020204" pitchFamily="34" charset="0"/>
                <a:ea typeface="Arial" panose="020B0604020202020204" pitchFamily="34" charset="0"/>
              </a:rPr>
              <a:t>Cloud platforms</a:t>
            </a:r>
          </a:p>
          <a:p>
            <a:pPr marL="342900" lvl="0" indent="-342900">
              <a:lnSpc>
                <a:spcPct val="115000"/>
              </a:lnSpc>
              <a:buFont typeface="Symbol" panose="05050102010706020507" pitchFamily="18" charset="2"/>
              <a:buChar char=""/>
            </a:pPr>
            <a:r>
              <a:rPr lang="en-US" sz="1000" dirty="0">
                <a:effectLst/>
                <a:latin typeface="Arial" panose="020B0604020202020204" pitchFamily="34" charset="0"/>
                <a:ea typeface="Arial" panose="020B0604020202020204" pitchFamily="34" charset="0"/>
              </a:rPr>
              <a:t>DevOps</a:t>
            </a:r>
          </a:p>
          <a:p>
            <a:pPr marL="342900" lvl="0" indent="-342900">
              <a:lnSpc>
                <a:spcPct val="115000"/>
              </a:lnSpc>
              <a:buFont typeface="Symbol" panose="05050102010706020507" pitchFamily="18" charset="2"/>
              <a:buChar char=""/>
            </a:pPr>
            <a:r>
              <a:rPr lang="en-US" sz="1000" dirty="0">
                <a:effectLst/>
                <a:latin typeface="Arial" panose="020B0604020202020204" pitchFamily="34" charset="0"/>
                <a:ea typeface="Arial" panose="020B0604020202020204" pitchFamily="34" charset="0"/>
              </a:rPr>
              <a:t>Pace-layered application portfolios</a:t>
            </a:r>
          </a:p>
          <a:p>
            <a:pPr marL="342900" lvl="0" indent="-342900">
              <a:lnSpc>
                <a:spcPct val="115000"/>
              </a:lnSpc>
              <a:buFont typeface="Symbol" panose="05050102010706020507" pitchFamily="18" charset="2"/>
              <a:buChar char=""/>
            </a:pPr>
            <a:r>
              <a:rPr lang="en-US" sz="1000" dirty="0">
                <a:effectLst/>
                <a:latin typeface="Arial" panose="020B0604020202020204" pitchFamily="34" charset="0"/>
                <a:ea typeface="Arial" panose="020B0604020202020204" pitchFamily="34" charset="0"/>
              </a:rPr>
              <a:t>Agile development cycles</a:t>
            </a:r>
          </a:p>
          <a:p>
            <a:pPr marL="342900" lvl="0" indent="-342900">
              <a:lnSpc>
                <a:spcPct val="115000"/>
              </a:lnSpc>
              <a:buFont typeface="Symbol" panose="05050102010706020507" pitchFamily="18" charset="2"/>
              <a:buChar char=""/>
            </a:pPr>
            <a:r>
              <a:rPr lang="en-US" sz="1000" dirty="0">
                <a:effectLst/>
                <a:latin typeface="Arial" panose="020B0604020202020204" pitchFamily="34" charset="0"/>
                <a:ea typeface="Arial" panose="020B0604020202020204" pitchFamily="34" charset="0"/>
              </a:rPr>
              <a:t>Product-aligned delivery </a:t>
            </a:r>
          </a:p>
          <a:p>
            <a:pPr>
              <a:lnSpc>
                <a:spcPct val="115000"/>
              </a:lnSpc>
            </a:pPr>
            <a:r>
              <a:rPr lang="en-US" sz="1000" dirty="0">
                <a:effectLst/>
                <a:latin typeface="Arial" panose="020B0604020202020204" pitchFamily="34" charset="0"/>
                <a:ea typeface="Arial" panose="020B0604020202020204" pitchFamily="34" charset="0"/>
              </a:rPr>
              <a:t> </a:t>
            </a:r>
          </a:p>
          <a:p>
            <a:pPr>
              <a:lnSpc>
                <a:spcPct val="115000"/>
              </a:lnSpc>
            </a:pPr>
            <a:r>
              <a:rPr lang="en-US" sz="1000" b="1" dirty="0">
                <a:effectLst/>
                <a:latin typeface="Arial" panose="020B0604020202020204" pitchFamily="34" charset="0"/>
                <a:ea typeface="Arial" panose="020B0604020202020204" pitchFamily="34" charset="0"/>
              </a:rPr>
              <a:t>Evidence and Related Research</a:t>
            </a:r>
            <a:endParaRPr lang="en-US" sz="1000" dirty="0">
              <a:effectLst/>
              <a:latin typeface="Arial" panose="020B0604020202020204" pitchFamily="34" charset="0"/>
              <a:ea typeface="Arial" panose="020B0604020202020204" pitchFamily="34" charset="0"/>
            </a:endParaRPr>
          </a:p>
          <a:p>
            <a:pPr>
              <a:lnSpc>
                <a:spcPct val="115000"/>
              </a:lnSpc>
            </a:pPr>
            <a:r>
              <a:rPr lang="en-US" sz="1000" dirty="0">
                <a:effectLst/>
                <a:latin typeface="Arial" panose="020B0604020202020204" pitchFamily="34" charset="0"/>
                <a:ea typeface="Arial" panose="020B0604020202020204" pitchFamily="34" charset="0"/>
              </a:rPr>
              <a:t>Adopt New I&amp;O Organizational Structures to Drive Digital Transformation — G00722295</a:t>
            </a:r>
          </a:p>
          <a:p>
            <a:pPr>
              <a:lnSpc>
                <a:spcPct val="115000"/>
              </a:lnSpc>
            </a:pPr>
            <a:r>
              <a:rPr lang="en-US" sz="1000" dirty="0">
                <a:effectLst/>
                <a:latin typeface="Arial" panose="020B0604020202020204" pitchFamily="34" charset="0"/>
                <a:ea typeface="Arial" panose="020B0604020202020204" pitchFamily="34" charset="0"/>
              </a:rPr>
              <a:t>Design the I&amp;O Organization for Digital Transformation Using a Cloud Service Brokerage — G00727002 </a:t>
            </a:r>
          </a:p>
        </p:txBody>
      </p:sp>
      <p:sp>
        <p:nvSpPr>
          <p:cNvPr id="3" name="Slide Image Placeholder 2">
            <a:extLst>
              <a:ext uri="{FF2B5EF4-FFF2-40B4-BE49-F238E27FC236}">
                <a16:creationId xmlns:a16="http://schemas.microsoft.com/office/drawing/2014/main" xmlns="" id="{C782D9FD-2588-43C6-ADBD-784A51F6195A}"/>
              </a:ext>
            </a:extLst>
          </p:cNvPr>
          <p:cNvSpPr>
            <a:spLocks noGrp="1" noRot="1" noChangeAspect="1"/>
          </p:cNvSpPr>
          <p:nvPr>
            <p:ph type="sldImg"/>
          </p:nvPr>
        </p:nvSpPr>
        <p:spPr>
          <a:xfrm>
            <a:off x="1333500" y="658813"/>
            <a:ext cx="4191000" cy="2357437"/>
          </a:xfrm>
        </p:spPr>
      </p:sp>
    </p:spTree>
    <p:extLst>
      <p:ext uri="{BB962C8B-B14F-4D97-AF65-F5344CB8AC3E}">
        <p14:creationId xmlns:p14="http://schemas.microsoft.com/office/powerpoint/2010/main" val="328955115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Notes Placeholder 4">
            <a:extLst>
              <a:ext uri="{FF2B5EF4-FFF2-40B4-BE49-F238E27FC236}">
                <a16:creationId xmlns:a16="http://schemas.microsoft.com/office/drawing/2014/main" xmlns="" id="{BF581CA2-9790-44FA-B04E-AA0194795176}"/>
              </a:ext>
            </a:extLst>
          </p:cNvPr>
          <p:cNvSpPr>
            <a:spLocks noGrp="1"/>
          </p:cNvSpPr>
          <p:nvPr>
            <p:ph type="body" idx="1"/>
          </p:nvPr>
        </p:nvSpPr>
        <p:spPr/>
        <p:txBody>
          <a:bodyPr/>
          <a:lstStyle/>
          <a:p>
            <a:pPr>
              <a:lnSpc>
                <a:spcPct val="115000"/>
              </a:lnSpc>
            </a:pPr>
            <a:r>
              <a:rPr lang="en-US" sz="1000" dirty="0">
                <a:effectLst/>
                <a:latin typeface="Arial" panose="020B0604020202020204" pitchFamily="34" charset="0"/>
                <a:ea typeface="Arial" panose="020B0604020202020204" pitchFamily="34" charset="0"/>
              </a:rPr>
              <a:t>As with financial debt, taking on technical debt can be beneficial for accomplishing tasks that would otherwise require additional resources to deploy. Thus, when facing constraints on time, resources and skills, I&amp;O leaders may deploy suboptimal practices for short-term expediency. However, when the scale of technical debt becomes unmanageable, these leaders are forced to refactor or replace complex legacy systems.</a:t>
            </a:r>
          </a:p>
          <a:p>
            <a:pPr>
              <a:lnSpc>
                <a:spcPct val="115000"/>
              </a:lnSpc>
            </a:pPr>
            <a:r>
              <a:rPr lang="en-US" sz="1000" dirty="0">
                <a:effectLst/>
                <a:latin typeface="Arial" panose="020B0604020202020204" pitchFamily="34" charset="0"/>
                <a:ea typeface="Arial" panose="020B0604020202020204" pitchFamily="34" charset="0"/>
              </a:rPr>
              <a:t> </a:t>
            </a:r>
          </a:p>
          <a:p>
            <a:pPr>
              <a:lnSpc>
                <a:spcPct val="115000"/>
              </a:lnSpc>
            </a:pPr>
            <a:r>
              <a:rPr lang="en-US" sz="1000" b="1" dirty="0">
                <a:effectLst/>
                <a:latin typeface="Arial" panose="020B0604020202020204" pitchFamily="34" charset="0"/>
                <a:ea typeface="Arial" panose="020B0604020202020204" pitchFamily="34" charset="0"/>
              </a:rPr>
              <a:t>Evidence and Related Research</a:t>
            </a:r>
            <a:endParaRPr lang="en-US" sz="1000" dirty="0">
              <a:effectLst/>
              <a:latin typeface="Arial" panose="020B0604020202020204" pitchFamily="34" charset="0"/>
              <a:ea typeface="Arial" panose="020B0604020202020204" pitchFamily="34" charset="0"/>
            </a:endParaRPr>
          </a:p>
          <a:p>
            <a:pPr>
              <a:lnSpc>
                <a:spcPct val="115000"/>
              </a:lnSpc>
            </a:pPr>
            <a:r>
              <a:rPr lang="en-US" sz="1000" dirty="0">
                <a:effectLst/>
                <a:latin typeface="Arial" panose="020B0604020202020204" pitchFamily="34" charset="0"/>
                <a:ea typeface="Arial" panose="020B0604020202020204" pitchFamily="34" charset="0"/>
              </a:rPr>
              <a:t>How to Assess Infrastructure Technical Debt to Prioritize Legacy Modernization Investments — G00728674</a:t>
            </a:r>
          </a:p>
          <a:p>
            <a:pPr>
              <a:lnSpc>
                <a:spcPct val="115000"/>
              </a:lnSpc>
            </a:pPr>
            <a:r>
              <a:rPr lang="en-GB" sz="1000" dirty="0">
                <a:effectLst/>
                <a:latin typeface="Arial" panose="020B0604020202020204" pitchFamily="34" charset="0"/>
                <a:ea typeface="Arial" panose="020B0604020202020204" pitchFamily="34" charset="0"/>
              </a:rPr>
              <a:t>Case Study: Stakeholder Incentives for Technical Debt Management (Intel) — </a:t>
            </a:r>
            <a:r>
              <a:rPr lang="en-US" sz="1000" dirty="0">
                <a:effectLst/>
                <a:latin typeface="Arial" panose="020B0604020202020204" pitchFamily="34" charset="0"/>
                <a:ea typeface="Arial" panose="020B0604020202020204" pitchFamily="34" charset="0"/>
              </a:rPr>
              <a:t>G00740371 </a:t>
            </a:r>
          </a:p>
        </p:txBody>
      </p:sp>
      <p:sp>
        <p:nvSpPr>
          <p:cNvPr id="3" name="Slide Image Placeholder 2">
            <a:extLst>
              <a:ext uri="{FF2B5EF4-FFF2-40B4-BE49-F238E27FC236}">
                <a16:creationId xmlns:a16="http://schemas.microsoft.com/office/drawing/2014/main" xmlns="" id="{E600451A-A45A-4F4A-B05F-6ACB721561D6}"/>
              </a:ext>
            </a:extLst>
          </p:cNvPr>
          <p:cNvSpPr>
            <a:spLocks noGrp="1" noRot="1" noChangeAspect="1"/>
          </p:cNvSpPr>
          <p:nvPr>
            <p:ph type="sldImg"/>
          </p:nvPr>
        </p:nvSpPr>
        <p:spPr>
          <a:xfrm>
            <a:off x="1333500" y="658813"/>
            <a:ext cx="4191000" cy="2357437"/>
          </a:xfrm>
        </p:spPr>
      </p:sp>
    </p:spTree>
    <p:extLst>
      <p:ext uri="{BB962C8B-B14F-4D97-AF65-F5344CB8AC3E}">
        <p14:creationId xmlns:p14="http://schemas.microsoft.com/office/powerpoint/2010/main" val="225032965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pPr>
              <a:lnSpc>
                <a:spcPct val="115000"/>
              </a:lnSpc>
            </a:pPr>
            <a:r>
              <a:rPr lang="en-US" sz="1000" dirty="0">
                <a:effectLst/>
                <a:latin typeface="Arial" panose="020B0604020202020204" pitchFamily="34" charset="0"/>
                <a:ea typeface="Arial" panose="020B0604020202020204" pitchFamily="34" charset="0"/>
              </a:rPr>
              <a:t>Running containers in production with a continuous delivery pipeline requires new processes, skills and tools. I&amp;O leaders must automate tasks associated with container orchestration, create roles to manage continuous integration/continuous delivery (CI/CD) infrastructure pipelines and implement version control for container artifacts.</a:t>
            </a:r>
          </a:p>
          <a:p>
            <a:pPr>
              <a:lnSpc>
                <a:spcPct val="115000"/>
              </a:lnSpc>
            </a:pPr>
            <a:r>
              <a:rPr lang="en-US" sz="1000" dirty="0">
                <a:effectLst/>
                <a:latin typeface="Arial" panose="020B0604020202020204" pitchFamily="34" charset="0"/>
                <a:ea typeface="Arial" panose="020B0604020202020204" pitchFamily="34" charset="0"/>
              </a:rPr>
              <a:t> </a:t>
            </a:r>
          </a:p>
          <a:p>
            <a:pPr>
              <a:lnSpc>
                <a:spcPct val="115000"/>
              </a:lnSpc>
            </a:pPr>
            <a:r>
              <a:rPr lang="en-US" sz="1000" dirty="0">
                <a:effectLst/>
                <a:latin typeface="Arial" panose="020B0604020202020204" pitchFamily="34" charset="0"/>
                <a:ea typeface="Arial" panose="020B0604020202020204" pitchFamily="34" charset="0"/>
              </a:rPr>
              <a:t>Foster a culture of collaboration between I&amp;O and the development community by collaborating with application development teams to define roles for creating, securing, deploying, managing and monitoring containers in production.</a:t>
            </a:r>
          </a:p>
          <a:p>
            <a:pPr>
              <a:lnSpc>
                <a:spcPct val="115000"/>
              </a:lnSpc>
            </a:pPr>
            <a:r>
              <a:rPr lang="en-US" sz="1000" dirty="0">
                <a:effectLst/>
                <a:latin typeface="Arial" panose="020B0604020202020204" pitchFamily="34" charset="0"/>
                <a:ea typeface="Arial" panose="020B0604020202020204" pitchFamily="34" charset="0"/>
              </a:rPr>
              <a:t> </a:t>
            </a:r>
          </a:p>
          <a:p>
            <a:pPr>
              <a:lnSpc>
                <a:spcPct val="115000"/>
              </a:lnSpc>
            </a:pPr>
            <a:r>
              <a:rPr lang="en-US" sz="1000" dirty="0">
                <a:effectLst/>
                <a:latin typeface="Arial" panose="020B0604020202020204" pitchFamily="34" charset="0"/>
                <a:ea typeface="Arial" panose="020B0604020202020204" pitchFamily="34" charset="0"/>
              </a:rPr>
              <a:t>For larger organizations with multiple development teams practicing DevOps, it is recommended that I&amp;O leaders look toward a platform-operations orientation. Here, platform operations is a separate group that sits between application development teams and the I&amp;O group. Once multiple DevOps teams are formed, I&amp;O should embrace platform operations that manage and share the same container orchestration platform.</a:t>
            </a:r>
          </a:p>
          <a:p>
            <a:pPr>
              <a:lnSpc>
                <a:spcPct val="115000"/>
              </a:lnSpc>
            </a:pPr>
            <a:r>
              <a:rPr lang="en-US" sz="1000" dirty="0">
                <a:effectLst/>
                <a:latin typeface="Arial" panose="020B0604020202020204" pitchFamily="34" charset="0"/>
                <a:ea typeface="Arial" panose="020B0604020202020204" pitchFamily="34" charset="0"/>
              </a:rPr>
              <a:t> </a:t>
            </a:r>
          </a:p>
          <a:p>
            <a:pPr>
              <a:lnSpc>
                <a:spcPct val="115000"/>
              </a:lnSpc>
            </a:pPr>
            <a:r>
              <a:rPr lang="en-US" sz="1000" b="1" dirty="0">
                <a:effectLst/>
                <a:latin typeface="Arial" panose="020B0604020202020204" pitchFamily="34" charset="0"/>
                <a:ea typeface="Arial" panose="020B0604020202020204" pitchFamily="34" charset="0"/>
              </a:rPr>
              <a:t>Evidence and Related Research</a:t>
            </a:r>
            <a:endParaRPr lang="en-US" sz="1000" dirty="0">
              <a:effectLst/>
              <a:latin typeface="Arial" panose="020B0604020202020204" pitchFamily="34" charset="0"/>
              <a:ea typeface="Arial" panose="020B0604020202020204" pitchFamily="34" charset="0"/>
            </a:endParaRPr>
          </a:p>
          <a:p>
            <a:pPr>
              <a:lnSpc>
                <a:spcPct val="115000"/>
              </a:lnSpc>
            </a:pPr>
            <a:r>
              <a:rPr lang="en-US" sz="1000" dirty="0">
                <a:effectLst/>
                <a:latin typeface="Arial" panose="020B0604020202020204" pitchFamily="34" charset="0"/>
                <a:ea typeface="Arial" panose="020B0604020202020204" pitchFamily="34" charset="0"/>
              </a:rPr>
              <a:t>Quick Answer: How Should I&amp;O Leaders Introduce Software Engineering Skills to DevOps Platform Teams? — G00746096</a:t>
            </a:r>
          </a:p>
          <a:p>
            <a:pPr>
              <a:lnSpc>
                <a:spcPct val="115000"/>
              </a:lnSpc>
            </a:pPr>
            <a:r>
              <a:rPr lang="en-US" sz="1000" dirty="0">
                <a:effectLst/>
                <a:latin typeface="Arial" panose="020B0604020202020204" pitchFamily="34" charset="0"/>
                <a:ea typeface="Arial" panose="020B0604020202020204" pitchFamily="34" charset="0"/>
              </a:rPr>
              <a:t>Best Practices to Enable Continuous Delivery With Containers and DevOps — G00720015</a:t>
            </a:r>
          </a:p>
          <a:p>
            <a:pPr>
              <a:lnSpc>
                <a:spcPct val="115000"/>
              </a:lnSpc>
            </a:pPr>
            <a:r>
              <a:rPr lang="en-US" sz="1000" dirty="0">
                <a:effectLst/>
                <a:latin typeface="Arial" panose="020B0604020202020204" pitchFamily="34" charset="0"/>
                <a:ea typeface="Arial" panose="020B0604020202020204" pitchFamily="34" charset="0"/>
              </a:rPr>
              <a:t>Using Platform Ops to Scale and Accelerate DevOps Adoption — G00720736 </a:t>
            </a:r>
          </a:p>
          <a:p>
            <a:pPr>
              <a:lnSpc>
                <a:spcPct val="115000"/>
              </a:lnSpc>
            </a:pPr>
            <a:r>
              <a:rPr lang="en-US" sz="1000" dirty="0">
                <a:effectLst/>
                <a:latin typeface="Arial" panose="020B0604020202020204" pitchFamily="34" charset="0"/>
                <a:ea typeface="Arial" panose="020B0604020202020204" pitchFamily="34" charset="0"/>
              </a:rPr>
              <a:t>Infographic: Top 10 Technology Trends Impacting DevOps — G00738803 </a:t>
            </a:r>
          </a:p>
          <a:p>
            <a:pPr>
              <a:lnSpc>
                <a:spcPct val="115000"/>
              </a:lnSpc>
            </a:pPr>
            <a:r>
              <a:rPr lang="en-US" sz="1000" dirty="0">
                <a:effectLst/>
                <a:latin typeface="Arial" panose="020B0604020202020204" pitchFamily="34" charset="0"/>
                <a:ea typeface="Arial" panose="020B0604020202020204" pitchFamily="34" charset="0"/>
              </a:rPr>
              <a:t>Why DevOps Success Requires Platform Teams — G00733282 </a:t>
            </a:r>
          </a:p>
        </p:txBody>
      </p:sp>
      <p:sp>
        <p:nvSpPr>
          <p:cNvPr id="6" name="Slide Image Placeholder 5">
            <a:extLst>
              <a:ext uri="{FF2B5EF4-FFF2-40B4-BE49-F238E27FC236}">
                <a16:creationId xmlns:a16="http://schemas.microsoft.com/office/drawing/2014/main" xmlns="" id="{7FB169FA-215F-41B6-86EF-C66B220FA7E3}"/>
              </a:ext>
            </a:extLst>
          </p:cNvPr>
          <p:cNvSpPr>
            <a:spLocks noGrp="1" noRot="1" noChangeAspect="1"/>
          </p:cNvSpPr>
          <p:nvPr>
            <p:ph type="sldImg"/>
          </p:nvPr>
        </p:nvSpPr>
        <p:spPr>
          <a:xfrm>
            <a:off x="1333500" y="658813"/>
            <a:ext cx="4191000" cy="2357437"/>
          </a:xfrm>
        </p:spPr>
      </p:sp>
    </p:spTree>
    <p:extLst>
      <p:ext uri="{BB962C8B-B14F-4D97-AF65-F5344CB8AC3E}">
        <p14:creationId xmlns:p14="http://schemas.microsoft.com/office/powerpoint/2010/main" val="1735067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Notes Placeholder 3"/>
          <p:cNvSpPr>
            <a:spLocks noGrp="1"/>
          </p:cNvSpPr>
          <p:nvPr>
            <p:ph type="body" idx="1"/>
          </p:nvPr>
        </p:nvSpPr>
        <p:spPr/>
        <p:txBody>
          <a:bodyPr/>
          <a:lstStyle/>
          <a:p>
            <a:pPr>
              <a:lnSpc>
                <a:spcPct val="115000"/>
              </a:lnSpc>
            </a:pPr>
            <a:r>
              <a:rPr lang="en-US" sz="1000" dirty="0">
                <a:effectLst/>
                <a:latin typeface="Arial" panose="020B0604020202020204" pitchFamily="34" charset="0"/>
                <a:ea typeface="Arial" panose="020B0604020202020204" pitchFamily="34" charset="0"/>
              </a:rPr>
              <a:t>We’ll start with the top challenges and opportunities based on Gartner client interactions and survey data (combined with analyst insight).</a:t>
            </a:r>
          </a:p>
        </p:txBody>
      </p:sp>
      <p:sp>
        <p:nvSpPr>
          <p:cNvPr id="5" name="Slide Image Placeholder 4">
            <a:extLst>
              <a:ext uri="{FF2B5EF4-FFF2-40B4-BE49-F238E27FC236}">
                <a16:creationId xmlns:a16="http://schemas.microsoft.com/office/drawing/2014/main" xmlns="" id="{5BD117E9-8572-41AB-8363-CB5F0AA49ED8}"/>
              </a:ext>
            </a:extLst>
          </p:cNvPr>
          <p:cNvSpPr>
            <a:spLocks noGrp="1" noRot="1" noChangeAspect="1"/>
          </p:cNvSpPr>
          <p:nvPr>
            <p:ph type="sldImg"/>
          </p:nvPr>
        </p:nvSpPr>
        <p:spPr>
          <a:xfrm>
            <a:off x="1333500" y="658813"/>
            <a:ext cx="4191000" cy="2357437"/>
          </a:xfrm>
        </p:spPr>
      </p:sp>
    </p:spTree>
    <p:extLst>
      <p:ext uri="{BB962C8B-B14F-4D97-AF65-F5344CB8AC3E}">
        <p14:creationId xmlns:p14="http://schemas.microsoft.com/office/powerpoint/2010/main" val="88054382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pPr>
              <a:lnSpc>
                <a:spcPct val="115000"/>
              </a:lnSpc>
            </a:pPr>
            <a:r>
              <a:rPr lang="en-US" sz="1000" dirty="0">
                <a:effectLst/>
                <a:latin typeface="Arial" panose="020B0604020202020204" pitchFamily="34" charset="0"/>
                <a:ea typeface="Arial" panose="020B0604020202020204" pitchFamily="34" charset="0"/>
              </a:rPr>
              <a:t>The I&amp;O leader’s role as service broker and governor is becoming more important and the role of infrastructure custodian is receding in an increasingly technologically democratized world. I&amp;O leaders must change their leadership style (explored in the ESCAPE model), to influence multiple stakeholders. One effective way to mature a governance strategy is via a center of excellence. The most pressing need from a governance perspective is for external cloud service enablement and growth. A cloud center of excellence (CCOE) is focused on answering “how” to do cloud (while a cloud advisory council is more focused on addressing “why”). The I&amp;O leader will often lead or be a primary contributor, influencer and stakeholder for the CCOE.</a:t>
            </a:r>
          </a:p>
          <a:p>
            <a:pPr>
              <a:lnSpc>
                <a:spcPct val="115000"/>
              </a:lnSpc>
            </a:pPr>
            <a:r>
              <a:rPr lang="en-US" sz="1000" dirty="0">
                <a:effectLst/>
                <a:latin typeface="Arial" panose="020B0604020202020204" pitchFamily="34" charset="0"/>
                <a:ea typeface="Arial" panose="020B0604020202020204" pitchFamily="34" charset="0"/>
              </a:rPr>
              <a:t> </a:t>
            </a:r>
          </a:p>
          <a:p>
            <a:pPr>
              <a:lnSpc>
                <a:spcPct val="115000"/>
              </a:lnSpc>
            </a:pPr>
            <a:r>
              <a:rPr lang="en-US" sz="1000" dirty="0">
                <a:effectLst/>
                <a:latin typeface="Arial" panose="020B0604020202020204" pitchFamily="34" charset="0"/>
                <a:ea typeface="Arial" panose="020B0604020202020204" pitchFamily="34" charset="0"/>
              </a:rPr>
              <a:t>The CCOE has three core pillars:</a:t>
            </a:r>
          </a:p>
          <a:p>
            <a:pPr marL="342900" lvl="0" indent="-342900">
              <a:lnSpc>
                <a:spcPct val="115000"/>
              </a:lnSpc>
              <a:buFont typeface="Symbol" panose="05050102010706020507" pitchFamily="18" charset="2"/>
              <a:buChar char=""/>
            </a:pPr>
            <a:r>
              <a:rPr lang="en-US" sz="1000" b="1" dirty="0">
                <a:effectLst/>
                <a:latin typeface="Arial" panose="020B0604020202020204" pitchFamily="34" charset="0"/>
                <a:ea typeface="Arial" panose="020B0604020202020204" pitchFamily="34" charset="0"/>
              </a:rPr>
              <a:t>Governance:</a:t>
            </a:r>
            <a:r>
              <a:rPr lang="en-US" sz="1000" dirty="0">
                <a:effectLst/>
                <a:latin typeface="Arial" panose="020B0604020202020204" pitchFamily="34" charset="0"/>
                <a:ea typeface="Arial" panose="020B0604020202020204" pitchFamily="34" charset="0"/>
              </a:rPr>
              <a:t> The CCOE creates cloud-computing-related policies and selects governance tools. Policy is created via IT collaboration with a cross-functional team and enforced by a mixture of tools and appropriate organizational processes. This approach provides appropriate risk management, and financial management.</a:t>
            </a:r>
          </a:p>
          <a:p>
            <a:pPr marL="342900" lvl="0" indent="-342900">
              <a:lnSpc>
                <a:spcPct val="115000"/>
              </a:lnSpc>
              <a:buFont typeface="Symbol" panose="05050102010706020507" pitchFamily="18" charset="2"/>
              <a:buChar char=""/>
            </a:pPr>
            <a:r>
              <a:rPr lang="en-US" sz="1000" b="1" dirty="0">
                <a:effectLst/>
                <a:latin typeface="Arial" panose="020B0604020202020204" pitchFamily="34" charset="0"/>
                <a:ea typeface="Arial" panose="020B0604020202020204" pitchFamily="34" charset="0"/>
              </a:rPr>
              <a:t>Brokerage:</a:t>
            </a:r>
            <a:r>
              <a:rPr lang="en-US" sz="1000" dirty="0">
                <a:effectLst/>
                <a:latin typeface="Arial" panose="020B0604020202020204" pitchFamily="34" charset="0"/>
                <a:ea typeface="Arial" panose="020B0604020202020204" pitchFamily="34" charset="0"/>
              </a:rPr>
              <a:t> The CCOE assists users in selecting cloud providers, architects cloud solutions and collaborates with the sourcing team for contract negotiation and vendor management.</a:t>
            </a:r>
          </a:p>
          <a:p>
            <a:pPr marL="342900" lvl="0" indent="-342900">
              <a:lnSpc>
                <a:spcPct val="115000"/>
              </a:lnSpc>
              <a:buFont typeface="Symbol" panose="05050102010706020507" pitchFamily="18" charset="2"/>
              <a:buChar char=""/>
            </a:pPr>
            <a:r>
              <a:rPr lang="en-US" sz="1000" b="1" dirty="0">
                <a:effectLst/>
                <a:latin typeface="Arial" panose="020B0604020202020204" pitchFamily="34" charset="0"/>
                <a:ea typeface="Arial" panose="020B0604020202020204" pitchFamily="34" charset="0"/>
              </a:rPr>
              <a:t>Community:</a:t>
            </a:r>
            <a:r>
              <a:rPr lang="en-US" sz="1000" dirty="0">
                <a:effectLst/>
                <a:latin typeface="Arial" panose="020B0604020202020204" pitchFamily="34" charset="0"/>
                <a:ea typeface="Arial" panose="020B0604020202020204" pitchFamily="34" charset="0"/>
              </a:rPr>
              <a:t> The CCOE raises the level of cloud knowledge in the organization, and captures and disseminates best practices. This is accomplished using a knowledge base, source-code repository, cloud community of practice councils, training events, and outreach and collaboration throughout the organization.</a:t>
            </a:r>
          </a:p>
          <a:p>
            <a:pPr>
              <a:lnSpc>
                <a:spcPct val="115000"/>
              </a:lnSpc>
            </a:pPr>
            <a:r>
              <a:rPr lang="en-US" sz="1000" b="1" dirty="0">
                <a:effectLst/>
                <a:latin typeface="Arial" panose="020B0604020202020204" pitchFamily="34" charset="0"/>
                <a:ea typeface="Arial" panose="020B0604020202020204" pitchFamily="34" charset="0"/>
              </a:rPr>
              <a:t> </a:t>
            </a:r>
            <a:endParaRPr lang="en-US" sz="1000" dirty="0">
              <a:effectLst/>
              <a:latin typeface="Arial" panose="020B0604020202020204" pitchFamily="34" charset="0"/>
              <a:ea typeface="Arial" panose="020B0604020202020204" pitchFamily="34" charset="0"/>
            </a:endParaRPr>
          </a:p>
          <a:p>
            <a:pPr>
              <a:lnSpc>
                <a:spcPct val="115000"/>
              </a:lnSpc>
            </a:pPr>
            <a:r>
              <a:rPr lang="en-US" sz="1000" b="1" dirty="0">
                <a:effectLst/>
                <a:latin typeface="Arial" panose="020B0604020202020204" pitchFamily="34" charset="0"/>
                <a:ea typeface="Arial" panose="020B0604020202020204" pitchFamily="34" charset="0"/>
              </a:rPr>
              <a:t>Evidence and Related Research</a:t>
            </a:r>
            <a:endParaRPr lang="en-US" sz="1000" dirty="0">
              <a:effectLst/>
              <a:latin typeface="Arial" panose="020B0604020202020204" pitchFamily="34" charset="0"/>
              <a:ea typeface="Arial" panose="020B0604020202020204" pitchFamily="34" charset="0"/>
            </a:endParaRPr>
          </a:p>
          <a:p>
            <a:pPr>
              <a:lnSpc>
                <a:spcPct val="115000"/>
              </a:lnSpc>
            </a:pPr>
            <a:r>
              <a:rPr lang="en-US" sz="1000" dirty="0">
                <a:effectLst/>
                <a:latin typeface="Arial" panose="020B0604020202020204" pitchFamily="34" charset="0"/>
                <a:ea typeface="Arial" panose="020B0604020202020204" pitchFamily="34" charset="0"/>
              </a:rPr>
              <a:t>How to Deploy a Cloud Center of Excellence — G00739627</a:t>
            </a:r>
          </a:p>
          <a:p>
            <a:pPr>
              <a:lnSpc>
                <a:spcPct val="115000"/>
              </a:lnSpc>
            </a:pPr>
            <a:r>
              <a:rPr lang="en-US" sz="1000" dirty="0">
                <a:effectLst/>
                <a:latin typeface="Arial" panose="020B0604020202020204" pitchFamily="34" charset="0"/>
                <a:ea typeface="Arial" panose="020B0604020202020204" pitchFamily="34" charset="0"/>
              </a:rPr>
              <a:t>Ignition Guide to Building a Cloud Center of Excellence — G00710097</a:t>
            </a:r>
          </a:p>
          <a:p>
            <a:pPr>
              <a:lnSpc>
                <a:spcPct val="115000"/>
              </a:lnSpc>
            </a:pPr>
            <a:r>
              <a:rPr lang="en-US" sz="1000" dirty="0">
                <a:effectLst/>
                <a:latin typeface="Arial" panose="020B0604020202020204" pitchFamily="34" charset="0"/>
                <a:ea typeface="Arial" panose="020B0604020202020204" pitchFamily="34" charset="0"/>
              </a:rPr>
              <a:t>Innovation Insight for the Cloud Center of Excellence — G00726566 </a:t>
            </a:r>
          </a:p>
          <a:p>
            <a:pPr>
              <a:lnSpc>
                <a:spcPct val="115000"/>
              </a:lnSpc>
            </a:pPr>
            <a:r>
              <a:rPr lang="en-US" sz="1000" dirty="0">
                <a:effectLst/>
                <a:latin typeface="Arial" panose="020B0604020202020204" pitchFamily="34" charset="0"/>
                <a:ea typeface="Arial" panose="020B0604020202020204" pitchFamily="34" charset="0"/>
              </a:rPr>
              <a:t>The Future of Cloud in 2025: From Technology to Innovation — G00736407 </a:t>
            </a:r>
          </a:p>
        </p:txBody>
      </p:sp>
      <p:sp>
        <p:nvSpPr>
          <p:cNvPr id="6" name="Slide Image Placeholder 5">
            <a:extLst>
              <a:ext uri="{FF2B5EF4-FFF2-40B4-BE49-F238E27FC236}">
                <a16:creationId xmlns:a16="http://schemas.microsoft.com/office/drawing/2014/main" xmlns="" id="{93F7D343-FD95-4FF3-8302-AAA74502C240}"/>
              </a:ext>
            </a:extLst>
          </p:cNvPr>
          <p:cNvSpPr>
            <a:spLocks noGrp="1" noRot="1" noChangeAspect="1"/>
          </p:cNvSpPr>
          <p:nvPr>
            <p:ph type="sldImg"/>
          </p:nvPr>
        </p:nvSpPr>
        <p:spPr>
          <a:xfrm>
            <a:off x="1333500" y="658813"/>
            <a:ext cx="4191000" cy="2357437"/>
          </a:xfrm>
        </p:spPr>
      </p:sp>
    </p:spTree>
    <p:extLst>
      <p:ext uri="{BB962C8B-B14F-4D97-AF65-F5344CB8AC3E}">
        <p14:creationId xmlns:p14="http://schemas.microsoft.com/office/powerpoint/2010/main" val="158042085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33500" y="658813"/>
            <a:ext cx="4191000" cy="2357437"/>
          </a:xfrm>
        </p:spPr>
      </p:sp>
      <p:sp>
        <p:nvSpPr>
          <p:cNvPr id="3" name="Notes Placeholder 2"/>
          <p:cNvSpPr>
            <a:spLocks noGrp="1"/>
          </p:cNvSpPr>
          <p:nvPr>
            <p:ph type="body" idx="1"/>
          </p:nvPr>
        </p:nvSpPr>
        <p:spPr/>
        <p:txBody>
          <a:bodyPr/>
          <a:lstStyle/>
          <a:p>
            <a:pPr>
              <a:lnSpc>
                <a:spcPct val="115000"/>
              </a:lnSpc>
            </a:pPr>
            <a:r>
              <a:rPr lang="en-US" sz="1000" dirty="0">
                <a:effectLst/>
                <a:latin typeface="Arial" panose="020B0604020202020204" pitchFamily="34" charset="0"/>
                <a:ea typeface="Arial" panose="020B0604020202020204" pitchFamily="34" charset="0"/>
              </a:rPr>
              <a:t>I&amp;O Automation is primarily targeted in five areas:</a:t>
            </a:r>
          </a:p>
          <a:p>
            <a:pPr marL="342900" lvl="0" indent="-342900">
              <a:lnSpc>
                <a:spcPct val="115000"/>
              </a:lnSpc>
              <a:buFont typeface="Symbol" panose="05050102010706020507" pitchFamily="18" charset="2"/>
              <a:buChar char=""/>
            </a:pPr>
            <a:r>
              <a:rPr lang="en-US" sz="1000" dirty="0">
                <a:effectLst/>
                <a:latin typeface="Arial" panose="020B0604020202020204" pitchFamily="34" charset="0"/>
                <a:ea typeface="Arial" panose="020B0604020202020204" pitchFamily="34" charset="0"/>
              </a:rPr>
              <a:t>Provisioning and orchestration</a:t>
            </a:r>
          </a:p>
          <a:p>
            <a:pPr marL="342900" lvl="0" indent="-342900">
              <a:lnSpc>
                <a:spcPct val="115000"/>
              </a:lnSpc>
              <a:buFont typeface="Symbol" panose="05050102010706020507" pitchFamily="18" charset="2"/>
              <a:buChar char=""/>
            </a:pPr>
            <a:r>
              <a:rPr lang="en-US" sz="1000" dirty="0">
                <a:effectLst/>
                <a:latin typeface="Arial" panose="020B0604020202020204" pitchFamily="34" charset="0"/>
                <a:ea typeface="Arial" panose="020B0604020202020204" pitchFamily="34" charset="0"/>
              </a:rPr>
              <a:t>Change and asset management</a:t>
            </a:r>
          </a:p>
          <a:p>
            <a:pPr marL="342900" lvl="0" indent="-342900">
              <a:lnSpc>
                <a:spcPct val="115000"/>
              </a:lnSpc>
              <a:buFont typeface="Symbol" panose="05050102010706020507" pitchFamily="18" charset="2"/>
              <a:buChar char=""/>
            </a:pPr>
            <a:r>
              <a:rPr lang="en-US" sz="1000" dirty="0">
                <a:effectLst/>
                <a:latin typeface="Arial" panose="020B0604020202020204" pitchFamily="34" charset="0"/>
                <a:ea typeface="Arial" panose="020B0604020202020204" pitchFamily="34" charset="0"/>
              </a:rPr>
              <a:t>Configuration management and patching</a:t>
            </a:r>
          </a:p>
          <a:p>
            <a:pPr marL="342900" lvl="0" indent="-342900">
              <a:lnSpc>
                <a:spcPct val="115000"/>
              </a:lnSpc>
              <a:buFont typeface="Symbol" panose="05050102010706020507" pitchFamily="18" charset="2"/>
              <a:buChar char=""/>
            </a:pPr>
            <a:r>
              <a:rPr lang="en-US" sz="1000" dirty="0">
                <a:effectLst/>
                <a:latin typeface="Arial" panose="020B0604020202020204" pitchFamily="34" charset="0"/>
                <a:ea typeface="Arial" panose="020B0604020202020204" pitchFamily="34" charset="0"/>
              </a:rPr>
              <a:t>Monitoring</a:t>
            </a:r>
          </a:p>
          <a:p>
            <a:pPr marL="342900" lvl="0" indent="-342900">
              <a:lnSpc>
                <a:spcPct val="115000"/>
              </a:lnSpc>
              <a:buFont typeface="Symbol" panose="05050102010706020507" pitchFamily="18" charset="2"/>
              <a:buChar char=""/>
            </a:pPr>
            <a:r>
              <a:rPr lang="en-US" sz="1000" dirty="0">
                <a:effectLst/>
                <a:latin typeface="Arial" panose="020B0604020202020204" pitchFamily="34" charset="0"/>
                <a:ea typeface="Arial" panose="020B0604020202020204" pitchFamily="34" charset="0"/>
              </a:rPr>
              <a:t>Security and governance</a:t>
            </a:r>
          </a:p>
          <a:p>
            <a:pPr marL="228600">
              <a:lnSpc>
                <a:spcPct val="115000"/>
              </a:lnSpc>
            </a:pPr>
            <a:r>
              <a:rPr lang="en-US" sz="1000" dirty="0">
                <a:effectLst/>
                <a:latin typeface="Arial" panose="020B0604020202020204" pitchFamily="34" charset="0"/>
                <a:ea typeface="Arial" panose="020B0604020202020204" pitchFamily="34" charset="0"/>
              </a:rPr>
              <a:t> </a:t>
            </a:r>
          </a:p>
          <a:p>
            <a:pPr>
              <a:lnSpc>
                <a:spcPct val="115000"/>
              </a:lnSpc>
            </a:pPr>
            <a:r>
              <a:rPr lang="en-US" sz="1000" dirty="0">
                <a:effectLst/>
                <a:latin typeface="Arial" panose="020B0604020202020204" pitchFamily="34" charset="0"/>
                <a:ea typeface="Arial" panose="020B0604020202020204" pitchFamily="34" charset="0"/>
              </a:rPr>
              <a:t>The key efficiencies that I&amp;O leaders gain by automating these processes are:</a:t>
            </a:r>
          </a:p>
          <a:p>
            <a:pPr marL="342900" lvl="0" indent="-342900">
              <a:lnSpc>
                <a:spcPct val="115000"/>
              </a:lnSpc>
              <a:buFont typeface="Symbol" panose="05050102010706020507" pitchFamily="18" charset="2"/>
              <a:buChar char=""/>
            </a:pPr>
            <a:r>
              <a:rPr lang="en-US" sz="1000" dirty="0">
                <a:effectLst/>
                <a:latin typeface="Arial" panose="020B0604020202020204" pitchFamily="34" charset="0"/>
                <a:ea typeface="Arial" panose="020B0604020202020204" pitchFamily="34" charset="0"/>
              </a:rPr>
              <a:t>Cost and value — The elimination of repetitive tasks, allowing staff to focus on higher-value activities. </a:t>
            </a:r>
          </a:p>
          <a:p>
            <a:pPr marL="342900" lvl="0" indent="-342900">
              <a:lnSpc>
                <a:spcPct val="115000"/>
              </a:lnSpc>
              <a:buFont typeface="Symbol" panose="05050102010706020507" pitchFamily="18" charset="2"/>
              <a:buChar char=""/>
            </a:pPr>
            <a:r>
              <a:rPr lang="en-US" sz="1000" dirty="0">
                <a:effectLst/>
                <a:latin typeface="Arial" panose="020B0604020202020204" pitchFamily="34" charset="0"/>
                <a:ea typeface="Arial" panose="020B0604020202020204" pitchFamily="34" charset="0"/>
              </a:rPr>
              <a:t>Speed — The elimination of manual handoffs or wait states, allowing services to be delivered more rapidly.</a:t>
            </a:r>
          </a:p>
          <a:p>
            <a:pPr marL="342900" lvl="0" indent="-342900">
              <a:lnSpc>
                <a:spcPct val="115000"/>
              </a:lnSpc>
              <a:buFont typeface="Symbol" panose="05050102010706020507" pitchFamily="18" charset="2"/>
              <a:buChar char=""/>
            </a:pPr>
            <a:r>
              <a:rPr lang="en-US" sz="1000" dirty="0">
                <a:effectLst/>
                <a:latin typeface="Arial" panose="020B0604020202020204" pitchFamily="34" charset="0"/>
                <a:ea typeface="Arial" panose="020B0604020202020204" pitchFamily="34" charset="0"/>
              </a:rPr>
              <a:t>Quality and availability — Higher quality of services delivered, embedding best practices and predictability into delivered services, improving supportability.</a:t>
            </a:r>
          </a:p>
          <a:p>
            <a:pPr>
              <a:lnSpc>
                <a:spcPct val="115000"/>
              </a:lnSpc>
            </a:pPr>
            <a:r>
              <a:rPr lang="en-US" sz="1000" b="1" dirty="0">
                <a:effectLst/>
                <a:latin typeface="Arial" panose="020B0604020202020204" pitchFamily="34" charset="0"/>
                <a:ea typeface="Arial" panose="020B0604020202020204" pitchFamily="34" charset="0"/>
              </a:rPr>
              <a:t> </a:t>
            </a:r>
            <a:endParaRPr lang="en-US" sz="1000" dirty="0">
              <a:effectLst/>
              <a:latin typeface="Arial" panose="020B0604020202020204" pitchFamily="34" charset="0"/>
              <a:ea typeface="Arial" panose="020B0604020202020204" pitchFamily="34" charset="0"/>
            </a:endParaRPr>
          </a:p>
          <a:p>
            <a:pPr>
              <a:lnSpc>
                <a:spcPct val="115000"/>
              </a:lnSpc>
            </a:pPr>
            <a:r>
              <a:rPr lang="en-US" sz="1000" b="1" dirty="0">
                <a:effectLst/>
                <a:latin typeface="Arial" panose="020B0604020202020204" pitchFamily="34" charset="0"/>
                <a:ea typeface="Arial" panose="020B0604020202020204" pitchFamily="34" charset="0"/>
              </a:rPr>
              <a:t>Evidence and Related Research</a:t>
            </a:r>
            <a:endParaRPr lang="en-US" sz="1000" dirty="0">
              <a:effectLst/>
              <a:latin typeface="Arial" panose="020B0604020202020204" pitchFamily="34" charset="0"/>
              <a:ea typeface="Arial" panose="020B0604020202020204" pitchFamily="34" charset="0"/>
            </a:endParaRPr>
          </a:p>
          <a:p>
            <a:pPr>
              <a:lnSpc>
                <a:spcPct val="115000"/>
              </a:lnSpc>
            </a:pPr>
            <a:r>
              <a:rPr lang="en-US" sz="1000" dirty="0">
                <a:effectLst/>
                <a:latin typeface="Arial" panose="020B0604020202020204" pitchFamily="34" charset="0"/>
                <a:ea typeface="Arial" panose="020B0604020202020204" pitchFamily="34" charset="0"/>
              </a:rPr>
              <a:t>Hype Cycle for I&amp;O Automation, 2021 — G00747580</a:t>
            </a:r>
          </a:p>
          <a:p>
            <a:pPr>
              <a:lnSpc>
                <a:spcPct val="115000"/>
              </a:lnSpc>
            </a:pPr>
            <a:r>
              <a:rPr lang="en-US" sz="1000" dirty="0">
                <a:effectLst/>
                <a:latin typeface="Arial" panose="020B0604020202020204" pitchFamily="34" charset="0"/>
                <a:ea typeface="Arial" panose="020B0604020202020204" pitchFamily="34" charset="0"/>
              </a:rPr>
              <a:t>Market Guide for Service Orchestration and Automation Platforms — G00721991 </a:t>
            </a:r>
          </a:p>
          <a:p>
            <a:pPr>
              <a:lnSpc>
                <a:spcPct val="115000"/>
              </a:lnSpc>
            </a:pPr>
            <a:r>
              <a:rPr lang="en-US" sz="1000" dirty="0">
                <a:effectLst/>
                <a:latin typeface="Arial" panose="020B0604020202020204" pitchFamily="34" charset="0"/>
                <a:ea typeface="Arial" panose="020B0604020202020204" pitchFamily="34" charset="0"/>
              </a:rPr>
              <a:t>How to Start Executing a Successful Automation Strategy — G00721030</a:t>
            </a:r>
          </a:p>
          <a:p>
            <a:pPr>
              <a:lnSpc>
                <a:spcPct val="115000"/>
              </a:lnSpc>
            </a:pPr>
            <a:r>
              <a:rPr lang="en-US" sz="1000" dirty="0">
                <a:effectLst/>
                <a:latin typeface="Arial" panose="020B0604020202020204" pitchFamily="34" charset="0"/>
                <a:ea typeface="Arial" panose="020B0604020202020204" pitchFamily="34" charset="0"/>
              </a:rPr>
              <a:t>To Automate Your Automation, Apply Agile and DevOps Practices to Infrastructure and Operations — G00720955 </a:t>
            </a:r>
          </a:p>
        </p:txBody>
      </p:sp>
      <p:sp>
        <p:nvSpPr>
          <p:cNvPr id="4" name="Slide Number Placeholder 3"/>
          <p:cNvSpPr>
            <a:spLocks noGrp="1"/>
          </p:cNvSpPr>
          <p:nvPr>
            <p:ph type="sldNum" sz="quarter" idx="10"/>
          </p:nvPr>
        </p:nvSpPr>
        <p:spPr/>
        <p:txBody>
          <a:bodyPr/>
          <a:lstStyle/>
          <a:p>
            <a:fld id="{F7021451-1387-4CA6-816F-3879F97B5CBC}" type="slidenum">
              <a:rPr lang="en-US"/>
              <a:t>31</a:t>
            </a:fld>
            <a:endParaRPr lang="en-US" dirty="0"/>
          </a:p>
        </p:txBody>
      </p:sp>
    </p:spTree>
    <p:extLst>
      <p:ext uri="{BB962C8B-B14F-4D97-AF65-F5344CB8AC3E}">
        <p14:creationId xmlns:p14="http://schemas.microsoft.com/office/powerpoint/2010/main" val="102408699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31875" y="712788"/>
            <a:ext cx="4794250" cy="2697162"/>
          </a:xfrm>
        </p:spPr>
      </p:sp>
      <p:sp>
        <p:nvSpPr>
          <p:cNvPr id="3" name="Notes Placeholder 2"/>
          <p:cNvSpPr>
            <a:spLocks noGrp="1"/>
          </p:cNvSpPr>
          <p:nvPr>
            <p:ph type="body" idx="1"/>
          </p:nvPr>
        </p:nvSpPr>
        <p:spPr/>
        <p:txBody>
          <a:bodyPr numCol="1"/>
          <a:lstStyle/>
          <a:p>
            <a:pPr>
              <a:lnSpc>
                <a:spcPct val="115000"/>
              </a:lnSpc>
            </a:pPr>
            <a:r>
              <a:rPr lang="en-US" sz="1000" dirty="0">
                <a:effectLst/>
                <a:latin typeface="Arial" panose="020B0604020202020204" pitchFamily="34" charset="0"/>
                <a:ea typeface="Arial" panose="020B0604020202020204" pitchFamily="34" charset="0"/>
              </a:rPr>
              <a:t>I&amp;O leaders will have to architect and implement a platform, and decouple themselves from pure, discrete infrastructure-thinking.</a:t>
            </a:r>
          </a:p>
          <a:p>
            <a:pPr>
              <a:lnSpc>
                <a:spcPct val="115000"/>
              </a:lnSpc>
            </a:pPr>
            <a:r>
              <a:rPr lang="en-US" sz="1000" dirty="0">
                <a:effectLst/>
                <a:latin typeface="Arial" panose="020B0604020202020204" pitchFamily="34" charset="0"/>
                <a:ea typeface="Arial" panose="020B0604020202020204" pitchFamily="34" charset="0"/>
              </a:rPr>
              <a:t> </a:t>
            </a:r>
          </a:p>
          <a:p>
            <a:pPr>
              <a:lnSpc>
                <a:spcPct val="115000"/>
              </a:lnSpc>
            </a:pPr>
            <a:r>
              <a:rPr lang="en-US" sz="1000" dirty="0">
                <a:effectLst/>
                <a:latin typeface="Arial" panose="020B0604020202020204" pitchFamily="34" charset="0"/>
                <a:ea typeface="Arial" panose="020B0604020202020204" pitchFamily="34" charset="0"/>
              </a:rPr>
              <a:t>As many organizations start to scale digital business projects, their goals (for example, reduced time to market, rapid functionality releases, and the ability to make rapid infrastructure changes) become critical. The urgency is clear, but how should organizations invest to create a platform to achieve these goals? </a:t>
            </a:r>
          </a:p>
          <a:p>
            <a:pPr>
              <a:lnSpc>
                <a:spcPct val="115000"/>
              </a:lnSpc>
            </a:pPr>
            <a:r>
              <a:rPr lang="en-US" sz="1000" dirty="0">
                <a:effectLst/>
                <a:latin typeface="Arial" panose="020B0604020202020204" pitchFamily="34" charset="0"/>
                <a:ea typeface="Arial" panose="020B0604020202020204" pitchFamily="34" charset="0"/>
              </a:rPr>
              <a:t> </a:t>
            </a:r>
          </a:p>
          <a:p>
            <a:pPr>
              <a:lnSpc>
                <a:spcPct val="115000"/>
              </a:lnSpc>
            </a:pPr>
            <a:r>
              <a:rPr lang="en-US" sz="1000" dirty="0">
                <a:effectLst/>
                <a:latin typeface="Arial" panose="020B0604020202020204" pitchFamily="34" charset="0"/>
                <a:ea typeface="Arial" panose="020B0604020202020204" pitchFamily="34" charset="0"/>
              </a:rPr>
              <a:t>By designing, provisioning and operating a secure, API-driven infrastructure. </a:t>
            </a:r>
          </a:p>
          <a:p>
            <a:pPr>
              <a:lnSpc>
                <a:spcPct val="115000"/>
              </a:lnSpc>
            </a:pPr>
            <a:r>
              <a:rPr lang="en-US" sz="1000" dirty="0">
                <a:effectLst/>
                <a:latin typeface="Arial" panose="020B0604020202020204" pitchFamily="34" charset="0"/>
                <a:ea typeface="Arial" panose="020B0604020202020204" pitchFamily="34" charset="0"/>
              </a:rPr>
              <a:t> </a:t>
            </a:r>
          </a:p>
          <a:p>
            <a:pPr>
              <a:lnSpc>
                <a:spcPct val="115000"/>
              </a:lnSpc>
            </a:pPr>
            <a:r>
              <a:rPr lang="en-US" sz="1000" dirty="0">
                <a:effectLst/>
                <a:latin typeface="Arial" panose="020B0604020202020204" pitchFamily="34" charset="0"/>
                <a:ea typeface="Arial" panose="020B0604020202020204" pitchFamily="34" charset="0"/>
              </a:rPr>
              <a:t>This will help to deliver continuous insights across IT operations management, and move beyond limited, “point-in-time” status updates. A continuous-delivery approach requires continuous insight and the ability to automate responses. This ensures that the right infrastructure resources are available at the right time and in the right place.</a:t>
            </a:r>
          </a:p>
          <a:p>
            <a:pPr>
              <a:lnSpc>
                <a:spcPct val="115000"/>
              </a:lnSpc>
            </a:pPr>
            <a:r>
              <a:rPr lang="en-US" sz="1000" dirty="0">
                <a:effectLst/>
                <a:latin typeface="Arial" panose="020B0604020202020204" pitchFamily="34" charset="0"/>
                <a:ea typeface="Arial" panose="020B0604020202020204" pitchFamily="34" charset="0"/>
              </a:rPr>
              <a:t> </a:t>
            </a:r>
          </a:p>
          <a:p>
            <a:pPr>
              <a:lnSpc>
                <a:spcPct val="115000"/>
              </a:lnSpc>
            </a:pPr>
            <a:r>
              <a:rPr lang="en-US" sz="1000" dirty="0">
                <a:effectLst/>
                <a:latin typeface="Arial" panose="020B0604020202020204" pitchFamily="34" charset="0"/>
                <a:ea typeface="Arial" panose="020B0604020202020204" pitchFamily="34" charset="0"/>
              </a:rPr>
              <a:t>This approach must be environment-aware to achieve the best possible user experience given whatever infrastructure constraints may exist. The platform empowers the applications that are running on it to be self-sufficient. If the application requires more instances, it will request them using templates based on AI recommendations. If the environment needs more bandwidth, it will adjust what is currently available to it, and the same goes for every infrastructure component or any configuration in the platform that could satisfy its requirements. The platform also protects the app (and the developer) by ensuring that the app only uses proven, secure best-practice designs. </a:t>
            </a:r>
          </a:p>
          <a:p>
            <a:pPr>
              <a:lnSpc>
                <a:spcPct val="115000"/>
              </a:lnSpc>
            </a:pPr>
            <a:r>
              <a:rPr lang="en-US" sz="1000" dirty="0">
                <a:effectLst/>
                <a:latin typeface="Arial" panose="020B0604020202020204" pitchFamily="34" charset="0"/>
                <a:ea typeface="Arial" panose="020B0604020202020204" pitchFamily="34" charset="0"/>
              </a:rPr>
              <a:t> </a:t>
            </a:r>
          </a:p>
          <a:p>
            <a:pPr>
              <a:lnSpc>
                <a:spcPct val="115000"/>
              </a:lnSpc>
            </a:pPr>
            <a:r>
              <a:rPr lang="en-US" sz="1000" dirty="0">
                <a:effectLst/>
                <a:latin typeface="Arial" panose="020B0604020202020204" pitchFamily="34" charset="0"/>
                <a:ea typeface="Arial" panose="020B0604020202020204" pitchFamily="34" charset="0"/>
              </a:rPr>
              <a:t>Shared, self-service platforms reduce the overlap and redundancy between teams — meaning you can achieve the economies of scale and the improved governance needed. The platform team builds infrastructure to be consumed as a product — by each product team. We invest in the products to meet our customers’ needs — and we learn those through collaborative organizational learning processes. </a:t>
            </a:r>
          </a:p>
        </p:txBody>
      </p:sp>
    </p:spTree>
    <p:extLst>
      <p:ext uri="{BB962C8B-B14F-4D97-AF65-F5344CB8AC3E}">
        <p14:creationId xmlns:p14="http://schemas.microsoft.com/office/powerpoint/2010/main" val="368801528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pPr>
              <a:lnSpc>
                <a:spcPct val="115000"/>
              </a:lnSpc>
            </a:pPr>
            <a:r>
              <a:rPr lang="en-US" sz="1000" dirty="0">
                <a:effectLst/>
                <a:latin typeface="Arial" panose="020B0604020202020204" pitchFamily="34" charset="0"/>
                <a:ea typeface="Arial" panose="020B0604020202020204" pitchFamily="34" charset="0"/>
              </a:rPr>
              <a:t>Distributed cloud computing is a style of cloud computing where the location of the cloud services is a critical component of the model. </a:t>
            </a:r>
          </a:p>
          <a:p>
            <a:pPr>
              <a:lnSpc>
                <a:spcPct val="115000"/>
              </a:lnSpc>
            </a:pPr>
            <a:r>
              <a:rPr lang="en-US" sz="1000" dirty="0">
                <a:effectLst/>
                <a:latin typeface="Arial" panose="020B0604020202020204" pitchFamily="34" charset="0"/>
                <a:ea typeface="Arial" panose="020B0604020202020204" pitchFamily="34" charset="0"/>
              </a:rPr>
              <a:t> </a:t>
            </a:r>
          </a:p>
          <a:p>
            <a:pPr>
              <a:lnSpc>
                <a:spcPct val="115000"/>
              </a:lnSpc>
            </a:pPr>
            <a:r>
              <a:rPr lang="en-US" sz="1000" dirty="0">
                <a:effectLst/>
                <a:latin typeface="Arial" panose="020B0604020202020204" pitchFamily="34" charset="0"/>
                <a:ea typeface="Arial" panose="020B0604020202020204" pitchFamily="34" charset="0"/>
              </a:rPr>
              <a:t>Most enterprises have a robust cloud computing strategy, focused on modernizing for a more agile and scalable back office. But digital business requires more. It requires an agile and real-time front office, at the “edge,” where customers, employees, assets and equipment interact with each other and the enterprise. </a:t>
            </a:r>
          </a:p>
          <a:p>
            <a:pPr>
              <a:lnSpc>
                <a:spcPct val="115000"/>
              </a:lnSpc>
            </a:pPr>
            <a:r>
              <a:rPr lang="en-US" sz="1000" dirty="0">
                <a:effectLst/>
                <a:latin typeface="Arial" panose="020B0604020202020204" pitchFamily="34" charset="0"/>
                <a:ea typeface="Arial" panose="020B0604020202020204" pitchFamily="34" charset="0"/>
              </a:rPr>
              <a:t> </a:t>
            </a:r>
          </a:p>
          <a:p>
            <a:pPr>
              <a:lnSpc>
                <a:spcPct val="115000"/>
              </a:lnSpc>
            </a:pPr>
            <a:r>
              <a:rPr lang="en-US" sz="1000" dirty="0">
                <a:effectLst/>
                <a:latin typeface="Arial" panose="020B0604020202020204" pitchFamily="34" charset="0"/>
                <a:ea typeface="Arial" panose="020B0604020202020204" pitchFamily="34" charset="0"/>
              </a:rPr>
              <a:t>“Cloud-out” pushes the cloud architecture to edges, enabling consistent API and management between core and edges. Hyperscale cloud service providers are driving this architecture with distributed cloud concepts.</a:t>
            </a:r>
          </a:p>
          <a:p>
            <a:pPr>
              <a:lnSpc>
                <a:spcPct val="115000"/>
              </a:lnSpc>
            </a:pPr>
            <a:r>
              <a:rPr lang="en-US" sz="1000" dirty="0">
                <a:effectLst/>
                <a:latin typeface="Arial" panose="020B0604020202020204" pitchFamily="34" charset="0"/>
                <a:ea typeface="Arial" panose="020B0604020202020204" pitchFamily="34" charset="0"/>
              </a:rPr>
              <a:t> </a:t>
            </a:r>
          </a:p>
          <a:p>
            <a:pPr>
              <a:lnSpc>
                <a:spcPct val="115000"/>
              </a:lnSpc>
            </a:pPr>
            <a:r>
              <a:rPr lang="en-US" sz="1000" dirty="0">
                <a:effectLst/>
                <a:latin typeface="Arial" panose="020B0604020202020204" pitchFamily="34" charset="0"/>
                <a:ea typeface="Arial" panose="020B0604020202020204" pitchFamily="34" charset="0"/>
              </a:rPr>
              <a:t>“Edge-in” involves designing edge infrastructure and applications independently from any public cloud that they may connect to. Independent software vendors (ISVs) and system integrators (SIs) that have strengths in edge are typically using this architecture for cloud-independent solutions.</a:t>
            </a:r>
          </a:p>
          <a:p>
            <a:pPr>
              <a:lnSpc>
                <a:spcPct val="115000"/>
              </a:lnSpc>
            </a:pPr>
            <a:r>
              <a:rPr lang="en-US" sz="1000" dirty="0">
                <a:effectLst/>
                <a:latin typeface="Arial" panose="020B0604020202020204" pitchFamily="34" charset="0"/>
                <a:ea typeface="Arial" panose="020B0604020202020204" pitchFamily="34" charset="0"/>
              </a:rPr>
              <a:t> </a:t>
            </a:r>
          </a:p>
          <a:p>
            <a:pPr>
              <a:lnSpc>
                <a:spcPct val="115000"/>
              </a:lnSpc>
            </a:pPr>
            <a:r>
              <a:rPr lang="en-US" sz="1000" dirty="0">
                <a:effectLst/>
                <a:latin typeface="Arial" panose="020B0604020202020204" pitchFamily="34" charset="0"/>
                <a:ea typeface="Arial" panose="020B0604020202020204" pitchFamily="34" charset="0"/>
              </a:rPr>
              <a:t>This model aims to allow layers close to the core cloud to be designed with cloud-out, and the other layers close to the edge to be designed with edge-in. A common combination will be cloud-out for IaaS and PaaS or cloud infrastructure and platform services (CIPS) layers (where horizontal scalability and simple operations are important), and edge-in for device/application layers (where vertical specialization is important).</a:t>
            </a:r>
          </a:p>
          <a:p>
            <a:pPr>
              <a:lnSpc>
                <a:spcPct val="115000"/>
              </a:lnSpc>
            </a:pPr>
            <a:r>
              <a:rPr lang="en-US" sz="1000" dirty="0">
                <a:effectLst/>
                <a:latin typeface="Arial" panose="020B0604020202020204" pitchFamily="34" charset="0"/>
                <a:ea typeface="Arial" panose="020B0604020202020204" pitchFamily="34" charset="0"/>
              </a:rPr>
              <a:t> </a:t>
            </a:r>
          </a:p>
          <a:p>
            <a:pPr>
              <a:lnSpc>
                <a:spcPct val="115000"/>
              </a:lnSpc>
            </a:pPr>
            <a:r>
              <a:rPr lang="en-US" sz="1000" b="1" dirty="0">
                <a:effectLst/>
                <a:latin typeface="Arial" panose="020B0604020202020204" pitchFamily="34" charset="0"/>
                <a:ea typeface="Arial" panose="020B0604020202020204" pitchFamily="34" charset="0"/>
              </a:rPr>
              <a:t>Evidence and Related Research</a:t>
            </a:r>
            <a:endParaRPr lang="en-US" sz="1000" dirty="0">
              <a:effectLst/>
              <a:latin typeface="Arial" panose="020B0604020202020204" pitchFamily="34" charset="0"/>
              <a:ea typeface="Arial" panose="020B0604020202020204" pitchFamily="34" charset="0"/>
            </a:endParaRPr>
          </a:p>
          <a:p>
            <a:pPr>
              <a:lnSpc>
                <a:spcPct val="115000"/>
              </a:lnSpc>
            </a:pPr>
            <a:r>
              <a:rPr lang="en-US" sz="1000" dirty="0">
                <a:effectLst/>
                <a:latin typeface="Arial" panose="020B0604020202020204" pitchFamily="34" charset="0"/>
                <a:ea typeface="Arial" panose="020B0604020202020204" pitchFamily="34" charset="0"/>
              </a:rPr>
              <a:t>‘Distributed Cloud’ Fixes What ‘Hybrid Cloud’ Breaks — G00441616</a:t>
            </a:r>
          </a:p>
          <a:p>
            <a:pPr>
              <a:lnSpc>
                <a:spcPct val="115000"/>
              </a:lnSpc>
            </a:pPr>
            <a:r>
              <a:rPr lang="en-US" sz="1000" dirty="0">
                <a:effectLst/>
                <a:latin typeface="Arial" panose="020B0604020202020204" pitchFamily="34" charset="0"/>
                <a:ea typeface="Arial" panose="020B0604020202020204" pitchFamily="34" charset="0"/>
              </a:rPr>
              <a:t>Infographic: How to Make the Right Choice Between Hyperconverged, Traditional and Distributed Cloud Infrastructure — G00718873</a:t>
            </a:r>
          </a:p>
          <a:p>
            <a:pPr>
              <a:lnSpc>
                <a:spcPct val="115000"/>
              </a:lnSpc>
            </a:pPr>
            <a:r>
              <a:rPr lang="en-US" sz="1000" dirty="0">
                <a:effectLst/>
                <a:latin typeface="Arial" panose="020B0604020202020204" pitchFamily="34" charset="0"/>
                <a:ea typeface="Arial" panose="020B0604020202020204" pitchFamily="34" charset="0"/>
              </a:rPr>
              <a:t>A Guide to Distributed Cloud: The Next Frontier of Cloud Computing — G00726544 </a:t>
            </a:r>
          </a:p>
          <a:p>
            <a:pPr>
              <a:lnSpc>
                <a:spcPct val="115000"/>
              </a:lnSpc>
            </a:pPr>
            <a:r>
              <a:rPr lang="en-US" sz="1000" dirty="0">
                <a:effectLst/>
                <a:latin typeface="Arial" panose="020B0604020202020204" pitchFamily="34" charset="0"/>
                <a:ea typeface="Arial" panose="020B0604020202020204" pitchFamily="34" charset="0"/>
              </a:rPr>
              <a:t>Top Strategic Technology Trends for 2021: Distributed Cloud — G00742691</a:t>
            </a:r>
          </a:p>
        </p:txBody>
      </p:sp>
      <p:sp>
        <p:nvSpPr>
          <p:cNvPr id="6" name="Slide Image Placeholder 5">
            <a:extLst>
              <a:ext uri="{FF2B5EF4-FFF2-40B4-BE49-F238E27FC236}">
                <a16:creationId xmlns:a16="http://schemas.microsoft.com/office/drawing/2014/main" xmlns="" id="{5C89009D-8750-4FFE-8B9A-34C1B5FC0FBC}"/>
              </a:ext>
            </a:extLst>
          </p:cNvPr>
          <p:cNvSpPr>
            <a:spLocks noGrp="1" noRot="1" noChangeAspect="1"/>
          </p:cNvSpPr>
          <p:nvPr>
            <p:ph type="sldImg"/>
          </p:nvPr>
        </p:nvSpPr>
        <p:spPr>
          <a:xfrm>
            <a:off x="1333500" y="658813"/>
            <a:ext cx="4191000" cy="2357437"/>
          </a:xfrm>
        </p:spPr>
      </p:sp>
    </p:spTree>
    <p:extLst>
      <p:ext uri="{BB962C8B-B14F-4D97-AF65-F5344CB8AC3E}">
        <p14:creationId xmlns:p14="http://schemas.microsoft.com/office/powerpoint/2010/main" val="117439652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pPr>
              <a:lnSpc>
                <a:spcPct val="115000"/>
              </a:lnSpc>
            </a:pPr>
            <a:r>
              <a:rPr lang="en-US" sz="1000" dirty="0">
                <a:effectLst/>
                <a:latin typeface="Arial" panose="020B0604020202020204" pitchFamily="34" charset="0"/>
                <a:ea typeface="Arial" panose="020B0604020202020204" pitchFamily="34" charset="0"/>
              </a:rPr>
              <a:t>I&amp;O leaders must look beyond optimization for AI deployments. Most IT and I&amp;O organizations start their AI initiatives in the zone of learning. This is where they develop their understanding of AI and the skills necessary to implement it. They then progress to driving automation using AI, which results in improved efficiency and optimization of the services and products they provide.</a:t>
            </a:r>
          </a:p>
          <a:p>
            <a:pPr>
              <a:lnSpc>
                <a:spcPct val="115000"/>
              </a:lnSpc>
            </a:pPr>
            <a:r>
              <a:rPr lang="en-US" sz="1000" dirty="0">
                <a:effectLst/>
                <a:latin typeface="Arial" panose="020B0604020202020204" pitchFamily="34" charset="0"/>
                <a:ea typeface="Arial" panose="020B0604020202020204" pitchFamily="34" charset="0"/>
              </a:rPr>
              <a:t> </a:t>
            </a:r>
          </a:p>
          <a:p>
            <a:pPr>
              <a:lnSpc>
                <a:spcPct val="115000"/>
              </a:lnSpc>
            </a:pPr>
            <a:r>
              <a:rPr lang="en-US" sz="1000" dirty="0">
                <a:effectLst/>
                <a:latin typeface="Arial" panose="020B0604020202020204" pitchFamily="34" charset="0"/>
                <a:ea typeface="Arial" panose="020B0604020202020204" pitchFamily="34" charset="0"/>
              </a:rPr>
              <a:t>Likewise, business unit AI projects begin in the zone of learning and then progress into the zone of productivity as they embark on a product-oriented approach for their digital initiatives. This leads to improved results and productivity from their business processes. </a:t>
            </a:r>
          </a:p>
          <a:p>
            <a:pPr>
              <a:lnSpc>
                <a:spcPct val="115000"/>
              </a:lnSpc>
            </a:pPr>
            <a:r>
              <a:rPr lang="en-US" sz="1000" dirty="0">
                <a:effectLst/>
                <a:latin typeface="Arial" panose="020B0604020202020204" pitchFamily="34" charset="0"/>
                <a:ea typeface="Arial" panose="020B0604020202020204" pitchFamily="34" charset="0"/>
              </a:rPr>
              <a:t> </a:t>
            </a:r>
          </a:p>
          <a:p>
            <a:pPr>
              <a:lnSpc>
                <a:spcPct val="115000"/>
              </a:lnSpc>
            </a:pPr>
            <a:r>
              <a:rPr lang="en-US" sz="1000" dirty="0">
                <a:effectLst/>
                <a:latin typeface="Arial" panose="020B0604020202020204" pitchFamily="34" charset="0"/>
                <a:ea typeface="Arial" panose="020B0604020202020204" pitchFamily="34" charset="0"/>
              </a:rPr>
              <a:t>However, the most valuable aspect of AI is that it can aid in the transformation of the business. AI allows new business models, which enable an organization to drive additional growth, and improve customer satisfaction. I&amp;O leaders should work with their line-of-business managers to move from the zone of automation and zone of productivity to the zone of transformation.</a:t>
            </a:r>
          </a:p>
          <a:p>
            <a:pPr>
              <a:lnSpc>
                <a:spcPct val="115000"/>
              </a:lnSpc>
            </a:pPr>
            <a:r>
              <a:rPr lang="en-US" sz="1000" dirty="0">
                <a:effectLst/>
                <a:latin typeface="Arial" panose="020B0604020202020204" pitchFamily="34" charset="0"/>
                <a:ea typeface="Arial" panose="020B0604020202020204" pitchFamily="34" charset="0"/>
              </a:rPr>
              <a:t> </a:t>
            </a:r>
          </a:p>
          <a:p>
            <a:pPr>
              <a:lnSpc>
                <a:spcPct val="115000"/>
              </a:lnSpc>
            </a:pPr>
            <a:r>
              <a:rPr lang="en-US" sz="1000" dirty="0">
                <a:effectLst/>
                <a:latin typeface="Arial" panose="020B0604020202020204" pitchFamily="34" charset="0"/>
                <a:ea typeface="Arial" panose="020B0604020202020204" pitchFamily="34" charset="0"/>
              </a:rPr>
              <a:t>I&amp;O leaders can use AI to drive many of their I&amp;O initiatives, such as service management, application performance monitoring (APM), workload optimization and cloud management.</a:t>
            </a:r>
          </a:p>
          <a:p>
            <a:pPr>
              <a:lnSpc>
                <a:spcPct val="115000"/>
              </a:lnSpc>
            </a:pPr>
            <a:r>
              <a:rPr lang="en-US" sz="1000" dirty="0">
                <a:effectLst/>
                <a:latin typeface="Arial" panose="020B0604020202020204" pitchFamily="34" charset="0"/>
                <a:ea typeface="Arial" panose="020B0604020202020204" pitchFamily="34" charset="0"/>
              </a:rPr>
              <a:t> </a:t>
            </a:r>
          </a:p>
          <a:p>
            <a:pPr>
              <a:lnSpc>
                <a:spcPct val="115000"/>
              </a:lnSpc>
            </a:pPr>
            <a:r>
              <a:rPr lang="en-US" sz="1000" b="1" dirty="0">
                <a:effectLst/>
                <a:latin typeface="Arial" panose="020B0604020202020204" pitchFamily="34" charset="0"/>
                <a:ea typeface="Arial" panose="020B0604020202020204" pitchFamily="34" charset="0"/>
              </a:rPr>
              <a:t>Evidence and Related Research</a:t>
            </a:r>
            <a:endParaRPr lang="en-US" sz="1000" dirty="0">
              <a:effectLst/>
              <a:latin typeface="Arial" panose="020B0604020202020204" pitchFamily="34" charset="0"/>
              <a:ea typeface="Arial" panose="020B0604020202020204" pitchFamily="34" charset="0"/>
            </a:endParaRPr>
          </a:p>
          <a:p>
            <a:pPr>
              <a:lnSpc>
                <a:spcPct val="115000"/>
              </a:lnSpc>
            </a:pPr>
            <a:r>
              <a:rPr lang="en-US" sz="1000" dirty="0">
                <a:effectLst/>
                <a:latin typeface="Arial" panose="020B0604020202020204" pitchFamily="34" charset="0"/>
                <a:ea typeface="Arial" panose="020B0604020202020204" pitchFamily="34" charset="0"/>
              </a:rPr>
              <a:t>5 Steps to Practically Implement AI Techniques — G00383797</a:t>
            </a:r>
          </a:p>
          <a:p>
            <a:pPr>
              <a:lnSpc>
                <a:spcPct val="115000"/>
              </a:lnSpc>
            </a:pPr>
            <a:r>
              <a:rPr lang="en-US" sz="1000" dirty="0">
                <a:effectLst/>
                <a:latin typeface="Arial" panose="020B0604020202020204" pitchFamily="34" charset="0"/>
                <a:ea typeface="Arial" panose="020B0604020202020204" pitchFamily="34" charset="0"/>
              </a:rPr>
              <a:t>Innovation Insight for AI in IT Transformation — G00734609 </a:t>
            </a:r>
          </a:p>
        </p:txBody>
      </p:sp>
      <p:sp>
        <p:nvSpPr>
          <p:cNvPr id="4" name="Slide Image Placeholder 3">
            <a:extLst>
              <a:ext uri="{FF2B5EF4-FFF2-40B4-BE49-F238E27FC236}">
                <a16:creationId xmlns:a16="http://schemas.microsoft.com/office/drawing/2014/main" xmlns="" id="{B64A68EC-609B-4E4F-8191-58074899E640}"/>
              </a:ext>
            </a:extLst>
          </p:cNvPr>
          <p:cNvSpPr>
            <a:spLocks noGrp="1" noRot="1" noChangeAspect="1"/>
          </p:cNvSpPr>
          <p:nvPr>
            <p:ph type="sldImg"/>
          </p:nvPr>
        </p:nvSpPr>
        <p:spPr>
          <a:xfrm>
            <a:off x="1333500" y="658813"/>
            <a:ext cx="4191000" cy="2357437"/>
          </a:xfrm>
        </p:spPr>
      </p:sp>
    </p:spTree>
    <p:extLst>
      <p:ext uri="{BB962C8B-B14F-4D97-AF65-F5344CB8AC3E}">
        <p14:creationId xmlns:p14="http://schemas.microsoft.com/office/powerpoint/2010/main" val="13474912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Notes Placeholder 3"/>
          <p:cNvSpPr>
            <a:spLocks noGrp="1"/>
          </p:cNvSpPr>
          <p:nvPr>
            <p:ph type="body" idx="1"/>
          </p:nvPr>
        </p:nvSpPr>
        <p:spPr/>
        <p:txBody>
          <a:bodyPr/>
          <a:lstStyle/>
          <a:p>
            <a:endParaRPr lang="en-US" dirty="0"/>
          </a:p>
        </p:txBody>
      </p:sp>
      <p:sp>
        <p:nvSpPr>
          <p:cNvPr id="5" name="Slide Image Placeholder 4">
            <a:extLst>
              <a:ext uri="{FF2B5EF4-FFF2-40B4-BE49-F238E27FC236}">
                <a16:creationId xmlns:a16="http://schemas.microsoft.com/office/drawing/2014/main" xmlns="" id="{5BD117E9-8572-41AB-8363-CB5F0AA49ED8}"/>
              </a:ext>
            </a:extLst>
          </p:cNvPr>
          <p:cNvSpPr>
            <a:spLocks noGrp="1" noRot="1" noChangeAspect="1"/>
          </p:cNvSpPr>
          <p:nvPr>
            <p:ph type="sldImg"/>
          </p:nvPr>
        </p:nvSpPr>
        <p:spPr>
          <a:xfrm>
            <a:off x="1333500" y="658813"/>
            <a:ext cx="4191000" cy="2357437"/>
          </a:xfrm>
        </p:spPr>
      </p:sp>
    </p:spTree>
    <p:extLst>
      <p:ext uri="{BB962C8B-B14F-4D97-AF65-F5344CB8AC3E}">
        <p14:creationId xmlns:p14="http://schemas.microsoft.com/office/powerpoint/2010/main" val="25911470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246888" y="2297151"/>
            <a:ext cx="6373368" cy="6535953"/>
          </a:xfrm>
        </p:spPr>
        <p:txBody>
          <a:bodyPr/>
          <a:lstStyle/>
          <a:p>
            <a:pPr>
              <a:lnSpc>
                <a:spcPct val="115000"/>
              </a:lnSpc>
            </a:pPr>
            <a:r>
              <a:rPr lang="en-US" sz="1000" dirty="0">
                <a:effectLst/>
                <a:latin typeface="Arial" panose="020B0604020202020204" pitchFamily="34" charset="0"/>
                <a:ea typeface="Arial" panose="020B0604020202020204" pitchFamily="34" charset="0"/>
              </a:rPr>
              <a:t>When we look at the top challenges I&amp;O leaders face, the two biggest constraints are skills, and managing technical debt.</a:t>
            </a:r>
          </a:p>
          <a:p>
            <a:pPr>
              <a:lnSpc>
                <a:spcPct val="115000"/>
              </a:lnSpc>
            </a:pPr>
            <a:r>
              <a:rPr lang="en-US" sz="1000" dirty="0">
                <a:effectLst/>
                <a:latin typeface="Arial" panose="020B0604020202020204" pitchFamily="34" charset="0"/>
                <a:ea typeface="Arial" panose="020B0604020202020204" pitchFamily="34" charset="0"/>
              </a:rPr>
              <a:t> </a:t>
            </a:r>
          </a:p>
          <a:p>
            <a:pPr>
              <a:lnSpc>
                <a:spcPct val="115000"/>
              </a:lnSpc>
            </a:pPr>
            <a:r>
              <a:rPr lang="en-US" sz="1000" b="1" dirty="0">
                <a:effectLst/>
                <a:latin typeface="Arial" panose="020B0604020202020204" pitchFamily="34" charset="0"/>
                <a:ea typeface="Arial" panose="020B0604020202020204" pitchFamily="34" charset="0"/>
              </a:rPr>
              <a:t>Insufficient Skills/Resources</a:t>
            </a:r>
            <a:endParaRPr lang="en-US" sz="1000" dirty="0">
              <a:effectLst/>
              <a:latin typeface="Arial" panose="020B0604020202020204" pitchFamily="34" charset="0"/>
              <a:ea typeface="Arial" panose="020B0604020202020204" pitchFamily="34" charset="0"/>
            </a:endParaRPr>
          </a:p>
          <a:p>
            <a:pPr>
              <a:lnSpc>
                <a:spcPct val="115000"/>
              </a:lnSpc>
            </a:pPr>
            <a:r>
              <a:rPr lang="en-US" sz="1000" dirty="0">
                <a:effectLst/>
                <a:latin typeface="Arial" panose="020B0604020202020204" pitchFamily="34" charset="0"/>
                <a:ea typeface="Arial" panose="020B0604020202020204" pitchFamily="34" charset="0"/>
              </a:rPr>
              <a:t>Skills and resources will continue to be a challenge. Developing versatilists will be key, as will investing in DevOps, site reliability engineering (SRE) and other skills that drive agility.</a:t>
            </a:r>
          </a:p>
          <a:p>
            <a:pPr>
              <a:lnSpc>
                <a:spcPct val="115000"/>
              </a:lnSpc>
            </a:pPr>
            <a:endParaRPr lang="en-US" sz="1000" dirty="0">
              <a:effectLst/>
              <a:latin typeface="Arial" panose="020B0604020202020204" pitchFamily="34" charset="0"/>
              <a:ea typeface="Arial" panose="020B0604020202020204" pitchFamily="34" charset="0"/>
            </a:endParaRPr>
          </a:p>
          <a:p>
            <a:pPr>
              <a:lnSpc>
                <a:spcPct val="115000"/>
              </a:lnSpc>
            </a:pPr>
            <a:r>
              <a:rPr lang="en-US" sz="1000" dirty="0">
                <a:effectLst/>
                <a:latin typeface="Arial" panose="020B0604020202020204" pitchFamily="34" charset="0"/>
                <a:ea typeface="Arial" panose="020B0604020202020204" pitchFamily="34" charset="0"/>
              </a:rPr>
              <a:t>There must be a sense of urgency with skills and resources, due to the long runway often needed for development, upskilling, hiring, sourcing and other activities.</a:t>
            </a:r>
          </a:p>
          <a:p>
            <a:pPr>
              <a:lnSpc>
                <a:spcPct val="115000"/>
              </a:lnSpc>
            </a:pPr>
            <a:endParaRPr lang="en-US" sz="1000" dirty="0">
              <a:effectLst/>
              <a:latin typeface="Arial" panose="020B0604020202020204" pitchFamily="34" charset="0"/>
              <a:ea typeface="Arial" panose="020B0604020202020204" pitchFamily="34" charset="0"/>
            </a:endParaRPr>
          </a:p>
          <a:p>
            <a:pPr>
              <a:lnSpc>
                <a:spcPct val="115000"/>
              </a:lnSpc>
            </a:pPr>
            <a:r>
              <a:rPr lang="en-US" sz="1000" dirty="0">
                <a:effectLst/>
                <a:latin typeface="Arial" panose="020B0604020202020204" pitchFamily="34" charset="0"/>
                <a:ea typeface="Arial" panose="020B0604020202020204" pitchFamily="34" charset="0"/>
              </a:rPr>
              <a:t>I&amp;O leaders should carry out a comprehensive skills and behavioral gap analysis to assess the current shortfalls — but more importantly, to assess the future (12 to 18 month) gap. They can then develop a plan for bridging that gap now.</a:t>
            </a:r>
          </a:p>
          <a:p>
            <a:pPr>
              <a:lnSpc>
                <a:spcPct val="115000"/>
              </a:lnSpc>
            </a:pPr>
            <a:r>
              <a:rPr lang="en-US" sz="1000" dirty="0">
                <a:effectLst/>
                <a:latin typeface="Arial" panose="020B0604020202020204" pitchFamily="34" charset="0"/>
                <a:ea typeface="Arial" panose="020B0604020202020204" pitchFamily="34" charset="0"/>
              </a:rPr>
              <a:t> </a:t>
            </a:r>
          </a:p>
          <a:p>
            <a:pPr>
              <a:lnSpc>
                <a:spcPct val="115000"/>
              </a:lnSpc>
            </a:pPr>
            <a:r>
              <a:rPr lang="en-US" sz="1000" b="1" dirty="0">
                <a:effectLst/>
                <a:latin typeface="Arial" panose="020B0604020202020204" pitchFamily="34" charset="0"/>
                <a:ea typeface="Arial" panose="020B0604020202020204" pitchFamily="34" charset="0"/>
              </a:rPr>
              <a:t>Managing Technical Debt</a:t>
            </a:r>
            <a:endParaRPr lang="en-US" sz="1000" dirty="0">
              <a:effectLst/>
              <a:latin typeface="Arial" panose="020B0604020202020204" pitchFamily="34" charset="0"/>
              <a:ea typeface="Arial" panose="020B0604020202020204" pitchFamily="34" charset="0"/>
            </a:endParaRPr>
          </a:p>
          <a:p>
            <a:pPr>
              <a:lnSpc>
                <a:spcPct val="115000"/>
              </a:lnSpc>
            </a:pPr>
            <a:r>
              <a:rPr lang="en-US" sz="1000" dirty="0">
                <a:effectLst/>
                <a:latin typeface="Arial" panose="020B0604020202020204" pitchFamily="34" charset="0"/>
                <a:ea typeface="Arial" panose="020B0604020202020204" pitchFamily="34" charset="0"/>
              </a:rPr>
              <a:t>Managing technical debt is another ongoing challenge. It is important to realize that reducing technical debt requires a mindset of making continuous improvements, and it is not a one-time or finite project. I&amp;O leaders must start working on technical debt overhead to free up resources for innovation. </a:t>
            </a:r>
          </a:p>
          <a:p>
            <a:pPr>
              <a:lnSpc>
                <a:spcPct val="115000"/>
              </a:lnSpc>
            </a:pPr>
            <a:endParaRPr lang="en-US" sz="1000" dirty="0">
              <a:effectLst/>
              <a:latin typeface="Arial" panose="020B0604020202020204" pitchFamily="34" charset="0"/>
              <a:ea typeface="Arial" panose="020B0604020202020204" pitchFamily="34" charset="0"/>
            </a:endParaRPr>
          </a:p>
          <a:p>
            <a:pPr>
              <a:lnSpc>
                <a:spcPct val="115000"/>
              </a:lnSpc>
            </a:pPr>
            <a:r>
              <a:rPr lang="en-US" sz="1000" dirty="0">
                <a:effectLst/>
                <a:latin typeface="Arial" panose="020B0604020202020204" pitchFamily="34" charset="0"/>
                <a:ea typeface="Arial" panose="020B0604020202020204" pitchFamily="34" charset="0"/>
              </a:rPr>
              <a:t>Technical debt is not just a technology challenge caused by legacy infrastructure — it also greatly impacts resources, workflows, capabilities and mindsets in that environment. Technical debt does not foster a culture of agility and creating disruption, and this is a big constraint. Technical debt and managing change are directly related. Technical debt is an urgent imperative for I&amp;O leaders.</a:t>
            </a:r>
          </a:p>
          <a:p>
            <a:pPr>
              <a:lnSpc>
                <a:spcPct val="115000"/>
              </a:lnSpc>
            </a:pPr>
            <a:endParaRPr lang="en-US" sz="1000" dirty="0">
              <a:effectLst/>
              <a:latin typeface="Arial" panose="020B0604020202020204" pitchFamily="34" charset="0"/>
              <a:ea typeface="Arial" panose="020B0604020202020204" pitchFamily="34" charset="0"/>
            </a:endParaRPr>
          </a:p>
          <a:p>
            <a:pPr>
              <a:lnSpc>
                <a:spcPct val="115000"/>
              </a:lnSpc>
            </a:pPr>
            <a:r>
              <a:rPr lang="en-US" sz="1000" dirty="0">
                <a:effectLst/>
                <a:latin typeface="Arial" panose="020B0604020202020204" pitchFamily="34" charset="0"/>
                <a:ea typeface="Arial" panose="020B0604020202020204" pitchFamily="34" charset="0"/>
              </a:rPr>
              <a:t>I&amp;O leaders should not be victims of technical debt. Application development leaders and line of business (LOB) leaders have driven this technical debt — I&amp;O has just responded. This needs to change. I&amp;O must lead the discussion to lower technical debt and ally with sourcing, procurement and vendor management to execute on this strategy. Reducing technical debt is necessary for innovation.</a:t>
            </a:r>
          </a:p>
          <a:p>
            <a:pPr>
              <a:lnSpc>
                <a:spcPct val="115000"/>
              </a:lnSpc>
            </a:pPr>
            <a:r>
              <a:rPr lang="en-US" sz="1000" b="1" i="1" dirty="0">
                <a:effectLst/>
                <a:latin typeface="Arial" panose="020B0604020202020204" pitchFamily="34" charset="0"/>
                <a:ea typeface="Arial" panose="020B0604020202020204" pitchFamily="34" charset="0"/>
              </a:rPr>
              <a:t> </a:t>
            </a:r>
          </a:p>
          <a:p>
            <a:pPr>
              <a:lnSpc>
                <a:spcPct val="115000"/>
              </a:lnSpc>
            </a:pPr>
            <a:r>
              <a:rPr lang="en-US" sz="1000" b="1" dirty="0">
                <a:effectLst/>
                <a:latin typeface="Arial" panose="020B0604020202020204" pitchFamily="34" charset="0"/>
                <a:ea typeface="Arial" panose="020B0604020202020204" pitchFamily="34" charset="0"/>
              </a:rPr>
              <a:t>Evidence and Related Research</a:t>
            </a:r>
          </a:p>
          <a:p>
            <a:pPr>
              <a:lnSpc>
                <a:spcPct val="115000"/>
              </a:lnSpc>
            </a:pPr>
            <a:r>
              <a:rPr lang="en-US" sz="1000" dirty="0">
                <a:effectLst/>
                <a:latin typeface="Arial" panose="020B0604020202020204" pitchFamily="34" charset="0"/>
                <a:ea typeface="Arial" panose="020B0604020202020204" pitchFamily="34" charset="0"/>
              </a:rPr>
              <a:t>Gartner’s 2021 Annual I&amp;O Leaders Survey was conducted online from 14 June 2021 to 25 June 2021 to track burning issues for I&amp;O leaders and where they are prioritizing their investments over the next year. It also explored investments in cost optimization and innovation strategies. In total, 96 Research Circle members participated.</a:t>
            </a:r>
          </a:p>
          <a:p>
            <a:pPr>
              <a:lnSpc>
                <a:spcPct val="115000"/>
              </a:lnSpc>
            </a:pPr>
            <a:r>
              <a:rPr lang="en-US" sz="1000" dirty="0">
                <a:effectLst/>
                <a:latin typeface="Arial" panose="020B0604020202020204" pitchFamily="34" charset="0"/>
                <a:ea typeface="Arial" panose="020B0604020202020204" pitchFamily="34" charset="0"/>
              </a:rPr>
              <a:t/>
            </a:r>
            <a:br>
              <a:rPr lang="en-US" sz="1000" dirty="0">
                <a:effectLst/>
                <a:latin typeface="Arial" panose="020B0604020202020204" pitchFamily="34" charset="0"/>
                <a:ea typeface="Arial" panose="020B0604020202020204" pitchFamily="34" charset="0"/>
              </a:rPr>
            </a:br>
            <a:r>
              <a:rPr lang="en-US" sz="1000" dirty="0">
                <a:effectLst/>
                <a:latin typeface="Arial" panose="020B0604020202020204" pitchFamily="34" charset="0"/>
                <a:ea typeface="Arial" panose="020B0604020202020204" pitchFamily="34" charset="0"/>
              </a:rPr>
              <a:t>Members from North America (45%), EMEA Region (35%) Asia/Pacific (11%) and Latin America (9%) responded to the survey.</a:t>
            </a:r>
          </a:p>
          <a:p>
            <a:pPr>
              <a:lnSpc>
                <a:spcPct val="115000"/>
              </a:lnSpc>
            </a:pPr>
            <a:r>
              <a:rPr lang="en-US" sz="1000" dirty="0">
                <a:effectLst/>
                <a:latin typeface="Arial" panose="020B0604020202020204" pitchFamily="34" charset="0"/>
                <a:ea typeface="Arial" panose="020B0604020202020204" pitchFamily="34" charset="0"/>
              </a:rPr>
              <a:t/>
            </a:r>
            <a:br>
              <a:rPr lang="en-US" sz="1000" dirty="0">
                <a:effectLst/>
                <a:latin typeface="Arial" panose="020B0604020202020204" pitchFamily="34" charset="0"/>
                <a:ea typeface="Arial" panose="020B0604020202020204" pitchFamily="34" charset="0"/>
              </a:rPr>
            </a:br>
            <a:r>
              <a:rPr lang="en-US" sz="1000" dirty="0">
                <a:effectLst/>
                <a:latin typeface="Arial" panose="020B0604020202020204" pitchFamily="34" charset="0"/>
                <a:ea typeface="Arial" panose="020B0604020202020204" pitchFamily="34" charset="0"/>
              </a:rPr>
              <a:t>The survey was developed collaboratively by a team of Gartner analysts and was reviewed, tested, and administered by Gartner’s Research Data Analytics team.</a:t>
            </a:r>
            <a:endParaRPr lang="en-US" sz="1000" b="1" dirty="0">
              <a:effectLst/>
              <a:latin typeface="Arial" panose="020B0604020202020204" pitchFamily="34" charset="0"/>
              <a:ea typeface="Arial" panose="020B0604020202020204" pitchFamily="34" charset="0"/>
            </a:endParaRPr>
          </a:p>
          <a:p>
            <a:pPr>
              <a:lnSpc>
                <a:spcPct val="115000"/>
              </a:lnSpc>
            </a:pPr>
            <a:endParaRPr lang="en-US" sz="1000" dirty="0">
              <a:effectLst/>
              <a:latin typeface="Arial" panose="020B0604020202020204" pitchFamily="34" charset="0"/>
              <a:ea typeface="Arial" panose="020B0604020202020204" pitchFamily="34" charset="0"/>
            </a:endParaRPr>
          </a:p>
          <a:p>
            <a:pPr>
              <a:lnSpc>
                <a:spcPct val="115000"/>
              </a:lnSpc>
            </a:pPr>
            <a:r>
              <a:rPr lang="en-US" sz="1000" dirty="0">
                <a:effectLst/>
                <a:latin typeface="Arial" panose="020B0604020202020204" pitchFamily="34" charset="0"/>
                <a:ea typeface="Arial" panose="020B0604020202020204" pitchFamily="34" charset="0"/>
              </a:rPr>
              <a:t>Toolkit: Skills and Competency Assessment to Maximize Your IT Workforce Effectiveness — G00439820</a:t>
            </a:r>
          </a:p>
          <a:p>
            <a:pPr>
              <a:lnSpc>
                <a:spcPct val="115000"/>
              </a:lnSpc>
            </a:pPr>
            <a:r>
              <a:rPr lang="en-US" sz="1000" dirty="0">
                <a:effectLst/>
                <a:latin typeface="Arial" panose="020B0604020202020204" pitchFamily="34" charset="0"/>
                <a:ea typeface="Arial" panose="020B0604020202020204" pitchFamily="34" charset="0"/>
              </a:rPr>
              <a:t>Transforming I&amp;O Skills to Remain Viable Through 2022 and Beyond — G00406615</a:t>
            </a:r>
          </a:p>
          <a:p>
            <a:pPr>
              <a:lnSpc>
                <a:spcPct val="115000"/>
              </a:lnSpc>
            </a:pPr>
            <a:r>
              <a:rPr lang="en-US" sz="1000" dirty="0">
                <a:effectLst/>
                <a:latin typeface="Arial" panose="020B0604020202020204" pitchFamily="34" charset="0"/>
                <a:ea typeface="Arial" panose="020B0604020202020204" pitchFamily="34" charset="0"/>
              </a:rPr>
              <a:t>New Roles and Skills for I&amp;O Professionals in DevOps — G00720642</a:t>
            </a:r>
          </a:p>
          <a:p>
            <a:pPr>
              <a:lnSpc>
                <a:spcPct val="115000"/>
              </a:lnSpc>
            </a:pPr>
            <a:r>
              <a:rPr lang="en-US" sz="1000" dirty="0">
                <a:effectLst/>
                <a:latin typeface="Arial" panose="020B0604020202020204" pitchFamily="34" charset="0"/>
                <a:ea typeface="Arial" panose="020B0604020202020204" pitchFamily="34" charset="0"/>
              </a:rPr>
              <a:t>Building the I&amp;O Talent Strategy: Key Insights From the 2020 IT Skills Roadmap — G00721659</a:t>
            </a:r>
          </a:p>
          <a:p>
            <a:pPr>
              <a:lnSpc>
                <a:spcPct val="115000"/>
              </a:lnSpc>
            </a:pPr>
            <a:r>
              <a:rPr lang="en-US" sz="1000" dirty="0">
                <a:effectLst/>
                <a:latin typeface="Arial" panose="020B0604020202020204" pitchFamily="34" charset="0"/>
                <a:ea typeface="Arial" panose="020B0604020202020204" pitchFamily="34" charset="0"/>
              </a:rPr>
              <a:t>I&amp;O Leaders Should Future-Proof Team Skills and Competencies With a Skills Alignment Quadrant — G00721645</a:t>
            </a:r>
          </a:p>
          <a:p>
            <a:pPr>
              <a:lnSpc>
                <a:spcPct val="115000"/>
              </a:lnSpc>
            </a:pPr>
            <a:r>
              <a:rPr lang="en-US" sz="1000" dirty="0">
                <a:effectLst/>
                <a:latin typeface="Arial" panose="020B0604020202020204" pitchFamily="34" charset="0"/>
                <a:ea typeface="Arial" panose="020B0604020202020204" pitchFamily="34" charset="0"/>
              </a:rPr>
              <a:t>Attract Top I&amp;O Talent by Treating Job Descriptions as Branding Documents — G00722086</a:t>
            </a:r>
          </a:p>
          <a:p>
            <a:pPr>
              <a:lnSpc>
                <a:spcPct val="115000"/>
              </a:lnSpc>
            </a:pPr>
            <a:r>
              <a:rPr lang="en-US" sz="1000" dirty="0">
                <a:effectLst/>
                <a:latin typeface="Arial" panose="020B0604020202020204" pitchFamily="34" charset="0"/>
                <a:ea typeface="Arial" panose="020B0604020202020204" pitchFamily="34" charset="0"/>
              </a:rPr>
              <a:t>How to Assess Infrastructure Technical Debt to Prioritize Legacy Modernization Investments — G00728674</a:t>
            </a:r>
          </a:p>
          <a:p>
            <a:pPr>
              <a:lnSpc>
                <a:spcPct val="115000"/>
              </a:lnSpc>
            </a:pPr>
            <a:r>
              <a:rPr lang="en-US" sz="1000" dirty="0">
                <a:effectLst/>
                <a:latin typeface="Arial" panose="020B0604020202020204" pitchFamily="34" charset="0"/>
                <a:ea typeface="Arial" panose="020B0604020202020204" pitchFamily="34" charset="0"/>
              </a:rPr>
              <a:t>I&amp;O Leaders Must Ally With SPVM Leaders to Optimize Cost and Minimize Technical Debt — G00722683</a:t>
            </a:r>
          </a:p>
          <a:p>
            <a:pPr>
              <a:lnSpc>
                <a:spcPct val="115000"/>
              </a:lnSpc>
            </a:pPr>
            <a:r>
              <a:rPr lang="en-US" sz="1000" dirty="0">
                <a:effectLst/>
                <a:latin typeface="Arial" panose="020B0604020202020204" pitchFamily="34" charset="0"/>
                <a:ea typeface="Arial" panose="020B0604020202020204" pitchFamily="34" charset="0"/>
              </a:rPr>
              <a:t>Case Study: Stakeholder Incentives for Technical Debt Management (Intel) — G00740371 </a:t>
            </a:r>
          </a:p>
          <a:p>
            <a:pPr>
              <a:lnSpc>
                <a:spcPct val="115000"/>
              </a:lnSpc>
            </a:pPr>
            <a:endParaRPr lang="en-US" sz="1000" dirty="0">
              <a:effectLst/>
              <a:latin typeface="Arial" panose="020B0604020202020204" pitchFamily="34" charset="0"/>
              <a:ea typeface="Arial" panose="020B0604020202020204" pitchFamily="34" charset="0"/>
            </a:endParaRPr>
          </a:p>
        </p:txBody>
      </p:sp>
      <p:sp>
        <p:nvSpPr>
          <p:cNvPr id="5" name="Slide Image Placeholder 4">
            <a:extLst>
              <a:ext uri="{FF2B5EF4-FFF2-40B4-BE49-F238E27FC236}">
                <a16:creationId xmlns:a16="http://schemas.microsoft.com/office/drawing/2014/main" xmlns="" id="{13887CE8-D2A7-4E42-85F0-6213F08B3BD2}"/>
              </a:ext>
            </a:extLst>
          </p:cNvPr>
          <p:cNvSpPr>
            <a:spLocks noGrp="1" noRot="1" noChangeAspect="1"/>
          </p:cNvSpPr>
          <p:nvPr>
            <p:ph type="sldImg"/>
          </p:nvPr>
        </p:nvSpPr>
        <p:spPr>
          <a:xfrm>
            <a:off x="1570038" y="334963"/>
            <a:ext cx="3487737" cy="1962150"/>
          </a:xfrm>
        </p:spPr>
      </p:sp>
    </p:spTree>
    <p:extLst>
      <p:ext uri="{BB962C8B-B14F-4D97-AF65-F5344CB8AC3E}">
        <p14:creationId xmlns:p14="http://schemas.microsoft.com/office/powerpoint/2010/main" val="41899189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65150" y="477838"/>
            <a:ext cx="5727700" cy="3222625"/>
          </a:xfrm>
        </p:spPr>
      </p:sp>
      <p:sp>
        <p:nvSpPr>
          <p:cNvPr id="3" name="Notes Placeholder 2"/>
          <p:cNvSpPr>
            <a:spLocks noGrp="1"/>
          </p:cNvSpPr>
          <p:nvPr>
            <p:ph type="body" idx="1"/>
          </p:nvPr>
        </p:nvSpPr>
        <p:spPr>
          <a:xfrm>
            <a:off x="246888" y="3880624"/>
            <a:ext cx="6373368" cy="4952480"/>
          </a:xfrm>
        </p:spPr>
        <p:txBody>
          <a:bodyPr/>
          <a:lstStyle/>
          <a:p>
            <a:pPr>
              <a:lnSpc>
                <a:spcPct val="115000"/>
              </a:lnSpc>
            </a:pPr>
            <a:r>
              <a:rPr lang="en-US" sz="1000" dirty="0">
                <a:effectLst/>
                <a:latin typeface="Arial" panose="020B0604020202020204" pitchFamily="34" charset="0"/>
                <a:ea typeface="Arial" panose="020B0604020202020204" pitchFamily="34" charset="0"/>
              </a:rPr>
              <a:t>The biggest shift this year is the elevation of “improving maturity” to a top challenge and goal (from fifth position last year). The last 12 months have been especially challenging for I&amp;O leaders and the constant need to react and respond can destabilize the fabric of infrastructure services. It’s perhaps not surprising that I&amp;O leaders want to focus on renovating the core to improve the maturity of their services — stretching across their people, process, technology and how they govern technology services. </a:t>
            </a:r>
          </a:p>
          <a:p>
            <a:pPr>
              <a:lnSpc>
                <a:spcPct val="115000"/>
              </a:lnSpc>
            </a:pPr>
            <a:endParaRPr lang="en-US" sz="1000" dirty="0">
              <a:effectLst/>
              <a:latin typeface="Arial" panose="020B0604020202020204" pitchFamily="34" charset="0"/>
              <a:ea typeface="Arial" panose="020B0604020202020204" pitchFamily="34" charset="0"/>
            </a:endParaRPr>
          </a:p>
          <a:p>
            <a:pPr>
              <a:lnSpc>
                <a:spcPct val="115000"/>
              </a:lnSpc>
            </a:pPr>
            <a:r>
              <a:rPr lang="en-US" sz="1000" dirty="0">
                <a:effectLst/>
                <a:latin typeface="Arial" panose="020B0604020202020204" pitchFamily="34" charset="0"/>
                <a:ea typeface="Arial" panose="020B0604020202020204" pitchFamily="34" charset="0"/>
              </a:rPr>
              <a:t>Organizations have been increasingly focused on enterprise speed and agility over cost optimization and reliability in the last few years. The imperative for speed and agility and responding to business needs hasn’t let up. For CIOs, the priority remains speed and innovation and they look to I&amp;O leaders to support these goals, ultimately supporting growth and profitability for the CEO and business. But we now see that the core needs attention. Without introducing some more sustainable characteristics, such as resilience and adaptability, I&amp;O cannot continue to succeed on its existing path. </a:t>
            </a:r>
          </a:p>
          <a:p>
            <a:pPr>
              <a:lnSpc>
                <a:spcPct val="115000"/>
              </a:lnSpc>
            </a:pPr>
            <a:endParaRPr lang="en-US" sz="1000" dirty="0">
              <a:effectLst/>
              <a:latin typeface="Arial" panose="020B0604020202020204" pitchFamily="34" charset="0"/>
              <a:ea typeface="Arial" panose="020B0604020202020204" pitchFamily="34" charset="0"/>
            </a:endParaRPr>
          </a:p>
          <a:p>
            <a:pPr>
              <a:lnSpc>
                <a:spcPct val="115000"/>
              </a:lnSpc>
            </a:pPr>
            <a:r>
              <a:rPr lang="en-US" sz="1000" dirty="0">
                <a:effectLst/>
                <a:latin typeface="Arial" panose="020B0604020202020204" pitchFamily="34" charset="0"/>
                <a:ea typeface="Arial" panose="020B0604020202020204" pitchFamily="34" charset="0"/>
              </a:rPr>
              <a:t>However, I&amp;O leaders must not sacrifice agility and speed by shifting to their previous modes of execution. They must make intelligent decisions that can ensure resilience and sustainability while still supporting the pace of business. Stability (in the sense of controlling all change at low to near zero risk) is a desirable but unrealistic goal. </a:t>
            </a:r>
          </a:p>
          <a:p>
            <a:pPr>
              <a:lnSpc>
                <a:spcPct val="115000"/>
              </a:lnSpc>
            </a:pPr>
            <a:endParaRPr lang="en-US" sz="1000" dirty="0">
              <a:effectLst/>
              <a:latin typeface="Arial" panose="020B0604020202020204" pitchFamily="34" charset="0"/>
              <a:ea typeface="Arial" panose="020B0604020202020204" pitchFamily="34" charset="0"/>
            </a:endParaRPr>
          </a:p>
          <a:p>
            <a:pPr>
              <a:lnSpc>
                <a:spcPct val="115000"/>
              </a:lnSpc>
            </a:pPr>
            <a:r>
              <a:rPr lang="en-US" sz="1000" dirty="0">
                <a:effectLst/>
                <a:latin typeface="Arial" panose="020B0604020202020204" pitchFamily="34" charset="0"/>
                <a:ea typeface="Arial" panose="020B0604020202020204" pitchFamily="34" charset="0"/>
              </a:rPr>
              <a:t>I&amp;O leaders must avoid the temptation to focus on stability of services; especially considering that application development — a top consumer of I&amp;O services — is more concerned with agility. This should drive I&amp;O toward developing PlatformOps and nurturing a more product-oriented approach to I&amp;O products and services. This will inherently help drive the focus on business need, quality, continual improvement and agility, now with an emphasis on adaptive resilience.</a:t>
            </a:r>
          </a:p>
          <a:p>
            <a:pPr>
              <a:lnSpc>
                <a:spcPct val="115000"/>
              </a:lnSpc>
            </a:pPr>
            <a:r>
              <a:rPr lang="en-US" sz="1000" b="1" i="1" dirty="0">
                <a:effectLst/>
                <a:latin typeface="Arial" panose="020B0604020202020204" pitchFamily="34" charset="0"/>
                <a:ea typeface="Arial" panose="020B0604020202020204" pitchFamily="34" charset="0"/>
              </a:rPr>
              <a:t> </a:t>
            </a:r>
            <a:endParaRPr lang="en-US" sz="1000" dirty="0">
              <a:effectLst/>
              <a:latin typeface="Arial" panose="020B0604020202020204" pitchFamily="34" charset="0"/>
              <a:ea typeface="Arial" panose="020B0604020202020204" pitchFamily="34" charset="0"/>
            </a:endParaRPr>
          </a:p>
          <a:p>
            <a:pPr>
              <a:lnSpc>
                <a:spcPct val="115000"/>
              </a:lnSpc>
            </a:pPr>
            <a:r>
              <a:rPr lang="en-US" sz="1000" b="1" dirty="0">
                <a:effectLst/>
                <a:latin typeface="Arial" panose="020B0604020202020204" pitchFamily="34" charset="0"/>
                <a:ea typeface="Arial" panose="020B0604020202020204" pitchFamily="34" charset="0"/>
              </a:rPr>
              <a:t>Evidence and Related Research</a:t>
            </a:r>
          </a:p>
          <a:p>
            <a:pPr>
              <a:lnSpc>
                <a:spcPct val="115000"/>
              </a:lnSpc>
            </a:pPr>
            <a:r>
              <a:rPr lang="en-US" sz="1000" dirty="0">
                <a:effectLst/>
                <a:latin typeface="Arial" panose="020B0604020202020204" pitchFamily="34" charset="0"/>
                <a:ea typeface="Arial" panose="020B0604020202020204" pitchFamily="34" charset="0"/>
              </a:rPr>
              <a:t>Gartner’s 2021 Annual I&amp;O Leaders Survey was conducted online from 14 June 2021 to 25 June 2021 to track burning issues for I&amp;O leaders and where they are prioritizing their investments over the next year. It also explored investments in cost optimization and innovation strategies. In total, 96 Research Circle members participated.</a:t>
            </a:r>
          </a:p>
          <a:p>
            <a:pPr>
              <a:lnSpc>
                <a:spcPct val="115000"/>
              </a:lnSpc>
            </a:pPr>
            <a:endParaRPr lang="en-US" sz="1000" dirty="0">
              <a:effectLst/>
              <a:latin typeface="Arial" panose="020B0604020202020204" pitchFamily="34" charset="0"/>
              <a:ea typeface="Arial" panose="020B0604020202020204" pitchFamily="34" charset="0"/>
            </a:endParaRPr>
          </a:p>
          <a:p>
            <a:pPr>
              <a:lnSpc>
                <a:spcPct val="115000"/>
              </a:lnSpc>
            </a:pPr>
            <a:r>
              <a:rPr lang="en-US" sz="1000" dirty="0">
                <a:effectLst/>
                <a:latin typeface="Arial" panose="020B0604020202020204" pitchFamily="34" charset="0"/>
                <a:ea typeface="Arial" panose="020B0604020202020204" pitchFamily="34" charset="0"/>
              </a:rPr>
              <a:t>IT Resilience — 7 Tips for Improving Reliability, Tolerability and Disaster Recovery — G00746016 </a:t>
            </a:r>
          </a:p>
          <a:p>
            <a:pPr>
              <a:lnSpc>
                <a:spcPct val="115000"/>
              </a:lnSpc>
            </a:pPr>
            <a:r>
              <a:rPr lang="en-US" sz="1000" dirty="0">
                <a:effectLst/>
                <a:latin typeface="Arial" panose="020B0604020202020204" pitchFamily="34" charset="0"/>
                <a:ea typeface="Arial" panose="020B0604020202020204" pitchFamily="34" charset="0"/>
              </a:rPr>
              <a:t>3 Areas for Security and I&amp;O to Improve IT Resilience — G00722397 </a:t>
            </a:r>
          </a:p>
          <a:p>
            <a:pPr>
              <a:lnSpc>
                <a:spcPct val="115000"/>
              </a:lnSpc>
            </a:pPr>
            <a:r>
              <a:rPr lang="en-US" sz="1000" dirty="0">
                <a:effectLst/>
                <a:latin typeface="Arial" panose="020B0604020202020204" pitchFamily="34" charset="0"/>
                <a:ea typeface="Arial" panose="020B0604020202020204" pitchFamily="34" charset="0"/>
              </a:rPr>
              <a:t>2021 IT Score for I&amp;O: Top 3 Strategic Priorities for I&amp;O Leaders — G00737149</a:t>
            </a:r>
          </a:p>
        </p:txBody>
      </p:sp>
    </p:spTree>
    <p:extLst>
      <p:ext uri="{BB962C8B-B14F-4D97-AF65-F5344CB8AC3E}">
        <p14:creationId xmlns:p14="http://schemas.microsoft.com/office/powerpoint/2010/main" val="26591063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04850" y="1247775"/>
            <a:ext cx="5727700" cy="3222625"/>
          </a:xfrm>
        </p:spPr>
      </p:sp>
      <p:sp>
        <p:nvSpPr>
          <p:cNvPr id="3" name="Notes Placeholder 2"/>
          <p:cNvSpPr>
            <a:spLocks noGrp="1"/>
          </p:cNvSpPr>
          <p:nvPr>
            <p:ph type="body" idx="1"/>
          </p:nvPr>
        </p:nvSpPr>
        <p:spPr>
          <a:xfrm>
            <a:off x="246888" y="4572000"/>
            <a:ext cx="6373368" cy="4261104"/>
          </a:xfrm>
        </p:spPr>
        <p:txBody>
          <a:bodyPr/>
          <a:lstStyle/>
          <a:p>
            <a:pPr>
              <a:lnSpc>
                <a:spcPct val="115000"/>
              </a:lnSpc>
            </a:pPr>
            <a:r>
              <a:rPr lang="en-US" sz="1000" dirty="0">
                <a:effectLst/>
                <a:latin typeface="Arial" panose="020B0604020202020204" pitchFamily="34" charset="0"/>
                <a:ea typeface="Arial" panose="020B0604020202020204" pitchFamily="34" charset="0"/>
              </a:rPr>
              <a:t>Lowering cost is a perennial challenge for I&amp;O leaders. It's never been out of the top-three positions in the last five years of running the Gartner annual</a:t>
            </a:r>
          </a:p>
          <a:p>
            <a:pPr>
              <a:lnSpc>
                <a:spcPct val="115000"/>
              </a:lnSpc>
            </a:pPr>
            <a:endParaRPr lang="en-US" sz="1000" dirty="0">
              <a:effectLst/>
              <a:latin typeface="Arial" panose="020B0604020202020204" pitchFamily="34" charset="0"/>
              <a:ea typeface="Arial" panose="020B0604020202020204" pitchFamily="34" charset="0"/>
            </a:endParaRPr>
          </a:p>
          <a:p>
            <a:pPr>
              <a:lnSpc>
                <a:spcPct val="115000"/>
              </a:lnSpc>
            </a:pPr>
            <a:r>
              <a:rPr lang="en-US" sz="1000" dirty="0">
                <a:effectLst/>
                <a:latin typeface="Arial" panose="020B0604020202020204" pitchFamily="34" charset="0"/>
                <a:ea typeface="Arial" panose="020B0604020202020204" pitchFamily="34" charset="0"/>
              </a:rPr>
              <a:t>Results from the survey conducted in June 2021 highlight lowering costs as the No. 2 priority, dropping one position from 2020 (usurped by improving maturity as shown in the previous slide).  </a:t>
            </a:r>
          </a:p>
          <a:p>
            <a:pPr>
              <a:lnSpc>
                <a:spcPct val="115000"/>
              </a:lnSpc>
            </a:pPr>
            <a:r>
              <a:rPr lang="en-US" sz="1000" dirty="0">
                <a:effectLst/>
                <a:latin typeface="Arial" panose="020B0604020202020204" pitchFamily="34" charset="0"/>
                <a:ea typeface="Arial" panose="020B0604020202020204" pitchFamily="34" charset="0"/>
              </a:rPr>
              <a:t> </a:t>
            </a:r>
          </a:p>
          <a:p>
            <a:pPr>
              <a:lnSpc>
                <a:spcPct val="115000"/>
              </a:lnSpc>
            </a:pPr>
            <a:r>
              <a:rPr lang="en-US" sz="1000" dirty="0">
                <a:effectLst/>
                <a:latin typeface="Arial" panose="020B0604020202020204" pitchFamily="34" charset="0"/>
                <a:ea typeface="Arial" panose="020B0604020202020204" pitchFamily="34" charset="0"/>
              </a:rPr>
              <a:t>The Infrastructure and Operations Leaders Survey is an annual survey where we track burning issues for I&amp;O leaders and the areas where they are prioritizing their investments. </a:t>
            </a:r>
          </a:p>
          <a:p>
            <a:pPr>
              <a:lnSpc>
                <a:spcPct val="115000"/>
              </a:lnSpc>
            </a:pPr>
            <a:endParaRPr lang="en-US" sz="1000" dirty="0">
              <a:effectLst/>
              <a:latin typeface="Arial" panose="020B0604020202020204" pitchFamily="34" charset="0"/>
              <a:ea typeface="Arial" panose="020B0604020202020204" pitchFamily="34" charset="0"/>
            </a:endParaRPr>
          </a:p>
          <a:p>
            <a:pPr>
              <a:lnSpc>
                <a:spcPct val="115000"/>
              </a:lnSpc>
            </a:pPr>
            <a:r>
              <a:rPr lang="en-US" sz="1000" dirty="0">
                <a:effectLst/>
                <a:latin typeface="Arial" panose="020B0604020202020204" pitchFamily="34" charset="0"/>
                <a:ea typeface="Arial" panose="020B0604020202020204" pitchFamily="34" charset="0"/>
              </a:rPr>
              <a:t>Of respondents, 46% (slightly down from 2020) selected lowering costs as one of their top three responses. When drilling into the various approaches, we can see a positive change in shifting to more strategic measures to optimize cost. As strategies, renegotiating existing contracts or only focusing on mission-critical areas have dropped and implementing automation and accelerating cloud transformation have risen to the top. The necessary priorities driven by the COVID-19 pandemic have given way to activities that can help meet the maturity goals in a sustainable manner.</a:t>
            </a:r>
          </a:p>
          <a:p>
            <a:pPr>
              <a:lnSpc>
                <a:spcPct val="115000"/>
              </a:lnSpc>
            </a:pPr>
            <a:r>
              <a:rPr lang="en-US" sz="1000" b="1" i="1" dirty="0">
                <a:effectLst/>
                <a:latin typeface="Arial" panose="020B0604020202020204" pitchFamily="34" charset="0"/>
                <a:ea typeface="Arial" panose="020B0604020202020204" pitchFamily="34" charset="0"/>
              </a:rPr>
              <a:t> </a:t>
            </a:r>
            <a:endParaRPr lang="en-US" sz="1000" dirty="0">
              <a:effectLst/>
              <a:latin typeface="Arial" panose="020B0604020202020204" pitchFamily="34" charset="0"/>
              <a:ea typeface="Arial" panose="020B0604020202020204" pitchFamily="34" charset="0"/>
            </a:endParaRPr>
          </a:p>
          <a:p>
            <a:pPr>
              <a:lnSpc>
                <a:spcPct val="115000"/>
              </a:lnSpc>
            </a:pPr>
            <a:r>
              <a:rPr lang="en-US" sz="1000" b="1" dirty="0">
                <a:effectLst/>
                <a:latin typeface="Arial" panose="020B0604020202020204" pitchFamily="34" charset="0"/>
                <a:ea typeface="Arial" panose="020B0604020202020204" pitchFamily="34" charset="0"/>
              </a:rPr>
              <a:t>Evidence and Related Research</a:t>
            </a:r>
          </a:p>
          <a:p>
            <a:pPr marL="0" marR="0" lvl="0" indent="0" algn="l" defTabSz="914400" rtl="0" eaLnBrk="1" fontAlgn="auto" latinLnBrk="0" hangingPunct="1">
              <a:lnSpc>
                <a:spcPct val="115000"/>
              </a:lnSpc>
              <a:spcBef>
                <a:spcPts val="0"/>
              </a:spcBef>
              <a:spcAft>
                <a:spcPts val="600"/>
              </a:spcAft>
              <a:buClrTx/>
              <a:buSzTx/>
              <a:buFontTx/>
              <a:buNone/>
              <a:tabLst/>
              <a:defRPr/>
            </a:pPr>
            <a:r>
              <a:rPr lang="en-US" sz="1000" dirty="0">
                <a:effectLst/>
                <a:latin typeface="Arial" panose="020B0604020202020204" pitchFamily="34" charset="0"/>
                <a:ea typeface="Arial" panose="020B0604020202020204" pitchFamily="34" charset="0"/>
              </a:rPr>
              <a:t>Gartner’s 2021 Annual I&amp;O Leaders Survey was conducted online from 14 June 2021 to 25 June 2021 to track burning issues for I&amp;O leaders and where they are prioritizing their investments over the next year. It also explored investments in cost optimization and innovation strategies. In total, 96 Research Circle members participated.</a:t>
            </a:r>
          </a:p>
          <a:p>
            <a:pPr>
              <a:lnSpc>
                <a:spcPct val="115000"/>
              </a:lnSpc>
            </a:pPr>
            <a:endParaRPr lang="en-US" sz="1000" dirty="0">
              <a:effectLst/>
              <a:latin typeface="Arial" panose="020B0604020202020204" pitchFamily="34" charset="0"/>
              <a:ea typeface="Arial" panose="020B0604020202020204" pitchFamily="34" charset="0"/>
            </a:endParaRPr>
          </a:p>
          <a:p>
            <a:pPr>
              <a:lnSpc>
                <a:spcPct val="115000"/>
              </a:lnSpc>
            </a:pPr>
            <a:r>
              <a:rPr lang="en-US" sz="1000" dirty="0">
                <a:effectLst/>
                <a:latin typeface="Arial" panose="020B0604020202020204" pitchFamily="34" charset="0"/>
                <a:ea typeface="Arial" panose="020B0604020202020204" pitchFamily="34" charset="0"/>
              </a:rPr>
              <a:t>Ignition Guide to Efficient Cost Management in I&amp;O — G00731762</a:t>
            </a:r>
          </a:p>
          <a:p>
            <a:pPr>
              <a:lnSpc>
                <a:spcPct val="115000"/>
              </a:lnSpc>
            </a:pPr>
            <a:r>
              <a:rPr lang="en-US" sz="1000" dirty="0">
                <a:effectLst/>
                <a:latin typeface="Arial" panose="020B0604020202020204" pitchFamily="34" charset="0"/>
                <a:ea typeface="Arial" panose="020B0604020202020204" pitchFamily="34" charset="0"/>
              </a:rPr>
              <a:t>From Firefighters to Trusted Experts: Preparing I&amp;O Teams to Succeed With Cloud Cost Optimization — G00727411</a:t>
            </a:r>
          </a:p>
        </p:txBody>
      </p:sp>
    </p:spTree>
    <p:extLst>
      <p:ext uri="{BB962C8B-B14F-4D97-AF65-F5344CB8AC3E}">
        <p14:creationId xmlns:p14="http://schemas.microsoft.com/office/powerpoint/2010/main" val="37621561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Notes Placeholder 3"/>
          <p:cNvSpPr>
            <a:spLocks noGrp="1"/>
          </p:cNvSpPr>
          <p:nvPr>
            <p:ph type="body" idx="1"/>
          </p:nvPr>
        </p:nvSpPr>
        <p:spPr/>
        <p:txBody>
          <a:bodyPr/>
          <a:lstStyle/>
          <a:p>
            <a:r>
              <a:rPr lang="en-US" sz="1000" dirty="0">
                <a:effectLst/>
                <a:latin typeface="Arial" panose="020B0604020202020204" pitchFamily="34" charset="0"/>
                <a:ea typeface="Arial" panose="020B0604020202020204" pitchFamily="34" charset="0"/>
              </a:rPr>
              <a:t>What are the major trends affecting the infrastructure and operations leader?</a:t>
            </a:r>
            <a:endParaRPr lang="en-US" sz="1000" kern="1200" dirty="0">
              <a:solidFill>
                <a:schemeClr val="tx1"/>
              </a:solidFill>
              <a:effectLst/>
              <a:latin typeface="+mn-lt"/>
              <a:ea typeface="+mn-ea"/>
              <a:cs typeface="+mn-cs"/>
            </a:endParaRPr>
          </a:p>
        </p:txBody>
      </p:sp>
      <p:sp>
        <p:nvSpPr>
          <p:cNvPr id="5" name="Slide Image Placeholder 4">
            <a:extLst>
              <a:ext uri="{FF2B5EF4-FFF2-40B4-BE49-F238E27FC236}">
                <a16:creationId xmlns:a16="http://schemas.microsoft.com/office/drawing/2014/main" xmlns="" id="{5BD117E9-8572-41AB-8363-CB5F0AA49ED8}"/>
              </a:ext>
            </a:extLst>
          </p:cNvPr>
          <p:cNvSpPr>
            <a:spLocks noGrp="1" noRot="1" noChangeAspect="1"/>
          </p:cNvSpPr>
          <p:nvPr>
            <p:ph type="sldImg"/>
          </p:nvPr>
        </p:nvSpPr>
        <p:spPr>
          <a:xfrm>
            <a:off x="1333500" y="658813"/>
            <a:ext cx="4191000" cy="2357437"/>
          </a:xfrm>
        </p:spPr>
      </p:sp>
    </p:spTree>
    <p:extLst>
      <p:ext uri="{BB962C8B-B14F-4D97-AF65-F5344CB8AC3E}">
        <p14:creationId xmlns:p14="http://schemas.microsoft.com/office/powerpoint/2010/main" val="16174363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a:extLst>
              <a:ext uri="{FF2B5EF4-FFF2-40B4-BE49-F238E27FC236}">
                <a16:creationId xmlns:a16="http://schemas.microsoft.com/office/drawing/2014/main" xmlns="" id="{F2BFA483-3316-4E39-BDFA-E56A0D3C2CBB}"/>
              </a:ext>
            </a:extLst>
          </p:cNvPr>
          <p:cNvSpPr>
            <a:spLocks noGrp="1" noRot="1" noChangeAspect="1"/>
          </p:cNvSpPr>
          <p:nvPr>
            <p:ph type="sldImg"/>
          </p:nvPr>
        </p:nvSpPr>
        <p:spPr>
          <a:xfrm>
            <a:off x="1457325" y="692150"/>
            <a:ext cx="4400550" cy="2474913"/>
          </a:xfrm>
          <a:noFill/>
          <a:ln w="12700">
            <a:solidFill>
              <a:prstClr val="black"/>
            </a:solidFill>
          </a:ln>
        </p:spPr>
      </p:sp>
      <p:sp>
        <p:nvSpPr>
          <p:cNvPr id="5" name="Notes Placeholder 4">
            <a:extLst>
              <a:ext uri="{FF2B5EF4-FFF2-40B4-BE49-F238E27FC236}">
                <a16:creationId xmlns:a16="http://schemas.microsoft.com/office/drawing/2014/main" xmlns="" id="{2971E28E-6831-4B21-80FD-0D2D222C65F3}"/>
              </a:ext>
            </a:extLst>
          </p:cNvPr>
          <p:cNvSpPr>
            <a:spLocks noGrp="1" noChangeAspect="1"/>
          </p:cNvSpPr>
          <p:nvPr>
            <p:ph type="body" idx="1"/>
          </p:nvPr>
        </p:nvSpPr>
        <p:spPr>
          <a:xfrm>
            <a:off x="258529" y="3291546"/>
            <a:ext cx="6242632" cy="5777158"/>
          </a:xfrm>
        </p:spPr>
        <p:txBody>
          <a:bodyPr vert="horz" lIns="0" tIns="0" rIns="0" bIns="0" rtlCol="0"/>
          <a:lstStyle/>
          <a:p>
            <a:pPr>
              <a:lnSpc>
                <a:spcPct val="115000"/>
              </a:lnSpc>
            </a:pPr>
            <a:r>
              <a:rPr lang="en-US" sz="1000" dirty="0">
                <a:effectLst/>
                <a:latin typeface="Arial" panose="020B0604020202020204" pitchFamily="34" charset="0"/>
                <a:ea typeface="Arial" panose="020B0604020202020204" pitchFamily="34" charset="0"/>
              </a:rPr>
              <a:t>In the 2020 Gartner Digital Friction Survey and the 2021 Reimaging Technology Work Survey, we questioned almost 12,000 employees across functions, levels, industries and geographies to assess the analytics- and technology-related activities they do in their jobs. We found that, for many employees, all work has become technology work. Technology work, once primarily the purview of IT departments, is being democratized. A growing share of business leaders are setting up their own teams to digitalize internal business capabilities or create market-facing offerings — a trend that has been accelerated by the COVID-19 pandemic.</a:t>
            </a:r>
          </a:p>
          <a:p>
            <a:pPr>
              <a:lnSpc>
                <a:spcPct val="115000"/>
              </a:lnSpc>
            </a:pPr>
            <a:r>
              <a:rPr lang="en-US" sz="1000" dirty="0">
                <a:effectLst/>
                <a:latin typeface="Arial" panose="020B0604020202020204" pitchFamily="34" charset="0"/>
                <a:ea typeface="Arial" panose="020B0604020202020204" pitchFamily="34" charset="0"/>
              </a:rPr>
              <a:t> </a:t>
            </a:r>
          </a:p>
          <a:p>
            <a:pPr>
              <a:lnSpc>
                <a:spcPct val="115000"/>
              </a:lnSpc>
            </a:pPr>
            <a:r>
              <a:rPr lang="en-US" sz="1000" b="1" dirty="0">
                <a:effectLst/>
                <a:latin typeface="Arial" panose="020B0604020202020204" pitchFamily="34" charset="0"/>
                <a:ea typeface="Arial" panose="020B0604020202020204" pitchFamily="34" charset="0"/>
              </a:rPr>
              <a:t>Evidence and Related Research</a:t>
            </a:r>
          </a:p>
          <a:p>
            <a:r>
              <a:rPr lang="en-US" sz="1000" dirty="0">
                <a:effectLst/>
                <a:latin typeface="+mn-lt"/>
              </a:rPr>
              <a:t>The Gartner 2020 Digital Friction Survey was conducted via an online survey platform with a total of approximately 4,500 panel participants.</a:t>
            </a:r>
          </a:p>
          <a:p>
            <a:endParaRPr lang="en-US" sz="1000" dirty="0">
              <a:effectLst/>
              <a:latin typeface="+mn-lt"/>
            </a:endParaRPr>
          </a:p>
          <a:p>
            <a:pPr marL="0" marR="0" lvl="0" indent="0" algn="l" defTabSz="914400" rtl="0" eaLnBrk="1" fontAlgn="auto" latinLnBrk="0" hangingPunct="1">
              <a:lnSpc>
                <a:spcPct val="90000"/>
              </a:lnSpc>
              <a:spcBef>
                <a:spcPts val="0"/>
              </a:spcBef>
              <a:spcAft>
                <a:spcPts val="600"/>
              </a:spcAft>
              <a:buClrTx/>
              <a:buSzTx/>
              <a:buFontTx/>
              <a:buNone/>
              <a:tabLst/>
              <a:defRPr/>
            </a:pPr>
            <a:r>
              <a:rPr lang="en-US" sz="1000" dirty="0">
                <a:effectLst/>
                <a:latin typeface="+mn-lt"/>
              </a:rPr>
              <a:t>The 2021 Gartner Reimagining Technology Work Survey was conducted via an online platform in March 2021 among over 6,000 employees across functions, levels, industries and geographies. The survey examined, among other things, the extent to which employees outside of IT were involved in customizing and building analytics or technology solutions, the types of activities they performed, the teams and structures they worked in, and the types of support they received. To determine the key factors that help business technologists be more successful, we used logistic regression analysis to assess the impact of over 150 factors on successful achievement of business technologists’ key objectives.</a:t>
            </a:r>
          </a:p>
          <a:p>
            <a:pPr>
              <a:lnSpc>
                <a:spcPct val="115000"/>
              </a:lnSpc>
            </a:pPr>
            <a:endParaRPr lang="en-US" sz="1000" dirty="0">
              <a:effectLst/>
              <a:latin typeface="Arial" panose="020B0604020202020204" pitchFamily="34" charset="0"/>
              <a:ea typeface="Arial" panose="020B0604020202020204" pitchFamily="34" charset="0"/>
            </a:endParaRPr>
          </a:p>
          <a:p>
            <a:pPr>
              <a:lnSpc>
                <a:spcPct val="115000"/>
              </a:lnSpc>
            </a:pPr>
            <a:r>
              <a:rPr lang="en-US" sz="1000" dirty="0">
                <a:effectLst/>
                <a:latin typeface="Arial" panose="020B0604020202020204" pitchFamily="34" charset="0"/>
                <a:ea typeface="Arial" panose="020B0604020202020204" pitchFamily="34" charset="0"/>
              </a:rPr>
              <a:t>How CIOs Are Redefining Their Role and Responsibilities to Contribute to Digitalization — G00736974</a:t>
            </a:r>
          </a:p>
          <a:p>
            <a:pPr>
              <a:lnSpc>
                <a:spcPct val="115000"/>
              </a:lnSpc>
            </a:pPr>
            <a:r>
              <a:rPr lang="en-US" sz="1000" dirty="0">
                <a:effectLst/>
                <a:latin typeface="Arial" panose="020B0604020202020204" pitchFamily="34" charset="0"/>
                <a:ea typeface="Arial" panose="020B0604020202020204" pitchFamily="34" charset="0"/>
              </a:rPr>
              <a:t>Presentation: Democratized Technology Delivery: The CIO’s New Opportunity to Boost the Value of IT — G00754237 </a:t>
            </a:r>
          </a:p>
        </p:txBody>
      </p:sp>
      <p:sp>
        <p:nvSpPr>
          <p:cNvPr id="6" name="Rectangle 5">
            <a:extLst>
              <a:ext uri="{FF2B5EF4-FFF2-40B4-BE49-F238E27FC236}">
                <a16:creationId xmlns:a16="http://schemas.microsoft.com/office/drawing/2014/main" xmlns="" id="{988CFBD2-E771-4482-942A-F4DFD26AAC93}"/>
              </a:ext>
            </a:extLst>
          </p:cNvPr>
          <p:cNvSpPr>
            <a:spLocks noChangeArrowheads="1"/>
          </p:cNvSpPr>
          <p:nvPr/>
        </p:nvSpPr>
        <p:spPr bwMode="auto">
          <a:xfrm>
            <a:off x="257387" y="381586"/>
            <a:ext cx="6799284" cy="301177"/>
          </a:xfrm>
          <a:prstGeom prst="rect">
            <a:avLst/>
          </a:prstGeom>
          <a:noFill/>
          <a:ln w="12700" algn="ctr">
            <a:noFill/>
            <a:miter lim="800000"/>
            <a:headEnd/>
            <a:tailEnd/>
          </a:ln>
        </p:spPr>
        <p:txBody>
          <a:bodyPr wrap="square" lIns="0" tIns="50072" rIns="100143" bIns="50072">
            <a:spAutoFit/>
          </a:bodyPr>
          <a:lstStyle/>
          <a:p>
            <a:pPr marL="0" marR="0" lvl="0" indent="0" algn="l" defTabSz="964935" rtl="0" eaLnBrk="1" fontAlgn="auto" latinLnBrk="0" hangingPunct="1">
              <a:lnSpc>
                <a:spcPct val="100000"/>
              </a:lnSpc>
              <a:spcBef>
                <a:spcPct val="0"/>
              </a:spcBef>
              <a:spcAft>
                <a:spcPct val="0"/>
              </a:spcAft>
              <a:buClrTx/>
              <a:buSzTx/>
              <a:buFontTx/>
              <a:buNone/>
              <a:tabLst/>
              <a:defRPr/>
            </a:pPr>
            <a:r>
              <a:rPr kumimoji="0" lang="en-US" sz="1300" b="1" i="0" u="none" strike="noStrike" kern="1200" cap="none" spc="0" normalizeH="0" baseline="0" noProof="0" dirty="0">
                <a:ln>
                  <a:noFill/>
                </a:ln>
                <a:solidFill>
                  <a:prstClr val="black"/>
                </a:solidFill>
                <a:effectLst/>
                <a:uLnTx/>
                <a:uFillTx/>
                <a:latin typeface="Arial"/>
                <a:ea typeface="+mn-ea"/>
                <a:cs typeface="+mn-cs"/>
              </a:rPr>
              <a:t>Placeholder for text (substitute your own text; delete when not used)</a:t>
            </a:r>
          </a:p>
        </p:txBody>
      </p:sp>
    </p:spTree>
    <p:extLst>
      <p:ext uri="{BB962C8B-B14F-4D97-AF65-F5344CB8AC3E}">
        <p14:creationId xmlns:p14="http://schemas.microsoft.com/office/powerpoint/2010/main" val="260481292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8.sv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167128" y="1815465"/>
            <a:ext cx="4544568" cy="1993392"/>
          </a:xfrm>
        </p:spPr>
        <p:txBody>
          <a:bodyPr anchor="ctr" anchorCtr="0">
            <a:noAutofit/>
          </a:bodyPr>
          <a:lstStyle>
            <a:lvl1pPr algn="l">
              <a:defRPr sz="3600"/>
            </a:lvl1pPr>
          </a:lstStyle>
          <a:p>
            <a:r>
              <a:rPr lang="en-US" dirty="0"/>
              <a:t>Click to Add Title; 4 Lines of Copy; 60 Characters Maximum</a:t>
            </a:r>
          </a:p>
        </p:txBody>
      </p:sp>
      <p:sp>
        <p:nvSpPr>
          <p:cNvPr id="3" name="Subtitle 2"/>
          <p:cNvSpPr>
            <a:spLocks noGrp="1"/>
          </p:cNvSpPr>
          <p:nvPr>
            <p:ph type="subTitle" idx="1" hasCustomPrompt="1"/>
          </p:nvPr>
        </p:nvSpPr>
        <p:spPr>
          <a:xfrm>
            <a:off x="2167128" y="3927729"/>
            <a:ext cx="4544568" cy="276999"/>
          </a:xfrm>
        </p:spPr>
        <p:txBody>
          <a:bodyPr>
            <a:spAutoFit/>
          </a:bodyPr>
          <a:lstStyle>
            <a:lvl1pPr marL="0" marR="0" indent="0" algn="l" defTabSz="914400" rtl="0" eaLnBrk="1" fontAlgn="auto" latinLnBrk="0" hangingPunct="1">
              <a:lnSpc>
                <a:spcPct val="100000"/>
              </a:lnSpc>
              <a:spcBef>
                <a:spcPts val="0"/>
              </a:spcBef>
              <a:spcAft>
                <a:spcPts val="0"/>
              </a:spcAft>
              <a:buClrTx/>
              <a:buSzPct val="100000"/>
              <a:buFont typeface="Arial" panose="020B0604020202020204" pitchFamily="34" charset="0"/>
              <a:buNone/>
              <a:tabLst/>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Presenter Name</a:t>
            </a:r>
          </a:p>
        </p:txBody>
      </p:sp>
      <p:sp>
        <p:nvSpPr>
          <p:cNvPr id="14" name="TextBox 13">
            <a:extLst>
              <a:ext uri="{FF2B5EF4-FFF2-40B4-BE49-F238E27FC236}">
                <a16:creationId xmlns:a16="http://schemas.microsoft.com/office/drawing/2014/main" xmlns="" id="{BB93A754-CF98-4BEB-BE89-ADF1CF77AA4F}"/>
              </a:ext>
            </a:extLst>
          </p:cNvPr>
          <p:cNvSpPr txBox="1"/>
          <p:nvPr/>
        </p:nvSpPr>
        <p:spPr>
          <a:xfrm>
            <a:off x="457200" y="6199632"/>
            <a:ext cx="7095744" cy="323165"/>
          </a:xfrm>
          <a:prstGeom prst="rect">
            <a:avLst/>
          </a:prstGeom>
          <a:noFill/>
        </p:spPr>
        <p:txBody>
          <a:bodyPr wrap="square" lIns="0" tIns="0" rIns="0" bIns="0" rtlCol="0" anchor="b" anchorCtr="0">
            <a:spAutoFit/>
          </a:bodyPr>
          <a:lstStyle/>
          <a:p>
            <a:r>
              <a:rPr lang="en-US" sz="700" dirty="0"/>
              <a:t>© 2021 Gartner, Inc. and/or its affiliates. All rights reserved. Gartner is a registered trademark of Gartner, Inc. or its affiliates. This presentation, including all supporting materials, </a:t>
            </a:r>
            <a:br>
              <a:rPr lang="en-US" sz="700" dirty="0"/>
            </a:br>
            <a:r>
              <a:rPr lang="en-US" sz="700" dirty="0"/>
              <a:t>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p>
        </p:txBody>
      </p:sp>
      <p:sp>
        <p:nvSpPr>
          <p:cNvPr id="11" name="Rectangle 10">
            <a:extLst>
              <a:ext uri="{FF2B5EF4-FFF2-40B4-BE49-F238E27FC236}">
                <a16:creationId xmlns:a16="http://schemas.microsoft.com/office/drawing/2014/main" xmlns="" id="{DF52C871-2562-42C8-892F-B626144557EB}"/>
              </a:ext>
            </a:extLst>
          </p:cNvPr>
          <p:cNvSpPr>
            <a:spLocks noChangeAspect="1"/>
          </p:cNvSpPr>
          <p:nvPr/>
        </p:nvSpPr>
        <p:spPr>
          <a:xfrm>
            <a:off x="1591056" y="1344168"/>
            <a:ext cx="164592" cy="32918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3" name="Rectangle 12">
            <a:extLst>
              <a:ext uri="{FF2B5EF4-FFF2-40B4-BE49-F238E27FC236}">
                <a16:creationId xmlns:a16="http://schemas.microsoft.com/office/drawing/2014/main" xmlns="" id="{1381A73D-9388-4EC4-8DD3-AFDF9CEB6291}"/>
              </a:ext>
            </a:extLst>
          </p:cNvPr>
          <p:cNvSpPr>
            <a:spLocks noChangeAspect="1"/>
          </p:cNvSpPr>
          <p:nvPr/>
        </p:nvSpPr>
        <p:spPr>
          <a:xfrm>
            <a:off x="7059168" y="1344168"/>
            <a:ext cx="164592" cy="32918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pic>
        <p:nvPicPr>
          <p:cNvPr id="27" name="Picture 26">
            <a:extLst>
              <a:ext uri="{FF2B5EF4-FFF2-40B4-BE49-F238E27FC236}">
                <a16:creationId xmlns:a16="http://schemas.microsoft.com/office/drawing/2014/main" xmlns="" id="{E77AE7DB-FD48-4294-BD87-EA8DA4C9EC3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686167" y="6056352"/>
            <a:ext cx="2057400" cy="468273"/>
          </a:xfrm>
          <a:prstGeom prst="rect">
            <a:avLst/>
          </a:prstGeom>
        </p:spPr>
      </p:pic>
    </p:spTree>
    <p:extLst>
      <p:ext uri="{BB962C8B-B14F-4D97-AF65-F5344CB8AC3E}">
        <p14:creationId xmlns:p14="http://schemas.microsoft.com/office/powerpoint/2010/main" val="360283939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Three column shaded">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title</a:t>
            </a:r>
          </a:p>
        </p:txBody>
      </p:sp>
      <p:sp>
        <p:nvSpPr>
          <p:cNvPr id="3" name="Content Placeholder 2"/>
          <p:cNvSpPr>
            <a:spLocks noGrp="1"/>
          </p:cNvSpPr>
          <p:nvPr>
            <p:ph sz="half" idx="1" hasCustomPrompt="1"/>
          </p:nvPr>
        </p:nvSpPr>
        <p:spPr>
          <a:xfrm>
            <a:off x="457200" y="1527048"/>
            <a:ext cx="3337560" cy="4462272"/>
          </a:xfrm>
          <a:solidFill>
            <a:srgbClr val="F4F4F4"/>
          </a:solidFill>
        </p:spPr>
        <p:txBody>
          <a:bodyPr lIns="182880" tIns="182880" rIns="91440" bIns="91440"/>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hasCustomPrompt="1"/>
          </p:nvPr>
        </p:nvSpPr>
        <p:spPr>
          <a:xfrm>
            <a:off x="4425696" y="1527048"/>
            <a:ext cx="3337560" cy="4462272"/>
          </a:xfrm>
          <a:solidFill>
            <a:srgbClr val="F4F4F4"/>
          </a:solidFill>
        </p:spPr>
        <p:txBody>
          <a:bodyPr lIns="182880" tIns="182880" rIns="91440" bIns="91440"/>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3">
            <a:extLst>
              <a:ext uri="{FF2B5EF4-FFF2-40B4-BE49-F238E27FC236}">
                <a16:creationId xmlns:a16="http://schemas.microsoft.com/office/drawing/2014/main" xmlns="" id="{13ADFCF5-3DAD-4A00-B1EE-30FF7A1A1DC5}"/>
              </a:ext>
            </a:extLst>
          </p:cNvPr>
          <p:cNvSpPr>
            <a:spLocks noGrp="1"/>
          </p:cNvSpPr>
          <p:nvPr>
            <p:ph sz="half" idx="10" hasCustomPrompt="1"/>
          </p:nvPr>
        </p:nvSpPr>
        <p:spPr>
          <a:xfrm>
            <a:off x="8394192" y="1527048"/>
            <a:ext cx="3337560" cy="4462272"/>
          </a:xfrm>
          <a:solidFill>
            <a:srgbClr val="F4F4F4"/>
          </a:solidFill>
        </p:spPr>
        <p:txBody>
          <a:bodyPr lIns="182880" tIns="182880" rIns="91440" bIns="91440"/>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31946258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twoObj" preserve="1">
  <p:cSld name="Four colum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361950"/>
            <a:ext cx="11274552" cy="451231"/>
          </a:xfrm>
        </p:spPr>
        <p:txBody>
          <a:bodyPr/>
          <a:lstStyle/>
          <a:p>
            <a:r>
              <a:rPr lang="en-US" dirty="0"/>
              <a:t>Click to edit title</a:t>
            </a:r>
          </a:p>
        </p:txBody>
      </p:sp>
      <p:sp>
        <p:nvSpPr>
          <p:cNvPr id="3" name="Content Placeholder 2"/>
          <p:cNvSpPr>
            <a:spLocks noGrp="1"/>
          </p:cNvSpPr>
          <p:nvPr>
            <p:ph sz="half" idx="1" hasCustomPrompt="1"/>
          </p:nvPr>
        </p:nvSpPr>
        <p:spPr>
          <a:xfrm>
            <a:off x="457200" y="1527048"/>
            <a:ext cx="2600706" cy="4462272"/>
          </a:xfrm>
        </p:spPr>
        <p:txBody>
          <a:bodyPr/>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hasCustomPrompt="1"/>
          </p:nvPr>
        </p:nvSpPr>
        <p:spPr>
          <a:xfrm>
            <a:off x="3348482" y="1527048"/>
            <a:ext cx="2600706" cy="4462272"/>
          </a:xfrm>
        </p:spPr>
        <p:txBody>
          <a:bodyPr/>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3">
            <a:extLst>
              <a:ext uri="{FF2B5EF4-FFF2-40B4-BE49-F238E27FC236}">
                <a16:creationId xmlns:a16="http://schemas.microsoft.com/office/drawing/2014/main" xmlns="" id="{13ADFCF5-3DAD-4A00-B1EE-30FF7A1A1DC5}"/>
              </a:ext>
            </a:extLst>
          </p:cNvPr>
          <p:cNvSpPr>
            <a:spLocks noGrp="1"/>
          </p:cNvSpPr>
          <p:nvPr>
            <p:ph sz="half" idx="10" hasCustomPrompt="1"/>
          </p:nvPr>
        </p:nvSpPr>
        <p:spPr>
          <a:xfrm>
            <a:off x="6239764" y="1527048"/>
            <a:ext cx="2600706" cy="4462272"/>
          </a:xfrm>
        </p:spPr>
        <p:txBody>
          <a:bodyPr/>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3">
            <a:extLst>
              <a:ext uri="{FF2B5EF4-FFF2-40B4-BE49-F238E27FC236}">
                <a16:creationId xmlns:a16="http://schemas.microsoft.com/office/drawing/2014/main" xmlns="" id="{B226B5DF-DF35-419C-8251-4F81A740D77A}"/>
              </a:ext>
            </a:extLst>
          </p:cNvPr>
          <p:cNvSpPr>
            <a:spLocks noGrp="1"/>
          </p:cNvSpPr>
          <p:nvPr>
            <p:ph sz="half" idx="11" hasCustomPrompt="1"/>
          </p:nvPr>
        </p:nvSpPr>
        <p:spPr>
          <a:xfrm>
            <a:off x="9131046" y="1527048"/>
            <a:ext cx="2600706" cy="4462272"/>
          </a:xfrm>
        </p:spPr>
        <p:txBody>
          <a:bodyPr/>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659946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reserve="1">
  <p:cSld name="Four column shaded">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361950"/>
            <a:ext cx="11274552" cy="451231"/>
          </a:xfrm>
        </p:spPr>
        <p:txBody>
          <a:bodyPr/>
          <a:lstStyle/>
          <a:p>
            <a:r>
              <a:rPr lang="en-US" dirty="0"/>
              <a:t>Click to edit title</a:t>
            </a:r>
          </a:p>
        </p:txBody>
      </p:sp>
      <p:sp>
        <p:nvSpPr>
          <p:cNvPr id="3" name="Content Placeholder 2"/>
          <p:cNvSpPr>
            <a:spLocks noGrp="1"/>
          </p:cNvSpPr>
          <p:nvPr>
            <p:ph sz="half" idx="1" hasCustomPrompt="1"/>
          </p:nvPr>
        </p:nvSpPr>
        <p:spPr>
          <a:xfrm>
            <a:off x="457200" y="1527048"/>
            <a:ext cx="2600706" cy="4462272"/>
          </a:xfrm>
          <a:solidFill>
            <a:srgbClr val="F4F4F4"/>
          </a:solidFill>
        </p:spPr>
        <p:txBody>
          <a:bodyPr lIns="91440" tIns="182880" rIns="91440" bIns="91440"/>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hasCustomPrompt="1"/>
          </p:nvPr>
        </p:nvSpPr>
        <p:spPr>
          <a:xfrm>
            <a:off x="3348482" y="1527048"/>
            <a:ext cx="2600706" cy="4462272"/>
          </a:xfrm>
          <a:solidFill>
            <a:srgbClr val="F4F4F4"/>
          </a:solidFill>
        </p:spPr>
        <p:txBody>
          <a:bodyPr lIns="91440" tIns="182880" rIns="91440" bIns="91440"/>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3">
            <a:extLst>
              <a:ext uri="{FF2B5EF4-FFF2-40B4-BE49-F238E27FC236}">
                <a16:creationId xmlns:a16="http://schemas.microsoft.com/office/drawing/2014/main" xmlns="" id="{13ADFCF5-3DAD-4A00-B1EE-30FF7A1A1DC5}"/>
              </a:ext>
            </a:extLst>
          </p:cNvPr>
          <p:cNvSpPr>
            <a:spLocks noGrp="1"/>
          </p:cNvSpPr>
          <p:nvPr>
            <p:ph sz="half" idx="10" hasCustomPrompt="1"/>
          </p:nvPr>
        </p:nvSpPr>
        <p:spPr>
          <a:xfrm>
            <a:off x="6239764" y="1527048"/>
            <a:ext cx="2600706" cy="4462272"/>
          </a:xfrm>
          <a:solidFill>
            <a:srgbClr val="F4F4F4"/>
          </a:solidFill>
        </p:spPr>
        <p:txBody>
          <a:bodyPr lIns="91440" tIns="182880" rIns="91440" bIns="91440"/>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3">
            <a:extLst>
              <a:ext uri="{FF2B5EF4-FFF2-40B4-BE49-F238E27FC236}">
                <a16:creationId xmlns:a16="http://schemas.microsoft.com/office/drawing/2014/main" xmlns="" id="{F44528D9-D4DF-4ABD-97AD-FCFEE24F7C53}"/>
              </a:ext>
            </a:extLst>
          </p:cNvPr>
          <p:cNvSpPr>
            <a:spLocks noGrp="1"/>
          </p:cNvSpPr>
          <p:nvPr>
            <p:ph sz="half" idx="11" hasCustomPrompt="1"/>
          </p:nvPr>
        </p:nvSpPr>
        <p:spPr>
          <a:xfrm>
            <a:off x="9131046" y="1527048"/>
            <a:ext cx="2600706" cy="4462272"/>
          </a:xfrm>
          <a:solidFill>
            <a:srgbClr val="F4F4F4"/>
          </a:solidFill>
        </p:spPr>
        <p:txBody>
          <a:bodyPr lIns="91440" tIns="182880" rIns="91440" bIns="91440"/>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36628419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Divider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57400" y="1527048"/>
            <a:ext cx="4910328" cy="2935224"/>
          </a:xfrm>
        </p:spPr>
        <p:txBody>
          <a:bodyPr anchor="ctr" anchorCtr="0"/>
          <a:lstStyle>
            <a:lvl1pPr>
              <a:lnSpc>
                <a:spcPct val="100000"/>
              </a:lnSpc>
              <a:defRPr sz="3200"/>
            </a:lvl1pPr>
          </a:lstStyle>
          <a:p>
            <a:r>
              <a:rPr lang="en-US" dirty="0"/>
              <a:t>Divider Slide</a:t>
            </a:r>
            <a:br>
              <a:rPr lang="en-US" dirty="0"/>
            </a:br>
            <a:r>
              <a:rPr lang="en-US" dirty="0"/>
              <a:t>30 Characters Max.</a:t>
            </a:r>
            <a:br>
              <a:rPr lang="en-US" dirty="0"/>
            </a:br>
            <a:r>
              <a:rPr lang="en-US" dirty="0"/>
              <a:t>Lorem Ipsum</a:t>
            </a:r>
          </a:p>
        </p:txBody>
      </p:sp>
      <p:sp>
        <p:nvSpPr>
          <p:cNvPr id="9" name="Rectangle 8">
            <a:extLst>
              <a:ext uri="{FF2B5EF4-FFF2-40B4-BE49-F238E27FC236}">
                <a16:creationId xmlns:a16="http://schemas.microsoft.com/office/drawing/2014/main" xmlns="" id="{2732D673-8A01-4D67-952F-C50DD619BB5A}"/>
              </a:ext>
            </a:extLst>
          </p:cNvPr>
          <p:cNvSpPr/>
          <p:nvPr/>
        </p:nvSpPr>
        <p:spPr>
          <a:xfrm>
            <a:off x="0" y="1353312"/>
            <a:ext cx="1755648" cy="32918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0" name="Rectangle 9">
            <a:extLst>
              <a:ext uri="{FF2B5EF4-FFF2-40B4-BE49-F238E27FC236}">
                <a16:creationId xmlns:a16="http://schemas.microsoft.com/office/drawing/2014/main" xmlns="" id="{BCD94C69-E2DB-4D1B-9563-7EE92CB777A0}"/>
              </a:ext>
            </a:extLst>
          </p:cNvPr>
          <p:cNvSpPr/>
          <p:nvPr/>
        </p:nvSpPr>
        <p:spPr>
          <a:xfrm>
            <a:off x="7141464" y="1353312"/>
            <a:ext cx="5047488" cy="32918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Tree>
    <p:extLst>
      <p:ext uri="{BB962C8B-B14F-4D97-AF65-F5344CB8AC3E}">
        <p14:creationId xmlns:p14="http://schemas.microsoft.com/office/powerpoint/2010/main" val="376661735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Divider W1_Sk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57400" y="1527048"/>
            <a:ext cx="4910328" cy="2935224"/>
          </a:xfrm>
        </p:spPr>
        <p:txBody>
          <a:bodyPr anchor="ctr" anchorCtr="0"/>
          <a:lstStyle>
            <a:lvl1pPr>
              <a:lnSpc>
                <a:spcPct val="100000"/>
              </a:lnSpc>
              <a:defRPr sz="3200"/>
            </a:lvl1pPr>
          </a:lstStyle>
          <a:p>
            <a:r>
              <a:rPr lang="en-US" dirty="0"/>
              <a:t>Divider Slide</a:t>
            </a:r>
            <a:br>
              <a:rPr lang="en-US" dirty="0"/>
            </a:br>
            <a:r>
              <a:rPr lang="en-US" dirty="0"/>
              <a:t>30 Characters Max.</a:t>
            </a:r>
            <a:br>
              <a:rPr lang="en-US" dirty="0"/>
            </a:br>
            <a:r>
              <a:rPr lang="en-US" dirty="0"/>
              <a:t>Lorem Ipsum</a:t>
            </a:r>
          </a:p>
        </p:txBody>
      </p:sp>
      <p:sp>
        <p:nvSpPr>
          <p:cNvPr id="9" name="Rectangle 8">
            <a:extLst>
              <a:ext uri="{FF2B5EF4-FFF2-40B4-BE49-F238E27FC236}">
                <a16:creationId xmlns:a16="http://schemas.microsoft.com/office/drawing/2014/main" xmlns="" id="{2732D673-8A01-4D67-952F-C50DD619BB5A}"/>
              </a:ext>
            </a:extLst>
          </p:cNvPr>
          <p:cNvSpPr/>
          <p:nvPr/>
        </p:nvSpPr>
        <p:spPr>
          <a:xfrm>
            <a:off x="0" y="1353312"/>
            <a:ext cx="1755648" cy="32918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0" name="Rectangle 9">
            <a:extLst>
              <a:ext uri="{FF2B5EF4-FFF2-40B4-BE49-F238E27FC236}">
                <a16:creationId xmlns:a16="http://schemas.microsoft.com/office/drawing/2014/main" xmlns="" id="{BCD94C69-E2DB-4D1B-9563-7EE92CB777A0}"/>
              </a:ext>
            </a:extLst>
          </p:cNvPr>
          <p:cNvSpPr/>
          <p:nvPr/>
        </p:nvSpPr>
        <p:spPr>
          <a:xfrm>
            <a:off x="7141464" y="1353312"/>
            <a:ext cx="5047488" cy="32918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Tree>
    <p:extLst>
      <p:ext uri="{BB962C8B-B14F-4D97-AF65-F5344CB8AC3E}">
        <p14:creationId xmlns:p14="http://schemas.microsoft.com/office/powerpoint/2010/main" val="273585642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ote with photo">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B478971-A225-4A64-8E00-AA9C8577611D}"/>
              </a:ext>
            </a:extLst>
          </p:cNvPr>
          <p:cNvSpPr>
            <a:spLocks noGrp="1"/>
          </p:cNvSpPr>
          <p:nvPr>
            <p:ph type="title" hasCustomPrompt="1"/>
          </p:nvPr>
        </p:nvSpPr>
        <p:spPr>
          <a:xfrm>
            <a:off x="457199" y="1009268"/>
            <a:ext cx="6060141" cy="4476115"/>
          </a:xfrm>
        </p:spPr>
        <p:txBody>
          <a:bodyPr anchor="ctr" anchorCtr="0"/>
          <a:lstStyle>
            <a:lvl1pPr marL="182880" indent="-457200">
              <a:lnSpc>
                <a:spcPct val="100000"/>
              </a:lnSpc>
              <a:defRPr sz="3200"/>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a:t>
            </a:r>
            <a:r>
              <a:rPr lang="en-US" dirty="0" err="1"/>
              <a:t>ur</a:t>
            </a:r>
            <a:r>
              <a:rPr lang="en-US" dirty="0"/>
              <a:t>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
        <p:nvSpPr>
          <p:cNvPr id="3" name="Text Placeholder 2">
            <a:extLst>
              <a:ext uri="{FF2B5EF4-FFF2-40B4-BE49-F238E27FC236}">
                <a16:creationId xmlns:a16="http://schemas.microsoft.com/office/drawing/2014/main" xmlns="" id="{44D4D588-53FA-4557-81C5-0FF86A2FBBA3}"/>
              </a:ext>
            </a:extLst>
          </p:cNvPr>
          <p:cNvSpPr>
            <a:spLocks noGrp="1"/>
          </p:cNvSpPr>
          <p:nvPr>
            <p:ph type="body" idx="1" hasCustomPrompt="1"/>
          </p:nvPr>
        </p:nvSpPr>
        <p:spPr>
          <a:xfrm>
            <a:off x="457199" y="5485384"/>
            <a:ext cx="6060141" cy="347472"/>
          </a:xfrm>
        </p:spPr>
        <p:txBody>
          <a:bodyPr/>
          <a:lstStyle>
            <a:lvl1pPr marL="0" indent="0">
              <a:buNone/>
              <a:defRPr sz="1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add attribution</a:t>
            </a:r>
          </a:p>
        </p:txBody>
      </p:sp>
      <p:sp>
        <p:nvSpPr>
          <p:cNvPr id="10" name="Picture Placeholder 9">
            <a:extLst>
              <a:ext uri="{FF2B5EF4-FFF2-40B4-BE49-F238E27FC236}">
                <a16:creationId xmlns:a16="http://schemas.microsoft.com/office/drawing/2014/main" xmlns="" id="{D2E7EA53-F4D0-483C-9798-E23D7CCB2A12}"/>
              </a:ext>
            </a:extLst>
          </p:cNvPr>
          <p:cNvSpPr>
            <a:spLocks noGrp="1"/>
          </p:cNvSpPr>
          <p:nvPr>
            <p:ph type="pic" sz="quarter" idx="10"/>
          </p:nvPr>
        </p:nvSpPr>
        <p:spPr>
          <a:xfrm>
            <a:off x="7040880" y="1346199"/>
            <a:ext cx="4690872" cy="4297680"/>
          </a:xfrm>
        </p:spPr>
        <p:txBody>
          <a:bodyPr/>
          <a:lstStyle>
            <a:lvl1pPr marL="0" indent="0">
              <a:buNone/>
              <a:defRPr/>
            </a:lvl1pPr>
          </a:lstStyle>
          <a:p>
            <a:r>
              <a:rPr lang="en-US" dirty="0"/>
              <a:t>Click icon to add picture</a:t>
            </a:r>
          </a:p>
        </p:txBody>
      </p:sp>
    </p:spTree>
    <p:extLst>
      <p:ext uri="{BB962C8B-B14F-4D97-AF65-F5344CB8AC3E}">
        <p14:creationId xmlns:p14="http://schemas.microsoft.com/office/powerpoint/2010/main" val="382729090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xmlns="" id="{A5204F30-1AF4-524D-A3DC-8D6F9529A61E}"/>
              </a:ext>
            </a:extLst>
          </p:cNvPr>
          <p:cNvSpPr>
            <a:spLocks noGrp="1"/>
          </p:cNvSpPr>
          <p:nvPr>
            <p:ph type="title" hasCustomPrompt="1"/>
          </p:nvPr>
        </p:nvSpPr>
        <p:spPr>
          <a:xfrm>
            <a:off x="457199" y="1009268"/>
            <a:ext cx="8366761" cy="4476115"/>
          </a:xfrm>
        </p:spPr>
        <p:txBody>
          <a:bodyPr anchor="ctr" anchorCtr="0"/>
          <a:lstStyle>
            <a:lvl1pPr marL="182880" indent="-457200">
              <a:lnSpc>
                <a:spcPct val="100000"/>
              </a:lnSpc>
              <a:defRPr sz="3200"/>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a:t>
            </a:r>
            <a:r>
              <a:rPr lang="en-US" dirty="0" err="1"/>
              <a:t>ur</a:t>
            </a:r>
            <a:r>
              <a:rPr lang="en-US" dirty="0"/>
              <a:t> </a:t>
            </a:r>
            <a:r>
              <a:rPr lang="en-US" dirty="0" err="1"/>
              <a:t>adip</a:t>
            </a:r>
            <a:r>
              <a:rPr lang="en-US" dirty="0"/>
              <a:t> </a:t>
            </a:r>
            <a:r>
              <a:rPr lang="en-US" dirty="0" err="1"/>
              <a:t>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 lorem.”</a:t>
            </a:r>
          </a:p>
        </p:txBody>
      </p:sp>
      <p:sp>
        <p:nvSpPr>
          <p:cNvPr id="7" name="Text Placeholder 2">
            <a:extLst>
              <a:ext uri="{FF2B5EF4-FFF2-40B4-BE49-F238E27FC236}">
                <a16:creationId xmlns:a16="http://schemas.microsoft.com/office/drawing/2014/main" xmlns="" id="{D53A335E-67E2-3E4F-88F7-0D3EB5BAE73D}"/>
              </a:ext>
            </a:extLst>
          </p:cNvPr>
          <p:cNvSpPr>
            <a:spLocks noGrp="1"/>
          </p:cNvSpPr>
          <p:nvPr>
            <p:ph type="body" idx="1" hasCustomPrompt="1"/>
          </p:nvPr>
        </p:nvSpPr>
        <p:spPr>
          <a:xfrm>
            <a:off x="457199" y="5485384"/>
            <a:ext cx="8366761" cy="347472"/>
          </a:xfrm>
        </p:spPr>
        <p:txBody>
          <a:bodyPr/>
          <a:lstStyle>
            <a:lvl1pPr marL="0" indent="0">
              <a:buNone/>
              <a:defRPr sz="1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add attribution</a:t>
            </a:r>
          </a:p>
        </p:txBody>
      </p:sp>
    </p:spTree>
    <p:extLst>
      <p:ext uri="{BB962C8B-B14F-4D97-AF65-F5344CB8AC3E}">
        <p14:creationId xmlns:p14="http://schemas.microsoft.com/office/powerpoint/2010/main" val="115739639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Recommended Research">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hasCustomPrompt="1"/>
          </p:nvPr>
        </p:nvSpPr>
        <p:spPr>
          <a:xfrm>
            <a:off x="457200" y="1527175"/>
            <a:ext cx="11276013" cy="4460873"/>
          </a:xfrm>
        </p:spPr>
        <p:txBody>
          <a:bodyPr/>
          <a:lstStyle>
            <a:lvl1pPr marL="457200" indent="-457200">
              <a:buClr>
                <a:schemeClr val="tx2"/>
              </a:buClr>
              <a:buSzPct val="130000"/>
              <a:buFontTx/>
              <a:buBlip>
                <a:blip r:embed="rId2">
                  <a:extLst>
                    <a:ext uri="{96DAC541-7B7A-43D3-8B79-37D633B846F1}">
                      <asvg:svgBlip xmlns:asvg="http://schemas.microsoft.com/office/drawing/2016/SVG/main" xmlns="" r:embed="rId3"/>
                    </a:ext>
                  </a:extLst>
                </a:blip>
              </a:buBlip>
              <a:defRPr/>
            </a:lvl1pPr>
            <a:lvl2pPr marL="950976">
              <a:buClrTx/>
              <a:defRPr/>
            </a:lvl2pPr>
            <a:lvl3pPr marL="1389888">
              <a:buClrTx/>
              <a:defRPr/>
            </a:lvl3pPr>
            <a:lvl4pPr marL="1883664">
              <a:buClrTx/>
              <a:defRPr/>
            </a:lvl4pPr>
            <a:lvl5pPr marL="2322576">
              <a:buClrTx/>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1750056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6">
            <a:extLst>
              <a:ext uri="{FF2B5EF4-FFF2-40B4-BE49-F238E27FC236}">
                <a16:creationId xmlns:a16="http://schemas.microsoft.com/office/drawing/2014/main" xmlns="" id="{84EDECE2-F9F2-4351-A826-ACD78703CADF}"/>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214328457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18742236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Title Slide">
    <p:bg>
      <p:bgRef idx="1001">
        <a:schemeClr val="bg2"/>
      </p:bgRef>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2167128" y="4035741"/>
            <a:ext cx="4544568" cy="307777"/>
          </a:xfrm>
        </p:spPr>
        <p:txBody>
          <a:bodyPr>
            <a:spAutoFit/>
          </a:bodyPr>
          <a:lstStyle>
            <a:lvl1pPr marL="0" marR="0" indent="0" algn="l" defTabSz="914400" rtl="0" eaLnBrk="1" fontAlgn="auto" latinLnBrk="0" hangingPunct="1">
              <a:lnSpc>
                <a:spcPct val="100000"/>
              </a:lnSpc>
              <a:spcBef>
                <a:spcPts val="0"/>
              </a:spcBef>
              <a:spcAft>
                <a:spcPts val="0"/>
              </a:spcAft>
              <a:buClrTx/>
              <a:buSzPct val="100000"/>
              <a:buFont typeface="Arial" panose="020B0604020202020204" pitchFamily="34" charset="0"/>
              <a:buNone/>
              <a:tabLst/>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Month 202X</a:t>
            </a:r>
          </a:p>
        </p:txBody>
      </p:sp>
      <p:sp>
        <p:nvSpPr>
          <p:cNvPr id="14" name="TextBox 13">
            <a:extLst>
              <a:ext uri="{FF2B5EF4-FFF2-40B4-BE49-F238E27FC236}">
                <a16:creationId xmlns:a16="http://schemas.microsoft.com/office/drawing/2014/main" xmlns="" id="{BB93A754-CF98-4BEB-BE89-ADF1CF77AA4F}"/>
              </a:ext>
            </a:extLst>
          </p:cNvPr>
          <p:cNvSpPr txBox="1"/>
          <p:nvPr/>
        </p:nvSpPr>
        <p:spPr>
          <a:xfrm>
            <a:off x="457200" y="6199632"/>
            <a:ext cx="7095744" cy="323165"/>
          </a:xfrm>
          <a:prstGeom prst="rect">
            <a:avLst/>
          </a:prstGeom>
          <a:noFill/>
        </p:spPr>
        <p:txBody>
          <a:bodyPr wrap="square" lIns="0" tIns="0" rIns="0" bIns="0" rtlCol="0" anchor="b" anchorCtr="0">
            <a:spAutoFit/>
          </a:bodyPr>
          <a:lstStyle/>
          <a:p>
            <a:r>
              <a:rPr lang="en-US" sz="700" dirty="0"/>
              <a:t>© 2021 Gartner, Inc. and/or its affiliates. All rights reserved. Gartner is a registered trademark of Gartner, Inc. or its affiliates. This presentation, including all supporting materials, </a:t>
            </a:r>
            <a:br>
              <a:rPr lang="en-US" sz="700" dirty="0"/>
            </a:br>
            <a:r>
              <a:rPr lang="en-US" sz="700" dirty="0"/>
              <a:t>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p>
        </p:txBody>
      </p:sp>
      <p:sp>
        <p:nvSpPr>
          <p:cNvPr id="11" name="Rectangle 10">
            <a:extLst>
              <a:ext uri="{FF2B5EF4-FFF2-40B4-BE49-F238E27FC236}">
                <a16:creationId xmlns:a16="http://schemas.microsoft.com/office/drawing/2014/main" xmlns="" id="{DF52C871-2562-42C8-892F-B626144557EB}"/>
              </a:ext>
            </a:extLst>
          </p:cNvPr>
          <p:cNvSpPr>
            <a:spLocks noChangeAspect="1"/>
          </p:cNvSpPr>
          <p:nvPr/>
        </p:nvSpPr>
        <p:spPr>
          <a:xfrm>
            <a:off x="1591056" y="1344168"/>
            <a:ext cx="164592" cy="32918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3" name="Rectangle 12">
            <a:extLst>
              <a:ext uri="{FF2B5EF4-FFF2-40B4-BE49-F238E27FC236}">
                <a16:creationId xmlns:a16="http://schemas.microsoft.com/office/drawing/2014/main" xmlns="" id="{1381A73D-9388-4EC4-8DD3-AFDF9CEB6291}"/>
              </a:ext>
            </a:extLst>
          </p:cNvPr>
          <p:cNvSpPr>
            <a:spLocks noChangeAspect="1"/>
          </p:cNvSpPr>
          <p:nvPr/>
        </p:nvSpPr>
        <p:spPr>
          <a:xfrm>
            <a:off x="7059168" y="1344168"/>
            <a:ext cx="164592" cy="32918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pic>
        <p:nvPicPr>
          <p:cNvPr id="27" name="Picture 26">
            <a:extLst>
              <a:ext uri="{FF2B5EF4-FFF2-40B4-BE49-F238E27FC236}">
                <a16:creationId xmlns:a16="http://schemas.microsoft.com/office/drawing/2014/main" xmlns="" id="{E77AE7DB-FD48-4294-BD87-EA8DA4C9EC3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686167" y="6056352"/>
            <a:ext cx="2057400" cy="468273"/>
          </a:xfrm>
          <a:prstGeom prst="rect">
            <a:avLst/>
          </a:prstGeom>
        </p:spPr>
      </p:pic>
      <p:sp>
        <p:nvSpPr>
          <p:cNvPr id="2" name="Title 1"/>
          <p:cNvSpPr>
            <a:spLocks noGrp="1"/>
          </p:cNvSpPr>
          <p:nvPr>
            <p:ph type="ctrTitle" hasCustomPrompt="1"/>
          </p:nvPr>
        </p:nvSpPr>
        <p:spPr>
          <a:xfrm>
            <a:off x="2167128" y="2364323"/>
            <a:ext cx="4544568" cy="498598"/>
          </a:xfrm>
        </p:spPr>
        <p:txBody>
          <a:bodyPr anchor="t" anchorCtr="0">
            <a:spAutoFit/>
          </a:bodyPr>
          <a:lstStyle>
            <a:lvl1pPr algn="l">
              <a:defRPr sz="3600"/>
            </a:lvl1pPr>
          </a:lstStyle>
          <a:p>
            <a:r>
              <a:rPr lang="en-US" dirty="0"/>
              <a:t>Role/Function</a:t>
            </a:r>
          </a:p>
        </p:txBody>
      </p:sp>
      <p:sp>
        <p:nvSpPr>
          <p:cNvPr id="6" name="Text Placeholder 5">
            <a:extLst>
              <a:ext uri="{FF2B5EF4-FFF2-40B4-BE49-F238E27FC236}">
                <a16:creationId xmlns:a16="http://schemas.microsoft.com/office/drawing/2014/main" xmlns="" id="{79BF5BBF-2095-7F47-84E9-C1C9015A0324}"/>
              </a:ext>
            </a:extLst>
          </p:cNvPr>
          <p:cNvSpPr>
            <a:spLocks noGrp="1"/>
          </p:cNvSpPr>
          <p:nvPr>
            <p:ph type="body" sz="quarter" idx="10" hasCustomPrompt="1"/>
          </p:nvPr>
        </p:nvSpPr>
        <p:spPr>
          <a:xfrm>
            <a:off x="2167128" y="1828099"/>
            <a:ext cx="4544568" cy="276999"/>
          </a:xfrm>
        </p:spPr>
        <p:txBody>
          <a:bodyPr wrap="square">
            <a:spAutoFit/>
          </a:bodyPr>
          <a:lstStyle>
            <a:lvl1pPr marL="0" indent="0">
              <a:buNone/>
              <a:defRPr sz="2000" b="1"/>
            </a:lvl1pPr>
          </a:lstStyle>
          <a:p>
            <a:pPr lvl="0"/>
            <a:r>
              <a:rPr lang="en-US" dirty="0"/>
              <a:t>Leadership Vision for 202X</a:t>
            </a:r>
          </a:p>
        </p:txBody>
      </p:sp>
    </p:spTree>
    <p:extLst>
      <p:ext uri="{BB962C8B-B14F-4D97-AF65-F5344CB8AC3E}">
        <p14:creationId xmlns:p14="http://schemas.microsoft.com/office/powerpoint/2010/main" val="418584656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cSld name="GARTNER_MASTER_SLIDE">
    <p:spTree>
      <p:nvGrpSpPr>
        <p:cNvPr id="1" name=""/>
        <p:cNvGrpSpPr/>
        <p:nvPr/>
      </p:nvGrpSpPr>
      <p:grpSpPr>
        <a:xfrm>
          <a:off x="0" y="0"/>
          <a:ext cx="0" cy="0"/>
          <a:chOff x="0" y="0"/>
          <a:chExt cx="0" cy="0"/>
        </a:xfrm>
      </p:grpSpPr>
      <p:pic>
        <p:nvPicPr>
          <p:cNvPr id="2" name="Object 1" descr="preencoded.png"/>
          <p:cNvPicPr>
            <a:picLocks noChangeAspect="1"/>
          </p:cNvPicPr>
          <p:nvPr/>
        </p:nvPicPr>
        <p:blipFill>
          <a:blip r:embed="rId2">
            <a:extLst>
              <a:ext uri="{96DAC541-7B7A-43D3-8B79-37D633B846F1}">
                <asvg:svgBlip xmlns:asvg="http://schemas.microsoft.com/office/drawing/2016/SVG/main" xmlns="" r:embed="rId3"/>
              </a:ext>
            </a:extLst>
          </a:blip>
          <a:stretch>
            <a:fillRect/>
          </a:stretch>
        </p:blipFill>
        <p:spPr>
          <a:xfrm>
            <a:off x="11399520" y="292608"/>
            <a:ext cx="414528" cy="414528"/>
          </a:xfrm>
          <a:prstGeom prst="rect">
            <a:avLst/>
          </a:prstGeom>
        </p:spPr>
      </p:pic>
      <p:sp>
        <p:nvSpPr>
          <p:cNvPr id="3" name="Object2"/>
          <p:cNvSpPr/>
          <p:nvPr/>
        </p:nvSpPr>
        <p:spPr>
          <a:xfrm>
            <a:off x="609600" y="5974080"/>
            <a:ext cx="6705600" cy="914400"/>
          </a:xfrm>
          <a:prstGeom prst="rect">
            <a:avLst/>
          </a:prstGeom>
          <a:noFill/>
          <a:ln/>
        </p:spPr>
        <p:txBody>
          <a:bodyPr wrap="square" rtlCol="0" anchor="ctr"/>
          <a:lstStyle/>
          <a:p>
            <a:r>
              <a:rPr lang="en-US" sz="933" b="1" dirty="0">
                <a:solidFill>
                  <a:srgbClr val="000000"/>
                </a:solidFill>
              </a:rPr>
              <a:t>RESTRICTED DISTRIBUTION</a:t>
            </a:r>
            <a:endParaRPr lang="en-US" sz="933" dirty="0"/>
          </a:p>
        </p:txBody>
      </p:sp>
      <p:sp>
        <p:nvSpPr>
          <p:cNvPr id="4" name="Object3"/>
          <p:cNvSpPr/>
          <p:nvPr/>
        </p:nvSpPr>
        <p:spPr>
          <a:xfrm>
            <a:off x="609600" y="6156960"/>
            <a:ext cx="6705600" cy="914400"/>
          </a:xfrm>
          <a:prstGeom prst="rect">
            <a:avLst/>
          </a:prstGeom>
          <a:noFill/>
          <a:ln/>
        </p:spPr>
        <p:txBody>
          <a:bodyPr wrap="square" rtlCol="0" anchor="ctr"/>
          <a:lstStyle/>
          <a:p>
            <a:r>
              <a:rPr lang="en-US" sz="800" dirty="0">
                <a:solidFill>
                  <a:srgbClr val="000000"/>
                </a:solidFill>
              </a:rPr>
              <a:t>© 2021 Gartner Inc. and/or its affiliates. All rights reserved.</a:t>
            </a:r>
            <a:endParaRPr lang="en-US" sz="800" dirty="0"/>
          </a:p>
        </p:txBody>
      </p:sp>
      <p:pic>
        <p:nvPicPr>
          <p:cNvPr id="5" name="Object 4" descr="preencoded.png"/>
          <p:cNvPicPr>
            <a:picLocks noChangeAspect="1"/>
          </p:cNvPicPr>
          <p:nvPr/>
        </p:nvPicPr>
        <p:blipFill>
          <a:blip r:embed="rId2">
            <a:extLst>
              <a:ext uri="{96DAC541-7B7A-43D3-8B79-37D633B846F1}">
                <asvg:svgBlip xmlns:asvg="http://schemas.microsoft.com/office/drawing/2016/SVG/main" xmlns="" r:embed="rId4"/>
              </a:ext>
            </a:extLst>
          </a:blip>
          <a:stretch>
            <a:fillRect/>
          </a:stretch>
        </p:blipFill>
        <p:spPr>
          <a:xfrm>
            <a:off x="10302240" y="6217920"/>
            <a:ext cx="1463040" cy="304800"/>
          </a:xfrm>
          <a:prstGeom prst="rect">
            <a:avLst/>
          </a:prstGeom>
        </p:spPr>
      </p:pic>
    </p:spTree>
    <p:extLst>
      <p:ext uri="{BB962C8B-B14F-4D97-AF65-F5344CB8AC3E}">
        <p14:creationId xmlns:p14="http://schemas.microsoft.com/office/powerpoint/2010/main" val="315655088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Divider B1_Sk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57400" y="1527048"/>
            <a:ext cx="4910328" cy="2935224"/>
          </a:xfrm>
        </p:spPr>
        <p:txBody>
          <a:bodyPr anchor="ctr" anchorCtr="0"/>
          <a:lstStyle>
            <a:lvl1pPr>
              <a:lnSpc>
                <a:spcPct val="100000"/>
              </a:lnSpc>
              <a:defRPr sz="3200"/>
            </a:lvl1pPr>
          </a:lstStyle>
          <a:p>
            <a:r>
              <a:rPr lang="en-US" dirty="0"/>
              <a:t>Divider Slide</a:t>
            </a:r>
            <a:br>
              <a:rPr lang="en-US" dirty="0"/>
            </a:br>
            <a:r>
              <a:rPr lang="en-US" dirty="0"/>
              <a:t>30 Characters Max.</a:t>
            </a:r>
            <a:br>
              <a:rPr lang="en-US" dirty="0"/>
            </a:br>
            <a:r>
              <a:rPr lang="en-US" dirty="0"/>
              <a:t>Lorem Ipsum</a:t>
            </a:r>
          </a:p>
        </p:txBody>
      </p:sp>
      <p:sp>
        <p:nvSpPr>
          <p:cNvPr id="9" name="Rectangle 8">
            <a:extLst>
              <a:ext uri="{FF2B5EF4-FFF2-40B4-BE49-F238E27FC236}">
                <a16:creationId xmlns:a16="http://schemas.microsoft.com/office/drawing/2014/main" xmlns="" id="{2732D673-8A01-4D67-952F-C50DD619BB5A}"/>
              </a:ext>
            </a:extLst>
          </p:cNvPr>
          <p:cNvSpPr/>
          <p:nvPr/>
        </p:nvSpPr>
        <p:spPr>
          <a:xfrm>
            <a:off x="0" y="1353312"/>
            <a:ext cx="1755648" cy="32918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0" name="Rectangle 9">
            <a:extLst>
              <a:ext uri="{FF2B5EF4-FFF2-40B4-BE49-F238E27FC236}">
                <a16:creationId xmlns:a16="http://schemas.microsoft.com/office/drawing/2014/main" xmlns="" id="{BCD94C69-E2DB-4D1B-9563-7EE92CB777A0}"/>
              </a:ext>
            </a:extLst>
          </p:cNvPr>
          <p:cNvSpPr/>
          <p:nvPr/>
        </p:nvSpPr>
        <p:spPr>
          <a:xfrm>
            <a:off x="7141464" y="1353312"/>
            <a:ext cx="5047488" cy="32918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Tree>
    <p:extLst>
      <p:ext uri="{BB962C8B-B14F-4D97-AF65-F5344CB8AC3E}">
        <p14:creationId xmlns:p14="http://schemas.microsoft.com/office/powerpoint/2010/main" val="63809993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68019444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xmlns="" id="{55DE8436-F632-4929-A0C4-8AB62F36165A}"/>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12533190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xmlns="" id="{84EDECE2-F9F2-4351-A826-ACD78703CADF}"/>
              </a:ext>
            </a:extLst>
          </p:cNvPr>
          <p:cNvSpPr>
            <a:spLocks noGrp="1"/>
          </p:cNvSpPr>
          <p:nvPr>
            <p:ph type="title" hasCustomPrompt="1"/>
          </p:nvPr>
        </p:nvSpPr>
        <p:spPr/>
        <p:txBody>
          <a:bodyPr/>
          <a:lstStyle/>
          <a:p>
            <a:r>
              <a:rPr lang="en-US" dirty="0"/>
              <a:t>Click to edit title</a:t>
            </a:r>
          </a:p>
        </p:txBody>
      </p:sp>
      <p:sp>
        <p:nvSpPr>
          <p:cNvPr id="3" name="Content Placeholder 2"/>
          <p:cNvSpPr>
            <a:spLocks noGrp="1"/>
          </p:cNvSpPr>
          <p:nvPr>
            <p:ph idx="1" hasCustomPrompt="1"/>
          </p:nvPr>
        </p:nvSpPr>
        <p:spPr/>
        <p:txBody>
          <a:body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09937118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wo column graphics righ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title</a:t>
            </a:r>
          </a:p>
        </p:txBody>
      </p:sp>
      <p:sp>
        <p:nvSpPr>
          <p:cNvPr id="3" name="Content Placeholder 2"/>
          <p:cNvSpPr>
            <a:spLocks noGrp="1"/>
          </p:cNvSpPr>
          <p:nvPr>
            <p:ph sz="half" idx="1" hasCustomPrompt="1"/>
          </p:nvPr>
        </p:nvSpPr>
        <p:spPr>
          <a:xfrm>
            <a:off x="457200" y="1527048"/>
            <a:ext cx="5495544" cy="4462272"/>
          </a:xfrm>
        </p:spPr>
        <p:txBody>
          <a:body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863522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lum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title</a:t>
            </a:r>
          </a:p>
        </p:txBody>
      </p:sp>
      <p:sp>
        <p:nvSpPr>
          <p:cNvPr id="3" name="Content Placeholder 2"/>
          <p:cNvSpPr>
            <a:spLocks noGrp="1"/>
          </p:cNvSpPr>
          <p:nvPr>
            <p:ph sz="half" idx="1" hasCustomPrompt="1"/>
          </p:nvPr>
        </p:nvSpPr>
        <p:spPr>
          <a:xfrm>
            <a:off x="457200" y="1527048"/>
            <a:ext cx="5495544" cy="4462272"/>
          </a:xfrm>
        </p:spPr>
        <p:txBody>
          <a:body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hasCustomPrompt="1"/>
          </p:nvPr>
        </p:nvSpPr>
        <p:spPr>
          <a:xfrm>
            <a:off x="6236208" y="1527048"/>
            <a:ext cx="5495544" cy="4462272"/>
          </a:xfrm>
        </p:spPr>
        <p:txBody>
          <a:body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56608566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hree colum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title</a:t>
            </a:r>
          </a:p>
        </p:txBody>
      </p:sp>
      <p:sp>
        <p:nvSpPr>
          <p:cNvPr id="3" name="Content Placeholder 2"/>
          <p:cNvSpPr>
            <a:spLocks noGrp="1"/>
          </p:cNvSpPr>
          <p:nvPr>
            <p:ph sz="half" idx="1" hasCustomPrompt="1"/>
          </p:nvPr>
        </p:nvSpPr>
        <p:spPr>
          <a:xfrm>
            <a:off x="457200" y="1527048"/>
            <a:ext cx="3337560" cy="4462272"/>
          </a:xfrm>
        </p:spPr>
        <p:txBody>
          <a:bodyPr/>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hasCustomPrompt="1"/>
          </p:nvPr>
        </p:nvSpPr>
        <p:spPr>
          <a:xfrm>
            <a:off x="4425696" y="1527048"/>
            <a:ext cx="3337560" cy="4462272"/>
          </a:xfrm>
        </p:spPr>
        <p:txBody>
          <a:bodyPr/>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3">
            <a:extLst>
              <a:ext uri="{FF2B5EF4-FFF2-40B4-BE49-F238E27FC236}">
                <a16:creationId xmlns:a16="http://schemas.microsoft.com/office/drawing/2014/main" xmlns="" id="{13ADFCF5-3DAD-4A00-B1EE-30FF7A1A1DC5}"/>
              </a:ext>
            </a:extLst>
          </p:cNvPr>
          <p:cNvSpPr>
            <a:spLocks noGrp="1"/>
          </p:cNvSpPr>
          <p:nvPr>
            <p:ph sz="half" idx="10" hasCustomPrompt="1"/>
          </p:nvPr>
        </p:nvSpPr>
        <p:spPr>
          <a:xfrm>
            <a:off x="8394192" y="1527048"/>
            <a:ext cx="3337560" cy="4462272"/>
          </a:xfrm>
        </p:spPr>
        <p:txBody>
          <a:bodyPr/>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9895298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hree column shaded">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title</a:t>
            </a:r>
          </a:p>
        </p:txBody>
      </p:sp>
      <p:sp>
        <p:nvSpPr>
          <p:cNvPr id="3" name="Content Placeholder 2"/>
          <p:cNvSpPr>
            <a:spLocks noGrp="1"/>
          </p:cNvSpPr>
          <p:nvPr>
            <p:ph sz="half" idx="1" hasCustomPrompt="1"/>
          </p:nvPr>
        </p:nvSpPr>
        <p:spPr>
          <a:xfrm>
            <a:off x="457200" y="1527048"/>
            <a:ext cx="3337560" cy="4462272"/>
          </a:xfrm>
          <a:solidFill>
            <a:srgbClr val="355578"/>
          </a:solidFill>
        </p:spPr>
        <p:txBody>
          <a:bodyPr lIns="182880" tIns="182880" rIns="91440" bIns="91440"/>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hasCustomPrompt="1"/>
          </p:nvPr>
        </p:nvSpPr>
        <p:spPr>
          <a:xfrm>
            <a:off x="4425696" y="1527048"/>
            <a:ext cx="3337560" cy="4462272"/>
          </a:xfrm>
          <a:solidFill>
            <a:srgbClr val="355578"/>
          </a:solidFill>
        </p:spPr>
        <p:txBody>
          <a:bodyPr lIns="182880" tIns="182880" rIns="91440" bIns="91440"/>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3">
            <a:extLst>
              <a:ext uri="{FF2B5EF4-FFF2-40B4-BE49-F238E27FC236}">
                <a16:creationId xmlns:a16="http://schemas.microsoft.com/office/drawing/2014/main" xmlns="" id="{13ADFCF5-3DAD-4A00-B1EE-30FF7A1A1DC5}"/>
              </a:ext>
            </a:extLst>
          </p:cNvPr>
          <p:cNvSpPr>
            <a:spLocks noGrp="1"/>
          </p:cNvSpPr>
          <p:nvPr>
            <p:ph sz="half" idx="10" hasCustomPrompt="1"/>
          </p:nvPr>
        </p:nvSpPr>
        <p:spPr>
          <a:xfrm>
            <a:off x="8394192" y="1527048"/>
            <a:ext cx="3337560" cy="4462272"/>
          </a:xfrm>
          <a:solidFill>
            <a:srgbClr val="355578"/>
          </a:solidFill>
        </p:spPr>
        <p:txBody>
          <a:bodyPr lIns="182880" tIns="182880" rIns="91440" bIns="91440"/>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30591013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type="twoObj" preserve="1">
  <p:cSld name="Four colum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361950"/>
            <a:ext cx="11274552" cy="451231"/>
          </a:xfrm>
        </p:spPr>
        <p:txBody>
          <a:bodyPr/>
          <a:lstStyle/>
          <a:p>
            <a:r>
              <a:rPr lang="en-US" dirty="0"/>
              <a:t>Click to edit title</a:t>
            </a:r>
          </a:p>
        </p:txBody>
      </p:sp>
      <p:sp>
        <p:nvSpPr>
          <p:cNvPr id="3" name="Content Placeholder 2"/>
          <p:cNvSpPr>
            <a:spLocks noGrp="1"/>
          </p:cNvSpPr>
          <p:nvPr>
            <p:ph sz="half" idx="1" hasCustomPrompt="1"/>
          </p:nvPr>
        </p:nvSpPr>
        <p:spPr>
          <a:xfrm>
            <a:off x="457200" y="1527048"/>
            <a:ext cx="2600706" cy="4462272"/>
          </a:xfrm>
        </p:spPr>
        <p:txBody>
          <a:bodyPr/>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hasCustomPrompt="1"/>
          </p:nvPr>
        </p:nvSpPr>
        <p:spPr>
          <a:xfrm>
            <a:off x="3348482" y="1527048"/>
            <a:ext cx="2600706" cy="4462272"/>
          </a:xfrm>
        </p:spPr>
        <p:txBody>
          <a:bodyPr/>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3">
            <a:extLst>
              <a:ext uri="{FF2B5EF4-FFF2-40B4-BE49-F238E27FC236}">
                <a16:creationId xmlns:a16="http://schemas.microsoft.com/office/drawing/2014/main" xmlns="" id="{13ADFCF5-3DAD-4A00-B1EE-30FF7A1A1DC5}"/>
              </a:ext>
            </a:extLst>
          </p:cNvPr>
          <p:cNvSpPr>
            <a:spLocks noGrp="1"/>
          </p:cNvSpPr>
          <p:nvPr>
            <p:ph sz="half" idx="10" hasCustomPrompt="1"/>
          </p:nvPr>
        </p:nvSpPr>
        <p:spPr>
          <a:xfrm>
            <a:off x="6239764" y="1527048"/>
            <a:ext cx="2600706" cy="4462272"/>
          </a:xfrm>
        </p:spPr>
        <p:txBody>
          <a:bodyPr/>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3">
            <a:extLst>
              <a:ext uri="{FF2B5EF4-FFF2-40B4-BE49-F238E27FC236}">
                <a16:creationId xmlns:a16="http://schemas.microsoft.com/office/drawing/2014/main" xmlns="" id="{B226B5DF-DF35-419C-8251-4F81A740D77A}"/>
              </a:ext>
            </a:extLst>
          </p:cNvPr>
          <p:cNvSpPr>
            <a:spLocks noGrp="1"/>
          </p:cNvSpPr>
          <p:nvPr>
            <p:ph sz="half" idx="11" hasCustomPrompt="1"/>
          </p:nvPr>
        </p:nvSpPr>
        <p:spPr>
          <a:xfrm>
            <a:off x="9131046" y="1527048"/>
            <a:ext cx="2600706" cy="4462272"/>
          </a:xfrm>
        </p:spPr>
        <p:txBody>
          <a:bodyPr/>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6411069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Title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167128" y="1815465"/>
            <a:ext cx="4544568" cy="1993392"/>
          </a:xfrm>
        </p:spPr>
        <p:txBody>
          <a:bodyPr anchor="ctr" anchorCtr="0">
            <a:noAutofit/>
          </a:bodyPr>
          <a:lstStyle>
            <a:lvl1pPr algn="l">
              <a:defRPr sz="3600"/>
            </a:lvl1pPr>
          </a:lstStyle>
          <a:p>
            <a:r>
              <a:rPr lang="en-US" dirty="0"/>
              <a:t>Click to Add Title; 4 Lines of Copy; 60 Characters Maximum</a:t>
            </a:r>
          </a:p>
        </p:txBody>
      </p:sp>
      <p:sp>
        <p:nvSpPr>
          <p:cNvPr id="3" name="Subtitle 2"/>
          <p:cNvSpPr>
            <a:spLocks noGrp="1"/>
          </p:cNvSpPr>
          <p:nvPr>
            <p:ph type="subTitle" idx="1" hasCustomPrompt="1"/>
          </p:nvPr>
        </p:nvSpPr>
        <p:spPr>
          <a:xfrm>
            <a:off x="2167128" y="3927729"/>
            <a:ext cx="4544568" cy="276999"/>
          </a:xfrm>
        </p:spPr>
        <p:txBody>
          <a:bodyPr>
            <a:spAutoFit/>
          </a:bodyPr>
          <a:lstStyle>
            <a:lvl1pPr marL="0" marR="0" indent="0" algn="l" defTabSz="914400" rtl="0" eaLnBrk="1" fontAlgn="auto" latinLnBrk="0" hangingPunct="1">
              <a:lnSpc>
                <a:spcPct val="100000"/>
              </a:lnSpc>
              <a:spcBef>
                <a:spcPts val="0"/>
              </a:spcBef>
              <a:spcAft>
                <a:spcPts val="0"/>
              </a:spcAft>
              <a:buClrTx/>
              <a:buSzPct val="100000"/>
              <a:buFont typeface="Arial" panose="020B0604020202020204" pitchFamily="34" charset="0"/>
              <a:buNone/>
              <a:tabLst/>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Presenter Name</a:t>
            </a:r>
          </a:p>
        </p:txBody>
      </p:sp>
      <p:sp>
        <p:nvSpPr>
          <p:cNvPr id="14" name="TextBox 13">
            <a:extLst>
              <a:ext uri="{FF2B5EF4-FFF2-40B4-BE49-F238E27FC236}">
                <a16:creationId xmlns:a16="http://schemas.microsoft.com/office/drawing/2014/main" xmlns="" id="{BB93A754-CF98-4BEB-BE89-ADF1CF77AA4F}"/>
              </a:ext>
            </a:extLst>
          </p:cNvPr>
          <p:cNvSpPr txBox="1"/>
          <p:nvPr/>
        </p:nvSpPr>
        <p:spPr>
          <a:xfrm>
            <a:off x="457200" y="6199632"/>
            <a:ext cx="7095744" cy="323165"/>
          </a:xfrm>
          <a:prstGeom prst="rect">
            <a:avLst/>
          </a:prstGeom>
          <a:noFill/>
        </p:spPr>
        <p:txBody>
          <a:bodyPr wrap="square" lIns="0" tIns="0" rIns="0" bIns="0" rtlCol="0" anchor="b" anchorCtr="0">
            <a:spAutoFit/>
          </a:bodyPr>
          <a:lstStyle/>
          <a:p>
            <a:r>
              <a:rPr lang="en-US" sz="700" dirty="0"/>
              <a:t>© 2021 Gartner, Inc. and/or its affiliates. All rights reserved. Gartner is a registered trademark of Gartner, Inc. or its affiliates. This presentation, including all supporting materials, </a:t>
            </a:r>
            <a:br>
              <a:rPr lang="en-US" sz="700" dirty="0"/>
            </a:br>
            <a:r>
              <a:rPr lang="en-US" sz="700" dirty="0"/>
              <a:t>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p>
        </p:txBody>
      </p:sp>
      <p:sp>
        <p:nvSpPr>
          <p:cNvPr id="11" name="Rectangle 10">
            <a:extLst>
              <a:ext uri="{FF2B5EF4-FFF2-40B4-BE49-F238E27FC236}">
                <a16:creationId xmlns:a16="http://schemas.microsoft.com/office/drawing/2014/main" xmlns="" id="{DF52C871-2562-42C8-892F-B626144557EB}"/>
              </a:ext>
            </a:extLst>
          </p:cNvPr>
          <p:cNvSpPr>
            <a:spLocks noChangeAspect="1"/>
          </p:cNvSpPr>
          <p:nvPr/>
        </p:nvSpPr>
        <p:spPr>
          <a:xfrm>
            <a:off x="1591056" y="1344168"/>
            <a:ext cx="164592" cy="32918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3" name="Rectangle 12">
            <a:extLst>
              <a:ext uri="{FF2B5EF4-FFF2-40B4-BE49-F238E27FC236}">
                <a16:creationId xmlns:a16="http://schemas.microsoft.com/office/drawing/2014/main" xmlns="" id="{1381A73D-9388-4EC4-8DD3-AFDF9CEB6291}"/>
              </a:ext>
            </a:extLst>
          </p:cNvPr>
          <p:cNvSpPr>
            <a:spLocks noChangeAspect="1"/>
          </p:cNvSpPr>
          <p:nvPr/>
        </p:nvSpPr>
        <p:spPr>
          <a:xfrm>
            <a:off x="7059168" y="1344168"/>
            <a:ext cx="164592" cy="32918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pic>
        <p:nvPicPr>
          <p:cNvPr id="8" name="Picture 7">
            <a:extLst>
              <a:ext uri="{FF2B5EF4-FFF2-40B4-BE49-F238E27FC236}">
                <a16:creationId xmlns:a16="http://schemas.microsoft.com/office/drawing/2014/main" xmlns="" id="{4B98EA9B-8D5B-4923-90F5-A4CDF4762E56}"/>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686167" y="6056352"/>
            <a:ext cx="2057400" cy="468272"/>
          </a:xfrm>
          <a:prstGeom prst="rect">
            <a:avLst/>
          </a:prstGeom>
        </p:spPr>
      </p:pic>
    </p:spTree>
    <p:extLst>
      <p:ext uri="{BB962C8B-B14F-4D97-AF65-F5344CB8AC3E}">
        <p14:creationId xmlns:p14="http://schemas.microsoft.com/office/powerpoint/2010/main" val="190906875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type="twoObj" preserve="1">
  <p:cSld name="Four column shaded">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361950"/>
            <a:ext cx="11274552" cy="451231"/>
          </a:xfrm>
        </p:spPr>
        <p:txBody>
          <a:bodyPr/>
          <a:lstStyle/>
          <a:p>
            <a:r>
              <a:rPr lang="en-US" dirty="0"/>
              <a:t>Click to edit title</a:t>
            </a:r>
          </a:p>
        </p:txBody>
      </p:sp>
      <p:sp>
        <p:nvSpPr>
          <p:cNvPr id="3" name="Content Placeholder 2"/>
          <p:cNvSpPr>
            <a:spLocks noGrp="1"/>
          </p:cNvSpPr>
          <p:nvPr>
            <p:ph sz="half" idx="1" hasCustomPrompt="1"/>
          </p:nvPr>
        </p:nvSpPr>
        <p:spPr>
          <a:xfrm>
            <a:off x="457200" y="1527048"/>
            <a:ext cx="2600706" cy="4462272"/>
          </a:xfrm>
          <a:solidFill>
            <a:srgbClr val="355578"/>
          </a:solidFill>
        </p:spPr>
        <p:txBody>
          <a:bodyPr lIns="91440" tIns="182880" rIns="91440" bIns="91440"/>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hasCustomPrompt="1"/>
          </p:nvPr>
        </p:nvSpPr>
        <p:spPr>
          <a:xfrm>
            <a:off x="3348482" y="1527048"/>
            <a:ext cx="2600706" cy="4462272"/>
          </a:xfrm>
          <a:solidFill>
            <a:srgbClr val="355578"/>
          </a:solidFill>
        </p:spPr>
        <p:txBody>
          <a:bodyPr lIns="91440" tIns="182880" rIns="91440" bIns="91440"/>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3">
            <a:extLst>
              <a:ext uri="{FF2B5EF4-FFF2-40B4-BE49-F238E27FC236}">
                <a16:creationId xmlns:a16="http://schemas.microsoft.com/office/drawing/2014/main" xmlns="" id="{13ADFCF5-3DAD-4A00-B1EE-30FF7A1A1DC5}"/>
              </a:ext>
            </a:extLst>
          </p:cNvPr>
          <p:cNvSpPr>
            <a:spLocks noGrp="1"/>
          </p:cNvSpPr>
          <p:nvPr>
            <p:ph sz="half" idx="10" hasCustomPrompt="1"/>
          </p:nvPr>
        </p:nvSpPr>
        <p:spPr>
          <a:xfrm>
            <a:off x="6239764" y="1527048"/>
            <a:ext cx="2600706" cy="4462272"/>
          </a:xfrm>
          <a:solidFill>
            <a:srgbClr val="355578"/>
          </a:solidFill>
        </p:spPr>
        <p:txBody>
          <a:bodyPr lIns="91440" tIns="182880" rIns="91440" bIns="91440"/>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3">
            <a:extLst>
              <a:ext uri="{FF2B5EF4-FFF2-40B4-BE49-F238E27FC236}">
                <a16:creationId xmlns:a16="http://schemas.microsoft.com/office/drawing/2014/main" xmlns="" id="{F44528D9-D4DF-4ABD-97AD-FCFEE24F7C53}"/>
              </a:ext>
            </a:extLst>
          </p:cNvPr>
          <p:cNvSpPr>
            <a:spLocks noGrp="1"/>
          </p:cNvSpPr>
          <p:nvPr>
            <p:ph sz="half" idx="11" hasCustomPrompt="1"/>
          </p:nvPr>
        </p:nvSpPr>
        <p:spPr>
          <a:xfrm>
            <a:off x="9131046" y="1527048"/>
            <a:ext cx="2600706" cy="4462272"/>
          </a:xfrm>
          <a:solidFill>
            <a:srgbClr val="355578"/>
          </a:solidFill>
        </p:spPr>
        <p:txBody>
          <a:bodyPr lIns="91440" tIns="182880" rIns="91440" bIns="91440"/>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85885700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Divider B1_Sk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57400" y="1527048"/>
            <a:ext cx="4910328" cy="2935224"/>
          </a:xfrm>
        </p:spPr>
        <p:txBody>
          <a:bodyPr anchor="ctr" anchorCtr="0"/>
          <a:lstStyle>
            <a:lvl1pPr>
              <a:lnSpc>
                <a:spcPct val="100000"/>
              </a:lnSpc>
              <a:defRPr sz="3200"/>
            </a:lvl1pPr>
          </a:lstStyle>
          <a:p>
            <a:r>
              <a:rPr lang="en-US" dirty="0"/>
              <a:t>Divider Slide</a:t>
            </a:r>
            <a:br>
              <a:rPr lang="en-US" dirty="0"/>
            </a:br>
            <a:r>
              <a:rPr lang="en-US" dirty="0"/>
              <a:t>30 Characters Max.</a:t>
            </a:r>
            <a:br>
              <a:rPr lang="en-US" dirty="0"/>
            </a:br>
            <a:r>
              <a:rPr lang="en-US" dirty="0"/>
              <a:t>Lorem Ipsum</a:t>
            </a:r>
          </a:p>
        </p:txBody>
      </p:sp>
      <p:sp>
        <p:nvSpPr>
          <p:cNvPr id="9" name="Rectangle 8">
            <a:extLst>
              <a:ext uri="{FF2B5EF4-FFF2-40B4-BE49-F238E27FC236}">
                <a16:creationId xmlns:a16="http://schemas.microsoft.com/office/drawing/2014/main" xmlns="" id="{2732D673-8A01-4D67-952F-C50DD619BB5A}"/>
              </a:ext>
            </a:extLst>
          </p:cNvPr>
          <p:cNvSpPr/>
          <p:nvPr/>
        </p:nvSpPr>
        <p:spPr>
          <a:xfrm>
            <a:off x="0" y="1353312"/>
            <a:ext cx="1755648" cy="32918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0" name="Rectangle 9">
            <a:extLst>
              <a:ext uri="{FF2B5EF4-FFF2-40B4-BE49-F238E27FC236}">
                <a16:creationId xmlns:a16="http://schemas.microsoft.com/office/drawing/2014/main" xmlns="" id="{BCD94C69-E2DB-4D1B-9563-7EE92CB777A0}"/>
              </a:ext>
            </a:extLst>
          </p:cNvPr>
          <p:cNvSpPr/>
          <p:nvPr/>
        </p:nvSpPr>
        <p:spPr>
          <a:xfrm>
            <a:off x="7141464" y="1353312"/>
            <a:ext cx="5047488" cy="32918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Tree>
    <p:extLst>
      <p:ext uri="{BB962C8B-B14F-4D97-AF65-F5344CB8AC3E}">
        <p14:creationId xmlns:p14="http://schemas.microsoft.com/office/powerpoint/2010/main" val="184885056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Quote with photo">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xmlns="" id="{E0A68FFD-9422-AD48-96B9-A164E1A79E21}"/>
              </a:ext>
            </a:extLst>
          </p:cNvPr>
          <p:cNvSpPr>
            <a:spLocks noGrp="1"/>
          </p:cNvSpPr>
          <p:nvPr>
            <p:ph type="title" hasCustomPrompt="1"/>
          </p:nvPr>
        </p:nvSpPr>
        <p:spPr>
          <a:xfrm>
            <a:off x="457199" y="1009268"/>
            <a:ext cx="6060141" cy="4476115"/>
          </a:xfrm>
        </p:spPr>
        <p:txBody>
          <a:bodyPr anchor="ctr" anchorCtr="0"/>
          <a:lstStyle>
            <a:lvl1pPr marL="182880" indent="-457200">
              <a:lnSpc>
                <a:spcPct val="100000"/>
              </a:lnSpc>
              <a:defRPr sz="3200"/>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a:t>
            </a:r>
            <a:r>
              <a:rPr lang="en-US" dirty="0" err="1"/>
              <a:t>ur</a:t>
            </a:r>
            <a:r>
              <a:rPr lang="en-US" dirty="0"/>
              <a:t>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
        <p:nvSpPr>
          <p:cNvPr id="13" name="Text Placeholder 2">
            <a:extLst>
              <a:ext uri="{FF2B5EF4-FFF2-40B4-BE49-F238E27FC236}">
                <a16:creationId xmlns:a16="http://schemas.microsoft.com/office/drawing/2014/main" xmlns="" id="{01906285-85F2-BB4E-BA6A-9804659FC9B8}"/>
              </a:ext>
            </a:extLst>
          </p:cNvPr>
          <p:cNvSpPr>
            <a:spLocks noGrp="1"/>
          </p:cNvSpPr>
          <p:nvPr>
            <p:ph type="body" idx="1" hasCustomPrompt="1"/>
          </p:nvPr>
        </p:nvSpPr>
        <p:spPr>
          <a:xfrm>
            <a:off x="457199" y="5485384"/>
            <a:ext cx="6060141" cy="347472"/>
          </a:xfrm>
        </p:spPr>
        <p:txBody>
          <a:bodyPr/>
          <a:lstStyle>
            <a:lvl1pPr marL="0" indent="0">
              <a:buNone/>
              <a:defRPr sz="1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add attribution</a:t>
            </a:r>
          </a:p>
        </p:txBody>
      </p:sp>
      <p:sp>
        <p:nvSpPr>
          <p:cNvPr id="10" name="Picture Placeholder 9">
            <a:extLst>
              <a:ext uri="{FF2B5EF4-FFF2-40B4-BE49-F238E27FC236}">
                <a16:creationId xmlns:a16="http://schemas.microsoft.com/office/drawing/2014/main" xmlns="" id="{D2E7EA53-F4D0-483C-9798-E23D7CCB2A12}"/>
              </a:ext>
            </a:extLst>
          </p:cNvPr>
          <p:cNvSpPr>
            <a:spLocks noGrp="1"/>
          </p:cNvSpPr>
          <p:nvPr>
            <p:ph type="pic" sz="quarter" idx="10"/>
          </p:nvPr>
        </p:nvSpPr>
        <p:spPr>
          <a:xfrm>
            <a:off x="7040880" y="1346199"/>
            <a:ext cx="4690872" cy="4297680"/>
          </a:xfrm>
        </p:spPr>
        <p:txBody>
          <a:bodyPr/>
          <a:lstStyle>
            <a:lvl1pPr marL="0" indent="0">
              <a:buNone/>
              <a:defRPr/>
            </a:lvl1pPr>
          </a:lstStyle>
          <a:p>
            <a:r>
              <a:rPr lang="en-US" dirty="0"/>
              <a:t>Click icon to add picture</a:t>
            </a:r>
          </a:p>
        </p:txBody>
      </p:sp>
    </p:spTree>
    <p:extLst>
      <p:ext uri="{BB962C8B-B14F-4D97-AF65-F5344CB8AC3E}">
        <p14:creationId xmlns:p14="http://schemas.microsoft.com/office/powerpoint/2010/main" val="21855731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xmlns="" id="{5C1B8D32-229C-DC4A-BA04-F2B64E28B5EC}"/>
              </a:ext>
            </a:extLst>
          </p:cNvPr>
          <p:cNvSpPr>
            <a:spLocks noGrp="1"/>
          </p:cNvSpPr>
          <p:nvPr>
            <p:ph type="title" hasCustomPrompt="1"/>
          </p:nvPr>
        </p:nvSpPr>
        <p:spPr>
          <a:xfrm>
            <a:off x="457199" y="1009268"/>
            <a:ext cx="8366761" cy="4476115"/>
          </a:xfrm>
        </p:spPr>
        <p:txBody>
          <a:bodyPr anchor="ctr" anchorCtr="0"/>
          <a:lstStyle>
            <a:lvl1pPr marL="182880" indent="-457200">
              <a:lnSpc>
                <a:spcPct val="100000"/>
              </a:lnSpc>
              <a:defRPr sz="3200"/>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a:t>
            </a:r>
            <a:r>
              <a:rPr lang="en-US" dirty="0" err="1"/>
              <a:t>ur</a:t>
            </a:r>
            <a:r>
              <a:rPr lang="en-US" dirty="0"/>
              <a:t> </a:t>
            </a:r>
            <a:r>
              <a:rPr lang="en-US" dirty="0" err="1"/>
              <a:t>adip</a:t>
            </a:r>
            <a:r>
              <a:rPr lang="en-US" dirty="0"/>
              <a:t> </a:t>
            </a:r>
            <a:r>
              <a:rPr lang="en-US" dirty="0" err="1"/>
              <a:t>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 lorem.”</a:t>
            </a:r>
          </a:p>
        </p:txBody>
      </p:sp>
      <p:sp>
        <p:nvSpPr>
          <p:cNvPr id="4" name="Text Placeholder 2">
            <a:extLst>
              <a:ext uri="{FF2B5EF4-FFF2-40B4-BE49-F238E27FC236}">
                <a16:creationId xmlns:a16="http://schemas.microsoft.com/office/drawing/2014/main" xmlns="" id="{050C34B8-7526-044F-B179-517E7649638E}"/>
              </a:ext>
            </a:extLst>
          </p:cNvPr>
          <p:cNvSpPr>
            <a:spLocks noGrp="1"/>
          </p:cNvSpPr>
          <p:nvPr>
            <p:ph type="body" idx="1" hasCustomPrompt="1"/>
          </p:nvPr>
        </p:nvSpPr>
        <p:spPr>
          <a:xfrm>
            <a:off x="457199" y="5485384"/>
            <a:ext cx="8366761" cy="347472"/>
          </a:xfrm>
        </p:spPr>
        <p:txBody>
          <a:bodyPr/>
          <a:lstStyle>
            <a:lvl1pPr marL="0" indent="0">
              <a:buNone/>
              <a:defRPr sz="1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add attribution</a:t>
            </a:r>
          </a:p>
        </p:txBody>
      </p:sp>
    </p:spTree>
    <p:extLst>
      <p:ext uri="{BB962C8B-B14F-4D97-AF65-F5344CB8AC3E}">
        <p14:creationId xmlns:p14="http://schemas.microsoft.com/office/powerpoint/2010/main" val="68763255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title" preserve="1">
  <p:cSld name="Title Slide W1_Surf">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167128" y="1815465"/>
            <a:ext cx="4544568" cy="1993392"/>
          </a:xfrm>
        </p:spPr>
        <p:txBody>
          <a:bodyPr anchor="ctr" anchorCtr="0">
            <a:noAutofit/>
          </a:bodyPr>
          <a:lstStyle>
            <a:lvl1pPr algn="l">
              <a:defRPr sz="3600"/>
            </a:lvl1pPr>
          </a:lstStyle>
          <a:p>
            <a:r>
              <a:rPr lang="en-US" dirty="0"/>
              <a:t>Click to Add Title; 4 Lines of Copy; 60 Characters Maximum</a:t>
            </a:r>
          </a:p>
        </p:txBody>
      </p:sp>
      <p:sp>
        <p:nvSpPr>
          <p:cNvPr id="3" name="Subtitle 2"/>
          <p:cNvSpPr>
            <a:spLocks noGrp="1"/>
          </p:cNvSpPr>
          <p:nvPr>
            <p:ph type="subTitle" idx="1" hasCustomPrompt="1"/>
          </p:nvPr>
        </p:nvSpPr>
        <p:spPr>
          <a:xfrm>
            <a:off x="2167128" y="3927729"/>
            <a:ext cx="4544568" cy="276999"/>
          </a:xfrm>
        </p:spPr>
        <p:txBody>
          <a:bodyPr>
            <a:spAutoFit/>
          </a:bodyPr>
          <a:lstStyle>
            <a:lvl1pPr marL="0" marR="0" indent="0" algn="l" defTabSz="914400" rtl="0" eaLnBrk="1" fontAlgn="auto" latinLnBrk="0" hangingPunct="1">
              <a:lnSpc>
                <a:spcPct val="100000"/>
              </a:lnSpc>
              <a:spcBef>
                <a:spcPts val="0"/>
              </a:spcBef>
              <a:spcAft>
                <a:spcPts val="0"/>
              </a:spcAft>
              <a:buClrTx/>
              <a:buSzPct val="100000"/>
              <a:buFont typeface="Arial" panose="020B0604020202020204" pitchFamily="34" charset="0"/>
              <a:buNone/>
              <a:tabLst/>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Presenter Name</a:t>
            </a:r>
          </a:p>
        </p:txBody>
      </p:sp>
      <p:sp>
        <p:nvSpPr>
          <p:cNvPr id="11" name="Rectangle 10">
            <a:extLst>
              <a:ext uri="{FF2B5EF4-FFF2-40B4-BE49-F238E27FC236}">
                <a16:creationId xmlns:a16="http://schemas.microsoft.com/office/drawing/2014/main" xmlns="" id="{DF52C871-2562-42C8-892F-B626144557EB}"/>
              </a:ext>
            </a:extLst>
          </p:cNvPr>
          <p:cNvSpPr>
            <a:spLocks noChangeAspect="1"/>
          </p:cNvSpPr>
          <p:nvPr/>
        </p:nvSpPr>
        <p:spPr>
          <a:xfrm>
            <a:off x="1591056" y="1344168"/>
            <a:ext cx="164592" cy="3291840"/>
          </a:xfrm>
          <a:prstGeom prst="rect">
            <a:avLst/>
          </a:prstGeom>
          <a:solidFill>
            <a:srgbClr val="06C4B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3" name="Rectangle 12">
            <a:extLst>
              <a:ext uri="{FF2B5EF4-FFF2-40B4-BE49-F238E27FC236}">
                <a16:creationId xmlns:a16="http://schemas.microsoft.com/office/drawing/2014/main" xmlns="" id="{1381A73D-9388-4EC4-8DD3-AFDF9CEB6291}"/>
              </a:ext>
            </a:extLst>
          </p:cNvPr>
          <p:cNvSpPr>
            <a:spLocks noChangeAspect="1"/>
          </p:cNvSpPr>
          <p:nvPr/>
        </p:nvSpPr>
        <p:spPr>
          <a:xfrm>
            <a:off x="7059168" y="1344168"/>
            <a:ext cx="164592" cy="3291840"/>
          </a:xfrm>
          <a:prstGeom prst="rect">
            <a:avLst/>
          </a:prstGeom>
          <a:solidFill>
            <a:srgbClr val="06C4B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4" name="TextBox 13">
            <a:extLst>
              <a:ext uri="{FF2B5EF4-FFF2-40B4-BE49-F238E27FC236}">
                <a16:creationId xmlns:a16="http://schemas.microsoft.com/office/drawing/2014/main" xmlns="" id="{BB93A754-CF98-4BEB-BE89-ADF1CF77AA4F}"/>
              </a:ext>
            </a:extLst>
          </p:cNvPr>
          <p:cNvSpPr txBox="1"/>
          <p:nvPr/>
        </p:nvSpPr>
        <p:spPr>
          <a:xfrm>
            <a:off x="457200" y="6199632"/>
            <a:ext cx="7095744" cy="323165"/>
          </a:xfrm>
          <a:prstGeom prst="rect">
            <a:avLst/>
          </a:prstGeom>
          <a:noFill/>
        </p:spPr>
        <p:txBody>
          <a:bodyPr wrap="square" lIns="0" tIns="0" rIns="0" bIns="0" rtlCol="0" anchor="b" anchorCtr="0">
            <a:spAutoFit/>
          </a:bodyPr>
          <a:lstStyle>
            <a:defPPr>
              <a:defRPr lang="en-US"/>
            </a:defPPr>
            <a:lvl1pPr>
              <a:defRPr sz="700"/>
            </a:lvl1pPr>
          </a:lstStyle>
          <a:p>
            <a:pPr lvl="0"/>
            <a:r>
              <a:rPr lang="en-US" dirty="0"/>
              <a:t>© 2021 Gartner, Inc. and/or its affiliates. All rights reserved. Gartner is a registered trademark of Gartner, Inc. or its affiliates. This presentation, including all supporting materials, </a:t>
            </a:r>
            <a:br>
              <a:rPr lang="en-US" dirty="0"/>
            </a:br>
            <a:r>
              <a:rPr lang="en-US" dirty="0"/>
              <a:t>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p>
        </p:txBody>
      </p:sp>
      <p:pic>
        <p:nvPicPr>
          <p:cNvPr id="8" name="Picture 7">
            <a:extLst>
              <a:ext uri="{FF2B5EF4-FFF2-40B4-BE49-F238E27FC236}">
                <a16:creationId xmlns:a16="http://schemas.microsoft.com/office/drawing/2014/main" xmlns="" id="{4B98EA9B-8D5B-4923-90F5-A4CDF4762E56}"/>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686167" y="6056352"/>
            <a:ext cx="2057400" cy="468272"/>
          </a:xfrm>
          <a:prstGeom prst="rect">
            <a:avLst/>
          </a:prstGeom>
        </p:spPr>
      </p:pic>
    </p:spTree>
    <p:extLst>
      <p:ext uri="{BB962C8B-B14F-4D97-AF65-F5344CB8AC3E}">
        <p14:creationId xmlns:p14="http://schemas.microsoft.com/office/powerpoint/2010/main" val="31192182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type="title" preserve="1">
  <p:cSld name="Title Slide W1_Tang">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167128" y="1815465"/>
            <a:ext cx="4544568" cy="1993392"/>
          </a:xfrm>
        </p:spPr>
        <p:txBody>
          <a:bodyPr anchor="ctr" anchorCtr="0">
            <a:noAutofit/>
          </a:bodyPr>
          <a:lstStyle>
            <a:lvl1pPr algn="l">
              <a:defRPr sz="3600"/>
            </a:lvl1pPr>
          </a:lstStyle>
          <a:p>
            <a:r>
              <a:rPr lang="en-US" dirty="0"/>
              <a:t>Click to Add Title; 4 Lines of Copy; 60 Characters Maximum</a:t>
            </a:r>
          </a:p>
        </p:txBody>
      </p:sp>
      <p:sp>
        <p:nvSpPr>
          <p:cNvPr id="3" name="Subtitle 2"/>
          <p:cNvSpPr>
            <a:spLocks noGrp="1"/>
          </p:cNvSpPr>
          <p:nvPr>
            <p:ph type="subTitle" idx="1" hasCustomPrompt="1"/>
          </p:nvPr>
        </p:nvSpPr>
        <p:spPr>
          <a:xfrm>
            <a:off x="2167128" y="3927729"/>
            <a:ext cx="4544568" cy="276999"/>
          </a:xfrm>
        </p:spPr>
        <p:txBody>
          <a:bodyPr>
            <a:spAutoFit/>
          </a:bodyPr>
          <a:lstStyle>
            <a:lvl1pPr marL="0" marR="0" indent="0" algn="l" defTabSz="914400" rtl="0" eaLnBrk="1" fontAlgn="auto" latinLnBrk="0" hangingPunct="1">
              <a:lnSpc>
                <a:spcPct val="100000"/>
              </a:lnSpc>
              <a:spcBef>
                <a:spcPts val="0"/>
              </a:spcBef>
              <a:spcAft>
                <a:spcPts val="0"/>
              </a:spcAft>
              <a:buClrTx/>
              <a:buSzPct val="100000"/>
              <a:buFont typeface="Arial" panose="020B0604020202020204" pitchFamily="34" charset="0"/>
              <a:buNone/>
              <a:tabLst/>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Presenter Name</a:t>
            </a:r>
          </a:p>
        </p:txBody>
      </p:sp>
      <p:sp>
        <p:nvSpPr>
          <p:cNvPr id="11" name="Rectangle 10">
            <a:extLst>
              <a:ext uri="{FF2B5EF4-FFF2-40B4-BE49-F238E27FC236}">
                <a16:creationId xmlns:a16="http://schemas.microsoft.com/office/drawing/2014/main" xmlns="" id="{DF52C871-2562-42C8-892F-B626144557EB}"/>
              </a:ext>
            </a:extLst>
          </p:cNvPr>
          <p:cNvSpPr>
            <a:spLocks noChangeAspect="1"/>
          </p:cNvSpPr>
          <p:nvPr/>
        </p:nvSpPr>
        <p:spPr>
          <a:xfrm>
            <a:off x="1591056" y="1344168"/>
            <a:ext cx="164592" cy="3291840"/>
          </a:xfrm>
          <a:prstGeom prst="rect">
            <a:avLst/>
          </a:prstGeom>
          <a:solidFill>
            <a:srgbClr val="FF540A"/>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3" name="Rectangle 12">
            <a:extLst>
              <a:ext uri="{FF2B5EF4-FFF2-40B4-BE49-F238E27FC236}">
                <a16:creationId xmlns:a16="http://schemas.microsoft.com/office/drawing/2014/main" xmlns="" id="{1381A73D-9388-4EC4-8DD3-AFDF9CEB6291}"/>
              </a:ext>
            </a:extLst>
          </p:cNvPr>
          <p:cNvSpPr>
            <a:spLocks noChangeAspect="1"/>
          </p:cNvSpPr>
          <p:nvPr/>
        </p:nvSpPr>
        <p:spPr>
          <a:xfrm>
            <a:off x="7059168" y="1344168"/>
            <a:ext cx="164592" cy="3291840"/>
          </a:xfrm>
          <a:prstGeom prst="rect">
            <a:avLst/>
          </a:prstGeom>
          <a:solidFill>
            <a:srgbClr val="FF540A"/>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4" name="TextBox 13">
            <a:extLst>
              <a:ext uri="{FF2B5EF4-FFF2-40B4-BE49-F238E27FC236}">
                <a16:creationId xmlns:a16="http://schemas.microsoft.com/office/drawing/2014/main" xmlns="" id="{BB93A754-CF98-4BEB-BE89-ADF1CF77AA4F}"/>
              </a:ext>
            </a:extLst>
          </p:cNvPr>
          <p:cNvSpPr txBox="1"/>
          <p:nvPr/>
        </p:nvSpPr>
        <p:spPr>
          <a:xfrm>
            <a:off x="457200" y="6199632"/>
            <a:ext cx="7095744" cy="323165"/>
          </a:xfrm>
          <a:prstGeom prst="rect">
            <a:avLst/>
          </a:prstGeom>
          <a:noFill/>
        </p:spPr>
        <p:txBody>
          <a:bodyPr wrap="square" lIns="0" tIns="0" rIns="0" bIns="0" rtlCol="0" anchor="b" anchorCtr="0">
            <a:spAutoFit/>
          </a:bodyPr>
          <a:lstStyle>
            <a:defPPr>
              <a:defRPr lang="en-US"/>
            </a:defPPr>
            <a:lvl1pPr>
              <a:defRPr sz="700"/>
            </a:lvl1pPr>
          </a:lstStyle>
          <a:p>
            <a:pPr lvl="0"/>
            <a:r>
              <a:rPr lang="en-US" dirty="0"/>
              <a:t>© 2021 Gartner, Inc. and/or its affiliates. All rights reserved. Gartner is a registered trademark of Gartner, Inc. or its affiliates. This presentation, including all supporting materials, </a:t>
            </a:r>
            <a:br>
              <a:rPr lang="en-US" dirty="0"/>
            </a:br>
            <a:r>
              <a:rPr lang="en-US" dirty="0"/>
              <a:t>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p>
        </p:txBody>
      </p:sp>
      <p:pic>
        <p:nvPicPr>
          <p:cNvPr id="8" name="Picture 7">
            <a:extLst>
              <a:ext uri="{FF2B5EF4-FFF2-40B4-BE49-F238E27FC236}">
                <a16:creationId xmlns:a16="http://schemas.microsoft.com/office/drawing/2014/main" xmlns="" id="{4B98EA9B-8D5B-4923-90F5-A4CDF4762E56}"/>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686167" y="6056352"/>
            <a:ext cx="2057400" cy="468272"/>
          </a:xfrm>
          <a:prstGeom prst="rect">
            <a:avLst/>
          </a:prstGeom>
        </p:spPr>
      </p:pic>
    </p:spTree>
    <p:extLst>
      <p:ext uri="{BB962C8B-B14F-4D97-AF65-F5344CB8AC3E}">
        <p14:creationId xmlns:p14="http://schemas.microsoft.com/office/powerpoint/2010/main" val="332437160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type="title" preserve="1">
  <p:cSld name="Title Slide W1_Lemon">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167128" y="1815465"/>
            <a:ext cx="4544568" cy="1993392"/>
          </a:xfrm>
        </p:spPr>
        <p:txBody>
          <a:bodyPr anchor="ctr" anchorCtr="0">
            <a:noAutofit/>
          </a:bodyPr>
          <a:lstStyle>
            <a:lvl1pPr algn="l">
              <a:defRPr sz="3600"/>
            </a:lvl1pPr>
          </a:lstStyle>
          <a:p>
            <a:r>
              <a:rPr lang="en-US" dirty="0"/>
              <a:t>Click to Add Title; 4 Lines of Copy; 60 Characters Maximum</a:t>
            </a:r>
          </a:p>
        </p:txBody>
      </p:sp>
      <p:sp>
        <p:nvSpPr>
          <p:cNvPr id="3" name="Subtitle 2"/>
          <p:cNvSpPr>
            <a:spLocks noGrp="1"/>
          </p:cNvSpPr>
          <p:nvPr>
            <p:ph type="subTitle" idx="1" hasCustomPrompt="1"/>
          </p:nvPr>
        </p:nvSpPr>
        <p:spPr>
          <a:xfrm>
            <a:off x="2167128" y="3927729"/>
            <a:ext cx="4544568" cy="276999"/>
          </a:xfrm>
        </p:spPr>
        <p:txBody>
          <a:bodyPr>
            <a:spAutoFit/>
          </a:bodyPr>
          <a:lstStyle>
            <a:lvl1pPr marL="0" marR="0" indent="0" algn="l" defTabSz="914400" rtl="0" eaLnBrk="1" fontAlgn="auto" latinLnBrk="0" hangingPunct="1">
              <a:lnSpc>
                <a:spcPct val="100000"/>
              </a:lnSpc>
              <a:spcBef>
                <a:spcPts val="0"/>
              </a:spcBef>
              <a:spcAft>
                <a:spcPts val="0"/>
              </a:spcAft>
              <a:buClrTx/>
              <a:buSzPct val="100000"/>
              <a:buFont typeface="Arial" panose="020B0604020202020204" pitchFamily="34" charset="0"/>
              <a:buNone/>
              <a:tabLst/>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Presenter Name</a:t>
            </a:r>
          </a:p>
        </p:txBody>
      </p:sp>
      <p:sp>
        <p:nvSpPr>
          <p:cNvPr id="11" name="Rectangle 10">
            <a:extLst>
              <a:ext uri="{FF2B5EF4-FFF2-40B4-BE49-F238E27FC236}">
                <a16:creationId xmlns:a16="http://schemas.microsoft.com/office/drawing/2014/main" xmlns="" id="{DF52C871-2562-42C8-892F-B626144557EB}"/>
              </a:ext>
            </a:extLst>
          </p:cNvPr>
          <p:cNvSpPr>
            <a:spLocks noChangeAspect="1"/>
          </p:cNvSpPr>
          <p:nvPr/>
        </p:nvSpPr>
        <p:spPr>
          <a:xfrm>
            <a:off x="1591056" y="1344168"/>
            <a:ext cx="164592" cy="3291840"/>
          </a:xfrm>
          <a:prstGeom prst="rect">
            <a:avLst/>
          </a:prstGeom>
          <a:solidFill>
            <a:srgbClr val="FEC10D"/>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3" name="Rectangle 12">
            <a:extLst>
              <a:ext uri="{FF2B5EF4-FFF2-40B4-BE49-F238E27FC236}">
                <a16:creationId xmlns:a16="http://schemas.microsoft.com/office/drawing/2014/main" xmlns="" id="{1381A73D-9388-4EC4-8DD3-AFDF9CEB6291}"/>
              </a:ext>
            </a:extLst>
          </p:cNvPr>
          <p:cNvSpPr>
            <a:spLocks noChangeAspect="1"/>
          </p:cNvSpPr>
          <p:nvPr/>
        </p:nvSpPr>
        <p:spPr>
          <a:xfrm>
            <a:off x="7059168" y="1344168"/>
            <a:ext cx="164592" cy="3291840"/>
          </a:xfrm>
          <a:prstGeom prst="rect">
            <a:avLst/>
          </a:prstGeom>
          <a:solidFill>
            <a:srgbClr val="FEC10D"/>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4" name="TextBox 13">
            <a:extLst>
              <a:ext uri="{FF2B5EF4-FFF2-40B4-BE49-F238E27FC236}">
                <a16:creationId xmlns:a16="http://schemas.microsoft.com/office/drawing/2014/main" xmlns="" id="{BB93A754-CF98-4BEB-BE89-ADF1CF77AA4F}"/>
              </a:ext>
            </a:extLst>
          </p:cNvPr>
          <p:cNvSpPr txBox="1"/>
          <p:nvPr/>
        </p:nvSpPr>
        <p:spPr>
          <a:xfrm>
            <a:off x="457200" y="6199632"/>
            <a:ext cx="7095744" cy="323165"/>
          </a:xfrm>
          <a:prstGeom prst="rect">
            <a:avLst/>
          </a:prstGeom>
          <a:noFill/>
        </p:spPr>
        <p:txBody>
          <a:bodyPr wrap="square" lIns="0" tIns="0" rIns="0" bIns="0" rtlCol="0" anchor="b" anchorCtr="0">
            <a:spAutoFit/>
          </a:bodyPr>
          <a:lstStyle>
            <a:defPPr>
              <a:defRPr lang="en-US"/>
            </a:defPPr>
            <a:lvl1pPr>
              <a:defRPr sz="700"/>
            </a:lvl1pPr>
          </a:lstStyle>
          <a:p>
            <a:pPr lvl="0"/>
            <a:r>
              <a:rPr lang="en-US" dirty="0"/>
              <a:t>© 2021 Gartner, Inc. and/or its affiliates. All rights reserved. Gartner is a registered trademark of Gartner, Inc. or its affiliates. This presentation, including all supporting materials, </a:t>
            </a:r>
            <a:br>
              <a:rPr lang="en-US" dirty="0"/>
            </a:br>
            <a:r>
              <a:rPr lang="en-US" dirty="0"/>
              <a:t>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p>
        </p:txBody>
      </p:sp>
      <p:pic>
        <p:nvPicPr>
          <p:cNvPr id="8" name="Picture 7">
            <a:extLst>
              <a:ext uri="{FF2B5EF4-FFF2-40B4-BE49-F238E27FC236}">
                <a16:creationId xmlns:a16="http://schemas.microsoft.com/office/drawing/2014/main" xmlns="" id="{4B98EA9B-8D5B-4923-90F5-A4CDF4762E56}"/>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686167" y="6056352"/>
            <a:ext cx="2057400" cy="468272"/>
          </a:xfrm>
          <a:prstGeom prst="rect">
            <a:avLst/>
          </a:prstGeom>
        </p:spPr>
      </p:pic>
    </p:spTree>
    <p:extLst>
      <p:ext uri="{BB962C8B-B14F-4D97-AF65-F5344CB8AC3E}">
        <p14:creationId xmlns:p14="http://schemas.microsoft.com/office/powerpoint/2010/main" val="266347877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type="title" preserve="1">
  <p:cSld name="Title Slide W1_Rose">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167128" y="1815465"/>
            <a:ext cx="4544568" cy="1993392"/>
          </a:xfrm>
        </p:spPr>
        <p:txBody>
          <a:bodyPr anchor="ctr" anchorCtr="0">
            <a:noAutofit/>
          </a:bodyPr>
          <a:lstStyle>
            <a:lvl1pPr algn="l">
              <a:defRPr sz="3600"/>
            </a:lvl1pPr>
          </a:lstStyle>
          <a:p>
            <a:r>
              <a:rPr lang="en-US" dirty="0"/>
              <a:t>Click to Add Title; 4 Lines of Copy; 60 Characters Maximum</a:t>
            </a:r>
          </a:p>
        </p:txBody>
      </p:sp>
      <p:sp>
        <p:nvSpPr>
          <p:cNvPr id="3" name="Subtitle 2"/>
          <p:cNvSpPr>
            <a:spLocks noGrp="1"/>
          </p:cNvSpPr>
          <p:nvPr>
            <p:ph type="subTitle" idx="1" hasCustomPrompt="1"/>
          </p:nvPr>
        </p:nvSpPr>
        <p:spPr>
          <a:xfrm>
            <a:off x="2167128" y="3927729"/>
            <a:ext cx="4544568" cy="276999"/>
          </a:xfrm>
        </p:spPr>
        <p:txBody>
          <a:bodyPr>
            <a:spAutoFit/>
          </a:bodyPr>
          <a:lstStyle>
            <a:lvl1pPr marL="0" marR="0" indent="0" algn="l" defTabSz="914400" rtl="0" eaLnBrk="1" fontAlgn="auto" latinLnBrk="0" hangingPunct="1">
              <a:lnSpc>
                <a:spcPct val="100000"/>
              </a:lnSpc>
              <a:spcBef>
                <a:spcPts val="0"/>
              </a:spcBef>
              <a:spcAft>
                <a:spcPts val="0"/>
              </a:spcAft>
              <a:buClrTx/>
              <a:buSzPct val="100000"/>
              <a:buFont typeface="Arial" panose="020B0604020202020204" pitchFamily="34" charset="0"/>
              <a:buNone/>
              <a:tabLst/>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Presenter Name</a:t>
            </a:r>
          </a:p>
        </p:txBody>
      </p:sp>
      <p:sp>
        <p:nvSpPr>
          <p:cNvPr id="11" name="Rectangle 10">
            <a:extLst>
              <a:ext uri="{FF2B5EF4-FFF2-40B4-BE49-F238E27FC236}">
                <a16:creationId xmlns:a16="http://schemas.microsoft.com/office/drawing/2014/main" xmlns="" id="{DF52C871-2562-42C8-892F-B626144557EB}"/>
              </a:ext>
            </a:extLst>
          </p:cNvPr>
          <p:cNvSpPr>
            <a:spLocks noChangeAspect="1"/>
          </p:cNvSpPr>
          <p:nvPr/>
        </p:nvSpPr>
        <p:spPr>
          <a:xfrm>
            <a:off x="1591056" y="1344168"/>
            <a:ext cx="164592" cy="3291840"/>
          </a:xfrm>
          <a:prstGeom prst="rect">
            <a:avLst/>
          </a:prstGeom>
          <a:solidFill>
            <a:srgbClr val="E81159"/>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3" name="Rectangle 12">
            <a:extLst>
              <a:ext uri="{FF2B5EF4-FFF2-40B4-BE49-F238E27FC236}">
                <a16:creationId xmlns:a16="http://schemas.microsoft.com/office/drawing/2014/main" xmlns="" id="{1381A73D-9388-4EC4-8DD3-AFDF9CEB6291}"/>
              </a:ext>
            </a:extLst>
          </p:cNvPr>
          <p:cNvSpPr>
            <a:spLocks noChangeAspect="1"/>
          </p:cNvSpPr>
          <p:nvPr/>
        </p:nvSpPr>
        <p:spPr>
          <a:xfrm>
            <a:off x="7059168" y="1344168"/>
            <a:ext cx="164592" cy="3291840"/>
          </a:xfrm>
          <a:prstGeom prst="rect">
            <a:avLst/>
          </a:prstGeom>
          <a:solidFill>
            <a:srgbClr val="E81159"/>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4" name="TextBox 13">
            <a:extLst>
              <a:ext uri="{FF2B5EF4-FFF2-40B4-BE49-F238E27FC236}">
                <a16:creationId xmlns:a16="http://schemas.microsoft.com/office/drawing/2014/main" xmlns="" id="{BB93A754-CF98-4BEB-BE89-ADF1CF77AA4F}"/>
              </a:ext>
            </a:extLst>
          </p:cNvPr>
          <p:cNvSpPr txBox="1"/>
          <p:nvPr/>
        </p:nvSpPr>
        <p:spPr>
          <a:xfrm>
            <a:off x="457200" y="6199632"/>
            <a:ext cx="7095744" cy="323165"/>
          </a:xfrm>
          <a:prstGeom prst="rect">
            <a:avLst/>
          </a:prstGeom>
          <a:noFill/>
        </p:spPr>
        <p:txBody>
          <a:bodyPr wrap="square" lIns="0" tIns="0" rIns="0" bIns="0" rtlCol="0" anchor="b" anchorCtr="0">
            <a:spAutoFit/>
          </a:bodyPr>
          <a:lstStyle>
            <a:defPPr>
              <a:defRPr lang="en-US"/>
            </a:defPPr>
            <a:lvl1pPr>
              <a:defRPr sz="700"/>
            </a:lvl1pPr>
          </a:lstStyle>
          <a:p>
            <a:pPr lvl="0"/>
            <a:r>
              <a:rPr lang="en-US" dirty="0"/>
              <a:t>© 2021 Gartner, Inc. and/or its affiliates. All rights reserved. Gartner is a registered trademark of Gartner, Inc. or its affiliates. This presentation, including all supporting materials, </a:t>
            </a:r>
            <a:br>
              <a:rPr lang="en-US" dirty="0"/>
            </a:br>
            <a:r>
              <a:rPr lang="en-US" dirty="0"/>
              <a:t>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p>
        </p:txBody>
      </p:sp>
      <p:pic>
        <p:nvPicPr>
          <p:cNvPr id="8" name="Picture 7">
            <a:extLst>
              <a:ext uri="{FF2B5EF4-FFF2-40B4-BE49-F238E27FC236}">
                <a16:creationId xmlns:a16="http://schemas.microsoft.com/office/drawing/2014/main" xmlns="" id="{4B98EA9B-8D5B-4923-90F5-A4CDF4762E56}"/>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686167" y="6056352"/>
            <a:ext cx="2057400" cy="468272"/>
          </a:xfrm>
          <a:prstGeom prst="rect">
            <a:avLst/>
          </a:prstGeom>
        </p:spPr>
      </p:pic>
    </p:spTree>
    <p:extLst>
      <p:ext uri="{BB962C8B-B14F-4D97-AF65-F5344CB8AC3E}">
        <p14:creationId xmlns:p14="http://schemas.microsoft.com/office/powerpoint/2010/main" val="395556094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Divider W1_Surf">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57400" y="1527048"/>
            <a:ext cx="4910328" cy="2935224"/>
          </a:xfrm>
        </p:spPr>
        <p:txBody>
          <a:bodyPr anchor="ctr" anchorCtr="0"/>
          <a:lstStyle>
            <a:lvl1pPr>
              <a:lnSpc>
                <a:spcPct val="100000"/>
              </a:lnSpc>
              <a:defRPr sz="3200"/>
            </a:lvl1pPr>
          </a:lstStyle>
          <a:p>
            <a:r>
              <a:rPr lang="en-US" dirty="0"/>
              <a:t>Divider Slide</a:t>
            </a:r>
            <a:br>
              <a:rPr lang="en-US" dirty="0"/>
            </a:br>
            <a:r>
              <a:rPr lang="en-US" dirty="0"/>
              <a:t>30 Characters Max.</a:t>
            </a:r>
            <a:br>
              <a:rPr lang="en-US" dirty="0"/>
            </a:br>
            <a:r>
              <a:rPr lang="en-US" dirty="0"/>
              <a:t>Lorem Ipsum</a:t>
            </a:r>
          </a:p>
        </p:txBody>
      </p:sp>
      <p:sp>
        <p:nvSpPr>
          <p:cNvPr id="9" name="Rectangle 8">
            <a:extLst>
              <a:ext uri="{FF2B5EF4-FFF2-40B4-BE49-F238E27FC236}">
                <a16:creationId xmlns:a16="http://schemas.microsoft.com/office/drawing/2014/main" xmlns="" id="{2732D673-8A01-4D67-952F-C50DD619BB5A}"/>
              </a:ext>
            </a:extLst>
          </p:cNvPr>
          <p:cNvSpPr/>
          <p:nvPr/>
        </p:nvSpPr>
        <p:spPr>
          <a:xfrm>
            <a:off x="0" y="1353312"/>
            <a:ext cx="1755648" cy="3291840"/>
          </a:xfrm>
          <a:prstGeom prst="rect">
            <a:avLst/>
          </a:prstGeom>
          <a:solidFill>
            <a:srgbClr val="06C4B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0" name="Rectangle 9">
            <a:extLst>
              <a:ext uri="{FF2B5EF4-FFF2-40B4-BE49-F238E27FC236}">
                <a16:creationId xmlns:a16="http://schemas.microsoft.com/office/drawing/2014/main" xmlns="" id="{BCD94C69-E2DB-4D1B-9563-7EE92CB777A0}"/>
              </a:ext>
            </a:extLst>
          </p:cNvPr>
          <p:cNvSpPr/>
          <p:nvPr/>
        </p:nvSpPr>
        <p:spPr>
          <a:xfrm>
            <a:off x="7141464" y="1353312"/>
            <a:ext cx="5047488" cy="3291840"/>
          </a:xfrm>
          <a:prstGeom prst="rect">
            <a:avLst/>
          </a:prstGeom>
          <a:solidFill>
            <a:srgbClr val="06C4B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Tree>
    <p:extLst>
      <p:ext uri="{BB962C8B-B14F-4D97-AF65-F5344CB8AC3E}">
        <p14:creationId xmlns:p14="http://schemas.microsoft.com/office/powerpoint/2010/main" val="256982500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Divider W1_Tan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57400" y="1527048"/>
            <a:ext cx="4910328" cy="2935224"/>
          </a:xfrm>
        </p:spPr>
        <p:txBody>
          <a:bodyPr anchor="ctr" anchorCtr="0"/>
          <a:lstStyle>
            <a:lvl1pPr>
              <a:lnSpc>
                <a:spcPct val="100000"/>
              </a:lnSpc>
              <a:defRPr sz="3200"/>
            </a:lvl1pPr>
          </a:lstStyle>
          <a:p>
            <a:r>
              <a:rPr lang="en-US" dirty="0"/>
              <a:t>Divider Slide</a:t>
            </a:r>
            <a:br>
              <a:rPr lang="en-US" dirty="0"/>
            </a:br>
            <a:r>
              <a:rPr lang="en-US" dirty="0"/>
              <a:t>30 Characters Max.</a:t>
            </a:r>
            <a:br>
              <a:rPr lang="en-US" dirty="0"/>
            </a:br>
            <a:r>
              <a:rPr lang="en-US" dirty="0"/>
              <a:t>Lorem Ipsum</a:t>
            </a:r>
          </a:p>
        </p:txBody>
      </p:sp>
      <p:sp>
        <p:nvSpPr>
          <p:cNvPr id="9" name="Rectangle 8">
            <a:extLst>
              <a:ext uri="{FF2B5EF4-FFF2-40B4-BE49-F238E27FC236}">
                <a16:creationId xmlns:a16="http://schemas.microsoft.com/office/drawing/2014/main" xmlns="" id="{2732D673-8A01-4D67-952F-C50DD619BB5A}"/>
              </a:ext>
            </a:extLst>
          </p:cNvPr>
          <p:cNvSpPr/>
          <p:nvPr/>
        </p:nvSpPr>
        <p:spPr>
          <a:xfrm>
            <a:off x="0" y="1353312"/>
            <a:ext cx="1755648" cy="32918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0" name="Rectangle 9">
            <a:extLst>
              <a:ext uri="{FF2B5EF4-FFF2-40B4-BE49-F238E27FC236}">
                <a16:creationId xmlns:a16="http://schemas.microsoft.com/office/drawing/2014/main" xmlns="" id="{BCD94C69-E2DB-4D1B-9563-7EE92CB777A0}"/>
              </a:ext>
            </a:extLst>
          </p:cNvPr>
          <p:cNvSpPr/>
          <p:nvPr/>
        </p:nvSpPr>
        <p:spPr>
          <a:xfrm>
            <a:off x="7141464" y="1353312"/>
            <a:ext cx="5047488" cy="32918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Tree>
    <p:extLst>
      <p:ext uri="{BB962C8B-B14F-4D97-AF65-F5344CB8AC3E}">
        <p14:creationId xmlns:p14="http://schemas.microsoft.com/office/powerpoint/2010/main" val="422431793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8278967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Divider W1_Lem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57400" y="1527048"/>
            <a:ext cx="4910328" cy="2935224"/>
          </a:xfrm>
        </p:spPr>
        <p:txBody>
          <a:bodyPr anchor="ctr" anchorCtr="0"/>
          <a:lstStyle>
            <a:lvl1pPr>
              <a:lnSpc>
                <a:spcPct val="100000"/>
              </a:lnSpc>
              <a:defRPr sz="3200"/>
            </a:lvl1pPr>
          </a:lstStyle>
          <a:p>
            <a:r>
              <a:rPr lang="en-US" dirty="0"/>
              <a:t>Divider Slide</a:t>
            </a:r>
            <a:br>
              <a:rPr lang="en-US" dirty="0"/>
            </a:br>
            <a:r>
              <a:rPr lang="en-US" dirty="0"/>
              <a:t>30 Characters Max.</a:t>
            </a:r>
            <a:br>
              <a:rPr lang="en-US" dirty="0"/>
            </a:br>
            <a:r>
              <a:rPr lang="en-US" dirty="0"/>
              <a:t>Lorem Ipsum</a:t>
            </a:r>
          </a:p>
        </p:txBody>
      </p:sp>
      <p:sp>
        <p:nvSpPr>
          <p:cNvPr id="9" name="Rectangle 8">
            <a:extLst>
              <a:ext uri="{FF2B5EF4-FFF2-40B4-BE49-F238E27FC236}">
                <a16:creationId xmlns:a16="http://schemas.microsoft.com/office/drawing/2014/main" xmlns="" id="{2732D673-8A01-4D67-952F-C50DD619BB5A}"/>
              </a:ext>
            </a:extLst>
          </p:cNvPr>
          <p:cNvSpPr/>
          <p:nvPr/>
        </p:nvSpPr>
        <p:spPr>
          <a:xfrm>
            <a:off x="0" y="1353312"/>
            <a:ext cx="1755648" cy="329184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0" name="Rectangle 9">
            <a:extLst>
              <a:ext uri="{FF2B5EF4-FFF2-40B4-BE49-F238E27FC236}">
                <a16:creationId xmlns:a16="http://schemas.microsoft.com/office/drawing/2014/main" xmlns="" id="{BCD94C69-E2DB-4D1B-9563-7EE92CB777A0}"/>
              </a:ext>
            </a:extLst>
          </p:cNvPr>
          <p:cNvSpPr/>
          <p:nvPr/>
        </p:nvSpPr>
        <p:spPr>
          <a:xfrm>
            <a:off x="7141464" y="1353312"/>
            <a:ext cx="5047488" cy="329184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Tree>
    <p:extLst>
      <p:ext uri="{BB962C8B-B14F-4D97-AF65-F5344CB8AC3E}">
        <p14:creationId xmlns:p14="http://schemas.microsoft.com/office/powerpoint/2010/main" val="212186165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Divider W1_Ros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57400" y="1527048"/>
            <a:ext cx="4910328" cy="2935224"/>
          </a:xfrm>
        </p:spPr>
        <p:txBody>
          <a:bodyPr anchor="ctr" anchorCtr="0"/>
          <a:lstStyle>
            <a:lvl1pPr>
              <a:lnSpc>
                <a:spcPct val="100000"/>
              </a:lnSpc>
              <a:defRPr sz="3200"/>
            </a:lvl1pPr>
          </a:lstStyle>
          <a:p>
            <a:r>
              <a:rPr lang="en-US" dirty="0"/>
              <a:t>Divider Slide</a:t>
            </a:r>
            <a:br>
              <a:rPr lang="en-US" dirty="0"/>
            </a:br>
            <a:r>
              <a:rPr lang="en-US" dirty="0"/>
              <a:t>30 Characters Max.</a:t>
            </a:r>
            <a:br>
              <a:rPr lang="en-US" dirty="0"/>
            </a:br>
            <a:r>
              <a:rPr lang="en-US" dirty="0"/>
              <a:t>Lorem Ipsum</a:t>
            </a:r>
          </a:p>
        </p:txBody>
      </p:sp>
      <p:sp>
        <p:nvSpPr>
          <p:cNvPr id="9" name="Rectangle 8">
            <a:extLst>
              <a:ext uri="{FF2B5EF4-FFF2-40B4-BE49-F238E27FC236}">
                <a16:creationId xmlns:a16="http://schemas.microsoft.com/office/drawing/2014/main" xmlns="" id="{2732D673-8A01-4D67-952F-C50DD619BB5A}"/>
              </a:ext>
            </a:extLst>
          </p:cNvPr>
          <p:cNvSpPr/>
          <p:nvPr/>
        </p:nvSpPr>
        <p:spPr>
          <a:xfrm>
            <a:off x="0" y="1353312"/>
            <a:ext cx="1755648" cy="3291840"/>
          </a:xfrm>
          <a:prstGeom prst="rect">
            <a:avLst/>
          </a:prstGeom>
          <a:solidFill>
            <a:srgbClr val="E81159"/>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0" name="Rectangle 9">
            <a:extLst>
              <a:ext uri="{FF2B5EF4-FFF2-40B4-BE49-F238E27FC236}">
                <a16:creationId xmlns:a16="http://schemas.microsoft.com/office/drawing/2014/main" xmlns="" id="{BCD94C69-E2DB-4D1B-9563-7EE92CB777A0}"/>
              </a:ext>
            </a:extLst>
          </p:cNvPr>
          <p:cNvSpPr/>
          <p:nvPr/>
        </p:nvSpPr>
        <p:spPr>
          <a:xfrm>
            <a:off x="7141464" y="1353312"/>
            <a:ext cx="5047488" cy="3291840"/>
          </a:xfrm>
          <a:prstGeom prst="rect">
            <a:avLst/>
          </a:prstGeom>
          <a:solidFill>
            <a:srgbClr val="E81159"/>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Tree>
    <p:extLst>
      <p:ext uri="{BB962C8B-B14F-4D97-AF65-F5344CB8AC3E}">
        <p14:creationId xmlns:p14="http://schemas.microsoft.com/office/powerpoint/2010/main" val="297149581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type="title" preserve="1">
  <p:cSld name="Title Slide B1_Surf">
    <p:bg>
      <p:bgRef idx="1001">
        <a:schemeClr val="bg2"/>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167128" y="1815465"/>
            <a:ext cx="4544568" cy="1993392"/>
          </a:xfrm>
        </p:spPr>
        <p:txBody>
          <a:bodyPr anchor="ctr" anchorCtr="0">
            <a:noAutofit/>
          </a:bodyPr>
          <a:lstStyle>
            <a:lvl1pPr algn="l">
              <a:defRPr sz="3600"/>
            </a:lvl1pPr>
          </a:lstStyle>
          <a:p>
            <a:r>
              <a:rPr lang="en-US" dirty="0"/>
              <a:t>Click to Add Title; 4 Lines of Copy; 60 Characters Maximum</a:t>
            </a:r>
          </a:p>
        </p:txBody>
      </p:sp>
      <p:sp>
        <p:nvSpPr>
          <p:cNvPr id="3" name="Subtitle 2"/>
          <p:cNvSpPr>
            <a:spLocks noGrp="1"/>
          </p:cNvSpPr>
          <p:nvPr>
            <p:ph type="subTitle" idx="1" hasCustomPrompt="1"/>
          </p:nvPr>
        </p:nvSpPr>
        <p:spPr>
          <a:xfrm>
            <a:off x="2167128" y="3927729"/>
            <a:ext cx="4544568" cy="276999"/>
          </a:xfrm>
        </p:spPr>
        <p:txBody>
          <a:bodyPr>
            <a:spAutoFit/>
          </a:bodyPr>
          <a:lstStyle>
            <a:lvl1pPr marL="0" marR="0" indent="0" algn="l" defTabSz="914400" rtl="0" eaLnBrk="1" fontAlgn="auto" latinLnBrk="0" hangingPunct="1">
              <a:lnSpc>
                <a:spcPct val="100000"/>
              </a:lnSpc>
              <a:spcBef>
                <a:spcPts val="0"/>
              </a:spcBef>
              <a:spcAft>
                <a:spcPts val="0"/>
              </a:spcAft>
              <a:buClrTx/>
              <a:buSzPct val="100000"/>
              <a:buFont typeface="Arial" panose="020B0604020202020204" pitchFamily="34" charset="0"/>
              <a:buNone/>
              <a:tabLst/>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Presenter Name</a:t>
            </a:r>
          </a:p>
        </p:txBody>
      </p:sp>
      <p:sp>
        <p:nvSpPr>
          <p:cNvPr id="11" name="Rectangle 10">
            <a:extLst>
              <a:ext uri="{FF2B5EF4-FFF2-40B4-BE49-F238E27FC236}">
                <a16:creationId xmlns:a16="http://schemas.microsoft.com/office/drawing/2014/main" xmlns="" id="{DF52C871-2562-42C8-892F-B626144557EB}"/>
              </a:ext>
            </a:extLst>
          </p:cNvPr>
          <p:cNvSpPr>
            <a:spLocks noChangeAspect="1"/>
          </p:cNvSpPr>
          <p:nvPr/>
        </p:nvSpPr>
        <p:spPr>
          <a:xfrm>
            <a:off x="1591056" y="1344168"/>
            <a:ext cx="164592" cy="3291840"/>
          </a:xfrm>
          <a:prstGeom prst="rect">
            <a:avLst/>
          </a:prstGeom>
          <a:solidFill>
            <a:srgbClr val="06C4B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3" name="Rectangle 12">
            <a:extLst>
              <a:ext uri="{FF2B5EF4-FFF2-40B4-BE49-F238E27FC236}">
                <a16:creationId xmlns:a16="http://schemas.microsoft.com/office/drawing/2014/main" xmlns="" id="{1381A73D-9388-4EC4-8DD3-AFDF9CEB6291}"/>
              </a:ext>
            </a:extLst>
          </p:cNvPr>
          <p:cNvSpPr>
            <a:spLocks noChangeAspect="1"/>
          </p:cNvSpPr>
          <p:nvPr/>
        </p:nvSpPr>
        <p:spPr>
          <a:xfrm>
            <a:off x="7059168" y="1344168"/>
            <a:ext cx="164592" cy="3291840"/>
          </a:xfrm>
          <a:prstGeom prst="rect">
            <a:avLst/>
          </a:prstGeom>
          <a:solidFill>
            <a:srgbClr val="06C4B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4" name="TextBox 13">
            <a:extLst>
              <a:ext uri="{FF2B5EF4-FFF2-40B4-BE49-F238E27FC236}">
                <a16:creationId xmlns:a16="http://schemas.microsoft.com/office/drawing/2014/main" xmlns="" id="{BB93A754-CF98-4BEB-BE89-ADF1CF77AA4F}"/>
              </a:ext>
            </a:extLst>
          </p:cNvPr>
          <p:cNvSpPr txBox="1"/>
          <p:nvPr/>
        </p:nvSpPr>
        <p:spPr>
          <a:xfrm>
            <a:off x="457200" y="6199632"/>
            <a:ext cx="7095744" cy="323165"/>
          </a:xfrm>
          <a:prstGeom prst="rect">
            <a:avLst/>
          </a:prstGeom>
          <a:noFill/>
        </p:spPr>
        <p:txBody>
          <a:bodyPr wrap="square" lIns="0" tIns="0" rIns="0" bIns="0" rtlCol="0" anchor="b" anchorCtr="0">
            <a:spAutoFit/>
          </a:bodyPr>
          <a:lstStyle>
            <a:defPPr>
              <a:defRPr lang="en-US"/>
            </a:defPPr>
            <a:lvl1pPr>
              <a:defRPr sz="700"/>
            </a:lvl1pPr>
          </a:lstStyle>
          <a:p>
            <a:pPr lvl="0"/>
            <a:r>
              <a:rPr lang="en-US" dirty="0"/>
              <a:t>© 2021 Gartner, Inc. and/or its affiliates. All rights reserved. Gartner is a registered trademark of Gartner, Inc. or its affiliates. This presentation, including all supporting materials, </a:t>
            </a:r>
            <a:br>
              <a:rPr lang="en-US" dirty="0"/>
            </a:br>
            <a:r>
              <a:rPr lang="en-US" dirty="0"/>
              <a:t>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p>
        </p:txBody>
      </p:sp>
      <p:pic>
        <p:nvPicPr>
          <p:cNvPr id="27" name="Picture 26">
            <a:extLst>
              <a:ext uri="{FF2B5EF4-FFF2-40B4-BE49-F238E27FC236}">
                <a16:creationId xmlns:a16="http://schemas.microsoft.com/office/drawing/2014/main" xmlns="" id="{E77AE7DB-FD48-4294-BD87-EA8DA4C9EC3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686167" y="6056352"/>
            <a:ext cx="2057400" cy="468273"/>
          </a:xfrm>
          <a:prstGeom prst="rect">
            <a:avLst/>
          </a:prstGeom>
        </p:spPr>
      </p:pic>
    </p:spTree>
    <p:extLst>
      <p:ext uri="{BB962C8B-B14F-4D97-AF65-F5344CB8AC3E}">
        <p14:creationId xmlns:p14="http://schemas.microsoft.com/office/powerpoint/2010/main" val="421395996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type="title" preserve="1">
  <p:cSld name="Title Slide B1_Tang">
    <p:bg>
      <p:bgRef idx="1001">
        <a:schemeClr val="bg2"/>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167128" y="1815465"/>
            <a:ext cx="4544568" cy="1993392"/>
          </a:xfrm>
        </p:spPr>
        <p:txBody>
          <a:bodyPr anchor="ctr" anchorCtr="0">
            <a:noAutofit/>
          </a:bodyPr>
          <a:lstStyle>
            <a:lvl1pPr algn="l">
              <a:defRPr sz="3600"/>
            </a:lvl1pPr>
          </a:lstStyle>
          <a:p>
            <a:r>
              <a:rPr lang="en-US" dirty="0"/>
              <a:t>Click to Add Title; 4 Lines of Copy; 60 Characters Maximum</a:t>
            </a:r>
          </a:p>
        </p:txBody>
      </p:sp>
      <p:sp>
        <p:nvSpPr>
          <p:cNvPr id="3" name="Subtitle 2"/>
          <p:cNvSpPr>
            <a:spLocks noGrp="1"/>
          </p:cNvSpPr>
          <p:nvPr>
            <p:ph type="subTitle" idx="1" hasCustomPrompt="1"/>
          </p:nvPr>
        </p:nvSpPr>
        <p:spPr>
          <a:xfrm>
            <a:off x="2167128" y="3927729"/>
            <a:ext cx="4544568" cy="276999"/>
          </a:xfrm>
        </p:spPr>
        <p:txBody>
          <a:bodyPr>
            <a:spAutoFit/>
          </a:bodyPr>
          <a:lstStyle>
            <a:lvl1pPr marL="0" marR="0" indent="0" algn="l" defTabSz="914400" rtl="0" eaLnBrk="1" fontAlgn="auto" latinLnBrk="0" hangingPunct="1">
              <a:lnSpc>
                <a:spcPct val="100000"/>
              </a:lnSpc>
              <a:spcBef>
                <a:spcPts val="0"/>
              </a:spcBef>
              <a:spcAft>
                <a:spcPts val="0"/>
              </a:spcAft>
              <a:buClrTx/>
              <a:buSzPct val="100000"/>
              <a:buFont typeface="Arial" panose="020B0604020202020204" pitchFamily="34" charset="0"/>
              <a:buNone/>
              <a:tabLst/>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Presenter Name</a:t>
            </a:r>
          </a:p>
        </p:txBody>
      </p:sp>
      <p:sp>
        <p:nvSpPr>
          <p:cNvPr id="11" name="Rectangle 10">
            <a:extLst>
              <a:ext uri="{FF2B5EF4-FFF2-40B4-BE49-F238E27FC236}">
                <a16:creationId xmlns:a16="http://schemas.microsoft.com/office/drawing/2014/main" xmlns="" id="{DF52C871-2562-42C8-892F-B626144557EB}"/>
              </a:ext>
            </a:extLst>
          </p:cNvPr>
          <p:cNvSpPr>
            <a:spLocks noChangeAspect="1"/>
          </p:cNvSpPr>
          <p:nvPr/>
        </p:nvSpPr>
        <p:spPr>
          <a:xfrm>
            <a:off x="1591056" y="1344168"/>
            <a:ext cx="164592" cy="3291840"/>
          </a:xfrm>
          <a:prstGeom prst="rect">
            <a:avLst/>
          </a:prstGeom>
          <a:solidFill>
            <a:srgbClr val="FF540A"/>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3" name="Rectangle 12">
            <a:extLst>
              <a:ext uri="{FF2B5EF4-FFF2-40B4-BE49-F238E27FC236}">
                <a16:creationId xmlns:a16="http://schemas.microsoft.com/office/drawing/2014/main" xmlns="" id="{1381A73D-9388-4EC4-8DD3-AFDF9CEB6291}"/>
              </a:ext>
            </a:extLst>
          </p:cNvPr>
          <p:cNvSpPr>
            <a:spLocks noChangeAspect="1"/>
          </p:cNvSpPr>
          <p:nvPr/>
        </p:nvSpPr>
        <p:spPr>
          <a:xfrm>
            <a:off x="7059168" y="1344168"/>
            <a:ext cx="164592" cy="3291840"/>
          </a:xfrm>
          <a:prstGeom prst="rect">
            <a:avLst/>
          </a:prstGeom>
          <a:solidFill>
            <a:srgbClr val="FF540A"/>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4" name="TextBox 13">
            <a:extLst>
              <a:ext uri="{FF2B5EF4-FFF2-40B4-BE49-F238E27FC236}">
                <a16:creationId xmlns:a16="http://schemas.microsoft.com/office/drawing/2014/main" xmlns="" id="{BB93A754-CF98-4BEB-BE89-ADF1CF77AA4F}"/>
              </a:ext>
            </a:extLst>
          </p:cNvPr>
          <p:cNvSpPr txBox="1"/>
          <p:nvPr/>
        </p:nvSpPr>
        <p:spPr>
          <a:xfrm>
            <a:off x="457200" y="6199632"/>
            <a:ext cx="7095744" cy="323165"/>
          </a:xfrm>
          <a:prstGeom prst="rect">
            <a:avLst/>
          </a:prstGeom>
          <a:noFill/>
        </p:spPr>
        <p:txBody>
          <a:bodyPr wrap="square" lIns="0" tIns="0" rIns="0" bIns="0" rtlCol="0" anchor="b" anchorCtr="0">
            <a:spAutoFit/>
          </a:bodyPr>
          <a:lstStyle>
            <a:defPPr>
              <a:defRPr lang="en-US"/>
            </a:defPPr>
            <a:lvl1pPr>
              <a:defRPr sz="700"/>
            </a:lvl1pPr>
          </a:lstStyle>
          <a:p>
            <a:pPr lvl="0"/>
            <a:r>
              <a:rPr lang="en-US" dirty="0"/>
              <a:t>© 2021 Gartner, Inc. and/or its affiliates. All rights reserved. Gartner is a registered trademark of Gartner, Inc. or its affiliates. This presentation, including all supporting materials, </a:t>
            </a:r>
            <a:br>
              <a:rPr lang="en-US" dirty="0"/>
            </a:br>
            <a:r>
              <a:rPr lang="en-US" dirty="0"/>
              <a:t>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p>
        </p:txBody>
      </p:sp>
      <p:pic>
        <p:nvPicPr>
          <p:cNvPr id="27" name="Picture 26">
            <a:extLst>
              <a:ext uri="{FF2B5EF4-FFF2-40B4-BE49-F238E27FC236}">
                <a16:creationId xmlns:a16="http://schemas.microsoft.com/office/drawing/2014/main" xmlns="" id="{E77AE7DB-FD48-4294-BD87-EA8DA4C9EC3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686167" y="6056352"/>
            <a:ext cx="2057400" cy="468273"/>
          </a:xfrm>
          <a:prstGeom prst="rect">
            <a:avLst/>
          </a:prstGeom>
        </p:spPr>
      </p:pic>
    </p:spTree>
    <p:extLst>
      <p:ext uri="{BB962C8B-B14F-4D97-AF65-F5344CB8AC3E}">
        <p14:creationId xmlns:p14="http://schemas.microsoft.com/office/powerpoint/2010/main" val="213488322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type="title" preserve="1">
  <p:cSld name="Title Slide B1_Lem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167128" y="1815465"/>
            <a:ext cx="4544568" cy="1993392"/>
          </a:xfrm>
        </p:spPr>
        <p:txBody>
          <a:bodyPr anchor="ctr" anchorCtr="0">
            <a:noAutofit/>
          </a:bodyPr>
          <a:lstStyle>
            <a:lvl1pPr algn="l">
              <a:defRPr sz="3600"/>
            </a:lvl1pPr>
          </a:lstStyle>
          <a:p>
            <a:r>
              <a:rPr lang="en-US" dirty="0"/>
              <a:t>Click to Add Title; 4 Lines of Copy; 60 Characters Maximum</a:t>
            </a:r>
          </a:p>
        </p:txBody>
      </p:sp>
      <p:sp>
        <p:nvSpPr>
          <p:cNvPr id="3" name="Subtitle 2"/>
          <p:cNvSpPr>
            <a:spLocks noGrp="1"/>
          </p:cNvSpPr>
          <p:nvPr>
            <p:ph type="subTitle" idx="1" hasCustomPrompt="1"/>
          </p:nvPr>
        </p:nvSpPr>
        <p:spPr>
          <a:xfrm>
            <a:off x="2167128" y="3927729"/>
            <a:ext cx="4544568" cy="276999"/>
          </a:xfrm>
        </p:spPr>
        <p:txBody>
          <a:bodyPr>
            <a:spAutoFit/>
          </a:bodyPr>
          <a:lstStyle>
            <a:lvl1pPr marL="0" marR="0" indent="0" algn="l" defTabSz="914400" rtl="0" eaLnBrk="1" fontAlgn="auto" latinLnBrk="0" hangingPunct="1">
              <a:lnSpc>
                <a:spcPct val="100000"/>
              </a:lnSpc>
              <a:spcBef>
                <a:spcPts val="0"/>
              </a:spcBef>
              <a:spcAft>
                <a:spcPts val="0"/>
              </a:spcAft>
              <a:buClrTx/>
              <a:buSzPct val="100000"/>
              <a:buFont typeface="Arial" panose="020B0604020202020204" pitchFamily="34" charset="0"/>
              <a:buNone/>
              <a:tabLst/>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Presenter Name</a:t>
            </a:r>
          </a:p>
        </p:txBody>
      </p:sp>
      <p:sp>
        <p:nvSpPr>
          <p:cNvPr id="11" name="Rectangle 10">
            <a:extLst>
              <a:ext uri="{FF2B5EF4-FFF2-40B4-BE49-F238E27FC236}">
                <a16:creationId xmlns:a16="http://schemas.microsoft.com/office/drawing/2014/main" xmlns="" id="{DF52C871-2562-42C8-892F-B626144557EB}"/>
              </a:ext>
            </a:extLst>
          </p:cNvPr>
          <p:cNvSpPr>
            <a:spLocks noChangeAspect="1"/>
          </p:cNvSpPr>
          <p:nvPr/>
        </p:nvSpPr>
        <p:spPr>
          <a:xfrm>
            <a:off x="1591056" y="1344168"/>
            <a:ext cx="164592" cy="3291840"/>
          </a:xfrm>
          <a:prstGeom prst="rect">
            <a:avLst/>
          </a:prstGeom>
          <a:solidFill>
            <a:srgbClr val="FEC10D"/>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3" name="Rectangle 12">
            <a:extLst>
              <a:ext uri="{FF2B5EF4-FFF2-40B4-BE49-F238E27FC236}">
                <a16:creationId xmlns:a16="http://schemas.microsoft.com/office/drawing/2014/main" xmlns="" id="{1381A73D-9388-4EC4-8DD3-AFDF9CEB6291}"/>
              </a:ext>
            </a:extLst>
          </p:cNvPr>
          <p:cNvSpPr>
            <a:spLocks noChangeAspect="1"/>
          </p:cNvSpPr>
          <p:nvPr/>
        </p:nvSpPr>
        <p:spPr>
          <a:xfrm>
            <a:off x="7059168" y="1344168"/>
            <a:ext cx="164592" cy="3291840"/>
          </a:xfrm>
          <a:prstGeom prst="rect">
            <a:avLst/>
          </a:prstGeom>
          <a:solidFill>
            <a:srgbClr val="FEC10D"/>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4" name="TextBox 13">
            <a:extLst>
              <a:ext uri="{FF2B5EF4-FFF2-40B4-BE49-F238E27FC236}">
                <a16:creationId xmlns:a16="http://schemas.microsoft.com/office/drawing/2014/main" xmlns="" id="{BB93A754-CF98-4BEB-BE89-ADF1CF77AA4F}"/>
              </a:ext>
            </a:extLst>
          </p:cNvPr>
          <p:cNvSpPr txBox="1"/>
          <p:nvPr/>
        </p:nvSpPr>
        <p:spPr>
          <a:xfrm>
            <a:off x="457200" y="6199632"/>
            <a:ext cx="7095744" cy="323165"/>
          </a:xfrm>
          <a:prstGeom prst="rect">
            <a:avLst/>
          </a:prstGeom>
          <a:noFill/>
        </p:spPr>
        <p:txBody>
          <a:bodyPr wrap="square" lIns="0" tIns="0" rIns="0" bIns="0" rtlCol="0" anchor="b" anchorCtr="0">
            <a:spAutoFit/>
          </a:bodyPr>
          <a:lstStyle>
            <a:defPPr>
              <a:defRPr lang="en-US"/>
            </a:defPPr>
            <a:lvl1pPr>
              <a:defRPr sz="700"/>
            </a:lvl1pPr>
          </a:lstStyle>
          <a:p>
            <a:pPr lvl="0"/>
            <a:r>
              <a:rPr lang="en-US" dirty="0"/>
              <a:t>© 2021 Gartner, Inc. and/or its affiliates. All rights reserved. Gartner is a registered trademark of Gartner, Inc. or its affiliates. This presentation, including all supporting materials, </a:t>
            </a:r>
            <a:br>
              <a:rPr lang="en-US" dirty="0"/>
            </a:br>
            <a:r>
              <a:rPr lang="en-US" dirty="0"/>
              <a:t>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p>
        </p:txBody>
      </p:sp>
      <p:pic>
        <p:nvPicPr>
          <p:cNvPr id="27" name="Picture 26">
            <a:extLst>
              <a:ext uri="{FF2B5EF4-FFF2-40B4-BE49-F238E27FC236}">
                <a16:creationId xmlns:a16="http://schemas.microsoft.com/office/drawing/2014/main" xmlns="" id="{E77AE7DB-FD48-4294-BD87-EA8DA4C9EC3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686167" y="6056352"/>
            <a:ext cx="2057400" cy="468273"/>
          </a:xfrm>
          <a:prstGeom prst="rect">
            <a:avLst/>
          </a:prstGeom>
        </p:spPr>
      </p:pic>
    </p:spTree>
    <p:extLst>
      <p:ext uri="{BB962C8B-B14F-4D97-AF65-F5344CB8AC3E}">
        <p14:creationId xmlns:p14="http://schemas.microsoft.com/office/powerpoint/2010/main" val="220567259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type="title" preserve="1">
  <p:cSld name="Title Slide B1_Rose">
    <p:bg>
      <p:bgRef idx="1001">
        <a:schemeClr val="bg2"/>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167128" y="1815465"/>
            <a:ext cx="4544568" cy="1993392"/>
          </a:xfrm>
        </p:spPr>
        <p:txBody>
          <a:bodyPr anchor="ctr" anchorCtr="0">
            <a:noAutofit/>
          </a:bodyPr>
          <a:lstStyle>
            <a:lvl1pPr algn="l">
              <a:defRPr sz="3600"/>
            </a:lvl1pPr>
          </a:lstStyle>
          <a:p>
            <a:r>
              <a:rPr lang="en-US" dirty="0"/>
              <a:t>Click to Add Title; 4 Lines of Copy; 60 Characters Maximum</a:t>
            </a:r>
          </a:p>
        </p:txBody>
      </p:sp>
      <p:sp>
        <p:nvSpPr>
          <p:cNvPr id="3" name="Subtitle 2"/>
          <p:cNvSpPr>
            <a:spLocks noGrp="1"/>
          </p:cNvSpPr>
          <p:nvPr>
            <p:ph type="subTitle" idx="1" hasCustomPrompt="1"/>
          </p:nvPr>
        </p:nvSpPr>
        <p:spPr>
          <a:xfrm>
            <a:off x="2167128" y="3927729"/>
            <a:ext cx="4544568" cy="276999"/>
          </a:xfrm>
        </p:spPr>
        <p:txBody>
          <a:bodyPr>
            <a:spAutoFit/>
          </a:bodyPr>
          <a:lstStyle>
            <a:lvl1pPr marL="0" marR="0" indent="0" algn="l" defTabSz="914400" rtl="0" eaLnBrk="1" fontAlgn="auto" latinLnBrk="0" hangingPunct="1">
              <a:lnSpc>
                <a:spcPct val="100000"/>
              </a:lnSpc>
              <a:spcBef>
                <a:spcPts val="0"/>
              </a:spcBef>
              <a:spcAft>
                <a:spcPts val="0"/>
              </a:spcAft>
              <a:buClrTx/>
              <a:buSzPct val="100000"/>
              <a:buFont typeface="Arial" panose="020B0604020202020204" pitchFamily="34" charset="0"/>
              <a:buNone/>
              <a:tabLst/>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Presenter Name</a:t>
            </a:r>
          </a:p>
        </p:txBody>
      </p:sp>
      <p:sp>
        <p:nvSpPr>
          <p:cNvPr id="11" name="Rectangle 10">
            <a:extLst>
              <a:ext uri="{FF2B5EF4-FFF2-40B4-BE49-F238E27FC236}">
                <a16:creationId xmlns:a16="http://schemas.microsoft.com/office/drawing/2014/main" xmlns="" id="{DF52C871-2562-42C8-892F-B626144557EB}"/>
              </a:ext>
            </a:extLst>
          </p:cNvPr>
          <p:cNvSpPr>
            <a:spLocks noChangeAspect="1"/>
          </p:cNvSpPr>
          <p:nvPr/>
        </p:nvSpPr>
        <p:spPr>
          <a:xfrm>
            <a:off x="1591056" y="1344168"/>
            <a:ext cx="164592" cy="3291840"/>
          </a:xfrm>
          <a:prstGeom prst="rect">
            <a:avLst/>
          </a:prstGeom>
          <a:solidFill>
            <a:srgbClr val="E81159"/>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3" name="Rectangle 12">
            <a:extLst>
              <a:ext uri="{FF2B5EF4-FFF2-40B4-BE49-F238E27FC236}">
                <a16:creationId xmlns:a16="http://schemas.microsoft.com/office/drawing/2014/main" xmlns="" id="{1381A73D-9388-4EC4-8DD3-AFDF9CEB6291}"/>
              </a:ext>
            </a:extLst>
          </p:cNvPr>
          <p:cNvSpPr>
            <a:spLocks noChangeAspect="1"/>
          </p:cNvSpPr>
          <p:nvPr/>
        </p:nvSpPr>
        <p:spPr>
          <a:xfrm>
            <a:off x="7059168" y="1344168"/>
            <a:ext cx="164592" cy="3291840"/>
          </a:xfrm>
          <a:prstGeom prst="rect">
            <a:avLst/>
          </a:prstGeom>
          <a:solidFill>
            <a:srgbClr val="E81159"/>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4" name="TextBox 13">
            <a:extLst>
              <a:ext uri="{FF2B5EF4-FFF2-40B4-BE49-F238E27FC236}">
                <a16:creationId xmlns:a16="http://schemas.microsoft.com/office/drawing/2014/main" xmlns="" id="{BB93A754-CF98-4BEB-BE89-ADF1CF77AA4F}"/>
              </a:ext>
            </a:extLst>
          </p:cNvPr>
          <p:cNvSpPr txBox="1"/>
          <p:nvPr/>
        </p:nvSpPr>
        <p:spPr>
          <a:xfrm>
            <a:off x="457200" y="6199632"/>
            <a:ext cx="7095744" cy="323165"/>
          </a:xfrm>
          <a:prstGeom prst="rect">
            <a:avLst/>
          </a:prstGeom>
          <a:noFill/>
        </p:spPr>
        <p:txBody>
          <a:bodyPr wrap="square" lIns="0" tIns="0" rIns="0" bIns="0" rtlCol="0" anchor="b" anchorCtr="0">
            <a:spAutoFit/>
          </a:bodyPr>
          <a:lstStyle>
            <a:defPPr>
              <a:defRPr lang="en-US"/>
            </a:defPPr>
            <a:lvl1pPr>
              <a:defRPr sz="700"/>
            </a:lvl1pPr>
          </a:lstStyle>
          <a:p>
            <a:pPr lvl="0"/>
            <a:r>
              <a:rPr lang="en-US" dirty="0"/>
              <a:t>© 2021 Gartner, Inc. and/or its affiliates. All rights reserved. Gartner is a registered trademark of Gartner, Inc. or its affiliates. This presentation, including all supporting materials, </a:t>
            </a:r>
            <a:br>
              <a:rPr lang="en-US" dirty="0"/>
            </a:br>
            <a:r>
              <a:rPr lang="en-US" dirty="0"/>
              <a:t>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p>
        </p:txBody>
      </p:sp>
      <p:pic>
        <p:nvPicPr>
          <p:cNvPr id="27" name="Picture 26">
            <a:extLst>
              <a:ext uri="{FF2B5EF4-FFF2-40B4-BE49-F238E27FC236}">
                <a16:creationId xmlns:a16="http://schemas.microsoft.com/office/drawing/2014/main" xmlns="" id="{E77AE7DB-FD48-4294-BD87-EA8DA4C9EC3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686167" y="6056352"/>
            <a:ext cx="2057400" cy="468273"/>
          </a:xfrm>
          <a:prstGeom prst="rect">
            <a:avLst/>
          </a:prstGeom>
        </p:spPr>
      </p:pic>
    </p:spTree>
    <p:extLst>
      <p:ext uri="{BB962C8B-B14F-4D97-AF65-F5344CB8AC3E}">
        <p14:creationId xmlns:p14="http://schemas.microsoft.com/office/powerpoint/2010/main" val="264573558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Divider B1_Surf">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57400" y="1527048"/>
            <a:ext cx="4910328" cy="2935224"/>
          </a:xfrm>
        </p:spPr>
        <p:txBody>
          <a:bodyPr anchor="ctr" anchorCtr="0"/>
          <a:lstStyle>
            <a:lvl1pPr>
              <a:lnSpc>
                <a:spcPct val="100000"/>
              </a:lnSpc>
              <a:defRPr sz="3200"/>
            </a:lvl1pPr>
          </a:lstStyle>
          <a:p>
            <a:r>
              <a:rPr lang="en-US" dirty="0"/>
              <a:t>Divider Slide</a:t>
            </a:r>
            <a:br>
              <a:rPr lang="en-US" dirty="0"/>
            </a:br>
            <a:r>
              <a:rPr lang="en-US" dirty="0"/>
              <a:t>30 Characters Max.</a:t>
            </a:r>
            <a:br>
              <a:rPr lang="en-US" dirty="0"/>
            </a:br>
            <a:r>
              <a:rPr lang="en-US" dirty="0"/>
              <a:t>Lorem Ipsum</a:t>
            </a:r>
          </a:p>
        </p:txBody>
      </p:sp>
      <p:sp>
        <p:nvSpPr>
          <p:cNvPr id="9" name="Rectangle 8">
            <a:extLst>
              <a:ext uri="{FF2B5EF4-FFF2-40B4-BE49-F238E27FC236}">
                <a16:creationId xmlns:a16="http://schemas.microsoft.com/office/drawing/2014/main" xmlns="" id="{2732D673-8A01-4D67-952F-C50DD619BB5A}"/>
              </a:ext>
            </a:extLst>
          </p:cNvPr>
          <p:cNvSpPr/>
          <p:nvPr/>
        </p:nvSpPr>
        <p:spPr>
          <a:xfrm>
            <a:off x="0" y="1353312"/>
            <a:ext cx="1755648" cy="3291840"/>
          </a:xfrm>
          <a:prstGeom prst="rect">
            <a:avLst/>
          </a:prstGeom>
          <a:solidFill>
            <a:srgbClr val="06C4B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0" name="Rectangle 9">
            <a:extLst>
              <a:ext uri="{FF2B5EF4-FFF2-40B4-BE49-F238E27FC236}">
                <a16:creationId xmlns:a16="http://schemas.microsoft.com/office/drawing/2014/main" xmlns="" id="{BCD94C69-E2DB-4D1B-9563-7EE92CB777A0}"/>
              </a:ext>
            </a:extLst>
          </p:cNvPr>
          <p:cNvSpPr/>
          <p:nvPr/>
        </p:nvSpPr>
        <p:spPr>
          <a:xfrm>
            <a:off x="7141464" y="1353312"/>
            <a:ext cx="5047488" cy="3291840"/>
          </a:xfrm>
          <a:prstGeom prst="rect">
            <a:avLst/>
          </a:prstGeom>
          <a:solidFill>
            <a:srgbClr val="06C4B0"/>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Tree>
    <p:extLst>
      <p:ext uri="{BB962C8B-B14F-4D97-AF65-F5344CB8AC3E}">
        <p14:creationId xmlns:p14="http://schemas.microsoft.com/office/powerpoint/2010/main" val="339011141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Divider B1_Tan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57400" y="1527048"/>
            <a:ext cx="4910328" cy="2935224"/>
          </a:xfrm>
        </p:spPr>
        <p:txBody>
          <a:bodyPr anchor="ctr" anchorCtr="0"/>
          <a:lstStyle>
            <a:lvl1pPr>
              <a:lnSpc>
                <a:spcPct val="100000"/>
              </a:lnSpc>
              <a:defRPr sz="3200"/>
            </a:lvl1pPr>
          </a:lstStyle>
          <a:p>
            <a:r>
              <a:rPr lang="en-US" dirty="0"/>
              <a:t>Divider Slide</a:t>
            </a:r>
            <a:br>
              <a:rPr lang="en-US" dirty="0"/>
            </a:br>
            <a:r>
              <a:rPr lang="en-US" dirty="0"/>
              <a:t>30 Characters Max.</a:t>
            </a:r>
            <a:br>
              <a:rPr lang="en-US" dirty="0"/>
            </a:br>
            <a:r>
              <a:rPr lang="en-US" dirty="0"/>
              <a:t>Lorem Ipsum</a:t>
            </a:r>
          </a:p>
        </p:txBody>
      </p:sp>
      <p:sp>
        <p:nvSpPr>
          <p:cNvPr id="9" name="Rectangle 8">
            <a:extLst>
              <a:ext uri="{FF2B5EF4-FFF2-40B4-BE49-F238E27FC236}">
                <a16:creationId xmlns:a16="http://schemas.microsoft.com/office/drawing/2014/main" xmlns="" id="{2732D673-8A01-4D67-952F-C50DD619BB5A}"/>
              </a:ext>
            </a:extLst>
          </p:cNvPr>
          <p:cNvSpPr/>
          <p:nvPr/>
        </p:nvSpPr>
        <p:spPr>
          <a:xfrm>
            <a:off x="0" y="1353312"/>
            <a:ext cx="1755648" cy="32918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0" name="Rectangle 9">
            <a:extLst>
              <a:ext uri="{FF2B5EF4-FFF2-40B4-BE49-F238E27FC236}">
                <a16:creationId xmlns:a16="http://schemas.microsoft.com/office/drawing/2014/main" xmlns="" id="{BCD94C69-E2DB-4D1B-9563-7EE92CB777A0}"/>
              </a:ext>
            </a:extLst>
          </p:cNvPr>
          <p:cNvSpPr/>
          <p:nvPr/>
        </p:nvSpPr>
        <p:spPr>
          <a:xfrm>
            <a:off x="7141464" y="1353312"/>
            <a:ext cx="5047488" cy="32918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Tree>
    <p:extLst>
      <p:ext uri="{BB962C8B-B14F-4D97-AF65-F5344CB8AC3E}">
        <p14:creationId xmlns:p14="http://schemas.microsoft.com/office/powerpoint/2010/main" val="199879988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Divider B1_Lem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57400" y="1527048"/>
            <a:ext cx="4910328" cy="2935224"/>
          </a:xfrm>
        </p:spPr>
        <p:txBody>
          <a:bodyPr anchor="ctr" anchorCtr="0"/>
          <a:lstStyle>
            <a:lvl1pPr>
              <a:lnSpc>
                <a:spcPct val="100000"/>
              </a:lnSpc>
              <a:defRPr sz="3200"/>
            </a:lvl1pPr>
          </a:lstStyle>
          <a:p>
            <a:r>
              <a:rPr lang="en-US" dirty="0"/>
              <a:t>Divider Slide</a:t>
            </a:r>
            <a:br>
              <a:rPr lang="en-US" dirty="0"/>
            </a:br>
            <a:r>
              <a:rPr lang="en-US" dirty="0"/>
              <a:t>30 Characters Max.</a:t>
            </a:r>
            <a:br>
              <a:rPr lang="en-US" dirty="0"/>
            </a:br>
            <a:r>
              <a:rPr lang="en-US" dirty="0"/>
              <a:t>Lorem Ipsum</a:t>
            </a:r>
          </a:p>
        </p:txBody>
      </p:sp>
      <p:sp>
        <p:nvSpPr>
          <p:cNvPr id="9" name="Rectangle 8">
            <a:extLst>
              <a:ext uri="{FF2B5EF4-FFF2-40B4-BE49-F238E27FC236}">
                <a16:creationId xmlns:a16="http://schemas.microsoft.com/office/drawing/2014/main" xmlns="" id="{2732D673-8A01-4D67-952F-C50DD619BB5A}"/>
              </a:ext>
            </a:extLst>
          </p:cNvPr>
          <p:cNvSpPr/>
          <p:nvPr/>
        </p:nvSpPr>
        <p:spPr>
          <a:xfrm>
            <a:off x="0" y="1353312"/>
            <a:ext cx="1755648" cy="329184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0" name="Rectangle 9">
            <a:extLst>
              <a:ext uri="{FF2B5EF4-FFF2-40B4-BE49-F238E27FC236}">
                <a16:creationId xmlns:a16="http://schemas.microsoft.com/office/drawing/2014/main" xmlns="" id="{BCD94C69-E2DB-4D1B-9563-7EE92CB777A0}"/>
              </a:ext>
            </a:extLst>
          </p:cNvPr>
          <p:cNvSpPr/>
          <p:nvPr/>
        </p:nvSpPr>
        <p:spPr>
          <a:xfrm>
            <a:off x="7141464" y="1353312"/>
            <a:ext cx="5047488" cy="329184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Tree>
    <p:extLst>
      <p:ext uri="{BB962C8B-B14F-4D97-AF65-F5344CB8AC3E}">
        <p14:creationId xmlns:p14="http://schemas.microsoft.com/office/powerpoint/2010/main" val="115108002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Divider B1_Ros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57400" y="1527048"/>
            <a:ext cx="4910328" cy="2935224"/>
          </a:xfrm>
        </p:spPr>
        <p:txBody>
          <a:bodyPr anchor="ctr" anchorCtr="0"/>
          <a:lstStyle>
            <a:lvl1pPr>
              <a:lnSpc>
                <a:spcPct val="100000"/>
              </a:lnSpc>
              <a:defRPr sz="3200"/>
            </a:lvl1pPr>
          </a:lstStyle>
          <a:p>
            <a:r>
              <a:rPr lang="en-US" dirty="0"/>
              <a:t>Divider Slide</a:t>
            </a:r>
            <a:br>
              <a:rPr lang="en-US" dirty="0"/>
            </a:br>
            <a:r>
              <a:rPr lang="en-US" dirty="0"/>
              <a:t>30 Characters Max.</a:t>
            </a:r>
            <a:br>
              <a:rPr lang="en-US" dirty="0"/>
            </a:br>
            <a:r>
              <a:rPr lang="en-US" dirty="0"/>
              <a:t>Lorem Ipsum</a:t>
            </a:r>
          </a:p>
        </p:txBody>
      </p:sp>
      <p:sp>
        <p:nvSpPr>
          <p:cNvPr id="9" name="Rectangle 8">
            <a:extLst>
              <a:ext uri="{FF2B5EF4-FFF2-40B4-BE49-F238E27FC236}">
                <a16:creationId xmlns:a16="http://schemas.microsoft.com/office/drawing/2014/main" xmlns="" id="{2732D673-8A01-4D67-952F-C50DD619BB5A}"/>
              </a:ext>
            </a:extLst>
          </p:cNvPr>
          <p:cNvSpPr/>
          <p:nvPr/>
        </p:nvSpPr>
        <p:spPr>
          <a:xfrm>
            <a:off x="0" y="1353312"/>
            <a:ext cx="1755648" cy="3291840"/>
          </a:xfrm>
          <a:prstGeom prst="rect">
            <a:avLst/>
          </a:prstGeom>
          <a:solidFill>
            <a:srgbClr val="E81159"/>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
        <p:nvSpPr>
          <p:cNvPr id="10" name="Rectangle 9">
            <a:extLst>
              <a:ext uri="{FF2B5EF4-FFF2-40B4-BE49-F238E27FC236}">
                <a16:creationId xmlns:a16="http://schemas.microsoft.com/office/drawing/2014/main" xmlns="" id="{BCD94C69-E2DB-4D1B-9563-7EE92CB777A0}"/>
              </a:ext>
            </a:extLst>
          </p:cNvPr>
          <p:cNvSpPr/>
          <p:nvPr/>
        </p:nvSpPr>
        <p:spPr>
          <a:xfrm>
            <a:off x="7141464" y="1353312"/>
            <a:ext cx="5047488" cy="3291840"/>
          </a:xfrm>
          <a:prstGeom prst="rect">
            <a:avLst/>
          </a:prstGeom>
          <a:solidFill>
            <a:srgbClr val="E81159"/>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dirty="0"/>
          </a:p>
        </p:txBody>
      </p:sp>
    </p:spTree>
    <p:extLst>
      <p:ext uri="{BB962C8B-B14F-4D97-AF65-F5344CB8AC3E}">
        <p14:creationId xmlns:p14="http://schemas.microsoft.com/office/powerpoint/2010/main" val="357223203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xmlns="" id="{55DE8436-F632-4929-A0C4-8AB62F36165A}"/>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235267743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xmlns="" id="{84EDECE2-F9F2-4351-A826-ACD78703CADF}"/>
              </a:ext>
            </a:extLst>
          </p:cNvPr>
          <p:cNvSpPr>
            <a:spLocks noGrp="1"/>
          </p:cNvSpPr>
          <p:nvPr>
            <p:ph type="title" hasCustomPrompt="1"/>
          </p:nvPr>
        </p:nvSpPr>
        <p:spPr/>
        <p:txBody>
          <a:bodyPr/>
          <a:lstStyle/>
          <a:p>
            <a:r>
              <a:rPr lang="en-US" dirty="0"/>
              <a:t>Click to edit title</a:t>
            </a:r>
          </a:p>
        </p:txBody>
      </p:sp>
      <p:sp>
        <p:nvSpPr>
          <p:cNvPr id="4" name="Text Placeholder 3">
            <a:extLst>
              <a:ext uri="{FF2B5EF4-FFF2-40B4-BE49-F238E27FC236}">
                <a16:creationId xmlns:a16="http://schemas.microsoft.com/office/drawing/2014/main" xmlns="" id="{5BFF4D79-B4BF-AC46-9EE6-749D018CB9BA}"/>
              </a:ext>
            </a:extLst>
          </p:cNvPr>
          <p:cNvSpPr>
            <a:spLocks noGrp="1"/>
          </p:cNvSpPr>
          <p:nvPr>
            <p:ph type="body" sz="quarter" idx="10" hasCustomPrompt="1"/>
          </p:nvPr>
        </p:nvSpPr>
        <p:spPr>
          <a:xfrm>
            <a:off x="457200" y="961027"/>
            <a:ext cx="11280775" cy="289037"/>
          </a:xfrm>
          <a:prstGeom prst="rect">
            <a:avLst/>
          </a:prstGeom>
        </p:spPr>
        <p:txBody>
          <a:bodyPr lIns="0" tIns="0" rIns="0" bIns="0"/>
          <a:lstStyle>
            <a:lvl1pPr marL="0" indent="0">
              <a:buNone/>
              <a:defRPr sz="2200"/>
            </a:lvl1pPr>
          </a:lstStyle>
          <a:p>
            <a:pPr lvl="0"/>
            <a:r>
              <a:rPr lang="en-US" dirty="0"/>
              <a:t>Figure Title</a:t>
            </a:r>
          </a:p>
        </p:txBody>
      </p:sp>
      <p:sp>
        <p:nvSpPr>
          <p:cNvPr id="5" name="Text Placeholder 3">
            <a:extLst>
              <a:ext uri="{FF2B5EF4-FFF2-40B4-BE49-F238E27FC236}">
                <a16:creationId xmlns:a16="http://schemas.microsoft.com/office/drawing/2014/main" xmlns="" id="{57DB1888-3198-0040-838A-CF437D0696B2}"/>
              </a:ext>
            </a:extLst>
          </p:cNvPr>
          <p:cNvSpPr>
            <a:spLocks noGrp="1"/>
          </p:cNvSpPr>
          <p:nvPr>
            <p:ph type="body" sz="quarter" idx="11" hasCustomPrompt="1"/>
          </p:nvPr>
        </p:nvSpPr>
        <p:spPr>
          <a:xfrm>
            <a:off x="457200" y="1284096"/>
            <a:ext cx="11280775" cy="266909"/>
          </a:xfrm>
          <a:prstGeom prst="rect">
            <a:avLst/>
          </a:prstGeom>
        </p:spPr>
        <p:txBody>
          <a:bodyPr lIns="0" tIns="0" rIns="0" bIns="0"/>
          <a:lstStyle>
            <a:lvl1pPr marL="0" indent="0">
              <a:buNone/>
              <a:defRPr sz="1800" i="1"/>
            </a:lvl1pPr>
          </a:lstStyle>
          <a:p>
            <a:pPr lvl="0"/>
            <a:r>
              <a:rPr lang="en-US" dirty="0"/>
              <a:t>Figure Subtitle</a:t>
            </a:r>
          </a:p>
        </p:txBody>
      </p:sp>
    </p:spTree>
    <p:extLst>
      <p:ext uri="{BB962C8B-B14F-4D97-AF65-F5344CB8AC3E}">
        <p14:creationId xmlns:p14="http://schemas.microsoft.com/office/powerpoint/2010/main" val="92288501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graphics righ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title</a:t>
            </a:r>
          </a:p>
        </p:txBody>
      </p:sp>
      <p:sp>
        <p:nvSpPr>
          <p:cNvPr id="4" name="Text Placeholder 3">
            <a:extLst>
              <a:ext uri="{FF2B5EF4-FFF2-40B4-BE49-F238E27FC236}">
                <a16:creationId xmlns:a16="http://schemas.microsoft.com/office/drawing/2014/main" xmlns="" id="{CBB9B13F-98FB-7946-91C2-F2812E4722DC}"/>
              </a:ext>
            </a:extLst>
          </p:cNvPr>
          <p:cNvSpPr>
            <a:spLocks noGrp="1"/>
          </p:cNvSpPr>
          <p:nvPr>
            <p:ph type="body" sz="quarter" idx="10" hasCustomPrompt="1"/>
          </p:nvPr>
        </p:nvSpPr>
        <p:spPr>
          <a:xfrm>
            <a:off x="457201" y="961027"/>
            <a:ext cx="5505450" cy="289037"/>
          </a:xfrm>
          <a:prstGeom prst="rect">
            <a:avLst/>
          </a:prstGeom>
        </p:spPr>
        <p:txBody>
          <a:bodyPr lIns="0" tIns="0" rIns="0" bIns="0"/>
          <a:lstStyle>
            <a:lvl1pPr marL="0" indent="0">
              <a:buNone/>
              <a:defRPr sz="2200"/>
            </a:lvl1pPr>
          </a:lstStyle>
          <a:p>
            <a:pPr lvl="0"/>
            <a:r>
              <a:rPr lang="en-US" dirty="0"/>
              <a:t>Figure Title</a:t>
            </a:r>
          </a:p>
        </p:txBody>
      </p:sp>
      <p:sp>
        <p:nvSpPr>
          <p:cNvPr id="5" name="Text Placeholder 3">
            <a:extLst>
              <a:ext uri="{FF2B5EF4-FFF2-40B4-BE49-F238E27FC236}">
                <a16:creationId xmlns:a16="http://schemas.microsoft.com/office/drawing/2014/main" xmlns="" id="{AC4361F8-6E3A-5C45-A60D-000D1B454264}"/>
              </a:ext>
            </a:extLst>
          </p:cNvPr>
          <p:cNvSpPr>
            <a:spLocks noGrp="1"/>
          </p:cNvSpPr>
          <p:nvPr>
            <p:ph type="body" sz="quarter" idx="11" hasCustomPrompt="1"/>
          </p:nvPr>
        </p:nvSpPr>
        <p:spPr>
          <a:xfrm>
            <a:off x="6234113" y="961027"/>
            <a:ext cx="5505450" cy="289037"/>
          </a:xfrm>
          <a:prstGeom prst="rect">
            <a:avLst/>
          </a:prstGeom>
        </p:spPr>
        <p:txBody>
          <a:bodyPr lIns="0" tIns="0" rIns="0" bIns="0"/>
          <a:lstStyle>
            <a:lvl1pPr marL="0" indent="0">
              <a:buNone/>
              <a:defRPr sz="2200"/>
            </a:lvl1pPr>
          </a:lstStyle>
          <a:p>
            <a:pPr lvl="0"/>
            <a:r>
              <a:rPr lang="en-US" dirty="0"/>
              <a:t>Figure Title</a:t>
            </a:r>
          </a:p>
        </p:txBody>
      </p:sp>
      <p:sp>
        <p:nvSpPr>
          <p:cNvPr id="6" name="Text Placeholder 3">
            <a:extLst>
              <a:ext uri="{FF2B5EF4-FFF2-40B4-BE49-F238E27FC236}">
                <a16:creationId xmlns:a16="http://schemas.microsoft.com/office/drawing/2014/main" xmlns="" id="{C21E6B85-6E4A-CA4B-9B6A-A63FBB15DC97}"/>
              </a:ext>
            </a:extLst>
          </p:cNvPr>
          <p:cNvSpPr>
            <a:spLocks noGrp="1"/>
          </p:cNvSpPr>
          <p:nvPr>
            <p:ph type="body" sz="quarter" idx="12" hasCustomPrompt="1"/>
          </p:nvPr>
        </p:nvSpPr>
        <p:spPr>
          <a:xfrm>
            <a:off x="457201" y="1285119"/>
            <a:ext cx="5505450" cy="242738"/>
          </a:xfrm>
          <a:prstGeom prst="rect">
            <a:avLst/>
          </a:prstGeom>
        </p:spPr>
        <p:txBody>
          <a:bodyPr lIns="0" tIns="0" rIns="0" bIns="0"/>
          <a:lstStyle>
            <a:lvl1pPr marL="0" indent="0">
              <a:buNone/>
              <a:defRPr sz="1800" i="1"/>
            </a:lvl1pPr>
          </a:lstStyle>
          <a:p>
            <a:pPr lvl="0"/>
            <a:r>
              <a:rPr lang="en-US" dirty="0"/>
              <a:t>Figure Subtitle</a:t>
            </a:r>
          </a:p>
        </p:txBody>
      </p:sp>
      <p:sp>
        <p:nvSpPr>
          <p:cNvPr id="7" name="Text Placeholder 3">
            <a:extLst>
              <a:ext uri="{FF2B5EF4-FFF2-40B4-BE49-F238E27FC236}">
                <a16:creationId xmlns:a16="http://schemas.microsoft.com/office/drawing/2014/main" xmlns="" id="{5FC91B10-A837-C742-97F1-6F14F0FE8AF1}"/>
              </a:ext>
            </a:extLst>
          </p:cNvPr>
          <p:cNvSpPr>
            <a:spLocks noGrp="1"/>
          </p:cNvSpPr>
          <p:nvPr>
            <p:ph type="body" sz="quarter" idx="13" hasCustomPrompt="1"/>
          </p:nvPr>
        </p:nvSpPr>
        <p:spPr>
          <a:xfrm>
            <a:off x="6234113" y="1285119"/>
            <a:ext cx="5505450" cy="242738"/>
          </a:xfrm>
          <a:prstGeom prst="rect">
            <a:avLst/>
          </a:prstGeom>
        </p:spPr>
        <p:txBody>
          <a:bodyPr lIns="0" tIns="0" rIns="0" bIns="0"/>
          <a:lstStyle>
            <a:lvl1pPr marL="0" indent="0">
              <a:buNone/>
              <a:defRPr sz="1800" i="1"/>
            </a:lvl1pPr>
          </a:lstStyle>
          <a:p>
            <a:pPr lvl="0"/>
            <a:r>
              <a:rPr lang="en-US" dirty="0"/>
              <a:t>Figure Subtitle</a:t>
            </a:r>
          </a:p>
        </p:txBody>
      </p:sp>
    </p:spTree>
    <p:extLst>
      <p:ext uri="{BB962C8B-B14F-4D97-AF65-F5344CB8AC3E}">
        <p14:creationId xmlns:p14="http://schemas.microsoft.com/office/powerpoint/2010/main" val="269404199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lum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title</a:t>
            </a:r>
          </a:p>
        </p:txBody>
      </p:sp>
      <p:sp>
        <p:nvSpPr>
          <p:cNvPr id="3" name="Content Placeholder 2"/>
          <p:cNvSpPr>
            <a:spLocks noGrp="1"/>
          </p:cNvSpPr>
          <p:nvPr>
            <p:ph sz="half" idx="1" hasCustomPrompt="1"/>
          </p:nvPr>
        </p:nvSpPr>
        <p:spPr>
          <a:xfrm>
            <a:off x="457200" y="1527048"/>
            <a:ext cx="5495544" cy="4462272"/>
          </a:xfrm>
        </p:spPr>
        <p:txBody>
          <a:body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hasCustomPrompt="1"/>
          </p:nvPr>
        </p:nvSpPr>
        <p:spPr>
          <a:xfrm>
            <a:off x="6236208" y="1527048"/>
            <a:ext cx="5495544" cy="4462272"/>
          </a:xfrm>
        </p:spPr>
        <p:txBody>
          <a:body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97837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hree colum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title</a:t>
            </a:r>
          </a:p>
        </p:txBody>
      </p:sp>
      <p:sp>
        <p:nvSpPr>
          <p:cNvPr id="3" name="Content Placeholder 2"/>
          <p:cNvSpPr>
            <a:spLocks noGrp="1"/>
          </p:cNvSpPr>
          <p:nvPr>
            <p:ph sz="half" idx="1" hasCustomPrompt="1"/>
          </p:nvPr>
        </p:nvSpPr>
        <p:spPr>
          <a:xfrm>
            <a:off x="457200" y="1527048"/>
            <a:ext cx="3337560" cy="4462272"/>
          </a:xfrm>
        </p:spPr>
        <p:txBody>
          <a:bodyPr/>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hasCustomPrompt="1"/>
          </p:nvPr>
        </p:nvSpPr>
        <p:spPr>
          <a:xfrm>
            <a:off x="4425696" y="1527048"/>
            <a:ext cx="3337560" cy="4462272"/>
          </a:xfrm>
        </p:spPr>
        <p:txBody>
          <a:bodyPr/>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3">
            <a:extLst>
              <a:ext uri="{FF2B5EF4-FFF2-40B4-BE49-F238E27FC236}">
                <a16:creationId xmlns:a16="http://schemas.microsoft.com/office/drawing/2014/main" xmlns="" id="{13ADFCF5-3DAD-4A00-B1EE-30FF7A1A1DC5}"/>
              </a:ext>
            </a:extLst>
          </p:cNvPr>
          <p:cNvSpPr>
            <a:spLocks noGrp="1"/>
          </p:cNvSpPr>
          <p:nvPr>
            <p:ph sz="half" idx="10" hasCustomPrompt="1"/>
          </p:nvPr>
        </p:nvSpPr>
        <p:spPr>
          <a:xfrm>
            <a:off x="8394192" y="1527048"/>
            <a:ext cx="3337560" cy="4462272"/>
          </a:xfrm>
        </p:spPr>
        <p:txBody>
          <a:bodyPr/>
          <a:lstStyle>
            <a:lvl1pPr>
              <a:defRPr sz="2000"/>
            </a:lvl1pPr>
            <a:lvl2pPr>
              <a:defRPr sz="2000"/>
            </a:lvl2pPr>
            <a:lvl3pPr>
              <a:defRPr sz="2000"/>
            </a:lvl3pPr>
            <a:lvl4pPr>
              <a:defRPr sz="2000"/>
            </a:lvl4pPr>
            <a:lvl5pPr>
              <a:defRPr sz="20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8314123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9.xml"/><Relationship Id="rId13" Type="http://schemas.openxmlformats.org/officeDocument/2006/relationships/theme" Target="../theme/theme2.xml"/><Relationship Id="rId3" Type="http://schemas.openxmlformats.org/officeDocument/2006/relationships/slideLayout" Target="../slideLayouts/slideLayout24.xml"/><Relationship Id="rId7" Type="http://schemas.openxmlformats.org/officeDocument/2006/relationships/slideLayout" Target="../slideLayouts/slideLayout28.xml"/><Relationship Id="rId12" Type="http://schemas.openxmlformats.org/officeDocument/2006/relationships/slideLayout" Target="../slideLayouts/slideLayout33.xml"/><Relationship Id="rId2" Type="http://schemas.openxmlformats.org/officeDocument/2006/relationships/slideLayout" Target="../slideLayouts/slideLayout23.xml"/><Relationship Id="rId1" Type="http://schemas.openxmlformats.org/officeDocument/2006/relationships/slideLayout" Target="../slideLayouts/slideLayout22.xml"/><Relationship Id="rId6" Type="http://schemas.openxmlformats.org/officeDocument/2006/relationships/slideLayout" Target="../slideLayouts/slideLayout27.xml"/><Relationship Id="rId11" Type="http://schemas.openxmlformats.org/officeDocument/2006/relationships/slideLayout" Target="../slideLayouts/slideLayout32.xml"/><Relationship Id="rId5" Type="http://schemas.openxmlformats.org/officeDocument/2006/relationships/slideLayout" Target="../slideLayouts/slideLayout26.xml"/><Relationship Id="rId10" Type="http://schemas.openxmlformats.org/officeDocument/2006/relationships/slideLayout" Target="../slideLayouts/slideLayout31.xml"/><Relationship Id="rId4" Type="http://schemas.openxmlformats.org/officeDocument/2006/relationships/slideLayout" Target="../slideLayouts/slideLayout25.xml"/><Relationship Id="rId9" Type="http://schemas.openxmlformats.org/officeDocument/2006/relationships/slideLayout" Target="../slideLayouts/slideLayout30.xml"/><Relationship Id="rId14" Type="http://schemas.openxmlformats.org/officeDocument/2006/relationships/image" Target="../media/image6.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5" Type="http://schemas.openxmlformats.org/officeDocument/2006/relationships/slideLayout" Target="../slideLayouts/slideLayout38.xml"/><Relationship Id="rId10" Type="http://schemas.openxmlformats.org/officeDocument/2006/relationships/image" Target="../media/image1.png"/><Relationship Id="rId4" Type="http://schemas.openxmlformats.org/officeDocument/2006/relationships/slideLayout" Target="../slideLayouts/slideLayout37.xml"/><Relationship Id="rId9"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9.xml"/><Relationship Id="rId3" Type="http://schemas.openxmlformats.org/officeDocument/2006/relationships/slideLayout" Target="../slideLayouts/slideLayout44.xml"/><Relationship Id="rId7" Type="http://schemas.openxmlformats.org/officeDocument/2006/relationships/slideLayout" Target="../slideLayouts/slideLayout48.xml"/><Relationship Id="rId2" Type="http://schemas.openxmlformats.org/officeDocument/2006/relationships/slideLayout" Target="../slideLayouts/slideLayout43.xml"/><Relationship Id="rId1" Type="http://schemas.openxmlformats.org/officeDocument/2006/relationships/slideLayout" Target="../slideLayouts/slideLayout42.xml"/><Relationship Id="rId6" Type="http://schemas.openxmlformats.org/officeDocument/2006/relationships/slideLayout" Target="../slideLayouts/slideLayout47.xml"/><Relationship Id="rId5" Type="http://schemas.openxmlformats.org/officeDocument/2006/relationships/slideLayout" Target="../slideLayouts/slideLayout46.xml"/><Relationship Id="rId10" Type="http://schemas.openxmlformats.org/officeDocument/2006/relationships/image" Target="../media/image6.png"/><Relationship Id="rId4" Type="http://schemas.openxmlformats.org/officeDocument/2006/relationships/slideLayout" Target="../slideLayouts/slideLayout45.xml"/><Relationship Id="rId9"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361950"/>
            <a:ext cx="11274552" cy="451231"/>
          </a:xfrm>
          <a:prstGeom prst="rect">
            <a:avLst/>
          </a:prstGeom>
        </p:spPr>
        <p:txBody>
          <a:bodyPr vert="horz" lIns="0" tIns="0" rIns="0" bIns="0" rtlCol="0" anchor="t" anchorCtr="0">
            <a:noAutofit/>
          </a:bodyPr>
          <a:lstStyle/>
          <a:p>
            <a:r>
              <a:rPr lang="en-US" dirty="0"/>
              <a:t>Click to edit title</a:t>
            </a:r>
          </a:p>
        </p:txBody>
      </p:sp>
      <p:sp>
        <p:nvSpPr>
          <p:cNvPr id="3" name="Text Placeholder 2"/>
          <p:cNvSpPr>
            <a:spLocks noGrp="1"/>
          </p:cNvSpPr>
          <p:nvPr>
            <p:ph type="body" idx="1"/>
          </p:nvPr>
        </p:nvSpPr>
        <p:spPr>
          <a:xfrm>
            <a:off x="457200" y="1527048"/>
            <a:ext cx="11274552" cy="4462272"/>
          </a:xfrm>
          <a:prstGeom prst="rect">
            <a:avLst/>
          </a:prstGeom>
        </p:spPr>
        <p:txBody>
          <a:bodyPr vert="horz" lIns="0" tIns="0" rIns="0" bIns="0" rtlCol="0">
            <a:noAutofit/>
          </a:body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Box 9">
            <a:extLst>
              <a:ext uri="{FF2B5EF4-FFF2-40B4-BE49-F238E27FC236}">
                <a16:creationId xmlns:a16="http://schemas.microsoft.com/office/drawing/2014/main" xmlns="" id="{6280611A-9339-449F-9F81-506F1D1F9390}"/>
              </a:ext>
            </a:extLst>
          </p:cNvPr>
          <p:cNvSpPr txBox="1"/>
          <p:nvPr/>
        </p:nvSpPr>
        <p:spPr>
          <a:xfrm>
            <a:off x="694944" y="6302222"/>
            <a:ext cx="2313432" cy="107722"/>
          </a:xfrm>
          <a:prstGeom prst="rect">
            <a:avLst/>
          </a:prstGeom>
          <a:noFill/>
        </p:spPr>
        <p:txBody>
          <a:bodyPr wrap="square" lIns="0" tIns="0" rIns="0" bIns="0" rtlCol="0" anchor="b" anchorCtr="0">
            <a:spAutoFit/>
          </a:bodyPr>
          <a:lstStyle/>
          <a:p>
            <a:pPr>
              <a:lnSpc>
                <a:spcPct val="100000"/>
              </a:lnSpc>
              <a:spcBef>
                <a:spcPts val="0"/>
              </a:spcBef>
              <a:spcAft>
                <a:spcPts val="0"/>
              </a:spcAft>
            </a:pPr>
            <a:r>
              <a:rPr lang="en-US" sz="700" b="1" dirty="0">
                <a:solidFill>
                  <a:schemeClr val="tx1"/>
                </a:solidFill>
              </a:rPr>
              <a:t>RESTRICTED DISTRIBUTION</a:t>
            </a:r>
          </a:p>
        </p:txBody>
      </p:sp>
      <p:sp>
        <p:nvSpPr>
          <p:cNvPr id="14" name="TextBox 13">
            <a:extLst>
              <a:ext uri="{FF2B5EF4-FFF2-40B4-BE49-F238E27FC236}">
                <a16:creationId xmlns:a16="http://schemas.microsoft.com/office/drawing/2014/main" xmlns="" id="{4C02A410-1807-488C-9458-4CFAF1E4E8F0}"/>
              </a:ext>
            </a:extLst>
          </p:cNvPr>
          <p:cNvSpPr txBox="1"/>
          <p:nvPr/>
        </p:nvSpPr>
        <p:spPr>
          <a:xfrm>
            <a:off x="457200" y="6393216"/>
            <a:ext cx="7306056" cy="153888"/>
          </a:xfrm>
          <a:prstGeom prst="rect">
            <a:avLst/>
          </a:prstGeom>
          <a:noFill/>
        </p:spPr>
        <p:txBody>
          <a:bodyPr wrap="square" lIns="0" tIns="0" rIns="0" bIns="0" rtlCol="0" anchor="b" anchorCtr="0">
            <a:spAutoFit/>
          </a:bodyPr>
          <a:lstStyle/>
          <a:p>
            <a:pPr marL="228600" indent="-228600"/>
            <a:fld id="{E19460A7-1930-4D5F-A936-CB6F16095A68}" type="slidenum">
              <a:rPr lang="en-US" sz="1000" b="0" smtClean="0">
                <a:solidFill>
                  <a:schemeClr val="tx1"/>
                </a:solidFill>
              </a:rPr>
              <a:t>‹#›</a:t>
            </a:fld>
            <a:r>
              <a:rPr lang="en-US" sz="700" b="0" dirty="0">
                <a:solidFill>
                  <a:schemeClr val="tx1"/>
                </a:solidFill>
              </a:rPr>
              <a:t>	© 2021 Gartner, Inc. and/or its affiliates. All rights reserved. 756412				</a:t>
            </a:r>
          </a:p>
        </p:txBody>
      </p:sp>
      <p:pic>
        <p:nvPicPr>
          <p:cNvPr id="7" name="Picture 6">
            <a:extLst>
              <a:ext uri="{FF2B5EF4-FFF2-40B4-BE49-F238E27FC236}">
                <a16:creationId xmlns:a16="http://schemas.microsoft.com/office/drawing/2014/main" xmlns="" id="{57E7FBBB-CE99-4B6D-A472-B54EFCF17046}"/>
              </a:ext>
            </a:extLst>
          </p:cNvPr>
          <p:cNvPicPr>
            <a:picLocks noChangeAspect="1"/>
          </p:cNvPicPr>
          <p:nvPr/>
        </p:nvPicPr>
        <p:blipFill>
          <a:blip r:embed="rId23" cstate="print">
            <a:extLst>
              <a:ext uri="{28A0092B-C50C-407E-A947-70E740481C1C}">
                <a14:useLocalDpi xmlns:a14="http://schemas.microsoft.com/office/drawing/2010/main" val="0"/>
              </a:ext>
            </a:extLst>
          </a:blip>
          <a:stretch>
            <a:fillRect/>
          </a:stretch>
        </p:blipFill>
        <p:spPr>
          <a:xfrm>
            <a:off x="10453052" y="6242938"/>
            <a:ext cx="1280160" cy="291370"/>
          </a:xfrm>
          <a:prstGeom prst="rect">
            <a:avLst/>
          </a:prstGeom>
        </p:spPr>
      </p:pic>
    </p:spTree>
    <p:extLst>
      <p:ext uri="{BB962C8B-B14F-4D97-AF65-F5344CB8AC3E}">
        <p14:creationId xmlns:p14="http://schemas.microsoft.com/office/powerpoint/2010/main" val="377813297"/>
      </p:ext>
    </p:extLst>
  </p:cSld>
  <p:clrMap bg1="lt1" tx1="dk1" bg2="lt2" tx2="dk2" accent1="accent1" accent2="accent2" accent3="accent3" accent4="accent4" accent5="accent5" accent6="accent6" hlink="hlink" folHlink="folHlink"/>
  <p:sldLayoutIdLst>
    <p:sldLayoutId id="2147483852" r:id="rId1"/>
    <p:sldLayoutId id="2147483950" r:id="rId2"/>
    <p:sldLayoutId id="2147483929" r:id="rId3"/>
    <p:sldLayoutId id="2147483854" r:id="rId4"/>
    <p:sldLayoutId id="2147483855" r:id="rId5"/>
    <p:sldLayoutId id="2147483856" r:id="rId6"/>
    <p:sldLayoutId id="2147483857" r:id="rId7"/>
    <p:sldLayoutId id="2147483858" r:id="rId8"/>
    <p:sldLayoutId id="2147483859" r:id="rId9"/>
    <p:sldLayoutId id="2147483860" r:id="rId10"/>
    <p:sldLayoutId id="2147483943" r:id="rId11"/>
    <p:sldLayoutId id="2147483944" r:id="rId12"/>
    <p:sldLayoutId id="2147483863" r:id="rId13"/>
    <p:sldLayoutId id="2147483864" r:id="rId14"/>
    <p:sldLayoutId id="2147483867" r:id="rId15"/>
    <p:sldLayoutId id="2147483941" r:id="rId16"/>
    <p:sldLayoutId id="2147483949" r:id="rId17"/>
    <p:sldLayoutId id="2147483951" r:id="rId18"/>
    <p:sldLayoutId id="2147483952" r:id="rId19"/>
    <p:sldLayoutId id="2147483953" r:id="rId20"/>
    <p:sldLayoutId id="2147483954" r:id="rId21"/>
  </p:sldLayoutIdLst>
  <mc:AlternateContent xmlns:mc="http://schemas.openxmlformats.org/markup-compatibility/2006" xmlns:p14="http://schemas.microsoft.com/office/powerpoint/2010/main">
    <mc:Choice Requires="p14">
      <p:transition p14:dur="10"/>
    </mc:Choice>
    <mc:Fallback xmlns="">
      <p:transition/>
    </mc:Fallback>
  </mc:AlternateContent>
  <p:hf sldNum="0" hdr="0" ftr="0" dt="0"/>
  <p:txStyles>
    <p:titleStyle>
      <a:lvl1pPr algn="l" defTabSz="914400" rtl="0" eaLnBrk="1" latinLnBrk="0" hangingPunct="1">
        <a:lnSpc>
          <a:spcPct val="90000"/>
        </a:lnSpc>
        <a:spcBef>
          <a:spcPts val="0"/>
        </a:spcBef>
        <a:spcAft>
          <a:spcPts val="1200"/>
        </a:spcAft>
        <a:buNone/>
        <a:defRPr sz="3200" kern="1200">
          <a:solidFill>
            <a:schemeClr val="tx2"/>
          </a:solidFill>
          <a:latin typeface="Arial Black" panose="020B0A04020102020204" pitchFamily="34" charset="0"/>
          <a:ea typeface="+mj-ea"/>
          <a:cs typeface="+mj-cs"/>
        </a:defRPr>
      </a:lvl1pPr>
    </p:titleStyle>
    <p:bodyStyle>
      <a:lvl1pPr marL="246063" indent="-246063" algn="l" defTabSz="914400" rtl="0" eaLnBrk="1" latinLnBrk="0" hangingPunct="1">
        <a:lnSpc>
          <a:spcPct val="90000"/>
        </a:lnSpc>
        <a:spcBef>
          <a:spcPts val="1200"/>
        </a:spcBef>
        <a:spcAft>
          <a:spcPts val="0"/>
        </a:spcAft>
        <a:buSzPct val="100000"/>
        <a:buFont typeface="Arial" panose="020B0604020202020204" pitchFamily="34" charset="0"/>
        <a:buChar char="•"/>
        <a:defRPr sz="2400" kern="1200">
          <a:solidFill>
            <a:schemeClr val="tx1"/>
          </a:solidFill>
          <a:latin typeface="+mn-lt"/>
          <a:ea typeface="+mn-ea"/>
          <a:cs typeface="+mn-cs"/>
        </a:defRPr>
      </a:lvl1pPr>
      <a:lvl2pPr marL="742950" indent="-314325" algn="l" defTabSz="914400" rtl="0" eaLnBrk="1" latinLnBrk="0" hangingPunct="1">
        <a:lnSpc>
          <a:spcPct val="90000"/>
        </a:lnSpc>
        <a:spcBef>
          <a:spcPts val="1200"/>
        </a:spcBef>
        <a:spcAft>
          <a:spcPts val="0"/>
        </a:spcAft>
        <a:buSzPct val="100000"/>
        <a:buFont typeface="Arial" panose="020B0604020202020204" pitchFamily="34" charset="0"/>
        <a:buChar char="–"/>
        <a:defRPr sz="2400" kern="1200">
          <a:solidFill>
            <a:schemeClr val="tx1"/>
          </a:solidFill>
          <a:latin typeface="+mn-lt"/>
          <a:ea typeface="+mn-ea"/>
          <a:cs typeface="+mn-cs"/>
        </a:defRPr>
      </a:lvl2pPr>
      <a:lvl3pPr marL="1174750" indent="-247650" algn="l" defTabSz="914400" rtl="0" eaLnBrk="1" latinLnBrk="0" hangingPunct="1">
        <a:lnSpc>
          <a:spcPct val="90000"/>
        </a:lnSpc>
        <a:spcBef>
          <a:spcPts val="1200"/>
        </a:spcBef>
        <a:spcAft>
          <a:spcPts val="0"/>
        </a:spcAft>
        <a:buSzPct val="100000"/>
        <a:buFont typeface="Arial" panose="020B0604020202020204" pitchFamily="34" charset="0"/>
        <a:buChar char="•"/>
        <a:defRPr sz="2400" kern="1200">
          <a:solidFill>
            <a:schemeClr val="tx1"/>
          </a:solidFill>
          <a:latin typeface="+mn-lt"/>
          <a:ea typeface="+mn-ea"/>
          <a:cs typeface="+mn-cs"/>
        </a:defRPr>
      </a:lvl3pPr>
      <a:lvl4pPr marL="1674813" indent="-317500" algn="l" defTabSz="914400" rtl="0" eaLnBrk="1" latinLnBrk="0" hangingPunct="1">
        <a:lnSpc>
          <a:spcPct val="90000"/>
        </a:lnSpc>
        <a:spcBef>
          <a:spcPts val="1200"/>
        </a:spcBef>
        <a:spcAft>
          <a:spcPts val="0"/>
        </a:spcAft>
        <a:buSzPct val="100000"/>
        <a:buFont typeface="Arial" panose="020B0604020202020204" pitchFamily="34" charset="0"/>
        <a:buChar char="–"/>
        <a:tabLst/>
        <a:defRPr sz="2400" kern="1200">
          <a:solidFill>
            <a:schemeClr val="tx1"/>
          </a:solidFill>
          <a:latin typeface="+mn-lt"/>
          <a:ea typeface="+mn-ea"/>
          <a:cs typeface="+mn-cs"/>
        </a:defRPr>
      </a:lvl4pPr>
      <a:lvl5pPr marL="2105025" indent="-247650" algn="l" defTabSz="914400" rtl="0" eaLnBrk="1" latinLnBrk="0" hangingPunct="1">
        <a:lnSpc>
          <a:spcPct val="90000"/>
        </a:lnSpc>
        <a:spcBef>
          <a:spcPts val="1200"/>
        </a:spcBef>
        <a:spcAft>
          <a:spcPts val="0"/>
        </a:spcAft>
        <a:buFont typeface="Arial" panose="020B0604020202020204" pitchFamily="34" charset="0"/>
        <a:buChar char="•"/>
        <a:defRPr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4" orient="horz" pos="2160" userDrawn="1">
          <p15:clr>
            <a:srgbClr val="A4A3A4"/>
          </p15:clr>
        </p15:guide>
        <p15:guide id="15" pos="3840" userDrawn="1">
          <p15:clr>
            <a:srgbClr val="A4A3A4"/>
          </p15:clr>
        </p15:guide>
        <p15:guide id="16" orient="horz" pos="228" userDrawn="1">
          <p15:clr>
            <a:srgbClr val="5ACBF0"/>
          </p15:clr>
        </p15:guide>
        <p15:guide id="17" orient="horz" pos="537" userDrawn="1">
          <p15:clr>
            <a:srgbClr val="FDE53C"/>
          </p15:clr>
        </p15:guide>
        <p15:guide id="18" orient="horz" pos="848" userDrawn="1">
          <p15:clr>
            <a:srgbClr val="FDE53C"/>
          </p15:clr>
        </p15:guide>
        <p15:guide id="19" orient="horz" pos="960" userDrawn="1">
          <p15:clr>
            <a:srgbClr val="5ACBF0"/>
          </p15:clr>
        </p15:guide>
        <p15:guide id="20" orient="horz" pos="3773" userDrawn="1">
          <p15:clr>
            <a:srgbClr val="FBAE40"/>
          </p15:clr>
        </p15:guide>
        <p15:guide id="21" orient="horz" pos="4001" userDrawn="1">
          <p15:clr>
            <a:srgbClr val="5ACBF0"/>
          </p15:clr>
        </p15:guide>
        <p15:guide id="22" orient="horz" pos="4113" userDrawn="1">
          <p15:clr>
            <a:srgbClr val="5ACBF0"/>
          </p15:clr>
        </p15:guide>
        <p15:guide id="23" pos="288" userDrawn="1">
          <p15:clr>
            <a:srgbClr val="5ACBF0"/>
          </p15:clr>
        </p15:guide>
        <p15:guide id="24" pos="3756" userDrawn="1">
          <p15:clr>
            <a:srgbClr val="5ACBF0"/>
          </p15:clr>
        </p15:guide>
        <p15:guide id="25" pos="3927" userDrawn="1">
          <p15:clr>
            <a:srgbClr val="5ACBF0"/>
          </p15:clr>
        </p15:guide>
        <p15:guide id="26" pos="7394" userDrawn="1">
          <p15:clr>
            <a:srgbClr val="5ACBF0"/>
          </p15:clr>
        </p15:guide>
        <p15:guide id="27" orient="horz" pos="3969" userDrawn="1">
          <p15:clr>
            <a:srgbClr val="9FCC3B"/>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361950"/>
            <a:ext cx="11274552" cy="451231"/>
          </a:xfrm>
          <a:prstGeom prst="rect">
            <a:avLst/>
          </a:prstGeom>
        </p:spPr>
        <p:txBody>
          <a:bodyPr vert="horz" lIns="0" tIns="0" rIns="0" bIns="0" rtlCol="0" anchor="t" anchorCtr="0">
            <a:noAutofit/>
          </a:bodyPr>
          <a:lstStyle/>
          <a:p>
            <a:r>
              <a:rPr lang="en-US" dirty="0"/>
              <a:t>Click to edit title</a:t>
            </a:r>
          </a:p>
        </p:txBody>
      </p:sp>
      <p:sp>
        <p:nvSpPr>
          <p:cNvPr id="3" name="Text Placeholder 2"/>
          <p:cNvSpPr>
            <a:spLocks noGrp="1"/>
          </p:cNvSpPr>
          <p:nvPr>
            <p:ph type="body" idx="1"/>
          </p:nvPr>
        </p:nvSpPr>
        <p:spPr>
          <a:xfrm>
            <a:off x="457200" y="1527048"/>
            <a:ext cx="11274552" cy="4462272"/>
          </a:xfrm>
          <a:prstGeom prst="rect">
            <a:avLst/>
          </a:prstGeom>
        </p:spPr>
        <p:txBody>
          <a:bodyPr vert="horz" lIns="0" tIns="0" rIns="0" bIns="0" rtlCol="0">
            <a:noAutofit/>
          </a:body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Box 9">
            <a:extLst>
              <a:ext uri="{FF2B5EF4-FFF2-40B4-BE49-F238E27FC236}">
                <a16:creationId xmlns:a16="http://schemas.microsoft.com/office/drawing/2014/main" xmlns="" id="{6280611A-9339-449F-9F81-506F1D1F9390}"/>
              </a:ext>
            </a:extLst>
          </p:cNvPr>
          <p:cNvSpPr txBox="1"/>
          <p:nvPr/>
        </p:nvSpPr>
        <p:spPr>
          <a:xfrm>
            <a:off x="694944" y="6312994"/>
            <a:ext cx="2313432" cy="96950"/>
          </a:xfrm>
          <a:prstGeom prst="rect">
            <a:avLst/>
          </a:prstGeom>
          <a:noFill/>
        </p:spPr>
        <p:txBody>
          <a:bodyPr wrap="square" lIns="0" tIns="0" rIns="0" bIns="0" rtlCol="0" anchor="b" anchorCtr="0">
            <a:spAutoFit/>
          </a:bodyPr>
          <a:lstStyle>
            <a:defPPr>
              <a:defRPr lang="en-US"/>
            </a:defPPr>
            <a:lvl1pPr>
              <a:lnSpc>
                <a:spcPct val="100000"/>
              </a:lnSpc>
              <a:spcBef>
                <a:spcPts val="0"/>
              </a:spcBef>
              <a:spcAft>
                <a:spcPts val="0"/>
              </a:spcAft>
              <a:defRPr sz="700" b="1"/>
            </a:lvl1pPr>
          </a:lstStyle>
          <a:p>
            <a:pPr lvl="0"/>
            <a:r>
              <a:rPr lang="en-US" dirty="0"/>
              <a:t>RESTRICTED DISTRIBUTION</a:t>
            </a:r>
          </a:p>
        </p:txBody>
      </p:sp>
      <p:sp>
        <p:nvSpPr>
          <p:cNvPr id="14" name="TextBox 13">
            <a:extLst>
              <a:ext uri="{FF2B5EF4-FFF2-40B4-BE49-F238E27FC236}">
                <a16:creationId xmlns:a16="http://schemas.microsoft.com/office/drawing/2014/main" xmlns="" id="{4C02A410-1807-488C-9458-4CFAF1E4E8F0}"/>
              </a:ext>
            </a:extLst>
          </p:cNvPr>
          <p:cNvSpPr txBox="1"/>
          <p:nvPr/>
        </p:nvSpPr>
        <p:spPr>
          <a:xfrm>
            <a:off x="457200" y="6393216"/>
            <a:ext cx="7306056" cy="153888"/>
          </a:xfrm>
          <a:prstGeom prst="rect">
            <a:avLst/>
          </a:prstGeom>
          <a:noFill/>
        </p:spPr>
        <p:txBody>
          <a:bodyPr wrap="square" lIns="0" tIns="0" rIns="0" bIns="0" rtlCol="0" anchor="b" anchorCtr="0">
            <a:spAutoFit/>
          </a:bodyPr>
          <a:lstStyle/>
          <a:p>
            <a:pPr marL="228600" indent="-228600"/>
            <a:fld id="{E19460A7-1930-4D5F-A936-CB6F16095A68}" type="slidenum">
              <a:rPr lang="en-US" sz="1000" b="0" smtClean="0">
                <a:solidFill>
                  <a:schemeClr val="tx1"/>
                </a:solidFill>
              </a:rPr>
              <a:t>‹#›</a:t>
            </a:fld>
            <a:r>
              <a:rPr lang="en-US" sz="700" b="0" dirty="0">
                <a:solidFill>
                  <a:schemeClr val="tx1"/>
                </a:solidFill>
              </a:rPr>
              <a:t>	© 2021 Gartner, Inc. and/or its affiliates. All rights reserved.				</a:t>
            </a:r>
          </a:p>
        </p:txBody>
      </p:sp>
      <p:pic>
        <p:nvPicPr>
          <p:cNvPr id="8" name="Picture 7">
            <a:extLst>
              <a:ext uri="{FF2B5EF4-FFF2-40B4-BE49-F238E27FC236}">
                <a16:creationId xmlns:a16="http://schemas.microsoft.com/office/drawing/2014/main" xmlns="" id="{7691A022-4AA8-4AE4-97E5-9A634D272F00}"/>
              </a:ext>
            </a:extLst>
          </p:cNvPr>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10453051" y="6242938"/>
            <a:ext cx="1280161" cy="291370"/>
          </a:xfrm>
          <a:prstGeom prst="rect">
            <a:avLst/>
          </a:prstGeom>
        </p:spPr>
      </p:pic>
    </p:spTree>
    <p:extLst>
      <p:ext uri="{BB962C8B-B14F-4D97-AF65-F5344CB8AC3E}">
        <p14:creationId xmlns:p14="http://schemas.microsoft.com/office/powerpoint/2010/main" val="358496023"/>
      </p:ext>
    </p:extLst>
  </p:cSld>
  <p:clrMap bg1="dk1" tx1="lt1" bg2="dk2" tx2="lt2" accent1="accent1" accent2="accent2" accent3="accent3" accent4="accent4" accent5="accent5" accent6="accent6" hlink="hlink" folHlink="folHlink"/>
  <p:sldLayoutIdLst>
    <p:sldLayoutId id="2147483872" r:id="rId1"/>
    <p:sldLayoutId id="2147483873" r:id="rId2"/>
    <p:sldLayoutId id="2147483874" r:id="rId3"/>
    <p:sldLayoutId id="2147483875" r:id="rId4"/>
    <p:sldLayoutId id="2147483876" r:id="rId5"/>
    <p:sldLayoutId id="2147483877" r:id="rId6"/>
    <p:sldLayoutId id="2147483878" r:id="rId7"/>
    <p:sldLayoutId id="2147483945" r:id="rId8"/>
    <p:sldLayoutId id="2147483946" r:id="rId9"/>
    <p:sldLayoutId id="2147483882" r:id="rId10"/>
    <p:sldLayoutId id="2147483884" r:id="rId11"/>
    <p:sldLayoutId id="2147483942" r:id="rId12"/>
  </p:sldLayoutIdLst>
  <mc:AlternateContent xmlns:mc="http://schemas.openxmlformats.org/markup-compatibility/2006" xmlns:p14="http://schemas.microsoft.com/office/powerpoint/2010/main">
    <mc:Choice Requires="p14">
      <p:transition p14:dur="10"/>
    </mc:Choice>
    <mc:Fallback xmlns="">
      <p:transition/>
    </mc:Fallback>
  </mc:AlternateContent>
  <p:hf sldNum="0" hdr="0" ftr="0" dt="0"/>
  <p:txStyles>
    <p:titleStyle>
      <a:lvl1pPr algn="l" defTabSz="914400" rtl="0" eaLnBrk="1" latinLnBrk="0" hangingPunct="1">
        <a:lnSpc>
          <a:spcPct val="90000"/>
        </a:lnSpc>
        <a:spcBef>
          <a:spcPts val="0"/>
        </a:spcBef>
        <a:spcAft>
          <a:spcPts val="1200"/>
        </a:spcAft>
        <a:buNone/>
        <a:defRPr sz="3200" kern="1200">
          <a:solidFill>
            <a:schemeClr val="tx2"/>
          </a:solidFill>
          <a:latin typeface="Arial Black" panose="020B0A04020102020204" pitchFamily="34" charset="0"/>
          <a:ea typeface="+mj-ea"/>
          <a:cs typeface="+mj-cs"/>
        </a:defRPr>
      </a:lvl1pPr>
    </p:titleStyle>
    <p:bodyStyle>
      <a:lvl1pPr marL="246888" indent="-246888" algn="l" defTabSz="914400" rtl="0" eaLnBrk="1" latinLnBrk="0" hangingPunct="1">
        <a:lnSpc>
          <a:spcPct val="90000"/>
        </a:lnSpc>
        <a:spcBef>
          <a:spcPts val="1200"/>
        </a:spcBef>
        <a:spcAft>
          <a:spcPts val="0"/>
        </a:spcAft>
        <a:buSzPct val="100000"/>
        <a:buFont typeface="Arial" panose="020B0604020202020204" pitchFamily="34" charset="0"/>
        <a:buChar char="•"/>
        <a:defRPr sz="2400" kern="1200">
          <a:solidFill>
            <a:schemeClr val="tx1"/>
          </a:solidFill>
          <a:latin typeface="+mn-lt"/>
          <a:ea typeface="+mn-ea"/>
          <a:cs typeface="+mn-cs"/>
        </a:defRPr>
      </a:lvl1pPr>
      <a:lvl2pPr marL="740664" indent="-310896" algn="l" defTabSz="914400" rtl="0" eaLnBrk="1" latinLnBrk="0" hangingPunct="1">
        <a:lnSpc>
          <a:spcPct val="90000"/>
        </a:lnSpc>
        <a:spcBef>
          <a:spcPts val="1200"/>
        </a:spcBef>
        <a:spcAft>
          <a:spcPts val="0"/>
        </a:spcAft>
        <a:buSzPct val="100000"/>
        <a:buFont typeface="Arial" panose="020B0604020202020204" pitchFamily="34" charset="0"/>
        <a:buChar char="–"/>
        <a:defRPr sz="2400" kern="1200">
          <a:solidFill>
            <a:schemeClr val="tx1"/>
          </a:solidFill>
          <a:latin typeface="+mn-lt"/>
          <a:ea typeface="+mn-ea"/>
          <a:cs typeface="+mn-cs"/>
        </a:defRPr>
      </a:lvl2pPr>
      <a:lvl3pPr marL="1179576" indent="-246888" algn="l" defTabSz="914400" rtl="0" eaLnBrk="1" latinLnBrk="0" hangingPunct="1">
        <a:lnSpc>
          <a:spcPct val="90000"/>
        </a:lnSpc>
        <a:spcBef>
          <a:spcPts val="1200"/>
        </a:spcBef>
        <a:spcAft>
          <a:spcPts val="0"/>
        </a:spcAft>
        <a:buSzPct val="100000"/>
        <a:buFont typeface="Arial" panose="020B0604020202020204" pitchFamily="34" charset="0"/>
        <a:buChar char="•"/>
        <a:defRPr sz="2400" kern="1200">
          <a:solidFill>
            <a:schemeClr val="tx1"/>
          </a:solidFill>
          <a:latin typeface="+mn-lt"/>
          <a:ea typeface="+mn-ea"/>
          <a:cs typeface="+mn-cs"/>
        </a:defRPr>
      </a:lvl3pPr>
      <a:lvl4pPr marL="1673352" indent="-320040" algn="l" defTabSz="914400" rtl="0" eaLnBrk="1" latinLnBrk="0" hangingPunct="1">
        <a:lnSpc>
          <a:spcPct val="90000"/>
        </a:lnSpc>
        <a:spcBef>
          <a:spcPts val="1200"/>
        </a:spcBef>
        <a:spcAft>
          <a:spcPts val="0"/>
        </a:spcAft>
        <a:buSzPct val="100000"/>
        <a:buFont typeface="Arial" panose="020B0604020202020204" pitchFamily="34" charset="0"/>
        <a:buChar char="–"/>
        <a:defRPr sz="2400" kern="1200">
          <a:solidFill>
            <a:schemeClr val="tx1"/>
          </a:solidFill>
          <a:latin typeface="+mn-lt"/>
          <a:ea typeface="+mn-ea"/>
          <a:cs typeface="+mn-cs"/>
        </a:defRPr>
      </a:lvl4pPr>
      <a:lvl5pPr marL="2112264" indent="-246888" algn="l" defTabSz="914400" rtl="0" eaLnBrk="1" latinLnBrk="0" hangingPunct="1">
        <a:lnSpc>
          <a:spcPct val="90000"/>
        </a:lnSpc>
        <a:spcBef>
          <a:spcPts val="1200"/>
        </a:spcBef>
        <a:spcAft>
          <a:spcPts val="0"/>
        </a:spcAft>
        <a:buFont typeface="Arial" panose="020B0604020202020204" pitchFamily="34" charset="0"/>
        <a:buChar char="•"/>
        <a:defRPr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4" orient="horz" pos="2160">
          <p15:clr>
            <a:srgbClr val="A4A3A4"/>
          </p15:clr>
        </p15:guide>
        <p15:guide id="15" pos="3840">
          <p15:clr>
            <a:srgbClr val="A4A3A4"/>
          </p15:clr>
        </p15:guide>
        <p15:guide id="16" orient="horz" pos="228">
          <p15:clr>
            <a:srgbClr val="5ACBF0"/>
          </p15:clr>
        </p15:guide>
        <p15:guide id="17" orient="horz" pos="537">
          <p15:clr>
            <a:srgbClr val="FDE53C"/>
          </p15:clr>
        </p15:guide>
        <p15:guide id="18" orient="horz" pos="848">
          <p15:clr>
            <a:srgbClr val="FDE53C"/>
          </p15:clr>
        </p15:guide>
        <p15:guide id="19" orient="horz" pos="960">
          <p15:clr>
            <a:srgbClr val="5ACBF0"/>
          </p15:clr>
        </p15:guide>
        <p15:guide id="20" orient="horz" pos="3773">
          <p15:clr>
            <a:srgbClr val="FBAE40"/>
          </p15:clr>
        </p15:guide>
        <p15:guide id="21" orient="horz" pos="4001">
          <p15:clr>
            <a:srgbClr val="5ACBF0"/>
          </p15:clr>
        </p15:guide>
        <p15:guide id="22" orient="horz" pos="4113">
          <p15:clr>
            <a:srgbClr val="5ACBF0"/>
          </p15:clr>
        </p15:guide>
        <p15:guide id="23" pos="288">
          <p15:clr>
            <a:srgbClr val="5ACBF0"/>
          </p15:clr>
        </p15:guide>
        <p15:guide id="24" pos="3756">
          <p15:clr>
            <a:srgbClr val="5ACBF0"/>
          </p15:clr>
        </p15:guide>
        <p15:guide id="25" pos="3927">
          <p15:clr>
            <a:srgbClr val="5ACBF0"/>
          </p15:clr>
        </p15:guide>
        <p15:guide id="26" pos="7394">
          <p15:clr>
            <a:srgbClr val="5ACBF0"/>
          </p15:clr>
        </p15:guide>
        <p15:guide id="27" orient="horz" pos="3969" userDrawn="1">
          <p15:clr>
            <a:srgbClr val="9FCC3B"/>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361950"/>
            <a:ext cx="11274552" cy="451231"/>
          </a:xfrm>
          <a:prstGeom prst="rect">
            <a:avLst/>
          </a:prstGeom>
        </p:spPr>
        <p:txBody>
          <a:bodyPr vert="horz" lIns="0" tIns="0" rIns="0" bIns="0" rtlCol="0" anchor="t" anchorCtr="0">
            <a:noAutofit/>
          </a:bodyPr>
          <a:lstStyle/>
          <a:p>
            <a:r>
              <a:rPr lang="en-US" dirty="0"/>
              <a:t>Click to edit title</a:t>
            </a:r>
          </a:p>
        </p:txBody>
      </p:sp>
      <p:sp>
        <p:nvSpPr>
          <p:cNvPr id="3" name="Text Placeholder 2"/>
          <p:cNvSpPr>
            <a:spLocks noGrp="1"/>
          </p:cNvSpPr>
          <p:nvPr>
            <p:ph type="body" idx="1"/>
          </p:nvPr>
        </p:nvSpPr>
        <p:spPr>
          <a:xfrm>
            <a:off x="457200" y="1527048"/>
            <a:ext cx="11274552" cy="4462272"/>
          </a:xfrm>
          <a:prstGeom prst="rect">
            <a:avLst/>
          </a:prstGeom>
        </p:spPr>
        <p:txBody>
          <a:bodyPr vert="horz" lIns="0" tIns="0" rIns="0" bIns="0" rtlCol="0">
            <a:noAutofit/>
          </a:body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Box 9">
            <a:extLst>
              <a:ext uri="{FF2B5EF4-FFF2-40B4-BE49-F238E27FC236}">
                <a16:creationId xmlns:a16="http://schemas.microsoft.com/office/drawing/2014/main" xmlns="" id="{6280611A-9339-449F-9F81-506F1D1F9390}"/>
              </a:ext>
            </a:extLst>
          </p:cNvPr>
          <p:cNvSpPr txBox="1"/>
          <p:nvPr/>
        </p:nvSpPr>
        <p:spPr>
          <a:xfrm>
            <a:off x="694944" y="6312994"/>
            <a:ext cx="2313432" cy="96950"/>
          </a:xfrm>
          <a:prstGeom prst="rect">
            <a:avLst/>
          </a:prstGeom>
          <a:noFill/>
        </p:spPr>
        <p:txBody>
          <a:bodyPr wrap="square" lIns="0" tIns="0" rIns="0" bIns="0" rtlCol="0" anchor="b" anchorCtr="0">
            <a:spAutoFit/>
          </a:bodyPr>
          <a:lstStyle>
            <a:defPPr>
              <a:defRPr lang="en-US"/>
            </a:defPPr>
            <a:lvl1pPr>
              <a:lnSpc>
                <a:spcPct val="100000"/>
              </a:lnSpc>
              <a:spcBef>
                <a:spcPts val="0"/>
              </a:spcBef>
              <a:spcAft>
                <a:spcPts val="0"/>
              </a:spcAft>
              <a:defRPr sz="700" b="1"/>
            </a:lvl1pPr>
          </a:lstStyle>
          <a:p>
            <a:pPr lvl="0"/>
            <a:r>
              <a:rPr lang="en-US" dirty="0"/>
              <a:t>RESTRICTED DISTRIBUTION</a:t>
            </a:r>
          </a:p>
        </p:txBody>
      </p:sp>
      <p:sp>
        <p:nvSpPr>
          <p:cNvPr id="14" name="TextBox 13">
            <a:extLst>
              <a:ext uri="{FF2B5EF4-FFF2-40B4-BE49-F238E27FC236}">
                <a16:creationId xmlns:a16="http://schemas.microsoft.com/office/drawing/2014/main" xmlns="" id="{4C02A410-1807-488C-9458-4CFAF1E4E8F0}"/>
              </a:ext>
            </a:extLst>
          </p:cNvPr>
          <p:cNvSpPr txBox="1"/>
          <p:nvPr/>
        </p:nvSpPr>
        <p:spPr>
          <a:xfrm>
            <a:off x="457200" y="6393216"/>
            <a:ext cx="7306056" cy="153888"/>
          </a:xfrm>
          <a:prstGeom prst="rect">
            <a:avLst/>
          </a:prstGeom>
          <a:noFill/>
        </p:spPr>
        <p:txBody>
          <a:bodyPr wrap="square" lIns="0" tIns="0" rIns="0" bIns="0" rtlCol="0" anchor="b" anchorCtr="0">
            <a:spAutoFit/>
          </a:bodyPr>
          <a:lstStyle/>
          <a:p>
            <a:pPr marL="228600" indent="-228600"/>
            <a:fld id="{E19460A7-1930-4D5F-A936-CB6F16095A68}" type="slidenum">
              <a:rPr lang="en-US" sz="1000" b="0" smtClean="0">
                <a:solidFill>
                  <a:schemeClr val="tx1"/>
                </a:solidFill>
              </a:rPr>
              <a:t>‹#›</a:t>
            </a:fld>
            <a:r>
              <a:rPr lang="en-US" sz="700" b="0" dirty="0">
                <a:solidFill>
                  <a:schemeClr val="tx1"/>
                </a:solidFill>
              </a:rPr>
              <a:t>	© 2021 Gartner, Inc. and/or its affiliates. All rights reserved.				</a:t>
            </a:r>
          </a:p>
        </p:txBody>
      </p:sp>
      <p:pic>
        <p:nvPicPr>
          <p:cNvPr id="7" name="Picture 6">
            <a:extLst>
              <a:ext uri="{FF2B5EF4-FFF2-40B4-BE49-F238E27FC236}">
                <a16:creationId xmlns:a16="http://schemas.microsoft.com/office/drawing/2014/main" xmlns="" id="{57E7FBBB-CE99-4B6D-A472-B54EFCF17046}"/>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0453052" y="6242938"/>
            <a:ext cx="1280160" cy="291370"/>
          </a:xfrm>
          <a:prstGeom prst="rect">
            <a:avLst/>
          </a:prstGeom>
        </p:spPr>
      </p:pic>
    </p:spTree>
    <p:extLst>
      <p:ext uri="{BB962C8B-B14F-4D97-AF65-F5344CB8AC3E}">
        <p14:creationId xmlns:p14="http://schemas.microsoft.com/office/powerpoint/2010/main" val="2783984989"/>
      </p:ext>
    </p:extLst>
  </p:cSld>
  <p:clrMap bg1="lt1" tx1="dk1" bg2="lt2" tx2="dk2" accent1="accent1" accent2="accent2" accent3="accent3" accent4="accent4" accent5="accent5" accent6="accent6" hlink="hlink" folHlink="folHlink"/>
  <p:sldLayoutIdLst>
    <p:sldLayoutId id="2147483936" r:id="rId1"/>
    <p:sldLayoutId id="2147483937" r:id="rId2"/>
    <p:sldLayoutId id="2147483938" r:id="rId3"/>
    <p:sldLayoutId id="2147483939" r:id="rId4"/>
    <p:sldLayoutId id="2147483911" r:id="rId5"/>
    <p:sldLayoutId id="2147483899" r:id="rId6"/>
    <p:sldLayoutId id="2147483906" r:id="rId7"/>
    <p:sldLayoutId id="2147483907" r:id="rId8"/>
  </p:sldLayoutIdLst>
  <mc:AlternateContent xmlns:mc="http://schemas.openxmlformats.org/markup-compatibility/2006" xmlns:p14="http://schemas.microsoft.com/office/powerpoint/2010/main">
    <mc:Choice Requires="p14">
      <p:transition p14:dur="10"/>
    </mc:Choice>
    <mc:Fallback xmlns="">
      <p:transition/>
    </mc:Fallback>
  </mc:AlternateContent>
  <p:hf sldNum="0" hdr="0" ftr="0" dt="0"/>
  <p:txStyles>
    <p:titleStyle>
      <a:lvl1pPr algn="l" defTabSz="914400" rtl="0" eaLnBrk="1" latinLnBrk="0" hangingPunct="1">
        <a:lnSpc>
          <a:spcPct val="90000"/>
        </a:lnSpc>
        <a:spcBef>
          <a:spcPts val="0"/>
        </a:spcBef>
        <a:spcAft>
          <a:spcPts val="1200"/>
        </a:spcAft>
        <a:buNone/>
        <a:defRPr sz="3200" kern="1200">
          <a:solidFill>
            <a:schemeClr val="tx2"/>
          </a:solidFill>
          <a:latin typeface="Arial Black" panose="020B0A04020102020204" pitchFamily="34" charset="0"/>
          <a:ea typeface="+mj-ea"/>
          <a:cs typeface="+mj-cs"/>
        </a:defRPr>
      </a:lvl1pPr>
    </p:titleStyle>
    <p:bodyStyle>
      <a:lvl1pPr marL="246888" indent="-246888" algn="l" defTabSz="914400" rtl="0" eaLnBrk="1" latinLnBrk="0" hangingPunct="1">
        <a:lnSpc>
          <a:spcPct val="90000"/>
        </a:lnSpc>
        <a:spcBef>
          <a:spcPts val="1200"/>
        </a:spcBef>
        <a:spcAft>
          <a:spcPts val="0"/>
        </a:spcAft>
        <a:buSzPct val="100000"/>
        <a:buFont typeface="Arial" panose="020B0604020202020204" pitchFamily="34" charset="0"/>
        <a:buChar char="•"/>
        <a:defRPr sz="2400" kern="1200">
          <a:solidFill>
            <a:schemeClr val="tx1"/>
          </a:solidFill>
          <a:latin typeface="+mn-lt"/>
          <a:ea typeface="+mn-ea"/>
          <a:cs typeface="+mn-cs"/>
        </a:defRPr>
      </a:lvl1pPr>
      <a:lvl2pPr marL="740664" indent="-310896" algn="l" defTabSz="914400" rtl="0" eaLnBrk="1" latinLnBrk="0" hangingPunct="1">
        <a:lnSpc>
          <a:spcPct val="90000"/>
        </a:lnSpc>
        <a:spcBef>
          <a:spcPts val="1200"/>
        </a:spcBef>
        <a:spcAft>
          <a:spcPts val="0"/>
        </a:spcAft>
        <a:buSzPct val="100000"/>
        <a:buFont typeface="Arial" panose="020B0604020202020204" pitchFamily="34" charset="0"/>
        <a:buChar char="–"/>
        <a:defRPr sz="2400" kern="1200">
          <a:solidFill>
            <a:schemeClr val="tx1"/>
          </a:solidFill>
          <a:latin typeface="+mn-lt"/>
          <a:ea typeface="+mn-ea"/>
          <a:cs typeface="+mn-cs"/>
        </a:defRPr>
      </a:lvl2pPr>
      <a:lvl3pPr marL="1179576" indent="-246888" algn="l" defTabSz="914400" rtl="0" eaLnBrk="1" latinLnBrk="0" hangingPunct="1">
        <a:lnSpc>
          <a:spcPct val="90000"/>
        </a:lnSpc>
        <a:spcBef>
          <a:spcPts val="1200"/>
        </a:spcBef>
        <a:spcAft>
          <a:spcPts val="0"/>
        </a:spcAft>
        <a:buSzPct val="100000"/>
        <a:buFont typeface="Arial" panose="020B0604020202020204" pitchFamily="34" charset="0"/>
        <a:buChar char="•"/>
        <a:defRPr sz="2400" kern="1200">
          <a:solidFill>
            <a:schemeClr val="tx1"/>
          </a:solidFill>
          <a:latin typeface="+mn-lt"/>
          <a:ea typeface="+mn-ea"/>
          <a:cs typeface="+mn-cs"/>
        </a:defRPr>
      </a:lvl3pPr>
      <a:lvl4pPr marL="1673352" indent="-246888" algn="l" defTabSz="914400" rtl="0" eaLnBrk="1" latinLnBrk="0" hangingPunct="1">
        <a:lnSpc>
          <a:spcPct val="90000"/>
        </a:lnSpc>
        <a:spcBef>
          <a:spcPts val="1200"/>
        </a:spcBef>
        <a:spcAft>
          <a:spcPts val="0"/>
        </a:spcAft>
        <a:buSzPct val="100000"/>
        <a:buFont typeface="Arial" panose="020B0604020202020204" pitchFamily="34" charset="0"/>
        <a:buChar char="–"/>
        <a:defRPr sz="2400" kern="1200">
          <a:solidFill>
            <a:schemeClr val="tx1"/>
          </a:solidFill>
          <a:latin typeface="+mn-lt"/>
          <a:ea typeface="+mn-ea"/>
          <a:cs typeface="+mn-cs"/>
        </a:defRPr>
      </a:lvl4pPr>
      <a:lvl5pPr marL="2112264" indent="-246888" algn="l" defTabSz="914400" rtl="0" eaLnBrk="1" latinLnBrk="0" hangingPunct="1">
        <a:lnSpc>
          <a:spcPct val="90000"/>
        </a:lnSpc>
        <a:spcBef>
          <a:spcPts val="1200"/>
        </a:spcBef>
        <a:spcAft>
          <a:spcPts val="0"/>
        </a:spcAft>
        <a:buFont typeface="Arial" panose="020B0604020202020204" pitchFamily="34" charset="0"/>
        <a:buChar char="•"/>
        <a:defRPr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4" orient="horz" pos="2160">
          <p15:clr>
            <a:srgbClr val="A4A3A4"/>
          </p15:clr>
        </p15:guide>
        <p15:guide id="15" pos="3840">
          <p15:clr>
            <a:srgbClr val="A4A3A4"/>
          </p15:clr>
        </p15:guide>
        <p15:guide id="16" orient="horz" pos="228">
          <p15:clr>
            <a:srgbClr val="5ACBF0"/>
          </p15:clr>
        </p15:guide>
        <p15:guide id="17" orient="horz" pos="537">
          <p15:clr>
            <a:srgbClr val="FDE53C"/>
          </p15:clr>
        </p15:guide>
        <p15:guide id="18" orient="horz" pos="848">
          <p15:clr>
            <a:srgbClr val="FDE53C"/>
          </p15:clr>
        </p15:guide>
        <p15:guide id="19" orient="horz" pos="960">
          <p15:clr>
            <a:srgbClr val="5ACBF0"/>
          </p15:clr>
        </p15:guide>
        <p15:guide id="20" orient="horz" pos="3773">
          <p15:clr>
            <a:srgbClr val="FBAE40"/>
          </p15:clr>
        </p15:guide>
        <p15:guide id="21" orient="horz" pos="4001">
          <p15:clr>
            <a:srgbClr val="5ACBF0"/>
          </p15:clr>
        </p15:guide>
        <p15:guide id="22" orient="horz" pos="4113">
          <p15:clr>
            <a:srgbClr val="5ACBF0"/>
          </p15:clr>
        </p15:guide>
        <p15:guide id="23" pos="288">
          <p15:clr>
            <a:srgbClr val="5ACBF0"/>
          </p15:clr>
        </p15:guide>
        <p15:guide id="24" pos="3756">
          <p15:clr>
            <a:srgbClr val="5ACBF0"/>
          </p15:clr>
        </p15:guide>
        <p15:guide id="25" pos="3927">
          <p15:clr>
            <a:srgbClr val="5ACBF0"/>
          </p15:clr>
        </p15:guide>
        <p15:guide id="26" pos="7394">
          <p15:clr>
            <a:srgbClr val="5ACBF0"/>
          </p15:clr>
        </p15:guide>
        <p15:guide id="27" orient="horz" pos="3969" userDrawn="1">
          <p15:clr>
            <a:srgbClr val="9FCC3B"/>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361950"/>
            <a:ext cx="11274552" cy="451231"/>
          </a:xfrm>
          <a:prstGeom prst="rect">
            <a:avLst/>
          </a:prstGeom>
        </p:spPr>
        <p:txBody>
          <a:bodyPr vert="horz" lIns="0" tIns="0" rIns="0" bIns="0" rtlCol="0" anchor="t" anchorCtr="0">
            <a:noAutofit/>
          </a:bodyPr>
          <a:lstStyle/>
          <a:p>
            <a:r>
              <a:rPr lang="en-US" dirty="0"/>
              <a:t>Click to edit title</a:t>
            </a:r>
          </a:p>
        </p:txBody>
      </p:sp>
      <p:sp>
        <p:nvSpPr>
          <p:cNvPr id="3" name="Text Placeholder 2"/>
          <p:cNvSpPr>
            <a:spLocks noGrp="1"/>
          </p:cNvSpPr>
          <p:nvPr>
            <p:ph type="body" idx="1"/>
          </p:nvPr>
        </p:nvSpPr>
        <p:spPr>
          <a:xfrm>
            <a:off x="457200" y="1527048"/>
            <a:ext cx="11274552" cy="4462272"/>
          </a:xfrm>
          <a:prstGeom prst="rect">
            <a:avLst/>
          </a:prstGeom>
        </p:spPr>
        <p:txBody>
          <a:bodyPr vert="horz" lIns="0" tIns="0" rIns="0" bIns="0" rtlCol="0">
            <a:noAutofit/>
          </a:body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Box 9">
            <a:extLst>
              <a:ext uri="{FF2B5EF4-FFF2-40B4-BE49-F238E27FC236}">
                <a16:creationId xmlns:a16="http://schemas.microsoft.com/office/drawing/2014/main" xmlns="" id="{6280611A-9339-449F-9F81-506F1D1F9390}"/>
              </a:ext>
            </a:extLst>
          </p:cNvPr>
          <p:cNvSpPr txBox="1"/>
          <p:nvPr/>
        </p:nvSpPr>
        <p:spPr>
          <a:xfrm>
            <a:off x="694944" y="6312994"/>
            <a:ext cx="2313432" cy="96950"/>
          </a:xfrm>
          <a:prstGeom prst="rect">
            <a:avLst/>
          </a:prstGeom>
          <a:noFill/>
        </p:spPr>
        <p:txBody>
          <a:bodyPr wrap="square" lIns="0" tIns="0" rIns="0" bIns="0" rtlCol="0" anchor="b" anchorCtr="0">
            <a:spAutoFit/>
          </a:bodyPr>
          <a:lstStyle>
            <a:defPPr>
              <a:defRPr lang="en-US"/>
            </a:defPPr>
            <a:lvl1pPr>
              <a:lnSpc>
                <a:spcPct val="100000"/>
              </a:lnSpc>
              <a:spcBef>
                <a:spcPts val="0"/>
              </a:spcBef>
              <a:spcAft>
                <a:spcPts val="0"/>
              </a:spcAft>
              <a:defRPr sz="700" b="1"/>
            </a:lvl1pPr>
          </a:lstStyle>
          <a:p>
            <a:pPr lvl="0"/>
            <a:r>
              <a:rPr lang="en-US" dirty="0"/>
              <a:t>RESTRICTED DISTRIBUTION</a:t>
            </a:r>
          </a:p>
        </p:txBody>
      </p:sp>
      <p:sp>
        <p:nvSpPr>
          <p:cNvPr id="14" name="TextBox 13">
            <a:extLst>
              <a:ext uri="{FF2B5EF4-FFF2-40B4-BE49-F238E27FC236}">
                <a16:creationId xmlns:a16="http://schemas.microsoft.com/office/drawing/2014/main" xmlns="" id="{4C02A410-1807-488C-9458-4CFAF1E4E8F0}"/>
              </a:ext>
            </a:extLst>
          </p:cNvPr>
          <p:cNvSpPr txBox="1"/>
          <p:nvPr/>
        </p:nvSpPr>
        <p:spPr>
          <a:xfrm>
            <a:off x="457200" y="6393216"/>
            <a:ext cx="7306056" cy="153888"/>
          </a:xfrm>
          <a:prstGeom prst="rect">
            <a:avLst/>
          </a:prstGeom>
          <a:noFill/>
        </p:spPr>
        <p:txBody>
          <a:bodyPr wrap="square" lIns="0" tIns="0" rIns="0" bIns="0" rtlCol="0" anchor="b" anchorCtr="0">
            <a:spAutoFit/>
          </a:bodyPr>
          <a:lstStyle/>
          <a:p>
            <a:pPr marL="228600" indent="-228600"/>
            <a:fld id="{E19460A7-1930-4D5F-A936-CB6F16095A68}" type="slidenum">
              <a:rPr lang="en-US" sz="1000" b="0" smtClean="0">
                <a:solidFill>
                  <a:schemeClr val="tx1"/>
                </a:solidFill>
              </a:rPr>
              <a:t>‹#›</a:t>
            </a:fld>
            <a:r>
              <a:rPr lang="en-US" sz="700" b="0" dirty="0">
                <a:solidFill>
                  <a:schemeClr val="tx1"/>
                </a:solidFill>
              </a:rPr>
              <a:t>	© 2021 Gartner, Inc. and/or its affiliates. All rights reserved.				</a:t>
            </a:r>
          </a:p>
        </p:txBody>
      </p:sp>
      <p:pic>
        <p:nvPicPr>
          <p:cNvPr id="8" name="Picture 7">
            <a:extLst>
              <a:ext uri="{FF2B5EF4-FFF2-40B4-BE49-F238E27FC236}">
                <a16:creationId xmlns:a16="http://schemas.microsoft.com/office/drawing/2014/main" xmlns="" id="{8EFC24DA-563F-4E0A-8B89-C124930D7DCD}"/>
              </a:ext>
            </a:extLst>
          </p:cNvPr>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10453051" y="6242938"/>
            <a:ext cx="1280161" cy="291370"/>
          </a:xfrm>
          <a:prstGeom prst="rect">
            <a:avLst/>
          </a:prstGeom>
        </p:spPr>
      </p:pic>
    </p:spTree>
    <p:extLst>
      <p:ext uri="{BB962C8B-B14F-4D97-AF65-F5344CB8AC3E}">
        <p14:creationId xmlns:p14="http://schemas.microsoft.com/office/powerpoint/2010/main" val="1772973834"/>
      </p:ext>
    </p:extLst>
  </p:cSld>
  <p:clrMap bg1="dk1" tx1="lt1" bg2="dk2" tx2="lt2" accent1="accent1" accent2="accent2" accent3="accent3" accent4="accent4" accent5="accent5" accent6="accent6" hlink="hlink" folHlink="folHlink"/>
  <p:sldLayoutIdLst>
    <p:sldLayoutId id="2147483931" r:id="rId1"/>
    <p:sldLayoutId id="2147483932" r:id="rId2"/>
    <p:sldLayoutId id="2147483933" r:id="rId3"/>
    <p:sldLayoutId id="2147483934" r:id="rId4"/>
    <p:sldLayoutId id="2147483920" r:id="rId5"/>
    <p:sldLayoutId id="2147483921" r:id="rId6"/>
    <p:sldLayoutId id="2147483922" r:id="rId7"/>
    <p:sldLayoutId id="2147483923" r:id="rId8"/>
  </p:sldLayoutIdLst>
  <mc:AlternateContent xmlns:mc="http://schemas.openxmlformats.org/markup-compatibility/2006" xmlns:p14="http://schemas.microsoft.com/office/powerpoint/2010/main">
    <mc:Choice Requires="p14">
      <p:transition p14:dur="10"/>
    </mc:Choice>
    <mc:Fallback xmlns="">
      <p:transition/>
    </mc:Fallback>
  </mc:AlternateContent>
  <p:hf sldNum="0" hdr="0" ftr="0" dt="0"/>
  <p:txStyles>
    <p:titleStyle>
      <a:lvl1pPr algn="l" defTabSz="914400" rtl="0" eaLnBrk="1" latinLnBrk="0" hangingPunct="1">
        <a:lnSpc>
          <a:spcPct val="90000"/>
        </a:lnSpc>
        <a:spcBef>
          <a:spcPts val="0"/>
        </a:spcBef>
        <a:spcAft>
          <a:spcPts val="1200"/>
        </a:spcAft>
        <a:buNone/>
        <a:defRPr sz="3200" kern="1200">
          <a:solidFill>
            <a:schemeClr val="tx2"/>
          </a:solidFill>
          <a:latin typeface="Arial Black" panose="020B0A04020102020204" pitchFamily="34" charset="0"/>
          <a:ea typeface="+mj-ea"/>
          <a:cs typeface="+mj-cs"/>
        </a:defRPr>
      </a:lvl1pPr>
    </p:titleStyle>
    <p:bodyStyle>
      <a:lvl1pPr marL="246888" indent="-246888" algn="l" defTabSz="914400" rtl="0" eaLnBrk="1" latinLnBrk="0" hangingPunct="1">
        <a:lnSpc>
          <a:spcPct val="90000"/>
        </a:lnSpc>
        <a:spcBef>
          <a:spcPts val="1200"/>
        </a:spcBef>
        <a:spcAft>
          <a:spcPts val="0"/>
        </a:spcAft>
        <a:buSzPct val="100000"/>
        <a:buFont typeface="Arial" panose="020B0604020202020204" pitchFamily="34" charset="0"/>
        <a:buChar char="•"/>
        <a:defRPr sz="2400" kern="1200">
          <a:solidFill>
            <a:schemeClr val="tx1"/>
          </a:solidFill>
          <a:latin typeface="+mn-lt"/>
          <a:ea typeface="+mn-ea"/>
          <a:cs typeface="+mn-cs"/>
        </a:defRPr>
      </a:lvl1pPr>
      <a:lvl2pPr marL="740664" indent="-310896" algn="l" defTabSz="914400" rtl="0" eaLnBrk="1" latinLnBrk="0" hangingPunct="1">
        <a:lnSpc>
          <a:spcPct val="90000"/>
        </a:lnSpc>
        <a:spcBef>
          <a:spcPts val="1200"/>
        </a:spcBef>
        <a:spcAft>
          <a:spcPts val="0"/>
        </a:spcAft>
        <a:buSzPct val="100000"/>
        <a:buFont typeface="Arial" panose="020B0604020202020204" pitchFamily="34" charset="0"/>
        <a:buChar char="–"/>
        <a:defRPr sz="2400" kern="1200">
          <a:solidFill>
            <a:schemeClr val="tx1"/>
          </a:solidFill>
          <a:latin typeface="+mn-lt"/>
          <a:ea typeface="+mn-ea"/>
          <a:cs typeface="+mn-cs"/>
        </a:defRPr>
      </a:lvl2pPr>
      <a:lvl3pPr marL="1179576" indent="-246888" algn="l" defTabSz="914400" rtl="0" eaLnBrk="1" latinLnBrk="0" hangingPunct="1">
        <a:lnSpc>
          <a:spcPct val="90000"/>
        </a:lnSpc>
        <a:spcBef>
          <a:spcPts val="1200"/>
        </a:spcBef>
        <a:spcAft>
          <a:spcPts val="0"/>
        </a:spcAft>
        <a:buSzPct val="100000"/>
        <a:buFont typeface="Arial" panose="020B0604020202020204" pitchFamily="34" charset="0"/>
        <a:buChar char="•"/>
        <a:defRPr sz="2400" kern="1200">
          <a:solidFill>
            <a:schemeClr val="tx1"/>
          </a:solidFill>
          <a:latin typeface="+mn-lt"/>
          <a:ea typeface="+mn-ea"/>
          <a:cs typeface="+mn-cs"/>
        </a:defRPr>
      </a:lvl3pPr>
      <a:lvl4pPr marL="1673352" indent="-320040" algn="l" defTabSz="914400" rtl="0" eaLnBrk="1" latinLnBrk="0" hangingPunct="1">
        <a:lnSpc>
          <a:spcPct val="90000"/>
        </a:lnSpc>
        <a:spcBef>
          <a:spcPts val="1200"/>
        </a:spcBef>
        <a:spcAft>
          <a:spcPts val="0"/>
        </a:spcAft>
        <a:buSzPct val="100000"/>
        <a:buFont typeface="Arial" panose="020B0604020202020204" pitchFamily="34" charset="0"/>
        <a:buChar char="–"/>
        <a:defRPr sz="2400" kern="1200">
          <a:solidFill>
            <a:schemeClr val="tx1"/>
          </a:solidFill>
          <a:latin typeface="+mn-lt"/>
          <a:ea typeface="+mn-ea"/>
          <a:cs typeface="+mn-cs"/>
        </a:defRPr>
      </a:lvl4pPr>
      <a:lvl5pPr marL="2112264" indent="-246888" algn="l" defTabSz="914400" rtl="0" eaLnBrk="1" latinLnBrk="0" hangingPunct="1">
        <a:lnSpc>
          <a:spcPct val="90000"/>
        </a:lnSpc>
        <a:spcBef>
          <a:spcPts val="1200"/>
        </a:spcBef>
        <a:spcAft>
          <a:spcPts val="0"/>
        </a:spcAft>
        <a:buFont typeface="Arial" panose="020B0604020202020204" pitchFamily="34" charset="0"/>
        <a:buChar char="•"/>
        <a:defRPr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4" orient="horz" pos="2160">
          <p15:clr>
            <a:srgbClr val="A4A3A4"/>
          </p15:clr>
        </p15:guide>
        <p15:guide id="15" pos="3840">
          <p15:clr>
            <a:srgbClr val="A4A3A4"/>
          </p15:clr>
        </p15:guide>
        <p15:guide id="16" orient="horz" pos="228">
          <p15:clr>
            <a:srgbClr val="5ACBF0"/>
          </p15:clr>
        </p15:guide>
        <p15:guide id="17" orient="horz" pos="537">
          <p15:clr>
            <a:srgbClr val="FDE53C"/>
          </p15:clr>
        </p15:guide>
        <p15:guide id="18" orient="horz" pos="848">
          <p15:clr>
            <a:srgbClr val="FDE53C"/>
          </p15:clr>
        </p15:guide>
        <p15:guide id="19" orient="horz" pos="960">
          <p15:clr>
            <a:srgbClr val="5ACBF0"/>
          </p15:clr>
        </p15:guide>
        <p15:guide id="20" orient="horz" pos="3773">
          <p15:clr>
            <a:srgbClr val="FBAE40"/>
          </p15:clr>
        </p15:guide>
        <p15:guide id="21" orient="horz" pos="4001">
          <p15:clr>
            <a:srgbClr val="5ACBF0"/>
          </p15:clr>
        </p15:guide>
        <p15:guide id="22" orient="horz" pos="4113">
          <p15:clr>
            <a:srgbClr val="5ACBF0"/>
          </p15:clr>
        </p15:guide>
        <p15:guide id="23" pos="288">
          <p15:clr>
            <a:srgbClr val="5ACBF0"/>
          </p15:clr>
        </p15:guide>
        <p15:guide id="24" pos="3756">
          <p15:clr>
            <a:srgbClr val="5ACBF0"/>
          </p15:clr>
        </p15:guide>
        <p15:guide id="25" pos="3927">
          <p15:clr>
            <a:srgbClr val="5ACBF0"/>
          </p15:clr>
        </p15:guide>
        <p15:guide id="26" pos="7394">
          <p15:clr>
            <a:srgbClr val="5ACBF0"/>
          </p15:clr>
        </p15:guide>
        <p15:guide id="27" orient="horz" pos="3969" userDrawn="1">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6.xml"/><Relationship Id="rId1" Type="http://schemas.openxmlformats.org/officeDocument/2006/relationships/tags" Target="../tags/tag4.xml"/><Relationship Id="rId4" Type="http://schemas.openxmlformats.org/officeDocument/2006/relationships/chart" Target="../charts/chart7.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6.xml"/><Relationship Id="rId1" Type="http://schemas.openxmlformats.org/officeDocument/2006/relationships/tags" Target="../tags/tag5.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7.png"/><Relationship Id="rId7"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5.xml"/><Relationship Id="rId6" Type="http://schemas.openxmlformats.org/officeDocument/2006/relationships/image" Target="../media/image13.svg"/><Relationship Id="rId5" Type="http://schemas.openxmlformats.org/officeDocument/2006/relationships/image" Target="../media/image8.png"/><Relationship Id="rId4" Type="http://schemas.openxmlformats.org/officeDocument/2006/relationships/image" Target="../media/image11.svg"/></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0.xml"/><Relationship Id="rId1" Type="http://schemas.openxmlformats.org/officeDocument/2006/relationships/slideLayout" Target="../slideLayouts/slideLayout5.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1.xml"/><Relationship Id="rId1" Type="http://schemas.openxmlformats.org/officeDocument/2006/relationships/slideLayout" Target="../slideLayouts/slideLayout5.xml"/><Relationship Id="rId4" Type="http://schemas.openxmlformats.org/officeDocument/2006/relationships/image" Target="../media/image22.svg"/></Relationships>
</file>

<file path=ppt/slides/_rels/slide22.xml.rels><?xml version="1.0" encoding="UTF-8" standalone="yes"?>
<Relationships xmlns="http://schemas.openxmlformats.org/package/2006/relationships"><Relationship Id="rId8" Type="http://schemas.openxmlformats.org/officeDocument/2006/relationships/hyperlink" Target="https://www.gartner.com/document/4003665" TargetMode="External"/><Relationship Id="rId3" Type="http://schemas.openxmlformats.org/officeDocument/2006/relationships/hyperlink" Target="https://www.gartner.com/document/3989308" TargetMode="External"/><Relationship Id="rId7" Type="http://schemas.openxmlformats.org/officeDocument/2006/relationships/hyperlink" Target="https://www.gartner.com/document/3939660" TargetMode="External"/><Relationship Id="rId2" Type="http://schemas.openxmlformats.org/officeDocument/2006/relationships/notesSlide" Target="../notesSlides/notesSlide22.xml"/><Relationship Id="rId1" Type="http://schemas.openxmlformats.org/officeDocument/2006/relationships/slideLayout" Target="../slideLayouts/slideLayout17.xml"/><Relationship Id="rId6" Type="http://schemas.openxmlformats.org/officeDocument/2006/relationships/hyperlink" Target="https://www.gartner.com/document/3947401" TargetMode="External"/><Relationship Id="rId5" Type="http://schemas.openxmlformats.org/officeDocument/2006/relationships/hyperlink" Target="https://www.gartner.com/document/4001184" TargetMode="External"/><Relationship Id="rId4" Type="http://schemas.openxmlformats.org/officeDocument/2006/relationships/hyperlink" Target="https://www.gartner.com/document/3994863" TargetMode="External"/><Relationship Id="rId9" Type="http://schemas.openxmlformats.org/officeDocument/2006/relationships/hyperlink" Target="https://www.gartner.com/document/3995825" TargetMode="Externa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1.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5.xml"/><Relationship Id="rId1" Type="http://schemas.openxmlformats.org/officeDocument/2006/relationships/slideLayout" Target="../slideLayouts/slideLayout5.xml"/><Relationship Id="rId4" Type="http://schemas.microsoft.com/office/2007/relationships/hdphoto" Target="../media/hdphoto1.wdp"/></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3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8" Type="http://schemas.openxmlformats.org/officeDocument/2006/relationships/image" Target="../media/image35.svg"/><Relationship Id="rId3" Type="http://schemas.openxmlformats.org/officeDocument/2006/relationships/image" Target="../media/image23.png"/><Relationship Id="rId7" Type="http://schemas.openxmlformats.org/officeDocument/2006/relationships/image" Target="../media/image25.png"/><Relationship Id="rId2" Type="http://schemas.openxmlformats.org/officeDocument/2006/relationships/notesSlide" Target="../notesSlides/notesSlide32.xml"/><Relationship Id="rId1" Type="http://schemas.openxmlformats.org/officeDocument/2006/relationships/slideLayout" Target="../slideLayouts/slideLayout5.xml"/><Relationship Id="rId6" Type="http://schemas.openxmlformats.org/officeDocument/2006/relationships/image" Target="../media/image33.svg"/><Relationship Id="rId5" Type="http://schemas.openxmlformats.org/officeDocument/2006/relationships/image" Target="../media/image24.png"/><Relationship Id="rId4" Type="http://schemas.openxmlformats.org/officeDocument/2006/relationships/image" Target="../media/image31.svg"/></Relationships>
</file>

<file path=ppt/slides/_rels/slide3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6.xml"/><Relationship Id="rId1" Type="http://schemas.openxmlformats.org/officeDocument/2006/relationships/tags" Target="../tags/tag1.xml"/><Relationship Id="rId4" Type="http://schemas.openxmlformats.org/officeDocument/2006/relationships/chart" Target="../charts/chart1.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6.xml"/><Relationship Id="rId1" Type="http://schemas.openxmlformats.org/officeDocument/2006/relationships/tags" Target="../tags/tag2.xml"/><Relationship Id="rId4" Type="http://schemas.openxmlformats.org/officeDocument/2006/relationships/chart" Target="../charts/char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7.xml"/><Relationship Id="rId1" Type="http://schemas.openxmlformats.org/officeDocument/2006/relationships/tags" Target="../tags/tag3.xml"/><Relationship Id="rId5" Type="http://schemas.openxmlformats.org/officeDocument/2006/relationships/chart" Target="../charts/chart4.xml"/><Relationship Id="rId4" Type="http://schemas.openxmlformats.org/officeDocument/2006/relationships/chart" Target="../charts/char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1"/>
          <p:cNvSpPr txBox="1">
            <a:spLocks noGrp="1"/>
          </p:cNvSpPr>
          <p:nvPr>
            <p:ph type="ctrTitle"/>
          </p:nvPr>
        </p:nvSpPr>
        <p:spPr>
          <a:xfrm>
            <a:off x="2167128" y="1371600"/>
            <a:ext cx="4544568" cy="3291839"/>
          </a:xfrm>
        </p:spPr>
        <p:txBody>
          <a:bodyPr/>
          <a:lstStyle/>
          <a:p>
            <a:pPr lvl="0"/>
            <a:r>
              <a:rPr lang="en-US" sz="2000" b="1" kern="0" dirty="0">
                <a:solidFill>
                  <a:srgbClr val="FFFFFF"/>
                </a:solidFill>
                <a:latin typeface="Arial"/>
                <a:ea typeface="Arial"/>
                <a:cs typeface="Arial"/>
                <a:sym typeface="Arial"/>
              </a:rPr>
              <a:t>Leadership Vision for 2022</a:t>
            </a:r>
            <a:br>
              <a:rPr lang="en-US" sz="2000" b="1" kern="0" dirty="0">
                <a:solidFill>
                  <a:srgbClr val="FFFFFF"/>
                </a:solidFill>
                <a:latin typeface="Arial"/>
                <a:ea typeface="Arial"/>
                <a:cs typeface="Arial"/>
                <a:sym typeface="Arial"/>
              </a:rPr>
            </a:br>
            <a:r>
              <a:rPr lang="en-US" sz="2000" kern="0" dirty="0">
                <a:solidFill>
                  <a:srgbClr val="FFFFFF"/>
                </a:solidFill>
                <a:latin typeface="Arial Black"/>
                <a:cs typeface="Arial Black"/>
                <a:sym typeface="Arial Black"/>
              </a:rPr>
              <a:t/>
            </a:r>
            <a:br>
              <a:rPr lang="en-US" sz="2000" kern="0" dirty="0">
                <a:solidFill>
                  <a:srgbClr val="FFFFFF"/>
                </a:solidFill>
                <a:latin typeface="Arial Black"/>
                <a:cs typeface="Arial Black"/>
                <a:sym typeface="Arial Black"/>
              </a:rPr>
            </a:br>
            <a:r>
              <a:rPr lang="en-US" kern="0" dirty="0">
                <a:solidFill>
                  <a:srgbClr val="FFFFFF"/>
                </a:solidFill>
                <a:latin typeface="Arial Black"/>
                <a:cs typeface="Arial Black"/>
                <a:sym typeface="Arial Black"/>
              </a:rPr>
              <a:t>Infrastructure and Operations</a:t>
            </a:r>
            <a:br>
              <a:rPr lang="en-US" kern="0" dirty="0">
                <a:solidFill>
                  <a:srgbClr val="FFFFFF"/>
                </a:solidFill>
                <a:latin typeface="Arial Black"/>
                <a:cs typeface="Arial Black"/>
                <a:sym typeface="Arial Black"/>
              </a:rPr>
            </a:br>
            <a:r>
              <a:rPr lang="en-US" sz="2000" kern="0" dirty="0">
                <a:solidFill>
                  <a:srgbClr val="FFFFFF"/>
                </a:solidFill>
                <a:latin typeface="Arial Black"/>
                <a:cs typeface="Arial Black"/>
                <a:sym typeface="Arial Black"/>
              </a:rPr>
              <a:t/>
            </a:r>
            <a:br>
              <a:rPr lang="en-US" sz="2000" kern="0" dirty="0">
                <a:solidFill>
                  <a:srgbClr val="FFFFFF"/>
                </a:solidFill>
                <a:latin typeface="Arial Black"/>
                <a:cs typeface="Arial Black"/>
                <a:sym typeface="Arial Black"/>
              </a:rPr>
            </a:br>
            <a:r>
              <a:rPr lang="en-US" sz="2000" kern="0" dirty="0">
                <a:solidFill>
                  <a:srgbClr val="FFFFFF"/>
                </a:solidFill>
                <a:latin typeface="Arial"/>
                <a:ea typeface="Arial"/>
                <a:cs typeface="Arial"/>
                <a:sym typeface="Arial"/>
              </a:rPr>
              <a:t>September 2021</a:t>
            </a:r>
            <a:endParaRPr lang="en-US" dirty="0"/>
          </a:p>
        </p:txBody>
      </p:sp>
    </p:spTree>
    <p:extLst>
      <p:ext uri="{BB962C8B-B14F-4D97-AF65-F5344CB8AC3E}">
        <p14:creationId xmlns:p14="http://schemas.microsoft.com/office/powerpoint/2010/main" val="282652333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Chart Web">
            <a:extLst>
              <a:ext uri="{FF2B5EF4-FFF2-40B4-BE49-F238E27FC236}">
                <a16:creationId xmlns:a16="http://schemas.microsoft.com/office/drawing/2014/main" xmlns="" id="{A986F2C7-9433-4A3C-9D22-298E51721798}"/>
              </a:ext>
            </a:extLst>
          </p:cNvPr>
          <p:cNvGraphicFramePr/>
          <p:nvPr>
            <p:extLst>
              <p:ext uri="{D42A27DB-BD31-4B8C-83A1-F6EECF244321}">
                <p14:modId xmlns:p14="http://schemas.microsoft.com/office/powerpoint/2010/main" val="656803476"/>
              </p:ext>
            </p:extLst>
          </p:nvPr>
        </p:nvGraphicFramePr>
        <p:xfrm>
          <a:off x="457199" y="1723292"/>
          <a:ext cx="11280775" cy="3985846"/>
        </p:xfrm>
        <a:graphic>
          <a:graphicData uri="http://schemas.openxmlformats.org/drawingml/2006/chart">
            <c:chart xmlns:c="http://schemas.openxmlformats.org/drawingml/2006/chart" xmlns:r="http://schemas.openxmlformats.org/officeDocument/2006/relationships" r:id="rId3"/>
          </a:graphicData>
        </a:graphic>
      </p:graphicFrame>
      <p:sp>
        <p:nvSpPr>
          <p:cNvPr id="5" name="Title 4">
            <a:extLst>
              <a:ext uri="{FF2B5EF4-FFF2-40B4-BE49-F238E27FC236}">
                <a16:creationId xmlns:a16="http://schemas.microsoft.com/office/drawing/2014/main" xmlns="" id="{BE6055F7-4750-8441-87AF-2DA4538EB5F8}"/>
              </a:ext>
            </a:extLst>
          </p:cNvPr>
          <p:cNvSpPr>
            <a:spLocks noGrp="1"/>
          </p:cNvSpPr>
          <p:nvPr>
            <p:ph type="title"/>
          </p:nvPr>
        </p:nvSpPr>
        <p:spPr/>
        <p:txBody>
          <a:bodyPr/>
          <a:lstStyle/>
          <a:p>
            <a:r>
              <a:rPr lang="en-US" dirty="0"/>
              <a:t>The Skills Gap Affecting I&amp;O Is Growing</a:t>
            </a:r>
          </a:p>
        </p:txBody>
      </p:sp>
      <p:sp>
        <p:nvSpPr>
          <p:cNvPr id="9" name="Text Placeholder 8">
            <a:extLst>
              <a:ext uri="{FF2B5EF4-FFF2-40B4-BE49-F238E27FC236}">
                <a16:creationId xmlns:a16="http://schemas.microsoft.com/office/drawing/2014/main" xmlns="" id="{3E6A1A65-4018-934C-AA08-D527FAC52920}"/>
              </a:ext>
            </a:extLst>
          </p:cNvPr>
          <p:cNvSpPr>
            <a:spLocks noGrp="1"/>
          </p:cNvSpPr>
          <p:nvPr>
            <p:ph type="body" sz="quarter" idx="10"/>
          </p:nvPr>
        </p:nvSpPr>
        <p:spPr/>
        <p:txBody>
          <a:bodyPr/>
          <a:lstStyle/>
          <a:p>
            <a:r>
              <a:rPr lang="en-US" dirty="0"/>
              <a:t>Demand for I&amp;O Framework-Oriented Skills, 2018 to 2021</a:t>
            </a:r>
          </a:p>
        </p:txBody>
      </p:sp>
      <p:sp>
        <p:nvSpPr>
          <p:cNvPr id="17" name="Text Placeholder 16">
            <a:extLst>
              <a:ext uri="{FF2B5EF4-FFF2-40B4-BE49-F238E27FC236}">
                <a16:creationId xmlns:a16="http://schemas.microsoft.com/office/drawing/2014/main" xmlns="" id="{53F75C09-254D-324C-AB89-CF98864B88B1}"/>
              </a:ext>
            </a:extLst>
          </p:cNvPr>
          <p:cNvSpPr>
            <a:spLocks noGrp="1"/>
          </p:cNvSpPr>
          <p:nvPr>
            <p:ph type="body" sz="quarter" idx="11"/>
          </p:nvPr>
        </p:nvSpPr>
        <p:spPr/>
        <p:txBody>
          <a:bodyPr/>
          <a:lstStyle/>
          <a:p>
            <a:r>
              <a:rPr lang="en-US" dirty="0"/>
              <a:t>Percentage of IT Job Postings, 2018 to 2021</a:t>
            </a:r>
          </a:p>
        </p:txBody>
      </p:sp>
      <p:sp>
        <p:nvSpPr>
          <p:cNvPr id="13" name="Text Box 91">
            <a:extLst>
              <a:ext uri="{FF2B5EF4-FFF2-40B4-BE49-F238E27FC236}">
                <a16:creationId xmlns:a16="http://schemas.microsoft.com/office/drawing/2014/main" xmlns="" id="{DDC31234-CC54-914E-81D1-F5CE21E69780}"/>
              </a:ext>
            </a:extLst>
          </p:cNvPr>
          <p:cNvSpPr txBox="1">
            <a:spLocks noChangeAspect="1" noChangeArrowheads="1"/>
          </p:cNvSpPr>
          <p:nvPr/>
        </p:nvSpPr>
        <p:spPr bwMode="gray">
          <a:xfrm>
            <a:off x="457200" y="5842201"/>
            <a:ext cx="9303488" cy="458587"/>
          </a:xfrm>
          <a:prstGeom prst="rect">
            <a:avLst/>
          </a:prstGeom>
          <a:noFill/>
        </p:spPr>
        <p:txBody>
          <a:bodyPr wrap="square" lIns="0" tIns="0" rIns="0" bIns="27432" rtlCol="0" anchor="b" anchorCtr="0">
            <a:spAutoFit/>
          </a:bodyPr>
          <a:lstStyle>
            <a:defPPr>
              <a:defRPr lang="en-US"/>
            </a:defPPr>
            <a:lvl1pPr>
              <a:defRPr sz="800">
                <a:solidFill>
                  <a:schemeClr val="accent2">
                    <a:lumMod val="75000"/>
                  </a:schemeClr>
                </a:solidFill>
              </a:defRPr>
            </a:lvl1pPr>
          </a:lstStyle>
          <a:p>
            <a:pPr lvl="0"/>
            <a:r>
              <a:rPr lang="en-US" sz="1600" dirty="0">
                <a:solidFill>
                  <a:schemeClr val="tx1"/>
                </a:solidFill>
              </a:rPr>
              <a:t>n = 16,535,683</a:t>
            </a:r>
          </a:p>
          <a:p>
            <a:pPr lvl="0"/>
            <a:r>
              <a:rPr lang="en-US" sz="1200" dirty="0">
                <a:solidFill>
                  <a:srgbClr val="6F7878"/>
                </a:solidFill>
              </a:rPr>
              <a:t>Source: Gartner TalentNeuron</a:t>
            </a:r>
          </a:p>
        </p:txBody>
      </p:sp>
    </p:spTree>
    <p:extLst>
      <p:ext uri="{BB962C8B-B14F-4D97-AF65-F5344CB8AC3E}">
        <p14:creationId xmlns:p14="http://schemas.microsoft.com/office/powerpoint/2010/main" val="380511684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17"/>
        <p:cNvGrpSpPr/>
        <p:nvPr/>
      </p:nvGrpSpPr>
      <p:grpSpPr>
        <a:xfrm>
          <a:off x="0" y="0"/>
          <a:ext cx="0" cy="0"/>
          <a:chOff x="0" y="0"/>
          <a:chExt cx="0" cy="0"/>
        </a:xfrm>
      </p:grpSpPr>
      <p:pic>
        <p:nvPicPr>
          <p:cNvPr id="818" name="Google Shape;818;p93"/>
          <p:cNvPicPr preferRelativeResize="0"/>
          <p:nvPr/>
        </p:nvPicPr>
        <p:blipFill rotWithShape="1">
          <a:blip r:embed="rId3">
            <a:alphaModFix/>
          </a:blip>
          <a:srcRect/>
          <a:stretch/>
        </p:blipFill>
        <p:spPr>
          <a:xfrm>
            <a:off x="1588" y="1588"/>
            <a:ext cx="1588" cy="1588"/>
          </a:xfrm>
          <a:prstGeom prst="rect">
            <a:avLst/>
          </a:prstGeom>
          <a:noFill/>
          <a:ln>
            <a:noFill/>
          </a:ln>
        </p:spPr>
      </p:pic>
      <p:grpSp>
        <p:nvGrpSpPr>
          <p:cNvPr id="11" name="Group 10">
            <a:extLst>
              <a:ext uri="{FF2B5EF4-FFF2-40B4-BE49-F238E27FC236}">
                <a16:creationId xmlns:a16="http://schemas.microsoft.com/office/drawing/2014/main" xmlns="" id="{7886FE00-280A-034A-B737-1B7FCC7638A0}"/>
              </a:ext>
            </a:extLst>
          </p:cNvPr>
          <p:cNvGrpSpPr/>
          <p:nvPr/>
        </p:nvGrpSpPr>
        <p:grpSpPr>
          <a:xfrm>
            <a:off x="2664666" y="1199791"/>
            <a:ext cx="5955645" cy="4789847"/>
            <a:chOff x="3008898" y="1410231"/>
            <a:chExt cx="5955645" cy="4789847"/>
          </a:xfrm>
        </p:grpSpPr>
        <p:sp>
          <p:nvSpPr>
            <p:cNvPr id="3" name="Triangle 2">
              <a:extLst>
                <a:ext uri="{FF2B5EF4-FFF2-40B4-BE49-F238E27FC236}">
                  <a16:creationId xmlns:a16="http://schemas.microsoft.com/office/drawing/2014/main" xmlns="" id="{EF788D9B-6313-E14B-906B-41B94040C001}"/>
                </a:ext>
              </a:extLst>
            </p:cNvPr>
            <p:cNvSpPr/>
            <p:nvPr/>
          </p:nvSpPr>
          <p:spPr>
            <a:xfrm rot="2398801">
              <a:off x="4829239" y="1410231"/>
              <a:ext cx="4135304" cy="3564918"/>
            </a:xfrm>
            <a:prstGeom prst="triangle">
              <a:avLst/>
            </a:prstGeom>
            <a:noFill/>
            <a:ln w="25400">
              <a:solidFill>
                <a:srgbClr val="6F787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white"/>
                </a:solidFill>
                <a:effectLst/>
                <a:uLnTx/>
                <a:uFillTx/>
                <a:latin typeface="Arial" panose="020B0604020202020204"/>
                <a:ea typeface="+mn-ea"/>
                <a:cs typeface="+mn-cs"/>
              </a:endParaRPr>
            </a:p>
          </p:txBody>
        </p:sp>
        <p:grpSp>
          <p:nvGrpSpPr>
            <p:cNvPr id="2" name="Group 1">
              <a:extLst>
                <a:ext uri="{FF2B5EF4-FFF2-40B4-BE49-F238E27FC236}">
                  <a16:creationId xmlns:a16="http://schemas.microsoft.com/office/drawing/2014/main" xmlns="" id="{6579751F-7A40-5748-A6C3-DC1F25ED728A}"/>
                </a:ext>
              </a:extLst>
            </p:cNvPr>
            <p:cNvGrpSpPr/>
            <p:nvPr/>
          </p:nvGrpSpPr>
          <p:grpSpPr>
            <a:xfrm>
              <a:off x="3008898" y="1534463"/>
              <a:ext cx="5581593" cy="4665615"/>
              <a:chOff x="3008898" y="1534463"/>
              <a:chExt cx="5581593" cy="4665615"/>
            </a:xfrm>
          </p:grpSpPr>
          <p:sp>
            <p:nvSpPr>
              <p:cNvPr id="6" name="Google Shape;799;p75">
                <a:extLst>
                  <a:ext uri="{FF2B5EF4-FFF2-40B4-BE49-F238E27FC236}">
                    <a16:creationId xmlns:a16="http://schemas.microsoft.com/office/drawing/2014/main" xmlns="" id="{A6E22D0F-E307-F74A-A41A-B27D34F10238}"/>
                  </a:ext>
                </a:extLst>
              </p:cNvPr>
              <p:cNvSpPr txBox="1"/>
              <p:nvPr/>
            </p:nvSpPr>
            <p:spPr>
              <a:xfrm>
                <a:off x="6807403" y="5951843"/>
                <a:ext cx="1091554" cy="248235"/>
              </a:xfrm>
              <a:prstGeom prst="rect">
                <a:avLst/>
              </a:prstGeom>
              <a:noFill/>
              <a:ln>
                <a:noFill/>
              </a:ln>
            </p:spPr>
            <p:txBody>
              <a:bodyPr spcFirstLastPara="1" wrap="square" lIns="0" tIns="0" rIns="0" bIns="0" anchor="t" anchorCtr="0">
                <a:noAutofit/>
              </a:bodyPr>
              <a:lstStyle/>
              <a:p>
                <a:pPr marL="0" marR="0" lvl="0" indent="0" algn="ctr" defTabSz="457200" rtl="0" eaLnBrk="1" fontAlgn="auto" latinLnBrk="0" hangingPunct="1">
                  <a:lnSpc>
                    <a:spcPct val="100000"/>
                  </a:lnSpc>
                  <a:spcBef>
                    <a:spcPts val="0"/>
                  </a:spcBef>
                  <a:spcAft>
                    <a:spcPts val="0"/>
                  </a:spcAft>
                  <a:buClr>
                    <a:srgbClr val="000000"/>
                  </a:buClr>
                  <a:buSzPts val="1450"/>
                  <a:buFont typeface="Arial"/>
                  <a:buNone/>
                  <a:tabLst/>
                  <a:defRPr/>
                </a:pPr>
                <a:r>
                  <a:rPr kumimoji="0" lang="en-US" sz="1600" b="0" i="0" u="none" strike="noStrike" kern="1200" cap="none" spc="0" normalizeH="0" baseline="0" noProof="0" dirty="0">
                    <a:ln>
                      <a:noFill/>
                    </a:ln>
                    <a:solidFill>
                      <a:prstClr val="black"/>
                    </a:solidFill>
                    <a:effectLst/>
                    <a:uLnTx/>
                    <a:uFillTx/>
                    <a:latin typeface="Arial"/>
                    <a:ea typeface="Arial"/>
                    <a:cs typeface="Arial"/>
                    <a:sym typeface="Arial"/>
                  </a:rPr>
                  <a:t>Resiliency</a:t>
                </a:r>
              </a:p>
            </p:txBody>
          </p:sp>
          <p:sp>
            <p:nvSpPr>
              <p:cNvPr id="7" name="Google Shape;799;p75">
                <a:extLst>
                  <a:ext uri="{FF2B5EF4-FFF2-40B4-BE49-F238E27FC236}">
                    <a16:creationId xmlns:a16="http://schemas.microsoft.com/office/drawing/2014/main" xmlns="" id="{0CF09A17-B460-FC45-92F3-F019B044B090}"/>
                  </a:ext>
                </a:extLst>
              </p:cNvPr>
              <p:cNvSpPr txBox="1"/>
              <p:nvPr/>
            </p:nvSpPr>
            <p:spPr>
              <a:xfrm>
                <a:off x="3008898" y="3083296"/>
                <a:ext cx="1091554" cy="248235"/>
              </a:xfrm>
              <a:prstGeom prst="rect">
                <a:avLst/>
              </a:prstGeom>
              <a:noFill/>
              <a:ln>
                <a:noFill/>
              </a:ln>
            </p:spPr>
            <p:txBody>
              <a:bodyPr spcFirstLastPara="1" wrap="square" lIns="0" tIns="0" rIns="0" bIns="0" anchor="t" anchorCtr="0">
                <a:noAutofit/>
              </a:bodyPr>
              <a:lstStyle/>
              <a:p>
                <a:pPr marL="0" marR="0" lvl="0" indent="0" algn="r" defTabSz="457200" rtl="0" eaLnBrk="1" fontAlgn="auto" latinLnBrk="0" hangingPunct="1">
                  <a:lnSpc>
                    <a:spcPct val="100000"/>
                  </a:lnSpc>
                  <a:spcBef>
                    <a:spcPts val="0"/>
                  </a:spcBef>
                  <a:spcAft>
                    <a:spcPts val="0"/>
                  </a:spcAft>
                  <a:buClr>
                    <a:srgbClr val="000000"/>
                  </a:buClr>
                  <a:buSzPts val="1450"/>
                  <a:buFont typeface="Arial"/>
                  <a:buNone/>
                  <a:tabLst/>
                  <a:defRPr/>
                </a:pPr>
                <a:r>
                  <a:rPr kumimoji="0" lang="en-US" sz="1600" b="0" i="0" u="none" strike="noStrike" kern="1200" cap="none" spc="0" normalizeH="0" baseline="0" noProof="0" dirty="0">
                    <a:ln>
                      <a:noFill/>
                    </a:ln>
                    <a:solidFill>
                      <a:prstClr val="black"/>
                    </a:solidFill>
                    <a:effectLst/>
                    <a:uLnTx/>
                    <a:uFillTx/>
                    <a:latin typeface="Arial"/>
                    <a:ea typeface="Arial"/>
                    <a:cs typeface="Arial"/>
                    <a:sym typeface="Arial"/>
                  </a:rPr>
                  <a:t>Efficiency</a:t>
                </a:r>
              </a:p>
            </p:txBody>
          </p:sp>
          <p:sp>
            <p:nvSpPr>
              <p:cNvPr id="8" name="Google Shape;799;p75">
                <a:extLst>
                  <a:ext uri="{FF2B5EF4-FFF2-40B4-BE49-F238E27FC236}">
                    <a16:creationId xmlns:a16="http://schemas.microsoft.com/office/drawing/2014/main" xmlns="" id="{2949D1F2-ECE2-5B42-A3B7-919A53D036E3}"/>
                  </a:ext>
                </a:extLst>
              </p:cNvPr>
              <p:cNvSpPr txBox="1"/>
              <p:nvPr/>
            </p:nvSpPr>
            <p:spPr>
              <a:xfrm>
                <a:off x="7498937" y="1534463"/>
                <a:ext cx="1091554" cy="248235"/>
              </a:xfrm>
              <a:prstGeom prst="rect">
                <a:avLst/>
              </a:prstGeom>
              <a:noFill/>
              <a:ln>
                <a:noFill/>
              </a:ln>
            </p:spPr>
            <p:txBody>
              <a:bodyPr spcFirstLastPara="1" wrap="square" lIns="0" tIns="0" rIns="0" bIns="0" anchor="t" anchorCtr="0">
                <a:noAutofit/>
              </a:bodyPr>
              <a:lstStyle/>
              <a:p>
                <a:pPr marL="0" marR="0" lvl="0" indent="0" algn="ctr" defTabSz="457200" rtl="0" eaLnBrk="1" fontAlgn="auto" latinLnBrk="0" hangingPunct="1">
                  <a:lnSpc>
                    <a:spcPct val="100000"/>
                  </a:lnSpc>
                  <a:spcBef>
                    <a:spcPts val="0"/>
                  </a:spcBef>
                  <a:spcAft>
                    <a:spcPts val="0"/>
                  </a:spcAft>
                  <a:buClr>
                    <a:srgbClr val="000000"/>
                  </a:buClr>
                  <a:buSzPts val="1450"/>
                  <a:buFont typeface="Arial"/>
                  <a:buNone/>
                  <a:tabLst/>
                  <a:defRPr/>
                </a:pPr>
                <a:r>
                  <a:rPr kumimoji="0" lang="en-US" sz="1600" b="0" i="0" u="none" strike="noStrike" kern="1200" cap="none" spc="0" normalizeH="0" baseline="0" noProof="0" dirty="0">
                    <a:ln>
                      <a:noFill/>
                    </a:ln>
                    <a:solidFill>
                      <a:prstClr val="black"/>
                    </a:solidFill>
                    <a:effectLst/>
                    <a:uLnTx/>
                    <a:uFillTx/>
                    <a:latin typeface="Arial"/>
                    <a:ea typeface="Arial"/>
                    <a:cs typeface="Arial"/>
                    <a:sym typeface="Arial"/>
                  </a:rPr>
                  <a:t>Adaptability</a:t>
                </a:r>
              </a:p>
            </p:txBody>
          </p:sp>
          <p:sp>
            <p:nvSpPr>
              <p:cNvPr id="9" name="Google Shape;799;p75">
                <a:extLst>
                  <a:ext uri="{FF2B5EF4-FFF2-40B4-BE49-F238E27FC236}">
                    <a16:creationId xmlns:a16="http://schemas.microsoft.com/office/drawing/2014/main" xmlns="" id="{F35FE65F-2E78-C24A-8D48-A757F3AF30AA}"/>
                  </a:ext>
                </a:extLst>
              </p:cNvPr>
              <p:cNvSpPr txBox="1"/>
              <p:nvPr/>
            </p:nvSpPr>
            <p:spPr>
              <a:xfrm>
                <a:off x="4471858" y="2990861"/>
                <a:ext cx="1443741" cy="416796"/>
              </a:xfrm>
              <a:prstGeom prst="rect">
                <a:avLst/>
              </a:prstGeom>
              <a:noFill/>
              <a:ln>
                <a:noFill/>
              </a:ln>
            </p:spPr>
            <p:txBody>
              <a:bodyPr spcFirstLastPara="1" wrap="square" lIns="0" tIns="0" rIns="0" bIns="0" anchor="ctr" anchorCtr="0">
                <a:noAutofit/>
              </a:bodyPr>
              <a:lstStyle/>
              <a:p>
                <a:pPr marL="0" marR="0" lvl="0" indent="0" algn="ctr" defTabSz="457200" rtl="0" eaLnBrk="1" fontAlgn="auto" latinLnBrk="0" hangingPunct="1">
                  <a:lnSpc>
                    <a:spcPct val="100000"/>
                  </a:lnSpc>
                  <a:spcBef>
                    <a:spcPts val="0"/>
                  </a:spcBef>
                  <a:spcAft>
                    <a:spcPts val="0"/>
                  </a:spcAft>
                  <a:buClr>
                    <a:srgbClr val="000000"/>
                  </a:buClr>
                  <a:buSzPts val="1450"/>
                  <a:buFont typeface="Arial"/>
                  <a:buNone/>
                  <a:tabLst/>
                  <a:defRPr/>
                </a:pPr>
                <a:r>
                  <a:rPr kumimoji="0" lang="en-US" sz="1600" b="0" i="0" u="none" strike="noStrike" kern="1200" cap="none" spc="0" normalizeH="0" baseline="0" noProof="0" dirty="0">
                    <a:ln>
                      <a:noFill/>
                    </a:ln>
                    <a:solidFill>
                      <a:prstClr val="black"/>
                    </a:solidFill>
                    <a:effectLst/>
                    <a:uLnTx/>
                    <a:uFillTx/>
                    <a:latin typeface="Arial"/>
                    <a:ea typeface="Arial"/>
                    <a:cs typeface="Arial"/>
                    <a:sym typeface="Arial"/>
                  </a:rPr>
                  <a:t>Pre-COVID-19</a:t>
                </a:r>
              </a:p>
            </p:txBody>
          </p:sp>
          <p:sp>
            <p:nvSpPr>
              <p:cNvPr id="10" name="Google Shape;799;p75">
                <a:extLst>
                  <a:ext uri="{FF2B5EF4-FFF2-40B4-BE49-F238E27FC236}">
                    <a16:creationId xmlns:a16="http://schemas.microsoft.com/office/drawing/2014/main" xmlns="" id="{AA2281A7-532C-2B49-B121-512F0447FAAB}"/>
                  </a:ext>
                </a:extLst>
              </p:cNvPr>
              <p:cNvSpPr txBox="1"/>
              <p:nvPr/>
            </p:nvSpPr>
            <p:spPr>
              <a:xfrm>
                <a:off x="6863721" y="5300187"/>
                <a:ext cx="588621" cy="251466"/>
              </a:xfrm>
              <a:prstGeom prst="rect">
                <a:avLst/>
              </a:prstGeom>
              <a:noFill/>
              <a:ln>
                <a:noFill/>
              </a:ln>
            </p:spPr>
            <p:txBody>
              <a:bodyPr spcFirstLastPara="1" wrap="square" lIns="0" tIns="0" rIns="0" bIns="0" anchor="ctr" anchorCtr="0">
                <a:noAutofit/>
              </a:bodyPr>
              <a:lstStyle/>
              <a:p>
                <a:pPr marL="0" marR="0" lvl="0" indent="0" algn="ctr" defTabSz="457200" rtl="0" eaLnBrk="1" fontAlgn="auto" latinLnBrk="0" hangingPunct="1">
                  <a:lnSpc>
                    <a:spcPct val="100000"/>
                  </a:lnSpc>
                  <a:spcBef>
                    <a:spcPts val="0"/>
                  </a:spcBef>
                  <a:spcAft>
                    <a:spcPts val="0"/>
                  </a:spcAft>
                  <a:buClr>
                    <a:srgbClr val="000000"/>
                  </a:buClr>
                  <a:buSzPts val="1450"/>
                  <a:buFont typeface="Arial"/>
                  <a:buNone/>
                  <a:tabLst/>
                  <a:defRPr/>
                </a:pPr>
                <a:r>
                  <a:rPr kumimoji="0" lang="en-US" sz="1600" b="0" i="0" u="none" strike="noStrike" kern="1200" cap="none" spc="0" normalizeH="0" baseline="0" noProof="0" dirty="0">
                    <a:ln>
                      <a:noFill/>
                    </a:ln>
                    <a:solidFill>
                      <a:prstClr val="black"/>
                    </a:solidFill>
                    <a:effectLst/>
                    <a:uLnTx/>
                    <a:uFillTx/>
                    <a:latin typeface="Arial"/>
                    <a:ea typeface="Arial"/>
                    <a:cs typeface="Arial"/>
                    <a:sym typeface="Arial"/>
                  </a:rPr>
                  <a:t>2020</a:t>
                </a:r>
              </a:p>
            </p:txBody>
          </p:sp>
          <p:sp>
            <p:nvSpPr>
              <p:cNvPr id="5" name="Oval 4">
                <a:extLst>
                  <a:ext uri="{FF2B5EF4-FFF2-40B4-BE49-F238E27FC236}">
                    <a16:creationId xmlns:a16="http://schemas.microsoft.com/office/drawing/2014/main" xmlns="" id="{28A4FEB6-2E97-3E42-BA72-5CFB173A2947}"/>
                  </a:ext>
                </a:extLst>
              </p:cNvPr>
              <p:cNvSpPr/>
              <p:nvPr/>
            </p:nvSpPr>
            <p:spPr>
              <a:xfrm>
                <a:off x="4904012" y="3312091"/>
                <a:ext cx="251467" cy="25146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white"/>
                  </a:solidFill>
                  <a:effectLst/>
                  <a:uLnTx/>
                  <a:uFillTx/>
                  <a:latin typeface="Arial" panose="020B0604020202020204"/>
                  <a:ea typeface="+mn-ea"/>
                  <a:cs typeface="+mn-cs"/>
                </a:endParaRPr>
              </a:p>
            </p:txBody>
          </p:sp>
          <p:sp>
            <p:nvSpPr>
              <p:cNvPr id="15" name="Oval 14">
                <a:extLst>
                  <a:ext uri="{FF2B5EF4-FFF2-40B4-BE49-F238E27FC236}">
                    <a16:creationId xmlns:a16="http://schemas.microsoft.com/office/drawing/2014/main" xmlns="" id="{D7A835A9-368D-BA4F-8351-F51CC3F1D4F3}"/>
                  </a:ext>
                </a:extLst>
              </p:cNvPr>
              <p:cNvSpPr/>
              <p:nvPr/>
            </p:nvSpPr>
            <p:spPr>
              <a:xfrm>
                <a:off x="7032298" y="5023873"/>
                <a:ext cx="251467" cy="25146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white"/>
                  </a:solidFill>
                  <a:effectLst/>
                  <a:uLnTx/>
                  <a:uFillTx/>
                  <a:latin typeface="Arial" panose="020B0604020202020204"/>
                  <a:ea typeface="+mn-ea"/>
                  <a:cs typeface="+mn-cs"/>
                </a:endParaRPr>
              </a:p>
            </p:txBody>
          </p:sp>
          <p:sp>
            <p:nvSpPr>
              <p:cNvPr id="17" name="Oval 16">
                <a:extLst>
                  <a:ext uri="{FF2B5EF4-FFF2-40B4-BE49-F238E27FC236}">
                    <a16:creationId xmlns:a16="http://schemas.microsoft.com/office/drawing/2014/main" xmlns="" id="{2C04E4DE-4ED6-0B47-964E-B975F6B80338}"/>
                  </a:ext>
                </a:extLst>
              </p:cNvPr>
              <p:cNvSpPr/>
              <p:nvPr/>
            </p:nvSpPr>
            <p:spPr>
              <a:xfrm>
                <a:off x="6218905" y="3064650"/>
                <a:ext cx="817265" cy="817265"/>
              </a:xfrm>
              <a:prstGeom prst="ellipse">
                <a:avLst/>
              </a:prstGeom>
              <a:solidFill>
                <a:srgbClr val="FF540A"/>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white"/>
                    </a:solidFill>
                    <a:effectLst/>
                    <a:uLnTx/>
                    <a:uFillTx/>
                    <a:latin typeface="Arial" panose="020B0604020202020204"/>
                    <a:ea typeface="+mn-ea"/>
                    <a:cs typeface="+mn-cs"/>
                  </a:rPr>
                  <a:t>2021+</a:t>
                </a:r>
              </a:p>
            </p:txBody>
          </p:sp>
          <p:cxnSp>
            <p:nvCxnSpPr>
              <p:cNvPr id="18" name="Google Shape;378;p7">
                <a:extLst>
                  <a:ext uri="{FF2B5EF4-FFF2-40B4-BE49-F238E27FC236}">
                    <a16:creationId xmlns:a16="http://schemas.microsoft.com/office/drawing/2014/main" xmlns="" id="{F812D4AB-2677-BD45-89F5-8D5F7CDF93FF}"/>
                  </a:ext>
                </a:extLst>
              </p:cNvPr>
              <p:cNvCxnSpPr>
                <a:cxnSpLocks/>
              </p:cNvCxnSpPr>
              <p:nvPr/>
            </p:nvCxnSpPr>
            <p:spPr>
              <a:xfrm flipH="1" flipV="1">
                <a:off x="6796585" y="3903260"/>
                <a:ext cx="313900" cy="1064526"/>
              </a:xfrm>
              <a:prstGeom prst="straightConnector1">
                <a:avLst/>
              </a:prstGeom>
              <a:noFill/>
              <a:ln w="25400" cap="sq" cmpd="sng">
                <a:solidFill>
                  <a:srgbClr val="6F7878"/>
                </a:solidFill>
                <a:prstDash val="dash"/>
                <a:round/>
                <a:headEnd type="none" w="sm" len="sm"/>
                <a:tailEnd type="triangle" w="lg" len="med"/>
              </a:ln>
            </p:spPr>
          </p:cxnSp>
          <p:cxnSp>
            <p:nvCxnSpPr>
              <p:cNvPr id="20" name="Google Shape;378;p7">
                <a:extLst>
                  <a:ext uri="{FF2B5EF4-FFF2-40B4-BE49-F238E27FC236}">
                    <a16:creationId xmlns:a16="http://schemas.microsoft.com/office/drawing/2014/main" xmlns="" id="{A09B75B1-22D8-9647-8F4E-73FC4CD03B19}"/>
                  </a:ext>
                </a:extLst>
              </p:cNvPr>
              <p:cNvCxnSpPr>
                <a:cxnSpLocks/>
              </p:cNvCxnSpPr>
              <p:nvPr/>
            </p:nvCxnSpPr>
            <p:spPr>
              <a:xfrm>
                <a:off x="5193729" y="3561275"/>
                <a:ext cx="1820388" cy="1506372"/>
              </a:xfrm>
              <a:prstGeom prst="straightConnector1">
                <a:avLst/>
              </a:prstGeom>
              <a:noFill/>
              <a:ln w="25400" cap="sq" cmpd="sng">
                <a:solidFill>
                  <a:srgbClr val="6F7878"/>
                </a:solidFill>
                <a:prstDash val="dash"/>
                <a:round/>
                <a:headEnd type="none" w="sm" len="sm"/>
                <a:tailEnd type="triangle" w="lg" len="med"/>
              </a:ln>
            </p:spPr>
          </p:cxnSp>
        </p:grpSp>
      </p:grpSp>
      <p:sp>
        <p:nvSpPr>
          <p:cNvPr id="19" name="Text Box 91">
            <a:extLst>
              <a:ext uri="{FF2B5EF4-FFF2-40B4-BE49-F238E27FC236}">
                <a16:creationId xmlns:a16="http://schemas.microsoft.com/office/drawing/2014/main" xmlns="" id="{1753ADDC-BFEB-0A43-8AD5-94B6363960E4}"/>
              </a:ext>
            </a:extLst>
          </p:cNvPr>
          <p:cNvSpPr txBox="1">
            <a:spLocks noChangeAspect="1" noChangeArrowheads="1"/>
          </p:cNvSpPr>
          <p:nvPr/>
        </p:nvSpPr>
        <p:spPr bwMode="gray">
          <a:xfrm>
            <a:off x="457200" y="6064976"/>
            <a:ext cx="9303488" cy="212366"/>
          </a:xfrm>
          <a:prstGeom prst="rect">
            <a:avLst/>
          </a:prstGeom>
          <a:noFill/>
        </p:spPr>
        <p:txBody>
          <a:bodyPr wrap="square" lIns="0" tIns="0" rIns="0" bIns="27432" rtlCol="0" anchor="b" anchorCtr="0">
            <a:spAutoFit/>
          </a:bodyPr>
          <a:lstStyle>
            <a:defPPr>
              <a:defRPr lang="en-US"/>
            </a:defPPr>
            <a:lvl1pPr>
              <a:defRPr sz="800">
                <a:solidFill>
                  <a:schemeClr val="accent2">
                    <a:lumMod val="75000"/>
                  </a:schemeClr>
                </a:solidFill>
              </a:defRPr>
            </a:lvl1p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6F7878"/>
                </a:solidFill>
                <a:effectLst/>
                <a:uLnTx/>
                <a:uFillTx/>
                <a:latin typeface="Arial" panose="020B0604020202020204"/>
                <a:ea typeface="+mn-ea"/>
                <a:cs typeface="+mn-cs"/>
              </a:rPr>
              <a:t>Source: Gartner</a:t>
            </a:r>
          </a:p>
        </p:txBody>
      </p:sp>
      <p:sp>
        <p:nvSpPr>
          <p:cNvPr id="14" name="Title 13">
            <a:extLst>
              <a:ext uri="{FF2B5EF4-FFF2-40B4-BE49-F238E27FC236}">
                <a16:creationId xmlns:a16="http://schemas.microsoft.com/office/drawing/2014/main" xmlns="" id="{89999B28-D6CC-4D41-AEA9-6CA21D947280}"/>
              </a:ext>
            </a:extLst>
          </p:cNvPr>
          <p:cNvSpPr>
            <a:spLocks noGrp="1"/>
          </p:cNvSpPr>
          <p:nvPr>
            <p:ph type="title"/>
          </p:nvPr>
        </p:nvSpPr>
        <p:spPr/>
        <p:txBody>
          <a:bodyPr/>
          <a:lstStyle/>
          <a:p>
            <a:r>
              <a:rPr lang="en-US" dirty="0"/>
              <a:t>Adaptive Resilience Is Essential for Future Growth</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xmlns="" id="{56B3EB68-1B14-4CCD-91A2-263CF68FCCA4}"/>
              </a:ext>
            </a:extLst>
          </p:cNvPr>
          <p:cNvSpPr txBox="1"/>
          <p:nvPr/>
        </p:nvSpPr>
        <p:spPr>
          <a:xfrm>
            <a:off x="457200" y="5518189"/>
            <a:ext cx="11274552" cy="707886"/>
          </a:xfrm>
          <a:prstGeom prst="rect">
            <a:avLst/>
          </a:prstGeom>
          <a:noFill/>
        </p:spPr>
        <p:txBody>
          <a:bodyPr wrap="square" lIns="0" tIns="91440" rIns="0" bIns="0" rtlCol="0" anchor="b">
            <a:spAutoFit/>
          </a:bodyPr>
          <a:lstStyle/>
          <a:p>
            <a:pPr lvl="0" defTabSz="457200">
              <a:defRPr/>
            </a:pPr>
            <a:r>
              <a:rPr kumimoji="0" lang="en-US" sz="1600" b="0" i="0" u="none" strike="noStrike" kern="1200" cap="none" spc="0" normalizeH="0" baseline="0" noProof="0" dirty="0">
                <a:ln>
                  <a:noFill/>
                </a:ln>
                <a:solidFill>
                  <a:prstClr val="black"/>
                </a:solidFill>
                <a:effectLst/>
                <a:uLnTx/>
                <a:uFillTx/>
                <a:latin typeface="Arial"/>
                <a:ea typeface="+mn-ea"/>
                <a:cs typeface="+mn-cs"/>
              </a:rPr>
              <a:t>n = </a:t>
            </a:r>
            <a:r>
              <a:rPr lang="en-US" sz="1600" dirty="0">
                <a:solidFill>
                  <a:prstClr val="black"/>
                </a:solidFill>
                <a:latin typeface="Arial"/>
                <a:cs typeface="Arial"/>
              </a:rPr>
              <a:t>90</a:t>
            </a:r>
            <a:r>
              <a:rPr kumimoji="0" lang="en-US" sz="1600" b="0" i="0" u="none" strike="noStrike" kern="1200" cap="none" spc="0" normalizeH="0" baseline="0" noProof="0" dirty="0">
                <a:ln>
                  <a:noFill/>
                </a:ln>
                <a:solidFill>
                  <a:prstClr val="black"/>
                </a:solidFill>
                <a:effectLst/>
                <a:uLnTx/>
                <a:uFillTx/>
                <a:latin typeface="Arial"/>
                <a:ea typeface="+mn-ea"/>
                <a:cs typeface="Arial"/>
              </a:rPr>
              <a:t> respondents; excluding “unsure”</a:t>
            </a:r>
          </a:p>
          <a:p>
            <a:pPr lvl="0" defTabSz="457200">
              <a:defRPr/>
            </a:pPr>
            <a:r>
              <a:rPr lang="en-US" sz="1200" dirty="0">
                <a:solidFill>
                  <a:prstClr val="black">
                    <a:lumMod val="50000"/>
                    <a:lumOff val="50000"/>
                  </a:prstClr>
                </a:solidFill>
                <a:cs typeface="Arial" panose="020B0604020202020204" pitchFamily="34" charset="0"/>
              </a:rPr>
              <a:t>Q. Which area(s) of your IT infrastructure and operations (IT I&amp;O) organization most urgently require automation?</a:t>
            </a:r>
          </a:p>
          <a:p>
            <a:pPr lvl="0" defTabSz="457200">
              <a:defRPr/>
            </a:pPr>
            <a:r>
              <a:rPr kumimoji="0" lang="en-US" sz="1200" b="0" i="0" u="none" strike="noStrike" kern="1200" cap="none" spc="0" normalizeH="0" baseline="0" noProof="0" dirty="0">
                <a:ln>
                  <a:noFill/>
                </a:ln>
                <a:solidFill>
                  <a:prstClr val="black">
                    <a:lumMod val="50000"/>
                    <a:lumOff val="50000"/>
                  </a:prstClr>
                </a:solidFill>
                <a:effectLst/>
                <a:uLnTx/>
                <a:uFillTx/>
                <a:latin typeface="Arial"/>
                <a:ea typeface="+mn-ea"/>
                <a:cs typeface="Arial" panose="020B0604020202020204" pitchFamily="34" charset="0"/>
              </a:rPr>
              <a:t>Source: Gartner 2021 Annual I&amp;O Leaders Survey</a:t>
            </a:r>
            <a:r>
              <a:rPr lang="en-US" sz="1200" noProof="0" dirty="0">
                <a:solidFill>
                  <a:prstClr val="black">
                    <a:lumMod val="50000"/>
                    <a:lumOff val="50000"/>
                  </a:prstClr>
                </a:solidFill>
                <a:cs typeface="Arial" panose="020B0604020202020204" pitchFamily="34" charset="0"/>
              </a:rPr>
              <a:t>; </a:t>
            </a:r>
            <a:r>
              <a:rPr kumimoji="0" lang="en-US" sz="1200" b="0" i="0" u="none" strike="noStrike" kern="1200" cap="none" spc="0" normalizeH="0" baseline="0" noProof="0" dirty="0">
                <a:ln>
                  <a:noFill/>
                </a:ln>
                <a:solidFill>
                  <a:srgbClr val="6F7878"/>
                </a:solidFill>
                <a:effectLst/>
                <a:uLnTx/>
                <a:uFillTx/>
                <a:latin typeface="Arial"/>
                <a:ea typeface="+mn-ea"/>
                <a:cs typeface="Arial" panose="020B0604020202020204" pitchFamily="34" charset="0"/>
              </a:rPr>
              <a:t>Gartner’s One Circle Research Circle members</a:t>
            </a:r>
            <a:endParaRPr kumimoji="0" lang="en-US" sz="1200" b="0" i="0" u="none" strike="noStrike" kern="1200" cap="none" spc="0" normalizeH="0" baseline="0" noProof="0" dirty="0">
              <a:ln>
                <a:noFill/>
              </a:ln>
              <a:solidFill>
                <a:prstClr val="black">
                  <a:lumMod val="50000"/>
                  <a:lumOff val="50000"/>
                </a:prstClr>
              </a:solidFill>
              <a:effectLst/>
              <a:uLnTx/>
              <a:uFillTx/>
              <a:latin typeface="Arial"/>
              <a:ea typeface="+mn-ea"/>
              <a:cs typeface="Arial" panose="020B0604020202020204" pitchFamily="34" charset="0"/>
            </a:endParaRPr>
          </a:p>
        </p:txBody>
      </p:sp>
      <p:sp>
        <p:nvSpPr>
          <p:cNvPr id="5" name="Title 4">
            <a:extLst>
              <a:ext uri="{FF2B5EF4-FFF2-40B4-BE49-F238E27FC236}">
                <a16:creationId xmlns:a16="http://schemas.microsoft.com/office/drawing/2014/main" xmlns="" id="{F39DAFF0-FCA2-5045-A84A-72C4B2932E35}"/>
              </a:ext>
            </a:extLst>
          </p:cNvPr>
          <p:cNvSpPr>
            <a:spLocks noGrp="1"/>
          </p:cNvSpPr>
          <p:nvPr>
            <p:ph type="title"/>
          </p:nvPr>
        </p:nvSpPr>
        <p:spPr/>
        <p:txBody>
          <a:bodyPr/>
          <a:lstStyle/>
          <a:p>
            <a:r>
              <a:rPr lang="en-US" dirty="0"/>
              <a:t>Automation is a Key Strategy to Lower Costs</a:t>
            </a:r>
          </a:p>
        </p:txBody>
      </p:sp>
      <p:sp>
        <p:nvSpPr>
          <p:cNvPr id="6" name="Text Placeholder 5">
            <a:extLst>
              <a:ext uri="{FF2B5EF4-FFF2-40B4-BE49-F238E27FC236}">
                <a16:creationId xmlns:a16="http://schemas.microsoft.com/office/drawing/2014/main" xmlns="" id="{A1DD68DA-0920-FC40-A2BE-ADAE6AD040C1}"/>
              </a:ext>
            </a:extLst>
          </p:cNvPr>
          <p:cNvSpPr>
            <a:spLocks noGrp="1"/>
          </p:cNvSpPr>
          <p:nvPr>
            <p:ph type="body" sz="quarter" idx="10"/>
          </p:nvPr>
        </p:nvSpPr>
        <p:spPr/>
        <p:txBody>
          <a:bodyPr/>
          <a:lstStyle/>
          <a:p>
            <a:r>
              <a:rPr lang="en-US" dirty="0"/>
              <a:t>IT I&amp;O Automation Areas</a:t>
            </a:r>
          </a:p>
        </p:txBody>
      </p:sp>
      <p:sp>
        <p:nvSpPr>
          <p:cNvPr id="9" name="Text Placeholder 8">
            <a:extLst>
              <a:ext uri="{FF2B5EF4-FFF2-40B4-BE49-F238E27FC236}">
                <a16:creationId xmlns:a16="http://schemas.microsoft.com/office/drawing/2014/main" xmlns="" id="{00F279CD-64E7-4347-B6A1-F6644B51DCB4}"/>
              </a:ext>
            </a:extLst>
          </p:cNvPr>
          <p:cNvSpPr>
            <a:spLocks noGrp="1"/>
          </p:cNvSpPr>
          <p:nvPr>
            <p:ph type="body" sz="quarter" idx="11"/>
          </p:nvPr>
        </p:nvSpPr>
        <p:spPr/>
        <p:txBody>
          <a:bodyPr/>
          <a:lstStyle/>
          <a:p>
            <a:r>
              <a:rPr lang="en-US" dirty="0"/>
              <a:t>Top 3 Rank</a:t>
            </a:r>
          </a:p>
        </p:txBody>
      </p:sp>
      <p:graphicFrame>
        <p:nvGraphicFramePr>
          <p:cNvPr id="17" name="PPRChart Full">
            <a:extLst>
              <a:ext uri="{FF2B5EF4-FFF2-40B4-BE49-F238E27FC236}">
                <a16:creationId xmlns:a16="http://schemas.microsoft.com/office/drawing/2014/main" xmlns="" id="{AF43C372-9F86-2F43-AA7F-2A8514E2380A}"/>
              </a:ext>
            </a:extLst>
          </p:cNvPr>
          <p:cNvGraphicFramePr>
            <a:graphicFrameLocks/>
          </p:cNvGraphicFramePr>
          <p:nvPr>
            <p:extLst>
              <p:ext uri="{D42A27DB-BD31-4B8C-83A1-F6EECF244321}">
                <p14:modId xmlns:p14="http://schemas.microsoft.com/office/powerpoint/2010/main" val="950190212"/>
              </p:ext>
            </p:extLst>
          </p:nvPr>
        </p:nvGraphicFramePr>
        <p:xfrm>
          <a:off x="457199" y="1585037"/>
          <a:ext cx="11280775" cy="3862136"/>
        </p:xfrm>
        <a:graphic>
          <a:graphicData uri="http://schemas.openxmlformats.org/drawingml/2006/chart">
            <c:chart xmlns:c="http://schemas.openxmlformats.org/drawingml/2006/chart" xmlns:r="http://schemas.openxmlformats.org/officeDocument/2006/relationships" r:id="rId4"/>
          </a:graphicData>
        </a:graphic>
      </p:graphicFrame>
    </p:spTree>
    <p:custDataLst>
      <p:tags r:id="rId1"/>
    </p:custDataLst>
    <p:extLst>
      <p:ext uri="{BB962C8B-B14F-4D97-AF65-F5344CB8AC3E}">
        <p14:creationId xmlns:p14="http://schemas.microsoft.com/office/powerpoint/2010/main" val="173564786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xmlns="" id="{9DA144BB-C9FD-B746-93F3-44108DDEBB8D}"/>
              </a:ext>
            </a:extLst>
          </p:cNvPr>
          <p:cNvSpPr>
            <a:spLocks noGrp="1"/>
          </p:cNvSpPr>
          <p:nvPr>
            <p:ph type="title"/>
          </p:nvPr>
        </p:nvSpPr>
        <p:spPr/>
        <p:txBody>
          <a:bodyPr/>
          <a:lstStyle/>
          <a:p>
            <a:r>
              <a:rPr lang="en-US" dirty="0"/>
              <a:t>I&amp;O Must Enable “Anywhere Operations”</a:t>
            </a:r>
          </a:p>
        </p:txBody>
      </p:sp>
      <p:sp>
        <p:nvSpPr>
          <p:cNvPr id="13" name="Text Box 91">
            <a:extLst>
              <a:ext uri="{FF2B5EF4-FFF2-40B4-BE49-F238E27FC236}">
                <a16:creationId xmlns:a16="http://schemas.microsoft.com/office/drawing/2014/main" xmlns="" id="{935EFE3C-8FB0-5B4F-9319-113F308FF1FE}"/>
              </a:ext>
            </a:extLst>
          </p:cNvPr>
          <p:cNvSpPr txBox="1">
            <a:spLocks noChangeAspect="1" noChangeArrowheads="1"/>
          </p:cNvSpPr>
          <p:nvPr/>
        </p:nvSpPr>
        <p:spPr bwMode="gray">
          <a:xfrm>
            <a:off x="457200" y="6041530"/>
            <a:ext cx="9303488" cy="212366"/>
          </a:xfrm>
          <a:prstGeom prst="rect">
            <a:avLst/>
          </a:prstGeom>
          <a:noFill/>
        </p:spPr>
        <p:txBody>
          <a:bodyPr wrap="square" lIns="0" tIns="0" rIns="0" bIns="27432" rtlCol="0" anchor="b" anchorCtr="0">
            <a:spAutoFit/>
          </a:bodyPr>
          <a:lstStyle>
            <a:defPPr>
              <a:defRPr lang="en-US"/>
            </a:defPPr>
            <a:lvl1pPr>
              <a:defRPr sz="800">
                <a:solidFill>
                  <a:schemeClr val="accent2">
                    <a:lumMod val="75000"/>
                  </a:schemeClr>
                </a:solidFill>
              </a:defRPr>
            </a:lvl1pPr>
          </a:lstStyle>
          <a:p>
            <a:pPr lvl="0"/>
            <a:r>
              <a:rPr lang="en-US" sz="1200" dirty="0">
                <a:solidFill>
                  <a:srgbClr val="6F7878"/>
                </a:solidFill>
              </a:rPr>
              <a:t>Source: Gartner</a:t>
            </a:r>
          </a:p>
        </p:txBody>
      </p:sp>
      <p:sp>
        <p:nvSpPr>
          <p:cNvPr id="4" name="Text Placeholder 3">
            <a:extLst>
              <a:ext uri="{FF2B5EF4-FFF2-40B4-BE49-F238E27FC236}">
                <a16:creationId xmlns:a16="http://schemas.microsoft.com/office/drawing/2014/main" xmlns="" id="{AA903C5B-4E11-834F-BF04-D55457015FE6}"/>
              </a:ext>
            </a:extLst>
          </p:cNvPr>
          <p:cNvSpPr>
            <a:spLocks noGrp="1"/>
          </p:cNvSpPr>
          <p:nvPr>
            <p:ph type="body" sz="quarter" idx="10"/>
          </p:nvPr>
        </p:nvSpPr>
        <p:spPr/>
        <p:txBody>
          <a:bodyPr/>
          <a:lstStyle/>
          <a:p>
            <a:r>
              <a:rPr lang="en-US" dirty="0"/>
              <a:t>Anywhere Operations Model</a:t>
            </a:r>
          </a:p>
        </p:txBody>
      </p:sp>
      <p:pic>
        <p:nvPicPr>
          <p:cNvPr id="2" name="Picture 1">
            <a:extLst>
              <a:ext uri="{FF2B5EF4-FFF2-40B4-BE49-F238E27FC236}">
                <a16:creationId xmlns:a16="http://schemas.microsoft.com/office/drawing/2014/main" xmlns="" id="{4B2794A4-22E8-4C8B-9392-D77729458B2E}"/>
              </a:ext>
            </a:extLst>
          </p:cNvPr>
          <p:cNvPicPr>
            <a:picLocks noChangeAspect="1"/>
          </p:cNvPicPr>
          <p:nvPr/>
        </p:nvPicPr>
        <p:blipFill>
          <a:blip r:embed="rId4"/>
          <a:stretch>
            <a:fillRect/>
          </a:stretch>
        </p:blipFill>
        <p:spPr>
          <a:xfrm>
            <a:off x="3783891" y="1526544"/>
            <a:ext cx="4621169" cy="4621169"/>
          </a:xfrm>
          <a:prstGeom prst="rect">
            <a:avLst/>
          </a:prstGeom>
        </p:spPr>
      </p:pic>
    </p:spTree>
    <p:custDataLst>
      <p:tags r:id="rId1"/>
    </p:custDataLst>
    <p:extLst>
      <p:ext uri="{BB962C8B-B14F-4D97-AF65-F5344CB8AC3E}">
        <p14:creationId xmlns:p14="http://schemas.microsoft.com/office/powerpoint/2010/main" val="120880078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xmlns="" id="{A4D4BFD2-18D0-4E8F-B811-CC44C245C10F}"/>
              </a:ext>
            </a:extLst>
          </p:cNvPr>
          <p:cNvSpPr/>
          <p:nvPr/>
        </p:nvSpPr>
        <p:spPr>
          <a:xfrm>
            <a:off x="341194" y="2420901"/>
            <a:ext cx="11396781" cy="77246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 name="Content Placeholder 2"/>
          <p:cNvSpPr>
            <a:spLocks noGrp="1"/>
          </p:cNvSpPr>
          <p:nvPr>
            <p:ph idx="1"/>
          </p:nvPr>
        </p:nvSpPr>
        <p:spPr/>
        <p:txBody>
          <a:bodyPr/>
          <a:lstStyle/>
          <a:p>
            <a:pPr marL="457200" indent="-457200">
              <a:buFont typeface="+mj-lt"/>
              <a:buAutoNum type="arabicPeriod"/>
            </a:pPr>
            <a:r>
              <a:rPr lang="en-US" dirty="0">
                <a:solidFill>
                  <a:srgbClr val="6F7878"/>
                </a:solidFill>
              </a:rPr>
              <a:t>What are the top challenges facing the infrastructure and operations leader?</a:t>
            </a:r>
          </a:p>
          <a:p>
            <a:pPr marL="457200" indent="-457200">
              <a:buFont typeface="+mj-lt"/>
              <a:buAutoNum type="arabicPeriod"/>
            </a:pPr>
            <a:r>
              <a:rPr lang="en-US" dirty="0">
                <a:solidFill>
                  <a:srgbClr val="6F7878"/>
                </a:solidFill>
              </a:rPr>
              <a:t>What are the major trends affecting the infrastructure and operations leader?</a:t>
            </a:r>
          </a:p>
          <a:p>
            <a:pPr marL="457200" indent="-457200">
              <a:buFont typeface="+mj-lt"/>
              <a:buAutoNum type="arabicPeriod"/>
            </a:pPr>
            <a:r>
              <a:rPr lang="en-US" dirty="0">
                <a:solidFill>
                  <a:schemeClr val="bg1"/>
                </a:solidFill>
              </a:rPr>
              <a:t>What actions should an infrastructure and operations leader take to address these challenges?</a:t>
            </a:r>
          </a:p>
        </p:txBody>
      </p:sp>
      <p:sp>
        <p:nvSpPr>
          <p:cNvPr id="6147" name="Rectangle 18"/>
          <p:cNvSpPr>
            <a:spLocks noGrp="1" noChangeArrowheads="1"/>
          </p:cNvSpPr>
          <p:nvPr>
            <p:ph type="title"/>
          </p:nvPr>
        </p:nvSpPr>
        <p:spPr/>
        <p:txBody>
          <a:bodyPr/>
          <a:lstStyle/>
          <a:p>
            <a:r>
              <a:rPr lang="en-US" dirty="0"/>
              <a:t>Key Issues</a:t>
            </a:r>
          </a:p>
        </p:txBody>
      </p:sp>
    </p:spTree>
    <p:extLst>
      <p:ext uri="{BB962C8B-B14F-4D97-AF65-F5344CB8AC3E}">
        <p14:creationId xmlns:p14="http://schemas.microsoft.com/office/powerpoint/2010/main" val="27893104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Inspire and Engage to Lead in a Technology Democratized World</a:t>
            </a:r>
          </a:p>
        </p:txBody>
      </p:sp>
      <p:grpSp>
        <p:nvGrpSpPr>
          <p:cNvPr id="6" name="Group 5">
            <a:extLst>
              <a:ext uri="{FF2B5EF4-FFF2-40B4-BE49-F238E27FC236}">
                <a16:creationId xmlns:a16="http://schemas.microsoft.com/office/drawing/2014/main" xmlns="" id="{A19A2FC0-721D-43DF-9CE9-305ED0C0A31E}"/>
              </a:ext>
            </a:extLst>
          </p:cNvPr>
          <p:cNvGrpSpPr/>
          <p:nvPr/>
        </p:nvGrpSpPr>
        <p:grpSpPr>
          <a:xfrm>
            <a:off x="2060219" y="1301179"/>
            <a:ext cx="8071562" cy="4255643"/>
            <a:chOff x="1853633" y="1411584"/>
            <a:chExt cx="8071562" cy="4255643"/>
          </a:xfrm>
        </p:grpSpPr>
        <p:grpSp>
          <p:nvGrpSpPr>
            <p:cNvPr id="1647" name="Group 1646"/>
            <p:cNvGrpSpPr/>
            <p:nvPr/>
          </p:nvGrpSpPr>
          <p:grpSpPr>
            <a:xfrm>
              <a:off x="1856362" y="1411584"/>
              <a:ext cx="4022726" cy="4252913"/>
              <a:chOff x="2072481" y="1859280"/>
              <a:chExt cx="4022726" cy="4252913"/>
            </a:xfrm>
          </p:grpSpPr>
          <p:sp>
            <p:nvSpPr>
              <p:cNvPr id="181" name="Freeform 1554"/>
              <p:cNvSpPr>
                <a:spLocks/>
              </p:cNvSpPr>
              <p:nvPr/>
            </p:nvSpPr>
            <p:spPr bwMode="auto">
              <a:xfrm>
                <a:off x="2345531" y="2157730"/>
                <a:ext cx="1855788" cy="1855788"/>
              </a:xfrm>
              <a:custGeom>
                <a:avLst/>
                <a:gdLst>
                  <a:gd name="T0" fmla="*/ 907 w 907"/>
                  <a:gd name="T1" fmla="*/ 381 h 907"/>
                  <a:gd name="T2" fmla="*/ 907 w 907"/>
                  <a:gd name="T3" fmla="*/ 381 h 907"/>
                  <a:gd name="T4" fmla="*/ 907 w 907"/>
                  <a:gd name="T5" fmla="*/ 0 h 907"/>
                  <a:gd name="T6" fmla="*/ 0 w 907"/>
                  <a:gd name="T7" fmla="*/ 907 h 907"/>
                  <a:gd name="T8" fmla="*/ 381 w 907"/>
                  <a:gd name="T9" fmla="*/ 907 h 907"/>
                  <a:gd name="T10" fmla="*/ 907 w 907"/>
                  <a:gd name="T11" fmla="*/ 381 h 907"/>
                </a:gdLst>
                <a:ahLst/>
                <a:cxnLst>
                  <a:cxn ang="0">
                    <a:pos x="T0" y="T1"/>
                  </a:cxn>
                  <a:cxn ang="0">
                    <a:pos x="T2" y="T3"/>
                  </a:cxn>
                  <a:cxn ang="0">
                    <a:pos x="T4" y="T5"/>
                  </a:cxn>
                  <a:cxn ang="0">
                    <a:pos x="T6" y="T7"/>
                  </a:cxn>
                  <a:cxn ang="0">
                    <a:pos x="T8" y="T9"/>
                  </a:cxn>
                  <a:cxn ang="0">
                    <a:pos x="T10" y="T11"/>
                  </a:cxn>
                </a:cxnLst>
                <a:rect l="0" t="0" r="r" b="b"/>
                <a:pathLst>
                  <a:path w="907" h="907">
                    <a:moveTo>
                      <a:pt x="907" y="381"/>
                    </a:moveTo>
                    <a:lnTo>
                      <a:pt x="907" y="381"/>
                    </a:lnTo>
                    <a:lnTo>
                      <a:pt x="907" y="0"/>
                    </a:lnTo>
                    <a:cubicBezTo>
                      <a:pt x="407" y="0"/>
                      <a:pt x="0" y="407"/>
                      <a:pt x="0" y="907"/>
                    </a:cubicBezTo>
                    <a:lnTo>
                      <a:pt x="381" y="907"/>
                    </a:lnTo>
                    <a:cubicBezTo>
                      <a:pt x="381" y="617"/>
                      <a:pt x="617" y="381"/>
                      <a:pt x="907" y="381"/>
                    </a:cubicBezTo>
                    <a:close/>
                  </a:path>
                </a:pathLst>
              </a:custGeom>
              <a:solidFill>
                <a:srgbClr val="00285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2000" dirty="0"/>
              </a:p>
            </p:txBody>
          </p:sp>
          <p:sp>
            <p:nvSpPr>
              <p:cNvPr id="182" name="Freeform 1555"/>
              <p:cNvSpPr>
                <a:spLocks/>
              </p:cNvSpPr>
              <p:nvPr/>
            </p:nvSpPr>
            <p:spPr bwMode="auto">
              <a:xfrm>
                <a:off x="2345531" y="4013518"/>
                <a:ext cx="1855788" cy="1855788"/>
              </a:xfrm>
              <a:custGeom>
                <a:avLst/>
                <a:gdLst>
                  <a:gd name="T0" fmla="*/ 381 w 907"/>
                  <a:gd name="T1" fmla="*/ 0 h 907"/>
                  <a:gd name="T2" fmla="*/ 381 w 907"/>
                  <a:gd name="T3" fmla="*/ 0 h 907"/>
                  <a:gd name="T4" fmla="*/ 0 w 907"/>
                  <a:gd name="T5" fmla="*/ 0 h 907"/>
                  <a:gd name="T6" fmla="*/ 907 w 907"/>
                  <a:gd name="T7" fmla="*/ 907 h 907"/>
                  <a:gd name="T8" fmla="*/ 907 w 907"/>
                  <a:gd name="T9" fmla="*/ 527 h 907"/>
                  <a:gd name="T10" fmla="*/ 381 w 907"/>
                  <a:gd name="T11" fmla="*/ 0 h 907"/>
                </a:gdLst>
                <a:ahLst/>
                <a:cxnLst>
                  <a:cxn ang="0">
                    <a:pos x="T0" y="T1"/>
                  </a:cxn>
                  <a:cxn ang="0">
                    <a:pos x="T2" y="T3"/>
                  </a:cxn>
                  <a:cxn ang="0">
                    <a:pos x="T4" y="T5"/>
                  </a:cxn>
                  <a:cxn ang="0">
                    <a:pos x="T6" y="T7"/>
                  </a:cxn>
                  <a:cxn ang="0">
                    <a:pos x="T8" y="T9"/>
                  </a:cxn>
                  <a:cxn ang="0">
                    <a:pos x="T10" y="T11"/>
                  </a:cxn>
                </a:cxnLst>
                <a:rect l="0" t="0" r="r" b="b"/>
                <a:pathLst>
                  <a:path w="907" h="907">
                    <a:moveTo>
                      <a:pt x="381" y="0"/>
                    </a:moveTo>
                    <a:lnTo>
                      <a:pt x="381" y="0"/>
                    </a:lnTo>
                    <a:lnTo>
                      <a:pt x="0" y="0"/>
                    </a:lnTo>
                    <a:cubicBezTo>
                      <a:pt x="0" y="500"/>
                      <a:pt x="407" y="907"/>
                      <a:pt x="907" y="907"/>
                    </a:cubicBezTo>
                    <a:lnTo>
                      <a:pt x="907" y="527"/>
                    </a:lnTo>
                    <a:cubicBezTo>
                      <a:pt x="617" y="527"/>
                      <a:pt x="381" y="291"/>
                      <a:pt x="381" y="0"/>
                    </a:cubicBezTo>
                    <a:close/>
                  </a:path>
                </a:pathLst>
              </a:custGeom>
              <a:solidFill>
                <a:srgbClr val="00285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2000" dirty="0"/>
              </a:p>
            </p:txBody>
          </p:sp>
          <p:sp>
            <p:nvSpPr>
              <p:cNvPr id="183" name="Freeform 1556"/>
              <p:cNvSpPr>
                <a:spLocks/>
              </p:cNvSpPr>
              <p:nvPr/>
            </p:nvSpPr>
            <p:spPr bwMode="auto">
              <a:xfrm>
                <a:off x="4201319" y="2157730"/>
                <a:ext cx="1893888" cy="3711575"/>
              </a:xfrm>
              <a:custGeom>
                <a:avLst/>
                <a:gdLst>
                  <a:gd name="T0" fmla="*/ 745 w 926"/>
                  <a:gd name="T1" fmla="*/ 413 h 1814"/>
                  <a:gd name="T2" fmla="*/ 745 w 926"/>
                  <a:gd name="T3" fmla="*/ 413 h 1814"/>
                  <a:gd name="T4" fmla="*/ 0 w 926"/>
                  <a:gd name="T5" fmla="*/ 0 h 1814"/>
                  <a:gd name="T6" fmla="*/ 0 w 926"/>
                  <a:gd name="T7" fmla="*/ 381 h 1814"/>
                  <a:gd name="T8" fmla="*/ 684 w 926"/>
                  <a:gd name="T9" fmla="*/ 907 h 1814"/>
                  <a:gd name="T10" fmla="*/ 0 w 926"/>
                  <a:gd name="T11" fmla="*/ 1434 h 1814"/>
                  <a:gd name="T12" fmla="*/ 0 w 926"/>
                  <a:gd name="T13" fmla="*/ 1814 h 1814"/>
                  <a:gd name="T14" fmla="*/ 745 w 926"/>
                  <a:gd name="T15" fmla="*/ 1401 h 1814"/>
                  <a:gd name="T16" fmla="*/ 926 w 926"/>
                  <a:gd name="T17" fmla="*/ 1208 h 1814"/>
                  <a:gd name="T18" fmla="*/ 926 w 926"/>
                  <a:gd name="T19" fmla="*/ 907 h 1814"/>
                  <a:gd name="T20" fmla="*/ 926 w 926"/>
                  <a:gd name="T21" fmla="*/ 607 h 1814"/>
                  <a:gd name="T22" fmla="*/ 745 w 926"/>
                  <a:gd name="T23" fmla="*/ 413 h 18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26" h="1814">
                    <a:moveTo>
                      <a:pt x="745" y="413"/>
                    </a:moveTo>
                    <a:lnTo>
                      <a:pt x="745" y="413"/>
                    </a:lnTo>
                    <a:cubicBezTo>
                      <a:pt x="463" y="136"/>
                      <a:pt x="219" y="0"/>
                      <a:pt x="0" y="0"/>
                    </a:cubicBezTo>
                    <a:lnTo>
                      <a:pt x="0" y="381"/>
                    </a:lnTo>
                    <a:cubicBezTo>
                      <a:pt x="176" y="381"/>
                      <a:pt x="480" y="664"/>
                      <a:pt x="684" y="907"/>
                    </a:cubicBezTo>
                    <a:cubicBezTo>
                      <a:pt x="480" y="1151"/>
                      <a:pt x="176" y="1434"/>
                      <a:pt x="0" y="1434"/>
                    </a:cubicBezTo>
                    <a:lnTo>
                      <a:pt x="0" y="1814"/>
                    </a:lnTo>
                    <a:cubicBezTo>
                      <a:pt x="219" y="1814"/>
                      <a:pt x="463" y="1679"/>
                      <a:pt x="745" y="1401"/>
                    </a:cubicBezTo>
                    <a:cubicBezTo>
                      <a:pt x="813" y="1334"/>
                      <a:pt x="875" y="1267"/>
                      <a:pt x="926" y="1208"/>
                    </a:cubicBezTo>
                    <a:lnTo>
                      <a:pt x="926" y="907"/>
                    </a:lnTo>
                    <a:lnTo>
                      <a:pt x="926" y="607"/>
                    </a:lnTo>
                    <a:cubicBezTo>
                      <a:pt x="875" y="548"/>
                      <a:pt x="813" y="481"/>
                      <a:pt x="745" y="413"/>
                    </a:cubicBezTo>
                    <a:close/>
                  </a:path>
                </a:pathLst>
              </a:custGeom>
              <a:solidFill>
                <a:srgbClr val="00285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2000" dirty="0"/>
              </a:p>
            </p:txBody>
          </p:sp>
          <p:sp>
            <p:nvSpPr>
              <p:cNvPr id="186" name="Freeform 1559"/>
              <p:cNvSpPr>
                <a:spLocks/>
              </p:cNvSpPr>
              <p:nvPr/>
            </p:nvSpPr>
            <p:spPr bwMode="auto">
              <a:xfrm>
                <a:off x="3528219" y="1859280"/>
                <a:ext cx="1341438" cy="1341438"/>
              </a:xfrm>
              <a:custGeom>
                <a:avLst/>
                <a:gdLst>
                  <a:gd name="T0" fmla="*/ 656 w 656"/>
                  <a:gd name="T1" fmla="*/ 328 h 656"/>
                  <a:gd name="T2" fmla="*/ 656 w 656"/>
                  <a:gd name="T3" fmla="*/ 328 h 656"/>
                  <a:gd name="T4" fmla="*/ 328 w 656"/>
                  <a:gd name="T5" fmla="*/ 656 h 656"/>
                  <a:gd name="T6" fmla="*/ 0 w 656"/>
                  <a:gd name="T7" fmla="*/ 328 h 656"/>
                  <a:gd name="T8" fmla="*/ 328 w 656"/>
                  <a:gd name="T9" fmla="*/ 0 h 656"/>
                  <a:gd name="T10" fmla="*/ 656 w 656"/>
                  <a:gd name="T11" fmla="*/ 328 h 656"/>
                  <a:gd name="T12" fmla="*/ 656 w 656"/>
                  <a:gd name="T13" fmla="*/ 328 h 656"/>
                </a:gdLst>
                <a:ahLst/>
                <a:cxnLst>
                  <a:cxn ang="0">
                    <a:pos x="T0" y="T1"/>
                  </a:cxn>
                  <a:cxn ang="0">
                    <a:pos x="T2" y="T3"/>
                  </a:cxn>
                  <a:cxn ang="0">
                    <a:pos x="T4" y="T5"/>
                  </a:cxn>
                  <a:cxn ang="0">
                    <a:pos x="T6" y="T7"/>
                  </a:cxn>
                  <a:cxn ang="0">
                    <a:pos x="T8" y="T9"/>
                  </a:cxn>
                  <a:cxn ang="0">
                    <a:pos x="T10" y="T11"/>
                  </a:cxn>
                  <a:cxn ang="0">
                    <a:pos x="T12" y="T13"/>
                  </a:cxn>
                </a:cxnLst>
                <a:rect l="0" t="0" r="r" b="b"/>
                <a:pathLst>
                  <a:path w="656" h="656">
                    <a:moveTo>
                      <a:pt x="656" y="328"/>
                    </a:moveTo>
                    <a:lnTo>
                      <a:pt x="656" y="328"/>
                    </a:lnTo>
                    <a:cubicBezTo>
                      <a:pt x="656" y="509"/>
                      <a:pt x="509" y="656"/>
                      <a:pt x="328" y="656"/>
                    </a:cubicBezTo>
                    <a:cubicBezTo>
                      <a:pt x="147" y="656"/>
                      <a:pt x="0" y="509"/>
                      <a:pt x="0" y="328"/>
                    </a:cubicBezTo>
                    <a:cubicBezTo>
                      <a:pt x="0" y="146"/>
                      <a:pt x="147" y="0"/>
                      <a:pt x="328" y="0"/>
                    </a:cubicBezTo>
                    <a:cubicBezTo>
                      <a:pt x="509" y="0"/>
                      <a:pt x="656" y="146"/>
                      <a:pt x="656" y="328"/>
                    </a:cubicBezTo>
                    <a:lnTo>
                      <a:pt x="656" y="328"/>
                    </a:lnTo>
                    <a:close/>
                  </a:path>
                </a:pathLst>
              </a:custGeom>
              <a:noFill/>
              <a:ln w="58738" cap="flat">
                <a:solidFill>
                  <a:srgbClr val="00285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algn="ctr"/>
                <a:endParaRPr lang="en-US" sz="2000" dirty="0"/>
              </a:p>
            </p:txBody>
          </p:sp>
          <p:sp>
            <p:nvSpPr>
              <p:cNvPr id="188" name="Freeform 1561"/>
              <p:cNvSpPr>
                <a:spLocks/>
              </p:cNvSpPr>
              <p:nvPr/>
            </p:nvSpPr>
            <p:spPr bwMode="auto">
              <a:xfrm>
                <a:off x="2072481" y="3342005"/>
                <a:ext cx="1341438" cy="1343025"/>
              </a:xfrm>
              <a:custGeom>
                <a:avLst/>
                <a:gdLst>
                  <a:gd name="T0" fmla="*/ 656 w 656"/>
                  <a:gd name="T1" fmla="*/ 328 h 656"/>
                  <a:gd name="T2" fmla="*/ 656 w 656"/>
                  <a:gd name="T3" fmla="*/ 328 h 656"/>
                  <a:gd name="T4" fmla="*/ 328 w 656"/>
                  <a:gd name="T5" fmla="*/ 656 h 656"/>
                  <a:gd name="T6" fmla="*/ 0 w 656"/>
                  <a:gd name="T7" fmla="*/ 328 h 656"/>
                  <a:gd name="T8" fmla="*/ 328 w 656"/>
                  <a:gd name="T9" fmla="*/ 0 h 656"/>
                  <a:gd name="T10" fmla="*/ 656 w 656"/>
                  <a:gd name="T11" fmla="*/ 328 h 656"/>
                  <a:gd name="T12" fmla="*/ 656 w 656"/>
                  <a:gd name="T13" fmla="*/ 328 h 656"/>
                </a:gdLst>
                <a:ahLst/>
                <a:cxnLst>
                  <a:cxn ang="0">
                    <a:pos x="T0" y="T1"/>
                  </a:cxn>
                  <a:cxn ang="0">
                    <a:pos x="T2" y="T3"/>
                  </a:cxn>
                  <a:cxn ang="0">
                    <a:pos x="T4" y="T5"/>
                  </a:cxn>
                  <a:cxn ang="0">
                    <a:pos x="T6" y="T7"/>
                  </a:cxn>
                  <a:cxn ang="0">
                    <a:pos x="T8" y="T9"/>
                  </a:cxn>
                  <a:cxn ang="0">
                    <a:pos x="T10" y="T11"/>
                  </a:cxn>
                  <a:cxn ang="0">
                    <a:pos x="T12" y="T13"/>
                  </a:cxn>
                </a:cxnLst>
                <a:rect l="0" t="0" r="r" b="b"/>
                <a:pathLst>
                  <a:path w="656" h="656">
                    <a:moveTo>
                      <a:pt x="656" y="328"/>
                    </a:moveTo>
                    <a:lnTo>
                      <a:pt x="656" y="328"/>
                    </a:lnTo>
                    <a:cubicBezTo>
                      <a:pt x="656" y="509"/>
                      <a:pt x="509" y="656"/>
                      <a:pt x="328" y="656"/>
                    </a:cubicBezTo>
                    <a:cubicBezTo>
                      <a:pt x="147" y="656"/>
                      <a:pt x="0" y="509"/>
                      <a:pt x="0" y="328"/>
                    </a:cubicBezTo>
                    <a:cubicBezTo>
                      <a:pt x="0" y="147"/>
                      <a:pt x="147" y="0"/>
                      <a:pt x="328" y="0"/>
                    </a:cubicBezTo>
                    <a:cubicBezTo>
                      <a:pt x="509" y="0"/>
                      <a:pt x="656" y="147"/>
                      <a:pt x="656" y="328"/>
                    </a:cubicBezTo>
                    <a:lnTo>
                      <a:pt x="656" y="328"/>
                    </a:lnTo>
                    <a:close/>
                  </a:path>
                </a:pathLst>
              </a:custGeom>
              <a:noFill/>
              <a:ln w="58738" cap="flat">
                <a:solidFill>
                  <a:srgbClr val="00285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algn="ctr"/>
                <a:endParaRPr lang="en-US" sz="2000" dirty="0"/>
              </a:p>
            </p:txBody>
          </p:sp>
          <p:sp>
            <p:nvSpPr>
              <p:cNvPr id="194" name="Freeform 1567"/>
              <p:cNvSpPr>
                <a:spLocks/>
              </p:cNvSpPr>
              <p:nvPr/>
            </p:nvSpPr>
            <p:spPr bwMode="auto">
              <a:xfrm>
                <a:off x="3528219" y="4770755"/>
                <a:ext cx="1341438" cy="1341438"/>
              </a:xfrm>
              <a:custGeom>
                <a:avLst/>
                <a:gdLst>
                  <a:gd name="T0" fmla="*/ 656 w 656"/>
                  <a:gd name="T1" fmla="*/ 328 h 656"/>
                  <a:gd name="T2" fmla="*/ 656 w 656"/>
                  <a:gd name="T3" fmla="*/ 328 h 656"/>
                  <a:gd name="T4" fmla="*/ 328 w 656"/>
                  <a:gd name="T5" fmla="*/ 656 h 656"/>
                  <a:gd name="T6" fmla="*/ 0 w 656"/>
                  <a:gd name="T7" fmla="*/ 328 h 656"/>
                  <a:gd name="T8" fmla="*/ 328 w 656"/>
                  <a:gd name="T9" fmla="*/ 0 h 656"/>
                  <a:gd name="T10" fmla="*/ 656 w 656"/>
                  <a:gd name="T11" fmla="*/ 328 h 656"/>
                  <a:gd name="T12" fmla="*/ 656 w 656"/>
                  <a:gd name="T13" fmla="*/ 328 h 656"/>
                </a:gdLst>
                <a:ahLst/>
                <a:cxnLst>
                  <a:cxn ang="0">
                    <a:pos x="T0" y="T1"/>
                  </a:cxn>
                  <a:cxn ang="0">
                    <a:pos x="T2" y="T3"/>
                  </a:cxn>
                  <a:cxn ang="0">
                    <a:pos x="T4" y="T5"/>
                  </a:cxn>
                  <a:cxn ang="0">
                    <a:pos x="T6" y="T7"/>
                  </a:cxn>
                  <a:cxn ang="0">
                    <a:pos x="T8" y="T9"/>
                  </a:cxn>
                  <a:cxn ang="0">
                    <a:pos x="T10" y="T11"/>
                  </a:cxn>
                  <a:cxn ang="0">
                    <a:pos x="T12" y="T13"/>
                  </a:cxn>
                </a:cxnLst>
                <a:rect l="0" t="0" r="r" b="b"/>
                <a:pathLst>
                  <a:path w="656" h="656">
                    <a:moveTo>
                      <a:pt x="656" y="328"/>
                    </a:moveTo>
                    <a:lnTo>
                      <a:pt x="656" y="328"/>
                    </a:lnTo>
                    <a:cubicBezTo>
                      <a:pt x="656" y="509"/>
                      <a:pt x="509" y="656"/>
                      <a:pt x="328" y="656"/>
                    </a:cubicBezTo>
                    <a:cubicBezTo>
                      <a:pt x="147" y="656"/>
                      <a:pt x="0" y="509"/>
                      <a:pt x="0" y="328"/>
                    </a:cubicBezTo>
                    <a:cubicBezTo>
                      <a:pt x="0" y="147"/>
                      <a:pt x="147" y="0"/>
                      <a:pt x="328" y="0"/>
                    </a:cubicBezTo>
                    <a:cubicBezTo>
                      <a:pt x="509" y="0"/>
                      <a:pt x="656" y="147"/>
                      <a:pt x="656" y="328"/>
                    </a:cubicBezTo>
                    <a:lnTo>
                      <a:pt x="656" y="328"/>
                    </a:lnTo>
                    <a:close/>
                  </a:path>
                </a:pathLst>
              </a:custGeom>
              <a:noFill/>
              <a:ln w="58738" cap="flat">
                <a:solidFill>
                  <a:srgbClr val="00285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algn="ctr"/>
                <a:endParaRPr lang="en-US" sz="2000" dirty="0"/>
              </a:p>
            </p:txBody>
          </p:sp>
          <p:sp>
            <p:nvSpPr>
              <p:cNvPr id="1639" name="TextBox 1638"/>
              <p:cNvSpPr txBox="1"/>
              <p:nvPr/>
            </p:nvSpPr>
            <p:spPr>
              <a:xfrm>
                <a:off x="3675451" y="3842701"/>
                <a:ext cx="1351781" cy="461665"/>
              </a:xfrm>
              <a:prstGeom prst="rect">
                <a:avLst/>
              </a:prstGeom>
              <a:noFill/>
            </p:spPr>
            <p:txBody>
              <a:bodyPr wrap="none" rtlCol="0">
                <a:spAutoFit/>
              </a:bodyPr>
              <a:lstStyle/>
              <a:p>
                <a:pPr algn="ctr"/>
                <a:r>
                  <a:rPr lang="en-US" sz="2400" b="1" dirty="0">
                    <a:solidFill>
                      <a:srgbClr val="000000"/>
                    </a:solidFill>
                    <a:latin typeface="Arial Black" panose="020B0A04020102020204" pitchFamily="34" charset="0"/>
                  </a:rPr>
                  <a:t>Inspire</a:t>
                </a:r>
              </a:p>
            </p:txBody>
          </p:sp>
        </p:grpSp>
        <p:sp>
          <p:nvSpPr>
            <p:cNvPr id="31" name="Oval 30">
              <a:extLst>
                <a:ext uri="{FF2B5EF4-FFF2-40B4-BE49-F238E27FC236}">
                  <a16:creationId xmlns:a16="http://schemas.microsoft.com/office/drawing/2014/main" xmlns="" id="{E7BB4E3D-3074-4ECE-B20E-D4D5F884415E}"/>
                </a:ext>
              </a:extLst>
            </p:cNvPr>
            <p:cNvSpPr>
              <a:spLocks noChangeAspect="1"/>
            </p:cNvSpPr>
            <p:nvPr/>
          </p:nvSpPr>
          <p:spPr>
            <a:xfrm>
              <a:off x="3309371" y="1411584"/>
              <a:ext cx="1344168" cy="1344168"/>
            </a:xfrm>
            <a:prstGeom prst="ellipse">
              <a:avLst/>
            </a:prstGeom>
            <a:solidFill>
              <a:schemeClr val="bg1"/>
            </a:solidFill>
            <a:ln w="50800">
              <a:solidFill>
                <a:srgbClr val="00285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sz="2000" b="1" dirty="0">
                  <a:solidFill>
                    <a:schemeClr val="tx1"/>
                  </a:solidFill>
                  <a:latin typeface="+mj-lt"/>
                </a:rPr>
                <a:t>E</a:t>
              </a:r>
              <a:r>
                <a:rPr lang="en-US" sz="2000" dirty="0">
                  <a:solidFill>
                    <a:schemeClr val="tx1"/>
                  </a:solidFill>
                </a:rPr>
                <a:t>nvision</a:t>
              </a:r>
            </a:p>
          </p:txBody>
        </p:sp>
        <p:sp>
          <p:nvSpPr>
            <p:cNvPr id="32" name="Oval 31">
              <a:extLst>
                <a:ext uri="{FF2B5EF4-FFF2-40B4-BE49-F238E27FC236}">
                  <a16:creationId xmlns:a16="http://schemas.microsoft.com/office/drawing/2014/main" xmlns="" id="{3EC0FA19-7213-47E9-A65C-4F007E008D7D}"/>
                </a:ext>
              </a:extLst>
            </p:cNvPr>
            <p:cNvSpPr>
              <a:spLocks noChangeAspect="1"/>
            </p:cNvSpPr>
            <p:nvPr/>
          </p:nvSpPr>
          <p:spPr>
            <a:xfrm>
              <a:off x="1853633" y="2895896"/>
              <a:ext cx="1344168" cy="1344168"/>
            </a:xfrm>
            <a:prstGeom prst="ellipse">
              <a:avLst/>
            </a:prstGeom>
            <a:solidFill>
              <a:schemeClr val="bg1"/>
            </a:solidFill>
            <a:ln w="50800">
              <a:solidFill>
                <a:srgbClr val="00285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sz="2000" b="1" dirty="0">
                  <a:solidFill>
                    <a:schemeClr val="tx1"/>
                  </a:solidFill>
                  <a:latin typeface="+mj-lt"/>
                </a:rPr>
                <a:t>S</a:t>
              </a:r>
              <a:r>
                <a:rPr lang="en-US" sz="2000" dirty="0">
                  <a:solidFill>
                    <a:schemeClr val="tx1"/>
                  </a:solidFill>
                </a:rPr>
                <a:t>hare</a:t>
              </a:r>
            </a:p>
          </p:txBody>
        </p:sp>
        <p:sp>
          <p:nvSpPr>
            <p:cNvPr id="33" name="Oval 32">
              <a:extLst>
                <a:ext uri="{FF2B5EF4-FFF2-40B4-BE49-F238E27FC236}">
                  <a16:creationId xmlns:a16="http://schemas.microsoft.com/office/drawing/2014/main" xmlns="" id="{96A36010-7BC1-490B-B994-206113C26D95}"/>
                </a:ext>
              </a:extLst>
            </p:cNvPr>
            <p:cNvSpPr>
              <a:spLocks noChangeAspect="1"/>
            </p:cNvSpPr>
            <p:nvPr/>
          </p:nvSpPr>
          <p:spPr>
            <a:xfrm>
              <a:off x="3309371" y="4323059"/>
              <a:ext cx="1344168" cy="1344168"/>
            </a:xfrm>
            <a:prstGeom prst="ellipse">
              <a:avLst/>
            </a:prstGeom>
            <a:solidFill>
              <a:schemeClr val="bg1"/>
            </a:solidFill>
            <a:ln w="50800">
              <a:solidFill>
                <a:srgbClr val="00285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sz="2000" b="1" dirty="0">
                  <a:solidFill>
                    <a:schemeClr val="tx1"/>
                  </a:solidFill>
                  <a:latin typeface="+mj-lt"/>
                </a:rPr>
                <a:t>C</a:t>
              </a:r>
              <a:r>
                <a:rPr lang="en-US" sz="2000" dirty="0">
                  <a:solidFill>
                    <a:schemeClr val="tx1"/>
                  </a:solidFill>
                </a:rPr>
                <a:t>ompose</a:t>
              </a:r>
            </a:p>
          </p:txBody>
        </p:sp>
        <p:grpSp>
          <p:nvGrpSpPr>
            <p:cNvPr id="25" name="Group 24">
              <a:extLst>
                <a:ext uri="{FF2B5EF4-FFF2-40B4-BE49-F238E27FC236}">
                  <a16:creationId xmlns:a16="http://schemas.microsoft.com/office/drawing/2014/main" xmlns="" id="{C8E62538-3655-4BBE-8DDA-18AB6C692CE0}"/>
                </a:ext>
              </a:extLst>
            </p:cNvPr>
            <p:cNvGrpSpPr/>
            <p:nvPr/>
          </p:nvGrpSpPr>
          <p:grpSpPr>
            <a:xfrm flipH="1">
              <a:off x="5879088" y="1411584"/>
              <a:ext cx="4046107" cy="4252913"/>
              <a:chOff x="2072481" y="1859280"/>
              <a:chExt cx="4022726" cy="4252913"/>
            </a:xfrm>
          </p:grpSpPr>
          <p:sp>
            <p:nvSpPr>
              <p:cNvPr id="26" name="Freeform 1554">
                <a:extLst>
                  <a:ext uri="{FF2B5EF4-FFF2-40B4-BE49-F238E27FC236}">
                    <a16:creationId xmlns:a16="http://schemas.microsoft.com/office/drawing/2014/main" xmlns="" id="{D8141127-7B7F-44C3-9517-62A643BC04B8}"/>
                  </a:ext>
                </a:extLst>
              </p:cNvPr>
              <p:cNvSpPr>
                <a:spLocks/>
              </p:cNvSpPr>
              <p:nvPr/>
            </p:nvSpPr>
            <p:spPr bwMode="auto">
              <a:xfrm>
                <a:off x="2345531" y="2157730"/>
                <a:ext cx="1855788" cy="1855788"/>
              </a:xfrm>
              <a:custGeom>
                <a:avLst/>
                <a:gdLst>
                  <a:gd name="T0" fmla="*/ 907 w 907"/>
                  <a:gd name="T1" fmla="*/ 381 h 907"/>
                  <a:gd name="T2" fmla="*/ 907 w 907"/>
                  <a:gd name="T3" fmla="*/ 381 h 907"/>
                  <a:gd name="T4" fmla="*/ 907 w 907"/>
                  <a:gd name="T5" fmla="*/ 0 h 907"/>
                  <a:gd name="T6" fmla="*/ 0 w 907"/>
                  <a:gd name="T7" fmla="*/ 907 h 907"/>
                  <a:gd name="T8" fmla="*/ 381 w 907"/>
                  <a:gd name="T9" fmla="*/ 907 h 907"/>
                  <a:gd name="T10" fmla="*/ 907 w 907"/>
                  <a:gd name="T11" fmla="*/ 381 h 907"/>
                </a:gdLst>
                <a:ahLst/>
                <a:cxnLst>
                  <a:cxn ang="0">
                    <a:pos x="T0" y="T1"/>
                  </a:cxn>
                  <a:cxn ang="0">
                    <a:pos x="T2" y="T3"/>
                  </a:cxn>
                  <a:cxn ang="0">
                    <a:pos x="T4" y="T5"/>
                  </a:cxn>
                  <a:cxn ang="0">
                    <a:pos x="T6" y="T7"/>
                  </a:cxn>
                  <a:cxn ang="0">
                    <a:pos x="T8" y="T9"/>
                  </a:cxn>
                  <a:cxn ang="0">
                    <a:pos x="T10" y="T11"/>
                  </a:cxn>
                </a:cxnLst>
                <a:rect l="0" t="0" r="r" b="b"/>
                <a:pathLst>
                  <a:path w="907" h="907">
                    <a:moveTo>
                      <a:pt x="907" y="381"/>
                    </a:moveTo>
                    <a:lnTo>
                      <a:pt x="907" y="381"/>
                    </a:lnTo>
                    <a:lnTo>
                      <a:pt x="907" y="0"/>
                    </a:lnTo>
                    <a:cubicBezTo>
                      <a:pt x="407" y="0"/>
                      <a:pt x="0" y="407"/>
                      <a:pt x="0" y="907"/>
                    </a:cubicBezTo>
                    <a:lnTo>
                      <a:pt x="381" y="907"/>
                    </a:lnTo>
                    <a:cubicBezTo>
                      <a:pt x="381" y="617"/>
                      <a:pt x="617" y="381"/>
                      <a:pt x="907" y="381"/>
                    </a:cubicBezTo>
                    <a:close/>
                  </a:path>
                </a:pathLst>
              </a:custGeom>
              <a:solidFill>
                <a:srgbClr val="00285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2000" dirty="0"/>
              </a:p>
            </p:txBody>
          </p:sp>
          <p:sp>
            <p:nvSpPr>
              <p:cNvPr id="35" name="Freeform 1556">
                <a:extLst>
                  <a:ext uri="{FF2B5EF4-FFF2-40B4-BE49-F238E27FC236}">
                    <a16:creationId xmlns:a16="http://schemas.microsoft.com/office/drawing/2014/main" xmlns="" id="{213A7CEA-96AD-4C49-9A2E-18BD162AD31C}"/>
                  </a:ext>
                </a:extLst>
              </p:cNvPr>
              <p:cNvSpPr>
                <a:spLocks/>
              </p:cNvSpPr>
              <p:nvPr/>
            </p:nvSpPr>
            <p:spPr bwMode="auto">
              <a:xfrm>
                <a:off x="4201319" y="2157730"/>
                <a:ext cx="1893888" cy="3711575"/>
              </a:xfrm>
              <a:custGeom>
                <a:avLst/>
                <a:gdLst>
                  <a:gd name="T0" fmla="*/ 745 w 926"/>
                  <a:gd name="T1" fmla="*/ 413 h 1814"/>
                  <a:gd name="T2" fmla="*/ 745 w 926"/>
                  <a:gd name="T3" fmla="*/ 413 h 1814"/>
                  <a:gd name="T4" fmla="*/ 0 w 926"/>
                  <a:gd name="T5" fmla="*/ 0 h 1814"/>
                  <a:gd name="T6" fmla="*/ 0 w 926"/>
                  <a:gd name="T7" fmla="*/ 381 h 1814"/>
                  <a:gd name="T8" fmla="*/ 684 w 926"/>
                  <a:gd name="T9" fmla="*/ 907 h 1814"/>
                  <a:gd name="T10" fmla="*/ 0 w 926"/>
                  <a:gd name="T11" fmla="*/ 1434 h 1814"/>
                  <a:gd name="T12" fmla="*/ 0 w 926"/>
                  <a:gd name="T13" fmla="*/ 1814 h 1814"/>
                  <a:gd name="T14" fmla="*/ 745 w 926"/>
                  <a:gd name="T15" fmla="*/ 1401 h 1814"/>
                  <a:gd name="T16" fmla="*/ 926 w 926"/>
                  <a:gd name="T17" fmla="*/ 1208 h 1814"/>
                  <a:gd name="T18" fmla="*/ 926 w 926"/>
                  <a:gd name="T19" fmla="*/ 907 h 1814"/>
                  <a:gd name="T20" fmla="*/ 926 w 926"/>
                  <a:gd name="T21" fmla="*/ 607 h 1814"/>
                  <a:gd name="T22" fmla="*/ 745 w 926"/>
                  <a:gd name="T23" fmla="*/ 413 h 18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26" h="1814">
                    <a:moveTo>
                      <a:pt x="745" y="413"/>
                    </a:moveTo>
                    <a:lnTo>
                      <a:pt x="745" y="413"/>
                    </a:lnTo>
                    <a:cubicBezTo>
                      <a:pt x="463" y="136"/>
                      <a:pt x="219" y="0"/>
                      <a:pt x="0" y="0"/>
                    </a:cubicBezTo>
                    <a:lnTo>
                      <a:pt x="0" y="381"/>
                    </a:lnTo>
                    <a:cubicBezTo>
                      <a:pt x="176" y="381"/>
                      <a:pt x="480" y="664"/>
                      <a:pt x="684" y="907"/>
                    </a:cubicBezTo>
                    <a:cubicBezTo>
                      <a:pt x="480" y="1151"/>
                      <a:pt x="176" y="1434"/>
                      <a:pt x="0" y="1434"/>
                    </a:cubicBezTo>
                    <a:lnTo>
                      <a:pt x="0" y="1814"/>
                    </a:lnTo>
                    <a:cubicBezTo>
                      <a:pt x="219" y="1814"/>
                      <a:pt x="463" y="1679"/>
                      <a:pt x="745" y="1401"/>
                    </a:cubicBezTo>
                    <a:cubicBezTo>
                      <a:pt x="813" y="1334"/>
                      <a:pt x="875" y="1267"/>
                      <a:pt x="926" y="1208"/>
                    </a:cubicBezTo>
                    <a:lnTo>
                      <a:pt x="926" y="907"/>
                    </a:lnTo>
                    <a:lnTo>
                      <a:pt x="926" y="607"/>
                    </a:lnTo>
                    <a:cubicBezTo>
                      <a:pt x="875" y="548"/>
                      <a:pt x="813" y="481"/>
                      <a:pt x="745" y="413"/>
                    </a:cubicBezTo>
                    <a:close/>
                  </a:path>
                </a:pathLst>
              </a:custGeom>
              <a:solidFill>
                <a:srgbClr val="00285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2000" dirty="0"/>
              </a:p>
            </p:txBody>
          </p:sp>
          <p:sp>
            <p:nvSpPr>
              <p:cNvPr id="34" name="Freeform 1555">
                <a:extLst>
                  <a:ext uri="{FF2B5EF4-FFF2-40B4-BE49-F238E27FC236}">
                    <a16:creationId xmlns:a16="http://schemas.microsoft.com/office/drawing/2014/main" xmlns="" id="{30E9FB90-4563-4D1F-AB1F-5B4885C20E14}"/>
                  </a:ext>
                </a:extLst>
              </p:cNvPr>
              <p:cNvSpPr>
                <a:spLocks/>
              </p:cNvSpPr>
              <p:nvPr/>
            </p:nvSpPr>
            <p:spPr bwMode="auto">
              <a:xfrm>
                <a:off x="2345531" y="4013518"/>
                <a:ext cx="1855788" cy="1855788"/>
              </a:xfrm>
              <a:custGeom>
                <a:avLst/>
                <a:gdLst>
                  <a:gd name="T0" fmla="*/ 381 w 907"/>
                  <a:gd name="T1" fmla="*/ 0 h 907"/>
                  <a:gd name="T2" fmla="*/ 381 w 907"/>
                  <a:gd name="T3" fmla="*/ 0 h 907"/>
                  <a:gd name="T4" fmla="*/ 0 w 907"/>
                  <a:gd name="T5" fmla="*/ 0 h 907"/>
                  <a:gd name="T6" fmla="*/ 907 w 907"/>
                  <a:gd name="T7" fmla="*/ 907 h 907"/>
                  <a:gd name="T8" fmla="*/ 907 w 907"/>
                  <a:gd name="T9" fmla="*/ 527 h 907"/>
                  <a:gd name="T10" fmla="*/ 381 w 907"/>
                  <a:gd name="T11" fmla="*/ 0 h 907"/>
                </a:gdLst>
                <a:ahLst/>
                <a:cxnLst>
                  <a:cxn ang="0">
                    <a:pos x="T0" y="T1"/>
                  </a:cxn>
                  <a:cxn ang="0">
                    <a:pos x="T2" y="T3"/>
                  </a:cxn>
                  <a:cxn ang="0">
                    <a:pos x="T4" y="T5"/>
                  </a:cxn>
                  <a:cxn ang="0">
                    <a:pos x="T6" y="T7"/>
                  </a:cxn>
                  <a:cxn ang="0">
                    <a:pos x="T8" y="T9"/>
                  </a:cxn>
                  <a:cxn ang="0">
                    <a:pos x="T10" y="T11"/>
                  </a:cxn>
                </a:cxnLst>
                <a:rect l="0" t="0" r="r" b="b"/>
                <a:pathLst>
                  <a:path w="907" h="907">
                    <a:moveTo>
                      <a:pt x="381" y="0"/>
                    </a:moveTo>
                    <a:lnTo>
                      <a:pt x="381" y="0"/>
                    </a:lnTo>
                    <a:lnTo>
                      <a:pt x="0" y="0"/>
                    </a:lnTo>
                    <a:cubicBezTo>
                      <a:pt x="0" y="500"/>
                      <a:pt x="407" y="907"/>
                      <a:pt x="907" y="907"/>
                    </a:cubicBezTo>
                    <a:lnTo>
                      <a:pt x="907" y="527"/>
                    </a:lnTo>
                    <a:cubicBezTo>
                      <a:pt x="617" y="527"/>
                      <a:pt x="381" y="291"/>
                      <a:pt x="381" y="0"/>
                    </a:cubicBezTo>
                    <a:close/>
                  </a:path>
                </a:pathLst>
              </a:custGeom>
              <a:solidFill>
                <a:srgbClr val="002856"/>
              </a:solidFill>
              <a:ln w="0">
                <a:noFill/>
                <a:prstDash val="solid"/>
                <a:round/>
                <a:headEnd/>
                <a:tailEnd/>
              </a:ln>
            </p:spPr>
            <p:txBody>
              <a:bodyPr vert="horz" wrap="square" lIns="91440" tIns="45720" rIns="91440" bIns="45720" numCol="1" anchor="t" anchorCtr="0" compatLnSpc="1">
                <a:prstTxWarp prst="textNoShape">
                  <a:avLst/>
                </a:prstTxWarp>
              </a:bodyPr>
              <a:lstStyle/>
              <a:p>
                <a:pPr algn="ctr"/>
                <a:endParaRPr lang="en-US" sz="2000" dirty="0"/>
              </a:p>
            </p:txBody>
          </p:sp>
          <p:sp>
            <p:nvSpPr>
              <p:cNvPr id="37" name="Freeform 1561">
                <a:extLst>
                  <a:ext uri="{FF2B5EF4-FFF2-40B4-BE49-F238E27FC236}">
                    <a16:creationId xmlns:a16="http://schemas.microsoft.com/office/drawing/2014/main" xmlns="" id="{1207F398-286F-4A8D-A9E0-A98A53A4D13C}"/>
                  </a:ext>
                </a:extLst>
              </p:cNvPr>
              <p:cNvSpPr>
                <a:spLocks/>
              </p:cNvSpPr>
              <p:nvPr/>
            </p:nvSpPr>
            <p:spPr bwMode="auto">
              <a:xfrm>
                <a:off x="2072481" y="3342005"/>
                <a:ext cx="1341438" cy="1343025"/>
              </a:xfrm>
              <a:custGeom>
                <a:avLst/>
                <a:gdLst>
                  <a:gd name="T0" fmla="*/ 656 w 656"/>
                  <a:gd name="T1" fmla="*/ 328 h 656"/>
                  <a:gd name="T2" fmla="*/ 656 w 656"/>
                  <a:gd name="T3" fmla="*/ 328 h 656"/>
                  <a:gd name="T4" fmla="*/ 328 w 656"/>
                  <a:gd name="T5" fmla="*/ 656 h 656"/>
                  <a:gd name="T6" fmla="*/ 0 w 656"/>
                  <a:gd name="T7" fmla="*/ 328 h 656"/>
                  <a:gd name="T8" fmla="*/ 328 w 656"/>
                  <a:gd name="T9" fmla="*/ 0 h 656"/>
                  <a:gd name="T10" fmla="*/ 656 w 656"/>
                  <a:gd name="T11" fmla="*/ 328 h 656"/>
                  <a:gd name="T12" fmla="*/ 656 w 656"/>
                  <a:gd name="T13" fmla="*/ 328 h 656"/>
                </a:gdLst>
                <a:ahLst/>
                <a:cxnLst>
                  <a:cxn ang="0">
                    <a:pos x="T0" y="T1"/>
                  </a:cxn>
                  <a:cxn ang="0">
                    <a:pos x="T2" y="T3"/>
                  </a:cxn>
                  <a:cxn ang="0">
                    <a:pos x="T4" y="T5"/>
                  </a:cxn>
                  <a:cxn ang="0">
                    <a:pos x="T6" y="T7"/>
                  </a:cxn>
                  <a:cxn ang="0">
                    <a:pos x="T8" y="T9"/>
                  </a:cxn>
                  <a:cxn ang="0">
                    <a:pos x="T10" y="T11"/>
                  </a:cxn>
                  <a:cxn ang="0">
                    <a:pos x="T12" y="T13"/>
                  </a:cxn>
                </a:cxnLst>
                <a:rect l="0" t="0" r="r" b="b"/>
                <a:pathLst>
                  <a:path w="656" h="656">
                    <a:moveTo>
                      <a:pt x="656" y="328"/>
                    </a:moveTo>
                    <a:lnTo>
                      <a:pt x="656" y="328"/>
                    </a:lnTo>
                    <a:cubicBezTo>
                      <a:pt x="656" y="509"/>
                      <a:pt x="509" y="656"/>
                      <a:pt x="328" y="656"/>
                    </a:cubicBezTo>
                    <a:cubicBezTo>
                      <a:pt x="147" y="656"/>
                      <a:pt x="0" y="509"/>
                      <a:pt x="0" y="328"/>
                    </a:cubicBezTo>
                    <a:cubicBezTo>
                      <a:pt x="0" y="147"/>
                      <a:pt x="147" y="0"/>
                      <a:pt x="328" y="0"/>
                    </a:cubicBezTo>
                    <a:cubicBezTo>
                      <a:pt x="509" y="0"/>
                      <a:pt x="656" y="147"/>
                      <a:pt x="656" y="328"/>
                    </a:cubicBezTo>
                    <a:lnTo>
                      <a:pt x="656" y="328"/>
                    </a:lnTo>
                    <a:close/>
                  </a:path>
                </a:pathLst>
              </a:custGeom>
              <a:solidFill>
                <a:srgbClr val="FFFFFF"/>
              </a:solidFill>
              <a:ln w="58738" cap="flat">
                <a:solidFill>
                  <a:srgbClr val="002856"/>
                </a:solidFill>
                <a:prstDash val="solid"/>
                <a:miter lim="800000"/>
                <a:headEnd/>
                <a:tailEnd/>
              </a:ln>
            </p:spPr>
            <p:txBody>
              <a:bodyPr vert="horz" wrap="square" lIns="91440" tIns="45720" rIns="91440" bIns="45720" numCol="1" anchor="ctr" anchorCtr="0" compatLnSpc="1">
                <a:prstTxWarp prst="textNoShape">
                  <a:avLst/>
                </a:prstTxWarp>
              </a:bodyPr>
              <a:lstStyle/>
              <a:p>
                <a:pPr algn="ctr"/>
                <a:r>
                  <a:rPr lang="en-US" sz="2000" b="1" dirty="0">
                    <a:latin typeface="+mj-lt"/>
                  </a:rPr>
                  <a:t>P</a:t>
                </a:r>
                <a:r>
                  <a:rPr lang="en-US" sz="2000" dirty="0"/>
                  <a:t>ermit</a:t>
                </a:r>
              </a:p>
            </p:txBody>
          </p:sp>
          <p:sp>
            <p:nvSpPr>
              <p:cNvPr id="39" name="TextBox 38">
                <a:extLst>
                  <a:ext uri="{FF2B5EF4-FFF2-40B4-BE49-F238E27FC236}">
                    <a16:creationId xmlns:a16="http://schemas.microsoft.com/office/drawing/2014/main" xmlns="" id="{2E45A9A9-555E-4BAE-A822-BD1C669AF613}"/>
                  </a:ext>
                </a:extLst>
              </p:cNvPr>
              <p:cNvSpPr txBox="1"/>
              <p:nvPr/>
            </p:nvSpPr>
            <p:spPr>
              <a:xfrm>
                <a:off x="3673315" y="3842701"/>
                <a:ext cx="1430030" cy="461665"/>
              </a:xfrm>
              <a:prstGeom prst="rect">
                <a:avLst/>
              </a:prstGeom>
              <a:noFill/>
            </p:spPr>
            <p:txBody>
              <a:bodyPr wrap="none" rtlCol="0">
                <a:spAutoFit/>
              </a:bodyPr>
              <a:lstStyle/>
              <a:p>
                <a:pPr algn="ctr"/>
                <a:r>
                  <a:rPr lang="en-US" sz="2400" b="1" dirty="0">
                    <a:solidFill>
                      <a:srgbClr val="000000"/>
                    </a:solidFill>
                    <a:latin typeface="Arial Black" panose="020B0A04020102020204" pitchFamily="34" charset="0"/>
                  </a:rPr>
                  <a:t>Engage</a:t>
                </a:r>
              </a:p>
            </p:txBody>
          </p:sp>
          <p:sp>
            <p:nvSpPr>
              <p:cNvPr id="36" name="Freeform 1559">
                <a:extLst>
                  <a:ext uri="{FF2B5EF4-FFF2-40B4-BE49-F238E27FC236}">
                    <a16:creationId xmlns:a16="http://schemas.microsoft.com/office/drawing/2014/main" xmlns="" id="{AEE4F3C7-727A-4724-81D6-5A72482E1E93}"/>
                  </a:ext>
                </a:extLst>
              </p:cNvPr>
              <p:cNvSpPr>
                <a:spLocks/>
              </p:cNvSpPr>
              <p:nvPr/>
            </p:nvSpPr>
            <p:spPr bwMode="auto">
              <a:xfrm>
                <a:off x="3528219" y="1859280"/>
                <a:ext cx="1341438" cy="1341438"/>
              </a:xfrm>
              <a:custGeom>
                <a:avLst/>
                <a:gdLst>
                  <a:gd name="T0" fmla="*/ 656 w 656"/>
                  <a:gd name="T1" fmla="*/ 328 h 656"/>
                  <a:gd name="T2" fmla="*/ 656 w 656"/>
                  <a:gd name="T3" fmla="*/ 328 h 656"/>
                  <a:gd name="T4" fmla="*/ 328 w 656"/>
                  <a:gd name="T5" fmla="*/ 656 h 656"/>
                  <a:gd name="T6" fmla="*/ 0 w 656"/>
                  <a:gd name="T7" fmla="*/ 328 h 656"/>
                  <a:gd name="T8" fmla="*/ 328 w 656"/>
                  <a:gd name="T9" fmla="*/ 0 h 656"/>
                  <a:gd name="T10" fmla="*/ 656 w 656"/>
                  <a:gd name="T11" fmla="*/ 328 h 656"/>
                  <a:gd name="T12" fmla="*/ 656 w 656"/>
                  <a:gd name="T13" fmla="*/ 328 h 656"/>
                </a:gdLst>
                <a:ahLst/>
                <a:cxnLst>
                  <a:cxn ang="0">
                    <a:pos x="T0" y="T1"/>
                  </a:cxn>
                  <a:cxn ang="0">
                    <a:pos x="T2" y="T3"/>
                  </a:cxn>
                  <a:cxn ang="0">
                    <a:pos x="T4" y="T5"/>
                  </a:cxn>
                  <a:cxn ang="0">
                    <a:pos x="T6" y="T7"/>
                  </a:cxn>
                  <a:cxn ang="0">
                    <a:pos x="T8" y="T9"/>
                  </a:cxn>
                  <a:cxn ang="0">
                    <a:pos x="T10" y="T11"/>
                  </a:cxn>
                  <a:cxn ang="0">
                    <a:pos x="T12" y="T13"/>
                  </a:cxn>
                </a:cxnLst>
                <a:rect l="0" t="0" r="r" b="b"/>
                <a:pathLst>
                  <a:path w="656" h="656">
                    <a:moveTo>
                      <a:pt x="656" y="328"/>
                    </a:moveTo>
                    <a:lnTo>
                      <a:pt x="656" y="328"/>
                    </a:lnTo>
                    <a:cubicBezTo>
                      <a:pt x="656" y="509"/>
                      <a:pt x="509" y="656"/>
                      <a:pt x="328" y="656"/>
                    </a:cubicBezTo>
                    <a:cubicBezTo>
                      <a:pt x="147" y="656"/>
                      <a:pt x="0" y="509"/>
                      <a:pt x="0" y="328"/>
                    </a:cubicBezTo>
                    <a:cubicBezTo>
                      <a:pt x="0" y="146"/>
                      <a:pt x="147" y="0"/>
                      <a:pt x="328" y="0"/>
                    </a:cubicBezTo>
                    <a:cubicBezTo>
                      <a:pt x="509" y="0"/>
                      <a:pt x="656" y="146"/>
                      <a:pt x="656" y="328"/>
                    </a:cubicBezTo>
                    <a:lnTo>
                      <a:pt x="656" y="328"/>
                    </a:lnTo>
                    <a:close/>
                  </a:path>
                </a:pathLst>
              </a:custGeom>
              <a:solidFill>
                <a:srgbClr val="FFFFFF"/>
              </a:solidFill>
              <a:ln w="58738" cap="flat">
                <a:solidFill>
                  <a:srgbClr val="002856"/>
                </a:solidFill>
                <a:prstDash val="solid"/>
                <a:miter lim="800000"/>
                <a:headEnd/>
                <a:tailEnd/>
              </a:ln>
            </p:spPr>
            <p:txBody>
              <a:bodyPr vert="horz" wrap="square" lIns="91440" tIns="45720" rIns="91440" bIns="45720" numCol="1" anchor="ctr" anchorCtr="0" compatLnSpc="1">
                <a:prstTxWarp prst="textNoShape">
                  <a:avLst/>
                </a:prstTxWarp>
              </a:bodyPr>
              <a:lstStyle/>
              <a:p>
                <a:pPr algn="ctr"/>
                <a:r>
                  <a:rPr lang="en-US" sz="2000" b="1" dirty="0">
                    <a:latin typeface="+mj-lt"/>
                  </a:rPr>
                  <a:t>E</a:t>
                </a:r>
                <a:r>
                  <a:rPr lang="en-US" sz="2000" dirty="0"/>
                  <a:t>nable</a:t>
                </a:r>
              </a:p>
            </p:txBody>
          </p:sp>
          <p:sp>
            <p:nvSpPr>
              <p:cNvPr id="38" name="Freeform 1567">
                <a:extLst>
                  <a:ext uri="{FF2B5EF4-FFF2-40B4-BE49-F238E27FC236}">
                    <a16:creationId xmlns:a16="http://schemas.microsoft.com/office/drawing/2014/main" xmlns="" id="{D2A57DA2-17A1-49E3-91DE-D2A6C590B0A8}"/>
                  </a:ext>
                </a:extLst>
              </p:cNvPr>
              <p:cNvSpPr>
                <a:spLocks/>
              </p:cNvSpPr>
              <p:nvPr/>
            </p:nvSpPr>
            <p:spPr bwMode="auto">
              <a:xfrm>
                <a:off x="3528219" y="4770755"/>
                <a:ext cx="1341438" cy="1341438"/>
              </a:xfrm>
              <a:custGeom>
                <a:avLst/>
                <a:gdLst>
                  <a:gd name="T0" fmla="*/ 656 w 656"/>
                  <a:gd name="T1" fmla="*/ 328 h 656"/>
                  <a:gd name="T2" fmla="*/ 656 w 656"/>
                  <a:gd name="T3" fmla="*/ 328 h 656"/>
                  <a:gd name="T4" fmla="*/ 328 w 656"/>
                  <a:gd name="T5" fmla="*/ 656 h 656"/>
                  <a:gd name="T6" fmla="*/ 0 w 656"/>
                  <a:gd name="T7" fmla="*/ 328 h 656"/>
                  <a:gd name="T8" fmla="*/ 328 w 656"/>
                  <a:gd name="T9" fmla="*/ 0 h 656"/>
                  <a:gd name="T10" fmla="*/ 656 w 656"/>
                  <a:gd name="T11" fmla="*/ 328 h 656"/>
                  <a:gd name="T12" fmla="*/ 656 w 656"/>
                  <a:gd name="T13" fmla="*/ 328 h 656"/>
                </a:gdLst>
                <a:ahLst/>
                <a:cxnLst>
                  <a:cxn ang="0">
                    <a:pos x="T0" y="T1"/>
                  </a:cxn>
                  <a:cxn ang="0">
                    <a:pos x="T2" y="T3"/>
                  </a:cxn>
                  <a:cxn ang="0">
                    <a:pos x="T4" y="T5"/>
                  </a:cxn>
                  <a:cxn ang="0">
                    <a:pos x="T6" y="T7"/>
                  </a:cxn>
                  <a:cxn ang="0">
                    <a:pos x="T8" y="T9"/>
                  </a:cxn>
                  <a:cxn ang="0">
                    <a:pos x="T10" y="T11"/>
                  </a:cxn>
                  <a:cxn ang="0">
                    <a:pos x="T12" y="T13"/>
                  </a:cxn>
                </a:cxnLst>
                <a:rect l="0" t="0" r="r" b="b"/>
                <a:pathLst>
                  <a:path w="656" h="656">
                    <a:moveTo>
                      <a:pt x="656" y="328"/>
                    </a:moveTo>
                    <a:lnTo>
                      <a:pt x="656" y="328"/>
                    </a:lnTo>
                    <a:cubicBezTo>
                      <a:pt x="656" y="509"/>
                      <a:pt x="509" y="656"/>
                      <a:pt x="328" y="656"/>
                    </a:cubicBezTo>
                    <a:cubicBezTo>
                      <a:pt x="147" y="656"/>
                      <a:pt x="0" y="509"/>
                      <a:pt x="0" y="328"/>
                    </a:cubicBezTo>
                    <a:cubicBezTo>
                      <a:pt x="0" y="147"/>
                      <a:pt x="147" y="0"/>
                      <a:pt x="328" y="0"/>
                    </a:cubicBezTo>
                    <a:cubicBezTo>
                      <a:pt x="509" y="0"/>
                      <a:pt x="656" y="147"/>
                      <a:pt x="656" y="328"/>
                    </a:cubicBezTo>
                    <a:lnTo>
                      <a:pt x="656" y="328"/>
                    </a:lnTo>
                    <a:close/>
                  </a:path>
                </a:pathLst>
              </a:custGeom>
              <a:solidFill>
                <a:srgbClr val="FFFFFF"/>
              </a:solidFill>
              <a:ln w="58738" cap="flat">
                <a:solidFill>
                  <a:srgbClr val="002856"/>
                </a:solidFill>
                <a:prstDash val="solid"/>
                <a:miter lim="800000"/>
                <a:headEnd/>
                <a:tailEnd/>
              </a:ln>
            </p:spPr>
            <p:txBody>
              <a:bodyPr vert="horz" wrap="square" lIns="91440" tIns="45720" rIns="91440" bIns="45720" numCol="1" anchor="ctr" anchorCtr="0" compatLnSpc="1">
                <a:prstTxWarp prst="textNoShape">
                  <a:avLst/>
                </a:prstTxWarp>
              </a:bodyPr>
              <a:lstStyle/>
              <a:p>
                <a:pPr algn="ctr"/>
                <a:r>
                  <a:rPr lang="en-US" sz="2000" b="1" dirty="0">
                    <a:latin typeface="+mj-lt"/>
                  </a:rPr>
                  <a:t>A</a:t>
                </a:r>
                <a:r>
                  <a:rPr lang="en-US" sz="2000" dirty="0"/>
                  <a:t>ttract</a:t>
                </a:r>
              </a:p>
            </p:txBody>
          </p:sp>
        </p:grpSp>
      </p:grpSp>
      <p:sp>
        <p:nvSpPr>
          <p:cNvPr id="7" name="TextBox 6">
            <a:extLst>
              <a:ext uri="{FF2B5EF4-FFF2-40B4-BE49-F238E27FC236}">
                <a16:creationId xmlns:a16="http://schemas.microsoft.com/office/drawing/2014/main" xmlns="" id="{D4AE0B5E-8EFA-4B11-948E-749D20C7B037}"/>
              </a:ext>
            </a:extLst>
          </p:cNvPr>
          <p:cNvSpPr txBox="1"/>
          <p:nvPr/>
        </p:nvSpPr>
        <p:spPr>
          <a:xfrm>
            <a:off x="2457984" y="5675734"/>
            <a:ext cx="7276031" cy="461665"/>
          </a:xfrm>
          <a:prstGeom prst="rect">
            <a:avLst/>
          </a:prstGeom>
          <a:noFill/>
        </p:spPr>
        <p:txBody>
          <a:bodyPr wrap="none" lIns="0" rIns="0" rtlCol="0">
            <a:spAutoFit/>
          </a:bodyPr>
          <a:lstStyle/>
          <a:p>
            <a:pPr algn="ctr"/>
            <a:r>
              <a:rPr lang="en-US" sz="2400" dirty="0"/>
              <a:t>Use the </a:t>
            </a:r>
            <a:r>
              <a:rPr lang="en-US" sz="2400" b="1" dirty="0"/>
              <a:t>ESCAPE</a:t>
            </a:r>
            <a:r>
              <a:rPr lang="en-US" sz="2400" dirty="0"/>
              <a:t> Model to Drive Continuous Change</a:t>
            </a:r>
          </a:p>
        </p:txBody>
      </p:sp>
      <p:sp>
        <p:nvSpPr>
          <p:cNvPr id="29" name="Text Box 91">
            <a:extLst>
              <a:ext uri="{FF2B5EF4-FFF2-40B4-BE49-F238E27FC236}">
                <a16:creationId xmlns:a16="http://schemas.microsoft.com/office/drawing/2014/main" xmlns="" id="{B50339C7-8601-0A4D-BE9C-6E9C0FED8C74}"/>
              </a:ext>
            </a:extLst>
          </p:cNvPr>
          <p:cNvSpPr txBox="1">
            <a:spLocks noChangeAspect="1" noChangeArrowheads="1"/>
          </p:cNvSpPr>
          <p:nvPr/>
        </p:nvSpPr>
        <p:spPr bwMode="gray">
          <a:xfrm>
            <a:off x="457200" y="6088422"/>
            <a:ext cx="9303488" cy="212366"/>
          </a:xfrm>
          <a:prstGeom prst="rect">
            <a:avLst/>
          </a:prstGeom>
          <a:noFill/>
        </p:spPr>
        <p:txBody>
          <a:bodyPr wrap="square" lIns="0" tIns="0" rIns="0" bIns="27432" rtlCol="0" anchor="b" anchorCtr="0">
            <a:spAutoFit/>
          </a:bodyPr>
          <a:lstStyle>
            <a:defPPr>
              <a:defRPr lang="en-US"/>
            </a:defPPr>
            <a:lvl1pPr>
              <a:defRPr sz="800">
                <a:solidFill>
                  <a:schemeClr val="accent2">
                    <a:lumMod val="75000"/>
                  </a:schemeClr>
                </a:solidFill>
              </a:defRPr>
            </a:lvl1pPr>
          </a:lstStyle>
          <a:p>
            <a:pPr lvl="0"/>
            <a:r>
              <a:rPr lang="en-US" sz="1200" dirty="0">
                <a:solidFill>
                  <a:srgbClr val="6F7878"/>
                </a:solidFill>
              </a:rPr>
              <a:t>Source: Gartner</a:t>
            </a:r>
          </a:p>
        </p:txBody>
      </p:sp>
    </p:spTree>
    <p:extLst>
      <p:ext uri="{BB962C8B-B14F-4D97-AF65-F5344CB8AC3E}">
        <p14:creationId xmlns:p14="http://schemas.microsoft.com/office/powerpoint/2010/main" val="185030030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72DC69F2-EC62-4D06-A18C-DAB0511CBAA6}"/>
              </a:ext>
            </a:extLst>
          </p:cNvPr>
          <p:cNvSpPr>
            <a:spLocks noGrp="1"/>
          </p:cNvSpPr>
          <p:nvPr>
            <p:ph type="title"/>
          </p:nvPr>
        </p:nvSpPr>
        <p:spPr/>
        <p:txBody>
          <a:bodyPr/>
          <a:lstStyle/>
          <a:p>
            <a:r>
              <a:rPr lang="en-US" dirty="0"/>
              <a:t>Prioritize Value Optimization</a:t>
            </a:r>
          </a:p>
        </p:txBody>
      </p:sp>
      <p:sp>
        <p:nvSpPr>
          <p:cNvPr id="2" name="Text Placeholder 1">
            <a:extLst>
              <a:ext uri="{FF2B5EF4-FFF2-40B4-BE49-F238E27FC236}">
                <a16:creationId xmlns:a16="http://schemas.microsoft.com/office/drawing/2014/main" xmlns="" id="{25EADC5E-A754-724A-8D51-014ABF7B735B}"/>
              </a:ext>
            </a:extLst>
          </p:cNvPr>
          <p:cNvSpPr>
            <a:spLocks noGrp="1"/>
          </p:cNvSpPr>
          <p:nvPr>
            <p:ph type="body" sz="quarter" idx="10"/>
          </p:nvPr>
        </p:nvSpPr>
        <p:spPr/>
        <p:txBody>
          <a:bodyPr/>
          <a:lstStyle/>
          <a:p>
            <a:r>
              <a:rPr lang="en-US" dirty="0"/>
              <a:t>Cost Management Approaches</a:t>
            </a:r>
          </a:p>
        </p:txBody>
      </p:sp>
      <p:sp>
        <p:nvSpPr>
          <p:cNvPr id="3" name="Text Placeholder 2">
            <a:extLst>
              <a:ext uri="{FF2B5EF4-FFF2-40B4-BE49-F238E27FC236}">
                <a16:creationId xmlns:a16="http://schemas.microsoft.com/office/drawing/2014/main" xmlns="" id="{1329C7B1-CD7B-8243-8A39-F2FF32F2F178}"/>
              </a:ext>
            </a:extLst>
          </p:cNvPr>
          <p:cNvSpPr>
            <a:spLocks noGrp="1"/>
          </p:cNvSpPr>
          <p:nvPr>
            <p:ph type="body" sz="quarter" idx="11"/>
          </p:nvPr>
        </p:nvSpPr>
        <p:spPr/>
        <p:txBody>
          <a:bodyPr/>
          <a:lstStyle/>
          <a:p>
            <a:r>
              <a:rPr lang="en-US" dirty="0"/>
              <a:t>Evolving Cost Management Approach With Enterprise Needs</a:t>
            </a:r>
          </a:p>
        </p:txBody>
      </p:sp>
      <p:pic>
        <p:nvPicPr>
          <p:cNvPr id="1026" name="Picture 2" descr="There are three cost management approaches. Cost cutting is reactionary and short-term aiming to bring immediate cost reductions. Cost Optimization is programmatic in nature and aimed towards structured improvements. Value optimization is business value driven and requires strong stakeholder partnership with an aim to help the organization stay ahead of the competition.">
            <a:extLst>
              <a:ext uri="{FF2B5EF4-FFF2-40B4-BE49-F238E27FC236}">
                <a16:creationId xmlns:a16="http://schemas.microsoft.com/office/drawing/2014/main" xmlns="" id="{8FBE5B9E-964A-4624-98DA-34BEC5F24D9B}"/>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a:stretch/>
        </p:blipFill>
        <p:spPr bwMode="auto">
          <a:xfrm>
            <a:off x="2554461" y="1672575"/>
            <a:ext cx="7083078" cy="4452580"/>
          </a:xfrm>
          <a:prstGeom prst="rect">
            <a:avLst/>
          </a:prstGeom>
          <a:noFill/>
          <a:extLst>
            <a:ext uri="{909E8E84-426E-40DD-AFC4-6F175D3DCCD1}">
              <a14:hiddenFill xmlns:a14="http://schemas.microsoft.com/office/drawing/2010/main">
                <a:solidFill>
                  <a:srgbClr val="FFFFFF"/>
                </a:solidFill>
              </a14:hiddenFill>
            </a:ext>
          </a:extLst>
        </p:spPr>
      </p:pic>
      <p:sp>
        <p:nvSpPr>
          <p:cNvPr id="10" name="Text Box 91">
            <a:extLst>
              <a:ext uri="{FF2B5EF4-FFF2-40B4-BE49-F238E27FC236}">
                <a16:creationId xmlns:a16="http://schemas.microsoft.com/office/drawing/2014/main" xmlns="" id="{B25E97D6-0824-994F-AC73-E8EDED5DACF0}"/>
              </a:ext>
            </a:extLst>
          </p:cNvPr>
          <p:cNvSpPr txBox="1">
            <a:spLocks noChangeAspect="1" noChangeArrowheads="1"/>
          </p:cNvSpPr>
          <p:nvPr/>
        </p:nvSpPr>
        <p:spPr bwMode="gray">
          <a:xfrm>
            <a:off x="457200" y="6088422"/>
            <a:ext cx="9303488" cy="212366"/>
          </a:xfrm>
          <a:prstGeom prst="rect">
            <a:avLst/>
          </a:prstGeom>
          <a:noFill/>
        </p:spPr>
        <p:txBody>
          <a:bodyPr wrap="square" lIns="0" tIns="0" rIns="0" bIns="27432" rtlCol="0" anchor="b" anchorCtr="0">
            <a:spAutoFit/>
          </a:bodyPr>
          <a:lstStyle>
            <a:defPPr>
              <a:defRPr lang="en-US"/>
            </a:defPPr>
            <a:lvl1pPr>
              <a:defRPr sz="800">
                <a:solidFill>
                  <a:schemeClr val="accent2">
                    <a:lumMod val="75000"/>
                  </a:schemeClr>
                </a:solidFill>
              </a:defRPr>
            </a:lvl1pPr>
          </a:lstStyle>
          <a:p>
            <a:pPr lvl="0"/>
            <a:r>
              <a:rPr lang="en-US" sz="1200" dirty="0">
                <a:solidFill>
                  <a:srgbClr val="6F7878"/>
                </a:solidFill>
              </a:rPr>
              <a:t>Source: Gartner</a:t>
            </a:r>
          </a:p>
        </p:txBody>
      </p:sp>
    </p:spTree>
    <p:extLst>
      <p:ext uri="{BB962C8B-B14F-4D97-AF65-F5344CB8AC3E}">
        <p14:creationId xmlns:p14="http://schemas.microsoft.com/office/powerpoint/2010/main" val="160304158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DA4B4D7-4EC9-441D-8F3C-B1AFBFE95BEA}"/>
              </a:ext>
            </a:extLst>
          </p:cNvPr>
          <p:cNvSpPr>
            <a:spLocks noGrp="1"/>
          </p:cNvSpPr>
          <p:nvPr>
            <p:ph type="title"/>
          </p:nvPr>
        </p:nvSpPr>
        <p:spPr/>
        <p:txBody>
          <a:bodyPr/>
          <a:lstStyle/>
          <a:p>
            <a:r>
              <a:rPr lang="en-US" dirty="0"/>
              <a:t>Balance Resilience With Agility</a:t>
            </a:r>
          </a:p>
        </p:txBody>
      </p:sp>
      <p:sp>
        <p:nvSpPr>
          <p:cNvPr id="4" name="Text Placeholder 3">
            <a:extLst>
              <a:ext uri="{FF2B5EF4-FFF2-40B4-BE49-F238E27FC236}">
                <a16:creationId xmlns:a16="http://schemas.microsoft.com/office/drawing/2014/main" xmlns="" id="{911DD07D-165A-FB4E-97C3-6F0CA9B03762}"/>
              </a:ext>
            </a:extLst>
          </p:cNvPr>
          <p:cNvSpPr>
            <a:spLocks noGrp="1"/>
          </p:cNvSpPr>
          <p:nvPr>
            <p:ph type="body" sz="quarter" idx="10"/>
          </p:nvPr>
        </p:nvSpPr>
        <p:spPr/>
        <p:txBody>
          <a:bodyPr/>
          <a:lstStyle/>
          <a:p>
            <a:r>
              <a:rPr lang="en-US" dirty="0"/>
              <a:t>High-Level IT Resilience Taxonomy</a:t>
            </a:r>
          </a:p>
        </p:txBody>
      </p:sp>
      <p:pic>
        <p:nvPicPr>
          <p:cNvPr id="24" name="Object 5" descr="preencoded.png">
            <a:extLst>
              <a:ext uri="{FF2B5EF4-FFF2-40B4-BE49-F238E27FC236}">
                <a16:creationId xmlns:a16="http://schemas.microsoft.com/office/drawing/2014/main" xmlns="" id="{6EB85A43-9F1E-42F4-A322-FE4AF69012A6}"/>
              </a:ext>
            </a:extLst>
          </p:cNvPr>
          <p:cNvPicPr>
            <a:picLocks noChangeAspect="1"/>
          </p:cNvPicPr>
          <p:nvPr/>
        </p:nvPicPr>
        <p:blipFill rotWithShape="1">
          <a:blip r:embed="rId3"/>
          <a:srcRect l="2723" t="9775" r="1722" b="17177"/>
          <a:stretch/>
        </p:blipFill>
        <p:spPr>
          <a:xfrm>
            <a:off x="1235626" y="1501893"/>
            <a:ext cx="9720748" cy="4487745"/>
          </a:xfrm>
          <a:prstGeom prst="rect">
            <a:avLst/>
          </a:prstGeom>
        </p:spPr>
      </p:pic>
      <p:sp>
        <p:nvSpPr>
          <p:cNvPr id="3" name="TextBox 2">
            <a:extLst>
              <a:ext uri="{FF2B5EF4-FFF2-40B4-BE49-F238E27FC236}">
                <a16:creationId xmlns:a16="http://schemas.microsoft.com/office/drawing/2014/main" xmlns="" id="{51BBC355-FF93-4F07-9F68-D36ED93B4E5B}"/>
              </a:ext>
            </a:extLst>
          </p:cNvPr>
          <p:cNvSpPr txBox="1"/>
          <p:nvPr/>
        </p:nvSpPr>
        <p:spPr>
          <a:xfrm>
            <a:off x="6369858" y="1995227"/>
            <a:ext cx="4455731" cy="276999"/>
          </a:xfrm>
          <a:prstGeom prst="rect">
            <a:avLst/>
          </a:prstGeom>
          <a:noFill/>
        </p:spPr>
        <p:txBody>
          <a:bodyPr wrap="square" lIns="0" tIns="0" rIns="0" bIns="0" rtlCol="0">
            <a:spAutoFit/>
          </a:bodyPr>
          <a:lstStyle/>
          <a:p>
            <a:pPr algn="l"/>
            <a:r>
              <a:rPr lang="en-US" b="1" dirty="0"/>
              <a:t>Tailor Resilience to I&amp;O Product </a:t>
            </a:r>
          </a:p>
        </p:txBody>
      </p:sp>
      <p:sp>
        <p:nvSpPr>
          <p:cNvPr id="10" name="Text Box 91">
            <a:extLst>
              <a:ext uri="{FF2B5EF4-FFF2-40B4-BE49-F238E27FC236}">
                <a16:creationId xmlns:a16="http://schemas.microsoft.com/office/drawing/2014/main" xmlns="" id="{55C3F32F-6543-0346-AEAF-A318ACB52789}"/>
              </a:ext>
            </a:extLst>
          </p:cNvPr>
          <p:cNvSpPr txBox="1">
            <a:spLocks noChangeAspect="1" noChangeArrowheads="1"/>
          </p:cNvSpPr>
          <p:nvPr/>
        </p:nvSpPr>
        <p:spPr bwMode="gray">
          <a:xfrm>
            <a:off x="457200" y="6088422"/>
            <a:ext cx="9303488" cy="212366"/>
          </a:xfrm>
          <a:prstGeom prst="rect">
            <a:avLst/>
          </a:prstGeom>
          <a:noFill/>
        </p:spPr>
        <p:txBody>
          <a:bodyPr wrap="square" lIns="0" tIns="0" rIns="0" bIns="27432" rtlCol="0" anchor="b" anchorCtr="0">
            <a:spAutoFit/>
          </a:bodyPr>
          <a:lstStyle>
            <a:defPPr>
              <a:defRPr lang="en-US"/>
            </a:defPPr>
            <a:lvl1pPr>
              <a:defRPr sz="800">
                <a:solidFill>
                  <a:schemeClr val="accent2">
                    <a:lumMod val="75000"/>
                  </a:schemeClr>
                </a:solidFill>
              </a:defRPr>
            </a:lvl1pPr>
          </a:lstStyle>
          <a:p>
            <a:pPr lvl="0"/>
            <a:r>
              <a:rPr lang="en-US" sz="1200" dirty="0">
                <a:solidFill>
                  <a:srgbClr val="6F7878"/>
                </a:solidFill>
              </a:rPr>
              <a:t>Source: Gartner</a:t>
            </a:r>
          </a:p>
        </p:txBody>
      </p:sp>
    </p:spTree>
    <p:extLst>
      <p:ext uri="{BB962C8B-B14F-4D97-AF65-F5344CB8AC3E}">
        <p14:creationId xmlns:p14="http://schemas.microsoft.com/office/powerpoint/2010/main" val="933133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5" descr="preencoded.png"/>
          <p:cNvPicPr>
            <a:picLocks noChangeAspect="1"/>
          </p:cNvPicPr>
          <p:nvPr/>
        </p:nvPicPr>
        <p:blipFill rotWithShape="1">
          <a:blip r:embed="rId3"/>
          <a:srcRect l="1669" t="9511" r="1395" b="16268"/>
          <a:stretch/>
        </p:blipFill>
        <p:spPr>
          <a:xfrm>
            <a:off x="1313376" y="1434464"/>
            <a:ext cx="9565249" cy="4555174"/>
          </a:xfrm>
          <a:prstGeom prst="rect">
            <a:avLst/>
          </a:prstGeom>
        </p:spPr>
      </p:pic>
      <p:sp>
        <p:nvSpPr>
          <p:cNvPr id="8" name="Object7"/>
          <p:cNvSpPr/>
          <p:nvPr/>
        </p:nvSpPr>
        <p:spPr>
          <a:xfrm>
            <a:off x="487680" y="1463040"/>
            <a:ext cx="10972800" cy="0"/>
          </a:xfrm>
          <a:prstGeom prst="rect">
            <a:avLst/>
          </a:prstGeom>
          <a:noFill/>
          <a:ln/>
        </p:spPr>
        <p:txBody>
          <a:bodyPr wrap="square" lIns="25400" tIns="25400" rIns="25400" bIns="25400" rtlCol="0" anchor="t"/>
          <a:lstStyle/>
          <a:p>
            <a:endParaRPr lang="en-US" sz="2000" dirty="0"/>
          </a:p>
        </p:txBody>
      </p:sp>
      <p:sp>
        <p:nvSpPr>
          <p:cNvPr id="13" name="Title 12">
            <a:extLst>
              <a:ext uri="{FF2B5EF4-FFF2-40B4-BE49-F238E27FC236}">
                <a16:creationId xmlns:a16="http://schemas.microsoft.com/office/drawing/2014/main" xmlns="" id="{F5E2DF4A-9F11-A540-BDF1-5C2F755B1D1B}"/>
              </a:ext>
            </a:extLst>
          </p:cNvPr>
          <p:cNvSpPr>
            <a:spLocks noGrp="1"/>
          </p:cNvSpPr>
          <p:nvPr>
            <p:ph type="title"/>
          </p:nvPr>
        </p:nvSpPr>
        <p:spPr/>
        <p:txBody>
          <a:bodyPr/>
          <a:lstStyle/>
          <a:p>
            <a:r>
              <a:rPr lang="en-US" dirty="0"/>
              <a:t>Improve Automation Maturity</a:t>
            </a:r>
          </a:p>
        </p:txBody>
      </p:sp>
      <p:sp>
        <p:nvSpPr>
          <p:cNvPr id="14" name="Text Placeholder 13">
            <a:extLst>
              <a:ext uri="{FF2B5EF4-FFF2-40B4-BE49-F238E27FC236}">
                <a16:creationId xmlns:a16="http://schemas.microsoft.com/office/drawing/2014/main" xmlns="" id="{7F130A22-9C18-714C-912C-6C9AA7ACA41B}"/>
              </a:ext>
            </a:extLst>
          </p:cNvPr>
          <p:cNvSpPr>
            <a:spLocks noGrp="1"/>
          </p:cNvSpPr>
          <p:nvPr>
            <p:ph type="body" sz="quarter" idx="10"/>
          </p:nvPr>
        </p:nvSpPr>
        <p:spPr/>
        <p:txBody>
          <a:bodyPr/>
          <a:lstStyle/>
          <a:p>
            <a:r>
              <a:rPr lang="en-US" dirty="0"/>
              <a:t>Automation Maturity Characteristics</a:t>
            </a:r>
          </a:p>
        </p:txBody>
      </p:sp>
      <p:sp>
        <p:nvSpPr>
          <p:cNvPr id="16" name="Text Box 91">
            <a:extLst>
              <a:ext uri="{FF2B5EF4-FFF2-40B4-BE49-F238E27FC236}">
                <a16:creationId xmlns:a16="http://schemas.microsoft.com/office/drawing/2014/main" xmlns="" id="{FA4915E0-54C3-F743-8FD3-3D79839E08AA}"/>
              </a:ext>
            </a:extLst>
          </p:cNvPr>
          <p:cNvSpPr txBox="1">
            <a:spLocks noChangeAspect="1" noChangeArrowheads="1"/>
          </p:cNvSpPr>
          <p:nvPr/>
        </p:nvSpPr>
        <p:spPr bwMode="gray">
          <a:xfrm>
            <a:off x="457200" y="6088422"/>
            <a:ext cx="9303488" cy="212366"/>
          </a:xfrm>
          <a:prstGeom prst="rect">
            <a:avLst/>
          </a:prstGeom>
          <a:noFill/>
        </p:spPr>
        <p:txBody>
          <a:bodyPr wrap="square" lIns="0" tIns="0" rIns="0" bIns="27432" rtlCol="0" anchor="b" anchorCtr="0">
            <a:spAutoFit/>
          </a:bodyPr>
          <a:lstStyle>
            <a:defPPr>
              <a:defRPr lang="en-US"/>
            </a:defPPr>
            <a:lvl1pPr>
              <a:defRPr sz="800">
                <a:solidFill>
                  <a:schemeClr val="accent2">
                    <a:lumMod val="75000"/>
                  </a:schemeClr>
                </a:solidFill>
              </a:defRPr>
            </a:lvl1pPr>
          </a:lstStyle>
          <a:p>
            <a:pPr lvl="0"/>
            <a:r>
              <a:rPr lang="en-US" sz="1200" dirty="0">
                <a:solidFill>
                  <a:srgbClr val="6F7878"/>
                </a:solidFill>
              </a:rPr>
              <a:t>Source: Gartner</a:t>
            </a:r>
          </a:p>
        </p:txBody>
      </p:sp>
    </p:spTree>
    <p:extLst>
      <p:ext uri="{BB962C8B-B14F-4D97-AF65-F5344CB8AC3E}">
        <p14:creationId xmlns:p14="http://schemas.microsoft.com/office/powerpoint/2010/main" val="404980565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xmlns="" id="{E7B9DF2A-5056-8046-8540-CBE6E78E27DB}"/>
              </a:ext>
            </a:extLst>
          </p:cNvPr>
          <p:cNvSpPr>
            <a:spLocks noGrp="1"/>
          </p:cNvSpPr>
          <p:nvPr>
            <p:ph type="title"/>
          </p:nvPr>
        </p:nvSpPr>
        <p:spPr/>
        <p:txBody>
          <a:bodyPr/>
          <a:lstStyle/>
          <a:p>
            <a:r>
              <a:rPr lang="en-US" dirty="0"/>
              <a:t>Identify, Then Forward-Fill Critical Skills</a:t>
            </a:r>
          </a:p>
        </p:txBody>
      </p:sp>
      <p:sp>
        <p:nvSpPr>
          <p:cNvPr id="5" name="Freeform 4">
            <a:extLst>
              <a:ext uri="{FF2B5EF4-FFF2-40B4-BE49-F238E27FC236}">
                <a16:creationId xmlns:a16="http://schemas.microsoft.com/office/drawing/2014/main" xmlns="" id="{3ED2BD78-C928-264F-B994-3AAA955512A5}"/>
              </a:ext>
            </a:extLst>
          </p:cNvPr>
          <p:cNvSpPr/>
          <p:nvPr/>
        </p:nvSpPr>
        <p:spPr>
          <a:xfrm>
            <a:off x="2790300" y="964887"/>
            <a:ext cx="2018523" cy="1573492"/>
          </a:xfrm>
          <a:custGeom>
            <a:avLst/>
            <a:gdLst>
              <a:gd name="connsiteX0" fmla="*/ 0 w 261257"/>
              <a:gd name="connsiteY0" fmla="*/ 1820092 h 1820092"/>
              <a:gd name="connsiteX1" fmla="*/ 261257 w 261257"/>
              <a:gd name="connsiteY1" fmla="*/ 0 h 1820092"/>
            </a:gdLst>
            <a:ahLst/>
            <a:cxnLst>
              <a:cxn ang="0">
                <a:pos x="connsiteX0" y="connsiteY0"/>
              </a:cxn>
              <a:cxn ang="0">
                <a:pos x="connsiteX1" y="connsiteY1"/>
              </a:cxn>
            </a:cxnLst>
            <a:rect l="l" t="t" r="r" b="b"/>
            <a:pathLst>
              <a:path w="261257" h="1820092">
                <a:moveTo>
                  <a:pt x="0" y="1820092"/>
                </a:moveTo>
                <a:lnTo>
                  <a:pt x="261257" y="0"/>
                </a:lnTo>
              </a:path>
            </a:pathLst>
          </a:custGeom>
          <a:noFill/>
          <a:ln w="25400">
            <a:solidFill>
              <a:srgbClr val="91DCF8"/>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grpSp>
        <p:nvGrpSpPr>
          <p:cNvPr id="3" name="Group 2">
            <a:extLst>
              <a:ext uri="{FF2B5EF4-FFF2-40B4-BE49-F238E27FC236}">
                <a16:creationId xmlns:a16="http://schemas.microsoft.com/office/drawing/2014/main" xmlns="" id="{5145A587-5064-304B-8D7E-C1F54251C90C}"/>
              </a:ext>
            </a:extLst>
          </p:cNvPr>
          <p:cNvGrpSpPr/>
          <p:nvPr/>
        </p:nvGrpSpPr>
        <p:grpSpPr>
          <a:xfrm>
            <a:off x="4812791" y="964887"/>
            <a:ext cx="5548467" cy="2455749"/>
            <a:chOff x="4333916" y="1346199"/>
            <a:chExt cx="5548467" cy="2455749"/>
          </a:xfrm>
        </p:grpSpPr>
        <p:sp>
          <p:nvSpPr>
            <p:cNvPr id="31" name="Rectangle 30">
              <a:extLst>
                <a:ext uri="{FF2B5EF4-FFF2-40B4-BE49-F238E27FC236}">
                  <a16:creationId xmlns:a16="http://schemas.microsoft.com/office/drawing/2014/main" xmlns="" id="{54EE3A73-5A5B-654F-8F18-53E6845FF36E}"/>
                </a:ext>
              </a:extLst>
            </p:cNvPr>
            <p:cNvSpPr/>
            <p:nvPr/>
          </p:nvSpPr>
          <p:spPr>
            <a:xfrm>
              <a:off x="4333916" y="1346199"/>
              <a:ext cx="5504688" cy="2455749"/>
            </a:xfrm>
            <a:prstGeom prst="rect">
              <a:avLst/>
            </a:prstGeom>
            <a:solidFill>
              <a:schemeClr val="bg1"/>
            </a:solidFill>
            <a:ln w="25400">
              <a:solidFill>
                <a:srgbClr val="91DCF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bg1"/>
                </a:solidFill>
              </a:endParaRPr>
            </a:p>
          </p:txBody>
        </p:sp>
        <p:sp>
          <p:nvSpPr>
            <p:cNvPr id="130" name="Oval 129">
              <a:extLst>
                <a:ext uri="{FF2B5EF4-FFF2-40B4-BE49-F238E27FC236}">
                  <a16:creationId xmlns:a16="http://schemas.microsoft.com/office/drawing/2014/main" xmlns="" id="{86B72264-CD0B-994E-8B4D-1D2A8611AE9D}"/>
                </a:ext>
              </a:extLst>
            </p:cNvPr>
            <p:cNvSpPr/>
            <p:nvPr/>
          </p:nvSpPr>
          <p:spPr>
            <a:xfrm>
              <a:off x="7017837" y="2894917"/>
              <a:ext cx="413062" cy="418714"/>
            </a:xfrm>
            <a:prstGeom prst="ellipse">
              <a:avLst/>
            </a:prstGeom>
            <a:solidFill>
              <a:srgbClr val="FF540A"/>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p>
          </p:txBody>
        </p:sp>
        <p:sp>
          <p:nvSpPr>
            <p:cNvPr id="131" name="TextBox 130">
              <a:extLst>
                <a:ext uri="{FF2B5EF4-FFF2-40B4-BE49-F238E27FC236}">
                  <a16:creationId xmlns:a16="http://schemas.microsoft.com/office/drawing/2014/main" xmlns="" id="{B3135105-D4DF-E14B-994A-15EC42F853DA}"/>
                </a:ext>
              </a:extLst>
            </p:cNvPr>
            <p:cNvSpPr txBox="1"/>
            <p:nvPr/>
          </p:nvSpPr>
          <p:spPr>
            <a:xfrm>
              <a:off x="7434864" y="3002165"/>
              <a:ext cx="553307" cy="184666"/>
            </a:xfrm>
            <a:prstGeom prst="rect">
              <a:avLst/>
            </a:prstGeom>
            <a:noFill/>
          </p:spPr>
          <p:txBody>
            <a:bodyPr wrap="square" lIns="36000" tIns="0" rIns="0" bIns="0" rtlCol="0">
              <a:spAutoFit/>
            </a:bodyPr>
            <a:lstStyle/>
            <a:p>
              <a:r>
                <a:rPr lang="en-US" sz="1200" b="1" dirty="0"/>
                <a:t>Cloud</a:t>
              </a:r>
            </a:p>
          </p:txBody>
        </p:sp>
        <p:sp>
          <p:nvSpPr>
            <p:cNvPr id="132" name="Oval 131">
              <a:extLst>
                <a:ext uri="{FF2B5EF4-FFF2-40B4-BE49-F238E27FC236}">
                  <a16:creationId xmlns:a16="http://schemas.microsoft.com/office/drawing/2014/main" xmlns="" id="{7C3AA588-F7E2-0643-A86F-2C6DBB3AB96F}"/>
                </a:ext>
              </a:extLst>
            </p:cNvPr>
            <p:cNvSpPr/>
            <p:nvPr/>
          </p:nvSpPr>
          <p:spPr>
            <a:xfrm>
              <a:off x="6292509" y="1772643"/>
              <a:ext cx="413062" cy="418714"/>
            </a:xfrm>
            <a:prstGeom prst="ellipse">
              <a:avLst/>
            </a:prstGeom>
            <a:solidFill>
              <a:srgbClr val="FF540A"/>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p>
          </p:txBody>
        </p:sp>
        <p:sp>
          <p:nvSpPr>
            <p:cNvPr id="133" name="TextBox 132">
              <a:extLst>
                <a:ext uri="{FF2B5EF4-FFF2-40B4-BE49-F238E27FC236}">
                  <a16:creationId xmlns:a16="http://schemas.microsoft.com/office/drawing/2014/main" xmlns="" id="{980582EA-6F87-574D-A4E8-0BBE9BD0969E}"/>
                </a:ext>
              </a:extLst>
            </p:cNvPr>
            <p:cNvSpPr txBox="1"/>
            <p:nvPr/>
          </p:nvSpPr>
          <p:spPr>
            <a:xfrm>
              <a:off x="6783890" y="1785679"/>
              <a:ext cx="958213" cy="369332"/>
            </a:xfrm>
            <a:prstGeom prst="rect">
              <a:avLst/>
            </a:prstGeom>
            <a:noFill/>
          </p:spPr>
          <p:txBody>
            <a:bodyPr wrap="square" lIns="36000" tIns="0" rIns="0" bIns="0" rtlCol="0">
              <a:spAutoFit/>
            </a:bodyPr>
            <a:lstStyle/>
            <a:p>
              <a:r>
                <a:rPr lang="en-US" sz="1200" b="1" dirty="0"/>
                <a:t>Advanced Analytics</a:t>
              </a:r>
            </a:p>
          </p:txBody>
        </p:sp>
        <p:sp>
          <p:nvSpPr>
            <p:cNvPr id="134" name="Oval 133">
              <a:extLst>
                <a:ext uri="{FF2B5EF4-FFF2-40B4-BE49-F238E27FC236}">
                  <a16:creationId xmlns:a16="http://schemas.microsoft.com/office/drawing/2014/main" xmlns="" id="{011ECC64-C12C-F040-AEB3-EC4BF1E3A7C7}"/>
                </a:ext>
              </a:extLst>
            </p:cNvPr>
            <p:cNvSpPr/>
            <p:nvPr/>
          </p:nvSpPr>
          <p:spPr>
            <a:xfrm>
              <a:off x="4637026" y="2651631"/>
              <a:ext cx="413062" cy="418714"/>
            </a:xfrm>
            <a:prstGeom prst="ellipse">
              <a:avLst/>
            </a:prstGeom>
            <a:solidFill>
              <a:srgbClr val="FF540A"/>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p>
          </p:txBody>
        </p:sp>
        <p:sp>
          <p:nvSpPr>
            <p:cNvPr id="135" name="TextBox 134">
              <a:extLst>
                <a:ext uri="{FF2B5EF4-FFF2-40B4-BE49-F238E27FC236}">
                  <a16:creationId xmlns:a16="http://schemas.microsoft.com/office/drawing/2014/main" xmlns="" id="{4189A12E-7B2A-2044-8DA0-E59A96E51B6C}"/>
                </a:ext>
              </a:extLst>
            </p:cNvPr>
            <p:cNvSpPr txBox="1"/>
            <p:nvPr/>
          </p:nvSpPr>
          <p:spPr>
            <a:xfrm>
              <a:off x="5097209" y="2676969"/>
              <a:ext cx="1015290" cy="369332"/>
            </a:xfrm>
            <a:prstGeom prst="rect">
              <a:avLst/>
            </a:prstGeom>
            <a:noFill/>
          </p:spPr>
          <p:txBody>
            <a:bodyPr wrap="square" lIns="36000" tIns="0" rIns="0" bIns="0" rtlCol="0">
              <a:spAutoFit/>
            </a:bodyPr>
            <a:lstStyle/>
            <a:p>
              <a:r>
                <a:rPr lang="en-US" sz="1200" b="1" dirty="0"/>
                <a:t>Continuous </a:t>
              </a:r>
            </a:p>
            <a:p>
              <a:r>
                <a:rPr lang="en-US" sz="1200" b="1" dirty="0"/>
                <a:t>Delivery</a:t>
              </a:r>
            </a:p>
          </p:txBody>
        </p:sp>
        <p:sp>
          <p:nvSpPr>
            <p:cNvPr id="139" name="TextBox 138">
              <a:extLst>
                <a:ext uri="{FF2B5EF4-FFF2-40B4-BE49-F238E27FC236}">
                  <a16:creationId xmlns:a16="http://schemas.microsoft.com/office/drawing/2014/main" xmlns="" id="{02305887-39B1-8F40-92D6-85B924A0B423}"/>
                </a:ext>
              </a:extLst>
            </p:cNvPr>
            <p:cNvSpPr txBox="1"/>
            <p:nvPr/>
          </p:nvSpPr>
          <p:spPr>
            <a:xfrm>
              <a:off x="8548659" y="1949919"/>
              <a:ext cx="1027931" cy="184666"/>
            </a:xfrm>
            <a:prstGeom prst="rect">
              <a:avLst/>
            </a:prstGeom>
            <a:noFill/>
          </p:spPr>
          <p:txBody>
            <a:bodyPr wrap="square" lIns="36000" tIns="0" rIns="0" bIns="0" rtlCol="0">
              <a:spAutoFit/>
            </a:bodyPr>
            <a:lstStyle/>
            <a:p>
              <a:r>
                <a:rPr lang="en-US" sz="1200" b="1" dirty="0"/>
                <a:t>Automation</a:t>
              </a:r>
            </a:p>
          </p:txBody>
        </p:sp>
        <p:sp>
          <p:nvSpPr>
            <p:cNvPr id="36" name="TextBox 35">
              <a:extLst>
                <a:ext uri="{FF2B5EF4-FFF2-40B4-BE49-F238E27FC236}">
                  <a16:creationId xmlns:a16="http://schemas.microsoft.com/office/drawing/2014/main" xmlns="" id="{45752076-93F4-8543-B064-EA9ABDE85A69}"/>
                </a:ext>
              </a:extLst>
            </p:cNvPr>
            <p:cNvSpPr txBox="1"/>
            <p:nvPr/>
          </p:nvSpPr>
          <p:spPr>
            <a:xfrm>
              <a:off x="4333917" y="1346199"/>
              <a:ext cx="5505555" cy="280559"/>
            </a:xfrm>
            <a:prstGeom prst="rect">
              <a:avLst/>
            </a:prstGeom>
            <a:solidFill>
              <a:srgbClr val="91DCF8"/>
            </a:solidFill>
            <a:ln w="19050">
              <a:noFill/>
            </a:ln>
          </p:spPr>
          <p:txBody>
            <a:bodyPr wrap="square" lIns="0" rIns="0" rtlCol="0">
              <a:spAutoFit/>
            </a:bodyPr>
            <a:lstStyle/>
            <a:p>
              <a:pPr algn="ctr"/>
              <a:r>
                <a:rPr lang="en-US" sz="1200" b="1" dirty="0"/>
                <a:t>Critical Skills</a:t>
              </a:r>
            </a:p>
          </p:txBody>
        </p:sp>
        <p:sp>
          <p:nvSpPr>
            <p:cNvPr id="6" name="Rectangle 5">
              <a:extLst>
                <a:ext uri="{FF2B5EF4-FFF2-40B4-BE49-F238E27FC236}">
                  <a16:creationId xmlns:a16="http://schemas.microsoft.com/office/drawing/2014/main" xmlns="" id="{5483867E-2026-C846-821C-83DE96A03ED0}"/>
                </a:ext>
              </a:extLst>
            </p:cNvPr>
            <p:cNvSpPr/>
            <p:nvPr/>
          </p:nvSpPr>
          <p:spPr>
            <a:xfrm>
              <a:off x="7024691" y="3285805"/>
              <a:ext cx="1806487" cy="462097"/>
            </a:xfrm>
            <a:prstGeom prst="rect">
              <a:avLst/>
            </a:prstGeom>
            <a:noFill/>
            <a:ln>
              <a:noFill/>
            </a:ln>
          </p:spPr>
          <p:txBody>
            <a:bodyPr wrap="square" lIns="0">
              <a:spAutoFit/>
            </a:bodyPr>
            <a:lstStyle/>
            <a:p>
              <a:r>
                <a:rPr lang="en-US" sz="1200" dirty="0"/>
                <a:t>Greater flexibility and speed to market </a:t>
              </a:r>
            </a:p>
          </p:txBody>
        </p:sp>
        <p:sp>
          <p:nvSpPr>
            <p:cNvPr id="51" name="Rectangle 50">
              <a:extLst>
                <a:ext uri="{FF2B5EF4-FFF2-40B4-BE49-F238E27FC236}">
                  <a16:creationId xmlns:a16="http://schemas.microsoft.com/office/drawing/2014/main" xmlns="" id="{4183F104-C474-6946-840D-F30698F4B0D3}"/>
                </a:ext>
              </a:extLst>
            </p:cNvPr>
            <p:cNvSpPr/>
            <p:nvPr/>
          </p:nvSpPr>
          <p:spPr>
            <a:xfrm>
              <a:off x="4652085" y="3058178"/>
              <a:ext cx="2083678" cy="462097"/>
            </a:xfrm>
            <a:prstGeom prst="rect">
              <a:avLst/>
            </a:prstGeom>
            <a:noFill/>
            <a:ln>
              <a:noFill/>
            </a:ln>
          </p:spPr>
          <p:txBody>
            <a:bodyPr wrap="square" lIns="0">
              <a:spAutoFit/>
            </a:bodyPr>
            <a:lstStyle/>
            <a:p>
              <a:r>
                <a:rPr lang="en-US" sz="1200" dirty="0"/>
                <a:t>More frequent and iterative customer feedback </a:t>
              </a:r>
            </a:p>
          </p:txBody>
        </p:sp>
        <p:sp>
          <p:nvSpPr>
            <p:cNvPr id="52" name="Rectangle 51">
              <a:extLst>
                <a:ext uri="{FF2B5EF4-FFF2-40B4-BE49-F238E27FC236}">
                  <a16:creationId xmlns:a16="http://schemas.microsoft.com/office/drawing/2014/main" xmlns="" id="{A10B9D5A-46C0-D84D-981B-F0774FEB94AE}"/>
                </a:ext>
              </a:extLst>
            </p:cNvPr>
            <p:cNvSpPr/>
            <p:nvPr/>
          </p:nvSpPr>
          <p:spPr>
            <a:xfrm>
              <a:off x="6309643" y="2176047"/>
              <a:ext cx="1640259" cy="462097"/>
            </a:xfrm>
            <a:prstGeom prst="rect">
              <a:avLst/>
            </a:prstGeom>
            <a:noFill/>
            <a:ln>
              <a:noFill/>
            </a:ln>
          </p:spPr>
          <p:txBody>
            <a:bodyPr wrap="square" lIns="0">
              <a:spAutoFit/>
            </a:bodyPr>
            <a:lstStyle/>
            <a:p>
              <a:pPr lvl="0"/>
              <a:r>
                <a:rPr lang="en-US" sz="1200" dirty="0">
                  <a:solidFill>
                    <a:srgbClr val="000000"/>
                  </a:solidFill>
                  <a:ea typeface="Arial"/>
                  <a:cs typeface="Arial"/>
                  <a:sym typeface="Arial"/>
                </a:rPr>
                <a:t>More personalization of customer demand</a:t>
              </a:r>
              <a:endParaRPr lang="en-US" sz="1200" dirty="0"/>
            </a:p>
          </p:txBody>
        </p:sp>
        <p:sp>
          <p:nvSpPr>
            <p:cNvPr id="53" name="Rectangle 52">
              <a:extLst>
                <a:ext uri="{FF2B5EF4-FFF2-40B4-BE49-F238E27FC236}">
                  <a16:creationId xmlns:a16="http://schemas.microsoft.com/office/drawing/2014/main" xmlns="" id="{E294F118-AD89-914F-8BBF-EE4300A437F7}"/>
                </a:ext>
              </a:extLst>
            </p:cNvPr>
            <p:cNvSpPr/>
            <p:nvPr/>
          </p:nvSpPr>
          <p:spPr>
            <a:xfrm>
              <a:off x="8000455" y="2283192"/>
              <a:ext cx="1881928" cy="646331"/>
            </a:xfrm>
            <a:prstGeom prst="rect">
              <a:avLst/>
            </a:prstGeom>
            <a:noFill/>
            <a:ln>
              <a:noFill/>
            </a:ln>
          </p:spPr>
          <p:txBody>
            <a:bodyPr wrap="square" lIns="0">
              <a:spAutoFit/>
            </a:bodyPr>
            <a:lstStyle/>
            <a:p>
              <a:pPr lvl="0"/>
              <a:r>
                <a:rPr lang="en-US" sz="1200" dirty="0">
                  <a:solidFill>
                    <a:srgbClr val="000000"/>
                  </a:solidFill>
                  <a:ea typeface="Arial"/>
                  <a:cs typeface="Arial"/>
                  <a:sym typeface="Arial"/>
                </a:rPr>
                <a:t>Reducing errors from manual work, improving quality and freeing up staff</a:t>
              </a:r>
              <a:endParaRPr lang="en-US" sz="1200" dirty="0"/>
            </a:p>
          </p:txBody>
        </p:sp>
        <p:sp>
          <p:nvSpPr>
            <p:cNvPr id="40" name="Oval 39">
              <a:extLst>
                <a:ext uri="{FF2B5EF4-FFF2-40B4-BE49-F238E27FC236}">
                  <a16:creationId xmlns:a16="http://schemas.microsoft.com/office/drawing/2014/main" xmlns="" id="{0BD8225D-5BC8-4EDD-95AC-0B67B1D1BFED}"/>
                </a:ext>
              </a:extLst>
            </p:cNvPr>
            <p:cNvSpPr/>
            <p:nvPr/>
          </p:nvSpPr>
          <p:spPr>
            <a:xfrm>
              <a:off x="8099182" y="1863148"/>
              <a:ext cx="413062" cy="418714"/>
            </a:xfrm>
            <a:prstGeom prst="ellipse">
              <a:avLst/>
            </a:prstGeom>
            <a:solidFill>
              <a:srgbClr val="FF540A"/>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p>
          </p:txBody>
        </p:sp>
      </p:grpSp>
      <p:grpSp>
        <p:nvGrpSpPr>
          <p:cNvPr id="19" name="Group 18">
            <a:extLst>
              <a:ext uri="{FF2B5EF4-FFF2-40B4-BE49-F238E27FC236}">
                <a16:creationId xmlns:a16="http://schemas.microsoft.com/office/drawing/2014/main" xmlns="" id="{D392338F-7747-544D-9B57-E52879F80EDC}"/>
              </a:ext>
            </a:extLst>
          </p:cNvPr>
          <p:cNvGrpSpPr/>
          <p:nvPr/>
        </p:nvGrpSpPr>
        <p:grpSpPr>
          <a:xfrm>
            <a:off x="463590" y="2514919"/>
            <a:ext cx="3870323" cy="2258335"/>
            <a:chOff x="741380" y="2793985"/>
            <a:chExt cx="4081720" cy="2258335"/>
          </a:xfrm>
        </p:grpSpPr>
        <p:sp>
          <p:nvSpPr>
            <p:cNvPr id="10" name="TextBox 9">
              <a:extLst>
                <a:ext uri="{FF2B5EF4-FFF2-40B4-BE49-F238E27FC236}">
                  <a16:creationId xmlns:a16="http://schemas.microsoft.com/office/drawing/2014/main" xmlns="" id="{BF6158D6-15C3-2546-AD03-192E3BCFFC9E}"/>
                </a:ext>
              </a:extLst>
            </p:cNvPr>
            <p:cNvSpPr txBox="1"/>
            <p:nvPr/>
          </p:nvSpPr>
          <p:spPr>
            <a:xfrm>
              <a:off x="1002729" y="2802667"/>
              <a:ext cx="573093" cy="184666"/>
            </a:xfrm>
            <a:prstGeom prst="rect">
              <a:avLst/>
            </a:prstGeom>
            <a:noFill/>
          </p:spPr>
          <p:txBody>
            <a:bodyPr wrap="square" lIns="0" tIns="0" rIns="45720" bIns="0" rtlCol="0" anchor="t">
              <a:spAutoFit/>
            </a:bodyPr>
            <a:lstStyle>
              <a:defPPr>
                <a:defRPr lang="en-US"/>
              </a:defPPr>
              <a:lvl1pPr algn="r"/>
            </a:lstStyle>
            <a:p>
              <a:r>
                <a:rPr lang="en-US" sz="1200" dirty="0"/>
                <a:t>High</a:t>
              </a:r>
            </a:p>
          </p:txBody>
        </p:sp>
        <p:sp>
          <p:nvSpPr>
            <p:cNvPr id="11" name="TextBox 10">
              <a:extLst>
                <a:ext uri="{FF2B5EF4-FFF2-40B4-BE49-F238E27FC236}">
                  <a16:creationId xmlns:a16="http://schemas.microsoft.com/office/drawing/2014/main" xmlns="" id="{627DF270-FC07-1446-98E3-F839A72FF308}"/>
                </a:ext>
              </a:extLst>
            </p:cNvPr>
            <p:cNvSpPr txBox="1"/>
            <p:nvPr/>
          </p:nvSpPr>
          <p:spPr>
            <a:xfrm>
              <a:off x="951007" y="3610276"/>
              <a:ext cx="652574" cy="184666"/>
            </a:xfrm>
            <a:prstGeom prst="rect">
              <a:avLst/>
            </a:prstGeom>
            <a:noFill/>
          </p:spPr>
          <p:txBody>
            <a:bodyPr wrap="square" lIns="0" tIns="0" rIns="45720" bIns="0" rtlCol="0" anchor="t">
              <a:spAutoFit/>
            </a:bodyPr>
            <a:lstStyle>
              <a:defPPr>
                <a:defRPr lang="en-US"/>
              </a:defPPr>
              <a:lvl1pPr algn="r"/>
            </a:lstStyle>
            <a:p>
              <a:r>
                <a:rPr lang="en-US" sz="1200" dirty="0"/>
                <a:t>Medium</a:t>
              </a:r>
            </a:p>
          </p:txBody>
        </p:sp>
        <p:sp>
          <p:nvSpPr>
            <p:cNvPr id="12" name="TextBox 11">
              <a:extLst>
                <a:ext uri="{FF2B5EF4-FFF2-40B4-BE49-F238E27FC236}">
                  <a16:creationId xmlns:a16="http://schemas.microsoft.com/office/drawing/2014/main" xmlns="" id="{32492DB9-76FE-404E-B931-563847E77F0E}"/>
                </a:ext>
              </a:extLst>
            </p:cNvPr>
            <p:cNvSpPr txBox="1"/>
            <p:nvPr/>
          </p:nvSpPr>
          <p:spPr>
            <a:xfrm>
              <a:off x="1099713" y="4411809"/>
              <a:ext cx="454071" cy="184666"/>
            </a:xfrm>
            <a:prstGeom prst="rect">
              <a:avLst/>
            </a:prstGeom>
            <a:noFill/>
          </p:spPr>
          <p:txBody>
            <a:bodyPr wrap="square" lIns="0" tIns="0" rIns="45720" bIns="0" rtlCol="0" anchor="t">
              <a:spAutoFit/>
            </a:bodyPr>
            <a:lstStyle/>
            <a:p>
              <a:pPr algn="r"/>
              <a:r>
                <a:rPr lang="en-US" sz="1200" dirty="0"/>
                <a:t>Low</a:t>
              </a:r>
            </a:p>
          </p:txBody>
        </p:sp>
        <p:sp>
          <p:nvSpPr>
            <p:cNvPr id="13" name="TextBox 12">
              <a:extLst>
                <a:ext uri="{FF2B5EF4-FFF2-40B4-BE49-F238E27FC236}">
                  <a16:creationId xmlns:a16="http://schemas.microsoft.com/office/drawing/2014/main" xmlns="" id="{AB486228-B347-2D40-90D8-0E84758C5355}"/>
                </a:ext>
              </a:extLst>
            </p:cNvPr>
            <p:cNvSpPr txBox="1"/>
            <p:nvPr/>
          </p:nvSpPr>
          <p:spPr>
            <a:xfrm rot="16200000">
              <a:off x="-52272" y="3605233"/>
              <a:ext cx="1782056" cy="194752"/>
            </a:xfrm>
            <a:prstGeom prst="rect">
              <a:avLst/>
            </a:prstGeom>
            <a:noFill/>
          </p:spPr>
          <p:txBody>
            <a:bodyPr wrap="square" lIns="0" tIns="0" rIns="45720" bIns="0" rtlCol="0" anchor="t">
              <a:spAutoFit/>
            </a:bodyPr>
            <a:lstStyle>
              <a:defPPr>
                <a:defRPr lang="en-US"/>
              </a:defPPr>
              <a:lvl1pPr algn="r"/>
            </a:lstStyle>
            <a:p>
              <a:pPr algn="ctr"/>
              <a:r>
                <a:rPr lang="en-US" sz="1200" b="1" dirty="0"/>
                <a:t>Current Job Openings </a:t>
              </a:r>
              <a:endParaRPr lang="en-US" sz="1200" b="1" baseline="30000" dirty="0"/>
            </a:p>
          </p:txBody>
        </p:sp>
        <p:sp>
          <p:nvSpPr>
            <p:cNvPr id="14" name="TextBox 13">
              <a:extLst>
                <a:ext uri="{FF2B5EF4-FFF2-40B4-BE49-F238E27FC236}">
                  <a16:creationId xmlns:a16="http://schemas.microsoft.com/office/drawing/2014/main" xmlns="" id="{B2ED689B-9678-D947-9600-EA1EDC5AA1BD}"/>
                </a:ext>
              </a:extLst>
            </p:cNvPr>
            <p:cNvSpPr txBox="1"/>
            <p:nvPr/>
          </p:nvSpPr>
          <p:spPr>
            <a:xfrm>
              <a:off x="1599207" y="4638255"/>
              <a:ext cx="600768" cy="184666"/>
            </a:xfrm>
            <a:prstGeom prst="rect">
              <a:avLst/>
            </a:prstGeom>
            <a:noFill/>
          </p:spPr>
          <p:txBody>
            <a:bodyPr wrap="square" lIns="0" tIns="0" rIns="45720" bIns="0" rtlCol="0" anchor="t">
              <a:spAutoFit/>
            </a:bodyPr>
            <a:lstStyle/>
            <a:p>
              <a:r>
                <a:rPr lang="en-US" sz="1200" dirty="0"/>
                <a:t>Low</a:t>
              </a:r>
            </a:p>
          </p:txBody>
        </p:sp>
        <p:sp>
          <p:nvSpPr>
            <p:cNvPr id="15" name="TextBox 14">
              <a:extLst>
                <a:ext uri="{FF2B5EF4-FFF2-40B4-BE49-F238E27FC236}">
                  <a16:creationId xmlns:a16="http://schemas.microsoft.com/office/drawing/2014/main" xmlns="" id="{A5C5DFD0-9059-DC4E-95D5-EA5443956E11}"/>
                </a:ext>
              </a:extLst>
            </p:cNvPr>
            <p:cNvSpPr txBox="1"/>
            <p:nvPr/>
          </p:nvSpPr>
          <p:spPr>
            <a:xfrm>
              <a:off x="2897795" y="4638255"/>
              <a:ext cx="777896" cy="184642"/>
            </a:xfrm>
            <a:prstGeom prst="rect">
              <a:avLst/>
            </a:prstGeom>
            <a:noFill/>
          </p:spPr>
          <p:txBody>
            <a:bodyPr wrap="square" lIns="0" tIns="0" rIns="45720" bIns="0" rtlCol="0" anchor="t">
              <a:spAutoFit/>
            </a:bodyPr>
            <a:lstStyle/>
            <a:p>
              <a:pPr algn="ctr"/>
              <a:r>
                <a:rPr lang="en-US" sz="1200" dirty="0"/>
                <a:t>Medium</a:t>
              </a:r>
            </a:p>
          </p:txBody>
        </p:sp>
        <p:sp>
          <p:nvSpPr>
            <p:cNvPr id="16" name="TextBox 15">
              <a:extLst>
                <a:ext uri="{FF2B5EF4-FFF2-40B4-BE49-F238E27FC236}">
                  <a16:creationId xmlns:a16="http://schemas.microsoft.com/office/drawing/2014/main" xmlns="" id="{CC8D040B-5AA8-1F48-B583-5A534BD7951E}"/>
                </a:ext>
              </a:extLst>
            </p:cNvPr>
            <p:cNvSpPr txBox="1"/>
            <p:nvPr/>
          </p:nvSpPr>
          <p:spPr>
            <a:xfrm>
              <a:off x="4269398" y="4638255"/>
              <a:ext cx="553702" cy="184666"/>
            </a:xfrm>
            <a:prstGeom prst="rect">
              <a:avLst/>
            </a:prstGeom>
            <a:noFill/>
          </p:spPr>
          <p:txBody>
            <a:bodyPr wrap="square" lIns="0" tIns="0" rIns="45720" bIns="0" rtlCol="0" anchor="t">
              <a:spAutoFit/>
            </a:bodyPr>
            <a:lstStyle/>
            <a:p>
              <a:pPr algn="r"/>
              <a:r>
                <a:rPr lang="en-US" sz="1200" dirty="0"/>
                <a:t>High</a:t>
              </a:r>
            </a:p>
          </p:txBody>
        </p:sp>
        <p:sp>
          <p:nvSpPr>
            <p:cNvPr id="17" name="TextBox 16">
              <a:extLst>
                <a:ext uri="{FF2B5EF4-FFF2-40B4-BE49-F238E27FC236}">
                  <a16:creationId xmlns:a16="http://schemas.microsoft.com/office/drawing/2014/main" xmlns="" id="{56CDCF13-B827-104D-8288-563F50E02EFF}"/>
                </a:ext>
              </a:extLst>
            </p:cNvPr>
            <p:cNvSpPr txBox="1"/>
            <p:nvPr/>
          </p:nvSpPr>
          <p:spPr>
            <a:xfrm>
              <a:off x="2417366" y="4861972"/>
              <a:ext cx="1611058" cy="190348"/>
            </a:xfrm>
            <a:prstGeom prst="rect">
              <a:avLst/>
            </a:prstGeom>
            <a:noFill/>
          </p:spPr>
          <p:txBody>
            <a:bodyPr wrap="square" lIns="0" tIns="0" rIns="45720" bIns="0" rtlCol="0" anchor="t">
              <a:spAutoFit/>
            </a:bodyPr>
            <a:lstStyle>
              <a:defPPr>
                <a:defRPr lang="en-US"/>
              </a:defPPr>
              <a:lvl1pPr algn="r"/>
            </a:lstStyle>
            <a:p>
              <a:pPr algn="ctr"/>
              <a:r>
                <a:rPr lang="en-US" sz="1200" b="1" dirty="0"/>
                <a:t>Demand Pressure</a:t>
              </a:r>
              <a:endParaRPr lang="en-US" sz="1200" b="1" baseline="30000" dirty="0"/>
            </a:p>
          </p:txBody>
        </p:sp>
        <p:sp>
          <p:nvSpPr>
            <p:cNvPr id="34" name="TextBox 33">
              <a:extLst>
                <a:ext uri="{FF2B5EF4-FFF2-40B4-BE49-F238E27FC236}">
                  <a16:creationId xmlns:a16="http://schemas.microsoft.com/office/drawing/2014/main" xmlns="" id="{1240D335-30CD-B94E-AAA4-5590BF4CFBB3}"/>
                </a:ext>
              </a:extLst>
            </p:cNvPr>
            <p:cNvSpPr txBox="1"/>
            <p:nvPr/>
          </p:nvSpPr>
          <p:spPr>
            <a:xfrm>
              <a:off x="1599208" y="2821007"/>
              <a:ext cx="1546272" cy="280559"/>
            </a:xfrm>
            <a:prstGeom prst="rect">
              <a:avLst/>
            </a:prstGeom>
            <a:solidFill>
              <a:srgbClr val="009AD7"/>
            </a:solidFill>
          </p:spPr>
          <p:txBody>
            <a:bodyPr wrap="square" lIns="0" rIns="0" rtlCol="0" anchor="ctr" anchorCtr="0">
              <a:spAutoFit/>
            </a:bodyPr>
            <a:lstStyle/>
            <a:p>
              <a:pPr algn="ctr"/>
              <a:r>
                <a:rPr lang="en-US" sz="1200" b="1" dirty="0">
                  <a:solidFill>
                    <a:schemeClr val="bg1"/>
                  </a:solidFill>
                </a:rPr>
                <a:t>Core</a:t>
              </a:r>
            </a:p>
          </p:txBody>
        </p:sp>
        <p:sp>
          <p:nvSpPr>
            <p:cNvPr id="37" name="TextBox 36">
              <a:extLst>
                <a:ext uri="{FF2B5EF4-FFF2-40B4-BE49-F238E27FC236}">
                  <a16:creationId xmlns:a16="http://schemas.microsoft.com/office/drawing/2014/main" xmlns="" id="{5F391202-DB88-AE49-8D61-4991B1365E42}"/>
                </a:ext>
              </a:extLst>
            </p:cNvPr>
            <p:cNvSpPr txBox="1"/>
            <p:nvPr/>
          </p:nvSpPr>
          <p:spPr>
            <a:xfrm>
              <a:off x="1599207" y="4326797"/>
              <a:ext cx="1549399" cy="280559"/>
            </a:xfrm>
            <a:prstGeom prst="rect">
              <a:avLst/>
            </a:prstGeom>
            <a:solidFill>
              <a:srgbClr val="002856"/>
            </a:solidFill>
          </p:spPr>
          <p:txBody>
            <a:bodyPr wrap="square" lIns="0" rIns="0" rtlCol="0" anchor="ctr" anchorCtr="0">
              <a:spAutoFit/>
            </a:bodyPr>
            <a:lstStyle/>
            <a:p>
              <a:pPr algn="ctr"/>
              <a:r>
                <a:rPr lang="en-US" sz="1200" b="1" dirty="0">
                  <a:solidFill>
                    <a:schemeClr val="bg1"/>
                  </a:solidFill>
                </a:rPr>
                <a:t>Legacy</a:t>
              </a:r>
            </a:p>
          </p:txBody>
        </p:sp>
        <p:sp>
          <p:nvSpPr>
            <p:cNvPr id="39" name="TextBox 38">
              <a:extLst>
                <a:ext uri="{FF2B5EF4-FFF2-40B4-BE49-F238E27FC236}">
                  <a16:creationId xmlns:a16="http://schemas.microsoft.com/office/drawing/2014/main" xmlns="" id="{54190B6D-557C-A147-8E5F-BFC853B9AB99}"/>
                </a:ext>
              </a:extLst>
            </p:cNvPr>
            <p:cNvSpPr txBox="1"/>
            <p:nvPr/>
          </p:nvSpPr>
          <p:spPr>
            <a:xfrm>
              <a:off x="3273701" y="4326797"/>
              <a:ext cx="1549399" cy="280559"/>
            </a:xfrm>
            <a:prstGeom prst="rect">
              <a:avLst/>
            </a:prstGeom>
            <a:solidFill>
              <a:srgbClr val="6A80A3"/>
            </a:solidFill>
          </p:spPr>
          <p:txBody>
            <a:bodyPr wrap="square" lIns="0" rIns="0" rtlCol="0" anchor="ctr" anchorCtr="0">
              <a:spAutoFit/>
            </a:bodyPr>
            <a:lstStyle/>
            <a:p>
              <a:pPr algn="ctr"/>
              <a:r>
                <a:rPr lang="en-US" sz="1200" b="1" dirty="0">
                  <a:solidFill>
                    <a:schemeClr val="bg1"/>
                  </a:solidFill>
                </a:rPr>
                <a:t>Niche</a:t>
              </a:r>
            </a:p>
          </p:txBody>
        </p:sp>
        <p:cxnSp>
          <p:nvCxnSpPr>
            <p:cNvPr id="8" name="Straight Connector 7">
              <a:extLst>
                <a:ext uri="{FF2B5EF4-FFF2-40B4-BE49-F238E27FC236}">
                  <a16:creationId xmlns:a16="http://schemas.microsoft.com/office/drawing/2014/main" xmlns="" id="{2D7123A7-295A-2B49-8AB3-ED496668C9ED}"/>
                </a:ext>
              </a:extLst>
            </p:cNvPr>
            <p:cNvCxnSpPr>
              <a:cxnSpLocks/>
            </p:cNvCxnSpPr>
            <p:nvPr/>
          </p:nvCxnSpPr>
          <p:spPr>
            <a:xfrm>
              <a:off x="3211153" y="2793985"/>
              <a:ext cx="0" cy="1817248"/>
            </a:xfrm>
            <a:prstGeom prst="line">
              <a:avLst/>
            </a:prstGeom>
            <a:noFill/>
            <a:ln w="25400" cap="flat" cmpd="sng">
              <a:solidFill>
                <a:srgbClr val="6F7878"/>
              </a:solidFill>
              <a:prstDash val="solid"/>
              <a:round/>
              <a:headEnd type="none" w="lg" len="med"/>
              <a:tailEnd type="none" w="lg" len="med"/>
            </a:ln>
          </p:spPr>
        </p:cxnSp>
        <p:cxnSp>
          <p:nvCxnSpPr>
            <p:cNvPr id="44" name="Straight Connector 43">
              <a:extLst>
                <a:ext uri="{FF2B5EF4-FFF2-40B4-BE49-F238E27FC236}">
                  <a16:creationId xmlns:a16="http://schemas.microsoft.com/office/drawing/2014/main" xmlns="" id="{EAF6DBE8-5810-364A-A851-37023A1F6ECF}"/>
                </a:ext>
              </a:extLst>
            </p:cNvPr>
            <p:cNvCxnSpPr>
              <a:cxnSpLocks/>
            </p:cNvCxnSpPr>
            <p:nvPr/>
          </p:nvCxnSpPr>
          <p:spPr>
            <a:xfrm>
              <a:off x="1622691" y="3702609"/>
              <a:ext cx="3200409" cy="0"/>
            </a:xfrm>
            <a:prstGeom prst="line">
              <a:avLst/>
            </a:prstGeom>
            <a:noFill/>
            <a:ln w="25400" cap="flat" cmpd="sng">
              <a:solidFill>
                <a:srgbClr val="6F7878"/>
              </a:solidFill>
              <a:prstDash val="solid"/>
              <a:round/>
              <a:headEnd type="none" w="lg" len="med"/>
              <a:tailEnd type="none" w="lg" len="med"/>
            </a:ln>
          </p:spPr>
        </p:cxnSp>
      </p:grpSp>
      <p:sp>
        <p:nvSpPr>
          <p:cNvPr id="45" name="Text Box 91">
            <a:extLst>
              <a:ext uri="{FF2B5EF4-FFF2-40B4-BE49-F238E27FC236}">
                <a16:creationId xmlns:a16="http://schemas.microsoft.com/office/drawing/2014/main" xmlns="" id="{A8F57EF0-C955-DD4F-B04E-ABD69D77F9DE}"/>
              </a:ext>
            </a:extLst>
          </p:cNvPr>
          <p:cNvSpPr txBox="1">
            <a:spLocks noChangeAspect="1" noChangeArrowheads="1"/>
          </p:cNvSpPr>
          <p:nvPr/>
        </p:nvSpPr>
        <p:spPr bwMode="gray">
          <a:xfrm>
            <a:off x="457200" y="6088422"/>
            <a:ext cx="9303488" cy="212366"/>
          </a:xfrm>
          <a:prstGeom prst="rect">
            <a:avLst/>
          </a:prstGeom>
          <a:noFill/>
        </p:spPr>
        <p:txBody>
          <a:bodyPr wrap="square" lIns="0" tIns="0" rIns="0" bIns="27432" rtlCol="0" anchor="b" anchorCtr="0">
            <a:spAutoFit/>
          </a:bodyPr>
          <a:lstStyle>
            <a:defPPr>
              <a:defRPr lang="en-US"/>
            </a:defPPr>
            <a:lvl1pPr>
              <a:defRPr sz="800">
                <a:solidFill>
                  <a:schemeClr val="accent2">
                    <a:lumMod val="75000"/>
                  </a:schemeClr>
                </a:solidFill>
              </a:defRPr>
            </a:lvl1pPr>
          </a:lstStyle>
          <a:p>
            <a:pPr lvl="0"/>
            <a:r>
              <a:rPr lang="en-US" sz="1200" dirty="0">
                <a:solidFill>
                  <a:srgbClr val="6F7878"/>
                </a:solidFill>
              </a:rPr>
              <a:t>Source: Gartner</a:t>
            </a:r>
          </a:p>
        </p:txBody>
      </p:sp>
      <p:sp>
        <p:nvSpPr>
          <p:cNvPr id="46" name="Rectangle 45">
            <a:extLst>
              <a:ext uri="{FF2B5EF4-FFF2-40B4-BE49-F238E27FC236}">
                <a16:creationId xmlns:a16="http://schemas.microsoft.com/office/drawing/2014/main" xmlns="" id="{3D1F0791-A4F9-FB43-BCCF-378FD4392B05}"/>
              </a:ext>
            </a:extLst>
          </p:cNvPr>
          <p:cNvSpPr/>
          <p:nvPr/>
        </p:nvSpPr>
        <p:spPr>
          <a:xfrm>
            <a:off x="842100" y="4891584"/>
            <a:ext cx="10507800" cy="1127606"/>
          </a:xfrm>
          <a:prstGeom prst="rect">
            <a:avLst/>
          </a:prstGeom>
          <a:solidFill>
            <a:srgbClr val="F4F4F4"/>
          </a:solidFill>
        </p:spPr>
        <p:txBody>
          <a:bodyPr wrap="square" lIns="45720" rIns="45720" anchor="t" anchorCtr="0">
            <a:noAutofit/>
          </a:bodyPr>
          <a:lstStyle/>
          <a:p>
            <a:r>
              <a:rPr lang="en-US" sz="1200" dirty="0"/>
              <a:t>The categories of skills consist of:</a:t>
            </a:r>
            <a:endParaRPr lang="en-US" sz="1200" b="1" dirty="0"/>
          </a:p>
        </p:txBody>
      </p:sp>
      <p:sp>
        <p:nvSpPr>
          <p:cNvPr id="38" name="Rectangle 37">
            <a:extLst>
              <a:ext uri="{FF2B5EF4-FFF2-40B4-BE49-F238E27FC236}">
                <a16:creationId xmlns:a16="http://schemas.microsoft.com/office/drawing/2014/main" xmlns="" id="{C1A3E041-6C31-4AB8-82F5-6A7873BAE0D6}"/>
              </a:ext>
            </a:extLst>
          </p:cNvPr>
          <p:cNvSpPr/>
          <p:nvPr/>
        </p:nvSpPr>
        <p:spPr>
          <a:xfrm>
            <a:off x="842100" y="5159758"/>
            <a:ext cx="10507800" cy="830997"/>
          </a:xfrm>
          <a:prstGeom prst="rect">
            <a:avLst/>
          </a:prstGeom>
          <a:noFill/>
        </p:spPr>
        <p:txBody>
          <a:bodyPr wrap="square" lIns="45720" rIns="45720" numCol="2" spcCol="91440" anchor="t" anchorCtr="0">
            <a:spAutoFit/>
          </a:bodyPr>
          <a:lstStyle/>
          <a:p>
            <a:pPr marL="115884" indent="-115884">
              <a:buFont typeface="Arial" panose="020B0604020202020204" pitchFamily="34" charset="0"/>
              <a:buChar char="•"/>
            </a:pPr>
            <a:r>
              <a:rPr lang="en-US" sz="1200" b="1" dirty="0"/>
              <a:t>Cloud: </a:t>
            </a:r>
            <a:r>
              <a:rPr lang="en-US" sz="1200" dirty="0"/>
              <a:t>PaaS, IaaS, Kubernetes and Cloud Architecture.</a:t>
            </a:r>
          </a:p>
          <a:p>
            <a:pPr marL="115884" indent="-115884">
              <a:buFont typeface="Arial" panose="020B0604020202020204" pitchFamily="34" charset="0"/>
              <a:buChar char="•"/>
            </a:pPr>
            <a:r>
              <a:rPr lang="en-US" sz="1200" b="1" dirty="0"/>
              <a:t>Advanced Analytics: </a:t>
            </a:r>
            <a:r>
              <a:rPr lang="en-US" sz="1200" dirty="0"/>
              <a:t>Artificial Intelligence, R, Machine Learning, Python, Data Science, Data Integration, Business Analysis and Business Intelligence.</a:t>
            </a:r>
          </a:p>
          <a:p>
            <a:pPr marL="115884" indent="-115884">
              <a:buFont typeface="Arial" panose="020B0604020202020204" pitchFamily="34" charset="0"/>
              <a:buChar char="•"/>
            </a:pPr>
            <a:r>
              <a:rPr lang="en-US" sz="1200" b="1" dirty="0"/>
              <a:t>Continuous Delivery: </a:t>
            </a:r>
            <a:r>
              <a:rPr lang="en-US" sz="1200" dirty="0"/>
              <a:t>Agile Software Delivery, DevOps, Scrum Methodology, User Experience (UX) and Continuous Integration.</a:t>
            </a:r>
          </a:p>
          <a:p>
            <a:pPr marL="115884" indent="-115884">
              <a:buFont typeface="Arial" panose="020B0604020202020204" pitchFamily="34" charset="0"/>
              <a:buChar char="•"/>
            </a:pPr>
            <a:r>
              <a:rPr lang="en-US" sz="1200" b="1" dirty="0"/>
              <a:t>Automation</a:t>
            </a:r>
          </a:p>
        </p:txBody>
      </p:sp>
      <p:cxnSp>
        <p:nvCxnSpPr>
          <p:cNvPr id="22" name="Straight Connector 21">
            <a:extLst>
              <a:ext uri="{FF2B5EF4-FFF2-40B4-BE49-F238E27FC236}">
                <a16:creationId xmlns:a16="http://schemas.microsoft.com/office/drawing/2014/main" xmlns="" id="{3DA41EE4-81B7-3D47-B959-15306DD9AA20}"/>
              </a:ext>
            </a:extLst>
          </p:cNvPr>
          <p:cNvCxnSpPr>
            <a:cxnSpLocks/>
          </p:cNvCxnSpPr>
          <p:nvPr/>
        </p:nvCxnSpPr>
        <p:spPr>
          <a:xfrm>
            <a:off x="4343539" y="3424187"/>
            <a:ext cx="446487" cy="0"/>
          </a:xfrm>
          <a:prstGeom prst="line">
            <a:avLst/>
          </a:prstGeom>
          <a:noFill/>
          <a:ln w="25400">
            <a:solidFill>
              <a:srgbClr val="91DCF8"/>
            </a:solidFill>
            <a:prstDash val="dash"/>
          </a:ln>
        </p:spPr>
        <p:style>
          <a:lnRef idx="2">
            <a:schemeClr val="accent1">
              <a:shade val="50000"/>
            </a:schemeClr>
          </a:lnRef>
          <a:fillRef idx="1">
            <a:schemeClr val="accent1"/>
          </a:fillRef>
          <a:effectRef idx="0">
            <a:schemeClr val="accent1"/>
          </a:effectRef>
          <a:fontRef idx="minor">
            <a:schemeClr val="lt1"/>
          </a:fontRef>
        </p:style>
      </p:cxnSp>
    </p:spTree>
    <p:extLst>
      <p:ext uri="{BB962C8B-B14F-4D97-AF65-F5344CB8AC3E}">
        <p14:creationId xmlns:p14="http://schemas.microsoft.com/office/powerpoint/2010/main" val="9306080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9"/>
        <p:cNvGrpSpPr/>
        <p:nvPr/>
      </p:nvGrpSpPr>
      <p:grpSpPr>
        <a:xfrm>
          <a:off x="0" y="0"/>
          <a:ext cx="0" cy="0"/>
          <a:chOff x="0" y="0"/>
          <a:chExt cx="0" cy="0"/>
        </a:xfrm>
      </p:grpSpPr>
      <p:sp>
        <p:nvSpPr>
          <p:cNvPr id="20" name="Google Shape;623;p118">
            <a:extLst>
              <a:ext uri="{FF2B5EF4-FFF2-40B4-BE49-F238E27FC236}">
                <a16:creationId xmlns:a16="http://schemas.microsoft.com/office/drawing/2014/main" xmlns="" id="{8E1302E8-9AC4-224F-9AD7-49E8228A15A1}"/>
              </a:ext>
            </a:extLst>
          </p:cNvPr>
          <p:cNvSpPr txBox="1"/>
          <p:nvPr/>
        </p:nvSpPr>
        <p:spPr>
          <a:xfrm>
            <a:off x="380714" y="39823"/>
            <a:ext cx="11528157" cy="584775"/>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white"/>
                </a:solidFill>
                <a:effectLst/>
                <a:uLnTx/>
                <a:uFillTx/>
                <a:latin typeface="Arial Black"/>
                <a:ea typeface="Arial Black"/>
                <a:cs typeface="Arial Black"/>
                <a:sym typeface="Arial Black"/>
              </a:rPr>
              <a:t>Use Infrastructure-Led Innovation (I-LI)</a:t>
            </a:r>
            <a:r>
              <a:rPr kumimoji="0" lang="en-US" sz="2000" b="1" i="0" u="none" strike="noStrike" kern="1200" cap="none" spc="0" normalizeH="0" noProof="0" dirty="0">
                <a:ln>
                  <a:noFill/>
                </a:ln>
                <a:solidFill>
                  <a:prstClr val="white"/>
                </a:solidFill>
                <a:effectLst/>
                <a:uLnTx/>
                <a:uFillTx/>
                <a:latin typeface="Arial Black"/>
                <a:ea typeface="Arial Black"/>
                <a:cs typeface="Arial Black"/>
                <a:sym typeface="Arial Black"/>
              </a:rPr>
              <a:t> to Drive Digital Business Acceleration</a:t>
            </a:r>
            <a:endParaRPr kumimoji="0" lang="en-US" sz="2000" b="0" i="0" u="none" strike="noStrike" kern="1200" cap="none" spc="0" normalizeH="0" baseline="0" noProof="0" dirty="0">
              <a:ln>
                <a:noFill/>
              </a:ln>
              <a:solidFill>
                <a:prstClr val="white"/>
              </a:solidFill>
              <a:effectLst/>
              <a:uLnTx/>
              <a:uFillTx/>
              <a:latin typeface="Arial"/>
              <a:ea typeface="+mn-ea"/>
              <a:cs typeface="+mn-cs"/>
            </a:endParaRPr>
          </a:p>
        </p:txBody>
      </p:sp>
      <p:sp>
        <p:nvSpPr>
          <p:cNvPr id="4" name="Google Shape;616;p118">
            <a:extLst>
              <a:ext uri="{FF2B5EF4-FFF2-40B4-BE49-F238E27FC236}">
                <a16:creationId xmlns:a16="http://schemas.microsoft.com/office/drawing/2014/main" xmlns="" id="{7798C74E-F5F0-4EE4-B8D0-7594AE07007F}"/>
              </a:ext>
            </a:extLst>
          </p:cNvPr>
          <p:cNvSpPr txBox="1"/>
          <p:nvPr/>
        </p:nvSpPr>
        <p:spPr>
          <a:xfrm rot="21592083">
            <a:off x="1865170" y="5773759"/>
            <a:ext cx="8461660" cy="431758"/>
          </a:xfrm>
          <a:prstGeom prst="rect">
            <a:avLst/>
          </a:prstGeom>
          <a:noFill/>
          <a:ln>
            <a:noFill/>
          </a:ln>
        </p:spPr>
        <p:txBody>
          <a:bodyPr spcFirstLastPara="1" wrap="square" lIns="91440" tIns="91440" rIns="91440" bIns="91440" anchor="ctr" anchorCtr="0">
            <a:noAutofit/>
          </a:bodyP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2400" i="0" u="none" strike="noStrike" kern="1200" cap="none" spc="0" normalizeH="0" baseline="0" noProof="0" dirty="0">
                <a:ln>
                  <a:noFill/>
                </a:ln>
                <a:solidFill>
                  <a:srgbClr val="000000"/>
                </a:solidFill>
                <a:effectLst/>
                <a:uLnTx/>
                <a:uFillTx/>
                <a:latin typeface="Arial"/>
                <a:ea typeface="Arial"/>
                <a:cs typeface="Arial"/>
                <a:sym typeface="Arial"/>
              </a:rPr>
              <a:t>Mature a Resilient I&amp;O Practice Without Sacrificing Agility</a:t>
            </a:r>
          </a:p>
        </p:txBody>
      </p:sp>
      <p:grpSp>
        <p:nvGrpSpPr>
          <p:cNvPr id="8" name="Group 7">
            <a:extLst>
              <a:ext uri="{FF2B5EF4-FFF2-40B4-BE49-F238E27FC236}">
                <a16:creationId xmlns:a16="http://schemas.microsoft.com/office/drawing/2014/main" xmlns="" id="{33534306-E983-4DB1-A935-5FF28B217FE5}"/>
              </a:ext>
            </a:extLst>
          </p:cNvPr>
          <p:cNvGrpSpPr/>
          <p:nvPr/>
        </p:nvGrpSpPr>
        <p:grpSpPr>
          <a:xfrm>
            <a:off x="3801877" y="1067138"/>
            <a:ext cx="4588247" cy="4588247"/>
            <a:chOff x="3210155" y="909000"/>
            <a:chExt cx="5040000" cy="5040000"/>
          </a:xfrm>
        </p:grpSpPr>
        <p:sp>
          <p:nvSpPr>
            <p:cNvPr id="3" name="Oval 2">
              <a:extLst>
                <a:ext uri="{FF2B5EF4-FFF2-40B4-BE49-F238E27FC236}">
                  <a16:creationId xmlns:a16="http://schemas.microsoft.com/office/drawing/2014/main" xmlns="" id="{62E1A920-C845-4593-AD00-FA656CA9EB83}"/>
                </a:ext>
              </a:extLst>
            </p:cNvPr>
            <p:cNvSpPr/>
            <p:nvPr/>
          </p:nvSpPr>
          <p:spPr>
            <a:xfrm>
              <a:off x="3210155" y="909000"/>
              <a:ext cx="5040000" cy="5040000"/>
            </a:xfrm>
            <a:prstGeom prst="ellipse">
              <a:avLst/>
            </a:prstGeom>
            <a:noFill/>
            <a:ln>
              <a:solidFill>
                <a:srgbClr val="0028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2" name="Oval 31">
              <a:extLst>
                <a:ext uri="{FF2B5EF4-FFF2-40B4-BE49-F238E27FC236}">
                  <a16:creationId xmlns:a16="http://schemas.microsoft.com/office/drawing/2014/main" xmlns="" id="{45460ED8-5588-4BCC-9F10-D9506D07563B}"/>
                </a:ext>
              </a:extLst>
            </p:cNvPr>
            <p:cNvSpPr/>
            <p:nvPr/>
          </p:nvSpPr>
          <p:spPr>
            <a:xfrm>
              <a:off x="3825538" y="1524000"/>
              <a:ext cx="3810000" cy="3810000"/>
            </a:xfrm>
            <a:prstGeom prst="ellipse">
              <a:avLst/>
            </a:prstGeom>
            <a:solidFill>
              <a:srgbClr val="009AD7"/>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US" dirty="0">
                <a:solidFill>
                  <a:schemeClr val="bg1"/>
                </a:solidFill>
              </a:endParaRPr>
            </a:p>
          </p:txBody>
        </p:sp>
        <p:cxnSp>
          <p:nvCxnSpPr>
            <p:cNvPr id="49" name="Straight Connector 48">
              <a:extLst>
                <a:ext uri="{FF2B5EF4-FFF2-40B4-BE49-F238E27FC236}">
                  <a16:creationId xmlns:a16="http://schemas.microsoft.com/office/drawing/2014/main" xmlns="" id="{6AEC8077-498A-4F29-850B-179DB1A8B056}"/>
                </a:ext>
              </a:extLst>
            </p:cNvPr>
            <p:cNvCxnSpPr>
              <a:cxnSpLocks/>
              <a:stCxn id="50" idx="0"/>
              <a:endCxn id="32" idx="0"/>
            </p:cNvCxnSpPr>
            <p:nvPr/>
          </p:nvCxnSpPr>
          <p:spPr>
            <a:xfrm flipH="1" flipV="1">
              <a:off x="5730538" y="1524000"/>
              <a:ext cx="12549" cy="1260143"/>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xmlns="" id="{CAEF7905-D6BC-4DC4-8A29-FE85EE5D4741}"/>
                </a:ext>
              </a:extLst>
            </p:cNvPr>
            <p:cNvCxnSpPr>
              <a:cxnSpLocks/>
            </p:cNvCxnSpPr>
            <p:nvPr/>
          </p:nvCxnSpPr>
          <p:spPr>
            <a:xfrm>
              <a:off x="6163336" y="3665692"/>
              <a:ext cx="1232705" cy="694282"/>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xmlns="" id="{74F61EFE-55AB-4EBA-82F4-5168AF0F38D6}"/>
                </a:ext>
              </a:extLst>
            </p:cNvPr>
            <p:cNvCxnSpPr>
              <a:cxnSpLocks/>
            </p:cNvCxnSpPr>
            <p:nvPr/>
          </p:nvCxnSpPr>
          <p:spPr>
            <a:xfrm flipH="1">
              <a:off x="4093012" y="3681876"/>
              <a:ext cx="1203969" cy="678098"/>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xmlns="" id="{C5E883AB-750E-4E1C-A794-E34EEC62B650}"/>
                </a:ext>
              </a:extLst>
            </p:cNvPr>
            <p:cNvSpPr txBox="1"/>
            <p:nvPr/>
          </p:nvSpPr>
          <p:spPr>
            <a:xfrm>
              <a:off x="4144015" y="2443369"/>
              <a:ext cx="1466491" cy="425980"/>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defPPr>
                <a:defRPr lang="en-US"/>
              </a:defPPr>
              <a:lvl1pPr algn="ctr">
                <a:defRPr sz="2000">
                  <a:solidFill>
                    <a:schemeClr val="bg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nSpc>
                  <a:spcPct val="90000"/>
                </a:lnSpc>
              </a:pPr>
              <a:r>
                <a:rPr lang="en-US" sz="1400" dirty="0">
                  <a:solidFill>
                    <a:schemeClr val="tx1"/>
                  </a:solidFill>
                </a:rPr>
                <a:t>Transformational</a:t>
              </a:r>
            </a:p>
            <a:p>
              <a:pPr>
                <a:lnSpc>
                  <a:spcPct val="90000"/>
                </a:lnSpc>
              </a:pPr>
              <a:r>
                <a:rPr lang="en-US" sz="1400" dirty="0">
                  <a:solidFill>
                    <a:schemeClr val="tx1"/>
                  </a:solidFill>
                </a:rPr>
                <a:t>Leadership</a:t>
              </a:r>
            </a:p>
          </p:txBody>
        </p:sp>
        <p:sp>
          <p:nvSpPr>
            <p:cNvPr id="28" name="TextBox 27">
              <a:extLst>
                <a:ext uri="{FF2B5EF4-FFF2-40B4-BE49-F238E27FC236}">
                  <a16:creationId xmlns:a16="http://schemas.microsoft.com/office/drawing/2014/main" xmlns="" id="{6BCA7926-78EA-4C42-A7B9-3EB22675F52B}"/>
                </a:ext>
              </a:extLst>
            </p:cNvPr>
            <p:cNvSpPr txBox="1"/>
            <p:nvPr/>
          </p:nvSpPr>
          <p:spPr>
            <a:xfrm>
              <a:off x="6052945" y="2443369"/>
              <a:ext cx="1187359" cy="425980"/>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defPPr>
                <a:defRPr lang="en-US"/>
              </a:defPPr>
              <a:lvl1pPr algn="ctr">
                <a:defRPr sz="2000">
                  <a:solidFill>
                    <a:schemeClr val="bg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nSpc>
                  <a:spcPct val="90000"/>
                </a:lnSpc>
              </a:pPr>
              <a:r>
                <a:rPr lang="en-US" sz="1400" dirty="0">
                  <a:solidFill>
                    <a:schemeClr val="tx1"/>
                  </a:solidFill>
                </a:rPr>
                <a:t>Operational</a:t>
              </a:r>
            </a:p>
            <a:p>
              <a:pPr>
                <a:lnSpc>
                  <a:spcPct val="90000"/>
                </a:lnSpc>
              </a:pPr>
              <a:r>
                <a:rPr lang="en-US" sz="1400" dirty="0">
                  <a:solidFill>
                    <a:schemeClr val="tx1"/>
                  </a:solidFill>
                </a:rPr>
                <a:t>Excellence</a:t>
              </a:r>
            </a:p>
          </p:txBody>
        </p:sp>
        <p:sp>
          <p:nvSpPr>
            <p:cNvPr id="29" name="TextBox 28">
              <a:extLst>
                <a:ext uri="{FF2B5EF4-FFF2-40B4-BE49-F238E27FC236}">
                  <a16:creationId xmlns:a16="http://schemas.microsoft.com/office/drawing/2014/main" xmlns="" id="{2E103181-7989-4208-A0E2-3EB9CDB2280C}"/>
                </a:ext>
              </a:extLst>
            </p:cNvPr>
            <p:cNvSpPr txBox="1"/>
            <p:nvPr/>
          </p:nvSpPr>
          <p:spPr>
            <a:xfrm>
              <a:off x="4803351" y="4059461"/>
              <a:ext cx="1853615" cy="584775"/>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defPPr>
                <a:defRPr lang="en-US"/>
              </a:defPPr>
              <a:lvl1pPr algn="ctr">
                <a:defRPr sz="2000">
                  <a:solidFill>
                    <a:schemeClr val="bg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nSpc>
                  <a:spcPct val="90000"/>
                </a:lnSpc>
              </a:pPr>
              <a:r>
                <a:rPr lang="en-US" sz="1400" dirty="0">
                  <a:solidFill>
                    <a:schemeClr val="tx1"/>
                  </a:solidFill>
                </a:rPr>
                <a:t>Breakthrough</a:t>
              </a:r>
            </a:p>
            <a:p>
              <a:pPr>
                <a:lnSpc>
                  <a:spcPct val="90000"/>
                </a:lnSpc>
              </a:pPr>
              <a:r>
                <a:rPr lang="en-US" sz="1400" dirty="0">
                  <a:solidFill>
                    <a:schemeClr val="tx1"/>
                  </a:solidFill>
                </a:rPr>
                <a:t>Technology</a:t>
              </a:r>
            </a:p>
          </p:txBody>
        </p:sp>
        <p:sp>
          <p:nvSpPr>
            <p:cNvPr id="50" name="Oval 49">
              <a:extLst>
                <a:ext uri="{FF2B5EF4-FFF2-40B4-BE49-F238E27FC236}">
                  <a16:creationId xmlns:a16="http://schemas.microsoft.com/office/drawing/2014/main" xmlns="" id="{FC3C7168-7FBD-4F17-82E0-E13BBC838A10}"/>
                </a:ext>
              </a:extLst>
            </p:cNvPr>
            <p:cNvSpPr/>
            <p:nvPr/>
          </p:nvSpPr>
          <p:spPr>
            <a:xfrm>
              <a:off x="5098230" y="2784143"/>
              <a:ext cx="1289714" cy="1289714"/>
            </a:xfrm>
            <a:prstGeom prst="ellipse">
              <a:avLst/>
            </a:prstGeom>
            <a:solidFill>
              <a:srgbClr val="002856"/>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lnSpc>
                  <a:spcPct val="90000"/>
                </a:lnSpc>
              </a:pPr>
              <a:r>
                <a:rPr lang="en-US" sz="1400" dirty="0">
                  <a:solidFill>
                    <a:schemeClr val="bg1"/>
                  </a:solidFill>
                </a:rPr>
                <a:t>Customer</a:t>
              </a:r>
              <a:br>
                <a:rPr lang="en-US" sz="1400" dirty="0">
                  <a:solidFill>
                    <a:schemeClr val="bg1"/>
                  </a:solidFill>
                </a:rPr>
              </a:br>
              <a:r>
                <a:rPr lang="en-US" sz="1400" dirty="0">
                  <a:solidFill>
                    <a:schemeClr val="bg1"/>
                  </a:solidFill>
                </a:rPr>
                <a:t>Centricity</a:t>
              </a:r>
            </a:p>
          </p:txBody>
        </p:sp>
      </p:grpSp>
      <p:sp>
        <p:nvSpPr>
          <p:cNvPr id="21" name="Rectangle 20">
            <a:extLst>
              <a:ext uri="{FF2B5EF4-FFF2-40B4-BE49-F238E27FC236}">
                <a16:creationId xmlns:a16="http://schemas.microsoft.com/office/drawing/2014/main" xmlns="" id="{A41CFBAF-39BC-4246-8B2E-275A9D28AFA6}"/>
              </a:ext>
            </a:extLst>
          </p:cNvPr>
          <p:cNvSpPr/>
          <p:nvPr/>
        </p:nvSpPr>
        <p:spPr>
          <a:xfrm>
            <a:off x="4691487" y="1418986"/>
            <a:ext cx="2809027" cy="1590686"/>
          </a:xfrm>
          <a:prstGeom prst="rect">
            <a:avLst/>
          </a:prstGeom>
          <a:noFill/>
        </p:spPr>
        <p:txBody>
          <a:bodyPr wrap="none" lIns="91440" tIns="45720" rIns="91440" bIns="45720">
            <a:prstTxWarp prst="textArchUp">
              <a:avLst>
                <a:gd name="adj" fmla="val 5566689"/>
              </a:avLst>
            </a:prstTxWarp>
            <a:spAutoFit/>
          </a:bodyPr>
          <a:lstStyle/>
          <a:p>
            <a:pPr algn="ctr"/>
            <a:r>
              <a:rPr lang="en-US" sz="2400" b="1" cap="none" spc="0" dirty="0">
                <a:ln w="0"/>
                <a:solidFill>
                  <a:srgbClr val="002856"/>
                </a:solidFill>
              </a:rPr>
              <a:t>Increase Resilience</a:t>
            </a:r>
          </a:p>
        </p:txBody>
      </p:sp>
      <p:sp>
        <p:nvSpPr>
          <p:cNvPr id="5" name="Title 4">
            <a:extLst>
              <a:ext uri="{FF2B5EF4-FFF2-40B4-BE49-F238E27FC236}">
                <a16:creationId xmlns:a16="http://schemas.microsoft.com/office/drawing/2014/main" xmlns="" id="{6461B349-D799-064F-BACC-EDF074419322}"/>
              </a:ext>
            </a:extLst>
          </p:cNvPr>
          <p:cNvSpPr>
            <a:spLocks noGrp="1"/>
          </p:cNvSpPr>
          <p:nvPr>
            <p:ph type="title"/>
          </p:nvPr>
        </p:nvSpPr>
        <p:spPr/>
        <p:txBody>
          <a:bodyPr/>
          <a:lstStyle/>
          <a:p>
            <a:r>
              <a:rPr lang="en-US" dirty="0"/>
              <a:t>Adaptive Resilience Model for Continuous Change</a:t>
            </a:r>
          </a:p>
        </p:txBody>
      </p:sp>
      <p:pic>
        <p:nvPicPr>
          <p:cNvPr id="12" name="Graphic 11">
            <a:extLst>
              <a:ext uri="{FF2B5EF4-FFF2-40B4-BE49-F238E27FC236}">
                <a16:creationId xmlns:a16="http://schemas.microsoft.com/office/drawing/2014/main" xmlns="" id="{DD83C0CE-0B2F-674D-BCC2-CA803FB70D29}"/>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6821739" y="2976890"/>
            <a:ext cx="685800" cy="533400"/>
          </a:xfrm>
          <a:prstGeom prst="rect">
            <a:avLst/>
          </a:prstGeom>
        </p:spPr>
      </p:pic>
      <p:pic>
        <p:nvPicPr>
          <p:cNvPr id="14" name="Graphic 13">
            <a:extLst>
              <a:ext uri="{FF2B5EF4-FFF2-40B4-BE49-F238E27FC236}">
                <a16:creationId xmlns:a16="http://schemas.microsoft.com/office/drawing/2014/main" xmlns="" id="{EA8E141B-15D0-2143-A734-7A25E6411DD3}"/>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p:blipFill>
        <p:spPr>
          <a:xfrm>
            <a:off x="4709572" y="2976890"/>
            <a:ext cx="685800" cy="533400"/>
          </a:xfrm>
          <a:prstGeom prst="rect">
            <a:avLst/>
          </a:prstGeom>
        </p:spPr>
      </p:pic>
      <p:pic>
        <p:nvPicPr>
          <p:cNvPr id="16" name="Graphic 15">
            <a:extLst>
              <a:ext uri="{FF2B5EF4-FFF2-40B4-BE49-F238E27FC236}">
                <a16:creationId xmlns:a16="http://schemas.microsoft.com/office/drawing/2014/main" xmlns="" id="{0564D83B-3399-8649-99BA-5500A585ACF8}"/>
              </a:ext>
            </a:extLst>
          </p:cNvPr>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xmlns="" r:embed="rId8"/>
              </a:ext>
            </a:extLst>
          </a:blip>
          <a:stretch>
            <a:fillRect/>
          </a:stretch>
        </p:blipFill>
        <p:spPr>
          <a:xfrm>
            <a:off x="5753100" y="4458482"/>
            <a:ext cx="685800" cy="533400"/>
          </a:xfrm>
          <a:prstGeom prst="rect">
            <a:avLst/>
          </a:prstGeom>
        </p:spPr>
      </p:pic>
      <p:sp>
        <p:nvSpPr>
          <p:cNvPr id="30" name="TextBox 29">
            <a:extLst>
              <a:ext uri="{FF2B5EF4-FFF2-40B4-BE49-F238E27FC236}">
                <a16:creationId xmlns:a16="http://schemas.microsoft.com/office/drawing/2014/main" xmlns="" id="{1D67BF49-0317-1141-A477-EB802744949C}"/>
              </a:ext>
            </a:extLst>
          </p:cNvPr>
          <p:cNvSpPr txBox="1"/>
          <p:nvPr/>
        </p:nvSpPr>
        <p:spPr>
          <a:xfrm rot="17973473">
            <a:off x="5821132" y="3269626"/>
            <a:ext cx="2797549" cy="1465917"/>
          </a:xfrm>
          <a:prstGeom prst="rect">
            <a:avLst/>
          </a:prstGeom>
          <a:noFill/>
          <a:ln w="12700">
            <a:noFill/>
          </a:ln>
        </p:spPr>
        <p:txBody>
          <a:bodyPr wrap="square" lIns="0" tIns="0" rIns="0" bIns="0" rtlCol="0" anchor="t" anchorCtr="0">
            <a:prstTxWarp prst="textArchDown">
              <a:avLst>
                <a:gd name="adj" fmla="val 294211"/>
              </a:avLst>
            </a:prstTxWarp>
            <a:noAutofit/>
          </a:bodyPr>
          <a:lstStyle/>
          <a:p>
            <a:pPr algn="ctr"/>
            <a:r>
              <a:rPr lang="en-US" sz="2400" b="1" dirty="0">
                <a:solidFill>
                  <a:srgbClr val="002856"/>
                </a:solidFill>
              </a:rPr>
              <a:t>Mature Governance</a:t>
            </a:r>
            <a:endParaRPr lang="en-US" sz="2400" dirty="0">
              <a:solidFill>
                <a:srgbClr val="002856"/>
              </a:solidFill>
            </a:endParaRPr>
          </a:p>
        </p:txBody>
      </p:sp>
      <p:sp>
        <p:nvSpPr>
          <p:cNvPr id="31" name="TextBox 30">
            <a:extLst>
              <a:ext uri="{FF2B5EF4-FFF2-40B4-BE49-F238E27FC236}">
                <a16:creationId xmlns:a16="http://schemas.microsoft.com/office/drawing/2014/main" xmlns="" id="{101B1200-F941-A54F-BC96-57C39C43A50B}"/>
              </a:ext>
            </a:extLst>
          </p:cNvPr>
          <p:cNvSpPr txBox="1"/>
          <p:nvPr/>
        </p:nvSpPr>
        <p:spPr>
          <a:xfrm rot="3600000">
            <a:off x="3650273" y="3268265"/>
            <a:ext cx="2600246" cy="1465917"/>
          </a:xfrm>
          <a:prstGeom prst="rect">
            <a:avLst/>
          </a:prstGeom>
          <a:noFill/>
          <a:ln w="12700">
            <a:noFill/>
          </a:ln>
        </p:spPr>
        <p:txBody>
          <a:bodyPr wrap="square" lIns="0" tIns="0" rIns="0" bIns="0" rtlCol="0" anchor="t" anchorCtr="0">
            <a:prstTxWarp prst="textArchDown">
              <a:avLst>
                <a:gd name="adj" fmla="val 294211"/>
              </a:avLst>
            </a:prstTxWarp>
            <a:noAutofit/>
          </a:bodyPr>
          <a:lstStyle/>
          <a:p>
            <a:pPr algn="ctr"/>
            <a:r>
              <a:rPr lang="en-US" sz="2400" b="1" dirty="0">
                <a:solidFill>
                  <a:srgbClr val="002856"/>
                </a:solidFill>
              </a:rPr>
              <a:t>Improve Agility</a:t>
            </a:r>
            <a:endParaRPr lang="en-US" sz="2400" dirty="0">
              <a:solidFill>
                <a:srgbClr val="002856"/>
              </a:solidFill>
            </a:endParaRPr>
          </a:p>
        </p:txBody>
      </p:sp>
    </p:spTree>
    <p:extLst>
      <p:ext uri="{BB962C8B-B14F-4D97-AF65-F5344CB8AC3E}">
        <p14:creationId xmlns:p14="http://schemas.microsoft.com/office/powerpoint/2010/main" val="1493628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Enable Hybrid and Distributed Work</a:t>
            </a:r>
          </a:p>
        </p:txBody>
      </p:sp>
      <p:graphicFrame>
        <p:nvGraphicFramePr>
          <p:cNvPr id="6" name="Diagram 5">
            <a:extLst>
              <a:ext uri="{FF2B5EF4-FFF2-40B4-BE49-F238E27FC236}">
                <a16:creationId xmlns:a16="http://schemas.microsoft.com/office/drawing/2014/main" xmlns="" id="{F59F563B-91F2-4CEF-A0C9-BB440FC8C031}"/>
              </a:ext>
            </a:extLst>
          </p:cNvPr>
          <p:cNvGraphicFramePr/>
          <p:nvPr>
            <p:extLst>
              <p:ext uri="{D42A27DB-BD31-4B8C-83A1-F6EECF244321}">
                <p14:modId xmlns:p14="http://schemas.microsoft.com/office/powerpoint/2010/main" val="3494954531"/>
              </p:ext>
            </p:extLst>
          </p:nvPr>
        </p:nvGraphicFramePr>
        <p:xfrm>
          <a:off x="2170140" y="1075160"/>
          <a:ext cx="7851721" cy="496941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 name="Text Box 91">
            <a:extLst>
              <a:ext uri="{FF2B5EF4-FFF2-40B4-BE49-F238E27FC236}">
                <a16:creationId xmlns:a16="http://schemas.microsoft.com/office/drawing/2014/main" xmlns="" id="{6A4B3177-F226-844A-908F-93AC787E4EF9}"/>
              </a:ext>
            </a:extLst>
          </p:cNvPr>
          <p:cNvSpPr txBox="1">
            <a:spLocks noChangeAspect="1" noChangeArrowheads="1"/>
          </p:cNvSpPr>
          <p:nvPr/>
        </p:nvSpPr>
        <p:spPr bwMode="gray">
          <a:xfrm>
            <a:off x="457200" y="6088422"/>
            <a:ext cx="9303488" cy="212366"/>
          </a:xfrm>
          <a:prstGeom prst="rect">
            <a:avLst/>
          </a:prstGeom>
          <a:noFill/>
        </p:spPr>
        <p:txBody>
          <a:bodyPr wrap="square" lIns="0" tIns="0" rIns="0" bIns="27432" rtlCol="0" anchor="b" anchorCtr="0">
            <a:spAutoFit/>
          </a:bodyPr>
          <a:lstStyle>
            <a:defPPr>
              <a:defRPr lang="en-US"/>
            </a:defPPr>
            <a:lvl1pPr>
              <a:defRPr sz="800">
                <a:solidFill>
                  <a:schemeClr val="accent2">
                    <a:lumMod val="75000"/>
                  </a:schemeClr>
                </a:solidFill>
              </a:defRPr>
            </a:lvl1pPr>
          </a:lstStyle>
          <a:p>
            <a:pPr lvl="0"/>
            <a:r>
              <a:rPr lang="en-US" sz="1200" dirty="0">
                <a:solidFill>
                  <a:srgbClr val="6F7878"/>
                </a:solidFill>
              </a:rPr>
              <a:t>Source: Gartner</a:t>
            </a:r>
          </a:p>
        </p:txBody>
      </p:sp>
    </p:spTree>
    <p:extLst>
      <p:ext uri="{BB962C8B-B14F-4D97-AF65-F5344CB8AC3E}">
        <p14:creationId xmlns:p14="http://schemas.microsoft.com/office/powerpoint/2010/main" val="320234517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Action Plan for Adaptive Resilience</a:t>
            </a:r>
          </a:p>
        </p:txBody>
      </p:sp>
      <p:sp>
        <p:nvSpPr>
          <p:cNvPr id="76" name="Rectangle 75"/>
          <p:cNvSpPr/>
          <p:nvPr/>
        </p:nvSpPr>
        <p:spPr>
          <a:xfrm>
            <a:off x="457200" y="2444115"/>
            <a:ext cx="3072384" cy="738664"/>
          </a:xfrm>
          <a:prstGeom prst="rect">
            <a:avLst/>
          </a:prstGeom>
        </p:spPr>
        <p:txBody>
          <a:bodyPr wrap="square" lIns="0" tIns="0" rIns="0" bIns="0">
            <a:spAutoFit/>
          </a:bodyPr>
          <a:lstStyle/>
          <a:p>
            <a:pPr marL="0" marR="0" lvl="0" indent="0" algn="ctr" defTabSz="914400" eaLnBrk="0" fontAlgn="base" latinLnBrk="0" hangingPunct="0">
              <a:buClrTx/>
              <a:buSzTx/>
              <a:buFontTx/>
              <a:buNone/>
              <a:tabLst/>
              <a:defRPr/>
            </a:pPr>
            <a:r>
              <a:rPr kumimoji="0" lang="en-US" sz="2400" u="none" strike="noStrike" kern="0" cap="none" spc="0" normalizeH="0" baseline="0" noProof="0" dirty="0">
                <a:ln>
                  <a:noFill/>
                </a:ln>
                <a:effectLst/>
                <a:uLnTx/>
                <a:uFillTx/>
                <a:latin typeface="Arial" panose="020B0604020202020204" pitchFamily="34" charset="0"/>
                <a:ea typeface="Arial Unicode MS" pitchFamily="34" charset="-128"/>
                <a:cs typeface="Arial" panose="020B0604020202020204" pitchFamily="34" charset="0"/>
              </a:rPr>
              <a:t>Lead in a Technology Democratized World</a:t>
            </a:r>
          </a:p>
        </p:txBody>
      </p:sp>
      <p:sp>
        <p:nvSpPr>
          <p:cNvPr id="81" name="Rectangle 80"/>
          <p:cNvSpPr/>
          <p:nvPr/>
        </p:nvSpPr>
        <p:spPr>
          <a:xfrm>
            <a:off x="4559808" y="4936514"/>
            <a:ext cx="3072384" cy="738664"/>
          </a:xfrm>
          <a:prstGeom prst="rect">
            <a:avLst/>
          </a:prstGeom>
        </p:spPr>
        <p:txBody>
          <a:bodyPr wrap="square" lIns="0" tIns="0" rIns="0" bIns="0">
            <a:spAutoFit/>
          </a:bodyPr>
          <a:lstStyle/>
          <a:p>
            <a:pPr lvl="0" algn="ctr" eaLnBrk="0" fontAlgn="base" hangingPunct="0">
              <a:defRPr/>
            </a:pPr>
            <a:r>
              <a:rPr lang="en-US" sz="2400" kern="0" dirty="0">
                <a:latin typeface="Arial" panose="020B0604020202020204" pitchFamily="34" charset="0"/>
                <a:ea typeface="Arial Unicode MS" pitchFamily="34" charset="-128"/>
                <a:cs typeface="Arial" panose="020B0604020202020204" pitchFamily="34" charset="0"/>
              </a:rPr>
              <a:t>Forward-Fill</a:t>
            </a:r>
            <a:br>
              <a:rPr lang="en-US" sz="2400" kern="0" dirty="0">
                <a:latin typeface="Arial" panose="020B0604020202020204" pitchFamily="34" charset="0"/>
                <a:ea typeface="Arial Unicode MS" pitchFamily="34" charset="-128"/>
                <a:cs typeface="Arial" panose="020B0604020202020204" pitchFamily="34" charset="0"/>
              </a:rPr>
            </a:br>
            <a:r>
              <a:rPr lang="en-US" sz="2400" kern="0" dirty="0">
                <a:latin typeface="Arial" panose="020B0604020202020204" pitchFamily="34" charset="0"/>
                <a:ea typeface="Arial Unicode MS" pitchFamily="34" charset="-128"/>
                <a:cs typeface="Arial" panose="020B0604020202020204" pitchFamily="34" charset="0"/>
              </a:rPr>
              <a:t>Critical Skills</a:t>
            </a:r>
          </a:p>
        </p:txBody>
      </p:sp>
      <p:sp>
        <p:nvSpPr>
          <p:cNvPr id="103" name="Rectangle 102"/>
          <p:cNvSpPr/>
          <p:nvPr/>
        </p:nvSpPr>
        <p:spPr>
          <a:xfrm>
            <a:off x="4559808" y="2444115"/>
            <a:ext cx="3072384" cy="738664"/>
          </a:xfrm>
          <a:prstGeom prst="rect">
            <a:avLst/>
          </a:prstGeom>
        </p:spPr>
        <p:txBody>
          <a:bodyPr wrap="square" lIns="0" tIns="0" rIns="0" bIns="0">
            <a:spAutoFit/>
          </a:bodyPr>
          <a:lstStyle/>
          <a:p>
            <a:pPr lvl="0" algn="ctr" eaLnBrk="0" fontAlgn="base" hangingPunct="0">
              <a:defRPr/>
            </a:pPr>
            <a:r>
              <a:rPr lang="en-US" sz="2400" kern="0" dirty="0">
                <a:latin typeface="Arial" panose="020B0604020202020204" pitchFamily="34" charset="0"/>
                <a:ea typeface="Arial Unicode MS" pitchFamily="34" charset="-128"/>
                <a:cs typeface="Arial" panose="020B0604020202020204" pitchFamily="34" charset="0"/>
              </a:rPr>
              <a:t>Balance Resilience With Agility</a:t>
            </a:r>
          </a:p>
        </p:txBody>
      </p:sp>
      <p:sp>
        <p:nvSpPr>
          <p:cNvPr id="16" name="Rectangle 15">
            <a:extLst>
              <a:ext uri="{FF2B5EF4-FFF2-40B4-BE49-F238E27FC236}">
                <a16:creationId xmlns:a16="http://schemas.microsoft.com/office/drawing/2014/main" xmlns="" id="{067693B1-9D69-4A5F-8A29-CD9CD3DBFA71}"/>
              </a:ext>
            </a:extLst>
          </p:cNvPr>
          <p:cNvSpPr/>
          <p:nvPr/>
        </p:nvSpPr>
        <p:spPr>
          <a:xfrm>
            <a:off x="457200" y="4936514"/>
            <a:ext cx="3072384" cy="738664"/>
          </a:xfrm>
          <a:prstGeom prst="rect">
            <a:avLst/>
          </a:prstGeom>
        </p:spPr>
        <p:txBody>
          <a:bodyPr wrap="square" lIns="0" tIns="0" rIns="0" bIns="0">
            <a:spAutoFit/>
          </a:bodyPr>
          <a:lstStyle/>
          <a:p>
            <a:pPr marL="0" marR="0" lvl="0" indent="0" algn="ctr" defTabSz="914400" eaLnBrk="0" fontAlgn="base" latinLnBrk="0" hangingPunct="0">
              <a:buClrTx/>
              <a:buSzTx/>
              <a:buFontTx/>
              <a:buNone/>
              <a:tabLst/>
              <a:defRPr/>
            </a:pPr>
            <a:r>
              <a:rPr kumimoji="0" lang="en-US" sz="2400" u="none" strike="noStrike" kern="0" cap="none" spc="0" normalizeH="0" baseline="0" noProof="0" dirty="0">
                <a:ln>
                  <a:noFill/>
                </a:ln>
                <a:effectLst/>
                <a:uLnTx/>
                <a:uFillTx/>
                <a:latin typeface="Arial" panose="020B0604020202020204" pitchFamily="34" charset="0"/>
                <a:ea typeface="Arial Unicode MS" pitchFamily="34" charset="-128"/>
                <a:cs typeface="Arial" panose="020B0604020202020204" pitchFamily="34" charset="0"/>
              </a:rPr>
              <a:t>Prioritize Value Optimization</a:t>
            </a:r>
          </a:p>
        </p:txBody>
      </p:sp>
      <p:sp>
        <p:nvSpPr>
          <p:cNvPr id="15" name="Rectangle 14">
            <a:extLst>
              <a:ext uri="{FF2B5EF4-FFF2-40B4-BE49-F238E27FC236}">
                <a16:creationId xmlns:a16="http://schemas.microsoft.com/office/drawing/2014/main" xmlns="" id="{438A915C-8831-4E72-A8D0-B9E04BC360F9}"/>
              </a:ext>
            </a:extLst>
          </p:cNvPr>
          <p:cNvSpPr/>
          <p:nvPr/>
        </p:nvSpPr>
        <p:spPr>
          <a:xfrm>
            <a:off x="8665591" y="4936514"/>
            <a:ext cx="3072384" cy="738664"/>
          </a:xfrm>
          <a:prstGeom prst="rect">
            <a:avLst/>
          </a:prstGeom>
        </p:spPr>
        <p:txBody>
          <a:bodyPr wrap="square" lIns="0" tIns="0" rIns="0" bIns="0">
            <a:spAutoFit/>
          </a:bodyPr>
          <a:lstStyle/>
          <a:p>
            <a:pPr lvl="0" algn="ctr" eaLnBrk="0" fontAlgn="base" hangingPunct="0">
              <a:defRPr/>
            </a:pPr>
            <a:r>
              <a:rPr lang="en-US" sz="2400" kern="0" dirty="0">
                <a:latin typeface="Arial" panose="020B0604020202020204" pitchFamily="34" charset="0"/>
                <a:ea typeface="Arial Unicode MS" pitchFamily="34" charset="-128"/>
                <a:cs typeface="Arial" panose="020B0604020202020204" pitchFamily="34" charset="0"/>
              </a:rPr>
              <a:t>Enable Hybrid and Distributed Work</a:t>
            </a:r>
          </a:p>
        </p:txBody>
      </p:sp>
      <p:sp>
        <p:nvSpPr>
          <p:cNvPr id="2" name="Rectangle 1">
            <a:extLst>
              <a:ext uri="{FF2B5EF4-FFF2-40B4-BE49-F238E27FC236}">
                <a16:creationId xmlns:a16="http://schemas.microsoft.com/office/drawing/2014/main" xmlns="" id="{A04FE3EB-41D2-4E75-83D5-C42D24610CD1}"/>
              </a:ext>
            </a:extLst>
          </p:cNvPr>
          <p:cNvSpPr/>
          <p:nvPr/>
        </p:nvSpPr>
        <p:spPr>
          <a:xfrm>
            <a:off x="8665591" y="2444115"/>
            <a:ext cx="3072384" cy="738664"/>
          </a:xfrm>
          <a:prstGeom prst="rect">
            <a:avLst/>
          </a:prstGeom>
        </p:spPr>
        <p:txBody>
          <a:bodyPr wrap="square" lIns="0" tIns="0" rIns="0" bIns="0">
            <a:spAutoFit/>
          </a:bodyPr>
          <a:lstStyle/>
          <a:p>
            <a:pPr lvl="0" algn="ctr" eaLnBrk="0" fontAlgn="base" hangingPunct="0">
              <a:defRPr/>
            </a:pPr>
            <a:r>
              <a:rPr lang="en-US" sz="2400" kern="0" dirty="0">
                <a:latin typeface="Arial" panose="020B0604020202020204" pitchFamily="34" charset="0"/>
                <a:ea typeface="Arial Unicode MS" pitchFamily="34" charset="-128"/>
                <a:cs typeface="Arial" panose="020B0604020202020204" pitchFamily="34" charset="0"/>
              </a:rPr>
              <a:t>Improve Automation Maturity</a:t>
            </a:r>
          </a:p>
        </p:txBody>
      </p:sp>
      <p:sp>
        <p:nvSpPr>
          <p:cNvPr id="23" name="Freeform: Shape 22">
            <a:extLst>
              <a:ext uri="{FF2B5EF4-FFF2-40B4-BE49-F238E27FC236}">
                <a16:creationId xmlns:a16="http://schemas.microsoft.com/office/drawing/2014/main" xmlns="" id="{74940B04-49E8-4488-974A-F9C2E40A107C}"/>
              </a:ext>
            </a:extLst>
          </p:cNvPr>
          <p:cNvSpPr/>
          <p:nvPr/>
        </p:nvSpPr>
        <p:spPr>
          <a:xfrm>
            <a:off x="9840411" y="1554776"/>
            <a:ext cx="722745" cy="722745"/>
          </a:xfrm>
          <a:custGeom>
            <a:avLst/>
            <a:gdLst>
              <a:gd name="connsiteX0" fmla="*/ 502444 w 542925"/>
              <a:gd name="connsiteY0" fmla="*/ 207169 h 542925"/>
              <a:gd name="connsiteX1" fmla="*/ 472345 w 542925"/>
              <a:gd name="connsiteY1" fmla="*/ 207169 h 542925"/>
              <a:gd name="connsiteX2" fmla="*/ 461391 w 542925"/>
              <a:gd name="connsiteY2" fmla="*/ 180594 h 542925"/>
              <a:gd name="connsiteX3" fmla="*/ 482632 w 542925"/>
              <a:gd name="connsiteY3" fmla="*/ 159353 h 542925"/>
              <a:gd name="connsiteX4" fmla="*/ 509588 w 542925"/>
              <a:gd name="connsiteY4" fmla="*/ 132398 h 542925"/>
              <a:gd name="connsiteX5" fmla="*/ 482632 w 542925"/>
              <a:gd name="connsiteY5" fmla="*/ 105442 h 542925"/>
              <a:gd name="connsiteX6" fmla="*/ 442246 w 542925"/>
              <a:gd name="connsiteY6" fmla="*/ 65056 h 542925"/>
              <a:gd name="connsiteX7" fmla="*/ 415290 w 542925"/>
              <a:gd name="connsiteY7" fmla="*/ 38100 h 542925"/>
              <a:gd name="connsiteX8" fmla="*/ 388334 w 542925"/>
              <a:gd name="connsiteY8" fmla="*/ 65056 h 542925"/>
              <a:gd name="connsiteX9" fmla="*/ 367094 w 542925"/>
              <a:gd name="connsiteY9" fmla="*/ 86297 h 542925"/>
              <a:gd name="connsiteX10" fmla="*/ 340519 w 542925"/>
              <a:gd name="connsiteY10" fmla="*/ 75343 h 542925"/>
              <a:gd name="connsiteX11" fmla="*/ 340519 w 542925"/>
              <a:gd name="connsiteY11" fmla="*/ 45244 h 542925"/>
              <a:gd name="connsiteX12" fmla="*/ 340519 w 542925"/>
              <a:gd name="connsiteY12" fmla="*/ 7144 h 542925"/>
              <a:gd name="connsiteX13" fmla="*/ 302419 w 542925"/>
              <a:gd name="connsiteY13" fmla="*/ 7144 h 542925"/>
              <a:gd name="connsiteX14" fmla="*/ 245269 w 542925"/>
              <a:gd name="connsiteY14" fmla="*/ 7144 h 542925"/>
              <a:gd name="connsiteX15" fmla="*/ 207169 w 542925"/>
              <a:gd name="connsiteY15" fmla="*/ 7144 h 542925"/>
              <a:gd name="connsiteX16" fmla="*/ 207169 w 542925"/>
              <a:gd name="connsiteY16" fmla="*/ 45244 h 542925"/>
              <a:gd name="connsiteX17" fmla="*/ 207169 w 542925"/>
              <a:gd name="connsiteY17" fmla="*/ 75343 h 542925"/>
              <a:gd name="connsiteX18" fmla="*/ 180594 w 542925"/>
              <a:gd name="connsiteY18" fmla="*/ 86297 h 542925"/>
              <a:gd name="connsiteX19" fmla="*/ 159353 w 542925"/>
              <a:gd name="connsiteY19" fmla="*/ 65056 h 542925"/>
              <a:gd name="connsiteX20" fmla="*/ 132398 w 542925"/>
              <a:gd name="connsiteY20" fmla="*/ 38100 h 542925"/>
              <a:gd name="connsiteX21" fmla="*/ 105442 w 542925"/>
              <a:gd name="connsiteY21" fmla="*/ 65056 h 542925"/>
              <a:gd name="connsiteX22" fmla="*/ 65056 w 542925"/>
              <a:gd name="connsiteY22" fmla="*/ 105442 h 542925"/>
              <a:gd name="connsiteX23" fmla="*/ 38100 w 542925"/>
              <a:gd name="connsiteY23" fmla="*/ 132398 h 542925"/>
              <a:gd name="connsiteX24" fmla="*/ 65056 w 542925"/>
              <a:gd name="connsiteY24" fmla="*/ 159353 h 542925"/>
              <a:gd name="connsiteX25" fmla="*/ 86297 w 542925"/>
              <a:gd name="connsiteY25" fmla="*/ 180594 h 542925"/>
              <a:gd name="connsiteX26" fmla="*/ 75343 w 542925"/>
              <a:gd name="connsiteY26" fmla="*/ 207169 h 542925"/>
              <a:gd name="connsiteX27" fmla="*/ 45244 w 542925"/>
              <a:gd name="connsiteY27" fmla="*/ 207169 h 542925"/>
              <a:gd name="connsiteX28" fmla="*/ 7144 w 542925"/>
              <a:gd name="connsiteY28" fmla="*/ 207169 h 542925"/>
              <a:gd name="connsiteX29" fmla="*/ 7144 w 542925"/>
              <a:gd name="connsiteY29" fmla="*/ 245269 h 542925"/>
              <a:gd name="connsiteX30" fmla="*/ 7144 w 542925"/>
              <a:gd name="connsiteY30" fmla="*/ 302419 h 542925"/>
              <a:gd name="connsiteX31" fmla="*/ 7144 w 542925"/>
              <a:gd name="connsiteY31" fmla="*/ 340519 h 542925"/>
              <a:gd name="connsiteX32" fmla="*/ 45244 w 542925"/>
              <a:gd name="connsiteY32" fmla="*/ 340519 h 542925"/>
              <a:gd name="connsiteX33" fmla="*/ 75343 w 542925"/>
              <a:gd name="connsiteY33" fmla="*/ 340519 h 542925"/>
              <a:gd name="connsiteX34" fmla="*/ 86297 w 542925"/>
              <a:gd name="connsiteY34" fmla="*/ 367094 h 542925"/>
              <a:gd name="connsiteX35" fmla="*/ 65056 w 542925"/>
              <a:gd name="connsiteY35" fmla="*/ 388334 h 542925"/>
              <a:gd name="connsiteX36" fmla="*/ 38100 w 542925"/>
              <a:gd name="connsiteY36" fmla="*/ 415290 h 542925"/>
              <a:gd name="connsiteX37" fmla="*/ 65056 w 542925"/>
              <a:gd name="connsiteY37" fmla="*/ 442246 h 542925"/>
              <a:gd name="connsiteX38" fmla="*/ 105442 w 542925"/>
              <a:gd name="connsiteY38" fmla="*/ 482632 h 542925"/>
              <a:gd name="connsiteX39" fmla="*/ 132398 w 542925"/>
              <a:gd name="connsiteY39" fmla="*/ 509588 h 542925"/>
              <a:gd name="connsiteX40" fmla="*/ 159353 w 542925"/>
              <a:gd name="connsiteY40" fmla="*/ 482632 h 542925"/>
              <a:gd name="connsiteX41" fmla="*/ 180594 w 542925"/>
              <a:gd name="connsiteY41" fmla="*/ 461391 h 542925"/>
              <a:gd name="connsiteX42" fmla="*/ 207169 w 542925"/>
              <a:gd name="connsiteY42" fmla="*/ 472345 h 542925"/>
              <a:gd name="connsiteX43" fmla="*/ 207169 w 542925"/>
              <a:gd name="connsiteY43" fmla="*/ 502444 h 542925"/>
              <a:gd name="connsiteX44" fmla="*/ 207169 w 542925"/>
              <a:gd name="connsiteY44" fmla="*/ 540544 h 542925"/>
              <a:gd name="connsiteX45" fmla="*/ 245269 w 542925"/>
              <a:gd name="connsiteY45" fmla="*/ 540544 h 542925"/>
              <a:gd name="connsiteX46" fmla="*/ 302419 w 542925"/>
              <a:gd name="connsiteY46" fmla="*/ 540544 h 542925"/>
              <a:gd name="connsiteX47" fmla="*/ 340519 w 542925"/>
              <a:gd name="connsiteY47" fmla="*/ 540544 h 542925"/>
              <a:gd name="connsiteX48" fmla="*/ 340519 w 542925"/>
              <a:gd name="connsiteY48" fmla="*/ 502444 h 542925"/>
              <a:gd name="connsiteX49" fmla="*/ 340519 w 542925"/>
              <a:gd name="connsiteY49" fmla="*/ 472345 h 542925"/>
              <a:gd name="connsiteX50" fmla="*/ 367094 w 542925"/>
              <a:gd name="connsiteY50" fmla="*/ 461391 h 542925"/>
              <a:gd name="connsiteX51" fmla="*/ 388334 w 542925"/>
              <a:gd name="connsiteY51" fmla="*/ 482632 h 542925"/>
              <a:gd name="connsiteX52" fmla="*/ 415290 w 542925"/>
              <a:gd name="connsiteY52" fmla="*/ 509588 h 542925"/>
              <a:gd name="connsiteX53" fmla="*/ 442246 w 542925"/>
              <a:gd name="connsiteY53" fmla="*/ 482632 h 542925"/>
              <a:gd name="connsiteX54" fmla="*/ 482632 w 542925"/>
              <a:gd name="connsiteY54" fmla="*/ 442246 h 542925"/>
              <a:gd name="connsiteX55" fmla="*/ 509588 w 542925"/>
              <a:gd name="connsiteY55" fmla="*/ 415290 h 542925"/>
              <a:gd name="connsiteX56" fmla="*/ 482632 w 542925"/>
              <a:gd name="connsiteY56" fmla="*/ 388334 h 542925"/>
              <a:gd name="connsiteX57" fmla="*/ 461391 w 542925"/>
              <a:gd name="connsiteY57" fmla="*/ 367094 h 542925"/>
              <a:gd name="connsiteX58" fmla="*/ 472345 w 542925"/>
              <a:gd name="connsiteY58" fmla="*/ 340519 h 542925"/>
              <a:gd name="connsiteX59" fmla="*/ 502444 w 542925"/>
              <a:gd name="connsiteY59" fmla="*/ 340519 h 542925"/>
              <a:gd name="connsiteX60" fmla="*/ 540544 w 542925"/>
              <a:gd name="connsiteY60" fmla="*/ 340519 h 542925"/>
              <a:gd name="connsiteX61" fmla="*/ 540544 w 542925"/>
              <a:gd name="connsiteY61" fmla="*/ 302419 h 542925"/>
              <a:gd name="connsiteX62" fmla="*/ 540544 w 542925"/>
              <a:gd name="connsiteY62" fmla="*/ 245269 h 542925"/>
              <a:gd name="connsiteX63" fmla="*/ 540544 w 542925"/>
              <a:gd name="connsiteY63" fmla="*/ 207169 h 542925"/>
              <a:gd name="connsiteX64" fmla="*/ 502444 w 542925"/>
              <a:gd name="connsiteY64" fmla="*/ 207169 h 542925"/>
              <a:gd name="connsiteX65" fmla="*/ 502444 w 542925"/>
              <a:gd name="connsiteY65" fmla="*/ 302419 h 542925"/>
              <a:gd name="connsiteX66" fmla="*/ 442722 w 542925"/>
              <a:gd name="connsiteY66" fmla="*/ 302419 h 542925"/>
              <a:gd name="connsiteX67" fmla="*/ 413480 w 542925"/>
              <a:gd name="connsiteY67" fmla="*/ 373094 h 542925"/>
              <a:gd name="connsiteX68" fmla="*/ 455676 w 542925"/>
              <a:gd name="connsiteY68" fmla="*/ 415290 h 542925"/>
              <a:gd name="connsiteX69" fmla="*/ 415290 w 542925"/>
              <a:gd name="connsiteY69" fmla="*/ 455676 h 542925"/>
              <a:gd name="connsiteX70" fmla="*/ 373094 w 542925"/>
              <a:gd name="connsiteY70" fmla="*/ 413480 h 542925"/>
              <a:gd name="connsiteX71" fmla="*/ 302419 w 542925"/>
              <a:gd name="connsiteY71" fmla="*/ 442722 h 542925"/>
              <a:gd name="connsiteX72" fmla="*/ 302419 w 542925"/>
              <a:gd name="connsiteY72" fmla="*/ 502444 h 542925"/>
              <a:gd name="connsiteX73" fmla="*/ 245269 w 542925"/>
              <a:gd name="connsiteY73" fmla="*/ 502444 h 542925"/>
              <a:gd name="connsiteX74" fmla="*/ 245269 w 542925"/>
              <a:gd name="connsiteY74" fmla="*/ 442722 h 542925"/>
              <a:gd name="connsiteX75" fmla="*/ 174593 w 542925"/>
              <a:gd name="connsiteY75" fmla="*/ 413480 h 542925"/>
              <a:gd name="connsiteX76" fmla="*/ 132398 w 542925"/>
              <a:gd name="connsiteY76" fmla="*/ 455676 h 542925"/>
              <a:gd name="connsiteX77" fmla="*/ 92012 w 542925"/>
              <a:gd name="connsiteY77" fmla="*/ 415290 h 542925"/>
              <a:gd name="connsiteX78" fmla="*/ 134207 w 542925"/>
              <a:gd name="connsiteY78" fmla="*/ 373094 h 542925"/>
              <a:gd name="connsiteX79" fmla="*/ 104966 w 542925"/>
              <a:gd name="connsiteY79" fmla="*/ 302419 h 542925"/>
              <a:gd name="connsiteX80" fmla="*/ 45244 w 542925"/>
              <a:gd name="connsiteY80" fmla="*/ 302419 h 542925"/>
              <a:gd name="connsiteX81" fmla="*/ 45244 w 542925"/>
              <a:gd name="connsiteY81" fmla="*/ 245269 h 542925"/>
              <a:gd name="connsiteX82" fmla="*/ 104966 w 542925"/>
              <a:gd name="connsiteY82" fmla="*/ 245269 h 542925"/>
              <a:gd name="connsiteX83" fmla="*/ 134207 w 542925"/>
              <a:gd name="connsiteY83" fmla="*/ 174593 h 542925"/>
              <a:gd name="connsiteX84" fmla="*/ 92012 w 542925"/>
              <a:gd name="connsiteY84" fmla="*/ 132398 h 542925"/>
              <a:gd name="connsiteX85" fmla="*/ 132398 w 542925"/>
              <a:gd name="connsiteY85" fmla="*/ 92012 h 542925"/>
              <a:gd name="connsiteX86" fmla="*/ 174593 w 542925"/>
              <a:gd name="connsiteY86" fmla="*/ 134207 h 542925"/>
              <a:gd name="connsiteX87" fmla="*/ 245269 w 542925"/>
              <a:gd name="connsiteY87" fmla="*/ 104966 h 542925"/>
              <a:gd name="connsiteX88" fmla="*/ 245269 w 542925"/>
              <a:gd name="connsiteY88" fmla="*/ 45244 h 542925"/>
              <a:gd name="connsiteX89" fmla="*/ 302419 w 542925"/>
              <a:gd name="connsiteY89" fmla="*/ 45244 h 542925"/>
              <a:gd name="connsiteX90" fmla="*/ 302419 w 542925"/>
              <a:gd name="connsiteY90" fmla="*/ 104966 h 542925"/>
              <a:gd name="connsiteX91" fmla="*/ 373094 w 542925"/>
              <a:gd name="connsiteY91" fmla="*/ 134207 h 542925"/>
              <a:gd name="connsiteX92" fmla="*/ 415290 w 542925"/>
              <a:gd name="connsiteY92" fmla="*/ 92012 h 542925"/>
              <a:gd name="connsiteX93" fmla="*/ 455676 w 542925"/>
              <a:gd name="connsiteY93" fmla="*/ 132398 h 542925"/>
              <a:gd name="connsiteX94" fmla="*/ 413480 w 542925"/>
              <a:gd name="connsiteY94" fmla="*/ 174593 h 542925"/>
              <a:gd name="connsiteX95" fmla="*/ 442722 w 542925"/>
              <a:gd name="connsiteY95" fmla="*/ 245269 h 542925"/>
              <a:gd name="connsiteX96" fmla="*/ 502444 w 542925"/>
              <a:gd name="connsiteY96" fmla="*/ 245269 h 542925"/>
              <a:gd name="connsiteX97" fmla="*/ 502444 w 542925"/>
              <a:gd name="connsiteY97" fmla="*/ 302419 h 542925"/>
              <a:gd name="connsiteX98" fmla="*/ 273844 w 542925"/>
              <a:gd name="connsiteY98" fmla="*/ 150019 h 542925"/>
              <a:gd name="connsiteX99" fmla="*/ 150019 w 542925"/>
              <a:gd name="connsiteY99" fmla="*/ 273844 h 542925"/>
              <a:gd name="connsiteX100" fmla="*/ 273844 w 542925"/>
              <a:gd name="connsiteY100" fmla="*/ 397669 h 542925"/>
              <a:gd name="connsiteX101" fmla="*/ 397669 w 542925"/>
              <a:gd name="connsiteY101" fmla="*/ 273844 h 542925"/>
              <a:gd name="connsiteX102" fmla="*/ 273844 w 542925"/>
              <a:gd name="connsiteY102" fmla="*/ 150019 h 542925"/>
              <a:gd name="connsiteX103" fmla="*/ 273844 w 542925"/>
              <a:gd name="connsiteY103" fmla="*/ 359569 h 542925"/>
              <a:gd name="connsiteX104" fmla="*/ 188119 w 542925"/>
              <a:gd name="connsiteY104" fmla="*/ 273844 h 542925"/>
              <a:gd name="connsiteX105" fmla="*/ 273844 w 542925"/>
              <a:gd name="connsiteY105" fmla="*/ 188119 h 542925"/>
              <a:gd name="connsiteX106" fmla="*/ 359569 w 542925"/>
              <a:gd name="connsiteY106" fmla="*/ 273844 h 542925"/>
              <a:gd name="connsiteX107" fmla="*/ 273844 w 542925"/>
              <a:gd name="connsiteY107" fmla="*/ 359569 h 542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Lst>
            <a:rect l="l" t="t" r="r" b="b"/>
            <a:pathLst>
              <a:path w="542925" h="542925">
                <a:moveTo>
                  <a:pt x="502444" y="207169"/>
                </a:moveTo>
                <a:lnTo>
                  <a:pt x="472345" y="207169"/>
                </a:lnTo>
                <a:cubicBezTo>
                  <a:pt x="469297" y="198025"/>
                  <a:pt x="465677" y="189167"/>
                  <a:pt x="461391" y="180594"/>
                </a:cubicBezTo>
                <a:lnTo>
                  <a:pt x="482632" y="159353"/>
                </a:lnTo>
                <a:lnTo>
                  <a:pt x="509588" y="132398"/>
                </a:lnTo>
                <a:lnTo>
                  <a:pt x="482632" y="105442"/>
                </a:lnTo>
                <a:lnTo>
                  <a:pt x="442246" y="65056"/>
                </a:lnTo>
                <a:lnTo>
                  <a:pt x="415290" y="38100"/>
                </a:lnTo>
                <a:lnTo>
                  <a:pt x="388334" y="65056"/>
                </a:lnTo>
                <a:lnTo>
                  <a:pt x="367094" y="86297"/>
                </a:lnTo>
                <a:cubicBezTo>
                  <a:pt x="358521" y="82010"/>
                  <a:pt x="349663" y="78391"/>
                  <a:pt x="340519" y="75343"/>
                </a:cubicBezTo>
                <a:lnTo>
                  <a:pt x="340519" y="45244"/>
                </a:lnTo>
                <a:lnTo>
                  <a:pt x="340519" y="7144"/>
                </a:lnTo>
                <a:lnTo>
                  <a:pt x="302419" y="7144"/>
                </a:lnTo>
                <a:lnTo>
                  <a:pt x="245269" y="7144"/>
                </a:lnTo>
                <a:lnTo>
                  <a:pt x="207169" y="7144"/>
                </a:lnTo>
                <a:lnTo>
                  <a:pt x="207169" y="45244"/>
                </a:lnTo>
                <a:lnTo>
                  <a:pt x="207169" y="75343"/>
                </a:lnTo>
                <a:cubicBezTo>
                  <a:pt x="198025" y="78391"/>
                  <a:pt x="189167" y="82010"/>
                  <a:pt x="180594" y="86297"/>
                </a:cubicBezTo>
                <a:lnTo>
                  <a:pt x="159353" y="65056"/>
                </a:lnTo>
                <a:lnTo>
                  <a:pt x="132398" y="38100"/>
                </a:lnTo>
                <a:lnTo>
                  <a:pt x="105442" y="65056"/>
                </a:lnTo>
                <a:lnTo>
                  <a:pt x="65056" y="105442"/>
                </a:lnTo>
                <a:lnTo>
                  <a:pt x="38100" y="132398"/>
                </a:lnTo>
                <a:lnTo>
                  <a:pt x="65056" y="159353"/>
                </a:lnTo>
                <a:lnTo>
                  <a:pt x="86297" y="180594"/>
                </a:lnTo>
                <a:cubicBezTo>
                  <a:pt x="82010" y="189167"/>
                  <a:pt x="78391" y="198025"/>
                  <a:pt x="75343" y="207169"/>
                </a:cubicBezTo>
                <a:lnTo>
                  <a:pt x="45244" y="207169"/>
                </a:lnTo>
                <a:lnTo>
                  <a:pt x="7144" y="207169"/>
                </a:lnTo>
                <a:lnTo>
                  <a:pt x="7144" y="245269"/>
                </a:lnTo>
                <a:lnTo>
                  <a:pt x="7144" y="302419"/>
                </a:lnTo>
                <a:lnTo>
                  <a:pt x="7144" y="340519"/>
                </a:lnTo>
                <a:lnTo>
                  <a:pt x="45244" y="340519"/>
                </a:lnTo>
                <a:lnTo>
                  <a:pt x="75343" y="340519"/>
                </a:lnTo>
                <a:cubicBezTo>
                  <a:pt x="78391" y="349663"/>
                  <a:pt x="82010" y="358521"/>
                  <a:pt x="86297" y="367094"/>
                </a:cubicBezTo>
                <a:lnTo>
                  <a:pt x="65056" y="388334"/>
                </a:lnTo>
                <a:lnTo>
                  <a:pt x="38100" y="415290"/>
                </a:lnTo>
                <a:lnTo>
                  <a:pt x="65056" y="442246"/>
                </a:lnTo>
                <a:lnTo>
                  <a:pt x="105442" y="482632"/>
                </a:lnTo>
                <a:lnTo>
                  <a:pt x="132398" y="509588"/>
                </a:lnTo>
                <a:lnTo>
                  <a:pt x="159353" y="482632"/>
                </a:lnTo>
                <a:lnTo>
                  <a:pt x="180594" y="461391"/>
                </a:lnTo>
                <a:cubicBezTo>
                  <a:pt x="189167" y="465677"/>
                  <a:pt x="198025" y="469297"/>
                  <a:pt x="207169" y="472345"/>
                </a:cubicBezTo>
                <a:lnTo>
                  <a:pt x="207169" y="502444"/>
                </a:lnTo>
                <a:lnTo>
                  <a:pt x="207169" y="540544"/>
                </a:lnTo>
                <a:lnTo>
                  <a:pt x="245269" y="540544"/>
                </a:lnTo>
                <a:lnTo>
                  <a:pt x="302419" y="540544"/>
                </a:lnTo>
                <a:lnTo>
                  <a:pt x="340519" y="540544"/>
                </a:lnTo>
                <a:lnTo>
                  <a:pt x="340519" y="502444"/>
                </a:lnTo>
                <a:lnTo>
                  <a:pt x="340519" y="472345"/>
                </a:lnTo>
                <a:cubicBezTo>
                  <a:pt x="349663" y="469297"/>
                  <a:pt x="358521" y="465677"/>
                  <a:pt x="367094" y="461391"/>
                </a:cubicBezTo>
                <a:lnTo>
                  <a:pt x="388334" y="482632"/>
                </a:lnTo>
                <a:lnTo>
                  <a:pt x="415290" y="509588"/>
                </a:lnTo>
                <a:lnTo>
                  <a:pt x="442246" y="482632"/>
                </a:lnTo>
                <a:lnTo>
                  <a:pt x="482632" y="442246"/>
                </a:lnTo>
                <a:lnTo>
                  <a:pt x="509588" y="415290"/>
                </a:lnTo>
                <a:lnTo>
                  <a:pt x="482632" y="388334"/>
                </a:lnTo>
                <a:lnTo>
                  <a:pt x="461391" y="367094"/>
                </a:lnTo>
                <a:cubicBezTo>
                  <a:pt x="465677" y="358521"/>
                  <a:pt x="469297" y="349663"/>
                  <a:pt x="472345" y="340519"/>
                </a:cubicBezTo>
                <a:lnTo>
                  <a:pt x="502444" y="340519"/>
                </a:lnTo>
                <a:lnTo>
                  <a:pt x="540544" y="340519"/>
                </a:lnTo>
                <a:lnTo>
                  <a:pt x="540544" y="302419"/>
                </a:lnTo>
                <a:lnTo>
                  <a:pt x="540544" y="245269"/>
                </a:lnTo>
                <a:lnTo>
                  <a:pt x="540544" y="207169"/>
                </a:lnTo>
                <a:lnTo>
                  <a:pt x="502444" y="207169"/>
                </a:lnTo>
                <a:close/>
                <a:moveTo>
                  <a:pt x="502444" y="302419"/>
                </a:moveTo>
                <a:lnTo>
                  <a:pt x="442722" y="302419"/>
                </a:lnTo>
                <a:cubicBezTo>
                  <a:pt x="438341" y="328422"/>
                  <a:pt x="428149" y="352425"/>
                  <a:pt x="413480" y="373094"/>
                </a:cubicBezTo>
                <a:lnTo>
                  <a:pt x="455676" y="415290"/>
                </a:lnTo>
                <a:lnTo>
                  <a:pt x="415290" y="455676"/>
                </a:lnTo>
                <a:lnTo>
                  <a:pt x="373094" y="413480"/>
                </a:lnTo>
                <a:cubicBezTo>
                  <a:pt x="352425" y="428149"/>
                  <a:pt x="328422" y="438341"/>
                  <a:pt x="302419" y="442722"/>
                </a:cubicBezTo>
                <a:lnTo>
                  <a:pt x="302419" y="502444"/>
                </a:lnTo>
                <a:lnTo>
                  <a:pt x="245269" y="502444"/>
                </a:lnTo>
                <a:lnTo>
                  <a:pt x="245269" y="442722"/>
                </a:lnTo>
                <a:cubicBezTo>
                  <a:pt x="219266" y="438341"/>
                  <a:pt x="195263" y="428149"/>
                  <a:pt x="174593" y="413480"/>
                </a:cubicBezTo>
                <a:lnTo>
                  <a:pt x="132398" y="455676"/>
                </a:lnTo>
                <a:lnTo>
                  <a:pt x="92012" y="415290"/>
                </a:lnTo>
                <a:lnTo>
                  <a:pt x="134207" y="373094"/>
                </a:lnTo>
                <a:cubicBezTo>
                  <a:pt x="119539" y="352425"/>
                  <a:pt x="109347" y="328422"/>
                  <a:pt x="104966" y="302419"/>
                </a:cubicBezTo>
                <a:lnTo>
                  <a:pt x="45244" y="302419"/>
                </a:lnTo>
                <a:lnTo>
                  <a:pt x="45244" y="245269"/>
                </a:lnTo>
                <a:lnTo>
                  <a:pt x="104966" y="245269"/>
                </a:lnTo>
                <a:cubicBezTo>
                  <a:pt x="109347" y="219266"/>
                  <a:pt x="119539" y="195263"/>
                  <a:pt x="134207" y="174593"/>
                </a:cubicBezTo>
                <a:lnTo>
                  <a:pt x="92012" y="132398"/>
                </a:lnTo>
                <a:lnTo>
                  <a:pt x="132398" y="92012"/>
                </a:lnTo>
                <a:lnTo>
                  <a:pt x="174593" y="134207"/>
                </a:lnTo>
                <a:cubicBezTo>
                  <a:pt x="195263" y="119539"/>
                  <a:pt x="219266" y="109347"/>
                  <a:pt x="245269" y="104966"/>
                </a:cubicBezTo>
                <a:lnTo>
                  <a:pt x="245269" y="45244"/>
                </a:lnTo>
                <a:lnTo>
                  <a:pt x="302419" y="45244"/>
                </a:lnTo>
                <a:lnTo>
                  <a:pt x="302419" y="104966"/>
                </a:lnTo>
                <a:cubicBezTo>
                  <a:pt x="328422" y="109347"/>
                  <a:pt x="352425" y="119539"/>
                  <a:pt x="373094" y="134207"/>
                </a:cubicBezTo>
                <a:lnTo>
                  <a:pt x="415290" y="92012"/>
                </a:lnTo>
                <a:lnTo>
                  <a:pt x="455676" y="132398"/>
                </a:lnTo>
                <a:lnTo>
                  <a:pt x="413480" y="174593"/>
                </a:lnTo>
                <a:cubicBezTo>
                  <a:pt x="428149" y="195263"/>
                  <a:pt x="438341" y="219266"/>
                  <a:pt x="442722" y="245269"/>
                </a:cubicBezTo>
                <a:lnTo>
                  <a:pt x="502444" y="245269"/>
                </a:lnTo>
                <a:lnTo>
                  <a:pt x="502444" y="302419"/>
                </a:lnTo>
                <a:close/>
                <a:moveTo>
                  <a:pt x="273844" y="150019"/>
                </a:moveTo>
                <a:cubicBezTo>
                  <a:pt x="205550" y="150019"/>
                  <a:pt x="150019" y="205550"/>
                  <a:pt x="150019" y="273844"/>
                </a:cubicBezTo>
                <a:cubicBezTo>
                  <a:pt x="150019" y="342138"/>
                  <a:pt x="205550" y="397669"/>
                  <a:pt x="273844" y="397669"/>
                </a:cubicBezTo>
                <a:cubicBezTo>
                  <a:pt x="342138" y="397669"/>
                  <a:pt x="397669" y="342138"/>
                  <a:pt x="397669" y="273844"/>
                </a:cubicBezTo>
                <a:cubicBezTo>
                  <a:pt x="397669" y="205550"/>
                  <a:pt x="342138" y="150019"/>
                  <a:pt x="273844" y="150019"/>
                </a:cubicBezTo>
                <a:close/>
                <a:moveTo>
                  <a:pt x="273844" y="359569"/>
                </a:moveTo>
                <a:cubicBezTo>
                  <a:pt x="226505" y="359569"/>
                  <a:pt x="188119" y="321183"/>
                  <a:pt x="188119" y="273844"/>
                </a:cubicBezTo>
                <a:cubicBezTo>
                  <a:pt x="188119" y="226505"/>
                  <a:pt x="226505" y="188119"/>
                  <a:pt x="273844" y="188119"/>
                </a:cubicBezTo>
                <a:cubicBezTo>
                  <a:pt x="321183" y="188119"/>
                  <a:pt x="359569" y="226505"/>
                  <a:pt x="359569" y="273844"/>
                </a:cubicBezTo>
                <a:cubicBezTo>
                  <a:pt x="359569" y="321183"/>
                  <a:pt x="321183" y="359569"/>
                  <a:pt x="273844" y="359569"/>
                </a:cubicBezTo>
                <a:close/>
              </a:path>
            </a:pathLst>
          </a:custGeom>
          <a:solidFill>
            <a:srgbClr val="002856"/>
          </a:solidFill>
          <a:ln w="9525" cap="flat">
            <a:noFill/>
            <a:prstDash val="solid"/>
            <a:miter/>
          </a:ln>
        </p:spPr>
        <p:txBody>
          <a:bodyPr rtlCol="0" anchor="ctr"/>
          <a:lstStyle/>
          <a:p>
            <a:endParaRPr lang="en-US" sz="2800" dirty="0"/>
          </a:p>
        </p:txBody>
      </p:sp>
      <p:sp>
        <p:nvSpPr>
          <p:cNvPr id="24" name="Freeform: Shape 23">
            <a:extLst>
              <a:ext uri="{FF2B5EF4-FFF2-40B4-BE49-F238E27FC236}">
                <a16:creationId xmlns:a16="http://schemas.microsoft.com/office/drawing/2014/main" xmlns="" id="{F3ADA831-180A-4380-A687-8A5056001A66}"/>
              </a:ext>
            </a:extLst>
          </p:cNvPr>
          <p:cNvSpPr/>
          <p:nvPr/>
        </p:nvSpPr>
        <p:spPr>
          <a:xfrm>
            <a:off x="1581301" y="4137335"/>
            <a:ext cx="824183" cy="469152"/>
          </a:xfrm>
          <a:custGeom>
            <a:avLst/>
            <a:gdLst>
              <a:gd name="connsiteX0" fmla="*/ 540544 w 619125"/>
              <a:gd name="connsiteY0" fmla="*/ 83344 h 352425"/>
              <a:gd name="connsiteX1" fmla="*/ 540544 w 619125"/>
              <a:gd name="connsiteY1" fmla="*/ 7144 h 352425"/>
              <a:gd name="connsiteX2" fmla="*/ 7144 w 619125"/>
              <a:gd name="connsiteY2" fmla="*/ 7144 h 352425"/>
              <a:gd name="connsiteX3" fmla="*/ 7144 w 619125"/>
              <a:gd name="connsiteY3" fmla="*/ 273844 h 352425"/>
              <a:gd name="connsiteX4" fmla="*/ 83344 w 619125"/>
              <a:gd name="connsiteY4" fmla="*/ 273844 h 352425"/>
              <a:gd name="connsiteX5" fmla="*/ 83344 w 619125"/>
              <a:gd name="connsiteY5" fmla="*/ 350044 h 352425"/>
              <a:gd name="connsiteX6" fmla="*/ 616744 w 619125"/>
              <a:gd name="connsiteY6" fmla="*/ 350044 h 352425"/>
              <a:gd name="connsiteX7" fmla="*/ 616744 w 619125"/>
              <a:gd name="connsiteY7" fmla="*/ 83344 h 352425"/>
              <a:gd name="connsiteX8" fmla="*/ 540544 w 619125"/>
              <a:gd name="connsiteY8" fmla="*/ 83344 h 352425"/>
              <a:gd name="connsiteX9" fmla="*/ 45244 w 619125"/>
              <a:gd name="connsiteY9" fmla="*/ 235744 h 352425"/>
              <a:gd name="connsiteX10" fmla="*/ 45244 w 619125"/>
              <a:gd name="connsiteY10" fmla="*/ 45244 h 352425"/>
              <a:gd name="connsiteX11" fmla="*/ 502444 w 619125"/>
              <a:gd name="connsiteY11" fmla="*/ 45244 h 352425"/>
              <a:gd name="connsiteX12" fmla="*/ 502444 w 619125"/>
              <a:gd name="connsiteY12" fmla="*/ 83344 h 352425"/>
              <a:gd name="connsiteX13" fmla="*/ 502444 w 619125"/>
              <a:gd name="connsiteY13" fmla="*/ 121444 h 352425"/>
              <a:gd name="connsiteX14" fmla="*/ 502444 w 619125"/>
              <a:gd name="connsiteY14" fmla="*/ 235744 h 352425"/>
              <a:gd name="connsiteX15" fmla="*/ 121444 w 619125"/>
              <a:gd name="connsiteY15" fmla="*/ 235744 h 352425"/>
              <a:gd name="connsiteX16" fmla="*/ 83344 w 619125"/>
              <a:gd name="connsiteY16" fmla="*/ 235744 h 352425"/>
              <a:gd name="connsiteX17" fmla="*/ 45244 w 619125"/>
              <a:gd name="connsiteY17" fmla="*/ 235744 h 352425"/>
              <a:gd name="connsiteX18" fmla="*/ 578644 w 619125"/>
              <a:gd name="connsiteY18" fmla="*/ 311944 h 352425"/>
              <a:gd name="connsiteX19" fmla="*/ 121444 w 619125"/>
              <a:gd name="connsiteY19" fmla="*/ 311944 h 352425"/>
              <a:gd name="connsiteX20" fmla="*/ 121444 w 619125"/>
              <a:gd name="connsiteY20" fmla="*/ 273844 h 352425"/>
              <a:gd name="connsiteX21" fmla="*/ 540544 w 619125"/>
              <a:gd name="connsiteY21" fmla="*/ 273844 h 352425"/>
              <a:gd name="connsiteX22" fmla="*/ 540544 w 619125"/>
              <a:gd name="connsiteY22" fmla="*/ 121444 h 352425"/>
              <a:gd name="connsiteX23" fmla="*/ 578644 w 619125"/>
              <a:gd name="connsiteY23" fmla="*/ 121444 h 352425"/>
              <a:gd name="connsiteX24" fmla="*/ 578644 w 619125"/>
              <a:gd name="connsiteY24" fmla="*/ 311944 h 352425"/>
              <a:gd name="connsiteX25" fmla="*/ 273844 w 619125"/>
              <a:gd name="connsiteY25" fmla="*/ 216694 h 352425"/>
              <a:gd name="connsiteX26" fmla="*/ 350044 w 619125"/>
              <a:gd name="connsiteY26" fmla="*/ 140494 h 352425"/>
              <a:gd name="connsiteX27" fmla="*/ 347567 w 619125"/>
              <a:gd name="connsiteY27" fmla="*/ 121444 h 352425"/>
              <a:gd name="connsiteX28" fmla="*/ 324136 w 619125"/>
              <a:gd name="connsiteY28" fmla="*/ 83344 h 352425"/>
              <a:gd name="connsiteX29" fmla="*/ 273844 w 619125"/>
              <a:gd name="connsiteY29" fmla="*/ 64294 h 352425"/>
              <a:gd name="connsiteX30" fmla="*/ 223552 w 619125"/>
              <a:gd name="connsiteY30" fmla="*/ 83344 h 352425"/>
              <a:gd name="connsiteX31" fmla="*/ 200120 w 619125"/>
              <a:gd name="connsiteY31" fmla="*/ 121444 h 352425"/>
              <a:gd name="connsiteX32" fmla="*/ 197644 w 619125"/>
              <a:gd name="connsiteY32" fmla="*/ 140494 h 352425"/>
              <a:gd name="connsiteX33" fmla="*/ 273844 w 619125"/>
              <a:gd name="connsiteY33" fmla="*/ 216694 h 352425"/>
              <a:gd name="connsiteX34" fmla="*/ 273844 w 619125"/>
              <a:gd name="connsiteY34" fmla="*/ 102394 h 352425"/>
              <a:gd name="connsiteX35" fmla="*/ 306610 w 619125"/>
              <a:gd name="connsiteY35" fmla="*/ 121444 h 352425"/>
              <a:gd name="connsiteX36" fmla="*/ 311944 w 619125"/>
              <a:gd name="connsiteY36" fmla="*/ 140494 h 352425"/>
              <a:gd name="connsiteX37" fmla="*/ 273844 w 619125"/>
              <a:gd name="connsiteY37" fmla="*/ 178594 h 352425"/>
              <a:gd name="connsiteX38" fmla="*/ 235744 w 619125"/>
              <a:gd name="connsiteY38" fmla="*/ 140494 h 352425"/>
              <a:gd name="connsiteX39" fmla="*/ 241078 w 619125"/>
              <a:gd name="connsiteY39" fmla="*/ 121444 h 352425"/>
              <a:gd name="connsiteX40" fmla="*/ 273844 w 619125"/>
              <a:gd name="connsiteY40" fmla="*/ 102394 h 352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619125" h="352425">
                <a:moveTo>
                  <a:pt x="540544" y="83344"/>
                </a:moveTo>
                <a:lnTo>
                  <a:pt x="540544" y="7144"/>
                </a:lnTo>
                <a:lnTo>
                  <a:pt x="7144" y="7144"/>
                </a:lnTo>
                <a:lnTo>
                  <a:pt x="7144" y="273844"/>
                </a:lnTo>
                <a:lnTo>
                  <a:pt x="83344" y="273844"/>
                </a:lnTo>
                <a:lnTo>
                  <a:pt x="83344" y="350044"/>
                </a:lnTo>
                <a:lnTo>
                  <a:pt x="616744" y="350044"/>
                </a:lnTo>
                <a:lnTo>
                  <a:pt x="616744" y="83344"/>
                </a:lnTo>
                <a:lnTo>
                  <a:pt x="540544" y="83344"/>
                </a:lnTo>
                <a:close/>
                <a:moveTo>
                  <a:pt x="45244" y="235744"/>
                </a:moveTo>
                <a:lnTo>
                  <a:pt x="45244" y="45244"/>
                </a:lnTo>
                <a:lnTo>
                  <a:pt x="502444" y="45244"/>
                </a:lnTo>
                <a:lnTo>
                  <a:pt x="502444" y="83344"/>
                </a:lnTo>
                <a:lnTo>
                  <a:pt x="502444" y="121444"/>
                </a:lnTo>
                <a:lnTo>
                  <a:pt x="502444" y="235744"/>
                </a:lnTo>
                <a:lnTo>
                  <a:pt x="121444" y="235744"/>
                </a:lnTo>
                <a:lnTo>
                  <a:pt x="83344" y="235744"/>
                </a:lnTo>
                <a:lnTo>
                  <a:pt x="45244" y="235744"/>
                </a:lnTo>
                <a:close/>
                <a:moveTo>
                  <a:pt x="578644" y="311944"/>
                </a:moveTo>
                <a:lnTo>
                  <a:pt x="121444" y="311944"/>
                </a:lnTo>
                <a:lnTo>
                  <a:pt x="121444" y="273844"/>
                </a:lnTo>
                <a:lnTo>
                  <a:pt x="540544" y="273844"/>
                </a:lnTo>
                <a:lnTo>
                  <a:pt x="540544" y="121444"/>
                </a:lnTo>
                <a:lnTo>
                  <a:pt x="578644" y="121444"/>
                </a:lnTo>
                <a:lnTo>
                  <a:pt x="578644" y="311944"/>
                </a:lnTo>
                <a:close/>
                <a:moveTo>
                  <a:pt x="273844" y="216694"/>
                </a:moveTo>
                <a:cubicBezTo>
                  <a:pt x="315944" y="216694"/>
                  <a:pt x="350044" y="182594"/>
                  <a:pt x="350044" y="140494"/>
                </a:cubicBezTo>
                <a:cubicBezTo>
                  <a:pt x="350044" y="133922"/>
                  <a:pt x="349091" y="127540"/>
                  <a:pt x="347567" y="121444"/>
                </a:cubicBezTo>
                <a:cubicBezTo>
                  <a:pt x="343662" y="106490"/>
                  <a:pt x="335375" y="93250"/>
                  <a:pt x="324136" y="83344"/>
                </a:cubicBezTo>
                <a:cubicBezTo>
                  <a:pt x="310706" y="71533"/>
                  <a:pt x="293180" y="64294"/>
                  <a:pt x="273844" y="64294"/>
                </a:cubicBezTo>
                <a:cubicBezTo>
                  <a:pt x="254508" y="64294"/>
                  <a:pt x="236982" y="71533"/>
                  <a:pt x="223552" y="83344"/>
                </a:cubicBezTo>
                <a:cubicBezTo>
                  <a:pt x="212312" y="93250"/>
                  <a:pt x="204026" y="106490"/>
                  <a:pt x="200120" y="121444"/>
                </a:cubicBezTo>
                <a:cubicBezTo>
                  <a:pt x="198501" y="127540"/>
                  <a:pt x="197644" y="133922"/>
                  <a:pt x="197644" y="140494"/>
                </a:cubicBezTo>
                <a:cubicBezTo>
                  <a:pt x="197644" y="182594"/>
                  <a:pt x="231839" y="216694"/>
                  <a:pt x="273844" y="216694"/>
                </a:cubicBezTo>
                <a:close/>
                <a:moveTo>
                  <a:pt x="273844" y="102394"/>
                </a:moveTo>
                <a:cubicBezTo>
                  <a:pt x="287846" y="102394"/>
                  <a:pt x="300038" y="110109"/>
                  <a:pt x="306610" y="121444"/>
                </a:cubicBezTo>
                <a:cubicBezTo>
                  <a:pt x="309848" y="127064"/>
                  <a:pt x="311944" y="133541"/>
                  <a:pt x="311944" y="140494"/>
                </a:cubicBezTo>
                <a:cubicBezTo>
                  <a:pt x="311944" y="161544"/>
                  <a:pt x="294894" y="178594"/>
                  <a:pt x="273844" y="178594"/>
                </a:cubicBezTo>
                <a:cubicBezTo>
                  <a:pt x="252794" y="178594"/>
                  <a:pt x="235744" y="161544"/>
                  <a:pt x="235744" y="140494"/>
                </a:cubicBezTo>
                <a:cubicBezTo>
                  <a:pt x="235744" y="133541"/>
                  <a:pt x="237744" y="127064"/>
                  <a:pt x="241078" y="121444"/>
                </a:cubicBezTo>
                <a:cubicBezTo>
                  <a:pt x="247650" y="110109"/>
                  <a:pt x="259842" y="102394"/>
                  <a:pt x="273844" y="102394"/>
                </a:cubicBezTo>
                <a:close/>
              </a:path>
            </a:pathLst>
          </a:custGeom>
          <a:solidFill>
            <a:srgbClr val="002856"/>
          </a:solidFill>
          <a:ln w="9525" cap="flat">
            <a:noFill/>
            <a:prstDash val="solid"/>
            <a:miter/>
          </a:ln>
        </p:spPr>
        <p:txBody>
          <a:bodyPr rtlCol="0" anchor="ctr"/>
          <a:lstStyle/>
          <a:p>
            <a:endParaRPr lang="en-US" sz="2800" dirty="0"/>
          </a:p>
        </p:txBody>
      </p:sp>
      <p:sp>
        <p:nvSpPr>
          <p:cNvPr id="25" name="Freeform: Shape 24">
            <a:extLst>
              <a:ext uri="{FF2B5EF4-FFF2-40B4-BE49-F238E27FC236}">
                <a16:creationId xmlns:a16="http://schemas.microsoft.com/office/drawing/2014/main" xmlns="" id="{D4E29A60-6468-48AD-B0AA-A56EB72EFE44}"/>
              </a:ext>
            </a:extLst>
          </p:cNvPr>
          <p:cNvSpPr/>
          <p:nvPr/>
        </p:nvSpPr>
        <p:spPr>
          <a:xfrm>
            <a:off x="5734628" y="4162696"/>
            <a:ext cx="722745" cy="418431"/>
          </a:xfrm>
          <a:custGeom>
            <a:avLst/>
            <a:gdLst>
              <a:gd name="connsiteX0" fmla="*/ 273844 w 542925"/>
              <a:gd name="connsiteY0" fmla="*/ 7144 h 314325"/>
              <a:gd name="connsiteX1" fmla="*/ 7144 w 542925"/>
              <a:gd name="connsiteY1" fmla="*/ 159544 h 314325"/>
              <a:gd name="connsiteX2" fmla="*/ 273844 w 542925"/>
              <a:gd name="connsiteY2" fmla="*/ 311944 h 314325"/>
              <a:gd name="connsiteX3" fmla="*/ 540544 w 542925"/>
              <a:gd name="connsiteY3" fmla="*/ 159544 h 314325"/>
              <a:gd name="connsiteX4" fmla="*/ 273844 w 542925"/>
              <a:gd name="connsiteY4" fmla="*/ 7144 h 314325"/>
              <a:gd name="connsiteX5" fmla="*/ 273844 w 542925"/>
              <a:gd name="connsiteY5" fmla="*/ 273844 h 314325"/>
              <a:gd name="connsiteX6" fmla="*/ 51721 w 542925"/>
              <a:gd name="connsiteY6" fmla="*/ 159544 h 314325"/>
              <a:gd name="connsiteX7" fmla="*/ 273844 w 542925"/>
              <a:gd name="connsiteY7" fmla="*/ 45244 h 314325"/>
              <a:gd name="connsiteX8" fmla="*/ 495967 w 542925"/>
              <a:gd name="connsiteY8" fmla="*/ 159544 h 314325"/>
              <a:gd name="connsiteX9" fmla="*/ 273844 w 542925"/>
              <a:gd name="connsiteY9" fmla="*/ 273844 h 314325"/>
              <a:gd name="connsiteX10" fmla="*/ 273844 w 542925"/>
              <a:gd name="connsiteY10" fmla="*/ 59531 h 314325"/>
              <a:gd name="connsiteX11" fmla="*/ 173831 w 542925"/>
              <a:gd name="connsiteY11" fmla="*/ 159544 h 314325"/>
              <a:gd name="connsiteX12" fmla="*/ 273844 w 542925"/>
              <a:gd name="connsiteY12" fmla="*/ 259556 h 314325"/>
              <a:gd name="connsiteX13" fmla="*/ 373856 w 542925"/>
              <a:gd name="connsiteY13" fmla="*/ 159544 h 314325"/>
              <a:gd name="connsiteX14" fmla="*/ 273844 w 542925"/>
              <a:gd name="connsiteY14" fmla="*/ 59531 h 314325"/>
              <a:gd name="connsiteX15" fmla="*/ 273844 w 542925"/>
              <a:gd name="connsiteY15" fmla="*/ 221456 h 314325"/>
              <a:gd name="connsiteX16" fmla="*/ 211931 w 542925"/>
              <a:gd name="connsiteY16" fmla="*/ 159544 h 314325"/>
              <a:gd name="connsiteX17" fmla="*/ 273844 w 542925"/>
              <a:gd name="connsiteY17" fmla="*/ 97631 h 314325"/>
              <a:gd name="connsiteX18" fmla="*/ 335756 w 542925"/>
              <a:gd name="connsiteY18" fmla="*/ 159544 h 314325"/>
              <a:gd name="connsiteX19" fmla="*/ 273844 w 542925"/>
              <a:gd name="connsiteY19" fmla="*/ 221456 h 314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542925" h="314325">
                <a:moveTo>
                  <a:pt x="273844" y="7144"/>
                </a:moveTo>
                <a:cubicBezTo>
                  <a:pt x="83344" y="7144"/>
                  <a:pt x="7144" y="159544"/>
                  <a:pt x="7144" y="159544"/>
                </a:cubicBezTo>
                <a:cubicBezTo>
                  <a:pt x="7144" y="159544"/>
                  <a:pt x="83344" y="311944"/>
                  <a:pt x="273844" y="311944"/>
                </a:cubicBezTo>
                <a:cubicBezTo>
                  <a:pt x="464344" y="311944"/>
                  <a:pt x="540544" y="159544"/>
                  <a:pt x="540544" y="159544"/>
                </a:cubicBezTo>
                <a:cubicBezTo>
                  <a:pt x="540544" y="159544"/>
                  <a:pt x="464344" y="7144"/>
                  <a:pt x="273844" y="7144"/>
                </a:cubicBezTo>
                <a:close/>
                <a:moveTo>
                  <a:pt x="273844" y="273844"/>
                </a:moveTo>
                <a:cubicBezTo>
                  <a:pt x="144780" y="273844"/>
                  <a:pt x="76200" y="195167"/>
                  <a:pt x="51721" y="159544"/>
                </a:cubicBezTo>
                <a:cubicBezTo>
                  <a:pt x="76295" y="123825"/>
                  <a:pt x="144875" y="45244"/>
                  <a:pt x="273844" y="45244"/>
                </a:cubicBezTo>
                <a:cubicBezTo>
                  <a:pt x="402908" y="45244"/>
                  <a:pt x="471488" y="123920"/>
                  <a:pt x="495967" y="159544"/>
                </a:cubicBezTo>
                <a:cubicBezTo>
                  <a:pt x="471488" y="195263"/>
                  <a:pt x="402812" y="273844"/>
                  <a:pt x="273844" y="273844"/>
                </a:cubicBezTo>
                <a:close/>
                <a:moveTo>
                  <a:pt x="273844" y="59531"/>
                </a:moveTo>
                <a:cubicBezTo>
                  <a:pt x="218599" y="59531"/>
                  <a:pt x="173831" y="104299"/>
                  <a:pt x="173831" y="159544"/>
                </a:cubicBezTo>
                <a:cubicBezTo>
                  <a:pt x="173831" y="214789"/>
                  <a:pt x="218599" y="259556"/>
                  <a:pt x="273844" y="259556"/>
                </a:cubicBezTo>
                <a:cubicBezTo>
                  <a:pt x="329089" y="259556"/>
                  <a:pt x="373856" y="214789"/>
                  <a:pt x="373856" y="159544"/>
                </a:cubicBezTo>
                <a:cubicBezTo>
                  <a:pt x="373856" y="104299"/>
                  <a:pt x="329089" y="59531"/>
                  <a:pt x="273844" y="59531"/>
                </a:cubicBezTo>
                <a:close/>
                <a:moveTo>
                  <a:pt x="273844" y="221456"/>
                </a:moveTo>
                <a:cubicBezTo>
                  <a:pt x="239744" y="221456"/>
                  <a:pt x="211931" y="193643"/>
                  <a:pt x="211931" y="159544"/>
                </a:cubicBezTo>
                <a:cubicBezTo>
                  <a:pt x="211931" y="125444"/>
                  <a:pt x="239744" y="97631"/>
                  <a:pt x="273844" y="97631"/>
                </a:cubicBezTo>
                <a:cubicBezTo>
                  <a:pt x="307943" y="97631"/>
                  <a:pt x="335756" y="125444"/>
                  <a:pt x="335756" y="159544"/>
                </a:cubicBezTo>
                <a:cubicBezTo>
                  <a:pt x="335756" y="193643"/>
                  <a:pt x="308039" y="221456"/>
                  <a:pt x="273844" y="221456"/>
                </a:cubicBezTo>
                <a:close/>
              </a:path>
            </a:pathLst>
          </a:custGeom>
          <a:solidFill>
            <a:srgbClr val="002856"/>
          </a:solidFill>
          <a:ln w="9525" cap="flat">
            <a:noFill/>
            <a:prstDash val="solid"/>
            <a:miter/>
          </a:ln>
        </p:spPr>
        <p:txBody>
          <a:bodyPr rtlCol="0" anchor="ctr"/>
          <a:lstStyle/>
          <a:p>
            <a:endParaRPr lang="en-US" sz="2800" dirty="0"/>
          </a:p>
        </p:txBody>
      </p:sp>
      <p:sp>
        <p:nvSpPr>
          <p:cNvPr id="26" name="Freeform: Shape 25">
            <a:extLst>
              <a:ext uri="{FF2B5EF4-FFF2-40B4-BE49-F238E27FC236}">
                <a16:creationId xmlns:a16="http://schemas.microsoft.com/office/drawing/2014/main" xmlns="" id="{DD90E80C-BE2B-4671-A912-CEF269312FD5}"/>
              </a:ext>
            </a:extLst>
          </p:cNvPr>
          <p:cNvSpPr/>
          <p:nvPr/>
        </p:nvSpPr>
        <p:spPr>
          <a:xfrm>
            <a:off x="1568621" y="1580135"/>
            <a:ext cx="849543" cy="672026"/>
          </a:xfrm>
          <a:custGeom>
            <a:avLst/>
            <a:gdLst>
              <a:gd name="connsiteX0" fmla="*/ 267557 w 638175"/>
              <a:gd name="connsiteY0" fmla="*/ 113348 h 504825"/>
              <a:gd name="connsiteX1" fmla="*/ 240601 w 638175"/>
              <a:gd name="connsiteY1" fmla="*/ 86392 h 504825"/>
              <a:gd name="connsiteX2" fmla="*/ 319849 w 638175"/>
              <a:gd name="connsiteY2" fmla="*/ 7144 h 504825"/>
              <a:gd name="connsiteX3" fmla="*/ 399097 w 638175"/>
              <a:gd name="connsiteY3" fmla="*/ 86392 h 504825"/>
              <a:gd name="connsiteX4" fmla="*/ 372142 w 638175"/>
              <a:gd name="connsiteY4" fmla="*/ 113348 h 504825"/>
              <a:gd name="connsiteX5" fmla="*/ 338899 w 638175"/>
              <a:gd name="connsiteY5" fmla="*/ 80105 h 504825"/>
              <a:gd name="connsiteX6" fmla="*/ 338899 w 638175"/>
              <a:gd name="connsiteY6" fmla="*/ 196025 h 504825"/>
              <a:gd name="connsiteX7" fmla="*/ 300799 w 638175"/>
              <a:gd name="connsiteY7" fmla="*/ 196025 h 504825"/>
              <a:gd name="connsiteX8" fmla="*/ 300799 w 638175"/>
              <a:gd name="connsiteY8" fmla="*/ 80105 h 504825"/>
              <a:gd name="connsiteX9" fmla="*/ 267557 w 638175"/>
              <a:gd name="connsiteY9" fmla="*/ 113348 h 504825"/>
              <a:gd name="connsiteX10" fmla="*/ 138874 w 638175"/>
              <a:gd name="connsiteY10" fmla="*/ 165830 h 504825"/>
              <a:gd name="connsiteX11" fmla="*/ 218789 w 638175"/>
              <a:gd name="connsiteY11" fmla="*/ 245745 h 504825"/>
              <a:gd name="connsiteX12" fmla="*/ 245745 w 638175"/>
              <a:gd name="connsiteY12" fmla="*/ 218789 h 504825"/>
              <a:gd name="connsiteX13" fmla="*/ 165830 w 638175"/>
              <a:gd name="connsiteY13" fmla="*/ 138875 h 504825"/>
              <a:gd name="connsiteX14" fmla="*/ 215074 w 638175"/>
              <a:gd name="connsiteY14" fmla="*/ 138875 h 504825"/>
              <a:gd name="connsiteX15" fmla="*/ 215074 w 638175"/>
              <a:gd name="connsiteY15" fmla="*/ 100775 h 504825"/>
              <a:gd name="connsiteX16" fmla="*/ 100774 w 638175"/>
              <a:gd name="connsiteY16" fmla="*/ 100775 h 504825"/>
              <a:gd name="connsiteX17" fmla="*/ 100774 w 638175"/>
              <a:gd name="connsiteY17" fmla="*/ 215075 h 504825"/>
              <a:gd name="connsiteX18" fmla="*/ 138874 w 638175"/>
              <a:gd name="connsiteY18" fmla="*/ 215075 h 504825"/>
              <a:gd name="connsiteX19" fmla="*/ 138874 w 638175"/>
              <a:gd name="connsiteY19" fmla="*/ 165830 h 504825"/>
              <a:gd name="connsiteX20" fmla="*/ 196024 w 638175"/>
              <a:gd name="connsiteY20" fmla="*/ 338900 h 504825"/>
              <a:gd name="connsiteX21" fmla="*/ 196024 w 638175"/>
              <a:gd name="connsiteY21" fmla="*/ 300800 h 504825"/>
              <a:gd name="connsiteX22" fmla="*/ 80105 w 638175"/>
              <a:gd name="connsiteY22" fmla="*/ 300800 h 504825"/>
              <a:gd name="connsiteX23" fmla="*/ 113347 w 638175"/>
              <a:gd name="connsiteY23" fmla="*/ 267557 h 504825"/>
              <a:gd name="connsiteX24" fmla="*/ 86392 w 638175"/>
              <a:gd name="connsiteY24" fmla="*/ 240602 h 504825"/>
              <a:gd name="connsiteX25" fmla="*/ 7144 w 638175"/>
              <a:gd name="connsiteY25" fmla="*/ 319850 h 504825"/>
              <a:gd name="connsiteX26" fmla="*/ 86392 w 638175"/>
              <a:gd name="connsiteY26" fmla="*/ 399098 h 504825"/>
              <a:gd name="connsiteX27" fmla="*/ 113347 w 638175"/>
              <a:gd name="connsiteY27" fmla="*/ 372142 h 504825"/>
              <a:gd name="connsiteX28" fmla="*/ 80105 w 638175"/>
              <a:gd name="connsiteY28" fmla="*/ 338900 h 504825"/>
              <a:gd name="connsiteX29" fmla="*/ 196024 w 638175"/>
              <a:gd name="connsiteY29" fmla="*/ 338900 h 504825"/>
              <a:gd name="connsiteX30" fmla="*/ 393954 w 638175"/>
              <a:gd name="connsiteY30" fmla="*/ 218885 h 504825"/>
              <a:gd name="connsiteX31" fmla="*/ 420909 w 638175"/>
              <a:gd name="connsiteY31" fmla="*/ 245840 h 504825"/>
              <a:gd name="connsiteX32" fmla="*/ 500824 w 638175"/>
              <a:gd name="connsiteY32" fmla="*/ 165926 h 504825"/>
              <a:gd name="connsiteX33" fmla="*/ 500824 w 638175"/>
              <a:gd name="connsiteY33" fmla="*/ 215170 h 504825"/>
              <a:gd name="connsiteX34" fmla="*/ 538924 w 638175"/>
              <a:gd name="connsiteY34" fmla="*/ 215170 h 504825"/>
              <a:gd name="connsiteX35" fmla="*/ 538924 w 638175"/>
              <a:gd name="connsiteY35" fmla="*/ 100870 h 504825"/>
              <a:gd name="connsiteX36" fmla="*/ 424624 w 638175"/>
              <a:gd name="connsiteY36" fmla="*/ 100870 h 504825"/>
              <a:gd name="connsiteX37" fmla="*/ 424624 w 638175"/>
              <a:gd name="connsiteY37" fmla="*/ 138970 h 504825"/>
              <a:gd name="connsiteX38" fmla="*/ 473869 w 638175"/>
              <a:gd name="connsiteY38" fmla="*/ 138970 h 504825"/>
              <a:gd name="connsiteX39" fmla="*/ 393954 w 638175"/>
              <a:gd name="connsiteY39" fmla="*/ 218885 h 504825"/>
              <a:gd name="connsiteX40" fmla="*/ 553307 w 638175"/>
              <a:gd name="connsiteY40" fmla="*/ 240697 h 504825"/>
              <a:gd name="connsiteX41" fmla="*/ 526351 w 638175"/>
              <a:gd name="connsiteY41" fmla="*/ 267653 h 504825"/>
              <a:gd name="connsiteX42" fmla="*/ 559594 w 638175"/>
              <a:gd name="connsiteY42" fmla="*/ 300895 h 504825"/>
              <a:gd name="connsiteX43" fmla="*/ 443674 w 638175"/>
              <a:gd name="connsiteY43" fmla="*/ 300895 h 504825"/>
              <a:gd name="connsiteX44" fmla="*/ 443674 w 638175"/>
              <a:gd name="connsiteY44" fmla="*/ 338995 h 504825"/>
              <a:gd name="connsiteX45" fmla="*/ 559594 w 638175"/>
              <a:gd name="connsiteY45" fmla="*/ 338995 h 504825"/>
              <a:gd name="connsiteX46" fmla="*/ 526351 w 638175"/>
              <a:gd name="connsiteY46" fmla="*/ 372237 h 504825"/>
              <a:gd name="connsiteX47" fmla="*/ 553307 w 638175"/>
              <a:gd name="connsiteY47" fmla="*/ 399193 h 504825"/>
              <a:gd name="connsiteX48" fmla="*/ 632555 w 638175"/>
              <a:gd name="connsiteY48" fmla="*/ 319945 h 504825"/>
              <a:gd name="connsiteX49" fmla="*/ 553307 w 638175"/>
              <a:gd name="connsiteY49" fmla="*/ 240697 h 504825"/>
              <a:gd name="connsiteX50" fmla="*/ 373666 w 638175"/>
              <a:gd name="connsiteY50" fmla="*/ 386525 h 504825"/>
              <a:gd name="connsiteX51" fmla="*/ 453295 w 638175"/>
              <a:gd name="connsiteY51" fmla="*/ 386525 h 504825"/>
              <a:gd name="connsiteX52" fmla="*/ 453295 w 638175"/>
              <a:gd name="connsiteY52" fmla="*/ 500825 h 504825"/>
              <a:gd name="connsiteX53" fmla="*/ 415195 w 638175"/>
              <a:gd name="connsiteY53" fmla="*/ 500825 h 504825"/>
              <a:gd name="connsiteX54" fmla="*/ 415195 w 638175"/>
              <a:gd name="connsiteY54" fmla="*/ 424625 h 504825"/>
              <a:gd name="connsiteX55" fmla="*/ 224695 w 638175"/>
              <a:gd name="connsiteY55" fmla="*/ 424625 h 504825"/>
              <a:gd name="connsiteX56" fmla="*/ 224695 w 638175"/>
              <a:gd name="connsiteY56" fmla="*/ 500825 h 504825"/>
              <a:gd name="connsiteX57" fmla="*/ 186595 w 638175"/>
              <a:gd name="connsiteY57" fmla="*/ 500825 h 504825"/>
              <a:gd name="connsiteX58" fmla="*/ 186595 w 638175"/>
              <a:gd name="connsiteY58" fmla="*/ 386525 h 504825"/>
              <a:gd name="connsiteX59" fmla="*/ 266224 w 638175"/>
              <a:gd name="connsiteY59" fmla="*/ 386525 h 504825"/>
              <a:gd name="connsiteX60" fmla="*/ 234220 w 638175"/>
              <a:gd name="connsiteY60" fmla="*/ 319850 h 504825"/>
              <a:gd name="connsiteX61" fmla="*/ 319945 w 638175"/>
              <a:gd name="connsiteY61" fmla="*/ 234125 h 504825"/>
              <a:gd name="connsiteX62" fmla="*/ 405670 w 638175"/>
              <a:gd name="connsiteY62" fmla="*/ 319850 h 504825"/>
              <a:gd name="connsiteX63" fmla="*/ 373666 w 638175"/>
              <a:gd name="connsiteY63" fmla="*/ 386525 h 504825"/>
              <a:gd name="connsiteX64" fmla="*/ 272224 w 638175"/>
              <a:gd name="connsiteY64" fmla="*/ 319850 h 504825"/>
              <a:gd name="connsiteX65" fmla="*/ 319849 w 638175"/>
              <a:gd name="connsiteY65" fmla="*/ 367475 h 504825"/>
              <a:gd name="connsiteX66" fmla="*/ 367474 w 638175"/>
              <a:gd name="connsiteY66" fmla="*/ 319850 h 504825"/>
              <a:gd name="connsiteX67" fmla="*/ 319849 w 638175"/>
              <a:gd name="connsiteY67" fmla="*/ 272225 h 504825"/>
              <a:gd name="connsiteX68" fmla="*/ 272224 w 638175"/>
              <a:gd name="connsiteY68" fmla="*/ 319850 h 504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638175" h="504825">
                <a:moveTo>
                  <a:pt x="267557" y="113348"/>
                </a:moveTo>
                <a:lnTo>
                  <a:pt x="240601" y="86392"/>
                </a:lnTo>
                <a:lnTo>
                  <a:pt x="319849" y="7144"/>
                </a:lnTo>
                <a:lnTo>
                  <a:pt x="399097" y="86392"/>
                </a:lnTo>
                <a:lnTo>
                  <a:pt x="372142" y="113348"/>
                </a:lnTo>
                <a:lnTo>
                  <a:pt x="338899" y="80105"/>
                </a:lnTo>
                <a:lnTo>
                  <a:pt x="338899" y="196025"/>
                </a:lnTo>
                <a:lnTo>
                  <a:pt x="300799" y="196025"/>
                </a:lnTo>
                <a:lnTo>
                  <a:pt x="300799" y="80105"/>
                </a:lnTo>
                <a:lnTo>
                  <a:pt x="267557" y="113348"/>
                </a:lnTo>
                <a:close/>
                <a:moveTo>
                  <a:pt x="138874" y="165830"/>
                </a:moveTo>
                <a:lnTo>
                  <a:pt x="218789" y="245745"/>
                </a:lnTo>
                <a:lnTo>
                  <a:pt x="245745" y="218789"/>
                </a:lnTo>
                <a:lnTo>
                  <a:pt x="165830" y="138875"/>
                </a:lnTo>
                <a:lnTo>
                  <a:pt x="215074" y="138875"/>
                </a:lnTo>
                <a:lnTo>
                  <a:pt x="215074" y="100775"/>
                </a:lnTo>
                <a:lnTo>
                  <a:pt x="100774" y="100775"/>
                </a:lnTo>
                <a:lnTo>
                  <a:pt x="100774" y="215075"/>
                </a:lnTo>
                <a:lnTo>
                  <a:pt x="138874" y="215075"/>
                </a:lnTo>
                <a:lnTo>
                  <a:pt x="138874" y="165830"/>
                </a:lnTo>
                <a:close/>
                <a:moveTo>
                  <a:pt x="196024" y="338900"/>
                </a:moveTo>
                <a:lnTo>
                  <a:pt x="196024" y="300800"/>
                </a:lnTo>
                <a:lnTo>
                  <a:pt x="80105" y="300800"/>
                </a:lnTo>
                <a:lnTo>
                  <a:pt x="113347" y="267557"/>
                </a:lnTo>
                <a:lnTo>
                  <a:pt x="86392" y="240602"/>
                </a:lnTo>
                <a:lnTo>
                  <a:pt x="7144" y="319850"/>
                </a:lnTo>
                <a:lnTo>
                  <a:pt x="86392" y="399098"/>
                </a:lnTo>
                <a:lnTo>
                  <a:pt x="113347" y="372142"/>
                </a:lnTo>
                <a:lnTo>
                  <a:pt x="80105" y="338900"/>
                </a:lnTo>
                <a:lnTo>
                  <a:pt x="196024" y="338900"/>
                </a:lnTo>
                <a:close/>
                <a:moveTo>
                  <a:pt x="393954" y="218885"/>
                </a:moveTo>
                <a:lnTo>
                  <a:pt x="420909" y="245840"/>
                </a:lnTo>
                <a:lnTo>
                  <a:pt x="500824" y="165926"/>
                </a:lnTo>
                <a:lnTo>
                  <a:pt x="500824" y="215170"/>
                </a:lnTo>
                <a:lnTo>
                  <a:pt x="538924" y="215170"/>
                </a:lnTo>
                <a:lnTo>
                  <a:pt x="538924" y="100870"/>
                </a:lnTo>
                <a:lnTo>
                  <a:pt x="424624" y="100870"/>
                </a:lnTo>
                <a:lnTo>
                  <a:pt x="424624" y="138970"/>
                </a:lnTo>
                <a:lnTo>
                  <a:pt x="473869" y="138970"/>
                </a:lnTo>
                <a:lnTo>
                  <a:pt x="393954" y="218885"/>
                </a:lnTo>
                <a:close/>
                <a:moveTo>
                  <a:pt x="553307" y="240697"/>
                </a:moveTo>
                <a:lnTo>
                  <a:pt x="526351" y="267653"/>
                </a:lnTo>
                <a:lnTo>
                  <a:pt x="559594" y="300895"/>
                </a:lnTo>
                <a:lnTo>
                  <a:pt x="443674" y="300895"/>
                </a:lnTo>
                <a:lnTo>
                  <a:pt x="443674" y="338995"/>
                </a:lnTo>
                <a:lnTo>
                  <a:pt x="559594" y="338995"/>
                </a:lnTo>
                <a:lnTo>
                  <a:pt x="526351" y="372237"/>
                </a:lnTo>
                <a:lnTo>
                  <a:pt x="553307" y="399193"/>
                </a:lnTo>
                <a:lnTo>
                  <a:pt x="632555" y="319945"/>
                </a:lnTo>
                <a:lnTo>
                  <a:pt x="553307" y="240697"/>
                </a:lnTo>
                <a:close/>
                <a:moveTo>
                  <a:pt x="373666" y="386525"/>
                </a:moveTo>
                <a:lnTo>
                  <a:pt x="453295" y="386525"/>
                </a:lnTo>
                <a:lnTo>
                  <a:pt x="453295" y="500825"/>
                </a:lnTo>
                <a:lnTo>
                  <a:pt x="415195" y="500825"/>
                </a:lnTo>
                <a:lnTo>
                  <a:pt x="415195" y="424625"/>
                </a:lnTo>
                <a:lnTo>
                  <a:pt x="224695" y="424625"/>
                </a:lnTo>
                <a:lnTo>
                  <a:pt x="224695" y="500825"/>
                </a:lnTo>
                <a:lnTo>
                  <a:pt x="186595" y="500825"/>
                </a:lnTo>
                <a:lnTo>
                  <a:pt x="186595" y="386525"/>
                </a:lnTo>
                <a:lnTo>
                  <a:pt x="266224" y="386525"/>
                </a:lnTo>
                <a:cubicBezTo>
                  <a:pt x="246793" y="370808"/>
                  <a:pt x="234220" y="346805"/>
                  <a:pt x="234220" y="319850"/>
                </a:cubicBezTo>
                <a:cubicBezTo>
                  <a:pt x="234220" y="272606"/>
                  <a:pt x="272701" y="234125"/>
                  <a:pt x="319945" y="234125"/>
                </a:cubicBezTo>
                <a:cubicBezTo>
                  <a:pt x="367189" y="234125"/>
                  <a:pt x="405670" y="272606"/>
                  <a:pt x="405670" y="319850"/>
                </a:cubicBezTo>
                <a:cubicBezTo>
                  <a:pt x="405574" y="346805"/>
                  <a:pt x="393097" y="370808"/>
                  <a:pt x="373666" y="386525"/>
                </a:cubicBezTo>
                <a:close/>
                <a:moveTo>
                  <a:pt x="272224" y="319850"/>
                </a:moveTo>
                <a:cubicBezTo>
                  <a:pt x="272224" y="346138"/>
                  <a:pt x="293560" y="367475"/>
                  <a:pt x="319849" y="367475"/>
                </a:cubicBezTo>
                <a:cubicBezTo>
                  <a:pt x="346138" y="367475"/>
                  <a:pt x="367474" y="346138"/>
                  <a:pt x="367474" y="319850"/>
                </a:cubicBezTo>
                <a:cubicBezTo>
                  <a:pt x="367474" y="293561"/>
                  <a:pt x="346138" y="272225"/>
                  <a:pt x="319849" y="272225"/>
                </a:cubicBezTo>
                <a:cubicBezTo>
                  <a:pt x="293560" y="272225"/>
                  <a:pt x="272224" y="293656"/>
                  <a:pt x="272224" y="319850"/>
                </a:cubicBezTo>
                <a:close/>
              </a:path>
            </a:pathLst>
          </a:custGeom>
          <a:solidFill>
            <a:srgbClr val="002856"/>
          </a:solidFill>
          <a:ln w="9525" cap="flat">
            <a:noFill/>
            <a:prstDash val="solid"/>
            <a:miter/>
          </a:ln>
        </p:spPr>
        <p:txBody>
          <a:bodyPr rtlCol="0" anchor="ctr"/>
          <a:lstStyle/>
          <a:p>
            <a:endParaRPr lang="en-US" sz="2800" dirty="0"/>
          </a:p>
        </p:txBody>
      </p:sp>
      <p:sp>
        <p:nvSpPr>
          <p:cNvPr id="27" name="Freeform: Shape 26">
            <a:extLst>
              <a:ext uri="{FF2B5EF4-FFF2-40B4-BE49-F238E27FC236}">
                <a16:creationId xmlns:a16="http://schemas.microsoft.com/office/drawing/2014/main" xmlns="" id="{339948CE-E72C-48B9-A3F8-9D22DB2DDB64}"/>
              </a:ext>
            </a:extLst>
          </p:cNvPr>
          <p:cNvSpPr>
            <a:spLocks noChangeAspect="1"/>
          </p:cNvSpPr>
          <p:nvPr/>
        </p:nvSpPr>
        <p:spPr>
          <a:xfrm>
            <a:off x="9840411" y="4010539"/>
            <a:ext cx="722745" cy="722745"/>
          </a:xfrm>
          <a:custGeom>
            <a:avLst/>
            <a:gdLst>
              <a:gd name="connsiteX0" fmla="*/ 485888 w 542925"/>
              <a:gd name="connsiteY0" fmla="*/ 112109 h 542925"/>
              <a:gd name="connsiteX1" fmla="*/ 273672 w 542925"/>
              <a:gd name="connsiteY1" fmla="*/ 7144 h 542925"/>
              <a:gd name="connsiteX2" fmla="*/ 112032 w 542925"/>
              <a:gd name="connsiteY2" fmla="*/ 61817 h 542925"/>
              <a:gd name="connsiteX3" fmla="*/ 61835 w 542925"/>
              <a:gd name="connsiteY3" fmla="*/ 435674 h 542925"/>
              <a:gd name="connsiteX4" fmla="*/ 237857 w 542925"/>
              <a:gd name="connsiteY4" fmla="*/ 538067 h 542925"/>
              <a:gd name="connsiteX5" fmla="*/ 237857 w 542925"/>
              <a:gd name="connsiteY5" fmla="*/ 538067 h 542925"/>
              <a:gd name="connsiteX6" fmla="*/ 237953 w 542925"/>
              <a:gd name="connsiteY6" fmla="*/ 538067 h 542925"/>
              <a:gd name="connsiteX7" fmla="*/ 274052 w 542925"/>
              <a:gd name="connsiteY7" fmla="*/ 540639 h 542925"/>
              <a:gd name="connsiteX8" fmla="*/ 435691 w 542925"/>
              <a:gd name="connsiteY8" fmla="*/ 485966 h 542925"/>
              <a:gd name="connsiteX9" fmla="*/ 485888 w 542925"/>
              <a:gd name="connsiteY9" fmla="*/ 112109 h 542925"/>
              <a:gd name="connsiteX10" fmla="*/ 395115 w 542925"/>
              <a:gd name="connsiteY10" fmla="*/ 400717 h 542925"/>
              <a:gd name="connsiteX11" fmla="*/ 393306 w 542925"/>
              <a:gd name="connsiteY11" fmla="*/ 401479 h 542925"/>
              <a:gd name="connsiteX12" fmla="*/ 389400 w 542925"/>
              <a:gd name="connsiteY12" fmla="*/ 402908 h 542925"/>
              <a:gd name="connsiteX13" fmla="*/ 387305 w 542925"/>
              <a:gd name="connsiteY13" fmla="*/ 403384 h 542925"/>
              <a:gd name="connsiteX14" fmla="*/ 383494 w 542925"/>
              <a:gd name="connsiteY14" fmla="*/ 403955 h 542925"/>
              <a:gd name="connsiteX15" fmla="*/ 381399 w 542925"/>
              <a:gd name="connsiteY15" fmla="*/ 404146 h 542925"/>
              <a:gd name="connsiteX16" fmla="*/ 378541 w 542925"/>
              <a:gd name="connsiteY16" fmla="*/ 404050 h 542925"/>
              <a:gd name="connsiteX17" fmla="*/ 374160 w 542925"/>
              <a:gd name="connsiteY17" fmla="*/ 403574 h 542925"/>
              <a:gd name="connsiteX18" fmla="*/ 371493 w 542925"/>
              <a:gd name="connsiteY18" fmla="*/ 403003 h 542925"/>
              <a:gd name="connsiteX19" fmla="*/ 367302 w 542925"/>
              <a:gd name="connsiteY19" fmla="*/ 401574 h 542925"/>
              <a:gd name="connsiteX20" fmla="*/ 364825 w 542925"/>
              <a:gd name="connsiteY20" fmla="*/ 400526 h 542925"/>
              <a:gd name="connsiteX21" fmla="*/ 363873 w 542925"/>
              <a:gd name="connsiteY21" fmla="*/ 399860 h 542925"/>
              <a:gd name="connsiteX22" fmla="*/ 360825 w 542925"/>
              <a:gd name="connsiteY22" fmla="*/ 397859 h 542925"/>
              <a:gd name="connsiteX23" fmla="*/ 358920 w 542925"/>
              <a:gd name="connsiteY23" fmla="*/ 396526 h 542925"/>
              <a:gd name="connsiteX24" fmla="*/ 353777 w 542925"/>
              <a:gd name="connsiteY24" fmla="*/ 391192 h 542925"/>
              <a:gd name="connsiteX25" fmla="*/ 347204 w 542925"/>
              <a:gd name="connsiteY25" fmla="*/ 368046 h 542925"/>
              <a:gd name="connsiteX26" fmla="*/ 347585 w 542925"/>
              <a:gd name="connsiteY26" fmla="*/ 365093 h 542925"/>
              <a:gd name="connsiteX27" fmla="*/ 360063 w 542925"/>
              <a:gd name="connsiteY27" fmla="*/ 344424 h 542925"/>
              <a:gd name="connsiteX28" fmla="*/ 365397 w 542925"/>
              <a:gd name="connsiteY28" fmla="*/ 341186 h 542925"/>
              <a:gd name="connsiteX29" fmla="*/ 367207 w 542925"/>
              <a:gd name="connsiteY29" fmla="*/ 340424 h 542925"/>
              <a:gd name="connsiteX30" fmla="*/ 371112 w 542925"/>
              <a:gd name="connsiteY30" fmla="*/ 338995 h 542925"/>
              <a:gd name="connsiteX31" fmla="*/ 373207 w 542925"/>
              <a:gd name="connsiteY31" fmla="*/ 338519 h 542925"/>
              <a:gd name="connsiteX32" fmla="*/ 373874 w 542925"/>
              <a:gd name="connsiteY32" fmla="*/ 338328 h 542925"/>
              <a:gd name="connsiteX33" fmla="*/ 373874 w 542925"/>
              <a:gd name="connsiteY33" fmla="*/ 338423 h 542925"/>
              <a:gd name="connsiteX34" fmla="*/ 377113 w 542925"/>
              <a:gd name="connsiteY34" fmla="*/ 337947 h 542925"/>
              <a:gd name="connsiteX35" fmla="*/ 379208 w 542925"/>
              <a:gd name="connsiteY35" fmla="*/ 337757 h 542925"/>
              <a:gd name="connsiteX36" fmla="*/ 382066 w 542925"/>
              <a:gd name="connsiteY36" fmla="*/ 337852 h 542925"/>
              <a:gd name="connsiteX37" fmla="*/ 386543 w 542925"/>
              <a:gd name="connsiteY37" fmla="*/ 338328 h 542925"/>
              <a:gd name="connsiteX38" fmla="*/ 389209 w 542925"/>
              <a:gd name="connsiteY38" fmla="*/ 338900 h 542925"/>
              <a:gd name="connsiteX39" fmla="*/ 393400 w 542925"/>
              <a:gd name="connsiteY39" fmla="*/ 340328 h 542925"/>
              <a:gd name="connsiteX40" fmla="*/ 395877 w 542925"/>
              <a:gd name="connsiteY40" fmla="*/ 341376 h 542925"/>
              <a:gd name="connsiteX41" fmla="*/ 399973 w 542925"/>
              <a:gd name="connsiteY41" fmla="*/ 343948 h 542925"/>
              <a:gd name="connsiteX42" fmla="*/ 401878 w 542925"/>
              <a:gd name="connsiteY42" fmla="*/ 345281 h 542925"/>
              <a:gd name="connsiteX43" fmla="*/ 404926 w 542925"/>
              <a:gd name="connsiteY43" fmla="*/ 348425 h 542925"/>
              <a:gd name="connsiteX44" fmla="*/ 406069 w 542925"/>
              <a:gd name="connsiteY44" fmla="*/ 349663 h 542925"/>
              <a:gd name="connsiteX45" fmla="*/ 407022 w 542925"/>
              <a:gd name="connsiteY45" fmla="*/ 350615 h 542925"/>
              <a:gd name="connsiteX46" fmla="*/ 412260 w 542925"/>
              <a:gd name="connsiteY46" fmla="*/ 381000 h 542925"/>
              <a:gd name="connsiteX47" fmla="*/ 400830 w 542925"/>
              <a:gd name="connsiteY47" fmla="*/ 397288 h 542925"/>
              <a:gd name="connsiteX48" fmla="*/ 398734 w 542925"/>
              <a:gd name="connsiteY48" fmla="*/ 398621 h 542925"/>
              <a:gd name="connsiteX49" fmla="*/ 398734 w 542925"/>
              <a:gd name="connsiteY49" fmla="*/ 398526 h 542925"/>
              <a:gd name="connsiteX50" fmla="*/ 395115 w 542925"/>
              <a:gd name="connsiteY50" fmla="*/ 400717 h 542925"/>
              <a:gd name="connsiteX51" fmla="*/ 237476 w 542925"/>
              <a:gd name="connsiteY51" fmla="*/ 504349 h 542925"/>
              <a:gd name="connsiteX52" fmla="*/ 191280 w 542925"/>
              <a:gd name="connsiteY52" fmla="*/ 492252 h 542925"/>
              <a:gd name="connsiteX53" fmla="*/ 193566 w 542925"/>
              <a:gd name="connsiteY53" fmla="*/ 421291 h 542925"/>
              <a:gd name="connsiteX54" fmla="*/ 202806 w 542925"/>
              <a:gd name="connsiteY54" fmla="*/ 421958 h 542925"/>
              <a:gd name="connsiteX55" fmla="*/ 243191 w 542925"/>
              <a:gd name="connsiteY55" fmla="*/ 408242 h 542925"/>
              <a:gd name="connsiteX56" fmla="*/ 265861 w 542925"/>
              <a:gd name="connsiteY56" fmla="*/ 376809 h 542925"/>
              <a:gd name="connsiteX57" fmla="*/ 295484 w 542925"/>
              <a:gd name="connsiteY57" fmla="*/ 378428 h 542925"/>
              <a:gd name="connsiteX58" fmla="*/ 313771 w 542925"/>
              <a:gd name="connsiteY58" fmla="*/ 377095 h 542925"/>
              <a:gd name="connsiteX59" fmla="*/ 327107 w 542925"/>
              <a:gd name="connsiteY59" fmla="*/ 411194 h 542925"/>
              <a:gd name="connsiteX60" fmla="*/ 350443 w 542925"/>
              <a:gd name="connsiteY60" fmla="*/ 430530 h 542925"/>
              <a:gd name="connsiteX61" fmla="*/ 237476 w 542925"/>
              <a:gd name="connsiteY61" fmla="*/ 504349 h 542925"/>
              <a:gd name="connsiteX62" fmla="*/ 171087 w 542925"/>
              <a:gd name="connsiteY62" fmla="*/ 345376 h 542925"/>
              <a:gd name="connsiteX63" fmla="*/ 182613 w 542925"/>
              <a:gd name="connsiteY63" fmla="*/ 328898 h 542925"/>
              <a:gd name="connsiteX64" fmla="*/ 187851 w 542925"/>
              <a:gd name="connsiteY64" fmla="*/ 325660 h 542925"/>
              <a:gd name="connsiteX65" fmla="*/ 187851 w 542925"/>
              <a:gd name="connsiteY65" fmla="*/ 325660 h 542925"/>
              <a:gd name="connsiteX66" fmla="*/ 187947 w 542925"/>
              <a:gd name="connsiteY66" fmla="*/ 325660 h 542925"/>
              <a:gd name="connsiteX67" fmla="*/ 189756 w 542925"/>
              <a:gd name="connsiteY67" fmla="*/ 324898 h 542925"/>
              <a:gd name="connsiteX68" fmla="*/ 193661 w 542925"/>
              <a:gd name="connsiteY68" fmla="*/ 323469 h 542925"/>
              <a:gd name="connsiteX69" fmla="*/ 195757 w 542925"/>
              <a:gd name="connsiteY69" fmla="*/ 322993 h 542925"/>
              <a:gd name="connsiteX70" fmla="*/ 199567 w 542925"/>
              <a:gd name="connsiteY70" fmla="*/ 322421 h 542925"/>
              <a:gd name="connsiteX71" fmla="*/ 201663 w 542925"/>
              <a:gd name="connsiteY71" fmla="*/ 322231 h 542925"/>
              <a:gd name="connsiteX72" fmla="*/ 204520 w 542925"/>
              <a:gd name="connsiteY72" fmla="*/ 322326 h 542925"/>
              <a:gd name="connsiteX73" fmla="*/ 208901 w 542925"/>
              <a:gd name="connsiteY73" fmla="*/ 322802 h 542925"/>
              <a:gd name="connsiteX74" fmla="*/ 211568 w 542925"/>
              <a:gd name="connsiteY74" fmla="*/ 323374 h 542925"/>
              <a:gd name="connsiteX75" fmla="*/ 213759 w 542925"/>
              <a:gd name="connsiteY75" fmla="*/ 324136 h 542925"/>
              <a:gd name="connsiteX76" fmla="*/ 215759 w 542925"/>
              <a:gd name="connsiteY76" fmla="*/ 324803 h 542925"/>
              <a:gd name="connsiteX77" fmla="*/ 218236 w 542925"/>
              <a:gd name="connsiteY77" fmla="*/ 325850 h 542925"/>
              <a:gd name="connsiteX78" fmla="*/ 221189 w 542925"/>
              <a:gd name="connsiteY78" fmla="*/ 327755 h 542925"/>
              <a:gd name="connsiteX79" fmla="*/ 222332 w 542925"/>
              <a:gd name="connsiteY79" fmla="*/ 328517 h 542925"/>
              <a:gd name="connsiteX80" fmla="*/ 224237 w 542925"/>
              <a:gd name="connsiteY80" fmla="*/ 329851 h 542925"/>
              <a:gd name="connsiteX81" fmla="*/ 229380 w 542925"/>
              <a:gd name="connsiteY81" fmla="*/ 335185 h 542925"/>
              <a:gd name="connsiteX82" fmla="*/ 232714 w 542925"/>
              <a:gd name="connsiteY82" fmla="*/ 340614 h 542925"/>
              <a:gd name="connsiteX83" fmla="*/ 235095 w 542925"/>
              <a:gd name="connsiteY83" fmla="*/ 347091 h 542925"/>
              <a:gd name="connsiteX84" fmla="*/ 235572 w 542925"/>
              <a:gd name="connsiteY84" fmla="*/ 349949 h 542925"/>
              <a:gd name="connsiteX85" fmla="*/ 230428 w 542925"/>
              <a:gd name="connsiteY85" fmla="*/ 373951 h 542925"/>
              <a:gd name="connsiteX86" fmla="*/ 223094 w 542925"/>
              <a:gd name="connsiteY86" fmla="*/ 381953 h 542925"/>
              <a:gd name="connsiteX87" fmla="*/ 217759 w 542925"/>
              <a:gd name="connsiteY87" fmla="*/ 385191 h 542925"/>
              <a:gd name="connsiteX88" fmla="*/ 215950 w 542925"/>
              <a:gd name="connsiteY88" fmla="*/ 385953 h 542925"/>
              <a:gd name="connsiteX89" fmla="*/ 212044 w 542925"/>
              <a:gd name="connsiteY89" fmla="*/ 387382 h 542925"/>
              <a:gd name="connsiteX90" fmla="*/ 209949 w 542925"/>
              <a:gd name="connsiteY90" fmla="*/ 387858 h 542925"/>
              <a:gd name="connsiteX91" fmla="*/ 206139 w 542925"/>
              <a:gd name="connsiteY91" fmla="*/ 388430 h 542925"/>
              <a:gd name="connsiteX92" fmla="*/ 204044 w 542925"/>
              <a:gd name="connsiteY92" fmla="*/ 388620 h 542925"/>
              <a:gd name="connsiteX93" fmla="*/ 202996 w 542925"/>
              <a:gd name="connsiteY93" fmla="*/ 388715 h 542925"/>
              <a:gd name="connsiteX94" fmla="*/ 202806 w 542925"/>
              <a:gd name="connsiteY94" fmla="*/ 388715 h 542925"/>
              <a:gd name="connsiteX95" fmla="*/ 202806 w 542925"/>
              <a:gd name="connsiteY95" fmla="*/ 388620 h 542925"/>
              <a:gd name="connsiteX96" fmla="*/ 201281 w 542925"/>
              <a:gd name="connsiteY96" fmla="*/ 388525 h 542925"/>
              <a:gd name="connsiteX97" fmla="*/ 196805 w 542925"/>
              <a:gd name="connsiteY97" fmla="*/ 388049 h 542925"/>
              <a:gd name="connsiteX98" fmla="*/ 194137 w 542925"/>
              <a:gd name="connsiteY98" fmla="*/ 387477 h 542925"/>
              <a:gd name="connsiteX99" fmla="*/ 191756 w 542925"/>
              <a:gd name="connsiteY99" fmla="*/ 386620 h 542925"/>
              <a:gd name="connsiteX100" fmla="*/ 190042 w 542925"/>
              <a:gd name="connsiteY100" fmla="*/ 386048 h 542925"/>
              <a:gd name="connsiteX101" fmla="*/ 187565 w 542925"/>
              <a:gd name="connsiteY101" fmla="*/ 385000 h 542925"/>
              <a:gd name="connsiteX102" fmla="*/ 186613 w 542925"/>
              <a:gd name="connsiteY102" fmla="*/ 384429 h 542925"/>
              <a:gd name="connsiteX103" fmla="*/ 183469 w 542925"/>
              <a:gd name="connsiteY103" fmla="*/ 382429 h 542925"/>
              <a:gd name="connsiteX104" fmla="*/ 181564 w 542925"/>
              <a:gd name="connsiteY104" fmla="*/ 381095 h 542925"/>
              <a:gd name="connsiteX105" fmla="*/ 178802 w 542925"/>
              <a:gd name="connsiteY105" fmla="*/ 378238 h 542925"/>
              <a:gd name="connsiteX106" fmla="*/ 176421 w 542925"/>
              <a:gd name="connsiteY106" fmla="*/ 375761 h 542925"/>
              <a:gd name="connsiteX107" fmla="*/ 173564 w 542925"/>
              <a:gd name="connsiteY107" fmla="*/ 371094 h 542925"/>
              <a:gd name="connsiteX108" fmla="*/ 171087 w 542925"/>
              <a:gd name="connsiteY108" fmla="*/ 345376 h 542925"/>
              <a:gd name="connsiteX109" fmla="*/ 129082 w 542925"/>
              <a:gd name="connsiteY109" fmla="*/ 209550 h 542925"/>
              <a:gd name="connsiteX110" fmla="*/ 128986 w 542925"/>
              <a:gd name="connsiteY110" fmla="*/ 209360 h 542925"/>
              <a:gd name="connsiteX111" fmla="*/ 126510 w 542925"/>
              <a:gd name="connsiteY111" fmla="*/ 174879 h 542925"/>
              <a:gd name="connsiteX112" fmla="*/ 135844 w 542925"/>
              <a:gd name="connsiteY112" fmla="*/ 163640 h 542925"/>
              <a:gd name="connsiteX113" fmla="*/ 139940 w 542925"/>
              <a:gd name="connsiteY113" fmla="*/ 161068 h 542925"/>
              <a:gd name="connsiteX114" fmla="*/ 139940 w 542925"/>
              <a:gd name="connsiteY114" fmla="*/ 161163 h 542925"/>
              <a:gd name="connsiteX115" fmla="*/ 141178 w 542925"/>
              <a:gd name="connsiteY115" fmla="*/ 160401 h 542925"/>
              <a:gd name="connsiteX116" fmla="*/ 142988 w 542925"/>
              <a:gd name="connsiteY116" fmla="*/ 159639 h 542925"/>
              <a:gd name="connsiteX117" fmla="*/ 146894 w 542925"/>
              <a:gd name="connsiteY117" fmla="*/ 158210 h 542925"/>
              <a:gd name="connsiteX118" fmla="*/ 148989 w 542925"/>
              <a:gd name="connsiteY118" fmla="*/ 157734 h 542925"/>
              <a:gd name="connsiteX119" fmla="*/ 152799 w 542925"/>
              <a:gd name="connsiteY119" fmla="*/ 157163 h 542925"/>
              <a:gd name="connsiteX120" fmla="*/ 154894 w 542925"/>
              <a:gd name="connsiteY120" fmla="*/ 156972 h 542925"/>
              <a:gd name="connsiteX121" fmla="*/ 157752 w 542925"/>
              <a:gd name="connsiteY121" fmla="*/ 157067 h 542925"/>
              <a:gd name="connsiteX122" fmla="*/ 162229 w 542925"/>
              <a:gd name="connsiteY122" fmla="*/ 157544 h 542925"/>
              <a:gd name="connsiteX123" fmla="*/ 164896 w 542925"/>
              <a:gd name="connsiteY123" fmla="*/ 158115 h 542925"/>
              <a:gd name="connsiteX124" fmla="*/ 169087 w 542925"/>
              <a:gd name="connsiteY124" fmla="*/ 159544 h 542925"/>
              <a:gd name="connsiteX125" fmla="*/ 171563 w 542925"/>
              <a:gd name="connsiteY125" fmla="*/ 160592 h 542925"/>
              <a:gd name="connsiteX126" fmla="*/ 173373 w 542925"/>
              <a:gd name="connsiteY126" fmla="*/ 161735 h 542925"/>
              <a:gd name="connsiteX127" fmla="*/ 175659 w 542925"/>
              <a:gd name="connsiteY127" fmla="*/ 163163 h 542925"/>
              <a:gd name="connsiteX128" fmla="*/ 177564 w 542925"/>
              <a:gd name="connsiteY128" fmla="*/ 164497 h 542925"/>
              <a:gd name="connsiteX129" fmla="*/ 179183 w 542925"/>
              <a:gd name="connsiteY129" fmla="*/ 166116 h 542925"/>
              <a:gd name="connsiteX130" fmla="*/ 182707 w 542925"/>
              <a:gd name="connsiteY130" fmla="*/ 169736 h 542925"/>
              <a:gd name="connsiteX131" fmla="*/ 188518 w 542925"/>
              <a:gd name="connsiteY131" fmla="*/ 181642 h 542925"/>
              <a:gd name="connsiteX132" fmla="*/ 188232 w 542925"/>
              <a:gd name="connsiteY132" fmla="*/ 198977 h 542925"/>
              <a:gd name="connsiteX133" fmla="*/ 185375 w 542925"/>
              <a:gd name="connsiteY133" fmla="*/ 206216 h 542925"/>
              <a:gd name="connsiteX134" fmla="*/ 176516 w 542925"/>
              <a:gd name="connsiteY134" fmla="*/ 216503 h 542925"/>
              <a:gd name="connsiteX135" fmla="*/ 174421 w 542925"/>
              <a:gd name="connsiteY135" fmla="*/ 217742 h 542925"/>
              <a:gd name="connsiteX136" fmla="*/ 171182 w 542925"/>
              <a:gd name="connsiteY136" fmla="*/ 219742 h 542925"/>
              <a:gd name="connsiteX137" fmla="*/ 169373 w 542925"/>
              <a:gd name="connsiteY137" fmla="*/ 220504 h 542925"/>
              <a:gd name="connsiteX138" fmla="*/ 169277 w 542925"/>
              <a:gd name="connsiteY138" fmla="*/ 220504 h 542925"/>
              <a:gd name="connsiteX139" fmla="*/ 165467 w 542925"/>
              <a:gd name="connsiteY139" fmla="*/ 221933 h 542925"/>
              <a:gd name="connsiteX140" fmla="*/ 163372 w 542925"/>
              <a:gd name="connsiteY140" fmla="*/ 222409 h 542925"/>
              <a:gd name="connsiteX141" fmla="*/ 160514 w 542925"/>
              <a:gd name="connsiteY141" fmla="*/ 222885 h 542925"/>
              <a:gd name="connsiteX142" fmla="*/ 159466 w 542925"/>
              <a:gd name="connsiteY142" fmla="*/ 223076 h 542925"/>
              <a:gd name="connsiteX143" fmla="*/ 157371 w 542925"/>
              <a:gd name="connsiteY143" fmla="*/ 223266 h 542925"/>
              <a:gd name="connsiteX144" fmla="*/ 156419 w 542925"/>
              <a:gd name="connsiteY144" fmla="*/ 223266 h 542925"/>
              <a:gd name="connsiteX145" fmla="*/ 154513 w 542925"/>
              <a:gd name="connsiteY145" fmla="*/ 223171 h 542925"/>
              <a:gd name="connsiteX146" fmla="*/ 150132 w 542925"/>
              <a:gd name="connsiteY146" fmla="*/ 222694 h 542925"/>
              <a:gd name="connsiteX147" fmla="*/ 147465 w 542925"/>
              <a:gd name="connsiteY147" fmla="*/ 222123 h 542925"/>
              <a:gd name="connsiteX148" fmla="*/ 143274 w 542925"/>
              <a:gd name="connsiteY148" fmla="*/ 220694 h 542925"/>
              <a:gd name="connsiteX149" fmla="*/ 140798 w 542925"/>
              <a:gd name="connsiteY149" fmla="*/ 219647 h 542925"/>
              <a:gd name="connsiteX150" fmla="*/ 136702 w 542925"/>
              <a:gd name="connsiteY150" fmla="*/ 217075 h 542925"/>
              <a:gd name="connsiteX151" fmla="*/ 134797 w 542925"/>
              <a:gd name="connsiteY151" fmla="*/ 215741 h 542925"/>
              <a:gd name="connsiteX152" fmla="*/ 129653 w 542925"/>
              <a:gd name="connsiteY152" fmla="*/ 210407 h 542925"/>
              <a:gd name="connsiteX153" fmla="*/ 129082 w 542925"/>
              <a:gd name="connsiteY153" fmla="*/ 209550 h 542925"/>
              <a:gd name="connsiteX154" fmla="*/ 205758 w 542925"/>
              <a:gd name="connsiteY154" fmla="*/ 57245 h 542925"/>
              <a:gd name="connsiteX155" fmla="*/ 323773 w 542925"/>
              <a:gd name="connsiteY155" fmla="*/ 136208 h 542925"/>
              <a:gd name="connsiteX156" fmla="*/ 317106 w 542925"/>
              <a:gd name="connsiteY156" fmla="*/ 145637 h 542925"/>
              <a:gd name="connsiteX157" fmla="*/ 235286 w 542925"/>
              <a:gd name="connsiteY157" fmla="*/ 147733 h 542925"/>
              <a:gd name="connsiteX158" fmla="*/ 211568 w 542925"/>
              <a:gd name="connsiteY158" fmla="*/ 153448 h 542925"/>
              <a:gd name="connsiteX159" fmla="*/ 208996 w 542925"/>
              <a:gd name="connsiteY159" fmla="*/ 149638 h 542925"/>
              <a:gd name="connsiteX160" fmla="*/ 179564 w 542925"/>
              <a:gd name="connsiteY160" fmla="*/ 127730 h 542925"/>
              <a:gd name="connsiteX161" fmla="*/ 205758 w 542925"/>
              <a:gd name="connsiteY161" fmla="*/ 57245 h 542925"/>
              <a:gd name="connsiteX162" fmla="*/ 354729 w 542925"/>
              <a:gd name="connsiteY162" fmla="*/ 152210 h 542925"/>
              <a:gd name="connsiteX163" fmla="*/ 354729 w 542925"/>
              <a:gd name="connsiteY163" fmla="*/ 152210 h 542925"/>
              <a:gd name="connsiteX164" fmla="*/ 360063 w 542925"/>
              <a:gd name="connsiteY164" fmla="*/ 148971 h 542925"/>
              <a:gd name="connsiteX165" fmla="*/ 361873 w 542925"/>
              <a:gd name="connsiteY165" fmla="*/ 148209 h 542925"/>
              <a:gd name="connsiteX166" fmla="*/ 365778 w 542925"/>
              <a:gd name="connsiteY166" fmla="*/ 146780 h 542925"/>
              <a:gd name="connsiteX167" fmla="*/ 367873 w 542925"/>
              <a:gd name="connsiteY167" fmla="*/ 146304 h 542925"/>
              <a:gd name="connsiteX168" fmla="*/ 368922 w 542925"/>
              <a:gd name="connsiteY168" fmla="*/ 146114 h 542925"/>
              <a:gd name="connsiteX169" fmla="*/ 369493 w 542925"/>
              <a:gd name="connsiteY169" fmla="*/ 146018 h 542925"/>
              <a:gd name="connsiteX170" fmla="*/ 371684 w 542925"/>
              <a:gd name="connsiteY170" fmla="*/ 145637 h 542925"/>
              <a:gd name="connsiteX171" fmla="*/ 373779 w 542925"/>
              <a:gd name="connsiteY171" fmla="*/ 145447 h 542925"/>
              <a:gd name="connsiteX172" fmla="*/ 376637 w 542925"/>
              <a:gd name="connsiteY172" fmla="*/ 145542 h 542925"/>
              <a:gd name="connsiteX173" fmla="*/ 381113 w 542925"/>
              <a:gd name="connsiteY173" fmla="*/ 146018 h 542925"/>
              <a:gd name="connsiteX174" fmla="*/ 383781 w 542925"/>
              <a:gd name="connsiteY174" fmla="*/ 146590 h 542925"/>
              <a:gd name="connsiteX175" fmla="*/ 387972 w 542925"/>
              <a:gd name="connsiteY175" fmla="*/ 148019 h 542925"/>
              <a:gd name="connsiteX176" fmla="*/ 390448 w 542925"/>
              <a:gd name="connsiteY176" fmla="*/ 149066 h 542925"/>
              <a:gd name="connsiteX177" fmla="*/ 394544 w 542925"/>
              <a:gd name="connsiteY177" fmla="*/ 151638 h 542925"/>
              <a:gd name="connsiteX178" fmla="*/ 396448 w 542925"/>
              <a:gd name="connsiteY178" fmla="*/ 152972 h 542925"/>
              <a:gd name="connsiteX179" fmla="*/ 400068 w 542925"/>
              <a:gd name="connsiteY179" fmla="*/ 156686 h 542925"/>
              <a:gd name="connsiteX180" fmla="*/ 401592 w 542925"/>
              <a:gd name="connsiteY180" fmla="*/ 158210 h 542925"/>
              <a:gd name="connsiteX181" fmla="*/ 405116 w 542925"/>
              <a:gd name="connsiteY181" fmla="*/ 163925 h 542925"/>
              <a:gd name="connsiteX182" fmla="*/ 407402 w 542925"/>
              <a:gd name="connsiteY182" fmla="*/ 170117 h 542925"/>
              <a:gd name="connsiteX183" fmla="*/ 407402 w 542925"/>
              <a:gd name="connsiteY183" fmla="*/ 170117 h 542925"/>
              <a:gd name="connsiteX184" fmla="*/ 408165 w 542925"/>
              <a:gd name="connsiteY184" fmla="*/ 182785 h 542925"/>
              <a:gd name="connsiteX185" fmla="*/ 397973 w 542925"/>
              <a:gd name="connsiteY185" fmla="*/ 202406 h 542925"/>
              <a:gd name="connsiteX186" fmla="*/ 396068 w 542925"/>
              <a:gd name="connsiteY186" fmla="*/ 204121 h 542925"/>
              <a:gd name="connsiteX187" fmla="*/ 395305 w 542925"/>
              <a:gd name="connsiteY187" fmla="*/ 204788 h 542925"/>
              <a:gd name="connsiteX188" fmla="*/ 389971 w 542925"/>
              <a:gd name="connsiteY188" fmla="*/ 208026 h 542925"/>
              <a:gd name="connsiteX189" fmla="*/ 388162 w 542925"/>
              <a:gd name="connsiteY189" fmla="*/ 208788 h 542925"/>
              <a:gd name="connsiteX190" fmla="*/ 384257 w 542925"/>
              <a:gd name="connsiteY190" fmla="*/ 210217 h 542925"/>
              <a:gd name="connsiteX191" fmla="*/ 382161 w 542925"/>
              <a:gd name="connsiteY191" fmla="*/ 210693 h 542925"/>
              <a:gd name="connsiteX192" fmla="*/ 378351 w 542925"/>
              <a:gd name="connsiteY192" fmla="*/ 211265 h 542925"/>
              <a:gd name="connsiteX193" fmla="*/ 376255 w 542925"/>
              <a:gd name="connsiteY193" fmla="*/ 211455 h 542925"/>
              <a:gd name="connsiteX194" fmla="*/ 373398 w 542925"/>
              <a:gd name="connsiteY194" fmla="*/ 211360 h 542925"/>
              <a:gd name="connsiteX195" fmla="*/ 372064 w 542925"/>
              <a:gd name="connsiteY195" fmla="*/ 211169 h 542925"/>
              <a:gd name="connsiteX196" fmla="*/ 368922 w 542925"/>
              <a:gd name="connsiteY196" fmla="*/ 210788 h 542925"/>
              <a:gd name="connsiteX197" fmla="*/ 366254 w 542925"/>
              <a:gd name="connsiteY197" fmla="*/ 210217 h 542925"/>
              <a:gd name="connsiteX198" fmla="*/ 362063 w 542925"/>
              <a:gd name="connsiteY198" fmla="*/ 208788 h 542925"/>
              <a:gd name="connsiteX199" fmla="*/ 362063 w 542925"/>
              <a:gd name="connsiteY199" fmla="*/ 208788 h 542925"/>
              <a:gd name="connsiteX200" fmla="*/ 359587 w 542925"/>
              <a:gd name="connsiteY200" fmla="*/ 207740 h 542925"/>
              <a:gd name="connsiteX201" fmla="*/ 355491 w 542925"/>
              <a:gd name="connsiteY201" fmla="*/ 205169 h 542925"/>
              <a:gd name="connsiteX202" fmla="*/ 353586 w 542925"/>
              <a:gd name="connsiteY202" fmla="*/ 203835 h 542925"/>
              <a:gd name="connsiteX203" fmla="*/ 348443 w 542925"/>
              <a:gd name="connsiteY203" fmla="*/ 198501 h 542925"/>
              <a:gd name="connsiteX204" fmla="*/ 344728 w 542925"/>
              <a:gd name="connsiteY204" fmla="*/ 192119 h 542925"/>
              <a:gd name="connsiteX205" fmla="*/ 342346 w 542925"/>
              <a:gd name="connsiteY205" fmla="*/ 184118 h 542925"/>
              <a:gd name="connsiteX206" fmla="*/ 343489 w 542925"/>
              <a:gd name="connsiteY206" fmla="*/ 167354 h 542925"/>
              <a:gd name="connsiteX207" fmla="*/ 349872 w 542925"/>
              <a:gd name="connsiteY207" fmla="*/ 156305 h 542925"/>
              <a:gd name="connsiteX208" fmla="*/ 353681 w 542925"/>
              <a:gd name="connsiteY208" fmla="*/ 152686 h 542925"/>
              <a:gd name="connsiteX209" fmla="*/ 354729 w 542925"/>
              <a:gd name="connsiteY209" fmla="*/ 152210 h 542925"/>
              <a:gd name="connsiteX210" fmla="*/ 378161 w 542925"/>
              <a:gd name="connsiteY210" fmla="*/ 304419 h 542925"/>
              <a:gd name="connsiteX211" fmla="*/ 339775 w 542925"/>
              <a:gd name="connsiteY211" fmla="*/ 317945 h 542925"/>
              <a:gd name="connsiteX212" fmla="*/ 320058 w 542925"/>
              <a:gd name="connsiteY212" fmla="*/ 342329 h 542925"/>
              <a:gd name="connsiteX213" fmla="*/ 268528 w 542925"/>
              <a:gd name="connsiteY213" fmla="*/ 343757 h 542925"/>
              <a:gd name="connsiteX214" fmla="*/ 264527 w 542925"/>
              <a:gd name="connsiteY214" fmla="*/ 330041 h 542925"/>
              <a:gd name="connsiteX215" fmla="*/ 351967 w 542925"/>
              <a:gd name="connsiteY215" fmla="*/ 241364 h 542925"/>
              <a:gd name="connsiteX216" fmla="*/ 375112 w 542925"/>
              <a:gd name="connsiteY216" fmla="*/ 245459 h 542925"/>
              <a:gd name="connsiteX217" fmla="*/ 375303 w 542925"/>
              <a:gd name="connsiteY217" fmla="*/ 245459 h 542925"/>
              <a:gd name="connsiteX218" fmla="*/ 378161 w 542925"/>
              <a:gd name="connsiteY218" fmla="*/ 304419 h 542925"/>
              <a:gd name="connsiteX219" fmla="*/ 217855 w 542925"/>
              <a:gd name="connsiteY219" fmla="*/ 290322 h 542925"/>
              <a:gd name="connsiteX220" fmla="*/ 202424 w 542925"/>
              <a:gd name="connsiteY220" fmla="*/ 237839 h 542925"/>
              <a:gd name="connsiteX221" fmla="*/ 222046 w 542925"/>
              <a:gd name="connsiteY221" fmla="*/ 198882 h 542925"/>
              <a:gd name="connsiteX222" fmla="*/ 222427 w 542925"/>
              <a:gd name="connsiteY222" fmla="*/ 184976 h 542925"/>
              <a:gd name="connsiteX223" fmla="*/ 241286 w 542925"/>
              <a:gd name="connsiteY223" fmla="*/ 180499 h 542925"/>
              <a:gd name="connsiteX224" fmla="*/ 308342 w 542925"/>
              <a:gd name="connsiteY224" fmla="*/ 178022 h 542925"/>
              <a:gd name="connsiteX225" fmla="*/ 321963 w 542925"/>
              <a:gd name="connsiteY225" fmla="*/ 219170 h 542925"/>
              <a:gd name="connsiteX226" fmla="*/ 324439 w 542925"/>
              <a:gd name="connsiteY226" fmla="*/ 222028 h 542925"/>
              <a:gd name="connsiteX227" fmla="*/ 244239 w 542925"/>
              <a:gd name="connsiteY227" fmla="*/ 303086 h 542925"/>
              <a:gd name="connsiteX228" fmla="*/ 217855 w 542925"/>
              <a:gd name="connsiteY228" fmla="*/ 290322 h 542925"/>
              <a:gd name="connsiteX229" fmla="*/ 433215 w 542925"/>
              <a:gd name="connsiteY229" fmla="*/ 330518 h 542925"/>
              <a:gd name="connsiteX230" fmla="*/ 410831 w 542925"/>
              <a:gd name="connsiteY230" fmla="*/ 311753 h 542925"/>
              <a:gd name="connsiteX231" fmla="*/ 407307 w 542925"/>
              <a:gd name="connsiteY231" fmla="*/ 236982 h 542925"/>
              <a:gd name="connsiteX232" fmla="*/ 415403 w 542925"/>
              <a:gd name="connsiteY232" fmla="*/ 231743 h 542925"/>
              <a:gd name="connsiteX233" fmla="*/ 433882 w 542925"/>
              <a:gd name="connsiteY233" fmla="*/ 209836 h 542925"/>
              <a:gd name="connsiteX234" fmla="*/ 506367 w 542925"/>
              <a:gd name="connsiteY234" fmla="*/ 254413 h 542925"/>
              <a:gd name="connsiteX235" fmla="*/ 506367 w 542925"/>
              <a:gd name="connsiteY235" fmla="*/ 292894 h 542925"/>
              <a:gd name="connsiteX236" fmla="*/ 437025 w 542925"/>
              <a:gd name="connsiteY236" fmla="*/ 336233 h 542925"/>
              <a:gd name="connsiteX237" fmla="*/ 433215 w 542925"/>
              <a:gd name="connsiteY237" fmla="*/ 330518 h 542925"/>
              <a:gd name="connsiteX238" fmla="*/ 459409 w 542925"/>
              <a:gd name="connsiteY238" fmla="*/ 132302 h 542925"/>
              <a:gd name="connsiteX239" fmla="*/ 496652 w 542925"/>
              <a:gd name="connsiteY239" fmla="*/ 204026 h 542925"/>
              <a:gd name="connsiteX240" fmla="*/ 441597 w 542925"/>
              <a:gd name="connsiteY240" fmla="*/ 177356 h 542925"/>
              <a:gd name="connsiteX241" fmla="*/ 427976 w 542925"/>
              <a:gd name="connsiteY241" fmla="*/ 138208 h 542925"/>
              <a:gd name="connsiteX242" fmla="*/ 411498 w 542925"/>
              <a:gd name="connsiteY242" fmla="*/ 122873 h 542925"/>
              <a:gd name="connsiteX243" fmla="*/ 417880 w 542925"/>
              <a:gd name="connsiteY243" fmla="*/ 90202 h 542925"/>
              <a:gd name="connsiteX244" fmla="*/ 459409 w 542925"/>
              <a:gd name="connsiteY244" fmla="*/ 132302 h 542925"/>
              <a:gd name="connsiteX245" fmla="*/ 273672 w 542925"/>
              <a:gd name="connsiteY245" fmla="*/ 40481 h 542925"/>
              <a:gd name="connsiteX246" fmla="*/ 385876 w 542925"/>
              <a:gd name="connsiteY246" fmla="*/ 69056 h 542925"/>
              <a:gd name="connsiteX247" fmla="*/ 380256 w 542925"/>
              <a:gd name="connsiteY247" fmla="*/ 112395 h 542925"/>
              <a:gd name="connsiteX248" fmla="*/ 375017 w 542925"/>
              <a:gd name="connsiteY248" fmla="*/ 112109 h 542925"/>
              <a:gd name="connsiteX249" fmla="*/ 375017 w 542925"/>
              <a:gd name="connsiteY249" fmla="*/ 112109 h 542925"/>
              <a:gd name="connsiteX250" fmla="*/ 350919 w 542925"/>
              <a:gd name="connsiteY250" fmla="*/ 116777 h 542925"/>
              <a:gd name="connsiteX251" fmla="*/ 251954 w 542925"/>
              <a:gd name="connsiteY251" fmla="*/ 41624 h 542925"/>
              <a:gd name="connsiteX252" fmla="*/ 273672 w 542925"/>
              <a:gd name="connsiteY252" fmla="*/ 40481 h 542925"/>
              <a:gd name="connsiteX253" fmla="*/ 132320 w 542925"/>
              <a:gd name="connsiteY253" fmla="*/ 88297 h 542925"/>
              <a:gd name="connsiteX254" fmla="*/ 164706 w 542925"/>
              <a:gd name="connsiteY254" fmla="*/ 67532 h 542925"/>
              <a:gd name="connsiteX255" fmla="*/ 146227 w 542925"/>
              <a:gd name="connsiteY255" fmla="*/ 124206 h 542925"/>
              <a:gd name="connsiteX256" fmla="*/ 115556 w 542925"/>
              <a:gd name="connsiteY256" fmla="*/ 137065 h 542925"/>
              <a:gd name="connsiteX257" fmla="*/ 92696 w 542925"/>
              <a:gd name="connsiteY257" fmla="*/ 169069 h 542925"/>
              <a:gd name="connsiteX258" fmla="*/ 66693 w 542925"/>
              <a:gd name="connsiteY258" fmla="*/ 166211 h 542925"/>
              <a:gd name="connsiteX259" fmla="*/ 132320 w 542925"/>
              <a:gd name="connsiteY259" fmla="*/ 88297 h 542925"/>
              <a:gd name="connsiteX260" fmla="*/ 42595 w 542925"/>
              <a:gd name="connsiteY260" fmla="*/ 242792 h 542925"/>
              <a:gd name="connsiteX261" fmla="*/ 52882 w 542925"/>
              <a:gd name="connsiteY261" fmla="*/ 198596 h 542925"/>
              <a:gd name="connsiteX262" fmla="*/ 90505 w 542925"/>
              <a:gd name="connsiteY262" fmla="*/ 202406 h 542925"/>
              <a:gd name="connsiteX263" fmla="*/ 102983 w 542925"/>
              <a:gd name="connsiteY263" fmla="*/ 230505 h 542925"/>
              <a:gd name="connsiteX264" fmla="*/ 105936 w 542925"/>
              <a:gd name="connsiteY264" fmla="*/ 233934 h 542925"/>
              <a:gd name="connsiteX265" fmla="*/ 40594 w 542925"/>
              <a:gd name="connsiteY265" fmla="*/ 270224 h 542925"/>
              <a:gd name="connsiteX266" fmla="*/ 42595 w 542925"/>
              <a:gd name="connsiteY266" fmla="*/ 242792 h 542925"/>
              <a:gd name="connsiteX267" fmla="*/ 134320 w 542925"/>
              <a:gd name="connsiteY267" fmla="*/ 253079 h 542925"/>
              <a:gd name="connsiteX268" fmla="*/ 156037 w 542925"/>
              <a:gd name="connsiteY268" fmla="*/ 256699 h 542925"/>
              <a:gd name="connsiteX269" fmla="*/ 173373 w 542925"/>
              <a:gd name="connsiteY269" fmla="*/ 254222 h 542925"/>
              <a:gd name="connsiteX270" fmla="*/ 184422 w 542925"/>
              <a:gd name="connsiteY270" fmla="*/ 291370 h 542925"/>
              <a:gd name="connsiteX271" fmla="*/ 162419 w 542925"/>
              <a:gd name="connsiteY271" fmla="*/ 302324 h 542925"/>
              <a:gd name="connsiteX272" fmla="*/ 136797 w 542925"/>
              <a:gd name="connsiteY272" fmla="*/ 346424 h 542925"/>
              <a:gd name="connsiteX273" fmla="*/ 136226 w 542925"/>
              <a:gd name="connsiteY273" fmla="*/ 354901 h 542925"/>
              <a:gd name="connsiteX274" fmla="*/ 54025 w 542925"/>
              <a:gd name="connsiteY274" fmla="*/ 352330 h 542925"/>
              <a:gd name="connsiteX275" fmla="*/ 42500 w 542925"/>
              <a:gd name="connsiteY275" fmla="*/ 304895 h 542925"/>
              <a:gd name="connsiteX276" fmla="*/ 134320 w 542925"/>
              <a:gd name="connsiteY276" fmla="*/ 253079 h 542925"/>
              <a:gd name="connsiteX277" fmla="*/ 88315 w 542925"/>
              <a:gd name="connsiteY277" fmla="*/ 415385 h 542925"/>
              <a:gd name="connsiteX278" fmla="*/ 70598 w 542925"/>
              <a:gd name="connsiteY278" fmla="*/ 388525 h 542925"/>
              <a:gd name="connsiteX279" fmla="*/ 105079 w 542925"/>
              <a:gd name="connsiteY279" fmla="*/ 390811 h 542925"/>
              <a:gd name="connsiteX280" fmla="*/ 144417 w 542925"/>
              <a:gd name="connsiteY280" fmla="*/ 387287 h 542925"/>
              <a:gd name="connsiteX281" fmla="*/ 149751 w 542925"/>
              <a:gd name="connsiteY281" fmla="*/ 395669 h 542925"/>
              <a:gd name="connsiteX282" fmla="*/ 162229 w 542925"/>
              <a:gd name="connsiteY282" fmla="*/ 408146 h 542925"/>
              <a:gd name="connsiteX283" fmla="*/ 155561 w 542925"/>
              <a:gd name="connsiteY283" fmla="*/ 475107 h 542925"/>
              <a:gd name="connsiteX284" fmla="*/ 88315 w 542925"/>
              <a:gd name="connsiteY284" fmla="*/ 415385 h 542925"/>
              <a:gd name="connsiteX285" fmla="*/ 415403 w 542925"/>
              <a:gd name="connsiteY285" fmla="*/ 459391 h 542925"/>
              <a:gd name="connsiteX286" fmla="*/ 332155 w 542925"/>
              <a:gd name="connsiteY286" fmla="*/ 499872 h 542925"/>
              <a:gd name="connsiteX287" fmla="*/ 384542 w 542925"/>
              <a:gd name="connsiteY287" fmla="*/ 437293 h 542925"/>
              <a:gd name="connsiteX288" fmla="*/ 420642 w 542925"/>
              <a:gd name="connsiteY288" fmla="*/ 423958 h 542925"/>
              <a:gd name="connsiteX289" fmla="*/ 446265 w 542925"/>
              <a:gd name="connsiteY289" fmla="*/ 379857 h 542925"/>
              <a:gd name="connsiteX290" fmla="*/ 446741 w 542925"/>
              <a:gd name="connsiteY290" fmla="*/ 368522 h 542925"/>
              <a:gd name="connsiteX291" fmla="*/ 497699 w 542925"/>
              <a:gd name="connsiteY291" fmla="*/ 339757 h 542925"/>
              <a:gd name="connsiteX292" fmla="*/ 415403 w 542925"/>
              <a:gd name="connsiteY292" fmla="*/ 459391 h 542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Lst>
            <a:rect l="l" t="t" r="r" b="b"/>
            <a:pathLst>
              <a:path w="542925" h="542925">
                <a:moveTo>
                  <a:pt x="485888" y="112109"/>
                </a:moveTo>
                <a:cubicBezTo>
                  <a:pt x="433405" y="43244"/>
                  <a:pt x="353967" y="7144"/>
                  <a:pt x="273672" y="7144"/>
                </a:cubicBezTo>
                <a:cubicBezTo>
                  <a:pt x="217283" y="7144"/>
                  <a:pt x="160419" y="24956"/>
                  <a:pt x="112032" y="61817"/>
                </a:cubicBezTo>
                <a:cubicBezTo>
                  <a:pt x="-5030" y="151162"/>
                  <a:pt x="-27509" y="318516"/>
                  <a:pt x="61835" y="435674"/>
                </a:cubicBezTo>
                <a:cubicBezTo>
                  <a:pt x="106412" y="494062"/>
                  <a:pt x="170325" y="528828"/>
                  <a:pt x="237857" y="538067"/>
                </a:cubicBezTo>
                <a:lnTo>
                  <a:pt x="237857" y="538067"/>
                </a:lnTo>
                <a:cubicBezTo>
                  <a:pt x="237857" y="538067"/>
                  <a:pt x="237953" y="538067"/>
                  <a:pt x="237953" y="538067"/>
                </a:cubicBezTo>
                <a:cubicBezTo>
                  <a:pt x="249954" y="539687"/>
                  <a:pt x="261955" y="540639"/>
                  <a:pt x="274052" y="540639"/>
                </a:cubicBezTo>
                <a:cubicBezTo>
                  <a:pt x="330440" y="540639"/>
                  <a:pt x="387305" y="522827"/>
                  <a:pt x="435691" y="485966"/>
                </a:cubicBezTo>
                <a:cubicBezTo>
                  <a:pt x="552754" y="396526"/>
                  <a:pt x="575233" y="229172"/>
                  <a:pt x="485888" y="112109"/>
                </a:cubicBezTo>
                <a:close/>
                <a:moveTo>
                  <a:pt x="395115" y="400717"/>
                </a:moveTo>
                <a:cubicBezTo>
                  <a:pt x="394544" y="401003"/>
                  <a:pt x="393877" y="401193"/>
                  <a:pt x="393306" y="401479"/>
                </a:cubicBezTo>
                <a:cubicBezTo>
                  <a:pt x="392067" y="402050"/>
                  <a:pt x="390734" y="402526"/>
                  <a:pt x="389400" y="402908"/>
                </a:cubicBezTo>
                <a:cubicBezTo>
                  <a:pt x="388733" y="403098"/>
                  <a:pt x="387972" y="403289"/>
                  <a:pt x="387305" y="403384"/>
                </a:cubicBezTo>
                <a:cubicBezTo>
                  <a:pt x="386066" y="403670"/>
                  <a:pt x="384733" y="403860"/>
                  <a:pt x="383494" y="403955"/>
                </a:cubicBezTo>
                <a:cubicBezTo>
                  <a:pt x="382828" y="404050"/>
                  <a:pt x="382066" y="404146"/>
                  <a:pt x="381399" y="404146"/>
                </a:cubicBezTo>
                <a:cubicBezTo>
                  <a:pt x="380446" y="404146"/>
                  <a:pt x="379494" y="404050"/>
                  <a:pt x="378541" y="404050"/>
                </a:cubicBezTo>
                <a:cubicBezTo>
                  <a:pt x="377018" y="403955"/>
                  <a:pt x="375589" y="403860"/>
                  <a:pt x="374160" y="403574"/>
                </a:cubicBezTo>
                <a:cubicBezTo>
                  <a:pt x="373303" y="403384"/>
                  <a:pt x="372350" y="403193"/>
                  <a:pt x="371493" y="403003"/>
                </a:cubicBezTo>
                <a:cubicBezTo>
                  <a:pt x="370065" y="402622"/>
                  <a:pt x="368731" y="402146"/>
                  <a:pt x="367302" y="401574"/>
                </a:cubicBezTo>
                <a:cubicBezTo>
                  <a:pt x="366445" y="401193"/>
                  <a:pt x="365683" y="400907"/>
                  <a:pt x="364825" y="400526"/>
                </a:cubicBezTo>
                <a:cubicBezTo>
                  <a:pt x="364444" y="400336"/>
                  <a:pt x="364159" y="400050"/>
                  <a:pt x="363873" y="399860"/>
                </a:cubicBezTo>
                <a:cubicBezTo>
                  <a:pt x="362825" y="399288"/>
                  <a:pt x="361778" y="398621"/>
                  <a:pt x="360825" y="397859"/>
                </a:cubicBezTo>
                <a:cubicBezTo>
                  <a:pt x="360158" y="397383"/>
                  <a:pt x="359491" y="397002"/>
                  <a:pt x="358920" y="396526"/>
                </a:cubicBezTo>
                <a:cubicBezTo>
                  <a:pt x="357015" y="395002"/>
                  <a:pt x="355300" y="393192"/>
                  <a:pt x="353777" y="391192"/>
                </a:cubicBezTo>
                <a:cubicBezTo>
                  <a:pt x="348538" y="384334"/>
                  <a:pt x="346442" y="376047"/>
                  <a:pt x="347204" y="368046"/>
                </a:cubicBezTo>
                <a:cubicBezTo>
                  <a:pt x="347300" y="367094"/>
                  <a:pt x="347395" y="366141"/>
                  <a:pt x="347585" y="365093"/>
                </a:cubicBezTo>
                <a:cubicBezTo>
                  <a:pt x="349014" y="357188"/>
                  <a:pt x="353205" y="349663"/>
                  <a:pt x="360063" y="344424"/>
                </a:cubicBezTo>
                <a:cubicBezTo>
                  <a:pt x="361778" y="343091"/>
                  <a:pt x="363588" y="342043"/>
                  <a:pt x="365397" y="341186"/>
                </a:cubicBezTo>
                <a:cubicBezTo>
                  <a:pt x="365969" y="340900"/>
                  <a:pt x="366635" y="340709"/>
                  <a:pt x="367207" y="340424"/>
                </a:cubicBezTo>
                <a:cubicBezTo>
                  <a:pt x="368445" y="339852"/>
                  <a:pt x="369778" y="339376"/>
                  <a:pt x="371112" y="338995"/>
                </a:cubicBezTo>
                <a:cubicBezTo>
                  <a:pt x="371779" y="338804"/>
                  <a:pt x="372541" y="338614"/>
                  <a:pt x="373207" y="338519"/>
                </a:cubicBezTo>
                <a:cubicBezTo>
                  <a:pt x="373398" y="338519"/>
                  <a:pt x="373684" y="338423"/>
                  <a:pt x="373874" y="338328"/>
                </a:cubicBezTo>
                <a:cubicBezTo>
                  <a:pt x="373874" y="338328"/>
                  <a:pt x="373874" y="338328"/>
                  <a:pt x="373874" y="338423"/>
                </a:cubicBezTo>
                <a:cubicBezTo>
                  <a:pt x="374922" y="338233"/>
                  <a:pt x="375970" y="338042"/>
                  <a:pt x="377113" y="337947"/>
                </a:cubicBezTo>
                <a:cubicBezTo>
                  <a:pt x="377780" y="337852"/>
                  <a:pt x="378541" y="337757"/>
                  <a:pt x="379208" y="337757"/>
                </a:cubicBezTo>
                <a:cubicBezTo>
                  <a:pt x="380161" y="337757"/>
                  <a:pt x="381113" y="337852"/>
                  <a:pt x="382066" y="337852"/>
                </a:cubicBezTo>
                <a:cubicBezTo>
                  <a:pt x="383590" y="337947"/>
                  <a:pt x="385019" y="338042"/>
                  <a:pt x="386543" y="338328"/>
                </a:cubicBezTo>
                <a:cubicBezTo>
                  <a:pt x="387400" y="338519"/>
                  <a:pt x="388352" y="338709"/>
                  <a:pt x="389209" y="338900"/>
                </a:cubicBezTo>
                <a:cubicBezTo>
                  <a:pt x="390638" y="339281"/>
                  <a:pt x="391972" y="339757"/>
                  <a:pt x="393400" y="340328"/>
                </a:cubicBezTo>
                <a:cubicBezTo>
                  <a:pt x="394258" y="340709"/>
                  <a:pt x="395020" y="340995"/>
                  <a:pt x="395877" y="341376"/>
                </a:cubicBezTo>
                <a:cubicBezTo>
                  <a:pt x="397306" y="342138"/>
                  <a:pt x="398640" y="342995"/>
                  <a:pt x="399973" y="343948"/>
                </a:cubicBezTo>
                <a:cubicBezTo>
                  <a:pt x="400639" y="344424"/>
                  <a:pt x="401306" y="344805"/>
                  <a:pt x="401878" y="345281"/>
                </a:cubicBezTo>
                <a:cubicBezTo>
                  <a:pt x="403021" y="346234"/>
                  <a:pt x="403973" y="347377"/>
                  <a:pt x="404926" y="348425"/>
                </a:cubicBezTo>
                <a:cubicBezTo>
                  <a:pt x="405307" y="348806"/>
                  <a:pt x="405688" y="349187"/>
                  <a:pt x="406069" y="349663"/>
                </a:cubicBezTo>
                <a:cubicBezTo>
                  <a:pt x="406355" y="350044"/>
                  <a:pt x="406736" y="350234"/>
                  <a:pt x="407022" y="350615"/>
                </a:cubicBezTo>
                <a:cubicBezTo>
                  <a:pt x="413879" y="359664"/>
                  <a:pt x="415403" y="370999"/>
                  <a:pt x="412260" y="381000"/>
                </a:cubicBezTo>
                <a:cubicBezTo>
                  <a:pt x="410260" y="387287"/>
                  <a:pt x="406450" y="393001"/>
                  <a:pt x="400830" y="397288"/>
                </a:cubicBezTo>
                <a:cubicBezTo>
                  <a:pt x="400163" y="397764"/>
                  <a:pt x="399496" y="398145"/>
                  <a:pt x="398734" y="398621"/>
                </a:cubicBezTo>
                <a:cubicBezTo>
                  <a:pt x="398734" y="398621"/>
                  <a:pt x="398734" y="398621"/>
                  <a:pt x="398734" y="398526"/>
                </a:cubicBezTo>
                <a:cubicBezTo>
                  <a:pt x="397401" y="399383"/>
                  <a:pt x="396258" y="400145"/>
                  <a:pt x="395115" y="400717"/>
                </a:cubicBezTo>
                <a:close/>
                <a:moveTo>
                  <a:pt x="237476" y="504349"/>
                </a:moveTo>
                <a:cubicBezTo>
                  <a:pt x="221569" y="501872"/>
                  <a:pt x="206139" y="497776"/>
                  <a:pt x="191280" y="492252"/>
                </a:cubicBezTo>
                <a:cubicBezTo>
                  <a:pt x="189946" y="486156"/>
                  <a:pt x="185375" y="460629"/>
                  <a:pt x="193566" y="421291"/>
                </a:cubicBezTo>
                <a:cubicBezTo>
                  <a:pt x="196614" y="421672"/>
                  <a:pt x="199662" y="421958"/>
                  <a:pt x="202806" y="421958"/>
                </a:cubicBezTo>
                <a:cubicBezTo>
                  <a:pt x="217569" y="421958"/>
                  <a:pt x="231475" y="417195"/>
                  <a:pt x="243191" y="408242"/>
                </a:cubicBezTo>
                <a:cubicBezTo>
                  <a:pt x="253859" y="400145"/>
                  <a:pt x="261670" y="389192"/>
                  <a:pt x="265861" y="376809"/>
                </a:cubicBezTo>
                <a:cubicBezTo>
                  <a:pt x="276814" y="377762"/>
                  <a:pt x="286435" y="378428"/>
                  <a:pt x="295484" y="378428"/>
                </a:cubicBezTo>
                <a:cubicBezTo>
                  <a:pt x="301770" y="378428"/>
                  <a:pt x="307771" y="377952"/>
                  <a:pt x="313771" y="377095"/>
                </a:cubicBezTo>
                <a:cubicBezTo>
                  <a:pt x="314914" y="389382"/>
                  <a:pt x="319391" y="401193"/>
                  <a:pt x="327107" y="411194"/>
                </a:cubicBezTo>
                <a:cubicBezTo>
                  <a:pt x="333488" y="419481"/>
                  <a:pt x="341490" y="426053"/>
                  <a:pt x="350443" y="430530"/>
                </a:cubicBezTo>
                <a:cubicBezTo>
                  <a:pt x="328154" y="469678"/>
                  <a:pt x="287482" y="497015"/>
                  <a:pt x="237476" y="504349"/>
                </a:cubicBezTo>
                <a:close/>
                <a:moveTo>
                  <a:pt x="171087" y="345376"/>
                </a:moveTo>
                <a:cubicBezTo>
                  <a:pt x="173088" y="338995"/>
                  <a:pt x="176897" y="333185"/>
                  <a:pt x="182613" y="328898"/>
                </a:cubicBezTo>
                <a:cubicBezTo>
                  <a:pt x="184327" y="327660"/>
                  <a:pt x="186041" y="326612"/>
                  <a:pt x="187851" y="325660"/>
                </a:cubicBezTo>
                <a:cubicBezTo>
                  <a:pt x="187851" y="325660"/>
                  <a:pt x="187851" y="325660"/>
                  <a:pt x="187851" y="325660"/>
                </a:cubicBezTo>
                <a:cubicBezTo>
                  <a:pt x="187851" y="325660"/>
                  <a:pt x="187851" y="325660"/>
                  <a:pt x="187947" y="325660"/>
                </a:cubicBezTo>
                <a:cubicBezTo>
                  <a:pt x="188518" y="325374"/>
                  <a:pt x="189184" y="325184"/>
                  <a:pt x="189756" y="324898"/>
                </a:cubicBezTo>
                <a:cubicBezTo>
                  <a:pt x="190994" y="324326"/>
                  <a:pt x="192328" y="323850"/>
                  <a:pt x="193661" y="323469"/>
                </a:cubicBezTo>
                <a:cubicBezTo>
                  <a:pt x="194328" y="323279"/>
                  <a:pt x="195090" y="323088"/>
                  <a:pt x="195757" y="322993"/>
                </a:cubicBezTo>
                <a:cubicBezTo>
                  <a:pt x="196995" y="322707"/>
                  <a:pt x="198328" y="322517"/>
                  <a:pt x="199567" y="322421"/>
                </a:cubicBezTo>
                <a:cubicBezTo>
                  <a:pt x="200234" y="322326"/>
                  <a:pt x="200996" y="322231"/>
                  <a:pt x="201663" y="322231"/>
                </a:cubicBezTo>
                <a:cubicBezTo>
                  <a:pt x="202615" y="322231"/>
                  <a:pt x="203567" y="322326"/>
                  <a:pt x="204520" y="322326"/>
                </a:cubicBezTo>
                <a:cubicBezTo>
                  <a:pt x="206044" y="322421"/>
                  <a:pt x="207473" y="322517"/>
                  <a:pt x="208901" y="322802"/>
                </a:cubicBezTo>
                <a:cubicBezTo>
                  <a:pt x="209759" y="322993"/>
                  <a:pt x="210711" y="323183"/>
                  <a:pt x="211568" y="323374"/>
                </a:cubicBezTo>
                <a:cubicBezTo>
                  <a:pt x="212331" y="323564"/>
                  <a:pt x="212997" y="323850"/>
                  <a:pt x="213759" y="324136"/>
                </a:cubicBezTo>
                <a:cubicBezTo>
                  <a:pt x="214426" y="324326"/>
                  <a:pt x="215093" y="324517"/>
                  <a:pt x="215759" y="324803"/>
                </a:cubicBezTo>
                <a:cubicBezTo>
                  <a:pt x="216616" y="325184"/>
                  <a:pt x="217378" y="325469"/>
                  <a:pt x="218236" y="325850"/>
                </a:cubicBezTo>
                <a:cubicBezTo>
                  <a:pt x="219284" y="326422"/>
                  <a:pt x="220236" y="327089"/>
                  <a:pt x="221189" y="327755"/>
                </a:cubicBezTo>
                <a:cubicBezTo>
                  <a:pt x="221569" y="328041"/>
                  <a:pt x="221950" y="328232"/>
                  <a:pt x="222332" y="328517"/>
                </a:cubicBezTo>
                <a:cubicBezTo>
                  <a:pt x="222998" y="328994"/>
                  <a:pt x="223665" y="329375"/>
                  <a:pt x="224237" y="329851"/>
                </a:cubicBezTo>
                <a:cubicBezTo>
                  <a:pt x="226141" y="331375"/>
                  <a:pt x="227856" y="333185"/>
                  <a:pt x="229380" y="335185"/>
                </a:cubicBezTo>
                <a:cubicBezTo>
                  <a:pt x="230714" y="336899"/>
                  <a:pt x="231857" y="338804"/>
                  <a:pt x="232714" y="340614"/>
                </a:cubicBezTo>
                <a:cubicBezTo>
                  <a:pt x="233762" y="342710"/>
                  <a:pt x="234619" y="344805"/>
                  <a:pt x="235095" y="347091"/>
                </a:cubicBezTo>
                <a:cubicBezTo>
                  <a:pt x="235381" y="348044"/>
                  <a:pt x="235381" y="348996"/>
                  <a:pt x="235572" y="349949"/>
                </a:cubicBezTo>
                <a:cubicBezTo>
                  <a:pt x="236905" y="358235"/>
                  <a:pt x="235190" y="366808"/>
                  <a:pt x="230428" y="373951"/>
                </a:cubicBezTo>
                <a:cubicBezTo>
                  <a:pt x="228428" y="376904"/>
                  <a:pt x="226047" y="379667"/>
                  <a:pt x="223094" y="381953"/>
                </a:cubicBezTo>
                <a:cubicBezTo>
                  <a:pt x="221379" y="383286"/>
                  <a:pt x="219569" y="384334"/>
                  <a:pt x="217759" y="385191"/>
                </a:cubicBezTo>
                <a:cubicBezTo>
                  <a:pt x="217188" y="385477"/>
                  <a:pt x="216522" y="385667"/>
                  <a:pt x="215950" y="385953"/>
                </a:cubicBezTo>
                <a:cubicBezTo>
                  <a:pt x="214712" y="386525"/>
                  <a:pt x="213378" y="387001"/>
                  <a:pt x="212044" y="387382"/>
                </a:cubicBezTo>
                <a:cubicBezTo>
                  <a:pt x="211378" y="387572"/>
                  <a:pt x="210616" y="387763"/>
                  <a:pt x="209949" y="387858"/>
                </a:cubicBezTo>
                <a:cubicBezTo>
                  <a:pt x="208711" y="388144"/>
                  <a:pt x="207377" y="388334"/>
                  <a:pt x="206139" y="388430"/>
                </a:cubicBezTo>
                <a:cubicBezTo>
                  <a:pt x="205472" y="388525"/>
                  <a:pt x="204710" y="388620"/>
                  <a:pt x="204044" y="388620"/>
                </a:cubicBezTo>
                <a:cubicBezTo>
                  <a:pt x="203662" y="388620"/>
                  <a:pt x="203282" y="388715"/>
                  <a:pt x="202996" y="388715"/>
                </a:cubicBezTo>
                <a:cubicBezTo>
                  <a:pt x="202900" y="388715"/>
                  <a:pt x="202806" y="388715"/>
                  <a:pt x="202806" y="388715"/>
                </a:cubicBezTo>
                <a:cubicBezTo>
                  <a:pt x="202806" y="388715"/>
                  <a:pt x="202806" y="388620"/>
                  <a:pt x="202806" y="388620"/>
                </a:cubicBezTo>
                <a:cubicBezTo>
                  <a:pt x="202329" y="388620"/>
                  <a:pt x="201757" y="388620"/>
                  <a:pt x="201281" y="388525"/>
                </a:cubicBezTo>
                <a:cubicBezTo>
                  <a:pt x="199757" y="388430"/>
                  <a:pt x="198328" y="388334"/>
                  <a:pt x="196805" y="388049"/>
                </a:cubicBezTo>
                <a:cubicBezTo>
                  <a:pt x="195947" y="387858"/>
                  <a:pt x="195090" y="387668"/>
                  <a:pt x="194137" y="387477"/>
                </a:cubicBezTo>
                <a:cubicBezTo>
                  <a:pt x="193281" y="387287"/>
                  <a:pt x="192518" y="386906"/>
                  <a:pt x="191756" y="386620"/>
                </a:cubicBezTo>
                <a:cubicBezTo>
                  <a:pt x="191185" y="386429"/>
                  <a:pt x="190613" y="386239"/>
                  <a:pt x="190042" y="386048"/>
                </a:cubicBezTo>
                <a:cubicBezTo>
                  <a:pt x="189184" y="385667"/>
                  <a:pt x="188423" y="385382"/>
                  <a:pt x="187565" y="385000"/>
                </a:cubicBezTo>
                <a:cubicBezTo>
                  <a:pt x="187280" y="384810"/>
                  <a:pt x="186994" y="384620"/>
                  <a:pt x="186613" y="384429"/>
                </a:cubicBezTo>
                <a:cubicBezTo>
                  <a:pt x="185565" y="383858"/>
                  <a:pt x="184517" y="383191"/>
                  <a:pt x="183469" y="382429"/>
                </a:cubicBezTo>
                <a:cubicBezTo>
                  <a:pt x="182803" y="381953"/>
                  <a:pt x="182136" y="381572"/>
                  <a:pt x="181564" y="381095"/>
                </a:cubicBezTo>
                <a:cubicBezTo>
                  <a:pt x="180612" y="380238"/>
                  <a:pt x="179755" y="379190"/>
                  <a:pt x="178802" y="378238"/>
                </a:cubicBezTo>
                <a:cubicBezTo>
                  <a:pt x="178040" y="377381"/>
                  <a:pt x="177088" y="376714"/>
                  <a:pt x="176421" y="375761"/>
                </a:cubicBezTo>
                <a:cubicBezTo>
                  <a:pt x="175278" y="374237"/>
                  <a:pt x="174421" y="372713"/>
                  <a:pt x="173564" y="371094"/>
                </a:cubicBezTo>
                <a:cubicBezTo>
                  <a:pt x="169277" y="362903"/>
                  <a:pt x="168515" y="353663"/>
                  <a:pt x="171087" y="345376"/>
                </a:cubicBezTo>
                <a:close/>
                <a:moveTo>
                  <a:pt x="129082" y="209550"/>
                </a:moveTo>
                <a:cubicBezTo>
                  <a:pt x="128986" y="209455"/>
                  <a:pt x="128986" y="209360"/>
                  <a:pt x="128986" y="209360"/>
                </a:cubicBezTo>
                <a:cubicBezTo>
                  <a:pt x="121557" y="198882"/>
                  <a:pt x="120986" y="185642"/>
                  <a:pt x="126510" y="174879"/>
                </a:cubicBezTo>
                <a:cubicBezTo>
                  <a:pt x="128701" y="170593"/>
                  <a:pt x="131749" y="166688"/>
                  <a:pt x="135844" y="163640"/>
                </a:cubicBezTo>
                <a:cubicBezTo>
                  <a:pt x="137178" y="162687"/>
                  <a:pt x="138511" y="161830"/>
                  <a:pt x="139940" y="161068"/>
                </a:cubicBezTo>
                <a:cubicBezTo>
                  <a:pt x="139940" y="161068"/>
                  <a:pt x="139940" y="161163"/>
                  <a:pt x="139940" y="161163"/>
                </a:cubicBezTo>
                <a:cubicBezTo>
                  <a:pt x="140417" y="160877"/>
                  <a:pt x="140798" y="160592"/>
                  <a:pt x="141178" y="160401"/>
                </a:cubicBezTo>
                <a:cubicBezTo>
                  <a:pt x="141750" y="160115"/>
                  <a:pt x="142417" y="159925"/>
                  <a:pt x="142988" y="159639"/>
                </a:cubicBezTo>
                <a:cubicBezTo>
                  <a:pt x="144227" y="159068"/>
                  <a:pt x="145560" y="158591"/>
                  <a:pt x="146894" y="158210"/>
                </a:cubicBezTo>
                <a:cubicBezTo>
                  <a:pt x="147560" y="158020"/>
                  <a:pt x="148322" y="157829"/>
                  <a:pt x="148989" y="157734"/>
                </a:cubicBezTo>
                <a:cubicBezTo>
                  <a:pt x="150227" y="157448"/>
                  <a:pt x="151561" y="157258"/>
                  <a:pt x="152799" y="157163"/>
                </a:cubicBezTo>
                <a:cubicBezTo>
                  <a:pt x="153466" y="157067"/>
                  <a:pt x="154228" y="156972"/>
                  <a:pt x="154894" y="156972"/>
                </a:cubicBezTo>
                <a:cubicBezTo>
                  <a:pt x="155847" y="156972"/>
                  <a:pt x="156800" y="157067"/>
                  <a:pt x="157752" y="157067"/>
                </a:cubicBezTo>
                <a:cubicBezTo>
                  <a:pt x="159276" y="157163"/>
                  <a:pt x="160705" y="157258"/>
                  <a:pt x="162229" y="157544"/>
                </a:cubicBezTo>
                <a:cubicBezTo>
                  <a:pt x="163086" y="157734"/>
                  <a:pt x="164039" y="157925"/>
                  <a:pt x="164896" y="158115"/>
                </a:cubicBezTo>
                <a:cubicBezTo>
                  <a:pt x="166325" y="158496"/>
                  <a:pt x="167658" y="158972"/>
                  <a:pt x="169087" y="159544"/>
                </a:cubicBezTo>
                <a:cubicBezTo>
                  <a:pt x="169944" y="159925"/>
                  <a:pt x="170706" y="160211"/>
                  <a:pt x="171563" y="160592"/>
                </a:cubicBezTo>
                <a:cubicBezTo>
                  <a:pt x="172230" y="160877"/>
                  <a:pt x="172802" y="161354"/>
                  <a:pt x="173373" y="161735"/>
                </a:cubicBezTo>
                <a:cubicBezTo>
                  <a:pt x="174135" y="162211"/>
                  <a:pt x="174897" y="162687"/>
                  <a:pt x="175659" y="163163"/>
                </a:cubicBezTo>
                <a:cubicBezTo>
                  <a:pt x="176326" y="163640"/>
                  <a:pt x="176993" y="164021"/>
                  <a:pt x="177564" y="164497"/>
                </a:cubicBezTo>
                <a:cubicBezTo>
                  <a:pt x="178136" y="164973"/>
                  <a:pt x="178612" y="165640"/>
                  <a:pt x="179183" y="166116"/>
                </a:cubicBezTo>
                <a:cubicBezTo>
                  <a:pt x="180421" y="167259"/>
                  <a:pt x="181660" y="168402"/>
                  <a:pt x="182707" y="169736"/>
                </a:cubicBezTo>
                <a:cubicBezTo>
                  <a:pt x="185470" y="173355"/>
                  <a:pt x="187375" y="177451"/>
                  <a:pt x="188518" y="181642"/>
                </a:cubicBezTo>
                <a:cubicBezTo>
                  <a:pt x="189946" y="187357"/>
                  <a:pt x="189756" y="193358"/>
                  <a:pt x="188232" y="198977"/>
                </a:cubicBezTo>
                <a:cubicBezTo>
                  <a:pt x="187565" y="201454"/>
                  <a:pt x="186613" y="203930"/>
                  <a:pt x="185375" y="206216"/>
                </a:cubicBezTo>
                <a:cubicBezTo>
                  <a:pt x="183184" y="210122"/>
                  <a:pt x="180231" y="213646"/>
                  <a:pt x="176516" y="216503"/>
                </a:cubicBezTo>
                <a:cubicBezTo>
                  <a:pt x="175850" y="216980"/>
                  <a:pt x="175183" y="217361"/>
                  <a:pt x="174421" y="217742"/>
                </a:cubicBezTo>
                <a:cubicBezTo>
                  <a:pt x="173373" y="218408"/>
                  <a:pt x="172325" y="219170"/>
                  <a:pt x="171182" y="219742"/>
                </a:cubicBezTo>
                <a:cubicBezTo>
                  <a:pt x="170611" y="220028"/>
                  <a:pt x="169944" y="220218"/>
                  <a:pt x="169373" y="220504"/>
                </a:cubicBezTo>
                <a:cubicBezTo>
                  <a:pt x="169373" y="220504"/>
                  <a:pt x="169277" y="220504"/>
                  <a:pt x="169277" y="220504"/>
                </a:cubicBezTo>
                <a:cubicBezTo>
                  <a:pt x="168039" y="221075"/>
                  <a:pt x="166801" y="221552"/>
                  <a:pt x="165467" y="221933"/>
                </a:cubicBezTo>
                <a:cubicBezTo>
                  <a:pt x="164800" y="222123"/>
                  <a:pt x="164039" y="222314"/>
                  <a:pt x="163372" y="222409"/>
                </a:cubicBezTo>
                <a:cubicBezTo>
                  <a:pt x="162419" y="222599"/>
                  <a:pt x="161467" y="222694"/>
                  <a:pt x="160514" y="222885"/>
                </a:cubicBezTo>
                <a:cubicBezTo>
                  <a:pt x="160133" y="222885"/>
                  <a:pt x="159848" y="222980"/>
                  <a:pt x="159466" y="223076"/>
                </a:cubicBezTo>
                <a:cubicBezTo>
                  <a:pt x="158800" y="223171"/>
                  <a:pt x="158038" y="223266"/>
                  <a:pt x="157371" y="223266"/>
                </a:cubicBezTo>
                <a:cubicBezTo>
                  <a:pt x="157085" y="223266"/>
                  <a:pt x="156704" y="223266"/>
                  <a:pt x="156419" y="223266"/>
                </a:cubicBezTo>
                <a:cubicBezTo>
                  <a:pt x="155752" y="223266"/>
                  <a:pt x="155180" y="223266"/>
                  <a:pt x="154513" y="223171"/>
                </a:cubicBezTo>
                <a:cubicBezTo>
                  <a:pt x="152990" y="223076"/>
                  <a:pt x="151561" y="222980"/>
                  <a:pt x="150132" y="222694"/>
                </a:cubicBezTo>
                <a:cubicBezTo>
                  <a:pt x="149275" y="222504"/>
                  <a:pt x="148322" y="222314"/>
                  <a:pt x="147465" y="222123"/>
                </a:cubicBezTo>
                <a:cubicBezTo>
                  <a:pt x="146036" y="221742"/>
                  <a:pt x="144703" y="221266"/>
                  <a:pt x="143274" y="220694"/>
                </a:cubicBezTo>
                <a:cubicBezTo>
                  <a:pt x="142417" y="220313"/>
                  <a:pt x="141655" y="220028"/>
                  <a:pt x="140798" y="219647"/>
                </a:cubicBezTo>
                <a:cubicBezTo>
                  <a:pt x="139369" y="218885"/>
                  <a:pt x="138035" y="218027"/>
                  <a:pt x="136702" y="217075"/>
                </a:cubicBezTo>
                <a:cubicBezTo>
                  <a:pt x="136035" y="216599"/>
                  <a:pt x="135368" y="216218"/>
                  <a:pt x="134797" y="215741"/>
                </a:cubicBezTo>
                <a:cubicBezTo>
                  <a:pt x="132892" y="214217"/>
                  <a:pt x="131177" y="212408"/>
                  <a:pt x="129653" y="210407"/>
                </a:cubicBezTo>
                <a:cubicBezTo>
                  <a:pt x="129368" y="210026"/>
                  <a:pt x="129272" y="209741"/>
                  <a:pt x="129082" y="209550"/>
                </a:cubicBezTo>
                <a:close/>
                <a:moveTo>
                  <a:pt x="205758" y="57245"/>
                </a:moveTo>
                <a:cubicBezTo>
                  <a:pt x="263289" y="81820"/>
                  <a:pt x="297389" y="101156"/>
                  <a:pt x="323773" y="136208"/>
                </a:cubicBezTo>
                <a:cubicBezTo>
                  <a:pt x="321297" y="139160"/>
                  <a:pt x="319105" y="142304"/>
                  <a:pt x="317106" y="145637"/>
                </a:cubicBezTo>
                <a:cubicBezTo>
                  <a:pt x="290340" y="142113"/>
                  <a:pt x="262813" y="142685"/>
                  <a:pt x="235286" y="147733"/>
                </a:cubicBezTo>
                <a:cubicBezTo>
                  <a:pt x="227284" y="149162"/>
                  <a:pt x="219379" y="151067"/>
                  <a:pt x="211568" y="153448"/>
                </a:cubicBezTo>
                <a:cubicBezTo>
                  <a:pt x="210711" y="152210"/>
                  <a:pt x="209854" y="150876"/>
                  <a:pt x="208996" y="149638"/>
                </a:cubicBezTo>
                <a:cubicBezTo>
                  <a:pt x="201281" y="139541"/>
                  <a:pt x="191089" y="132017"/>
                  <a:pt x="179564" y="127730"/>
                </a:cubicBezTo>
                <a:cubicBezTo>
                  <a:pt x="186898" y="99346"/>
                  <a:pt x="197757" y="74105"/>
                  <a:pt x="205758" y="57245"/>
                </a:cubicBezTo>
                <a:close/>
                <a:moveTo>
                  <a:pt x="354729" y="152210"/>
                </a:moveTo>
                <a:cubicBezTo>
                  <a:pt x="354824" y="152210"/>
                  <a:pt x="354824" y="152210"/>
                  <a:pt x="354729" y="152210"/>
                </a:cubicBezTo>
                <a:cubicBezTo>
                  <a:pt x="356444" y="150876"/>
                  <a:pt x="358253" y="149828"/>
                  <a:pt x="360063" y="148971"/>
                </a:cubicBezTo>
                <a:cubicBezTo>
                  <a:pt x="360634" y="148685"/>
                  <a:pt x="361301" y="148495"/>
                  <a:pt x="361873" y="148209"/>
                </a:cubicBezTo>
                <a:cubicBezTo>
                  <a:pt x="363111" y="147638"/>
                  <a:pt x="364444" y="147161"/>
                  <a:pt x="365778" y="146780"/>
                </a:cubicBezTo>
                <a:cubicBezTo>
                  <a:pt x="366445" y="146590"/>
                  <a:pt x="367207" y="146399"/>
                  <a:pt x="367873" y="146304"/>
                </a:cubicBezTo>
                <a:cubicBezTo>
                  <a:pt x="368255" y="146209"/>
                  <a:pt x="368540" y="146209"/>
                  <a:pt x="368922" y="146114"/>
                </a:cubicBezTo>
                <a:cubicBezTo>
                  <a:pt x="369112" y="146114"/>
                  <a:pt x="369302" y="146018"/>
                  <a:pt x="369493" y="146018"/>
                </a:cubicBezTo>
                <a:cubicBezTo>
                  <a:pt x="370255" y="145923"/>
                  <a:pt x="370921" y="145733"/>
                  <a:pt x="371684" y="145637"/>
                </a:cubicBezTo>
                <a:cubicBezTo>
                  <a:pt x="372350" y="145542"/>
                  <a:pt x="373113" y="145447"/>
                  <a:pt x="373779" y="145447"/>
                </a:cubicBezTo>
                <a:cubicBezTo>
                  <a:pt x="374732" y="145447"/>
                  <a:pt x="375684" y="145542"/>
                  <a:pt x="376637" y="145542"/>
                </a:cubicBezTo>
                <a:cubicBezTo>
                  <a:pt x="378161" y="145637"/>
                  <a:pt x="379590" y="145733"/>
                  <a:pt x="381113" y="146018"/>
                </a:cubicBezTo>
                <a:cubicBezTo>
                  <a:pt x="381971" y="146209"/>
                  <a:pt x="382828" y="146399"/>
                  <a:pt x="383781" y="146590"/>
                </a:cubicBezTo>
                <a:cubicBezTo>
                  <a:pt x="385209" y="146971"/>
                  <a:pt x="386543" y="147447"/>
                  <a:pt x="387972" y="148019"/>
                </a:cubicBezTo>
                <a:cubicBezTo>
                  <a:pt x="388828" y="148400"/>
                  <a:pt x="389591" y="148685"/>
                  <a:pt x="390448" y="149066"/>
                </a:cubicBezTo>
                <a:cubicBezTo>
                  <a:pt x="391877" y="149828"/>
                  <a:pt x="393210" y="150686"/>
                  <a:pt x="394544" y="151638"/>
                </a:cubicBezTo>
                <a:cubicBezTo>
                  <a:pt x="395210" y="152114"/>
                  <a:pt x="395877" y="152495"/>
                  <a:pt x="396448" y="152972"/>
                </a:cubicBezTo>
                <a:cubicBezTo>
                  <a:pt x="397782" y="154115"/>
                  <a:pt x="398925" y="155353"/>
                  <a:pt x="400068" y="156686"/>
                </a:cubicBezTo>
                <a:cubicBezTo>
                  <a:pt x="400544" y="157258"/>
                  <a:pt x="401116" y="157639"/>
                  <a:pt x="401592" y="158210"/>
                </a:cubicBezTo>
                <a:cubicBezTo>
                  <a:pt x="403021" y="160020"/>
                  <a:pt x="404164" y="161925"/>
                  <a:pt x="405116" y="163925"/>
                </a:cubicBezTo>
                <a:cubicBezTo>
                  <a:pt x="406069" y="165926"/>
                  <a:pt x="406831" y="168021"/>
                  <a:pt x="407402" y="170117"/>
                </a:cubicBezTo>
                <a:cubicBezTo>
                  <a:pt x="407402" y="170117"/>
                  <a:pt x="407402" y="170117"/>
                  <a:pt x="407402" y="170117"/>
                </a:cubicBezTo>
                <a:cubicBezTo>
                  <a:pt x="408450" y="174308"/>
                  <a:pt x="408736" y="178594"/>
                  <a:pt x="408165" y="182785"/>
                </a:cubicBezTo>
                <a:cubicBezTo>
                  <a:pt x="407212" y="190119"/>
                  <a:pt x="403592" y="197072"/>
                  <a:pt x="397973" y="202406"/>
                </a:cubicBezTo>
                <a:cubicBezTo>
                  <a:pt x="397401" y="202978"/>
                  <a:pt x="396734" y="203644"/>
                  <a:pt x="396068" y="204121"/>
                </a:cubicBezTo>
                <a:cubicBezTo>
                  <a:pt x="395782" y="204311"/>
                  <a:pt x="395591" y="204597"/>
                  <a:pt x="395305" y="204788"/>
                </a:cubicBezTo>
                <a:cubicBezTo>
                  <a:pt x="393591" y="206121"/>
                  <a:pt x="391781" y="207169"/>
                  <a:pt x="389971" y="208026"/>
                </a:cubicBezTo>
                <a:cubicBezTo>
                  <a:pt x="389400" y="208312"/>
                  <a:pt x="388733" y="208502"/>
                  <a:pt x="388162" y="208788"/>
                </a:cubicBezTo>
                <a:cubicBezTo>
                  <a:pt x="386923" y="209360"/>
                  <a:pt x="385590" y="209836"/>
                  <a:pt x="384257" y="210217"/>
                </a:cubicBezTo>
                <a:cubicBezTo>
                  <a:pt x="383590" y="210407"/>
                  <a:pt x="382828" y="210598"/>
                  <a:pt x="382161" y="210693"/>
                </a:cubicBezTo>
                <a:cubicBezTo>
                  <a:pt x="380923" y="210979"/>
                  <a:pt x="379590" y="211169"/>
                  <a:pt x="378351" y="211265"/>
                </a:cubicBezTo>
                <a:cubicBezTo>
                  <a:pt x="377684" y="211360"/>
                  <a:pt x="376922" y="211455"/>
                  <a:pt x="376255" y="211455"/>
                </a:cubicBezTo>
                <a:cubicBezTo>
                  <a:pt x="375303" y="211455"/>
                  <a:pt x="374350" y="211360"/>
                  <a:pt x="373398" y="211360"/>
                </a:cubicBezTo>
                <a:cubicBezTo>
                  <a:pt x="372922" y="211360"/>
                  <a:pt x="372541" y="211265"/>
                  <a:pt x="372064" y="211169"/>
                </a:cubicBezTo>
                <a:cubicBezTo>
                  <a:pt x="371017" y="211074"/>
                  <a:pt x="369969" y="210979"/>
                  <a:pt x="368922" y="210788"/>
                </a:cubicBezTo>
                <a:cubicBezTo>
                  <a:pt x="368064" y="210598"/>
                  <a:pt x="367112" y="210407"/>
                  <a:pt x="366254" y="210217"/>
                </a:cubicBezTo>
                <a:cubicBezTo>
                  <a:pt x="364825" y="209836"/>
                  <a:pt x="363492" y="209360"/>
                  <a:pt x="362063" y="208788"/>
                </a:cubicBezTo>
                <a:cubicBezTo>
                  <a:pt x="362063" y="208788"/>
                  <a:pt x="362063" y="208788"/>
                  <a:pt x="362063" y="208788"/>
                </a:cubicBezTo>
                <a:cubicBezTo>
                  <a:pt x="361206" y="208407"/>
                  <a:pt x="360444" y="208121"/>
                  <a:pt x="359587" y="207740"/>
                </a:cubicBezTo>
                <a:cubicBezTo>
                  <a:pt x="358158" y="206978"/>
                  <a:pt x="356825" y="206121"/>
                  <a:pt x="355491" y="205169"/>
                </a:cubicBezTo>
                <a:cubicBezTo>
                  <a:pt x="354824" y="204692"/>
                  <a:pt x="354157" y="204311"/>
                  <a:pt x="353586" y="203835"/>
                </a:cubicBezTo>
                <a:cubicBezTo>
                  <a:pt x="351681" y="202311"/>
                  <a:pt x="349966" y="200501"/>
                  <a:pt x="348443" y="198501"/>
                </a:cubicBezTo>
                <a:cubicBezTo>
                  <a:pt x="346919" y="196501"/>
                  <a:pt x="345681" y="194310"/>
                  <a:pt x="344728" y="192119"/>
                </a:cubicBezTo>
                <a:cubicBezTo>
                  <a:pt x="343585" y="189548"/>
                  <a:pt x="342823" y="186881"/>
                  <a:pt x="342346" y="184118"/>
                </a:cubicBezTo>
                <a:cubicBezTo>
                  <a:pt x="341299" y="178499"/>
                  <a:pt x="341680" y="172784"/>
                  <a:pt x="343489" y="167354"/>
                </a:cubicBezTo>
                <a:cubicBezTo>
                  <a:pt x="344823" y="163354"/>
                  <a:pt x="347014" y="159639"/>
                  <a:pt x="349872" y="156305"/>
                </a:cubicBezTo>
                <a:cubicBezTo>
                  <a:pt x="351015" y="154972"/>
                  <a:pt x="352348" y="153829"/>
                  <a:pt x="353681" y="152686"/>
                </a:cubicBezTo>
                <a:cubicBezTo>
                  <a:pt x="354063" y="152876"/>
                  <a:pt x="354348" y="152495"/>
                  <a:pt x="354729" y="152210"/>
                </a:cubicBezTo>
                <a:close/>
                <a:moveTo>
                  <a:pt x="378161" y="304419"/>
                </a:moveTo>
                <a:cubicBezTo>
                  <a:pt x="364159" y="304800"/>
                  <a:pt x="350919" y="309372"/>
                  <a:pt x="339775" y="317945"/>
                </a:cubicBezTo>
                <a:cubicBezTo>
                  <a:pt x="331202" y="324517"/>
                  <a:pt x="324535" y="332804"/>
                  <a:pt x="320058" y="342329"/>
                </a:cubicBezTo>
                <a:cubicBezTo>
                  <a:pt x="305199" y="346329"/>
                  <a:pt x="291578" y="345758"/>
                  <a:pt x="268528" y="343757"/>
                </a:cubicBezTo>
                <a:cubicBezTo>
                  <a:pt x="267671" y="339090"/>
                  <a:pt x="266337" y="334423"/>
                  <a:pt x="264527" y="330041"/>
                </a:cubicBezTo>
                <a:cubicBezTo>
                  <a:pt x="297674" y="304895"/>
                  <a:pt x="327487" y="274320"/>
                  <a:pt x="351967" y="241364"/>
                </a:cubicBezTo>
                <a:cubicBezTo>
                  <a:pt x="359301" y="244031"/>
                  <a:pt x="367016" y="245459"/>
                  <a:pt x="375112" y="245459"/>
                </a:cubicBezTo>
                <a:cubicBezTo>
                  <a:pt x="375208" y="245459"/>
                  <a:pt x="375208" y="245459"/>
                  <a:pt x="375303" y="245459"/>
                </a:cubicBezTo>
                <a:cubicBezTo>
                  <a:pt x="380446" y="261842"/>
                  <a:pt x="380256" y="283083"/>
                  <a:pt x="378161" y="304419"/>
                </a:cubicBezTo>
                <a:close/>
                <a:moveTo>
                  <a:pt x="217855" y="290322"/>
                </a:moveTo>
                <a:cubicBezTo>
                  <a:pt x="214616" y="271367"/>
                  <a:pt x="209187" y="253651"/>
                  <a:pt x="202424" y="237839"/>
                </a:cubicBezTo>
                <a:cubicBezTo>
                  <a:pt x="213187" y="227457"/>
                  <a:pt x="220046" y="213931"/>
                  <a:pt x="222046" y="198882"/>
                </a:cubicBezTo>
                <a:cubicBezTo>
                  <a:pt x="222712" y="194215"/>
                  <a:pt x="222808" y="189548"/>
                  <a:pt x="222427" y="184976"/>
                </a:cubicBezTo>
                <a:cubicBezTo>
                  <a:pt x="228618" y="183166"/>
                  <a:pt x="234905" y="181642"/>
                  <a:pt x="241286" y="180499"/>
                </a:cubicBezTo>
                <a:cubicBezTo>
                  <a:pt x="263861" y="176403"/>
                  <a:pt x="286435" y="175546"/>
                  <a:pt x="308342" y="178022"/>
                </a:cubicBezTo>
                <a:cubicBezTo>
                  <a:pt x="308152" y="192881"/>
                  <a:pt x="312819" y="207264"/>
                  <a:pt x="321963" y="219170"/>
                </a:cubicBezTo>
                <a:cubicBezTo>
                  <a:pt x="322725" y="220218"/>
                  <a:pt x="323582" y="221075"/>
                  <a:pt x="324439" y="222028"/>
                </a:cubicBezTo>
                <a:cubicBezTo>
                  <a:pt x="301198" y="252698"/>
                  <a:pt x="273386" y="280702"/>
                  <a:pt x="244239" y="303086"/>
                </a:cubicBezTo>
                <a:cubicBezTo>
                  <a:pt x="236524" y="296894"/>
                  <a:pt x="227570" y="292608"/>
                  <a:pt x="217855" y="290322"/>
                </a:cubicBezTo>
                <a:close/>
                <a:moveTo>
                  <a:pt x="433215" y="330518"/>
                </a:moveTo>
                <a:cubicBezTo>
                  <a:pt x="427119" y="322517"/>
                  <a:pt x="419499" y="316230"/>
                  <a:pt x="410831" y="311753"/>
                </a:cubicBezTo>
                <a:cubicBezTo>
                  <a:pt x="413594" y="286226"/>
                  <a:pt x="414070" y="259652"/>
                  <a:pt x="407307" y="236982"/>
                </a:cubicBezTo>
                <a:cubicBezTo>
                  <a:pt x="410069" y="235458"/>
                  <a:pt x="412832" y="233744"/>
                  <a:pt x="415403" y="231743"/>
                </a:cubicBezTo>
                <a:cubicBezTo>
                  <a:pt x="423214" y="225743"/>
                  <a:pt x="429405" y="218313"/>
                  <a:pt x="433882" y="209836"/>
                </a:cubicBezTo>
                <a:cubicBezTo>
                  <a:pt x="462838" y="218408"/>
                  <a:pt x="480459" y="232696"/>
                  <a:pt x="506367" y="254413"/>
                </a:cubicBezTo>
                <a:cubicBezTo>
                  <a:pt x="507415" y="267081"/>
                  <a:pt x="507415" y="280035"/>
                  <a:pt x="506367" y="292894"/>
                </a:cubicBezTo>
                <a:cubicBezTo>
                  <a:pt x="491698" y="303752"/>
                  <a:pt x="465409" y="322612"/>
                  <a:pt x="437025" y="336233"/>
                </a:cubicBezTo>
                <a:cubicBezTo>
                  <a:pt x="435977" y="334232"/>
                  <a:pt x="434644" y="332327"/>
                  <a:pt x="433215" y="330518"/>
                </a:cubicBezTo>
                <a:close/>
                <a:moveTo>
                  <a:pt x="459409" y="132302"/>
                </a:moveTo>
                <a:cubicBezTo>
                  <a:pt x="476173" y="154210"/>
                  <a:pt x="488650" y="178499"/>
                  <a:pt x="496652" y="204026"/>
                </a:cubicBezTo>
                <a:cubicBezTo>
                  <a:pt x="480650" y="192691"/>
                  <a:pt x="463981" y="183737"/>
                  <a:pt x="441597" y="177356"/>
                </a:cubicBezTo>
                <a:cubicBezTo>
                  <a:pt x="441311" y="163259"/>
                  <a:pt x="436740" y="149638"/>
                  <a:pt x="427976" y="138208"/>
                </a:cubicBezTo>
                <a:cubicBezTo>
                  <a:pt x="423309" y="132112"/>
                  <a:pt x="417690" y="126873"/>
                  <a:pt x="411498" y="122873"/>
                </a:cubicBezTo>
                <a:cubicBezTo>
                  <a:pt x="414451" y="111824"/>
                  <a:pt x="416641" y="100870"/>
                  <a:pt x="417880" y="90202"/>
                </a:cubicBezTo>
                <a:cubicBezTo>
                  <a:pt x="433215" y="102203"/>
                  <a:pt x="447217" y="116300"/>
                  <a:pt x="459409" y="132302"/>
                </a:cubicBezTo>
                <a:close/>
                <a:moveTo>
                  <a:pt x="273672" y="40481"/>
                </a:moveTo>
                <a:cubicBezTo>
                  <a:pt x="313771" y="40481"/>
                  <a:pt x="352062" y="50483"/>
                  <a:pt x="385876" y="69056"/>
                </a:cubicBezTo>
                <a:cubicBezTo>
                  <a:pt x="385971" y="83153"/>
                  <a:pt x="383875" y="97727"/>
                  <a:pt x="380256" y="112395"/>
                </a:cubicBezTo>
                <a:cubicBezTo>
                  <a:pt x="378541" y="112300"/>
                  <a:pt x="376732" y="112109"/>
                  <a:pt x="375017" y="112109"/>
                </a:cubicBezTo>
                <a:lnTo>
                  <a:pt x="375017" y="112109"/>
                </a:lnTo>
                <a:cubicBezTo>
                  <a:pt x="366635" y="112109"/>
                  <a:pt x="358539" y="113824"/>
                  <a:pt x="350919" y="116777"/>
                </a:cubicBezTo>
                <a:cubicBezTo>
                  <a:pt x="326725" y="84296"/>
                  <a:pt x="296722" y="63151"/>
                  <a:pt x="251954" y="41624"/>
                </a:cubicBezTo>
                <a:cubicBezTo>
                  <a:pt x="259193" y="40862"/>
                  <a:pt x="266337" y="40481"/>
                  <a:pt x="273672" y="40481"/>
                </a:cubicBezTo>
                <a:close/>
                <a:moveTo>
                  <a:pt x="132320" y="88297"/>
                </a:moveTo>
                <a:cubicBezTo>
                  <a:pt x="142607" y="80391"/>
                  <a:pt x="153466" y="73438"/>
                  <a:pt x="164706" y="67532"/>
                </a:cubicBezTo>
                <a:cubicBezTo>
                  <a:pt x="158038" y="83725"/>
                  <a:pt x="151275" y="103156"/>
                  <a:pt x="146227" y="124206"/>
                </a:cubicBezTo>
                <a:cubicBezTo>
                  <a:pt x="135083" y="125825"/>
                  <a:pt x="124700" y="130112"/>
                  <a:pt x="115556" y="137065"/>
                </a:cubicBezTo>
                <a:cubicBezTo>
                  <a:pt x="104698" y="145352"/>
                  <a:pt x="96887" y="156401"/>
                  <a:pt x="92696" y="169069"/>
                </a:cubicBezTo>
                <a:cubicBezTo>
                  <a:pt x="84410" y="167926"/>
                  <a:pt x="75742" y="166973"/>
                  <a:pt x="66693" y="166211"/>
                </a:cubicBezTo>
                <a:cubicBezTo>
                  <a:pt x="82314" y="136112"/>
                  <a:pt x="104507" y="109538"/>
                  <a:pt x="132320" y="88297"/>
                </a:cubicBezTo>
                <a:close/>
                <a:moveTo>
                  <a:pt x="42595" y="242792"/>
                </a:moveTo>
                <a:cubicBezTo>
                  <a:pt x="44595" y="227648"/>
                  <a:pt x="48119" y="212789"/>
                  <a:pt x="52882" y="198596"/>
                </a:cubicBezTo>
                <a:cubicBezTo>
                  <a:pt x="66121" y="199358"/>
                  <a:pt x="78790" y="200692"/>
                  <a:pt x="90505" y="202406"/>
                </a:cubicBezTo>
                <a:cubicBezTo>
                  <a:pt x="92411" y="212503"/>
                  <a:pt x="96602" y="222123"/>
                  <a:pt x="102983" y="230505"/>
                </a:cubicBezTo>
                <a:cubicBezTo>
                  <a:pt x="103936" y="231743"/>
                  <a:pt x="104888" y="232791"/>
                  <a:pt x="105936" y="233934"/>
                </a:cubicBezTo>
                <a:cubicBezTo>
                  <a:pt x="87743" y="249746"/>
                  <a:pt x="66979" y="260318"/>
                  <a:pt x="40594" y="270224"/>
                </a:cubicBezTo>
                <a:cubicBezTo>
                  <a:pt x="40690" y="261080"/>
                  <a:pt x="41357" y="251936"/>
                  <a:pt x="42595" y="242792"/>
                </a:cubicBezTo>
                <a:close/>
                <a:moveTo>
                  <a:pt x="134320" y="253079"/>
                </a:moveTo>
                <a:cubicBezTo>
                  <a:pt x="141178" y="255461"/>
                  <a:pt x="148513" y="256699"/>
                  <a:pt x="156037" y="256699"/>
                </a:cubicBezTo>
                <a:cubicBezTo>
                  <a:pt x="161943" y="256699"/>
                  <a:pt x="167753" y="255746"/>
                  <a:pt x="173373" y="254222"/>
                </a:cubicBezTo>
                <a:cubicBezTo>
                  <a:pt x="177945" y="265271"/>
                  <a:pt x="181850" y="277844"/>
                  <a:pt x="184422" y="291370"/>
                </a:cubicBezTo>
                <a:cubicBezTo>
                  <a:pt x="176612" y="293656"/>
                  <a:pt x="169087" y="297180"/>
                  <a:pt x="162419" y="302324"/>
                </a:cubicBezTo>
                <a:cubicBezTo>
                  <a:pt x="148227" y="313087"/>
                  <a:pt x="139178" y="328803"/>
                  <a:pt x="136797" y="346424"/>
                </a:cubicBezTo>
                <a:cubicBezTo>
                  <a:pt x="136416" y="349282"/>
                  <a:pt x="136321" y="352139"/>
                  <a:pt x="136226" y="354901"/>
                </a:cubicBezTo>
                <a:cubicBezTo>
                  <a:pt x="109079" y="359569"/>
                  <a:pt x="82886" y="357569"/>
                  <a:pt x="54025" y="352330"/>
                </a:cubicBezTo>
                <a:cubicBezTo>
                  <a:pt x="48500" y="336995"/>
                  <a:pt x="44690" y="321088"/>
                  <a:pt x="42500" y="304895"/>
                </a:cubicBezTo>
                <a:cubicBezTo>
                  <a:pt x="79742" y="291846"/>
                  <a:pt x="108889" y="277273"/>
                  <a:pt x="134320" y="253079"/>
                </a:cubicBezTo>
                <a:close/>
                <a:moveTo>
                  <a:pt x="88315" y="415385"/>
                </a:moveTo>
                <a:cubicBezTo>
                  <a:pt x="81743" y="406813"/>
                  <a:pt x="75837" y="397764"/>
                  <a:pt x="70598" y="388525"/>
                </a:cubicBezTo>
                <a:cubicBezTo>
                  <a:pt x="82219" y="389954"/>
                  <a:pt x="93649" y="390811"/>
                  <a:pt x="105079" y="390811"/>
                </a:cubicBezTo>
                <a:cubicBezTo>
                  <a:pt x="118128" y="390811"/>
                  <a:pt x="131082" y="389763"/>
                  <a:pt x="144417" y="387287"/>
                </a:cubicBezTo>
                <a:cubicBezTo>
                  <a:pt x="146036" y="390144"/>
                  <a:pt x="147751" y="393001"/>
                  <a:pt x="149751" y="395669"/>
                </a:cubicBezTo>
                <a:cubicBezTo>
                  <a:pt x="153370" y="400431"/>
                  <a:pt x="157657" y="404527"/>
                  <a:pt x="162229" y="408146"/>
                </a:cubicBezTo>
                <a:cubicBezTo>
                  <a:pt x="155752" y="436150"/>
                  <a:pt x="154704" y="458915"/>
                  <a:pt x="155561" y="475107"/>
                </a:cubicBezTo>
                <a:cubicBezTo>
                  <a:pt x="130034" y="460153"/>
                  <a:pt x="107079" y="440055"/>
                  <a:pt x="88315" y="415385"/>
                </a:cubicBezTo>
                <a:close/>
                <a:moveTo>
                  <a:pt x="415403" y="459391"/>
                </a:moveTo>
                <a:cubicBezTo>
                  <a:pt x="390257" y="478631"/>
                  <a:pt x="362063" y="492157"/>
                  <a:pt x="332155" y="499872"/>
                </a:cubicBezTo>
                <a:cubicBezTo>
                  <a:pt x="354253" y="483108"/>
                  <a:pt x="372160" y="461772"/>
                  <a:pt x="384542" y="437293"/>
                </a:cubicBezTo>
                <a:cubicBezTo>
                  <a:pt x="397687" y="436436"/>
                  <a:pt x="410069" y="432054"/>
                  <a:pt x="420642" y="423958"/>
                </a:cubicBezTo>
                <a:cubicBezTo>
                  <a:pt x="434834" y="413195"/>
                  <a:pt x="443883" y="397478"/>
                  <a:pt x="446265" y="379857"/>
                </a:cubicBezTo>
                <a:cubicBezTo>
                  <a:pt x="446741" y="376047"/>
                  <a:pt x="446931" y="372237"/>
                  <a:pt x="446741" y="368522"/>
                </a:cubicBezTo>
                <a:cubicBezTo>
                  <a:pt x="464552" y="360426"/>
                  <a:pt x="481793" y="350234"/>
                  <a:pt x="497699" y="339757"/>
                </a:cubicBezTo>
                <a:cubicBezTo>
                  <a:pt x="483983" y="387096"/>
                  <a:pt x="455503" y="428816"/>
                  <a:pt x="415403" y="459391"/>
                </a:cubicBezTo>
                <a:close/>
              </a:path>
            </a:pathLst>
          </a:custGeom>
          <a:solidFill>
            <a:srgbClr val="002856"/>
          </a:solidFill>
          <a:ln w="9525" cap="flat">
            <a:noFill/>
            <a:prstDash val="solid"/>
            <a:miter/>
          </a:ln>
        </p:spPr>
        <p:txBody>
          <a:bodyPr rtlCol="0" anchor="ctr"/>
          <a:lstStyle/>
          <a:p>
            <a:endParaRPr lang="en-US" sz="2800" dirty="0"/>
          </a:p>
        </p:txBody>
      </p:sp>
      <p:pic>
        <p:nvPicPr>
          <p:cNvPr id="9" name="Graphic 8" descr="Yin And Yang with solid fill">
            <a:extLst>
              <a:ext uri="{FF2B5EF4-FFF2-40B4-BE49-F238E27FC236}">
                <a16:creationId xmlns:a16="http://schemas.microsoft.com/office/drawing/2014/main" xmlns="" id="{DE6B82A6-7E58-4C7E-8202-DD2BC91BEF46}"/>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5638800" y="1458948"/>
            <a:ext cx="914400" cy="914400"/>
          </a:xfrm>
          <a:prstGeom prst="rect">
            <a:avLst/>
          </a:prstGeom>
        </p:spPr>
      </p:pic>
      <p:sp>
        <p:nvSpPr>
          <p:cNvPr id="17" name="Text Box 91">
            <a:extLst>
              <a:ext uri="{FF2B5EF4-FFF2-40B4-BE49-F238E27FC236}">
                <a16:creationId xmlns:a16="http://schemas.microsoft.com/office/drawing/2014/main" xmlns="" id="{7C99C7F9-90F6-004B-AF80-15733997F2DF}"/>
              </a:ext>
            </a:extLst>
          </p:cNvPr>
          <p:cNvSpPr txBox="1">
            <a:spLocks noChangeAspect="1" noChangeArrowheads="1"/>
          </p:cNvSpPr>
          <p:nvPr/>
        </p:nvSpPr>
        <p:spPr bwMode="gray">
          <a:xfrm>
            <a:off x="457200" y="6088422"/>
            <a:ext cx="9303488" cy="212366"/>
          </a:xfrm>
          <a:prstGeom prst="rect">
            <a:avLst/>
          </a:prstGeom>
          <a:noFill/>
        </p:spPr>
        <p:txBody>
          <a:bodyPr wrap="square" lIns="0" tIns="0" rIns="0" bIns="27432" rtlCol="0" anchor="b" anchorCtr="0">
            <a:spAutoFit/>
          </a:bodyPr>
          <a:lstStyle>
            <a:defPPr>
              <a:defRPr lang="en-US"/>
            </a:defPPr>
            <a:lvl1pPr>
              <a:defRPr sz="800">
                <a:solidFill>
                  <a:schemeClr val="accent2">
                    <a:lumMod val="75000"/>
                  </a:schemeClr>
                </a:solidFill>
              </a:defRPr>
            </a:lvl1pPr>
          </a:lstStyle>
          <a:p>
            <a:pPr lvl="0"/>
            <a:r>
              <a:rPr lang="en-US" sz="1200" dirty="0">
                <a:solidFill>
                  <a:srgbClr val="6F7878"/>
                </a:solidFill>
              </a:rPr>
              <a:t>Source: Gartner</a:t>
            </a:r>
          </a:p>
        </p:txBody>
      </p:sp>
    </p:spTree>
    <p:extLst>
      <p:ext uri="{BB962C8B-B14F-4D97-AF65-F5344CB8AC3E}">
        <p14:creationId xmlns:p14="http://schemas.microsoft.com/office/powerpoint/2010/main" val="2390930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dirty="0"/>
              <a:t>Recommended Gartner Research</a:t>
            </a:r>
          </a:p>
        </p:txBody>
      </p:sp>
      <p:sp>
        <p:nvSpPr>
          <p:cNvPr id="3" name="Text Placeholder 2">
            <a:extLst>
              <a:ext uri="{FF2B5EF4-FFF2-40B4-BE49-F238E27FC236}">
                <a16:creationId xmlns:a16="http://schemas.microsoft.com/office/drawing/2014/main" xmlns="" id="{FD17A952-6A0F-4343-86FD-A506304C267E}"/>
              </a:ext>
            </a:extLst>
          </p:cNvPr>
          <p:cNvSpPr>
            <a:spLocks noGrp="1"/>
          </p:cNvSpPr>
          <p:nvPr>
            <p:ph type="body" sz="quarter" idx="10"/>
          </p:nvPr>
        </p:nvSpPr>
        <p:spPr>
          <a:xfrm>
            <a:off x="587027" y="1151731"/>
            <a:ext cx="11423650" cy="4554537"/>
          </a:xfrm>
        </p:spPr>
        <p:txBody>
          <a:bodyPr/>
          <a:lstStyle/>
          <a:p>
            <a:pPr marL="287338" indent="-287338">
              <a:spcBef>
                <a:spcPts val="500"/>
              </a:spcBef>
            </a:pPr>
            <a:r>
              <a:rPr lang="en-US" sz="1900" dirty="0">
                <a:hlinkClick r:id="rId3"/>
              </a:rPr>
              <a:t>Adopt New I&amp;O Organizational Structures to Drive Digital Transformation</a:t>
            </a:r>
            <a:r>
              <a:rPr lang="en-US" sz="1900" dirty="0"/>
              <a:t/>
            </a:r>
            <a:br>
              <a:rPr lang="en-US" sz="1900" dirty="0"/>
            </a:br>
            <a:r>
              <a:rPr lang="en-US" sz="1900" b="0" dirty="0"/>
              <a:t>Mark Margevicius, Duncan Prosser (G00722295)</a:t>
            </a:r>
          </a:p>
          <a:p>
            <a:pPr marL="287338" indent="-287338">
              <a:spcBef>
                <a:spcPts val="500"/>
              </a:spcBef>
            </a:pPr>
            <a:r>
              <a:rPr lang="en-US" sz="1900" dirty="0">
                <a:hlinkClick r:id="rId4"/>
              </a:rPr>
              <a:t>Top Strategic Technology Trends for 2021: Anywhere Operations</a:t>
            </a:r>
            <a:endParaRPr lang="en-US" sz="1900" dirty="0"/>
          </a:p>
          <a:p>
            <a:pPr marL="273050" indent="0">
              <a:spcBef>
                <a:spcPts val="500"/>
              </a:spcBef>
              <a:buNone/>
            </a:pPr>
            <a:r>
              <a:rPr lang="en-US" sz="1900" b="0" dirty="0"/>
              <a:t>Manjunath Bhat, Tony Harvey (G00740658)</a:t>
            </a:r>
          </a:p>
          <a:p>
            <a:pPr marL="287338" indent="-287338">
              <a:spcBef>
                <a:spcPts val="500"/>
              </a:spcBef>
            </a:pPr>
            <a:r>
              <a:rPr lang="en-US" sz="1900" dirty="0">
                <a:hlinkClick r:id="rId5"/>
              </a:rPr>
              <a:t>Top Trends Impacting Infrastructure and Operations for 2021</a:t>
            </a:r>
            <a:endParaRPr lang="en-US" sz="1900" dirty="0"/>
          </a:p>
          <a:p>
            <a:pPr marL="268288" lvl="1" indent="0">
              <a:spcBef>
                <a:spcPts val="500"/>
              </a:spcBef>
              <a:buNone/>
            </a:pPr>
            <a:r>
              <a:rPr lang="en-US" sz="1900" b="0" dirty="0"/>
              <a:t>Jeffrey Hewitt (G00748316)</a:t>
            </a:r>
          </a:p>
          <a:p>
            <a:pPr marL="287338" indent="-287338">
              <a:spcBef>
                <a:spcPts val="500"/>
              </a:spcBef>
            </a:pPr>
            <a:r>
              <a:rPr lang="en-US" sz="1900" dirty="0">
                <a:hlinkClick r:id="rId6"/>
              </a:rPr>
              <a:t>Transforming I&amp;O Skills to Remain Viable Through 2022 and Beyond</a:t>
            </a:r>
            <a:r>
              <a:rPr lang="en-US" sz="1900" dirty="0"/>
              <a:t/>
            </a:r>
            <a:br>
              <a:rPr lang="en-US" sz="1900" dirty="0"/>
            </a:br>
            <a:r>
              <a:rPr lang="en-US" sz="1900" b="0" dirty="0"/>
              <a:t>Mark Margevicius (G00727166)</a:t>
            </a:r>
          </a:p>
          <a:p>
            <a:pPr marL="287338" indent="-287338">
              <a:spcBef>
                <a:spcPts val="500"/>
              </a:spcBef>
            </a:pPr>
            <a:r>
              <a:rPr lang="en-US" sz="1900" dirty="0">
                <a:hlinkClick r:id="rId7"/>
              </a:rPr>
              <a:t>Ignition Guide to Building a Cloud Center of Excellence</a:t>
            </a:r>
            <a:r>
              <a:rPr lang="en-US" sz="1900" dirty="0"/>
              <a:t/>
            </a:r>
            <a:br>
              <a:rPr lang="en-US" sz="1900" dirty="0"/>
            </a:br>
            <a:r>
              <a:rPr lang="en-US" sz="1900" b="0" dirty="0"/>
              <a:t>Infrastructure and Operations Research Team (G00710097)</a:t>
            </a:r>
          </a:p>
          <a:p>
            <a:pPr marL="287338" indent="-287338">
              <a:spcBef>
                <a:spcPts val="500"/>
              </a:spcBef>
            </a:pPr>
            <a:r>
              <a:rPr lang="en-US" sz="1900" dirty="0">
                <a:hlinkClick r:id="rId8"/>
              </a:rPr>
              <a:t>Hype Cycle for I&amp;O Automation, 2021</a:t>
            </a:r>
            <a:r>
              <a:rPr lang="en-US" sz="1900" dirty="0"/>
              <a:t/>
            </a:r>
            <a:br>
              <a:rPr lang="en-US" sz="1900" dirty="0"/>
            </a:br>
            <a:r>
              <a:rPr lang="en-US" sz="1900" b="0" dirty="0"/>
              <a:t>Chris Saunderson (G00747580)</a:t>
            </a:r>
          </a:p>
          <a:p>
            <a:pPr marL="287338" indent="-287338">
              <a:spcBef>
                <a:spcPts val="500"/>
              </a:spcBef>
            </a:pPr>
            <a:r>
              <a:rPr lang="en-US" sz="1900" dirty="0">
                <a:hlinkClick r:id="rId9"/>
              </a:rPr>
              <a:t>Top Strategic Technology Trends for 2021: Distributed Cloud</a:t>
            </a:r>
            <a:endParaRPr lang="en-US" sz="1900" b="0" dirty="0"/>
          </a:p>
          <a:p>
            <a:pPr marL="268288" lvl="1" indent="0">
              <a:spcBef>
                <a:spcPts val="500"/>
              </a:spcBef>
              <a:buNone/>
            </a:pPr>
            <a:r>
              <a:rPr lang="en-US" sz="1900" b="0" dirty="0"/>
              <a:t>David Smith and Others (G00742691)</a:t>
            </a:r>
          </a:p>
          <a:p>
            <a:pPr marL="0" indent="0">
              <a:spcBef>
                <a:spcPts val="500"/>
              </a:spcBef>
              <a:buNone/>
            </a:pPr>
            <a:endParaRPr lang="en-US" sz="1900" dirty="0"/>
          </a:p>
        </p:txBody>
      </p:sp>
    </p:spTree>
    <p:extLst>
      <p:ext uri="{BB962C8B-B14F-4D97-AF65-F5344CB8AC3E}">
        <p14:creationId xmlns:p14="http://schemas.microsoft.com/office/powerpoint/2010/main" val="27743190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B905ED3-622C-4044-883D-E04DEACED464}"/>
              </a:ext>
            </a:extLst>
          </p:cNvPr>
          <p:cNvSpPr>
            <a:spLocks noGrp="1"/>
          </p:cNvSpPr>
          <p:nvPr>
            <p:ph type="title"/>
          </p:nvPr>
        </p:nvSpPr>
        <p:spPr/>
        <p:txBody>
          <a:bodyPr/>
          <a:lstStyle/>
          <a:p>
            <a:r>
              <a:rPr lang="en-US" dirty="0"/>
              <a:t>Appendix</a:t>
            </a:r>
          </a:p>
        </p:txBody>
      </p:sp>
    </p:spTree>
    <p:extLst>
      <p:ext uri="{BB962C8B-B14F-4D97-AF65-F5344CB8AC3E}">
        <p14:creationId xmlns:p14="http://schemas.microsoft.com/office/powerpoint/2010/main" val="30481934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F367F96-5791-4128-8816-9733990C3C84}"/>
              </a:ext>
            </a:extLst>
          </p:cNvPr>
          <p:cNvSpPr>
            <a:spLocks noGrp="1"/>
          </p:cNvSpPr>
          <p:nvPr>
            <p:ph type="title"/>
          </p:nvPr>
        </p:nvSpPr>
        <p:spPr/>
        <p:txBody>
          <a:bodyPr/>
          <a:lstStyle/>
          <a:p>
            <a:r>
              <a:rPr lang="en-US" dirty="0"/>
              <a:t>Foster Culture Change to Enable a New I&amp;O Operating Model</a:t>
            </a:r>
          </a:p>
        </p:txBody>
      </p:sp>
      <p:sp>
        <p:nvSpPr>
          <p:cNvPr id="3" name="Text Placeholder 2">
            <a:extLst>
              <a:ext uri="{FF2B5EF4-FFF2-40B4-BE49-F238E27FC236}">
                <a16:creationId xmlns:a16="http://schemas.microsoft.com/office/drawing/2014/main" xmlns="" id="{F53AD3B7-AEF2-0549-80BD-726A6C192105}"/>
              </a:ext>
            </a:extLst>
          </p:cNvPr>
          <p:cNvSpPr>
            <a:spLocks noGrp="1"/>
          </p:cNvSpPr>
          <p:nvPr>
            <p:ph type="body" sz="quarter" idx="10"/>
          </p:nvPr>
        </p:nvSpPr>
        <p:spPr>
          <a:xfrm>
            <a:off x="457200" y="1257188"/>
            <a:ext cx="11280775" cy="289037"/>
          </a:xfrm>
        </p:spPr>
        <p:txBody>
          <a:bodyPr/>
          <a:lstStyle/>
          <a:p>
            <a:r>
              <a:rPr lang="en-US" dirty="0"/>
              <a:t>How to Build a Collaborative DevOps Culture</a:t>
            </a:r>
          </a:p>
        </p:txBody>
      </p:sp>
      <p:pic>
        <p:nvPicPr>
          <p:cNvPr id="3074" name="Picture 2" descr="Figure 1. How to Build a Collaborative DevOps Culture">
            <a:extLst>
              <a:ext uri="{FF2B5EF4-FFF2-40B4-BE49-F238E27FC236}">
                <a16:creationId xmlns:a16="http://schemas.microsoft.com/office/drawing/2014/main" xmlns="" id="{6E9C8638-1DBA-426E-96E1-CDC746F0F660}"/>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a:stretch/>
        </p:blipFill>
        <p:spPr bwMode="auto">
          <a:xfrm>
            <a:off x="3363558" y="1679720"/>
            <a:ext cx="5464884" cy="4373941"/>
          </a:xfrm>
          <a:prstGeom prst="rect">
            <a:avLst/>
          </a:prstGeom>
          <a:noFill/>
          <a:extLst>
            <a:ext uri="{909E8E84-426E-40DD-AFC4-6F175D3DCCD1}">
              <a14:hiddenFill xmlns:a14="http://schemas.microsoft.com/office/drawing/2010/main">
                <a:solidFill>
                  <a:srgbClr val="FFFFFF"/>
                </a:solidFill>
              </a14:hiddenFill>
            </a:ext>
          </a:extLst>
        </p:spPr>
      </p:pic>
      <p:sp>
        <p:nvSpPr>
          <p:cNvPr id="9" name="Text Box 91">
            <a:extLst>
              <a:ext uri="{FF2B5EF4-FFF2-40B4-BE49-F238E27FC236}">
                <a16:creationId xmlns:a16="http://schemas.microsoft.com/office/drawing/2014/main" xmlns="" id="{98AEFCFE-7FA1-1C4B-B4C7-0E8570CCB9C1}"/>
              </a:ext>
            </a:extLst>
          </p:cNvPr>
          <p:cNvSpPr txBox="1">
            <a:spLocks noChangeAspect="1" noChangeArrowheads="1"/>
          </p:cNvSpPr>
          <p:nvPr/>
        </p:nvSpPr>
        <p:spPr bwMode="gray">
          <a:xfrm>
            <a:off x="457200" y="6088422"/>
            <a:ext cx="9303488" cy="212366"/>
          </a:xfrm>
          <a:prstGeom prst="rect">
            <a:avLst/>
          </a:prstGeom>
          <a:noFill/>
        </p:spPr>
        <p:txBody>
          <a:bodyPr wrap="square" lIns="0" tIns="0" rIns="0" bIns="27432" rtlCol="0" anchor="b" anchorCtr="0">
            <a:spAutoFit/>
          </a:bodyPr>
          <a:lstStyle>
            <a:defPPr>
              <a:defRPr lang="en-US"/>
            </a:defPPr>
            <a:lvl1pPr>
              <a:defRPr sz="800">
                <a:solidFill>
                  <a:schemeClr val="accent2">
                    <a:lumMod val="75000"/>
                  </a:schemeClr>
                </a:solidFill>
              </a:defRPr>
            </a:lvl1pPr>
          </a:lstStyle>
          <a:p>
            <a:pPr lvl="0"/>
            <a:r>
              <a:rPr lang="en-US" sz="1200" dirty="0">
                <a:solidFill>
                  <a:srgbClr val="6F7878"/>
                </a:solidFill>
              </a:rPr>
              <a:t>Source: Gartner</a:t>
            </a:r>
          </a:p>
        </p:txBody>
      </p:sp>
      <p:grpSp>
        <p:nvGrpSpPr>
          <p:cNvPr id="10" name="Group 9">
            <a:extLst>
              <a:ext uri="{FF2B5EF4-FFF2-40B4-BE49-F238E27FC236}">
                <a16:creationId xmlns:a16="http://schemas.microsoft.com/office/drawing/2014/main" xmlns="" id="{5484F505-BBEE-C649-AA01-DCAE40BFDB8B}"/>
              </a:ext>
            </a:extLst>
          </p:cNvPr>
          <p:cNvGrpSpPr>
            <a:grpSpLocks noChangeAspect="1"/>
          </p:cNvGrpSpPr>
          <p:nvPr/>
        </p:nvGrpSpPr>
        <p:grpSpPr>
          <a:xfrm>
            <a:off x="10761951" y="361949"/>
            <a:ext cx="978408" cy="978408"/>
            <a:chOff x="10553699" y="361949"/>
            <a:chExt cx="1188720" cy="1188720"/>
          </a:xfrm>
        </p:grpSpPr>
        <p:sp>
          <p:nvSpPr>
            <p:cNvPr id="11" name="Oval 10">
              <a:extLst>
                <a:ext uri="{FF2B5EF4-FFF2-40B4-BE49-F238E27FC236}">
                  <a16:creationId xmlns:a16="http://schemas.microsoft.com/office/drawing/2014/main" xmlns="" id="{92A27B7C-3E8E-7A46-979F-194A277454DE}"/>
                </a:ext>
              </a:extLst>
            </p:cNvPr>
            <p:cNvSpPr>
              <a:spLocks noChangeAspect="1"/>
            </p:cNvSpPr>
            <p:nvPr/>
          </p:nvSpPr>
          <p:spPr>
            <a:xfrm>
              <a:off x="10553699" y="361949"/>
              <a:ext cx="1188720" cy="1188720"/>
            </a:xfrm>
            <a:prstGeom prst="ellipse">
              <a:avLst/>
            </a:prstGeom>
            <a:solidFill>
              <a:srgbClr val="002856"/>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b"/>
            <a:lstStyle/>
            <a:p>
              <a:pPr algn="ctr"/>
              <a:r>
                <a:rPr lang="en-US" sz="1200" dirty="0">
                  <a:solidFill>
                    <a:schemeClr val="bg1"/>
                  </a:solidFill>
                </a:rPr>
                <a:t>People</a:t>
              </a:r>
            </a:p>
          </p:txBody>
        </p:sp>
        <p:sp>
          <p:nvSpPr>
            <p:cNvPr id="12" name="Freeform: Shape 6">
              <a:extLst>
                <a:ext uri="{FF2B5EF4-FFF2-40B4-BE49-F238E27FC236}">
                  <a16:creationId xmlns:a16="http://schemas.microsoft.com/office/drawing/2014/main" xmlns="" id="{B6F9B6E8-AD36-6543-B7A1-E14E34DAB9A6}"/>
                </a:ext>
              </a:extLst>
            </p:cNvPr>
            <p:cNvSpPr/>
            <p:nvPr/>
          </p:nvSpPr>
          <p:spPr>
            <a:xfrm>
              <a:off x="10805159" y="638175"/>
              <a:ext cx="685800" cy="428625"/>
            </a:xfrm>
            <a:custGeom>
              <a:avLst/>
              <a:gdLst>
                <a:gd name="connsiteX0" fmla="*/ 624173 w 685800"/>
                <a:gd name="connsiteY0" fmla="*/ 169069 h 428625"/>
                <a:gd name="connsiteX1" fmla="*/ 664369 w 685800"/>
                <a:gd name="connsiteY1" fmla="*/ 95250 h 428625"/>
                <a:gd name="connsiteX2" fmla="*/ 576263 w 685800"/>
                <a:gd name="connsiteY2" fmla="*/ 7144 h 428625"/>
                <a:gd name="connsiteX3" fmla="*/ 488156 w 685800"/>
                <a:gd name="connsiteY3" fmla="*/ 95250 h 428625"/>
                <a:gd name="connsiteX4" fmla="*/ 528352 w 685800"/>
                <a:gd name="connsiteY4" fmla="*/ 169069 h 428625"/>
                <a:gd name="connsiteX5" fmla="*/ 488632 w 685800"/>
                <a:gd name="connsiteY5" fmla="*/ 169069 h 428625"/>
                <a:gd name="connsiteX6" fmla="*/ 423863 w 685800"/>
                <a:gd name="connsiteY6" fmla="*/ 140494 h 428625"/>
                <a:gd name="connsiteX7" fmla="*/ 359092 w 685800"/>
                <a:gd name="connsiteY7" fmla="*/ 169069 h 428625"/>
                <a:gd name="connsiteX8" fmla="*/ 319373 w 685800"/>
                <a:gd name="connsiteY8" fmla="*/ 169069 h 428625"/>
                <a:gd name="connsiteX9" fmla="*/ 359569 w 685800"/>
                <a:gd name="connsiteY9" fmla="*/ 95250 h 428625"/>
                <a:gd name="connsiteX10" fmla="*/ 271463 w 685800"/>
                <a:gd name="connsiteY10" fmla="*/ 7144 h 428625"/>
                <a:gd name="connsiteX11" fmla="*/ 183356 w 685800"/>
                <a:gd name="connsiteY11" fmla="*/ 95250 h 428625"/>
                <a:gd name="connsiteX12" fmla="*/ 223552 w 685800"/>
                <a:gd name="connsiteY12" fmla="*/ 169069 h 428625"/>
                <a:gd name="connsiteX13" fmla="*/ 183832 w 685800"/>
                <a:gd name="connsiteY13" fmla="*/ 169069 h 428625"/>
                <a:gd name="connsiteX14" fmla="*/ 119063 w 685800"/>
                <a:gd name="connsiteY14" fmla="*/ 140494 h 428625"/>
                <a:gd name="connsiteX15" fmla="*/ 30956 w 685800"/>
                <a:gd name="connsiteY15" fmla="*/ 228600 h 428625"/>
                <a:gd name="connsiteX16" fmla="*/ 71152 w 685800"/>
                <a:gd name="connsiteY16" fmla="*/ 302419 h 428625"/>
                <a:gd name="connsiteX17" fmla="*/ 7144 w 685800"/>
                <a:gd name="connsiteY17" fmla="*/ 302419 h 428625"/>
                <a:gd name="connsiteX18" fmla="*/ 7144 w 685800"/>
                <a:gd name="connsiteY18" fmla="*/ 423863 h 428625"/>
                <a:gd name="connsiteX19" fmla="*/ 40481 w 685800"/>
                <a:gd name="connsiteY19" fmla="*/ 423863 h 428625"/>
                <a:gd name="connsiteX20" fmla="*/ 40481 w 685800"/>
                <a:gd name="connsiteY20" fmla="*/ 335756 h 428625"/>
                <a:gd name="connsiteX21" fmla="*/ 197644 w 685800"/>
                <a:gd name="connsiteY21" fmla="*/ 335756 h 428625"/>
                <a:gd name="connsiteX22" fmla="*/ 197644 w 685800"/>
                <a:gd name="connsiteY22" fmla="*/ 423863 h 428625"/>
                <a:gd name="connsiteX23" fmla="*/ 230981 w 685800"/>
                <a:gd name="connsiteY23" fmla="*/ 423863 h 428625"/>
                <a:gd name="connsiteX24" fmla="*/ 230981 w 685800"/>
                <a:gd name="connsiteY24" fmla="*/ 302419 h 428625"/>
                <a:gd name="connsiteX25" fmla="*/ 166973 w 685800"/>
                <a:gd name="connsiteY25" fmla="*/ 302419 h 428625"/>
                <a:gd name="connsiteX26" fmla="*/ 207169 w 685800"/>
                <a:gd name="connsiteY26" fmla="*/ 228600 h 428625"/>
                <a:gd name="connsiteX27" fmla="*/ 203168 w 685800"/>
                <a:gd name="connsiteY27" fmla="*/ 202406 h 428625"/>
                <a:gd name="connsiteX28" fmla="*/ 339661 w 685800"/>
                <a:gd name="connsiteY28" fmla="*/ 202406 h 428625"/>
                <a:gd name="connsiteX29" fmla="*/ 335661 w 685800"/>
                <a:gd name="connsiteY29" fmla="*/ 228600 h 428625"/>
                <a:gd name="connsiteX30" fmla="*/ 375856 w 685800"/>
                <a:gd name="connsiteY30" fmla="*/ 302419 h 428625"/>
                <a:gd name="connsiteX31" fmla="*/ 311848 w 685800"/>
                <a:gd name="connsiteY31" fmla="*/ 302419 h 428625"/>
                <a:gd name="connsiteX32" fmla="*/ 311848 w 685800"/>
                <a:gd name="connsiteY32" fmla="*/ 423863 h 428625"/>
                <a:gd name="connsiteX33" fmla="*/ 345186 w 685800"/>
                <a:gd name="connsiteY33" fmla="*/ 423863 h 428625"/>
                <a:gd name="connsiteX34" fmla="*/ 345186 w 685800"/>
                <a:gd name="connsiteY34" fmla="*/ 335756 h 428625"/>
                <a:gd name="connsiteX35" fmla="*/ 502348 w 685800"/>
                <a:gd name="connsiteY35" fmla="*/ 335756 h 428625"/>
                <a:gd name="connsiteX36" fmla="*/ 502348 w 685800"/>
                <a:gd name="connsiteY36" fmla="*/ 423863 h 428625"/>
                <a:gd name="connsiteX37" fmla="*/ 535686 w 685800"/>
                <a:gd name="connsiteY37" fmla="*/ 423863 h 428625"/>
                <a:gd name="connsiteX38" fmla="*/ 535686 w 685800"/>
                <a:gd name="connsiteY38" fmla="*/ 302419 h 428625"/>
                <a:gd name="connsiteX39" fmla="*/ 471678 w 685800"/>
                <a:gd name="connsiteY39" fmla="*/ 302419 h 428625"/>
                <a:gd name="connsiteX40" fmla="*/ 511873 w 685800"/>
                <a:gd name="connsiteY40" fmla="*/ 228600 h 428625"/>
                <a:gd name="connsiteX41" fmla="*/ 507873 w 685800"/>
                <a:gd name="connsiteY41" fmla="*/ 202406 h 428625"/>
                <a:gd name="connsiteX42" fmla="*/ 654748 w 685800"/>
                <a:gd name="connsiteY42" fmla="*/ 202406 h 428625"/>
                <a:gd name="connsiteX43" fmla="*/ 654748 w 685800"/>
                <a:gd name="connsiteY43" fmla="*/ 366713 h 428625"/>
                <a:gd name="connsiteX44" fmla="*/ 688086 w 685800"/>
                <a:gd name="connsiteY44" fmla="*/ 366713 h 428625"/>
                <a:gd name="connsiteX45" fmla="*/ 688086 w 685800"/>
                <a:gd name="connsiteY45" fmla="*/ 169069 h 428625"/>
                <a:gd name="connsiteX46" fmla="*/ 624173 w 685800"/>
                <a:gd name="connsiteY46" fmla="*/ 169069 h 428625"/>
                <a:gd name="connsiteX47" fmla="*/ 576263 w 685800"/>
                <a:gd name="connsiteY47" fmla="*/ 40481 h 428625"/>
                <a:gd name="connsiteX48" fmla="*/ 631031 w 685800"/>
                <a:gd name="connsiteY48" fmla="*/ 95250 h 428625"/>
                <a:gd name="connsiteX49" fmla="*/ 576263 w 685800"/>
                <a:gd name="connsiteY49" fmla="*/ 150019 h 428625"/>
                <a:gd name="connsiteX50" fmla="*/ 521494 w 685800"/>
                <a:gd name="connsiteY50" fmla="*/ 95250 h 428625"/>
                <a:gd name="connsiteX51" fmla="*/ 576263 w 685800"/>
                <a:gd name="connsiteY51" fmla="*/ 40481 h 428625"/>
                <a:gd name="connsiteX52" fmla="*/ 271463 w 685800"/>
                <a:gd name="connsiteY52" fmla="*/ 40481 h 428625"/>
                <a:gd name="connsiteX53" fmla="*/ 326231 w 685800"/>
                <a:gd name="connsiteY53" fmla="*/ 95250 h 428625"/>
                <a:gd name="connsiteX54" fmla="*/ 271463 w 685800"/>
                <a:gd name="connsiteY54" fmla="*/ 150019 h 428625"/>
                <a:gd name="connsiteX55" fmla="*/ 216694 w 685800"/>
                <a:gd name="connsiteY55" fmla="*/ 95250 h 428625"/>
                <a:gd name="connsiteX56" fmla="*/ 271463 w 685800"/>
                <a:gd name="connsiteY56" fmla="*/ 40481 h 428625"/>
                <a:gd name="connsiteX57" fmla="*/ 119063 w 685800"/>
                <a:gd name="connsiteY57" fmla="*/ 283369 h 428625"/>
                <a:gd name="connsiteX58" fmla="*/ 64294 w 685800"/>
                <a:gd name="connsiteY58" fmla="*/ 228600 h 428625"/>
                <a:gd name="connsiteX59" fmla="*/ 119063 w 685800"/>
                <a:gd name="connsiteY59" fmla="*/ 173831 h 428625"/>
                <a:gd name="connsiteX60" fmla="*/ 173831 w 685800"/>
                <a:gd name="connsiteY60" fmla="*/ 228600 h 428625"/>
                <a:gd name="connsiteX61" fmla="*/ 119063 w 685800"/>
                <a:gd name="connsiteY61" fmla="*/ 283369 h 428625"/>
                <a:gd name="connsiteX62" fmla="*/ 423863 w 685800"/>
                <a:gd name="connsiteY62" fmla="*/ 283369 h 428625"/>
                <a:gd name="connsiteX63" fmla="*/ 369094 w 685800"/>
                <a:gd name="connsiteY63" fmla="*/ 228600 h 428625"/>
                <a:gd name="connsiteX64" fmla="*/ 423863 w 685800"/>
                <a:gd name="connsiteY64" fmla="*/ 173831 h 428625"/>
                <a:gd name="connsiteX65" fmla="*/ 478631 w 685800"/>
                <a:gd name="connsiteY65" fmla="*/ 228600 h 428625"/>
                <a:gd name="connsiteX66" fmla="*/ 423863 w 685800"/>
                <a:gd name="connsiteY66" fmla="*/ 283369 h 42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Lst>
              <a:rect l="l" t="t" r="r" b="b"/>
              <a:pathLst>
                <a:path w="685800" h="428625">
                  <a:moveTo>
                    <a:pt x="624173" y="169069"/>
                  </a:moveTo>
                  <a:cubicBezTo>
                    <a:pt x="648272" y="153353"/>
                    <a:pt x="664369" y="126111"/>
                    <a:pt x="664369" y="95250"/>
                  </a:cubicBezTo>
                  <a:cubicBezTo>
                    <a:pt x="664369" y="46672"/>
                    <a:pt x="624840" y="7144"/>
                    <a:pt x="576263" y="7144"/>
                  </a:cubicBezTo>
                  <a:cubicBezTo>
                    <a:pt x="527685" y="7144"/>
                    <a:pt x="488156" y="46672"/>
                    <a:pt x="488156" y="95250"/>
                  </a:cubicBezTo>
                  <a:cubicBezTo>
                    <a:pt x="488156" y="126111"/>
                    <a:pt x="504158" y="153353"/>
                    <a:pt x="528352" y="169069"/>
                  </a:cubicBezTo>
                  <a:lnTo>
                    <a:pt x="488632" y="169069"/>
                  </a:lnTo>
                  <a:cubicBezTo>
                    <a:pt x="472535" y="151543"/>
                    <a:pt x="449484" y="140494"/>
                    <a:pt x="423863" y="140494"/>
                  </a:cubicBezTo>
                  <a:cubicBezTo>
                    <a:pt x="398240" y="140494"/>
                    <a:pt x="375190" y="151543"/>
                    <a:pt x="359092" y="169069"/>
                  </a:cubicBezTo>
                  <a:lnTo>
                    <a:pt x="319373" y="169069"/>
                  </a:lnTo>
                  <a:cubicBezTo>
                    <a:pt x="343471" y="153353"/>
                    <a:pt x="359569" y="126111"/>
                    <a:pt x="359569" y="95250"/>
                  </a:cubicBezTo>
                  <a:cubicBezTo>
                    <a:pt x="359569" y="46672"/>
                    <a:pt x="320040" y="7144"/>
                    <a:pt x="271463" y="7144"/>
                  </a:cubicBezTo>
                  <a:cubicBezTo>
                    <a:pt x="222885" y="7144"/>
                    <a:pt x="183356" y="46672"/>
                    <a:pt x="183356" y="95250"/>
                  </a:cubicBezTo>
                  <a:cubicBezTo>
                    <a:pt x="183356" y="126111"/>
                    <a:pt x="199358" y="153353"/>
                    <a:pt x="223552" y="169069"/>
                  </a:cubicBezTo>
                  <a:lnTo>
                    <a:pt x="183832" y="169069"/>
                  </a:lnTo>
                  <a:cubicBezTo>
                    <a:pt x="167735" y="151543"/>
                    <a:pt x="144684" y="140494"/>
                    <a:pt x="119063" y="140494"/>
                  </a:cubicBezTo>
                  <a:cubicBezTo>
                    <a:pt x="70485" y="140494"/>
                    <a:pt x="30956" y="180023"/>
                    <a:pt x="30956" y="228600"/>
                  </a:cubicBezTo>
                  <a:cubicBezTo>
                    <a:pt x="30956" y="259461"/>
                    <a:pt x="46958" y="286703"/>
                    <a:pt x="71152" y="302419"/>
                  </a:cubicBezTo>
                  <a:lnTo>
                    <a:pt x="7144" y="302419"/>
                  </a:lnTo>
                  <a:lnTo>
                    <a:pt x="7144" y="423863"/>
                  </a:lnTo>
                  <a:lnTo>
                    <a:pt x="40481" y="423863"/>
                  </a:lnTo>
                  <a:lnTo>
                    <a:pt x="40481" y="335756"/>
                  </a:lnTo>
                  <a:lnTo>
                    <a:pt x="197644" y="335756"/>
                  </a:lnTo>
                  <a:lnTo>
                    <a:pt x="197644" y="423863"/>
                  </a:lnTo>
                  <a:lnTo>
                    <a:pt x="230981" y="423863"/>
                  </a:lnTo>
                  <a:lnTo>
                    <a:pt x="230981" y="302419"/>
                  </a:lnTo>
                  <a:lnTo>
                    <a:pt x="166973" y="302419"/>
                  </a:lnTo>
                  <a:cubicBezTo>
                    <a:pt x="191071" y="286703"/>
                    <a:pt x="207169" y="259461"/>
                    <a:pt x="207169" y="228600"/>
                  </a:cubicBezTo>
                  <a:cubicBezTo>
                    <a:pt x="207169" y="219456"/>
                    <a:pt x="205740" y="210693"/>
                    <a:pt x="203168" y="202406"/>
                  </a:cubicBezTo>
                  <a:lnTo>
                    <a:pt x="339661" y="202406"/>
                  </a:lnTo>
                  <a:cubicBezTo>
                    <a:pt x="337090" y="210693"/>
                    <a:pt x="335661" y="219456"/>
                    <a:pt x="335661" y="228600"/>
                  </a:cubicBezTo>
                  <a:cubicBezTo>
                    <a:pt x="335661" y="259461"/>
                    <a:pt x="351663" y="286703"/>
                    <a:pt x="375856" y="302419"/>
                  </a:cubicBezTo>
                  <a:lnTo>
                    <a:pt x="311848" y="302419"/>
                  </a:lnTo>
                  <a:lnTo>
                    <a:pt x="311848" y="423863"/>
                  </a:lnTo>
                  <a:lnTo>
                    <a:pt x="345186" y="423863"/>
                  </a:lnTo>
                  <a:lnTo>
                    <a:pt x="345186" y="335756"/>
                  </a:lnTo>
                  <a:lnTo>
                    <a:pt x="502348" y="335756"/>
                  </a:lnTo>
                  <a:lnTo>
                    <a:pt x="502348" y="423863"/>
                  </a:lnTo>
                  <a:lnTo>
                    <a:pt x="535686" y="423863"/>
                  </a:lnTo>
                  <a:lnTo>
                    <a:pt x="535686" y="302419"/>
                  </a:lnTo>
                  <a:lnTo>
                    <a:pt x="471678" y="302419"/>
                  </a:lnTo>
                  <a:cubicBezTo>
                    <a:pt x="495776" y="286703"/>
                    <a:pt x="511873" y="259461"/>
                    <a:pt x="511873" y="228600"/>
                  </a:cubicBezTo>
                  <a:cubicBezTo>
                    <a:pt x="511873" y="219456"/>
                    <a:pt x="510445" y="210693"/>
                    <a:pt x="507873" y="202406"/>
                  </a:cubicBezTo>
                  <a:lnTo>
                    <a:pt x="654748" y="202406"/>
                  </a:lnTo>
                  <a:lnTo>
                    <a:pt x="654748" y="366713"/>
                  </a:lnTo>
                  <a:lnTo>
                    <a:pt x="688086" y="366713"/>
                  </a:lnTo>
                  <a:lnTo>
                    <a:pt x="688086" y="169069"/>
                  </a:lnTo>
                  <a:lnTo>
                    <a:pt x="624173" y="169069"/>
                  </a:lnTo>
                  <a:close/>
                  <a:moveTo>
                    <a:pt x="576263" y="40481"/>
                  </a:moveTo>
                  <a:cubicBezTo>
                    <a:pt x="606457" y="40481"/>
                    <a:pt x="631031" y="65056"/>
                    <a:pt x="631031" y="95250"/>
                  </a:cubicBezTo>
                  <a:cubicBezTo>
                    <a:pt x="631031" y="125444"/>
                    <a:pt x="606457" y="150019"/>
                    <a:pt x="576263" y="150019"/>
                  </a:cubicBezTo>
                  <a:cubicBezTo>
                    <a:pt x="546068" y="150019"/>
                    <a:pt x="521494" y="125444"/>
                    <a:pt x="521494" y="95250"/>
                  </a:cubicBezTo>
                  <a:cubicBezTo>
                    <a:pt x="521494" y="65056"/>
                    <a:pt x="546068" y="40481"/>
                    <a:pt x="576263" y="40481"/>
                  </a:cubicBezTo>
                  <a:close/>
                  <a:moveTo>
                    <a:pt x="271463" y="40481"/>
                  </a:moveTo>
                  <a:cubicBezTo>
                    <a:pt x="301657" y="40481"/>
                    <a:pt x="326231" y="65056"/>
                    <a:pt x="326231" y="95250"/>
                  </a:cubicBezTo>
                  <a:cubicBezTo>
                    <a:pt x="326231" y="125444"/>
                    <a:pt x="301657" y="150019"/>
                    <a:pt x="271463" y="150019"/>
                  </a:cubicBezTo>
                  <a:cubicBezTo>
                    <a:pt x="241268" y="150019"/>
                    <a:pt x="216694" y="125444"/>
                    <a:pt x="216694" y="95250"/>
                  </a:cubicBezTo>
                  <a:cubicBezTo>
                    <a:pt x="216694" y="65056"/>
                    <a:pt x="241268" y="40481"/>
                    <a:pt x="271463" y="40481"/>
                  </a:cubicBezTo>
                  <a:close/>
                  <a:moveTo>
                    <a:pt x="119063" y="283369"/>
                  </a:moveTo>
                  <a:cubicBezTo>
                    <a:pt x="88868" y="283369"/>
                    <a:pt x="64294" y="258794"/>
                    <a:pt x="64294" y="228600"/>
                  </a:cubicBezTo>
                  <a:cubicBezTo>
                    <a:pt x="64294" y="198406"/>
                    <a:pt x="88868" y="173831"/>
                    <a:pt x="119063" y="173831"/>
                  </a:cubicBezTo>
                  <a:cubicBezTo>
                    <a:pt x="149257" y="173831"/>
                    <a:pt x="173831" y="198406"/>
                    <a:pt x="173831" y="228600"/>
                  </a:cubicBezTo>
                  <a:cubicBezTo>
                    <a:pt x="173831" y="258794"/>
                    <a:pt x="149257" y="283369"/>
                    <a:pt x="119063" y="283369"/>
                  </a:cubicBezTo>
                  <a:close/>
                  <a:moveTo>
                    <a:pt x="423863" y="283369"/>
                  </a:moveTo>
                  <a:cubicBezTo>
                    <a:pt x="393668" y="283369"/>
                    <a:pt x="369094" y="258794"/>
                    <a:pt x="369094" y="228600"/>
                  </a:cubicBezTo>
                  <a:cubicBezTo>
                    <a:pt x="369094" y="198406"/>
                    <a:pt x="393668" y="173831"/>
                    <a:pt x="423863" y="173831"/>
                  </a:cubicBezTo>
                  <a:cubicBezTo>
                    <a:pt x="454057" y="173831"/>
                    <a:pt x="478631" y="198406"/>
                    <a:pt x="478631" y="228600"/>
                  </a:cubicBezTo>
                  <a:cubicBezTo>
                    <a:pt x="478631" y="258794"/>
                    <a:pt x="454057" y="283369"/>
                    <a:pt x="423863" y="283369"/>
                  </a:cubicBezTo>
                  <a:close/>
                </a:path>
              </a:pathLst>
            </a:custGeom>
            <a:solidFill>
              <a:schemeClr val="bg1"/>
            </a:solidFill>
            <a:ln w="9525" cap="flat">
              <a:noFill/>
              <a:prstDash val="solid"/>
              <a:miter/>
            </a:ln>
          </p:spPr>
          <p:txBody>
            <a:bodyPr rtlCol="0" anchor="ctr"/>
            <a:lstStyle/>
            <a:p>
              <a:endParaRPr lang="en-US" sz="1200" dirty="0"/>
            </a:p>
          </p:txBody>
        </p:sp>
      </p:grpSp>
    </p:spTree>
    <p:extLst>
      <p:ext uri="{BB962C8B-B14F-4D97-AF65-F5344CB8AC3E}">
        <p14:creationId xmlns:p14="http://schemas.microsoft.com/office/powerpoint/2010/main" val="39892786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Optimize the I&amp;O Operating Model</a:t>
            </a:r>
          </a:p>
        </p:txBody>
      </p:sp>
      <p:pic>
        <p:nvPicPr>
          <p:cNvPr id="3074" name="Picture 2" descr="Operating Model">
            <a:extLst>
              <a:ext uri="{FF2B5EF4-FFF2-40B4-BE49-F238E27FC236}">
                <a16:creationId xmlns:a16="http://schemas.microsoft.com/office/drawing/2014/main" xmlns="" id="{555E56A6-F7F4-4525-BE54-ECB33A7D67D8}"/>
              </a:ext>
            </a:extLst>
          </p:cNvPr>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sharpenSoften amount="25000"/>
                    </a14:imgEffect>
                  </a14:imgLayer>
                </a14:imgProps>
              </a:ext>
              <a:ext uri="{28A0092B-C50C-407E-A947-70E740481C1C}">
                <a14:useLocalDpi xmlns:a14="http://schemas.microsoft.com/office/drawing/2010/main" val="0"/>
              </a:ext>
            </a:extLst>
          </a:blip>
          <a:srcRect l="1181" t="7549" r="1105" b="8072"/>
          <a:stretch/>
        </p:blipFill>
        <p:spPr bwMode="auto">
          <a:xfrm>
            <a:off x="2794688" y="941976"/>
            <a:ext cx="6602625" cy="5089987"/>
          </a:xfrm>
          <a:prstGeom prst="rect">
            <a:avLst/>
          </a:prstGeom>
          <a:noFill/>
          <a:extLst>
            <a:ext uri="{909E8E84-426E-40DD-AFC4-6F175D3DCCD1}">
              <a14:hiddenFill xmlns:a14="http://schemas.microsoft.com/office/drawing/2010/main">
                <a:solidFill>
                  <a:srgbClr val="FFFFFF"/>
                </a:solidFill>
              </a14:hiddenFill>
            </a:ext>
          </a:extLst>
        </p:spPr>
      </p:pic>
      <p:sp>
        <p:nvSpPr>
          <p:cNvPr id="7" name="Text Box 91">
            <a:extLst>
              <a:ext uri="{FF2B5EF4-FFF2-40B4-BE49-F238E27FC236}">
                <a16:creationId xmlns:a16="http://schemas.microsoft.com/office/drawing/2014/main" xmlns="" id="{3F252603-9AF5-E947-BE26-346CB0C6D4D8}"/>
              </a:ext>
            </a:extLst>
          </p:cNvPr>
          <p:cNvSpPr txBox="1">
            <a:spLocks noChangeAspect="1" noChangeArrowheads="1"/>
          </p:cNvSpPr>
          <p:nvPr/>
        </p:nvSpPr>
        <p:spPr bwMode="gray">
          <a:xfrm>
            <a:off x="457200" y="6088422"/>
            <a:ext cx="9303488" cy="212366"/>
          </a:xfrm>
          <a:prstGeom prst="rect">
            <a:avLst/>
          </a:prstGeom>
          <a:noFill/>
        </p:spPr>
        <p:txBody>
          <a:bodyPr wrap="square" lIns="0" tIns="0" rIns="0" bIns="27432" rtlCol="0" anchor="b" anchorCtr="0">
            <a:spAutoFit/>
          </a:bodyPr>
          <a:lstStyle>
            <a:defPPr>
              <a:defRPr lang="en-US"/>
            </a:defPPr>
            <a:lvl1pPr>
              <a:defRPr sz="800">
                <a:solidFill>
                  <a:schemeClr val="accent2">
                    <a:lumMod val="75000"/>
                  </a:schemeClr>
                </a:solidFill>
              </a:defRPr>
            </a:lvl1pPr>
          </a:lstStyle>
          <a:p>
            <a:pPr lvl="0"/>
            <a:r>
              <a:rPr lang="en-US" sz="1200" dirty="0">
                <a:solidFill>
                  <a:srgbClr val="6F7878"/>
                </a:solidFill>
              </a:rPr>
              <a:t>Source: Gartner</a:t>
            </a:r>
          </a:p>
        </p:txBody>
      </p:sp>
      <p:grpSp>
        <p:nvGrpSpPr>
          <p:cNvPr id="8" name="Group 7">
            <a:extLst>
              <a:ext uri="{FF2B5EF4-FFF2-40B4-BE49-F238E27FC236}">
                <a16:creationId xmlns:a16="http://schemas.microsoft.com/office/drawing/2014/main" xmlns="" id="{D30E13A4-0E6B-EB4C-A36C-8F680A277D76}"/>
              </a:ext>
            </a:extLst>
          </p:cNvPr>
          <p:cNvGrpSpPr>
            <a:grpSpLocks noChangeAspect="1"/>
          </p:cNvGrpSpPr>
          <p:nvPr/>
        </p:nvGrpSpPr>
        <p:grpSpPr>
          <a:xfrm>
            <a:off x="10759567" y="361950"/>
            <a:ext cx="978408" cy="978408"/>
            <a:chOff x="10553700" y="361950"/>
            <a:chExt cx="1184275" cy="1184275"/>
          </a:xfrm>
        </p:grpSpPr>
        <p:sp>
          <p:nvSpPr>
            <p:cNvPr id="11" name="Oval 10">
              <a:extLst>
                <a:ext uri="{FF2B5EF4-FFF2-40B4-BE49-F238E27FC236}">
                  <a16:creationId xmlns:a16="http://schemas.microsoft.com/office/drawing/2014/main" xmlns="" id="{26A44A39-3923-F949-8B92-9210742492CA}"/>
                </a:ext>
              </a:extLst>
            </p:cNvPr>
            <p:cNvSpPr/>
            <p:nvPr/>
          </p:nvSpPr>
          <p:spPr>
            <a:xfrm>
              <a:off x="10553700" y="361950"/>
              <a:ext cx="1184275" cy="1184275"/>
            </a:xfrm>
            <a:prstGeom prst="ellipse">
              <a:avLst/>
            </a:prstGeom>
            <a:solidFill>
              <a:srgbClr val="002856"/>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b"/>
            <a:lstStyle/>
            <a:p>
              <a:pPr algn="ctr"/>
              <a:r>
                <a:rPr lang="en-US" sz="1200" dirty="0">
                  <a:solidFill>
                    <a:schemeClr val="bg1"/>
                  </a:solidFill>
                </a:rPr>
                <a:t>Business</a:t>
              </a:r>
              <a:br>
                <a:rPr lang="en-US" sz="1200" dirty="0">
                  <a:solidFill>
                    <a:schemeClr val="bg1"/>
                  </a:solidFill>
                </a:rPr>
              </a:br>
              <a:r>
                <a:rPr lang="en-US" sz="1200" dirty="0">
                  <a:solidFill>
                    <a:schemeClr val="bg1"/>
                  </a:solidFill>
                </a:rPr>
                <a:t>Mgmt.</a:t>
              </a:r>
            </a:p>
          </p:txBody>
        </p:sp>
        <p:sp>
          <p:nvSpPr>
            <p:cNvPr id="12" name="Freeform: Shape 20">
              <a:extLst>
                <a:ext uri="{FF2B5EF4-FFF2-40B4-BE49-F238E27FC236}">
                  <a16:creationId xmlns:a16="http://schemas.microsoft.com/office/drawing/2014/main" xmlns="" id="{B2EF4E6A-2940-4948-A5B2-6DD193932442}"/>
                </a:ext>
              </a:extLst>
            </p:cNvPr>
            <p:cNvSpPr/>
            <p:nvPr/>
          </p:nvSpPr>
          <p:spPr>
            <a:xfrm>
              <a:off x="10893425" y="492125"/>
              <a:ext cx="504825" cy="428625"/>
            </a:xfrm>
            <a:custGeom>
              <a:avLst/>
              <a:gdLst>
                <a:gd name="connsiteX0" fmla="*/ 502444 w 504825"/>
                <a:gd name="connsiteY0" fmla="*/ 388144 h 428625"/>
                <a:gd name="connsiteX1" fmla="*/ 502444 w 504825"/>
                <a:gd name="connsiteY1" fmla="*/ 426244 h 428625"/>
                <a:gd name="connsiteX2" fmla="*/ 7144 w 504825"/>
                <a:gd name="connsiteY2" fmla="*/ 426244 h 428625"/>
                <a:gd name="connsiteX3" fmla="*/ 7144 w 504825"/>
                <a:gd name="connsiteY3" fmla="*/ 7144 h 428625"/>
                <a:gd name="connsiteX4" fmla="*/ 45244 w 504825"/>
                <a:gd name="connsiteY4" fmla="*/ 7144 h 428625"/>
                <a:gd name="connsiteX5" fmla="*/ 45244 w 504825"/>
                <a:gd name="connsiteY5" fmla="*/ 388144 h 428625"/>
                <a:gd name="connsiteX6" fmla="*/ 502444 w 504825"/>
                <a:gd name="connsiteY6" fmla="*/ 388144 h 428625"/>
                <a:gd name="connsiteX7" fmla="*/ 235744 w 504825"/>
                <a:gd name="connsiteY7" fmla="*/ 224600 h 428625"/>
                <a:gd name="connsiteX8" fmla="*/ 292894 w 504825"/>
                <a:gd name="connsiteY8" fmla="*/ 281750 h 428625"/>
                <a:gd name="connsiteX9" fmla="*/ 445294 w 504825"/>
                <a:gd name="connsiteY9" fmla="*/ 129350 h 428625"/>
                <a:gd name="connsiteX10" fmla="*/ 445294 w 504825"/>
                <a:gd name="connsiteY10" fmla="*/ 216694 h 428625"/>
                <a:gd name="connsiteX11" fmla="*/ 483394 w 504825"/>
                <a:gd name="connsiteY11" fmla="*/ 216694 h 428625"/>
                <a:gd name="connsiteX12" fmla="*/ 483394 w 504825"/>
                <a:gd name="connsiteY12" fmla="*/ 64294 h 428625"/>
                <a:gd name="connsiteX13" fmla="*/ 330994 w 504825"/>
                <a:gd name="connsiteY13" fmla="*/ 64294 h 428625"/>
                <a:gd name="connsiteX14" fmla="*/ 330994 w 504825"/>
                <a:gd name="connsiteY14" fmla="*/ 102394 h 428625"/>
                <a:gd name="connsiteX15" fmla="*/ 418338 w 504825"/>
                <a:gd name="connsiteY15" fmla="*/ 102394 h 428625"/>
                <a:gd name="connsiteX16" fmla="*/ 292894 w 504825"/>
                <a:gd name="connsiteY16" fmla="*/ 227838 h 428625"/>
                <a:gd name="connsiteX17" fmla="*/ 235744 w 504825"/>
                <a:gd name="connsiteY17" fmla="*/ 170688 h 428625"/>
                <a:gd name="connsiteX18" fmla="*/ 84201 w 504825"/>
                <a:gd name="connsiteY18" fmla="*/ 322326 h 428625"/>
                <a:gd name="connsiteX19" fmla="*/ 111157 w 504825"/>
                <a:gd name="connsiteY19" fmla="*/ 349282 h 428625"/>
                <a:gd name="connsiteX20" fmla="*/ 235744 w 504825"/>
                <a:gd name="connsiteY20" fmla="*/ 224600 h 42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504825" h="428625">
                  <a:moveTo>
                    <a:pt x="502444" y="388144"/>
                  </a:moveTo>
                  <a:lnTo>
                    <a:pt x="502444" y="426244"/>
                  </a:lnTo>
                  <a:lnTo>
                    <a:pt x="7144" y="426244"/>
                  </a:lnTo>
                  <a:lnTo>
                    <a:pt x="7144" y="7144"/>
                  </a:lnTo>
                  <a:lnTo>
                    <a:pt x="45244" y="7144"/>
                  </a:lnTo>
                  <a:lnTo>
                    <a:pt x="45244" y="388144"/>
                  </a:lnTo>
                  <a:lnTo>
                    <a:pt x="502444" y="388144"/>
                  </a:lnTo>
                  <a:close/>
                  <a:moveTo>
                    <a:pt x="235744" y="224600"/>
                  </a:moveTo>
                  <a:lnTo>
                    <a:pt x="292894" y="281750"/>
                  </a:lnTo>
                  <a:lnTo>
                    <a:pt x="445294" y="129350"/>
                  </a:lnTo>
                  <a:lnTo>
                    <a:pt x="445294" y="216694"/>
                  </a:lnTo>
                  <a:lnTo>
                    <a:pt x="483394" y="216694"/>
                  </a:lnTo>
                  <a:lnTo>
                    <a:pt x="483394" y="64294"/>
                  </a:lnTo>
                  <a:lnTo>
                    <a:pt x="330994" y="64294"/>
                  </a:lnTo>
                  <a:lnTo>
                    <a:pt x="330994" y="102394"/>
                  </a:lnTo>
                  <a:lnTo>
                    <a:pt x="418338" y="102394"/>
                  </a:lnTo>
                  <a:lnTo>
                    <a:pt x="292894" y="227838"/>
                  </a:lnTo>
                  <a:lnTo>
                    <a:pt x="235744" y="170688"/>
                  </a:lnTo>
                  <a:lnTo>
                    <a:pt x="84201" y="322326"/>
                  </a:lnTo>
                  <a:lnTo>
                    <a:pt x="111157" y="349282"/>
                  </a:lnTo>
                  <a:lnTo>
                    <a:pt x="235744" y="224600"/>
                  </a:lnTo>
                  <a:close/>
                </a:path>
              </a:pathLst>
            </a:custGeom>
            <a:solidFill>
              <a:schemeClr val="bg1"/>
            </a:solidFill>
            <a:ln w="9525" cap="flat">
              <a:noFill/>
              <a:prstDash val="solid"/>
              <a:miter/>
            </a:ln>
          </p:spPr>
          <p:txBody>
            <a:bodyPr rtlCol="0" anchor="ctr"/>
            <a:lstStyle/>
            <a:p>
              <a:endParaRPr lang="en-US" sz="1200" dirty="0"/>
            </a:p>
          </p:txBody>
        </p:sp>
      </p:grpSp>
    </p:spTree>
    <p:extLst>
      <p:ext uri="{BB962C8B-B14F-4D97-AF65-F5344CB8AC3E}">
        <p14:creationId xmlns:p14="http://schemas.microsoft.com/office/powerpoint/2010/main" val="112329331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Share I&amp;O KPIs Relevant to Business Goals</a:t>
            </a:r>
          </a:p>
        </p:txBody>
      </p:sp>
      <p:sp>
        <p:nvSpPr>
          <p:cNvPr id="3" name="Text Placeholder 2">
            <a:extLst>
              <a:ext uri="{FF2B5EF4-FFF2-40B4-BE49-F238E27FC236}">
                <a16:creationId xmlns:a16="http://schemas.microsoft.com/office/drawing/2014/main" xmlns="" id="{AEE757FE-1DC9-6044-B0C8-D5A017483535}"/>
              </a:ext>
            </a:extLst>
          </p:cNvPr>
          <p:cNvSpPr>
            <a:spLocks noGrp="1"/>
          </p:cNvSpPr>
          <p:nvPr>
            <p:ph type="body" sz="quarter" idx="10"/>
          </p:nvPr>
        </p:nvSpPr>
        <p:spPr/>
        <p:txBody>
          <a:bodyPr/>
          <a:lstStyle/>
          <a:p>
            <a:r>
              <a:rPr lang="en-US" dirty="0"/>
              <a:t>Primary Areas of Focus for I&amp;O KPIs</a:t>
            </a:r>
          </a:p>
        </p:txBody>
      </p:sp>
      <p:sp>
        <p:nvSpPr>
          <p:cNvPr id="4" name="Text Placeholder 3">
            <a:extLst>
              <a:ext uri="{FF2B5EF4-FFF2-40B4-BE49-F238E27FC236}">
                <a16:creationId xmlns:a16="http://schemas.microsoft.com/office/drawing/2014/main" xmlns="" id="{D1294E86-1BB1-7846-8D17-6B5F47662FDD}"/>
              </a:ext>
            </a:extLst>
          </p:cNvPr>
          <p:cNvSpPr>
            <a:spLocks noGrp="1"/>
          </p:cNvSpPr>
          <p:nvPr>
            <p:ph type="body" sz="quarter" idx="11"/>
          </p:nvPr>
        </p:nvSpPr>
        <p:spPr/>
        <p:txBody>
          <a:bodyPr/>
          <a:lstStyle/>
          <a:p>
            <a:r>
              <a:rPr lang="en-US" dirty="0"/>
              <a:t>Business Value</a:t>
            </a:r>
          </a:p>
        </p:txBody>
      </p:sp>
      <p:grpSp>
        <p:nvGrpSpPr>
          <p:cNvPr id="7" name="Group 6">
            <a:extLst>
              <a:ext uri="{FF2B5EF4-FFF2-40B4-BE49-F238E27FC236}">
                <a16:creationId xmlns:a16="http://schemas.microsoft.com/office/drawing/2014/main" xmlns="" id="{4C106660-F73E-FC4C-BD48-FDF3E7625262}"/>
              </a:ext>
            </a:extLst>
          </p:cNvPr>
          <p:cNvGrpSpPr>
            <a:grpSpLocks noChangeAspect="1"/>
          </p:cNvGrpSpPr>
          <p:nvPr/>
        </p:nvGrpSpPr>
        <p:grpSpPr>
          <a:xfrm>
            <a:off x="10759567" y="361950"/>
            <a:ext cx="978408" cy="978408"/>
            <a:chOff x="10553700" y="361950"/>
            <a:chExt cx="1184275" cy="1184275"/>
          </a:xfrm>
        </p:grpSpPr>
        <p:sp>
          <p:nvSpPr>
            <p:cNvPr id="12" name="Oval 11">
              <a:extLst>
                <a:ext uri="{FF2B5EF4-FFF2-40B4-BE49-F238E27FC236}">
                  <a16:creationId xmlns:a16="http://schemas.microsoft.com/office/drawing/2014/main" xmlns="" id="{C7A20A02-728E-411E-81B9-4AFFF9EB344B}"/>
                </a:ext>
              </a:extLst>
            </p:cNvPr>
            <p:cNvSpPr/>
            <p:nvPr/>
          </p:nvSpPr>
          <p:spPr>
            <a:xfrm>
              <a:off x="10553700" y="361950"/>
              <a:ext cx="1184275" cy="1184275"/>
            </a:xfrm>
            <a:prstGeom prst="ellipse">
              <a:avLst/>
            </a:prstGeom>
            <a:solidFill>
              <a:srgbClr val="002856"/>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b"/>
            <a:lstStyle/>
            <a:p>
              <a:pPr algn="ctr"/>
              <a:r>
                <a:rPr lang="en-US" sz="1200" dirty="0">
                  <a:solidFill>
                    <a:schemeClr val="bg1"/>
                  </a:solidFill>
                </a:rPr>
                <a:t>Business</a:t>
              </a:r>
              <a:br>
                <a:rPr lang="en-US" sz="1200" dirty="0">
                  <a:solidFill>
                    <a:schemeClr val="bg1"/>
                  </a:solidFill>
                </a:rPr>
              </a:br>
              <a:r>
                <a:rPr lang="en-US" sz="1200" dirty="0">
                  <a:solidFill>
                    <a:schemeClr val="bg1"/>
                  </a:solidFill>
                </a:rPr>
                <a:t>Mgmt.</a:t>
              </a:r>
            </a:p>
          </p:txBody>
        </p:sp>
        <p:sp>
          <p:nvSpPr>
            <p:cNvPr id="21" name="Freeform: Shape 20">
              <a:extLst>
                <a:ext uri="{FF2B5EF4-FFF2-40B4-BE49-F238E27FC236}">
                  <a16:creationId xmlns:a16="http://schemas.microsoft.com/office/drawing/2014/main" xmlns="" id="{37DF9953-BE99-4A8D-856C-9FC57E6D8C4D}"/>
                </a:ext>
              </a:extLst>
            </p:cNvPr>
            <p:cNvSpPr/>
            <p:nvPr/>
          </p:nvSpPr>
          <p:spPr>
            <a:xfrm>
              <a:off x="10893425" y="492125"/>
              <a:ext cx="504825" cy="428625"/>
            </a:xfrm>
            <a:custGeom>
              <a:avLst/>
              <a:gdLst>
                <a:gd name="connsiteX0" fmla="*/ 502444 w 504825"/>
                <a:gd name="connsiteY0" fmla="*/ 388144 h 428625"/>
                <a:gd name="connsiteX1" fmla="*/ 502444 w 504825"/>
                <a:gd name="connsiteY1" fmla="*/ 426244 h 428625"/>
                <a:gd name="connsiteX2" fmla="*/ 7144 w 504825"/>
                <a:gd name="connsiteY2" fmla="*/ 426244 h 428625"/>
                <a:gd name="connsiteX3" fmla="*/ 7144 w 504825"/>
                <a:gd name="connsiteY3" fmla="*/ 7144 h 428625"/>
                <a:gd name="connsiteX4" fmla="*/ 45244 w 504825"/>
                <a:gd name="connsiteY4" fmla="*/ 7144 h 428625"/>
                <a:gd name="connsiteX5" fmla="*/ 45244 w 504825"/>
                <a:gd name="connsiteY5" fmla="*/ 388144 h 428625"/>
                <a:gd name="connsiteX6" fmla="*/ 502444 w 504825"/>
                <a:gd name="connsiteY6" fmla="*/ 388144 h 428625"/>
                <a:gd name="connsiteX7" fmla="*/ 235744 w 504825"/>
                <a:gd name="connsiteY7" fmla="*/ 224600 h 428625"/>
                <a:gd name="connsiteX8" fmla="*/ 292894 w 504825"/>
                <a:gd name="connsiteY8" fmla="*/ 281750 h 428625"/>
                <a:gd name="connsiteX9" fmla="*/ 445294 w 504825"/>
                <a:gd name="connsiteY9" fmla="*/ 129350 h 428625"/>
                <a:gd name="connsiteX10" fmla="*/ 445294 w 504825"/>
                <a:gd name="connsiteY10" fmla="*/ 216694 h 428625"/>
                <a:gd name="connsiteX11" fmla="*/ 483394 w 504825"/>
                <a:gd name="connsiteY11" fmla="*/ 216694 h 428625"/>
                <a:gd name="connsiteX12" fmla="*/ 483394 w 504825"/>
                <a:gd name="connsiteY12" fmla="*/ 64294 h 428625"/>
                <a:gd name="connsiteX13" fmla="*/ 330994 w 504825"/>
                <a:gd name="connsiteY13" fmla="*/ 64294 h 428625"/>
                <a:gd name="connsiteX14" fmla="*/ 330994 w 504825"/>
                <a:gd name="connsiteY14" fmla="*/ 102394 h 428625"/>
                <a:gd name="connsiteX15" fmla="*/ 418338 w 504825"/>
                <a:gd name="connsiteY15" fmla="*/ 102394 h 428625"/>
                <a:gd name="connsiteX16" fmla="*/ 292894 w 504825"/>
                <a:gd name="connsiteY16" fmla="*/ 227838 h 428625"/>
                <a:gd name="connsiteX17" fmla="*/ 235744 w 504825"/>
                <a:gd name="connsiteY17" fmla="*/ 170688 h 428625"/>
                <a:gd name="connsiteX18" fmla="*/ 84201 w 504825"/>
                <a:gd name="connsiteY18" fmla="*/ 322326 h 428625"/>
                <a:gd name="connsiteX19" fmla="*/ 111157 w 504825"/>
                <a:gd name="connsiteY19" fmla="*/ 349282 h 428625"/>
                <a:gd name="connsiteX20" fmla="*/ 235744 w 504825"/>
                <a:gd name="connsiteY20" fmla="*/ 224600 h 42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504825" h="428625">
                  <a:moveTo>
                    <a:pt x="502444" y="388144"/>
                  </a:moveTo>
                  <a:lnTo>
                    <a:pt x="502444" y="426244"/>
                  </a:lnTo>
                  <a:lnTo>
                    <a:pt x="7144" y="426244"/>
                  </a:lnTo>
                  <a:lnTo>
                    <a:pt x="7144" y="7144"/>
                  </a:lnTo>
                  <a:lnTo>
                    <a:pt x="45244" y="7144"/>
                  </a:lnTo>
                  <a:lnTo>
                    <a:pt x="45244" y="388144"/>
                  </a:lnTo>
                  <a:lnTo>
                    <a:pt x="502444" y="388144"/>
                  </a:lnTo>
                  <a:close/>
                  <a:moveTo>
                    <a:pt x="235744" y="224600"/>
                  </a:moveTo>
                  <a:lnTo>
                    <a:pt x="292894" y="281750"/>
                  </a:lnTo>
                  <a:lnTo>
                    <a:pt x="445294" y="129350"/>
                  </a:lnTo>
                  <a:lnTo>
                    <a:pt x="445294" y="216694"/>
                  </a:lnTo>
                  <a:lnTo>
                    <a:pt x="483394" y="216694"/>
                  </a:lnTo>
                  <a:lnTo>
                    <a:pt x="483394" y="64294"/>
                  </a:lnTo>
                  <a:lnTo>
                    <a:pt x="330994" y="64294"/>
                  </a:lnTo>
                  <a:lnTo>
                    <a:pt x="330994" y="102394"/>
                  </a:lnTo>
                  <a:lnTo>
                    <a:pt x="418338" y="102394"/>
                  </a:lnTo>
                  <a:lnTo>
                    <a:pt x="292894" y="227838"/>
                  </a:lnTo>
                  <a:lnTo>
                    <a:pt x="235744" y="170688"/>
                  </a:lnTo>
                  <a:lnTo>
                    <a:pt x="84201" y="322326"/>
                  </a:lnTo>
                  <a:lnTo>
                    <a:pt x="111157" y="349282"/>
                  </a:lnTo>
                  <a:lnTo>
                    <a:pt x="235744" y="224600"/>
                  </a:lnTo>
                  <a:close/>
                </a:path>
              </a:pathLst>
            </a:custGeom>
            <a:solidFill>
              <a:schemeClr val="bg1"/>
            </a:solidFill>
            <a:ln w="9525" cap="flat">
              <a:noFill/>
              <a:prstDash val="solid"/>
              <a:miter/>
            </a:ln>
          </p:spPr>
          <p:txBody>
            <a:bodyPr rtlCol="0" anchor="ctr"/>
            <a:lstStyle/>
            <a:p>
              <a:endParaRPr lang="en-US" sz="1200" dirty="0"/>
            </a:p>
          </p:txBody>
        </p:sp>
      </p:grpSp>
      <p:sp>
        <p:nvSpPr>
          <p:cNvPr id="10" name="Text Box 91">
            <a:extLst>
              <a:ext uri="{FF2B5EF4-FFF2-40B4-BE49-F238E27FC236}">
                <a16:creationId xmlns:a16="http://schemas.microsoft.com/office/drawing/2014/main" xmlns="" id="{19946723-1ED4-B94A-B1AB-5A79300AE0DC}"/>
              </a:ext>
            </a:extLst>
          </p:cNvPr>
          <p:cNvSpPr txBox="1">
            <a:spLocks noChangeAspect="1" noChangeArrowheads="1"/>
          </p:cNvSpPr>
          <p:nvPr/>
        </p:nvSpPr>
        <p:spPr bwMode="gray">
          <a:xfrm>
            <a:off x="457200" y="6088422"/>
            <a:ext cx="9303488" cy="212366"/>
          </a:xfrm>
          <a:prstGeom prst="rect">
            <a:avLst/>
          </a:prstGeom>
          <a:noFill/>
        </p:spPr>
        <p:txBody>
          <a:bodyPr wrap="square" lIns="0" tIns="0" rIns="0" bIns="27432" rtlCol="0" anchor="b" anchorCtr="0">
            <a:spAutoFit/>
          </a:bodyPr>
          <a:lstStyle>
            <a:defPPr>
              <a:defRPr lang="en-US"/>
            </a:defPPr>
            <a:lvl1pPr>
              <a:defRPr sz="800">
                <a:solidFill>
                  <a:schemeClr val="accent2">
                    <a:lumMod val="75000"/>
                  </a:schemeClr>
                </a:solidFill>
              </a:defRPr>
            </a:lvl1pPr>
          </a:lstStyle>
          <a:p>
            <a:pPr lvl="0"/>
            <a:r>
              <a:rPr lang="en-US" sz="1200" dirty="0">
                <a:solidFill>
                  <a:srgbClr val="6F7878"/>
                </a:solidFill>
              </a:rPr>
              <a:t>Source: Gartner</a:t>
            </a:r>
          </a:p>
        </p:txBody>
      </p:sp>
      <p:pic>
        <p:nvPicPr>
          <p:cNvPr id="6" name="Picture 5" descr="Timeline&#10;&#10;Description automatically generated">
            <a:extLst>
              <a:ext uri="{FF2B5EF4-FFF2-40B4-BE49-F238E27FC236}">
                <a16:creationId xmlns:a16="http://schemas.microsoft.com/office/drawing/2014/main" xmlns="" id="{93F6FB9F-7B96-A54B-BEEB-AB790A78D22B}"/>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774171" y="1770407"/>
            <a:ext cx="10643658" cy="4017074"/>
          </a:xfrm>
          <a:prstGeom prst="rect">
            <a:avLst/>
          </a:prstGeom>
        </p:spPr>
      </p:pic>
    </p:spTree>
    <p:extLst>
      <p:ext uri="{BB962C8B-B14F-4D97-AF65-F5344CB8AC3E}">
        <p14:creationId xmlns:p14="http://schemas.microsoft.com/office/powerpoint/2010/main" val="5733356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Create an Effective Organization Structure</a:t>
            </a:r>
          </a:p>
        </p:txBody>
      </p:sp>
      <p:sp>
        <p:nvSpPr>
          <p:cNvPr id="4" name="Text Placeholder 3">
            <a:extLst>
              <a:ext uri="{FF2B5EF4-FFF2-40B4-BE49-F238E27FC236}">
                <a16:creationId xmlns:a16="http://schemas.microsoft.com/office/drawing/2014/main" xmlns="" id="{4B56E356-01FD-7847-84CF-E5C10467E639}"/>
              </a:ext>
            </a:extLst>
          </p:cNvPr>
          <p:cNvSpPr>
            <a:spLocks noGrp="1"/>
          </p:cNvSpPr>
          <p:nvPr>
            <p:ph type="body" sz="quarter" idx="10"/>
          </p:nvPr>
        </p:nvSpPr>
        <p:spPr/>
        <p:txBody>
          <a:bodyPr/>
          <a:lstStyle/>
          <a:p>
            <a:r>
              <a:rPr lang="en-US" dirty="0"/>
              <a:t>I&amp;O Leaders Need to Refocus Their Teams to Scale Digital Journeys</a:t>
            </a:r>
          </a:p>
        </p:txBody>
      </p:sp>
      <p:grpSp>
        <p:nvGrpSpPr>
          <p:cNvPr id="8" name="Group 7">
            <a:extLst>
              <a:ext uri="{FF2B5EF4-FFF2-40B4-BE49-F238E27FC236}">
                <a16:creationId xmlns:a16="http://schemas.microsoft.com/office/drawing/2014/main" xmlns="" id="{A95F8B80-8DBF-304B-B06A-461A3CEA70C3}"/>
              </a:ext>
            </a:extLst>
          </p:cNvPr>
          <p:cNvGrpSpPr>
            <a:grpSpLocks noChangeAspect="1"/>
          </p:cNvGrpSpPr>
          <p:nvPr/>
        </p:nvGrpSpPr>
        <p:grpSpPr>
          <a:xfrm>
            <a:off x="10761951" y="361949"/>
            <a:ext cx="978408" cy="978408"/>
            <a:chOff x="10553699" y="361949"/>
            <a:chExt cx="1188720" cy="1188720"/>
          </a:xfrm>
        </p:grpSpPr>
        <p:sp>
          <p:nvSpPr>
            <p:cNvPr id="6" name="Oval 5">
              <a:extLst>
                <a:ext uri="{FF2B5EF4-FFF2-40B4-BE49-F238E27FC236}">
                  <a16:creationId xmlns:a16="http://schemas.microsoft.com/office/drawing/2014/main" xmlns="" id="{F792A566-9BC7-46B1-AA79-F2A4E1298FBF}"/>
                </a:ext>
              </a:extLst>
            </p:cNvPr>
            <p:cNvSpPr>
              <a:spLocks noChangeAspect="1"/>
            </p:cNvSpPr>
            <p:nvPr/>
          </p:nvSpPr>
          <p:spPr>
            <a:xfrm>
              <a:off x="10553699" y="361949"/>
              <a:ext cx="1188720" cy="1188720"/>
            </a:xfrm>
            <a:prstGeom prst="ellipse">
              <a:avLst/>
            </a:prstGeom>
            <a:solidFill>
              <a:srgbClr val="002856"/>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b"/>
            <a:lstStyle/>
            <a:p>
              <a:pPr algn="ctr"/>
              <a:r>
                <a:rPr lang="en-US" sz="1200" dirty="0">
                  <a:solidFill>
                    <a:schemeClr val="bg1"/>
                  </a:solidFill>
                </a:rPr>
                <a:t>People</a:t>
              </a:r>
            </a:p>
          </p:txBody>
        </p:sp>
        <p:sp>
          <p:nvSpPr>
            <p:cNvPr id="7" name="Freeform: Shape 6">
              <a:extLst>
                <a:ext uri="{FF2B5EF4-FFF2-40B4-BE49-F238E27FC236}">
                  <a16:creationId xmlns:a16="http://schemas.microsoft.com/office/drawing/2014/main" xmlns="" id="{88FFE1CE-BFC4-4A16-AF30-53BFD90F1114}"/>
                </a:ext>
              </a:extLst>
            </p:cNvPr>
            <p:cNvSpPr/>
            <p:nvPr/>
          </p:nvSpPr>
          <p:spPr>
            <a:xfrm>
              <a:off x="10805159" y="638175"/>
              <a:ext cx="685800" cy="428625"/>
            </a:xfrm>
            <a:custGeom>
              <a:avLst/>
              <a:gdLst>
                <a:gd name="connsiteX0" fmla="*/ 624173 w 685800"/>
                <a:gd name="connsiteY0" fmla="*/ 169069 h 428625"/>
                <a:gd name="connsiteX1" fmla="*/ 664369 w 685800"/>
                <a:gd name="connsiteY1" fmla="*/ 95250 h 428625"/>
                <a:gd name="connsiteX2" fmla="*/ 576263 w 685800"/>
                <a:gd name="connsiteY2" fmla="*/ 7144 h 428625"/>
                <a:gd name="connsiteX3" fmla="*/ 488156 w 685800"/>
                <a:gd name="connsiteY3" fmla="*/ 95250 h 428625"/>
                <a:gd name="connsiteX4" fmla="*/ 528352 w 685800"/>
                <a:gd name="connsiteY4" fmla="*/ 169069 h 428625"/>
                <a:gd name="connsiteX5" fmla="*/ 488632 w 685800"/>
                <a:gd name="connsiteY5" fmla="*/ 169069 h 428625"/>
                <a:gd name="connsiteX6" fmla="*/ 423863 w 685800"/>
                <a:gd name="connsiteY6" fmla="*/ 140494 h 428625"/>
                <a:gd name="connsiteX7" fmla="*/ 359092 w 685800"/>
                <a:gd name="connsiteY7" fmla="*/ 169069 h 428625"/>
                <a:gd name="connsiteX8" fmla="*/ 319373 w 685800"/>
                <a:gd name="connsiteY8" fmla="*/ 169069 h 428625"/>
                <a:gd name="connsiteX9" fmla="*/ 359569 w 685800"/>
                <a:gd name="connsiteY9" fmla="*/ 95250 h 428625"/>
                <a:gd name="connsiteX10" fmla="*/ 271463 w 685800"/>
                <a:gd name="connsiteY10" fmla="*/ 7144 h 428625"/>
                <a:gd name="connsiteX11" fmla="*/ 183356 w 685800"/>
                <a:gd name="connsiteY11" fmla="*/ 95250 h 428625"/>
                <a:gd name="connsiteX12" fmla="*/ 223552 w 685800"/>
                <a:gd name="connsiteY12" fmla="*/ 169069 h 428625"/>
                <a:gd name="connsiteX13" fmla="*/ 183832 w 685800"/>
                <a:gd name="connsiteY13" fmla="*/ 169069 h 428625"/>
                <a:gd name="connsiteX14" fmla="*/ 119063 w 685800"/>
                <a:gd name="connsiteY14" fmla="*/ 140494 h 428625"/>
                <a:gd name="connsiteX15" fmla="*/ 30956 w 685800"/>
                <a:gd name="connsiteY15" fmla="*/ 228600 h 428625"/>
                <a:gd name="connsiteX16" fmla="*/ 71152 w 685800"/>
                <a:gd name="connsiteY16" fmla="*/ 302419 h 428625"/>
                <a:gd name="connsiteX17" fmla="*/ 7144 w 685800"/>
                <a:gd name="connsiteY17" fmla="*/ 302419 h 428625"/>
                <a:gd name="connsiteX18" fmla="*/ 7144 w 685800"/>
                <a:gd name="connsiteY18" fmla="*/ 423863 h 428625"/>
                <a:gd name="connsiteX19" fmla="*/ 40481 w 685800"/>
                <a:gd name="connsiteY19" fmla="*/ 423863 h 428625"/>
                <a:gd name="connsiteX20" fmla="*/ 40481 w 685800"/>
                <a:gd name="connsiteY20" fmla="*/ 335756 h 428625"/>
                <a:gd name="connsiteX21" fmla="*/ 197644 w 685800"/>
                <a:gd name="connsiteY21" fmla="*/ 335756 h 428625"/>
                <a:gd name="connsiteX22" fmla="*/ 197644 w 685800"/>
                <a:gd name="connsiteY22" fmla="*/ 423863 h 428625"/>
                <a:gd name="connsiteX23" fmla="*/ 230981 w 685800"/>
                <a:gd name="connsiteY23" fmla="*/ 423863 h 428625"/>
                <a:gd name="connsiteX24" fmla="*/ 230981 w 685800"/>
                <a:gd name="connsiteY24" fmla="*/ 302419 h 428625"/>
                <a:gd name="connsiteX25" fmla="*/ 166973 w 685800"/>
                <a:gd name="connsiteY25" fmla="*/ 302419 h 428625"/>
                <a:gd name="connsiteX26" fmla="*/ 207169 w 685800"/>
                <a:gd name="connsiteY26" fmla="*/ 228600 h 428625"/>
                <a:gd name="connsiteX27" fmla="*/ 203168 w 685800"/>
                <a:gd name="connsiteY27" fmla="*/ 202406 h 428625"/>
                <a:gd name="connsiteX28" fmla="*/ 339661 w 685800"/>
                <a:gd name="connsiteY28" fmla="*/ 202406 h 428625"/>
                <a:gd name="connsiteX29" fmla="*/ 335661 w 685800"/>
                <a:gd name="connsiteY29" fmla="*/ 228600 h 428625"/>
                <a:gd name="connsiteX30" fmla="*/ 375856 w 685800"/>
                <a:gd name="connsiteY30" fmla="*/ 302419 h 428625"/>
                <a:gd name="connsiteX31" fmla="*/ 311848 w 685800"/>
                <a:gd name="connsiteY31" fmla="*/ 302419 h 428625"/>
                <a:gd name="connsiteX32" fmla="*/ 311848 w 685800"/>
                <a:gd name="connsiteY32" fmla="*/ 423863 h 428625"/>
                <a:gd name="connsiteX33" fmla="*/ 345186 w 685800"/>
                <a:gd name="connsiteY33" fmla="*/ 423863 h 428625"/>
                <a:gd name="connsiteX34" fmla="*/ 345186 w 685800"/>
                <a:gd name="connsiteY34" fmla="*/ 335756 h 428625"/>
                <a:gd name="connsiteX35" fmla="*/ 502348 w 685800"/>
                <a:gd name="connsiteY35" fmla="*/ 335756 h 428625"/>
                <a:gd name="connsiteX36" fmla="*/ 502348 w 685800"/>
                <a:gd name="connsiteY36" fmla="*/ 423863 h 428625"/>
                <a:gd name="connsiteX37" fmla="*/ 535686 w 685800"/>
                <a:gd name="connsiteY37" fmla="*/ 423863 h 428625"/>
                <a:gd name="connsiteX38" fmla="*/ 535686 w 685800"/>
                <a:gd name="connsiteY38" fmla="*/ 302419 h 428625"/>
                <a:gd name="connsiteX39" fmla="*/ 471678 w 685800"/>
                <a:gd name="connsiteY39" fmla="*/ 302419 h 428625"/>
                <a:gd name="connsiteX40" fmla="*/ 511873 w 685800"/>
                <a:gd name="connsiteY40" fmla="*/ 228600 h 428625"/>
                <a:gd name="connsiteX41" fmla="*/ 507873 w 685800"/>
                <a:gd name="connsiteY41" fmla="*/ 202406 h 428625"/>
                <a:gd name="connsiteX42" fmla="*/ 654748 w 685800"/>
                <a:gd name="connsiteY42" fmla="*/ 202406 h 428625"/>
                <a:gd name="connsiteX43" fmla="*/ 654748 w 685800"/>
                <a:gd name="connsiteY43" fmla="*/ 366713 h 428625"/>
                <a:gd name="connsiteX44" fmla="*/ 688086 w 685800"/>
                <a:gd name="connsiteY44" fmla="*/ 366713 h 428625"/>
                <a:gd name="connsiteX45" fmla="*/ 688086 w 685800"/>
                <a:gd name="connsiteY45" fmla="*/ 169069 h 428625"/>
                <a:gd name="connsiteX46" fmla="*/ 624173 w 685800"/>
                <a:gd name="connsiteY46" fmla="*/ 169069 h 428625"/>
                <a:gd name="connsiteX47" fmla="*/ 576263 w 685800"/>
                <a:gd name="connsiteY47" fmla="*/ 40481 h 428625"/>
                <a:gd name="connsiteX48" fmla="*/ 631031 w 685800"/>
                <a:gd name="connsiteY48" fmla="*/ 95250 h 428625"/>
                <a:gd name="connsiteX49" fmla="*/ 576263 w 685800"/>
                <a:gd name="connsiteY49" fmla="*/ 150019 h 428625"/>
                <a:gd name="connsiteX50" fmla="*/ 521494 w 685800"/>
                <a:gd name="connsiteY50" fmla="*/ 95250 h 428625"/>
                <a:gd name="connsiteX51" fmla="*/ 576263 w 685800"/>
                <a:gd name="connsiteY51" fmla="*/ 40481 h 428625"/>
                <a:gd name="connsiteX52" fmla="*/ 271463 w 685800"/>
                <a:gd name="connsiteY52" fmla="*/ 40481 h 428625"/>
                <a:gd name="connsiteX53" fmla="*/ 326231 w 685800"/>
                <a:gd name="connsiteY53" fmla="*/ 95250 h 428625"/>
                <a:gd name="connsiteX54" fmla="*/ 271463 w 685800"/>
                <a:gd name="connsiteY54" fmla="*/ 150019 h 428625"/>
                <a:gd name="connsiteX55" fmla="*/ 216694 w 685800"/>
                <a:gd name="connsiteY55" fmla="*/ 95250 h 428625"/>
                <a:gd name="connsiteX56" fmla="*/ 271463 w 685800"/>
                <a:gd name="connsiteY56" fmla="*/ 40481 h 428625"/>
                <a:gd name="connsiteX57" fmla="*/ 119063 w 685800"/>
                <a:gd name="connsiteY57" fmla="*/ 283369 h 428625"/>
                <a:gd name="connsiteX58" fmla="*/ 64294 w 685800"/>
                <a:gd name="connsiteY58" fmla="*/ 228600 h 428625"/>
                <a:gd name="connsiteX59" fmla="*/ 119063 w 685800"/>
                <a:gd name="connsiteY59" fmla="*/ 173831 h 428625"/>
                <a:gd name="connsiteX60" fmla="*/ 173831 w 685800"/>
                <a:gd name="connsiteY60" fmla="*/ 228600 h 428625"/>
                <a:gd name="connsiteX61" fmla="*/ 119063 w 685800"/>
                <a:gd name="connsiteY61" fmla="*/ 283369 h 428625"/>
                <a:gd name="connsiteX62" fmla="*/ 423863 w 685800"/>
                <a:gd name="connsiteY62" fmla="*/ 283369 h 428625"/>
                <a:gd name="connsiteX63" fmla="*/ 369094 w 685800"/>
                <a:gd name="connsiteY63" fmla="*/ 228600 h 428625"/>
                <a:gd name="connsiteX64" fmla="*/ 423863 w 685800"/>
                <a:gd name="connsiteY64" fmla="*/ 173831 h 428625"/>
                <a:gd name="connsiteX65" fmla="*/ 478631 w 685800"/>
                <a:gd name="connsiteY65" fmla="*/ 228600 h 428625"/>
                <a:gd name="connsiteX66" fmla="*/ 423863 w 685800"/>
                <a:gd name="connsiteY66" fmla="*/ 283369 h 42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Lst>
              <a:rect l="l" t="t" r="r" b="b"/>
              <a:pathLst>
                <a:path w="685800" h="428625">
                  <a:moveTo>
                    <a:pt x="624173" y="169069"/>
                  </a:moveTo>
                  <a:cubicBezTo>
                    <a:pt x="648272" y="153353"/>
                    <a:pt x="664369" y="126111"/>
                    <a:pt x="664369" y="95250"/>
                  </a:cubicBezTo>
                  <a:cubicBezTo>
                    <a:pt x="664369" y="46672"/>
                    <a:pt x="624840" y="7144"/>
                    <a:pt x="576263" y="7144"/>
                  </a:cubicBezTo>
                  <a:cubicBezTo>
                    <a:pt x="527685" y="7144"/>
                    <a:pt x="488156" y="46672"/>
                    <a:pt x="488156" y="95250"/>
                  </a:cubicBezTo>
                  <a:cubicBezTo>
                    <a:pt x="488156" y="126111"/>
                    <a:pt x="504158" y="153353"/>
                    <a:pt x="528352" y="169069"/>
                  </a:cubicBezTo>
                  <a:lnTo>
                    <a:pt x="488632" y="169069"/>
                  </a:lnTo>
                  <a:cubicBezTo>
                    <a:pt x="472535" y="151543"/>
                    <a:pt x="449484" y="140494"/>
                    <a:pt x="423863" y="140494"/>
                  </a:cubicBezTo>
                  <a:cubicBezTo>
                    <a:pt x="398240" y="140494"/>
                    <a:pt x="375190" y="151543"/>
                    <a:pt x="359092" y="169069"/>
                  </a:cubicBezTo>
                  <a:lnTo>
                    <a:pt x="319373" y="169069"/>
                  </a:lnTo>
                  <a:cubicBezTo>
                    <a:pt x="343471" y="153353"/>
                    <a:pt x="359569" y="126111"/>
                    <a:pt x="359569" y="95250"/>
                  </a:cubicBezTo>
                  <a:cubicBezTo>
                    <a:pt x="359569" y="46672"/>
                    <a:pt x="320040" y="7144"/>
                    <a:pt x="271463" y="7144"/>
                  </a:cubicBezTo>
                  <a:cubicBezTo>
                    <a:pt x="222885" y="7144"/>
                    <a:pt x="183356" y="46672"/>
                    <a:pt x="183356" y="95250"/>
                  </a:cubicBezTo>
                  <a:cubicBezTo>
                    <a:pt x="183356" y="126111"/>
                    <a:pt x="199358" y="153353"/>
                    <a:pt x="223552" y="169069"/>
                  </a:cubicBezTo>
                  <a:lnTo>
                    <a:pt x="183832" y="169069"/>
                  </a:lnTo>
                  <a:cubicBezTo>
                    <a:pt x="167735" y="151543"/>
                    <a:pt x="144684" y="140494"/>
                    <a:pt x="119063" y="140494"/>
                  </a:cubicBezTo>
                  <a:cubicBezTo>
                    <a:pt x="70485" y="140494"/>
                    <a:pt x="30956" y="180023"/>
                    <a:pt x="30956" y="228600"/>
                  </a:cubicBezTo>
                  <a:cubicBezTo>
                    <a:pt x="30956" y="259461"/>
                    <a:pt x="46958" y="286703"/>
                    <a:pt x="71152" y="302419"/>
                  </a:cubicBezTo>
                  <a:lnTo>
                    <a:pt x="7144" y="302419"/>
                  </a:lnTo>
                  <a:lnTo>
                    <a:pt x="7144" y="423863"/>
                  </a:lnTo>
                  <a:lnTo>
                    <a:pt x="40481" y="423863"/>
                  </a:lnTo>
                  <a:lnTo>
                    <a:pt x="40481" y="335756"/>
                  </a:lnTo>
                  <a:lnTo>
                    <a:pt x="197644" y="335756"/>
                  </a:lnTo>
                  <a:lnTo>
                    <a:pt x="197644" y="423863"/>
                  </a:lnTo>
                  <a:lnTo>
                    <a:pt x="230981" y="423863"/>
                  </a:lnTo>
                  <a:lnTo>
                    <a:pt x="230981" y="302419"/>
                  </a:lnTo>
                  <a:lnTo>
                    <a:pt x="166973" y="302419"/>
                  </a:lnTo>
                  <a:cubicBezTo>
                    <a:pt x="191071" y="286703"/>
                    <a:pt x="207169" y="259461"/>
                    <a:pt x="207169" y="228600"/>
                  </a:cubicBezTo>
                  <a:cubicBezTo>
                    <a:pt x="207169" y="219456"/>
                    <a:pt x="205740" y="210693"/>
                    <a:pt x="203168" y="202406"/>
                  </a:cubicBezTo>
                  <a:lnTo>
                    <a:pt x="339661" y="202406"/>
                  </a:lnTo>
                  <a:cubicBezTo>
                    <a:pt x="337090" y="210693"/>
                    <a:pt x="335661" y="219456"/>
                    <a:pt x="335661" y="228600"/>
                  </a:cubicBezTo>
                  <a:cubicBezTo>
                    <a:pt x="335661" y="259461"/>
                    <a:pt x="351663" y="286703"/>
                    <a:pt x="375856" y="302419"/>
                  </a:cubicBezTo>
                  <a:lnTo>
                    <a:pt x="311848" y="302419"/>
                  </a:lnTo>
                  <a:lnTo>
                    <a:pt x="311848" y="423863"/>
                  </a:lnTo>
                  <a:lnTo>
                    <a:pt x="345186" y="423863"/>
                  </a:lnTo>
                  <a:lnTo>
                    <a:pt x="345186" y="335756"/>
                  </a:lnTo>
                  <a:lnTo>
                    <a:pt x="502348" y="335756"/>
                  </a:lnTo>
                  <a:lnTo>
                    <a:pt x="502348" y="423863"/>
                  </a:lnTo>
                  <a:lnTo>
                    <a:pt x="535686" y="423863"/>
                  </a:lnTo>
                  <a:lnTo>
                    <a:pt x="535686" y="302419"/>
                  </a:lnTo>
                  <a:lnTo>
                    <a:pt x="471678" y="302419"/>
                  </a:lnTo>
                  <a:cubicBezTo>
                    <a:pt x="495776" y="286703"/>
                    <a:pt x="511873" y="259461"/>
                    <a:pt x="511873" y="228600"/>
                  </a:cubicBezTo>
                  <a:cubicBezTo>
                    <a:pt x="511873" y="219456"/>
                    <a:pt x="510445" y="210693"/>
                    <a:pt x="507873" y="202406"/>
                  </a:cubicBezTo>
                  <a:lnTo>
                    <a:pt x="654748" y="202406"/>
                  </a:lnTo>
                  <a:lnTo>
                    <a:pt x="654748" y="366713"/>
                  </a:lnTo>
                  <a:lnTo>
                    <a:pt x="688086" y="366713"/>
                  </a:lnTo>
                  <a:lnTo>
                    <a:pt x="688086" y="169069"/>
                  </a:lnTo>
                  <a:lnTo>
                    <a:pt x="624173" y="169069"/>
                  </a:lnTo>
                  <a:close/>
                  <a:moveTo>
                    <a:pt x="576263" y="40481"/>
                  </a:moveTo>
                  <a:cubicBezTo>
                    <a:pt x="606457" y="40481"/>
                    <a:pt x="631031" y="65056"/>
                    <a:pt x="631031" y="95250"/>
                  </a:cubicBezTo>
                  <a:cubicBezTo>
                    <a:pt x="631031" y="125444"/>
                    <a:pt x="606457" y="150019"/>
                    <a:pt x="576263" y="150019"/>
                  </a:cubicBezTo>
                  <a:cubicBezTo>
                    <a:pt x="546068" y="150019"/>
                    <a:pt x="521494" y="125444"/>
                    <a:pt x="521494" y="95250"/>
                  </a:cubicBezTo>
                  <a:cubicBezTo>
                    <a:pt x="521494" y="65056"/>
                    <a:pt x="546068" y="40481"/>
                    <a:pt x="576263" y="40481"/>
                  </a:cubicBezTo>
                  <a:close/>
                  <a:moveTo>
                    <a:pt x="271463" y="40481"/>
                  </a:moveTo>
                  <a:cubicBezTo>
                    <a:pt x="301657" y="40481"/>
                    <a:pt x="326231" y="65056"/>
                    <a:pt x="326231" y="95250"/>
                  </a:cubicBezTo>
                  <a:cubicBezTo>
                    <a:pt x="326231" y="125444"/>
                    <a:pt x="301657" y="150019"/>
                    <a:pt x="271463" y="150019"/>
                  </a:cubicBezTo>
                  <a:cubicBezTo>
                    <a:pt x="241268" y="150019"/>
                    <a:pt x="216694" y="125444"/>
                    <a:pt x="216694" y="95250"/>
                  </a:cubicBezTo>
                  <a:cubicBezTo>
                    <a:pt x="216694" y="65056"/>
                    <a:pt x="241268" y="40481"/>
                    <a:pt x="271463" y="40481"/>
                  </a:cubicBezTo>
                  <a:close/>
                  <a:moveTo>
                    <a:pt x="119063" y="283369"/>
                  </a:moveTo>
                  <a:cubicBezTo>
                    <a:pt x="88868" y="283369"/>
                    <a:pt x="64294" y="258794"/>
                    <a:pt x="64294" y="228600"/>
                  </a:cubicBezTo>
                  <a:cubicBezTo>
                    <a:pt x="64294" y="198406"/>
                    <a:pt x="88868" y="173831"/>
                    <a:pt x="119063" y="173831"/>
                  </a:cubicBezTo>
                  <a:cubicBezTo>
                    <a:pt x="149257" y="173831"/>
                    <a:pt x="173831" y="198406"/>
                    <a:pt x="173831" y="228600"/>
                  </a:cubicBezTo>
                  <a:cubicBezTo>
                    <a:pt x="173831" y="258794"/>
                    <a:pt x="149257" y="283369"/>
                    <a:pt x="119063" y="283369"/>
                  </a:cubicBezTo>
                  <a:close/>
                  <a:moveTo>
                    <a:pt x="423863" y="283369"/>
                  </a:moveTo>
                  <a:cubicBezTo>
                    <a:pt x="393668" y="283369"/>
                    <a:pt x="369094" y="258794"/>
                    <a:pt x="369094" y="228600"/>
                  </a:cubicBezTo>
                  <a:cubicBezTo>
                    <a:pt x="369094" y="198406"/>
                    <a:pt x="393668" y="173831"/>
                    <a:pt x="423863" y="173831"/>
                  </a:cubicBezTo>
                  <a:cubicBezTo>
                    <a:pt x="454057" y="173831"/>
                    <a:pt x="478631" y="198406"/>
                    <a:pt x="478631" y="228600"/>
                  </a:cubicBezTo>
                  <a:cubicBezTo>
                    <a:pt x="478631" y="258794"/>
                    <a:pt x="454057" y="283369"/>
                    <a:pt x="423863" y="283369"/>
                  </a:cubicBezTo>
                  <a:close/>
                </a:path>
              </a:pathLst>
            </a:custGeom>
            <a:solidFill>
              <a:schemeClr val="bg1"/>
            </a:solidFill>
            <a:ln w="9525" cap="flat">
              <a:noFill/>
              <a:prstDash val="solid"/>
              <a:miter/>
            </a:ln>
          </p:spPr>
          <p:txBody>
            <a:bodyPr rtlCol="0" anchor="ctr"/>
            <a:lstStyle/>
            <a:p>
              <a:endParaRPr lang="en-US" sz="1200" dirty="0"/>
            </a:p>
          </p:txBody>
        </p:sp>
      </p:grpSp>
      <p:pic>
        <p:nvPicPr>
          <p:cNvPr id="6146" name="Picture 2">
            <a:extLst>
              <a:ext uri="{FF2B5EF4-FFF2-40B4-BE49-F238E27FC236}">
                <a16:creationId xmlns:a16="http://schemas.microsoft.com/office/drawing/2014/main" xmlns="" id="{9CA7EF53-C6B7-4579-B2E5-10F9D4866BFE}"/>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a:stretch/>
        </p:blipFill>
        <p:spPr bwMode="auto">
          <a:xfrm>
            <a:off x="2129373" y="1412258"/>
            <a:ext cx="7933255" cy="4577380"/>
          </a:xfrm>
          <a:prstGeom prst="rect">
            <a:avLst/>
          </a:prstGeom>
          <a:noFill/>
          <a:extLst>
            <a:ext uri="{909E8E84-426E-40DD-AFC4-6F175D3DCCD1}">
              <a14:hiddenFill xmlns:a14="http://schemas.microsoft.com/office/drawing/2010/main">
                <a:solidFill>
                  <a:srgbClr val="FFFFFF"/>
                </a:solidFill>
              </a14:hiddenFill>
            </a:ext>
          </a:extLst>
        </p:spPr>
      </p:pic>
      <p:sp>
        <p:nvSpPr>
          <p:cNvPr id="9" name="Text Box 91">
            <a:extLst>
              <a:ext uri="{FF2B5EF4-FFF2-40B4-BE49-F238E27FC236}">
                <a16:creationId xmlns:a16="http://schemas.microsoft.com/office/drawing/2014/main" xmlns="" id="{60E223F8-AD14-CB40-A5C7-D57DE47CF0D4}"/>
              </a:ext>
            </a:extLst>
          </p:cNvPr>
          <p:cNvSpPr txBox="1">
            <a:spLocks noChangeAspect="1" noChangeArrowheads="1"/>
          </p:cNvSpPr>
          <p:nvPr/>
        </p:nvSpPr>
        <p:spPr bwMode="gray">
          <a:xfrm>
            <a:off x="457200" y="6088422"/>
            <a:ext cx="9303488" cy="212366"/>
          </a:xfrm>
          <a:prstGeom prst="rect">
            <a:avLst/>
          </a:prstGeom>
          <a:noFill/>
        </p:spPr>
        <p:txBody>
          <a:bodyPr wrap="square" lIns="0" tIns="0" rIns="0" bIns="27432" rtlCol="0" anchor="b" anchorCtr="0">
            <a:spAutoFit/>
          </a:bodyPr>
          <a:lstStyle>
            <a:defPPr>
              <a:defRPr lang="en-US"/>
            </a:defPPr>
            <a:lvl1pPr>
              <a:defRPr sz="800">
                <a:solidFill>
                  <a:schemeClr val="accent2">
                    <a:lumMod val="75000"/>
                  </a:schemeClr>
                </a:solidFill>
              </a:defRPr>
            </a:lvl1pPr>
          </a:lstStyle>
          <a:p>
            <a:pPr lvl="0"/>
            <a:r>
              <a:rPr lang="en-US" sz="1200" dirty="0">
                <a:solidFill>
                  <a:srgbClr val="6F7878"/>
                </a:solidFill>
              </a:rPr>
              <a:t>Source: Gartner</a:t>
            </a:r>
          </a:p>
        </p:txBody>
      </p:sp>
    </p:spTree>
    <p:extLst>
      <p:ext uri="{BB962C8B-B14F-4D97-AF65-F5344CB8AC3E}">
        <p14:creationId xmlns:p14="http://schemas.microsoft.com/office/powerpoint/2010/main" val="214543515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EBFE880-B8B4-42A2-9018-F16033EDB454}"/>
              </a:ext>
            </a:extLst>
          </p:cNvPr>
          <p:cNvSpPr>
            <a:spLocks noGrp="1"/>
          </p:cNvSpPr>
          <p:nvPr>
            <p:ph type="title"/>
          </p:nvPr>
        </p:nvSpPr>
        <p:spPr/>
        <p:txBody>
          <a:bodyPr/>
          <a:lstStyle/>
          <a:p>
            <a:r>
              <a:rPr lang="en-US" dirty="0"/>
              <a:t>Lower Technical Debt Using This Framework</a:t>
            </a:r>
          </a:p>
        </p:txBody>
      </p:sp>
      <p:sp>
        <p:nvSpPr>
          <p:cNvPr id="3" name="Text Placeholder 2">
            <a:extLst>
              <a:ext uri="{FF2B5EF4-FFF2-40B4-BE49-F238E27FC236}">
                <a16:creationId xmlns:a16="http://schemas.microsoft.com/office/drawing/2014/main" xmlns="" id="{39357CE3-7C14-2943-B936-DBE1052869AE}"/>
              </a:ext>
            </a:extLst>
          </p:cNvPr>
          <p:cNvSpPr>
            <a:spLocks noGrp="1"/>
          </p:cNvSpPr>
          <p:nvPr>
            <p:ph type="body" sz="quarter" idx="10"/>
          </p:nvPr>
        </p:nvSpPr>
        <p:spPr/>
        <p:txBody>
          <a:bodyPr/>
          <a:lstStyle/>
          <a:p>
            <a:r>
              <a:rPr lang="en-US" dirty="0"/>
              <a:t>Infrastructure Technical Debt Management</a:t>
            </a:r>
          </a:p>
        </p:txBody>
      </p:sp>
      <p:grpSp>
        <p:nvGrpSpPr>
          <p:cNvPr id="5" name="Group 4">
            <a:extLst>
              <a:ext uri="{FF2B5EF4-FFF2-40B4-BE49-F238E27FC236}">
                <a16:creationId xmlns:a16="http://schemas.microsoft.com/office/drawing/2014/main" xmlns="" id="{AB75DD0F-0C52-0B40-B6F0-627E1F4BBE49}"/>
              </a:ext>
            </a:extLst>
          </p:cNvPr>
          <p:cNvGrpSpPr/>
          <p:nvPr/>
        </p:nvGrpSpPr>
        <p:grpSpPr>
          <a:xfrm>
            <a:off x="2793037" y="1452945"/>
            <a:ext cx="6596896" cy="4660310"/>
            <a:chOff x="3278997" y="1858910"/>
            <a:chExt cx="6109478" cy="4315977"/>
          </a:xfrm>
        </p:grpSpPr>
        <p:sp>
          <p:nvSpPr>
            <p:cNvPr id="43" name="TextBox 42">
              <a:extLst>
                <a:ext uri="{FF2B5EF4-FFF2-40B4-BE49-F238E27FC236}">
                  <a16:creationId xmlns:a16="http://schemas.microsoft.com/office/drawing/2014/main" xmlns="" id="{24213AEB-F8DF-4F59-A92B-069D7D69CFA5}"/>
                </a:ext>
              </a:extLst>
            </p:cNvPr>
            <p:cNvSpPr txBox="1"/>
            <p:nvPr/>
          </p:nvSpPr>
          <p:spPr bwMode="gray">
            <a:xfrm>
              <a:off x="3342040" y="1964934"/>
              <a:ext cx="1005840" cy="276999"/>
            </a:xfrm>
            <a:prstGeom prst="rect">
              <a:avLst/>
            </a:prstGeom>
            <a:solidFill>
              <a:srgbClr val="002856"/>
            </a:solidFill>
          </p:spPr>
          <p:txBody>
            <a:bodyPr wrap="none" lIns="91440" tIns="91440" rIns="91440" bIns="91440"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i="0" u="none" strike="noStrike" kern="1200" cap="none" spc="0" normalizeH="0" baseline="0" noProof="0" dirty="0">
                  <a:ln>
                    <a:noFill/>
                  </a:ln>
                  <a:solidFill>
                    <a:schemeClr val="bg1"/>
                  </a:solidFill>
                  <a:effectLst/>
                  <a:uLnTx/>
                  <a:uFillTx/>
                  <a:ea typeface="+mn-ea"/>
                  <a:cs typeface="+mn-cs"/>
                </a:rPr>
                <a:t>Leave It</a:t>
              </a:r>
            </a:p>
          </p:txBody>
        </p:sp>
        <p:sp>
          <p:nvSpPr>
            <p:cNvPr id="44" name="TextBox 43">
              <a:extLst>
                <a:ext uri="{FF2B5EF4-FFF2-40B4-BE49-F238E27FC236}">
                  <a16:creationId xmlns:a16="http://schemas.microsoft.com/office/drawing/2014/main" xmlns="" id="{3355FBC6-A5E0-4976-8720-B98B0E984AC4}"/>
                </a:ext>
              </a:extLst>
            </p:cNvPr>
            <p:cNvSpPr txBox="1"/>
            <p:nvPr/>
          </p:nvSpPr>
          <p:spPr bwMode="gray">
            <a:xfrm>
              <a:off x="6104310" y="1964934"/>
              <a:ext cx="1005840" cy="276999"/>
            </a:xfrm>
            <a:prstGeom prst="rect">
              <a:avLst/>
            </a:prstGeom>
            <a:solidFill>
              <a:srgbClr val="002856"/>
            </a:solidFill>
          </p:spPr>
          <p:txBody>
            <a:bodyPr wrap="none" lIns="91440" tIns="91440" rIns="91440" bIns="91440"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i="0" u="none" strike="noStrike" kern="1200" cap="none" spc="0" normalizeH="0" baseline="0" noProof="0" dirty="0">
                  <a:ln>
                    <a:noFill/>
                  </a:ln>
                  <a:solidFill>
                    <a:schemeClr val="bg1"/>
                  </a:solidFill>
                  <a:effectLst/>
                  <a:uLnTx/>
                  <a:uFillTx/>
                  <a:ea typeface="+mn-ea"/>
                  <a:cs typeface="+mn-cs"/>
                </a:rPr>
                <a:t>Love It</a:t>
              </a:r>
            </a:p>
          </p:txBody>
        </p:sp>
        <p:sp>
          <p:nvSpPr>
            <p:cNvPr id="45" name="TextBox 44">
              <a:extLst>
                <a:ext uri="{FF2B5EF4-FFF2-40B4-BE49-F238E27FC236}">
                  <a16:creationId xmlns:a16="http://schemas.microsoft.com/office/drawing/2014/main" xmlns="" id="{3170B89F-EBB1-40A2-B5B8-38473DCB1004}"/>
                </a:ext>
              </a:extLst>
            </p:cNvPr>
            <p:cNvSpPr txBox="1"/>
            <p:nvPr/>
          </p:nvSpPr>
          <p:spPr bwMode="gray">
            <a:xfrm>
              <a:off x="3342040" y="3835527"/>
              <a:ext cx="1005840" cy="276999"/>
            </a:xfrm>
            <a:prstGeom prst="rect">
              <a:avLst/>
            </a:prstGeom>
            <a:solidFill>
              <a:srgbClr val="002856"/>
            </a:solidFill>
          </p:spPr>
          <p:txBody>
            <a:bodyPr wrap="none" lIns="91440" tIns="91440" rIns="91440" bIns="91440"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i="0" u="none" strike="noStrike" kern="1200" cap="none" spc="0" normalizeH="0" baseline="0" noProof="0" dirty="0">
                  <a:ln>
                    <a:noFill/>
                  </a:ln>
                  <a:solidFill>
                    <a:schemeClr val="bg1"/>
                  </a:solidFill>
                  <a:effectLst/>
                  <a:uLnTx/>
                  <a:uFillTx/>
                  <a:ea typeface="+mn-ea"/>
                  <a:cs typeface="+mn-cs"/>
                </a:rPr>
                <a:t>Lose It</a:t>
              </a:r>
            </a:p>
          </p:txBody>
        </p:sp>
        <p:sp>
          <p:nvSpPr>
            <p:cNvPr id="46" name="TextBox 45">
              <a:extLst>
                <a:ext uri="{FF2B5EF4-FFF2-40B4-BE49-F238E27FC236}">
                  <a16:creationId xmlns:a16="http://schemas.microsoft.com/office/drawing/2014/main" xmlns="" id="{5E02E92B-DE90-413E-A905-12A51C2A6CF6}"/>
                </a:ext>
              </a:extLst>
            </p:cNvPr>
            <p:cNvSpPr txBox="1"/>
            <p:nvPr/>
          </p:nvSpPr>
          <p:spPr bwMode="gray">
            <a:xfrm>
              <a:off x="6104310" y="3836690"/>
              <a:ext cx="1005840" cy="276999"/>
            </a:xfrm>
            <a:prstGeom prst="rect">
              <a:avLst/>
            </a:prstGeom>
            <a:solidFill>
              <a:srgbClr val="002856"/>
            </a:solidFill>
          </p:spPr>
          <p:txBody>
            <a:bodyPr wrap="none" lIns="91440" tIns="91440" rIns="91440" bIns="91440"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i="0" u="none" strike="noStrike" kern="1200" cap="none" spc="0" normalizeH="0" baseline="0" noProof="0" dirty="0">
                  <a:ln>
                    <a:noFill/>
                  </a:ln>
                  <a:solidFill>
                    <a:schemeClr val="bg1"/>
                  </a:solidFill>
                  <a:effectLst/>
                  <a:uLnTx/>
                  <a:uFillTx/>
                  <a:ea typeface="+mn-ea"/>
                  <a:cs typeface="+mn-cs"/>
                </a:rPr>
                <a:t>Modernize It</a:t>
              </a:r>
            </a:p>
          </p:txBody>
        </p:sp>
        <p:sp>
          <p:nvSpPr>
            <p:cNvPr id="39" name="Rectangle 38">
              <a:extLst>
                <a:ext uri="{FF2B5EF4-FFF2-40B4-BE49-F238E27FC236}">
                  <a16:creationId xmlns:a16="http://schemas.microsoft.com/office/drawing/2014/main" xmlns="" id="{207D4AC9-D2E0-4612-B3EC-E8ABA6C9EC03}"/>
                </a:ext>
              </a:extLst>
            </p:cNvPr>
            <p:cNvSpPr/>
            <p:nvPr/>
          </p:nvSpPr>
          <p:spPr bwMode="gray">
            <a:xfrm>
              <a:off x="3342040" y="1964934"/>
              <a:ext cx="2756414" cy="1869124"/>
            </a:xfrm>
            <a:prstGeom prst="rect">
              <a:avLst/>
            </a:prstGeom>
            <a:noFill/>
            <a:ln w="25400">
              <a:solidFill>
                <a:srgbClr val="6F7878"/>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chemeClr val="tx1"/>
                </a:solidFill>
                <a:effectLst/>
                <a:uLnTx/>
                <a:uFillTx/>
                <a:ea typeface="+mn-ea"/>
                <a:cs typeface="+mn-cs"/>
              </a:endParaRPr>
            </a:p>
          </p:txBody>
        </p:sp>
        <p:sp>
          <p:nvSpPr>
            <p:cNvPr id="40" name="Rectangle 39">
              <a:extLst>
                <a:ext uri="{FF2B5EF4-FFF2-40B4-BE49-F238E27FC236}">
                  <a16:creationId xmlns:a16="http://schemas.microsoft.com/office/drawing/2014/main" xmlns="" id="{FEED9564-B32E-410C-A421-40A2CD5912DB}"/>
                </a:ext>
              </a:extLst>
            </p:cNvPr>
            <p:cNvSpPr/>
            <p:nvPr/>
          </p:nvSpPr>
          <p:spPr bwMode="gray">
            <a:xfrm>
              <a:off x="6104310" y="1964934"/>
              <a:ext cx="2756414" cy="1869124"/>
            </a:xfrm>
            <a:prstGeom prst="rect">
              <a:avLst/>
            </a:prstGeom>
            <a:noFill/>
            <a:ln w="25400">
              <a:solidFill>
                <a:srgbClr val="6F7878"/>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chemeClr val="tx1"/>
                </a:solidFill>
                <a:effectLst/>
                <a:uLnTx/>
                <a:uFillTx/>
                <a:ea typeface="+mn-ea"/>
                <a:cs typeface="+mn-cs"/>
              </a:endParaRPr>
            </a:p>
          </p:txBody>
        </p:sp>
        <p:sp>
          <p:nvSpPr>
            <p:cNvPr id="41" name="Rectangle 40">
              <a:extLst>
                <a:ext uri="{FF2B5EF4-FFF2-40B4-BE49-F238E27FC236}">
                  <a16:creationId xmlns:a16="http://schemas.microsoft.com/office/drawing/2014/main" xmlns="" id="{7A2CD179-D2C5-4557-8D79-AEC68136C690}"/>
                </a:ext>
              </a:extLst>
            </p:cNvPr>
            <p:cNvSpPr/>
            <p:nvPr/>
          </p:nvSpPr>
          <p:spPr bwMode="gray">
            <a:xfrm>
              <a:off x="3342040" y="3835527"/>
              <a:ext cx="2756414" cy="1869124"/>
            </a:xfrm>
            <a:prstGeom prst="rect">
              <a:avLst/>
            </a:prstGeom>
            <a:noFill/>
            <a:ln w="25400">
              <a:solidFill>
                <a:srgbClr val="6F7878"/>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chemeClr val="tx1"/>
                </a:solidFill>
                <a:effectLst/>
                <a:uLnTx/>
                <a:uFillTx/>
                <a:ea typeface="+mn-ea"/>
                <a:cs typeface="+mn-cs"/>
              </a:endParaRPr>
            </a:p>
          </p:txBody>
        </p:sp>
        <p:sp>
          <p:nvSpPr>
            <p:cNvPr id="42" name="Rectangle 41">
              <a:extLst>
                <a:ext uri="{FF2B5EF4-FFF2-40B4-BE49-F238E27FC236}">
                  <a16:creationId xmlns:a16="http://schemas.microsoft.com/office/drawing/2014/main" xmlns="" id="{BE6BDA60-3048-4AF2-9295-68D1BE9EF707}"/>
                </a:ext>
              </a:extLst>
            </p:cNvPr>
            <p:cNvSpPr/>
            <p:nvPr/>
          </p:nvSpPr>
          <p:spPr bwMode="gray">
            <a:xfrm>
              <a:off x="6104310" y="3835527"/>
              <a:ext cx="2756414" cy="1869124"/>
            </a:xfrm>
            <a:prstGeom prst="rect">
              <a:avLst/>
            </a:prstGeom>
            <a:noFill/>
            <a:ln w="25400">
              <a:solidFill>
                <a:srgbClr val="6F7878"/>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chemeClr val="tx1"/>
                </a:solidFill>
                <a:effectLst/>
                <a:uLnTx/>
                <a:uFillTx/>
                <a:ea typeface="+mn-ea"/>
                <a:cs typeface="+mn-cs"/>
              </a:endParaRPr>
            </a:p>
          </p:txBody>
        </p:sp>
        <p:cxnSp>
          <p:nvCxnSpPr>
            <p:cNvPr id="47" name="Straight Arrow Connector 46">
              <a:extLst>
                <a:ext uri="{FF2B5EF4-FFF2-40B4-BE49-F238E27FC236}">
                  <a16:creationId xmlns:a16="http://schemas.microsoft.com/office/drawing/2014/main" xmlns="" id="{BEA734BD-11FA-4EB5-8C22-DE8F0382ED43}"/>
                </a:ext>
              </a:extLst>
            </p:cNvPr>
            <p:cNvCxnSpPr/>
            <p:nvPr/>
          </p:nvCxnSpPr>
          <p:spPr bwMode="gray">
            <a:xfrm flipH="1">
              <a:off x="3361675" y="5815993"/>
              <a:ext cx="5492161" cy="0"/>
            </a:xfrm>
            <a:prstGeom prst="straightConnector1">
              <a:avLst/>
            </a:prstGeom>
            <a:solidFill>
              <a:schemeClr val="bg1"/>
            </a:solidFill>
            <a:ln w="25400">
              <a:solidFill>
                <a:srgbClr val="6F7878"/>
              </a:solidFill>
              <a:headEnd type="triangle" w="lg" len="med"/>
              <a:tailEnd type="none" w="lg" len="med"/>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xmlns="" id="{C5387F75-BFBC-4C7F-8315-31B3993D4D89}"/>
                </a:ext>
              </a:extLst>
            </p:cNvPr>
            <p:cNvSpPr txBox="1"/>
            <p:nvPr/>
          </p:nvSpPr>
          <p:spPr bwMode="gray">
            <a:xfrm>
              <a:off x="3278997" y="5835219"/>
              <a:ext cx="518410" cy="31354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L</a:t>
              </a:r>
              <a:r>
                <a:rPr kumimoji="0" lang="en-US" sz="1600" b="0" i="0" u="none" strike="noStrike" kern="1200" cap="none" spc="0" normalizeH="0" baseline="0" noProof="0" dirty="0">
                  <a:ln>
                    <a:noFill/>
                  </a:ln>
                  <a:effectLst/>
                  <a:uLnTx/>
                  <a:uFillTx/>
                  <a:ea typeface="+mn-ea"/>
                  <a:cs typeface="+mn-cs"/>
                </a:rPr>
                <a:t>ow</a:t>
              </a:r>
            </a:p>
          </p:txBody>
        </p:sp>
        <p:sp>
          <p:nvSpPr>
            <p:cNvPr id="49" name="TextBox 48">
              <a:extLst>
                <a:ext uri="{FF2B5EF4-FFF2-40B4-BE49-F238E27FC236}">
                  <a16:creationId xmlns:a16="http://schemas.microsoft.com/office/drawing/2014/main" xmlns="" id="{3E3B1A85-A2C8-4C37-A1A3-9BDEDFF0B3A8}"/>
                </a:ext>
              </a:extLst>
            </p:cNvPr>
            <p:cNvSpPr txBox="1"/>
            <p:nvPr/>
          </p:nvSpPr>
          <p:spPr bwMode="gray">
            <a:xfrm>
              <a:off x="8382746" y="5835219"/>
              <a:ext cx="559978" cy="31354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High</a:t>
              </a:r>
              <a:endParaRPr kumimoji="0" lang="en-US" sz="1600" b="0" i="0" u="none" strike="noStrike" kern="1200" cap="none" spc="0" normalizeH="0" baseline="0" noProof="0" dirty="0">
                <a:ln>
                  <a:noFill/>
                </a:ln>
                <a:effectLst/>
                <a:uLnTx/>
                <a:uFillTx/>
              </a:endParaRPr>
            </a:p>
          </p:txBody>
        </p:sp>
        <p:sp>
          <p:nvSpPr>
            <p:cNvPr id="50" name="TextBox 49">
              <a:extLst>
                <a:ext uri="{FF2B5EF4-FFF2-40B4-BE49-F238E27FC236}">
                  <a16:creationId xmlns:a16="http://schemas.microsoft.com/office/drawing/2014/main" xmlns="" id="{00DE4267-6A70-4629-AA5A-B40A1B781975}"/>
                </a:ext>
              </a:extLst>
            </p:cNvPr>
            <p:cNvSpPr txBox="1"/>
            <p:nvPr/>
          </p:nvSpPr>
          <p:spPr bwMode="gray">
            <a:xfrm>
              <a:off x="5077006" y="5861347"/>
              <a:ext cx="2083021" cy="313540"/>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effectLst/>
                  <a:uLnTx/>
                  <a:uFillTx/>
                  <a:ea typeface="+mn-ea"/>
                  <a:cs typeface="+mn-cs"/>
                </a:rPr>
                <a:t>Business Value (ROI)</a:t>
              </a:r>
            </a:p>
          </p:txBody>
        </p:sp>
        <p:cxnSp>
          <p:nvCxnSpPr>
            <p:cNvPr id="51" name="Straight Arrow Connector 50">
              <a:extLst>
                <a:ext uri="{FF2B5EF4-FFF2-40B4-BE49-F238E27FC236}">
                  <a16:creationId xmlns:a16="http://schemas.microsoft.com/office/drawing/2014/main" xmlns="" id="{B763491B-7A33-4275-891E-5ED95F67CC43}"/>
                </a:ext>
              </a:extLst>
            </p:cNvPr>
            <p:cNvCxnSpPr>
              <a:cxnSpLocks/>
            </p:cNvCxnSpPr>
            <p:nvPr/>
          </p:nvCxnSpPr>
          <p:spPr bwMode="gray">
            <a:xfrm rot="10800000" flipV="1">
              <a:off x="9043013" y="1975544"/>
              <a:ext cx="0" cy="3654241"/>
            </a:xfrm>
            <a:prstGeom prst="straightConnector1">
              <a:avLst/>
            </a:prstGeom>
            <a:solidFill>
              <a:schemeClr val="bg1"/>
            </a:solidFill>
            <a:ln w="25400">
              <a:solidFill>
                <a:srgbClr val="6F7878"/>
              </a:solidFill>
              <a:headEnd type="triangle" w="lg" len="med"/>
              <a:tailEnd type="none" w="lg" len="med"/>
            </a:ln>
          </p:spPr>
          <p:style>
            <a:lnRef idx="1">
              <a:schemeClr val="accent1"/>
            </a:lnRef>
            <a:fillRef idx="0">
              <a:schemeClr val="accent1"/>
            </a:fillRef>
            <a:effectRef idx="0">
              <a:schemeClr val="accent1"/>
            </a:effectRef>
            <a:fontRef idx="minor">
              <a:schemeClr val="tx1"/>
            </a:fontRef>
          </p:style>
        </p:cxnSp>
        <p:sp>
          <p:nvSpPr>
            <p:cNvPr id="52" name="TextBox 51">
              <a:extLst>
                <a:ext uri="{FF2B5EF4-FFF2-40B4-BE49-F238E27FC236}">
                  <a16:creationId xmlns:a16="http://schemas.microsoft.com/office/drawing/2014/main" xmlns="" id="{51B69988-9544-4871-AFE7-CA02CABF404B}"/>
                </a:ext>
              </a:extLst>
            </p:cNvPr>
            <p:cNvSpPr txBox="1"/>
            <p:nvPr/>
          </p:nvSpPr>
          <p:spPr bwMode="gray">
            <a:xfrm rot="16200000" flipH="1" flipV="1">
              <a:off x="7857630" y="3688650"/>
              <a:ext cx="2713307" cy="228029"/>
            </a:xfrm>
            <a:prstGeom prst="rect">
              <a:avLst/>
            </a:prstGeom>
            <a:noFill/>
          </p:spPr>
          <p:txBody>
            <a:bodyPr wrap="none" tIns="0" bIns="0" rtlCol="0" anchor="b">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effectLst/>
                  <a:uLnTx/>
                  <a:uFillTx/>
                  <a:ea typeface="+mn-ea"/>
                  <a:cs typeface="+mn-cs"/>
                </a:rPr>
                <a:t>Technical Debt (Complexity)</a:t>
              </a:r>
            </a:p>
          </p:txBody>
        </p:sp>
        <p:sp>
          <p:nvSpPr>
            <p:cNvPr id="53" name="TextBox 52">
              <a:extLst>
                <a:ext uri="{FF2B5EF4-FFF2-40B4-BE49-F238E27FC236}">
                  <a16:creationId xmlns:a16="http://schemas.microsoft.com/office/drawing/2014/main" xmlns="" id="{DD55985D-C8E4-4754-83DF-E8E4DFB0BC74}"/>
                </a:ext>
              </a:extLst>
            </p:cNvPr>
            <p:cNvSpPr txBox="1"/>
            <p:nvPr/>
          </p:nvSpPr>
          <p:spPr bwMode="gray">
            <a:xfrm rot="5400000" flipH="1">
              <a:off x="8972496" y="1961345"/>
              <a:ext cx="518410" cy="313540"/>
            </a:xfrm>
            <a:prstGeom prst="rect">
              <a:avLst/>
            </a:prstGeom>
            <a:noFill/>
          </p:spPr>
          <p:txBody>
            <a:bodyPr wrap="none"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L</a:t>
              </a:r>
              <a:r>
                <a:rPr kumimoji="0" lang="en-US" sz="1600" b="0" i="0" u="none" strike="noStrike" kern="1200" cap="none" spc="0" normalizeH="0" baseline="0" noProof="0" dirty="0">
                  <a:ln>
                    <a:noFill/>
                  </a:ln>
                  <a:effectLst/>
                  <a:uLnTx/>
                  <a:uFillTx/>
                  <a:ea typeface="+mn-ea"/>
                  <a:cs typeface="+mn-cs"/>
                </a:rPr>
                <a:t>ow</a:t>
              </a:r>
            </a:p>
          </p:txBody>
        </p:sp>
        <p:sp>
          <p:nvSpPr>
            <p:cNvPr id="54" name="TextBox 53">
              <a:extLst>
                <a:ext uri="{FF2B5EF4-FFF2-40B4-BE49-F238E27FC236}">
                  <a16:creationId xmlns:a16="http://schemas.microsoft.com/office/drawing/2014/main" xmlns="" id="{0F4C2ECD-F664-492E-85E0-E41424690264}"/>
                </a:ext>
              </a:extLst>
            </p:cNvPr>
            <p:cNvSpPr txBox="1"/>
            <p:nvPr/>
          </p:nvSpPr>
          <p:spPr bwMode="gray">
            <a:xfrm rot="5400000" flipH="1">
              <a:off x="8951716" y="5337312"/>
              <a:ext cx="559977" cy="313540"/>
            </a:xfrm>
            <a:prstGeom prst="rect">
              <a:avLst/>
            </a:prstGeom>
            <a:noFill/>
          </p:spPr>
          <p:txBody>
            <a:bodyPr wrap="none"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H</a:t>
              </a:r>
              <a:r>
                <a:rPr kumimoji="0" lang="en-US" sz="1600" b="0" i="0" u="none" strike="noStrike" kern="1200" cap="none" spc="0" normalizeH="0" baseline="0" dirty="0">
                  <a:ln>
                    <a:noFill/>
                  </a:ln>
                  <a:effectLst/>
                  <a:uLnTx/>
                  <a:uFillTx/>
                  <a:ea typeface="+mn-ea"/>
                  <a:cs typeface="+mn-cs"/>
                </a:rPr>
                <a:t>igh</a:t>
              </a:r>
            </a:p>
          </p:txBody>
        </p:sp>
        <p:sp>
          <p:nvSpPr>
            <p:cNvPr id="55" name="TextBox 54">
              <a:extLst>
                <a:ext uri="{FF2B5EF4-FFF2-40B4-BE49-F238E27FC236}">
                  <a16:creationId xmlns:a16="http://schemas.microsoft.com/office/drawing/2014/main" xmlns="" id="{043EA926-C64B-4E92-80BE-117E391F0BA9}"/>
                </a:ext>
              </a:extLst>
            </p:cNvPr>
            <p:cNvSpPr txBox="1"/>
            <p:nvPr/>
          </p:nvSpPr>
          <p:spPr bwMode="gray">
            <a:xfrm>
              <a:off x="4025473" y="2642966"/>
              <a:ext cx="1389553" cy="513065"/>
            </a:xfrm>
            <a:prstGeom prst="rect">
              <a:avLst/>
            </a:prstGeom>
            <a:noFill/>
          </p:spPr>
          <p:txBody>
            <a:bodyPr wrap="none" lIns="0" tIns="0" rIns="0" bIns="0" rtlCol="0" anchor="ctr">
              <a:spAutoFit/>
            </a:bodyPr>
            <a:lstStyle/>
            <a:p>
              <a:pPr algn="ctr"/>
              <a:r>
                <a:rPr lang="en-US" b="1" dirty="0">
                  <a:cs typeface="Arial" panose="020B0604020202020204" pitchFamily="34" charset="0"/>
                </a:rPr>
                <a:t>Sustainable</a:t>
              </a:r>
              <a:br>
                <a:rPr lang="en-US" b="1" dirty="0">
                  <a:cs typeface="Arial" panose="020B0604020202020204" pitchFamily="34" charset="0"/>
                </a:rPr>
              </a:br>
              <a:r>
                <a:rPr lang="en-US" b="1" dirty="0">
                  <a:cs typeface="Arial" panose="020B0604020202020204" pitchFamily="34" charset="0"/>
                </a:rPr>
                <a:t>Infrastructure</a:t>
              </a:r>
            </a:p>
          </p:txBody>
        </p:sp>
        <p:sp>
          <p:nvSpPr>
            <p:cNvPr id="56" name="TextBox 55">
              <a:extLst>
                <a:ext uri="{FF2B5EF4-FFF2-40B4-BE49-F238E27FC236}">
                  <a16:creationId xmlns:a16="http://schemas.microsoft.com/office/drawing/2014/main" xmlns="" id="{71CE68C4-B02B-4902-929E-6047D8EE9E43}"/>
                </a:ext>
              </a:extLst>
            </p:cNvPr>
            <p:cNvSpPr txBox="1"/>
            <p:nvPr/>
          </p:nvSpPr>
          <p:spPr bwMode="gray">
            <a:xfrm>
              <a:off x="6787742" y="2642966"/>
              <a:ext cx="1389553" cy="513065"/>
            </a:xfrm>
            <a:prstGeom prst="rect">
              <a:avLst/>
            </a:prstGeom>
            <a:noFill/>
          </p:spPr>
          <p:txBody>
            <a:bodyPr wrap="none" lIns="0" tIns="0" rIns="0" bIns="0" rtlCol="0" anchor="ctr">
              <a:spAutoFit/>
            </a:bodyPr>
            <a:lstStyle/>
            <a:p>
              <a:pPr algn="ctr"/>
              <a:r>
                <a:rPr lang="en-US" b="1" dirty="0">
                  <a:cs typeface="Arial" panose="020B0604020202020204" pitchFamily="34" charset="0"/>
                </a:rPr>
                <a:t>Platform</a:t>
              </a:r>
              <a:br>
                <a:rPr lang="en-US" b="1" dirty="0">
                  <a:cs typeface="Arial" panose="020B0604020202020204" pitchFamily="34" charset="0"/>
                </a:rPr>
              </a:br>
              <a:r>
                <a:rPr lang="en-US" b="1" dirty="0">
                  <a:cs typeface="Arial" panose="020B0604020202020204" pitchFamily="34" charset="0"/>
                </a:rPr>
                <a:t>Infrastructure</a:t>
              </a:r>
            </a:p>
          </p:txBody>
        </p:sp>
        <p:sp>
          <p:nvSpPr>
            <p:cNvPr id="57" name="TextBox 56">
              <a:extLst>
                <a:ext uri="{FF2B5EF4-FFF2-40B4-BE49-F238E27FC236}">
                  <a16:creationId xmlns:a16="http://schemas.microsoft.com/office/drawing/2014/main" xmlns="" id="{EE53F635-0BC8-46D4-B9C5-2415E937ABCF}"/>
                </a:ext>
              </a:extLst>
            </p:cNvPr>
            <p:cNvSpPr txBox="1"/>
            <p:nvPr/>
          </p:nvSpPr>
          <p:spPr bwMode="gray">
            <a:xfrm>
              <a:off x="4025473" y="4513559"/>
              <a:ext cx="1389553" cy="513065"/>
            </a:xfrm>
            <a:prstGeom prst="rect">
              <a:avLst/>
            </a:prstGeom>
            <a:noFill/>
          </p:spPr>
          <p:txBody>
            <a:bodyPr wrap="none" lIns="0" tIns="0" rIns="0" bIns="0" rtlCol="0" anchor="ctr">
              <a:spAutoFit/>
            </a:bodyPr>
            <a:lstStyle/>
            <a:p>
              <a:pPr algn="ctr"/>
              <a:r>
                <a:rPr lang="en-US" b="1" dirty="0">
                  <a:cs typeface="Arial" panose="020B0604020202020204" pitchFamily="34" charset="0"/>
                </a:rPr>
                <a:t>Intractable</a:t>
              </a:r>
              <a:br>
                <a:rPr lang="en-US" b="1" dirty="0">
                  <a:cs typeface="Arial" panose="020B0604020202020204" pitchFamily="34" charset="0"/>
                </a:rPr>
              </a:br>
              <a:r>
                <a:rPr lang="en-US" b="1" dirty="0">
                  <a:cs typeface="Arial" panose="020B0604020202020204" pitchFamily="34" charset="0"/>
                </a:rPr>
                <a:t>Infrastructure</a:t>
              </a:r>
            </a:p>
          </p:txBody>
        </p:sp>
        <p:sp>
          <p:nvSpPr>
            <p:cNvPr id="58" name="TextBox 57">
              <a:extLst>
                <a:ext uri="{FF2B5EF4-FFF2-40B4-BE49-F238E27FC236}">
                  <a16:creationId xmlns:a16="http://schemas.microsoft.com/office/drawing/2014/main" xmlns="" id="{41003614-5F3C-4024-937F-AA41AA5752A9}"/>
                </a:ext>
              </a:extLst>
            </p:cNvPr>
            <p:cNvSpPr txBox="1"/>
            <p:nvPr/>
          </p:nvSpPr>
          <p:spPr bwMode="gray">
            <a:xfrm>
              <a:off x="6787742" y="4513559"/>
              <a:ext cx="1389553" cy="513065"/>
            </a:xfrm>
            <a:prstGeom prst="rect">
              <a:avLst/>
            </a:prstGeom>
            <a:noFill/>
          </p:spPr>
          <p:txBody>
            <a:bodyPr wrap="none" lIns="0" tIns="0" rIns="0" bIns="0" rtlCol="0" anchor="ctr">
              <a:spAutoFit/>
            </a:bodyPr>
            <a:lstStyle/>
            <a:p>
              <a:pPr algn="ctr"/>
              <a:r>
                <a:rPr lang="en-US" b="1" dirty="0">
                  <a:cs typeface="Arial" panose="020B0604020202020204" pitchFamily="34" charset="0"/>
                </a:rPr>
                <a:t>Upgradable</a:t>
              </a:r>
              <a:br>
                <a:rPr lang="en-US" b="1" dirty="0">
                  <a:cs typeface="Arial" panose="020B0604020202020204" pitchFamily="34" charset="0"/>
                </a:rPr>
              </a:br>
              <a:r>
                <a:rPr lang="en-US" b="1" dirty="0">
                  <a:cs typeface="Arial" panose="020B0604020202020204" pitchFamily="34" charset="0"/>
                </a:rPr>
                <a:t>Infrastructure</a:t>
              </a:r>
            </a:p>
          </p:txBody>
        </p:sp>
      </p:grpSp>
      <p:sp>
        <p:nvSpPr>
          <p:cNvPr id="29" name="Text Box 91">
            <a:extLst>
              <a:ext uri="{FF2B5EF4-FFF2-40B4-BE49-F238E27FC236}">
                <a16:creationId xmlns:a16="http://schemas.microsoft.com/office/drawing/2014/main" xmlns="" id="{AAED7754-D064-DD4D-A84E-B02CDBE0FEBB}"/>
              </a:ext>
            </a:extLst>
          </p:cNvPr>
          <p:cNvSpPr txBox="1">
            <a:spLocks noChangeAspect="1" noChangeArrowheads="1"/>
          </p:cNvSpPr>
          <p:nvPr/>
        </p:nvSpPr>
        <p:spPr bwMode="gray">
          <a:xfrm>
            <a:off x="457200" y="6088422"/>
            <a:ext cx="9303488" cy="212366"/>
          </a:xfrm>
          <a:prstGeom prst="rect">
            <a:avLst/>
          </a:prstGeom>
          <a:noFill/>
        </p:spPr>
        <p:txBody>
          <a:bodyPr wrap="square" lIns="0" tIns="0" rIns="0" bIns="27432" rtlCol="0" anchor="b" anchorCtr="0">
            <a:spAutoFit/>
          </a:bodyPr>
          <a:lstStyle>
            <a:defPPr>
              <a:defRPr lang="en-US"/>
            </a:defPPr>
            <a:lvl1pPr>
              <a:defRPr sz="800">
                <a:solidFill>
                  <a:schemeClr val="accent2">
                    <a:lumMod val="75000"/>
                  </a:schemeClr>
                </a:solidFill>
              </a:defRPr>
            </a:lvl1pPr>
          </a:lstStyle>
          <a:p>
            <a:pPr lvl="0"/>
            <a:r>
              <a:rPr lang="en-US" sz="1200" dirty="0">
                <a:solidFill>
                  <a:srgbClr val="6F7878"/>
                </a:solidFill>
              </a:rPr>
              <a:t>Source: Gartner</a:t>
            </a:r>
          </a:p>
        </p:txBody>
      </p:sp>
      <p:grpSp>
        <p:nvGrpSpPr>
          <p:cNvPr id="31" name="Group 30">
            <a:extLst>
              <a:ext uri="{FF2B5EF4-FFF2-40B4-BE49-F238E27FC236}">
                <a16:creationId xmlns:a16="http://schemas.microsoft.com/office/drawing/2014/main" xmlns="" id="{A1F76722-5E68-524C-A7E3-35EB05B951E0}"/>
              </a:ext>
            </a:extLst>
          </p:cNvPr>
          <p:cNvGrpSpPr/>
          <p:nvPr/>
        </p:nvGrpSpPr>
        <p:grpSpPr>
          <a:xfrm>
            <a:off x="10757646" y="361950"/>
            <a:ext cx="980329" cy="978408"/>
            <a:chOff x="10553700" y="361950"/>
            <a:chExt cx="1184275" cy="1184275"/>
          </a:xfrm>
        </p:grpSpPr>
        <p:sp>
          <p:nvSpPr>
            <p:cNvPr id="32" name="Oval 31">
              <a:extLst>
                <a:ext uri="{FF2B5EF4-FFF2-40B4-BE49-F238E27FC236}">
                  <a16:creationId xmlns:a16="http://schemas.microsoft.com/office/drawing/2014/main" xmlns="" id="{A7D57214-5E86-8049-9FA6-6D626806CE75}"/>
                </a:ext>
              </a:extLst>
            </p:cNvPr>
            <p:cNvSpPr/>
            <p:nvPr/>
          </p:nvSpPr>
          <p:spPr>
            <a:xfrm>
              <a:off x="10553700" y="361950"/>
              <a:ext cx="1184275" cy="1184275"/>
            </a:xfrm>
            <a:prstGeom prst="ellipse">
              <a:avLst/>
            </a:prstGeom>
            <a:solidFill>
              <a:srgbClr val="002856"/>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b"/>
            <a:lstStyle/>
            <a:p>
              <a:pPr algn="ctr"/>
              <a:r>
                <a:rPr lang="en-US" sz="1200" dirty="0">
                  <a:solidFill>
                    <a:schemeClr val="bg1"/>
                  </a:solidFill>
                </a:rPr>
                <a:t>Process</a:t>
              </a:r>
            </a:p>
          </p:txBody>
        </p:sp>
        <p:sp>
          <p:nvSpPr>
            <p:cNvPr id="33" name="Freeform: Shape 6">
              <a:extLst>
                <a:ext uri="{FF2B5EF4-FFF2-40B4-BE49-F238E27FC236}">
                  <a16:creationId xmlns:a16="http://schemas.microsoft.com/office/drawing/2014/main" xmlns="" id="{BBC80091-F436-394B-A623-AF9A8FD33DC2}"/>
                </a:ext>
              </a:extLst>
            </p:cNvPr>
            <p:cNvSpPr/>
            <p:nvPr/>
          </p:nvSpPr>
          <p:spPr>
            <a:xfrm>
              <a:off x="10825590" y="622133"/>
              <a:ext cx="640496" cy="460710"/>
            </a:xfrm>
            <a:custGeom>
              <a:avLst/>
              <a:gdLst>
                <a:gd name="connsiteX0" fmla="*/ 539924 w 542925"/>
                <a:gd name="connsiteY0" fmla="*/ 188928 h 390525"/>
                <a:gd name="connsiteX1" fmla="*/ 517064 w 542925"/>
                <a:gd name="connsiteY1" fmla="*/ 151590 h 390525"/>
                <a:gd name="connsiteX2" fmla="*/ 474583 w 542925"/>
                <a:gd name="connsiteY2" fmla="*/ 141398 h 390525"/>
                <a:gd name="connsiteX3" fmla="*/ 437245 w 542925"/>
                <a:gd name="connsiteY3" fmla="*/ 164258 h 390525"/>
                <a:gd name="connsiteX4" fmla="*/ 429625 w 542925"/>
                <a:gd name="connsiteY4" fmla="*/ 178832 h 390525"/>
                <a:gd name="connsiteX5" fmla="*/ 396192 w 542925"/>
                <a:gd name="connsiteY5" fmla="*/ 178832 h 390525"/>
                <a:gd name="connsiteX6" fmla="*/ 385238 w 542925"/>
                <a:gd name="connsiteY6" fmla="*/ 143875 h 390525"/>
                <a:gd name="connsiteX7" fmla="*/ 418861 w 542925"/>
                <a:gd name="connsiteY7" fmla="*/ 115014 h 390525"/>
                <a:gd name="connsiteX8" fmla="*/ 445246 w 542925"/>
                <a:gd name="connsiteY8" fmla="*/ 121586 h 390525"/>
                <a:gd name="connsiteX9" fmla="*/ 454294 w 542925"/>
                <a:gd name="connsiteY9" fmla="*/ 120824 h 390525"/>
                <a:gd name="connsiteX10" fmla="*/ 491632 w 542925"/>
                <a:gd name="connsiteY10" fmla="*/ 97964 h 390525"/>
                <a:gd name="connsiteX11" fmla="*/ 501824 w 542925"/>
                <a:gd name="connsiteY11" fmla="*/ 55388 h 390525"/>
                <a:gd name="connsiteX12" fmla="*/ 478964 w 542925"/>
                <a:gd name="connsiteY12" fmla="*/ 18049 h 390525"/>
                <a:gd name="connsiteX13" fmla="*/ 436483 w 542925"/>
                <a:gd name="connsiteY13" fmla="*/ 7858 h 390525"/>
                <a:gd name="connsiteX14" fmla="*/ 399145 w 542925"/>
                <a:gd name="connsiteY14" fmla="*/ 30718 h 390525"/>
                <a:gd name="connsiteX15" fmla="*/ 388953 w 542925"/>
                <a:gd name="connsiteY15" fmla="*/ 73295 h 390525"/>
                <a:gd name="connsiteX16" fmla="*/ 393049 w 542925"/>
                <a:gd name="connsiteY16" fmla="*/ 86820 h 390525"/>
                <a:gd name="connsiteX17" fmla="*/ 363331 w 542925"/>
                <a:gd name="connsiteY17" fmla="*/ 112252 h 390525"/>
                <a:gd name="connsiteX18" fmla="*/ 273891 w 542925"/>
                <a:gd name="connsiteY18" fmla="*/ 73866 h 390525"/>
                <a:gd name="connsiteX19" fmla="*/ 184451 w 542925"/>
                <a:gd name="connsiteY19" fmla="*/ 112252 h 390525"/>
                <a:gd name="connsiteX20" fmla="*/ 154733 w 542925"/>
                <a:gd name="connsiteY20" fmla="*/ 86820 h 390525"/>
                <a:gd name="connsiteX21" fmla="*/ 158829 w 542925"/>
                <a:gd name="connsiteY21" fmla="*/ 73295 h 390525"/>
                <a:gd name="connsiteX22" fmla="*/ 148637 w 542925"/>
                <a:gd name="connsiteY22" fmla="*/ 30718 h 390525"/>
                <a:gd name="connsiteX23" fmla="*/ 111299 w 542925"/>
                <a:gd name="connsiteY23" fmla="*/ 7858 h 390525"/>
                <a:gd name="connsiteX24" fmla="*/ 68818 w 542925"/>
                <a:gd name="connsiteY24" fmla="*/ 18049 h 390525"/>
                <a:gd name="connsiteX25" fmla="*/ 45958 w 542925"/>
                <a:gd name="connsiteY25" fmla="*/ 55388 h 390525"/>
                <a:gd name="connsiteX26" fmla="*/ 56149 w 542925"/>
                <a:gd name="connsiteY26" fmla="*/ 97869 h 390525"/>
                <a:gd name="connsiteX27" fmla="*/ 93487 w 542925"/>
                <a:gd name="connsiteY27" fmla="*/ 120729 h 390525"/>
                <a:gd name="connsiteX28" fmla="*/ 102536 w 542925"/>
                <a:gd name="connsiteY28" fmla="*/ 121491 h 390525"/>
                <a:gd name="connsiteX29" fmla="*/ 128920 w 542925"/>
                <a:gd name="connsiteY29" fmla="*/ 114919 h 390525"/>
                <a:gd name="connsiteX30" fmla="*/ 162544 w 542925"/>
                <a:gd name="connsiteY30" fmla="*/ 143780 h 390525"/>
                <a:gd name="connsiteX31" fmla="*/ 151590 w 542925"/>
                <a:gd name="connsiteY31" fmla="*/ 178736 h 390525"/>
                <a:gd name="connsiteX32" fmla="*/ 118157 w 542925"/>
                <a:gd name="connsiteY32" fmla="*/ 178736 h 390525"/>
                <a:gd name="connsiteX33" fmla="*/ 110537 w 542925"/>
                <a:gd name="connsiteY33" fmla="*/ 164163 h 390525"/>
                <a:gd name="connsiteX34" fmla="*/ 73199 w 542925"/>
                <a:gd name="connsiteY34" fmla="*/ 141303 h 390525"/>
                <a:gd name="connsiteX35" fmla="*/ 30718 w 542925"/>
                <a:gd name="connsiteY35" fmla="*/ 151495 h 390525"/>
                <a:gd name="connsiteX36" fmla="*/ 7858 w 542925"/>
                <a:gd name="connsiteY36" fmla="*/ 188833 h 390525"/>
                <a:gd name="connsiteX37" fmla="*/ 18049 w 542925"/>
                <a:gd name="connsiteY37" fmla="*/ 231410 h 390525"/>
                <a:gd name="connsiteX38" fmla="*/ 64341 w 542925"/>
                <a:gd name="connsiteY38" fmla="*/ 254936 h 390525"/>
                <a:gd name="connsiteX39" fmla="*/ 97869 w 542925"/>
                <a:gd name="connsiteY39" fmla="*/ 244078 h 390525"/>
                <a:gd name="connsiteX40" fmla="*/ 118062 w 542925"/>
                <a:gd name="connsiteY40" fmla="*/ 216932 h 390525"/>
                <a:gd name="connsiteX41" fmla="*/ 151590 w 542925"/>
                <a:gd name="connsiteY41" fmla="*/ 216932 h 390525"/>
                <a:gd name="connsiteX42" fmla="*/ 162544 w 542925"/>
                <a:gd name="connsiteY42" fmla="*/ 251888 h 390525"/>
                <a:gd name="connsiteX43" fmla="*/ 128920 w 542925"/>
                <a:gd name="connsiteY43" fmla="*/ 280749 h 390525"/>
                <a:gd name="connsiteX44" fmla="*/ 68818 w 542925"/>
                <a:gd name="connsiteY44" fmla="*/ 285035 h 390525"/>
                <a:gd name="connsiteX45" fmla="*/ 56149 w 542925"/>
                <a:gd name="connsiteY45" fmla="*/ 364855 h 390525"/>
                <a:gd name="connsiteX46" fmla="*/ 102441 w 542925"/>
                <a:gd name="connsiteY46" fmla="*/ 388382 h 390525"/>
                <a:gd name="connsiteX47" fmla="*/ 135969 w 542925"/>
                <a:gd name="connsiteY47" fmla="*/ 377523 h 390525"/>
                <a:gd name="connsiteX48" fmla="*/ 154828 w 542925"/>
                <a:gd name="connsiteY48" fmla="*/ 308657 h 390525"/>
                <a:gd name="connsiteX49" fmla="*/ 184356 w 542925"/>
                <a:gd name="connsiteY49" fmla="*/ 283321 h 390525"/>
                <a:gd name="connsiteX50" fmla="*/ 273796 w 542925"/>
                <a:gd name="connsiteY50" fmla="*/ 321707 h 390525"/>
                <a:gd name="connsiteX51" fmla="*/ 363236 w 542925"/>
                <a:gd name="connsiteY51" fmla="*/ 283321 h 390525"/>
                <a:gd name="connsiteX52" fmla="*/ 392763 w 542925"/>
                <a:gd name="connsiteY52" fmla="*/ 308657 h 390525"/>
                <a:gd name="connsiteX53" fmla="*/ 411623 w 542925"/>
                <a:gd name="connsiteY53" fmla="*/ 377523 h 390525"/>
                <a:gd name="connsiteX54" fmla="*/ 445151 w 542925"/>
                <a:gd name="connsiteY54" fmla="*/ 388382 h 390525"/>
                <a:gd name="connsiteX55" fmla="*/ 491442 w 542925"/>
                <a:gd name="connsiteY55" fmla="*/ 364855 h 390525"/>
                <a:gd name="connsiteX56" fmla="*/ 478774 w 542925"/>
                <a:gd name="connsiteY56" fmla="*/ 285035 h 390525"/>
                <a:gd name="connsiteX57" fmla="*/ 418671 w 542925"/>
                <a:gd name="connsiteY57" fmla="*/ 280749 h 390525"/>
                <a:gd name="connsiteX58" fmla="*/ 385048 w 542925"/>
                <a:gd name="connsiteY58" fmla="*/ 251888 h 390525"/>
                <a:gd name="connsiteX59" fmla="*/ 396002 w 542925"/>
                <a:gd name="connsiteY59" fmla="*/ 217027 h 390525"/>
                <a:gd name="connsiteX60" fmla="*/ 429530 w 542925"/>
                <a:gd name="connsiteY60" fmla="*/ 217027 h 390525"/>
                <a:gd name="connsiteX61" fmla="*/ 449723 w 542925"/>
                <a:gd name="connsiteY61" fmla="*/ 244173 h 390525"/>
                <a:gd name="connsiteX62" fmla="*/ 483251 w 542925"/>
                <a:gd name="connsiteY62" fmla="*/ 255032 h 390525"/>
                <a:gd name="connsiteX63" fmla="*/ 529542 w 542925"/>
                <a:gd name="connsiteY63" fmla="*/ 231505 h 390525"/>
                <a:gd name="connsiteX64" fmla="*/ 539924 w 542925"/>
                <a:gd name="connsiteY64" fmla="*/ 188928 h 390525"/>
                <a:gd name="connsiteX65" fmla="*/ 429911 w 542925"/>
                <a:gd name="connsiteY65" fmla="*/ 53387 h 390525"/>
                <a:gd name="connsiteX66" fmla="*/ 445341 w 542925"/>
                <a:gd name="connsiteY66" fmla="*/ 45577 h 390525"/>
                <a:gd name="connsiteX67" fmla="*/ 456485 w 542925"/>
                <a:gd name="connsiteY67" fmla="*/ 49196 h 390525"/>
                <a:gd name="connsiteX68" fmla="*/ 464105 w 542925"/>
                <a:gd name="connsiteY68" fmla="*/ 61579 h 390525"/>
                <a:gd name="connsiteX69" fmla="*/ 460676 w 542925"/>
                <a:gd name="connsiteY69" fmla="*/ 75771 h 390525"/>
                <a:gd name="connsiteX70" fmla="*/ 448294 w 542925"/>
                <a:gd name="connsiteY70" fmla="*/ 83391 h 390525"/>
                <a:gd name="connsiteX71" fmla="*/ 434102 w 542925"/>
                <a:gd name="connsiteY71" fmla="*/ 79962 h 390525"/>
                <a:gd name="connsiteX72" fmla="*/ 426481 w 542925"/>
                <a:gd name="connsiteY72" fmla="*/ 67580 h 390525"/>
                <a:gd name="connsiteX73" fmla="*/ 429911 w 542925"/>
                <a:gd name="connsiteY73" fmla="*/ 53387 h 390525"/>
                <a:gd name="connsiteX74" fmla="*/ 99488 w 542925"/>
                <a:gd name="connsiteY74" fmla="*/ 83391 h 390525"/>
                <a:gd name="connsiteX75" fmla="*/ 87010 w 542925"/>
                <a:gd name="connsiteY75" fmla="*/ 75771 h 390525"/>
                <a:gd name="connsiteX76" fmla="*/ 83581 w 542925"/>
                <a:gd name="connsiteY76" fmla="*/ 61579 h 390525"/>
                <a:gd name="connsiteX77" fmla="*/ 91202 w 542925"/>
                <a:gd name="connsiteY77" fmla="*/ 49101 h 390525"/>
                <a:gd name="connsiteX78" fmla="*/ 102346 w 542925"/>
                <a:gd name="connsiteY78" fmla="*/ 45482 h 390525"/>
                <a:gd name="connsiteX79" fmla="*/ 105394 w 542925"/>
                <a:gd name="connsiteY79" fmla="*/ 45767 h 390525"/>
                <a:gd name="connsiteX80" fmla="*/ 117776 w 542925"/>
                <a:gd name="connsiteY80" fmla="*/ 53387 h 390525"/>
                <a:gd name="connsiteX81" fmla="*/ 117776 w 542925"/>
                <a:gd name="connsiteY81" fmla="*/ 53387 h 390525"/>
                <a:gd name="connsiteX82" fmla="*/ 121205 w 542925"/>
                <a:gd name="connsiteY82" fmla="*/ 67580 h 390525"/>
                <a:gd name="connsiteX83" fmla="*/ 113585 w 542925"/>
                <a:gd name="connsiteY83" fmla="*/ 80057 h 390525"/>
                <a:gd name="connsiteX84" fmla="*/ 99488 w 542925"/>
                <a:gd name="connsiteY84" fmla="*/ 83391 h 390525"/>
                <a:gd name="connsiteX85" fmla="*/ 113681 w 542925"/>
                <a:gd name="connsiteY85" fmla="*/ 346662 h 390525"/>
                <a:gd name="connsiteX86" fmla="*/ 87106 w 542925"/>
                <a:gd name="connsiteY86" fmla="*/ 342471 h 390525"/>
                <a:gd name="connsiteX87" fmla="*/ 91297 w 542925"/>
                <a:gd name="connsiteY87" fmla="*/ 315896 h 390525"/>
                <a:gd name="connsiteX88" fmla="*/ 102441 w 542925"/>
                <a:gd name="connsiteY88" fmla="*/ 312277 h 390525"/>
                <a:gd name="connsiteX89" fmla="*/ 117872 w 542925"/>
                <a:gd name="connsiteY89" fmla="*/ 320087 h 390525"/>
                <a:gd name="connsiteX90" fmla="*/ 113681 w 542925"/>
                <a:gd name="connsiteY90" fmla="*/ 346662 h 390525"/>
                <a:gd name="connsiteX91" fmla="*/ 456485 w 542925"/>
                <a:gd name="connsiteY91" fmla="*/ 315801 h 390525"/>
                <a:gd name="connsiteX92" fmla="*/ 460676 w 542925"/>
                <a:gd name="connsiteY92" fmla="*/ 342376 h 390525"/>
                <a:gd name="connsiteX93" fmla="*/ 448294 w 542925"/>
                <a:gd name="connsiteY93" fmla="*/ 349996 h 390525"/>
                <a:gd name="connsiteX94" fmla="*/ 434102 w 542925"/>
                <a:gd name="connsiteY94" fmla="*/ 346567 h 390525"/>
                <a:gd name="connsiteX95" fmla="*/ 429911 w 542925"/>
                <a:gd name="connsiteY95" fmla="*/ 319992 h 390525"/>
                <a:gd name="connsiteX96" fmla="*/ 456485 w 542925"/>
                <a:gd name="connsiteY96" fmla="*/ 315801 h 390525"/>
                <a:gd name="connsiteX97" fmla="*/ 273891 w 542925"/>
                <a:gd name="connsiteY97" fmla="*/ 112157 h 390525"/>
                <a:gd name="connsiteX98" fmla="*/ 359616 w 542925"/>
                <a:gd name="connsiteY98" fmla="*/ 197882 h 390525"/>
                <a:gd name="connsiteX99" fmla="*/ 340566 w 542925"/>
                <a:gd name="connsiteY99" fmla="*/ 251603 h 390525"/>
                <a:gd name="connsiteX100" fmla="*/ 340566 w 542925"/>
                <a:gd name="connsiteY100" fmla="*/ 226457 h 390525"/>
                <a:gd name="connsiteX101" fmla="*/ 323326 w 542925"/>
                <a:gd name="connsiteY101" fmla="*/ 226457 h 390525"/>
                <a:gd name="connsiteX102" fmla="*/ 320087 w 542925"/>
                <a:gd name="connsiteY102" fmla="*/ 164258 h 390525"/>
                <a:gd name="connsiteX103" fmla="*/ 320087 w 542925"/>
                <a:gd name="connsiteY103" fmla="*/ 164258 h 390525"/>
                <a:gd name="connsiteX104" fmla="*/ 282749 w 542925"/>
                <a:gd name="connsiteY104" fmla="*/ 141398 h 390525"/>
                <a:gd name="connsiteX105" fmla="*/ 240268 w 542925"/>
                <a:gd name="connsiteY105" fmla="*/ 151590 h 390525"/>
                <a:gd name="connsiteX106" fmla="*/ 217408 w 542925"/>
                <a:gd name="connsiteY106" fmla="*/ 188928 h 390525"/>
                <a:gd name="connsiteX107" fmla="*/ 224361 w 542925"/>
                <a:gd name="connsiteY107" fmla="*/ 226457 h 390525"/>
                <a:gd name="connsiteX108" fmla="*/ 207216 w 542925"/>
                <a:gd name="connsiteY108" fmla="*/ 226457 h 390525"/>
                <a:gd name="connsiteX109" fmla="*/ 207216 w 542925"/>
                <a:gd name="connsiteY109" fmla="*/ 251603 h 390525"/>
                <a:gd name="connsiteX110" fmla="*/ 188166 w 542925"/>
                <a:gd name="connsiteY110" fmla="*/ 197882 h 390525"/>
                <a:gd name="connsiteX111" fmla="*/ 273891 w 542925"/>
                <a:gd name="connsiteY111" fmla="*/ 112157 h 390525"/>
                <a:gd name="connsiteX112" fmla="*/ 255031 w 542925"/>
                <a:gd name="connsiteY112" fmla="*/ 194929 h 390525"/>
                <a:gd name="connsiteX113" fmla="*/ 262652 w 542925"/>
                <a:gd name="connsiteY113" fmla="*/ 182451 h 390525"/>
                <a:gd name="connsiteX114" fmla="*/ 273796 w 542925"/>
                <a:gd name="connsiteY114" fmla="*/ 178832 h 390525"/>
                <a:gd name="connsiteX115" fmla="*/ 276844 w 542925"/>
                <a:gd name="connsiteY115" fmla="*/ 179117 h 390525"/>
                <a:gd name="connsiteX116" fmla="*/ 289322 w 542925"/>
                <a:gd name="connsiteY116" fmla="*/ 186737 h 390525"/>
                <a:gd name="connsiteX117" fmla="*/ 285131 w 542925"/>
                <a:gd name="connsiteY117" fmla="*/ 213312 h 390525"/>
                <a:gd name="connsiteX118" fmla="*/ 258556 w 542925"/>
                <a:gd name="connsiteY118" fmla="*/ 209121 h 390525"/>
                <a:gd name="connsiteX119" fmla="*/ 255031 w 542925"/>
                <a:gd name="connsiteY119" fmla="*/ 194929 h 390525"/>
                <a:gd name="connsiteX120" fmla="*/ 83105 w 542925"/>
                <a:gd name="connsiteY120" fmla="*/ 200834 h 390525"/>
                <a:gd name="connsiteX121" fmla="*/ 75485 w 542925"/>
                <a:gd name="connsiteY121" fmla="*/ 213312 h 390525"/>
                <a:gd name="connsiteX122" fmla="*/ 48910 w 542925"/>
                <a:gd name="connsiteY122" fmla="*/ 209121 h 390525"/>
                <a:gd name="connsiteX123" fmla="*/ 45481 w 542925"/>
                <a:gd name="connsiteY123" fmla="*/ 194929 h 390525"/>
                <a:gd name="connsiteX124" fmla="*/ 53102 w 542925"/>
                <a:gd name="connsiteY124" fmla="*/ 182451 h 390525"/>
                <a:gd name="connsiteX125" fmla="*/ 64246 w 542925"/>
                <a:gd name="connsiteY125" fmla="*/ 178832 h 390525"/>
                <a:gd name="connsiteX126" fmla="*/ 67294 w 542925"/>
                <a:gd name="connsiteY126" fmla="*/ 179117 h 390525"/>
                <a:gd name="connsiteX127" fmla="*/ 79676 w 542925"/>
                <a:gd name="connsiteY127" fmla="*/ 186737 h 390525"/>
                <a:gd name="connsiteX128" fmla="*/ 79676 w 542925"/>
                <a:gd name="connsiteY128" fmla="*/ 186737 h 390525"/>
                <a:gd name="connsiteX129" fmla="*/ 83105 w 542925"/>
                <a:gd name="connsiteY129" fmla="*/ 200834 h 390525"/>
                <a:gd name="connsiteX130" fmla="*/ 245316 w 542925"/>
                <a:gd name="connsiteY130" fmla="*/ 278654 h 390525"/>
                <a:gd name="connsiteX131" fmla="*/ 245316 w 542925"/>
                <a:gd name="connsiteY131" fmla="*/ 264557 h 390525"/>
                <a:gd name="connsiteX132" fmla="*/ 302466 w 542925"/>
                <a:gd name="connsiteY132" fmla="*/ 264557 h 390525"/>
                <a:gd name="connsiteX133" fmla="*/ 302466 w 542925"/>
                <a:gd name="connsiteY133" fmla="*/ 278558 h 390525"/>
                <a:gd name="connsiteX134" fmla="*/ 273891 w 542925"/>
                <a:gd name="connsiteY134" fmla="*/ 283607 h 390525"/>
                <a:gd name="connsiteX135" fmla="*/ 245316 w 542925"/>
                <a:gd name="connsiteY135" fmla="*/ 278654 h 390525"/>
                <a:gd name="connsiteX136" fmla="*/ 498872 w 542925"/>
                <a:gd name="connsiteY136" fmla="*/ 209121 h 390525"/>
                <a:gd name="connsiteX137" fmla="*/ 486489 w 542925"/>
                <a:gd name="connsiteY137" fmla="*/ 216741 h 390525"/>
                <a:gd name="connsiteX138" fmla="*/ 472297 w 542925"/>
                <a:gd name="connsiteY138" fmla="*/ 213312 h 390525"/>
                <a:gd name="connsiteX139" fmla="*/ 468106 w 542925"/>
                <a:gd name="connsiteY139" fmla="*/ 186737 h 390525"/>
                <a:gd name="connsiteX140" fmla="*/ 483536 w 542925"/>
                <a:gd name="connsiteY140" fmla="*/ 178927 h 390525"/>
                <a:gd name="connsiteX141" fmla="*/ 494681 w 542925"/>
                <a:gd name="connsiteY141" fmla="*/ 182546 h 390525"/>
                <a:gd name="connsiteX142" fmla="*/ 502301 w 542925"/>
                <a:gd name="connsiteY142" fmla="*/ 195024 h 390525"/>
                <a:gd name="connsiteX143" fmla="*/ 498872 w 542925"/>
                <a:gd name="connsiteY143" fmla="*/ 209121 h 390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Lst>
              <a:rect l="l" t="t" r="r" b="b"/>
              <a:pathLst>
                <a:path w="542925" h="390525">
                  <a:moveTo>
                    <a:pt x="539924" y="188928"/>
                  </a:moveTo>
                  <a:cubicBezTo>
                    <a:pt x="537543" y="173879"/>
                    <a:pt x="529447" y="160639"/>
                    <a:pt x="517064" y="151590"/>
                  </a:cubicBezTo>
                  <a:cubicBezTo>
                    <a:pt x="504682" y="142637"/>
                    <a:pt x="489632" y="139017"/>
                    <a:pt x="474583" y="141398"/>
                  </a:cubicBezTo>
                  <a:cubicBezTo>
                    <a:pt x="459533" y="143780"/>
                    <a:pt x="446294" y="151876"/>
                    <a:pt x="437245" y="164258"/>
                  </a:cubicBezTo>
                  <a:cubicBezTo>
                    <a:pt x="433911" y="168735"/>
                    <a:pt x="431435" y="173688"/>
                    <a:pt x="429625" y="178832"/>
                  </a:cubicBezTo>
                  <a:lnTo>
                    <a:pt x="396192" y="178832"/>
                  </a:lnTo>
                  <a:cubicBezTo>
                    <a:pt x="394287" y="166449"/>
                    <a:pt x="390572" y="154733"/>
                    <a:pt x="385238" y="143875"/>
                  </a:cubicBezTo>
                  <a:lnTo>
                    <a:pt x="418861" y="115014"/>
                  </a:lnTo>
                  <a:cubicBezTo>
                    <a:pt x="427053" y="119300"/>
                    <a:pt x="436006" y="121586"/>
                    <a:pt x="445246" y="121586"/>
                  </a:cubicBezTo>
                  <a:cubicBezTo>
                    <a:pt x="448294" y="121586"/>
                    <a:pt x="451247" y="121396"/>
                    <a:pt x="454294" y="120824"/>
                  </a:cubicBezTo>
                  <a:cubicBezTo>
                    <a:pt x="469344" y="118443"/>
                    <a:pt x="482584" y="110347"/>
                    <a:pt x="491632" y="97964"/>
                  </a:cubicBezTo>
                  <a:cubicBezTo>
                    <a:pt x="500586" y="85582"/>
                    <a:pt x="504206" y="70532"/>
                    <a:pt x="501824" y="55388"/>
                  </a:cubicBezTo>
                  <a:cubicBezTo>
                    <a:pt x="499443" y="40243"/>
                    <a:pt x="491347" y="27098"/>
                    <a:pt x="478964" y="18049"/>
                  </a:cubicBezTo>
                  <a:cubicBezTo>
                    <a:pt x="466582" y="9096"/>
                    <a:pt x="451532" y="5477"/>
                    <a:pt x="436483" y="7858"/>
                  </a:cubicBezTo>
                  <a:cubicBezTo>
                    <a:pt x="421433" y="10239"/>
                    <a:pt x="408194" y="18335"/>
                    <a:pt x="399145" y="30718"/>
                  </a:cubicBezTo>
                  <a:cubicBezTo>
                    <a:pt x="390096" y="43100"/>
                    <a:pt x="386572" y="58150"/>
                    <a:pt x="388953" y="73295"/>
                  </a:cubicBezTo>
                  <a:cubicBezTo>
                    <a:pt x="389715" y="78057"/>
                    <a:pt x="391239" y="82534"/>
                    <a:pt x="393049" y="86820"/>
                  </a:cubicBezTo>
                  <a:lnTo>
                    <a:pt x="363331" y="112252"/>
                  </a:lnTo>
                  <a:cubicBezTo>
                    <a:pt x="340756" y="88630"/>
                    <a:pt x="309038" y="73866"/>
                    <a:pt x="273891" y="73866"/>
                  </a:cubicBezTo>
                  <a:cubicBezTo>
                    <a:pt x="238744" y="73866"/>
                    <a:pt x="207026" y="88630"/>
                    <a:pt x="184451" y="112252"/>
                  </a:cubicBezTo>
                  <a:lnTo>
                    <a:pt x="154733" y="86820"/>
                  </a:lnTo>
                  <a:cubicBezTo>
                    <a:pt x="156543" y="82534"/>
                    <a:pt x="158067" y="78057"/>
                    <a:pt x="158829" y="73295"/>
                  </a:cubicBezTo>
                  <a:cubicBezTo>
                    <a:pt x="161210" y="58245"/>
                    <a:pt x="157591" y="43100"/>
                    <a:pt x="148637" y="30718"/>
                  </a:cubicBezTo>
                  <a:cubicBezTo>
                    <a:pt x="139684" y="18335"/>
                    <a:pt x="126444" y="10239"/>
                    <a:pt x="111299" y="7858"/>
                  </a:cubicBezTo>
                  <a:cubicBezTo>
                    <a:pt x="96250" y="5477"/>
                    <a:pt x="81105" y="9096"/>
                    <a:pt x="68818" y="18049"/>
                  </a:cubicBezTo>
                  <a:cubicBezTo>
                    <a:pt x="56435" y="27003"/>
                    <a:pt x="48339" y="40243"/>
                    <a:pt x="45958" y="55388"/>
                  </a:cubicBezTo>
                  <a:cubicBezTo>
                    <a:pt x="43577" y="70437"/>
                    <a:pt x="47196" y="85582"/>
                    <a:pt x="56149" y="97869"/>
                  </a:cubicBezTo>
                  <a:cubicBezTo>
                    <a:pt x="65103" y="110251"/>
                    <a:pt x="78343" y="118348"/>
                    <a:pt x="93487" y="120729"/>
                  </a:cubicBezTo>
                  <a:cubicBezTo>
                    <a:pt x="96535" y="121205"/>
                    <a:pt x="99583" y="121491"/>
                    <a:pt x="102536" y="121491"/>
                  </a:cubicBezTo>
                  <a:cubicBezTo>
                    <a:pt x="111776" y="121491"/>
                    <a:pt x="120824" y="119205"/>
                    <a:pt x="128920" y="114919"/>
                  </a:cubicBezTo>
                  <a:lnTo>
                    <a:pt x="162544" y="143780"/>
                  </a:lnTo>
                  <a:cubicBezTo>
                    <a:pt x="157210" y="154638"/>
                    <a:pt x="153495" y="166354"/>
                    <a:pt x="151590" y="178736"/>
                  </a:cubicBezTo>
                  <a:lnTo>
                    <a:pt x="118157" y="178736"/>
                  </a:lnTo>
                  <a:cubicBezTo>
                    <a:pt x="116348" y="173593"/>
                    <a:pt x="113776" y="168735"/>
                    <a:pt x="110537" y="164163"/>
                  </a:cubicBezTo>
                  <a:cubicBezTo>
                    <a:pt x="101584" y="151781"/>
                    <a:pt x="88344" y="143684"/>
                    <a:pt x="73199" y="141303"/>
                  </a:cubicBezTo>
                  <a:cubicBezTo>
                    <a:pt x="58150" y="138922"/>
                    <a:pt x="43005" y="142541"/>
                    <a:pt x="30718" y="151495"/>
                  </a:cubicBezTo>
                  <a:cubicBezTo>
                    <a:pt x="18335" y="160448"/>
                    <a:pt x="10239" y="173688"/>
                    <a:pt x="7858" y="188833"/>
                  </a:cubicBezTo>
                  <a:cubicBezTo>
                    <a:pt x="5477" y="203882"/>
                    <a:pt x="9096" y="219027"/>
                    <a:pt x="18049" y="231410"/>
                  </a:cubicBezTo>
                  <a:cubicBezTo>
                    <a:pt x="29194" y="246745"/>
                    <a:pt x="46624" y="254936"/>
                    <a:pt x="64341" y="254936"/>
                  </a:cubicBezTo>
                  <a:cubicBezTo>
                    <a:pt x="75961" y="254936"/>
                    <a:pt x="87773" y="251412"/>
                    <a:pt x="97869" y="244078"/>
                  </a:cubicBezTo>
                  <a:cubicBezTo>
                    <a:pt x="107394" y="237220"/>
                    <a:pt x="114252" y="227695"/>
                    <a:pt x="118062" y="216932"/>
                  </a:cubicBezTo>
                  <a:lnTo>
                    <a:pt x="151590" y="216932"/>
                  </a:lnTo>
                  <a:cubicBezTo>
                    <a:pt x="153495" y="229314"/>
                    <a:pt x="157210" y="241030"/>
                    <a:pt x="162544" y="251888"/>
                  </a:cubicBezTo>
                  <a:lnTo>
                    <a:pt x="128920" y="280749"/>
                  </a:lnTo>
                  <a:cubicBezTo>
                    <a:pt x="110252" y="271034"/>
                    <a:pt x="86915" y="271891"/>
                    <a:pt x="68818" y="285035"/>
                  </a:cubicBezTo>
                  <a:cubicBezTo>
                    <a:pt x="43291" y="303609"/>
                    <a:pt x="37671" y="339423"/>
                    <a:pt x="56149" y="364855"/>
                  </a:cubicBezTo>
                  <a:cubicBezTo>
                    <a:pt x="67294" y="380190"/>
                    <a:pt x="84724" y="388382"/>
                    <a:pt x="102441" y="388382"/>
                  </a:cubicBezTo>
                  <a:cubicBezTo>
                    <a:pt x="114061" y="388382"/>
                    <a:pt x="125873" y="384857"/>
                    <a:pt x="135969" y="377523"/>
                  </a:cubicBezTo>
                  <a:cubicBezTo>
                    <a:pt x="157972" y="361521"/>
                    <a:pt x="165115" y="332660"/>
                    <a:pt x="154828" y="308657"/>
                  </a:cubicBezTo>
                  <a:lnTo>
                    <a:pt x="184356" y="283321"/>
                  </a:lnTo>
                  <a:cubicBezTo>
                    <a:pt x="206930" y="306943"/>
                    <a:pt x="238648" y="321707"/>
                    <a:pt x="273796" y="321707"/>
                  </a:cubicBezTo>
                  <a:cubicBezTo>
                    <a:pt x="308943" y="321707"/>
                    <a:pt x="340661" y="306943"/>
                    <a:pt x="363236" y="283321"/>
                  </a:cubicBezTo>
                  <a:lnTo>
                    <a:pt x="392763" y="308657"/>
                  </a:lnTo>
                  <a:cubicBezTo>
                    <a:pt x="382476" y="332660"/>
                    <a:pt x="389620" y="361521"/>
                    <a:pt x="411623" y="377523"/>
                  </a:cubicBezTo>
                  <a:cubicBezTo>
                    <a:pt x="421719" y="384857"/>
                    <a:pt x="433530" y="388382"/>
                    <a:pt x="445151" y="388382"/>
                  </a:cubicBezTo>
                  <a:cubicBezTo>
                    <a:pt x="462867" y="388382"/>
                    <a:pt x="480298" y="380190"/>
                    <a:pt x="491442" y="364855"/>
                  </a:cubicBezTo>
                  <a:cubicBezTo>
                    <a:pt x="509920" y="339328"/>
                    <a:pt x="504301" y="303514"/>
                    <a:pt x="478774" y="285035"/>
                  </a:cubicBezTo>
                  <a:cubicBezTo>
                    <a:pt x="460676" y="271891"/>
                    <a:pt x="437340" y="271034"/>
                    <a:pt x="418671" y="280749"/>
                  </a:cubicBezTo>
                  <a:lnTo>
                    <a:pt x="385048" y="251888"/>
                  </a:lnTo>
                  <a:cubicBezTo>
                    <a:pt x="390382" y="241030"/>
                    <a:pt x="394097" y="229314"/>
                    <a:pt x="396002" y="217027"/>
                  </a:cubicBezTo>
                  <a:lnTo>
                    <a:pt x="429530" y="217027"/>
                  </a:lnTo>
                  <a:cubicBezTo>
                    <a:pt x="433340" y="227885"/>
                    <a:pt x="440293" y="237315"/>
                    <a:pt x="449723" y="244173"/>
                  </a:cubicBezTo>
                  <a:cubicBezTo>
                    <a:pt x="459819" y="251507"/>
                    <a:pt x="471630" y="255032"/>
                    <a:pt x="483251" y="255032"/>
                  </a:cubicBezTo>
                  <a:cubicBezTo>
                    <a:pt x="500967" y="255032"/>
                    <a:pt x="518398" y="246840"/>
                    <a:pt x="529542" y="231505"/>
                  </a:cubicBezTo>
                  <a:cubicBezTo>
                    <a:pt x="538686" y="219122"/>
                    <a:pt x="542306" y="204073"/>
                    <a:pt x="539924" y="188928"/>
                  </a:cubicBezTo>
                  <a:close/>
                  <a:moveTo>
                    <a:pt x="429911" y="53387"/>
                  </a:moveTo>
                  <a:cubicBezTo>
                    <a:pt x="433625" y="48244"/>
                    <a:pt x="439436" y="45577"/>
                    <a:pt x="445341" y="45577"/>
                  </a:cubicBezTo>
                  <a:cubicBezTo>
                    <a:pt x="449246" y="45577"/>
                    <a:pt x="453152" y="46720"/>
                    <a:pt x="456485" y="49196"/>
                  </a:cubicBezTo>
                  <a:cubicBezTo>
                    <a:pt x="460581" y="52149"/>
                    <a:pt x="463343" y="56626"/>
                    <a:pt x="464105" y="61579"/>
                  </a:cubicBezTo>
                  <a:cubicBezTo>
                    <a:pt x="464867" y="66627"/>
                    <a:pt x="463724" y="71675"/>
                    <a:pt x="460676" y="75771"/>
                  </a:cubicBezTo>
                  <a:cubicBezTo>
                    <a:pt x="457723" y="79867"/>
                    <a:pt x="453247" y="82629"/>
                    <a:pt x="448294" y="83391"/>
                  </a:cubicBezTo>
                  <a:cubicBezTo>
                    <a:pt x="443245" y="84153"/>
                    <a:pt x="438197" y="83010"/>
                    <a:pt x="434102" y="79962"/>
                  </a:cubicBezTo>
                  <a:cubicBezTo>
                    <a:pt x="430006" y="76914"/>
                    <a:pt x="427244" y="72533"/>
                    <a:pt x="426481" y="67580"/>
                  </a:cubicBezTo>
                  <a:cubicBezTo>
                    <a:pt x="425719" y="62531"/>
                    <a:pt x="426958" y="57483"/>
                    <a:pt x="429911" y="53387"/>
                  </a:cubicBezTo>
                  <a:close/>
                  <a:moveTo>
                    <a:pt x="99488" y="83391"/>
                  </a:moveTo>
                  <a:cubicBezTo>
                    <a:pt x="94440" y="82629"/>
                    <a:pt x="90058" y="79867"/>
                    <a:pt x="87010" y="75771"/>
                  </a:cubicBezTo>
                  <a:cubicBezTo>
                    <a:pt x="84058" y="71675"/>
                    <a:pt x="82819" y="66627"/>
                    <a:pt x="83581" y="61579"/>
                  </a:cubicBezTo>
                  <a:cubicBezTo>
                    <a:pt x="84344" y="56531"/>
                    <a:pt x="87106" y="52149"/>
                    <a:pt x="91202" y="49101"/>
                  </a:cubicBezTo>
                  <a:cubicBezTo>
                    <a:pt x="94535" y="46720"/>
                    <a:pt x="98345" y="45482"/>
                    <a:pt x="102346" y="45482"/>
                  </a:cubicBezTo>
                  <a:cubicBezTo>
                    <a:pt x="103394" y="45482"/>
                    <a:pt x="104346" y="45577"/>
                    <a:pt x="105394" y="45767"/>
                  </a:cubicBezTo>
                  <a:cubicBezTo>
                    <a:pt x="110442" y="46529"/>
                    <a:pt x="114823" y="49291"/>
                    <a:pt x="117776" y="53387"/>
                  </a:cubicBezTo>
                  <a:lnTo>
                    <a:pt x="117776" y="53387"/>
                  </a:lnTo>
                  <a:cubicBezTo>
                    <a:pt x="120729" y="57483"/>
                    <a:pt x="121967" y="62531"/>
                    <a:pt x="121205" y="67580"/>
                  </a:cubicBezTo>
                  <a:cubicBezTo>
                    <a:pt x="120443" y="72628"/>
                    <a:pt x="117681" y="77009"/>
                    <a:pt x="113585" y="80057"/>
                  </a:cubicBezTo>
                  <a:cubicBezTo>
                    <a:pt x="109489" y="82915"/>
                    <a:pt x="104441" y="84153"/>
                    <a:pt x="99488" y="83391"/>
                  </a:cubicBezTo>
                  <a:close/>
                  <a:moveTo>
                    <a:pt x="113681" y="346662"/>
                  </a:moveTo>
                  <a:cubicBezTo>
                    <a:pt x="105203" y="352853"/>
                    <a:pt x="93202" y="350948"/>
                    <a:pt x="87106" y="342471"/>
                  </a:cubicBezTo>
                  <a:cubicBezTo>
                    <a:pt x="80914" y="333994"/>
                    <a:pt x="82819" y="321992"/>
                    <a:pt x="91297" y="315896"/>
                  </a:cubicBezTo>
                  <a:cubicBezTo>
                    <a:pt x="94631" y="313420"/>
                    <a:pt x="98631" y="312277"/>
                    <a:pt x="102441" y="312277"/>
                  </a:cubicBezTo>
                  <a:cubicBezTo>
                    <a:pt x="108347" y="312277"/>
                    <a:pt x="114157" y="315039"/>
                    <a:pt x="117872" y="320087"/>
                  </a:cubicBezTo>
                  <a:cubicBezTo>
                    <a:pt x="124063" y="328565"/>
                    <a:pt x="122158" y="340471"/>
                    <a:pt x="113681" y="346662"/>
                  </a:cubicBezTo>
                  <a:close/>
                  <a:moveTo>
                    <a:pt x="456485" y="315801"/>
                  </a:moveTo>
                  <a:cubicBezTo>
                    <a:pt x="464962" y="321992"/>
                    <a:pt x="466868" y="333899"/>
                    <a:pt x="460676" y="342376"/>
                  </a:cubicBezTo>
                  <a:cubicBezTo>
                    <a:pt x="457723" y="346472"/>
                    <a:pt x="453247" y="349139"/>
                    <a:pt x="448294" y="349996"/>
                  </a:cubicBezTo>
                  <a:cubicBezTo>
                    <a:pt x="443341" y="350758"/>
                    <a:pt x="438197" y="349615"/>
                    <a:pt x="434102" y="346567"/>
                  </a:cubicBezTo>
                  <a:cubicBezTo>
                    <a:pt x="425624" y="340376"/>
                    <a:pt x="423719" y="328469"/>
                    <a:pt x="429911" y="319992"/>
                  </a:cubicBezTo>
                  <a:cubicBezTo>
                    <a:pt x="436102" y="311515"/>
                    <a:pt x="448103" y="309610"/>
                    <a:pt x="456485" y="315801"/>
                  </a:cubicBezTo>
                  <a:close/>
                  <a:moveTo>
                    <a:pt x="273891" y="112157"/>
                  </a:moveTo>
                  <a:cubicBezTo>
                    <a:pt x="321135" y="112157"/>
                    <a:pt x="359616" y="150638"/>
                    <a:pt x="359616" y="197882"/>
                  </a:cubicBezTo>
                  <a:cubicBezTo>
                    <a:pt x="359616" y="218265"/>
                    <a:pt x="352472" y="236934"/>
                    <a:pt x="340566" y="251603"/>
                  </a:cubicBezTo>
                  <a:lnTo>
                    <a:pt x="340566" y="226457"/>
                  </a:lnTo>
                  <a:lnTo>
                    <a:pt x="323326" y="226457"/>
                  </a:lnTo>
                  <a:cubicBezTo>
                    <a:pt x="334280" y="207502"/>
                    <a:pt x="333803" y="183118"/>
                    <a:pt x="320087" y="164258"/>
                  </a:cubicBezTo>
                  <a:lnTo>
                    <a:pt x="320087" y="164258"/>
                  </a:lnTo>
                  <a:cubicBezTo>
                    <a:pt x="311134" y="151876"/>
                    <a:pt x="297894" y="143780"/>
                    <a:pt x="282749" y="141398"/>
                  </a:cubicBezTo>
                  <a:cubicBezTo>
                    <a:pt x="267700" y="139017"/>
                    <a:pt x="252555" y="142637"/>
                    <a:pt x="240268" y="151590"/>
                  </a:cubicBezTo>
                  <a:cubicBezTo>
                    <a:pt x="227885" y="160544"/>
                    <a:pt x="219789" y="173783"/>
                    <a:pt x="217408" y="188928"/>
                  </a:cubicBezTo>
                  <a:cubicBezTo>
                    <a:pt x="215312" y="201977"/>
                    <a:pt x="217789" y="215122"/>
                    <a:pt x="224361" y="226457"/>
                  </a:cubicBezTo>
                  <a:lnTo>
                    <a:pt x="207216" y="226457"/>
                  </a:lnTo>
                  <a:lnTo>
                    <a:pt x="207216" y="251603"/>
                  </a:lnTo>
                  <a:cubicBezTo>
                    <a:pt x="195310" y="236839"/>
                    <a:pt x="188166" y="218170"/>
                    <a:pt x="188166" y="197882"/>
                  </a:cubicBezTo>
                  <a:cubicBezTo>
                    <a:pt x="188166" y="150638"/>
                    <a:pt x="226647" y="112157"/>
                    <a:pt x="273891" y="112157"/>
                  </a:cubicBezTo>
                  <a:close/>
                  <a:moveTo>
                    <a:pt x="255031" y="194929"/>
                  </a:moveTo>
                  <a:cubicBezTo>
                    <a:pt x="255794" y="189881"/>
                    <a:pt x="258556" y="185499"/>
                    <a:pt x="262652" y="182451"/>
                  </a:cubicBezTo>
                  <a:cubicBezTo>
                    <a:pt x="265985" y="180070"/>
                    <a:pt x="269795" y="178832"/>
                    <a:pt x="273796" y="178832"/>
                  </a:cubicBezTo>
                  <a:cubicBezTo>
                    <a:pt x="274844" y="178832"/>
                    <a:pt x="275796" y="178927"/>
                    <a:pt x="276844" y="179117"/>
                  </a:cubicBezTo>
                  <a:cubicBezTo>
                    <a:pt x="281892" y="179879"/>
                    <a:pt x="286273" y="182642"/>
                    <a:pt x="289322" y="186737"/>
                  </a:cubicBezTo>
                  <a:cubicBezTo>
                    <a:pt x="295513" y="195215"/>
                    <a:pt x="293608" y="207216"/>
                    <a:pt x="285131" y="213312"/>
                  </a:cubicBezTo>
                  <a:cubicBezTo>
                    <a:pt x="276653" y="219503"/>
                    <a:pt x="264652" y="217598"/>
                    <a:pt x="258556" y="209121"/>
                  </a:cubicBezTo>
                  <a:cubicBezTo>
                    <a:pt x="255508" y="205025"/>
                    <a:pt x="254269" y="199977"/>
                    <a:pt x="255031" y="194929"/>
                  </a:cubicBezTo>
                  <a:close/>
                  <a:moveTo>
                    <a:pt x="83105" y="200834"/>
                  </a:moveTo>
                  <a:cubicBezTo>
                    <a:pt x="82343" y="205883"/>
                    <a:pt x="79581" y="210264"/>
                    <a:pt x="75485" y="213312"/>
                  </a:cubicBezTo>
                  <a:cubicBezTo>
                    <a:pt x="67008" y="219503"/>
                    <a:pt x="55006" y="217598"/>
                    <a:pt x="48910" y="209121"/>
                  </a:cubicBezTo>
                  <a:cubicBezTo>
                    <a:pt x="45958" y="205025"/>
                    <a:pt x="44719" y="199977"/>
                    <a:pt x="45481" y="194929"/>
                  </a:cubicBezTo>
                  <a:cubicBezTo>
                    <a:pt x="46244" y="189881"/>
                    <a:pt x="49006" y="185499"/>
                    <a:pt x="53102" y="182451"/>
                  </a:cubicBezTo>
                  <a:cubicBezTo>
                    <a:pt x="56435" y="180070"/>
                    <a:pt x="60245" y="178832"/>
                    <a:pt x="64246" y="178832"/>
                  </a:cubicBezTo>
                  <a:cubicBezTo>
                    <a:pt x="65294" y="178832"/>
                    <a:pt x="66246" y="178927"/>
                    <a:pt x="67294" y="179117"/>
                  </a:cubicBezTo>
                  <a:cubicBezTo>
                    <a:pt x="72342" y="179879"/>
                    <a:pt x="76723" y="182642"/>
                    <a:pt x="79676" y="186737"/>
                  </a:cubicBezTo>
                  <a:lnTo>
                    <a:pt x="79676" y="186737"/>
                  </a:lnTo>
                  <a:cubicBezTo>
                    <a:pt x="82724" y="190833"/>
                    <a:pt x="83962" y="195881"/>
                    <a:pt x="83105" y="200834"/>
                  </a:cubicBezTo>
                  <a:close/>
                  <a:moveTo>
                    <a:pt x="245316" y="278654"/>
                  </a:moveTo>
                  <a:lnTo>
                    <a:pt x="245316" y="264557"/>
                  </a:lnTo>
                  <a:lnTo>
                    <a:pt x="302466" y="264557"/>
                  </a:lnTo>
                  <a:lnTo>
                    <a:pt x="302466" y="278558"/>
                  </a:lnTo>
                  <a:cubicBezTo>
                    <a:pt x="293512" y="281702"/>
                    <a:pt x="283892" y="283607"/>
                    <a:pt x="273891" y="283607"/>
                  </a:cubicBezTo>
                  <a:cubicBezTo>
                    <a:pt x="263890" y="283607"/>
                    <a:pt x="254269" y="281797"/>
                    <a:pt x="245316" y="278654"/>
                  </a:cubicBezTo>
                  <a:close/>
                  <a:moveTo>
                    <a:pt x="498872" y="209121"/>
                  </a:moveTo>
                  <a:cubicBezTo>
                    <a:pt x="495919" y="213217"/>
                    <a:pt x="491442" y="215884"/>
                    <a:pt x="486489" y="216741"/>
                  </a:cubicBezTo>
                  <a:cubicBezTo>
                    <a:pt x="481441" y="217503"/>
                    <a:pt x="476393" y="216360"/>
                    <a:pt x="472297" y="213312"/>
                  </a:cubicBezTo>
                  <a:cubicBezTo>
                    <a:pt x="463819" y="207121"/>
                    <a:pt x="461915" y="195215"/>
                    <a:pt x="468106" y="186737"/>
                  </a:cubicBezTo>
                  <a:cubicBezTo>
                    <a:pt x="471820" y="181594"/>
                    <a:pt x="477631" y="178927"/>
                    <a:pt x="483536" y="178927"/>
                  </a:cubicBezTo>
                  <a:cubicBezTo>
                    <a:pt x="487441" y="178927"/>
                    <a:pt x="491347" y="180070"/>
                    <a:pt x="494681" y="182546"/>
                  </a:cubicBezTo>
                  <a:cubicBezTo>
                    <a:pt x="498776" y="185499"/>
                    <a:pt x="501539" y="189976"/>
                    <a:pt x="502301" y="195024"/>
                  </a:cubicBezTo>
                  <a:cubicBezTo>
                    <a:pt x="503062" y="199977"/>
                    <a:pt x="501824" y="205025"/>
                    <a:pt x="498872" y="209121"/>
                  </a:cubicBezTo>
                  <a:close/>
                </a:path>
              </a:pathLst>
            </a:custGeom>
            <a:solidFill>
              <a:schemeClr val="bg1"/>
            </a:solidFill>
            <a:ln w="9525" cap="flat">
              <a:solidFill>
                <a:srgbClr val="002856"/>
              </a:solidFill>
              <a:prstDash val="solid"/>
              <a:miter/>
            </a:ln>
          </p:spPr>
          <p:txBody>
            <a:bodyPr rtlCol="0" anchor="ctr"/>
            <a:lstStyle/>
            <a:p>
              <a:endParaRPr lang="en-US" sz="1200" dirty="0"/>
            </a:p>
          </p:txBody>
        </p:sp>
      </p:grpSp>
    </p:spTree>
    <p:extLst>
      <p:ext uri="{BB962C8B-B14F-4D97-AF65-F5344CB8AC3E}">
        <p14:creationId xmlns:p14="http://schemas.microsoft.com/office/powerpoint/2010/main" val="25061324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CCC9B49-FA1C-4FCF-B313-3410D461D063}"/>
              </a:ext>
            </a:extLst>
          </p:cNvPr>
          <p:cNvSpPr>
            <a:spLocks noGrp="1"/>
          </p:cNvSpPr>
          <p:nvPr>
            <p:ph type="title"/>
          </p:nvPr>
        </p:nvSpPr>
        <p:spPr/>
        <p:txBody>
          <a:bodyPr/>
          <a:lstStyle/>
          <a:p>
            <a:r>
              <a:rPr lang="en-US" dirty="0"/>
              <a:t>Combine DevOps With Platform Ops</a:t>
            </a:r>
          </a:p>
        </p:txBody>
      </p:sp>
      <p:sp>
        <p:nvSpPr>
          <p:cNvPr id="3" name="Text Placeholder 2">
            <a:extLst>
              <a:ext uri="{FF2B5EF4-FFF2-40B4-BE49-F238E27FC236}">
                <a16:creationId xmlns:a16="http://schemas.microsoft.com/office/drawing/2014/main" xmlns="" id="{E01C4EF2-A2E9-0B4D-BAA7-42DC4DF65E94}"/>
              </a:ext>
            </a:extLst>
          </p:cNvPr>
          <p:cNvSpPr>
            <a:spLocks noGrp="1"/>
          </p:cNvSpPr>
          <p:nvPr>
            <p:ph type="body" sz="quarter" idx="10"/>
          </p:nvPr>
        </p:nvSpPr>
        <p:spPr/>
        <p:txBody>
          <a:bodyPr/>
          <a:lstStyle/>
          <a:p>
            <a:r>
              <a:rPr lang="en-US" dirty="0"/>
              <a:t>Platform Operations</a:t>
            </a:r>
          </a:p>
        </p:txBody>
      </p:sp>
      <p:pic>
        <p:nvPicPr>
          <p:cNvPr id="7170" name="Picture 2" descr="A platform operations orientation for organizations practicing DevOps, showing the platform operations group as a separate group that sits between application development teams and the I&amp;O group. ">
            <a:extLst>
              <a:ext uri="{FF2B5EF4-FFF2-40B4-BE49-F238E27FC236}">
                <a16:creationId xmlns:a16="http://schemas.microsoft.com/office/drawing/2014/main" xmlns="" id="{F096B5E0-C1A8-4934-AEBE-C3B6E516096D}"/>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a:stretch/>
        </p:blipFill>
        <p:spPr bwMode="auto">
          <a:xfrm>
            <a:off x="2535219" y="1298210"/>
            <a:ext cx="7121563" cy="4767880"/>
          </a:xfrm>
          <a:prstGeom prst="rect">
            <a:avLst/>
          </a:prstGeom>
          <a:noFill/>
          <a:extLst>
            <a:ext uri="{909E8E84-426E-40DD-AFC4-6F175D3DCCD1}">
              <a14:hiddenFill xmlns:a14="http://schemas.microsoft.com/office/drawing/2010/main">
                <a:solidFill>
                  <a:srgbClr val="FFFFFF"/>
                </a:solidFill>
              </a14:hiddenFill>
            </a:ext>
          </a:extLst>
        </p:spPr>
      </p:pic>
      <p:sp>
        <p:nvSpPr>
          <p:cNvPr id="9" name="Text Box 91">
            <a:extLst>
              <a:ext uri="{FF2B5EF4-FFF2-40B4-BE49-F238E27FC236}">
                <a16:creationId xmlns:a16="http://schemas.microsoft.com/office/drawing/2014/main" xmlns="" id="{4D0E798A-8922-6546-83FB-EFD6196A4814}"/>
              </a:ext>
            </a:extLst>
          </p:cNvPr>
          <p:cNvSpPr txBox="1">
            <a:spLocks noChangeAspect="1" noChangeArrowheads="1"/>
          </p:cNvSpPr>
          <p:nvPr/>
        </p:nvSpPr>
        <p:spPr bwMode="gray">
          <a:xfrm>
            <a:off x="457200" y="6088422"/>
            <a:ext cx="9303488" cy="212366"/>
          </a:xfrm>
          <a:prstGeom prst="rect">
            <a:avLst/>
          </a:prstGeom>
          <a:noFill/>
        </p:spPr>
        <p:txBody>
          <a:bodyPr wrap="square" lIns="0" tIns="0" rIns="0" bIns="27432" rtlCol="0" anchor="b" anchorCtr="0">
            <a:spAutoFit/>
          </a:bodyPr>
          <a:lstStyle>
            <a:defPPr>
              <a:defRPr lang="en-US"/>
            </a:defPPr>
            <a:lvl1pPr>
              <a:defRPr sz="800">
                <a:solidFill>
                  <a:schemeClr val="accent2">
                    <a:lumMod val="75000"/>
                  </a:schemeClr>
                </a:solidFill>
              </a:defRPr>
            </a:lvl1pPr>
          </a:lstStyle>
          <a:p>
            <a:pPr lvl="0"/>
            <a:r>
              <a:rPr lang="en-US" sz="1200" dirty="0">
                <a:solidFill>
                  <a:srgbClr val="6F7878"/>
                </a:solidFill>
              </a:rPr>
              <a:t>Source: Gartner</a:t>
            </a:r>
          </a:p>
        </p:txBody>
      </p:sp>
      <p:grpSp>
        <p:nvGrpSpPr>
          <p:cNvPr id="10" name="Group 9">
            <a:extLst>
              <a:ext uri="{FF2B5EF4-FFF2-40B4-BE49-F238E27FC236}">
                <a16:creationId xmlns:a16="http://schemas.microsoft.com/office/drawing/2014/main" xmlns="" id="{C41790EF-F9F3-CB43-85AA-3FA9074DBBE7}"/>
              </a:ext>
            </a:extLst>
          </p:cNvPr>
          <p:cNvGrpSpPr/>
          <p:nvPr/>
        </p:nvGrpSpPr>
        <p:grpSpPr>
          <a:xfrm>
            <a:off x="10757646" y="361950"/>
            <a:ext cx="980329" cy="978408"/>
            <a:chOff x="10553700" y="361950"/>
            <a:chExt cx="1184275" cy="1184275"/>
          </a:xfrm>
        </p:grpSpPr>
        <p:sp>
          <p:nvSpPr>
            <p:cNvPr id="11" name="Oval 10">
              <a:extLst>
                <a:ext uri="{FF2B5EF4-FFF2-40B4-BE49-F238E27FC236}">
                  <a16:creationId xmlns:a16="http://schemas.microsoft.com/office/drawing/2014/main" xmlns="" id="{AF8D0160-64BE-ED4F-A719-9DC8506A8AC8}"/>
                </a:ext>
              </a:extLst>
            </p:cNvPr>
            <p:cNvSpPr/>
            <p:nvPr/>
          </p:nvSpPr>
          <p:spPr>
            <a:xfrm>
              <a:off x="10553700" y="361950"/>
              <a:ext cx="1184275" cy="1184275"/>
            </a:xfrm>
            <a:prstGeom prst="ellipse">
              <a:avLst/>
            </a:prstGeom>
            <a:solidFill>
              <a:srgbClr val="002856"/>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b"/>
            <a:lstStyle/>
            <a:p>
              <a:pPr algn="ctr"/>
              <a:r>
                <a:rPr lang="en-US" sz="1200" dirty="0">
                  <a:solidFill>
                    <a:schemeClr val="bg1"/>
                  </a:solidFill>
                </a:rPr>
                <a:t>Process</a:t>
              </a:r>
            </a:p>
          </p:txBody>
        </p:sp>
        <p:sp>
          <p:nvSpPr>
            <p:cNvPr id="12" name="Freeform: Shape 6">
              <a:extLst>
                <a:ext uri="{FF2B5EF4-FFF2-40B4-BE49-F238E27FC236}">
                  <a16:creationId xmlns:a16="http://schemas.microsoft.com/office/drawing/2014/main" xmlns="" id="{5EE4617F-5947-2244-95C1-174041FC3295}"/>
                </a:ext>
              </a:extLst>
            </p:cNvPr>
            <p:cNvSpPr/>
            <p:nvPr/>
          </p:nvSpPr>
          <p:spPr>
            <a:xfrm>
              <a:off x="10825590" y="622133"/>
              <a:ext cx="640496" cy="460710"/>
            </a:xfrm>
            <a:custGeom>
              <a:avLst/>
              <a:gdLst>
                <a:gd name="connsiteX0" fmla="*/ 539924 w 542925"/>
                <a:gd name="connsiteY0" fmla="*/ 188928 h 390525"/>
                <a:gd name="connsiteX1" fmla="*/ 517064 w 542925"/>
                <a:gd name="connsiteY1" fmla="*/ 151590 h 390525"/>
                <a:gd name="connsiteX2" fmla="*/ 474583 w 542925"/>
                <a:gd name="connsiteY2" fmla="*/ 141398 h 390525"/>
                <a:gd name="connsiteX3" fmla="*/ 437245 w 542925"/>
                <a:gd name="connsiteY3" fmla="*/ 164258 h 390525"/>
                <a:gd name="connsiteX4" fmla="*/ 429625 w 542925"/>
                <a:gd name="connsiteY4" fmla="*/ 178832 h 390525"/>
                <a:gd name="connsiteX5" fmla="*/ 396192 w 542925"/>
                <a:gd name="connsiteY5" fmla="*/ 178832 h 390525"/>
                <a:gd name="connsiteX6" fmla="*/ 385238 w 542925"/>
                <a:gd name="connsiteY6" fmla="*/ 143875 h 390525"/>
                <a:gd name="connsiteX7" fmla="*/ 418861 w 542925"/>
                <a:gd name="connsiteY7" fmla="*/ 115014 h 390525"/>
                <a:gd name="connsiteX8" fmla="*/ 445246 w 542925"/>
                <a:gd name="connsiteY8" fmla="*/ 121586 h 390525"/>
                <a:gd name="connsiteX9" fmla="*/ 454294 w 542925"/>
                <a:gd name="connsiteY9" fmla="*/ 120824 h 390525"/>
                <a:gd name="connsiteX10" fmla="*/ 491632 w 542925"/>
                <a:gd name="connsiteY10" fmla="*/ 97964 h 390525"/>
                <a:gd name="connsiteX11" fmla="*/ 501824 w 542925"/>
                <a:gd name="connsiteY11" fmla="*/ 55388 h 390525"/>
                <a:gd name="connsiteX12" fmla="*/ 478964 w 542925"/>
                <a:gd name="connsiteY12" fmla="*/ 18049 h 390525"/>
                <a:gd name="connsiteX13" fmla="*/ 436483 w 542925"/>
                <a:gd name="connsiteY13" fmla="*/ 7858 h 390525"/>
                <a:gd name="connsiteX14" fmla="*/ 399145 w 542925"/>
                <a:gd name="connsiteY14" fmla="*/ 30718 h 390525"/>
                <a:gd name="connsiteX15" fmla="*/ 388953 w 542925"/>
                <a:gd name="connsiteY15" fmla="*/ 73295 h 390525"/>
                <a:gd name="connsiteX16" fmla="*/ 393049 w 542925"/>
                <a:gd name="connsiteY16" fmla="*/ 86820 h 390525"/>
                <a:gd name="connsiteX17" fmla="*/ 363331 w 542925"/>
                <a:gd name="connsiteY17" fmla="*/ 112252 h 390525"/>
                <a:gd name="connsiteX18" fmla="*/ 273891 w 542925"/>
                <a:gd name="connsiteY18" fmla="*/ 73866 h 390525"/>
                <a:gd name="connsiteX19" fmla="*/ 184451 w 542925"/>
                <a:gd name="connsiteY19" fmla="*/ 112252 h 390525"/>
                <a:gd name="connsiteX20" fmla="*/ 154733 w 542925"/>
                <a:gd name="connsiteY20" fmla="*/ 86820 h 390525"/>
                <a:gd name="connsiteX21" fmla="*/ 158829 w 542925"/>
                <a:gd name="connsiteY21" fmla="*/ 73295 h 390525"/>
                <a:gd name="connsiteX22" fmla="*/ 148637 w 542925"/>
                <a:gd name="connsiteY22" fmla="*/ 30718 h 390525"/>
                <a:gd name="connsiteX23" fmla="*/ 111299 w 542925"/>
                <a:gd name="connsiteY23" fmla="*/ 7858 h 390525"/>
                <a:gd name="connsiteX24" fmla="*/ 68818 w 542925"/>
                <a:gd name="connsiteY24" fmla="*/ 18049 h 390525"/>
                <a:gd name="connsiteX25" fmla="*/ 45958 w 542925"/>
                <a:gd name="connsiteY25" fmla="*/ 55388 h 390525"/>
                <a:gd name="connsiteX26" fmla="*/ 56149 w 542925"/>
                <a:gd name="connsiteY26" fmla="*/ 97869 h 390525"/>
                <a:gd name="connsiteX27" fmla="*/ 93487 w 542925"/>
                <a:gd name="connsiteY27" fmla="*/ 120729 h 390525"/>
                <a:gd name="connsiteX28" fmla="*/ 102536 w 542925"/>
                <a:gd name="connsiteY28" fmla="*/ 121491 h 390525"/>
                <a:gd name="connsiteX29" fmla="*/ 128920 w 542925"/>
                <a:gd name="connsiteY29" fmla="*/ 114919 h 390525"/>
                <a:gd name="connsiteX30" fmla="*/ 162544 w 542925"/>
                <a:gd name="connsiteY30" fmla="*/ 143780 h 390525"/>
                <a:gd name="connsiteX31" fmla="*/ 151590 w 542925"/>
                <a:gd name="connsiteY31" fmla="*/ 178736 h 390525"/>
                <a:gd name="connsiteX32" fmla="*/ 118157 w 542925"/>
                <a:gd name="connsiteY32" fmla="*/ 178736 h 390525"/>
                <a:gd name="connsiteX33" fmla="*/ 110537 w 542925"/>
                <a:gd name="connsiteY33" fmla="*/ 164163 h 390525"/>
                <a:gd name="connsiteX34" fmla="*/ 73199 w 542925"/>
                <a:gd name="connsiteY34" fmla="*/ 141303 h 390525"/>
                <a:gd name="connsiteX35" fmla="*/ 30718 w 542925"/>
                <a:gd name="connsiteY35" fmla="*/ 151495 h 390525"/>
                <a:gd name="connsiteX36" fmla="*/ 7858 w 542925"/>
                <a:gd name="connsiteY36" fmla="*/ 188833 h 390525"/>
                <a:gd name="connsiteX37" fmla="*/ 18049 w 542925"/>
                <a:gd name="connsiteY37" fmla="*/ 231410 h 390525"/>
                <a:gd name="connsiteX38" fmla="*/ 64341 w 542925"/>
                <a:gd name="connsiteY38" fmla="*/ 254936 h 390525"/>
                <a:gd name="connsiteX39" fmla="*/ 97869 w 542925"/>
                <a:gd name="connsiteY39" fmla="*/ 244078 h 390525"/>
                <a:gd name="connsiteX40" fmla="*/ 118062 w 542925"/>
                <a:gd name="connsiteY40" fmla="*/ 216932 h 390525"/>
                <a:gd name="connsiteX41" fmla="*/ 151590 w 542925"/>
                <a:gd name="connsiteY41" fmla="*/ 216932 h 390525"/>
                <a:gd name="connsiteX42" fmla="*/ 162544 w 542925"/>
                <a:gd name="connsiteY42" fmla="*/ 251888 h 390525"/>
                <a:gd name="connsiteX43" fmla="*/ 128920 w 542925"/>
                <a:gd name="connsiteY43" fmla="*/ 280749 h 390525"/>
                <a:gd name="connsiteX44" fmla="*/ 68818 w 542925"/>
                <a:gd name="connsiteY44" fmla="*/ 285035 h 390525"/>
                <a:gd name="connsiteX45" fmla="*/ 56149 w 542925"/>
                <a:gd name="connsiteY45" fmla="*/ 364855 h 390525"/>
                <a:gd name="connsiteX46" fmla="*/ 102441 w 542925"/>
                <a:gd name="connsiteY46" fmla="*/ 388382 h 390525"/>
                <a:gd name="connsiteX47" fmla="*/ 135969 w 542925"/>
                <a:gd name="connsiteY47" fmla="*/ 377523 h 390525"/>
                <a:gd name="connsiteX48" fmla="*/ 154828 w 542925"/>
                <a:gd name="connsiteY48" fmla="*/ 308657 h 390525"/>
                <a:gd name="connsiteX49" fmla="*/ 184356 w 542925"/>
                <a:gd name="connsiteY49" fmla="*/ 283321 h 390525"/>
                <a:gd name="connsiteX50" fmla="*/ 273796 w 542925"/>
                <a:gd name="connsiteY50" fmla="*/ 321707 h 390525"/>
                <a:gd name="connsiteX51" fmla="*/ 363236 w 542925"/>
                <a:gd name="connsiteY51" fmla="*/ 283321 h 390525"/>
                <a:gd name="connsiteX52" fmla="*/ 392763 w 542925"/>
                <a:gd name="connsiteY52" fmla="*/ 308657 h 390525"/>
                <a:gd name="connsiteX53" fmla="*/ 411623 w 542925"/>
                <a:gd name="connsiteY53" fmla="*/ 377523 h 390525"/>
                <a:gd name="connsiteX54" fmla="*/ 445151 w 542925"/>
                <a:gd name="connsiteY54" fmla="*/ 388382 h 390525"/>
                <a:gd name="connsiteX55" fmla="*/ 491442 w 542925"/>
                <a:gd name="connsiteY55" fmla="*/ 364855 h 390525"/>
                <a:gd name="connsiteX56" fmla="*/ 478774 w 542925"/>
                <a:gd name="connsiteY56" fmla="*/ 285035 h 390525"/>
                <a:gd name="connsiteX57" fmla="*/ 418671 w 542925"/>
                <a:gd name="connsiteY57" fmla="*/ 280749 h 390525"/>
                <a:gd name="connsiteX58" fmla="*/ 385048 w 542925"/>
                <a:gd name="connsiteY58" fmla="*/ 251888 h 390525"/>
                <a:gd name="connsiteX59" fmla="*/ 396002 w 542925"/>
                <a:gd name="connsiteY59" fmla="*/ 217027 h 390525"/>
                <a:gd name="connsiteX60" fmla="*/ 429530 w 542925"/>
                <a:gd name="connsiteY60" fmla="*/ 217027 h 390525"/>
                <a:gd name="connsiteX61" fmla="*/ 449723 w 542925"/>
                <a:gd name="connsiteY61" fmla="*/ 244173 h 390525"/>
                <a:gd name="connsiteX62" fmla="*/ 483251 w 542925"/>
                <a:gd name="connsiteY62" fmla="*/ 255032 h 390525"/>
                <a:gd name="connsiteX63" fmla="*/ 529542 w 542925"/>
                <a:gd name="connsiteY63" fmla="*/ 231505 h 390525"/>
                <a:gd name="connsiteX64" fmla="*/ 539924 w 542925"/>
                <a:gd name="connsiteY64" fmla="*/ 188928 h 390525"/>
                <a:gd name="connsiteX65" fmla="*/ 429911 w 542925"/>
                <a:gd name="connsiteY65" fmla="*/ 53387 h 390525"/>
                <a:gd name="connsiteX66" fmla="*/ 445341 w 542925"/>
                <a:gd name="connsiteY66" fmla="*/ 45577 h 390525"/>
                <a:gd name="connsiteX67" fmla="*/ 456485 w 542925"/>
                <a:gd name="connsiteY67" fmla="*/ 49196 h 390525"/>
                <a:gd name="connsiteX68" fmla="*/ 464105 w 542925"/>
                <a:gd name="connsiteY68" fmla="*/ 61579 h 390525"/>
                <a:gd name="connsiteX69" fmla="*/ 460676 w 542925"/>
                <a:gd name="connsiteY69" fmla="*/ 75771 h 390525"/>
                <a:gd name="connsiteX70" fmla="*/ 448294 w 542925"/>
                <a:gd name="connsiteY70" fmla="*/ 83391 h 390525"/>
                <a:gd name="connsiteX71" fmla="*/ 434102 w 542925"/>
                <a:gd name="connsiteY71" fmla="*/ 79962 h 390525"/>
                <a:gd name="connsiteX72" fmla="*/ 426481 w 542925"/>
                <a:gd name="connsiteY72" fmla="*/ 67580 h 390525"/>
                <a:gd name="connsiteX73" fmla="*/ 429911 w 542925"/>
                <a:gd name="connsiteY73" fmla="*/ 53387 h 390525"/>
                <a:gd name="connsiteX74" fmla="*/ 99488 w 542925"/>
                <a:gd name="connsiteY74" fmla="*/ 83391 h 390525"/>
                <a:gd name="connsiteX75" fmla="*/ 87010 w 542925"/>
                <a:gd name="connsiteY75" fmla="*/ 75771 h 390525"/>
                <a:gd name="connsiteX76" fmla="*/ 83581 w 542925"/>
                <a:gd name="connsiteY76" fmla="*/ 61579 h 390525"/>
                <a:gd name="connsiteX77" fmla="*/ 91202 w 542925"/>
                <a:gd name="connsiteY77" fmla="*/ 49101 h 390525"/>
                <a:gd name="connsiteX78" fmla="*/ 102346 w 542925"/>
                <a:gd name="connsiteY78" fmla="*/ 45482 h 390525"/>
                <a:gd name="connsiteX79" fmla="*/ 105394 w 542925"/>
                <a:gd name="connsiteY79" fmla="*/ 45767 h 390525"/>
                <a:gd name="connsiteX80" fmla="*/ 117776 w 542925"/>
                <a:gd name="connsiteY80" fmla="*/ 53387 h 390525"/>
                <a:gd name="connsiteX81" fmla="*/ 117776 w 542925"/>
                <a:gd name="connsiteY81" fmla="*/ 53387 h 390525"/>
                <a:gd name="connsiteX82" fmla="*/ 121205 w 542925"/>
                <a:gd name="connsiteY82" fmla="*/ 67580 h 390525"/>
                <a:gd name="connsiteX83" fmla="*/ 113585 w 542925"/>
                <a:gd name="connsiteY83" fmla="*/ 80057 h 390525"/>
                <a:gd name="connsiteX84" fmla="*/ 99488 w 542925"/>
                <a:gd name="connsiteY84" fmla="*/ 83391 h 390525"/>
                <a:gd name="connsiteX85" fmla="*/ 113681 w 542925"/>
                <a:gd name="connsiteY85" fmla="*/ 346662 h 390525"/>
                <a:gd name="connsiteX86" fmla="*/ 87106 w 542925"/>
                <a:gd name="connsiteY86" fmla="*/ 342471 h 390525"/>
                <a:gd name="connsiteX87" fmla="*/ 91297 w 542925"/>
                <a:gd name="connsiteY87" fmla="*/ 315896 h 390525"/>
                <a:gd name="connsiteX88" fmla="*/ 102441 w 542925"/>
                <a:gd name="connsiteY88" fmla="*/ 312277 h 390525"/>
                <a:gd name="connsiteX89" fmla="*/ 117872 w 542925"/>
                <a:gd name="connsiteY89" fmla="*/ 320087 h 390525"/>
                <a:gd name="connsiteX90" fmla="*/ 113681 w 542925"/>
                <a:gd name="connsiteY90" fmla="*/ 346662 h 390525"/>
                <a:gd name="connsiteX91" fmla="*/ 456485 w 542925"/>
                <a:gd name="connsiteY91" fmla="*/ 315801 h 390525"/>
                <a:gd name="connsiteX92" fmla="*/ 460676 w 542925"/>
                <a:gd name="connsiteY92" fmla="*/ 342376 h 390525"/>
                <a:gd name="connsiteX93" fmla="*/ 448294 w 542925"/>
                <a:gd name="connsiteY93" fmla="*/ 349996 h 390525"/>
                <a:gd name="connsiteX94" fmla="*/ 434102 w 542925"/>
                <a:gd name="connsiteY94" fmla="*/ 346567 h 390525"/>
                <a:gd name="connsiteX95" fmla="*/ 429911 w 542925"/>
                <a:gd name="connsiteY95" fmla="*/ 319992 h 390525"/>
                <a:gd name="connsiteX96" fmla="*/ 456485 w 542925"/>
                <a:gd name="connsiteY96" fmla="*/ 315801 h 390525"/>
                <a:gd name="connsiteX97" fmla="*/ 273891 w 542925"/>
                <a:gd name="connsiteY97" fmla="*/ 112157 h 390525"/>
                <a:gd name="connsiteX98" fmla="*/ 359616 w 542925"/>
                <a:gd name="connsiteY98" fmla="*/ 197882 h 390525"/>
                <a:gd name="connsiteX99" fmla="*/ 340566 w 542925"/>
                <a:gd name="connsiteY99" fmla="*/ 251603 h 390525"/>
                <a:gd name="connsiteX100" fmla="*/ 340566 w 542925"/>
                <a:gd name="connsiteY100" fmla="*/ 226457 h 390525"/>
                <a:gd name="connsiteX101" fmla="*/ 323326 w 542925"/>
                <a:gd name="connsiteY101" fmla="*/ 226457 h 390525"/>
                <a:gd name="connsiteX102" fmla="*/ 320087 w 542925"/>
                <a:gd name="connsiteY102" fmla="*/ 164258 h 390525"/>
                <a:gd name="connsiteX103" fmla="*/ 320087 w 542925"/>
                <a:gd name="connsiteY103" fmla="*/ 164258 h 390525"/>
                <a:gd name="connsiteX104" fmla="*/ 282749 w 542925"/>
                <a:gd name="connsiteY104" fmla="*/ 141398 h 390525"/>
                <a:gd name="connsiteX105" fmla="*/ 240268 w 542925"/>
                <a:gd name="connsiteY105" fmla="*/ 151590 h 390525"/>
                <a:gd name="connsiteX106" fmla="*/ 217408 w 542925"/>
                <a:gd name="connsiteY106" fmla="*/ 188928 h 390525"/>
                <a:gd name="connsiteX107" fmla="*/ 224361 w 542925"/>
                <a:gd name="connsiteY107" fmla="*/ 226457 h 390525"/>
                <a:gd name="connsiteX108" fmla="*/ 207216 w 542925"/>
                <a:gd name="connsiteY108" fmla="*/ 226457 h 390525"/>
                <a:gd name="connsiteX109" fmla="*/ 207216 w 542925"/>
                <a:gd name="connsiteY109" fmla="*/ 251603 h 390525"/>
                <a:gd name="connsiteX110" fmla="*/ 188166 w 542925"/>
                <a:gd name="connsiteY110" fmla="*/ 197882 h 390525"/>
                <a:gd name="connsiteX111" fmla="*/ 273891 w 542925"/>
                <a:gd name="connsiteY111" fmla="*/ 112157 h 390525"/>
                <a:gd name="connsiteX112" fmla="*/ 255031 w 542925"/>
                <a:gd name="connsiteY112" fmla="*/ 194929 h 390525"/>
                <a:gd name="connsiteX113" fmla="*/ 262652 w 542925"/>
                <a:gd name="connsiteY113" fmla="*/ 182451 h 390525"/>
                <a:gd name="connsiteX114" fmla="*/ 273796 w 542925"/>
                <a:gd name="connsiteY114" fmla="*/ 178832 h 390525"/>
                <a:gd name="connsiteX115" fmla="*/ 276844 w 542925"/>
                <a:gd name="connsiteY115" fmla="*/ 179117 h 390525"/>
                <a:gd name="connsiteX116" fmla="*/ 289322 w 542925"/>
                <a:gd name="connsiteY116" fmla="*/ 186737 h 390525"/>
                <a:gd name="connsiteX117" fmla="*/ 285131 w 542925"/>
                <a:gd name="connsiteY117" fmla="*/ 213312 h 390525"/>
                <a:gd name="connsiteX118" fmla="*/ 258556 w 542925"/>
                <a:gd name="connsiteY118" fmla="*/ 209121 h 390525"/>
                <a:gd name="connsiteX119" fmla="*/ 255031 w 542925"/>
                <a:gd name="connsiteY119" fmla="*/ 194929 h 390525"/>
                <a:gd name="connsiteX120" fmla="*/ 83105 w 542925"/>
                <a:gd name="connsiteY120" fmla="*/ 200834 h 390525"/>
                <a:gd name="connsiteX121" fmla="*/ 75485 w 542925"/>
                <a:gd name="connsiteY121" fmla="*/ 213312 h 390525"/>
                <a:gd name="connsiteX122" fmla="*/ 48910 w 542925"/>
                <a:gd name="connsiteY122" fmla="*/ 209121 h 390525"/>
                <a:gd name="connsiteX123" fmla="*/ 45481 w 542925"/>
                <a:gd name="connsiteY123" fmla="*/ 194929 h 390525"/>
                <a:gd name="connsiteX124" fmla="*/ 53102 w 542925"/>
                <a:gd name="connsiteY124" fmla="*/ 182451 h 390525"/>
                <a:gd name="connsiteX125" fmla="*/ 64246 w 542925"/>
                <a:gd name="connsiteY125" fmla="*/ 178832 h 390525"/>
                <a:gd name="connsiteX126" fmla="*/ 67294 w 542925"/>
                <a:gd name="connsiteY126" fmla="*/ 179117 h 390525"/>
                <a:gd name="connsiteX127" fmla="*/ 79676 w 542925"/>
                <a:gd name="connsiteY127" fmla="*/ 186737 h 390525"/>
                <a:gd name="connsiteX128" fmla="*/ 79676 w 542925"/>
                <a:gd name="connsiteY128" fmla="*/ 186737 h 390525"/>
                <a:gd name="connsiteX129" fmla="*/ 83105 w 542925"/>
                <a:gd name="connsiteY129" fmla="*/ 200834 h 390525"/>
                <a:gd name="connsiteX130" fmla="*/ 245316 w 542925"/>
                <a:gd name="connsiteY130" fmla="*/ 278654 h 390525"/>
                <a:gd name="connsiteX131" fmla="*/ 245316 w 542925"/>
                <a:gd name="connsiteY131" fmla="*/ 264557 h 390525"/>
                <a:gd name="connsiteX132" fmla="*/ 302466 w 542925"/>
                <a:gd name="connsiteY132" fmla="*/ 264557 h 390525"/>
                <a:gd name="connsiteX133" fmla="*/ 302466 w 542925"/>
                <a:gd name="connsiteY133" fmla="*/ 278558 h 390525"/>
                <a:gd name="connsiteX134" fmla="*/ 273891 w 542925"/>
                <a:gd name="connsiteY134" fmla="*/ 283607 h 390525"/>
                <a:gd name="connsiteX135" fmla="*/ 245316 w 542925"/>
                <a:gd name="connsiteY135" fmla="*/ 278654 h 390525"/>
                <a:gd name="connsiteX136" fmla="*/ 498872 w 542925"/>
                <a:gd name="connsiteY136" fmla="*/ 209121 h 390525"/>
                <a:gd name="connsiteX137" fmla="*/ 486489 w 542925"/>
                <a:gd name="connsiteY137" fmla="*/ 216741 h 390525"/>
                <a:gd name="connsiteX138" fmla="*/ 472297 w 542925"/>
                <a:gd name="connsiteY138" fmla="*/ 213312 h 390525"/>
                <a:gd name="connsiteX139" fmla="*/ 468106 w 542925"/>
                <a:gd name="connsiteY139" fmla="*/ 186737 h 390525"/>
                <a:gd name="connsiteX140" fmla="*/ 483536 w 542925"/>
                <a:gd name="connsiteY140" fmla="*/ 178927 h 390525"/>
                <a:gd name="connsiteX141" fmla="*/ 494681 w 542925"/>
                <a:gd name="connsiteY141" fmla="*/ 182546 h 390525"/>
                <a:gd name="connsiteX142" fmla="*/ 502301 w 542925"/>
                <a:gd name="connsiteY142" fmla="*/ 195024 h 390525"/>
                <a:gd name="connsiteX143" fmla="*/ 498872 w 542925"/>
                <a:gd name="connsiteY143" fmla="*/ 209121 h 390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Lst>
              <a:rect l="l" t="t" r="r" b="b"/>
              <a:pathLst>
                <a:path w="542925" h="390525">
                  <a:moveTo>
                    <a:pt x="539924" y="188928"/>
                  </a:moveTo>
                  <a:cubicBezTo>
                    <a:pt x="537543" y="173879"/>
                    <a:pt x="529447" y="160639"/>
                    <a:pt x="517064" y="151590"/>
                  </a:cubicBezTo>
                  <a:cubicBezTo>
                    <a:pt x="504682" y="142637"/>
                    <a:pt x="489632" y="139017"/>
                    <a:pt x="474583" y="141398"/>
                  </a:cubicBezTo>
                  <a:cubicBezTo>
                    <a:pt x="459533" y="143780"/>
                    <a:pt x="446294" y="151876"/>
                    <a:pt x="437245" y="164258"/>
                  </a:cubicBezTo>
                  <a:cubicBezTo>
                    <a:pt x="433911" y="168735"/>
                    <a:pt x="431435" y="173688"/>
                    <a:pt x="429625" y="178832"/>
                  </a:cubicBezTo>
                  <a:lnTo>
                    <a:pt x="396192" y="178832"/>
                  </a:lnTo>
                  <a:cubicBezTo>
                    <a:pt x="394287" y="166449"/>
                    <a:pt x="390572" y="154733"/>
                    <a:pt x="385238" y="143875"/>
                  </a:cubicBezTo>
                  <a:lnTo>
                    <a:pt x="418861" y="115014"/>
                  </a:lnTo>
                  <a:cubicBezTo>
                    <a:pt x="427053" y="119300"/>
                    <a:pt x="436006" y="121586"/>
                    <a:pt x="445246" y="121586"/>
                  </a:cubicBezTo>
                  <a:cubicBezTo>
                    <a:pt x="448294" y="121586"/>
                    <a:pt x="451247" y="121396"/>
                    <a:pt x="454294" y="120824"/>
                  </a:cubicBezTo>
                  <a:cubicBezTo>
                    <a:pt x="469344" y="118443"/>
                    <a:pt x="482584" y="110347"/>
                    <a:pt x="491632" y="97964"/>
                  </a:cubicBezTo>
                  <a:cubicBezTo>
                    <a:pt x="500586" y="85582"/>
                    <a:pt x="504206" y="70532"/>
                    <a:pt x="501824" y="55388"/>
                  </a:cubicBezTo>
                  <a:cubicBezTo>
                    <a:pt x="499443" y="40243"/>
                    <a:pt x="491347" y="27098"/>
                    <a:pt x="478964" y="18049"/>
                  </a:cubicBezTo>
                  <a:cubicBezTo>
                    <a:pt x="466582" y="9096"/>
                    <a:pt x="451532" y="5477"/>
                    <a:pt x="436483" y="7858"/>
                  </a:cubicBezTo>
                  <a:cubicBezTo>
                    <a:pt x="421433" y="10239"/>
                    <a:pt x="408194" y="18335"/>
                    <a:pt x="399145" y="30718"/>
                  </a:cubicBezTo>
                  <a:cubicBezTo>
                    <a:pt x="390096" y="43100"/>
                    <a:pt x="386572" y="58150"/>
                    <a:pt x="388953" y="73295"/>
                  </a:cubicBezTo>
                  <a:cubicBezTo>
                    <a:pt x="389715" y="78057"/>
                    <a:pt x="391239" y="82534"/>
                    <a:pt x="393049" y="86820"/>
                  </a:cubicBezTo>
                  <a:lnTo>
                    <a:pt x="363331" y="112252"/>
                  </a:lnTo>
                  <a:cubicBezTo>
                    <a:pt x="340756" y="88630"/>
                    <a:pt x="309038" y="73866"/>
                    <a:pt x="273891" y="73866"/>
                  </a:cubicBezTo>
                  <a:cubicBezTo>
                    <a:pt x="238744" y="73866"/>
                    <a:pt x="207026" y="88630"/>
                    <a:pt x="184451" y="112252"/>
                  </a:cubicBezTo>
                  <a:lnTo>
                    <a:pt x="154733" y="86820"/>
                  </a:lnTo>
                  <a:cubicBezTo>
                    <a:pt x="156543" y="82534"/>
                    <a:pt x="158067" y="78057"/>
                    <a:pt x="158829" y="73295"/>
                  </a:cubicBezTo>
                  <a:cubicBezTo>
                    <a:pt x="161210" y="58245"/>
                    <a:pt x="157591" y="43100"/>
                    <a:pt x="148637" y="30718"/>
                  </a:cubicBezTo>
                  <a:cubicBezTo>
                    <a:pt x="139684" y="18335"/>
                    <a:pt x="126444" y="10239"/>
                    <a:pt x="111299" y="7858"/>
                  </a:cubicBezTo>
                  <a:cubicBezTo>
                    <a:pt x="96250" y="5477"/>
                    <a:pt x="81105" y="9096"/>
                    <a:pt x="68818" y="18049"/>
                  </a:cubicBezTo>
                  <a:cubicBezTo>
                    <a:pt x="56435" y="27003"/>
                    <a:pt x="48339" y="40243"/>
                    <a:pt x="45958" y="55388"/>
                  </a:cubicBezTo>
                  <a:cubicBezTo>
                    <a:pt x="43577" y="70437"/>
                    <a:pt x="47196" y="85582"/>
                    <a:pt x="56149" y="97869"/>
                  </a:cubicBezTo>
                  <a:cubicBezTo>
                    <a:pt x="65103" y="110251"/>
                    <a:pt x="78343" y="118348"/>
                    <a:pt x="93487" y="120729"/>
                  </a:cubicBezTo>
                  <a:cubicBezTo>
                    <a:pt x="96535" y="121205"/>
                    <a:pt x="99583" y="121491"/>
                    <a:pt x="102536" y="121491"/>
                  </a:cubicBezTo>
                  <a:cubicBezTo>
                    <a:pt x="111776" y="121491"/>
                    <a:pt x="120824" y="119205"/>
                    <a:pt x="128920" y="114919"/>
                  </a:cubicBezTo>
                  <a:lnTo>
                    <a:pt x="162544" y="143780"/>
                  </a:lnTo>
                  <a:cubicBezTo>
                    <a:pt x="157210" y="154638"/>
                    <a:pt x="153495" y="166354"/>
                    <a:pt x="151590" y="178736"/>
                  </a:cubicBezTo>
                  <a:lnTo>
                    <a:pt x="118157" y="178736"/>
                  </a:lnTo>
                  <a:cubicBezTo>
                    <a:pt x="116348" y="173593"/>
                    <a:pt x="113776" y="168735"/>
                    <a:pt x="110537" y="164163"/>
                  </a:cubicBezTo>
                  <a:cubicBezTo>
                    <a:pt x="101584" y="151781"/>
                    <a:pt x="88344" y="143684"/>
                    <a:pt x="73199" y="141303"/>
                  </a:cubicBezTo>
                  <a:cubicBezTo>
                    <a:pt x="58150" y="138922"/>
                    <a:pt x="43005" y="142541"/>
                    <a:pt x="30718" y="151495"/>
                  </a:cubicBezTo>
                  <a:cubicBezTo>
                    <a:pt x="18335" y="160448"/>
                    <a:pt x="10239" y="173688"/>
                    <a:pt x="7858" y="188833"/>
                  </a:cubicBezTo>
                  <a:cubicBezTo>
                    <a:pt x="5477" y="203882"/>
                    <a:pt x="9096" y="219027"/>
                    <a:pt x="18049" y="231410"/>
                  </a:cubicBezTo>
                  <a:cubicBezTo>
                    <a:pt x="29194" y="246745"/>
                    <a:pt x="46624" y="254936"/>
                    <a:pt x="64341" y="254936"/>
                  </a:cubicBezTo>
                  <a:cubicBezTo>
                    <a:pt x="75961" y="254936"/>
                    <a:pt x="87773" y="251412"/>
                    <a:pt x="97869" y="244078"/>
                  </a:cubicBezTo>
                  <a:cubicBezTo>
                    <a:pt x="107394" y="237220"/>
                    <a:pt x="114252" y="227695"/>
                    <a:pt x="118062" y="216932"/>
                  </a:cubicBezTo>
                  <a:lnTo>
                    <a:pt x="151590" y="216932"/>
                  </a:lnTo>
                  <a:cubicBezTo>
                    <a:pt x="153495" y="229314"/>
                    <a:pt x="157210" y="241030"/>
                    <a:pt x="162544" y="251888"/>
                  </a:cubicBezTo>
                  <a:lnTo>
                    <a:pt x="128920" y="280749"/>
                  </a:lnTo>
                  <a:cubicBezTo>
                    <a:pt x="110252" y="271034"/>
                    <a:pt x="86915" y="271891"/>
                    <a:pt x="68818" y="285035"/>
                  </a:cubicBezTo>
                  <a:cubicBezTo>
                    <a:pt x="43291" y="303609"/>
                    <a:pt x="37671" y="339423"/>
                    <a:pt x="56149" y="364855"/>
                  </a:cubicBezTo>
                  <a:cubicBezTo>
                    <a:pt x="67294" y="380190"/>
                    <a:pt x="84724" y="388382"/>
                    <a:pt x="102441" y="388382"/>
                  </a:cubicBezTo>
                  <a:cubicBezTo>
                    <a:pt x="114061" y="388382"/>
                    <a:pt x="125873" y="384857"/>
                    <a:pt x="135969" y="377523"/>
                  </a:cubicBezTo>
                  <a:cubicBezTo>
                    <a:pt x="157972" y="361521"/>
                    <a:pt x="165115" y="332660"/>
                    <a:pt x="154828" y="308657"/>
                  </a:cubicBezTo>
                  <a:lnTo>
                    <a:pt x="184356" y="283321"/>
                  </a:lnTo>
                  <a:cubicBezTo>
                    <a:pt x="206930" y="306943"/>
                    <a:pt x="238648" y="321707"/>
                    <a:pt x="273796" y="321707"/>
                  </a:cubicBezTo>
                  <a:cubicBezTo>
                    <a:pt x="308943" y="321707"/>
                    <a:pt x="340661" y="306943"/>
                    <a:pt x="363236" y="283321"/>
                  </a:cubicBezTo>
                  <a:lnTo>
                    <a:pt x="392763" y="308657"/>
                  </a:lnTo>
                  <a:cubicBezTo>
                    <a:pt x="382476" y="332660"/>
                    <a:pt x="389620" y="361521"/>
                    <a:pt x="411623" y="377523"/>
                  </a:cubicBezTo>
                  <a:cubicBezTo>
                    <a:pt x="421719" y="384857"/>
                    <a:pt x="433530" y="388382"/>
                    <a:pt x="445151" y="388382"/>
                  </a:cubicBezTo>
                  <a:cubicBezTo>
                    <a:pt x="462867" y="388382"/>
                    <a:pt x="480298" y="380190"/>
                    <a:pt x="491442" y="364855"/>
                  </a:cubicBezTo>
                  <a:cubicBezTo>
                    <a:pt x="509920" y="339328"/>
                    <a:pt x="504301" y="303514"/>
                    <a:pt x="478774" y="285035"/>
                  </a:cubicBezTo>
                  <a:cubicBezTo>
                    <a:pt x="460676" y="271891"/>
                    <a:pt x="437340" y="271034"/>
                    <a:pt x="418671" y="280749"/>
                  </a:cubicBezTo>
                  <a:lnTo>
                    <a:pt x="385048" y="251888"/>
                  </a:lnTo>
                  <a:cubicBezTo>
                    <a:pt x="390382" y="241030"/>
                    <a:pt x="394097" y="229314"/>
                    <a:pt x="396002" y="217027"/>
                  </a:cubicBezTo>
                  <a:lnTo>
                    <a:pt x="429530" y="217027"/>
                  </a:lnTo>
                  <a:cubicBezTo>
                    <a:pt x="433340" y="227885"/>
                    <a:pt x="440293" y="237315"/>
                    <a:pt x="449723" y="244173"/>
                  </a:cubicBezTo>
                  <a:cubicBezTo>
                    <a:pt x="459819" y="251507"/>
                    <a:pt x="471630" y="255032"/>
                    <a:pt x="483251" y="255032"/>
                  </a:cubicBezTo>
                  <a:cubicBezTo>
                    <a:pt x="500967" y="255032"/>
                    <a:pt x="518398" y="246840"/>
                    <a:pt x="529542" y="231505"/>
                  </a:cubicBezTo>
                  <a:cubicBezTo>
                    <a:pt x="538686" y="219122"/>
                    <a:pt x="542306" y="204073"/>
                    <a:pt x="539924" y="188928"/>
                  </a:cubicBezTo>
                  <a:close/>
                  <a:moveTo>
                    <a:pt x="429911" y="53387"/>
                  </a:moveTo>
                  <a:cubicBezTo>
                    <a:pt x="433625" y="48244"/>
                    <a:pt x="439436" y="45577"/>
                    <a:pt x="445341" y="45577"/>
                  </a:cubicBezTo>
                  <a:cubicBezTo>
                    <a:pt x="449246" y="45577"/>
                    <a:pt x="453152" y="46720"/>
                    <a:pt x="456485" y="49196"/>
                  </a:cubicBezTo>
                  <a:cubicBezTo>
                    <a:pt x="460581" y="52149"/>
                    <a:pt x="463343" y="56626"/>
                    <a:pt x="464105" y="61579"/>
                  </a:cubicBezTo>
                  <a:cubicBezTo>
                    <a:pt x="464867" y="66627"/>
                    <a:pt x="463724" y="71675"/>
                    <a:pt x="460676" y="75771"/>
                  </a:cubicBezTo>
                  <a:cubicBezTo>
                    <a:pt x="457723" y="79867"/>
                    <a:pt x="453247" y="82629"/>
                    <a:pt x="448294" y="83391"/>
                  </a:cubicBezTo>
                  <a:cubicBezTo>
                    <a:pt x="443245" y="84153"/>
                    <a:pt x="438197" y="83010"/>
                    <a:pt x="434102" y="79962"/>
                  </a:cubicBezTo>
                  <a:cubicBezTo>
                    <a:pt x="430006" y="76914"/>
                    <a:pt x="427244" y="72533"/>
                    <a:pt x="426481" y="67580"/>
                  </a:cubicBezTo>
                  <a:cubicBezTo>
                    <a:pt x="425719" y="62531"/>
                    <a:pt x="426958" y="57483"/>
                    <a:pt x="429911" y="53387"/>
                  </a:cubicBezTo>
                  <a:close/>
                  <a:moveTo>
                    <a:pt x="99488" y="83391"/>
                  </a:moveTo>
                  <a:cubicBezTo>
                    <a:pt x="94440" y="82629"/>
                    <a:pt x="90058" y="79867"/>
                    <a:pt x="87010" y="75771"/>
                  </a:cubicBezTo>
                  <a:cubicBezTo>
                    <a:pt x="84058" y="71675"/>
                    <a:pt x="82819" y="66627"/>
                    <a:pt x="83581" y="61579"/>
                  </a:cubicBezTo>
                  <a:cubicBezTo>
                    <a:pt x="84344" y="56531"/>
                    <a:pt x="87106" y="52149"/>
                    <a:pt x="91202" y="49101"/>
                  </a:cubicBezTo>
                  <a:cubicBezTo>
                    <a:pt x="94535" y="46720"/>
                    <a:pt x="98345" y="45482"/>
                    <a:pt x="102346" y="45482"/>
                  </a:cubicBezTo>
                  <a:cubicBezTo>
                    <a:pt x="103394" y="45482"/>
                    <a:pt x="104346" y="45577"/>
                    <a:pt x="105394" y="45767"/>
                  </a:cubicBezTo>
                  <a:cubicBezTo>
                    <a:pt x="110442" y="46529"/>
                    <a:pt x="114823" y="49291"/>
                    <a:pt x="117776" y="53387"/>
                  </a:cubicBezTo>
                  <a:lnTo>
                    <a:pt x="117776" y="53387"/>
                  </a:lnTo>
                  <a:cubicBezTo>
                    <a:pt x="120729" y="57483"/>
                    <a:pt x="121967" y="62531"/>
                    <a:pt x="121205" y="67580"/>
                  </a:cubicBezTo>
                  <a:cubicBezTo>
                    <a:pt x="120443" y="72628"/>
                    <a:pt x="117681" y="77009"/>
                    <a:pt x="113585" y="80057"/>
                  </a:cubicBezTo>
                  <a:cubicBezTo>
                    <a:pt x="109489" y="82915"/>
                    <a:pt x="104441" y="84153"/>
                    <a:pt x="99488" y="83391"/>
                  </a:cubicBezTo>
                  <a:close/>
                  <a:moveTo>
                    <a:pt x="113681" y="346662"/>
                  </a:moveTo>
                  <a:cubicBezTo>
                    <a:pt x="105203" y="352853"/>
                    <a:pt x="93202" y="350948"/>
                    <a:pt x="87106" y="342471"/>
                  </a:cubicBezTo>
                  <a:cubicBezTo>
                    <a:pt x="80914" y="333994"/>
                    <a:pt x="82819" y="321992"/>
                    <a:pt x="91297" y="315896"/>
                  </a:cubicBezTo>
                  <a:cubicBezTo>
                    <a:pt x="94631" y="313420"/>
                    <a:pt x="98631" y="312277"/>
                    <a:pt x="102441" y="312277"/>
                  </a:cubicBezTo>
                  <a:cubicBezTo>
                    <a:pt x="108347" y="312277"/>
                    <a:pt x="114157" y="315039"/>
                    <a:pt x="117872" y="320087"/>
                  </a:cubicBezTo>
                  <a:cubicBezTo>
                    <a:pt x="124063" y="328565"/>
                    <a:pt x="122158" y="340471"/>
                    <a:pt x="113681" y="346662"/>
                  </a:cubicBezTo>
                  <a:close/>
                  <a:moveTo>
                    <a:pt x="456485" y="315801"/>
                  </a:moveTo>
                  <a:cubicBezTo>
                    <a:pt x="464962" y="321992"/>
                    <a:pt x="466868" y="333899"/>
                    <a:pt x="460676" y="342376"/>
                  </a:cubicBezTo>
                  <a:cubicBezTo>
                    <a:pt x="457723" y="346472"/>
                    <a:pt x="453247" y="349139"/>
                    <a:pt x="448294" y="349996"/>
                  </a:cubicBezTo>
                  <a:cubicBezTo>
                    <a:pt x="443341" y="350758"/>
                    <a:pt x="438197" y="349615"/>
                    <a:pt x="434102" y="346567"/>
                  </a:cubicBezTo>
                  <a:cubicBezTo>
                    <a:pt x="425624" y="340376"/>
                    <a:pt x="423719" y="328469"/>
                    <a:pt x="429911" y="319992"/>
                  </a:cubicBezTo>
                  <a:cubicBezTo>
                    <a:pt x="436102" y="311515"/>
                    <a:pt x="448103" y="309610"/>
                    <a:pt x="456485" y="315801"/>
                  </a:cubicBezTo>
                  <a:close/>
                  <a:moveTo>
                    <a:pt x="273891" y="112157"/>
                  </a:moveTo>
                  <a:cubicBezTo>
                    <a:pt x="321135" y="112157"/>
                    <a:pt x="359616" y="150638"/>
                    <a:pt x="359616" y="197882"/>
                  </a:cubicBezTo>
                  <a:cubicBezTo>
                    <a:pt x="359616" y="218265"/>
                    <a:pt x="352472" y="236934"/>
                    <a:pt x="340566" y="251603"/>
                  </a:cubicBezTo>
                  <a:lnTo>
                    <a:pt x="340566" y="226457"/>
                  </a:lnTo>
                  <a:lnTo>
                    <a:pt x="323326" y="226457"/>
                  </a:lnTo>
                  <a:cubicBezTo>
                    <a:pt x="334280" y="207502"/>
                    <a:pt x="333803" y="183118"/>
                    <a:pt x="320087" y="164258"/>
                  </a:cubicBezTo>
                  <a:lnTo>
                    <a:pt x="320087" y="164258"/>
                  </a:lnTo>
                  <a:cubicBezTo>
                    <a:pt x="311134" y="151876"/>
                    <a:pt x="297894" y="143780"/>
                    <a:pt x="282749" y="141398"/>
                  </a:cubicBezTo>
                  <a:cubicBezTo>
                    <a:pt x="267700" y="139017"/>
                    <a:pt x="252555" y="142637"/>
                    <a:pt x="240268" y="151590"/>
                  </a:cubicBezTo>
                  <a:cubicBezTo>
                    <a:pt x="227885" y="160544"/>
                    <a:pt x="219789" y="173783"/>
                    <a:pt x="217408" y="188928"/>
                  </a:cubicBezTo>
                  <a:cubicBezTo>
                    <a:pt x="215312" y="201977"/>
                    <a:pt x="217789" y="215122"/>
                    <a:pt x="224361" y="226457"/>
                  </a:cubicBezTo>
                  <a:lnTo>
                    <a:pt x="207216" y="226457"/>
                  </a:lnTo>
                  <a:lnTo>
                    <a:pt x="207216" y="251603"/>
                  </a:lnTo>
                  <a:cubicBezTo>
                    <a:pt x="195310" y="236839"/>
                    <a:pt x="188166" y="218170"/>
                    <a:pt x="188166" y="197882"/>
                  </a:cubicBezTo>
                  <a:cubicBezTo>
                    <a:pt x="188166" y="150638"/>
                    <a:pt x="226647" y="112157"/>
                    <a:pt x="273891" y="112157"/>
                  </a:cubicBezTo>
                  <a:close/>
                  <a:moveTo>
                    <a:pt x="255031" y="194929"/>
                  </a:moveTo>
                  <a:cubicBezTo>
                    <a:pt x="255794" y="189881"/>
                    <a:pt x="258556" y="185499"/>
                    <a:pt x="262652" y="182451"/>
                  </a:cubicBezTo>
                  <a:cubicBezTo>
                    <a:pt x="265985" y="180070"/>
                    <a:pt x="269795" y="178832"/>
                    <a:pt x="273796" y="178832"/>
                  </a:cubicBezTo>
                  <a:cubicBezTo>
                    <a:pt x="274844" y="178832"/>
                    <a:pt x="275796" y="178927"/>
                    <a:pt x="276844" y="179117"/>
                  </a:cubicBezTo>
                  <a:cubicBezTo>
                    <a:pt x="281892" y="179879"/>
                    <a:pt x="286273" y="182642"/>
                    <a:pt x="289322" y="186737"/>
                  </a:cubicBezTo>
                  <a:cubicBezTo>
                    <a:pt x="295513" y="195215"/>
                    <a:pt x="293608" y="207216"/>
                    <a:pt x="285131" y="213312"/>
                  </a:cubicBezTo>
                  <a:cubicBezTo>
                    <a:pt x="276653" y="219503"/>
                    <a:pt x="264652" y="217598"/>
                    <a:pt x="258556" y="209121"/>
                  </a:cubicBezTo>
                  <a:cubicBezTo>
                    <a:pt x="255508" y="205025"/>
                    <a:pt x="254269" y="199977"/>
                    <a:pt x="255031" y="194929"/>
                  </a:cubicBezTo>
                  <a:close/>
                  <a:moveTo>
                    <a:pt x="83105" y="200834"/>
                  </a:moveTo>
                  <a:cubicBezTo>
                    <a:pt x="82343" y="205883"/>
                    <a:pt x="79581" y="210264"/>
                    <a:pt x="75485" y="213312"/>
                  </a:cubicBezTo>
                  <a:cubicBezTo>
                    <a:pt x="67008" y="219503"/>
                    <a:pt x="55006" y="217598"/>
                    <a:pt x="48910" y="209121"/>
                  </a:cubicBezTo>
                  <a:cubicBezTo>
                    <a:pt x="45958" y="205025"/>
                    <a:pt x="44719" y="199977"/>
                    <a:pt x="45481" y="194929"/>
                  </a:cubicBezTo>
                  <a:cubicBezTo>
                    <a:pt x="46244" y="189881"/>
                    <a:pt x="49006" y="185499"/>
                    <a:pt x="53102" y="182451"/>
                  </a:cubicBezTo>
                  <a:cubicBezTo>
                    <a:pt x="56435" y="180070"/>
                    <a:pt x="60245" y="178832"/>
                    <a:pt x="64246" y="178832"/>
                  </a:cubicBezTo>
                  <a:cubicBezTo>
                    <a:pt x="65294" y="178832"/>
                    <a:pt x="66246" y="178927"/>
                    <a:pt x="67294" y="179117"/>
                  </a:cubicBezTo>
                  <a:cubicBezTo>
                    <a:pt x="72342" y="179879"/>
                    <a:pt x="76723" y="182642"/>
                    <a:pt x="79676" y="186737"/>
                  </a:cubicBezTo>
                  <a:lnTo>
                    <a:pt x="79676" y="186737"/>
                  </a:lnTo>
                  <a:cubicBezTo>
                    <a:pt x="82724" y="190833"/>
                    <a:pt x="83962" y="195881"/>
                    <a:pt x="83105" y="200834"/>
                  </a:cubicBezTo>
                  <a:close/>
                  <a:moveTo>
                    <a:pt x="245316" y="278654"/>
                  </a:moveTo>
                  <a:lnTo>
                    <a:pt x="245316" y="264557"/>
                  </a:lnTo>
                  <a:lnTo>
                    <a:pt x="302466" y="264557"/>
                  </a:lnTo>
                  <a:lnTo>
                    <a:pt x="302466" y="278558"/>
                  </a:lnTo>
                  <a:cubicBezTo>
                    <a:pt x="293512" y="281702"/>
                    <a:pt x="283892" y="283607"/>
                    <a:pt x="273891" y="283607"/>
                  </a:cubicBezTo>
                  <a:cubicBezTo>
                    <a:pt x="263890" y="283607"/>
                    <a:pt x="254269" y="281797"/>
                    <a:pt x="245316" y="278654"/>
                  </a:cubicBezTo>
                  <a:close/>
                  <a:moveTo>
                    <a:pt x="498872" y="209121"/>
                  </a:moveTo>
                  <a:cubicBezTo>
                    <a:pt x="495919" y="213217"/>
                    <a:pt x="491442" y="215884"/>
                    <a:pt x="486489" y="216741"/>
                  </a:cubicBezTo>
                  <a:cubicBezTo>
                    <a:pt x="481441" y="217503"/>
                    <a:pt x="476393" y="216360"/>
                    <a:pt x="472297" y="213312"/>
                  </a:cubicBezTo>
                  <a:cubicBezTo>
                    <a:pt x="463819" y="207121"/>
                    <a:pt x="461915" y="195215"/>
                    <a:pt x="468106" y="186737"/>
                  </a:cubicBezTo>
                  <a:cubicBezTo>
                    <a:pt x="471820" y="181594"/>
                    <a:pt x="477631" y="178927"/>
                    <a:pt x="483536" y="178927"/>
                  </a:cubicBezTo>
                  <a:cubicBezTo>
                    <a:pt x="487441" y="178927"/>
                    <a:pt x="491347" y="180070"/>
                    <a:pt x="494681" y="182546"/>
                  </a:cubicBezTo>
                  <a:cubicBezTo>
                    <a:pt x="498776" y="185499"/>
                    <a:pt x="501539" y="189976"/>
                    <a:pt x="502301" y="195024"/>
                  </a:cubicBezTo>
                  <a:cubicBezTo>
                    <a:pt x="503062" y="199977"/>
                    <a:pt x="501824" y="205025"/>
                    <a:pt x="498872" y="209121"/>
                  </a:cubicBezTo>
                  <a:close/>
                </a:path>
              </a:pathLst>
            </a:custGeom>
            <a:solidFill>
              <a:schemeClr val="bg1"/>
            </a:solidFill>
            <a:ln w="9525" cap="flat">
              <a:solidFill>
                <a:srgbClr val="002856"/>
              </a:solidFill>
              <a:prstDash val="solid"/>
              <a:miter/>
            </a:ln>
          </p:spPr>
          <p:txBody>
            <a:bodyPr rtlCol="0" anchor="ctr"/>
            <a:lstStyle/>
            <a:p>
              <a:endParaRPr lang="en-US" sz="1200" dirty="0"/>
            </a:p>
          </p:txBody>
        </p:sp>
      </p:grpSp>
    </p:spTree>
    <p:extLst>
      <p:ext uri="{BB962C8B-B14F-4D97-AF65-F5344CB8AC3E}">
        <p14:creationId xmlns:p14="http://schemas.microsoft.com/office/powerpoint/2010/main" val="44972927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457200" indent="-457200">
              <a:buFont typeface="+mj-lt"/>
              <a:buAutoNum type="arabicPeriod"/>
            </a:pPr>
            <a:r>
              <a:rPr lang="en-US" dirty="0"/>
              <a:t>What are the top challenges facing the infrastructure and operations leader?</a:t>
            </a:r>
          </a:p>
          <a:p>
            <a:pPr marL="457200" indent="-457200">
              <a:buFont typeface="+mj-lt"/>
              <a:buAutoNum type="arabicPeriod"/>
            </a:pPr>
            <a:r>
              <a:rPr lang="en-US" dirty="0"/>
              <a:t>What are the major trends affecting the infrastructure and operations leader?</a:t>
            </a:r>
          </a:p>
          <a:p>
            <a:pPr marL="457200" indent="-457200">
              <a:buFont typeface="+mj-lt"/>
              <a:buAutoNum type="arabicPeriod"/>
            </a:pPr>
            <a:r>
              <a:rPr lang="en-US" dirty="0"/>
              <a:t>What actions should an infrastructure and operations leader take to address these challenges?</a:t>
            </a:r>
          </a:p>
        </p:txBody>
      </p:sp>
      <p:sp>
        <p:nvSpPr>
          <p:cNvPr id="6147" name="Rectangle 18"/>
          <p:cNvSpPr>
            <a:spLocks noGrp="1" noChangeArrowheads="1"/>
          </p:cNvSpPr>
          <p:nvPr>
            <p:ph type="title"/>
          </p:nvPr>
        </p:nvSpPr>
        <p:spPr/>
        <p:txBody>
          <a:bodyPr/>
          <a:lstStyle/>
          <a:p>
            <a:r>
              <a:rPr lang="en-US" dirty="0"/>
              <a:t>Key Issues</a:t>
            </a:r>
          </a:p>
        </p:txBody>
      </p:sp>
    </p:spTree>
    <p:extLst>
      <p:ext uri="{BB962C8B-B14F-4D97-AF65-F5344CB8AC3E}">
        <p14:creationId xmlns:p14="http://schemas.microsoft.com/office/powerpoint/2010/main" val="236293319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72DC69F2-EC62-4D06-A18C-DAB0511CBAA6}"/>
              </a:ext>
            </a:extLst>
          </p:cNvPr>
          <p:cNvSpPr>
            <a:spLocks noGrp="1"/>
          </p:cNvSpPr>
          <p:nvPr>
            <p:ph type="title"/>
          </p:nvPr>
        </p:nvSpPr>
        <p:spPr>
          <a:xfrm>
            <a:off x="457200" y="361950"/>
            <a:ext cx="10300446" cy="875179"/>
          </a:xfrm>
        </p:spPr>
        <p:txBody>
          <a:bodyPr/>
          <a:lstStyle/>
          <a:p>
            <a:r>
              <a:rPr lang="en-US" spc="-50" dirty="0"/>
              <a:t>Use Centers of Excellence to Mature Governance of Federated Services</a:t>
            </a:r>
          </a:p>
        </p:txBody>
      </p:sp>
      <p:sp>
        <p:nvSpPr>
          <p:cNvPr id="2" name="Text Placeholder 1">
            <a:extLst>
              <a:ext uri="{FF2B5EF4-FFF2-40B4-BE49-F238E27FC236}">
                <a16:creationId xmlns:a16="http://schemas.microsoft.com/office/drawing/2014/main" xmlns="" id="{8EE6F639-48B9-544D-A83F-C49CF6AFC435}"/>
              </a:ext>
            </a:extLst>
          </p:cNvPr>
          <p:cNvSpPr>
            <a:spLocks noGrp="1"/>
          </p:cNvSpPr>
          <p:nvPr>
            <p:ph type="body" sz="quarter" idx="10"/>
          </p:nvPr>
        </p:nvSpPr>
        <p:spPr>
          <a:xfrm>
            <a:off x="457200" y="1343469"/>
            <a:ext cx="11280775" cy="289037"/>
          </a:xfrm>
        </p:spPr>
        <p:txBody>
          <a:bodyPr/>
          <a:lstStyle/>
          <a:p>
            <a:r>
              <a:rPr lang="en-US" dirty="0"/>
              <a:t>The Three Pillars of a Cloud Center of Excellence</a:t>
            </a:r>
          </a:p>
        </p:txBody>
      </p:sp>
      <p:pic>
        <p:nvPicPr>
          <p:cNvPr id="2050" name="Picture 2">
            <a:extLst>
              <a:ext uri="{FF2B5EF4-FFF2-40B4-BE49-F238E27FC236}">
                <a16:creationId xmlns:a16="http://schemas.microsoft.com/office/drawing/2014/main" xmlns="" id="{8424D1B4-EC1A-45C2-9183-B7F94E533A1A}"/>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a:stretch/>
        </p:blipFill>
        <p:spPr bwMode="auto">
          <a:xfrm>
            <a:off x="1170783" y="1763463"/>
            <a:ext cx="9850434" cy="4194002"/>
          </a:xfrm>
          <a:prstGeom prst="rect">
            <a:avLst/>
          </a:prstGeom>
          <a:noFill/>
          <a:extLst>
            <a:ext uri="{909E8E84-426E-40DD-AFC4-6F175D3DCCD1}">
              <a14:hiddenFill xmlns:a14="http://schemas.microsoft.com/office/drawing/2010/main">
                <a:solidFill>
                  <a:srgbClr val="FFFFFF"/>
                </a:solidFill>
              </a14:hiddenFill>
            </a:ext>
          </a:extLst>
        </p:spPr>
      </p:pic>
      <p:sp>
        <p:nvSpPr>
          <p:cNvPr id="13" name="Text Box 91">
            <a:extLst>
              <a:ext uri="{FF2B5EF4-FFF2-40B4-BE49-F238E27FC236}">
                <a16:creationId xmlns:a16="http://schemas.microsoft.com/office/drawing/2014/main" xmlns="" id="{9EB9D0A6-A8F4-2E43-BE4A-6FD54CEC0F02}"/>
              </a:ext>
            </a:extLst>
          </p:cNvPr>
          <p:cNvSpPr txBox="1">
            <a:spLocks noChangeAspect="1" noChangeArrowheads="1"/>
          </p:cNvSpPr>
          <p:nvPr/>
        </p:nvSpPr>
        <p:spPr bwMode="gray">
          <a:xfrm>
            <a:off x="457200" y="6088422"/>
            <a:ext cx="9303488" cy="212366"/>
          </a:xfrm>
          <a:prstGeom prst="rect">
            <a:avLst/>
          </a:prstGeom>
          <a:noFill/>
        </p:spPr>
        <p:txBody>
          <a:bodyPr wrap="square" lIns="0" tIns="0" rIns="0" bIns="27432" rtlCol="0" anchor="b" anchorCtr="0">
            <a:spAutoFit/>
          </a:bodyPr>
          <a:lstStyle>
            <a:defPPr>
              <a:defRPr lang="en-US"/>
            </a:defPPr>
            <a:lvl1pPr>
              <a:defRPr sz="800">
                <a:solidFill>
                  <a:schemeClr val="accent2">
                    <a:lumMod val="75000"/>
                  </a:schemeClr>
                </a:solidFill>
              </a:defRPr>
            </a:lvl1pPr>
          </a:lstStyle>
          <a:p>
            <a:pPr lvl="0"/>
            <a:r>
              <a:rPr lang="en-US" sz="1200" dirty="0">
                <a:solidFill>
                  <a:srgbClr val="6F7878"/>
                </a:solidFill>
              </a:rPr>
              <a:t>Source: Gartner</a:t>
            </a:r>
          </a:p>
        </p:txBody>
      </p:sp>
      <p:grpSp>
        <p:nvGrpSpPr>
          <p:cNvPr id="14" name="Group 13">
            <a:extLst>
              <a:ext uri="{FF2B5EF4-FFF2-40B4-BE49-F238E27FC236}">
                <a16:creationId xmlns:a16="http://schemas.microsoft.com/office/drawing/2014/main" xmlns="" id="{4706E991-C894-F046-A635-8469E8133477}"/>
              </a:ext>
            </a:extLst>
          </p:cNvPr>
          <p:cNvGrpSpPr/>
          <p:nvPr/>
        </p:nvGrpSpPr>
        <p:grpSpPr>
          <a:xfrm>
            <a:off x="10757646" y="361950"/>
            <a:ext cx="980329" cy="978408"/>
            <a:chOff x="10553700" y="361950"/>
            <a:chExt cx="1184275" cy="1184275"/>
          </a:xfrm>
        </p:grpSpPr>
        <p:sp>
          <p:nvSpPr>
            <p:cNvPr id="15" name="Oval 14">
              <a:extLst>
                <a:ext uri="{FF2B5EF4-FFF2-40B4-BE49-F238E27FC236}">
                  <a16:creationId xmlns:a16="http://schemas.microsoft.com/office/drawing/2014/main" xmlns="" id="{9FF900D7-77C2-EA4A-9F52-A2699FC0D989}"/>
                </a:ext>
              </a:extLst>
            </p:cNvPr>
            <p:cNvSpPr/>
            <p:nvPr/>
          </p:nvSpPr>
          <p:spPr>
            <a:xfrm>
              <a:off x="10553700" y="361950"/>
              <a:ext cx="1184275" cy="1184275"/>
            </a:xfrm>
            <a:prstGeom prst="ellipse">
              <a:avLst/>
            </a:prstGeom>
            <a:solidFill>
              <a:srgbClr val="002856"/>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b"/>
            <a:lstStyle/>
            <a:p>
              <a:pPr algn="ctr"/>
              <a:r>
                <a:rPr lang="en-US" sz="1200" dirty="0">
                  <a:solidFill>
                    <a:schemeClr val="bg1"/>
                  </a:solidFill>
                </a:rPr>
                <a:t>Process</a:t>
              </a:r>
            </a:p>
          </p:txBody>
        </p:sp>
        <p:sp>
          <p:nvSpPr>
            <p:cNvPr id="16" name="Freeform: Shape 6">
              <a:extLst>
                <a:ext uri="{FF2B5EF4-FFF2-40B4-BE49-F238E27FC236}">
                  <a16:creationId xmlns:a16="http://schemas.microsoft.com/office/drawing/2014/main" xmlns="" id="{D4F47DE3-E85B-834A-9182-C553C65E7DAD}"/>
                </a:ext>
              </a:extLst>
            </p:cNvPr>
            <p:cNvSpPr/>
            <p:nvPr/>
          </p:nvSpPr>
          <p:spPr>
            <a:xfrm>
              <a:off x="10825590" y="622133"/>
              <a:ext cx="640496" cy="460710"/>
            </a:xfrm>
            <a:custGeom>
              <a:avLst/>
              <a:gdLst>
                <a:gd name="connsiteX0" fmla="*/ 539924 w 542925"/>
                <a:gd name="connsiteY0" fmla="*/ 188928 h 390525"/>
                <a:gd name="connsiteX1" fmla="*/ 517064 w 542925"/>
                <a:gd name="connsiteY1" fmla="*/ 151590 h 390525"/>
                <a:gd name="connsiteX2" fmla="*/ 474583 w 542925"/>
                <a:gd name="connsiteY2" fmla="*/ 141398 h 390525"/>
                <a:gd name="connsiteX3" fmla="*/ 437245 w 542925"/>
                <a:gd name="connsiteY3" fmla="*/ 164258 h 390525"/>
                <a:gd name="connsiteX4" fmla="*/ 429625 w 542925"/>
                <a:gd name="connsiteY4" fmla="*/ 178832 h 390525"/>
                <a:gd name="connsiteX5" fmla="*/ 396192 w 542925"/>
                <a:gd name="connsiteY5" fmla="*/ 178832 h 390525"/>
                <a:gd name="connsiteX6" fmla="*/ 385238 w 542925"/>
                <a:gd name="connsiteY6" fmla="*/ 143875 h 390525"/>
                <a:gd name="connsiteX7" fmla="*/ 418861 w 542925"/>
                <a:gd name="connsiteY7" fmla="*/ 115014 h 390525"/>
                <a:gd name="connsiteX8" fmla="*/ 445246 w 542925"/>
                <a:gd name="connsiteY8" fmla="*/ 121586 h 390525"/>
                <a:gd name="connsiteX9" fmla="*/ 454294 w 542925"/>
                <a:gd name="connsiteY9" fmla="*/ 120824 h 390525"/>
                <a:gd name="connsiteX10" fmla="*/ 491632 w 542925"/>
                <a:gd name="connsiteY10" fmla="*/ 97964 h 390525"/>
                <a:gd name="connsiteX11" fmla="*/ 501824 w 542925"/>
                <a:gd name="connsiteY11" fmla="*/ 55388 h 390525"/>
                <a:gd name="connsiteX12" fmla="*/ 478964 w 542925"/>
                <a:gd name="connsiteY12" fmla="*/ 18049 h 390525"/>
                <a:gd name="connsiteX13" fmla="*/ 436483 w 542925"/>
                <a:gd name="connsiteY13" fmla="*/ 7858 h 390525"/>
                <a:gd name="connsiteX14" fmla="*/ 399145 w 542925"/>
                <a:gd name="connsiteY14" fmla="*/ 30718 h 390525"/>
                <a:gd name="connsiteX15" fmla="*/ 388953 w 542925"/>
                <a:gd name="connsiteY15" fmla="*/ 73295 h 390525"/>
                <a:gd name="connsiteX16" fmla="*/ 393049 w 542925"/>
                <a:gd name="connsiteY16" fmla="*/ 86820 h 390525"/>
                <a:gd name="connsiteX17" fmla="*/ 363331 w 542925"/>
                <a:gd name="connsiteY17" fmla="*/ 112252 h 390525"/>
                <a:gd name="connsiteX18" fmla="*/ 273891 w 542925"/>
                <a:gd name="connsiteY18" fmla="*/ 73866 h 390525"/>
                <a:gd name="connsiteX19" fmla="*/ 184451 w 542925"/>
                <a:gd name="connsiteY19" fmla="*/ 112252 h 390525"/>
                <a:gd name="connsiteX20" fmla="*/ 154733 w 542925"/>
                <a:gd name="connsiteY20" fmla="*/ 86820 h 390525"/>
                <a:gd name="connsiteX21" fmla="*/ 158829 w 542925"/>
                <a:gd name="connsiteY21" fmla="*/ 73295 h 390525"/>
                <a:gd name="connsiteX22" fmla="*/ 148637 w 542925"/>
                <a:gd name="connsiteY22" fmla="*/ 30718 h 390525"/>
                <a:gd name="connsiteX23" fmla="*/ 111299 w 542925"/>
                <a:gd name="connsiteY23" fmla="*/ 7858 h 390525"/>
                <a:gd name="connsiteX24" fmla="*/ 68818 w 542925"/>
                <a:gd name="connsiteY24" fmla="*/ 18049 h 390525"/>
                <a:gd name="connsiteX25" fmla="*/ 45958 w 542925"/>
                <a:gd name="connsiteY25" fmla="*/ 55388 h 390525"/>
                <a:gd name="connsiteX26" fmla="*/ 56149 w 542925"/>
                <a:gd name="connsiteY26" fmla="*/ 97869 h 390525"/>
                <a:gd name="connsiteX27" fmla="*/ 93487 w 542925"/>
                <a:gd name="connsiteY27" fmla="*/ 120729 h 390525"/>
                <a:gd name="connsiteX28" fmla="*/ 102536 w 542925"/>
                <a:gd name="connsiteY28" fmla="*/ 121491 h 390525"/>
                <a:gd name="connsiteX29" fmla="*/ 128920 w 542925"/>
                <a:gd name="connsiteY29" fmla="*/ 114919 h 390525"/>
                <a:gd name="connsiteX30" fmla="*/ 162544 w 542925"/>
                <a:gd name="connsiteY30" fmla="*/ 143780 h 390525"/>
                <a:gd name="connsiteX31" fmla="*/ 151590 w 542925"/>
                <a:gd name="connsiteY31" fmla="*/ 178736 h 390525"/>
                <a:gd name="connsiteX32" fmla="*/ 118157 w 542925"/>
                <a:gd name="connsiteY32" fmla="*/ 178736 h 390525"/>
                <a:gd name="connsiteX33" fmla="*/ 110537 w 542925"/>
                <a:gd name="connsiteY33" fmla="*/ 164163 h 390525"/>
                <a:gd name="connsiteX34" fmla="*/ 73199 w 542925"/>
                <a:gd name="connsiteY34" fmla="*/ 141303 h 390525"/>
                <a:gd name="connsiteX35" fmla="*/ 30718 w 542925"/>
                <a:gd name="connsiteY35" fmla="*/ 151495 h 390525"/>
                <a:gd name="connsiteX36" fmla="*/ 7858 w 542925"/>
                <a:gd name="connsiteY36" fmla="*/ 188833 h 390525"/>
                <a:gd name="connsiteX37" fmla="*/ 18049 w 542925"/>
                <a:gd name="connsiteY37" fmla="*/ 231410 h 390525"/>
                <a:gd name="connsiteX38" fmla="*/ 64341 w 542925"/>
                <a:gd name="connsiteY38" fmla="*/ 254936 h 390525"/>
                <a:gd name="connsiteX39" fmla="*/ 97869 w 542925"/>
                <a:gd name="connsiteY39" fmla="*/ 244078 h 390525"/>
                <a:gd name="connsiteX40" fmla="*/ 118062 w 542925"/>
                <a:gd name="connsiteY40" fmla="*/ 216932 h 390525"/>
                <a:gd name="connsiteX41" fmla="*/ 151590 w 542925"/>
                <a:gd name="connsiteY41" fmla="*/ 216932 h 390525"/>
                <a:gd name="connsiteX42" fmla="*/ 162544 w 542925"/>
                <a:gd name="connsiteY42" fmla="*/ 251888 h 390525"/>
                <a:gd name="connsiteX43" fmla="*/ 128920 w 542925"/>
                <a:gd name="connsiteY43" fmla="*/ 280749 h 390525"/>
                <a:gd name="connsiteX44" fmla="*/ 68818 w 542925"/>
                <a:gd name="connsiteY44" fmla="*/ 285035 h 390525"/>
                <a:gd name="connsiteX45" fmla="*/ 56149 w 542925"/>
                <a:gd name="connsiteY45" fmla="*/ 364855 h 390525"/>
                <a:gd name="connsiteX46" fmla="*/ 102441 w 542925"/>
                <a:gd name="connsiteY46" fmla="*/ 388382 h 390525"/>
                <a:gd name="connsiteX47" fmla="*/ 135969 w 542925"/>
                <a:gd name="connsiteY47" fmla="*/ 377523 h 390525"/>
                <a:gd name="connsiteX48" fmla="*/ 154828 w 542925"/>
                <a:gd name="connsiteY48" fmla="*/ 308657 h 390525"/>
                <a:gd name="connsiteX49" fmla="*/ 184356 w 542925"/>
                <a:gd name="connsiteY49" fmla="*/ 283321 h 390525"/>
                <a:gd name="connsiteX50" fmla="*/ 273796 w 542925"/>
                <a:gd name="connsiteY50" fmla="*/ 321707 h 390525"/>
                <a:gd name="connsiteX51" fmla="*/ 363236 w 542925"/>
                <a:gd name="connsiteY51" fmla="*/ 283321 h 390525"/>
                <a:gd name="connsiteX52" fmla="*/ 392763 w 542925"/>
                <a:gd name="connsiteY52" fmla="*/ 308657 h 390525"/>
                <a:gd name="connsiteX53" fmla="*/ 411623 w 542925"/>
                <a:gd name="connsiteY53" fmla="*/ 377523 h 390525"/>
                <a:gd name="connsiteX54" fmla="*/ 445151 w 542925"/>
                <a:gd name="connsiteY54" fmla="*/ 388382 h 390525"/>
                <a:gd name="connsiteX55" fmla="*/ 491442 w 542925"/>
                <a:gd name="connsiteY55" fmla="*/ 364855 h 390525"/>
                <a:gd name="connsiteX56" fmla="*/ 478774 w 542925"/>
                <a:gd name="connsiteY56" fmla="*/ 285035 h 390525"/>
                <a:gd name="connsiteX57" fmla="*/ 418671 w 542925"/>
                <a:gd name="connsiteY57" fmla="*/ 280749 h 390525"/>
                <a:gd name="connsiteX58" fmla="*/ 385048 w 542925"/>
                <a:gd name="connsiteY58" fmla="*/ 251888 h 390525"/>
                <a:gd name="connsiteX59" fmla="*/ 396002 w 542925"/>
                <a:gd name="connsiteY59" fmla="*/ 217027 h 390525"/>
                <a:gd name="connsiteX60" fmla="*/ 429530 w 542925"/>
                <a:gd name="connsiteY60" fmla="*/ 217027 h 390525"/>
                <a:gd name="connsiteX61" fmla="*/ 449723 w 542925"/>
                <a:gd name="connsiteY61" fmla="*/ 244173 h 390525"/>
                <a:gd name="connsiteX62" fmla="*/ 483251 w 542925"/>
                <a:gd name="connsiteY62" fmla="*/ 255032 h 390525"/>
                <a:gd name="connsiteX63" fmla="*/ 529542 w 542925"/>
                <a:gd name="connsiteY63" fmla="*/ 231505 h 390525"/>
                <a:gd name="connsiteX64" fmla="*/ 539924 w 542925"/>
                <a:gd name="connsiteY64" fmla="*/ 188928 h 390525"/>
                <a:gd name="connsiteX65" fmla="*/ 429911 w 542925"/>
                <a:gd name="connsiteY65" fmla="*/ 53387 h 390525"/>
                <a:gd name="connsiteX66" fmla="*/ 445341 w 542925"/>
                <a:gd name="connsiteY66" fmla="*/ 45577 h 390525"/>
                <a:gd name="connsiteX67" fmla="*/ 456485 w 542925"/>
                <a:gd name="connsiteY67" fmla="*/ 49196 h 390525"/>
                <a:gd name="connsiteX68" fmla="*/ 464105 w 542925"/>
                <a:gd name="connsiteY68" fmla="*/ 61579 h 390525"/>
                <a:gd name="connsiteX69" fmla="*/ 460676 w 542925"/>
                <a:gd name="connsiteY69" fmla="*/ 75771 h 390525"/>
                <a:gd name="connsiteX70" fmla="*/ 448294 w 542925"/>
                <a:gd name="connsiteY70" fmla="*/ 83391 h 390525"/>
                <a:gd name="connsiteX71" fmla="*/ 434102 w 542925"/>
                <a:gd name="connsiteY71" fmla="*/ 79962 h 390525"/>
                <a:gd name="connsiteX72" fmla="*/ 426481 w 542925"/>
                <a:gd name="connsiteY72" fmla="*/ 67580 h 390525"/>
                <a:gd name="connsiteX73" fmla="*/ 429911 w 542925"/>
                <a:gd name="connsiteY73" fmla="*/ 53387 h 390525"/>
                <a:gd name="connsiteX74" fmla="*/ 99488 w 542925"/>
                <a:gd name="connsiteY74" fmla="*/ 83391 h 390525"/>
                <a:gd name="connsiteX75" fmla="*/ 87010 w 542925"/>
                <a:gd name="connsiteY75" fmla="*/ 75771 h 390525"/>
                <a:gd name="connsiteX76" fmla="*/ 83581 w 542925"/>
                <a:gd name="connsiteY76" fmla="*/ 61579 h 390525"/>
                <a:gd name="connsiteX77" fmla="*/ 91202 w 542925"/>
                <a:gd name="connsiteY77" fmla="*/ 49101 h 390525"/>
                <a:gd name="connsiteX78" fmla="*/ 102346 w 542925"/>
                <a:gd name="connsiteY78" fmla="*/ 45482 h 390525"/>
                <a:gd name="connsiteX79" fmla="*/ 105394 w 542925"/>
                <a:gd name="connsiteY79" fmla="*/ 45767 h 390525"/>
                <a:gd name="connsiteX80" fmla="*/ 117776 w 542925"/>
                <a:gd name="connsiteY80" fmla="*/ 53387 h 390525"/>
                <a:gd name="connsiteX81" fmla="*/ 117776 w 542925"/>
                <a:gd name="connsiteY81" fmla="*/ 53387 h 390525"/>
                <a:gd name="connsiteX82" fmla="*/ 121205 w 542925"/>
                <a:gd name="connsiteY82" fmla="*/ 67580 h 390525"/>
                <a:gd name="connsiteX83" fmla="*/ 113585 w 542925"/>
                <a:gd name="connsiteY83" fmla="*/ 80057 h 390525"/>
                <a:gd name="connsiteX84" fmla="*/ 99488 w 542925"/>
                <a:gd name="connsiteY84" fmla="*/ 83391 h 390525"/>
                <a:gd name="connsiteX85" fmla="*/ 113681 w 542925"/>
                <a:gd name="connsiteY85" fmla="*/ 346662 h 390525"/>
                <a:gd name="connsiteX86" fmla="*/ 87106 w 542925"/>
                <a:gd name="connsiteY86" fmla="*/ 342471 h 390525"/>
                <a:gd name="connsiteX87" fmla="*/ 91297 w 542925"/>
                <a:gd name="connsiteY87" fmla="*/ 315896 h 390525"/>
                <a:gd name="connsiteX88" fmla="*/ 102441 w 542925"/>
                <a:gd name="connsiteY88" fmla="*/ 312277 h 390525"/>
                <a:gd name="connsiteX89" fmla="*/ 117872 w 542925"/>
                <a:gd name="connsiteY89" fmla="*/ 320087 h 390525"/>
                <a:gd name="connsiteX90" fmla="*/ 113681 w 542925"/>
                <a:gd name="connsiteY90" fmla="*/ 346662 h 390525"/>
                <a:gd name="connsiteX91" fmla="*/ 456485 w 542925"/>
                <a:gd name="connsiteY91" fmla="*/ 315801 h 390525"/>
                <a:gd name="connsiteX92" fmla="*/ 460676 w 542925"/>
                <a:gd name="connsiteY92" fmla="*/ 342376 h 390525"/>
                <a:gd name="connsiteX93" fmla="*/ 448294 w 542925"/>
                <a:gd name="connsiteY93" fmla="*/ 349996 h 390525"/>
                <a:gd name="connsiteX94" fmla="*/ 434102 w 542925"/>
                <a:gd name="connsiteY94" fmla="*/ 346567 h 390525"/>
                <a:gd name="connsiteX95" fmla="*/ 429911 w 542925"/>
                <a:gd name="connsiteY95" fmla="*/ 319992 h 390525"/>
                <a:gd name="connsiteX96" fmla="*/ 456485 w 542925"/>
                <a:gd name="connsiteY96" fmla="*/ 315801 h 390525"/>
                <a:gd name="connsiteX97" fmla="*/ 273891 w 542925"/>
                <a:gd name="connsiteY97" fmla="*/ 112157 h 390525"/>
                <a:gd name="connsiteX98" fmla="*/ 359616 w 542925"/>
                <a:gd name="connsiteY98" fmla="*/ 197882 h 390525"/>
                <a:gd name="connsiteX99" fmla="*/ 340566 w 542925"/>
                <a:gd name="connsiteY99" fmla="*/ 251603 h 390525"/>
                <a:gd name="connsiteX100" fmla="*/ 340566 w 542925"/>
                <a:gd name="connsiteY100" fmla="*/ 226457 h 390525"/>
                <a:gd name="connsiteX101" fmla="*/ 323326 w 542925"/>
                <a:gd name="connsiteY101" fmla="*/ 226457 h 390525"/>
                <a:gd name="connsiteX102" fmla="*/ 320087 w 542925"/>
                <a:gd name="connsiteY102" fmla="*/ 164258 h 390525"/>
                <a:gd name="connsiteX103" fmla="*/ 320087 w 542925"/>
                <a:gd name="connsiteY103" fmla="*/ 164258 h 390525"/>
                <a:gd name="connsiteX104" fmla="*/ 282749 w 542925"/>
                <a:gd name="connsiteY104" fmla="*/ 141398 h 390525"/>
                <a:gd name="connsiteX105" fmla="*/ 240268 w 542925"/>
                <a:gd name="connsiteY105" fmla="*/ 151590 h 390525"/>
                <a:gd name="connsiteX106" fmla="*/ 217408 w 542925"/>
                <a:gd name="connsiteY106" fmla="*/ 188928 h 390525"/>
                <a:gd name="connsiteX107" fmla="*/ 224361 w 542925"/>
                <a:gd name="connsiteY107" fmla="*/ 226457 h 390525"/>
                <a:gd name="connsiteX108" fmla="*/ 207216 w 542925"/>
                <a:gd name="connsiteY108" fmla="*/ 226457 h 390525"/>
                <a:gd name="connsiteX109" fmla="*/ 207216 w 542925"/>
                <a:gd name="connsiteY109" fmla="*/ 251603 h 390525"/>
                <a:gd name="connsiteX110" fmla="*/ 188166 w 542925"/>
                <a:gd name="connsiteY110" fmla="*/ 197882 h 390525"/>
                <a:gd name="connsiteX111" fmla="*/ 273891 w 542925"/>
                <a:gd name="connsiteY111" fmla="*/ 112157 h 390525"/>
                <a:gd name="connsiteX112" fmla="*/ 255031 w 542925"/>
                <a:gd name="connsiteY112" fmla="*/ 194929 h 390525"/>
                <a:gd name="connsiteX113" fmla="*/ 262652 w 542925"/>
                <a:gd name="connsiteY113" fmla="*/ 182451 h 390525"/>
                <a:gd name="connsiteX114" fmla="*/ 273796 w 542925"/>
                <a:gd name="connsiteY114" fmla="*/ 178832 h 390525"/>
                <a:gd name="connsiteX115" fmla="*/ 276844 w 542925"/>
                <a:gd name="connsiteY115" fmla="*/ 179117 h 390525"/>
                <a:gd name="connsiteX116" fmla="*/ 289322 w 542925"/>
                <a:gd name="connsiteY116" fmla="*/ 186737 h 390525"/>
                <a:gd name="connsiteX117" fmla="*/ 285131 w 542925"/>
                <a:gd name="connsiteY117" fmla="*/ 213312 h 390525"/>
                <a:gd name="connsiteX118" fmla="*/ 258556 w 542925"/>
                <a:gd name="connsiteY118" fmla="*/ 209121 h 390525"/>
                <a:gd name="connsiteX119" fmla="*/ 255031 w 542925"/>
                <a:gd name="connsiteY119" fmla="*/ 194929 h 390525"/>
                <a:gd name="connsiteX120" fmla="*/ 83105 w 542925"/>
                <a:gd name="connsiteY120" fmla="*/ 200834 h 390525"/>
                <a:gd name="connsiteX121" fmla="*/ 75485 w 542925"/>
                <a:gd name="connsiteY121" fmla="*/ 213312 h 390525"/>
                <a:gd name="connsiteX122" fmla="*/ 48910 w 542925"/>
                <a:gd name="connsiteY122" fmla="*/ 209121 h 390525"/>
                <a:gd name="connsiteX123" fmla="*/ 45481 w 542925"/>
                <a:gd name="connsiteY123" fmla="*/ 194929 h 390525"/>
                <a:gd name="connsiteX124" fmla="*/ 53102 w 542925"/>
                <a:gd name="connsiteY124" fmla="*/ 182451 h 390525"/>
                <a:gd name="connsiteX125" fmla="*/ 64246 w 542925"/>
                <a:gd name="connsiteY125" fmla="*/ 178832 h 390525"/>
                <a:gd name="connsiteX126" fmla="*/ 67294 w 542925"/>
                <a:gd name="connsiteY126" fmla="*/ 179117 h 390525"/>
                <a:gd name="connsiteX127" fmla="*/ 79676 w 542925"/>
                <a:gd name="connsiteY127" fmla="*/ 186737 h 390525"/>
                <a:gd name="connsiteX128" fmla="*/ 79676 w 542925"/>
                <a:gd name="connsiteY128" fmla="*/ 186737 h 390525"/>
                <a:gd name="connsiteX129" fmla="*/ 83105 w 542925"/>
                <a:gd name="connsiteY129" fmla="*/ 200834 h 390525"/>
                <a:gd name="connsiteX130" fmla="*/ 245316 w 542925"/>
                <a:gd name="connsiteY130" fmla="*/ 278654 h 390525"/>
                <a:gd name="connsiteX131" fmla="*/ 245316 w 542925"/>
                <a:gd name="connsiteY131" fmla="*/ 264557 h 390525"/>
                <a:gd name="connsiteX132" fmla="*/ 302466 w 542925"/>
                <a:gd name="connsiteY132" fmla="*/ 264557 h 390525"/>
                <a:gd name="connsiteX133" fmla="*/ 302466 w 542925"/>
                <a:gd name="connsiteY133" fmla="*/ 278558 h 390525"/>
                <a:gd name="connsiteX134" fmla="*/ 273891 w 542925"/>
                <a:gd name="connsiteY134" fmla="*/ 283607 h 390525"/>
                <a:gd name="connsiteX135" fmla="*/ 245316 w 542925"/>
                <a:gd name="connsiteY135" fmla="*/ 278654 h 390525"/>
                <a:gd name="connsiteX136" fmla="*/ 498872 w 542925"/>
                <a:gd name="connsiteY136" fmla="*/ 209121 h 390525"/>
                <a:gd name="connsiteX137" fmla="*/ 486489 w 542925"/>
                <a:gd name="connsiteY137" fmla="*/ 216741 h 390525"/>
                <a:gd name="connsiteX138" fmla="*/ 472297 w 542925"/>
                <a:gd name="connsiteY138" fmla="*/ 213312 h 390525"/>
                <a:gd name="connsiteX139" fmla="*/ 468106 w 542925"/>
                <a:gd name="connsiteY139" fmla="*/ 186737 h 390525"/>
                <a:gd name="connsiteX140" fmla="*/ 483536 w 542925"/>
                <a:gd name="connsiteY140" fmla="*/ 178927 h 390525"/>
                <a:gd name="connsiteX141" fmla="*/ 494681 w 542925"/>
                <a:gd name="connsiteY141" fmla="*/ 182546 h 390525"/>
                <a:gd name="connsiteX142" fmla="*/ 502301 w 542925"/>
                <a:gd name="connsiteY142" fmla="*/ 195024 h 390525"/>
                <a:gd name="connsiteX143" fmla="*/ 498872 w 542925"/>
                <a:gd name="connsiteY143" fmla="*/ 209121 h 390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Lst>
              <a:rect l="l" t="t" r="r" b="b"/>
              <a:pathLst>
                <a:path w="542925" h="390525">
                  <a:moveTo>
                    <a:pt x="539924" y="188928"/>
                  </a:moveTo>
                  <a:cubicBezTo>
                    <a:pt x="537543" y="173879"/>
                    <a:pt x="529447" y="160639"/>
                    <a:pt x="517064" y="151590"/>
                  </a:cubicBezTo>
                  <a:cubicBezTo>
                    <a:pt x="504682" y="142637"/>
                    <a:pt x="489632" y="139017"/>
                    <a:pt x="474583" y="141398"/>
                  </a:cubicBezTo>
                  <a:cubicBezTo>
                    <a:pt x="459533" y="143780"/>
                    <a:pt x="446294" y="151876"/>
                    <a:pt x="437245" y="164258"/>
                  </a:cubicBezTo>
                  <a:cubicBezTo>
                    <a:pt x="433911" y="168735"/>
                    <a:pt x="431435" y="173688"/>
                    <a:pt x="429625" y="178832"/>
                  </a:cubicBezTo>
                  <a:lnTo>
                    <a:pt x="396192" y="178832"/>
                  </a:lnTo>
                  <a:cubicBezTo>
                    <a:pt x="394287" y="166449"/>
                    <a:pt x="390572" y="154733"/>
                    <a:pt x="385238" y="143875"/>
                  </a:cubicBezTo>
                  <a:lnTo>
                    <a:pt x="418861" y="115014"/>
                  </a:lnTo>
                  <a:cubicBezTo>
                    <a:pt x="427053" y="119300"/>
                    <a:pt x="436006" y="121586"/>
                    <a:pt x="445246" y="121586"/>
                  </a:cubicBezTo>
                  <a:cubicBezTo>
                    <a:pt x="448294" y="121586"/>
                    <a:pt x="451247" y="121396"/>
                    <a:pt x="454294" y="120824"/>
                  </a:cubicBezTo>
                  <a:cubicBezTo>
                    <a:pt x="469344" y="118443"/>
                    <a:pt x="482584" y="110347"/>
                    <a:pt x="491632" y="97964"/>
                  </a:cubicBezTo>
                  <a:cubicBezTo>
                    <a:pt x="500586" y="85582"/>
                    <a:pt x="504206" y="70532"/>
                    <a:pt x="501824" y="55388"/>
                  </a:cubicBezTo>
                  <a:cubicBezTo>
                    <a:pt x="499443" y="40243"/>
                    <a:pt x="491347" y="27098"/>
                    <a:pt x="478964" y="18049"/>
                  </a:cubicBezTo>
                  <a:cubicBezTo>
                    <a:pt x="466582" y="9096"/>
                    <a:pt x="451532" y="5477"/>
                    <a:pt x="436483" y="7858"/>
                  </a:cubicBezTo>
                  <a:cubicBezTo>
                    <a:pt x="421433" y="10239"/>
                    <a:pt x="408194" y="18335"/>
                    <a:pt x="399145" y="30718"/>
                  </a:cubicBezTo>
                  <a:cubicBezTo>
                    <a:pt x="390096" y="43100"/>
                    <a:pt x="386572" y="58150"/>
                    <a:pt x="388953" y="73295"/>
                  </a:cubicBezTo>
                  <a:cubicBezTo>
                    <a:pt x="389715" y="78057"/>
                    <a:pt x="391239" y="82534"/>
                    <a:pt x="393049" y="86820"/>
                  </a:cubicBezTo>
                  <a:lnTo>
                    <a:pt x="363331" y="112252"/>
                  </a:lnTo>
                  <a:cubicBezTo>
                    <a:pt x="340756" y="88630"/>
                    <a:pt x="309038" y="73866"/>
                    <a:pt x="273891" y="73866"/>
                  </a:cubicBezTo>
                  <a:cubicBezTo>
                    <a:pt x="238744" y="73866"/>
                    <a:pt x="207026" y="88630"/>
                    <a:pt x="184451" y="112252"/>
                  </a:cubicBezTo>
                  <a:lnTo>
                    <a:pt x="154733" y="86820"/>
                  </a:lnTo>
                  <a:cubicBezTo>
                    <a:pt x="156543" y="82534"/>
                    <a:pt x="158067" y="78057"/>
                    <a:pt x="158829" y="73295"/>
                  </a:cubicBezTo>
                  <a:cubicBezTo>
                    <a:pt x="161210" y="58245"/>
                    <a:pt x="157591" y="43100"/>
                    <a:pt x="148637" y="30718"/>
                  </a:cubicBezTo>
                  <a:cubicBezTo>
                    <a:pt x="139684" y="18335"/>
                    <a:pt x="126444" y="10239"/>
                    <a:pt x="111299" y="7858"/>
                  </a:cubicBezTo>
                  <a:cubicBezTo>
                    <a:pt x="96250" y="5477"/>
                    <a:pt x="81105" y="9096"/>
                    <a:pt x="68818" y="18049"/>
                  </a:cubicBezTo>
                  <a:cubicBezTo>
                    <a:pt x="56435" y="27003"/>
                    <a:pt x="48339" y="40243"/>
                    <a:pt x="45958" y="55388"/>
                  </a:cubicBezTo>
                  <a:cubicBezTo>
                    <a:pt x="43577" y="70437"/>
                    <a:pt x="47196" y="85582"/>
                    <a:pt x="56149" y="97869"/>
                  </a:cubicBezTo>
                  <a:cubicBezTo>
                    <a:pt x="65103" y="110251"/>
                    <a:pt x="78343" y="118348"/>
                    <a:pt x="93487" y="120729"/>
                  </a:cubicBezTo>
                  <a:cubicBezTo>
                    <a:pt x="96535" y="121205"/>
                    <a:pt x="99583" y="121491"/>
                    <a:pt x="102536" y="121491"/>
                  </a:cubicBezTo>
                  <a:cubicBezTo>
                    <a:pt x="111776" y="121491"/>
                    <a:pt x="120824" y="119205"/>
                    <a:pt x="128920" y="114919"/>
                  </a:cubicBezTo>
                  <a:lnTo>
                    <a:pt x="162544" y="143780"/>
                  </a:lnTo>
                  <a:cubicBezTo>
                    <a:pt x="157210" y="154638"/>
                    <a:pt x="153495" y="166354"/>
                    <a:pt x="151590" y="178736"/>
                  </a:cubicBezTo>
                  <a:lnTo>
                    <a:pt x="118157" y="178736"/>
                  </a:lnTo>
                  <a:cubicBezTo>
                    <a:pt x="116348" y="173593"/>
                    <a:pt x="113776" y="168735"/>
                    <a:pt x="110537" y="164163"/>
                  </a:cubicBezTo>
                  <a:cubicBezTo>
                    <a:pt x="101584" y="151781"/>
                    <a:pt x="88344" y="143684"/>
                    <a:pt x="73199" y="141303"/>
                  </a:cubicBezTo>
                  <a:cubicBezTo>
                    <a:pt x="58150" y="138922"/>
                    <a:pt x="43005" y="142541"/>
                    <a:pt x="30718" y="151495"/>
                  </a:cubicBezTo>
                  <a:cubicBezTo>
                    <a:pt x="18335" y="160448"/>
                    <a:pt x="10239" y="173688"/>
                    <a:pt x="7858" y="188833"/>
                  </a:cubicBezTo>
                  <a:cubicBezTo>
                    <a:pt x="5477" y="203882"/>
                    <a:pt x="9096" y="219027"/>
                    <a:pt x="18049" y="231410"/>
                  </a:cubicBezTo>
                  <a:cubicBezTo>
                    <a:pt x="29194" y="246745"/>
                    <a:pt x="46624" y="254936"/>
                    <a:pt x="64341" y="254936"/>
                  </a:cubicBezTo>
                  <a:cubicBezTo>
                    <a:pt x="75961" y="254936"/>
                    <a:pt x="87773" y="251412"/>
                    <a:pt x="97869" y="244078"/>
                  </a:cubicBezTo>
                  <a:cubicBezTo>
                    <a:pt x="107394" y="237220"/>
                    <a:pt x="114252" y="227695"/>
                    <a:pt x="118062" y="216932"/>
                  </a:cubicBezTo>
                  <a:lnTo>
                    <a:pt x="151590" y="216932"/>
                  </a:lnTo>
                  <a:cubicBezTo>
                    <a:pt x="153495" y="229314"/>
                    <a:pt x="157210" y="241030"/>
                    <a:pt x="162544" y="251888"/>
                  </a:cubicBezTo>
                  <a:lnTo>
                    <a:pt x="128920" y="280749"/>
                  </a:lnTo>
                  <a:cubicBezTo>
                    <a:pt x="110252" y="271034"/>
                    <a:pt x="86915" y="271891"/>
                    <a:pt x="68818" y="285035"/>
                  </a:cubicBezTo>
                  <a:cubicBezTo>
                    <a:pt x="43291" y="303609"/>
                    <a:pt x="37671" y="339423"/>
                    <a:pt x="56149" y="364855"/>
                  </a:cubicBezTo>
                  <a:cubicBezTo>
                    <a:pt x="67294" y="380190"/>
                    <a:pt x="84724" y="388382"/>
                    <a:pt x="102441" y="388382"/>
                  </a:cubicBezTo>
                  <a:cubicBezTo>
                    <a:pt x="114061" y="388382"/>
                    <a:pt x="125873" y="384857"/>
                    <a:pt x="135969" y="377523"/>
                  </a:cubicBezTo>
                  <a:cubicBezTo>
                    <a:pt x="157972" y="361521"/>
                    <a:pt x="165115" y="332660"/>
                    <a:pt x="154828" y="308657"/>
                  </a:cubicBezTo>
                  <a:lnTo>
                    <a:pt x="184356" y="283321"/>
                  </a:lnTo>
                  <a:cubicBezTo>
                    <a:pt x="206930" y="306943"/>
                    <a:pt x="238648" y="321707"/>
                    <a:pt x="273796" y="321707"/>
                  </a:cubicBezTo>
                  <a:cubicBezTo>
                    <a:pt x="308943" y="321707"/>
                    <a:pt x="340661" y="306943"/>
                    <a:pt x="363236" y="283321"/>
                  </a:cubicBezTo>
                  <a:lnTo>
                    <a:pt x="392763" y="308657"/>
                  </a:lnTo>
                  <a:cubicBezTo>
                    <a:pt x="382476" y="332660"/>
                    <a:pt x="389620" y="361521"/>
                    <a:pt x="411623" y="377523"/>
                  </a:cubicBezTo>
                  <a:cubicBezTo>
                    <a:pt x="421719" y="384857"/>
                    <a:pt x="433530" y="388382"/>
                    <a:pt x="445151" y="388382"/>
                  </a:cubicBezTo>
                  <a:cubicBezTo>
                    <a:pt x="462867" y="388382"/>
                    <a:pt x="480298" y="380190"/>
                    <a:pt x="491442" y="364855"/>
                  </a:cubicBezTo>
                  <a:cubicBezTo>
                    <a:pt x="509920" y="339328"/>
                    <a:pt x="504301" y="303514"/>
                    <a:pt x="478774" y="285035"/>
                  </a:cubicBezTo>
                  <a:cubicBezTo>
                    <a:pt x="460676" y="271891"/>
                    <a:pt x="437340" y="271034"/>
                    <a:pt x="418671" y="280749"/>
                  </a:cubicBezTo>
                  <a:lnTo>
                    <a:pt x="385048" y="251888"/>
                  </a:lnTo>
                  <a:cubicBezTo>
                    <a:pt x="390382" y="241030"/>
                    <a:pt x="394097" y="229314"/>
                    <a:pt x="396002" y="217027"/>
                  </a:cubicBezTo>
                  <a:lnTo>
                    <a:pt x="429530" y="217027"/>
                  </a:lnTo>
                  <a:cubicBezTo>
                    <a:pt x="433340" y="227885"/>
                    <a:pt x="440293" y="237315"/>
                    <a:pt x="449723" y="244173"/>
                  </a:cubicBezTo>
                  <a:cubicBezTo>
                    <a:pt x="459819" y="251507"/>
                    <a:pt x="471630" y="255032"/>
                    <a:pt x="483251" y="255032"/>
                  </a:cubicBezTo>
                  <a:cubicBezTo>
                    <a:pt x="500967" y="255032"/>
                    <a:pt x="518398" y="246840"/>
                    <a:pt x="529542" y="231505"/>
                  </a:cubicBezTo>
                  <a:cubicBezTo>
                    <a:pt x="538686" y="219122"/>
                    <a:pt x="542306" y="204073"/>
                    <a:pt x="539924" y="188928"/>
                  </a:cubicBezTo>
                  <a:close/>
                  <a:moveTo>
                    <a:pt x="429911" y="53387"/>
                  </a:moveTo>
                  <a:cubicBezTo>
                    <a:pt x="433625" y="48244"/>
                    <a:pt x="439436" y="45577"/>
                    <a:pt x="445341" y="45577"/>
                  </a:cubicBezTo>
                  <a:cubicBezTo>
                    <a:pt x="449246" y="45577"/>
                    <a:pt x="453152" y="46720"/>
                    <a:pt x="456485" y="49196"/>
                  </a:cubicBezTo>
                  <a:cubicBezTo>
                    <a:pt x="460581" y="52149"/>
                    <a:pt x="463343" y="56626"/>
                    <a:pt x="464105" y="61579"/>
                  </a:cubicBezTo>
                  <a:cubicBezTo>
                    <a:pt x="464867" y="66627"/>
                    <a:pt x="463724" y="71675"/>
                    <a:pt x="460676" y="75771"/>
                  </a:cubicBezTo>
                  <a:cubicBezTo>
                    <a:pt x="457723" y="79867"/>
                    <a:pt x="453247" y="82629"/>
                    <a:pt x="448294" y="83391"/>
                  </a:cubicBezTo>
                  <a:cubicBezTo>
                    <a:pt x="443245" y="84153"/>
                    <a:pt x="438197" y="83010"/>
                    <a:pt x="434102" y="79962"/>
                  </a:cubicBezTo>
                  <a:cubicBezTo>
                    <a:pt x="430006" y="76914"/>
                    <a:pt x="427244" y="72533"/>
                    <a:pt x="426481" y="67580"/>
                  </a:cubicBezTo>
                  <a:cubicBezTo>
                    <a:pt x="425719" y="62531"/>
                    <a:pt x="426958" y="57483"/>
                    <a:pt x="429911" y="53387"/>
                  </a:cubicBezTo>
                  <a:close/>
                  <a:moveTo>
                    <a:pt x="99488" y="83391"/>
                  </a:moveTo>
                  <a:cubicBezTo>
                    <a:pt x="94440" y="82629"/>
                    <a:pt x="90058" y="79867"/>
                    <a:pt x="87010" y="75771"/>
                  </a:cubicBezTo>
                  <a:cubicBezTo>
                    <a:pt x="84058" y="71675"/>
                    <a:pt x="82819" y="66627"/>
                    <a:pt x="83581" y="61579"/>
                  </a:cubicBezTo>
                  <a:cubicBezTo>
                    <a:pt x="84344" y="56531"/>
                    <a:pt x="87106" y="52149"/>
                    <a:pt x="91202" y="49101"/>
                  </a:cubicBezTo>
                  <a:cubicBezTo>
                    <a:pt x="94535" y="46720"/>
                    <a:pt x="98345" y="45482"/>
                    <a:pt x="102346" y="45482"/>
                  </a:cubicBezTo>
                  <a:cubicBezTo>
                    <a:pt x="103394" y="45482"/>
                    <a:pt x="104346" y="45577"/>
                    <a:pt x="105394" y="45767"/>
                  </a:cubicBezTo>
                  <a:cubicBezTo>
                    <a:pt x="110442" y="46529"/>
                    <a:pt x="114823" y="49291"/>
                    <a:pt x="117776" y="53387"/>
                  </a:cubicBezTo>
                  <a:lnTo>
                    <a:pt x="117776" y="53387"/>
                  </a:lnTo>
                  <a:cubicBezTo>
                    <a:pt x="120729" y="57483"/>
                    <a:pt x="121967" y="62531"/>
                    <a:pt x="121205" y="67580"/>
                  </a:cubicBezTo>
                  <a:cubicBezTo>
                    <a:pt x="120443" y="72628"/>
                    <a:pt x="117681" y="77009"/>
                    <a:pt x="113585" y="80057"/>
                  </a:cubicBezTo>
                  <a:cubicBezTo>
                    <a:pt x="109489" y="82915"/>
                    <a:pt x="104441" y="84153"/>
                    <a:pt x="99488" y="83391"/>
                  </a:cubicBezTo>
                  <a:close/>
                  <a:moveTo>
                    <a:pt x="113681" y="346662"/>
                  </a:moveTo>
                  <a:cubicBezTo>
                    <a:pt x="105203" y="352853"/>
                    <a:pt x="93202" y="350948"/>
                    <a:pt x="87106" y="342471"/>
                  </a:cubicBezTo>
                  <a:cubicBezTo>
                    <a:pt x="80914" y="333994"/>
                    <a:pt x="82819" y="321992"/>
                    <a:pt x="91297" y="315896"/>
                  </a:cubicBezTo>
                  <a:cubicBezTo>
                    <a:pt x="94631" y="313420"/>
                    <a:pt x="98631" y="312277"/>
                    <a:pt x="102441" y="312277"/>
                  </a:cubicBezTo>
                  <a:cubicBezTo>
                    <a:pt x="108347" y="312277"/>
                    <a:pt x="114157" y="315039"/>
                    <a:pt x="117872" y="320087"/>
                  </a:cubicBezTo>
                  <a:cubicBezTo>
                    <a:pt x="124063" y="328565"/>
                    <a:pt x="122158" y="340471"/>
                    <a:pt x="113681" y="346662"/>
                  </a:cubicBezTo>
                  <a:close/>
                  <a:moveTo>
                    <a:pt x="456485" y="315801"/>
                  </a:moveTo>
                  <a:cubicBezTo>
                    <a:pt x="464962" y="321992"/>
                    <a:pt x="466868" y="333899"/>
                    <a:pt x="460676" y="342376"/>
                  </a:cubicBezTo>
                  <a:cubicBezTo>
                    <a:pt x="457723" y="346472"/>
                    <a:pt x="453247" y="349139"/>
                    <a:pt x="448294" y="349996"/>
                  </a:cubicBezTo>
                  <a:cubicBezTo>
                    <a:pt x="443341" y="350758"/>
                    <a:pt x="438197" y="349615"/>
                    <a:pt x="434102" y="346567"/>
                  </a:cubicBezTo>
                  <a:cubicBezTo>
                    <a:pt x="425624" y="340376"/>
                    <a:pt x="423719" y="328469"/>
                    <a:pt x="429911" y="319992"/>
                  </a:cubicBezTo>
                  <a:cubicBezTo>
                    <a:pt x="436102" y="311515"/>
                    <a:pt x="448103" y="309610"/>
                    <a:pt x="456485" y="315801"/>
                  </a:cubicBezTo>
                  <a:close/>
                  <a:moveTo>
                    <a:pt x="273891" y="112157"/>
                  </a:moveTo>
                  <a:cubicBezTo>
                    <a:pt x="321135" y="112157"/>
                    <a:pt x="359616" y="150638"/>
                    <a:pt x="359616" y="197882"/>
                  </a:cubicBezTo>
                  <a:cubicBezTo>
                    <a:pt x="359616" y="218265"/>
                    <a:pt x="352472" y="236934"/>
                    <a:pt x="340566" y="251603"/>
                  </a:cubicBezTo>
                  <a:lnTo>
                    <a:pt x="340566" y="226457"/>
                  </a:lnTo>
                  <a:lnTo>
                    <a:pt x="323326" y="226457"/>
                  </a:lnTo>
                  <a:cubicBezTo>
                    <a:pt x="334280" y="207502"/>
                    <a:pt x="333803" y="183118"/>
                    <a:pt x="320087" y="164258"/>
                  </a:cubicBezTo>
                  <a:lnTo>
                    <a:pt x="320087" y="164258"/>
                  </a:lnTo>
                  <a:cubicBezTo>
                    <a:pt x="311134" y="151876"/>
                    <a:pt x="297894" y="143780"/>
                    <a:pt x="282749" y="141398"/>
                  </a:cubicBezTo>
                  <a:cubicBezTo>
                    <a:pt x="267700" y="139017"/>
                    <a:pt x="252555" y="142637"/>
                    <a:pt x="240268" y="151590"/>
                  </a:cubicBezTo>
                  <a:cubicBezTo>
                    <a:pt x="227885" y="160544"/>
                    <a:pt x="219789" y="173783"/>
                    <a:pt x="217408" y="188928"/>
                  </a:cubicBezTo>
                  <a:cubicBezTo>
                    <a:pt x="215312" y="201977"/>
                    <a:pt x="217789" y="215122"/>
                    <a:pt x="224361" y="226457"/>
                  </a:cubicBezTo>
                  <a:lnTo>
                    <a:pt x="207216" y="226457"/>
                  </a:lnTo>
                  <a:lnTo>
                    <a:pt x="207216" y="251603"/>
                  </a:lnTo>
                  <a:cubicBezTo>
                    <a:pt x="195310" y="236839"/>
                    <a:pt x="188166" y="218170"/>
                    <a:pt x="188166" y="197882"/>
                  </a:cubicBezTo>
                  <a:cubicBezTo>
                    <a:pt x="188166" y="150638"/>
                    <a:pt x="226647" y="112157"/>
                    <a:pt x="273891" y="112157"/>
                  </a:cubicBezTo>
                  <a:close/>
                  <a:moveTo>
                    <a:pt x="255031" y="194929"/>
                  </a:moveTo>
                  <a:cubicBezTo>
                    <a:pt x="255794" y="189881"/>
                    <a:pt x="258556" y="185499"/>
                    <a:pt x="262652" y="182451"/>
                  </a:cubicBezTo>
                  <a:cubicBezTo>
                    <a:pt x="265985" y="180070"/>
                    <a:pt x="269795" y="178832"/>
                    <a:pt x="273796" y="178832"/>
                  </a:cubicBezTo>
                  <a:cubicBezTo>
                    <a:pt x="274844" y="178832"/>
                    <a:pt x="275796" y="178927"/>
                    <a:pt x="276844" y="179117"/>
                  </a:cubicBezTo>
                  <a:cubicBezTo>
                    <a:pt x="281892" y="179879"/>
                    <a:pt x="286273" y="182642"/>
                    <a:pt x="289322" y="186737"/>
                  </a:cubicBezTo>
                  <a:cubicBezTo>
                    <a:pt x="295513" y="195215"/>
                    <a:pt x="293608" y="207216"/>
                    <a:pt x="285131" y="213312"/>
                  </a:cubicBezTo>
                  <a:cubicBezTo>
                    <a:pt x="276653" y="219503"/>
                    <a:pt x="264652" y="217598"/>
                    <a:pt x="258556" y="209121"/>
                  </a:cubicBezTo>
                  <a:cubicBezTo>
                    <a:pt x="255508" y="205025"/>
                    <a:pt x="254269" y="199977"/>
                    <a:pt x="255031" y="194929"/>
                  </a:cubicBezTo>
                  <a:close/>
                  <a:moveTo>
                    <a:pt x="83105" y="200834"/>
                  </a:moveTo>
                  <a:cubicBezTo>
                    <a:pt x="82343" y="205883"/>
                    <a:pt x="79581" y="210264"/>
                    <a:pt x="75485" y="213312"/>
                  </a:cubicBezTo>
                  <a:cubicBezTo>
                    <a:pt x="67008" y="219503"/>
                    <a:pt x="55006" y="217598"/>
                    <a:pt x="48910" y="209121"/>
                  </a:cubicBezTo>
                  <a:cubicBezTo>
                    <a:pt x="45958" y="205025"/>
                    <a:pt x="44719" y="199977"/>
                    <a:pt x="45481" y="194929"/>
                  </a:cubicBezTo>
                  <a:cubicBezTo>
                    <a:pt x="46244" y="189881"/>
                    <a:pt x="49006" y="185499"/>
                    <a:pt x="53102" y="182451"/>
                  </a:cubicBezTo>
                  <a:cubicBezTo>
                    <a:pt x="56435" y="180070"/>
                    <a:pt x="60245" y="178832"/>
                    <a:pt x="64246" y="178832"/>
                  </a:cubicBezTo>
                  <a:cubicBezTo>
                    <a:pt x="65294" y="178832"/>
                    <a:pt x="66246" y="178927"/>
                    <a:pt x="67294" y="179117"/>
                  </a:cubicBezTo>
                  <a:cubicBezTo>
                    <a:pt x="72342" y="179879"/>
                    <a:pt x="76723" y="182642"/>
                    <a:pt x="79676" y="186737"/>
                  </a:cubicBezTo>
                  <a:lnTo>
                    <a:pt x="79676" y="186737"/>
                  </a:lnTo>
                  <a:cubicBezTo>
                    <a:pt x="82724" y="190833"/>
                    <a:pt x="83962" y="195881"/>
                    <a:pt x="83105" y="200834"/>
                  </a:cubicBezTo>
                  <a:close/>
                  <a:moveTo>
                    <a:pt x="245316" y="278654"/>
                  </a:moveTo>
                  <a:lnTo>
                    <a:pt x="245316" y="264557"/>
                  </a:lnTo>
                  <a:lnTo>
                    <a:pt x="302466" y="264557"/>
                  </a:lnTo>
                  <a:lnTo>
                    <a:pt x="302466" y="278558"/>
                  </a:lnTo>
                  <a:cubicBezTo>
                    <a:pt x="293512" y="281702"/>
                    <a:pt x="283892" y="283607"/>
                    <a:pt x="273891" y="283607"/>
                  </a:cubicBezTo>
                  <a:cubicBezTo>
                    <a:pt x="263890" y="283607"/>
                    <a:pt x="254269" y="281797"/>
                    <a:pt x="245316" y="278654"/>
                  </a:cubicBezTo>
                  <a:close/>
                  <a:moveTo>
                    <a:pt x="498872" y="209121"/>
                  </a:moveTo>
                  <a:cubicBezTo>
                    <a:pt x="495919" y="213217"/>
                    <a:pt x="491442" y="215884"/>
                    <a:pt x="486489" y="216741"/>
                  </a:cubicBezTo>
                  <a:cubicBezTo>
                    <a:pt x="481441" y="217503"/>
                    <a:pt x="476393" y="216360"/>
                    <a:pt x="472297" y="213312"/>
                  </a:cubicBezTo>
                  <a:cubicBezTo>
                    <a:pt x="463819" y="207121"/>
                    <a:pt x="461915" y="195215"/>
                    <a:pt x="468106" y="186737"/>
                  </a:cubicBezTo>
                  <a:cubicBezTo>
                    <a:pt x="471820" y="181594"/>
                    <a:pt x="477631" y="178927"/>
                    <a:pt x="483536" y="178927"/>
                  </a:cubicBezTo>
                  <a:cubicBezTo>
                    <a:pt x="487441" y="178927"/>
                    <a:pt x="491347" y="180070"/>
                    <a:pt x="494681" y="182546"/>
                  </a:cubicBezTo>
                  <a:cubicBezTo>
                    <a:pt x="498776" y="185499"/>
                    <a:pt x="501539" y="189976"/>
                    <a:pt x="502301" y="195024"/>
                  </a:cubicBezTo>
                  <a:cubicBezTo>
                    <a:pt x="503062" y="199977"/>
                    <a:pt x="501824" y="205025"/>
                    <a:pt x="498872" y="209121"/>
                  </a:cubicBezTo>
                  <a:close/>
                </a:path>
              </a:pathLst>
            </a:custGeom>
            <a:solidFill>
              <a:schemeClr val="bg1"/>
            </a:solidFill>
            <a:ln w="9525" cap="flat">
              <a:solidFill>
                <a:srgbClr val="002856"/>
              </a:solidFill>
              <a:prstDash val="solid"/>
              <a:miter/>
            </a:ln>
          </p:spPr>
          <p:txBody>
            <a:bodyPr rtlCol="0" anchor="ctr"/>
            <a:lstStyle/>
            <a:p>
              <a:endParaRPr lang="en-US" sz="1200" dirty="0"/>
            </a:p>
          </p:txBody>
        </p:sp>
      </p:grpSp>
    </p:spTree>
    <p:extLst>
      <p:ext uri="{BB962C8B-B14F-4D97-AF65-F5344CB8AC3E}">
        <p14:creationId xmlns:p14="http://schemas.microsoft.com/office/powerpoint/2010/main" val="11043469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4"/>
          <p:cNvSpPr/>
          <p:nvPr/>
        </p:nvSpPr>
        <p:spPr>
          <a:xfrm>
            <a:off x="316992" y="6620256"/>
            <a:ext cx="9144000" cy="0"/>
          </a:xfrm>
          <a:prstGeom prst="rect">
            <a:avLst/>
          </a:prstGeom>
          <a:noFill/>
          <a:ln/>
        </p:spPr>
        <p:txBody>
          <a:bodyPr wrap="square" rtlCol="0" anchor="ctr"/>
          <a:lstStyle/>
          <a:p>
            <a:r>
              <a:rPr lang="en-US" sz="933" b="1" dirty="0">
                <a:solidFill>
                  <a:srgbClr val="000000"/>
                </a:solidFill>
              </a:rPr>
              <a:t>5</a:t>
            </a:r>
            <a:endParaRPr lang="en-US" sz="933" dirty="0"/>
          </a:p>
        </p:txBody>
      </p:sp>
      <p:pic>
        <p:nvPicPr>
          <p:cNvPr id="6" name="Object 5" descr="preencoded.png"/>
          <p:cNvPicPr>
            <a:picLocks noChangeAspect="1"/>
          </p:cNvPicPr>
          <p:nvPr/>
        </p:nvPicPr>
        <p:blipFill rotWithShape="1">
          <a:blip r:embed="rId3"/>
          <a:srcRect l="22838" t="9590" r="22023" b="12769"/>
          <a:stretch/>
        </p:blipFill>
        <p:spPr>
          <a:xfrm>
            <a:off x="3438863" y="1006002"/>
            <a:ext cx="5443371" cy="4983636"/>
          </a:xfrm>
          <a:prstGeom prst="rect">
            <a:avLst/>
          </a:prstGeom>
        </p:spPr>
      </p:pic>
      <p:grpSp>
        <p:nvGrpSpPr>
          <p:cNvPr id="2" name="Group 1">
            <a:extLst>
              <a:ext uri="{FF2B5EF4-FFF2-40B4-BE49-F238E27FC236}">
                <a16:creationId xmlns:a16="http://schemas.microsoft.com/office/drawing/2014/main" xmlns="" id="{CF22F17B-272F-D24B-BBC3-DF5FFABE9BDE}"/>
              </a:ext>
            </a:extLst>
          </p:cNvPr>
          <p:cNvGrpSpPr/>
          <p:nvPr/>
        </p:nvGrpSpPr>
        <p:grpSpPr>
          <a:xfrm>
            <a:off x="10757646" y="361950"/>
            <a:ext cx="980329" cy="978408"/>
            <a:chOff x="10553700" y="361950"/>
            <a:chExt cx="1184275" cy="1184275"/>
          </a:xfrm>
        </p:grpSpPr>
        <p:sp>
          <p:nvSpPr>
            <p:cNvPr id="12" name="Oval 11">
              <a:extLst>
                <a:ext uri="{FF2B5EF4-FFF2-40B4-BE49-F238E27FC236}">
                  <a16:creationId xmlns:a16="http://schemas.microsoft.com/office/drawing/2014/main" xmlns="" id="{18E0A152-000C-5C45-8F7C-68BCC80DF4BC}"/>
                </a:ext>
              </a:extLst>
            </p:cNvPr>
            <p:cNvSpPr/>
            <p:nvPr/>
          </p:nvSpPr>
          <p:spPr>
            <a:xfrm>
              <a:off x="10553700" y="361950"/>
              <a:ext cx="1184275" cy="1184275"/>
            </a:xfrm>
            <a:prstGeom prst="ellipse">
              <a:avLst/>
            </a:prstGeom>
            <a:solidFill>
              <a:srgbClr val="002856"/>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b"/>
            <a:lstStyle/>
            <a:p>
              <a:pPr algn="ctr"/>
              <a:r>
                <a:rPr lang="en-US" sz="1200" dirty="0">
                  <a:solidFill>
                    <a:schemeClr val="bg1"/>
                  </a:solidFill>
                </a:rPr>
                <a:t>Process</a:t>
              </a:r>
            </a:p>
          </p:txBody>
        </p:sp>
        <p:sp>
          <p:nvSpPr>
            <p:cNvPr id="13" name="Freeform: Shape 6">
              <a:extLst>
                <a:ext uri="{FF2B5EF4-FFF2-40B4-BE49-F238E27FC236}">
                  <a16:creationId xmlns:a16="http://schemas.microsoft.com/office/drawing/2014/main" xmlns="" id="{4E30D544-5104-844D-8770-B5C66E3D57A3}"/>
                </a:ext>
              </a:extLst>
            </p:cNvPr>
            <p:cNvSpPr/>
            <p:nvPr/>
          </p:nvSpPr>
          <p:spPr>
            <a:xfrm>
              <a:off x="10825590" y="622133"/>
              <a:ext cx="640496" cy="460710"/>
            </a:xfrm>
            <a:custGeom>
              <a:avLst/>
              <a:gdLst>
                <a:gd name="connsiteX0" fmla="*/ 539924 w 542925"/>
                <a:gd name="connsiteY0" fmla="*/ 188928 h 390525"/>
                <a:gd name="connsiteX1" fmla="*/ 517064 w 542925"/>
                <a:gd name="connsiteY1" fmla="*/ 151590 h 390525"/>
                <a:gd name="connsiteX2" fmla="*/ 474583 w 542925"/>
                <a:gd name="connsiteY2" fmla="*/ 141398 h 390525"/>
                <a:gd name="connsiteX3" fmla="*/ 437245 w 542925"/>
                <a:gd name="connsiteY3" fmla="*/ 164258 h 390525"/>
                <a:gd name="connsiteX4" fmla="*/ 429625 w 542925"/>
                <a:gd name="connsiteY4" fmla="*/ 178832 h 390525"/>
                <a:gd name="connsiteX5" fmla="*/ 396192 w 542925"/>
                <a:gd name="connsiteY5" fmla="*/ 178832 h 390525"/>
                <a:gd name="connsiteX6" fmla="*/ 385238 w 542925"/>
                <a:gd name="connsiteY6" fmla="*/ 143875 h 390525"/>
                <a:gd name="connsiteX7" fmla="*/ 418861 w 542925"/>
                <a:gd name="connsiteY7" fmla="*/ 115014 h 390525"/>
                <a:gd name="connsiteX8" fmla="*/ 445246 w 542925"/>
                <a:gd name="connsiteY8" fmla="*/ 121586 h 390525"/>
                <a:gd name="connsiteX9" fmla="*/ 454294 w 542925"/>
                <a:gd name="connsiteY9" fmla="*/ 120824 h 390525"/>
                <a:gd name="connsiteX10" fmla="*/ 491632 w 542925"/>
                <a:gd name="connsiteY10" fmla="*/ 97964 h 390525"/>
                <a:gd name="connsiteX11" fmla="*/ 501824 w 542925"/>
                <a:gd name="connsiteY11" fmla="*/ 55388 h 390525"/>
                <a:gd name="connsiteX12" fmla="*/ 478964 w 542925"/>
                <a:gd name="connsiteY12" fmla="*/ 18049 h 390525"/>
                <a:gd name="connsiteX13" fmla="*/ 436483 w 542925"/>
                <a:gd name="connsiteY13" fmla="*/ 7858 h 390525"/>
                <a:gd name="connsiteX14" fmla="*/ 399145 w 542925"/>
                <a:gd name="connsiteY14" fmla="*/ 30718 h 390525"/>
                <a:gd name="connsiteX15" fmla="*/ 388953 w 542925"/>
                <a:gd name="connsiteY15" fmla="*/ 73295 h 390525"/>
                <a:gd name="connsiteX16" fmla="*/ 393049 w 542925"/>
                <a:gd name="connsiteY16" fmla="*/ 86820 h 390525"/>
                <a:gd name="connsiteX17" fmla="*/ 363331 w 542925"/>
                <a:gd name="connsiteY17" fmla="*/ 112252 h 390525"/>
                <a:gd name="connsiteX18" fmla="*/ 273891 w 542925"/>
                <a:gd name="connsiteY18" fmla="*/ 73866 h 390525"/>
                <a:gd name="connsiteX19" fmla="*/ 184451 w 542925"/>
                <a:gd name="connsiteY19" fmla="*/ 112252 h 390525"/>
                <a:gd name="connsiteX20" fmla="*/ 154733 w 542925"/>
                <a:gd name="connsiteY20" fmla="*/ 86820 h 390525"/>
                <a:gd name="connsiteX21" fmla="*/ 158829 w 542925"/>
                <a:gd name="connsiteY21" fmla="*/ 73295 h 390525"/>
                <a:gd name="connsiteX22" fmla="*/ 148637 w 542925"/>
                <a:gd name="connsiteY22" fmla="*/ 30718 h 390525"/>
                <a:gd name="connsiteX23" fmla="*/ 111299 w 542925"/>
                <a:gd name="connsiteY23" fmla="*/ 7858 h 390525"/>
                <a:gd name="connsiteX24" fmla="*/ 68818 w 542925"/>
                <a:gd name="connsiteY24" fmla="*/ 18049 h 390525"/>
                <a:gd name="connsiteX25" fmla="*/ 45958 w 542925"/>
                <a:gd name="connsiteY25" fmla="*/ 55388 h 390525"/>
                <a:gd name="connsiteX26" fmla="*/ 56149 w 542925"/>
                <a:gd name="connsiteY26" fmla="*/ 97869 h 390525"/>
                <a:gd name="connsiteX27" fmla="*/ 93487 w 542925"/>
                <a:gd name="connsiteY27" fmla="*/ 120729 h 390525"/>
                <a:gd name="connsiteX28" fmla="*/ 102536 w 542925"/>
                <a:gd name="connsiteY28" fmla="*/ 121491 h 390525"/>
                <a:gd name="connsiteX29" fmla="*/ 128920 w 542925"/>
                <a:gd name="connsiteY29" fmla="*/ 114919 h 390525"/>
                <a:gd name="connsiteX30" fmla="*/ 162544 w 542925"/>
                <a:gd name="connsiteY30" fmla="*/ 143780 h 390525"/>
                <a:gd name="connsiteX31" fmla="*/ 151590 w 542925"/>
                <a:gd name="connsiteY31" fmla="*/ 178736 h 390525"/>
                <a:gd name="connsiteX32" fmla="*/ 118157 w 542925"/>
                <a:gd name="connsiteY32" fmla="*/ 178736 h 390525"/>
                <a:gd name="connsiteX33" fmla="*/ 110537 w 542925"/>
                <a:gd name="connsiteY33" fmla="*/ 164163 h 390525"/>
                <a:gd name="connsiteX34" fmla="*/ 73199 w 542925"/>
                <a:gd name="connsiteY34" fmla="*/ 141303 h 390525"/>
                <a:gd name="connsiteX35" fmla="*/ 30718 w 542925"/>
                <a:gd name="connsiteY35" fmla="*/ 151495 h 390525"/>
                <a:gd name="connsiteX36" fmla="*/ 7858 w 542925"/>
                <a:gd name="connsiteY36" fmla="*/ 188833 h 390525"/>
                <a:gd name="connsiteX37" fmla="*/ 18049 w 542925"/>
                <a:gd name="connsiteY37" fmla="*/ 231410 h 390525"/>
                <a:gd name="connsiteX38" fmla="*/ 64341 w 542925"/>
                <a:gd name="connsiteY38" fmla="*/ 254936 h 390525"/>
                <a:gd name="connsiteX39" fmla="*/ 97869 w 542925"/>
                <a:gd name="connsiteY39" fmla="*/ 244078 h 390525"/>
                <a:gd name="connsiteX40" fmla="*/ 118062 w 542925"/>
                <a:gd name="connsiteY40" fmla="*/ 216932 h 390525"/>
                <a:gd name="connsiteX41" fmla="*/ 151590 w 542925"/>
                <a:gd name="connsiteY41" fmla="*/ 216932 h 390525"/>
                <a:gd name="connsiteX42" fmla="*/ 162544 w 542925"/>
                <a:gd name="connsiteY42" fmla="*/ 251888 h 390525"/>
                <a:gd name="connsiteX43" fmla="*/ 128920 w 542925"/>
                <a:gd name="connsiteY43" fmla="*/ 280749 h 390525"/>
                <a:gd name="connsiteX44" fmla="*/ 68818 w 542925"/>
                <a:gd name="connsiteY44" fmla="*/ 285035 h 390525"/>
                <a:gd name="connsiteX45" fmla="*/ 56149 w 542925"/>
                <a:gd name="connsiteY45" fmla="*/ 364855 h 390525"/>
                <a:gd name="connsiteX46" fmla="*/ 102441 w 542925"/>
                <a:gd name="connsiteY46" fmla="*/ 388382 h 390525"/>
                <a:gd name="connsiteX47" fmla="*/ 135969 w 542925"/>
                <a:gd name="connsiteY47" fmla="*/ 377523 h 390525"/>
                <a:gd name="connsiteX48" fmla="*/ 154828 w 542925"/>
                <a:gd name="connsiteY48" fmla="*/ 308657 h 390525"/>
                <a:gd name="connsiteX49" fmla="*/ 184356 w 542925"/>
                <a:gd name="connsiteY49" fmla="*/ 283321 h 390525"/>
                <a:gd name="connsiteX50" fmla="*/ 273796 w 542925"/>
                <a:gd name="connsiteY50" fmla="*/ 321707 h 390525"/>
                <a:gd name="connsiteX51" fmla="*/ 363236 w 542925"/>
                <a:gd name="connsiteY51" fmla="*/ 283321 h 390525"/>
                <a:gd name="connsiteX52" fmla="*/ 392763 w 542925"/>
                <a:gd name="connsiteY52" fmla="*/ 308657 h 390525"/>
                <a:gd name="connsiteX53" fmla="*/ 411623 w 542925"/>
                <a:gd name="connsiteY53" fmla="*/ 377523 h 390525"/>
                <a:gd name="connsiteX54" fmla="*/ 445151 w 542925"/>
                <a:gd name="connsiteY54" fmla="*/ 388382 h 390525"/>
                <a:gd name="connsiteX55" fmla="*/ 491442 w 542925"/>
                <a:gd name="connsiteY55" fmla="*/ 364855 h 390525"/>
                <a:gd name="connsiteX56" fmla="*/ 478774 w 542925"/>
                <a:gd name="connsiteY56" fmla="*/ 285035 h 390525"/>
                <a:gd name="connsiteX57" fmla="*/ 418671 w 542925"/>
                <a:gd name="connsiteY57" fmla="*/ 280749 h 390525"/>
                <a:gd name="connsiteX58" fmla="*/ 385048 w 542925"/>
                <a:gd name="connsiteY58" fmla="*/ 251888 h 390525"/>
                <a:gd name="connsiteX59" fmla="*/ 396002 w 542925"/>
                <a:gd name="connsiteY59" fmla="*/ 217027 h 390525"/>
                <a:gd name="connsiteX60" fmla="*/ 429530 w 542925"/>
                <a:gd name="connsiteY60" fmla="*/ 217027 h 390525"/>
                <a:gd name="connsiteX61" fmla="*/ 449723 w 542925"/>
                <a:gd name="connsiteY61" fmla="*/ 244173 h 390525"/>
                <a:gd name="connsiteX62" fmla="*/ 483251 w 542925"/>
                <a:gd name="connsiteY62" fmla="*/ 255032 h 390525"/>
                <a:gd name="connsiteX63" fmla="*/ 529542 w 542925"/>
                <a:gd name="connsiteY63" fmla="*/ 231505 h 390525"/>
                <a:gd name="connsiteX64" fmla="*/ 539924 w 542925"/>
                <a:gd name="connsiteY64" fmla="*/ 188928 h 390525"/>
                <a:gd name="connsiteX65" fmla="*/ 429911 w 542925"/>
                <a:gd name="connsiteY65" fmla="*/ 53387 h 390525"/>
                <a:gd name="connsiteX66" fmla="*/ 445341 w 542925"/>
                <a:gd name="connsiteY66" fmla="*/ 45577 h 390525"/>
                <a:gd name="connsiteX67" fmla="*/ 456485 w 542925"/>
                <a:gd name="connsiteY67" fmla="*/ 49196 h 390525"/>
                <a:gd name="connsiteX68" fmla="*/ 464105 w 542925"/>
                <a:gd name="connsiteY68" fmla="*/ 61579 h 390525"/>
                <a:gd name="connsiteX69" fmla="*/ 460676 w 542925"/>
                <a:gd name="connsiteY69" fmla="*/ 75771 h 390525"/>
                <a:gd name="connsiteX70" fmla="*/ 448294 w 542925"/>
                <a:gd name="connsiteY70" fmla="*/ 83391 h 390525"/>
                <a:gd name="connsiteX71" fmla="*/ 434102 w 542925"/>
                <a:gd name="connsiteY71" fmla="*/ 79962 h 390525"/>
                <a:gd name="connsiteX72" fmla="*/ 426481 w 542925"/>
                <a:gd name="connsiteY72" fmla="*/ 67580 h 390525"/>
                <a:gd name="connsiteX73" fmla="*/ 429911 w 542925"/>
                <a:gd name="connsiteY73" fmla="*/ 53387 h 390525"/>
                <a:gd name="connsiteX74" fmla="*/ 99488 w 542925"/>
                <a:gd name="connsiteY74" fmla="*/ 83391 h 390525"/>
                <a:gd name="connsiteX75" fmla="*/ 87010 w 542925"/>
                <a:gd name="connsiteY75" fmla="*/ 75771 h 390525"/>
                <a:gd name="connsiteX76" fmla="*/ 83581 w 542925"/>
                <a:gd name="connsiteY76" fmla="*/ 61579 h 390525"/>
                <a:gd name="connsiteX77" fmla="*/ 91202 w 542925"/>
                <a:gd name="connsiteY77" fmla="*/ 49101 h 390525"/>
                <a:gd name="connsiteX78" fmla="*/ 102346 w 542925"/>
                <a:gd name="connsiteY78" fmla="*/ 45482 h 390525"/>
                <a:gd name="connsiteX79" fmla="*/ 105394 w 542925"/>
                <a:gd name="connsiteY79" fmla="*/ 45767 h 390525"/>
                <a:gd name="connsiteX80" fmla="*/ 117776 w 542925"/>
                <a:gd name="connsiteY80" fmla="*/ 53387 h 390525"/>
                <a:gd name="connsiteX81" fmla="*/ 117776 w 542925"/>
                <a:gd name="connsiteY81" fmla="*/ 53387 h 390525"/>
                <a:gd name="connsiteX82" fmla="*/ 121205 w 542925"/>
                <a:gd name="connsiteY82" fmla="*/ 67580 h 390525"/>
                <a:gd name="connsiteX83" fmla="*/ 113585 w 542925"/>
                <a:gd name="connsiteY83" fmla="*/ 80057 h 390525"/>
                <a:gd name="connsiteX84" fmla="*/ 99488 w 542925"/>
                <a:gd name="connsiteY84" fmla="*/ 83391 h 390525"/>
                <a:gd name="connsiteX85" fmla="*/ 113681 w 542925"/>
                <a:gd name="connsiteY85" fmla="*/ 346662 h 390525"/>
                <a:gd name="connsiteX86" fmla="*/ 87106 w 542925"/>
                <a:gd name="connsiteY86" fmla="*/ 342471 h 390525"/>
                <a:gd name="connsiteX87" fmla="*/ 91297 w 542925"/>
                <a:gd name="connsiteY87" fmla="*/ 315896 h 390525"/>
                <a:gd name="connsiteX88" fmla="*/ 102441 w 542925"/>
                <a:gd name="connsiteY88" fmla="*/ 312277 h 390525"/>
                <a:gd name="connsiteX89" fmla="*/ 117872 w 542925"/>
                <a:gd name="connsiteY89" fmla="*/ 320087 h 390525"/>
                <a:gd name="connsiteX90" fmla="*/ 113681 w 542925"/>
                <a:gd name="connsiteY90" fmla="*/ 346662 h 390525"/>
                <a:gd name="connsiteX91" fmla="*/ 456485 w 542925"/>
                <a:gd name="connsiteY91" fmla="*/ 315801 h 390525"/>
                <a:gd name="connsiteX92" fmla="*/ 460676 w 542925"/>
                <a:gd name="connsiteY92" fmla="*/ 342376 h 390525"/>
                <a:gd name="connsiteX93" fmla="*/ 448294 w 542925"/>
                <a:gd name="connsiteY93" fmla="*/ 349996 h 390525"/>
                <a:gd name="connsiteX94" fmla="*/ 434102 w 542925"/>
                <a:gd name="connsiteY94" fmla="*/ 346567 h 390525"/>
                <a:gd name="connsiteX95" fmla="*/ 429911 w 542925"/>
                <a:gd name="connsiteY95" fmla="*/ 319992 h 390525"/>
                <a:gd name="connsiteX96" fmla="*/ 456485 w 542925"/>
                <a:gd name="connsiteY96" fmla="*/ 315801 h 390525"/>
                <a:gd name="connsiteX97" fmla="*/ 273891 w 542925"/>
                <a:gd name="connsiteY97" fmla="*/ 112157 h 390525"/>
                <a:gd name="connsiteX98" fmla="*/ 359616 w 542925"/>
                <a:gd name="connsiteY98" fmla="*/ 197882 h 390525"/>
                <a:gd name="connsiteX99" fmla="*/ 340566 w 542925"/>
                <a:gd name="connsiteY99" fmla="*/ 251603 h 390525"/>
                <a:gd name="connsiteX100" fmla="*/ 340566 w 542925"/>
                <a:gd name="connsiteY100" fmla="*/ 226457 h 390525"/>
                <a:gd name="connsiteX101" fmla="*/ 323326 w 542925"/>
                <a:gd name="connsiteY101" fmla="*/ 226457 h 390525"/>
                <a:gd name="connsiteX102" fmla="*/ 320087 w 542925"/>
                <a:gd name="connsiteY102" fmla="*/ 164258 h 390525"/>
                <a:gd name="connsiteX103" fmla="*/ 320087 w 542925"/>
                <a:gd name="connsiteY103" fmla="*/ 164258 h 390525"/>
                <a:gd name="connsiteX104" fmla="*/ 282749 w 542925"/>
                <a:gd name="connsiteY104" fmla="*/ 141398 h 390525"/>
                <a:gd name="connsiteX105" fmla="*/ 240268 w 542925"/>
                <a:gd name="connsiteY105" fmla="*/ 151590 h 390525"/>
                <a:gd name="connsiteX106" fmla="*/ 217408 w 542925"/>
                <a:gd name="connsiteY106" fmla="*/ 188928 h 390525"/>
                <a:gd name="connsiteX107" fmla="*/ 224361 w 542925"/>
                <a:gd name="connsiteY107" fmla="*/ 226457 h 390525"/>
                <a:gd name="connsiteX108" fmla="*/ 207216 w 542925"/>
                <a:gd name="connsiteY108" fmla="*/ 226457 h 390525"/>
                <a:gd name="connsiteX109" fmla="*/ 207216 w 542925"/>
                <a:gd name="connsiteY109" fmla="*/ 251603 h 390525"/>
                <a:gd name="connsiteX110" fmla="*/ 188166 w 542925"/>
                <a:gd name="connsiteY110" fmla="*/ 197882 h 390525"/>
                <a:gd name="connsiteX111" fmla="*/ 273891 w 542925"/>
                <a:gd name="connsiteY111" fmla="*/ 112157 h 390525"/>
                <a:gd name="connsiteX112" fmla="*/ 255031 w 542925"/>
                <a:gd name="connsiteY112" fmla="*/ 194929 h 390525"/>
                <a:gd name="connsiteX113" fmla="*/ 262652 w 542925"/>
                <a:gd name="connsiteY113" fmla="*/ 182451 h 390525"/>
                <a:gd name="connsiteX114" fmla="*/ 273796 w 542925"/>
                <a:gd name="connsiteY114" fmla="*/ 178832 h 390525"/>
                <a:gd name="connsiteX115" fmla="*/ 276844 w 542925"/>
                <a:gd name="connsiteY115" fmla="*/ 179117 h 390525"/>
                <a:gd name="connsiteX116" fmla="*/ 289322 w 542925"/>
                <a:gd name="connsiteY116" fmla="*/ 186737 h 390525"/>
                <a:gd name="connsiteX117" fmla="*/ 285131 w 542925"/>
                <a:gd name="connsiteY117" fmla="*/ 213312 h 390525"/>
                <a:gd name="connsiteX118" fmla="*/ 258556 w 542925"/>
                <a:gd name="connsiteY118" fmla="*/ 209121 h 390525"/>
                <a:gd name="connsiteX119" fmla="*/ 255031 w 542925"/>
                <a:gd name="connsiteY119" fmla="*/ 194929 h 390525"/>
                <a:gd name="connsiteX120" fmla="*/ 83105 w 542925"/>
                <a:gd name="connsiteY120" fmla="*/ 200834 h 390525"/>
                <a:gd name="connsiteX121" fmla="*/ 75485 w 542925"/>
                <a:gd name="connsiteY121" fmla="*/ 213312 h 390525"/>
                <a:gd name="connsiteX122" fmla="*/ 48910 w 542925"/>
                <a:gd name="connsiteY122" fmla="*/ 209121 h 390525"/>
                <a:gd name="connsiteX123" fmla="*/ 45481 w 542925"/>
                <a:gd name="connsiteY123" fmla="*/ 194929 h 390525"/>
                <a:gd name="connsiteX124" fmla="*/ 53102 w 542925"/>
                <a:gd name="connsiteY124" fmla="*/ 182451 h 390525"/>
                <a:gd name="connsiteX125" fmla="*/ 64246 w 542925"/>
                <a:gd name="connsiteY125" fmla="*/ 178832 h 390525"/>
                <a:gd name="connsiteX126" fmla="*/ 67294 w 542925"/>
                <a:gd name="connsiteY126" fmla="*/ 179117 h 390525"/>
                <a:gd name="connsiteX127" fmla="*/ 79676 w 542925"/>
                <a:gd name="connsiteY127" fmla="*/ 186737 h 390525"/>
                <a:gd name="connsiteX128" fmla="*/ 79676 w 542925"/>
                <a:gd name="connsiteY128" fmla="*/ 186737 h 390525"/>
                <a:gd name="connsiteX129" fmla="*/ 83105 w 542925"/>
                <a:gd name="connsiteY129" fmla="*/ 200834 h 390525"/>
                <a:gd name="connsiteX130" fmla="*/ 245316 w 542925"/>
                <a:gd name="connsiteY130" fmla="*/ 278654 h 390525"/>
                <a:gd name="connsiteX131" fmla="*/ 245316 w 542925"/>
                <a:gd name="connsiteY131" fmla="*/ 264557 h 390525"/>
                <a:gd name="connsiteX132" fmla="*/ 302466 w 542925"/>
                <a:gd name="connsiteY132" fmla="*/ 264557 h 390525"/>
                <a:gd name="connsiteX133" fmla="*/ 302466 w 542925"/>
                <a:gd name="connsiteY133" fmla="*/ 278558 h 390525"/>
                <a:gd name="connsiteX134" fmla="*/ 273891 w 542925"/>
                <a:gd name="connsiteY134" fmla="*/ 283607 h 390525"/>
                <a:gd name="connsiteX135" fmla="*/ 245316 w 542925"/>
                <a:gd name="connsiteY135" fmla="*/ 278654 h 390525"/>
                <a:gd name="connsiteX136" fmla="*/ 498872 w 542925"/>
                <a:gd name="connsiteY136" fmla="*/ 209121 h 390525"/>
                <a:gd name="connsiteX137" fmla="*/ 486489 w 542925"/>
                <a:gd name="connsiteY137" fmla="*/ 216741 h 390525"/>
                <a:gd name="connsiteX138" fmla="*/ 472297 w 542925"/>
                <a:gd name="connsiteY138" fmla="*/ 213312 h 390525"/>
                <a:gd name="connsiteX139" fmla="*/ 468106 w 542925"/>
                <a:gd name="connsiteY139" fmla="*/ 186737 h 390525"/>
                <a:gd name="connsiteX140" fmla="*/ 483536 w 542925"/>
                <a:gd name="connsiteY140" fmla="*/ 178927 h 390525"/>
                <a:gd name="connsiteX141" fmla="*/ 494681 w 542925"/>
                <a:gd name="connsiteY141" fmla="*/ 182546 h 390525"/>
                <a:gd name="connsiteX142" fmla="*/ 502301 w 542925"/>
                <a:gd name="connsiteY142" fmla="*/ 195024 h 390525"/>
                <a:gd name="connsiteX143" fmla="*/ 498872 w 542925"/>
                <a:gd name="connsiteY143" fmla="*/ 209121 h 390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Lst>
              <a:rect l="l" t="t" r="r" b="b"/>
              <a:pathLst>
                <a:path w="542925" h="390525">
                  <a:moveTo>
                    <a:pt x="539924" y="188928"/>
                  </a:moveTo>
                  <a:cubicBezTo>
                    <a:pt x="537543" y="173879"/>
                    <a:pt x="529447" y="160639"/>
                    <a:pt x="517064" y="151590"/>
                  </a:cubicBezTo>
                  <a:cubicBezTo>
                    <a:pt x="504682" y="142637"/>
                    <a:pt x="489632" y="139017"/>
                    <a:pt x="474583" y="141398"/>
                  </a:cubicBezTo>
                  <a:cubicBezTo>
                    <a:pt x="459533" y="143780"/>
                    <a:pt x="446294" y="151876"/>
                    <a:pt x="437245" y="164258"/>
                  </a:cubicBezTo>
                  <a:cubicBezTo>
                    <a:pt x="433911" y="168735"/>
                    <a:pt x="431435" y="173688"/>
                    <a:pt x="429625" y="178832"/>
                  </a:cubicBezTo>
                  <a:lnTo>
                    <a:pt x="396192" y="178832"/>
                  </a:lnTo>
                  <a:cubicBezTo>
                    <a:pt x="394287" y="166449"/>
                    <a:pt x="390572" y="154733"/>
                    <a:pt x="385238" y="143875"/>
                  </a:cubicBezTo>
                  <a:lnTo>
                    <a:pt x="418861" y="115014"/>
                  </a:lnTo>
                  <a:cubicBezTo>
                    <a:pt x="427053" y="119300"/>
                    <a:pt x="436006" y="121586"/>
                    <a:pt x="445246" y="121586"/>
                  </a:cubicBezTo>
                  <a:cubicBezTo>
                    <a:pt x="448294" y="121586"/>
                    <a:pt x="451247" y="121396"/>
                    <a:pt x="454294" y="120824"/>
                  </a:cubicBezTo>
                  <a:cubicBezTo>
                    <a:pt x="469344" y="118443"/>
                    <a:pt x="482584" y="110347"/>
                    <a:pt x="491632" y="97964"/>
                  </a:cubicBezTo>
                  <a:cubicBezTo>
                    <a:pt x="500586" y="85582"/>
                    <a:pt x="504206" y="70532"/>
                    <a:pt x="501824" y="55388"/>
                  </a:cubicBezTo>
                  <a:cubicBezTo>
                    <a:pt x="499443" y="40243"/>
                    <a:pt x="491347" y="27098"/>
                    <a:pt x="478964" y="18049"/>
                  </a:cubicBezTo>
                  <a:cubicBezTo>
                    <a:pt x="466582" y="9096"/>
                    <a:pt x="451532" y="5477"/>
                    <a:pt x="436483" y="7858"/>
                  </a:cubicBezTo>
                  <a:cubicBezTo>
                    <a:pt x="421433" y="10239"/>
                    <a:pt x="408194" y="18335"/>
                    <a:pt x="399145" y="30718"/>
                  </a:cubicBezTo>
                  <a:cubicBezTo>
                    <a:pt x="390096" y="43100"/>
                    <a:pt x="386572" y="58150"/>
                    <a:pt x="388953" y="73295"/>
                  </a:cubicBezTo>
                  <a:cubicBezTo>
                    <a:pt x="389715" y="78057"/>
                    <a:pt x="391239" y="82534"/>
                    <a:pt x="393049" y="86820"/>
                  </a:cubicBezTo>
                  <a:lnTo>
                    <a:pt x="363331" y="112252"/>
                  </a:lnTo>
                  <a:cubicBezTo>
                    <a:pt x="340756" y="88630"/>
                    <a:pt x="309038" y="73866"/>
                    <a:pt x="273891" y="73866"/>
                  </a:cubicBezTo>
                  <a:cubicBezTo>
                    <a:pt x="238744" y="73866"/>
                    <a:pt x="207026" y="88630"/>
                    <a:pt x="184451" y="112252"/>
                  </a:cubicBezTo>
                  <a:lnTo>
                    <a:pt x="154733" y="86820"/>
                  </a:lnTo>
                  <a:cubicBezTo>
                    <a:pt x="156543" y="82534"/>
                    <a:pt x="158067" y="78057"/>
                    <a:pt x="158829" y="73295"/>
                  </a:cubicBezTo>
                  <a:cubicBezTo>
                    <a:pt x="161210" y="58245"/>
                    <a:pt x="157591" y="43100"/>
                    <a:pt x="148637" y="30718"/>
                  </a:cubicBezTo>
                  <a:cubicBezTo>
                    <a:pt x="139684" y="18335"/>
                    <a:pt x="126444" y="10239"/>
                    <a:pt x="111299" y="7858"/>
                  </a:cubicBezTo>
                  <a:cubicBezTo>
                    <a:pt x="96250" y="5477"/>
                    <a:pt x="81105" y="9096"/>
                    <a:pt x="68818" y="18049"/>
                  </a:cubicBezTo>
                  <a:cubicBezTo>
                    <a:pt x="56435" y="27003"/>
                    <a:pt x="48339" y="40243"/>
                    <a:pt x="45958" y="55388"/>
                  </a:cubicBezTo>
                  <a:cubicBezTo>
                    <a:pt x="43577" y="70437"/>
                    <a:pt x="47196" y="85582"/>
                    <a:pt x="56149" y="97869"/>
                  </a:cubicBezTo>
                  <a:cubicBezTo>
                    <a:pt x="65103" y="110251"/>
                    <a:pt x="78343" y="118348"/>
                    <a:pt x="93487" y="120729"/>
                  </a:cubicBezTo>
                  <a:cubicBezTo>
                    <a:pt x="96535" y="121205"/>
                    <a:pt x="99583" y="121491"/>
                    <a:pt x="102536" y="121491"/>
                  </a:cubicBezTo>
                  <a:cubicBezTo>
                    <a:pt x="111776" y="121491"/>
                    <a:pt x="120824" y="119205"/>
                    <a:pt x="128920" y="114919"/>
                  </a:cubicBezTo>
                  <a:lnTo>
                    <a:pt x="162544" y="143780"/>
                  </a:lnTo>
                  <a:cubicBezTo>
                    <a:pt x="157210" y="154638"/>
                    <a:pt x="153495" y="166354"/>
                    <a:pt x="151590" y="178736"/>
                  </a:cubicBezTo>
                  <a:lnTo>
                    <a:pt x="118157" y="178736"/>
                  </a:lnTo>
                  <a:cubicBezTo>
                    <a:pt x="116348" y="173593"/>
                    <a:pt x="113776" y="168735"/>
                    <a:pt x="110537" y="164163"/>
                  </a:cubicBezTo>
                  <a:cubicBezTo>
                    <a:pt x="101584" y="151781"/>
                    <a:pt x="88344" y="143684"/>
                    <a:pt x="73199" y="141303"/>
                  </a:cubicBezTo>
                  <a:cubicBezTo>
                    <a:pt x="58150" y="138922"/>
                    <a:pt x="43005" y="142541"/>
                    <a:pt x="30718" y="151495"/>
                  </a:cubicBezTo>
                  <a:cubicBezTo>
                    <a:pt x="18335" y="160448"/>
                    <a:pt x="10239" y="173688"/>
                    <a:pt x="7858" y="188833"/>
                  </a:cubicBezTo>
                  <a:cubicBezTo>
                    <a:pt x="5477" y="203882"/>
                    <a:pt x="9096" y="219027"/>
                    <a:pt x="18049" y="231410"/>
                  </a:cubicBezTo>
                  <a:cubicBezTo>
                    <a:pt x="29194" y="246745"/>
                    <a:pt x="46624" y="254936"/>
                    <a:pt x="64341" y="254936"/>
                  </a:cubicBezTo>
                  <a:cubicBezTo>
                    <a:pt x="75961" y="254936"/>
                    <a:pt x="87773" y="251412"/>
                    <a:pt x="97869" y="244078"/>
                  </a:cubicBezTo>
                  <a:cubicBezTo>
                    <a:pt x="107394" y="237220"/>
                    <a:pt x="114252" y="227695"/>
                    <a:pt x="118062" y="216932"/>
                  </a:cubicBezTo>
                  <a:lnTo>
                    <a:pt x="151590" y="216932"/>
                  </a:lnTo>
                  <a:cubicBezTo>
                    <a:pt x="153495" y="229314"/>
                    <a:pt x="157210" y="241030"/>
                    <a:pt x="162544" y="251888"/>
                  </a:cubicBezTo>
                  <a:lnTo>
                    <a:pt x="128920" y="280749"/>
                  </a:lnTo>
                  <a:cubicBezTo>
                    <a:pt x="110252" y="271034"/>
                    <a:pt x="86915" y="271891"/>
                    <a:pt x="68818" y="285035"/>
                  </a:cubicBezTo>
                  <a:cubicBezTo>
                    <a:pt x="43291" y="303609"/>
                    <a:pt x="37671" y="339423"/>
                    <a:pt x="56149" y="364855"/>
                  </a:cubicBezTo>
                  <a:cubicBezTo>
                    <a:pt x="67294" y="380190"/>
                    <a:pt x="84724" y="388382"/>
                    <a:pt x="102441" y="388382"/>
                  </a:cubicBezTo>
                  <a:cubicBezTo>
                    <a:pt x="114061" y="388382"/>
                    <a:pt x="125873" y="384857"/>
                    <a:pt x="135969" y="377523"/>
                  </a:cubicBezTo>
                  <a:cubicBezTo>
                    <a:pt x="157972" y="361521"/>
                    <a:pt x="165115" y="332660"/>
                    <a:pt x="154828" y="308657"/>
                  </a:cubicBezTo>
                  <a:lnTo>
                    <a:pt x="184356" y="283321"/>
                  </a:lnTo>
                  <a:cubicBezTo>
                    <a:pt x="206930" y="306943"/>
                    <a:pt x="238648" y="321707"/>
                    <a:pt x="273796" y="321707"/>
                  </a:cubicBezTo>
                  <a:cubicBezTo>
                    <a:pt x="308943" y="321707"/>
                    <a:pt x="340661" y="306943"/>
                    <a:pt x="363236" y="283321"/>
                  </a:cubicBezTo>
                  <a:lnTo>
                    <a:pt x="392763" y="308657"/>
                  </a:lnTo>
                  <a:cubicBezTo>
                    <a:pt x="382476" y="332660"/>
                    <a:pt x="389620" y="361521"/>
                    <a:pt x="411623" y="377523"/>
                  </a:cubicBezTo>
                  <a:cubicBezTo>
                    <a:pt x="421719" y="384857"/>
                    <a:pt x="433530" y="388382"/>
                    <a:pt x="445151" y="388382"/>
                  </a:cubicBezTo>
                  <a:cubicBezTo>
                    <a:pt x="462867" y="388382"/>
                    <a:pt x="480298" y="380190"/>
                    <a:pt x="491442" y="364855"/>
                  </a:cubicBezTo>
                  <a:cubicBezTo>
                    <a:pt x="509920" y="339328"/>
                    <a:pt x="504301" y="303514"/>
                    <a:pt x="478774" y="285035"/>
                  </a:cubicBezTo>
                  <a:cubicBezTo>
                    <a:pt x="460676" y="271891"/>
                    <a:pt x="437340" y="271034"/>
                    <a:pt x="418671" y="280749"/>
                  </a:cubicBezTo>
                  <a:lnTo>
                    <a:pt x="385048" y="251888"/>
                  </a:lnTo>
                  <a:cubicBezTo>
                    <a:pt x="390382" y="241030"/>
                    <a:pt x="394097" y="229314"/>
                    <a:pt x="396002" y="217027"/>
                  </a:cubicBezTo>
                  <a:lnTo>
                    <a:pt x="429530" y="217027"/>
                  </a:lnTo>
                  <a:cubicBezTo>
                    <a:pt x="433340" y="227885"/>
                    <a:pt x="440293" y="237315"/>
                    <a:pt x="449723" y="244173"/>
                  </a:cubicBezTo>
                  <a:cubicBezTo>
                    <a:pt x="459819" y="251507"/>
                    <a:pt x="471630" y="255032"/>
                    <a:pt x="483251" y="255032"/>
                  </a:cubicBezTo>
                  <a:cubicBezTo>
                    <a:pt x="500967" y="255032"/>
                    <a:pt x="518398" y="246840"/>
                    <a:pt x="529542" y="231505"/>
                  </a:cubicBezTo>
                  <a:cubicBezTo>
                    <a:pt x="538686" y="219122"/>
                    <a:pt x="542306" y="204073"/>
                    <a:pt x="539924" y="188928"/>
                  </a:cubicBezTo>
                  <a:close/>
                  <a:moveTo>
                    <a:pt x="429911" y="53387"/>
                  </a:moveTo>
                  <a:cubicBezTo>
                    <a:pt x="433625" y="48244"/>
                    <a:pt x="439436" y="45577"/>
                    <a:pt x="445341" y="45577"/>
                  </a:cubicBezTo>
                  <a:cubicBezTo>
                    <a:pt x="449246" y="45577"/>
                    <a:pt x="453152" y="46720"/>
                    <a:pt x="456485" y="49196"/>
                  </a:cubicBezTo>
                  <a:cubicBezTo>
                    <a:pt x="460581" y="52149"/>
                    <a:pt x="463343" y="56626"/>
                    <a:pt x="464105" y="61579"/>
                  </a:cubicBezTo>
                  <a:cubicBezTo>
                    <a:pt x="464867" y="66627"/>
                    <a:pt x="463724" y="71675"/>
                    <a:pt x="460676" y="75771"/>
                  </a:cubicBezTo>
                  <a:cubicBezTo>
                    <a:pt x="457723" y="79867"/>
                    <a:pt x="453247" y="82629"/>
                    <a:pt x="448294" y="83391"/>
                  </a:cubicBezTo>
                  <a:cubicBezTo>
                    <a:pt x="443245" y="84153"/>
                    <a:pt x="438197" y="83010"/>
                    <a:pt x="434102" y="79962"/>
                  </a:cubicBezTo>
                  <a:cubicBezTo>
                    <a:pt x="430006" y="76914"/>
                    <a:pt x="427244" y="72533"/>
                    <a:pt x="426481" y="67580"/>
                  </a:cubicBezTo>
                  <a:cubicBezTo>
                    <a:pt x="425719" y="62531"/>
                    <a:pt x="426958" y="57483"/>
                    <a:pt x="429911" y="53387"/>
                  </a:cubicBezTo>
                  <a:close/>
                  <a:moveTo>
                    <a:pt x="99488" y="83391"/>
                  </a:moveTo>
                  <a:cubicBezTo>
                    <a:pt x="94440" y="82629"/>
                    <a:pt x="90058" y="79867"/>
                    <a:pt x="87010" y="75771"/>
                  </a:cubicBezTo>
                  <a:cubicBezTo>
                    <a:pt x="84058" y="71675"/>
                    <a:pt x="82819" y="66627"/>
                    <a:pt x="83581" y="61579"/>
                  </a:cubicBezTo>
                  <a:cubicBezTo>
                    <a:pt x="84344" y="56531"/>
                    <a:pt x="87106" y="52149"/>
                    <a:pt x="91202" y="49101"/>
                  </a:cubicBezTo>
                  <a:cubicBezTo>
                    <a:pt x="94535" y="46720"/>
                    <a:pt x="98345" y="45482"/>
                    <a:pt x="102346" y="45482"/>
                  </a:cubicBezTo>
                  <a:cubicBezTo>
                    <a:pt x="103394" y="45482"/>
                    <a:pt x="104346" y="45577"/>
                    <a:pt x="105394" y="45767"/>
                  </a:cubicBezTo>
                  <a:cubicBezTo>
                    <a:pt x="110442" y="46529"/>
                    <a:pt x="114823" y="49291"/>
                    <a:pt x="117776" y="53387"/>
                  </a:cubicBezTo>
                  <a:lnTo>
                    <a:pt x="117776" y="53387"/>
                  </a:lnTo>
                  <a:cubicBezTo>
                    <a:pt x="120729" y="57483"/>
                    <a:pt x="121967" y="62531"/>
                    <a:pt x="121205" y="67580"/>
                  </a:cubicBezTo>
                  <a:cubicBezTo>
                    <a:pt x="120443" y="72628"/>
                    <a:pt x="117681" y="77009"/>
                    <a:pt x="113585" y="80057"/>
                  </a:cubicBezTo>
                  <a:cubicBezTo>
                    <a:pt x="109489" y="82915"/>
                    <a:pt x="104441" y="84153"/>
                    <a:pt x="99488" y="83391"/>
                  </a:cubicBezTo>
                  <a:close/>
                  <a:moveTo>
                    <a:pt x="113681" y="346662"/>
                  </a:moveTo>
                  <a:cubicBezTo>
                    <a:pt x="105203" y="352853"/>
                    <a:pt x="93202" y="350948"/>
                    <a:pt x="87106" y="342471"/>
                  </a:cubicBezTo>
                  <a:cubicBezTo>
                    <a:pt x="80914" y="333994"/>
                    <a:pt x="82819" y="321992"/>
                    <a:pt x="91297" y="315896"/>
                  </a:cubicBezTo>
                  <a:cubicBezTo>
                    <a:pt x="94631" y="313420"/>
                    <a:pt x="98631" y="312277"/>
                    <a:pt x="102441" y="312277"/>
                  </a:cubicBezTo>
                  <a:cubicBezTo>
                    <a:pt x="108347" y="312277"/>
                    <a:pt x="114157" y="315039"/>
                    <a:pt x="117872" y="320087"/>
                  </a:cubicBezTo>
                  <a:cubicBezTo>
                    <a:pt x="124063" y="328565"/>
                    <a:pt x="122158" y="340471"/>
                    <a:pt x="113681" y="346662"/>
                  </a:cubicBezTo>
                  <a:close/>
                  <a:moveTo>
                    <a:pt x="456485" y="315801"/>
                  </a:moveTo>
                  <a:cubicBezTo>
                    <a:pt x="464962" y="321992"/>
                    <a:pt x="466868" y="333899"/>
                    <a:pt x="460676" y="342376"/>
                  </a:cubicBezTo>
                  <a:cubicBezTo>
                    <a:pt x="457723" y="346472"/>
                    <a:pt x="453247" y="349139"/>
                    <a:pt x="448294" y="349996"/>
                  </a:cubicBezTo>
                  <a:cubicBezTo>
                    <a:pt x="443341" y="350758"/>
                    <a:pt x="438197" y="349615"/>
                    <a:pt x="434102" y="346567"/>
                  </a:cubicBezTo>
                  <a:cubicBezTo>
                    <a:pt x="425624" y="340376"/>
                    <a:pt x="423719" y="328469"/>
                    <a:pt x="429911" y="319992"/>
                  </a:cubicBezTo>
                  <a:cubicBezTo>
                    <a:pt x="436102" y="311515"/>
                    <a:pt x="448103" y="309610"/>
                    <a:pt x="456485" y="315801"/>
                  </a:cubicBezTo>
                  <a:close/>
                  <a:moveTo>
                    <a:pt x="273891" y="112157"/>
                  </a:moveTo>
                  <a:cubicBezTo>
                    <a:pt x="321135" y="112157"/>
                    <a:pt x="359616" y="150638"/>
                    <a:pt x="359616" y="197882"/>
                  </a:cubicBezTo>
                  <a:cubicBezTo>
                    <a:pt x="359616" y="218265"/>
                    <a:pt x="352472" y="236934"/>
                    <a:pt x="340566" y="251603"/>
                  </a:cubicBezTo>
                  <a:lnTo>
                    <a:pt x="340566" y="226457"/>
                  </a:lnTo>
                  <a:lnTo>
                    <a:pt x="323326" y="226457"/>
                  </a:lnTo>
                  <a:cubicBezTo>
                    <a:pt x="334280" y="207502"/>
                    <a:pt x="333803" y="183118"/>
                    <a:pt x="320087" y="164258"/>
                  </a:cubicBezTo>
                  <a:lnTo>
                    <a:pt x="320087" y="164258"/>
                  </a:lnTo>
                  <a:cubicBezTo>
                    <a:pt x="311134" y="151876"/>
                    <a:pt x="297894" y="143780"/>
                    <a:pt x="282749" y="141398"/>
                  </a:cubicBezTo>
                  <a:cubicBezTo>
                    <a:pt x="267700" y="139017"/>
                    <a:pt x="252555" y="142637"/>
                    <a:pt x="240268" y="151590"/>
                  </a:cubicBezTo>
                  <a:cubicBezTo>
                    <a:pt x="227885" y="160544"/>
                    <a:pt x="219789" y="173783"/>
                    <a:pt x="217408" y="188928"/>
                  </a:cubicBezTo>
                  <a:cubicBezTo>
                    <a:pt x="215312" y="201977"/>
                    <a:pt x="217789" y="215122"/>
                    <a:pt x="224361" y="226457"/>
                  </a:cubicBezTo>
                  <a:lnTo>
                    <a:pt x="207216" y="226457"/>
                  </a:lnTo>
                  <a:lnTo>
                    <a:pt x="207216" y="251603"/>
                  </a:lnTo>
                  <a:cubicBezTo>
                    <a:pt x="195310" y="236839"/>
                    <a:pt x="188166" y="218170"/>
                    <a:pt x="188166" y="197882"/>
                  </a:cubicBezTo>
                  <a:cubicBezTo>
                    <a:pt x="188166" y="150638"/>
                    <a:pt x="226647" y="112157"/>
                    <a:pt x="273891" y="112157"/>
                  </a:cubicBezTo>
                  <a:close/>
                  <a:moveTo>
                    <a:pt x="255031" y="194929"/>
                  </a:moveTo>
                  <a:cubicBezTo>
                    <a:pt x="255794" y="189881"/>
                    <a:pt x="258556" y="185499"/>
                    <a:pt x="262652" y="182451"/>
                  </a:cubicBezTo>
                  <a:cubicBezTo>
                    <a:pt x="265985" y="180070"/>
                    <a:pt x="269795" y="178832"/>
                    <a:pt x="273796" y="178832"/>
                  </a:cubicBezTo>
                  <a:cubicBezTo>
                    <a:pt x="274844" y="178832"/>
                    <a:pt x="275796" y="178927"/>
                    <a:pt x="276844" y="179117"/>
                  </a:cubicBezTo>
                  <a:cubicBezTo>
                    <a:pt x="281892" y="179879"/>
                    <a:pt x="286273" y="182642"/>
                    <a:pt x="289322" y="186737"/>
                  </a:cubicBezTo>
                  <a:cubicBezTo>
                    <a:pt x="295513" y="195215"/>
                    <a:pt x="293608" y="207216"/>
                    <a:pt x="285131" y="213312"/>
                  </a:cubicBezTo>
                  <a:cubicBezTo>
                    <a:pt x="276653" y="219503"/>
                    <a:pt x="264652" y="217598"/>
                    <a:pt x="258556" y="209121"/>
                  </a:cubicBezTo>
                  <a:cubicBezTo>
                    <a:pt x="255508" y="205025"/>
                    <a:pt x="254269" y="199977"/>
                    <a:pt x="255031" y="194929"/>
                  </a:cubicBezTo>
                  <a:close/>
                  <a:moveTo>
                    <a:pt x="83105" y="200834"/>
                  </a:moveTo>
                  <a:cubicBezTo>
                    <a:pt x="82343" y="205883"/>
                    <a:pt x="79581" y="210264"/>
                    <a:pt x="75485" y="213312"/>
                  </a:cubicBezTo>
                  <a:cubicBezTo>
                    <a:pt x="67008" y="219503"/>
                    <a:pt x="55006" y="217598"/>
                    <a:pt x="48910" y="209121"/>
                  </a:cubicBezTo>
                  <a:cubicBezTo>
                    <a:pt x="45958" y="205025"/>
                    <a:pt x="44719" y="199977"/>
                    <a:pt x="45481" y="194929"/>
                  </a:cubicBezTo>
                  <a:cubicBezTo>
                    <a:pt x="46244" y="189881"/>
                    <a:pt x="49006" y="185499"/>
                    <a:pt x="53102" y="182451"/>
                  </a:cubicBezTo>
                  <a:cubicBezTo>
                    <a:pt x="56435" y="180070"/>
                    <a:pt x="60245" y="178832"/>
                    <a:pt x="64246" y="178832"/>
                  </a:cubicBezTo>
                  <a:cubicBezTo>
                    <a:pt x="65294" y="178832"/>
                    <a:pt x="66246" y="178927"/>
                    <a:pt x="67294" y="179117"/>
                  </a:cubicBezTo>
                  <a:cubicBezTo>
                    <a:pt x="72342" y="179879"/>
                    <a:pt x="76723" y="182642"/>
                    <a:pt x="79676" y="186737"/>
                  </a:cubicBezTo>
                  <a:lnTo>
                    <a:pt x="79676" y="186737"/>
                  </a:lnTo>
                  <a:cubicBezTo>
                    <a:pt x="82724" y="190833"/>
                    <a:pt x="83962" y="195881"/>
                    <a:pt x="83105" y="200834"/>
                  </a:cubicBezTo>
                  <a:close/>
                  <a:moveTo>
                    <a:pt x="245316" y="278654"/>
                  </a:moveTo>
                  <a:lnTo>
                    <a:pt x="245316" y="264557"/>
                  </a:lnTo>
                  <a:lnTo>
                    <a:pt x="302466" y="264557"/>
                  </a:lnTo>
                  <a:lnTo>
                    <a:pt x="302466" y="278558"/>
                  </a:lnTo>
                  <a:cubicBezTo>
                    <a:pt x="293512" y="281702"/>
                    <a:pt x="283892" y="283607"/>
                    <a:pt x="273891" y="283607"/>
                  </a:cubicBezTo>
                  <a:cubicBezTo>
                    <a:pt x="263890" y="283607"/>
                    <a:pt x="254269" y="281797"/>
                    <a:pt x="245316" y="278654"/>
                  </a:cubicBezTo>
                  <a:close/>
                  <a:moveTo>
                    <a:pt x="498872" y="209121"/>
                  </a:moveTo>
                  <a:cubicBezTo>
                    <a:pt x="495919" y="213217"/>
                    <a:pt x="491442" y="215884"/>
                    <a:pt x="486489" y="216741"/>
                  </a:cubicBezTo>
                  <a:cubicBezTo>
                    <a:pt x="481441" y="217503"/>
                    <a:pt x="476393" y="216360"/>
                    <a:pt x="472297" y="213312"/>
                  </a:cubicBezTo>
                  <a:cubicBezTo>
                    <a:pt x="463819" y="207121"/>
                    <a:pt x="461915" y="195215"/>
                    <a:pt x="468106" y="186737"/>
                  </a:cubicBezTo>
                  <a:cubicBezTo>
                    <a:pt x="471820" y="181594"/>
                    <a:pt x="477631" y="178927"/>
                    <a:pt x="483536" y="178927"/>
                  </a:cubicBezTo>
                  <a:cubicBezTo>
                    <a:pt x="487441" y="178927"/>
                    <a:pt x="491347" y="180070"/>
                    <a:pt x="494681" y="182546"/>
                  </a:cubicBezTo>
                  <a:cubicBezTo>
                    <a:pt x="498776" y="185499"/>
                    <a:pt x="501539" y="189976"/>
                    <a:pt x="502301" y="195024"/>
                  </a:cubicBezTo>
                  <a:cubicBezTo>
                    <a:pt x="503062" y="199977"/>
                    <a:pt x="501824" y="205025"/>
                    <a:pt x="498872" y="209121"/>
                  </a:cubicBezTo>
                  <a:close/>
                </a:path>
              </a:pathLst>
            </a:custGeom>
            <a:solidFill>
              <a:schemeClr val="bg1"/>
            </a:solidFill>
            <a:ln w="9525" cap="flat">
              <a:solidFill>
                <a:srgbClr val="002856"/>
              </a:solidFill>
              <a:prstDash val="solid"/>
              <a:miter/>
            </a:ln>
          </p:spPr>
          <p:txBody>
            <a:bodyPr rtlCol="0" anchor="ctr"/>
            <a:lstStyle/>
            <a:p>
              <a:endParaRPr lang="en-US" sz="1200" dirty="0"/>
            </a:p>
          </p:txBody>
        </p:sp>
      </p:grpSp>
      <p:sp>
        <p:nvSpPr>
          <p:cNvPr id="15" name="Title 14">
            <a:extLst>
              <a:ext uri="{FF2B5EF4-FFF2-40B4-BE49-F238E27FC236}">
                <a16:creationId xmlns:a16="http://schemas.microsoft.com/office/drawing/2014/main" xmlns="" id="{A4A35270-6641-A94E-86A0-2BDC0AE23D39}"/>
              </a:ext>
            </a:extLst>
          </p:cNvPr>
          <p:cNvSpPr>
            <a:spLocks noGrp="1"/>
          </p:cNvSpPr>
          <p:nvPr>
            <p:ph type="title"/>
          </p:nvPr>
        </p:nvSpPr>
        <p:spPr/>
        <p:txBody>
          <a:bodyPr/>
          <a:lstStyle/>
          <a:p>
            <a:r>
              <a:rPr lang="en-US" dirty="0"/>
              <a:t>Five Key I&amp;O Process Areas to Automate</a:t>
            </a:r>
          </a:p>
        </p:txBody>
      </p:sp>
      <p:sp>
        <p:nvSpPr>
          <p:cNvPr id="20" name="Text Box 91">
            <a:extLst>
              <a:ext uri="{FF2B5EF4-FFF2-40B4-BE49-F238E27FC236}">
                <a16:creationId xmlns:a16="http://schemas.microsoft.com/office/drawing/2014/main" xmlns="" id="{5EEC7642-8073-E54D-B432-EE690146DDE8}"/>
              </a:ext>
            </a:extLst>
          </p:cNvPr>
          <p:cNvSpPr txBox="1">
            <a:spLocks noChangeAspect="1" noChangeArrowheads="1"/>
          </p:cNvSpPr>
          <p:nvPr/>
        </p:nvSpPr>
        <p:spPr bwMode="gray">
          <a:xfrm>
            <a:off x="457200" y="6088422"/>
            <a:ext cx="9303488" cy="212366"/>
          </a:xfrm>
          <a:prstGeom prst="rect">
            <a:avLst/>
          </a:prstGeom>
          <a:noFill/>
        </p:spPr>
        <p:txBody>
          <a:bodyPr wrap="square" lIns="0" tIns="0" rIns="0" bIns="27432" rtlCol="0" anchor="b" anchorCtr="0">
            <a:spAutoFit/>
          </a:bodyPr>
          <a:lstStyle>
            <a:defPPr>
              <a:defRPr lang="en-US"/>
            </a:defPPr>
            <a:lvl1pPr>
              <a:defRPr sz="800">
                <a:solidFill>
                  <a:schemeClr val="accent2">
                    <a:lumMod val="75000"/>
                  </a:schemeClr>
                </a:solidFill>
              </a:defRPr>
            </a:lvl1pPr>
          </a:lstStyle>
          <a:p>
            <a:pPr lvl="0"/>
            <a:r>
              <a:rPr lang="en-US" sz="1200" dirty="0">
                <a:solidFill>
                  <a:srgbClr val="6F7878"/>
                </a:solidFill>
              </a:rPr>
              <a:t>Source: Gartner</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xmlns="" id="{3AD44E09-B955-B544-905F-104FFBC4A636}"/>
              </a:ext>
            </a:extLst>
          </p:cNvPr>
          <p:cNvGrpSpPr/>
          <p:nvPr/>
        </p:nvGrpSpPr>
        <p:grpSpPr>
          <a:xfrm>
            <a:off x="491704" y="3011723"/>
            <a:ext cx="7213625" cy="2877218"/>
            <a:chOff x="2153920" y="3047028"/>
            <a:chExt cx="7860452" cy="2683212"/>
          </a:xfrm>
        </p:grpSpPr>
        <p:sp>
          <p:nvSpPr>
            <p:cNvPr id="2" name="Rectangle 1">
              <a:extLst>
                <a:ext uri="{FF2B5EF4-FFF2-40B4-BE49-F238E27FC236}">
                  <a16:creationId xmlns:a16="http://schemas.microsoft.com/office/drawing/2014/main" xmlns="" id="{49A16E43-5B70-6341-B65A-75C72E0ED1DE}"/>
                </a:ext>
              </a:extLst>
            </p:cNvPr>
            <p:cNvSpPr/>
            <p:nvPr/>
          </p:nvSpPr>
          <p:spPr>
            <a:xfrm>
              <a:off x="2153921" y="5137572"/>
              <a:ext cx="1876213" cy="592668"/>
            </a:xfrm>
            <a:prstGeom prst="rect">
              <a:avLst/>
            </a:prstGeom>
            <a:noFill/>
            <a:ln w="25400">
              <a:solidFill>
                <a:srgbClr val="FF540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chemeClr val="tx1"/>
                  </a:solidFill>
                  <a:effectLst/>
                  <a:uLnTx/>
                  <a:uFillTx/>
                  <a:latin typeface="Arial"/>
                  <a:ea typeface="+mn-ea"/>
                  <a:cs typeface="+mn-cs"/>
                </a:rPr>
                <a:t>Traditional Infrastructure</a:t>
              </a:r>
            </a:p>
          </p:txBody>
        </p:sp>
        <p:sp>
          <p:nvSpPr>
            <p:cNvPr id="3" name="Rectangle 2">
              <a:extLst>
                <a:ext uri="{FF2B5EF4-FFF2-40B4-BE49-F238E27FC236}">
                  <a16:creationId xmlns:a16="http://schemas.microsoft.com/office/drawing/2014/main" xmlns="" id="{0FF7C7BC-A90D-AD41-B3A7-91F5C61AE49F}"/>
                </a:ext>
              </a:extLst>
            </p:cNvPr>
            <p:cNvSpPr/>
            <p:nvPr/>
          </p:nvSpPr>
          <p:spPr>
            <a:xfrm>
              <a:off x="4148667" y="5137572"/>
              <a:ext cx="1876213" cy="592668"/>
            </a:xfrm>
            <a:prstGeom prst="rect">
              <a:avLst/>
            </a:prstGeom>
            <a:noFill/>
            <a:ln w="25400">
              <a:solidFill>
                <a:srgbClr val="FF540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chemeClr val="tx1"/>
                  </a:solidFill>
                  <a:effectLst/>
                  <a:uLnTx/>
                  <a:uFillTx/>
                  <a:latin typeface="Arial"/>
                  <a:ea typeface="+mn-ea"/>
                  <a:cs typeface="+mn-cs"/>
                </a:rPr>
                <a:t>Converged/ Hyperconverged</a:t>
              </a:r>
            </a:p>
          </p:txBody>
        </p:sp>
        <p:sp>
          <p:nvSpPr>
            <p:cNvPr id="4" name="Rectangle 3">
              <a:extLst>
                <a:ext uri="{FF2B5EF4-FFF2-40B4-BE49-F238E27FC236}">
                  <a16:creationId xmlns:a16="http://schemas.microsoft.com/office/drawing/2014/main" xmlns="" id="{A62B7A4D-E4DC-F54E-9F11-F0AF62ED3F4A}"/>
                </a:ext>
              </a:extLst>
            </p:cNvPr>
            <p:cNvSpPr/>
            <p:nvPr/>
          </p:nvSpPr>
          <p:spPr>
            <a:xfrm>
              <a:off x="6143413" y="4440724"/>
              <a:ext cx="1876213" cy="1289516"/>
            </a:xfrm>
            <a:prstGeom prst="rect">
              <a:avLst/>
            </a:prstGeom>
            <a:noFill/>
            <a:ln w="25400">
              <a:solidFill>
                <a:srgbClr val="FF540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chemeClr val="tx1"/>
                  </a:solidFill>
                  <a:effectLst/>
                  <a:uLnTx/>
                  <a:uFillTx/>
                  <a:latin typeface="Arial"/>
                  <a:ea typeface="+mn-ea"/>
                  <a:cs typeface="+mn-cs"/>
                </a:rPr>
                <a:t>Composable Infrastructure</a:t>
              </a:r>
            </a:p>
          </p:txBody>
        </p:sp>
        <p:sp>
          <p:nvSpPr>
            <p:cNvPr id="5" name="Rectangle 4">
              <a:extLst>
                <a:ext uri="{FF2B5EF4-FFF2-40B4-BE49-F238E27FC236}">
                  <a16:creationId xmlns:a16="http://schemas.microsoft.com/office/drawing/2014/main" xmlns="" id="{0AD824E5-EB5E-5C4E-AEC6-B46CED9A023E}"/>
                </a:ext>
              </a:extLst>
            </p:cNvPr>
            <p:cNvSpPr/>
            <p:nvPr/>
          </p:nvSpPr>
          <p:spPr>
            <a:xfrm>
              <a:off x="8138159" y="3743876"/>
              <a:ext cx="1876213" cy="1986364"/>
            </a:xfrm>
            <a:prstGeom prst="rect">
              <a:avLst/>
            </a:prstGeom>
            <a:noFill/>
            <a:ln w="25400">
              <a:solidFill>
                <a:srgbClr val="FF540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chemeClr val="tx1"/>
                  </a:solidFill>
                  <a:effectLst/>
                  <a:uLnTx/>
                  <a:uFillTx/>
                  <a:latin typeface="Arial"/>
                  <a:ea typeface="+mn-ea"/>
                  <a:cs typeface="+mn-cs"/>
                </a:rPr>
                <a:t>Public Cloud Infrastructure </a:t>
              </a:r>
            </a:p>
          </p:txBody>
        </p:sp>
        <p:sp>
          <p:nvSpPr>
            <p:cNvPr id="6" name="Rectangle 5">
              <a:extLst>
                <a:ext uri="{FF2B5EF4-FFF2-40B4-BE49-F238E27FC236}">
                  <a16:creationId xmlns:a16="http://schemas.microsoft.com/office/drawing/2014/main" xmlns="" id="{319B0718-C18C-684A-98E5-D53C33CD648F}"/>
                </a:ext>
              </a:extLst>
            </p:cNvPr>
            <p:cNvSpPr/>
            <p:nvPr/>
          </p:nvSpPr>
          <p:spPr>
            <a:xfrm>
              <a:off x="2153920" y="4440724"/>
              <a:ext cx="3870960" cy="592668"/>
            </a:xfrm>
            <a:prstGeom prst="rect">
              <a:avLst/>
            </a:prstGeom>
            <a:noFill/>
            <a:ln w="25400">
              <a:solidFill>
                <a:srgbClr val="FF540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chemeClr val="tx1"/>
                  </a:solidFill>
                  <a:effectLst/>
                  <a:uLnTx/>
                  <a:uFillTx/>
                  <a:latin typeface="Arial"/>
                  <a:ea typeface="+mn-ea"/>
                  <a:cs typeface="+mn-cs"/>
                </a:rPr>
                <a:t>Virtualization Layer</a:t>
              </a:r>
            </a:p>
          </p:txBody>
        </p:sp>
        <p:sp>
          <p:nvSpPr>
            <p:cNvPr id="7" name="Rectangle 6">
              <a:extLst>
                <a:ext uri="{FF2B5EF4-FFF2-40B4-BE49-F238E27FC236}">
                  <a16:creationId xmlns:a16="http://schemas.microsoft.com/office/drawing/2014/main" xmlns="" id="{261D9431-62DB-EA47-A5EC-A58473E40205}"/>
                </a:ext>
              </a:extLst>
            </p:cNvPr>
            <p:cNvSpPr/>
            <p:nvPr/>
          </p:nvSpPr>
          <p:spPr>
            <a:xfrm>
              <a:off x="2153920" y="3743876"/>
              <a:ext cx="5865706" cy="592668"/>
            </a:xfrm>
            <a:prstGeom prst="rect">
              <a:avLst/>
            </a:prstGeom>
            <a:solidFill>
              <a:srgbClr val="00285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chemeClr val="bg1"/>
                  </a:solidFill>
                  <a:effectLst/>
                  <a:uLnTx/>
                  <a:uFillTx/>
                  <a:latin typeface="Arial"/>
                  <a:ea typeface="+mn-ea"/>
                  <a:cs typeface="+mn-cs"/>
                </a:rPr>
                <a:t>Abstraction (Programmable)</a:t>
              </a:r>
            </a:p>
          </p:txBody>
        </p:sp>
        <p:sp>
          <p:nvSpPr>
            <p:cNvPr id="8" name="Rectangle 7">
              <a:extLst>
                <a:ext uri="{FF2B5EF4-FFF2-40B4-BE49-F238E27FC236}">
                  <a16:creationId xmlns:a16="http://schemas.microsoft.com/office/drawing/2014/main" xmlns="" id="{6BE2A3D1-2CD0-EB41-873A-2EEA4DB0FC84}"/>
                </a:ext>
              </a:extLst>
            </p:cNvPr>
            <p:cNvSpPr/>
            <p:nvPr/>
          </p:nvSpPr>
          <p:spPr>
            <a:xfrm>
              <a:off x="2153920" y="3047028"/>
              <a:ext cx="7860452" cy="592668"/>
            </a:xfrm>
            <a:prstGeom prst="rect">
              <a:avLst/>
            </a:prstGeom>
            <a:solidFill>
              <a:srgbClr val="002856"/>
            </a:solidFill>
            <a:ln w="25400">
              <a:solidFill>
                <a:srgbClr val="FF540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chemeClr val="bg1"/>
                  </a:solidFill>
                  <a:effectLst/>
                  <a:uLnTx/>
                  <a:uFillTx/>
                  <a:latin typeface="Arial"/>
                  <a:ea typeface="+mn-ea"/>
                  <a:cs typeface="+mn-cs"/>
                </a:rPr>
                <a:t>Orchestration (Modular)</a:t>
              </a:r>
            </a:p>
          </p:txBody>
        </p:sp>
      </p:grpSp>
      <p:grpSp>
        <p:nvGrpSpPr>
          <p:cNvPr id="25" name="Group 24">
            <a:extLst>
              <a:ext uri="{FF2B5EF4-FFF2-40B4-BE49-F238E27FC236}">
                <a16:creationId xmlns:a16="http://schemas.microsoft.com/office/drawing/2014/main" xmlns="" id="{6ED67C89-BF86-024F-B825-BC8AC920EBE6}"/>
              </a:ext>
            </a:extLst>
          </p:cNvPr>
          <p:cNvGrpSpPr/>
          <p:nvPr/>
        </p:nvGrpSpPr>
        <p:grpSpPr>
          <a:xfrm>
            <a:off x="1442895" y="1466581"/>
            <a:ext cx="167831" cy="610163"/>
            <a:chOff x="3275230" y="1366272"/>
            <a:chExt cx="182880" cy="683955"/>
          </a:xfrm>
        </p:grpSpPr>
        <p:sp>
          <p:nvSpPr>
            <p:cNvPr id="11" name="Oval 10">
              <a:extLst>
                <a:ext uri="{FF2B5EF4-FFF2-40B4-BE49-F238E27FC236}">
                  <a16:creationId xmlns:a16="http://schemas.microsoft.com/office/drawing/2014/main" xmlns="" id="{EDCF0293-1E3C-AC4D-B602-61DEDCEE6484}"/>
                </a:ext>
              </a:extLst>
            </p:cNvPr>
            <p:cNvSpPr/>
            <p:nvPr/>
          </p:nvSpPr>
          <p:spPr>
            <a:xfrm rot="16200000">
              <a:off x="3275230" y="1366272"/>
              <a:ext cx="182880" cy="182880"/>
            </a:xfrm>
            <a:prstGeom prst="ellipse">
              <a:avLst/>
            </a:prstGeom>
            <a:solidFill>
              <a:srgbClr val="00285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b="0" i="0" u="none" strike="noStrike" kern="1200" cap="none" spc="0" normalizeH="0" baseline="0" noProof="0" dirty="0">
                <a:ln>
                  <a:noFill/>
                </a:ln>
                <a:solidFill>
                  <a:schemeClr val="accent1"/>
                </a:solidFill>
                <a:effectLst/>
                <a:uLnTx/>
                <a:uFillTx/>
                <a:latin typeface="Arial"/>
                <a:ea typeface="+mn-ea"/>
                <a:cs typeface="+mn-cs"/>
              </a:endParaRPr>
            </a:p>
          </p:txBody>
        </p:sp>
        <p:cxnSp>
          <p:nvCxnSpPr>
            <p:cNvPr id="12" name="Straight Connector 11">
              <a:extLst>
                <a:ext uri="{FF2B5EF4-FFF2-40B4-BE49-F238E27FC236}">
                  <a16:creationId xmlns:a16="http://schemas.microsoft.com/office/drawing/2014/main" xmlns="" id="{1919ED73-B04E-8C46-AD79-8EF323026601}"/>
                </a:ext>
              </a:extLst>
            </p:cNvPr>
            <p:cNvCxnSpPr>
              <a:cxnSpLocks/>
            </p:cNvCxnSpPr>
            <p:nvPr/>
          </p:nvCxnSpPr>
          <p:spPr>
            <a:xfrm>
              <a:off x="3366670" y="1496758"/>
              <a:ext cx="0" cy="553469"/>
            </a:xfrm>
            <a:prstGeom prst="line">
              <a:avLst/>
            </a:prstGeom>
            <a:solidFill>
              <a:srgbClr val="E555CC"/>
            </a:solidFill>
            <a:ln w="25400">
              <a:solidFill>
                <a:srgbClr val="002856"/>
              </a:solidFill>
            </a:ln>
          </p:spPr>
          <p:style>
            <a:lnRef idx="1">
              <a:schemeClr val="accent1"/>
            </a:lnRef>
            <a:fillRef idx="0">
              <a:schemeClr val="accent1"/>
            </a:fillRef>
            <a:effectRef idx="0">
              <a:schemeClr val="accent1"/>
            </a:effectRef>
            <a:fontRef idx="minor">
              <a:schemeClr val="tx1"/>
            </a:fontRef>
          </p:style>
        </p:cxnSp>
      </p:grpSp>
      <p:grpSp>
        <p:nvGrpSpPr>
          <p:cNvPr id="29" name="Group 28">
            <a:extLst>
              <a:ext uri="{FF2B5EF4-FFF2-40B4-BE49-F238E27FC236}">
                <a16:creationId xmlns:a16="http://schemas.microsoft.com/office/drawing/2014/main" xmlns="" id="{BB23CE9D-16B7-0D44-990E-941EC507D37D}"/>
              </a:ext>
            </a:extLst>
          </p:cNvPr>
          <p:cNvGrpSpPr/>
          <p:nvPr/>
        </p:nvGrpSpPr>
        <p:grpSpPr>
          <a:xfrm>
            <a:off x="6502392" y="1466581"/>
            <a:ext cx="167831" cy="610163"/>
            <a:chOff x="3275230" y="1366272"/>
            <a:chExt cx="182880" cy="683955"/>
          </a:xfrm>
        </p:grpSpPr>
        <p:sp>
          <p:nvSpPr>
            <p:cNvPr id="30" name="Oval 29">
              <a:extLst>
                <a:ext uri="{FF2B5EF4-FFF2-40B4-BE49-F238E27FC236}">
                  <a16:creationId xmlns:a16="http://schemas.microsoft.com/office/drawing/2014/main" xmlns="" id="{56B05C0D-DB15-B74A-813E-FE0D559BFABE}"/>
                </a:ext>
              </a:extLst>
            </p:cNvPr>
            <p:cNvSpPr/>
            <p:nvPr/>
          </p:nvSpPr>
          <p:spPr>
            <a:xfrm rot="16200000">
              <a:off x="3275230" y="1366272"/>
              <a:ext cx="182880" cy="182880"/>
            </a:xfrm>
            <a:prstGeom prst="ellipse">
              <a:avLst/>
            </a:prstGeom>
            <a:solidFill>
              <a:srgbClr val="00285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b="0" i="0" u="none" strike="noStrike" kern="1200" cap="none" spc="0" normalizeH="0" baseline="0" noProof="0" dirty="0">
                <a:ln>
                  <a:noFill/>
                </a:ln>
                <a:solidFill>
                  <a:schemeClr val="tx1"/>
                </a:solidFill>
                <a:effectLst/>
                <a:uLnTx/>
                <a:uFillTx/>
                <a:latin typeface="Arial"/>
                <a:ea typeface="+mn-ea"/>
                <a:cs typeface="+mn-cs"/>
              </a:endParaRPr>
            </a:p>
          </p:txBody>
        </p:sp>
        <p:cxnSp>
          <p:nvCxnSpPr>
            <p:cNvPr id="31" name="Straight Connector 30">
              <a:extLst>
                <a:ext uri="{FF2B5EF4-FFF2-40B4-BE49-F238E27FC236}">
                  <a16:creationId xmlns:a16="http://schemas.microsoft.com/office/drawing/2014/main" xmlns="" id="{E9337B89-6AE0-A942-9B55-8DB4F797C90D}"/>
                </a:ext>
              </a:extLst>
            </p:cNvPr>
            <p:cNvCxnSpPr>
              <a:cxnSpLocks/>
            </p:cNvCxnSpPr>
            <p:nvPr/>
          </p:nvCxnSpPr>
          <p:spPr>
            <a:xfrm>
              <a:off x="3366670" y="1496758"/>
              <a:ext cx="0" cy="553469"/>
            </a:xfrm>
            <a:prstGeom prst="line">
              <a:avLst/>
            </a:prstGeom>
            <a:solidFill>
              <a:srgbClr val="E555CC"/>
            </a:solidFill>
            <a:ln w="25400">
              <a:solidFill>
                <a:srgbClr val="002856"/>
              </a:solidFill>
            </a:ln>
          </p:spPr>
          <p:style>
            <a:lnRef idx="1">
              <a:schemeClr val="accent1"/>
            </a:lnRef>
            <a:fillRef idx="0">
              <a:schemeClr val="accent1"/>
            </a:fillRef>
            <a:effectRef idx="0">
              <a:schemeClr val="accent1"/>
            </a:effectRef>
            <a:fontRef idx="minor">
              <a:schemeClr val="tx1"/>
            </a:fontRef>
          </p:style>
        </p:cxnSp>
      </p:grpSp>
      <p:sp>
        <p:nvSpPr>
          <p:cNvPr id="22" name="Rectangle 21">
            <a:extLst>
              <a:ext uri="{FF2B5EF4-FFF2-40B4-BE49-F238E27FC236}">
                <a16:creationId xmlns:a16="http://schemas.microsoft.com/office/drawing/2014/main" xmlns="" id="{56F9DDA4-A548-0645-9B40-0B4C4650E697}"/>
              </a:ext>
            </a:extLst>
          </p:cNvPr>
          <p:cNvSpPr/>
          <p:nvPr/>
        </p:nvSpPr>
        <p:spPr>
          <a:xfrm>
            <a:off x="491704" y="2221310"/>
            <a:ext cx="7213625" cy="683617"/>
          </a:xfrm>
          <a:prstGeom prst="rect">
            <a:avLst/>
          </a:prstGeom>
          <a:solidFill>
            <a:srgbClr val="00285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chemeClr val="bg1"/>
                </a:solidFill>
                <a:effectLst/>
                <a:uLnTx/>
                <a:uFillTx/>
                <a:latin typeface="Arial"/>
                <a:ea typeface="+mn-ea"/>
                <a:cs typeface="Arial" panose="020B0604020202020204" pitchFamily="34" charset="0"/>
              </a:rPr>
              <a:t>Intelligence</a:t>
            </a:r>
          </a:p>
        </p:txBody>
      </p:sp>
      <p:sp>
        <p:nvSpPr>
          <p:cNvPr id="33" name="TextBox 32">
            <a:extLst>
              <a:ext uri="{FF2B5EF4-FFF2-40B4-BE49-F238E27FC236}">
                <a16:creationId xmlns:a16="http://schemas.microsoft.com/office/drawing/2014/main" xmlns="" id="{88BFC46E-3A49-EA4C-8DAB-CE2B13F17ED0}"/>
              </a:ext>
            </a:extLst>
          </p:cNvPr>
          <p:cNvSpPr txBox="1"/>
          <p:nvPr/>
        </p:nvSpPr>
        <p:spPr>
          <a:xfrm>
            <a:off x="501858" y="1094466"/>
            <a:ext cx="2060230" cy="338554"/>
          </a:xfrm>
          <a:prstGeom prst="rect">
            <a:avLst/>
          </a:prstGeom>
          <a:noFill/>
        </p:spPr>
        <p:txBody>
          <a:bodyPr wrap="square" lIns="0" rIns="0" numCol="1" rtlCol="0">
            <a:spAutoFit/>
          </a:bodyPr>
          <a:lstStyle>
            <a:defPPr>
              <a:defRPr lang="en-US"/>
            </a:defPPr>
            <a:lvl1pPr marR="0" lvl="0" indent="0" algn="ctr">
              <a:lnSpc>
                <a:spcPct val="100000"/>
              </a:lnSpc>
              <a:spcBef>
                <a:spcPts val="0"/>
              </a:spcBef>
              <a:spcAft>
                <a:spcPts val="0"/>
              </a:spcAft>
              <a:buClrTx/>
              <a:buSzTx/>
              <a:buFontTx/>
              <a:buNone/>
              <a:tabLst/>
              <a:defRPr kumimoji="0" sz="2000" u="none" strike="noStrike" cap="none" spc="0" normalizeH="0" baseline="0">
                <a:ln>
                  <a:noFill/>
                </a:ln>
                <a:effectLst/>
                <a:uLnTx/>
                <a:uFillTx/>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effectLst/>
                <a:uLnTx/>
                <a:uFillTx/>
                <a:latin typeface="Arial"/>
                <a:ea typeface="+mn-ea"/>
                <a:cs typeface="+mn-cs"/>
              </a:rPr>
              <a:t>Developer-Centric</a:t>
            </a:r>
          </a:p>
        </p:txBody>
      </p:sp>
      <p:sp>
        <p:nvSpPr>
          <p:cNvPr id="34" name="TextBox 33">
            <a:extLst>
              <a:ext uri="{FF2B5EF4-FFF2-40B4-BE49-F238E27FC236}">
                <a16:creationId xmlns:a16="http://schemas.microsoft.com/office/drawing/2014/main" xmlns="" id="{C86078F0-21E0-0E43-973E-0B97C4B2C99A}"/>
              </a:ext>
            </a:extLst>
          </p:cNvPr>
          <p:cNvSpPr txBox="1"/>
          <p:nvPr/>
        </p:nvSpPr>
        <p:spPr>
          <a:xfrm>
            <a:off x="3163577" y="1094466"/>
            <a:ext cx="1873194" cy="338554"/>
          </a:xfrm>
          <a:prstGeom prst="rect">
            <a:avLst/>
          </a:prstGeom>
          <a:noFill/>
        </p:spPr>
        <p:txBody>
          <a:bodyPr wrap="square" lIns="0" rIns="0" numCol="1" rtlCol="0">
            <a:spAutoFit/>
          </a:bodyPr>
          <a:lstStyle>
            <a:defPPr>
              <a:defRPr lang="en-US"/>
            </a:defPPr>
            <a:lvl1pPr marR="0" lvl="0" indent="0" algn="ctr">
              <a:lnSpc>
                <a:spcPct val="100000"/>
              </a:lnSpc>
              <a:spcBef>
                <a:spcPts val="0"/>
              </a:spcBef>
              <a:spcAft>
                <a:spcPts val="0"/>
              </a:spcAft>
              <a:buClrTx/>
              <a:buSzTx/>
              <a:buFontTx/>
              <a:buNone/>
              <a:tabLst/>
              <a:defRPr kumimoji="0" sz="2000" u="none" strike="noStrike" cap="none" spc="0" normalizeH="0" baseline="0">
                <a:ln>
                  <a:noFill/>
                </a:ln>
                <a:effectLst/>
                <a:uLnTx/>
                <a:uFillTx/>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effectLst/>
                <a:uLnTx/>
                <a:uFillTx/>
                <a:latin typeface="Arial"/>
                <a:ea typeface="+mn-ea"/>
                <a:cs typeface="+mn-cs"/>
              </a:rPr>
              <a:t>Self-Service</a:t>
            </a:r>
          </a:p>
        </p:txBody>
      </p:sp>
      <p:sp>
        <p:nvSpPr>
          <p:cNvPr id="35" name="TextBox 34">
            <a:extLst>
              <a:ext uri="{FF2B5EF4-FFF2-40B4-BE49-F238E27FC236}">
                <a16:creationId xmlns:a16="http://schemas.microsoft.com/office/drawing/2014/main" xmlns="" id="{0FB93FD7-CAF8-AC44-9410-6B72D92D9558}"/>
              </a:ext>
            </a:extLst>
          </p:cNvPr>
          <p:cNvSpPr txBox="1"/>
          <p:nvPr/>
        </p:nvSpPr>
        <p:spPr>
          <a:xfrm>
            <a:off x="5507456" y="1094466"/>
            <a:ext cx="2157702" cy="338554"/>
          </a:xfrm>
          <a:prstGeom prst="rect">
            <a:avLst/>
          </a:prstGeom>
          <a:noFill/>
        </p:spPr>
        <p:txBody>
          <a:bodyPr wrap="square" lIns="0" rIns="0" numCol="1"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effectLst/>
                <a:uLnTx/>
                <a:uFillTx/>
                <a:latin typeface="Arial"/>
                <a:ea typeface="+mn-ea"/>
                <a:cs typeface="+mn-cs"/>
              </a:rPr>
              <a:t>Environment-Aware</a:t>
            </a:r>
          </a:p>
        </p:txBody>
      </p:sp>
      <p:cxnSp>
        <p:nvCxnSpPr>
          <p:cNvPr id="32" name="Straight Connector 31">
            <a:extLst>
              <a:ext uri="{FF2B5EF4-FFF2-40B4-BE49-F238E27FC236}">
                <a16:creationId xmlns:a16="http://schemas.microsoft.com/office/drawing/2014/main" xmlns="" id="{1E7AB1F5-ED0A-419F-BFE8-190ED4032EAF}"/>
              </a:ext>
            </a:extLst>
          </p:cNvPr>
          <p:cNvCxnSpPr>
            <a:cxnSpLocks/>
          </p:cNvCxnSpPr>
          <p:nvPr/>
        </p:nvCxnSpPr>
        <p:spPr>
          <a:xfrm flipH="1">
            <a:off x="481083" y="2078463"/>
            <a:ext cx="7213624" cy="0"/>
          </a:xfrm>
          <a:prstGeom prst="line">
            <a:avLst/>
          </a:prstGeom>
          <a:solidFill>
            <a:srgbClr val="E555CC"/>
          </a:solidFill>
          <a:ln w="63500">
            <a:solidFill>
              <a:srgbClr val="002856"/>
            </a:solidFill>
          </a:ln>
        </p:spPr>
        <p:style>
          <a:lnRef idx="1">
            <a:schemeClr val="accent1"/>
          </a:lnRef>
          <a:fillRef idx="0">
            <a:schemeClr val="accent1"/>
          </a:fillRef>
          <a:effectRef idx="0">
            <a:schemeClr val="accent1"/>
          </a:effectRef>
          <a:fontRef idx="minor">
            <a:schemeClr val="tx1"/>
          </a:fontRef>
        </p:style>
      </p:cxnSp>
      <p:sp>
        <p:nvSpPr>
          <p:cNvPr id="38" name="Rectangle 37">
            <a:extLst>
              <a:ext uri="{FF2B5EF4-FFF2-40B4-BE49-F238E27FC236}">
                <a16:creationId xmlns:a16="http://schemas.microsoft.com/office/drawing/2014/main" xmlns="" id="{C302966F-173C-4297-9BF9-A43CF1CEB22C}"/>
              </a:ext>
            </a:extLst>
          </p:cNvPr>
          <p:cNvSpPr/>
          <p:nvPr/>
        </p:nvSpPr>
        <p:spPr>
          <a:xfrm>
            <a:off x="8463107" y="5410982"/>
            <a:ext cx="1530964" cy="301327"/>
          </a:xfrm>
          <a:prstGeom prst="rect">
            <a:avLst/>
          </a:prstGeom>
        </p:spPr>
        <p:txBody>
          <a:bodyPr wrap="square" lIns="0" tIns="0" rIns="0" bIns="0" numCol="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chemeClr val="accent1"/>
                </a:solidFill>
                <a:effectLst/>
                <a:uLnTx/>
                <a:uFillTx/>
                <a:latin typeface="Arial"/>
                <a:ea typeface="+mn-ea"/>
                <a:cs typeface="+mn-cs"/>
              </a:rPr>
              <a:t>Intelligent</a:t>
            </a:r>
          </a:p>
        </p:txBody>
      </p:sp>
      <p:grpSp>
        <p:nvGrpSpPr>
          <p:cNvPr id="39" name="Group 38">
            <a:extLst>
              <a:ext uri="{FF2B5EF4-FFF2-40B4-BE49-F238E27FC236}">
                <a16:creationId xmlns:a16="http://schemas.microsoft.com/office/drawing/2014/main" xmlns="" id="{DFFCE743-960A-4104-8DD2-5A7FE8ECC455}"/>
              </a:ext>
            </a:extLst>
          </p:cNvPr>
          <p:cNvGrpSpPr/>
          <p:nvPr/>
        </p:nvGrpSpPr>
        <p:grpSpPr>
          <a:xfrm>
            <a:off x="8784483" y="4431132"/>
            <a:ext cx="888212" cy="907247"/>
            <a:chOff x="8560095" y="1842026"/>
            <a:chExt cx="2498095" cy="2498095"/>
          </a:xfrm>
          <a:solidFill>
            <a:schemeClr val="accent6"/>
          </a:solidFill>
        </p:grpSpPr>
        <p:sp>
          <p:nvSpPr>
            <p:cNvPr id="40" name="Freeform 10">
              <a:extLst>
                <a:ext uri="{FF2B5EF4-FFF2-40B4-BE49-F238E27FC236}">
                  <a16:creationId xmlns:a16="http://schemas.microsoft.com/office/drawing/2014/main" xmlns="" id="{B8CBF385-E009-42FA-83FE-0926E4001DB1}"/>
                </a:ext>
              </a:extLst>
            </p:cNvPr>
            <p:cNvSpPr/>
            <p:nvPr/>
          </p:nvSpPr>
          <p:spPr>
            <a:xfrm>
              <a:off x="8560095" y="1842026"/>
              <a:ext cx="2498095" cy="2498095"/>
            </a:xfrm>
            <a:custGeom>
              <a:avLst/>
              <a:gdLst>
                <a:gd name="connsiteX0" fmla="*/ 0 w 1410413"/>
                <a:gd name="connsiteY0" fmla="*/ 705207 h 1410413"/>
                <a:gd name="connsiteX1" fmla="*/ 705207 w 1410413"/>
                <a:gd name="connsiteY1" fmla="*/ 0 h 1410413"/>
                <a:gd name="connsiteX2" fmla="*/ 1410414 w 1410413"/>
                <a:gd name="connsiteY2" fmla="*/ 705207 h 1410413"/>
                <a:gd name="connsiteX3" fmla="*/ 705207 w 1410413"/>
                <a:gd name="connsiteY3" fmla="*/ 1410414 h 1410413"/>
                <a:gd name="connsiteX4" fmla="*/ 0 w 1410413"/>
                <a:gd name="connsiteY4" fmla="*/ 705207 h 14104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0413" h="1410413">
                  <a:moveTo>
                    <a:pt x="0" y="705207"/>
                  </a:moveTo>
                  <a:cubicBezTo>
                    <a:pt x="0" y="315732"/>
                    <a:pt x="315732" y="0"/>
                    <a:pt x="705207" y="0"/>
                  </a:cubicBezTo>
                  <a:cubicBezTo>
                    <a:pt x="1094682" y="0"/>
                    <a:pt x="1410414" y="315732"/>
                    <a:pt x="1410414" y="705207"/>
                  </a:cubicBezTo>
                  <a:cubicBezTo>
                    <a:pt x="1410414" y="1094682"/>
                    <a:pt x="1094682" y="1410414"/>
                    <a:pt x="705207" y="1410414"/>
                  </a:cubicBezTo>
                  <a:cubicBezTo>
                    <a:pt x="315732" y="1410414"/>
                    <a:pt x="0" y="1094682"/>
                    <a:pt x="0" y="705207"/>
                  </a:cubicBezTo>
                  <a:close/>
                </a:path>
              </a:pathLst>
            </a:custGeom>
            <a:noFill/>
            <a:ln w="38100" cap="flat" cmpd="sng" algn="ctr">
              <a:solidFill>
                <a:srgbClr val="002856"/>
              </a:solidFill>
              <a:prstDash val="solid"/>
            </a:ln>
            <a:effectLst/>
          </p:spPr>
          <p:txBody>
            <a:bodyPr spcFirstLastPara="0" vert="horz" wrap="square" lIns="228140" tIns="228140" rIns="228140" bIns="228140" numCol="1" spcCol="1270" anchor="ctr" anchorCtr="0">
              <a:noAutofit/>
            </a:bodyPr>
            <a:lstStyle/>
            <a:p>
              <a:pPr marL="0" marR="0" lvl="0" indent="0" algn="ctr" defTabSz="755650" rtl="0" eaLnBrk="0" fontAlgn="base" latinLnBrk="0" hangingPunct="0">
                <a:lnSpc>
                  <a:spcPct val="90000"/>
                </a:lnSpc>
                <a:spcBef>
                  <a:spcPct val="0"/>
                </a:spcBef>
                <a:spcAft>
                  <a:spcPct val="35000"/>
                </a:spcAft>
                <a:buClrTx/>
                <a:buSzTx/>
                <a:buFontTx/>
                <a:buNone/>
                <a:tabLst/>
                <a:defRPr/>
              </a:pPr>
              <a:endParaRPr kumimoji="0" lang="en-US" sz="1700" b="0" i="0" u="none" strike="noStrike" kern="0" cap="none" spc="0" normalizeH="0" baseline="0" noProof="0" dirty="0">
                <a:ln>
                  <a:noFill/>
                </a:ln>
                <a:solidFill>
                  <a:schemeClr val="accent1"/>
                </a:solidFill>
                <a:effectLst/>
                <a:uLnTx/>
                <a:uFillTx/>
                <a:latin typeface="Arial"/>
                <a:ea typeface="+mn-ea"/>
                <a:cs typeface="+mn-cs"/>
              </a:endParaRPr>
            </a:p>
          </p:txBody>
        </p:sp>
        <p:pic>
          <p:nvPicPr>
            <p:cNvPr id="41" name="Graphic 40">
              <a:extLst>
                <a:ext uri="{FF2B5EF4-FFF2-40B4-BE49-F238E27FC236}">
                  <a16:creationId xmlns:a16="http://schemas.microsoft.com/office/drawing/2014/main" xmlns="" id="{2D4375A8-3A04-44B6-9D85-9211C06E94F6}"/>
                </a:ext>
              </a:extLst>
            </p:cNvPr>
            <p:cNvPicPr>
              <a:picLocks noChangeAspect="1"/>
            </p:cNvPicPr>
            <p:nvPr/>
          </p:nvPicPr>
          <p:blipFill>
            <a:blip r:embed="rId3">
              <a:extLst>
                <a:ext uri="{96DAC541-7B7A-43D3-8B79-37D633B846F1}">
                  <asvg:svgBlip xmlns:asvg="http://schemas.microsoft.com/office/drawing/2016/SVG/main" xmlns="" r:embed="rId4"/>
                </a:ext>
              </a:extLst>
            </a:blip>
            <a:stretch>
              <a:fillRect/>
            </a:stretch>
          </p:blipFill>
          <p:spPr>
            <a:xfrm>
              <a:off x="8890413" y="2376505"/>
              <a:ext cx="1837458" cy="1429134"/>
            </a:xfrm>
            <a:prstGeom prst="rect">
              <a:avLst/>
            </a:prstGeom>
          </p:spPr>
        </p:pic>
      </p:grpSp>
      <p:sp>
        <p:nvSpPr>
          <p:cNvPr id="43" name="Rectangle 42">
            <a:extLst>
              <a:ext uri="{FF2B5EF4-FFF2-40B4-BE49-F238E27FC236}">
                <a16:creationId xmlns:a16="http://schemas.microsoft.com/office/drawing/2014/main" xmlns="" id="{5BEA3AF3-96AE-472C-8466-0B41A2C3C7D0}"/>
              </a:ext>
            </a:extLst>
          </p:cNvPr>
          <p:cNvSpPr/>
          <p:nvPr/>
        </p:nvSpPr>
        <p:spPr>
          <a:xfrm>
            <a:off x="8463106" y="2442230"/>
            <a:ext cx="1530966" cy="301327"/>
          </a:xfrm>
          <a:prstGeom prst="rect">
            <a:avLst/>
          </a:prstGeom>
        </p:spPr>
        <p:txBody>
          <a:bodyPr wrap="square" lIns="0" tIns="0" rIns="0" bIns="0" numCol="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chemeClr val="accent1"/>
                </a:solidFill>
                <a:effectLst/>
                <a:uLnTx/>
                <a:uFillTx/>
                <a:latin typeface="Arial"/>
                <a:ea typeface="+mn-ea"/>
                <a:cs typeface="+mn-cs"/>
              </a:rPr>
              <a:t>Programmable</a:t>
            </a:r>
          </a:p>
        </p:txBody>
      </p:sp>
      <p:grpSp>
        <p:nvGrpSpPr>
          <p:cNvPr id="44" name="Group 43">
            <a:extLst>
              <a:ext uri="{FF2B5EF4-FFF2-40B4-BE49-F238E27FC236}">
                <a16:creationId xmlns:a16="http://schemas.microsoft.com/office/drawing/2014/main" xmlns="" id="{98278644-486F-4A66-B7BF-F024BD764A1D}"/>
              </a:ext>
            </a:extLst>
          </p:cNvPr>
          <p:cNvGrpSpPr/>
          <p:nvPr/>
        </p:nvGrpSpPr>
        <p:grpSpPr>
          <a:xfrm>
            <a:off x="8784483" y="1462380"/>
            <a:ext cx="888212" cy="907247"/>
            <a:chOff x="1210514" y="1646081"/>
            <a:chExt cx="2498095" cy="2498095"/>
          </a:xfrm>
        </p:grpSpPr>
        <p:sp>
          <p:nvSpPr>
            <p:cNvPr id="45" name="Freeform 10">
              <a:extLst>
                <a:ext uri="{FF2B5EF4-FFF2-40B4-BE49-F238E27FC236}">
                  <a16:creationId xmlns:a16="http://schemas.microsoft.com/office/drawing/2014/main" xmlns="" id="{6C9AD0F7-2A80-4CB3-A393-545A072C4044}"/>
                </a:ext>
              </a:extLst>
            </p:cNvPr>
            <p:cNvSpPr/>
            <p:nvPr/>
          </p:nvSpPr>
          <p:spPr>
            <a:xfrm>
              <a:off x="1210514" y="1646081"/>
              <a:ext cx="2498095" cy="2498095"/>
            </a:xfrm>
            <a:custGeom>
              <a:avLst/>
              <a:gdLst>
                <a:gd name="connsiteX0" fmla="*/ 0 w 1410413"/>
                <a:gd name="connsiteY0" fmla="*/ 705207 h 1410413"/>
                <a:gd name="connsiteX1" fmla="*/ 705207 w 1410413"/>
                <a:gd name="connsiteY1" fmla="*/ 0 h 1410413"/>
                <a:gd name="connsiteX2" fmla="*/ 1410414 w 1410413"/>
                <a:gd name="connsiteY2" fmla="*/ 705207 h 1410413"/>
                <a:gd name="connsiteX3" fmla="*/ 705207 w 1410413"/>
                <a:gd name="connsiteY3" fmla="*/ 1410414 h 1410413"/>
                <a:gd name="connsiteX4" fmla="*/ 0 w 1410413"/>
                <a:gd name="connsiteY4" fmla="*/ 705207 h 14104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0413" h="1410413">
                  <a:moveTo>
                    <a:pt x="0" y="705207"/>
                  </a:moveTo>
                  <a:cubicBezTo>
                    <a:pt x="0" y="315732"/>
                    <a:pt x="315732" y="0"/>
                    <a:pt x="705207" y="0"/>
                  </a:cubicBezTo>
                  <a:cubicBezTo>
                    <a:pt x="1094682" y="0"/>
                    <a:pt x="1410414" y="315732"/>
                    <a:pt x="1410414" y="705207"/>
                  </a:cubicBezTo>
                  <a:cubicBezTo>
                    <a:pt x="1410414" y="1094682"/>
                    <a:pt x="1094682" y="1410414"/>
                    <a:pt x="705207" y="1410414"/>
                  </a:cubicBezTo>
                  <a:cubicBezTo>
                    <a:pt x="315732" y="1410414"/>
                    <a:pt x="0" y="1094682"/>
                    <a:pt x="0" y="705207"/>
                  </a:cubicBezTo>
                  <a:close/>
                </a:path>
              </a:pathLst>
            </a:custGeom>
            <a:noFill/>
            <a:ln w="38100" cap="flat" cmpd="sng" algn="ctr">
              <a:solidFill>
                <a:srgbClr val="002856"/>
              </a:solidFill>
              <a:prstDash val="solid"/>
            </a:ln>
            <a:effectLst/>
          </p:spPr>
          <p:txBody>
            <a:bodyPr spcFirstLastPara="0" vert="horz" wrap="square" lIns="228140" tIns="228140" rIns="228140" bIns="228140" numCol="1" spcCol="1270" anchor="ctr" anchorCtr="0">
              <a:noAutofit/>
            </a:bodyPr>
            <a:lstStyle/>
            <a:p>
              <a:pPr marL="0" marR="0" lvl="0" indent="0" algn="ctr" defTabSz="755650" rtl="0" eaLnBrk="0" fontAlgn="base" latinLnBrk="0" hangingPunct="0">
                <a:lnSpc>
                  <a:spcPct val="90000"/>
                </a:lnSpc>
                <a:spcBef>
                  <a:spcPct val="0"/>
                </a:spcBef>
                <a:spcAft>
                  <a:spcPct val="35000"/>
                </a:spcAft>
                <a:buClrTx/>
                <a:buSzTx/>
                <a:buFontTx/>
                <a:buNone/>
                <a:tabLst/>
                <a:defRPr/>
              </a:pPr>
              <a:endParaRPr kumimoji="0" lang="en-US" sz="1700" b="0" i="0" u="none" strike="noStrike" kern="0" cap="none" spc="0" normalizeH="0" baseline="0" noProof="0" dirty="0">
                <a:ln>
                  <a:noFill/>
                </a:ln>
                <a:solidFill>
                  <a:schemeClr val="accent1"/>
                </a:solidFill>
                <a:effectLst/>
                <a:uLnTx/>
                <a:uFillTx/>
                <a:latin typeface="Arial"/>
                <a:ea typeface="+mn-ea"/>
                <a:cs typeface="+mn-cs"/>
              </a:endParaRPr>
            </a:p>
          </p:txBody>
        </p:sp>
        <p:pic>
          <p:nvPicPr>
            <p:cNvPr id="46" name="Graphic 45">
              <a:extLst>
                <a:ext uri="{FF2B5EF4-FFF2-40B4-BE49-F238E27FC236}">
                  <a16:creationId xmlns:a16="http://schemas.microsoft.com/office/drawing/2014/main" xmlns="" id="{C6CFB560-66F3-420D-8862-D353FF137A05}"/>
                </a:ext>
              </a:extLst>
            </p:cNvPr>
            <p:cNvPicPr>
              <a:picLocks noChangeAspect="1"/>
            </p:cNvPicPr>
            <p:nvPr/>
          </p:nvPicPr>
          <p:blipFill>
            <a:blip r:embed="rId5">
              <a:extLst>
                <a:ext uri="{96DAC541-7B7A-43D3-8B79-37D633B846F1}">
                  <asvg:svgBlip xmlns:asvg="http://schemas.microsoft.com/office/drawing/2016/SVG/main" xmlns="" r:embed="rId6"/>
                </a:ext>
              </a:extLst>
            </a:blip>
            <a:stretch>
              <a:fillRect/>
            </a:stretch>
          </p:blipFill>
          <p:spPr>
            <a:xfrm>
              <a:off x="1583261" y="2061830"/>
              <a:ext cx="1752600" cy="1752600"/>
            </a:xfrm>
            <a:prstGeom prst="rect">
              <a:avLst/>
            </a:prstGeom>
          </p:spPr>
        </p:pic>
      </p:grpSp>
      <p:sp>
        <p:nvSpPr>
          <p:cNvPr id="48" name="Rectangle 47">
            <a:extLst>
              <a:ext uri="{FF2B5EF4-FFF2-40B4-BE49-F238E27FC236}">
                <a16:creationId xmlns:a16="http://schemas.microsoft.com/office/drawing/2014/main" xmlns="" id="{4F3C5208-4BFA-4A29-9397-7AB04EC95A5C}"/>
              </a:ext>
            </a:extLst>
          </p:cNvPr>
          <p:cNvSpPr/>
          <p:nvPr/>
        </p:nvSpPr>
        <p:spPr>
          <a:xfrm>
            <a:off x="8463107" y="3945782"/>
            <a:ext cx="1530964" cy="301327"/>
          </a:xfrm>
          <a:prstGeom prst="rect">
            <a:avLst/>
          </a:prstGeom>
        </p:spPr>
        <p:txBody>
          <a:bodyPr wrap="square" lIns="0" tIns="0" rIns="0" bIns="0" numCol="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chemeClr val="accent1"/>
                </a:solidFill>
                <a:effectLst/>
                <a:uLnTx/>
                <a:uFillTx/>
                <a:latin typeface="Arial"/>
                <a:ea typeface="+mn-ea"/>
                <a:cs typeface="+mn-cs"/>
              </a:rPr>
              <a:t>Modular</a:t>
            </a:r>
          </a:p>
        </p:txBody>
      </p:sp>
      <p:grpSp>
        <p:nvGrpSpPr>
          <p:cNvPr id="49" name="Group 48">
            <a:extLst>
              <a:ext uri="{FF2B5EF4-FFF2-40B4-BE49-F238E27FC236}">
                <a16:creationId xmlns:a16="http://schemas.microsoft.com/office/drawing/2014/main" xmlns="" id="{02FE95E5-3F20-4E2E-A978-4963D0F9A94D}"/>
              </a:ext>
            </a:extLst>
          </p:cNvPr>
          <p:cNvGrpSpPr/>
          <p:nvPr/>
        </p:nvGrpSpPr>
        <p:grpSpPr>
          <a:xfrm>
            <a:off x="8784483" y="2965932"/>
            <a:ext cx="888212" cy="907247"/>
            <a:chOff x="4856707" y="1646081"/>
            <a:chExt cx="2498095" cy="2498095"/>
          </a:xfrm>
        </p:grpSpPr>
        <p:sp>
          <p:nvSpPr>
            <p:cNvPr id="50" name="Freeform 10">
              <a:extLst>
                <a:ext uri="{FF2B5EF4-FFF2-40B4-BE49-F238E27FC236}">
                  <a16:creationId xmlns:a16="http://schemas.microsoft.com/office/drawing/2014/main" xmlns="" id="{3E49B561-ADB4-4961-BC10-33385A4378F4}"/>
                </a:ext>
              </a:extLst>
            </p:cNvPr>
            <p:cNvSpPr/>
            <p:nvPr/>
          </p:nvSpPr>
          <p:spPr>
            <a:xfrm>
              <a:off x="4856707" y="1646081"/>
              <a:ext cx="2498095" cy="2498095"/>
            </a:xfrm>
            <a:custGeom>
              <a:avLst/>
              <a:gdLst>
                <a:gd name="connsiteX0" fmla="*/ 0 w 1410413"/>
                <a:gd name="connsiteY0" fmla="*/ 705207 h 1410413"/>
                <a:gd name="connsiteX1" fmla="*/ 705207 w 1410413"/>
                <a:gd name="connsiteY1" fmla="*/ 0 h 1410413"/>
                <a:gd name="connsiteX2" fmla="*/ 1410414 w 1410413"/>
                <a:gd name="connsiteY2" fmla="*/ 705207 h 1410413"/>
                <a:gd name="connsiteX3" fmla="*/ 705207 w 1410413"/>
                <a:gd name="connsiteY3" fmla="*/ 1410414 h 1410413"/>
                <a:gd name="connsiteX4" fmla="*/ 0 w 1410413"/>
                <a:gd name="connsiteY4" fmla="*/ 705207 h 14104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0413" h="1410413">
                  <a:moveTo>
                    <a:pt x="0" y="705207"/>
                  </a:moveTo>
                  <a:cubicBezTo>
                    <a:pt x="0" y="315732"/>
                    <a:pt x="315732" y="0"/>
                    <a:pt x="705207" y="0"/>
                  </a:cubicBezTo>
                  <a:cubicBezTo>
                    <a:pt x="1094682" y="0"/>
                    <a:pt x="1410414" y="315732"/>
                    <a:pt x="1410414" y="705207"/>
                  </a:cubicBezTo>
                  <a:cubicBezTo>
                    <a:pt x="1410414" y="1094682"/>
                    <a:pt x="1094682" y="1410414"/>
                    <a:pt x="705207" y="1410414"/>
                  </a:cubicBezTo>
                  <a:cubicBezTo>
                    <a:pt x="315732" y="1410414"/>
                    <a:pt x="0" y="1094682"/>
                    <a:pt x="0" y="705207"/>
                  </a:cubicBezTo>
                  <a:close/>
                </a:path>
              </a:pathLst>
            </a:custGeom>
            <a:noFill/>
            <a:ln w="38100" cap="flat" cmpd="sng" algn="ctr">
              <a:solidFill>
                <a:srgbClr val="002856"/>
              </a:solidFill>
              <a:prstDash val="solid"/>
            </a:ln>
            <a:effectLst/>
          </p:spPr>
          <p:txBody>
            <a:bodyPr spcFirstLastPara="0" vert="horz" wrap="square" lIns="228140" tIns="228140" rIns="228140" bIns="228140" numCol="1" spcCol="1270" anchor="ctr" anchorCtr="0">
              <a:noAutofit/>
            </a:bodyPr>
            <a:lstStyle/>
            <a:p>
              <a:pPr marL="0" marR="0" lvl="0" indent="0" algn="ctr" defTabSz="755650" rtl="0" eaLnBrk="0" fontAlgn="base" latinLnBrk="0" hangingPunct="0">
                <a:lnSpc>
                  <a:spcPct val="90000"/>
                </a:lnSpc>
                <a:spcBef>
                  <a:spcPct val="0"/>
                </a:spcBef>
                <a:spcAft>
                  <a:spcPct val="35000"/>
                </a:spcAft>
                <a:buClrTx/>
                <a:buSzTx/>
                <a:buFontTx/>
                <a:buNone/>
                <a:tabLst/>
                <a:defRPr/>
              </a:pPr>
              <a:endParaRPr kumimoji="0" lang="en-US" sz="1700" b="0" i="0" u="none" strike="noStrike" kern="0" cap="none" spc="0" normalizeH="0" baseline="0" noProof="0" dirty="0">
                <a:ln>
                  <a:noFill/>
                </a:ln>
                <a:solidFill>
                  <a:schemeClr val="accent1"/>
                </a:solidFill>
                <a:effectLst/>
                <a:uLnTx/>
                <a:uFillTx/>
                <a:latin typeface="Arial"/>
                <a:ea typeface="+mn-ea"/>
                <a:cs typeface="+mn-cs"/>
              </a:endParaRPr>
            </a:p>
          </p:txBody>
        </p:sp>
        <p:pic>
          <p:nvPicPr>
            <p:cNvPr id="51" name="Graphic 50">
              <a:extLst>
                <a:ext uri="{FF2B5EF4-FFF2-40B4-BE49-F238E27FC236}">
                  <a16:creationId xmlns:a16="http://schemas.microsoft.com/office/drawing/2014/main" xmlns="" id="{68C7E428-7772-4716-A84A-F2CDF7E015B2}"/>
                </a:ext>
              </a:extLst>
            </p:cNvPr>
            <p:cNvPicPr>
              <a:picLocks noChangeAspect="1"/>
            </p:cNvPicPr>
            <p:nvPr/>
          </p:nvPicPr>
          <p:blipFill>
            <a:blip r:embed="rId7">
              <a:extLst>
                <a:ext uri="{96DAC541-7B7A-43D3-8B79-37D633B846F1}">
                  <asvg:svgBlip xmlns:asvg="http://schemas.microsoft.com/office/drawing/2016/SVG/main" xmlns="" r:embed="rId8"/>
                </a:ext>
              </a:extLst>
            </a:blip>
            <a:stretch>
              <a:fillRect/>
            </a:stretch>
          </p:blipFill>
          <p:spPr>
            <a:xfrm>
              <a:off x="5215478" y="2245693"/>
              <a:ext cx="1780552" cy="1384873"/>
            </a:xfrm>
            <a:prstGeom prst="rect">
              <a:avLst/>
            </a:prstGeom>
          </p:spPr>
        </p:pic>
      </p:grpSp>
      <p:sp>
        <p:nvSpPr>
          <p:cNvPr id="13" name="Rectangle 12">
            <a:extLst>
              <a:ext uri="{FF2B5EF4-FFF2-40B4-BE49-F238E27FC236}">
                <a16:creationId xmlns:a16="http://schemas.microsoft.com/office/drawing/2014/main" xmlns="" id="{FE7F4FBD-4C27-458D-8952-904517A7657F}"/>
              </a:ext>
            </a:extLst>
          </p:cNvPr>
          <p:cNvSpPr/>
          <p:nvPr/>
        </p:nvSpPr>
        <p:spPr>
          <a:xfrm>
            <a:off x="8250629" y="1146263"/>
            <a:ext cx="1955920" cy="4742678"/>
          </a:xfrm>
          <a:prstGeom prst="rect">
            <a:avLst/>
          </a:prstGeom>
          <a:noFill/>
          <a:ln w="25400">
            <a:solidFill>
              <a:srgbClr val="0028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w="47625">
                <a:solidFill>
                  <a:schemeClr val="lt1">
                    <a:hueOff val="0"/>
                    <a:satOff val="0"/>
                    <a:lumOff val="0"/>
                  </a:schemeClr>
                </a:solidFill>
              </a:ln>
              <a:solidFill>
                <a:schemeClr val="bg1"/>
              </a:solidFill>
            </a:endParaRPr>
          </a:p>
        </p:txBody>
      </p:sp>
      <p:sp>
        <p:nvSpPr>
          <p:cNvPr id="15" name="Title 14">
            <a:extLst>
              <a:ext uri="{FF2B5EF4-FFF2-40B4-BE49-F238E27FC236}">
                <a16:creationId xmlns:a16="http://schemas.microsoft.com/office/drawing/2014/main" xmlns="" id="{6465A389-30A1-0A47-9E72-86D97C69A2E9}"/>
              </a:ext>
            </a:extLst>
          </p:cNvPr>
          <p:cNvSpPr>
            <a:spLocks noGrp="1"/>
          </p:cNvSpPr>
          <p:nvPr>
            <p:ph type="title"/>
          </p:nvPr>
        </p:nvSpPr>
        <p:spPr/>
        <p:txBody>
          <a:bodyPr/>
          <a:lstStyle/>
          <a:p>
            <a:r>
              <a:rPr lang="en-US" dirty="0"/>
              <a:t>Think Platform, Not Infrastructure</a:t>
            </a:r>
          </a:p>
        </p:txBody>
      </p:sp>
      <p:sp>
        <p:nvSpPr>
          <p:cNvPr id="55" name="Text Box 91">
            <a:extLst>
              <a:ext uri="{FF2B5EF4-FFF2-40B4-BE49-F238E27FC236}">
                <a16:creationId xmlns:a16="http://schemas.microsoft.com/office/drawing/2014/main" xmlns="" id="{24AC0BC5-D9EC-074C-A699-86ADCA7CF94B}"/>
              </a:ext>
            </a:extLst>
          </p:cNvPr>
          <p:cNvSpPr txBox="1">
            <a:spLocks noChangeAspect="1" noChangeArrowheads="1"/>
          </p:cNvSpPr>
          <p:nvPr/>
        </p:nvSpPr>
        <p:spPr bwMode="gray">
          <a:xfrm>
            <a:off x="457200" y="6088422"/>
            <a:ext cx="9303488" cy="212366"/>
          </a:xfrm>
          <a:prstGeom prst="rect">
            <a:avLst/>
          </a:prstGeom>
          <a:noFill/>
        </p:spPr>
        <p:txBody>
          <a:bodyPr wrap="square" lIns="0" tIns="0" rIns="0" bIns="27432" rtlCol="0" anchor="b" anchorCtr="0">
            <a:spAutoFit/>
          </a:bodyPr>
          <a:lstStyle>
            <a:defPPr>
              <a:defRPr lang="en-US"/>
            </a:defPPr>
            <a:lvl1pPr>
              <a:defRPr sz="800">
                <a:solidFill>
                  <a:schemeClr val="accent2">
                    <a:lumMod val="75000"/>
                  </a:schemeClr>
                </a:solidFill>
              </a:defRPr>
            </a:lvl1pPr>
          </a:lstStyle>
          <a:p>
            <a:pPr lvl="0"/>
            <a:r>
              <a:rPr lang="en-US" sz="1200" dirty="0">
                <a:solidFill>
                  <a:srgbClr val="6F7878"/>
                </a:solidFill>
              </a:rPr>
              <a:t>Source: Gartner</a:t>
            </a:r>
          </a:p>
        </p:txBody>
      </p:sp>
      <p:grpSp>
        <p:nvGrpSpPr>
          <p:cNvPr id="56" name="Group 55">
            <a:extLst>
              <a:ext uri="{FF2B5EF4-FFF2-40B4-BE49-F238E27FC236}">
                <a16:creationId xmlns:a16="http://schemas.microsoft.com/office/drawing/2014/main" xmlns="" id="{F6E1F62A-F265-0F41-9745-26E8B4FCD10A}"/>
              </a:ext>
            </a:extLst>
          </p:cNvPr>
          <p:cNvGrpSpPr/>
          <p:nvPr/>
        </p:nvGrpSpPr>
        <p:grpSpPr>
          <a:xfrm>
            <a:off x="4016259" y="1466581"/>
            <a:ext cx="167831" cy="610163"/>
            <a:chOff x="3275230" y="1366272"/>
            <a:chExt cx="182880" cy="683955"/>
          </a:xfrm>
        </p:grpSpPr>
        <p:sp>
          <p:nvSpPr>
            <p:cNvPr id="57" name="Oval 56">
              <a:extLst>
                <a:ext uri="{FF2B5EF4-FFF2-40B4-BE49-F238E27FC236}">
                  <a16:creationId xmlns:a16="http://schemas.microsoft.com/office/drawing/2014/main" xmlns="" id="{4F7A85C3-6A3A-F242-8C53-A13A6C897EDE}"/>
                </a:ext>
              </a:extLst>
            </p:cNvPr>
            <p:cNvSpPr/>
            <p:nvPr/>
          </p:nvSpPr>
          <p:spPr>
            <a:xfrm rot="16200000">
              <a:off x="3275230" y="1366272"/>
              <a:ext cx="182880" cy="182880"/>
            </a:xfrm>
            <a:prstGeom prst="ellipse">
              <a:avLst/>
            </a:prstGeom>
            <a:solidFill>
              <a:srgbClr val="00285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b="0" i="0" u="none" strike="noStrike" kern="1200" cap="none" spc="0" normalizeH="0" baseline="0" noProof="0" dirty="0">
                <a:ln>
                  <a:noFill/>
                </a:ln>
                <a:solidFill>
                  <a:schemeClr val="tx1"/>
                </a:solidFill>
                <a:effectLst/>
                <a:uLnTx/>
                <a:uFillTx/>
                <a:latin typeface="Arial"/>
                <a:ea typeface="+mn-ea"/>
                <a:cs typeface="+mn-cs"/>
              </a:endParaRPr>
            </a:p>
          </p:txBody>
        </p:sp>
        <p:cxnSp>
          <p:nvCxnSpPr>
            <p:cNvPr id="58" name="Straight Connector 57">
              <a:extLst>
                <a:ext uri="{FF2B5EF4-FFF2-40B4-BE49-F238E27FC236}">
                  <a16:creationId xmlns:a16="http://schemas.microsoft.com/office/drawing/2014/main" xmlns="" id="{C8C29200-0B66-1F42-95D5-E820F969BE40}"/>
                </a:ext>
              </a:extLst>
            </p:cNvPr>
            <p:cNvCxnSpPr>
              <a:cxnSpLocks/>
            </p:cNvCxnSpPr>
            <p:nvPr/>
          </p:nvCxnSpPr>
          <p:spPr>
            <a:xfrm>
              <a:off x="3366670" y="1496758"/>
              <a:ext cx="0" cy="553469"/>
            </a:xfrm>
            <a:prstGeom prst="line">
              <a:avLst/>
            </a:prstGeom>
            <a:solidFill>
              <a:srgbClr val="E555CC"/>
            </a:solidFill>
            <a:ln w="25400">
              <a:solidFill>
                <a:srgbClr val="002856"/>
              </a:solidFill>
            </a:ln>
          </p:spPr>
          <p:style>
            <a:lnRef idx="1">
              <a:schemeClr val="accent1"/>
            </a:lnRef>
            <a:fillRef idx="0">
              <a:schemeClr val="accent1"/>
            </a:fillRef>
            <a:effectRef idx="0">
              <a:schemeClr val="accent1"/>
            </a:effectRef>
            <a:fontRef idx="minor">
              <a:schemeClr val="tx1"/>
            </a:fontRef>
          </p:style>
        </p:cxnSp>
      </p:grpSp>
      <p:grpSp>
        <p:nvGrpSpPr>
          <p:cNvPr id="59" name="Group 58">
            <a:extLst>
              <a:ext uri="{FF2B5EF4-FFF2-40B4-BE49-F238E27FC236}">
                <a16:creationId xmlns:a16="http://schemas.microsoft.com/office/drawing/2014/main" xmlns="" id="{DA282F4D-60F3-1741-B6D0-C5132F725B6F}"/>
              </a:ext>
            </a:extLst>
          </p:cNvPr>
          <p:cNvGrpSpPr>
            <a:grpSpLocks noChangeAspect="1"/>
          </p:cNvGrpSpPr>
          <p:nvPr/>
        </p:nvGrpSpPr>
        <p:grpSpPr>
          <a:xfrm>
            <a:off x="10759567" y="357804"/>
            <a:ext cx="978408" cy="978408"/>
            <a:chOff x="10826987" y="297658"/>
            <a:chExt cx="1184275" cy="1184275"/>
          </a:xfrm>
        </p:grpSpPr>
        <p:sp>
          <p:nvSpPr>
            <p:cNvPr id="60" name="Oval 59">
              <a:extLst>
                <a:ext uri="{FF2B5EF4-FFF2-40B4-BE49-F238E27FC236}">
                  <a16:creationId xmlns:a16="http://schemas.microsoft.com/office/drawing/2014/main" xmlns="" id="{9E4DD2E9-5C4B-F845-819C-83EF9A058A4C}"/>
                </a:ext>
              </a:extLst>
            </p:cNvPr>
            <p:cNvSpPr/>
            <p:nvPr/>
          </p:nvSpPr>
          <p:spPr>
            <a:xfrm>
              <a:off x="10826987" y="297658"/>
              <a:ext cx="1184275" cy="1184275"/>
            </a:xfrm>
            <a:prstGeom prst="ellipse">
              <a:avLst/>
            </a:prstGeom>
            <a:solidFill>
              <a:srgbClr val="002856"/>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b"/>
            <a:lstStyle/>
            <a:p>
              <a:pPr algn="ctr"/>
              <a:r>
                <a:rPr lang="en-US" sz="1200" dirty="0">
                  <a:solidFill>
                    <a:schemeClr val="bg1"/>
                  </a:solidFill>
                </a:rPr>
                <a:t>Tech</a:t>
              </a:r>
            </a:p>
          </p:txBody>
        </p:sp>
        <p:sp>
          <p:nvSpPr>
            <p:cNvPr id="61" name="Freeform: Shape 52">
              <a:extLst>
                <a:ext uri="{FF2B5EF4-FFF2-40B4-BE49-F238E27FC236}">
                  <a16:creationId xmlns:a16="http://schemas.microsoft.com/office/drawing/2014/main" xmlns="" id="{00E96A24-7102-5048-9674-058321F84860}"/>
                </a:ext>
              </a:extLst>
            </p:cNvPr>
            <p:cNvSpPr/>
            <p:nvPr/>
          </p:nvSpPr>
          <p:spPr>
            <a:xfrm>
              <a:off x="11147662" y="535783"/>
              <a:ext cx="542925" cy="542925"/>
            </a:xfrm>
            <a:custGeom>
              <a:avLst/>
              <a:gdLst>
                <a:gd name="connsiteX0" fmla="*/ 410795 w 542925"/>
                <a:gd name="connsiteY0" fmla="*/ 291816 h 542925"/>
                <a:gd name="connsiteX1" fmla="*/ 410795 w 542925"/>
                <a:gd name="connsiteY1" fmla="*/ 253716 h 542925"/>
                <a:gd name="connsiteX2" fmla="*/ 378029 w 542925"/>
                <a:gd name="connsiteY2" fmla="*/ 253716 h 542925"/>
                <a:gd name="connsiteX3" fmla="*/ 360694 w 542925"/>
                <a:gd name="connsiteY3" fmla="*/ 211711 h 542925"/>
                <a:gd name="connsiteX4" fmla="*/ 390983 w 542925"/>
                <a:gd name="connsiteY4" fmla="*/ 181421 h 542925"/>
                <a:gd name="connsiteX5" fmla="*/ 364028 w 542925"/>
                <a:gd name="connsiteY5" fmla="*/ 154465 h 542925"/>
                <a:gd name="connsiteX6" fmla="*/ 333738 w 542925"/>
                <a:gd name="connsiteY6" fmla="*/ 184755 h 542925"/>
                <a:gd name="connsiteX7" fmla="*/ 291733 w 542925"/>
                <a:gd name="connsiteY7" fmla="*/ 167419 h 542925"/>
                <a:gd name="connsiteX8" fmla="*/ 291733 w 542925"/>
                <a:gd name="connsiteY8" fmla="*/ 129891 h 542925"/>
                <a:gd name="connsiteX9" fmla="*/ 253633 w 542925"/>
                <a:gd name="connsiteY9" fmla="*/ 129891 h 542925"/>
                <a:gd name="connsiteX10" fmla="*/ 253633 w 542925"/>
                <a:gd name="connsiteY10" fmla="*/ 167419 h 542925"/>
                <a:gd name="connsiteX11" fmla="*/ 211628 w 542925"/>
                <a:gd name="connsiteY11" fmla="*/ 184755 h 542925"/>
                <a:gd name="connsiteX12" fmla="*/ 181338 w 542925"/>
                <a:gd name="connsiteY12" fmla="*/ 154465 h 542925"/>
                <a:gd name="connsiteX13" fmla="*/ 154382 w 542925"/>
                <a:gd name="connsiteY13" fmla="*/ 181421 h 542925"/>
                <a:gd name="connsiteX14" fmla="*/ 184672 w 542925"/>
                <a:gd name="connsiteY14" fmla="*/ 211711 h 542925"/>
                <a:gd name="connsiteX15" fmla="*/ 167336 w 542925"/>
                <a:gd name="connsiteY15" fmla="*/ 253716 h 542925"/>
                <a:gd name="connsiteX16" fmla="*/ 125045 w 542925"/>
                <a:gd name="connsiteY16" fmla="*/ 253716 h 542925"/>
                <a:gd name="connsiteX17" fmla="*/ 125045 w 542925"/>
                <a:gd name="connsiteY17" fmla="*/ 291816 h 542925"/>
                <a:gd name="connsiteX18" fmla="*/ 167336 w 542925"/>
                <a:gd name="connsiteY18" fmla="*/ 291816 h 542925"/>
                <a:gd name="connsiteX19" fmla="*/ 184672 w 542925"/>
                <a:gd name="connsiteY19" fmla="*/ 333821 h 542925"/>
                <a:gd name="connsiteX20" fmla="*/ 154382 w 542925"/>
                <a:gd name="connsiteY20" fmla="*/ 364111 h 542925"/>
                <a:gd name="connsiteX21" fmla="*/ 181338 w 542925"/>
                <a:gd name="connsiteY21" fmla="*/ 391066 h 542925"/>
                <a:gd name="connsiteX22" fmla="*/ 211628 w 542925"/>
                <a:gd name="connsiteY22" fmla="*/ 360777 h 542925"/>
                <a:gd name="connsiteX23" fmla="*/ 253633 w 542925"/>
                <a:gd name="connsiteY23" fmla="*/ 378112 h 542925"/>
                <a:gd name="connsiteX24" fmla="*/ 253633 w 542925"/>
                <a:gd name="connsiteY24" fmla="*/ 415641 h 542925"/>
                <a:gd name="connsiteX25" fmla="*/ 291733 w 542925"/>
                <a:gd name="connsiteY25" fmla="*/ 415641 h 542925"/>
                <a:gd name="connsiteX26" fmla="*/ 291733 w 542925"/>
                <a:gd name="connsiteY26" fmla="*/ 378112 h 542925"/>
                <a:gd name="connsiteX27" fmla="*/ 333738 w 542925"/>
                <a:gd name="connsiteY27" fmla="*/ 360777 h 542925"/>
                <a:gd name="connsiteX28" fmla="*/ 364028 w 542925"/>
                <a:gd name="connsiteY28" fmla="*/ 391066 h 542925"/>
                <a:gd name="connsiteX29" fmla="*/ 390983 w 542925"/>
                <a:gd name="connsiteY29" fmla="*/ 364111 h 542925"/>
                <a:gd name="connsiteX30" fmla="*/ 360694 w 542925"/>
                <a:gd name="connsiteY30" fmla="*/ 333821 h 542925"/>
                <a:gd name="connsiteX31" fmla="*/ 378029 w 542925"/>
                <a:gd name="connsiteY31" fmla="*/ 291816 h 542925"/>
                <a:gd name="connsiteX32" fmla="*/ 410795 w 542925"/>
                <a:gd name="connsiteY32" fmla="*/ 291816 h 542925"/>
                <a:gd name="connsiteX33" fmla="*/ 272683 w 542925"/>
                <a:gd name="connsiteY33" fmla="*/ 341822 h 542925"/>
                <a:gd name="connsiteX34" fmla="*/ 203627 w 542925"/>
                <a:gd name="connsiteY34" fmla="*/ 272766 h 542925"/>
                <a:gd name="connsiteX35" fmla="*/ 272683 w 542925"/>
                <a:gd name="connsiteY35" fmla="*/ 203710 h 542925"/>
                <a:gd name="connsiteX36" fmla="*/ 341739 w 542925"/>
                <a:gd name="connsiteY36" fmla="*/ 272766 h 542925"/>
                <a:gd name="connsiteX37" fmla="*/ 272683 w 542925"/>
                <a:gd name="connsiteY37" fmla="*/ 341822 h 542925"/>
                <a:gd name="connsiteX38" fmla="*/ 310783 w 542925"/>
                <a:gd name="connsiteY38" fmla="*/ 272766 h 542925"/>
                <a:gd name="connsiteX39" fmla="*/ 272683 w 542925"/>
                <a:gd name="connsiteY39" fmla="*/ 310866 h 542925"/>
                <a:gd name="connsiteX40" fmla="*/ 234583 w 542925"/>
                <a:gd name="connsiteY40" fmla="*/ 272766 h 542925"/>
                <a:gd name="connsiteX41" fmla="*/ 272683 w 542925"/>
                <a:gd name="connsiteY41" fmla="*/ 234666 h 542925"/>
                <a:gd name="connsiteX42" fmla="*/ 310783 w 542925"/>
                <a:gd name="connsiteY42" fmla="*/ 272766 h 542925"/>
                <a:gd name="connsiteX43" fmla="*/ 501187 w 542925"/>
                <a:gd name="connsiteY43" fmla="*/ 407926 h 542925"/>
                <a:gd name="connsiteX44" fmla="*/ 338691 w 542925"/>
                <a:gd name="connsiteY44" fmla="*/ 529941 h 542925"/>
                <a:gd name="connsiteX45" fmla="*/ 272111 w 542925"/>
                <a:gd name="connsiteY45" fmla="*/ 538418 h 542925"/>
                <a:gd name="connsiteX46" fmla="*/ 89803 w 542925"/>
                <a:gd name="connsiteY46" fmla="*/ 465361 h 542925"/>
                <a:gd name="connsiteX47" fmla="*/ 89803 w 542925"/>
                <a:gd name="connsiteY47" fmla="*/ 509176 h 542925"/>
                <a:gd name="connsiteX48" fmla="*/ 51703 w 542925"/>
                <a:gd name="connsiteY48" fmla="*/ 509176 h 542925"/>
                <a:gd name="connsiteX49" fmla="*/ 51703 w 542925"/>
                <a:gd name="connsiteY49" fmla="*/ 400782 h 542925"/>
                <a:gd name="connsiteX50" fmla="*/ 160097 w 542925"/>
                <a:gd name="connsiteY50" fmla="*/ 400782 h 542925"/>
                <a:gd name="connsiteX51" fmla="*/ 160097 w 542925"/>
                <a:gd name="connsiteY51" fmla="*/ 438882 h 542925"/>
                <a:gd name="connsiteX52" fmla="*/ 113901 w 542925"/>
                <a:gd name="connsiteY52" fmla="*/ 438882 h 542925"/>
                <a:gd name="connsiteX53" fmla="*/ 329833 w 542925"/>
                <a:gd name="connsiteY53" fmla="*/ 495365 h 542925"/>
                <a:gd name="connsiteX54" fmla="*/ 470517 w 542925"/>
                <a:gd name="connsiteY54" fmla="*/ 389828 h 542925"/>
                <a:gd name="connsiteX55" fmla="*/ 495282 w 542925"/>
                <a:gd name="connsiteY55" fmla="*/ 215711 h 542925"/>
                <a:gd name="connsiteX56" fmla="*/ 529858 w 542925"/>
                <a:gd name="connsiteY56" fmla="*/ 206853 h 542925"/>
                <a:gd name="connsiteX57" fmla="*/ 501187 w 542925"/>
                <a:gd name="connsiteY57" fmla="*/ 407926 h 542925"/>
                <a:gd name="connsiteX58" fmla="*/ 50083 w 542925"/>
                <a:gd name="connsiteY58" fmla="*/ 329916 h 542925"/>
                <a:gd name="connsiteX59" fmla="*/ 15508 w 542925"/>
                <a:gd name="connsiteY59" fmla="*/ 338774 h 542925"/>
                <a:gd name="connsiteX60" fmla="*/ 206674 w 542925"/>
                <a:gd name="connsiteY60" fmla="*/ 15591 h 542925"/>
                <a:gd name="connsiteX61" fmla="*/ 455563 w 542925"/>
                <a:gd name="connsiteY61" fmla="*/ 80361 h 542925"/>
                <a:gd name="connsiteX62" fmla="*/ 455658 w 542925"/>
                <a:gd name="connsiteY62" fmla="*/ 36355 h 542925"/>
                <a:gd name="connsiteX63" fmla="*/ 493758 w 542925"/>
                <a:gd name="connsiteY63" fmla="*/ 36355 h 542925"/>
                <a:gd name="connsiteX64" fmla="*/ 493663 w 542925"/>
                <a:gd name="connsiteY64" fmla="*/ 144750 h 542925"/>
                <a:gd name="connsiteX65" fmla="*/ 385268 w 542925"/>
                <a:gd name="connsiteY65" fmla="*/ 144655 h 542925"/>
                <a:gd name="connsiteX66" fmla="*/ 385268 w 542925"/>
                <a:gd name="connsiteY66" fmla="*/ 106555 h 542925"/>
                <a:gd name="connsiteX67" fmla="*/ 431369 w 542925"/>
                <a:gd name="connsiteY67" fmla="*/ 106650 h 542925"/>
                <a:gd name="connsiteX68" fmla="*/ 215533 w 542925"/>
                <a:gd name="connsiteY68" fmla="*/ 50167 h 542925"/>
                <a:gd name="connsiteX69" fmla="*/ 50083 w 542925"/>
                <a:gd name="connsiteY69" fmla="*/ 329916 h 542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542925" h="542925">
                  <a:moveTo>
                    <a:pt x="410795" y="291816"/>
                  </a:moveTo>
                  <a:lnTo>
                    <a:pt x="410795" y="253716"/>
                  </a:lnTo>
                  <a:lnTo>
                    <a:pt x="378029" y="253716"/>
                  </a:lnTo>
                  <a:cubicBezTo>
                    <a:pt x="375267" y="238285"/>
                    <a:pt x="369266" y="224093"/>
                    <a:pt x="360694" y="211711"/>
                  </a:cubicBezTo>
                  <a:lnTo>
                    <a:pt x="390983" y="181421"/>
                  </a:lnTo>
                  <a:lnTo>
                    <a:pt x="364028" y="154465"/>
                  </a:lnTo>
                  <a:lnTo>
                    <a:pt x="333738" y="184755"/>
                  </a:lnTo>
                  <a:cubicBezTo>
                    <a:pt x="321355" y="176182"/>
                    <a:pt x="307163" y="170182"/>
                    <a:pt x="291733" y="167419"/>
                  </a:cubicBezTo>
                  <a:lnTo>
                    <a:pt x="291733" y="129891"/>
                  </a:lnTo>
                  <a:lnTo>
                    <a:pt x="253633" y="129891"/>
                  </a:lnTo>
                  <a:lnTo>
                    <a:pt x="253633" y="167419"/>
                  </a:lnTo>
                  <a:cubicBezTo>
                    <a:pt x="238202" y="170182"/>
                    <a:pt x="224010" y="176182"/>
                    <a:pt x="211628" y="184755"/>
                  </a:cubicBezTo>
                  <a:lnTo>
                    <a:pt x="181338" y="154465"/>
                  </a:lnTo>
                  <a:lnTo>
                    <a:pt x="154382" y="181421"/>
                  </a:lnTo>
                  <a:lnTo>
                    <a:pt x="184672" y="211711"/>
                  </a:lnTo>
                  <a:cubicBezTo>
                    <a:pt x="176099" y="224093"/>
                    <a:pt x="170098" y="238285"/>
                    <a:pt x="167336" y="253716"/>
                  </a:cubicBezTo>
                  <a:lnTo>
                    <a:pt x="125045" y="253716"/>
                  </a:lnTo>
                  <a:lnTo>
                    <a:pt x="125045" y="291816"/>
                  </a:lnTo>
                  <a:lnTo>
                    <a:pt x="167336" y="291816"/>
                  </a:lnTo>
                  <a:cubicBezTo>
                    <a:pt x="170098" y="307246"/>
                    <a:pt x="176099" y="321439"/>
                    <a:pt x="184672" y="333821"/>
                  </a:cubicBezTo>
                  <a:lnTo>
                    <a:pt x="154382" y="364111"/>
                  </a:lnTo>
                  <a:lnTo>
                    <a:pt x="181338" y="391066"/>
                  </a:lnTo>
                  <a:lnTo>
                    <a:pt x="211628" y="360777"/>
                  </a:lnTo>
                  <a:cubicBezTo>
                    <a:pt x="224010" y="369349"/>
                    <a:pt x="238202" y="375350"/>
                    <a:pt x="253633" y="378112"/>
                  </a:cubicBezTo>
                  <a:lnTo>
                    <a:pt x="253633" y="415641"/>
                  </a:lnTo>
                  <a:lnTo>
                    <a:pt x="291733" y="415641"/>
                  </a:lnTo>
                  <a:lnTo>
                    <a:pt x="291733" y="378112"/>
                  </a:lnTo>
                  <a:cubicBezTo>
                    <a:pt x="307163" y="375350"/>
                    <a:pt x="321355" y="369349"/>
                    <a:pt x="333738" y="360777"/>
                  </a:cubicBezTo>
                  <a:lnTo>
                    <a:pt x="364028" y="391066"/>
                  </a:lnTo>
                  <a:lnTo>
                    <a:pt x="390983" y="364111"/>
                  </a:lnTo>
                  <a:lnTo>
                    <a:pt x="360694" y="333821"/>
                  </a:lnTo>
                  <a:cubicBezTo>
                    <a:pt x="369266" y="321439"/>
                    <a:pt x="375267" y="307246"/>
                    <a:pt x="378029" y="291816"/>
                  </a:cubicBezTo>
                  <a:lnTo>
                    <a:pt x="410795" y="291816"/>
                  </a:lnTo>
                  <a:close/>
                  <a:moveTo>
                    <a:pt x="272683" y="341822"/>
                  </a:moveTo>
                  <a:cubicBezTo>
                    <a:pt x="234583" y="341822"/>
                    <a:pt x="203627" y="310866"/>
                    <a:pt x="203627" y="272766"/>
                  </a:cubicBezTo>
                  <a:cubicBezTo>
                    <a:pt x="203627" y="234666"/>
                    <a:pt x="234583" y="203710"/>
                    <a:pt x="272683" y="203710"/>
                  </a:cubicBezTo>
                  <a:cubicBezTo>
                    <a:pt x="310783" y="203710"/>
                    <a:pt x="341739" y="234666"/>
                    <a:pt x="341739" y="272766"/>
                  </a:cubicBezTo>
                  <a:cubicBezTo>
                    <a:pt x="341739" y="310866"/>
                    <a:pt x="310687" y="341822"/>
                    <a:pt x="272683" y="341822"/>
                  </a:cubicBezTo>
                  <a:close/>
                  <a:moveTo>
                    <a:pt x="310783" y="272766"/>
                  </a:moveTo>
                  <a:cubicBezTo>
                    <a:pt x="310783" y="293816"/>
                    <a:pt x="293733" y="310866"/>
                    <a:pt x="272683" y="310866"/>
                  </a:cubicBezTo>
                  <a:cubicBezTo>
                    <a:pt x="251632" y="310866"/>
                    <a:pt x="234583" y="293816"/>
                    <a:pt x="234583" y="272766"/>
                  </a:cubicBezTo>
                  <a:cubicBezTo>
                    <a:pt x="234583" y="251716"/>
                    <a:pt x="251632" y="234666"/>
                    <a:pt x="272683" y="234666"/>
                  </a:cubicBezTo>
                  <a:cubicBezTo>
                    <a:pt x="293733" y="234666"/>
                    <a:pt x="310783" y="251716"/>
                    <a:pt x="310783" y="272766"/>
                  </a:cubicBezTo>
                  <a:close/>
                  <a:moveTo>
                    <a:pt x="501187" y="407926"/>
                  </a:moveTo>
                  <a:cubicBezTo>
                    <a:pt x="465088" y="468981"/>
                    <a:pt x="407366" y="512320"/>
                    <a:pt x="338691" y="529941"/>
                  </a:cubicBezTo>
                  <a:cubicBezTo>
                    <a:pt x="316593" y="535656"/>
                    <a:pt x="294209" y="538418"/>
                    <a:pt x="272111" y="538418"/>
                  </a:cubicBezTo>
                  <a:cubicBezTo>
                    <a:pt x="204388" y="538418"/>
                    <a:pt x="139237" y="512510"/>
                    <a:pt x="89803" y="465361"/>
                  </a:cubicBezTo>
                  <a:lnTo>
                    <a:pt x="89803" y="509176"/>
                  </a:lnTo>
                  <a:lnTo>
                    <a:pt x="51703" y="509176"/>
                  </a:lnTo>
                  <a:lnTo>
                    <a:pt x="51703" y="400782"/>
                  </a:lnTo>
                  <a:lnTo>
                    <a:pt x="160097" y="400782"/>
                  </a:lnTo>
                  <a:lnTo>
                    <a:pt x="160097" y="438882"/>
                  </a:lnTo>
                  <a:lnTo>
                    <a:pt x="113901" y="438882"/>
                  </a:lnTo>
                  <a:cubicBezTo>
                    <a:pt x="170670" y="493365"/>
                    <a:pt x="251728" y="515463"/>
                    <a:pt x="329833" y="495365"/>
                  </a:cubicBezTo>
                  <a:cubicBezTo>
                    <a:pt x="389269" y="480125"/>
                    <a:pt x="439275" y="442597"/>
                    <a:pt x="470517" y="389828"/>
                  </a:cubicBezTo>
                  <a:cubicBezTo>
                    <a:pt x="501759" y="336964"/>
                    <a:pt x="510617" y="275147"/>
                    <a:pt x="495282" y="215711"/>
                  </a:cubicBezTo>
                  <a:lnTo>
                    <a:pt x="529858" y="206853"/>
                  </a:lnTo>
                  <a:cubicBezTo>
                    <a:pt x="547479" y="275433"/>
                    <a:pt x="537287" y="346966"/>
                    <a:pt x="501187" y="407926"/>
                  </a:cubicBezTo>
                  <a:close/>
                  <a:moveTo>
                    <a:pt x="50083" y="329916"/>
                  </a:moveTo>
                  <a:lnTo>
                    <a:pt x="15508" y="338774"/>
                  </a:lnTo>
                  <a:cubicBezTo>
                    <a:pt x="-20878" y="196947"/>
                    <a:pt x="64847" y="51976"/>
                    <a:pt x="206674" y="15591"/>
                  </a:cubicBezTo>
                  <a:cubicBezTo>
                    <a:pt x="296971" y="-7555"/>
                    <a:pt x="390126" y="17782"/>
                    <a:pt x="455563" y="80361"/>
                  </a:cubicBezTo>
                  <a:lnTo>
                    <a:pt x="455658" y="36355"/>
                  </a:lnTo>
                  <a:lnTo>
                    <a:pt x="493758" y="36355"/>
                  </a:lnTo>
                  <a:lnTo>
                    <a:pt x="493663" y="144750"/>
                  </a:lnTo>
                  <a:lnTo>
                    <a:pt x="385268" y="144655"/>
                  </a:lnTo>
                  <a:lnTo>
                    <a:pt x="385268" y="106555"/>
                  </a:lnTo>
                  <a:lnTo>
                    <a:pt x="431369" y="106650"/>
                  </a:lnTo>
                  <a:cubicBezTo>
                    <a:pt x="374696" y="52167"/>
                    <a:pt x="293828" y="30069"/>
                    <a:pt x="215533" y="50167"/>
                  </a:cubicBezTo>
                  <a:cubicBezTo>
                    <a:pt x="92755" y="81694"/>
                    <a:pt x="18556" y="207139"/>
                    <a:pt x="50083" y="329916"/>
                  </a:cubicBezTo>
                  <a:close/>
                </a:path>
              </a:pathLst>
            </a:custGeom>
            <a:solidFill>
              <a:schemeClr val="bg1"/>
            </a:solidFill>
            <a:ln w="9525" cap="flat">
              <a:noFill/>
              <a:prstDash val="solid"/>
              <a:miter/>
            </a:ln>
          </p:spPr>
          <p:txBody>
            <a:bodyPr rtlCol="0" anchor="ctr"/>
            <a:lstStyle/>
            <a:p>
              <a:endParaRPr lang="en-US" sz="1200" dirty="0"/>
            </a:p>
          </p:txBody>
        </p:sp>
      </p:grpSp>
    </p:spTree>
    <p:extLst>
      <p:ext uri="{BB962C8B-B14F-4D97-AF65-F5344CB8AC3E}">
        <p14:creationId xmlns:p14="http://schemas.microsoft.com/office/powerpoint/2010/main" val="3414007656"/>
      </p:ext>
    </p:extLst>
  </p:cSld>
  <p:clrMapOvr>
    <a:masterClrMapping/>
  </p:clrMapOvr>
  <p:transition spd="med">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shows the concept of Cloud-out/Edge-in combination">
            <a:extLst>
              <a:ext uri="{FF2B5EF4-FFF2-40B4-BE49-F238E27FC236}">
                <a16:creationId xmlns:a16="http://schemas.microsoft.com/office/drawing/2014/main" xmlns="" id="{B2AFE879-DE74-41F2-A6C3-7D160BE99F25}"/>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a:stretch/>
        </p:blipFill>
        <p:spPr bwMode="auto">
          <a:xfrm>
            <a:off x="2963732" y="1682348"/>
            <a:ext cx="6264537" cy="4347631"/>
          </a:xfrm>
          <a:prstGeom prst="rect">
            <a:avLst/>
          </a:prstGeom>
          <a:noFill/>
          <a:extLst>
            <a:ext uri="{909E8E84-426E-40DD-AFC4-6F175D3DCCD1}">
              <a14:hiddenFill xmlns:a14="http://schemas.microsoft.com/office/drawing/2010/main">
                <a:solidFill>
                  <a:srgbClr val="FFFFFF"/>
                </a:solidFill>
              </a14:hiddenFill>
            </a:ext>
          </a:extLst>
        </p:spPr>
      </p:pic>
      <p:sp>
        <p:nvSpPr>
          <p:cNvPr id="5" name="Title 4">
            <a:extLst>
              <a:ext uri="{FF2B5EF4-FFF2-40B4-BE49-F238E27FC236}">
                <a16:creationId xmlns:a16="http://schemas.microsoft.com/office/drawing/2014/main" xmlns="" id="{C6F094A9-1ABA-6E49-953E-3F2C22CABB7E}"/>
              </a:ext>
            </a:extLst>
          </p:cNvPr>
          <p:cNvSpPr>
            <a:spLocks noGrp="1"/>
          </p:cNvSpPr>
          <p:nvPr>
            <p:ph type="title"/>
          </p:nvPr>
        </p:nvSpPr>
        <p:spPr>
          <a:xfrm>
            <a:off x="457200" y="361950"/>
            <a:ext cx="8062856" cy="891091"/>
          </a:xfrm>
        </p:spPr>
        <p:txBody>
          <a:bodyPr/>
          <a:lstStyle/>
          <a:p>
            <a:r>
              <a:rPr lang="en-US" dirty="0"/>
              <a:t>Distributed Cloud and Edge Provide a Platform for Innovation</a:t>
            </a:r>
          </a:p>
        </p:txBody>
      </p:sp>
      <p:sp>
        <p:nvSpPr>
          <p:cNvPr id="12" name="Text Placeholder 11">
            <a:extLst>
              <a:ext uri="{FF2B5EF4-FFF2-40B4-BE49-F238E27FC236}">
                <a16:creationId xmlns:a16="http://schemas.microsoft.com/office/drawing/2014/main" xmlns="" id="{2C6CFB83-6FFE-1F4A-AA1C-2D750D10A2DF}"/>
              </a:ext>
            </a:extLst>
          </p:cNvPr>
          <p:cNvSpPr>
            <a:spLocks noGrp="1"/>
          </p:cNvSpPr>
          <p:nvPr>
            <p:ph type="body" sz="quarter" idx="10"/>
          </p:nvPr>
        </p:nvSpPr>
        <p:spPr>
          <a:xfrm>
            <a:off x="457200" y="1253041"/>
            <a:ext cx="9805595" cy="289037"/>
          </a:xfrm>
        </p:spPr>
        <p:txBody>
          <a:bodyPr/>
          <a:lstStyle/>
          <a:p>
            <a:r>
              <a:rPr lang="en-US" dirty="0"/>
              <a:t>The Combination of Cloud-Out and Edge-In</a:t>
            </a:r>
          </a:p>
        </p:txBody>
      </p:sp>
      <p:sp>
        <p:nvSpPr>
          <p:cNvPr id="15" name="Text Box 91">
            <a:extLst>
              <a:ext uri="{FF2B5EF4-FFF2-40B4-BE49-F238E27FC236}">
                <a16:creationId xmlns:a16="http://schemas.microsoft.com/office/drawing/2014/main" xmlns="" id="{E9B69F43-26BF-284F-93C7-13378B2B7655}"/>
              </a:ext>
            </a:extLst>
          </p:cNvPr>
          <p:cNvSpPr txBox="1">
            <a:spLocks noChangeAspect="1" noChangeArrowheads="1"/>
          </p:cNvSpPr>
          <p:nvPr/>
        </p:nvSpPr>
        <p:spPr bwMode="gray">
          <a:xfrm>
            <a:off x="457200" y="6088422"/>
            <a:ext cx="9303488" cy="212366"/>
          </a:xfrm>
          <a:prstGeom prst="rect">
            <a:avLst/>
          </a:prstGeom>
          <a:noFill/>
        </p:spPr>
        <p:txBody>
          <a:bodyPr wrap="square" lIns="0" tIns="0" rIns="0" bIns="27432" rtlCol="0" anchor="b" anchorCtr="0">
            <a:spAutoFit/>
          </a:bodyPr>
          <a:lstStyle>
            <a:defPPr>
              <a:defRPr lang="en-US"/>
            </a:defPPr>
            <a:lvl1pPr>
              <a:defRPr sz="800">
                <a:solidFill>
                  <a:schemeClr val="accent2">
                    <a:lumMod val="75000"/>
                  </a:schemeClr>
                </a:solidFill>
              </a:defRPr>
            </a:lvl1pPr>
          </a:lstStyle>
          <a:p>
            <a:pPr lvl="0"/>
            <a:r>
              <a:rPr lang="en-US" sz="1200" dirty="0">
                <a:solidFill>
                  <a:srgbClr val="6F7878"/>
                </a:solidFill>
              </a:rPr>
              <a:t>Source: Gartner</a:t>
            </a:r>
          </a:p>
        </p:txBody>
      </p:sp>
      <p:grpSp>
        <p:nvGrpSpPr>
          <p:cNvPr id="19" name="Group 18">
            <a:extLst>
              <a:ext uri="{FF2B5EF4-FFF2-40B4-BE49-F238E27FC236}">
                <a16:creationId xmlns:a16="http://schemas.microsoft.com/office/drawing/2014/main" xmlns="" id="{271EF107-FA6D-A949-9C95-5008ECE2173C}"/>
              </a:ext>
            </a:extLst>
          </p:cNvPr>
          <p:cNvGrpSpPr>
            <a:grpSpLocks noChangeAspect="1"/>
          </p:cNvGrpSpPr>
          <p:nvPr/>
        </p:nvGrpSpPr>
        <p:grpSpPr>
          <a:xfrm>
            <a:off x="10759567" y="357804"/>
            <a:ext cx="978408" cy="978408"/>
            <a:chOff x="10826987" y="297658"/>
            <a:chExt cx="1184275" cy="1184275"/>
          </a:xfrm>
        </p:grpSpPr>
        <p:sp>
          <p:nvSpPr>
            <p:cNvPr id="20" name="Oval 19">
              <a:extLst>
                <a:ext uri="{FF2B5EF4-FFF2-40B4-BE49-F238E27FC236}">
                  <a16:creationId xmlns:a16="http://schemas.microsoft.com/office/drawing/2014/main" xmlns="" id="{3908183A-CBDE-2F45-964B-9ED6526732D8}"/>
                </a:ext>
              </a:extLst>
            </p:cNvPr>
            <p:cNvSpPr/>
            <p:nvPr/>
          </p:nvSpPr>
          <p:spPr>
            <a:xfrm>
              <a:off x="10826987" y="297658"/>
              <a:ext cx="1184275" cy="1184275"/>
            </a:xfrm>
            <a:prstGeom prst="ellipse">
              <a:avLst/>
            </a:prstGeom>
            <a:solidFill>
              <a:srgbClr val="002856"/>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b"/>
            <a:lstStyle/>
            <a:p>
              <a:pPr algn="ctr"/>
              <a:r>
                <a:rPr lang="en-US" sz="1200" dirty="0">
                  <a:solidFill>
                    <a:schemeClr val="bg1"/>
                  </a:solidFill>
                </a:rPr>
                <a:t>Tech</a:t>
              </a:r>
            </a:p>
          </p:txBody>
        </p:sp>
        <p:sp>
          <p:nvSpPr>
            <p:cNvPr id="21" name="Freeform: Shape 52">
              <a:extLst>
                <a:ext uri="{FF2B5EF4-FFF2-40B4-BE49-F238E27FC236}">
                  <a16:creationId xmlns:a16="http://schemas.microsoft.com/office/drawing/2014/main" xmlns="" id="{07E78D18-4272-2548-AF3C-D9FEFF7AA308}"/>
                </a:ext>
              </a:extLst>
            </p:cNvPr>
            <p:cNvSpPr/>
            <p:nvPr/>
          </p:nvSpPr>
          <p:spPr>
            <a:xfrm>
              <a:off x="11147662" y="535783"/>
              <a:ext cx="542925" cy="542925"/>
            </a:xfrm>
            <a:custGeom>
              <a:avLst/>
              <a:gdLst>
                <a:gd name="connsiteX0" fmla="*/ 410795 w 542925"/>
                <a:gd name="connsiteY0" fmla="*/ 291816 h 542925"/>
                <a:gd name="connsiteX1" fmla="*/ 410795 w 542925"/>
                <a:gd name="connsiteY1" fmla="*/ 253716 h 542925"/>
                <a:gd name="connsiteX2" fmla="*/ 378029 w 542925"/>
                <a:gd name="connsiteY2" fmla="*/ 253716 h 542925"/>
                <a:gd name="connsiteX3" fmla="*/ 360694 w 542925"/>
                <a:gd name="connsiteY3" fmla="*/ 211711 h 542925"/>
                <a:gd name="connsiteX4" fmla="*/ 390983 w 542925"/>
                <a:gd name="connsiteY4" fmla="*/ 181421 h 542925"/>
                <a:gd name="connsiteX5" fmla="*/ 364028 w 542925"/>
                <a:gd name="connsiteY5" fmla="*/ 154465 h 542925"/>
                <a:gd name="connsiteX6" fmla="*/ 333738 w 542925"/>
                <a:gd name="connsiteY6" fmla="*/ 184755 h 542925"/>
                <a:gd name="connsiteX7" fmla="*/ 291733 w 542925"/>
                <a:gd name="connsiteY7" fmla="*/ 167419 h 542925"/>
                <a:gd name="connsiteX8" fmla="*/ 291733 w 542925"/>
                <a:gd name="connsiteY8" fmla="*/ 129891 h 542925"/>
                <a:gd name="connsiteX9" fmla="*/ 253633 w 542925"/>
                <a:gd name="connsiteY9" fmla="*/ 129891 h 542925"/>
                <a:gd name="connsiteX10" fmla="*/ 253633 w 542925"/>
                <a:gd name="connsiteY10" fmla="*/ 167419 h 542925"/>
                <a:gd name="connsiteX11" fmla="*/ 211628 w 542925"/>
                <a:gd name="connsiteY11" fmla="*/ 184755 h 542925"/>
                <a:gd name="connsiteX12" fmla="*/ 181338 w 542925"/>
                <a:gd name="connsiteY12" fmla="*/ 154465 h 542925"/>
                <a:gd name="connsiteX13" fmla="*/ 154382 w 542925"/>
                <a:gd name="connsiteY13" fmla="*/ 181421 h 542925"/>
                <a:gd name="connsiteX14" fmla="*/ 184672 w 542925"/>
                <a:gd name="connsiteY14" fmla="*/ 211711 h 542925"/>
                <a:gd name="connsiteX15" fmla="*/ 167336 w 542925"/>
                <a:gd name="connsiteY15" fmla="*/ 253716 h 542925"/>
                <a:gd name="connsiteX16" fmla="*/ 125045 w 542925"/>
                <a:gd name="connsiteY16" fmla="*/ 253716 h 542925"/>
                <a:gd name="connsiteX17" fmla="*/ 125045 w 542925"/>
                <a:gd name="connsiteY17" fmla="*/ 291816 h 542925"/>
                <a:gd name="connsiteX18" fmla="*/ 167336 w 542925"/>
                <a:gd name="connsiteY18" fmla="*/ 291816 h 542925"/>
                <a:gd name="connsiteX19" fmla="*/ 184672 w 542925"/>
                <a:gd name="connsiteY19" fmla="*/ 333821 h 542925"/>
                <a:gd name="connsiteX20" fmla="*/ 154382 w 542925"/>
                <a:gd name="connsiteY20" fmla="*/ 364111 h 542925"/>
                <a:gd name="connsiteX21" fmla="*/ 181338 w 542925"/>
                <a:gd name="connsiteY21" fmla="*/ 391066 h 542925"/>
                <a:gd name="connsiteX22" fmla="*/ 211628 w 542925"/>
                <a:gd name="connsiteY22" fmla="*/ 360777 h 542925"/>
                <a:gd name="connsiteX23" fmla="*/ 253633 w 542925"/>
                <a:gd name="connsiteY23" fmla="*/ 378112 h 542925"/>
                <a:gd name="connsiteX24" fmla="*/ 253633 w 542925"/>
                <a:gd name="connsiteY24" fmla="*/ 415641 h 542925"/>
                <a:gd name="connsiteX25" fmla="*/ 291733 w 542925"/>
                <a:gd name="connsiteY25" fmla="*/ 415641 h 542925"/>
                <a:gd name="connsiteX26" fmla="*/ 291733 w 542925"/>
                <a:gd name="connsiteY26" fmla="*/ 378112 h 542925"/>
                <a:gd name="connsiteX27" fmla="*/ 333738 w 542925"/>
                <a:gd name="connsiteY27" fmla="*/ 360777 h 542925"/>
                <a:gd name="connsiteX28" fmla="*/ 364028 w 542925"/>
                <a:gd name="connsiteY28" fmla="*/ 391066 h 542925"/>
                <a:gd name="connsiteX29" fmla="*/ 390983 w 542925"/>
                <a:gd name="connsiteY29" fmla="*/ 364111 h 542925"/>
                <a:gd name="connsiteX30" fmla="*/ 360694 w 542925"/>
                <a:gd name="connsiteY30" fmla="*/ 333821 h 542925"/>
                <a:gd name="connsiteX31" fmla="*/ 378029 w 542925"/>
                <a:gd name="connsiteY31" fmla="*/ 291816 h 542925"/>
                <a:gd name="connsiteX32" fmla="*/ 410795 w 542925"/>
                <a:gd name="connsiteY32" fmla="*/ 291816 h 542925"/>
                <a:gd name="connsiteX33" fmla="*/ 272683 w 542925"/>
                <a:gd name="connsiteY33" fmla="*/ 341822 h 542925"/>
                <a:gd name="connsiteX34" fmla="*/ 203627 w 542925"/>
                <a:gd name="connsiteY34" fmla="*/ 272766 h 542925"/>
                <a:gd name="connsiteX35" fmla="*/ 272683 w 542925"/>
                <a:gd name="connsiteY35" fmla="*/ 203710 h 542925"/>
                <a:gd name="connsiteX36" fmla="*/ 341739 w 542925"/>
                <a:gd name="connsiteY36" fmla="*/ 272766 h 542925"/>
                <a:gd name="connsiteX37" fmla="*/ 272683 w 542925"/>
                <a:gd name="connsiteY37" fmla="*/ 341822 h 542925"/>
                <a:gd name="connsiteX38" fmla="*/ 310783 w 542925"/>
                <a:gd name="connsiteY38" fmla="*/ 272766 h 542925"/>
                <a:gd name="connsiteX39" fmla="*/ 272683 w 542925"/>
                <a:gd name="connsiteY39" fmla="*/ 310866 h 542925"/>
                <a:gd name="connsiteX40" fmla="*/ 234583 w 542925"/>
                <a:gd name="connsiteY40" fmla="*/ 272766 h 542925"/>
                <a:gd name="connsiteX41" fmla="*/ 272683 w 542925"/>
                <a:gd name="connsiteY41" fmla="*/ 234666 h 542925"/>
                <a:gd name="connsiteX42" fmla="*/ 310783 w 542925"/>
                <a:gd name="connsiteY42" fmla="*/ 272766 h 542925"/>
                <a:gd name="connsiteX43" fmla="*/ 501187 w 542925"/>
                <a:gd name="connsiteY43" fmla="*/ 407926 h 542925"/>
                <a:gd name="connsiteX44" fmla="*/ 338691 w 542925"/>
                <a:gd name="connsiteY44" fmla="*/ 529941 h 542925"/>
                <a:gd name="connsiteX45" fmla="*/ 272111 w 542925"/>
                <a:gd name="connsiteY45" fmla="*/ 538418 h 542925"/>
                <a:gd name="connsiteX46" fmla="*/ 89803 w 542925"/>
                <a:gd name="connsiteY46" fmla="*/ 465361 h 542925"/>
                <a:gd name="connsiteX47" fmla="*/ 89803 w 542925"/>
                <a:gd name="connsiteY47" fmla="*/ 509176 h 542925"/>
                <a:gd name="connsiteX48" fmla="*/ 51703 w 542925"/>
                <a:gd name="connsiteY48" fmla="*/ 509176 h 542925"/>
                <a:gd name="connsiteX49" fmla="*/ 51703 w 542925"/>
                <a:gd name="connsiteY49" fmla="*/ 400782 h 542925"/>
                <a:gd name="connsiteX50" fmla="*/ 160097 w 542925"/>
                <a:gd name="connsiteY50" fmla="*/ 400782 h 542925"/>
                <a:gd name="connsiteX51" fmla="*/ 160097 w 542925"/>
                <a:gd name="connsiteY51" fmla="*/ 438882 h 542925"/>
                <a:gd name="connsiteX52" fmla="*/ 113901 w 542925"/>
                <a:gd name="connsiteY52" fmla="*/ 438882 h 542925"/>
                <a:gd name="connsiteX53" fmla="*/ 329833 w 542925"/>
                <a:gd name="connsiteY53" fmla="*/ 495365 h 542925"/>
                <a:gd name="connsiteX54" fmla="*/ 470517 w 542925"/>
                <a:gd name="connsiteY54" fmla="*/ 389828 h 542925"/>
                <a:gd name="connsiteX55" fmla="*/ 495282 w 542925"/>
                <a:gd name="connsiteY55" fmla="*/ 215711 h 542925"/>
                <a:gd name="connsiteX56" fmla="*/ 529858 w 542925"/>
                <a:gd name="connsiteY56" fmla="*/ 206853 h 542925"/>
                <a:gd name="connsiteX57" fmla="*/ 501187 w 542925"/>
                <a:gd name="connsiteY57" fmla="*/ 407926 h 542925"/>
                <a:gd name="connsiteX58" fmla="*/ 50083 w 542925"/>
                <a:gd name="connsiteY58" fmla="*/ 329916 h 542925"/>
                <a:gd name="connsiteX59" fmla="*/ 15508 w 542925"/>
                <a:gd name="connsiteY59" fmla="*/ 338774 h 542925"/>
                <a:gd name="connsiteX60" fmla="*/ 206674 w 542925"/>
                <a:gd name="connsiteY60" fmla="*/ 15591 h 542925"/>
                <a:gd name="connsiteX61" fmla="*/ 455563 w 542925"/>
                <a:gd name="connsiteY61" fmla="*/ 80361 h 542925"/>
                <a:gd name="connsiteX62" fmla="*/ 455658 w 542925"/>
                <a:gd name="connsiteY62" fmla="*/ 36355 h 542925"/>
                <a:gd name="connsiteX63" fmla="*/ 493758 w 542925"/>
                <a:gd name="connsiteY63" fmla="*/ 36355 h 542925"/>
                <a:gd name="connsiteX64" fmla="*/ 493663 w 542925"/>
                <a:gd name="connsiteY64" fmla="*/ 144750 h 542925"/>
                <a:gd name="connsiteX65" fmla="*/ 385268 w 542925"/>
                <a:gd name="connsiteY65" fmla="*/ 144655 h 542925"/>
                <a:gd name="connsiteX66" fmla="*/ 385268 w 542925"/>
                <a:gd name="connsiteY66" fmla="*/ 106555 h 542925"/>
                <a:gd name="connsiteX67" fmla="*/ 431369 w 542925"/>
                <a:gd name="connsiteY67" fmla="*/ 106650 h 542925"/>
                <a:gd name="connsiteX68" fmla="*/ 215533 w 542925"/>
                <a:gd name="connsiteY68" fmla="*/ 50167 h 542925"/>
                <a:gd name="connsiteX69" fmla="*/ 50083 w 542925"/>
                <a:gd name="connsiteY69" fmla="*/ 329916 h 542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542925" h="542925">
                  <a:moveTo>
                    <a:pt x="410795" y="291816"/>
                  </a:moveTo>
                  <a:lnTo>
                    <a:pt x="410795" y="253716"/>
                  </a:lnTo>
                  <a:lnTo>
                    <a:pt x="378029" y="253716"/>
                  </a:lnTo>
                  <a:cubicBezTo>
                    <a:pt x="375267" y="238285"/>
                    <a:pt x="369266" y="224093"/>
                    <a:pt x="360694" y="211711"/>
                  </a:cubicBezTo>
                  <a:lnTo>
                    <a:pt x="390983" y="181421"/>
                  </a:lnTo>
                  <a:lnTo>
                    <a:pt x="364028" y="154465"/>
                  </a:lnTo>
                  <a:lnTo>
                    <a:pt x="333738" y="184755"/>
                  </a:lnTo>
                  <a:cubicBezTo>
                    <a:pt x="321355" y="176182"/>
                    <a:pt x="307163" y="170182"/>
                    <a:pt x="291733" y="167419"/>
                  </a:cubicBezTo>
                  <a:lnTo>
                    <a:pt x="291733" y="129891"/>
                  </a:lnTo>
                  <a:lnTo>
                    <a:pt x="253633" y="129891"/>
                  </a:lnTo>
                  <a:lnTo>
                    <a:pt x="253633" y="167419"/>
                  </a:lnTo>
                  <a:cubicBezTo>
                    <a:pt x="238202" y="170182"/>
                    <a:pt x="224010" y="176182"/>
                    <a:pt x="211628" y="184755"/>
                  </a:cubicBezTo>
                  <a:lnTo>
                    <a:pt x="181338" y="154465"/>
                  </a:lnTo>
                  <a:lnTo>
                    <a:pt x="154382" y="181421"/>
                  </a:lnTo>
                  <a:lnTo>
                    <a:pt x="184672" y="211711"/>
                  </a:lnTo>
                  <a:cubicBezTo>
                    <a:pt x="176099" y="224093"/>
                    <a:pt x="170098" y="238285"/>
                    <a:pt x="167336" y="253716"/>
                  </a:cubicBezTo>
                  <a:lnTo>
                    <a:pt x="125045" y="253716"/>
                  </a:lnTo>
                  <a:lnTo>
                    <a:pt x="125045" y="291816"/>
                  </a:lnTo>
                  <a:lnTo>
                    <a:pt x="167336" y="291816"/>
                  </a:lnTo>
                  <a:cubicBezTo>
                    <a:pt x="170098" y="307246"/>
                    <a:pt x="176099" y="321439"/>
                    <a:pt x="184672" y="333821"/>
                  </a:cubicBezTo>
                  <a:lnTo>
                    <a:pt x="154382" y="364111"/>
                  </a:lnTo>
                  <a:lnTo>
                    <a:pt x="181338" y="391066"/>
                  </a:lnTo>
                  <a:lnTo>
                    <a:pt x="211628" y="360777"/>
                  </a:lnTo>
                  <a:cubicBezTo>
                    <a:pt x="224010" y="369349"/>
                    <a:pt x="238202" y="375350"/>
                    <a:pt x="253633" y="378112"/>
                  </a:cubicBezTo>
                  <a:lnTo>
                    <a:pt x="253633" y="415641"/>
                  </a:lnTo>
                  <a:lnTo>
                    <a:pt x="291733" y="415641"/>
                  </a:lnTo>
                  <a:lnTo>
                    <a:pt x="291733" y="378112"/>
                  </a:lnTo>
                  <a:cubicBezTo>
                    <a:pt x="307163" y="375350"/>
                    <a:pt x="321355" y="369349"/>
                    <a:pt x="333738" y="360777"/>
                  </a:cubicBezTo>
                  <a:lnTo>
                    <a:pt x="364028" y="391066"/>
                  </a:lnTo>
                  <a:lnTo>
                    <a:pt x="390983" y="364111"/>
                  </a:lnTo>
                  <a:lnTo>
                    <a:pt x="360694" y="333821"/>
                  </a:lnTo>
                  <a:cubicBezTo>
                    <a:pt x="369266" y="321439"/>
                    <a:pt x="375267" y="307246"/>
                    <a:pt x="378029" y="291816"/>
                  </a:cubicBezTo>
                  <a:lnTo>
                    <a:pt x="410795" y="291816"/>
                  </a:lnTo>
                  <a:close/>
                  <a:moveTo>
                    <a:pt x="272683" y="341822"/>
                  </a:moveTo>
                  <a:cubicBezTo>
                    <a:pt x="234583" y="341822"/>
                    <a:pt x="203627" y="310866"/>
                    <a:pt x="203627" y="272766"/>
                  </a:cubicBezTo>
                  <a:cubicBezTo>
                    <a:pt x="203627" y="234666"/>
                    <a:pt x="234583" y="203710"/>
                    <a:pt x="272683" y="203710"/>
                  </a:cubicBezTo>
                  <a:cubicBezTo>
                    <a:pt x="310783" y="203710"/>
                    <a:pt x="341739" y="234666"/>
                    <a:pt x="341739" y="272766"/>
                  </a:cubicBezTo>
                  <a:cubicBezTo>
                    <a:pt x="341739" y="310866"/>
                    <a:pt x="310687" y="341822"/>
                    <a:pt x="272683" y="341822"/>
                  </a:cubicBezTo>
                  <a:close/>
                  <a:moveTo>
                    <a:pt x="310783" y="272766"/>
                  </a:moveTo>
                  <a:cubicBezTo>
                    <a:pt x="310783" y="293816"/>
                    <a:pt x="293733" y="310866"/>
                    <a:pt x="272683" y="310866"/>
                  </a:cubicBezTo>
                  <a:cubicBezTo>
                    <a:pt x="251632" y="310866"/>
                    <a:pt x="234583" y="293816"/>
                    <a:pt x="234583" y="272766"/>
                  </a:cubicBezTo>
                  <a:cubicBezTo>
                    <a:pt x="234583" y="251716"/>
                    <a:pt x="251632" y="234666"/>
                    <a:pt x="272683" y="234666"/>
                  </a:cubicBezTo>
                  <a:cubicBezTo>
                    <a:pt x="293733" y="234666"/>
                    <a:pt x="310783" y="251716"/>
                    <a:pt x="310783" y="272766"/>
                  </a:cubicBezTo>
                  <a:close/>
                  <a:moveTo>
                    <a:pt x="501187" y="407926"/>
                  </a:moveTo>
                  <a:cubicBezTo>
                    <a:pt x="465088" y="468981"/>
                    <a:pt x="407366" y="512320"/>
                    <a:pt x="338691" y="529941"/>
                  </a:cubicBezTo>
                  <a:cubicBezTo>
                    <a:pt x="316593" y="535656"/>
                    <a:pt x="294209" y="538418"/>
                    <a:pt x="272111" y="538418"/>
                  </a:cubicBezTo>
                  <a:cubicBezTo>
                    <a:pt x="204388" y="538418"/>
                    <a:pt x="139237" y="512510"/>
                    <a:pt x="89803" y="465361"/>
                  </a:cubicBezTo>
                  <a:lnTo>
                    <a:pt x="89803" y="509176"/>
                  </a:lnTo>
                  <a:lnTo>
                    <a:pt x="51703" y="509176"/>
                  </a:lnTo>
                  <a:lnTo>
                    <a:pt x="51703" y="400782"/>
                  </a:lnTo>
                  <a:lnTo>
                    <a:pt x="160097" y="400782"/>
                  </a:lnTo>
                  <a:lnTo>
                    <a:pt x="160097" y="438882"/>
                  </a:lnTo>
                  <a:lnTo>
                    <a:pt x="113901" y="438882"/>
                  </a:lnTo>
                  <a:cubicBezTo>
                    <a:pt x="170670" y="493365"/>
                    <a:pt x="251728" y="515463"/>
                    <a:pt x="329833" y="495365"/>
                  </a:cubicBezTo>
                  <a:cubicBezTo>
                    <a:pt x="389269" y="480125"/>
                    <a:pt x="439275" y="442597"/>
                    <a:pt x="470517" y="389828"/>
                  </a:cubicBezTo>
                  <a:cubicBezTo>
                    <a:pt x="501759" y="336964"/>
                    <a:pt x="510617" y="275147"/>
                    <a:pt x="495282" y="215711"/>
                  </a:cubicBezTo>
                  <a:lnTo>
                    <a:pt x="529858" y="206853"/>
                  </a:lnTo>
                  <a:cubicBezTo>
                    <a:pt x="547479" y="275433"/>
                    <a:pt x="537287" y="346966"/>
                    <a:pt x="501187" y="407926"/>
                  </a:cubicBezTo>
                  <a:close/>
                  <a:moveTo>
                    <a:pt x="50083" y="329916"/>
                  </a:moveTo>
                  <a:lnTo>
                    <a:pt x="15508" y="338774"/>
                  </a:lnTo>
                  <a:cubicBezTo>
                    <a:pt x="-20878" y="196947"/>
                    <a:pt x="64847" y="51976"/>
                    <a:pt x="206674" y="15591"/>
                  </a:cubicBezTo>
                  <a:cubicBezTo>
                    <a:pt x="296971" y="-7555"/>
                    <a:pt x="390126" y="17782"/>
                    <a:pt x="455563" y="80361"/>
                  </a:cubicBezTo>
                  <a:lnTo>
                    <a:pt x="455658" y="36355"/>
                  </a:lnTo>
                  <a:lnTo>
                    <a:pt x="493758" y="36355"/>
                  </a:lnTo>
                  <a:lnTo>
                    <a:pt x="493663" y="144750"/>
                  </a:lnTo>
                  <a:lnTo>
                    <a:pt x="385268" y="144655"/>
                  </a:lnTo>
                  <a:lnTo>
                    <a:pt x="385268" y="106555"/>
                  </a:lnTo>
                  <a:lnTo>
                    <a:pt x="431369" y="106650"/>
                  </a:lnTo>
                  <a:cubicBezTo>
                    <a:pt x="374696" y="52167"/>
                    <a:pt x="293828" y="30069"/>
                    <a:pt x="215533" y="50167"/>
                  </a:cubicBezTo>
                  <a:cubicBezTo>
                    <a:pt x="92755" y="81694"/>
                    <a:pt x="18556" y="207139"/>
                    <a:pt x="50083" y="329916"/>
                  </a:cubicBezTo>
                  <a:close/>
                </a:path>
              </a:pathLst>
            </a:custGeom>
            <a:solidFill>
              <a:schemeClr val="bg1"/>
            </a:solidFill>
            <a:ln w="9525" cap="flat">
              <a:noFill/>
              <a:prstDash val="solid"/>
              <a:miter/>
            </a:ln>
          </p:spPr>
          <p:txBody>
            <a:bodyPr rtlCol="0" anchor="ctr"/>
            <a:lstStyle/>
            <a:p>
              <a:endParaRPr lang="en-US" sz="1200" dirty="0"/>
            </a:p>
          </p:txBody>
        </p:sp>
      </p:grpSp>
    </p:spTree>
    <p:extLst>
      <p:ext uri="{BB962C8B-B14F-4D97-AF65-F5344CB8AC3E}">
        <p14:creationId xmlns:p14="http://schemas.microsoft.com/office/powerpoint/2010/main" val="6693949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a:extLst>
              <a:ext uri="{FF2B5EF4-FFF2-40B4-BE49-F238E27FC236}">
                <a16:creationId xmlns:a16="http://schemas.microsoft.com/office/drawing/2014/main" xmlns="" id="{1B5320E1-9F88-4BFA-93AF-E27D6EA8ADB7}"/>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a:stretch/>
        </p:blipFill>
        <p:spPr bwMode="auto">
          <a:xfrm>
            <a:off x="3186057" y="1410749"/>
            <a:ext cx="5819887" cy="4775138"/>
          </a:xfrm>
          <a:prstGeom prst="rect">
            <a:avLst/>
          </a:prstGeom>
          <a:noFill/>
          <a:extLst>
            <a:ext uri="{909E8E84-426E-40DD-AFC4-6F175D3DCCD1}">
              <a14:hiddenFill xmlns:a14="http://schemas.microsoft.com/office/drawing/2010/main">
                <a:solidFill>
                  <a:srgbClr val="FFFFFF"/>
                </a:solidFill>
              </a14:hiddenFill>
            </a:ext>
          </a:extLst>
        </p:spPr>
      </p:pic>
      <p:sp>
        <p:nvSpPr>
          <p:cNvPr id="4" name="Title 3">
            <a:extLst>
              <a:ext uri="{FF2B5EF4-FFF2-40B4-BE49-F238E27FC236}">
                <a16:creationId xmlns:a16="http://schemas.microsoft.com/office/drawing/2014/main" xmlns="" id="{91D8842D-842C-ED41-847C-3E7A60411E7A}"/>
              </a:ext>
            </a:extLst>
          </p:cNvPr>
          <p:cNvSpPr>
            <a:spLocks noGrp="1"/>
          </p:cNvSpPr>
          <p:nvPr>
            <p:ph type="title"/>
          </p:nvPr>
        </p:nvSpPr>
        <p:spPr/>
        <p:txBody>
          <a:bodyPr/>
          <a:lstStyle/>
          <a:p>
            <a:r>
              <a:rPr lang="en-US" dirty="0"/>
              <a:t>Use Artificial Intelligence to Drive New </a:t>
            </a:r>
            <a:br>
              <a:rPr lang="en-US" dirty="0"/>
            </a:br>
            <a:r>
              <a:rPr lang="en-US" dirty="0"/>
              <a:t>Business Growth</a:t>
            </a:r>
          </a:p>
        </p:txBody>
      </p:sp>
      <p:sp>
        <p:nvSpPr>
          <p:cNvPr id="5" name="Text Placeholder 4">
            <a:extLst>
              <a:ext uri="{FF2B5EF4-FFF2-40B4-BE49-F238E27FC236}">
                <a16:creationId xmlns:a16="http://schemas.microsoft.com/office/drawing/2014/main" xmlns="" id="{2D297A40-DE31-1745-B61C-F1A564F2AFAF}"/>
              </a:ext>
            </a:extLst>
          </p:cNvPr>
          <p:cNvSpPr>
            <a:spLocks noGrp="1"/>
          </p:cNvSpPr>
          <p:nvPr>
            <p:ph type="body" sz="quarter" idx="10"/>
          </p:nvPr>
        </p:nvSpPr>
        <p:spPr>
          <a:xfrm>
            <a:off x="450977" y="1239760"/>
            <a:ext cx="11280775" cy="289037"/>
          </a:xfrm>
        </p:spPr>
        <p:txBody>
          <a:bodyPr/>
          <a:lstStyle/>
          <a:p>
            <a:r>
              <a:rPr lang="en-US" dirty="0"/>
              <a:t>Gartner AI Zone Framework</a:t>
            </a:r>
          </a:p>
        </p:txBody>
      </p:sp>
      <p:sp>
        <p:nvSpPr>
          <p:cNvPr id="15" name="Text Box 91">
            <a:extLst>
              <a:ext uri="{FF2B5EF4-FFF2-40B4-BE49-F238E27FC236}">
                <a16:creationId xmlns:a16="http://schemas.microsoft.com/office/drawing/2014/main" xmlns="" id="{513F8814-E6D8-E044-9D1B-69637FB3674D}"/>
              </a:ext>
            </a:extLst>
          </p:cNvPr>
          <p:cNvSpPr txBox="1">
            <a:spLocks noChangeAspect="1" noChangeArrowheads="1"/>
          </p:cNvSpPr>
          <p:nvPr/>
        </p:nvSpPr>
        <p:spPr bwMode="gray">
          <a:xfrm>
            <a:off x="457200" y="6088422"/>
            <a:ext cx="9303488" cy="212366"/>
          </a:xfrm>
          <a:prstGeom prst="rect">
            <a:avLst/>
          </a:prstGeom>
          <a:noFill/>
        </p:spPr>
        <p:txBody>
          <a:bodyPr wrap="square" lIns="0" tIns="0" rIns="0" bIns="27432" rtlCol="0" anchor="b" anchorCtr="0">
            <a:spAutoFit/>
          </a:bodyPr>
          <a:lstStyle>
            <a:defPPr>
              <a:defRPr lang="en-US"/>
            </a:defPPr>
            <a:lvl1pPr>
              <a:defRPr sz="800">
                <a:solidFill>
                  <a:schemeClr val="accent2">
                    <a:lumMod val="75000"/>
                  </a:schemeClr>
                </a:solidFill>
              </a:defRPr>
            </a:lvl1pPr>
          </a:lstStyle>
          <a:p>
            <a:pPr lvl="0"/>
            <a:r>
              <a:rPr lang="en-US" sz="1200" dirty="0">
                <a:solidFill>
                  <a:srgbClr val="6F7878"/>
                </a:solidFill>
              </a:rPr>
              <a:t>Source: Gartner</a:t>
            </a:r>
          </a:p>
        </p:txBody>
      </p:sp>
      <p:grpSp>
        <p:nvGrpSpPr>
          <p:cNvPr id="16" name="Group 15">
            <a:extLst>
              <a:ext uri="{FF2B5EF4-FFF2-40B4-BE49-F238E27FC236}">
                <a16:creationId xmlns:a16="http://schemas.microsoft.com/office/drawing/2014/main" xmlns="" id="{4EC31899-2585-B04A-A2B8-9A0ED7ACCB8A}"/>
              </a:ext>
            </a:extLst>
          </p:cNvPr>
          <p:cNvGrpSpPr>
            <a:grpSpLocks noChangeAspect="1"/>
          </p:cNvGrpSpPr>
          <p:nvPr/>
        </p:nvGrpSpPr>
        <p:grpSpPr>
          <a:xfrm>
            <a:off x="10759567" y="357804"/>
            <a:ext cx="978408" cy="978408"/>
            <a:chOff x="10826987" y="297658"/>
            <a:chExt cx="1184275" cy="1184275"/>
          </a:xfrm>
        </p:grpSpPr>
        <p:sp>
          <p:nvSpPr>
            <p:cNvPr id="17" name="Oval 16">
              <a:extLst>
                <a:ext uri="{FF2B5EF4-FFF2-40B4-BE49-F238E27FC236}">
                  <a16:creationId xmlns:a16="http://schemas.microsoft.com/office/drawing/2014/main" xmlns="" id="{BB203BF5-F2E0-5F4B-878B-5FAD2BC3F417}"/>
                </a:ext>
              </a:extLst>
            </p:cNvPr>
            <p:cNvSpPr/>
            <p:nvPr/>
          </p:nvSpPr>
          <p:spPr>
            <a:xfrm>
              <a:off x="10826987" y="297658"/>
              <a:ext cx="1184275" cy="1184275"/>
            </a:xfrm>
            <a:prstGeom prst="ellipse">
              <a:avLst/>
            </a:prstGeom>
            <a:solidFill>
              <a:srgbClr val="002856"/>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b"/>
            <a:lstStyle/>
            <a:p>
              <a:pPr algn="ctr"/>
              <a:r>
                <a:rPr lang="en-US" sz="1200" dirty="0">
                  <a:solidFill>
                    <a:schemeClr val="bg1"/>
                  </a:solidFill>
                </a:rPr>
                <a:t>Tech</a:t>
              </a:r>
            </a:p>
          </p:txBody>
        </p:sp>
        <p:sp>
          <p:nvSpPr>
            <p:cNvPr id="18" name="Freeform: Shape 52">
              <a:extLst>
                <a:ext uri="{FF2B5EF4-FFF2-40B4-BE49-F238E27FC236}">
                  <a16:creationId xmlns:a16="http://schemas.microsoft.com/office/drawing/2014/main" xmlns="" id="{B7E3A124-EFB6-7244-9E8C-1C2ABB1DFF8C}"/>
                </a:ext>
              </a:extLst>
            </p:cNvPr>
            <p:cNvSpPr/>
            <p:nvPr/>
          </p:nvSpPr>
          <p:spPr>
            <a:xfrm>
              <a:off x="11147662" y="535783"/>
              <a:ext cx="542925" cy="542925"/>
            </a:xfrm>
            <a:custGeom>
              <a:avLst/>
              <a:gdLst>
                <a:gd name="connsiteX0" fmla="*/ 410795 w 542925"/>
                <a:gd name="connsiteY0" fmla="*/ 291816 h 542925"/>
                <a:gd name="connsiteX1" fmla="*/ 410795 w 542925"/>
                <a:gd name="connsiteY1" fmla="*/ 253716 h 542925"/>
                <a:gd name="connsiteX2" fmla="*/ 378029 w 542925"/>
                <a:gd name="connsiteY2" fmla="*/ 253716 h 542925"/>
                <a:gd name="connsiteX3" fmla="*/ 360694 w 542925"/>
                <a:gd name="connsiteY3" fmla="*/ 211711 h 542925"/>
                <a:gd name="connsiteX4" fmla="*/ 390983 w 542925"/>
                <a:gd name="connsiteY4" fmla="*/ 181421 h 542925"/>
                <a:gd name="connsiteX5" fmla="*/ 364028 w 542925"/>
                <a:gd name="connsiteY5" fmla="*/ 154465 h 542925"/>
                <a:gd name="connsiteX6" fmla="*/ 333738 w 542925"/>
                <a:gd name="connsiteY6" fmla="*/ 184755 h 542925"/>
                <a:gd name="connsiteX7" fmla="*/ 291733 w 542925"/>
                <a:gd name="connsiteY7" fmla="*/ 167419 h 542925"/>
                <a:gd name="connsiteX8" fmla="*/ 291733 w 542925"/>
                <a:gd name="connsiteY8" fmla="*/ 129891 h 542925"/>
                <a:gd name="connsiteX9" fmla="*/ 253633 w 542925"/>
                <a:gd name="connsiteY9" fmla="*/ 129891 h 542925"/>
                <a:gd name="connsiteX10" fmla="*/ 253633 w 542925"/>
                <a:gd name="connsiteY10" fmla="*/ 167419 h 542925"/>
                <a:gd name="connsiteX11" fmla="*/ 211628 w 542925"/>
                <a:gd name="connsiteY11" fmla="*/ 184755 h 542925"/>
                <a:gd name="connsiteX12" fmla="*/ 181338 w 542925"/>
                <a:gd name="connsiteY12" fmla="*/ 154465 h 542925"/>
                <a:gd name="connsiteX13" fmla="*/ 154382 w 542925"/>
                <a:gd name="connsiteY13" fmla="*/ 181421 h 542925"/>
                <a:gd name="connsiteX14" fmla="*/ 184672 w 542925"/>
                <a:gd name="connsiteY14" fmla="*/ 211711 h 542925"/>
                <a:gd name="connsiteX15" fmla="*/ 167336 w 542925"/>
                <a:gd name="connsiteY15" fmla="*/ 253716 h 542925"/>
                <a:gd name="connsiteX16" fmla="*/ 125045 w 542925"/>
                <a:gd name="connsiteY16" fmla="*/ 253716 h 542925"/>
                <a:gd name="connsiteX17" fmla="*/ 125045 w 542925"/>
                <a:gd name="connsiteY17" fmla="*/ 291816 h 542925"/>
                <a:gd name="connsiteX18" fmla="*/ 167336 w 542925"/>
                <a:gd name="connsiteY18" fmla="*/ 291816 h 542925"/>
                <a:gd name="connsiteX19" fmla="*/ 184672 w 542925"/>
                <a:gd name="connsiteY19" fmla="*/ 333821 h 542925"/>
                <a:gd name="connsiteX20" fmla="*/ 154382 w 542925"/>
                <a:gd name="connsiteY20" fmla="*/ 364111 h 542925"/>
                <a:gd name="connsiteX21" fmla="*/ 181338 w 542925"/>
                <a:gd name="connsiteY21" fmla="*/ 391066 h 542925"/>
                <a:gd name="connsiteX22" fmla="*/ 211628 w 542925"/>
                <a:gd name="connsiteY22" fmla="*/ 360777 h 542925"/>
                <a:gd name="connsiteX23" fmla="*/ 253633 w 542925"/>
                <a:gd name="connsiteY23" fmla="*/ 378112 h 542925"/>
                <a:gd name="connsiteX24" fmla="*/ 253633 w 542925"/>
                <a:gd name="connsiteY24" fmla="*/ 415641 h 542925"/>
                <a:gd name="connsiteX25" fmla="*/ 291733 w 542925"/>
                <a:gd name="connsiteY25" fmla="*/ 415641 h 542925"/>
                <a:gd name="connsiteX26" fmla="*/ 291733 w 542925"/>
                <a:gd name="connsiteY26" fmla="*/ 378112 h 542925"/>
                <a:gd name="connsiteX27" fmla="*/ 333738 w 542925"/>
                <a:gd name="connsiteY27" fmla="*/ 360777 h 542925"/>
                <a:gd name="connsiteX28" fmla="*/ 364028 w 542925"/>
                <a:gd name="connsiteY28" fmla="*/ 391066 h 542925"/>
                <a:gd name="connsiteX29" fmla="*/ 390983 w 542925"/>
                <a:gd name="connsiteY29" fmla="*/ 364111 h 542925"/>
                <a:gd name="connsiteX30" fmla="*/ 360694 w 542925"/>
                <a:gd name="connsiteY30" fmla="*/ 333821 h 542925"/>
                <a:gd name="connsiteX31" fmla="*/ 378029 w 542925"/>
                <a:gd name="connsiteY31" fmla="*/ 291816 h 542925"/>
                <a:gd name="connsiteX32" fmla="*/ 410795 w 542925"/>
                <a:gd name="connsiteY32" fmla="*/ 291816 h 542925"/>
                <a:gd name="connsiteX33" fmla="*/ 272683 w 542925"/>
                <a:gd name="connsiteY33" fmla="*/ 341822 h 542925"/>
                <a:gd name="connsiteX34" fmla="*/ 203627 w 542925"/>
                <a:gd name="connsiteY34" fmla="*/ 272766 h 542925"/>
                <a:gd name="connsiteX35" fmla="*/ 272683 w 542925"/>
                <a:gd name="connsiteY35" fmla="*/ 203710 h 542925"/>
                <a:gd name="connsiteX36" fmla="*/ 341739 w 542925"/>
                <a:gd name="connsiteY36" fmla="*/ 272766 h 542925"/>
                <a:gd name="connsiteX37" fmla="*/ 272683 w 542925"/>
                <a:gd name="connsiteY37" fmla="*/ 341822 h 542925"/>
                <a:gd name="connsiteX38" fmla="*/ 310783 w 542925"/>
                <a:gd name="connsiteY38" fmla="*/ 272766 h 542925"/>
                <a:gd name="connsiteX39" fmla="*/ 272683 w 542925"/>
                <a:gd name="connsiteY39" fmla="*/ 310866 h 542925"/>
                <a:gd name="connsiteX40" fmla="*/ 234583 w 542925"/>
                <a:gd name="connsiteY40" fmla="*/ 272766 h 542925"/>
                <a:gd name="connsiteX41" fmla="*/ 272683 w 542925"/>
                <a:gd name="connsiteY41" fmla="*/ 234666 h 542925"/>
                <a:gd name="connsiteX42" fmla="*/ 310783 w 542925"/>
                <a:gd name="connsiteY42" fmla="*/ 272766 h 542925"/>
                <a:gd name="connsiteX43" fmla="*/ 501187 w 542925"/>
                <a:gd name="connsiteY43" fmla="*/ 407926 h 542925"/>
                <a:gd name="connsiteX44" fmla="*/ 338691 w 542925"/>
                <a:gd name="connsiteY44" fmla="*/ 529941 h 542925"/>
                <a:gd name="connsiteX45" fmla="*/ 272111 w 542925"/>
                <a:gd name="connsiteY45" fmla="*/ 538418 h 542925"/>
                <a:gd name="connsiteX46" fmla="*/ 89803 w 542925"/>
                <a:gd name="connsiteY46" fmla="*/ 465361 h 542925"/>
                <a:gd name="connsiteX47" fmla="*/ 89803 w 542925"/>
                <a:gd name="connsiteY47" fmla="*/ 509176 h 542925"/>
                <a:gd name="connsiteX48" fmla="*/ 51703 w 542925"/>
                <a:gd name="connsiteY48" fmla="*/ 509176 h 542925"/>
                <a:gd name="connsiteX49" fmla="*/ 51703 w 542925"/>
                <a:gd name="connsiteY49" fmla="*/ 400782 h 542925"/>
                <a:gd name="connsiteX50" fmla="*/ 160097 w 542925"/>
                <a:gd name="connsiteY50" fmla="*/ 400782 h 542925"/>
                <a:gd name="connsiteX51" fmla="*/ 160097 w 542925"/>
                <a:gd name="connsiteY51" fmla="*/ 438882 h 542925"/>
                <a:gd name="connsiteX52" fmla="*/ 113901 w 542925"/>
                <a:gd name="connsiteY52" fmla="*/ 438882 h 542925"/>
                <a:gd name="connsiteX53" fmla="*/ 329833 w 542925"/>
                <a:gd name="connsiteY53" fmla="*/ 495365 h 542925"/>
                <a:gd name="connsiteX54" fmla="*/ 470517 w 542925"/>
                <a:gd name="connsiteY54" fmla="*/ 389828 h 542925"/>
                <a:gd name="connsiteX55" fmla="*/ 495282 w 542925"/>
                <a:gd name="connsiteY55" fmla="*/ 215711 h 542925"/>
                <a:gd name="connsiteX56" fmla="*/ 529858 w 542925"/>
                <a:gd name="connsiteY56" fmla="*/ 206853 h 542925"/>
                <a:gd name="connsiteX57" fmla="*/ 501187 w 542925"/>
                <a:gd name="connsiteY57" fmla="*/ 407926 h 542925"/>
                <a:gd name="connsiteX58" fmla="*/ 50083 w 542925"/>
                <a:gd name="connsiteY58" fmla="*/ 329916 h 542925"/>
                <a:gd name="connsiteX59" fmla="*/ 15508 w 542925"/>
                <a:gd name="connsiteY59" fmla="*/ 338774 h 542925"/>
                <a:gd name="connsiteX60" fmla="*/ 206674 w 542925"/>
                <a:gd name="connsiteY60" fmla="*/ 15591 h 542925"/>
                <a:gd name="connsiteX61" fmla="*/ 455563 w 542925"/>
                <a:gd name="connsiteY61" fmla="*/ 80361 h 542925"/>
                <a:gd name="connsiteX62" fmla="*/ 455658 w 542925"/>
                <a:gd name="connsiteY62" fmla="*/ 36355 h 542925"/>
                <a:gd name="connsiteX63" fmla="*/ 493758 w 542925"/>
                <a:gd name="connsiteY63" fmla="*/ 36355 h 542925"/>
                <a:gd name="connsiteX64" fmla="*/ 493663 w 542925"/>
                <a:gd name="connsiteY64" fmla="*/ 144750 h 542925"/>
                <a:gd name="connsiteX65" fmla="*/ 385268 w 542925"/>
                <a:gd name="connsiteY65" fmla="*/ 144655 h 542925"/>
                <a:gd name="connsiteX66" fmla="*/ 385268 w 542925"/>
                <a:gd name="connsiteY66" fmla="*/ 106555 h 542925"/>
                <a:gd name="connsiteX67" fmla="*/ 431369 w 542925"/>
                <a:gd name="connsiteY67" fmla="*/ 106650 h 542925"/>
                <a:gd name="connsiteX68" fmla="*/ 215533 w 542925"/>
                <a:gd name="connsiteY68" fmla="*/ 50167 h 542925"/>
                <a:gd name="connsiteX69" fmla="*/ 50083 w 542925"/>
                <a:gd name="connsiteY69" fmla="*/ 329916 h 542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542925" h="542925">
                  <a:moveTo>
                    <a:pt x="410795" y="291816"/>
                  </a:moveTo>
                  <a:lnTo>
                    <a:pt x="410795" y="253716"/>
                  </a:lnTo>
                  <a:lnTo>
                    <a:pt x="378029" y="253716"/>
                  </a:lnTo>
                  <a:cubicBezTo>
                    <a:pt x="375267" y="238285"/>
                    <a:pt x="369266" y="224093"/>
                    <a:pt x="360694" y="211711"/>
                  </a:cubicBezTo>
                  <a:lnTo>
                    <a:pt x="390983" y="181421"/>
                  </a:lnTo>
                  <a:lnTo>
                    <a:pt x="364028" y="154465"/>
                  </a:lnTo>
                  <a:lnTo>
                    <a:pt x="333738" y="184755"/>
                  </a:lnTo>
                  <a:cubicBezTo>
                    <a:pt x="321355" y="176182"/>
                    <a:pt x="307163" y="170182"/>
                    <a:pt x="291733" y="167419"/>
                  </a:cubicBezTo>
                  <a:lnTo>
                    <a:pt x="291733" y="129891"/>
                  </a:lnTo>
                  <a:lnTo>
                    <a:pt x="253633" y="129891"/>
                  </a:lnTo>
                  <a:lnTo>
                    <a:pt x="253633" y="167419"/>
                  </a:lnTo>
                  <a:cubicBezTo>
                    <a:pt x="238202" y="170182"/>
                    <a:pt x="224010" y="176182"/>
                    <a:pt x="211628" y="184755"/>
                  </a:cubicBezTo>
                  <a:lnTo>
                    <a:pt x="181338" y="154465"/>
                  </a:lnTo>
                  <a:lnTo>
                    <a:pt x="154382" y="181421"/>
                  </a:lnTo>
                  <a:lnTo>
                    <a:pt x="184672" y="211711"/>
                  </a:lnTo>
                  <a:cubicBezTo>
                    <a:pt x="176099" y="224093"/>
                    <a:pt x="170098" y="238285"/>
                    <a:pt x="167336" y="253716"/>
                  </a:cubicBezTo>
                  <a:lnTo>
                    <a:pt x="125045" y="253716"/>
                  </a:lnTo>
                  <a:lnTo>
                    <a:pt x="125045" y="291816"/>
                  </a:lnTo>
                  <a:lnTo>
                    <a:pt x="167336" y="291816"/>
                  </a:lnTo>
                  <a:cubicBezTo>
                    <a:pt x="170098" y="307246"/>
                    <a:pt x="176099" y="321439"/>
                    <a:pt x="184672" y="333821"/>
                  </a:cubicBezTo>
                  <a:lnTo>
                    <a:pt x="154382" y="364111"/>
                  </a:lnTo>
                  <a:lnTo>
                    <a:pt x="181338" y="391066"/>
                  </a:lnTo>
                  <a:lnTo>
                    <a:pt x="211628" y="360777"/>
                  </a:lnTo>
                  <a:cubicBezTo>
                    <a:pt x="224010" y="369349"/>
                    <a:pt x="238202" y="375350"/>
                    <a:pt x="253633" y="378112"/>
                  </a:cubicBezTo>
                  <a:lnTo>
                    <a:pt x="253633" y="415641"/>
                  </a:lnTo>
                  <a:lnTo>
                    <a:pt x="291733" y="415641"/>
                  </a:lnTo>
                  <a:lnTo>
                    <a:pt x="291733" y="378112"/>
                  </a:lnTo>
                  <a:cubicBezTo>
                    <a:pt x="307163" y="375350"/>
                    <a:pt x="321355" y="369349"/>
                    <a:pt x="333738" y="360777"/>
                  </a:cubicBezTo>
                  <a:lnTo>
                    <a:pt x="364028" y="391066"/>
                  </a:lnTo>
                  <a:lnTo>
                    <a:pt x="390983" y="364111"/>
                  </a:lnTo>
                  <a:lnTo>
                    <a:pt x="360694" y="333821"/>
                  </a:lnTo>
                  <a:cubicBezTo>
                    <a:pt x="369266" y="321439"/>
                    <a:pt x="375267" y="307246"/>
                    <a:pt x="378029" y="291816"/>
                  </a:cubicBezTo>
                  <a:lnTo>
                    <a:pt x="410795" y="291816"/>
                  </a:lnTo>
                  <a:close/>
                  <a:moveTo>
                    <a:pt x="272683" y="341822"/>
                  </a:moveTo>
                  <a:cubicBezTo>
                    <a:pt x="234583" y="341822"/>
                    <a:pt x="203627" y="310866"/>
                    <a:pt x="203627" y="272766"/>
                  </a:cubicBezTo>
                  <a:cubicBezTo>
                    <a:pt x="203627" y="234666"/>
                    <a:pt x="234583" y="203710"/>
                    <a:pt x="272683" y="203710"/>
                  </a:cubicBezTo>
                  <a:cubicBezTo>
                    <a:pt x="310783" y="203710"/>
                    <a:pt x="341739" y="234666"/>
                    <a:pt x="341739" y="272766"/>
                  </a:cubicBezTo>
                  <a:cubicBezTo>
                    <a:pt x="341739" y="310866"/>
                    <a:pt x="310687" y="341822"/>
                    <a:pt x="272683" y="341822"/>
                  </a:cubicBezTo>
                  <a:close/>
                  <a:moveTo>
                    <a:pt x="310783" y="272766"/>
                  </a:moveTo>
                  <a:cubicBezTo>
                    <a:pt x="310783" y="293816"/>
                    <a:pt x="293733" y="310866"/>
                    <a:pt x="272683" y="310866"/>
                  </a:cubicBezTo>
                  <a:cubicBezTo>
                    <a:pt x="251632" y="310866"/>
                    <a:pt x="234583" y="293816"/>
                    <a:pt x="234583" y="272766"/>
                  </a:cubicBezTo>
                  <a:cubicBezTo>
                    <a:pt x="234583" y="251716"/>
                    <a:pt x="251632" y="234666"/>
                    <a:pt x="272683" y="234666"/>
                  </a:cubicBezTo>
                  <a:cubicBezTo>
                    <a:pt x="293733" y="234666"/>
                    <a:pt x="310783" y="251716"/>
                    <a:pt x="310783" y="272766"/>
                  </a:cubicBezTo>
                  <a:close/>
                  <a:moveTo>
                    <a:pt x="501187" y="407926"/>
                  </a:moveTo>
                  <a:cubicBezTo>
                    <a:pt x="465088" y="468981"/>
                    <a:pt x="407366" y="512320"/>
                    <a:pt x="338691" y="529941"/>
                  </a:cubicBezTo>
                  <a:cubicBezTo>
                    <a:pt x="316593" y="535656"/>
                    <a:pt x="294209" y="538418"/>
                    <a:pt x="272111" y="538418"/>
                  </a:cubicBezTo>
                  <a:cubicBezTo>
                    <a:pt x="204388" y="538418"/>
                    <a:pt x="139237" y="512510"/>
                    <a:pt x="89803" y="465361"/>
                  </a:cubicBezTo>
                  <a:lnTo>
                    <a:pt x="89803" y="509176"/>
                  </a:lnTo>
                  <a:lnTo>
                    <a:pt x="51703" y="509176"/>
                  </a:lnTo>
                  <a:lnTo>
                    <a:pt x="51703" y="400782"/>
                  </a:lnTo>
                  <a:lnTo>
                    <a:pt x="160097" y="400782"/>
                  </a:lnTo>
                  <a:lnTo>
                    <a:pt x="160097" y="438882"/>
                  </a:lnTo>
                  <a:lnTo>
                    <a:pt x="113901" y="438882"/>
                  </a:lnTo>
                  <a:cubicBezTo>
                    <a:pt x="170670" y="493365"/>
                    <a:pt x="251728" y="515463"/>
                    <a:pt x="329833" y="495365"/>
                  </a:cubicBezTo>
                  <a:cubicBezTo>
                    <a:pt x="389269" y="480125"/>
                    <a:pt x="439275" y="442597"/>
                    <a:pt x="470517" y="389828"/>
                  </a:cubicBezTo>
                  <a:cubicBezTo>
                    <a:pt x="501759" y="336964"/>
                    <a:pt x="510617" y="275147"/>
                    <a:pt x="495282" y="215711"/>
                  </a:cubicBezTo>
                  <a:lnTo>
                    <a:pt x="529858" y="206853"/>
                  </a:lnTo>
                  <a:cubicBezTo>
                    <a:pt x="547479" y="275433"/>
                    <a:pt x="537287" y="346966"/>
                    <a:pt x="501187" y="407926"/>
                  </a:cubicBezTo>
                  <a:close/>
                  <a:moveTo>
                    <a:pt x="50083" y="329916"/>
                  </a:moveTo>
                  <a:lnTo>
                    <a:pt x="15508" y="338774"/>
                  </a:lnTo>
                  <a:cubicBezTo>
                    <a:pt x="-20878" y="196947"/>
                    <a:pt x="64847" y="51976"/>
                    <a:pt x="206674" y="15591"/>
                  </a:cubicBezTo>
                  <a:cubicBezTo>
                    <a:pt x="296971" y="-7555"/>
                    <a:pt x="390126" y="17782"/>
                    <a:pt x="455563" y="80361"/>
                  </a:cubicBezTo>
                  <a:lnTo>
                    <a:pt x="455658" y="36355"/>
                  </a:lnTo>
                  <a:lnTo>
                    <a:pt x="493758" y="36355"/>
                  </a:lnTo>
                  <a:lnTo>
                    <a:pt x="493663" y="144750"/>
                  </a:lnTo>
                  <a:lnTo>
                    <a:pt x="385268" y="144655"/>
                  </a:lnTo>
                  <a:lnTo>
                    <a:pt x="385268" y="106555"/>
                  </a:lnTo>
                  <a:lnTo>
                    <a:pt x="431369" y="106650"/>
                  </a:lnTo>
                  <a:cubicBezTo>
                    <a:pt x="374696" y="52167"/>
                    <a:pt x="293828" y="30069"/>
                    <a:pt x="215533" y="50167"/>
                  </a:cubicBezTo>
                  <a:cubicBezTo>
                    <a:pt x="92755" y="81694"/>
                    <a:pt x="18556" y="207139"/>
                    <a:pt x="50083" y="329916"/>
                  </a:cubicBezTo>
                  <a:close/>
                </a:path>
              </a:pathLst>
            </a:custGeom>
            <a:solidFill>
              <a:schemeClr val="bg1"/>
            </a:solidFill>
            <a:ln w="9525" cap="flat">
              <a:noFill/>
              <a:prstDash val="solid"/>
              <a:miter/>
            </a:ln>
          </p:spPr>
          <p:txBody>
            <a:bodyPr rtlCol="0" anchor="ctr"/>
            <a:lstStyle/>
            <a:p>
              <a:endParaRPr lang="en-US" sz="1200" dirty="0"/>
            </a:p>
          </p:txBody>
        </p:sp>
      </p:grpSp>
    </p:spTree>
    <p:extLst>
      <p:ext uri="{BB962C8B-B14F-4D97-AF65-F5344CB8AC3E}">
        <p14:creationId xmlns:p14="http://schemas.microsoft.com/office/powerpoint/2010/main" val="203799009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xmlns="" id="{A4D4BFD2-18D0-4E8F-B811-CC44C245C10F}"/>
              </a:ext>
            </a:extLst>
          </p:cNvPr>
          <p:cNvSpPr/>
          <p:nvPr/>
        </p:nvSpPr>
        <p:spPr>
          <a:xfrm>
            <a:off x="341194" y="1430388"/>
            <a:ext cx="11396781" cy="52316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 name="Content Placeholder 2"/>
          <p:cNvSpPr>
            <a:spLocks noGrp="1"/>
          </p:cNvSpPr>
          <p:nvPr>
            <p:ph idx="1"/>
          </p:nvPr>
        </p:nvSpPr>
        <p:spPr/>
        <p:txBody>
          <a:bodyPr/>
          <a:lstStyle/>
          <a:p>
            <a:pPr marL="457200" indent="-457200">
              <a:buFont typeface="+mj-lt"/>
              <a:buAutoNum type="arabicPeriod"/>
            </a:pPr>
            <a:r>
              <a:rPr lang="en-US" dirty="0">
                <a:solidFill>
                  <a:schemeClr val="bg1"/>
                </a:solidFill>
              </a:rPr>
              <a:t>What are the top challenges facing the infrastructure and operations leader?</a:t>
            </a:r>
          </a:p>
          <a:p>
            <a:pPr marL="457200" indent="-457200">
              <a:buFont typeface="+mj-lt"/>
              <a:buAutoNum type="arabicPeriod"/>
            </a:pPr>
            <a:r>
              <a:rPr lang="en-US" dirty="0">
                <a:solidFill>
                  <a:srgbClr val="6F7878"/>
                </a:solidFill>
              </a:rPr>
              <a:t>What are the major trends affecting the infrastructure and operations leader?</a:t>
            </a:r>
          </a:p>
          <a:p>
            <a:pPr marL="457200" indent="-457200">
              <a:buFont typeface="+mj-lt"/>
              <a:buAutoNum type="arabicPeriod"/>
            </a:pPr>
            <a:r>
              <a:rPr lang="en-US" dirty="0">
                <a:solidFill>
                  <a:srgbClr val="6F7878"/>
                </a:solidFill>
              </a:rPr>
              <a:t>What actions should an infrastructure and operations leader take to address these challenges?</a:t>
            </a:r>
          </a:p>
        </p:txBody>
      </p:sp>
      <p:sp>
        <p:nvSpPr>
          <p:cNvPr id="6147" name="Rectangle 18"/>
          <p:cNvSpPr>
            <a:spLocks noGrp="1" noChangeArrowheads="1"/>
          </p:cNvSpPr>
          <p:nvPr>
            <p:ph type="title"/>
          </p:nvPr>
        </p:nvSpPr>
        <p:spPr/>
        <p:txBody>
          <a:bodyPr/>
          <a:lstStyle/>
          <a:p>
            <a:r>
              <a:rPr lang="en-US" dirty="0"/>
              <a:t>Key Issues</a:t>
            </a:r>
          </a:p>
        </p:txBody>
      </p:sp>
    </p:spTree>
    <p:extLst>
      <p:ext uri="{BB962C8B-B14F-4D97-AF65-F5344CB8AC3E}">
        <p14:creationId xmlns:p14="http://schemas.microsoft.com/office/powerpoint/2010/main" val="212682483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xmlns="" id="{1B795B34-98DD-4CB3-A6FB-CFE86D4D6950}"/>
              </a:ext>
            </a:extLst>
          </p:cNvPr>
          <p:cNvSpPr txBox="1"/>
          <p:nvPr/>
        </p:nvSpPr>
        <p:spPr>
          <a:xfrm>
            <a:off x="457200" y="5310669"/>
            <a:ext cx="11274552" cy="892552"/>
          </a:xfrm>
          <a:prstGeom prst="rect">
            <a:avLst/>
          </a:prstGeom>
          <a:noFill/>
        </p:spPr>
        <p:txBody>
          <a:bodyPr wrap="square" lIns="0" tIns="91440" rIns="0" bIns="0" rtlCol="0" anchor="b">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Arial"/>
                <a:ea typeface="+mn-ea"/>
                <a:cs typeface="+mn-cs"/>
              </a:rPr>
              <a:t>n = </a:t>
            </a:r>
            <a:r>
              <a:rPr kumimoji="0" lang="en-US" sz="1600" b="0" i="0" u="none" strike="noStrike" kern="1200" cap="none" spc="0" normalizeH="0" baseline="0" noProof="0" dirty="0">
                <a:ln>
                  <a:noFill/>
                </a:ln>
                <a:solidFill>
                  <a:prstClr val="black"/>
                </a:solidFill>
                <a:effectLst/>
                <a:uLnTx/>
                <a:uFillTx/>
                <a:latin typeface="Arial"/>
                <a:ea typeface="+mn-ea"/>
                <a:cs typeface="Arial"/>
              </a:rPr>
              <a:t>96 respondents; excluding “unsure”</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lumMod val="50000"/>
                    <a:lumOff val="50000"/>
                  </a:prstClr>
                </a:solidFill>
                <a:effectLst/>
                <a:uLnTx/>
                <a:uFillTx/>
                <a:latin typeface="Arial"/>
                <a:ea typeface="+mn-ea"/>
                <a:cs typeface="Arial" panose="020B0604020202020204" pitchFamily="34" charset="0"/>
              </a:rPr>
              <a:t>Q. What are the biggest challenges or threats to your IT infrastructure </a:t>
            </a:r>
            <a:r>
              <a:rPr lang="en-US" sz="1200" dirty="0">
                <a:solidFill>
                  <a:prstClr val="black">
                    <a:lumMod val="50000"/>
                    <a:lumOff val="50000"/>
                  </a:prstClr>
                </a:solidFill>
                <a:latin typeface="Arial"/>
                <a:cs typeface="Arial" panose="020B0604020202020204" pitchFamily="34" charset="0"/>
              </a:rPr>
              <a:t>and</a:t>
            </a:r>
            <a:r>
              <a:rPr kumimoji="0" lang="en-US" sz="1200" b="0" i="0" u="none" strike="noStrike" kern="1200" cap="none" spc="0" normalizeH="0" baseline="0" noProof="0" dirty="0">
                <a:ln>
                  <a:noFill/>
                </a:ln>
                <a:solidFill>
                  <a:prstClr val="black">
                    <a:lumMod val="50000"/>
                    <a:lumOff val="50000"/>
                  </a:prstClr>
                </a:solidFill>
                <a:effectLst/>
                <a:uLnTx/>
                <a:uFillTx/>
                <a:latin typeface="Arial"/>
                <a:ea typeface="+mn-ea"/>
                <a:cs typeface="Arial" panose="020B0604020202020204" pitchFamily="34" charset="0"/>
              </a:rPr>
              <a:t> </a:t>
            </a:r>
            <a:r>
              <a:rPr lang="en-US" sz="1200" dirty="0">
                <a:solidFill>
                  <a:prstClr val="black">
                    <a:lumMod val="50000"/>
                    <a:lumOff val="50000"/>
                  </a:prstClr>
                </a:solidFill>
                <a:latin typeface="Arial"/>
                <a:cs typeface="Arial" panose="020B0604020202020204" pitchFamily="34" charset="0"/>
              </a:rPr>
              <a:t>o</a:t>
            </a:r>
            <a:r>
              <a:rPr kumimoji="0" lang="en-US" sz="1200" b="0" i="0" u="none" strike="noStrike" kern="1200" cap="none" spc="0" normalizeH="0" baseline="0" noProof="0" dirty="0">
                <a:ln>
                  <a:noFill/>
                </a:ln>
                <a:solidFill>
                  <a:prstClr val="black">
                    <a:lumMod val="50000"/>
                    <a:lumOff val="50000"/>
                  </a:prstClr>
                </a:solidFill>
                <a:effectLst/>
                <a:uLnTx/>
                <a:uFillTx/>
                <a:latin typeface="Arial"/>
                <a:ea typeface="+mn-ea"/>
                <a:cs typeface="Arial" panose="020B0604020202020204" pitchFamily="34" charset="0"/>
              </a:rPr>
              <a:t>perations (IT I&amp;O) organization for next 12 months?</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lumMod val="50000"/>
                    <a:lumOff val="50000"/>
                  </a:prstClr>
                </a:solidFill>
                <a:effectLst/>
                <a:uLnTx/>
                <a:uFillTx/>
                <a:latin typeface="Arial"/>
                <a:ea typeface="+mn-ea"/>
                <a:cs typeface="Arial" panose="020B0604020202020204" pitchFamily="34" charset="0"/>
              </a:rPr>
              <a:t>Source: Gartner 2021 I&amp;O Leaders Survey</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6F7878"/>
                </a:solidFill>
                <a:effectLst/>
                <a:uLnTx/>
                <a:uFillTx/>
                <a:latin typeface="Arial"/>
                <a:ea typeface="+mn-ea"/>
                <a:cs typeface="Arial" panose="020B0604020202020204" pitchFamily="34" charset="0"/>
              </a:rPr>
              <a:t>Gartner’s One Circle Research Circle members</a:t>
            </a:r>
            <a:endParaRPr kumimoji="0" lang="en-US" sz="1200" b="0" i="0" u="none" strike="noStrike" kern="1200" cap="none" spc="0" normalizeH="0" baseline="0" noProof="0" dirty="0">
              <a:ln>
                <a:noFill/>
              </a:ln>
              <a:solidFill>
                <a:prstClr val="black">
                  <a:lumMod val="50000"/>
                  <a:lumOff val="50000"/>
                </a:prstClr>
              </a:solidFill>
              <a:effectLst/>
              <a:uLnTx/>
              <a:uFillTx/>
              <a:latin typeface="Arial"/>
              <a:ea typeface="+mn-ea"/>
              <a:cs typeface="Arial" panose="020B0604020202020204" pitchFamily="34" charset="0"/>
            </a:endParaRPr>
          </a:p>
        </p:txBody>
      </p:sp>
      <p:sp>
        <p:nvSpPr>
          <p:cNvPr id="6" name="Title 5">
            <a:extLst>
              <a:ext uri="{FF2B5EF4-FFF2-40B4-BE49-F238E27FC236}">
                <a16:creationId xmlns:a16="http://schemas.microsoft.com/office/drawing/2014/main" xmlns="" id="{E87BBDF0-B46F-1D4C-91BC-89C940F5F1F3}"/>
              </a:ext>
            </a:extLst>
          </p:cNvPr>
          <p:cNvSpPr>
            <a:spLocks noGrp="1"/>
          </p:cNvSpPr>
          <p:nvPr>
            <p:ph type="title"/>
          </p:nvPr>
        </p:nvSpPr>
        <p:spPr/>
        <p:txBody>
          <a:bodyPr/>
          <a:lstStyle/>
          <a:p>
            <a:r>
              <a:rPr lang="en-US" dirty="0"/>
              <a:t>Insufficient Skills/Resources and Managing Technical Debt</a:t>
            </a:r>
          </a:p>
        </p:txBody>
      </p:sp>
      <p:sp>
        <p:nvSpPr>
          <p:cNvPr id="7" name="Text Placeholder 6">
            <a:extLst>
              <a:ext uri="{FF2B5EF4-FFF2-40B4-BE49-F238E27FC236}">
                <a16:creationId xmlns:a16="http://schemas.microsoft.com/office/drawing/2014/main" xmlns="" id="{DA79EF4B-778F-5143-B53F-3DE12F4FF714}"/>
              </a:ext>
            </a:extLst>
          </p:cNvPr>
          <p:cNvSpPr>
            <a:spLocks noGrp="1"/>
          </p:cNvSpPr>
          <p:nvPr>
            <p:ph type="body" sz="quarter" idx="10"/>
          </p:nvPr>
        </p:nvSpPr>
        <p:spPr>
          <a:xfrm>
            <a:off x="457200" y="1268585"/>
            <a:ext cx="11280775" cy="289037"/>
          </a:xfrm>
        </p:spPr>
        <p:txBody>
          <a:bodyPr/>
          <a:lstStyle/>
          <a:p>
            <a:r>
              <a:rPr lang="en-US" dirty="0"/>
              <a:t>IT I&amp;O Challenges</a:t>
            </a:r>
          </a:p>
        </p:txBody>
      </p:sp>
      <p:sp>
        <p:nvSpPr>
          <p:cNvPr id="8" name="Text Placeholder 7">
            <a:extLst>
              <a:ext uri="{FF2B5EF4-FFF2-40B4-BE49-F238E27FC236}">
                <a16:creationId xmlns:a16="http://schemas.microsoft.com/office/drawing/2014/main" xmlns="" id="{9AC94AFE-FD7A-2C4F-8827-A79AEA3968B8}"/>
              </a:ext>
            </a:extLst>
          </p:cNvPr>
          <p:cNvSpPr>
            <a:spLocks noGrp="1"/>
          </p:cNvSpPr>
          <p:nvPr>
            <p:ph type="body" sz="quarter" idx="11"/>
          </p:nvPr>
        </p:nvSpPr>
        <p:spPr>
          <a:xfrm>
            <a:off x="457200" y="1591654"/>
            <a:ext cx="11280775" cy="266909"/>
          </a:xfrm>
        </p:spPr>
        <p:txBody>
          <a:bodyPr/>
          <a:lstStyle/>
          <a:p>
            <a:r>
              <a:rPr lang="en-US" dirty="0"/>
              <a:t>Top 5 Rank</a:t>
            </a:r>
          </a:p>
        </p:txBody>
      </p:sp>
      <p:graphicFrame>
        <p:nvGraphicFramePr>
          <p:cNvPr id="9" name="PPRChart Full">
            <a:extLst>
              <a:ext uri="{FF2B5EF4-FFF2-40B4-BE49-F238E27FC236}">
                <a16:creationId xmlns:a16="http://schemas.microsoft.com/office/drawing/2014/main" xmlns="" id="{EC4A23D3-D4A0-7D4C-9F00-374AC1B71033}"/>
              </a:ext>
            </a:extLst>
          </p:cNvPr>
          <p:cNvGraphicFramePr>
            <a:graphicFrameLocks/>
          </p:cNvGraphicFramePr>
          <p:nvPr>
            <p:extLst>
              <p:ext uri="{D42A27DB-BD31-4B8C-83A1-F6EECF244321}">
                <p14:modId xmlns:p14="http://schemas.microsoft.com/office/powerpoint/2010/main" val="3768526977"/>
              </p:ext>
            </p:extLst>
          </p:nvPr>
        </p:nvGraphicFramePr>
        <p:xfrm>
          <a:off x="457199" y="2013026"/>
          <a:ext cx="11280775" cy="3297643"/>
        </p:xfrm>
        <a:graphic>
          <a:graphicData uri="http://schemas.openxmlformats.org/drawingml/2006/chart">
            <c:chart xmlns:c="http://schemas.openxmlformats.org/drawingml/2006/chart" xmlns:r="http://schemas.openxmlformats.org/officeDocument/2006/relationships" r:id="rId4"/>
          </a:graphicData>
        </a:graphic>
      </p:graphicFrame>
    </p:spTree>
    <p:custDataLst>
      <p:tags r:id="rId1"/>
    </p:custDataLst>
    <p:extLst>
      <p:ext uri="{BB962C8B-B14F-4D97-AF65-F5344CB8AC3E}">
        <p14:creationId xmlns:p14="http://schemas.microsoft.com/office/powerpoint/2010/main" val="214740509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767C6188-400C-C840-8FE3-D2F47BC28B72}"/>
              </a:ext>
            </a:extLst>
          </p:cNvPr>
          <p:cNvSpPr>
            <a:spLocks noGrp="1"/>
          </p:cNvSpPr>
          <p:nvPr>
            <p:ph type="title"/>
          </p:nvPr>
        </p:nvSpPr>
        <p:spPr/>
        <p:txBody>
          <a:bodyPr/>
          <a:lstStyle/>
          <a:p>
            <a:r>
              <a:rPr lang="en-US" dirty="0"/>
              <a:t>Improving Maturity and Reducing Risk</a:t>
            </a:r>
          </a:p>
        </p:txBody>
      </p:sp>
      <p:sp>
        <p:nvSpPr>
          <p:cNvPr id="6" name="Text Placeholder 5">
            <a:extLst>
              <a:ext uri="{FF2B5EF4-FFF2-40B4-BE49-F238E27FC236}">
                <a16:creationId xmlns:a16="http://schemas.microsoft.com/office/drawing/2014/main" xmlns="" id="{506BFCDB-C1DC-4147-9CCB-BA80DC1E154A}"/>
              </a:ext>
            </a:extLst>
          </p:cNvPr>
          <p:cNvSpPr>
            <a:spLocks noGrp="1"/>
          </p:cNvSpPr>
          <p:nvPr>
            <p:ph type="body" sz="quarter" idx="10"/>
          </p:nvPr>
        </p:nvSpPr>
        <p:spPr/>
        <p:txBody>
          <a:bodyPr/>
          <a:lstStyle/>
          <a:p>
            <a:r>
              <a:rPr lang="en-US" dirty="0"/>
              <a:t>IT I&amp;O Goals</a:t>
            </a:r>
          </a:p>
        </p:txBody>
      </p:sp>
      <p:sp>
        <p:nvSpPr>
          <p:cNvPr id="12" name="Text Placeholder 11">
            <a:extLst>
              <a:ext uri="{FF2B5EF4-FFF2-40B4-BE49-F238E27FC236}">
                <a16:creationId xmlns:a16="http://schemas.microsoft.com/office/drawing/2014/main" xmlns="" id="{EA5C2437-5F2F-D543-94DC-2F3990AC2831}"/>
              </a:ext>
            </a:extLst>
          </p:cNvPr>
          <p:cNvSpPr>
            <a:spLocks noGrp="1"/>
          </p:cNvSpPr>
          <p:nvPr>
            <p:ph type="body" sz="quarter" idx="11"/>
          </p:nvPr>
        </p:nvSpPr>
        <p:spPr/>
        <p:txBody>
          <a:bodyPr/>
          <a:lstStyle/>
          <a:p>
            <a:r>
              <a:rPr lang="en-US" dirty="0"/>
              <a:t>Top 3 Rank</a:t>
            </a:r>
          </a:p>
        </p:txBody>
      </p:sp>
      <p:graphicFrame>
        <p:nvGraphicFramePr>
          <p:cNvPr id="18" name="PPRChart Full">
            <a:extLst>
              <a:ext uri="{FF2B5EF4-FFF2-40B4-BE49-F238E27FC236}">
                <a16:creationId xmlns:a16="http://schemas.microsoft.com/office/drawing/2014/main" xmlns="" id="{2B9C7105-BC02-5847-9703-1B10D1149696}"/>
              </a:ext>
            </a:extLst>
          </p:cNvPr>
          <p:cNvGraphicFramePr>
            <a:graphicFrameLocks/>
          </p:cNvGraphicFramePr>
          <p:nvPr>
            <p:extLst>
              <p:ext uri="{D42A27DB-BD31-4B8C-83A1-F6EECF244321}">
                <p14:modId xmlns:p14="http://schemas.microsoft.com/office/powerpoint/2010/main" val="4111153601"/>
              </p:ext>
            </p:extLst>
          </p:nvPr>
        </p:nvGraphicFramePr>
        <p:xfrm>
          <a:off x="457199" y="1585037"/>
          <a:ext cx="11280775" cy="3725633"/>
        </p:xfrm>
        <a:graphic>
          <a:graphicData uri="http://schemas.openxmlformats.org/drawingml/2006/chart">
            <c:chart xmlns:c="http://schemas.openxmlformats.org/drawingml/2006/chart" xmlns:r="http://schemas.openxmlformats.org/officeDocument/2006/relationships" r:id="rId4"/>
          </a:graphicData>
        </a:graphic>
      </p:graphicFrame>
      <p:sp>
        <p:nvSpPr>
          <p:cNvPr id="19" name="TextBox 18">
            <a:extLst>
              <a:ext uri="{FF2B5EF4-FFF2-40B4-BE49-F238E27FC236}">
                <a16:creationId xmlns:a16="http://schemas.microsoft.com/office/drawing/2014/main" xmlns="" id="{11222B9F-C493-E047-A69E-D70D31393CDE}"/>
              </a:ext>
            </a:extLst>
          </p:cNvPr>
          <p:cNvSpPr txBox="1"/>
          <p:nvPr/>
        </p:nvSpPr>
        <p:spPr>
          <a:xfrm>
            <a:off x="457200" y="5176803"/>
            <a:ext cx="11274552" cy="1077218"/>
          </a:xfrm>
          <a:prstGeom prst="rect">
            <a:avLst/>
          </a:prstGeom>
          <a:noFill/>
        </p:spPr>
        <p:txBody>
          <a:bodyPr wrap="square" lIns="0" tIns="91440" rIns="0" bIns="0" rtlCol="0" anchor="b">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Arial"/>
                <a:ea typeface="+mn-ea"/>
                <a:cs typeface="+mn-cs"/>
              </a:rPr>
              <a:t>n = </a:t>
            </a:r>
            <a:r>
              <a:rPr kumimoji="0" lang="en-US" sz="1600" b="0" i="0" u="none" strike="noStrike" kern="1200" cap="none" spc="0" normalizeH="0" baseline="0" noProof="0" dirty="0">
                <a:ln>
                  <a:noFill/>
                </a:ln>
                <a:solidFill>
                  <a:prstClr val="black"/>
                </a:solidFill>
                <a:effectLst/>
                <a:uLnTx/>
                <a:uFillTx/>
                <a:latin typeface="Arial"/>
                <a:ea typeface="+mn-ea"/>
                <a:cs typeface="Arial"/>
              </a:rPr>
              <a:t>96 respondents; excluding “unsure”</a:t>
            </a:r>
          </a:p>
          <a:p>
            <a:pPr lvl="0">
              <a:defRPr/>
            </a:pPr>
            <a:r>
              <a:rPr lang="en-US" sz="1200" dirty="0">
                <a:solidFill>
                  <a:prstClr val="black">
                    <a:lumMod val="50000"/>
                    <a:lumOff val="50000"/>
                  </a:prstClr>
                </a:solidFill>
                <a:cs typeface="Arial" panose="020B0604020202020204" pitchFamily="34" charset="0"/>
              </a:rPr>
              <a:t>Q. What are the most important goals of your IT infrastructure and operations (IT I&amp;O) organization over next 12 months?</a:t>
            </a:r>
          </a:p>
          <a:p>
            <a:pPr lvl="0">
              <a:defRPr/>
            </a:pPr>
            <a:r>
              <a:rPr lang="en-US" sz="1200" dirty="0">
                <a:solidFill>
                  <a:prstClr val="black">
                    <a:lumMod val="50000"/>
                    <a:lumOff val="50000"/>
                  </a:prstClr>
                </a:solidFill>
                <a:cs typeface="Arial" panose="020B0604020202020204" pitchFamily="34" charset="0"/>
              </a:rPr>
              <a:t>Source: Gartner 2021 I&amp;O Leaders Survey</a:t>
            </a:r>
          </a:p>
          <a:p>
            <a:pPr lvl="0">
              <a:defRPr/>
            </a:pPr>
            <a:r>
              <a:rPr lang="en-US" sz="1200" dirty="0">
                <a:solidFill>
                  <a:prstClr val="black">
                    <a:lumMod val="50000"/>
                    <a:lumOff val="50000"/>
                  </a:prstClr>
                </a:solidFill>
                <a:cs typeface="Arial" panose="020B0604020202020204" pitchFamily="34" charset="0"/>
              </a:rPr>
              <a:t>Gartner’s One Circle Research Circle members</a:t>
            </a:r>
          </a:p>
          <a:p>
            <a:pPr lvl="0">
              <a:defRPr/>
            </a:pPr>
            <a:r>
              <a:rPr lang="en-US" sz="1200" dirty="0">
                <a:solidFill>
                  <a:prstClr val="black">
                    <a:lumMod val="50000"/>
                    <a:lumOff val="50000"/>
                  </a:prstClr>
                </a:solidFill>
                <a:cs typeface="Arial" panose="020B0604020202020204" pitchFamily="34" charset="0"/>
              </a:rPr>
              <a:t>*Note Values 2% and below not shown</a:t>
            </a:r>
          </a:p>
        </p:txBody>
      </p:sp>
    </p:spTree>
    <p:custDataLst>
      <p:tags r:id="rId1"/>
    </p:custDataLst>
    <p:extLst>
      <p:ext uri="{BB962C8B-B14F-4D97-AF65-F5344CB8AC3E}">
        <p14:creationId xmlns:p14="http://schemas.microsoft.com/office/powerpoint/2010/main" val="311618640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6" name="Chart 25">
            <a:extLst>
              <a:ext uri="{FF2B5EF4-FFF2-40B4-BE49-F238E27FC236}">
                <a16:creationId xmlns:a16="http://schemas.microsoft.com/office/drawing/2014/main" xmlns="" id="{B1F4C51D-52EC-354E-95EA-4D7ACD1923E8}"/>
              </a:ext>
            </a:extLst>
          </p:cNvPr>
          <p:cNvGraphicFramePr/>
          <p:nvPr>
            <p:extLst>
              <p:ext uri="{D42A27DB-BD31-4B8C-83A1-F6EECF244321}">
                <p14:modId xmlns:p14="http://schemas.microsoft.com/office/powerpoint/2010/main" val="976043872"/>
              </p:ext>
            </p:extLst>
          </p:nvPr>
        </p:nvGraphicFramePr>
        <p:xfrm>
          <a:off x="639795" y="2574564"/>
          <a:ext cx="2857095" cy="2770592"/>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23" name="PPRChart Full">
            <a:extLst>
              <a:ext uri="{FF2B5EF4-FFF2-40B4-BE49-F238E27FC236}">
                <a16:creationId xmlns:a16="http://schemas.microsoft.com/office/drawing/2014/main" xmlns="" id="{6EFE305D-CBF1-5F43-9759-CF17A4E57B18}"/>
              </a:ext>
            </a:extLst>
          </p:cNvPr>
          <p:cNvGraphicFramePr>
            <a:graphicFrameLocks/>
          </p:cNvGraphicFramePr>
          <p:nvPr>
            <p:extLst>
              <p:ext uri="{D42A27DB-BD31-4B8C-83A1-F6EECF244321}">
                <p14:modId xmlns:p14="http://schemas.microsoft.com/office/powerpoint/2010/main" val="1851270063"/>
              </p:ext>
            </p:extLst>
          </p:nvPr>
        </p:nvGraphicFramePr>
        <p:xfrm>
          <a:off x="7971852" y="1751763"/>
          <a:ext cx="3759900" cy="3593394"/>
        </p:xfrm>
        <a:graphic>
          <a:graphicData uri="http://schemas.openxmlformats.org/drawingml/2006/chart">
            <c:chart xmlns:c="http://schemas.openxmlformats.org/drawingml/2006/chart" xmlns:r="http://schemas.openxmlformats.org/officeDocument/2006/relationships" r:id="rId5"/>
          </a:graphicData>
        </a:graphic>
      </p:graphicFrame>
      <p:sp>
        <p:nvSpPr>
          <p:cNvPr id="13" name="TextBox 12">
            <a:extLst>
              <a:ext uri="{FF2B5EF4-FFF2-40B4-BE49-F238E27FC236}">
                <a16:creationId xmlns:a16="http://schemas.microsoft.com/office/drawing/2014/main" xmlns="" id="{56B3EB68-1B14-4CCD-91A2-263CF68FCCA4}"/>
              </a:ext>
            </a:extLst>
          </p:cNvPr>
          <p:cNvSpPr txBox="1"/>
          <p:nvPr/>
        </p:nvSpPr>
        <p:spPr>
          <a:xfrm>
            <a:off x="460248" y="5317452"/>
            <a:ext cx="3601756" cy="892552"/>
          </a:xfrm>
          <a:prstGeom prst="rect">
            <a:avLst/>
          </a:prstGeom>
          <a:noFill/>
        </p:spPr>
        <p:txBody>
          <a:bodyPr wrap="square" lIns="0" tIns="91440" rIns="0" bIns="0" rtlCol="0" anchor="b">
            <a:spAutoFit/>
          </a:bodyPr>
          <a:lstStyle/>
          <a:p>
            <a:pPr lvl="0" defTabSz="457200">
              <a:defRPr/>
            </a:pPr>
            <a:r>
              <a:rPr lang="en-US" sz="1600" dirty="0">
                <a:solidFill>
                  <a:prstClr val="black"/>
                </a:solidFill>
              </a:rPr>
              <a:t>n = </a:t>
            </a:r>
            <a:r>
              <a:rPr lang="en-US" sz="1600" dirty="0">
                <a:solidFill>
                  <a:prstClr val="black"/>
                </a:solidFill>
                <a:cs typeface="Arial"/>
              </a:rPr>
              <a:t>96 respondents; excluding “unsure”</a:t>
            </a:r>
          </a:p>
          <a:p>
            <a:pPr lvl="0" defTabSz="457200">
              <a:defRPr/>
            </a:pPr>
            <a:r>
              <a:rPr lang="en-US" sz="1200" dirty="0">
                <a:solidFill>
                  <a:prstClr val="black">
                    <a:lumMod val="50000"/>
                    <a:lumOff val="50000"/>
                  </a:prstClr>
                </a:solidFill>
                <a:cs typeface="Arial" panose="020B0604020202020204" pitchFamily="34" charset="0"/>
              </a:rPr>
              <a:t>Q. What are the most important goals of your IT infrastructure and operations (IT I&amp;O) organization over next 12 months?</a:t>
            </a:r>
            <a:endParaRPr kumimoji="0" lang="en-US" sz="1200" b="0" i="0" u="none" strike="noStrike" kern="1200" cap="none" spc="0" normalizeH="0" baseline="0" noProof="0" dirty="0">
              <a:ln>
                <a:noFill/>
              </a:ln>
              <a:solidFill>
                <a:prstClr val="black">
                  <a:lumMod val="50000"/>
                  <a:lumOff val="50000"/>
                </a:prstClr>
              </a:solidFill>
              <a:effectLst/>
              <a:uLnTx/>
              <a:uFillTx/>
              <a:latin typeface="Arial"/>
              <a:ea typeface="+mn-ea"/>
              <a:cs typeface="Arial" panose="020B0604020202020204" pitchFamily="34" charset="0"/>
            </a:endParaRPr>
          </a:p>
        </p:txBody>
      </p:sp>
      <p:sp>
        <p:nvSpPr>
          <p:cNvPr id="10" name="Title 9">
            <a:extLst>
              <a:ext uri="{FF2B5EF4-FFF2-40B4-BE49-F238E27FC236}">
                <a16:creationId xmlns:a16="http://schemas.microsoft.com/office/drawing/2014/main" xmlns="" id="{F1DCB292-A0CE-374C-BFCB-E72E71DB350D}"/>
              </a:ext>
            </a:extLst>
          </p:cNvPr>
          <p:cNvSpPr>
            <a:spLocks noGrp="1"/>
          </p:cNvSpPr>
          <p:nvPr>
            <p:ph type="title"/>
          </p:nvPr>
        </p:nvSpPr>
        <p:spPr/>
        <p:txBody>
          <a:bodyPr/>
          <a:lstStyle/>
          <a:p>
            <a:r>
              <a:rPr lang="en-US" dirty="0"/>
              <a:t>Lowering Costs</a:t>
            </a:r>
          </a:p>
        </p:txBody>
      </p:sp>
      <p:sp>
        <p:nvSpPr>
          <p:cNvPr id="11" name="Text Placeholder 10">
            <a:extLst>
              <a:ext uri="{FF2B5EF4-FFF2-40B4-BE49-F238E27FC236}">
                <a16:creationId xmlns:a16="http://schemas.microsoft.com/office/drawing/2014/main" xmlns="" id="{A573F475-23A4-754C-90D3-15BBF99FA761}"/>
              </a:ext>
            </a:extLst>
          </p:cNvPr>
          <p:cNvSpPr>
            <a:spLocks noGrp="1"/>
          </p:cNvSpPr>
          <p:nvPr>
            <p:ph type="body" sz="quarter" idx="10"/>
          </p:nvPr>
        </p:nvSpPr>
        <p:spPr>
          <a:xfrm>
            <a:off x="457201" y="961027"/>
            <a:ext cx="3604805" cy="1534826"/>
          </a:xfrm>
        </p:spPr>
        <p:txBody>
          <a:bodyPr/>
          <a:lstStyle/>
          <a:p>
            <a:r>
              <a:rPr lang="en-US" dirty="0"/>
              <a:t>Percentage of IT I&amp;O Organizations Who Selected ”Lower Costs” as a Top 3 Important Goal for Next 12 Months</a:t>
            </a:r>
          </a:p>
        </p:txBody>
      </p:sp>
      <p:sp>
        <p:nvSpPr>
          <p:cNvPr id="12" name="Text Placeholder 11">
            <a:extLst>
              <a:ext uri="{FF2B5EF4-FFF2-40B4-BE49-F238E27FC236}">
                <a16:creationId xmlns:a16="http://schemas.microsoft.com/office/drawing/2014/main" xmlns="" id="{2C172D8F-254C-7D42-9530-AE0ACD2115BE}"/>
              </a:ext>
            </a:extLst>
          </p:cNvPr>
          <p:cNvSpPr>
            <a:spLocks noGrp="1"/>
          </p:cNvSpPr>
          <p:nvPr>
            <p:ph type="body" sz="quarter" idx="11"/>
          </p:nvPr>
        </p:nvSpPr>
        <p:spPr>
          <a:xfrm>
            <a:off x="4381997" y="961027"/>
            <a:ext cx="7357567" cy="289037"/>
          </a:xfrm>
        </p:spPr>
        <p:txBody>
          <a:bodyPr/>
          <a:lstStyle/>
          <a:p>
            <a:r>
              <a:rPr lang="en-US" dirty="0"/>
              <a:t>IT I&amp;O Cost Optimization</a:t>
            </a:r>
          </a:p>
        </p:txBody>
      </p:sp>
      <p:sp>
        <p:nvSpPr>
          <p:cNvPr id="25" name="Text Placeholder 24">
            <a:extLst>
              <a:ext uri="{FF2B5EF4-FFF2-40B4-BE49-F238E27FC236}">
                <a16:creationId xmlns:a16="http://schemas.microsoft.com/office/drawing/2014/main" xmlns="" id="{1248D9DF-9412-3849-8130-75CB9E03A5AF}"/>
              </a:ext>
            </a:extLst>
          </p:cNvPr>
          <p:cNvSpPr>
            <a:spLocks noGrp="1"/>
          </p:cNvSpPr>
          <p:nvPr>
            <p:ph type="body" sz="quarter" idx="13"/>
          </p:nvPr>
        </p:nvSpPr>
        <p:spPr>
          <a:xfrm>
            <a:off x="4381997" y="1285119"/>
            <a:ext cx="7357567" cy="242738"/>
          </a:xfrm>
        </p:spPr>
        <p:txBody>
          <a:bodyPr/>
          <a:lstStyle/>
          <a:p>
            <a:r>
              <a:rPr lang="en-US" dirty="0"/>
              <a:t>Top 3 Rank</a:t>
            </a:r>
          </a:p>
        </p:txBody>
      </p:sp>
      <p:sp>
        <p:nvSpPr>
          <p:cNvPr id="15" name="TextBox 14">
            <a:extLst>
              <a:ext uri="{FF2B5EF4-FFF2-40B4-BE49-F238E27FC236}">
                <a16:creationId xmlns:a16="http://schemas.microsoft.com/office/drawing/2014/main" xmlns="" id="{991A6974-7602-44AF-9BCD-10D431317A87}"/>
              </a:ext>
            </a:extLst>
          </p:cNvPr>
          <p:cNvSpPr txBox="1"/>
          <p:nvPr/>
        </p:nvSpPr>
        <p:spPr>
          <a:xfrm>
            <a:off x="3442482" y="3775194"/>
            <a:ext cx="500568" cy="338554"/>
          </a:xfrm>
          <a:prstGeom prst="rect">
            <a:avLst/>
          </a:prstGeom>
          <a:noFill/>
        </p:spPr>
        <p:txBody>
          <a:bodyPr wrap="square" lIns="0" rIns="0" rtlCol="0">
            <a:spAutoFit/>
          </a:bodyPr>
          <a:lstStyle/>
          <a:p>
            <a:r>
              <a:rPr lang="en-US" sz="1600" b="1" dirty="0"/>
              <a:t>46%</a:t>
            </a:r>
          </a:p>
        </p:txBody>
      </p:sp>
      <p:sp>
        <p:nvSpPr>
          <p:cNvPr id="27" name="TextBox 26">
            <a:extLst>
              <a:ext uri="{FF2B5EF4-FFF2-40B4-BE49-F238E27FC236}">
                <a16:creationId xmlns:a16="http://schemas.microsoft.com/office/drawing/2014/main" xmlns="" id="{F914B07D-D0FF-BB4D-AF28-92909E461263}"/>
              </a:ext>
            </a:extLst>
          </p:cNvPr>
          <p:cNvSpPr txBox="1"/>
          <p:nvPr/>
        </p:nvSpPr>
        <p:spPr>
          <a:xfrm>
            <a:off x="4383491" y="5317452"/>
            <a:ext cx="7348261" cy="892552"/>
          </a:xfrm>
          <a:prstGeom prst="rect">
            <a:avLst/>
          </a:prstGeom>
          <a:noFill/>
        </p:spPr>
        <p:txBody>
          <a:bodyPr wrap="square" lIns="0" tIns="91440" rIns="0" bIns="0" rtlCol="0" anchor="b">
            <a:spAutoFit/>
          </a:bodyPr>
          <a:lstStyle/>
          <a:p>
            <a:pPr lvl="0" defTabSz="457200">
              <a:defRPr/>
            </a:pPr>
            <a:r>
              <a:rPr kumimoji="0" lang="en-US" sz="1600" b="0"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n = 44 respondents with goals to lower IT I&amp;O costs; excluding “unsure’”</a:t>
            </a:r>
          </a:p>
          <a:p>
            <a:pPr lvl="0" defTabSz="457200">
              <a:defRPr/>
            </a:pPr>
            <a:r>
              <a:rPr lang="en-US" sz="1200" dirty="0">
                <a:solidFill>
                  <a:prstClr val="black">
                    <a:lumMod val="50000"/>
                    <a:lumOff val="50000"/>
                  </a:prstClr>
                </a:solidFill>
                <a:latin typeface="Arial" panose="020B0604020202020204" pitchFamily="34" charset="0"/>
                <a:cs typeface="Arial" panose="020B0604020202020204" pitchFamily="34" charset="0"/>
              </a:rPr>
              <a:t>Q. Which of these cost optimization approaches is your organization looking to employ in next 12 months?</a:t>
            </a:r>
          </a:p>
          <a:p>
            <a:pPr lvl="0" defTabSz="457200">
              <a:defRPr/>
            </a:pPr>
            <a:r>
              <a:rPr kumimoji="0" lang="en-US" sz="1200" b="0" i="0" u="none" strike="noStrike" kern="1200" cap="none" spc="0" normalizeH="0" baseline="0" noProof="0" dirty="0">
                <a:ln>
                  <a:noFill/>
                </a:ln>
                <a:solidFill>
                  <a:prstClr val="black">
                    <a:lumMod val="50000"/>
                    <a:lumOff val="50000"/>
                  </a:prstClr>
                </a:solidFill>
                <a:effectLst/>
                <a:uLnTx/>
                <a:uFillTx/>
                <a:latin typeface="Arial" panose="020B0604020202020204" pitchFamily="34" charset="0"/>
                <a:cs typeface="Arial" panose="020B0604020202020204" pitchFamily="34" charset="0"/>
              </a:rPr>
              <a:t>Source: Gartner 2021 I&amp;O Leaders Survey</a:t>
            </a:r>
            <a:r>
              <a:rPr lang="en-US" sz="1200" noProof="0" dirty="0">
                <a:solidFill>
                  <a:prstClr val="black">
                    <a:lumMod val="50000"/>
                    <a:lumOff val="50000"/>
                  </a:prstClr>
                </a:solidFill>
                <a:latin typeface="Arial" panose="020B0604020202020204" pitchFamily="34" charset="0"/>
                <a:cs typeface="Arial" panose="020B0604020202020204" pitchFamily="34" charset="0"/>
              </a:rPr>
              <a:t>; </a:t>
            </a:r>
            <a:r>
              <a:rPr kumimoji="0" lang="en-US" sz="1200" b="0" i="0" u="none" strike="noStrike" kern="1200" cap="none" spc="0" normalizeH="0" baseline="0" noProof="0" dirty="0">
                <a:ln>
                  <a:noFill/>
                </a:ln>
                <a:solidFill>
                  <a:srgbClr val="6F7878"/>
                </a:solidFill>
                <a:effectLst/>
                <a:uLnTx/>
                <a:uFillTx/>
                <a:latin typeface="Arial" panose="020B0604020202020204" pitchFamily="34" charset="0"/>
                <a:cs typeface="Arial" panose="020B0604020202020204" pitchFamily="34" charset="0"/>
              </a:rPr>
              <a:t>Gartner’s One Circle Research Circle members</a:t>
            </a:r>
          </a:p>
          <a:p>
            <a:pPr defTabSz="457200"/>
            <a:r>
              <a:rPr lang="en-US" sz="1200" dirty="0">
                <a:solidFill>
                  <a:srgbClr val="6F7878"/>
                </a:solidFill>
                <a:latin typeface="Arial" panose="020B0604020202020204" pitchFamily="34" charset="0"/>
                <a:cs typeface="Arial" panose="020B0604020202020204" pitchFamily="34" charset="0"/>
              </a:rPr>
              <a:t>*Note Values 2% and below not shown</a:t>
            </a:r>
            <a:endParaRPr kumimoji="0" lang="en-US" sz="1200" b="0" i="0" u="none" strike="noStrike" kern="1200" cap="none" spc="0" normalizeH="0" baseline="0" noProof="0" dirty="0">
              <a:ln>
                <a:noFill/>
              </a:ln>
              <a:solidFill>
                <a:prstClr val="black">
                  <a:lumMod val="50000"/>
                  <a:lumOff val="50000"/>
                </a:prstClr>
              </a:solidFill>
              <a:effectLst/>
              <a:uLnTx/>
              <a:uFillTx/>
              <a:latin typeface="Arial" panose="020B0604020202020204" pitchFamily="34" charset="0"/>
              <a:cs typeface="Arial" panose="020B0604020202020204" pitchFamily="34" charset="0"/>
            </a:endParaRPr>
          </a:p>
        </p:txBody>
      </p:sp>
      <p:grpSp>
        <p:nvGrpSpPr>
          <p:cNvPr id="28" name="Google Shape;368;p7">
            <a:extLst>
              <a:ext uri="{FF2B5EF4-FFF2-40B4-BE49-F238E27FC236}">
                <a16:creationId xmlns:a16="http://schemas.microsoft.com/office/drawing/2014/main" xmlns="" id="{456631DE-6F9C-5B40-8021-D61BD622C985}"/>
              </a:ext>
            </a:extLst>
          </p:cNvPr>
          <p:cNvGrpSpPr/>
          <p:nvPr/>
        </p:nvGrpSpPr>
        <p:grpSpPr>
          <a:xfrm>
            <a:off x="3935837" y="1710391"/>
            <a:ext cx="272589" cy="3593394"/>
            <a:chOff x="11474450" y="2673408"/>
            <a:chExt cx="257687" cy="553968"/>
          </a:xfrm>
        </p:grpSpPr>
        <p:cxnSp>
          <p:nvCxnSpPr>
            <p:cNvPr id="29" name="Google Shape;369;p7">
              <a:extLst>
                <a:ext uri="{FF2B5EF4-FFF2-40B4-BE49-F238E27FC236}">
                  <a16:creationId xmlns:a16="http://schemas.microsoft.com/office/drawing/2014/main" xmlns="" id="{71C9F29E-603C-0948-AB81-B3AC95395B6F}"/>
                </a:ext>
              </a:extLst>
            </p:cNvPr>
            <p:cNvCxnSpPr/>
            <p:nvPr/>
          </p:nvCxnSpPr>
          <p:spPr>
            <a:xfrm>
              <a:off x="11732137" y="2673408"/>
              <a:ext cx="0" cy="553968"/>
            </a:xfrm>
            <a:prstGeom prst="straightConnector1">
              <a:avLst/>
            </a:prstGeom>
            <a:noFill/>
            <a:ln w="25400" cap="flat" cmpd="sng">
              <a:solidFill>
                <a:srgbClr val="FF540A"/>
              </a:solidFill>
              <a:prstDash val="solid"/>
              <a:round/>
              <a:headEnd type="none" w="sm" len="sm"/>
              <a:tailEnd type="none" w="sm" len="sm"/>
            </a:ln>
          </p:spPr>
        </p:cxnSp>
        <p:cxnSp>
          <p:nvCxnSpPr>
            <p:cNvPr id="30" name="Google Shape;370;p7">
              <a:extLst>
                <a:ext uri="{FF2B5EF4-FFF2-40B4-BE49-F238E27FC236}">
                  <a16:creationId xmlns:a16="http://schemas.microsoft.com/office/drawing/2014/main" xmlns="" id="{B762C15A-F550-F34E-AA88-D08D2E1BA3D4}"/>
                </a:ext>
              </a:extLst>
            </p:cNvPr>
            <p:cNvCxnSpPr/>
            <p:nvPr/>
          </p:nvCxnSpPr>
          <p:spPr>
            <a:xfrm rot="10800000">
              <a:off x="11474450" y="3017628"/>
              <a:ext cx="257302" cy="0"/>
            </a:xfrm>
            <a:prstGeom prst="straightConnector1">
              <a:avLst/>
            </a:prstGeom>
            <a:noFill/>
            <a:ln w="25400" cap="flat" cmpd="sng">
              <a:solidFill>
                <a:srgbClr val="FF540A"/>
              </a:solidFill>
              <a:prstDash val="solid"/>
              <a:round/>
              <a:headEnd type="none" w="sm" len="sm"/>
              <a:tailEnd type="none" w="sm" len="sm"/>
            </a:ln>
          </p:spPr>
        </p:cxnSp>
      </p:grpSp>
      <p:sp>
        <p:nvSpPr>
          <p:cNvPr id="32" name="TextBox 31">
            <a:extLst>
              <a:ext uri="{FF2B5EF4-FFF2-40B4-BE49-F238E27FC236}">
                <a16:creationId xmlns:a16="http://schemas.microsoft.com/office/drawing/2014/main" xmlns="" id="{30F469AE-FD3A-7A49-92A6-4BEE10F9B43C}"/>
              </a:ext>
            </a:extLst>
          </p:cNvPr>
          <p:cNvSpPr txBox="1"/>
          <p:nvPr/>
        </p:nvSpPr>
        <p:spPr>
          <a:xfrm>
            <a:off x="4939653" y="1963142"/>
            <a:ext cx="3174302" cy="254849"/>
          </a:xfrm>
          <a:prstGeom prst="rect">
            <a:avLst/>
          </a:prstGeom>
          <a:noFill/>
        </p:spPr>
        <p:txBody>
          <a:bodyPr wrap="square" lIns="0" tIns="0" rIns="0" bIns="0" rtlCol="0" anchor="ctr" anchorCtr="0">
            <a:spAutoFit/>
          </a:bodyPr>
          <a:lstStyle/>
          <a:p>
            <a:pPr algn="r"/>
            <a:r>
              <a:rPr lang="en-US" sz="1600" dirty="0"/>
              <a:t>Implementing Automation</a:t>
            </a:r>
          </a:p>
        </p:txBody>
      </p:sp>
      <p:sp>
        <p:nvSpPr>
          <p:cNvPr id="33" name="TextBox 32">
            <a:extLst>
              <a:ext uri="{FF2B5EF4-FFF2-40B4-BE49-F238E27FC236}">
                <a16:creationId xmlns:a16="http://schemas.microsoft.com/office/drawing/2014/main" xmlns="" id="{5F319489-B649-7145-A71E-AE13BACC7678}"/>
              </a:ext>
            </a:extLst>
          </p:cNvPr>
          <p:cNvSpPr txBox="1"/>
          <p:nvPr/>
        </p:nvSpPr>
        <p:spPr>
          <a:xfrm>
            <a:off x="4939653" y="2472924"/>
            <a:ext cx="3174302" cy="254849"/>
          </a:xfrm>
          <a:prstGeom prst="rect">
            <a:avLst/>
          </a:prstGeom>
          <a:noFill/>
        </p:spPr>
        <p:txBody>
          <a:bodyPr wrap="square" lIns="0" tIns="0" rIns="0" bIns="0" rtlCol="0" anchor="ctr" anchorCtr="0">
            <a:spAutoFit/>
          </a:bodyPr>
          <a:lstStyle/>
          <a:p>
            <a:pPr algn="r"/>
            <a:r>
              <a:rPr lang="en-US" sz="1600" dirty="0"/>
              <a:t>Accelerating Adoption of Cloud</a:t>
            </a:r>
          </a:p>
        </p:txBody>
      </p:sp>
      <p:sp>
        <p:nvSpPr>
          <p:cNvPr id="34" name="TextBox 33">
            <a:extLst>
              <a:ext uri="{FF2B5EF4-FFF2-40B4-BE49-F238E27FC236}">
                <a16:creationId xmlns:a16="http://schemas.microsoft.com/office/drawing/2014/main" xmlns="" id="{D82380A3-9441-BC48-8151-BE7AD2B41D67}"/>
              </a:ext>
            </a:extLst>
          </p:cNvPr>
          <p:cNvSpPr txBox="1"/>
          <p:nvPr/>
        </p:nvSpPr>
        <p:spPr>
          <a:xfrm>
            <a:off x="4939653" y="2982706"/>
            <a:ext cx="3174302" cy="254849"/>
          </a:xfrm>
          <a:prstGeom prst="rect">
            <a:avLst/>
          </a:prstGeom>
          <a:noFill/>
        </p:spPr>
        <p:txBody>
          <a:bodyPr wrap="square" lIns="0" tIns="0" rIns="0" bIns="0" rtlCol="0" anchor="ctr" anchorCtr="0">
            <a:spAutoFit/>
          </a:bodyPr>
          <a:lstStyle/>
          <a:p>
            <a:pPr algn="r"/>
            <a:r>
              <a:rPr lang="en-US" sz="1600" dirty="0"/>
              <a:t>Discontinuing Some I&amp;O Services</a:t>
            </a:r>
          </a:p>
        </p:txBody>
      </p:sp>
      <p:sp>
        <p:nvSpPr>
          <p:cNvPr id="35" name="TextBox 34">
            <a:extLst>
              <a:ext uri="{FF2B5EF4-FFF2-40B4-BE49-F238E27FC236}">
                <a16:creationId xmlns:a16="http://schemas.microsoft.com/office/drawing/2014/main" xmlns="" id="{B0D4A24A-C837-A04D-9712-371BF5855B0B}"/>
              </a:ext>
            </a:extLst>
          </p:cNvPr>
          <p:cNvSpPr txBox="1"/>
          <p:nvPr/>
        </p:nvSpPr>
        <p:spPr>
          <a:xfrm>
            <a:off x="4939653" y="3492488"/>
            <a:ext cx="3174302" cy="492443"/>
          </a:xfrm>
          <a:prstGeom prst="rect">
            <a:avLst/>
          </a:prstGeom>
          <a:noFill/>
        </p:spPr>
        <p:txBody>
          <a:bodyPr wrap="square" lIns="0" tIns="0" rIns="0" bIns="0" rtlCol="0" anchor="ctr" anchorCtr="0">
            <a:spAutoFit/>
          </a:bodyPr>
          <a:lstStyle/>
          <a:p>
            <a:pPr algn="r"/>
            <a:r>
              <a:rPr lang="en-US" sz="1600" dirty="0"/>
              <a:t>Focusing Only on Mission-Critical Areas</a:t>
            </a:r>
          </a:p>
        </p:txBody>
      </p:sp>
      <p:sp>
        <p:nvSpPr>
          <p:cNvPr id="36" name="TextBox 35">
            <a:extLst>
              <a:ext uri="{FF2B5EF4-FFF2-40B4-BE49-F238E27FC236}">
                <a16:creationId xmlns:a16="http://schemas.microsoft.com/office/drawing/2014/main" xmlns="" id="{D181EB30-A11C-0C45-9AA0-9D1270FA86DD}"/>
              </a:ext>
            </a:extLst>
          </p:cNvPr>
          <p:cNvSpPr txBox="1"/>
          <p:nvPr/>
        </p:nvSpPr>
        <p:spPr>
          <a:xfrm>
            <a:off x="4939653" y="4239863"/>
            <a:ext cx="3174302" cy="764548"/>
          </a:xfrm>
          <a:prstGeom prst="rect">
            <a:avLst/>
          </a:prstGeom>
          <a:noFill/>
        </p:spPr>
        <p:txBody>
          <a:bodyPr wrap="square" lIns="0" tIns="0" rIns="0" bIns="0" rtlCol="0" anchor="ctr" anchorCtr="0">
            <a:spAutoFit/>
          </a:bodyPr>
          <a:lstStyle/>
          <a:p>
            <a:pPr algn="r"/>
            <a:r>
              <a:rPr lang="en-US" sz="1600" dirty="0"/>
              <a:t>Working With Sourcing Colleagues to Get Better Deals From Vendors/Service Providers</a:t>
            </a:r>
          </a:p>
        </p:txBody>
      </p:sp>
      <p:sp>
        <p:nvSpPr>
          <p:cNvPr id="37" name="Right Arrow 36">
            <a:extLst>
              <a:ext uri="{FF2B5EF4-FFF2-40B4-BE49-F238E27FC236}">
                <a16:creationId xmlns:a16="http://schemas.microsoft.com/office/drawing/2014/main" xmlns="" id="{AEFF425D-7835-D24A-AF26-45BCD8DDC1CF}"/>
              </a:ext>
            </a:extLst>
          </p:cNvPr>
          <p:cNvSpPr/>
          <p:nvPr/>
        </p:nvSpPr>
        <p:spPr>
          <a:xfrm rot="16200000">
            <a:off x="2935063" y="3198695"/>
            <a:ext cx="3377409" cy="483541"/>
          </a:xfrm>
          <a:prstGeom prst="rightArrow">
            <a:avLst>
              <a:gd name="adj1" fmla="val 55698"/>
              <a:gd name="adj2" fmla="val 50000"/>
            </a:avLst>
          </a:prstGeom>
          <a:solidFill>
            <a:srgbClr val="D3D3D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p>
        </p:txBody>
      </p:sp>
      <p:sp>
        <p:nvSpPr>
          <p:cNvPr id="5" name="TextBox 4">
            <a:extLst>
              <a:ext uri="{FF2B5EF4-FFF2-40B4-BE49-F238E27FC236}">
                <a16:creationId xmlns:a16="http://schemas.microsoft.com/office/drawing/2014/main" xmlns="" id="{88B9F6C4-214B-43B0-8B9D-81E311B393AA}"/>
              </a:ext>
            </a:extLst>
          </p:cNvPr>
          <p:cNvSpPr txBox="1"/>
          <p:nvPr/>
        </p:nvSpPr>
        <p:spPr>
          <a:xfrm rot="16200000">
            <a:off x="3781494" y="3331036"/>
            <a:ext cx="1660797" cy="218858"/>
          </a:xfrm>
          <a:prstGeom prst="rect">
            <a:avLst/>
          </a:prstGeom>
          <a:noFill/>
        </p:spPr>
        <p:txBody>
          <a:bodyPr wrap="square" lIns="0" tIns="0" rIns="0" bIns="0" rtlCol="0" anchor="ctr" anchorCtr="0">
            <a:noAutofit/>
          </a:bodyPr>
          <a:lstStyle/>
          <a:p>
            <a:pPr algn="ctr"/>
            <a:r>
              <a:rPr lang="en-US" sz="1600" b="1" dirty="0"/>
              <a:t>More Strategic</a:t>
            </a:r>
          </a:p>
        </p:txBody>
      </p:sp>
    </p:spTree>
    <p:custDataLst>
      <p:tags r:id="rId1"/>
    </p:custDataLst>
    <p:extLst>
      <p:ext uri="{BB962C8B-B14F-4D97-AF65-F5344CB8AC3E}">
        <p14:creationId xmlns:p14="http://schemas.microsoft.com/office/powerpoint/2010/main" val="408040330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xmlns="" id="{A4D4BFD2-18D0-4E8F-B811-CC44C245C10F}"/>
              </a:ext>
            </a:extLst>
          </p:cNvPr>
          <p:cNvSpPr/>
          <p:nvPr/>
        </p:nvSpPr>
        <p:spPr>
          <a:xfrm>
            <a:off x="341194" y="1878840"/>
            <a:ext cx="11396781" cy="52316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 name="Content Placeholder 2"/>
          <p:cNvSpPr>
            <a:spLocks noGrp="1"/>
          </p:cNvSpPr>
          <p:nvPr>
            <p:ph idx="1"/>
          </p:nvPr>
        </p:nvSpPr>
        <p:spPr/>
        <p:txBody>
          <a:bodyPr/>
          <a:lstStyle/>
          <a:p>
            <a:pPr marL="457200" indent="-457200">
              <a:buFont typeface="+mj-lt"/>
              <a:buAutoNum type="arabicPeriod"/>
            </a:pPr>
            <a:r>
              <a:rPr lang="en-US" dirty="0">
                <a:solidFill>
                  <a:srgbClr val="6F7878"/>
                </a:solidFill>
              </a:rPr>
              <a:t>What are the top challenges facing the infrastructure and operations leader?</a:t>
            </a:r>
          </a:p>
          <a:p>
            <a:pPr marL="457200" indent="-457200">
              <a:buFont typeface="+mj-lt"/>
              <a:buAutoNum type="arabicPeriod"/>
            </a:pPr>
            <a:r>
              <a:rPr lang="en-US" dirty="0">
                <a:solidFill>
                  <a:schemeClr val="bg1"/>
                </a:solidFill>
              </a:rPr>
              <a:t>What are the major trends affecting the infrastructure and operations leader?</a:t>
            </a:r>
          </a:p>
          <a:p>
            <a:pPr marL="457200" indent="-457200">
              <a:buFont typeface="+mj-lt"/>
              <a:buAutoNum type="arabicPeriod"/>
            </a:pPr>
            <a:r>
              <a:rPr lang="en-US" dirty="0">
                <a:solidFill>
                  <a:srgbClr val="6F7878"/>
                </a:solidFill>
              </a:rPr>
              <a:t>What actions should an infrastructure and operations leader take to address these challenges?</a:t>
            </a:r>
          </a:p>
        </p:txBody>
      </p:sp>
      <p:sp>
        <p:nvSpPr>
          <p:cNvPr id="6147" name="Rectangle 18"/>
          <p:cNvSpPr>
            <a:spLocks noGrp="1" noChangeArrowheads="1"/>
          </p:cNvSpPr>
          <p:nvPr>
            <p:ph type="title"/>
          </p:nvPr>
        </p:nvSpPr>
        <p:spPr/>
        <p:txBody>
          <a:bodyPr/>
          <a:lstStyle/>
          <a:p>
            <a:r>
              <a:rPr lang="en-US" dirty="0"/>
              <a:t>Key Issues</a:t>
            </a:r>
          </a:p>
        </p:txBody>
      </p:sp>
    </p:spTree>
    <p:extLst>
      <p:ext uri="{BB962C8B-B14F-4D97-AF65-F5344CB8AC3E}">
        <p14:creationId xmlns:p14="http://schemas.microsoft.com/office/powerpoint/2010/main" val="33401772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18"/>
          <p:cNvSpPr>
            <a:spLocks noGrp="1" noChangeArrowheads="1"/>
          </p:cNvSpPr>
          <p:nvPr>
            <p:ph type="title"/>
          </p:nvPr>
        </p:nvSpPr>
        <p:spPr>
          <a:xfrm>
            <a:off x="457200" y="361950"/>
            <a:ext cx="11274552" cy="823287"/>
          </a:xfrm>
        </p:spPr>
        <p:txBody>
          <a:bodyPr/>
          <a:lstStyle/>
          <a:p>
            <a:r>
              <a:rPr lang="en-US" dirty="0"/>
              <a:t>Employees Outside IT Increasingly Perform Technology Work</a:t>
            </a:r>
          </a:p>
        </p:txBody>
      </p:sp>
      <p:graphicFrame>
        <p:nvGraphicFramePr>
          <p:cNvPr id="26" name="Chart Web">
            <a:extLst>
              <a:ext uri="{FF2B5EF4-FFF2-40B4-BE49-F238E27FC236}">
                <a16:creationId xmlns:a16="http://schemas.microsoft.com/office/drawing/2014/main" xmlns="" id="{65B07C1C-5971-4F34-AE6A-435C765316CD}"/>
              </a:ext>
            </a:extLst>
          </p:cNvPr>
          <p:cNvGraphicFramePr/>
          <p:nvPr>
            <p:extLst>
              <p:ext uri="{D42A27DB-BD31-4B8C-83A1-F6EECF244321}">
                <p14:modId xmlns:p14="http://schemas.microsoft.com/office/powerpoint/2010/main" val="406990198"/>
              </p:ext>
            </p:extLst>
          </p:nvPr>
        </p:nvGraphicFramePr>
        <p:xfrm>
          <a:off x="4842864" y="2150490"/>
          <a:ext cx="3045533" cy="3048217"/>
        </p:xfrm>
        <a:graphic>
          <a:graphicData uri="http://schemas.openxmlformats.org/drawingml/2006/chart">
            <c:chart xmlns:c="http://schemas.openxmlformats.org/drawingml/2006/chart" xmlns:r="http://schemas.openxmlformats.org/officeDocument/2006/relationships" r:id="rId3"/>
          </a:graphicData>
        </a:graphic>
      </p:graphicFrame>
      <p:sp>
        <p:nvSpPr>
          <p:cNvPr id="27" name="TextBox 26">
            <a:extLst>
              <a:ext uri="{FF2B5EF4-FFF2-40B4-BE49-F238E27FC236}">
                <a16:creationId xmlns:a16="http://schemas.microsoft.com/office/drawing/2014/main" xmlns="" id="{AD6D90E6-CB3C-45BD-AEF9-5B11F9E42726}"/>
              </a:ext>
            </a:extLst>
          </p:cNvPr>
          <p:cNvSpPr txBox="1"/>
          <p:nvPr/>
        </p:nvSpPr>
        <p:spPr>
          <a:xfrm>
            <a:off x="7984580" y="3305633"/>
            <a:ext cx="1380574" cy="737930"/>
          </a:xfrm>
          <a:prstGeom prst="rect">
            <a:avLst/>
          </a:prstGeom>
        </p:spPr>
        <p:txBody>
          <a:bodyPr wrap="square" lIns="0" tIns="0" rIns="0" bIns="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000000"/>
                </a:solidFill>
                <a:effectLst/>
                <a:uLnTx/>
                <a:uFillTx/>
                <a:latin typeface="Arial" panose="020B0604020202020204" pitchFamily="34" charset="0"/>
                <a:cs typeface="Arial" panose="020B0604020202020204" pitchFamily="34" charset="0"/>
              </a:rPr>
              <a:t>49%</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Arial" panose="020B0604020202020204" pitchFamily="34" charset="0"/>
                <a:cs typeface="Arial" panose="020B0604020202020204" pitchFamily="34" charset="0"/>
              </a:rPr>
              <a:t>Technology “End Users”</a:t>
            </a:r>
          </a:p>
        </p:txBody>
      </p:sp>
      <p:sp>
        <p:nvSpPr>
          <p:cNvPr id="28" name="TextBox 27">
            <a:extLst>
              <a:ext uri="{FF2B5EF4-FFF2-40B4-BE49-F238E27FC236}">
                <a16:creationId xmlns:a16="http://schemas.microsoft.com/office/drawing/2014/main" xmlns="" id="{DE968C25-85A9-40A0-A276-65E52202757F}"/>
              </a:ext>
            </a:extLst>
          </p:cNvPr>
          <p:cNvSpPr txBox="1"/>
          <p:nvPr/>
        </p:nvSpPr>
        <p:spPr>
          <a:xfrm>
            <a:off x="3508015" y="3310751"/>
            <a:ext cx="1250388" cy="727694"/>
          </a:xfrm>
          <a:prstGeom prst="rect">
            <a:avLst/>
          </a:prstGeom>
        </p:spPr>
        <p:txBody>
          <a:bodyPr wrap="square" lIns="0" tIns="0" rIns="0" bIns="0" anchor="t" anchorCtr="0">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000000"/>
                </a:solidFill>
                <a:effectLst/>
                <a:uLnTx/>
                <a:uFillTx/>
                <a:latin typeface="Arial" panose="020B0604020202020204" pitchFamily="34" charset="0"/>
                <a:cs typeface="Arial" panose="020B0604020202020204" pitchFamily="34" charset="0"/>
              </a:rPr>
              <a:t>41%</a:t>
            </a:r>
          </a:p>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Arial" panose="020B0604020202020204" pitchFamily="34" charset="0"/>
                <a:cs typeface="Arial" panose="020B0604020202020204" pitchFamily="34" charset="0"/>
              </a:rPr>
              <a:t>Business Technologists</a:t>
            </a:r>
          </a:p>
        </p:txBody>
      </p:sp>
      <p:sp>
        <p:nvSpPr>
          <p:cNvPr id="30" name="TextBox 29">
            <a:extLst>
              <a:ext uri="{FF2B5EF4-FFF2-40B4-BE49-F238E27FC236}">
                <a16:creationId xmlns:a16="http://schemas.microsoft.com/office/drawing/2014/main" xmlns="" id="{D3DF6AF5-EFDD-4B0B-BAFE-7C97D799E221}"/>
              </a:ext>
            </a:extLst>
          </p:cNvPr>
          <p:cNvSpPr txBox="1"/>
          <p:nvPr/>
        </p:nvSpPr>
        <p:spPr>
          <a:xfrm>
            <a:off x="5885286" y="1387075"/>
            <a:ext cx="1238712" cy="724126"/>
          </a:xfrm>
          <a:prstGeom prst="rect">
            <a:avLst/>
          </a:prstGeom>
        </p:spPr>
        <p:txBody>
          <a:bodyPr wrap="square" lIns="0" tIns="0" rIns="0" bIns="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000000"/>
                </a:solidFill>
                <a:effectLst/>
                <a:uLnTx/>
                <a:uFillTx/>
                <a:latin typeface="Arial" panose="020B0604020202020204" pitchFamily="34" charset="0"/>
                <a:cs typeface="Arial" panose="020B0604020202020204" pitchFamily="34" charset="0"/>
              </a:rPr>
              <a:t>6%</a:t>
            </a:r>
          </a:p>
          <a:p>
            <a:pPr marL="0" marR="0" lvl="0" indent="0" algn="l" defTabSz="457200" rtl="0" eaLnBrk="1" fontAlgn="auto" latinLnBrk="0" hangingPunct="1">
              <a:lnSpc>
                <a:spcPct val="100000"/>
              </a:lnSpc>
              <a:spcBef>
                <a:spcPts val="0"/>
              </a:spcBef>
              <a:spcAft>
                <a:spcPts val="0"/>
              </a:spcAft>
              <a:buClr>
                <a:srgbClr val="000000"/>
              </a:buClr>
              <a:buSzPts val="1200"/>
              <a:buFontTx/>
              <a:buNone/>
              <a:tabLst/>
              <a:defRPr/>
            </a:pPr>
            <a:r>
              <a:rPr kumimoji="0" lang="en-US" sz="1600" b="0" i="0" u="none" strike="noStrike" kern="1200" cap="none" spc="0" normalizeH="0" baseline="0" noProof="0" dirty="0">
                <a:ln>
                  <a:noFill/>
                </a:ln>
                <a:solidFill>
                  <a:srgbClr val="000000"/>
                </a:solidFill>
                <a:effectLst/>
                <a:uLnTx/>
                <a:uFillTx/>
                <a:latin typeface="Arial" panose="020B0604020202020204" pitchFamily="34" charset="0"/>
                <a:ea typeface="Arial"/>
                <a:cs typeface="Arial" panose="020B0604020202020204" pitchFamily="34" charset="0"/>
                <a:sym typeface="Arial"/>
              </a:rPr>
              <a:t>Business Unit IT Staff</a:t>
            </a:r>
            <a:r>
              <a:rPr kumimoji="0" lang="en-US" sz="1600" b="0" i="0" u="none" strike="noStrike" kern="1200" cap="none" spc="0" normalizeH="0" baseline="30000" noProof="0" dirty="0">
                <a:ln>
                  <a:noFill/>
                </a:ln>
                <a:solidFill>
                  <a:srgbClr val="000000"/>
                </a:solidFill>
                <a:effectLst/>
                <a:uLnTx/>
                <a:uFillTx/>
                <a:latin typeface="Arial" panose="020B0604020202020204" pitchFamily="34" charset="0"/>
                <a:ea typeface="Arial"/>
                <a:cs typeface="Arial" panose="020B0604020202020204" pitchFamily="34" charset="0"/>
                <a:sym typeface="Arial"/>
              </a:rPr>
              <a:t>a</a:t>
            </a:r>
          </a:p>
        </p:txBody>
      </p:sp>
      <p:sp>
        <p:nvSpPr>
          <p:cNvPr id="31" name="TextBox 30">
            <a:extLst>
              <a:ext uri="{FF2B5EF4-FFF2-40B4-BE49-F238E27FC236}">
                <a16:creationId xmlns:a16="http://schemas.microsoft.com/office/drawing/2014/main" xmlns="" id="{470D7E3A-5114-4283-B2EE-39696D2812FA}"/>
              </a:ext>
            </a:extLst>
          </p:cNvPr>
          <p:cNvSpPr txBox="1"/>
          <p:nvPr/>
        </p:nvSpPr>
        <p:spPr>
          <a:xfrm>
            <a:off x="4056246" y="1602209"/>
            <a:ext cx="1601480" cy="724126"/>
          </a:xfrm>
          <a:prstGeom prst="rect">
            <a:avLst/>
          </a:prstGeom>
        </p:spPr>
        <p:txBody>
          <a:bodyPr wrap="square" lIns="0" tIns="0" rIns="0" bIns="0" anchor="t" anchorCtr="0">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000000"/>
                </a:solidFill>
                <a:effectLst/>
                <a:uLnTx/>
                <a:uFillTx/>
                <a:latin typeface="Arial" panose="020B0604020202020204" pitchFamily="34" charset="0"/>
                <a:cs typeface="Arial" panose="020B0604020202020204" pitchFamily="34" charset="0"/>
              </a:rPr>
              <a:t>4%</a:t>
            </a:r>
          </a:p>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Arial" panose="020B0604020202020204" pitchFamily="34" charset="0"/>
                <a:cs typeface="Arial" panose="020B0604020202020204" pitchFamily="34" charset="0"/>
              </a:rPr>
              <a:t>IT Staff Reporting to CIO</a:t>
            </a:r>
            <a:r>
              <a:rPr kumimoji="0" lang="en-US" sz="1600" b="0" i="0" u="none" strike="noStrike" kern="1200" cap="none" spc="0" normalizeH="0" baseline="30000" noProof="0" dirty="0">
                <a:ln>
                  <a:noFill/>
                </a:ln>
                <a:solidFill>
                  <a:srgbClr val="000000"/>
                </a:solidFill>
                <a:effectLst/>
                <a:uLnTx/>
                <a:uFillTx/>
                <a:latin typeface="Arial" panose="020B0604020202020204" pitchFamily="34" charset="0"/>
                <a:cs typeface="Arial" panose="020B0604020202020204" pitchFamily="34" charset="0"/>
              </a:rPr>
              <a:t>b</a:t>
            </a:r>
          </a:p>
        </p:txBody>
      </p:sp>
      <p:sp>
        <p:nvSpPr>
          <p:cNvPr id="10" name="Google Shape;416;gdc600b0d8f_0_694">
            <a:extLst>
              <a:ext uri="{FF2B5EF4-FFF2-40B4-BE49-F238E27FC236}">
                <a16:creationId xmlns:a16="http://schemas.microsoft.com/office/drawing/2014/main" xmlns="" id="{3EDA48D8-2255-4A4F-8D41-9CEDB02E5C67}"/>
              </a:ext>
            </a:extLst>
          </p:cNvPr>
          <p:cNvSpPr txBox="1"/>
          <p:nvPr/>
        </p:nvSpPr>
        <p:spPr>
          <a:xfrm>
            <a:off x="457199" y="5320070"/>
            <a:ext cx="11280775" cy="892552"/>
          </a:xfrm>
          <a:prstGeom prst="rect">
            <a:avLst/>
          </a:prstGeom>
          <a:noFill/>
          <a:ln>
            <a:noFill/>
          </a:ln>
        </p:spPr>
        <p:txBody>
          <a:bodyPr spcFirstLastPara="1" wrap="square" lIns="0" tIns="91440" rIns="0" bIns="0" anchor="b" anchorCtr="0">
            <a:spAutoFit/>
          </a:bodyPr>
          <a:lstStyle/>
          <a:p>
            <a:pPr marL="0" marR="0" lvl="0" indent="0" algn="l" defTabSz="457200" rtl="0" eaLnBrk="1" fontAlgn="auto" latinLnBrk="0" hangingPunct="1">
              <a:lnSpc>
                <a:spcPct val="100000"/>
              </a:lnSpc>
              <a:spcAft>
                <a:spcPts val="0"/>
              </a:spcAft>
              <a:buClr>
                <a:srgbClr val="000000"/>
              </a:buClr>
              <a:buSzPts val="1200"/>
              <a:buFont typeface="Arial"/>
              <a:buNone/>
              <a:tabLst/>
              <a:defRPr/>
            </a:pPr>
            <a:r>
              <a:rPr kumimoji="0" lang="en-US" sz="1600" b="0" i="0" u="none" strike="noStrike" kern="1200" cap="none" spc="0" normalizeH="0" baseline="0" noProof="0" dirty="0">
                <a:ln>
                  <a:noFill/>
                </a:ln>
                <a:solidFill>
                  <a:srgbClr val="000000"/>
                </a:solidFill>
                <a:effectLst/>
                <a:uLnTx/>
                <a:uFillTx/>
                <a:latin typeface="Arial"/>
                <a:ea typeface="Arial"/>
                <a:cs typeface="Arial"/>
                <a:sym typeface="Arial"/>
              </a:rPr>
              <a:t>n = 11,848 employees across the entire workforce</a:t>
            </a:r>
          </a:p>
          <a:p>
            <a:pPr marL="0" marR="0" lvl="0" indent="0" algn="l" defTabSz="457200" rtl="0" eaLnBrk="1" fontAlgn="auto" latinLnBrk="0" hangingPunct="1">
              <a:lnSpc>
                <a:spcPct val="100000"/>
              </a:lnSpc>
              <a:spcAft>
                <a:spcPts val="0"/>
              </a:spcAft>
              <a:buClr>
                <a:srgbClr val="000000"/>
              </a:buClr>
              <a:buSzPts val="1000"/>
              <a:buFontTx/>
              <a:buNone/>
              <a:tabLst/>
              <a:defRPr/>
            </a:pPr>
            <a:r>
              <a:rPr kumimoji="0" lang="en-US" sz="1200" b="0" i="0" u="none" strike="noStrike" kern="1200" cap="none" spc="0" normalizeH="0" baseline="0" noProof="0" dirty="0">
                <a:ln>
                  <a:noFill/>
                </a:ln>
                <a:solidFill>
                  <a:srgbClr val="6F7878"/>
                </a:solidFill>
                <a:effectLst/>
                <a:uLnTx/>
                <a:uFillTx/>
                <a:latin typeface="Arial"/>
                <a:ea typeface="Arial"/>
                <a:cs typeface="Arial"/>
                <a:sym typeface="Arial"/>
              </a:rPr>
              <a:t>Source: 2021 Gartner Reimagining Technology Work Survey combined </a:t>
            </a:r>
            <a:r>
              <a:rPr kumimoji="0" lang="en-US" sz="1200" b="0" i="0" u="none" strike="noStrike" kern="1200" cap="none" spc="0" normalizeH="0" baseline="0" noProof="0" dirty="0">
                <a:ln>
                  <a:noFill/>
                </a:ln>
                <a:solidFill>
                  <a:srgbClr val="6F7878"/>
                </a:solidFill>
                <a:effectLst/>
                <a:uLnTx/>
                <a:uFillTx/>
                <a:latin typeface="Arial"/>
                <a:ea typeface="+mn-ea"/>
                <a:cs typeface="Arial"/>
                <a:sym typeface="Arial"/>
              </a:rPr>
              <a:t>with 2020 Gartner Digital Friction Survey;</a:t>
            </a:r>
          </a:p>
          <a:p>
            <a:pPr marL="91440" marR="0" lvl="0" indent="-91440" algn="l" defTabSz="457200" rtl="0" eaLnBrk="1" fontAlgn="auto" latinLnBrk="0" hangingPunct="1">
              <a:lnSpc>
                <a:spcPct val="100000"/>
              </a:lnSpc>
              <a:spcAft>
                <a:spcPts val="0"/>
              </a:spcAft>
              <a:buClr>
                <a:srgbClr val="000000"/>
              </a:buClr>
              <a:buSzPts val="900"/>
              <a:buFontTx/>
              <a:buNone/>
              <a:tabLst/>
              <a:defRPr/>
            </a:pPr>
            <a:r>
              <a:rPr kumimoji="0" lang="en-US" sz="1200" b="0" i="0" u="none" strike="noStrike" kern="1200" cap="none" spc="0" normalizeH="0" baseline="30000" noProof="0" dirty="0">
                <a:ln>
                  <a:noFill/>
                </a:ln>
                <a:solidFill>
                  <a:srgbClr val="6F7878"/>
                </a:solidFill>
                <a:effectLst/>
                <a:uLnTx/>
                <a:uFillTx/>
                <a:latin typeface="Arial"/>
                <a:ea typeface="Arial"/>
                <a:cs typeface="Arial"/>
                <a:sym typeface="Arial"/>
              </a:rPr>
              <a:t>a</a:t>
            </a:r>
            <a:r>
              <a:rPr kumimoji="0" lang="en-US" sz="1200" b="0" i="0" u="none" strike="noStrike" kern="1200" cap="none" spc="0" normalizeH="0" baseline="0" noProof="0" dirty="0">
                <a:ln>
                  <a:noFill/>
                </a:ln>
                <a:solidFill>
                  <a:srgbClr val="6F7878"/>
                </a:solidFill>
                <a:effectLst/>
                <a:uLnTx/>
                <a:uFillTx/>
                <a:latin typeface="Arial"/>
                <a:ea typeface="Arial"/>
                <a:cs typeface="Arial"/>
                <a:sym typeface="Arial"/>
              </a:rPr>
              <a:t> Business unit IT staff </a:t>
            </a:r>
            <a:r>
              <a:rPr lang="en-US" sz="1200" dirty="0">
                <a:solidFill>
                  <a:srgbClr val="6F7878"/>
                </a:solidFill>
                <a:latin typeface="Arial"/>
                <a:ea typeface="Arial"/>
                <a:cs typeface="Arial"/>
                <a:sym typeface="Arial"/>
              </a:rPr>
              <a:t>r</a:t>
            </a:r>
            <a:r>
              <a:rPr kumimoji="0" lang="en-US" sz="1200" b="0" i="0" u="none" strike="noStrike" kern="1200" cap="none" spc="0" normalizeH="0" baseline="0" noProof="0" dirty="0">
                <a:ln>
                  <a:noFill/>
                </a:ln>
                <a:solidFill>
                  <a:srgbClr val="6F7878"/>
                </a:solidFill>
                <a:effectLst/>
                <a:uLnTx/>
                <a:uFillTx/>
                <a:latin typeface="Arial"/>
                <a:ea typeface="Arial"/>
                <a:cs typeface="Arial"/>
                <a:sym typeface="Arial"/>
              </a:rPr>
              <a:t>eporting </a:t>
            </a:r>
            <a:r>
              <a:rPr lang="en-US" sz="1200" dirty="0" err="1">
                <a:solidFill>
                  <a:srgbClr val="6F7878"/>
                </a:solidFill>
                <a:latin typeface="Arial"/>
                <a:ea typeface="Arial"/>
                <a:cs typeface="Arial"/>
                <a:sym typeface="Arial"/>
              </a:rPr>
              <a:t>i</a:t>
            </a:r>
            <a:r>
              <a:rPr kumimoji="0" lang="en-US" sz="1200" b="0" i="0" u="none" strike="noStrike" kern="1200" cap="none" spc="0" normalizeH="0" baseline="0" noProof="0" dirty="0">
                <a:ln>
                  <a:noFill/>
                </a:ln>
                <a:solidFill>
                  <a:srgbClr val="6F7878"/>
                </a:solidFill>
                <a:effectLst/>
                <a:uLnTx/>
                <a:uFillTx/>
                <a:latin typeface="Arial"/>
                <a:ea typeface="Arial"/>
                <a:cs typeface="Arial"/>
                <a:sym typeface="Arial"/>
              </a:rPr>
              <a:t>nto </a:t>
            </a:r>
            <a:r>
              <a:rPr lang="en-US" sz="1200" dirty="0">
                <a:solidFill>
                  <a:srgbClr val="6F7878"/>
                </a:solidFill>
                <a:latin typeface="Arial"/>
                <a:ea typeface="Arial"/>
                <a:cs typeface="Arial"/>
                <a:sym typeface="Arial"/>
              </a:rPr>
              <a:t>d</a:t>
            </a:r>
            <a:r>
              <a:rPr kumimoji="0" lang="en-US" sz="1200" b="0" i="0" u="none" strike="noStrike" kern="1200" cap="none" spc="0" normalizeH="0" baseline="0" noProof="0" dirty="0">
                <a:ln>
                  <a:noFill/>
                </a:ln>
                <a:solidFill>
                  <a:srgbClr val="6F7878"/>
                </a:solidFill>
                <a:effectLst/>
                <a:uLnTx/>
                <a:uFillTx/>
                <a:latin typeface="Arial"/>
                <a:ea typeface="Arial"/>
                <a:cs typeface="Arial"/>
                <a:sym typeface="Arial"/>
              </a:rPr>
              <a:t>ivisional or BU </a:t>
            </a:r>
            <a:r>
              <a:rPr kumimoji="0" lang="en-US" sz="1200" b="0" i="0" u="none" strike="noStrike" kern="1200" cap="none" spc="0" normalizeH="0" noProof="0" dirty="0">
                <a:ln>
                  <a:noFill/>
                </a:ln>
                <a:solidFill>
                  <a:srgbClr val="6F7878"/>
                </a:solidFill>
                <a:effectLst/>
                <a:uLnTx/>
                <a:uFillTx/>
                <a:latin typeface="Arial"/>
                <a:ea typeface="Arial"/>
                <a:cs typeface="Arial"/>
                <a:sym typeface="Arial"/>
              </a:rPr>
              <a:t>CIOs</a:t>
            </a:r>
            <a:r>
              <a:rPr lang="en-US" sz="1200" dirty="0">
                <a:solidFill>
                  <a:srgbClr val="6F7878"/>
                </a:solidFill>
                <a:latin typeface="Arial"/>
                <a:ea typeface="Arial"/>
                <a:cs typeface="Arial"/>
                <a:sym typeface="Arial"/>
              </a:rPr>
              <a:t>. </a:t>
            </a:r>
            <a:r>
              <a:rPr kumimoji="0" lang="en-US" sz="1200" b="0" i="0" u="none" strike="noStrike" kern="1200" cap="none" spc="0" normalizeH="0" noProof="0" dirty="0">
                <a:ln>
                  <a:noFill/>
                </a:ln>
                <a:solidFill>
                  <a:srgbClr val="6F7878"/>
                </a:solidFill>
                <a:effectLst/>
                <a:uLnTx/>
                <a:uFillTx/>
                <a:latin typeface="Arial"/>
                <a:ea typeface="Arial"/>
                <a:cs typeface="Arial"/>
                <a:sym typeface="Arial"/>
              </a:rPr>
              <a:t>By</a:t>
            </a:r>
            <a:r>
              <a:rPr kumimoji="0" lang="en-US" sz="1200" b="0" i="0" u="none" strike="noStrike" kern="1200" cap="none" spc="0" normalizeH="0" baseline="0" noProof="0" dirty="0">
                <a:ln>
                  <a:noFill/>
                </a:ln>
                <a:solidFill>
                  <a:srgbClr val="6F7878"/>
                </a:solidFill>
                <a:effectLst/>
                <a:uLnTx/>
                <a:uFillTx/>
                <a:latin typeface="Arial"/>
                <a:ea typeface="Arial"/>
                <a:cs typeface="Arial"/>
                <a:sym typeface="Arial"/>
              </a:rPr>
              <a:t> CIO, we mean the senior most IT executive, but actual titles may vary.</a:t>
            </a:r>
          </a:p>
          <a:p>
            <a:pPr marL="91440" marR="0" lvl="0" indent="-91440" algn="l" defTabSz="457200" rtl="0" eaLnBrk="1" fontAlgn="auto" latinLnBrk="0" hangingPunct="1">
              <a:lnSpc>
                <a:spcPct val="100000"/>
              </a:lnSpc>
              <a:spcAft>
                <a:spcPts val="0"/>
              </a:spcAft>
              <a:buClr>
                <a:srgbClr val="000000"/>
              </a:buClr>
              <a:buSzPts val="900"/>
              <a:buFontTx/>
              <a:buNone/>
              <a:tabLst/>
              <a:defRPr/>
            </a:pPr>
            <a:r>
              <a:rPr kumimoji="0" lang="en-US" sz="1200" b="0" i="0" u="none" strike="noStrike" kern="1200" cap="none" spc="0" normalizeH="0" baseline="30000" noProof="0" dirty="0">
                <a:ln>
                  <a:noFill/>
                </a:ln>
                <a:solidFill>
                  <a:srgbClr val="6F7878"/>
                </a:solidFill>
                <a:effectLst/>
                <a:uLnTx/>
                <a:uFillTx/>
                <a:latin typeface="Arial"/>
                <a:ea typeface="Arial"/>
                <a:cs typeface="Arial"/>
                <a:sym typeface="Arial"/>
              </a:rPr>
              <a:t>.b </a:t>
            </a:r>
            <a:r>
              <a:rPr kumimoji="0" lang="en-US" sz="1200" b="0" i="0" u="none" strike="noStrike" kern="1200" cap="none" spc="0" normalizeH="0" baseline="0" noProof="0" dirty="0">
                <a:ln>
                  <a:noFill/>
                </a:ln>
                <a:solidFill>
                  <a:srgbClr val="6F7878"/>
                </a:solidFill>
                <a:effectLst/>
                <a:uLnTx/>
                <a:uFillTx/>
                <a:latin typeface="Arial"/>
                <a:ea typeface="Arial"/>
                <a:cs typeface="Arial"/>
                <a:sym typeface="Arial"/>
              </a:rPr>
              <a:t>By CIO, we mean the senior most IT executive, but actual titles may vary.</a:t>
            </a:r>
            <a:endParaRPr kumimoji="0" lang="en-US" sz="1200" b="0" i="0" u="none" strike="noStrike" kern="1200" cap="none" spc="0" normalizeH="0" baseline="30000" noProof="0" dirty="0">
              <a:ln>
                <a:noFill/>
              </a:ln>
              <a:solidFill>
                <a:srgbClr val="6F7878"/>
              </a:solidFill>
              <a:effectLst/>
              <a:uLnTx/>
              <a:uFillTx/>
              <a:latin typeface="Arial"/>
              <a:ea typeface="Arial"/>
              <a:cs typeface="Arial"/>
              <a:sym typeface="Arial"/>
            </a:endParaRPr>
          </a:p>
        </p:txBody>
      </p:sp>
      <p:cxnSp>
        <p:nvCxnSpPr>
          <p:cNvPr id="13" name="Google Shape;379;p7">
            <a:extLst>
              <a:ext uri="{FF2B5EF4-FFF2-40B4-BE49-F238E27FC236}">
                <a16:creationId xmlns:a16="http://schemas.microsoft.com/office/drawing/2014/main" xmlns="" id="{2CCF3B89-87EC-AD4A-93B8-0CA1C51CAB8B}"/>
              </a:ext>
            </a:extLst>
          </p:cNvPr>
          <p:cNvCxnSpPr>
            <a:cxnSpLocks/>
          </p:cNvCxnSpPr>
          <p:nvPr/>
        </p:nvCxnSpPr>
        <p:spPr>
          <a:xfrm>
            <a:off x="2026797" y="3717630"/>
            <a:ext cx="1567282" cy="0"/>
          </a:xfrm>
          <a:prstGeom prst="straightConnector1">
            <a:avLst/>
          </a:prstGeom>
          <a:noFill/>
          <a:ln w="25400" cap="sq" cmpd="sng">
            <a:solidFill>
              <a:srgbClr val="002856"/>
            </a:solidFill>
            <a:prstDash val="solid"/>
            <a:round/>
            <a:headEnd type="none" w="sm" len="sm"/>
            <a:tailEnd type="triangle" w="lg" len="med"/>
          </a:ln>
        </p:spPr>
      </p:cxnSp>
      <p:sp>
        <p:nvSpPr>
          <p:cNvPr id="9" name="Google Shape;407;gdc600b0d8f_0_694">
            <a:extLst>
              <a:ext uri="{FF2B5EF4-FFF2-40B4-BE49-F238E27FC236}">
                <a16:creationId xmlns:a16="http://schemas.microsoft.com/office/drawing/2014/main" xmlns="" id="{955CFB2C-CB8C-4C04-AFF9-1B2CA1B9D907}"/>
              </a:ext>
            </a:extLst>
          </p:cNvPr>
          <p:cNvSpPr/>
          <p:nvPr/>
        </p:nvSpPr>
        <p:spPr>
          <a:xfrm>
            <a:off x="457199" y="2720491"/>
            <a:ext cx="2649415" cy="1908215"/>
          </a:xfrm>
          <a:prstGeom prst="rect">
            <a:avLst/>
          </a:prstGeom>
          <a:solidFill>
            <a:schemeClr val="bg1"/>
          </a:solidFill>
          <a:ln w="25400" cap="flat" cmpd="sng">
            <a:solidFill>
              <a:srgbClr val="002856"/>
            </a:solidFill>
            <a:prstDash val="solid"/>
            <a:round/>
            <a:headEnd type="none" w="sm" len="sm"/>
            <a:tailEnd type="none" w="sm" len="sm"/>
          </a:ln>
        </p:spPr>
        <p:txBody>
          <a:bodyPr spcFirstLastPara="1" wrap="square" lIns="91440" tIns="91440" rIns="91440" bIns="91440" anchor="t" anchorCtr="0">
            <a:spAutoFit/>
          </a:bodyPr>
          <a:lstStyle/>
          <a:p>
            <a:pPr marL="0" marR="0" lvl="0" indent="0" algn="l" defTabSz="457200" rtl="0" eaLnBrk="1" fontAlgn="auto" latinLnBrk="0" hangingPunct="1">
              <a:spcBef>
                <a:spcPts val="0"/>
              </a:spcBef>
              <a:spcAft>
                <a:spcPts val="0"/>
              </a:spcAft>
              <a:buClr>
                <a:srgbClr val="000000"/>
              </a:buClr>
              <a:buSzPts val="1200"/>
              <a:buFont typeface="Arial"/>
              <a:buNone/>
              <a:tabLst/>
              <a:defRPr/>
            </a:pPr>
            <a:r>
              <a:rPr kumimoji="0" lang="en-US" sz="1600" b="1" i="0" u="none" strike="noStrike" kern="1200" cap="none" spc="0" normalizeH="0" baseline="0" noProof="0" dirty="0">
                <a:ln>
                  <a:noFill/>
                </a:ln>
                <a:effectLst/>
                <a:uLnTx/>
                <a:uFillTx/>
                <a:latin typeface="Arial"/>
                <a:ea typeface="+mn-ea"/>
                <a:cs typeface="+mn-cs"/>
              </a:rPr>
              <a:t>Gartner’s definition of </a:t>
            </a:r>
            <a:r>
              <a:rPr lang="en-US" sz="1600" b="1" dirty="0">
                <a:latin typeface="Arial"/>
                <a:cs typeface="Arial"/>
                <a:sym typeface="Arial"/>
              </a:rPr>
              <a:t>b</a:t>
            </a:r>
            <a:r>
              <a:rPr kumimoji="0" lang="en-US" sz="1600" b="1" i="0" u="none" strike="noStrike" kern="1200" cap="none" spc="0" normalizeH="0" baseline="0" noProof="0" dirty="0">
                <a:ln>
                  <a:noFill/>
                </a:ln>
                <a:effectLst/>
                <a:uLnTx/>
                <a:uFillTx/>
                <a:latin typeface="Arial"/>
                <a:ea typeface="Arial"/>
                <a:cs typeface="Arial"/>
                <a:sym typeface="Arial"/>
              </a:rPr>
              <a:t>usiness technologists: </a:t>
            </a:r>
            <a:r>
              <a:rPr kumimoji="0" lang="en-US" sz="1600" b="0" i="0" u="none" strike="noStrike" kern="1200" cap="none" spc="0" normalizeH="0" baseline="0" noProof="0" dirty="0">
                <a:ln>
                  <a:noFill/>
                </a:ln>
                <a:effectLst/>
                <a:uLnTx/>
                <a:uFillTx/>
                <a:latin typeface="Arial"/>
                <a:ea typeface="Arial"/>
                <a:cs typeface="Arial"/>
                <a:sym typeface="Arial"/>
              </a:rPr>
              <a:t>Employees who report outside of IT departments and </a:t>
            </a:r>
            <a:r>
              <a:rPr kumimoji="0" lang="en-US" sz="1600" b="0" i="0" u="none" strike="noStrike" kern="1200" cap="none" spc="0" normalizeH="0" baseline="0" noProof="0" dirty="0">
                <a:ln>
                  <a:noFill/>
                </a:ln>
                <a:effectLst/>
                <a:uLnTx/>
                <a:uFillTx/>
                <a:latin typeface="Arial"/>
                <a:ea typeface="+mn-ea"/>
                <a:cs typeface="+mn-cs"/>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1"/>
                  </a:ext>
                </a:extLst>
              </a:rPr>
              <a:t>create</a:t>
            </a:r>
            <a:r>
              <a:rPr kumimoji="0" lang="en-US" sz="1600" b="0" i="0" u="none" strike="noStrike" kern="1200" cap="none" spc="0" normalizeH="0" baseline="0" noProof="0" dirty="0">
                <a:ln>
                  <a:noFill/>
                </a:ln>
                <a:effectLst/>
                <a:uLnTx/>
                <a:uFillTx/>
                <a:latin typeface="Arial"/>
                <a:ea typeface="Arial"/>
                <a:cs typeface="Arial"/>
                <a:sym typeface="Arial"/>
              </a:rPr>
              <a:t> technology or analytics capabilities for work.</a:t>
            </a:r>
          </a:p>
        </p:txBody>
      </p:sp>
    </p:spTree>
    <p:extLst>
      <p:ext uri="{BB962C8B-B14F-4D97-AF65-F5344CB8AC3E}">
        <p14:creationId xmlns:p14="http://schemas.microsoft.com/office/powerpoint/2010/main" val="110727061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EXCELFILE" val="C:\Users\dsatterf\Documents\Working\TEMP GRADS\Templates\Sample_Charts.xlsx"/>
  <p:tag name="CHARTSHEET" val="C_Bar"/>
  <p:tag name="DATASHEET" val="D_C_Bar"/>
  <p:tag name="CHARTNAME" val="C_Bar"/>
</p:tagLst>
</file>

<file path=ppt/tags/tag2.xml><?xml version="1.0" encoding="utf-8"?>
<p:tagLst xmlns:a="http://schemas.openxmlformats.org/drawingml/2006/main" xmlns:r="http://schemas.openxmlformats.org/officeDocument/2006/relationships" xmlns:p="http://schemas.openxmlformats.org/presentationml/2006/main">
  <p:tag name="EXCELFILE" val="C:\Users\dsatterf\Documents\Working\TEMP GRADS\Templates\Sample_Charts.xlsx"/>
  <p:tag name="CHARTSHEET" val="C_Bar"/>
  <p:tag name="DATASHEET" val="D_C_Bar"/>
  <p:tag name="CHARTNAME" val="C_Bar"/>
</p:tagLst>
</file>

<file path=ppt/tags/tag3.xml><?xml version="1.0" encoding="utf-8"?>
<p:tagLst xmlns:a="http://schemas.openxmlformats.org/drawingml/2006/main" xmlns:r="http://schemas.openxmlformats.org/officeDocument/2006/relationships" xmlns:p="http://schemas.openxmlformats.org/presentationml/2006/main">
  <p:tag name="EXCELFILE" val="C:\Users\dsatterf\Documents\Working\TEMP GRADS\Templates\Sample_Charts.xlsx"/>
  <p:tag name="CHARTSHEET" val="C_Bar"/>
  <p:tag name="DATASHEET" val="D_C_Bar"/>
  <p:tag name="CHARTNAME" val="C_Bar"/>
</p:tagLst>
</file>

<file path=ppt/tags/tag4.xml><?xml version="1.0" encoding="utf-8"?>
<p:tagLst xmlns:a="http://schemas.openxmlformats.org/drawingml/2006/main" xmlns:r="http://schemas.openxmlformats.org/officeDocument/2006/relationships" xmlns:p="http://schemas.openxmlformats.org/presentationml/2006/main">
  <p:tag name="EXCELFILE" val="C:\Users\dsatterf\Documents\Working\TEMP GRADS\Templates\Sample_Charts.xlsx"/>
  <p:tag name="CHARTSHEET" val="C_Bar"/>
  <p:tag name="DATASHEET" val="D_C_Bar"/>
  <p:tag name="CHARTNAME" val="C_Bar"/>
</p:tagLst>
</file>

<file path=ppt/tags/tag5.xml><?xml version="1.0" encoding="utf-8"?>
<p:tagLst xmlns:a="http://schemas.openxmlformats.org/drawingml/2006/main" xmlns:r="http://schemas.openxmlformats.org/officeDocument/2006/relationships" xmlns:p="http://schemas.openxmlformats.org/presentationml/2006/main">
  <p:tag name="EXCELFILE" val="C:\Users\dsatterf\Documents\Working\TEMP GRADS\Templates\Sample_Charts.xlsx"/>
  <p:tag name="CHARTSHEET" val="C_Bar"/>
  <p:tag name="DATASHEET" val="D_C_Bar"/>
  <p:tag name="CHARTNAME" val="C_Bar"/>
</p:tagLst>
</file>

<file path=ppt/theme/theme1.xml><?xml version="1.0" encoding="utf-8"?>
<a:theme xmlns:a="http://schemas.openxmlformats.org/drawingml/2006/main" name="White bkgrnd master">
  <a:themeElements>
    <a:clrScheme name="2020 Gartner Theme-003">
      <a:dk1>
        <a:sysClr val="windowText" lastClr="000000"/>
      </a:dk1>
      <a:lt1>
        <a:sysClr val="window" lastClr="FFFFFF"/>
      </a:lt1>
      <a:dk2>
        <a:srgbClr val="002856"/>
      </a:dk2>
      <a:lt2>
        <a:srgbClr val="FFFFFF"/>
      </a:lt2>
      <a:accent1>
        <a:srgbClr val="002856"/>
      </a:accent1>
      <a:accent2>
        <a:srgbClr val="6F7878"/>
      </a:accent2>
      <a:accent3>
        <a:srgbClr val="979D9D"/>
      </a:accent3>
      <a:accent4>
        <a:srgbClr val="009AD7"/>
      </a:accent4>
      <a:accent5>
        <a:srgbClr val="FF540A"/>
      </a:accent5>
      <a:accent6>
        <a:srgbClr val="FEC10D"/>
      </a:accent6>
      <a:hlink>
        <a:srgbClr val="0052D6"/>
      </a:hlink>
      <a:folHlink>
        <a:srgbClr val="0045B5"/>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noFill/>
        <a:ln w="12700" cap="flat" cmpd="sng">
          <a:solidFill>
            <a:srgbClr val="6F7878"/>
          </a:solidFill>
          <a:prstDash val="solid"/>
          <a:round/>
          <a:headEnd type="none" w="lg" len="med"/>
          <a:tailEnd type="none" w="lg" len="med"/>
        </a:ln>
      </a:spPr>
      <a:bodyPr/>
      <a:lstStyle/>
    </a:lnDef>
    <a:txDef>
      <a:spPr>
        <a:noFill/>
      </a:spPr>
      <a:bodyPr wrap="none" lIns="0" rIns="0" rtlCol="0">
        <a:spAutoFit/>
      </a:bodyPr>
      <a:lstStyle>
        <a:defPPr algn="l">
          <a:spcBef>
            <a:spcPts val="600"/>
          </a:spcBef>
          <a:defRPr dirty="0" smtClean="0"/>
        </a:defPPr>
      </a:lstStyle>
    </a:txDef>
  </a:objectDefaults>
  <a:extraClrSchemeLst/>
  <a:custClrLst>
    <a:custClr name="GBlue">
      <a:srgbClr val="002856"/>
    </a:custClr>
    <a:custClr name="Sky">
      <a:srgbClr val="009AD7"/>
    </a:custClr>
    <a:custClr name="Surf">
      <a:srgbClr val="06C4B0"/>
    </a:custClr>
    <a:custClr name="Tangerine">
      <a:srgbClr val="FF540A"/>
    </a:custClr>
    <a:custClr name="Lemon">
      <a:srgbClr val="FEC10D"/>
    </a:custClr>
    <a:custClr name="Rose">
      <a:srgbClr val="E81159"/>
    </a:custClr>
    <a:custClr name="White">
      <a:srgbClr val="FFFFFF"/>
    </a:custClr>
    <a:custClr name="Steel">
      <a:srgbClr val="6F7878"/>
    </a:custClr>
    <a:custClr name="Black">
      <a:srgbClr val="000000"/>
    </a:custClr>
    <a:custClr name="Error Red">
      <a:srgbClr val="DE0A01"/>
    </a:custClr>
    <a:custClr name="GBlue Tint1">
      <a:srgbClr val="6A80A3"/>
    </a:custClr>
    <a:custClr name="Sky Tint1">
      <a:srgbClr val="49C5F4"/>
    </a:custClr>
    <a:custClr name="Surf Tint1">
      <a:srgbClr val="4EDCCA"/>
    </a:custClr>
    <a:custClr name="Tangerine Tint1">
      <a:srgbClr val="FF986C"/>
    </a:custClr>
    <a:custClr name="Lemon Tint1">
      <a:srgbClr val="FEDA6E"/>
    </a:custClr>
    <a:custClr name="Rose Tint1">
      <a:srgbClr val="F4729D"/>
    </a:custClr>
    <a:custClr name="White">
      <a:srgbClr val="FFFFFF"/>
    </a:custClr>
    <a:custClr name="Steel Tint1">
      <a:srgbClr val="979D9D"/>
    </a:custClr>
    <a:custClr name="White">
      <a:srgbClr val="FFFFFF"/>
    </a:custClr>
    <a:custClr name="Warning Yellow">
      <a:srgbClr val="F5AB23"/>
    </a:custClr>
    <a:custClr name="GBlue Tint2">
      <a:srgbClr val="A1B3CA"/>
    </a:custClr>
    <a:custClr name="Sky Tint2">
      <a:srgbClr val="91DCF8"/>
    </a:custClr>
    <a:custClr name="Surf Tint2">
      <a:srgbClr val="95EADF"/>
    </a:custClr>
    <a:custClr name="Tangerine Tint2">
      <a:srgbClr val="FBC9A6"/>
    </a:custClr>
    <a:custClr name="Lemon Tint2">
      <a:srgbClr val="FFEDB3"/>
    </a:custClr>
    <a:custClr name="Rose Tint2">
      <a:srgbClr val="F9C1D2"/>
    </a:custClr>
    <a:custClr name="White">
      <a:srgbClr val="FFFFFF"/>
    </a:custClr>
    <a:custClr name="Steel Tint2">
      <a:srgbClr val="BDBDBD"/>
    </a:custClr>
    <a:custClr name="White">
      <a:srgbClr val="FFFFFF"/>
    </a:custClr>
    <a:custClr name="Success Green">
      <a:srgbClr val="00A76D"/>
    </a:custClr>
    <a:custClr name="GBlue Tint3">
      <a:srgbClr val="D0DEEA"/>
    </a:custClr>
    <a:custClr name="Sky Dark1">
      <a:srgbClr val="0073A1"/>
    </a:custClr>
    <a:custClr name="Surf Dark1">
      <a:srgbClr val="048D7F"/>
    </a:custClr>
    <a:custClr name="Tangerine Dark1">
      <a:srgbClr val="BF3F07"/>
    </a:custClr>
    <a:custClr name="Lemon Dark1">
      <a:srgbClr val="BE910A"/>
    </a:custClr>
    <a:custClr name="Rose Dark1">
      <a:srgbClr val="AE0D43"/>
    </a:custClr>
    <a:custClr name="White">
      <a:srgbClr val="FFFFFF"/>
    </a:custClr>
    <a:custClr name="Steel Tint3">
      <a:srgbClr val="D3D3D3"/>
    </a:custClr>
    <a:custClr name="White">
      <a:srgbClr val="FFFFFF"/>
    </a:custClr>
    <a:custClr name="Background Gray">
      <a:srgbClr val="F4F4F4"/>
    </a:custClr>
    <a:custClr name="GBlue Dark1">
      <a:srgbClr val="355578"/>
    </a:custClr>
    <a:custClr name="Sky Dark2">
      <a:srgbClr val="004D6B"/>
    </a:custClr>
    <a:custClr name="Surf Dark2">
      <a:srgbClr val="036258"/>
    </a:custClr>
    <a:custClr name="Tangerine Dark2">
      <a:srgbClr val="7F2A05"/>
    </a:custClr>
    <a:custClr name="Lemon Dark2">
      <a:srgbClr val="7F6006"/>
    </a:custClr>
    <a:custClr name="Rose Dark2">
      <a:srgbClr val="74082C"/>
    </a:custClr>
    <a:custClr name="White">
      <a:srgbClr val="FFFFFF"/>
    </a:custClr>
    <a:custClr name="Steel Dark">
      <a:srgbClr val="535A5A"/>
    </a:custClr>
    <a:custClr name="White">
      <a:srgbClr val="FFFFFF"/>
    </a:custClr>
    <a:custClr name="Link Blue">
      <a:srgbClr val="0052D6"/>
    </a:custClr>
  </a:custClrLst>
  <a:extLst>
    <a:ext uri="{05A4C25C-085E-4340-85A3-A5531E510DB2}">
      <thm15:themeFamily xmlns:thm15="http://schemas.microsoft.com/office/thememl/2012/main" name="LV_Presentation_Template" id="{684492C3-8C28-CD41-A63E-6356CD92D1F9}" vid="{AC5FAC9C-CEA1-A544-ABA3-EA43B4033EC7}"/>
    </a:ext>
  </a:extLst>
</a:theme>
</file>

<file path=ppt/theme/theme2.xml><?xml version="1.0" encoding="utf-8"?>
<a:theme xmlns:a="http://schemas.openxmlformats.org/drawingml/2006/main" name="Blue bkgrnd master">
  <a:themeElements>
    <a:clrScheme name="2020 Gartner Theme-003">
      <a:dk1>
        <a:sysClr val="windowText" lastClr="000000"/>
      </a:dk1>
      <a:lt1>
        <a:sysClr val="window" lastClr="FFFFFF"/>
      </a:lt1>
      <a:dk2>
        <a:srgbClr val="002856"/>
      </a:dk2>
      <a:lt2>
        <a:srgbClr val="FFFFFF"/>
      </a:lt2>
      <a:accent1>
        <a:srgbClr val="002856"/>
      </a:accent1>
      <a:accent2>
        <a:srgbClr val="6F7878"/>
      </a:accent2>
      <a:accent3>
        <a:srgbClr val="979D9D"/>
      </a:accent3>
      <a:accent4>
        <a:srgbClr val="009AD7"/>
      </a:accent4>
      <a:accent5>
        <a:srgbClr val="FF540A"/>
      </a:accent5>
      <a:accent6>
        <a:srgbClr val="FEC10D"/>
      </a:accent6>
      <a:hlink>
        <a:srgbClr val="0052D6"/>
      </a:hlink>
      <a:folHlink>
        <a:srgbClr val="0045B5"/>
      </a:folHlink>
    </a:clrScheme>
    <a:fontScheme name="Custom 1">
      <a:majorFont>
        <a:latin typeface="Arial Black"/>
        <a:ea typeface=""/>
        <a:cs typeface=""/>
      </a:majorFont>
      <a:minorFont>
        <a:latin typeface="Arial"/>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accent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rIns="0" rtlCol="0">
        <a:spAutoFit/>
      </a:bodyPr>
      <a:lstStyle>
        <a:defPPr algn="l">
          <a:defRPr dirty="0" smtClean="0"/>
        </a:defPPr>
      </a:lstStyle>
    </a:txDef>
  </a:objectDefaults>
  <a:extraClrSchemeLst/>
  <a:custClrLst>
    <a:custClr name="GBlue">
      <a:srgbClr val="002856"/>
    </a:custClr>
    <a:custClr name="Sky">
      <a:srgbClr val="009AD7"/>
    </a:custClr>
    <a:custClr name="Surf">
      <a:srgbClr val="06C4B0"/>
    </a:custClr>
    <a:custClr name="Tangerine">
      <a:srgbClr val="FF540A"/>
    </a:custClr>
    <a:custClr name="Lemon">
      <a:srgbClr val="FEC10D"/>
    </a:custClr>
    <a:custClr name="Rose">
      <a:srgbClr val="E81159"/>
    </a:custClr>
    <a:custClr name="White">
      <a:srgbClr val="FFFFFF"/>
    </a:custClr>
    <a:custClr name="Steel">
      <a:srgbClr val="6F7878"/>
    </a:custClr>
    <a:custClr name="Black">
      <a:srgbClr val="000000"/>
    </a:custClr>
    <a:custClr name="Error Red">
      <a:srgbClr val="DE0A01"/>
    </a:custClr>
    <a:custClr name="GBlue Tint1">
      <a:srgbClr val="6A80A3"/>
    </a:custClr>
    <a:custClr name="Sky Tint1">
      <a:srgbClr val="49C5F4"/>
    </a:custClr>
    <a:custClr name="Surf Tint1">
      <a:srgbClr val="4EDCCA"/>
    </a:custClr>
    <a:custClr name="Tangerine Tint1">
      <a:srgbClr val="FF986C"/>
    </a:custClr>
    <a:custClr name="Lemon Tint1">
      <a:srgbClr val="FEDA6E"/>
    </a:custClr>
    <a:custClr name="Rose Tint1">
      <a:srgbClr val="F4729D"/>
    </a:custClr>
    <a:custClr name="White">
      <a:srgbClr val="FFFFFF"/>
    </a:custClr>
    <a:custClr name="Steel Tint1">
      <a:srgbClr val="979D9D"/>
    </a:custClr>
    <a:custClr name="White">
      <a:srgbClr val="FFFFFF"/>
    </a:custClr>
    <a:custClr name="Warning Yellow">
      <a:srgbClr val="F5AB23"/>
    </a:custClr>
    <a:custClr name="GBlue Tint2">
      <a:srgbClr val="A1B3CA"/>
    </a:custClr>
    <a:custClr name="Sky Tint2">
      <a:srgbClr val="91DCF8"/>
    </a:custClr>
    <a:custClr name="Surf Tint2">
      <a:srgbClr val="95EADF"/>
    </a:custClr>
    <a:custClr name="Tangerine Tint2">
      <a:srgbClr val="FBC9A6"/>
    </a:custClr>
    <a:custClr name="Lemon Tint2">
      <a:srgbClr val="FFEDB3"/>
    </a:custClr>
    <a:custClr name="Rose Tint2">
      <a:srgbClr val="F9C1D2"/>
    </a:custClr>
    <a:custClr name="White">
      <a:srgbClr val="FFFFFF"/>
    </a:custClr>
    <a:custClr name="Steel Tint2">
      <a:srgbClr val="BDBDBD"/>
    </a:custClr>
    <a:custClr name="White">
      <a:srgbClr val="FFFFFF"/>
    </a:custClr>
    <a:custClr name="Success Green">
      <a:srgbClr val="00A76D"/>
    </a:custClr>
    <a:custClr name="GBlue Tint3">
      <a:srgbClr val="D0DEEA"/>
    </a:custClr>
    <a:custClr name="Sky Dark1">
      <a:srgbClr val="0073A1"/>
    </a:custClr>
    <a:custClr name="Surf Dark1">
      <a:srgbClr val="048D7F"/>
    </a:custClr>
    <a:custClr name="Tangerine Dark1">
      <a:srgbClr val="BF3F07"/>
    </a:custClr>
    <a:custClr name="Lemon Dark1">
      <a:srgbClr val="BE910A"/>
    </a:custClr>
    <a:custClr name="Rose Dark1">
      <a:srgbClr val="AE0D43"/>
    </a:custClr>
    <a:custClr name="White">
      <a:srgbClr val="FFFFFF"/>
    </a:custClr>
    <a:custClr name="Steel Tint3">
      <a:srgbClr val="D3D3D3"/>
    </a:custClr>
    <a:custClr name="White">
      <a:srgbClr val="FFFFFF"/>
    </a:custClr>
    <a:custClr name="Background Gray">
      <a:srgbClr val="F4F4F4"/>
    </a:custClr>
    <a:custClr name="GBlue Dark1">
      <a:srgbClr val="355578"/>
    </a:custClr>
    <a:custClr name="Sky Dark2">
      <a:srgbClr val="004D6B"/>
    </a:custClr>
    <a:custClr name="Surf Dark2">
      <a:srgbClr val="036258"/>
    </a:custClr>
    <a:custClr name="Tangerine Dark2">
      <a:srgbClr val="7F2A05"/>
    </a:custClr>
    <a:custClr name="Lemon Dark2">
      <a:srgbClr val="7F6006"/>
    </a:custClr>
    <a:custClr name="Rose Dark2">
      <a:srgbClr val="74082C"/>
    </a:custClr>
    <a:custClr name="White">
      <a:srgbClr val="FFFFFF"/>
    </a:custClr>
    <a:custClr name="Steel Dark">
      <a:srgbClr val="535A5A"/>
    </a:custClr>
    <a:custClr name="White">
      <a:srgbClr val="FFFFFF"/>
    </a:custClr>
    <a:custClr name="Link Blue">
      <a:srgbClr val="0052D6"/>
    </a:custClr>
  </a:custClrLst>
  <a:extLst>
    <a:ext uri="{05A4C25C-085E-4340-85A3-A5531E510DB2}">
      <thm15:themeFamily xmlns:thm15="http://schemas.microsoft.com/office/thememl/2012/main" name="LV_Presentation_Template" id="{684492C3-8C28-CD41-A63E-6356CD92D1F9}" vid="{13CB26AD-88B4-6C4C-B3AE-0CE65C20AD9E}"/>
    </a:ext>
  </a:extLst>
</a:theme>
</file>

<file path=ppt/theme/theme3.xml><?xml version="1.0" encoding="utf-8"?>
<a:theme xmlns:a="http://schemas.openxmlformats.org/drawingml/2006/main" name="White bk accent color options">
  <a:themeElements>
    <a:clrScheme name="2020 Gartner Theme-003">
      <a:dk1>
        <a:sysClr val="windowText" lastClr="000000"/>
      </a:dk1>
      <a:lt1>
        <a:sysClr val="window" lastClr="FFFFFF"/>
      </a:lt1>
      <a:dk2>
        <a:srgbClr val="002856"/>
      </a:dk2>
      <a:lt2>
        <a:srgbClr val="FFFFFF"/>
      </a:lt2>
      <a:accent1>
        <a:srgbClr val="002856"/>
      </a:accent1>
      <a:accent2>
        <a:srgbClr val="6F7878"/>
      </a:accent2>
      <a:accent3>
        <a:srgbClr val="979D9D"/>
      </a:accent3>
      <a:accent4>
        <a:srgbClr val="009AD7"/>
      </a:accent4>
      <a:accent5>
        <a:srgbClr val="FF540A"/>
      </a:accent5>
      <a:accent6>
        <a:srgbClr val="FEC10D"/>
      </a:accent6>
      <a:hlink>
        <a:srgbClr val="0052D6"/>
      </a:hlink>
      <a:folHlink>
        <a:srgbClr val="0045B5"/>
      </a:folHlink>
    </a:clrScheme>
    <a:fontScheme name="Custom 1">
      <a:majorFont>
        <a:latin typeface="Arial Black"/>
        <a:ea typeface=""/>
        <a:cs typeface=""/>
      </a:majorFont>
      <a:minorFont>
        <a:latin typeface="Arial"/>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accent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rIns="0" rtlCol="0">
        <a:spAutoFit/>
      </a:bodyPr>
      <a:lstStyle>
        <a:defPPr algn="l">
          <a:defRPr dirty="0" smtClean="0"/>
        </a:defPPr>
      </a:lstStyle>
    </a:txDef>
  </a:objectDefaults>
  <a:extraClrSchemeLst/>
  <a:custClrLst>
    <a:custClr name="GBlue">
      <a:srgbClr val="002856"/>
    </a:custClr>
    <a:custClr name="Sky">
      <a:srgbClr val="009AD7"/>
    </a:custClr>
    <a:custClr name="Surf">
      <a:srgbClr val="06C4B0"/>
    </a:custClr>
    <a:custClr name="Tangerine">
      <a:srgbClr val="FF540A"/>
    </a:custClr>
    <a:custClr name="Lemon">
      <a:srgbClr val="FEC10D"/>
    </a:custClr>
    <a:custClr name="Rose">
      <a:srgbClr val="E81159"/>
    </a:custClr>
    <a:custClr name="White">
      <a:srgbClr val="FFFFFF"/>
    </a:custClr>
    <a:custClr name="Steel">
      <a:srgbClr val="6F7878"/>
    </a:custClr>
    <a:custClr name="Black">
      <a:srgbClr val="000000"/>
    </a:custClr>
    <a:custClr name="Error Red">
      <a:srgbClr val="DE0A01"/>
    </a:custClr>
    <a:custClr name="GBlue Tint1">
      <a:srgbClr val="6A80A3"/>
    </a:custClr>
    <a:custClr name="Sky Tint1">
      <a:srgbClr val="49C5F4"/>
    </a:custClr>
    <a:custClr name="Surf Tint1">
      <a:srgbClr val="4EDCCA"/>
    </a:custClr>
    <a:custClr name="Tangerine Tint1">
      <a:srgbClr val="FF986C"/>
    </a:custClr>
    <a:custClr name="Lemon Tint1">
      <a:srgbClr val="FEDA6E"/>
    </a:custClr>
    <a:custClr name="Rose Tint1">
      <a:srgbClr val="F4729D"/>
    </a:custClr>
    <a:custClr name="White">
      <a:srgbClr val="FFFFFF"/>
    </a:custClr>
    <a:custClr name="Steel Tint1">
      <a:srgbClr val="979D9D"/>
    </a:custClr>
    <a:custClr name="White">
      <a:srgbClr val="FFFFFF"/>
    </a:custClr>
    <a:custClr name="Warning Yellow">
      <a:srgbClr val="F5AB23"/>
    </a:custClr>
    <a:custClr name="GBlue Tint2">
      <a:srgbClr val="A1B3CA"/>
    </a:custClr>
    <a:custClr name="Sky Tint2">
      <a:srgbClr val="91DCF8"/>
    </a:custClr>
    <a:custClr name="Surf Tint2">
      <a:srgbClr val="95EADF"/>
    </a:custClr>
    <a:custClr name="Tangerine Tint2">
      <a:srgbClr val="FBC9A6"/>
    </a:custClr>
    <a:custClr name="Lemon Tint2">
      <a:srgbClr val="FFEDB3"/>
    </a:custClr>
    <a:custClr name="Rose Tint2">
      <a:srgbClr val="F9C1D2"/>
    </a:custClr>
    <a:custClr name="White">
      <a:srgbClr val="FFFFFF"/>
    </a:custClr>
    <a:custClr name="Steel Tint2">
      <a:srgbClr val="BDBDBD"/>
    </a:custClr>
    <a:custClr name="White">
      <a:srgbClr val="FFFFFF"/>
    </a:custClr>
    <a:custClr name="Success Green">
      <a:srgbClr val="00A76D"/>
    </a:custClr>
    <a:custClr name="GBlue Tint3">
      <a:srgbClr val="D0DEEA"/>
    </a:custClr>
    <a:custClr name="Sky Dark1">
      <a:srgbClr val="0073A1"/>
    </a:custClr>
    <a:custClr name="Surf Dark1">
      <a:srgbClr val="048D7F"/>
    </a:custClr>
    <a:custClr name="Tangerine Dark1">
      <a:srgbClr val="BF3F07"/>
    </a:custClr>
    <a:custClr name="Lemon Dark1">
      <a:srgbClr val="BE910A"/>
    </a:custClr>
    <a:custClr name="Rose Dark1">
      <a:srgbClr val="AE0D43"/>
    </a:custClr>
    <a:custClr name="White">
      <a:srgbClr val="FFFFFF"/>
    </a:custClr>
    <a:custClr name="Steel Tint3">
      <a:srgbClr val="D3D3D3"/>
    </a:custClr>
    <a:custClr name="White">
      <a:srgbClr val="FFFFFF"/>
    </a:custClr>
    <a:custClr name="Background Gray">
      <a:srgbClr val="F4F4F4"/>
    </a:custClr>
    <a:custClr name="GBlue Dark1">
      <a:srgbClr val="355578"/>
    </a:custClr>
    <a:custClr name="Sky Dark2">
      <a:srgbClr val="004D6B"/>
    </a:custClr>
    <a:custClr name="Surf Dark2">
      <a:srgbClr val="036258"/>
    </a:custClr>
    <a:custClr name="Tangerine Dark2">
      <a:srgbClr val="7F2A05"/>
    </a:custClr>
    <a:custClr name="Lemon Dark2">
      <a:srgbClr val="7F6006"/>
    </a:custClr>
    <a:custClr name="Rose Dark2">
      <a:srgbClr val="74082C"/>
    </a:custClr>
    <a:custClr name="White">
      <a:srgbClr val="FFFFFF"/>
    </a:custClr>
    <a:custClr name="Steel Dark">
      <a:srgbClr val="535A5A"/>
    </a:custClr>
    <a:custClr name="White">
      <a:srgbClr val="FFFFFF"/>
    </a:custClr>
    <a:custClr name="Link Blue">
      <a:srgbClr val="0052D6"/>
    </a:custClr>
  </a:custClrLst>
  <a:extLst>
    <a:ext uri="{05A4C25C-085E-4340-85A3-A5531E510DB2}">
      <thm15:themeFamily xmlns:thm15="http://schemas.microsoft.com/office/thememl/2012/main" name="LV_Presentation_Template" id="{684492C3-8C28-CD41-A63E-6356CD92D1F9}" vid="{A3EC4E4F-C547-1F44-B18A-DBB62FA4A7B5}"/>
    </a:ext>
  </a:extLst>
</a:theme>
</file>

<file path=ppt/theme/theme4.xml><?xml version="1.0" encoding="utf-8"?>
<a:theme xmlns:a="http://schemas.openxmlformats.org/drawingml/2006/main" name="Blue bk accent color options">
  <a:themeElements>
    <a:clrScheme name="2020 Gartner Theme-003">
      <a:dk1>
        <a:sysClr val="windowText" lastClr="000000"/>
      </a:dk1>
      <a:lt1>
        <a:sysClr val="window" lastClr="FFFFFF"/>
      </a:lt1>
      <a:dk2>
        <a:srgbClr val="002856"/>
      </a:dk2>
      <a:lt2>
        <a:srgbClr val="FFFFFF"/>
      </a:lt2>
      <a:accent1>
        <a:srgbClr val="002856"/>
      </a:accent1>
      <a:accent2>
        <a:srgbClr val="6F7878"/>
      </a:accent2>
      <a:accent3>
        <a:srgbClr val="979D9D"/>
      </a:accent3>
      <a:accent4>
        <a:srgbClr val="009AD7"/>
      </a:accent4>
      <a:accent5>
        <a:srgbClr val="FF540A"/>
      </a:accent5>
      <a:accent6>
        <a:srgbClr val="FEC10D"/>
      </a:accent6>
      <a:hlink>
        <a:srgbClr val="0052D6"/>
      </a:hlink>
      <a:folHlink>
        <a:srgbClr val="0045B5"/>
      </a:folHlink>
    </a:clrScheme>
    <a:fontScheme name="Custom 1">
      <a:majorFont>
        <a:latin typeface="Arial Black"/>
        <a:ea typeface=""/>
        <a:cs typeface=""/>
      </a:majorFont>
      <a:minorFont>
        <a:latin typeface="Arial"/>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accent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rIns="0" rtlCol="0">
        <a:spAutoFit/>
      </a:bodyPr>
      <a:lstStyle>
        <a:defPPr algn="l">
          <a:defRPr dirty="0" smtClean="0"/>
        </a:defPPr>
      </a:lstStyle>
    </a:txDef>
  </a:objectDefaults>
  <a:extraClrSchemeLst/>
  <a:custClrLst>
    <a:custClr name="GBlue">
      <a:srgbClr val="002856"/>
    </a:custClr>
    <a:custClr name="Sky">
      <a:srgbClr val="009AD7"/>
    </a:custClr>
    <a:custClr name="Surf">
      <a:srgbClr val="06C4B0"/>
    </a:custClr>
    <a:custClr name="Tangerine">
      <a:srgbClr val="FF540A"/>
    </a:custClr>
    <a:custClr name="Lemon">
      <a:srgbClr val="FEC10D"/>
    </a:custClr>
    <a:custClr name="Rose">
      <a:srgbClr val="E81159"/>
    </a:custClr>
    <a:custClr name="White">
      <a:srgbClr val="FFFFFF"/>
    </a:custClr>
    <a:custClr name="Steel">
      <a:srgbClr val="6F7878"/>
    </a:custClr>
    <a:custClr name="Black">
      <a:srgbClr val="000000"/>
    </a:custClr>
    <a:custClr name="Error Red">
      <a:srgbClr val="DE0A01"/>
    </a:custClr>
    <a:custClr name="GBlue Tint1">
      <a:srgbClr val="6A80A3"/>
    </a:custClr>
    <a:custClr name="Sky Tint1">
      <a:srgbClr val="49C5F4"/>
    </a:custClr>
    <a:custClr name="Surf Tint1">
      <a:srgbClr val="4EDCCA"/>
    </a:custClr>
    <a:custClr name="Tangerine Tint1">
      <a:srgbClr val="FF986C"/>
    </a:custClr>
    <a:custClr name="Lemon Tint1">
      <a:srgbClr val="FEDA6E"/>
    </a:custClr>
    <a:custClr name="Rose Tint1">
      <a:srgbClr val="F4729D"/>
    </a:custClr>
    <a:custClr name="White">
      <a:srgbClr val="FFFFFF"/>
    </a:custClr>
    <a:custClr name="Steel Tint1">
      <a:srgbClr val="979D9D"/>
    </a:custClr>
    <a:custClr name="White">
      <a:srgbClr val="FFFFFF"/>
    </a:custClr>
    <a:custClr name="Warning Yellow">
      <a:srgbClr val="F5AB23"/>
    </a:custClr>
    <a:custClr name="GBlue Tint2">
      <a:srgbClr val="A1B3CA"/>
    </a:custClr>
    <a:custClr name="Sky Tint2">
      <a:srgbClr val="91DCF8"/>
    </a:custClr>
    <a:custClr name="Surf Tint2">
      <a:srgbClr val="95EADF"/>
    </a:custClr>
    <a:custClr name="Tangerine Tint2">
      <a:srgbClr val="FBC9A6"/>
    </a:custClr>
    <a:custClr name="Lemon Tint2">
      <a:srgbClr val="FFEDB3"/>
    </a:custClr>
    <a:custClr name="Rose Tint2">
      <a:srgbClr val="F9C1D2"/>
    </a:custClr>
    <a:custClr name="White">
      <a:srgbClr val="FFFFFF"/>
    </a:custClr>
    <a:custClr name="Steel Tint2">
      <a:srgbClr val="BDBDBD"/>
    </a:custClr>
    <a:custClr name="White">
      <a:srgbClr val="FFFFFF"/>
    </a:custClr>
    <a:custClr name="Success Green">
      <a:srgbClr val="00A76D"/>
    </a:custClr>
    <a:custClr name="GBlue Tint3">
      <a:srgbClr val="D0DEEA"/>
    </a:custClr>
    <a:custClr name="Sky Dark1">
      <a:srgbClr val="0073A1"/>
    </a:custClr>
    <a:custClr name="Surf Dark1">
      <a:srgbClr val="048D7F"/>
    </a:custClr>
    <a:custClr name="Tangerine Dark1">
      <a:srgbClr val="BF3F07"/>
    </a:custClr>
    <a:custClr name="Lemon Dark1">
      <a:srgbClr val="BE910A"/>
    </a:custClr>
    <a:custClr name="Rose Dark1">
      <a:srgbClr val="AE0D43"/>
    </a:custClr>
    <a:custClr name="White">
      <a:srgbClr val="FFFFFF"/>
    </a:custClr>
    <a:custClr name="Steel Tint3">
      <a:srgbClr val="D3D3D3"/>
    </a:custClr>
    <a:custClr name="White">
      <a:srgbClr val="FFFFFF"/>
    </a:custClr>
    <a:custClr name="Background Gray">
      <a:srgbClr val="F4F4F4"/>
    </a:custClr>
    <a:custClr name="GBlue Dark1">
      <a:srgbClr val="355578"/>
    </a:custClr>
    <a:custClr name="Sky Dark2">
      <a:srgbClr val="004D6B"/>
    </a:custClr>
    <a:custClr name="Surf Dark2">
      <a:srgbClr val="036258"/>
    </a:custClr>
    <a:custClr name="Tangerine Dark2">
      <a:srgbClr val="7F2A05"/>
    </a:custClr>
    <a:custClr name="Lemon Dark2">
      <a:srgbClr val="7F6006"/>
    </a:custClr>
    <a:custClr name="Rose Dark2">
      <a:srgbClr val="74082C"/>
    </a:custClr>
    <a:custClr name="White">
      <a:srgbClr val="FFFFFF"/>
    </a:custClr>
    <a:custClr name="Steel Dark">
      <a:srgbClr val="535A5A"/>
    </a:custClr>
    <a:custClr name="White">
      <a:srgbClr val="FFFFFF"/>
    </a:custClr>
    <a:custClr name="Link Blue">
      <a:srgbClr val="0052D6"/>
    </a:custClr>
  </a:custClrLst>
  <a:extLst>
    <a:ext uri="{05A4C25C-085E-4340-85A3-A5531E510DB2}">
      <thm15:themeFamily xmlns:thm15="http://schemas.microsoft.com/office/thememl/2012/main" name="LV_Presentation_Template" id="{684492C3-8C28-CD41-A63E-6356CD92D1F9}" vid="{24EC35A6-30CC-3D43-BA39-6E5F3932E65D}"/>
    </a:ext>
  </a:extLst>
</a:theme>
</file>

<file path=ppt/theme/theme5.xml><?xml version="1.0" encoding="utf-8"?>
<a:theme xmlns:a="http://schemas.openxmlformats.org/drawingml/2006/main" name="Office Theme">
  <a:themeElements>
    <a:clrScheme name="2020 Gartner Theme-001">
      <a:dk1>
        <a:sysClr val="windowText" lastClr="000000"/>
      </a:dk1>
      <a:lt1>
        <a:sysClr val="window" lastClr="FFFFFF"/>
      </a:lt1>
      <a:dk2>
        <a:srgbClr val="002856"/>
      </a:dk2>
      <a:lt2>
        <a:srgbClr val="FFFFFF"/>
      </a:lt2>
      <a:accent1>
        <a:srgbClr val="002856"/>
      </a:accent1>
      <a:accent2>
        <a:srgbClr val="6F7878"/>
      </a:accent2>
      <a:accent3>
        <a:srgbClr val="979D9D"/>
      </a:accent3>
      <a:accent4>
        <a:srgbClr val="009AD7"/>
      </a:accent4>
      <a:accent5>
        <a:srgbClr val="FF540A"/>
      </a:accent5>
      <a:accent6>
        <a:srgbClr val="FEC10D"/>
      </a:accent6>
      <a:hlink>
        <a:srgbClr val="0052D7"/>
      </a:hlink>
      <a:folHlink>
        <a:srgbClr val="0045B5"/>
      </a:folHlink>
    </a:clrScheme>
    <a:fontScheme name="Custom 1">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2020 Gartner Theme-001">
      <a:dk1>
        <a:sysClr val="windowText" lastClr="000000"/>
      </a:dk1>
      <a:lt1>
        <a:sysClr val="window" lastClr="FFFFFF"/>
      </a:lt1>
      <a:dk2>
        <a:srgbClr val="002856"/>
      </a:dk2>
      <a:lt2>
        <a:srgbClr val="FFFFFF"/>
      </a:lt2>
      <a:accent1>
        <a:srgbClr val="002856"/>
      </a:accent1>
      <a:accent2>
        <a:srgbClr val="6F7878"/>
      </a:accent2>
      <a:accent3>
        <a:srgbClr val="979D9D"/>
      </a:accent3>
      <a:accent4>
        <a:srgbClr val="009AD7"/>
      </a:accent4>
      <a:accent5>
        <a:srgbClr val="FF540A"/>
      </a:accent5>
      <a:accent6>
        <a:srgbClr val="FEC10D"/>
      </a:accent6>
      <a:hlink>
        <a:srgbClr val="0052D7"/>
      </a:hlink>
      <a:folHlink>
        <a:srgbClr val="0045B5"/>
      </a:folHlink>
    </a:clrScheme>
    <a:fontScheme name="Custom 1">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White bkgrnd master</Template>
  <TotalTime>0</TotalTime>
  <Words>3295</Words>
  <Application>Microsoft Office PowerPoint</Application>
  <PresentationFormat>Widescreen</PresentationFormat>
  <Paragraphs>638</Paragraphs>
  <Slides>34</Slides>
  <Notes>34</Notes>
  <HiddenSlides>0</HiddenSlides>
  <MMClips>0</MMClips>
  <ScaleCrop>false</ScaleCrop>
  <HeadingPairs>
    <vt:vector size="6" baseType="variant">
      <vt:variant>
        <vt:lpstr>Fonts Used</vt:lpstr>
      </vt:variant>
      <vt:variant>
        <vt:i4>5</vt:i4>
      </vt:variant>
      <vt:variant>
        <vt:lpstr>Theme</vt:lpstr>
      </vt:variant>
      <vt:variant>
        <vt:i4>4</vt:i4>
      </vt:variant>
      <vt:variant>
        <vt:lpstr>Slide Titles</vt:lpstr>
      </vt:variant>
      <vt:variant>
        <vt:i4>34</vt:i4>
      </vt:variant>
    </vt:vector>
  </HeadingPairs>
  <TitlesOfParts>
    <vt:vector size="43" baseType="lpstr">
      <vt:lpstr>Arial Unicode MS</vt:lpstr>
      <vt:lpstr>Arial</vt:lpstr>
      <vt:lpstr>Arial Black</vt:lpstr>
      <vt:lpstr>Symbol</vt:lpstr>
      <vt:lpstr>Times New Roman</vt:lpstr>
      <vt:lpstr>White bkgrnd master</vt:lpstr>
      <vt:lpstr>Blue bkgrnd master</vt:lpstr>
      <vt:lpstr>White bk accent color options</vt:lpstr>
      <vt:lpstr>Blue bk accent color options</vt:lpstr>
      <vt:lpstr>Leadership Vision for 2022  Infrastructure and Operations  September 2021</vt:lpstr>
      <vt:lpstr>Adaptive Resilience Model for Continuous Change</vt:lpstr>
      <vt:lpstr>Key Issues</vt:lpstr>
      <vt:lpstr>Key Issues</vt:lpstr>
      <vt:lpstr>Insufficient Skills/Resources and Managing Technical Debt</vt:lpstr>
      <vt:lpstr>Improving Maturity and Reducing Risk</vt:lpstr>
      <vt:lpstr>Lowering Costs</vt:lpstr>
      <vt:lpstr>Key Issues</vt:lpstr>
      <vt:lpstr>Employees Outside IT Increasingly Perform Technology Work</vt:lpstr>
      <vt:lpstr>The Skills Gap Affecting I&amp;O Is Growing</vt:lpstr>
      <vt:lpstr>Adaptive Resilience Is Essential for Future Growth</vt:lpstr>
      <vt:lpstr>Automation is a Key Strategy to Lower Costs</vt:lpstr>
      <vt:lpstr>I&amp;O Must Enable “Anywhere Operations”</vt:lpstr>
      <vt:lpstr>Key Issues</vt:lpstr>
      <vt:lpstr>Inspire and Engage to Lead in a Technology Democratized World</vt:lpstr>
      <vt:lpstr>Prioritize Value Optimization</vt:lpstr>
      <vt:lpstr>Balance Resilience With Agility</vt:lpstr>
      <vt:lpstr>Improve Automation Maturity</vt:lpstr>
      <vt:lpstr>Identify, Then Forward-Fill Critical Skills</vt:lpstr>
      <vt:lpstr>Enable Hybrid and Distributed Work</vt:lpstr>
      <vt:lpstr>Action Plan for Adaptive Resilience</vt:lpstr>
      <vt:lpstr>Recommended Gartner Research</vt:lpstr>
      <vt:lpstr>Appendix</vt:lpstr>
      <vt:lpstr>Foster Culture Change to Enable a New I&amp;O Operating Model</vt:lpstr>
      <vt:lpstr>Optimize the I&amp;O Operating Model</vt:lpstr>
      <vt:lpstr>Share I&amp;O KPIs Relevant to Business Goals</vt:lpstr>
      <vt:lpstr>Create an Effective Organization Structure</vt:lpstr>
      <vt:lpstr>Lower Technical Debt Using This Framework</vt:lpstr>
      <vt:lpstr>Combine DevOps With Platform Ops</vt:lpstr>
      <vt:lpstr>Use Centers of Excellence to Mature Governance of Federated Services</vt:lpstr>
      <vt:lpstr>Five Key I&amp;O Process Areas to Automate</vt:lpstr>
      <vt:lpstr>Think Platform, Not Infrastructure</vt:lpstr>
      <vt:lpstr>Distributed Cloud and Edge Provide a Platform for Innovation</vt:lpstr>
      <vt:lpstr>Use Artificial Intelligence to Drive New  Business Growth</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lastModifiedBy/>
  <cp:revision>1</cp:revision>
  <dcterms:created xsi:type="dcterms:W3CDTF">2021-08-23T08:53:57Z</dcterms:created>
  <dcterms:modified xsi:type="dcterms:W3CDTF">2021-08-25T14:42:05Z</dcterms:modified>
</cp:coreProperties>
</file>