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theme/themeOverride10.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theme/themeOverride14.xml" ContentType="application/vnd.openxmlformats-officedocument.themeOverride+xml"/>
  <Override PartName="/ppt/notesSlides/notesSlide20.xml" ContentType="application/vnd.openxmlformats-officedocument.presentationml.notesSlide+xml"/>
  <Override PartName="/ppt/theme/themeOverride15.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81" r:id="rId1"/>
    <p:sldMasterId id="2147483700" r:id="rId2"/>
    <p:sldMasterId id="2147483718" r:id="rId3"/>
  </p:sldMasterIdLst>
  <p:notesMasterIdLst>
    <p:notesMasterId r:id="rId25"/>
  </p:notesMasterIdLst>
  <p:sldIdLst>
    <p:sldId id="1015" r:id="rId4"/>
    <p:sldId id="1008" r:id="rId5"/>
    <p:sldId id="258" r:id="rId6"/>
    <p:sldId id="1013" r:id="rId7"/>
    <p:sldId id="1014" r:id="rId8"/>
    <p:sldId id="261" r:id="rId9"/>
    <p:sldId id="262" r:id="rId10"/>
    <p:sldId id="1011" r:id="rId11"/>
    <p:sldId id="264" r:id="rId12"/>
    <p:sldId id="265" r:id="rId13"/>
    <p:sldId id="266" r:id="rId14"/>
    <p:sldId id="267" r:id="rId15"/>
    <p:sldId id="268" r:id="rId16"/>
    <p:sldId id="269" r:id="rId17"/>
    <p:sldId id="270" r:id="rId18"/>
    <p:sldId id="1012" r:id="rId19"/>
    <p:sldId id="272" r:id="rId20"/>
    <p:sldId id="273" r:id="rId21"/>
    <p:sldId id="274"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7ZdFMHGGXzZOBiOLU5REjPoIiB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972B19-2EBF-AA21-8A47-846828C0E367}" name="Verma,Shivani" initials="V" userId="S::Shivani.Verma@gartner.com::ce109a95-51de-440b-b5e0-9ab7af699527" providerId="AD"/>
  <p188:author id="{C037765A-1041-DF34-D2AC-A72A99DA0286}" name="Takiishi,Kosei" initials="T" userId="S::Kosei.Takiishi@gartner.com::e6b281e6-42de-40e1-8f8c-369b4563f7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3988AA-C46E-490A-872F-D1BCC9242DA5}">
  <a:tblStyle styleId="{FC3988AA-C46E-490A-872F-D1BCC9242DA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b="off" i="off"/>
      <a:tcStyle>
        <a:tcBdr/>
        <a:fill>
          <a:solidFill>
            <a:srgbClr val="CACBD0"/>
          </a:solidFill>
        </a:fill>
      </a:tcStyle>
    </a:band1H>
    <a:band2H>
      <a:tcTxStyle b="off" i="off"/>
      <a:tcStyle>
        <a:tcBdr/>
      </a:tcStyle>
    </a:band2H>
    <a:band1V>
      <a:tcTxStyle b="off" i="off"/>
      <a:tcStyle>
        <a:tcBdr/>
        <a:fill>
          <a:solidFill>
            <a:srgbClr val="CACBD0"/>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BC184909-F45D-4F43-8694-31E36555E45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79893" autoAdjust="0"/>
  </p:normalViewPr>
  <p:slideViewPr>
    <p:cSldViewPr snapToGrid="0">
      <p:cViewPr varScale="1">
        <p:scale>
          <a:sx n="40" d="100"/>
          <a:sy n="40" d="100"/>
        </p:scale>
        <p:origin x="840" y="4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03" d="100"/>
          <a:sy n="103" d="100"/>
        </p:scale>
        <p:origin x="4306"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30" Type="http://customschemas.google.com/relationships/presentationmetadata" Target="metadata"/><Relationship Id="rId35"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GB" sz="600" b="0" i="0" u="none" strike="noStrike" cap="none">
                <a:solidFill>
                  <a:schemeClr val="dk1"/>
                </a:solidFill>
                <a:latin typeface="Arial"/>
                <a:ea typeface="Arial"/>
                <a:cs typeface="Arial"/>
                <a:sym typeface="Arial"/>
              </a:rPr>
              <a:t>‹#›</a:t>
            </a:fld>
            <a:r>
              <a:rPr lang="en-GB" sz="600" b="0" i="0" u="none" strike="noStrike" cap="none" dirty="0">
                <a:solidFill>
                  <a:schemeClr val="dk1"/>
                </a:solidFill>
                <a:latin typeface="Arial"/>
                <a:ea typeface="Arial"/>
                <a:cs typeface="Arial"/>
                <a:sym typeface="Arial"/>
              </a:rPr>
              <a:t>	© 2021 Gartner, Inc. and/or its affiliates. All rights reserved. Gartner is a registered trademark of Gartner, Inc. or its affiliates.</a:t>
            </a:r>
            <a:br>
              <a:rPr lang="en-GB" sz="600" b="0" i="0" u="none" strike="noStrike" cap="none" dirty="0">
                <a:solidFill>
                  <a:schemeClr val="dk1"/>
                </a:solidFill>
                <a:latin typeface="Arial"/>
                <a:ea typeface="Arial"/>
                <a:cs typeface="Arial"/>
                <a:sym typeface="Arial"/>
              </a:rPr>
            </a:br>
            <a:r>
              <a:rPr lang="en-GB" sz="600" b="1" i="0" u="none" strike="noStrike" cap="none" dirty="0">
                <a:solidFill>
                  <a:schemeClr val="dk1"/>
                </a:solidFill>
                <a:latin typeface="Arial"/>
                <a:ea typeface="Arial"/>
                <a:cs typeface="Arial"/>
                <a:sym typeface="Arial"/>
              </a:rPr>
              <a:t>INTERNAL — FOR INTERNAL USE ONLY or RESTRICTED [CHOOSE ONE — DELETE AS APPROPRIATE]</a:t>
            </a:r>
            <a:r>
              <a:rPr lang="en-GB" sz="600" b="0" i="0" u="none" strike="noStrike" cap="none" dirty="0">
                <a:solidFill>
                  <a:schemeClr val="dk1"/>
                </a:solidFill>
                <a:latin typeface="Arial"/>
                <a:ea typeface="Arial"/>
                <a:cs typeface="Arial"/>
                <a:sym typeface="Arial"/>
              </a:rPr>
              <a:t> | Version X.X | Last updated [insert date format: DD Month YYYY]</a:t>
            </a:r>
            <a:endParaRPr sz="1400" b="0" i="0" u="none" strike="noStrike" cap="none" dirty="0">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GB" sz="1100" b="1" i="0" u="none" strike="noStrike" cap="none" dirty="0">
                <a:solidFill>
                  <a:schemeClr val="dk1"/>
                </a:solidFill>
                <a:latin typeface="Arial"/>
                <a:ea typeface="Arial"/>
                <a:cs typeface="Arial"/>
                <a:sym typeface="Arial"/>
              </a:rPr>
              <a:t>Presentation Title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67238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a:t>Ver 2020-1119</a:t>
            </a:r>
            <a:endParaRPr/>
          </a:p>
          <a:p>
            <a:pPr marL="0" lvl="0" indent="0" algn="l" rtl="0">
              <a:lnSpc>
                <a:spcPct val="90000"/>
              </a:lnSpc>
              <a:spcBef>
                <a:spcPts val="600"/>
              </a:spcBef>
              <a:spcAft>
                <a:spcPts val="0"/>
              </a:spcAft>
              <a:buNone/>
            </a:pPr>
            <a:endParaRPr/>
          </a:p>
        </p:txBody>
      </p:sp>
      <p:sp>
        <p:nvSpPr>
          <p:cNvPr id="281" name="Google Shape;281;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Presenter's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Presenter's Name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82;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084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lang="en-US" dirty="0"/>
          </a:p>
          <a:p>
            <a:pPr marL="0" marR="0" lvl="0" indent="0" algn="l" rtl="0">
              <a:lnSpc>
                <a:spcPct val="90000"/>
              </a:lnSpc>
              <a:spcBef>
                <a:spcPts val="0"/>
              </a:spcBef>
              <a:spcAft>
                <a:spcPts val="0"/>
              </a:spcAft>
              <a:buClr>
                <a:srgbClr val="000000"/>
              </a:buClr>
              <a:buSzPts val="1400"/>
              <a:buFont typeface="Arial"/>
              <a:buNone/>
            </a:pPr>
            <a:r>
              <a:rPr lang="en-US" dirty="0"/>
              <a:t>GSMA sources:</a:t>
            </a:r>
          </a:p>
          <a:p>
            <a:pPr marL="0" lvl="0" indent="0" algn="l" rtl="0">
              <a:lnSpc>
                <a:spcPct val="90000"/>
              </a:lnSpc>
              <a:spcBef>
                <a:spcPts val="600"/>
              </a:spcBef>
              <a:spcAft>
                <a:spcPts val="0"/>
              </a:spcAft>
              <a:buSzPts val="1400"/>
              <a:buNone/>
            </a:pPr>
            <a:r>
              <a:rPr lang="en-GB" dirty="0"/>
              <a:t>https://www.gsma.com/betterfuture/2020sdgimpactreport/wp-content/uploads/2020/09/2020-Mobile-Industry-Impact-Report-SDGs.pdf?utm_source=better_future_site&amp;utm_medium=search_engine&amp;utm_campaign=2020_SDG_impact_report</a:t>
            </a:r>
            <a:endParaRPr lang="en-US" dirty="0"/>
          </a:p>
          <a:p>
            <a:pPr marL="0" lvl="0" indent="0" algn="l" rtl="0">
              <a:lnSpc>
                <a:spcPct val="90000"/>
              </a:lnSpc>
              <a:spcBef>
                <a:spcPts val="600"/>
              </a:spcBef>
              <a:spcAft>
                <a:spcPts val="0"/>
              </a:spcAft>
              <a:buSzPts val="1400"/>
              <a:buNone/>
            </a:pPr>
            <a:endParaRPr lang="en-US" dirty="0"/>
          </a:p>
          <a:p>
            <a:pPr marL="0" lvl="0" indent="0" algn="l" rtl="0">
              <a:lnSpc>
                <a:spcPct val="90000"/>
              </a:lnSpc>
              <a:spcBef>
                <a:spcPts val="600"/>
              </a:spcBef>
              <a:spcAft>
                <a:spcPts val="0"/>
              </a:spcAft>
              <a:buSzPts val="1400"/>
              <a:buNone/>
            </a:pPr>
            <a:endParaRPr lang="en-US" dirty="0"/>
          </a:p>
        </p:txBody>
      </p:sp>
    </p:spTree>
    <p:extLst>
      <p:ext uri="{BB962C8B-B14F-4D97-AF65-F5344CB8AC3E}">
        <p14:creationId xmlns:p14="http://schemas.microsoft.com/office/powerpoint/2010/main" val="242427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lang="en-US" dirty="0"/>
          </a:p>
          <a:p>
            <a:pPr marL="0" marR="0" lvl="0" indent="0" algn="l" rtl="0">
              <a:lnSpc>
                <a:spcPct val="90000"/>
              </a:lnSpc>
              <a:spcBef>
                <a:spcPts val="0"/>
              </a:spcBef>
              <a:spcAft>
                <a:spcPts val="0"/>
              </a:spcAft>
              <a:buClr>
                <a:srgbClr val="000000"/>
              </a:buClr>
              <a:buSzPts val="1400"/>
              <a:buFont typeface="Arial"/>
              <a:buNone/>
            </a:pPr>
            <a:r>
              <a:rPr lang="en-US" dirty="0"/>
              <a:t>GSA sources:</a:t>
            </a:r>
          </a:p>
          <a:p>
            <a:pPr marL="0" lvl="0" indent="0" algn="l" rtl="0">
              <a:lnSpc>
                <a:spcPct val="90000"/>
              </a:lnSpc>
              <a:spcBef>
                <a:spcPts val="0"/>
              </a:spcBef>
              <a:spcAft>
                <a:spcPts val="0"/>
              </a:spcAft>
              <a:buSzPts val="1400"/>
              <a:buNone/>
            </a:pPr>
            <a:r>
              <a:rPr lang="en-GB" dirty="0"/>
              <a:t>https://gsacom.com/paper/h1-2021-review-5g-spectrum-networks-and-devices/</a:t>
            </a:r>
            <a:endParaRPr lang="en-US" dirty="0"/>
          </a:p>
          <a:p>
            <a:pPr marL="0" lvl="0" indent="0" algn="l" rtl="0">
              <a:lnSpc>
                <a:spcPct val="90000"/>
              </a:lnSpc>
              <a:spcBef>
                <a:spcPts val="0"/>
              </a:spcBef>
              <a:spcAft>
                <a:spcPts val="0"/>
              </a:spcAft>
              <a:buSzPts val="1400"/>
              <a:buNone/>
            </a:pPr>
            <a:endParaRPr lang="en-US" dirty="0"/>
          </a:p>
          <a:p>
            <a:pPr marL="0" lvl="0" indent="0" algn="l" rtl="0">
              <a:lnSpc>
                <a:spcPct val="90000"/>
              </a:lnSpc>
              <a:spcBef>
                <a:spcPts val="0"/>
              </a:spcBef>
              <a:spcAft>
                <a:spcPts val="0"/>
              </a:spcAft>
              <a:buSzPts val="1400"/>
              <a:buNone/>
            </a:pPr>
            <a:endParaRPr lang="en-US" dirty="0"/>
          </a:p>
        </p:txBody>
      </p:sp>
    </p:spTree>
    <p:extLst>
      <p:ext uri="{BB962C8B-B14F-4D97-AF65-F5344CB8AC3E}">
        <p14:creationId xmlns:p14="http://schemas.microsoft.com/office/powerpoint/2010/main" val="62128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9266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349255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847874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1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lang="en-US" dirty="0"/>
          </a:p>
          <a:p>
            <a:pPr marL="0" lvl="0" indent="0" algn="l" rtl="0">
              <a:lnSpc>
                <a:spcPct val="90000"/>
              </a:lnSpc>
              <a:spcBef>
                <a:spcPts val="600"/>
              </a:spcBef>
              <a:spcAft>
                <a:spcPts val="0"/>
              </a:spcAft>
              <a:buSzPts val="1400"/>
              <a:buNone/>
            </a:pPr>
            <a:endParaRPr dirty="0"/>
          </a:p>
        </p:txBody>
      </p:sp>
    </p:spTree>
    <p:extLst>
      <p:ext uri="{BB962C8B-B14F-4D97-AF65-F5344CB8AC3E}">
        <p14:creationId xmlns:p14="http://schemas.microsoft.com/office/powerpoint/2010/main" val="356294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3338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1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11429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1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22484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453" name="Google Shape;453;p1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00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5875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lang="en-US" dirty="0"/>
          </a:p>
          <a:p>
            <a:pPr marL="0" lvl="0" indent="0" algn="l" rtl="0">
              <a:lnSpc>
                <a:spcPct val="90000"/>
              </a:lnSpc>
              <a:spcBef>
                <a:spcPts val="600"/>
              </a:spcBef>
              <a:spcAft>
                <a:spcPts val="600"/>
              </a:spcAft>
              <a:buSzPts val="1400"/>
              <a:buNone/>
            </a:pPr>
            <a:endParaRPr dirty="0"/>
          </a:p>
        </p:txBody>
      </p:sp>
      <p:sp>
        <p:nvSpPr>
          <p:cNvPr id="460" name="Google Shape;460;p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0576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Clr>
                <a:schemeClr val="dk1"/>
              </a:buClr>
              <a:buSzPts val="1200"/>
              <a:buFont typeface="Arial"/>
              <a:buNone/>
            </a:pPr>
            <a:endParaRPr dirty="0"/>
          </a:p>
        </p:txBody>
      </p:sp>
      <p:sp>
        <p:nvSpPr>
          <p:cNvPr id="467" name="Google Shape;467;p2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The International Telecommunication Union (ITU) is a specialized agency of the United Nations (UN) responsible for all matters related to information and communication technologies</a:t>
            </a:r>
          </a:p>
          <a:p>
            <a:pPr marL="0" lvl="0" indent="0" algn="l" rtl="0">
              <a:lnSpc>
                <a:spcPct val="90000"/>
              </a:lnSpc>
              <a:spcBef>
                <a:spcPts val="0"/>
              </a:spcBef>
              <a:spcAft>
                <a:spcPts val="0"/>
              </a:spcAft>
              <a:buSzPts val="1400"/>
              <a:buNone/>
            </a:pPr>
            <a:endParaRPr lang="en-US" dirty="0"/>
          </a:p>
          <a:p>
            <a:pPr marL="0" lvl="0" indent="0" algn="l" rtl="0">
              <a:lnSpc>
                <a:spcPct val="90000"/>
              </a:lnSpc>
              <a:spcBef>
                <a:spcPts val="600"/>
              </a:spcBef>
              <a:spcAft>
                <a:spcPts val="0"/>
              </a:spcAft>
              <a:buSzPts val="1400"/>
              <a:buNone/>
            </a:pPr>
            <a:r>
              <a:rPr lang="en-GB" dirty="0"/>
              <a:t>The ITU Radiocommunication Sector (ITU-R) plays a vital role in the global management of the radio-frequency spectrum and satellite orbits — limited natural resources which are increasingly in demand from a large and growing number of services such as fixed, mobile, broadcasting, amateur, space research, emergency telecommunications, meteorology, global positioning systems, environmental monitoring and communication services.</a:t>
            </a:r>
            <a:endParaRPr lang="en-US" dirty="0"/>
          </a:p>
          <a:p>
            <a:pPr marL="0" lvl="0" indent="0" algn="l" rtl="0">
              <a:lnSpc>
                <a:spcPct val="90000"/>
              </a:lnSpc>
              <a:spcBef>
                <a:spcPts val="600"/>
              </a:spcBef>
              <a:spcAft>
                <a:spcPts val="0"/>
              </a:spcAft>
              <a:buSzPts val="1400"/>
              <a:buNone/>
            </a:pPr>
            <a:endParaRPr lang="en-US" dirty="0"/>
          </a:p>
          <a:p>
            <a:pPr marL="0" lvl="0" indent="0" algn="l" rtl="0">
              <a:lnSpc>
                <a:spcPct val="90000"/>
              </a:lnSpc>
              <a:spcBef>
                <a:spcPts val="600"/>
              </a:spcBef>
              <a:spcAft>
                <a:spcPts val="0"/>
              </a:spcAft>
              <a:buSzPts val="1400"/>
              <a:buNone/>
            </a:pPr>
            <a:r>
              <a:rPr lang="en-US" dirty="0"/>
              <a:t>The World Radiocommunication Conference (WRC) is a conference organized by the ITU to review and, as necessary, revise the Radio Regulations, the international treaty governing the use of the radio-frequency spectrum as well as geostationary and non-geostationary satellite orbits.</a:t>
            </a:r>
          </a:p>
          <a:p>
            <a:pPr marL="0" lvl="0" indent="0" algn="l" rtl="0">
              <a:lnSpc>
                <a:spcPct val="90000"/>
              </a:lnSpc>
              <a:spcBef>
                <a:spcPts val="600"/>
              </a:spcBef>
              <a:spcAft>
                <a:spcPts val="0"/>
              </a:spcAft>
              <a:buSzPts val="1400"/>
              <a:buNone/>
            </a:pPr>
            <a:endParaRPr dirty="0"/>
          </a:p>
          <a:p>
            <a:pPr marL="0" lvl="0" indent="0" algn="l" rtl="0">
              <a:lnSpc>
                <a:spcPct val="90000"/>
              </a:lnSpc>
              <a:spcBef>
                <a:spcPts val="600"/>
              </a:spcBef>
              <a:spcAft>
                <a:spcPts val="0"/>
              </a:spcAft>
              <a:buSzPts val="1400"/>
              <a:buNone/>
            </a:pPr>
            <a:r>
              <a:rPr lang="en-US" dirty="0"/>
              <a:t>The 3rd Generation Partnership Project (3GPP) is an umbrella term for a number of standards organizations which develop protocols for mobile telecommunications</a:t>
            </a:r>
          </a:p>
        </p:txBody>
      </p:sp>
    </p:spTree>
    <p:extLst>
      <p:ext uri="{BB962C8B-B14F-4D97-AF65-F5344CB8AC3E}">
        <p14:creationId xmlns:p14="http://schemas.microsoft.com/office/powerpoint/2010/main" val="334920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lvl="0" indent="0" algn="l" rtl="0">
              <a:lnSpc>
                <a:spcPct val="90000"/>
              </a:lnSpc>
              <a:spcBef>
                <a:spcPts val="0"/>
              </a:spcBef>
              <a:spcAft>
                <a:spcPts val="0"/>
              </a:spcAft>
              <a:buSzPts val="1400"/>
              <a:buNone/>
            </a:pPr>
            <a:r>
              <a:rPr lang="en-US" dirty="0"/>
              <a:t>On each WRC, representatives from each country/region discuss frequency allocation and set global directions.</a:t>
            </a:r>
          </a:p>
          <a:p>
            <a:pPr marL="0" lvl="0" indent="0" algn="l" rtl="0">
              <a:lnSpc>
                <a:spcPct val="90000"/>
              </a:lnSpc>
              <a:spcBef>
                <a:spcPts val="0"/>
              </a:spcBef>
              <a:spcAft>
                <a:spcPts val="0"/>
              </a:spcAft>
              <a:buSzPts val="1400"/>
              <a:buNone/>
            </a:pPr>
            <a:endParaRPr lang="en-US" dirty="0"/>
          </a:p>
          <a:p>
            <a:pPr marL="0" lvl="0" indent="0" algn="l" rtl="0">
              <a:lnSpc>
                <a:spcPct val="90000"/>
              </a:lnSpc>
              <a:spcBef>
                <a:spcPts val="600"/>
              </a:spcBef>
              <a:spcAft>
                <a:spcPts val="0"/>
              </a:spcAft>
              <a:buSzPts val="1400"/>
              <a:buNone/>
            </a:pPr>
            <a:r>
              <a:rPr lang="en-US" dirty="0"/>
              <a:t>NTT Docomo sources:</a:t>
            </a:r>
          </a:p>
          <a:p>
            <a:pPr marL="0" lvl="0" indent="0" algn="l" rtl="0">
              <a:lnSpc>
                <a:spcPct val="90000"/>
              </a:lnSpc>
              <a:spcBef>
                <a:spcPts val="600"/>
              </a:spcBef>
              <a:spcAft>
                <a:spcPts val="0"/>
              </a:spcAft>
              <a:buSzPts val="1400"/>
              <a:buNone/>
            </a:pPr>
            <a:r>
              <a:rPr lang="en-US" dirty="0"/>
              <a:t>https://www.nttdocomo.co.jp/english/binary/pdf/corporate/technology/rd/technical_journal/bn/vol18_1/vol18_1_010en.pdf</a:t>
            </a:r>
          </a:p>
          <a:p>
            <a:pPr marL="0" lvl="0" indent="0" algn="l" rtl="0">
              <a:lnSpc>
                <a:spcPct val="90000"/>
              </a:lnSpc>
              <a:spcBef>
                <a:spcPts val="600"/>
              </a:spcBef>
              <a:spcAft>
                <a:spcPts val="0"/>
              </a:spcAft>
              <a:buSzPts val="1400"/>
              <a:buNone/>
            </a:pPr>
            <a:r>
              <a:rPr lang="en-US" dirty="0"/>
              <a:t>https://www.nttdocomo.co.jp/english/binary/pdf/corporate/technology/rd/technical_journal/bn/vol22_1/vol22_1_006en.pdf</a:t>
            </a:r>
          </a:p>
          <a:p>
            <a:endParaRPr lang="en-US" dirty="0"/>
          </a:p>
        </p:txBody>
      </p:sp>
    </p:spTree>
    <p:extLst>
      <p:ext uri="{BB962C8B-B14F-4D97-AF65-F5344CB8AC3E}">
        <p14:creationId xmlns:p14="http://schemas.microsoft.com/office/powerpoint/2010/main" val="298052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lvl="0" indent="0" algn="l" rtl="0">
              <a:lnSpc>
                <a:spcPct val="90000"/>
              </a:lnSpc>
              <a:spcBef>
                <a:spcPts val="0"/>
              </a:spcBef>
              <a:spcAft>
                <a:spcPts val="0"/>
              </a:spcAft>
              <a:buSzPts val="1400"/>
              <a:buNone/>
            </a:pPr>
            <a:r>
              <a:rPr lang="en-US" dirty="0"/>
              <a:t>3GPP Release 14’s TS 36.101 only covers radio spectrum bands for E-UTRA (</a:t>
            </a:r>
            <a:r>
              <a:rPr lang="en-US" sz="1200" b="0" i="0" u="none" strike="noStrike" cap="none" dirty="0">
                <a:solidFill>
                  <a:schemeClr val="dk1"/>
                </a:solidFill>
                <a:latin typeface="Arial"/>
                <a:ea typeface="Arial"/>
                <a:cs typeface="Arial"/>
                <a:sym typeface="Arial"/>
              </a:rPr>
              <a:t>Evolved Universal Terrestrial Radio Access, same meaning as 4G</a:t>
            </a:r>
            <a:r>
              <a:rPr lang="en-US" dirty="0"/>
              <a:t>).</a:t>
            </a:r>
          </a:p>
          <a:p>
            <a:pPr marL="0" lvl="0" indent="0" algn="l" rtl="0">
              <a:lnSpc>
                <a:spcPct val="90000"/>
              </a:lnSpc>
              <a:spcBef>
                <a:spcPts val="600"/>
              </a:spcBef>
              <a:spcAft>
                <a:spcPts val="0"/>
              </a:spcAft>
              <a:buSzPts val="1400"/>
              <a:buNone/>
            </a:pPr>
            <a:endParaRPr lang="en-US" dirty="0"/>
          </a:p>
          <a:p>
            <a:pPr marL="0" lvl="0" indent="0" algn="l" rtl="0">
              <a:lnSpc>
                <a:spcPct val="90000"/>
              </a:lnSpc>
              <a:spcBef>
                <a:spcPts val="600"/>
              </a:spcBef>
              <a:spcAft>
                <a:spcPts val="600"/>
              </a:spcAft>
              <a:buSzPts val="1400"/>
              <a:buNone/>
            </a:pPr>
            <a:r>
              <a:rPr lang="en-US" dirty="0"/>
              <a:t>This specification covers both FDD (Frequency Division Duplex) and TDD (Time Division Duplex) systems. </a:t>
            </a:r>
          </a:p>
          <a:p>
            <a:endParaRPr lang="en-US" dirty="0"/>
          </a:p>
        </p:txBody>
      </p:sp>
    </p:spTree>
    <p:extLst>
      <p:ext uri="{BB962C8B-B14F-4D97-AF65-F5344CB8AC3E}">
        <p14:creationId xmlns:p14="http://schemas.microsoft.com/office/powerpoint/2010/main" val="3304374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US" dirty="0"/>
              <a:t>3GPP Release 15’s TS 38.101-1 and TS 38.101-2 are the first specifications which cover radio spectrum bands for 5G NR (New Radio).</a:t>
            </a:r>
          </a:p>
          <a:p>
            <a:pPr marL="0" marR="0" lvl="0" indent="0" algn="l" rtl="0">
              <a:lnSpc>
                <a:spcPct val="90000"/>
              </a:lnSpc>
              <a:spcBef>
                <a:spcPts val="0"/>
              </a:spcBef>
              <a:spcAft>
                <a:spcPts val="0"/>
              </a:spcAft>
              <a:buClr>
                <a:srgbClr val="000000"/>
              </a:buClr>
              <a:buSzPts val="1400"/>
              <a:buFont typeface="Arial"/>
              <a:buNone/>
            </a:pPr>
            <a:endParaRPr lang="en-US" dirty="0"/>
          </a:p>
          <a:p>
            <a:pPr marL="0" marR="0" lvl="0" indent="0" algn="l" rtl="0">
              <a:lnSpc>
                <a:spcPct val="90000"/>
              </a:lnSpc>
              <a:spcBef>
                <a:spcPts val="0"/>
              </a:spcBef>
              <a:spcAft>
                <a:spcPts val="0"/>
              </a:spcAft>
              <a:buClr>
                <a:srgbClr val="000000"/>
              </a:buClr>
              <a:buSzPts val="1400"/>
              <a:buFont typeface="Arial"/>
              <a:buNone/>
            </a:pPr>
            <a:r>
              <a:rPr lang="en-GB" dirty="0"/>
              <a:t>TS 38.101-1 covers spectrum bands up to 6GHz same as 4G’s TS 36.101 on the previous page.</a:t>
            </a:r>
            <a:endParaRPr lang="en-US" dirty="0"/>
          </a:p>
          <a:p>
            <a:pPr marL="0" marR="0" lvl="0" indent="0" algn="l" rtl="0">
              <a:lnSpc>
                <a:spcPct val="90000"/>
              </a:lnSpc>
              <a:spcBef>
                <a:spcPts val="0"/>
              </a:spcBef>
              <a:spcAft>
                <a:spcPts val="0"/>
              </a:spcAft>
              <a:buClr>
                <a:srgbClr val="000000"/>
              </a:buClr>
              <a:buSzPts val="1400"/>
              <a:buFont typeface="Arial"/>
              <a:buNone/>
            </a:pPr>
            <a:endParaRPr lang="en-US" dirty="0"/>
          </a:p>
          <a:p>
            <a:pPr marL="0" marR="0" lvl="0" indent="0" algn="l" rtl="0">
              <a:lnSpc>
                <a:spcPct val="90000"/>
              </a:lnSpc>
              <a:spcBef>
                <a:spcPts val="0"/>
              </a:spcBef>
              <a:spcAft>
                <a:spcPts val="0"/>
              </a:spcAft>
              <a:buClr>
                <a:srgbClr val="000000"/>
              </a:buClr>
              <a:buSzPts val="1400"/>
              <a:buFont typeface="Arial"/>
              <a:buNone/>
            </a:pPr>
            <a:r>
              <a:rPr lang="en-US" dirty="0"/>
              <a:t>TS 38.101-2 covers spectrum bands more than 6GHz such as millimeter waves including 28GHz and 39GHz.</a:t>
            </a:r>
          </a:p>
        </p:txBody>
      </p:sp>
    </p:spTree>
    <p:extLst>
      <p:ext uri="{BB962C8B-B14F-4D97-AF65-F5344CB8AC3E}">
        <p14:creationId xmlns:p14="http://schemas.microsoft.com/office/powerpoint/2010/main" val="391993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US" dirty="0"/>
              <a:t>From the migration and evolution from 3GPP Release 15 to 17,  more and more lower bands have been added for 5G.</a:t>
            </a:r>
          </a:p>
        </p:txBody>
      </p:sp>
    </p:spTree>
    <p:extLst>
      <p:ext uri="{BB962C8B-B14F-4D97-AF65-F5344CB8AC3E}">
        <p14:creationId xmlns:p14="http://schemas.microsoft.com/office/powerpoint/2010/main" val="225163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4484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r>
              <a:rPr lang="en-US" dirty="0"/>
              <a:t>There are six major factors that affect CSP CTIOs’ 5G spectrum strategies.</a:t>
            </a:r>
          </a:p>
        </p:txBody>
      </p:sp>
      <p:sp>
        <p:nvSpPr>
          <p:cNvPr id="314" name="Google Shape;314;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829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5354835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4527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982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70323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26547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161815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246095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B1_Sky">
    <p:bg>
      <p:bgRef idx="1001">
        <a:schemeClr val="bg2"/>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000968E3-98BA-314D-BA11-BA2371EAA76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49" y="0"/>
            <a:ext cx="12308231" cy="6858000"/>
          </a:xfrm>
          <a:prstGeom prst="rect">
            <a:avLst/>
          </a:prstGeom>
        </p:spPr>
      </p:pic>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tx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solidFill>
                  <a:schemeClr val="tx1"/>
                </a:solidFill>
              </a:defRPr>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2018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397299866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B1_Sky">
    <p:bg>
      <p:bgRef idx="1001">
        <a:schemeClr val="bg2"/>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000968E3-98BA-314D-BA11-BA2371EAA76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49" y="0"/>
            <a:ext cx="12308231"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090736" y="2971800"/>
            <a:ext cx="4010529" cy="914400"/>
          </a:xfrm>
          <a:prstGeom prst="rect">
            <a:avLst/>
          </a:prstGeom>
        </p:spPr>
      </p:pic>
    </p:spTree>
    <p:extLst>
      <p:ext uri="{BB962C8B-B14F-4D97-AF65-F5344CB8AC3E}">
        <p14:creationId xmlns:p14="http://schemas.microsoft.com/office/powerpoint/2010/main" val="309352124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268769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0"/>
        <p:cNvGrpSpPr/>
        <p:nvPr/>
      </p:nvGrpSpPr>
      <p:grpSpPr>
        <a:xfrm>
          <a:off x="0" y="0"/>
          <a:ext cx="0" cy="0"/>
          <a:chOff x="0" y="0"/>
          <a:chExt cx="0" cy="0"/>
        </a:xfrm>
      </p:grpSpPr>
      <p:sp>
        <p:nvSpPr>
          <p:cNvPr id="81" name="Google Shape;81;p29"/>
          <p:cNvSpPr txBox="1">
            <a:spLocks noGrp="1"/>
          </p:cNvSpPr>
          <p:nvPr>
            <p:ph type="body" idx="1"/>
          </p:nvPr>
        </p:nvSpPr>
        <p:spPr>
          <a:xfrm>
            <a:off x="460375" y="1325564"/>
            <a:ext cx="11272838" cy="4660899"/>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title"/>
          </p:nvPr>
        </p:nvSpPr>
        <p:spPr>
          <a:xfrm>
            <a:off x="460375" y="228600"/>
            <a:ext cx="11272838" cy="535531"/>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7297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735581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2020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710754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510116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590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14977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51220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2217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2382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22795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67597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527048"/>
            <a:ext cx="256032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64992" y="1527048"/>
            <a:ext cx="256032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63640" y="1527048"/>
            <a:ext cx="256032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71432" y="1527048"/>
            <a:ext cx="256032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469388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97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64992"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63640"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71432"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77530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33274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3354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120689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9391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0"/>
        <p:cNvGrpSpPr/>
        <p:nvPr/>
      </p:nvGrpSpPr>
      <p:grpSpPr>
        <a:xfrm>
          <a:off x="0" y="0"/>
          <a:ext cx="0" cy="0"/>
          <a:chOff x="0" y="0"/>
          <a:chExt cx="0" cy="0"/>
        </a:xfrm>
      </p:grpSpPr>
      <p:sp>
        <p:nvSpPr>
          <p:cNvPr id="81" name="Google Shape;81;p29"/>
          <p:cNvSpPr txBox="1">
            <a:spLocks noGrp="1"/>
          </p:cNvSpPr>
          <p:nvPr>
            <p:ph type="body" idx="1"/>
          </p:nvPr>
        </p:nvSpPr>
        <p:spPr>
          <a:xfrm>
            <a:off x="460375" y="1325564"/>
            <a:ext cx="11272838" cy="4660899"/>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title"/>
          </p:nvPr>
        </p:nvSpPr>
        <p:spPr>
          <a:xfrm>
            <a:off x="460375" y="228600"/>
            <a:ext cx="11272838" cy="535531"/>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743482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solidFill>
          <a:schemeClr val="dk2"/>
        </a:solidFill>
        <a:effectLst/>
      </p:bgPr>
    </p:bg>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0"/>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a:p>
        </p:txBody>
      </p:sp>
      <p:sp>
        <p:nvSpPr>
          <p:cNvPr id="19" name="Google Shape;19;p10"/>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20;p10"/>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 name="Google Shape;21;p10"/>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extLst>
      <p:ext uri="{BB962C8B-B14F-4D97-AF65-F5344CB8AC3E}">
        <p14:creationId xmlns:p14="http://schemas.microsoft.com/office/powerpoint/2010/main" val="73356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64573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9649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4138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51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5332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1380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125784380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17" r:id="rId19"/>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p>
            <a:pPr>
              <a:lnSpc>
                <a:spcPct val="90000"/>
              </a:lnSpc>
              <a:spcBef>
                <a:spcPts val="0"/>
              </a:spcBef>
              <a:spcAft>
                <a:spcPts val="120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17001630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8"/>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i="0" u="none" strike="noStrike" cap="none">
                <a:solidFill>
                  <a:schemeClr val="lt1"/>
                </a:solidFill>
                <a:latin typeface="Arial"/>
                <a:ea typeface="Arial"/>
                <a:cs typeface="Arial"/>
                <a:sym typeface="Arial"/>
              </a:rPr>
              <a:t>RESTRICTED DISTRIBUTION</a:t>
            </a:r>
            <a:endParaRPr/>
          </a:p>
        </p:txBody>
      </p:sp>
      <p:sp>
        <p:nvSpPr>
          <p:cNvPr id="13" name="Google Shape;13;p8"/>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2021 Gartner, Inc. and/or its affiliates. All rights reserved.				</a:t>
            </a:r>
            <a:endParaRPr/>
          </a:p>
        </p:txBody>
      </p:sp>
      <p:pic>
        <p:nvPicPr>
          <p:cNvPr id="14" name="Google Shape;14;p8"/>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extLst>
      <p:ext uri="{BB962C8B-B14F-4D97-AF65-F5344CB8AC3E}">
        <p14:creationId xmlns:p14="http://schemas.microsoft.com/office/powerpoint/2010/main" val="2200154757"/>
      </p:ext>
    </p:extLst>
  </p:cSld>
  <p:clrMap bg1="lt1" tx1="dk1" bg2="dk2" tx2="lt2" accent1="accent1" accent2="accent2" accent3="accent3" accent4="accent4" accent5="accent5" accent6="accent6" hlink="hlink" folHlink="folHlink"/>
  <p:sldLayoutIdLst>
    <p:sldLayoutId id="214748371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hemeOverride" Target="../theme/themeOverride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hemeOverride" Target="../theme/themeOverride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hemeOverride" Target="../theme/themeOverride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8" Type="http://schemas.openxmlformats.org/officeDocument/2006/relationships/hyperlink" Target="https://www.gartner.com/document/3995553" TargetMode="External"/><Relationship Id="rId13" Type="http://schemas.openxmlformats.org/officeDocument/2006/relationships/hyperlink" Target="https://www.gartner.com/document/3996535" TargetMode="External"/><Relationship Id="rId18" Type="http://schemas.openxmlformats.org/officeDocument/2006/relationships/hyperlink" Target="https://www.gartner.com/document/3975999" TargetMode="External"/><Relationship Id="rId3" Type="http://schemas.openxmlformats.org/officeDocument/2006/relationships/notesSlide" Target="../notesSlides/notesSlide21.xml"/><Relationship Id="rId7" Type="http://schemas.openxmlformats.org/officeDocument/2006/relationships/hyperlink" Target="https://www.gartner.com/document/3997046" TargetMode="External"/><Relationship Id="rId12" Type="http://schemas.openxmlformats.org/officeDocument/2006/relationships/hyperlink" Target="https://www.gartner.com/document/4003571" TargetMode="External"/><Relationship Id="rId17" Type="http://schemas.openxmlformats.org/officeDocument/2006/relationships/hyperlink" Target="https://www.gartner.com/document/3993224" TargetMode="External"/><Relationship Id="rId2" Type="http://schemas.openxmlformats.org/officeDocument/2006/relationships/slideLayout" Target="../slideLayouts/slideLayout4.xml"/><Relationship Id="rId16" Type="http://schemas.openxmlformats.org/officeDocument/2006/relationships/hyperlink" Target="https://www.gartner.com/document/3993500" TargetMode="External"/><Relationship Id="rId1" Type="http://schemas.openxmlformats.org/officeDocument/2006/relationships/themeOverride" Target="../theme/themeOverride15.xml"/><Relationship Id="rId6" Type="http://schemas.openxmlformats.org/officeDocument/2006/relationships/hyperlink" Target="https://www.gartner.com/document/3995765" TargetMode="External"/><Relationship Id="rId11" Type="http://schemas.openxmlformats.org/officeDocument/2006/relationships/hyperlink" Target="https://www.gartner.com/document/4003470" TargetMode="External"/><Relationship Id="rId5" Type="http://schemas.openxmlformats.org/officeDocument/2006/relationships/hyperlink" Target="https://www.gartner.com/document/3993798" TargetMode="External"/><Relationship Id="rId15" Type="http://schemas.openxmlformats.org/officeDocument/2006/relationships/hyperlink" Target="https://www.gartner.com/document/3988024" TargetMode="External"/><Relationship Id="rId10" Type="http://schemas.openxmlformats.org/officeDocument/2006/relationships/hyperlink" Target="https://www.gartner.com/document/3987860" TargetMode="External"/><Relationship Id="rId19" Type="http://schemas.openxmlformats.org/officeDocument/2006/relationships/hyperlink" Target="https://www.gartner.com/document/4000232" TargetMode="External"/><Relationship Id="rId4" Type="http://schemas.openxmlformats.org/officeDocument/2006/relationships/hyperlink" Target="https://www.gartner.com/document/3996646" TargetMode="External"/><Relationship Id="rId9" Type="http://schemas.openxmlformats.org/officeDocument/2006/relationships/hyperlink" Target="https://www.gartner.com/document/4002616" TargetMode="External"/><Relationship Id="rId14" Type="http://schemas.openxmlformats.org/officeDocument/2006/relationships/hyperlink" Target="https://www.gartner.com/document/3992673"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5.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7.xml"/><Relationship Id="rId7" Type="http://schemas.openxmlformats.org/officeDocument/2006/relationships/image" Target="../media/image13.png"/><Relationship Id="rId2" Type="http://schemas.openxmlformats.org/officeDocument/2006/relationships/slideLayout" Target="../slideLayouts/slideLayout35.xml"/><Relationship Id="rId1" Type="http://schemas.openxmlformats.org/officeDocument/2006/relationships/themeOverride" Target="../theme/themeOverride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
          <p:cNvSpPr txBox="1">
            <a:spLocks noGrp="1"/>
          </p:cNvSpPr>
          <p:nvPr>
            <p:ph type="ctrTitle"/>
          </p:nvPr>
        </p:nvSpPr>
        <p:spPr>
          <a:xfrm>
            <a:off x="1956112" y="1506624"/>
            <a:ext cx="5379184"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a:buNone/>
            </a:pPr>
            <a:r>
              <a:rPr lang="en-US" b="1" dirty="0"/>
              <a:t>How Radio Spectrum Impacts </a:t>
            </a:r>
            <a:r>
              <a:rPr lang="en-US" b="1" dirty="0" err="1"/>
              <a:t>CSPs</a:t>
            </a:r>
            <a:r>
              <a:rPr lang="en-US" b="1" dirty="0"/>
              <a:t>’ </a:t>
            </a:r>
            <a:r>
              <a:rPr lang="en-US" b="1" dirty="0" err="1"/>
              <a:t>5G</a:t>
            </a:r>
            <a:r>
              <a:rPr lang="en-US" b="1" dirty="0"/>
              <a:t> Deployment and Monetization</a:t>
            </a:r>
            <a:endParaRPr b="1" dirty="0"/>
          </a:p>
        </p:txBody>
      </p:sp>
      <p:sp>
        <p:nvSpPr>
          <p:cNvPr id="3" name="Google Shape;151;p1">
            <a:extLst>
              <a:ext uri="{FF2B5EF4-FFF2-40B4-BE49-F238E27FC236}">
                <a16:creationId xmlns:a16="http://schemas.microsoft.com/office/drawing/2014/main" xmlns="" id="{2D85C528-1F35-452C-A3C6-D3CBB583E287}"/>
              </a:ext>
            </a:extLst>
          </p:cNvPr>
          <p:cNvSpPr/>
          <p:nvPr/>
        </p:nvSpPr>
        <p:spPr>
          <a:xfrm>
            <a:off x="1875724" y="3526956"/>
            <a:ext cx="454456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bg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Example Cases </a:t>
            </a:r>
            <a:r>
              <a:rPr lang="en-US" sz="1800" dirty="0">
                <a:solidFill>
                  <a:schemeClr val="bg1"/>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F</a:t>
            </a:r>
            <a:r>
              <a:rPr lang="en-US" sz="1800" b="0" i="0" u="none" strike="noStrike" cap="none" dirty="0">
                <a:solidFill>
                  <a:schemeClr val="bg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rom the </a:t>
            </a:r>
            <a:r>
              <a:rPr lang="en-US" sz="1800" b="0" i="0" u="none" strike="noStrike" cap="none" dirty="0">
                <a:solidFill>
                  <a:schemeClr val="bg1"/>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U.S. and </a:t>
            </a:r>
            <a:r>
              <a:rPr lang="en-US" sz="1800" b="0" i="0" u="none" strike="noStrike" cap="none" dirty="0">
                <a:solidFill>
                  <a:schemeClr val="bg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Japan</a:t>
            </a:r>
            <a:endParaRPr lang="en-US" sz="1400" b="0" i="0" u="none" strike="noStrike" cap="none" dirty="0">
              <a:solidFill>
                <a:schemeClr val="bg1"/>
              </a:solidFill>
              <a:latin typeface="Arial"/>
              <a:ea typeface="Arial"/>
              <a:cs typeface="Arial"/>
              <a:sym typeface="Arial"/>
            </a:endParaRPr>
          </a:p>
        </p:txBody>
      </p:sp>
      <p:sp>
        <p:nvSpPr>
          <p:cNvPr id="4" name="Google Shape;150;p1">
            <a:extLst>
              <a:ext uri="{FF2B5EF4-FFF2-40B4-BE49-F238E27FC236}">
                <a16:creationId xmlns:a16="http://schemas.microsoft.com/office/drawing/2014/main" xmlns="" id="{755C5790-6830-4BBD-B71E-A3EAB842EDD2}"/>
              </a:ext>
            </a:extLst>
          </p:cNvPr>
          <p:cNvSpPr txBox="1"/>
          <p:nvPr/>
        </p:nvSpPr>
        <p:spPr>
          <a:xfrm>
            <a:off x="1966160" y="4179449"/>
            <a:ext cx="4544568"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dirty="0">
                <a:solidFill>
                  <a:schemeClr val="bg1"/>
                </a:solidFill>
                <a:latin typeface="Arial"/>
                <a:ea typeface="Arial"/>
                <a:cs typeface="Arial"/>
                <a:sym typeface="Arial"/>
              </a:rPr>
              <a:t>Kosei Takiishi</a:t>
            </a:r>
            <a:endParaRPr lang="en-US" sz="1400" b="0" i="0" u="none" strike="noStrike" cap="none" dirty="0">
              <a:solidFill>
                <a:schemeClr val="bg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r>
              <a:rPr lang="en-US" sz="1800" b="0" i="0" u="none" strike="noStrike" cap="none" dirty="0">
                <a:solidFill>
                  <a:schemeClr val="bg1"/>
                </a:solidFill>
                <a:latin typeface="Arial"/>
                <a:ea typeface="Arial"/>
                <a:cs typeface="Arial"/>
                <a:sym typeface="Arial"/>
              </a:rPr>
              <a:t>CSP Industry Team | July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47"/>
        <p:cNvGrpSpPr/>
        <p:nvPr/>
      </p:nvGrpSpPr>
      <p:grpSpPr>
        <a:xfrm>
          <a:off x="0" y="0"/>
          <a:ext cx="0" cy="0"/>
          <a:chOff x="0" y="0"/>
          <a:chExt cx="0" cy="0"/>
        </a:xfrm>
      </p:grpSpPr>
      <p:sp>
        <p:nvSpPr>
          <p:cNvPr id="349" name="Google Shape;349;p10"/>
          <p:cNvSpPr txBox="1">
            <a:spLocks noGrp="1"/>
          </p:cNvSpPr>
          <p:nvPr>
            <p:ph type="title"/>
          </p:nvPr>
        </p:nvSpPr>
        <p:spPr>
          <a:xfrm>
            <a:off x="460375" y="183041"/>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Government and Regulations</a:t>
            </a:r>
            <a:endParaRPr lang="en-US" dirty="0"/>
          </a:p>
        </p:txBody>
      </p:sp>
      <p:pic>
        <p:nvPicPr>
          <p:cNvPr id="351" name="Google Shape;351;p10"/>
          <p:cNvPicPr preferRelativeResize="0"/>
          <p:nvPr/>
        </p:nvPicPr>
        <p:blipFill rotWithShape="1">
          <a:blip r:embed="rId4">
            <a:alphaModFix/>
          </a:blip>
          <a:srcRect/>
          <a:stretch/>
        </p:blipFill>
        <p:spPr>
          <a:xfrm>
            <a:off x="7142601" y="1010790"/>
            <a:ext cx="4799546" cy="5239644"/>
          </a:xfrm>
          <a:prstGeom prst="rect">
            <a:avLst/>
          </a:prstGeom>
          <a:noFill/>
          <a:ln>
            <a:noFill/>
          </a:ln>
        </p:spPr>
      </p:pic>
      <p:sp>
        <p:nvSpPr>
          <p:cNvPr id="352" name="Google Shape;352;p10"/>
          <p:cNvSpPr txBox="1"/>
          <p:nvPr/>
        </p:nvSpPr>
        <p:spPr>
          <a:xfrm>
            <a:off x="7341657" y="6268152"/>
            <a:ext cx="1025922" cy="23079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900" b="0" i="0" u="none" strike="noStrike" cap="none" dirty="0">
                <a:solidFill>
                  <a:schemeClr val="dk1"/>
                </a:solidFill>
                <a:latin typeface="Arial"/>
                <a:ea typeface="Arial"/>
                <a:cs typeface="Arial"/>
                <a:sym typeface="Arial"/>
              </a:rPr>
              <a:t>Source: GSMA</a:t>
            </a:r>
            <a:endParaRPr lang="en-US" sz="900" b="0" i="0" u="none" strike="noStrike" cap="none" dirty="0">
              <a:solidFill>
                <a:srgbClr val="000000"/>
              </a:solidFill>
              <a:latin typeface="Arial"/>
              <a:ea typeface="Arial"/>
              <a:cs typeface="Arial"/>
              <a:sym typeface="Arial"/>
            </a:endParaRPr>
          </a:p>
        </p:txBody>
      </p:sp>
      <p:sp>
        <p:nvSpPr>
          <p:cNvPr id="353" name="Google Shape;353;p10"/>
          <p:cNvSpPr txBox="1"/>
          <p:nvPr/>
        </p:nvSpPr>
        <p:spPr>
          <a:xfrm>
            <a:off x="40325" y="6529400"/>
            <a:ext cx="46473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Arial"/>
                <a:ea typeface="Arial"/>
                <a:cs typeface="Arial"/>
                <a:sym typeface="Arial"/>
              </a:rPr>
              <a:t>SDG: Sustainable development goal, UN: United Nation</a:t>
            </a:r>
          </a:p>
        </p:txBody>
      </p:sp>
      <p:sp>
        <p:nvSpPr>
          <p:cNvPr id="9" name="Google Shape;542;p10">
            <a:extLst>
              <a:ext uri="{FF2B5EF4-FFF2-40B4-BE49-F238E27FC236}">
                <a16:creationId xmlns:a16="http://schemas.microsoft.com/office/drawing/2014/main" xmlns="" id="{C79E05C3-3C52-400D-AC2B-54E6B8BB7529}"/>
              </a:ext>
            </a:extLst>
          </p:cNvPr>
          <p:cNvSpPr txBox="1">
            <a:spLocks noGrp="1"/>
          </p:cNvSpPr>
          <p:nvPr>
            <p:ph type="body" idx="1"/>
          </p:nvPr>
        </p:nvSpPr>
        <p:spPr>
          <a:xfrm>
            <a:off x="460375" y="1325575"/>
            <a:ext cx="6607500" cy="4660800"/>
          </a:xfrm>
          <a:prstGeom prst="rect">
            <a:avLst/>
          </a:prstGeom>
          <a:noFill/>
          <a:ln>
            <a:noFill/>
          </a:ln>
        </p:spPr>
        <p:txBody>
          <a:bodyPr spcFirstLastPara="1" wrap="square" lIns="0" tIns="0" rIns="0" bIns="0" anchor="t" anchorCtr="0">
            <a:normAutofit fontScale="85000" lnSpcReduction="10000"/>
          </a:bodyPr>
          <a:lstStyle/>
          <a:p>
            <a:pPr marL="0" lvl="0" indent="0" algn="l" rtl="0">
              <a:lnSpc>
                <a:spcPct val="90000"/>
              </a:lnSpc>
              <a:spcBef>
                <a:spcPts val="0"/>
              </a:spcBef>
              <a:spcAft>
                <a:spcPts val="0"/>
              </a:spcAft>
              <a:buClr>
                <a:schemeClr val="dk1"/>
              </a:buClr>
              <a:buSzPct val="100000"/>
              <a:buNone/>
            </a:pPr>
            <a:r>
              <a:rPr lang="en-US" u="sng" dirty="0"/>
              <a:t>Government</a:t>
            </a:r>
            <a:endParaRPr lang="en-US" dirty="0"/>
          </a:p>
          <a:p>
            <a:pPr marL="228600" lvl="0" indent="-228600" algn="l" rtl="0">
              <a:lnSpc>
                <a:spcPct val="90000"/>
              </a:lnSpc>
              <a:spcBef>
                <a:spcPts val="1200"/>
              </a:spcBef>
              <a:spcAft>
                <a:spcPts val="0"/>
              </a:spcAft>
              <a:buClr>
                <a:schemeClr val="dk1"/>
              </a:buClr>
              <a:buSzPct val="100000"/>
              <a:buChar char="•"/>
            </a:pPr>
            <a:r>
              <a:rPr lang="en-US" dirty="0"/>
              <a:t>17 </a:t>
            </a:r>
            <a:r>
              <a:rPr lang="en-GB"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SDGs of the UN</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s</a:t>
            </a:r>
            <a:r>
              <a:rPr lang="en-US" dirty="0"/>
              <a:t> are heavily impacted by mobile</a:t>
            </a:r>
          </a:p>
          <a:p>
            <a:pPr marL="228600" lvl="0" indent="-228600" algn="l" rtl="0">
              <a:lnSpc>
                <a:spcPct val="90000"/>
              </a:lnSpc>
              <a:spcBef>
                <a:spcPts val="1200"/>
              </a:spcBef>
              <a:spcAft>
                <a:spcPts val="0"/>
              </a:spcAft>
              <a:buClr>
                <a:schemeClr val="dk1"/>
              </a:buClr>
              <a:buSzPct val="100000"/>
              <a:buChar char="•"/>
            </a:pPr>
            <a:r>
              <a:rPr lang="en-US" dirty="0"/>
              <a:t>Competition for 5G and even 6G leadership</a:t>
            </a:r>
          </a:p>
          <a:p>
            <a:pPr marL="228600" lvl="0" indent="-228600" algn="l" rtl="0">
              <a:lnSpc>
                <a:spcPct val="90000"/>
              </a:lnSpc>
              <a:spcBef>
                <a:spcPts val="1200"/>
              </a:spcBef>
              <a:spcAft>
                <a:spcPts val="0"/>
              </a:spcAft>
              <a:buClr>
                <a:schemeClr val="dk1"/>
              </a:buClr>
              <a:buSzPct val="100000"/>
              <a:buChar char="•"/>
            </a:pPr>
            <a:r>
              <a:rPr lang="en-GB"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Local vendor incubation and protection</a:t>
            </a:r>
            <a:endParaRPr lang="en-US" dirty="0"/>
          </a:p>
          <a:p>
            <a:pPr marL="228600" lvl="0" indent="-228600" algn="l" rtl="0">
              <a:lnSpc>
                <a:spcPct val="90000"/>
              </a:lnSpc>
              <a:spcBef>
                <a:spcPts val="1200"/>
              </a:spcBef>
              <a:spcAft>
                <a:spcPts val="0"/>
              </a:spcAft>
              <a:buClr>
                <a:schemeClr val="dk1"/>
              </a:buClr>
              <a:buSzPct val="100000"/>
              <a:buChar char="•"/>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Subsidy</a:t>
            </a:r>
            <a:r>
              <a:rPr lang="en-US" dirty="0"/>
              <a:t>/funding for 5G launch and ecosystem creation</a:t>
            </a:r>
          </a:p>
          <a:p>
            <a:pPr marL="228600" lvl="0" indent="-228600" algn="l" rtl="0">
              <a:lnSpc>
                <a:spcPct val="90000"/>
              </a:lnSpc>
              <a:spcBef>
                <a:spcPts val="1200"/>
              </a:spcBef>
              <a:spcAft>
                <a:spcPts val="0"/>
              </a:spcAft>
              <a:buClr>
                <a:schemeClr val="dk1"/>
              </a:buClr>
              <a:buSzPct val="100000"/>
              <a:buChar char="•"/>
            </a:pPr>
            <a:r>
              <a:rPr lang="en-US" dirty="0"/>
              <a:t>Digital agenda: 5G everywhere</a:t>
            </a:r>
          </a:p>
          <a:p>
            <a:pPr marL="0" lvl="0" indent="0" algn="l" rtl="0">
              <a:lnSpc>
                <a:spcPct val="90000"/>
              </a:lnSpc>
              <a:spcBef>
                <a:spcPts val="1200"/>
              </a:spcBef>
              <a:spcAft>
                <a:spcPts val="0"/>
              </a:spcAft>
              <a:buClr>
                <a:schemeClr val="dk1"/>
              </a:buClr>
              <a:buSzPct val="100000"/>
              <a:buNone/>
            </a:pPr>
            <a:r>
              <a:rPr lang="en-GB" u="sng"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Regulation</a:t>
            </a:r>
            <a:endParaRPr lang="en-US" dirty="0"/>
          </a:p>
          <a:p>
            <a:pPr marL="228600" lvl="0" indent="-228600" algn="l" rtl="0">
              <a:lnSpc>
                <a:spcPct val="90000"/>
              </a:lnSpc>
              <a:spcBef>
                <a:spcPts val="1200"/>
              </a:spcBef>
              <a:spcAft>
                <a:spcPts val="0"/>
              </a:spcAft>
              <a:buClr>
                <a:schemeClr val="dk1"/>
              </a:buClr>
              <a:buSzPct val="100000"/>
              <a:buChar char="•"/>
            </a:pPr>
            <a:r>
              <a:rPr lang="en-US" dirty="0"/>
              <a:t>New spectrum allocation/auction for public/private 5G</a:t>
            </a:r>
          </a:p>
          <a:p>
            <a:pPr marL="228600" lvl="0" indent="-228600" algn="l" rtl="0">
              <a:lnSpc>
                <a:spcPct val="90000"/>
              </a:lnSpc>
              <a:spcBef>
                <a:spcPts val="1200"/>
              </a:spcBef>
              <a:spcAft>
                <a:spcPts val="0"/>
              </a:spcAft>
              <a:buClr>
                <a:schemeClr val="dk1"/>
              </a:buClr>
              <a:buSzPct val="100000"/>
              <a:buChar char="•"/>
            </a:pPr>
            <a:r>
              <a:rPr lang="en-GB" dirty="0"/>
              <a:t>Spectrum obligation for early coverage enhancement</a:t>
            </a:r>
            <a:endParaRPr lang="en-US" dirty="0"/>
          </a:p>
          <a:p>
            <a:pPr marL="228600" lvl="0" indent="-228600" algn="l" rtl="0">
              <a:lnSpc>
                <a:spcPct val="90000"/>
              </a:lnSpc>
              <a:spcBef>
                <a:spcPts val="1200"/>
              </a:spcBef>
              <a:spcAft>
                <a:spcPts val="0"/>
              </a:spcAft>
              <a:buClr>
                <a:schemeClr val="dk1"/>
              </a:buClr>
              <a:buSzPct val="100000"/>
              <a:buChar char="•"/>
            </a:pPr>
            <a:r>
              <a:rPr lang="en-US" dirty="0"/>
              <a:t>Spectrum reallocation/redistribution for competition promotion</a:t>
            </a:r>
          </a:p>
          <a:p>
            <a:pPr marL="228600" lvl="0" indent="-228600" algn="l" rtl="0">
              <a:lnSpc>
                <a:spcPct val="90000"/>
              </a:lnSpc>
              <a:spcBef>
                <a:spcPts val="1200"/>
              </a:spcBef>
              <a:spcAft>
                <a:spcPts val="0"/>
              </a:spcAft>
              <a:buClr>
                <a:schemeClr val="dk1"/>
              </a:buClr>
              <a:buSzPct val="100000"/>
              <a:buChar char="•"/>
            </a:pPr>
            <a:r>
              <a:rPr lang="en-GB" dirty="0"/>
              <a:t>Spectrum cap for monopoly prevention</a:t>
            </a:r>
            <a:endParaRPr dirty="0"/>
          </a:p>
        </p:txBody>
      </p:sp>
      <p:sp>
        <p:nvSpPr>
          <p:cNvPr id="10" name="Google Shape;544;p10">
            <a:extLst>
              <a:ext uri="{FF2B5EF4-FFF2-40B4-BE49-F238E27FC236}">
                <a16:creationId xmlns:a16="http://schemas.microsoft.com/office/drawing/2014/main" xmlns="" id="{38F28BCB-2BCD-4D21-B413-B393F839DE93}"/>
              </a:ext>
            </a:extLst>
          </p:cNvPr>
          <p:cNvSpPr/>
          <p:nvPr/>
        </p:nvSpPr>
        <p:spPr>
          <a:xfrm>
            <a:off x="587334" y="644472"/>
            <a:ext cx="9028006" cy="348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5G success is heavily linked to g</a:t>
            </a:r>
            <a:r>
              <a:rPr lang="en-US" sz="1800" dirty="0">
                <a:solidFill>
                  <a:srgbClr val="0070C0"/>
                </a:solidFill>
                <a:latin typeface="Arial Black"/>
                <a:ea typeface="Arial Black"/>
                <a:cs typeface="Arial Black"/>
                <a:sym typeface="Arial Black"/>
              </a:rPr>
              <a:t>overnment/regulator </a:t>
            </a:r>
            <a:r>
              <a:rPr lang="en-US" sz="1800" b="0" i="0" u="none" strike="noStrike" cap="none" dirty="0">
                <a:solidFill>
                  <a:srgbClr val="0070C0"/>
                </a:solidFill>
                <a:latin typeface="Arial Black"/>
                <a:ea typeface="Arial Black"/>
                <a:cs typeface="Arial Black"/>
                <a:sym typeface="Arial Black"/>
              </a:rPr>
              <a:t>policy and goal, and spectrum is their patent</a:t>
            </a:r>
            <a:endParaRPr lang="en-US"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57"/>
        <p:cNvGrpSpPr/>
        <p:nvPr/>
      </p:nvGrpSpPr>
      <p:grpSpPr>
        <a:xfrm>
          <a:off x="0" y="0"/>
          <a:ext cx="0" cy="0"/>
          <a:chOff x="0" y="0"/>
          <a:chExt cx="0" cy="0"/>
        </a:xfrm>
      </p:grpSpPr>
      <p:sp>
        <p:nvSpPr>
          <p:cNvPr id="359" name="Google Shape;359;p11"/>
          <p:cNvSpPr txBox="1">
            <a:spLocks noGrp="1"/>
          </p:cNvSpPr>
          <p:nvPr>
            <p:ph type="title"/>
          </p:nvPr>
        </p:nvSpPr>
        <p:spPr>
          <a:xfrm>
            <a:off x="460375" y="197146"/>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Existing Radio Spectrum Assets</a:t>
            </a:r>
            <a:endParaRPr lang="en-US" dirty="0"/>
          </a:p>
        </p:txBody>
      </p:sp>
      <p:grpSp>
        <p:nvGrpSpPr>
          <p:cNvPr id="2" name="Group 1">
            <a:extLst>
              <a:ext uri="{FF2B5EF4-FFF2-40B4-BE49-F238E27FC236}">
                <a16:creationId xmlns:a16="http://schemas.microsoft.com/office/drawing/2014/main" xmlns="" id="{C709BF6A-E9E4-42C3-9D7F-B7BCDF4DBFBE}"/>
              </a:ext>
            </a:extLst>
          </p:cNvPr>
          <p:cNvGrpSpPr/>
          <p:nvPr/>
        </p:nvGrpSpPr>
        <p:grpSpPr>
          <a:xfrm>
            <a:off x="6390168" y="1116419"/>
            <a:ext cx="5588596" cy="5305992"/>
            <a:chOff x="6390168" y="1116419"/>
            <a:chExt cx="5588596" cy="5305992"/>
          </a:xfrm>
        </p:grpSpPr>
        <p:pic>
          <p:nvPicPr>
            <p:cNvPr id="362" name="Google Shape;362;p11"/>
            <p:cNvPicPr preferRelativeResize="0"/>
            <p:nvPr/>
          </p:nvPicPr>
          <p:blipFill rotWithShape="1">
            <a:blip r:embed="rId4">
              <a:alphaModFix/>
            </a:blip>
            <a:srcRect/>
            <a:stretch/>
          </p:blipFill>
          <p:spPr>
            <a:xfrm>
              <a:off x="6390168" y="1116419"/>
              <a:ext cx="5588596" cy="5075200"/>
            </a:xfrm>
            <a:prstGeom prst="rect">
              <a:avLst/>
            </a:prstGeom>
            <a:noFill/>
            <a:ln>
              <a:noFill/>
            </a:ln>
          </p:spPr>
        </p:pic>
        <p:sp>
          <p:nvSpPr>
            <p:cNvPr id="361" name="Google Shape;361;p11"/>
            <p:cNvSpPr txBox="1"/>
            <p:nvPr/>
          </p:nvSpPr>
          <p:spPr>
            <a:xfrm>
              <a:off x="6390168" y="6191619"/>
              <a:ext cx="897682" cy="23079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900" b="0" i="0" u="none" strike="noStrike" cap="none" dirty="0">
                  <a:solidFill>
                    <a:schemeClr val="tx1"/>
                  </a:solidFill>
                  <a:latin typeface="Arial"/>
                  <a:ea typeface="Arial"/>
                  <a:cs typeface="Arial"/>
                  <a:sym typeface="Arial"/>
                </a:rPr>
                <a:t>Source: GSA</a:t>
              </a:r>
            </a:p>
          </p:txBody>
        </p:sp>
      </p:grpSp>
      <p:sp>
        <p:nvSpPr>
          <p:cNvPr id="9" name="Google Shape;552;p11">
            <a:extLst>
              <a:ext uri="{FF2B5EF4-FFF2-40B4-BE49-F238E27FC236}">
                <a16:creationId xmlns:a16="http://schemas.microsoft.com/office/drawing/2014/main" xmlns="" id="{125EB0C2-269B-4777-AC56-BC63C4D97965}"/>
              </a:ext>
            </a:extLst>
          </p:cNvPr>
          <p:cNvSpPr txBox="1">
            <a:spLocks noGrp="1"/>
          </p:cNvSpPr>
          <p:nvPr>
            <p:ph type="body" idx="1"/>
          </p:nvPr>
        </p:nvSpPr>
        <p:spPr>
          <a:xfrm>
            <a:off x="460375" y="1325564"/>
            <a:ext cx="5742462" cy="4935277"/>
          </a:xfrm>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2000"/>
              <a:buChar char="•"/>
            </a:pPr>
            <a:r>
              <a:rPr lang="en-US" sz="2000" dirty="0"/>
              <a:t>5G does not necessarily require a </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new asset</a:t>
            </a:r>
            <a:endParaRPr lang="en-US" dirty="0"/>
          </a:p>
          <a:p>
            <a:pPr marL="548640" lvl="1" indent="-228600" algn="l" rtl="0">
              <a:lnSpc>
                <a:spcPct val="90000"/>
              </a:lnSpc>
              <a:spcBef>
                <a:spcPts val="1200"/>
              </a:spcBef>
              <a:spcAft>
                <a:spcPts val="0"/>
              </a:spcAft>
              <a:buClr>
                <a:schemeClr val="dk1"/>
              </a:buClr>
              <a:buSzPts val="1800"/>
              <a:buChar char="–"/>
            </a:pPr>
            <a:r>
              <a:rPr lang="en-US" sz="2000" dirty="0"/>
              <a:t>Reuse of existing 4G LTE bandwidths by DSS</a:t>
            </a:r>
            <a:endParaRPr lang="en-US" dirty="0"/>
          </a:p>
          <a:p>
            <a:pPr marL="548640" lvl="1" indent="-228600" algn="l" rtl="0">
              <a:lnSpc>
                <a:spcPct val="90000"/>
              </a:lnSpc>
              <a:spcBef>
                <a:spcPts val="1200"/>
              </a:spcBef>
              <a:spcAft>
                <a:spcPts val="0"/>
              </a:spcAft>
              <a:buClr>
                <a:schemeClr val="dk1"/>
              </a:buClr>
              <a:buSzPts val="1800"/>
              <a:buChar char="–"/>
            </a:pPr>
            <a:r>
              <a:rPr lang="en-US" sz="2000" dirty="0"/>
              <a:t>4G and 5G co-dependence by 5G NSA architecture that requires tight integration with 4G infrastructure</a:t>
            </a:r>
            <a:endParaRPr lang="en-US" dirty="0"/>
          </a:p>
          <a:p>
            <a:pPr marL="548640" lvl="1" indent="-228600" algn="l" rtl="0">
              <a:lnSpc>
                <a:spcPct val="90000"/>
              </a:lnSpc>
              <a:spcBef>
                <a:spcPts val="1200"/>
              </a:spcBef>
              <a:spcAft>
                <a:spcPts val="0"/>
              </a:spcAft>
              <a:buClr>
                <a:schemeClr val="dk1"/>
              </a:buClr>
              <a:buSzPts val="1800"/>
              <a:buChar char="–"/>
            </a:pPr>
            <a:r>
              <a:rPr lang="en-US" sz="2000" dirty="0"/>
              <a:t>Throughput enhancement by LTE-5G dual connectivity (ENDC)</a:t>
            </a:r>
            <a:endParaRPr lang="en-US" dirty="0"/>
          </a:p>
          <a:p>
            <a:pPr marL="548640" lvl="1" indent="-228600" algn="l" rtl="0">
              <a:lnSpc>
                <a:spcPct val="90000"/>
              </a:lnSpc>
              <a:spcBef>
                <a:spcPts val="1200"/>
              </a:spcBef>
              <a:spcAft>
                <a:spcPts val="0"/>
              </a:spcAft>
              <a:buClr>
                <a:schemeClr val="dk1"/>
              </a:buClr>
              <a:buSzPts val="1800"/>
              <a:buChar char="–"/>
            </a:pP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4G / 5G </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refarming</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 of vacant assets by 2G / 3G shutdowns</a:t>
            </a:r>
            <a:endParaRPr lang="en-US" dirty="0"/>
          </a:p>
          <a:p>
            <a:pPr marL="548640" lvl="1" indent="-228600" algn="l" rtl="0">
              <a:lnSpc>
                <a:spcPct val="90000"/>
              </a:lnSpc>
              <a:spcBef>
                <a:spcPts val="1200"/>
              </a:spcBef>
              <a:spcAft>
                <a:spcPts val="0"/>
              </a:spcAft>
              <a:buClr>
                <a:schemeClr val="dk1"/>
              </a:buClr>
              <a:buSzPts val="1800"/>
              <a:buChar char="–"/>
            </a:pPr>
            <a:r>
              <a:rPr lang="en-US" sz="2000" dirty="0"/>
              <a:t>Uplink improvement by combining with FDD uplink bandwidth (SUL)</a:t>
            </a:r>
            <a:endParaRPr lang="en-US" dirty="0"/>
          </a:p>
          <a:p>
            <a:pPr marL="228600" lvl="0" indent="-228600" algn="l" rtl="0">
              <a:lnSpc>
                <a:spcPct val="90000"/>
              </a:lnSpc>
              <a:spcBef>
                <a:spcPts val="1200"/>
              </a:spcBef>
              <a:spcAft>
                <a:spcPts val="0"/>
              </a:spcAft>
              <a:buClr>
                <a:schemeClr val="dk1"/>
              </a:buClr>
              <a:buSzPts val="2000"/>
              <a:buChar char="•"/>
            </a:pPr>
            <a:r>
              <a:rPr lang="en-US" sz="2000" dirty="0"/>
              <a:t>A </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new hundreds of MHz bandwidth</a:t>
            </a:r>
            <a:r>
              <a:rPr lang="en-US" sz="2000" dirty="0"/>
              <a:t> is required to achieve 5G vision (e.g., 20Gbps downlink)</a:t>
            </a:r>
            <a:endParaRPr lang="en-US" dirty="0"/>
          </a:p>
          <a:p>
            <a:pPr marL="548640" lvl="1" indent="-228600" algn="l" rtl="0">
              <a:lnSpc>
                <a:spcPct val="90000"/>
              </a:lnSpc>
              <a:spcBef>
                <a:spcPts val="1200"/>
              </a:spcBef>
              <a:spcAft>
                <a:spcPts val="0"/>
              </a:spcAft>
              <a:buClr>
                <a:schemeClr val="dk1"/>
              </a:buClr>
              <a:buSzPts val="1800"/>
              <a:buChar char="–"/>
            </a:pPr>
            <a:r>
              <a:rPr lang="en-US" sz="2000" dirty="0"/>
              <a:t>Middle band, High band</a:t>
            </a:r>
            <a:endParaRPr lang="en-US" dirty="0"/>
          </a:p>
        </p:txBody>
      </p:sp>
      <p:sp>
        <p:nvSpPr>
          <p:cNvPr id="10" name="Google Shape;554;p11">
            <a:extLst>
              <a:ext uri="{FF2B5EF4-FFF2-40B4-BE49-F238E27FC236}">
                <a16:creationId xmlns:a16="http://schemas.microsoft.com/office/drawing/2014/main" xmlns="" id="{6E6B753A-846F-45FC-9589-4746D999841E}"/>
              </a:ext>
            </a:extLst>
          </p:cNvPr>
          <p:cNvSpPr/>
          <p:nvPr/>
        </p:nvSpPr>
        <p:spPr>
          <a:xfrm>
            <a:off x="587334" y="623627"/>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The key to success is how to use existing frequencies efficiently for initial 5G</a:t>
            </a:r>
            <a:endParaRPr lang="en-US"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66"/>
        <p:cNvGrpSpPr/>
        <p:nvPr/>
      </p:nvGrpSpPr>
      <p:grpSpPr>
        <a:xfrm>
          <a:off x="0" y="0"/>
          <a:ext cx="0" cy="0"/>
          <a:chOff x="0" y="0"/>
          <a:chExt cx="0" cy="0"/>
        </a:xfrm>
      </p:grpSpPr>
      <p:sp>
        <p:nvSpPr>
          <p:cNvPr id="368" name="Google Shape;368;p12"/>
          <p:cNvSpPr txBox="1">
            <a:spLocks noGrp="1"/>
          </p:cNvSpPr>
          <p:nvPr>
            <p:ph type="title"/>
          </p:nvPr>
        </p:nvSpPr>
        <p:spPr>
          <a:xfrm>
            <a:off x="545437" y="166450"/>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Competitive Landscape by CSPs</a:t>
            </a:r>
            <a:endParaRPr lang="en-US" dirty="0"/>
          </a:p>
        </p:txBody>
      </p:sp>
      <p:grpSp>
        <p:nvGrpSpPr>
          <p:cNvPr id="6" name="Group 5">
            <a:extLst>
              <a:ext uri="{FF2B5EF4-FFF2-40B4-BE49-F238E27FC236}">
                <a16:creationId xmlns:a16="http://schemas.microsoft.com/office/drawing/2014/main" xmlns="" id="{BFE1FD11-A9FD-4393-9817-7F2AD8973737}"/>
              </a:ext>
            </a:extLst>
          </p:cNvPr>
          <p:cNvGrpSpPr/>
          <p:nvPr/>
        </p:nvGrpSpPr>
        <p:grpSpPr>
          <a:xfrm>
            <a:off x="6478350" y="1327243"/>
            <a:ext cx="5259994" cy="4923174"/>
            <a:chOff x="6478350" y="1327243"/>
            <a:chExt cx="5259994" cy="4923174"/>
          </a:xfrm>
        </p:grpSpPr>
        <p:sp>
          <p:nvSpPr>
            <p:cNvPr id="371" name="Google Shape;371;p12"/>
            <p:cNvSpPr/>
            <p:nvPr/>
          </p:nvSpPr>
          <p:spPr>
            <a:xfrm>
              <a:off x="6637002" y="6019585"/>
              <a:ext cx="4968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chemeClr val="dk1"/>
                  </a:solidFill>
                  <a:latin typeface="Arial"/>
                  <a:ea typeface="Arial"/>
                  <a:cs typeface="Arial"/>
                  <a:sym typeface="Arial"/>
                </a:rPr>
                <a:t>Source: Gartner, “Market Insight: Impact of 5G Radio Spectrum Fragmentation”</a:t>
              </a:r>
            </a:p>
          </p:txBody>
        </p:sp>
        <p:grpSp>
          <p:nvGrpSpPr>
            <p:cNvPr id="3" name="Group 2">
              <a:extLst>
                <a:ext uri="{FF2B5EF4-FFF2-40B4-BE49-F238E27FC236}">
                  <a16:creationId xmlns:a16="http://schemas.microsoft.com/office/drawing/2014/main" xmlns="" id="{DE11B9FD-59DF-42A7-AE95-5B9AF1270A06}"/>
                </a:ext>
              </a:extLst>
            </p:cNvPr>
            <p:cNvGrpSpPr/>
            <p:nvPr/>
          </p:nvGrpSpPr>
          <p:grpSpPr>
            <a:xfrm>
              <a:off x="6478350" y="1327243"/>
              <a:ext cx="5259994" cy="4667778"/>
              <a:chOff x="6478350" y="1327899"/>
              <a:chExt cx="5259994" cy="4667778"/>
            </a:xfrm>
          </p:grpSpPr>
          <p:grpSp>
            <p:nvGrpSpPr>
              <p:cNvPr id="2" name="Group 1">
                <a:extLst>
                  <a:ext uri="{FF2B5EF4-FFF2-40B4-BE49-F238E27FC236}">
                    <a16:creationId xmlns:a16="http://schemas.microsoft.com/office/drawing/2014/main" xmlns="" id="{FB13D455-6FF6-4F83-BC52-2B29FB692AA8}"/>
                  </a:ext>
                </a:extLst>
              </p:cNvPr>
              <p:cNvGrpSpPr/>
              <p:nvPr/>
            </p:nvGrpSpPr>
            <p:grpSpPr>
              <a:xfrm>
                <a:off x="6478350" y="1327899"/>
                <a:ext cx="5259994" cy="4658564"/>
                <a:chOff x="7477117" y="1529922"/>
                <a:chExt cx="4115370" cy="3676261"/>
              </a:xfrm>
            </p:grpSpPr>
            <p:pic>
              <p:nvPicPr>
                <p:cNvPr id="370" name="Google Shape;370;p12" descr="5G radio spectrum bands commercially allocated for major mobile CSPs"/>
                <p:cNvPicPr preferRelativeResize="0"/>
                <p:nvPr/>
              </p:nvPicPr>
              <p:blipFill rotWithShape="1">
                <a:blip r:embed="rId4">
                  <a:alphaModFix/>
                </a:blip>
                <a:srcRect/>
                <a:stretch/>
              </p:blipFill>
              <p:spPr>
                <a:xfrm>
                  <a:off x="7477117" y="1529922"/>
                  <a:ext cx="4115370" cy="3676261"/>
                </a:xfrm>
                <a:prstGeom prst="rect">
                  <a:avLst/>
                </a:prstGeom>
                <a:noFill/>
                <a:ln>
                  <a:noFill/>
                </a:ln>
              </p:spPr>
            </p:pic>
            <p:sp>
              <p:nvSpPr>
                <p:cNvPr id="372" name="Google Shape;372;p12"/>
                <p:cNvSpPr txBox="1"/>
                <p:nvPr/>
              </p:nvSpPr>
              <p:spPr>
                <a:xfrm>
                  <a:off x="8826928" y="2417304"/>
                  <a:ext cx="519373" cy="15783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850MHz (n5)</a:t>
                  </a:r>
                  <a:endParaRPr lang="en-US" sz="1400" b="0" i="0" u="none" strike="noStrike" cap="none" dirty="0">
                    <a:solidFill>
                      <a:srgbClr val="000000"/>
                    </a:solidFill>
                    <a:latin typeface="Arial"/>
                    <a:ea typeface="Arial"/>
                    <a:cs typeface="Arial"/>
                    <a:sym typeface="Arial"/>
                  </a:endParaRPr>
                </a:p>
              </p:txBody>
            </p:sp>
            <p:sp>
              <p:nvSpPr>
                <p:cNvPr id="373" name="Google Shape;373;p12"/>
                <p:cNvSpPr txBox="1"/>
                <p:nvPr/>
              </p:nvSpPr>
              <p:spPr>
                <a:xfrm>
                  <a:off x="10171485" y="2517331"/>
                  <a:ext cx="540212" cy="242847"/>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3.7GHz (n77)</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 CBRS (n48)</a:t>
                  </a:r>
                  <a:endParaRPr lang="en-US" sz="1400" b="0" i="0" u="none" strike="noStrike" cap="none" dirty="0">
                    <a:solidFill>
                      <a:srgbClr val="000000"/>
                    </a:solidFill>
                    <a:latin typeface="Arial"/>
                    <a:ea typeface="Arial"/>
                    <a:cs typeface="Arial"/>
                    <a:sym typeface="Arial"/>
                  </a:endParaRPr>
                </a:p>
              </p:txBody>
            </p:sp>
            <p:sp>
              <p:nvSpPr>
                <p:cNvPr id="374" name="Google Shape;374;p12"/>
                <p:cNvSpPr/>
                <p:nvPr/>
              </p:nvSpPr>
              <p:spPr>
                <a:xfrm>
                  <a:off x="10066688" y="2384818"/>
                  <a:ext cx="713328" cy="726374"/>
                </a:xfrm>
                <a:prstGeom prst="rect">
                  <a:avLst/>
                </a:prstGeom>
                <a:noFill/>
                <a:ln w="12700" cap="flat" cmpd="sng">
                  <a:solidFill>
                    <a:srgbClr val="DE0A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75" name="Google Shape;375;p12"/>
                <p:cNvSpPr txBox="1"/>
                <p:nvPr/>
              </p:nvSpPr>
              <p:spPr>
                <a:xfrm>
                  <a:off x="8802080" y="3302584"/>
                  <a:ext cx="569067" cy="15783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700MHz (n28)</a:t>
                  </a:r>
                  <a:endParaRPr lang="en-US" sz="1400" b="0" i="0" u="none" strike="noStrike" cap="none" dirty="0">
                    <a:solidFill>
                      <a:srgbClr val="000000"/>
                    </a:solidFill>
                    <a:latin typeface="Arial"/>
                    <a:ea typeface="Arial"/>
                    <a:cs typeface="Arial"/>
                    <a:sym typeface="Arial"/>
                  </a:endParaRPr>
                </a:p>
              </p:txBody>
            </p:sp>
            <p:sp>
              <p:nvSpPr>
                <p:cNvPr id="376" name="Google Shape;376;p12"/>
                <p:cNvSpPr txBox="1"/>
                <p:nvPr/>
              </p:nvSpPr>
              <p:spPr>
                <a:xfrm>
                  <a:off x="8802079" y="3802797"/>
                  <a:ext cx="569067" cy="15783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700MHz (n28)</a:t>
                  </a:r>
                  <a:endParaRPr lang="en-US" sz="1400" b="0" i="0" u="none" strike="noStrike" cap="none" dirty="0">
                    <a:solidFill>
                      <a:srgbClr val="000000"/>
                    </a:solidFill>
                    <a:latin typeface="Arial"/>
                    <a:ea typeface="Arial"/>
                    <a:cs typeface="Arial"/>
                    <a:sym typeface="Arial"/>
                  </a:endParaRPr>
                </a:p>
              </p:txBody>
            </p:sp>
            <p:sp>
              <p:nvSpPr>
                <p:cNvPr id="377" name="Google Shape;377;p12"/>
                <p:cNvSpPr txBox="1"/>
                <p:nvPr/>
              </p:nvSpPr>
              <p:spPr>
                <a:xfrm>
                  <a:off x="11040619" y="4002852"/>
                  <a:ext cx="540212" cy="15783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3.5GHz (n78)</a:t>
                  </a:r>
                  <a:endParaRPr lang="en-US" sz="1400" b="0" i="0" u="none" strike="noStrike" cap="none" dirty="0">
                    <a:solidFill>
                      <a:srgbClr val="000000"/>
                    </a:solidFill>
                    <a:latin typeface="Arial"/>
                    <a:ea typeface="Arial"/>
                    <a:cs typeface="Arial"/>
                    <a:sym typeface="Arial"/>
                  </a:endParaRPr>
                </a:p>
              </p:txBody>
            </p:sp>
            <p:sp>
              <p:nvSpPr>
                <p:cNvPr id="378" name="Google Shape;378;p12"/>
                <p:cNvSpPr/>
                <p:nvPr/>
              </p:nvSpPr>
              <p:spPr>
                <a:xfrm>
                  <a:off x="10084927" y="3742779"/>
                  <a:ext cx="713328" cy="260073"/>
                </a:xfrm>
                <a:prstGeom prst="rect">
                  <a:avLst/>
                </a:prstGeom>
                <a:noFill/>
                <a:ln w="12700" cap="flat" cmpd="sng">
                  <a:solidFill>
                    <a:srgbClr val="DE0A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cxnSp>
              <p:nvCxnSpPr>
                <p:cNvPr id="379" name="Google Shape;379;p12"/>
                <p:cNvCxnSpPr/>
                <p:nvPr/>
              </p:nvCxnSpPr>
              <p:spPr>
                <a:xfrm>
                  <a:off x="10798255" y="4002852"/>
                  <a:ext cx="230708" cy="100027"/>
                </a:xfrm>
                <a:prstGeom prst="straightConnector1">
                  <a:avLst/>
                </a:prstGeom>
                <a:noFill/>
                <a:ln w="19050" cap="flat" cmpd="sng">
                  <a:solidFill>
                    <a:schemeClr val="accent2"/>
                  </a:solidFill>
                  <a:prstDash val="solid"/>
                  <a:miter lim="800000"/>
                  <a:headEnd type="none" w="sm" len="sm"/>
                  <a:tailEnd type="none" w="sm" len="sm"/>
                </a:ln>
              </p:spPr>
            </p:cxnSp>
            <p:sp>
              <p:nvSpPr>
                <p:cNvPr id="380" name="Google Shape;380;p12"/>
                <p:cNvSpPr txBox="1"/>
                <p:nvPr/>
              </p:nvSpPr>
              <p:spPr>
                <a:xfrm>
                  <a:off x="10841846" y="4460712"/>
                  <a:ext cx="738985" cy="15783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26GHz (n257/258)</a:t>
                  </a:r>
                  <a:endParaRPr lang="en-US" sz="1400" b="0" i="0" u="none" strike="noStrike" cap="none" dirty="0">
                    <a:solidFill>
                      <a:srgbClr val="000000"/>
                    </a:solidFill>
                    <a:latin typeface="Arial"/>
                    <a:ea typeface="Arial"/>
                    <a:cs typeface="Arial"/>
                    <a:sym typeface="Arial"/>
                  </a:endParaRPr>
                </a:p>
              </p:txBody>
            </p:sp>
            <p:sp>
              <p:nvSpPr>
                <p:cNvPr id="381" name="Google Shape;381;p12"/>
                <p:cNvSpPr txBox="1"/>
                <p:nvPr/>
              </p:nvSpPr>
              <p:spPr>
                <a:xfrm>
                  <a:off x="11018518" y="4804407"/>
                  <a:ext cx="540212" cy="15783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FF0000"/>
                      </a:solidFill>
                      <a:latin typeface="Arial"/>
                      <a:ea typeface="Arial"/>
                      <a:cs typeface="Arial"/>
                      <a:sym typeface="Arial"/>
                    </a:rPr>
                    <a:t>3.5GHz (n78)</a:t>
                  </a:r>
                  <a:endParaRPr lang="en-US" sz="1400" b="0" i="0" u="none" strike="noStrike" cap="none" dirty="0">
                    <a:solidFill>
                      <a:srgbClr val="000000"/>
                    </a:solidFill>
                    <a:latin typeface="Arial"/>
                    <a:ea typeface="Arial"/>
                    <a:cs typeface="Arial"/>
                    <a:sym typeface="Arial"/>
                  </a:endParaRPr>
                </a:p>
              </p:txBody>
            </p:sp>
            <p:sp>
              <p:nvSpPr>
                <p:cNvPr id="382" name="Google Shape;382;p12"/>
                <p:cNvSpPr/>
                <p:nvPr/>
              </p:nvSpPr>
              <p:spPr>
                <a:xfrm>
                  <a:off x="10066688" y="4635023"/>
                  <a:ext cx="713328" cy="154842"/>
                </a:xfrm>
                <a:prstGeom prst="rect">
                  <a:avLst/>
                </a:prstGeom>
                <a:noFill/>
                <a:ln w="12700" cap="flat" cmpd="sng">
                  <a:solidFill>
                    <a:srgbClr val="DE0A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cxnSp>
              <p:nvCxnSpPr>
                <p:cNvPr id="383" name="Google Shape;383;p12"/>
                <p:cNvCxnSpPr/>
                <p:nvPr/>
              </p:nvCxnSpPr>
              <p:spPr>
                <a:xfrm>
                  <a:off x="10776154" y="4804407"/>
                  <a:ext cx="230708" cy="100027"/>
                </a:xfrm>
                <a:prstGeom prst="straightConnector1">
                  <a:avLst/>
                </a:prstGeom>
                <a:noFill/>
                <a:ln w="19050" cap="flat" cmpd="sng">
                  <a:solidFill>
                    <a:schemeClr val="accent2"/>
                  </a:solidFill>
                  <a:prstDash val="solid"/>
                  <a:miter lim="800000"/>
                  <a:headEnd type="none" w="sm" len="sm"/>
                  <a:tailEnd type="none" w="sm" len="sm"/>
                </a:ln>
              </p:spPr>
            </p:cxnSp>
          </p:grpSp>
          <p:sp>
            <p:nvSpPr>
              <p:cNvPr id="384" name="Google Shape;384;p12"/>
              <p:cNvSpPr txBox="1"/>
              <p:nvPr/>
            </p:nvSpPr>
            <p:spPr>
              <a:xfrm>
                <a:off x="8791362" y="5595567"/>
                <a:ext cx="1521250" cy="40011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Black: data as of July 2020</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Red: data as of May 2021</a:t>
                </a:r>
                <a:endParaRPr lang="en-US" sz="1400" b="0" i="0" u="none" strike="noStrike" cap="none" dirty="0">
                  <a:solidFill>
                    <a:srgbClr val="000000"/>
                  </a:solidFill>
                  <a:latin typeface="Arial"/>
                  <a:ea typeface="Arial"/>
                  <a:cs typeface="Arial"/>
                  <a:sym typeface="Arial"/>
                </a:endParaRPr>
              </a:p>
            </p:txBody>
          </p:sp>
        </p:grpSp>
      </p:grpSp>
      <p:sp>
        <p:nvSpPr>
          <p:cNvPr id="24" name="Google Shape;561;p12">
            <a:extLst>
              <a:ext uri="{FF2B5EF4-FFF2-40B4-BE49-F238E27FC236}">
                <a16:creationId xmlns:a16="http://schemas.microsoft.com/office/drawing/2014/main" xmlns="" id="{333B7077-9436-4EDF-9C0F-AB3604B06D43}"/>
              </a:ext>
            </a:extLst>
          </p:cNvPr>
          <p:cNvSpPr txBox="1">
            <a:spLocks noGrp="1"/>
          </p:cNvSpPr>
          <p:nvPr>
            <p:ph type="body" idx="1"/>
          </p:nvPr>
        </p:nvSpPr>
        <p:spPr>
          <a:xfrm>
            <a:off x="160254" y="1325564"/>
            <a:ext cx="6476748" cy="4660899"/>
          </a:xfrm>
          <a:prstGeom prst="rect">
            <a:avLst/>
          </a:prstGeom>
          <a:noFill/>
          <a:ln>
            <a:noFill/>
          </a:ln>
        </p:spPr>
        <p:txBody>
          <a:bodyPr spcFirstLastPara="1" wrap="square" lIns="0" tIns="0" rIns="0" bIns="0" anchor="t" anchorCtr="0">
            <a:normAutofit lnSpcReduction="10000"/>
          </a:bodyPr>
          <a:lstStyle/>
          <a:p>
            <a:pPr marL="228600" lvl="0" indent="-228600" algn="l" rtl="0">
              <a:lnSpc>
                <a:spcPct val="90000"/>
              </a:lnSpc>
              <a:spcBef>
                <a:spcPts val="0"/>
              </a:spcBef>
              <a:spcAft>
                <a:spcPts val="0"/>
              </a:spcAft>
              <a:buClr>
                <a:schemeClr val="dk1"/>
              </a:buClr>
              <a:buSzPts val="2000"/>
              <a:buChar char="•"/>
            </a:pPr>
            <a:r>
              <a:rPr lang="en-US" sz="2000" dirty="0"/>
              <a:t>Radio spectrum usage is a major differentiator</a:t>
            </a:r>
            <a:endParaRPr lang="en-US" dirty="0"/>
          </a:p>
          <a:p>
            <a:pPr marL="548640" lvl="1" indent="-228600" algn="l" rtl="0">
              <a:lnSpc>
                <a:spcPct val="90000"/>
              </a:lnSpc>
              <a:spcBef>
                <a:spcPts val="1200"/>
              </a:spcBef>
              <a:spcAft>
                <a:spcPts val="0"/>
              </a:spcAft>
              <a:buClr>
                <a:schemeClr val="dk1"/>
              </a:buClr>
              <a:buSzPts val="1800"/>
              <a:buChar char="–"/>
            </a:pPr>
            <a:r>
              <a:rPr lang="en-US" sz="2000" dirty="0"/>
              <a:t>This difference will impact on the overall strategy (Infrastructure, consumer/enterprise business, pricing)</a:t>
            </a:r>
            <a:endParaRPr lang="en-US" dirty="0"/>
          </a:p>
          <a:p>
            <a:pPr marL="777240" lvl="2" indent="-228600" algn="l" rtl="0">
              <a:lnSpc>
                <a:spcPct val="90000"/>
              </a:lnSpc>
              <a:spcBef>
                <a:spcPts val="1200"/>
              </a:spcBef>
              <a:spcAft>
                <a:spcPts val="0"/>
              </a:spcAft>
              <a:buClr>
                <a:schemeClr val="dk1"/>
              </a:buClr>
              <a:buSzPts val="2000"/>
              <a:buChar char="•"/>
            </a:pPr>
            <a:r>
              <a:rPr lang="en-US" sz="1800" dirty="0"/>
              <a:t>Public network: More and more CSPs are trying to enlarge their 5G coverage by Low / Middle band DSS</a:t>
            </a:r>
            <a:endParaRPr lang="en-US" sz="2000" dirty="0"/>
          </a:p>
          <a:p>
            <a:pPr marL="777240" lvl="2" indent="-228600" algn="l" rtl="0">
              <a:lnSpc>
                <a:spcPct val="90000"/>
              </a:lnSpc>
              <a:spcBef>
                <a:spcPts val="1200"/>
              </a:spcBef>
              <a:spcAft>
                <a:spcPts val="0"/>
              </a:spcAft>
              <a:buClr>
                <a:schemeClr val="dk1"/>
              </a:buClr>
              <a:buSzPts val="2000"/>
              <a:buChar char="•"/>
            </a:pPr>
            <a:r>
              <a:rPr lang="en-US" sz="1800" dirty="0"/>
              <a:t>Private network: V</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arious CSPs in the USA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acquired CBRS</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 PAL band</a:t>
            </a:r>
            <a:r>
              <a:rPr lang="en-US" sz="1800" dirty="0"/>
              <a:t> for its enterprise business solution</a:t>
            </a:r>
            <a:endParaRPr lang="en-US" sz="2000" dirty="0"/>
          </a:p>
          <a:p>
            <a:pPr marL="228600" lvl="0" indent="-228600" algn="l" rtl="0">
              <a:lnSpc>
                <a:spcPct val="90000"/>
              </a:lnSpc>
              <a:spcBef>
                <a:spcPts val="1200"/>
              </a:spcBef>
              <a:spcAft>
                <a:spcPts val="0"/>
              </a:spcAft>
              <a:buClr>
                <a:schemeClr val="dk1"/>
              </a:buClr>
              <a:buSzPts val="2000"/>
              <a:buChar char="•"/>
            </a:pPr>
            <a:r>
              <a:rPr lang="en-US" sz="2000" dirty="0"/>
              <a:t>Big spectrum allocation is only 1-2 times per each cellular </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generation</a:t>
            </a:r>
            <a:r>
              <a:rPr lang="en-US" sz="2000" dirty="0"/>
              <a:t> per country</a:t>
            </a:r>
            <a:endParaRPr lang="en-US" dirty="0"/>
          </a:p>
          <a:p>
            <a:pPr marL="548640" lvl="1" indent="-228600" algn="l" rtl="0">
              <a:lnSpc>
                <a:spcPct val="90000"/>
              </a:lnSpc>
              <a:spcBef>
                <a:spcPts val="1200"/>
              </a:spcBef>
              <a:spcAft>
                <a:spcPts val="0"/>
              </a:spcAft>
              <a:buClr>
                <a:schemeClr val="dk1"/>
              </a:buClr>
              <a:buSzPts val="1800"/>
              <a:buChar char="–"/>
            </a:pPr>
            <a:r>
              <a:rPr lang="en-US" sz="2000" dirty="0"/>
              <a:t>Spectrum auction requires large investment</a:t>
            </a:r>
            <a:endParaRPr lang="en-US" dirty="0"/>
          </a:p>
          <a:p>
            <a:pPr marL="777240" lvl="2" indent="-228600" algn="l" rtl="0">
              <a:lnSpc>
                <a:spcPct val="90000"/>
              </a:lnSpc>
              <a:spcBef>
                <a:spcPts val="1200"/>
              </a:spcBef>
              <a:spcAft>
                <a:spcPts val="0"/>
              </a:spcAft>
              <a:buClr>
                <a:schemeClr val="dk1"/>
              </a:buClr>
              <a:buSzPts val="2000"/>
              <a:buChar char="•"/>
            </a:pPr>
            <a:r>
              <a:rPr lang="en-US" sz="1800" dirty="0"/>
              <a:t>E.g., Verizon spent $52.9 billion for an average of 161 MHz of C-Band nationwide</a:t>
            </a:r>
            <a:endParaRPr lang="en-US" sz="2000" dirty="0"/>
          </a:p>
          <a:p>
            <a:pPr marL="548640" lvl="1" indent="-228600" algn="l" rtl="0">
              <a:lnSpc>
                <a:spcPct val="90000"/>
              </a:lnSpc>
              <a:spcBef>
                <a:spcPts val="1200"/>
              </a:spcBef>
              <a:spcAft>
                <a:spcPts val="0"/>
              </a:spcAft>
              <a:buClr>
                <a:schemeClr val="dk1"/>
              </a:buClr>
              <a:buSzPts val="1800"/>
              <a:buChar char="–"/>
            </a:pPr>
            <a:r>
              <a:rPr lang="en-US" sz="2000" dirty="0"/>
              <a:t>Elaborate preparation and negotiation are required</a:t>
            </a:r>
            <a:endParaRPr lang="en-US" dirty="0"/>
          </a:p>
        </p:txBody>
      </p:sp>
      <p:sp>
        <p:nvSpPr>
          <p:cNvPr id="25" name="Google Shape;563;p12">
            <a:extLst>
              <a:ext uri="{FF2B5EF4-FFF2-40B4-BE49-F238E27FC236}">
                <a16:creationId xmlns:a16="http://schemas.microsoft.com/office/drawing/2014/main" xmlns="" id="{4DEC1EE8-63EC-479F-8C2F-ABB42116069D}"/>
              </a:ext>
            </a:extLst>
          </p:cNvPr>
          <p:cNvSpPr/>
          <p:nvPr/>
        </p:nvSpPr>
        <p:spPr>
          <a:xfrm>
            <a:off x="587334" y="568272"/>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It is very complicated and difficult to acquire new spectrum bandwidths CSPs want</a:t>
            </a:r>
            <a:endParaRPr lang="en-US" sz="18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88"/>
        <p:cNvGrpSpPr/>
        <p:nvPr/>
      </p:nvGrpSpPr>
      <p:grpSpPr>
        <a:xfrm>
          <a:off x="0" y="0"/>
          <a:ext cx="0" cy="0"/>
          <a:chOff x="0" y="0"/>
          <a:chExt cx="0" cy="0"/>
        </a:xfrm>
      </p:grpSpPr>
      <p:sp>
        <p:nvSpPr>
          <p:cNvPr id="389" name="Google Shape;389;p13"/>
          <p:cNvSpPr txBox="1">
            <a:spLocks noGrp="1"/>
          </p:cNvSpPr>
          <p:nvPr>
            <p:ph type="title"/>
          </p:nvPr>
        </p:nvSpPr>
        <p:spPr>
          <a:xfrm>
            <a:off x="460375" y="430621"/>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5G Business Models and Services</a:t>
            </a:r>
            <a:endParaRPr lang="en-US" dirty="0"/>
          </a:p>
        </p:txBody>
      </p:sp>
      <p:grpSp>
        <p:nvGrpSpPr>
          <p:cNvPr id="391" name="Google Shape;391;p13"/>
          <p:cNvGrpSpPr/>
          <p:nvPr/>
        </p:nvGrpSpPr>
        <p:grpSpPr>
          <a:xfrm>
            <a:off x="1118709" y="1898826"/>
            <a:ext cx="10249548" cy="4586806"/>
            <a:chOff x="2748" y="30696"/>
            <a:chExt cx="10249548" cy="4586806"/>
          </a:xfrm>
        </p:grpSpPr>
        <p:sp>
          <p:nvSpPr>
            <p:cNvPr id="392" name="Google Shape;392;p13"/>
            <p:cNvSpPr/>
            <p:nvPr/>
          </p:nvSpPr>
          <p:spPr>
            <a:xfrm rot="5400000">
              <a:off x="639320" y="1139286"/>
              <a:ext cx="1917451" cy="3190595"/>
            </a:xfrm>
            <a:prstGeom prst="corner">
              <a:avLst>
                <a:gd name="adj1" fmla="val 16120"/>
                <a:gd name="adj2" fmla="val 1611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3" name="Google Shape;393;p13"/>
            <p:cNvSpPr/>
            <p:nvPr/>
          </p:nvSpPr>
          <p:spPr>
            <a:xfrm>
              <a:off x="319250" y="2092586"/>
              <a:ext cx="2880487" cy="2524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4" name="Google Shape;394;p13"/>
            <p:cNvSpPr txBox="1"/>
            <p:nvPr/>
          </p:nvSpPr>
          <p:spPr>
            <a:xfrm>
              <a:off x="319250" y="2092586"/>
              <a:ext cx="2880487" cy="2524916"/>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Current 5G</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70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-eMBB focus</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49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-Low band for consumer coverage</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49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-Middle/high band for capacity increase in specific areas (e.g., FWA)</a:t>
              </a:r>
              <a:endParaRPr lang="en-US" sz="1400" b="0" i="0" u="none" strike="noStrike" cap="none" dirty="0">
                <a:solidFill>
                  <a:srgbClr val="000000"/>
                </a:solidFill>
                <a:latin typeface="Arial"/>
                <a:ea typeface="Arial"/>
                <a:cs typeface="Arial"/>
                <a:sym typeface="Arial"/>
              </a:endParaRPr>
            </a:p>
          </p:txBody>
        </p:sp>
        <p:sp>
          <p:nvSpPr>
            <p:cNvPr id="395" name="Google Shape;395;p13"/>
            <p:cNvSpPr/>
            <p:nvPr/>
          </p:nvSpPr>
          <p:spPr>
            <a:xfrm>
              <a:off x="2656249" y="904391"/>
              <a:ext cx="543488" cy="543488"/>
            </a:xfrm>
            <a:prstGeom prst="triangle">
              <a:avLst>
                <a:gd name="adj" fmla="val 10000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6" name="Google Shape;396;p13"/>
            <p:cNvSpPr/>
            <p:nvPr/>
          </p:nvSpPr>
          <p:spPr>
            <a:xfrm rot="5400000">
              <a:off x="4165599" y="266704"/>
              <a:ext cx="1917451" cy="3190595"/>
            </a:xfrm>
            <a:prstGeom prst="corner">
              <a:avLst>
                <a:gd name="adj1" fmla="val 16120"/>
                <a:gd name="adj2" fmla="val 1611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7" name="Google Shape;397;p13"/>
            <p:cNvSpPr/>
            <p:nvPr/>
          </p:nvSpPr>
          <p:spPr>
            <a:xfrm>
              <a:off x="3845529" y="1220005"/>
              <a:ext cx="2880487" cy="2524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8" name="Google Shape;398;p13"/>
            <p:cNvSpPr txBox="1"/>
            <p:nvPr/>
          </p:nvSpPr>
          <p:spPr>
            <a:xfrm>
              <a:off x="3845529" y="1220005"/>
              <a:ext cx="2880487" cy="2524916"/>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5G evolution</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70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-eMBB + eMTC/URLLC gradually</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49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-Combination of low/middle/high bands to improve user experience</a:t>
              </a:r>
              <a:endParaRPr lang="en-US" sz="1400" b="0" i="0" u="none" strike="noStrike" cap="none" dirty="0">
                <a:solidFill>
                  <a:srgbClr val="000000"/>
                </a:solidFill>
                <a:latin typeface="Arial"/>
                <a:ea typeface="Arial"/>
                <a:cs typeface="Arial"/>
                <a:sym typeface="Arial"/>
              </a:endParaRPr>
            </a:p>
          </p:txBody>
        </p:sp>
        <p:sp>
          <p:nvSpPr>
            <p:cNvPr id="399" name="Google Shape;399;p13"/>
            <p:cNvSpPr/>
            <p:nvPr/>
          </p:nvSpPr>
          <p:spPr>
            <a:xfrm>
              <a:off x="6182529" y="31809"/>
              <a:ext cx="543488" cy="543488"/>
            </a:xfrm>
            <a:prstGeom prst="triangle">
              <a:avLst>
                <a:gd name="adj" fmla="val 10000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0" name="Google Shape;400;p13"/>
            <p:cNvSpPr/>
            <p:nvPr/>
          </p:nvSpPr>
          <p:spPr>
            <a:xfrm rot="5400000">
              <a:off x="7691879" y="-605876"/>
              <a:ext cx="1917451" cy="3190595"/>
            </a:xfrm>
            <a:prstGeom prst="corner">
              <a:avLst>
                <a:gd name="adj1" fmla="val 16120"/>
                <a:gd name="adj2" fmla="val 1611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1" name="Google Shape;401;p13"/>
            <p:cNvSpPr/>
            <p:nvPr/>
          </p:nvSpPr>
          <p:spPr>
            <a:xfrm>
              <a:off x="7371809" y="347424"/>
              <a:ext cx="2880487" cy="252491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2" name="Google Shape;402;p13"/>
            <p:cNvSpPr txBox="1"/>
            <p:nvPr/>
          </p:nvSpPr>
          <p:spPr>
            <a:xfrm>
              <a:off x="7371809" y="347424"/>
              <a:ext cx="2880487" cy="2524916"/>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Future 5G</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70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-eMBB/eMTC/URLLC with platform/AI/Edge/New use cases</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49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-Each spectrum asset is  automatically assigned on demand and used appropriately</a:t>
              </a:r>
              <a:endParaRPr lang="en-US" sz="1400" b="0" i="0" u="none" strike="noStrike" cap="none" dirty="0">
                <a:solidFill>
                  <a:srgbClr val="000000"/>
                </a:solidFill>
                <a:latin typeface="Arial"/>
                <a:ea typeface="Arial"/>
                <a:cs typeface="Arial"/>
                <a:sym typeface="Arial"/>
              </a:endParaRPr>
            </a:p>
            <a:p>
              <a:pPr marL="0" marR="0" lvl="0" indent="0" algn="l" rtl="0">
                <a:lnSpc>
                  <a:spcPct val="90000"/>
                </a:lnSpc>
                <a:spcBef>
                  <a:spcPts val="49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p:txBody>
        </p:sp>
      </p:grpSp>
      <p:sp>
        <p:nvSpPr>
          <p:cNvPr id="16" name="Google Shape;584;p13">
            <a:extLst>
              <a:ext uri="{FF2B5EF4-FFF2-40B4-BE49-F238E27FC236}">
                <a16:creationId xmlns:a16="http://schemas.microsoft.com/office/drawing/2014/main" xmlns="" id="{31C53EA7-8749-4223-9F48-BF535A9264B3}"/>
              </a:ext>
            </a:extLst>
          </p:cNvPr>
          <p:cNvSpPr/>
          <p:nvPr/>
        </p:nvSpPr>
        <p:spPr>
          <a:xfrm>
            <a:off x="587334" y="857639"/>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Making good use of radio spectrum assets is the key to 5G monetization</a:t>
            </a:r>
            <a:endParaRPr lang="en-US"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06"/>
        <p:cNvGrpSpPr/>
        <p:nvPr/>
      </p:nvGrpSpPr>
      <p:grpSpPr>
        <a:xfrm>
          <a:off x="0" y="0"/>
          <a:ext cx="0" cy="0"/>
          <a:chOff x="0" y="0"/>
          <a:chExt cx="0" cy="0"/>
        </a:xfrm>
      </p:grpSpPr>
      <p:sp>
        <p:nvSpPr>
          <p:cNvPr id="407" name="Google Shape;407;p14"/>
          <p:cNvSpPr txBox="1">
            <a:spLocks noGrp="1"/>
          </p:cNvSpPr>
          <p:nvPr>
            <p:ph type="title"/>
          </p:nvPr>
        </p:nvSpPr>
        <p:spPr>
          <a:xfrm>
            <a:off x="460375" y="430621"/>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Legacy and Future Network Architecture</a:t>
            </a:r>
            <a:endParaRPr lang="en-US" dirty="0"/>
          </a:p>
        </p:txBody>
      </p:sp>
      <p:graphicFrame>
        <p:nvGraphicFramePr>
          <p:cNvPr id="409" name="Google Shape;409;p14"/>
          <p:cNvGraphicFramePr/>
          <p:nvPr>
            <p:extLst>
              <p:ext uri="{D42A27DB-BD31-4B8C-83A1-F6EECF244321}">
                <p14:modId xmlns:p14="http://schemas.microsoft.com/office/powerpoint/2010/main" val="3970238385"/>
              </p:ext>
            </p:extLst>
          </p:nvPr>
        </p:nvGraphicFramePr>
        <p:xfrm>
          <a:off x="1626780" y="1775637"/>
          <a:ext cx="9732904" cy="4439107"/>
        </p:xfrm>
        <a:graphic>
          <a:graphicData uri="http://schemas.openxmlformats.org/drawingml/2006/table">
            <a:tbl>
              <a:tblPr firstRow="1" bandRow="1">
                <a:noFill/>
                <a:tableStyleId>{BC184909-F45D-4F43-8694-31E36555E456}</a:tableStyleId>
              </a:tblPr>
              <a:tblGrid>
                <a:gridCol w="4866452">
                  <a:extLst>
                    <a:ext uri="{9D8B030D-6E8A-4147-A177-3AD203B41FA5}">
                      <a16:colId xmlns:a16="http://schemas.microsoft.com/office/drawing/2014/main" xmlns="" val="20000"/>
                    </a:ext>
                  </a:extLst>
                </a:gridCol>
                <a:gridCol w="4866452">
                  <a:extLst>
                    <a:ext uri="{9D8B030D-6E8A-4147-A177-3AD203B41FA5}">
                      <a16:colId xmlns:a16="http://schemas.microsoft.com/office/drawing/2014/main" xmlns="" val="20001"/>
                    </a:ext>
                  </a:extLst>
                </a:gridCol>
              </a:tblGrid>
              <a:tr h="442537">
                <a:tc>
                  <a:txBody>
                    <a:bodyPr/>
                    <a:lstStyle/>
                    <a:p>
                      <a:pPr marL="0" marR="0" lvl="0" indent="0" algn="l" rtl="0">
                        <a:lnSpc>
                          <a:spcPct val="100000"/>
                        </a:lnSpc>
                        <a:spcBef>
                          <a:spcPts val="0"/>
                        </a:spcBef>
                        <a:spcAft>
                          <a:spcPts val="0"/>
                        </a:spcAft>
                        <a:buClr>
                          <a:srgbClr val="000000"/>
                        </a:buClr>
                        <a:buSzPts val="1800"/>
                        <a:buFont typeface="Arial"/>
                        <a:buNone/>
                      </a:pPr>
                      <a:r>
                        <a:rPr lang="en-GB" sz="1600" u="none" strike="noStrike" cap="none" dirty="0"/>
                        <a:t>Legacy network architecture</a:t>
                      </a:r>
                      <a:endParaRPr sz="1200" u="none" strike="noStrike" cap="none" dirty="0"/>
                    </a:p>
                  </a:txBody>
                  <a:tcPr marL="91450" marR="91450"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GB" sz="1600" u="none" strike="noStrike" cap="none" dirty="0"/>
                        <a:t>Future network architecture</a:t>
                      </a:r>
                      <a:endParaRPr sz="1200" u="none" strike="noStrike" cap="none" dirty="0"/>
                    </a:p>
                  </a:txBody>
                  <a:tcPr marL="91450" marR="91450" marT="45725" marB="45725"/>
                </a:tc>
                <a:extLst>
                  <a:ext uri="{0D108BD9-81ED-4DB2-BD59-A6C34878D82A}">
                    <a16:rowId xmlns:a16="http://schemas.microsoft.com/office/drawing/2014/main" xmlns="" val="10000"/>
                  </a:ext>
                </a:extLst>
              </a:tr>
              <a:tr h="799314">
                <a:tc>
                  <a:txBody>
                    <a:bodyPr/>
                    <a:lstStyle/>
                    <a:p>
                      <a:pPr marL="0" marR="0" lvl="0" indent="0" algn="l" rtl="0">
                        <a:lnSpc>
                          <a:spcPct val="100000"/>
                        </a:lnSpc>
                        <a:spcBef>
                          <a:spcPts val="0"/>
                        </a:spcBef>
                        <a:spcAft>
                          <a:spcPts val="0"/>
                        </a:spcAft>
                        <a:buClr>
                          <a:srgbClr val="000000"/>
                        </a:buClr>
                        <a:buSzPts val="1800"/>
                        <a:buFont typeface="Arial"/>
                        <a:buNone/>
                      </a:pPr>
                      <a:r>
                        <a:rPr lang="en-GB" sz="1600" u="none" strike="noStrike" cap="none" dirty="0"/>
                        <a:t>Passive antenna</a:t>
                      </a:r>
                      <a:endParaRPr sz="1200" u="none" strike="noStrike" cap="none" dirty="0"/>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1800"/>
                        <a:buFont typeface="Arial"/>
                        <a:buNone/>
                      </a:pPr>
                      <a:r>
                        <a:rPr lang="en-GB" sz="1600" u="none" strike="noStrike" cap="none" dirty="0"/>
                        <a:t>Active antenna</a:t>
                      </a:r>
                      <a:endParaRPr sz="1200" u="none" strike="noStrike" cap="none" dirty="0"/>
                    </a:p>
                  </a:txBody>
                  <a:tcPr marL="91450" marR="91450" marT="45725" marB="45725" anchor="ctr"/>
                </a:tc>
                <a:extLst>
                  <a:ext uri="{0D108BD9-81ED-4DB2-BD59-A6C34878D82A}">
                    <a16:rowId xmlns:a16="http://schemas.microsoft.com/office/drawing/2014/main" xmlns="" val="10001"/>
                  </a:ext>
                </a:extLst>
              </a:tr>
              <a:tr h="799314">
                <a:tc>
                  <a:txBody>
                    <a:bodyPr/>
                    <a:lstStyle/>
                    <a:p>
                      <a:pPr marL="0" marR="0" lvl="0" indent="0" algn="l" rtl="0">
                        <a:lnSpc>
                          <a:spcPct val="100000"/>
                        </a:lnSpc>
                        <a:spcBef>
                          <a:spcPts val="0"/>
                        </a:spcBef>
                        <a:spcAft>
                          <a:spcPts val="0"/>
                        </a:spcAft>
                        <a:buClr>
                          <a:srgbClr val="000000"/>
                        </a:buClr>
                        <a:buSzPts val="1800"/>
                        <a:buFont typeface="Arial"/>
                        <a:buNone/>
                      </a:pPr>
                      <a:r>
                        <a:rPr lang="en-GB" sz="1600" u="none" strike="noStrike" cap="none" dirty="0"/>
                        <a:t>Purpose built RAN</a:t>
                      </a:r>
                      <a:endParaRPr sz="1200" u="none" strike="noStrike" cap="none" dirty="0"/>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1800"/>
                        <a:buFont typeface="Arial"/>
                        <a:buNone/>
                      </a:pPr>
                      <a:r>
                        <a:rPr lang="en-GB" sz="1600" u="none" strike="noStrike" cap="none" dirty="0"/>
                        <a:t>vRAN</a:t>
                      </a:r>
                      <a:endParaRPr sz="1600" u="none" strike="noStrike" cap="none" dirty="0"/>
                    </a:p>
                  </a:txBody>
                  <a:tcPr marL="91450" marR="91450" marT="45725" marB="45725" anchor="ctr"/>
                </a:tc>
                <a:extLst>
                  <a:ext uri="{0D108BD9-81ED-4DB2-BD59-A6C34878D82A}">
                    <a16:rowId xmlns:a16="http://schemas.microsoft.com/office/drawing/2014/main" xmlns="" val="10002"/>
                  </a:ext>
                </a:extLst>
              </a:tr>
              <a:tr h="799314">
                <a:tc>
                  <a:txBody>
                    <a:bodyPr/>
                    <a:lstStyle/>
                    <a:p>
                      <a:pPr marL="0" marR="0" lvl="0" indent="0" algn="l" rtl="0">
                        <a:lnSpc>
                          <a:spcPct val="100000"/>
                        </a:lnSpc>
                        <a:spcBef>
                          <a:spcPts val="0"/>
                        </a:spcBef>
                        <a:spcAft>
                          <a:spcPts val="0"/>
                        </a:spcAft>
                        <a:buClr>
                          <a:srgbClr val="000000"/>
                        </a:buClr>
                        <a:buSzPts val="1800"/>
                        <a:buFont typeface="Arial"/>
                        <a:buNone/>
                      </a:pPr>
                      <a:r>
                        <a:rPr lang="en-GB" sz="1600" u="none" strike="noStrike" cap="none" dirty="0"/>
                        <a:t>Proprietary RAN</a:t>
                      </a:r>
                      <a:endParaRPr sz="1200" u="none" strike="noStrike" cap="none" dirty="0"/>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1800"/>
                        <a:buFont typeface="Arial"/>
                        <a:buNone/>
                      </a:pPr>
                      <a:r>
                        <a:rPr lang="en-GB" sz="1600" u="none" strike="noStrike" cap="none" dirty="0"/>
                        <a:t>Open RAN</a:t>
                      </a:r>
                      <a:endParaRPr sz="1200" u="none" strike="noStrike" cap="none" dirty="0"/>
                    </a:p>
                  </a:txBody>
                  <a:tcPr marL="91450" marR="91450" marT="45725" marB="45725" anchor="ctr"/>
                </a:tc>
                <a:extLst>
                  <a:ext uri="{0D108BD9-81ED-4DB2-BD59-A6C34878D82A}">
                    <a16:rowId xmlns:a16="http://schemas.microsoft.com/office/drawing/2014/main" xmlns="" val="10003"/>
                  </a:ext>
                </a:extLst>
              </a:tr>
              <a:tr h="799314">
                <a:tc>
                  <a:txBody>
                    <a:bodyPr/>
                    <a:lstStyle/>
                    <a:p>
                      <a:pPr marL="0" marR="0" lvl="0" indent="0" algn="l" rtl="0">
                        <a:lnSpc>
                          <a:spcPct val="100000"/>
                        </a:lnSpc>
                        <a:spcBef>
                          <a:spcPts val="0"/>
                        </a:spcBef>
                        <a:spcAft>
                          <a:spcPts val="0"/>
                        </a:spcAft>
                        <a:buClr>
                          <a:srgbClr val="000000"/>
                        </a:buClr>
                        <a:buSzPts val="1800"/>
                        <a:buFont typeface="Arial"/>
                        <a:buNone/>
                      </a:pPr>
                      <a:r>
                        <a:rPr lang="en-GB" sz="1600" u="none" strike="noStrike" cap="none" dirty="0"/>
                        <a:t>Distributed RAN</a:t>
                      </a:r>
                      <a:endParaRPr sz="1200" u="none" strike="noStrike" cap="none" dirty="0"/>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1800"/>
                        <a:buFont typeface="Arial"/>
                        <a:buNone/>
                      </a:pPr>
                      <a:r>
                        <a:rPr lang="en-GB" sz="1600" u="none" strike="noStrike" cap="none" dirty="0"/>
                        <a:t>Centralized RAN</a:t>
                      </a:r>
                      <a:endParaRPr sz="1200" u="none" strike="noStrike" cap="none" dirty="0"/>
                    </a:p>
                  </a:txBody>
                  <a:tcPr marL="91450" marR="91450" marT="45725" marB="45725" anchor="ctr"/>
                </a:tc>
                <a:extLst>
                  <a:ext uri="{0D108BD9-81ED-4DB2-BD59-A6C34878D82A}">
                    <a16:rowId xmlns:a16="http://schemas.microsoft.com/office/drawing/2014/main" xmlns="" val="10004"/>
                  </a:ext>
                </a:extLst>
              </a:tr>
              <a:tr h="799314">
                <a:tc>
                  <a:txBody>
                    <a:bodyPr/>
                    <a:lstStyle/>
                    <a:p>
                      <a:pPr marL="0" marR="0" lvl="0" indent="0" algn="l" rtl="0">
                        <a:lnSpc>
                          <a:spcPct val="100000"/>
                        </a:lnSpc>
                        <a:spcBef>
                          <a:spcPts val="0"/>
                        </a:spcBef>
                        <a:spcAft>
                          <a:spcPts val="0"/>
                        </a:spcAft>
                        <a:buClr>
                          <a:srgbClr val="000000"/>
                        </a:buClr>
                        <a:buSzPts val="1800"/>
                        <a:buFont typeface="Arial"/>
                        <a:buNone/>
                      </a:pPr>
                      <a:r>
                        <a:rPr lang="en-GB" sz="1600" u="none" strike="noStrike" cap="none" dirty="0"/>
                        <a:t>EPC</a:t>
                      </a:r>
                      <a:endParaRPr sz="1200" u="none" strike="noStrike" cap="none" dirty="0"/>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1800"/>
                        <a:buFont typeface="Arial"/>
                        <a:buNone/>
                      </a:pPr>
                      <a:r>
                        <a:rPr lang="en-GB" sz="1600" u="none" strike="noStrike" cap="none" dirty="0"/>
                        <a:t>5G NG core</a:t>
                      </a:r>
                      <a:endParaRPr sz="1200" u="none" strike="noStrike" cap="none" dirty="0"/>
                    </a:p>
                  </a:txBody>
                  <a:tcPr marL="91450" marR="91450" marT="45725" marB="45725" anchor="ctr"/>
                </a:tc>
                <a:extLst>
                  <a:ext uri="{0D108BD9-81ED-4DB2-BD59-A6C34878D82A}">
                    <a16:rowId xmlns:a16="http://schemas.microsoft.com/office/drawing/2014/main" xmlns="" val="10005"/>
                  </a:ext>
                </a:extLst>
              </a:tr>
            </a:tbl>
          </a:graphicData>
        </a:graphic>
      </p:graphicFrame>
      <p:sp>
        <p:nvSpPr>
          <p:cNvPr id="410" name="Google Shape;410;p14"/>
          <p:cNvSpPr/>
          <p:nvPr/>
        </p:nvSpPr>
        <p:spPr>
          <a:xfrm>
            <a:off x="3867132" y="2243277"/>
            <a:ext cx="5796000" cy="72000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dirty="0">
                <a:solidFill>
                  <a:schemeClr val="lt1"/>
                </a:solidFill>
                <a:latin typeface="Arial"/>
                <a:ea typeface="Arial"/>
                <a:cs typeface="Arial"/>
                <a:sym typeface="Arial"/>
              </a:rPr>
              <a:t>Lower bands </a:t>
            </a:r>
            <a:r>
              <a:rPr lang="en-US" sz="1600" b="0" i="0" u="none" strike="noStrike" cap="none" dirty="0">
                <a:solidFill>
                  <a:schemeClr val="lt1"/>
                </a:solidFill>
                <a:latin typeface="Arial"/>
                <a:ea typeface="Arial"/>
                <a:cs typeface="Arial"/>
                <a:sym typeface="Wingdings" panose="05000000000000000000" pitchFamily="2" charset="2"/>
              </a:rPr>
              <a:t></a:t>
            </a:r>
            <a:r>
              <a:rPr lang="en-US" sz="1600" b="0" i="0" u="none" strike="noStrike" cap="none" dirty="0">
                <a:solidFill>
                  <a:schemeClr val="lt1"/>
                </a:solidFill>
                <a:latin typeface="Arial"/>
                <a:ea typeface="Arial"/>
                <a:cs typeface="Arial"/>
                <a:sym typeface="Arial"/>
              </a:rPr>
              <a:t> higher bands of TDD</a:t>
            </a:r>
          </a:p>
        </p:txBody>
      </p:sp>
      <p:sp>
        <p:nvSpPr>
          <p:cNvPr id="411" name="Google Shape;411;p14"/>
          <p:cNvSpPr/>
          <p:nvPr/>
        </p:nvSpPr>
        <p:spPr>
          <a:xfrm>
            <a:off x="3867132" y="3011345"/>
            <a:ext cx="5796000" cy="72000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dirty="0">
                <a:solidFill>
                  <a:schemeClr val="lt1"/>
                </a:solidFill>
                <a:latin typeface="Arial"/>
                <a:ea typeface="Arial"/>
                <a:cs typeface="Arial"/>
                <a:sym typeface="Arial"/>
              </a:rPr>
              <a:t>Lower bands priority due to limited capacity capability </a:t>
            </a:r>
            <a:endParaRPr lang="en-US" sz="1100" b="0" i="0" u="none" strike="noStrike" cap="none" dirty="0">
              <a:solidFill>
                <a:srgbClr val="000000"/>
              </a:solidFill>
              <a:latin typeface="Arial"/>
              <a:ea typeface="Arial"/>
              <a:cs typeface="Arial"/>
              <a:sym typeface="Arial"/>
            </a:endParaRPr>
          </a:p>
        </p:txBody>
      </p:sp>
      <p:sp>
        <p:nvSpPr>
          <p:cNvPr id="412" name="Google Shape;412;p14"/>
          <p:cNvSpPr/>
          <p:nvPr/>
        </p:nvSpPr>
        <p:spPr>
          <a:xfrm>
            <a:off x="3867132" y="3817932"/>
            <a:ext cx="5796000" cy="72000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chemeClr val="lt1"/>
                </a:solidFill>
                <a:latin typeface="Arial"/>
                <a:ea typeface="Arial"/>
                <a:cs typeface="Arial"/>
                <a:sym typeface="Arial"/>
              </a:rPr>
              <a:t>Lower bands priority due to increased network complexity</a:t>
            </a:r>
            <a:endParaRPr lang="en-US" sz="1200" b="0" i="0" u="none" strike="noStrike" cap="none" dirty="0">
              <a:solidFill>
                <a:srgbClr val="000000"/>
              </a:solidFill>
              <a:latin typeface="Arial"/>
              <a:ea typeface="Arial"/>
              <a:cs typeface="Arial"/>
              <a:sym typeface="Arial"/>
            </a:endParaRPr>
          </a:p>
        </p:txBody>
      </p:sp>
      <p:sp>
        <p:nvSpPr>
          <p:cNvPr id="413" name="Google Shape;413;p14"/>
          <p:cNvSpPr/>
          <p:nvPr/>
        </p:nvSpPr>
        <p:spPr>
          <a:xfrm>
            <a:off x="3867132" y="4605497"/>
            <a:ext cx="5796000" cy="72000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dirty="0">
                <a:solidFill>
                  <a:schemeClr val="lt1"/>
                </a:solidFill>
                <a:latin typeface="Arial"/>
                <a:ea typeface="Arial"/>
                <a:cs typeface="Arial"/>
                <a:sym typeface="Arial"/>
              </a:rPr>
              <a:t>Lower bands </a:t>
            </a:r>
            <a:r>
              <a:rPr lang="en-US" sz="1600" b="0" i="0" u="none" strike="noStrike" cap="none" dirty="0">
                <a:solidFill>
                  <a:schemeClr val="lt1"/>
                </a:solidFill>
                <a:latin typeface="Arial"/>
                <a:ea typeface="Arial"/>
                <a:cs typeface="Arial"/>
                <a:sym typeface="Wingdings" panose="05000000000000000000" pitchFamily="2" charset="2"/>
              </a:rPr>
              <a:t></a:t>
            </a:r>
            <a:r>
              <a:rPr lang="en-US" sz="1600" b="0" i="0" u="none" strike="noStrike" cap="none" dirty="0">
                <a:solidFill>
                  <a:schemeClr val="lt1"/>
                </a:solidFill>
                <a:latin typeface="Arial"/>
                <a:ea typeface="Arial"/>
                <a:cs typeface="Arial"/>
                <a:sym typeface="Arial"/>
              </a:rPr>
              <a:t> higher bands by cell densification</a:t>
            </a:r>
          </a:p>
        </p:txBody>
      </p:sp>
      <p:sp>
        <p:nvSpPr>
          <p:cNvPr id="414" name="Google Shape;414;p14"/>
          <p:cNvSpPr/>
          <p:nvPr/>
        </p:nvSpPr>
        <p:spPr>
          <a:xfrm>
            <a:off x="3867132" y="5435319"/>
            <a:ext cx="5796000" cy="72000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dirty="0">
                <a:solidFill>
                  <a:schemeClr val="lt1"/>
                </a:solidFill>
                <a:latin typeface="Arial"/>
                <a:ea typeface="Arial"/>
                <a:cs typeface="Arial"/>
                <a:sym typeface="Arial"/>
              </a:rPr>
              <a:t>Current bands </a:t>
            </a:r>
            <a:r>
              <a:rPr lang="en-US" sz="1600" b="0" i="0" u="none" strike="noStrike" cap="none" dirty="0">
                <a:solidFill>
                  <a:schemeClr val="lt1"/>
                </a:solidFill>
                <a:latin typeface="Arial"/>
                <a:ea typeface="Arial"/>
                <a:cs typeface="Arial"/>
                <a:sym typeface="Wingdings" panose="05000000000000000000" pitchFamily="2" charset="2"/>
              </a:rPr>
              <a:t></a:t>
            </a:r>
            <a:r>
              <a:rPr lang="en-US" sz="1600" b="0" i="0" u="none" strike="noStrike" cap="none" dirty="0">
                <a:solidFill>
                  <a:schemeClr val="lt1"/>
                </a:solidFill>
                <a:latin typeface="Arial"/>
                <a:ea typeface="Arial"/>
                <a:cs typeface="Arial"/>
                <a:sym typeface="Arial"/>
              </a:rPr>
              <a:t> New bands due to no dependency on 4G</a:t>
            </a:r>
          </a:p>
        </p:txBody>
      </p:sp>
      <p:sp>
        <p:nvSpPr>
          <p:cNvPr id="10" name="Google Shape;602;p14">
            <a:extLst>
              <a:ext uri="{FF2B5EF4-FFF2-40B4-BE49-F238E27FC236}">
                <a16:creationId xmlns:a16="http://schemas.microsoft.com/office/drawing/2014/main" xmlns="" id="{4A5C9C84-5141-46F4-865F-240BD9DA9B97}"/>
              </a:ext>
            </a:extLst>
          </p:cNvPr>
          <p:cNvSpPr/>
          <p:nvPr/>
        </p:nvSpPr>
        <p:spPr>
          <a:xfrm>
            <a:off x="587334" y="901774"/>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Desired spectrum bands depend on CSPs’ network architecture</a:t>
            </a:r>
            <a:endParaRPr lang="en-US"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18"/>
        <p:cNvGrpSpPr/>
        <p:nvPr/>
      </p:nvGrpSpPr>
      <p:grpSpPr>
        <a:xfrm>
          <a:off x="0" y="0"/>
          <a:ext cx="0" cy="0"/>
          <a:chOff x="0" y="0"/>
          <a:chExt cx="0" cy="0"/>
        </a:xfrm>
      </p:grpSpPr>
      <p:sp>
        <p:nvSpPr>
          <p:cNvPr id="420" name="Google Shape;420;p15"/>
          <p:cNvSpPr txBox="1">
            <a:spLocks noGrp="1"/>
          </p:cNvSpPr>
          <p:nvPr>
            <p:ph type="title"/>
          </p:nvPr>
        </p:nvSpPr>
        <p:spPr>
          <a:xfrm>
            <a:off x="460375" y="398723"/>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Network, Device/Chipset Vendors’ Capabilities</a:t>
            </a:r>
            <a:endParaRPr lang="en-US" dirty="0"/>
          </a:p>
        </p:txBody>
      </p:sp>
      <p:graphicFrame>
        <p:nvGraphicFramePr>
          <p:cNvPr id="422" name="Google Shape;422;p15"/>
          <p:cNvGraphicFramePr/>
          <p:nvPr>
            <p:extLst>
              <p:ext uri="{D42A27DB-BD31-4B8C-83A1-F6EECF244321}">
                <p14:modId xmlns:p14="http://schemas.microsoft.com/office/powerpoint/2010/main" val="3536662046"/>
              </p:ext>
            </p:extLst>
          </p:nvPr>
        </p:nvGraphicFramePr>
        <p:xfrm>
          <a:off x="6492561" y="2030984"/>
          <a:ext cx="4984600" cy="3871010"/>
        </p:xfrm>
        <a:graphic>
          <a:graphicData uri="http://schemas.openxmlformats.org/drawingml/2006/table">
            <a:tbl>
              <a:tblPr firstRow="1" bandRow="1">
                <a:noFill/>
                <a:tableStyleId>{BC184909-F45D-4F43-8694-31E36555E456}</a:tableStyleId>
              </a:tblPr>
              <a:tblGrid>
                <a:gridCol w="1835475">
                  <a:extLst>
                    <a:ext uri="{9D8B030D-6E8A-4147-A177-3AD203B41FA5}">
                      <a16:colId xmlns:a16="http://schemas.microsoft.com/office/drawing/2014/main" xmlns="" val="20000"/>
                    </a:ext>
                  </a:extLst>
                </a:gridCol>
                <a:gridCol w="3149125">
                  <a:extLst>
                    <a:ext uri="{9D8B030D-6E8A-4147-A177-3AD203B41FA5}">
                      <a16:colId xmlns:a16="http://schemas.microsoft.com/office/drawing/2014/main" xmlns="" val="20001"/>
                    </a:ext>
                  </a:extLst>
                </a:gridCol>
              </a:tblGrid>
              <a:tr h="195650">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iPhone12 pro max models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5G spectrum support</a:t>
                      </a:r>
                      <a:endParaRPr sz="1400" u="none" strike="noStrike" cap="none" dirty="0"/>
                    </a:p>
                  </a:txBody>
                  <a:tcPr marL="91450" marR="91450" marT="45725" marB="45725"/>
                </a:tc>
                <a:extLst>
                  <a:ext uri="{0D108BD9-81ED-4DB2-BD59-A6C34878D82A}">
                    <a16:rowId xmlns:a16="http://schemas.microsoft.com/office/drawing/2014/main" xmlns="" val="10000"/>
                  </a:ext>
                </a:extLst>
              </a:tr>
              <a:tr h="593300">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A2342 (USA)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GB" sz="1600" u="none" strike="noStrike" cap="none" dirty="0"/>
                        <a:t>n1, n2, n3, n5, n7, n8, n12, n20, n25, n28, n38, n40, n41, n66, n71, n77, n78, n79, n260, n261</a:t>
                      </a:r>
                      <a:endParaRPr sz="1400" u="none" strike="noStrike" cap="none" dirty="0"/>
                    </a:p>
                  </a:txBody>
                  <a:tcPr marL="91450" marR="91450" marT="45725" marB="45725"/>
                </a:tc>
                <a:extLst>
                  <a:ext uri="{0D108BD9-81ED-4DB2-BD59-A6C34878D82A}">
                    <a16:rowId xmlns:a16="http://schemas.microsoft.com/office/drawing/2014/main" xmlns="" val="10001"/>
                  </a:ext>
                </a:extLst>
              </a:tr>
              <a:tr h="457700">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A2410 (Canada and Japan)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n1, n2, n3, n5, n7, n8, n12, n20, n25, n28, n38, n40, n41, n66, n71, n77, n78, n79</a:t>
                      </a:r>
                      <a:endParaRPr sz="1400" u="none" strike="noStrike" cap="none" dirty="0"/>
                    </a:p>
                  </a:txBody>
                  <a:tcPr marL="91450" marR="91450" marT="45725" marB="45725"/>
                </a:tc>
                <a:extLst>
                  <a:ext uri="{0D108BD9-81ED-4DB2-BD59-A6C34878D82A}">
                    <a16:rowId xmlns:a16="http://schemas.microsoft.com/office/drawing/2014/main" xmlns="" val="10002"/>
                  </a:ext>
                </a:extLst>
              </a:tr>
              <a:tr h="3423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A2411 (Europe and others)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GB" sz="1600" u="none" strike="noStrike" cap="none" dirty="0"/>
                        <a:t>n1, n2, n3, n5, n7, n8, n12, n20, n25, n28, n38, n40, n41, n66, n77, n78, n79</a:t>
                      </a:r>
                      <a:endParaRPr sz="1400" u="none" strike="noStrike" cap="none" dirty="0"/>
                    </a:p>
                  </a:txBody>
                  <a:tcPr marL="91450" marR="91450" marT="45725" marB="45725"/>
                </a:tc>
                <a:extLst>
                  <a:ext uri="{0D108BD9-81ED-4DB2-BD59-A6C34878D82A}">
                    <a16:rowId xmlns:a16="http://schemas.microsoft.com/office/drawing/2014/main" xmlns="" val="10003"/>
                  </a:ext>
                </a:extLst>
              </a:tr>
              <a:tr h="3423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A2412 (China)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GB" sz="1600" u="none" strike="noStrike" cap="none" dirty="0"/>
                        <a:t>n1, n2, n3, n5, n7, n8, n12, n20, n25, n28, n38, n40, n41, n66, n77, n78, n79</a:t>
                      </a:r>
                      <a:endParaRPr sz="1400" u="none" strike="noStrike" cap="none" dirty="0"/>
                    </a:p>
                  </a:txBody>
                  <a:tcPr marL="91450" marR="91450" marT="45725" marB="45725"/>
                </a:tc>
                <a:extLst>
                  <a:ext uri="{0D108BD9-81ED-4DB2-BD59-A6C34878D82A}">
                    <a16:rowId xmlns:a16="http://schemas.microsoft.com/office/drawing/2014/main" xmlns="" val="10004"/>
                  </a:ext>
                </a:extLst>
              </a:tr>
            </a:tbl>
          </a:graphicData>
        </a:graphic>
      </p:graphicFrame>
      <p:sp>
        <p:nvSpPr>
          <p:cNvPr id="423" name="Google Shape;423;p15"/>
          <p:cNvSpPr txBox="1"/>
          <p:nvPr/>
        </p:nvSpPr>
        <p:spPr>
          <a:xfrm>
            <a:off x="370818" y="5944102"/>
            <a:ext cx="3932167" cy="307777"/>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*CA= Carrier Aggregation, DC = Dual connectivity</a:t>
            </a:r>
            <a:endParaRPr lang="en-US" sz="1400" b="0" i="0" u="none" strike="noStrike" cap="none" dirty="0">
              <a:solidFill>
                <a:srgbClr val="000000"/>
              </a:solidFill>
              <a:latin typeface="Arial"/>
              <a:ea typeface="Arial"/>
              <a:cs typeface="Arial"/>
              <a:sym typeface="Arial"/>
            </a:endParaRPr>
          </a:p>
        </p:txBody>
      </p:sp>
      <p:sp>
        <p:nvSpPr>
          <p:cNvPr id="8" name="Google Shape;613;p15">
            <a:extLst>
              <a:ext uri="{FF2B5EF4-FFF2-40B4-BE49-F238E27FC236}">
                <a16:creationId xmlns:a16="http://schemas.microsoft.com/office/drawing/2014/main" xmlns="" id="{7D7FAC18-9FC4-43C9-B848-066A65FD7985}"/>
              </a:ext>
            </a:extLst>
          </p:cNvPr>
          <p:cNvSpPr txBox="1">
            <a:spLocks noGrp="1"/>
          </p:cNvSpPr>
          <p:nvPr>
            <p:ph type="body" idx="1"/>
          </p:nvPr>
        </p:nvSpPr>
        <p:spPr>
          <a:xfrm>
            <a:off x="460375" y="1325564"/>
            <a:ext cx="5770743" cy="4660899"/>
          </a:xfrm>
          <a:prstGeom prst="rect">
            <a:avLst/>
          </a:prstGeom>
          <a:noFill/>
          <a:ln>
            <a:noFill/>
          </a:ln>
        </p:spPr>
        <p:txBody>
          <a:bodyPr spcFirstLastPara="1" wrap="square" lIns="0" tIns="0" rIns="0" bIns="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200" u="sng" dirty="0"/>
              <a:t>Network</a:t>
            </a:r>
            <a:endParaRPr lang="en-US" dirty="0"/>
          </a:p>
          <a:p>
            <a:pPr marL="228600" lvl="0" indent="-228600" algn="l" rtl="0">
              <a:lnSpc>
                <a:spcPct val="90000"/>
              </a:lnSpc>
              <a:spcBef>
                <a:spcPts val="1200"/>
              </a:spcBef>
              <a:spcAft>
                <a:spcPts val="0"/>
              </a:spcAft>
              <a:buClr>
                <a:schemeClr val="dk1"/>
              </a:buClr>
              <a:buSzPct val="100000"/>
              <a:buChar char="•"/>
            </a:pPr>
            <a:r>
              <a:rPr lang="en-US" sz="2000" dirty="0"/>
              <a:t>A Massive MIMO antenna and a RU usually do not support multiple spectrums </a:t>
            </a:r>
            <a:endParaRPr lang="en-US" dirty="0"/>
          </a:p>
          <a:p>
            <a:pPr marL="228600" lvl="0" indent="-228600" algn="l" rtl="0">
              <a:lnSpc>
                <a:spcPct val="90000"/>
              </a:lnSpc>
              <a:spcBef>
                <a:spcPts val="1200"/>
              </a:spcBef>
              <a:spcAft>
                <a:spcPts val="0"/>
              </a:spcAft>
              <a:buClr>
                <a:schemeClr val="dk1"/>
              </a:buClr>
              <a:buSzPct val="100000"/>
              <a:buChar char="•"/>
            </a:pPr>
            <a:r>
              <a:rPr lang="en-US" sz="2000" dirty="0"/>
              <a:t>Prioritization is needed on which spectrum solution to deploy under vendor capabilities and location restrictions</a:t>
            </a:r>
            <a:endParaRPr lang="en-US" dirty="0"/>
          </a:p>
          <a:p>
            <a:pPr marL="0" lvl="0" indent="0" algn="l" rtl="0">
              <a:lnSpc>
                <a:spcPct val="90000"/>
              </a:lnSpc>
              <a:spcBef>
                <a:spcPts val="1200"/>
              </a:spcBef>
              <a:spcAft>
                <a:spcPts val="0"/>
              </a:spcAft>
              <a:buClr>
                <a:schemeClr val="dk1"/>
              </a:buClr>
              <a:buSzPct val="100000"/>
              <a:buNone/>
            </a:pPr>
            <a:r>
              <a:rPr lang="en-US" sz="2200" u="sng" dirty="0"/>
              <a:t>Devices</a:t>
            </a:r>
            <a:endParaRPr lang="en-US" dirty="0"/>
          </a:p>
          <a:p>
            <a:pPr marL="228600" lvl="0" indent="-228600" algn="l" rtl="0">
              <a:lnSpc>
                <a:spcPct val="90000"/>
              </a:lnSpc>
              <a:spcBef>
                <a:spcPts val="1200"/>
              </a:spcBef>
              <a:spcAft>
                <a:spcPts val="0"/>
              </a:spcAft>
              <a:buClr>
                <a:schemeClr val="dk1"/>
              </a:buClr>
              <a:buSzPct val="100000"/>
              <a:buChar char="•"/>
            </a:pPr>
            <a:r>
              <a:rPr lang="en-US" sz="2000" dirty="0"/>
              <a:t>Spectrum capabilities depend on device/chipset vendors strategy</a:t>
            </a:r>
            <a:endParaRPr lang="en-US" dirty="0"/>
          </a:p>
          <a:p>
            <a:pPr marL="228600" lvl="0" indent="-228600" algn="l" rtl="0">
              <a:lnSpc>
                <a:spcPct val="90000"/>
              </a:lnSpc>
              <a:spcBef>
                <a:spcPts val="1200"/>
              </a:spcBef>
              <a:spcAft>
                <a:spcPts val="0"/>
              </a:spcAft>
              <a:buClr>
                <a:schemeClr val="dk1"/>
              </a:buClr>
              <a:buSzPct val="100000"/>
              <a:buChar char="•"/>
            </a:pPr>
            <a:r>
              <a:rPr lang="en-US" sz="2000" dirty="0"/>
              <a:t>Device variations with different spectrum capabilities (e.g., iPhone 12)</a:t>
            </a:r>
            <a:endParaRPr lang="en-US" dirty="0"/>
          </a:p>
          <a:p>
            <a:pPr marL="228600" lvl="0" indent="-228600" algn="l" rtl="0">
              <a:lnSpc>
                <a:spcPct val="90000"/>
              </a:lnSpc>
              <a:spcBef>
                <a:spcPts val="1200"/>
              </a:spcBef>
              <a:spcAft>
                <a:spcPts val="0"/>
              </a:spcAft>
              <a:buClr>
                <a:schemeClr val="dk1"/>
              </a:buClr>
              <a:buSzPct val="100000"/>
              <a:buChar char="•"/>
            </a:pPr>
            <a:r>
              <a:rPr lang="en-US" sz="2000" dirty="0"/>
              <a:t>Devices need to support more spectrums than network for the international roaming</a:t>
            </a:r>
            <a:endParaRPr lang="en-US" dirty="0"/>
          </a:p>
          <a:p>
            <a:pPr marL="228600" lvl="0" indent="-228600" algn="l" rtl="0">
              <a:lnSpc>
                <a:spcPct val="90000"/>
              </a:lnSpc>
              <a:spcBef>
                <a:spcPts val="1200"/>
              </a:spcBef>
              <a:spcAft>
                <a:spcPts val="0"/>
              </a:spcAft>
              <a:buClr>
                <a:schemeClr val="dk1"/>
              </a:buClr>
              <a:buSzPct val="100000"/>
              <a:buChar char="•"/>
            </a:pPr>
            <a:r>
              <a:rPr lang="en-US" sz="2000" dirty="0"/>
              <a:t>Not only each spectrum support but also spectrum combinations by CA / DC* are considered</a:t>
            </a:r>
            <a:endParaRPr lang="en-US" dirty="0"/>
          </a:p>
        </p:txBody>
      </p:sp>
      <p:sp>
        <p:nvSpPr>
          <p:cNvPr id="9" name="Google Shape;615;p15">
            <a:extLst>
              <a:ext uri="{FF2B5EF4-FFF2-40B4-BE49-F238E27FC236}">
                <a16:creationId xmlns:a16="http://schemas.microsoft.com/office/drawing/2014/main" xmlns="" id="{2AFE725C-B4E3-4DB1-AC4A-DB7A6A48B25C}"/>
              </a:ext>
            </a:extLst>
          </p:cNvPr>
          <p:cNvSpPr/>
          <p:nvPr/>
        </p:nvSpPr>
        <p:spPr>
          <a:xfrm>
            <a:off x="587334" y="803942"/>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Spectrum fragmentation is a big issue for both vendors and CSPs</a:t>
            </a:r>
            <a:endParaRPr lang="en-US" sz="1800" b="0" i="0" u="none" strike="noStrike" cap="none" dirty="0">
              <a:solidFill>
                <a:srgbClr val="000000"/>
              </a:solidFill>
              <a:latin typeface="Arial"/>
              <a:ea typeface="Arial"/>
              <a:cs typeface="Arial"/>
              <a:sym typeface="Arial"/>
            </a:endParaRPr>
          </a:p>
        </p:txBody>
      </p:sp>
      <p:sp>
        <p:nvSpPr>
          <p:cNvPr id="7" name="Google Shape;271;p4">
            <a:extLst>
              <a:ext uri="{FF2B5EF4-FFF2-40B4-BE49-F238E27FC236}">
                <a16:creationId xmlns:a16="http://schemas.microsoft.com/office/drawing/2014/main" xmlns="" id="{712806C0-FA60-43F4-990B-F8C55FFBE4D4}"/>
              </a:ext>
            </a:extLst>
          </p:cNvPr>
          <p:cNvSpPr/>
          <p:nvPr/>
        </p:nvSpPr>
        <p:spPr>
          <a:xfrm>
            <a:off x="6439765" y="5986463"/>
            <a:ext cx="1244985"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Gartner</a:t>
            </a:r>
            <a:endParaRPr lang="en-US" sz="90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8950E-8E5C-4827-A472-08EF2D13DD60}"/>
              </a:ext>
            </a:extLst>
          </p:cNvPr>
          <p:cNvSpPr>
            <a:spLocks noGrp="1"/>
          </p:cNvSpPr>
          <p:nvPr>
            <p:ph type="title"/>
          </p:nvPr>
        </p:nvSpPr>
        <p:spPr>
          <a:xfrm>
            <a:off x="457200" y="290830"/>
            <a:ext cx="11274552" cy="451231"/>
          </a:xfrm>
        </p:spPr>
        <p:txBody>
          <a:bodyPr/>
          <a:lstStyle/>
          <a:p>
            <a:r>
              <a:rPr lang="en-US" dirty="0"/>
              <a:t>Contents</a:t>
            </a:r>
          </a:p>
        </p:txBody>
      </p:sp>
      <p:sp>
        <p:nvSpPr>
          <p:cNvPr id="20" name="Google Shape;278;p2">
            <a:extLst>
              <a:ext uri="{FF2B5EF4-FFF2-40B4-BE49-F238E27FC236}">
                <a16:creationId xmlns:a16="http://schemas.microsoft.com/office/drawing/2014/main" xmlns="" id="{CEFDE88B-F85F-4953-BEB8-979C7A12476B}"/>
              </a:ext>
            </a:extLst>
          </p:cNvPr>
          <p:cNvSpPr/>
          <p:nvPr/>
        </p:nvSpPr>
        <p:spPr>
          <a:xfrm>
            <a:off x="859017" y="2917141"/>
            <a:ext cx="1440000" cy="1368000"/>
          </a:xfrm>
          <a:custGeom>
            <a:avLst/>
            <a:gdLst/>
            <a:ahLst/>
            <a:cxnLst/>
            <a:rect l="l" t="t" r="r" b="b"/>
            <a:pathLst>
              <a:path w="1146628" h="1146628" extrusionOk="0">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bg1">
              <a:lumMod val="95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1" name="Google Shape;279;p2">
            <a:extLst>
              <a:ext uri="{FF2B5EF4-FFF2-40B4-BE49-F238E27FC236}">
                <a16:creationId xmlns:a16="http://schemas.microsoft.com/office/drawing/2014/main" xmlns="" id="{5AD83524-C8C0-4F98-BBCA-F1B1329B1033}"/>
              </a:ext>
            </a:extLst>
          </p:cNvPr>
          <p:cNvSpPr txBox="1"/>
          <p:nvPr/>
        </p:nvSpPr>
        <p:spPr>
          <a:xfrm>
            <a:off x="2523990" y="3324142"/>
            <a:ext cx="4747666" cy="553998"/>
          </a:xfrm>
          <a:prstGeom prst="rect">
            <a:avLst/>
          </a:prstGeom>
          <a:solidFill>
            <a:schemeClr val="bg1"/>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defTabSz="457200" eaLnBrk="1" fontAlgn="auto" latinLnBrk="0" hangingPunct="1">
              <a:buClrTx/>
              <a:buSzTx/>
              <a:buFontTx/>
              <a:buNone/>
              <a:tabLst/>
              <a:defRPr kumimoji="0" sz="1800" b="1" kern="1200" spc="0" normalizeH="0" baseline="0">
                <a:ln>
                  <a:noFill/>
                </a:ln>
                <a:solidFill>
                  <a:prstClr val="black"/>
                </a:solidFill>
                <a:effectLst/>
                <a:uLnTx/>
                <a:uFillTx/>
              </a:defRPr>
            </a:lvl1pPr>
          </a:lstStyle>
          <a:p>
            <a:r>
              <a:rPr lang="en-US" dirty="0">
                <a:solidFill>
                  <a:schemeClr val="bg1">
                    <a:lumMod val="65000"/>
                  </a:schemeClr>
                </a:solidFill>
              </a:rPr>
              <a:t>Factors Affecting CSPs’ 5G Spectrum Strategies</a:t>
            </a:r>
          </a:p>
        </p:txBody>
      </p:sp>
      <p:sp>
        <p:nvSpPr>
          <p:cNvPr id="23" name="Google Shape;281;p2">
            <a:extLst>
              <a:ext uri="{FF2B5EF4-FFF2-40B4-BE49-F238E27FC236}">
                <a16:creationId xmlns:a16="http://schemas.microsoft.com/office/drawing/2014/main" xmlns="" id="{D5F25FFD-ED6D-4CC3-AA39-2E38CF418BF0}"/>
              </a:ext>
            </a:extLst>
          </p:cNvPr>
          <p:cNvSpPr/>
          <p:nvPr/>
        </p:nvSpPr>
        <p:spPr>
          <a:xfrm>
            <a:off x="859017" y="1315519"/>
            <a:ext cx="1440000" cy="1368000"/>
          </a:xfrm>
          <a:custGeom>
            <a:avLst/>
            <a:gdLst/>
            <a:ahLst/>
            <a:cxnLst/>
            <a:rect l="l" t="t" r="r" b="b"/>
            <a:pathLst>
              <a:path w="832714" h="1146628" extrusionOk="0">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bg1">
              <a:lumMod val="95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4" name="Google Shape;282;p2">
            <a:extLst>
              <a:ext uri="{FF2B5EF4-FFF2-40B4-BE49-F238E27FC236}">
                <a16:creationId xmlns:a16="http://schemas.microsoft.com/office/drawing/2014/main" xmlns="" id="{77E0DD4D-B89F-4E6C-95FA-843AB39AAB2C}"/>
              </a:ext>
            </a:extLst>
          </p:cNvPr>
          <p:cNvSpPr txBox="1"/>
          <p:nvPr/>
        </p:nvSpPr>
        <p:spPr>
          <a:xfrm>
            <a:off x="2523989" y="1722520"/>
            <a:ext cx="4747667" cy="553998"/>
          </a:xfrm>
          <a:prstGeom prst="rect">
            <a:avLst/>
          </a:prstGeom>
          <a:solidFill>
            <a:schemeClr val="bg1"/>
          </a:solidFill>
          <a:ln>
            <a:noFill/>
          </a:ln>
        </p:spPr>
        <p:txBody>
          <a:bodyPr spcFirstLastPara="1" wrap="square" lIns="0" tIns="0" rIns="0" bIns="0" anchor="t"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lumMod val="65000"/>
                  </a:schemeClr>
                </a:solidFill>
                <a:effectLst/>
                <a:uLnTx/>
                <a:uFillTx/>
                <a:latin typeface="Arial"/>
                <a:ea typeface="Arial"/>
                <a:cs typeface="Arial"/>
                <a:sym typeface="Arial"/>
              </a:rPr>
              <a:t>5G Spectrum Standardization and Fragmentation</a:t>
            </a:r>
          </a:p>
        </p:txBody>
      </p:sp>
      <p:sp>
        <p:nvSpPr>
          <p:cNvPr id="26" name="Google Shape;284;p2">
            <a:extLst>
              <a:ext uri="{FF2B5EF4-FFF2-40B4-BE49-F238E27FC236}">
                <a16:creationId xmlns:a16="http://schemas.microsoft.com/office/drawing/2014/main" xmlns="" id="{F197D715-C04E-4183-B6C0-058C52880A7F}"/>
              </a:ext>
            </a:extLst>
          </p:cNvPr>
          <p:cNvSpPr/>
          <p:nvPr/>
        </p:nvSpPr>
        <p:spPr>
          <a:xfrm>
            <a:off x="859017" y="4518763"/>
            <a:ext cx="1440000" cy="1368000"/>
          </a:xfrm>
          <a:custGeom>
            <a:avLst/>
            <a:gdLst/>
            <a:ahLst/>
            <a:cxnLst/>
            <a:rect l="l" t="t" r="r" b="b"/>
            <a:pathLst>
              <a:path w="1146628" h="1146628" extrusionOk="0">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accent4">
              <a:lumMod val="75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7" name="Google Shape;285;p2">
            <a:extLst>
              <a:ext uri="{FF2B5EF4-FFF2-40B4-BE49-F238E27FC236}">
                <a16:creationId xmlns:a16="http://schemas.microsoft.com/office/drawing/2014/main" xmlns="" id="{C00CE52F-3B56-42A0-872E-27F2FB578FA5}"/>
              </a:ext>
            </a:extLst>
          </p:cNvPr>
          <p:cNvSpPr txBox="1"/>
          <p:nvPr/>
        </p:nvSpPr>
        <p:spPr>
          <a:xfrm>
            <a:off x="2523989" y="4925764"/>
            <a:ext cx="4747665" cy="553998"/>
          </a:xfrm>
          <a:prstGeom prst="rect">
            <a:avLst/>
          </a:prstGeom>
          <a:solidFill>
            <a:schemeClr val="bg1"/>
          </a:solidFill>
          <a:ln>
            <a:noFill/>
          </a:ln>
        </p:spPr>
        <p:txBody>
          <a:bodyPr spcFirstLastPara="1" wrap="square" lIns="0" tIns="0" rIns="0" bIns="0" anchor="t" anchorCtr="0">
            <a:spAutoFit/>
          </a:bodyPr>
          <a:lstStyle>
            <a:defPPr marR="0" lvl="0" algn="l" rtl="0">
              <a:lnSpc>
                <a:spcPct val="100000"/>
              </a:lnSpc>
              <a:spcBef>
                <a:spcPts val="0"/>
              </a:spcBef>
              <a:spcAft>
                <a:spcPts val="0"/>
              </a:spcAft>
              <a:defRPr/>
            </a:defPPr>
            <a:lvl1pPr marL="0" indent="0" defTabSz="457200" eaLnBrk="1" fontAlgn="auto" latinLnBrk="0" hangingPunct="1">
              <a:buClrTx/>
              <a:buSzTx/>
              <a:buFontTx/>
              <a:buNone/>
              <a:tabLst/>
              <a:defRPr kumimoji="0" sz="1800" b="1" kern="1200" spc="0" normalizeH="0" baseline="0">
                <a:ln>
                  <a:noFill/>
                </a:ln>
                <a:solidFill>
                  <a:prstClr val="black"/>
                </a:solidFill>
                <a:effectLst/>
                <a:uLnTx/>
                <a:uFillTx/>
              </a:defRPr>
            </a:lvl1pPr>
          </a:lstStyle>
          <a:p>
            <a:r>
              <a:rPr lang="en-US" dirty="0"/>
              <a:t>Example Cases :T-Mobile in the U.S. and KDDI in Japan</a:t>
            </a:r>
          </a:p>
        </p:txBody>
      </p:sp>
    </p:spTree>
    <p:extLst>
      <p:ext uri="{BB962C8B-B14F-4D97-AF65-F5344CB8AC3E}">
        <p14:creationId xmlns:p14="http://schemas.microsoft.com/office/powerpoint/2010/main" val="1692430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35"/>
        <p:cNvGrpSpPr/>
        <p:nvPr/>
      </p:nvGrpSpPr>
      <p:grpSpPr>
        <a:xfrm>
          <a:off x="0" y="0"/>
          <a:ext cx="0" cy="0"/>
          <a:chOff x="0" y="0"/>
          <a:chExt cx="0" cy="0"/>
        </a:xfrm>
      </p:grpSpPr>
      <p:sp>
        <p:nvSpPr>
          <p:cNvPr id="436" name="Google Shape;436;p17"/>
          <p:cNvSpPr txBox="1">
            <a:spLocks noGrp="1"/>
          </p:cNvSpPr>
          <p:nvPr>
            <p:ph type="title"/>
          </p:nvPr>
        </p:nvSpPr>
        <p:spPr>
          <a:xfrm>
            <a:off x="460375" y="233864"/>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T-Mobile in the U.S.</a:t>
            </a:r>
            <a:endParaRPr lang="en-US" dirty="0"/>
          </a:p>
        </p:txBody>
      </p:sp>
      <p:graphicFrame>
        <p:nvGraphicFramePr>
          <p:cNvPr id="437" name="Google Shape;437;p17"/>
          <p:cNvGraphicFramePr/>
          <p:nvPr>
            <p:extLst>
              <p:ext uri="{D42A27DB-BD31-4B8C-83A1-F6EECF244321}">
                <p14:modId xmlns:p14="http://schemas.microsoft.com/office/powerpoint/2010/main" val="1134700313"/>
              </p:ext>
            </p:extLst>
          </p:nvPr>
        </p:nvGraphicFramePr>
        <p:xfrm>
          <a:off x="6864164" y="1229035"/>
          <a:ext cx="4882100" cy="3789780"/>
        </p:xfrm>
        <a:graphic>
          <a:graphicData uri="http://schemas.openxmlformats.org/drawingml/2006/table">
            <a:tbl>
              <a:tblPr firstRow="1" bandRow="1">
                <a:noFill/>
                <a:tableStyleId>{FC3988AA-C46E-490A-872F-D1BCC9242DA5}</a:tableStyleId>
              </a:tblPr>
              <a:tblGrid>
                <a:gridCol w="1574300">
                  <a:extLst>
                    <a:ext uri="{9D8B030D-6E8A-4147-A177-3AD203B41FA5}">
                      <a16:colId xmlns:a16="http://schemas.microsoft.com/office/drawing/2014/main" xmlns="" val="20000"/>
                    </a:ext>
                  </a:extLst>
                </a:gridCol>
                <a:gridCol w="1672225">
                  <a:extLst>
                    <a:ext uri="{9D8B030D-6E8A-4147-A177-3AD203B41FA5}">
                      <a16:colId xmlns:a16="http://schemas.microsoft.com/office/drawing/2014/main" xmlns="" val="20001"/>
                    </a:ext>
                  </a:extLst>
                </a:gridCol>
                <a:gridCol w="1635575">
                  <a:extLst>
                    <a:ext uri="{9D8B030D-6E8A-4147-A177-3AD203B41FA5}">
                      <a16:colId xmlns:a16="http://schemas.microsoft.com/office/drawing/2014/main" xmlns="" val="20002"/>
                    </a:ext>
                  </a:extLst>
                </a:gridCol>
              </a:tblGrid>
              <a:tr h="4118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Spectrum band</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Technology</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Acquisition  schedule</a:t>
                      </a:r>
                      <a:endParaRPr sz="1600" u="none" strike="noStrike" cap="none" dirty="0"/>
                    </a:p>
                  </a:txBody>
                  <a:tcPr marL="91450" marR="91450" marT="45725" marB="45725"/>
                </a:tc>
                <a:extLst>
                  <a:ext uri="{0D108BD9-81ED-4DB2-BD59-A6C34878D82A}">
                    <a16:rowId xmlns:a16="http://schemas.microsoft.com/office/drawing/2014/main" xmlns="" val="10000"/>
                  </a:ext>
                </a:extLst>
              </a:tr>
              <a:tr h="32512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600MHz (B71, n71)</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 /  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2017</a:t>
                      </a:r>
                      <a:endParaRPr sz="1400" u="none" strike="noStrike" cap="none" dirty="0"/>
                    </a:p>
                  </a:txBody>
                  <a:tcPr marL="91450" marR="91450" marT="45725" marB="45725"/>
                </a:tc>
                <a:extLst>
                  <a:ext uri="{0D108BD9-81ED-4DB2-BD59-A6C34878D82A}">
                    <a16:rowId xmlns:a16="http://schemas.microsoft.com/office/drawing/2014/main" xmlns="" val="10001"/>
                  </a:ext>
                </a:extLst>
              </a:tr>
              <a:tr h="1950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700MHz (B12)</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2014</a:t>
                      </a:r>
                      <a:endParaRPr sz="1200" u="none" strike="noStrike" cap="none" dirty="0"/>
                    </a:p>
                  </a:txBody>
                  <a:tcPr marL="91450" marR="91450" marT="45725" marB="45725"/>
                </a:tc>
                <a:extLst>
                  <a:ext uri="{0D108BD9-81ED-4DB2-BD59-A6C34878D82A}">
                    <a16:rowId xmlns:a16="http://schemas.microsoft.com/office/drawing/2014/main" xmlns="" val="10002"/>
                  </a:ext>
                </a:extLst>
              </a:tr>
              <a:tr h="1950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850MHz (B5)</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Before 2014</a:t>
                      </a:r>
                      <a:endParaRPr sz="1200" u="none" strike="noStrike" cap="none" dirty="0"/>
                    </a:p>
                  </a:txBody>
                  <a:tcPr marL="91450" marR="91450" marT="45725" marB="45725"/>
                </a:tc>
                <a:extLst>
                  <a:ext uri="{0D108BD9-81ED-4DB2-BD59-A6C34878D82A}">
                    <a16:rowId xmlns:a16="http://schemas.microsoft.com/office/drawing/2014/main" xmlns="" val="10003"/>
                  </a:ext>
                </a:extLst>
              </a:tr>
              <a:tr h="32512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AWS (B4, B66)</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3G UMTS/4G LTE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Added in 2015</a:t>
                      </a:r>
                      <a:endParaRPr sz="1400" u="none" strike="noStrike" cap="none" dirty="0"/>
                    </a:p>
                  </a:txBody>
                  <a:tcPr marL="91450" marR="91450" marT="45725" marB="45725"/>
                </a:tc>
                <a:extLst>
                  <a:ext uri="{0D108BD9-81ED-4DB2-BD59-A6C34878D82A}">
                    <a16:rowId xmlns:a16="http://schemas.microsoft.com/office/drawing/2014/main" xmlns="" val="10004"/>
                  </a:ext>
                </a:extLst>
              </a:tr>
              <a:tr h="32512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1.9GHz (B2)</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200"/>
                        <a:buFont typeface="Arial"/>
                        <a:buNone/>
                      </a:pPr>
                      <a:r>
                        <a:rPr lang="en-GB" sz="1200" u="none" strike="noStrike" cap="none" dirty="0"/>
                        <a:t>2G GSM/3G UMTS/4G LTE</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200"/>
                        <a:buFont typeface="Arial"/>
                        <a:buNone/>
                      </a:pPr>
                      <a:r>
                        <a:rPr lang="en-GB" sz="1200" u="none" strike="noStrike" cap="none" dirty="0"/>
                        <a:t>Before 2014</a:t>
                      </a:r>
                      <a:endParaRPr sz="1200" u="none" strike="noStrike" cap="none" dirty="0"/>
                    </a:p>
                  </a:txBody>
                  <a:tcPr marL="91450" marR="91450" marT="45725" marB="45725"/>
                </a:tc>
                <a:extLst>
                  <a:ext uri="{0D108BD9-81ED-4DB2-BD59-A6C34878D82A}">
                    <a16:rowId xmlns:a16="http://schemas.microsoft.com/office/drawing/2014/main" xmlns="" val="10005"/>
                  </a:ext>
                </a:extLst>
              </a:tr>
              <a:tr h="32512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2.5GHz (n41)</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Sprint merger in 2020</a:t>
                      </a:r>
                      <a:endParaRPr sz="1400" u="none" strike="noStrike" cap="none" dirty="0"/>
                    </a:p>
                  </a:txBody>
                  <a:tcPr marL="91450" marR="91450" marT="45725" marB="45725"/>
                </a:tc>
                <a:extLst>
                  <a:ext uri="{0D108BD9-81ED-4DB2-BD59-A6C34878D82A}">
                    <a16:rowId xmlns:a16="http://schemas.microsoft.com/office/drawing/2014/main" xmlns="" val="10006"/>
                  </a:ext>
                </a:extLst>
              </a:tr>
              <a:tr h="1950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CBRS (B48)</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Not yet used</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2020</a:t>
                      </a:r>
                      <a:endParaRPr sz="1400" u="none" strike="noStrike" cap="none" dirty="0"/>
                    </a:p>
                  </a:txBody>
                  <a:tcPr marL="91450" marR="91450" marT="45725" marB="45725"/>
                </a:tc>
                <a:extLst>
                  <a:ext uri="{0D108BD9-81ED-4DB2-BD59-A6C34878D82A}">
                    <a16:rowId xmlns:a16="http://schemas.microsoft.com/office/drawing/2014/main" xmlns="" val="10007"/>
                  </a:ext>
                </a:extLst>
              </a:tr>
              <a:tr h="1950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3.7GHz (n77)</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Not yet used</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2021</a:t>
                      </a:r>
                      <a:endParaRPr sz="1400" u="none" strike="noStrike" cap="none" dirty="0"/>
                    </a:p>
                  </a:txBody>
                  <a:tcPr marL="91450" marR="91450" marT="45725" marB="45725"/>
                </a:tc>
                <a:extLst>
                  <a:ext uri="{0D108BD9-81ED-4DB2-BD59-A6C34878D82A}">
                    <a16:rowId xmlns:a16="http://schemas.microsoft.com/office/drawing/2014/main" xmlns="" val="10008"/>
                  </a:ext>
                </a:extLst>
              </a:tr>
              <a:tr h="1950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28GHz (n261)</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2019</a:t>
                      </a:r>
                      <a:endParaRPr sz="1400" u="none" strike="noStrike" cap="none" dirty="0"/>
                    </a:p>
                  </a:txBody>
                  <a:tcPr marL="91450" marR="91450" marT="45725" marB="45725"/>
                </a:tc>
                <a:extLst>
                  <a:ext uri="{0D108BD9-81ED-4DB2-BD59-A6C34878D82A}">
                    <a16:rowId xmlns:a16="http://schemas.microsoft.com/office/drawing/2014/main" xmlns="" val="10009"/>
                  </a:ext>
                </a:extLst>
              </a:tr>
              <a:tr h="1950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39GHz (n260)</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2020</a:t>
                      </a:r>
                      <a:endParaRPr sz="1400" u="none" strike="noStrike" cap="none" dirty="0"/>
                    </a:p>
                  </a:txBody>
                  <a:tcPr marL="91450" marR="91450" marT="45725" marB="45725"/>
                </a:tc>
                <a:extLst>
                  <a:ext uri="{0D108BD9-81ED-4DB2-BD59-A6C34878D82A}">
                    <a16:rowId xmlns:a16="http://schemas.microsoft.com/office/drawing/2014/main" xmlns="" val="10010"/>
                  </a:ext>
                </a:extLst>
              </a:tr>
            </a:tbl>
          </a:graphicData>
        </a:graphic>
      </p:graphicFrame>
      <p:sp>
        <p:nvSpPr>
          <p:cNvPr id="440" name="Google Shape;440;p17"/>
          <p:cNvSpPr/>
          <p:nvPr/>
        </p:nvSpPr>
        <p:spPr>
          <a:xfrm>
            <a:off x="460375" y="5453471"/>
            <a:ext cx="11506266" cy="658134"/>
          </a:xfrm>
          <a:prstGeom prst="rect">
            <a:avLst/>
          </a:prstGeom>
          <a:solidFill>
            <a:schemeClr val="bg1"/>
          </a:solidFill>
          <a:ln w="38100">
            <a:solidFill>
              <a:srgbClr val="009AD7"/>
            </a:solidFill>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lt1"/>
              </a:buClr>
              <a:buSzPts val="1800"/>
              <a:buFont typeface="Arial"/>
              <a:buChar char="•"/>
            </a:pPr>
            <a:r>
              <a:rPr lang="en-US" sz="1600" b="0" i="0" u="none" strike="noStrike" cap="none" dirty="0">
                <a:solidFill>
                  <a:schemeClr val="tx1"/>
                </a:solidFill>
                <a:latin typeface="Arial"/>
                <a:ea typeface="Arial"/>
                <a:cs typeface="Arial"/>
                <a:sym typeface="Arial"/>
              </a:rPr>
              <a:t>As of June 2021, 600 MHz network covers an estimated 295M pops. </a:t>
            </a:r>
          </a:p>
          <a:p>
            <a:pPr marL="285750" marR="0" lvl="0" indent="-285750" algn="l" rtl="0">
              <a:lnSpc>
                <a:spcPct val="100000"/>
              </a:lnSpc>
              <a:spcBef>
                <a:spcPts val="0"/>
              </a:spcBef>
              <a:spcAft>
                <a:spcPts val="0"/>
              </a:spcAft>
              <a:buClr>
                <a:schemeClr val="lt1"/>
              </a:buClr>
              <a:buSzPts val="1800"/>
              <a:buFont typeface="Arial"/>
              <a:buChar char="•"/>
            </a:pPr>
            <a:r>
              <a:rPr lang="en-US" sz="1600" b="0" i="0" u="none" strike="noStrike" cap="none" dirty="0">
                <a:solidFill>
                  <a:schemeClr val="tx1"/>
                </a:solidFill>
                <a:latin typeface="Arial"/>
                <a:ea typeface="Arial"/>
                <a:cs typeface="Arial"/>
                <a:sym typeface="Arial"/>
              </a:rPr>
              <a:t>Ultra-Capacity 5G (including 2.5 GHz and 28/39 GHz) covers 125M pops and plan to reach 200M by 2021, 285M by 2023</a:t>
            </a:r>
          </a:p>
        </p:txBody>
      </p:sp>
      <p:sp>
        <p:nvSpPr>
          <p:cNvPr id="8" name="Google Shape;633;p17">
            <a:extLst>
              <a:ext uri="{FF2B5EF4-FFF2-40B4-BE49-F238E27FC236}">
                <a16:creationId xmlns:a16="http://schemas.microsoft.com/office/drawing/2014/main" xmlns="" id="{94FF3835-C253-4BB8-B587-95C410771DA9}"/>
              </a:ext>
            </a:extLst>
          </p:cNvPr>
          <p:cNvSpPr txBox="1">
            <a:spLocks noGrp="1"/>
          </p:cNvSpPr>
          <p:nvPr>
            <p:ph type="body" idx="1"/>
          </p:nvPr>
        </p:nvSpPr>
        <p:spPr>
          <a:xfrm>
            <a:off x="225359" y="1117902"/>
            <a:ext cx="6624186" cy="4335569"/>
          </a:xfrm>
          <a:prstGeom prst="rect">
            <a:avLst/>
          </a:prstGeom>
          <a:noFill/>
          <a:ln>
            <a:noFill/>
          </a:ln>
        </p:spPr>
        <p:txBody>
          <a:bodyPr spcFirstLastPara="1" wrap="square" lIns="0" tIns="0" rIns="0" bIns="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dirty="0"/>
              <a:t>2G GSM / 3G UMTS / 4G LTE</a:t>
            </a:r>
            <a:endParaRPr lang="en-US" dirty="0"/>
          </a:p>
          <a:p>
            <a:pPr marL="548640" lvl="1" indent="-228600" algn="l" rtl="0">
              <a:lnSpc>
                <a:spcPct val="90000"/>
              </a:lnSpc>
              <a:spcBef>
                <a:spcPts val="600"/>
              </a:spcBef>
              <a:spcAft>
                <a:spcPts val="0"/>
              </a:spcAft>
              <a:buClr>
                <a:schemeClr val="dk1"/>
              </a:buClr>
              <a:buSzPts val="2000"/>
              <a:buChar char="–"/>
            </a:pPr>
            <a:r>
              <a:rPr lang="en-US" sz="2000" dirty="0"/>
              <a:t>2G / 3G utilizes B2/B4</a:t>
            </a:r>
            <a:endParaRPr lang="en-US" dirty="0"/>
          </a:p>
          <a:p>
            <a:pPr marL="548640" lvl="1" indent="-228600" algn="l" rtl="0">
              <a:lnSpc>
                <a:spcPct val="90000"/>
              </a:lnSpc>
              <a:spcBef>
                <a:spcPts val="600"/>
              </a:spcBef>
              <a:spcAft>
                <a:spcPts val="0"/>
              </a:spcAft>
              <a:buClr>
                <a:schemeClr val="dk1"/>
              </a:buClr>
              <a:buSzPts val="2000"/>
              <a:buChar char="–"/>
            </a:pPr>
            <a:r>
              <a:rPr lang="en-US" sz="2000" dirty="0"/>
              <a:t>4G mainly utilizes B2/4/5/66</a:t>
            </a:r>
            <a:endParaRPr lang="en-US" dirty="0"/>
          </a:p>
          <a:p>
            <a:pPr marL="777240" lvl="2" indent="-228600" algn="l" rtl="0">
              <a:lnSpc>
                <a:spcPct val="90000"/>
              </a:lnSpc>
              <a:spcBef>
                <a:spcPts val="600"/>
              </a:spcBef>
              <a:spcAft>
                <a:spcPts val="0"/>
              </a:spcAft>
              <a:buClr>
                <a:schemeClr val="dk1"/>
              </a:buClr>
              <a:buSzPts val="2000"/>
              <a:buChar char="•"/>
            </a:pPr>
            <a:r>
              <a:rPr lang="en-US" sz="2000" dirty="0"/>
              <a:t>Its coverage has been enhanced by B12/71</a:t>
            </a:r>
            <a:endParaRPr lang="en-US" dirty="0"/>
          </a:p>
          <a:p>
            <a:pPr marL="228600" lvl="0" indent="-228600" algn="l" rtl="0">
              <a:lnSpc>
                <a:spcPct val="90000"/>
              </a:lnSpc>
              <a:spcBef>
                <a:spcPts val="600"/>
              </a:spcBef>
              <a:spcAft>
                <a:spcPts val="0"/>
              </a:spcAft>
              <a:buClr>
                <a:schemeClr val="dk1"/>
              </a:buClr>
              <a:buSzPts val="2000"/>
              <a:buChar char="•"/>
            </a:pPr>
            <a:r>
              <a:rPr lang="en-US" sz="2000" dirty="0"/>
              <a:t>5G NR</a:t>
            </a:r>
            <a:endParaRPr lang="en-US" dirty="0"/>
          </a:p>
          <a:p>
            <a:pPr marL="548640" lvl="1" indent="-228600" algn="l" rtl="0">
              <a:lnSpc>
                <a:spcPct val="90000"/>
              </a:lnSpc>
              <a:spcBef>
                <a:spcPts val="600"/>
              </a:spcBef>
              <a:spcAft>
                <a:spcPts val="0"/>
              </a:spcAft>
              <a:buClr>
                <a:schemeClr val="dk1"/>
              </a:buClr>
              <a:buSzPts val="2000"/>
              <a:buChar char="–"/>
            </a:pPr>
            <a:r>
              <a:rPr lang="en-US" sz="2000" dirty="0"/>
              <a:t>Commercial 5G NR was launched by n260/n261 in June 2019 and enlarged the coverage by n71</a:t>
            </a:r>
            <a:endParaRPr lang="en-US" dirty="0"/>
          </a:p>
          <a:p>
            <a:pPr marL="777240" lvl="2" indent="-228600" algn="l" rtl="0">
              <a:lnSpc>
                <a:spcPct val="90000"/>
              </a:lnSpc>
              <a:spcBef>
                <a:spcPts val="600"/>
              </a:spcBef>
              <a:spcAft>
                <a:spcPts val="0"/>
              </a:spcAft>
              <a:buClr>
                <a:schemeClr val="dk1"/>
              </a:buClr>
              <a:buSzPts val="2000"/>
              <a:buChar char="•"/>
            </a:pPr>
            <a:r>
              <a:rPr lang="en-US" sz="2000" dirty="0"/>
              <a:t>Over 200M pops as of Dec 2019</a:t>
            </a:r>
            <a:endParaRPr lang="en-US" dirty="0"/>
          </a:p>
          <a:p>
            <a:pPr marL="548640" lvl="1" indent="-228600" algn="l" rtl="0">
              <a:lnSpc>
                <a:spcPct val="90000"/>
              </a:lnSpc>
              <a:spcBef>
                <a:spcPts val="600"/>
              </a:spcBef>
              <a:spcAft>
                <a:spcPts val="0"/>
              </a:spcAft>
              <a:buClr>
                <a:schemeClr val="dk1"/>
              </a:buClr>
              <a:buSzPts val="2000"/>
              <a:buChar char="–"/>
            </a:pPr>
            <a:r>
              <a:rPr lang="en-US" sz="2000" dirty="0"/>
              <a:t>In April 2020, the company launched Ultra-Capacity 5G by n41 that come from the Sprint merger.</a:t>
            </a:r>
            <a:endParaRPr lang="en-US" dirty="0"/>
          </a:p>
          <a:p>
            <a:pPr marL="548640" lvl="1" indent="-228600" algn="l" rtl="0">
              <a:lnSpc>
                <a:spcPct val="90000"/>
              </a:lnSpc>
              <a:spcBef>
                <a:spcPts val="600"/>
              </a:spcBef>
              <a:spcAft>
                <a:spcPts val="0"/>
              </a:spcAft>
              <a:buClr>
                <a:schemeClr val="dk1"/>
              </a:buClr>
              <a:buSzPts val="2000"/>
              <a:buChar char="–"/>
            </a:pPr>
            <a:r>
              <a:rPr lang="en-US" sz="2000" dirty="0"/>
              <a:t>In August 2020, the company launched World’s first 5G SA Network that can expand 5G coverage by 30%</a:t>
            </a:r>
            <a:endParaRPr lang="en-US" dirty="0"/>
          </a:p>
          <a:p>
            <a:pPr marL="548640" lvl="1" indent="-228600" algn="l" rtl="0">
              <a:lnSpc>
                <a:spcPct val="90000"/>
              </a:lnSpc>
              <a:spcBef>
                <a:spcPts val="600"/>
              </a:spcBef>
              <a:spcAft>
                <a:spcPts val="0"/>
              </a:spcAft>
              <a:buClr>
                <a:schemeClr val="dk1"/>
              </a:buClr>
              <a:buSzPts val="2000"/>
              <a:buChar char="–"/>
            </a:pPr>
            <a:r>
              <a:rPr lang="en-US" sz="2000" dirty="0"/>
              <a:t>B48/n77 acquisitions to supplement n41 in the future</a:t>
            </a:r>
            <a:endParaRPr lang="en-US" dirty="0"/>
          </a:p>
        </p:txBody>
      </p:sp>
      <p:sp>
        <p:nvSpPr>
          <p:cNvPr id="9" name="Google Shape;634;p17">
            <a:extLst>
              <a:ext uri="{FF2B5EF4-FFF2-40B4-BE49-F238E27FC236}">
                <a16:creationId xmlns:a16="http://schemas.microsoft.com/office/drawing/2014/main" xmlns="" id="{D5D0458D-5E6C-46FE-AC7A-4C231100A307}"/>
              </a:ext>
            </a:extLst>
          </p:cNvPr>
          <p:cNvSpPr/>
          <p:nvPr/>
        </p:nvSpPr>
        <p:spPr>
          <a:xfrm>
            <a:off x="587334" y="632589"/>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Strategic frequency acquisition leads to new service provision ahead of competitors</a:t>
            </a:r>
            <a:endParaRPr lang="en-US" sz="1400" b="0" i="0" u="none" strike="noStrike" cap="none" dirty="0">
              <a:solidFill>
                <a:srgbClr val="000000"/>
              </a:solidFill>
              <a:latin typeface="Arial"/>
              <a:ea typeface="Arial"/>
              <a:cs typeface="Arial"/>
              <a:sym typeface="Arial"/>
            </a:endParaRPr>
          </a:p>
        </p:txBody>
      </p:sp>
      <p:sp>
        <p:nvSpPr>
          <p:cNvPr id="7" name="Google Shape;271;p4">
            <a:extLst>
              <a:ext uri="{FF2B5EF4-FFF2-40B4-BE49-F238E27FC236}">
                <a16:creationId xmlns:a16="http://schemas.microsoft.com/office/drawing/2014/main" xmlns="" id="{B7595DFE-9D33-4988-A2F9-FD68F5022303}"/>
              </a:ext>
            </a:extLst>
          </p:cNvPr>
          <p:cNvSpPr/>
          <p:nvPr/>
        </p:nvSpPr>
        <p:spPr>
          <a:xfrm>
            <a:off x="6809315" y="5049053"/>
            <a:ext cx="1244985"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Gartner</a:t>
            </a:r>
            <a:endParaRPr lang="en-US" sz="90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44"/>
        <p:cNvGrpSpPr/>
        <p:nvPr/>
      </p:nvGrpSpPr>
      <p:grpSpPr>
        <a:xfrm>
          <a:off x="0" y="0"/>
          <a:ext cx="0" cy="0"/>
          <a:chOff x="0" y="0"/>
          <a:chExt cx="0" cy="0"/>
        </a:xfrm>
      </p:grpSpPr>
      <p:sp>
        <p:nvSpPr>
          <p:cNvPr id="446" name="Google Shape;446;p18"/>
          <p:cNvSpPr txBox="1">
            <a:spLocks noGrp="1"/>
          </p:cNvSpPr>
          <p:nvPr>
            <p:ph type="title"/>
          </p:nvPr>
        </p:nvSpPr>
        <p:spPr>
          <a:xfrm>
            <a:off x="459581" y="195532"/>
            <a:ext cx="11272838" cy="3877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2800"/>
              <a:buFont typeface="Arial"/>
              <a:buNone/>
            </a:pPr>
            <a:r>
              <a:rPr lang="en-US" sz="2800" dirty="0"/>
              <a:t>KDDI in Japan</a:t>
            </a:r>
            <a:endParaRPr lang="en-US" dirty="0"/>
          </a:p>
        </p:txBody>
      </p:sp>
      <p:graphicFrame>
        <p:nvGraphicFramePr>
          <p:cNvPr id="448" name="Google Shape;448;p18"/>
          <p:cNvGraphicFramePr/>
          <p:nvPr>
            <p:extLst>
              <p:ext uri="{D42A27DB-BD31-4B8C-83A1-F6EECF244321}">
                <p14:modId xmlns:p14="http://schemas.microsoft.com/office/powerpoint/2010/main" val="948282491"/>
              </p:ext>
            </p:extLst>
          </p:nvPr>
        </p:nvGraphicFramePr>
        <p:xfrm>
          <a:off x="6676644" y="1659176"/>
          <a:ext cx="5055775" cy="3688190"/>
        </p:xfrm>
        <a:graphic>
          <a:graphicData uri="http://schemas.openxmlformats.org/drawingml/2006/table">
            <a:tbl>
              <a:tblPr firstRow="1" bandRow="1">
                <a:noFill/>
                <a:tableStyleId>{FC3988AA-C46E-490A-872F-D1BCC9242DA5}</a:tableStyleId>
              </a:tblPr>
              <a:tblGrid>
                <a:gridCol w="1521250">
                  <a:extLst>
                    <a:ext uri="{9D8B030D-6E8A-4147-A177-3AD203B41FA5}">
                      <a16:colId xmlns:a16="http://schemas.microsoft.com/office/drawing/2014/main" xmlns="" val="20000"/>
                    </a:ext>
                  </a:extLst>
                </a:gridCol>
                <a:gridCol w="852325">
                  <a:extLst>
                    <a:ext uri="{9D8B030D-6E8A-4147-A177-3AD203B41FA5}">
                      <a16:colId xmlns:a16="http://schemas.microsoft.com/office/drawing/2014/main" xmlns="" val="20001"/>
                    </a:ext>
                  </a:extLst>
                </a:gridCol>
                <a:gridCol w="1311900">
                  <a:extLst>
                    <a:ext uri="{9D8B030D-6E8A-4147-A177-3AD203B41FA5}">
                      <a16:colId xmlns:a16="http://schemas.microsoft.com/office/drawing/2014/main" xmlns="" val="20002"/>
                    </a:ext>
                  </a:extLst>
                </a:gridCol>
                <a:gridCol w="1370300">
                  <a:extLst>
                    <a:ext uri="{9D8B030D-6E8A-4147-A177-3AD203B41FA5}">
                      <a16:colId xmlns:a16="http://schemas.microsoft.com/office/drawing/2014/main" xmlns="" val="20003"/>
                    </a:ext>
                  </a:extLst>
                </a:gridCol>
              </a:tblGrid>
              <a:tr h="342950">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Spectrum band</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Bandwidth</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Technology</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dirty="0"/>
                        <a:t>Allocation schedule</a:t>
                      </a:r>
                      <a:endParaRPr sz="1600" u="none" strike="noStrike" cap="none" dirty="0"/>
                    </a:p>
                  </a:txBody>
                  <a:tcPr marL="91450" marR="91450" marT="45725" marB="45725"/>
                </a:tc>
                <a:extLst>
                  <a:ext uri="{0D108BD9-81ED-4DB2-BD59-A6C34878D82A}">
                    <a16:rowId xmlns:a16="http://schemas.microsoft.com/office/drawing/2014/main" xmlns="" val="10000"/>
                  </a:ext>
                </a:extLst>
              </a:tr>
              <a:tr h="2422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700MHz (B28, n28)</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10MHzx2</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 / 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Before 2014</a:t>
                      </a:r>
                      <a:endParaRPr sz="1400" u="none" strike="noStrike" cap="none" dirty="0"/>
                    </a:p>
                  </a:txBody>
                  <a:tcPr marL="91450" marR="91450" marT="45725" marB="45725"/>
                </a:tc>
                <a:extLst>
                  <a:ext uri="{0D108BD9-81ED-4DB2-BD59-A6C34878D82A}">
                    <a16:rowId xmlns:a16="http://schemas.microsoft.com/office/drawing/2014/main" xmlns="" val="10001"/>
                  </a:ext>
                </a:extLst>
              </a:tr>
              <a:tr h="270750">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800MHz (B18)</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15MHzx2</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3G CDMA2000</a:t>
                      </a:r>
                      <a:endParaRPr sz="1400" u="none" strike="noStrike" cap="none" dirty="0"/>
                    </a:p>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 4G LTE</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Before 2014</a:t>
                      </a:r>
                      <a:endParaRPr sz="1200" u="none" strike="noStrike" cap="none" dirty="0"/>
                    </a:p>
                  </a:txBody>
                  <a:tcPr marL="91450" marR="91450" marT="45725" marB="45725"/>
                </a:tc>
                <a:extLst>
                  <a:ext uri="{0D108BD9-81ED-4DB2-BD59-A6C34878D82A}">
                    <a16:rowId xmlns:a16="http://schemas.microsoft.com/office/drawing/2014/main" xmlns="" val="10002"/>
                  </a:ext>
                </a:extLst>
              </a:tr>
              <a:tr h="2422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1.5GHz (B11)</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10MHzx2</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Before 2014</a:t>
                      </a:r>
                      <a:endParaRPr sz="1200" u="none" strike="noStrike" cap="none" dirty="0"/>
                    </a:p>
                  </a:txBody>
                  <a:tcPr marL="91450" marR="91450" marT="45725" marB="45725"/>
                </a:tc>
                <a:extLst>
                  <a:ext uri="{0D108BD9-81ED-4DB2-BD59-A6C34878D82A}">
                    <a16:rowId xmlns:a16="http://schemas.microsoft.com/office/drawing/2014/main" xmlns="" val="10003"/>
                  </a:ext>
                </a:extLst>
              </a:tr>
              <a:tr h="2422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1.8GHz (B3)</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20MHzx2</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April 2018</a:t>
                      </a:r>
                      <a:endParaRPr sz="1400" u="none" strike="noStrike" cap="none" dirty="0"/>
                    </a:p>
                  </a:txBody>
                  <a:tcPr marL="91450" marR="91450" marT="45725" marB="45725"/>
                </a:tc>
                <a:extLst>
                  <a:ext uri="{0D108BD9-81ED-4DB2-BD59-A6C34878D82A}">
                    <a16:rowId xmlns:a16="http://schemas.microsoft.com/office/drawing/2014/main" xmlns="" val="10004"/>
                  </a:ext>
                </a:extLst>
              </a:tr>
              <a:tr h="270750">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2.1GHz (B1)</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20MHzx2</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200"/>
                        <a:buFont typeface="Arial"/>
                        <a:buNone/>
                      </a:pPr>
                      <a:r>
                        <a:rPr lang="en-GB" sz="1200" u="none" strike="noStrike" cap="none" dirty="0"/>
                        <a:t>3G CDMA2000</a:t>
                      </a:r>
                      <a:endParaRPr sz="1400" u="none" strike="noStrike" cap="none" dirty="0"/>
                    </a:p>
                    <a:p>
                      <a:pPr marL="0" marR="0" lvl="0" indent="0" algn="ctr" rtl="0">
                        <a:lnSpc>
                          <a:spcPct val="100000"/>
                        </a:lnSpc>
                        <a:spcBef>
                          <a:spcPts val="0"/>
                        </a:spcBef>
                        <a:spcAft>
                          <a:spcPts val="0"/>
                        </a:spcAft>
                        <a:buClr>
                          <a:schemeClr val="dk1"/>
                        </a:buClr>
                        <a:buSzPts val="1200"/>
                        <a:buFont typeface="Arial"/>
                        <a:buNone/>
                      </a:pPr>
                      <a:r>
                        <a:rPr lang="en-GB" sz="1200" u="none" strike="noStrike" cap="none" dirty="0"/>
                        <a:t>/ 4G LTE</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200"/>
                        <a:buFont typeface="Arial"/>
                        <a:buNone/>
                      </a:pPr>
                      <a:r>
                        <a:rPr lang="en-GB" sz="1200" u="none" strike="noStrike" cap="none" dirty="0"/>
                        <a:t>Before 2014</a:t>
                      </a:r>
                      <a:endParaRPr sz="1200" u="none" strike="noStrike" cap="none" dirty="0"/>
                    </a:p>
                  </a:txBody>
                  <a:tcPr marL="91450" marR="91450" marT="45725" marB="45725"/>
                </a:tc>
                <a:extLst>
                  <a:ext uri="{0D108BD9-81ED-4DB2-BD59-A6C34878D82A}">
                    <a16:rowId xmlns:a16="http://schemas.microsoft.com/office/drawing/2014/main" xmlns="" val="10005"/>
                  </a:ext>
                </a:extLst>
              </a:tr>
              <a:tr h="162450">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2.5GHz (B41)</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50MHz</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Before 2014</a:t>
                      </a:r>
                      <a:endParaRPr sz="1400" u="none" strike="noStrike" cap="none" dirty="0"/>
                    </a:p>
                  </a:txBody>
                  <a:tcPr marL="91450" marR="91450" marT="45725" marB="45725"/>
                </a:tc>
                <a:extLst>
                  <a:ext uri="{0D108BD9-81ED-4DB2-BD59-A6C34878D82A}">
                    <a16:rowId xmlns:a16="http://schemas.microsoft.com/office/drawing/2014/main" xmlns="" val="10006"/>
                  </a:ext>
                </a:extLst>
              </a:tr>
              <a:tr h="162450">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3.5GHz (B42, n42)</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40MHz</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4G LTE / 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December 2014</a:t>
                      </a:r>
                      <a:endParaRPr sz="1400" u="none" strike="noStrike" cap="none" dirty="0"/>
                    </a:p>
                  </a:txBody>
                  <a:tcPr marL="91450" marR="91450" marT="45725" marB="45725"/>
                </a:tc>
                <a:extLst>
                  <a:ext uri="{0D108BD9-81ED-4DB2-BD59-A6C34878D82A}">
                    <a16:rowId xmlns:a16="http://schemas.microsoft.com/office/drawing/2014/main" xmlns="" val="10007"/>
                  </a:ext>
                </a:extLst>
              </a:tr>
              <a:tr h="2422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3.7GHz (n78)</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100MHz</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April 2019</a:t>
                      </a:r>
                      <a:endParaRPr sz="1400" u="none" strike="noStrike" cap="none" dirty="0"/>
                    </a:p>
                  </a:txBody>
                  <a:tcPr marL="91450" marR="91450" marT="45725" marB="45725"/>
                </a:tc>
                <a:extLst>
                  <a:ext uri="{0D108BD9-81ED-4DB2-BD59-A6C34878D82A}">
                    <a16:rowId xmlns:a16="http://schemas.microsoft.com/office/drawing/2014/main" xmlns="" val="10008"/>
                  </a:ext>
                </a:extLst>
              </a:tr>
              <a:tr h="2422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4.0GHz (n77)</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100MHz</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April 2019</a:t>
                      </a:r>
                      <a:endParaRPr sz="1400" u="none" strike="noStrike" cap="none" dirty="0"/>
                    </a:p>
                  </a:txBody>
                  <a:tcPr marL="91450" marR="91450" marT="45725" marB="45725"/>
                </a:tc>
                <a:extLst>
                  <a:ext uri="{0D108BD9-81ED-4DB2-BD59-A6C34878D82A}">
                    <a16:rowId xmlns:a16="http://schemas.microsoft.com/office/drawing/2014/main" xmlns="" val="10009"/>
                  </a:ext>
                </a:extLst>
              </a:tr>
              <a:tr h="242275">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28GHz (n257)</a:t>
                      </a:r>
                      <a:endParaRPr sz="12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400MHz</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5G NR</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GB" sz="1200" u="none" strike="noStrike" cap="none" dirty="0"/>
                        <a:t>April 2019</a:t>
                      </a:r>
                      <a:endParaRPr sz="1400" u="none" strike="noStrike" cap="none" dirty="0"/>
                    </a:p>
                  </a:txBody>
                  <a:tcPr marL="91450" marR="91450" marT="45725" marB="45725"/>
                </a:tc>
                <a:extLst>
                  <a:ext uri="{0D108BD9-81ED-4DB2-BD59-A6C34878D82A}">
                    <a16:rowId xmlns:a16="http://schemas.microsoft.com/office/drawing/2014/main" xmlns="" val="10010"/>
                  </a:ext>
                </a:extLst>
              </a:tr>
            </a:tbl>
          </a:graphicData>
        </a:graphic>
      </p:graphicFrame>
      <p:sp>
        <p:nvSpPr>
          <p:cNvPr id="449" name="Google Shape;449;p18"/>
          <p:cNvSpPr/>
          <p:nvPr/>
        </p:nvSpPr>
        <p:spPr>
          <a:xfrm>
            <a:off x="587334" y="5684963"/>
            <a:ext cx="11145085" cy="527663"/>
          </a:xfrm>
          <a:prstGeom prst="rect">
            <a:avLst/>
          </a:prstGeom>
          <a:solidFill>
            <a:schemeClr val="bg1"/>
          </a:solidFill>
          <a:ln w="38100">
            <a:solidFill>
              <a:srgbClr val="009AD7"/>
            </a:solidFill>
          </a:ln>
        </p:spPr>
        <p:txBody>
          <a:bodyPr spcFirstLastPara="1" wrap="square" lIns="91425" tIns="45700" rIns="91425" bIns="45700" anchor="ctr" anchorCtr="0">
            <a:noAutofit/>
          </a:bodyPr>
          <a:lstStyle/>
          <a:p>
            <a:pPr marL="285750" indent="-285750">
              <a:buClr>
                <a:schemeClr val="lt1"/>
              </a:buClr>
              <a:buSzPts val="1800"/>
              <a:buChar char="•"/>
            </a:pPr>
            <a:r>
              <a:rPr lang="en-US" sz="1600" dirty="0">
                <a:solidFill>
                  <a:schemeClr val="tx1"/>
                </a:solidFill>
              </a:rPr>
              <a:t>50,000 5G base stations by March 2022, aiming to cover 90% of the entire population</a:t>
            </a:r>
          </a:p>
        </p:txBody>
      </p:sp>
      <p:sp>
        <p:nvSpPr>
          <p:cNvPr id="450" name="Google Shape;450;p18"/>
          <p:cNvSpPr txBox="1"/>
          <p:nvPr/>
        </p:nvSpPr>
        <p:spPr>
          <a:xfrm>
            <a:off x="459581" y="5364466"/>
            <a:ext cx="4670638" cy="24618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dirty="0">
                <a:solidFill>
                  <a:schemeClr val="dk1"/>
                </a:solidFill>
                <a:latin typeface="Arial"/>
                <a:ea typeface="Arial"/>
                <a:cs typeface="Arial"/>
                <a:sym typeface="Arial"/>
              </a:rPr>
              <a:t>*Current base station number of 4G LTE is around 220,000</a:t>
            </a:r>
            <a:endParaRPr lang="en-US" sz="1000" b="0" i="0" u="none" strike="noStrike" cap="none" dirty="0">
              <a:solidFill>
                <a:srgbClr val="000000"/>
              </a:solidFill>
              <a:latin typeface="Arial"/>
              <a:ea typeface="Arial"/>
              <a:cs typeface="Arial"/>
              <a:sym typeface="Arial"/>
            </a:endParaRPr>
          </a:p>
        </p:txBody>
      </p:sp>
      <p:sp>
        <p:nvSpPr>
          <p:cNvPr id="9" name="Google Shape;640;p18">
            <a:extLst>
              <a:ext uri="{FF2B5EF4-FFF2-40B4-BE49-F238E27FC236}">
                <a16:creationId xmlns:a16="http://schemas.microsoft.com/office/drawing/2014/main" xmlns="" id="{4EC64FB9-3F86-4F22-A79A-B1293A06A344}"/>
              </a:ext>
            </a:extLst>
          </p:cNvPr>
          <p:cNvSpPr txBox="1">
            <a:spLocks noGrp="1"/>
          </p:cNvSpPr>
          <p:nvPr>
            <p:ph type="body" idx="1"/>
          </p:nvPr>
        </p:nvSpPr>
        <p:spPr>
          <a:xfrm>
            <a:off x="225359" y="1295347"/>
            <a:ext cx="6451285" cy="4335569"/>
          </a:xfrm>
          <a:prstGeom prst="rect">
            <a:avLst/>
          </a:prstGeom>
          <a:noFill/>
          <a:ln>
            <a:noFill/>
          </a:ln>
        </p:spPr>
        <p:txBody>
          <a:bodyPr spcFirstLastPara="1" wrap="square" lIns="0" tIns="0" rIns="0" bIns="0" anchor="t" anchorCtr="0">
            <a:normAutofit/>
          </a:bodyPr>
          <a:lstStyle/>
          <a:p>
            <a:pPr marL="228600" lvl="0" indent="-228600" algn="l" rtl="0">
              <a:lnSpc>
                <a:spcPct val="90000"/>
              </a:lnSpc>
              <a:spcBef>
                <a:spcPts val="0"/>
              </a:spcBef>
              <a:spcAft>
                <a:spcPts val="0"/>
              </a:spcAft>
              <a:buClr>
                <a:schemeClr val="dk1"/>
              </a:buClr>
              <a:buSzPct val="100000"/>
              <a:buChar char="•"/>
            </a:pPr>
            <a:r>
              <a:rPr lang="en-US" sz="1650" dirty="0"/>
              <a:t>3G CDMA2000 / 4G LTE</a:t>
            </a:r>
          </a:p>
          <a:p>
            <a:pPr marL="548640" lvl="1" indent="-228600" algn="l" rtl="0">
              <a:lnSpc>
                <a:spcPct val="90000"/>
              </a:lnSpc>
              <a:spcBef>
                <a:spcPts val="600"/>
              </a:spcBef>
              <a:spcAft>
                <a:spcPts val="0"/>
              </a:spcAft>
              <a:buClr>
                <a:schemeClr val="dk1"/>
              </a:buClr>
              <a:buSzPct val="100000"/>
              <a:buChar char="–"/>
            </a:pPr>
            <a:r>
              <a:rPr lang="en-US" sz="1650" dirty="0"/>
              <a:t>3G/4G mainly utilizes B1/B11/B18/B41</a:t>
            </a:r>
          </a:p>
          <a:p>
            <a:pPr marL="548640" lvl="1" indent="-228600" algn="l" rtl="0">
              <a:lnSpc>
                <a:spcPct val="90000"/>
              </a:lnSpc>
              <a:spcBef>
                <a:spcPts val="600"/>
              </a:spcBef>
              <a:spcAft>
                <a:spcPts val="0"/>
              </a:spcAft>
              <a:buClr>
                <a:schemeClr val="dk1"/>
              </a:buClr>
              <a:buSzPct val="100000"/>
              <a:buChar char="–"/>
            </a:pPr>
            <a:r>
              <a:rPr lang="en-US" sz="1650" dirty="0"/>
              <a:t>Early commitment to shut down 3G in March 2022</a:t>
            </a:r>
          </a:p>
          <a:p>
            <a:pPr marL="548640" lvl="1" indent="-228600" algn="l" rtl="0">
              <a:lnSpc>
                <a:spcPct val="90000"/>
              </a:lnSpc>
              <a:spcBef>
                <a:spcPts val="600"/>
              </a:spcBef>
              <a:spcAft>
                <a:spcPts val="0"/>
              </a:spcAft>
              <a:buClr>
                <a:schemeClr val="dk1"/>
              </a:buClr>
              <a:buSzPct val="100000"/>
              <a:buChar char="–"/>
            </a:pPr>
            <a:r>
              <a:rPr lang="en-US" sz="1650" dirty="0"/>
              <a:t>B3/B28/B42 were allocated later and these 4G usage are partial.</a:t>
            </a:r>
          </a:p>
          <a:p>
            <a:pPr marL="228600" lvl="0" indent="-228600" algn="l" rtl="0">
              <a:lnSpc>
                <a:spcPct val="90000"/>
              </a:lnSpc>
              <a:spcBef>
                <a:spcPts val="600"/>
              </a:spcBef>
              <a:spcAft>
                <a:spcPts val="0"/>
              </a:spcAft>
              <a:buClr>
                <a:schemeClr val="dk1"/>
              </a:buClr>
              <a:buSzPct val="100000"/>
              <a:buChar char="•"/>
            </a:pPr>
            <a:r>
              <a:rPr lang="en-US" sz="1650" dirty="0"/>
              <a:t>5G NR</a:t>
            </a:r>
          </a:p>
          <a:p>
            <a:pPr marL="548640" lvl="1" indent="-228600" algn="l" rtl="0">
              <a:lnSpc>
                <a:spcPct val="90000"/>
              </a:lnSpc>
              <a:spcBef>
                <a:spcPts val="600"/>
              </a:spcBef>
              <a:spcAft>
                <a:spcPts val="0"/>
              </a:spcAft>
              <a:buClr>
                <a:schemeClr val="dk1"/>
              </a:buClr>
              <a:buSzPct val="100000"/>
              <a:buChar char="–"/>
            </a:pPr>
            <a:r>
              <a:rPr lang="en-US" sz="1650" dirty="0"/>
              <a:t>Commercial 5G NR was launched in March 2020 by newly allocated n78 and n257 was added in September 2020.</a:t>
            </a:r>
          </a:p>
          <a:p>
            <a:pPr marL="548640" lvl="1" indent="-228600" algn="l" rtl="0">
              <a:lnSpc>
                <a:spcPct val="90000"/>
              </a:lnSpc>
              <a:spcBef>
                <a:spcPts val="600"/>
              </a:spcBef>
              <a:spcAft>
                <a:spcPts val="0"/>
              </a:spcAft>
              <a:buClr>
                <a:schemeClr val="dk1"/>
              </a:buClr>
              <a:buSzPct val="100000"/>
              <a:buChar char="–"/>
            </a:pPr>
            <a:r>
              <a:rPr lang="en-US" sz="1650" dirty="0"/>
              <a:t>KDDI has added 5G n42 in December 2020 ahead of other competitors</a:t>
            </a:r>
          </a:p>
          <a:p>
            <a:pPr marL="548640" lvl="1" indent="-228600" algn="l" rtl="0">
              <a:lnSpc>
                <a:spcPct val="90000"/>
              </a:lnSpc>
              <a:spcBef>
                <a:spcPts val="600"/>
              </a:spcBef>
              <a:spcAft>
                <a:spcPts val="0"/>
              </a:spcAft>
              <a:buClr>
                <a:schemeClr val="dk1"/>
              </a:buClr>
              <a:buSzPct val="100000"/>
              <a:buChar char="–"/>
            </a:pPr>
            <a:r>
              <a:rPr lang="en-US" sz="1650" dirty="0"/>
              <a:t>5G by other 4G LTE bands will be accelerated</a:t>
            </a:r>
          </a:p>
          <a:p>
            <a:pPr marL="777240" lvl="2" indent="-228662" algn="l" rtl="0">
              <a:lnSpc>
                <a:spcPct val="90000"/>
              </a:lnSpc>
              <a:spcBef>
                <a:spcPts val="600"/>
              </a:spcBef>
              <a:spcAft>
                <a:spcPts val="0"/>
              </a:spcAft>
              <a:buClr>
                <a:schemeClr val="dk1"/>
              </a:buClr>
              <a:buSzPct val="100000"/>
              <a:buChar char="•"/>
            </a:pPr>
            <a:r>
              <a:rPr lang="en-US" sz="1650" dirty="0"/>
              <a:t>B28: 8827 sites* in March 2021 and 11402 sites in March 2022</a:t>
            </a:r>
          </a:p>
          <a:p>
            <a:pPr marL="777240" lvl="2" indent="-228662" algn="l" rtl="0">
              <a:lnSpc>
                <a:spcPct val="90000"/>
              </a:lnSpc>
              <a:spcBef>
                <a:spcPts val="600"/>
              </a:spcBef>
              <a:spcAft>
                <a:spcPts val="0"/>
              </a:spcAft>
              <a:buClr>
                <a:schemeClr val="dk1"/>
              </a:buClr>
              <a:buSzPct val="100000"/>
              <a:buChar char="•"/>
            </a:pPr>
            <a:r>
              <a:rPr lang="en-US" sz="1650" dirty="0"/>
              <a:t>B3: 14806 sites in March 2024 and 20985 sites in March 2026</a:t>
            </a:r>
          </a:p>
        </p:txBody>
      </p:sp>
      <p:sp>
        <p:nvSpPr>
          <p:cNvPr id="10" name="Google Shape;642;p18">
            <a:extLst>
              <a:ext uri="{FF2B5EF4-FFF2-40B4-BE49-F238E27FC236}">
                <a16:creationId xmlns:a16="http://schemas.microsoft.com/office/drawing/2014/main" xmlns="" id="{18CE8615-1456-4790-A698-F1F33489807D}"/>
              </a:ext>
            </a:extLst>
          </p:cNvPr>
          <p:cNvSpPr/>
          <p:nvPr/>
        </p:nvSpPr>
        <p:spPr>
          <a:xfrm>
            <a:off x="587334" y="736807"/>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Balanced 5G spectrum strategy with low/middle/high bands is essential by reusing current infrastructure</a:t>
            </a:r>
            <a:endParaRPr lang="en-US" sz="1400" b="0" i="0" u="none" strike="noStrike" cap="none" dirty="0">
              <a:solidFill>
                <a:srgbClr val="000000"/>
              </a:solidFill>
              <a:latin typeface="Arial"/>
              <a:ea typeface="Arial"/>
              <a:cs typeface="Arial"/>
              <a:sym typeface="Arial"/>
            </a:endParaRPr>
          </a:p>
        </p:txBody>
      </p:sp>
      <p:sp>
        <p:nvSpPr>
          <p:cNvPr id="8" name="Google Shape;271;p4">
            <a:extLst>
              <a:ext uri="{FF2B5EF4-FFF2-40B4-BE49-F238E27FC236}">
                <a16:creationId xmlns:a16="http://schemas.microsoft.com/office/drawing/2014/main" xmlns="" id="{094C127D-D51C-43D1-8D60-31E3B31CA222}"/>
              </a:ext>
            </a:extLst>
          </p:cNvPr>
          <p:cNvSpPr/>
          <p:nvPr/>
        </p:nvSpPr>
        <p:spPr>
          <a:xfrm>
            <a:off x="6610326" y="5364975"/>
            <a:ext cx="1244985"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Gartner</a:t>
            </a:r>
            <a:endParaRPr lang="en-US" sz="90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54"/>
        <p:cNvGrpSpPr/>
        <p:nvPr/>
      </p:nvGrpSpPr>
      <p:grpSpPr>
        <a:xfrm>
          <a:off x="0" y="0"/>
          <a:ext cx="0" cy="0"/>
          <a:chOff x="0" y="0"/>
          <a:chExt cx="0" cy="0"/>
        </a:xfrm>
      </p:grpSpPr>
      <p:sp>
        <p:nvSpPr>
          <p:cNvPr id="455" name="Google Shape;455;p1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Key Take-Aways</a:t>
            </a:r>
          </a:p>
        </p:txBody>
      </p:sp>
      <p:sp>
        <p:nvSpPr>
          <p:cNvPr id="456" name="Google Shape;456;p19"/>
          <p:cNvSpPr txBox="1">
            <a:spLocks noGrp="1"/>
          </p:cNvSpPr>
          <p:nvPr>
            <p:ph sz="half" idx="1"/>
          </p:nvPr>
        </p:nvSpPr>
        <p:spPr>
          <a:xfrm>
            <a:off x="457200" y="1527048"/>
            <a:ext cx="5170602" cy="4462272"/>
          </a:xfrm>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2400"/>
              <a:buChar char="•"/>
            </a:pP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Obtaining desired radio spectrum </a:t>
            </a:r>
            <a:r>
              <a:rPr lang="en-US" sz="2000" dirty="0"/>
              <a:t>bandwidths is very difficult and time-consuming.</a:t>
            </a:r>
          </a:p>
          <a:p>
            <a:pPr marL="228600" lvl="0" indent="-76200" algn="l" rtl="0">
              <a:lnSpc>
                <a:spcPct val="90000"/>
              </a:lnSpc>
              <a:spcBef>
                <a:spcPts val="1200"/>
              </a:spcBef>
              <a:spcAft>
                <a:spcPts val="0"/>
              </a:spcAft>
              <a:buClr>
                <a:schemeClr val="dk1"/>
              </a:buClr>
              <a:buSzPts val="2400"/>
              <a:buNone/>
            </a:pPr>
            <a:endParaRPr lang="en-US" sz="2000" dirty="0"/>
          </a:p>
          <a:p>
            <a:pPr marL="228600" lvl="0" indent="-228600" algn="l" rtl="0">
              <a:lnSpc>
                <a:spcPct val="90000"/>
              </a:lnSpc>
              <a:spcBef>
                <a:spcPts val="1200"/>
              </a:spcBef>
              <a:spcAft>
                <a:spcPts val="0"/>
              </a:spcAft>
              <a:buClr>
                <a:schemeClr val="dk1"/>
              </a:buClr>
              <a:buSzPts val="2400"/>
              <a:buChar char="•"/>
            </a:pPr>
            <a:r>
              <a:rPr lang="en-GB"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8"/>
                  </a:ext>
                </a:extLst>
              </a:rPr>
              <a:t>Reusing existing spectrum assets</a:t>
            </a:r>
            <a:r>
              <a:rPr lang="en-US" sz="2000" dirty="0"/>
              <a:t> and network infrastructure depends on your vendors’ strategy and capabilities.</a:t>
            </a:r>
          </a:p>
          <a:p>
            <a:pPr marL="0" lvl="0" indent="0" algn="l" rtl="0">
              <a:lnSpc>
                <a:spcPct val="90000"/>
              </a:lnSpc>
              <a:spcBef>
                <a:spcPts val="1200"/>
              </a:spcBef>
              <a:spcAft>
                <a:spcPts val="0"/>
              </a:spcAft>
              <a:buClr>
                <a:schemeClr val="dk1"/>
              </a:buClr>
              <a:buSzPts val="2400"/>
              <a:buNone/>
            </a:pPr>
            <a:endParaRPr lang="en-US" sz="2000" dirty="0"/>
          </a:p>
          <a:p>
            <a:pPr marL="228600" lvl="0" indent="-228600" algn="l" rtl="0">
              <a:lnSpc>
                <a:spcPct val="90000"/>
              </a:lnSpc>
              <a:spcBef>
                <a:spcPts val="1200"/>
              </a:spcBef>
              <a:spcAft>
                <a:spcPts val="0"/>
              </a:spcAft>
              <a:buClr>
                <a:schemeClr val="dk1"/>
              </a:buClr>
              <a:buSzPts val="2400"/>
              <a:buChar char="•"/>
            </a:pPr>
            <a:r>
              <a:rPr lang="en-GB" sz="2000" dirty="0"/>
              <a:t>CSPs will compete to acquire more and more bandwidths for both public network and private network.</a:t>
            </a:r>
            <a:endParaRPr sz="2000" dirty="0"/>
          </a:p>
        </p:txBody>
      </p:sp>
      <p:sp>
        <p:nvSpPr>
          <p:cNvPr id="457" name="Google Shape;457;p19"/>
          <p:cNvSpPr txBox="1">
            <a:spLocks noGrp="1"/>
          </p:cNvSpPr>
          <p:nvPr>
            <p:ph sz="half" idx="2"/>
          </p:nvPr>
        </p:nvSpPr>
        <p:spPr>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2400"/>
              <a:buChar char="•"/>
            </a:pPr>
            <a:r>
              <a:rPr lang="en-US" sz="2000" dirty="0"/>
              <a:t>Future 5G radio spectrum usage will be very flexible to assign bandwidths based on user demands.</a:t>
            </a:r>
          </a:p>
          <a:p>
            <a:pPr marL="228600" lvl="0" indent="-76200" algn="l" rtl="0">
              <a:lnSpc>
                <a:spcPct val="90000"/>
              </a:lnSpc>
              <a:spcBef>
                <a:spcPts val="1200"/>
              </a:spcBef>
              <a:spcAft>
                <a:spcPts val="0"/>
              </a:spcAft>
              <a:buClr>
                <a:schemeClr val="dk1"/>
              </a:buClr>
              <a:buSzPts val="2400"/>
              <a:buNone/>
            </a:pPr>
            <a:endParaRPr lang="en-US" sz="2000" dirty="0"/>
          </a:p>
          <a:p>
            <a:pPr marL="228600" lvl="0" indent="-228600" algn="l" rtl="0">
              <a:lnSpc>
                <a:spcPct val="90000"/>
              </a:lnSpc>
              <a:spcBef>
                <a:spcPts val="1200"/>
              </a:spcBef>
              <a:spcAft>
                <a:spcPts val="0"/>
              </a:spcAft>
              <a:buClr>
                <a:schemeClr val="dk1"/>
              </a:buClr>
              <a:buSzPts val="2400"/>
              <a:buChar char="•"/>
            </a:pPr>
            <a:r>
              <a:rPr lang="en-GB" sz="2000" dirty="0"/>
              <a:t>Mixture of TDD and FDD bands is fundamental for the migration from legacy to future network architecture.</a:t>
            </a:r>
            <a:endParaRPr lang="en-US" sz="2000" dirty="0"/>
          </a:p>
          <a:p>
            <a:pPr marL="228600" lvl="0" indent="-76200" algn="l" rtl="0">
              <a:lnSpc>
                <a:spcPct val="90000"/>
              </a:lnSpc>
              <a:spcBef>
                <a:spcPts val="1200"/>
              </a:spcBef>
              <a:spcAft>
                <a:spcPts val="0"/>
              </a:spcAft>
              <a:buClr>
                <a:schemeClr val="dk1"/>
              </a:buClr>
              <a:buSzPts val="2400"/>
              <a:buNone/>
            </a:pPr>
            <a:endParaRPr lang="en-US" sz="2000" dirty="0"/>
          </a:p>
          <a:p>
            <a:pPr marL="228600" lvl="0" indent="-228600" algn="l" rtl="0">
              <a:lnSpc>
                <a:spcPct val="90000"/>
              </a:lnSpc>
              <a:spcBef>
                <a:spcPts val="1200"/>
              </a:spcBef>
              <a:spcAft>
                <a:spcPts val="0"/>
              </a:spcAft>
              <a:buClr>
                <a:schemeClr val="dk1"/>
              </a:buClr>
              <a:buSzPts val="2400"/>
              <a:buChar char="•"/>
            </a:pPr>
            <a:r>
              <a:rPr lang="en-US" sz="2000" dirty="0"/>
              <a:t>Network, device and chipset vendors might not support your preferred bands without your early commitment.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8950E-8E5C-4827-A472-08EF2D13DD60}"/>
              </a:ext>
            </a:extLst>
          </p:cNvPr>
          <p:cNvSpPr>
            <a:spLocks noGrp="1"/>
          </p:cNvSpPr>
          <p:nvPr>
            <p:ph type="title"/>
          </p:nvPr>
        </p:nvSpPr>
        <p:spPr>
          <a:xfrm>
            <a:off x="457200" y="290830"/>
            <a:ext cx="11274552" cy="451231"/>
          </a:xfrm>
        </p:spPr>
        <p:txBody>
          <a:bodyPr/>
          <a:lstStyle/>
          <a:p>
            <a:r>
              <a:rPr lang="en-US" dirty="0"/>
              <a:t>Contents</a:t>
            </a:r>
          </a:p>
        </p:txBody>
      </p:sp>
      <p:sp>
        <p:nvSpPr>
          <p:cNvPr id="20" name="Google Shape;278;p2">
            <a:extLst>
              <a:ext uri="{FF2B5EF4-FFF2-40B4-BE49-F238E27FC236}">
                <a16:creationId xmlns:a16="http://schemas.microsoft.com/office/drawing/2014/main" xmlns="" id="{CEFDE88B-F85F-4953-BEB8-979C7A12476B}"/>
              </a:ext>
            </a:extLst>
          </p:cNvPr>
          <p:cNvSpPr/>
          <p:nvPr/>
        </p:nvSpPr>
        <p:spPr>
          <a:xfrm>
            <a:off x="859017" y="2917141"/>
            <a:ext cx="1440000" cy="1368000"/>
          </a:xfrm>
          <a:custGeom>
            <a:avLst/>
            <a:gdLst/>
            <a:ahLst/>
            <a:cxnLst/>
            <a:rect l="l" t="t" r="r" b="b"/>
            <a:pathLst>
              <a:path w="1146628" h="1146628" extrusionOk="0">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4">
              <a:lumMod val="40000"/>
              <a:lumOff val="60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1" name="Google Shape;279;p2">
            <a:extLst>
              <a:ext uri="{FF2B5EF4-FFF2-40B4-BE49-F238E27FC236}">
                <a16:creationId xmlns:a16="http://schemas.microsoft.com/office/drawing/2014/main" xmlns="" id="{5AD83524-C8C0-4F98-BBCA-F1B1329B1033}"/>
              </a:ext>
            </a:extLst>
          </p:cNvPr>
          <p:cNvSpPr txBox="1"/>
          <p:nvPr/>
        </p:nvSpPr>
        <p:spPr>
          <a:xfrm>
            <a:off x="2523990" y="3324142"/>
            <a:ext cx="4747666" cy="553998"/>
          </a:xfrm>
          <a:prstGeom prst="rect">
            <a:avLst/>
          </a:prstGeom>
          <a:solidFill>
            <a:schemeClr val="bg1"/>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defTabSz="457200" eaLnBrk="1" fontAlgn="auto" latinLnBrk="0" hangingPunct="1">
              <a:buClrTx/>
              <a:buSzTx/>
              <a:buFontTx/>
              <a:buNone/>
              <a:tabLst/>
              <a:defRPr kumimoji="0" sz="1800" b="1" kern="1200" spc="0" normalizeH="0" baseline="0">
                <a:ln>
                  <a:noFill/>
                </a:ln>
                <a:solidFill>
                  <a:prstClr val="black"/>
                </a:solidFill>
                <a:effectLst/>
                <a:uLnTx/>
                <a:uFillTx/>
              </a:defRPr>
            </a:lvl1pPr>
          </a:lstStyle>
          <a:p>
            <a:r>
              <a:rPr lang="en-US" dirty="0">
                <a:solidFill>
                  <a:schemeClr val="bg1">
                    <a:lumMod val="65000"/>
                  </a:schemeClr>
                </a:solidFill>
              </a:rPr>
              <a:t>Factors Affecting CSPs’ 5G Spectrum Strategies</a:t>
            </a:r>
          </a:p>
        </p:txBody>
      </p:sp>
      <p:sp>
        <p:nvSpPr>
          <p:cNvPr id="23" name="Google Shape;281;p2">
            <a:extLst>
              <a:ext uri="{FF2B5EF4-FFF2-40B4-BE49-F238E27FC236}">
                <a16:creationId xmlns:a16="http://schemas.microsoft.com/office/drawing/2014/main" xmlns="" id="{D5F25FFD-ED6D-4CC3-AA39-2E38CF418BF0}"/>
              </a:ext>
            </a:extLst>
          </p:cNvPr>
          <p:cNvSpPr/>
          <p:nvPr/>
        </p:nvSpPr>
        <p:spPr>
          <a:xfrm>
            <a:off x="859017" y="1315519"/>
            <a:ext cx="1440000" cy="1368000"/>
          </a:xfrm>
          <a:custGeom>
            <a:avLst/>
            <a:gdLst/>
            <a:ahLst/>
            <a:cxnLst/>
            <a:rect l="l" t="t" r="r" b="b"/>
            <a:pathLst>
              <a:path w="832714" h="1146628" extrusionOk="0">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accent4">
              <a:lumMod val="20000"/>
              <a:lumOff val="80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4" name="Google Shape;282;p2">
            <a:extLst>
              <a:ext uri="{FF2B5EF4-FFF2-40B4-BE49-F238E27FC236}">
                <a16:creationId xmlns:a16="http://schemas.microsoft.com/office/drawing/2014/main" xmlns="" id="{77E0DD4D-B89F-4E6C-95FA-843AB39AAB2C}"/>
              </a:ext>
            </a:extLst>
          </p:cNvPr>
          <p:cNvSpPr txBox="1"/>
          <p:nvPr/>
        </p:nvSpPr>
        <p:spPr>
          <a:xfrm>
            <a:off x="2523989" y="1722520"/>
            <a:ext cx="4747667" cy="553998"/>
          </a:xfrm>
          <a:prstGeom prst="rect">
            <a:avLst/>
          </a:prstGeom>
          <a:solidFill>
            <a:schemeClr val="bg1"/>
          </a:solidFill>
          <a:ln>
            <a:noFill/>
          </a:ln>
        </p:spPr>
        <p:txBody>
          <a:bodyPr spcFirstLastPara="1" wrap="square" lIns="0" tIns="0" rIns="0" bIns="0" anchor="t"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a:ea typeface="Arial"/>
                <a:cs typeface="Arial"/>
                <a:sym typeface="Arial"/>
              </a:rPr>
              <a:t>5G Spectrum Standardization and Fragmentation</a:t>
            </a:r>
          </a:p>
        </p:txBody>
      </p:sp>
      <p:sp>
        <p:nvSpPr>
          <p:cNvPr id="26" name="Google Shape;284;p2">
            <a:extLst>
              <a:ext uri="{FF2B5EF4-FFF2-40B4-BE49-F238E27FC236}">
                <a16:creationId xmlns:a16="http://schemas.microsoft.com/office/drawing/2014/main" xmlns="" id="{F197D715-C04E-4183-B6C0-058C52880A7F}"/>
              </a:ext>
            </a:extLst>
          </p:cNvPr>
          <p:cNvSpPr/>
          <p:nvPr/>
        </p:nvSpPr>
        <p:spPr>
          <a:xfrm>
            <a:off x="859017" y="4518763"/>
            <a:ext cx="1440000" cy="1368000"/>
          </a:xfrm>
          <a:custGeom>
            <a:avLst/>
            <a:gdLst/>
            <a:ahLst/>
            <a:cxnLst/>
            <a:rect l="l" t="t" r="r" b="b"/>
            <a:pathLst>
              <a:path w="1146628" h="1146628" extrusionOk="0">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accent4">
              <a:lumMod val="75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7" name="Google Shape;285;p2">
            <a:extLst>
              <a:ext uri="{FF2B5EF4-FFF2-40B4-BE49-F238E27FC236}">
                <a16:creationId xmlns:a16="http://schemas.microsoft.com/office/drawing/2014/main" xmlns="" id="{C00CE52F-3B56-42A0-872E-27F2FB578FA5}"/>
              </a:ext>
            </a:extLst>
          </p:cNvPr>
          <p:cNvSpPr txBox="1"/>
          <p:nvPr/>
        </p:nvSpPr>
        <p:spPr>
          <a:xfrm>
            <a:off x="2523989" y="4925764"/>
            <a:ext cx="4747665" cy="553998"/>
          </a:xfrm>
          <a:prstGeom prst="rect">
            <a:avLst/>
          </a:prstGeom>
          <a:solidFill>
            <a:schemeClr val="bg1"/>
          </a:solidFill>
          <a:ln>
            <a:noFill/>
          </a:ln>
        </p:spPr>
        <p:txBody>
          <a:bodyPr spcFirstLastPara="1" wrap="square" lIns="0" tIns="0" rIns="0" bIns="0" anchor="t" anchorCtr="0">
            <a:spAutoFit/>
          </a:bodyPr>
          <a:lstStyle>
            <a:defPPr marR="0" lvl="0" algn="l" rtl="0">
              <a:lnSpc>
                <a:spcPct val="100000"/>
              </a:lnSpc>
              <a:spcBef>
                <a:spcPts val="0"/>
              </a:spcBef>
              <a:spcAft>
                <a:spcPts val="0"/>
              </a:spcAft>
              <a:defRPr/>
            </a:defPPr>
            <a:lvl1pPr marL="0" indent="0" defTabSz="457200" eaLnBrk="1" fontAlgn="auto" latinLnBrk="0" hangingPunct="1">
              <a:buClrTx/>
              <a:buSzTx/>
              <a:buFontTx/>
              <a:buNone/>
              <a:tabLst/>
              <a:defRPr kumimoji="0" sz="1800" b="1" kern="1200" spc="0" normalizeH="0" baseline="0">
                <a:ln>
                  <a:noFill/>
                </a:ln>
                <a:solidFill>
                  <a:prstClr val="black"/>
                </a:solidFill>
                <a:effectLst/>
                <a:uLnTx/>
                <a:uFillTx/>
              </a:defRPr>
            </a:lvl1pPr>
          </a:lstStyle>
          <a:p>
            <a:r>
              <a:rPr lang="en-US" dirty="0">
                <a:solidFill>
                  <a:schemeClr val="bg1">
                    <a:lumMod val="65000"/>
                  </a:schemeClr>
                </a:solidFill>
              </a:rPr>
              <a:t>Example Cases: T-Mobile in the U.S. and KDDI in Japan</a:t>
            </a:r>
          </a:p>
        </p:txBody>
      </p:sp>
    </p:spTree>
    <p:extLst>
      <p:ext uri="{BB962C8B-B14F-4D97-AF65-F5344CB8AC3E}">
        <p14:creationId xmlns:p14="http://schemas.microsoft.com/office/powerpoint/2010/main" val="3694709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61"/>
        <p:cNvGrpSpPr/>
        <p:nvPr/>
      </p:nvGrpSpPr>
      <p:grpSpPr>
        <a:xfrm>
          <a:off x="0" y="0"/>
          <a:ext cx="0" cy="0"/>
          <a:chOff x="0" y="0"/>
          <a:chExt cx="0" cy="0"/>
        </a:xfrm>
      </p:grpSpPr>
      <p:sp>
        <p:nvSpPr>
          <p:cNvPr id="462" name="Google Shape;462;p20"/>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Recommendations for CSP CTIOs</a:t>
            </a:r>
            <a:endParaRPr lang="en-US" dirty="0"/>
          </a:p>
        </p:txBody>
      </p:sp>
      <p:sp>
        <p:nvSpPr>
          <p:cNvPr id="463" name="Google Shape;463;p20"/>
          <p:cNvSpPr txBox="1">
            <a:spLocks noGrp="1"/>
          </p:cNvSpPr>
          <p:nvPr>
            <p:ph sz="half" idx="1"/>
          </p:nvPr>
        </p:nvSpPr>
        <p:spPr>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2400"/>
              <a:buChar char="•"/>
            </a:pP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0"/>
                  </a:ext>
                </a:extLst>
              </a:rPr>
              <a:t>Enrich radio spectrum portfolio by supporting regulatory affairs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demand regulators to allocate any new spectrums for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5G.</a:t>
            </a:r>
            <a:endParaRPr lang="en-US" sz="1800" dirty="0"/>
          </a:p>
          <a:p>
            <a:pPr marL="228600" lvl="0" indent="-76200" algn="l" rtl="0">
              <a:lnSpc>
                <a:spcPct val="90000"/>
              </a:lnSpc>
              <a:spcBef>
                <a:spcPts val="1200"/>
              </a:spcBef>
              <a:spcAft>
                <a:spcPts val="0"/>
              </a:spcAft>
              <a:buClr>
                <a:schemeClr val="dk1"/>
              </a:buClr>
              <a:buSzPts val="2400"/>
              <a:buNone/>
            </a:pPr>
            <a:endParaRPr lang="en-US" sz="1800" dirty="0"/>
          </a:p>
          <a:p>
            <a:pPr marL="228600" lvl="0" indent="-228600" algn="l" rtl="0">
              <a:lnSpc>
                <a:spcPct val="90000"/>
              </a:lnSpc>
              <a:spcBef>
                <a:spcPts val="1200"/>
              </a:spcBef>
              <a:spcAft>
                <a:spcPts val="0"/>
              </a:spcAft>
              <a:buClr>
                <a:schemeClr val="dk1"/>
              </a:buClr>
              <a:buSzPts val="2400"/>
              <a:buChar char="•"/>
            </a:pPr>
            <a:r>
              <a:rPr lang="en-GB"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Keep in mind that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several hundred MHz</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 is required to realize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5G</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 vision.</a:t>
            </a:r>
            <a:endParaRPr lang="en-US" sz="1800" dirty="0"/>
          </a:p>
          <a:p>
            <a:pPr marL="228600" lvl="0" indent="-76200" algn="l" rtl="0">
              <a:lnSpc>
                <a:spcPct val="90000"/>
              </a:lnSpc>
              <a:spcBef>
                <a:spcPts val="1200"/>
              </a:spcBef>
              <a:spcAft>
                <a:spcPts val="0"/>
              </a:spcAft>
              <a:buClr>
                <a:schemeClr val="dk1"/>
              </a:buClr>
              <a:buSzPts val="2400"/>
              <a:buNone/>
            </a:pPr>
            <a:endParaRPr lang="en-US" sz="1800" dirty="0"/>
          </a:p>
          <a:p>
            <a:pPr marL="228600" lvl="0" indent="-228600" algn="l" rtl="0">
              <a:lnSpc>
                <a:spcPct val="90000"/>
              </a:lnSpc>
              <a:spcBef>
                <a:spcPts val="1200"/>
              </a:spcBef>
              <a:spcAft>
                <a:spcPts val="0"/>
              </a:spcAft>
              <a:buClr>
                <a:schemeClr val="dk1"/>
              </a:buClr>
              <a:buSzPts val="2400"/>
              <a:buChar char="•"/>
            </a:pPr>
            <a:r>
              <a:rPr lang="en-GB"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5"/>
                  </a:ext>
                </a:extLst>
              </a:rPr>
              <a:t>Secure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6"/>
                  </a:ext>
                </a:extLst>
              </a:rPr>
              <a:t>frequency assets</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7"/>
                  </a:ext>
                </a:extLst>
              </a:rPr>
              <a:t> that are more advantageous (e.g., globally adopted, locally occupied) than other competitors.</a:t>
            </a:r>
            <a:endParaRPr lang="en-US" sz="1800" dirty="0"/>
          </a:p>
        </p:txBody>
      </p:sp>
      <p:sp>
        <p:nvSpPr>
          <p:cNvPr id="464" name="Google Shape;464;p20"/>
          <p:cNvSpPr txBox="1">
            <a:spLocks noGrp="1"/>
          </p:cNvSpPr>
          <p:nvPr>
            <p:ph sz="half" idx="2"/>
          </p:nvPr>
        </p:nvSpPr>
        <p:spPr>
          <a:prstGeom prst="rect">
            <a:avLst/>
          </a:prstGeom>
          <a:noFill/>
          <a:ln>
            <a:noFill/>
          </a:ln>
        </p:spPr>
        <p:txBody>
          <a:bodyPr spcFirstLastPara="1" wrap="square" lIns="0" tIns="0" rIns="0" bIns="0" anchor="t" anchorCtr="0">
            <a:noAutofit/>
          </a:bodyPr>
          <a:lstStyle/>
          <a:p>
            <a:pPr marL="228600" lvl="0" indent="-228600" algn="l" rtl="0">
              <a:lnSpc>
                <a:spcPct val="90000"/>
              </a:lnSpc>
              <a:spcBef>
                <a:spcPts val="0"/>
              </a:spcBef>
              <a:spcAft>
                <a:spcPts val="0"/>
              </a:spcAft>
              <a:buClr>
                <a:schemeClr val="dk1"/>
              </a:buClr>
              <a:buSzPts val="2400"/>
              <a:buChar char="•"/>
            </a:pP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8"/>
                  </a:ext>
                </a:extLst>
              </a:rPr>
              <a:t>Identify spectrum requirements of various industries use cases by working with them and classif</a:t>
            </a:r>
            <a:r>
              <a:rPr lang="en-US" sz="18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8"/>
                  </a:ext>
                </a:extLst>
              </a:rPr>
              <a:t>ication </a:t>
            </a:r>
            <a:r>
              <a:rPr lang="en-US" sz="18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8"/>
                  </a:ext>
                </a:extLst>
              </a:rPr>
              <a:t>of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8"/>
                  </a:ext>
                </a:extLst>
              </a:rPr>
              <a:t>various bands for various business requirements.</a:t>
            </a:r>
            <a:endParaRPr lang="en-US" sz="1800" dirty="0"/>
          </a:p>
          <a:p>
            <a:pPr marL="228600" lvl="0" indent="-76200" algn="l" rtl="0">
              <a:lnSpc>
                <a:spcPct val="90000"/>
              </a:lnSpc>
              <a:spcBef>
                <a:spcPts val="1200"/>
              </a:spcBef>
              <a:spcAft>
                <a:spcPts val="0"/>
              </a:spcAft>
              <a:buClr>
                <a:schemeClr val="dk1"/>
              </a:buClr>
              <a:buSzPts val="2400"/>
              <a:buNone/>
            </a:pPr>
            <a:endParaRPr lang="en-US" sz="1800" dirty="0"/>
          </a:p>
          <a:p>
            <a:pPr marL="228600" lvl="0" indent="-228600" algn="l" rtl="0">
              <a:lnSpc>
                <a:spcPct val="90000"/>
              </a:lnSpc>
              <a:spcBef>
                <a:spcPts val="1200"/>
              </a:spcBef>
              <a:spcAft>
                <a:spcPts val="0"/>
              </a:spcAft>
              <a:buClr>
                <a:schemeClr val="dk1"/>
              </a:buClr>
              <a:buSzPts val="2400"/>
              <a:buChar char="•"/>
            </a:pP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Adopt appropriate radio spectrums for new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5G</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 services in line with your </a:t>
            </a:r>
            <a:r>
              <a:rPr lang="en-US"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0"/>
                  </a:ext>
                </a:extLst>
              </a:rPr>
              <a:t>network strategy.</a:t>
            </a:r>
            <a:endParaRPr lang="en-US" sz="1800" dirty="0"/>
          </a:p>
          <a:p>
            <a:pPr marL="228600" lvl="0" indent="-76200" algn="l" rtl="0">
              <a:lnSpc>
                <a:spcPct val="90000"/>
              </a:lnSpc>
              <a:spcBef>
                <a:spcPts val="1200"/>
              </a:spcBef>
              <a:spcAft>
                <a:spcPts val="0"/>
              </a:spcAft>
              <a:buClr>
                <a:schemeClr val="dk1"/>
              </a:buClr>
              <a:buSzPts val="2400"/>
              <a:buNone/>
            </a:pPr>
            <a:endParaRPr lang="en-US" sz="1800" dirty="0"/>
          </a:p>
          <a:p>
            <a:pPr marL="228600" lvl="0" indent="-228600" algn="l" rtl="0">
              <a:lnSpc>
                <a:spcPct val="90000"/>
              </a:lnSpc>
              <a:spcBef>
                <a:spcPts val="1200"/>
              </a:spcBef>
              <a:spcAft>
                <a:spcPts val="0"/>
              </a:spcAft>
              <a:buClr>
                <a:schemeClr val="dk1"/>
              </a:buClr>
              <a:buSzPts val="2400"/>
              <a:buChar char="•"/>
            </a:pPr>
            <a:r>
              <a:rPr lang="en-GB" sz="1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1"/>
                  </a:ext>
                </a:extLst>
              </a:rPr>
              <a:t>Collaborate with vendors in supporting your preferred spectrum bands and band combinations by explaining your future strategy in advance.</a:t>
            </a:r>
            <a:endParaRPr sz="18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468"/>
        <p:cNvGrpSpPr/>
        <p:nvPr/>
      </p:nvGrpSpPr>
      <p:grpSpPr>
        <a:xfrm>
          <a:off x="0" y="0"/>
          <a:ext cx="0" cy="0"/>
          <a:chOff x="0" y="0"/>
          <a:chExt cx="0" cy="0"/>
        </a:xfrm>
      </p:grpSpPr>
      <p:sp>
        <p:nvSpPr>
          <p:cNvPr id="469" name="Google Shape;469;p21"/>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Gartner Recommended Reading</a:t>
            </a:r>
          </a:p>
        </p:txBody>
      </p:sp>
      <p:sp>
        <p:nvSpPr>
          <p:cNvPr id="470" name="Google Shape;470;p21"/>
          <p:cNvSpPr/>
          <p:nvPr/>
        </p:nvSpPr>
        <p:spPr>
          <a:xfrm>
            <a:off x="457200" y="1295131"/>
            <a:ext cx="5347252" cy="406261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4">
                  <a:extLst>
                    <a:ext uri="{A12FA001-AC4F-418D-AE19-62706E023703}">
                      <ahyp:hlinkClr xmlns:ahyp="http://schemas.microsoft.com/office/drawing/2018/hyperlinkcolor" xmlns="" val="tx"/>
                    </a:ext>
                  </a:extLst>
                </a:hlinkClick>
              </a:rPr>
              <a:t>2021 CIO Agenda: Industry Perspectives Overview</a:t>
            </a:r>
            <a:endParaRPr lang="en-US" sz="1650" b="0" i="0" u="sng" strike="noStrike" cap="none" dirty="0">
              <a:solidFill>
                <a:schemeClr val="dk1"/>
              </a:solidFill>
              <a:latin typeface="Arial"/>
              <a:ea typeface="Arial"/>
              <a:cs typeface="Arial"/>
              <a:sym typeface="Arial"/>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5">
                  <a:extLst>
                    <a:ext uri="{A12FA001-AC4F-418D-AE19-62706E023703}">
                      <ahyp:hlinkClr xmlns:ahyp="http://schemas.microsoft.com/office/drawing/2018/hyperlinkcolor" xmlns="" val="tx"/>
                    </a:ext>
                  </a:extLst>
                </a:hlinkClick>
              </a:rPr>
              <a:t>Predicts 2021: CSP Technology and Operations Strategy</a:t>
            </a:r>
            <a:endParaRPr lang="en-US" sz="1650" b="0" i="0" u="sng" strike="noStrike" cap="none" dirty="0">
              <a:solidFill>
                <a:schemeClr val="dk1"/>
              </a:solidFill>
              <a:latin typeface="Arial"/>
              <a:ea typeface="Arial"/>
              <a:cs typeface="Arial"/>
              <a:sym typeface="Arial"/>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tx1"/>
                </a:solidFill>
                <a:latin typeface="Arial"/>
                <a:ea typeface="Arial"/>
                <a:cs typeface="Arial"/>
                <a:sym typeface="Arial"/>
                <a:hlinkClick r:id="rId6">
                  <a:extLst>
                    <a:ext uri="{A12FA001-AC4F-418D-AE19-62706E023703}">
                      <ahyp:hlinkClr xmlns:ahyp="http://schemas.microsoft.com/office/drawing/2018/hyperlinkcolor" xmlns="" val="tx"/>
                    </a:ext>
                  </a:extLst>
                </a:hlinkClick>
              </a:rPr>
              <a:t>Routes to the Future for CSPs — Technology Strategy</a:t>
            </a:r>
            <a:endParaRPr lang="en-US" sz="1650" b="0" i="0" u="sng" strike="noStrike" cap="none" dirty="0">
              <a:solidFill>
                <a:schemeClr val="tx1"/>
              </a:solidFill>
              <a:latin typeface="Arial"/>
              <a:ea typeface="Arial"/>
              <a:cs typeface="Arial"/>
              <a:sym typeface="Arial"/>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tx1"/>
                </a:solidFill>
                <a:latin typeface="Arial"/>
                <a:ea typeface="Arial"/>
                <a:cs typeface="Arial"/>
                <a:sym typeface="Arial"/>
                <a:hlinkClick r:id="rId7">
                  <a:extLst>
                    <a:ext uri="{A12FA001-AC4F-418D-AE19-62706E023703}">
                      <ahyp:hlinkClr xmlns:ahyp="http://schemas.microsoft.com/office/drawing/2018/hyperlinkcolor" xmlns="" val="tx"/>
                    </a:ext>
                  </a:extLst>
                </a:hlinkClick>
              </a:rPr>
              <a:t>Magic Quadrant for 5G Network Infrastructure for Communications Service Providers</a:t>
            </a:r>
            <a:endParaRPr lang="en-US" sz="1650" b="0" i="0" u="sng" strike="noStrike" cap="none" dirty="0">
              <a:solidFill>
                <a:schemeClr val="tx1"/>
              </a:solidFill>
              <a:latin typeface="Arial"/>
              <a:ea typeface="Arial"/>
              <a:cs typeface="Arial"/>
              <a:sym typeface="Arial"/>
              <a:hlinkClick r:id="rId8">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tx1"/>
                </a:solidFill>
                <a:latin typeface="Arial"/>
                <a:ea typeface="Arial"/>
                <a:cs typeface="Arial"/>
                <a:sym typeface="Arial"/>
                <a:hlinkClick r:id="rId9">
                  <a:extLst>
                    <a:ext uri="{A12FA001-AC4F-418D-AE19-62706E023703}">
                      <ahyp:hlinkClr xmlns:ahyp="http://schemas.microsoft.com/office/drawing/2018/hyperlinkcolor" xmlns="" val="tx"/>
                    </a:ext>
                  </a:extLst>
                </a:hlinkClick>
              </a:rPr>
              <a:t>Competitive Landscape: 5G RAN Vendors</a:t>
            </a:r>
            <a:endParaRPr lang="en-US" sz="1650" b="0" i="0" u="sng" strike="noStrike" cap="none" dirty="0">
              <a:solidFill>
                <a:schemeClr val="tx1"/>
              </a:solidFill>
              <a:latin typeface="Arial"/>
              <a:ea typeface="Arial"/>
              <a:cs typeface="Arial"/>
              <a:sym typeface="Arial"/>
              <a:hlinkClick r:id="rId10">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US" sz="1650" u="sng" dirty="0">
                <a:solidFill>
                  <a:schemeClr val="tx1"/>
                </a:solidFill>
                <a:hlinkClick r:id="rId11">
                  <a:extLst>
                    <a:ext uri="{A12FA001-AC4F-418D-AE19-62706E023703}">
                      <ahyp:hlinkClr xmlns:ahyp="http://schemas.microsoft.com/office/drawing/2018/hyperlinkcolor" xmlns="" val="tx"/>
                    </a:ext>
                  </a:extLst>
                </a:hlinkClick>
              </a:rPr>
              <a:t>Hype Cycle for the Future of CSP Networks Infrastructure, 2021</a:t>
            </a:r>
            <a:endParaRPr lang="en-US" sz="1650" u="sng" dirty="0">
              <a:solidFill>
                <a:schemeClr val="tx1"/>
              </a:solidFill>
            </a:endParaRPr>
          </a:p>
          <a:p>
            <a:pPr marL="285750" marR="0" lvl="0" indent="-285750" algn="l" rtl="0">
              <a:lnSpc>
                <a:spcPct val="100000"/>
              </a:lnSpc>
              <a:spcBef>
                <a:spcPts val="1200"/>
              </a:spcBef>
              <a:spcAft>
                <a:spcPts val="0"/>
              </a:spcAft>
              <a:buClr>
                <a:schemeClr val="dk1"/>
              </a:buClr>
              <a:buSzPts val="1650"/>
              <a:buFont typeface="Arial"/>
              <a:buChar char="•"/>
            </a:pPr>
            <a:r>
              <a:rPr lang="en-US" sz="1650" u="sng" dirty="0">
                <a:solidFill>
                  <a:schemeClr val="tx1"/>
                </a:solidFill>
                <a:hlinkClick r:id="rId12">
                  <a:extLst>
                    <a:ext uri="{A12FA001-AC4F-418D-AE19-62706E023703}">
                      <ahyp:hlinkClr xmlns:ahyp="http://schemas.microsoft.com/office/drawing/2018/hyperlinkcolor" xmlns="" val="tx"/>
                    </a:ext>
                  </a:extLst>
                </a:hlinkClick>
              </a:rPr>
              <a:t>Hype Cycle for Communications Service Provider Operations, 2021</a:t>
            </a:r>
            <a:endParaRPr lang="en-US" sz="1650" b="0" i="0" u="sng" strike="noStrike" cap="none" dirty="0">
              <a:solidFill>
                <a:schemeClr val="tx1"/>
              </a:solidFill>
              <a:latin typeface="Arial"/>
              <a:ea typeface="Arial"/>
              <a:cs typeface="Arial"/>
              <a:sym typeface="Arial"/>
            </a:endParaRPr>
          </a:p>
        </p:txBody>
      </p:sp>
      <p:sp>
        <p:nvSpPr>
          <p:cNvPr id="471" name="Google Shape;471;p21"/>
          <p:cNvSpPr/>
          <p:nvPr/>
        </p:nvSpPr>
        <p:spPr>
          <a:xfrm>
            <a:off x="6185451" y="1295131"/>
            <a:ext cx="5476461" cy="431652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13">
                  <a:extLst>
                    <a:ext uri="{A12FA001-AC4F-418D-AE19-62706E023703}">
                      <ahyp:hlinkClr xmlns:ahyp="http://schemas.microsoft.com/office/drawing/2018/hyperlinkcolor" xmlns="" val="tx"/>
                    </a:ext>
                  </a:extLst>
                </a:hlinkClick>
              </a:rPr>
              <a:t>CSP Digital Transformation and Innovation Primer for 2021</a:t>
            </a:r>
            <a:endParaRPr lang="en-US" sz="1650" b="0" i="0" u="sng" strike="noStrike" cap="none" dirty="0">
              <a:solidFill>
                <a:schemeClr val="dk1"/>
              </a:solidFill>
              <a:latin typeface="Arial"/>
              <a:ea typeface="Arial"/>
              <a:cs typeface="Arial"/>
              <a:sym typeface="Arial"/>
              <a:hlinkClick r:id="rId1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15">
                  <a:extLst>
                    <a:ext uri="{A12FA001-AC4F-418D-AE19-62706E023703}">
                      <ahyp:hlinkClr xmlns:ahyp="http://schemas.microsoft.com/office/drawing/2018/hyperlinkcolor" xmlns="" val="tx"/>
                    </a:ext>
                  </a:extLst>
                </a:hlinkClick>
              </a:rPr>
              <a:t>Market Insight: Impact of 5G Radio Spectrum Fragmentation</a:t>
            </a: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16">
                  <a:extLst>
                    <a:ext uri="{A12FA001-AC4F-418D-AE19-62706E023703}">
                      <ahyp:hlinkClr xmlns:ahyp="http://schemas.microsoft.com/office/drawing/2018/hyperlinkcolor" xmlns="" val="tx"/>
                    </a:ext>
                  </a:extLst>
                </a:hlinkClick>
              </a:rPr>
              <a:t>5G as a Service: Deployment Scenarios of Private Networks in the 5G Era</a:t>
            </a:r>
            <a:endParaRPr lang="en-US" sz="1650" b="0" i="0" u="sng" strike="noStrike" cap="none" dirty="0">
              <a:solidFill>
                <a:schemeClr val="dk1"/>
              </a:solidFill>
              <a:latin typeface="Arial"/>
              <a:ea typeface="Arial"/>
              <a:cs typeface="Arial"/>
              <a:sym typeface="Arial"/>
              <a:hlinkClick r:id="rId1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17">
                  <a:extLst>
                    <a:ext uri="{A12FA001-AC4F-418D-AE19-62706E023703}">
                      <ahyp:hlinkClr xmlns:ahyp="http://schemas.microsoft.com/office/drawing/2018/hyperlinkcolor" xmlns="" val="tx"/>
                    </a:ext>
                  </a:extLst>
                </a:hlinkClick>
              </a:rPr>
              <a:t>Market Guide for 4G and 5G Private Mobile Networks</a:t>
            </a:r>
            <a:endParaRPr lang="en-US" sz="1650" b="0" i="0" u="sng" strike="noStrike" cap="none" dirty="0">
              <a:solidFill>
                <a:schemeClr val="dk1"/>
              </a:solidFill>
              <a:latin typeface="Arial"/>
              <a:ea typeface="Arial"/>
              <a:cs typeface="Arial"/>
              <a:sym typeface="Arial"/>
              <a:hlinkClick r:id="rId1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GB" sz="1650" b="0" i="0" u="sng" strike="noStrike" cap="none" dirty="0">
                <a:solidFill>
                  <a:schemeClr val="dk1"/>
                </a:solidFill>
                <a:latin typeface="Arial"/>
                <a:ea typeface="Arial"/>
                <a:cs typeface="Arial"/>
                <a:sym typeface="Arial"/>
                <a:hlinkClick r:id="rId14">
                  <a:extLst>
                    <a:ext uri="{A12FA001-AC4F-418D-AE19-62706E023703}">
                      <ahyp:hlinkClr xmlns:ahyp="http://schemas.microsoft.com/office/drawing/2018/hyperlinkcolor" xmlns="" val="tx"/>
                    </a:ext>
                  </a:extLst>
                </a:hlinkClick>
              </a:rPr>
              <a:t>CSPs’ Success With 5G Initiatives Requires O-RAN and vRAN</a:t>
            </a:r>
            <a:endParaRPr lang="en-US" sz="1650" b="0" i="0" u="sng" strike="noStrike" cap="none" dirty="0">
              <a:solidFill>
                <a:schemeClr val="dk1"/>
              </a:solidFill>
              <a:latin typeface="Arial"/>
              <a:ea typeface="Arial"/>
              <a:cs typeface="Arial"/>
              <a:sym typeface="Arial"/>
              <a:hlinkClick r:id="rId1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tx1"/>
                </a:solidFill>
                <a:latin typeface="Arial"/>
                <a:ea typeface="Arial"/>
                <a:cs typeface="Arial"/>
                <a:sym typeface="Arial"/>
                <a:hlinkClick r:id="rId18">
                  <a:extLst>
                    <a:ext uri="{A12FA001-AC4F-418D-AE19-62706E023703}">
                      <ahyp:hlinkClr xmlns:ahyp="http://schemas.microsoft.com/office/drawing/2018/hyperlinkcolor" xmlns="" val="tx"/>
                    </a:ext>
                  </a:extLst>
                </a:hlinkClick>
              </a:rPr>
              <a:t>CSP CIOs’ Role in 5G Platforms as Accelerators for New Value Creation Across Industries</a:t>
            </a:r>
            <a:endParaRPr lang="en-US" sz="1650" b="0" i="0" u="sng" strike="noStrike" cap="none" dirty="0">
              <a:solidFill>
                <a:schemeClr val="tx1"/>
              </a:solidFill>
              <a:latin typeface="Arial"/>
              <a:ea typeface="Arial"/>
              <a:cs typeface="Arial"/>
              <a:sym typeface="Arial"/>
              <a:hlinkClick r:id="rId1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1200"/>
              </a:spcBef>
              <a:spcAft>
                <a:spcPts val="0"/>
              </a:spcAft>
              <a:buClr>
                <a:schemeClr val="dk1"/>
              </a:buClr>
              <a:buSzPts val="1650"/>
              <a:buFont typeface="Arial"/>
              <a:buChar char="•"/>
            </a:pPr>
            <a:r>
              <a:rPr lang="en-US" sz="1650" b="0" i="0" u="sng" strike="noStrike" cap="none" dirty="0">
                <a:solidFill>
                  <a:schemeClr val="dk1"/>
                </a:solidFill>
                <a:latin typeface="Arial"/>
                <a:ea typeface="Arial"/>
                <a:cs typeface="Arial"/>
                <a:sym typeface="Arial"/>
                <a:hlinkClick r:id="rId19">
                  <a:extLst>
                    <a:ext uri="{A12FA001-AC4F-418D-AE19-62706E023703}">
                      <ahyp:hlinkClr xmlns:ahyp="http://schemas.microsoft.com/office/drawing/2018/hyperlinkcolor" xmlns="" val="tx"/>
                    </a:ext>
                  </a:extLst>
                </a:hlinkClick>
              </a:rPr>
              <a:t>Create Value and Drive Revenue With 5G Network Slicing Phased Approach</a:t>
            </a:r>
            <a:endParaRPr lang="en-US" sz="1650" b="0" i="0" u="sng" strike="noStrike" cap="none" dirty="0">
              <a:solidFill>
                <a:schemeClr val="dk1"/>
              </a:solidFill>
              <a:latin typeface="Arial"/>
              <a:ea typeface="Arial"/>
              <a:cs typeface="Arial"/>
              <a:sym typeface="Arial"/>
              <a:hlinkClick r:id="rId14">
                <a:extLst>
                  <a:ext uri="{A12FA001-AC4F-418D-AE19-62706E023703}">
                    <ahyp:hlinkClr xmlns:ahyp="http://schemas.microsoft.com/office/drawing/2018/hyperlinkcolor" xmlns="" val="tx"/>
                  </a:ext>
                </a:extLst>
              </a:hlinkClick>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63"/>
        <p:cNvGrpSpPr/>
        <p:nvPr/>
      </p:nvGrpSpPr>
      <p:grpSpPr>
        <a:xfrm>
          <a:off x="0" y="0"/>
          <a:ext cx="0" cy="0"/>
          <a:chOff x="0" y="0"/>
          <a:chExt cx="0" cy="0"/>
        </a:xfrm>
      </p:grpSpPr>
      <p:sp>
        <p:nvSpPr>
          <p:cNvPr id="164" name="Google Shape;164;p3"/>
          <p:cNvSpPr/>
          <p:nvPr/>
        </p:nvSpPr>
        <p:spPr>
          <a:xfrm>
            <a:off x="234790" y="5225386"/>
            <a:ext cx="2748909" cy="944594"/>
          </a:xfrm>
          <a:prstGeom prst="rect">
            <a:avLst/>
          </a:prstGeom>
          <a:solidFill>
            <a:srgbClr val="FFF7E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5" name="Google Shape;165;p3"/>
          <p:cNvSpPr/>
          <p:nvPr/>
        </p:nvSpPr>
        <p:spPr>
          <a:xfrm>
            <a:off x="217015" y="2984091"/>
            <a:ext cx="2783194" cy="2145212"/>
          </a:xfrm>
          <a:prstGeom prst="rect">
            <a:avLst/>
          </a:prstGeom>
          <a:solidFill>
            <a:srgbClr val="FFED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6" name="Google Shape;166;p3"/>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Tentative Timeline of Standards Development for 5G and 6G</a:t>
            </a:r>
          </a:p>
        </p:txBody>
      </p:sp>
      <p:sp>
        <p:nvSpPr>
          <p:cNvPr id="167" name="Google Shape;167;p3"/>
          <p:cNvSpPr/>
          <p:nvPr/>
        </p:nvSpPr>
        <p:spPr>
          <a:xfrm>
            <a:off x="3105312" y="5225386"/>
            <a:ext cx="8798424" cy="944594"/>
          </a:xfrm>
          <a:prstGeom prst="rect">
            <a:avLst/>
          </a:prstGeom>
          <a:solidFill>
            <a:srgbClr val="FFF7E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8" name="Google Shape;168;p3"/>
          <p:cNvSpPr/>
          <p:nvPr/>
        </p:nvSpPr>
        <p:spPr>
          <a:xfrm>
            <a:off x="3105312" y="2984091"/>
            <a:ext cx="8798424" cy="2174147"/>
          </a:xfrm>
          <a:prstGeom prst="rect">
            <a:avLst/>
          </a:prstGeom>
          <a:solidFill>
            <a:srgbClr val="FFED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9" name="Google Shape;169;p3"/>
          <p:cNvSpPr/>
          <p:nvPr/>
        </p:nvSpPr>
        <p:spPr>
          <a:xfrm>
            <a:off x="5920175" y="5570697"/>
            <a:ext cx="617622" cy="247048"/>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70;p3"/>
          <p:cNvSpPr txBox="1"/>
          <p:nvPr/>
        </p:nvSpPr>
        <p:spPr>
          <a:xfrm>
            <a:off x="6043699"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R14</a:t>
            </a:r>
            <a:endParaRPr lang="en-US" sz="1400" b="0" i="0" u="none" strike="noStrike" cap="none" dirty="0">
              <a:solidFill>
                <a:srgbClr val="000000"/>
              </a:solidFill>
              <a:latin typeface="Arial"/>
              <a:ea typeface="Arial"/>
              <a:cs typeface="Arial"/>
              <a:sym typeface="Arial"/>
            </a:endParaRPr>
          </a:p>
        </p:txBody>
      </p:sp>
      <p:sp>
        <p:nvSpPr>
          <p:cNvPr id="171" name="Google Shape;171;p3"/>
          <p:cNvSpPr/>
          <p:nvPr/>
        </p:nvSpPr>
        <p:spPr>
          <a:xfrm>
            <a:off x="6476035" y="5570697"/>
            <a:ext cx="617622" cy="247048"/>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2" name="Google Shape;172;p3"/>
          <p:cNvSpPr txBox="1"/>
          <p:nvPr/>
        </p:nvSpPr>
        <p:spPr>
          <a:xfrm>
            <a:off x="6599559"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R15</a:t>
            </a:r>
            <a:endParaRPr lang="en-US" sz="1400" b="0" i="0" u="none" strike="noStrike" cap="none" dirty="0">
              <a:solidFill>
                <a:srgbClr val="000000"/>
              </a:solidFill>
              <a:latin typeface="Arial"/>
              <a:ea typeface="Arial"/>
              <a:cs typeface="Arial"/>
              <a:sym typeface="Arial"/>
            </a:endParaRPr>
          </a:p>
        </p:txBody>
      </p:sp>
      <p:sp>
        <p:nvSpPr>
          <p:cNvPr id="173" name="Google Shape;173;p3"/>
          <p:cNvSpPr/>
          <p:nvPr/>
        </p:nvSpPr>
        <p:spPr>
          <a:xfrm>
            <a:off x="7031895" y="5570697"/>
            <a:ext cx="617622" cy="247048"/>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4" name="Google Shape;174;p3"/>
          <p:cNvSpPr txBox="1"/>
          <p:nvPr/>
        </p:nvSpPr>
        <p:spPr>
          <a:xfrm>
            <a:off x="7155419"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R16</a:t>
            </a:r>
            <a:endParaRPr lang="en-US" sz="1400" b="0" i="0" u="none" strike="noStrike" cap="none" dirty="0">
              <a:solidFill>
                <a:srgbClr val="000000"/>
              </a:solidFill>
              <a:latin typeface="Arial"/>
              <a:ea typeface="Arial"/>
              <a:cs typeface="Arial"/>
              <a:sym typeface="Arial"/>
            </a:endParaRPr>
          </a:p>
        </p:txBody>
      </p:sp>
      <p:sp>
        <p:nvSpPr>
          <p:cNvPr id="175" name="Google Shape;175;p3"/>
          <p:cNvSpPr/>
          <p:nvPr/>
        </p:nvSpPr>
        <p:spPr>
          <a:xfrm>
            <a:off x="7587755" y="5570697"/>
            <a:ext cx="681786" cy="247048"/>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6" name="Google Shape;176;p3"/>
          <p:cNvSpPr txBox="1"/>
          <p:nvPr/>
        </p:nvSpPr>
        <p:spPr>
          <a:xfrm>
            <a:off x="7711279" y="5570697"/>
            <a:ext cx="434738"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R17</a:t>
            </a:r>
            <a:endParaRPr lang="en-US" sz="1400" b="0" i="0" u="none" strike="noStrike" cap="none" dirty="0">
              <a:solidFill>
                <a:srgbClr val="000000"/>
              </a:solidFill>
              <a:latin typeface="Arial"/>
              <a:ea typeface="Arial"/>
              <a:cs typeface="Arial"/>
              <a:sym typeface="Arial"/>
            </a:endParaRPr>
          </a:p>
        </p:txBody>
      </p:sp>
      <p:sp>
        <p:nvSpPr>
          <p:cNvPr id="177" name="Google Shape;177;p3"/>
          <p:cNvSpPr/>
          <p:nvPr/>
        </p:nvSpPr>
        <p:spPr>
          <a:xfrm>
            <a:off x="8207779" y="5570697"/>
            <a:ext cx="617622" cy="247048"/>
          </a:xfrm>
          <a:prstGeom prst="chevron">
            <a:avLst>
              <a:gd name="adj" fmla="val 50000"/>
            </a:avLst>
          </a:prstGeom>
          <a:solidFill>
            <a:srgbClr val="00A76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8" name="Google Shape;178;p3"/>
          <p:cNvSpPr txBox="1"/>
          <p:nvPr/>
        </p:nvSpPr>
        <p:spPr>
          <a:xfrm>
            <a:off x="8331303"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R18</a:t>
            </a:r>
            <a:endParaRPr lang="en-US" sz="1400" b="0" i="0" u="none" strike="noStrike" cap="none" dirty="0">
              <a:solidFill>
                <a:srgbClr val="000000"/>
              </a:solidFill>
              <a:latin typeface="Arial"/>
              <a:ea typeface="Arial"/>
              <a:cs typeface="Arial"/>
              <a:sym typeface="Arial"/>
            </a:endParaRPr>
          </a:p>
        </p:txBody>
      </p:sp>
      <p:sp>
        <p:nvSpPr>
          <p:cNvPr id="179" name="Google Shape;179;p3"/>
          <p:cNvSpPr/>
          <p:nvPr/>
        </p:nvSpPr>
        <p:spPr>
          <a:xfrm>
            <a:off x="8763639" y="5570697"/>
            <a:ext cx="617622" cy="247048"/>
          </a:xfrm>
          <a:prstGeom prst="chevron">
            <a:avLst>
              <a:gd name="adj" fmla="val 50000"/>
            </a:avLst>
          </a:prstGeom>
          <a:solidFill>
            <a:srgbClr val="00A76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0" name="Google Shape;180;p3"/>
          <p:cNvSpPr txBox="1"/>
          <p:nvPr/>
        </p:nvSpPr>
        <p:spPr>
          <a:xfrm>
            <a:off x="8887163"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R19</a:t>
            </a:r>
            <a:endParaRPr lang="en-US" sz="1400" b="0" i="0" u="none" strike="noStrike" cap="none" dirty="0">
              <a:solidFill>
                <a:srgbClr val="000000"/>
              </a:solidFill>
              <a:latin typeface="Arial"/>
              <a:ea typeface="Arial"/>
              <a:cs typeface="Arial"/>
              <a:sym typeface="Arial"/>
            </a:endParaRPr>
          </a:p>
        </p:txBody>
      </p:sp>
      <p:sp>
        <p:nvSpPr>
          <p:cNvPr id="181" name="Google Shape;181;p3"/>
          <p:cNvSpPr/>
          <p:nvPr/>
        </p:nvSpPr>
        <p:spPr>
          <a:xfrm>
            <a:off x="9319499" y="5570697"/>
            <a:ext cx="617622" cy="247048"/>
          </a:xfrm>
          <a:prstGeom prst="chevron">
            <a:avLst>
              <a:gd name="adj" fmla="val 50000"/>
            </a:avLst>
          </a:prstGeom>
          <a:solidFill>
            <a:srgbClr val="00A76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2" name="Google Shape;182;p3"/>
          <p:cNvSpPr txBox="1"/>
          <p:nvPr/>
        </p:nvSpPr>
        <p:spPr>
          <a:xfrm>
            <a:off x="9443023"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R20</a:t>
            </a:r>
            <a:endParaRPr lang="en-US" sz="1400" b="0" i="0" u="none" strike="noStrike" cap="none" dirty="0">
              <a:solidFill>
                <a:srgbClr val="000000"/>
              </a:solidFill>
              <a:latin typeface="Arial"/>
              <a:ea typeface="Arial"/>
              <a:cs typeface="Arial"/>
              <a:sym typeface="Arial"/>
            </a:endParaRPr>
          </a:p>
        </p:txBody>
      </p:sp>
      <p:sp>
        <p:nvSpPr>
          <p:cNvPr id="183" name="Google Shape;183;p3"/>
          <p:cNvSpPr/>
          <p:nvPr/>
        </p:nvSpPr>
        <p:spPr>
          <a:xfrm>
            <a:off x="9875359" y="5570697"/>
            <a:ext cx="617622" cy="247048"/>
          </a:xfrm>
          <a:prstGeom prst="chevron">
            <a:avLst>
              <a:gd name="adj" fmla="val 5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4" name="Google Shape;184;p3"/>
          <p:cNvSpPr txBox="1"/>
          <p:nvPr/>
        </p:nvSpPr>
        <p:spPr>
          <a:xfrm>
            <a:off x="9998883"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R21</a:t>
            </a:r>
            <a:endParaRPr lang="en-US" sz="1400" b="0" i="0" u="none" strike="noStrike" cap="none" dirty="0">
              <a:solidFill>
                <a:srgbClr val="000000"/>
              </a:solidFill>
              <a:latin typeface="Arial"/>
              <a:ea typeface="Arial"/>
              <a:cs typeface="Arial"/>
              <a:sym typeface="Arial"/>
            </a:endParaRPr>
          </a:p>
        </p:txBody>
      </p:sp>
      <p:sp>
        <p:nvSpPr>
          <p:cNvPr id="185" name="Google Shape;185;p3"/>
          <p:cNvSpPr/>
          <p:nvPr/>
        </p:nvSpPr>
        <p:spPr>
          <a:xfrm>
            <a:off x="10431219" y="5570697"/>
            <a:ext cx="617622" cy="247048"/>
          </a:xfrm>
          <a:prstGeom prst="chevron">
            <a:avLst>
              <a:gd name="adj" fmla="val 5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6" name="Google Shape;186;p3"/>
          <p:cNvSpPr txBox="1"/>
          <p:nvPr/>
        </p:nvSpPr>
        <p:spPr>
          <a:xfrm>
            <a:off x="10554743"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R22</a:t>
            </a:r>
            <a:endParaRPr lang="en-US" sz="1400" b="0" i="0" u="none" strike="noStrike" cap="none" dirty="0">
              <a:solidFill>
                <a:srgbClr val="000000"/>
              </a:solidFill>
              <a:latin typeface="Arial"/>
              <a:ea typeface="Arial"/>
              <a:cs typeface="Arial"/>
              <a:sym typeface="Arial"/>
            </a:endParaRPr>
          </a:p>
        </p:txBody>
      </p:sp>
      <p:sp>
        <p:nvSpPr>
          <p:cNvPr id="187" name="Google Shape;187;p3"/>
          <p:cNvSpPr/>
          <p:nvPr/>
        </p:nvSpPr>
        <p:spPr>
          <a:xfrm>
            <a:off x="10987079" y="5570697"/>
            <a:ext cx="617622" cy="247048"/>
          </a:xfrm>
          <a:prstGeom prst="chevron">
            <a:avLst>
              <a:gd name="adj" fmla="val 50000"/>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8" name="Google Shape;188;p3"/>
          <p:cNvSpPr txBox="1"/>
          <p:nvPr/>
        </p:nvSpPr>
        <p:spPr>
          <a:xfrm>
            <a:off x="11110603" y="5570697"/>
            <a:ext cx="370574" cy="247048"/>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Arial"/>
                <a:ea typeface="Arial"/>
                <a:cs typeface="Arial"/>
                <a:sym typeface="Arial"/>
              </a:rPr>
              <a:t>R23</a:t>
            </a:r>
            <a:endParaRPr lang="en-US" sz="1400" b="0" i="0" u="none" strike="noStrike" cap="none" dirty="0">
              <a:solidFill>
                <a:srgbClr val="000000"/>
              </a:solidFill>
              <a:latin typeface="Arial"/>
              <a:ea typeface="Arial"/>
              <a:cs typeface="Arial"/>
              <a:sym typeface="Arial"/>
            </a:endParaRPr>
          </a:p>
        </p:txBody>
      </p:sp>
      <p:sp>
        <p:nvSpPr>
          <p:cNvPr id="189" name="Google Shape;189;p3"/>
          <p:cNvSpPr txBox="1"/>
          <p:nvPr/>
        </p:nvSpPr>
        <p:spPr>
          <a:xfrm>
            <a:off x="327978" y="5251100"/>
            <a:ext cx="2641500" cy="8004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dirty="0">
                <a:solidFill>
                  <a:schemeClr val="dk1"/>
                </a:solidFill>
                <a:latin typeface="Arial"/>
                <a:ea typeface="Arial"/>
                <a:cs typeface="Arial"/>
                <a:sym typeface="Arial"/>
              </a:rPr>
              <a:t>3GPP </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develops protocols for mobile telecommunications</a:t>
            </a:r>
            <a:endParaRPr lang="en-US" sz="1800" b="0" i="0" u="none" strike="noStrike" cap="none" dirty="0">
              <a:solidFill>
                <a:schemeClr val="dk1"/>
              </a:solidFill>
              <a:latin typeface="Arial"/>
              <a:ea typeface="Arial"/>
              <a:cs typeface="Arial"/>
              <a:sym typeface="Arial"/>
            </a:endParaRPr>
          </a:p>
        </p:txBody>
      </p:sp>
      <p:sp>
        <p:nvSpPr>
          <p:cNvPr id="190" name="Google Shape;190;p3"/>
          <p:cNvSpPr txBox="1"/>
          <p:nvPr/>
        </p:nvSpPr>
        <p:spPr>
          <a:xfrm>
            <a:off x="5502847" y="4653573"/>
            <a:ext cx="588303" cy="27699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WRC-15</a:t>
            </a:r>
            <a:endParaRPr lang="en-US" sz="1400" b="0" i="0" u="none" strike="noStrike" cap="none" dirty="0">
              <a:solidFill>
                <a:srgbClr val="000000"/>
              </a:solidFill>
              <a:latin typeface="Arial"/>
              <a:ea typeface="Arial"/>
              <a:cs typeface="Arial"/>
              <a:sym typeface="Arial"/>
            </a:endParaRPr>
          </a:p>
        </p:txBody>
      </p:sp>
      <p:sp>
        <p:nvSpPr>
          <p:cNvPr id="191" name="Google Shape;191;p3"/>
          <p:cNvSpPr txBox="1"/>
          <p:nvPr/>
        </p:nvSpPr>
        <p:spPr>
          <a:xfrm>
            <a:off x="3155703" y="3168382"/>
            <a:ext cx="1346587" cy="36933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IMT-2020/5G</a:t>
            </a:r>
            <a:endParaRPr lang="en-US" sz="1400" b="0" i="0" u="none" strike="noStrike" cap="none" dirty="0">
              <a:solidFill>
                <a:srgbClr val="000000"/>
              </a:solidFill>
              <a:latin typeface="Arial"/>
              <a:ea typeface="Arial"/>
              <a:cs typeface="Arial"/>
              <a:sym typeface="Arial"/>
            </a:endParaRPr>
          </a:p>
        </p:txBody>
      </p:sp>
      <p:sp>
        <p:nvSpPr>
          <p:cNvPr id="192" name="Google Shape;192;p3"/>
          <p:cNvSpPr txBox="1"/>
          <p:nvPr/>
        </p:nvSpPr>
        <p:spPr>
          <a:xfrm>
            <a:off x="6520280" y="3785200"/>
            <a:ext cx="1346587" cy="36933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IMT-2030/6G</a:t>
            </a:r>
            <a:endParaRPr lang="en-US" sz="1400" b="0" i="0" u="none" strike="noStrike" cap="none" dirty="0">
              <a:solidFill>
                <a:srgbClr val="000000"/>
              </a:solidFill>
              <a:latin typeface="Arial"/>
              <a:ea typeface="Arial"/>
              <a:cs typeface="Arial"/>
              <a:sym typeface="Arial"/>
            </a:endParaRPr>
          </a:p>
        </p:txBody>
      </p:sp>
      <p:cxnSp>
        <p:nvCxnSpPr>
          <p:cNvPr id="193" name="Google Shape;193;p3"/>
          <p:cNvCxnSpPr/>
          <p:nvPr/>
        </p:nvCxnSpPr>
        <p:spPr>
          <a:xfrm>
            <a:off x="4486333" y="2703551"/>
            <a:ext cx="7344697" cy="0"/>
          </a:xfrm>
          <a:prstGeom prst="straightConnector1">
            <a:avLst/>
          </a:prstGeom>
          <a:noFill/>
          <a:ln w="19050" cap="flat" cmpd="sng">
            <a:solidFill>
              <a:schemeClr val="accent2"/>
            </a:solidFill>
            <a:prstDash val="solid"/>
            <a:round/>
            <a:headEnd type="none" w="sm" len="sm"/>
            <a:tailEnd type="none" w="sm" len="sm"/>
          </a:ln>
        </p:spPr>
      </p:cxnSp>
      <p:cxnSp>
        <p:nvCxnSpPr>
          <p:cNvPr id="194" name="Google Shape;194;p3"/>
          <p:cNvCxnSpPr/>
          <p:nvPr/>
        </p:nvCxnSpPr>
        <p:spPr>
          <a:xfrm>
            <a:off x="11604888" y="2550128"/>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195" name="Google Shape;195;p3"/>
          <p:cNvCxnSpPr/>
          <p:nvPr/>
        </p:nvCxnSpPr>
        <p:spPr>
          <a:xfrm>
            <a:off x="11206687" y="2550128"/>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196" name="Google Shape;196;p3"/>
          <p:cNvCxnSpPr/>
          <p:nvPr/>
        </p:nvCxnSpPr>
        <p:spPr>
          <a:xfrm>
            <a:off x="10798651" y="2550131"/>
            <a:ext cx="0" cy="316575"/>
          </a:xfrm>
          <a:prstGeom prst="straightConnector1">
            <a:avLst/>
          </a:prstGeom>
          <a:noFill/>
          <a:ln w="19050" cap="flat" cmpd="sng">
            <a:solidFill>
              <a:schemeClr val="accent2"/>
            </a:solidFill>
            <a:prstDash val="solid"/>
            <a:miter lim="800000"/>
            <a:headEnd type="none" w="sm" len="sm"/>
            <a:tailEnd type="none" w="sm" len="sm"/>
          </a:ln>
        </p:spPr>
      </p:cxnSp>
      <p:sp>
        <p:nvSpPr>
          <p:cNvPr id="197" name="Google Shape;197;p3"/>
          <p:cNvSpPr txBox="1"/>
          <p:nvPr/>
        </p:nvSpPr>
        <p:spPr>
          <a:xfrm>
            <a:off x="11463823" y="2303907"/>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2030</a:t>
            </a:r>
            <a:endParaRPr lang="en-US" sz="1400" b="0" i="0" u="none" strike="noStrike" cap="none" dirty="0">
              <a:solidFill>
                <a:srgbClr val="000000"/>
              </a:solidFill>
              <a:latin typeface="Arial"/>
              <a:ea typeface="Arial"/>
              <a:cs typeface="Arial"/>
              <a:sym typeface="Arial"/>
            </a:endParaRPr>
          </a:p>
        </p:txBody>
      </p:sp>
      <p:cxnSp>
        <p:nvCxnSpPr>
          <p:cNvPr id="198" name="Google Shape;198;p3"/>
          <p:cNvCxnSpPr/>
          <p:nvPr/>
        </p:nvCxnSpPr>
        <p:spPr>
          <a:xfrm>
            <a:off x="10400448" y="2555048"/>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199" name="Google Shape;199;p3"/>
          <p:cNvCxnSpPr/>
          <p:nvPr/>
        </p:nvCxnSpPr>
        <p:spPr>
          <a:xfrm>
            <a:off x="9982581" y="2555051"/>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00" name="Google Shape;200;p3"/>
          <p:cNvCxnSpPr/>
          <p:nvPr/>
        </p:nvCxnSpPr>
        <p:spPr>
          <a:xfrm>
            <a:off x="9579454" y="2550125"/>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01" name="Google Shape;201;p3"/>
          <p:cNvCxnSpPr/>
          <p:nvPr/>
        </p:nvCxnSpPr>
        <p:spPr>
          <a:xfrm>
            <a:off x="9171418" y="2550125"/>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02" name="Google Shape;202;p3"/>
          <p:cNvCxnSpPr/>
          <p:nvPr/>
        </p:nvCxnSpPr>
        <p:spPr>
          <a:xfrm>
            <a:off x="8783048" y="2550128"/>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03" name="Google Shape;203;p3"/>
          <p:cNvCxnSpPr/>
          <p:nvPr/>
        </p:nvCxnSpPr>
        <p:spPr>
          <a:xfrm>
            <a:off x="8375012" y="2555045"/>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04" name="Google Shape;204;p3"/>
          <p:cNvCxnSpPr/>
          <p:nvPr/>
        </p:nvCxnSpPr>
        <p:spPr>
          <a:xfrm>
            <a:off x="7957145" y="2555048"/>
            <a:ext cx="0" cy="316575"/>
          </a:xfrm>
          <a:prstGeom prst="straightConnector1">
            <a:avLst/>
          </a:prstGeom>
          <a:noFill/>
          <a:ln w="19050" cap="flat" cmpd="sng">
            <a:solidFill>
              <a:schemeClr val="accent2"/>
            </a:solidFill>
            <a:prstDash val="solid"/>
            <a:miter lim="800000"/>
            <a:headEnd type="none" w="sm" len="sm"/>
            <a:tailEnd type="none" w="sm" len="sm"/>
          </a:ln>
        </p:spPr>
      </p:cxnSp>
      <p:sp>
        <p:nvSpPr>
          <p:cNvPr id="205" name="Google Shape;205;p3"/>
          <p:cNvSpPr txBox="1"/>
          <p:nvPr/>
        </p:nvSpPr>
        <p:spPr>
          <a:xfrm>
            <a:off x="11075453" y="2294176"/>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2029</a:t>
            </a:r>
            <a:endParaRPr lang="en-US" sz="1400" b="0" i="0" u="none" strike="noStrike" cap="none" dirty="0">
              <a:solidFill>
                <a:srgbClr val="000000"/>
              </a:solidFill>
              <a:latin typeface="Arial"/>
              <a:ea typeface="Arial"/>
              <a:cs typeface="Arial"/>
              <a:sym typeface="Arial"/>
            </a:endParaRPr>
          </a:p>
        </p:txBody>
      </p:sp>
      <p:sp>
        <p:nvSpPr>
          <p:cNvPr id="206" name="Google Shape;206;p3"/>
          <p:cNvSpPr txBox="1"/>
          <p:nvPr/>
        </p:nvSpPr>
        <p:spPr>
          <a:xfrm>
            <a:off x="10672335" y="2294175"/>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2028</a:t>
            </a:r>
            <a:endParaRPr lang="en-US" sz="1400" b="0" i="0" u="none" strike="noStrike" cap="none" dirty="0">
              <a:solidFill>
                <a:srgbClr val="000000"/>
              </a:solidFill>
              <a:latin typeface="Arial"/>
              <a:ea typeface="Arial"/>
              <a:cs typeface="Arial"/>
              <a:sym typeface="Arial"/>
            </a:endParaRPr>
          </a:p>
        </p:txBody>
      </p:sp>
      <p:sp>
        <p:nvSpPr>
          <p:cNvPr id="207" name="Google Shape;207;p3"/>
          <p:cNvSpPr txBox="1"/>
          <p:nvPr/>
        </p:nvSpPr>
        <p:spPr>
          <a:xfrm>
            <a:off x="10264301" y="2284530"/>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2027</a:t>
            </a:r>
            <a:endParaRPr lang="en-US" sz="1400" b="0" i="0" u="none" strike="noStrike" cap="none" dirty="0">
              <a:solidFill>
                <a:srgbClr val="000000"/>
              </a:solidFill>
              <a:latin typeface="Arial"/>
              <a:ea typeface="Arial"/>
              <a:cs typeface="Arial"/>
              <a:sym typeface="Arial"/>
            </a:endParaRPr>
          </a:p>
        </p:txBody>
      </p:sp>
      <p:sp>
        <p:nvSpPr>
          <p:cNvPr id="208" name="Google Shape;208;p3"/>
          <p:cNvSpPr txBox="1"/>
          <p:nvPr/>
        </p:nvSpPr>
        <p:spPr>
          <a:xfrm>
            <a:off x="9841307" y="2287003"/>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2026</a:t>
            </a:r>
            <a:endParaRPr lang="en-US" sz="1400" b="0" i="0" u="none" strike="noStrike" cap="none" dirty="0">
              <a:solidFill>
                <a:srgbClr val="000000"/>
              </a:solidFill>
              <a:latin typeface="Arial"/>
              <a:ea typeface="Arial"/>
              <a:cs typeface="Arial"/>
              <a:sym typeface="Arial"/>
            </a:endParaRPr>
          </a:p>
        </p:txBody>
      </p:sp>
      <p:sp>
        <p:nvSpPr>
          <p:cNvPr id="209" name="Google Shape;209;p3"/>
          <p:cNvSpPr txBox="1"/>
          <p:nvPr/>
        </p:nvSpPr>
        <p:spPr>
          <a:xfrm>
            <a:off x="9452937" y="2285808"/>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2025</a:t>
            </a:r>
            <a:endParaRPr lang="en-US" sz="1400" b="0" i="0" u="none" strike="noStrike" cap="none" dirty="0">
              <a:solidFill>
                <a:srgbClr val="000000"/>
              </a:solidFill>
              <a:latin typeface="Arial"/>
              <a:ea typeface="Arial"/>
              <a:cs typeface="Arial"/>
              <a:sym typeface="Arial"/>
            </a:endParaRPr>
          </a:p>
        </p:txBody>
      </p:sp>
      <p:sp>
        <p:nvSpPr>
          <p:cNvPr id="210" name="Google Shape;210;p3"/>
          <p:cNvSpPr txBox="1"/>
          <p:nvPr/>
        </p:nvSpPr>
        <p:spPr>
          <a:xfrm>
            <a:off x="9027491" y="2284530"/>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2024</a:t>
            </a:r>
            <a:endParaRPr lang="en-US" sz="1400" b="0" i="0" u="none" strike="noStrike" cap="none" dirty="0">
              <a:solidFill>
                <a:srgbClr val="000000"/>
              </a:solidFill>
              <a:latin typeface="Arial"/>
              <a:ea typeface="Arial"/>
              <a:cs typeface="Arial"/>
              <a:sym typeface="Arial"/>
            </a:endParaRPr>
          </a:p>
        </p:txBody>
      </p:sp>
      <p:sp>
        <p:nvSpPr>
          <p:cNvPr id="211" name="Google Shape;211;p3"/>
          <p:cNvSpPr txBox="1"/>
          <p:nvPr/>
        </p:nvSpPr>
        <p:spPr>
          <a:xfrm>
            <a:off x="8639121" y="2294174"/>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2023</a:t>
            </a:r>
            <a:endParaRPr lang="en-US" sz="1400" b="0" i="0" u="none" strike="noStrike" cap="none" dirty="0">
              <a:solidFill>
                <a:srgbClr val="000000"/>
              </a:solidFill>
              <a:latin typeface="Arial"/>
              <a:ea typeface="Arial"/>
              <a:cs typeface="Arial"/>
              <a:sym typeface="Arial"/>
            </a:endParaRPr>
          </a:p>
        </p:txBody>
      </p:sp>
      <p:sp>
        <p:nvSpPr>
          <p:cNvPr id="212" name="Google Shape;212;p3"/>
          <p:cNvSpPr txBox="1"/>
          <p:nvPr/>
        </p:nvSpPr>
        <p:spPr>
          <a:xfrm>
            <a:off x="8235075" y="2303907"/>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2022</a:t>
            </a:r>
            <a:endParaRPr lang="en-US" sz="1400" b="0" i="0" u="none" strike="noStrike" cap="none" dirty="0">
              <a:solidFill>
                <a:srgbClr val="000000"/>
              </a:solidFill>
              <a:latin typeface="Arial"/>
              <a:ea typeface="Arial"/>
              <a:cs typeface="Arial"/>
              <a:sym typeface="Arial"/>
            </a:endParaRPr>
          </a:p>
        </p:txBody>
      </p:sp>
      <p:sp>
        <p:nvSpPr>
          <p:cNvPr id="213" name="Google Shape;213;p3"/>
          <p:cNvSpPr txBox="1"/>
          <p:nvPr/>
        </p:nvSpPr>
        <p:spPr>
          <a:xfrm>
            <a:off x="7790681" y="2303907"/>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2021</a:t>
            </a:r>
            <a:endParaRPr lang="en-US" sz="1400" b="0" i="0" u="none" strike="noStrike" cap="none" dirty="0">
              <a:solidFill>
                <a:srgbClr val="000000"/>
              </a:solidFill>
              <a:latin typeface="Arial"/>
              <a:ea typeface="Arial"/>
              <a:cs typeface="Arial"/>
              <a:sym typeface="Arial"/>
            </a:endParaRPr>
          </a:p>
        </p:txBody>
      </p:sp>
      <p:sp>
        <p:nvSpPr>
          <p:cNvPr id="214" name="Google Shape;214;p3"/>
          <p:cNvSpPr txBox="1"/>
          <p:nvPr/>
        </p:nvSpPr>
        <p:spPr>
          <a:xfrm>
            <a:off x="7403105" y="2284449"/>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2020</a:t>
            </a:r>
            <a:endParaRPr lang="en-US" sz="1400" b="0" i="0" u="none" strike="noStrike" cap="none" dirty="0">
              <a:solidFill>
                <a:srgbClr val="000000"/>
              </a:solidFill>
              <a:latin typeface="Arial"/>
              <a:ea typeface="Arial"/>
              <a:cs typeface="Arial"/>
              <a:sym typeface="Arial"/>
            </a:endParaRPr>
          </a:p>
        </p:txBody>
      </p:sp>
      <p:cxnSp>
        <p:nvCxnSpPr>
          <p:cNvPr id="215" name="Google Shape;215;p3"/>
          <p:cNvCxnSpPr/>
          <p:nvPr/>
        </p:nvCxnSpPr>
        <p:spPr>
          <a:xfrm>
            <a:off x="7549090" y="2550127"/>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16" name="Google Shape;216;p3"/>
          <p:cNvCxnSpPr/>
          <p:nvPr/>
        </p:nvCxnSpPr>
        <p:spPr>
          <a:xfrm>
            <a:off x="7150887" y="2555044"/>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17" name="Google Shape;217;p3"/>
          <p:cNvCxnSpPr/>
          <p:nvPr/>
        </p:nvCxnSpPr>
        <p:spPr>
          <a:xfrm>
            <a:off x="6733020" y="2555047"/>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18" name="Google Shape;218;p3"/>
          <p:cNvCxnSpPr/>
          <p:nvPr/>
        </p:nvCxnSpPr>
        <p:spPr>
          <a:xfrm>
            <a:off x="6329893" y="2550121"/>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19" name="Google Shape;219;p3"/>
          <p:cNvCxnSpPr/>
          <p:nvPr/>
        </p:nvCxnSpPr>
        <p:spPr>
          <a:xfrm>
            <a:off x="5921857" y="2550121"/>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20" name="Google Shape;220;p3"/>
          <p:cNvCxnSpPr/>
          <p:nvPr/>
        </p:nvCxnSpPr>
        <p:spPr>
          <a:xfrm>
            <a:off x="5533487" y="2550124"/>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21" name="Google Shape;221;p3"/>
          <p:cNvCxnSpPr/>
          <p:nvPr/>
        </p:nvCxnSpPr>
        <p:spPr>
          <a:xfrm>
            <a:off x="5125451" y="2555041"/>
            <a:ext cx="0" cy="316575"/>
          </a:xfrm>
          <a:prstGeom prst="straightConnector1">
            <a:avLst/>
          </a:prstGeom>
          <a:noFill/>
          <a:ln w="19050" cap="flat" cmpd="sng">
            <a:solidFill>
              <a:schemeClr val="accent2"/>
            </a:solidFill>
            <a:prstDash val="solid"/>
            <a:miter lim="800000"/>
            <a:headEnd type="none" w="sm" len="sm"/>
            <a:tailEnd type="none" w="sm" len="sm"/>
          </a:ln>
        </p:spPr>
      </p:cxnSp>
      <p:cxnSp>
        <p:nvCxnSpPr>
          <p:cNvPr id="222" name="Google Shape;222;p3"/>
          <p:cNvCxnSpPr/>
          <p:nvPr/>
        </p:nvCxnSpPr>
        <p:spPr>
          <a:xfrm>
            <a:off x="4707584" y="2555044"/>
            <a:ext cx="0" cy="316575"/>
          </a:xfrm>
          <a:prstGeom prst="straightConnector1">
            <a:avLst/>
          </a:prstGeom>
          <a:noFill/>
          <a:ln w="19050" cap="flat" cmpd="sng">
            <a:solidFill>
              <a:schemeClr val="accent2"/>
            </a:solidFill>
            <a:prstDash val="solid"/>
            <a:miter lim="800000"/>
            <a:headEnd type="none" w="sm" len="sm"/>
            <a:tailEnd type="none" w="sm" len="sm"/>
          </a:ln>
        </p:spPr>
      </p:cxnSp>
      <p:sp>
        <p:nvSpPr>
          <p:cNvPr id="223" name="Google Shape;223;p3"/>
          <p:cNvSpPr txBox="1"/>
          <p:nvPr/>
        </p:nvSpPr>
        <p:spPr>
          <a:xfrm>
            <a:off x="7013941" y="2291647"/>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2019</a:t>
            </a:r>
            <a:endParaRPr lang="en-US" sz="1400" b="0" i="0" u="none" strike="noStrike" cap="none" dirty="0">
              <a:solidFill>
                <a:srgbClr val="000000"/>
              </a:solidFill>
              <a:latin typeface="Arial"/>
              <a:ea typeface="Arial"/>
              <a:cs typeface="Arial"/>
              <a:sym typeface="Arial"/>
            </a:endParaRPr>
          </a:p>
        </p:txBody>
      </p:sp>
      <p:sp>
        <p:nvSpPr>
          <p:cNvPr id="224" name="Google Shape;224;p3"/>
          <p:cNvSpPr txBox="1"/>
          <p:nvPr/>
        </p:nvSpPr>
        <p:spPr>
          <a:xfrm>
            <a:off x="6587194" y="2284450"/>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2018</a:t>
            </a:r>
            <a:endParaRPr lang="en-US" sz="1400" b="0" i="0" u="none" strike="noStrike" cap="none" dirty="0">
              <a:solidFill>
                <a:srgbClr val="000000"/>
              </a:solidFill>
              <a:latin typeface="Arial"/>
              <a:ea typeface="Arial"/>
              <a:cs typeface="Arial"/>
              <a:sym typeface="Arial"/>
            </a:endParaRPr>
          </a:p>
        </p:txBody>
      </p:sp>
      <p:sp>
        <p:nvSpPr>
          <p:cNvPr id="225" name="Google Shape;225;p3"/>
          <p:cNvSpPr txBox="1"/>
          <p:nvPr/>
        </p:nvSpPr>
        <p:spPr>
          <a:xfrm>
            <a:off x="6183319" y="2291647"/>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2017</a:t>
            </a:r>
            <a:endParaRPr lang="en-US" sz="1400" b="0" i="0" u="none" strike="noStrike" cap="none" dirty="0">
              <a:solidFill>
                <a:srgbClr val="000000"/>
              </a:solidFill>
              <a:latin typeface="Arial"/>
              <a:ea typeface="Arial"/>
              <a:cs typeface="Arial"/>
              <a:sym typeface="Arial"/>
            </a:endParaRPr>
          </a:p>
        </p:txBody>
      </p:sp>
      <p:sp>
        <p:nvSpPr>
          <p:cNvPr id="226" name="Google Shape;226;p3"/>
          <p:cNvSpPr txBox="1"/>
          <p:nvPr/>
        </p:nvSpPr>
        <p:spPr>
          <a:xfrm>
            <a:off x="5800665" y="2294171"/>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2016</a:t>
            </a:r>
            <a:endParaRPr lang="en-US" sz="1400" b="0" i="0" u="none" strike="noStrike" cap="none" dirty="0">
              <a:solidFill>
                <a:srgbClr val="000000"/>
              </a:solidFill>
              <a:latin typeface="Arial"/>
              <a:ea typeface="Arial"/>
              <a:cs typeface="Arial"/>
              <a:sym typeface="Arial"/>
            </a:endParaRPr>
          </a:p>
        </p:txBody>
      </p:sp>
      <p:sp>
        <p:nvSpPr>
          <p:cNvPr id="227" name="Google Shape;227;p3"/>
          <p:cNvSpPr txBox="1"/>
          <p:nvPr/>
        </p:nvSpPr>
        <p:spPr>
          <a:xfrm>
            <a:off x="5404527" y="2294172"/>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2015</a:t>
            </a:r>
            <a:endParaRPr lang="en-US" sz="1400" b="0" i="0" u="none" strike="noStrike" cap="none" dirty="0">
              <a:solidFill>
                <a:srgbClr val="000000"/>
              </a:solidFill>
              <a:latin typeface="Arial"/>
              <a:ea typeface="Arial"/>
              <a:cs typeface="Arial"/>
              <a:sym typeface="Arial"/>
            </a:endParaRPr>
          </a:p>
        </p:txBody>
      </p:sp>
      <p:sp>
        <p:nvSpPr>
          <p:cNvPr id="228" name="Google Shape;228;p3"/>
          <p:cNvSpPr txBox="1"/>
          <p:nvPr/>
        </p:nvSpPr>
        <p:spPr>
          <a:xfrm>
            <a:off x="4969637" y="2294173"/>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2014</a:t>
            </a:r>
            <a:endParaRPr lang="en-US" sz="1400" b="0" i="0" u="none" strike="noStrike" cap="none" dirty="0">
              <a:solidFill>
                <a:srgbClr val="000000"/>
              </a:solidFill>
              <a:latin typeface="Arial"/>
              <a:ea typeface="Arial"/>
              <a:cs typeface="Arial"/>
              <a:sym typeface="Arial"/>
            </a:endParaRPr>
          </a:p>
        </p:txBody>
      </p:sp>
      <p:sp>
        <p:nvSpPr>
          <p:cNvPr id="229" name="Google Shape;229;p3"/>
          <p:cNvSpPr txBox="1"/>
          <p:nvPr/>
        </p:nvSpPr>
        <p:spPr>
          <a:xfrm>
            <a:off x="4566519" y="2289446"/>
            <a:ext cx="282129" cy="2462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2013</a:t>
            </a:r>
            <a:endParaRPr lang="en-US" sz="1400" b="0" i="0" u="none" strike="noStrike" cap="none" dirty="0">
              <a:solidFill>
                <a:srgbClr val="000000"/>
              </a:solidFill>
              <a:latin typeface="Arial"/>
              <a:ea typeface="Arial"/>
              <a:cs typeface="Arial"/>
              <a:sym typeface="Arial"/>
            </a:endParaRPr>
          </a:p>
        </p:txBody>
      </p:sp>
      <p:sp>
        <p:nvSpPr>
          <p:cNvPr id="230" name="Google Shape;230;p3"/>
          <p:cNvSpPr txBox="1"/>
          <p:nvPr/>
        </p:nvSpPr>
        <p:spPr>
          <a:xfrm>
            <a:off x="327978" y="2984091"/>
            <a:ext cx="2672231" cy="2123618"/>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dirty="0">
                <a:solidFill>
                  <a:schemeClr val="dk1"/>
                </a:solidFill>
                <a:latin typeface="Arial"/>
                <a:ea typeface="Arial"/>
                <a:cs typeface="Arial"/>
                <a:sym typeface="Arial"/>
              </a:rPr>
              <a:t>ITU</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ITU-R establishes harmonized global standards of IMT-2000 (3G) and IMT-Advanced (4G) and IMT-2020 (5G).</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WRC revises the Radio Regulations and any associated frequency assignment and allotment plans</a:t>
            </a:r>
            <a:endParaRPr lang="en-US" sz="1800" b="0" i="0" u="none" strike="noStrike" cap="none" dirty="0">
              <a:solidFill>
                <a:schemeClr val="dk1"/>
              </a:solidFill>
              <a:latin typeface="Arial"/>
              <a:ea typeface="Arial"/>
              <a:cs typeface="Arial"/>
              <a:sym typeface="Arial"/>
            </a:endParaRPr>
          </a:p>
        </p:txBody>
      </p:sp>
      <p:grpSp>
        <p:nvGrpSpPr>
          <p:cNvPr id="231" name="Google Shape;231;p3"/>
          <p:cNvGrpSpPr/>
          <p:nvPr/>
        </p:nvGrpSpPr>
        <p:grpSpPr>
          <a:xfrm>
            <a:off x="4533510" y="3155777"/>
            <a:ext cx="5496933" cy="388217"/>
            <a:chOff x="0" y="0"/>
            <a:chExt cx="5496933" cy="388217"/>
          </a:xfrm>
        </p:grpSpPr>
        <p:sp>
          <p:nvSpPr>
            <p:cNvPr id="232" name="Google Shape;232;p3"/>
            <p:cNvSpPr/>
            <p:nvPr/>
          </p:nvSpPr>
          <p:spPr>
            <a:xfrm>
              <a:off x="0" y="0"/>
              <a:ext cx="1554138" cy="388217"/>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3" name="Google Shape;233;p3"/>
            <p:cNvSpPr txBox="1"/>
            <p:nvPr/>
          </p:nvSpPr>
          <p:spPr>
            <a:xfrm>
              <a:off x="194109" y="0"/>
              <a:ext cx="1165921" cy="388217"/>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Concept, Vision, Techs</a:t>
              </a:r>
              <a:endParaRPr lang="en-US" sz="1400" b="0" i="0" u="none" strike="noStrike" cap="none" dirty="0">
                <a:solidFill>
                  <a:srgbClr val="000000"/>
                </a:solidFill>
                <a:latin typeface="Arial"/>
                <a:ea typeface="Arial"/>
                <a:cs typeface="Arial"/>
                <a:sym typeface="Arial"/>
              </a:endParaRPr>
            </a:p>
          </p:txBody>
        </p:sp>
        <p:sp>
          <p:nvSpPr>
            <p:cNvPr id="234" name="Google Shape;234;p3"/>
            <p:cNvSpPr/>
            <p:nvPr/>
          </p:nvSpPr>
          <p:spPr>
            <a:xfrm>
              <a:off x="1398983" y="1812"/>
              <a:ext cx="663648" cy="384591"/>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5" name="Google Shape;235;p3"/>
            <p:cNvSpPr txBox="1"/>
            <p:nvPr/>
          </p:nvSpPr>
          <p:spPr>
            <a:xfrm>
              <a:off x="1591279" y="1812"/>
              <a:ext cx="279057" cy="384591"/>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KPI</a:t>
              </a:r>
              <a:endParaRPr lang="en-US" sz="1400" b="0" i="0" u="none" strike="noStrike" cap="none" dirty="0">
                <a:solidFill>
                  <a:srgbClr val="000000"/>
                </a:solidFill>
                <a:latin typeface="Arial"/>
                <a:ea typeface="Arial"/>
                <a:cs typeface="Arial"/>
                <a:sym typeface="Arial"/>
              </a:endParaRPr>
            </a:p>
          </p:txBody>
        </p:sp>
        <p:sp>
          <p:nvSpPr>
            <p:cNvPr id="236" name="Google Shape;236;p3"/>
            <p:cNvSpPr/>
            <p:nvPr/>
          </p:nvSpPr>
          <p:spPr>
            <a:xfrm>
              <a:off x="1907217" y="0"/>
              <a:ext cx="826490" cy="388217"/>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7" name="Google Shape;237;p3"/>
            <p:cNvSpPr txBox="1"/>
            <p:nvPr/>
          </p:nvSpPr>
          <p:spPr>
            <a:xfrm>
              <a:off x="2101326" y="0"/>
              <a:ext cx="438273" cy="388217"/>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Proposal</a:t>
              </a:r>
              <a:endParaRPr lang="en-US" sz="1400" b="0" i="0" u="none" strike="noStrike" cap="none" dirty="0">
                <a:solidFill>
                  <a:srgbClr val="000000"/>
                </a:solidFill>
                <a:latin typeface="Arial"/>
                <a:ea typeface="Arial"/>
                <a:cs typeface="Arial"/>
                <a:sym typeface="Arial"/>
              </a:endParaRPr>
            </a:p>
          </p:txBody>
        </p:sp>
        <p:sp>
          <p:nvSpPr>
            <p:cNvPr id="238" name="Google Shape;238;p3"/>
            <p:cNvSpPr/>
            <p:nvPr/>
          </p:nvSpPr>
          <p:spPr>
            <a:xfrm>
              <a:off x="2578294" y="1820"/>
              <a:ext cx="667673" cy="384575"/>
            </a:xfrm>
            <a:prstGeom prst="chevron">
              <a:avLst>
                <a:gd name="adj" fmla="val 50000"/>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9" name="Google Shape;239;p3"/>
            <p:cNvSpPr txBox="1"/>
            <p:nvPr/>
          </p:nvSpPr>
          <p:spPr>
            <a:xfrm>
              <a:off x="2770582" y="1820"/>
              <a:ext cx="283098" cy="384575"/>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Specs</a:t>
              </a:r>
              <a:endParaRPr lang="en-US" sz="1400" b="0" i="0" u="none" strike="noStrike" cap="none" dirty="0">
                <a:solidFill>
                  <a:srgbClr val="000000"/>
                </a:solidFill>
                <a:latin typeface="Arial"/>
                <a:ea typeface="Arial"/>
                <a:cs typeface="Arial"/>
                <a:sym typeface="Arial"/>
              </a:endParaRPr>
            </a:p>
          </p:txBody>
        </p:sp>
        <p:sp>
          <p:nvSpPr>
            <p:cNvPr id="240" name="Google Shape;240;p3"/>
            <p:cNvSpPr/>
            <p:nvPr/>
          </p:nvSpPr>
          <p:spPr>
            <a:xfrm>
              <a:off x="3090553" y="0"/>
              <a:ext cx="2406380" cy="388217"/>
            </a:xfrm>
            <a:prstGeom prst="chevron">
              <a:avLst>
                <a:gd name="adj" fmla="val 50000"/>
              </a:avLst>
            </a:prstGeom>
            <a:solidFill>
              <a:srgbClr val="00A76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1" name="Google Shape;241;p3"/>
            <p:cNvSpPr txBox="1"/>
            <p:nvPr/>
          </p:nvSpPr>
          <p:spPr>
            <a:xfrm>
              <a:off x="3284662" y="0"/>
              <a:ext cx="2018163" cy="388217"/>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5G-Advanced</a:t>
              </a:r>
              <a:endParaRPr lang="en-US" sz="1400" b="0" i="0" u="none" strike="noStrike" cap="none" dirty="0">
                <a:solidFill>
                  <a:srgbClr val="000000"/>
                </a:solidFill>
                <a:latin typeface="Arial"/>
                <a:ea typeface="Arial"/>
                <a:cs typeface="Arial"/>
                <a:sym typeface="Arial"/>
              </a:endParaRPr>
            </a:p>
          </p:txBody>
        </p:sp>
      </p:grpSp>
      <p:grpSp>
        <p:nvGrpSpPr>
          <p:cNvPr id="242" name="Google Shape;242;p3"/>
          <p:cNvGrpSpPr/>
          <p:nvPr/>
        </p:nvGrpSpPr>
        <p:grpSpPr>
          <a:xfrm>
            <a:off x="7844014" y="3801817"/>
            <a:ext cx="3902952" cy="369332"/>
            <a:chOff x="0" y="0"/>
            <a:chExt cx="3902952" cy="369332"/>
          </a:xfrm>
        </p:grpSpPr>
        <p:sp>
          <p:nvSpPr>
            <p:cNvPr id="243" name="Google Shape;243;p3"/>
            <p:cNvSpPr/>
            <p:nvPr/>
          </p:nvSpPr>
          <p:spPr>
            <a:xfrm>
              <a:off x="0" y="0"/>
              <a:ext cx="1868234" cy="369332"/>
            </a:xfrm>
            <a:prstGeom prst="chevron">
              <a:avLst>
                <a:gd name="adj" fmla="val 50000"/>
              </a:avLst>
            </a:prstGeom>
            <a:solidFill>
              <a:srgbClr val="00285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4" name="Google Shape;244;p3"/>
            <p:cNvSpPr txBox="1"/>
            <p:nvPr/>
          </p:nvSpPr>
          <p:spPr>
            <a:xfrm>
              <a:off x="184666" y="0"/>
              <a:ext cx="1498902" cy="369332"/>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Concept, Vision, Techs</a:t>
              </a:r>
              <a:endParaRPr lang="en-US" sz="1400" b="0" i="0" u="none" strike="noStrike" cap="none" dirty="0">
                <a:solidFill>
                  <a:srgbClr val="000000"/>
                </a:solidFill>
                <a:latin typeface="Arial"/>
                <a:ea typeface="Arial"/>
                <a:cs typeface="Arial"/>
                <a:sym typeface="Arial"/>
              </a:endParaRPr>
            </a:p>
          </p:txBody>
        </p:sp>
        <p:sp>
          <p:nvSpPr>
            <p:cNvPr id="245" name="Google Shape;245;p3"/>
            <p:cNvSpPr/>
            <p:nvPr/>
          </p:nvSpPr>
          <p:spPr>
            <a:xfrm>
              <a:off x="1682686" y="1724"/>
              <a:ext cx="797773" cy="365882"/>
            </a:xfrm>
            <a:prstGeom prst="chevron">
              <a:avLst>
                <a:gd name="adj" fmla="val 50000"/>
              </a:avLst>
            </a:prstGeom>
            <a:solidFill>
              <a:srgbClr val="00285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6" name="Google Shape;246;p3"/>
            <p:cNvSpPr txBox="1"/>
            <p:nvPr/>
          </p:nvSpPr>
          <p:spPr>
            <a:xfrm>
              <a:off x="1865627" y="1724"/>
              <a:ext cx="431891" cy="365882"/>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KPI</a:t>
              </a:r>
              <a:endParaRPr lang="en-US" sz="1400" b="0" i="0" u="none" strike="noStrike" cap="none" dirty="0">
                <a:solidFill>
                  <a:srgbClr val="000000"/>
                </a:solidFill>
                <a:latin typeface="Arial"/>
                <a:ea typeface="Arial"/>
                <a:cs typeface="Arial"/>
                <a:sym typeface="Arial"/>
              </a:endParaRPr>
            </a:p>
          </p:txBody>
        </p:sp>
        <p:sp>
          <p:nvSpPr>
            <p:cNvPr id="247" name="Google Shape;247;p3"/>
            <p:cNvSpPr/>
            <p:nvPr/>
          </p:nvSpPr>
          <p:spPr>
            <a:xfrm>
              <a:off x="2293636" y="0"/>
              <a:ext cx="993526" cy="369332"/>
            </a:xfrm>
            <a:prstGeom prst="chevron">
              <a:avLst>
                <a:gd name="adj" fmla="val 50000"/>
              </a:avLst>
            </a:prstGeom>
            <a:solidFill>
              <a:srgbClr val="00285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8" name="Google Shape;248;p3"/>
            <p:cNvSpPr txBox="1"/>
            <p:nvPr/>
          </p:nvSpPr>
          <p:spPr>
            <a:xfrm>
              <a:off x="2478302" y="0"/>
              <a:ext cx="624194" cy="369332"/>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Proposal</a:t>
              </a:r>
              <a:endParaRPr lang="en-US" sz="1400" b="0" i="0" u="none" strike="noStrike" cap="none" dirty="0">
                <a:solidFill>
                  <a:srgbClr val="000000"/>
                </a:solidFill>
                <a:latin typeface="Arial"/>
                <a:ea typeface="Arial"/>
                <a:cs typeface="Arial"/>
                <a:sym typeface="Arial"/>
              </a:endParaRPr>
            </a:p>
          </p:txBody>
        </p:sp>
        <p:sp>
          <p:nvSpPr>
            <p:cNvPr id="249" name="Google Shape;249;p3"/>
            <p:cNvSpPr/>
            <p:nvPr/>
          </p:nvSpPr>
          <p:spPr>
            <a:xfrm>
              <a:off x="3100340" y="1732"/>
              <a:ext cx="802612" cy="365867"/>
            </a:xfrm>
            <a:prstGeom prst="chevron">
              <a:avLst>
                <a:gd name="adj" fmla="val 50000"/>
              </a:avLst>
            </a:prstGeom>
            <a:solidFill>
              <a:srgbClr val="00285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0" name="Google Shape;250;p3"/>
            <p:cNvSpPr txBox="1"/>
            <p:nvPr/>
          </p:nvSpPr>
          <p:spPr>
            <a:xfrm>
              <a:off x="3283274" y="1732"/>
              <a:ext cx="436745" cy="365867"/>
            </a:xfrm>
            <a:prstGeom prst="rect">
              <a:avLst/>
            </a:prstGeom>
            <a:noFill/>
            <a:ln>
              <a:noFill/>
            </a:ln>
          </p:spPr>
          <p:txBody>
            <a:bodyPr spcFirstLastPara="1" wrap="square" lIns="40000" tIns="13325" rIns="13325" bIns="13325" anchor="ctr" anchorCtr="0">
              <a:noAutofit/>
            </a:bodyPr>
            <a:lstStyle/>
            <a:p>
              <a:pPr marL="0" marR="0" lvl="0" indent="0" algn="ctr" rtl="0">
                <a:lnSpc>
                  <a:spcPct val="90000"/>
                </a:lnSpc>
                <a:spcBef>
                  <a:spcPts val="0"/>
                </a:spcBef>
                <a:spcAft>
                  <a:spcPts val="0"/>
                </a:spcAft>
                <a:buClr>
                  <a:schemeClr val="lt1"/>
                </a:buClr>
                <a:buSzPts val="1000"/>
                <a:buFont typeface="Arial"/>
                <a:buNone/>
              </a:pPr>
              <a:r>
                <a:rPr lang="en-US" sz="1000" b="0" i="0" u="none" strike="noStrike" cap="none" dirty="0">
                  <a:solidFill>
                    <a:schemeClr val="lt1"/>
                  </a:solidFill>
                  <a:latin typeface="Arial"/>
                  <a:ea typeface="Arial"/>
                  <a:cs typeface="Arial"/>
                  <a:sym typeface="Arial"/>
                </a:rPr>
                <a:t>Specs</a:t>
              </a:r>
              <a:endParaRPr lang="en-US" sz="1400" b="0" i="0" u="none" strike="noStrike" cap="none" dirty="0">
                <a:solidFill>
                  <a:srgbClr val="000000"/>
                </a:solidFill>
                <a:latin typeface="Arial"/>
                <a:ea typeface="Arial"/>
                <a:cs typeface="Arial"/>
                <a:sym typeface="Arial"/>
              </a:endParaRPr>
            </a:p>
          </p:txBody>
        </p:sp>
      </p:grpSp>
      <p:sp>
        <p:nvSpPr>
          <p:cNvPr id="251" name="Google Shape;251;p3"/>
          <p:cNvSpPr/>
          <p:nvPr/>
        </p:nvSpPr>
        <p:spPr>
          <a:xfrm>
            <a:off x="5681340" y="4521297"/>
            <a:ext cx="238649" cy="148847"/>
          </a:xfrm>
          <a:prstGeom prst="triangle">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2" name="Google Shape;252;p3"/>
          <p:cNvSpPr txBox="1"/>
          <p:nvPr/>
        </p:nvSpPr>
        <p:spPr>
          <a:xfrm>
            <a:off x="7150887" y="4658722"/>
            <a:ext cx="588303" cy="27699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WRC-19</a:t>
            </a:r>
            <a:endParaRPr lang="en-US" sz="1400" b="0" i="0" u="none" strike="noStrike" cap="none" dirty="0">
              <a:solidFill>
                <a:srgbClr val="000000"/>
              </a:solidFill>
              <a:latin typeface="Arial"/>
              <a:ea typeface="Arial"/>
              <a:cs typeface="Arial"/>
              <a:sym typeface="Arial"/>
            </a:endParaRPr>
          </a:p>
        </p:txBody>
      </p:sp>
      <p:sp>
        <p:nvSpPr>
          <p:cNvPr id="253" name="Google Shape;253;p3"/>
          <p:cNvSpPr/>
          <p:nvPr/>
        </p:nvSpPr>
        <p:spPr>
          <a:xfrm>
            <a:off x="7329380" y="4526446"/>
            <a:ext cx="238649" cy="148847"/>
          </a:xfrm>
          <a:prstGeom prst="triangle">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4" name="Google Shape;254;p3"/>
          <p:cNvSpPr txBox="1"/>
          <p:nvPr/>
        </p:nvSpPr>
        <p:spPr>
          <a:xfrm>
            <a:off x="8727512" y="4658722"/>
            <a:ext cx="588303" cy="27699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WRC-23</a:t>
            </a:r>
            <a:endParaRPr lang="en-US" sz="1400" b="0" i="0" u="none" strike="noStrike" cap="none" dirty="0">
              <a:solidFill>
                <a:srgbClr val="000000"/>
              </a:solidFill>
              <a:latin typeface="Arial"/>
              <a:ea typeface="Arial"/>
              <a:cs typeface="Arial"/>
              <a:sym typeface="Arial"/>
            </a:endParaRPr>
          </a:p>
        </p:txBody>
      </p:sp>
      <p:sp>
        <p:nvSpPr>
          <p:cNvPr id="255" name="Google Shape;255;p3"/>
          <p:cNvSpPr/>
          <p:nvPr/>
        </p:nvSpPr>
        <p:spPr>
          <a:xfrm>
            <a:off x="8906005" y="4526446"/>
            <a:ext cx="238649" cy="148847"/>
          </a:xfrm>
          <a:prstGeom prst="triangle">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6" name="Google Shape;256;p3"/>
          <p:cNvSpPr txBox="1"/>
          <p:nvPr/>
        </p:nvSpPr>
        <p:spPr>
          <a:xfrm>
            <a:off x="10367923" y="4653575"/>
            <a:ext cx="621000" cy="2769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WRC-**</a:t>
            </a:r>
            <a:endParaRPr lang="en-US" sz="1400" b="0" i="0" u="none" strike="noStrike" cap="none" dirty="0">
              <a:solidFill>
                <a:srgbClr val="000000"/>
              </a:solidFill>
              <a:latin typeface="Arial"/>
              <a:ea typeface="Arial"/>
              <a:cs typeface="Arial"/>
              <a:sym typeface="Arial"/>
            </a:endParaRPr>
          </a:p>
        </p:txBody>
      </p:sp>
      <p:sp>
        <p:nvSpPr>
          <p:cNvPr id="257" name="Google Shape;257;p3"/>
          <p:cNvSpPr/>
          <p:nvPr/>
        </p:nvSpPr>
        <p:spPr>
          <a:xfrm>
            <a:off x="10546430" y="4521297"/>
            <a:ext cx="238649" cy="148847"/>
          </a:xfrm>
          <a:prstGeom prst="triangle">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9" name="Google Shape;259;p3"/>
          <p:cNvSpPr txBox="1"/>
          <p:nvPr/>
        </p:nvSpPr>
        <p:spPr>
          <a:xfrm>
            <a:off x="4157755" y="5479444"/>
            <a:ext cx="1701428" cy="36933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3GPP Releases</a:t>
            </a:r>
            <a:endParaRPr lang="en-US" sz="1400" b="0" i="0" u="none" strike="noStrike" cap="none" dirty="0">
              <a:solidFill>
                <a:srgbClr val="000000"/>
              </a:solidFill>
              <a:latin typeface="Arial"/>
              <a:ea typeface="Arial"/>
              <a:cs typeface="Arial"/>
              <a:sym typeface="Arial"/>
            </a:endParaRPr>
          </a:p>
        </p:txBody>
      </p:sp>
      <p:sp>
        <p:nvSpPr>
          <p:cNvPr id="98" name="Google Shape;451;p3">
            <a:extLst>
              <a:ext uri="{FF2B5EF4-FFF2-40B4-BE49-F238E27FC236}">
                <a16:creationId xmlns:a16="http://schemas.microsoft.com/office/drawing/2014/main" xmlns="" id="{6EB13EC6-9E11-4CDF-9E9D-42B82667DE9B}"/>
              </a:ext>
            </a:extLst>
          </p:cNvPr>
          <p:cNvSpPr/>
          <p:nvPr/>
        </p:nvSpPr>
        <p:spPr>
          <a:xfrm>
            <a:off x="587461" y="1305647"/>
            <a:ext cx="11144291" cy="84087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WRC, held every 3 to 4 years, is the main mechanism for updating the ITU Radio Regulations — the </a:t>
            </a:r>
            <a:r>
              <a:rPr lang="en-US" sz="1800" b="0" i="0" u="none" strike="noStrike" cap="none" dirty="0">
                <a:solidFill>
                  <a:srgbClr val="0070C0"/>
                </a:solidFill>
                <a:latin typeface="Arial Black"/>
                <a:ea typeface="Arial Black"/>
                <a:cs typeface="Arial Black"/>
                <a:sym typeface="Arial Black"/>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global agreement on how to define, allocate and use airwaves</a:t>
            </a:r>
            <a:r>
              <a:rPr lang="en-US" sz="1800" b="0" i="0" u="none" strike="noStrike" cap="none" dirty="0">
                <a:solidFill>
                  <a:srgbClr val="0070C0"/>
                </a:solidFill>
                <a:latin typeface="Arial Black"/>
                <a:ea typeface="Arial Black"/>
                <a:cs typeface="Arial Black"/>
                <a:sym typeface="Arial Black"/>
              </a:rPr>
              <a:t>.</a:t>
            </a:r>
            <a:endParaRPr lang="en-US" sz="1400" b="0" i="0" u="none" strike="noStrike" cap="none" dirty="0">
              <a:solidFill>
                <a:srgbClr val="000000"/>
              </a:solidFill>
              <a:latin typeface="Arial"/>
              <a:ea typeface="Arial"/>
              <a:cs typeface="Arial"/>
              <a:sym typeface="Arial"/>
            </a:endParaRPr>
          </a:p>
        </p:txBody>
      </p:sp>
      <p:sp>
        <p:nvSpPr>
          <p:cNvPr id="99" name="Google Shape;271;p4">
            <a:extLst>
              <a:ext uri="{FF2B5EF4-FFF2-40B4-BE49-F238E27FC236}">
                <a16:creationId xmlns:a16="http://schemas.microsoft.com/office/drawing/2014/main" xmlns="" id="{DF3DE1F7-5FE1-47BC-A896-98E3B8C858EA}"/>
              </a:ext>
            </a:extLst>
          </p:cNvPr>
          <p:cNvSpPr/>
          <p:nvPr/>
        </p:nvSpPr>
        <p:spPr>
          <a:xfrm>
            <a:off x="3350704" y="6194087"/>
            <a:ext cx="5756564"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Gartner</a:t>
            </a:r>
            <a:endParaRPr lang="en-US" sz="90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AA310-E2B1-41C1-A8EB-6F69083089C3}"/>
              </a:ext>
            </a:extLst>
          </p:cNvPr>
          <p:cNvSpPr>
            <a:spLocks noGrp="1"/>
          </p:cNvSpPr>
          <p:nvPr>
            <p:ph type="title"/>
          </p:nvPr>
        </p:nvSpPr>
        <p:spPr/>
        <p:txBody>
          <a:bodyPr/>
          <a:lstStyle/>
          <a:p>
            <a:r>
              <a:rPr lang="en-US" dirty="0"/>
              <a:t>ITU WRC Results for 5G Frequency Candidates</a:t>
            </a:r>
          </a:p>
        </p:txBody>
      </p:sp>
      <p:pic>
        <p:nvPicPr>
          <p:cNvPr id="3" name="Google Shape;264;p4">
            <a:extLst>
              <a:ext uri="{FF2B5EF4-FFF2-40B4-BE49-F238E27FC236}">
                <a16:creationId xmlns:a16="http://schemas.microsoft.com/office/drawing/2014/main" xmlns="" id="{75B78C2F-F58A-41D5-A0BE-82DD70A4D803}"/>
              </a:ext>
            </a:extLst>
          </p:cNvPr>
          <p:cNvPicPr preferRelativeResize="0"/>
          <p:nvPr/>
        </p:nvPicPr>
        <p:blipFill rotWithShape="1">
          <a:blip r:embed="rId3">
            <a:alphaModFix/>
          </a:blip>
          <a:srcRect/>
          <a:stretch/>
        </p:blipFill>
        <p:spPr>
          <a:xfrm>
            <a:off x="270736" y="2407997"/>
            <a:ext cx="5987069" cy="3869764"/>
          </a:xfrm>
          <a:prstGeom prst="rect">
            <a:avLst/>
          </a:prstGeom>
          <a:noFill/>
          <a:ln>
            <a:noFill/>
          </a:ln>
        </p:spPr>
      </p:pic>
      <p:sp>
        <p:nvSpPr>
          <p:cNvPr id="4" name="Google Shape;265;p4">
            <a:extLst>
              <a:ext uri="{FF2B5EF4-FFF2-40B4-BE49-F238E27FC236}">
                <a16:creationId xmlns:a16="http://schemas.microsoft.com/office/drawing/2014/main" xmlns="" id="{E2C259BD-3C6D-436E-AF95-1E0FABA1A3C1}"/>
              </a:ext>
            </a:extLst>
          </p:cNvPr>
          <p:cNvSpPr txBox="1"/>
          <p:nvPr/>
        </p:nvSpPr>
        <p:spPr>
          <a:xfrm>
            <a:off x="535857" y="1945941"/>
            <a:ext cx="4806380" cy="27699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ITU WRC-15 result from NTT DOCOMO Technical Journal Vol.18 No.1 </a:t>
            </a:r>
            <a:endParaRPr lang="en-US" sz="1400" b="0" i="0" u="none" strike="noStrike" cap="none" dirty="0">
              <a:solidFill>
                <a:srgbClr val="000000"/>
              </a:solidFill>
              <a:latin typeface="Arial"/>
              <a:ea typeface="Arial"/>
              <a:cs typeface="Arial"/>
              <a:sym typeface="Arial"/>
            </a:endParaRPr>
          </a:p>
        </p:txBody>
      </p:sp>
      <p:sp>
        <p:nvSpPr>
          <p:cNvPr id="5" name="Google Shape;266;p4">
            <a:extLst>
              <a:ext uri="{FF2B5EF4-FFF2-40B4-BE49-F238E27FC236}">
                <a16:creationId xmlns:a16="http://schemas.microsoft.com/office/drawing/2014/main" xmlns="" id="{5F5A7636-9DD7-41AF-8724-4D0C8AEBDD9B}"/>
              </a:ext>
            </a:extLst>
          </p:cNvPr>
          <p:cNvSpPr txBox="1"/>
          <p:nvPr/>
        </p:nvSpPr>
        <p:spPr>
          <a:xfrm>
            <a:off x="6862140" y="1945941"/>
            <a:ext cx="4806380" cy="27699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ITU WRC-19 result from NTT DOCOMO Technical Journal Vol.22 No.1 </a:t>
            </a:r>
            <a:endParaRPr lang="en-US" sz="1400" b="0" i="0" u="none" strike="noStrike" cap="none" dirty="0">
              <a:solidFill>
                <a:srgbClr val="000000"/>
              </a:solidFill>
              <a:latin typeface="Arial"/>
              <a:ea typeface="Arial"/>
              <a:cs typeface="Arial"/>
              <a:sym typeface="Arial"/>
            </a:endParaRPr>
          </a:p>
        </p:txBody>
      </p:sp>
      <p:pic>
        <p:nvPicPr>
          <p:cNvPr id="6" name="Google Shape;267;p4">
            <a:extLst>
              <a:ext uri="{FF2B5EF4-FFF2-40B4-BE49-F238E27FC236}">
                <a16:creationId xmlns:a16="http://schemas.microsoft.com/office/drawing/2014/main" xmlns="" id="{8CCEA495-CDD0-450D-9EF1-17D0B0BD82FE}"/>
              </a:ext>
            </a:extLst>
          </p:cNvPr>
          <p:cNvPicPr preferRelativeResize="0"/>
          <p:nvPr/>
        </p:nvPicPr>
        <p:blipFill rotWithShape="1">
          <a:blip r:embed="rId4">
            <a:alphaModFix/>
          </a:blip>
          <a:srcRect/>
          <a:stretch/>
        </p:blipFill>
        <p:spPr>
          <a:xfrm>
            <a:off x="6654125" y="2184920"/>
            <a:ext cx="5014395" cy="1249788"/>
          </a:xfrm>
          <a:prstGeom prst="rect">
            <a:avLst/>
          </a:prstGeom>
          <a:noFill/>
          <a:ln>
            <a:noFill/>
          </a:ln>
        </p:spPr>
      </p:pic>
      <p:pic>
        <p:nvPicPr>
          <p:cNvPr id="7" name="Google Shape;268;p4">
            <a:extLst>
              <a:ext uri="{FF2B5EF4-FFF2-40B4-BE49-F238E27FC236}">
                <a16:creationId xmlns:a16="http://schemas.microsoft.com/office/drawing/2014/main" xmlns="" id="{9FCB0489-5A91-44F8-86A7-A4D033E51EBA}"/>
              </a:ext>
            </a:extLst>
          </p:cNvPr>
          <p:cNvPicPr preferRelativeResize="0"/>
          <p:nvPr/>
        </p:nvPicPr>
        <p:blipFill rotWithShape="1">
          <a:blip r:embed="rId5">
            <a:alphaModFix/>
          </a:blip>
          <a:srcRect/>
          <a:stretch/>
        </p:blipFill>
        <p:spPr>
          <a:xfrm>
            <a:off x="6420464" y="3621835"/>
            <a:ext cx="5624052" cy="2110809"/>
          </a:xfrm>
          <a:prstGeom prst="rect">
            <a:avLst/>
          </a:prstGeom>
          <a:noFill/>
          <a:ln>
            <a:noFill/>
          </a:ln>
        </p:spPr>
      </p:pic>
      <p:sp>
        <p:nvSpPr>
          <p:cNvPr id="9" name="Google Shape;271;p4">
            <a:extLst>
              <a:ext uri="{FF2B5EF4-FFF2-40B4-BE49-F238E27FC236}">
                <a16:creationId xmlns:a16="http://schemas.microsoft.com/office/drawing/2014/main" xmlns="" id="{476E1C41-646D-4E0A-8A5C-3E6BD97025E9}"/>
              </a:ext>
            </a:extLst>
          </p:cNvPr>
          <p:cNvSpPr/>
          <p:nvPr/>
        </p:nvSpPr>
        <p:spPr>
          <a:xfrm>
            <a:off x="3379523" y="6341777"/>
            <a:ext cx="5756564"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NTT DOCOMO</a:t>
            </a:r>
            <a:endParaRPr lang="en-US" sz="900" i="0" u="none" strike="noStrike" cap="none" dirty="0">
              <a:solidFill>
                <a:srgbClr val="000000"/>
              </a:solidFill>
              <a:latin typeface="Arial"/>
              <a:ea typeface="Arial"/>
              <a:cs typeface="Arial"/>
              <a:sym typeface="Arial"/>
            </a:endParaRPr>
          </a:p>
        </p:txBody>
      </p:sp>
      <p:sp>
        <p:nvSpPr>
          <p:cNvPr id="10" name="Google Shape;462;p4">
            <a:extLst>
              <a:ext uri="{FF2B5EF4-FFF2-40B4-BE49-F238E27FC236}">
                <a16:creationId xmlns:a16="http://schemas.microsoft.com/office/drawing/2014/main" xmlns="" id="{186CE4B3-1EAC-4FEB-9EAC-007B25B5F6C7}"/>
              </a:ext>
            </a:extLst>
          </p:cNvPr>
          <p:cNvSpPr/>
          <p:nvPr/>
        </p:nvSpPr>
        <p:spPr>
          <a:xfrm>
            <a:off x="587334" y="948851"/>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Frequency fragmentation is the product of a compromise after coordination by stakeholders around the world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23313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25793C-BC38-4E4E-A119-8C14D8D9DACC}"/>
              </a:ext>
            </a:extLst>
          </p:cNvPr>
          <p:cNvSpPr>
            <a:spLocks noGrp="1"/>
          </p:cNvSpPr>
          <p:nvPr>
            <p:ph type="title"/>
          </p:nvPr>
        </p:nvSpPr>
        <p:spPr>
          <a:xfrm>
            <a:off x="457200" y="154560"/>
            <a:ext cx="11274552" cy="451231"/>
          </a:xfrm>
        </p:spPr>
        <p:txBody>
          <a:bodyPr/>
          <a:lstStyle/>
          <a:p>
            <a:r>
              <a:rPr lang="en-US" dirty="0"/>
              <a:t>3GPP R14 4G Spectrums Standardization </a:t>
            </a:r>
          </a:p>
        </p:txBody>
      </p:sp>
      <p:graphicFrame>
        <p:nvGraphicFramePr>
          <p:cNvPr id="3" name="Google Shape;278;p5">
            <a:extLst>
              <a:ext uri="{FF2B5EF4-FFF2-40B4-BE49-F238E27FC236}">
                <a16:creationId xmlns:a16="http://schemas.microsoft.com/office/drawing/2014/main" xmlns="" id="{7EA7AA04-F452-4ECD-8F7E-CE95C548CC58}"/>
              </a:ext>
            </a:extLst>
          </p:cNvPr>
          <p:cNvGraphicFramePr/>
          <p:nvPr>
            <p:extLst>
              <p:ext uri="{D42A27DB-BD31-4B8C-83A1-F6EECF244321}">
                <p14:modId xmlns:p14="http://schemas.microsoft.com/office/powerpoint/2010/main" val="479318258"/>
              </p:ext>
            </p:extLst>
          </p:nvPr>
        </p:nvGraphicFramePr>
        <p:xfrm>
          <a:off x="492425" y="1042400"/>
          <a:ext cx="5720075" cy="4581800"/>
        </p:xfrm>
        <a:graphic>
          <a:graphicData uri="http://schemas.openxmlformats.org/drawingml/2006/table">
            <a:tbl>
              <a:tblPr>
                <a:noFill/>
                <a:tableStyleId>{FC3988AA-C46E-490A-872F-D1BCC9242DA5}</a:tableStyleId>
              </a:tblPr>
              <a:tblGrid>
                <a:gridCol w="976550">
                  <a:extLst>
                    <a:ext uri="{9D8B030D-6E8A-4147-A177-3AD203B41FA5}">
                      <a16:colId xmlns:a16="http://schemas.microsoft.com/office/drawing/2014/main" xmlns="" val="20000"/>
                    </a:ext>
                  </a:extLst>
                </a:gridCol>
                <a:gridCol w="834875">
                  <a:extLst>
                    <a:ext uri="{9D8B030D-6E8A-4147-A177-3AD203B41FA5}">
                      <a16:colId xmlns:a16="http://schemas.microsoft.com/office/drawing/2014/main" xmlns="" val="20001"/>
                    </a:ext>
                  </a:extLst>
                </a:gridCol>
                <a:gridCol w="319650">
                  <a:extLst>
                    <a:ext uri="{9D8B030D-6E8A-4147-A177-3AD203B41FA5}">
                      <a16:colId xmlns:a16="http://schemas.microsoft.com/office/drawing/2014/main" xmlns="" val="20002"/>
                    </a:ext>
                  </a:extLst>
                </a:gridCol>
                <a:gridCol w="809875">
                  <a:extLst>
                    <a:ext uri="{9D8B030D-6E8A-4147-A177-3AD203B41FA5}">
                      <a16:colId xmlns:a16="http://schemas.microsoft.com/office/drawing/2014/main" xmlns="" val="20003"/>
                    </a:ext>
                  </a:extLst>
                </a:gridCol>
                <a:gridCol w="834875">
                  <a:extLst>
                    <a:ext uri="{9D8B030D-6E8A-4147-A177-3AD203B41FA5}">
                      <a16:colId xmlns:a16="http://schemas.microsoft.com/office/drawing/2014/main" xmlns="" val="20004"/>
                    </a:ext>
                  </a:extLst>
                </a:gridCol>
                <a:gridCol w="179700">
                  <a:extLst>
                    <a:ext uri="{9D8B030D-6E8A-4147-A177-3AD203B41FA5}">
                      <a16:colId xmlns:a16="http://schemas.microsoft.com/office/drawing/2014/main" xmlns="" val="20005"/>
                    </a:ext>
                  </a:extLst>
                </a:gridCol>
                <a:gridCol w="869000">
                  <a:extLst>
                    <a:ext uri="{9D8B030D-6E8A-4147-A177-3AD203B41FA5}">
                      <a16:colId xmlns:a16="http://schemas.microsoft.com/office/drawing/2014/main" xmlns="" val="20006"/>
                    </a:ext>
                  </a:extLst>
                </a:gridCol>
                <a:gridCol w="895550">
                  <a:extLst>
                    <a:ext uri="{9D8B030D-6E8A-4147-A177-3AD203B41FA5}">
                      <a16:colId xmlns:a16="http://schemas.microsoft.com/office/drawing/2014/main" xmlns="" val="20007"/>
                    </a:ext>
                  </a:extLst>
                </a:gridCol>
              </a:tblGrid>
              <a:tr h="309675">
                <a:tc rowSpan="2">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E‑UTRA </a:t>
                      </a:r>
                      <a:endParaRPr sz="1400" u="none" strike="noStrike" cap="none" dirty="0"/>
                    </a:p>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Operating Band</a:t>
                      </a:r>
                      <a:endParaRPr sz="1000" b="1" u="none" strike="noStrike" cap="none" dirty="0">
                        <a:latin typeface="Arial"/>
                        <a:ea typeface="Arial"/>
                        <a:cs typeface="Arial"/>
                        <a:sym typeface="Arial"/>
                      </a:endParaRPr>
                    </a:p>
                  </a:txBody>
                  <a:tcPr marL="29500" marR="29500" marT="0" marB="0" anchor="ct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Uplink (UL) operating band</a:t>
                      </a:r>
                      <a:br>
                        <a:rPr lang="en-GB" sz="1000" u="none" strike="noStrike" cap="none" dirty="0"/>
                      </a:br>
                      <a:r>
                        <a:rPr lang="en-GB" sz="1000" u="none" strike="noStrike" cap="none" dirty="0"/>
                        <a:t>BS receive</a:t>
                      </a:r>
                      <a:br>
                        <a:rPr lang="en-GB" sz="1000" u="none" strike="noStrike" cap="none" dirty="0"/>
                      </a:br>
                      <a:r>
                        <a:rPr lang="en-GB" sz="1000" u="none" strike="noStrike" cap="none" dirty="0"/>
                        <a:t>UE transmit</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Downlink (DL) operating band</a:t>
                      </a:r>
                      <a:br>
                        <a:rPr lang="en-GB" sz="1000" u="none" strike="noStrike" cap="none" dirty="0"/>
                      </a:br>
                      <a:r>
                        <a:rPr lang="en-GB" sz="1000" u="none" strike="noStrike" cap="none" dirty="0"/>
                        <a:t>BS transmit </a:t>
                      </a:r>
                      <a:br>
                        <a:rPr lang="en-GB" sz="1000" u="none" strike="noStrike" cap="none" dirty="0"/>
                      </a:br>
                      <a:r>
                        <a:rPr lang="en-GB" sz="1000" u="none" strike="noStrike" cap="none" dirty="0"/>
                        <a:t>UE receive</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rowSpan="2">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Duplex Mode</a:t>
                      </a:r>
                      <a:endParaRPr sz="1000" b="1" u="none" strike="noStrike" cap="none" dirty="0">
                        <a:latin typeface="Arial"/>
                        <a:ea typeface="Arial"/>
                        <a:cs typeface="Arial"/>
                        <a:sym typeface="Arial"/>
                      </a:endParaRPr>
                    </a:p>
                  </a:txBody>
                  <a:tcPr marL="29500" marR="29500" marT="0" marB="0"/>
                </a:tc>
                <a:extLst>
                  <a:ext uri="{0D108BD9-81ED-4DB2-BD59-A6C34878D82A}">
                    <a16:rowId xmlns:a16="http://schemas.microsoft.com/office/drawing/2014/main" xmlns="" val="10000"/>
                  </a:ext>
                </a:extLst>
              </a:tr>
              <a:tr h="80025">
                <a:tc v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a:t>
                      </a:r>
                      <a:r>
                        <a:rPr lang="en-GB" sz="1000" u="none" strike="noStrike" cap="none" baseline="-25000" dirty="0"/>
                        <a:t>UL_low</a:t>
                      </a:r>
                      <a:r>
                        <a:rPr lang="en-GB" sz="1000" u="none" strike="noStrike" cap="none" dirty="0"/>
                        <a:t>   –  F</a:t>
                      </a:r>
                      <a:r>
                        <a:rPr lang="en-GB" sz="1000" u="none" strike="noStrike" cap="none" baseline="-25000" dirty="0"/>
                        <a:t>UL_high</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a:t>
                      </a:r>
                      <a:r>
                        <a:rPr lang="en-GB" sz="1000" u="none" strike="noStrike" cap="none" baseline="-25000" dirty="0"/>
                        <a:t>DL_low</a:t>
                      </a:r>
                      <a:r>
                        <a:rPr lang="en-GB" sz="1000" u="none" strike="noStrike" cap="none" dirty="0"/>
                        <a:t>  –  F</a:t>
                      </a:r>
                      <a:r>
                        <a:rPr lang="en-GB" sz="1000" u="none" strike="noStrike" cap="none" baseline="-25000" dirty="0"/>
                        <a:t>DL_high</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1920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1980 MHz </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2110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2170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2"/>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1850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1930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1990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3"/>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1710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1785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1805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1880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4"/>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4</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1710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1755 MHz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2110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2155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5"/>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5</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824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849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869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894MHz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6"/>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6</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830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840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875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885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7"/>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7</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2500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2570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2620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2690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8"/>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8</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880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915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925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960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9"/>
                  </a:ext>
                </a:extLst>
              </a:tr>
              <a:tr h="154850">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9</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1749.9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1784.9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1844.9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1879.9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0"/>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10</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1710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1770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2110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2170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1"/>
                  </a:ext>
                </a:extLst>
              </a:tr>
              <a:tr h="154850">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11</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1427.9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1447.9 MHz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1475.9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1495.9 MHz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2"/>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12</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699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716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729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746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3"/>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13</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777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787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746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756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4"/>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14</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788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798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758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768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5"/>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15</a:t>
                      </a:r>
                      <a:endParaRPr sz="1000" u="none" strike="noStrike" cap="none" dirty="0">
                        <a:latin typeface="Arial"/>
                        <a:ea typeface="Arial"/>
                        <a:cs typeface="Arial"/>
                        <a:sym typeface="Arial"/>
                      </a:endParaRPr>
                    </a:p>
                  </a:txBody>
                  <a:tcPr marL="29500" marR="29500" marT="0" marB="0">
                    <a:solidFill>
                      <a:srgbClr val="E1F6FE"/>
                    </a:solidFill>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Reserved</a:t>
                      </a:r>
                      <a:endParaRPr sz="1000" u="none" strike="noStrike" cap="none" dirty="0">
                        <a:latin typeface="Arial"/>
                        <a:ea typeface="Arial"/>
                        <a:cs typeface="Arial"/>
                        <a:sym typeface="Arial"/>
                      </a:endParaRPr>
                    </a:p>
                  </a:txBody>
                  <a:tcPr marL="29500" marR="29500" marT="0" marB="0">
                    <a:solidFill>
                      <a:srgbClr val="E1F6FE"/>
                    </a:solidFill>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Reserved</a:t>
                      </a:r>
                      <a:endParaRPr sz="1000" u="none" strike="noStrike" cap="none" dirty="0">
                        <a:latin typeface="Arial"/>
                        <a:ea typeface="Arial"/>
                        <a:cs typeface="Arial"/>
                        <a:sym typeface="Arial"/>
                      </a:endParaRPr>
                    </a:p>
                  </a:txBody>
                  <a:tcPr marL="29500" marR="29500" marT="0" marB="0">
                    <a:solidFill>
                      <a:srgbClr val="E1F6FE"/>
                    </a:solidFill>
                  </a:tcPr>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6"/>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16</a:t>
                      </a:r>
                      <a:endParaRPr sz="1000" u="none" strike="noStrike" cap="none" dirty="0">
                        <a:latin typeface="Arial"/>
                        <a:ea typeface="Arial"/>
                        <a:cs typeface="Arial"/>
                        <a:sym typeface="Arial"/>
                      </a:endParaRPr>
                    </a:p>
                  </a:txBody>
                  <a:tcPr marL="29500" marR="29500" marT="0" marB="0">
                    <a:solidFill>
                      <a:srgbClr val="E1F6FE"/>
                    </a:solidFill>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Reserved</a:t>
                      </a:r>
                      <a:endParaRPr sz="1000" u="none" strike="noStrike" cap="none" dirty="0">
                        <a:latin typeface="Arial"/>
                        <a:ea typeface="Arial"/>
                        <a:cs typeface="Arial"/>
                        <a:sym typeface="Arial"/>
                      </a:endParaRPr>
                    </a:p>
                  </a:txBody>
                  <a:tcPr marL="29500" marR="29500" marT="0" marB="0">
                    <a:solidFill>
                      <a:srgbClr val="E1F6FE"/>
                    </a:solidFill>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Reserved</a:t>
                      </a:r>
                      <a:endParaRPr sz="1000" u="none" strike="noStrike" cap="none" dirty="0">
                        <a:latin typeface="Arial"/>
                        <a:ea typeface="Arial"/>
                        <a:cs typeface="Arial"/>
                        <a:sym typeface="Arial"/>
                      </a:endParaRPr>
                    </a:p>
                  </a:txBody>
                  <a:tcPr marL="29500" marR="29500" marT="0" marB="0">
                    <a:solidFill>
                      <a:srgbClr val="E1F6FE"/>
                    </a:solidFill>
                  </a:tcPr>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7"/>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17</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704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716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734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746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8"/>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18</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815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830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860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875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19"/>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19</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830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845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875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890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0"/>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20</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832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862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791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821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1"/>
                  </a:ext>
                </a:extLst>
              </a:tr>
              <a:tr h="154850">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21</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1447.9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1462.9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1495.9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1510.9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2"/>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22</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3410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3490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3510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3590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3"/>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23</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2000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2020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2180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2200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4"/>
                  </a:ext>
                </a:extLst>
              </a:tr>
              <a:tr h="154850">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24</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1626.5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1660.5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1525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1559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5"/>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25</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1850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1915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1930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1995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6"/>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26</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814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849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859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894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7"/>
                  </a:ext>
                </a:extLst>
              </a:tr>
            </a:tbl>
          </a:graphicData>
        </a:graphic>
      </p:graphicFrame>
      <p:graphicFrame>
        <p:nvGraphicFramePr>
          <p:cNvPr id="4" name="Google Shape;279;p5">
            <a:extLst>
              <a:ext uri="{FF2B5EF4-FFF2-40B4-BE49-F238E27FC236}">
                <a16:creationId xmlns:a16="http://schemas.microsoft.com/office/drawing/2014/main" xmlns="" id="{EE1403A4-8749-47D3-B638-C3BF34DBEFDA}"/>
              </a:ext>
            </a:extLst>
          </p:cNvPr>
          <p:cNvGraphicFramePr/>
          <p:nvPr>
            <p:extLst>
              <p:ext uri="{D42A27DB-BD31-4B8C-83A1-F6EECF244321}">
                <p14:modId xmlns:p14="http://schemas.microsoft.com/office/powerpoint/2010/main" val="3128408752"/>
              </p:ext>
            </p:extLst>
          </p:nvPr>
        </p:nvGraphicFramePr>
        <p:xfrm>
          <a:off x="6495896" y="1047269"/>
          <a:ext cx="5247250" cy="5181600"/>
        </p:xfrm>
        <a:graphic>
          <a:graphicData uri="http://schemas.openxmlformats.org/drawingml/2006/table">
            <a:tbl>
              <a:tblPr>
                <a:noFill/>
                <a:tableStyleId>{FC3988AA-C46E-490A-872F-D1BCC9242DA5}</a:tableStyleId>
              </a:tblPr>
              <a:tblGrid>
                <a:gridCol w="976550">
                  <a:extLst>
                    <a:ext uri="{9D8B030D-6E8A-4147-A177-3AD203B41FA5}">
                      <a16:colId xmlns:a16="http://schemas.microsoft.com/office/drawing/2014/main" xmlns="" val="20000"/>
                    </a:ext>
                  </a:extLst>
                </a:gridCol>
                <a:gridCol w="705100">
                  <a:extLst>
                    <a:ext uri="{9D8B030D-6E8A-4147-A177-3AD203B41FA5}">
                      <a16:colId xmlns:a16="http://schemas.microsoft.com/office/drawing/2014/main" xmlns="" val="20001"/>
                    </a:ext>
                  </a:extLst>
                </a:gridCol>
                <a:gridCol w="297750">
                  <a:extLst>
                    <a:ext uri="{9D8B030D-6E8A-4147-A177-3AD203B41FA5}">
                      <a16:colId xmlns:a16="http://schemas.microsoft.com/office/drawing/2014/main" xmlns="" val="20002"/>
                    </a:ext>
                  </a:extLst>
                </a:gridCol>
                <a:gridCol w="705100">
                  <a:extLst>
                    <a:ext uri="{9D8B030D-6E8A-4147-A177-3AD203B41FA5}">
                      <a16:colId xmlns:a16="http://schemas.microsoft.com/office/drawing/2014/main" xmlns="" val="20003"/>
                    </a:ext>
                  </a:extLst>
                </a:gridCol>
                <a:gridCol w="740900">
                  <a:extLst>
                    <a:ext uri="{9D8B030D-6E8A-4147-A177-3AD203B41FA5}">
                      <a16:colId xmlns:a16="http://schemas.microsoft.com/office/drawing/2014/main" xmlns="" val="20004"/>
                    </a:ext>
                  </a:extLst>
                </a:gridCol>
                <a:gridCol w="264750">
                  <a:extLst>
                    <a:ext uri="{9D8B030D-6E8A-4147-A177-3AD203B41FA5}">
                      <a16:colId xmlns:a16="http://schemas.microsoft.com/office/drawing/2014/main" xmlns="" val="20005"/>
                    </a:ext>
                  </a:extLst>
                </a:gridCol>
                <a:gridCol w="759875">
                  <a:extLst>
                    <a:ext uri="{9D8B030D-6E8A-4147-A177-3AD203B41FA5}">
                      <a16:colId xmlns:a16="http://schemas.microsoft.com/office/drawing/2014/main" xmlns="" val="20006"/>
                    </a:ext>
                  </a:extLst>
                </a:gridCol>
                <a:gridCol w="797225">
                  <a:extLst>
                    <a:ext uri="{9D8B030D-6E8A-4147-A177-3AD203B41FA5}">
                      <a16:colId xmlns:a16="http://schemas.microsoft.com/office/drawing/2014/main" xmlns="" val="20007"/>
                    </a:ext>
                  </a:extLst>
                </a:gridCol>
              </a:tblGrid>
              <a:tr h="309675">
                <a:tc rowSpan="2">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E‑UTRA </a:t>
                      </a:r>
                      <a:endParaRPr sz="1400" u="none" strike="noStrike" cap="none" dirty="0"/>
                    </a:p>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Operating Band</a:t>
                      </a:r>
                      <a:endParaRPr sz="1000" b="1" u="none" strike="noStrike" cap="none" dirty="0">
                        <a:latin typeface="Arial"/>
                        <a:ea typeface="Arial"/>
                        <a:cs typeface="Arial"/>
                        <a:sym typeface="Arial"/>
                      </a:endParaRPr>
                    </a:p>
                  </a:txBody>
                  <a:tcPr marL="29500" marR="29500" marT="0" marB="0" anchor="ct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Uplink (UL) operating band</a:t>
                      </a:r>
                      <a:br>
                        <a:rPr lang="en-GB" sz="1000" u="none" strike="noStrike" cap="none" dirty="0"/>
                      </a:br>
                      <a:r>
                        <a:rPr lang="en-GB" sz="1000" u="none" strike="noStrike" cap="none" dirty="0"/>
                        <a:t>BS receive</a:t>
                      </a:r>
                      <a:br>
                        <a:rPr lang="en-GB" sz="1000" u="none" strike="noStrike" cap="none" dirty="0"/>
                      </a:br>
                      <a:r>
                        <a:rPr lang="en-GB" sz="1000" u="none" strike="noStrike" cap="none" dirty="0"/>
                        <a:t>UE transmit</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Downlink (DL) operating band</a:t>
                      </a:r>
                      <a:br>
                        <a:rPr lang="en-GB" sz="1000" u="none" strike="noStrike" cap="none" dirty="0"/>
                      </a:br>
                      <a:r>
                        <a:rPr lang="en-GB" sz="1000" u="none" strike="noStrike" cap="none" dirty="0"/>
                        <a:t>BS transmit </a:t>
                      </a:r>
                      <a:br>
                        <a:rPr lang="en-GB" sz="1000" u="none" strike="noStrike" cap="none" dirty="0"/>
                      </a:br>
                      <a:r>
                        <a:rPr lang="en-GB" sz="1000" u="none" strike="noStrike" cap="none" dirty="0"/>
                        <a:t>UE receive</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rowSpan="2">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Duplex Mode</a:t>
                      </a:r>
                      <a:endParaRPr sz="1000" b="1" u="none" strike="noStrike" cap="none" dirty="0">
                        <a:latin typeface="Arial"/>
                        <a:ea typeface="Arial"/>
                        <a:cs typeface="Arial"/>
                        <a:sym typeface="Arial"/>
                      </a:endParaRPr>
                    </a:p>
                  </a:txBody>
                  <a:tcPr marL="29500" marR="29500" marT="0" marB="0"/>
                </a:tc>
                <a:extLst>
                  <a:ext uri="{0D108BD9-81ED-4DB2-BD59-A6C34878D82A}">
                    <a16:rowId xmlns:a16="http://schemas.microsoft.com/office/drawing/2014/main" xmlns="" val="10000"/>
                  </a:ext>
                </a:extLst>
              </a:tr>
              <a:tr h="80025">
                <a:tc v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a:t>
                      </a:r>
                      <a:r>
                        <a:rPr lang="en-GB" sz="1000" u="none" strike="noStrike" cap="none" baseline="-25000" dirty="0"/>
                        <a:t>UL_low</a:t>
                      </a:r>
                      <a:r>
                        <a:rPr lang="en-GB" sz="1000" u="none" strike="noStrike" cap="none" dirty="0"/>
                        <a:t>   –  F</a:t>
                      </a:r>
                      <a:r>
                        <a:rPr lang="en-GB" sz="1000" u="none" strike="noStrike" cap="none" baseline="-25000" dirty="0"/>
                        <a:t>UL_high</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a:t>
                      </a:r>
                      <a:r>
                        <a:rPr lang="en-GB" sz="1000" u="none" strike="noStrike" cap="none" baseline="-25000" dirty="0"/>
                        <a:t>DL_low</a:t>
                      </a:r>
                      <a:r>
                        <a:rPr lang="en-GB" sz="1000" u="none" strike="noStrike" cap="none" dirty="0"/>
                        <a:t>  –  F</a:t>
                      </a:r>
                      <a:r>
                        <a:rPr lang="en-GB" sz="1000" u="none" strike="noStrike" cap="none" baseline="-25000" dirty="0"/>
                        <a:t>DL_high</a:t>
                      </a:r>
                      <a:endParaRPr sz="1000" b="1" u="none" strike="noStrike" cap="none" dirty="0">
                        <a:latin typeface="Arial"/>
                        <a:ea typeface="Arial"/>
                        <a:cs typeface="Arial"/>
                        <a:sym typeface="Arial"/>
                      </a:endParaRPr>
                    </a:p>
                  </a:txBody>
                  <a:tcPr marL="29500" marR="29500" marT="0" marB="0" anchor="ct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27</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807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824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852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869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2"/>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28</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703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748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758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803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3"/>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29</a:t>
                      </a:r>
                      <a:endParaRPr sz="1000" u="none" strike="noStrike" cap="none" dirty="0">
                        <a:latin typeface="Arial"/>
                        <a:ea typeface="Arial"/>
                        <a:cs typeface="Arial"/>
                        <a:sym typeface="Arial"/>
                      </a:endParaRPr>
                    </a:p>
                  </a:txBody>
                  <a:tcPr marL="29500" marR="29500" marT="0" marB="0" anchor="ctr">
                    <a:solidFill>
                      <a:srgbClr val="E1F6FE"/>
                    </a:solidFill>
                  </a:tcPr>
                </a:tc>
                <a:tc gridSpan="3">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N/A</a:t>
                      </a:r>
                      <a:endParaRPr sz="1000" u="none" strike="noStrike" cap="none" dirty="0">
                        <a:latin typeface="Arial"/>
                        <a:ea typeface="Arial"/>
                        <a:cs typeface="Arial"/>
                        <a:sym typeface="Arial"/>
                      </a:endParaRPr>
                    </a:p>
                  </a:txBody>
                  <a:tcPr marL="29500" marR="29500" marT="0" marB="0">
                    <a:solidFill>
                      <a:srgbClr val="E1F6FE"/>
                    </a:solidFill>
                  </a:tcPr>
                </a:tc>
                <a:tc hMerge="1">
                  <a:txBody>
                    <a:bodyPr/>
                    <a:lstStyle/>
                    <a:p>
                      <a:endParaRPr lang="en-US"/>
                    </a:p>
                  </a:txBody>
                  <a:tcPr/>
                </a:tc>
                <a:tc hMerge="1">
                  <a:txBody>
                    <a:bodyPr/>
                    <a:lstStyle/>
                    <a:p>
                      <a:endParaRPr lang="en-US"/>
                    </a:p>
                  </a:txBody>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717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728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4"/>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30</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2305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2315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2350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2360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5"/>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31</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452.5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457.5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462.5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467.5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6"/>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32</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N/A</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1452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1496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07"/>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33</a:t>
                      </a:r>
                      <a:endParaRPr sz="1000" u="none" strike="noStrike" cap="none" dirty="0">
                        <a:latin typeface="Arial"/>
                        <a:ea typeface="Arial"/>
                        <a:cs typeface="Arial"/>
                        <a:sym typeface="Arial"/>
                      </a:endParaRPr>
                    </a:p>
                  </a:txBody>
                  <a:tcPr marL="29500" marR="29500" marT="0" marB="0" anchor="ctr">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1900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1920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1900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1920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08"/>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34</a:t>
                      </a:r>
                      <a:endParaRPr sz="1000" u="none" strike="noStrike" cap="none" dirty="0">
                        <a:latin typeface="Arial"/>
                        <a:ea typeface="Arial"/>
                        <a:cs typeface="Arial"/>
                        <a:sym typeface="Arial"/>
                      </a:endParaRPr>
                    </a:p>
                  </a:txBody>
                  <a:tcPr marL="29500" marR="29500" marT="0" marB="0" anchor="ctr">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2010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2025 MHz </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2010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2025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09"/>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35</a:t>
                      </a:r>
                      <a:endParaRPr sz="1000" u="none" strike="noStrike" cap="none" dirty="0">
                        <a:latin typeface="Arial"/>
                        <a:ea typeface="Arial"/>
                        <a:cs typeface="Arial"/>
                        <a:sym typeface="Arial"/>
                      </a:endParaRPr>
                    </a:p>
                  </a:txBody>
                  <a:tcPr marL="29500" marR="29500" marT="0" marB="0" anchor="ctr">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1850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1910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1850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1910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0"/>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36</a:t>
                      </a:r>
                      <a:endParaRPr sz="1000" u="none" strike="noStrike" cap="none" dirty="0">
                        <a:latin typeface="Arial"/>
                        <a:ea typeface="Arial"/>
                        <a:cs typeface="Arial"/>
                        <a:sym typeface="Arial"/>
                      </a:endParaRPr>
                    </a:p>
                  </a:txBody>
                  <a:tcPr marL="29500" marR="29500" marT="0" marB="0" anchor="ctr">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1930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1990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1930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1990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1"/>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37</a:t>
                      </a:r>
                      <a:endParaRPr sz="1000" u="none" strike="noStrike" cap="none" dirty="0">
                        <a:latin typeface="Arial"/>
                        <a:ea typeface="Arial"/>
                        <a:cs typeface="Arial"/>
                        <a:sym typeface="Arial"/>
                      </a:endParaRPr>
                    </a:p>
                  </a:txBody>
                  <a:tcPr marL="29500" marR="29500" marT="0" marB="0" anchor="ctr">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1910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1930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1910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1930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2"/>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38</a:t>
                      </a:r>
                      <a:endParaRPr sz="1000" u="none" strike="noStrike" cap="none" dirty="0">
                        <a:latin typeface="Arial"/>
                        <a:ea typeface="Arial"/>
                        <a:cs typeface="Arial"/>
                        <a:sym typeface="Arial"/>
                      </a:endParaRPr>
                    </a:p>
                  </a:txBody>
                  <a:tcPr marL="29500" marR="29500" marT="0" marB="0" anchor="ctr">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2570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2620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2570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2620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3"/>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39</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1880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1920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1880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1920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4"/>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40</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2300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2400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2300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2400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5"/>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41</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2496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2690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2496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2690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6"/>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42</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3400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3600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3400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3600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TDD</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extLst>
                  <a:ext uri="{0D108BD9-81ED-4DB2-BD59-A6C34878D82A}">
                    <a16:rowId xmlns:a16="http://schemas.microsoft.com/office/drawing/2014/main" xmlns="" val="10017"/>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43</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3600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3800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3600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3800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TDD</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extLst>
                  <a:ext uri="{0D108BD9-81ED-4DB2-BD59-A6C34878D82A}">
                    <a16:rowId xmlns:a16="http://schemas.microsoft.com/office/drawing/2014/main" xmlns="" val="10018"/>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44</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703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803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703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803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19"/>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45</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1447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1467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1447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1467 MHz</a:t>
                      </a:r>
                      <a:endParaRPr sz="1000" u="none" strike="noStrike" cap="none" dirty="0">
                        <a:latin typeface="Arial"/>
                        <a:ea typeface="Arial"/>
                        <a:cs typeface="Arial"/>
                        <a:sym typeface="Arial"/>
                      </a:endParaRPr>
                    </a:p>
                  </a:txBody>
                  <a:tcPr marL="29500" marR="29500" marT="0" marB="0">
                    <a:solidFill>
                      <a:srgbClr val="F3CDB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TDD</a:t>
                      </a:r>
                      <a:endParaRPr sz="1000" u="none" strike="noStrike" cap="none" dirty="0">
                        <a:latin typeface="Arial"/>
                        <a:ea typeface="Arial"/>
                        <a:cs typeface="Arial"/>
                        <a:sym typeface="Arial"/>
                      </a:endParaRPr>
                    </a:p>
                  </a:txBody>
                  <a:tcPr marL="29500" marR="29500" marT="0" marB="0">
                    <a:solidFill>
                      <a:srgbClr val="F3CDB2"/>
                    </a:solidFill>
                  </a:tcPr>
                </a:tc>
                <a:extLst>
                  <a:ext uri="{0D108BD9-81ED-4DB2-BD59-A6C34878D82A}">
                    <a16:rowId xmlns:a16="http://schemas.microsoft.com/office/drawing/2014/main" xmlns="" val="10020"/>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46</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5150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5925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5150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5925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rPr>
                        <a:t>TDD</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extLst>
                  <a:ext uri="{0D108BD9-81ED-4DB2-BD59-A6C34878D82A}">
                    <a16:rowId xmlns:a16="http://schemas.microsoft.com/office/drawing/2014/main" xmlns="" val="10021"/>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47</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5855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5925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5855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5925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TDD</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extLst>
                  <a:ext uri="{0D108BD9-81ED-4DB2-BD59-A6C34878D82A}">
                    <a16:rowId xmlns:a16="http://schemas.microsoft.com/office/drawing/2014/main" xmlns="" val="10022"/>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48</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3550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3700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3550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GB" sz="1000" u="none" strike="noStrike" cap="none" dirty="0">
                          <a:solidFill>
                            <a:schemeClr val="dk1"/>
                          </a:solidFill>
                        </a:rPr>
                        <a:t>–</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3700 MHz</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solidFill>
                            <a:schemeClr val="dk1"/>
                          </a:solidFill>
                          <a:latin typeface="Arial"/>
                          <a:ea typeface="Arial"/>
                          <a:cs typeface="Arial"/>
                          <a:sym typeface="Arial"/>
                        </a:rPr>
                        <a:t>TDD</a:t>
                      </a:r>
                      <a:endParaRPr sz="1000" u="none" strike="noStrike" cap="none" dirty="0">
                        <a:solidFill>
                          <a:schemeClr val="dk1"/>
                        </a:solidFill>
                        <a:latin typeface="Arial"/>
                        <a:ea typeface="Arial"/>
                        <a:cs typeface="Arial"/>
                        <a:sym typeface="Arial"/>
                      </a:endParaRPr>
                    </a:p>
                  </a:txBody>
                  <a:tcPr marL="29500" marR="29500" marT="0" marB="0">
                    <a:solidFill>
                      <a:srgbClr val="FBCBB3"/>
                    </a:solidFill>
                  </a:tcPr>
                </a:tc>
                <a:extLst>
                  <a:ext uri="{0D108BD9-81ED-4DB2-BD59-A6C34878D82A}">
                    <a16:rowId xmlns:a16="http://schemas.microsoft.com/office/drawing/2014/main" xmlns="" val="10023"/>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extLst>
                  <a:ext uri="{0D108BD9-81ED-4DB2-BD59-A6C34878D82A}">
                    <a16:rowId xmlns:a16="http://schemas.microsoft.com/office/drawing/2014/main" xmlns="" val="10024"/>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64</a:t>
                      </a:r>
                      <a:endParaRPr sz="1000" u="none" strike="noStrike" cap="none" dirty="0">
                        <a:latin typeface="Arial"/>
                        <a:ea typeface="Arial"/>
                        <a:cs typeface="Arial"/>
                        <a:sym typeface="Arial"/>
                      </a:endParaRPr>
                    </a:p>
                  </a:txBody>
                  <a:tcPr marL="29500" marR="29500" marT="0" marB="0" anchor="ctr"/>
                </a:tc>
                <a:tc gridSpan="6">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Reserved</a:t>
                      </a:r>
                      <a:endParaRPr sz="1000" u="none" strike="noStrike" cap="none" dirty="0">
                        <a:latin typeface="Arial"/>
                        <a:ea typeface="Arial"/>
                        <a:cs typeface="Arial"/>
                        <a:sym typeface="Arial"/>
                      </a:endParaRPr>
                    </a:p>
                  </a:txBody>
                  <a:tcPr marL="29500" marR="2950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tc>
                <a:extLst>
                  <a:ext uri="{0D108BD9-81ED-4DB2-BD59-A6C34878D82A}">
                    <a16:rowId xmlns:a16="http://schemas.microsoft.com/office/drawing/2014/main" xmlns="" val="10025"/>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65</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1920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2010 MHz </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2110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2200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6"/>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66</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1710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1780 MHz </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2110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2200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7"/>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67</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N/A</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738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758 MHz</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8"/>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68</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698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728 MHz </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753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783 MHz </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29"/>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69</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N/A</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t> </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2570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2620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30"/>
                  </a:ext>
                </a:extLst>
              </a:tr>
              <a:tr h="80025">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70</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1695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1710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1995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t>–</a:t>
                      </a:r>
                      <a:endParaRPr sz="1000" u="none" strike="noStrike" cap="none" dirty="0">
                        <a:latin typeface="Arial"/>
                        <a:ea typeface="Arial"/>
                        <a:cs typeface="Arial"/>
                        <a:sym typeface="Arial"/>
                      </a:endParaRPr>
                    </a:p>
                  </a:txBody>
                  <a:tcPr marL="29500" marR="29500" marT="0" marB="0">
                    <a:solidFill>
                      <a:srgbClr val="E1F6FE"/>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2020 MHz</a:t>
                      </a:r>
                      <a:endParaRPr sz="1000" u="none" strike="noStrike" cap="none" dirty="0">
                        <a:latin typeface="Arial"/>
                        <a:ea typeface="Arial"/>
                        <a:cs typeface="Arial"/>
                        <a:sym typeface="Arial"/>
                      </a:endParaRPr>
                    </a:p>
                  </a:txBody>
                  <a:tcPr marL="29500" marR="29500" marT="0" marB="0" anchor="ctr">
                    <a:solidFill>
                      <a:srgbClr val="E1F6FE"/>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GB" sz="1000" u="none" strike="noStrike" cap="none" dirty="0">
                          <a:latin typeface="Arial"/>
                          <a:ea typeface="Arial"/>
                          <a:cs typeface="Arial"/>
                          <a:sym typeface="Arial"/>
                        </a:rPr>
                        <a:t>FDD</a:t>
                      </a:r>
                      <a:endParaRPr sz="1000" u="none" strike="noStrike" cap="none" dirty="0">
                        <a:latin typeface="Arial"/>
                        <a:ea typeface="Arial"/>
                        <a:cs typeface="Arial"/>
                        <a:sym typeface="Arial"/>
                      </a:endParaRPr>
                    </a:p>
                  </a:txBody>
                  <a:tcPr marL="29500" marR="29500" marT="0" marB="0">
                    <a:solidFill>
                      <a:srgbClr val="E1F6FE"/>
                    </a:solidFill>
                  </a:tcPr>
                </a:tc>
                <a:extLst>
                  <a:ext uri="{0D108BD9-81ED-4DB2-BD59-A6C34878D82A}">
                    <a16:rowId xmlns:a16="http://schemas.microsoft.com/office/drawing/2014/main" xmlns="" val="10031"/>
                  </a:ext>
                </a:extLst>
              </a:tr>
            </a:tbl>
          </a:graphicData>
        </a:graphic>
      </p:graphicFrame>
      <p:sp>
        <p:nvSpPr>
          <p:cNvPr id="5" name="Google Shape;280;p5">
            <a:extLst>
              <a:ext uri="{FF2B5EF4-FFF2-40B4-BE49-F238E27FC236}">
                <a16:creationId xmlns:a16="http://schemas.microsoft.com/office/drawing/2014/main" xmlns="" id="{D1FF3480-040F-4851-99D7-B9246C4916D0}"/>
              </a:ext>
            </a:extLst>
          </p:cNvPr>
          <p:cNvSpPr/>
          <p:nvPr/>
        </p:nvSpPr>
        <p:spPr>
          <a:xfrm>
            <a:off x="448854" y="5802277"/>
            <a:ext cx="7323363"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900" b="0" i="0" u="none" strike="noStrike" cap="none" dirty="0">
                <a:solidFill>
                  <a:schemeClr val="dk1"/>
                </a:solidFill>
                <a:latin typeface="Arial"/>
                <a:ea typeface="Arial"/>
                <a:cs typeface="Arial"/>
                <a:sym typeface="Arial"/>
              </a:rPr>
              <a:t>Source: 3GPP TS 36.101 V14.5.0 (2017-09)</a:t>
            </a:r>
          </a:p>
        </p:txBody>
      </p:sp>
      <p:sp>
        <p:nvSpPr>
          <p:cNvPr id="7" name="Google Shape;474;p5">
            <a:extLst>
              <a:ext uri="{FF2B5EF4-FFF2-40B4-BE49-F238E27FC236}">
                <a16:creationId xmlns:a16="http://schemas.microsoft.com/office/drawing/2014/main" xmlns="" id="{4B4153EC-5BE4-4968-8FEC-393034D51380}"/>
              </a:ext>
            </a:extLst>
          </p:cNvPr>
          <p:cNvSpPr/>
          <p:nvPr/>
        </p:nvSpPr>
        <p:spPr>
          <a:xfrm>
            <a:off x="587334" y="568272"/>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3GPP R14 only standardizes less than 6GHz for 4G.</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05964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285"/>
        <p:cNvGrpSpPr/>
        <p:nvPr/>
      </p:nvGrpSpPr>
      <p:grpSpPr>
        <a:xfrm>
          <a:off x="0" y="0"/>
          <a:ext cx="0" cy="0"/>
          <a:chOff x="0" y="0"/>
          <a:chExt cx="0" cy="0"/>
        </a:xfrm>
      </p:grpSpPr>
      <p:sp>
        <p:nvSpPr>
          <p:cNvPr id="286" name="Google Shape;286;p6"/>
          <p:cNvSpPr txBox="1">
            <a:spLocks noGrp="1"/>
          </p:cNvSpPr>
          <p:nvPr>
            <p:ph type="title"/>
          </p:nvPr>
        </p:nvSpPr>
        <p:spPr>
          <a:xfrm>
            <a:off x="460375" y="365549"/>
            <a:ext cx="11272838" cy="4431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3200"/>
              <a:buFont typeface="Arial"/>
              <a:buNone/>
            </a:pPr>
            <a:r>
              <a:rPr lang="en-US" dirty="0"/>
              <a:t>3GPP R15 5G Spectrums Standardization </a:t>
            </a:r>
          </a:p>
        </p:txBody>
      </p:sp>
      <p:pic>
        <p:nvPicPr>
          <p:cNvPr id="287" name="Google Shape;287;p6"/>
          <p:cNvPicPr preferRelativeResize="0"/>
          <p:nvPr/>
        </p:nvPicPr>
        <p:blipFill rotWithShape="1">
          <a:blip r:embed="rId4">
            <a:alphaModFix/>
          </a:blip>
          <a:srcRect/>
          <a:stretch/>
        </p:blipFill>
        <p:spPr>
          <a:xfrm>
            <a:off x="566798" y="1566507"/>
            <a:ext cx="5162365" cy="4614548"/>
          </a:xfrm>
          <a:prstGeom prst="rect">
            <a:avLst/>
          </a:prstGeom>
          <a:noFill/>
          <a:ln>
            <a:noFill/>
          </a:ln>
        </p:spPr>
      </p:pic>
      <p:pic>
        <p:nvPicPr>
          <p:cNvPr id="288" name="Google Shape;288;p6"/>
          <p:cNvPicPr preferRelativeResize="0"/>
          <p:nvPr/>
        </p:nvPicPr>
        <p:blipFill rotWithShape="1">
          <a:blip r:embed="rId5">
            <a:alphaModFix/>
          </a:blip>
          <a:srcRect/>
          <a:stretch/>
        </p:blipFill>
        <p:spPr>
          <a:xfrm>
            <a:off x="5999336" y="1535330"/>
            <a:ext cx="5652266" cy="1604384"/>
          </a:xfrm>
          <a:prstGeom prst="rect">
            <a:avLst/>
          </a:prstGeom>
          <a:noFill/>
          <a:ln>
            <a:noFill/>
          </a:ln>
        </p:spPr>
      </p:pic>
      <p:sp>
        <p:nvSpPr>
          <p:cNvPr id="289" name="Google Shape;289;p6"/>
          <p:cNvSpPr/>
          <p:nvPr/>
        </p:nvSpPr>
        <p:spPr>
          <a:xfrm>
            <a:off x="3121054" y="6261619"/>
            <a:ext cx="5756564"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3GPP TS 38.101-1 V15.0.0 (2017-12)  and TS 38.101-2 V15.0.0 (2017-12) </a:t>
            </a:r>
            <a:endParaRPr lang="en-US" sz="900" i="0" u="none" strike="noStrike" cap="none" dirty="0">
              <a:solidFill>
                <a:srgbClr val="000000"/>
              </a:solidFill>
              <a:latin typeface="Arial"/>
              <a:ea typeface="Arial"/>
              <a:cs typeface="Arial"/>
              <a:sym typeface="Arial"/>
            </a:endParaRPr>
          </a:p>
        </p:txBody>
      </p:sp>
      <p:sp>
        <p:nvSpPr>
          <p:cNvPr id="7" name="Google Shape;483;p6">
            <a:extLst>
              <a:ext uri="{FF2B5EF4-FFF2-40B4-BE49-F238E27FC236}">
                <a16:creationId xmlns:a16="http://schemas.microsoft.com/office/drawing/2014/main" xmlns="" id="{ABFE34ED-2716-4A70-A9E4-37E89A31D2EF}"/>
              </a:ext>
            </a:extLst>
          </p:cNvPr>
          <p:cNvSpPr/>
          <p:nvPr/>
        </p:nvSpPr>
        <p:spPr>
          <a:xfrm>
            <a:off x="587334" y="877128"/>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5G NR bands are newly defined. Sub-6GHz/28GHz are major bands.</a:t>
            </a:r>
            <a:endParaRPr lang="en-US"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294"/>
        <p:cNvGrpSpPr/>
        <p:nvPr/>
      </p:nvGrpSpPr>
      <p:grpSpPr>
        <a:xfrm>
          <a:off x="0" y="0"/>
          <a:ext cx="0" cy="0"/>
          <a:chOff x="0" y="0"/>
          <a:chExt cx="0" cy="0"/>
        </a:xfrm>
      </p:grpSpPr>
      <p:sp>
        <p:nvSpPr>
          <p:cNvPr id="295" name="Google Shape;295;p7"/>
          <p:cNvSpPr/>
          <p:nvPr/>
        </p:nvSpPr>
        <p:spPr>
          <a:xfrm>
            <a:off x="156220" y="5895569"/>
            <a:ext cx="5756564"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900" i="0" u="none" strike="noStrike" cap="none" dirty="0">
                <a:solidFill>
                  <a:schemeClr val="dk1"/>
                </a:solidFill>
                <a:latin typeface="Arial"/>
                <a:ea typeface="Arial"/>
                <a:cs typeface="Arial"/>
                <a:sym typeface="Arial"/>
              </a:rPr>
              <a:t>Source: 3GPP TS 38.101-1 V17.1.0 (2021-03)  and TS 38.101-2 V17.1.0 (2021-03) </a:t>
            </a:r>
            <a:endParaRPr lang="en-US" sz="900" i="0" u="none" strike="noStrike" cap="none" dirty="0">
              <a:solidFill>
                <a:srgbClr val="000000"/>
              </a:solidFill>
              <a:latin typeface="Arial"/>
              <a:ea typeface="Arial"/>
              <a:cs typeface="Arial"/>
              <a:sym typeface="Arial"/>
            </a:endParaRPr>
          </a:p>
        </p:txBody>
      </p:sp>
      <p:pic>
        <p:nvPicPr>
          <p:cNvPr id="296" name="Google Shape;296;p7"/>
          <p:cNvPicPr preferRelativeResize="0"/>
          <p:nvPr/>
        </p:nvPicPr>
        <p:blipFill rotWithShape="1">
          <a:blip r:embed="rId4">
            <a:alphaModFix/>
          </a:blip>
          <a:srcRect/>
          <a:stretch/>
        </p:blipFill>
        <p:spPr>
          <a:xfrm>
            <a:off x="7488895" y="2080855"/>
            <a:ext cx="4460445" cy="1533201"/>
          </a:xfrm>
          <a:prstGeom prst="rect">
            <a:avLst/>
          </a:prstGeom>
          <a:noFill/>
          <a:ln>
            <a:noFill/>
          </a:ln>
        </p:spPr>
      </p:pic>
      <p:pic>
        <p:nvPicPr>
          <p:cNvPr id="298" name="Google Shape;298;p7"/>
          <p:cNvPicPr preferRelativeResize="0"/>
          <p:nvPr/>
        </p:nvPicPr>
        <p:blipFill rotWithShape="1">
          <a:blip r:embed="rId5">
            <a:alphaModFix/>
          </a:blip>
          <a:srcRect/>
          <a:stretch/>
        </p:blipFill>
        <p:spPr>
          <a:xfrm>
            <a:off x="2306231" y="1974678"/>
            <a:ext cx="2908668" cy="334938"/>
          </a:xfrm>
          <a:prstGeom prst="rect">
            <a:avLst/>
          </a:prstGeom>
          <a:noFill/>
          <a:ln>
            <a:noFill/>
          </a:ln>
        </p:spPr>
      </p:pic>
      <p:pic>
        <p:nvPicPr>
          <p:cNvPr id="299" name="Google Shape;299;p7"/>
          <p:cNvPicPr preferRelativeResize="0"/>
          <p:nvPr/>
        </p:nvPicPr>
        <p:blipFill rotWithShape="1">
          <a:blip r:embed="rId6">
            <a:alphaModFix/>
          </a:blip>
          <a:srcRect/>
          <a:stretch/>
        </p:blipFill>
        <p:spPr>
          <a:xfrm>
            <a:off x="157044" y="2745158"/>
            <a:ext cx="3583393" cy="2965335"/>
          </a:xfrm>
          <a:prstGeom prst="rect">
            <a:avLst/>
          </a:prstGeom>
          <a:noFill/>
          <a:ln>
            <a:noFill/>
          </a:ln>
        </p:spPr>
      </p:pic>
      <p:pic>
        <p:nvPicPr>
          <p:cNvPr id="300" name="Google Shape;300;p7"/>
          <p:cNvPicPr preferRelativeResize="0"/>
          <p:nvPr/>
        </p:nvPicPr>
        <p:blipFill rotWithShape="1">
          <a:blip r:embed="rId7">
            <a:alphaModFix/>
          </a:blip>
          <a:srcRect/>
          <a:stretch/>
        </p:blipFill>
        <p:spPr>
          <a:xfrm>
            <a:off x="3866072" y="2764622"/>
            <a:ext cx="3622823" cy="2965335"/>
          </a:xfrm>
          <a:prstGeom prst="rect">
            <a:avLst/>
          </a:prstGeom>
          <a:noFill/>
          <a:ln>
            <a:noFill/>
          </a:ln>
        </p:spPr>
      </p:pic>
      <p:pic>
        <p:nvPicPr>
          <p:cNvPr id="301" name="Google Shape;301;p7"/>
          <p:cNvPicPr preferRelativeResize="0"/>
          <p:nvPr/>
        </p:nvPicPr>
        <p:blipFill rotWithShape="1">
          <a:blip r:embed="rId8">
            <a:alphaModFix/>
          </a:blip>
          <a:srcRect/>
          <a:stretch/>
        </p:blipFill>
        <p:spPr>
          <a:xfrm>
            <a:off x="156220" y="2313861"/>
            <a:ext cx="3604346" cy="465684"/>
          </a:xfrm>
          <a:prstGeom prst="rect">
            <a:avLst/>
          </a:prstGeom>
          <a:noFill/>
          <a:ln>
            <a:noFill/>
          </a:ln>
        </p:spPr>
      </p:pic>
      <p:pic>
        <p:nvPicPr>
          <p:cNvPr id="302" name="Google Shape;302;p7"/>
          <p:cNvPicPr preferRelativeResize="0"/>
          <p:nvPr/>
        </p:nvPicPr>
        <p:blipFill rotWithShape="1">
          <a:blip r:embed="rId8">
            <a:alphaModFix/>
          </a:blip>
          <a:srcRect/>
          <a:stretch/>
        </p:blipFill>
        <p:spPr>
          <a:xfrm>
            <a:off x="3886200" y="2313861"/>
            <a:ext cx="3602695" cy="465684"/>
          </a:xfrm>
          <a:prstGeom prst="rect">
            <a:avLst/>
          </a:prstGeom>
          <a:noFill/>
          <a:ln>
            <a:noFill/>
          </a:ln>
        </p:spPr>
      </p:pic>
      <p:sp>
        <p:nvSpPr>
          <p:cNvPr id="11" name="Google Shape;286;p6">
            <a:extLst>
              <a:ext uri="{FF2B5EF4-FFF2-40B4-BE49-F238E27FC236}">
                <a16:creationId xmlns:a16="http://schemas.microsoft.com/office/drawing/2014/main" xmlns="" id="{CF6D1A26-4493-49A3-891A-EEF323642192}"/>
              </a:ext>
            </a:extLst>
          </p:cNvPr>
          <p:cNvSpPr txBox="1">
            <a:spLocks noGrp="1"/>
          </p:cNvSpPr>
          <p:nvPr>
            <p:ph type="title"/>
          </p:nvPr>
        </p:nvSpPr>
        <p:spPr>
          <a:xfrm>
            <a:off x="460375" y="365549"/>
            <a:ext cx="11272838" cy="44319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dk2"/>
              </a:buClr>
              <a:buSzPts val="3200"/>
              <a:buFont typeface="Arial"/>
              <a:buNone/>
            </a:pPr>
            <a:r>
              <a:rPr lang="en-US" dirty="0"/>
              <a:t>3GPP R17 5G Spectrums Standardization </a:t>
            </a:r>
          </a:p>
        </p:txBody>
      </p:sp>
      <p:sp>
        <p:nvSpPr>
          <p:cNvPr id="12" name="Google Shape;490;p7">
            <a:extLst>
              <a:ext uri="{FF2B5EF4-FFF2-40B4-BE49-F238E27FC236}">
                <a16:creationId xmlns:a16="http://schemas.microsoft.com/office/drawing/2014/main" xmlns="" id="{3475BF97-E4D2-42E0-A310-8BF798198434}"/>
              </a:ext>
            </a:extLst>
          </p:cNvPr>
          <p:cNvSpPr/>
          <p:nvPr/>
        </p:nvSpPr>
        <p:spPr>
          <a:xfrm>
            <a:off x="587334" y="953905"/>
            <a:ext cx="11144291" cy="34864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70C0"/>
                </a:solidFill>
                <a:latin typeface="Arial Black"/>
                <a:ea typeface="Arial Black"/>
                <a:cs typeface="Arial Black"/>
                <a:sym typeface="Arial Black"/>
              </a:rPr>
              <a:t>More and more lower bands have been added for 5G, and the number of 5G NR bands will increase in the future</a:t>
            </a:r>
            <a:endParaRPr lang="en-US" sz="1400" b="0" i="0" u="none" strike="noStrike" cap="none"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8950E-8E5C-4827-A472-08EF2D13DD60}"/>
              </a:ext>
            </a:extLst>
          </p:cNvPr>
          <p:cNvSpPr>
            <a:spLocks noGrp="1"/>
          </p:cNvSpPr>
          <p:nvPr>
            <p:ph type="title"/>
          </p:nvPr>
        </p:nvSpPr>
        <p:spPr>
          <a:xfrm>
            <a:off x="457200" y="290830"/>
            <a:ext cx="11274552" cy="451231"/>
          </a:xfrm>
        </p:spPr>
        <p:txBody>
          <a:bodyPr/>
          <a:lstStyle/>
          <a:p>
            <a:r>
              <a:rPr lang="en-US" dirty="0"/>
              <a:t>Contents</a:t>
            </a:r>
          </a:p>
        </p:txBody>
      </p:sp>
      <p:sp>
        <p:nvSpPr>
          <p:cNvPr id="20" name="Google Shape;278;p2">
            <a:extLst>
              <a:ext uri="{FF2B5EF4-FFF2-40B4-BE49-F238E27FC236}">
                <a16:creationId xmlns:a16="http://schemas.microsoft.com/office/drawing/2014/main" xmlns="" id="{CEFDE88B-F85F-4953-BEB8-979C7A12476B}"/>
              </a:ext>
            </a:extLst>
          </p:cNvPr>
          <p:cNvSpPr/>
          <p:nvPr/>
        </p:nvSpPr>
        <p:spPr>
          <a:xfrm>
            <a:off x="859017" y="2917141"/>
            <a:ext cx="1440000" cy="1368000"/>
          </a:xfrm>
          <a:custGeom>
            <a:avLst/>
            <a:gdLst/>
            <a:ahLst/>
            <a:cxnLst/>
            <a:rect l="l" t="t" r="r" b="b"/>
            <a:pathLst>
              <a:path w="1146628" h="1146628" extrusionOk="0">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4">
              <a:lumMod val="40000"/>
              <a:lumOff val="60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1" name="Google Shape;279;p2">
            <a:extLst>
              <a:ext uri="{FF2B5EF4-FFF2-40B4-BE49-F238E27FC236}">
                <a16:creationId xmlns:a16="http://schemas.microsoft.com/office/drawing/2014/main" xmlns="" id="{5AD83524-C8C0-4F98-BBCA-F1B1329B1033}"/>
              </a:ext>
            </a:extLst>
          </p:cNvPr>
          <p:cNvSpPr txBox="1"/>
          <p:nvPr/>
        </p:nvSpPr>
        <p:spPr>
          <a:xfrm>
            <a:off x="2523990" y="3324142"/>
            <a:ext cx="4747666" cy="553998"/>
          </a:xfrm>
          <a:prstGeom prst="rect">
            <a:avLst/>
          </a:prstGeom>
          <a:solidFill>
            <a:schemeClr val="bg1"/>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defTabSz="457200" eaLnBrk="1" fontAlgn="auto" latinLnBrk="0" hangingPunct="1">
              <a:buClrTx/>
              <a:buSzTx/>
              <a:buFontTx/>
              <a:buNone/>
              <a:tabLst/>
              <a:defRPr kumimoji="0" sz="1800" b="1" kern="1200" spc="0" normalizeH="0" baseline="0">
                <a:ln>
                  <a:noFill/>
                </a:ln>
                <a:solidFill>
                  <a:prstClr val="black"/>
                </a:solidFill>
                <a:effectLst/>
                <a:uLnTx/>
                <a:uFillTx/>
              </a:defRPr>
            </a:lvl1pPr>
          </a:lstStyle>
          <a:p>
            <a:r>
              <a:rPr lang="en-US" dirty="0"/>
              <a:t>Factors Affecting CSPs’ 5G Spectrum Strategies</a:t>
            </a:r>
          </a:p>
        </p:txBody>
      </p:sp>
      <p:sp>
        <p:nvSpPr>
          <p:cNvPr id="23" name="Google Shape;281;p2">
            <a:extLst>
              <a:ext uri="{FF2B5EF4-FFF2-40B4-BE49-F238E27FC236}">
                <a16:creationId xmlns:a16="http://schemas.microsoft.com/office/drawing/2014/main" xmlns="" id="{D5F25FFD-ED6D-4CC3-AA39-2E38CF418BF0}"/>
              </a:ext>
            </a:extLst>
          </p:cNvPr>
          <p:cNvSpPr/>
          <p:nvPr/>
        </p:nvSpPr>
        <p:spPr>
          <a:xfrm>
            <a:off x="859017" y="1315519"/>
            <a:ext cx="1440000" cy="1368000"/>
          </a:xfrm>
          <a:custGeom>
            <a:avLst/>
            <a:gdLst/>
            <a:ahLst/>
            <a:cxnLst/>
            <a:rect l="l" t="t" r="r" b="b"/>
            <a:pathLst>
              <a:path w="832714" h="1146628" extrusionOk="0">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bg1">
              <a:lumMod val="95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4" name="Google Shape;282;p2">
            <a:extLst>
              <a:ext uri="{FF2B5EF4-FFF2-40B4-BE49-F238E27FC236}">
                <a16:creationId xmlns:a16="http://schemas.microsoft.com/office/drawing/2014/main" xmlns="" id="{77E0DD4D-B89F-4E6C-95FA-843AB39AAB2C}"/>
              </a:ext>
            </a:extLst>
          </p:cNvPr>
          <p:cNvSpPr txBox="1"/>
          <p:nvPr/>
        </p:nvSpPr>
        <p:spPr>
          <a:xfrm>
            <a:off x="2523989" y="1722520"/>
            <a:ext cx="4747667" cy="553998"/>
          </a:xfrm>
          <a:prstGeom prst="rect">
            <a:avLst/>
          </a:prstGeom>
          <a:solidFill>
            <a:schemeClr val="bg1"/>
          </a:solidFill>
          <a:ln>
            <a:noFill/>
          </a:ln>
        </p:spPr>
        <p:txBody>
          <a:bodyPr spcFirstLastPara="1" wrap="square" lIns="0" tIns="0" rIns="0" bIns="0" anchor="t"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lumMod val="65000"/>
                  </a:schemeClr>
                </a:solidFill>
                <a:effectLst/>
                <a:uLnTx/>
                <a:uFillTx/>
                <a:latin typeface="Arial"/>
                <a:ea typeface="Arial"/>
                <a:cs typeface="Arial"/>
                <a:sym typeface="Arial"/>
              </a:rPr>
              <a:t>5G Spectrum Standardization and Fragmentation</a:t>
            </a:r>
          </a:p>
        </p:txBody>
      </p:sp>
      <p:sp>
        <p:nvSpPr>
          <p:cNvPr id="26" name="Google Shape;284;p2">
            <a:extLst>
              <a:ext uri="{FF2B5EF4-FFF2-40B4-BE49-F238E27FC236}">
                <a16:creationId xmlns:a16="http://schemas.microsoft.com/office/drawing/2014/main" xmlns="" id="{F197D715-C04E-4183-B6C0-058C52880A7F}"/>
              </a:ext>
            </a:extLst>
          </p:cNvPr>
          <p:cNvSpPr/>
          <p:nvPr/>
        </p:nvSpPr>
        <p:spPr>
          <a:xfrm>
            <a:off x="859017" y="4518763"/>
            <a:ext cx="1440000" cy="1368000"/>
          </a:xfrm>
          <a:custGeom>
            <a:avLst/>
            <a:gdLst/>
            <a:ahLst/>
            <a:cxnLst/>
            <a:rect l="l" t="t" r="r" b="b"/>
            <a:pathLst>
              <a:path w="1146628" h="1146628" extrusionOk="0">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bg1">
              <a:lumMod val="95000"/>
            </a:schemeClr>
          </a:solidFill>
          <a:ln>
            <a:noFill/>
          </a:ln>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27" name="Google Shape;285;p2">
            <a:extLst>
              <a:ext uri="{FF2B5EF4-FFF2-40B4-BE49-F238E27FC236}">
                <a16:creationId xmlns:a16="http://schemas.microsoft.com/office/drawing/2014/main" xmlns="" id="{C00CE52F-3B56-42A0-872E-27F2FB578FA5}"/>
              </a:ext>
            </a:extLst>
          </p:cNvPr>
          <p:cNvSpPr txBox="1"/>
          <p:nvPr/>
        </p:nvSpPr>
        <p:spPr>
          <a:xfrm>
            <a:off x="2523989" y="4925764"/>
            <a:ext cx="4747665" cy="553998"/>
          </a:xfrm>
          <a:prstGeom prst="rect">
            <a:avLst/>
          </a:prstGeom>
          <a:solidFill>
            <a:schemeClr val="bg1"/>
          </a:solidFill>
          <a:ln>
            <a:noFill/>
          </a:ln>
        </p:spPr>
        <p:txBody>
          <a:bodyPr spcFirstLastPara="1" wrap="square" lIns="0" tIns="0" rIns="0" bIns="0" anchor="t" anchorCtr="0">
            <a:spAutoFit/>
          </a:bodyPr>
          <a:lstStyle>
            <a:defPPr marR="0" lvl="0" algn="l" rtl="0">
              <a:lnSpc>
                <a:spcPct val="100000"/>
              </a:lnSpc>
              <a:spcBef>
                <a:spcPts val="0"/>
              </a:spcBef>
              <a:spcAft>
                <a:spcPts val="0"/>
              </a:spcAft>
              <a:defRPr/>
            </a:defPPr>
            <a:lvl1pPr marL="0" indent="0" defTabSz="457200" eaLnBrk="1" fontAlgn="auto" latinLnBrk="0" hangingPunct="1">
              <a:buClrTx/>
              <a:buSzTx/>
              <a:buFontTx/>
              <a:buNone/>
              <a:tabLst/>
              <a:defRPr kumimoji="0" sz="1800" b="1" kern="1200" spc="0" normalizeH="0" baseline="0">
                <a:ln>
                  <a:noFill/>
                </a:ln>
                <a:solidFill>
                  <a:prstClr val="black"/>
                </a:solidFill>
                <a:effectLst/>
                <a:uLnTx/>
                <a:uFillTx/>
              </a:defRPr>
            </a:lvl1pPr>
          </a:lstStyle>
          <a:p>
            <a:r>
              <a:rPr lang="en-US" dirty="0">
                <a:solidFill>
                  <a:schemeClr val="bg1">
                    <a:lumMod val="65000"/>
                  </a:schemeClr>
                </a:solidFill>
              </a:rPr>
              <a:t>Example Cases: T-Mobile in the U.S. and KDDI in Japan</a:t>
            </a:r>
          </a:p>
        </p:txBody>
      </p:sp>
    </p:spTree>
    <p:extLst>
      <p:ext uri="{BB962C8B-B14F-4D97-AF65-F5344CB8AC3E}">
        <p14:creationId xmlns:p14="http://schemas.microsoft.com/office/powerpoint/2010/main" val="1423784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457200" y="361950"/>
            <a:ext cx="11407698"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Factors Affecting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CSP CTIOs’ 5G Spectrum Strategies</a:t>
            </a:r>
            <a:endParaRPr lang="en-US" dirty="0"/>
          </a:p>
        </p:txBody>
      </p:sp>
      <p:sp>
        <p:nvSpPr>
          <p:cNvPr id="323" name="Google Shape;323;p9"/>
          <p:cNvSpPr txBox="1"/>
          <p:nvPr/>
        </p:nvSpPr>
        <p:spPr>
          <a:xfrm>
            <a:off x="4320099" y="1722625"/>
            <a:ext cx="1692000" cy="1024103"/>
          </a:xfrm>
          <a:prstGeom prst="rect">
            <a:avLst/>
          </a:prstGeom>
          <a:solidFill>
            <a:schemeClr val="accent4">
              <a:lumMod val="20000"/>
              <a:lumOff val="80000"/>
            </a:schemeClr>
          </a:solid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dirty="0">
                <a:solidFill>
                  <a:schemeClr val="tx1"/>
                </a:solidFill>
                <a:latin typeface="Arial"/>
                <a:ea typeface="Arial"/>
                <a:cs typeface="Arial"/>
                <a:sym typeface="Arial"/>
              </a:rPr>
              <a:t>Competitive landscape</a:t>
            </a:r>
            <a:endParaRPr lang="en-US" sz="1400" b="0" i="0" u="none" strike="noStrike" cap="none" dirty="0">
              <a:solidFill>
                <a:schemeClr val="tx1"/>
              </a:solidFill>
              <a:latin typeface="Arial"/>
              <a:ea typeface="Arial"/>
              <a:cs typeface="Arial"/>
              <a:sym typeface="Arial"/>
            </a:endParaRPr>
          </a:p>
        </p:txBody>
      </p:sp>
      <p:sp>
        <p:nvSpPr>
          <p:cNvPr id="327" name="Google Shape;327;p9"/>
          <p:cNvSpPr txBox="1"/>
          <p:nvPr/>
        </p:nvSpPr>
        <p:spPr>
          <a:xfrm>
            <a:off x="6156250" y="1722625"/>
            <a:ext cx="1692000" cy="1024103"/>
          </a:xfrm>
          <a:prstGeom prst="rect">
            <a:avLst/>
          </a:prstGeom>
          <a:solidFill>
            <a:schemeClr val="accent4">
              <a:lumMod val="20000"/>
              <a:lumOff val="80000"/>
            </a:schemeClr>
          </a:solid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dirty="0">
                <a:solidFill>
                  <a:schemeClr val="tx1"/>
                </a:solidFill>
                <a:latin typeface="Arial"/>
                <a:ea typeface="Arial"/>
                <a:cs typeface="Arial"/>
                <a:sym typeface="Arial"/>
              </a:rPr>
              <a:t>5G business models and services</a:t>
            </a:r>
            <a:endParaRPr lang="en-US" sz="1400" b="0" i="0" u="none" strike="noStrike" cap="none" dirty="0">
              <a:solidFill>
                <a:schemeClr val="tx1"/>
              </a:solidFill>
              <a:latin typeface="Arial"/>
              <a:ea typeface="Arial"/>
              <a:cs typeface="Arial"/>
              <a:sym typeface="Arial"/>
            </a:endParaRPr>
          </a:p>
        </p:txBody>
      </p:sp>
      <p:sp>
        <p:nvSpPr>
          <p:cNvPr id="331" name="Google Shape;331;p9"/>
          <p:cNvSpPr txBox="1"/>
          <p:nvPr/>
        </p:nvSpPr>
        <p:spPr>
          <a:xfrm>
            <a:off x="7992401" y="1722625"/>
            <a:ext cx="1692000" cy="1024103"/>
          </a:xfrm>
          <a:prstGeom prst="rect">
            <a:avLst/>
          </a:prstGeom>
          <a:solidFill>
            <a:schemeClr val="accent4">
              <a:lumMod val="20000"/>
              <a:lumOff val="80000"/>
            </a:schemeClr>
          </a:solid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dirty="0">
                <a:solidFill>
                  <a:schemeClr val="tx1"/>
                </a:solidFill>
                <a:latin typeface="Arial"/>
                <a:ea typeface="Arial"/>
                <a:cs typeface="Arial"/>
                <a:sym typeface="Arial"/>
              </a:rPr>
              <a:t>Legacy and future network architecture</a:t>
            </a:r>
            <a:endParaRPr lang="en-US" sz="1400" b="0" i="0" u="none" strike="noStrike" cap="none" dirty="0">
              <a:solidFill>
                <a:schemeClr val="tx1"/>
              </a:solidFill>
              <a:latin typeface="Arial"/>
              <a:ea typeface="Arial"/>
              <a:cs typeface="Arial"/>
              <a:sym typeface="Arial"/>
            </a:endParaRPr>
          </a:p>
        </p:txBody>
      </p:sp>
      <p:sp>
        <p:nvSpPr>
          <p:cNvPr id="335" name="Google Shape;335;p9"/>
          <p:cNvSpPr txBox="1"/>
          <p:nvPr/>
        </p:nvSpPr>
        <p:spPr>
          <a:xfrm>
            <a:off x="9828552" y="1722625"/>
            <a:ext cx="1692000" cy="1024103"/>
          </a:xfrm>
          <a:prstGeom prst="rect">
            <a:avLst/>
          </a:prstGeom>
          <a:solidFill>
            <a:schemeClr val="accent4">
              <a:lumMod val="20000"/>
              <a:lumOff val="80000"/>
            </a:schemeClr>
          </a:solid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strike="noStrike" cap="none" dirty="0">
                <a:solidFill>
                  <a:schemeClr val="tx1"/>
                </a:solidFill>
                <a:latin typeface="Arial"/>
                <a:ea typeface="Arial"/>
                <a:cs typeface="Arial"/>
                <a:sym typeface="Arial"/>
              </a:rPr>
              <a:t>Network, device chipset vendors’ capabilities</a:t>
            </a:r>
            <a:endParaRPr lang="en-US" sz="1400" b="0" i="0" u="none" strike="noStrike" cap="none" dirty="0">
              <a:solidFill>
                <a:schemeClr val="tx1"/>
              </a:solidFill>
              <a:latin typeface="Arial"/>
              <a:ea typeface="Arial"/>
              <a:cs typeface="Arial"/>
              <a:sym typeface="Arial"/>
            </a:endParaRPr>
          </a:p>
        </p:txBody>
      </p:sp>
      <p:sp>
        <p:nvSpPr>
          <p:cNvPr id="339" name="Google Shape;339;p9"/>
          <p:cNvSpPr txBox="1"/>
          <p:nvPr/>
        </p:nvSpPr>
        <p:spPr>
          <a:xfrm>
            <a:off x="2483948" y="1722625"/>
            <a:ext cx="1692000" cy="1024103"/>
          </a:xfrm>
          <a:prstGeom prst="rect">
            <a:avLst/>
          </a:prstGeom>
          <a:solidFill>
            <a:schemeClr val="accent4">
              <a:lumMod val="20000"/>
              <a:lumOff val="80000"/>
            </a:schemeClr>
          </a:solidFill>
          <a:ln>
            <a:solidFill>
              <a:srgbClr val="009AD7"/>
            </a:solidFill>
          </a:ln>
        </p:spPr>
        <p:txBody>
          <a:bodyPr spcFirstLastPara="1" wrap="square" lIns="21575" tIns="21575" rIns="21575" bIns="21575" anchor="ctr" anchorCtr="0">
            <a:noAutofit/>
          </a:bodyPr>
          <a:lstStyle/>
          <a:p>
            <a:pPr lvl="0" algn="ctr">
              <a:lnSpc>
                <a:spcPct val="90000"/>
              </a:lnSpc>
              <a:buClr>
                <a:schemeClr val="lt1"/>
              </a:buClr>
              <a:buSzPts val="1700"/>
            </a:pPr>
            <a:r>
              <a:rPr lang="en-US" sz="1700" dirty="0">
                <a:solidFill>
                  <a:schemeClr val="tx1"/>
                </a:solidFill>
              </a:rPr>
              <a:t>Existing radio spectrum assets</a:t>
            </a:r>
          </a:p>
        </p:txBody>
      </p:sp>
      <p:sp>
        <p:nvSpPr>
          <p:cNvPr id="343" name="Google Shape;343;p9"/>
          <p:cNvSpPr txBox="1"/>
          <p:nvPr/>
        </p:nvSpPr>
        <p:spPr>
          <a:xfrm>
            <a:off x="647797" y="1722625"/>
            <a:ext cx="1692000" cy="1024103"/>
          </a:xfrm>
          <a:prstGeom prst="rect">
            <a:avLst/>
          </a:prstGeom>
          <a:solidFill>
            <a:schemeClr val="accent4">
              <a:lumMod val="20000"/>
              <a:lumOff val="80000"/>
            </a:schemeClr>
          </a:solidFill>
          <a:ln>
            <a:solidFill>
              <a:srgbClr val="009AD7"/>
            </a:solidFill>
          </a:ln>
        </p:spPr>
        <p:txBody>
          <a:bodyPr spcFirstLastPara="1" wrap="square" lIns="21575" tIns="21575" rIns="21575" bIns="21575" anchor="ctr" anchorCtr="0">
            <a:noAutofit/>
          </a:bodyPr>
          <a:lstStyle/>
          <a:p>
            <a:pPr lvl="0" algn="ctr">
              <a:lnSpc>
                <a:spcPct val="90000"/>
              </a:lnSpc>
              <a:buClr>
                <a:schemeClr val="lt1"/>
              </a:buClr>
              <a:buSzPts val="1700"/>
            </a:pPr>
            <a:r>
              <a:rPr lang="en-US" sz="1700" dirty="0">
                <a:solidFill>
                  <a:schemeClr val="tx1"/>
                </a:solidFill>
              </a:rPr>
              <a:t>Government and Regulation</a:t>
            </a:r>
            <a:endParaRPr lang="en-US" dirty="0">
              <a:solidFill>
                <a:schemeClr val="tx1"/>
              </a:solidFill>
            </a:endParaRPr>
          </a:p>
        </p:txBody>
      </p:sp>
      <p:sp>
        <p:nvSpPr>
          <p:cNvPr id="30" name="Google Shape;323;p9">
            <a:extLst>
              <a:ext uri="{FF2B5EF4-FFF2-40B4-BE49-F238E27FC236}">
                <a16:creationId xmlns:a16="http://schemas.microsoft.com/office/drawing/2014/main" xmlns="" id="{8C759CD2-9147-47E1-B912-CC0273B24E0D}"/>
              </a:ext>
            </a:extLst>
          </p:cNvPr>
          <p:cNvSpPr txBox="1"/>
          <p:nvPr/>
        </p:nvSpPr>
        <p:spPr>
          <a:xfrm>
            <a:off x="4320102" y="2745884"/>
            <a:ext cx="1692000" cy="2125473"/>
          </a:xfrm>
          <a:custGeom>
            <a:avLst/>
            <a:gdLst>
              <a:gd name="connsiteX0" fmla="*/ 0 w 1692000"/>
              <a:gd name="connsiteY0" fmla="*/ 0 h 1024103"/>
              <a:gd name="connsiteX1" fmla="*/ 1692000 w 1692000"/>
              <a:gd name="connsiteY1" fmla="*/ 0 h 1024103"/>
              <a:gd name="connsiteX2" fmla="*/ 1692000 w 1692000"/>
              <a:gd name="connsiteY2" fmla="*/ 1024103 h 1024103"/>
              <a:gd name="connsiteX3" fmla="*/ 0 w 1692000"/>
              <a:gd name="connsiteY3" fmla="*/ 1024103 h 1024103"/>
              <a:gd name="connsiteX4" fmla="*/ 0 w 1692000"/>
              <a:gd name="connsiteY4" fmla="*/ 0 h 1024103"/>
              <a:gd name="connsiteX0" fmla="*/ 0 w 1692000"/>
              <a:gd name="connsiteY0" fmla="*/ 0 h 2123560"/>
              <a:gd name="connsiteX1" fmla="*/ 1692000 w 1692000"/>
              <a:gd name="connsiteY1" fmla="*/ 0 h 2123560"/>
              <a:gd name="connsiteX2" fmla="*/ 1692000 w 1692000"/>
              <a:gd name="connsiteY2" fmla="*/ 2123560 h 2123560"/>
              <a:gd name="connsiteX3" fmla="*/ 0 w 1692000"/>
              <a:gd name="connsiteY3" fmla="*/ 1024103 h 2123560"/>
              <a:gd name="connsiteX4" fmla="*/ 0 w 1692000"/>
              <a:gd name="connsiteY4" fmla="*/ 0 h 2123560"/>
              <a:gd name="connsiteX0" fmla="*/ 0 w 1692000"/>
              <a:gd name="connsiteY0" fmla="*/ 0 h 2123560"/>
              <a:gd name="connsiteX1" fmla="*/ 1692000 w 1692000"/>
              <a:gd name="connsiteY1" fmla="*/ 0 h 2123560"/>
              <a:gd name="connsiteX2" fmla="*/ 1692000 w 1692000"/>
              <a:gd name="connsiteY2" fmla="*/ 2123560 h 2123560"/>
              <a:gd name="connsiteX3" fmla="*/ 1079500 w 1692000"/>
              <a:gd name="connsiteY3" fmla="*/ 2109953 h 2123560"/>
              <a:gd name="connsiteX4" fmla="*/ 0 w 1692000"/>
              <a:gd name="connsiteY4" fmla="*/ 0 h 2123560"/>
              <a:gd name="connsiteX0" fmla="*/ 0 w 1692000"/>
              <a:gd name="connsiteY0" fmla="*/ 0 h 2129003"/>
              <a:gd name="connsiteX1" fmla="*/ 1692000 w 1692000"/>
              <a:gd name="connsiteY1" fmla="*/ 0 h 2129003"/>
              <a:gd name="connsiteX2" fmla="*/ 1692000 w 1692000"/>
              <a:gd name="connsiteY2" fmla="*/ 2123560 h 2129003"/>
              <a:gd name="connsiteX3" fmla="*/ 1079500 w 1692000"/>
              <a:gd name="connsiteY3" fmla="*/ 2129003 h 2129003"/>
              <a:gd name="connsiteX4" fmla="*/ 0 w 1692000"/>
              <a:gd name="connsiteY4" fmla="*/ 0 h 2129003"/>
              <a:gd name="connsiteX0" fmla="*/ 0 w 1692000"/>
              <a:gd name="connsiteY0" fmla="*/ 0 h 2125473"/>
              <a:gd name="connsiteX1" fmla="*/ 1692000 w 1692000"/>
              <a:gd name="connsiteY1" fmla="*/ 0 h 2125473"/>
              <a:gd name="connsiteX2" fmla="*/ 1692000 w 1692000"/>
              <a:gd name="connsiteY2" fmla="*/ 2123560 h 2125473"/>
              <a:gd name="connsiteX3" fmla="*/ 1061847 w 1692000"/>
              <a:gd name="connsiteY3" fmla="*/ 2125473 h 2125473"/>
              <a:gd name="connsiteX4" fmla="*/ 0 w 1692000"/>
              <a:gd name="connsiteY4" fmla="*/ 0 h 2125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000" h="2125473">
                <a:moveTo>
                  <a:pt x="0" y="0"/>
                </a:moveTo>
                <a:lnTo>
                  <a:pt x="1692000" y="0"/>
                </a:lnTo>
                <a:lnTo>
                  <a:pt x="1692000" y="2123560"/>
                </a:lnTo>
                <a:lnTo>
                  <a:pt x="1061847" y="2125473"/>
                </a:lnTo>
                <a:lnTo>
                  <a:pt x="0" y="0"/>
                </a:lnTo>
                <a:close/>
              </a:path>
            </a:pathLst>
          </a:custGeom>
          <a:no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endParaRPr sz="1400" b="0" i="0" u="none" strike="noStrike" cap="none" dirty="0">
              <a:solidFill>
                <a:schemeClr val="tx1"/>
              </a:solidFill>
              <a:latin typeface="Arial"/>
              <a:ea typeface="Arial"/>
              <a:cs typeface="Arial"/>
              <a:sym typeface="Arial"/>
            </a:endParaRPr>
          </a:p>
        </p:txBody>
      </p:sp>
      <p:sp>
        <p:nvSpPr>
          <p:cNvPr id="31" name="Google Shape;327;p9">
            <a:extLst>
              <a:ext uri="{FF2B5EF4-FFF2-40B4-BE49-F238E27FC236}">
                <a16:creationId xmlns:a16="http://schemas.microsoft.com/office/drawing/2014/main" xmlns="" id="{7910F046-305C-4B59-9CF1-C55A695EC21F}"/>
              </a:ext>
            </a:extLst>
          </p:cNvPr>
          <p:cNvSpPr txBox="1"/>
          <p:nvPr/>
        </p:nvSpPr>
        <p:spPr>
          <a:xfrm>
            <a:off x="6156253" y="2745883"/>
            <a:ext cx="1692000" cy="2127401"/>
          </a:xfrm>
          <a:custGeom>
            <a:avLst/>
            <a:gdLst>
              <a:gd name="connsiteX0" fmla="*/ 0 w 1692000"/>
              <a:gd name="connsiteY0" fmla="*/ 0 h 2129003"/>
              <a:gd name="connsiteX1" fmla="*/ 1692000 w 1692000"/>
              <a:gd name="connsiteY1" fmla="*/ 0 h 2129003"/>
              <a:gd name="connsiteX2" fmla="*/ 1692000 w 1692000"/>
              <a:gd name="connsiteY2" fmla="*/ 2129003 h 2129003"/>
              <a:gd name="connsiteX3" fmla="*/ 0 w 1692000"/>
              <a:gd name="connsiteY3" fmla="*/ 2129003 h 2129003"/>
              <a:gd name="connsiteX4" fmla="*/ 0 w 1692000"/>
              <a:gd name="connsiteY4" fmla="*/ 0 h 2129003"/>
              <a:gd name="connsiteX0" fmla="*/ 0 w 1692000"/>
              <a:gd name="connsiteY0" fmla="*/ 0 h 2135353"/>
              <a:gd name="connsiteX1" fmla="*/ 1692000 w 1692000"/>
              <a:gd name="connsiteY1" fmla="*/ 0 h 2135353"/>
              <a:gd name="connsiteX2" fmla="*/ 631550 w 1692000"/>
              <a:gd name="connsiteY2" fmla="*/ 2135353 h 2135353"/>
              <a:gd name="connsiteX3" fmla="*/ 0 w 1692000"/>
              <a:gd name="connsiteY3" fmla="*/ 2129003 h 2135353"/>
              <a:gd name="connsiteX4" fmla="*/ 0 w 1692000"/>
              <a:gd name="connsiteY4" fmla="*/ 0 h 2135353"/>
              <a:gd name="connsiteX0" fmla="*/ 0 w 1692000"/>
              <a:gd name="connsiteY0" fmla="*/ 0 h 2135353"/>
              <a:gd name="connsiteX1" fmla="*/ 1692000 w 1692000"/>
              <a:gd name="connsiteY1" fmla="*/ 0 h 2135353"/>
              <a:gd name="connsiteX2" fmla="*/ 676000 w 1692000"/>
              <a:gd name="connsiteY2" fmla="*/ 2135353 h 2135353"/>
              <a:gd name="connsiteX3" fmla="*/ 0 w 1692000"/>
              <a:gd name="connsiteY3" fmla="*/ 2129003 h 2135353"/>
              <a:gd name="connsiteX4" fmla="*/ 0 w 1692000"/>
              <a:gd name="connsiteY4" fmla="*/ 0 h 2135353"/>
              <a:gd name="connsiteX0" fmla="*/ 0 w 1692000"/>
              <a:gd name="connsiteY0" fmla="*/ 0 h 2135353"/>
              <a:gd name="connsiteX1" fmla="*/ 1692000 w 1692000"/>
              <a:gd name="connsiteY1" fmla="*/ 0 h 2135353"/>
              <a:gd name="connsiteX2" fmla="*/ 676000 w 1692000"/>
              <a:gd name="connsiteY2" fmla="*/ 2135353 h 2135353"/>
              <a:gd name="connsiteX3" fmla="*/ 3976 w 1692000"/>
              <a:gd name="connsiteY3" fmla="*/ 2125027 h 2135353"/>
              <a:gd name="connsiteX4" fmla="*/ 0 w 1692000"/>
              <a:gd name="connsiteY4" fmla="*/ 0 h 2135353"/>
              <a:gd name="connsiteX0" fmla="*/ 0 w 1692000"/>
              <a:gd name="connsiteY0" fmla="*/ 0 h 2125027"/>
              <a:gd name="connsiteX1" fmla="*/ 1692000 w 1692000"/>
              <a:gd name="connsiteY1" fmla="*/ 0 h 2125027"/>
              <a:gd name="connsiteX2" fmla="*/ 676000 w 1692000"/>
              <a:gd name="connsiteY2" fmla="*/ 2119450 h 2125027"/>
              <a:gd name="connsiteX3" fmla="*/ 3976 w 1692000"/>
              <a:gd name="connsiteY3" fmla="*/ 2125027 h 2125027"/>
              <a:gd name="connsiteX4" fmla="*/ 0 w 1692000"/>
              <a:gd name="connsiteY4" fmla="*/ 0 h 2125027"/>
              <a:gd name="connsiteX0" fmla="*/ 0 w 1692000"/>
              <a:gd name="connsiteY0" fmla="*/ 0 h 2127401"/>
              <a:gd name="connsiteX1" fmla="*/ 1692000 w 1692000"/>
              <a:gd name="connsiteY1" fmla="*/ 0 h 2127401"/>
              <a:gd name="connsiteX2" fmla="*/ 660097 w 1692000"/>
              <a:gd name="connsiteY2" fmla="*/ 2127401 h 2127401"/>
              <a:gd name="connsiteX3" fmla="*/ 3976 w 1692000"/>
              <a:gd name="connsiteY3" fmla="*/ 2125027 h 2127401"/>
              <a:gd name="connsiteX4" fmla="*/ 0 w 1692000"/>
              <a:gd name="connsiteY4" fmla="*/ 0 h 2127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000" h="2127401">
                <a:moveTo>
                  <a:pt x="0" y="0"/>
                </a:moveTo>
                <a:lnTo>
                  <a:pt x="1692000" y="0"/>
                </a:lnTo>
                <a:lnTo>
                  <a:pt x="660097" y="2127401"/>
                </a:lnTo>
                <a:lnTo>
                  <a:pt x="3976" y="2125027"/>
                </a:lnTo>
                <a:cubicBezTo>
                  <a:pt x="2651" y="1416685"/>
                  <a:pt x="1325" y="708342"/>
                  <a:pt x="0" y="0"/>
                </a:cubicBezTo>
                <a:close/>
              </a:path>
            </a:pathLst>
          </a:custGeom>
          <a:no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endParaRPr lang="en-US" sz="1400" b="0" i="0" u="none" strike="noStrike" cap="none" dirty="0">
              <a:solidFill>
                <a:schemeClr val="tx1"/>
              </a:solidFill>
              <a:latin typeface="Arial"/>
              <a:ea typeface="Arial"/>
              <a:cs typeface="Arial"/>
              <a:sym typeface="Arial"/>
            </a:endParaRPr>
          </a:p>
        </p:txBody>
      </p:sp>
      <p:sp>
        <p:nvSpPr>
          <p:cNvPr id="32" name="Google Shape;331;p9">
            <a:extLst>
              <a:ext uri="{FF2B5EF4-FFF2-40B4-BE49-F238E27FC236}">
                <a16:creationId xmlns:a16="http://schemas.microsoft.com/office/drawing/2014/main" xmlns="" id="{3AF087D2-6B2C-4DE1-B34F-BD2491E38C21}"/>
              </a:ext>
            </a:extLst>
          </p:cNvPr>
          <p:cNvSpPr txBox="1"/>
          <p:nvPr/>
        </p:nvSpPr>
        <p:spPr>
          <a:xfrm>
            <a:off x="6972170" y="2745882"/>
            <a:ext cx="2712234" cy="2126605"/>
          </a:xfrm>
          <a:custGeom>
            <a:avLst/>
            <a:gdLst>
              <a:gd name="connsiteX0" fmla="*/ 0 w 1692000"/>
              <a:gd name="connsiteY0" fmla="*/ 0 h 2129004"/>
              <a:gd name="connsiteX1" fmla="*/ 1692000 w 1692000"/>
              <a:gd name="connsiteY1" fmla="*/ 0 h 2129004"/>
              <a:gd name="connsiteX2" fmla="*/ 1692000 w 1692000"/>
              <a:gd name="connsiteY2" fmla="*/ 2129004 h 2129004"/>
              <a:gd name="connsiteX3" fmla="*/ 0 w 1692000"/>
              <a:gd name="connsiteY3" fmla="*/ 2129004 h 2129004"/>
              <a:gd name="connsiteX4" fmla="*/ 0 w 1692000"/>
              <a:gd name="connsiteY4" fmla="*/ 0 h 2129004"/>
              <a:gd name="connsiteX0" fmla="*/ 1023583 w 2715583"/>
              <a:gd name="connsiteY0" fmla="*/ 0 h 2129004"/>
              <a:gd name="connsiteX1" fmla="*/ 2715583 w 2715583"/>
              <a:gd name="connsiteY1" fmla="*/ 0 h 2129004"/>
              <a:gd name="connsiteX2" fmla="*/ 2715583 w 2715583"/>
              <a:gd name="connsiteY2" fmla="*/ 2129004 h 2129004"/>
              <a:gd name="connsiteX3" fmla="*/ 0 w 2715583"/>
              <a:gd name="connsiteY3" fmla="*/ 2119906 h 2129004"/>
              <a:gd name="connsiteX4" fmla="*/ 1023583 w 2715583"/>
              <a:gd name="connsiteY4" fmla="*/ 0 h 2129004"/>
              <a:gd name="connsiteX0" fmla="*/ 1023583 w 2715583"/>
              <a:gd name="connsiteY0" fmla="*/ 0 h 2124455"/>
              <a:gd name="connsiteX1" fmla="*/ 2715583 w 2715583"/>
              <a:gd name="connsiteY1" fmla="*/ 0 h 2124455"/>
              <a:gd name="connsiteX2" fmla="*/ 609279 w 2715583"/>
              <a:gd name="connsiteY2" fmla="*/ 2124455 h 2124455"/>
              <a:gd name="connsiteX3" fmla="*/ 0 w 2715583"/>
              <a:gd name="connsiteY3" fmla="*/ 2119906 h 2124455"/>
              <a:gd name="connsiteX4" fmla="*/ 1023583 w 2715583"/>
              <a:gd name="connsiteY4" fmla="*/ 0 h 2124455"/>
              <a:gd name="connsiteX0" fmla="*/ 1023583 w 2715583"/>
              <a:gd name="connsiteY0" fmla="*/ 0 h 2124455"/>
              <a:gd name="connsiteX1" fmla="*/ 2715583 w 2715583"/>
              <a:gd name="connsiteY1" fmla="*/ 0 h 2124455"/>
              <a:gd name="connsiteX2" fmla="*/ 584565 w 2715583"/>
              <a:gd name="connsiteY2" fmla="*/ 2124455 h 2124455"/>
              <a:gd name="connsiteX3" fmla="*/ 0 w 2715583"/>
              <a:gd name="connsiteY3" fmla="*/ 2119906 h 2124455"/>
              <a:gd name="connsiteX4" fmla="*/ 1023583 w 2715583"/>
              <a:gd name="connsiteY4" fmla="*/ 0 h 2124455"/>
              <a:gd name="connsiteX0" fmla="*/ 1020234 w 2712234"/>
              <a:gd name="connsiteY0" fmla="*/ 0 h 2126605"/>
              <a:gd name="connsiteX1" fmla="*/ 2712234 w 2712234"/>
              <a:gd name="connsiteY1" fmla="*/ 0 h 2126605"/>
              <a:gd name="connsiteX2" fmla="*/ 581216 w 2712234"/>
              <a:gd name="connsiteY2" fmla="*/ 2124455 h 2126605"/>
              <a:gd name="connsiteX3" fmla="*/ 0 w 2712234"/>
              <a:gd name="connsiteY3" fmla="*/ 2126605 h 2126605"/>
              <a:gd name="connsiteX4" fmla="*/ 1020234 w 2712234"/>
              <a:gd name="connsiteY4" fmla="*/ 0 h 2126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2234" h="2126605">
                <a:moveTo>
                  <a:pt x="1020234" y="0"/>
                </a:moveTo>
                <a:lnTo>
                  <a:pt x="2712234" y="0"/>
                </a:lnTo>
                <a:lnTo>
                  <a:pt x="581216" y="2124455"/>
                </a:lnTo>
                <a:lnTo>
                  <a:pt x="0" y="2126605"/>
                </a:lnTo>
                <a:lnTo>
                  <a:pt x="1020234" y="0"/>
                </a:lnTo>
                <a:close/>
              </a:path>
            </a:pathLst>
          </a:custGeom>
          <a:no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endParaRPr lang="en-US" sz="1400" b="0" i="0" u="none" strike="noStrike" cap="none" dirty="0">
              <a:solidFill>
                <a:schemeClr val="tx1"/>
              </a:solidFill>
              <a:latin typeface="Arial"/>
              <a:ea typeface="Arial"/>
              <a:cs typeface="Arial"/>
              <a:sym typeface="Arial"/>
            </a:endParaRPr>
          </a:p>
        </p:txBody>
      </p:sp>
      <p:sp>
        <p:nvSpPr>
          <p:cNvPr id="33" name="Google Shape;335;p9">
            <a:extLst>
              <a:ext uri="{FF2B5EF4-FFF2-40B4-BE49-F238E27FC236}">
                <a16:creationId xmlns:a16="http://schemas.microsoft.com/office/drawing/2014/main" xmlns="" id="{C608A603-4659-4E15-AA42-A43C0CF58BF7}"/>
              </a:ext>
            </a:extLst>
          </p:cNvPr>
          <p:cNvSpPr txBox="1"/>
          <p:nvPr/>
        </p:nvSpPr>
        <p:spPr>
          <a:xfrm>
            <a:off x="7710392" y="2745883"/>
            <a:ext cx="3810160" cy="2125334"/>
          </a:xfrm>
          <a:custGeom>
            <a:avLst/>
            <a:gdLst>
              <a:gd name="connsiteX0" fmla="*/ 0 w 1692000"/>
              <a:gd name="connsiteY0" fmla="*/ 0 h 2124454"/>
              <a:gd name="connsiteX1" fmla="*/ 1692000 w 1692000"/>
              <a:gd name="connsiteY1" fmla="*/ 0 h 2124454"/>
              <a:gd name="connsiteX2" fmla="*/ 1692000 w 1692000"/>
              <a:gd name="connsiteY2" fmla="*/ 2124454 h 2124454"/>
              <a:gd name="connsiteX3" fmla="*/ 0 w 1692000"/>
              <a:gd name="connsiteY3" fmla="*/ 2124454 h 2124454"/>
              <a:gd name="connsiteX4" fmla="*/ 0 w 1692000"/>
              <a:gd name="connsiteY4" fmla="*/ 0 h 2124454"/>
              <a:gd name="connsiteX0" fmla="*/ 2117300 w 3809300"/>
              <a:gd name="connsiteY0" fmla="*/ 0 h 2134234"/>
              <a:gd name="connsiteX1" fmla="*/ 3809300 w 3809300"/>
              <a:gd name="connsiteY1" fmla="*/ 0 h 2134234"/>
              <a:gd name="connsiteX2" fmla="*/ 3809300 w 3809300"/>
              <a:gd name="connsiteY2" fmla="*/ 2124454 h 2134234"/>
              <a:gd name="connsiteX3" fmla="*/ 0 w 3809300"/>
              <a:gd name="connsiteY3" fmla="*/ 2134234 h 2134234"/>
              <a:gd name="connsiteX4" fmla="*/ 2117300 w 3809300"/>
              <a:gd name="connsiteY4" fmla="*/ 0 h 2134234"/>
              <a:gd name="connsiteX0" fmla="*/ 2117300 w 3809300"/>
              <a:gd name="connsiteY0" fmla="*/ 0 h 2134234"/>
              <a:gd name="connsiteX1" fmla="*/ 3809300 w 3809300"/>
              <a:gd name="connsiteY1" fmla="*/ 0 h 2134234"/>
              <a:gd name="connsiteX2" fmla="*/ 728701 w 3809300"/>
              <a:gd name="connsiteY2" fmla="*/ 2134233 h 2134234"/>
              <a:gd name="connsiteX3" fmla="*/ 0 w 3809300"/>
              <a:gd name="connsiteY3" fmla="*/ 2134234 h 2134234"/>
              <a:gd name="connsiteX4" fmla="*/ 2117300 w 3809300"/>
              <a:gd name="connsiteY4" fmla="*/ 0 h 2134234"/>
              <a:gd name="connsiteX0" fmla="*/ 2093447 w 3785447"/>
              <a:gd name="connsiteY0" fmla="*/ 0 h 2134233"/>
              <a:gd name="connsiteX1" fmla="*/ 3785447 w 3785447"/>
              <a:gd name="connsiteY1" fmla="*/ 0 h 2134233"/>
              <a:gd name="connsiteX2" fmla="*/ 704848 w 3785447"/>
              <a:gd name="connsiteY2" fmla="*/ 2134233 h 2134233"/>
              <a:gd name="connsiteX3" fmla="*/ 0 w 3785447"/>
              <a:gd name="connsiteY3" fmla="*/ 2122307 h 2134233"/>
              <a:gd name="connsiteX4" fmla="*/ 2093447 w 3785447"/>
              <a:gd name="connsiteY4" fmla="*/ 0 h 2134233"/>
              <a:gd name="connsiteX0" fmla="*/ 2093447 w 3785447"/>
              <a:gd name="connsiteY0" fmla="*/ 0 h 2122307"/>
              <a:gd name="connsiteX1" fmla="*/ 3785447 w 3785447"/>
              <a:gd name="connsiteY1" fmla="*/ 0 h 2122307"/>
              <a:gd name="connsiteX2" fmla="*/ 692921 w 3785447"/>
              <a:gd name="connsiteY2" fmla="*/ 2122306 h 2122307"/>
              <a:gd name="connsiteX3" fmla="*/ 0 w 3785447"/>
              <a:gd name="connsiteY3" fmla="*/ 2122307 h 2122307"/>
              <a:gd name="connsiteX4" fmla="*/ 2093447 w 3785447"/>
              <a:gd name="connsiteY4" fmla="*/ 0 h 2122307"/>
              <a:gd name="connsiteX0" fmla="*/ 2093447 w 3785447"/>
              <a:gd name="connsiteY0" fmla="*/ 0 h 2125335"/>
              <a:gd name="connsiteX1" fmla="*/ 3785447 w 3785447"/>
              <a:gd name="connsiteY1" fmla="*/ 0 h 2125335"/>
              <a:gd name="connsiteX2" fmla="*/ 692921 w 3785447"/>
              <a:gd name="connsiteY2" fmla="*/ 2122306 h 2125335"/>
              <a:gd name="connsiteX3" fmla="*/ 0 w 3785447"/>
              <a:gd name="connsiteY3" fmla="*/ 2125335 h 2125335"/>
              <a:gd name="connsiteX4" fmla="*/ 2093447 w 3785447"/>
              <a:gd name="connsiteY4" fmla="*/ 0 h 2125335"/>
              <a:gd name="connsiteX0" fmla="*/ 2093447 w 3785447"/>
              <a:gd name="connsiteY0" fmla="*/ 0 h 2131390"/>
              <a:gd name="connsiteX1" fmla="*/ 3785447 w 3785447"/>
              <a:gd name="connsiteY1" fmla="*/ 0 h 2131390"/>
              <a:gd name="connsiteX2" fmla="*/ 695949 w 3785447"/>
              <a:gd name="connsiteY2" fmla="*/ 2131390 h 2131390"/>
              <a:gd name="connsiteX3" fmla="*/ 0 w 3785447"/>
              <a:gd name="connsiteY3" fmla="*/ 2125335 h 2131390"/>
              <a:gd name="connsiteX4" fmla="*/ 2093447 w 3785447"/>
              <a:gd name="connsiteY4" fmla="*/ 0 h 2131390"/>
              <a:gd name="connsiteX0" fmla="*/ 2093447 w 3785447"/>
              <a:gd name="connsiteY0" fmla="*/ 0 h 2125335"/>
              <a:gd name="connsiteX1" fmla="*/ 3785447 w 3785447"/>
              <a:gd name="connsiteY1" fmla="*/ 0 h 2125335"/>
              <a:gd name="connsiteX2" fmla="*/ 695949 w 3785447"/>
              <a:gd name="connsiteY2" fmla="*/ 2125334 h 2125335"/>
              <a:gd name="connsiteX3" fmla="*/ 0 w 3785447"/>
              <a:gd name="connsiteY3" fmla="*/ 2125335 h 2125335"/>
              <a:gd name="connsiteX4" fmla="*/ 2093447 w 3785447"/>
              <a:gd name="connsiteY4" fmla="*/ 0 h 2125335"/>
              <a:gd name="connsiteX0" fmla="*/ 2114630 w 3806630"/>
              <a:gd name="connsiteY0" fmla="*/ 0 h 2125335"/>
              <a:gd name="connsiteX1" fmla="*/ 3806630 w 3806630"/>
              <a:gd name="connsiteY1" fmla="*/ 0 h 2125335"/>
              <a:gd name="connsiteX2" fmla="*/ 717132 w 3806630"/>
              <a:gd name="connsiteY2" fmla="*/ 2125334 h 2125335"/>
              <a:gd name="connsiteX3" fmla="*/ 0 w 3806630"/>
              <a:gd name="connsiteY3" fmla="*/ 2125335 h 2125335"/>
              <a:gd name="connsiteX4" fmla="*/ 2114630 w 3806630"/>
              <a:gd name="connsiteY4" fmla="*/ 0 h 2125335"/>
              <a:gd name="connsiteX0" fmla="*/ 2125221 w 3817221"/>
              <a:gd name="connsiteY0" fmla="*/ 0 h 2132396"/>
              <a:gd name="connsiteX1" fmla="*/ 3817221 w 3817221"/>
              <a:gd name="connsiteY1" fmla="*/ 0 h 2132396"/>
              <a:gd name="connsiteX2" fmla="*/ 727723 w 3817221"/>
              <a:gd name="connsiteY2" fmla="*/ 2125334 h 2132396"/>
              <a:gd name="connsiteX3" fmla="*/ 0 w 3817221"/>
              <a:gd name="connsiteY3" fmla="*/ 2132396 h 2132396"/>
              <a:gd name="connsiteX4" fmla="*/ 2125221 w 3817221"/>
              <a:gd name="connsiteY4" fmla="*/ 0 h 2132396"/>
              <a:gd name="connsiteX0" fmla="*/ 2118160 w 3810160"/>
              <a:gd name="connsiteY0" fmla="*/ 0 h 2125334"/>
              <a:gd name="connsiteX1" fmla="*/ 3810160 w 3810160"/>
              <a:gd name="connsiteY1" fmla="*/ 0 h 2125334"/>
              <a:gd name="connsiteX2" fmla="*/ 720662 w 3810160"/>
              <a:gd name="connsiteY2" fmla="*/ 2125334 h 2125334"/>
              <a:gd name="connsiteX3" fmla="*/ 0 w 3810160"/>
              <a:gd name="connsiteY3" fmla="*/ 2121804 h 2125334"/>
              <a:gd name="connsiteX4" fmla="*/ 2118160 w 3810160"/>
              <a:gd name="connsiteY4" fmla="*/ 0 h 212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160" h="2125334">
                <a:moveTo>
                  <a:pt x="2118160" y="0"/>
                </a:moveTo>
                <a:lnTo>
                  <a:pt x="3810160" y="0"/>
                </a:lnTo>
                <a:lnTo>
                  <a:pt x="720662" y="2125334"/>
                </a:lnTo>
                <a:lnTo>
                  <a:pt x="0" y="2121804"/>
                </a:lnTo>
                <a:lnTo>
                  <a:pt x="2118160" y="0"/>
                </a:lnTo>
                <a:close/>
              </a:path>
            </a:pathLst>
          </a:custGeom>
          <a:no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endParaRPr sz="1400" b="0" i="0" u="none" strike="noStrike" cap="none" dirty="0">
              <a:solidFill>
                <a:schemeClr val="tx1"/>
              </a:solidFill>
              <a:latin typeface="Arial"/>
              <a:ea typeface="Arial"/>
              <a:cs typeface="Arial"/>
              <a:sym typeface="Arial"/>
            </a:endParaRPr>
          </a:p>
        </p:txBody>
      </p:sp>
      <p:sp>
        <p:nvSpPr>
          <p:cNvPr id="34" name="Google Shape;339;p9">
            <a:extLst>
              <a:ext uri="{FF2B5EF4-FFF2-40B4-BE49-F238E27FC236}">
                <a16:creationId xmlns:a16="http://schemas.microsoft.com/office/drawing/2014/main" xmlns="" id="{16239610-968C-4C8B-83B7-9C9BBF7EA640}"/>
              </a:ext>
            </a:extLst>
          </p:cNvPr>
          <p:cNvSpPr txBox="1"/>
          <p:nvPr/>
        </p:nvSpPr>
        <p:spPr>
          <a:xfrm>
            <a:off x="2483950" y="2745883"/>
            <a:ext cx="2763491" cy="2129776"/>
          </a:xfrm>
          <a:custGeom>
            <a:avLst/>
            <a:gdLst>
              <a:gd name="connsiteX0" fmla="*/ 0 w 1691997"/>
              <a:gd name="connsiteY0" fmla="*/ 0 h 2129003"/>
              <a:gd name="connsiteX1" fmla="*/ 1691997 w 1691997"/>
              <a:gd name="connsiteY1" fmla="*/ 0 h 2129003"/>
              <a:gd name="connsiteX2" fmla="*/ 1691997 w 1691997"/>
              <a:gd name="connsiteY2" fmla="*/ 2129003 h 2129003"/>
              <a:gd name="connsiteX3" fmla="*/ 0 w 1691997"/>
              <a:gd name="connsiteY3" fmla="*/ 2129003 h 2129003"/>
              <a:gd name="connsiteX4" fmla="*/ 0 w 1691997"/>
              <a:gd name="connsiteY4" fmla="*/ 0 h 2129003"/>
              <a:gd name="connsiteX0" fmla="*/ 0 w 2809597"/>
              <a:gd name="connsiteY0" fmla="*/ 0 h 2154403"/>
              <a:gd name="connsiteX1" fmla="*/ 1691997 w 2809597"/>
              <a:gd name="connsiteY1" fmla="*/ 0 h 2154403"/>
              <a:gd name="connsiteX2" fmla="*/ 2809597 w 2809597"/>
              <a:gd name="connsiteY2" fmla="*/ 2154403 h 2154403"/>
              <a:gd name="connsiteX3" fmla="*/ 0 w 2809597"/>
              <a:gd name="connsiteY3" fmla="*/ 2129003 h 2154403"/>
              <a:gd name="connsiteX4" fmla="*/ 0 w 2809597"/>
              <a:gd name="connsiteY4" fmla="*/ 0 h 2154403"/>
              <a:gd name="connsiteX0" fmla="*/ 0 w 2809597"/>
              <a:gd name="connsiteY0" fmla="*/ 0 h 2167103"/>
              <a:gd name="connsiteX1" fmla="*/ 1691997 w 2809597"/>
              <a:gd name="connsiteY1" fmla="*/ 0 h 2167103"/>
              <a:gd name="connsiteX2" fmla="*/ 2809597 w 2809597"/>
              <a:gd name="connsiteY2" fmla="*/ 2154403 h 2167103"/>
              <a:gd name="connsiteX3" fmla="*/ 2178050 w 2809597"/>
              <a:gd name="connsiteY3" fmla="*/ 2167103 h 2167103"/>
              <a:gd name="connsiteX4" fmla="*/ 0 w 2809597"/>
              <a:gd name="connsiteY4" fmla="*/ 0 h 2167103"/>
              <a:gd name="connsiteX0" fmla="*/ 0 w 2803247"/>
              <a:gd name="connsiteY0" fmla="*/ 0 h 2167103"/>
              <a:gd name="connsiteX1" fmla="*/ 1691997 w 2803247"/>
              <a:gd name="connsiteY1" fmla="*/ 0 h 2167103"/>
              <a:gd name="connsiteX2" fmla="*/ 2803247 w 2803247"/>
              <a:gd name="connsiteY2" fmla="*/ 2141703 h 2167103"/>
              <a:gd name="connsiteX3" fmla="*/ 2178050 w 2803247"/>
              <a:gd name="connsiteY3" fmla="*/ 2167103 h 2167103"/>
              <a:gd name="connsiteX4" fmla="*/ 0 w 2803247"/>
              <a:gd name="connsiteY4" fmla="*/ 0 h 2167103"/>
              <a:gd name="connsiteX0" fmla="*/ 0 w 2803247"/>
              <a:gd name="connsiteY0" fmla="*/ 0 h 2148053"/>
              <a:gd name="connsiteX1" fmla="*/ 1691997 w 2803247"/>
              <a:gd name="connsiteY1" fmla="*/ 0 h 2148053"/>
              <a:gd name="connsiteX2" fmla="*/ 2803247 w 2803247"/>
              <a:gd name="connsiteY2" fmla="*/ 2141703 h 2148053"/>
              <a:gd name="connsiteX3" fmla="*/ 2159000 w 2803247"/>
              <a:gd name="connsiteY3" fmla="*/ 2148053 h 2148053"/>
              <a:gd name="connsiteX4" fmla="*/ 0 w 2803247"/>
              <a:gd name="connsiteY4" fmla="*/ 0 h 2148053"/>
              <a:gd name="connsiteX0" fmla="*/ 0 w 2771442"/>
              <a:gd name="connsiteY0" fmla="*/ 0 h 2148053"/>
              <a:gd name="connsiteX1" fmla="*/ 1691997 w 2771442"/>
              <a:gd name="connsiteY1" fmla="*/ 0 h 2148053"/>
              <a:gd name="connsiteX2" fmla="*/ 2771442 w 2771442"/>
              <a:gd name="connsiteY2" fmla="*/ 2137727 h 2148053"/>
              <a:gd name="connsiteX3" fmla="*/ 2159000 w 2771442"/>
              <a:gd name="connsiteY3" fmla="*/ 2148053 h 2148053"/>
              <a:gd name="connsiteX4" fmla="*/ 0 w 2771442"/>
              <a:gd name="connsiteY4" fmla="*/ 0 h 2148053"/>
              <a:gd name="connsiteX0" fmla="*/ 0 w 2771442"/>
              <a:gd name="connsiteY0" fmla="*/ 0 h 2137727"/>
              <a:gd name="connsiteX1" fmla="*/ 1691997 w 2771442"/>
              <a:gd name="connsiteY1" fmla="*/ 0 h 2137727"/>
              <a:gd name="connsiteX2" fmla="*/ 2771442 w 2771442"/>
              <a:gd name="connsiteY2" fmla="*/ 2137727 h 2137727"/>
              <a:gd name="connsiteX3" fmla="*/ 2159000 w 2771442"/>
              <a:gd name="connsiteY3" fmla="*/ 2128175 h 2137727"/>
              <a:gd name="connsiteX4" fmla="*/ 0 w 2771442"/>
              <a:gd name="connsiteY4" fmla="*/ 0 h 2137727"/>
              <a:gd name="connsiteX0" fmla="*/ 0 w 2759515"/>
              <a:gd name="connsiteY0" fmla="*/ 0 h 2137727"/>
              <a:gd name="connsiteX1" fmla="*/ 1691997 w 2759515"/>
              <a:gd name="connsiteY1" fmla="*/ 0 h 2137727"/>
              <a:gd name="connsiteX2" fmla="*/ 2759515 w 2759515"/>
              <a:gd name="connsiteY2" fmla="*/ 2137727 h 2137727"/>
              <a:gd name="connsiteX3" fmla="*/ 2159000 w 2759515"/>
              <a:gd name="connsiteY3" fmla="*/ 2128175 h 2137727"/>
              <a:gd name="connsiteX4" fmla="*/ 0 w 2759515"/>
              <a:gd name="connsiteY4" fmla="*/ 0 h 2137727"/>
              <a:gd name="connsiteX0" fmla="*/ 0 w 2763491"/>
              <a:gd name="connsiteY0" fmla="*/ 0 h 2129776"/>
              <a:gd name="connsiteX1" fmla="*/ 1691997 w 2763491"/>
              <a:gd name="connsiteY1" fmla="*/ 0 h 2129776"/>
              <a:gd name="connsiteX2" fmla="*/ 2763491 w 2763491"/>
              <a:gd name="connsiteY2" fmla="*/ 2129776 h 2129776"/>
              <a:gd name="connsiteX3" fmla="*/ 2159000 w 2763491"/>
              <a:gd name="connsiteY3" fmla="*/ 2128175 h 2129776"/>
              <a:gd name="connsiteX4" fmla="*/ 0 w 2763491"/>
              <a:gd name="connsiteY4" fmla="*/ 0 h 212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3491" h="2129776">
                <a:moveTo>
                  <a:pt x="0" y="0"/>
                </a:moveTo>
                <a:lnTo>
                  <a:pt x="1691997" y="0"/>
                </a:lnTo>
                <a:lnTo>
                  <a:pt x="2763491" y="2129776"/>
                </a:lnTo>
                <a:lnTo>
                  <a:pt x="2159000" y="2128175"/>
                </a:lnTo>
                <a:lnTo>
                  <a:pt x="0" y="0"/>
                </a:lnTo>
                <a:close/>
              </a:path>
            </a:pathLst>
          </a:custGeom>
          <a:no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endParaRPr sz="1400" b="0" i="0" u="none" strike="noStrike" cap="none" dirty="0">
              <a:solidFill>
                <a:schemeClr val="tx1"/>
              </a:solidFill>
              <a:latin typeface="Arial"/>
              <a:ea typeface="Arial"/>
              <a:cs typeface="Arial"/>
              <a:sym typeface="Arial"/>
            </a:endParaRPr>
          </a:p>
        </p:txBody>
      </p:sp>
      <p:sp>
        <p:nvSpPr>
          <p:cNvPr id="35" name="Google Shape;343;p9">
            <a:extLst>
              <a:ext uri="{FF2B5EF4-FFF2-40B4-BE49-F238E27FC236}">
                <a16:creationId xmlns:a16="http://schemas.microsoft.com/office/drawing/2014/main" xmlns="" id="{1CA8B89D-40DA-4D47-A8BE-DDFBCBFB69AC}"/>
              </a:ext>
            </a:extLst>
          </p:cNvPr>
          <p:cNvSpPr txBox="1"/>
          <p:nvPr/>
        </p:nvSpPr>
        <p:spPr>
          <a:xfrm>
            <a:off x="647800" y="2745882"/>
            <a:ext cx="3850829" cy="2125335"/>
          </a:xfrm>
          <a:custGeom>
            <a:avLst/>
            <a:gdLst>
              <a:gd name="connsiteX0" fmla="*/ 0 w 1691997"/>
              <a:gd name="connsiteY0" fmla="*/ 0 h 2125334"/>
              <a:gd name="connsiteX1" fmla="*/ 1691997 w 1691997"/>
              <a:gd name="connsiteY1" fmla="*/ 0 h 2125334"/>
              <a:gd name="connsiteX2" fmla="*/ 1691997 w 1691997"/>
              <a:gd name="connsiteY2" fmla="*/ 2125334 h 2125334"/>
              <a:gd name="connsiteX3" fmla="*/ 0 w 1691997"/>
              <a:gd name="connsiteY3" fmla="*/ 2125334 h 2125334"/>
              <a:gd name="connsiteX4" fmla="*/ 0 w 1691997"/>
              <a:gd name="connsiteY4" fmla="*/ 0 h 2125334"/>
              <a:gd name="connsiteX0" fmla="*/ 0 w 3850829"/>
              <a:gd name="connsiteY0" fmla="*/ 0 h 2125334"/>
              <a:gd name="connsiteX1" fmla="*/ 1691997 w 3850829"/>
              <a:gd name="connsiteY1" fmla="*/ 0 h 2125334"/>
              <a:gd name="connsiteX2" fmla="*/ 3850829 w 3850829"/>
              <a:gd name="connsiteY2" fmla="*/ 2125334 h 2125334"/>
              <a:gd name="connsiteX3" fmla="*/ 0 w 3850829"/>
              <a:gd name="connsiteY3" fmla="*/ 2125334 h 2125334"/>
              <a:gd name="connsiteX4" fmla="*/ 0 w 3850829"/>
              <a:gd name="connsiteY4" fmla="*/ 0 h 2125334"/>
              <a:gd name="connsiteX0" fmla="*/ 0 w 3850829"/>
              <a:gd name="connsiteY0" fmla="*/ 0 h 2125334"/>
              <a:gd name="connsiteX1" fmla="*/ 1691997 w 3850829"/>
              <a:gd name="connsiteY1" fmla="*/ 0 h 2125334"/>
              <a:gd name="connsiteX2" fmla="*/ 3850829 w 3850829"/>
              <a:gd name="connsiteY2" fmla="*/ 2125334 h 2125334"/>
              <a:gd name="connsiteX3" fmla="*/ 0 w 3850829"/>
              <a:gd name="connsiteY3" fmla="*/ 2125334 h 2125334"/>
              <a:gd name="connsiteX4" fmla="*/ 0 w 3850829"/>
              <a:gd name="connsiteY4" fmla="*/ 0 h 2125334"/>
              <a:gd name="connsiteX0" fmla="*/ 0 w 3850829"/>
              <a:gd name="connsiteY0" fmla="*/ 0 h 2128362"/>
              <a:gd name="connsiteX1" fmla="*/ 1691997 w 3850829"/>
              <a:gd name="connsiteY1" fmla="*/ 0 h 2128362"/>
              <a:gd name="connsiteX2" fmla="*/ 3850829 w 3850829"/>
              <a:gd name="connsiteY2" fmla="*/ 2125334 h 2128362"/>
              <a:gd name="connsiteX3" fmla="*/ 3067176 w 3850829"/>
              <a:gd name="connsiteY3" fmla="*/ 2128362 h 2128362"/>
              <a:gd name="connsiteX4" fmla="*/ 0 w 3850829"/>
              <a:gd name="connsiteY4" fmla="*/ 0 h 2128362"/>
              <a:gd name="connsiteX0" fmla="*/ 0 w 3850829"/>
              <a:gd name="connsiteY0" fmla="*/ 0 h 2125335"/>
              <a:gd name="connsiteX1" fmla="*/ 1691997 w 3850829"/>
              <a:gd name="connsiteY1" fmla="*/ 0 h 2125335"/>
              <a:gd name="connsiteX2" fmla="*/ 3850829 w 3850829"/>
              <a:gd name="connsiteY2" fmla="*/ 2125334 h 2125335"/>
              <a:gd name="connsiteX3" fmla="*/ 3236733 w 3850829"/>
              <a:gd name="connsiteY3" fmla="*/ 2125335 h 2125335"/>
              <a:gd name="connsiteX4" fmla="*/ 0 w 3850829"/>
              <a:gd name="connsiteY4" fmla="*/ 0 h 2125335"/>
              <a:gd name="connsiteX0" fmla="*/ 0 w 3850829"/>
              <a:gd name="connsiteY0" fmla="*/ 0 h 2125335"/>
              <a:gd name="connsiteX1" fmla="*/ 1691997 w 3850829"/>
              <a:gd name="connsiteY1" fmla="*/ 0 h 2125335"/>
              <a:gd name="connsiteX2" fmla="*/ 3850829 w 3850829"/>
              <a:gd name="connsiteY2" fmla="*/ 2125334 h 2125335"/>
              <a:gd name="connsiteX3" fmla="*/ 3159062 w 3850829"/>
              <a:gd name="connsiteY3" fmla="*/ 2125335 h 2125335"/>
              <a:gd name="connsiteX4" fmla="*/ 0 w 3850829"/>
              <a:gd name="connsiteY4" fmla="*/ 0 h 212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829" h="2125335">
                <a:moveTo>
                  <a:pt x="0" y="0"/>
                </a:moveTo>
                <a:lnTo>
                  <a:pt x="1691997" y="0"/>
                </a:lnTo>
                <a:lnTo>
                  <a:pt x="3850829" y="2125334"/>
                </a:lnTo>
                <a:lnTo>
                  <a:pt x="3159062" y="2125335"/>
                </a:lnTo>
                <a:lnTo>
                  <a:pt x="0" y="0"/>
                </a:lnTo>
                <a:close/>
              </a:path>
            </a:pathLst>
          </a:custGeom>
          <a:noFill/>
          <a:ln>
            <a:solidFill>
              <a:srgbClr val="009AD7"/>
            </a:solidFill>
          </a:ln>
        </p:spPr>
        <p:txBody>
          <a:bodyPr spcFirstLastPara="1" wrap="square" lIns="21575" tIns="21575" rIns="215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endParaRPr sz="1400" b="0" i="0" u="none" strike="noStrike" cap="none" dirty="0">
              <a:solidFill>
                <a:schemeClr val="tx1"/>
              </a:solidFill>
              <a:latin typeface="Arial"/>
              <a:ea typeface="Arial"/>
              <a:cs typeface="Arial"/>
              <a:sym typeface="Arial"/>
            </a:endParaRPr>
          </a:p>
        </p:txBody>
      </p:sp>
      <p:sp>
        <p:nvSpPr>
          <p:cNvPr id="3" name="Rectangle 2">
            <a:extLst>
              <a:ext uri="{FF2B5EF4-FFF2-40B4-BE49-F238E27FC236}">
                <a16:creationId xmlns:a16="http://schemas.microsoft.com/office/drawing/2014/main" xmlns="" id="{92B5CD67-6DE0-4C2C-828A-2B182F530D1D}"/>
              </a:ext>
            </a:extLst>
          </p:cNvPr>
          <p:cNvSpPr/>
          <p:nvPr/>
        </p:nvSpPr>
        <p:spPr>
          <a:xfrm>
            <a:off x="3531223" y="5029204"/>
            <a:ext cx="5127172" cy="849085"/>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dirty="0">
                <a:solidFill>
                  <a:schemeClr val="tx1"/>
                </a:solidFill>
                <a:latin typeface="Arial"/>
                <a:ea typeface="Arial"/>
                <a:cs typeface="Arial"/>
                <a:sym typeface="Arial"/>
              </a:rPr>
              <a:t>CSPs’ 5G radio spectrum strategy</a:t>
            </a:r>
            <a:endParaRPr lang="en-US" b="0" i="0" u="none" strike="noStrike" cap="none" dirty="0">
              <a:solidFill>
                <a:schemeClr val="tx1"/>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2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2020_Gartner_16-9" id="{0F71B077-F655-8D47-AAFE-5D1667575571}" vid="{DAF309DF-0266-8C48-8537-7B67C7CD1783}"/>
    </a:ext>
  </a:extLst>
</a:theme>
</file>

<file path=ppt/theme/theme3.xml><?xml version="1.0" encoding="utf-8"?>
<a:theme xmlns:a="http://schemas.openxmlformats.org/drawingml/2006/main" name="3_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10.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11.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12.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13.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14.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15.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2.xml><?xml version="1.0" encoding="utf-8"?>
<a:themeOverride xmlns:a="http://schemas.openxmlformats.org/drawingml/2006/main">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3.xml><?xml version="1.0" encoding="utf-8"?>
<a:themeOverride xmlns:a="http://schemas.openxmlformats.org/drawingml/2006/main">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4.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5.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6.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7.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8.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ppt/theme/themeOverride9.xml><?xml version="1.0" encoding="utf-8"?>
<a:themeOverride xmlns:a="http://schemas.openxmlformats.org/drawingml/2006/main">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themeOverride>
</file>

<file path=docProps/app.xml><?xml version="1.0" encoding="utf-8"?>
<Properties xmlns="http://schemas.openxmlformats.org/officeDocument/2006/extended-properties" xmlns:vt="http://schemas.openxmlformats.org/officeDocument/2006/docPropsVTypes">
  <TotalTime>0</TotalTime>
  <Words>3103</Words>
  <Application>Microsoft Office PowerPoint</Application>
  <PresentationFormat>Widescreen</PresentationFormat>
  <Paragraphs>815</Paragraphs>
  <Slides>21</Slides>
  <Notes>21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 Unicode MS</vt:lpstr>
      <vt:lpstr>Arial</vt:lpstr>
      <vt:lpstr>Arial Black</vt:lpstr>
      <vt:lpstr>Wingdings</vt:lpstr>
      <vt:lpstr>1_White bkgrnd master</vt:lpstr>
      <vt:lpstr>2_White bkgrnd master</vt:lpstr>
      <vt:lpstr>3_White bkgrnd master</vt:lpstr>
      <vt:lpstr>How Radio Spectrum Impacts CSPs’ 5G Deployment and Monetization</vt:lpstr>
      <vt:lpstr>Contents</vt:lpstr>
      <vt:lpstr>Tentative Timeline of Standards Development for 5G and 6G</vt:lpstr>
      <vt:lpstr>ITU WRC Results for 5G Frequency Candidates</vt:lpstr>
      <vt:lpstr>3GPP R14 4G Spectrums Standardization </vt:lpstr>
      <vt:lpstr>3GPP R15 5G Spectrums Standardization </vt:lpstr>
      <vt:lpstr>3GPP R17 5G Spectrums Standardization </vt:lpstr>
      <vt:lpstr>Contents</vt:lpstr>
      <vt:lpstr>Factors Affecting CSP CTIOs’ 5G Spectrum Strategies</vt:lpstr>
      <vt:lpstr>Government and Regulations</vt:lpstr>
      <vt:lpstr>Existing Radio Spectrum Assets</vt:lpstr>
      <vt:lpstr>Competitive Landscape by CSPs</vt:lpstr>
      <vt:lpstr>5G Business Models and Services</vt:lpstr>
      <vt:lpstr>Legacy and Future Network Architecture</vt:lpstr>
      <vt:lpstr>Network, Device/Chipset Vendors’ Capabilities</vt:lpstr>
      <vt:lpstr>Contents</vt:lpstr>
      <vt:lpstr>T-Mobile in the U.S.</vt:lpstr>
      <vt:lpstr>KDDI in Japan</vt:lpstr>
      <vt:lpstr>Key Take-Aways</vt:lpstr>
      <vt:lpstr>Recommendations for CSP CTIOs</vt:lpstr>
      <vt:lpstr>Gartner 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2021-08-02T08:48:52Z</dcterms:created>
  <dcterms:modified xsi:type="dcterms:W3CDTF">2021-08-02T08:48:54Z</dcterms:modified>
</cp:coreProperties>
</file>