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notesSlides/notesSlide3.xml" ContentType="application/vnd.openxmlformats-officedocument.presentationml.notesSlide+xml"/>
  <Override PartName="/ppt/tags/tag24.xml" ContentType="application/vnd.openxmlformats-officedocument.presentationml.tags+xml"/>
  <Override PartName="/ppt/notesSlides/notesSlide4.xml" ContentType="application/vnd.openxmlformats-officedocument.presentationml.notesSlide+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notesSlides/notesSlide7.xml" ContentType="application/vnd.openxmlformats-officedocument.presentationml.notesSlide+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notesSlides/notesSlide9.xml" ContentType="application/vnd.openxmlformats-officedocument.presentationml.notesSlide+xml"/>
  <Override PartName="/ppt/tags/tag30.xml" ContentType="application/vnd.openxmlformats-officedocument.presentationml.tags+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notesSlides/notesSlide17.xml" ContentType="application/vnd.openxmlformats-officedocument.presentationml.notesSlide+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notesSlides/notesSlide19.xml" ContentType="application/vnd.openxmlformats-officedocument.presentationml.notesSlide+xml"/>
  <Override PartName="/ppt/tags/tag40.xml" ContentType="application/vnd.openxmlformats-officedocument.presentationml.tags+xml"/>
  <Override PartName="/ppt/notesSlides/notesSlide20.xml" ContentType="application/vnd.openxmlformats-officedocument.presentationml.notesSlide+xml"/>
  <Override PartName="/ppt/tags/tag41.xml" ContentType="application/vnd.openxmlformats-officedocument.presentationml.tags+xml"/>
  <Override PartName="/ppt/notesSlides/notesSlide21.xml" ContentType="application/vnd.openxmlformats-officedocument.presentationml.notesSlide+xml"/>
  <Override PartName="/ppt/tags/tag4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 id="2147483794" r:id="rId2"/>
    <p:sldMasterId id="2147483814" r:id="rId3"/>
    <p:sldMasterId id="2147483854" r:id="rId4"/>
  </p:sldMasterIdLst>
  <p:notesMasterIdLst>
    <p:notesMasterId r:id="rId29"/>
  </p:notesMasterIdLst>
  <p:handoutMasterIdLst>
    <p:handoutMasterId r:id="rId30"/>
  </p:handoutMasterIdLst>
  <p:sldIdLst>
    <p:sldId id="382" r:id="rId5"/>
    <p:sldId id="383" r:id="rId6"/>
    <p:sldId id="384" r:id="rId7"/>
    <p:sldId id="385" r:id="rId8"/>
    <p:sldId id="386" r:id="rId9"/>
    <p:sldId id="387" r:id="rId10"/>
    <p:sldId id="3477" r:id="rId11"/>
    <p:sldId id="3478" r:id="rId12"/>
    <p:sldId id="3479" r:id="rId13"/>
    <p:sldId id="3481" r:id="rId14"/>
    <p:sldId id="3482" r:id="rId15"/>
    <p:sldId id="3483" r:id="rId16"/>
    <p:sldId id="3484" r:id="rId17"/>
    <p:sldId id="3485" r:id="rId18"/>
    <p:sldId id="3486" r:id="rId19"/>
    <p:sldId id="12078" r:id="rId20"/>
    <p:sldId id="1862285924" r:id="rId21"/>
    <p:sldId id="1862285925" r:id="rId22"/>
    <p:sldId id="3488" r:id="rId23"/>
    <p:sldId id="3489" r:id="rId24"/>
    <p:sldId id="3490" r:id="rId25"/>
    <p:sldId id="3491" r:id="rId26"/>
    <p:sldId id="3492" r:id="rId27"/>
    <p:sldId id="3493" r:id="rId28"/>
  </p:sldIdLst>
  <p:sldSz cx="12192000" cy="6858000"/>
  <p:notesSz cx="7102475" cy="9388475"/>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A78B271-E7CA-1482-3551-EFDC3FFC401D}" name="Minks,Jessie Shea" initials="MS" userId="S::Jessica.Minks@gartner.com::f4c7d181-3869-4910-ab0c-b1fdbd38d263" providerId="AD"/>
  <p188:author id="{6D712EA5-BBF8-9BDB-A5AE-94BC1CB8416A}" name="Minks,Jessie Shea" initials="MS" userId="S::jessica.minks@gartner.com::f4c7d181-3869-4910-ab0c-b1fdbd38d263" providerId="AD"/>
  <p188:author id="{07C586B9-A594-8CCA-83E9-FD8BDFA1B89E}" name="Mok,Lily" initials="M" userId="S::Lily.Mok@gartner.com::82e1e6ac-9cae-40c3-a26d-b14925e66962" providerId="AD"/>
  <p188:author id="{8966D6C5-F429-98AB-D682-EAE30AA3BFAA}" name="Mok,Lily" initials="Mo" userId="S::lily.mok@gartner.com::82e1e6ac-9cae-40c3-a26d-b14925e66962" providerId="AD"/>
  <p188:author id="{61FF80D1-AB96-7F77-7DC7-F73F0B5B3230}" name="Lever,Scott B." initials="LB" userId="S::Scott.Lever@gartner.com::60d7e51c-cbb6-409c-b5ec-fdd71c1c5b8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2634"/>
    <a:srgbClr val="EBEBEB"/>
    <a:srgbClr val="355578"/>
    <a:srgbClr val="D0DEEA"/>
    <a:srgbClr val="A1B3CA"/>
    <a:srgbClr val="6A80A3"/>
    <a:srgbClr val="7EBFDD"/>
    <a:srgbClr val="D3D3D3"/>
    <a:srgbClr val="DAF3FD"/>
    <a:srgbClr val="91DC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893" autoAdjust="0"/>
  </p:normalViewPr>
  <p:slideViewPr>
    <p:cSldViewPr snapToGrid="0" showGuides="1">
      <p:cViewPr varScale="1">
        <p:scale>
          <a:sx n="40" d="100"/>
          <a:sy n="40" d="100"/>
        </p:scale>
        <p:origin x="840" y="42"/>
      </p:cViewPr>
      <p:guideLst>
        <p:guide pos="3840"/>
        <p:guide orient="horz" pos="2160"/>
      </p:guideLst>
    </p:cSldViewPr>
  </p:slideViewPr>
  <p:notesTextViewPr>
    <p:cViewPr>
      <p:scale>
        <a:sx n="1" d="1"/>
        <a:sy n="1" d="1"/>
      </p:scale>
      <p:origin x="0" y="0"/>
    </p:cViewPr>
  </p:notesTextViewPr>
  <p:notesViewPr>
    <p:cSldViewPr snapToGrid="0" showGuides="1">
      <p:cViewPr varScale="1">
        <p:scale>
          <a:sx n="85" d="100"/>
          <a:sy n="85" d="100"/>
        </p:scale>
        <p:origin x="38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0E8F3FD-8012-4C7C-BCFB-C23E18FC275E}" type="datetimeFigureOut">
              <a:rPr lang="en-US" smtClean="0"/>
              <a:t>8/27/2021</a:t>
            </a:fld>
            <a:endParaRPr lang="en-US"/>
          </a:p>
        </p:txBody>
      </p:sp>
      <p:sp>
        <p:nvSpPr>
          <p:cNvPr id="5" name="TextBox 4"/>
          <p:cNvSpPr txBox="1"/>
          <p:nvPr/>
        </p:nvSpPr>
        <p:spPr>
          <a:xfrm>
            <a:off x="251012" y="9156468"/>
            <a:ext cx="6600453" cy="94802"/>
          </a:xfrm>
          <a:prstGeom prst="rect">
            <a:avLst/>
          </a:prstGeom>
          <a:noFill/>
        </p:spPr>
        <p:txBody>
          <a:bodyPr wrap="square" lIns="0" tIns="0" rIns="0" bIns="0" rtlCol="0" anchor="b" anchorCtr="0">
            <a:spAutoFit/>
          </a:bodyPr>
          <a:lstStyle/>
          <a:p>
            <a:pPr marL="235572" indent="-235572" defTabSz="942289">
              <a:tabLst>
                <a:tab pos="235572" algn="l"/>
              </a:tabLst>
              <a:defRPr/>
            </a:pPr>
            <a:fld id="{1CE9EA8B-DBE7-492B-893F-AD13AC039ED7}" type="slidenum">
              <a:rPr lang="en-US" sz="600">
                <a:solidFill>
                  <a:srgbClr val="979D9D"/>
                </a:solidFill>
              </a:rPr>
              <a:pPr marL="235572" indent="-235572" defTabSz="942289">
                <a:tabLst>
                  <a:tab pos="235572" algn="l"/>
                </a:tabLst>
                <a:defRPr/>
              </a:pPr>
              <a:t>‹#›</a:t>
            </a:fld>
            <a:r>
              <a:rPr lang="en-US" sz="600">
                <a:solidFill>
                  <a:srgbClr val="979D9D"/>
                </a:solidFill>
              </a:rPr>
              <a:t>	© 2021 Gartner, Inc. and/or its affiliates. All rights reserved. Gartner is a registered trademark of Gartner, Inc. or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0613" y="731838"/>
            <a:ext cx="4921250" cy="276860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251011" y="3688586"/>
            <a:ext cx="6600453" cy="537476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rot="16200000">
            <a:off x="-1076251" y="2029971"/>
            <a:ext cx="2797964" cy="143436"/>
          </a:xfrm>
          <a:prstGeom prst="rect">
            <a:avLst/>
          </a:prstGeom>
          <a:noFill/>
        </p:spPr>
        <p:txBody>
          <a:bodyPr wrap="none" lIns="0" tIns="0" rIns="0" bIns="0" rtlCol="0" anchor="ctr">
            <a:spAutoFit/>
          </a:bodyPr>
          <a:lstStyle/>
          <a:p>
            <a:pPr algn="ctr">
              <a:spcBef>
                <a:spcPts val="0"/>
              </a:spcBef>
              <a:spcAft>
                <a:spcPts val="0"/>
              </a:spcAft>
            </a:pPr>
            <a:r>
              <a:rPr lang="en-US" sz="900" kern="1200" spc="103" baseline="0">
                <a:solidFill>
                  <a:srgbClr val="CDCDCD"/>
                </a:solidFill>
                <a:effectLst/>
              </a:rPr>
              <a:t>— NOT FOR EXTERNAL DISTRIBUTION —</a:t>
            </a:r>
            <a:endParaRPr lang="en-US" sz="900" spc="103" baseline="0">
              <a:solidFill>
                <a:srgbClr val="CDCDCD"/>
              </a:solidFill>
            </a:endParaRPr>
          </a:p>
        </p:txBody>
      </p:sp>
      <p:sp>
        <p:nvSpPr>
          <p:cNvPr id="12" name="TextBox 11"/>
          <p:cNvSpPr txBox="1"/>
          <p:nvPr/>
        </p:nvSpPr>
        <p:spPr>
          <a:xfrm rot="5400000">
            <a:off x="5380764" y="2029971"/>
            <a:ext cx="2797964" cy="143436"/>
          </a:xfrm>
          <a:prstGeom prst="rect">
            <a:avLst/>
          </a:prstGeom>
          <a:noFill/>
        </p:spPr>
        <p:txBody>
          <a:bodyPr wrap="none" lIns="0" tIns="0" rIns="0" bIns="0" rtlCol="0" anchor="ctr">
            <a:spAutoFit/>
          </a:bodyPr>
          <a:lstStyle/>
          <a:p>
            <a:pPr algn="ctr">
              <a:spcBef>
                <a:spcPts val="0"/>
              </a:spcBef>
              <a:spcAft>
                <a:spcPts val="0"/>
              </a:spcAft>
            </a:pPr>
            <a:r>
              <a:rPr lang="en-US" sz="900" kern="1200" spc="103" baseline="0">
                <a:solidFill>
                  <a:srgbClr val="CDCDCD"/>
                </a:solidFill>
                <a:effectLst/>
              </a:rPr>
              <a:t>— NOT FOR EXTERNAL DISTRIBUTION —</a:t>
            </a:r>
            <a:endParaRPr lang="en-US" sz="900" spc="103" baseline="0">
              <a:solidFill>
                <a:srgbClr val="CDCDCD"/>
              </a:solidFill>
            </a:endParaRPr>
          </a:p>
        </p:txBody>
      </p:sp>
      <p:sp>
        <p:nvSpPr>
          <p:cNvPr id="14" name="Text Box 86"/>
          <p:cNvSpPr txBox="1">
            <a:spLocks noChangeArrowheads="1"/>
          </p:cNvSpPr>
          <p:nvPr/>
        </p:nvSpPr>
        <p:spPr bwMode="gray">
          <a:xfrm>
            <a:off x="251013" y="131689"/>
            <a:ext cx="6551580" cy="265368"/>
          </a:xfrm>
          <a:prstGeom prst="rect">
            <a:avLst/>
          </a:prstGeom>
          <a:noFill/>
          <a:ln w="12700">
            <a:noFill/>
            <a:miter lim="800000"/>
            <a:headEnd type="none" w="sm" len="sm"/>
            <a:tailEnd type="none" w="sm" len="sm"/>
          </a:ln>
          <a:effectLst/>
        </p:spPr>
        <p:txBody>
          <a:bodyPr wrap="square" lIns="0" tIns="47076" rIns="94153" bIns="47076" anchor="t" anchorCtr="0">
            <a:spAutoFit/>
          </a:bodyPr>
          <a:lstStyle/>
          <a:p>
            <a:pPr marL="0" marR="0" lvl="0" indent="0" algn="l" defTabSz="940654" rtl="0" eaLnBrk="1" fontAlgn="auto" latinLnBrk="0" hangingPunct="1">
              <a:lnSpc>
                <a:spcPct val="90000"/>
              </a:lnSpc>
              <a:spcBef>
                <a:spcPct val="0"/>
              </a:spcBef>
              <a:spcAft>
                <a:spcPct val="0"/>
              </a:spcAft>
              <a:buClrTx/>
              <a:buSzTx/>
              <a:buFontTx/>
              <a:buNone/>
              <a:tabLst/>
              <a:defRPr/>
            </a:pPr>
            <a:r>
              <a:rPr lang="en-US" sz="1200" b="1"/>
              <a:t>Presentation Title</a:t>
            </a:r>
          </a:p>
        </p:txBody>
      </p:sp>
      <p:sp>
        <p:nvSpPr>
          <p:cNvPr id="8" name="TextBox 7"/>
          <p:cNvSpPr txBox="1"/>
          <p:nvPr/>
        </p:nvSpPr>
        <p:spPr>
          <a:xfrm>
            <a:off x="251012" y="9156468"/>
            <a:ext cx="6600453" cy="94802"/>
          </a:xfrm>
          <a:prstGeom prst="rect">
            <a:avLst/>
          </a:prstGeom>
          <a:noFill/>
        </p:spPr>
        <p:txBody>
          <a:bodyPr wrap="square" lIns="0" tIns="0" rIns="0" bIns="0" rtlCol="0" anchor="b" anchorCtr="0">
            <a:spAutoFit/>
          </a:bodyPr>
          <a:lstStyle/>
          <a:p>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fld id="{1CE9EA8B-DBE7-492B-893F-AD13AC039ED7}" type="slidenum">
              <a:rPr lang="en-US" sz="600" smtClean="0">
                <a:solidFill>
                  <a:srgbClr val="979D9D"/>
                </a:solidFill>
              </a:rPr>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t>‹#›</a:t>
            </a:fld>
            <a:r>
              <a:rPr lang="en-US" sz="600">
                <a:solidFill>
                  <a:srgbClr val="979D9D"/>
                </a:solidFill>
              </a:rPr>
              <a:t>	© 2021 Gartner, Inc. and/or its affiliates. All rights reserved. Gartner is a registered trademark of Gartner, Inc. or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r>
              <a:rPr lang="en-US"/>
              <a:t>TEMPLATE UPDATED 1 JANUARY 2021</a:t>
            </a:r>
          </a:p>
        </p:txBody>
      </p:sp>
      <p:sp>
        <p:nvSpPr>
          <p:cNvPr id="6" name="Rectangle 103"/>
          <p:cNvSpPr>
            <a:spLocks noChangeArrowheads="1"/>
          </p:cNvSpPr>
          <p:nvPr/>
        </p:nvSpPr>
        <p:spPr bwMode="gray">
          <a:xfrm>
            <a:off x="4000076" y="672934"/>
            <a:ext cx="2711764" cy="431827"/>
          </a:xfrm>
          <a:prstGeom prst="rect">
            <a:avLst/>
          </a:prstGeom>
          <a:noFill/>
          <a:ln w="9525">
            <a:noFill/>
            <a:miter lim="800000"/>
            <a:headEnd/>
            <a:tailEnd/>
          </a:ln>
        </p:spPr>
        <p:txBody>
          <a:bodyPr wrap="square" lIns="67011" tIns="26151" rIns="67011" bIns="26151">
            <a:spAutoFit/>
          </a:bodyPr>
          <a:lstStyle/>
          <a:p>
            <a:pPr defTabSz="976644">
              <a:spcBef>
                <a:spcPct val="0"/>
              </a:spcBef>
              <a:spcAft>
                <a:spcPct val="0"/>
              </a:spcAft>
            </a:pPr>
            <a:r>
              <a:rPr lang="en-US" sz="1200">
                <a:solidFill>
                  <a:srgbClr val="000000"/>
                </a:solidFill>
              </a:rPr>
              <a:t>Presenter's Name</a:t>
            </a:r>
          </a:p>
          <a:p>
            <a:pPr defTabSz="976644">
              <a:spcBef>
                <a:spcPct val="0"/>
              </a:spcBef>
              <a:spcAft>
                <a:spcPct val="0"/>
              </a:spcAft>
            </a:pPr>
            <a:r>
              <a:rPr lang="en-US" sz="1200">
                <a:solidFill>
                  <a:srgbClr val="000000"/>
                </a:solidFill>
              </a:rPr>
              <a:t>Presenter's Name</a:t>
            </a:r>
          </a:p>
        </p:txBody>
      </p:sp>
      <p:sp>
        <p:nvSpPr>
          <p:cNvPr id="3" name="Slide Image Placeholder 2">
            <a:extLst>
              <a:ext uri="{FF2B5EF4-FFF2-40B4-BE49-F238E27FC236}">
                <a16:creationId xmlns:a16="http://schemas.microsoft.com/office/drawing/2014/main" xmlns="" id="{7CA63253-4008-4A43-BDB3-BF14257D2A0C}"/>
              </a:ext>
            </a:extLst>
          </p:cNvPr>
          <p:cNvSpPr>
            <a:spLocks noGrp="1" noRot="1" noChangeAspect="1"/>
          </p:cNvSpPr>
          <p:nvPr>
            <p:ph type="sldImg"/>
          </p:nvPr>
        </p:nvSpPr>
        <p:spPr>
          <a:xfrm>
            <a:off x="1090613" y="731838"/>
            <a:ext cx="4921250" cy="2768600"/>
          </a:xfrm>
        </p:spPr>
      </p:sp>
    </p:spTree>
    <p:extLst>
      <p:ext uri="{BB962C8B-B14F-4D97-AF65-F5344CB8AC3E}">
        <p14:creationId xmlns:p14="http://schemas.microsoft.com/office/powerpoint/2010/main" val="1487605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r>
              <a:rPr lang="en-US" dirty="0"/>
              <a:t>Job families and Job Series are relative stable over time, but individual Job descriptions may be added, modified or removed.</a:t>
            </a:r>
          </a:p>
          <a:p>
            <a:r>
              <a:rPr lang="en-US" dirty="0"/>
              <a:t>The assumption for this illustration is that this would be for a fully product-based, agile organization. </a:t>
            </a:r>
          </a:p>
          <a:p>
            <a:pPr marL="176679" indent="-176679">
              <a:buFont typeface="Arial" panose="020B0604020202020204" pitchFamily="34" charset="0"/>
              <a:buChar char="•"/>
            </a:pPr>
            <a:r>
              <a:rPr lang="en-US" dirty="0"/>
              <a:t>There are nuances for potential Job Series included in the Product and Platform Management Family dependent on the frameworks used by the organization. </a:t>
            </a:r>
          </a:p>
          <a:p>
            <a:pPr marL="176679" indent="-176679">
              <a:buFont typeface="Arial" panose="020B0604020202020204" pitchFamily="34" charset="0"/>
              <a:buChar char="•"/>
            </a:pPr>
            <a:r>
              <a:rPr lang="en-US" dirty="0"/>
              <a:t>Within this operating model, the role of the project manager and business relationship managers disappears. </a:t>
            </a:r>
          </a:p>
          <a:p>
            <a:pPr marL="176679" indent="-176679">
              <a:buFont typeface="Arial" panose="020B0604020202020204" pitchFamily="34" charset="0"/>
              <a:buChar char="•"/>
            </a:pPr>
            <a:r>
              <a:rPr lang="en-US" dirty="0"/>
              <a:t>IT Leadership may take on responsibilities associated with managing guilds or communities of practice. </a:t>
            </a:r>
          </a:p>
          <a:p>
            <a:pPr marL="176679" indent="-176679">
              <a:buFont typeface="Arial" panose="020B0604020202020204" pitchFamily="34" charset="0"/>
              <a:buChar char="•"/>
            </a:pPr>
            <a:r>
              <a:rPr lang="en-US" dirty="0"/>
              <a:t>Job Series now cover Jobs residing in both IT and business areas, such as Product Manager, Product Owner, Data Analyst, Software Engineer, Data Science Job Series. </a:t>
            </a:r>
          </a:p>
        </p:txBody>
      </p:sp>
    </p:spTree>
    <p:extLst>
      <p:ext uri="{BB962C8B-B14F-4D97-AF65-F5344CB8AC3E}">
        <p14:creationId xmlns:p14="http://schemas.microsoft.com/office/powerpoint/2010/main" val="109154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r>
              <a:rPr lang="fr-FR" dirty="0"/>
              <a:t>In </a:t>
            </a:r>
            <a:r>
              <a:rPr lang="fr-FR" dirty="0" err="1"/>
              <a:t>this</a:t>
            </a:r>
            <a:r>
              <a:rPr lang="fr-FR" dirty="0"/>
              <a:t> </a:t>
            </a:r>
            <a:r>
              <a:rPr lang="fr-FR" dirty="0" err="1"/>
              <a:t>example</a:t>
            </a:r>
            <a:r>
              <a:rPr lang="fr-FR" dirty="0"/>
              <a:t>, Service Desk </a:t>
            </a:r>
            <a:r>
              <a:rPr lang="fr-FR" dirty="0" err="1"/>
              <a:t>is</a:t>
            </a:r>
            <a:r>
              <a:rPr lang="fr-FR" dirty="0"/>
              <a:t> </a:t>
            </a:r>
            <a:r>
              <a:rPr lang="fr-FR" dirty="0" err="1"/>
              <a:t>removed</a:t>
            </a:r>
            <a:r>
              <a:rPr lang="fr-FR" dirty="0"/>
              <a:t> due to automation or possible outsourcing.  This </a:t>
            </a:r>
            <a:r>
              <a:rPr lang="fr-FR" dirty="0" err="1"/>
              <a:t>is</a:t>
            </a:r>
            <a:r>
              <a:rPr lang="fr-FR" dirty="0"/>
              <a:t> a </a:t>
            </a:r>
            <a:r>
              <a:rPr lang="fr-FR" dirty="0" err="1"/>
              <a:t>possibilty</a:t>
            </a:r>
            <a:r>
              <a:rPr lang="fr-FR" dirty="0"/>
              <a:t> </a:t>
            </a:r>
            <a:r>
              <a:rPr lang="fr-FR" dirty="0" err="1"/>
              <a:t>with</a:t>
            </a:r>
            <a:r>
              <a:rPr lang="fr-FR" dirty="0"/>
              <a:t> </a:t>
            </a:r>
            <a:r>
              <a:rPr lang="fr-FR" dirty="0" err="1"/>
              <a:t>other</a:t>
            </a:r>
            <a:r>
              <a:rPr lang="fr-FR" dirty="0"/>
              <a:t> Job </a:t>
            </a:r>
            <a:r>
              <a:rPr lang="fr-FR" dirty="0" err="1"/>
              <a:t>Series</a:t>
            </a:r>
            <a:r>
              <a:rPr lang="fr-FR" dirty="0"/>
              <a:t>, but </a:t>
            </a:r>
            <a:r>
              <a:rPr lang="fr-FR" dirty="0" err="1"/>
              <a:t>illustrated</a:t>
            </a:r>
            <a:r>
              <a:rPr lang="fr-FR" dirty="0"/>
              <a:t> </a:t>
            </a:r>
            <a:r>
              <a:rPr lang="fr-FR" dirty="0" err="1"/>
              <a:t>with</a:t>
            </a:r>
            <a:r>
              <a:rPr lang="fr-FR" dirty="0"/>
              <a:t> Services Desk Services. </a:t>
            </a:r>
          </a:p>
        </p:txBody>
      </p:sp>
    </p:spTree>
    <p:extLst>
      <p:ext uri="{BB962C8B-B14F-4D97-AF65-F5344CB8AC3E}">
        <p14:creationId xmlns:p14="http://schemas.microsoft.com/office/powerpoint/2010/main" val="2818150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r>
              <a:rPr lang="en-US"/>
              <a:t>For MSE:</a:t>
            </a:r>
          </a:p>
          <a:p>
            <a:pPr marL="176679" indent="-176679">
              <a:buFontTx/>
              <a:buChar char="-"/>
            </a:pPr>
            <a:r>
              <a:rPr lang="en-US"/>
              <a:t>Merged Architecture and Engineering, named as “Architecture &amp; Engineering”</a:t>
            </a:r>
          </a:p>
          <a:p>
            <a:pPr marL="176679" indent="-176679">
              <a:buFontTx/>
              <a:buChar char="-"/>
            </a:pPr>
            <a:r>
              <a:rPr lang="en-US"/>
              <a:t>Merged Analysis, Product/Platform Management and Delivery families, named as “Analysis &amp; Delivery”</a:t>
            </a:r>
          </a:p>
          <a:p>
            <a:pPr marL="176679" indent="-176679">
              <a:buFontTx/>
              <a:buChar char="-"/>
            </a:pPr>
            <a:r>
              <a:rPr lang="en-US"/>
              <a:t>Merged Technical Administration and Technical Support, named as “Technical Operation”</a:t>
            </a:r>
          </a:p>
        </p:txBody>
      </p:sp>
    </p:spTree>
    <p:extLst>
      <p:ext uri="{BB962C8B-B14F-4D97-AF65-F5344CB8AC3E}">
        <p14:creationId xmlns:p14="http://schemas.microsoft.com/office/powerpoint/2010/main" val="18264693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approach may also help reduce hand offs, optimize communication, do more with fewer people (especially in MSE organizations).</a:t>
            </a:r>
          </a:p>
        </p:txBody>
      </p:sp>
    </p:spTree>
    <p:extLst>
      <p:ext uri="{BB962C8B-B14F-4D97-AF65-F5344CB8AC3E}">
        <p14:creationId xmlns:p14="http://schemas.microsoft.com/office/powerpoint/2010/main" val="4202584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712646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108176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1963359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2214397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1218236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142769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For the purpose of this toolkit, we focus on “operationalizes the target operating model” as a key guiding principle for evolving the Job architecture to be adaptable to the changing maturity of I&amp;T operating model. </a:t>
            </a:r>
          </a:p>
        </p:txBody>
      </p:sp>
      <p:sp>
        <p:nvSpPr>
          <p:cNvPr id="5" name="Slide Image Placeholder 4">
            <a:extLst>
              <a:ext uri="{FF2B5EF4-FFF2-40B4-BE49-F238E27FC236}">
                <a16:creationId xmlns:a16="http://schemas.microsoft.com/office/drawing/2014/main" xmlns="" id="{180D9AA1-32F0-4BC7-9D5D-87235F412084}"/>
              </a:ext>
            </a:extLst>
          </p:cNvPr>
          <p:cNvSpPr>
            <a:spLocks noGrp="1" noRot="1" noChangeAspect="1"/>
          </p:cNvSpPr>
          <p:nvPr>
            <p:ph type="sldImg"/>
          </p:nvPr>
        </p:nvSpPr>
        <p:spPr>
          <a:xfrm>
            <a:off x="1090613" y="731838"/>
            <a:ext cx="4921250" cy="2768600"/>
          </a:xfrm>
        </p:spPr>
      </p:sp>
    </p:spTree>
    <p:extLst>
      <p:ext uri="{BB962C8B-B14F-4D97-AF65-F5344CB8AC3E}">
        <p14:creationId xmlns:p14="http://schemas.microsoft.com/office/powerpoint/2010/main" val="3775240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976854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3690839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3740590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Gartner has defined five I&amp;T operating model patterns. These patterns enable CIOs to understand, define and plan for the required target state of I&amp;T operating model components based on their business strategies and digital business ambitions. </a:t>
            </a:r>
          </a:p>
          <a:p>
            <a:r>
              <a:rPr lang="en-US"/>
              <a:t>Talent is often thought of as the most critical part of the operating model, as it is people that “get things done” in an enterprise. As the operating model evolves, so too must the talent. Any change in business and IT strategy can affect each of these components, for example, adopting agile ways of work, transition to a hybrid workplace, moving to a product-centric organization structure, distributing decision rights, all of which will impact talent and skills needs. Our research and client interactions indicate that talent remains one of the top challenges for CIOs to reconfiguring their I&amp;T operating model to scale business transformation initiatives. </a:t>
            </a:r>
          </a:p>
          <a:p>
            <a:endParaRPr lang="fr-FR"/>
          </a:p>
        </p:txBody>
      </p:sp>
      <p:sp>
        <p:nvSpPr>
          <p:cNvPr id="5" name="Slide Image Placeholder 4">
            <a:extLst>
              <a:ext uri="{FF2B5EF4-FFF2-40B4-BE49-F238E27FC236}">
                <a16:creationId xmlns:a16="http://schemas.microsoft.com/office/drawing/2014/main" xmlns="" id="{38E977AC-A13E-490A-908E-432649773C49}"/>
              </a:ext>
            </a:extLst>
          </p:cNvPr>
          <p:cNvSpPr>
            <a:spLocks noGrp="1" noRot="1" noChangeAspect="1"/>
          </p:cNvSpPr>
          <p:nvPr>
            <p:ph type="sldImg"/>
          </p:nvPr>
        </p:nvSpPr>
        <p:spPr>
          <a:xfrm>
            <a:off x="1090613" y="731838"/>
            <a:ext cx="4921250" cy="2768600"/>
          </a:xfrm>
        </p:spPr>
      </p:sp>
    </p:spTree>
    <p:extLst>
      <p:ext uri="{BB962C8B-B14F-4D97-AF65-F5344CB8AC3E}">
        <p14:creationId xmlns:p14="http://schemas.microsoft.com/office/powerpoint/2010/main" val="2382495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IT job architecture enables I&amp;T operating model transformation. As I&amp;T operating model evolves: </a:t>
            </a:r>
          </a:p>
          <a:p>
            <a:r>
              <a:rPr lang="en-US" dirty="0"/>
              <a:t>Job architecture articulates what jobs are required to enable a new or changed operating model</a:t>
            </a:r>
          </a:p>
          <a:p>
            <a:r>
              <a:rPr lang="en-US" dirty="0"/>
              <a:t>Organizational structure reflects where do jobs fit within the organization and how do teams organize with defined responsibilities and accountabilities for success</a:t>
            </a:r>
          </a:p>
          <a:p>
            <a:r>
              <a:rPr lang="en-US" dirty="0"/>
              <a:t>Changes jobs and skills require leaders to assess and realign sourcing strategy to properly fill the new roles and close skills gaps. </a:t>
            </a:r>
          </a:p>
        </p:txBody>
      </p:sp>
      <p:sp>
        <p:nvSpPr>
          <p:cNvPr id="5" name="Slide Image Placeholder 4">
            <a:extLst>
              <a:ext uri="{FF2B5EF4-FFF2-40B4-BE49-F238E27FC236}">
                <a16:creationId xmlns:a16="http://schemas.microsoft.com/office/drawing/2014/main" xmlns="" id="{E6ECF8CC-9605-4F81-91D5-EDB144A4C322}"/>
              </a:ext>
            </a:extLst>
          </p:cNvPr>
          <p:cNvSpPr>
            <a:spLocks noGrp="1" noRot="1" noChangeAspect="1"/>
          </p:cNvSpPr>
          <p:nvPr>
            <p:ph type="sldImg"/>
          </p:nvPr>
        </p:nvSpPr>
        <p:spPr>
          <a:xfrm>
            <a:off x="1090613" y="731838"/>
            <a:ext cx="4921250" cy="2768600"/>
          </a:xfrm>
        </p:spPr>
      </p:sp>
    </p:spTree>
    <p:extLst>
      <p:ext uri="{BB962C8B-B14F-4D97-AF65-F5344CB8AC3E}">
        <p14:creationId xmlns:p14="http://schemas.microsoft.com/office/powerpoint/2010/main" val="3309416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xmlns="" id="{5B95E7FB-C908-4CF0-8A65-D69DBEE50EB1}"/>
              </a:ext>
            </a:extLst>
          </p:cNvPr>
          <p:cNvSpPr>
            <a:spLocks noGrp="1" noRot="1" noChangeAspect="1"/>
          </p:cNvSpPr>
          <p:nvPr>
            <p:ph type="sldImg"/>
          </p:nvPr>
        </p:nvSpPr>
        <p:spPr>
          <a:xfrm>
            <a:off x="1090613" y="731838"/>
            <a:ext cx="4921250" cy="2768600"/>
          </a:xfrm>
        </p:spPr>
      </p:sp>
      <p:sp>
        <p:nvSpPr>
          <p:cNvPr id="5" name="Notes Placeholder 4">
            <a:extLst>
              <a:ext uri="{FF2B5EF4-FFF2-40B4-BE49-F238E27FC236}">
                <a16:creationId xmlns:a16="http://schemas.microsoft.com/office/drawing/2014/main" xmlns="" id="{558DE2A5-4517-44D5-A5D3-6BB768CF8819}"/>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1671410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Here is the Gartner’s IT Job Architecture Baseline Framework. This framework is developed based on Gartner extensive research on IT job architecture and career model designs and consulting experience with hundreds of client organizations in addressing their IT talent management and workforce transformation initiatives.  </a:t>
            </a:r>
          </a:p>
          <a:p>
            <a:r>
              <a:rPr lang="en-US" dirty="0"/>
              <a:t>Job families and Job Series are relative stable over time, but individual Jobs and their descriptions may be added, modified or removed.</a:t>
            </a:r>
          </a:p>
        </p:txBody>
      </p:sp>
      <p:sp>
        <p:nvSpPr>
          <p:cNvPr id="5" name="Slide Image Placeholder 4">
            <a:extLst>
              <a:ext uri="{FF2B5EF4-FFF2-40B4-BE49-F238E27FC236}">
                <a16:creationId xmlns:a16="http://schemas.microsoft.com/office/drawing/2014/main" xmlns="" id="{4D9BDD14-0F11-43B1-BECE-31AC6569B26A}"/>
              </a:ext>
            </a:extLst>
          </p:cNvPr>
          <p:cNvSpPr>
            <a:spLocks noGrp="1" noRot="1" noChangeAspect="1"/>
          </p:cNvSpPr>
          <p:nvPr>
            <p:ph type="sldImg"/>
          </p:nvPr>
        </p:nvSpPr>
        <p:spPr>
          <a:xfrm>
            <a:off x="1090613" y="731838"/>
            <a:ext cx="4921250" cy="2768600"/>
          </a:xfrm>
        </p:spPr>
      </p:sp>
    </p:spTree>
    <p:extLst>
      <p:ext uri="{BB962C8B-B14F-4D97-AF65-F5344CB8AC3E}">
        <p14:creationId xmlns:p14="http://schemas.microsoft.com/office/powerpoint/2010/main" val="830887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Through the lens of the I&amp;T operating model, the delivery model articulates how I&amp;T will execute its capabilities to design, deliver and evolve I&amp;T products and services. Once the operating model has been determined, the delivery model can be leveraged to provide insight into the configuration of operating components or capabilities. </a:t>
            </a:r>
          </a:p>
          <a:p>
            <a:endParaRPr lang="en-US"/>
          </a:p>
          <a:p>
            <a:r>
              <a:rPr lang="en-US"/>
              <a:t>To attain the service-optimizing operating model, a service-based conceptual delivery model is used in this illustration. The service-based delivery model focuses on optimizing the internal customer experience. Services are defined from an end-to-end perspective, in ways that connect to the value desired by the buyer and consumer of the services.  </a:t>
            </a:r>
          </a:p>
          <a:p>
            <a:endParaRPr lang="en-US"/>
          </a:p>
          <a:p>
            <a:r>
              <a:rPr lang="en-US"/>
              <a:t>The service-based delivery model is where the IT organization becomes proactive, getting half-a-step ahead of the business, shaping demand rather than simply being an order-taker. This establishes the foundation for becoming a trusted partner, which enables the IT organization to build the capabilities needed to take the next step. This involves adopting a bimodal approach, enabling it to add to the core capabilities of the service-based delivery model, with selective development and application of agile, adaptive and innovation related capabilities. To achieve this, they adopt many of the attributes and front-office capabilities of a competitive business, such as an external service provider.</a:t>
            </a:r>
          </a:p>
          <a:p>
            <a:endParaRPr lang="en-US"/>
          </a:p>
          <a:p>
            <a:r>
              <a:rPr lang="en-US"/>
              <a:t>Choose the service-based delivery model where IT needs to be a collaborative service provider to the business to deliver enhanced business value through I&amp;T.</a:t>
            </a:r>
          </a:p>
          <a:p>
            <a:endParaRPr lang="en-US"/>
          </a:p>
          <a:p>
            <a:endParaRPr lang="en-US"/>
          </a:p>
        </p:txBody>
      </p:sp>
      <p:sp>
        <p:nvSpPr>
          <p:cNvPr id="5" name="Slide Image Placeholder 4">
            <a:extLst>
              <a:ext uri="{FF2B5EF4-FFF2-40B4-BE49-F238E27FC236}">
                <a16:creationId xmlns:a16="http://schemas.microsoft.com/office/drawing/2014/main" xmlns="" id="{09CF0D6D-277B-4F9D-A28F-A0BA4B166763}"/>
              </a:ext>
            </a:extLst>
          </p:cNvPr>
          <p:cNvSpPr>
            <a:spLocks noGrp="1" noRot="1" noChangeAspect="1"/>
          </p:cNvSpPr>
          <p:nvPr>
            <p:ph type="sldImg"/>
          </p:nvPr>
        </p:nvSpPr>
        <p:spPr>
          <a:xfrm>
            <a:off x="1090613" y="731838"/>
            <a:ext cx="4921250" cy="2768600"/>
          </a:xfrm>
        </p:spPr>
      </p:sp>
    </p:spTree>
    <p:extLst>
      <p:ext uri="{BB962C8B-B14F-4D97-AF65-F5344CB8AC3E}">
        <p14:creationId xmlns:p14="http://schemas.microsoft.com/office/powerpoint/2010/main" val="3153127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r>
              <a:rPr lang="en-US" dirty="0"/>
              <a:t>Job families and Job Series are relative stable over time, but individual Job descriptions may be added, modified or removed.</a:t>
            </a:r>
          </a:p>
          <a:p>
            <a:r>
              <a:rPr lang="en-US" dirty="0"/>
              <a:t>Highlights for this illustration: </a:t>
            </a:r>
          </a:p>
          <a:p>
            <a:pPr marL="176679" indent="-176679">
              <a:buFont typeface="Arial" panose="020B0604020202020204" pitchFamily="34" charset="0"/>
              <a:buChar char="•"/>
            </a:pPr>
            <a:r>
              <a:rPr lang="en-US" dirty="0"/>
              <a:t>Scrum Master is introduced as organizations start to experiment and adopt agile approaches formally in some functional areas (e.g., software engineering). </a:t>
            </a:r>
          </a:p>
          <a:p>
            <a:pPr marL="176679" indent="-176679">
              <a:buFont typeface="Arial" panose="020B0604020202020204" pitchFamily="34" charset="0"/>
              <a:buChar char="•"/>
            </a:pPr>
            <a:r>
              <a:rPr lang="en-US" dirty="0"/>
              <a:t>Moving to a service-optimized model implies a transition away from application and process owners often defined/aligned by legacy applications or technology silos. </a:t>
            </a:r>
          </a:p>
          <a:p>
            <a:pPr marL="176679" indent="-176679">
              <a:buFont typeface="Arial" panose="020B0604020202020204" pitchFamily="34" charset="0"/>
              <a:buChar char="•"/>
            </a:pPr>
            <a:r>
              <a:rPr lang="en-US" dirty="0"/>
              <a:t>Technical support may be outsourced. There are several variations possible dependent on your organization’s sourcing/delivery model for technical support.</a:t>
            </a:r>
          </a:p>
        </p:txBody>
      </p:sp>
    </p:spTree>
    <p:extLst>
      <p:ext uri="{BB962C8B-B14F-4D97-AF65-F5344CB8AC3E}">
        <p14:creationId xmlns:p14="http://schemas.microsoft.com/office/powerpoint/2010/main" val="646964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0613" y="731838"/>
            <a:ext cx="4921250" cy="2768600"/>
          </a:xfrm>
        </p:spPr>
      </p:sp>
      <p:sp>
        <p:nvSpPr>
          <p:cNvPr id="3" name="Notes Placeholder 2"/>
          <p:cNvSpPr>
            <a:spLocks noGrp="1"/>
          </p:cNvSpPr>
          <p:nvPr>
            <p:ph type="body" idx="1"/>
          </p:nvPr>
        </p:nvSpPr>
        <p:spPr/>
        <p:txBody>
          <a:bodyPr/>
          <a:lstStyle/>
          <a:p>
            <a:r>
              <a:rPr lang="en-US"/>
              <a:t>Through the lens of the I&amp;T operating model, the delivery model articulates how I&amp;T will execute its capabilities to design, deliver and evolve I&amp;T products and services. Once the operating model has been determined, the delivery model can be leveraged to provide insight into the configuration of the remaining operating components or capabilities. </a:t>
            </a:r>
          </a:p>
          <a:p>
            <a:endParaRPr lang="en-US"/>
          </a:p>
          <a:p>
            <a:r>
              <a:rPr lang="en-US"/>
              <a:t>To attain the value-optimizing operating model, a cross-enterprise, product-based conceptual delivery model is used in this illustration.  It combines I&amp;T practices such as agile development, service management, IT life cycle management and traditional business practices, such as R&amp;D, product management and product marketing. In doing so, the model forms something unique — an entrepreneurial, fast-iterating approach to managing IT as a set of services and solutions as a set of products from ideation to retirement. This enables more robust and targeted feature sets that center on customer needs, facilitate quicker deployment and validation of emerging technologies, and clearly define service and solution ownership and reporting structures throughout the enterprise.</a:t>
            </a:r>
          </a:p>
          <a:p>
            <a:endParaRPr lang="en-US"/>
          </a:p>
          <a:p>
            <a:r>
              <a:rPr lang="en-US"/>
              <a:t>Choose the value-centric delivery model where the enterprise is seeking to optimize speed, agility and innovation, and where the business is exploiting new business models and opportunities.</a:t>
            </a:r>
          </a:p>
          <a:p>
            <a:endParaRPr lang="en-US"/>
          </a:p>
          <a:p>
            <a:endParaRPr lang="fr-FR"/>
          </a:p>
        </p:txBody>
      </p:sp>
    </p:spTree>
    <p:extLst>
      <p:ext uri="{BB962C8B-B14F-4D97-AF65-F5344CB8AC3E}">
        <p14:creationId xmlns:p14="http://schemas.microsoft.com/office/powerpoint/2010/main" val="4286385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xmlns="" id="{0302AEB8-447D-4F1B-AF56-7D413E7A319F}"/>
              </a:ext>
            </a:extLst>
          </p:cNvPr>
          <p:cNvGraphicFramePr>
            <a:graphicFrameLocks noChangeAspect="1"/>
          </p:cNvGraphicFramePr>
          <p:nvPr userDrawn="1">
            <p:custDataLst>
              <p:tags r:id="rId2"/>
            </p:custDataLst>
            <p:extLst>
              <p:ext uri="{D42A27DB-BD31-4B8C-83A1-F6EECF244321}">
                <p14:modId xmlns:p14="http://schemas.microsoft.com/office/powerpoint/2010/main" val="4285955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3" name="think-cell Slide" r:id="rId4" imgW="395" imgH="394" progId="TCLayout.ActiveDocument.1">
                  <p:embed/>
                </p:oleObj>
              </mc:Choice>
              <mc:Fallback>
                <p:oleObj name="think-cell Slide" r:id="rId4" imgW="395" imgH="394" progId="TCLayout.ActiveDocument.1">
                  <p:embed/>
                  <p:pic>
                    <p:nvPicPr>
                      <p:cNvPr id="7" name="Object 6" hidden="1">
                        <a:extLst>
                          <a:ext uri="{FF2B5EF4-FFF2-40B4-BE49-F238E27FC236}">
                            <a16:creationId xmlns:a16="http://schemas.microsoft.com/office/drawing/2014/main" xmlns="" id="{0302AEB8-447D-4F1B-AF56-7D413E7A319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xmlns="" id="{8865185B-BD51-44E4-8F27-009BB6C3F462}"/>
              </a:ext>
            </a:extLst>
          </p:cNvPr>
          <p:cNvPicPr>
            <a:picLocks noChangeAspect="1"/>
          </p:cNvPicPr>
          <p:nvPr userDrawn="1"/>
        </p:nvPicPr>
        <p:blipFill rotWithShape="1">
          <a:blip r:embed="rId6"/>
          <a:srcRect l="-1" r="-18471"/>
          <a:stretch/>
        </p:blipFill>
        <p:spPr bwMode="gray">
          <a:xfrm flipH="1">
            <a:off x="0" y="0"/>
            <a:ext cx="12192000" cy="6858000"/>
          </a:xfrm>
          <a:prstGeom prst="rect">
            <a:avLst/>
          </a:prstGeom>
        </p:spPr>
      </p:pic>
      <p:sp>
        <p:nvSpPr>
          <p:cNvPr id="9" name="Rectangle 8">
            <a:extLst>
              <a:ext uri="{FF2B5EF4-FFF2-40B4-BE49-F238E27FC236}">
                <a16:creationId xmlns:a16="http://schemas.microsoft.com/office/drawing/2014/main" xmlns="" id="{75B1F4BC-C30F-4915-B944-6CD9D7DAD028}"/>
              </a:ext>
            </a:extLst>
          </p:cNvPr>
          <p:cNvSpPr/>
          <p:nvPr userDrawn="1"/>
        </p:nvSpPr>
        <p:spPr bwMode="gray">
          <a:xfrm>
            <a:off x="-1" y="0"/>
            <a:ext cx="7366001" cy="6858000"/>
          </a:xfrm>
          <a:prstGeom prst="rect">
            <a:avLst/>
          </a:prstGeom>
          <a:gradFill flip="none" rotWithShape="1">
            <a:gsLst>
              <a:gs pos="0">
                <a:srgbClr val="142634">
                  <a:alpha val="0"/>
                </a:srgbClr>
              </a:gs>
              <a:gs pos="100000">
                <a:srgbClr val="142634"/>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5" name="Text Placeholder 4"/>
          <p:cNvSpPr>
            <a:spLocks noGrp="1"/>
          </p:cNvSpPr>
          <p:nvPr>
            <p:ph type="body" sz="quarter" idx="10" hasCustomPrompt="1"/>
          </p:nvPr>
        </p:nvSpPr>
        <p:spPr bwMode="gray">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2" name="Title 1"/>
          <p:cNvSpPr>
            <a:spLocks noGrp="1"/>
          </p:cNvSpPr>
          <p:nvPr>
            <p:ph type="ctrTitle"/>
          </p:nvPr>
        </p:nvSpPr>
        <p:spPr bwMode="gray">
          <a:xfrm>
            <a:off x="2166861" y="1687986"/>
            <a:ext cx="4545024" cy="1994392"/>
          </a:xfrm>
        </p:spPr>
        <p:txBody>
          <a:bodyPr vert="horz" wrap="square" anchor="ctr" anchorCtr="0">
            <a:noAutofit/>
          </a:bodyPr>
          <a:lstStyle>
            <a:lvl1pPr algn="l">
              <a:defRPr sz="3600"/>
            </a:lvl1pPr>
          </a:lstStyle>
          <a:p>
            <a:r>
              <a:rPr lang="en-US"/>
              <a:t>Click to edit Master title style</a:t>
            </a:r>
          </a:p>
        </p:txBody>
      </p:sp>
      <p:sp>
        <p:nvSpPr>
          <p:cNvPr id="11" name="Focus Frame 2"/>
          <p:cNvSpPr>
            <a:spLocks noChangeAspect="1"/>
          </p:cNvSpPr>
          <p:nvPr userDrawn="1"/>
        </p:nvSpPr>
        <p:spPr bwMode="gray">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gray">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extBox 7"/>
          <p:cNvSpPr txBox="1"/>
          <p:nvPr userDrawn="1"/>
        </p:nvSpPr>
        <p:spPr bwMode="gray">
          <a:xfrm>
            <a:off x="458150" y="5909473"/>
            <a:ext cx="7048908" cy="754053"/>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a:p>
            <a:pPr algn="l" eaLnBrk="0" hangingPunct="0">
              <a:lnSpc>
                <a:spcPct val="100000"/>
              </a:lnSpc>
              <a:spcBef>
                <a:spcPts val="0"/>
              </a:spcBef>
              <a:spcAft>
                <a:spcPts val="0"/>
              </a:spcAft>
              <a:defRPr/>
            </a:pPr>
            <a:endParaRPr lang="en-US" sz="700" b="0" i="0" u="none" strike="noStrike" kern="1200" dirty="0">
              <a:solidFill>
                <a:schemeClr val="tx1"/>
              </a:solidFill>
              <a:effectLst/>
              <a:latin typeface="Arial" charset="0"/>
              <a:ea typeface="Arial Unicode MS" pitchFamily="34" charset="-128"/>
              <a:cs typeface="Arial Unicode MS" pitchFamily="34" charset="-128"/>
            </a:endParaRPr>
          </a:p>
          <a:p>
            <a:pPr algn="l" eaLnBrk="0" hangingPunct="0">
              <a:lnSpc>
                <a:spcPct val="100000"/>
              </a:lnSpc>
              <a:spcBef>
                <a:spcPts val="0"/>
              </a:spcBef>
              <a:spcAft>
                <a:spcPts val="0"/>
              </a:spcAft>
              <a:defRPr/>
            </a:pPr>
            <a:r>
              <a:rPr lang="en-US" sz="700" dirty="0">
                <a:solidFill>
                  <a:schemeClr val="tx1"/>
                </a:solidFill>
                <a:ea typeface="Arial Unicode MS" pitchFamily="34" charset="-128"/>
                <a:cs typeface="Arial Unicode MS" pitchFamily="34" charset="-128"/>
              </a:rPr>
              <a:t>Unless otherwise marked for external use, the items in this Gartner Toolkit are for internal noncommercial use by the licensed Gartner client. The materials contained in this Toolkit may not be repackaged or resold. Gartner makes no representations or warranties as to the suitability of this Toolkit for any particular purpose, and disclaims all liabilities for any damages, whether direct, consequential, incidental or special, arising out of the use of or inability to use this material or the information provided herein.</a:t>
            </a:r>
          </a:p>
        </p:txBody>
      </p:sp>
      <p:pic>
        <p:nvPicPr>
          <p:cNvPr id="10" name="Picture 9">
            <a:extLst>
              <a:ext uri="{FF2B5EF4-FFF2-40B4-BE49-F238E27FC236}">
                <a16:creationId xmlns:a16="http://schemas.microsoft.com/office/drawing/2014/main" xmlns="" id="{4B4702A2-2CE0-4972-B913-F303E9FFA4D4}"/>
              </a:ext>
            </a:extLst>
          </p:cNvPr>
          <p:cNvPicPr>
            <a:picLocks noChangeAspect="1"/>
          </p:cNvPicPr>
          <p:nvPr userDrawn="1"/>
        </p:nvPicPr>
        <p:blipFill>
          <a:blip r:embed="rId7"/>
          <a:stretch>
            <a:fillRect/>
          </a:stretch>
        </p:blipFill>
        <p:spPr bwMode="gray">
          <a:xfrm>
            <a:off x="9692640" y="6053328"/>
            <a:ext cx="2041210" cy="466344"/>
          </a:xfrm>
          <a:prstGeom prst="rect">
            <a:avLst/>
          </a:prstGeom>
        </p:spPr>
      </p:pic>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6" name="Text Placeholder 11"/>
          <p:cNvSpPr>
            <a:spLocks noGrp="1"/>
          </p:cNvSpPr>
          <p:nvPr>
            <p:ph type="body" sz="quarter" idx="18" hasCustomPrompt="1"/>
          </p:nvPr>
        </p:nvSpPr>
        <p:spPr>
          <a:xfrm>
            <a:off x="457200"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19" hasCustomPrompt="1"/>
          </p:nvPr>
        </p:nvSpPr>
        <p:spPr>
          <a:xfrm>
            <a:off x="3363487"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1"/>
          <p:cNvSpPr>
            <a:spLocks noGrp="1"/>
          </p:cNvSpPr>
          <p:nvPr>
            <p:ph type="body" sz="quarter" idx="20" hasCustomPrompt="1"/>
          </p:nvPr>
        </p:nvSpPr>
        <p:spPr>
          <a:xfrm>
            <a:off x="626660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11"/>
          <p:cNvSpPr>
            <a:spLocks noGrp="1"/>
          </p:cNvSpPr>
          <p:nvPr>
            <p:ph type="body" sz="quarter" idx="21" hasCustomPrompt="1"/>
          </p:nvPr>
        </p:nvSpPr>
        <p:spPr>
          <a:xfrm>
            <a:off x="9166542" y="1343025"/>
            <a:ext cx="256349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blackWhite">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blackWhite">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blackWhite">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blackWhite">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CA50338C-ADCB-4069-BB62-E3B0688D068A}"/>
              </a:ext>
            </a:extLst>
          </p:cNvPr>
          <p:cNvGraphicFramePr>
            <a:graphicFrameLocks noChangeAspect="1"/>
          </p:cNvGraphicFramePr>
          <p:nvPr userDrawn="1">
            <p:custDataLst>
              <p:tags r:id="rId2"/>
            </p:custDataLst>
            <p:extLst>
              <p:ext uri="{D42A27DB-BD31-4B8C-83A1-F6EECF244321}">
                <p14:modId xmlns:p14="http://schemas.microsoft.com/office/powerpoint/2010/main" val="2608396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1"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CA50338C-ADCB-4069-BB62-E3B0688D068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CE22114-9047-40C5-9D05-AF35D7B7B087}"/>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A010A63-A320-4171-A7B4-06A2D3C91471}"/>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9" name="Text Placeholder 2">
            <a:extLst>
              <a:ext uri="{FF2B5EF4-FFF2-40B4-BE49-F238E27FC236}">
                <a16:creationId xmlns:a16="http://schemas.microsoft.com/office/drawing/2014/main" xmlns="" id="{46E05064-B5DA-4441-B4C7-8D9385881BD3}"/>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6232DDF0-849C-4E14-AA79-D38FAF54F35E}"/>
              </a:ext>
            </a:extLst>
          </p:cNvPr>
          <p:cNvGraphicFramePr>
            <a:graphicFrameLocks noChangeAspect="1"/>
          </p:cNvGraphicFramePr>
          <p:nvPr userDrawn="1">
            <p:custDataLst>
              <p:tags r:id="rId2"/>
            </p:custDataLst>
            <p:extLst>
              <p:ext uri="{D42A27DB-BD31-4B8C-83A1-F6EECF244321}">
                <p14:modId xmlns:p14="http://schemas.microsoft.com/office/powerpoint/2010/main" val="3569030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6232DDF0-849C-4E14-AA79-D38FAF54F35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7E2658A3-1872-4FC3-9D58-94F2094AD6FA}"/>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9" name="Picture Placeholder 9">
            <a:extLst>
              <a:ext uri="{FF2B5EF4-FFF2-40B4-BE49-F238E27FC236}">
                <a16:creationId xmlns:a16="http://schemas.microsoft.com/office/drawing/2014/main" xmlns="" id="{3124B76B-735A-4421-821F-1A558D45EBCC}"/>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
        <p:nvSpPr>
          <p:cNvPr id="10" name="Title 1">
            <a:extLst>
              <a:ext uri="{FF2B5EF4-FFF2-40B4-BE49-F238E27FC236}">
                <a16:creationId xmlns:a16="http://schemas.microsoft.com/office/drawing/2014/main" xmlns="" id="{05E00C06-0F09-4055-9C4A-4D1F84AD80E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1" name="Text Placeholder 2">
            <a:extLst>
              <a:ext uri="{FF2B5EF4-FFF2-40B4-BE49-F238E27FC236}">
                <a16:creationId xmlns:a16="http://schemas.microsoft.com/office/drawing/2014/main" xmlns="" id="{980DDEA7-4BAF-48FA-882B-45D60DCBCF7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1478475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155197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indent="-228600">
              <a:buSzPct val="100000"/>
              <a:buFont typeface="Wingdings" panose="05000000000000000000" pitchFamily="2" charset="2"/>
              <a:buChar char="§"/>
              <a:defRPr/>
            </a:lvl1pPr>
            <a:lvl2pPr marL="461963" indent="-228600">
              <a:buSzPct val="100000"/>
              <a:buFont typeface="Arial" panose="020B0604020202020204" pitchFamily="34" charset="0"/>
              <a:buChar char="–"/>
              <a:defRPr/>
            </a:lvl2pPr>
            <a:lvl3pPr marL="682625" indent="-228600">
              <a:buSzPct val="100000"/>
              <a:buFont typeface="Wingdings" panose="05000000000000000000" pitchFamily="2" charset="2"/>
              <a:buChar char="§"/>
              <a:defRPr/>
            </a:lvl3pPr>
            <a:lvl4pPr marL="914400" indent="-228600">
              <a:buSzPct val="100000"/>
              <a:buFont typeface="Arial" panose="020B0604020202020204" pitchFamily="34" charset="0"/>
              <a:buChar char="–"/>
              <a:defRPr/>
            </a:lvl4pPr>
            <a:lvl5pPr marL="1146175" indent="-228600">
              <a:buSzPct val="100000"/>
              <a:buFont typeface="Wingdings" panose="05000000000000000000" pitchFamily="2" charset="2"/>
              <a:buChar char="§"/>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p>
        </p:txBody>
      </p:sp>
      <p:sp>
        <p:nvSpPr>
          <p:cNvPr id="11" name="Focus Frame 2"/>
          <p:cNvSpPr>
            <a:spLocks noChangeAspect="1"/>
          </p:cNvSpPr>
          <p:nvPr userDrawn="1"/>
        </p:nvSpPr>
        <p:spPr bwMode="blackWhite">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Focus Frame 2"/>
          <p:cNvSpPr>
            <a:spLocks noChangeAspect="1"/>
          </p:cNvSpPr>
          <p:nvPr userDrawn="1"/>
        </p:nvSpPr>
        <p:spPr bwMode="blackWhite">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4" name="Picture 3">
            <a:extLst>
              <a:ext uri="{FF2B5EF4-FFF2-40B4-BE49-F238E27FC236}">
                <a16:creationId xmlns:a16="http://schemas.microsoft.com/office/drawing/2014/main" xmlns="" id="{A98BD60A-AFB5-42D5-A4D8-98D73A74B25D}"/>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buSzPct val="100000"/>
              <a:buFont typeface="Wingdings" panose="05000000000000000000" pitchFamily="2" charset="2"/>
              <a:buChar char="§"/>
              <a:defRPr sz="1600"/>
            </a:lvl1pPr>
            <a:lvl2pPr marL="461963" indent="-228600">
              <a:buSzPct val="100000"/>
              <a:buFont typeface="Arial" panose="020B0604020202020204" pitchFamily="34" charset="0"/>
              <a:buChar char="–"/>
              <a:defRPr sz="1600"/>
            </a:lvl2pPr>
            <a:lvl3pPr marL="682625" indent="-228600">
              <a:buSzPct val="100000"/>
              <a:buFont typeface="Wingdings" panose="05000000000000000000" pitchFamily="2" charset="2"/>
              <a:buChar char="§"/>
              <a:defRPr sz="1600"/>
            </a:lvl3pPr>
            <a:lvl4pPr marL="914400" indent="-228600">
              <a:buSzPct val="100000"/>
              <a:buFont typeface="Arial" panose="020B0604020202020204" pitchFamily="34" charset="0"/>
              <a:buChar char="–"/>
              <a:defRPr sz="1600"/>
            </a:lvl4pPr>
            <a:lvl5pPr marL="1146175" indent="-228600">
              <a:buSzPct val="100000"/>
              <a:buFont typeface="Wingdings" panose="05000000000000000000" pitchFamily="2" charset="2"/>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33363">
              <a:buSzPct val="100000"/>
              <a:buFont typeface="Arial" panose="020B0604020202020204" pitchFamily="34" charset="0"/>
              <a:buChar char="–"/>
              <a:defRPr lang="en-US" sz="1600" kern="1200" dirty="0" smtClean="0">
                <a:solidFill>
                  <a:schemeClr val="tx1"/>
                </a:solidFill>
                <a:latin typeface="+mn-lt"/>
                <a:ea typeface="+mn-ea"/>
                <a:cs typeface="+mn-cs"/>
              </a:defRPr>
            </a:lvl3pPr>
            <a:lvl4pPr marL="682625" indent="-225425">
              <a:buSzPct val="100000"/>
              <a:buFont typeface="Wingdings" panose="05000000000000000000" pitchFamily="2" charset="2"/>
              <a:buChar char="§"/>
              <a:defRPr lang="en-US" sz="1600" kern="1200" dirty="0">
                <a:solidFill>
                  <a:schemeClr val="tx1"/>
                </a:solidFill>
                <a:latin typeface="+mn-lt"/>
                <a:ea typeface="+mn-ea"/>
                <a:cs typeface="+mn-cs"/>
              </a:defRPr>
            </a:lvl4pPr>
            <a:lvl5pPr marL="914400" indent="-228600">
              <a:buSzPct val="100000"/>
              <a:buFont typeface="Arial" panose="020B0604020202020204" pitchFamily="34" charset="0"/>
              <a:buChar char="‒"/>
              <a:defRPr lang="en-US" sz="16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7"/>
          </p:nvPr>
        </p:nvSpPr>
        <p:spPr>
          <a:xfrm>
            <a:off x="8391186"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hasCustomPrompt="1"/>
          </p:nvPr>
        </p:nvSpPr>
        <p:spPr bwMode="ltGray">
          <a:xfrm>
            <a:off x="4424192"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20" hasCustomPrompt="1"/>
          </p:nvPr>
        </p:nvSpPr>
        <p:spPr bwMode="ltGray">
          <a:xfrm>
            <a:off x="8391523"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8" hasCustomPrompt="1"/>
          </p:nvPr>
        </p:nvSpPr>
        <p:spPr bwMode="ltGray">
          <a:xfrm>
            <a:off x="457200" y="1343025"/>
            <a:ext cx="333692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615568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1" name="Text Placeholder 11"/>
          <p:cNvSpPr>
            <a:spLocks noGrp="1"/>
          </p:cNvSpPr>
          <p:nvPr>
            <p:ph type="body" sz="quarter" idx="18" hasCustomPrompt="1"/>
          </p:nvPr>
        </p:nvSpPr>
        <p:spPr>
          <a:xfrm>
            <a:off x="337534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hasCustomPrompt="1"/>
          </p:nvPr>
        </p:nvSpPr>
        <p:spPr>
          <a:xfrm>
            <a:off x="6254752"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hasCustomPrompt="1"/>
          </p:nvPr>
        </p:nvSpPr>
        <p:spPr>
          <a:xfrm>
            <a:off x="9169718" y="1343025"/>
            <a:ext cx="2563495" cy="4645025"/>
          </a:xfrm>
          <a:prstGeom prst="rect">
            <a:avLst/>
          </a:prstGeom>
          <a:noFill/>
        </p:spPr>
        <p:txBody>
          <a:bodyPr>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52474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16" name="Text Placeholder 11"/>
          <p:cNvSpPr>
            <a:spLocks noGrp="1"/>
          </p:cNvSpPr>
          <p:nvPr>
            <p:ph type="body" sz="quarter" idx="18" hasCustomPrompt="1"/>
          </p:nvPr>
        </p:nvSpPr>
        <p:spPr bwMode="ltGray">
          <a:xfrm>
            <a:off x="457200"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19" hasCustomPrompt="1"/>
          </p:nvPr>
        </p:nvSpPr>
        <p:spPr bwMode="ltGray">
          <a:xfrm>
            <a:off x="3363487"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11"/>
          <p:cNvSpPr>
            <a:spLocks noGrp="1"/>
          </p:cNvSpPr>
          <p:nvPr>
            <p:ph type="body" sz="quarter" idx="20" hasCustomPrompt="1"/>
          </p:nvPr>
        </p:nvSpPr>
        <p:spPr bwMode="ltGray">
          <a:xfrm>
            <a:off x="626660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11"/>
          <p:cNvSpPr>
            <a:spLocks noGrp="1"/>
          </p:cNvSpPr>
          <p:nvPr>
            <p:ph type="body" sz="quarter" idx="21" hasCustomPrompt="1"/>
          </p:nvPr>
        </p:nvSpPr>
        <p:spPr bwMode="ltGray">
          <a:xfrm>
            <a:off x="9166542" y="1343025"/>
            <a:ext cx="2563495" cy="4645025"/>
          </a:xfrm>
          <a:prstGeom prst="rect">
            <a:avLst/>
          </a:prstGeom>
          <a:solidFill>
            <a:srgbClr val="26486F"/>
          </a:solidFill>
        </p:spPr>
        <p:txBody>
          <a:bodyPr lIns="182880" tIns="182880" rIns="91440" bIns="182880">
            <a:noAutofit/>
          </a:bodyPr>
          <a:lstStyle>
            <a:lvl1pPr marL="0" indent="0">
              <a:buNone/>
              <a:defRPr sz="1600" b="1"/>
            </a:lvl1pPr>
            <a:lvl2pPr marL="228600" indent="-228600">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2pPr>
            <a:lvl3pPr marL="461963" indent="-228600">
              <a:buSzPct val="100000"/>
              <a:buFont typeface="Arial" panose="020B0604020202020204" pitchFamily="34" charset="0"/>
              <a:buChar char="–"/>
              <a:defRPr sz="1600"/>
            </a:lvl3pPr>
            <a:lvl4pPr marL="682625" indent="-228600">
              <a:buSzPct val="100000"/>
              <a:buFont typeface="Wingdings" panose="05000000000000000000" pitchFamily="2" charset="2"/>
              <a:buChar char="§"/>
              <a:defRPr sz="1600"/>
            </a:lvl4pPr>
            <a:lvl5pPr marL="914400" indent="-231775">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21774899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3BDE8A66-137B-48B1-B968-519E5E77D9C5}"/>
              </a:ext>
            </a:extLst>
          </p:cNvPr>
          <p:cNvGraphicFramePr>
            <a:graphicFrameLocks noChangeAspect="1"/>
          </p:cNvGraphicFramePr>
          <p:nvPr userDrawn="1">
            <p:custDataLst>
              <p:tags r:id="rId2"/>
            </p:custDataLst>
            <p:extLst>
              <p:ext uri="{D42A27DB-BD31-4B8C-83A1-F6EECF244321}">
                <p14:modId xmlns:p14="http://schemas.microsoft.com/office/powerpoint/2010/main" val="900988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3" name="think-cell Slide" r:id="rId5" imgW="425" imgH="424" progId="TCLayout.ActiveDocument.1">
                  <p:embed/>
                </p:oleObj>
              </mc:Choice>
              <mc:Fallback>
                <p:oleObj name="think-cell Slide" r:id="rId5" imgW="425" imgH="424" progId="TCLayout.ActiveDocument.1">
                  <p:embed/>
                  <p:pic>
                    <p:nvPicPr>
                      <p:cNvPr id="5" name="Object 4" hidden="1">
                        <a:extLst>
                          <a:ext uri="{FF2B5EF4-FFF2-40B4-BE49-F238E27FC236}">
                            <a16:creationId xmlns:a16="http://schemas.microsoft.com/office/drawing/2014/main" xmlns="" id="{3BDE8A66-137B-48B1-B968-519E5E77D9C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5F42E9AB-82CE-4C71-8B7E-9354D1ECBDF1}"/>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8" name="Title 1">
            <a:extLst>
              <a:ext uri="{FF2B5EF4-FFF2-40B4-BE49-F238E27FC236}">
                <a16:creationId xmlns:a16="http://schemas.microsoft.com/office/drawing/2014/main" xmlns="" id="{A8C70BEF-2DF7-4727-BB43-80147C8B19F4}"/>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a:t>
            </a:r>
            <a:r>
              <a:rPr lang="en-US"/>
              <a:t> </a:t>
            </a:r>
            <a:r>
              <a:rPr lang="en-US" err="1"/>
              <a:t>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 lorem.”</a:t>
            </a:r>
          </a:p>
        </p:txBody>
      </p:sp>
      <p:sp>
        <p:nvSpPr>
          <p:cNvPr id="9" name="Text Placeholder 2">
            <a:extLst>
              <a:ext uri="{FF2B5EF4-FFF2-40B4-BE49-F238E27FC236}">
                <a16:creationId xmlns:a16="http://schemas.microsoft.com/office/drawing/2014/main" xmlns="" id="{CCEF406C-33DC-4CDB-AAB2-3B26722162FA}"/>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39381659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B86F78F9-68C5-4F90-ADBA-2FA5D76CE70C}"/>
              </a:ext>
            </a:extLst>
          </p:cNvPr>
          <p:cNvGraphicFramePr>
            <a:graphicFrameLocks noChangeAspect="1"/>
          </p:cNvGraphicFramePr>
          <p:nvPr userDrawn="1">
            <p:custDataLst>
              <p:tags r:id="rId2"/>
            </p:custDataLst>
            <p:extLst>
              <p:ext uri="{D42A27DB-BD31-4B8C-83A1-F6EECF244321}">
                <p14:modId xmlns:p14="http://schemas.microsoft.com/office/powerpoint/2010/main" val="22755869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7" name="think-cell Slide" r:id="rId5" imgW="425" imgH="424" progId="TCLayout.ActiveDocument.1">
                  <p:embed/>
                </p:oleObj>
              </mc:Choice>
              <mc:Fallback>
                <p:oleObj name="think-cell Slide" r:id="rId5" imgW="425" imgH="424" progId="TCLayout.ActiveDocument.1">
                  <p:embed/>
                  <p:pic>
                    <p:nvPicPr>
                      <p:cNvPr id="4" name="Object 3" hidden="1">
                        <a:extLst>
                          <a:ext uri="{FF2B5EF4-FFF2-40B4-BE49-F238E27FC236}">
                            <a16:creationId xmlns:a16="http://schemas.microsoft.com/office/drawing/2014/main" xmlns="" id="{B86F78F9-68C5-4F90-ADBA-2FA5D76CE7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xmlns="" id="{9D4C4EC0-D50D-4B35-91AF-1F7DBA755E65}"/>
              </a:ext>
            </a:extLst>
          </p:cNvPr>
          <p:cNvSpPr/>
          <p:nvPr userDrawn="1">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12" name="Picture Placeholder 9">
            <a:extLst>
              <a:ext uri="{FF2B5EF4-FFF2-40B4-BE49-F238E27FC236}">
                <a16:creationId xmlns:a16="http://schemas.microsoft.com/office/drawing/2014/main" xmlns="" id="{D9704151-CC10-4896-862D-97022BBBE55F}"/>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p>
        </p:txBody>
      </p:sp>
      <p:sp>
        <p:nvSpPr>
          <p:cNvPr id="14" name="Title 1">
            <a:extLst>
              <a:ext uri="{FF2B5EF4-FFF2-40B4-BE49-F238E27FC236}">
                <a16:creationId xmlns:a16="http://schemas.microsoft.com/office/drawing/2014/main" xmlns="" id="{08A1F32A-9A25-46DA-8B29-8AB1E5038CCE}"/>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t>
            </a:r>
            <a:r>
              <a:rPr lang="en-US" err="1"/>
              <a:t>amet</a:t>
            </a:r>
            <a:r>
              <a:rPr lang="en-US"/>
              <a:t>, </a:t>
            </a:r>
            <a:r>
              <a:rPr lang="en-US" err="1"/>
              <a:t>conse</a:t>
            </a:r>
            <a:r>
              <a:rPr lang="en-US"/>
              <a:t> </a:t>
            </a:r>
            <a:r>
              <a:rPr lang="en-US" err="1"/>
              <a:t>ctet</a:t>
            </a:r>
            <a:r>
              <a:rPr lang="en-US"/>
              <a:t> </a:t>
            </a:r>
            <a:r>
              <a:rPr lang="en-US" err="1"/>
              <a:t>ur</a:t>
            </a:r>
            <a:r>
              <a:rPr lang="en-US"/>
              <a:t>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8" name="Text Placeholder 2">
            <a:extLst>
              <a:ext uri="{FF2B5EF4-FFF2-40B4-BE49-F238E27FC236}">
                <a16:creationId xmlns:a16="http://schemas.microsoft.com/office/drawing/2014/main" xmlns="" id="{8E238CB4-B5C5-45BE-97D3-3BD04123727F}"/>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xmlns:p14="http://schemas.microsoft.com/office/powerpoint/2010/main" val="23926936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 W1_Surf">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5F3AE04-824E-4F17-B774-457DA80A7E3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863953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269E45D6-B405-4307-B5E3-C306CF715F62}"/>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12B464-7195-4E51-B68E-D1337B600F58}"/>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578854D-72F7-475F-BCDC-C7E3CA48F480}"/>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8" name="TextBox 7"/>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F0B4446D-0189-4EBD-A92A-CE15D6AABE05}"/>
              </a:ext>
            </a:extLst>
          </p:cNvPr>
          <p:cNvPicPr>
            <a:picLocks noChangeAspect="1"/>
          </p:cNvPicPr>
          <p:nvPr userDrawn="1"/>
        </p:nvPicPr>
        <p:blipFill>
          <a:blip r:embed="rId2"/>
          <a:stretch>
            <a:fillRect/>
          </a:stretch>
        </p:blipFill>
        <p:spPr>
          <a:xfrm>
            <a:off x="9692640" y="6053328"/>
            <a:ext cx="2038730" cy="466344"/>
          </a:xfrm>
          <a:prstGeom prst="rect">
            <a:avLst/>
          </a:prstGeom>
        </p:spPr>
      </p:pic>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W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33350706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26281709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39377596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601489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22190986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B1_Surf">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11" name="TextBox 10"/>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094D293-C9BF-4FCB-9A99-51E71F38CBF8}"/>
              </a:ext>
            </a:extLst>
          </p:cNvPr>
          <p:cNvPicPr>
            <a:picLocks noChangeAspect="1"/>
          </p:cNvPicPr>
          <p:nvPr userDrawn="1"/>
        </p:nvPicPr>
        <p:blipFill>
          <a:blip r:embed="rId2"/>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2598171142"/>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11" name="TextBox 10"/>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2CB6DD0-A0BB-4AF5-97D9-C667B0603CCE}"/>
              </a:ext>
            </a:extLst>
          </p:cNvPr>
          <p:cNvPicPr>
            <a:picLocks noChangeAspect="1"/>
          </p:cNvPicPr>
          <p:nvPr userDrawn="1"/>
        </p:nvPicPr>
        <p:blipFill>
          <a:blip r:embed="rId2"/>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11" name="TextBox 10"/>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6858249E-64C9-42EC-BD9C-9CE96DE59DF4}"/>
              </a:ext>
            </a:extLst>
          </p:cNvPr>
          <p:cNvPicPr>
            <a:picLocks noChangeAspect="1"/>
          </p:cNvPicPr>
          <p:nvPr userDrawn="1"/>
        </p:nvPicPr>
        <p:blipFill>
          <a:blip r:embed="rId2"/>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11" name="TextBox 10"/>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9BC022A2-30D1-4C19-AC92-0D0A7651B261}"/>
              </a:ext>
            </a:extLst>
          </p:cNvPr>
          <p:cNvPicPr>
            <a:picLocks noChangeAspect="1"/>
          </p:cNvPicPr>
          <p:nvPr userDrawn="1"/>
        </p:nvPicPr>
        <p:blipFill>
          <a:blip r:embed="rId2"/>
          <a:stretch>
            <a:fillRect/>
          </a:stretch>
        </p:blipFill>
        <p:spPr>
          <a:xfrm>
            <a:off x="9692640" y="6053328"/>
            <a:ext cx="2041210" cy="466344"/>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blackWhite">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2" name="Focus Frame 2"/>
          <p:cNvSpPr>
            <a:spLocks noChangeAspect="1"/>
          </p:cNvSpPr>
          <p:nvPr userDrawn="1"/>
        </p:nvSpPr>
        <p:spPr bwMode="blackWhite">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a:prstGeom prst="rect">
            <a:avLst/>
          </a:prstGeo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Presenter Name</a:t>
            </a:r>
            <a:br>
              <a:rPr lang="en-US"/>
            </a:br>
            <a:r>
              <a:rPr lang="en-US"/>
              <a:t>Date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a:p>
        </p:txBody>
      </p:sp>
      <p:sp>
        <p:nvSpPr>
          <p:cNvPr id="15" name="TextBox 14"/>
          <p:cNvSpPr txBox="1"/>
          <p:nvPr userDrawn="1"/>
        </p:nvSpPr>
        <p:spPr bwMode="gray">
          <a:xfrm>
            <a:off x="460257" y="6196507"/>
            <a:ext cx="7048908"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chemeClr val="tx1"/>
              </a:solidFill>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xmlns="" id="{A47678B8-6514-40C4-87E5-5A2D66771883}"/>
              </a:ext>
            </a:extLst>
          </p:cNvPr>
          <p:cNvPicPr>
            <a:picLocks noChangeAspect="1"/>
          </p:cNvPicPr>
          <p:nvPr userDrawn="1"/>
        </p:nvPicPr>
        <p:blipFill>
          <a:blip r:embed="rId2"/>
          <a:stretch>
            <a:fillRect/>
          </a:stretch>
        </p:blipFill>
        <p:spPr>
          <a:xfrm>
            <a:off x="9693021" y="6053328"/>
            <a:ext cx="2041210" cy="466344"/>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B1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41472237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22755955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19096082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222652708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endParaRPr lang="en-US"/>
          </a:p>
        </p:txBody>
      </p:sp>
    </p:spTree>
    <p:extLst>
      <p:ext uri="{BB962C8B-B14F-4D97-AF65-F5344CB8AC3E}">
        <p14:creationId xmlns:p14="http://schemas.microsoft.com/office/powerpoint/2010/main" val="329728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0" hasCustomPrompt="1"/>
          </p:nvPr>
        </p:nvSpPr>
        <p:spPr>
          <a:xfrm>
            <a:off x="457200" y="1343025"/>
            <a:ext cx="11276013" cy="4645023"/>
          </a:xfrm>
          <a:prstGeom prst="rect">
            <a:avLst/>
          </a:prstGeom>
        </p:spPr>
        <p:txBody>
          <a:bodyPr/>
          <a:lstStyle>
            <a:lvl1pPr marL="228600" marR="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lang="en-US" sz="1600" kern="1200" dirty="0" smtClean="0">
                <a:solidFill>
                  <a:schemeClr val="tx1"/>
                </a:solidFill>
                <a:latin typeface="+mn-lt"/>
                <a:ea typeface="+mn-ea"/>
                <a:cs typeface="+mn-cs"/>
              </a:defRPr>
            </a:lvl1pPr>
            <a:lvl2pPr marL="457200" indent="-228600">
              <a:defRPr lang="en-US" sz="1600" kern="1200" dirty="0" smtClean="0">
                <a:solidFill>
                  <a:schemeClr val="tx1"/>
                </a:solidFill>
                <a:latin typeface="+mn-lt"/>
                <a:ea typeface="+mn-ea"/>
                <a:cs typeface="+mn-cs"/>
              </a:defRPr>
            </a:lvl2pPr>
            <a:lvl3pPr marL="682625" indent="-225425">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6175" indent="-231775">
              <a:buFont typeface="Wingdings" panose="05000000000000000000" pitchFamily="2" charset="2"/>
              <a:buChar char="§"/>
              <a:defRPr lang="en-US" sz="1600" kern="1200" dirty="0">
                <a:solidFill>
                  <a:schemeClr val="tx1"/>
                </a:solidFill>
                <a:latin typeface="+mn-lt"/>
                <a:ea typeface="+mn-ea"/>
                <a:cs typeface="+mn-cs"/>
              </a:defRPr>
            </a:lvl5pPr>
          </a:lstStyle>
          <a:p>
            <a:pPr marL="228600" marR="0" lvl="0" indent="-228600" algn="l" defTabSz="914400" rtl="0" eaLnBrk="1" fontAlgn="auto" latinLnBrk="0" hangingPunct="1">
              <a:lnSpc>
                <a:spcPct val="100000"/>
              </a:lnSpc>
              <a:spcBef>
                <a:spcPts val="0"/>
              </a:spcBef>
              <a:spcAft>
                <a:spcPts val="1200"/>
              </a:spcAft>
              <a:buClr>
                <a:schemeClr val="tx2"/>
              </a:buClr>
              <a:buSzPct val="100000"/>
              <a:buFont typeface="Wingdings" panose="05000000000000000000" pitchFamily="2" charset="2"/>
              <a:buChar char="§"/>
              <a:tabLst/>
              <a:defRPr/>
            </a:pPr>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8458498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7" name="think-cell Slide" r:id="rId4" imgW="425" imgH="424" progId="TCLayout.ActiveDocument.1">
                  <p:embed/>
                </p:oleObj>
              </mc:Choice>
              <mc:Fallback>
                <p:oleObj name="think-cell Slide" r:id="rId4" imgW="425" imgH="424" progId="TCLayout.ActiveDocument.1">
                  <p:embed/>
                  <p:pic>
                    <p:nvPicPr>
                      <p:cNvPr id="4" name="Object 3"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buFont typeface="Wingdings" panose="05000000000000000000" pitchFamily="2" charset="2"/>
              <a:buChar char="§"/>
              <a:defRPr lang="en-US" sz="1600" kern="1200" dirty="0" smtClean="0">
                <a:solidFill>
                  <a:schemeClr val="tx1"/>
                </a:solidFill>
                <a:latin typeface="+mn-lt"/>
                <a:ea typeface="+mn-ea"/>
                <a:cs typeface="+mn-cs"/>
              </a:defRPr>
            </a:lvl1pPr>
            <a:lvl2pPr marL="457200" marR="0" indent="-228600" algn="l" defTabSz="914400" rtl="0" eaLnBrk="1" fontAlgn="auto" latinLnBrk="0" hangingPunct="1">
              <a:lnSpc>
                <a:spcPct val="100000"/>
              </a:lnSpc>
              <a:spcBef>
                <a:spcPts val="0"/>
              </a:spcBef>
              <a:spcAft>
                <a:spcPts val="1200"/>
              </a:spcAft>
              <a:buClrTx/>
              <a:buSzPct val="100000"/>
              <a:buFont typeface="Arial" panose="020B0604020202020204" pitchFamily="34" charset="0"/>
              <a:buChar char="–"/>
              <a:tabLst/>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hasCustomPrompt="1"/>
          </p:nvPr>
        </p:nvSpPr>
        <p:spPr>
          <a:xfrm>
            <a:off x="457201"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343026"/>
            <a:ext cx="5499100" cy="4645024"/>
          </a:xfrm>
          <a:prstGeom prst="rect">
            <a:avLst/>
          </a:prstGeom>
        </p:spPr>
        <p:txBody>
          <a:bodyPr>
            <a:noAutofit/>
          </a:bodyPr>
          <a:lstStyle>
            <a:lvl1pPr marL="228600" indent="-228600">
              <a:defRPr lang="en-US" sz="1600" kern="1200" dirty="0" smtClean="0">
                <a:solidFill>
                  <a:schemeClr val="tx1"/>
                </a:solidFill>
                <a:latin typeface="+mn-lt"/>
                <a:ea typeface="+mn-ea"/>
                <a:cs typeface="+mn-cs"/>
              </a:defRPr>
            </a:lvl1pPr>
            <a:lvl2pPr marL="457200" indent="-228600">
              <a:buFont typeface="Arial" panose="020B0604020202020204" pitchFamily="34" charset="0"/>
              <a:buChar char="–"/>
              <a:defRPr sz="1600"/>
            </a:lvl2pPr>
            <a:lvl3pPr marL="685800" indent="-228600">
              <a:buFont typeface="Wingdings" panose="05000000000000000000" pitchFamily="2" charset="2"/>
              <a:buChar char="§"/>
              <a:defRPr lang="en-US" sz="1600" kern="1200" dirty="0" smtClean="0">
                <a:solidFill>
                  <a:schemeClr val="tx1"/>
                </a:solidFill>
                <a:latin typeface="+mn-lt"/>
                <a:ea typeface="+mn-ea"/>
                <a:cs typeface="+mn-cs"/>
              </a:defRPr>
            </a:lvl3pPr>
            <a:lvl4pPr marL="914400" indent="-228600">
              <a:buSzPct val="100000"/>
              <a:buFont typeface="Arial" panose="020B0604020202020204" pitchFamily="34" charset="0"/>
              <a:buChar char="–"/>
              <a:defRPr lang="en-US" sz="1600" kern="1200" dirty="0" smtClean="0">
                <a:solidFill>
                  <a:schemeClr val="tx1"/>
                </a:solidFill>
                <a:latin typeface="+mn-lt"/>
                <a:ea typeface="+mn-ea"/>
                <a:cs typeface="+mn-cs"/>
              </a:defRPr>
            </a:lvl4pPr>
            <a:lvl5pPr marL="1143000" indent="-228600">
              <a:buFont typeface="Wingdings" panose="05000000000000000000" pitchFamily="2" charset="2"/>
              <a:buChar char="§"/>
              <a:defRPr lang="en-US" sz="1600" kern="1200" dirty="0">
                <a:solidFill>
                  <a:schemeClr val="tx1"/>
                </a:solidFill>
                <a:latin typeface="+mn-lt"/>
                <a:ea typeface="+mn-ea"/>
                <a:cs typeface="+mn-cs"/>
              </a:defRPr>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3" hasCustomPrompt="1"/>
          </p:nvPr>
        </p:nvSpPr>
        <p:spPr>
          <a:xfrm>
            <a:off x="457200" y="1343025"/>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4" hasCustomPrompt="1"/>
          </p:nvPr>
        </p:nvSpPr>
        <p:spPr>
          <a:xfrm>
            <a:off x="4426744" y="1343024"/>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15" hasCustomPrompt="1"/>
          </p:nvPr>
        </p:nvSpPr>
        <p:spPr>
          <a:xfrm>
            <a:off x="8396288" y="1343023"/>
            <a:ext cx="3336925" cy="4645025"/>
          </a:xfrm>
          <a:prstGeom prst="rect">
            <a:avLst/>
          </a:prstGeom>
        </p:spPr>
        <p:txBody>
          <a:bodyPr>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8" name="Text Placeholder 11"/>
          <p:cNvSpPr>
            <a:spLocks noGrp="1"/>
          </p:cNvSpPr>
          <p:nvPr>
            <p:ph type="body" sz="quarter" idx="18" hasCustomPrompt="1"/>
          </p:nvPr>
        </p:nvSpPr>
        <p:spPr>
          <a:xfrm>
            <a:off x="457200"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6" name="Text Placeholder 11"/>
          <p:cNvSpPr>
            <a:spLocks noGrp="1"/>
          </p:cNvSpPr>
          <p:nvPr>
            <p:ph type="body" sz="quarter" idx="19" hasCustomPrompt="1"/>
          </p:nvPr>
        </p:nvSpPr>
        <p:spPr>
          <a:xfrm>
            <a:off x="4426743" y="1343024"/>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0" hasCustomPrompt="1"/>
          </p:nvPr>
        </p:nvSpPr>
        <p:spPr>
          <a:xfrm>
            <a:off x="8396286" y="1343025"/>
            <a:ext cx="3336925" cy="4645025"/>
          </a:xfrm>
          <a:prstGeom prst="rect">
            <a:avLst/>
          </a:prstGeom>
          <a:solidFill>
            <a:srgbClr val="F4F4F4"/>
          </a:solidFill>
        </p:spPr>
        <p:txBody>
          <a:bodyPr lIns="182880" tIns="182880" rIns="91440" bIns="182880">
            <a:noAutofit/>
          </a:bodyPr>
          <a:lstStyle>
            <a:lvl1pPr marL="0" indent="0">
              <a:buNone/>
              <a:defRPr sz="1600" b="1"/>
            </a:lvl1pPr>
            <a:lvl2pPr marL="228600" indent="-228600">
              <a:buClr>
                <a:schemeClr val="tx2"/>
              </a:buClr>
              <a:buFont typeface="Wingdings" panose="05000000000000000000" pitchFamily="2" charset="2"/>
              <a:buChar char="§"/>
              <a:defRPr sz="1600"/>
            </a:lvl2pPr>
            <a:lvl3pPr marL="457200" indent="-228600">
              <a:buSzPct val="100000"/>
              <a:buFont typeface="Arial" panose="020B0604020202020204" pitchFamily="34" charset="0"/>
              <a:buChar char="–"/>
              <a:defRPr sz="1600"/>
            </a:lvl3pPr>
            <a:lvl4pPr marL="685800" indent="-228600">
              <a:buFont typeface="Wingdings" panose="05000000000000000000" pitchFamily="2" charset="2"/>
              <a:buChar char="§"/>
              <a:defRPr sz="1600"/>
            </a:lvl4pPr>
            <a:lvl5pPr marL="914400" indent="-228600">
              <a:buSzPct val="100000"/>
              <a:buFont typeface="Arial" panose="020B0604020202020204" pitchFamily="34" charset="0"/>
              <a:buChar char="–"/>
              <a:defRPr sz="16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18"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oleObject" Target="../embeddings/oleObject6.bin"/><Relationship Id="rId2" Type="http://schemas.openxmlformats.org/officeDocument/2006/relationships/slideLayout" Target="../slideLayouts/slideLayout17.xml"/><Relationship Id="rId16" Type="http://schemas.openxmlformats.org/officeDocument/2006/relationships/tags" Target="../tags/tag1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ags" Target="../tags/tag10.xml"/><Relationship Id="rId10" Type="http://schemas.openxmlformats.org/officeDocument/2006/relationships/slideLayout" Target="../slideLayouts/slideLayout25.xml"/><Relationship Id="rId19" Type="http://schemas.openxmlformats.org/officeDocument/2006/relationships/image" Target="../media/image5.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vmlDrawing" Target="../drawings/vmlDrawing6.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ags" Target="../tags/tag16.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vmlDrawing" Target="../drawings/vmlDrawing9.vml"/><Relationship Id="rId17" Type="http://schemas.openxmlformats.org/officeDocument/2006/relationships/image" Target="../media/image2.png"/><Relationship Id="rId2" Type="http://schemas.openxmlformats.org/officeDocument/2006/relationships/slideLayout" Target="../slideLayouts/slideLayout29.xml"/><Relationship Id="rId16" Type="http://schemas.openxmlformats.org/officeDocument/2006/relationships/image" Target="../media/image1.emf"/><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5" Type="http://schemas.openxmlformats.org/officeDocument/2006/relationships/oleObject" Target="../embeddings/oleObject9.bin"/><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ags" Target="../tags/tag18.xml"/><Relationship Id="rId18" Type="http://schemas.openxmlformats.org/officeDocument/2006/relationships/image" Target="../media/image5.png"/><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vmlDrawing" Target="../drawings/vmlDrawing10.vml"/><Relationship Id="rId17" Type="http://schemas.openxmlformats.org/officeDocument/2006/relationships/image" Target="../media/image6.png"/><Relationship Id="rId2" Type="http://schemas.openxmlformats.org/officeDocument/2006/relationships/slideLayout" Target="../slideLayouts/slideLayout39.xml"/><Relationship Id="rId16" Type="http://schemas.openxmlformats.org/officeDocument/2006/relationships/image" Target="../media/image1.emf"/><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5" Type="http://schemas.openxmlformats.org/officeDocument/2006/relationships/oleObject" Target="../embeddings/oleObject10.bin"/><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8"/>
            </p:custDataLst>
            <p:extLst>
              <p:ext uri="{D42A27DB-BD31-4B8C-83A1-F6EECF244321}">
                <p14:modId xmlns:p14="http://schemas.microsoft.com/office/powerpoint/2010/main" val="6399024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9" name="think-cell Slide" r:id="rId20" imgW="425" imgH="424" progId="TCLayout.ActiveDocument.1">
                  <p:embed/>
                </p:oleObj>
              </mc:Choice>
              <mc:Fallback>
                <p:oleObj name="think-cell Slide" r:id="rId20" imgW="425" imgH="424" progId="TCLayout.ActiveDocument.1">
                  <p:embed/>
                  <p:pic>
                    <p:nvPicPr>
                      <p:cNvPr id="4" name="Object 3" hidden="1"/>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xmlns="" id="{A2B236AE-A6D1-4AAB-8B3E-41360A12A2E1}"/>
              </a:ext>
            </a:extLst>
          </p:cNvPr>
          <p:cNvSpPr/>
          <p:nvPr userDrawn="1">
            <p:custDataLst>
              <p:tags r:id="rId1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p>
        </p:txBody>
      </p:sp>
      <p:sp>
        <p:nvSpPr>
          <p:cNvPr id="10" name="TextBox 9"/>
          <p:cNvSpPr txBox="1"/>
          <p:nvPr userDrawn="1"/>
        </p:nvSpPr>
        <p:spPr>
          <a:xfrm>
            <a:off x="457201" y="6393120"/>
            <a:ext cx="7306732"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2021 Gartner, Inc. and/or its affiliates. All rights reserved. </a:t>
            </a:r>
          </a:p>
        </p:txBody>
      </p:sp>
      <p:sp>
        <p:nvSpPr>
          <p:cNvPr id="8" name="TextBox 7"/>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492923CD-93EF-45F2-B762-E8E3A8995719}"/>
              </a:ext>
            </a:extLst>
          </p:cNvPr>
          <p:cNvSpPr>
            <a:spLocks noGrp="1"/>
          </p:cNvSpPr>
          <p:nvPr>
            <p:ph type="body" idx="1"/>
          </p:nvPr>
        </p:nvSpPr>
        <p:spPr>
          <a:xfrm>
            <a:off x="457200" y="1343024"/>
            <a:ext cx="11276012" cy="46450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xmlns="" id="{8290FCA0-5FF6-452C-ADA6-0836A508AF5B}"/>
              </a:ext>
            </a:extLst>
          </p:cNvPr>
          <p:cNvPicPr>
            <a:picLocks noChangeAspect="1"/>
          </p:cNvPicPr>
          <p:nvPr userDrawn="1"/>
        </p:nvPicPr>
        <p:blipFill>
          <a:blip r:embed="rId22"/>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2" r:id="rId15"/>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2"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B38886FD-978F-4664-9726-5E0E2E511804}"/>
              </a:ext>
            </a:extLst>
          </p:cNvPr>
          <p:cNvGraphicFramePr>
            <a:graphicFrameLocks noChangeAspect="1"/>
          </p:cNvGraphicFramePr>
          <p:nvPr userDrawn="1">
            <p:custDataLst>
              <p:tags r:id="rId15"/>
            </p:custDataLst>
            <p:extLst>
              <p:ext uri="{D42A27DB-BD31-4B8C-83A1-F6EECF244321}">
                <p14:modId xmlns:p14="http://schemas.microsoft.com/office/powerpoint/2010/main" val="40522044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 name="think-cell Slide" r:id="rId17" imgW="425" imgH="424" progId="TCLayout.ActiveDocument.1">
                  <p:embed/>
                </p:oleObj>
              </mc:Choice>
              <mc:Fallback>
                <p:oleObj name="think-cell Slide" r:id="rId17" imgW="425" imgH="424" progId="TCLayout.ActiveDocument.1">
                  <p:embed/>
                  <p:pic>
                    <p:nvPicPr>
                      <p:cNvPr id="5" name="Object 4" hidden="1">
                        <a:extLst>
                          <a:ext uri="{FF2B5EF4-FFF2-40B4-BE49-F238E27FC236}">
                            <a16:creationId xmlns:a16="http://schemas.microsoft.com/office/drawing/2014/main" xmlns="" id="{B38886FD-978F-4664-9726-5E0E2E51180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78FF2085-C899-4FAF-94E8-78EDD1B5577B}"/>
              </a:ext>
            </a:extLst>
          </p:cNvPr>
          <p:cNvSpPr/>
          <p:nvPr userDrawn="1">
            <p:custDataLst>
              <p:tags r:id="rId16"/>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a:solidFill>
                  <a:schemeClr val="tx1"/>
                </a:solidFill>
                <a:latin typeface="+mn-lt"/>
                <a:ea typeface="+mn-ea"/>
                <a:cs typeface="+mn-cs"/>
              </a:rPr>
              <a:t>	© 2021 Gartner, Inc. and/or its affiliates. All rights reserved. </a:t>
            </a:r>
          </a:p>
        </p:txBody>
      </p:sp>
      <p:sp>
        <p:nvSpPr>
          <p:cNvPr id="11" name="TextBox 10"/>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9F4C5261-7EA3-48B6-9555-61345F0D26AF}"/>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xmlns="" id="{8FFD9961-B054-46E1-8C9C-58640BDF07D7}"/>
              </a:ext>
            </a:extLst>
          </p:cNvPr>
          <p:cNvPicPr>
            <a:picLocks noChangeAspect="1"/>
          </p:cNvPicPr>
          <p:nvPr userDrawn="1"/>
        </p:nvPicPr>
        <p:blipFill>
          <a:blip r:embed="rId19"/>
          <a:stretch>
            <a:fillRect/>
          </a:stretch>
        </p:blipFill>
        <p:spPr>
          <a:xfrm>
            <a:off x="10451592" y="6245352"/>
            <a:ext cx="1271653" cy="290528"/>
          </a:xfrm>
          <a:prstGeom prst="rect">
            <a:avLst/>
          </a:prstGeom>
        </p:spPr>
      </p:pic>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2" r:id="rId12"/>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61963"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4213"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4588"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userDrawn="1">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FDAA6AF-6A23-401B-B993-BD5391245122}"/>
              </a:ext>
            </a:extLst>
          </p:cNvPr>
          <p:cNvGraphicFramePr>
            <a:graphicFrameLocks noChangeAspect="1"/>
          </p:cNvGraphicFramePr>
          <p:nvPr userDrawn="1">
            <p:custDataLst>
              <p:tags r:id="rId13"/>
            </p:custDataLst>
            <p:extLst>
              <p:ext uri="{D42A27DB-BD31-4B8C-83A1-F6EECF244321}">
                <p14:modId xmlns:p14="http://schemas.microsoft.com/office/powerpoint/2010/main" val="12409318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1"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6FDAA6AF-6A23-401B-B993-BD539124512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D2EDD689-8B08-462B-97D1-FF663F840475}"/>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a:p>
        </p:txBody>
      </p:sp>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2021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DC37BA0C-211D-4AFF-AB06-0AF99A18EBAD}"/>
              </a:ext>
            </a:extLst>
          </p:cNvPr>
          <p:cNvSpPr>
            <a:spLocks noGrp="1"/>
          </p:cNvSpPr>
          <p:nvPr>
            <p:ph type="body" idx="1"/>
          </p:nvPr>
        </p:nvSpPr>
        <p:spPr>
          <a:xfrm>
            <a:off x="457199" y="1343025"/>
            <a:ext cx="11276013" cy="4645025"/>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xmlns="" id="{07F0ED33-44D8-4D2A-A5AB-E69C844B193A}"/>
              </a:ext>
            </a:extLst>
          </p:cNvPr>
          <p:cNvPicPr>
            <a:picLocks noChangeAspect="1"/>
          </p:cNvPicPr>
          <p:nvPr userDrawn="1"/>
        </p:nvPicPr>
        <p:blipFill>
          <a:blip r:embed="rId17"/>
          <a:stretch>
            <a:fillRect/>
          </a:stretch>
        </p:blipFill>
        <p:spPr>
          <a:xfrm>
            <a:off x="10451592" y="6245352"/>
            <a:ext cx="1272543" cy="291085"/>
          </a:xfrm>
          <a:prstGeom prst="rect">
            <a:avLst/>
          </a:prstGeom>
        </p:spPr>
      </p:pic>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76" r:id="rId1"/>
    <p:sldLayoutId id="2147483834" r:id="rId2"/>
    <p:sldLayoutId id="2147483835" r:id="rId3"/>
    <p:sldLayoutId id="2147483836" r:id="rId4"/>
    <p:sldLayoutId id="2147483837" r:id="rId5"/>
    <p:sldLayoutId id="2147483877" r:id="rId6"/>
    <p:sldLayoutId id="2147483842" r:id="rId7"/>
    <p:sldLayoutId id="2147483843" r:id="rId8"/>
    <p:sldLayoutId id="2147483844" r:id="rId9"/>
    <p:sldLayoutId id="2147483845"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28" userDrawn="1">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1A28858B-6AE3-4146-A31F-F0BFC60DE7A5}"/>
              </a:ext>
            </a:extLst>
          </p:cNvPr>
          <p:cNvGraphicFramePr>
            <a:graphicFrameLocks noChangeAspect="1"/>
          </p:cNvGraphicFramePr>
          <p:nvPr userDrawn="1">
            <p:custDataLst>
              <p:tags r:id="rId13"/>
            </p:custDataLst>
            <p:extLst>
              <p:ext uri="{D42A27DB-BD31-4B8C-83A1-F6EECF244321}">
                <p14:modId xmlns:p14="http://schemas.microsoft.com/office/powerpoint/2010/main" val="984850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5" name="think-cell Slide" r:id="rId15" imgW="425" imgH="424" progId="TCLayout.ActiveDocument.1">
                  <p:embed/>
                </p:oleObj>
              </mc:Choice>
              <mc:Fallback>
                <p:oleObj name="think-cell Slide" r:id="rId15" imgW="425" imgH="424" progId="TCLayout.ActiveDocument.1">
                  <p:embed/>
                  <p:pic>
                    <p:nvPicPr>
                      <p:cNvPr id="5" name="Object 4" hidden="1">
                        <a:extLst>
                          <a:ext uri="{FF2B5EF4-FFF2-40B4-BE49-F238E27FC236}">
                            <a16:creationId xmlns:a16="http://schemas.microsoft.com/office/drawing/2014/main" xmlns="" id="{1A28858B-6AE3-4146-A31F-F0BFC60DE7A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xmlns="" id="{0688463C-6B6E-481D-8E82-20D4EFA0E809}"/>
              </a:ext>
            </a:extLst>
          </p:cNvPr>
          <p:cNvSpPr/>
          <p:nvPr userDrawn="1">
            <p:custDataLst>
              <p:tags r:id="rId14"/>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endParaRPr lang="en-US" sz="2400" b="0" i="0" baseline="0">
              <a:latin typeface="Arial Black" panose="020B0A04020102020204" pitchFamily="34" charset="0"/>
              <a:ea typeface="+mj-ea"/>
              <a:cs typeface="+mj-cs"/>
              <a:sym typeface="Arial Black" panose="020B0A04020102020204" pitchFamily="34" charset="0"/>
            </a:endParaRP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endParaRPr lang="en-US"/>
          </a:p>
        </p:txBody>
      </p:sp>
      <p:pic>
        <p:nvPicPr>
          <p:cNvPr id="14" name="Gartner Logo"/>
          <p:cNvPicPr>
            <a:picLocks noChangeAspect="1"/>
          </p:cNvPicPr>
          <p:nvPr userDrawn="1"/>
        </p:nvPicPr>
        <p:blipFill>
          <a:blip r:embed="rId17"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393120"/>
            <a:ext cx="7181849" cy="153888"/>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10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a:solidFill>
                  <a:schemeClr val="tx1"/>
                </a:solidFill>
              </a:rPr>
              <a:t>	© 2021 Gartner, Inc. and/or its affiliates. All rights reserved. .</a:t>
            </a:r>
          </a:p>
        </p:txBody>
      </p:sp>
      <p:sp>
        <p:nvSpPr>
          <p:cNvPr id="9" name="TextBox 8"/>
          <p:cNvSpPr txBox="1"/>
          <p:nvPr userDrawn="1"/>
        </p:nvSpPr>
        <p:spPr>
          <a:xfrm>
            <a:off x="692741" y="6297997"/>
            <a:ext cx="231481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r>
              <a:rPr lang="en-US" sz="700" b="1" kern="1200">
                <a:solidFill>
                  <a:schemeClr val="tx1"/>
                </a:solidFill>
                <a:latin typeface="+mn-lt"/>
                <a:ea typeface="+mn-ea"/>
                <a:cs typeface="+mn-cs"/>
              </a:rPr>
              <a:t>RESTRICTED DISTRIBUTION</a:t>
            </a:r>
          </a:p>
        </p:txBody>
      </p:sp>
      <p:sp>
        <p:nvSpPr>
          <p:cNvPr id="6" name="Text Placeholder 5">
            <a:extLst>
              <a:ext uri="{FF2B5EF4-FFF2-40B4-BE49-F238E27FC236}">
                <a16:creationId xmlns:a16="http://schemas.microsoft.com/office/drawing/2014/main" xmlns="" id="{E42ACDB8-7125-4F77-9A45-9D6189D992B9}"/>
              </a:ext>
            </a:extLst>
          </p:cNvPr>
          <p:cNvSpPr>
            <a:spLocks noGrp="1"/>
          </p:cNvSpPr>
          <p:nvPr>
            <p:ph type="body" idx="1"/>
          </p:nvPr>
        </p:nvSpPr>
        <p:spPr>
          <a:xfrm>
            <a:off x="457200" y="1343025"/>
            <a:ext cx="11276012" cy="4645025"/>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xmlns="" id="{6211B762-A9E6-4AB1-A3BB-BD25B14110C1}"/>
              </a:ext>
            </a:extLst>
          </p:cNvPr>
          <p:cNvPicPr>
            <a:picLocks noChangeAspect="1"/>
          </p:cNvPicPr>
          <p:nvPr userDrawn="1"/>
        </p:nvPicPr>
        <p:blipFill>
          <a:blip r:embed="rId18"/>
          <a:stretch>
            <a:fillRect/>
          </a:stretch>
        </p:blipFill>
        <p:spPr>
          <a:xfrm>
            <a:off x="10451592" y="6245352"/>
            <a:ext cx="1271653" cy="290528"/>
          </a:xfrm>
          <a:prstGeom prst="rect">
            <a:avLst/>
          </a:prstGeom>
        </p:spPr>
      </p:pic>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80" r:id="rId1"/>
    <p:sldLayoutId id="2147483855" r:id="rId2"/>
    <p:sldLayoutId id="2147483856" r:id="rId3"/>
    <p:sldLayoutId id="2147483857" r:id="rId4"/>
    <p:sldLayoutId id="2147483858" r:id="rId5"/>
    <p:sldLayoutId id="2147483881" r:id="rId6"/>
    <p:sldLayoutId id="2147483863" r:id="rId7"/>
    <p:sldLayoutId id="2147483864" r:id="rId8"/>
    <p:sldLayoutId id="2147483865" r:id="rId9"/>
    <p:sldLayoutId id="2147483866" r:id="rId10"/>
  </p:sldLayoutIdLst>
  <p:hf sldNum="0" hdr="0" ftr="0" dt="0"/>
  <p:txStyles>
    <p:titleStyle>
      <a:lvl1pPr algn="l" defTabSz="914400" rtl="0" eaLnBrk="1" latinLnBrk="0" hangingPunct="1">
        <a:lnSpc>
          <a:spcPct val="90000"/>
        </a:lnSpc>
        <a:spcBef>
          <a:spcPct val="0"/>
        </a:spcBef>
        <a:spcAft>
          <a:spcPts val="1200"/>
        </a:spcAft>
        <a:buNone/>
        <a:defRPr sz="24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sz="1600" kern="120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4pPr>
      <a:lvl5pPr marL="1143000" indent="-228600" algn="l" defTabSz="914400" rtl="0" eaLnBrk="1" latinLnBrk="0" hangingPunct="1">
        <a:lnSpc>
          <a:spcPct val="100000"/>
        </a:lnSpc>
        <a:spcBef>
          <a:spcPts val="0"/>
        </a:spcBef>
        <a:spcAft>
          <a:spcPts val="1200"/>
        </a:spcAft>
        <a:buSzPct val="100000"/>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0" userDrawn="1">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emf"/><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oleObject" Target="../embeddings/oleObject11.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vmlDrawing" Target="../drawings/vmlDrawing20.vml"/><Relationship Id="rId6" Type="http://schemas.openxmlformats.org/officeDocument/2006/relationships/image" Target="../media/image3.emf"/><Relationship Id="rId5" Type="http://schemas.openxmlformats.org/officeDocument/2006/relationships/oleObject" Target="../embeddings/oleObject20.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1.xml"/><Relationship Id="rId1" Type="http://schemas.openxmlformats.org/officeDocument/2006/relationships/vmlDrawing" Target="../drawings/vmlDrawing21.vml"/><Relationship Id="rId6" Type="http://schemas.openxmlformats.org/officeDocument/2006/relationships/image" Target="../media/image3.emf"/><Relationship Id="rId5" Type="http://schemas.openxmlformats.org/officeDocument/2006/relationships/oleObject" Target="../embeddings/oleObject21.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2.xml"/><Relationship Id="rId1" Type="http://schemas.openxmlformats.org/officeDocument/2006/relationships/vmlDrawing" Target="../drawings/vmlDrawing22.vml"/><Relationship Id="rId6" Type="http://schemas.openxmlformats.org/officeDocument/2006/relationships/image" Target="../media/image3.emf"/><Relationship Id="rId5" Type="http://schemas.openxmlformats.org/officeDocument/2006/relationships/oleObject" Target="../embeddings/oleObject22.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slideLayout" Target="../slideLayouts/slideLayout4.xml"/><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tags" Target="../tags/tag33.xml"/><Relationship Id="rId1" Type="http://schemas.openxmlformats.org/officeDocument/2006/relationships/vmlDrawing" Target="../drawings/vmlDrawing23.vml"/><Relationship Id="rId6" Type="http://schemas.openxmlformats.org/officeDocument/2006/relationships/image" Target="../media/image3.emf"/><Relationship Id="rId11" Type="http://schemas.openxmlformats.org/officeDocument/2006/relationships/image" Target="../media/image14.png"/><Relationship Id="rId5" Type="http://schemas.openxmlformats.org/officeDocument/2006/relationships/oleObject" Target="../embeddings/oleObject23.bin"/><Relationship Id="rId10" Type="http://schemas.openxmlformats.org/officeDocument/2006/relationships/image" Target="../media/image15.svg"/><Relationship Id="rId4" Type="http://schemas.openxmlformats.org/officeDocument/2006/relationships/notesSlide" Target="../notesSlides/notesSlide13.xml"/><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slideLayout" Target="../slideLayouts/slideLayout4.xml"/><Relationship Id="rId7" Type="http://schemas.openxmlformats.org/officeDocument/2006/relationships/image" Target="../media/image15.png"/><Relationship Id="rId2" Type="http://schemas.openxmlformats.org/officeDocument/2006/relationships/tags" Target="../tags/tag34.xml"/><Relationship Id="rId1" Type="http://schemas.openxmlformats.org/officeDocument/2006/relationships/vmlDrawing" Target="../drawings/vmlDrawing24.vml"/><Relationship Id="rId6" Type="http://schemas.openxmlformats.org/officeDocument/2006/relationships/image" Target="../media/image3.emf"/><Relationship Id="rId5" Type="http://schemas.openxmlformats.org/officeDocument/2006/relationships/oleObject" Target="../embeddings/oleObject24.bin"/><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35.xml"/><Relationship Id="rId1" Type="http://schemas.openxmlformats.org/officeDocument/2006/relationships/vmlDrawing" Target="../drawings/vmlDrawing25.vml"/><Relationship Id="rId6" Type="http://schemas.openxmlformats.org/officeDocument/2006/relationships/image" Target="../media/image3.emf"/><Relationship Id="rId5" Type="http://schemas.openxmlformats.org/officeDocument/2006/relationships/oleObject" Target="../embeddings/oleObject25.bin"/><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slideLayout" Target="../slideLayouts/slideLayout4.xml"/><Relationship Id="rId7" Type="http://schemas.openxmlformats.org/officeDocument/2006/relationships/image" Target="../media/image16.png"/><Relationship Id="rId2" Type="http://schemas.openxmlformats.org/officeDocument/2006/relationships/tags" Target="../tags/tag36.xml"/><Relationship Id="rId1" Type="http://schemas.openxmlformats.org/officeDocument/2006/relationships/vmlDrawing" Target="../drawings/vmlDrawing26.vml"/><Relationship Id="rId6" Type="http://schemas.openxmlformats.org/officeDocument/2006/relationships/image" Target="../media/image3.emf"/><Relationship Id="rId5" Type="http://schemas.openxmlformats.org/officeDocument/2006/relationships/oleObject" Target="../embeddings/oleObject26.bin"/><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slideLayout" Target="../slideLayouts/slideLayout4.xml"/><Relationship Id="rId7" Type="http://schemas.openxmlformats.org/officeDocument/2006/relationships/image" Target="../media/image17.png"/><Relationship Id="rId2" Type="http://schemas.openxmlformats.org/officeDocument/2006/relationships/tags" Target="../tags/tag37.xml"/><Relationship Id="rId1" Type="http://schemas.openxmlformats.org/officeDocument/2006/relationships/vmlDrawing" Target="../drawings/vmlDrawing27.vml"/><Relationship Id="rId6" Type="http://schemas.openxmlformats.org/officeDocument/2006/relationships/image" Target="../media/image3.emf"/><Relationship Id="rId5" Type="http://schemas.openxmlformats.org/officeDocument/2006/relationships/oleObject" Target="../embeddings/oleObject27.bin"/><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2.xml"/><Relationship Id="rId1" Type="http://schemas.openxmlformats.org/officeDocument/2006/relationships/vmlDrawing" Target="../drawings/vmlDrawing12.vml"/><Relationship Id="rId6" Type="http://schemas.openxmlformats.org/officeDocument/2006/relationships/image" Target="../media/image3.emf"/><Relationship Id="rId5" Type="http://schemas.openxmlformats.org/officeDocument/2006/relationships/oleObject" Target="../embeddings/oleObject12.bin"/><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vmlDrawing" Target="../drawings/vmlDrawing28.vml"/><Relationship Id="rId6" Type="http://schemas.openxmlformats.org/officeDocument/2006/relationships/image" Target="../media/image3.emf"/><Relationship Id="rId5" Type="http://schemas.openxmlformats.org/officeDocument/2006/relationships/oleObject" Target="../embeddings/oleObject28.bin"/><Relationship Id="rId4"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9.xml"/><Relationship Id="rId1" Type="http://schemas.openxmlformats.org/officeDocument/2006/relationships/vmlDrawing" Target="../drawings/vmlDrawing29.vml"/><Relationship Id="rId6" Type="http://schemas.openxmlformats.org/officeDocument/2006/relationships/image" Target="../media/image3.emf"/><Relationship Id="rId5" Type="http://schemas.openxmlformats.org/officeDocument/2006/relationships/oleObject" Target="../embeddings/oleObject29.bin"/><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0.xml"/><Relationship Id="rId1" Type="http://schemas.openxmlformats.org/officeDocument/2006/relationships/vmlDrawing" Target="../drawings/vmlDrawing30.vml"/><Relationship Id="rId6" Type="http://schemas.openxmlformats.org/officeDocument/2006/relationships/image" Target="../media/image3.emf"/><Relationship Id="rId5" Type="http://schemas.openxmlformats.org/officeDocument/2006/relationships/oleObject" Target="../embeddings/oleObject30.bin"/><Relationship Id="rId4"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1.xml"/><Relationship Id="rId1" Type="http://schemas.openxmlformats.org/officeDocument/2006/relationships/vmlDrawing" Target="../drawings/vmlDrawing31.vml"/><Relationship Id="rId6" Type="http://schemas.openxmlformats.org/officeDocument/2006/relationships/image" Target="../media/image3.emf"/><Relationship Id="rId5" Type="http://schemas.openxmlformats.org/officeDocument/2006/relationships/oleObject" Target="../embeddings/oleObject31.bin"/><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2.xml"/><Relationship Id="rId1" Type="http://schemas.openxmlformats.org/officeDocument/2006/relationships/vmlDrawing" Target="../drawings/vmlDrawing32.vml"/><Relationship Id="rId6" Type="http://schemas.openxmlformats.org/officeDocument/2006/relationships/image" Target="../media/image3.emf"/><Relationship Id="rId5" Type="http://schemas.openxmlformats.org/officeDocument/2006/relationships/oleObject" Target="../embeddings/oleObject32.bin"/><Relationship Id="rId4"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3.xml"/><Relationship Id="rId1" Type="http://schemas.openxmlformats.org/officeDocument/2006/relationships/vmlDrawing" Target="../drawings/vmlDrawing13.vml"/><Relationship Id="rId6" Type="http://schemas.openxmlformats.org/officeDocument/2006/relationships/image" Target="../media/image3.emf"/><Relationship Id="rId5" Type="http://schemas.openxmlformats.org/officeDocument/2006/relationships/oleObject" Target="../embeddings/oleObject13.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xml"/><Relationship Id="rId1" Type="http://schemas.openxmlformats.org/officeDocument/2006/relationships/vmlDrawing" Target="../drawings/vmlDrawing14.vml"/><Relationship Id="rId6" Type="http://schemas.openxmlformats.org/officeDocument/2006/relationships/image" Target="../media/image3.emf"/><Relationship Id="rId5" Type="http://schemas.openxmlformats.org/officeDocument/2006/relationships/oleObject" Target="../embeddings/oleObject14.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5.xml"/><Relationship Id="rId1" Type="http://schemas.openxmlformats.org/officeDocument/2006/relationships/vmlDrawing" Target="../drawings/vmlDrawing15.vml"/><Relationship Id="rId6" Type="http://schemas.openxmlformats.org/officeDocument/2006/relationships/image" Target="../media/image3.emf"/><Relationship Id="rId5" Type="http://schemas.openxmlformats.org/officeDocument/2006/relationships/oleObject" Target="../embeddings/oleObject15.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6.xml"/><Relationship Id="rId1" Type="http://schemas.openxmlformats.org/officeDocument/2006/relationships/vmlDrawing" Target="../drawings/vmlDrawing16.vml"/><Relationship Id="rId6" Type="http://schemas.openxmlformats.org/officeDocument/2006/relationships/image" Target="../media/image3.emf"/><Relationship Id="rId5" Type="http://schemas.openxmlformats.org/officeDocument/2006/relationships/oleObject" Target="../embeddings/oleObject16.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4.xml"/><Relationship Id="rId7" Type="http://schemas.openxmlformats.org/officeDocument/2006/relationships/hyperlink" Target="https://www.gartner.com/document/3994944" TargetMode="External"/><Relationship Id="rId2" Type="http://schemas.openxmlformats.org/officeDocument/2006/relationships/tags" Target="../tags/tag27.xml"/><Relationship Id="rId1" Type="http://schemas.openxmlformats.org/officeDocument/2006/relationships/vmlDrawing" Target="../drawings/vmlDrawing17.vml"/><Relationship Id="rId6" Type="http://schemas.openxmlformats.org/officeDocument/2006/relationships/image" Target="../media/image3.emf"/><Relationship Id="rId11" Type="http://schemas.openxmlformats.org/officeDocument/2006/relationships/hyperlink" Target="https://www.gartner.com/document/code/721864" TargetMode="External"/><Relationship Id="rId5" Type="http://schemas.openxmlformats.org/officeDocument/2006/relationships/oleObject" Target="../embeddings/oleObject17.bin"/><Relationship Id="rId10" Type="http://schemas.openxmlformats.org/officeDocument/2006/relationships/image" Target="../media/image9.png"/><Relationship Id="rId4" Type="http://schemas.openxmlformats.org/officeDocument/2006/relationships/notesSlide" Target="../notesSlides/notesSlide7.xml"/><Relationship Id="rId9" Type="http://schemas.openxmlformats.org/officeDocument/2006/relationships/hyperlink" Target="https://www.gartner.com/document/3891240"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8.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8.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xml"/><Relationship Id="rId7" Type="http://schemas.openxmlformats.org/officeDocument/2006/relationships/image" Target="../media/image10.png"/><Relationship Id="rId2" Type="http://schemas.openxmlformats.org/officeDocument/2006/relationships/tags" Target="../tags/tag29.xml"/><Relationship Id="rId1" Type="http://schemas.openxmlformats.org/officeDocument/2006/relationships/vmlDrawing" Target="../drawings/vmlDrawing19.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notesSlide" Target="../notesSlides/notesSlide9.xml"/><Relationship Id="rId9" Type="http://schemas.openxmlformats.org/officeDocument/2006/relationships/hyperlink" Target="https://www.gartner.com/document/398974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60A7C08B-4616-497F-8188-60AE5A6190C1}"/>
              </a:ext>
            </a:extLst>
          </p:cNvPr>
          <p:cNvGraphicFramePr>
            <a:graphicFrameLocks noChangeAspect="1"/>
          </p:cNvGraphicFramePr>
          <p:nvPr>
            <p:custDataLst>
              <p:tags r:id="rId2"/>
            </p:custDataLst>
            <p:extLst>
              <p:ext uri="{D42A27DB-BD31-4B8C-83A1-F6EECF244321}">
                <p14:modId xmlns:p14="http://schemas.microsoft.com/office/powerpoint/2010/main" val="34226709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69" name="think-cell Slide" r:id="rId6" imgW="425" imgH="424" progId="TCLayout.ActiveDocument.1">
                  <p:embed/>
                </p:oleObj>
              </mc:Choice>
              <mc:Fallback>
                <p:oleObj name="think-cell Slide" r:id="rId6" imgW="425" imgH="424" progId="TCLayout.ActiveDocument.1">
                  <p:embed/>
                  <p:pic>
                    <p:nvPicPr>
                      <p:cNvPr id="5" name="Object 4" hidden="1">
                        <a:extLst>
                          <a:ext uri="{FF2B5EF4-FFF2-40B4-BE49-F238E27FC236}">
                            <a16:creationId xmlns:a16="http://schemas.microsoft.com/office/drawing/2014/main" xmlns="" id="{60A7C08B-4616-497F-8188-60AE5A6190C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xmlns="" id="{B7AEFAD7-CD91-4230-9093-435F6E176986}"/>
              </a:ext>
            </a:extLst>
          </p:cNvPr>
          <p:cNvSpPr/>
          <p:nvPr>
            <p:custDataLst>
              <p:tags r:id="rId3"/>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600">
              <a:latin typeface="Arial Black" panose="020B0A04020102020204" pitchFamily="34" charset="0"/>
              <a:ea typeface="+mj-ea"/>
              <a:cs typeface="+mj-cs"/>
              <a:sym typeface="Arial Black" panose="020B0A04020102020204" pitchFamily="34" charset="0"/>
            </a:endParaRPr>
          </a:p>
        </p:txBody>
      </p:sp>
      <p:sp>
        <p:nvSpPr>
          <p:cNvPr id="2" name="Title 1"/>
          <p:cNvSpPr>
            <a:spLocks noGrp="1"/>
          </p:cNvSpPr>
          <p:nvPr>
            <p:ph type="ctrTitle"/>
          </p:nvPr>
        </p:nvSpPr>
        <p:spPr bwMode="gray"/>
        <p:txBody>
          <a:bodyPr vert="horz"/>
          <a:lstStyle/>
          <a:p>
            <a:r>
              <a:rPr lang="en-US" dirty="0"/>
              <a:t>Examples of IT Job Architecture Designs</a:t>
            </a:r>
          </a:p>
        </p:txBody>
      </p:sp>
      <p:sp>
        <p:nvSpPr>
          <p:cNvPr id="7" name="Text Placeholder 6">
            <a:extLst>
              <a:ext uri="{FF2B5EF4-FFF2-40B4-BE49-F238E27FC236}">
                <a16:creationId xmlns:a16="http://schemas.microsoft.com/office/drawing/2014/main" xmlns="" id="{5F1D888F-4B88-4D0C-B46D-02D96ACB277D}"/>
              </a:ext>
            </a:extLst>
          </p:cNvPr>
          <p:cNvSpPr>
            <a:spLocks noGrp="1"/>
          </p:cNvSpPr>
          <p:nvPr>
            <p:ph type="body" sz="quarter" idx="10"/>
          </p:nvPr>
        </p:nvSpPr>
        <p:spPr>
          <a:xfrm>
            <a:off x="2166861" y="3792593"/>
            <a:ext cx="4545024" cy="553998"/>
          </a:xfrm>
        </p:spPr>
        <p:txBody>
          <a:bodyPr/>
          <a:lstStyle/>
          <a:p>
            <a:endParaRPr lang="en-US" dirty="0"/>
          </a:p>
        </p:txBody>
      </p:sp>
    </p:spTree>
    <p:extLst>
      <p:ext uri="{BB962C8B-B14F-4D97-AF65-F5344CB8AC3E}">
        <p14:creationId xmlns:p14="http://schemas.microsoft.com/office/powerpoint/2010/main" val="3640688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9C22BED-4A60-40AC-9E25-EFF74A97874C}"/>
              </a:ext>
            </a:extLst>
          </p:cNvPr>
          <p:cNvGraphicFramePr>
            <a:graphicFrameLocks noChangeAspect="1"/>
          </p:cNvGraphicFramePr>
          <p:nvPr>
            <p:custDataLst>
              <p:tags r:id="rId2"/>
            </p:custDataLst>
            <p:extLst>
              <p:ext uri="{D42A27DB-BD31-4B8C-83A1-F6EECF244321}">
                <p14:modId xmlns:p14="http://schemas.microsoft.com/office/powerpoint/2010/main" val="4260924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5"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E9C22BED-4A60-40AC-9E25-EFF74A97874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577AD7F-2545-4097-BEB8-884353741155}"/>
              </a:ext>
            </a:extLst>
          </p:cNvPr>
          <p:cNvSpPr>
            <a:spLocks noGrp="1"/>
          </p:cNvSpPr>
          <p:nvPr>
            <p:ph type="title"/>
          </p:nvPr>
        </p:nvSpPr>
        <p:spPr bwMode="gray"/>
        <p:txBody>
          <a:bodyPr vert="horz"/>
          <a:lstStyle/>
          <a:p>
            <a:r>
              <a:rPr lang="en-US" dirty="0"/>
              <a:t>Sample Job Architecture for Value-Optimizing Operating Model</a:t>
            </a:r>
          </a:p>
        </p:txBody>
      </p:sp>
      <p:sp>
        <p:nvSpPr>
          <p:cNvPr id="6" name="TextBox 5">
            <a:extLst>
              <a:ext uri="{FF2B5EF4-FFF2-40B4-BE49-F238E27FC236}">
                <a16:creationId xmlns:a16="http://schemas.microsoft.com/office/drawing/2014/main" xmlns="" id="{237026CE-68F5-4F58-8F7F-AA4796C740A7}"/>
              </a:ext>
            </a:extLst>
          </p:cNvPr>
          <p:cNvSpPr txBox="1"/>
          <p:nvPr/>
        </p:nvSpPr>
        <p:spPr bwMode="gray">
          <a:xfrm>
            <a:off x="457201" y="984601"/>
            <a:ext cx="1794367"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Families</a:t>
            </a:r>
          </a:p>
        </p:txBody>
      </p:sp>
      <p:sp>
        <p:nvSpPr>
          <p:cNvPr id="7" name="TextBox 6">
            <a:extLst>
              <a:ext uri="{FF2B5EF4-FFF2-40B4-BE49-F238E27FC236}">
                <a16:creationId xmlns:a16="http://schemas.microsoft.com/office/drawing/2014/main" xmlns="" id="{DA6686F2-CF5C-4759-8AE9-C7AB1B4F6F90}"/>
              </a:ext>
            </a:extLst>
          </p:cNvPr>
          <p:cNvSpPr txBox="1"/>
          <p:nvPr/>
        </p:nvSpPr>
        <p:spPr bwMode="gray">
          <a:xfrm>
            <a:off x="2561914" y="984601"/>
            <a:ext cx="5333361"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Series</a:t>
            </a:r>
          </a:p>
        </p:txBody>
      </p:sp>
      <p:sp>
        <p:nvSpPr>
          <p:cNvPr id="17" name="TextBox 16">
            <a:extLst>
              <a:ext uri="{FF2B5EF4-FFF2-40B4-BE49-F238E27FC236}">
                <a16:creationId xmlns:a16="http://schemas.microsoft.com/office/drawing/2014/main" xmlns="" id="{DA1C5653-54F2-471A-8788-3655C38A5BEC}"/>
              </a:ext>
            </a:extLst>
          </p:cNvPr>
          <p:cNvSpPr txBox="1"/>
          <p:nvPr/>
        </p:nvSpPr>
        <p:spPr bwMode="gray">
          <a:xfrm>
            <a:off x="8115300" y="984601"/>
            <a:ext cx="3617913"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Sample Job Titles (illustrative)</a:t>
            </a:r>
          </a:p>
        </p:txBody>
      </p:sp>
      <p:sp>
        <p:nvSpPr>
          <p:cNvPr id="19" name="TextBox 18">
            <a:extLst>
              <a:ext uri="{FF2B5EF4-FFF2-40B4-BE49-F238E27FC236}">
                <a16:creationId xmlns:a16="http://schemas.microsoft.com/office/drawing/2014/main" xmlns="" id="{0D1E1150-19E3-4B5D-8754-2D1C7350C5D1}"/>
              </a:ext>
            </a:extLst>
          </p:cNvPr>
          <p:cNvSpPr txBox="1"/>
          <p:nvPr/>
        </p:nvSpPr>
        <p:spPr bwMode="gray">
          <a:xfrm>
            <a:off x="8115300" y="1758659"/>
            <a:ext cx="3606553" cy="433456"/>
          </a:xfrm>
          <a:prstGeom prst="rect">
            <a:avLst/>
          </a:prstGeom>
          <a:noFill/>
          <a:ln w="12700">
            <a:solidFill>
              <a:srgbClr val="D3D3D3"/>
            </a:solidFill>
            <a:prstDash val="solid"/>
          </a:ln>
        </p:spPr>
        <p:txBody>
          <a:bodyPr wrap="square" lIns="45720" tIns="45720" rIns="45720" bIns="45720" rtlCol="0" anchor="ctr">
            <a:noAutofit/>
          </a:bodyPr>
          <a:lstStyle/>
          <a:p>
            <a:r>
              <a:rPr lang="en-US" sz="1000" b="1"/>
              <a:t>Security: </a:t>
            </a:r>
            <a:r>
              <a:rPr lang="en-US" sz="1000"/>
              <a:t>Network Security Engineer, Information Security Engineer | </a:t>
            </a:r>
            <a:r>
              <a:rPr lang="en-US" sz="1000" b="1"/>
              <a:t>Infrastructure: </a:t>
            </a:r>
            <a:r>
              <a:rPr lang="en-US" sz="1000"/>
              <a:t>Network Engineer, Cloud Engineer</a:t>
            </a:r>
          </a:p>
        </p:txBody>
      </p:sp>
      <p:sp>
        <p:nvSpPr>
          <p:cNvPr id="8" name="TextBox 7">
            <a:extLst>
              <a:ext uri="{FF2B5EF4-FFF2-40B4-BE49-F238E27FC236}">
                <a16:creationId xmlns:a16="http://schemas.microsoft.com/office/drawing/2014/main" xmlns="" id="{01F6A27B-B472-46D5-B05D-8E53E6E464F6}"/>
              </a:ext>
            </a:extLst>
          </p:cNvPr>
          <p:cNvSpPr txBox="1"/>
          <p:nvPr/>
        </p:nvSpPr>
        <p:spPr bwMode="gray">
          <a:xfrm>
            <a:off x="457201" y="1343024"/>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Architecture</a:t>
            </a:r>
          </a:p>
        </p:txBody>
      </p:sp>
      <p:sp>
        <p:nvSpPr>
          <p:cNvPr id="9" name="TextBox 8">
            <a:extLst>
              <a:ext uri="{FF2B5EF4-FFF2-40B4-BE49-F238E27FC236}">
                <a16:creationId xmlns:a16="http://schemas.microsoft.com/office/drawing/2014/main" xmlns="" id="{8DC504A6-FC90-49ED-B1F9-61FEB53D3396}"/>
              </a:ext>
            </a:extLst>
          </p:cNvPr>
          <p:cNvSpPr txBox="1"/>
          <p:nvPr/>
        </p:nvSpPr>
        <p:spPr bwMode="gray">
          <a:xfrm>
            <a:off x="457201" y="1807772"/>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Engineering</a:t>
            </a:r>
          </a:p>
        </p:txBody>
      </p:sp>
      <p:sp>
        <p:nvSpPr>
          <p:cNvPr id="10" name="TextBox 9">
            <a:extLst>
              <a:ext uri="{FF2B5EF4-FFF2-40B4-BE49-F238E27FC236}">
                <a16:creationId xmlns:a16="http://schemas.microsoft.com/office/drawing/2014/main" xmlns="" id="{4DEEFA34-A1A0-42B3-9CFC-FE23EBEAF3EB}"/>
              </a:ext>
            </a:extLst>
          </p:cNvPr>
          <p:cNvSpPr txBox="1"/>
          <p:nvPr/>
        </p:nvSpPr>
        <p:spPr bwMode="gray">
          <a:xfrm>
            <a:off x="457201" y="2287060"/>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Analysis</a:t>
            </a:r>
          </a:p>
        </p:txBody>
      </p:sp>
      <p:sp>
        <p:nvSpPr>
          <p:cNvPr id="11" name="TextBox 10">
            <a:extLst>
              <a:ext uri="{FF2B5EF4-FFF2-40B4-BE49-F238E27FC236}">
                <a16:creationId xmlns:a16="http://schemas.microsoft.com/office/drawing/2014/main" xmlns="" id="{3DF7A7EA-744B-4B3C-BE4B-A42B2CD7C8BA}"/>
              </a:ext>
            </a:extLst>
          </p:cNvPr>
          <p:cNvSpPr txBox="1"/>
          <p:nvPr/>
        </p:nvSpPr>
        <p:spPr bwMode="gray">
          <a:xfrm>
            <a:off x="457201" y="2766500"/>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Product and Platform Management</a:t>
            </a:r>
          </a:p>
        </p:txBody>
      </p:sp>
      <p:sp>
        <p:nvSpPr>
          <p:cNvPr id="12" name="TextBox 11">
            <a:extLst>
              <a:ext uri="{FF2B5EF4-FFF2-40B4-BE49-F238E27FC236}">
                <a16:creationId xmlns:a16="http://schemas.microsoft.com/office/drawing/2014/main" xmlns="" id="{8AD86A41-09E8-4B5F-A4AA-997A68031751}"/>
              </a:ext>
            </a:extLst>
          </p:cNvPr>
          <p:cNvSpPr txBox="1"/>
          <p:nvPr/>
        </p:nvSpPr>
        <p:spPr bwMode="gray">
          <a:xfrm>
            <a:off x="457201" y="3240996"/>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Delivery</a:t>
            </a:r>
          </a:p>
        </p:txBody>
      </p:sp>
      <p:sp>
        <p:nvSpPr>
          <p:cNvPr id="13" name="TextBox 12">
            <a:extLst>
              <a:ext uri="{FF2B5EF4-FFF2-40B4-BE49-F238E27FC236}">
                <a16:creationId xmlns:a16="http://schemas.microsoft.com/office/drawing/2014/main" xmlns="" id="{AAA70FDE-AC7E-4EBE-8FF7-CAE247B1E30B}"/>
              </a:ext>
            </a:extLst>
          </p:cNvPr>
          <p:cNvSpPr txBox="1"/>
          <p:nvPr/>
        </p:nvSpPr>
        <p:spPr bwMode="gray">
          <a:xfrm>
            <a:off x="457201" y="5138959"/>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IT Functional Support</a:t>
            </a:r>
          </a:p>
        </p:txBody>
      </p:sp>
      <p:sp>
        <p:nvSpPr>
          <p:cNvPr id="14" name="TextBox 13">
            <a:extLst>
              <a:ext uri="{FF2B5EF4-FFF2-40B4-BE49-F238E27FC236}">
                <a16:creationId xmlns:a16="http://schemas.microsoft.com/office/drawing/2014/main" xmlns="" id="{2D5BFE0D-BB15-4CAF-BD33-9C70FFDFCF77}"/>
              </a:ext>
            </a:extLst>
          </p:cNvPr>
          <p:cNvSpPr txBox="1"/>
          <p:nvPr/>
        </p:nvSpPr>
        <p:spPr bwMode="gray">
          <a:xfrm>
            <a:off x="457201" y="4664467"/>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UX</a:t>
            </a:r>
          </a:p>
        </p:txBody>
      </p:sp>
      <p:sp>
        <p:nvSpPr>
          <p:cNvPr id="15" name="TextBox 14">
            <a:extLst>
              <a:ext uri="{FF2B5EF4-FFF2-40B4-BE49-F238E27FC236}">
                <a16:creationId xmlns:a16="http://schemas.microsoft.com/office/drawing/2014/main" xmlns="" id="{05BDB3F0-BE58-405F-9ACD-FFC0C668F9D0}"/>
              </a:ext>
            </a:extLst>
          </p:cNvPr>
          <p:cNvSpPr txBox="1"/>
          <p:nvPr/>
        </p:nvSpPr>
        <p:spPr bwMode="gray">
          <a:xfrm>
            <a:off x="457201" y="4189974"/>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Technical Support</a:t>
            </a:r>
          </a:p>
        </p:txBody>
      </p:sp>
      <p:sp>
        <p:nvSpPr>
          <p:cNvPr id="16" name="TextBox 15">
            <a:extLst>
              <a:ext uri="{FF2B5EF4-FFF2-40B4-BE49-F238E27FC236}">
                <a16:creationId xmlns:a16="http://schemas.microsoft.com/office/drawing/2014/main" xmlns="" id="{9C13BE77-42C1-4320-A12E-975BCE1AAD78}"/>
              </a:ext>
            </a:extLst>
          </p:cNvPr>
          <p:cNvSpPr txBox="1"/>
          <p:nvPr/>
        </p:nvSpPr>
        <p:spPr bwMode="gray">
          <a:xfrm>
            <a:off x="457201" y="3715482"/>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Technical </a:t>
            </a:r>
          </a:p>
          <a:p>
            <a:pPr algn="ctr">
              <a:lnSpc>
                <a:spcPct val="80000"/>
              </a:lnSpc>
            </a:pPr>
            <a:r>
              <a:rPr lang="en-US" sz="1200"/>
              <a:t>Administration</a:t>
            </a:r>
          </a:p>
        </p:txBody>
      </p:sp>
      <p:sp>
        <p:nvSpPr>
          <p:cNvPr id="21" name="TextBox 20">
            <a:extLst>
              <a:ext uri="{FF2B5EF4-FFF2-40B4-BE49-F238E27FC236}">
                <a16:creationId xmlns:a16="http://schemas.microsoft.com/office/drawing/2014/main" xmlns="" id="{D0CFC466-9063-4AE2-9BB4-C70031096243}"/>
              </a:ext>
            </a:extLst>
          </p:cNvPr>
          <p:cNvSpPr txBox="1"/>
          <p:nvPr/>
        </p:nvSpPr>
        <p:spPr bwMode="gray">
          <a:xfrm>
            <a:off x="457201" y="5618028"/>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IT Leadership</a:t>
            </a:r>
          </a:p>
        </p:txBody>
      </p:sp>
      <p:sp>
        <p:nvSpPr>
          <p:cNvPr id="43" name="TextBox 42">
            <a:extLst>
              <a:ext uri="{FF2B5EF4-FFF2-40B4-BE49-F238E27FC236}">
                <a16:creationId xmlns:a16="http://schemas.microsoft.com/office/drawing/2014/main" xmlns="" id="{DA09A723-7A64-4A6A-8CF7-1B65BA6A36F9}"/>
              </a:ext>
            </a:extLst>
          </p:cNvPr>
          <p:cNvSpPr txBox="1"/>
          <p:nvPr/>
        </p:nvSpPr>
        <p:spPr bwMode="gray">
          <a:xfrm>
            <a:off x="2561915" y="570222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Manager</a:t>
            </a:r>
          </a:p>
        </p:txBody>
      </p:sp>
      <p:sp>
        <p:nvSpPr>
          <p:cNvPr id="44" name="TextBox 43">
            <a:extLst>
              <a:ext uri="{FF2B5EF4-FFF2-40B4-BE49-F238E27FC236}">
                <a16:creationId xmlns:a16="http://schemas.microsoft.com/office/drawing/2014/main" xmlns="" id="{4526468D-A97C-48DC-B50E-FA5B19DE6810}"/>
              </a:ext>
            </a:extLst>
          </p:cNvPr>
          <p:cNvSpPr txBox="1"/>
          <p:nvPr/>
        </p:nvSpPr>
        <p:spPr bwMode="gray">
          <a:xfrm>
            <a:off x="3921017" y="570222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Technical Principal</a:t>
            </a:r>
          </a:p>
        </p:txBody>
      </p:sp>
      <p:sp>
        <p:nvSpPr>
          <p:cNvPr id="45" name="TextBox 44">
            <a:extLst>
              <a:ext uri="{FF2B5EF4-FFF2-40B4-BE49-F238E27FC236}">
                <a16:creationId xmlns:a16="http://schemas.microsoft.com/office/drawing/2014/main" xmlns="" id="{7FABC1A7-55A6-4F7F-9CC2-AF0D39098B71}"/>
              </a:ext>
            </a:extLst>
          </p:cNvPr>
          <p:cNvSpPr txBox="1"/>
          <p:nvPr/>
        </p:nvSpPr>
        <p:spPr bwMode="gray">
          <a:xfrm>
            <a:off x="2561915"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UX Designer</a:t>
            </a:r>
          </a:p>
        </p:txBody>
      </p:sp>
      <p:sp>
        <p:nvSpPr>
          <p:cNvPr id="50" name="TextBox 49">
            <a:extLst>
              <a:ext uri="{FF2B5EF4-FFF2-40B4-BE49-F238E27FC236}">
                <a16:creationId xmlns:a16="http://schemas.microsoft.com/office/drawing/2014/main" xmlns="" id="{FE904B0F-9F4C-47B9-B850-C2C70F74ADE2}"/>
              </a:ext>
            </a:extLst>
          </p:cNvPr>
          <p:cNvSpPr txBox="1"/>
          <p:nvPr/>
        </p:nvSpPr>
        <p:spPr bwMode="gray">
          <a:xfrm>
            <a:off x="2561915"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Infrastructure</a:t>
            </a:r>
          </a:p>
        </p:txBody>
      </p:sp>
      <p:sp>
        <p:nvSpPr>
          <p:cNvPr id="51" name="TextBox 50">
            <a:extLst>
              <a:ext uri="{FF2B5EF4-FFF2-40B4-BE49-F238E27FC236}">
                <a16:creationId xmlns:a16="http://schemas.microsoft.com/office/drawing/2014/main" xmlns="" id="{6F90E350-50B9-4B49-BCF5-2E25F6ED53C4}"/>
              </a:ext>
            </a:extLst>
          </p:cNvPr>
          <p:cNvSpPr txBox="1"/>
          <p:nvPr/>
        </p:nvSpPr>
        <p:spPr bwMode="gray">
          <a:xfrm>
            <a:off x="3921017"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Security</a:t>
            </a:r>
          </a:p>
        </p:txBody>
      </p:sp>
      <p:sp>
        <p:nvSpPr>
          <p:cNvPr id="52" name="TextBox 51">
            <a:extLst>
              <a:ext uri="{FF2B5EF4-FFF2-40B4-BE49-F238E27FC236}">
                <a16:creationId xmlns:a16="http://schemas.microsoft.com/office/drawing/2014/main" xmlns="" id="{ADC01EE5-2D76-430E-9B7F-C5044E6B2F45}"/>
              </a:ext>
            </a:extLst>
          </p:cNvPr>
          <p:cNvSpPr txBox="1"/>
          <p:nvPr/>
        </p:nvSpPr>
        <p:spPr bwMode="gray">
          <a:xfrm>
            <a:off x="5280118"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ITSM</a:t>
            </a:r>
          </a:p>
        </p:txBody>
      </p:sp>
      <p:grpSp>
        <p:nvGrpSpPr>
          <p:cNvPr id="79" name="Group 78">
            <a:extLst>
              <a:ext uri="{FF2B5EF4-FFF2-40B4-BE49-F238E27FC236}">
                <a16:creationId xmlns:a16="http://schemas.microsoft.com/office/drawing/2014/main" xmlns="" id="{367E0DAD-3FDE-4BD9-9C6F-864634621506}"/>
              </a:ext>
            </a:extLst>
          </p:cNvPr>
          <p:cNvGrpSpPr/>
          <p:nvPr/>
        </p:nvGrpSpPr>
        <p:grpSpPr bwMode="gray">
          <a:xfrm>
            <a:off x="2561915" y="3334569"/>
            <a:ext cx="2615159" cy="187452"/>
            <a:chOff x="2561915" y="3354279"/>
            <a:chExt cx="2615159" cy="197044"/>
          </a:xfrm>
        </p:grpSpPr>
        <p:sp>
          <p:nvSpPr>
            <p:cNvPr id="54" name="TextBox 53">
              <a:extLst>
                <a:ext uri="{FF2B5EF4-FFF2-40B4-BE49-F238E27FC236}">
                  <a16:creationId xmlns:a16="http://schemas.microsoft.com/office/drawing/2014/main" xmlns="" id="{A40F0C63-1DCB-4781-917D-1BABCF130F78}"/>
                </a:ext>
              </a:extLst>
            </p:cNvPr>
            <p:cNvSpPr txBox="1"/>
            <p:nvPr/>
          </p:nvSpPr>
          <p:spPr bwMode="gray">
            <a:xfrm>
              <a:off x="2561915" y="335427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Resource Manager</a:t>
              </a:r>
            </a:p>
          </p:txBody>
        </p:sp>
        <p:sp>
          <p:nvSpPr>
            <p:cNvPr id="56" name="TextBox 55">
              <a:extLst>
                <a:ext uri="{FF2B5EF4-FFF2-40B4-BE49-F238E27FC236}">
                  <a16:creationId xmlns:a16="http://schemas.microsoft.com/office/drawing/2014/main" xmlns="" id="{A981C585-2D12-4886-A5C1-736E600DAEDE}"/>
                </a:ext>
              </a:extLst>
            </p:cNvPr>
            <p:cNvSpPr txBox="1"/>
            <p:nvPr/>
          </p:nvSpPr>
          <p:spPr bwMode="gray">
            <a:xfrm>
              <a:off x="3921017" y="335427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Program Manager</a:t>
              </a:r>
            </a:p>
          </p:txBody>
        </p:sp>
      </p:grpSp>
      <p:sp>
        <p:nvSpPr>
          <p:cNvPr id="66" name="TextBox 65">
            <a:extLst>
              <a:ext uri="{FF2B5EF4-FFF2-40B4-BE49-F238E27FC236}">
                <a16:creationId xmlns:a16="http://schemas.microsoft.com/office/drawing/2014/main" xmlns="" id="{F66C88A1-B47B-4B48-998F-D48818C6D70E}"/>
              </a:ext>
            </a:extLst>
          </p:cNvPr>
          <p:cNvSpPr txBox="1"/>
          <p:nvPr/>
        </p:nvSpPr>
        <p:spPr bwMode="gray">
          <a:xfrm>
            <a:off x="5280118" y="3329773"/>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Scrum Master</a:t>
            </a:r>
          </a:p>
        </p:txBody>
      </p:sp>
      <p:sp>
        <p:nvSpPr>
          <p:cNvPr id="18" name="TextBox 17">
            <a:extLst>
              <a:ext uri="{FF2B5EF4-FFF2-40B4-BE49-F238E27FC236}">
                <a16:creationId xmlns:a16="http://schemas.microsoft.com/office/drawing/2014/main" xmlns="" id="{B818A805-53F7-4F6A-A1ED-A55B5F7B076D}"/>
              </a:ext>
            </a:extLst>
          </p:cNvPr>
          <p:cNvSpPr txBox="1"/>
          <p:nvPr/>
        </p:nvSpPr>
        <p:spPr bwMode="gray">
          <a:xfrm>
            <a:off x="8115300" y="1402352"/>
            <a:ext cx="360655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Domain</a:t>
            </a:r>
            <a:r>
              <a:rPr lang="en-US" sz="1000"/>
              <a:t>: Cloud Architect, Information Architect</a:t>
            </a:r>
          </a:p>
        </p:txBody>
      </p:sp>
      <p:sp>
        <p:nvSpPr>
          <p:cNvPr id="67" name="TextBox 66">
            <a:extLst>
              <a:ext uri="{FF2B5EF4-FFF2-40B4-BE49-F238E27FC236}">
                <a16:creationId xmlns:a16="http://schemas.microsoft.com/office/drawing/2014/main" xmlns="" id="{A7F52009-C9EF-4389-91AE-F90B50B960A1}"/>
              </a:ext>
            </a:extLst>
          </p:cNvPr>
          <p:cNvSpPr txBox="1"/>
          <p:nvPr/>
        </p:nvSpPr>
        <p:spPr bwMode="gray">
          <a:xfrm>
            <a:off x="8115300" y="3300319"/>
            <a:ext cx="3605243" cy="315271"/>
          </a:xfrm>
          <a:prstGeom prst="rect">
            <a:avLst/>
          </a:prstGeom>
          <a:noFill/>
          <a:ln w="12700">
            <a:solidFill>
              <a:srgbClr val="D3D3D3"/>
            </a:solidFill>
            <a:prstDash val="solid"/>
          </a:ln>
        </p:spPr>
        <p:txBody>
          <a:bodyPr wrap="square" lIns="45720" tIns="45720" rIns="45720" bIns="45720" rtlCol="0" anchor="ctr">
            <a:noAutofit/>
          </a:bodyPr>
          <a:lstStyle/>
          <a:p>
            <a:pPr lvl="0" defTabSz="457200"/>
            <a:r>
              <a:rPr lang="en-US" sz="1000" b="1">
                <a:solidFill>
                  <a:prstClr val="black"/>
                </a:solidFill>
              </a:rPr>
              <a:t>Coach: </a:t>
            </a:r>
            <a:r>
              <a:rPr lang="en-US" sz="1000">
                <a:solidFill>
                  <a:prstClr val="black"/>
                </a:solidFill>
              </a:rPr>
              <a:t>Agile Coach, Lean Coach</a:t>
            </a:r>
          </a:p>
        </p:txBody>
      </p:sp>
      <p:sp>
        <p:nvSpPr>
          <p:cNvPr id="70" name="TextBox 69">
            <a:extLst>
              <a:ext uri="{FF2B5EF4-FFF2-40B4-BE49-F238E27FC236}">
                <a16:creationId xmlns:a16="http://schemas.microsoft.com/office/drawing/2014/main" xmlns="" id="{DB4D2E74-38D3-4B93-A930-81A8422335DD}"/>
              </a:ext>
            </a:extLst>
          </p:cNvPr>
          <p:cNvSpPr txBox="1"/>
          <p:nvPr/>
        </p:nvSpPr>
        <p:spPr bwMode="gray">
          <a:xfrm>
            <a:off x="8115300" y="4723795"/>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a:t>
            </a:r>
          </a:p>
        </p:txBody>
      </p:sp>
      <p:sp>
        <p:nvSpPr>
          <p:cNvPr id="71" name="TextBox 70">
            <a:extLst>
              <a:ext uri="{FF2B5EF4-FFF2-40B4-BE49-F238E27FC236}">
                <a16:creationId xmlns:a16="http://schemas.microsoft.com/office/drawing/2014/main" xmlns="" id="{B847699F-57EB-402E-AD46-2111B36265FF}"/>
              </a:ext>
            </a:extLst>
          </p:cNvPr>
          <p:cNvSpPr txBox="1"/>
          <p:nvPr/>
        </p:nvSpPr>
        <p:spPr bwMode="gray">
          <a:xfrm>
            <a:off x="8115300" y="5198287"/>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a:t>
            </a:r>
          </a:p>
        </p:txBody>
      </p:sp>
      <p:sp>
        <p:nvSpPr>
          <p:cNvPr id="72" name="TextBox 71">
            <a:extLst>
              <a:ext uri="{FF2B5EF4-FFF2-40B4-BE49-F238E27FC236}">
                <a16:creationId xmlns:a16="http://schemas.microsoft.com/office/drawing/2014/main" xmlns="" id="{15253951-1AE6-41C0-B819-2E0096FB4EB9}"/>
              </a:ext>
            </a:extLst>
          </p:cNvPr>
          <p:cNvSpPr txBox="1"/>
          <p:nvPr/>
        </p:nvSpPr>
        <p:spPr bwMode="gray">
          <a:xfrm>
            <a:off x="8115300" y="5677356"/>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function and scope </a:t>
            </a:r>
            <a:br>
              <a:rPr lang="en-US" sz="1000" dirty="0"/>
            </a:br>
            <a:r>
              <a:rPr lang="en-US" sz="1000" dirty="0"/>
              <a:t>of responsibility</a:t>
            </a:r>
          </a:p>
        </p:txBody>
      </p:sp>
      <p:sp>
        <p:nvSpPr>
          <p:cNvPr id="57" name="TextBox 56">
            <a:extLst>
              <a:ext uri="{FF2B5EF4-FFF2-40B4-BE49-F238E27FC236}">
                <a16:creationId xmlns:a16="http://schemas.microsoft.com/office/drawing/2014/main" xmlns="" id="{7BCD20DA-8DF9-48B1-8FA4-8E4A6A060346}"/>
              </a:ext>
            </a:extLst>
          </p:cNvPr>
          <p:cNvSpPr txBox="1"/>
          <p:nvPr/>
        </p:nvSpPr>
        <p:spPr bwMode="gray">
          <a:xfrm>
            <a:off x="2561915" y="5138959"/>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Finance</a:t>
            </a:r>
          </a:p>
        </p:txBody>
      </p:sp>
      <p:sp>
        <p:nvSpPr>
          <p:cNvPr id="58" name="TextBox 57">
            <a:extLst>
              <a:ext uri="{FF2B5EF4-FFF2-40B4-BE49-F238E27FC236}">
                <a16:creationId xmlns:a16="http://schemas.microsoft.com/office/drawing/2014/main" xmlns="" id="{DA7748F8-D066-40EB-8EC0-C17225384BDE}"/>
              </a:ext>
            </a:extLst>
          </p:cNvPr>
          <p:cNvSpPr txBox="1"/>
          <p:nvPr/>
        </p:nvSpPr>
        <p:spPr bwMode="gray">
          <a:xfrm>
            <a:off x="2561914" y="532686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Knowledge Mgmt.</a:t>
            </a:r>
          </a:p>
        </p:txBody>
      </p:sp>
      <p:sp>
        <p:nvSpPr>
          <p:cNvPr id="59" name="TextBox 58">
            <a:extLst>
              <a:ext uri="{FF2B5EF4-FFF2-40B4-BE49-F238E27FC236}">
                <a16:creationId xmlns:a16="http://schemas.microsoft.com/office/drawing/2014/main" xmlns="" id="{25A49BD8-BB2B-49C2-9BE9-AC6C4520A07D}"/>
              </a:ext>
            </a:extLst>
          </p:cNvPr>
          <p:cNvSpPr txBox="1"/>
          <p:nvPr/>
        </p:nvSpPr>
        <p:spPr bwMode="gray">
          <a:xfrm>
            <a:off x="3921017" y="5138959"/>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Vendor Mgmt.</a:t>
            </a:r>
          </a:p>
        </p:txBody>
      </p:sp>
      <p:sp>
        <p:nvSpPr>
          <p:cNvPr id="60" name="TextBox 59">
            <a:extLst>
              <a:ext uri="{FF2B5EF4-FFF2-40B4-BE49-F238E27FC236}">
                <a16:creationId xmlns:a16="http://schemas.microsoft.com/office/drawing/2014/main" xmlns="" id="{440C4E6C-8BAC-406F-922A-574CD5F13E33}"/>
              </a:ext>
            </a:extLst>
          </p:cNvPr>
          <p:cNvSpPr txBox="1"/>
          <p:nvPr/>
        </p:nvSpPr>
        <p:spPr bwMode="gray">
          <a:xfrm>
            <a:off x="5280116" y="5138959"/>
            <a:ext cx="1256057" cy="374598"/>
          </a:xfrm>
          <a:prstGeom prst="rect">
            <a:avLst/>
          </a:prstGeom>
          <a:noFill/>
          <a:ln w="12700">
            <a:solidFill>
              <a:srgbClr val="D3D3D3"/>
            </a:solidFill>
            <a:prstDash val="solid"/>
          </a:ln>
        </p:spPr>
        <p:txBody>
          <a:bodyPr wrap="square" lIns="45720" tIns="45720" rIns="45720" bIns="45720" rtlCol="0" anchor="ctr">
            <a:noAutofit/>
          </a:bodyPr>
          <a:lstStyle/>
          <a:p>
            <a:pPr algn="ctr">
              <a:lnSpc>
                <a:spcPct val="90000"/>
              </a:lnSpc>
            </a:pPr>
            <a:r>
              <a:rPr lang="en-US" sz="1000" dirty="0"/>
              <a:t>Org Change Management &amp; Communications</a:t>
            </a:r>
          </a:p>
        </p:txBody>
      </p:sp>
      <p:grpSp>
        <p:nvGrpSpPr>
          <p:cNvPr id="84" name="Group 83">
            <a:extLst>
              <a:ext uri="{FF2B5EF4-FFF2-40B4-BE49-F238E27FC236}">
                <a16:creationId xmlns:a16="http://schemas.microsoft.com/office/drawing/2014/main" xmlns="" id="{03353DE1-2EBB-4608-89BA-C1B8ADF22C84}"/>
              </a:ext>
            </a:extLst>
          </p:cNvPr>
          <p:cNvGrpSpPr/>
          <p:nvPr/>
        </p:nvGrpSpPr>
        <p:grpSpPr bwMode="gray">
          <a:xfrm>
            <a:off x="2561915" y="1431801"/>
            <a:ext cx="5339023" cy="197045"/>
            <a:chOff x="2561915" y="1259039"/>
            <a:chExt cx="5339023" cy="197045"/>
          </a:xfrm>
        </p:grpSpPr>
        <p:sp>
          <p:nvSpPr>
            <p:cNvPr id="22" name="TextBox 21">
              <a:extLst>
                <a:ext uri="{FF2B5EF4-FFF2-40B4-BE49-F238E27FC236}">
                  <a16:creationId xmlns:a16="http://schemas.microsoft.com/office/drawing/2014/main" xmlns="" id="{4704BF1B-C0C8-4C36-8B65-1A5C673C7AC0}"/>
                </a:ext>
              </a:extLst>
            </p:cNvPr>
            <p:cNvSpPr txBox="1"/>
            <p:nvPr/>
          </p:nvSpPr>
          <p:spPr bwMode="gray">
            <a:xfrm>
              <a:off x="2561915"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Enterprise</a:t>
              </a:r>
            </a:p>
          </p:txBody>
        </p:sp>
        <p:sp>
          <p:nvSpPr>
            <p:cNvPr id="23" name="TextBox 22">
              <a:extLst>
                <a:ext uri="{FF2B5EF4-FFF2-40B4-BE49-F238E27FC236}">
                  <a16:creationId xmlns:a16="http://schemas.microsoft.com/office/drawing/2014/main" xmlns="" id="{EA364B7B-3B5A-442E-B080-1B001BAC787C}"/>
                </a:ext>
              </a:extLst>
            </p:cNvPr>
            <p:cNvSpPr txBox="1"/>
            <p:nvPr/>
          </p:nvSpPr>
          <p:spPr bwMode="gray">
            <a:xfrm>
              <a:off x="3921018"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Solution</a:t>
              </a:r>
            </a:p>
          </p:txBody>
        </p:sp>
        <p:sp>
          <p:nvSpPr>
            <p:cNvPr id="24" name="TextBox 23">
              <a:extLst>
                <a:ext uri="{FF2B5EF4-FFF2-40B4-BE49-F238E27FC236}">
                  <a16:creationId xmlns:a16="http://schemas.microsoft.com/office/drawing/2014/main" xmlns="" id="{5AF163EC-90F5-418A-B07F-0F51C325F3B9}"/>
                </a:ext>
              </a:extLst>
            </p:cNvPr>
            <p:cNvSpPr txBox="1"/>
            <p:nvPr/>
          </p:nvSpPr>
          <p:spPr bwMode="gray">
            <a:xfrm>
              <a:off x="5280118"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Domain</a:t>
              </a:r>
            </a:p>
          </p:txBody>
        </p:sp>
        <p:sp>
          <p:nvSpPr>
            <p:cNvPr id="75" name="TextBox 74">
              <a:extLst>
                <a:ext uri="{FF2B5EF4-FFF2-40B4-BE49-F238E27FC236}">
                  <a16:creationId xmlns:a16="http://schemas.microsoft.com/office/drawing/2014/main" xmlns="" id="{EA31546D-DB64-437B-9B58-97D6E7472B80}"/>
                </a:ext>
              </a:extLst>
            </p:cNvPr>
            <p:cNvSpPr txBox="1"/>
            <p:nvPr/>
          </p:nvSpPr>
          <p:spPr bwMode="gray">
            <a:xfrm>
              <a:off x="6644881" y="125903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Business</a:t>
              </a:r>
            </a:p>
          </p:txBody>
        </p:sp>
      </p:grpSp>
      <p:grpSp>
        <p:nvGrpSpPr>
          <p:cNvPr id="64" name="Group 63">
            <a:extLst>
              <a:ext uri="{FF2B5EF4-FFF2-40B4-BE49-F238E27FC236}">
                <a16:creationId xmlns:a16="http://schemas.microsoft.com/office/drawing/2014/main" xmlns="" id="{B52D0EA6-05A0-46F9-A983-86A411964349}"/>
              </a:ext>
            </a:extLst>
          </p:cNvPr>
          <p:cNvGrpSpPr/>
          <p:nvPr/>
        </p:nvGrpSpPr>
        <p:grpSpPr bwMode="gray">
          <a:xfrm>
            <a:off x="2561915" y="1798027"/>
            <a:ext cx="5333361" cy="394088"/>
            <a:chOff x="2561915" y="1659697"/>
            <a:chExt cx="5333361" cy="394088"/>
          </a:xfrm>
        </p:grpSpPr>
        <p:grpSp>
          <p:nvGrpSpPr>
            <p:cNvPr id="73" name="Group 72">
              <a:extLst>
                <a:ext uri="{FF2B5EF4-FFF2-40B4-BE49-F238E27FC236}">
                  <a16:creationId xmlns:a16="http://schemas.microsoft.com/office/drawing/2014/main" xmlns="" id="{068D8243-D269-46F5-96CA-69176B1CD6D2}"/>
                </a:ext>
              </a:extLst>
            </p:cNvPr>
            <p:cNvGrpSpPr/>
            <p:nvPr/>
          </p:nvGrpSpPr>
          <p:grpSpPr bwMode="gray">
            <a:xfrm>
              <a:off x="2561915" y="1659697"/>
              <a:ext cx="3974260" cy="394088"/>
              <a:chOff x="2561915" y="1659697"/>
              <a:chExt cx="3974260" cy="394088"/>
            </a:xfrm>
          </p:grpSpPr>
          <p:sp>
            <p:nvSpPr>
              <p:cNvPr id="77" name="TextBox 76">
                <a:extLst>
                  <a:ext uri="{FF2B5EF4-FFF2-40B4-BE49-F238E27FC236}">
                    <a16:creationId xmlns:a16="http://schemas.microsoft.com/office/drawing/2014/main" xmlns="" id="{2DB18965-46CF-47C3-80A8-4FD89BDBEBEA}"/>
                  </a:ext>
                </a:extLst>
              </p:cNvPr>
              <p:cNvSpPr txBox="1"/>
              <p:nvPr/>
            </p:nvSpPr>
            <p:spPr bwMode="gray">
              <a:xfrm>
                <a:off x="2561915"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Infrastructure</a:t>
                </a:r>
              </a:p>
            </p:txBody>
          </p:sp>
          <p:sp>
            <p:nvSpPr>
              <p:cNvPr id="78" name="TextBox 77">
                <a:extLst>
                  <a:ext uri="{FF2B5EF4-FFF2-40B4-BE49-F238E27FC236}">
                    <a16:creationId xmlns:a16="http://schemas.microsoft.com/office/drawing/2014/main" xmlns="" id="{83B82F76-F321-4055-975C-1D7206FD64CC}"/>
                  </a:ext>
                </a:extLst>
              </p:cNvPr>
              <p:cNvSpPr txBox="1"/>
              <p:nvPr/>
            </p:nvSpPr>
            <p:spPr bwMode="gray">
              <a:xfrm>
                <a:off x="2561915" y="185674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Automation</a:t>
                </a:r>
              </a:p>
            </p:txBody>
          </p:sp>
          <p:sp>
            <p:nvSpPr>
              <p:cNvPr id="81" name="TextBox 80">
                <a:extLst>
                  <a:ext uri="{FF2B5EF4-FFF2-40B4-BE49-F238E27FC236}">
                    <a16:creationId xmlns:a16="http://schemas.microsoft.com/office/drawing/2014/main" xmlns="" id="{65411948-0E8B-414D-B3A2-A2A6DAFE148B}"/>
                  </a:ext>
                </a:extLst>
              </p:cNvPr>
              <p:cNvSpPr txBox="1"/>
              <p:nvPr/>
            </p:nvSpPr>
            <p:spPr bwMode="gray">
              <a:xfrm>
                <a:off x="3921017"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Software</a:t>
                </a:r>
              </a:p>
            </p:txBody>
          </p:sp>
          <p:sp>
            <p:nvSpPr>
              <p:cNvPr id="83" name="TextBox 82">
                <a:extLst>
                  <a:ext uri="{FF2B5EF4-FFF2-40B4-BE49-F238E27FC236}">
                    <a16:creationId xmlns:a16="http://schemas.microsoft.com/office/drawing/2014/main" xmlns="" id="{4C7B5D3E-2B8F-4DCF-B524-C24F8B8A152A}"/>
                  </a:ext>
                </a:extLst>
              </p:cNvPr>
              <p:cNvSpPr txBox="1"/>
              <p:nvPr/>
            </p:nvSpPr>
            <p:spPr bwMode="gray">
              <a:xfrm>
                <a:off x="3921017" y="185674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Developer</a:t>
                </a:r>
              </a:p>
            </p:txBody>
          </p:sp>
          <p:sp>
            <p:nvSpPr>
              <p:cNvPr id="85" name="TextBox 84">
                <a:extLst>
                  <a:ext uri="{FF2B5EF4-FFF2-40B4-BE49-F238E27FC236}">
                    <a16:creationId xmlns:a16="http://schemas.microsoft.com/office/drawing/2014/main" xmlns="" id="{4E598499-1FAD-4FC4-AB70-1BDD3C9735F4}"/>
                  </a:ext>
                </a:extLst>
              </p:cNvPr>
              <p:cNvSpPr txBox="1"/>
              <p:nvPr/>
            </p:nvSpPr>
            <p:spPr bwMode="gray">
              <a:xfrm>
                <a:off x="5280118"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a:t>
                </a:r>
              </a:p>
            </p:txBody>
          </p:sp>
        </p:grpSp>
        <p:sp>
          <p:nvSpPr>
            <p:cNvPr id="76" name="TextBox 75">
              <a:extLst>
                <a:ext uri="{FF2B5EF4-FFF2-40B4-BE49-F238E27FC236}">
                  <a16:creationId xmlns:a16="http://schemas.microsoft.com/office/drawing/2014/main" xmlns="" id="{64F71C7E-71ED-42F1-87EE-CE448810E196}"/>
                </a:ext>
              </a:extLst>
            </p:cNvPr>
            <p:cNvSpPr txBox="1"/>
            <p:nvPr/>
          </p:nvSpPr>
          <p:spPr bwMode="gray">
            <a:xfrm>
              <a:off x="6639219" y="166696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Security</a:t>
              </a:r>
            </a:p>
          </p:txBody>
        </p:sp>
      </p:grpSp>
      <p:grpSp>
        <p:nvGrpSpPr>
          <p:cNvPr id="94" name="Group 93">
            <a:extLst>
              <a:ext uri="{FF2B5EF4-FFF2-40B4-BE49-F238E27FC236}">
                <a16:creationId xmlns:a16="http://schemas.microsoft.com/office/drawing/2014/main" xmlns="" id="{F472C44B-5032-4368-952E-C1D11BDEF907}"/>
              </a:ext>
            </a:extLst>
          </p:cNvPr>
          <p:cNvGrpSpPr/>
          <p:nvPr/>
        </p:nvGrpSpPr>
        <p:grpSpPr bwMode="gray">
          <a:xfrm>
            <a:off x="2561915" y="2375837"/>
            <a:ext cx="5333361" cy="197044"/>
            <a:chOff x="2561915" y="2282111"/>
            <a:chExt cx="5333361" cy="197044"/>
          </a:xfrm>
        </p:grpSpPr>
        <p:sp>
          <p:nvSpPr>
            <p:cNvPr id="95" name="TextBox 94">
              <a:extLst>
                <a:ext uri="{FF2B5EF4-FFF2-40B4-BE49-F238E27FC236}">
                  <a16:creationId xmlns:a16="http://schemas.microsoft.com/office/drawing/2014/main" xmlns="" id="{0B9E921E-536F-4504-95C9-F23B53BC43B1}"/>
                </a:ext>
              </a:extLst>
            </p:cNvPr>
            <p:cNvSpPr txBox="1"/>
            <p:nvPr/>
          </p:nvSpPr>
          <p:spPr bwMode="gray">
            <a:xfrm>
              <a:off x="6639219" y="228211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 Science</a:t>
              </a:r>
            </a:p>
          </p:txBody>
        </p:sp>
        <p:sp>
          <p:nvSpPr>
            <p:cNvPr id="96" name="TextBox 95">
              <a:extLst>
                <a:ext uri="{FF2B5EF4-FFF2-40B4-BE49-F238E27FC236}">
                  <a16:creationId xmlns:a16="http://schemas.microsoft.com/office/drawing/2014/main" xmlns="" id="{4A9169B7-1213-432A-949B-E3EB91C0BEDC}"/>
                </a:ext>
              </a:extLst>
            </p:cNvPr>
            <p:cNvSpPr txBox="1"/>
            <p:nvPr/>
          </p:nvSpPr>
          <p:spPr bwMode="gray">
            <a:xfrm>
              <a:off x="2561915"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Business</a:t>
              </a:r>
            </a:p>
          </p:txBody>
        </p:sp>
        <p:sp>
          <p:nvSpPr>
            <p:cNvPr id="97" name="TextBox 96">
              <a:extLst>
                <a:ext uri="{FF2B5EF4-FFF2-40B4-BE49-F238E27FC236}">
                  <a16:creationId xmlns:a16="http://schemas.microsoft.com/office/drawing/2014/main" xmlns="" id="{A20350A0-8651-46EE-9D9E-E7B88B054BE5}"/>
                </a:ext>
              </a:extLst>
            </p:cNvPr>
            <p:cNvSpPr txBox="1"/>
            <p:nvPr/>
          </p:nvSpPr>
          <p:spPr bwMode="gray">
            <a:xfrm>
              <a:off x="3921017"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a:t>
              </a:r>
            </a:p>
          </p:txBody>
        </p:sp>
        <p:sp>
          <p:nvSpPr>
            <p:cNvPr id="98" name="TextBox 97">
              <a:extLst>
                <a:ext uri="{FF2B5EF4-FFF2-40B4-BE49-F238E27FC236}">
                  <a16:creationId xmlns:a16="http://schemas.microsoft.com/office/drawing/2014/main" xmlns="" id="{D036C9D1-E6F4-4615-A321-5A6BC26EBC0C}"/>
                </a:ext>
              </a:extLst>
            </p:cNvPr>
            <p:cNvSpPr txBox="1"/>
            <p:nvPr/>
          </p:nvSpPr>
          <p:spPr bwMode="gray">
            <a:xfrm>
              <a:off x="5280118"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BI/Analytics</a:t>
              </a:r>
            </a:p>
          </p:txBody>
        </p:sp>
      </p:grpSp>
      <p:grpSp>
        <p:nvGrpSpPr>
          <p:cNvPr id="99" name="Group 98">
            <a:extLst>
              <a:ext uri="{FF2B5EF4-FFF2-40B4-BE49-F238E27FC236}">
                <a16:creationId xmlns:a16="http://schemas.microsoft.com/office/drawing/2014/main" xmlns="" id="{7F346283-44F8-43BC-9119-B72EB5EE60BE}"/>
              </a:ext>
            </a:extLst>
          </p:cNvPr>
          <p:cNvGrpSpPr/>
          <p:nvPr/>
        </p:nvGrpSpPr>
        <p:grpSpPr bwMode="gray">
          <a:xfrm>
            <a:off x="2561915" y="2865560"/>
            <a:ext cx="3974260" cy="187452"/>
            <a:chOff x="2561915" y="2658055"/>
            <a:chExt cx="3974260" cy="197044"/>
          </a:xfrm>
        </p:grpSpPr>
        <p:sp>
          <p:nvSpPr>
            <p:cNvPr id="100" name="TextBox 99">
              <a:extLst>
                <a:ext uri="{FF2B5EF4-FFF2-40B4-BE49-F238E27FC236}">
                  <a16:creationId xmlns:a16="http://schemas.microsoft.com/office/drawing/2014/main" xmlns="" id="{CEC40897-D09E-4C01-9761-2145656F3CB7}"/>
                </a:ext>
              </a:extLst>
            </p:cNvPr>
            <p:cNvSpPr txBox="1"/>
            <p:nvPr/>
          </p:nvSpPr>
          <p:spPr bwMode="gray">
            <a:xfrm>
              <a:off x="2561915" y="2658055"/>
              <a:ext cx="1256057" cy="197044"/>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a:t>Product Manager</a:t>
              </a:r>
            </a:p>
          </p:txBody>
        </p:sp>
        <p:sp>
          <p:nvSpPr>
            <p:cNvPr id="102" name="TextBox 101">
              <a:extLst>
                <a:ext uri="{FF2B5EF4-FFF2-40B4-BE49-F238E27FC236}">
                  <a16:creationId xmlns:a16="http://schemas.microsoft.com/office/drawing/2014/main" xmlns="" id="{22702322-A00E-4059-8F07-E8A4C16862B5}"/>
                </a:ext>
              </a:extLst>
            </p:cNvPr>
            <p:cNvSpPr txBox="1"/>
            <p:nvPr/>
          </p:nvSpPr>
          <p:spPr bwMode="gray">
            <a:xfrm>
              <a:off x="3921017" y="2658055"/>
              <a:ext cx="1256057" cy="197044"/>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a:t>Product Owner</a:t>
              </a:r>
            </a:p>
          </p:txBody>
        </p:sp>
        <p:sp>
          <p:nvSpPr>
            <p:cNvPr id="104" name="TextBox 103">
              <a:extLst>
                <a:ext uri="{FF2B5EF4-FFF2-40B4-BE49-F238E27FC236}">
                  <a16:creationId xmlns:a16="http://schemas.microsoft.com/office/drawing/2014/main" xmlns="" id="{6BCFE74D-FF7A-4630-85C0-CFB5521EF027}"/>
                </a:ext>
              </a:extLst>
            </p:cNvPr>
            <p:cNvSpPr txBox="1"/>
            <p:nvPr/>
          </p:nvSpPr>
          <p:spPr bwMode="gray">
            <a:xfrm>
              <a:off x="5280118" y="2658055"/>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Platform Manager</a:t>
              </a:r>
            </a:p>
          </p:txBody>
        </p:sp>
      </p:grpSp>
      <p:sp>
        <p:nvSpPr>
          <p:cNvPr id="106" name="TextBox 105">
            <a:extLst>
              <a:ext uri="{FF2B5EF4-FFF2-40B4-BE49-F238E27FC236}">
                <a16:creationId xmlns:a16="http://schemas.microsoft.com/office/drawing/2014/main" xmlns="" id="{7AED76A1-2664-44CC-B3D5-C6D46C936890}"/>
              </a:ext>
            </a:extLst>
          </p:cNvPr>
          <p:cNvSpPr txBox="1"/>
          <p:nvPr/>
        </p:nvSpPr>
        <p:spPr bwMode="gray">
          <a:xfrm>
            <a:off x="6639219" y="286556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Platform Owner</a:t>
            </a:r>
          </a:p>
        </p:txBody>
      </p:sp>
      <p:sp>
        <p:nvSpPr>
          <p:cNvPr id="107" name="TextBox 106">
            <a:extLst>
              <a:ext uri="{FF2B5EF4-FFF2-40B4-BE49-F238E27FC236}">
                <a16:creationId xmlns:a16="http://schemas.microsoft.com/office/drawing/2014/main" xmlns="" id="{FEE0626B-28EA-4591-98A8-52677670C9B4}"/>
              </a:ext>
            </a:extLst>
          </p:cNvPr>
          <p:cNvSpPr txBox="1"/>
          <p:nvPr/>
        </p:nvSpPr>
        <p:spPr bwMode="gray">
          <a:xfrm>
            <a:off x="6639214" y="3329773"/>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Coach</a:t>
            </a:r>
          </a:p>
        </p:txBody>
      </p:sp>
      <p:sp>
        <p:nvSpPr>
          <p:cNvPr id="108" name="TextBox 107">
            <a:extLst>
              <a:ext uri="{FF2B5EF4-FFF2-40B4-BE49-F238E27FC236}">
                <a16:creationId xmlns:a16="http://schemas.microsoft.com/office/drawing/2014/main" xmlns="" id="{908D270A-1F63-4EC9-929A-48024757B177}"/>
              </a:ext>
            </a:extLst>
          </p:cNvPr>
          <p:cNvSpPr txBox="1"/>
          <p:nvPr/>
        </p:nvSpPr>
        <p:spPr bwMode="gray">
          <a:xfrm>
            <a:off x="3921017"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Researcher</a:t>
            </a:r>
          </a:p>
        </p:txBody>
      </p:sp>
      <p:sp>
        <p:nvSpPr>
          <p:cNvPr id="109" name="TextBox 108">
            <a:extLst>
              <a:ext uri="{FF2B5EF4-FFF2-40B4-BE49-F238E27FC236}">
                <a16:creationId xmlns:a16="http://schemas.microsoft.com/office/drawing/2014/main" xmlns="" id="{778BC5A0-A800-465A-9995-5256AD73F064}"/>
              </a:ext>
            </a:extLst>
          </p:cNvPr>
          <p:cNvSpPr txBox="1"/>
          <p:nvPr/>
        </p:nvSpPr>
        <p:spPr bwMode="gray">
          <a:xfrm>
            <a:off x="5280118"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Content Strategist</a:t>
            </a:r>
          </a:p>
        </p:txBody>
      </p:sp>
      <p:sp>
        <p:nvSpPr>
          <p:cNvPr id="110" name="TextBox 109">
            <a:extLst>
              <a:ext uri="{FF2B5EF4-FFF2-40B4-BE49-F238E27FC236}">
                <a16:creationId xmlns:a16="http://schemas.microsoft.com/office/drawing/2014/main" xmlns="" id="{C10306F7-85C2-4D00-A442-88950765C9A7}"/>
              </a:ext>
            </a:extLst>
          </p:cNvPr>
          <p:cNvSpPr txBox="1"/>
          <p:nvPr/>
        </p:nvSpPr>
        <p:spPr bwMode="gray">
          <a:xfrm>
            <a:off x="3921013" y="532686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Sourcing/Prcmt.</a:t>
            </a:r>
          </a:p>
        </p:txBody>
      </p:sp>
      <p:sp>
        <p:nvSpPr>
          <p:cNvPr id="103" name="TextBox 102">
            <a:extLst>
              <a:ext uri="{FF2B5EF4-FFF2-40B4-BE49-F238E27FC236}">
                <a16:creationId xmlns:a16="http://schemas.microsoft.com/office/drawing/2014/main" xmlns="" id="{2A1C215E-DE21-40DE-A01D-2AAA0284FE00}"/>
              </a:ext>
            </a:extLst>
          </p:cNvPr>
          <p:cNvSpPr txBox="1"/>
          <p:nvPr/>
        </p:nvSpPr>
        <p:spPr bwMode="gray">
          <a:xfrm>
            <a:off x="8127970" y="3745145"/>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Infrastructure: </a:t>
            </a:r>
            <a:r>
              <a:rPr lang="en-US" sz="1000"/>
              <a:t>Network Administrator, Systems Administrator</a:t>
            </a:r>
          </a:p>
        </p:txBody>
      </p:sp>
      <p:sp>
        <p:nvSpPr>
          <p:cNvPr id="105" name="TextBox 104">
            <a:extLst>
              <a:ext uri="{FF2B5EF4-FFF2-40B4-BE49-F238E27FC236}">
                <a16:creationId xmlns:a16="http://schemas.microsoft.com/office/drawing/2014/main" xmlns="" id="{C960D231-7A8D-4C46-BC80-A8AB565E4CEF}"/>
              </a:ext>
            </a:extLst>
          </p:cNvPr>
          <p:cNvSpPr txBox="1"/>
          <p:nvPr/>
        </p:nvSpPr>
        <p:spPr bwMode="gray">
          <a:xfrm>
            <a:off x="8115299" y="2367984"/>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Business: </a:t>
            </a:r>
            <a:r>
              <a:rPr lang="en-US" sz="1000"/>
              <a:t>Business Systems Analyst, Business Analyst </a:t>
            </a:r>
          </a:p>
        </p:txBody>
      </p:sp>
      <p:sp>
        <p:nvSpPr>
          <p:cNvPr id="112" name="TextBox 111">
            <a:extLst>
              <a:ext uri="{FF2B5EF4-FFF2-40B4-BE49-F238E27FC236}">
                <a16:creationId xmlns:a16="http://schemas.microsoft.com/office/drawing/2014/main" xmlns="" id="{B60B4ED0-3D3E-4A6D-9FEA-758D680B1791}"/>
              </a:ext>
            </a:extLst>
          </p:cNvPr>
          <p:cNvSpPr txBox="1"/>
          <p:nvPr/>
        </p:nvSpPr>
        <p:spPr bwMode="gray">
          <a:xfrm>
            <a:off x="8115298" y="2825827"/>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Platform Manager</a:t>
            </a:r>
            <a:r>
              <a:rPr lang="en-US" sz="1000"/>
              <a:t>: CRM Platform Manager, Infrastructure Platform Manager</a:t>
            </a:r>
          </a:p>
        </p:txBody>
      </p:sp>
      <p:sp>
        <p:nvSpPr>
          <p:cNvPr id="113" name="TextBox 112">
            <a:extLst>
              <a:ext uri="{FF2B5EF4-FFF2-40B4-BE49-F238E27FC236}">
                <a16:creationId xmlns:a16="http://schemas.microsoft.com/office/drawing/2014/main" xmlns="" id="{5D2D685B-90C9-4A72-A209-2C21E4A2A9EB}"/>
              </a:ext>
            </a:extLst>
          </p:cNvPr>
          <p:cNvSpPr txBox="1"/>
          <p:nvPr/>
        </p:nvSpPr>
        <p:spPr bwMode="gray">
          <a:xfrm>
            <a:off x="8115297" y="4219987"/>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dirty="0"/>
              <a:t>On-Site: </a:t>
            </a:r>
            <a:r>
              <a:rPr lang="en-US" sz="1000" dirty="0"/>
              <a:t>Field Support Specialist, Client Technology Manager, Office Technology Manager, Multimedia Specialist</a:t>
            </a:r>
          </a:p>
        </p:txBody>
      </p:sp>
      <p:sp>
        <p:nvSpPr>
          <p:cNvPr id="74" name="TextBox 73">
            <a:extLst>
              <a:ext uri="{FF2B5EF4-FFF2-40B4-BE49-F238E27FC236}">
                <a16:creationId xmlns:a16="http://schemas.microsoft.com/office/drawing/2014/main" xmlns="" id="{9FBA8917-0401-4BD0-A64B-51A1921388DA}"/>
              </a:ext>
            </a:extLst>
          </p:cNvPr>
          <p:cNvSpPr txBox="1"/>
          <p:nvPr/>
        </p:nvSpPr>
        <p:spPr bwMode="gray">
          <a:xfrm>
            <a:off x="2582875" y="42787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On-Site</a:t>
            </a:r>
          </a:p>
        </p:txBody>
      </p:sp>
    </p:spTree>
    <p:extLst>
      <p:ext uri="{BB962C8B-B14F-4D97-AF65-F5344CB8AC3E}">
        <p14:creationId xmlns:p14="http://schemas.microsoft.com/office/powerpoint/2010/main" val="243897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20ADDF55-9598-4680-ADD0-940DEAA5E2BE}"/>
              </a:ext>
            </a:extLst>
          </p:cNvPr>
          <p:cNvGraphicFramePr>
            <a:graphicFrameLocks noChangeAspect="1"/>
          </p:cNvGraphicFramePr>
          <p:nvPr>
            <p:custDataLst>
              <p:tags r:id="rId2"/>
            </p:custDataLst>
            <p:extLst>
              <p:ext uri="{D42A27DB-BD31-4B8C-83A1-F6EECF244321}">
                <p14:modId xmlns:p14="http://schemas.microsoft.com/office/powerpoint/2010/main" val="323492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9"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20ADDF55-9598-4680-ADD0-940DEAA5E2B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019401C2-06BA-49FB-9692-E165FB846234}"/>
              </a:ext>
            </a:extLst>
          </p:cNvPr>
          <p:cNvSpPr>
            <a:spLocks noGrp="1"/>
          </p:cNvSpPr>
          <p:nvPr>
            <p:ph type="title"/>
          </p:nvPr>
        </p:nvSpPr>
        <p:spPr/>
        <p:txBody>
          <a:bodyPr vert="horz"/>
          <a:lstStyle/>
          <a:p>
            <a:r>
              <a:rPr lang="en-US" dirty="0"/>
              <a:t>Evolve From Service-Optimizing to Value-Optimizing </a:t>
            </a:r>
            <a:br>
              <a:rPr lang="en-US" dirty="0"/>
            </a:br>
            <a:r>
              <a:rPr lang="en-US" dirty="0"/>
              <a:t>I&amp;T Operating Model</a:t>
            </a:r>
          </a:p>
        </p:txBody>
      </p:sp>
      <p:graphicFrame>
        <p:nvGraphicFramePr>
          <p:cNvPr id="5" name="Table 3">
            <a:extLst>
              <a:ext uri="{FF2B5EF4-FFF2-40B4-BE49-F238E27FC236}">
                <a16:creationId xmlns:a16="http://schemas.microsoft.com/office/drawing/2014/main" xmlns="" id="{77CA7338-61D9-43AB-A6B9-7B7A3FBCE219}"/>
              </a:ext>
            </a:extLst>
          </p:cNvPr>
          <p:cNvGraphicFramePr>
            <a:graphicFrameLocks noGrp="1"/>
          </p:cNvGraphicFramePr>
          <p:nvPr>
            <p:extLst>
              <p:ext uri="{D42A27DB-BD31-4B8C-83A1-F6EECF244321}">
                <p14:modId xmlns:p14="http://schemas.microsoft.com/office/powerpoint/2010/main" val="765346902"/>
              </p:ext>
            </p:extLst>
          </p:nvPr>
        </p:nvGraphicFramePr>
        <p:xfrm>
          <a:off x="468654" y="1377732"/>
          <a:ext cx="11276013" cy="4610318"/>
        </p:xfrm>
        <a:graphic>
          <a:graphicData uri="http://schemas.openxmlformats.org/drawingml/2006/table">
            <a:tbl>
              <a:tblPr firstRow="1" bandRow="1">
                <a:tableStyleId>{6E25E649-3F16-4E02-A733-19D2CDBF48F0}</a:tableStyleId>
              </a:tblPr>
              <a:tblGrid>
                <a:gridCol w="2024029">
                  <a:extLst>
                    <a:ext uri="{9D8B030D-6E8A-4147-A177-3AD203B41FA5}">
                      <a16:colId xmlns:a16="http://schemas.microsoft.com/office/drawing/2014/main" xmlns="" val="3052249697"/>
                    </a:ext>
                  </a:extLst>
                </a:gridCol>
                <a:gridCol w="2343919">
                  <a:extLst>
                    <a:ext uri="{9D8B030D-6E8A-4147-A177-3AD203B41FA5}">
                      <a16:colId xmlns:a16="http://schemas.microsoft.com/office/drawing/2014/main" xmlns="" val="3246684593"/>
                    </a:ext>
                  </a:extLst>
                </a:gridCol>
                <a:gridCol w="1405733">
                  <a:extLst>
                    <a:ext uri="{9D8B030D-6E8A-4147-A177-3AD203B41FA5}">
                      <a16:colId xmlns:a16="http://schemas.microsoft.com/office/drawing/2014/main" xmlns="" val="3154813344"/>
                    </a:ext>
                  </a:extLst>
                </a:gridCol>
                <a:gridCol w="5502332">
                  <a:extLst>
                    <a:ext uri="{9D8B030D-6E8A-4147-A177-3AD203B41FA5}">
                      <a16:colId xmlns:a16="http://schemas.microsoft.com/office/drawing/2014/main" xmlns="" val="2859467910"/>
                    </a:ext>
                  </a:extLst>
                </a:gridCol>
              </a:tblGrid>
              <a:tr h="432163">
                <a:tc>
                  <a:txBody>
                    <a:bodyPr/>
                    <a:lstStyle/>
                    <a:p>
                      <a:r>
                        <a:rPr lang="en-US" sz="1000" dirty="0">
                          <a:latin typeface="+mj-lt"/>
                        </a:rPr>
                        <a:t>Job Family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r>
                        <a:rPr lang="en-US" sz="1000">
                          <a:latin typeface="+mj-lt"/>
                        </a:rPr>
                        <a:t>Add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r>
                        <a:rPr lang="en-US" sz="1000">
                          <a:latin typeface="+mj-lt"/>
                        </a:rPr>
                        <a:t>Remove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tc>
                  <a:txBody>
                    <a:bodyPr/>
                    <a:lstStyle/>
                    <a:p>
                      <a:r>
                        <a:rPr lang="en-US" sz="1000">
                          <a:latin typeface="+mj-lt"/>
                        </a:rPr>
                        <a:t>Guiding Principles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2000453"/>
                  </a:ext>
                </a:extLst>
              </a:tr>
              <a:tr h="930812">
                <a:tc>
                  <a:txBody>
                    <a:bodyPr/>
                    <a:lstStyle/>
                    <a:p>
                      <a:r>
                        <a:rPr lang="en-US" sz="1000" b="1"/>
                        <a:t>Engineering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Automation and Security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rgbClr val="002856"/>
                        </a:buClr>
                        <a:buFont typeface="Wingdings" panose="05000000000000000000" pitchFamily="2" charset="2"/>
                        <a:buChar char="§"/>
                      </a:pPr>
                      <a:r>
                        <a:rPr lang="en-US" sz="1000"/>
                        <a:t>Supports IT strategy and technical architecture (e.g., investment in data science/AI &amp; ML);</a:t>
                      </a:r>
                    </a:p>
                    <a:p>
                      <a:pPr marL="171450" marR="0" lvl="0" indent="-171450" algn="l" defTabSz="914400" rtl="0" eaLnBrk="1" fontAlgn="auto" latinLnBrk="0" hangingPunct="1">
                        <a:lnSpc>
                          <a:spcPct val="100000"/>
                        </a:lnSpc>
                        <a:spcBef>
                          <a:spcPts val="0"/>
                        </a:spcBef>
                        <a:spcAft>
                          <a:spcPts val="0"/>
                        </a:spcAft>
                        <a:buClr>
                          <a:srgbClr val="002856"/>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Designed for scalability and </a:t>
                      </a:r>
                      <a:r>
                        <a:rPr lang="en-US" sz="1000">
                          <a:solidFill>
                            <a:srgbClr val="000000"/>
                          </a:solidFill>
                          <a:latin typeface="+mn-lt"/>
                        </a:rPr>
                        <a:t>flexibility (e.g., security engineer to cover both analysis and engineering functions)</a:t>
                      </a:r>
                      <a:r>
                        <a:rPr lang="en-US" sz="1000"/>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269089266"/>
                  </a:ext>
                </a:extLst>
              </a:tr>
              <a:tr h="598379">
                <a:tc>
                  <a:txBody>
                    <a:bodyPr/>
                    <a:lstStyle/>
                    <a:p>
                      <a:r>
                        <a:rPr lang="en-US" sz="1000" b="1"/>
                        <a:t>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Data Science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rgbClr val="002856"/>
                        </a:buClr>
                        <a:buFont typeface="Wingdings" panose="05000000000000000000" pitchFamily="2" charset="2"/>
                        <a:buChar char="§"/>
                      </a:pPr>
                      <a:r>
                        <a:rPr lang="en-US" sz="1000"/>
                        <a:t>Supports IT strategy and technical architecture (e.g., investment in data science/AI &amp; ML);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67493721"/>
                  </a:ext>
                </a:extLst>
              </a:tr>
              <a:tr h="444003">
                <a:tc>
                  <a:txBody>
                    <a:bodyPr/>
                    <a:lstStyle/>
                    <a:p>
                      <a:r>
                        <a:rPr lang="en-US" sz="1000" b="1" dirty="0"/>
                        <a:t>Product and Platform Management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Product Manager; Product Owner; Platform Manager; Platform Owner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BRM; Service Owner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rgbClr val="002856"/>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Operationalizes the target operating model</a:t>
                      </a:r>
                      <a:endParaRPr lang="en-US" sz="1000"/>
                    </a:p>
                    <a:p>
                      <a:pPr marL="171450" indent="-171450">
                        <a:buClr>
                          <a:srgbClr val="002856"/>
                        </a:buClr>
                        <a:buFont typeface="Wingdings" panose="05000000000000000000" pitchFamily="2" charset="2"/>
                        <a:buChar char="§"/>
                      </a:pPr>
                      <a:r>
                        <a:rPr lang="en-US" sz="1000"/>
                        <a:t>Defined to reflect the new ways of working (moving from project to 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431149781"/>
                  </a:ext>
                </a:extLst>
              </a:tr>
              <a:tr h="301127">
                <a:tc>
                  <a:txBody>
                    <a:bodyPr/>
                    <a:lstStyle/>
                    <a:p>
                      <a:r>
                        <a:rPr lang="en-US" sz="1000" b="1"/>
                        <a:t>Delivery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Coach</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Project manager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rgbClr val="002856"/>
                        </a:buClr>
                        <a:buFont typeface="Wingdings" panose="05000000000000000000" pitchFamily="2" charset="2"/>
                        <a:buChar char="§"/>
                      </a:pPr>
                      <a:r>
                        <a:rPr lang="en-US" sz="1000"/>
                        <a:t>Defined to reflect the new ways of working (e.g., agile, product-centric model)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77152668"/>
                  </a:ext>
                </a:extLst>
              </a:tr>
              <a:tr h="668255">
                <a:tc>
                  <a:txBody>
                    <a:bodyPr/>
                    <a:lstStyle/>
                    <a:p>
                      <a:r>
                        <a:rPr lang="en-US" sz="1000" b="1"/>
                        <a:t>Technical Administration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DBA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rgbClr val="002856"/>
                        </a:buClr>
                        <a:buSzTx/>
                        <a:buFont typeface="Wingdings" panose="05000000000000000000" pitchFamily="2" charset="2"/>
                        <a:buChar char="§"/>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Designed for scalability and </a:t>
                      </a:r>
                      <a:r>
                        <a:rPr lang="en-US" sz="1000" dirty="0">
                          <a:solidFill>
                            <a:srgbClr val="000000"/>
                          </a:solidFill>
                          <a:latin typeface="+mn-lt"/>
                        </a:rPr>
                        <a:t>flexibility (e.g., outsource Tier 1 and Tier 2 support function of DBA role and redistribute Tier 3 into Data Analyst or Data Engineer role)</a:t>
                      </a:r>
                      <a:endParaRPr lang="en-US" sz="1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36975956"/>
                  </a:ext>
                </a:extLst>
              </a:tr>
              <a:tr h="371253">
                <a:tc>
                  <a:txBody>
                    <a:bodyPr/>
                    <a:lstStyle/>
                    <a:p>
                      <a:r>
                        <a:rPr lang="en-US" sz="1000" b="1"/>
                        <a:t>Technical Support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t>Services Desk Series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Clr>
                          <a:srgbClr val="002856"/>
                        </a:buClr>
                        <a:buFont typeface="Wingdings" panose="05000000000000000000" pitchFamily="2" charset="2"/>
                        <a:buChar char="§"/>
                      </a:pPr>
                      <a:r>
                        <a:rPr lang="en-US" sz="1000" dirty="0"/>
                        <a:t>Supports IT strategy and technical architecture (e.g.,  </a:t>
                      </a:r>
                      <a:r>
                        <a:rPr lang="en-US" sz="1000" dirty="0" err="1"/>
                        <a:t>hyperautomation</a:t>
                      </a:r>
                      <a:r>
                        <a:rPr lang="en-US" sz="1000" dirty="0"/>
                        <a:t> tech such as RPAs)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588309005"/>
                  </a:ext>
                </a:extLst>
              </a:tr>
              <a:tr h="432163">
                <a:tc>
                  <a:txBody>
                    <a:bodyPr/>
                    <a:lstStyle/>
                    <a:p>
                      <a:r>
                        <a:rPr lang="en-US" sz="1000" b="1"/>
                        <a:t>UX</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a:t>Researcher; Content Strategist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rgbClr val="002856"/>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Structured to support clear career movement</a:t>
                      </a:r>
                    </a:p>
                    <a:p>
                      <a:pPr marL="171450" marR="0" lvl="0" indent="-171450" algn="l" defTabSz="914400" rtl="0" eaLnBrk="1" fontAlgn="auto" latinLnBrk="0" hangingPunct="1">
                        <a:lnSpc>
                          <a:spcPct val="100000"/>
                        </a:lnSpc>
                        <a:spcBef>
                          <a:spcPts val="0"/>
                        </a:spcBef>
                        <a:spcAft>
                          <a:spcPts val="0"/>
                        </a:spcAft>
                        <a:buClr>
                          <a:srgbClr val="002856"/>
                        </a:buClr>
                        <a:buSzTx/>
                        <a:buFont typeface="Wingdings" panose="05000000000000000000" pitchFamily="2" charset="2"/>
                        <a:buChar char="§"/>
                        <a:tabLst/>
                        <a:defRPr/>
                      </a:pPr>
                      <a:r>
                        <a:rPr kumimoji="0" lang="en-US" sz="1000" b="0" i="0" u="none" strike="noStrike" kern="1200" cap="none" spc="0" normalizeH="0" baseline="0" noProof="0">
                          <a:ln>
                            <a:noFill/>
                          </a:ln>
                          <a:solidFill>
                            <a:srgbClr val="000000"/>
                          </a:solidFill>
                          <a:effectLst/>
                          <a:uLnTx/>
                          <a:uFillTx/>
                          <a:latin typeface="+mn-lt"/>
                          <a:ea typeface="+mn-ea"/>
                          <a:cs typeface="+mn-cs"/>
                        </a:rPr>
                        <a:t>Delineates roles and responsibilities </a:t>
                      </a:r>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2025800875"/>
                  </a:ext>
                </a:extLst>
              </a:tr>
              <a:tr h="432163">
                <a:tc>
                  <a:txBody>
                    <a:bodyPr/>
                    <a:lstStyle/>
                    <a:p>
                      <a:r>
                        <a:rPr lang="en-US" sz="1000" b="1"/>
                        <a:t>IT Functional Support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t>Org. Change Management and Communications Series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
                          <a:srgbClr val="002856"/>
                        </a:buClr>
                        <a:buSzTx/>
                        <a:buFont typeface="Wingdings" panose="05000000000000000000" pitchFamily="2" charset="2"/>
                        <a:buChar char="§"/>
                        <a:tabLst/>
                        <a:defRPr/>
                      </a:pPr>
                      <a:r>
                        <a:rPr kumimoji="0" lang="en-US" sz="1000" b="0" i="0" u="none" strike="noStrike" kern="1200" cap="none" spc="0" normalizeH="0" baseline="0" noProof="0" dirty="0">
                          <a:ln>
                            <a:noFill/>
                          </a:ln>
                          <a:solidFill>
                            <a:srgbClr val="000000"/>
                          </a:solidFill>
                          <a:effectLst/>
                          <a:uLnTx/>
                          <a:uFillTx/>
                          <a:latin typeface="+mn-lt"/>
                          <a:ea typeface="+mn-ea"/>
                          <a:cs typeface="+mn-cs"/>
                        </a:rPr>
                        <a:t>Operationalizes the target operating model</a:t>
                      </a:r>
                      <a:endParaRPr lang="en-US" sz="1000" dirty="0"/>
                    </a:p>
                    <a:p>
                      <a:pPr marL="171450" indent="-171450">
                        <a:buClr>
                          <a:srgbClr val="002856"/>
                        </a:buClr>
                        <a:buFont typeface="Wingdings" panose="05000000000000000000" pitchFamily="2" charset="2"/>
                        <a:buChar char="§"/>
                      </a:pPr>
                      <a:r>
                        <a:rPr lang="en-US" sz="1000" dirty="0"/>
                        <a:t>Defined to reflect the new ways of working (moving from project to product)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322325222"/>
                  </a:ext>
                </a:extLst>
              </a:tr>
            </a:tbl>
          </a:graphicData>
        </a:graphic>
      </p:graphicFrame>
    </p:spTree>
    <p:extLst>
      <p:ext uri="{BB962C8B-B14F-4D97-AF65-F5344CB8AC3E}">
        <p14:creationId xmlns:p14="http://schemas.microsoft.com/office/powerpoint/2010/main" val="771575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9C22BED-4A60-40AC-9E25-EFF74A97874C}"/>
              </a:ext>
            </a:extLst>
          </p:cNvPr>
          <p:cNvGraphicFramePr>
            <a:graphicFrameLocks noChangeAspect="1"/>
          </p:cNvGraphicFramePr>
          <p:nvPr>
            <p:custDataLst>
              <p:tags r:id="rId2"/>
            </p:custDataLst>
            <p:extLst>
              <p:ext uri="{D42A27DB-BD31-4B8C-83A1-F6EECF244321}">
                <p14:modId xmlns:p14="http://schemas.microsoft.com/office/powerpoint/2010/main" val="609030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33"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E9C22BED-4A60-40AC-9E25-EFF74A97874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577AD7F-2545-4097-BEB8-884353741155}"/>
              </a:ext>
            </a:extLst>
          </p:cNvPr>
          <p:cNvSpPr>
            <a:spLocks noGrp="1"/>
          </p:cNvSpPr>
          <p:nvPr>
            <p:ph type="title"/>
          </p:nvPr>
        </p:nvSpPr>
        <p:spPr bwMode="gray"/>
        <p:txBody>
          <a:bodyPr vert="horz"/>
          <a:lstStyle/>
          <a:p>
            <a:r>
              <a:rPr lang="en-US" dirty="0"/>
              <a:t>Sample Job Architecture for MSE Organizations</a:t>
            </a:r>
          </a:p>
        </p:txBody>
      </p:sp>
      <p:sp>
        <p:nvSpPr>
          <p:cNvPr id="6" name="TextBox 5">
            <a:extLst>
              <a:ext uri="{FF2B5EF4-FFF2-40B4-BE49-F238E27FC236}">
                <a16:creationId xmlns:a16="http://schemas.microsoft.com/office/drawing/2014/main" xmlns="" id="{237026CE-68F5-4F58-8F7F-AA4796C740A7}"/>
              </a:ext>
            </a:extLst>
          </p:cNvPr>
          <p:cNvSpPr txBox="1"/>
          <p:nvPr/>
        </p:nvSpPr>
        <p:spPr bwMode="gray">
          <a:xfrm>
            <a:off x="457201" y="984601"/>
            <a:ext cx="1794367"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Families</a:t>
            </a:r>
          </a:p>
        </p:txBody>
      </p:sp>
      <p:sp>
        <p:nvSpPr>
          <p:cNvPr id="7" name="TextBox 6">
            <a:extLst>
              <a:ext uri="{FF2B5EF4-FFF2-40B4-BE49-F238E27FC236}">
                <a16:creationId xmlns:a16="http://schemas.microsoft.com/office/drawing/2014/main" xmlns="" id="{DA6686F2-CF5C-4759-8AE9-C7AB1B4F6F90}"/>
              </a:ext>
            </a:extLst>
          </p:cNvPr>
          <p:cNvSpPr txBox="1"/>
          <p:nvPr/>
        </p:nvSpPr>
        <p:spPr bwMode="gray">
          <a:xfrm>
            <a:off x="2561914" y="984601"/>
            <a:ext cx="5333361"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Series</a:t>
            </a:r>
          </a:p>
        </p:txBody>
      </p:sp>
      <p:sp>
        <p:nvSpPr>
          <p:cNvPr id="17" name="TextBox 16">
            <a:extLst>
              <a:ext uri="{FF2B5EF4-FFF2-40B4-BE49-F238E27FC236}">
                <a16:creationId xmlns:a16="http://schemas.microsoft.com/office/drawing/2014/main" xmlns="" id="{DA1C5653-54F2-471A-8788-3655C38A5BEC}"/>
              </a:ext>
            </a:extLst>
          </p:cNvPr>
          <p:cNvSpPr txBox="1"/>
          <p:nvPr/>
        </p:nvSpPr>
        <p:spPr bwMode="gray">
          <a:xfrm>
            <a:off x="8115300" y="984601"/>
            <a:ext cx="3617913"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Sample Job Titles (illustrative)</a:t>
            </a:r>
          </a:p>
        </p:txBody>
      </p:sp>
      <p:sp>
        <p:nvSpPr>
          <p:cNvPr id="8" name="TextBox 7">
            <a:extLst>
              <a:ext uri="{FF2B5EF4-FFF2-40B4-BE49-F238E27FC236}">
                <a16:creationId xmlns:a16="http://schemas.microsoft.com/office/drawing/2014/main" xmlns="" id="{01F6A27B-B472-46D5-B05D-8E53E6E464F6}"/>
              </a:ext>
            </a:extLst>
          </p:cNvPr>
          <p:cNvSpPr txBox="1"/>
          <p:nvPr/>
        </p:nvSpPr>
        <p:spPr bwMode="gray">
          <a:xfrm>
            <a:off x="457201" y="1343023"/>
            <a:ext cx="1794367" cy="658368"/>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Architecture and Engineering</a:t>
            </a:r>
          </a:p>
        </p:txBody>
      </p:sp>
      <p:sp>
        <p:nvSpPr>
          <p:cNvPr id="9" name="TextBox 8">
            <a:extLst>
              <a:ext uri="{FF2B5EF4-FFF2-40B4-BE49-F238E27FC236}">
                <a16:creationId xmlns:a16="http://schemas.microsoft.com/office/drawing/2014/main" xmlns="" id="{8DC504A6-FC90-49ED-B1F9-61FEB53D3396}"/>
              </a:ext>
            </a:extLst>
          </p:cNvPr>
          <p:cNvSpPr txBox="1"/>
          <p:nvPr/>
        </p:nvSpPr>
        <p:spPr bwMode="gray">
          <a:xfrm>
            <a:off x="457201" y="2341358"/>
            <a:ext cx="1794367" cy="658368"/>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Analysis and Delivery</a:t>
            </a:r>
          </a:p>
        </p:txBody>
      </p:sp>
      <p:sp>
        <p:nvSpPr>
          <p:cNvPr id="10" name="TextBox 9">
            <a:extLst>
              <a:ext uri="{FF2B5EF4-FFF2-40B4-BE49-F238E27FC236}">
                <a16:creationId xmlns:a16="http://schemas.microsoft.com/office/drawing/2014/main" xmlns="" id="{4DEEFA34-A1A0-42B3-9CFC-FE23EBEAF3EB}"/>
              </a:ext>
            </a:extLst>
          </p:cNvPr>
          <p:cNvSpPr txBox="1"/>
          <p:nvPr/>
        </p:nvSpPr>
        <p:spPr bwMode="gray">
          <a:xfrm>
            <a:off x="457201" y="3337466"/>
            <a:ext cx="1794367" cy="658368"/>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Technical Operation</a:t>
            </a:r>
          </a:p>
        </p:txBody>
      </p:sp>
      <p:sp>
        <p:nvSpPr>
          <p:cNvPr id="11" name="TextBox 10">
            <a:extLst>
              <a:ext uri="{FF2B5EF4-FFF2-40B4-BE49-F238E27FC236}">
                <a16:creationId xmlns:a16="http://schemas.microsoft.com/office/drawing/2014/main" xmlns="" id="{3DF7A7EA-744B-4B3C-BE4B-A42B2CD7C8BA}"/>
              </a:ext>
            </a:extLst>
          </p:cNvPr>
          <p:cNvSpPr txBox="1"/>
          <p:nvPr/>
        </p:nvSpPr>
        <p:spPr bwMode="gray">
          <a:xfrm>
            <a:off x="457201" y="4333574"/>
            <a:ext cx="1794367" cy="658368"/>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IT Functional Support</a:t>
            </a:r>
          </a:p>
        </p:txBody>
      </p:sp>
      <p:sp>
        <p:nvSpPr>
          <p:cNvPr id="12" name="TextBox 11">
            <a:extLst>
              <a:ext uri="{FF2B5EF4-FFF2-40B4-BE49-F238E27FC236}">
                <a16:creationId xmlns:a16="http://schemas.microsoft.com/office/drawing/2014/main" xmlns="" id="{8AD86A41-09E8-4B5F-A4AA-997A68031751}"/>
              </a:ext>
            </a:extLst>
          </p:cNvPr>
          <p:cNvSpPr txBox="1"/>
          <p:nvPr/>
        </p:nvSpPr>
        <p:spPr bwMode="gray">
          <a:xfrm>
            <a:off x="457201" y="5329682"/>
            <a:ext cx="1794367" cy="658368"/>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IT Leadership</a:t>
            </a:r>
          </a:p>
        </p:txBody>
      </p:sp>
      <p:sp>
        <p:nvSpPr>
          <p:cNvPr id="54" name="TextBox 53">
            <a:extLst>
              <a:ext uri="{FF2B5EF4-FFF2-40B4-BE49-F238E27FC236}">
                <a16:creationId xmlns:a16="http://schemas.microsoft.com/office/drawing/2014/main" xmlns="" id="{A40F0C63-1DCB-4781-917D-1BABCF130F78}"/>
              </a:ext>
            </a:extLst>
          </p:cNvPr>
          <p:cNvSpPr txBox="1"/>
          <p:nvPr/>
        </p:nvSpPr>
        <p:spPr bwMode="gray">
          <a:xfrm>
            <a:off x="2561915" y="5329682"/>
            <a:ext cx="1256057" cy="658368"/>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Manager</a:t>
            </a:r>
          </a:p>
        </p:txBody>
      </p:sp>
      <p:sp>
        <p:nvSpPr>
          <p:cNvPr id="18" name="TextBox 17">
            <a:extLst>
              <a:ext uri="{FF2B5EF4-FFF2-40B4-BE49-F238E27FC236}">
                <a16:creationId xmlns:a16="http://schemas.microsoft.com/office/drawing/2014/main" xmlns="" id="{B818A805-53F7-4F6A-A1ED-A55B5F7B076D}"/>
              </a:ext>
            </a:extLst>
          </p:cNvPr>
          <p:cNvSpPr txBox="1"/>
          <p:nvPr/>
        </p:nvSpPr>
        <p:spPr bwMode="gray">
          <a:xfrm>
            <a:off x="8115300" y="1343023"/>
            <a:ext cx="3606553" cy="660594"/>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Typically, Solution Architect job titles are domain, technology, or product based</a:t>
            </a:r>
          </a:p>
          <a:p>
            <a:r>
              <a:rPr lang="en-US" sz="1000" b="1" dirty="0"/>
              <a:t>Infrastructure: </a:t>
            </a:r>
            <a:r>
              <a:rPr lang="en-US" sz="1000" dirty="0"/>
              <a:t>Network Engineer, System Engineer</a:t>
            </a:r>
            <a:br>
              <a:rPr lang="en-US" sz="1000" dirty="0"/>
            </a:br>
            <a:r>
              <a:rPr lang="en-US" sz="1000" dirty="0"/>
              <a:t>or Architect</a:t>
            </a:r>
          </a:p>
        </p:txBody>
      </p:sp>
      <p:sp>
        <p:nvSpPr>
          <p:cNvPr id="67" name="TextBox 66">
            <a:extLst>
              <a:ext uri="{FF2B5EF4-FFF2-40B4-BE49-F238E27FC236}">
                <a16:creationId xmlns:a16="http://schemas.microsoft.com/office/drawing/2014/main" xmlns="" id="{A7F52009-C9EF-4389-91AE-F90B50B960A1}"/>
              </a:ext>
            </a:extLst>
          </p:cNvPr>
          <p:cNvSpPr txBox="1"/>
          <p:nvPr/>
        </p:nvSpPr>
        <p:spPr bwMode="gray">
          <a:xfrm>
            <a:off x="8115300" y="3337466"/>
            <a:ext cx="3605243" cy="658368"/>
          </a:xfrm>
          <a:prstGeom prst="rect">
            <a:avLst/>
          </a:prstGeom>
          <a:noFill/>
          <a:ln w="12700">
            <a:solidFill>
              <a:srgbClr val="D3D3D3"/>
            </a:solidFill>
            <a:prstDash val="solid"/>
          </a:ln>
        </p:spPr>
        <p:txBody>
          <a:bodyPr wrap="square" lIns="45720" tIns="45720" rIns="45720" bIns="45720" rtlCol="0" anchor="ctr">
            <a:noAutofit/>
          </a:bodyPr>
          <a:lstStyle/>
          <a:p>
            <a:pPr lvl="0" defTabSz="457200"/>
            <a:r>
              <a:rPr lang="en-US" sz="1000" b="1">
                <a:solidFill>
                  <a:prstClr val="black"/>
                </a:solidFill>
              </a:rPr>
              <a:t>Infrastructure: </a:t>
            </a:r>
            <a:r>
              <a:rPr lang="en-US" sz="1000">
                <a:solidFill>
                  <a:prstClr val="black"/>
                </a:solidFill>
              </a:rPr>
              <a:t>Network Administrator, Systems</a:t>
            </a:r>
            <a:br>
              <a:rPr lang="en-US" sz="1000">
                <a:solidFill>
                  <a:prstClr val="black"/>
                </a:solidFill>
              </a:rPr>
            </a:br>
            <a:r>
              <a:rPr lang="en-US" sz="1000">
                <a:solidFill>
                  <a:prstClr val="black"/>
                </a:solidFill>
              </a:rPr>
              <a:t>Administrator</a:t>
            </a:r>
          </a:p>
        </p:txBody>
      </p:sp>
      <p:sp>
        <p:nvSpPr>
          <p:cNvPr id="70" name="TextBox 69">
            <a:extLst>
              <a:ext uri="{FF2B5EF4-FFF2-40B4-BE49-F238E27FC236}">
                <a16:creationId xmlns:a16="http://schemas.microsoft.com/office/drawing/2014/main" xmlns="" id="{DB4D2E74-38D3-4B93-A930-81A8422335DD}"/>
              </a:ext>
            </a:extLst>
          </p:cNvPr>
          <p:cNvSpPr txBox="1"/>
          <p:nvPr/>
        </p:nvSpPr>
        <p:spPr bwMode="gray">
          <a:xfrm>
            <a:off x="8115300" y="4333574"/>
            <a:ext cx="3605243" cy="658368"/>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a:t>
            </a:r>
          </a:p>
        </p:txBody>
      </p:sp>
      <p:sp>
        <p:nvSpPr>
          <p:cNvPr id="72" name="TextBox 71">
            <a:extLst>
              <a:ext uri="{FF2B5EF4-FFF2-40B4-BE49-F238E27FC236}">
                <a16:creationId xmlns:a16="http://schemas.microsoft.com/office/drawing/2014/main" xmlns="" id="{15253951-1AE6-41C0-B819-2E0096FB4EB9}"/>
              </a:ext>
            </a:extLst>
          </p:cNvPr>
          <p:cNvSpPr txBox="1"/>
          <p:nvPr/>
        </p:nvSpPr>
        <p:spPr bwMode="gray">
          <a:xfrm>
            <a:off x="8115300" y="5329682"/>
            <a:ext cx="3605243" cy="658368"/>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function and scope </a:t>
            </a:r>
            <a:br>
              <a:rPr lang="en-US" sz="1000" dirty="0"/>
            </a:br>
            <a:r>
              <a:rPr lang="en-US" sz="1000" dirty="0"/>
              <a:t>of responsibility</a:t>
            </a:r>
          </a:p>
        </p:txBody>
      </p:sp>
      <p:grpSp>
        <p:nvGrpSpPr>
          <p:cNvPr id="26" name="Group 25">
            <a:extLst>
              <a:ext uri="{FF2B5EF4-FFF2-40B4-BE49-F238E27FC236}">
                <a16:creationId xmlns:a16="http://schemas.microsoft.com/office/drawing/2014/main" xmlns="" id="{CDFD3BA6-5E67-439B-AAB0-0D9B415FA2AB}"/>
              </a:ext>
            </a:extLst>
          </p:cNvPr>
          <p:cNvGrpSpPr/>
          <p:nvPr/>
        </p:nvGrpSpPr>
        <p:grpSpPr bwMode="gray">
          <a:xfrm>
            <a:off x="2561915" y="1343023"/>
            <a:ext cx="4037852" cy="658368"/>
            <a:chOff x="2561915" y="1343024"/>
            <a:chExt cx="4037852" cy="197044"/>
          </a:xfrm>
        </p:grpSpPr>
        <p:sp>
          <p:nvSpPr>
            <p:cNvPr id="22" name="TextBox 21">
              <a:extLst>
                <a:ext uri="{FF2B5EF4-FFF2-40B4-BE49-F238E27FC236}">
                  <a16:creationId xmlns:a16="http://schemas.microsoft.com/office/drawing/2014/main" xmlns="" id="{4704BF1B-C0C8-4C36-8B65-1A5C673C7AC0}"/>
                </a:ext>
              </a:extLst>
            </p:cNvPr>
            <p:cNvSpPr txBox="1"/>
            <p:nvPr/>
          </p:nvSpPr>
          <p:spPr bwMode="gray">
            <a:xfrm>
              <a:off x="2561915" y="134302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Solution</a:t>
              </a:r>
            </a:p>
          </p:txBody>
        </p:sp>
        <p:sp>
          <p:nvSpPr>
            <p:cNvPr id="23" name="TextBox 22">
              <a:extLst>
                <a:ext uri="{FF2B5EF4-FFF2-40B4-BE49-F238E27FC236}">
                  <a16:creationId xmlns:a16="http://schemas.microsoft.com/office/drawing/2014/main" xmlns="" id="{EA364B7B-3B5A-442E-B080-1B001BAC787C}"/>
                </a:ext>
              </a:extLst>
            </p:cNvPr>
            <p:cNvSpPr txBox="1"/>
            <p:nvPr/>
          </p:nvSpPr>
          <p:spPr bwMode="gray">
            <a:xfrm>
              <a:off x="3921018" y="134302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Infrastructure</a:t>
              </a:r>
            </a:p>
          </p:txBody>
        </p:sp>
        <p:sp>
          <p:nvSpPr>
            <p:cNvPr id="24" name="TextBox 23">
              <a:extLst>
                <a:ext uri="{FF2B5EF4-FFF2-40B4-BE49-F238E27FC236}">
                  <a16:creationId xmlns:a16="http://schemas.microsoft.com/office/drawing/2014/main" xmlns="" id="{5AF163EC-90F5-418A-B07F-0F51C325F3B9}"/>
                </a:ext>
              </a:extLst>
            </p:cNvPr>
            <p:cNvSpPr txBox="1"/>
            <p:nvPr/>
          </p:nvSpPr>
          <p:spPr bwMode="gray">
            <a:xfrm>
              <a:off x="5280118" y="1343024"/>
              <a:ext cx="1319649"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Software/Developer</a:t>
              </a:r>
            </a:p>
          </p:txBody>
        </p:sp>
      </p:grpSp>
      <p:grpSp>
        <p:nvGrpSpPr>
          <p:cNvPr id="94" name="Group 93">
            <a:extLst>
              <a:ext uri="{FF2B5EF4-FFF2-40B4-BE49-F238E27FC236}">
                <a16:creationId xmlns:a16="http://schemas.microsoft.com/office/drawing/2014/main" xmlns="" id="{F472C44B-5032-4368-952E-C1D11BDEF907}"/>
              </a:ext>
            </a:extLst>
          </p:cNvPr>
          <p:cNvGrpSpPr/>
          <p:nvPr/>
        </p:nvGrpSpPr>
        <p:grpSpPr bwMode="gray">
          <a:xfrm>
            <a:off x="2561915" y="2341358"/>
            <a:ext cx="3974260" cy="658368"/>
            <a:chOff x="2561915" y="2286907"/>
            <a:chExt cx="3974260" cy="187452"/>
          </a:xfrm>
        </p:grpSpPr>
        <p:sp>
          <p:nvSpPr>
            <p:cNvPr id="96" name="TextBox 95">
              <a:extLst>
                <a:ext uri="{FF2B5EF4-FFF2-40B4-BE49-F238E27FC236}">
                  <a16:creationId xmlns:a16="http://schemas.microsoft.com/office/drawing/2014/main" xmlns="" id="{4A9169B7-1213-432A-949B-E3EB91C0BEDC}"/>
                </a:ext>
              </a:extLst>
            </p:cNvPr>
            <p:cNvSpPr txBox="1"/>
            <p:nvPr/>
          </p:nvSpPr>
          <p:spPr bwMode="gray">
            <a:xfrm>
              <a:off x="2561915"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Business</a:t>
              </a:r>
            </a:p>
          </p:txBody>
        </p:sp>
        <p:sp>
          <p:nvSpPr>
            <p:cNvPr id="97" name="TextBox 96">
              <a:extLst>
                <a:ext uri="{FF2B5EF4-FFF2-40B4-BE49-F238E27FC236}">
                  <a16:creationId xmlns:a16="http://schemas.microsoft.com/office/drawing/2014/main" xmlns="" id="{A20350A0-8651-46EE-9D9E-E7B88B054BE5}"/>
                </a:ext>
              </a:extLst>
            </p:cNvPr>
            <p:cNvSpPr txBox="1"/>
            <p:nvPr/>
          </p:nvSpPr>
          <p:spPr bwMode="gray">
            <a:xfrm>
              <a:off x="3921017"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Data/BI &amp; Analytics</a:t>
              </a:r>
            </a:p>
          </p:txBody>
        </p:sp>
        <p:sp>
          <p:nvSpPr>
            <p:cNvPr id="98" name="TextBox 97">
              <a:extLst>
                <a:ext uri="{FF2B5EF4-FFF2-40B4-BE49-F238E27FC236}">
                  <a16:creationId xmlns:a16="http://schemas.microsoft.com/office/drawing/2014/main" xmlns="" id="{D036C9D1-E6F4-4615-A321-5A6BC26EBC0C}"/>
                </a:ext>
              </a:extLst>
            </p:cNvPr>
            <p:cNvSpPr txBox="1"/>
            <p:nvPr/>
          </p:nvSpPr>
          <p:spPr bwMode="gray">
            <a:xfrm>
              <a:off x="5280118"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Product Manager</a:t>
              </a:r>
            </a:p>
          </p:txBody>
        </p:sp>
      </p:grpSp>
      <p:grpSp>
        <p:nvGrpSpPr>
          <p:cNvPr id="25" name="Group 24">
            <a:extLst>
              <a:ext uri="{FF2B5EF4-FFF2-40B4-BE49-F238E27FC236}">
                <a16:creationId xmlns:a16="http://schemas.microsoft.com/office/drawing/2014/main" xmlns="" id="{674D7218-75AE-4F48-8835-D412BEAF0A1E}"/>
              </a:ext>
            </a:extLst>
          </p:cNvPr>
          <p:cNvGrpSpPr/>
          <p:nvPr/>
        </p:nvGrpSpPr>
        <p:grpSpPr bwMode="gray">
          <a:xfrm>
            <a:off x="2561915" y="3337466"/>
            <a:ext cx="5333356" cy="658368"/>
            <a:chOff x="2561915" y="2375836"/>
            <a:chExt cx="5333356" cy="187453"/>
          </a:xfrm>
        </p:grpSpPr>
        <p:sp>
          <p:nvSpPr>
            <p:cNvPr id="100" name="TextBox 99">
              <a:extLst>
                <a:ext uri="{FF2B5EF4-FFF2-40B4-BE49-F238E27FC236}">
                  <a16:creationId xmlns:a16="http://schemas.microsoft.com/office/drawing/2014/main" xmlns="" id="{CEC40897-D09E-4C01-9761-2145656F3CB7}"/>
                </a:ext>
              </a:extLst>
            </p:cNvPr>
            <p:cNvSpPr txBox="1"/>
            <p:nvPr/>
          </p:nvSpPr>
          <p:spPr bwMode="gray">
            <a:xfrm>
              <a:off x="2561915" y="2375837"/>
              <a:ext cx="1256057" cy="187452"/>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a:t>Infrastructure</a:t>
              </a:r>
            </a:p>
          </p:txBody>
        </p:sp>
        <p:sp>
          <p:nvSpPr>
            <p:cNvPr id="102" name="TextBox 101">
              <a:extLst>
                <a:ext uri="{FF2B5EF4-FFF2-40B4-BE49-F238E27FC236}">
                  <a16:creationId xmlns:a16="http://schemas.microsoft.com/office/drawing/2014/main" xmlns="" id="{22702322-A00E-4059-8F07-E8A4C16862B5}"/>
                </a:ext>
              </a:extLst>
            </p:cNvPr>
            <p:cNvSpPr txBox="1"/>
            <p:nvPr/>
          </p:nvSpPr>
          <p:spPr bwMode="gray">
            <a:xfrm>
              <a:off x="3886479" y="2375837"/>
              <a:ext cx="1256057" cy="187452"/>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a:t>Security</a:t>
              </a:r>
            </a:p>
          </p:txBody>
        </p:sp>
        <p:sp>
          <p:nvSpPr>
            <p:cNvPr id="104" name="TextBox 103">
              <a:extLst>
                <a:ext uri="{FF2B5EF4-FFF2-40B4-BE49-F238E27FC236}">
                  <a16:creationId xmlns:a16="http://schemas.microsoft.com/office/drawing/2014/main" xmlns="" id="{6BCFE74D-FF7A-4630-85C0-CFB5521EF027}"/>
                </a:ext>
              </a:extLst>
            </p:cNvPr>
            <p:cNvSpPr txBox="1"/>
            <p:nvPr/>
          </p:nvSpPr>
          <p:spPr bwMode="gray">
            <a:xfrm>
              <a:off x="5211043" y="237583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Service Desk</a:t>
              </a:r>
            </a:p>
          </p:txBody>
        </p:sp>
        <p:sp>
          <p:nvSpPr>
            <p:cNvPr id="106" name="TextBox 105">
              <a:extLst>
                <a:ext uri="{FF2B5EF4-FFF2-40B4-BE49-F238E27FC236}">
                  <a16:creationId xmlns:a16="http://schemas.microsoft.com/office/drawing/2014/main" xmlns="" id="{7AED76A1-2664-44CC-B3D5-C6D46C936890}"/>
                </a:ext>
              </a:extLst>
            </p:cNvPr>
            <p:cNvSpPr txBox="1"/>
            <p:nvPr/>
          </p:nvSpPr>
          <p:spPr bwMode="gray">
            <a:xfrm>
              <a:off x="6535607" y="2375836"/>
              <a:ext cx="1359664"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Applications Support</a:t>
              </a:r>
            </a:p>
          </p:txBody>
        </p:sp>
      </p:grpSp>
      <p:sp>
        <p:nvSpPr>
          <p:cNvPr id="80" name="TextBox 79">
            <a:extLst>
              <a:ext uri="{FF2B5EF4-FFF2-40B4-BE49-F238E27FC236}">
                <a16:creationId xmlns:a16="http://schemas.microsoft.com/office/drawing/2014/main" xmlns="" id="{45B18A7B-CC92-45F4-804A-45000F69A09C}"/>
              </a:ext>
            </a:extLst>
          </p:cNvPr>
          <p:cNvSpPr txBox="1"/>
          <p:nvPr/>
        </p:nvSpPr>
        <p:spPr bwMode="gray">
          <a:xfrm>
            <a:off x="2561915" y="4333574"/>
            <a:ext cx="1256057" cy="658368"/>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Business Management</a:t>
            </a:r>
          </a:p>
        </p:txBody>
      </p:sp>
    </p:spTree>
    <p:extLst>
      <p:ext uri="{BB962C8B-B14F-4D97-AF65-F5344CB8AC3E}">
        <p14:creationId xmlns:p14="http://schemas.microsoft.com/office/powerpoint/2010/main" val="3715268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9C22BED-4A60-40AC-9E25-EFF74A97874C}"/>
              </a:ext>
            </a:extLst>
          </p:cNvPr>
          <p:cNvGraphicFramePr>
            <a:graphicFrameLocks noChangeAspect="1"/>
          </p:cNvGraphicFramePr>
          <p:nvPr>
            <p:custDataLst>
              <p:tags r:id="rId2"/>
            </p:custDataLst>
            <p:extLst>
              <p:ext uri="{D42A27DB-BD31-4B8C-83A1-F6EECF244321}">
                <p14:modId xmlns:p14="http://schemas.microsoft.com/office/powerpoint/2010/main" val="16028018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557"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E9C22BED-4A60-40AC-9E25-EFF74A97874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577AD7F-2545-4097-BEB8-884353741155}"/>
              </a:ext>
            </a:extLst>
          </p:cNvPr>
          <p:cNvSpPr>
            <a:spLocks noGrp="1"/>
          </p:cNvSpPr>
          <p:nvPr>
            <p:ph type="title"/>
          </p:nvPr>
        </p:nvSpPr>
        <p:spPr bwMode="gray"/>
        <p:txBody>
          <a:bodyPr vert="horz"/>
          <a:lstStyle/>
          <a:p>
            <a:r>
              <a:rPr lang="en-US" dirty="0">
                <a:solidFill>
                  <a:schemeClr val="accent1"/>
                </a:solidFill>
              </a:rPr>
              <a:t>Digitally Dexterous </a:t>
            </a:r>
            <a:r>
              <a:rPr lang="en-US" dirty="0" err="1">
                <a:solidFill>
                  <a:schemeClr val="accent1"/>
                </a:solidFill>
              </a:rPr>
              <a:t>Versatilists</a:t>
            </a:r>
            <a:r>
              <a:rPr lang="en-US" dirty="0">
                <a:solidFill>
                  <a:schemeClr val="accent1"/>
                </a:solidFill>
              </a:rPr>
              <a:t> A</a:t>
            </a:r>
            <a:r>
              <a:rPr lang="en-US" dirty="0"/>
              <a:t>re Developed by Applying the Concept of “Roles,” Where People Learn by Wearing Many Hats</a:t>
            </a:r>
          </a:p>
        </p:txBody>
      </p:sp>
      <p:sp>
        <p:nvSpPr>
          <p:cNvPr id="5" name="Rectangle 4">
            <a:extLst>
              <a:ext uri="{FF2B5EF4-FFF2-40B4-BE49-F238E27FC236}">
                <a16:creationId xmlns:a16="http://schemas.microsoft.com/office/drawing/2014/main" xmlns="" id="{E4DF5C65-F766-416D-8D0A-42B580FBDA7F}"/>
              </a:ext>
            </a:extLst>
          </p:cNvPr>
          <p:cNvSpPr/>
          <p:nvPr/>
        </p:nvSpPr>
        <p:spPr bwMode="gray">
          <a:xfrm>
            <a:off x="1236590" y="1343025"/>
            <a:ext cx="10496622" cy="923330"/>
          </a:xfrm>
          <a:prstGeom prst="rect">
            <a:avLst/>
          </a:prstGeom>
          <a:solidFill>
            <a:srgbClr val="002856"/>
          </a:solidFill>
        </p:spPr>
        <p:txBody>
          <a:bodyPr wrap="square">
            <a:spAutoFit/>
          </a:bodyPr>
          <a:lstStyle/>
          <a:p>
            <a:pPr>
              <a:buClr>
                <a:schemeClr val="accent4"/>
              </a:buClr>
            </a:pPr>
            <a:r>
              <a:rPr lang="en-US" dirty="0">
                <a:solidFill>
                  <a:schemeClr val="bg1"/>
                </a:solidFill>
              </a:rPr>
              <a:t>The introduction of roles allows employees to “skill up”, expanding their breadth of competency, as they are able to take on new responsibilities and learn, while still building and maintaining deep skills in key areas related to their job.</a:t>
            </a:r>
          </a:p>
        </p:txBody>
      </p:sp>
      <p:sp>
        <p:nvSpPr>
          <p:cNvPr id="34" name="Freeform 85">
            <a:extLst>
              <a:ext uri="{FF2B5EF4-FFF2-40B4-BE49-F238E27FC236}">
                <a16:creationId xmlns:a16="http://schemas.microsoft.com/office/drawing/2014/main" xmlns="" id="{5CC62453-04C5-4C7C-829B-5D4CC94D2B7D}"/>
              </a:ext>
            </a:extLst>
          </p:cNvPr>
          <p:cNvSpPr>
            <a:spLocks noChangeAspect="1" noEditPoints="1"/>
          </p:cNvSpPr>
          <p:nvPr/>
        </p:nvSpPr>
        <p:spPr bwMode="gray">
          <a:xfrm>
            <a:off x="457921" y="1527176"/>
            <a:ext cx="583480" cy="547998"/>
          </a:xfrm>
          <a:custGeom>
            <a:avLst/>
            <a:gdLst>
              <a:gd name="T0" fmla="*/ 200 w 224"/>
              <a:gd name="T1" fmla="*/ 65 h 210"/>
              <a:gd name="T2" fmla="*/ 213 w 224"/>
              <a:gd name="T3" fmla="*/ 37 h 210"/>
              <a:gd name="T4" fmla="*/ 176 w 224"/>
              <a:gd name="T5" fmla="*/ 0 h 210"/>
              <a:gd name="T6" fmla="*/ 139 w 224"/>
              <a:gd name="T7" fmla="*/ 37 h 210"/>
              <a:gd name="T8" fmla="*/ 152 w 224"/>
              <a:gd name="T9" fmla="*/ 65 h 210"/>
              <a:gd name="T10" fmla="*/ 129 w 224"/>
              <a:gd name="T11" fmla="*/ 65 h 210"/>
              <a:gd name="T12" fmla="*/ 129 w 224"/>
              <a:gd name="T13" fmla="*/ 115 h 210"/>
              <a:gd name="T14" fmla="*/ 143 w 224"/>
              <a:gd name="T15" fmla="*/ 115 h 210"/>
              <a:gd name="T16" fmla="*/ 143 w 224"/>
              <a:gd name="T17" fmla="*/ 79 h 210"/>
              <a:gd name="T18" fmla="*/ 209 w 224"/>
              <a:gd name="T19" fmla="*/ 79 h 210"/>
              <a:gd name="T20" fmla="*/ 209 w 224"/>
              <a:gd name="T21" fmla="*/ 115 h 210"/>
              <a:gd name="T22" fmla="*/ 223 w 224"/>
              <a:gd name="T23" fmla="*/ 115 h 210"/>
              <a:gd name="T24" fmla="*/ 223 w 224"/>
              <a:gd name="T25" fmla="*/ 65 h 210"/>
              <a:gd name="T26" fmla="*/ 200 w 224"/>
              <a:gd name="T27" fmla="*/ 65 h 210"/>
              <a:gd name="T28" fmla="*/ 176 w 224"/>
              <a:gd name="T29" fmla="*/ 14 h 210"/>
              <a:gd name="T30" fmla="*/ 199 w 224"/>
              <a:gd name="T31" fmla="*/ 37 h 210"/>
              <a:gd name="T32" fmla="*/ 176 w 224"/>
              <a:gd name="T33" fmla="*/ 59 h 210"/>
              <a:gd name="T34" fmla="*/ 153 w 224"/>
              <a:gd name="T35" fmla="*/ 37 h 210"/>
              <a:gd name="T36" fmla="*/ 176 w 224"/>
              <a:gd name="T37" fmla="*/ 14 h 210"/>
              <a:gd name="T38" fmla="*/ 72 w 224"/>
              <a:gd name="T39" fmla="*/ 97 h 210"/>
              <a:gd name="T40" fmla="*/ 85 w 224"/>
              <a:gd name="T41" fmla="*/ 69 h 210"/>
              <a:gd name="T42" fmla="*/ 48 w 224"/>
              <a:gd name="T43" fmla="*/ 32 h 210"/>
              <a:gd name="T44" fmla="*/ 11 w 224"/>
              <a:gd name="T45" fmla="*/ 69 h 210"/>
              <a:gd name="T46" fmla="*/ 24 w 224"/>
              <a:gd name="T47" fmla="*/ 97 h 210"/>
              <a:gd name="T48" fmla="*/ 1 w 224"/>
              <a:gd name="T49" fmla="*/ 97 h 210"/>
              <a:gd name="T50" fmla="*/ 1 w 224"/>
              <a:gd name="T51" fmla="*/ 147 h 210"/>
              <a:gd name="T52" fmla="*/ 15 w 224"/>
              <a:gd name="T53" fmla="*/ 147 h 210"/>
              <a:gd name="T54" fmla="*/ 15 w 224"/>
              <a:gd name="T55" fmla="*/ 111 h 210"/>
              <a:gd name="T56" fmla="*/ 81 w 224"/>
              <a:gd name="T57" fmla="*/ 111 h 210"/>
              <a:gd name="T58" fmla="*/ 81 w 224"/>
              <a:gd name="T59" fmla="*/ 147 h 210"/>
              <a:gd name="T60" fmla="*/ 95 w 224"/>
              <a:gd name="T61" fmla="*/ 147 h 210"/>
              <a:gd name="T62" fmla="*/ 95 w 224"/>
              <a:gd name="T63" fmla="*/ 97 h 210"/>
              <a:gd name="T64" fmla="*/ 72 w 224"/>
              <a:gd name="T65" fmla="*/ 97 h 210"/>
              <a:gd name="T66" fmla="*/ 48 w 224"/>
              <a:gd name="T67" fmla="*/ 46 h 210"/>
              <a:gd name="T68" fmla="*/ 71 w 224"/>
              <a:gd name="T69" fmla="*/ 69 h 210"/>
              <a:gd name="T70" fmla="*/ 48 w 224"/>
              <a:gd name="T71" fmla="*/ 91 h 210"/>
              <a:gd name="T72" fmla="*/ 25 w 224"/>
              <a:gd name="T73" fmla="*/ 69 h 210"/>
              <a:gd name="T74" fmla="*/ 48 w 224"/>
              <a:gd name="T75" fmla="*/ 46 h 210"/>
              <a:gd name="T76" fmla="*/ 92 w 224"/>
              <a:gd name="T77" fmla="*/ 178 h 210"/>
              <a:gd name="T78" fmla="*/ 0 w 224"/>
              <a:gd name="T79" fmla="*/ 178 h 210"/>
              <a:gd name="T80" fmla="*/ 0 w 224"/>
              <a:gd name="T81" fmla="*/ 164 h 210"/>
              <a:gd name="T82" fmla="*/ 92 w 224"/>
              <a:gd name="T83" fmla="*/ 164 h 210"/>
              <a:gd name="T84" fmla="*/ 92 w 224"/>
              <a:gd name="T85" fmla="*/ 178 h 210"/>
              <a:gd name="T86" fmla="*/ 92 w 224"/>
              <a:gd name="T87" fmla="*/ 210 h 210"/>
              <a:gd name="T88" fmla="*/ 0 w 224"/>
              <a:gd name="T89" fmla="*/ 210 h 210"/>
              <a:gd name="T90" fmla="*/ 0 w 224"/>
              <a:gd name="T91" fmla="*/ 196 h 210"/>
              <a:gd name="T92" fmla="*/ 92 w 224"/>
              <a:gd name="T93" fmla="*/ 196 h 210"/>
              <a:gd name="T94" fmla="*/ 92 w 224"/>
              <a:gd name="T95" fmla="*/ 210 h 210"/>
              <a:gd name="T96" fmla="*/ 224 w 224"/>
              <a:gd name="T97" fmla="*/ 210 h 210"/>
              <a:gd name="T98" fmla="*/ 132 w 224"/>
              <a:gd name="T99" fmla="*/ 210 h 210"/>
              <a:gd name="T100" fmla="*/ 132 w 224"/>
              <a:gd name="T101" fmla="*/ 196 h 210"/>
              <a:gd name="T102" fmla="*/ 224 w 224"/>
              <a:gd name="T103" fmla="*/ 196 h 210"/>
              <a:gd name="T104" fmla="*/ 224 w 224"/>
              <a:gd name="T105" fmla="*/ 210 h 210"/>
              <a:gd name="T106" fmla="*/ 224 w 224"/>
              <a:gd name="T107" fmla="*/ 178 h 210"/>
              <a:gd name="T108" fmla="*/ 132 w 224"/>
              <a:gd name="T109" fmla="*/ 178 h 210"/>
              <a:gd name="T110" fmla="*/ 132 w 224"/>
              <a:gd name="T111" fmla="*/ 164 h 210"/>
              <a:gd name="T112" fmla="*/ 224 w 224"/>
              <a:gd name="T113" fmla="*/ 164 h 210"/>
              <a:gd name="T114" fmla="*/ 224 w 224"/>
              <a:gd name="T115" fmla="*/ 178 h 210"/>
              <a:gd name="T116" fmla="*/ 224 w 224"/>
              <a:gd name="T117" fmla="*/ 146 h 210"/>
              <a:gd name="T118" fmla="*/ 132 w 224"/>
              <a:gd name="T119" fmla="*/ 146 h 210"/>
              <a:gd name="T120" fmla="*/ 132 w 224"/>
              <a:gd name="T121" fmla="*/ 132 h 210"/>
              <a:gd name="T122" fmla="*/ 224 w 224"/>
              <a:gd name="T123" fmla="*/ 132 h 210"/>
              <a:gd name="T124" fmla="*/ 224 w 224"/>
              <a:gd name="T125" fmla="*/ 14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4" h="210">
                <a:moveTo>
                  <a:pt x="200" y="65"/>
                </a:moveTo>
                <a:cubicBezTo>
                  <a:pt x="208" y="58"/>
                  <a:pt x="213" y="48"/>
                  <a:pt x="213" y="37"/>
                </a:cubicBezTo>
                <a:cubicBezTo>
                  <a:pt x="213" y="16"/>
                  <a:pt x="196" y="0"/>
                  <a:pt x="176" y="0"/>
                </a:cubicBezTo>
                <a:cubicBezTo>
                  <a:pt x="156" y="0"/>
                  <a:pt x="139" y="16"/>
                  <a:pt x="139" y="37"/>
                </a:cubicBezTo>
                <a:cubicBezTo>
                  <a:pt x="139" y="48"/>
                  <a:pt x="144" y="58"/>
                  <a:pt x="152" y="65"/>
                </a:cubicBezTo>
                <a:cubicBezTo>
                  <a:pt x="129" y="65"/>
                  <a:pt x="129" y="65"/>
                  <a:pt x="129" y="65"/>
                </a:cubicBezTo>
                <a:cubicBezTo>
                  <a:pt x="129" y="115"/>
                  <a:pt x="129" y="115"/>
                  <a:pt x="129" y="115"/>
                </a:cubicBezTo>
                <a:cubicBezTo>
                  <a:pt x="143" y="115"/>
                  <a:pt x="143" y="115"/>
                  <a:pt x="143" y="115"/>
                </a:cubicBezTo>
                <a:cubicBezTo>
                  <a:pt x="143" y="79"/>
                  <a:pt x="143" y="79"/>
                  <a:pt x="143" y="79"/>
                </a:cubicBezTo>
                <a:cubicBezTo>
                  <a:pt x="209" y="79"/>
                  <a:pt x="209" y="79"/>
                  <a:pt x="209" y="79"/>
                </a:cubicBezTo>
                <a:cubicBezTo>
                  <a:pt x="209" y="115"/>
                  <a:pt x="209" y="115"/>
                  <a:pt x="209" y="115"/>
                </a:cubicBezTo>
                <a:cubicBezTo>
                  <a:pt x="223" y="115"/>
                  <a:pt x="223" y="115"/>
                  <a:pt x="223" y="115"/>
                </a:cubicBezTo>
                <a:cubicBezTo>
                  <a:pt x="223" y="65"/>
                  <a:pt x="223" y="65"/>
                  <a:pt x="223" y="65"/>
                </a:cubicBezTo>
                <a:lnTo>
                  <a:pt x="200" y="65"/>
                </a:lnTo>
                <a:close/>
                <a:moveTo>
                  <a:pt x="176" y="14"/>
                </a:moveTo>
                <a:cubicBezTo>
                  <a:pt x="189" y="14"/>
                  <a:pt x="199" y="24"/>
                  <a:pt x="199" y="37"/>
                </a:cubicBezTo>
                <a:cubicBezTo>
                  <a:pt x="199" y="49"/>
                  <a:pt x="189" y="59"/>
                  <a:pt x="176" y="59"/>
                </a:cubicBezTo>
                <a:cubicBezTo>
                  <a:pt x="163" y="59"/>
                  <a:pt x="153" y="49"/>
                  <a:pt x="153" y="37"/>
                </a:cubicBezTo>
                <a:cubicBezTo>
                  <a:pt x="153" y="24"/>
                  <a:pt x="163" y="14"/>
                  <a:pt x="176" y="14"/>
                </a:cubicBezTo>
                <a:close/>
                <a:moveTo>
                  <a:pt x="72" y="97"/>
                </a:moveTo>
                <a:cubicBezTo>
                  <a:pt x="80" y="90"/>
                  <a:pt x="85" y="80"/>
                  <a:pt x="85" y="69"/>
                </a:cubicBezTo>
                <a:cubicBezTo>
                  <a:pt x="85" y="48"/>
                  <a:pt x="68" y="32"/>
                  <a:pt x="48" y="32"/>
                </a:cubicBezTo>
                <a:cubicBezTo>
                  <a:pt x="28" y="32"/>
                  <a:pt x="11" y="48"/>
                  <a:pt x="11" y="69"/>
                </a:cubicBezTo>
                <a:cubicBezTo>
                  <a:pt x="11" y="80"/>
                  <a:pt x="16" y="90"/>
                  <a:pt x="24" y="97"/>
                </a:cubicBezTo>
                <a:cubicBezTo>
                  <a:pt x="1" y="97"/>
                  <a:pt x="1" y="97"/>
                  <a:pt x="1" y="97"/>
                </a:cubicBezTo>
                <a:cubicBezTo>
                  <a:pt x="1" y="147"/>
                  <a:pt x="1" y="147"/>
                  <a:pt x="1" y="147"/>
                </a:cubicBezTo>
                <a:cubicBezTo>
                  <a:pt x="15" y="147"/>
                  <a:pt x="15" y="147"/>
                  <a:pt x="15" y="147"/>
                </a:cubicBezTo>
                <a:cubicBezTo>
                  <a:pt x="15" y="111"/>
                  <a:pt x="15" y="111"/>
                  <a:pt x="15" y="111"/>
                </a:cubicBezTo>
                <a:cubicBezTo>
                  <a:pt x="81" y="111"/>
                  <a:pt x="81" y="111"/>
                  <a:pt x="81" y="111"/>
                </a:cubicBezTo>
                <a:cubicBezTo>
                  <a:pt x="81" y="147"/>
                  <a:pt x="81" y="147"/>
                  <a:pt x="81" y="147"/>
                </a:cubicBezTo>
                <a:cubicBezTo>
                  <a:pt x="95" y="147"/>
                  <a:pt x="95" y="147"/>
                  <a:pt x="95" y="147"/>
                </a:cubicBezTo>
                <a:cubicBezTo>
                  <a:pt x="95" y="97"/>
                  <a:pt x="95" y="97"/>
                  <a:pt x="95" y="97"/>
                </a:cubicBezTo>
                <a:lnTo>
                  <a:pt x="72" y="97"/>
                </a:lnTo>
                <a:close/>
                <a:moveTo>
                  <a:pt x="48" y="46"/>
                </a:moveTo>
                <a:cubicBezTo>
                  <a:pt x="61" y="46"/>
                  <a:pt x="71" y="56"/>
                  <a:pt x="71" y="69"/>
                </a:cubicBezTo>
                <a:cubicBezTo>
                  <a:pt x="71" y="81"/>
                  <a:pt x="61" y="91"/>
                  <a:pt x="48" y="91"/>
                </a:cubicBezTo>
                <a:cubicBezTo>
                  <a:pt x="35" y="91"/>
                  <a:pt x="25" y="81"/>
                  <a:pt x="25" y="69"/>
                </a:cubicBezTo>
                <a:cubicBezTo>
                  <a:pt x="25" y="56"/>
                  <a:pt x="35" y="46"/>
                  <a:pt x="48" y="46"/>
                </a:cubicBezTo>
                <a:close/>
                <a:moveTo>
                  <a:pt x="92" y="178"/>
                </a:moveTo>
                <a:cubicBezTo>
                  <a:pt x="0" y="178"/>
                  <a:pt x="0" y="178"/>
                  <a:pt x="0" y="178"/>
                </a:cubicBezTo>
                <a:cubicBezTo>
                  <a:pt x="0" y="164"/>
                  <a:pt x="0" y="164"/>
                  <a:pt x="0" y="164"/>
                </a:cubicBezTo>
                <a:cubicBezTo>
                  <a:pt x="92" y="164"/>
                  <a:pt x="92" y="164"/>
                  <a:pt x="92" y="164"/>
                </a:cubicBezTo>
                <a:lnTo>
                  <a:pt x="92" y="178"/>
                </a:lnTo>
                <a:close/>
                <a:moveTo>
                  <a:pt x="92" y="210"/>
                </a:moveTo>
                <a:cubicBezTo>
                  <a:pt x="0" y="210"/>
                  <a:pt x="0" y="210"/>
                  <a:pt x="0" y="210"/>
                </a:cubicBezTo>
                <a:cubicBezTo>
                  <a:pt x="0" y="196"/>
                  <a:pt x="0" y="196"/>
                  <a:pt x="0" y="196"/>
                </a:cubicBezTo>
                <a:cubicBezTo>
                  <a:pt x="92" y="196"/>
                  <a:pt x="92" y="196"/>
                  <a:pt x="92" y="196"/>
                </a:cubicBezTo>
                <a:lnTo>
                  <a:pt x="92" y="210"/>
                </a:lnTo>
                <a:close/>
                <a:moveTo>
                  <a:pt x="224" y="210"/>
                </a:moveTo>
                <a:cubicBezTo>
                  <a:pt x="132" y="210"/>
                  <a:pt x="132" y="210"/>
                  <a:pt x="132" y="210"/>
                </a:cubicBezTo>
                <a:cubicBezTo>
                  <a:pt x="132" y="196"/>
                  <a:pt x="132" y="196"/>
                  <a:pt x="132" y="196"/>
                </a:cubicBezTo>
                <a:cubicBezTo>
                  <a:pt x="224" y="196"/>
                  <a:pt x="224" y="196"/>
                  <a:pt x="224" y="196"/>
                </a:cubicBezTo>
                <a:lnTo>
                  <a:pt x="224" y="210"/>
                </a:lnTo>
                <a:close/>
                <a:moveTo>
                  <a:pt x="224" y="178"/>
                </a:moveTo>
                <a:cubicBezTo>
                  <a:pt x="132" y="178"/>
                  <a:pt x="132" y="178"/>
                  <a:pt x="132" y="178"/>
                </a:cubicBezTo>
                <a:cubicBezTo>
                  <a:pt x="132" y="164"/>
                  <a:pt x="132" y="164"/>
                  <a:pt x="132" y="164"/>
                </a:cubicBezTo>
                <a:cubicBezTo>
                  <a:pt x="224" y="164"/>
                  <a:pt x="224" y="164"/>
                  <a:pt x="224" y="164"/>
                </a:cubicBezTo>
                <a:lnTo>
                  <a:pt x="224" y="178"/>
                </a:lnTo>
                <a:close/>
                <a:moveTo>
                  <a:pt x="224" y="146"/>
                </a:moveTo>
                <a:cubicBezTo>
                  <a:pt x="132" y="146"/>
                  <a:pt x="132" y="146"/>
                  <a:pt x="132" y="146"/>
                </a:cubicBezTo>
                <a:cubicBezTo>
                  <a:pt x="132" y="132"/>
                  <a:pt x="132" y="132"/>
                  <a:pt x="132" y="132"/>
                </a:cubicBezTo>
                <a:cubicBezTo>
                  <a:pt x="224" y="132"/>
                  <a:pt x="224" y="132"/>
                  <a:pt x="224" y="132"/>
                </a:cubicBezTo>
                <a:lnTo>
                  <a:pt x="224" y="146"/>
                </a:lnTo>
                <a:close/>
              </a:path>
            </a:pathLst>
          </a:custGeom>
          <a:solidFill>
            <a:srgbClr val="979D9D"/>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xmlns="" id="{3ECAA2B2-4B33-44CE-93B7-957FE82747A6}"/>
              </a:ext>
            </a:extLst>
          </p:cNvPr>
          <p:cNvGrpSpPr/>
          <p:nvPr/>
        </p:nvGrpSpPr>
        <p:grpSpPr bwMode="gray">
          <a:xfrm>
            <a:off x="1439666" y="2559454"/>
            <a:ext cx="2344934" cy="1910686"/>
            <a:chOff x="512067" y="2792438"/>
            <a:chExt cx="2100065" cy="1711164"/>
          </a:xfrm>
        </p:grpSpPr>
        <p:pic>
          <p:nvPicPr>
            <p:cNvPr id="35" name="Graphic 34">
              <a:extLst>
                <a:ext uri="{FF2B5EF4-FFF2-40B4-BE49-F238E27FC236}">
                  <a16:creationId xmlns:a16="http://schemas.microsoft.com/office/drawing/2014/main" xmlns="" id="{35E35F48-DEFC-400B-843B-9719A18D61D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bwMode="gray">
            <a:xfrm>
              <a:off x="512067" y="2792438"/>
              <a:ext cx="2100065" cy="1711164"/>
            </a:xfrm>
            <a:prstGeom prst="rect">
              <a:avLst/>
            </a:prstGeom>
          </p:spPr>
        </p:pic>
        <p:sp>
          <p:nvSpPr>
            <p:cNvPr id="13" name="TextBox 12">
              <a:extLst>
                <a:ext uri="{FF2B5EF4-FFF2-40B4-BE49-F238E27FC236}">
                  <a16:creationId xmlns:a16="http://schemas.microsoft.com/office/drawing/2014/main" xmlns="" id="{93315C4D-4000-4A5B-8749-0F13A203F04F}"/>
                </a:ext>
              </a:extLst>
            </p:cNvPr>
            <p:cNvSpPr txBox="1"/>
            <p:nvPr/>
          </p:nvSpPr>
          <p:spPr bwMode="gray">
            <a:xfrm>
              <a:off x="1604644" y="2860675"/>
              <a:ext cx="841693" cy="444500"/>
            </a:xfrm>
            <a:prstGeom prst="rect">
              <a:avLst/>
            </a:prstGeom>
            <a:solidFill>
              <a:srgbClr val="009AD7"/>
            </a:solidFill>
          </p:spPr>
          <p:txBody>
            <a:bodyPr wrap="square" lIns="0" rIns="0" rtlCol="0" anchor="ctr">
              <a:noAutofit/>
            </a:bodyPr>
            <a:lstStyle/>
            <a:p>
              <a:pPr algn="ctr">
                <a:spcBef>
                  <a:spcPts val="600"/>
                </a:spcBef>
              </a:pPr>
              <a:r>
                <a:rPr lang="en-US">
                  <a:solidFill>
                    <a:schemeClr val="bg1"/>
                  </a:solidFill>
                  <a:latin typeface="+mj-lt"/>
                </a:rPr>
                <a:t>&lt;/&gt;</a:t>
              </a:r>
            </a:p>
          </p:txBody>
        </p:sp>
      </p:grpSp>
      <p:sp>
        <p:nvSpPr>
          <p:cNvPr id="15" name="TextBox 14">
            <a:extLst>
              <a:ext uri="{FF2B5EF4-FFF2-40B4-BE49-F238E27FC236}">
                <a16:creationId xmlns:a16="http://schemas.microsoft.com/office/drawing/2014/main" xmlns="" id="{234E25BF-D2BD-462D-9627-8A4916AF14FA}"/>
              </a:ext>
            </a:extLst>
          </p:cNvPr>
          <p:cNvSpPr txBox="1"/>
          <p:nvPr/>
        </p:nvSpPr>
        <p:spPr bwMode="gray">
          <a:xfrm>
            <a:off x="457201" y="2452328"/>
            <a:ext cx="1168400" cy="830997"/>
          </a:xfrm>
          <a:prstGeom prst="rect">
            <a:avLst/>
          </a:prstGeom>
          <a:noFill/>
        </p:spPr>
        <p:txBody>
          <a:bodyPr wrap="square" lIns="0" rIns="0" rtlCol="0">
            <a:spAutoFit/>
          </a:bodyPr>
          <a:lstStyle/>
          <a:p>
            <a:pPr>
              <a:spcBef>
                <a:spcPts val="600"/>
              </a:spcBef>
            </a:pPr>
            <a:r>
              <a:rPr lang="en-US" sz="1600" b="1"/>
              <a:t>Example:</a:t>
            </a:r>
            <a:r>
              <a:rPr lang="en-US" sz="1600"/>
              <a:t/>
            </a:r>
            <a:br>
              <a:rPr lang="en-US" sz="1600"/>
            </a:br>
            <a:r>
              <a:rPr lang="en-US" sz="1600"/>
              <a:t>A Software</a:t>
            </a:r>
            <a:br>
              <a:rPr lang="en-US" sz="1600"/>
            </a:br>
            <a:r>
              <a:rPr lang="en-US" sz="1600"/>
              <a:t>Engineer </a:t>
            </a:r>
          </a:p>
        </p:txBody>
      </p:sp>
      <p:sp>
        <p:nvSpPr>
          <p:cNvPr id="39" name="TextBox 38">
            <a:extLst>
              <a:ext uri="{FF2B5EF4-FFF2-40B4-BE49-F238E27FC236}">
                <a16:creationId xmlns:a16="http://schemas.microsoft.com/office/drawing/2014/main" xmlns="" id="{F31C1CF6-09C3-48AB-99C8-95C9231DC5BF}"/>
              </a:ext>
            </a:extLst>
          </p:cNvPr>
          <p:cNvSpPr txBox="1"/>
          <p:nvPr/>
        </p:nvSpPr>
        <p:spPr bwMode="gray">
          <a:xfrm>
            <a:off x="1439666" y="4486912"/>
            <a:ext cx="2344934" cy="246221"/>
          </a:xfrm>
          <a:prstGeom prst="rect">
            <a:avLst/>
          </a:prstGeom>
          <a:noFill/>
        </p:spPr>
        <p:txBody>
          <a:bodyPr wrap="square" lIns="0" tIns="0" rIns="0" bIns="0" rtlCol="0">
            <a:spAutoFit/>
          </a:bodyPr>
          <a:lstStyle/>
          <a:p>
            <a:pPr algn="ctr"/>
            <a:r>
              <a:rPr lang="en-US" sz="1600"/>
              <a:t>may take on the role of: </a:t>
            </a:r>
          </a:p>
        </p:txBody>
      </p:sp>
      <p:sp>
        <p:nvSpPr>
          <p:cNvPr id="16" name="Left Brace 15">
            <a:extLst>
              <a:ext uri="{FF2B5EF4-FFF2-40B4-BE49-F238E27FC236}">
                <a16:creationId xmlns:a16="http://schemas.microsoft.com/office/drawing/2014/main" xmlns="" id="{133BE509-1398-4BC0-9E46-39076F49A6D9}"/>
              </a:ext>
            </a:extLst>
          </p:cNvPr>
          <p:cNvSpPr/>
          <p:nvPr/>
        </p:nvSpPr>
        <p:spPr bwMode="gray">
          <a:xfrm rot="5400000">
            <a:off x="2447032" y="2790671"/>
            <a:ext cx="330200" cy="4275336"/>
          </a:xfrm>
          <a:prstGeom prst="leftBrace">
            <a:avLst>
              <a:gd name="adj1" fmla="val 85256"/>
              <a:gd name="adj2" fmla="val 50000"/>
            </a:avLst>
          </a:prstGeom>
          <a:noFill/>
          <a:ln w="12700" cap="flat" cmpd="sng">
            <a:solidFill>
              <a:srgbClr val="979D9D"/>
            </a:solidFill>
            <a:prstDash val="solid"/>
            <a:round/>
            <a:headEnd type="none" w="lg" len="med"/>
            <a:tailEnd type="none" w="lg" len="med"/>
          </a:ln>
        </p:spPr>
        <p:txBody>
          <a:bodyPr rtlCol="0" anchor="ctr"/>
          <a:lstStyle/>
          <a:p>
            <a:pPr algn="ctr"/>
            <a:endParaRPr lang="fr-FR"/>
          </a:p>
        </p:txBody>
      </p:sp>
      <p:sp>
        <p:nvSpPr>
          <p:cNvPr id="19" name="Rectangle 18">
            <a:extLst>
              <a:ext uri="{FF2B5EF4-FFF2-40B4-BE49-F238E27FC236}">
                <a16:creationId xmlns:a16="http://schemas.microsoft.com/office/drawing/2014/main" xmlns="" id="{0B46F149-8494-4F25-88D1-5A08EAC1775F}"/>
              </a:ext>
            </a:extLst>
          </p:cNvPr>
          <p:cNvSpPr/>
          <p:nvPr/>
        </p:nvSpPr>
        <p:spPr bwMode="gray">
          <a:xfrm>
            <a:off x="458747" y="5484954"/>
            <a:ext cx="989053" cy="184666"/>
          </a:xfrm>
          <a:prstGeom prst="rect">
            <a:avLst/>
          </a:prstGeom>
        </p:spPr>
        <p:txBody>
          <a:bodyPr wrap="none" lIns="0" tIns="0" rIns="0" bIns="0">
            <a:noAutofit/>
          </a:bodyPr>
          <a:lstStyle/>
          <a:p>
            <a:r>
              <a:rPr lang="en-US" sz="1200"/>
              <a:t>Product owner</a:t>
            </a:r>
          </a:p>
        </p:txBody>
      </p:sp>
      <p:sp>
        <p:nvSpPr>
          <p:cNvPr id="42" name="TextBox 41">
            <a:extLst>
              <a:ext uri="{FF2B5EF4-FFF2-40B4-BE49-F238E27FC236}">
                <a16:creationId xmlns:a16="http://schemas.microsoft.com/office/drawing/2014/main" xmlns="" id="{07924EFE-CCB9-4D40-940E-A5F328EB1481}"/>
              </a:ext>
            </a:extLst>
          </p:cNvPr>
          <p:cNvSpPr txBox="1"/>
          <p:nvPr/>
        </p:nvSpPr>
        <p:spPr bwMode="gray">
          <a:xfrm>
            <a:off x="2233696" y="5484954"/>
            <a:ext cx="685059" cy="184666"/>
          </a:xfrm>
          <a:prstGeom prst="rect">
            <a:avLst/>
          </a:prstGeom>
          <a:noFill/>
        </p:spPr>
        <p:txBody>
          <a:bodyPr wrap="none" lIns="0" tIns="0" rIns="0" bIns="0" rtlCol="0">
            <a:noAutofit/>
          </a:bodyPr>
          <a:lstStyle/>
          <a:p>
            <a:r>
              <a:rPr lang="en-US" sz="1200"/>
              <a:t>QA/Tester</a:t>
            </a:r>
          </a:p>
        </p:txBody>
      </p:sp>
      <p:sp>
        <p:nvSpPr>
          <p:cNvPr id="43" name="TextBox 42">
            <a:extLst>
              <a:ext uri="{FF2B5EF4-FFF2-40B4-BE49-F238E27FC236}">
                <a16:creationId xmlns:a16="http://schemas.microsoft.com/office/drawing/2014/main" xmlns="" id="{6038B520-0890-4046-B8B5-6886860E5AF7}"/>
              </a:ext>
            </a:extLst>
          </p:cNvPr>
          <p:cNvSpPr txBox="1"/>
          <p:nvPr/>
        </p:nvSpPr>
        <p:spPr bwMode="gray">
          <a:xfrm>
            <a:off x="3704650" y="5484954"/>
            <a:ext cx="956993" cy="184666"/>
          </a:xfrm>
          <a:prstGeom prst="rect">
            <a:avLst/>
          </a:prstGeom>
          <a:noFill/>
        </p:spPr>
        <p:txBody>
          <a:bodyPr wrap="none" lIns="0" tIns="0" rIns="0" bIns="0" rtlCol="0">
            <a:noAutofit/>
          </a:bodyPr>
          <a:lstStyle/>
          <a:p>
            <a:r>
              <a:rPr lang="en-US" sz="1200"/>
              <a:t>Scrum Master</a:t>
            </a:r>
          </a:p>
        </p:txBody>
      </p:sp>
      <p:pic>
        <p:nvPicPr>
          <p:cNvPr id="44" name="Graphic 43">
            <a:extLst>
              <a:ext uri="{FF2B5EF4-FFF2-40B4-BE49-F238E27FC236}">
                <a16:creationId xmlns:a16="http://schemas.microsoft.com/office/drawing/2014/main" xmlns="" id="{0F87B3FC-9295-4629-B1B4-E3FAA618CC3A}"/>
              </a:ext>
            </a:extLst>
          </p:cNvPr>
          <p:cNvPicPr>
            <a:picLocks noChangeAspect="1"/>
          </p:cNvPicPr>
          <p:nvPr/>
        </p:nvPicPr>
        <p:blipFill>
          <a:blip r:embed="rId9">
            <a:extLst>
              <a:ext uri="{96DAC541-7B7A-43D3-8B79-37D633B846F1}">
                <asvg:svgBlip xmlns:asvg="http://schemas.microsoft.com/office/drawing/2016/SVG/main" xmlns="" r:embed="rId10"/>
              </a:ext>
            </a:extLst>
          </a:blip>
          <a:stretch>
            <a:fillRect/>
          </a:stretch>
        </p:blipFill>
        <p:spPr bwMode="gray">
          <a:xfrm>
            <a:off x="669957" y="5026426"/>
            <a:ext cx="566633" cy="414078"/>
          </a:xfrm>
          <a:prstGeom prst="rect">
            <a:avLst/>
          </a:prstGeom>
        </p:spPr>
      </p:pic>
      <p:sp>
        <p:nvSpPr>
          <p:cNvPr id="45" name="Freeform: Shape 44">
            <a:extLst>
              <a:ext uri="{FF2B5EF4-FFF2-40B4-BE49-F238E27FC236}">
                <a16:creationId xmlns:a16="http://schemas.microsoft.com/office/drawing/2014/main" xmlns="" id="{FCE79133-3D29-492C-B046-5B604F648569}"/>
              </a:ext>
            </a:extLst>
          </p:cNvPr>
          <p:cNvSpPr>
            <a:spLocks noChangeAspect="1"/>
          </p:cNvSpPr>
          <p:nvPr/>
        </p:nvSpPr>
        <p:spPr bwMode="gray">
          <a:xfrm>
            <a:off x="2360469" y="5090409"/>
            <a:ext cx="431512" cy="350095"/>
          </a:xfrm>
          <a:custGeom>
            <a:avLst/>
            <a:gdLst>
              <a:gd name="connsiteX0" fmla="*/ 435769 w 504825"/>
              <a:gd name="connsiteY0" fmla="*/ 35719 h 409575"/>
              <a:gd name="connsiteX1" fmla="*/ 407194 w 504825"/>
              <a:gd name="connsiteY1" fmla="*/ 54769 h 409575"/>
              <a:gd name="connsiteX2" fmla="*/ 281750 w 504825"/>
              <a:gd name="connsiteY2" fmla="*/ 54769 h 409575"/>
              <a:gd name="connsiteX3" fmla="*/ 281750 w 504825"/>
              <a:gd name="connsiteY3" fmla="*/ 7144 h 409575"/>
              <a:gd name="connsiteX4" fmla="*/ 7144 w 504825"/>
              <a:gd name="connsiteY4" fmla="*/ 7144 h 409575"/>
              <a:gd name="connsiteX5" fmla="*/ 7144 w 504825"/>
              <a:gd name="connsiteY5" fmla="*/ 140494 h 409575"/>
              <a:gd name="connsiteX6" fmla="*/ 281750 w 504825"/>
              <a:gd name="connsiteY6" fmla="*/ 140494 h 409575"/>
              <a:gd name="connsiteX7" fmla="*/ 281750 w 504825"/>
              <a:gd name="connsiteY7" fmla="*/ 92869 h 409575"/>
              <a:gd name="connsiteX8" fmla="*/ 407194 w 504825"/>
              <a:gd name="connsiteY8" fmla="*/ 92869 h 409575"/>
              <a:gd name="connsiteX9" fmla="*/ 435769 w 504825"/>
              <a:gd name="connsiteY9" fmla="*/ 111919 h 409575"/>
              <a:gd name="connsiteX10" fmla="*/ 502444 w 504825"/>
              <a:gd name="connsiteY10" fmla="*/ 92869 h 409575"/>
              <a:gd name="connsiteX11" fmla="*/ 502444 w 504825"/>
              <a:gd name="connsiteY11" fmla="*/ 54769 h 409575"/>
              <a:gd name="connsiteX12" fmla="*/ 435769 w 504825"/>
              <a:gd name="connsiteY12" fmla="*/ 35719 h 409575"/>
              <a:gd name="connsiteX13" fmla="*/ 243650 w 504825"/>
              <a:gd name="connsiteY13" fmla="*/ 102394 h 409575"/>
              <a:gd name="connsiteX14" fmla="*/ 45244 w 504825"/>
              <a:gd name="connsiteY14" fmla="*/ 102394 h 409575"/>
              <a:gd name="connsiteX15" fmla="*/ 45244 w 504825"/>
              <a:gd name="connsiteY15" fmla="*/ 45244 h 409575"/>
              <a:gd name="connsiteX16" fmla="*/ 243650 w 504825"/>
              <a:gd name="connsiteY16" fmla="*/ 45244 h 409575"/>
              <a:gd name="connsiteX17" fmla="*/ 243650 w 504825"/>
              <a:gd name="connsiteY17" fmla="*/ 102394 h 409575"/>
              <a:gd name="connsiteX18" fmla="*/ 121444 w 504825"/>
              <a:gd name="connsiteY18" fmla="*/ 178594 h 409575"/>
              <a:gd name="connsiteX19" fmla="*/ 7144 w 504825"/>
              <a:gd name="connsiteY19" fmla="*/ 292894 h 409575"/>
              <a:gd name="connsiteX20" fmla="*/ 121444 w 504825"/>
              <a:gd name="connsiteY20" fmla="*/ 407194 h 409575"/>
              <a:gd name="connsiteX21" fmla="*/ 214122 w 504825"/>
              <a:gd name="connsiteY21" fmla="*/ 359569 h 409575"/>
              <a:gd name="connsiteX22" fmla="*/ 502444 w 504825"/>
              <a:gd name="connsiteY22" fmla="*/ 359569 h 409575"/>
              <a:gd name="connsiteX23" fmla="*/ 502444 w 504825"/>
              <a:gd name="connsiteY23" fmla="*/ 226219 h 409575"/>
              <a:gd name="connsiteX24" fmla="*/ 214122 w 504825"/>
              <a:gd name="connsiteY24" fmla="*/ 226219 h 409575"/>
              <a:gd name="connsiteX25" fmla="*/ 121444 w 504825"/>
              <a:gd name="connsiteY25" fmla="*/ 178594 h 409575"/>
              <a:gd name="connsiteX26" fmla="*/ 464344 w 504825"/>
              <a:gd name="connsiteY26" fmla="*/ 321469 h 409575"/>
              <a:gd name="connsiteX27" fmla="*/ 192024 w 504825"/>
              <a:gd name="connsiteY27" fmla="*/ 321469 h 409575"/>
              <a:gd name="connsiteX28" fmla="*/ 121444 w 504825"/>
              <a:gd name="connsiteY28" fmla="*/ 369094 h 409575"/>
              <a:gd name="connsiteX29" fmla="*/ 55531 w 504825"/>
              <a:gd name="connsiteY29" fmla="*/ 330994 h 409575"/>
              <a:gd name="connsiteX30" fmla="*/ 121444 w 504825"/>
              <a:gd name="connsiteY30" fmla="*/ 330994 h 409575"/>
              <a:gd name="connsiteX31" fmla="*/ 121444 w 504825"/>
              <a:gd name="connsiteY31" fmla="*/ 254794 h 409575"/>
              <a:gd name="connsiteX32" fmla="*/ 55531 w 504825"/>
              <a:gd name="connsiteY32" fmla="*/ 254794 h 409575"/>
              <a:gd name="connsiteX33" fmla="*/ 121444 w 504825"/>
              <a:gd name="connsiteY33" fmla="*/ 216694 h 409575"/>
              <a:gd name="connsiteX34" fmla="*/ 192024 w 504825"/>
              <a:gd name="connsiteY34" fmla="*/ 264319 h 409575"/>
              <a:gd name="connsiteX35" fmla="*/ 464344 w 504825"/>
              <a:gd name="connsiteY35" fmla="*/ 264319 h 409575"/>
              <a:gd name="connsiteX36" fmla="*/ 464344 w 504825"/>
              <a:gd name="connsiteY36" fmla="*/ 321469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04825" h="409575">
                <a:moveTo>
                  <a:pt x="435769" y="35719"/>
                </a:moveTo>
                <a:lnTo>
                  <a:pt x="407194" y="54769"/>
                </a:lnTo>
                <a:lnTo>
                  <a:pt x="281750" y="54769"/>
                </a:lnTo>
                <a:lnTo>
                  <a:pt x="281750" y="7144"/>
                </a:lnTo>
                <a:lnTo>
                  <a:pt x="7144" y="7144"/>
                </a:lnTo>
                <a:lnTo>
                  <a:pt x="7144" y="140494"/>
                </a:lnTo>
                <a:lnTo>
                  <a:pt x="281750" y="140494"/>
                </a:lnTo>
                <a:lnTo>
                  <a:pt x="281750" y="92869"/>
                </a:lnTo>
                <a:lnTo>
                  <a:pt x="407194" y="92869"/>
                </a:lnTo>
                <a:lnTo>
                  <a:pt x="435769" y="111919"/>
                </a:lnTo>
                <a:lnTo>
                  <a:pt x="502444" y="92869"/>
                </a:lnTo>
                <a:lnTo>
                  <a:pt x="502444" y="54769"/>
                </a:lnTo>
                <a:lnTo>
                  <a:pt x="435769" y="35719"/>
                </a:lnTo>
                <a:close/>
                <a:moveTo>
                  <a:pt x="243650" y="102394"/>
                </a:moveTo>
                <a:lnTo>
                  <a:pt x="45244" y="102394"/>
                </a:lnTo>
                <a:lnTo>
                  <a:pt x="45244" y="45244"/>
                </a:lnTo>
                <a:lnTo>
                  <a:pt x="243650" y="45244"/>
                </a:lnTo>
                <a:lnTo>
                  <a:pt x="243650" y="102394"/>
                </a:lnTo>
                <a:close/>
                <a:moveTo>
                  <a:pt x="121444" y="178594"/>
                </a:moveTo>
                <a:cubicBezTo>
                  <a:pt x="58293" y="178594"/>
                  <a:pt x="7144" y="229743"/>
                  <a:pt x="7144" y="292894"/>
                </a:cubicBezTo>
                <a:cubicBezTo>
                  <a:pt x="7144" y="356045"/>
                  <a:pt x="58293" y="407194"/>
                  <a:pt x="121444" y="407194"/>
                </a:cubicBezTo>
                <a:cubicBezTo>
                  <a:pt x="159639" y="407194"/>
                  <a:pt x="193358" y="388334"/>
                  <a:pt x="214122" y="359569"/>
                </a:cubicBezTo>
                <a:lnTo>
                  <a:pt x="502444" y="359569"/>
                </a:lnTo>
                <a:lnTo>
                  <a:pt x="502444" y="226219"/>
                </a:lnTo>
                <a:lnTo>
                  <a:pt x="214122" y="226219"/>
                </a:lnTo>
                <a:cubicBezTo>
                  <a:pt x="193358" y="197453"/>
                  <a:pt x="159639" y="178594"/>
                  <a:pt x="121444" y="178594"/>
                </a:cubicBezTo>
                <a:close/>
                <a:moveTo>
                  <a:pt x="464344" y="321469"/>
                </a:moveTo>
                <a:lnTo>
                  <a:pt x="192024" y="321469"/>
                </a:lnTo>
                <a:cubicBezTo>
                  <a:pt x="180689" y="349377"/>
                  <a:pt x="153352" y="369094"/>
                  <a:pt x="121444" y="369094"/>
                </a:cubicBezTo>
                <a:cubicBezTo>
                  <a:pt x="93250" y="369094"/>
                  <a:pt x="68675" y="353759"/>
                  <a:pt x="55531" y="330994"/>
                </a:cubicBezTo>
                <a:lnTo>
                  <a:pt x="121444" y="330994"/>
                </a:lnTo>
                <a:lnTo>
                  <a:pt x="121444" y="254794"/>
                </a:lnTo>
                <a:lnTo>
                  <a:pt x="55531" y="254794"/>
                </a:lnTo>
                <a:cubicBezTo>
                  <a:pt x="68675" y="232029"/>
                  <a:pt x="93250" y="216694"/>
                  <a:pt x="121444" y="216694"/>
                </a:cubicBezTo>
                <a:cubicBezTo>
                  <a:pt x="153448" y="216694"/>
                  <a:pt x="180785" y="236411"/>
                  <a:pt x="192024" y="264319"/>
                </a:cubicBezTo>
                <a:lnTo>
                  <a:pt x="464344" y="264319"/>
                </a:lnTo>
                <a:lnTo>
                  <a:pt x="464344" y="321469"/>
                </a:lnTo>
                <a:close/>
              </a:path>
            </a:pathLst>
          </a:custGeom>
          <a:solidFill>
            <a:srgbClr val="002856"/>
          </a:solid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xmlns="" id="{01568B43-20A2-48F6-A9C4-22EFD8C6E6DA}"/>
              </a:ext>
            </a:extLst>
          </p:cNvPr>
          <p:cNvSpPr>
            <a:spLocks noChangeAspect="1"/>
          </p:cNvSpPr>
          <p:nvPr/>
        </p:nvSpPr>
        <p:spPr bwMode="gray">
          <a:xfrm>
            <a:off x="3977640" y="5072316"/>
            <a:ext cx="376370" cy="368188"/>
          </a:xfrm>
          <a:custGeom>
            <a:avLst/>
            <a:gdLst>
              <a:gd name="connsiteX0" fmla="*/ 46292 w 438150"/>
              <a:gd name="connsiteY0" fmla="*/ 216694 h 428625"/>
              <a:gd name="connsiteX1" fmla="*/ 8192 w 438150"/>
              <a:gd name="connsiteY1" fmla="*/ 216694 h 428625"/>
              <a:gd name="connsiteX2" fmla="*/ 217742 w 438150"/>
              <a:gd name="connsiteY2" fmla="*/ 7144 h 428625"/>
              <a:gd name="connsiteX3" fmla="*/ 389096 w 438150"/>
              <a:gd name="connsiteY3" fmla="*/ 96012 h 428625"/>
              <a:gd name="connsiteX4" fmla="*/ 399002 w 438150"/>
              <a:gd name="connsiteY4" fmla="*/ 32766 h 428625"/>
              <a:gd name="connsiteX5" fmla="*/ 436626 w 438150"/>
              <a:gd name="connsiteY5" fmla="*/ 38672 h 428625"/>
              <a:gd name="connsiteX6" fmla="*/ 416052 w 438150"/>
              <a:gd name="connsiteY6" fmla="*/ 170402 h 428625"/>
              <a:gd name="connsiteX7" fmla="*/ 284321 w 438150"/>
              <a:gd name="connsiteY7" fmla="*/ 149828 h 428625"/>
              <a:gd name="connsiteX8" fmla="*/ 290227 w 438150"/>
              <a:gd name="connsiteY8" fmla="*/ 112205 h 428625"/>
              <a:gd name="connsiteX9" fmla="*/ 361569 w 438150"/>
              <a:gd name="connsiteY9" fmla="*/ 123349 h 428625"/>
              <a:gd name="connsiteX10" fmla="*/ 217837 w 438150"/>
              <a:gd name="connsiteY10" fmla="*/ 45244 h 428625"/>
              <a:gd name="connsiteX11" fmla="*/ 46292 w 438150"/>
              <a:gd name="connsiteY11" fmla="*/ 216694 h 428625"/>
              <a:gd name="connsiteX12" fmla="*/ 217742 w 438150"/>
              <a:gd name="connsiteY12" fmla="*/ 388144 h 428625"/>
              <a:gd name="connsiteX13" fmla="*/ 80486 w 438150"/>
              <a:gd name="connsiteY13" fmla="*/ 319373 h 428625"/>
              <a:gd name="connsiteX14" fmla="*/ 141065 w 438150"/>
              <a:gd name="connsiteY14" fmla="*/ 324612 h 428625"/>
              <a:gd name="connsiteX15" fmla="*/ 144399 w 438150"/>
              <a:gd name="connsiteY15" fmla="*/ 286703 h 428625"/>
              <a:gd name="connsiteX16" fmla="*/ 18098 w 438150"/>
              <a:gd name="connsiteY16" fmla="*/ 275749 h 428625"/>
              <a:gd name="connsiteX17" fmla="*/ 7144 w 438150"/>
              <a:gd name="connsiteY17" fmla="*/ 402050 h 428625"/>
              <a:gd name="connsiteX18" fmla="*/ 45149 w 438150"/>
              <a:gd name="connsiteY18" fmla="*/ 405384 h 428625"/>
              <a:gd name="connsiteX19" fmla="*/ 50578 w 438150"/>
              <a:gd name="connsiteY19" fmla="*/ 342805 h 428625"/>
              <a:gd name="connsiteX20" fmla="*/ 217837 w 438150"/>
              <a:gd name="connsiteY20" fmla="*/ 426244 h 428625"/>
              <a:gd name="connsiteX21" fmla="*/ 427387 w 438150"/>
              <a:gd name="connsiteY21" fmla="*/ 216694 h 428625"/>
              <a:gd name="connsiteX22" fmla="*/ 389287 w 438150"/>
              <a:gd name="connsiteY22" fmla="*/ 216694 h 428625"/>
              <a:gd name="connsiteX23" fmla="*/ 217742 w 438150"/>
              <a:gd name="connsiteY23" fmla="*/ 388144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8150" h="428625">
                <a:moveTo>
                  <a:pt x="46292" y="216694"/>
                </a:moveTo>
                <a:lnTo>
                  <a:pt x="8192" y="216694"/>
                </a:lnTo>
                <a:cubicBezTo>
                  <a:pt x="8192" y="101156"/>
                  <a:pt x="102203" y="7144"/>
                  <a:pt x="217742" y="7144"/>
                </a:cubicBezTo>
                <a:cubicBezTo>
                  <a:pt x="286893" y="7144"/>
                  <a:pt x="350139" y="40577"/>
                  <a:pt x="389096" y="96012"/>
                </a:cubicBezTo>
                <a:lnTo>
                  <a:pt x="399002" y="32766"/>
                </a:lnTo>
                <a:lnTo>
                  <a:pt x="436626" y="38672"/>
                </a:lnTo>
                <a:lnTo>
                  <a:pt x="416052" y="170402"/>
                </a:lnTo>
                <a:lnTo>
                  <a:pt x="284321" y="149828"/>
                </a:lnTo>
                <a:lnTo>
                  <a:pt x="290227" y="112205"/>
                </a:lnTo>
                <a:lnTo>
                  <a:pt x="361569" y="123349"/>
                </a:lnTo>
                <a:cubicBezTo>
                  <a:pt x="330137" y="74771"/>
                  <a:pt x="276606" y="45244"/>
                  <a:pt x="217837" y="45244"/>
                </a:cubicBezTo>
                <a:cubicBezTo>
                  <a:pt x="123158" y="45244"/>
                  <a:pt x="46292" y="122111"/>
                  <a:pt x="46292" y="216694"/>
                </a:cubicBezTo>
                <a:close/>
                <a:moveTo>
                  <a:pt x="217742" y="388144"/>
                </a:moveTo>
                <a:cubicBezTo>
                  <a:pt x="162782" y="388144"/>
                  <a:pt x="112586" y="362331"/>
                  <a:pt x="80486" y="319373"/>
                </a:cubicBezTo>
                <a:lnTo>
                  <a:pt x="141065" y="324612"/>
                </a:lnTo>
                <a:lnTo>
                  <a:pt x="144399" y="286703"/>
                </a:lnTo>
                <a:lnTo>
                  <a:pt x="18098" y="275749"/>
                </a:lnTo>
                <a:lnTo>
                  <a:pt x="7144" y="402050"/>
                </a:lnTo>
                <a:lnTo>
                  <a:pt x="45149" y="405384"/>
                </a:lnTo>
                <a:lnTo>
                  <a:pt x="50578" y="342805"/>
                </a:lnTo>
                <a:cubicBezTo>
                  <a:pt x="89726" y="394907"/>
                  <a:pt x="150971" y="426244"/>
                  <a:pt x="217837" y="426244"/>
                </a:cubicBezTo>
                <a:cubicBezTo>
                  <a:pt x="333375" y="426244"/>
                  <a:pt x="427387" y="332232"/>
                  <a:pt x="427387" y="216694"/>
                </a:cubicBezTo>
                <a:lnTo>
                  <a:pt x="389287" y="216694"/>
                </a:lnTo>
                <a:cubicBezTo>
                  <a:pt x="389192" y="311182"/>
                  <a:pt x="312230" y="388144"/>
                  <a:pt x="217742" y="388144"/>
                </a:cubicBezTo>
                <a:close/>
              </a:path>
            </a:pathLst>
          </a:custGeom>
          <a:solidFill>
            <a:srgbClr val="002856"/>
          </a:solidFill>
          <a:ln w="9525" cap="flat">
            <a:noFill/>
            <a:prstDash val="solid"/>
            <a:miter/>
          </a:ln>
        </p:spPr>
        <p:txBody>
          <a:bodyPr rtlCol="0" anchor="ctr"/>
          <a:lstStyle/>
          <a:p>
            <a:endParaRPr lang="en-US"/>
          </a:p>
        </p:txBody>
      </p:sp>
      <p:sp>
        <p:nvSpPr>
          <p:cNvPr id="47" name="TextBox 46">
            <a:extLst>
              <a:ext uri="{FF2B5EF4-FFF2-40B4-BE49-F238E27FC236}">
                <a16:creationId xmlns:a16="http://schemas.microsoft.com/office/drawing/2014/main" xmlns="" id="{B9673993-E056-449D-BE57-B451CD7ED44B}"/>
              </a:ext>
            </a:extLst>
          </p:cNvPr>
          <p:cNvSpPr txBox="1"/>
          <p:nvPr/>
        </p:nvSpPr>
        <p:spPr bwMode="gray">
          <a:xfrm>
            <a:off x="1439666" y="5789694"/>
            <a:ext cx="2344934" cy="246221"/>
          </a:xfrm>
          <a:prstGeom prst="rect">
            <a:avLst/>
          </a:prstGeom>
          <a:noFill/>
        </p:spPr>
        <p:txBody>
          <a:bodyPr wrap="square" lIns="0" tIns="0" rIns="0" bIns="0" rtlCol="0">
            <a:spAutoFit/>
          </a:bodyPr>
          <a:lstStyle/>
          <a:p>
            <a:pPr algn="ctr"/>
            <a:r>
              <a:rPr lang="en-US" sz="1600"/>
              <a:t>and other roles</a:t>
            </a:r>
          </a:p>
        </p:txBody>
      </p:sp>
      <p:sp>
        <p:nvSpPr>
          <p:cNvPr id="48" name="TextBox 47">
            <a:extLst>
              <a:ext uri="{FF2B5EF4-FFF2-40B4-BE49-F238E27FC236}">
                <a16:creationId xmlns:a16="http://schemas.microsoft.com/office/drawing/2014/main" xmlns="" id="{9CC20B11-EEDC-4A3F-BFEB-7EAA9F93D4CC}"/>
              </a:ext>
            </a:extLst>
          </p:cNvPr>
          <p:cNvSpPr txBox="1"/>
          <p:nvPr/>
        </p:nvSpPr>
        <p:spPr bwMode="gray">
          <a:xfrm>
            <a:off x="6484901" y="2512536"/>
            <a:ext cx="5080415" cy="246221"/>
          </a:xfrm>
          <a:prstGeom prst="rect">
            <a:avLst/>
          </a:prstGeom>
          <a:noFill/>
        </p:spPr>
        <p:txBody>
          <a:bodyPr wrap="square" lIns="0" tIns="0" rIns="0" bIns="0" rtlCol="0">
            <a:spAutoFit/>
          </a:bodyPr>
          <a:lstStyle/>
          <a:p>
            <a:pPr algn="ctr"/>
            <a:r>
              <a:rPr lang="en-US" sz="1600" b="1"/>
              <a:t>Introduce “breadth” as a dimension of a Job level</a:t>
            </a:r>
          </a:p>
        </p:txBody>
      </p:sp>
      <p:pic>
        <p:nvPicPr>
          <p:cNvPr id="27" name="Graphic 26">
            <a:extLst>
              <a:ext uri="{FF2B5EF4-FFF2-40B4-BE49-F238E27FC236}">
                <a16:creationId xmlns:a16="http://schemas.microsoft.com/office/drawing/2014/main" xmlns="" id="{703E4C16-14F7-484C-A667-83D08976E1B1}"/>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bwMode="gray">
          <a:xfrm>
            <a:off x="7484819" y="3006407"/>
            <a:ext cx="3172918" cy="2981643"/>
          </a:xfrm>
          <a:prstGeom prst="rect">
            <a:avLst/>
          </a:prstGeom>
        </p:spPr>
      </p:pic>
      <p:grpSp>
        <p:nvGrpSpPr>
          <p:cNvPr id="3" name="Group 2">
            <a:extLst>
              <a:ext uri="{FF2B5EF4-FFF2-40B4-BE49-F238E27FC236}">
                <a16:creationId xmlns:a16="http://schemas.microsoft.com/office/drawing/2014/main" xmlns="" id="{281C3B64-F2B9-4F8B-9A4E-BEE0BDF54CA7}"/>
              </a:ext>
            </a:extLst>
          </p:cNvPr>
          <p:cNvGrpSpPr/>
          <p:nvPr/>
        </p:nvGrpSpPr>
        <p:grpSpPr bwMode="gray">
          <a:xfrm>
            <a:off x="7392480" y="3873500"/>
            <a:ext cx="2361107" cy="1962150"/>
            <a:chOff x="7392480" y="3873500"/>
            <a:chExt cx="2402670" cy="1996690"/>
          </a:xfrm>
        </p:grpSpPr>
        <p:cxnSp>
          <p:nvCxnSpPr>
            <p:cNvPr id="51" name="Straight Arrow Connector 50">
              <a:extLst>
                <a:ext uri="{FF2B5EF4-FFF2-40B4-BE49-F238E27FC236}">
                  <a16:creationId xmlns:a16="http://schemas.microsoft.com/office/drawing/2014/main" xmlns="" id="{EF60D060-362C-4758-839E-A6A458330BC5}"/>
                </a:ext>
              </a:extLst>
            </p:cNvPr>
            <p:cNvCxnSpPr>
              <a:cxnSpLocks/>
            </p:cNvCxnSpPr>
            <p:nvPr/>
          </p:nvCxnSpPr>
          <p:spPr bwMode="gray">
            <a:xfrm flipV="1">
              <a:off x="7671549" y="3873500"/>
              <a:ext cx="0" cy="1996690"/>
            </a:xfrm>
            <a:prstGeom prst="straightConnector1">
              <a:avLst/>
            </a:prstGeom>
            <a:ln w="38100">
              <a:solidFill>
                <a:srgbClr val="6F7878"/>
              </a:solidFill>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a:extLst>
                <a:ext uri="{FF2B5EF4-FFF2-40B4-BE49-F238E27FC236}">
                  <a16:creationId xmlns:a16="http://schemas.microsoft.com/office/drawing/2014/main" xmlns="" id="{9D823FE5-DD53-4880-A603-286A50EBA56F}"/>
                </a:ext>
              </a:extLst>
            </p:cNvPr>
            <p:cNvCxnSpPr/>
            <p:nvPr/>
          </p:nvCxnSpPr>
          <p:spPr bwMode="gray">
            <a:xfrm flipV="1">
              <a:off x="7709879" y="5843249"/>
              <a:ext cx="1848968" cy="13703"/>
            </a:xfrm>
            <a:prstGeom prst="straightConnector1">
              <a:avLst/>
            </a:prstGeom>
            <a:ln w="38100">
              <a:solidFill>
                <a:srgbClr val="6F7878"/>
              </a:solidFill>
              <a:tailEnd type="triangle"/>
            </a:ln>
          </p:spPr>
          <p:style>
            <a:lnRef idx="1">
              <a:schemeClr val="accent4"/>
            </a:lnRef>
            <a:fillRef idx="0">
              <a:schemeClr val="accent4"/>
            </a:fillRef>
            <a:effectRef idx="0">
              <a:schemeClr val="accent4"/>
            </a:effectRef>
            <a:fontRef idx="minor">
              <a:schemeClr val="tx1"/>
            </a:fontRef>
          </p:style>
        </p:cxnSp>
        <p:cxnSp>
          <p:nvCxnSpPr>
            <p:cNvPr id="53" name="Straight Arrow Connector 52">
              <a:extLst>
                <a:ext uri="{FF2B5EF4-FFF2-40B4-BE49-F238E27FC236}">
                  <a16:creationId xmlns:a16="http://schemas.microsoft.com/office/drawing/2014/main" xmlns="" id="{BF8E2F9C-B536-4BAD-9084-0A43D843E1B6}"/>
                </a:ext>
              </a:extLst>
            </p:cNvPr>
            <p:cNvCxnSpPr>
              <a:cxnSpLocks/>
            </p:cNvCxnSpPr>
            <p:nvPr/>
          </p:nvCxnSpPr>
          <p:spPr bwMode="gray">
            <a:xfrm flipV="1">
              <a:off x="7709879" y="3873500"/>
              <a:ext cx="2033034" cy="1933392"/>
            </a:xfrm>
            <a:prstGeom prst="straightConnector1">
              <a:avLst/>
            </a:prstGeom>
            <a:ln w="38100">
              <a:solidFill>
                <a:srgbClr val="009AD7"/>
              </a:solidFill>
              <a:tailEnd type="triangle"/>
            </a:ln>
          </p:spPr>
          <p:style>
            <a:lnRef idx="1">
              <a:schemeClr val="accent4"/>
            </a:lnRef>
            <a:fillRef idx="0">
              <a:schemeClr val="accent4"/>
            </a:fillRef>
            <a:effectRef idx="0">
              <a:schemeClr val="accent4"/>
            </a:effectRef>
            <a:fontRef idx="minor">
              <a:schemeClr val="tx1"/>
            </a:fontRef>
          </p:style>
        </p:cxnSp>
        <p:sp>
          <p:nvSpPr>
            <p:cNvPr id="55" name="TextBox 54">
              <a:extLst>
                <a:ext uri="{FF2B5EF4-FFF2-40B4-BE49-F238E27FC236}">
                  <a16:creationId xmlns:a16="http://schemas.microsoft.com/office/drawing/2014/main" xmlns="" id="{8B5515F5-D790-412E-8780-29322428B8D2}"/>
                </a:ext>
              </a:extLst>
            </p:cNvPr>
            <p:cNvSpPr txBox="1"/>
            <p:nvPr/>
          </p:nvSpPr>
          <p:spPr bwMode="gray">
            <a:xfrm>
              <a:off x="7690869" y="4088441"/>
              <a:ext cx="250555" cy="1423069"/>
            </a:xfrm>
            <a:prstGeom prst="rect">
              <a:avLst/>
            </a:prstGeom>
            <a:noFill/>
          </p:spPr>
          <p:txBody>
            <a:bodyPr vert="vert270" wrap="square" lIns="0" tIns="0" rIns="0" bIns="0" rtlCol="0">
              <a:spAutoFit/>
            </a:bodyPr>
            <a:lstStyle/>
            <a:p>
              <a:pPr algn="ctr"/>
              <a:r>
                <a:rPr lang="en-US" sz="1600"/>
                <a:t>Expertise</a:t>
              </a:r>
            </a:p>
          </p:txBody>
        </p:sp>
        <p:sp>
          <p:nvSpPr>
            <p:cNvPr id="56" name="TextBox 55">
              <a:extLst>
                <a:ext uri="{FF2B5EF4-FFF2-40B4-BE49-F238E27FC236}">
                  <a16:creationId xmlns:a16="http://schemas.microsoft.com/office/drawing/2014/main" xmlns="" id="{558BD685-B8C5-431A-8C77-7ED963C0C6F1}"/>
                </a:ext>
              </a:extLst>
            </p:cNvPr>
            <p:cNvSpPr txBox="1"/>
            <p:nvPr/>
          </p:nvSpPr>
          <p:spPr bwMode="gray">
            <a:xfrm>
              <a:off x="8030305" y="5560286"/>
              <a:ext cx="1208116" cy="250555"/>
            </a:xfrm>
            <a:prstGeom prst="rect">
              <a:avLst/>
            </a:prstGeom>
            <a:noFill/>
          </p:spPr>
          <p:txBody>
            <a:bodyPr wrap="square" lIns="0" tIns="0" rIns="0" bIns="0" rtlCol="0">
              <a:spAutoFit/>
            </a:bodyPr>
            <a:lstStyle/>
            <a:p>
              <a:pPr algn="ctr"/>
              <a:r>
                <a:rPr lang="en-US" sz="1600"/>
                <a:t>Experience</a:t>
              </a:r>
            </a:p>
          </p:txBody>
        </p:sp>
        <p:sp>
          <p:nvSpPr>
            <p:cNvPr id="57" name="TextBox 56">
              <a:extLst>
                <a:ext uri="{FF2B5EF4-FFF2-40B4-BE49-F238E27FC236}">
                  <a16:creationId xmlns:a16="http://schemas.microsoft.com/office/drawing/2014/main" xmlns="" id="{150482C0-D700-469D-B7F5-6293DB05FE78}"/>
                </a:ext>
              </a:extLst>
            </p:cNvPr>
            <p:cNvSpPr txBox="1"/>
            <p:nvPr/>
          </p:nvSpPr>
          <p:spPr bwMode="gray">
            <a:xfrm rot="19056709">
              <a:off x="7392480" y="4545167"/>
              <a:ext cx="2402670" cy="250555"/>
            </a:xfrm>
            <a:prstGeom prst="rect">
              <a:avLst/>
            </a:prstGeom>
            <a:noFill/>
          </p:spPr>
          <p:txBody>
            <a:bodyPr wrap="square" lIns="0" tIns="0" rIns="0" bIns="0" rtlCol="0">
              <a:spAutoFit/>
            </a:bodyPr>
            <a:lstStyle/>
            <a:p>
              <a:pPr algn="ctr"/>
              <a:r>
                <a:rPr lang="en-US" sz="1600"/>
                <a:t>Breadth</a:t>
              </a:r>
            </a:p>
          </p:txBody>
        </p:sp>
      </p:grpSp>
    </p:spTree>
    <p:extLst>
      <p:ext uri="{BB962C8B-B14F-4D97-AF65-F5344CB8AC3E}">
        <p14:creationId xmlns:p14="http://schemas.microsoft.com/office/powerpoint/2010/main" val="182171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551ED32-8D6A-4C2E-BB64-A7776BA233DF}"/>
              </a:ext>
            </a:extLst>
          </p:cNvPr>
          <p:cNvGraphicFramePr>
            <a:graphicFrameLocks noChangeAspect="1"/>
          </p:cNvGraphicFramePr>
          <p:nvPr>
            <p:custDataLst>
              <p:tags r:id="rId2"/>
            </p:custDataLst>
            <p:extLst>
              <p:ext uri="{D42A27DB-BD31-4B8C-83A1-F6EECF244321}">
                <p14:modId xmlns:p14="http://schemas.microsoft.com/office/powerpoint/2010/main" val="2528350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1"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E551ED32-8D6A-4C2E-BB64-A7776BA233D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EF07D966-0B21-44DA-B127-54FF0F5137D4}"/>
              </a:ext>
            </a:extLst>
          </p:cNvPr>
          <p:cNvSpPr>
            <a:spLocks noGrp="1"/>
          </p:cNvSpPr>
          <p:nvPr>
            <p:ph type="title"/>
          </p:nvPr>
        </p:nvSpPr>
        <p:spPr bwMode="gray"/>
        <p:txBody>
          <a:bodyPr vert="horz"/>
          <a:lstStyle/>
          <a:p>
            <a:r>
              <a:rPr lang="en-US"/>
              <a:t>About the Concept of “Roles” </a:t>
            </a:r>
          </a:p>
        </p:txBody>
      </p:sp>
      <p:sp>
        <p:nvSpPr>
          <p:cNvPr id="12" name="Rectangle 11">
            <a:extLst>
              <a:ext uri="{FF2B5EF4-FFF2-40B4-BE49-F238E27FC236}">
                <a16:creationId xmlns:a16="http://schemas.microsoft.com/office/drawing/2014/main" xmlns="" id="{C47F811A-251E-448E-A18B-5EBC3FC58F1B}"/>
              </a:ext>
            </a:extLst>
          </p:cNvPr>
          <p:cNvSpPr/>
          <p:nvPr/>
        </p:nvSpPr>
        <p:spPr bwMode="gray">
          <a:xfrm>
            <a:off x="457199" y="2312252"/>
            <a:ext cx="3574019" cy="1594715"/>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Aft>
                <a:spcPts val="1200"/>
              </a:spcAft>
              <a:buClr>
                <a:srgbClr val="002856"/>
              </a:buClr>
              <a:buSzPct val="100000"/>
            </a:pPr>
            <a:r>
              <a:rPr lang="en-US" sz="1600" b="1" dirty="0">
                <a:solidFill>
                  <a:srgbClr val="009AD7"/>
                </a:solidFill>
                <a:latin typeface="Arial Black"/>
              </a:rPr>
              <a:t>What is a role?</a:t>
            </a:r>
          </a:p>
          <a:p>
            <a:pPr lvl="0">
              <a:spcAft>
                <a:spcPts val="1200"/>
              </a:spcAft>
              <a:buClr>
                <a:srgbClr val="002856"/>
              </a:buClr>
              <a:buSzPct val="100000"/>
            </a:pPr>
            <a:r>
              <a:rPr lang="en-US" sz="1400" dirty="0">
                <a:solidFill>
                  <a:srgbClr val="000000"/>
                </a:solidFill>
              </a:rPr>
              <a:t>A part-time “hat” someone wears, or additive title representative of composable activities someone performs in addition to the core responsibilities of their job.</a:t>
            </a:r>
          </a:p>
        </p:txBody>
      </p:sp>
      <p:sp>
        <p:nvSpPr>
          <p:cNvPr id="13" name="Rectangle 12">
            <a:extLst>
              <a:ext uri="{FF2B5EF4-FFF2-40B4-BE49-F238E27FC236}">
                <a16:creationId xmlns:a16="http://schemas.microsoft.com/office/drawing/2014/main" xmlns="" id="{8D4E6191-D469-4F9B-84ED-0FADC9EC0FC0}"/>
              </a:ext>
            </a:extLst>
          </p:cNvPr>
          <p:cNvSpPr/>
          <p:nvPr/>
        </p:nvSpPr>
        <p:spPr bwMode="gray">
          <a:xfrm>
            <a:off x="3702556" y="975036"/>
            <a:ext cx="5194864" cy="548640"/>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Aft>
                <a:spcPts val="1200"/>
              </a:spcAft>
              <a:buClr>
                <a:srgbClr val="002856"/>
              </a:buClr>
              <a:buSzPct val="100000"/>
            </a:pPr>
            <a:r>
              <a:rPr lang="en-US" sz="1600" b="1" dirty="0">
                <a:solidFill>
                  <a:srgbClr val="009AD7"/>
                </a:solidFill>
                <a:latin typeface="Arial Black"/>
              </a:rPr>
              <a:t>What is the purpose of a role?</a:t>
            </a:r>
          </a:p>
          <a:p>
            <a:pPr lvl="0">
              <a:spcAft>
                <a:spcPts val="1200"/>
              </a:spcAft>
              <a:buClr>
                <a:srgbClr val="002856"/>
              </a:buClr>
              <a:buSzPct val="100000"/>
            </a:pPr>
            <a:r>
              <a:rPr lang="en-US" sz="1400" dirty="0">
                <a:solidFill>
                  <a:srgbClr val="000000"/>
                </a:solidFill>
              </a:rPr>
              <a:t>To distinguish full-time job responsibilities from additional experiences that can be pursued to drive career development.</a:t>
            </a:r>
          </a:p>
        </p:txBody>
      </p:sp>
      <p:sp>
        <p:nvSpPr>
          <p:cNvPr id="14" name="Rectangle 13">
            <a:extLst>
              <a:ext uri="{FF2B5EF4-FFF2-40B4-BE49-F238E27FC236}">
                <a16:creationId xmlns:a16="http://schemas.microsoft.com/office/drawing/2014/main" xmlns="" id="{6F268593-0799-4BFB-9F2D-5BBC13C95083}"/>
              </a:ext>
            </a:extLst>
          </p:cNvPr>
          <p:cNvSpPr/>
          <p:nvPr/>
        </p:nvSpPr>
        <p:spPr bwMode="gray">
          <a:xfrm>
            <a:off x="8301755" y="2312253"/>
            <a:ext cx="3431458" cy="1167340"/>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Aft>
                <a:spcPts val="1200"/>
              </a:spcAft>
              <a:buClr>
                <a:srgbClr val="002856"/>
              </a:buClr>
              <a:buSzPct val="100000"/>
            </a:pPr>
            <a:r>
              <a:rPr lang="en-US" sz="1600" b="1" dirty="0">
                <a:solidFill>
                  <a:srgbClr val="009AD7"/>
                </a:solidFill>
                <a:latin typeface="Arial Black"/>
              </a:rPr>
              <a:t>Are Roles required to do</a:t>
            </a:r>
            <a:br>
              <a:rPr lang="en-US" sz="1600" b="1" dirty="0">
                <a:solidFill>
                  <a:srgbClr val="009AD7"/>
                </a:solidFill>
                <a:latin typeface="Arial Black"/>
              </a:rPr>
            </a:br>
            <a:r>
              <a:rPr lang="en-US" sz="1600" b="1" dirty="0">
                <a:solidFill>
                  <a:srgbClr val="009AD7"/>
                </a:solidFill>
                <a:latin typeface="Arial Black"/>
              </a:rPr>
              <a:t>the job? </a:t>
            </a:r>
          </a:p>
          <a:p>
            <a:pPr lvl="0">
              <a:spcAft>
                <a:spcPts val="1200"/>
              </a:spcAft>
              <a:buClr>
                <a:srgbClr val="002856"/>
              </a:buClr>
              <a:buSzPct val="100000"/>
            </a:pPr>
            <a:r>
              <a:rPr lang="en-US" sz="1400" dirty="0">
                <a:solidFill>
                  <a:srgbClr val="000000"/>
                </a:solidFill>
              </a:rPr>
              <a:t>Roles are in addition to the job’s core responsibilities. Roles are not meant to be a requirement of the job but to serve as experience boosters and/or stepping-stones to gain experience and knowledge through other activities not common to the job series. </a:t>
            </a:r>
          </a:p>
        </p:txBody>
      </p:sp>
      <p:pic>
        <p:nvPicPr>
          <p:cNvPr id="15" name="Picture Placeholder 125">
            <a:extLst>
              <a:ext uri="{FF2B5EF4-FFF2-40B4-BE49-F238E27FC236}">
                <a16:creationId xmlns:a16="http://schemas.microsoft.com/office/drawing/2014/main" xmlns="" id="{F0CF9C50-E31B-41D5-98DD-E01FFAF5413D}"/>
              </a:ext>
            </a:extLst>
          </p:cNvPr>
          <p:cNvPicPr>
            <a:picLocks noChangeAspect="1"/>
          </p:cNvPicPr>
          <p:nvPr/>
        </p:nvPicPr>
        <p:blipFill rotWithShape="1">
          <a:blip r:embed="rId7">
            <a:extLst>
              <a:ext uri="{96DAC541-7B7A-43D3-8B79-37D633B846F1}">
                <asvg:svgBlip xmlns:asvg="http://schemas.microsoft.com/office/drawing/2016/SVG/main" xmlns="" r:embed="rId8"/>
              </a:ext>
            </a:extLst>
          </a:blip>
          <a:srcRect l="13584" t="1" r="13584" b="1140"/>
          <a:stretch/>
        </p:blipFill>
        <p:spPr bwMode="gray">
          <a:xfrm>
            <a:off x="5570559" y="2755251"/>
            <a:ext cx="1049294" cy="2453218"/>
          </a:xfrm>
          <a:prstGeom prst="rect">
            <a:avLst/>
          </a:prstGeom>
        </p:spPr>
      </p:pic>
      <p:cxnSp>
        <p:nvCxnSpPr>
          <p:cNvPr id="16" name="Straight Connector 15">
            <a:extLst>
              <a:ext uri="{FF2B5EF4-FFF2-40B4-BE49-F238E27FC236}">
                <a16:creationId xmlns:a16="http://schemas.microsoft.com/office/drawing/2014/main" xmlns="" id="{9E872673-EC70-454B-89CD-2A61EFF84A50}"/>
              </a:ext>
            </a:extLst>
          </p:cNvPr>
          <p:cNvCxnSpPr/>
          <p:nvPr/>
        </p:nvCxnSpPr>
        <p:spPr bwMode="gray">
          <a:xfrm>
            <a:off x="6086322" y="2206611"/>
            <a:ext cx="0" cy="548640"/>
          </a:xfrm>
          <a:prstGeom prst="line">
            <a:avLst/>
          </a:prstGeom>
          <a:noFill/>
          <a:ln w="28575">
            <a:solidFill>
              <a:srgbClr val="002856"/>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xmlns="" id="{BEA3CBED-607B-45B1-8EB7-F74F127CF015}"/>
              </a:ext>
            </a:extLst>
          </p:cNvPr>
          <p:cNvCxnSpPr>
            <a:cxnSpLocks/>
          </p:cNvCxnSpPr>
          <p:nvPr/>
        </p:nvCxnSpPr>
        <p:spPr bwMode="gray">
          <a:xfrm>
            <a:off x="4498970" y="2967896"/>
            <a:ext cx="822960" cy="0"/>
          </a:xfrm>
          <a:prstGeom prst="line">
            <a:avLst/>
          </a:prstGeom>
          <a:noFill/>
          <a:ln w="28575">
            <a:solidFill>
              <a:srgbClr val="002856"/>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xmlns="" id="{896037FC-9423-4905-BD1D-13AEE7A53F35}"/>
              </a:ext>
            </a:extLst>
          </p:cNvPr>
          <p:cNvCxnSpPr>
            <a:cxnSpLocks/>
          </p:cNvCxnSpPr>
          <p:nvPr/>
        </p:nvCxnSpPr>
        <p:spPr bwMode="gray">
          <a:xfrm>
            <a:off x="6850713" y="2967896"/>
            <a:ext cx="822960" cy="0"/>
          </a:xfrm>
          <a:prstGeom prst="line">
            <a:avLst/>
          </a:prstGeom>
          <a:noFill/>
          <a:ln w="28575">
            <a:solidFill>
              <a:srgbClr val="002856"/>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1" name="Rectangle 10">
            <a:extLst>
              <a:ext uri="{FF2B5EF4-FFF2-40B4-BE49-F238E27FC236}">
                <a16:creationId xmlns:a16="http://schemas.microsoft.com/office/drawing/2014/main" xmlns="" id="{9694846B-7AC2-41EA-BB1E-4A0DE083AB53}"/>
              </a:ext>
            </a:extLst>
          </p:cNvPr>
          <p:cNvSpPr/>
          <p:nvPr/>
        </p:nvSpPr>
        <p:spPr bwMode="gray">
          <a:xfrm>
            <a:off x="457199" y="5528556"/>
            <a:ext cx="11407699" cy="1167340"/>
          </a:xfrm>
          <a:prstGeom prst="rect">
            <a:avLst/>
          </a:prstGeom>
          <a:no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a:spcAft>
                <a:spcPts val="1200"/>
              </a:spcAft>
              <a:buClr>
                <a:srgbClr val="002856"/>
              </a:buClr>
              <a:buSzPct val="100000"/>
            </a:pPr>
            <a:r>
              <a:rPr lang="en-US" sz="1600" b="1">
                <a:latin typeface="Arial Black"/>
              </a:rPr>
              <a:t>The mix of jobs and roles can vary from organization to organization. In one organization a collection of activities may be a job, someplace else it may be role.  </a:t>
            </a:r>
          </a:p>
        </p:txBody>
      </p:sp>
    </p:spTree>
    <p:extLst>
      <p:ext uri="{BB962C8B-B14F-4D97-AF65-F5344CB8AC3E}">
        <p14:creationId xmlns:p14="http://schemas.microsoft.com/office/powerpoint/2010/main" val="2390253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4F99E9FD-39C0-49E9-9FEC-6840EA25CB02}"/>
              </a:ext>
            </a:extLst>
          </p:cNvPr>
          <p:cNvGraphicFramePr>
            <a:graphicFrameLocks noChangeAspect="1"/>
          </p:cNvGraphicFramePr>
          <p:nvPr>
            <p:custDataLst>
              <p:tags r:id="rId2"/>
            </p:custDataLst>
            <p:extLst>
              <p:ext uri="{D42A27DB-BD31-4B8C-83A1-F6EECF244321}">
                <p14:modId xmlns:p14="http://schemas.microsoft.com/office/powerpoint/2010/main" val="4055872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05"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4F99E9FD-39C0-49E9-9FEC-6840EA25CB0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BB77BEE-0C69-4C77-8123-1BD16397B01A}"/>
              </a:ext>
            </a:extLst>
          </p:cNvPr>
          <p:cNvSpPr>
            <a:spLocks noGrp="1"/>
          </p:cNvSpPr>
          <p:nvPr>
            <p:ph type="title"/>
          </p:nvPr>
        </p:nvSpPr>
        <p:spPr/>
        <p:txBody>
          <a:bodyPr vert="horz"/>
          <a:lstStyle/>
          <a:p>
            <a:r>
              <a:rPr lang="en-US" dirty="0">
                <a:solidFill>
                  <a:schemeClr val="accent1"/>
                </a:solidFill>
              </a:rPr>
              <a:t>Specifying “roles” by Job Level Helps Develop Versatile Talent </a:t>
            </a:r>
            <a:endParaRPr lang="en-US" dirty="0"/>
          </a:p>
        </p:txBody>
      </p:sp>
      <p:graphicFrame>
        <p:nvGraphicFramePr>
          <p:cNvPr id="5" name="Table 4">
            <a:extLst>
              <a:ext uri="{FF2B5EF4-FFF2-40B4-BE49-F238E27FC236}">
                <a16:creationId xmlns:a16="http://schemas.microsoft.com/office/drawing/2014/main" xmlns="" id="{5CEFDD63-962F-420A-BBD6-539B46BDEB87}"/>
              </a:ext>
            </a:extLst>
          </p:cNvPr>
          <p:cNvGraphicFramePr>
            <a:graphicFrameLocks noGrp="1"/>
          </p:cNvGraphicFramePr>
          <p:nvPr>
            <p:extLst>
              <p:ext uri="{D42A27DB-BD31-4B8C-83A1-F6EECF244321}">
                <p14:modId xmlns:p14="http://schemas.microsoft.com/office/powerpoint/2010/main" val="1192301703"/>
              </p:ext>
            </p:extLst>
          </p:nvPr>
        </p:nvGraphicFramePr>
        <p:xfrm>
          <a:off x="457200" y="1343026"/>
          <a:ext cx="11276013" cy="2010156"/>
        </p:xfrm>
        <a:graphic>
          <a:graphicData uri="http://schemas.openxmlformats.org/drawingml/2006/table">
            <a:tbl>
              <a:tblPr firstRow="1" bandRow="1">
                <a:tableStyleId>{00A15C55-8517-42AA-B614-E9B94910E393}</a:tableStyleId>
              </a:tblPr>
              <a:tblGrid>
                <a:gridCol w="3327330">
                  <a:extLst>
                    <a:ext uri="{9D8B030D-6E8A-4147-A177-3AD203B41FA5}">
                      <a16:colId xmlns:a16="http://schemas.microsoft.com/office/drawing/2014/main" xmlns="" val="20000"/>
                    </a:ext>
                  </a:extLst>
                </a:gridCol>
                <a:gridCol w="2894145">
                  <a:extLst>
                    <a:ext uri="{9D8B030D-6E8A-4147-A177-3AD203B41FA5}">
                      <a16:colId xmlns:a16="http://schemas.microsoft.com/office/drawing/2014/main" xmlns="" val="20001"/>
                    </a:ext>
                  </a:extLst>
                </a:gridCol>
                <a:gridCol w="2120678">
                  <a:extLst>
                    <a:ext uri="{9D8B030D-6E8A-4147-A177-3AD203B41FA5}">
                      <a16:colId xmlns:a16="http://schemas.microsoft.com/office/drawing/2014/main" xmlns="" val="20002"/>
                    </a:ext>
                  </a:extLst>
                </a:gridCol>
                <a:gridCol w="2933860">
                  <a:extLst>
                    <a:ext uri="{9D8B030D-6E8A-4147-A177-3AD203B41FA5}">
                      <a16:colId xmlns:a16="http://schemas.microsoft.com/office/drawing/2014/main" xmlns="" val="20003"/>
                    </a:ext>
                  </a:extLst>
                </a:gridCol>
              </a:tblGrid>
              <a:tr h="172795">
                <a:tc>
                  <a:txBody>
                    <a:bodyPr/>
                    <a:lstStyle/>
                    <a:p>
                      <a:pPr algn="ctr"/>
                      <a:r>
                        <a:rPr lang="en-US" sz="1100" dirty="0">
                          <a:latin typeface="+mj-lt"/>
                        </a:rPr>
                        <a:t>Job Family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100" dirty="0">
                          <a:latin typeface="+mj-lt"/>
                        </a:rPr>
                        <a:t>Job Series (Levels I — III)</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100" dirty="0">
                          <a:latin typeface="+mj-lt"/>
                        </a:rPr>
                        <a:t>+Job Descriptions</a:t>
                      </a:r>
                      <a:r>
                        <a:rPr lang="en-US" sz="1100" baseline="0" dirty="0">
                          <a:latin typeface="+mj-lt"/>
                        </a:rPr>
                        <a:t> </a:t>
                      </a:r>
                      <a:endParaRPr lang="en-US" sz="1100" dirty="0">
                        <a:latin typeface="+mj-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100">
                          <a:latin typeface="+mj-lt"/>
                        </a:rPr>
                        <a:t>Potential Roles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00"/>
                  </a:ext>
                </a:extLst>
              </a:tr>
              <a:tr h="1290879">
                <a:tc>
                  <a:txBody>
                    <a:bodyPr/>
                    <a:lstStyle/>
                    <a:p>
                      <a:pPr>
                        <a:lnSpc>
                          <a:spcPct val="90000"/>
                        </a:lnSpc>
                      </a:pPr>
                      <a:r>
                        <a:rPr lang="en-US" sz="1100"/>
                        <a:t>Engineering</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100"/>
                        <a:t>Infra Engineer</a:t>
                      </a:r>
                    </a:p>
                    <a:p>
                      <a:pPr>
                        <a:lnSpc>
                          <a:spcPct val="90000"/>
                        </a:lnSpc>
                      </a:pPr>
                      <a:r>
                        <a:rPr lang="en-US" sz="1100"/>
                        <a:t>Data</a:t>
                      </a:r>
                      <a:r>
                        <a:rPr lang="en-US" sz="1100" baseline="0"/>
                        <a:t> Engineer</a:t>
                      </a:r>
                    </a:p>
                    <a:p>
                      <a:pPr>
                        <a:lnSpc>
                          <a:spcPct val="90000"/>
                        </a:lnSpc>
                      </a:pPr>
                      <a:r>
                        <a:rPr lang="en-US" sz="1100" baseline="0"/>
                        <a:t>Full Stack Engineer</a:t>
                      </a:r>
                    </a:p>
                    <a:p>
                      <a:pPr>
                        <a:lnSpc>
                          <a:spcPct val="90000"/>
                        </a:lnSpc>
                      </a:pPr>
                      <a:r>
                        <a:rPr lang="en-US" sz="1100" baseline="0"/>
                        <a:t>Security Engineer</a:t>
                      </a:r>
                    </a:p>
                    <a:p>
                      <a:pPr marL="0" marR="0" lvl="0" indent="0" algn="l" defTabSz="914400" rtl="0" eaLnBrk="1" fontAlgn="auto" latinLnBrk="0" hangingPunct="1">
                        <a:lnSpc>
                          <a:spcPct val="90000"/>
                        </a:lnSpc>
                        <a:spcBef>
                          <a:spcPts val="0"/>
                        </a:spcBef>
                        <a:spcAft>
                          <a:spcPts val="0"/>
                        </a:spcAft>
                        <a:buClrTx/>
                        <a:buSzTx/>
                        <a:buFontTx/>
                        <a:buNone/>
                        <a:tabLst/>
                        <a:defRPr/>
                      </a:pPr>
                      <a:r>
                        <a:rPr lang="en-US" sz="1100" baseline="0"/>
                        <a:t>QA/Test Engineer</a:t>
                      </a:r>
                    </a:p>
                    <a:p>
                      <a:pPr marL="0" marR="0" lvl="0" indent="0" algn="l" defTabSz="914400" rtl="0" eaLnBrk="1" fontAlgn="auto" latinLnBrk="0" hangingPunct="1">
                        <a:lnSpc>
                          <a:spcPct val="90000"/>
                        </a:lnSpc>
                        <a:spcBef>
                          <a:spcPts val="0"/>
                        </a:spcBef>
                        <a:spcAft>
                          <a:spcPts val="0"/>
                        </a:spcAft>
                        <a:buClrTx/>
                        <a:buSzTx/>
                        <a:buFontTx/>
                        <a:buNone/>
                        <a:tabLst/>
                        <a:defRPr/>
                      </a:pPr>
                      <a:r>
                        <a:rPr lang="en-US" sz="1100" baseline="0"/>
                        <a:t>Cloud Engineer</a:t>
                      </a: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100"/>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a:t>Agile Team Member (I)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a:t>Development</a:t>
                      </a:r>
                      <a:r>
                        <a:rPr lang="en-US" sz="1100" baseline="0"/>
                        <a:t> Team Member (I)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Quality Assistant (I)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Scrum Master (I)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Developer (II)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Release Train Engineer (II)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Kanban Master (II)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Product Owner (II)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Delivery Manager (III)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Solution Train Engineer (III)</a:t>
                      </a:r>
                    </a:p>
                    <a:p>
                      <a:pPr marL="228600" marR="0" lvl="0" indent="-228600" algn="l" defTabSz="914400" rtl="0" eaLnBrk="1" fontAlgn="auto" latinLnBrk="0" hangingPunct="1">
                        <a:lnSpc>
                          <a:spcPct val="90000"/>
                        </a:lnSpc>
                        <a:spcBef>
                          <a:spcPts val="0"/>
                        </a:spcBef>
                        <a:spcAft>
                          <a:spcPts val="0"/>
                        </a:spcAft>
                        <a:buClr>
                          <a:srgbClr val="002856"/>
                        </a:buClr>
                        <a:buSzTx/>
                        <a:buFont typeface="Wingdings" panose="05000000000000000000" pitchFamily="2" charset="2"/>
                        <a:buChar char="§"/>
                        <a:tabLst/>
                        <a:defRPr/>
                      </a:pPr>
                      <a:r>
                        <a:rPr lang="en-US" sz="1100" baseline="0"/>
                        <a:t>CoP Leader (III)</a:t>
                      </a:r>
                      <a:endParaRPr lang="en-US" sz="1100" i="0" baseline="0"/>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graphicFrame>
        <p:nvGraphicFramePr>
          <p:cNvPr id="6" name="Table 5">
            <a:extLst>
              <a:ext uri="{FF2B5EF4-FFF2-40B4-BE49-F238E27FC236}">
                <a16:creationId xmlns:a16="http://schemas.microsoft.com/office/drawing/2014/main" xmlns="" id="{A06E6508-C916-4FAE-8607-E1D1A3FFD048}"/>
              </a:ext>
            </a:extLst>
          </p:cNvPr>
          <p:cNvGraphicFramePr>
            <a:graphicFrameLocks noGrp="1"/>
          </p:cNvGraphicFramePr>
          <p:nvPr>
            <p:extLst>
              <p:ext uri="{D42A27DB-BD31-4B8C-83A1-F6EECF244321}">
                <p14:modId xmlns:p14="http://schemas.microsoft.com/office/powerpoint/2010/main" val="2493083459"/>
              </p:ext>
            </p:extLst>
          </p:nvPr>
        </p:nvGraphicFramePr>
        <p:xfrm>
          <a:off x="457201" y="3429000"/>
          <a:ext cx="8445494" cy="2559048"/>
        </p:xfrm>
        <a:graphic>
          <a:graphicData uri="http://schemas.openxmlformats.org/drawingml/2006/table">
            <a:tbl>
              <a:tblPr firstRow="1" bandRow="1">
                <a:tableStyleId>{17292A2E-F333-43FB-9621-5CBBE7FDCDCB}</a:tableStyleId>
              </a:tblPr>
              <a:tblGrid>
                <a:gridCol w="2302034">
                  <a:extLst>
                    <a:ext uri="{9D8B030D-6E8A-4147-A177-3AD203B41FA5}">
                      <a16:colId xmlns:a16="http://schemas.microsoft.com/office/drawing/2014/main" xmlns="" val="20000"/>
                    </a:ext>
                  </a:extLst>
                </a:gridCol>
                <a:gridCol w="772230">
                  <a:extLst>
                    <a:ext uri="{9D8B030D-6E8A-4147-A177-3AD203B41FA5}">
                      <a16:colId xmlns:a16="http://schemas.microsoft.com/office/drawing/2014/main" xmlns="" val="20001"/>
                    </a:ext>
                  </a:extLst>
                </a:gridCol>
                <a:gridCol w="537123">
                  <a:extLst>
                    <a:ext uri="{9D8B030D-6E8A-4147-A177-3AD203B41FA5}">
                      <a16:colId xmlns:a16="http://schemas.microsoft.com/office/drawing/2014/main" xmlns="" val="20002"/>
                    </a:ext>
                  </a:extLst>
                </a:gridCol>
                <a:gridCol w="537123">
                  <a:extLst>
                    <a:ext uri="{9D8B030D-6E8A-4147-A177-3AD203B41FA5}">
                      <a16:colId xmlns:a16="http://schemas.microsoft.com/office/drawing/2014/main" xmlns="" val="20003"/>
                    </a:ext>
                  </a:extLst>
                </a:gridCol>
                <a:gridCol w="537123">
                  <a:extLst>
                    <a:ext uri="{9D8B030D-6E8A-4147-A177-3AD203B41FA5}">
                      <a16:colId xmlns:a16="http://schemas.microsoft.com/office/drawing/2014/main" xmlns="" val="20004"/>
                    </a:ext>
                  </a:extLst>
                </a:gridCol>
                <a:gridCol w="537123">
                  <a:extLst>
                    <a:ext uri="{9D8B030D-6E8A-4147-A177-3AD203B41FA5}">
                      <a16:colId xmlns:a16="http://schemas.microsoft.com/office/drawing/2014/main" xmlns="" val="20005"/>
                    </a:ext>
                  </a:extLst>
                </a:gridCol>
                <a:gridCol w="537123">
                  <a:extLst>
                    <a:ext uri="{9D8B030D-6E8A-4147-A177-3AD203B41FA5}">
                      <a16:colId xmlns:a16="http://schemas.microsoft.com/office/drawing/2014/main" xmlns="" val="20006"/>
                    </a:ext>
                  </a:extLst>
                </a:gridCol>
                <a:gridCol w="537123">
                  <a:extLst>
                    <a:ext uri="{9D8B030D-6E8A-4147-A177-3AD203B41FA5}">
                      <a16:colId xmlns:a16="http://schemas.microsoft.com/office/drawing/2014/main" xmlns="" val="20007"/>
                    </a:ext>
                  </a:extLst>
                </a:gridCol>
                <a:gridCol w="537123">
                  <a:extLst>
                    <a:ext uri="{9D8B030D-6E8A-4147-A177-3AD203B41FA5}">
                      <a16:colId xmlns:a16="http://schemas.microsoft.com/office/drawing/2014/main" xmlns="" val="20008"/>
                    </a:ext>
                  </a:extLst>
                </a:gridCol>
                <a:gridCol w="537123">
                  <a:extLst>
                    <a:ext uri="{9D8B030D-6E8A-4147-A177-3AD203B41FA5}">
                      <a16:colId xmlns:a16="http://schemas.microsoft.com/office/drawing/2014/main" xmlns="" val="20009"/>
                    </a:ext>
                  </a:extLst>
                </a:gridCol>
                <a:gridCol w="537123">
                  <a:extLst>
                    <a:ext uri="{9D8B030D-6E8A-4147-A177-3AD203B41FA5}">
                      <a16:colId xmlns:a16="http://schemas.microsoft.com/office/drawing/2014/main" xmlns="" val="20010"/>
                    </a:ext>
                  </a:extLst>
                </a:gridCol>
                <a:gridCol w="537123">
                  <a:extLst>
                    <a:ext uri="{9D8B030D-6E8A-4147-A177-3AD203B41FA5}">
                      <a16:colId xmlns:a16="http://schemas.microsoft.com/office/drawing/2014/main" xmlns="" val="20011"/>
                    </a:ext>
                  </a:extLst>
                </a:gridCol>
              </a:tblGrid>
              <a:tr h="269931">
                <a:tc>
                  <a:txBody>
                    <a:bodyPr/>
                    <a:lstStyle/>
                    <a:p>
                      <a:pPr marL="0" algn="ctr" defTabSz="914400" rtl="0" eaLnBrk="1" latinLnBrk="0" hangingPunct="1"/>
                      <a:r>
                        <a:rPr lang="en-US" sz="1100" b="1" kern="1200" dirty="0">
                          <a:solidFill>
                            <a:schemeClr val="lt1"/>
                          </a:solidFill>
                          <a:latin typeface="+mj-lt"/>
                          <a:ea typeface="+mn-ea"/>
                          <a:cs typeface="+mn-cs"/>
                        </a:rPr>
                        <a:t>Engineering Job Family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gridSpan="11">
                  <a:txBody>
                    <a:bodyPr/>
                    <a:lstStyle/>
                    <a:p>
                      <a:pPr marL="0" algn="ctr" defTabSz="914400" rtl="0" eaLnBrk="1" latinLnBrk="0" hangingPunct="1"/>
                      <a:r>
                        <a:rPr lang="en-US" sz="1100" b="1" kern="1200">
                          <a:solidFill>
                            <a:schemeClr val="lt1"/>
                          </a:solidFill>
                          <a:latin typeface="+mj-lt"/>
                          <a:ea typeface="+mn-ea"/>
                          <a:cs typeface="+mn-cs"/>
                        </a:rPr>
                        <a:t>Role Mapping (Illustrative)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85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a:p>
                  </a:txBody>
                  <a:tcPr/>
                </a:tc>
                <a:extLst>
                  <a:ext uri="{0D108BD9-81ED-4DB2-BD59-A6C34878D82A}">
                    <a16:rowId xmlns:a16="http://schemas.microsoft.com/office/drawing/2014/main" xmlns="" val="10000"/>
                  </a:ext>
                </a:extLst>
              </a:tr>
              <a:tr h="269931">
                <a:tc>
                  <a:txBody>
                    <a:bodyPr/>
                    <a:lstStyle/>
                    <a:p>
                      <a:pPr algn="ctr"/>
                      <a:r>
                        <a:rPr lang="en-US" sz="1100" b="0" dirty="0">
                          <a:solidFill>
                            <a:schemeClr val="bg1"/>
                          </a:solidFill>
                        </a:rPr>
                        <a:t>Job Series/Levels I- III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A80A3"/>
                    </a:solidFill>
                  </a:tcPr>
                </a:tc>
                <a:tc gridSpan="4">
                  <a:txBody>
                    <a:bodyPr/>
                    <a:lstStyle/>
                    <a:p>
                      <a:pPr algn="ctr"/>
                      <a:r>
                        <a:rPr lang="en-US" sz="1100">
                          <a:solidFill>
                            <a:schemeClr val="bg1"/>
                          </a:solidFill>
                        </a:rPr>
                        <a:t>Engineer 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A80A3"/>
                    </a:solidFill>
                  </a:tcPr>
                </a:tc>
                <a:tc hMerge="1">
                  <a:txBody>
                    <a:bodyPr/>
                    <a:lstStyle/>
                    <a:p>
                      <a:pPr algn="ctr"/>
                      <a:endParaRPr lang="en-US" sz="900"/>
                    </a:p>
                  </a:txBody>
                  <a:tcPr vert="vert2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pPr algn="ctr"/>
                      <a:endParaRPr lang="en-US" sz="900"/>
                    </a:p>
                  </a:txBody>
                  <a:tcPr vert="vert2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pPr algn="ctr"/>
                      <a:endParaRPr lang="en-US" sz="900"/>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lumMod val="20000"/>
                        <a:lumOff val="80000"/>
                      </a:schemeClr>
                    </a:solidFill>
                  </a:tcPr>
                </a:tc>
                <a:tc gridSpan="4">
                  <a:txBody>
                    <a:bodyPr/>
                    <a:lstStyle/>
                    <a:p>
                      <a:pPr algn="ctr"/>
                      <a:r>
                        <a:rPr lang="en-US" sz="1100">
                          <a:solidFill>
                            <a:schemeClr val="bg1"/>
                          </a:solidFill>
                        </a:rPr>
                        <a:t>Engineer 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A80A3"/>
                    </a:solidFill>
                  </a:tcPr>
                </a:tc>
                <a:tc hMerge="1">
                  <a:txBody>
                    <a:bodyPr/>
                    <a:lstStyle/>
                    <a:p>
                      <a:endParaRPr lang="en-US"/>
                    </a:p>
                  </a:txBody>
                  <a:tcPr/>
                </a:tc>
                <a:tc hMerge="1">
                  <a:txBody>
                    <a:bodyPr/>
                    <a:lstStyle/>
                    <a:p>
                      <a:endParaRPr lang="en-US"/>
                    </a:p>
                  </a:txBody>
                  <a:tcPr/>
                </a:tc>
                <a:tc hMerge="1">
                  <a:txBody>
                    <a:bodyPr/>
                    <a:lstStyle/>
                    <a:p>
                      <a:pPr algn="ctr"/>
                      <a:endParaRPr lang="en-US" sz="90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2">
                        <a:lumMod val="20000"/>
                        <a:lumOff val="80000"/>
                      </a:schemeClr>
                    </a:solidFill>
                  </a:tcPr>
                </a:tc>
                <a:tc gridSpan="3">
                  <a:txBody>
                    <a:bodyPr/>
                    <a:lstStyle/>
                    <a:p>
                      <a:pPr algn="ctr"/>
                      <a:r>
                        <a:rPr lang="en-US" sz="1100">
                          <a:solidFill>
                            <a:schemeClr val="bg1"/>
                          </a:solidFill>
                        </a:rPr>
                        <a:t>Engineer III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A80A3"/>
                    </a:solidFill>
                  </a:tcPr>
                </a:tc>
                <a:tc hMerge="1">
                  <a:txBody>
                    <a:bodyPr/>
                    <a:lstStyle/>
                    <a:p>
                      <a:endParaRPr lang="en-US"/>
                    </a:p>
                  </a:txBody>
                  <a:tcPr/>
                </a:tc>
                <a:tc hMerge="1">
                  <a:txBody>
                    <a:bodyPr/>
                    <a:lstStyle/>
                    <a:p>
                      <a:pPr algn="ctr"/>
                      <a:endParaRPr lang="en-US" sz="900"/>
                    </a:p>
                  </a:txBody>
                  <a:tcPr vert="vert27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xmlns="" val="10001"/>
                  </a:ext>
                </a:extLst>
              </a:tr>
              <a:tr h="875952">
                <a:tc>
                  <a:txBody>
                    <a:bodyPr/>
                    <a:lstStyle/>
                    <a:p>
                      <a:pPr algn="ctr"/>
                      <a:endParaRPr lang="en-US" sz="1100" b="1"/>
                    </a:p>
                  </a:txBody>
                  <a:tcPr anchor="ctr">
                    <a:lnL w="12700" cap="flat" cmpd="sng" algn="ctr">
                      <a:no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Agile </a:t>
                      </a:r>
                    </a:p>
                    <a:p>
                      <a:pPr algn="ctr"/>
                      <a:r>
                        <a:rPr lang="en-US" sz="1100"/>
                        <a:t>Team Member</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Development Team Member</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Quality Assistant</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Scrum Master</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Developer</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Release</a:t>
                      </a:r>
                      <a:r>
                        <a:rPr lang="en-US" sz="1100" baseline="0"/>
                        <a:t> Train Engineer</a:t>
                      </a:r>
                      <a:endParaRPr lang="en-US" sz="1100"/>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Kanban Master</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Product Owner</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Delivery Manager</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Solution Train</a:t>
                      </a:r>
                      <a:r>
                        <a:rPr lang="en-US" sz="1100" baseline="0"/>
                        <a:t> Engineer</a:t>
                      </a:r>
                      <a:endParaRPr lang="en-US" sz="1100"/>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CoP Leader</a:t>
                      </a:r>
                    </a:p>
                  </a:txBody>
                  <a:tcPr vert="vert270" anchor="ctr">
                    <a:lnL w="12700" cap="flat" cmpd="sng" algn="ctr">
                      <a:solidFill>
                        <a:srgbClr val="BDBDBD"/>
                      </a:solidFill>
                      <a:prstDash val="solid"/>
                      <a:round/>
                      <a:headEnd type="none" w="med" len="med"/>
                      <a:tailEnd type="none" w="med" len="med"/>
                    </a:lnL>
                    <a:lnR w="12700" cap="flat" cmpd="sng" algn="ctr">
                      <a:solidFill>
                        <a:srgbClr val="BDBDBD"/>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90539">
                <a:tc>
                  <a:txBody>
                    <a:bodyPr/>
                    <a:lstStyle/>
                    <a:p>
                      <a:r>
                        <a:rPr lang="en-US" sz="1100" b="1"/>
                        <a:t>Infrastructure Engineer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190539">
                <a:tc>
                  <a:txBody>
                    <a:bodyPr/>
                    <a:lstStyle/>
                    <a:p>
                      <a:r>
                        <a:rPr lang="en-US" sz="1100" b="1"/>
                        <a:t>Data Engineer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190539">
                <a:tc>
                  <a:txBody>
                    <a:bodyPr/>
                    <a:lstStyle/>
                    <a:p>
                      <a:r>
                        <a:rPr lang="en-US" sz="1100" b="1"/>
                        <a:t>Full Stack Engineer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n/a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r h="190539">
                <a:tc>
                  <a:txBody>
                    <a:bodyPr/>
                    <a:lstStyle/>
                    <a:p>
                      <a:r>
                        <a:rPr lang="en-US" sz="1100" b="1"/>
                        <a:t>Security</a:t>
                      </a:r>
                      <a:r>
                        <a:rPr lang="en-US" sz="1100" b="1" baseline="0"/>
                        <a:t> Engineer</a:t>
                      </a:r>
                      <a:endParaRPr lang="en-US" sz="1100" b="1"/>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190539">
                <a:tc>
                  <a:txBody>
                    <a:bodyPr/>
                    <a:lstStyle/>
                    <a:p>
                      <a:r>
                        <a:rPr lang="en-US" sz="1100" b="1"/>
                        <a:t>QA/</a:t>
                      </a:r>
                      <a:r>
                        <a:rPr lang="en-US" sz="1100" b="1" baseline="0"/>
                        <a:t>Test Engineer</a:t>
                      </a:r>
                      <a:endParaRPr lang="en-US" sz="1100" b="1"/>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n/a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7"/>
                  </a:ext>
                </a:extLst>
              </a:tr>
              <a:tr h="190539">
                <a:tc>
                  <a:txBody>
                    <a:bodyPr/>
                    <a:lstStyle/>
                    <a:p>
                      <a:r>
                        <a:rPr lang="en-US" sz="1100" b="1"/>
                        <a:t>Cloud Engineer</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BDBDBD"/>
                      </a:solidFill>
                      <a:prstDash val="solid"/>
                      <a:round/>
                      <a:headEnd type="none" w="med" len="med"/>
                      <a:tailEnd type="none" w="med" len="med"/>
                    </a:lnT>
                    <a:lnB w="12700" cap="flat" cmpd="sng" algn="ctr">
                      <a:solidFill>
                        <a:srgbClr val="BDBD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8"/>
                  </a:ext>
                </a:extLst>
              </a:tr>
            </a:tbl>
          </a:graphicData>
        </a:graphic>
      </p:graphicFrame>
      <p:grpSp>
        <p:nvGrpSpPr>
          <p:cNvPr id="7" name="Group 6">
            <a:extLst>
              <a:ext uri="{FF2B5EF4-FFF2-40B4-BE49-F238E27FC236}">
                <a16:creationId xmlns:a16="http://schemas.microsoft.com/office/drawing/2014/main" xmlns="" id="{4481EDA6-FE33-44B3-93F2-FA8F7BE8F701}"/>
              </a:ext>
            </a:extLst>
          </p:cNvPr>
          <p:cNvGrpSpPr/>
          <p:nvPr/>
        </p:nvGrpSpPr>
        <p:grpSpPr>
          <a:xfrm>
            <a:off x="9388279" y="4077364"/>
            <a:ext cx="2344934" cy="1910686"/>
            <a:chOff x="512067" y="2792438"/>
            <a:chExt cx="2100065" cy="1711164"/>
          </a:xfrm>
        </p:grpSpPr>
        <p:pic>
          <p:nvPicPr>
            <p:cNvPr id="8" name="Graphic 7">
              <a:extLst>
                <a:ext uri="{FF2B5EF4-FFF2-40B4-BE49-F238E27FC236}">
                  <a16:creationId xmlns:a16="http://schemas.microsoft.com/office/drawing/2014/main" xmlns="" id="{35B17E7D-84EE-43A2-8D1C-FAF72D6FA7AD}"/>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12067" y="2792438"/>
              <a:ext cx="2100065" cy="1711164"/>
            </a:xfrm>
            <a:prstGeom prst="rect">
              <a:avLst/>
            </a:prstGeom>
          </p:spPr>
        </p:pic>
        <p:sp>
          <p:nvSpPr>
            <p:cNvPr id="9" name="TextBox 8">
              <a:extLst>
                <a:ext uri="{FF2B5EF4-FFF2-40B4-BE49-F238E27FC236}">
                  <a16:creationId xmlns:a16="http://schemas.microsoft.com/office/drawing/2014/main" xmlns="" id="{9D04A6C6-A143-4A00-B5CB-F4E194E2BF3E}"/>
                </a:ext>
              </a:extLst>
            </p:cNvPr>
            <p:cNvSpPr txBox="1"/>
            <p:nvPr/>
          </p:nvSpPr>
          <p:spPr>
            <a:xfrm>
              <a:off x="1604644" y="2860675"/>
              <a:ext cx="841693" cy="444500"/>
            </a:xfrm>
            <a:prstGeom prst="rect">
              <a:avLst/>
            </a:prstGeom>
            <a:solidFill>
              <a:srgbClr val="009AD7"/>
            </a:solidFill>
          </p:spPr>
          <p:txBody>
            <a:bodyPr wrap="square" lIns="0" rIns="0" rtlCol="0" anchor="ctr">
              <a:noAutofit/>
            </a:bodyPr>
            <a:lstStyle/>
            <a:p>
              <a:pPr algn="ctr">
                <a:spcBef>
                  <a:spcPts val="600"/>
                </a:spcBef>
              </a:pPr>
              <a:r>
                <a:rPr lang="en-US">
                  <a:solidFill>
                    <a:schemeClr val="bg1"/>
                  </a:solidFill>
                  <a:latin typeface="+mj-lt"/>
                </a:rPr>
                <a:t>&lt;/&gt;</a:t>
              </a:r>
            </a:p>
          </p:txBody>
        </p:sp>
      </p:grpSp>
    </p:spTree>
    <p:extLst>
      <p:ext uri="{BB962C8B-B14F-4D97-AF65-F5344CB8AC3E}">
        <p14:creationId xmlns:p14="http://schemas.microsoft.com/office/powerpoint/2010/main" val="768623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04250E00-FD6B-48B7-8291-0A5FC0EFA61E}"/>
              </a:ext>
            </a:extLst>
          </p:cNvPr>
          <p:cNvGraphicFramePr>
            <a:graphicFrameLocks noChangeAspect="1"/>
          </p:cNvGraphicFramePr>
          <p:nvPr>
            <p:custDataLst>
              <p:tags r:id="rId2"/>
            </p:custDataLst>
            <p:extLst>
              <p:ext uri="{D42A27DB-BD31-4B8C-83A1-F6EECF244321}">
                <p14:modId xmlns:p14="http://schemas.microsoft.com/office/powerpoint/2010/main" val="1760179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9"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xmlns="" id="{04250E00-FD6B-48B7-8291-0A5FC0EFA61E}"/>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DED8A14E-1A5E-46D4-AFBE-446D4D46467D}"/>
              </a:ext>
            </a:extLst>
          </p:cNvPr>
          <p:cNvSpPr>
            <a:spLocks noGrp="1"/>
          </p:cNvSpPr>
          <p:nvPr>
            <p:ph type="title"/>
          </p:nvPr>
        </p:nvSpPr>
        <p:spPr bwMode="gray"/>
        <p:txBody>
          <a:bodyPr vert="horz"/>
          <a:lstStyle/>
          <a:p>
            <a:r>
              <a:rPr lang="en-US" dirty="0"/>
              <a:t>Manufacturing Co. Case Example: Potential Roles</a:t>
            </a:r>
            <a:endParaRPr lang="en-US" i="1" dirty="0">
              <a:latin typeface="+mn-lt"/>
            </a:endParaRPr>
          </a:p>
        </p:txBody>
      </p:sp>
      <p:grpSp>
        <p:nvGrpSpPr>
          <p:cNvPr id="7" name="Group 6">
            <a:extLst>
              <a:ext uri="{FF2B5EF4-FFF2-40B4-BE49-F238E27FC236}">
                <a16:creationId xmlns:a16="http://schemas.microsoft.com/office/drawing/2014/main" xmlns="" id="{AE30F77E-944F-4895-9632-A2617ECE4E9D}"/>
              </a:ext>
            </a:extLst>
          </p:cNvPr>
          <p:cNvGrpSpPr/>
          <p:nvPr/>
        </p:nvGrpSpPr>
        <p:grpSpPr bwMode="gray">
          <a:xfrm>
            <a:off x="2469029" y="1866840"/>
            <a:ext cx="8232080" cy="3464628"/>
            <a:chOff x="1055297" y="1329763"/>
            <a:chExt cx="8848157" cy="3723915"/>
          </a:xfrm>
          <a:solidFill>
            <a:srgbClr val="D0DEEA"/>
          </a:solidFill>
        </p:grpSpPr>
        <p:sp>
          <p:nvSpPr>
            <p:cNvPr id="61" name="Oval 60">
              <a:extLst>
                <a:ext uri="{FF2B5EF4-FFF2-40B4-BE49-F238E27FC236}">
                  <a16:creationId xmlns:a16="http://schemas.microsoft.com/office/drawing/2014/main" xmlns="" id="{F8536F57-1F61-4613-8B01-0772220DFB07}"/>
                </a:ext>
              </a:extLst>
            </p:cNvPr>
            <p:cNvSpPr/>
            <p:nvPr/>
          </p:nvSpPr>
          <p:spPr bwMode="gray">
            <a:xfrm>
              <a:off x="1055298" y="1329763"/>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Coach</a:t>
              </a:r>
              <a:endParaRPr lang="en-US" sz="1000">
                <a:solidFill>
                  <a:schemeClr val="tx1"/>
                </a:solidFill>
              </a:endParaRPr>
            </a:p>
          </p:txBody>
        </p:sp>
        <p:sp>
          <p:nvSpPr>
            <p:cNvPr id="62" name="Oval 61">
              <a:extLst>
                <a:ext uri="{FF2B5EF4-FFF2-40B4-BE49-F238E27FC236}">
                  <a16:creationId xmlns:a16="http://schemas.microsoft.com/office/drawing/2014/main" xmlns="" id="{16728ACC-E4BC-405E-8DFC-5476C0BD7EC7}"/>
                </a:ext>
              </a:extLst>
            </p:cNvPr>
            <p:cNvSpPr/>
            <p:nvPr/>
          </p:nvSpPr>
          <p:spPr bwMode="gray">
            <a:xfrm>
              <a:off x="8769036" y="3920377"/>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Vendor Manager</a:t>
              </a:r>
              <a:endParaRPr lang="en-US" sz="1000">
                <a:solidFill>
                  <a:schemeClr val="tx1"/>
                </a:solidFill>
              </a:endParaRPr>
            </a:p>
          </p:txBody>
        </p:sp>
        <p:sp>
          <p:nvSpPr>
            <p:cNvPr id="63" name="Oval 62">
              <a:extLst>
                <a:ext uri="{FF2B5EF4-FFF2-40B4-BE49-F238E27FC236}">
                  <a16:creationId xmlns:a16="http://schemas.microsoft.com/office/drawing/2014/main" xmlns="" id="{3317924C-E148-4226-B246-7E0E5F981A3A}"/>
                </a:ext>
              </a:extLst>
            </p:cNvPr>
            <p:cNvSpPr/>
            <p:nvPr/>
          </p:nvSpPr>
          <p:spPr bwMode="gray">
            <a:xfrm>
              <a:off x="2346352" y="2625070"/>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Portfolio Manager</a:t>
              </a:r>
            </a:p>
          </p:txBody>
        </p:sp>
        <p:sp>
          <p:nvSpPr>
            <p:cNvPr id="64" name="Oval 63">
              <a:extLst>
                <a:ext uri="{FF2B5EF4-FFF2-40B4-BE49-F238E27FC236}">
                  <a16:creationId xmlns:a16="http://schemas.microsoft.com/office/drawing/2014/main" xmlns="" id="{4074C02A-3C24-4EB0-9B65-D71AA0CE512B}"/>
                </a:ext>
              </a:extLst>
            </p:cNvPr>
            <p:cNvSpPr/>
            <p:nvPr/>
          </p:nvSpPr>
          <p:spPr bwMode="gray">
            <a:xfrm>
              <a:off x="4925516" y="1385732"/>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Data Steward</a:t>
              </a:r>
              <a:endParaRPr lang="en-US" sz="1000">
                <a:solidFill>
                  <a:schemeClr val="tx1"/>
                </a:solidFill>
              </a:endParaRPr>
            </a:p>
          </p:txBody>
        </p:sp>
        <p:sp>
          <p:nvSpPr>
            <p:cNvPr id="66" name="Oval 65">
              <a:extLst>
                <a:ext uri="{FF2B5EF4-FFF2-40B4-BE49-F238E27FC236}">
                  <a16:creationId xmlns:a16="http://schemas.microsoft.com/office/drawing/2014/main" xmlns="" id="{BC9935AD-64D7-442D-9AC5-89C1B6B1D209}"/>
                </a:ext>
              </a:extLst>
            </p:cNvPr>
            <p:cNvSpPr/>
            <p:nvPr/>
          </p:nvSpPr>
          <p:spPr bwMode="gray">
            <a:xfrm>
              <a:off x="7523961" y="3920377"/>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Tester</a:t>
              </a:r>
              <a:endParaRPr lang="en-US" sz="1000">
                <a:solidFill>
                  <a:schemeClr val="tx1"/>
                </a:solidFill>
              </a:endParaRPr>
            </a:p>
          </p:txBody>
        </p:sp>
        <p:sp>
          <p:nvSpPr>
            <p:cNvPr id="67" name="Oval 66">
              <a:extLst>
                <a:ext uri="{FF2B5EF4-FFF2-40B4-BE49-F238E27FC236}">
                  <a16:creationId xmlns:a16="http://schemas.microsoft.com/office/drawing/2014/main" xmlns="" id="{F5C183EF-4558-4CCC-B3AB-25C925371524}"/>
                </a:ext>
              </a:extLst>
            </p:cNvPr>
            <p:cNvSpPr/>
            <p:nvPr/>
          </p:nvSpPr>
          <p:spPr bwMode="gray">
            <a:xfrm>
              <a:off x="3644343" y="1385732"/>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CoP Leader</a:t>
              </a:r>
              <a:endParaRPr lang="en-US" sz="1000">
                <a:solidFill>
                  <a:schemeClr val="tx1"/>
                </a:solidFill>
              </a:endParaRPr>
            </a:p>
          </p:txBody>
        </p:sp>
        <p:sp>
          <p:nvSpPr>
            <p:cNvPr id="68" name="Oval 67">
              <a:extLst>
                <a:ext uri="{FF2B5EF4-FFF2-40B4-BE49-F238E27FC236}">
                  <a16:creationId xmlns:a16="http://schemas.microsoft.com/office/drawing/2014/main" xmlns="" id="{A871A5CE-F5AB-4EE0-97B4-A18A8DE2AE64}"/>
                </a:ext>
              </a:extLst>
            </p:cNvPr>
            <p:cNvSpPr/>
            <p:nvPr/>
          </p:nvSpPr>
          <p:spPr bwMode="gray">
            <a:xfrm>
              <a:off x="8769038" y="1385732"/>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Learning Lead</a:t>
              </a:r>
              <a:endParaRPr lang="en-US" sz="1000">
                <a:solidFill>
                  <a:schemeClr val="tx1"/>
                </a:solidFill>
              </a:endParaRPr>
            </a:p>
          </p:txBody>
        </p:sp>
        <p:sp>
          <p:nvSpPr>
            <p:cNvPr id="71" name="Oval 70">
              <a:extLst>
                <a:ext uri="{FF2B5EF4-FFF2-40B4-BE49-F238E27FC236}">
                  <a16:creationId xmlns:a16="http://schemas.microsoft.com/office/drawing/2014/main" xmlns="" id="{046E6B23-C8A0-4880-9A7A-69B2D2E26214}"/>
                </a:ext>
              </a:extLst>
            </p:cNvPr>
            <p:cNvSpPr/>
            <p:nvPr/>
          </p:nvSpPr>
          <p:spPr bwMode="gray">
            <a:xfrm>
              <a:off x="6207595" y="2608180"/>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Project Manager</a:t>
              </a:r>
              <a:endParaRPr lang="en-US" sz="1000">
                <a:solidFill>
                  <a:schemeClr val="tx1"/>
                </a:solidFill>
              </a:endParaRPr>
            </a:p>
          </p:txBody>
        </p:sp>
        <p:sp>
          <p:nvSpPr>
            <p:cNvPr id="72" name="Oval 71">
              <a:extLst>
                <a:ext uri="{FF2B5EF4-FFF2-40B4-BE49-F238E27FC236}">
                  <a16:creationId xmlns:a16="http://schemas.microsoft.com/office/drawing/2014/main" xmlns="" id="{03F04A82-440A-4E02-8EA2-F3E0B9279962}"/>
                </a:ext>
              </a:extLst>
            </p:cNvPr>
            <p:cNvSpPr/>
            <p:nvPr/>
          </p:nvSpPr>
          <p:spPr bwMode="gray">
            <a:xfrm>
              <a:off x="7490948" y="2625070"/>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70" b="1">
                  <a:solidFill>
                    <a:schemeClr val="tx1"/>
                  </a:solidFill>
                </a:rPr>
                <a:t>Relationship Manager</a:t>
              </a:r>
            </a:p>
          </p:txBody>
        </p:sp>
        <p:sp>
          <p:nvSpPr>
            <p:cNvPr id="73" name="Oval 72">
              <a:extLst>
                <a:ext uri="{FF2B5EF4-FFF2-40B4-BE49-F238E27FC236}">
                  <a16:creationId xmlns:a16="http://schemas.microsoft.com/office/drawing/2014/main" xmlns="" id="{E799B620-F2FC-41A0-964B-D9AC1EAE93B6}"/>
                </a:ext>
              </a:extLst>
            </p:cNvPr>
            <p:cNvSpPr/>
            <p:nvPr/>
          </p:nvSpPr>
          <p:spPr bwMode="gray">
            <a:xfrm>
              <a:off x="6223649" y="3920377"/>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Staffing Coordinator</a:t>
              </a:r>
            </a:p>
          </p:txBody>
        </p:sp>
        <p:sp>
          <p:nvSpPr>
            <p:cNvPr id="74" name="Oval 73">
              <a:extLst>
                <a:ext uri="{FF2B5EF4-FFF2-40B4-BE49-F238E27FC236}">
                  <a16:creationId xmlns:a16="http://schemas.microsoft.com/office/drawing/2014/main" xmlns="" id="{2815ACA4-5537-4242-A30E-85EC16182117}"/>
                </a:ext>
              </a:extLst>
            </p:cNvPr>
            <p:cNvSpPr/>
            <p:nvPr/>
          </p:nvSpPr>
          <p:spPr bwMode="gray">
            <a:xfrm>
              <a:off x="1055297" y="2625070"/>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M&amp;A Specialist</a:t>
              </a:r>
            </a:p>
          </p:txBody>
        </p:sp>
        <p:sp>
          <p:nvSpPr>
            <p:cNvPr id="75" name="Oval 74">
              <a:extLst>
                <a:ext uri="{FF2B5EF4-FFF2-40B4-BE49-F238E27FC236}">
                  <a16:creationId xmlns:a16="http://schemas.microsoft.com/office/drawing/2014/main" xmlns="" id="{12781E2D-1F3F-45B8-8A02-3218E94E9B7E}"/>
                </a:ext>
              </a:extLst>
            </p:cNvPr>
            <p:cNvSpPr/>
            <p:nvPr/>
          </p:nvSpPr>
          <p:spPr bwMode="gray">
            <a:xfrm>
              <a:off x="3636577" y="3920377"/>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Site Manager</a:t>
              </a:r>
            </a:p>
          </p:txBody>
        </p:sp>
        <p:sp>
          <p:nvSpPr>
            <p:cNvPr id="79" name="Oval 78">
              <a:extLst>
                <a:ext uri="{FF2B5EF4-FFF2-40B4-BE49-F238E27FC236}">
                  <a16:creationId xmlns:a16="http://schemas.microsoft.com/office/drawing/2014/main" xmlns="" id="{FD541AB3-1E5A-4671-BA9B-8AECBE9CDB76}"/>
                </a:ext>
              </a:extLst>
            </p:cNvPr>
            <p:cNvSpPr/>
            <p:nvPr/>
          </p:nvSpPr>
          <p:spPr bwMode="gray">
            <a:xfrm>
              <a:off x="2349817" y="3920377"/>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Scrum Master</a:t>
              </a:r>
              <a:endParaRPr lang="en-US" sz="1000">
                <a:solidFill>
                  <a:schemeClr val="tx1"/>
                </a:solidFill>
              </a:endParaRPr>
            </a:p>
          </p:txBody>
        </p:sp>
        <p:sp>
          <p:nvSpPr>
            <p:cNvPr id="80" name="Oval 79">
              <a:extLst>
                <a:ext uri="{FF2B5EF4-FFF2-40B4-BE49-F238E27FC236}">
                  <a16:creationId xmlns:a16="http://schemas.microsoft.com/office/drawing/2014/main" xmlns="" id="{DF64A3BC-421D-463A-9ACF-9F5B5BBC3F32}"/>
                </a:ext>
              </a:extLst>
            </p:cNvPr>
            <p:cNvSpPr/>
            <p:nvPr/>
          </p:nvSpPr>
          <p:spPr bwMode="gray">
            <a:xfrm>
              <a:off x="7493237" y="1385732"/>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Integration Specialist</a:t>
              </a:r>
              <a:endParaRPr lang="en-US" sz="1000">
                <a:solidFill>
                  <a:schemeClr val="tx1"/>
                </a:solidFill>
              </a:endParaRPr>
            </a:p>
          </p:txBody>
        </p:sp>
        <p:sp>
          <p:nvSpPr>
            <p:cNvPr id="83" name="Oval 82">
              <a:extLst>
                <a:ext uri="{FF2B5EF4-FFF2-40B4-BE49-F238E27FC236}">
                  <a16:creationId xmlns:a16="http://schemas.microsoft.com/office/drawing/2014/main" xmlns="" id="{F1413827-2C01-4485-BC97-8F1280871980}"/>
                </a:ext>
              </a:extLst>
            </p:cNvPr>
            <p:cNvSpPr/>
            <p:nvPr/>
          </p:nvSpPr>
          <p:spPr bwMode="gray">
            <a:xfrm>
              <a:off x="4923337" y="3920377"/>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Solution Architect</a:t>
              </a:r>
              <a:endParaRPr lang="en-US" sz="1000">
                <a:solidFill>
                  <a:schemeClr val="tx1"/>
                </a:solidFill>
              </a:endParaRPr>
            </a:p>
          </p:txBody>
        </p:sp>
        <p:sp>
          <p:nvSpPr>
            <p:cNvPr id="84" name="Oval 83">
              <a:extLst>
                <a:ext uri="{FF2B5EF4-FFF2-40B4-BE49-F238E27FC236}">
                  <a16:creationId xmlns:a16="http://schemas.microsoft.com/office/drawing/2014/main" xmlns="" id="{5C7B4CAC-6AC4-42BF-8EE3-92D059CD9999}"/>
                </a:ext>
              </a:extLst>
            </p:cNvPr>
            <p:cNvSpPr/>
            <p:nvPr/>
          </p:nvSpPr>
          <p:spPr bwMode="gray">
            <a:xfrm>
              <a:off x="2351426" y="1329763"/>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Contract Manager</a:t>
              </a:r>
            </a:p>
          </p:txBody>
        </p:sp>
        <p:sp>
          <p:nvSpPr>
            <p:cNvPr id="86" name="Oval 85">
              <a:extLst>
                <a:ext uri="{FF2B5EF4-FFF2-40B4-BE49-F238E27FC236}">
                  <a16:creationId xmlns:a16="http://schemas.microsoft.com/office/drawing/2014/main" xmlns="" id="{5E0F95AB-F317-456C-908A-4E78127BCC5A}"/>
                </a:ext>
              </a:extLst>
            </p:cNvPr>
            <p:cNvSpPr/>
            <p:nvPr/>
          </p:nvSpPr>
          <p:spPr bwMode="gray">
            <a:xfrm>
              <a:off x="3639984" y="2614376"/>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Project Admin</a:t>
              </a:r>
            </a:p>
          </p:txBody>
        </p:sp>
        <p:sp>
          <p:nvSpPr>
            <p:cNvPr id="87" name="Oval 86">
              <a:extLst>
                <a:ext uri="{FF2B5EF4-FFF2-40B4-BE49-F238E27FC236}">
                  <a16:creationId xmlns:a16="http://schemas.microsoft.com/office/drawing/2014/main" xmlns="" id="{3EC14B6C-B220-4637-8D44-A5BAB861A003}"/>
                </a:ext>
              </a:extLst>
            </p:cNvPr>
            <p:cNvSpPr/>
            <p:nvPr/>
          </p:nvSpPr>
          <p:spPr bwMode="gray">
            <a:xfrm>
              <a:off x="4923337" y="2625070"/>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Project Leader</a:t>
              </a:r>
            </a:p>
          </p:txBody>
        </p:sp>
        <p:sp>
          <p:nvSpPr>
            <p:cNvPr id="88" name="Oval 87">
              <a:extLst>
                <a:ext uri="{FF2B5EF4-FFF2-40B4-BE49-F238E27FC236}">
                  <a16:creationId xmlns:a16="http://schemas.microsoft.com/office/drawing/2014/main" xmlns="" id="{3E030D7D-D923-49C4-BFFF-E2F2BE60947A}"/>
                </a:ext>
              </a:extLst>
            </p:cNvPr>
            <p:cNvSpPr/>
            <p:nvPr/>
          </p:nvSpPr>
          <p:spPr bwMode="gray">
            <a:xfrm>
              <a:off x="6200320" y="1385732"/>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Demand Manager</a:t>
              </a:r>
            </a:p>
          </p:txBody>
        </p:sp>
        <p:sp>
          <p:nvSpPr>
            <p:cNvPr id="89" name="Oval 88">
              <a:extLst>
                <a:ext uri="{FF2B5EF4-FFF2-40B4-BE49-F238E27FC236}">
                  <a16:creationId xmlns:a16="http://schemas.microsoft.com/office/drawing/2014/main" xmlns="" id="{887CCA6E-540F-4579-B3A9-C79DCA8C66EF}"/>
                </a:ext>
              </a:extLst>
            </p:cNvPr>
            <p:cNvSpPr/>
            <p:nvPr/>
          </p:nvSpPr>
          <p:spPr bwMode="gray">
            <a:xfrm>
              <a:off x="1055297" y="3920377"/>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Resource Manager</a:t>
              </a:r>
            </a:p>
          </p:txBody>
        </p:sp>
        <p:sp>
          <p:nvSpPr>
            <p:cNvPr id="90" name="Oval 89">
              <a:extLst>
                <a:ext uri="{FF2B5EF4-FFF2-40B4-BE49-F238E27FC236}">
                  <a16:creationId xmlns:a16="http://schemas.microsoft.com/office/drawing/2014/main" xmlns="" id="{B3C6FF0D-4182-4446-B7E3-31D87604F1A9}"/>
                </a:ext>
              </a:extLst>
            </p:cNvPr>
            <p:cNvSpPr/>
            <p:nvPr/>
          </p:nvSpPr>
          <p:spPr bwMode="gray">
            <a:xfrm>
              <a:off x="8769037" y="2625070"/>
              <a:ext cx="1134416" cy="11333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a:solidFill>
                    <a:schemeClr val="tx1"/>
                  </a:solidFill>
                </a:rPr>
                <a:t>Release Manager</a:t>
              </a:r>
            </a:p>
          </p:txBody>
        </p:sp>
      </p:grpSp>
      <p:sp>
        <p:nvSpPr>
          <p:cNvPr id="41" name="TextBox 40">
            <a:extLst>
              <a:ext uri="{FF2B5EF4-FFF2-40B4-BE49-F238E27FC236}">
                <a16:creationId xmlns:a16="http://schemas.microsoft.com/office/drawing/2014/main" xmlns="" id="{1A106600-9069-47CC-8DA2-0D3513751C69}"/>
              </a:ext>
            </a:extLst>
          </p:cNvPr>
          <p:cNvSpPr txBox="1"/>
          <p:nvPr/>
        </p:nvSpPr>
        <p:spPr bwMode="gray">
          <a:xfrm>
            <a:off x="457201" y="1366252"/>
            <a:ext cx="1600200" cy="4621798"/>
          </a:xfrm>
          <a:prstGeom prst="rect">
            <a:avLst/>
          </a:prstGeom>
          <a:solidFill>
            <a:schemeClr val="accent1"/>
          </a:solidFill>
        </p:spPr>
        <p:txBody>
          <a:bodyPr wrap="square" lIns="91440" tIns="457200" rIns="91440" bIns="91440" rtlCol="0" anchor="t">
            <a:noAutofit/>
          </a:bodyPr>
          <a:lstStyle/>
          <a:p>
            <a:pPr lvl="0" algn="ctr">
              <a:defRPr/>
            </a:pPr>
            <a:r>
              <a:rPr lang="en-US" sz="1400" b="1">
                <a:solidFill>
                  <a:srgbClr val="FFFFFF"/>
                </a:solidFill>
              </a:rPr>
              <a:t>Roles are taken depending on personal career development needs, as well as organization need. Roles are not required, and not everyone will play every, or any, role.</a:t>
            </a:r>
          </a:p>
        </p:txBody>
      </p:sp>
      <p:pic>
        <p:nvPicPr>
          <p:cNvPr id="43" name="Graphic 42">
            <a:extLst>
              <a:ext uri="{FF2B5EF4-FFF2-40B4-BE49-F238E27FC236}">
                <a16:creationId xmlns:a16="http://schemas.microsoft.com/office/drawing/2014/main" xmlns="" id="{C08C0E72-6EEC-4777-9E56-A17B1BAC3B1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bwMode="gray">
          <a:xfrm>
            <a:off x="675055" y="4687178"/>
            <a:ext cx="1164493" cy="1133301"/>
          </a:xfrm>
          <a:prstGeom prst="rect">
            <a:avLst/>
          </a:prstGeom>
        </p:spPr>
      </p:pic>
      <p:sp>
        <p:nvSpPr>
          <p:cNvPr id="9" name="Isosceles Triangle 8">
            <a:extLst>
              <a:ext uri="{FF2B5EF4-FFF2-40B4-BE49-F238E27FC236}">
                <a16:creationId xmlns:a16="http://schemas.microsoft.com/office/drawing/2014/main" xmlns="" id="{89353F80-D2DA-4026-892E-D9FF89A04528}"/>
              </a:ext>
            </a:extLst>
          </p:cNvPr>
          <p:cNvSpPr/>
          <p:nvPr/>
        </p:nvSpPr>
        <p:spPr bwMode="gray">
          <a:xfrm rot="5400000">
            <a:off x="1902439" y="3438809"/>
            <a:ext cx="610714" cy="300790"/>
          </a:xfrm>
          <a:prstGeom prst="triangle">
            <a:avLst/>
          </a:pr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220223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3B77D-9217-4CAD-851C-C438344BA122}"/>
              </a:ext>
            </a:extLst>
          </p:cNvPr>
          <p:cNvSpPr>
            <a:spLocks noGrp="1"/>
          </p:cNvSpPr>
          <p:nvPr>
            <p:ph type="title"/>
          </p:nvPr>
        </p:nvSpPr>
        <p:spPr/>
        <p:txBody>
          <a:bodyPr/>
          <a:lstStyle/>
          <a:p>
            <a:r>
              <a:rPr lang="en-US"/>
              <a:t>Role Descriptions (1/2)</a:t>
            </a:r>
          </a:p>
        </p:txBody>
      </p:sp>
      <p:graphicFrame>
        <p:nvGraphicFramePr>
          <p:cNvPr id="3" name="Table 3">
            <a:extLst>
              <a:ext uri="{FF2B5EF4-FFF2-40B4-BE49-F238E27FC236}">
                <a16:creationId xmlns:a16="http://schemas.microsoft.com/office/drawing/2014/main" xmlns="" id="{D4709123-7964-4C14-BC4A-E0B1BBB372C5}"/>
              </a:ext>
            </a:extLst>
          </p:cNvPr>
          <p:cNvGraphicFramePr>
            <a:graphicFrameLocks noGrp="1"/>
          </p:cNvGraphicFramePr>
          <p:nvPr>
            <p:extLst>
              <p:ext uri="{D42A27DB-BD31-4B8C-83A1-F6EECF244321}">
                <p14:modId xmlns:p14="http://schemas.microsoft.com/office/powerpoint/2010/main" val="923855895"/>
              </p:ext>
            </p:extLst>
          </p:nvPr>
        </p:nvGraphicFramePr>
        <p:xfrm>
          <a:off x="457200" y="809911"/>
          <a:ext cx="11059610" cy="4729480"/>
        </p:xfrm>
        <a:graphic>
          <a:graphicData uri="http://schemas.openxmlformats.org/drawingml/2006/table">
            <a:tbl>
              <a:tblPr firstRow="1" bandRow="1">
                <a:tableStyleId>{69012ECD-51FC-41F1-AA8D-1B2483CD663E}</a:tableStyleId>
              </a:tblPr>
              <a:tblGrid>
                <a:gridCol w="2274425">
                  <a:extLst>
                    <a:ext uri="{9D8B030D-6E8A-4147-A177-3AD203B41FA5}">
                      <a16:colId xmlns:a16="http://schemas.microsoft.com/office/drawing/2014/main" xmlns="" val="3062494090"/>
                    </a:ext>
                  </a:extLst>
                </a:gridCol>
                <a:gridCol w="8785185">
                  <a:extLst>
                    <a:ext uri="{9D8B030D-6E8A-4147-A177-3AD203B41FA5}">
                      <a16:colId xmlns:a16="http://schemas.microsoft.com/office/drawing/2014/main" xmlns="" val="2496498462"/>
                    </a:ext>
                  </a:extLst>
                </a:gridCol>
              </a:tblGrid>
              <a:tr h="370840">
                <a:tc>
                  <a:txBody>
                    <a:bodyPr/>
                    <a:lstStyle/>
                    <a:p>
                      <a:pPr algn="ctr"/>
                      <a:r>
                        <a:rPr lang="en-US" sz="1400"/>
                        <a:t>Role</a:t>
                      </a:r>
                    </a:p>
                  </a:txBody>
                  <a:tcPr anchor="ctr"/>
                </a:tc>
                <a:tc>
                  <a:txBody>
                    <a:bodyPr/>
                    <a:lstStyle/>
                    <a:p>
                      <a:pPr algn="ctr"/>
                      <a:r>
                        <a:rPr lang="en-US" sz="1400"/>
                        <a:t>Description</a:t>
                      </a:r>
                    </a:p>
                  </a:txBody>
                  <a:tcPr anchor="ctr"/>
                </a:tc>
                <a:extLst>
                  <a:ext uri="{0D108BD9-81ED-4DB2-BD59-A6C34878D82A}">
                    <a16:rowId xmlns:a16="http://schemas.microsoft.com/office/drawing/2014/main" xmlns="" val="2020859297"/>
                  </a:ext>
                </a:extLst>
              </a:tr>
              <a:tr h="0">
                <a:tc>
                  <a:txBody>
                    <a:bodyPr/>
                    <a:lstStyle/>
                    <a:p>
                      <a:r>
                        <a:rPr lang="en-US" sz="1200" b="1">
                          <a:solidFill>
                            <a:schemeClr val="tx1"/>
                          </a:solidFill>
                          <a:latin typeface="Calibri" panose="020F0502020204030204" pitchFamily="34" charset="0"/>
                          <a:cs typeface="Calibri" panose="020F0502020204030204" pitchFamily="34" charset="0"/>
                        </a:rPr>
                        <a:t>Coach</a:t>
                      </a:r>
                    </a:p>
                  </a:txBody>
                  <a:tcPr/>
                </a:tc>
                <a:tc>
                  <a:txBody>
                    <a:bodyPr/>
                    <a:lstStyle/>
                    <a:p>
                      <a:r>
                        <a:rPr lang="en-US" sz="1100" kern="1200">
                          <a:solidFill>
                            <a:schemeClr val="tx1"/>
                          </a:solidFill>
                          <a:effectLst/>
                          <a:latin typeface="Calibri" panose="020F0502020204030204" pitchFamily="34" charset="0"/>
                          <a:ea typeface="+mn-ea"/>
                          <a:cs typeface="Calibri" panose="020F0502020204030204" pitchFamily="34" charset="0"/>
                        </a:rPr>
                        <a:t>Responsible for coaching, training, and mentoring teams on implementing principles to incrementally develop and deliver solutions that meet business needs. </a:t>
                      </a:r>
                      <a:endParaRPr lang="en-US" sz="11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263986897"/>
                  </a:ext>
                </a:extLst>
              </a:tr>
              <a:tr h="0">
                <a:tc>
                  <a:txBody>
                    <a:bodyPr/>
                    <a:lstStyle/>
                    <a:p>
                      <a:r>
                        <a:rPr lang="en-US" sz="1200" b="1">
                          <a:solidFill>
                            <a:schemeClr val="tx1"/>
                          </a:solidFill>
                          <a:latin typeface="Calibri" panose="020F0502020204030204" pitchFamily="34" charset="0"/>
                          <a:cs typeface="Calibri" panose="020F0502020204030204" pitchFamily="34" charset="0"/>
                        </a:rPr>
                        <a:t>Contract Manager</a:t>
                      </a:r>
                    </a:p>
                  </a:txBody>
                  <a:tcPr/>
                </a:tc>
                <a:tc>
                  <a:txBody>
                    <a:bodyPr/>
                    <a:lstStyle/>
                    <a:p>
                      <a:r>
                        <a:rPr lang="en-US" sz="1100">
                          <a:latin typeface="Calibri" panose="020F0502020204030204" pitchFamily="34" charset="0"/>
                          <a:cs typeface="Calibri" panose="020F0502020204030204" pitchFamily="34" charset="0"/>
                        </a:rPr>
                        <a:t>Responsible for managing the contract lifecycle, which includes changes and modifications and the enforcement of performance clauses, including incentives and remedies. Acts as the key contact for all contract-related and tender activities for a given vendor. </a:t>
                      </a:r>
                    </a:p>
                  </a:txBody>
                  <a:tcPr/>
                </a:tc>
                <a:extLst>
                  <a:ext uri="{0D108BD9-81ED-4DB2-BD59-A6C34878D82A}">
                    <a16:rowId xmlns:a16="http://schemas.microsoft.com/office/drawing/2014/main" xmlns="" val="56302710"/>
                  </a:ext>
                </a:extLst>
              </a:tr>
              <a:tr h="0">
                <a:tc>
                  <a:txBody>
                    <a:bodyPr/>
                    <a:lstStyle/>
                    <a:p>
                      <a:r>
                        <a:rPr lang="en-US" sz="1200" b="1">
                          <a:solidFill>
                            <a:schemeClr val="tx1"/>
                          </a:solidFill>
                          <a:latin typeface="Calibri" panose="020F0502020204030204" pitchFamily="34" charset="0"/>
                          <a:cs typeface="Calibri" panose="020F0502020204030204" pitchFamily="34" charset="0"/>
                        </a:rPr>
                        <a:t>CoP Leader</a:t>
                      </a:r>
                    </a:p>
                  </a:txBody>
                  <a:tcPr/>
                </a:tc>
                <a:tc>
                  <a:txBody>
                    <a:bodyPr/>
                    <a:lstStyle/>
                    <a:p>
                      <a:r>
                        <a:rPr lang="en-US" sz="1100" kern="1200">
                          <a:solidFill>
                            <a:schemeClr val="tx1"/>
                          </a:solidFill>
                          <a:effectLst/>
                          <a:latin typeface="Calibri" panose="020F0502020204030204" pitchFamily="34" charset="0"/>
                          <a:ea typeface="+mn-ea"/>
                          <a:cs typeface="Calibri" panose="020F0502020204030204" pitchFamily="34" charset="0"/>
                        </a:rPr>
                        <a:t>Responsible for</a:t>
                      </a:r>
                      <a:r>
                        <a:rPr lang="en-US" sz="1100" b="1" kern="1200">
                          <a:solidFill>
                            <a:schemeClr val="tx1"/>
                          </a:solidFill>
                          <a:effectLst/>
                          <a:latin typeface="Calibri" panose="020F0502020204030204" pitchFamily="34" charset="0"/>
                          <a:ea typeface="+mn-ea"/>
                          <a:cs typeface="Calibri" panose="020F0502020204030204" pitchFamily="34" charset="0"/>
                        </a:rPr>
                        <a:t> </a:t>
                      </a:r>
                      <a:r>
                        <a:rPr lang="en-US" sz="1100" kern="1200">
                          <a:solidFill>
                            <a:schemeClr val="tx1"/>
                          </a:solidFill>
                          <a:effectLst/>
                          <a:latin typeface="Calibri" panose="020F0502020204030204" pitchFamily="34" charset="0"/>
                          <a:ea typeface="+mn-ea"/>
                          <a:cs typeface="Calibri" panose="020F0502020204030204" pitchFamily="34" charset="0"/>
                        </a:rPr>
                        <a:t>coordinating and facilitating a community of practice on an ongoing basis by managing the health and direction of the CoP, driving maturity of the CoP, tracking and encouraging member participation, and communicating CoP results and success stories.</a:t>
                      </a:r>
                      <a:endParaRPr lang="en-US" sz="11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810162847"/>
                  </a:ext>
                </a:extLst>
              </a:tr>
              <a:tr h="0">
                <a:tc>
                  <a:txBody>
                    <a:bodyPr/>
                    <a:lstStyle/>
                    <a:p>
                      <a:r>
                        <a:rPr lang="en-US" sz="1200" b="1">
                          <a:solidFill>
                            <a:schemeClr val="tx1"/>
                          </a:solidFill>
                          <a:latin typeface="Calibri" panose="020F0502020204030204" pitchFamily="34" charset="0"/>
                          <a:cs typeface="Calibri" panose="020F0502020204030204" pitchFamily="34" charset="0"/>
                        </a:rPr>
                        <a:t>Data Steward</a:t>
                      </a:r>
                    </a:p>
                  </a:txBody>
                  <a:tcPr/>
                </a:tc>
                <a:tc>
                  <a:txBody>
                    <a:bodyPr/>
                    <a:lstStyle/>
                    <a:p>
                      <a:r>
                        <a:rPr lang="en-US" sz="1100">
                          <a:latin typeface="Calibri" panose="020F0502020204030204" pitchFamily="34" charset="0"/>
                          <a:cs typeface="Calibri" panose="020F0502020204030204" pitchFamily="34" charset="0"/>
                        </a:rPr>
                        <a:t>Responsible for monitoring data quality efforts, executing data standardization activities, resolving data issues, and enforcing approved data standards.</a:t>
                      </a:r>
                    </a:p>
                  </a:txBody>
                  <a:tcPr/>
                </a:tc>
                <a:extLst>
                  <a:ext uri="{0D108BD9-81ED-4DB2-BD59-A6C34878D82A}">
                    <a16:rowId xmlns:a16="http://schemas.microsoft.com/office/drawing/2014/main" xmlns="" val="1132758602"/>
                  </a:ext>
                </a:extLst>
              </a:tr>
              <a:tr h="0">
                <a:tc>
                  <a:txBody>
                    <a:bodyPr/>
                    <a:lstStyle/>
                    <a:p>
                      <a:r>
                        <a:rPr lang="en-US" sz="1200" b="1">
                          <a:solidFill>
                            <a:schemeClr val="tx1"/>
                          </a:solidFill>
                          <a:latin typeface="Calibri" panose="020F0502020204030204" pitchFamily="34" charset="0"/>
                          <a:cs typeface="Calibri" panose="020F0502020204030204" pitchFamily="34" charset="0"/>
                        </a:rPr>
                        <a:t>Demand Manager</a:t>
                      </a:r>
                    </a:p>
                  </a:txBody>
                  <a:tcPr/>
                </a:tc>
                <a:tc>
                  <a:txBody>
                    <a:bodyPr/>
                    <a:lstStyle/>
                    <a:p>
                      <a:r>
                        <a:rPr lang="en-US" sz="1100">
                          <a:latin typeface="Calibri" panose="020F0502020204030204" pitchFamily="34" charset="0"/>
                          <a:cs typeface="Calibri" panose="020F0502020204030204" pitchFamily="34" charset="0"/>
                        </a:rPr>
                        <a:t>Responsible for the creation and maintenance of forecast models to support planning, budgeting, and management for IT services. </a:t>
                      </a:r>
                    </a:p>
                  </a:txBody>
                  <a:tcPr/>
                </a:tc>
                <a:extLst>
                  <a:ext uri="{0D108BD9-81ED-4DB2-BD59-A6C34878D82A}">
                    <a16:rowId xmlns:a16="http://schemas.microsoft.com/office/drawing/2014/main" xmlns="" val="237892400"/>
                  </a:ext>
                </a:extLst>
              </a:tr>
              <a:tr h="0">
                <a:tc>
                  <a:txBody>
                    <a:bodyPr/>
                    <a:lstStyle/>
                    <a:p>
                      <a:r>
                        <a:rPr lang="en-US" sz="1200" b="1">
                          <a:solidFill>
                            <a:schemeClr val="tx1"/>
                          </a:solidFill>
                          <a:latin typeface="Calibri" panose="020F0502020204030204" pitchFamily="34" charset="0"/>
                          <a:cs typeface="Calibri" panose="020F0502020204030204" pitchFamily="34" charset="0"/>
                        </a:rPr>
                        <a:t>Integration Specialist</a:t>
                      </a:r>
                    </a:p>
                  </a:txBody>
                  <a:tcPr/>
                </a:tc>
                <a:tc>
                  <a:txBody>
                    <a:bodyPr/>
                    <a:lstStyle/>
                    <a:p>
                      <a:r>
                        <a:rPr lang="en-US" sz="1100">
                          <a:latin typeface="Calibri"/>
                          <a:cs typeface="Calibri"/>
                        </a:rPr>
                        <a:t>Responsible for planning, executing, and managing the integration of applications or services within the IT systems portfolio and/or existing cloud services. </a:t>
                      </a:r>
                      <a:endParaRPr lang="en-US" sz="11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680815020"/>
                  </a:ext>
                </a:extLst>
              </a:tr>
              <a:tr h="0">
                <a:tc>
                  <a:txBody>
                    <a:bodyPr/>
                    <a:lstStyle/>
                    <a:p>
                      <a:r>
                        <a:rPr lang="en-US" sz="1200" b="1">
                          <a:solidFill>
                            <a:schemeClr val="tx1"/>
                          </a:solidFill>
                          <a:latin typeface="Calibri" panose="020F0502020204030204" pitchFamily="34" charset="0"/>
                          <a:cs typeface="Calibri" panose="020F0502020204030204" pitchFamily="34" charset="0"/>
                        </a:rPr>
                        <a:t>Learning Lead</a:t>
                      </a:r>
                    </a:p>
                  </a:txBody>
                  <a:tcPr/>
                </a:tc>
                <a:tc>
                  <a:txBody>
                    <a:bodyPr/>
                    <a:lstStyle/>
                    <a:p>
                      <a:r>
                        <a:rPr lang="en-US" sz="1100" kern="1200">
                          <a:solidFill>
                            <a:schemeClr val="tx1"/>
                          </a:solidFill>
                          <a:effectLst/>
                          <a:latin typeface="Calibri" panose="020F0502020204030204" pitchFamily="34" charset="0"/>
                          <a:ea typeface="+mn-ea"/>
                          <a:cs typeface="Calibri" panose="020F0502020204030204" pitchFamily="34" charset="0"/>
                        </a:rPr>
                        <a:t>Responsible for educating, guiding, and facilitating training for individuals and/or teams to understand a concept, method, process, etc. </a:t>
                      </a:r>
                      <a:endParaRPr lang="en-US" sz="11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047524746"/>
                  </a:ext>
                </a:extLst>
              </a:tr>
              <a:tr h="0">
                <a:tc>
                  <a:txBody>
                    <a:bodyPr/>
                    <a:lstStyle/>
                    <a:p>
                      <a:r>
                        <a:rPr lang="en-US" sz="1200" b="1">
                          <a:solidFill>
                            <a:schemeClr val="tx1"/>
                          </a:solidFill>
                          <a:latin typeface="Calibri" panose="020F0502020204030204" pitchFamily="34" charset="0"/>
                          <a:cs typeface="Calibri" panose="020F0502020204030204" pitchFamily="34" charset="0"/>
                        </a:rPr>
                        <a:t>M&amp;A Specialist</a:t>
                      </a:r>
                    </a:p>
                  </a:txBody>
                  <a:tcPr/>
                </a:tc>
                <a:tc>
                  <a:txBody>
                    <a:bodyPr/>
                    <a:lstStyle/>
                    <a:p>
                      <a:r>
                        <a:rPr lang="en-US" sz="1100">
                          <a:latin typeface="Calibri" panose="020F0502020204030204" pitchFamily="34" charset="0"/>
                          <a:cs typeface="Calibri" panose="020F0502020204030204" pitchFamily="34" charset="0"/>
                        </a:rPr>
                        <a:t>Responsible for working with project teams during the case of acquisition or divestiture and providing appropriate subject matter expertise. </a:t>
                      </a:r>
                    </a:p>
                  </a:txBody>
                  <a:tcPr/>
                </a:tc>
                <a:extLst>
                  <a:ext uri="{0D108BD9-81ED-4DB2-BD59-A6C34878D82A}">
                    <a16:rowId xmlns:a16="http://schemas.microsoft.com/office/drawing/2014/main" xmlns="" val="2062872031"/>
                  </a:ext>
                </a:extLst>
              </a:tr>
              <a:tr h="0">
                <a:tc>
                  <a:txBody>
                    <a:bodyPr/>
                    <a:lstStyle/>
                    <a:p>
                      <a:r>
                        <a:rPr lang="en-US" sz="1200" b="1">
                          <a:solidFill>
                            <a:schemeClr val="tx1"/>
                          </a:solidFill>
                          <a:latin typeface="Calibri" panose="020F0502020204030204" pitchFamily="34" charset="0"/>
                          <a:cs typeface="Calibri" panose="020F0502020204030204" pitchFamily="34" charset="0"/>
                        </a:rPr>
                        <a:t>Portfolio Manager</a:t>
                      </a:r>
                    </a:p>
                  </a:txBody>
                  <a:tcPr/>
                </a:tc>
                <a:tc>
                  <a:txBody>
                    <a:bodyPr/>
                    <a:lstStyle/>
                    <a:p>
                      <a:r>
                        <a:rPr lang="en-US" sz="1100">
                          <a:latin typeface="Calibri" panose="020F0502020204030204" pitchFamily="34" charset="0"/>
                          <a:cs typeface="Calibri" panose="020F0502020204030204" pitchFamily="34" charset="0"/>
                        </a:rPr>
                        <a:t>Responsible for supporting organizational and IT leadership in overseeing, managing, and using the entire lifecycle of IT investments and initiatives to achieve goals and objectives. </a:t>
                      </a:r>
                    </a:p>
                  </a:txBody>
                  <a:tcPr/>
                </a:tc>
                <a:extLst>
                  <a:ext uri="{0D108BD9-81ED-4DB2-BD59-A6C34878D82A}">
                    <a16:rowId xmlns:a16="http://schemas.microsoft.com/office/drawing/2014/main" xmlns="" val="2498961236"/>
                  </a:ext>
                </a:extLst>
              </a:tr>
              <a:tr h="0">
                <a:tc>
                  <a:txBody>
                    <a:bodyPr/>
                    <a:lstStyle/>
                    <a:p>
                      <a:r>
                        <a:rPr lang="en-US" sz="1200" b="1">
                          <a:solidFill>
                            <a:schemeClr val="tx1"/>
                          </a:solidFill>
                          <a:latin typeface="Calibri" panose="020F0502020204030204" pitchFamily="34" charset="0"/>
                          <a:cs typeface="Calibri" panose="020F0502020204030204" pitchFamily="34" charset="0"/>
                        </a:rPr>
                        <a:t>Project Administrator</a:t>
                      </a:r>
                    </a:p>
                  </a:txBody>
                  <a:tcPr/>
                </a:tc>
                <a:tc>
                  <a:txBody>
                    <a:bodyPr/>
                    <a:lstStyle/>
                    <a:p>
                      <a:r>
                        <a:rPr lang="en-US" sz="1100" kern="1200">
                          <a:solidFill>
                            <a:schemeClr val="tx1"/>
                          </a:solidFill>
                          <a:effectLst/>
                          <a:latin typeface="Calibri" panose="020F0502020204030204" pitchFamily="34" charset="0"/>
                          <a:ea typeface="+mn-ea"/>
                          <a:cs typeface="Calibri" panose="020F0502020204030204" pitchFamily="34" charset="0"/>
                        </a:rPr>
                        <a:t>Responsible for assisting Project Managers with organizing and controlling project activities by developing timelines, creating schedules, communicating with stakeholders, and overseeing progress to make sure goals are met on time. </a:t>
                      </a:r>
                      <a:endParaRPr lang="en-US" sz="11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2031024319"/>
                  </a:ext>
                </a:extLst>
              </a:tr>
              <a:tr h="0">
                <a:tc>
                  <a:txBody>
                    <a:bodyPr/>
                    <a:lstStyle/>
                    <a:p>
                      <a:r>
                        <a:rPr lang="en-US" sz="1200" b="1">
                          <a:solidFill>
                            <a:schemeClr val="tx1"/>
                          </a:solidFill>
                          <a:latin typeface="Calibri" panose="020F0502020204030204" pitchFamily="34" charset="0"/>
                          <a:cs typeface="Calibri" panose="020F0502020204030204" pitchFamily="34" charset="0"/>
                        </a:rPr>
                        <a:t>Project Leader</a:t>
                      </a:r>
                    </a:p>
                  </a:txBody>
                  <a:tcPr/>
                </a:tc>
                <a:tc>
                  <a:txBody>
                    <a:bodyPr/>
                    <a:lstStyle/>
                    <a:p>
                      <a:r>
                        <a:rPr lang="en-US" sz="1100">
                          <a:latin typeface="Calibri" panose="020F0502020204030204" pitchFamily="34" charset="0"/>
                          <a:cs typeface="Calibri" panose="020F0502020204030204" pitchFamily="34" charset="0"/>
                        </a:rPr>
                        <a:t>Responsible for working together with Project Managers to oversee execution of operational aspects of initiatives.</a:t>
                      </a:r>
                    </a:p>
                  </a:txBody>
                  <a:tcPr/>
                </a:tc>
                <a:extLst>
                  <a:ext uri="{0D108BD9-81ED-4DB2-BD59-A6C34878D82A}">
                    <a16:rowId xmlns:a16="http://schemas.microsoft.com/office/drawing/2014/main" xmlns="" val="1082262477"/>
                  </a:ext>
                </a:extLst>
              </a:tr>
              <a:tr h="0">
                <a:tc>
                  <a:txBody>
                    <a:bodyPr/>
                    <a:lstStyle/>
                    <a:p>
                      <a:r>
                        <a:rPr lang="en-US" sz="1200" b="1">
                          <a:solidFill>
                            <a:schemeClr val="tx1"/>
                          </a:solidFill>
                          <a:latin typeface="Calibri" panose="020F0502020204030204" pitchFamily="34" charset="0"/>
                          <a:cs typeface="Calibri" panose="020F0502020204030204" pitchFamily="34" charset="0"/>
                        </a:rPr>
                        <a:t>Project Manager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effectLst/>
                          <a:latin typeface="Calibri" panose="020F0502020204030204" pitchFamily="34" charset="0"/>
                          <a:ea typeface="+mn-ea"/>
                          <a:cs typeface="Calibri" panose="020F0502020204030204" pitchFamily="34" charset="0"/>
                        </a:rPr>
                        <a:t>Responsible for facilitating the planning, development, and implementation of initiatives that utilize technology solutions, and maximizing realized business value. </a:t>
                      </a:r>
                    </a:p>
                  </a:txBody>
                  <a:tcPr/>
                </a:tc>
                <a:extLst>
                  <a:ext uri="{0D108BD9-81ED-4DB2-BD59-A6C34878D82A}">
                    <a16:rowId xmlns:a16="http://schemas.microsoft.com/office/drawing/2014/main" xmlns="" val="708303288"/>
                  </a:ext>
                </a:extLst>
              </a:tr>
            </a:tbl>
          </a:graphicData>
        </a:graphic>
      </p:graphicFrame>
    </p:spTree>
    <p:extLst>
      <p:ext uri="{BB962C8B-B14F-4D97-AF65-F5344CB8AC3E}">
        <p14:creationId xmlns:p14="http://schemas.microsoft.com/office/powerpoint/2010/main" val="1658131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3B77D-9217-4CAD-851C-C438344BA122}"/>
              </a:ext>
            </a:extLst>
          </p:cNvPr>
          <p:cNvSpPr>
            <a:spLocks noGrp="1"/>
          </p:cNvSpPr>
          <p:nvPr>
            <p:ph type="title"/>
          </p:nvPr>
        </p:nvSpPr>
        <p:spPr/>
        <p:txBody>
          <a:bodyPr/>
          <a:lstStyle/>
          <a:p>
            <a:r>
              <a:rPr lang="en-US"/>
              <a:t>Role Descriptions (2/2)</a:t>
            </a:r>
          </a:p>
        </p:txBody>
      </p:sp>
      <p:graphicFrame>
        <p:nvGraphicFramePr>
          <p:cNvPr id="3" name="Table 3">
            <a:extLst>
              <a:ext uri="{FF2B5EF4-FFF2-40B4-BE49-F238E27FC236}">
                <a16:creationId xmlns:a16="http://schemas.microsoft.com/office/drawing/2014/main" xmlns="" id="{D4709123-7964-4C14-BC4A-E0B1BBB372C5}"/>
              </a:ext>
            </a:extLst>
          </p:cNvPr>
          <p:cNvGraphicFramePr>
            <a:graphicFrameLocks noGrp="1"/>
          </p:cNvGraphicFramePr>
          <p:nvPr>
            <p:extLst>
              <p:ext uri="{D42A27DB-BD31-4B8C-83A1-F6EECF244321}">
                <p14:modId xmlns:p14="http://schemas.microsoft.com/office/powerpoint/2010/main" val="2385232476"/>
              </p:ext>
            </p:extLst>
          </p:nvPr>
        </p:nvGraphicFramePr>
        <p:xfrm>
          <a:off x="457200" y="900879"/>
          <a:ext cx="11059610" cy="3947160"/>
        </p:xfrm>
        <a:graphic>
          <a:graphicData uri="http://schemas.openxmlformats.org/drawingml/2006/table">
            <a:tbl>
              <a:tblPr firstRow="1" bandRow="1">
                <a:tableStyleId>{69012ECD-51FC-41F1-AA8D-1B2483CD663E}</a:tableStyleId>
              </a:tblPr>
              <a:tblGrid>
                <a:gridCol w="2274425">
                  <a:extLst>
                    <a:ext uri="{9D8B030D-6E8A-4147-A177-3AD203B41FA5}">
                      <a16:colId xmlns:a16="http://schemas.microsoft.com/office/drawing/2014/main" xmlns="" val="3062494090"/>
                    </a:ext>
                  </a:extLst>
                </a:gridCol>
                <a:gridCol w="8785185">
                  <a:extLst>
                    <a:ext uri="{9D8B030D-6E8A-4147-A177-3AD203B41FA5}">
                      <a16:colId xmlns:a16="http://schemas.microsoft.com/office/drawing/2014/main" xmlns="" val="2496498462"/>
                    </a:ext>
                  </a:extLst>
                </a:gridCol>
              </a:tblGrid>
              <a:tr h="370840">
                <a:tc>
                  <a:txBody>
                    <a:bodyPr/>
                    <a:lstStyle/>
                    <a:p>
                      <a:pPr algn="ctr"/>
                      <a:r>
                        <a:rPr lang="en-US" sz="1400"/>
                        <a:t>Role</a:t>
                      </a:r>
                    </a:p>
                  </a:txBody>
                  <a:tcPr anchor="ctr"/>
                </a:tc>
                <a:tc>
                  <a:txBody>
                    <a:bodyPr/>
                    <a:lstStyle/>
                    <a:p>
                      <a:pPr algn="ctr"/>
                      <a:r>
                        <a:rPr lang="en-US" sz="1400"/>
                        <a:t>Description</a:t>
                      </a:r>
                    </a:p>
                  </a:txBody>
                  <a:tcPr anchor="ctr"/>
                </a:tc>
                <a:extLst>
                  <a:ext uri="{0D108BD9-81ED-4DB2-BD59-A6C34878D82A}">
                    <a16:rowId xmlns:a16="http://schemas.microsoft.com/office/drawing/2014/main" xmlns="" val="2020859297"/>
                  </a:ext>
                </a:extLst>
              </a:tr>
              <a:tr h="256593">
                <a:tc>
                  <a:txBody>
                    <a:bodyPr/>
                    <a:lstStyle/>
                    <a:p>
                      <a:r>
                        <a:rPr lang="en-US" sz="1200" b="1">
                          <a:solidFill>
                            <a:schemeClr val="tx1"/>
                          </a:solidFill>
                          <a:latin typeface="Calibri" panose="020F0502020204030204" pitchFamily="34" charset="0"/>
                          <a:cs typeface="Calibri" panose="020F0502020204030204" pitchFamily="34" charset="0"/>
                        </a:rPr>
                        <a:t>Relationship Manager</a:t>
                      </a:r>
                    </a:p>
                  </a:txBody>
                  <a:tcPr/>
                </a:tc>
                <a:tc>
                  <a:txBody>
                    <a:bodyPr/>
                    <a:lstStyle/>
                    <a:p>
                      <a:r>
                        <a:rPr lang="en-US" sz="1100">
                          <a:latin typeface="Calibri" panose="020F0502020204030204" pitchFamily="34" charset="0"/>
                          <a:cs typeface="Calibri" panose="020F0502020204030204" pitchFamily="34" charset="0"/>
                        </a:rPr>
                        <a:t>Responsible for building and maintaining relationship with customers / stakeholders. </a:t>
                      </a:r>
                    </a:p>
                  </a:txBody>
                  <a:tcPr/>
                </a:tc>
                <a:extLst>
                  <a:ext uri="{0D108BD9-81ED-4DB2-BD59-A6C34878D82A}">
                    <a16:rowId xmlns:a16="http://schemas.microsoft.com/office/drawing/2014/main" xmlns="" val="3676969857"/>
                  </a:ext>
                </a:extLst>
              </a:tr>
              <a:tr h="256593">
                <a:tc>
                  <a:txBody>
                    <a:bodyPr/>
                    <a:lstStyle/>
                    <a:p>
                      <a:r>
                        <a:rPr lang="en-US" sz="1200" b="1">
                          <a:solidFill>
                            <a:schemeClr val="tx1"/>
                          </a:solidFill>
                          <a:latin typeface="Calibri" panose="020F0502020204030204" pitchFamily="34" charset="0"/>
                          <a:cs typeface="Calibri" panose="020F0502020204030204" pitchFamily="34" charset="0"/>
                        </a:rPr>
                        <a:t>Release Manager</a:t>
                      </a:r>
                    </a:p>
                  </a:txBody>
                  <a:tcPr/>
                </a:tc>
                <a:tc>
                  <a:txBody>
                    <a:bodyPr/>
                    <a:lstStyle/>
                    <a:p>
                      <a:r>
                        <a:rPr lang="en-US" sz="1100">
                          <a:latin typeface="Calibri" panose="020F0502020204030204" pitchFamily="34" charset="0"/>
                          <a:cs typeface="Calibri" panose="020F0502020204030204" pitchFamily="34" charset="0"/>
                        </a:rPr>
                        <a:t>Responsible for planning software, firmware, and hardware releases into test and production environments. Also responsible for monitoring and analyzing the production pipeline and ensuring the quality and integrity of releases are maintained. </a:t>
                      </a:r>
                    </a:p>
                  </a:txBody>
                  <a:tcPr/>
                </a:tc>
                <a:extLst>
                  <a:ext uri="{0D108BD9-81ED-4DB2-BD59-A6C34878D82A}">
                    <a16:rowId xmlns:a16="http://schemas.microsoft.com/office/drawing/2014/main" xmlns="" val="237892400"/>
                  </a:ext>
                </a:extLst>
              </a:tr>
              <a:tr h="370840">
                <a:tc>
                  <a:txBody>
                    <a:bodyPr/>
                    <a:lstStyle/>
                    <a:p>
                      <a:r>
                        <a:rPr lang="en-US" sz="1200" b="1">
                          <a:solidFill>
                            <a:schemeClr val="tx1"/>
                          </a:solidFill>
                          <a:latin typeface="Calibri" panose="020F0502020204030204" pitchFamily="34" charset="0"/>
                          <a:cs typeface="Calibri" panose="020F0502020204030204" pitchFamily="34" charset="0"/>
                        </a:rPr>
                        <a:t>Resource Manager</a:t>
                      </a:r>
                    </a:p>
                  </a:txBody>
                  <a:tcPr/>
                </a:tc>
                <a:tc>
                  <a:txBody>
                    <a:bodyPr/>
                    <a:lstStyle/>
                    <a:p>
                      <a:r>
                        <a:rPr lang="en-US" sz="1100">
                          <a:latin typeface="Calibri" panose="020F0502020204030204" pitchFamily="34" charset="0"/>
                          <a:cs typeface="Calibri" panose="020F0502020204030204" pitchFamily="34" charset="0"/>
                        </a:rPr>
                        <a:t>Responsible for ensuring the optimal and effective use of IT staff and, often, contractors by matching workers’ capabilities and skills to initiatives, business-as-usual activities, staffing plans, and requirements. </a:t>
                      </a:r>
                    </a:p>
                  </a:txBody>
                  <a:tcPr/>
                </a:tc>
                <a:extLst>
                  <a:ext uri="{0D108BD9-81ED-4DB2-BD59-A6C34878D82A}">
                    <a16:rowId xmlns:a16="http://schemas.microsoft.com/office/drawing/2014/main" xmlns="" val="1805"/>
                  </a:ext>
                </a:extLst>
              </a:tr>
              <a:tr h="370840">
                <a:tc>
                  <a:txBody>
                    <a:bodyPr/>
                    <a:lstStyle/>
                    <a:p>
                      <a:r>
                        <a:rPr lang="en-US" sz="1200" b="1">
                          <a:solidFill>
                            <a:schemeClr val="tx1"/>
                          </a:solidFill>
                          <a:latin typeface="Calibri" panose="020F0502020204030204" pitchFamily="34" charset="0"/>
                          <a:cs typeface="Calibri" panose="020F0502020204030204" pitchFamily="34" charset="0"/>
                        </a:rPr>
                        <a:t>Scrum Master</a:t>
                      </a:r>
                    </a:p>
                  </a:txBody>
                  <a:tcPr/>
                </a:tc>
                <a:tc>
                  <a:txBody>
                    <a:bodyPr/>
                    <a:lstStyle/>
                    <a:p>
                      <a:r>
                        <a:rPr lang="en-US" sz="1100" kern="1200" dirty="0">
                          <a:solidFill>
                            <a:schemeClr val="tx1"/>
                          </a:solidFill>
                          <a:effectLst/>
                          <a:latin typeface="Calibri" panose="020F0502020204030204" pitchFamily="34" charset="0"/>
                          <a:ea typeface="+mn-ea"/>
                          <a:cs typeface="Calibri" panose="020F0502020204030204" pitchFamily="34" charset="0"/>
                        </a:rPr>
                        <a:t>Responsible for facilitating the Scrum process for agile team(s). Coaches the team and works to optimize the Scrum process to be the most efficient and effective by anticipating complications, facilitating flow, eliminating obstacles, and fostering a high-performing environment. </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680815020"/>
                  </a:ext>
                </a:extLst>
              </a:tr>
              <a:tr h="370840">
                <a:tc>
                  <a:txBody>
                    <a:bodyPr/>
                    <a:lstStyle/>
                    <a:p>
                      <a:r>
                        <a:rPr lang="en-US" sz="1200" b="1">
                          <a:solidFill>
                            <a:schemeClr val="tx1"/>
                          </a:solidFill>
                          <a:latin typeface="Calibri" panose="020F0502020204030204" pitchFamily="34" charset="0"/>
                          <a:cs typeface="Calibri" panose="020F0502020204030204" pitchFamily="34" charset="0"/>
                        </a:rPr>
                        <a:t>Site Manager</a:t>
                      </a:r>
                    </a:p>
                  </a:txBody>
                  <a:tcPr/>
                </a:tc>
                <a:tc>
                  <a:txBody>
                    <a:bodyPr/>
                    <a:lstStyle/>
                    <a:p>
                      <a:r>
                        <a:rPr lang="en-US" sz="1100">
                          <a:latin typeface="Calibri" panose="020F0502020204030204" pitchFamily="34" charset="0"/>
                          <a:cs typeface="Calibri" panose="020F0502020204030204" pitchFamily="34" charset="0"/>
                        </a:rPr>
                        <a:t>Responsible for executing and ensuring effective IT work at a specific facility, serving as the local IT </a:t>
                      </a:r>
                      <a:r>
                        <a:rPr lang="en-US" sz="1100">
                          <a:solidFill>
                            <a:schemeClr val="tx1"/>
                          </a:solidFill>
                          <a:latin typeface="Calibri" panose="020F0502020204030204" pitchFamily="34" charset="0"/>
                          <a:cs typeface="Calibri" panose="020F0502020204030204" pitchFamily="34" charset="0"/>
                        </a:rPr>
                        <a:t>operations support leader. </a:t>
                      </a:r>
                    </a:p>
                  </a:txBody>
                  <a:tcPr/>
                </a:tc>
                <a:extLst>
                  <a:ext uri="{0D108BD9-81ED-4DB2-BD59-A6C34878D82A}">
                    <a16:rowId xmlns:a16="http://schemas.microsoft.com/office/drawing/2014/main" xmlns="" val="1805895312"/>
                  </a:ext>
                </a:extLst>
              </a:tr>
              <a:tr h="370840">
                <a:tc>
                  <a:txBody>
                    <a:bodyPr/>
                    <a:lstStyle/>
                    <a:p>
                      <a:r>
                        <a:rPr lang="en-US" sz="1200" b="1">
                          <a:solidFill>
                            <a:schemeClr val="tx1"/>
                          </a:solidFill>
                          <a:latin typeface="Calibri" panose="020F0502020204030204" pitchFamily="34" charset="0"/>
                          <a:cs typeface="Calibri" panose="020F0502020204030204" pitchFamily="34" charset="0"/>
                        </a:rPr>
                        <a:t>Solution Architect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latin typeface="Calibri" panose="020F0502020204030204" pitchFamily="34" charset="0"/>
                          <a:cs typeface="Calibri" panose="020F0502020204030204" pitchFamily="34" charset="0"/>
                        </a:rPr>
                        <a:t>Responsible for assessing systems, designing and developing new solutions / systems and integrating hardware and software to achieve business objectives. </a:t>
                      </a:r>
                    </a:p>
                  </a:txBody>
                  <a:tcPr/>
                </a:tc>
                <a:extLst>
                  <a:ext uri="{0D108BD9-81ED-4DB2-BD59-A6C34878D82A}">
                    <a16:rowId xmlns:a16="http://schemas.microsoft.com/office/drawing/2014/main" xmlns="" val="930244202"/>
                  </a:ext>
                </a:extLst>
              </a:tr>
              <a:tr h="370840">
                <a:tc>
                  <a:txBody>
                    <a:bodyPr/>
                    <a:lstStyle/>
                    <a:p>
                      <a:r>
                        <a:rPr lang="en-US" sz="1200" b="1">
                          <a:solidFill>
                            <a:schemeClr val="tx1"/>
                          </a:solidFill>
                          <a:latin typeface="Calibri" panose="020F0502020204030204" pitchFamily="34" charset="0"/>
                          <a:cs typeface="Calibri" panose="020F0502020204030204" pitchFamily="34" charset="0"/>
                        </a:rPr>
                        <a:t>Staffing Coordinator</a:t>
                      </a:r>
                    </a:p>
                  </a:txBody>
                  <a:tcPr/>
                </a:tc>
                <a:tc>
                  <a:txBody>
                    <a:bodyPr/>
                    <a:lstStyle/>
                    <a:p>
                      <a:r>
                        <a:rPr lang="en-US" sz="1100">
                          <a:latin typeface="Calibri" panose="020F0502020204030204" pitchFamily="34" charset="0"/>
                          <a:cs typeface="Calibri" panose="020F0502020204030204" pitchFamily="34" charset="0"/>
                        </a:rPr>
                        <a:t>Responsible for identifying new opportunities for recruiting and participating in recruiting activities across the </a:t>
                      </a:r>
                      <a:r>
                        <a:rPr lang="en-US" sz="1100">
                          <a:solidFill>
                            <a:schemeClr val="tx1"/>
                          </a:solidFill>
                          <a:latin typeface="Calibri" panose="020F0502020204030204" pitchFamily="34" charset="0"/>
                          <a:cs typeface="Calibri" panose="020F0502020204030204" pitchFamily="34" charset="0"/>
                        </a:rPr>
                        <a:t>organization. </a:t>
                      </a:r>
                    </a:p>
                  </a:txBody>
                  <a:tcPr/>
                </a:tc>
                <a:extLst>
                  <a:ext uri="{0D108BD9-81ED-4DB2-BD59-A6C34878D82A}">
                    <a16:rowId xmlns:a16="http://schemas.microsoft.com/office/drawing/2014/main" xmlns="" val="1232798134"/>
                  </a:ext>
                </a:extLst>
              </a:tr>
              <a:tr h="370840">
                <a:tc>
                  <a:txBody>
                    <a:bodyPr/>
                    <a:lstStyle/>
                    <a:p>
                      <a:r>
                        <a:rPr lang="en-US" sz="1200" b="1">
                          <a:solidFill>
                            <a:schemeClr val="tx1"/>
                          </a:solidFill>
                          <a:latin typeface="Calibri" panose="020F0502020204030204" pitchFamily="34" charset="0"/>
                          <a:cs typeface="Calibri" panose="020F0502020204030204" pitchFamily="34" charset="0"/>
                        </a:rPr>
                        <a:t>Tester</a:t>
                      </a:r>
                    </a:p>
                  </a:txBody>
                  <a:tcPr/>
                </a:tc>
                <a:tc>
                  <a:txBody>
                    <a:bodyPr/>
                    <a:lstStyle/>
                    <a:p>
                      <a:r>
                        <a:rPr lang="en-US" sz="1100">
                          <a:latin typeface="Calibri" panose="020F0502020204030204" pitchFamily="34" charset="0"/>
                          <a:cs typeface="Calibri" panose="020F0502020204030204" pitchFamily="34" charset="0"/>
                        </a:rPr>
                        <a:t>Responsible for testing software products that are either built in-house, customized, or configured. Partners with developers to plan, test, and implement software changes to ensure products conform to the desired quality standard. </a:t>
                      </a:r>
                    </a:p>
                  </a:txBody>
                  <a:tcPr/>
                </a:tc>
                <a:extLst>
                  <a:ext uri="{0D108BD9-81ED-4DB2-BD59-A6C34878D82A}">
                    <a16:rowId xmlns:a16="http://schemas.microsoft.com/office/drawing/2014/main" xmlns="" val="341234351"/>
                  </a:ext>
                </a:extLst>
              </a:tr>
              <a:tr h="370840">
                <a:tc>
                  <a:txBody>
                    <a:bodyPr/>
                    <a:lstStyle/>
                    <a:p>
                      <a:r>
                        <a:rPr lang="en-US" sz="1200" b="1">
                          <a:solidFill>
                            <a:schemeClr val="tx1"/>
                          </a:solidFill>
                          <a:latin typeface="Calibri" panose="020F0502020204030204" pitchFamily="34" charset="0"/>
                          <a:cs typeface="Calibri" panose="020F0502020204030204" pitchFamily="34" charset="0"/>
                        </a:rPr>
                        <a:t>Vendor Manager</a:t>
                      </a:r>
                    </a:p>
                  </a:txBody>
                  <a:tcPr/>
                </a:tc>
                <a:tc>
                  <a:txBody>
                    <a:bodyPr/>
                    <a:lstStyle/>
                    <a:p>
                      <a:r>
                        <a:rPr lang="en-US" sz="1100" kern="1200" dirty="0">
                          <a:solidFill>
                            <a:schemeClr val="tx1"/>
                          </a:solidFill>
                          <a:effectLst/>
                          <a:latin typeface="Calibri" panose="020F0502020204030204" pitchFamily="34" charset="0"/>
                          <a:ea typeface="+mn-ea"/>
                          <a:cs typeface="Calibri" panose="020F0502020204030204" pitchFamily="34" charset="0"/>
                        </a:rPr>
                        <a:t>Responsible for building, maintaining, and enhancing relationships with IT vendors and internal stakeholders in an effort to optimize contract and service value. </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xmlns="" val="389884037"/>
                  </a:ext>
                </a:extLst>
              </a:tr>
            </a:tbl>
          </a:graphicData>
        </a:graphic>
      </p:graphicFrame>
    </p:spTree>
    <p:extLst>
      <p:ext uri="{BB962C8B-B14F-4D97-AF65-F5344CB8AC3E}">
        <p14:creationId xmlns:p14="http://schemas.microsoft.com/office/powerpoint/2010/main" val="3627907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1B7AA174-0AFD-43EC-BE37-9D461F3484CB}"/>
              </a:ext>
            </a:extLst>
          </p:cNvPr>
          <p:cNvGraphicFramePr>
            <a:graphicFrameLocks noChangeAspect="1"/>
          </p:cNvGraphicFramePr>
          <p:nvPr>
            <p:custDataLst>
              <p:tags r:id="rId2"/>
            </p:custDataLst>
            <p:extLst>
              <p:ext uri="{D42A27DB-BD31-4B8C-83A1-F6EECF244321}">
                <p14:modId xmlns:p14="http://schemas.microsoft.com/office/powerpoint/2010/main" val="9727466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53"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1B7AA174-0AFD-43EC-BE37-9D461F3484C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DD999002-CCFE-471B-B308-247BBDE4FF9F}"/>
              </a:ext>
            </a:extLst>
          </p:cNvPr>
          <p:cNvSpPr>
            <a:spLocks noGrp="1"/>
          </p:cNvSpPr>
          <p:nvPr>
            <p:ph type="title"/>
          </p:nvPr>
        </p:nvSpPr>
        <p:spPr bwMode="gray"/>
        <p:txBody>
          <a:bodyPr vert="horz"/>
          <a:lstStyle/>
          <a:p>
            <a:r>
              <a:rPr lang="en-US" dirty="0"/>
              <a:t>Case Example: City of San Antonio </a:t>
            </a:r>
            <a:br>
              <a:rPr lang="en-US" dirty="0"/>
            </a:br>
            <a:r>
              <a:rPr lang="en-US" dirty="0">
                <a:solidFill>
                  <a:srgbClr val="009AD7"/>
                </a:solidFill>
              </a:rPr>
              <a:t>Proposed Changes to the Target State Job Architecture </a:t>
            </a:r>
            <a:br>
              <a:rPr lang="en-US" dirty="0">
                <a:solidFill>
                  <a:srgbClr val="009AD7"/>
                </a:solidFill>
              </a:rPr>
            </a:br>
            <a:r>
              <a:rPr lang="en-US" dirty="0">
                <a:solidFill>
                  <a:srgbClr val="009AD7"/>
                </a:solidFill>
              </a:rPr>
              <a:t>to Support a Shift Toward a Product-Oriented Operating Model </a:t>
            </a:r>
          </a:p>
        </p:txBody>
      </p:sp>
      <p:sp>
        <p:nvSpPr>
          <p:cNvPr id="6" name="TextBox 5">
            <a:extLst>
              <a:ext uri="{FF2B5EF4-FFF2-40B4-BE49-F238E27FC236}">
                <a16:creationId xmlns:a16="http://schemas.microsoft.com/office/drawing/2014/main" xmlns="" id="{B6D0D5FA-7379-49CA-8B9A-7B5AA124C614}"/>
              </a:ext>
            </a:extLst>
          </p:cNvPr>
          <p:cNvSpPr txBox="1"/>
          <p:nvPr/>
        </p:nvSpPr>
        <p:spPr bwMode="gray">
          <a:xfrm>
            <a:off x="457200" y="1534783"/>
            <a:ext cx="11276013" cy="307777"/>
          </a:xfrm>
          <a:prstGeom prst="rect">
            <a:avLst/>
          </a:prstGeom>
          <a:solidFill>
            <a:schemeClr val="accent1"/>
          </a:solidFill>
        </p:spPr>
        <p:txBody>
          <a:bodyPr wrap="square" lIns="457200" rIns="18288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rgbClr val="FFFFFF"/>
                </a:solidFill>
                <a:latin typeface="Arial" panose="020B0604020202020204"/>
              </a:rPr>
              <a:t>Gartner Consulting recommends to f</a:t>
            </a:r>
            <a:r>
              <a:rPr kumimoji="0" lang="en-US" sz="1400" b="0" i="0" u="none" strike="noStrike" kern="1200" cap="none" spc="0" normalizeH="0" baseline="0" noProof="0">
                <a:ln>
                  <a:noFill/>
                </a:ln>
                <a:solidFill>
                  <a:srgbClr val="FFFFFF"/>
                </a:solidFill>
                <a:effectLst/>
                <a:uLnTx/>
                <a:uFillTx/>
                <a:latin typeface="Arial" panose="020B0604020202020204"/>
                <a:ea typeface="+mn-ea"/>
                <a:cs typeface="+mn-cs"/>
              </a:rPr>
              <a:t>ocus on </a:t>
            </a:r>
            <a:r>
              <a:rPr kumimoji="0" lang="en-US" sz="1400" b="1" i="0" u="none" strike="noStrike" kern="1200" cap="none" spc="0" normalizeH="0" baseline="0" noProof="0">
                <a:ln>
                  <a:noFill/>
                </a:ln>
                <a:solidFill>
                  <a:srgbClr val="FFFFFF"/>
                </a:solidFill>
                <a:effectLst/>
                <a:uLnTx/>
                <a:uFillTx/>
                <a:latin typeface="Arial" panose="020B0604020202020204"/>
                <a:ea typeface="+mn-ea"/>
                <a:cs typeface="+mn-cs"/>
              </a:rPr>
              <a:t>three key areas </a:t>
            </a:r>
            <a:r>
              <a:rPr kumimoji="0" lang="en-US" sz="1400" b="0" i="0" u="none" strike="noStrike" kern="1200" cap="none" spc="0" normalizeH="0" baseline="0" noProof="0">
                <a:ln>
                  <a:noFill/>
                </a:ln>
                <a:solidFill>
                  <a:srgbClr val="FFFFFF"/>
                </a:solidFill>
                <a:effectLst/>
                <a:uLnTx/>
                <a:uFillTx/>
                <a:latin typeface="Arial" panose="020B0604020202020204"/>
                <a:ea typeface="+mn-ea"/>
                <a:cs typeface="+mn-cs"/>
              </a:rPr>
              <a:t>to initiate the transition to a product organization </a:t>
            </a:r>
          </a:p>
        </p:txBody>
      </p:sp>
      <p:sp>
        <p:nvSpPr>
          <p:cNvPr id="24" name="Content Placeholder 2">
            <a:extLst>
              <a:ext uri="{FF2B5EF4-FFF2-40B4-BE49-F238E27FC236}">
                <a16:creationId xmlns:a16="http://schemas.microsoft.com/office/drawing/2014/main" xmlns="" id="{32A42727-830A-4CF6-B321-C8BD0B18CF7C}"/>
              </a:ext>
            </a:extLst>
          </p:cNvPr>
          <p:cNvSpPr txBox="1">
            <a:spLocks/>
          </p:cNvSpPr>
          <p:nvPr/>
        </p:nvSpPr>
        <p:spPr bwMode="gray">
          <a:xfrm>
            <a:off x="3412067" y="1981916"/>
            <a:ext cx="8136485" cy="1277273"/>
          </a:xfrm>
          <a:prstGeom prst="rect">
            <a:avLst/>
          </a:prstGeom>
        </p:spPr>
        <p:txBody>
          <a:bodyPr wrap="square">
            <a:spAutoFit/>
          </a:bodyPr>
          <a:lst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200" b="1" dirty="0">
                <a:solidFill>
                  <a:srgbClr val="002856"/>
                </a:solidFill>
                <a:latin typeface="+mj-lt"/>
              </a:rPr>
              <a:t>Consolidation of 32 to 12 Broad Job Families (Including 7 New Job Families)</a:t>
            </a:r>
          </a:p>
          <a:p>
            <a:pPr marL="285750" lvl="0" indent="-285750">
              <a:spcAft>
                <a:spcPts val="0"/>
              </a:spcAft>
              <a:buClr>
                <a:srgbClr val="002856"/>
              </a:buClr>
              <a:buSzTx/>
              <a:defRPr/>
            </a:pPr>
            <a:r>
              <a:rPr lang="en-US" sz="1200" dirty="0">
                <a:solidFill>
                  <a:prstClr val="black"/>
                </a:solidFill>
                <a:latin typeface="Arial" panose="020B0604020202020204" pitchFamily="34" charset="0"/>
                <a:cs typeface="Arial" panose="020B0604020202020204" pitchFamily="34" charset="0"/>
              </a:rPr>
              <a:t>Drive efficiency </a:t>
            </a:r>
            <a:r>
              <a:rPr lang="en-US" sz="1200" dirty="0">
                <a:solidFill>
                  <a:prstClr val="black"/>
                </a:solidFill>
              </a:rPr>
              <a:t>into the current job architecture through </a:t>
            </a:r>
            <a:r>
              <a:rPr lang="en-US" sz="1200" b="1" dirty="0">
                <a:solidFill>
                  <a:srgbClr val="009AD7"/>
                </a:solidFill>
              </a:rPr>
              <a:t>reduction</a:t>
            </a:r>
            <a:r>
              <a:rPr lang="en-US" sz="1200" dirty="0">
                <a:solidFill>
                  <a:prstClr val="black"/>
                </a:solidFill>
              </a:rPr>
              <a:t> of siloes, creation of </a:t>
            </a:r>
            <a:r>
              <a:rPr lang="en-US" sz="1200" b="1" dirty="0">
                <a:solidFill>
                  <a:srgbClr val="009AD7"/>
                </a:solidFill>
              </a:rPr>
              <a:t>technology agnostic</a:t>
            </a:r>
            <a:r>
              <a:rPr lang="en-US" sz="1200" dirty="0">
                <a:solidFill>
                  <a:prstClr val="black"/>
                </a:solidFill>
              </a:rPr>
              <a:t> job families and </a:t>
            </a:r>
            <a:r>
              <a:rPr lang="en-US" sz="1200" b="1" dirty="0">
                <a:solidFill>
                  <a:srgbClr val="009AD7"/>
                </a:solidFill>
              </a:rPr>
              <a:t>standardized levels </a:t>
            </a:r>
            <a:r>
              <a:rPr lang="en-US" sz="1200" dirty="0">
                <a:solidFill>
                  <a:prstClr val="black"/>
                </a:solidFill>
              </a:rPr>
              <a:t>across job families</a:t>
            </a:r>
          </a:p>
          <a:p>
            <a:pPr marL="285750" lvl="0" indent="-285750">
              <a:spcAft>
                <a:spcPts val="0"/>
              </a:spcAft>
              <a:buClr>
                <a:srgbClr val="002856"/>
              </a:buClr>
              <a:buSzTx/>
              <a:defRPr/>
            </a:pPr>
            <a:r>
              <a:rPr lang="en-US" sz="1200" dirty="0">
                <a:solidFill>
                  <a:prstClr val="black"/>
                </a:solidFill>
              </a:rPr>
              <a:t>Provide individuals with more </a:t>
            </a:r>
            <a:r>
              <a:rPr lang="en-US" sz="1200" b="1" dirty="0">
                <a:solidFill>
                  <a:srgbClr val="009AD7"/>
                </a:solidFill>
              </a:rPr>
              <a:t>mobility and visibility </a:t>
            </a:r>
            <a:r>
              <a:rPr lang="en-US" sz="1200" dirty="0">
                <a:solidFill>
                  <a:prstClr val="black"/>
                </a:solidFill>
              </a:rPr>
              <a:t>into other jobs that hold similar characteristics</a:t>
            </a:r>
          </a:p>
          <a:p>
            <a:pPr marL="285750" lvl="0" indent="-285750">
              <a:spcAft>
                <a:spcPts val="0"/>
              </a:spcAft>
              <a:buClr>
                <a:srgbClr val="002856"/>
              </a:buClr>
              <a:buSzTx/>
              <a:defRPr/>
            </a:pPr>
            <a:r>
              <a:rPr lang="en-US" sz="1200" dirty="0">
                <a:solidFill>
                  <a:prstClr val="black"/>
                </a:solidFill>
              </a:rPr>
              <a:t>job families </a:t>
            </a:r>
            <a:r>
              <a:rPr lang="en-US" sz="1200" b="1" dirty="0">
                <a:solidFill>
                  <a:srgbClr val="009AD7"/>
                </a:solidFill>
              </a:rPr>
              <a:t>align with market trends</a:t>
            </a:r>
            <a:r>
              <a:rPr lang="en-US" sz="1200" dirty="0">
                <a:solidFill>
                  <a:prstClr val="black"/>
                </a:solidFill>
              </a:rPr>
              <a:t>, be </a:t>
            </a:r>
            <a:r>
              <a:rPr lang="en-US" sz="1200" b="1" dirty="0">
                <a:solidFill>
                  <a:srgbClr val="009AD7"/>
                </a:solidFill>
              </a:rPr>
              <a:t>indicative of work, </a:t>
            </a:r>
            <a:r>
              <a:rPr lang="en-US" sz="1200" dirty="0">
                <a:solidFill>
                  <a:prstClr val="black"/>
                </a:solidFill>
              </a:rPr>
              <a:t>reflect the job itself to </a:t>
            </a:r>
            <a:r>
              <a:rPr lang="en-US" sz="1200" b="1" dirty="0">
                <a:solidFill>
                  <a:srgbClr val="009AD7"/>
                </a:solidFill>
              </a:rPr>
              <a:t>ensure consistency </a:t>
            </a:r>
            <a:r>
              <a:rPr lang="en-US" sz="1200" dirty="0">
                <a:solidFill>
                  <a:prstClr val="black"/>
                </a:solidFill>
              </a:rPr>
              <a:t>within the marketplace and support a shift to a </a:t>
            </a:r>
            <a:r>
              <a:rPr lang="en-US" sz="1200" b="1" dirty="0">
                <a:solidFill>
                  <a:srgbClr val="009AD7"/>
                </a:solidFill>
              </a:rPr>
              <a:t>horizontal</a:t>
            </a:r>
            <a:r>
              <a:rPr lang="en-US" sz="1200" dirty="0">
                <a:solidFill>
                  <a:prstClr val="black"/>
                </a:solidFill>
              </a:rPr>
              <a:t> job title structure</a:t>
            </a:r>
          </a:p>
        </p:txBody>
      </p:sp>
      <p:pic>
        <p:nvPicPr>
          <p:cNvPr id="27" name="Picture Placeholder 193">
            <a:extLst>
              <a:ext uri="{FF2B5EF4-FFF2-40B4-BE49-F238E27FC236}">
                <a16:creationId xmlns:a16="http://schemas.microsoft.com/office/drawing/2014/main" xmlns="" id="{B12375AC-2328-4E36-9087-2EE61C05387B}"/>
              </a:ext>
            </a:extLst>
          </p:cNvPr>
          <p:cNvPicPr>
            <a:picLocks noChangeAspect="1"/>
          </p:cNvPicPr>
          <p:nvPr/>
        </p:nvPicPr>
        <p:blipFill>
          <a:blip r:embed="rId7">
            <a:extLst>
              <a:ext uri="{96DAC541-7B7A-43D3-8B79-37D633B846F1}">
                <asvg:svgBlip xmlns:asvg="http://schemas.microsoft.com/office/drawing/2016/SVG/main" xmlns="" r:embed="rId8"/>
              </a:ext>
            </a:extLst>
          </a:blip>
          <a:srcRect l="13721" r="13721"/>
          <a:stretch>
            <a:fillRect/>
          </a:stretch>
        </p:blipFill>
        <p:spPr bwMode="gray">
          <a:xfrm>
            <a:off x="457200" y="1637110"/>
            <a:ext cx="1890049" cy="4469891"/>
          </a:xfrm>
          <a:prstGeom prst="rect">
            <a:avLst/>
          </a:prstGeom>
        </p:spPr>
      </p:pic>
      <p:sp>
        <p:nvSpPr>
          <p:cNvPr id="28" name="TextBox 27">
            <a:extLst>
              <a:ext uri="{FF2B5EF4-FFF2-40B4-BE49-F238E27FC236}">
                <a16:creationId xmlns:a16="http://schemas.microsoft.com/office/drawing/2014/main" xmlns="" id="{1EF9FB3E-4144-48DD-88F4-70A750C3828D}"/>
              </a:ext>
            </a:extLst>
          </p:cNvPr>
          <p:cNvSpPr txBox="1"/>
          <p:nvPr/>
        </p:nvSpPr>
        <p:spPr bwMode="gray">
          <a:xfrm>
            <a:off x="2399345" y="1976635"/>
            <a:ext cx="1012722" cy="1323439"/>
          </a:xfrm>
          <a:prstGeom prst="rect">
            <a:avLst/>
          </a:prstGeom>
          <a:noFill/>
        </p:spPr>
        <p:txBody>
          <a:bodyPr wrap="square" lIns="0" rtlCol="0">
            <a:spAutoFit/>
          </a:bodyPr>
          <a:lstStyle/>
          <a:p>
            <a:pPr algn="ctr"/>
            <a:r>
              <a:rPr lang="en-US" sz="8000">
                <a:solidFill>
                  <a:srgbClr val="BDBDBD"/>
                </a:solidFill>
                <a:latin typeface="+mj-lt"/>
              </a:rPr>
              <a:t>1</a:t>
            </a:r>
          </a:p>
        </p:txBody>
      </p:sp>
      <p:sp>
        <p:nvSpPr>
          <p:cNvPr id="29" name="TextBox 28">
            <a:extLst>
              <a:ext uri="{FF2B5EF4-FFF2-40B4-BE49-F238E27FC236}">
                <a16:creationId xmlns:a16="http://schemas.microsoft.com/office/drawing/2014/main" xmlns="" id="{726EAF97-55A1-46C0-8843-92F2C13B171A}"/>
              </a:ext>
            </a:extLst>
          </p:cNvPr>
          <p:cNvSpPr txBox="1"/>
          <p:nvPr/>
        </p:nvSpPr>
        <p:spPr bwMode="gray">
          <a:xfrm>
            <a:off x="2399345" y="3349790"/>
            <a:ext cx="1012722" cy="1323439"/>
          </a:xfrm>
          <a:prstGeom prst="rect">
            <a:avLst/>
          </a:prstGeom>
          <a:noFill/>
        </p:spPr>
        <p:txBody>
          <a:bodyPr wrap="square" lIns="0" rtlCol="0">
            <a:spAutoFit/>
          </a:bodyPr>
          <a:lstStyle/>
          <a:p>
            <a:pPr algn="ctr"/>
            <a:r>
              <a:rPr lang="en-US" sz="8000">
                <a:solidFill>
                  <a:srgbClr val="BDBDBD"/>
                </a:solidFill>
                <a:latin typeface="+mj-lt"/>
              </a:rPr>
              <a:t>2</a:t>
            </a:r>
          </a:p>
        </p:txBody>
      </p:sp>
      <p:sp>
        <p:nvSpPr>
          <p:cNvPr id="30" name="TextBox 29">
            <a:extLst>
              <a:ext uri="{FF2B5EF4-FFF2-40B4-BE49-F238E27FC236}">
                <a16:creationId xmlns:a16="http://schemas.microsoft.com/office/drawing/2014/main" xmlns="" id="{B510E4D4-F9E2-4A86-9F16-64A015164701}"/>
              </a:ext>
            </a:extLst>
          </p:cNvPr>
          <p:cNvSpPr txBox="1"/>
          <p:nvPr/>
        </p:nvSpPr>
        <p:spPr bwMode="gray">
          <a:xfrm>
            <a:off x="2399345" y="4763830"/>
            <a:ext cx="1012722" cy="1323439"/>
          </a:xfrm>
          <a:prstGeom prst="rect">
            <a:avLst/>
          </a:prstGeom>
          <a:noFill/>
        </p:spPr>
        <p:txBody>
          <a:bodyPr wrap="square" lIns="0" rtlCol="0">
            <a:spAutoFit/>
          </a:bodyPr>
          <a:lstStyle/>
          <a:p>
            <a:pPr algn="ctr"/>
            <a:r>
              <a:rPr lang="en-US" sz="8000">
                <a:solidFill>
                  <a:srgbClr val="BDBDBD"/>
                </a:solidFill>
                <a:latin typeface="+mj-lt"/>
              </a:rPr>
              <a:t>3</a:t>
            </a:r>
          </a:p>
        </p:txBody>
      </p:sp>
      <p:sp>
        <p:nvSpPr>
          <p:cNvPr id="31" name="Content Placeholder 2">
            <a:extLst>
              <a:ext uri="{FF2B5EF4-FFF2-40B4-BE49-F238E27FC236}">
                <a16:creationId xmlns:a16="http://schemas.microsoft.com/office/drawing/2014/main" xmlns="" id="{2D554614-E988-4DFA-AC25-81CDFA64B941}"/>
              </a:ext>
            </a:extLst>
          </p:cNvPr>
          <p:cNvSpPr txBox="1">
            <a:spLocks/>
          </p:cNvSpPr>
          <p:nvPr/>
        </p:nvSpPr>
        <p:spPr bwMode="gray">
          <a:xfrm>
            <a:off x="3412067" y="3463705"/>
            <a:ext cx="8136485" cy="1092607"/>
          </a:xfrm>
          <a:prstGeom prst="rect">
            <a:avLst/>
          </a:prstGeom>
        </p:spPr>
        <p:txBody>
          <a:bodyPr wrap="square" lIns="91440" tIns="45720" rIns="91440" bIns="45720" anchor="t">
            <a:spAutoFit/>
          </a:bodyPr>
          <a:lst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200" b="1" dirty="0">
                <a:solidFill>
                  <a:srgbClr val="002856"/>
                </a:solidFill>
                <a:latin typeface="+mj-lt"/>
              </a:rPr>
              <a:t>Development of 39 Job Series Strategically Aligned to the Most Relevant Job Family</a:t>
            </a:r>
          </a:p>
          <a:p>
            <a:pPr marL="285750" lvl="0" indent="-285750">
              <a:spcAft>
                <a:spcPts val="0"/>
              </a:spcAft>
              <a:buClr>
                <a:srgbClr val="002856"/>
              </a:buClr>
              <a:buSzTx/>
              <a:defRPr/>
            </a:pPr>
            <a:r>
              <a:rPr lang="en-US" sz="1200" dirty="0">
                <a:latin typeface="Arial"/>
                <a:cs typeface="Arial"/>
              </a:rPr>
              <a:t>Built out job series within each job family based on </a:t>
            </a:r>
            <a:r>
              <a:rPr lang="en-US" sz="1200" b="1" dirty="0">
                <a:solidFill>
                  <a:srgbClr val="009AD7"/>
                </a:solidFill>
                <a:latin typeface="Arial"/>
                <a:cs typeface="Arial"/>
              </a:rPr>
              <a:t>shared common characteristics </a:t>
            </a:r>
            <a:r>
              <a:rPr lang="en-US" sz="1200" dirty="0">
                <a:latin typeface="Arial"/>
                <a:cs typeface="Arial"/>
              </a:rPr>
              <a:t>and </a:t>
            </a:r>
            <a:r>
              <a:rPr lang="en-US" sz="1200" b="1" dirty="0">
                <a:solidFill>
                  <a:srgbClr val="009AD7"/>
                </a:solidFill>
                <a:latin typeface="Arial"/>
                <a:cs typeface="Arial"/>
              </a:rPr>
              <a:t>skills</a:t>
            </a:r>
            <a:r>
              <a:rPr lang="en-US" sz="1200" dirty="0">
                <a:latin typeface="Arial"/>
                <a:cs typeface="Arial"/>
              </a:rPr>
              <a:t> required to support the product-based capabilities of the organization</a:t>
            </a:r>
          </a:p>
          <a:p>
            <a:pPr marL="285750" indent="-285750">
              <a:spcAft>
                <a:spcPts val="0"/>
              </a:spcAft>
              <a:buClr>
                <a:srgbClr val="002856"/>
              </a:buClr>
              <a:buSzTx/>
              <a:defRPr/>
            </a:pPr>
            <a:r>
              <a:rPr lang="en-US" sz="1200" dirty="0"/>
              <a:t>Clearly defined job series </a:t>
            </a:r>
            <a:r>
              <a:rPr lang="en-US" sz="1200" b="1" dirty="0">
                <a:solidFill>
                  <a:srgbClr val="009AD7"/>
                </a:solidFill>
              </a:rPr>
              <a:t>provide guidance and insight </a:t>
            </a:r>
            <a:r>
              <a:rPr lang="en-US" sz="1200" dirty="0"/>
              <a:t>into an individual's </a:t>
            </a:r>
            <a:r>
              <a:rPr lang="en-US" sz="1200" b="1" dirty="0">
                <a:solidFill>
                  <a:srgbClr val="009AD7"/>
                </a:solidFill>
              </a:rPr>
              <a:t>career progression </a:t>
            </a:r>
            <a:r>
              <a:rPr lang="en-US" sz="1200" dirty="0"/>
              <a:t>within a single job family, and the opportunities within other job families across the organization  </a:t>
            </a:r>
            <a:endParaRPr lang="en-US" sz="1200" b="1" dirty="0">
              <a:solidFill>
                <a:srgbClr val="009AD7"/>
              </a:solidFill>
            </a:endParaRPr>
          </a:p>
        </p:txBody>
      </p:sp>
      <p:sp>
        <p:nvSpPr>
          <p:cNvPr id="32" name="Content Placeholder 2">
            <a:extLst>
              <a:ext uri="{FF2B5EF4-FFF2-40B4-BE49-F238E27FC236}">
                <a16:creationId xmlns:a16="http://schemas.microsoft.com/office/drawing/2014/main" xmlns="" id="{25B2BECF-216A-4FEE-B6C9-C640EFB23635}"/>
              </a:ext>
            </a:extLst>
          </p:cNvPr>
          <p:cNvSpPr txBox="1">
            <a:spLocks/>
          </p:cNvSpPr>
          <p:nvPr/>
        </p:nvSpPr>
        <p:spPr bwMode="gray">
          <a:xfrm>
            <a:off x="3412067" y="4782738"/>
            <a:ext cx="8136485" cy="1277273"/>
          </a:xfrm>
          <a:prstGeom prst="rect">
            <a:avLst/>
          </a:prstGeom>
        </p:spPr>
        <p:txBody>
          <a:bodyPr wrap="square">
            <a:spAutoFit/>
          </a:bodyPr>
          <a:lstStyle>
            <a:lvl1pPr marL="228600" indent="-228600" algn="l" defTabSz="914400" rtl="0" eaLnBrk="1" latinLnBrk="0" hangingPunct="1">
              <a:lnSpc>
                <a:spcPct val="100000"/>
              </a:lnSpc>
              <a:spcBef>
                <a:spcPts val="0"/>
              </a:spcBef>
              <a:spcAft>
                <a:spcPts val="1200"/>
              </a:spcAft>
              <a:buClr>
                <a:schemeClr val="tx2"/>
              </a:buClr>
              <a:buSzPct val="100000"/>
              <a:buFont typeface="Wingdings" panose="05000000000000000000" pitchFamily="2" charset="2"/>
              <a:buChar char="§"/>
              <a:defRPr lang="en-US" sz="1600" kern="1200" dirty="0">
                <a:solidFill>
                  <a:schemeClr val="tx1"/>
                </a:solidFill>
                <a:latin typeface="+mn-lt"/>
                <a:ea typeface="+mn-ea"/>
                <a:cs typeface="+mn-cs"/>
              </a:defRPr>
            </a:lvl1pPr>
            <a:lvl2pPr marL="4572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sz="1600" kern="1200">
                <a:solidFill>
                  <a:schemeClr val="tx1"/>
                </a:solidFill>
                <a:latin typeface="+mn-lt"/>
                <a:ea typeface="+mn-ea"/>
                <a:cs typeface="+mn-cs"/>
              </a:defRPr>
            </a:lvl2pPr>
            <a:lvl3pPr marL="682625" indent="-22542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3pPr>
            <a:lvl4pPr marL="914400" indent="-228600" algn="l" defTabSz="914400" rtl="0" eaLnBrk="1" latinLnBrk="0" hangingPunct="1">
              <a:lnSpc>
                <a:spcPct val="100000"/>
              </a:lnSpc>
              <a:spcBef>
                <a:spcPts val="0"/>
              </a:spcBef>
              <a:spcAft>
                <a:spcPts val="1200"/>
              </a:spcAft>
              <a:buSzPct val="100000"/>
              <a:buFont typeface="Arial" panose="020B0604020202020204" pitchFamily="34" charset="0"/>
              <a:buChar char="–"/>
              <a:defRPr lang="en-US" sz="1600" kern="1200" dirty="0">
                <a:solidFill>
                  <a:schemeClr val="tx1"/>
                </a:solidFill>
                <a:latin typeface="+mn-lt"/>
                <a:ea typeface="+mn-ea"/>
                <a:cs typeface="+mn-cs"/>
              </a:defRPr>
            </a:lvl4pPr>
            <a:lvl5pPr marL="1146175" indent="-231775" algn="l" defTabSz="914400" rtl="0" eaLnBrk="1" latinLnBrk="0" hangingPunct="1">
              <a:lnSpc>
                <a:spcPct val="100000"/>
              </a:lnSpc>
              <a:spcBef>
                <a:spcPts val="0"/>
              </a:spcBef>
              <a:spcAft>
                <a:spcPts val="1200"/>
              </a:spcAft>
              <a:buSzPct val="100000"/>
              <a:buFont typeface="Wingdings" panose="05000000000000000000" pitchFamily="2" charset="2"/>
              <a:buChar char="§"/>
              <a:defRPr lang="en-US"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1200" b="1" dirty="0">
                <a:solidFill>
                  <a:srgbClr val="002856"/>
                </a:solidFill>
                <a:latin typeface="+mj-lt"/>
              </a:rPr>
              <a:t>Identification of 14 Potential Agile and </a:t>
            </a:r>
            <a:r>
              <a:rPr lang="en-US" sz="1200" b="1" dirty="0" err="1">
                <a:solidFill>
                  <a:srgbClr val="002856"/>
                </a:solidFill>
                <a:latin typeface="+mj-lt"/>
              </a:rPr>
              <a:t>Versatilist</a:t>
            </a:r>
            <a:r>
              <a:rPr lang="en-US" sz="1200" b="1" dirty="0">
                <a:solidFill>
                  <a:srgbClr val="002856"/>
                </a:solidFill>
                <a:latin typeface="+mj-lt"/>
              </a:rPr>
              <a:t> Roles to Support a Product Shift </a:t>
            </a:r>
          </a:p>
          <a:p>
            <a:pPr marL="285750" lvl="0" indent="-285750">
              <a:spcAft>
                <a:spcPts val="0"/>
              </a:spcAft>
              <a:buClr>
                <a:srgbClr val="002856"/>
              </a:buClr>
              <a:buSzTx/>
              <a:defRPr/>
            </a:pPr>
            <a:r>
              <a:rPr lang="en-US" sz="1200" dirty="0">
                <a:solidFill>
                  <a:prstClr val="black"/>
                </a:solidFill>
                <a:latin typeface="Arial" panose="020B0604020202020204" pitchFamily="34" charset="0"/>
                <a:cs typeface="Arial" panose="020B0604020202020204" pitchFamily="34" charset="0"/>
              </a:rPr>
              <a:t>Identify typical </a:t>
            </a:r>
            <a:r>
              <a:rPr lang="en-US" sz="1200" b="1" dirty="0">
                <a:solidFill>
                  <a:srgbClr val="009AD7"/>
                </a:solidFill>
                <a:latin typeface="Arial" panose="020B0604020202020204" pitchFamily="34" charset="0"/>
                <a:cs typeface="Arial" panose="020B0604020202020204" pitchFamily="34" charset="0"/>
              </a:rPr>
              <a:t>agile </a:t>
            </a:r>
            <a:r>
              <a:rPr lang="en-US" sz="1200" dirty="0">
                <a:solidFill>
                  <a:prstClr val="black"/>
                </a:solidFill>
                <a:latin typeface="Arial" panose="020B0604020202020204" pitchFamily="34" charset="0"/>
                <a:cs typeface="Arial" panose="020B0604020202020204" pitchFamily="34" charset="0"/>
              </a:rPr>
              <a:t>and</a:t>
            </a:r>
            <a:r>
              <a:rPr lang="en-US" sz="1200" b="1" dirty="0">
                <a:solidFill>
                  <a:srgbClr val="009AD7"/>
                </a:solidFill>
                <a:latin typeface="Arial" panose="020B0604020202020204" pitchFamily="34" charset="0"/>
                <a:cs typeface="Arial" panose="020B0604020202020204" pitchFamily="34" charset="0"/>
              </a:rPr>
              <a:t> </a:t>
            </a:r>
            <a:r>
              <a:rPr lang="en-US" sz="1200" b="1" dirty="0" err="1">
                <a:solidFill>
                  <a:srgbClr val="009AD7"/>
                </a:solidFill>
                <a:latin typeface="Arial" panose="020B0604020202020204" pitchFamily="34" charset="0"/>
                <a:cs typeface="Arial" panose="020B0604020202020204" pitchFamily="34" charset="0"/>
              </a:rPr>
              <a:t>versatilist</a:t>
            </a:r>
            <a:r>
              <a:rPr lang="en-US" sz="1200" b="1" dirty="0">
                <a:solidFill>
                  <a:srgbClr val="009AD7"/>
                </a:solidFill>
                <a:latin typeface="Arial" panose="020B0604020202020204" pitchFamily="34" charset="0"/>
                <a:cs typeface="Arial" panose="020B0604020202020204" pitchFamily="34" charset="0"/>
              </a:rPr>
              <a:t> roles </a:t>
            </a:r>
            <a:r>
              <a:rPr lang="en-US" sz="1200" dirty="0">
                <a:solidFill>
                  <a:prstClr val="black"/>
                </a:solidFill>
                <a:latin typeface="Arial" panose="020B0604020202020204" pitchFamily="34" charset="0"/>
                <a:cs typeface="Arial" panose="020B0604020202020204" pitchFamily="34" charset="0"/>
              </a:rPr>
              <a:t>individuals will play to ensure employees across the job architecture </a:t>
            </a:r>
            <a:r>
              <a:rPr lang="en-US" sz="1200" b="1" dirty="0">
                <a:solidFill>
                  <a:srgbClr val="009AD7"/>
                </a:solidFill>
                <a:latin typeface="Arial" panose="020B0604020202020204" pitchFamily="34" charset="0"/>
                <a:cs typeface="Arial" panose="020B0604020202020204" pitchFamily="34" charset="0"/>
              </a:rPr>
              <a:t>obtain the skills and competencies</a:t>
            </a:r>
            <a:r>
              <a:rPr lang="en-US" sz="1200" dirty="0">
                <a:solidFill>
                  <a:prstClr val="black"/>
                </a:solidFill>
                <a:latin typeface="Arial" panose="020B0604020202020204" pitchFamily="34" charset="0"/>
                <a:cs typeface="Arial" panose="020B0604020202020204" pitchFamily="34" charset="0"/>
              </a:rPr>
              <a:t> to foster a product-oriented organizational environment and </a:t>
            </a:r>
            <a:r>
              <a:rPr lang="en-US" sz="1200" b="1" dirty="0">
                <a:solidFill>
                  <a:srgbClr val="009AD7"/>
                </a:solidFill>
                <a:latin typeface="Arial" panose="020B0604020202020204" pitchFamily="34" charset="0"/>
                <a:cs typeface="Arial" panose="020B0604020202020204" pitchFamily="34" charset="0"/>
              </a:rPr>
              <a:t>expand adoption of agile principles and techniques </a:t>
            </a:r>
          </a:p>
          <a:p>
            <a:pPr marL="285750" lvl="0" indent="-285750">
              <a:spcAft>
                <a:spcPts val="0"/>
              </a:spcAft>
              <a:buClr>
                <a:srgbClr val="002856"/>
              </a:buClr>
              <a:buSzTx/>
              <a:defRPr/>
            </a:pPr>
            <a:r>
              <a:rPr lang="en-US" sz="1200" dirty="0">
                <a:solidFill>
                  <a:prstClr val="black"/>
                </a:solidFill>
                <a:latin typeface="Arial" panose="020B0604020202020204" pitchFamily="34" charset="0"/>
                <a:cs typeface="Arial" panose="020B0604020202020204" pitchFamily="34" charset="0"/>
              </a:rPr>
              <a:t>Some job families </a:t>
            </a:r>
            <a:r>
              <a:rPr lang="en-US" sz="1200" b="1" dirty="0">
                <a:solidFill>
                  <a:srgbClr val="009AD7"/>
                </a:solidFill>
                <a:latin typeface="Arial" panose="020B0604020202020204" pitchFamily="34" charset="0"/>
                <a:cs typeface="Arial" panose="020B0604020202020204" pitchFamily="34" charset="0"/>
              </a:rPr>
              <a:t>do not have any</a:t>
            </a:r>
            <a:r>
              <a:rPr lang="en-US" sz="1200" dirty="0">
                <a:solidFill>
                  <a:prstClr val="black"/>
                </a:solidFill>
                <a:latin typeface="Arial" panose="020B0604020202020204" pitchFamily="34" charset="0"/>
                <a:cs typeface="Arial" panose="020B0604020202020204" pitchFamily="34" charset="0"/>
              </a:rPr>
              <a:t> identified roles at this point (i.e., technical support), while other job families such as engineer have </a:t>
            </a:r>
            <a:r>
              <a:rPr lang="en-US" sz="1200" b="1" dirty="0">
                <a:solidFill>
                  <a:srgbClr val="009AD7"/>
                </a:solidFill>
                <a:latin typeface="Arial" panose="020B0604020202020204" pitchFamily="34" charset="0"/>
                <a:cs typeface="Arial" panose="020B0604020202020204" pitchFamily="34" charset="0"/>
              </a:rPr>
              <a:t>nine</a:t>
            </a:r>
            <a:endParaRPr lang="en-US" sz="12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94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A4CCDB4E-EE64-4752-9523-95E95827E441}"/>
              </a:ext>
            </a:extLst>
          </p:cNvPr>
          <p:cNvGraphicFramePr>
            <a:graphicFrameLocks noChangeAspect="1"/>
          </p:cNvGraphicFramePr>
          <p:nvPr>
            <p:custDataLst>
              <p:tags r:id="rId2"/>
            </p:custDataLst>
            <p:extLst>
              <p:ext uri="{D42A27DB-BD31-4B8C-83A1-F6EECF244321}">
                <p14:modId xmlns:p14="http://schemas.microsoft.com/office/powerpoint/2010/main" val="245952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3"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xmlns="" id="{A4CCDB4E-EE64-4752-9523-95E95827E44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xmlns="" id="{72D1BB77-44A0-41DA-83A0-84D8462A3D39}"/>
              </a:ext>
            </a:extLst>
          </p:cNvPr>
          <p:cNvSpPr>
            <a:spLocks noGrp="1"/>
          </p:cNvSpPr>
          <p:nvPr>
            <p:ph type="title"/>
          </p:nvPr>
        </p:nvSpPr>
        <p:spPr bwMode="gray"/>
        <p:txBody>
          <a:bodyPr vert="horz"/>
          <a:lstStyle/>
          <a:p>
            <a:r>
              <a:rPr lang="en-US" dirty="0"/>
              <a:t>Guiding Principles for Job Architecture Design</a:t>
            </a:r>
          </a:p>
        </p:txBody>
      </p:sp>
      <p:grpSp>
        <p:nvGrpSpPr>
          <p:cNvPr id="36" name="Group 35">
            <a:extLst>
              <a:ext uri="{FF2B5EF4-FFF2-40B4-BE49-F238E27FC236}">
                <a16:creationId xmlns:a16="http://schemas.microsoft.com/office/drawing/2014/main" xmlns="" id="{DD56E2DF-768B-4AE7-9230-45E4CEFFC25B}"/>
              </a:ext>
            </a:extLst>
          </p:cNvPr>
          <p:cNvGrpSpPr/>
          <p:nvPr/>
        </p:nvGrpSpPr>
        <p:grpSpPr bwMode="gray">
          <a:xfrm>
            <a:off x="583691" y="1343024"/>
            <a:ext cx="11050546" cy="4645026"/>
            <a:chOff x="583691" y="1343024"/>
            <a:chExt cx="11050546" cy="4645026"/>
          </a:xfrm>
        </p:grpSpPr>
        <p:sp>
          <p:nvSpPr>
            <p:cNvPr id="13" name="Freeform: Shape 12">
              <a:extLst>
                <a:ext uri="{FF2B5EF4-FFF2-40B4-BE49-F238E27FC236}">
                  <a16:creationId xmlns:a16="http://schemas.microsoft.com/office/drawing/2014/main" xmlns="" id="{5E731E89-31AE-4102-9661-08D4A656A7B5}"/>
                </a:ext>
              </a:extLst>
            </p:cNvPr>
            <p:cNvSpPr/>
            <p:nvPr/>
          </p:nvSpPr>
          <p:spPr bwMode="gray">
            <a:xfrm>
              <a:off x="1384300" y="1343024"/>
              <a:ext cx="1320764" cy="663811"/>
            </a:xfrm>
            <a:custGeom>
              <a:avLst/>
              <a:gdLst>
                <a:gd name="connsiteX0" fmla="*/ 1319898 w 1319897"/>
                <a:gd name="connsiteY0" fmla="*/ 663376 h 663375"/>
                <a:gd name="connsiteX1" fmla="*/ 1071656 w 1319897"/>
                <a:gd name="connsiteY1" fmla="*/ 0 h 663375"/>
                <a:gd name="connsiteX2" fmla="*/ 0 w 1319897"/>
                <a:gd name="connsiteY2" fmla="*/ 0 h 663375"/>
                <a:gd name="connsiteX3" fmla="*/ 248242 w 1319897"/>
                <a:gd name="connsiteY3" fmla="*/ 663376 h 663375"/>
                <a:gd name="connsiteX4" fmla="*/ 1319898 w 1319897"/>
                <a:gd name="connsiteY4" fmla="*/ 663376 h 66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897" h="663375">
                  <a:moveTo>
                    <a:pt x="1319898" y="663376"/>
                  </a:moveTo>
                  <a:lnTo>
                    <a:pt x="1071656" y="0"/>
                  </a:lnTo>
                  <a:lnTo>
                    <a:pt x="0" y="0"/>
                  </a:lnTo>
                  <a:lnTo>
                    <a:pt x="248242" y="663376"/>
                  </a:lnTo>
                  <a:lnTo>
                    <a:pt x="1319898" y="663376"/>
                  </a:lnTo>
                  <a:close/>
                </a:path>
              </a:pathLst>
            </a:custGeom>
            <a:solidFill>
              <a:srgbClr val="6F7878"/>
            </a:solidFill>
            <a:ln w="12638" cap="flat">
              <a:noFill/>
              <a:prstDash val="solid"/>
              <a:miter/>
            </a:ln>
          </p:spPr>
          <p:txBody>
            <a:bodyPr rtlCol="0" anchor="ctr"/>
            <a:lstStyle/>
            <a:p>
              <a:endParaRPr lang="fr-FR"/>
            </a:p>
          </p:txBody>
        </p:sp>
        <p:sp>
          <p:nvSpPr>
            <p:cNvPr id="14" name="Freeform: Shape 13">
              <a:extLst>
                <a:ext uri="{FF2B5EF4-FFF2-40B4-BE49-F238E27FC236}">
                  <a16:creationId xmlns:a16="http://schemas.microsoft.com/office/drawing/2014/main" xmlns="" id="{63D06398-DA77-4913-B5C1-8187A0F98292}"/>
                </a:ext>
              </a:extLst>
            </p:cNvPr>
            <p:cNvSpPr/>
            <p:nvPr/>
          </p:nvSpPr>
          <p:spPr bwMode="gray">
            <a:xfrm>
              <a:off x="1632705" y="2006835"/>
              <a:ext cx="1320638" cy="663683"/>
            </a:xfrm>
            <a:custGeom>
              <a:avLst/>
              <a:gdLst>
                <a:gd name="connsiteX0" fmla="*/ 248115 w 1319771"/>
                <a:gd name="connsiteY0" fmla="*/ 663249 h 663248"/>
                <a:gd name="connsiteX1" fmla="*/ 1319771 w 1319771"/>
                <a:gd name="connsiteY1" fmla="*/ 663249 h 663248"/>
                <a:gd name="connsiteX2" fmla="*/ 1071656 w 1319771"/>
                <a:gd name="connsiteY2" fmla="*/ 0 h 663248"/>
                <a:gd name="connsiteX3" fmla="*/ 0 w 1319771"/>
                <a:gd name="connsiteY3" fmla="*/ 0 h 663248"/>
                <a:gd name="connsiteX4" fmla="*/ 248115 w 1319771"/>
                <a:gd name="connsiteY4" fmla="*/ 663249 h 663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771" h="663248">
                  <a:moveTo>
                    <a:pt x="248115" y="663249"/>
                  </a:moveTo>
                  <a:lnTo>
                    <a:pt x="1319771" y="663249"/>
                  </a:lnTo>
                  <a:lnTo>
                    <a:pt x="1071656" y="0"/>
                  </a:lnTo>
                  <a:lnTo>
                    <a:pt x="0" y="0"/>
                  </a:lnTo>
                  <a:lnTo>
                    <a:pt x="248115" y="663249"/>
                  </a:lnTo>
                  <a:close/>
                </a:path>
              </a:pathLst>
            </a:custGeom>
            <a:solidFill>
              <a:srgbClr val="009AD7"/>
            </a:solidFill>
            <a:ln w="12638" cap="flat">
              <a:noFill/>
              <a:prstDash val="solid"/>
              <a:miter/>
            </a:ln>
          </p:spPr>
          <p:txBody>
            <a:bodyPr rtlCol="0" anchor="ctr"/>
            <a:lstStyle/>
            <a:p>
              <a:endParaRPr lang="fr-FR"/>
            </a:p>
          </p:txBody>
        </p:sp>
        <p:sp>
          <p:nvSpPr>
            <p:cNvPr id="15" name="Freeform: Shape 14">
              <a:extLst>
                <a:ext uri="{FF2B5EF4-FFF2-40B4-BE49-F238E27FC236}">
                  <a16:creationId xmlns:a16="http://schemas.microsoft.com/office/drawing/2014/main" xmlns="" id="{BCF60707-8CE2-48D4-8C1A-2B40494B7881}"/>
                </a:ext>
              </a:extLst>
            </p:cNvPr>
            <p:cNvSpPr/>
            <p:nvPr/>
          </p:nvSpPr>
          <p:spPr bwMode="gray">
            <a:xfrm>
              <a:off x="1880983" y="2670519"/>
              <a:ext cx="1320764" cy="663811"/>
            </a:xfrm>
            <a:custGeom>
              <a:avLst/>
              <a:gdLst>
                <a:gd name="connsiteX0" fmla="*/ 248242 w 1319897"/>
                <a:gd name="connsiteY0" fmla="*/ 663376 h 663375"/>
                <a:gd name="connsiteX1" fmla="*/ 1319898 w 1319897"/>
                <a:gd name="connsiteY1" fmla="*/ 663376 h 663375"/>
                <a:gd name="connsiteX2" fmla="*/ 1071656 w 1319897"/>
                <a:gd name="connsiteY2" fmla="*/ 0 h 663375"/>
                <a:gd name="connsiteX3" fmla="*/ 0 w 1319897"/>
                <a:gd name="connsiteY3" fmla="*/ 0 h 663375"/>
                <a:gd name="connsiteX4" fmla="*/ 248242 w 1319897"/>
                <a:gd name="connsiteY4" fmla="*/ 663376 h 66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897" h="663375">
                  <a:moveTo>
                    <a:pt x="248242" y="663376"/>
                  </a:moveTo>
                  <a:lnTo>
                    <a:pt x="1319898" y="663376"/>
                  </a:lnTo>
                  <a:lnTo>
                    <a:pt x="1071656" y="0"/>
                  </a:lnTo>
                  <a:lnTo>
                    <a:pt x="0" y="0"/>
                  </a:lnTo>
                  <a:lnTo>
                    <a:pt x="248242" y="663376"/>
                  </a:lnTo>
                  <a:close/>
                </a:path>
              </a:pathLst>
            </a:custGeom>
            <a:solidFill>
              <a:srgbClr val="6F7878"/>
            </a:solidFill>
            <a:ln w="12638" cap="flat">
              <a:noFill/>
              <a:prstDash val="solid"/>
              <a:miter/>
            </a:ln>
          </p:spPr>
          <p:txBody>
            <a:bodyPr rtlCol="0" anchor="ctr"/>
            <a:lstStyle/>
            <a:p>
              <a:endParaRPr lang="fr-FR"/>
            </a:p>
          </p:txBody>
        </p:sp>
        <p:sp>
          <p:nvSpPr>
            <p:cNvPr id="16" name="Freeform: Shape 15">
              <a:extLst>
                <a:ext uri="{FF2B5EF4-FFF2-40B4-BE49-F238E27FC236}">
                  <a16:creationId xmlns:a16="http://schemas.microsoft.com/office/drawing/2014/main" xmlns="" id="{4A8924D3-1100-4F79-8042-A70A37A45F4E}"/>
                </a:ext>
              </a:extLst>
            </p:cNvPr>
            <p:cNvSpPr/>
            <p:nvPr/>
          </p:nvSpPr>
          <p:spPr bwMode="gray">
            <a:xfrm>
              <a:off x="2128881" y="3334330"/>
              <a:ext cx="1196815" cy="663683"/>
            </a:xfrm>
            <a:custGeom>
              <a:avLst/>
              <a:gdLst>
                <a:gd name="connsiteX0" fmla="*/ 124375 w 1196030"/>
                <a:gd name="connsiteY0" fmla="*/ 330990 h 663248"/>
                <a:gd name="connsiteX1" fmla="*/ 0 w 1196030"/>
                <a:gd name="connsiteY1" fmla="*/ 663249 h 663248"/>
                <a:gd name="connsiteX2" fmla="*/ 1071656 w 1196030"/>
                <a:gd name="connsiteY2" fmla="*/ 663249 h 663248"/>
                <a:gd name="connsiteX3" fmla="*/ 1196031 w 1196030"/>
                <a:gd name="connsiteY3" fmla="*/ 330990 h 663248"/>
                <a:gd name="connsiteX4" fmla="*/ 1072163 w 1196030"/>
                <a:gd name="connsiteY4" fmla="*/ 0 h 663248"/>
                <a:gd name="connsiteX5" fmla="*/ 508 w 1196030"/>
                <a:gd name="connsiteY5" fmla="*/ 0 h 663248"/>
                <a:gd name="connsiteX6" fmla="*/ 124375 w 1196030"/>
                <a:gd name="connsiteY6" fmla="*/ 330990 h 66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6030" h="663248">
                  <a:moveTo>
                    <a:pt x="124375" y="330990"/>
                  </a:moveTo>
                  <a:lnTo>
                    <a:pt x="0" y="663249"/>
                  </a:lnTo>
                  <a:lnTo>
                    <a:pt x="1071656" y="663249"/>
                  </a:lnTo>
                  <a:lnTo>
                    <a:pt x="1196031" y="330990"/>
                  </a:lnTo>
                  <a:lnTo>
                    <a:pt x="1072163" y="0"/>
                  </a:lnTo>
                  <a:lnTo>
                    <a:pt x="508" y="0"/>
                  </a:lnTo>
                  <a:lnTo>
                    <a:pt x="124375" y="330990"/>
                  </a:lnTo>
                  <a:close/>
                </a:path>
              </a:pathLst>
            </a:custGeom>
            <a:solidFill>
              <a:srgbClr val="979D9D"/>
            </a:solidFill>
            <a:ln w="12638" cap="flat">
              <a:noFill/>
              <a:prstDash val="solid"/>
              <a:miter/>
            </a:ln>
          </p:spPr>
          <p:txBody>
            <a:bodyPr rtlCol="0" anchor="ctr"/>
            <a:lstStyle/>
            <a:p>
              <a:endParaRPr lang="fr-FR"/>
            </a:p>
          </p:txBody>
        </p:sp>
        <p:sp>
          <p:nvSpPr>
            <p:cNvPr id="17" name="Freeform: Shape 16">
              <a:extLst>
                <a:ext uri="{FF2B5EF4-FFF2-40B4-BE49-F238E27FC236}">
                  <a16:creationId xmlns:a16="http://schemas.microsoft.com/office/drawing/2014/main" xmlns="" id="{D5F13639-70B2-41E0-ADF7-0B9AB45F50AB}"/>
                </a:ext>
              </a:extLst>
            </p:cNvPr>
            <p:cNvSpPr/>
            <p:nvPr/>
          </p:nvSpPr>
          <p:spPr bwMode="gray">
            <a:xfrm>
              <a:off x="1880603" y="3998014"/>
              <a:ext cx="1320638" cy="663811"/>
            </a:xfrm>
            <a:custGeom>
              <a:avLst/>
              <a:gdLst>
                <a:gd name="connsiteX0" fmla="*/ 0 w 1319771"/>
                <a:gd name="connsiteY0" fmla="*/ 663375 h 663375"/>
                <a:gd name="connsiteX1" fmla="*/ 1071529 w 1319771"/>
                <a:gd name="connsiteY1" fmla="*/ 663375 h 663375"/>
                <a:gd name="connsiteX2" fmla="*/ 1319771 w 1319771"/>
                <a:gd name="connsiteY2" fmla="*/ 0 h 663375"/>
                <a:gd name="connsiteX3" fmla="*/ 248115 w 1319771"/>
                <a:gd name="connsiteY3" fmla="*/ 0 h 663375"/>
                <a:gd name="connsiteX4" fmla="*/ 0 w 1319771"/>
                <a:gd name="connsiteY4" fmla="*/ 663375 h 66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771" h="663375">
                  <a:moveTo>
                    <a:pt x="0" y="663375"/>
                  </a:moveTo>
                  <a:lnTo>
                    <a:pt x="1071529" y="663375"/>
                  </a:lnTo>
                  <a:lnTo>
                    <a:pt x="1319771" y="0"/>
                  </a:lnTo>
                  <a:lnTo>
                    <a:pt x="248115" y="0"/>
                  </a:lnTo>
                  <a:lnTo>
                    <a:pt x="0" y="663375"/>
                  </a:lnTo>
                  <a:close/>
                </a:path>
              </a:pathLst>
            </a:custGeom>
            <a:solidFill>
              <a:srgbClr val="6F7878"/>
            </a:solidFill>
            <a:ln w="12638" cap="flat">
              <a:noFill/>
              <a:prstDash val="solid"/>
              <a:miter/>
            </a:ln>
          </p:spPr>
          <p:txBody>
            <a:bodyPr rtlCol="0" anchor="ctr"/>
            <a:lstStyle/>
            <a:p>
              <a:endParaRPr lang="fr-FR"/>
            </a:p>
          </p:txBody>
        </p:sp>
        <p:sp>
          <p:nvSpPr>
            <p:cNvPr id="18" name="Freeform: Shape 17">
              <a:extLst>
                <a:ext uri="{FF2B5EF4-FFF2-40B4-BE49-F238E27FC236}">
                  <a16:creationId xmlns:a16="http://schemas.microsoft.com/office/drawing/2014/main" xmlns="" id="{D239A04F-FD03-4731-B587-C1B15BA21B3E}"/>
                </a:ext>
              </a:extLst>
            </p:cNvPr>
            <p:cNvSpPr/>
            <p:nvPr/>
          </p:nvSpPr>
          <p:spPr bwMode="gray">
            <a:xfrm>
              <a:off x="1632197" y="4661825"/>
              <a:ext cx="1320638" cy="663811"/>
            </a:xfrm>
            <a:custGeom>
              <a:avLst/>
              <a:gdLst>
                <a:gd name="connsiteX0" fmla="*/ 0 w 1319771"/>
                <a:gd name="connsiteY0" fmla="*/ 663376 h 663375"/>
                <a:gd name="connsiteX1" fmla="*/ 1071656 w 1319771"/>
                <a:gd name="connsiteY1" fmla="*/ 663376 h 663375"/>
                <a:gd name="connsiteX2" fmla="*/ 1319771 w 1319771"/>
                <a:gd name="connsiteY2" fmla="*/ 0 h 663375"/>
                <a:gd name="connsiteX3" fmla="*/ 248242 w 1319771"/>
                <a:gd name="connsiteY3" fmla="*/ 0 h 663375"/>
                <a:gd name="connsiteX4" fmla="*/ 0 w 1319771"/>
                <a:gd name="connsiteY4" fmla="*/ 663376 h 663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771" h="663375">
                  <a:moveTo>
                    <a:pt x="0" y="663376"/>
                  </a:moveTo>
                  <a:lnTo>
                    <a:pt x="1071656" y="663376"/>
                  </a:lnTo>
                  <a:lnTo>
                    <a:pt x="1319771" y="0"/>
                  </a:lnTo>
                  <a:lnTo>
                    <a:pt x="248242" y="0"/>
                  </a:lnTo>
                  <a:lnTo>
                    <a:pt x="0" y="663376"/>
                  </a:lnTo>
                  <a:close/>
                </a:path>
              </a:pathLst>
            </a:custGeom>
            <a:solidFill>
              <a:srgbClr val="979D9D"/>
            </a:solidFill>
            <a:ln w="12638" cap="flat">
              <a:noFill/>
              <a:prstDash val="solid"/>
              <a:miter/>
            </a:ln>
          </p:spPr>
          <p:txBody>
            <a:bodyPr rtlCol="0" anchor="ctr"/>
            <a:lstStyle/>
            <a:p>
              <a:endParaRPr lang="fr-FR"/>
            </a:p>
          </p:txBody>
        </p:sp>
        <p:sp>
          <p:nvSpPr>
            <p:cNvPr id="19" name="Freeform: Shape 18">
              <a:extLst>
                <a:ext uri="{FF2B5EF4-FFF2-40B4-BE49-F238E27FC236}">
                  <a16:creationId xmlns:a16="http://schemas.microsoft.com/office/drawing/2014/main" xmlns="" id="{D60C4E05-5918-4A27-9384-03C596BD6465}"/>
                </a:ext>
              </a:extLst>
            </p:cNvPr>
            <p:cNvSpPr/>
            <p:nvPr/>
          </p:nvSpPr>
          <p:spPr bwMode="gray">
            <a:xfrm>
              <a:off x="1384300" y="5325636"/>
              <a:ext cx="1320256" cy="662414"/>
            </a:xfrm>
            <a:custGeom>
              <a:avLst/>
              <a:gdLst>
                <a:gd name="connsiteX0" fmla="*/ 1319390 w 1319390"/>
                <a:gd name="connsiteY0" fmla="*/ 0 h 661979"/>
                <a:gd name="connsiteX1" fmla="*/ 247735 w 1319390"/>
                <a:gd name="connsiteY1" fmla="*/ 0 h 661979"/>
                <a:gd name="connsiteX2" fmla="*/ 0 w 1319390"/>
                <a:gd name="connsiteY2" fmla="*/ 661980 h 661979"/>
                <a:gd name="connsiteX3" fmla="*/ 1071656 w 1319390"/>
                <a:gd name="connsiteY3" fmla="*/ 661980 h 661979"/>
                <a:gd name="connsiteX4" fmla="*/ 1319390 w 1319390"/>
                <a:gd name="connsiteY4" fmla="*/ 0 h 6619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390" h="661979">
                  <a:moveTo>
                    <a:pt x="1319390" y="0"/>
                  </a:moveTo>
                  <a:lnTo>
                    <a:pt x="247735" y="0"/>
                  </a:lnTo>
                  <a:lnTo>
                    <a:pt x="0" y="661980"/>
                  </a:lnTo>
                  <a:lnTo>
                    <a:pt x="1071656" y="661980"/>
                  </a:lnTo>
                  <a:lnTo>
                    <a:pt x="1319390" y="0"/>
                  </a:lnTo>
                  <a:close/>
                </a:path>
              </a:pathLst>
            </a:custGeom>
            <a:solidFill>
              <a:srgbClr val="6F7878"/>
            </a:solidFill>
            <a:ln w="12638" cap="flat">
              <a:noFill/>
              <a:prstDash val="solid"/>
              <a:miter/>
            </a:ln>
          </p:spPr>
          <p:txBody>
            <a:bodyPr rtlCol="0" anchor="ctr"/>
            <a:lstStyle/>
            <a:p>
              <a:endParaRPr lang="fr-FR"/>
            </a:p>
          </p:txBody>
        </p:sp>
        <p:sp>
          <p:nvSpPr>
            <p:cNvPr id="21" name="Rectangle 20">
              <a:extLst>
                <a:ext uri="{FF2B5EF4-FFF2-40B4-BE49-F238E27FC236}">
                  <a16:creationId xmlns:a16="http://schemas.microsoft.com/office/drawing/2014/main" xmlns="" id="{D27DA515-FABD-46B7-AE28-144CA8FA9561}"/>
                </a:ext>
              </a:extLst>
            </p:cNvPr>
            <p:cNvSpPr/>
            <p:nvPr/>
          </p:nvSpPr>
          <p:spPr bwMode="gray">
            <a:xfrm>
              <a:off x="583691" y="3342372"/>
              <a:ext cx="1545190" cy="646331"/>
            </a:xfrm>
            <a:prstGeom prst="rect">
              <a:avLst/>
            </a:prstGeom>
          </p:spPr>
          <p:txBody>
            <a:bodyPr wrap="square">
              <a:spAutoFit/>
            </a:bodyPr>
            <a:lstStyle/>
            <a:p>
              <a:r>
                <a:rPr lang="en-US">
                  <a:latin typeface="+mj-lt"/>
                </a:rPr>
                <a:t>Guiding Principles </a:t>
              </a:r>
            </a:p>
          </p:txBody>
        </p:sp>
        <p:sp>
          <p:nvSpPr>
            <p:cNvPr id="22" name="TextBox 21">
              <a:extLst>
                <a:ext uri="{FF2B5EF4-FFF2-40B4-BE49-F238E27FC236}">
                  <a16:creationId xmlns:a16="http://schemas.microsoft.com/office/drawing/2014/main" xmlns="" id="{8359A6E2-AE74-4390-9376-546BA1BD60D5}"/>
                </a:ext>
              </a:extLst>
            </p:cNvPr>
            <p:cNvSpPr txBox="1"/>
            <p:nvPr/>
          </p:nvSpPr>
          <p:spPr bwMode="gray">
            <a:xfrm>
              <a:off x="2771258" y="1499458"/>
              <a:ext cx="8862979"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Defined to reflect the new ways of working necessary to support the business strategy</a:t>
              </a:r>
            </a:p>
          </p:txBody>
        </p:sp>
        <p:sp>
          <p:nvSpPr>
            <p:cNvPr id="23" name="TextBox 22">
              <a:extLst>
                <a:ext uri="{FF2B5EF4-FFF2-40B4-BE49-F238E27FC236}">
                  <a16:creationId xmlns:a16="http://schemas.microsoft.com/office/drawing/2014/main" xmlns="" id="{410527EF-8B6E-4389-B119-3AA06178C6C0}"/>
                </a:ext>
              </a:extLst>
            </p:cNvPr>
            <p:cNvSpPr txBox="1"/>
            <p:nvPr/>
          </p:nvSpPr>
          <p:spPr bwMode="gray">
            <a:xfrm>
              <a:off x="3387819" y="2181069"/>
              <a:ext cx="4472021"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Operationalizes the target operating model</a:t>
              </a:r>
            </a:p>
          </p:txBody>
        </p:sp>
        <p:sp>
          <p:nvSpPr>
            <p:cNvPr id="24" name="TextBox 23">
              <a:extLst>
                <a:ext uri="{FF2B5EF4-FFF2-40B4-BE49-F238E27FC236}">
                  <a16:creationId xmlns:a16="http://schemas.microsoft.com/office/drawing/2014/main" xmlns="" id="{64EC432C-A5B5-4312-8C2B-BFCA07CE9AC9}"/>
                </a:ext>
              </a:extLst>
            </p:cNvPr>
            <p:cNvSpPr txBox="1"/>
            <p:nvPr/>
          </p:nvSpPr>
          <p:spPr bwMode="gray">
            <a:xfrm>
              <a:off x="3325696" y="2862680"/>
              <a:ext cx="4865804"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Supports IT strategy and technical architecture</a:t>
              </a:r>
            </a:p>
          </p:txBody>
        </p:sp>
        <p:sp>
          <p:nvSpPr>
            <p:cNvPr id="25" name="TextBox 24">
              <a:extLst>
                <a:ext uri="{FF2B5EF4-FFF2-40B4-BE49-F238E27FC236}">
                  <a16:creationId xmlns:a16="http://schemas.microsoft.com/office/drawing/2014/main" xmlns="" id="{E1F1E0D7-DCA1-477B-940F-FAC9CC3003B7}"/>
                </a:ext>
              </a:extLst>
            </p:cNvPr>
            <p:cNvSpPr txBox="1"/>
            <p:nvPr/>
          </p:nvSpPr>
          <p:spPr bwMode="gray">
            <a:xfrm>
              <a:off x="3547599" y="3544291"/>
              <a:ext cx="3792567" cy="276999"/>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mn-ea"/>
                  <a:cs typeface="+mn-cs"/>
                </a:rPr>
                <a:t>Designed for scalability and </a:t>
              </a:r>
              <a:r>
                <a:rPr lang="en-US">
                  <a:solidFill>
                    <a:srgbClr val="000000"/>
                  </a:solidFill>
                  <a:latin typeface="Arial"/>
                </a:rPr>
                <a:t>flexibility</a:t>
              </a: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26" name="TextBox 25">
              <a:extLst>
                <a:ext uri="{FF2B5EF4-FFF2-40B4-BE49-F238E27FC236}">
                  <a16:creationId xmlns:a16="http://schemas.microsoft.com/office/drawing/2014/main" xmlns="" id="{D0FDF2AC-0179-4DA4-A41B-A66BF960F321}"/>
                </a:ext>
              </a:extLst>
            </p:cNvPr>
            <p:cNvSpPr txBox="1"/>
            <p:nvPr/>
          </p:nvSpPr>
          <p:spPr bwMode="gray">
            <a:xfrm>
              <a:off x="3433730" y="4225902"/>
              <a:ext cx="4611720"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mn-ea"/>
                  <a:cs typeface="+mn-cs"/>
                </a:rPr>
                <a:t>Structured to support clear career movement</a:t>
              </a:r>
            </a:p>
          </p:txBody>
        </p:sp>
        <p:sp>
          <p:nvSpPr>
            <p:cNvPr id="27" name="TextBox 26">
              <a:extLst>
                <a:ext uri="{FF2B5EF4-FFF2-40B4-BE49-F238E27FC236}">
                  <a16:creationId xmlns:a16="http://schemas.microsoft.com/office/drawing/2014/main" xmlns="" id="{2FD9B42C-749A-43AD-8ABC-7B000FE1F095}"/>
                </a:ext>
              </a:extLst>
            </p:cNvPr>
            <p:cNvSpPr txBox="1"/>
            <p:nvPr/>
          </p:nvSpPr>
          <p:spPr bwMode="gray">
            <a:xfrm>
              <a:off x="3251198" y="4907513"/>
              <a:ext cx="7133313"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Promotes consistent and market-appropriate job levels and job titles</a:t>
              </a:r>
            </a:p>
          </p:txBody>
        </p:sp>
        <p:sp>
          <p:nvSpPr>
            <p:cNvPr id="28" name="TextBox 27">
              <a:extLst>
                <a:ext uri="{FF2B5EF4-FFF2-40B4-BE49-F238E27FC236}">
                  <a16:creationId xmlns:a16="http://schemas.microsoft.com/office/drawing/2014/main" xmlns="" id="{7571AEE6-65B1-4693-8C2F-CC564E578A01}"/>
                </a:ext>
              </a:extLst>
            </p:cNvPr>
            <p:cNvSpPr txBox="1"/>
            <p:nvPr/>
          </p:nvSpPr>
          <p:spPr bwMode="gray">
            <a:xfrm>
              <a:off x="3074889" y="5589125"/>
              <a:ext cx="3675162"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a:ea typeface="+mn-ea"/>
                  <a:cs typeface="+mn-cs"/>
                </a:rPr>
                <a:t>Delineates roles and responsibilities</a:t>
              </a:r>
            </a:p>
          </p:txBody>
        </p:sp>
        <p:sp>
          <p:nvSpPr>
            <p:cNvPr id="29" name="Graphic 222">
              <a:extLst>
                <a:ext uri="{FF2B5EF4-FFF2-40B4-BE49-F238E27FC236}">
                  <a16:creationId xmlns:a16="http://schemas.microsoft.com/office/drawing/2014/main" xmlns="" id="{4F32087A-45C5-46F4-BBC5-1CE85CC84D67}"/>
                </a:ext>
              </a:extLst>
            </p:cNvPr>
            <p:cNvSpPr>
              <a:spLocks noChangeAspect="1"/>
            </p:cNvSpPr>
            <p:nvPr/>
          </p:nvSpPr>
          <p:spPr bwMode="gray">
            <a:xfrm>
              <a:off x="1807488" y="1495673"/>
              <a:ext cx="519385" cy="346257"/>
            </a:xfrm>
            <a:custGeom>
              <a:avLst/>
              <a:gdLst>
                <a:gd name="connsiteX0" fmla="*/ 571500 w 571500"/>
                <a:gd name="connsiteY0" fmla="*/ 342900 h 381000"/>
                <a:gd name="connsiteX1" fmla="*/ 571500 w 571500"/>
                <a:gd name="connsiteY1" fmla="*/ 381000 h 381000"/>
                <a:gd name="connsiteX2" fmla="*/ 0 w 571500"/>
                <a:gd name="connsiteY2" fmla="*/ 381000 h 381000"/>
                <a:gd name="connsiteX3" fmla="*/ 0 w 571500"/>
                <a:gd name="connsiteY3" fmla="*/ 342900 h 381000"/>
                <a:gd name="connsiteX4" fmla="*/ 571500 w 571500"/>
                <a:gd name="connsiteY4" fmla="*/ 342900 h 381000"/>
                <a:gd name="connsiteX5" fmla="*/ 495300 w 571500"/>
                <a:gd name="connsiteY5" fmla="*/ 304800 h 381000"/>
                <a:gd name="connsiteX6" fmla="*/ 76200 w 571500"/>
                <a:gd name="connsiteY6" fmla="*/ 304800 h 381000"/>
                <a:gd name="connsiteX7" fmla="*/ 76200 w 571500"/>
                <a:gd name="connsiteY7" fmla="*/ 0 h 381000"/>
                <a:gd name="connsiteX8" fmla="*/ 495300 w 571500"/>
                <a:gd name="connsiteY8" fmla="*/ 0 h 381000"/>
                <a:gd name="connsiteX9" fmla="*/ 495300 w 571500"/>
                <a:gd name="connsiteY9" fmla="*/ 304800 h 381000"/>
                <a:gd name="connsiteX10" fmla="*/ 457200 w 571500"/>
                <a:gd name="connsiteY10" fmla="*/ 38100 h 381000"/>
                <a:gd name="connsiteX11" fmla="*/ 114300 w 571500"/>
                <a:gd name="connsiteY11" fmla="*/ 38100 h 381000"/>
                <a:gd name="connsiteX12" fmla="*/ 114300 w 571500"/>
                <a:gd name="connsiteY12" fmla="*/ 266700 h 381000"/>
                <a:gd name="connsiteX13" fmla="*/ 457200 w 571500"/>
                <a:gd name="connsiteY13" fmla="*/ 266700 h 381000"/>
                <a:gd name="connsiteX14" fmla="*/ 457200 w 571500"/>
                <a:gd name="connsiteY14" fmla="*/ 38100 h 381000"/>
                <a:gd name="connsiteX15" fmla="*/ 156781 w 571500"/>
                <a:gd name="connsiteY15" fmla="*/ 159810 h 381000"/>
                <a:gd name="connsiteX16" fmla="*/ 153095 w 571500"/>
                <a:gd name="connsiteY16" fmla="*/ 152400 h 381000"/>
                <a:gd name="connsiteX17" fmla="*/ 156781 w 571500"/>
                <a:gd name="connsiteY17" fmla="*/ 144990 h 381000"/>
                <a:gd name="connsiteX18" fmla="*/ 285750 w 571500"/>
                <a:gd name="connsiteY18" fmla="*/ 59531 h 381000"/>
                <a:gd name="connsiteX19" fmla="*/ 414719 w 571500"/>
                <a:gd name="connsiteY19" fmla="*/ 144990 h 381000"/>
                <a:gd name="connsiteX20" fmla="*/ 418405 w 571500"/>
                <a:gd name="connsiteY20" fmla="*/ 152400 h 381000"/>
                <a:gd name="connsiteX21" fmla="*/ 414719 w 571500"/>
                <a:gd name="connsiteY21" fmla="*/ 159810 h 381000"/>
                <a:gd name="connsiteX22" fmla="*/ 285750 w 571500"/>
                <a:gd name="connsiteY22" fmla="*/ 245269 h 381000"/>
                <a:gd name="connsiteX23" fmla="*/ 156781 w 571500"/>
                <a:gd name="connsiteY23" fmla="*/ 159810 h 381000"/>
                <a:gd name="connsiteX24" fmla="*/ 190995 w 571500"/>
                <a:gd name="connsiteY24" fmla="*/ 152400 h 381000"/>
                <a:gd name="connsiteX25" fmla="*/ 285750 w 571500"/>
                <a:gd name="connsiteY25" fmla="*/ 211931 h 381000"/>
                <a:gd name="connsiteX26" fmla="*/ 380495 w 571500"/>
                <a:gd name="connsiteY26" fmla="*/ 152400 h 381000"/>
                <a:gd name="connsiteX27" fmla="*/ 285750 w 571500"/>
                <a:gd name="connsiteY27" fmla="*/ 92869 h 381000"/>
                <a:gd name="connsiteX28" fmla="*/ 190995 w 571500"/>
                <a:gd name="connsiteY28" fmla="*/ 152400 h 381000"/>
                <a:gd name="connsiteX29" fmla="*/ 285750 w 571500"/>
                <a:gd name="connsiteY29" fmla="*/ 180975 h 381000"/>
                <a:gd name="connsiteX30" fmla="*/ 314325 w 571500"/>
                <a:gd name="connsiteY30" fmla="*/ 152400 h 381000"/>
                <a:gd name="connsiteX31" fmla="*/ 285750 w 571500"/>
                <a:gd name="connsiteY31" fmla="*/ 123825 h 381000"/>
                <a:gd name="connsiteX32" fmla="*/ 257175 w 571500"/>
                <a:gd name="connsiteY32" fmla="*/ 152400 h 381000"/>
                <a:gd name="connsiteX33" fmla="*/ 285750 w 571500"/>
                <a:gd name="connsiteY33" fmla="*/ 18097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71500" h="381000">
                  <a:moveTo>
                    <a:pt x="571500" y="342900"/>
                  </a:moveTo>
                  <a:lnTo>
                    <a:pt x="571500" y="381000"/>
                  </a:lnTo>
                  <a:lnTo>
                    <a:pt x="0" y="381000"/>
                  </a:lnTo>
                  <a:lnTo>
                    <a:pt x="0" y="342900"/>
                  </a:lnTo>
                  <a:lnTo>
                    <a:pt x="571500" y="342900"/>
                  </a:lnTo>
                  <a:close/>
                  <a:moveTo>
                    <a:pt x="495300" y="304800"/>
                  </a:moveTo>
                  <a:lnTo>
                    <a:pt x="76200" y="304800"/>
                  </a:lnTo>
                  <a:lnTo>
                    <a:pt x="76200" y="0"/>
                  </a:lnTo>
                  <a:lnTo>
                    <a:pt x="495300" y="0"/>
                  </a:lnTo>
                  <a:lnTo>
                    <a:pt x="495300" y="304800"/>
                  </a:lnTo>
                  <a:close/>
                  <a:moveTo>
                    <a:pt x="457200" y="38100"/>
                  </a:moveTo>
                  <a:lnTo>
                    <a:pt x="114300" y="38100"/>
                  </a:lnTo>
                  <a:lnTo>
                    <a:pt x="114300" y="266700"/>
                  </a:lnTo>
                  <a:lnTo>
                    <a:pt x="457200" y="266700"/>
                  </a:lnTo>
                  <a:lnTo>
                    <a:pt x="457200" y="38100"/>
                  </a:lnTo>
                  <a:close/>
                  <a:moveTo>
                    <a:pt x="156781" y="159810"/>
                  </a:moveTo>
                  <a:lnTo>
                    <a:pt x="153095" y="152400"/>
                  </a:lnTo>
                  <a:lnTo>
                    <a:pt x="156781" y="144990"/>
                  </a:lnTo>
                  <a:cubicBezTo>
                    <a:pt x="158515" y="141503"/>
                    <a:pt x="200206" y="59531"/>
                    <a:pt x="285750" y="59531"/>
                  </a:cubicBezTo>
                  <a:cubicBezTo>
                    <a:pt x="371294" y="59531"/>
                    <a:pt x="412985" y="141494"/>
                    <a:pt x="414719" y="144990"/>
                  </a:cubicBezTo>
                  <a:lnTo>
                    <a:pt x="418405" y="152400"/>
                  </a:lnTo>
                  <a:lnTo>
                    <a:pt x="414719" y="159810"/>
                  </a:lnTo>
                  <a:cubicBezTo>
                    <a:pt x="412985" y="163306"/>
                    <a:pt x="371294" y="245269"/>
                    <a:pt x="285750" y="245269"/>
                  </a:cubicBezTo>
                  <a:cubicBezTo>
                    <a:pt x="200206" y="245269"/>
                    <a:pt x="158515" y="163306"/>
                    <a:pt x="156781" y="159810"/>
                  </a:cubicBezTo>
                  <a:close/>
                  <a:moveTo>
                    <a:pt x="190995" y="152400"/>
                  </a:moveTo>
                  <a:cubicBezTo>
                    <a:pt x="202092" y="169831"/>
                    <a:pt x="234229" y="211931"/>
                    <a:pt x="285750" y="211931"/>
                  </a:cubicBezTo>
                  <a:cubicBezTo>
                    <a:pt x="337242" y="211931"/>
                    <a:pt x="369380" y="169859"/>
                    <a:pt x="380495" y="152400"/>
                  </a:cubicBezTo>
                  <a:cubicBezTo>
                    <a:pt x="369380" y="134941"/>
                    <a:pt x="337242" y="92869"/>
                    <a:pt x="285750" y="92869"/>
                  </a:cubicBezTo>
                  <a:cubicBezTo>
                    <a:pt x="234248" y="92869"/>
                    <a:pt x="202111" y="134941"/>
                    <a:pt x="190995" y="152400"/>
                  </a:cubicBezTo>
                  <a:close/>
                  <a:moveTo>
                    <a:pt x="285750" y="180975"/>
                  </a:moveTo>
                  <a:cubicBezTo>
                    <a:pt x="301533" y="180975"/>
                    <a:pt x="314325" y="168183"/>
                    <a:pt x="314325" y="152400"/>
                  </a:cubicBezTo>
                  <a:cubicBezTo>
                    <a:pt x="314325" y="136617"/>
                    <a:pt x="301533" y="123825"/>
                    <a:pt x="285750" y="123825"/>
                  </a:cubicBezTo>
                  <a:cubicBezTo>
                    <a:pt x="269967" y="123825"/>
                    <a:pt x="257175" y="136617"/>
                    <a:pt x="257175" y="152400"/>
                  </a:cubicBezTo>
                  <a:cubicBezTo>
                    <a:pt x="257175" y="168183"/>
                    <a:pt x="269967" y="180975"/>
                    <a:pt x="285750" y="180975"/>
                  </a:cubicBezTo>
                  <a:close/>
                </a:path>
              </a:pathLst>
            </a:custGeom>
            <a:solidFill>
              <a:schemeClr val="bg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xmlns="" id="{ABE85FB8-DAEB-423A-8990-06B63C7011D4}"/>
                </a:ext>
              </a:extLst>
            </p:cNvPr>
            <p:cNvSpPr>
              <a:spLocks noChangeAspect="1"/>
            </p:cNvSpPr>
            <p:nvPr/>
          </p:nvSpPr>
          <p:spPr bwMode="gray">
            <a:xfrm>
              <a:off x="2067181" y="2123617"/>
              <a:ext cx="454691" cy="411796"/>
            </a:xfrm>
            <a:custGeom>
              <a:avLst/>
              <a:gdLst>
                <a:gd name="connsiteX0" fmla="*/ 272701 w 504825"/>
                <a:gd name="connsiteY0" fmla="*/ 204978 h 457200"/>
                <a:gd name="connsiteX1" fmla="*/ 299275 w 504825"/>
                <a:gd name="connsiteY1" fmla="*/ 194024 h 457200"/>
                <a:gd name="connsiteX2" fmla="*/ 320992 w 504825"/>
                <a:gd name="connsiteY2" fmla="*/ 215741 h 457200"/>
                <a:gd name="connsiteX3" fmla="*/ 347948 w 504825"/>
                <a:gd name="connsiteY3" fmla="*/ 188786 h 457200"/>
                <a:gd name="connsiteX4" fmla="*/ 326231 w 504825"/>
                <a:gd name="connsiteY4" fmla="*/ 167069 h 457200"/>
                <a:gd name="connsiteX5" fmla="*/ 337185 w 504825"/>
                <a:gd name="connsiteY5" fmla="*/ 140494 h 457200"/>
                <a:gd name="connsiteX6" fmla="*/ 367951 w 504825"/>
                <a:gd name="connsiteY6" fmla="*/ 140494 h 457200"/>
                <a:gd name="connsiteX7" fmla="*/ 367951 w 504825"/>
                <a:gd name="connsiteY7" fmla="*/ 102394 h 457200"/>
                <a:gd name="connsiteX8" fmla="*/ 337185 w 504825"/>
                <a:gd name="connsiteY8" fmla="*/ 102394 h 457200"/>
                <a:gd name="connsiteX9" fmla="*/ 326231 w 504825"/>
                <a:gd name="connsiteY9" fmla="*/ 75819 h 457200"/>
                <a:gd name="connsiteX10" fmla="*/ 347948 w 504825"/>
                <a:gd name="connsiteY10" fmla="*/ 54102 h 457200"/>
                <a:gd name="connsiteX11" fmla="*/ 320992 w 504825"/>
                <a:gd name="connsiteY11" fmla="*/ 27146 h 457200"/>
                <a:gd name="connsiteX12" fmla="*/ 299275 w 504825"/>
                <a:gd name="connsiteY12" fmla="*/ 48863 h 457200"/>
                <a:gd name="connsiteX13" fmla="*/ 272701 w 504825"/>
                <a:gd name="connsiteY13" fmla="*/ 37910 h 457200"/>
                <a:gd name="connsiteX14" fmla="*/ 272701 w 504825"/>
                <a:gd name="connsiteY14" fmla="*/ 7144 h 457200"/>
                <a:gd name="connsiteX15" fmla="*/ 234601 w 504825"/>
                <a:gd name="connsiteY15" fmla="*/ 7144 h 457200"/>
                <a:gd name="connsiteX16" fmla="*/ 234601 w 504825"/>
                <a:gd name="connsiteY16" fmla="*/ 37910 h 457200"/>
                <a:gd name="connsiteX17" fmla="*/ 208026 w 504825"/>
                <a:gd name="connsiteY17" fmla="*/ 48863 h 457200"/>
                <a:gd name="connsiteX18" fmla="*/ 186309 w 504825"/>
                <a:gd name="connsiteY18" fmla="*/ 27146 h 457200"/>
                <a:gd name="connsiteX19" fmla="*/ 159353 w 504825"/>
                <a:gd name="connsiteY19" fmla="*/ 54102 h 457200"/>
                <a:gd name="connsiteX20" fmla="*/ 181070 w 504825"/>
                <a:gd name="connsiteY20" fmla="*/ 75819 h 457200"/>
                <a:gd name="connsiteX21" fmla="*/ 170117 w 504825"/>
                <a:gd name="connsiteY21" fmla="*/ 102394 h 457200"/>
                <a:gd name="connsiteX22" fmla="*/ 139351 w 504825"/>
                <a:gd name="connsiteY22" fmla="*/ 102394 h 457200"/>
                <a:gd name="connsiteX23" fmla="*/ 139351 w 504825"/>
                <a:gd name="connsiteY23" fmla="*/ 140494 h 457200"/>
                <a:gd name="connsiteX24" fmla="*/ 170117 w 504825"/>
                <a:gd name="connsiteY24" fmla="*/ 140494 h 457200"/>
                <a:gd name="connsiteX25" fmla="*/ 181070 w 504825"/>
                <a:gd name="connsiteY25" fmla="*/ 167069 h 457200"/>
                <a:gd name="connsiteX26" fmla="*/ 159353 w 504825"/>
                <a:gd name="connsiteY26" fmla="*/ 188786 h 457200"/>
                <a:gd name="connsiteX27" fmla="*/ 186309 w 504825"/>
                <a:gd name="connsiteY27" fmla="*/ 215741 h 457200"/>
                <a:gd name="connsiteX28" fmla="*/ 208026 w 504825"/>
                <a:gd name="connsiteY28" fmla="*/ 194024 h 457200"/>
                <a:gd name="connsiteX29" fmla="*/ 234601 w 504825"/>
                <a:gd name="connsiteY29" fmla="*/ 204978 h 457200"/>
                <a:gd name="connsiteX30" fmla="*/ 234601 w 504825"/>
                <a:gd name="connsiteY30" fmla="*/ 235744 h 457200"/>
                <a:gd name="connsiteX31" fmla="*/ 272701 w 504825"/>
                <a:gd name="connsiteY31" fmla="*/ 235744 h 457200"/>
                <a:gd name="connsiteX32" fmla="*/ 272701 w 504825"/>
                <a:gd name="connsiteY32" fmla="*/ 204978 h 457200"/>
                <a:gd name="connsiteX33" fmla="*/ 219932 w 504825"/>
                <a:gd name="connsiteY33" fmla="*/ 87821 h 457200"/>
                <a:gd name="connsiteX34" fmla="*/ 253651 w 504825"/>
                <a:gd name="connsiteY34" fmla="*/ 73914 h 457200"/>
                <a:gd name="connsiteX35" fmla="*/ 287369 w 504825"/>
                <a:gd name="connsiteY35" fmla="*/ 87821 h 457200"/>
                <a:gd name="connsiteX36" fmla="*/ 287369 w 504825"/>
                <a:gd name="connsiteY36" fmla="*/ 155162 h 457200"/>
                <a:gd name="connsiteX37" fmla="*/ 253651 w 504825"/>
                <a:gd name="connsiteY37" fmla="*/ 169069 h 457200"/>
                <a:gd name="connsiteX38" fmla="*/ 219932 w 504825"/>
                <a:gd name="connsiteY38" fmla="*/ 155162 h 457200"/>
                <a:gd name="connsiteX39" fmla="*/ 219932 w 504825"/>
                <a:gd name="connsiteY39" fmla="*/ 87821 h 457200"/>
                <a:gd name="connsiteX40" fmla="*/ 194024 w 504825"/>
                <a:gd name="connsiteY40" fmla="*/ 294894 h 457200"/>
                <a:gd name="connsiteX41" fmla="*/ 215741 w 504825"/>
                <a:gd name="connsiteY41" fmla="*/ 273177 h 457200"/>
                <a:gd name="connsiteX42" fmla="*/ 188786 w 504825"/>
                <a:gd name="connsiteY42" fmla="*/ 246221 h 457200"/>
                <a:gd name="connsiteX43" fmla="*/ 167069 w 504825"/>
                <a:gd name="connsiteY43" fmla="*/ 267938 h 457200"/>
                <a:gd name="connsiteX44" fmla="*/ 140494 w 504825"/>
                <a:gd name="connsiteY44" fmla="*/ 256985 h 457200"/>
                <a:gd name="connsiteX45" fmla="*/ 140494 w 504825"/>
                <a:gd name="connsiteY45" fmla="*/ 226219 h 457200"/>
                <a:gd name="connsiteX46" fmla="*/ 102394 w 504825"/>
                <a:gd name="connsiteY46" fmla="*/ 226219 h 457200"/>
                <a:gd name="connsiteX47" fmla="*/ 102394 w 504825"/>
                <a:gd name="connsiteY47" fmla="*/ 256985 h 457200"/>
                <a:gd name="connsiteX48" fmla="*/ 75819 w 504825"/>
                <a:gd name="connsiteY48" fmla="*/ 267938 h 457200"/>
                <a:gd name="connsiteX49" fmla="*/ 54102 w 504825"/>
                <a:gd name="connsiteY49" fmla="*/ 246221 h 457200"/>
                <a:gd name="connsiteX50" fmla="*/ 27146 w 504825"/>
                <a:gd name="connsiteY50" fmla="*/ 273177 h 457200"/>
                <a:gd name="connsiteX51" fmla="*/ 48863 w 504825"/>
                <a:gd name="connsiteY51" fmla="*/ 294894 h 457200"/>
                <a:gd name="connsiteX52" fmla="*/ 37910 w 504825"/>
                <a:gd name="connsiteY52" fmla="*/ 321469 h 457200"/>
                <a:gd name="connsiteX53" fmla="*/ 7144 w 504825"/>
                <a:gd name="connsiteY53" fmla="*/ 321469 h 457200"/>
                <a:gd name="connsiteX54" fmla="*/ 7144 w 504825"/>
                <a:gd name="connsiteY54" fmla="*/ 359569 h 457200"/>
                <a:gd name="connsiteX55" fmla="*/ 37910 w 504825"/>
                <a:gd name="connsiteY55" fmla="*/ 359569 h 457200"/>
                <a:gd name="connsiteX56" fmla="*/ 48863 w 504825"/>
                <a:gd name="connsiteY56" fmla="*/ 386144 h 457200"/>
                <a:gd name="connsiteX57" fmla="*/ 27146 w 504825"/>
                <a:gd name="connsiteY57" fmla="*/ 407861 h 457200"/>
                <a:gd name="connsiteX58" fmla="*/ 54102 w 504825"/>
                <a:gd name="connsiteY58" fmla="*/ 434816 h 457200"/>
                <a:gd name="connsiteX59" fmla="*/ 75819 w 504825"/>
                <a:gd name="connsiteY59" fmla="*/ 413099 h 457200"/>
                <a:gd name="connsiteX60" fmla="*/ 102394 w 504825"/>
                <a:gd name="connsiteY60" fmla="*/ 424053 h 457200"/>
                <a:gd name="connsiteX61" fmla="*/ 102394 w 504825"/>
                <a:gd name="connsiteY61" fmla="*/ 454819 h 457200"/>
                <a:gd name="connsiteX62" fmla="*/ 140494 w 504825"/>
                <a:gd name="connsiteY62" fmla="*/ 454819 h 457200"/>
                <a:gd name="connsiteX63" fmla="*/ 140494 w 504825"/>
                <a:gd name="connsiteY63" fmla="*/ 424053 h 457200"/>
                <a:gd name="connsiteX64" fmla="*/ 167069 w 504825"/>
                <a:gd name="connsiteY64" fmla="*/ 413099 h 457200"/>
                <a:gd name="connsiteX65" fmla="*/ 188786 w 504825"/>
                <a:gd name="connsiteY65" fmla="*/ 434816 h 457200"/>
                <a:gd name="connsiteX66" fmla="*/ 215741 w 504825"/>
                <a:gd name="connsiteY66" fmla="*/ 407861 h 457200"/>
                <a:gd name="connsiteX67" fmla="*/ 194024 w 504825"/>
                <a:gd name="connsiteY67" fmla="*/ 386144 h 457200"/>
                <a:gd name="connsiteX68" fmla="*/ 204978 w 504825"/>
                <a:gd name="connsiteY68" fmla="*/ 359569 h 457200"/>
                <a:gd name="connsiteX69" fmla="*/ 235744 w 504825"/>
                <a:gd name="connsiteY69" fmla="*/ 359569 h 457200"/>
                <a:gd name="connsiteX70" fmla="*/ 235744 w 504825"/>
                <a:gd name="connsiteY70" fmla="*/ 321469 h 457200"/>
                <a:gd name="connsiteX71" fmla="*/ 204978 w 504825"/>
                <a:gd name="connsiteY71" fmla="*/ 321469 h 457200"/>
                <a:gd name="connsiteX72" fmla="*/ 194024 w 504825"/>
                <a:gd name="connsiteY72" fmla="*/ 294894 h 457200"/>
                <a:gd name="connsiteX73" fmla="*/ 121539 w 504825"/>
                <a:gd name="connsiteY73" fmla="*/ 388144 h 457200"/>
                <a:gd name="connsiteX74" fmla="*/ 87821 w 504825"/>
                <a:gd name="connsiteY74" fmla="*/ 374237 h 457200"/>
                <a:gd name="connsiteX75" fmla="*/ 87821 w 504825"/>
                <a:gd name="connsiteY75" fmla="*/ 306896 h 457200"/>
                <a:gd name="connsiteX76" fmla="*/ 121539 w 504825"/>
                <a:gd name="connsiteY76" fmla="*/ 292989 h 457200"/>
                <a:gd name="connsiteX77" fmla="*/ 155258 w 504825"/>
                <a:gd name="connsiteY77" fmla="*/ 306896 h 457200"/>
                <a:gd name="connsiteX78" fmla="*/ 155258 w 504825"/>
                <a:gd name="connsiteY78" fmla="*/ 374237 h 457200"/>
                <a:gd name="connsiteX79" fmla="*/ 121539 w 504825"/>
                <a:gd name="connsiteY79" fmla="*/ 388144 h 457200"/>
                <a:gd name="connsiteX80" fmla="*/ 501301 w 504825"/>
                <a:gd name="connsiteY80" fmla="*/ 359569 h 457200"/>
                <a:gd name="connsiteX81" fmla="*/ 501301 w 504825"/>
                <a:gd name="connsiteY81" fmla="*/ 321469 h 457200"/>
                <a:gd name="connsiteX82" fmla="*/ 470535 w 504825"/>
                <a:gd name="connsiteY82" fmla="*/ 321469 h 457200"/>
                <a:gd name="connsiteX83" fmla="*/ 459581 w 504825"/>
                <a:gd name="connsiteY83" fmla="*/ 294894 h 457200"/>
                <a:gd name="connsiteX84" fmla="*/ 481298 w 504825"/>
                <a:gd name="connsiteY84" fmla="*/ 273177 h 457200"/>
                <a:gd name="connsiteX85" fmla="*/ 454342 w 504825"/>
                <a:gd name="connsiteY85" fmla="*/ 246221 h 457200"/>
                <a:gd name="connsiteX86" fmla="*/ 432625 w 504825"/>
                <a:gd name="connsiteY86" fmla="*/ 267938 h 457200"/>
                <a:gd name="connsiteX87" fmla="*/ 406051 w 504825"/>
                <a:gd name="connsiteY87" fmla="*/ 256985 h 457200"/>
                <a:gd name="connsiteX88" fmla="*/ 406051 w 504825"/>
                <a:gd name="connsiteY88" fmla="*/ 226219 h 457200"/>
                <a:gd name="connsiteX89" fmla="*/ 367951 w 504825"/>
                <a:gd name="connsiteY89" fmla="*/ 226219 h 457200"/>
                <a:gd name="connsiteX90" fmla="*/ 367951 w 504825"/>
                <a:gd name="connsiteY90" fmla="*/ 256985 h 457200"/>
                <a:gd name="connsiteX91" fmla="*/ 341376 w 504825"/>
                <a:gd name="connsiteY91" fmla="*/ 267938 h 457200"/>
                <a:gd name="connsiteX92" fmla="*/ 319659 w 504825"/>
                <a:gd name="connsiteY92" fmla="*/ 246221 h 457200"/>
                <a:gd name="connsiteX93" fmla="*/ 292703 w 504825"/>
                <a:gd name="connsiteY93" fmla="*/ 273177 h 457200"/>
                <a:gd name="connsiteX94" fmla="*/ 314420 w 504825"/>
                <a:gd name="connsiteY94" fmla="*/ 294894 h 457200"/>
                <a:gd name="connsiteX95" fmla="*/ 303467 w 504825"/>
                <a:gd name="connsiteY95" fmla="*/ 321469 h 457200"/>
                <a:gd name="connsiteX96" fmla="*/ 272701 w 504825"/>
                <a:gd name="connsiteY96" fmla="*/ 321469 h 457200"/>
                <a:gd name="connsiteX97" fmla="*/ 272701 w 504825"/>
                <a:gd name="connsiteY97" fmla="*/ 359569 h 457200"/>
                <a:gd name="connsiteX98" fmla="*/ 303467 w 504825"/>
                <a:gd name="connsiteY98" fmla="*/ 359569 h 457200"/>
                <a:gd name="connsiteX99" fmla="*/ 314420 w 504825"/>
                <a:gd name="connsiteY99" fmla="*/ 386144 h 457200"/>
                <a:gd name="connsiteX100" fmla="*/ 292703 w 504825"/>
                <a:gd name="connsiteY100" fmla="*/ 407861 h 457200"/>
                <a:gd name="connsiteX101" fmla="*/ 319659 w 504825"/>
                <a:gd name="connsiteY101" fmla="*/ 434816 h 457200"/>
                <a:gd name="connsiteX102" fmla="*/ 341376 w 504825"/>
                <a:gd name="connsiteY102" fmla="*/ 413099 h 457200"/>
                <a:gd name="connsiteX103" fmla="*/ 367951 w 504825"/>
                <a:gd name="connsiteY103" fmla="*/ 424053 h 457200"/>
                <a:gd name="connsiteX104" fmla="*/ 367951 w 504825"/>
                <a:gd name="connsiteY104" fmla="*/ 454819 h 457200"/>
                <a:gd name="connsiteX105" fmla="*/ 406051 w 504825"/>
                <a:gd name="connsiteY105" fmla="*/ 454819 h 457200"/>
                <a:gd name="connsiteX106" fmla="*/ 406051 w 504825"/>
                <a:gd name="connsiteY106" fmla="*/ 424053 h 457200"/>
                <a:gd name="connsiteX107" fmla="*/ 432625 w 504825"/>
                <a:gd name="connsiteY107" fmla="*/ 413099 h 457200"/>
                <a:gd name="connsiteX108" fmla="*/ 454342 w 504825"/>
                <a:gd name="connsiteY108" fmla="*/ 434816 h 457200"/>
                <a:gd name="connsiteX109" fmla="*/ 481298 w 504825"/>
                <a:gd name="connsiteY109" fmla="*/ 407861 h 457200"/>
                <a:gd name="connsiteX110" fmla="*/ 459581 w 504825"/>
                <a:gd name="connsiteY110" fmla="*/ 386144 h 457200"/>
                <a:gd name="connsiteX111" fmla="*/ 470535 w 504825"/>
                <a:gd name="connsiteY111" fmla="*/ 359569 h 457200"/>
                <a:gd name="connsiteX112" fmla="*/ 501301 w 504825"/>
                <a:gd name="connsiteY112" fmla="*/ 359569 h 457200"/>
                <a:gd name="connsiteX113" fmla="*/ 387001 w 504825"/>
                <a:gd name="connsiteY113" fmla="*/ 388144 h 457200"/>
                <a:gd name="connsiteX114" fmla="*/ 353282 w 504825"/>
                <a:gd name="connsiteY114" fmla="*/ 374237 h 457200"/>
                <a:gd name="connsiteX115" fmla="*/ 353282 w 504825"/>
                <a:gd name="connsiteY115" fmla="*/ 306896 h 457200"/>
                <a:gd name="connsiteX116" fmla="*/ 387001 w 504825"/>
                <a:gd name="connsiteY116" fmla="*/ 292989 h 457200"/>
                <a:gd name="connsiteX117" fmla="*/ 420719 w 504825"/>
                <a:gd name="connsiteY117" fmla="*/ 306896 h 457200"/>
                <a:gd name="connsiteX118" fmla="*/ 420719 w 504825"/>
                <a:gd name="connsiteY118" fmla="*/ 374237 h 457200"/>
                <a:gd name="connsiteX119" fmla="*/ 387001 w 504825"/>
                <a:gd name="connsiteY119" fmla="*/ 38814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04825" h="457200">
                  <a:moveTo>
                    <a:pt x="272701" y="204978"/>
                  </a:moveTo>
                  <a:cubicBezTo>
                    <a:pt x="281940" y="202883"/>
                    <a:pt x="290989" y="199263"/>
                    <a:pt x="299275" y="194024"/>
                  </a:cubicBezTo>
                  <a:lnTo>
                    <a:pt x="320992" y="215741"/>
                  </a:lnTo>
                  <a:lnTo>
                    <a:pt x="347948" y="188786"/>
                  </a:lnTo>
                  <a:lnTo>
                    <a:pt x="326231" y="167069"/>
                  </a:lnTo>
                  <a:cubicBezTo>
                    <a:pt x="331470" y="158782"/>
                    <a:pt x="335090" y="149828"/>
                    <a:pt x="337185" y="140494"/>
                  </a:cubicBezTo>
                  <a:lnTo>
                    <a:pt x="367951" y="140494"/>
                  </a:lnTo>
                  <a:lnTo>
                    <a:pt x="367951" y="102394"/>
                  </a:lnTo>
                  <a:lnTo>
                    <a:pt x="337185" y="102394"/>
                  </a:lnTo>
                  <a:cubicBezTo>
                    <a:pt x="335090" y="93155"/>
                    <a:pt x="331470" y="84106"/>
                    <a:pt x="326231" y="75819"/>
                  </a:cubicBezTo>
                  <a:lnTo>
                    <a:pt x="347948" y="54102"/>
                  </a:lnTo>
                  <a:lnTo>
                    <a:pt x="320992" y="27146"/>
                  </a:lnTo>
                  <a:lnTo>
                    <a:pt x="299275" y="48863"/>
                  </a:lnTo>
                  <a:cubicBezTo>
                    <a:pt x="290989" y="43625"/>
                    <a:pt x="282035" y="40005"/>
                    <a:pt x="272701" y="37910"/>
                  </a:cubicBezTo>
                  <a:lnTo>
                    <a:pt x="272701" y="7144"/>
                  </a:lnTo>
                  <a:lnTo>
                    <a:pt x="234601" y="7144"/>
                  </a:lnTo>
                  <a:lnTo>
                    <a:pt x="234601" y="37910"/>
                  </a:lnTo>
                  <a:cubicBezTo>
                    <a:pt x="225362" y="40005"/>
                    <a:pt x="216313" y="43625"/>
                    <a:pt x="208026" y="48863"/>
                  </a:cubicBezTo>
                  <a:lnTo>
                    <a:pt x="186309" y="27146"/>
                  </a:lnTo>
                  <a:lnTo>
                    <a:pt x="159353" y="54102"/>
                  </a:lnTo>
                  <a:lnTo>
                    <a:pt x="181070" y="75819"/>
                  </a:lnTo>
                  <a:cubicBezTo>
                    <a:pt x="175831" y="84106"/>
                    <a:pt x="172212" y="93059"/>
                    <a:pt x="170117" y="102394"/>
                  </a:cubicBezTo>
                  <a:lnTo>
                    <a:pt x="139351" y="102394"/>
                  </a:lnTo>
                  <a:lnTo>
                    <a:pt x="139351" y="140494"/>
                  </a:lnTo>
                  <a:lnTo>
                    <a:pt x="170117" y="140494"/>
                  </a:lnTo>
                  <a:cubicBezTo>
                    <a:pt x="172212" y="149733"/>
                    <a:pt x="175831" y="158782"/>
                    <a:pt x="181070" y="167069"/>
                  </a:cubicBezTo>
                  <a:lnTo>
                    <a:pt x="159353" y="188786"/>
                  </a:lnTo>
                  <a:lnTo>
                    <a:pt x="186309" y="215741"/>
                  </a:lnTo>
                  <a:lnTo>
                    <a:pt x="208026" y="194024"/>
                  </a:lnTo>
                  <a:cubicBezTo>
                    <a:pt x="216313" y="199263"/>
                    <a:pt x="225266" y="202883"/>
                    <a:pt x="234601" y="204978"/>
                  </a:cubicBezTo>
                  <a:lnTo>
                    <a:pt x="234601" y="235744"/>
                  </a:lnTo>
                  <a:lnTo>
                    <a:pt x="272701" y="235744"/>
                  </a:lnTo>
                  <a:lnTo>
                    <a:pt x="272701" y="204978"/>
                  </a:lnTo>
                  <a:close/>
                  <a:moveTo>
                    <a:pt x="219932" y="87821"/>
                  </a:moveTo>
                  <a:cubicBezTo>
                    <a:pt x="228886" y="78867"/>
                    <a:pt x="240887" y="73914"/>
                    <a:pt x="253651" y="73914"/>
                  </a:cubicBezTo>
                  <a:cubicBezTo>
                    <a:pt x="266414" y="73914"/>
                    <a:pt x="278321" y="78867"/>
                    <a:pt x="287369" y="87821"/>
                  </a:cubicBezTo>
                  <a:cubicBezTo>
                    <a:pt x="305943" y="106394"/>
                    <a:pt x="305943" y="136589"/>
                    <a:pt x="287369" y="155162"/>
                  </a:cubicBezTo>
                  <a:cubicBezTo>
                    <a:pt x="278416" y="164116"/>
                    <a:pt x="266414" y="169069"/>
                    <a:pt x="253651" y="169069"/>
                  </a:cubicBezTo>
                  <a:cubicBezTo>
                    <a:pt x="240887" y="169069"/>
                    <a:pt x="228981" y="164116"/>
                    <a:pt x="219932" y="155162"/>
                  </a:cubicBezTo>
                  <a:cubicBezTo>
                    <a:pt x="201359" y="136589"/>
                    <a:pt x="201359" y="106394"/>
                    <a:pt x="219932" y="87821"/>
                  </a:cubicBezTo>
                  <a:close/>
                  <a:moveTo>
                    <a:pt x="194024" y="294894"/>
                  </a:moveTo>
                  <a:lnTo>
                    <a:pt x="215741" y="273177"/>
                  </a:lnTo>
                  <a:lnTo>
                    <a:pt x="188786" y="246221"/>
                  </a:lnTo>
                  <a:lnTo>
                    <a:pt x="167069" y="267938"/>
                  </a:lnTo>
                  <a:cubicBezTo>
                    <a:pt x="158782" y="262700"/>
                    <a:pt x="149828" y="259080"/>
                    <a:pt x="140494" y="256985"/>
                  </a:cubicBezTo>
                  <a:lnTo>
                    <a:pt x="140494" y="226219"/>
                  </a:lnTo>
                  <a:lnTo>
                    <a:pt x="102394" y="226219"/>
                  </a:lnTo>
                  <a:lnTo>
                    <a:pt x="102394" y="256985"/>
                  </a:lnTo>
                  <a:cubicBezTo>
                    <a:pt x="93154" y="259080"/>
                    <a:pt x="84106" y="262700"/>
                    <a:pt x="75819" y="267938"/>
                  </a:cubicBezTo>
                  <a:lnTo>
                    <a:pt x="54102" y="246221"/>
                  </a:lnTo>
                  <a:lnTo>
                    <a:pt x="27146" y="273177"/>
                  </a:lnTo>
                  <a:lnTo>
                    <a:pt x="48863" y="294894"/>
                  </a:lnTo>
                  <a:cubicBezTo>
                    <a:pt x="43625" y="303181"/>
                    <a:pt x="40005" y="312134"/>
                    <a:pt x="37910" y="321469"/>
                  </a:cubicBezTo>
                  <a:lnTo>
                    <a:pt x="7144" y="321469"/>
                  </a:lnTo>
                  <a:lnTo>
                    <a:pt x="7144" y="359569"/>
                  </a:lnTo>
                  <a:lnTo>
                    <a:pt x="37910" y="359569"/>
                  </a:lnTo>
                  <a:cubicBezTo>
                    <a:pt x="40005" y="368808"/>
                    <a:pt x="43625" y="377857"/>
                    <a:pt x="48863" y="386144"/>
                  </a:cubicBezTo>
                  <a:lnTo>
                    <a:pt x="27146" y="407861"/>
                  </a:lnTo>
                  <a:lnTo>
                    <a:pt x="54102" y="434816"/>
                  </a:lnTo>
                  <a:lnTo>
                    <a:pt x="75819" y="413099"/>
                  </a:lnTo>
                  <a:cubicBezTo>
                    <a:pt x="84106" y="418338"/>
                    <a:pt x="93059" y="421958"/>
                    <a:pt x="102394" y="424053"/>
                  </a:cubicBezTo>
                  <a:lnTo>
                    <a:pt x="102394" y="454819"/>
                  </a:lnTo>
                  <a:lnTo>
                    <a:pt x="140494" y="454819"/>
                  </a:lnTo>
                  <a:lnTo>
                    <a:pt x="140494" y="424053"/>
                  </a:lnTo>
                  <a:cubicBezTo>
                    <a:pt x="149733" y="421958"/>
                    <a:pt x="158782" y="418338"/>
                    <a:pt x="167069" y="413099"/>
                  </a:cubicBezTo>
                  <a:lnTo>
                    <a:pt x="188786" y="434816"/>
                  </a:lnTo>
                  <a:lnTo>
                    <a:pt x="215741" y="407861"/>
                  </a:lnTo>
                  <a:lnTo>
                    <a:pt x="194024" y="386144"/>
                  </a:lnTo>
                  <a:cubicBezTo>
                    <a:pt x="199263" y="377857"/>
                    <a:pt x="202883" y="368903"/>
                    <a:pt x="204978" y="359569"/>
                  </a:cubicBezTo>
                  <a:lnTo>
                    <a:pt x="235744" y="359569"/>
                  </a:lnTo>
                  <a:lnTo>
                    <a:pt x="235744" y="321469"/>
                  </a:lnTo>
                  <a:lnTo>
                    <a:pt x="204978" y="321469"/>
                  </a:lnTo>
                  <a:cubicBezTo>
                    <a:pt x="202883" y="312230"/>
                    <a:pt x="199263" y="303276"/>
                    <a:pt x="194024" y="294894"/>
                  </a:cubicBezTo>
                  <a:close/>
                  <a:moveTo>
                    <a:pt x="121539" y="388144"/>
                  </a:moveTo>
                  <a:cubicBezTo>
                    <a:pt x="108775" y="388144"/>
                    <a:pt x="96869" y="383191"/>
                    <a:pt x="87821" y="374237"/>
                  </a:cubicBezTo>
                  <a:cubicBezTo>
                    <a:pt x="69247" y="355664"/>
                    <a:pt x="69247" y="325469"/>
                    <a:pt x="87821" y="306896"/>
                  </a:cubicBezTo>
                  <a:cubicBezTo>
                    <a:pt x="96774" y="297942"/>
                    <a:pt x="108775" y="292989"/>
                    <a:pt x="121539" y="292989"/>
                  </a:cubicBezTo>
                  <a:cubicBezTo>
                    <a:pt x="134302" y="292989"/>
                    <a:pt x="146209" y="297942"/>
                    <a:pt x="155258" y="306896"/>
                  </a:cubicBezTo>
                  <a:cubicBezTo>
                    <a:pt x="173831" y="325469"/>
                    <a:pt x="173831" y="355664"/>
                    <a:pt x="155258" y="374237"/>
                  </a:cubicBezTo>
                  <a:cubicBezTo>
                    <a:pt x="146209" y="383191"/>
                    <a:pt x="134207" y="388144"/>
                    <a:pt x="121539" y="388144"/>
                  </a:cubicBezTo>
                  <a:close/>
                  <a:moveTo>
                    <a:pt x="501301" y="359569"/>
                  </a:moveTo>
                  <a:lnTo>
                    <a:pt x="501301" y="321469"/>
                  </a:lnTo>
                  <a:lnTo>
                    <a:pt x="470535" y="321469"/>
                  </a:lnTo>
                  <a:cubicBezTo>
                    <a:pt x="468440" y="312230"/>
                    <a:pt x="464820" y="303181"/>
                    <a:pt x="459581" y="294894"/>
                  </a:cubicBezTo>
                  <a:lnTo>
                    <a:pt x="481298" y="273177"/>
                  </a:lnTo>
                  <a:lnTo>
                    <a:pt x="454342" y="246221"/>
                  </a:lnTo>
                  <a:lnTo>
                    <a:pt x="432625" y="267938"/>
                  </a:lnTo>
                  <a:cubicBezTo>
                    <a:pt x="424339" y="262700"/>
                    <a:pt x="415385" y="259080"/>
                    <a:pt x="406051" y="256985"/>
                  </a:cubicBezTo>
                  <a:lnTo>
                    <a:pt x="406051" y="226219"/>
                  </a:lnTo>
                  <a:lnTo>
                    <a:pt x="367951" y="226219"/>
                  </a:lnTo>
                  <a:lnTo>
                    <a:pt x="367951" y="256985"/>
                  </a:lnTo>
                  <a:cubicBezTo>
                    <a:pt x="358712" y="259080"/>
                    <a:pt x="349663" y="262700"/>
                    <a:pt x="341376" y="267938"/>
                  </a:cubicBezTo>
                  <a:lnTo>
                    <a:pt x="319659" y="246221"/>
                  </a:lnTo>
                  <a:lnTo>
                    <a:pt x="292703" y="273177"/>
                  </a:lnTo>
                  <a:lnTo>
                    <a:pt x="314420" y="294894"/>
                  </a:lnTo>
                  <a:cubicBezTo>
                    <a:pt x="309182" y="303181"/>
                    <a:pt x="305562" y="312134"/>
                    <a:pt x="303467" y="321469"/>
                  </a:cubicBezTo>
                  <a:lnTo>
                    <a:pt x="272701" y="321469"/>
                  </a:lnTo>
                  <a:lnTo>
                    <a:pt x="272701" y="359569"/>
                  </a:lnTo>
                  <a:lnTo>
                    <a:pt x="303467" y="359569"/>
                  </a:lnTo>
                  <a:cubicBezTo>
                    <a:pt x="305562" y="368808"/>
                    <a:pt x="309182" y="377857"/>
                    <a:pt x="314420" y="386144"/>
                  </a:cubicBezTo>
                  <a:lnTo>
                    <a:pt x="292703" y="407861"/>
                  </a:lnTo>
                  <a:lnTo>
                    <a:pt x="319659" y="434816"/>
                  </a:lnTo>
                  <a:lnTo>
                    <a:pt x="341376" y="413099"/>
                  </a:lnTo>
                  <a:cubicBezTo>
                    <a:pt x="349663" y="418338"/>
                    <a:pt x="358616" y="421958"/>
                    <a:pt x="367951" y="424053"/>
                  </a:cubicBezTo>
                  <a:lnTo>
                    <a:pt x="367951" y="454819"/>
                  </a:lnTo>
                  <a:lnTo>
                    <a:pt x="406051" y="454819"/>
                  </a:lnTo>
                  <a:lnTo>
                    <a:pt x="406051" y="424053"/>
                  </a:lnTo>
                  <a:cubicBezTo>
                    <a:pt x="415290" y="421958"/>
                    <a:pt x="424339" y="418338"/>
                    <a:pt x="432625" y="413099"/>
                  </a:cubicBezTo>
                  <a:lnTo>
                    <a:pt x="454342" y="434816"/>
                  </a:lnTo>
                  <a:lnTo>
                    <a:pt x="481298" y="407861"/>
                  </a:lnTo>
                  <a:lnTo>
                    <a:pt x="459581" y="386144"/>
                  </a:lnTo>
                  <a:cubicBezTo>
                    <a:pt x="464820" y="377857"/>
                    <a:pt x="468440" y="368903"/>
                    <a:pt x="470535" y="359569"/>
                  </a:cubicBezTo>
                  <a:lnTo>
                    <a:pt x="501301" y="359569"/>
                  </a:lnTo>
                  <a:close/>
                  <a:moveTo>
                    <a:pt x="387001" y="388144"/>
                  </a:moveTo>
                  <a:cubicBezTo>
                    <a:pt x="374237" y="388144"/>
                    <a:pt x="362331" y="383191"/>
                    <a:pt x="353282" y="374237"/>
                  </a:cubicBezTo>
                  <a:cubicBezTo>
                    <a:pt x="334709" y="355664"/>
                    <a:pt x="334709" y="325469"/>
                    <a:pt x="353282" y="306896"/>
                  </a:cubicBezTo>
                  <a:cubicBezTo>
                    <a:pt x="362236" y="297942"/>
                    <a:pt x="374237" y="292989"/>
                    <a:pt x="387001" y="292989"/>
                  </a:cubicBezTo>
                  <a:cubicBezTo>
                    <a:pt x="399764" y="292989"/>
                    <a:pt x="411671" y="297942"/>
                    <a:pt x="420719" y="306896"/>
                  </a:cubicBezTo>
                  <a:cubicBezTo>
                    <a:pt x="439293" y="325469"/>
                    <a:pt x="439293" y="355664"/>
                    <a:pt x="420719" y="374237"/>
                  </a:cubicBezTo>
                  <a:cubicBezTo>
                    <a:pt x="411671" y="383191"/>
                    <a:pt x="399669" y="388144"/>
                    <a:pt x="387001" y="388144"/>
                  </a:cubicBezTo>
                  <a:close/>
                </a:path>
              </a:pathLst>
            </a:custGeom>
            <a:solidFill>
              <a:schemeClr val="bg1"/>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xmlns="" id="{071DAA36-E62A-492A-AD87-B5D0C8D52760}"/>
                </a:ext>
              </a:extLst>
            </p:cNvPr>
            <p:cNvSpPr>
              <a:spLocks noChangeAspect="1"/>
            </p:cNvSpPr>
            <p:nvPr/>
          </p:nvSpPr>
          <p:spPr bwMode="gray">
            <a:xfrm>
              <a:off x="2373221" y="2779615"/>
              <a:ext cx="335402" cy="405602"/>
            </a:xfrm>
            <a:custGeom>
              <a:avLst/>
              <a:gdLst>
                <a:gd name="connsiteX0" fmla="*/ 50768 w 409575"/>
                <a:gd name="connsiteY0" fmla="*/ 134779 h 495300"/>
                <a:gd name="connsiteX1" fmla="*/ 84963 w 409575"/>
                <a:gd name="connsiteY1" fmla="*/ 100584 h 495300"/>
                <a:gd name="connsiteX2" fmla="*/ 50768 w 409575"/>
                <a:gd name="connsiteY2" fmla="*/ 66389 h 495300"/>
                <a:gd name="connsiteX3" fmla="*/ 77724 w 409575"/>
                <a:gd name="connsiteY3" fmla="*/ 39434 h 495300"/>
                <a:gd name="connsiteX4" fmla="*/ 111919 w 409575"/>
                <a:gd name="connsiteY4" fmla="*/ 73628 h 495300"/>
                <a:gd name="connsiteX5" fmla="*/ 146113 w 409575"/>
                <a:gd name="connsiteY5" fmla="*/ 39434 h 495300"/>
                <a:gd name="connsiteX6" fmla="*/ 173069 w 409575"/>
                <a:gd name="connsiteY6" fmla="*/ 66389 h 495300"/>
                <a:gd name="connsiteX7" fmla="*/ 138874 w 409575"/>
                <a:gd name="connsiteY7" fmla="*/ 100584 h 495300"/>
                <a:gd name="connsiteX8" fmla="*/ 173069 w 409575"/>
                <a:gd name="connsiteY8" fmla="*/ 134779 h 495300"/>
                <a:gd name="connsiteX9" fmla="*/ 146113 w 409575"/>
                <a:gd name="connsiteY9" fmla="*/ 161735 h 495300"/>
                <a:gd name="connsiteX10" fmla="*/ 111919 w 409575"/>
                <a:gd name="connsiteY10" fmla="*/ 127540 h 495300"/>
                <a:gd name="connsiteX11" fmla="*/ 77724 w 409575"/>
                <a:gd name="connsiteY11" fmla="*/ 161735 h 495300"/>
                <a:gd name="connsiteX12" fmla="*/ 50768 w 409575"/>
                <a:gd name="connsiteY12" fmla="*/ 134779 h 495300"/>
                <a:gd name="connsiteX13" fmla="*/ 411099 w 409575"/>
                <a:gd name="connsiteY13" fmla="*/ 87154 h 495300"/>
                <a:gd name="connsiteX14" fmla="*/ 384143 w 409575"/>
                <a:gd name="connsiteY14" fmla="*/ 114110 h 495300"/>
                <a:gd name="connsiteX15" fmla="*/ 349377 w 409575"/>
                <a:gd name="connsiteY15" fmla="*/ 79343 h 495300"/>
                <a:gd name="connsiteX16" fmla="*/ 349377 w 409575"/>
                <a:gd name="connsiteY16" fmla="*/ 268224 h 495300"/>
                <a:gd name="connsiteX17" fmla="*/ 91821 w 409575"/>
                <a:gd name="connsiteY17" fmla="*/ 268224 h 495300"/>
                <a:gd name="connsiteX18" fmla="*/ 92678 w 409575"/>
                <a:gd name="connsiteY18" fmla="*/ 360521 h 495300"/>
                <a:gd name="connsiteX19" fmla="*/ 140494 w 409575"/>
                <a:gd name="connsiteY19" fmla="*/ 424434 h 495300"/>
                <a:gd name="connsiteX20" fmla="*/ 73819 w 409575"/>
                <a:gd name="connsiteY20" fmla="*/ 491109 h 495300"/>
                <a:gd name="connsiteX21" fmla="*/ 7144 w 409575"/>
                <a:gd name="connsiteY21" fmla="*/ 424434 h 495300"/>
                <a:gd name="connsiteX22" fmla="*/ 54578 w 409575"/>
                <a:gd name="connsiteY22" fmla="*/ 360617 h 495300"/>
                <a:gd name="connsiteX23" fmla="*/ 53340 w 409575"/>
                <a:gd name="connsiteY23" fmla="*/ 230124 h 495300"/>
                <a:gd name="connsiteX24" fmla="*/ 311277 w 409575"/>
                <a:gd name="connsiteY24" fmla="*/ 230124 h 495300"/>
                <a:gd name="connsiteX25" fmla="*/ 311277 w 409575"/>
                <a:gd name="connsiteY25" fmla="*/ 81058 h 495300"/>
                <a:gd name="connsiteX26" fmla="*/ 278321 w 409575"/>
                <a:gd name="connsiteY26" fmla="*/ 114014 h 495300"/>
                <a:gd name="connsiteX27" fmla="*/ 251365 w 409575"/>
                <a:gd name="connsiteY27" fmla="*/ 87059 h 495300"/>
                <a:gd name="connsiteX28" fmla="*/ 331184 w 409575"/>
                <a:gd name="connsiteY28" fmla="*/ 7144 h 495300"/>
                <a:gd name="connsiteX29" fmla="*/ 411099 w 409575"/>
                <a:gd name="connsiteY29" fmla="*/ 87154 h 495300"/>
                <a:gd name="connsiteX30" fmla="*/ 73819 w 409575"/>
                <a:gd name="connsiteY30" fmla="*/ 395859 h 495300"/>
                <a:gd name="connsiteX31" fmla="*/ 45244 w 409575"/>
                <a:gd name="connsiteY31" fmla="*/ 424434 h 495300"/>
                <a:gd name="connsiteX32" fmla="*/ 73819 w 409575"/>
                <a:gd name="connsiteY32" fmla="*/ 453009 h 495300"/>
                <a:gd name="connsiteX33" fmla="*/ 102394 w 409575"/>
                <a:gd name="connsiteY33" fmla="*/ 424434 h 495300"/>
                <a:gd name="connsiteX34" fmla="*/ 73819 w 409575"/>
                <a:gd name="connsiteY34" fmla="*/ 395859 h 495300"/>
                <a:gd name="connsiteX35" fmla="*/ 327565 w 409575"/>
                <a:gd name="connsiteY35" fmla="*/ 344329 h 495300"/>
                <a:gd name="connsiteX36" fmla="*/ 293370 w 409575"/>
                <a:gd name="connsiteY36" fmla="*/ 378524 h 495300"/>
                <a:gd name="connsiteX37" fmla="*/ 259175 w 409575"/>
                <a:gd name="connsiteY37" fmla="*/ 344329 h 495300"/>
                <a:gd name="connsiteX38" fmla="*/ 232220 w 409575"/>
                <a:gd name="connsiteY38" fmla="*/ 371285 h 495300"/>
                <a:gd name="connsiteX39" fmla="*/ 266414 w 409575"/>
                <a:gd name="connsiteY39" fmla="*/ 405479 h 495300"/>
                <a:gd name="connsiteX40" fmla="*/ 232220 w 409575"/>
                <a:gd name="connsiteY40" fmla="*/ 439674 h 495300"/>
                <a:gd name="connsiteX41" fmla="*/ 259175 w 409575"/>
                <a:gd name="connsiteY41" fmla="*/ 466630 h 495300"/>
                <a:gd name="connsiteX42" fmla="*/ 293370 w 409575"/>
                <a:gd name="connsiteY42" fmla="*/ 432435 h 495300"/>
                <a:gd name="connsiteX43" fmla="*/ 327565 w 409575"/>
                <a:gd name="connsiteY43" fmla="*/ 466630 h 495300"/>
                <a:gd name="connsiteX44" fmla="*/ 354521 w 409575"/>
                <a:gd name="connsiteY44" fmla="*/ 439674 h 495300"/>
                <a:gd name="connsiteX45" fmla="*/ 320326 w 409575"/>
                <a:gd name="connsiteY45" fmla="*/ 405479 h 495300"/>
                <a:gd name="connsiteX46" fmla="*/ 354521 w 409575"/>
                <a:gd name="connsiteY46" fmla="*/ 371285 h 495300"/>
                <a:gd name="connsiteX47" fmla="*/ 327565 w 409575"/>
                <a:gd name="connsiteY47" fmla="*/ 34432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09575" h="495300">
                  <a:moveTo>
                    <a:pt x="50768" y="134779"/>
                  </a:moveTo>
                  <a:lnTo>
                    <a:pt x="84963" y="100584"/>
                  </a:lnTo>
                  <a:lnTo>
                    <a:pt x="50768" y="66389"/>
                  </a:lnTo>
                  <a:lnTo>
                    <a:pt x="77724" y="39434"/>
                  </a:lnTo>
                  <a:lnTo>
                    <a:pt x="111919" y="73628"/>
                  </a:lnTo>
                  <a:lnTo>
                    <a:pt x="146113" y="39434"/>
                  </a:lnTo>
                  <a:lnTo>
                    <a:pt x="173069" y="66389"/>
                  </a:lnTo>
                  <a:lnTo>
                    <a:pt x="138874" y="100584"/>
                  </a:lnTo>
                  <a:lnTo>
                    <a:pt x="173069" y="134779"/>
                  </a:lnTo>
                  <a:lnTo>
                    <a:pt x="146113" y="161735"/>
                  </a:lnTo>
                  <a:lnTo>
                    <a:pt x="111919" y="127540"/>
                  </a:lnTo>
                  <a:lnTo>
                    <a:pt x="77724" y="161735"/>
                  </a:lnTo>
                  <a:lnTo>
                    <a:pt x="50768" y="134779"/>
                  </a:lnTo>
                  <a:close/>
                  <a:moveTo>
                    <a:pt x="411099" y="87154"/>
                  </a:moveTo>
                  <a:lnTo>
                    <a:pt x="384143" y="114110"/>
                  </a:lnTo>
                  <a:lnTo>
                    <a:pt x="349377" y="79343"/>
                  </a:lnTo>
                  <a:lnTo>
                    <a:pt x="349377" y="268224"/>
                  </a:lnTo>
                  <a:lnTo>
                    <a:pt x="91821" y="268224"/>
                  </a:lnTo>
                  <a:lnTo>
                    <a:pt x="92678" y="360521"/>
                  </a:lnTo>
                  <a:cubicBezTo>
                    <a:pt x="120301" y="368713"/>
                    <a:pt x="140494" y="394240"/>
                    <a:pt x="140494" y="424434"/>
                  </a:cubicBezTo>
                  <a:cubicBezTo>
                    <a:pt x="140494" y="461201"/>
                    <a:pt x="110585" y="491109"/>
                    <a:pt x="73819" y="491109"/>
                  </a:cubicBezTo>
                  <a:cubicBezTo>
                    <a:pt x="37052" y="491109"/>
                    <a:pt x="7144" y="461201"/>
                    <a:pt x="7144" y="424434"/>
                  </a:cubicBezTo>
                  <a:cubicBezTo>
                    <a:pt x="7144" y="394335"/>
                    <a:pt x="27146" y="368903"/>
                    <a:pt x="54578" y="360617"/>
                  </a:cubicBezTo>
                  <a:lnTo>
                    <a:pt x="53340" y="230124"/>
                  </a:lnTo>
                  <a:lnTo>
                    <a:pt x="311277" y="230124"/>
                  </a:lnTo>
                  <a:lnTo>
                    <a:pt x="311277" y="81058"/>
                  </a:lnTo>
                  <a:lnTo>
                    <a:pt x="278321" y="114014"/>
                  </a:lnTo>
                  <a:lnTo>
                    <a:pt x="251365" y="87059"/>
                  </a:lnTo>
                  <a:lnTo>
                    <a:pt x="331184" y="7144"/>
                  </a:lnTo>
                  <a:lnTo>
                    <a:pt x="411099" y="87154"/>
                  </a:lnTo>
                  <a:close/>
                  <a:moveTo>
                    <a:pt x="73819" y="395859"/>
                  </a:moveTo>
                  <a:cubicBezTo>
                    <a:pt x="58103" y="395859"/>
                    <a:pt x="45244" y="408718"/>
                    <a:pt x="45244" y="424434"/>
                  </a:cubicBezTo>
                  <a:cubicBezTo>
                    <a:pt x="45244" y="440150"/>
                    <a:pt x="58103" y="453009"/>
                    <a:pt x="73819" y="453009"/>
                  </a:cubicBezTo>
                  <a:cubicBezTo>
                    <a:pt x="89535" y="453009"/>
                    <a:pt x="102394" y="440150"/>
                    <a:pt x="102394" y="424434"/>
                  </a:cubicBezTo>
                  <a:cubicBezTo>
                    <a:pt x="102394" y="408718"/>
                    <a:pt x="89535" y="395859"/>
                    <a:pt x="73819" y="395859"/>
                  </a:cubicBezTo>
                  <a:close/>
                  <a:moveTo>
                    <a:pt x="327565" y="344329"/>
                  </a:moveTo>
                  <a:lnTo>
                    <a:pt x="293370" y="378524"/>
                  </a:lnTo>
                  <a:lnTo>
                    <a:pt x="259175" y="344329"/>
                  </a:lnTo>
                  <a:lnTo>
                    <a:pt x="232220" y="371285"/>
                  </a:lnTo>
                  <a:lnTo>
                    <a:pt x="266414" y="405479"/>
                  </a:lnTo>
                  <a:lnTo>
                    <a:pt x="232220" y="439674"/>
                  </a:lnTo>
                  <a:lnTo>
                    <a:pt x="259175" y="466630"/>
                  </a:lnTo>
                  <a:lnTo>
                    <a:pt x="293370" y="432435"/>
                  </a:lnTo>
                  <a:lnTo>
                    <a:pt x="327565" y="466630"/>
                  </a:lnTo>
                  <a:lnTo>
                    <a:pt x="354521" y="439674"/>
                  </a:lnTo>
                  <a:lnTo>
                    <a:pt x="320326" y="405479"/>
                  </a:lnTo>
                  <a:lnTo>
                    <a:pt x="354521" y="371285"/>
                  </a:lnTo>
                  <a:lnTo>
                    <a:pt x="327565" y="344329"/>
                  </a:lnTo>
                  <a:close/>
                </a:path>
              </a:pathLst>
            </a:custGeom>
            <a:solidFill>
              <a:schemeClr val="bg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xmlns="" id="{31CD44DD-BBF4-4A7F-876E-01A9BD0C8154}"/>
                </a:ext>
              </a:extLst>
            </p:cNvPr>
            <p:cNvSpPr>
              <a:spLocks noChangeAspect="1"/>
            </p:cNvSpPr>
            <p:nvPr/>
          </p:nvSpPr>
          <p:spPr bwMode="gray">
            <a:xfrm>
              <a:off x="2468399" y="3450494"/>
              <a:ext cx="584330" cy="398406"/>
            </a:xfrm>
            <a:custGeom>
              <a:avLst/>
              <a:gdLst>
                <a:gd name="connsiteX0" fmla="*/ 381286 w 628650"/>
                <a:gd name="connsiteY0" fmla="*/ 264319 h 428625"/>
                <a:gd name="connsiteX1" fmla="*/ 420719 w 628650"/>
                <a:gd name="connsiteY1" fmla="*/ 264319 h 428625"/>
                <a:gd name="connsiteX2" fmla="*/ 216694 w 628650"/>
                <a:gd name="connsiteY2" fmla="*/ 426244 h 428625"/>
                <a:gd name="connsiteX3" fmla="*/ 7144 w 628650"/>
                <a:gd name="connsiteY3" fmla="*/ 216694 h 428625"/>
                <a:gd name="connsiteX4" fmla="*/ 216694 w 628650"/>
                <a:gd name="connsiteY4" fmla="*/ 7144 h 428625"/>
                <a:gd name="connsiteX5" fmla="*/ 420719 w 628650"/>
                <a:gd name="connsiteY5" fmla="*/ 169069 h 428625"/>
                <a:gd name="connsiteX6" fmla="*/ 381286 w 628650"/>
                <a:gd name="connsiteY6" fmla="*/ 169069 h 428625"/>
                <a:gd name="connsiteX7" fmla="*/ 216694 w 628650"/>
                <a:gd name="connsiteY7" fmla="*/ 45244 h 428625"/>
                <a:gd name="connsiteX8" fmla="*/ 45244 w 628650"/>
                <a:gd name="connsiteY8" fmla="*/ 216694 h 428625"/>
                <a:gd name="connsiteX9" fmla="*/ 216694 w 628650"/>
                <a:gd name="connsiteY9" fmla="*/ 388144 h 428625"/>
                <a:gd name="connsiteX10" fmla="*/ 381286 w 628650"/>
                <a:gd name="connsiteY10" fmla="*/ 264319 h 428625"/>
                <a:gd name="connsiteX11" fmla="*/ 216694 w 628650"/>
                <a:gd name="connsiteY11" fmla="*/ 139541 h 428625"/>
                <a:gd name="connsiteX12" fmla="*/ 277273 w 628650"/>
                <a:gd name="connsiteY12" fmla="*/ 169069 h 428625"/>
                <a:gd name="connsiteX13" fmla="*/ 321564 w 628650"/>
                <a:gd name="connsiteY13" fmla="*/ 169069 h 428625"/>
                <a:gd name="connsiteX14" fmla="*/ 216694 w 628650"/>
                <a:gd name="connsiteY14" fmla="*/ 101441 h 428625"/>
                <a:gd name="connsiteX15" fmla="*/ 101441 w 628650"/>
                <a:gd name="connsiteY15" fmla="*/ 216694 h 428625"/>
                <a:gd name="connsiteX16" fmla="*/ 216694 w 628650"/>
                <a:gd name="connsiteY16" fmla="*/ 331946 h 428625"/>
                <a:gd name="connsiteX17" fmla="*/ 321564 w 628650"/>
                <a:gd name="connsiteY17" fmla="*/ 264319 h 428625"/>
                <a:gd name="connsiteX18" fmla="*/ 277273 w 628650"/>
                <a:gd name="connsiteY18" fmla="*/ 264319 h 428625"/>
                <a:gd name="connsiteX19" fmla="*/ 216694 w 628650"/>
                <a:gd name="connsiteY19" fmla="*/ 293846 h 428625"/>
                <a:gd name="connsiteX20" fmla="*/ 139541 w 628650"/>
                <a:gd name="connsiteY20" fmla="*/ 216694 h 428625"/>
                <a:gd name="connsiteX21" fmla="*/ 216694 w 628650"/>
                <a:gd name="connsiteY21" fmla="*/ 139541 h 428625"/>
                <a:gd name="connsiteX22" fmla="*/ 530257 w 628650"/>
                <a:gd name="connsiteY22" fmla="*/ 168212 h 428625"/>
                <a:gd name="connsiteX23" fmla="*/ 503301 w 628650"/>
                <a:gd name="connsiteY23" fmla="*/ 141256 h 428625"/>
                <a:gd name="connsiteX24" fmla="*/ 447008 w 628650"/>
                <a:gd name="connsiteY24" fmla="*/ 197644 h 428625"/>
                <a:gd name="connsiteX25" fmla="*/ 435864 w 628650"/>
                <a:gd name="connsiteY25" fmla="*/ 197644 h 428625"/>
                <a:gd name="connsiteX26" fmla="*/ 425482 w 628650"/>
                <a:gd name="connsiteY26" fmla="*/ 197644 h 428625"/>
                <a:gd name="connsiteX27" fmla="*/ 387191 w 628650"/>
                <a:gd name="connsiteY27" fmla="*/ 197644 h 428625"/>
                <a:gd name="connsiteX28" fmla="*/ 330422 w 628650"/>
                <a:gd name="connsiteY28" fmla="*/ 197644 h 428625"/>
                <a:gd name="connsiteX29" fmla="*/ 291560 w 628650"/>
                <a:gd name="connsiteY29" fmla="*/ 197644 h 428625"/>
                <a:gd name="connsiteX30" fmla="*/ 216884 w 628650"/>
                <a:gd name="connsiteY30" fmla="*/ 197644 h 428625"/>
                <a:gd name="connsiteX31" fmla="*/ 216884 w 628650"/>
                <a:gd name="connsiteY31" fmla="*/ 235744 h 428625"/>
                <a:gd name="connsiteX32" fmla="*/ 291560 w 628650"/>
                <a:gd name="connsiteY32" fmla="*/ 235744 h 428625"/>
                <a:gd name="connsiteX33" fmla="*/ 330422 w 628650"/>
                <a:gd name="connsiteY33" fmla="*/ 235744 h 428625"/>
                <a:gd name="connsiteX34" fmla="*/ 387191 w 628650"/>
                <a:gd name="connsiteY34" fmla="*/ 235744 h 428625"/>
                <a:gd name="connsiteX35" fmla="*/ 425482 w 628650"/>
                <a:gd name="connsiteY35" fmla="*/ 235744 h 428625"/>
                <a:gd name="connsiteX36" fmla="*/ 435864 w 628650"/>
                <a:gd name="connsiteY36" fmla="*/ 235744 h 428625"/>
                <a:gd name="connsiteX37" fmla="*/ 447008 w 628650"/>
                <a:gd name="connsiteY37" fmla="*/ 235744 h 428625"/>
                <a:gd name="connsiteX38" fmla="*/ 503301 w 628650"/>
                <a:gd name="connsiteY38" fmla="*/ 292037 h 428625"/>
                <a:gd name="connsiteX39" fmla="*/ 530257 w 628650"/>
                <a:gd name="connsiteY39" fmla="*/ 265081 h 428625"/>
                <a:gd name="connsiteX40" fmla="*/ 481775 w 628650"/>
                <a:gd name="connsiteY40" fmla="*/ 216694 h 428625"/>
                <a:gd name="connsiteX41" fmla="*/ 530257 w 628650"/>
                <a:gd name="connsiteY41" fmla="*/ 168212 h 428625"/>
                <a:gd name="connsiteX42" fmla="*/ 625507 w 628650"/>
                <a:gd name="connsiteY42" fmla="*/ 168212 h 428625"/>
                <a:gd name="connsiteX43" fmla="*/ 598551 w 628650"/>
                <a:gd name="connsiteY43" fmla="*/ 141256 h 428625"/>
                <a:gd name="connsiteX44" fmla="*/ 523208 w 628650"/>
                <a:gd name="connsiteY44" fmla="*/ 216694 h 428625"/>
                <a:gd name="connsiteX45" fmla="*/ 598551 w 628650"/>
                <a:gd name="connsiteY45" fmla="*/ 292037 h 428625"/>
                <a:gd name="connsiteX46" fmla="*/ 625507 w 628650"/>
                <a:gd name="connsiteY46" fmla="*/ 265081 h 428625"/>
                <a:gd name="connsiteX47" fmla="*/ 577025 w 628650"/>
                <a:gd name="connsiteY47" fmla="*/ 216694 h 428625"/>
                <a:gd name="connsiteX48" fmla="*/ 625507 w 628650"/>
                <a:gd name="connsiteY48" fmla="*/ 168212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28650" h="428625">
                  <a:moveTo>
                    <a:pt x="381286" y="264319"/>
                  </a:moveTo>
                  <a:lnTo>
                    <a:pt x="420719" y="264319"/>
                  </a:lnTo>
                  <a:cubicBezTo>
                    <a:pt x="399193" y="357092"/>
                    <a:pt x="316040" y="426244"/>
                    <a:pt x="216694" y="426244"/>
                  </a:cubicBezTo>
                  <a:cubicBezTo>
                    <a:pt x="100965" y="426244"/>
                    <a:pt x="7144" y="332423"/>
                    <a:pt x="7144" y="216694"/>
                  </a:cubicBezTo>
                  <a:cubicBezTo>
                    <a:pt x="7144" y="100965"/>
                    <a:pt x="100965" y="7144"/>
                    <a:pt x="216694" y="7144"/>
                  </a:cubicBezTo>
                  <a:cubicBezTo>
                    <a:pt x="316040" y="7144"/>
                    <a:pt x="399193" y="76295"/>
                    <a:pt x="420719" y="169069"/>
                  </a:cubicBezTo>
                  <a:lnTo>
                    <a:pt x="381286" y="169069"/>
                  </a:lnTo>
                  <a:cubicBezTo>
                    <a:pt x="360617" y="97631"/>
                    <a:pt x="294704" y="45244"/>
                    <a:pt x="216694" y="45244"/>
                  </a:cubicBezTo>
                  <a:cubicBezTo>
                    <a:pt x="122111" y="45244"/>
                    <a:pt x="45244" y="122111"/>
                    <a:pt x="45244" y="216694"/>
                  </a:cubicBezTo>
                  <a:cubicBezTo>
                    <a:pt x="45244" y="311277"/>
                    <a:pt x="122111" y="388144"/>
                    <a:pt x="216694" y="388144"/>
                  </a:cubicBezTo>
                  <a:cubicBezTo>
                    <a:pt x="294704" y="388144"/>
                    <a:pt x="360617" y="335756"/>
                    <a:pt x="381286" y="264319"/>
                  </a:cubicBezTo>
                  <a:close/>
                  <a:moveTo>
                    <a:pt x="216694" y="139541"/>
                  </a:moveTo>
                  <a:cubicBezTo>
                    <a:pt x="241268" y="139541"/>
                    <a:pt x="263176" y="151162"/>
                    <a:pt x="277273" y="169069"/>
                  </a:cubicBezTo>
                  <a:lnTo>
                    <a:pt x="321564" y="169069"/>
                  </a:lnTo>
                  <a:cubicBezTo>
                    <a:pt x="303467" y="129254"/>
                    <a:pt x="263366" y="101441"/>
                    <a:pt x="216694" y="101441"/>
                  </a:cubicBezTo>
                  <a:cubicBezTo>
                    <a:pt x="153067" y="101441"/>
                    <a:pt x="101441" y="153067"/>
                    <a:pt x="101441" y="216694"/>
                  </a:cubicBezTo>
                  <a:cubicBezTo>
                    <a:pt x="101441" y="280321"/>
                    <a:pt x="153067" y="331946"/>
                    <a:pt x="216694" y="331946"/>
                  </a:cubicBezTo>
                  <a:cubicBezTo>
                    <a:pt x="263366" y="331946"/>
                    <a:pt x="303467" y="304133"/>
                    <a:pt x="321564" y="264319"/>
                  </a:cubicBezTo>
                  <a:lnTo>
                    <a:pt x="277273" y="264319"/>
                  </a:lnTo>
                  <a:cubicBezTo>
                    <a:pt x="263176" y="282226"/>
                    <a:pt x="241268" y="293846"/>
                    <a:pt x="216694" y="293846"/>
                  </a:cubicBezTo>
                  <a:cubicBezTo>
                    <a:pt x="174117" y="293846"/>
                    <a:pt x="139541" y="259271"/>
                    <a:pt x="139541" y="216694"/>
                  </a:cubicBezTo>
                  <a:cubicBezTo>
                    <a:pt x="139541" y="174117"/>
                    <a:pt x="174212" y="139541"/>
                    <a:pt x="216694" y="139541"/>
                  </a:cubicBezTo>
                  <a:close/>
                  <a:moveTo>
                    <a:pt x="530257" y="168212"/>
                  </a:moveTo>
                  <a:lnTo>
                    <a:pt x="503301" y="141256"/>
                  </a:lnTo>
                  <a:lnTo>
                    <a:pt x="447008" y="197644"/>
                  </a:lnTo>
                  <a:lnTo>
                    <a:pt x="435864" y="197644"/>
                  </a:lnTo>
                  <a:lnTo>
                    <a:pt x="425482" y="197644"/>
                  </a:lnTo>
                  <a:lnTo>
                    <a:pt x="387191" y="197644"/>
                  </a:lnTo>
                  <a:lnTo>
                    <a:pt x="330422" y="197644"/>
                  </a:lnTo>
                  <a:lnTo>
                    <a:pt x="291560" y="197644"/>
                  </a:lnTo>
                  <a:lnTo>
                    <a:pt x="216884" y="197644"/>
                  </a:lnTo>
                  <a:lnTo>
                    <a:pt x="216884" y="235744"/>
                  </a:lnTo>
                  <a:lnTo>
                    <a:pt x="291560" y="235744"/>
                  </a:lnTo>
                  <a:lnTo>
                    <a:pt x="330422" y="235744"/>
                  </a:lnTo>
                  <a:lnTo>
                    <a:pt x="387191" y="235744"/>
                  </a:lnTo>
                  <a:lnTo>
                    <a:pt x="425482" y="235744"/>
                  </a:lnTo>
                  <a:lnTo>
                    <a:pt x="435864" y="235744"/>
                  </a:lnTo>
                  <a:lnTo>
                    <a:pt x="447008" y="235744"/>
                  </a:lnTo>
                  <a:lnTo>
                    <a:pt x="503301" y="292037"/>
                  </a:lnTo>
                  <a:lnTo>
                    <a:pt x="530257" y="265081"/>
                  </a:lnTo>
                  <a:lnTo>
                    <a:pt x="481775" y="216694"/>
                  </a:lnTo>
                  <a:lnTo>
                    <a:pt x="530257" y="168212"/>
                  </a:lnTo>
                  <a:close/>
                  <a:moveTo>
                    <a:pt x="625507" y="168212"/>
                  </a:moveTo>
                  <a:lnTo>
                    <a:pt x="598551" y="141256"/>
                  </a:lnTo>
                  <a:lnTo>
                    <a:pt x="523208" y="216694"/>
                  </a:lnTo>
                  <a:lnTo>
                    <a:pt x="598551" y="292037"/>
                  </a:lnTo>
                  <a:lnTo>
                    <a:pt x="625507" y="265081"/>
                  </a:lnTo>
                  <a:lnTo>
                    <a:pt x="577025" y="216694"/>
                  </a:lnTo>
                  <a:lnTo>
                    <a:pt x="625507" y="168212"/>
                  </a:lnTo>
                  <a:close/>
                </a:path>
              </a:pathLst>
            </a:custGeom>
            <a:solidFill>
              <a:schemeClr val="bg1"/>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xmlns="" id="{3C556EE0-1916-413B-95AC-E0574344C86E}"/>
                </a:ext>
              </a:extLst>
            </p:cNvPr>
            <p:cNvSpPr>
              <a:spLocks noChangeAspect="1"/>
            </p:cNvSpPr>
            <p:nvPr/>
          </p:nvSpPr>
          <p:spPr bwMode="gray">
            <a:xfrm>
              <a:off x="2339187" y="4123680"/>
              <a:ext cx="365370" cy="350456"/>
            </a:xfrm>
            <a:custGeom>
              <a:avLst/>
              <a:gdLst>
                <a:gd name="connsiteX0" fmla="*/ 464344 w 466725"/>
                <a:gd name="connsiteY0" fmla="*/ 445294 h 447675"/>
                <a:gd name="connsiteX1" fmla="*/ 7144 w 466725"/>
                <a:gd name="connsiteY1" fmla="*/ 445294 h 447675"/>
                <a:gd name="connsiteX2" fmla="*/ 7144 w 466725"/>
                <a:gd name="connsiteY2" fmla="*/ 292894 h 447675"/>
                <a:gd name="connsiteX3" fmla="*/ 102394 w 466725"/>
                <a:gd name="connsiteY3" fmla="*/ 292894 h 447675"/>
                <a:gd name="connsiteX4" fmla="*/ 102394 w 466725"/>
                <a:gd name="connsiteY4" fmla="*/ 197644 h 447675"/>
                <a:gd name="connsiteX5" fmla="*/ 197644 w 466725"/>
                <a:gd name="connsiteY5" fmla="*/ 197644 h 447675"/>
                <a:gd name="connsiteX6" fmla="*/ 197644 w 466725"/>
                <a:gd name="connsiteY6" fmla="*/ 102394 h 447675"/>
                <a:gd name="connsiteX7" fmla="*/ 292894 w 466725"/>
                <a:gd name="connsiteY7" fmla="*/ 102394 h 447675"/>
                <a:gd name="connsiteX8" fmla="*/ 292894 w 466725"/>
                <a:gd name="connsiteY8" fmla="*/ 7144 h 447675"/>
                <a:gd name="connsiteX9" fmla="*/ 464344 w 466725"/>
                <a:gd name="connsiteY9" fmla="*/ 7144 h 447675"/>
                <a:gd name="connsiteX10" fmla="*/ 464344 w 466725"/>
                <a:gd name="connsiteY10" fmla="*/ 445294 h 447675"/>
                <a:gd name="connsiteX11" fmla="*/ 45244 w 466725"/>
                <a:gd name="connsiteY11" fmla="*/ 407194 h 447675"/>
                <a:gd name="connsiteX12" fmla="*/ 426244 w 466725"/>
                <a:gd name="connsiteY12" fmla="*/ 407194 h 447675"/>
                <a:gd name="connsiteX13" fmla="*/ 426244 w 466725"/>
                <a:gd name="connsiteY13" fmla="*/ 45244 h 447675"/>
                <a:gd name="connsiteX14" fmla="*/ 330994 w 466725"/>
                <a:gd name="connsiteY14" fmla="*/ 45244 h 447675"/>
                <a:gd name="connsiteX15" fmla="*/ 330994 w 466725"/>
                <a:gd name="connsiteY15" fmla="*/ 140494 h 447675"/>
                <a:gd name="connsiteX16" fmla="*/ 235744 w 466725"/>
                <a:gd name="connsiteY16" fmla="*/ 140494 h 447675"/>
                <a:gd name="connsiteX17" fmla="*/ 235744 w 466725"/>
                <a:gd name="connsiteY17" fmla="*/ 235744 h 447675"/>
                <a:gd name="connsiteX18" fmla="*/ 140494 w 466725"/>
                <a:gd name="connsiteY18" fmla="*/ 235744 h 447675"/>
                <a:gd name="connsiteX19" fmla="*/ 140494 w 466725"/>
                <a:gd name="connsiteY19" fmla="*/ 330994 h 447675"/>
                <a:gd name="connsiteX20" fmla="*/ 45244 w 466725"/>
                <a:gd name="connsiteY20" fmla="*/ 330994 h 447675"/>
                <a:gd name="connsiteX21" fmla="*/ 45244 w 466725"/>
                <a:gd name="connsiteY21" fmla="*/ 407194 h 447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6725" h="447675">
                  <a:moveTo>
                    <a:pt x="464344" y="445294"/>
                  </a:moveTo>
                  <a:lnTo>
                    <a:pt x="7144" y="445294"/>
                  </a:lnTo>
                  <a:lnTo>
                    <a:pt x="7144" y="292894"/>
                  </a:lnTo>
                  <a:lnTo>
                    <a:pt x="102394" y="292894"/>
                  </a:lnTo>
                  <a:lnTo>
                    <a:pt x="102394" y="197644"/>
                  </a:lnTo>
                  <a:lnTo>
                    <a:pt x="197644" y="197644"/>
                  </a:lnTo>
                  <a:lnTo>
                    <a:pt x="197644" y="102394"/>
                  </a:lnTo>
                  <a:lnTo>
                    <a:pt x="292894" y="102394"/>
                  </a:lnTo>
                  <a:lnTo>
                    <a:pt x="292894" y="7144"/>
                  </a:lnTo>
                  <a:lnTo>
                    <a:pt x="464344" y="7144"/>
                  </a:lnTo>
                  <a:lnTo>
                    <a:pt x="464344" y="445294"/>
                  </a:lnTo>
                  <a:close/>
                  <a:moveTo>
                    <a:pt x="45244" y="407194"/>
                  </a:moveTo>
                  <a:lnTo>
                    <a:pt x="426244" y="407194"/>
                  </a:lnTo>
                  <a:lnTo>
                    <a:pt x="426244" y="45244"/>
                  </a:lnTo>
                  <a:lnTo>
                    <a:pt x="330994" y="45244"/>
                  </a:lnTo>
                  <a:lnTo>
                    <a:pt x="330994" y="140494"/>
                  </a:lnTo>
                  <a:lnTo>
                    <a:pt x="235744" y="140494"/>
                  </a:lnTo>
                  <a:lnTo>
                    <a:pt x="235744" y="235744"/>
                  </a:lnTo>
                  <a:lnTo>
                    <a:pt x="140494" y="235744"/>
                  </a:lnTo>
                  <a:lnTo>
                    <a:pt x="140494" y="330994"/>
                  </a:lnTo>
                  <a:lnTo>
                    <a:pt x="45244" y="330994"/>
                  </a:lnTo>
                  <a:lnTo>
                    <a:pt x="45244" y="407194"/>
                  </a:lnTo>
                  <a:close/>
                </a:path>
              </a:pathLst>
            </a:custGeom>
            <a:solidFill>
              <a:schemeClr val="bg1"/>
            </a:solidFill>
            <a:ln w="9525" cap="flat">
              <a:noFill/>
              <a:prstDash val="solid"/>
              <a:miter/>
            </a:ln>
          </p:spPr>
          <p:txBody>
            <a:bodyPr rtlCol="0" anchor="ctr"/>
            <a:lstStyle/>
            <a:p>
              <a:endParaRPr lang="en-US"/>
            </a:p>
          </p:txBody>
        </p:sp>
        <p:sp>
          <p:nvSpPr>
            <p:cNvPr id="34" name="Graphic 132">
              <a:extLst>
                <a:ext uri="{FF2B5EF4-FFF2-40B4-BE49-F238E27FC236}">
                  <a16:creationId xmlns:a16="http://schemas.microsoft.com/office/drawing/2014/main" xmlns="" id="{9A1D77A7-F193-4D90-8D56-903C3A04AE73}"/>
                </a:ext>
              </a:extLst>
            </p:cNvPr>
            <p:cNvSpPr>
              <a:spLocks noChangeAspect="1"/>
            </p:cNvSpPr>
            <p:nvPr/>
          </p:nvSpPr>
          <p:spPr bwMode="gray">
            <a:xfrm>
              <a:off x="2173724" y="4810853"/>
              <a:ext cx="299632" cy="373659"/>
            </a:xfrm>
            <a:custGeom>
              <a:avLst/>
              <a:gdLst>
                <a:gd name="connsiteX0" fmla="*/ 95250 w 457200"/>
                <a:gd name="connsiteY0" fmla="*/ 0 h 457200"/>
                <a:gd name="connsiteX1" fmla="*/ 76200 w 457200"/>
                <a:gd name="connsiteY1" fmla="*/ 0 h 457200"/>
                <a:gd name="connsiteX2" fmla="*/ 57150 w 457200"/>
                <a:gd name="connsiteY2" fmla="*/ 0 h 457200"/>
                <a:gd name="connsiteX3" fmla="*/ 57150 w 457200"/>
                <a:gd name="connsiteY3" fmla="*/ 209550 h 457200"/>
                <a:gd name="connsiteX4" fmla="*/ 0 w 457200"/>
                <a:gd name="connsiteY4" fmla="*/ 209550 h 457200"/>
                <a:gd name="connsiteX5" fmla="*/ 0 w 457200"/>
                <a:gd name="connsiteY5" fmla="*/ 323850 h 457200"/>
                <a:gd name="connsiteX6" fmla="*/ 57150 w 457200"/>
                <a:gd name="connsiteY6" fmla="*/ 323850 h 457200"/>
                <a:gd name="connsiteX7" fmla="*/ 57150 w 457200"/>
                <a:gd name="connsiteY7" fmla="*/ 457200 h 457200"/>
                <a:gd name="connsiteX8" fmla="*/ 76200 w 457200"/>
                <a:gd name="connsiteY8" fmla="*/ 457200 h 457200"/>
                <a:gd name="connsiteX9" fmla="*/ 95250 w 457200"/>
                <a:gd name="connsiteY9" fmla="*/ 457200 h 457200"/>
                <a:gd name="connsiteX10" fmla="*/ 95250 w 457200"/>
                <a:gd name="connsiteY10" fmla="*/ 323850 h 457200"/>
                <a:gd name="connsiteX11" fmla="*/ 152400 w 457200"/>
                <a:gd name="connsiteY11" fmla="*/ 323850 h 457200"/>
                <a:gd name="connsiteX12" fmla="*/ 152400 w 457200"/>
                <a:gd name="connsiteY12" fmla="*/ 209550 h 457200"/>
                <a:gd name="connsiteX13" fmla="*/ 95250 w 457200"/>
                <a:gd name="connsiteY13" fmla="*/ 209550 h 457200"/>
                <a:gd name="connsiteX14" fmla="*/ 95250 w 457200"/>
                <a:gd name="connsiteY14" fmla="*/ 0 h 457200"/>
                <a:gd name="connsiteX15" fmla="*/ 114300 w 457200"/>
                <a:gd name="connsiteY15" fmla="*/ 285750 h 457200"/>
                <a:gd name="connsiteX16" fmla="*/ 95250 w 457200"/>
                <a:gd name="connsiteY16" fmla="*/ 285750 h 457200"/>
                <a:gd name="connsiteX17" fmla="*/ 76200 w 457200"/>
                <a:gd name="connsiteY17" fmla="*/ 285750 h 457200"/>
                <a:gd name="connsiteX18" fmla="*/ 57150 w 457200"/>
                <a:gd name="connsiteY18" fmla="*/ 285750 h 457200"/>
                <a:gd name="connsiteX19" fmla="*/ 38100 w 457200"/>
                <a:gd name="connsiteY19" fmla="*/ 285750 h 457200"/>
                <a:gd name="connsiteX20" fmla="*/ 38100 w 457200"/>
                <a:gd name="connsiteY20" fmla="*/ 247650 h 457200"/>
                <a:gd name="connsiteX21" fmla="*/ 57150 w 457200"/>
                <a:gd name="connsiteY21" fmla="*/ 247650 h 457200"/>
                <a:gd name="connsiteX22" fmla="*/ 76200 w 457200"/>
                <a:gd name="connsiteY22" fmla="*/ 247650 h 457200"/>
                <a:gd name="connsiteX23" fmla="*/ 95250 w 457200"/>
                <a:gd name="connsiteY23" fmla="*/ 247650 h 457200"/>
                <a:gd name="connsiteX24" fmla="*/ 114300 w 457200"/>
                <a:gd name="connsiteY24" fmla="*/ 247650 h 457200"/>
                <a:gd name="connsiteX25" fmla="*/ 114300 w 457200"/>
                <a:gd name="connsiteY25" fmla="*/ 285750 h 457200"/>
                <a:gd name="connsiteX26" fmla="*/ 400050 w 457200"/>
                <a:gd name="connsiteY26" fmla="*/ 304800 h 457200"/>
                <a:gd name="connsiteX27" fmla="*/ 400050 w 457200"/>
                <a:gd name="connsiteY27" fmla="*/ 0 h 457200"/>
                <a:gd name="connsiteX28" fmla="*/ 381000 w 457200"/>
                <a:gd name="connsiteY28" fmla="*/ 0 h 457200"/>
                <a:gd name="connsiteX29" fmla="*/ 361950 w 457200"/>
                <a:gd name="connsiteY29" fmla="*/ 0 h 457200"/>
                <a:gd name="connsiteX30" fmla="*/ 361950 w 457200"/>
                <a:gd name="connsiteY30" fmla="*/ 304800 h 457200"/>
                <a:gd name="connsiteX31" fmla="*/ 304800 w 457200"/>
                <a:gd name="connsiteY31" fmla="*/ 304800 h 457200"/>
                <a:gd name="connsiteX32" fmla="*/ 304800 w 457200"/>
                <a:gd name="connsiteY32" fmla="*/ 419100 h 457200"/>
                <a:gd name="connsiteX33" fmla="*/ 361950 w 457200"/>
                <a:gd name="connsiteY33" fmla="*/ 419100 h 457200"/>
                <a:gd name="connsiteX34" fmla="*/ 361950 w 457200"/>
                <a:gd name="connsiteY34" fmla="*/ 457200 h 457200"/>
                <a:gd name="connsiteX35" fmla="*/ 381000 w 457200"/>
                <a:gd name="connsiteY35" fmla="*/ 457200 h 457200"/>
                <a:gd name="connsiteX36" fmla="*/ 400050 w 457200"/>
                <a:gd name="connsiteY36" fmla="*/ 457200 h 457200"/>
                <a:gd name="connsiteX37" fmla="*/ 400050 w 457200"/>
                <a:gd name="connsiteY37" fmla="*/ 419100 h 457200"/>
                <a:gd name="connsiteX38" fmla="*/ 457200 w 457200"/>
                <a:gd name="connsiteY38" fmla="*/ 419100 h 457200"/>
                <a:gd name="connsiteX39" fmla="*/ 457200 w 457200"/>
                <a:gd name="connsiteY39" fmla="*/ 304800 h 457200"/>
                <a:gd name="connsiteX40" fmla="*/ 400050 w 457200"/>
                <a:gd name="connsiteY40" fmla="*/ 304800 h 457200"/>
                <a:gd name="connsiteX41" fmla="*/ 419100 w 457200"/>
                <a:gd name="connsiteY41" fmla="*/ 381000 h 457200"/>
                <a:gd name="connsiteX42" fmla="*/ 400050 w 457200"/>
                <a:gd name="connsiteY42" fmla="*/ 381000 h 457200"/>
                <a:gd name="connsiteX43" fmla="*/ 381000 w 457200"/>
                <a:gd name="connsiteY43" fmla="*/ 381000 h 457200"/>
                <a:gd name="connsiteX44" fmla="*/ 361950 w 457200"/>
                <a:gd name="connsiteY44" fmla="*/ 381000 h 457200"/>
                <a:gd name="connsiteX45" fmla="*/ 342900 w 457200"/>
                <a:gd name="connsiteY45" fmla="*/ 381000 h 457200"/>
                <a:gd name="connsiteX46" fmla="*/ 342900 w 457200"/>
                <a:gd name="connsiteY46" fmla="*/ 342900 h 457200"/>
                <a:gd name="connsiteX47" fmla="*/ 361950 w 457200"/>
                <a:gd name="connsiteY47" fmla="*/ 342900 h 457200"/>
                <a:gd name="connsiteX48" fmla="*/ 381000 w 457200"/>
                <a:gd name="connsiteY48" fmla="*/ 342900 h 457200"/>
                <a:gd name="connsiteX49" fmla="*/ 400050 w 457200"/>
                <a:gd name="connsiteY49" fmla="*/ 342900 h 457200"/>
                <a:gd name="connsiteX50" fmla="*/ 419100 w 457200"/>
                <a:gd name="connsiteY50" fmla="*/ 342900 h 457200"/>
                <a:gd name="connsiteX51" fmla="*/ 419100 w 457200"/>
                <a:gd name="connsiteY51" fmla="*/ 381000 h 457200"/>
                <a:gd name="connsiteX52" fmla="*/ 304800 w 457200"/>
                <a:gd name="connsiteY52" fmla="*/ 38100 h 457200"/>
                <a:gd name="connsiteX53" fmla="*/ 247650 w 457200"/>
                <a:gd name="connsiteY53" fmla="*/ 38100 h 457200"/>
                <a:gd name="connsiteX54" fmla="*/ 247650 w 457200"/>
                <a:gd name="connsiteY54" fmla="*/ 0 h 457200"/>
                <a:gd name="connsiteX55" fmla="*/ 228600 w 457200"/>
                <a:gd name="connsiteY55" fmla="*/ 0 h 457200"/>
                <a:gd name="connsiteX56" fmla="*/ 209550 w 457200"/>
                <a:gd name="connsiteY56" fmla="*/ 0 h 457200"/>
                <a:gd name="connsiteX57" fmla="*/ 209550 w 457200"/>
                <a:gd name="connsiteY57" fmla="*/ 38100 h 457200"/>
                <a:gd name="connsiteX58" fmla="*/ 152400 w 457200"/>
                <a:gd name="connsiteY58" fmla="*/ 38100 h 457200"/>
                <a:gd name="connsiteX59" fmla="*/ 152400 w 457200"/>
                <a:gd name="connsiteY59" fmla="*/ 152400 h 457200"/>
                <a:gd name="connsiteX60" fmla="*/ 209550 w 457200"/>
                <a:gd name="connsiteY60" fmla="*/ 152400 h 457200"/>
                <a:gd name="connsiteX61" fmla="*/ 209550 w 457200"/>
                <a:gd name="connsiteY61" fmla="*/ 457200 h 457200"/>
                <a:gd name="connsiteX62" fmla="*/ 228600 w 457200"/>
                <a:gd name="connsiteY62" fmla="*/ 457200 h 457200"/>
                <a:gd name="connsiteX63" fmla="*/ 247650 w 457200"/>
                <a:gd name="connsiteY63" fmla="*/ 457200 h 457200"/>
                <a:gd name="connsiteX64" fmla="*/ 247650 w 457200"/>
                <a:gd name="connsiteY64" fmla="*/ 152400 h 457200"/>
                <a:gd name="connsiteX65" fmla="*/ 304800 w 457200"/>
                <a:gd name="connsiteY65" fmla="*/ 152400 h 457200"/>
                <a:gd name="connsiteX66" fmla="*/ 304800 w 457200"/>
                <a:gd name="connsiteY66" fmla="*/ 38100 h 457200"/>
                <a:gd name="connsiteX67" fmla="*/ 266700 w 457200"/>
                <a:gd name="connsiteY67" fmla="*/ 114300 h 457200"/>
                <a:gd name="connsiteX68" fmla="*/ 247650 w 457200"/>
                <a:gd name="connsiteY68" fmla="*/ 114300 h 457200"/>
                <a:gd name="connsiteX69" fmla="*/ 228600 w 457200"/>
                <a:gd name="connsiteY69" fmla="*/ 114300 h 457200"/>
                <a:gd name="connsiteX70" fmla="*/ 209550 w 457200"/>
                <a:gd name="connsiteY70" fmla="*/ 114300 h 457200"/>
                <a:gd name="connsiteX71" fmla="*/ 190500 w 457200"/>
                <a:gd name="connsiteY71" fmla="*/ 114300 h 457200"/>
                <a:gd name="connsiteX72" fmla="*/ 190500 w 457200"/>
                <a:gd name="connsiteY72" fmla="*/ 76200 h 457200"/>
                <a:gd name="connsiteX73" fmla="*/ 209550 w 457200"/>
                <a:gd name="connsiteY73" fmla="*/ 76200 h 457200"/>
                <a:gd name="connsiteX74" fmla="*/ 228600 w 457200"/>
                <a:gd name="connsiteY74" fmla="*/ 76200 h 457200"/>
                <a:gd name="connsiteX75" fmla="*/ 247650 w 457200"/>
                <a:gd name="connsiteY75" fmla="*/ 76200 h 457200"/>
                <a:gd name="connsiteX76" fmla="*/ 266700 w 457200"/>
                <a:gd name="connsiteY76" fmla="*/ 76200 h 457200"/>
                <a:gd name="connsiteX77" fmla="*/ 266700 w 457200"/>
                <a:gd name="connsiteY77" fmla="*/ 1143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57200" h="457200">
                  <a:moveTo>
                    <a:pt x="95250" y="0"/>
                  </a:moveTo>
                  <a:lnTo>
                    <a:pt x="76200" y="0"/>
                  </a:lnTo>
                  <a:lnTo>
                    <a:pt x="57150" y="0"/>
                  </a:lnTo>
                  <a:lnTo>
                    <a:pt x="57150" y="209550"/>
                  </a:lnTo>
                  <a:lnTo>
                    <a:pt x="0" y="209550"/>
                  </a:lnTo>
                  <a:lnTo>
                    <a:pt x="0" y="323850"/>
                  </a:lnTo>
                  <a:lnTo>
                    <a:pt x="57150" y="323850"/>
                  </a:lnTo>
                  <a:lnTo>
                    <a:pt x="57150" y="457200"/>
                  </a:lnTo>
                  <a:lnTo>
                    <a:pt x="76200" y="457200"/>
                  </a:lnTo>
                  <a:lnTo>
                    <a:pt x="95250" y="457200"/>
                  </a:lnTo>
                  <a:lnTo>
                    <a:pt x="95250" y="323850"/>
                  </a:lnTo>
                  <a:lnTo>
                    <a:pt x="152400" y="323850"/>
                  </a:lnTo>
                  <a:lnTo>
                    <a:pt x="152400" y="209550"/>
                  </a:lnTo>
                  <a:lnTo>
                    <a:pt x="95250" y="209550"/>
                  </a:lnTo>
                  <a:lnTo>
                    <a:pt x="95250" y="0"/>
                  </a:lnTo>
                  <a:close/>
                  <a:moveTo>
                    <a:pt x="114300" y="285750"/>
                  </a:moveTo>
                  <a:lnTo>
                    <a:pt x="95250" y="285750"/>
                  </a:lnTo>
                  <a:lnTo>
                    <a:pt x="76200" y="285750"/>
                  </a:lnTo>
                  <a:lnTo>
                    <a:pt x="57150" y="285750"/>
                  </a:lnTo>
                  <a:lnTo>
                    <a:pt x="38100" y="285750"/>
                  </a:lnTo>
                  <a:lnTo>
                    <a:pt x="38100" y="247650"/>
                  </a:lnTo>
                  <a:lnTo>
                    <a:pt x="57150" y="247650"/>
                  </a:lnTo>
                  <a:lnTo>
                    <a:pt x="76200" y="247650"/>
                  </a:lnTo>
                  <a:lnTo>
                    <a:pt x="95250" y="247650"/>
                  </a:lnTo>
                  <a:lnTo>
                    <a:pt x="114300" y="247650"/>
                  </a:lnTo>
                  <a:lnTo>
                    <a:pt x="114300" y="285750"/>
                  </a:lnTo>
                  <a:close/>
                  <a:moveTo>
                    <a:pt x="400050" y="304800"/>
                  </a:moveTo>
                  <a:lnTo>
                    <a:pt x="400050" y="0"/>
                  </a:lnTo>
                  <a:lnTo>
                    <a:pt x="381000" y="0"/>
                  </a:lnTo>
                  <a:lnTo>
                    <a:pt x="361950" y="0"/>
                  </a:lnTo>
                  <a:lnTo>
                    <a:pt x="361950" y="304800"/>
                  </a:lnTo>
                  <a:lnTo>
                    <a:pt x="304800" y="304800"/>
                  </a:lnTo>
                  <a:lnTo>
                    <a:pt x="304800" y="419100"/>
                  </a:lnTo>
                  <a:lnTo>
                    <a:pt x="361950" y="419100"/>
                  </a:lnTo>
                  <a:lnTo>
                    <a:pt x="361950" y="457200"/>
                  </a:lnTo>
                  <a:lnTo>
                    <a:pt x="381000" y="457200"/>
                  </a:lnTo>
                  <a:lnTo>
                    <a:pt x="400050" y="457200"/>
                  </a:lnTo>
                  <a:lnTo>
                    <a:pt x="400050" y="419100"/>
                  </a:lnTo>
                  <a:lnTo>
                    <a:pt x="457200" y="419100"/>
                  </a:lnTo>
                  <a:lnTo>
                    <a:pt x="457200" y="304800"/>
                  </a:lnTo>
                  <a:lnTo>
                    <a:pt x="400050" y="304800"/>
                  </a:lnTo>
                  <a:close/>
                  <a:moveTo>
                    <a:pt x="419100" y="381000"/>
                  </a:moveTo>
                  <a:lnTo>
                    <a:pt x="400050" y="381000"/>
                  </a:lnTo>
                  <a:lnTo>
                    <a:pt x="381000" y="381000"/>
                  </a:lnTo>
                  <a:lnTo>
                    <a:pt x="361950" y="381000"/>
                  </a:lnTo>
                  <a:lnTo>
                    <a:pt x="342900" y="381000"/>
                  </a:lnTo>
                  <a:lnTo>
                    <a:pt x="342900" y="342900"/>
                  </a:lnTo>
                  <a:lnTo>
                    <a:pt x="361950" y="342900"/>
                  </a:lnTo>
                  <a:lnTo>
                    <a:pt x="381000" y="342900"/>
                  </a:lnTo>
                  <a:lnTo>
                    <a:pt x="400050" y="342900"/>
                  </a:lnTo>
                  <a:lnTo>
                    <a:pt x="419100" y="342900"/>
                  </a:lnTo>
                  <a:lnTo>
                    <a:pt x="419100" y="381000"/>
                  </a:lnTo>
                  <a:close/>
                  <a:moveTo>
                    <a:pt x="304800" y="38100"/>
                  </a:moveTo>
                  <a:lnTo>
                    <a:pt x="247650" y="38100"/>
                  </a:lnTo>
                  <a:lnTo>
                    <a:pt x="247650" y="0"/>
                  </a:lnTo>
                  <a:lnTo>
                    <a:pt x="228600" y="0"/>
                  </a:lnTo>
                  <a:lnTo>
                    <a:pt x="209550" y="0"/>
                  </a:lnTo>
                  <a:lnTo>
                    <a:pt x="209550" y="38100"/>
                  </a:lnTo>
                  <a:lnTo>
                    <a:pt x="152400" y="38100"/>
                  </a:lnTo>
                  <a:lnTo>
                    <a:pt x="152400" y="152400"/>
                  </a:lnTo>
                  <a:lnTo>
                    <a:pt x="209550" y="152400"/>
                  </a:lnTo>
                  <a:lnTo>
                    <a:pt x="209550" y="457200"/>
                  </a:lnTo>
                  <a:lnTo>
                    <a:pt x="228600" y="457200"/>
                  </a:lnTo>
                  <a:lnTo>
                    <a:pt x="247650" y="457200"/>
                  </a:lnTo>
                  <a:lnTo>
                    <a:pt x="247650" y="152400"/>
                  </a:lnTo>
                  <a:lnTo>
                    <a:pt x="304800" y="152400"/>
                  </a:lnTo>
                  <a:lnTo>
                    <a:pt x="304800" y="38100"/>
                  </a:lnTo>
                  <a:close/>
                  <a:moveTo>
                    <a:pt x="266700" y="114300"/>
                  </a:moveTo>
                  <a:lnTo>
                    <a:pt x="247650" y="114300"/>
                  </a:lnTo>
                  <a:lnTo>
                    <a:pt x="228600" y="114300"/>
                  </a:lnTo>
                  <a:lnTo>
                    <a:pt x="209550" y="114300"/>
                  </a:lnTo>
                  <a:lnTo>
                    <a:pt x="190500" y="114300"/>
                  </a:lnTo>
                  <a:lnTo>
                    <a:pt x="190500" y="76200"/>
                  </a:lnTo>
                  <a:lnTo>
                    <a:pt x="209550" y="76200"/>
                  </a:lnTo>
                  <a:lnTo>
                    <a:pt x="228600" y="76200"/>
                  </a:lnTo>
                  <a:lnTo>
                    <a:pt x="247650" y="76200"/>
                  </a:lnTo>
                  <a:lnTo>
                    <a:pt x="266700" y="76200"/>
                  </a:lnTo>
                  <a:lnTo>
                    <a:pt x="266700" y="114300"/>
                  </a:lnTo>
                  <a:close/>
                </a:path>
              </a:pathLst>
            </a:custGeom>
            <a:solidFill>
              <a:schemeClr val="bg1"/>
            </a:solidFill>
            <a:ln w="9525" cap="flat">
              <a:noFill/>
              <a:prstDash val="solid"/>
              <a:miter/>
            </a:ln>
          </p:spPr>
          <p:txBody>
            <a:bodyPr rtlCol="0" anchor="ctr"/>
            <a:lstStyle/>
            <a:p>
              <a:endParaRPr lang="en-US"/>
            </a:p>
          </p:txBody>
        </p:sp>
        <p:sp>
          <p:nvSpPr>
            <p:cNvPr id="35" name="Freeform 85">
              <a:extLst>
                <a:ext uri="{FF2B5EF4-FFF2-40B4-BE49-F238E27FC236}">
                  <a16:creationId xmlns:a16="http://schemas.microsoft.com/office/drawing/2014/main" xmlns="" id="{BB856CD9-18F4-454C-AD5A-4C06048FE0A7}"/>
                </a:ext>
              </a:extLst>
            </p:cNvPr>
            <p:cNvSpPr>
              <a:spLocks noChangeAspect="1" noEditPoints="1"/>
            </p:cNvSpPr>
            <p:nvPr/>
          </p:nvSpPr>
          <p:spPr bwMode="gray">
            <a:xfrm>
              <a:off x="1807488" y="5448491"/>
              <a:ext cx="425720" cy="399832"/>
            </a:xfrm>
            <a:custGeom>
              <a:avLst/>
              <a:gdLst>
                <a:gd name="T0" fmla="*/ 200 w 224"/>
                <a:gd name="T1" fmla="*/ 65 h 210"/>
                <a:gd name="T2" fmla="*/ 213 w 224"/>
                <a:gd name="T3" fmla="*/ 37 h 210"/>
                <a:gd name="T4" fmla="*/ 176 w 224"/>
                <a:gd name="T5" fmla="*/ 0 h 210"/>
                <a:gd name="T6" fmla="*/ 139 w 224"/>
                <a:gd name="T7" fmla="*/ 37 h 210"/>
                <a:gd name="T8" fmla="*/ 152 w 224"/>
                <a:gd name="T9" fmla="*/ 65 h 210"/>
                <a:gd name="T10" fmla="*/ 129 w 224"/>
                <a:gd name="T11" fmla="*/ 65 h 210"/>
                <a:gd name="T12" fmla="*/ 129 w 224"/>
                <a:gd name="T13" fmla="*/ 115 h 210"/>
                <a:gd name="T14" fmla="*/ 143 w 224"/>
                <a:gd name="T15" fmla="*/ 115 h 210"/>
                <a:gd name="T16" fmla="*/ 143 w 224"/>
                <a:gd name="T17" fmla="*/ 79 h 210"/>
                <a:gd name="T18" fmla="*/ 209 w 224"/>
                <a:gd name="T19" fmla="*/ 79 h 210"/>
                <a:gd name="T20" fmla="*/ 209 w 224"/>
                <a:gd name="T21" fmla="*/ 115 h 210"/>
                <a:gd name="T22" fmla="*/ 223 w 224"/>
                <a:gd name="T23" fmla="*/ 115 h 210"/>
                <a:gd name="T24" fmla="*/ 223 w 224"/>
                <a:gd name="T25" fmla="*/ 65 h 210"/>
                <a:gd name="T26" fmla="*/ 200 w 224"/>
                <a:gd name="T27" fmla="*/ 65 h 210"/>
                <a:gd name="T28" fmla="*/ 176 w 224"/>
                <a:gd name="T29" fmla="*/ 14 h 210"/>
                <a:gd name="T30" fmla="*/ 199 w 224"/>
                <a:gd name="T31" fmla="*/ 37 h 210"/>
                <a:gd name="T32" fmla="*/ 176 w 224"/>
                <a:gd name="T33" fmla="*/ 59 h 210"/>
                <a:gd name="T34" fmla="*/ 153 w 224"/>
                <a:gd name="T35" fmla="*/ 37 h 210"/>
                <a:gd name="T36" fmla="*/ 176 w 224"/>
                <a:gd name="T37" fmla="*/ 14 h 210"/>
                <a:gd name="T38" fmla="*/ 72 w 224"/>
                <a:gd name="T39" fmla="*/ 97 h 210"/>
                <a:gd name="T40" fmla="*/ 85 w 224"/>
                <a:gd name="T41" fmla="*/ 69 h 210"/>
                <a:gd name="T42" fmla="*/ 48 w 224"/>
                <a:gd name="T43" fmla="*/ 32 h 210"/>
                <a:gd name="T44" fmla="*/ 11 w 224"/>
                <a:gd name="T45" fmla="*/ 69 h 210"/>
                <a:gd name="T46" fmla="*/ 24 w 224"/>
                <a:gd name="T47" fmla="*/ 97 h 210"/>
                <a:gd name="T48" fmla="*/ 1 w 224"/>
                <a:gd name="T49" fmla="*/ 97 h 210"/>
                <a:gd name="T50" fmla="*/ 1 w 224"/>
                <a:gd name="T51" fmla="*/ 147 h 210"/>
                <a:gd name="T52" fmla="*/ 15 w 224"/>
                <a:gd name="T53" fmla="*/ 147 h 210"/>
                <a:gd name="T54" fmla="*/ 15 w 224"/>
                <a:gd name="T55" fmla="*/ 111 h 210"/>
                <a:gd name="T56" fmla="*/ 81 w 224"/>
                <a:gd name="T57" fmla="*/ 111 h 210"/>
                <a:gd name="T58" fmla="*/ 81 w 224"/>
                <a:gd name="T59" fmla="*/ 147 h 210"/>
                <a:gd name="T60" fmla="*/ 95 w 224"/>
                <a:gd name="T61" fmla="*/ 147 h 210"/>
                <a:gd name="T62" fmla="*/ 95 w 224"/>
                <a:gd name="T63" fmla="*/ 97 h 210"/>
                <a:gd name="T64" fmla="*/ 72 w 224"/>
                <a:gd name="T65" fmla="*/ 97 h 210"/>
                <a:gd name="T66" fmla="*/ 48 w 224"/>
                <a:gd name="T67" fmla="*/ 46 h 210"/>
                <a:gd name="T68" fmla="*/ 71 w 224"/>
                <a:gd name="T69" fmla="*/ 69 h 210"/>
                <a:gd name="T70" fmla="*/ 48 w 224"/>
                <a:gd name="T71" fmla="*/ 91 h 210"/>
                <a:gd name="T72" fmla="*/ 25 w 224"/>
                <a:gd name="T73" fmla="*/ 69 h 210"/>
                <a:gd name="T74" fmla="*/ 48 w 224"/>
                <a:gd name="T75" fmla="*/ 46 h 210"/>
                <a:gd name="T76" fmla="*/ 92 w 224"/>
                <a:gd name="T77" fmla="*/ 178 h 210"/>
                <a:gd name="T78" fmla="*/ 0 w 224"/>
                <a:gd name="T79" fmla="*/ 178 h 210"/>
                <a:gd name="T80" fmla="*/ 0 w 224"/>
                <a:gd name="T81" fmla="*/ 164 h 210"/>
                <a:gd name="T82" fmla="*/ 92 w 224"/>
                <a:gd name="T83" fmla="*/ 164 h 210"/>
                <a:gd name="T84" fmla="*/ 92 w 224"/>
                <a:gd name="T85" fmla="*/ 178 h 210"/>
                <a:gd name="T86" fmla="*/ 92 w 224"/>
                <a:gd name="T87" fmla="*/ 210 h 210"/>
                <a:gd name="T88" fmla="*/ 0 w 224"/>
                <a:gd name="T89" fmla="*/ 210 h 210"/>
                <a:gd name="T90" fmla="*/ 0 w 224"/>
                <a:gd name="T91" fmla="*/ 196 h 210"/>
                <a:gd name="T92" fmla="*/ 92 w 224"/>
                <a:gd name="T93" fmla="*/ 196 h 210"/>
                <a:gd name="T94" fmla="*/ 92 w 224"/>
                <a:gd name="T95" fmla="*/ 210 h 210"/>
                <a:gd name="T96" fmla="*/ 224 w 224"/>
                <a:gd name="T97" fmla="*/ 210 h 210"/>
                <a:gd name="T98" fmla="*/ 132 w 224"/>
                <a:gd name="T99" fmla="*/ 210 h 210"/>
                <a:gd name="T100" fmla="*/ 132 w 224"/>
                <a:gd name="T101" fmla="*/ 196 h 210"/>
                <a:gd name="T102" fmla="*/ 224 w 224"/>
                <a:gd name="T103" fmla="*/ 196 h 210"/>
                <a:gd name="T104" fmla="*/ 224 w 224"/>
                <a:gd name="T105" fmla="*/ 210 h 210"/>
                <a:gd name="T106" fmla="*/ 224 w 224"/>
                <a:gd name="T107" fmla="*/ 178 h 210"/>
                <a:gd name="T108" fmla="*/ 132 w 224"/>
                <a:gd name="T109" fmla="*/ 178 h 210"/>
                <a:gd name="T110" fmla="*/ 132 w 224"/>
                <a:gd name="T111" fmla="*/ 164 h 210"/>
                <a:gd name="T112" fmla="*/ 224 w 224"/>
                <a:gd name="T113" fmla="*/ 164 h 210"/>
                <a:gd name="T114" fmla="*/ 224 w 224"/>
                <a:gd name="T115" fmla="*/ 178 h 210"/>
                <a:gd name="T116" fmla="*/ 224 w 224"/>
                <a:gd name="T117" fmla="*/ 146 h 210"/>
                <a:gd name="T118" fmla="*/ 132 w 224"/>
                <a:gd name="T119" fmla="*/ 146 h 210"/>
                <a:gd name="T120" fmla="*/ 132 w 224"/>
                <a:gd name="T121" fmla="*/ 132 h 210"/>
                <a:gd name="T122" fmla="*/ 224 w 224"/>
                <a:gd name="T123" fmla="*/ 132 h 210"/>
                <a:gd name="T124" fmla="*/ 224 w 224"/>
                <a:gd name="T125" fmla="*/ 14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4" h="210">
                  <a:moveTo>
                    <a:pt x="200" y="65"/>
                  </a:moveTo>
                  <a:cubicBezTo>
                    <a:pt x="208" y="58"/>
                    <a:pt x="213" y="48"/>
                    <a:pt x="213" y="37"/>
                  </a:cubicBezTo>
                  <a:cubicBezTo>
                    <a:pt x="213" y="16"/>
                    <a:pt x="196" y="0"/>
                    <a:pt x="176" y="0"/>
                  </a:cubicBezTo>
                  <a:cubicBezTo>
                    <a:pt x="156" y="0"/>
                    <a:pt x="139" y="16"/>
                    <a:pt x="139" y="37"/>
                  </a:cubicBezTo>
                  <a:cubicBezTo>
                    <a:pt x="139" y="48"/>
                    <a:pt x="144" y="58"/>
                    <a:pt x="152" y="65"/>
                  </a:cubicBezTo>
                  <a:cubicBezTo>
                    <a:pt x="129" y="65"/>
                    <a:pt x="129" y="65"/>
                    <a:pt x="129" y="65"/>
                  </a:cubicBezTo>
                  <a:cubicBezTo>
                    <a:pt x="129" y="115"/>
                    <a:pt x="129" y="115"/>
                    <a:pt x="129" y="115"/>
                  </a:cubicBezTo>
                  <a:cubicBezTo>
                    <a:pt x="143" y="115"/>
                    <a:pt x="143" y="115"/>
                    <a:pt x="143" y="115"/>
                  </a:cubicBezTo>
                  <a:cubicBezTo>
                    <a:pt x="143" y="79"/>
                    <a:pt x="143" y="79"/>
                    <a:pt x="143" y="79"/>
                  </a:cubicBezTo>
                  <a:cubicBezTo>
                    <a:pt x="209" y="79"/>
                    <a:pt x="209" y="79"/>
                    <a:pt x="209" y="79"/>
                  </a:cubicBezTo>
                  <a:cubicBezTo>
                    <a:pt x="209" y="115"/>
                    <a:pt x="209" y="115"/>
                    <a:pt x="209" y="115"/>
                  </a:cubicBezTo>
                  <a:cubicBezTo>
                    <a:pt x="223" y="115"/>
                    <a:pt x="223" y="115"/>
                    <a:pt x="223" y="115"/>
                  </a:cubicBezTo>
                  <a:cubicBezTo>
                    <a:pt x="223" y="65"/>
                    <a:pt x="223" y="65"/>
                    <a:pt x="223" y="65"/>
                  </a:cubicBezTo>
                  <a:lnTo>
                    <a:pt x="200" y="65"/>
                  </a:lnTo>
                  <a:close/>
                  <a:moveTo>
                    <a:pt x="176" y="14"/>
                  </a:moveTo>
                  <a:cubicBezTo>
                    <a:pt x="189" y="14"/>
                    <a:pt x="199" y="24"/>
                    <a:pt x="199" y="37"/>
                  </a:cubicBezTo>
                  <a:cubicBezTo>
                    <a:pt x="199" y="49"/>
                    <a:pt x="189" y="59"/>
                    <a:pt x="176" y="59"/>
                  </a:cubicBezTo>
                  <a:cubicBezTo>
                    <a:pt x="163" y="59"/>
                    <a:pt x="153" y="49"/>
                    <a:pt x="153" y="37"/>
                  </a:cubicBezTo>
                  <a:cubicBezTo>
                    <a:pt x="153" y="24"/>
                    <a:pt x="163" y="14"/>
                    <a:pt x="176" y="14"/>
                  </a:cubicBezTo>
                  <a:close/>
                  <a:moveTo>
                    <a:pt x="72" y="97"/>
                  </a:moveTo>
                  <a:cubicBezTo>
                    <a:pt x="80" y="90"/>
                    <a:pt x="85" y="80"/>
                    <a:pt x="85" y="69"/>
                  </a:cubicBezTo>
                  <a:cubicBezTo>
                    <a:pt x="85" y="48"/>
                    <a:pt x="68" y="32"/>
                    <a:pt x="48" y="32"/>
                  </a:cubicBezTo>
                  <a:cubicBezTo>
                    <a:pt x="28" y="32"/>
                    <a:pt x="11" y="48"/>
                    <a:pt x="11" y="69"/>
                  </a:cubicBezTo>
                  <a:cubicBezTo>
                    <a:pt x="11" y="80"/>
                    <a:pt x="16" y="90"/>
                    <a:pt x="24" y="97"/>
                  </a:cubicBezTo>
                  <a:cubicBezTo>
                    <a:pt x="1" y="97"/>
                    <a:pt x="1" y="97"/>
                    <a:pt x="1" y="97"/>
                  </a:cubicBezTo>
                  <a:cubicBezTo>
                    <a:pt x="1" y="147"/>
                    <a:pt x="1" y="147"/>
                    <a:pt x="1" y="147"/>
                  </a:cubicBezTo>
                  <a:cubicBezTo>
                    <a:pt x="15" y="147"/>
                    <a:pt x="15" y="147"/>
                    <a:pt x="15" y="147"/>
                  </a:cubicBezTo>
                  <a:cubicBezTo>
                    <a:pt x="15" y="111"/>
                    <a:pt x="15" y="111"/>
                    <a:pt x="15" y="111"/>
                  </a:cubicBezTo>
                  <a:cubicBezTo>
                    <a:pt x="81" y="111"/>
                    <a:pt x="81" y="111"/>
                    <a:pt x="81" y="111"/>
                  </a:cubicBezTo>
                  <a:cubicBezTo>
                    <a:pt x="81" y="147"/>
                    <a:pt x="81" y="147"/>
                    <a:pt x="81" y="147"/>
                  </a:cubicBezTo>
                  <a:cubicBezTo>
                    <a:pt x="95" y="147"/>
                    <a:pt x="95" y="147"/>
                    <a:pt x="95" y="147"/>
                  </a:cubicBezTo>
                  <a:cubicBezTo>
                    <a:pt x="95" y="97"/>
                    <a:pt x="95" y="97"/>
                    <a:pt x="95" y="97"/>
                  </a:cubicBezTo>
                  <a:lnTo>
                    <a:pt x="72" y="97"/>
                  </a:lnTo>
                  <a:close/>
                  <a:moveTo>
                    <a:pt x="48" y="46"/>
                  </a:moveTo>
                  <a:cubicBezTo>
                    <a:pt x="61" y="46"/>
                    <a:pt x="71" y="56"/>
                    <a:pt x="71" y="69"/>
                  </a:cubicBezTo>
                  <a:cubicBezTo>
                    <a:pt x="71" y="81"/>
                    <a:pt x="61" y="91"/>
                    <a:pt x="48" y="91"/>
                  </a:cubicBezTo>
                  <a:cubicBezTo>
                    <a:pt x="35" y="91"/>
                    <a:pt x="25" y="81"/>
                    <a:pt x="25" y="69"/>
                  </a:cubicBezTo>
                  <a:cubicBezTo>
                    <a:pt x="25" y="56"/>
                    <a:pt x="35" y="46"/>
                    <a:pt x="48" y="46"/>
                  </a:cubicBezTo>
                  <a:close/>
                  <a:moveTo>
                    <a:pt x="92" y="178"/>
                  </a:moveTo>
                  <a:cubicBezTo>
                    <a:pt x="0" y="178"/>
                    <a:pt x="0" y="178"/>
                    <a:pt x="0" y="178"/>
                  </a:cubicBezTo>
                  <a:cubicBezTo>
                    <a:pt x="0" y="164"/>
                    <a:pt x="0" y="164"/>
                    <a:pt x="0" y="164"/>
                  </a:cubicBezTo>
                  <a:cubicBezTo>
                    <a:pt x="92" y="164"/>
                    <a:pt x="92" y="164"/>
                    <a:pt x="92" y="164"/>
                  </a:cubicBezTo>
                  <a:lnTo>
                    <a:pt x="92" y="178"/>
                  </a:lnTo>
                  <a:close/>
                  <a:moveTo>
                    <a:pt x="92" y="210"/>
                  </a:moveTo>
                  <a:cubicBezTo>
                    <a:pt x="0" y="210"/>
                    <a:pt x="0" y="210"/>
                    <a:pt x="0" y="210"/>
                  </a:cubicBezTo>
                  <a:cubicBezTo>
                    <a:pt x="0" y="196"/>
                    <a:pt x="0" y="196"/>
                    <a:pt x="0" y="196"/>
                  </a:cubicBezTo>
                  <a:cubicBezTo>
                    <a:pt x="92" y="196"/>
                    <a:pt x="92" y="196"/>
                    <a:pt x="92" y="196"/>
                  </a:cubicBezTo>
                  <a:lnTo>
                    <a:pt x="92" y="210"/>
                  </a:lnTo>
                  <a:close/>
                  <a:moveTo>
                    <a:pt x="224" y="210"/>
                  </a:moveTo>
                  <a:cubicBezTo>
                    <a:pt x="132" y="210"/>
                    <a:pt x="132" y="210"/>
                    <a:pt x="132" y="210"/>
                  </a:cubicBezTo>
                  <a:cubicBezTo>
                    <a:pt x="132" y="196"/>
                    <a:pt x="132" y="196"/>
                    <a:pt x="132" y="196"/>
                  </a:cubicBezTo>
                  <a:cubicBezTo>
                    <a:pt x="224" y="196"/>
                    <a:pt x="224" y="196"/>
                    <a:pt x="224" y="196"/>
                  </a:cubicBezTo>
                  <a:lnTo>
                    <a:pt x="224" y="210"/>
                  </a:lnTo>
                  <a:close/>
                  <a:moveTo>
                    <a:pt x="224" y="178"/>
                  </a:moveTo>
                  <a:cubicBezTo>
                    <a:pt x="132" y="178"/>
                    <a:pt x="132" y="178"/>
                    <a:pt x="132" y="178"/>
                  </a:cubicBezTo>
                  <a:cubicBezTo>
                    <a:pt x="132" y="164"/>
                    <a:pt x="132" y="164"/>
                    <a:pt x="132" y="164"/>
                  </a:cubicBezTo>
                  <a:cubicBezTo>
                    <a:pt x="224" y="164"/>
                    <a:pt x="224" y="164"/>
                    <a:pt x="224" y="164"/>
                  </a:cubicBezTo>
                  <a:lnTo>
                    <a:pt x="224" y="178"/>
                  </a:lnTo>
                  <a:close/>
                  <a:moveTo>
                    <a:pt x="224" y="146"/>
                  </a:moveTo>
                  <a:cubicBezTo>
                    <a:pt x="132" y="146"/>
                    <a:pt x="132" y="146"/>
                    <a:pt x="132" y="146"/>
                  </a:cubicBezTo>
                  <a:cubicBezTo>
                    <a:pt x="132" y="132"/>
                    <a:pt x="132" y="132"/>
                    <a:pt x="132" y="132"/>
                  </a:cubicBezTo>
                  <a:cubicBezTo>
                    <a:pt x="224" y="132"/>
                    <a:pt x="224" y="132"/>
                    <a:pt x="224" y="132"/>
                  </a:cubicBezTo>
                  <a:lnTo>
                    <a:pt x="224" y="14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a:extLst>
              <a:ext uri="{FF2B5EF4-FFF2-40B4-BE49-F238E27FC236}">
                <a16:creationId xmlns:a16="http://schemas.microsoft.com/office/drawing/2014/main" xmlns="" id="{396EE089-7C7C-4F29-A148-FB3E83653612}"/>
              </a:ext>
            </a:extLst>
          </p:cNvPr>
          <p:cNvSpPr/>
          <p:nvPr/>
        </p:nvSpPr>
        <p:spPr bwMode="gray">
          <a:xfrm>
            <a:off x="3139540" y="2006835"/>
            <a:ext cx="4865805" cy="673122"/>
          </a:xfrm>
          <a:prstGeom prst="rect">
            <a:avLst/>
          </a:prstGeom>
          <a:noFill/>
          <a:ln>
            <a:solidFill>
              <a:srgbClr val="009A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Tree>
    <p:extLst>
      <p:ext uri="{BB962C8B-B14F-4D97-AF65-F5344CB8AC3E}">
        <p14:creationId xmlns:p14="http://schemas.microsoft.com/office/powerpoint/2010/main" val="4164525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BD7CE7B-6C6B-4377-881E-BFE3CE305C50}"/>
              </a:ext>
            </a:extLst>
          </p:cNvPr>
          <p:cNvGraphicFramePr>
            <a:graphicFrameLocks noChangeAspect="1"/>
          </p:cNvGraphicFramePr>
          <p:nvPr>
            <p:custDataLst>
              <p:tags r:id="rId2"/>
            </p:custDataLst>
            <p:extLst>
              <p:ext uri="{D42A27DB-BD31-4B8C-83A1-F6EECF244321}">
                <p14:modId xmlns:p14="http://schemas.microsoft.com/office/powerpoint/2010/main" val="2813344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7"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5BD7CE7B-6C6B-4377-881E-BFE3CE305C5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A157831D-932E-4316-B83D-EA8D1B2D72C4}"/>
              </a:ext>
            </a:extLst>
          </p:cNvPr>
          <p:cNvSpPr>
            <a:spLocks noGrp="1"/>
          </p:cNvSpPr>
          <p:nvPr>
            <p:ph type="title"/>
          </p:nvPr>
        </p:nvSpPr>
        <p:spPr/>
        <p:txBody>
          <a:bodyPr vert="horz"/>
          <a:lstStyle/>
          <a:p>
            <a:r>
              <a:rPr lang="en-US" dirty="0"/>
              <a:t>Case Example: City of San Antonio </a:t>
            </a:r>
            <a:br>
              <a:rPr lang="en-US" dirty="0"/>
            </a:br>
            <a:r>
              <a:rPr lang="en-US" dirty="0">
                <a:solidFill>
                  <a:srgbClr val="009AD7"/>
                </a:solidFill>
              </a:rPr>
              <a:t>Job Architecture Framework With 12 Job Families Aligned With 39 Job Series</a:t>
            </a:r>
          </a:p>
        </p:txBody>
      </p:sp>
      <p:graphicFrame>
        <p:nvGraphicFramePr>
          <p:cNvPr id="7" name="Content Placeholder 3">
            <a:extLst>
              <a:ext uri="{FF2B5EF4-FFF2-40B4-BE49-F238E27FC236}">
                <a16:creationId xmlns:a16="http://schemas.microsoft.com/office/drawing/2014/main" xmlns="" id="{BCEF5816-756F-44B4-8CAC-75316655AF3C}"/>
              </a:ext>
            </a:extLst>
          </p:cNvPr>
          <p:cNvGraphicFramePr>
            <a:graphicFrameLocks/>
          </p:cNvGraphicFramePr>
          <p:nvPr>
            <p:extLst>
              <p:ext uri="{D42A27DB-BD31-4B8C-83A1-F6EECF244321}">
                <p14:modId xmlns:p14="http://schemas.microsoft.com/office/powerpoint/2010/main" val="3080969015"/>
              </p:ext>
            </p:extLst>
          </p:nvPr>
        </p:nvGraphicFramePr>
        <p:xfrm>
          <a:off x="457199" y="1343025"/>
          <a:ext cx="11276013" cy="4666417"/>
        </p:xfrm>
        <a:graphic>
          <a:graphicData uri="http://schemas.openxmlformats.org/drawingml/2006/table">
            <a:tbl>
              <a:tblPr firstRow="1" bandRow="1">
                <a:tableStyleId>{5C22544A-7EE6-4342-B048-85BDC9FD1C3A}</a:tableStyleId>
              </a:tblPr>
              <a:tblGrid>
                <a:gridCol w="3758671">
                  <a:extLst>
                    <a:ext uri="{9D8B030D-6E8A-4147-A177-3AD203B41FA5}">
                      <a16:colId xmlns:a16="http://schemas.microsoft.com/office/drawing/2014/main" xmlns="" val="3537922829"/>
                    </a:ext>
                  </a:extLst>
                </a:gridCol>
                <a:gridCol w="3758671">
                  <a:extLst>
                    <a:ext uri="{9D8B030D-6E8A-4147-A177-3AD203B41FA5}">
                      <a16:colId xmlns:a16="http://schemas.microsoft.com/office/drawing/2014/main" xmlns="" val="20000"/>
                    </a:ext>
                  </a:extLst>
                </a:gridCol>
                <a:gridCol w="3758671">
                  <a:extLst>
                    <a:ext uri="{9D8B030D-6E8A-4147-A177-3AD203B41FA5}">
                      <a16:colId xmlns:a16="http://schemas.microsoft.com/office/drawing/2014/main" xmlns="" val="20001"/>
                    </a:ext>
                  </a:extLst>
                </a:gridCol>
              </a:tblGrid>
              <a:tr h="353497">
                <a:tc>
                  <a:txBody>
                    <a:bodyPr/>
                    <a:lstStyle/>
                    <a:p>
                      <a:pPr algn="ctr"/>
                      <a:r>
                        <a:rPr lang="en-US" sz="1400" dirty="0">
                          <a:latin typeface="+mj-lt"/>
                        </a:rPr>
                        <a:t>Current State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dirty="0">
                          <a:latin typeface="+mj-lt"/>
                        </a:rPr>
                        <a:t>Target State Job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dirty="0">
                          <a:latin typeface="+mj-lt"/>
                        </a:rPr>
                        <a:t>Target State Job Series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00"/>
                  </a:ext>
                </a:extLst>
              </a:tr>
              <a:tr h="1425455">
                <a:tc>
                  <a:txBody>
                    <a:bodyPr/>
                    <a:lstStyle/>
                    <a:p>
                      <a:r>
                        <a:rPr lang="en-US" sz="1100"/>
                        <a:t>Business Analyst </a:t>
                      </a:r>
                    </a:p>
                    <a:p>
                      <a:r>
                        <a:rPr lang="en-US" sz="1100"/>
                        <a:t>GIS Solutions </a:t>
                      </a:r>
                    </a:p>
                    <a:p>
                      <a:r>
                        <a:rPr lang="en-US" sz="1100"/>
                        <a:t>Web Applications </a:t>
                      </a:r>
                    </a:p>
                    <a:p>
                      <a:r>
                        <a:rPr lang="en-US" sz="1100"/>
                        <a:t>Applications Solutions </a:t>
                      </a:r>
                    </a:p>
                    <a:p>
                      <a:r>
                        <a:rPr lang="en-US" sz="1100"/>
                        <a:t>Mainframe Apps Solutions </a:t>
                      </a:r>
                    </a:p>
                    <a:p>
                      <a:r>
                        <a:rPr lang="en-US" sz="1100"/>
                        <a:t>SAP Business Solutions </a:t>
                      </a:r>
                    </a:p>
                    <a:p>
                      <a:r>
                        <a:rPr lang="en-US" sz="1100"/>
                        <a:t>GIS Data </a:t>
                      </a:r>
                    </a:p>
                    <a:p>
                      <a:r>
                        <a:rPr lang="en-US" sz="1100"/>
                        <a:t>Business Intelligence </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Analyst</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Product Analyst</a:t>
                      </a:r>
                    </a:p>
                    <a:p>
                      <a:r>
                        <a:rPr lang="en-US" sz="1100"/>
                        <a:t>Data Analyst</a:t>
                      </a:r>
                    </a:p>
                    <a:p>
                      <a:r>
                        <a:rPr lang="en-US" sz="1100"/>
                        <a:t>Cyber Security Analyst</a:t>
                      </a:r>
                    </a:p>
                    <a:p>
                      <a:r>
                        <a:rPr lang="en-US" sz="1100" b="0"/>
                        <a:t>Physical Security Analyst </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24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N/A</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Data Science</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Data Scientist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baseline="0">
                          <a:solidFill>
                            <a:schemeClr val="tx1"/>
                          </a:solidFill>
                        </a:rPr>
                        <a:t>Statistician</a:t>
                      </a:r>
                      <a:endParaRPr lang="en-US" sz="1100" b="0" i="0">
                        <a:solidFill>
                          <a:schemeClr val="tx1"/>
                        </a:solidFill>
                      </a:endParaRP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258646">
                <a:tc>
                  <a:txBody>
                    <a:bodyPr/>
                    <a:lstStyle/>
                    <a:p>
                      <a:r>
                        <a:rPr lang="en-US" sz="1100" strike="noStrike"/>
                        <a:t>Web Design </a:t>
                      </a:r>
                    </a:p>
                    <a:p>
                      <a:r>
                        <a:rPr lang="en-US" sz="1100" strike="noStrike"/>
                        <a:t>SAP Development </a:t>
                      </a:r>
                    </a:p>
                    <a:p>
                      <a:r>
                        <a:rPr lang="en-US" sz="1100" strike="noStrike"/>
                        <a:t>Security </a:t>
                      </a:r>
                    </a:p>
                    <a:p>
                      <a:r>
                        <a:rPr lang="en-US" sz="1100" strike="noStrike"/>
                        <a:t>Network </a:t>
                      </a:r>
                    </a:p>
                    <a:p>
                      <a:r>
                        <a:rPr lang="en-US" sz="1100" strike="noStrike"/>
                        <a:t>Messaging </a:t>
                      </a:r>
                    </a:p>
                    <a:p>
                      <a:r>
                        <a:rPr lang="en-US" sz="1100" strike="noStrike"/>
                        <a:t>Telecom </a:t>
                      </a:r>
                    </a:p>
                    <a:p>
                      <a:r>
                        <a:rPr lang="en-US" sz="1100" strike="noStrike"/>
                        <a:t>Radio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a:t>Engineer</a:t>
                      </a:r>
                      <a:endParaRPr lang="en-US" sz="1100" strike="sngStrike"/>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0" baseline="0">
                          <a:solidFill>
                            <a:schemeClr val="tx1"/>
                          </a:solidFill>
                        </a:rPr>
                        <a:t>Cloud </a:t>
                      </a:r>
                      <a:r>
                        <a:rPr lang="en-US" sz="1100" b="0" i="0" baseline="0">
                          <a:solidFill>
                            <a:schemeClr val="tx1"/>
                          </a:solidFill>
                        </a:rPr>
                        <a:t>Computing</a:t>
                      </a:r>
                      <a:r>
                        <a:rPr lang="en-US" sz="1100" i="0" baseline="0">
                          <a:solidFill>
                            <a:schemeClr val="tx1"/>
                          </a:solidFill>
                        </a:rPr>
                        <a:t> Engineer</a:t>
                      </a:r>
                    </a:p>
                    <a:p>
                      <a:r>
                        <a:rPr lang="en-US" sz="1100" i="0"/>
                        <a:t>Infrastructure </a:t>
                      </a:r>
                      <a:r>
                        <a:rPr lang="en-US" sz="1100" b="0" i="0"/>
                        <a:t>&amp; Operations </a:t>
                      </a:r>
                      <a:r>
                        <a:rPr lang="en-US" sz="1100" i="0"/>
                        <a:t>Engineer</a:t>
                      </a:r>
                    </a:p>
                    <a:p>
                      <a:r>
                        <a:rPr lang="en-US" sz="1100" i="0" baseline="0"/>
                        <a:t>Network/Telecom Engineer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a:t>Quality/Test Engineer</a:t>
                      </a:r>
                    </a:p>
                    <a:p>
                      <a:r>
                        <a:rPr lang="en-US" sz="1100" i="0" baseline="0"/>
                        <a:t>Software Engineer </a:t>
                      </a:r>
                    </a:p>
                    <a:p>
                      <a:r>
                        <a:rPr lang="en-US" sz="1100" i="0" baseline="0"/>
                        <a:t>Security Engineer</a:t>
                      </a:r>
                    </a:p>
                    <a:p>
                      <a:r>
                        <a:rPr lang="en-US" sz="1100" b="0" i="0" baseline="0">
                          <a:solidFill>
                            <a:schemeClr val="tx1"/>
                          </a:solidFill>
                        </a:rPr>
                        <a:t>Data Engineer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52678520"/>
                  </a:ext>
                </a:extLst>
              </a:tr>
              <a:tr h="591412">
                <a:tc>
                  <a:txBody>
                    <a:bodyPr/>
                    <a:lstStyle/>
                    <a:p>
                      <a:r>
                        <a:rPr lang="en-US" sz="1100"/>
                        <a:t>Portfolio Manager </a:t>
                      </a:r>
                    </a:p>
                    <a:p>
                      <a:r>
                        <a:rPr lang="en-US" sz="1100"/>
                        <a:t>Business Relationship Manager </a:t>
                      </a:r>
                    </a:p>
                    <a:p>
                      <a:r>
                        <a:rPr lang="en-US" sz="1100"/>
                        <a:t>IT Project Manager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Delivery Manager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Project 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Program Manager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57901205"/>
                  </a:ext>
                </a:extLst>
              </a:tr>
              <a:tr h="591412">
                <a:tc>
                  <a:txBody>
                    <a:bodyPr/>
                    <a:lstStyle/>
                    <a:p>
                      <a:pPr marL="0" algn="l" defTabSz="914400" rtl="0" eaLnBrk="1" latinLnBrk="0" hangingPunct="1"/>
                      <a:r>
                        <a:rPr lang="en-US" sz="1100" kern="1200">
                          <a:solidFill>
                            <a:schemeClr val="dk1"/>
                          </a:solidFill>
                          <a:latin typeface="+mn-lt"/>
                          <a:ea typeface="+mn-ea"/>
                          <a:cs typeface="+mn-cs"/>
                        </a:rPr>
                        <a:t>N/A</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100" kern="1200">
                          <a:solidFill>
                            <a:schemeClr val="dk1"/>
                          </a:solidFill>
                          <a:latin typeface="+mn-lt"/>
                          <a:ea typeface="+mn-ea"/>
                          <a:cs typeface="+mn-cs"/>
                        </a:rPr>
                        <a:t>Product Management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Product Manager</a:t>
                      </a:r>
                      <a:r>
                        <a:rPr lang="en-US" sz="1100" baseline="0"/>
                        <a:t> </a:t>
                      </a:r>
                    </a:p>
                    <a:p>
                      <a:r>
                        <a:rPr lang="en-US" sz="1100" baseline="0"/>
                        <a:t>Platform Manager </a:t>
                      </a:r>
                    </a:p>
                    <a:p>
                      <a:r>
                        <a:rPr lang="en-US" sz="1100" baseline="0"/>
                        <a:t>Portfolio Manager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bl>
          </a:graphicData>
        </a:graphic>
      </p:graphicFrame>
      <p:sp>
        <p:nvSpPr>
          <p:cNvPr id="5" name="TextBox 4">
            <a:extLst>
              <a:ext uri="{FF2B5EF4-FFF2-40B4-BE49-F238E27FC236}">
                <a16:creationId xmlns:a16="http://schemas.microsoft.com/office/drawing/2014/main" xmlns="" id="{7F09FC61-AC6D-4EF2-8674-4042B91808D4}"/>
              </a:ext>
            </a:extLst>
          </p:cNvPr>
          <p:cNvSpPr txBox="1"/>
          <p:nvPr/>
        </p:nvSpPr>
        <p:spPr>
          <a:xfrm>
            <a:off x="5196431" y="6269995"/>
            <a:ext cx="1712370"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 Indicates overlay Family</a:t>
            </a: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983296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BD7CE7B-6C6B-4377-881E-BFE3CE305C50}"/>
              </a:ext>
            </a:extLst>
          </p:cNvPr>
          <p:cNvGraphicFramePr>
            <a:graphicFrameLocks noChangeAspect="1"/>
          </p:cNvGraphicFramePr>
          <p:nvPr>
            <p:custDataLst>
              <p:tags r:id="rId2"/>
            </p:custDataLst>
            <p:extLst>
              <p:ext uri="{D42A27DB-BD31-4B8C-83A1-F6EECF244321}">
                <p14:modId xmlns:p14="http://schemas.microsoft.com/office/powerpoint/2010/main" val="32650619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1"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5BD7CE7B-6C6B-4377-881E-BFE3CE305C5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A157831D-932E-4316-B83D-EA8D1B2D72C4}"/>
              </a:ext>
            </a:extLst>
          </p:cNvPr>
          <p:cNvSpPr>
            <a:spLocks noGrp="1"/>
          </p:cNvSpPr>
          <p:nvPr>
            <p:ph type="title"/>
          </p:nvPr>
        </p:nvSpPr>
        <p:spPr/>
        <p:txBody>
          <a:bodyPr vert="horz"/>
          <a:lstStyle/>
          <a:p>
            <a:r>
              <a:rPr lang="en-US" dirty="0"/>
              <a:t>Case Example: City of San Antonio</a:t>
            </a:r>
            <a:br>
              <a:rPr lang="en-US" dirty="0"/>
            </a:br>
            <a:r>
              <a:rPr lang="en-US" dirty="0">
                <a:solidFill>
                  <a:srgbClr val="009AD7"/>
                </a:solidFill>
              </a:rPr>
              <a:t>Job Architecture Framework With 12 Job Families Aligned With 39 Job Series (cont.)</a:t>
            </a:r>
          </a:p>
        </p:txBody>
      </p:sp>
      <p:graphicFrame>
        <p:nvGraphicFramePr>
          <p:cNvPr id="7" name="Content Placeholder 3">
            <a:extLst>
              <a:ext uri="{FF2B5EF4-FFF2-40B4-BE49-F238E27FC236}">
                <a16:creationId xmlns:a16="http://schemas.microsoft.com/office/drawing/2014/main" xmlns="" id="{BCEF5816-756F-44B4-8CAC-75316655AF3C}"/>
              </a:ext>
            </a:extLst>
          </p:cNvPr>
          <p:cNvGraphicFramePr>
            <a:graphicFrameLocks/>
          </p:cNvGraphicFramePr>
          <p:nvPr>
            <p:extLst>
              <p:ext uri="{D42A27DB-BD31-4B8C-83A1-F6EECF244321}">
                <p14:modId xmlns:p14="http://schemas.microsoft.com/office/powerpoint/2010/main" val="1311823776"/>
              </p:ext>
            </p:extLst>
          </p:nvPr>
        </p:nvGraphicFramePr>
        <p:xfrm>
          <a:off x="457199" y="1343025"/>
          <a:ext cx="11276013" cy="4664075"/>
        </p:xfrm>
        <a:graphic>
          <a:graphicData uri="http://schemas.openxmlformats.org/drawingml/2006/table">
            <a:tbl>
              <a:tblPr firstRow="1" bandRow="1">
                <a:tableStyleId>{5C22544A-7EE6-4342-B048-85BDC9FD1C3A}</a:tableStyleId>
              </a:tblPr>
              <a:tblGrid>
                <a:gridCol w="3758671">
                  <a:extLst>
                    <a:ext uri="{9D8B030D-6E8A-4147-A177-3AD203B41FA5}">
                      <a16:colId xmlns:a16="http://schemas.microsoft.com/office/drawing/2014/main" xmlns="" val="3537922829"/>
                    </a:ext>
                  </a:extLst>
                </a:gridCol>
                <a:gridCol w="3758671">
                  <a:extLst>
                    <a:ext uri="{9D8B030D-6E8A-4147-A177-3AD203B41FA5}">
                      <a16:colId xmlns:a16="http://schemas.microsoft.com/office/drawing/2014/main" xmlns="" val="20000"/>
                    </a:ext>
                  </a:extLst>
                </a:gridCol>
                <a:gridCol w="3758671">
                  <a:extLst>
                    <a:ext uri="{9D8B030D-6E8A-4147-A177-3AD203B41FA5}">
                      <a16:colId xmlns:a16="http://schemas.microsoft.com/office/drawing/2014/main" xmlns="" val="20001"/>
                    </a:ext>
                  </a:extLst>
                </a:gridCol>
              </a:tblGrid>
              <a:tr h="353497">
                <a:tc>
                  <a:txBody>
                    <a:bodyPr/>
                    <a:lstStyle/>
                    <a:p>
                      <a:pPr algn="ctr"/>
                      <a:r>
                        <a:rPr lang="en-US" sz="1400" dirty="0">
                          <a:latin typeface="+mj-lt"/>
                        </a:rPr>
                        <a:t>Current State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dirty="0">
                          <a:latin typeface="+mj-lt"/>
                        </a:rPr>
                        <a:t>Target State Job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dirty="0">
                          <a:latin typeface="+mj-lt"/>
                        </a:rPr>
                        <a:t>Target State Job Series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00"/>
                  </a:ext>
                </a:extLst>
              </a:tr>
              <a:tr h="1830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N/A</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Technical Principal* </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N/A </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24603">
                <a:tc>
                  <a:txBody>
                    <a:bodyPr/>
                    <a:lstStyle/>
                    <a:p>
                      <a:r>
                        <a:rPr lang="en-US" sz="1100"/>
                        <a:t>UNIX System Administrator </a:t>
                      </a:r>
                    </a:p>
                    <a:p>
                      <a:r>
                        <a:rPr lang="en-US" sz="1100"/>
                        <a:t>Mainframe System Administrator </a:t>
                      </a:r>
                    </a:p>
                    <a:p>
                      <a:r>
                        <a:rPr lang="en-US" sz="1100"/>
                        <a:t>Windows System Administrator </a:t>
                      </a:r>
                    </a:p>
                    <a:p>
                      <a:r>
                        <a:rPr lang="en-US" sz="1100"/>
                        <a:t>System Administrator </a:t>
                      </a:r>
                    </a:p>
                    <a:p>
                      <a:r>
                        <a:rPr lang="en-US" sz="1100"/>
                        <a:t>Virtual System Administrator </a:t>
                      </a:r>
                    </a:p>
                    <a:p>
                      <a:r>
                        <a:rPr lang="en-US" sz="1100"/>
                        <a:t>Backup/Storage System Administrator </a:t>
                      </a:r>
                    </a:p>
                    <a:p>
                      <a:r>
                        <a:rPr lang="en-US" sz="1100"/>
                        <a:t>Database Administrator</a:t>
                      </a:r>
                    </a:p>
                    <a:p>
                      <a:r>
                        <a:rPr lang="en-US" sz="1100"/>
                        <a:t>SAP Basis Administrator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Technical Administrator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Infrastructure Administrator</a:t>
                      </a:r>
                      <a:endParaRPr lang="en-US" sz="1100" baseline="0"/>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752038">
                <a:tc>
                  <a:txBody>
                    <a:bodyPr/>
                    <a:lstStyle/>
                    <a:p>
                      <a:r>
                        <a:rPr lang="en-US" sz="1100"/>
                        <a:t>Architect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Architect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Automation Architect</a:t>
                      </a:r>
                    </a:p>
                    <a:p>
                      <a:r>
                        <a:rPr lang="en-US" sz="1100"/>
                        <a:t>Enterprise Architect </a:t>
                      </a:r>
                    </a:p>
                    <a:p>
                      <a:r>
                        <a:rPr lang="en-US" sz="1100"/>
                        <a:t>Solution</a:t>
                      </a:r>
                      <a:r>
                        <a:rPr lang="en-US" sz="1100" baseline="0"/>
                        <a:t> Architect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a:t>Domain (Network/Cloud/Information) Architect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52678520"/>
                  </a:ext>
                </a:extLst>
              </a:tr>
              <a:tr h="472638">
                <a:tc>
                  <a:txBody>
                    <a:bodyPr/>
                    <a:lstStyle/>
                    <a:p>
                      <a:r>
                        <a:rPr lang="en-US" sz="1100" strike="noStrike"/>
                        <a:t>Client Services </a:t>
                      </a:r>
                    </a:p>
                    <a:p>
                      <a:r>
                        <a:rPr lang="en-US" sz="1100" strike="noStrike"/>
                        <a:t>Customer Support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Technical Support</a:t>
                      </a:r>
                      <a:endParaRPr lang="en-US" sz="1100" strike="sngStrike"/>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Service Desk Coordinator</a:t>
                      </a:r>
                    </a:p>
                    <a:p>
                      <a:r>
                        <a:rPr lang="en-US" sz="1100" baseline="0"/>
                        <a:t>On-Site Support Coordinator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57901205"/>
                  </a:ext>
                </a:extLst>
              </a:tr>
              <a:tr h="720952">
                <a:tc>
                  <a:txBody>
                    <a:bodyPr/>
                    <a:lstStyle/>
                    <a:p>
                      <a:pPr marL="0" algn="l" defTabSz="914400" rtl="0" eaLnBrk="1" latinLnBrk="0" hangingPunct="1"/>
                      <a:r>
                        <a:rPr lang="en-US" sz="1100" kern="1200">
                          <a:solidFill>
                            <a:schemeClr val="dk1"/>
                          </a:solidFill>
                          <a:latin typeface="+mn-lt"/>
                          <a:ea typeface="+mn-ea"/>
                          <a:cs typeface="+mn-cs"/>
                        </a:rPr>
                        <a:t>N/A</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r>
                        <a:rPr lang="en-US" sz="1100" kern="1200">
                          <a:solidFill>
                            <a:schemeClr val="dk1"/>
                          </a:solidFill>
                          <a:latin typeface="+mn-lt"/>
                          <a:ea typeface="+mn-ea"/>
                          <a:cs typeface="+mn-cs"/>
                        </a:rPr>
                        <a:t>IT Organizational Change &amp; Development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OCM Specialist</a:t>
                      </a:r>
                    </a:p>
                    <a:p>
                      <a:r>
                        <a:rPr lang="en-US" sz="1100" baseline="0"/>
                        <a:t>Learning &amp; Development Specialist </a:t>
                      </a:r>
                    </a:p>
                    <a:p>
                      <a:r>
                        <a:rPr lang="en-US" sz="1100" b="0" i="0" baseline="0">
                          <a:solidFill>
                            <a:schemeClr val="tx1"/>
                          </a:solidFill>
                        </a:rPr>
                        <a:t>Business Transformation Manager</a:t>
                      </a:r>
                      <a:endParaRPr lang="en-US" sz="1100" b="0" i="0">
                        <a:solidFill>
                          <a:schemeClr val="tx1"/>
                        </a:solidFill>
                      </a:endParaRP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663348">
                <a:tc>
                  <a:txBody>
                    <a:bodyPr/>
                    <a:lstStyle/>
                    <a:p>
                      <a:r>
                        <a:rPr lang="en-US" sz="1100"/>
                        <a:t>Manager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Leadership</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a:t>Supervisor*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a:t>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a:t>Senior Leadership</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84145054"/>
                  </a:ext>
                </a:extLst>
              </a:tr>
            </a:tbl>
          </a:graphicData>
        </a:graphic>
      </p:graphicFrame>
      <p:sp>
        <p:nvSpPr>
          <p:cNvPr id="5" name="TextBox 4">
            <a:extLst>
              <a:ext uri="{FF2B5EF4-FFF2-40B4-BE49-F238E27FC236}">
                <a16:creationId xmlns:a16="http://schemas.microsoft.com/office/drawing/2014/main" xmlns="" id="{95965828-6D03-4995-960A-A6D4DD81F2CD}"/>
              </a:ext>
            </a:extLst>
          </p:cNvPr>
          <p:cNvSpPr txBox="1"/>
          <p:nvPr/>
        </p:nvSpPr>
        <p:spPr>
          <a:xfrm>
            <a:off x="5196431" y="6269995"/>
            <a:ext cx="1712370"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 Indicates overlay Family</a:t>
            </a: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98611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BD7CE7B-6C6B-4377-881E-BFE3CE305C50}"/>
              </a:ext>
            </a:extLst>
          </p:cNvPr>
          <p:cNvGraphicFramePr>
            <a:graphicFrameLocks noChangeAspect="1"/>
          </p:cNvGraphicFramePr>
          <p:nvPr>
            <p:custDataLst>
              <p:tags r:id="rId2"/>
            </p:custDataLst>
            <p:extLst>
              <p:ext uri="{D42A27DB-BD31-4B8C-83A1-F6EECF244321}">
                <p14:modId xmlns:p14="http://schemas.microsoft.com/office/powerpoint/2010/main" val="638715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5"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5BD7CE7B-6C6B-4377-881E-BFE3CE305C5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A157831D-932E-4316-B83D-EA8D1B2D72C4}"/>
              </a:ext>
            </a:extLst>
          </p:cNvPr>
          <p:cNvSpPr>
            <a:spLocks noGrp="1"/>
          </p:cNvSpPr>
          <p:nvPr>
            <p:ph type="title"/>
          </p:nvPr>
        </p:nvSpPr>
        <p:spPr/>
        <p:txBody>
          <a:bodyPr vert="horz"/>
          <a:lstStyle/>
          <a:p>
            <a:r>
              <a:rPr lang="en-US" dirty="0"/>
              <a:t>Case Example: City of San Antonio</a:t>
            </a:r>
            <a:br>
              <a:rPr lang="en-US" dirty="0"/>
            </a:br>
            <a:r>
              <a:rPr lang="en-US" dirty="0">
                <a:solidFill>
                  <a:srgbClr val="009AD7"/>
                </a:solidFill>
              </a:rPr>
              <a:t>Job Architecture Framework With 12 Job Families Aligned With 39 Job Series (cont.)</a:t>
            </a:r>
          </a:p>
        </p:txBody>
      </p:sp>
      <p:graphicFrame>
        <p:nvGraphicFramePr>
          <p:cNvPr id="7" name="Content Placeholder 3">
            <a:extLst>
              <a:ext uri="{FF2B5EF4-FFF2-40B4-BE49-F238E27FC236}">
                <a16:creationId xmlns:a16="http://schemas.microsoft.com/office/drawing/2014/main" xmlns="" id="{BCEF5816-756F-44B4-8CAC-75316655AF3C}"/>
              </a:ext>
            </a:extLst>
          </p:cNvPr>
          <p:cNvGraphicFramePr>
            <a:graphicFrameLocks/>
          </p:cNvGraphicFramePr>
          <p:nvPr>
            <p:extLst>
              <p:ext uri="{D42A27DB-BD31-4B8C-83A1-F6EECF244321}">
                <p14:modId xmlns:p14="http://schemas.microsoft.com/office/powerpoint/2010/main" val="2985888334"/>
              </p:ext>
            </p:extLst>
          </p:nvPr>
        </p:nvGraphicFramePr>
        <p:xfrm>
          <a:off x="457199" y="1343025"/>
          <a:ext cx="11276013" cy="1786057"/>
        </p:xfrm>
        <a:graphic>
          <a:graphicData uri="http://schemas.openxmlformats.org/drawingml/2006/table">
            <a:tbl>
              <a:tblPr firstRow="1" bandRow="1">
                <a:tableStyleId>{5C22544A-7EE6-4342-B048-85BDC9FD1C3A}</a:tableStyleId>
              </a:tblPr>
              <a:tblGrid>
                <a:gridCol w="3758671">
                  <a:extLst>
                    <a:ext uri="{9D8B030D-6E8A-4147-A177-3AD203B41FA5}">
                      <a16:colId xmlns:a16="http://schemas.microsoft.com/office/drawing/2014/main" xmlns="" val="3537922829"/>
                    </a:ext>
                  </a:extLst>
                </a:gridCol>
                <a:gridCol w="3758671">
                  <a:extLst>
                    <a:ext uri="{9D8B030D-6E8A-4147-A177-3AD203B41FA5}">
                      <a16:colId xmlns:a16="http://schemas.microsoft.com/office/drawing/2014/main" xmlns="" val="20000"/>
                    </a:ext>
                  </a:extLst>
                </a:gridCol>
                <a:gridCol w="3758671">
                  <a:extLst>
                    <a:ext uri="{9D8B030D-6E8A-4147-A177-3AD203B41FA5}">
                      <a16:colId xmlns:a16="http://schemas.microsoft.com/office/drawing/2014/main" xmlns="" val="20001"/>
                    </a:ext>
                  </a:extLst>
                </a:gridCol>
              </a:tblGrid>
              <a:tr h="353497">
                <a:tc>
                  <a:txBody>
                    <a:bodyPr/>
                    <a:lstStyle/>
                    <a:p>
                      <a:pPr algn="ctr"/>
                      <a:r>
                        <a:rPr lang="en-US" sz="1400" dirty="0">
                          <a:latin typeface="+mj-lt"/>
                        </a:rPr>
                        <a:t>Current State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dirty="0">
                          <a:latin typeface="+mj-lt"/>
                        </a:rPr>
                        <a:t>Target State Job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dirty="0">
                          <a:latin typeface="+mj-lt"/>
                        </a:rPr>
                        <a:t>Target State Job Series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00"/>
                  </a:ext>
                </a:extLst>
              </a:tr>
              <a:tr h="183078">
                <a:tc>
                  <a:txBody>
                    <a:bodyPr/>
                    <a:lstStyle/>
                    <a:p>
                      <a:r>
                        <a:rPr lang="en-US" sz="1100"/>
                        <a:t>Technical Writer </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a:t>IT Functional Support</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a:t>Technical Writer </a:t>
                      </a:r>
                    </a:p>
                    <a:p>
                      <a:r>
                        <a:rPr lang="en-US" sz="1100" strike="noStrike"/>
                        <a:t>Knowledge Management Specialist</a:t>
                      </a:r>
                      <a:endParaRPr lang="en-US" sz="1100" strike="noStrike" baseline="0"/>
                    </a:p>
                    <a:p>
                      <a:r>
                        <a:rPr lang="en-US" sz="1100" strike="noStrike" baseline="0"/>
                        <a:t>Communications </a:t>
                      </a:r>
                      <a:r>
                        <a:rPr lang="en-US" sz="1100" strike="noStrike"/>
                        <a:t>Specialist</a:t>
                      </a:r>
                      <a:endParaRPr lang="en-US" sz="1100" strike="noStrike" baseline="0"/>
                    </a:p>
                    <a:p>
                      <a:r>
                        <a:rPr lang="en-US" sz="1100" strike="noStrike" baseline="0"/>
                        <a:t>IT Sourcing &amp; Procurement </a:t>
                      </a:r>
                      <a:r>
                        <a:rPr lang="en-US" sz="1100" strike="noStrike"/>
                        <a:t>Specialist</a:t>
                      </a:r>
                      <a:endParaRPr lang="en-US" sz="1100" strike="noStrike" baseline="0"/>
                    </a:p>
                    <a:p>
                      <a:r>
                        <a:rPr lang="en-US" sz="1100" strike="noStrike" baseline="0"/>
                        <a:t>Vendor Management </a:t>
                      </a:r>
                      <a:r>
                        <a:rPr lang="en-US" sz="1100" strike="noStrike"/>
                        <a:t>Specialist</a:t>
                      </a:r>
                      <a:endParaRPr lang="en-US" sz="1100" strike="noStrike" baseline="0"/>
                    </a:p>
                    <a:p>
                      <a:r>
                        <a:rPr lang="en-US" sz="1100" strike="noStrike" baseline="0"/>
                        <a:t>IT Finance </a:t>
                      </a:r>
                      <a:r>
                        <a:rPr lang="en-US" sz="1100" strike="noStrike"/>
                        <a:t>Specialist</a:t>
                      </a:r>
                      <a:endParaRPr lang="en-US" sz="1100" strike="noStrike" baseline="0"/>
                    </a:p>
                    <a:p>
                      <a:r>
                        <a:rPr lang="en-US" sz="1100" kern="1200">
                          <a:solidFill>
                            <a:schemeClr val="dk1"/>
                          </a:solidFill>
                          <a:latin typeface="+mn-lt"/>
                          <a:ea typeface="+mn-ea"/>
                          <a:cs typeface="+mn-cs"/>
                        </a:rPr>
                        <a:t>Resource Management</a:t>
                      </a:r>
                      <a:r>
                        <a:rPr lang="en-US" sz="1100" kern="1200" baseline="0">
                          <a:solidFill>
                            <a:schemeClr val="dk1"/>
                          </a:solidFill>
                          <a:latin typeface="+mn-lt"/>
                          <a:ea typeface="+mn-ea"/>
                          <a:cs typeface="+mn-cs"/>
                        </a:rPr>
                        <a:t> </a:t>
                      </a:r>
                      <a:r>
                        <a:rPr lang="en-US" sz="1100" strike="noStrike"/>
                        <a:t>Specialist</a:t>
                      </a:r>
                      <a:endParaRPr lang="en-US" sz="1100" kern="1200" baseline="0">
                        <a:solidFill>
                          <a:schemeClr val="dk1"/>
                        </a:solidFill>
                        <a:latin typeface="+mn-lt"/>
                        <a:ea typeface="+mn-ea"/>
                        <a:cs typeface="+mn-cs"/>
                      </a:endParaRPr>
                    </a:p>
                    <a:p>
                      <a:r>
                        <a:rPr lang="en-US" sz="1100"/>
                        <a:t>IT Asset</a:t>
                      </a:r>
                      <a:r>
                        <a:rPr lang="en-US" sz="1100" baseline="0"/>
                        <a:t> Management </a:t>
                      </a:r>
                      <a:r>
                        <a:rPr lang="en-US" sz="1100" strike="noStrike"/>
                        <a:t>Specialist</a:t>
                      </a:r>
                      <a:r>
                        <a:rPr lang="en-US" sz="1100" baseline="0"/>
                        <a:t> </a:t>
                      </a:r>
                      <a:endParaRPr lang="en-US" sz="1100" strike="noStrike" baseline="0"/>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5" name="TextBox 4">
            <a:extLst>
              <a:ext uri="{FF2B5EF4-FFF2-40B4-BE49-F238E27FC236}">
                <a16:creationId xmlns:a16="http://schemas.microsoft.com/office/drawing/2014/main" xmlns="" id="{189ACF6D-E4EB-473C-891D-304DA213B120}"/>
              </a:ext>
            </a:extLst>
          </p:cNvPr>
          <p:cNvSpPr txBox="1"/>
          <p:nvPr/>
        </p:nvSpPr>
        <p:spPr>
          <a:xfrm>
            <a:off x="5196431" y="6269995"/>
            <a:ext cx="1712370"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 Indicates overlay Family</a:t>
            </a: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468287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BD7CE7B-6C6B-4377-881E-BFE3CE305C50}"/>
              </a:ext>
            </a:extLst>
          </p:cNvPr>
          <p:cNvGraphicFramePr>
            <a:graphicFrameLocks noChangeAspect="1"/>
          </p:cNvGraphicFramePr>
          <p:nvPr>
            <p:custDataLst>
              <p:tags r:id="rId2"/>
            </p:custDataLst>
            <p:extLst>
              <p:ext uri="{D42A27DB-BD31-4B8C-83A1-F6EECF244321}">
                <p14:modId xmlns:p14="http://schemas.microsoft.com/office/powerpoint/2010/main" val="40790122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9"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5BD7CE7B-6C6B-4377-881E-BFE3CE305C5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A157831D-932E-4316-B83D-EA8D1B2D72C4}"/>
              </a:ext>
            </a:extLst>
          </p:cNvPr>
          <p:cNvSpPr>
            <a:spLocks noGrp="1"/>
          </p:cNvSpPr>
          <p:nvPr>
            <p:ph type="title"/>
          </p:nvPr>
        </p:nvSpPr>
        <p:spPr/>
        <p:txBody>
          <a:bodyPr vert="horz"/>
          <a:lstStyle/>
          <a:p>
            <a:r>
              <a:rPr lang="en-US" dirty="0"/>
              <a:t>Case Example: City of San Antonio </a:t>
            </a:r>
            <a:br>
              <a:rPr lang="en-US" dirty="0"/>
            </a:br>
            <a:r>
              <a:rPr lang="en-US" dirty="0">
                <a:solidFill>
                  <a:srgbClr val="009AD7"/>
                </a:solidFill>
              </a:rPr>
              <a:t>Target State Job Architecture Framework Introduces </a:t>
            </a:r>
            <a:r>
              <a:rPr lang="en-US" dirty="0" err="1">
                <a:solidFill>
                  <a:srgbClr val="009AD7"/>
                </a:solidFill>
              </a:rPr>
              <a:t>Versatilist</a:t>
            </a:r>
            <a:r>
              <a:rPr lang="en-US" dirty="0">
                <a:solidFill>
                  <a:srgbClr val="009AD7"/>
                </a:solidFill>
              </a:rPr>
              <a:t> and Agile Roles</a:t>
            </a:r>
          </a:p>
        </p:txBody>
      </p:sp>
      <p:graphicFrame>
        <p:nvGraphicFramePr>
          <p:cNvPr id="6" name="Content Placeholder 3">
            <a:extLst>
              <a:ext uri="{FF2B5EF4-FFF2-40B4-BE49-F238E27FC236}">
                <a16:creationId xmlns:a16="http://schemas.microsoft.com/office/drawing/2014/main" xmlns="" id="{C50F1AB8-8AB6-412C-8D90-D53823AD5117}"/>
              </a:ext>
            </a:extLst>
          </p:cNvPr>
          <p:cNvGraphicFramePr>
            <a:graphicFrameLocks/>
          </p:cNvGraphicFramePr>
          <p:nvPr>
            <p:extLst>
              <p:ext uri="{D42A27DB-BD31-4B8C-83A1-F6EECF244321}">
                <p14:modId xmlns:p14="http://schemas.microsoft.com/office/powerpoint/2010/main" val="2299770822"/>
              </p:ext>
            </p:extLst>
          </p:nvPr>
        </p:nvGraphicFramePr>
        <p:xfrm>
          <a:off x="457199" y="1343024"/>
          <a:ext cx="11276013" cy="4640412"/>
        </p:xfrm>
        <a:graphic>
          <a:graphicData uri="http://schemas.openxmlformats.org/drawingml/2006/table">
            <a:tbl>
              <a:tblPr firstRow="1" bandRow="1">
                <a:tableStyleId>{5C22544A-7EE6-4342-B048-85BDC9FD1C3A}</a:tableStyleId>
              </a:tblPr>
              <a:tblGrid>
                <a:gridCol w="3758671">
                  <a:extLst>
                    <a:ext uri="{9D8B030D-6E8A-4147-A177-3AD203B41FA5}">
                      <a16:colId xmlns:a16="http://schemas.microsoft.com/office/drawing/2014/main" xmlns="" val="3537922829"/>
                    </a:ext>
                  </a:extLst>
                </a:gridCol>
                <a:gridCol w="3758671">
                  <a:extLst>
                    <a:ext uri="{9D8B030D-6E8A-4147-A177-3AD203B41FA5}">
                      <a16:colId xmlns:a16="http://schemas.microsoft.com/office/drawing/2014/main" xmlns="" val="20000"/>
                    </a:ext>
                  </a:extLst>
                </a:gridCol>
                <a:gridCol w="3758671">
                  <a:extLst>
                    <a:ext uri="{9D8B030D-6E8A-4147-A177-3AD203B41FA5}">
                      <a16:colId xmlns:a16="http://schemas.microsoft.com/office/drawing/2014/main" xmlns="" val="20001"/>
                    </a:ext>
                  </a:extLst>
                </a:gridCol>
              </a:tblGrid>
              <a:tr h="356616">
                <a:tc>
                  <a:txBody>
                    <a:bodyPr/>
                    <a:lstStyle/>
                    <a:p>
                      <a:pPr algn="ctr"/>
                      <a:r>
                        <a:rPr lang="en-US" sz="1400" dirty="0">
                          <a:latin typeface="+mj-lt"/>
                        </a:rPr>
                        <a:t>Current State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dirty="0">
                          <a:latin typeface="+mj-lt"/>
                        </a:rPr>
                        <a:t>Target State Job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a:latin typeface="+mj-lt"/>
                        </a:rPr>
                        <a:t>Potential Roles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00"/>
                  </a:ext>
                </a:extLst>
              </a:tr>
              <a:tr h="903071">
                <a:tc>
                  <a:txBody>
                    <a:bodyPr/>
                    <a:lstStyle/>
                    <a:p>
                      <a:r>
                        <a:rPr lang="en-US" sz="1050"/>
                        <a:t>Analyst</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t>Product Analyst</a:t>
                      </a:r>
                    </a:p>
                    <a:p>
                      <a:r>
                        <a:rPr lang="en-US" sz="1050"/>
                        <a:t>Data Analyst</a:t>
                      </a:r>
                    </a:p>
                    <a:p>
                      <a:r>
                        <a:rPr lang="en-US" sz="1050" b="0"/>
                        <a:t>Cyber Security Analyst </a:t>
                      </a:r>
                    </a:p>
                    <a:p>
                      <a:r>
                        <a:rPr lang="en-US" sz="1050" b="0"/>
                        <a:t>Physical Security Analyst</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Requirements Lead</a:t>
                      </a:r>
                      <a:endParaRPr lang="en-US" sz="1050" i="0"/>
                    </a:p>
                    <a:p>
                      <a:r>
                        <a:rPr lang="en-US" sz="1050" i="0"/>
                        <a:t>Agile Team Member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baseline="0">
                          <a:solidFill>
                            <a:schemeClr val="tx1"/>
                          </a:solidFill>
                        </a:rPr>
                        <a:t>Market Researcher</a:t>
                      </a:r>
                      <a:endParaRPr lang="en-US" sz="1050" b="0" i="0">
                        <a:solidFill>
                          <a:schemeClr val="tx1"/>
                        </a:solidFill>
                      </a:endParaRPr>
                    </a:p>
                    <a:p>
                      <a:r>
                        <a:rPr lang="en-US" sz="1050" i="0"/>
                        <a:t>Product Owner</a:t>
                      </a:r>
                      <a:endParaRPr lang="en-US" sz="1050" i="0" baseline="0"/>
                    </a:p>
                    <a:p>
                      <a:r>
                        <a:rPr lang="en-US" sz="1050" i="0" baseline="0"/>
                        <a:t>Community of Practice (CoP) Leader</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416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Data Science</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Data Scientist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baseline="0">
                          <a:solidFill>
                            <a:schemeClr val="tx1"/>
                          </a:solidFill>
                        </a:rPr>
                        <a:t>Statistician</a:t>
                      </a:r>
                      <a:endParaRPr lang="en-US" sz="1050" b="0" i="0">
                        <a:solidFill>
                          <a:schemeClr val="tx1"/>
                        </a:solidFill>
                      </a:endParaRP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CoP Leader</a:t>
                      </a:r>
                      <a:r>
                        <a:rPr lang="en-US" sz="1050" baseline="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solidFill>
                            <a:schemeClr val="tx1"/>
                          </a:solidFill>
                        </a:rPr>
                        <a:t>Developer</a:t>
                      </a:r>
                      <a:endParaRPr lang="en-US" sz="1050" i="0">
                        <a:solidFill>
                          <a:schemeClr val="tx1"/>
                        </a:solidFill>
                      </a:endParaRP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1551429">
                <a:tc>
                  <a:txBody>
                    <a:bodyPr/>
                    <a:lstStyle/>
                    <a:p>
                      <a:r>
                        <a:rPr lang="en-US" sz="1050" b="0"/>
                        <a:t>Engineer</a:t>
                      </a:r>
                      <a:endParaRPr lang="en-US" sz="1050" strike="sngStrike"/>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solidFill>
                            <a:schemeClr val="tx1"/>
                          </a:solidFill>
                        </a:rPr>
                        <a:t>Cloud </a:t>
                      </a:r>
                      <a:r>
                        <a:rPr lang="en-US" sz="1050" b="0" i="0" baseline="0">
                          <a:solidFill>
                            <a:schemeClr val="tx1"/>
                          </a:solidFill>
                        </a:rPr>
                        <a:t>Computing</a:t>
                      </a:r>
                      <a:r>
                        <a:rPr lang="en-US" sz="1050" i="0" baseline="0">
                          <a:solidFill>
                            <a:schemeClr val="tx1"/>
                          </a:solidFill>
                        </a:rPr>
                        <a:t> Engineer</a:t>
                      </a:r>
                    </a:p>
                    <a:p>
                      <a:r>
                        <a:rPr lang="en-US" sz="1050" i="0"/>
                        <a:t>Infrastructure </a:t>
                      </a:r>
                      <a:r>
                        <a:rPr lang="en-US" sz="1050" b="0" i="0"/>
                        <a:t>&amp; Operations </a:t>
                      </a:r>
                      <a:r>
                        <a:rPr lang="en-US" sz="1050" i="0"/>
                        <a:t>Engineer</a:t>
                      </a:r>
                    </a:p>
                    <a:p>
                      <a:r>
                        <a:rPr lang="en-US" sz="1050" i="0" baseline="0"/>
                        <a:t>Network/Telecom Engineer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a:t>Quality/Test Engineer</a:t>
                      </a:r>
                    </a:p>
                    <a:p>
                      <a:r>
                        <a:rPr lang="en-US" sz="1050" i="0" baseline="0"/>
                        <a:t>Software Engineer </a:t>
                      </a:r>
                    </a:p>
                    <a:p>
                      <a:r>
                        <a:rPr lang="en-US" sz="1050" i="0" baseline="0"/>
                        <a:t>Security Engineer</a:t>
                      </a:r>
                    </a:p>
                    <a:p>
                      <a:r>
                        <a:rPr lang="en-US" sz="1050" b="0" i="0" baseline="0">
                          <a:solidFill>
                            <a:schemeClr val="tx1"/>
                          </a:solidFill>
                        </a:rPr>
                        <a:t>Data Engineer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Agile Team Member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Developer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Scrum Master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Product Owner</a:t>
                      </a:r>
                    </a:p>
                    <a:p>
                      <a:r>
                        <a:rPr lang="en-US" sz="1050" i="0"/>
                        <a:t>CoP Leader</a:t>
                      </a:r>
                    </a:p>
                    <a:p>
                      <a:r>
                        <a:rPr lang="en-US" sz="1050" i="0"/>
                        <a:t>Test Lead</a:t>
                      </a:r>
                    </a:p>
                    <a:p>
                      <a:r>
                        <a:rPr lang="en-US" sz="1050" i="0"/>
                        <a:t>Quality Assistant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Requirements Lead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solidFill>
                            <a:schemeClr val="tx1"/>
                          </a:solidFill>
                        </a:rPr>
                        <a:t>Technical Lead</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52678520"/>
                  </a:ext>
                </a:extLst>
              </a:tr>
              <a:tr h="578891">
                <a:tc>
                  <a:txBody>
                    <a:bodyPr/>
                    <a:lstStyle/>
                    <a:p>
                      <a:r>
                        <a:rPr lang="en-US" sz="1050"/>
                        <a:t>Delivery Manager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Project 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Program Manager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Scrum Master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Product Owner</a:t>
                      </a:r>
                    </a:p>
                    <a:p>
                      <a:r>
                        <a:rPr lang="en-US" sz="1050"/>
                        <a:t>CoP Leader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57901205"/>
                  </a:ext>
                </a:extLst>
              </a:tr>
              <a:tr h="578891">
                <a:tc>
                  <a:txBody>
                    <a:bodyPr/>
                    <a:lstStyle/>
                    <a:p>
                      <a:pPr marL="0" algn="l" defTabSz="914400" rtl="0" eaLnBrk="1" latinLnBrk="0" hangingPunct="1"/>
                      <a:r>
                        <a:rPr lang="en-US" sz="1050" kern="1200">
                          <a:solidFill>
                            <a:schemeClr val="dk1"/>
                          </a:solidFill>
                          <a:latin typeface="+mn-lt"/>
                          <a:ea typeface="+mn-ea"/>
                          <a:cs typeface="+mn-cs"/>
                        </a:rPr>
                        <a:t>Product Management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t>Product Manager</a:t>
                      </a:r>
                      <a:r>
                        <a:rPr lang="en-US" sz="1050" baseline="0"/>
                        <a:t> </a:t>
                      </a:r>
                    </a:p>
                    <a:p>
                      <a:r>
                        <a:rPr lang="en-US" sz="1050" baseline="0"/>
                        <a:t>Platform Manager </a:t>
                      </a:r>
                    </a:p>
                    <a:p>
                      <a:r>
                        <a:rPr lang="en-US" sz="1050" baseline="0"/>
                        <a:t>Portfolio Manager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CoP Leader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Product Owner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a:solidFill>
                            <a:schemeClr val="tx1"/>
                          </a:solidFill>
                        </a:rPr>
                        <a:t>Risk Management Monitor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2547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Technical Principal*</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N/A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84145054"/>
                  </a:ext>
                </a:extLst>
              </a:tr>
            </a:tbl>
          </a:graphicData>
        </a:graphic>
      </p:graphicFrame>
      <p:sp>
        <p:nvSpPr>
          <p:cNvPr id="5" name="TextBox 4">
            <a:extLst>
              <a:ext uri="{FF2B5EF4-FFF2-40B4-BE49-F238E27FC236}">
                <a16:creationId xmlns:a16="http://schemas.microsoft.com/office/drawing/2014/main" xmlns="" id="{7EFB0008-9637-42F4-930D-7B66C1DF8BF4}"/>
              </a:ext>
            </a:extLst>
          </p:cNvPr>
          <p:cNvSpPr txBox="1"/>
          <p:nvPr/>
        </p:nvSpPr>
        <p:spPr>
          <a:xfrm>
            <a:off x="5196431" y="6269995"/>
            <a:ext cx="1712370"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 Indicates overlay Family</a:t>
            </a: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396922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5BD7CE7B-6C6B-4377-881E-BFE3CE305C50}"/>
              </a:ext>
            </a:extLst>
          </p:cNvPr>
          <p:cNvGraphicFramePr>
            <a:graphicFrameLocks noChangeAspect="1"/>
          </p:cNvGraphicFramePr>
          <p:nvPr>
            <p:custDataLst>
              <p:tags r:id="rId2"/>
            </p:custDataLst>
            <p:extLst>
              <p:ext uri="{D42A27DB-BD31-4B8C-83A1-F6EECF244321}">
                <p14:modId xmlns:p14="http://schemas.microsoft.com/office/powerpoint/2010/main" val="3925812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3"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5BD7CE7B-6C6B-4377-881E-BFE3CE305C5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A157831D-932E-4316-B83D-EA8D1B2D72C4}"/>
              </a:ext>
            </a:extLst>
          </p:cNvPr>
          <p:cNvSpPr>
            <a:spLocks noGrp="1"/>
          </p:cNvSpPr>
          <p:nvPr>
            <p:ph type="title"/>
          </p:nvPr>
        </p:nvSpPr>
        <p:spPr/>
        <p:txBody>
          <a:bodyPr vert="horz"/>
          <a:lstStyle/>
          <a:p>
            <a:r>
              <a:rPr lang="en-US" dirty="0"/>
              <a:t>Case Example: City of San Antonio </a:t>
            </a:r>
            <a:br>
              <a:rPr lang="en-US" dirty="0"/>
            </a:br>
            <a:r>
              <a:rPr lang="en-US" dirty="0">
                <a:solidFill>
                  <a:srgbClr val="009AD7"/>
                </a:solidFill>
              </a:rPr>
              <a:t>Target State Job Architecture Framework Introduces </a:t>
            </a:r>
            <a:r>
              <a:rPr lang="en-US" dirty="0" err="1">
                <a:solidFill>
                  <a:srgbClr val="009AD7"/>
                </a:solidFill>
              </a:rPr>
              <a:t>Versatilist</a:t>
            </a:r>
            <a:r>
              <a:rPr lang="en-US" dirty="0">
                <a:solidFill>
                  <a:srgbClr val="009AD7"/>
                </a:solidFill>
              </a:rPr>
              <a:t> and Agile Roles (cont.)</a:t>
            </a:r>
          </a:p>
        </p:txBody>
      </p:sp>
      <p:graphicFrame>
        <p:nvGraphicFramePr>
          <p:cNvPr id="6" name="Content Placeholder 3">
            <a:extLst>
              <a:ext uri="{FF2B5EF4-FFF2-40B4-BE49-F238E27FC236}">
                <a16:creationId xmlns:a16="http://schemas.microsoft.com/office/drawing/2014/main" xmlns="" id="{C50F1AB8-8AB6-412C-8D90-D53823AD5117}"/>
              </a:ext>
            </a:extLst>
          </p:cNvPr>
          <p:cNvGraphicFramePr>
            <a:graphicFrameLocks/>
          </p:cNvGraphicFramePr>
          <p:nvPr>
            <p:extLst>
              <p:ext uri="{D42A27DB-BD31-4B8C-83A1-F6EECF244321}">
                <p14:modId xmlns:p14="http://schemas.microsoft.com/office/powerpoint/2010/main" val="3548391370"/>
              </p:ext>
            </p:extLst>
          </p:nvPr>
        </p:nvGraphicFramePr>
        <p:xfrm>
          <a:off x="457199" y="1373861"/>
          <a:ext cx="11276013" cy="4745736"/>
        </p:xfrm>
        <a:graphic>
          <a:graphicData uri="http://schemas.openxmlformats.org/drawingml/2006/table">
            <a:tbl>
              <a:tblPr firstRow="1" bandRow="1">
                <a:tableStyleId>{5C22544A-7EE6-4342-B048-85BDC9FD1C3A}</a:tableStyleId>
              </a:tblPr>
              <a:tblGrid>
                <a:gridCol w="3758671">
                  <a:extLst>
                    <a:ext uri="{9D8B030D-6E8A-4147-A177-3AD203B41FA5}">
                      <a16:colId xmlns:a16="http://schemas.microsoft.com/office/drawing/2014/main" xmlns="" val="3537922829"/>
                    </a:ext>
                  </a:extLst>
                </a:gridCol>
                <a:gridCol w="3758671">
                  <a:extLst>
                    <a:ext uri="{9D8B030D-6E8A-4147-A177-3AD203B41FA5}">
                      <a16:colId xmlns:a16="http://schemas.microsoft.com/office/drawing/2014/main" xmlns="" val="20000"/>
                    </a:ext>
                  </a:extLst>
                </a:gridCol>
                <a:gridCol w="3758671">
                  <a:extLst>
                    <a:ext uri="{9D8B030D-6E8A-4147-A177-3AD203B41FA5}">
                      <a16:colId xmlns:a16="http://schemas.microsoft.com/office/drawing/2014/main" xmlns="" val="20001"/>
                    </a:ext>
                  </a:extLst>
                </a:gridCol>
              </a:tblGrid>
              <a:tr h="356616">
                <a:tc>
                  <a:txBody>
                    <a:bodyPr/>
                    <a:lstStyle/>
                    <a:p>
                      <a:pPr algn="ctr"/>
                      <a:r>
                        <a:rPr lang="en-US" sz="1400" dirty="0">
                          <a:latin typeface="+mj-lt"/>
                        </a:rPr>
                        <a:t>Current State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algn="ctr"/>
                      <a:r>
                        <a:rPr lang="en-US" sz="1400" dirty="0">
                          <a:latin typeface="+mj-lt"/>
                        </a:rPr>
                        <a:t>Target State Job Family</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Arial Black" panose="020B0A04020102020204"/>
                          <a:ea typeface="+mn-ea"/>
                          <a:cs typeface="+mn-cs"/>
                        </a:rPr>
                        <a:t>Potential Roles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2856"/>
                    </a:solidFill>
                  </a:tcPr>
                </a:tc>
                <a:extLst>
                  <a:ext uri="{0D108BD9-81ED-4DB2-BD59-A6C34878D82A}">
                    <a16:rowId xmlns:a16="http://schemas.microsoft.com/office/drawing/2014/main" xmlns="" val="10000"/>
                  </a:ext>
                </a:extLst>
              </a:tr>
              <a:tr h="644137">
                <a:tc>
                  <a:txBody>
                    <a:bodyPr/>
                    <a:lstStyle/>
                    <a:p>
                      <a:r>
                        <a:rPr lang="en-US" sz="1050"/>
                        <a:t>Technical Administrator </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t>Infrastructure Administrator</a:t>
                      </a:r>
                      <a:endParaRPr lang="en-US" sz="1050" baseline="0"/>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t>Developer</a:t>
                      </a:r>
                    </a:p>
                    <a:p>
                      <a:r>
                        <a:rPr lang="en-US" sz="1050"/>
                        <a:t>Requirements Lead </a:t>
                      </a:r>
                    </a:p>
                    <a:p>
                      <a:r>
                        <a:rPr lang="en-US" sz="1050"/>
                        <a:t>Quality Assistant</a:t>
                      </a:r>
                    </a:p>
                    <a:p>
                      <a:r>
                        <a:rPr lang="en-US" sz="1050" b="0" i="0">
                          <a:solidFill>
                            <a:schemeClr val="tx1"/>
                          </a:solidFill>
                        </a:rPr>
                        <a:t>Compliance Lead</a:t>
                      </a:r>
                    </a:p>
                  </a:txBody>
                  <a:tcPr anchor="ctr">
                    <a:lnL w="12700" cmpd="sng">
                      <a:noFill/>
                    </a:lnL>
                    <a:lnR w="12700" cmpd="sng">
                      <a:noFill/>
                    </a:lnR>
                    <a:lnT w="38100" cmpd="sng">
                      <a:noFill/>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644137">
                <a:tc>
                  <a:txBody>
                    <a:bodyPr/>
                    <a:lstStyle/>
                    <a:p>
                      <a:r>
                        <a:rPr lang="en-US" sz="1050"/>
                        <a:t>Architect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t>Automation Architect</a:t>
                      </a:r>
                    </a:p>
                    <a:p>
                      <a:r>
                        <a:rPr lang="en-US" sz="1050"/>
                        <a:t>Enterprise Architect </a:t>
                      </a:r>
                    </a:p>
                    <a:p>
                      <a:r>
                        <a:rPr lang="en-US" sz="1050"/>
                        <a:t>Solution</a:t>
                      </a:r>
                      <a:r>
                        <a:rPr lang="en-US" sz="1050" baseline="0"/>
                        <a:t> Architect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aseline="0"/>
                        <a:t>Domain (Network/Cloud/Information) Architect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Technical Lead </a:t>
                      </a:r>
                    </a:p>
                    <a:p>
                      <a:r>
                        <a:rPr lang="en-US" sz="1050"/>
                        <a:t>CoP Leader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362327">
                <a:tc>
                  <a:txBody>
                    <a:bodyPr/>
                    <a:lstStyle/>
                    <a:p>
                      <a:r>
                        <a:rPr lang="en-US" sz="1050"/>
                        <a:t>Technical Support</a:t>
                      </a:r>
                      <a:endParaRPr lang="en-US" sz="1050" strike="sngStrike"/>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t>Service Desk Coordinator</a:t>
                      </a:r>
                    </a:p>
                    <a:p>
                      <a:r>
                        <a:rPr lang="en-US" sz="1050" baseline="0"/>
                        <a:t>On-Site Support Coordinator </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552678520"/>
                  </a:ext>
                </a:extLst>
              </a:tr>
              <a:tr h="503232">
                <a:tc>
                  <a:txBody>
                    <a:bodyPr/>
                    <a:lstStyle/>
                    <a:p>
                      <a:pPr marL="0" algn="l" defTabSz="914400" rtl="0" eaLnBrk="1" latinLnBrk="0" hangingPunct="1"/>
                      <a:r>
                        <a:rPr lang="en-US" sz="1050" kern="1200">
                          <a:solidFill>
                            <a:schemeClr val="dk1"/>
                          </a:solidFill>
                          <a:latin typeface="+mn-lt"/>
                          <a:ea typeface="+mn-ea"/>
                          <a:cs typeface="+mn-cs"/>
                        </a:rPr>
                        <a:t>IT Organizational Change &amp; Development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50"/>
                        <a:t>OCM Specialist</a:t>
                      </a:r>
                    </a:p>
                    <a:p>
                      <a:r>
                        <a:rPr lang="en-US" sz="1050" baseline="0"/>
                        <a:t>Learning &amp; Development Specialist </a:t>
                      </a:r>
                    </a:p>
                    <a:p>
                      <a:r>
                        <a:rPr lang="en-US" sz="1050" b="0" i="0" baseline="0">
                          <a:solidFill>
                            <a:schemeClr val="tx1"/>
                          </a:solidFill>
                        </a:rPr>
                        <a:t>Business Transformation Manager</a:t>
                      </a:r>
                      <a:endParaRPr lang="en-US" sz="1050" b="0" i="0">
                        <a:solidFill>
                          <a:schemeClr val="tx1"/>
                        </a:solidFill>
                      </a:endParaRP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Lean-Agile Coach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baseline="0">
                          <a:solidFill>
                            <a:schemeClr val="tx1"/>
                          </a:solidFill>
                        </a:rPr>
                        <a:t>Implementation Lead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i="0" baseline="0"/>
                        <a:t>CoP Leader</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157901205"/>
                  </a:ext>
                </a:extLst>
              </a:tr>
              <a:tr h="503232">
                <a:tc>
                  <a:txBody>
                    <a:bodyPr/>
                    <a:lstStyle/>
                    <a:p>
                      <a:r>
                        <a:rPr lang="en-US" sz="1050"/>
                        <a:t>Leadership</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a:t>Supervisor*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a:t>Manager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i="0"/>
                        <a:t>Senior Leadership</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6"/>
                  </a:ext>
                </a:extLst>
              </a:tr>
              <a:tr h="1207758">
                <a:tc>
                  <a:txBody>
                    <a:bodyPr/>
                    <a:lstStyle/>
                    <a:p>
                      <a:r>
                        <a:rPr lang="en-US" sz="1050"/>
                        <a:t>IT Functional Support</a:t>
                      </a:r>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a:t>Technical Writer </a:t>
                      </a:r>
                    </a:p>
                    <a:p>
                      <a:r>
                        <a:rPr lang="en-US" sz="1050" strike="noStrike"/>
                        <a:t>Knowledge Management Specialist</a:t>
                      </a:r>
                      <a:endParaRPr lang="en-US" sz="1050" strike="noStrike" baseline="0"/>
                    </a:p>
                    <a:p>
                      <a:r>
                        <a:rPr lang="en-US" sz="1050" strike="noStrike" baseline="0"/>
                        <a:t>Communications </a:t>
                      </a:r>
                      <a:r>
                        <a:rPr lang="en-US" sz="1050" strike="noStrike"/>
                        <a:t>Specialist</a:t>
                      </a:r>
                      <a:endParaRPr lang="en-US" sz="1050" strike="noStrike" baseline="0"/>
                    </a:p>
                    <a:p>
                      <a:r>
                        <a:rPr lang="en-US" sz="1050" strike="noStrike" baseline="0"/>
                        <a:t>IT Sourcing &amp; Procurement </a:t>
                      </a:r>
                      <a:r>
                        <a:rPr lang="en-US" sz="1050" strike="noStrike"/>
                        <a:t>Specialist</a:t>
                      </a:r>
                      <a:endParaRPr lang="en-US" sz="1050" strike="noStrike" baseline="0"/>
                    </a:p>
                    <a:p>
                      <a:r>
                        <a:rPr lang="en-US" sz="1050" strike="noStrike" baseline="0"/>
                        <a:t>Vendor Management </a:t>
                      </a:r>
                      <a:r>
                        <a:rPr lang="en-US" sz="1050" strike="noStrike"/>
                        <a:t>Specialist</a:t>
                      </a:r>
                      <a:endParaRPr lang="en-US" sz="1050" strike="noStrike" baseline="0"/>
                    </a:p>
                    <a:p>
                      <a:r>
                        <a:rPr lang="en-US" sz="1050" strike="noStrike" baseline="0"/>
                        <a:t>IT Finance </a:t>
                      </a:r>
                      <a:r>
                        <a:rPr lang="en-US" sz="1050" strike="noStrike"/>
                        <a:t>Specialist</a:t>
                      </a:r>
                      <a:endParaRPr lang="en-US" sz="1050" strike="noStrike" baseline="0"/>
                    </a:p>
                    <a:p>
                      <a:r>
                        <a:rPr lang="en-US" sz="1050" kern="1200">
                          <a:solidFill>
                            <a:schemeClr val="dk1"/>
                          </a:solidFill>
                          <a:latin typeface="+mn-lt"/>
                          <a:ea typeface="+mn-ea"/>
                          <a:cs typeface="+mn-cs"/>
                        </a:rPr>
                        <a:t>Resource Management</a:t>
                      </a:r>
                      <a:r>
                        <a:rPr lang="en-US" sz="1050" kern="1200" baseline="0">
                          <a:solidFill>
                            <a:schemeClr val="dk1"/>
                          </a:solidFill>
                          <a:latin typeface="+mn-lt"/>
                          <a:ea typeface="+mn-ea"/>
                          <a:cs typeface="+mn-cs"/>
                        </a:rPr>
                        <a:t> </a:t>
                      </a:r>
                      <a:r>
                        <a:rPr lang="en-US" sz="1050" strike="noStrike"/>
                        <a:t>Specialist</a:t>
                      </a:r>
                      <a:endParaRPr lang="en-US" sz="1050" kern="1200" baseline="0">
                        <a:solidFill>
                          <a:schemeClr val="dk1"/>
                        </a:solidFill>
                        <a:latin typeface="+mn-lt"/>
                        <a:ea typeface="+mn-ea"/>
                        <a:cs typeface="+mn-cs"/>
                      </a:endParaRPr>
                    </a:p>
                    <a:p>
                      <a:r>
                        <a:rPr lang="en-US" sz="1050"/>
                        <a:t>IT Asset</a:t>
                      </a:r>
                      <a:r>
                        <a:rPr lang="en-US" sz="1050" baseline="0"/>
                        <a:t> Management </a:t>
                      </a:r>
                      <a:r>
                        <a:rPr lang="en-US" sz="1050" strike="noStrike"/>
                        <a:t>Specialist</a:t>
                      </a:r>
                      <a:r>
                        <a:rPr lang="en-US" sz="1050" baseline="0"/>
                        <a:t> </a:t>
                      </a:r>
                      <a:endParaRPr lang="en-US" sz="1050" strike="noStrike" baseline="0"/>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a:p>
                  </a:txBody>
                  <a:tcPr anchor="ctr">
                    <a:lnL w="12700" cmpd="sng">
                      <a:noFill/>
                    </a:lnL>
                    <a:lnR w="12700" cmpd="sng">
                      <a:noFill/>
                    </a:lnR>
                    <a:lnT w="12700" cap="flat" cmpd="sng" algn="ctr">
                      <a:solidFill>
                        <a:srgbClr val="002856"/>
                      </a:solidFill>
                      <a:prstDash val="solid"/>
                      <a:round/>
                      <a:headEnd type="none" w="med" len="med"/>
                      <a:tailEnd type="none" w="med" len="med"/>
                    </a:lnT>
                    <a:lnB w="12700" cap="flat" cmpd="sng" algn="ctr">
                      <a:solidFill>
                        <a:srgbClr val="00285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3984145054"/>
                  </a:ext>
                </a:extLst>
              </a:tr>
            </a:tbl>
          </a:graphicData>
        </a:graphic>
      </p:graphicFrame>
      <p:sp>
        <p:nvSpPr>
          <p:cNvPr id="5" name="TextBox 4">
            <a:extLst>
              <a:ext uri="{FF2B5EF4-FFF2-40B4-BE49-F238E27FC236}">
                <a16:creationId xmlns:a16="http://schemas.microsoft.com/office/drawing/2014/main" xmlns="" id="{F84843A1-23DB-486E-BEB0-30CDF802B629}"/>
              </a:ext>
            </a:extLst>
          </p:cNvPr>
          <p:cNvSpPr txBox="1"/>
          <p:nvPr/>
        </p:nvSpPr>
        <p:spPr>
          <a:xfrm>
            <a:off x="5196431" y="6269995"/>
            <a:ext cx="1712370" cy="26161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Arial" panose="020B0604020202020204"/>
                <a:ea typeface="+mn-ea"/>
                <a:cs typeface="+mn-cs"/>
              </a:rPr>
              <a:t>* Indicates overlay Family</a:t>
            </a:r>
            <a:endParaRPr kumimoji="0" lang="en-US" sz="1800" b="0" i="0" u="none" strike="noStrike" kern="1200" cap="none" spc="0" normalizeH="0" baseline="0" noProof="0">
              <a:ln>
                <a:noFill/>
              </a:ln>
              <a:solidFill>
                <a:prstClr val="black"/>
              </a:solidFill>
              <a:effectLst/>
              <a:uLnTx/>
              <a:uFillTx/>
              <a:latin typeface="Arial" panose="020B0604020202020204"/>
              <a:ea typeface="+mn-ea"/>
              <a:cs typeface="+mn-cs"/>
            </a:endParaRPr>
          </a:p>
        </p:txBody>
      </p:sp>
    </p:spTree>
    <p:extLst>
      <p:ext uri="{BB962C8B-B14F-4D97-AF65-F5344CB8AC3E}">
        <p14:creationId xmlns:p14="http://schemas.microsoft.com/office/powerpoint/2010/main" val="298047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CE9AB24-A214-4103-A667-1C21A84CD3EF}"/>
              </a:ext>
            </a:extLst>
          </p:cNvPr>
          <p:cNvGraphicFramePr>
            <a:graphicFrameLocks noChangeAspect="1"/>
          </p:cNvGraphicFramePr>
          <p:nvPr>
            <p:custDataLst>
              <p:tags r:id="rId2"/>
            </p:custDataLst>
            <p:extLst>
              <p:ext uri="{D42A27DB-BD31-4B8C-83A1-F6EECF244321}">
                <p14:modId xmlns:p14="http://schemas.microsoft.com/office/powerpoint/2010/main" val="17516660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7CE9AB24-A214-4103-A667-1C21A84CD3E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E97DA5BC-FCFA-4493-B34C-08687C262EC8}"/>
              </a:ext>
            </a:extLst>
          </p:cNvPr>
          <p:cNvSpPr>
            <a:spLocks noGrp="1"/>
          </p:cNvSpPr>
          <p:nvPr>
            <p:ph type="title"/>
          </p:nvPr>
        </p:nvSpPr>
        <p:spPr bwMode="gray"/>
        <p:txBody>
          <a:bodyPr vert="horz"/>
          <a:lstStyle/>
          <a:p>
            <a:r>
              <a:rPr lang="en-US"/>
              <a:t>The Five I&amp;T Operating Model Patterns</a:t>
            </a:r>
          </a:p>
        </p:txBody>
      </p:sp>
      <p:pic>
        <p:nvPicPr>
          <p:cNvPr id="5" name="Picture 2" descr="A graphic describing the five operating model patterns (asset, process, service, value and invention) as well as how they relate to three roles (reactive service provider to asset and process, proactive service provider to service and business partner to value and invention).">
            <a:extLst>
              <a:ext uri="{FF2B5EF4-FFF2-40B4-BE49-F238E27FC236}">
                <a16:creationId xmlns:a16="http://schemas.microsoft.com/office/drawing/2014/main" xmlns="" id="{F02113BC-F003-4DD0-9A8C-E9DE90A319E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gray">
          <a:xfrm>
            <a:off x="3130550" y="1343025"/>
            <a:ext cx="5930901" cy="467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84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 name="Object 48" hidden="1">
            <a:extLst>
              <a:ext uri="{FF2B5EF4-FFF2-40B4-BE49-F238E27FC236}">
                <a16:creationId xmlns:a16="http://schemas.microsoft.com/office/drawing/2014/main" xmlns="" id="{CFC8893B-B222-4CEB-8D7A-EE45399CCA67}"/>
              </a:ext>
            </a:extLst>
          </p:cNvPr>
          <p:cNvGraphicFramePr>
            <a:graphicFrameLocks noChangeAspect="1"/>
          </p:cNvGraphicFramePr>
          <p:nvPr>
            <p:custDataLst>
              <p:tags r:id="rId2"/>
            </p:custDataLst>
            <p:extLst>
              <p:ext uri="{D42A27DB-BD31-4B8C-83A1-F6EECF244321}">
                <p14:modId xmlns:p14="http://schemas.microsoft.com/office/powerpoint/2010/main" val="7066178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1" name="think-cell Slide" r:id="rId5" imgW="395" imgH="394" progId="TCLayout.ActiveDocument.1">
                  <p:embed/>
                </p:oleObj>
              </mc:Choice>
              <mc:Fallback>
                <p:oleObj name="think-cell Slide" r:id="rId5" imgW="395" imgH="394" progId="TCLayout.ActiveDocument.1">
                  <p:embed/>
                  <p:pic>
                    <p:nvPicPr>
                      <p:cNvPr id="49" name="Object 48" hidden="1">
                        <a:extLst>
                          <a:ext uri="{FF2B5EF4-FFF2-40B4-BE49-F238E27FC236}">
                            <a16:creationId xmlns:a16="http://schemas.microsoft.com/office/drawing/2014/main" xmlns="" id="{CFC8893B-B222-4CEB-8D7A-EE45399CCA6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8EBF839B-7620-4F36-96B3-6A4630DCAD02}"/>
              </a:ext>
            </a:extLst>
          </p:cNvPr>
          <p:cNvSpPr>
            <a:spLocks noGrp="1"/>
          </p:cNvSpPr>
          <p:nvPr>
            <p:ph type="title"/>
          </p:nvPr>
        </p:nvSpPr>
        <p:spPr bwMode="gray">
          <a:xfrm>
            <a:off x="446049" y="288656"/>
            <a:ext cx="11734800" cy="443198"/>
          </a:xfrm>
        </p:spPr>
        <p:txBody>
          <a:bodyPr vert="horz"/>
          <a:lstStyle/>
          <a:p>
            <a:r>
              <a:rPr lang="en-US" dirty="0"/>
              <a:t>IT Job Architecture Connects With I&amp;T Operating Model Components </a:t>
            </a:r>
          </a:p>
        </p:txBody>
      </p:sp>
      <p:grpSp>
        <p:nvGrpSpPr>
          <p:cNvPr id="33" name="Group 32">
            <a:extLst>
              <a:ext uri="{FF2B5EF4-FFF2-40B4-BE49-F238E27FC236}">
                <a16:creationId xmlns:a16="http://schemas.microsoft.com/office/drawing/2014/main" xmlns="" id="{D142E836-FBC1-40CB-94D4-85E2C577F126}"/>
              </a:ext>
            </a:extLst>
          </p:cNvPr>
          <p:cNvGrpSpPr/>
          <p:nvPr/>
        </p:nvGrpSpPr>
        <p:grpSpPr bwMode="gray">
          <a:xfrm>
            <a:off x="3483654" y="1927894"/>
            <a:ext cx="5224692" cy="3408612"/>
            <a:chOff x="5851959" y="1508466"/>
            <a:chExt cx="5224692" cy="3408612"/>
          </a:xfrm>
        </p:grpSpPr>
        <p:sp>
          <p:nvSpPr>
            <p:cNvPr id="4" name="Hexagon 3">
              <a:extLst>
                <a:ext uri="{FF2B5EF4-FFF2-40B4-BE49-F238E27FC236}">
                  <a16:creationId xmlns:a16="http://schemas.microsoft.com/office/drawing/2014/main" xmlns="" id="{E65C07A0-6C45-4F41-8C77-88DF05A5D7B3}"/>
                </a:ext>
              </a:extLst>
            </p:cNvPr>
            <p:cNvSpPr/>
            <p:nvPr/>
          </p:nvSpPr>
          <p:spPr bwMode="gray">
            <a:xfrm>
              <a:off x="5851959" y="2647264"/>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panose="020B0604020202020204"/>
                  <a:ea typeface="+mn-ea"/>
                  <a:cs typeface="+mn-cs"/>
                </a:rPr>
                <a:t>Financial</a:t>
              </a:r>
            </a:p>
          </p:txBody>
        </p:sp>
        <p:sp>
          <p:nvSpPr>
            <p:cNvPr id="5" name="Hexagon 4">
              <a:extLst>
                <a:ext uri="{FF2B5EF4-FFF2-40B4-BE49-F238E27FC236}">
                  <a16:creationId xmlns:a16="http://schemas.microsoft.com/office/drawing/2014/main" xmlns="" id="{8DCAC44E-244D-4782-B773-643ECF68D369}"/>
                </a:ext>
              </a:extLst>
            </p:cNvPr>
            <p:cNvSpPr/>
            <p:nvPr/>
          </p:nvSpPr>
          <p:spPr bwMode="gray">
            <a:xfrm>
              <a:off x="6842158" y="2077654"/>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defRPr/>
              </a:pPr>
              <a:r>
                <a:rPr lang="en-US" sz="900" b="1">
                  <a:solidFill>
                    <a:srgbClr val="FFFFFF"/>
                  </a:solidFill>
                  <a:latin typeface="Arial" panose="020B0604020202020204"/>
                </a:rPr>
                <a:t>Decision</a:t>
              </a:r>
              <a:br>
                <a:rPr lang="en-US" sz="900" b="1">
                  <a:solidFill>
                    <a:srgbClr val="FFFFFF"/>
                  </a:solidFill>
                  <a:latin typeface="Arial" panose="020B0604020202020204"/>
                </a:rPr>
              </a:br>
              <a:r>
                <a:rPr lang="en-US" sz="900" b="1">
                  <a:solidFill>
                    <a:srgbClr val="FFFFFF"/>
                  </a:solidFill>
                  <a:latin typeface="Arial" panose="020B0604020202020204"/>
                </a:rPr>
                <a:t>Rights</a:t>
              </a:r>
            </a:p>
          </p:txBody>
        </p:sp>
        <p:sp>
          <p:nvSpPr>
            <p:cNvPr id="6" name="Hexagon 5">
              <a:extLst>
                <a:ext uri="{FF2B5EF4-FFF2-40B4-BE49-F238E27FC236}">
                  <a16:creationId xmlns:a16="http://schemas.microsoft.com/office/drawing/2014/main" xmlns="" id="{B0B8CD3B-5431-47F6-967E-47595C31BDF5}"/>
                </a:ext>
              </a:extLst>
            </p:cNvPr>
            <p:cNvSpPr/>
            <p:nvPr/>
          </p:nvSpPr>
          <p:spPr bwMode="gray">
            <a:xfrm>
              <a:off x="6842158" y="3212639"/>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panose="020B0604020202020204"/>
                  <a:ea typeface="+mn-ea"/>
                  <a:cs typeface="+mn-cs"/>
                </a:rPr>
                <a:t>Talent</a:t>
              </a:r>
            </a:p>
          </p:txBody>
        </p:sp>
        <p:sp>
          <p:nvSpPr>
            <p:cNvPr id="7" name="Hexagon 6">
              <a:extLst>
                <a:ext uri="{FF2B5EF4-FFF2-40B4-BE49-F238E27FC236}">
                  <a16:creationId xmlns:a16="http://schemas.microsoft.com/office/drawing/2014/main" xmlns="" id="{BFFE620E-3C1B-4F2B-AC17-8D98B93AB107}"/>
                </a:ext>
              </a:extLst>
            </p:cNvPr>
            <p:cNvSpPr/>
            <p:nvPr/>
          </p:nvSpPr>
          <p:spPr bwMode="gray">
            <a:xfrm>
              <a:off x="7818897" y="1508466"/>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panose="020B0604020202020204"/>
                  <a:ea typeface="+mn-ea"/>
                  <a:cs typeface="+mn-cs"/>
                </a:rPr>
                <a:t>Performance</a:t>
              </a:r>
            </a:p>
          </p:txBody>
        </p:sp>
        <p:sp>
          <p:nvSpPr>
            <p:cNvPr id="8" name="Hexagon 7">
              <a:extLst>
                <a:ext uri="{FF2B5EF4-FFF2-40B4-BE49-F238E27FC236}">
                  <a16:creationId xmlns:a16="http://schemas.microsoft.com/office/drawing/2014/main" xmlns="" id="{44E7101D-4614-4EB8-9D2C-E489BEFD1920}"/>
                </a:ext>
              </a:extLst>
            </p:cNvPr>
            <p:cNvSpPr/>
            <p:nvPr/>
          </p:nvSpPr>
          <p:spPr bwMode="gray">
            <a:xfrm>
              <a:off x="7817538" y="2643451"/>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panose="020B0604020202020204"/>
                  <a:ea typeface="+mn-ea"/>
                  <a:cs typeface="+mn-cs"/>
                </a:rPr>
                <a:t>Sourcing &amp; Alliances</a:t>
              </a:r>
            </a:p>
          </p:txBody>
        </p:sp>
        <p:sp>
          <p:nvSpPr>
            <p:cNvPr id="9" name="Hexagon 8">
              <a:extLst>
                <a:ext uri="{FF2B5EF4-FFF2-40B4-BE49-F238E27FC236}">
                  <a16:creationId xmlns:a16="http://schemas.microsoft.com/office/drawing/2014/main" xmlns="" id="{D9C458EB-104B-40D6-A708-69A018C28EB2}"/>
                </a:ext>
              </a:extLst>
            </p:cNvPr>
            <p:cNvSpPr/>
            <p:nvPr/>
          </p:nvSpPr>
          <p:spPr bwMode="gray">
            <a:xfrm>
              <a:off x="7817538" y="3782093"/>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panose="020B0604020202020204"/>
                  <a:ea typeface="+mn-ea"/>
                  <a:cs typeface="+mn-cs"/>
                </a:rPr>
                <a:t>Places</a:t>
              </a:r>
            </a:p>
          </p:txBody>
        </p:sp>
        <p:sp>
          <p:nvSpPr>
            <p:cNvPr id="10" name="Hexagon 9">
              <a:extLst>
                <a:ext uri="{FF2B5EF4-FFF2-40B4-BE49-F238E27FC236}">
                  <a16:creationId xmlns:a16="http://schemas.microsoft.com/office/drawing/2014/main" xmlns="" id="{99A0B832-63B0-4354-9239-BC4325759478}"/>
                </a:ext>
              </a:extLst>
            </p:cNvPr>
            <p:cNvSpPr/>
            <p:nvPr/>
          </p:nvSpPr>
          <p:spPr bwMode="gray">
            <a:xfrm>
              <a:off x="8806730" y="2077654"/>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panose="020B0604020202020204"/>
                  <a:ea typeface="+mn-ea"/>
                  <a:cs typeface="+mn-cs"/>
                </a:rPr>
                <a:t>Organizational Structure</a:t>
              </a:r>
            </a:p>
          </p:txBody>
        </p:sp>
        <p:sp>
          <p:nvSpPr>
            <p:cNvPr id="11" name="Hexagon 10">
              <a:extLst>
                <a:ext uri="{FF2B5EF4-FFF2-40B4-BE49-F238E27FC236}">
                  <a16:creationId xmlns:a16="http://schemas.microsoft.com/office/drawing/2014/main" xmlns="" id="{E0B7ABCD-FDA7-4348-9004-180C911DB915}"/>
                </a:ext>
              </a:extLst>
            </p:cNvPr>
            <p:cNvSpPr/>
            <p:nvPr/>
          </p:nvSpPr>
          <p:spPr bwMode="gray">
            <a:xfrm>
              <a:off x="8806730" y="3212639"/>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panose="020B0604020202020204"/>
                  <a:ea typeface="+mn-ea"/>
                  <a:cs typeface="+mn-cs"/>
                </a:rPr>
                <a:t>Tools/Assets</a:t>
              </a:r>
            </a:p>
          </p:txBody>
        </p:sp>
        <p:sp>
          <p:nvSpPr>
            <p:cNvPr id="12" name="Freeform 540">
              <a:extLst>
                <a:ext uri="{FF2B5EF4-FFF2-40B4-BE49-F238E27FC236}">
                  <a16:creationId xmlns:a16="http://schemas.microsoft.com/office/drawing/2014/main" xmlns="" id="{46A05447-3394-4A80-A843-004BC580BC56}"/>
                </a:ext>
              </a:extLst>
            </p:cNvPr>
            <p:cNvSpPr>
              <a:spLocks noEditPoints="1"/>
            </p:cNvSpPr>
            <p:nvPr/>
          </p:nvSpPr>
          <p:spPr bwMode="gray">
            <a:xfrm>
              <a:off x="6325885" y="2854318"/>
              <a:ext cx="451402" cy="409203"/>
            </a:xfrm>
            <a:custGeom>
              <a:avLst/>
              <a:gdLst>
                <a:gd name="T0" fmla="*/ 11 w 224"/>
                <a:gd name="T1" fmla="*/ 18 h 203"/>
                <a:gd name="T2" fmla="*/ 0 w 224"/>
                <a:gd name="T3" fmla="*/ 83 h 203"/>
                <a:gd name="T4" fmla="*/ 160 w 224"/>
                <a:gd name="T5" fmla="*/ 203 h 203"/>
                <a:gd name="T6" fmla="*/ 160 w 224"/>
                <a:gd name="T7" fmla="*/ 121 h 203"/>
                <a:gd name="T8" fmla="*/ 214 w 224"/>
                <a:gd name="T9" fmla="*/ 0 h 203"/>
                <a:gd name="T10" fmla="*/ 186 w 224"/>
                <a:gd name="T11" fmla="*/ 32 h 203"/>
                <a:gd name="T12" fmla="*/ 199 w 224"/>
                <a:gd name="T13" fmla="*/ 17 h 203"/>
                <a:gd name="T14" fmla="*/ 48 w 224"/>
                <a:gd name="T15" fmla="*/ 30 h 203"/>
                <a:gd name="T16" fmla="*/ 30 w 224"/>
                <a:gd name="T17" fmla="*/ 52 h 203"/>
                <a:gd name="T18" fmla="*/ 48 w 224"/>
                <a:gd name="T19" fmla="*/ 30 h 203"/>
                <a:gd name="T20" fmla="*/ 16 w 224"/>
                <a:gd name="T21" fmla="*/ 187 h 203"/>
                <a:gd name="T22" fmla="*/ 144 w 224"/>
                <a:gd name="T23" fmla="*/ 99 h 203"/>
                <a:gd name="T24" fmla="*/ 120 w 224"/>
                <a:gd name="T25" fmla="*/ 119 h 203"/>
                <a:gd name="T26" fmla="*/ 120 w 224"/>
                <a:gd name="T27" fmla="*/ 167 h 203"/>
                <a:gd name="T28" fmla="*/ 144 w 224"/>
                <a:gd name="T29" fmla="*/ 187 h 203"/>
                <a:gd name="T30" fmla="*/ 105 w 224"/>
                <a:gd name="T31" fmla="*/ 56 h 203"/>
                <a:gd name="T32" fmla="*/ 117 w 224"/>
                <a:gd name="T33" fmla="*/ 51 h 203"/>
                <a:gd name="T34" fmla="*/ 133 w 224"/>
                <a:gd name="T35" fmla="*/ 65 h 203"/>
                <a:gd name="T36" fmla="*/ 119 w 224"/>
                <a:gd name="T37" fmla="*/ 82 h 203"/>
                <a:gd name="T38" fmla="*/ 101 w 224"/>
                <a:gd name="T39" fmla="*/ 68 h 203"/>
                <a:gd name="T40" fmla="*/ 144 w 224"/>
                <a:gd name="T41" fmla="*/ 151 h 203"/>
                <a:gd name="T42" fmla="*/ 112 w 224"/>
                <a:gd name="T43" fmla="*/ 143 h 203"/>
                <a:gd name="T44" fmla="*/ 144 w 224"/>
                <a:gd name="T45" fmla="*/ 135 h 203"/>
                <a:gd name="T46" fmla="*/ 149 w 224"/>
                <a:gd name="T47" fmla="*/ 64 h 203"/>
                <a:gd name="T48" fmla="*/ 115 w 224"/>
                <a:gd name="T49" fmla="*/ 35 h 203"/>
                <a:gd name="T50" fmla="*/ 85 w 224"/>
                <a:gd name="T51" fmla="*/ 69 h 203"/>
                <a:gd name="T52" fmla="*/ 32 w 224"/>
                <a:gd name="T53" fmla="*/ 83 h 203"/>
                <a:gd name="T54" fmla="*/ 56 w 224"/>
                <a:gd name="T55" fmla="*/ 55 h 203"/>
                <a:gd name="T56" fmla="*/ 163 w 224"/>
                <a:gd name="T57" fmla="*/ 20 h 203"/>
                <a:gd name="T58" fmla="*/ 199 w 224"/>
                <a:gd name="T59" fmla="*/ 53 h 203"/>
                <a:gd name="T60" fmla="*/ 204 w 224"/>
                <a:gd name="T61" fmla="*/ 65 h 203"/>
                <a:gd name="T62" fmla="*/ 160 w 224"/>
                <a:gd name="T63" fmla="*/ 105 h 203"/>
                <a:gd name="T64" fmla="*/ 145 w 224"/>
                <a:gd name="T65" fmla="*/ 83 h 203"/>
                <a:gd name="T66" fmla="*/ 205 w 224"/>
                <a:gd name="T67" fmla="*/ 81 h 203"/>
                <a:gd name="T68" fmla="*/ 187 w 224"/>
                <a:gd name="T69" fmla="*/ 1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203">
                  <a:moveTo>
                    <a:pt x="214" y="0"/>
                  </a:moveTo>
                  <a:cubicBezTo>
                    <a:pt x="11" y="18"/>
                    <a:pt x="11" y="18"/>
                    <a:pt x="11" y="18"/>
                  </a:cubicBezTo>
                  <a:cubicBezTo>
                    <a:pt x="16" y="83"/>
                    <a:pt x="16" y="83"/>
                    <a:pt x="16" y="83"/>
                  </a:cubicBezTo>
                  <a:cubicBezTo>
                    <a:pt x="0" y="83"/>
                    <a:pt x="0" y="83"/>
                    <a:pt x="0" y="83"/>
                  </a:cubicBezTo>
                  <a:cubicBezTo>
                    <a:pt x="0" y="203"/>
                    <a:pt x="0" y="203"/>
                    <a:pt x="0" y="203"/>
                  </a:cubicBezTo>
                  <a:cubicBezTo>
                    <a:pt x="160" y="203"/>
                    <a:pt x="160" y="203"/>
                    <a:pt x="160" y="203"/>
                  </a:cubicBezTo>
                  <a:cubicBezTo>
                    <a:pt x="160" y="167"/>
                    <a:pt x="160" y="167"/>
                    <a:pt x="160" y="167"/>
                  </a:cubicBezTo>
                  <a:cubicBezTo>
                    <a:pt x="160" y="121"/>
                    <a:pt x="160" y="121"/>
                    <a:pt x="160" y="121"/>
                  </a:cubicBezTo>
                  <a:cubicBezTo>
                    <a:pt x="224" y="115"/>
                    <a:pt x="224" y="115"/>
                    <a:pt x="224" y="115"/>
                  </a:cubicBezTo>
                  <a:lnTo>
                    <a:pt x="214" y="0"/>
                  </a:lnTo>
                  <a:close/>
                  <a:moveTo>
                    <a:pt x="201" y="37"/>
                  </a:moveTo>
                  <a:cubicBezTo>
                    <a:pt x="196" y="38"/>
                    <a:pt x="191" y="36"/>
                    <a:pt x="186" y="32"/>
                  </a:cubicBezTo>
                  <a:cubicBezTo>
                    <a:pt x="182" y="29"/>
                    <a:pt x="180" y="24"/>
                    <a:pt x="179" y="19"/>
                  </a:cubicBezTo>
                  <a:cubicBezTo>
                    <a:pt x="199" y="17"/>
                    <a:pt x="199" y="17"/>
                    <a:pt x="199" y="17"/>
                  </a:cubicBezTo>
                  <a:lnTo>
                    <a:pt x="201" y="37"/>
                  </a:lnTo>
                  <a:close/>
                  <a:moveTo>
                    <a:pt x="48" y="30"/>
                  </a:moveTo>
                  <a:cubicBezTo>
                    <a:pt x="48" y="36"/>
                    <a:pt x="47" y="41"/>
                    <a:pt x="43" y="45"/>
                  </a:cubicBezTo>
                  <a:cubicBezTo>
                    <a:pt x="40" y="49"/>
                    <a:pt x="35" y="51"/>
                    <a:pt x="30" y="52"/>
                  </a:cubicBezTo>
                  <a:cubicBezTo>
                    <a:pt x="28" y="32"/>
                    <a:pt x="28" y="32"/>
                    <a:pt x="28" y="32"/>
                  </a:cubicBezTo>
                  <a:lnTo>
                    <a:pt x="48" y="30"/>
                  </a:lnTo>
                  <a:close/>
                  <a:moveTo>
                    <a:pt x="144" y="187"/>
                  </a:moveTo>
                  <a:cubicBezTo>
                    <a:pt x="16" y="187"/>
                    <a:pt x="16" y="187"/>
                    <a:pt x="16" y="187"/>
                  </a:cubicBezTo>
                  <a:cubicBezTo>
                    <a:pt x="16" y="99"/>
                    <a:pt x="16" y="99"/>
                    <a:pt x="16" y="99"/>
                  </a:cubicBezTo>
                  <a:cubicBezTo>
                    <a:pt x="144" y="99"/>
                    <a:pt x="144" y="99"/>
                    <a:pt x="144" y="99"/>
                  </a:cubicBezTo>
                  <a:cubicBezTo>
                    <a:pt x="144" y="119"/>
                    <a:pt x="144" y="119"/>
                    <a:pt x="144" y="119"/>
                  </a:cubicBezTo>
                  <a:cubicBezTo>
                    <a:pt x="120" y="119"/>
                    <a:pt x="120" y="119"/>
                    <a:pt x="120" y="119"/>
                  </a:cubicBezTo>
                  <a:cubicBezTo>
                    <a:pt x="107" y="119"/>
                    <a:pt x="96" y="130"/>
                    <a:pt x="96" y="143"/>
                  </a:cubicBezTo>
                  <a:cubicBezTo>
                    <a:pt x="96" y="156"/>
                    <a:pt x="107" y="167"/>
                    <a:pt x="120" y="167"/>
                  </a:cubicBezTo>
                  <a:cubicBezTo>
                    <a:pt x="144" y="167"/>
                    <a:pt x="144" y="167"/>
                    <a:pt x="144" y="167"/>
                  </a:cubicBezTo>
                  <a:lnTo>
                    <a:pt x="144" y="187"/>
                  </a:lnTo>
                  <a:close/>
                  <a:moveTo>
                    <a:pt x="101" y="68"/>
                  </a:moveTo>
                  <a:cubicBezTo>
                    <a:pt x="101" y="64"/>
                    <a:pt x="102" y="59"/>
                    <a:pt x="105" y="56"/>
                  </a:cubicBezTo>
                  <a:cubicBezTo>
                    <a:pt x="108" y="53"/>
                    <a:pt x="112" y="51"/>
                    <a:pt x="116" y="51"/>
                  </a:cubicBezTo>
                  <a:cubicBezTo>
                    <a:pt x="116" y="51"/>
                    <a:pt x="117" y="51"/>
                    <a:pt x="117" y="51"/>
                  </a:cubicBezTo>
                  <a:cubicBezTo>
                    <a:pt x="121" y="51"/>
                    <a:pt x="125" y="52"/>
                    <a:pt x="128" y="54"/>
                  </a:cubicBezTo>
                  <a:cubicBezTo>
                    <a:pt x="131" y="57"/>
                    <a:pt x="133" y="61"/>
                    <a:pt x="133" y="65"/>
                  </a:cubicBezTo>
                  <a:cubicBezTo>
                    <a:pt x="134" y="69"/>
                    <a:pt x="132" y="74"/>
                    <a:pt x="130" y="77"/>
                  </a:cubicBezTo>
                  <a:cubicBezTo>
                    <a:pt x="127" y="80"/>
                    <a:pt x="123" y="82"/>
                    <a:pt x="119" y="82"/>
                  </a:cubicBezTo>
                  <a:cubicBezTo>
                    <a:pt x="114" y="83"/>
                    <a:pt x="110" y="82"/>
                    <a:pt x="107" y="79"/>
                  </a:cubicBezTo>
                  <a:cubicBezTo>
                    <a:pt x="104" y="76"/>
                    <a:pt x="102" y="72"/>
                    <a:pt x="101" y="68"/>
                  </a:cubicBezTo>
                  <a:moveTo>
                    <a:pt x="144" y="135"/>
                  </a:moveTo>
                  <a:cubicBezTo>
                    <a:pt x="144" y="151"/>
                    <a:pt x="144" y="151"/>
                    <a:pt x="144" y="151"/>
                  </a:cubicBezTo>
                  <a:cubicBezTo>
                    <a:pt x="120" y="151"/>
                    <a:pt x="120" y="151"/>
                    <a:pt x="120" y="151"/>
                  </a:cubicBezTo>
                  <a:cubicBezTo>
                    <a:pt x="116" y="151"/>
                    <a:pt x="112" y="147"/>
                    <a:pt x="112" y="143"/>
                  </a:cubicBezTo>
                  <a:cubicBezTo>
                    <a:pt x="112" y="139"/>
                    <a:pt x="116" y="135"/>
                    <a:pt x="120" y="135"/>
                  </a:cubicBezTo>
                  <a:lnTo>
                    <a:pt x="144" y="135"/>
                  </a:lnTo>
                  <a:close/>
                  <a:moveTo>
                    <a:pt x="145" y="83"/>
                  </a:moveTo>
                  <a:cubicBezTo>
                    <a:pt x="148" y="77"/>
                    <a:pt x="150" y="71"/>
                    <a:pt x="149" y="64"/>
                  </a:cubicBezTo>
                  <a:cubicBezTo>
                    <a:pt x="148" y="55"/>
                    <a:pt x="144" y="47"/>
                    <a:pt x="138" y="42"/>
                  </a:cubicBezTo>
                  <a:cubicBezTo>
                    <a:pt x="131" y="36"/>
                    <a:pt x="123" y="34"/>
                    <a:pt x="115" y="35"/>
                  </a:cubicBezTo>
                  <a:cubicBezTo>
                    <a:pt x="106" y="35"/>
                    <a:pt x="98" y="39"/>
                    <a:pt x="93" y="46"/>
                  </a:cubicBezTo>
                  <a:cubicBezTo>
                    <a:pt x="87" y="52"/>
                    <a:pt x="85" y="61"/>
                    <a:pt x="85" y="69"/>
                  </a:cubicBezTo>
                  <a:cubicBezTo>
                    <a:pt x="86" y="74"/>
                    <a:pt x="87" y="79"/>
                    <a:pt x="90" y="83"/>
                  </a:cubicBezTo>
                  <a:cubicBezTo>
                    <a:pt x="32" y="83"/>
                    <a:pt x="32" y="83"/>
                    <a:pt x="32" y="83"/>
                  </a:cubicBezTo>
                  <a:cubicBezTo>
                    <a:pt x="31" y="68"/>
                    <a:pt x="31" y="68"/>
                    <a:pt x="31" y="68"/>
                  </a:cubicBezTo>
                  <a:cubicBezTo>
                    <a:pt x="41" y="67"/>
                    <a:pt x="49" y="62"/>
                    <a:pt x="56" y="55"/>
                  </a:cubicBezTo>
                  <a:cubicBezTo>
                    <a:pt x="62" y="48"/>
                    <a:pt x="65" y="39"/>
                    <a:pt x="64" y="29"/>
                  </a:cubicBezTo>
                  <a:cubicBezTo>
                    <a:pt x="163" y="20"/>
                    <a:pt x="163" y="20"/>
                    <a:pt x="163" y="20"/>
                  </a:cubicBezTo>
                  <a:cubicBezTo>
                    <a:pt x="164" y="30"/>
                    <a:pt x="169" y="39"/>
                    <a:pt x="176" y="45"/>
                  </a:cubicBezTo>
                  <a:cubicBezTo>
                    <a:pt x="183" y="50"/>
                    <a:pt x="191" y="53"/>
                    <a:pt x="199" y="53"/>
                  </a:cubicBezTo>
                  <a:cubicBezTo>
                    <a:pt x="200" y="53"/>
                    <a:pt x="201" y="53"/>
                    <a:pt x="202" y="53"/>
                  </a:cubicBezTo>
                  <a:cubicBezTo>
                    <a:pt x="204" y="65"/>
                    <a:pt x="204" y="65"/>
                    <a:pt x="204" y="65"/>
                  </a:cubicBezTo>
                  <a:cubicBezTo>
                    <a:pt x="184" y="67"/>
                    <a:pt x="169" y="84"/>
                    <a:pt x="171" y="104"/>
                  </a:cubicBezTo>
                  <a:cubicBezTo>
                    <a:pt x="160" y="105"/>
                    <a:pt x="160" y="105"/>
                    <a:pt x="160" y="105"/>
                  </a:cubicBezTo>
                  <a:cubicBezTo>
                    <a:pt x="160" y="83"/>
                    <a:pt x="160" y="83"/>
                    <a:pt x="160" y="83"/>
                  </a:cubicBezTo>
                  <a:lnTo>
                    <a:pt x="145" y="83"/>
                  </a:lnTo>
                  <a:close/>
                  <a:moveTo>
                    <a:pt x="187" y="103"/>
                  </a:moveTo>
                  <a:cubicBezTo>
                    <a:pt x="186" y="92"/>
                    <a:pt x="194" y="82"/>
                    <a:pt x="205" y="81"/>
                  </a:cubicBezTo>
                  <a:cubicBezTo>
                    <a:pt x="207" y="101"/>
                    <a:pt x="207" y="101"/>
                    <a:pt x="207" y="101"/>
                  </a:cubicBezTo>
                  <a:lnTo>
                    <a:pt x="187" y="10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504">
              <a:extLst>
                <a:ext uri="{FF2B5EF4-FFF2-40B4-BE49-F238E27FC236}">
                  <a16:creationId xmlns:a16="http://schemas.microsoft.com/office/drawing/2014/main" xmlns="" id="{03B3E75F-4D07-42E9-AEFA-4AB14B7D3352}"/>
                </a:ext>
              </a:extLst>
            </p:cNvPr>
            <p:cNvSpPr>
              <a:spLocks noEditPoints="1"/>
            </p:cNvSpPr>
            <p:nvPr/>
          </p:nvSpPr>
          <p:spPr bwMode="gray">
            <a:xfrm>
              <a:off x="7254109" y="2238007"/>
              <a:ext cx="530994" cy="407140"/>
            </a:xfrm>
            <a:custGeom>
              <a:avLst/>
              <a:gdLst>
                <a:gd name="T0" fmla="*/ 208 w 256"/>
                <a:gd name="T1" fmla="*/ 24 h 196"/>
                <a:gd name="T2" fmla="*/ 137 w 256"/>
                <a:gd name="T3" fmla="*/ 24 h 196"/>
                <a:gd name="T4" fmla="*/ 137 w 256"/>
                <a:gd name="T5" fmla="*/ 0 h 196"/>
                <a:gd name="T6" fmla="*/ 121 w 256"/>
                <a:gd name="T7" fmla="*/ 0 h 196"/>
                <a:gd name="T8" fmla="*/ 121 w 256"/>
                <a:gd name="T9" fmla="*/ 24 h 196"/>
                <a:gd name="T10" fmla="*/ 48 w 256"/>
                <a:gd name="T11" fmla="*/ 24 h 196"/>
                <a:gd name="T12" fmla="*/ 0 w 256"/>
                <a:gd name="T13" fmla="*/ 96 h 196"/>
                <a:gd name="T14" fmla="*/ 48 w 256"/>
                <a:gd name="T15" fmla="*/ 144 h 196"/>
                <a:gd name="T16" fmla="*/ 96 w 256"/>
                <a:gd name="T17" fmla="*/ 96 h 196"/>
                <a:gd name="T18" fmla="*/ 59 w 256"/>
                <a:gd name="T19" fmla="*/ 40 h 196"/>
                <a:gd name="T20" fmla="*/ 121 w 256"/>
                <a:gd name="T21" fmla="*/ 40 h 196"/>
                <a:gd name="T22" fmla="*/ 121 w 256"/>
                <a:gd name="T23" fmla="*/ 180 h 196"/>
                <a:gd name="T24" fmla="*/ 48 w 256"/>
                <a:gd name="T25" fmla="*/ 180 h 196"/>
                <a:gd name="T26" fmla="*/ 48 w 256"/>
                <a:gd name="T27" fmla="*/ 196 h 196"/>
                <a:gd name="T28" fmla="*/ 208 w 256"/>
                <a:gd name="T29" fmla="*/ 196 h 196"/>
                <a:gd name="T30" fmla="*/ 208 w 256"/>
                <a:gd name="T31" fmla="*/ 180 h 196"/>
                <a:gd name="T32" fmla="*/ 137 w 256"/>
                <a:gd name="T33" fmla="*/ 180 h 196"/>
                <a:gd name="T34" fmla="*/ 137 w 256"/>
                <a:gd name="T35" fmla="*/ 40 h 196"/>
                <a:gd name="T36" fmla="*/ 197 w 256"/>
                <a:gd name="T37" fmla="*/ 40 h 196"/>
                <a:gd name="T38" fmla="*/ 160 w 256"/>
                <a:gd name="T39" fmla="*/ 96 h 196"/>
                <a:gd name="T40" fmla="*/ 208 w 256"/>
                <a:gd name="T41" fmla="*/ 144 h 196"/>
                <a:gd name="T42" fmla="*/ 256 w 256"/>
                <a:gd name="T43" fmla="*/ 96 h 196"/>
                <a:gd name="T44" fmla="*/ 208 w 256"/>
                <a:gd name="T45" fmla="*/ 24 h 196"/>
                <a:gd name="T46" fmla="*/ 48 w 256"/>
                <a:gd name="T47" fmla="*/ 53 h 196"/>
                <a:gd name="T48" fmla="*/ 77 w 256"/>
                <a:gd name="T49" fmla="*/ 96 h 196"/>
                <a:gd name="T50" fmla="*/ 19 w 256"/>
                <a:gd name="T51" fmla="*/ 96 h 196"/>
                <a:gd name="T52" fmla="*/ 48 w 256"/>
                <a:gd name="T53" fmla="*/ 53 h 196"/>
                <a:gd name="T54" fmla="*/ 48 w 256"/>
                <a:gd name="T55" fmla="*/ 128 h 196"/>
                <a:gd name="T56" fmla="*/ 20 w 256"/>
                <a:gd name="T57" fmla="*/ 112 h 196"/>
                <a:gd name="T58" fmla="*/ 76 w 256"/>
                <a:gd name="T59" fmla="*/ 112 h 196"/>
                <a:gd name="T60" fmla="*/ 48 w 256"/>
                <a:gd name="T61" fmla="*/ 128 h 196"/>
                <a:gd name="T62" fmla="*/ 237 w 256"/>
                <a:gd name="T63" fmla="*/ 96 h 196"/>
                <a:gd name="T64" fmla="*/ 179 w 256"/>
                <a:gd name="T65" fmla="*/ 96 h 196"/>
                <a:gd name="T66" fmla="*/ 208 w 256"/>
                <a:gd name="T67" fmla="*/ 53 h 196"/>
                <a:gd name="T68" fmla="*/ 237 w 256"/>
                <a:gd name="T69" fmla="*/ 96 h 196"/>
                <a:gd name="T70" fmla="*/ 208 w 256"/>
                <a:gd name="T71" fmla="*/ 128 h 196"/>
                <a:gd name="T72" fmla="*/ 180 w 256"/>
                <a:gd name="T73" fmla="*/ 112 h 196"/>
                <a:gd name="T74" fmla="*/ 236 w 256"/>
                <a:gd name="T75" fmla="*/ 112 h 196"/>
                <a:gd name="T76" fmla="*/ 208 w 256"/>
                <a:gd name="T77" fmla="*/ 12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6" h="196">
                  <a:moveTo>
                    <a:pt x="208" y="24"/>
                  </a:moveTo>
                  <a:cubicBezTo>
                    <a:pt x="137" y="24"/>
                    <a:pt x="137" y="24"/>
                    <a:pt x="137" y="24"/>
                  </a:cubicBezTo>
                  <a:cubicBezTo>
                    <a:pt x="137" y="0"/>
                    <a:pt x="137" y="0"/>
                    <a:pt x="137" y="0"/>
                  </a:cubicBezTo>
                  <a:cubicBezTo>
                    <a:pt x="121" y="0"/>
                    <a:pt x="121" y="0"/>
                    <a:pt x="121" y="0"/>
                  </a:cubicBezTo>
                  <a:cubicBezTo>
                    <a:pt x="121" y="24"/>
                    <a:pt x="121" y="24"/>
                    <a:pt x="121" y="24"/>
                  </a:cubicBezTo>
                  <a:cubicBezTo>
                    <a:pt x="48" y="24"/>
                    <a:pt x="48" y="24"/>
                    <a:pt x="48" y="24"/>
                  </a:cubicBezTo>
                  <a:cubicBezTo>
                    <a:pt x="0" y="96"/>
                    <a:pt x="0" y="96"/>
                    <a:pt x="0" y="96"/>
                  </a:cubicBezTo>
                  <a:cubicBezTo>
                    <a:pt x="0" y="123"/>
                    <a:pt x="21" y="144"/>
                    <a:pt x="48" y="144"/>
                  </a:cubicBezTo>
                  <a:cubicBezTo>
                    <a:pt x="75" y="144"/>
                    <a:pt x="96" y="123"/>
                    <a:pt x="96" y="96"/>
                  </a:cubicBezTo>
                  <a:cubicBezTo>
                    <a:pt x="59" y="40"/>
                    <a:pt x="59" y="40"/>
                    <a:pt x="59" y="40"/>
                  </a:cubicBezTo>
                  <a:cubicBezTo>
                    <a:pt x="121" y="40"/>
                    <a:pt x="121" y="40"/>
                    <a:pt x="121" y="40"/>
                  </a:cubicBezTo>
                  <a:cubicBezTo>
                    <a:pt x="121" y="180"/>
                    <a:pt x="121" y="180"/>
                    <a:pt x="121" y="180"/>
                  </a:cubicBezTo>
                  <a:cubicBezTo>
                    <a:pt x="48" y="180"/>
                    <a:pt x="48" y="180"/>
                    <a:pt x="48" y="180"/>
                  </a:cubicBezTo>
                  <a:cubicBezTo>
                    <a:pt x="48" y="196"/>
                    <a:pt x="48" y="196"/>
                    <a:pt x="48" y="196"/>
                  </a:cubicBezTo>
                  <a:cubicBezTo>
                    <a:pt x="208" y="196"/>
                    <a:pt x="208" y="196"/>
                    <a:pt x="208" y="196"/>
                  </a:cubicBezTo>
                  <a:cubicBezTo>
                    <a:pt x="208" y="180"/>
                    <a:pt x="208" y="180"/>
                    <a:pt x="208" y="180"/>
                  </a:cubicBezTo>
                  <a:cubicBezTo>
                    <a:pt x="137" y="180"/>
                    <a:pt x="137" y="180"/>
                    <a:pt x="137" y="180"/>
                  </a:cubicBezTo>
                  <a:cubicBezTo>
                    <a:pt x="137" y="40"/>
                    <a:pt x="137" y="40"/>
                    <a:pt x="137" y="40"/>
                  </a:cubicBezTo>
                  <a:cubicBezTo>
                    <a:pt x="197" y="40"/>
                    <a:pt x="197" y="40"/>
                    <a:pt x="197" y="40"/>
                  </a:cubicBezTo>
                  <a:cubicBezTo>
                    <a:pt x="160" y="96"/>
                    <a:pt x="160" y="96"/>
                    <a:pt x="160" y="96"/>
                  </a:cubicBezTo>
                  <a:cubicBezTo>
                    <a:pt x="160" y="123"/>
                    <a:pt x="181" y="144"/>
                    <a:pt x="208" y="144"/>
                  </a:cubicBezTo>
                  <a:cubicBezTo>
                    <a:pt x="235" y="144"/>
                    <a:pt x="256" y="123"/>
                    <a:pt x="256" y="96"/>
                  </a:cubicBezTo>
                  <a:lnTo>
                    <a:pt x="208" y="24"/>
                  </a:lnTo>
                  <a:close/>
                  <a:moveTo>
                    <a:pt x="48" y="53"/>
                  </a:moveTo>
                  <a:cubicBezTo>
                    <a:pt x="77" y="96"/>
                    <a:pt x="77" y="96"/>
                    <a:pt x="77" y="96"/>
                  </a:cubicBezTo>
                  <a:cubicBezTo>
                    <a:pt x="19" y="96"/>
                    <a:pt x="19" y="96"/>
                    <a:pt x="19" y="96"/>
                  </a:cubicBezTo>
                  <a:lnTo>
                    <a:pt x="48" y="53"/>
                  </a:lnTo>
                  <a:close/>
                  <a:moveTo>
                    <a:pt x="48" y="128"/>
                  </a:moveTo>
                  <a:cubicBezTo>
                    <a:pt x="36" y="128"/>
                    <a:pt x="26" y="122"/>
                    <a:pt x="20" y="112"/>
                  </a:cubicBezTo>
                  <a:cubicBezTo>
                    <a:pt x="76" y="112"/>
                    <a:pt x="76" y="112"/>
                    <a:pt x="76" y="112"/>
                  </a:cubicBezTo>
                  <a:cubicBezTo>
                    <a:pt x="70" y="122"/>
                    <a:pt x="60" y="128"/>
                    <a:pt x="48" y="128"/>
                  </a:cubicBezTo>
                  <a:moveTo>
                    <a:pt x="237" y="96"/>
                  </a:moveTo>
                  <a:cubicBezTo>
                    <a:pt x="179" y="96"/>
                    <a:pt x="179" y="96"/>
                    <a:pt x="179" y="96"/>
                  </a:cubicBezTo>
                  <a:cubicBezTo>
                    <a:pt x="208" y="53"/>
                    <a:pt x="208" y="53"/>
                    <a:pt x="208" y="53"/>
                  </a:cubicBezTo>
                  <a:lnTo>
                    <a:pt x="237" y="96"/>
                  </a:lnTo>
                  <a:close/>
                  <a:moveTo>
                    <a:pt x="208" y="128"/>
                  </a:moveTo>
                  <a:cubicBezTo>
                    <a:pt x="196" y="128"/>
                    <a:pt x="186" y="122"/>
                    <a:pt x="180" y="112"/>
                  </a:cubicBezTo>
                  <a:cubicBezTo>
                    <a:pt x="236" y="112"/>
                    <a:pt x="236" y="112"/>
                    <a:pt x="236" y="112"/>
                  </a:cubicBezTo>
                  <a:cubicBezTo>
                    <a:pt x="230" y="122"/>
                    <a:pt x="220" y="128"/>
                    <a:pt x="208" y="12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82">
              <a:extLst>
                <a:ext uri="{FF2B5EF4-FFF2-40B4-BE49-F238E27FC236}">
                  <a16:creationId xmlns:a16="http://schemas.microsoft.com/office/drawing/2014/main" xmlns="" id="{8051E511-F9D9-4F4E-A2A5-0F7CB29B35D5}"/>
                </a:ext>
              </a:extLst>
            </p:cNvPr>
            <p:cNvSpPr>
              <a:spLocks noEditPoints="1"/>
            </p:cNvSpPr>
            <p:nvPr/>
          </p:nvSpPr>
          <p:spPr bwMode="gray">
            <a:xfrm>
              <a:off x="7261960" y="3454788"/>
              <a:ext cx="455612" cy="412750"/>
            </a:xfrm>
            <a:custGeom>
              <a:avLst/>
              <a:gdLst>
                <a:gd name="T0" fmla="*/ 168 w 182"/>
                <a:gd name="T1" fmla="*/ 83 h 165"/>
                <a:gd name="T2" fmla="*/ 131 w 182"/>
                <a:gd name="T3" fmla="*/ 46 h 165"/>
                <a:gd name="T4" fmla="*/ 97 w 182"/>
                <a:gd name="T5" fmla="*/ 68 h 165"/>
                <a:gd name="T6" fmla="*/ 75 w 182"/>
                <a:gd name="T7" fmla="*/ 68 h 165"/>
                <a:gd name="T8" fmla="*/ 92 w 182"/>
                <a:gd name="T9" fmla="*/ 37 h 165"/>
                <a:gd name="T10" fmla="*/ 55 w 182"/>
                <a:gd name="T11" fmla="*/ 0 h 165"/>
                <a:gd name="T12" fmla="*/ 18 w 182"/>
                <a:gd name="T13" fmla="*/ 37 h 165"/>
                <a:gd name="T14" fmla="*/ 35 w 182"/>
                <a:gd name="T15" fmla="*/ 68 h 165"/>
                <a:gd name="T16" fmla="*/ 0 w 182"/>
                <a:gd name="T17" fmla="*/ 68 h 165"/>
                <a:gd name="T18" fmla="*/ 0 w 182"/>
                <a:gd name="T19" fmla="*/ 141 h 165"/>
                <a:gd name="T20" fmla="*/ 14 w 182"/>
                <a:gd name="T21" fmla="*/ 141 h 165"/>
                <a:gd name="T22" fmla="*/ 14 w 182"/>
                <a:gd name="T23" fmla="*/ 82 h 165"/>
                <a:gd name="T24" fmla="*/ 94 w 182"/>
                <a:gd name="T25" fmla="*/ 82 h 165"/>
                <a:gd name="T26" fmla="*/ 94 w 182"/>
                <a:gd name="T27" fmla="*/ 83 h 165"/>
                <a:gd name="T28" fmla="*/ 111 w 182"/>
                <a:gd name="T29" fmla="*/ 114 h 165"/>
                <a:gd name="T30" fmla="*/ 80 w 182"/>
                <a:gd name="T31" fmla="*/ 114 h 165"/>
                <a:gd name="T32" fmla="*/ 80 w 182"/>
                <a:gd name="T33" fmla="*/ 165 h 165"/>
                <a:gd name="T34" fmla="*/ 94 w 182"/>
                <a:gd name="T35" fmla="*/ 165 h 165"/>
                <a:gd name="T36" fmla="*/ 94 w 182"/>
                <a:gd name="T37" fmla="*/ 128 h 165"/>
                <a:gd name="T38" fmla="*/ 168 w 182"/>
                <a:gd name="T39" fmla="*/ 128 h 165"/>
                <a:gd name="T40" fmla="*/ 168 w 182"/>
                <a:gd name="T41" fmla="*/ 165 h 165"/>
                <a:gd name="T42" fmla="*/ 182 w 182"/>
                <a:gd name="T43" fmla="*/ 165 h 165"/>
                <a:gd name="T44" fmla="*/ 182 w 182"/>
                <a:gd name="T45" fmla="*/ 114 h 165"/>
                <a:gd name="T46" fmla="*/ 151 w 182"/>
                <a:gd name="T47" fmla="*/ 114 h 165"/>
                <a:gd name="T48" fmla="*/ 168 w 182"/>
                <a:gd name="T49" fmla="*/ 83 h 165"/>
                <a:gd name="T50" fmla="*/ 55 w 182"/>
                <a:gd name="T51" fmla="*/ 14 h 165"/>
                <a:gd name="T52" fmla="*/ 78 w 182"/>
                <a:gd name="T53" fmla="*/ 37 h 165"/>
                <a:gd name="T54" fmla="*/ 55 w 182"/>
                <a:gd name="T55" fmla="*/ 60 h 165"/>
                <a:gd name="T56" fmla="*/ 32 w 182"/>
                <a:gd name="T57" fmla="*/ 37 h 165"/>
                <a:gd name="T58" fmla="*/ 55 w 182"/>
                <a:gd name="T59" fmla="*/ 14 h 165"/>
                <a:gd name="T60" fmla="*/ 131 w 182"/>
                <a:gd name="T61" fmla="*/ 60 h 165"/>
                <a:gd name="T62" fmla="*/ 154 w 182"/>
                <a:gd name="T63" fmla="*/ 83 h 165"/>
                <a:gd name="T64" fmla="*/ 131 w 182"/>
                <a:gd name="T65" fmla="*/ 106 h 165"/>
                <a:gd name="T66" fmla="*/ 108 w 182"/>
                <a:gd name="T67" fmla="*/ 83 h 165"/>
                <a:gd name="T68" fmla="*/ 131 w 182"/>
                <a:gd name="T69" fmla="*/ 6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2" h="165">
                  <a:moveTo>
                    <a:pt x="168" y="83"/>
                  </a:moveTo>
                  <a:cubicBezTo>
                    <a:pt x="168" y="63"/>
                    <a:pt x="151" y="46"/>
                    <a:pt x="131" y="46"/>
                  </a:cubicBezTo>
                  <a:cubicBezTo>
                    <a:pt x="116" y="46"/>
                    <a:pt x="103" y="55"/>
                    <a:pt x="97" y="68"/>
                  </a:cubicBezTo>
                  <a:cubicBezTo>
                    <a:pt x="75" y="68"/>
                    <a:pt x="75" y="68"/>
                    <a:pt x="75" y="68"/>
                  </a:cubicBezTo>
                  <a:cubicBezTo>
                    <a:pt x="85" y="61"/>
                    <a:pt x="92" y="50"/>
                    <a:pt x="92" y="37"/>
                  </a:cubicBezTo>
                  <a:cubicBezTo>
                    <a:pt x="92" y="17"/>
                    <a:pt x="75" y="0"/>
                    <a:pt x="55" y="0"/>
                  </a:cubicBezTo>
                  <a:cubicBezTo>
                    <a:pt x="35" y="0"/>
                    <a:pt x="18" y="17"/>
                    <a:pt x="18" y="37"/>
                  </a:cubicBezTo>
                  <a:cubicBezTo>
                    <a:pt x="18" y="50"/>
                    <a:pt x="25" y="61"/>
                    <a:pt x="35" y="68"/>
                  </a:cubicBezTo>
                  <a:cubicBezTo>
                    <a:pt x="0" y="68"/>
                    <a:pt x="0" y="68"/>
                    <a:pt x="0" y="68"/>
                  </a:cubicBezTo>
                  <a:cubicBezTo>
                    <a:pt x="0" y="141"/>
                    <a:pt x="0" y="141"/>
                    <a:pt x="0" y="141"/>
                  </a:cubicBezTo>
                  <a:cubicBezTo>
                    <a:pt x="14" y="141"/>
                    <a:pt x="14" y="141"/>
                    <a:pt x="14" y="141"/>
                  </a:cubicBezTo>
                  <a:cubicBezTo>
                    <a:pt x="14" y="82"/>
                    <a:pt x="14" y="82"/>
                    <a:pt x="14" y="82"/>
                  </a:cubicBezTo>
                  <a:cubicBezTo>
                    <a:pt x="94" y="82"/>
                    <a:pt x="94" y="82"/>
                    <a:pt x="94" y="82"/>
                  </a:cubicBezTo>
                  <a:cubicBezTo>
                    <a:pt x="94" y="82"/>
                    <a:pt x="94" y="83"/>
                    <a:pt x="94" y="83"/>
                  </a:cubicBezTo>
                  <a:cubicBezTo>
                    <a:pt x="94" y="96"/>
                    <a:pt x="101" y="107"/>
                    <a:pt x="111" y="114"/>
                  </a:cubicBezTo>
                  <a:cubicBezTo>
                    <a:pt x="80" y="114"/>
                    <a:pt x="80" y="114"/>
                    <a:pt x="80" y="114"/>
                  </a:cubicBezTo>
                  <a:cubicBezTo>
                    <a:pt x="80" y="165"/>
                    <a:pt x="80" y="165"/>
                    <a:pt x="80" y="165"/>
                  </a:cubicBezTo>
                  <a:cubicBezTo>
                    <a:pt x="94" y="165"/>
                    <a:pt x="94" y="165"/>
                    <a:pt x="94" y="165"/>
                  </a:cubicBezTo>
                  <a:cubicBezTo>
                    <a:pt x="94" y="128"/>
                    <a:pt x="94" y="128"/>
                    <a:pt x="94" y="128"/>
                  </a:cubicBezTo>
                  <a:cubicBezTo>
                    <a:pt x="168" y="128"/>
                    <a:pt x="168" y="128"/>
                    <a:pt x="168" y="128"/>
                  </a:cubicBezTo>
                  <a:cubicBezTo>
                    <a:pt x="168" y="165"/>
                    <a:pt x="168" y="165"/>
                    <a:pt x="168" y="165"/>
                  </a:cubicBezTo>
                  <a:cubicBezTo>
                    <a:pt x="182" y="165"/>
                    <a:pt x="182" y="165"/>
                    <a:pt x="182" y="165"/>
                  </a:cubicBezTo>
                  <a:cubicBezTo>
                    <a:pt x="182" y="114"/>
                    <a:pt x="182" y="114"/>
                    <a:pt x="182" y="114"/>
                  </a:cubicBezTo>
                  <a:cubicBezTo>
                    <a:pt x="151" y="114"/>
                    <a:pt x="151" y="114"/>
                    <a:pt x="151" y="114"/>
                  </a:cubicBezTo>
                  <a:cubicBezTo>
                    <a:pt x="161" y="107"/>
                    <a:pt x="168" y="96"/>
                    <a:pt x="168" y="83"/>
                  </a:cubicBezTo>
                  <a:moveTo>
                    <a:pt x="55" y="14"/>
                  </a:moveTo>
                  <a:cubicBezTo>
                    <a:pt x="68" y="14"/>
                    <a:pt x="78" y="24"/>
                    <a:pt x="78" y="37"/>
                  </a:cubicBezTo>
                  <a:cubicBezTo>
                    <a:pt x="78" y="50"/>
                    <a:pt x="68" y="60"/>
                    <a:pt x="55" y="60"/>
                  </a:cubicBezTo>
                  <a:cubicBezTo>
                    <a:pt x="42" y="60"/>
                    <a:pt x="32" y="50"/>
                    <a:pt x="32" y="37"/>
                  </a:cubicBezTo>
                  <a:cubicBezTo>
                    <a:pt x="32" y="24"/>
                    <a:pt x="42" y="14"/>
                    <a:pt x="55" y="14"/>
                  </a:cubicBezTo>
                  <a:moveTo>
                    <a:pt x="131" y="60"/>
                  </a:moveTo>
                  <a:cubicBezTo>
                    <a:pt x="144" y="60"/>
                    <a:pt x="154" y="70"/>
                    <a:pt x="154" y="83"/>
                  </a:cubicBezTo>
                  <a:cubicBezTo>
                    <a:pt x="154" y="96"/>
                    <a:pt x="144" y="106"/>
                    <a:pt x="131" y="106"/>
                  </a:cubicBezTo>
                  <a:cubicBezTo>
                    <a:pt x="118" y="106"/>
                    <a:pt x="108" y="96"/>
                    <a:pt x="108" y="83"/>
                  </a:cubicBezTo>
                  <a:cubicBezTo>
                    <a:pt x="108" y="70"/>
                    <a:pt x="118" y="60"/>
                    <a:pt x="131" y="6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503">
              <a:extLst>
                <a:ext uri="{FF2B5EF4-FFF2-40B4-BE49-F238E27FC236}">
                  <a16:creationId xmlns:a16="http://schemas.microsoft.com/office/drawing/2014/main" xmlns="" id="{E11BD17E-7595-4ACE-9231-CC4FEB44865C}"/>
                </a:ext>
              </a:extLst>
            </p:cNvPr>
            <p:cNvSpPr>
              <a:spLocks noEditPoints="1"/>
            </p:cNvSpPr>
            <p:nvPr/>
          </p:nvSpPr>
          <p:spPr bwMode="gray">
            <a:xfrm>
              <a:off x="8257912" y="1775801"/>
              <a:ext cx="409347" cy="398681"/>
            </a:xfrm>
            <a:custGeom>
              <a:avLst/>
              <a:gdLst>
                <a:gd name="T0" fmla="*/ 0 w 195"/>
                <a:gd name="T1" fmla="*/ 178 h 190"/>
                <a:gd name="T2" fmla="*/ 125 w 195"/>
                <a:gd name="T3" fmla="*/ 54 h 190"/>
                <a:gd name="T4" fmla="*/ 106 w 195"/>
                <a:gd name="T5" fmla="*/ 35 h 190"/>
                <a:gd name="T6" fmla="*/ 80 w 195"/>
                <a:gd name="T7" fmla="*/ 62 h 190"/>
                <a:gd name="T8" fmla="*/ 68 w 195"/>
                <a:gd name="T9" fmla="*/ 50 h 190"/>
                <a:gd name="T10" fmla="*/ 106 w 195"/>
                <a:gd name="T11" fmla="*/ 13 h 190"/>
                <a:gd name="T12" fmla="*/ 150 w 195"/>
                <a:gd name="T13" fmla="*/ 57 h 190"/>
                <a:gd name="T14" fmla="*/ 150 w 195"/>
                <a:gd name="T15" fmla="*/ 92 h 190"/>
                <a:gd name="T16" fmla="*/ 190 w 195"/>
                <a:gd name="T17" fmla="*/ 92 h 190"/>
                <a:gd name="T18" fmla="*/ 190 w 195"/>
                <a:gd name="T19" fmla="*/ 108 h 190"/>
                <a:gd name="T20" fmla="*/ 134 w 195"/>
                <a:gd name="T21" fmla="*/ 108 h 190"/>
                <a:gd name="T22" fmla="*/ 134 w 195"/>
                <a:gd name="T23" fmla="*/ 67 h 190"/>
                <a:gd name="T24" fmla="*/ 101 w 195"/>
                <a:gd name="T25" fmla="*/ 100 h 190"/>
                <a:gd name="T26" fmla="*/ 137 w 195"/>
                <a:gd name="T27" fmla="*/ 136 h 190"/>
                <a:gd name="T28" fmla="*/ 88 w 195"/>
                <a:gd name="T29" fmla="*/ 186 h 190"/>
                <a:gd name="T30" fmla="*/ 76 w 195"/>
                <a:gd name="T31" fmla="*/ 174 h 190"/>
                <a:gd name="T32" fmla="*/ 115 w 195"/>
                <a:gd name="T33" fmla="*/ 136 h 190"/>
                <a:gd name="T34" fmla="*/ 90 w 195"/>
                <a:gd name="T35" fmla="*/ 111 h 190"/>
                <a:gd name="T36" fmla="*/ 12 w 195"/>
                <a:gd name="T37" fmla="*/ 190 h 190"/>
                <a:gd name="T38" fmla="*/ 0 w 195"/>
                <a:gd name="T39" fmla="*/ 178 h 190"/>
                <a:gd name="T40" fmla="*/ 171 w 195"/>
                <a:gd name="T41" fmla="*/ 49 h 190"/>
                <a:gd name="T42" fmla="*/ 195 w 195"/>
                <a:gd name="T43" fmla="*/ 25 h 190"/>
                <a:gd name="T44" fmla="*/ 171 w 195"/>
                <a:gd name="T45" fmla="*/ 0 h 190"/>
                <a:gd name="T46" fmla="*/ 146 w 195"/>
                <a:gd name="T47" fmla="*/ 25 h 190"/>
                <a:gd name="T48" fmla="*/ 171 w 195"/>
                <a:gd name="T49" fmla="*/ 4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190">
                  <a:moveTo>
                    <a:pt x="0" y="178"/>
                  </a:moveTo>
                  <a:cubicBezTo>
                    <a:pt x="125" y="54"/>
                    <a:pt x="125" y="54"/>
                    <a:pt x="125" y="54"/>
                  </a:cubicBezTo>
                  <a:cubicBezTo>
                    <a:pt x="106" y="35"/>
                    <a:pt x="106" y="35"/>
                    <a:pt x="106" y="35"/>
                  </a:cubicBezTo>
                  <a:cubicBezTo>
                    <a:pt x="80" y="62"/>
                    <a:pt x="80" y="62"/>
                    <a:pt x="80" y="62"/>
                  </a:cubicBezTo>
                  <a:cubicBezTo>
                    <a:pt x="68" y="50"/>
                    <a:pt x="68" y="50"/>
                    <a:pt x="68" y="50"/>
                  </a:cubicBezTo>
                  <a:cubicBezTo>
                    <a:pt x="106" y="13"/>
                    <a:pt x="106" y="13"/>
                    <a:pt x="106" y="13"/>
                  </a:cubicBezTo>
                  <a:cubicBezTo>
                    <a:pt x="150" y="57"/>
                    <a:pt x="150" y="57"/>
                    <a:pt x="150" y="57"/>
                  </a:cubicBezTo>
                  <a:cubicBezTo>
                    <a:pt x="150" y="92"/>
                    <a:pt x="150" y="92"/>
                    <a:pt x="150" y="92"/>
                  </a:cubicBezTo>
                  <a:cubicBezTo>
                    <a:pt x="190" y="92"/>
                    <a:pt x="190" y="92"/>
                    <a:pt x="190" y="92"/>
                  </a:cubicBezTo>
                  <a:cubicBezTo>
                    <a:pt x="190" y="108"/>
                    <a:pt x="190" y="108"/>
                    <a:pt x="190" y="108"/>
                  </a:cubicBezTo>
                  <a:cubicBezTo>
                    <a:pt x="134" y="108"/>
                    <a:pt x="134" y="108"/>
                    <a:pt x="134" y="108"/>
                  </a:cubicBezTo>
                  <a:cubicBezTo>
                    <a:pt x="134" y="67"/>
                    <a:pt x="134" y="67"/>
                    <a:pt x="134" y="67"/>
                  </a:cubicBezTo>
                  <a:cubicBezTo>
                    <a:pt x="101" y="100"/>
                    <a:pt x="101" y="100"/>
                    <a:pt x="101" y="100"/>
                  </a:cubicBezTo>
                  <a:cubicBezTo>
                    <a:pt x="137" y="136"/>
                    <a:pt x="137" y="136"/>
                    <a:pt x="137" y="136"/>
                  </a:cubicBezTo>
                  <a:cubicBezTo>
                    <a:pt x="88" y="186"/>
                    <a:pt x="88" y="186"/>
                    <a:pt x="88" y="186"/>
                  </a:cubicBezTo>
                  <a:cubicBezTo>
                    <a:pt x="76" y="174"/>
                    <a:pt x="76" y="174"/>
                    <a:pt x="76" y="174"/>
                  </a:cubicBezTo>
                  <a:cubicBezTo>
                    <a:pt x="115" y="136"/>
                    <a:pt x="115" y="136"/>
                    <a:pt x="115" y="136"/>
                  </a:cubicBezTo>
                  <a:cubicBezTo>
                    <a:pt x="90" y="111"/>
                    <a:pt x="90" y="111"/>
                    <a:pt x="90" y="111"/>
                  </a:cubicBezTo>
                  <a:cubicBezTo>
                    <a:pt x="12" y="190"/>
                    <a:pt x="12" y="190"/>
                    <a:pt x="12" y="190"/>
                  </a:cubicBezTo>
                  <a:lnTo>
                    <a:pt x="0" y="178"/>
                  </a:lnTo>
                  <a:close/>
                  <a:moveTo>
                    <a:pt x="171" y="49"/>
                  </a:moveTo>
                  <a:cubicBezTo>
                    <a:pt x="184" y="49"/>
                    <a:pt x="195" y="38"/>
                    <a:pt x="195" y="25"/>
                  </a:cubicBezTo>
                  <a:cubicBezTo>
                    <a:pt x="195" y="11"/>
                    <a:pt x="184" y="0"/>
                    <a:pt x="171" y="0"/>
                  </a:cubicBezTo>
                  <a:cubicBezTo>
                    <a:pt x="157" y="0"/>
                    <a:pt x="146" y="11"/>
                    <a:pt x="146" y="25"/>
                  </a:cubicBezTo>
                  <a:cubicBezTo>
                    <a:pt x="146" y="38"/>
                    <a:pt x="157" y="49"/>
                    <a:pt x="171" y="49"/>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23">
              <a:extLst>
                <a:ext uri="{FF2B5EF4-FFF2-40B4-BE49-F238E27FC236}">
                  <a16:creationId xmlns:a16="http://schemas.microsoft.com/office/drawing/2014/main" xmlns="" id="{6B17BF62-0D95-4024-8A0E-55DC2CE7B55E}"/>
                </a:ext>
              </a:extLst>
            </p:cNvPr>
            <p:cNvSpPr>
              <a:spLocks noEditPoints="1"/>
            </p:cNvSpPr>
            <p:nvPr/>
          </p:nvSpPr>
          <p:spPr bwMode="gray">
            <a:xfrm>
              <a:off x="8198560" y="2853855"/>
              <a:ext cx="508700" cy="355394"/>
            </a:xfrm>
            <a:custGeom>
              <a:avLst/>
              <a:gdLst>
                <a:gd name="T0" fmla="*/ 212 w 232"/>
                <a:gd name="T1" fmla="*/ 28 h 162"/>
                <a:gd name="T2" fmla="*/ 232 w 232"/>
                <a:gd name="T3" fmla="*/ 28 h 162"/>
                <a:gd name="T4" fmla="*/ 232 w 232"/>
                <a:gd name="T5" fmla="*/ 12 h 162"/>
                <a:gd name="T6" fmla="*/ 196 w 232"/>
                <a:gd name="T7" fmla="*/ 12 h 162"/>
                <a:gd name="T8" fmla="*/ 196 w 232"/>
                <a:gd name="T9" fmla="*/ 24 h 162"/>
                <a:gd name="T10" fmla="*/ 158 w 232"/>
                <a:gd name="T11" fmla="*/ 8 h 162"/>
                <a:gd name="T12" fmla="*/ 120 w 232"/>
                <a:gd name="T13" fmla="*/ 8 h 162"/>
                <a:gd name="T14" fmla="*/ 101 w 232"/>
                <a:gd name="T15" fmla="*/ 16 h 162"/>
                <a:gd name="T16" fmla="*/ 36 w 232"/>
                <a:gd name="T17" fmla="*/ 16 h 162"/>
                <a:gd name="T18" fmla="*/ 36 w 232"/>
                <a:gd name="T19" fmla="*/ 0 h 162"/>
                <a:gd name="T20" fmla="*/ 0 w 232"/>
                <a:gd name="T21" fmla="*/ 0 h 162"/>
                <a:gd name="T22" fmla="*/ 0 w 232"/>
                <a:gd name="T23" fmla="*/ 16 h 162"/>
                <a:gd name="T24" fmla="*/ 20 w 232"/>
                <a:gd name="T25" fmla="*/ 16 h 162"/>
                <a:gd name="T26" fmla="*/ 20 w 232"/>
                <a:gd name="T27" fmla="*/ 108 h 162"/>
                <a:gd name="T28" fmla="*/ 0 w 232"/>
                <a:gd name="T29" fmla="*/ 108 h 162"/>
                <a:gd name="T30" fmla="*/ 0 w 232"/>
                <a:gd name="T31" fmla="*/ 124 h 162"/>
                <a:gd name="T32" fmla="*/ 36 w 232"/>
                <a:gd name="T33" fmla="*/ 124 h 162"/>
                <a:gd name="T34" fmla="*/ 36 w 232"/>
                <a:gd name="T35" fmla="*/ 112 h 162"/>
                <a:gd name="T36" fmla="*/ 44 w 232"/>
                <a:gd name="T37" fmla="*/ 112 h 162"/>
                <a:gd name="T38" fmla="*/ 65 w 232"/>
                <a:gd name="T39" fmla="*/ 146 h 162"/>
                <a:gd name="T40" fmla="*/ 79 w 232"/>
                <a:gd name="T41" fmla="*/ 158 h 162"/>
                <a:gd name="T42" fmla="*/ 94 w 232"/>
                <a:gd name="T43" fmla="*/ 162 h 162"/>
                <a:gd name="T44" fmla="*/ 104 w 232"/>
                <a:gd name="T45" fmla="*/ 161 h 162"/>
                <a:gd name="T46" fmla="*/ 157 w 232"/>
                <a:gd name="T47" fmla="*/ 145 h 162"/>
                <a:gd name="T48" fmla="*/ 185 w 232"/>
                <a:gd name="T49" fmla="*/ 124 h 162"/>
                <a:gd name="T50" fmla="*/ 196 w 232"/>
                <a:gd name="T51" fmla="*/ 124 h 162"/>
                <a:gd name="T52" fmla="*/ 196 w 232"/>
                <a:gd name="T53" fmla="*/ 136 h 162"/>
                <a:gd name="T54" fmla="*/ 232 w 232"/>
                <a:gd name="T55" fmla="*/ 136 h 162"/>
                <a:gd name="T56" fmla="*/ 232 w 232"/>
                <a:gd name="T57" fmla="*/ 120 h 162"/>
                <a:gd name="T58" fmla="*/ 212 w 232"/>
                <a:gd name="T59" fmla="*/ 120 h 162"/>
                <a:gd name="T60" fmla="*/ 212 w 232"/>
                <a:gd name="T61" fmla="*/ 31 h 162"/>
                <a:gd name="T62" fmla="*/ 212 w 232"/>
                <a:gd name="T63" fmla="*/ 28 h 162"/>
                <a:gd name="T64" fmla="*/ 153 w 232"/>
                <a:gd name="T65" fmla="*/ 129 h 162"/>
                <a:gd name="T66" fmla="*/ 100 w 232"/>
                <a:gd name="T67" fmla="*/ 145 h 162"/>
                <a:gd name="T68" fmla="*/ 86 w 232"/>
                <a:gd name="T69" fmla="*/ 144 h 162"/>
                <a:gd name="T70" fmla="*/ 79 w 232"/>
                <a:gd name="T71" fmla="*/ 137 h 162"/>
                <a:gd name="T72" fmla="*/ 52 w 232"/>
                <a:gd name="T73" fmla="*/ 96 h 162"/>
                <a:gd name="T74" fmla="*/ 36 w 232"/>
                <a:gd name="T75" fmla="*/ 96 h 162"/>
                <a:gd name="T76" fmla="*/ 36 w 232"/>
                <a:gd name="T77" fmla="*/ 32 h 162"/>
                <a:gd name="T78" fmla="*/ 85 w 232"/>
                <a:gd name="T79" fmla="*/ 32 h 162"/>
                <a:gd name="T80" fmla="*/ 53 w 232"/>
                <a:gd name="T81" fmla="*/ 64 h 162"/>
                <a:gd name="T82" fmla="*/ 63 w 232"/>
                <a:gd name="T83" fmla="*/ 74 h 162"/>
                <a:gd name="T84" fmla="*/ 88 w 232"/>
                <a:gd name="T85" fmla="*/ 85 h 162"/>
                <a:gd name="T86" fmla="*/ 88 w 232"/>
                <a:gd name="T87" fmla="*/ 85 h 162"/>
                <a:gd name="T88" fmla="*/ 114 w 232"/>
                <a:gd name="T89" fmla="*/ 74 h 162"/>
                <a:gd name="T90" fmla="*/ 123 w 232"/>
                <a:gd name="T91" fmla="*/ 64 h 162"/>
                <a:gd name="T92" fmla="*/ 136 w 232"/>
                <a:gd name="T93" fmla="*/ 64 h 162"/>
                <a:gd name="T94" fmla="*/ 170 w 232"/>
                <a:gd name="T95" fmla="*/ 116 h 162"/>
                <a:gd name="T96" fmla="*/ 153 w 232"/>
                <a:gd name="T97" fmla="*/ 129 h 162"/>
                <a:gd name="T98" fmla="*/ 184 w 232"/>
                <a:gd name="T99" fmla="*/ 108 h 162"/>
                <a:gd name="T100" fmla="*/ 144 w 232"/>
                <a:gd name="T101" fmla="*/ 48 h 162"/>
                <a:gd name="T102" fmla="*/ 117 w 232"/>
                <a:gd name="T103" fmla="*/ 48 h 162"/>
                <a:gd name="T104" fmla="*/ 102 w 232"/>
                <a:gd name="T105" fmla="*/ 63 h 162"/>
                <a:gd name="T106" fmla="*/ 88 w 232"/>
                <a:gd name="T107" fmla="*/ 69 h 162"/>
                <a:gd name="T108" fmla="*/ 88 w 232"/>
                <a:gd name="T109" fmla="*/ 69 h 162"/>
                <a:gd name="T110" fmla="*/ 75 w 232"/>
                <a:gd name="T111" fmla="*/ 64 h 162"/>
                <a:gd name="T112" fmla="*/ 112 w 232"/>
                <a:gd name="T113" fmla="*/ 27 h 162"/>
                <a:gd name="T114" fmla="*/ 120 w 232"/>
                <a:gd name="T115" fmla="*/ 24 h 162"/>
                <a:gd name="T116" fmla="*/ 154 w 232"/>
                <a:gd name="T117" fmla="*/ 24 h 162"/>
                <a:gd name="T118" fmla="*/ 196 w 232"/>
                <a:gd name="T119" fmla="*/ 42 h 162"/>
                <a:gd name="T120" fmla="*/ 196 w 232"/>
                <a:gd name="T121" fmla="*/ 108 h 162"/>
                <a:gd name="T122" fmla="*/ 184 w 232"/>
                <a:gd name="T123" fmla="*/ 10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162">
                  <a:moveTo>
                    <a:pt x="212" y="28"/>
                  </a:moveTo>
                  <a:cubicBezTo>
                    <a:pt x="232" y="28"/>
                    <a:pt x="232" y="28"/>
                    <a:pt x="232" y="28"/>
                  </a:cubicBezTo>
                  <a:cubicBezTo>
                    <a:pt x="232" y="12"/>
                    <a:pt x="232" y="12"/>
                    <a:pt x="232" y="12"/>
                  </a:cubicBezTo>
                  <a:cubicBezTo>
                    <a:pt x="196" y="12"/>
                    <a:pt x="196" y="12"/>
                    <a:pt x="196" y="12"/>
                  </a:cubicBezTo>
                  <a:cubicBezTo>
                    <a:pt x="196" y="24"/>
                    <a:pt x="196" y="24"/>
                    <a:pt x="196" y="24"/>
                  </a:cubicBezTo>
                  <a:cubicBezTo>
                    <a:pt x="158" y="8"/>
                    <a:pt x="158" y="8"/>
                    <a:pt x="158" y="8"/>
                  </a:cubicBezTo>
                  <a:cubicBezTo>
                    <a:pt x="120" y="8"/>
                    <a:pt x="120" y="8"/>
                    <a:pt x="120" y="8"/>
                  </a:cubicBezTo>
                  <a:cubicBezTo>
                    <a:pt x="113" y="8"/>
                    <a:pt x="106" y="11"/>
                    <a:pt x="101" y="16"/>
                  </a:cubicBezTo>
                  <a:cubicBezTo>
                    <a:pt x="36" y="16"/>
                    <a:pt x="36" y="16"/>
                    <a:pt x="36" y="16"/>
                  </a:cubicBezTo>
                  <a:cubicBezTo>
                    <a:pt x="36" y="0"/>
                    <a:pt x="36" y="0"/>
                    <a:pt x="36" y="0"/>
                  </a:cubicBezTo>
                  <a:cubicBezTo>
                    <a:pt x="0" y="0"/>
                    <a:pt x="0" y="0"/>
                    <a:pt x="0" y="0"/>
                  </a:cubicBezTo>
                  <a:cubicBezTo>
                    <a:pt x="0" y="16"/>
                    <a:pt x="0" y="16"/>
                    <a:pt x="0" y="16"/>
                  </a:cubicBezTo>
                  <a:cubicBezTo>
                    <a:pt x="20" y="16"/>
                    <a:pt x="20" y="16"/>
                    <a:pt x="20" y="16"/>
                  </a:cubicBezTo>
                  <a:cubicBezTo>
                    <a:pt x="20" y="108"/>
                    <a:pt x="20" y="108"/>
                    <a:pt x="20" y="108"/>
                  </a:cubicBezTo>
                  <a:cubicBezTo>
                    <a:pt x="0" y="108"/>
                    <a:pt x="0" y="108"/>
                    <a:pt x="0" y="108"/>
                  </a:cubicBezTo>
                  <a:cubicBezTo>
                    <a:pt x="0" y="124"/>
                    <a:pt x="0" y="124"/>
                    <a:pt x="0" y="124"/>
                  </a:cubicBezTo>
                  <a:cubicBezTo>
                    <a:pt x="36" y="124"/>
                    <a:pt x="36" y="124"/>
                    <a:pt x="36" y="124"/>
                  </a:cubicBezTo>
                  <a:cubicBezTo>
                    <a:pt x="36" y="112"/>
                    <a:pt x="36" y="112"/>
                    <a:pt x="36" y="112"/>
                  </a:cubicBezTo>
                  <a:cubicBezTo>
                    <a:pt x="44" y="112"/>
                    <a:pt x="44" y="112"/>
                    <a:pt x="44" y="112"/>
                  </a:cubicBezTo>
                  <a:cubicBezTo>
                    <a:pt x="65" y="146"/>
                    <a:pt x="65" y="146"/>
                    <a:pt x="65" y="146"/>
                  </a:cubicBezTo>
                  <a:cubicBezTo>
                    <a:pt x="69" y="151"/>
                    <a:pt x="73" y="156"/>
                    <a:pt x="79" y="158"/>
                  </a:cubicBezTo>
                  <a:cubicBezTo>
                    <a:pt x="84" y="161"/>
                    <a:pt x="89" y="162"/>
                    <a:pt x="94" y="162"/>
                  </a:cubicBezTo>
                  <a:cubicBezTo>
                    <a:pt x="98" y="162"/>
                    <a:pt x="101" y="162"/>
                    <a:pt x="104" y="161"/>
                  </a:cubicBezTo>
                  <a:cubicBezTo>
                    <a:pt x="157" y="145"/>
                    <a:pt x="157" y="145"/>
                    <a:pt x="157" y="145"/>
                  </a:cubicBezTo>
                  <a:cubicBezTo>
                    <a:pt x="168" y="141"/>
                    <a:pt x="178" y="134"/>
                    <a:pt x="185" y="124"/>
                  </a:cubicBezTo>
                  <a:cubicBezTo>
                    <a:pt x="196" y="124"/>
                    <a:pt x="196" y="124"/>
                    <a:pt x="196" y="124"/>
                  </a:cubicBezTo>
                  <a:cubicBezTo>
                    <a:pt x="196" y="136"/>
                    <a:pt x="196" y="136"/>
                    <a:pt x="196" y="136"/>
                  </a:cubicBezTo>
                  <a:cubicBezTo>
                    <a:pt x="232" y="136"/>
                    <a:pt x="232" y="136"/>
                    <a:pt x="232" y="136"/>
                  </a:cubicBezTo>
                  <a:cubicBezTo>
                    <a:pt x="232" y="120"/>
                    <a:pt x="232" y="120"/>
                    <a:pt x="232" y="120"/>
                  </a:cubicBezTo>
                  <a:cubicBezTo>
                    <a:pt x="212" y="120"/>
                    <a:pt x="212" y="120"/>
                    <a:pt x="212" y="120"/>
                  </a:cubicBezTo>
                  <a:cubicBezTo>
                    <a:pt x="212" y="31"/>
                    <a:pt x="212" y="31"/>
                    <a:pt x="212" y="31"/>
                  </a:cubicBezTo>
                  <a:lnTo>
                    <a:pt x="212" y="28"/>
                  </a:lnTo>
                  <a:close/>
                  <a:moveTo>
                    <a:pt x="153" y="129"/>
                  </a:moveTo>
                  <a:cubicBezTo>
                    <a:pt x="100" y="145"/>
                    <a:pt x="100" y="145"/>
                    <a:pt x="100" y="145"/>
                  </a:cubicBezTo>
                  <a:cubicBezTo>
                    <a:pt x="95" y="147"/>
                    <a:pt x="90" y="146"/>
                    <a:pt x="86" y="144"/>
                  </a:cubicBezTo>
                  <a:cubicBezTo>
                    <a:pt x="83" y="143"/>
                    <a:pt x="81" y="140"/>
                    <a:pt x="79" y="137"/>
                  </a:cubicBezTo>
                  <a:cubicBezTo>
                    <a:pt x="52" y="96"/>
                    <a:pt x="52" y="96"/>
                    <a:pt x="52" y="96"/>
                  </a:cubicBezTo>
                  <a:cubicBezTo>
                    <a:pt x="36" y="96"/>
                    <a:pt x="36" y="96"/>
                    <a:pt x="36" y="96"/>
                  </a:cubicBezTo>
                  <a:cubicBezTo>
                    <a:pt x="36" y="32"/>
                    <a:pt x="36" y="32"/>
                    <a:pt x="36" y="32"/>
                  </a:cubicBezTo>
                  <a:cubicBezTo>
                    <a:pt x="85" y="32"/>
                    <a:pt x="85" y="32"/>
                    <a:pt x="85" y="32"/>
                  </a:cubicBezTo>
                  <a:cubicBezTo>
                    <a:pt x="53" y="64"/>
                    <a:pt x="53" y="64"/>
                    <a:pt x="53" y="64"/>
                  </a:cubicBezTo>
                  <a:cubicBezTo>
                    <a:pt x="63" y="74"/>
                    <a:pt x="63" y="74"/>
                    <a:pt x="63" y="74"/>
                  </a:cubicBezTo>
                  <a:cubicBezTo>
                    <a:pt x="69" y="81"/>
                    <a:pt x="78" y="85"/>
                    <a:pt x="88" y="85"/>
                  </a:cubicBezTo>
                  <a:cubicBezTo>
                    <a:pt x="88" y="85"/>
                    <a:pt x="88" y="85"/>
                    <a:pt x="88" y="85"/>
                  </a:cubicBezTo>
                  <a:cubicBezTo>
                    <a:pt x="98" y="85"/>
                    <a:pt x="107" y="81"/>
                    <a:pt x="114" y="74"/>
                  </a:cubicBezTo>
                  <a:cubicBezTo>
                    <a:pt x="123" y="64"/>
                    <a:pt x="123" y="64"/>
                    <a:pt x="123" y="64"/>
                  </a:cubicBezTo>
                  <a:cubicBezTo>
                    <a:pt x="136" y="64"/>
                    <a:pt x="136" y="64"/>
                    <a:pt x="136" y="64"/>
                  </a:cubicBezTo>
                  <a:cubicBezTo>
                    <a:pt x="170" y="116"/>
                    <a:pt x="170" y="116"/>
                    <a:pt x="170" y="116"/>
                  </a:cubicBezTo>
                  <a:cubicBezTo>
                    <a:pt x="166" y="123"/>
                    <a:pt x="160" y="127"/>
                    <a:pt x="153" y="129"/>
                  </a:cubicBezTo>
                  <a:moveTo>
                    <a:pt x="184" y="108"/>
                  </a:moveTo>
                  <a:cubicBezTo>
                    <a:pt x="144" y="48"/>
                    <a:pt x="144" y="48"/>
                    <a:pt x="144" y="48"/>
                  </a:cubicBezTo>
                  <a:cubicBezTo>
                    <a:pt x="117" y="48"/>
                    <a:pt x="117" y="48"/>
                    <a:pt x="117" y="48"/>
                  </a:cubicBezTo>
                  <a:cubicBezTo>
                    <a:pt x="102" y="63"/>
                    <a:pt x="102" y="63"/>
                    <a:pt x="102" y="63"/>
                  </a:cubicBezTo>
                  <a:cubicBezTo>
                    <a:pt x="98" y="67"/>
                    <a:pt x="93" y="69"/>
                    <a:pt x="88" y="69"/>
                  </a:cubicBezTo>
                  <a:cubicBezTo>
                    <a:pt x="88" y="69"/>
                    <a:pt x="88" y="69"/>
                    <a:pt x="88" y="69"/>
                  </a:cubicBezTo>
                  <a:cubicBezTo>
                    <a:pt x="83" y="69"/>
                    <a:pt x="79" y="67"/>
                    <a:pt x="75" y="64"/>
                  </a:cubicBezTo>
                  <a:cubicBezTo>
                    <a:pt x="112" y="27"/>
                    <a:pt x="112" y="27"/>
                    <a:pt x="112" y="27"/>
                  </a:cubicBezTo>
                  <a:cubicBezTo>
                    <a:pt x="114" y="25"/>
                    <a:pt x="117" y="24"/>
                    <a:pt x="120" y="24"/>
                  </a:cubicBezTo>
                  <a:cubicBezTo>
                    <a:pt x="154" y="24"/>
                    <a:pt x="154" y="24"/>
                    <a:pt x="154" y="24"/>
                  </a:cubicBezTo>
                  <a:cubicBezTo>
                    <a:pt x="196" y="42"/>
                    <a:pt x="196" y="42"/>
                    <a:pt x="196" y="42"/>
                  </a:cubicBezTo>
                  <a:cubicBezTo>
                    <a:pt x="196" y="108"/>
                    <a:pt x="196" y="108"/>
                    <a:pt x="196" y="108"/>
                  </a:cubicBezTo>
                  <a:lnTo>
                    <a:pt x="184" y="10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48">
              <a:extLst>
                <a:ext uri="{FF2B5EF4-FFF2-40B4-BE49-F238E27FC236}">
                  <a16:creationId xmlns:a16="http://schemas.microsoft.com/office/drawing/2014/main" xmlns="" id="{F1CBC97A-3E97-4A86-82EA-3AAA3A9F02E1}"/>
                </a:ext>
              </a:extLst>
            </p:cNvPr>
            <p:cNvSpPr>
              <a:spLocks noEditPoints="1"/>
            </p:cNvSpPr>
            <p:nvPr/>
          </p:nvSpPr>
          <p:spPr bwMode="gray">
            <a:xfrm>
              <a:off x="8252091" y="3987055"/>
              <a:ext cx="415168" cy="538242"/>
            </a:xfrm>
            <a:custGeom>
              <a:avLst/>
              <a:gdLst>
                <a:gd name="T0" fmla="*/ 80 w 160"/>
                <a:gd name="T1" fmla="*/ 16 h 208"/>
                <a:gd name="T2" fmla="*/ 144 w 160"/>
                <a:gd name="T3" fmla="*/ 80 h 208"/>
                <a:gd name="T4" fmla="*/ 137 w 160"/>
                <a:gd name="T5" fmla="*/ 110 h 208"/>
                <a:gd name="T6" fmla="*/ 80 w 160"/>
                <a:gd name="T7" fmla="*/ 184 h 208"/>
                <a:gd name="T8" fmla="*/ 24 w 160"/>
                <a:gd name="T9" fmla="*/ 110 h 208"/>
                <a:gd name="T10" fmla="*/ 16 w 160"/>
                <a:gd name="T11" fmla="*/ 80 h 208"/>
                <a:gd name="T12" fmla="*/ 80 w 160"/>
                <a:gd name="T13" fmla="*/ 16 h 208"/>
                <a:gd name="T14" fmla="*/ 80 w 160"/>
                <a:gd name="T15" fmla="*/ 0 h 208"/>
                <a:gd name="T16" fmla="*/ 0 w 160"/>
                <a:gd name="T17" fmla="*/ 80 h 208"/>
                <a:gd name="T18" fmla="*/ 10 w 160"/>
                <a:gd name="T19" fmla="*/ 117 h 208"/>
                <a:gd name="T20" fmla="*/ 80 w 160"/>
                <a:gd name="T21" fmla="*/ 208 h 208"/>
                <a:gd name="T22" fmla="*/ 151 w 160"/>
                <a:gd name="T23" fmla="*/ 117 h 208"/>
                <a:gd name="T24" fmla="*/ 160 w 160"/>
                <a:gd name="T25" fmla="*/ 80 h 208"/>
                <a:gd name="T26" fmla="*/ 80 w 160"/>
                <a:gd name="T27" fmla="*/ 0 h 208"/>
                <a:gd name="T28" fmla="*/ 80 w 160"/>
                <a:gd name="T29" fmla="*/ 56 h 208"/>
                <a:gd name="T30" fmla="*/ 104 w 160"/>
                <a:gd name="T31" fmla="*/ 80 h 208"/>
                <a:gd name="T32" fmla="*/ 80 w 160"/>
                <a:gd name="T33" fmla="*/ 103 h 208"/>
                <a:gd name="T34" fmla="*/ 57 w 160"/>
                <a:gd name="T35" fmla="*/ 80 h 208"/>
                <a:gd name="T36" fmla="*/ 80 w 160"/>
                <a:gd name="T37" fmla="*/ 56 h 208"/>
                <a:gd name="T38" fmla="*/ 80 w 160"/>
                <a:gd name="T39" fmla="*/ 40 h 208"/>
                <a:gd name="T40" fmla="*/ 41 w 160"/>
                <a:gd name="T41" fmla="*/ 80 h 208"/>
                <a:gd name="T42" fmla="*/ 80 w 160"/>
                <a:gd name="T43" fmla="*/ 119 h 208"/>
                <a:gd name="T44" fmla="*/ 120 w 160"/>
                <a:gd name="T45" fmla="*/ 80 h 208"/>
                <a:gd name="T46" fmla="*/ 80 w 160"/>
                <a:gd name="T47" fmla="*/ 4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0" h="208">
                  <a:moveTo>
                    <a:pt x="80" y="16"/>
                  </a:moveTo>
                  <a:cubicBezTo>
                    <a:pt x="116" y="16"/>
                    <a:pt x="144" y="45"/>
                    <a:pt x="144" y="80"/>
                  </a:cubicBezTo>
                  <a:cubicBezTo>
                    <a:pt x="144" y="90"/>
                    <a:pt x="142" y="100"/>
                    <a:pt x="137" y="110"/>
                  </a:cubicBezTo>
                  <a:cubicBezTo>
                    <a:pt x="129" y="125"/>
                    <a:pt x="100" y="161"/>
                    <a:pt x="80" y="184"/>
                  </a:cubicBezTo>
                  <a:cubicBezTo>
                    <a:pt x="61" y="161"/>
                    <a:pt x="32" y="125"/>
                    <a:pt x="24" y="110"/>
                  </a:cubicBezTo>
                  <a:cubicBezTo>
                    <a:pt x="19" y="101"/>
                    <a:pt x="16" y="91"/>
                    <a:pt x="16" y="80"/>
                  </a:cubicBezTo>
                  <a:cubicBezTo>
                    <a:pt x="16" y="45"/>
                    <a:pt x="45" y="16"/>
                    <a:pt x="80" y="16"/>
                  </a:cubicBezTo>
                  <a:moveTo>
                    <a:pt x="80" y="0"/>
                  </a:moveTo>
                  <a:cubicBezTo>
                    <a:pt x="36" y="0"/>
                    <a:pt x="0" y="36"/>
                    <a:pt x="0" y="80"/>
                  </a:cubicBezTo>
                  <a:cubicBezTo>
                    <a:pt x="0" y="93"/>
                    <a:pt x="4" y="106"/>
                    <a:pt x="10" y="117"/>
                  </a:cubicBezTo>
                  <a:cubicBezTo>
                    <a:pt x="23" y="143"/>
                    <a:pt x="80" y="208"/>
                    <a:pt x="80" y="208"/>
                  </a:cubicBezTo>
                  <a:cubicBezTo>
                    <a:pt x="80" y="208"/>
                    <a:pt x="138" y="143"/>
                    <a:pt x="151" y="117"/>
                  </a:cubicBezTo>
                  <a:cubicBezTo>
                    <a:pt x="157" y="106"/>
                    <a:pt x="160" y="93"/>
                    <a:pt x="160" y="80"/>
                  </a:cubicBezTo>
                  <a:cubicBezTo>
                    <a:pt x="160" y="36"/>
                    <a:pt x="124" y="0"/>
                    <a:pt x="80" y="0"/>
                  </a:cubicBezTo>
                  <a:moveTo>
                    <a:pt x="80" y="56"/>
                  </a:moveTo>
                  <a:cubicBezTo>
                    <a:pt x="93" y="56"/>
                    <a:pt x="104" y="66"/>
                    <a:pt x="104" y="80"/>
                  </a:cubicBezTo>
                  <a:cubicBezTo>
                    <a:pt x="104" y="93"/>
                    <a:pt x="93" y="103"/>
                    <a:pt x="80" y="103"/>
                  </a:cubicBezTo>
                  <a:cubicBezTo>
                    <a:pt x="67" y="103"/>
                    <a:pt x="57" y="93"/>
                    <a:pt x="57" y="80"/>
                  </a:cubicBezTo>
                  <a:cubicBezTo>
                    <a:pt x="57" y="66"/>
                    <a:pt x="67" y="56"/>
                    <a:pt x="80" y="56"/>
                  </a:cubicBezTo>
                  <a:moveTo>
                    <a:pt x="80" y="40"/>
                  </a:moveTo>
                  <a:cubicBezTo>
                    <a:pt x="58" y="40"/>
                    <a:pt x="41" y="58"/>
                    <a:pt x="41" y="80"/>
                  </a:cubicBezTo>
                  <a:cubicBezTo>
                    <a:pt x="41" y="102"/>
                    <a:pt x="58" y="119"/>
                    <a:pt x="80" y="119"/>
                  </a:cubicBezTo>
                  <a:cubicBezTo>
                    <a:pt x="102" y="119"/>
                    <a:pt x="120" y="102"/>
                    <a:pt x="120" y="80"/>
                  </a:cubicBezTo>
                  <a:cubicBezTo>
                    <a:pt x="120" y="58"/>
                    <a:pt x="102" y="40"/>
                    <a:pt x="80" y="4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483">
              <a:extLst>
                <a:ext uri="{FF2B5EF4-FFF2-40B4-BE49-F238E27FC236}">
                  <a16:creationId xmlns:a16="http://schemas.microsoft.com/office/drawing/2014/main" xmlns="" id="{B2890666-C7A1-43F1-B80D-78148F654BCD}"/>
                </a:ext>
              </a:extLst>
            </p:cNvPr>
            <p:cNvSpPr>
              <a:spLocks noEditPoints="1"/>
            </p:cNvSpPr>
            <p:nvPr/>
          </p:nvSpPr>
          <p:spPr bwMode="gray">
            <a:xfrm>
              <a:off x="9214822" y="2643185"/>
              <a:ext cx="526439" cy="371365"/>
            </a:xfrm>
            <a:custGeom>
              <a:avLst/>
              <a:gdLst>
                <a:gd name="T0" fmla="*/ 230 w 246"/>
                <a:gd name="T1" fmla="*/ 37 h 173"/>
                <a:gd name="T2" fmla="*/ 193 w 246"/>
                <a:gd name="T3" fmla="*/ 0 h 173"/>
                <a:gd name="T4" fmla="*/ 156 w 246"/>
                <a:gd name="T5" fmla="*/ 37 h 173"/>
                <a:gd name="T6" fmla="*/ 173 w 246"/>
                <a:gd name="T7" fmla="*/ 68 h 173"/>
                <a:gd name="T8" fmla="*/ 152 w 246"/>
                <a:gd name="T9" fmla="*/ 68 h 173"/>
                <a:gd name="T10" fmla="*/ 123 w 246"/>
                <a:gd name="T11" fmla="*/ 54 h 173"/>
                <a:gd name="T12" fmla="*/ 94 w 246"/>
                <a:gd name="T13" fmla="*/ 68 h 173"/>
                <a:gd name="T14" fmla="*/ 73 w 246"/>
                <a:gd name="T15" fmla="*/ 68 h 173"/>
                <a:gd name="T16" fmla="*/ 90 w 246"/>
                <a:gd name="T17" fmla="*/ 37 h 173"/>
                <a:gd name="T18" fmla="*/ 53 w 246"/>
                <a:gd name="T19" fmla="*/ 0 h 173"/>
                <a:gd name="T20" fmla="*/ 16 w 246"/>
                <a:gd name="T21" fmla="*/ 37 h 173"/>
                <a:gd name="T22" fmla="*/ 33 w 246"/>
                <a:gd name="T23" fmla="*/ 68 h 173"/>
                <a:gd name="T24" fmla="*/ 0 w 246"/>
                <a:gd name="T25" fmla="*/ 68 h 173"/>
                <a:gd name="T26" fmla="*/ 0 w 246"/>
                <a:gd name="T27" fmla="*/ 141 h 173"/>
                <a:gd name="T28" fmla="*/ 14 w 246"/>
                <a:gd name="T29" fmla="*/ 141 h 173"/>
                <a:gd name="T30" fmla="*/ 14 w 246"/>
                <a:gd name="T31" fmla="*/ 82 h 173"/>
                <a:gd name="T32" fmla="*/ 87 w 246"/>
                <a:gd name="T33" fmla="*/ 82 h 173"/>
                <a:gd name="T34" fmla="*/ 86 w 246"/>
                <a:gd name="T35" fmla="*/ 91 h 173"/>
                <a:gd name="T36" fmla="*/ 103 w 246"/>
                <a:gd name="T37" fmla="*/ 122 h 173"/>
                <a:gd name="T38" fmla="*/ 72 w 246"/>
                <a:gd name="T39" fmla="*/ 122 h 173"/>
                <a:gd name="T40" fmla="*/ 72 w 246"/>
                <a:gd name="T41" fmla="*/ 173 h 173"/>
                <a:gd name="T42" fmla="*/ 86 w 246"/>
                <a:gd name="T43" fmla="*/ 173 h 173"/>
                <a:gd name="T44" fmla="*/ 86 w 246"/>
                <a:gd name="T45" fmla="*/ 136 h 173"/>
                <a:gd name="T46" fmla="*/ 160 w 246"/>
                <a:gd name="T47" fmla="*/ 136 h 173"/>
                <a:gd name="T48" fmla="*/ 160 w 246"/>
                <a:gd name="T49" fmla="*/ 173 h 173"/>
                <a:gd name="T50" fmla="*/ 174 w 246"/>
                <a:gd name="T51" fmla="*/ 173 h 173"/>
                <a:gd name="T52" fmla="*/ 174 w 246"/>
                <a:gd name="T53" fmla="*/ 122 h 173"/>
                <a:gd name="T54" fmla="*/ 143 w 246"/>
                <a:gd name="T55" fmla="*/ 122 h 173"/>
                <a:gd name="T56" fmla="*/ 160 w 246"/>
                <a:gd name="T57" fmla="*/ 91 h 173"/>
                <a:gd name="T58" fmla="*/ 159 w 246"/>
                <a:gd name="T59" fmla="*/ 82 h 173"/>
                <a:gd name="T60" fmla="*/ 232 w 246"/>
                <a:gd name="T61" fmla="*/ 82 h 173"/>
                <a:gd name="T62" fmla="*/ 232 w 246"/>
                <a:gd name="T63" fmla="*/ 141 h 173"/>
                <a:gd name="T64" fmla="*/ 246 w 246"/>
                <a:gd name="T65" fmla="*/ 141 h 173"/>
                <a:gd name="T66" fmla="*/ 246 w 246"/>
                <a:gd name="T67" fmla="*/ 68 h 173"/>
                <a:gd name="T68" fmla="*/ 213 w 246"/>
                <a:gd name="T69" fmla="*/ 68 h 173"/>
                <a:gd name="T70" fmla="*/ 230 w 246"/>
                <a:gd name="T71" fmla="*/ 37 h 173"/>
                <a:gd name="T72" fmla="*/ 193 w 246"/>
                <a:gd name="T73" fmla="*/ 14 h 173"/>
                <a:gd name="T74" fmla="*/ 216 w 246"/>
                <a:gd name="T75" fmla="*/ 37 h 173"/>
                <a:gd name="T76" fmla="*/ 193 w 246"/>
                <a:gd name="T77" fmla="*/ 60 h 173"/>
                <a:gd name="T78" fmla="*/ 170 w 246"/>
                <a:gd name="T79" fmla="*/ 37 h 173"/>
                <a:gd name="T80" fmla="*/ 193 w 246"/>
                <a:gd name="T81" fmla="*/ 14 h 173"/>
                <a:gd name="T82" fmla="*/ 53 w 246"/>
                <a:gd name="T83" fmla="*/ 14 h 173"/>
                <a:gd name="T84" fmla="*/ 76 w 246"/>
                <a:gd name="T85" fmla="*/ 37 h 173"/>
                <a:gd name="T86" fmla="*/ 53 w 246"/>
                <a:gd name="T87" fmla="*/ 60 h 173"/>
                <a:gd name="T88" fmla="*/ 30 w 246"/>
                <a:gd name="T89" fmla="*/ 37 h 173"/>
                <a:gd name="T90" fmla="*/ 53 w 246"/>
                <a:gd name="T91" fmla="*/ 14 h 173"/>
                <a:gd name="T92" fmla="*/ 123 w 246"/>
                <a:gd name="T93" fmla="*/ 114 h 173"/>
                <a:gd name="T94" fmla="*/ 100 w 246"/>
                <a:gd name="T95" fmla="*/ 91 h 173"/>
                <a:gd name="T96" fmla="*/ 123 w 246"/>
                <a:gd name="T97" fmla="*/ 68 h 173"/>
                <a:gd name="T98" fmla="*/ 146 w 246"/>
                <a:gd name="T99" fmla="*/ 91 h 173"/>
                <a:gd name="T100" fmla="*/ 123 w 246"/>
                <a:gd name="T101" fmla="*/ 114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173">
                  <a:moveTo>
                    <a:pt x="230" y="37"/>
                  </a:moveTo>
                  <a:cubicBezTo>
                    <a:pt x="230" y="17"/>
                    <a:pt x="213" y="0"/>
                    <a:pt x="193" y="0"/>
                  </a:cubicBezTo>
                  <a:cubicBezTo>
                    <a:pt x="173" y="0"/>
                    <a:pt x="156" y="17"/>
                    <a:pt x="156" y="37"/>
                  </a:cubicBezTo>
                  <a:cubicBezTo>
                    <a:pt x="156" y="50"/>
                    <a:pt x="163" y="61"/>
                    <a:pt x="173" y="68"/>
                  </a:cubicBezTo>
                  <a:cubicBezTo>
                    <a:pt x="152" y="68"/>
                    <a:pt x="152" y="68"/>
                    <a:pt x="152" y="68"/>
                  </a:cubicBezTo>
                  <a:cubicBezTo>
                    <a:pt x="145" y="59"/>
                    <a:pt x="135" y="54"/>
                    <a:pt x="123" y="54"/>
                  </a:cubicBezTo>
                  <a:cubicBezTo>
                    <a:pt x="111" y="54"/>
                    <a:pt x="101" y="59"/>
                    <a:pt x="94" y="68"/>
                  </a:cubicBezTo>
                  <a:cubicBezTo>
                    <a:pt x="73" y="68"/>
                    <a:pt x="73" y="68"/>
                    <a:pt x="73" y="68"/>
                  </a:cubicBezTo>
                  <a:cubicBezTo>
                    <a:pt x="83" y="61"/>
                    <a:pt x="90" y="50"/>
                    <a:pt x="90" y="37"/>
                  </a:cubicBezTo>
                  <a:cubicBezTo>
                    <a:pt x="90" y="17"/>
                    <a:pt x="73" y="0"/>
                    <a:pt x="53" y="0"/>
                  </a:cubicBezTo>
                  <a:cubicBezTo>
                    <a:pt x="33" y="0"/>
                    <a:pt x="16" y="17"/>
                    <a:pt x="16" y="37"/>
                  </a:cubicBezTo>
                  <a:cubicBezTo>
                    <a:pt x="16" y="50"/>
                    <a:pt x="23" y="61"/>
                    <a:pt x="33" y="68"/>
                  </a:cubicBezTo>
                  <a:cubicBezTo>
                    <a:pt x="0" y="68"/>
                    <a:pt x="0" y="68"/>
                    <a:pt x="0" y="68"/>
                  </a:cubicBezTo>
                  <a:cubicBezTo>
                    <a:pt x="0" y="141"/>
                    <a:pt x="0" y="141"/>
                    <a:pt x="0" y="141"/>
                  </a:cubicBezTo>
                  <a:cubicBezTo>
                    <a:pt x="14" y="141"/>
                    <a:pt x="14" y="141"/>
                    <a:pt x="14" y="141"/>
                  </a:cubicBezTo>
                  <a:cubicBezTo>
                    <a:pt x="14" y="82"/>
                    <a:pt x="14" y="82"/>
                    <a:pt x="14" y="82"/>
                  </a:cubicBezTo>
                  <a:cubicBezTo>
                    <a:pt x="87" y="82"/>
                    <a:pt x="87" y="82"/>
                    <a:pt x="87" y="82"/>
                  </a:cubicBezTo>
                  <a:cubicBezTo>
                    <a:pt x="86" y="85"/>
                    <a:pt x="86" y="88"/>
                    <a:pt x="86" y="91"/>
                  </a:cubicBezTo>
                  <a:cubicBezTo>
                    <a:pt x="86" y="104"/>
                    <a:pt x="93" y="115"/>
                    <a:pt x="103" y="122"/>
                  </a:cubicBezTo>
                  <a:cubicBezTo>
                    <a:pt x="72" y="122"/>
                    <a:pt x="72" y="122"/>
                    <a:pt x="72" y="122"/>
                  </a:cubicBezTo>
                  <a:cubicBezTo>
                    <a:pt x="72" y="173"/>
                    <a:pt x="72" y="173"/>
                    <a:pt x="72" y="173"/>
                  </a:cubicBezTo>
                  <a:cubicBezTo>
                    <a:pt x="86" y="173"/>
                    <a:pt x="86" y="173"/>
                    <a:pt x="86" y="173"/>
                  </a:cubicBezTo>
                  <a:cubicBezTo>
                    <a:pt x="86" y="136"/>
                    <a:pt x="86" y="136"/>
                    <a:pt x="86" y="136"/>
                  </a:cubicBezTo>
                  <a:cubicBezTo>
                    <a:pt x="160" y="136"/>
                    <a:pt x="160" y="136"/>
                    <a:pt x="160" y="136"/>
                  </a:cubicBezTo>
                  <a:cubicBezTo>
                    <a:pt x="160" y="173"/>
                    <a:pt x="160" y="173"/>
                    <a:pt x="160" y="173"/>
                  </a:cubicBezTo>
                  <a:cubicBezTo>
                    <a:pt x="174" y="173"/>
                    <a:pt x="174" y="173"/>
                    <a:pt x="174" y="173"/>
                  </a:cubicBezTo>
                  <a:cubicBezTo>
                    <a:pt x="174" y="122"/>
                    <a:pt x="174" y="122"/>
                    <a:pt x="174" y="122"/>
                  </a:cubicBezTo>
                  <a:cubicBezTo>
                    <a:pt x="143" y="122"/>
                    <a:pt x="143" y="122"/>
                    <a:pt x="143" y="122"/>
                  </a:cubicBezTo>
                  <a:cubicBezTo>
                    <a:pt x="153" y="115"/>
                    <a:pt x="160" y="104"/>
                    <a:pt x="160" y="91"/>
                  </a:cubicBezTo>
                  <a:cubicBezTo>
                    <a:pt x="160" y="88"/>
                    <a:pt x="160" y="85"/>
                    <a:pt x="159" y="82"/>
                  </a:cubicBezTo>
                  <a:cubicBezTo>
                    <a:pt x="232" y="82"/>
                    <a:pt x="232" y="82"/>
                    <a:pt x="232" y="82"/>
                  </a:cubicBezTo>
                  <a:cubicBezTo>
                    <a:pt x="232" y="141"/>
                    <a:pt x="232" y="141"/>
                    <a:pt x="232" y="141"/>
                  </a:cubicBezTo>
                  <a:cubicBezTo>
                    <a:pt x="246" y="141"/>
                    <a:pt x="246" y="141"/>
                    <a:pt x="246" y="141"/>
                  </a:cubicBezTo>
                  <a:cubicBezTo>
                    <a:pt x="246" y="68"/>
                    <a:pt x="246" y="68"/>
                    <a:pt x="246" y="68"/>
                  </a:cubicBezTo>
                  <a:cubicBezTo>
                    <a:pt x="213" y="68"/>
                    <a:pt x="213" y="68"/>
                    <a:pt x="213" y="68"/>
                  </a:cubicBezTo>
                  <a:cubicBezTo>
                    <a:pt x="223" y="61"/>
                    <a:pt x="230" y="50"/>
                    <a:pt x="230" y="37"/>
                  </a:cubicBezTo>
                  <a:moveTo>
                    <a:pt x="193" y="14"/>
                  </a:moveTo>
                  <a:cubicBezTo>
                    <a:pt x="206" y="14"/>
                    <a:pt x="216" y="24"/>
                    <a:pt x="216" y="37"/>
                  </a:cubicBezTo>
                  <a:cubicBezTo>
                    <a:pt x="216" y="50"/>
                    <a:pt x="206" y="60"/>
                    <a:pt x="193" y="60"/>
                  </a:cubicBezTo>
                  <a:cubicBezTo>
                    <a:pt x="180" y="60"/>
                    <a:pt x="170" y="50"/>
                    <a:pt x="170" y="37"/>
                  </a:cubicBezTo>
                  <a:cubicBezTo>
                    <a:pt x="170" y="24"/>
                    <a:pt x="180" y="14"/>
                    <a:pt x="193" y="14"/>
                  </a:cubicBezTo>
                  <a:moveTo>
                    <a:pt x="53" y="14"/>
                  </a:moveTo>
                  <a:cubicBezTo>
                    <a:pt x="66" y="14"/>
                    <a:pt x="76" y="24"/>
                    <a:pt x="76" y="37"/>
                  </a:cubicBezTo>
                  <a:cubicBezTo>
                    <a:pt x="76" y="50"/>
                    <a:pt x="66" y="60"/>
                    <a:pt x="53" y="60"/>
                  </a:cubicBezTo>
                  <a:cubicBezTo>
                    <a:pt x="40" y="60"/>
                    <a:pt x="30" y="50"/>
                    <a:pt x="30" y="37"/>
                  </a:cubicBezTo>
                  <a:cubicBezTo>
                    <a:pt x="30" y="24"/>
                    <a:pt x="40" y="14"/>
                    <a:pt x="53" y="14"/>
                  </a:cubicBezTo>
                  <a:moveTo>
                    <a:pt x="123" y="114"/>
                  </a:moveTo>
                  <a:cubicBezTo>
                    <a:pt x="110" y="114"/>
                    <a:pt x="100" y="104"/>
                    <a:pt x="100" y="91"/>
                  </a:cubicBezTo>
                  <a:cubicBezTo>
                    <a:pt x="100" y="78"/>
                    <a:pt x="110" y="68"/>
                    <a:pt x="123" y="68"/>
                  </a:cubicBezTo>
                  <a:cubicBezTo>
                    <a:pt x="136" y="68"/>
                    <a:pt x="146" y="78"/>
                    <a:pt x="146" y="91"/>
                  </a:cubicBezTo>
                  <a:cubicBezTo>
                    <a:pt x="146" y="104"/>
                    <a:pt x="136" y="114"/>
                    <a:pt x="123" y="11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528">
              <a:extLst>
                <a:ext uri="{FF2B5EF4-FFF2-40B4-BE49-F238E27FC236}">
                  <a16:creationId xmlns:a16="http://schemas.microsoft.com/office/drawing/2014/main" xmlns="" id="{1E64DD23-ABE4-4CBD-9A1F-D4414C7B3B2E}"/>
                </a:ext>
              </a:extLst>
            </p:cNvPr>
            <p:cNvSpPr>
              <a:spLocks noEditPoints="1"/>
            </p:cNvSpPr>
            <p:nvPr/>
          </p:nvSpPr>
          <p:spPr bwMode="gray">
            <a:xfrm>
              <a:off x="9243990" y="3454788"/>
              <a:ext cx="422479" cy="340044"/>
            </a:xfrm>
            <a:custGeom>
              <a:avLst/>
              <a:gdLst>
                <a:gd name="T0" fmla="*/ 180 w 208"/>
                <a:gd name="T1" fmla="*/ 12 h 168"/>
                <a:gd name="T2" fmla="*/ 168 w 208"/>
                <a:gd name="T3" fmla="*/ 20 h 168"/>
                <a:gd name="T4" fmla="*/ 115 w 208"/>
                <a:gd name="T5" fmla="*/ 20 h 168"/>
                <a:gd name="T6" fmla="*/ 115 w 208"/>
                <a:gd name="T7" fmla="*/ 0 h 168"/>
                <a:gd name="T8" fmla="*/ 0 w 208"/>
                <a:gd name="T9" fmla="*/ 0 h 168"/>
                <a:gd name="T10" fmla="*/ 0 w 208"/>
                <a:gd name="T11" fmla="*/ 56 h 168"/>
                <a:gd name="T12" fmla="*/ 115 w 208"/>
                <a:gd name="T13" fmla="*/ 56 h 168"/>
                <a:gd name="T14" fmla="*/ 115 w 208"/>
                <a:gd name="T15" fmla="*/ 36 h 168"/>
                <a:gd name="T16" fmla="*/ 168 w 208"/>
                <a:gd name="T17" fmla="*/ 36 h 168"/>
                <a:gd name="T18" fmla="*/ 180 w 208"/>
                <a:gd name="T19" fmla="*/ 44 h 168"/>
                <a:gd name="T20" fmla="*/ 208 w 208"/>
                <a:gd name="T21" fmla="*/ 36 h 168"/>
                <a:gd name="T22" fmla="*/ 208 w 208"/>
                <a:gd name="T23" fmla="*/ 20 h 168"/>
                <a:gd name="T24" fmla="*/ 180 w 208"/>
                <a:gd name="T25" fmla="*/ 12 h 168"/>
                <a:gd name="T26" fmla="*/ 99 w 208"/>
                <a:gd name="T27" fmla="*/ 40 h 168"/>
                <a:gd name="T28" fmla="*/ 16 w 208"/>
                <a:gd name="T29" fmla="*/ 40 h 168"/>
                <a:gd name="T30" fmla="*/ 16 w 208"/>
                <a:gd name="T31" fmla="*/ 16 h 168"/>
                <a:gd name="T32" fmla="*/ 99 w 208"/>
                <a:gd name="T33" fmla="*/ 16 h 168"/>
                <a:gd name="T34" fmla="*/ 99 w 208"/>
                <a:gd name="T35" fmla="*/ 40 h 168"/>
                <a:gd name="T36" fmla="*/ 87 w 208"/>
                <a:gd name="T37" fmla="*/ 92 h 168"/>
                <a:gd name="T38" fmla="*/ 48 w 208"/>
                <a:gd name="T39" fmla="*/ 72 h 168"/>
                <a:gd name="T40" fmla="*/ 0 w 208"/>
                <a:gd name="T41" fmla="*/ 120 h 168"/>
                <a:gd name="T42" fmla="*/ 48 w 208"/>
                <a:gd name="T43" fmla="*/ 168 h 168"/>
                <a:gd name="T44" fmla="*/ 87 w 208"/>
                <a:gd name="T45" fmla="*/ 148 h 168"/>
                <a:gd name="T46" fmla="*/ 208 w 208"/>
                <a:gd name="T47" fmla="*/ 148 h 168"/>
                <a:gd name="T48" fmla="*/ 208 w 208"/>
                <a:gd name="T49" fmla="*/ 92 h 168"/>
                <a:gd name="T50" fmla="*/ 87 w 208"/>
                <a:gd name="T51" fmla="*/ 92 h 168"/>
                <a:gd name="T52" fmla="*/ 192 w 208"/>
                <a:gd name="T53" fmla="*/ 132 h 168"/>
                <a:gd name="T54" fmla="*/ 78 w 208"/>
                <a:gd name="T55" fmla="*/ 132 h 168"/>
                <a:gd name="T56" fmla="*/ 48 w 208"/>
                <a:gd name="T57" fmla="*/ 152 h 168"/>
                <a:gd name="T58" fmla="*/ 20 w 208"/>
                <a:gd name="T59" fmla="*/ 136 h 168"/>
                <a:gd name="T60" fmla="*/ 48 w 208"/>
                <a:gd name="T61" fmla="*/ 136 h 168"/>
                <a:gd name="T62" fmla="*/ 48 w 208"/>
                <a:gd name="T63" fmla="*/ 104 h 168"/>
                <a:gd name="T64" fmla="*/ 20 w 208"/>
                <a:gd name="T65" fmla="*/ 104 h 168"/>
                <a:gd name="T66" fmla="*/ 48 w 208"/>
                <a:gd name="T67" fmla="*/ 88 h 168"/>
                <a:gd name="T68" fmla="*/ 78 w 208"/>
                <a:gd name="T69" fmla="*/ 108 h 168"/>
                <a:gd name="T70" fmla="*/ 192 w 208"/>
                <a:gd name="T71" fmla="*/ 108 h 168"/>
                <a:gd name="T72" fmla="*/ 192 w 208"/>
                <a:gd name="T73" fmla="*/ 13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8" h="168">
                  <a:moveTo>
                    <a:pt x="180" y="12"/>
                  </a:moveTo>
                  <a:cubicBezTo>
                    <a:pt x="168" y="20"/>
                    <a:pt x="168" y="20"/>
                    <a:pt x="168" y="20"/>
                  </a:cubicBezTo>
                  <a:cubicBezTo>
                    <a:pt x="115" y="20"/>
                    <a:pt x="115" y="20"/>
                    <a:pt x="115" y="20"/>
                  </a:cubicBezTo>
                  <a:cubicBezTo>
                    <a:pt x="115" y="0"/>
                    <a:pt x="115" y="0"/>
                    <a:pt x="115" y="0"/>
                  </a:cubicBezTo>
                  <a:cubicBezTo>
                    <a:pt x="0" y="0"/>
                    <a:pt x="0" y="0"/>
                    <a:pt x="0" y="0"/>
                  </a:cubicBezTo>
                  <a:cubicBezTo>
                    <a:pt x="0" y="56"/>
                    <a:pt x="0" y="56"/>
                    <a:pt x="0" y="56"/>
                  </a:cubicBezTo>
                  <a:cubicBezTo>
                    <a:pt x="115" y="56"/>
                    <a:pt x="115" y="56"/>
                    <a:pt x="115" y="56"/>
                  </a:cubicBezTo>
                  <a:cubicBezTo>
                    <a:pt x="115" y="36"/>
                    <a:pt x="115" y="36"/>
                    <a:pt x="115" y="36"/>
                  </a:cubicBezTo>
                  <a:cubicBezTo>
                    <a:pt x="168" y="36"/>
                    <a:pt x="168" y="36"/>
                    <a:pt x="168" y="36"/>
                  </a:cubicBezTo>
                  <a:cubicBezTo>
                    <a:pt x="180" y="44"/>
                    <a:pt x="180" y="44"/>
                    <a:pt x="180" y="44"/>
                  </a:cubicBezTo>
                  <a:cubicBezTo>
                    <a:pt x="208" y="36"/>
                    <a:pt x="208" y="36"/>
                    <a:pt x="208" y="36"/>
                  </a:cubicBezTo>
                  <a:cubicBezTo>
                    <a:pt x="208" y="20"/>
                    <a:pt x="208" y="20"/>
                    <a:pt x="208" y="20"/>
                  </a:cubicBezTo>
                  <a:lnTo>
                    <a:pt x="180" y="12"/>
                  </a:lnTo>
                  <a:close/>
                  <a:moveTo>
                    <a:pt x="99" y="40"/>
                  </a:moveTo>
                  <a:cubicBezTo>
                    <a:pt x="16" y="40"/>
                    <a:pt x="16" y="40"/>
                    <a:pt x="16" y="40"/>
                  </a:cubicBezTo>
                  <a:cubicBezTo>
                    <a:pt x="16" y="16"/>
                    <a:pt x="16" y="16"/>
                    <a:pt x="16" y="16"/>
                  </a:cubicBezTo>
                  <a:cubicBezTo>
                    <a:pt x="99" y="16"/>
                    <a:pt x="99" y="16"/>
                    <a:pt x="99" y="16"/>
                  </a:cubicBezTo>
                  <a:lnTo>
                    <a:pt x="99" y="40"/>
                  </a:lnTo>
                  <a:close/>
                  <a:moveTo>
                    <a:pt x="87" y="92"/>
                  </a:moveTo>
                  <a:cubicBezTo>
                    <a:pt x="78" y="80"/>
                    <a:pt x="64" y="72"/>
                    <a:pt x="48" y="72"/>
                  </a:cubicBezTo>
                  <a:cubicBezTo>
                    <a:pt x="21" y="72"/>
                    <a:pt x="0" y="93"/>
                    <a:pt x="0" y="120"/>
                  </a:cubicBezTo>
                  <a:cubicBezTo>
                    <a:pt x="0" y="147"/>
                    <a:pt x="21" y="168"/>
                    <a:pt x="48" y="168"/>
                  </a:cubicBezTo>
                  <a:cubicBezTo>
                    <a:pt x="64" y="168"/>
                    <a:pt x="78" y="160"/>
                    <a:pt x="87" y="148"/>
                  </a:cubicBezTo>
                  <a:cubicBezTo>
                    <a:pt x="208" y="148"/>
                    <a:pt x="208" y="148"/>
                    <a:pt x="208" y="148"/>
                  </a:cubicBezTo>
                  <a:cubicBezTo>
                    <a:pt x="208" y="92"/>
                    <a:pt x="208" y="92"/>
                    <a:pt x="208" y="92"/>
                  </a:cubicBezTo>
                  <a:lnTo>
                    <a:pt x="87" y="92"/>
                  </a:lnTo>
                  <a:close/>
                  <a:moveTo>
                    <a:pt x="192" y="132"/>
                  </a:moveTo>
                  <a:cubicBezTo>
                    <a:pt x="78" y="132"/>
                    <a:pt x="78" y="132"/>
                    <a:pt x="78" y="132"/>
                  </a:cubicBezTo>
                  <a:cubicBezTo>
                    <a:pt x="73" y="144"/>
                    <a:pt x="61" y="152"/>
                    <a:pt x="48" y="152"/>
                  </a:cubicBezTo>
                  <a:cubicBezTo>
                    <a:pt x="36" y="152"/>
                    <a:pt x="26" y="146"/>
                    <a:pt x="20" y="136"/>
                  </a:cubicBezTo>
                  <a:cubicBezTo>
                    <a:pt x="48" y="136"/>
                    <a:pt x="48" y="136"/>
                    <a:pt x="48" y="136"/>
                  </a:cubicBezTo>
                  <a:cubicBezTo>
                    <a:pt x="48" y="104"/>
                    <a:pt x="48" y="104"/>
                    <a:pt x="48" y="104"/>
                  </a:cubicBezTo>
                  <a:cubicBezTo>
                    <a:pt x="20" y="104"/>
                    <a:pt x="20" y="104"/>
                    <a:pt x="20" y="104"/>
                  </a:cubicBezTo>
                  <a:cubicBezTo>
                    <a:pt x="26" y="94"/>
                    <a:pt x="36" y="88"/>
                    <a:pt x="48" y="88"/>
                  </a:cubicBezTo>
                  <a:cubicBezTo>
                    <a:pt x="61" y="88"/>
                    <a:pt x="73" y="96"/>
                    <a:pt x="78" y="108"/>
                  </a:cubicBezTo>
                  <a:cubicBezTo>
                    <a:pt x="192" y="108"/>
                    <a:pt x="192" y="108"/>
                    <a:pt x="192" y="108"/>
                  </a:cubicBezTo>
                  <a:lnTo>
                    <a:pt x="192" y="13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Hexagon 30">
              <a:extLst>
                <a:ext uri="{FF2B5EF4-FFF2-40B4-BE49-F238E27FC236}">
                  <a16:creationId xmlns:a16="http://schemas.microsoft.com/office/drawing/2014/main" xmlns="" id="{5C2C1C0D-9389-4232-8547-AE05096AF097}"/>
                </a:ext>
              </a:extLst>
            </p:cNvPr>
            <p:cNvSpPr/>
            <p:nvPr/>
          </p:nvSpPr>
          <p:spPr bwMode="gray">
            <a:xfrm>
              <a:off x="9798380" y="2647264"/>
              <a:ext cx="1278271" cy="1134985"/>
            </a:xfrm>
            <a:prstGeom prst="hexagon">
              <a:avLst>
                <a:gd name="adj" fmla="val 25122"/>
                <a:gd name="vf" fmla="val 115470"/>
              </a:avLst>
            </a:prstGeom>
            <a:solidFill>
              <a:schemeClr val="accent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R="0" lvl="0" algn="ctr" defTabSz="914400" rtl="0" eaLnBrk="0" fontAlgn="base" latinLnBrk="0" hangingPunct="0">
                <a:lnSpc>
                  <a:spcPct val="100000"/>
                </a:lnSpc>
                <a:spcBef>
                  <a:spcPct val="0"/>
                </a:spcBef>
                <a:spcAft>
                  <a:spcPct val="0"/>
                </a:spcAft>
                <a:buClrTx/>
                <a:buSzTx/>
                <a:buFontTx/>
                <a:buNone/>
                <a:tabLst/>
                <a:defRPr/>
              </a:pPr>
              <a:r>
                <a:rPr kumimoji="0" lang="en-US" sz="900" b="1" i="0" u="none" strike="noStrike" kern="1200" cap="none" spc="0" normalizeH="0" baseline="0" noProof="0">
                  <a:ln>
                    <a:noFill/>
                  </a:ln>
                  <a:solidFill>
                    <a:srgbClr val="FFFFFF"/>
                  </a:solidFill>
                  <a:effectLst/>
                  <a:uLnTx/>
                  <a:uFillTx/>
                  <a:latin typeface="Arial" panose="020B0604020202020204"/>
                  <a:ea typeface="+mn-ea"/>
                  <a:cs typeface="+mn-cs"/>
                </a:rPr>
                <a:t>Ways</a:t>
              </a:r>
              <a:r>
                <a:rPr kumimoji="0" lang="en-US" sz="900" b="1" i="0" u="none" strike="noStrike" kern="1200" cap="none" spc="0" normalizeH="0" noProof="0">
                  <a:ln>
                    <a:noFill/>
                  </a:ln>
                  <a:solidFill>
                    <a:srgbClr val="FFFFFF"/>
                  </a:solidFill>
                  <a:effectLst/>
                  <a:uLnTx/>
                  <a:uFillTx/>
                  <a:latin typeface="Arial" panose="020B0604020202020204"/>
                  <a:ea typeface="+mn-ea"/>
                  <a:cs typeface="+mn-cs"/>
                </a:rPr>
                <a:t> of  Working</a:t>
              </a:r>
              <a:endParaRPr kumimoji="0" lang="en-US" sz="900" b="1"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Freeform 419">
              <a:extLst>
                <a:ext uri="{FF2B5EF4-FFF2-40B4-BE49-F238E27FC236}">
                  <a16:creationId xmlns:a16="http://schemas.microsoft.com/office/drawing/2014/main" xmlns="" id="{F80315BA-4839-4791-8EE9-329864474036}"/>
                </a:ext>
              </a:extLst>
            </p:cNvPr>
            <p:cNvSpPr>
              <a:spLocks noEditPoints="1"/>
            </p:cNvSpPr>
            <p:nvPr/>
          </p:nvSpPr>
          <p:spPr bwMode="gray">
            <a:xfrm>
              <a:off x="10216997" y="2823504"/>
              <a:ext cx="441037" cy="400451"/>
            </a:xfrm>
            <a:custGeom>
              <a:avLst/>
              <a:gdLst>
                <a:gd name="T0" fmla="*/ 123 w 207"/>
                <a:gd name="T1" fmla="*/ 78 h 188"/>
                <a:gd name="T2" fmla="*/ 143 w 207"/>
                <a:gd name="T3" fmla="*/ 76 h 188"/>
                <a:gd name="T4" fmla="*/ 139 w 207"/>
                <a:gd name="T5" fmla="*/ 56 h 188"/>
                <a:gd name="T6" fmla="*/ 151 w 207"/>
                <a:gd name="T7" fmla="*/ 40 h 188"/>
                <a:gd name="T8" fmla="*/ 134 w 207"/>
                <a:gd name="T9" fmla="*/ 29 h 188"/>
                <a:gd name="T10" fmla="*/ 132 w 207"/>
                <a:gd name="T11" fmla="*/ 8 h 188"/>
                <a:gd name="T12" fmla="*/ 111 w 207"/>
                <a:gd name="T13" fmla="*/ 13 h 188"/>
                <a:gd name="T14" fmla="*/ 95 w 207"/>
                <a:gd name="T15" fmla="*/ 0 h 188"/>
                <a:gd name="T16" fmla="*/ 84 w 207"/>
                <a:gd name="T17" fmla="*/ 18 h 188"/>
                <a:gd name="T18" fmla="*/ 64 w 207"/>
                <a:gd name="T19" fmla="*/ 20 h 188"/>
                <a:gd name="T20" fmla="*/ 68 w 207"/>
                <a:gd name="T21" fmla="*/ 40 h 188"/>
                <a:gd name="T22" fmla="*/ 55 w 207"/>
                <a:gd name="T23" fmla="*/ 56 h 188"/>
                <a:gd name="T24" fmla="*/ 73 w 207"/>
                <a:gd name="T25" fmla="*/ 67 h 188"/>
                <a:gd name="T26" fmla="*/ 75 w 207"/>
                <a:gd name="T27" fmla="*/ 88 h 188"/>
                <a:gd name="T28" fmla="*/ 95 w 207"/>
                <a:gd name="T29" fmla="*/ 83 h 188"/>
                <a:gd name="T30" fmla="*/ 111 w 207"/>
                <a:gd name="T31" fmla="*/ 96 h 188"/>
                <a:gd name="T32" fmla="*/ 89 w 207"/>
                <a:gd name="T33" fmla="*/ 34 h 188"/>
                <a:gd name="T34" fmla="*/ 118 w 207"/>
                <a:gd name="T35" fmla="*/ 34 h 188"/>
                <a:gd name="T36" fmla="*/ 103 w 207"/>
                <a:gd name="T37" fmla="*/ 68 h 188"/>
                <a:gd name="T38" fmla="*/ 89 w 207"/>
                <a:gd name="T39" fmla="*/ 34 h 188"/>
                <a:gd name="T40" fmla="*/ 88 w 207"/>
                <a:gd name="T41" fmla="*/ 112 h 188"/>
                <a:gd name="T42" fmla="*/ 67 w 207"/>
                <a:gd name="T43" fmla="*/ 110 h 188"/>
                <a:gd name="T44" fmla="*/ 56 w 207"/>
                <a:gd name="T45" fmla="*/ 92 h 188"/>
                <a:gd name="T46" fmla="*/ 40 w 207"/>
                <a:gd name="T47" fmla="*/ 105 h 188"/>
                <a:gd name="T48" fmla="*/ 20 w 207"/>
                <a:gd name="T49" fmla="*/ 100 h 188"/>
                <a:gd name="T50" fmla="*/ 18 w 207"/>
                <a:gd name="T51" fmla="*/ 121 h 188"/>
                <a:gd name="T52" fmla="*/ 0 w 207"/>
                <a:gd name="T53" fmla="*/ 132 h 188"/>
                <a:gd name="T54" fmla="*/ 13 w 207"/>
                <a:gd name="T55" fmla="*/ 148 h 188"/>
                <a:gd name="T56" fmla="*/ 8 w 207"/>
                <a:gd name="T57" fmla="*/ 168 h 188"/>
                <a:gd name="T58" fmla="*/ 29 w 207"/>
                <a:gd name="T59" fmla="*/ 170 h 188"/>
                <a:gd name="T60" fmla="*/ 40 w 207"/>
                <a:gd name="T61" fmla="*/ 188 h 188"/>
                <a:gd name="T62" fmla="*/ 56 w 207"/>
                <a:gd name="T63" fmla="*/ 175 h 188"/>
                <a:gd name="T64" fmla="*/ 76 w 207"/>
                <a:gd name="T65" fmla="*/ 180 h 188"/>
                <a:gd name="T66" fmla="*/ 78 w 207"/>
                <a:gd name="T67" fmla="*/ 159 h 188"/>
                <a:gd name="T68" fmla="*/ 96 w 207"/>
                <a:gd name="T69" fmla="*/ 148 h 188"/>
                <a:gd name="T70" fmla="*/ 83 w 207"/>
                <a:gd name="T71" fmla="*/ 132 h 188"/>
                <a:gd name="T72" fmla="*/ 48 w 207"/>
                <a:gd name="T73" fmla="*/ 160 h 188"/>
                <a:gd name="T74" fmla="*/ 34 w 207"/>
                <a:gd name="T75" fmla="*/ 126 h 188"/>
                <a:gd name="T76" fmla="*/ 62 w 207"/>
                <a:gd name="T77" fmla="*/ 126 h 188"/>
                <a:gd name="T78" fmla="*/ 48 w 207"/>
                <a:gd name="T79" fmla="*/ 160 h 188"/>
                <a:gd name="T80" fmla="*/ 199 w 207"/>
                <a:gd name="T81" fmla="*/ 112 h 188"/>
                <a:gd name="T82" fmla="*/ 179 w 207"/>
                <a:gd name="T83" fmla="*/ 110 h 188"/>
                <a:gd name="T84" fmla="*/ 167 w 207"/>
                <a:gd name="T85" fmla="*/ 92 h 188"/>
                <a:gd name="T86" fmla="*/ 151 w 207"/>
                <a:gd name="T87" fmla="*/ 105 h 188"/>
                <a:gd name="T88" fmla="*/ 131 w 207"/>
                <a:gd name="T89" fmla="*/ 100 h 188"/>
                <a:gd name="T90" fmla="*/ 129 w 207"/>
                <a:gd name="T91" fmla="*/ 121 h 188"/>
                <a:gd name="T92" fmla="*/ 111 w 207"/>
                <a:gd name="T93" fmla="*/ 132 h 188"/>
                <a:gd name="T94" fmla="*/ 124 w 207"/>
                <a:gd name="T95" fmla="*/ 148 h 188"/>
                <a:gd name="T96" fmla="*/ 120 w 207"/>
                <a:gd name="T97" fmla="*/ 168 h 188"/>
                <a:gd name="T98" fmla="*/ 140 w 207"/>
                <a:gd name="T99" fmla="*/ 170 h 188"/>
                <a:gd name="T100" fmla="*/ 151 w 207"/>
                <a:gd name="T101" fmla="*/ 188 h 188"/>
                <a:gd name="T102" fmla="*/ 167 w 207"/>
                <a:gd name="T103" fmla="*/ 175 h 188"/>
                <a:gd name="T104" fmla="*/ 188 w 207"/>
                <a:gd name="T105" fmla="*/ 180 h 188"/>
                <a:gd name="T106" fmla="*/ 190 w 207"/>
                <a:gd name="T107" fmla="*/ 159 h 188"/>
                <a:gd name="T108" fmla="*/ 207 w 207"/>
                <a:gd name="T109" fmla="*/ 148 h 188"/>
                <a:gd name="T110" fmla="*/ 195 w 207"/>
                <a:gd name="T111" fmla="*/ 132 h 188"/>
                <a:gd name="T112" fmla="*/ 159 w 207"/>
                <a:gd name="T113" fmla="*/ 160 h 188"/>
                <a:gd name="T114" fmla="*/ 145 w 207"/>
                <a:gd name="T115" fmla="*/ 126 h 188"/>
                <a:gd name="T116" fmla="*/ 174 w 207"/>
                <a:gd name="T117" fmla="*/ 126 h 188"/>
                <a:gd name="T118" fmla="*/ 159 w 207"/>
                <a:gd name="T119" fmla="*/ 16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7" h="188">
                  <a:moveTo>
                    <a:pt x="111" y="83"/>
                  </a:moveTo>
                  <a:cubicBezTo>
                    <a:pt x="115" y="82"/>
                    <a:pt x="119" y="81"/>
                    <a:pt x="123" y="78"/>
                  </a:cubicBezTo>
                  <a:cubicBezTo>
                    <a:pt x="132" y="88"/>
                    <a:pt x="132" y="88"/>
                    <a:pt x="132" y="88"/>
                  </a:cubicBezTo>
                  <a:cubicBezTo>
                    <a:pt x="143" y="76"/>
                    <a:pt x="143" y="76"/>
                    <a:pt x="143" y="76"/>
                  </a:cubicBezTo>
                  <a:cubicBezTo>
                    <a:pt x="134" y="67"/>
                    <a:pt x="134" y="67"/>
                    <a:pt x="134" y="67"/>
                  </a:cubicBezTo>
                  <a:cubicBezTo>
                    <a:pt x="136" y="64"/>
                    <a:pt x="138" y="60"/>
                    <a:pt x="139" y="56"/>
                  </a:cubicBezTo>
                  <a:cubicBezTo>
                    <a:pt x="151" y="56"/>
                    <a:pt x="151" y="56"/>
                    <a:pt x="151" y="56"/>
                  </a:cubicBezTo>
                  <a:cubicBezTo>
                    <a:pt x="151" y="40"/>
                    <a:pt x="151" y="40"/>
                    <a:pt x="151" y="40"/>
                  </a:cubicBezTo>
                  <a:cubicBezTo>
                    <a:pt x="139" y="40"/>
                    <a:pt x="139" y="40"/>
                    <a:pt x="139" y="40"/>
                  </a:cubicBezTo>
                  <a:cubicBezTo>
                    <a:pt x="138" y="36"/>
                    <a:pt x="136" y="32"/>
                    <a:pt x="134" y="29"/>
                  </a:cubicBezTo>
                  <a:cubicBezTo>
                    <a:pt x="143" y="20"/>
                    <a:pt x="143" y="20"/>
                    <a:pt x="143" y="20"/>
                  </a:cubicBezTo>
                  <a:cubicBezTo>
                    <a:pt x="132" y="8"/>
                    <a:pt x="132" y="8"/>
                    <a:pt x="132" y="8"/>
                  </a:cubicBezTo>
                  <a:cubicBezTo>
                    <a:pt x="123" y="18"/>
                    <a:pt x="123" y="18"/>
                    <a:pt x="123" y="18"/>
                  </a:cubicBezTo>
                  <a:cubicBezTo>
                    <a:pt x="119" y="15"/>
                    <a:pt x="115" y="14"/>
                    <a:pt x="111" y="13"/>
                  </a:cubicBezTo>
                  <a:cubicBezTo>
                    <a:pt x="111" y="0"/>
                    <a:pt x="111" y="0"/>
                    <a:pt x="111" y="0"/>
                  </a:cubicBezTo>
                  <a:cubicBezTo>
                    <a:pt x="95" y="0"/>
                    <a:pt x="95" y="0"/>
                    <a:pt x="95" y="0"/>
                  </a:cubicBezTo>
                  <a:cubicBezTo>
                    <a:pt x="95" y="13"/>
                    <a:pt x="95" y="13"/>
                    <a:pt x="95" y="13"/>
                  </a:cubicBezTo>
                  <a:cubicBezTo>
                    <a:pt x="92" y="14"/>
                    <a:pt x="88" y="15"/>
                    <a:pt x="84" y="18"/>
                  </a:cubicBezTo>
                  <a:cubicBezTo>
                    <a:pt x="75" y="8"/>
                    <a:pt x="75" y="8"/>
                    <a:pt x="75" y="8"/>
                  </a:cubicBezTo>
                  <a:cubicBezTo>
                    <a:pt x="64" y="20"/>
                    <a:pt x="64" y="20"/>
                    <a:pt x="64" y="20"/>
                  </a:cubicBezTo>
                  <a:cubicBezTo>
                    <a:pt x="73" y="29"/>
                    <a:pt x="73" y="29"/>
                    <a:pt x="73" y="29"/>
                  </a:cubicBezTo>
                  <a:cubicBezTo>
                    <a:pt x="71" y="32"/>
                    <a:pt x="69" y="36"/>
                    <a:pt x="68" y="40"/>
                  </a:cubicBezTo>
                  <a:cubicBezTo>
                    <a:pt x="55" y="40"/>
                    <a:pt x="55" y="40"/>
                    <a:pt x="55" y="40"/>
                  </a:cubicBezTo>
                  <a:cubicBezTo>
                    <a:pt x="55" y="56"/>
                    <a:pt x="55" y="56"/>
                    <a:pt x="55" y="56"/>
                  </a:cubicBezTo>
                  <a:cubicBezTo>
                    <a:pt x="68" y="56"/>
                    <a:pt x="68" y="56"/>
                    <a:pt x="68" y="56"/>
                  </a:cubicBezTo>
                  <a:cubicBezTo>
                    <a:pt x="69" y="60"/>
                    <a:pt x="71" y="64"/>
                    <a:pt x="73" y="67"/>
                  </a:cubicBezTo>
                  <a:cubicBezTo>
                    <a:pt x="64" y="76"/>
                    <a:pt x="64" y="76"/>
                    <a:pt x="64" y="76"/>
                  </a:cubicBezTo>
                  <a:cubicBezTo>
                    <a:pt x="75" y="88"/>
                    <a:pt x="75" y="88"/>
                    <a:pt x="75" y="88"/>
                  </a:cubicBezTo>
                  <a:cubicBezTo>
                    <a:pt x="84" y="78"/>
                    <a:pt x="84" y="78"/>
                    <a:pt x="84" y="78"/>
                  </a:cubicBezTo>
                  <a:cubicBezTo>
                    <a:pt x="88" y="81"/>
                    <a:pt x="92" y="82"/>
                    <a:pt x="95" y="83"/>
                  </a:cubicBezTo>
                  <a:cubicBezTo>
                    <a:pt x="95" y="96"/>
                    <a:pt x="95" y="96"/>
                    <a:pt x="95" y="96"/>
                  </a:cubicBezTo>
                  <a:cubicBezTo>
                    <a:pt x="111" y="96"/>
                    <a:pt x="111" y="96"/>
                    <a:pt x="111" y="96"/>
                  </a:cubicBezTo>
                  <a:lnTo>
                    <a:pt x="111" y="83"/>
                  </a:lnTo>
                  <a:close/>
                  <a:moveTo>
                    <a:pt x="89" y="34"/>
                  </a:moveTo>
                  <a:cubicBezTo>
                    <a:pt x="93" y="30"/>
                    <a:pt x="98" y="28"/>
                    <a:pt x="103" y="28"/>
                  </a:cubicBezTo>
                  <a:cubicBezTo>
                    <a:pt x="109" y="28"/>
                    <a:pt x="114" y="30"/>
                    <a:pt x="118" y="34"/>
                  </a:cubicBezTo>
                  <a:cubicBezTo>
                    <a:pt x="125" y="42"/>
                    <a:pt x="125" y="54"/>
                    <a:pt x="118" y="62"/>
                  </a:cubicBezTo>
                  <a:cubicBezTo>
                    <a:pt x="114" y="66"/>
                    <a:pt x="109" y="68"/>
                    <a:pt x="103" y="68"/>
                  </a:cubicBezTo>
                  <a:cubicBezTo>
                    <a:pt x="98" y="68"/>
                    <a:pt x="93" y="66"/>
                    <a:pt x="89" y="62"/>
                  </a:cubicBezTo>
                  <a:cubicBezTo>
                    <a:pt x="82" y="54"/>
                    <a:pt x="82" y="42"/>
                    <a:pt x="89" y="34"/>
                  </a:cubicBezTo>
                  <a:moveTo>
                    <a:pt x="78" y="121"/>
                  </a:moveTo>
                  <a:cubicBezTo>
                    <a:pt x="88" y="112"/>
                    <a:pt x="88" y="112"/>
                    <a:pt x="88" y="112"/>
                  </a:cubicBezTo>
                  <a:cubicBezTo>
                    <a:pt x="76" y="100"/>
                    <a:pt x="76" y="100"/>
                    <a:pt x="76" y="100"/>
                  </a:cubicBezTo>
                  <a:cubicBezTo>
                    <a:pt x="67" y="110"/>
                    <a:pt x="67" y="110"/>
                    <a:pt x="67" y="110"/>
                  </a:cubicBezTo>
                  <a:cubicBezTo>
                    <a:pt x="64" y="107"/>
                    <a:pt x="60" y="106"/>
                    <a:pt x="56" y="105"/>
                  </a:cubicBezTo>
                  <a:cubicBezTo>
                    <a:pt x="56" y="92"/>
                    <a:pt x="56" y="92"/>
                    <a:pt x="56" y="92"/>
                  </a:cubicBezTo>
                  <a:cubicBezTo>
                    <a:pt x="40" y="92"/>
                    <a:pt x="40" y="92"/>
                    <a:pt x="40" y="92"/>
                  </a:cubicBezTo>
                  <a:cubicBezTo>
                    <a:pt x="40" y="105"/>
                    <a:pt x="40" y="105"/>
                    <a:pt x="40" y="105"/>
                  </a:cubicBezTo>
                  <a:cubicBezTo>
                    <a:pt x="36" y="106"/>
                    <a:pt x="32" y="107"/>
                    <a:pt x="29" y="110"/>
                  </a:cubicBezTo>
                  <a:cubicBezTo>
                    <a:pt x="20" y="100"/>
                    <a:pt x="20" y="100"/>
                    <a:pt x="20" y="100"/>
                  </a:cubicBezTo>
                  <a:cubicBezTo>
                    <a:pt x="8" y="112"/>
                    <a:pt x="8" y="112"/>
                    <a:pt x="8" y="112"/>
                  </a:cubicBezTo>
                  <a:cubicBezTo>
                    <a:pt x="18" y="121"/>
                    <a:pt x="18" y="121"/>
                    <a:pt x="18" y="121"/>
                  </a:cubicBezTo>
                  <a:cubicBezTo>
                    <a:pt x="15" y="124"/>
                    <a:pt x="14" y="128"/>
                    <a:pt x="13" y="132"/>
                  </a:cubicBezTo>
                  <a:cubicBezTo>
                    <a:pt x="0" y="132"/>
                    <a:pt x="0" y="132"/>
                    <a:pt x="0" y="132"/>
                  </a:cubicBezTo>
                  <a:cubicBezTo>
                    <a:pt x="0" y="148"/>
                    <a:pt x="0" y="148"/>
                    <a:pt x="0" y="148"/>
                  </a:cubicBezTo>
                  <a:cubicBezTo>
                    <a:pt x="13" y="148"/>
                    <a:pt x="13" y="148"/>
                    <a:pt x="13" y="148"/>
                  </a:cubicBezTo>
                  <a:cubicBezTo>
                    <a:pt x="14" y="152"/>
                    <a:pt x="15" y="156"/>
                    <a:pt x="18" y="159"/>
                  </a:cubicBezTo>
                  <a:cubicBezTo>
                    <a:pt x="8" y="168"/>
                    <a:pt x="8" y="168"/>
                    <a:pt x="8" y="168"/>
                  </a:cubicBezTo>
                  <a:cubicBezTo>
                    <a:pt x="20" y="180"/>
                    <a:pt x="20" y="180"/>
                    <a:pt x="20" y="180"/>
                  </a:cubicBezTo>
                  <a:cubicBezTo>
                    <a:pt x="29" y="170"/>
                    <a:pt x="29" y="170"/>
                    <a:pt x="29" y="170"/>
                  </a:cubicBezTo>
                  <a:cubicBezTo>
                    <a:pt x="32" y="173"/>
                    <a:pt x="36" y="174"/>
                    <a:pt x="40" y="175"/>
                  </a:cubicBezTo>
                  <a:cubicBezTo>
                    <a:pt x="40" y="188"/>
                    <a:pt x="40" y="188"/>
                    <a:pt x="40" y="188"/>
                  </a:cubicBezTo>
                  <a:cubicBezTo>
                    <a:pt x="56" y="188"/>
                    <a:pt x="56" y="188"/>
                    <a:pt x="56" y="188"/>
                  </a:cubicBezTo>
                  <a:cubicBezTo>
                    <a:pt x="56" y="175"/>
                    <a:pt x="56" y="175"/>
                    <a:pt x="56" y="175"/>
                  </a:cubicBezTo>
                  <a:cubicBezTo>
                    <a:pt x="60" y="174"/>
                    <a:pt x="64" y="173"/>
                    <a:pt x="67" y="170"/>
                  </a:cubicBezTo>
                  <a:cubicBezTo>
                    <a:pt x="76" y="180"/>
                    <a:pt x="76" y="180"/>
                    <a:pt x="76" y="180"/>
                  </a:cubicBezTo>
                  <a:cubicBezTo>
                    <a:pt x="88" y="168"/>
                    <a:pt x="88" y="168"/>
                    <a:pt x="88" y="168"/>
                  </a:cubicBezTo>
                  <a:cubicBezTo>
                    <a:pt x="78" y="159"/>
                    <a:pt x="78" y="159"/>
                    <a:pt x="78" y="159"/>
                  </a:cubicBezTo>
                  <a:cubicBezTo>
                    <a:pt x="81" y="156"/>
                    <a:pt x="82" y="152"/>
                    <a:pt x="83" y="148"/>
                  </a:cubicBezTo>
                  <a:cubicBezTo>
                    <a:pt x="96" y="148"/>
                    <a:pt x="96" y="148"/>
                    <a:pt x="96" y="148"/>
                  </a:cubicBezTo>
                  <a:cubicBezTo>
                    <a:pt x="96" y="132"/>
                    <a:pt x="96" y="132"/>
                    <a:pt x="96" y="132"/>
                  </a:cubicBezTo>
                  <a:cubicBezTo>
                    <a:pt x="83" y="132"/>
                    <a:pt x="83" y="132"/>
                    <a:pt x="83" y="132"/>
                  </a:cubicBezTo>
                  <a:cubicBezTo>
                    <a:pt x="82" y="128"/>
                    <a:pt x="81" y="124"/>
                    <a:pt x="78" y="121"/>
                  </a:cubicBezTo>
                  <a:moveTo>
                    <a:pt x="48" y="160"/>
                  </a:moveTo>
                  <a:cubicBezTo>
                    <a:pt x="43" y="160"/>
                    <a:pt x="38" y="158"/>
                    <a:pt x="34" y="154"/>
                  </a:cubicBezTo>
                  <a:cubicBezTo>
                    <a:pt x="26" y="146"/>
                    <a:pt x="26" y="134"/>
                    <a:pt x="34" y="126"/>
                  </a:cubicBezTo>
                  <a:cubicBezTo>
                    <a:pt x="38" y="122"/>
                    <a:pt x="43" y="120"/>
                    <a:pt x="48" y="120"/>
                  </a:cubicBezTo>
                  <a:cubicBezTo>
                    <a:pt x="53" y="120"/>
                    <a:pt x="58" y="122"/>
                    <a:pt x="62" y="126"/>
                  </a:cubicBezTo>
                  <a:cubicBezTo>
                    <a:pt x="70" y="134"/>
                    <a:pt x="70" y="146"/>
                    <a:pt x="62" y="154"/>
                  </a:cubicBezTo>
                  <a:cubicBezTo>
                    <a:pt x="58" y="158"/>
                    <a:pt x="53" y="160"/>
                    <a:pt x="48" y="160"/>
                  </a:cubicBezTo>
                  <a:moveTo>
                    <a:pt x="190" y="121"/>
                  </a:moveTo>
                  <a:cubicBezTo>
                    <a:pt x="199" y="112"/>
                    <a:pt x="199" y="112"/>
                    <a:pt x="199" y="112"/>
                  </a:cubicBezTo>
                  <a:cubicBezTo>
                    <a:pt x="188" y="100"/>
                    <a:pt x="188" y="100"/>
                    <a:pt x="188" y="100"/>
                  </a:cubicBezTo>
                  <a:cubicBezTo>
                    <a:pt x="179" y="110"/>
                    <a:pt x="179" y="110"/>
                    <a:pt x="179" y="110"/>
                  </a:cubicBezTo>
                  <a:cubicBezTo>
                    <a:pt x="175" y="107"/>
                    <a:pt x="171" y="106"/>
                    <a:pt x="167" y="105"/>
                  </a:cubicBezTo>
                  <a:cubicBezTo>
                    <a:pt x="167" y="92"/>
                    <a:pt x="167" y="92"/>
                    <a:pt x="167" y="92"/>
                  </a:cubicBezTo>
                  <a:cubicBezTo>
                    <a:pt x="151" y="92"/>
                    <a:pt x="151" y="92"/>
                    <a:pt x="151" y="92"/>
                  </a:cubicBezTo>
                  <a:cubicBezTo>
                    <a:pt x="151" y="105"/>
                    <a:pt x="151" y="105"/>
                    <a:pt x="151" y="105"/>
                  </a:cubicBezTo>
                  <a:cubicBezTo>
                    <a:pt x="148" y="106"/>
                    <a:pt x="144" y="107"/>
                    <a:pt x="140" y="110"/>
                  </a:cubicBezTo>
                  <a:cubicBezTo>
                    <a:pt x="131" y="100"/>
                    <a:pt x="131" y="100"/>
                    <a:pt x="131" y="100"/>
                  </a:cubicBezTo>
                  <a:cubicBezTo>
                    <a:pt x="120" y="112"/>
                    <a:pt x="120" y="112"/>
                    <a:pt x="120" y="112"/>
                  </a:cubicBezTo>
                  <a:cubicBezTo>
                    <a:pt x="129" y="121"/>
                    <a:pt x="129" y="121"/>
                    <a:pt x="129" y="121"/>
                  </a:cubicBezTo>
                  <a:cubicBezTo>
                    <a:pt x="127" y="124"/>
                    <a:pt x="125" y="128"/>
                    <a:pt x="124" y="132"/>
                  </a:cubicBezTo>
                  <a:cubicBezTo>
                    <a:pt x="111" y="132"/>
                    <a:pt x="111" y="132"/>
                    <a:pt x="111" y="132"/>
                  </a:cubicBezTo>
                  <a:cubicBezTo>
                    <a:pt x="111" y="148"/>
                    <a:pt x="111" y="148"/>
                    <a:pt x="111" y="148"/>
                  </a:cubicBezTo>
                  <a:cubicBezTo>
                    <a:pt x="124" y="148"/>
                    <a:pt x="124" y="148"/>
                    <a:pt x="124" y="148"/>
                  </a:cubicBezTo>
                  <a:cubicBezTo>
                    <a:pt x="125" y="152"/>
                    <a:pt x="127" y="156"/>
                    <a:pt x="129" y="159"/>
                  </a:cubicBezTo>
                  <a:cubicBezTo>
                    <a:pt x="120" y="168"/>
                    <a:pt x="120" y="168"/>
                    <a:pt x="120" y="168"/>
                  </a:cubicBezTo>
                  <a:cubicBezTo>
                    <a:pt x="131" y="180"/>
                    <a:pt x="131" y="180"/>
                    <a:pt x="131" y="180"/>
                  </a:cubicBezTo>
                  <a:cubicBezTo>
                    <a:pt x="140" y="170"/>
                    <a:pt x="140" y="170"/>
                    <a:pt x="140" y="170"/>
                  </a:cubicBezTo>
                  <a:cubicBezTo>
                    <a:pt x="144" y="173"/>
                    <a:pt x="148" y="174"/>
                    <a:pt x="151" y="175"/>
                  </a:cubicBezTo>
                  <a:cubicBezTo>
                    <a:pt x="151" y="188"/>
                    <a:pt x="151" y="188"/>
                    <a:pt x="151" y="188"/>
                  </a:cubicBezTo>
                  <a:cubicBezTo>
                    <a:pt x="167" y="188"/>
                    <a:pt x="167" y="188"/>
                    <a:pt x="167" y="188"/>
                  </a:cubicBezTo>
                  <a:cubicBezTo>
                    <a:pt x="167" y="175"/>
                    <a:pt x="167" y="175"/>
                    <a:pt x="167" y="175"/>
                  </a:cubicBezTo>
                  <a:cubicBezTo>
                    <a:pt x="171" y="174"/>
                    <a:pt x="175" y="173"/>
                    <a:pt x="179" y="170"/>
                  </a:cubicBezTo>
                  <a:cubicBezTo>
                    <a:pt x="188" y="180"/>
                    <a:pt x="188" y="180"/>
                    <a:pt x="188" y="180"/>
                  </a:cubicBezTo>
                  <a:cubicBezTo>
                    <a:pt x="199" y="168"/>
                    <a:pt x="199" y="168"/>
                    <a:pt x="199" y="168"/>
                  </a:cubicBezTo>
                  <a:cubicBezTo>
                    <a:pt x="190" y="159"/>
                    <a:pt x="190" y="159"/>
                    <a:pt x="190" y="159"/>
                  </a:cubicBezTo>
                  <a:cubicBezTo>
                    <a:pt x="192" y="156"/>
                    <a:pt x="194" y="152"/>
                    <a:pt x="195" y="148"/>
                  </a:cubicBezTo>
                  <a:cubicBezTo>
                    <a:pt x="207" y="148"/>
                    <a:pt x="207" y="148"/>
                    <a:pt x="207" y="148"/>
                  </a:cubicBezTo>
                  <a:cubicBezTo>
                    <a:pt x="207" y="132"/>
                    <a:pt x="207" y="132"/>
                    <a:pt x="207" y="132"/>
                  </a:cubicBezTo>
                  <a:cubicBezTo>
                    <a:pt x="195" y="132"/>
                    <a:pt x="195" y="132"/>
                    <a:pt x="195" y="132"/>
                  </a:cubicBezTo>
                  <a:cubicBezTo>
                    <a:pt x="194" y="128"/>
                    <a:pt x="192" y="124"/>
                    <a:pt x="190" y="121"/>
                  </a:cubicBezTo>
                  <a:moveTo>
                    <a:pt x="159" y="160"/>
                  </a:moveTo>
                  <a:cubicBezTo>
                    <a:pt x="154" y="160"/>
                    <a:pt x="149" y="158"/>
                    <a:pt x="145" y="154"/>
                  </a:cubicBezTo>
                  <a:cubicBezTo>
                    <a:pt x="138" y="146"/>
                    <a:pt x="138" y="134"/>
                    <a:pt x="145" y="126"/>
                  </a:cubicBezTo>
                  <a:cubicBezTo>
                    <a:pt x="149" y="122"/>
                    <a:pt x="154" y="120"/>
                    <a:pt x="159" y="120"/>
                  </a:cubicBezTo>
                  <a:cubicBezTo>
                    <a:pt x="165" y="120"/>
                    <a:pt x="170" y="122"/>
                    <a:pt x="174" y="126"/>
                  </a:cubicBezTo>
                  <a:cubicBezTo>
                    <a:pt x="181" y="134"/>
                    <a:pt x="181" y="146"/>
                    <a:pt x="174" y="154"/>
                  </a:cubicBezTo>
                  <a:cubicBezTo>
                    <a:pt x="170" y="158"/>
                    <a:pt x="165" y="160"/>
                    <a:pt x="159" y="16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34" name="Straight Connector 87">
            <a:extLst>
              <a:ext uri="{FF2B5EF4-FFF2-40B4-BE49-F238E27FC236}">
                <a16:creationId xmlns:a16="http://schemas.microsoft.com/office/drawing/2014/main" xmlns="" id="{7E4919EA-CD7E-4168-9AE6-495743CF2282}"/>
              </a:ext>
            </a:extLst>
          </p:cNvPr>
          <p:cNvCxnSpPr>
            <a:cxnSpLocks/>
            <a:stCxn id="36" idx="3"/>
          </p:cNvCxnSpPr>
          <p:nvPr/>
        </p:nvCxnSpPr>
        <p:spPr bwMode="gray">
          <a:xfrm>
            <a:off x="2964496" y="4991203"/>
            <a:ext cx="1669885" cy="651176"/>
          </a:xfrm>
          <a:prstGeom prst="bentConnector3">
            <a:avLst>
              <a:gd name="adj1" fmla="val 29966"/>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cxnSp>
        <p:nvCxnSpPr>
          <p:cNvPr id="35" name="Straight Connector 93">
            <a:extLst>
              <a:ext uri="{FF2B5EF4-FFF2-40B4-BE49-F238E27FC236}">
                <a16:creationId xmlns:a16="http://schemas.microsoft.com/office/drawing/2014/main" xmlns="" id="{088A31C7-48A4-4AF7-828F-581A0DE96676}"/>
              </a:ext>
            </a:extLst>
          </p:cNvPr>
          <p:cNvCxnSpPr>
            <a:cxnSpLocks/>
          </p:cNvCxnSpPr>
          <p:nvPr/>
        </p:nvCxnSpPr>
        <p:spPr bwMode="gray">
          <a:xfrm>
            <a:off x="2975866" y="1540533"/>
            <a:ext cx="1658515" cy="1147168"/>
          </a:xfrm>
          <a:prstGeom prst="bentConnector3">
            <a:avLst>
              <a:gd name="adj1" fmla="val 50000"/>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xmlns="" id="{6A9A8040-0B18-44ED-A971-C7E1B96C8C15}"/>
              </a:ext>
            </a:extLst>
          </p:cNvPr>
          <p:cNvSpPr txBox="1"/>
          <p:nvPr/>
        </p:nvSpPr>
        <p:spPr bwMode="gray">
          <a:xfrm>
            <a:off x="463667" y="3892142"/>
            <a:ext cx="2500829" cy="369332"/>
          </a:xfrm>
          <a:prstGeom prst="rect">
            <a:avLst/>
          </a:prstGeom>
          <a:solidFill>
            <a:srgbClr val="002856"/>
          </a:solidFill>
        </p:spPr>
        <p:txBody>
          <a:bodyPr vert="horz" wrap="square" lIns="91440" tIns="91440" rIns="91440" bIns="91440" rtlCol="0" anchor="ctr">
            <a:noAutofit/>
          </a:bodyPr>
          <a:lstStyle/>
          <a:p>
            <a:pPr algn="ctr"/>
            <a:r>
              <a:rPr lang="en-US" sz="1400" b="1">
                <a:solidFill>
                  <a:schemeClr val="bg1"/>
                </a:solidFill>
                <a:latin typeface="+mj-lt"/>
              </a:rPr>
              <a:t>Talent</a:t>
            </a:r>
          </a:p>
        </p:txBody>
      </p:sp>
      <p:sp>
        <p:nvSpPr>
          <p:cNvPr id="37" name="TextBox 36">
            <a:extLst>
              <a:ext uri="{FF2B5EF4-FFF2-40B4-BE49-F238E27FC236}">
                <a16:creationId xmlns:a16="http://schemas.microsoft.com/office/drawing/2014/main" xmlns="" id="{070176BB-9895-47B2-9F0E-D3620D1AD27A}"/>
              </a:ext>
            </a:extLst>
          </p:cNvPr>
          <p:cNvSpPr txBox="1"/>
          <p:nvPr/>
        </p:nvSpPr>
        <p:spPr bwMode="gray">
          <a:xfrm>
            <a:off x="457200" y="1358414"/>
            <a:ext cx="2404220" cy="369332"/>
          </a:xfrm>
          <a:prstGeom prst="rect">
            <a:avLst/>
          </a:prstGeom>
          <a:solidFill>
            <a:srgbClr val="002856"/>
          </a:solidFill>
        </p:spPr>
        <p:txBody>
          <a:bodyPr vert="horz" wrap="square" lIns="91440" tIns="91440" rIns="91440" bIns="91440" rtlCol="0" anchor="ctr">
            <a:noAutofit/>
          </a:bodyPr>
          <a:lstStyle/>
          <a:p>
            <a:pPr algn="ctr"/>
            <a:r>
              <a:rPr lang="en-US" sz="1400" b="1">
                <a:solidFill>
                  <a:schemeClr val="bg1"/>
                </a:solidFill>
                <a:latin typeface="+mj-lt"/>
              </a:rPr>
              <a:t>Decision Rights</a:t>
            </a:r>
          </a:p>
        </p:txBody>
      </p:sp>
      <p:sp>
        <p:nvSpPr>
          <p:cNvPr id="38" name="TextBox 37">
            <a:extLst>
              <a:ext uri="{FF2B5EF4-FFF2-40B4-BE49-F238E27FC236}">
                <a16:creationId xmlns:a16="http://schemas.microsoft.com/office/drawing/2014/main" xmlns="" id="{32D6859C-3432-45F5-A5A0-1773EC823D1D}"/>
              </a:ext>
            </a:extLst>
          </p:cNvPr>
          <p:cNvSpPr txBox="1"/>
          <p:nvPr/>
        </p:nvSpPr>
        <p:spPr bwMode="gray">
          <a:xfrm>
            <a:off x="9232384" y="1349404"/>
            <a:ext cx="2500829" cy="369332"/>
          </a:xfrm>
          <a:prstGeom prst="rect">
            <a:avLst/>
          </a:prstGeom>
          <a:solidFill>
            <a:srgbClr val="002856"/>
          </a:solidFill>
        </p:spPr>
        <p:txBody>
          <a:bodyPr vert="horz" wrap="square" lIns="91440" tIns="91440" rIns="91440" bIns="91440" rtlCol="0" anchor="ctr">
            <a:noAutofit/>
          </a:bodyPr>
          <a:lstStyle/>
          <a:p>
            <a:pPr algn="ctr"/>
            <a:r>
              <a:rPr lang="en-US" sz="1400" b="1">
                <a:solidFill>
                  <a:schemeClr val="bg1"/>
                </a:solidFill>
                <a:latin typeface="+mj-lt"/>
              </a:rPr>
              <a:t>Organization Structure</a:t>
            </a:r>
          </a:p>
        </p:txBody>
      </p:sp>
      <p:sp>
        <p:nvSpPr>
          <p:cNvPr id="39" name="TextBox 38">
            <a:extLst>
              <a:ext uri="{FF2B5EF4-FFF2-40B4-BE49-F238E27FC236}">
                <a16:creationId xmlns:a16="http://schemas.microsoft.com/office/drawing/2014/main" xmlns="" id="{5113F683-E6EE-4484-BF86-2BFF9581FC07}"/>
              </a:ext>
            </a:extLst>
          </p:cNvPr>
          <p:cNvSpPr txBox="1"/>
          <p:nvPr/>
        </p:nvSpPr>
        <p:spPr bwMode="gray">
          <a:xfrm>
            <a:off x="9232384" y="3068346"/>
            <a:ext cx="2500829" cy="307777"/>
          </a:xfrm>
          <a:prstGeom prst="rect">
            <a:avLst/>
          </a:prstGeom>
          <a:solidFill>
            <a:srgbClr val="002856"/>
          </a:solidFill>
        </p:spPr>
        <p:txBody>
          <a:bodyPr wrap="square" lIns="0" rtlCol="0">
            <a:spAutoFit/>
          </a:bodyPr>
          <a:lstStyle/>
          <a:p>
            <a:pPr algn="ctr"/>
            <a:r>
              <a:rPr lang="en-US" sz="1400" b="1">
                <a:solidFill>
                  <a:schemeClr val="bg1"/>
                </a:solidFill>
                <a:latin typeface="+mj-lt"/>
              </a:rPr>
              <a:t>Ways of Working</a:t>
            </a:r>
          </a:p>
        </p:txBody>
      </p:sp>
      <p:cxnSp>
        <p:nvCxnSpPr>
          <p:cNvPr id="41" name="Straight Connector 87">
            <a:extLst>
              <a:ext uri="{FF2B5EF4-FFF2-40B4-BE49-F238E27FC236}">
                <a16:creationId xmlns:a16="http://schemas.microsoft.com/office/drawing/2014/main" xmlns="" id="{AD97DC51-7B5F-4293-9777-66668E7EC303}"/>
              </a:ext>
            </a:extLst>
          </p:cNvPr>
          <p:cNvCxnSpPr>
            <a:cxnSpLocks/>
            <a:endCxn id="38" idx="1"/>
          </p:cNvCxnSpPr>
          <p:nvPr/>
        </p:nvCxnSpPr>
        <p:spPr bwMode="gray">
          <a:xfrm flipV="1">
            <a:off x="7716696" y="1534070"/>
            <a:ext cx="1515688" cy="1169551"/>
          </a:xfrm>
          <a:prstGeom prst="bentConnector3">
            <a:avLst>
              <a:gd name="adj1" fmla="val 50000"/>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87">
            <a:extLst>
              <a:ext uri="{FF2B5EF4-FFF2-40B4-BE49-F238E27FC236}">
                <a16:creationId xmlns:a16="http://schemas.microsoft.com/office/drawing/2014/main" xmlns="" id="{FCC8E1D7-77B7-495E-81AC-478AD62B4E2D}"/>
              </a:ext>
            </a:extLst>
          </p:cNvPr>
          <p:cNvCxnSpPr>
            <a:cxnSpLocks/>
            <a:endCxn id="39" idx="1"/>
          </p:cNvCxnSpPr>
          <p:nvPr/>
        </p:nvCxnSpPr>
        <p:spPr bwMode="gray">
          <a:xfrm>
            <a:off x="8402997" y="3212653"/>
            <a:ext cx="829387" cy="9582"/>
          </a:xfrm>
          <a:prstGeom prst="bentConnector3">
            <a:avLst>
              <a:gd name="adj1" fmla="val 50000"/>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87">
            <a:extLst>
              <a:ext uri="{FF2B5EF4-FFF2-40B4-BE49-F238E27FC236}">
                <a16:creationId xmlns:a16="http://schemas.microsoft.com/office/drawing/2014/main" xmlns="" id="{33F66948-7A70-4D05-AB80-EE084AE7C48C}"/>
              </a:ext>
            </a:extLst>
          </p:cNvPr>
          <p:cNvCxnSpPr>
            <a:cxnSpLocks/>
          </p:cNvCxnSpPr>
          <p:nvPr/>
        </p:nvCxnSpPr>
        <p:spPr bwMode="gray">
          <a:xfrm rot="16200000" flipH="1">
            <a:off x="6278458" y="4271143"/>
            <a:ext cx="1279161" cy="1054170"/>
          </a:xfrm>
          <a:prstGeom prst="bentConnector3">
            <a:avLst>
              <a:gd name="adj1" fmla="val 50000"/>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C351E49D-52A0-42F7-95B4-C58B00D2B019}"/>
              </a:ext>
            </a:extLst>
          </p:cNvPr>
          <p:cNvSpPr txBox="1"/>
          <p:nvPr/>
        </p:nvSpPr>
        <p:spPr bwMode="gray">
          <a:xfrm>
            <a:off x="460631" y="1759711"/>
            <a:ext cx="3021572" cy="523220"/>
          </a:xfrm>
          <a:prstGeom prst="rect">
            <a:avLst/>
          </a:prstGeom>
          <a:noFill/>
        </p:spPr>
        <p:txBody>
          <a:bodyPr wrap="square" lIns="0" rtlCol="0">
            <a:spAutoFit/>
          </a:bodyPr>
          <a:lstStyle/>
          <a:p>
            <a:r>
              <a:rPr lang="en-US" sz="1400" dirty="0"/>
              <a:t>Which jobs have which responsibilities and accountabilities? </a:t>
            </a:r>
          </a:p>
        </p:txBody>
      </p:sp>
      <p:sp>
        <p:nvSpPr>
          <p:cNvPr id="45" name="TextBox 44">
            <a:extLst>
              <a:ext uri="{FF2B5EF4-FFF2-40B4-BE49-F238E27FC236}">
                <a16:creationId xmlns:a16="http://schemas.microsoft.com/office/drawing/2014/main" xmlns="" id="{01878932-F556-44E6-9E54-1DF8EF0D66CC}"/>
              </a:ext>
            </a:extLst>
          </p:cNvPr>
          <p:cNvSpPr txBox="1"/>
          <p:nvPr/>
        </p:nvSpPr>
        <p:spPr bwMode="gray">
          <a:xfrm>
            <a:off x="448241" y="4293306"/>
            <a:ext cx="2688771" cy="954107"/>
          </a:xfrm>
          <a:prstGeom prst="rect">
            <a:avLst/>
          </a:prstGeom>
          <a:noFill/>
        </p:spPr>
        <p:txBody>
          <a:bodyPr wrap="square" lIns="0" rtlCol="0">
            <a:spAutoFit/>
          </a:bodyPr>
          <a:lstStyle/>
          <a:p>
            <a:r>
              <a:rPr lang="en-US" sz="1400" dirty="0"/>
              <a:t>What skills and competencies do you have today, and what do you need to perform jobs in</a:t>
            </a:r>
            <a:br>
              <a:rPr lang="en-US" sz="1400" dirty="0"/>
            </a:br>
            <a:r>
              <a:rPr lang="en-US" sz="1400" dirty="0"/>
              <a:t>the future? </a:t>
            </a:r>
          </a:p>
        </p:txBody>
      </p:sp>
      <p:sp>
        <p:nvSpPr>
          <p:cNvPr id="46" name="TextBox 45">
            <a:extLst>
              <a:ext uri="{FF2B5EF4-FFF2-40B4-BE49-F238E27FC236}">
                <a16:creationId xmlns:a16="http://schemas.microsoft.com/office/drawing/2014/main" xmlns="" id="{A4388C1C-97FE-43C3-A9C2-87B183ADFCC3}"/>
              </a:ext>
            </a:extLst>
          </p:cNvPr>
          <p:cNvSpPr txBox="1"/>
          <p:nvPr/>
        </p:nvSpPr>
        <p:spPr bwMode="gray">
          <a:xfrm>
            <a:off x="9243535" y="1691511"/>
            <a:ext cx="2612891" cy="1169551"/>
          </a:xfrm>
          <a:prstGeom prst="rect">
            <a:avLst/>
          </a:prstGeom>
          <a:noFill/>
        </p:spPr>
        <p:txBody>
          <a:bodyPr wrap="square" lIns="0" rtlCol="0">
            <a:spAutoFit/>
          </a:bodyPr>
          <a:lstStyle/>
          <a:p>
            <a:r>
              <a:rPr lang="en-US" sz="1400" dirty="0"/>
              <a:t>Where do jobs fit within the organization? How do teams organize with defined responsibilities and accountabilities for success?</a:t>
            </a:r>
          </a:p>
        </p:txBody>
      </p:sp>
      <p:sp>
        <p:nvSpPr>
          <p:cNvPr id="47" name="TextBox 46">
            <a:extLst>
              <a:ext uri="{FF2B5EF4-FFF2-40B4-BE49-F238E27FC236}">
                <a16:creationId xmlns:a16="http://schemas.microsoft.com/office/drawing/2014/main" xmlns="" id="{A51C2ABE-4E4B-46D3-A91F-41762B762E1F}"/>
              </a:ext>
            </a:extLst>
          </p:cNvPr>
          <p:cNvSpPr txBox="1"/>
          <p:nvPr/>
        </p:nvSpPr>
        <p:spPr bwMode="gray">
          <a:xfrm>
            <a:off x="9232383" y="3393707"/>
            <a:ext cx="2500829" cy="1169551"/>
          </a:xfrm>
          <a:prstGeom prst="rect">
            <a:avLst/>
          </a:prstGeom>
          <a:noFill/>
        </p:spPr>
        <p:txBody>
          <a:bodyPr wrap="square" lIns="0" rtlCol="0">
            <a:spAutoFit/>
          </a:bodyPr>
          <a:lstStyle/>
          <a:p>
            <a:r>
              <a:rPr lang="en-US" sz="1400" dirty="0"/>
              <a:t>How does culture and ways of working need to shift to drive optimal performance at individual job levels and across the organization?</a:t>
            </a:r>
          </a:p>
        </p:txBody>
      </p:sp>
      <p:sp>
        <p:nvSpPr>
          <p:cNvPr id="48" name="TextBox 47">
            <a:extLst>
              <a:ext uri="{FF2B5EF4-FFF2-40B4-BE49-F238E27FC236}">
                <a16:creationId xmlns:a16="http://schemas.microsoft.com/office/drawing/2014/main" xmlns="" id="{598F7B0E-A193-4EC2-87A8-ABB7EB9BD8CB}"/>
              </a:ext>
            </a:extLst>
          </p:cNvPr>
          <p:cNvSpPr txBox="1"/>
          <p:nvPr/>
        </p:nvSpPr>
        <p:spPr bwMode="gray">
          <a:xfrm>
            <a:off x="4515196" y="5815066"/>
            <a:ext cx="3852100" cy="738664"/>
          </a:xfrm>
          <a:prstGeom prst="rect">
            <a:avLst/>
          </a:prstGeom>
          <a:noFill/>
        </p:spPr>
        <p:txBody>
          <a:bodyPr wrap="square" lIns="0" rtlCol="0">
            <a:spAutoFit/>
          </a:bodyPr>
          <a:lstStyle/>
          <a:p>
            <a:r>
              <a:rPr lang="en-US" sz="1400" dirty="0"/>
              <a:t>How do jobs and talent requirements change in support of the organization’s approaches to partnership?</a:t>
            </a:r>
          </a:p>
        </p:txBody>
      </p:sp>
      <p:sp>
        <p:nvSpPr>
          <p:cNvPr id="40" name="TextBox 39">
            <a:extLst>
              <a:ext uri="{FF2B5EF4-FFF2-40B4-BE49-F238E27FC236}">
                <a16:creationId xmlns:a16="http://schemas.microsoft.com/office/drawing/2014/main" xmlns="" id="{89830FE7-B2F2-428E-A5FD-1BB7D278E303}"/>
              </a:ext>
            </a:extLst>
          </p:cNvPr>
          <p:cNvSpPr txBox="1"/>
          <p:nvPr/>
        </p:nvSpPr>
        <p:spPr bwMode="gray">
          <a:xfrm>
            <a:off x="4530245" y="5506120"/>
            <a:ext cx="2899829" cy="369333"/>
          </a:xfrm>
          <a:prstGeom prst="rect">
            <a:avLst/>
          </a:prstGeom>
          <a:solidFill>
            <a:srgbClr val="002856"/>
          </a:solidFill>
        </p:spPr>
        <p:txBody>
          <a:bodyPr vert="horz" wrap="square" lIns="91440" tIns="91440" rIns="91440" bIns="91440" rtlCol="0" anchor="ctr">
            <a:noAutofit/>
          </a:bodyPr>
          <a:lstStyle/>
          <a:p>
            <a:pPr algn="ctr"/>
            <a:r>
              <a:rPr lang="en-US" sz="1400" b="1">
                <a:solidFill>
                  <a:schemeClr val="bg1"/>
                </a:solidFill>
                <a:latin typeface="+mj-lt"/>
              </a:rPr>
              <a:t>Sourcing</a:t>
            </a:r>
          </a:p>
        </p:txBody>
      </p:sp>
      <p:sp>
        <p:nvSpPr>
          <p:cNvPr id="50" name="TextBox 49">
            <a:extLst>
              <a:ext uri="{FF2B5EF4-FFF2-40B4-BE49-F238E27FC236}">
                <a16:creationId xmlns:a16="http://schemas.microsoft.com/office/drawing/2014/main" xmlns="" id="{063B7E96-9E8C-4871-876E-3F6D7A75C521}"/>
              </a:ext>
            </a:extLst>
          </p:cNvPr>
          <p:cNvSpPr txBox="1"/>
          <p:nvPr/>
        </p:nvSpPr>
        <p:spPr bwMode="gray">
          <a:xfrm>
            <a:off x="5032794" y="1197315"/>
            <a:ext cx="3365586" cy="523220"/>
          </a:xfrm>
          <a:prstGeom prst="rect">
            <a:avLst/>
          </a:prstGeom>
          <a:noFill/>
        </p:spPr>
        <p:txBody>
          <a:bodyPr wrap="square" lIns="0" rtlCol="0">
            <a:spAutoFit/>
          </a:bodyPr>
          <a:lstStyle/>
          <a:p>
            <a:r>
              <a:rPr lang="en-US" sz="1400"/>
              <a:t>How does individual performance align to organizational performance?</a:t>
            </a:r>
          </a:p>
        </p:txBody>
      </p:sp>
      <p:sp>
        <p:nvSpPr>
          <p:cNvPr id="51" name="TextBox 50">
            <a:extLst>
              <a:ext uri="{FF2B5EF4-FFF2-40B4-BE49-F238E27FC236}">
                <a16:creationId xmlns:a16="http://schemas.microsoft.com/office/drawing/2014/main" xmlns="" id="{A457CA21-2139-4A5E-92C1-D5639C7720D2}"/>
              </a:ext>
            </a:extLst>
          </p:cNvPr>
          <p:cNvSpPr txBox="1"/>
          <p:nvPr/>
        </p:nvSpPr>
        <p:spPr bwMode="gray">
          <a:xfrm>
            <a:off x="5001969" y="865041"/>
            <a:ext cx="2404220" cy="369332"/>
          </a:xfrm>
          <a:prstGeom prst="rect">
            <a:avLst/>
          </a:prstGeom>
          <a:solidFill>
            <a:srgbClr val="002856"/>
          </a:solidFill>
        </p:spPr>
        <p:txBody>
          <a:bodyPr vert="horz" wrap="square" lIns="91440" tIns="91440" rIns="91440" bIns="91440" rtlCol="0" anchor="ctr">
            <a:noAutofit/>
          </a:bodyPr>
          <a:lstStyle/>
          <a:p>
            <a:pPr algn="ctr"/>
            <a:r>
              <a:rPr lang="en-US" sz="1400" b="1">
                <a:solidFill>
                  <a:schemeClr val="bg1"/>
                </a:solidFill>
                <a:latin typeface="+mj-lt"/>
              </a:rPr>
              <a:t>Performance</a:t>
            </a:r>
          </a:p>
        </p:txBody>
      </p:sp>
      <p:cxnSp>
        <p:nvCxnSpPr>
          <p:cNvPr id="52" name="Straight Connector 93">
            <a:extLst>
              <a:ext uri="{FF2B5EF4-FFF2-40B4-BE49-F238E27FC236}">
                <a16:creationId xmlns:a16="http://schemas.microsoft.com/office/drawing/2014/main" xmlns="" id="{DBF58513-B04C-4FB5-B4EE-771BBC136876}"/>
              </a:ext>
            </a:extLst>
          </p:cNvPr>
          <p:cNvCxnSpPr>
            <a:cxnSpLocks/>
            <a:stCxn id="51" idx="1"/>
          </p:cNvCxnSpPr>
          <p:nvPr/>
        </p:nvCxnSpPr>
        <p:spPr bwMode="gray">
          <a:xfrm rot="10800000" flipH="1" flipV="1">
            <a:off x="5001968" y="1049706"/>
            <a:ext cx="543353" cy="1235427"/>
          </a:xfrm>
          <a:prstGeom prst="bentConnector4">
            <a:avLst>
              <a:gd name="adj1" fmla="val -42072"/>
              <a:gd name="adj2" fmla="val 57474"/>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xmlns="" id="{9DD912B1-647E-410E-93EC-4455781FF112}"/>
              </a:ext>
            </a:extLst>
          </p:cNvPr>
          <p:cNvSpPr txBox="1"/>
          <p:nvPr/>
        </p:nvSpPr>
        <p:spPr bwMode="gray">
          <a:xfrm>
            <a:off x="463667" y="5677645"/>
            <a:ext cx="2688771" cy="523220"/>
          </a:xfrm>
          <a:prstGeom prst="rect">
            <a:avLst/>
          </a:prstGeom>
          <a:noFill/>
        </p:spPr>
        <p:txBody>
          <a:bodyPr wrap="square" lIns="0" rtlCol="0">
            <a:spAutoFit/>
          </a:bodyPr>
          <a:lstStyle/>
          <a:p>
            <a:r>
              <a:rPr lang="en-US" sz="1400" dirty="0"/>
              <a:t>Which jobs are located where? Which jobs are remote? </a:t>
            </a:r>
          </a:p>
        </p:txBody>
      </p:sp>
      <p:sp>
        <p:nvSpPr>
          <p:cNvPr id="54" name="TextBox 53">
            <a:extLst>
              <a:ext uri="{FF2B5EF4-FFF2-40B4-BE49-F238E27FC236}">
                <a16:creationId xmlns:a16="http://schemas.microsoft.com/office/drawing/2014/main" xmlns="" id="{17DC0C46-E6C5-42E6-BF2D-117B24160E57}"/>
              </a:ext>
            </a:extLst>
          </p:cNvPr>
          <p:cNvSpPr txBox="1"/>
          <p:nvPr/>
        </p:nvSpPr>
        <p:spPr bwMode="gray">
          <a:xfrm>
            <a:off x="439930" y="5292846"/>
            <a:ext cx="2500829" cy="369332"/>
          </a:xfrm>
          <a:prstGeom prst="rect">
            <a:avLst/>
          </a:prstGeom>
          <a:solidFill>
            <a:srgbClr val="002856"/>
          </a:solidFill>
        </p:spPr>
        <p:txBody>
          <a:bodyPr vert="horz" wrap="square" lIns="91440" tIns="91440" rIns="91440" bIns="91440" rtlCol="0" anchor="ctr">
            <a:noAutofit/>
          </a:bodyPr>
          <a:lstStyle/>
          <a:p>
            <a:pPr algn="ctr"/>
            <a:r>
              <a:rPr lang="en-US" sz="1400" b="1">
                <a:solidFill>
                  <a:schemeClr val="bg1"/>
                </a:solidFill>
                <a:latin typeface="+mj-lt"/>
              </a:rPr>
              <a:t>Places</a:t>
            </a:r>
          </a:p>
        </p:txBody>
      </p:sp>
      <p:cxnSp>
        <p:nvCxnSpPr>
          <p:cNvPr id="55" name="Straight Connector 87">
            <a:extLst>
              <a:ext uri="{FF2B5EF4-FFF2-40B4-BE49-F238E27FC236}">
                <a16:creationId xmlns:a16="http://schemas.microsoft.com/office/drawing/2014/main" xmlns="" id="{27003CF9-A000-4BF8-BC9B-BFF99D5307CE}"/>
              </a:ext>
            </a:extLst>
          </p:cNvPr>
          <p:cNvCxnSpPr>
            <a:cxnSpLocks/>
          </p:cNvCxnSpPr>
          <p:nvPr/>
        </p:nvCxnSpPr>
        <p:spPr bwMode="gray">
          <a:xfrm flipV="1">
            <a:off x="2955809" y="5209518"/>
            <a:ext cx="2589512" cy="313654"/>
          </a:xfrm>
          <a:prstGeom prst="bentConnector3">
            <a:avLst>
              <a:gd name="adj1" fmla="val 50000"/>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xmlns="" id="{EB891B0D-3B34-491C-A7DE-3D5E675EB687}"/>
              </a:ext>
            </a:extLst>
          </p:cNvPr>
          <p:cNvSpPr txBox="1"/>
          <p:nvPr/>
        </p:nvSpPr>
        <p:spPr bwMode="gray">
          <a:xfrm>
            <a:off x="452757" y="2416158"/>
            <a:ext cx="2404220" cy="369332"/>
          </a:xfrm>
          <a:prstGeom prst="rect">
            <a:avLst/>
          </a:prstGeom>
          <a:solidFill>
            <a:srgbClr val="002856"/>
          </a:solidFill>
        </p:spPr>
        <p:txBody>
          <a:bodyPr vert="horz" wrap="square" lIns="91440" tIns="91440" rIns="91440" bIns="91440" rtlCol="0" anchor="ctr">
            <a:noAutofit/>
          </a:bodyPr>
          <a:lstStyle/>
          <a:p>
            <a:pPr algn="ctr"/>
            <a:r>
              <a:rPr lang="en-US" sz="1400" b="1">
                <a:solidFill>
                  <a:schemeClr val="bg1"/>
                </a:solidFill>
                <a:latin typeface="+mj-lt"/>
              </a:rPr>
              <a:t>Financial</a:t>
            </a:r>
          </a:p>
        </p:txBody>
      </p:sp>
      <p:sp>
        <p:nvSpPr>
          <p:cNvPr id="57" name="TextBox 56">
            <a:extLst>
              <a:ext uri="{FF2B5EF4-FFF2-40B4-BE49-F238E27FC236}">
                <a16:creationId xmlns:a16="http://schemas.microsoft.com/office/drawing/2014/main" xmlns="" id="{49E0B2AA-546F-4F7F-AB69-DA2DFF587349}"/>
              </a:ext>
            </a:extLst>
          </p:cNvPr>
          <p:cNvSpPr txBox="1"/>
          <p:nvPr/>
        </p:nvSpPr>
        <p:spPr bwMode="gray">
          <a:xfrm>
            <a:off x="456188" y="2817455"/>
            <a:ext cx="2815091" cy="523220"/>
          </a:xfrm>
          <a:prstGeom prst="rect">
            <a:avLst/>
          </a:prstGeom>
          <a:noFill/>
        </p:spPr>
        <p:txBody>
          <a:bodyPr wrap="square" lIns="0" rtlCol="0">
            <a:spAutoFit/>
          </a:bodyPr>
          <a:lstStyle/>
          <a:p>
            <a:r>
              <a:rPr lang="en-US" sz="1400"/>
              <a:t>How does the mix of Jobs and levels influence the finances?</a:t>
            </a:r>
          </a:p>
        </p:txBody>
      </p:sp>
      <p:sp>
        <p:nvSpPr>
          <p:cNvPr id="58" name="TextBox 57">
            <a:extLst>
              <a:ext uri="{FF2B5EF4-FFF2-40B4-BE49-F238E27FC236}">
                <a16:creationId xmlns:a16="http://schemas.microsoft.com/office/drawing/2014/main" xmlns="" id="{8FBBE789-E23A-40B5-9374-4591DA6C8721}"/>
              </a:ext>
            </a:extLst>
          </p:cNvPr>
          <p:cNvSpPr txBox="1"/>
          <p:nvPr/>
        </p:nvSpPr>
        <p:spPr bwMode="gray">
          <a:xfrm>
            <a:off x="9232384" y="4944725"/>
            <a:ext cx="2500829" cy="307777"/>
          </a:xfrm>
          <a:prstGeom prst="rect">
            <a:avLst/>
          </a:prstGeom>
          <a:solidFill>
            <a:srgbClr val="002856"/>
          </a:solidFill>
        </p:spPr>
        <p:txBody>
          <a:bodyPr wrap="square" lIns="0" rtlCol="0">
            <a:spAutoFit/>
          </a:bodyPr>
          <a:lstStyle/>
          <a:p>
            <a:pPr algn="ctr"/>
            <a:r>
              <a:rPr lang="en-US" sz="1400" b="1">
                <a:solidFill>
                  <a:schemeClr val="bg1"/>
                </a:solidFill>
                <a:latin typeface="+mj-lt"/>
              </a:rPr>
              <a:t>Tools/ Assets</a:t>
            </a:r>
          </a:p>
        </p:txBody>
      </p:sp>
      <p:sp>
        <p:nvSpPr>
          <p:cNvPr id="59" name="TextBox 58">
            <a:extLst>
              <a:ext uri="{FF2B5EF4-FFF2-40B4-BE49-F238E27FC236}">
                <a16:creationId xmlns:a16="http://schemas.microsoft.com/office/drawing/2014/main" xmlns="" id="{3952FBA9-414C-4095-AA43-0586A5B0032A}"/>
              </a:ext>
            </a:extLst>
          </p:cNvPr>
          <p:cNvSpPr txBox="1"/>
          <p:nvPr/>
        </p:nvSpPr>
        <p:spPr bwMode="gray">
          <a:xfrm>
            <a:off x="9232384" y="5247298"/>
            <a:ext cx="2500829" cy="523220"/>
          </a:xfrm>
          <a:prstGeom prst="rect">
            <a:avLst/>
          </a:prstGeom>
          <a:noFill/>
        </p:spPr>
        <p:txBody>
          <a:bodyPr wrap="square" lIns="0" rtlCol="0">
            <a:spAutoFit/>
          </a:bodyPr>
          <a:lstStyle/>
          <a:p>
            <a:r>
              <a:rPr lang="en-US" sz="1400" dirty="0"/>
              <a:t>What tools/assets are necessary to perform the job? </a:t>
            </a:r>
          </a:p>
        </p:txBody>
      </p:sp>
      <p:cxnSp>
        <p:nvCxnSpPr>
          <p:cNvPr id="60" name="Straight Connector 87">
            <a:extLst>
              <a:ext uri="{FF2B5EF4-FFF2-40B4-BE49-F238E27FC236}">
                <a16:creationId xmlns:a16="http://schemas.microsoft.com/office/drawing/2014/main" xmlns="" id="{5E614F84-7557-4600-8FAB-9A4D28E7157F}"/>
              </a:ext>
            </a:extLst>
          </p:cNvPr>
          <p:cNvCxnSpPr>
            <a:cxnSpLocks/>
          </p:cNvCxnSpPr>
          <p:nvPr/>
        </p:nvCxnSpPr>
        <p:spPr bwMode="gray">
          <a:xfrm>
            <a:off x="7592592" y="4334188"/>
            <a:ext cx="1461005" cy="741810"/>
          </a:xfrm>
          <a:prstGeom prst="bentConnector3">
            <a:avLst>
              <a:gd name="adj1" fmla="val 50000"/>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87">
            <a:extLst>
              <a:ext uri="{FF2B5EF4-FFF2-40B4-BE49-F238E27FC236}">
                <a16:creationId xmlns:a16="http://schemas.microsoft.com/office/drawing/2014/main" xmlns="" id="{D019BA9D-69A5-415A-98FA-39D8211041AD}"/>
              </a:ext>
            </a:extLst>
          </p:cNvPr>
          <p:cNvCxnSpPr>
            <a:cxnSpLocks/>
            <a:endCxn id="4" idx="3"/>
          </p:cNvCxnSpPr>
          <p:nvPr/>
        </p:nvCxnSpPr>
        <p:spPr bwMode="gray">
          <a:xfrm rot="16200000" flipH="1">
            <a:off x="2706368" y="2856899"/>
            <a:ext cx="1021468" cy="533104"/>
          </a:xfrm>
          <a:prstGeom prst="bentConnector2">
            <a:avLst/>
          </a:prstGeom>
          <a:ln w="19050">
            <a:solidFill>
              <a:srgbClr val="BDBDBD"/>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270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7E82D0D7-D233-4EF1-AD94-B97F663A8AA7}"/>
              </a:ext>
            </a:extLst>
          </p:cNvPr>
          <p:cNvGraphicFramePr>
            <a:graphicFrameLocks noChangeAspect="1"/>
          </p:cNvGraphicFramePr>
          <p:nvPr>
            <p:custDataLst>
              <p:tags r:id="rId2"/>
            </p:custDataLst>
            <p:extLst>
              <p:ext uri="{D42A27DB-BD31-4B8C-83A1-F6EECF244321}">
                <p14:modId xmlns:p14="http://schemas.microsoft.com/office/powerpoint/2010/main" val="2379799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5"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7E82D0D7-D233-4EF1-AD94-B97F663A8AA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04D3259-8BAE-49C4-AF56-AB84D0A8EDC9}"/>
              </a:ext>
            </a:extLst>
          </p:cNvPr>
          <p:cNvSpPr>
            <a:spLocks noGrp="1"/>
          </p:cNvSpPr>
          <p:nvPr>
            <p:ph type="title"/>
          </p:nvPr>
        </p:nvSpPr>
        <p:spPr bwMode="gray"/>
        <p:txBody>
          <a:bodyPr vert="horz"/>
          <a:lstStyle/>
          <a:p>
            <a:r>
              <a:rPr lang="en-US" dirty="0"/>
              <a:t>Key Questions for Designing Your IT Job Architecture</a:t>
            </a:r>
          </a:p>
        </p:txBody>
      </p:sp>
      <p:graphicFrame>
        <p:nvGraphicFramePr>
          <p:cNvPr id="5" name="Content Placeholder 4">
            <a:extLst>
              <a:ext uri="{FF2B5EF4-FFF2-40B4-BE49-F238E27FC236}">
                <a16:creationId xmlns:a16="http://schemas.microsoft.com/office/drawing/2014/main" xmlns="" id="{98991426-906D-483A-B02B-207254F85ECF}"/>
              </a:ext>
            </a:extLst>
          </p:cNvPr>
          <p:cNvGraphicFramePr>
            <a:graphicFrameLocks/>
          </p:cNvGraphicFramePr>
          <p:nvPr>
            <p:extLst>
              <p:ext uri="{D42A27DB-BD31-4B8C-83A1-F6EECF244321}">
                <p14:modId xmlns:p14="http://schemas.microsoft.com/office/powerpoint/2010/main" val="4063637373"/>
              </p:ext>
            </p:extLst>
          </p:nvPr>
        </p:nvGraphicFramePr>
        <p:xfrm>
          <a:off x="457993" y="2048319"/>
          <a:ext cx="11276013" cy="3939732"/>
        </p:xfrm>
        <a:graphic>
          <a:graphicData uri="http://schemas.openxmlformats.org/drawingml/2006/table">
            <a:tbl>
              <a:tblPr firstRow="1" bandRow="1">
                <a:tableStyleId>{5C22544A-7EE6-4342-B048-85BDC9FD1C3A}</a:tableStyleId>
              </a:tblPr>
              <a:tblGrid>
                <a:gridCol w="5505927">
                  <a:extLst>
                    <a:ext uri="{9D8B030D-6E8A-4147-A177-3AD203B41FA5}">
                      <a16:colId xmlns:a16="http://schemas.microsoft.com/office/drawing/2014/main" xmlns="" val="20000"/>
                    </a:ext>
                  </a:extLst>
                </a:gridCol>
                <a:gridCol w="269240">
                  <a:extLst>
                    <a:ext uri="{9D8B030D-6E8A-4147-A177-3AD203B41FA5}">
                      <a16:colId xmlns:a16="http://schemas.microsoft.com/office/drawing/2014/main" xmlns="" val="4221154780"/>
                    </a:ext>
                  </a:extLst>
                </a:gridCol>
                <a:gridCol w="5500846">
                  <a:extLst>
                    <a:ext uri="{9D8B030D-6E8A-4147-A177-3AD203B41FA5}">
                      <a16:colId xmlns:a16="http://schemas.microsoft.com/office/drawing/2014/main" xmlns="" val="20001"/>
                    </a:ext>
                  </a:extLst>
                </a:gridCol>
              </a:tblGrid>
              <a:tr h="875151">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600" b="0" dirty="0">
                          <a:solidFill>
                            <a:sysClr val="windowText" lastClr="000000"/>
                          </a:solidFill>
                        </a:rPr>
                        <a:t>What capabilities does IT deliver to operationalize the target I&amp;T operating model? How do we deliver them through jobs organized into job families?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dirty="0">
                          <a:solidFill>
                            <a:sysClr val="windowText" lastClr="000000"/>
                          </a:solidFill>
                        </a:rPr>
                        <a:t>Descriptions of job families, job series and responsibilities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r h="615847">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sz="1600" b="0">
                          <a:solidFill>
                            <a:sysClr val="windowText" lastClr="000000"/>
                          </a:solidFill>
                        </a:rPr>
                        <a:t>What skills and knowledge are needed to perform</a:t>
                      </a:r>
                      <a:br>
                        <a:rPr lang="en-US" sz="1600" b="0">
                          <a:solidFill>
                            <a:sysClr val="windowText" lastClr="000000"/>
                          </a:solidFill>
                        </a:rPr>
                      </a:br>
                      <a:r>
                        <a:rPr lang="en-US" sz="1600" b="0">
                          <a:solidFill>
                            <a:sysClr val="windowText" lastClr="000000"/>
                          </a:solidFill>
                        </a:rPr>
                        <a:t>the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b="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a:solidFill>
                            <a:sysClr val="windowText" lastClr="000000"/>
                          </a:solidFill>
                        </a:rPr>
                        <a:t>Industry, technical, business skills and knowledge requirements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r h="615847">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startAt="3"/>
                        <a:tabLst/>
                        <a:defRPr/>
                      </a:pPr>
                      <a:r>
                        <a:rPr lang="en-US" sz="1600" b="0" dirty="0">
                          <a:solidFill>
                            <a:sysClr val="windowText" lastClr="000000"/>
                          </a:solidFill>
                        </a:rPr>
                        <a:t>What behaviors are predictors of success in jobs/roles within and across job families?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a:solidFill>
                            <a:sysClr val="windowText" lastClr="000000"/>
                          </a:solidFill>
                        </a:rPr>
                        <a:t>Behavioral competency requirements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3"/>
                  </a:ext>
                </a:extLst>
              </a:tr>
              <a:tr h="698433">
                <a:tc>
                  <a:txBody>
                    <a:bodyPr/>
                    <a:lstStyle/>
                    <a:p>
                      <a:pPr marL="342900" indent="-342900">
                        <a:buFont typeface="+mj-lt"/>
                        <a:buAutoNum type="arabicPeriod" startAt="4"/>
                      </a:pPr>
                      <a:r>
                        <a:rPr lang="en-US" sz="1600" b="0" dirty="0">
                          <a:solidFill>
                            <a:sysClr val="windowText" lastClr="000000"/>
                          </a:solidFill>
                        </a:rPr>
                        <a:t>What job growth opportunities can we offer in a</a:t>
                      </a:r>
                      <a:br>
                        <a:rPr lang="en-US" sz="1600" b="0" dirty="0">
                          <a:solidFill>
                            <a:sysClr val="windowText" lastClr="000000"/>
                          </a:solidFill>
                        </a:rPr>
                      </a:br>
                      <a:r>
                        <a:rPr lang="en-US" sz="1600" b="0" dirty="0">
                          <a:solidFill>
                            <a:sysClr val="windowText" lastClr="000000"/>
                          </a:solidFill>
                        </a:rPr>
                        <a:t>job family?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Font typeface="Arial" pitchFamily="34" charset="0"/>
                        <a:buNone/>
                      </a:pPr>
                      <a:endParaRPr lang="en-US" sz="1600" b="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buFont typeface="Arial" pitchFamily="34" charset="0"/>
                        <a:buNone/>
                      </a:pPr>
                      <a:r>
                        <a:rPr lang="en-US" sz="1600" b="0" dirty="0">
                          <a:solidFill>
                            <a:sysClr val="windowText" lastClr="000000"/>
                          </a:solidFill>
                        </a:rPr>
                        <a:t>Job series and number of career levels necessary to differentiate work performed in a job family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4"/>
                  </a:ext>
                </a:extLst>
              </a:tr>
              <a:tr h="1134454">
                <a:tc>
                  <a:txBody>
                    <a:bodyPr/>
                    <a:lstStyle/>
                    <a:p>
                      <a:pPr marL="342900" marR="0" indent="-342900" algn="l" defTabSz="914400" rtl="0" eaLnBrk="1" fontAlgn="auto" latinLnBrk="0" hangingPunct="1">
                        <a:lnSpc>
                          <a:spcPct val="100000"/>
                        </a:lnSpc>
                        <a:spcBef>
                          <a:spcPts val="0"/>
                        </a:spcBef>
                        <a:spcAft>
                          <a:spcPts val="0"/>
                        </a:spcAft>
                        <a:buClrTx/>
                        <a:buSzTx/>
                        <a:buFont typeface="+mj-lt"/>
                        <a:buAutoNum type="arabicPeriod" startAt="5"/>
                        <a:tabLst/>
                        <a:defRPr/>
                      </a:pPr>
                      <a:r>
                        <a:rPr lang="en-US" sz="1600" b="0">
                          <a:solidFill>
                            <a:sysClr val="windowText" lastClr="000000"/>
                          </a:solidFill>
                        </a:rPr>
                        <a:t>How do we guide employees in the development of needed skills and competencies to realize their career aspiration and advance their contribution and impact to the business?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sz="1600" b="0">
                        <a:solidFill>
                          <a:sysClr val="windowText" lastClr="000000"/>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0" dirty="0">
                          <a:solidFill>
                            <a:sysClr val="windowText" lastClr="000000"/>
                          </a:solidFill>
                        </a:rPr>
                        <a:t>Roadmaps (career paths with connected learning activities) for progression within and across job families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5"/>
                  </a:ext>
                </a:extLst>
              </a:tr>
            </a:tbl>
          </a:graphicData>
        </a:graphic>
      </p:graphicFrame>
      <p:sp>
        <p:nvSpPr>
          <p:cNvPr id="7" name="Rectangle 6">
            <a:extLst>
              <a:ext uri="{FF2B5EF4-FFF2-40B4-BE49-F238E27FC236}">
                <a16:creationId xmlns:a16="http://schemas.microsoft.com/office/drawing/2014/main" xmlns="" id="{8A5B1D3A-1511-4D25-8DB9-1500CCB112E7}"/>
              </a:ext>
            </a:extLst>
          </p:cNvPr>
          <p:cNvSpPr/>
          <p:nvPr/>
        </p:nvSpPr>
        <p:spPr bwMode="gray">
          <a:xfrm>
            <a:off x="6234113" y="1354726"/>
            <a:ext cx="5500686" cy="609899"/>
          </a:xfrm>
          <a:prstGeom prst="rect">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lIns="0" tIns="0" rIns="0" bIns="0" rtlCol="0" anchor="ctr" anchorCtr="0"/>
          <a:lstStyle/>
          <a:p>
            <a:pPr algn="ctr"/>
            <a:r>
              <a:rPr lang="en-US" b="1">
                <a:solidFill>
                  <a:schemeClr val="bg1"/>
                </a:solidFill>
                <a:latin typeface="+mj-lt"/>
              </a:rPr>
              <a:t>Outcome</a:t>
            </a:r>
          </a:p>
        </p:txBody>
      </p:sp>
      <p:sp>
        <p:nvSpPr>
          <p:cNvPr id="8" name="Isosceles Triangle 7">
            <a:extLst>
              <a:ext uri="{FF2B5EF4-FFF2-40B4-BE49-F238E27FC236}">
                <a16:creationId xmlns:a16="http://schemas.microsoft.com/office/drawing/2014/main" xmlns="" id="{CA979E96-FD28-4397-8E8A-ACFEC271AD6C}"/>
              </a:ext>
            </a:extLst>
          </p:cNvPr>
          <p:cNvSpPr/>
          <p:nvPr/>
        </p:nvSpPr>
        <p:spPr bwMode="gray">
          <a:xfrm rot="16200000">
            <a:off x="11331544" y="1550585"/>
            <a:ext cx="609899" cy="196616"/>
          </a:xfrm>
          <a:prstGeom prst="triangl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sz="2000">
              <a:latin typeface="+mj-lt"/>
            </a:endParaRPr>
          </a:p>
        </p:txBody>
      </p:sp>
      <p:sp>
        <p:nvSpPr>
          <p:cNvPr id="11" name="Rectangle 10">
            <a:extLst>
              <a:ext uri="{FF2B5EF4-FFF2-40B4-BE49-F238E27FC236}">
                <a16:creationId xmlns:a16="http://schemas.microsoft.com/office/drawing/2014/main" xmlns="" id="{D10D7BF3-4EB2-41E7-9B5B-D876101987DE}"/>
              </a:ext>
            </a:extLst>
          </p:cNvPr>
          <p:cNvSpPr/>
          <p:nvPr/>
        </p:nvSpPr>
        <p:spPr bwMode="gray">
          <a:xfrm>
            <a:off x="461963" y="1352179"/>
            <a:ext cx="5494336" cy="609899"/>
          </a:xfrm>
          <a:prstGeom prst="rect">
            <a:avLst/>
          </a:prstGeom>
          <a:solidFill>
            <a:schemeClr val="accent1"/>
          </a:solidFill>
          <a:ln>
            <a:noFill/>
          </a:ln>
        </p:spPr>
        <p:style>
          <a:lnRef idx="1">
            <a:schemeClr val="accent1"/>
          </a:lnRef>
          <a:fillRef idx="0">
            <a:schemeClr val="accent1"/>
          </a:fillRef>
          <a:effectRef idx="0">
            <a:schemeClr val="accent1"/>
          </a:effectRef>
          <a:fontRef idx="minor">
            <a:schemeClr val="tx1"/>
          </a:fontRef>
        </p:style>
        <p:txBody>
          <a:bodyPr lIns="0" tIns="0" rIns="0" bIns="0" rtlCol="0" anchor="ctr" anchorCtr="0"/>
          <a:lstStyle/>
          <a:p>
            <a:pPr algn="ctr"/>
            <a:r>
              <a:rPr lang="en-US" b="1">
                <a:solidFill>
                  <a:schemeClr val="bg1"/>
                </a:solidFill>
                <a:latin typeface="+mj-lt"/>
              </a:rPr>
              <a:t>Question</a:t>
            </a:r>
          </a:p>
        </p:txBody>
      </p:sp>
      <p:sp>
        <p:nvSpPr>
          <p:cNvPr id="12" name="Isosceles Triangle 11">
            <a:extLst>
              <a:ext uri="{FF2B5EF4-FFF2-40B4-BE49-F238E27FC236}">
                <a16:creationId xmlns:a16="http://schemas.microsoft.com/office/drawing/2014/main" xmlns="" id="{1F6B2C50-C87B-4670-AC27-410BECC5C66D}"/>
              </a:ext>
            </a:extLst>
          </p:cNvPr>
          <p:cNvSpPr/>
          <p:nvPr/>
        </p:nvSpPr>
        <p:spPr bwMode="gray">
          <a:xfrm rot="16200000">
            <a:off x="5553156" y="1550699"/>
            <a:ext cx="609899" cy="196389"/>
          </a:xfrm>
          <a:prstGeom prst="triangle">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en-US" sz="2000">
              <a:latin typeface="+mj-lt"/>
            </a:endParaRPr>
          </a:p>
        </p:txBody>
      </p:sp>
      <p:sp>
        <p:nvSpPr>
          <p:cNvPr id="17" name="Freeform: Shape 16">
            <a:extLst>
              <a:ext uri="{FF2B5EF4-FFF2-40B4-BE49-F238E27FC236}">
                <a16:creationId xmlns:a16="http://schemas.microsoft.com/office/drawing/2014/main" xmlns="" id="{1196258D-FB02-45F8-91E2-C547766157B1}"/>
              </a:ext>
            </a:extLst>
          </p:cNvPr>
          <p:cNvSpPr>
            <a:spLocks noChangeAspect="1"/>
          </p:cNvSpPr>
          <p:nvPr/>
        </p:nvSpPr>
        <p:spPr bwMode="gray">
          <a:xfrm>
            <a:off x="681613" y="1424112"/>
            <a:ext cx="429637" cy="429637"/>
          </a:xfrm>
          <a:custGeom>
            <a:avLst/>
            <a:gdLst>
              <a:gd name="connsiteX0" fmla="*/ 364712 w 542925"/>
              <a:gd name="connsiteY0" fmla="*/ 188500 h 542925"/>
              <a:gd name="connsiteX1" fmla="*/ 338994 w 542925"/>
              <a:gd name="connsiteY1" fmla="*/ 269081 h 542925"/>
              <a:gd name="connsiteX2" fmla="*/ 318706 w 542925"/>
              <a:gd name="connsiteY2" fmla="*/ 287941 h 542925"/>
              <a:gd name="connsiteX3" fmla="*/ 292989 w 542925"/>
              <a:gd name="connsiteY3" fmla="*/ 346996 h 542925"/>
              <a:gd name="connsiteX4" fmla="*/ 292989 w 542925"/>
              <a:gd name="connsiteY4" fmla="*/ 359569 h 542925"/>
              <a:gd name="connsiteX5" fmla="*/ 254889 w 542925"/>
              <a:gd name="connsiteY5" fmla="*/ 359569 h 542925"/>
              <a:gd name="connsiteX6" fmla="*/ 254889 w 542925"/>
              <a:gd name="connsiteY6" fmla="*/ 346996 h 542925"/>
              <a:gd name="connsiteX7" fmla="*/ 292798 w 542925"/>
              <a:gd name="connsiteY7" fmla="*/ 260033 h 542925"/>
              <a:gd name="connsiteX8" fmla="*/ 312611 w 542925"/>
              <a:gd name="connsiteY8" fmla="*/ 241649 h 542925"/>
              <a:gd name="connsiteX9" fmla="*/ 327184 w 542925"/>
              <a:gd name="connsiteY9" fmla="*/ 194691 h 542925"/>
              <a:gd name="connsiteX10" fmla="*/ 280321 w 542925"/>
              <a:gd name="connsiteY10" fmla="*/ 150400 h 542925"/>
              <a:gd name="connsiteX11" fmla="*/ 238030 w 542925"/>
              <a:gd name="connsiteY11" fmla="*/ 163735 h 542925"/>
              <a:gd name="connsiteX12" fmla="*/ 220027 w 542925"/>
              <a:gd name="connsiteY12" fmla="*/ 204026 h 542925"/>
              <a:gd name="connsiteX13" fmla="*/ 220027 w 542925"/>
              <a:gd name="connsiteY13" fmla="*/ 219932 h 542925"/>
              <a:gd name="connsiteX14" fmla="*/ 181927 w 542925"/>
              <a:gd name="connsiteY14" fmla="*/ 219932 h 542925"/>
              <a:gd name="connsiteX15" fmla="*/ 181927 w 542925"/>
              <a:gd name="connsiteY15" fmla="*/ 204026 h 542925"/>
              <a:gd name="connsiteX16" fmla="*/ 212693 w 542925"/>
              <a:gd name="connsiteY16" fmla="*/ 135350 h 542925"/>
              <a:gd name="connsiteX17" fmla="*/ 284702 w 542925"/>
              <a:gd name="connsiteY17" fmla="*/ 112586 h 542925"/>
              <a:gd name="connsiteX18" fmla="*/ 364712 w 542925"/>
              <a:gd name="connsiteY18" fmla="*/ 188500 h 542925"/>
              <a:gd name="connsiteX19" fmla="*/ 273844 w 542925"/>
              <a:gd name="connsiteY19" fmla="*/ 388144 h 542925"/>
              <a:gd name="connsiteX20" fmla="*/ 247650 w 542925"/>
              <a:gd name="connsiteY20" fmla="*/ 414338 h 542925"/>
              <a:gd name="connsiteX21" fmla="*/ 273844 w 542925"/>
              <a:gd name="connsiteY21" fmla="*/ 440531 h 542925"/>
              <a:gd name="connsiteX22" fmla="*/ 300038 w 542925"/>
              <a:gd name="connsiteY22" fmla="*/ 414338 h 542925"/>
              <a:gd name="connsiteX23" fmla="*/ 273844 w 542925"/>
              <a:gd name="connsiteY23" fmla="*/ 388144 h 542925"/>
              <a:gd name="connsiteX24" fmla="*/ 540544 w 542925"/>
              <a:gd name="connsiteY24" fmla="*/ 273844 h 542925"/>
              <a:gd name="connsiteX25" fmla="*/ 273844 w 542925"/>
              <a:gd name="connsiteY25" fmla="*/ 540544 h 542925"/>
              <a:gd name="connsiteX26" fmla="*/ 7144 w 542925"/>
              <a:gd name="connsiteY26" fmla="*/ 273844 h 542925"/>
              <a:gd name="connsiteX27" fmla="*/ 273844 w 542925"/>
              <a:gd name="connsiteY27" fmla="*/ 7144 h 542925"/>
              <a:gd name="connsiteX28" fmla="*/ 540544 w 542925"/>
              <a:gd name="connsiteY28" fmla="*/ 273844 h 542925"/>
              <a:gd name="connsiteX29" fmla="*/ 502444 w 542925"/>
              <a:gd name="connsiteY29" fmla="*/ 273844 h 542925"/>
              <a:gd name="connsiteX30" fmla="*/ 273844 w 542925"/>
              <a:gd name="connsiteY30" fmla="*/ 45244 h 542925"/>
              <a:gd name="connsiteX31" fmla="*/ 45244 w 542925"/>
              <a:gd name="connsiteY31" fmla="*/ 273844 h 542925"/>
              <a:gd name="connsiteX32" fmla="*/ 273844 w 542925"/>
              <a:gd name="connsiteY32" fmla="*/ 502444 h 542925"/>
              <a:gd name="connsiteX33" fmla="*/ 502444 w 542925"/>
              <a:gd name="connsiteY33" fmla="*/ 273844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42925" h="542925">
                <a:moveTo>
                  <a:pt x="364712" y="188500"/>
                </a:moveTo>
                <a:cubicBezTo>
                  <a:pt x="369665" y="218504"/>
                  <a:pt x="360236" y="247841"/>
                  <a:pt x="338994" y="269081"/>
                </a:cubicBezTo>
                <a:lnTo>
                  <a:pt x="318706" y="287941"/>
                </a:lnTo>
                <a:cubicBezTo>
                  <a:pt x="302323" y="303181"/>
                  <a:pt x="292989" y="324612"/>
                  <a:pt x="292989" y="346996"/>
                </a:cubicBezTo>
                <a:lnTo>
                  <a:pt x="292989" y="359569"/>
                </a:lnTo>
                <a:lnTo>
                  <a:pt x="254889" y="359569"/>
                </a:lnTo>
                <a:lnTo>
                  <a:pt x="254889" y="346996"/>
                </a:lnTo>
                <a:cubicBezTo>
                  <a:pt x="254889" y="314135"/>
                  <a:pt x="268700" y="282416"/>
                  <a:pt x="292798" y="260033"/>
                </a:cubicBezTo>
                <a:lnTo>
                  <a:pt x="312611" y="241649"/>
                </a:lnTo>
                <a:cubicBezTo>
                  <a:pt x="324612" y="229648"/>
                  <a:pt x="330041" y="212408"/>
                  <a:pt x="327184" y="194691"/>
                </a:cubicBezTo>
                <a:cubicBezTo>
                  <a:pt x="323374" y="171641"/>
                  <a:pt x="303752" y="152972"/>
                  <a:pt x="280321" y="150400"/>
                </a:cubicBezTo>
                <a:cubicBezTo>
                  <a:pt x="264700" y="148590"/>
                  <a:pt x="249650" y="153353"/>
                  <a:pt x="238030" y="163735"/>
                </a:cubicBezTo>
                <a:cubicBezTo>
                  <a:pt x="226600" y="174022"/>
                  <a:pt x="220027" y="188690"/>
                  <a:pt x="220027" y="204026"/>
                </a:cubicBezTo>
                <a:lnTo>
                  <a:pt x="220027" y="219932"/>
                </a:lnTo>
                <a:lnTo>
                  <a:pt x="181927" y="219932"/>
                </a:lnTo>
                <a:lnTo>
                  <a:pt x="181927" y="204026"/>
                </a:lnTo>
                <a:cubicBezTo>
                  <a:pt x="181927" y="177832"/>
                  <a:pt x="193167" y="152781"/>
                  <a:pt x="212693" y="135350"/>
                </a:cubicBezTo>
                <a:cubicBezTo>
                  <a:pt x="232220" y="117920"/>
                  <a:pt x="258508" y="109633"/>
                  <a:pt x="284702" y="112586"/>
                </a:cubicBezTo>
                <a:cubicBezTo>
                  <a:pt x="325088" y="117062"/>
                  <a:pt x="358140" y="148400"/>
                  <a:pt x="364712" y="188500"/>
                </a:cubicBezTo>
                <a:close/>
                <a:moveTo>
                  <a:pt x="273844" y="388144"/>
                </a:moveTo>
                <a:cubicBezTo>
                  <a:pt x="259366" y="388144"/>
                  <a:pt x="247650" y="399860"/>
                  <a:pt x="247650" y="414338"/>
                </a:cubicBezTo>
                <a:cubicBezTo>
                  <a:pt x="247650" y="428816"/>
                  <a:pt x="259366" y="440531"/>
                  <a:pt x="273844" y="440531"/>
                </a:cubicBezTo>
                <a:cubicBezTo>
                  <a:pt x="288321" y="440531"/>
                  <a:pt x="300038" y="428816"/>
                  <a:pt x="300038" y="414338"/>
                </a:cubicBezTo>
                <a:cubicBezTo>
                  <a:pt x="300038" y="399860"/>
                  <a:pt x="288321" y="388144"/>
                  <a:pt x="273844" y="388144"/>
                </a:cubicBezTo>
                <a:close/>
                <a:moveTo>
                  <a:pt x="540544" y="273844"/>
                </a:moveTo>
                <a:cubicBezTo>
                  <a:pt x="540544" y="421100"/>
                  <a:pt x="421100" y="540544"/>
                  <a:pt x="273844" y="540544"/>
                </a:cubicBezTo>
                <a:cubicBezTo>
                  <a:pt x="126587" y="540544"/>
                  <a:pt x="7144" y="421100"/>
                  <a:pt x="7144" y="273844"/>
                </a:cubicBezTo>
                <a:cubicBezTo>
                  <a:pt x="7144" y="126587"/>
                  <a:pt x="126587" y="7144"/>
                  <a:pt x="273844" y="7144"/>
                </a:cubicBezTo>
                <a:cubicBezTo>
                  <a:pt x="421100" y="7144"/>
                  <a:pt x="540544" y="126587"/>
                  <a:pt x="540544" y="273844"/>
                </a:cubicBezTo>
                <a:close/>
                <a:moveTo>
                  <a:pt x="502444" y="273844"/>
                </a:moveTo>
                <a:cubicBezTo>
                  <a:pt x="502444" y="147828"/>
                  <a:pt x="399859" y="45244"/>
                  <a:pt x="273844" y="45244"/>
                </a:cubicBezTo>
                <a:cubicBezTo>
                  <a:pt x="147828" y="45244"/>
                  <a:pt x="45244" y="147828"/>
                  <a:pt x="45244" y="273844"/>
                </a:cubicBezTo>
                <a:cubicBezTo>
                  <a:pt x="45244" y="399860"/>
                  <a:pt x="147828" y="502444"/>
                  <a:pt x="273844" y="502444"/>
                </a:cubicBezTo>
                <a:cubicBezTo>
                  <a:pt x="399859" y="502444"/>
                  <a:pt x="502444" y="399860"/>
                  <a:pt x="502444" y="273844"/>
                </a:cubicBezTo>
                <a:close/>
              </a:path>
            </a:pathLst>
          </a:custGeom>
          <a:solidFill>
            <a:schemeClr val="bg1"/>
          </a:solidFill>
          <a:ln w="9525" cap="flat">
            <a:noFill/>
            <a:prstDash val="solid"/>
            <a:miter/>
          </a:ln>
        </p:spPr>
        <p:txBody>
          <a:bodyPr rtlCol="0" anchor="ctr"/>
          <a:lstStyle/>
          <a:p>
            <a:endParaRPr lang="en-US"/>
          </a:p>
        </p:txBody>
      </p:sp>
      <p:sp>
        <p:nvSpPr>
          <p:cNvPr id="18" name="Freeform 105">
            <a:extLst>
              <a:ext uri="{FF2B5EF4-FFF2-40B4-BE49-F238E27FC236}">
                <a16:creationId xmlns:a16="http://schemas.microsoft.com/office/drawing/2014/main" xmlns="" id="{AA5F4CFA-1C06-41EA-9599-B7BF0B574FAD}"/>
              </a:ext>
            </a:extLst>
          </p:cNvPr>
          <p:cNvSpPr>
            <a:spLocks noChangeAspect="1" noEditPoints="1"/>
          </p:cNvSpPr>
          <p:nvPr/>
        </p:nvSpPr>
        <p:spPr bwMode="gray">
          <a:xfrm>
            <a:off x="6525654" y="1440967"/>
            <a:ext cx="294246" cy="412782"/>
          </a:xfrm>
          <a:custGeom>
            <a:avLst/>
            <a:gdLst>
              <a:gd name="T0" fmla="*/ 169 w 211"/>
              <a:gd name="T1" fmla="*/ 21 h 296"/>
              <a:gd name="T2" fmla="*/ 169 w 211"/>
              <a:gd name="T3" fmla="*/ 42 h 296"/>
              <a:gd name="T4" fmla="*/ 190 w 211"/>
              <a:gd name="T5" fmla="*/ 42 h 296"/>
              <a:gd name="T6" fmla="*/ 190 w 211"/>
              <a:gd name="T7" fmla="*/ 275 h 296"/>
              <a:gd name="T8" fmla="*/ 21 w 211"/>
              <a:gd name="T9" fmla="*/ 275 h 296"/>
              <a:gd name="T10" fmla="*/ 21 w 211"/>
              <a:gd name="T11" fmla="*/ 42 h 296"/>
              <a:gd name="T12" fmla="*/ 42 w 211"/>
              <a:gd name="T13" fmla="*/ 42 h 296"/>
              <a:gd name="T14" fmla="*/ 42 w 211"/>
              <a:gd name="T15" fmla="*/ 63 h 296"/>
              <a:gd name="T16" fmla="*/ 169 w 211"/>
              <a:gd name="T17" fmla="*/ 63 h 296"/>
              <a:gd name="T18" fmla="*/ 169 w 211"/>
              <a:gd name="T19" fmla="*/ 0 h 296"/>
              <a:gd name="T20" fmla="*/ 42 w 211"/>
              <a:gd name="T21" fmla="*/ 0 h 296"/>
              <a:gd name="T22" fmla="*/ 42 w 211"/>
              <a:gd name="T23" fmla="*/ 21 h 296"/>
              <a:gd name="T24" fmla="*/ 0 w 211"/>
              <a:gd name="T25" fmla="*/ 21 h 296"/>
              <a:gd name="T26" fmla="*/ 0 w 211"/>
              <a:gd name="T27" fmla="*/ 296 h 296"/>
              <a:gd name="T28" fmla="*/ 211 w 211"/>
              <a:gd name="T29" fmla="*/ 296 h 296"/>
              <a:gd name="T30" fmla="*/ 211 w 211"/>
              <a:gd name="T31" fmla="*/ 21 h 296"/>
              <a:gd name="T32" fmla="*/ 169 w 211"/>
              <a:gd name="T33" fmla="*/ 21 h 296"/>
              <a:gd name="T34" fmla="*/ 63 w 211"/>
              <a:gd name="T35" fmla="*/ 21 h 296"/>
              <a:gd name="T36" fmla="*/ 148 w 211"/>
              <a:gd name="T37" fmla="*/ 21 h 296"/>
              <a:gd name="T38" fmla="*/ 148 w 211"/>
              <a:gd name="T39" fmla="*/ 42 h 296"/>
              <a:gd name="T40" fmla="*/ 63 w 211"/>
              <a:gd name="T41" fmla="*/ 42 h 296"/>
              <a:gd name="T42" fmla="*/ 63 w 211"/>
              <a:gd name="T43" fmla="*/ 21 h 296"/>
              <a:gd name="T44" fmla="*/ 95 w 211"/>
              <a:gd name="T45" fmla="*/ 210 h 296"/>
              <a:gd name="T46" fmla="*/ 43 w 211"/>
              <a:gd name="T47" fmla="*/ 167 h 296"/>
              <a:gd name="T48" fmla="*/ 57 w 211"/>
              <a:gd name="T49" fmla="*/ 151 h 296"/>
              <a:gd name="T50" fmla="*/ 92 w 211"/>
              <a:gd name="T51" fmla="*/ 180 h 296"/>
              <a:gd name="T52" fmla="*/ 153 w 211"/>
              <a:gd name="T53" fmla="*/ 108 h 296"/>
              <a:gd name="T54" fmla="*/ 169 w 211"/>
              <a:gd name="T55" fmla="*/ 122 h 296"/>
              <a:gd name="T56" fmla="*/ 95 w 211"/>
              <a:gd name="T57" fmla="*/ 21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11" h="296">
                <a:moveTo>
                  <a:pt x="169" y="21"/>
                </a:moveTo>
                <a:lnTo>
                  <a:pt x="169" y="42"/>
                </a:lnTo>
                <a:lnTo>
                  <a:pt x="190" y="42"/>
                </a:lnTo>
                <a:lnTo>
                  <a:pt x="190" y="275"/>
                </a:lnTo>
                <a:lnTo>
                  <a:pt x="21" y="275"/>
                </a:lnTo>
                <a:lnTo>
                  <a:pt x="21" y="42"/>
                </a:lnTo>
                <a:lnTo>
                  <a:pt x="42" y="42"/>
                </a:lnTo>
                <a:lnTo>
                  <a:pt x="42" y="63"/>
                </a:lnTo>
                <a:lnTo>
                  <a:pt x="169" y="63"/>
                </a:lnTo>
                <a:lnTo>
                  <a:pt x="169" y="0"/>
                </a:lnTo>
                <a:lnTo>
                  <a:pt x="42" y="0"/>
                </a:lnTo>
                <a:lnTo>
                  <a:pt x="42" y="21"/>
                </a:lnTo>
                <a:lnTo>
                  <a:pt x="0" y="21"/>
                </a:lnTo>
                <a:lnTo>
                  <a:pt x="0" y="296"/>
                </a:lnTo>
                <a:lnTo>
                  <a:pt x="211" y="296"/>
                </a:lnTo>
                <a:lnTo>
                  <a:pt x="211" y="21"/>
                </a:lnTo>
                <a:lnTo>
                  <a:pt x="169" y="21"/>
                </a:lnTo>
                <a:close/>
                <a:moveTo>
                  <a:pt x="63" y="21"/>
                </a:moveTo>
                <a:lnTo>
                  <a:pt x="148" y="21"/>
                </a:lnTo>
                <a:lnTo>
                  <a:pt x="148" y="42"/>
                </a:lnTo>
                <a:lnTo>
                  <a:pt x="63" y="42"/>
                </a:lnTo>
                <a:lnTo>
                  <a:pt x="63" y="21"/>
                </a:lnTo>
                <a:close/>
                <a:moveTo>
                  <a:pt x="95" y="210"/>
                </a:moveTo>
                <a:lnTo>
                  <a:pt x="43" y="167"/>
                </a:lnTo>
                <a:lnTo>
                  <a:pt x="57" y="151"/>
                </a:lnTo>
                <a:lnTo>
                  <a:pt x="92" y="180"/>
                </a:lnTo>
                <a:lnTo>
                  <a:pt x="153" y="108"/>
                </a:lnTo>
                <a:lnTo>
                  <a:pt x="169" y="122"/>
                </a:lnTo>
                <a:lnTo>
                  <a:pt x="95" y="21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1106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9C22BED-4A60-40AC-9E25-EFF74A97874C}"/>
              </a:ext>
            </a:extLst>
          </p:cNvPr>
          <p:cNvGraphicFramePr>
            <a:graphicFrameLocks noChangeAspect="1"/>
          </p:cNvGraphicFramePr>
          <p:nvPr>
            <p:custDataLst>
              <p:tags r:id="rId2"/>
            </p:custDataLst>
            <p:extLst>
              <p:ext uri="{D42A27DB-BD31-4B8C-83A1-F6EECF244321}">
                <p14:modId xmlns:p14="http://schemas.microsoft.com/office/powerpoint/2010/main" val="21237459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9"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E9C22BED-4A60-40AC-9E25-EFF74A97874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577AD7F-2545-4097-BEB8-884353741155}"/>
              </a:ext>
            </a:extLst>
          </p:cNvPr>
          <p:cNvSpPr>
            <a:spLocks noGrp="1"/>
          </p:cNvSpPr>
          <p:nvPr>
            <p:ph type="title"/>
          </p:nvPr>
        </p:nvSpPr>
        <p:spPr bwMode="gray"/>
        <p:txBody>
          <a:bodyPr vert="horz"/>
          <a:lstStyle/>
          <a:p>
            <a:r>
              <a:rPr lang="en-US"/>
              <a:t>Gartner’s IT Job Architecture Baseline Framework</a:t>
            </a:r>
          </a:p>
        </p:txBody>
      </p:sp>
      <p:sp>
        <p:nvSpPr>
          <p:cNvPr id="6" name="TextBox 5">
            <a:extLst>
              <a:ext uri="{FF2B5EF4-FFF2-40B4-BE49-F238E27FC236}">
                <a16:creationId xmlns:a16="http://schemas.microsoft.com/office/drawing/2014/main" xmlns="" id="{237026CE-68F5-4F58-8F7F-AA4796C740A7}"/>
              </a:ext>
            </a:extLst>
          </p:cNvPr>
          <p:cNvSpPr txBox="1"/>
          <p:nvPr/>
        </p:nvSpPr>
        <p:spPr bwMode="gray">
          <a:xfrm>
            <a:off x="457201" y="984601"/>
            <a:ext cx="1794367"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Families</a:t>
            </a:r>
          </a:p>
        </p:txBody>
      </p:sp>
      <p:sp>
        <p:nvSpPr>
          <p:cNvPr id="7" name="TextBox 6">
            <a:extLst>
              <a:ext uri="{FF2B5EF4-FFF2-40B4-BE49-F238E27FC236}">
                <a16:creationId xmlns:a16="http://schemas.microsoft.com/office/drawing/2014/main" xmlns="" id="{DA6686F2-CF5C-4759-8AE9-C7AB1B4F6F90}"/>
              </a:ext>
            </a:extLst>
          </p:cNvPr>
          <p:cNvSpPr txBox="1"/>
          <p:nvPr/>
        </p:nvSpPr>
        <p:spPr bwMode="gray">
          <a:xfrm>
            <a:off x="2561914" y="984601"/>
            <a:ext cx="5333361"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Series</a:t>
            </a:r>
          </a:p>
        </p:txBody>
      </p:sp>
      <p:sp>
        <p:nvSpPr>
          <p:cNvPr id="17" name="TextBox 16">
            <a:extLst>
              <a:ext uri="{FF2B5EF4-FFF2-40B4-BE49-F238E27FC236}">
                <a16:creationId xmlns:a16="http://schemas.microsoft.com/office/drawing/2014/main" xmlns="" id="{DA1C5653-54F2-471A-8788-3655C38A5BEC}"/>
              </a:ext>
            </a:extLst>
          </p:cNvPr>
          <p:cNvSpPr txBox="1"/>
          <p:nvPr/>
        </p:nvSpPr>
        <p:spPr bwMode="gray">
          <a:xfrm>
            <a:off x="8115300" y="984601"/>
            <a:ext cx="3617913"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Sample Job Titles (Illustrative)</a:t>
            </a:r>
          </a:p>
        </p:txBody>
      </p:sp>
      <p:sp>
        <p:nvSpPr>
          <p:cNvPr id="19" name="TextBox 18">
            <a:extLst>
              <a:ext uri="{FF2B5EF4-FFF2-40B4-BE49-F238E27FC236}">
                <a16:creationId xmlns:a16="http://schemas.microsoft.com/office/drawing/2014/main" xmlns="" id="{0D1E1150-19E3-4B5D-8754-2D1C7350C5D1}"/>
              </a:ext>
            </a:extLst>
          </p:cNvPr>
          <p:cNvSpPr txBox="1"/>
          <p:nvPr/>
        </p:nvSpPr>
        <p:spPr bwMode="gray">
          <a:xfrm>
            <a:off x="8115300" y="1758659"/>
            <a:ext cx="3606553" cy="433456"/>
          </a:xfrm>
          <a:prstGeom prst="rect">
            <a:avLst/>
          </a:prstGeom>
          <a:noFill/>
          <a:ln w="12700">
            <a:solidFill>
              <a:srgbClr val="D3D3D3"/>
            </a:solidFill>
            <a:prstDash val="solid"/>
          </a:ln>
        </p:spPr>
        <p:txBody>
          <a:bodyPr wrap="square" lIns="45720" tIns="45720" rIns="45720" bIns="45720" rtlCol="0" anchor="ctr">
            <a:noAutofit/>
          </a:bodyPr>
          <a:lstStyle/>
          <a:p>
            <a:r>
              <a:rPr lang="en-US" sz="1000" b="1"/>
              <a:t>Security: </a:t>
            </a:r>
            <a:r>
              <a:rPr lang="en-US" sz="1000"/>
              <a:t>Network Security Engineer, Information Security Engineer | </a:t>
            </a:r>
            <a:r>
              <a:rPr lang="en-US" sz="1000" b="1"/>
              <a:t>Infrastructure: </a:t>
            </a:r>
            <a:r>
              <a:rPr lang="en-US" sz="1000"/>
              <a:t>Network Engineer, Cloud Engineer</a:t>
            </a:r>
          </a:p>
        </p:txBody>
      </p:sp>
      <p:sp>
        <p:nvSpPr>
          <p:cNvPr id="8" name="TextBox 7">
            <a:extLst>
              <a:ext uri="{FF2B5EF4-FFF2-40B4-BE49-F238E27FC236}">
                <a16:creationId xmlns:a16="http://schemas.microsoft.com/office/drawing/2014/main" xmlns="" id="{01F6A27B-B472-46D5-B05D-8E53E6E464F6}"/>
              </a:ext>
            </a:extLst>
          </p:cNvPr>
          <p:cNvSpPr txBox="1"/>
          <p:nvPr/>
        </p:nvSpPr>
        <p:spPr bwMode="gray">
          <a:xfrm>
            <a:off x="457201" y="1343024"/>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Architecture</a:t>
            </a:r>
          </a:p>
        </p:txBody>
      </p:sp>
      <p:sp>
        <p:nvSpPr>
          <p:cNvPr id="9" name="TextBox 8">
            <a:extLst>
              <a:ext uri="{FF2B5EF4-FFF2-40B4-BE49-F238E27FC236}">
                <a16:creationId xmlns:a16="http://schemas.microsoft.com/office/drawing/2014/main" xmlns="" id="{8DC504A6-FC90-49ED-B1F9-61FEB53D3396}"/>
              </a:ext>
            </a:extLst>
          </p:cNvPr>
          <p:cNvSpPr txBox="1"/>
          <p:nvPr/>
        </p:nvSpPr>
        <p:spPr bwMode="gray">
          <a:xfrm>
            <a:off x="457201" y="1817516"/>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Engineering</a:t>
            </a:r>
          </a:p>
        </p:txBody>
      </p:sp>
      <p:sp>
        <p:nvSpPr>
          <p:cNvPr id="10" name="TextBox 9">
            <a:extLst>
              <a:ext uri="{FF2B5EF4-FFF2-40B4-BE49-F238E27FC236}">
                <a16:creationId xmlns:a16="http://schemas.microsoft.com/office/drawing/2014/main" xmlns="" id="{4DEEFA34-A1A0-42B3-9CFC-FE23EBEAF3EB}"/>
              </a:ext>
            </a:extLst>
          </p:cNvPr>
          <p:cNvSpPr txBox="1"/>
          <p:nvPr/>
        </p:nvSpPr>
        <p:spPr bwMode="gray">
          <a:xfrm>
            <a:off x="457201" y="2292008"/>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Analysis</a:t>
            </a:r>
          </a:p>
        </p:txBody>
      </p:sp>
      <p:sp>
        <p:nvSpPr>
          <p:cNvPr id="11" name="TextBox 10">
            <a:extLst>
              <a:ext uri="{FF2B5EF4-FFF2-40B4-BE49-F238E27FC236}">
                <a16:creationId xmlns:a16="http://schemas.microsoft.com/office/drawing/2014/main" xmlns="" id="{3DF7A7EA-744B-4B3C-BE4B-A42B2CD7C8BA}"/>
              </a:ext>
            </a:extLst>
          </p:cNvPr>
          <p:cNvSpPr txBox="1"/>
          <p:nvPr/>
        </p:nvSpPr>
        <p:spPr bwMode="gray">
          <a:xfrm>
            <a:off x="457201" y="2766500"/>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Product and Platform Management</a:t>
            </a:r>
          </a:p>
        </p:txBody>
      </p:sp>
      <p:sp>
        <p:nvSpPr>
          <p:cNvPr id="12" name="TextBox 11">
            <a:extLst>
              <a:ext uri="{FF2B5EF4-FFF2-40B4-BE49-F238E27FC236}">
                <a16:creationId xmlns:a16="http://schemas.microsoft.com/office/drawing/2014/main" xmlns="" id="{8AD86A41-09E8-4B5F-A4AA-997A68031751}"/>
              </a:ext>
            </a:extLst>
          </p:cNvPr>
          <p:cNvSpPr txBox="1"/>
          <p:nvPr/>
        </p:nvSpPr>
        <p:spPr bwMode="gray">
          <a:xfrm>
            <a:off x="457201" y="3240991"/>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Delivery</a:t>
            </a:r>
          </a:p>
        </p:txBody>
      </p:sp>
      <p:sp>
        <p:nvSpPr>
          <p:cNvPr id="13" name="TextBox 12">
            <a:extLst>
              <a:ext uri="{FF2B5EF4-FFF2-40B4-BE49-F238E27FC236}">
                <a16:creationId xmlns:a16="http://schemas.microsoft.com/office/drawing/2014/main" xmlns="" id="{AAA70FDE-AC7E-4EBE-8FF7-CAE247B1E30B}"/>
              </a:ext>
            </a:extLst>
          </p:cNvPr>
          <p:cNvSpPr txBox="1"/>
          <p:nvPr/>
        </p:nvSpPr>
        <p:spPr bwMode="gray">
          <a:xfrm>
            <a:off x="457201" y="5138959"/>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IT Functional Support</a:t>
            </a:r>
          </a:p>
        </p:txBody>
      </p:sp>
      <p:sp>
        <p:nvSpPr>
          <p:cNvPr id="14" name="TextBox 13">
            <a:extLst>
              <a:ext uri="{FF2B5EF4-FFF2-40B4-BE49-F238E27FC236}">
                <a16:creationId xmlns:a16="http://schemas.microsoft.com/office/drawing/2014/main" xmlns="" id="{2D5BFE0D-BB15-4CAF-BD33-9C70FFDFCF77}"/>
              </a:ext>
            </a:extLst>
          </p:cNvPr>
          <p:cNvSpPr txBox="1"/>
          <p:nvPr/>
        </p:nvSpPr>
        <p:spPr bwMode="gray">
          <a:xfrm>
            <a:off x="457201" y="4664467"/>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UX</a:t>
            </a:r>
          </a:p>
        </p:txBody>
      </p:sp>
      <p:sp>
        <p:nvSpPr>
          <p:cNvPr id="15" name="TextBox 14">
            <a:extLst>
              <a:ext uri="{FF2B5EF4-FFF2-40B4-BE49-F238E27FC236}">
                <a16:creationId xmlns:a16="http://schemas.microsoft.com/office/drawing/2014/main" xmlns="" id="{05BDB3F0-BE58-405F-9ACD-FFC0C668F9D0}"/>
              </a:ext>
            </a:extLst>
          </p:cNvPr>
          <p:cNvSpPr txBox="1"/>
          <p:nvPr/>
        </p:nvSpPr>
        <p:spPr bwMode="gray">
          <a:xfrm>
            <a:off x="457201" y="4189974"/>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Technical Support</a:t>
            </a:r>
          </a:p>
        </p:txBody>
      </p:sp>
      <p:sp>
        <p:nvSpPr>
          <p:cNvPr id="16" name="TextBox 15">
            <a:extLst>
              <a:ext uri="{FF2B5EF4-FFF2-40B4-BE49-F238E27FC236}">
                <a16:creationId xmlns:a16="http://schemas.microsoft.com/office/drawing/2014/main" xmlns="" id="{9C13BE77-42C1-4320-A12E-975BCE1AAD78}"/>
              </a:ext>
            </a:extLst>
          </p:cNvPr>
          <p:cNvSpPr txBox="1"/>
          <p:nvPr/>
        </p:nvSpPr>
        <p:spPr bwMode="gray">
          <a:xfrm>
            <a:off x="457201" y="3715482"/>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Technical </a:t>
            </a:r>
          </a:p>
          <a:p>
            <a:pPr algn="ctr">
              <a:lnSpc>
                <a:spcPct val="80000"/>
              </a:lnSpc>
            </a:pPr>
            <a:r>
              <a:rPr lang="en-US" sz="1200"/>
              <a:t>Administration</a:t>
            </a:r>
          </a:p>
        </p:txBody>
      </p:sp>
      <p:sp>
        <p:nvSpPr>
          <p:cNvPr id="21" name="TextBox 20">
            <a:extLst>
              <a:ext uri="{FF2B5EF4-FFF2-40B4-BE49-F238E27FC236}">
                <a16:creationId xmlns:a16="http://schemas.microsoft.com/office/drawing/2014/main" xmlns="" id="{D0CFC466-9063-4AE2-9BB4-C70031096243}"/>
              </a:ext>
            </a:extLst>
          </p:cNvPr>
          <p:cNvSpPr txBox="1"/>
          <p:nvPr/>
        </p:nvSpPr>
        <p:spPr bwMode="gray">
          <a:xfrm>
            <a:off x="457201" y="5618028"/>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IT Leadership</a:t>
            </a:r>
          </a:p>
        </p:txBody>
      </p:sp>
      <p:grpSp>
        <p:nvGrpSpPr>
          <p:cNvPr id="83" name="Group 82">
            <a:extLst>
              <a:ext uri="{FF2B5EF4-FFF2-40B4-BE49-F238E27FC236}">
                <a16:creationId xmlns:a16="http://schemas.microsoft.com/office/drawing/2014/main" xmlns="" id="{E69A71FD-791A-4CD8-AEAE-F54D3EE8B496}"/>
              </a:ext>
            </a:extLst>
          </p:cNvPr>
          <p:cNvGrpSpPr/>
          <p:nvPr/>
        </p:nvGrpSpPr>
        <p:grpSpPr bwMode="gray">
          <a:xfrm>
            <a:off x="2561915" y="1798027"/>
            <a:ext cx="5333361" cy="394088"/>
            <a:chOff x="2561915" y="1659697"/>
            <a:chExt cx="5333361" cy="394088"/>
          </a:xfrm>
        </p:grpSpPr>
        <p:grpSp>
          <p:nvGrpSpPr>
            <p:cNvPr id="82" name="Group 81">
              <a:extLst>
                <a:ext uri="{FF2B5EF4-FFF2-40B4-BE49-F238E27FC236}">
                  <a16:creationId xmlns:a16="http://schemas.microsoft.com/office/drawing/2014/main" xmlns="" id="{B86E051C-84B7-450B-A08C-ADB4167D0CE3}"/>
                </a:ext>
              </a:extLst>
            </p:cNvPr>
            <p:cNvGrpSpPr/>
            <p:nvPr/>
          </p:nvGrpSpPr>
          <p:grpSpPr bwMode="gray">
            <a:xfrm>
              <a:off x="2561915" y="1659697"/>
              <a:ext cx="3974260" cy="394088"/>
              <a:chOff x="2561915" y="1659697"/>
              <a:chExt cx="3974260" cy="394088"/>
            </a:xfrm>
          </p:grpSpPr>
          <p:sp>
            <p:nvSpPr>
              <p:cNvPr id="25" name="TextBox 24">
                <a:extLst>
                  <a:ext uri="{FF2B5EF4-FFF2-40B4-BE49-F238E27FC236}">
                    <a16:creationId xmlns:a16="http://schemas.microsoft.com/office/drawing/2014/main" xmlns="" id="{4D2F0CB3-7AC3-43B7-8E75-00D3F09D8E57}"/>
                  </a:ext>
                </a:extLst>
              </p:cNvPr>
              <p:cNvSpPr txBox="1"/>
              <p:nvPr/>
            </p:nvSpPr>
            <p:spPr bwMode="gray">
              <a:xfrm>
                <a:off x="2561915"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Infrastructure</a:t>
                </a:r>
              </a:p>
            </p:txBody>
          </p:sp>
          <p:sp>
            <p:nvSpPr>
              <p:cNvPr id="26" name="TextBox 25">
                <a:extLst>
                  <a:ext uri="{FF2B5EF4-FFF2-40B4-BE49-F238E27FC236}">
                    <a16:creationId xmlns:a16="http://schemas.microsoft.com/office/drawing/2014/main" xmlns="" id="{339CD179-C9B1-4776-B620-1506AB1BAEE0}"/>
                  </a:ext>
                </a:extLst>
              </p:cNvPr>
              <p:cNvSpPr txBox="1"/>
              <p:nvPr/>
            </p:nvSpPr>
            <p:spPr bwMode="gray">
              <a:xfrm>
                <a:off x="2561915" y="185674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Automation</a:t>
                </a:r>
              </a:p>
            </p:txBody>
          </p:sp>
          <p:sp>
            <p:nvSpPr>
              <p:cNvPr id="27" name="TextBox 26">
                <a:extLst>
                  <a:ext uri="{FF2B5EF4-FFF2-40B4-BE49-F238E27FC236}">
                    <a16:creationId xmlns:a16="http://schemas.microsoft.com/office/drawing/2014/main" xmlns="" id="{5EDA67E1-7D9D-41F1-8644-5400A8B34E6C}"/>
                  </a:ext>
                </a:extLst>
              </p:cNvPr>
              <p:cNvSpPr txBox="1"/>
              <p:nvPr/>
            </p:nvSpPr>
            <p:spPr bwMode="gray">
              <a:xfrm>
                <a:off x="3921017"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Software</a:t>
                </a:r>
              </a:p>
            </p:txBody>
          </p:sp>
          <p:sp>
            <p:nvSpPr>
              <p:cNvPr id="28" name="TextBox 27">
                <a:extLst>
                  <a:ext uri="{FF2B5EF4-FFF2-40B4-BE49-F238E27FC236}">
                    <a16:creationId xmlns:a16="http://schemas.microsoft.com/office/drawing/2014/main" xmlns="" id="{F5FE6B29-6F1E-4838-B298-DDEDE92B1CC3}"/>
                  </a:ext>
                </a:extLst>
              </p:cNvPr>
              <p:cNvSpPr txBox="1"/>
              <p:nvPr/>
            </p:nvSpPr>
            <p:spPr bwMode="gray">
              <a:xfrm>
                <a:off x="3921017" y="185674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QA/Test</a:t>
                </a:r>
              </a:p>
            </p:txBody>
          </p:sp>
          <p:sp>
            <p:nvSpPr>
              <p:cNvPr id="29" name="TextBox 28">
                <a:extLst>
                  <a:ext uri="{FF2B5EF4-FFF2-40B4-BE49-F238E27FC236}">
                    <a16:creationId xmlns:a16="http://schemas.microsoft.com/office/drawing/2014/main" xmlns="" id="{C88A61D1-D6EE-4C74-B617-744166DDA69D}"/>
                  </a:ext>
                </a:extLst>
              </p:cNvPr>
              <p:cNvSpPr txBox="1"/>
              <p:nvPr/>
            </p:nvSpPr>
            <p:spPr bwMode="gray">
              <a:xfrm>
                <a:off x="5280118"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a:t>
                </a:r>
              </a:p>
            </p:txBody>
          </p:sp>
          <p:sp>
            <p:nvSpPr>
              <p:cNvPr id="30" name="TextBox 29">
                <a:extLst>
                  <a:ext uri="{FF2B5EF4-FFF2-40B4-BE49-F238E27FC236}">
                    <a16:creationId xmlns:a16="http://schemas.microsoft.com/office/drawing/2014/main" xmlns="" id="{A534C924-CE12-43D7-B208-4DCFF622BC00}"/>
                  </a:ext>
                </a:extLst>
              </p:cNvPr>
              <p:cNvSpPr txBox="1"/>
              <p:nvPr/>
            </p:nvSpPr>
            <p:spPr bwMode="gray">
              <a:xfrm>
                <a:off x="5280118" y="185674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Developer</a:t>
                </a:r>
              </a:p>
            </p:txBody>
          </p:sp>
        </p:grpSp>
        <p:sp>
          <p:nvSpPr>
            <p:cNvPr id="31" name="TextBox 30">
              <a:extLst>
                <a:ext uri="{FF2B5EF4-FFF2-40B4-BE49-F238E27FC236}">
                  <a16:creationId xmlns:a16="http://schemas.microsoft.com/office/drawing/2014/main" xmlns="" id="{D9211D88-B4FD-4785-B353-BDB2F70A2841}"/>
                </a:ext>
              </a:extLst>
            </p:cNvPr>
            <p:cNvSpPr txBox="1"/>
            <p:nvPr/>
          </p:nvSpPr>
          <p:spPr bwMode="gray">
            <a:xfrm>
              <a:off x="6639219" y="175821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Security</a:t>
              </a:r>
            </a:p>
          </p:txBody>
        </p:sp>
      </p:grpSp>
      <p:grpSp>
        <p:nvGrpSpPr>
          <p:cNvPr id="81" name="Group 80">
            <a:extLst>
              <a:ext uri="{FF2B5EF4-FFF2-40B4-BE49-F238E27FC236}">
                <a16:creationId xmlns:a16="http://schemas.microsoft.com/office/drawing/2014/main" xmlns="" id="{D80573A0-114C-4BDA-8101-0270B5D14343}"/>
              </a:ext>
            </a:extLst>
          </p:cNvPr>
          <p:cNvGrpSpPr/>
          <p:nvPr/>
        </p:nvGrpSpPr>
        <p:grpSpPr bwMode="gray">
          <a:xfrm>
            <a:off x="2561915" y="2291703"/>
            <a:ext cx="3974260" cy="374904"/>
            <a:chOff x="2561915" y="2158876"/>
            <a:chExt cx="3974260" cy="394088"/>
          </a:xfrm>
        </p:grpSpPr>
        <p:sp>
          <p:nvSpPr>
            <p:cNvPr id="32" name="TextBox 31">
              <a:extLst>
                <a:ext uri="{FF2B5EF4-FFF2-40B4-BE49-F238E27FC236}">
                  <a16:creationId xmlns:a16="http://schemas.microsoft.com/office/drawing/2014/main" xmlns="" id="{257A68B7-863B-43F5-BB84-549C2E654529}"/>
                </a:ext>
              </a:extLst>
            </p:cNvPr>
            <p:cNvSpPr txBox="1"/>
            <p:nvPr/>
          </p:nvSpPr>
          <p:spPr bwMode="gray">
            <a:xfrm>
              <a:off x="2561915" y="215887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Business</a:t>
              </a:r>
            </a:p>
          </p:txBody>
        </p:sp>
        <p:sp>
          <p:nvSpPr>
            <p:cNvPr id="33" name="TextBox 32">
              <a:extLst>
                <a:ext uri="{FF2B5EF4-FFF2-40B4-BE49-F238E27FC236}">
                  <a16:creationId xmlns:a16="http://schemas.microsoft.com/office/drawing/2014/main" xmlns="" id="{1182A371-5984-4724-9D45-BE702F73B70E}"/>
                </a:ext>
              </a:extLst>
            </p:cNvPr>
            <p:cNvSpPr txBox="1"/>
            <p:nvPr/>
          </p:nvSpPr>
          <p:spPr bwMode="gray">
            <a:xfrm>
              <a:off x="2561915" y="235592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Security</a:t>
              </a:r>
            </a:p>
          </p:txBody>
        </p:sp>
        <p:sp>
          <p:nvSpPr>
            <p:cNvPr id="34" name="TextBox 33">
              <a:extLst>
                <a:ext uri="{FF2B5EF4-FFF2-40B4-BE49-F238E27FC236}">
                  <a16:creationId xmlns:a16="http://schemas.microsoft.com/office/drawing/2014/main" xmlns="" id="{2320D0EC-17FF-4366-8EED-EE1236BCB496}"/>
                </a:ext>
              </a:extLst>
            </p:cNvPr>
            <p:cNvSpPr txBox="1"/>
            <p:nvPr/>
          </p:nvSpPr>
          <p:spPr bwMode="gray">
            <a:xfrm>
              <a:off x="3921017" y="215887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a:t>
              </a:r>
            </a:p>
          </p:txBody>
        </p:sp>
        <p:sp>
          <p:nvSpPr>
            <p:cNvPr id="35" name="TextBox 34">
              <a:extLst>
                <a:ext uri="{FF2B5EF4-FFF2-40B4-BE49-F238E27FC236}">
                  <a16:creationId xmlns:a16="http://schemas.microsoft.com/office/drawing/2014/main" xmlns="" id="{A10C41B4-6BA2-4490-AC37-1C6025B655D5}"/>
                </a:ext>
              </a:extLst>
            </p:cNvPr>
            <p:cNvSpPr txBox="1"/>
            <p:nvPr/>
          </p:nvSpPr>
          <p:spPr bwMode="gray">
            <a:xfrm>
              <a:off x="3921017" y="235592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 Science</a:t>
              </a:r>
            </a:p>
          </p:txBody>
        </p:sp>
        <p:sp>
          <p:nvSpPr>
            <p:cNvPr id="36" name="TextBox 35">
              <a:extLst>
                <a:ext uri="{FF2B5EF4-FFF2-40B4-BE49-F238E27FC236}">
                  <a16:creationId xmlns:a16="http://schemas.microsoft.com/office/drawing/2014/main" xmlns="" id="{71DBC158-86CA-451C-B6B8-4A68F4DD7647}"/>
                </a:ext>
              </a:extLst>
            </p:cNvPr>
            <p:cNvSpPr txBox="1"/>
            <p:nvPr/>
          </p:nvSpPr>
          <p:spPr bwMode="gray">
            <a:xfrm>
              <a:off x="5280118" y="215887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BI/Analytics</a:t>
              </a:r>
            </a:p>
          </p:txBody>
        </p:sp>
        <p:sp>
          <p:nvSpPr>
            <p:cNvPr id="37" name="TextBox 36">
              <a:extLst>
                <a:ext uri="{FF2B5EF4-FFF2-40B4-BE49-F238E27FC236}">
                  <a16:creationId xmlns:a16="http://schemas.microsoft.com/office/drawing/2014/main" xmlns="" id="{2D57887D-21D2-4C94-A3D2-F29C50E05183}"/>
                </a:ext>
              </a:extLst>
            </p:cNvPr>
            <p:cNvSpPr txBox="1"/>
            <p:nvPr/>
          </p:nvSpPr>
          <p:spPr bwMode="gray">
            <a:xfrm>
              <a:off x="5280118" y="235592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 Modeler</a:t>
              </a:r>
            </a:p>
          </p:txBody>
        </p:sp>
      </p:grpSp>
      <p:sp>
        <p:nvSpPr>
          <p:cNvPr id="43" name="TextBox 42">
            <a:extLst>
              <a:ext uri="{FF2B5EF4-FFF2-40B4-BE49-F238E27FC236}">
                <a16:creationId xmlns:a16="http://schemas.microsoft.com/office/drawing/2014/main" xmlns="" id="{DA09A723-7A64-4A6A-8CF7-1B65BA6A36F9}"/>
              </a:ext>
            </a:extLst>
          </p:cNvPr>
          <p:cNvSpPr txBox="1"/>
          <p:nvPr/>
        </p:nvSpPr>
        <p:spPr bwMode="gray">
          <a:xfrm>
            <a:off x="2561915" y="570222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Manager</a:t>
            </a:r>
          </a:p>
        </p:txBody>
      </p:sp>
      <p:sp>
        <p:nvSpPr>
          <p:cNvPr id="44" name="TextBox 43">
            <a:extLst>
              <a:ext uri="{FF2B5EF4-FFF2-40B4-BE49-F238E27FC236}">
                <a16:creationId xmlns:a16="http://schemas.microsoft.com/office/drawing/2014/main" xmlns="" id="{4526468D-A97C-48DC-B50E-FA5B19DE6810}"/>
              </a:ext>
            </a:extLst>
          </p:cNvPr>
          <p:cNvSpPr txBox="1"/>
          <p:nvPr/>
        </p:nvSpPr>
        <p:spPr bwMode="gray">
          <a:xfrm>
            <a:off x="3921017" y="570222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Technical Principal</a:t>
            </a:r>
          </a:p>
        </p:txBody>
      </p:sp>
      <p:sp>
        <p:nvSpPr>
          <p:cNvPr id="45" name="TextBox 44">
            <a:extLst>
              <a:ext uri="{FF2B5EF4-FFF2-40B4-BE49-F238E27FC236}">
                <a16:creationId xmlns:a16="http://schemas.microsoft.com/office/drawing/2014/main" xmlns="" id="{7FABC1A7-55A6-4F7F-9CC2-AF0D39098B71}"/>
              </a:ext>
            </a:extLst>
          </p:cNvPr>
          <p:cNvSpPr txBox="1"/>
          <p:nvPr/>
        </p:nvSpPr>
        <p:spPr bwMode="gray">
          <a:xfrm>
            <a:off x="2561915"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UX Designer</a:t>
            </a:r>
          </a:p>
        </p:txBody>
      </p:sp>
      <p:sp>
        <p:nvSpPr>
          <p:cNvPr id="46" name="TextBox 45">
            <a:extLst>
              <a:ext uri="{FF2B5EF4-FFF2-40B4-BE49-F238E27FC236}">
                <a16:creationId xmlns:a16="http://schemas.microsoft.com/office/drawing/2014/main" xmlns="" id="{2BEBA19B-922B-4732-A2F4-F2611DBCEBEF}"/>
              </a:ext>
            </a:extLst>
          </p:cNvPr>
          <p:cNvSpPr txBox="1"/>
          <p:nvPr/>
        </p:nvSpPr>
        <p:spPr bwMode="gray">
          <a:xfrm>
            <a:off x="3921017"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Researcher</a:t>
            </a:r>
          </a:p>
        </p:txBody>
      </p:sp>
      <p:sp>
        <p:nvSpPr>
          <p:cNvPr id="47" name="TextBox 46">
            <a:extLst>
              <a:ext uri="{FF2B5EF4-FFF2-40B4-BE49-F238E27FC236}">
                <a16:creationId xmlns:a16="http://schemas.microsoft.com/office/drawing/2014/main" xmlns="" id="{9420200A-653B-481A-A296-8E78619C03DE}"/>
              </a:ext>
            </a:extLst>
          </p:cNvPr>
          <p:cNvSpPr txBox="1"/>
          <p:nvPr/>
        </p:nvSpPr>
        <p:spPr bwMode="gray">
          <a:xfrm>
            <a:off x="5280118"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Content Strategist</a:t>
            </a:r>
          </a:p>
        </p:txBody>
      </p:sp>
      <p:sp>
        <p:nvSpPr>
          <p:cNvPr id="48" name="TextBox 47">
            <a:extLst>
              <a:ext uri="{FF2B5EF4-FFF2-40B4-BE49-F238E27FC236}">
                <a16:creationId xmlns:a16="http://schemas.microsoft.com/office/drawing/2014/main" xmlns="" id="{08053C02-8D10-4105-8FC3-A69CAC6E7205}"/>
              </a:ext>
            </a:extLst>
          </p:cNvPr>
          <p:cNvSpPr txBox="1"/>
          <p:nvPr/>
        </p:nvSpPr>
        <p:spPr bwMode="gray">
          <a:xfrm>
            <a:off x="2561915" y="42787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Service Desk</a:t>
            </a:r>
          </a:p>
        </p:txBody>
      </p:sp>
      <p:sp>
        <p:nvSpPr>
          <p:cNvPr id="49" name="TextBox 48">
            <a:extLst>
              <a:ext uri="{FF2B5EF4-FFF2-40B4-BE49-F238E27FC236}">
                <a16:creationId xmlns:a16="http://schemas.microsoft.com/office/drawing/2014/main" xmlns="" id="{DD575C90-201B-4A73-983F-374DC0484BE1}"/>
              </a:ext>
            </a:extLst>
          </p:cNvPr>
          <p:cNvSpPr txBox="1"/>
          <p:nvPr/>
        </p:nvSpPr>
        <p:spPr bwMode="gray">
          <a:xfrm>
            <a:off x="3921017" y="42787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On-Site</a:t>
            </a:r>
          </a:p>
        </p:txBody>
      </p:sp>
      <p:sp>
        <p:nvSpPr>
          <p:cNvPr id="50" name="TextBox 49">
            <a:extLst>
              <a:ext uri="{FF2B5EF4-FFF2-40B4-BE49-F238E27FC236}">
                <a16:creationId xmlns:a16="http://schemas.microsoft.com/office/drawing/2014/main" xmlns="" id="{FE904B0F-9F4C-47B9-B850-C2C70F74ADE2}"/>
              </a:ext>
            </a:extLst>
          </p:cNvPr>
          <p:cNvSpPr txBox="1"/>
          <p:nvPr/>
        </p:nvSpPr>
        <p:spPr bwMode="gray">
          <a:xfrm>
            <a:off x="2561915"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Infrastructure</a:t>
            </a:r>
          </a:p>
        </p:txBody>
      </p:sp>
      <p:sp>
        <p:nvSpPr>
          <p:cNvPr id="51" name="TextBox 50">
            <a:extLst>
              <a:ext uri="{FF2B5EF4-FFF2-40B4-BE49-F238E27FC236}">
                <a16:creationId xmlns:a16="http://schemas.microsoft.com/office/drawing/2014/main" xmlns="" id="{6F90E350-50B9-4B49-BCF5-2E25F6ED53C4}"/>
              </a:ext>
            </a:extLst>
          </p:cNvPr>
          <p:cNvSpPr txBox="1"/>
          <p:nvPr/>
        </p:nvSpPr>
        <p:spPr bwMode="gray">
          <a:xfrm>
            <a:off x="3921017"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Security</a:t>
            </a:r>
          </a:p>
        </p:txBody>
      </p:sp>
      <p:sp>
        <p:nvSpPr>
          <p:cNvPr id="52" name="TextBox 51">
            <a:extLst>
              <a:ext uri="{FF2B5EF4-FFF2-40B4-BE49-F238E27FC236}">
                <a16:creationId xmlns:a16="http://schemas.microsoft.com/office/drawing/2014/main" xmlns="" id="{ADC01EE5-2D76-430E-9B7F-C5044E6B2F45}"/>
              </a:ext>
            </a:extLst>
          </p:cNvPr>
          <p:cNvSpPr txBox="1"/>
          <p:nvPr/>
        </p:nvSpPr>
        <p:spPr bwMode="gray">
          <a:xfrm>
            <a:off x="5280118"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ITSM</a:t>
            </a:r>
          </a:p>
        </p:txBody>
      </p:sp>
      <p:grpSp>
        <p:nvGrpSpPr>
          <p:cNvPr id="79" name="Group 78">
            <a:extLst>
              <a:ext uri="{FF2B5EF4-FFF2-40B4-BE49-F238E27FC236}">
                <a16:creationId xmlns:a16="http://schemas.microsoft.com/office/drawing/2014/main" xmlns="" id="{367E0DAD-3FDE-4BD9-9C6F-864634621506}"/>
              </a:ext>
            </a:extLst>
          </p:cNvPr>
          <p:cNvGrpSpPr/>
          <p:nvPr/>
        </p:nvGrpSpPr>
        <p:grpSpPr bwMode="gray">
          <a:xfrm>
            <a:off x="2561915" y="3240686"/>
            <a:ext cx="2615159" cy="374904"/>
            <a:chOff x="2561915" y="3157234"/>
            <a:chExt cx="2615159" cy="394089"/>
          </a:xfrm>
        </p:grpSpPr>
        <p:sp>
          <p:nvSpPr>
            <p:cNvPr id="53" name="TextBox 52">
              <a:extLst>
                <a:ext uri="{FF2B5EF4-FFF2-40B4-BE49-F238E27FC236}">
                  <a16:creationId xmlns:a16="http://schemas.microsoft.com/office/drawing/2014/main" xmlns="" id="{335FE1E9-99CE-4800-BC61-EB656BDD27A9}"/>
                </a:ext>
              </a:extLst>
            </p:cNvPr>
            <p:cNvSpPr txBox="1"/>
            <p:nvPr/>
          </p:nvSpPr>
          <p:spPr bwMode="gray">
            <a:xfrm>
              <a:off x="2561915" y="315723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Scrum Master</a:t>
              </a:r>
            </a:p>
          </p:txBody>
        </p:sp>
        <p:sp>
          <p:nvSpPr>
            <p:cNvPr id="54" name="TextBox 53">
              <a:extLst>
                <a:ext uri="{FF2B5EF4-FFF2-40B4-BE49-F238E27FC236}">
                  <a16:creationId xmlns:a16="http://schemas.microsoft.com/office/drawing/2014/main" xmlns="" id="{A40F0C63-1DCB-4781-917D-1BABCF130F78}"/>
                </a:ext>
              </a:extLst>
            </p:cNvPr>
            <p:cNvSpPr txBox="1"/>
            <p:nvPr/>
          </p:nvSpPr>
          <p:spPr bwMode="gray">
            <a:xfrm>
              <a:off x="2561915" y="335427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Resource Manager</a:t>
              </a:r>
            </a:p>
          </p:txBody>
        </p:sp>
        <p:sp>
          <p:nvSpPr>
            <p:cNvPr id="55" name="TextBox 54">
              <a:extLst>
                <a:ext uri="{FF2B5EF4-FFF2-40B4-BE49-F238E27FC236}">
                  <a16:creationId xmlns:a16="http://schemas.microsoft.com/office/drawing/2014/main" xmlns="" id="{9D004472-C0C9-4A1B-AD9B-A642C95105C2}"/>
                </a:ext>
              </a:extLst>
            </p:cNvPr>
            <p:cNvSpPr txBox="1"/>
            <p:nvPr/>
          </p:nvSpPr>
          <p:spPr bwMode="gray">
            <a:xfrm>
              <a:off x="3921017" y="315723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Project Manager</a:t>
              </a:r>
            </a:p>
          </p:txBody>
        </p:sp>
        <p:sp>
          <p:nvSpPr>
            <p:cNvPr id="56" name="TextBox 55">
              <a:extLst>
                <a:ext uri="{FF2B5EF4-FFF2-40B4-BE49-F238E27FC236}">
                  <a16:creationId xmlns:a16="http://schemas.microsoft.com/office/drawing/2014/main" xmlns="" id="{A981C585-2D12-4886-A5C1-736E600DAEDE}"/>
                </a:ext>
              </a:extLst>
            </p:cNvPr>
            <p:cNvSpPr txBox="1"/>
            <p:nvPr/>
          </p:nvSpPr>
          <p:spPr bwMode="gray">
            <a:xfrm>
              <a:off x="3921017" y="335427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Program Manager</a:t>
              </a:r>
            </a:p>
          </p:txBody>
        </p:sp>
      </p:grpSp>
      <p:grpSp>
        <p:nvGrpSpPr>
          <p:cNvPr id="80" name="Group 79">
            <a:extLst>
              <a:ext uri="{FF2B5EF4-FFF2-40B4-BE49-F238E27FC236}">
                <a16:creationId xmlns:a16="http://schemas.microsoft.com/office/drawing/2014/main" xmlns="" id="{2A599C62-5E00-43AA-BEFD-3D2E29A63518}"/>
              </a:ext>
            </a:extLst>
          </p:cNvPr>
          <p:cNvGrpSpPr/>
          <p:nvPr/>
        </p:nvGrpSpPr>
        <p:grpSpPr bwMode="gray">
          <a:xfrm>
            <a:off x="2561915" y="2766195"/>
            <a:ext cx="3974260" cy="374904"/>
            <a:chOff x="2561915" y="2658055"/>
            <a:chExt cx="3974260" cy="394089"/>
          </a:xfrm>
        </p:grpSpPr>
        <p:sp>
          <p:nvSpPr>
            <p:cNvPr id="38" name="TextBox 37">
              <a:extLst>
                <a:ext uri="{FF2B5EF4-FFF2-40B4-BE49-F238E27FC236}">
                  <a16:creationId xmlns:a16="http://schemas.microsoft.com/office/drawing/2014/main" xmlns="" id="{968AA950-901D-464E-AD10-4BC623B562FB}"/>
                </a:ext>
              </a:extLst>
            </p:cNvPr>
            <p:cNvSpPr txBox="1"/>
            <p:nvPr/>
          </p:nvSpPr>
          <p:spPr bwMode="gray">
            <a:xfrm>
              <a:off x="2561915" y="2658055"/>
              <a:ext cx="1256057" cy="197044"/>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a:t>Product Manager</a:t>
              </a:r>
            </a:p>
          </p:txBody>
        </p:sp>
        <p:sp>
          <p:nvSpPr>
            <p:cNvPr id="39" name="TextBox 38">
              <a:extLst>
                <a:ext uri="{FF2B5EF4-FFF2-40B4-BE49-F238E27FC236}">
                  <a16:creationId xmlns:a16="http://schemas.microsoft.com/office/drawing/2014/main" xmlns="" id="{6B66668F-5271-4493-81E3-9F0E1CCCAAEB}"/>
                </a:ext>
              </a:extLst>
            </p:cNvPr>
            <p:cNvSpPr txBox="1"/>
            <p:nvPr/>
          </p:nvSpPr>
          <p:spPr bwMode="gray">
            <a:xfrm>
              <a:off x="2561915" y="285510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Platform Owner</a:t>
              </a:r>
            </a:p>
          </p:txBody>
        </p:sp>
        <p:sp>
          <p:nvSpPr>
            <p:cNvPr id="40" name="TextBox 39">
              <a:extLst>
                <a:ext uri="{FF2B5EF4-FFF2-40B4-BE49-F238E27FC236}">
                  <a16:creationId xmlns:a16="http://schemas.microsoft.com/office/drawing/2014/main" xmlns="" id="{1CBC587D-1A1A-4CA5-9307-9717B2EECF6D}"/>
                </a:ext>
              </a:extLst>
            </p:cNvPr>
            <p:cNvSpPr txBox="1"/>
            <p:nvPr/>
          </p:nvSpPr>
          <p:spPr bwMode="gray">
            <a:xfrm>
              <a:off x="3921017" y="2658055"/>
              <a:ext cx="1256057" cy="197044"/>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a:t>Platform Manager</a:t>
              </a:r>
            </a:p>
          </p:txBody>
        </p:sp>
        <p:sp>
          <p:nvSpPr>
            <p:cNvPr id="41" name="TextBox 40">
              <a:extLst>
                <a:ext uri="{FF2B5EF4-FFF2-40B4-BE49-F238E27FC236}">
                  <a16:creationId xmlns:a16="http://schemas.microsoft.com/office/drawing/2014/main" xmlns="" id="{08523075-DB47-4B25-B12F-8E2B4F946242}"/>
                </a:ext>
              </a:extLst>
            </p:cNvPr>
            <p:cNvSpPr txBox="1"/>
            <p:nvPr/>
          </p:nvSpPr>
          <p:spPr bwMode="gray">
            <a:xfrm>
              <a:off x="3921017" y="285510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Portfolio Manager</a:t>
              </a:r>
            </a:p>
          </p:txBody>
        </p:sp>
        <p:sp>
          <p:nvSpPr>
            <p:cNvPr id="42" name="TextBox 41">
              <a:extLst>
                <a:ext uri="{FF2B5EF4-FFF2-40B4-BE49-F238E27FC236}">
                  <a16:creationId xmlns:a16="http://schemas.microsoft.com/office/drawing/2014/main" xmlns="" id="{B61ADD58-5FD4-45BD-8D83-FBCC9E34071F}"/>
                </a:ext>
              </a:extLst>
            </p:cNvPr>
            <p:cNvSpPr txBox="1"/>
            <p:nvPr/>
          </p:nvSpPr>
          <p:spPr bwMode="gray">
            <a:xfrm>
              <a:off x="5280118" y="2658055"/>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Product Owner</a:t>
              </a:r>
            </a:p>
          </p:txBody>
        </p:sp>
        <p:sp>
          <p:nvSpPr>
            <p:cNvPr id="63" name="TextBox 62">
              <a:extLst>
                <a:ext uri="{FF2B5EF4-FFF2-40B4-BE49-F238E27FC236}">
                  <a16:creationId xmlns:a16="http://schemas.microsoft.com/office/drawing/2014/main" xmlns="" id="{9FB5FE6B-3C70-429A-90A0-B8FD3A297664}"/>
                </a:ext>
              </a:extLst>
            </p:cNvPr>
            <p:cNvSpPr txBox="1"/>
            <p:nvPr/>
          </p:nvSpPr>
          <p:spPr bwMode="gray">
            <a:xfrm>
              <a:off x="5280118" y="285510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Service Owner</a:t>
              </a:r>
            </a:p>
          </p:txBody>
        </p:sp>
      </p:grpSp>
      <p:sp>
        <p:nvSpPr>
          <p:cNvPr id="64" name="TextBox 63">
            <a:extLst>
              <a:ext uri="{FF2B5EF4-FFF2-40B4-BE49-F238E27FC236}">
                <a16:creationId xmlns:a16="http://schemas.microsoft.com/office/drawing/2014/main" xmlns="" id="{1F9308B1-F9AA-42C8-89C2-996EECEB42EB}"/>
              </a:ext>
            </a:extLst>
          </p:cNvPr>
          <p:cNvSpPr txBox="1"/>
          <p:nvPr/>
        </p:nvSpPr>
        <p:spPr bwMode="gray">
          <a:xfrm>
            <a:off x="6639219" y="2855125"/>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BRM</a:t>
            </a:r>
          </a:p>
        </p:txBody>
      </p:sp>
      <p:sp>
        <p:nvSpPr>
          <p:cNvPr id="65" name="TextBox 64">
            <a:extLst>
              <a:ext uri="{FF2B5EF4-FFF2-40B4-BE49-F238E27FC236}">
                <a16:creationId xmlns:a16="http://schemas.microsoft.com/office/drawing/2014/main" xmlns="" id="{17AEDB8D-6199-4F6F-A613-702BF0C2C7FC}"/>
              </a:ext>
            </a:extLst>
          </p:cNvPr>
          <p:cNvSpPr txBox="1"/>
          <p:nvPr/>
        </p:nvSpPr>
        <p:spPr bwMode="gray">
          <a:xfrm>
            <a:off x="6639219"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DBA</a:t>
            </a:r>
          </a:p>
        </p:txBody>
      </p:sp>
      <p:sp>
        <p:nvSpPr>
          <p:cNvPr id="66" name="TextBox 65">
            <a:extLst>
              <a:ext uri="{FF2B5EF4-FFF2-40B4-BE49-F238E27FC236}">
                <a16:creationId xmlns:a16="http://schemas.microsoft.com/office/drawing/2014/main" xmlns="" id="{F66C88A1-B47B-4B48-998F-D48818C6D70E}"/>
              </a:ext>
            </a:extLst>
          </p:cNvPr>
          <p:cNvSpPr txBox="1"/>
          <p:nvPr/>
        </p:nvSpPr>
        <p:spPr bwMode="gray">
          <a:xfrm>
            <a:off x="5280118" y="332961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Coach</a:t>
            </a:r>
          </a:p>
        </p:txBody>
      </p:sp>
      <p:sp>
        <p:nvSpPr>
          <p:cNvPr id="18" name="TextBox 17">
            <a:extLst>
              <a:ext uri="{FF2B5EF4-FFF2-40B4-BE49-F238E27FC236}">
                <a16:creationId xmlns:a16="http://schemas.microsoft.com/office/drawing/2014/main" xmlns="" id="{B818A805-53F7-4F6A-A1ED-A55B5F7B076D}"/>
              </a:ext>
            </a:extLst>
          </p:cNvPr>
          <p:cNvSpPr txBox="1"/>
          <p:nvPr/>
        </p:nvSpPr>
        <p:spPr bwMode="gray">
          <a:xfrm>
            <a:off x="8115300" y="1372688"/>
            <a:ext cx="360655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Domain</a:t>
            </a:r>
            <a:r>
              <a:rPr lang="en-US" sz="1000"/>
              <a:t>: Cloud Architect, Information Architect</a:t>
            </a:r>
          </a:p>
        </p:txBody>
      </p:sp>
      <p:sp>
        <p:nvSpPr>
          <p:cNvPr id="20" name="TextBox 19">
            <a:extLst>
              <a:ext uri="{FF2B5EF4-FFF2-40B4-BE49-F238E27FC236}">
                <a16:creationId xmlns:a16="http://schemas.microsoft.com/office/drawing/2014/main" xmlns="" id="{3646C102-252F-490A-B73C-F4673C9956D5}"/>
              </a:ext>
            </a:extLst>
          </p:cNvPr>
          <p:cNvSpPr txBox="1"/>
          <p:nvPr/>
        </p:nvSpPr>
        <p:spPr bwMode="gray">
          <a:xfrm>
            <a:off x="8115300" y="3774810"/>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Infrastructure: </a:t>
            </a:r>
            <a:r>
              <a:rPr lang="en-US" sz="1000"/>
              <a:t>Network Administrator, Systems Administrator</a:t>
            </a:r>
          </a:p>
        </p:txBody>
      </p:sp>
      <p:sp>
        <p:nvSpPr>
          <p:cNvPr id="62" name="TextBox 61">
            <a:extLst>
              <a:ext uri="{FF2B5EF4-FFF2-40B4-BE49-F238E27FC236}">
                <a16:creationId xmlns:a16="http://schemas.microsoft.com/office/drawing/2014/main" xmlns="" id="{7BE81826-2768-49EC-A1A1-A36E1413A701}"/>
              </a:ext>
            </a:extLst>
          </p:cNvPr>
          <p:cNvSpPr txBox="1"/>
          <p:nvPr/>
        </p:nvSpPr>
        <p:spPr bwMode="gray">
          <a:xfrm>
            <a:off x="8115300" y="2351336"/>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Business: </a:t>
            </a:r>
            <a:r>
              <a:rPr lang="en-US" sz="1000"/>
              <a:t>Business Systems Analyst, Business Analyst </a:t>
            </a:r>
          </a:p>
        </p:txBody>
      </p:sp>
      <p:sp>
        <p:nvSpPr>
          <p:cNvPr id="67" name="TextBox 66">
            <a:extLst>
              <a:ext uri="{FF2B5EF4-FFF2-40B4-BE49-F238E27FC236}">
                <a16:creationId xmlns:a16="http://schemas.microsoft.com/office/drawing/2014/main" xmlns="" id="{A7F52009-C9EF-4389-91AE-F90B50B960A1}"/>
              </a:ext>
            </a:extLst>
          </p:cNvPr>
          <p:cNvSpPr txBox="1"/>
          <p:nvPr/>
        </p:nvSpPr>
        <p:spPr bwMode="gray">
          <a:xfrm>
            <a:off x="8115300" y="3300319"/>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Coach: </a:t>
            </a:r>
            <a:r>
              <a:rPr lang="en-US" sz="1000"/>
              <a:t>Agile Coach, Lean Coach</a:t>
            </a:r>
          </a:p>
        </p:txBody>
      </p:sp>
      <p:sp>
        <p:nvSpPr>
          <p:cNvPr id="68" name="TextBox 67">
            <a:extLst>
              <a:ext uri="{FF2B5EF4-FFF2-40B4-BE49-F238E27FC236}">
                <a16:creationId xmlns:a16="http://schemas.microsoft.com/office/drawing/2014/main" xmlns="" id="{C4FD6417-D243-4146-8834-2184429848ED}"/>
              </a:ext>
            </a:extLst>
          </p:cNvPr>
          <p:cNvSpPr txBox="1"/>
          <p:nvPr/>
        </p:nvSpPr>
        <p:spPr bwMode="gray">
          <a:xfrm>
            <a:off x="8115300" y="2825828"/>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Platform Manager</a:t>
            </a:r>
            <a:r>
              <a:rPr lang="en-US" sz="1000"/>
              <a:t>: CRM Platform Manager, Infrastructure Platform Manager</a:t>
            </a:r>
          </a:p>
        </p:txBody>
      </p:sp>
      <p:sp>
        <p:nvSpPr>
          <p:cNvPr id="69" name="TextBox 68">
            <a:extLst>
              <a:ext uri="{FF2B5EF4-FFF2-40B4-BE49-F238E27FC236}">
                <a16:creationId xmlns:a16="http://schemas.microsoft.com/office/drawing/2014/main" xmlns="" id="{9D7391AA-53C6-4D5D-A6D2-0FF521D0F1E9}"/>
              </a:ext>
            </a:extLst>
          </p:cNvPr>
          <p:cNvSpPr txBox="1"/>
          <p:nvPr/>
        </p:nvSpPr>
        <p:spPr bwMode="gray">
          <a:xfrm>
            <a:off x="8115300" y="4249302"/>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dirty="0"/>
              <a:t>On-Site: </a:t>
            </a:r>
            <a:r>
              <a:rPr lang="en-US" sz="1000" dirty="0"/>
              <a:t>Field Support Specialist, Client Technology Manager, Office Technology Manager, Multimedia Specialist</a:t>
            </a:r>
          </a:p>
        </p:txBody>
      </p:sp>
      <p:sp>
        <p:nvSpPr>
          <p:cNvPr id="70" name="TextBox 69">
            <a:extLst>
              <a:ext uri="{FF2B5EF4-FFF2-40B4-BE49-F238E27FC236}">
                <a16:creationId xmlns:a16="http://schemas.microsoft.com/office/drawing/2014/main" xmlns="" id="{DB4D2E74-38D3-4B93-A930-81A8422335DD}"/>
              </a:ext>
            </a:extLst>
          </p:cNvPr>
          <p:cNvSpPr txBox="1"/>
          <p:nvPr/>
        </p:nvSpPr>
        <p:spPr bwMode="gray">
          <a:xfrm>
            <a:off x="8115300" y="4723795"/>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a:t>
            </a:r>
          </a:p>
        </p:txBody>
      </p:sp>
      <p:sp>
        <p:nvSpPr>
          <p:cNvPr id="71" name="TextBox 70">
            <a:extLst>
              <a:ext uri="{FF2B5EF4-FFF2-40B4-BE49-F238E27FC236}">
                <a16:creationId xmlns:a16="http://schemas.microsoft.com/office/drawing/2014/main" xmlns="" id="{B847699F-57EB-402E-AD46-2111B36265FF}"/>
              </a:ext>
            </a:extLst>
          </p:cNvPr>
          <p:cNvSpPr txBox="1"/>
          <p:nvPr/>
        </p:nvSpPr>
        <p:spPr bwMode="gray">
          <a:xfrm>
            <a:off x="8115300" y="5198287"/>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a:t>
            </a:r>
          </a:p>
        </p:txBody>
      </p:sp>
      <p:sp>
        <p:nvSpPr>
          <p:cNvPr id="72" name="TextBox 71">
            <a:extLst>
              <a:ext uri="{FF2B5EF4-FFF2-40B4-BE49-F238E27FC236}">
                <a16:creationId xmlns:a16="http://schemas.microsoft.com/office/drawing/2014/main" xmlns="" id="{15253951-1AE6-41C0-B819-2E0096FB4EB9}"/>
              </a:ext>
            </a:extLst>
          </p:cNvPr>
          <p:cNvSpPr txBox="1"/>
          <p:nvPr/>
        </p:nvSpPr>
        <p:spPr bwMode="gray">
          <a:xfrm>
            <a:off x="8115300" y="5677356"/>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function and scope of responsibility</a:t>
            </a:r>
          </a:p>
        </p:txBody>
      </p:sp>
      <p:grpSp>
        <p:nvGrpSpPr>
          <p:cNvPr id="77" name="Group 76">
            <a:extLst>
              <a:ext uri="{FF2B5EF4-FFF2-40B4-BE49-F238E27FC236}">
                <a16:creationId xmlns:a16="http://schemas.microsoft.com/office/drawing/2014/main" xmlns="" id="{EE8997D2-2BFB-4B4C-B7CE-4DBA57BBB040}"/>
              </a:ext>
            </a:extLst>
          </p:cNvPr>
          <p:cNvGrpSpPr/>
          <p:nvPr/>
        </p:nvGrpSpPr>
        <p:grpSpPr bwMode="gray">
          <a:xfrm>
            <a:off x="2561915" y="5138959"/>
            <a:ext cx="3974260" cy="374904"/>
            <a:chOff x="2561915" y="5153951"/>
            <a:chExt cx="3974260" cy="394089"/>
          </a:xfrm>
        </p:grpSpPr>
        <p:sp>
          <p:nvSpPr>
            <p:cNvPr id="57" name="TextBox 56">
              <a:extLst>
                <a:ext uri="{FF2B5EF4-FFF2-40B4-BE49-F238E27FC236}">
                  <a16:creationId xmlns:a16="http://schemas.microsoft.com/office/drawing/2014/main" xmlns="" id="{7BCD20DA-8DF9-48B1-8FA4-8E4A6A060346}"/>
                </a:ext>
              </a:extLst>
            </p:cNvPr>
            <p:cNvSpPr txBox="1"/>
            <p:nvPr/>
          </p:nvSpPr>
          <p:spPr bwMode="gray">
            <a:xfrm>
              <a:off x="2561915" y="51539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Finance</a:t>
              </a:r>
            </a:p>
          </p:txBody>
        </p:sp>
        <p:sp>
          <p:nvSpPr>
            <p:cNvPr id="58" name="TextBox 57">
              <a:extLst>
                <a:ext uri="{FF2B5EF4-FFF2-40B4-BE49-F238E27FC236}">
                  <a16:creationId xmlns:a16="http://schemas.microsoft.com/office/drawing/2014/main" xmlns="" id="{DA7748F8-D066-40EB-8EC0-C17225384BDE}"/>
                </a:ext>
              </a:extLst>
            </p:cNvPr>
            <p:cNvSpPr txBox="1"/>
            <p:nvPr/>
          </p:nvSpPr>
          <p:spPr bwMode="gray">
            <a:xfrm>
              <a:off x="2561915" y="535099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Knowledge Mgmt.</a:t>
              </a:r>
            </a:p>
          </p:txBody>
        </p:sp>
        <p:sp>
          <p:nvSpPr>
            <p:cNvPr id="59" name="TextBox 58">
              <a:extLst>
                <a:ext uri="{FF2B5EF4-FFF2-40B4-BE49-F238E27FC236}">
                  <a16:creationId xmlns:a16="http://schemas.microsoft.com/office/drawing/2014/main" xmlns="" id="{25A49BD8-BB2B-49C2-9BE9-AC6C4520A07D}"/>
                </a:ext>
              </a:extLst>
            </p:cNvPr>
            <p:cNvSpPr txBox="1"/>
            <p:nvPr/>
          </p:nvSpPr>
          <p:spPr bwMode="gray">
            <a:xfrm>
              <a:off x="3921017" y="51539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Vendor Mgmt.</a:t>
              </a:r>
            </a:p>
          </p:txBody>
        </p:sp>
        <p:sp>
          <p:nvSpPr>
            <p:cNvPr id="60" name="TextBox 59">
              <a:extLst>
                <a:ext uri="{FF2B5EF4-FFF2-40B4-BE49-F238E27FC236}">
                  <a16:creationId xmlns:a16="http://schemas.microsoft.com/office/drawing/2014/main" xmlns="" id="{440C4E6C-8BAC-406F-922A-574CD5F13E33}"/>
                </a:ext>
              </a:extLst>
            </p:cNvPr>
            <p:cNvSpPr txBox="1"/>
            <p:nvPr/>
          </p:nvSpPr>
          <p:spPr bwMode="gray">
            <a:xfrm>
              <a:off x="3921017" y="535099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Sourcing/Prcmt.</a:t>
              </a:r>
            </a:p>
          </p:txBody>
        </p:sp>
        <p:sp>
          <p:nvSpPr>
            <p:cNvPr id="61" name="TextBox 60">
              <a:extLst>
                <a:ext uri="{FF2B5EF4-FFF2-40B4-BE49-F238E27FC236}">
                  <a16:creationId xmlns:a16="http://schemas.microsoft.com/office/drawing/2014/main" xmlns="" id="{9B4C03A5-87DB-4F52-9B91-C016BAA0F639}"/>
                </a:ext>
              </a:extLst>
            </p:cNvPr>
            <p:cNvSpPr txBox="1"/>
            <p:nvPr/>
          </p:nvSpPr>
          <p:spPr bwMode="gray">
            <a:xfrm>
              <a:off x="5280118" y="51539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Communications</a:t>
              </a:r>
            </a:p>
          </p:txBody>
        </p:sp>
        <p:sp>
          <p:nvSpPr>
            <p:cNvPr id="73" name="TextBox 72">
              <a:extLst>
                <a:ext uri="{FF2B5EF4-FFF2-40B4-BE49-F238E27FC236}">
                  <a16:creationId xmlns:a16="http://schemas.microsoft.com/office/drawing/2014/main" xmlns="" id="{BF11E15A-DC78-4C72-896B-1F29A50EB9A5}"/>
                </a:ext>
              </a:extLst>
            </p:cNvPr>
            <p:cNvSpPr txBox="1"/>
            <p:nvPr/>
          </p:nvSpPr>
          <p:spPr bwMode="gray">
            <a:xfrm>
              <a:off x="5280118" y="5350996"/>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Org Change Mgmt.</a:t>
              </a:r>
            </a:p>
          </p:txBody>
        </p:sp>
      </p:grpSp>
      <p:sp>
        <p:nvSpPr>
          <p:cNvPr id="74" name="TextBox 73">
            <a:extLst>
              <a:ext uri="{FF2B5EF4-FFF2-40B4-BE49-F238E27FC236}">
                <a16:creationId xmlns:a16="http://schemas.microsoft.com/office/drawing/2014/main" xmlns="" id="{5DBF5EEB-11ED-4A62-856B-E1271E294404}"/>
              </a:ext>
            </a:extLst>
          </p:cNvPr>
          <p:cNvSpPr txBox="1"/>
          <p:nvPr/>
        </p:nvSpPr>
        <p:spPr bwMode="gray">
          <a:xfrm>
            <a:off x="6639218" y="5232685"/>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Training Mgmt.</a:t>
            </a:r>
          </a:p>
        </p:txBody>
      </p:sp>
      <p:grpSp>
        <p:nvGrpSpPr>
          <p:cNvPr id="84" name="Group 83">
            <a:extLst>
              <a:ext uri="{FF2B5EF4-FFF2-40B4-BE49-F238E27FC236}">
                <a16:creationId xmlns:a16="http://schemas.microsoft.com/office/drawing/2014/main" xmlns="" id="{03353DE1-2EBB-4608-89BA-C1B8ADF22C84}"/>
              </a:ext>
            </a:extLst>
          </p:cNvPr>
          <p:cNvGrpSpPr/>
          <p:nvPr/>
        </p:nvGrpSpPr>
        <p:grpSpPr bwMode="gray">
          <a:xfrm>
            <a:off x="2561915" y="1431801"/>
            <a:ext cx="5339023" cy="197045"/>
            <a:chOff x="2561915" y="1259039"/>
            <a:chExt cx="5339023" cy="197045"/>
          </a:xfrm>
        </p:grpSpPr>
        <p:sp>
          <p:nvSpPr>
            <p:cNvPr id="22" name="TextBox 21">
              <a:extLst>
                <a:ext uri="{FF2B5EF4-FFF2-40B4-BE49-F238E27FC236}">
                  <a16:creationId xmlns:a16="http://schemas.microsoft.com/office/drawing/2014/main" xmlns="" id="{4704BF1B-C0C8-4C36-8B65-1A5C673C7AC0}"/>
                </a:ext>
              </a:extLst>
            </p:cNvPr>
            <p:cNvSpPr txBox="1"/>
            <p:nvPr/>
          </p:nvSpPr>
          <p:spPr bwMode="gray">
            <a:xfrm>
              <a:off x="2561915"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Enterprise</a:t>
              </a:r>
            </a:p>
          </p:txBody>
        </p:sp>
        <p:sp>
          <p:nvSpPr>
            <p:cNvPr id="23" name="TextBox 22">
              <a:extLst>
                <a:ext uri="{FF2B5EF4-FFF2-40B4-BE49-F238E27FC236}">
                  <a16:creationId xmlns:a16="http://schemas.microsoft.com/office/drawing/2014/main" xmlns="" id="{EA364B7B-3B5A-442E-B080-1B001BAC787C}"/>
                </a:ext>
              </a:extLst>
            </p:cNvPr>
            <p:cNvSpPr txBox="1"/>
            <p:nvPr/>
          </p:nvSpPr>
          <p:spPr bwMode="gray">
            <a:xfrm>
              <a:off x="3921018"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Solution</a:t>
              </a:r>
            </a:p>
          </p:txBody>
        </p:sp>
        <p:sp>
          <p:nvSpPr>
            <p:cNvPr id="24" name="TextBox 23">
              <a:extLst>
                <a:ext uri="{FF2B5EF4-FFF2-40B4-BE49-F238E27FC236}">
                  <a16:creationId xmlns:a16="http://schemas.microsoft.com/office/drawing/2014/main" xmlns="" id="{5AF163EC-90F5-418A-B07F-0F51C325F3B9}"/>
                </a:ext>
              </a:extLst>
            </p:cNvPr>
            <p:cNvSpPr txBox="1"/>
            <p:nvPr/>
          </p:nvSpPr>
          <p:spPr bwMode="gray">
            <a:xfrm>
              <a:off x="5280118"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Domain</a:t>
              </a:r>
            </a:p>
          </p:txBody>
        </p:sp>
        <p:sp>
          <p:nvSpPr>
            <p:cNvPr id="75" name="TextBox 74">
              <a:extLst>
                <a:ext uri="{FF2B5EF4-FFF2-40B4-BE49-F238E27FC236}">
                  <a16:creationId xmlns:a16="http://schemas.microsoft.com/office/drawing/2014/main" xmlns="" id="{EA31546D-DB64-437B-9B58-97D6E7472B80}"/>
                </a:ext>
              </a:extLst>
            </p:cNvPr>
            <p:cNvSpPr txBox="1"/>
            <p:nvPr/>
          </p:nvSpPr>
          <p:spPr bwMode="gray">
            <a:xfrm>
              <a:off x="6644881" y="125903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Business</a:t>
              </a:r>
            </a:p>
          </p:txBody>
        </p:sp>
      </p:grpSp>
    </p:spTree>
    <p:extLst>
      <p:ext uri="{BB962C8B-B14F-4D97-AF65-F5344CB8AC3E}">
        <p14:creationId xmlns:p14="http://schemas.microsoft.com/office/powerpoint/2010/main" val="38821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xmlns="" id="{87F5D60C-FD2C-42F0-8D0F-990B82AA9E24}"/>
              </a:ext>
            </a:extLst>
          </p:cNvPr>
          <p:cNvGraphicFramePr>
            <a:graphicFrameLocks noChangeAspect="1"/>
          </p:cNvGraphicFramePr>
          <p:nvPr>
            <p:custDataLst>
              <p:tags r:id="rId2"/>
            </p:custDataLst>
            <p:extLst>
              <p:ext uri="{D42A27DB-BD31-4B8C-83A1-F6EECF244321}">
                <p14:modId xmlns:p14="http://schemas.microsoft.com/office/powerpoint/2010/main" val="32760621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13"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xmlns="" id="{87F5D60C-FD2C-42F0-8D0F-990B82AA9E2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8CA00C50-697E-4DCC-9153-3032E9520C32}"/>
              </a:ext>
            </a:extLst>
          </p:cNvPr>
          <p:cNvSpPr>
            <a:spLocks noGrp="1"/>
          </p:cNvSpPr>
          <p:nvPr>
            <p:ph type="title"/>
          </p:nvPr>
        </p:nvSpPr>
        <p:spPr bwMode="gray"/>
        <p:txBody>
          <a:bodyPr vert="horz"/>
          <a:lstStyle/>
          <a:p>
            <a:r>
              <a:rPr lang="en-US"/>
              <a:t>Service-Optimized IT Organizations</a:t>
            </a:r>
          </a:p>
        </p:txBody>
      </p:sp>
      <p:sp>
        <p:nvSpPr>
          <p:cNvPr id="4" name="Rectangle 3">
            <a:extLst>
              <a:ext uri="{FF2B5EF4-FFF2-40B4-BE49-F238E27FC236}">
                <a16:creationId xmlns:a16="http://schemas.microsoft.com/office/drawing/2014/main" xmlns="" id="{BCB7231D-0EEF-46C2-AF61-8AA74D9402ED}"/>
              </a:ext>
            </a:extLst>
          </p:cNvPr>
          <p:cNvSpPr/>
          <p:nvPr/>
        </p:nvSpPr>
        <p:spPr bwMode="gray">
          <a:xfrm>
            <a:off x="512998" y="5747515"/>
            <a:ext cx="6096000" cy="246221"/>
          </a:xfrm>
          <a:prstGeom prst="rect">
            <a:avLst/>
          </a:prstGeom>
        </p:spPr>
        <p:txBody>
          <a:bodyPr>
            <a:spAutoFit/>
          </a:bodyPr>
          <a:lstStyle/>
          <a:p>
            <a:r>
              <a:rPr lang="en-US" sz="1000">
                <a:hlinkClick r:id="rId7"/>
              </a:rPr>
              <a:t>Run IT Like a Business by Applying the Service-Optimizing I&amp;T Operating Model</a:t>
            </a:r>
            <a:endParaRPr lang="en-US" sz="1000"/>
          </a:p>
        </p:txBody>
      </p:sp>
      <p:pic>
        <p:nvPicPr>
          <p:cNvPr id="6" name="Picture 5">
            <a:extLst>
              <a:ext uri="{FF2B5EF4-FFF2-40B4-BE49-F238E27FC236}">
                <a16:creationId xmlns:a16="http://schemas.microsoft.com/office/drawing/2014/main" xmlns="" id="{43AB53E8-85E9-4186-81B5-E86FACEB2C58}"/>
              </a:ext>
            </a:extLst>
          </p:cNvPr>
          <p:cNvPicPr>
            <a:picLocks noChangeAspect="1"/>
          </p:cNvPicPr>
          <p:nvPr/>
        </p:nvPicPr>
        <p:blipFill>
          <a:blip r:embed="rId8"/>
          <a:stretch>
            <a:fillRect/>
          </a:stretch>
        </p:blipFill>
        <p:spPr bwMode="gray">
          <a:xfrm>
            <a:off x="4420450" y="2037773"/>
            <a:ext cx="8306316" cy="3292877"/>
          </a:xfrm>
          <a:prstGeom prst="rect">
            <a:avLst/>
          </a:prstGeom>
        </p:spPr>
      </p:pic>
      <p:sp>
        <p:nvSpPr>
          <p:cNvPr id="7" name="TextBox 6">
            <a:extLst>
              <a:ext uri="{FF2B5EF4-FFF2-40B4-BE49-F238E27FC236}">
                <a16:creationId xmlns:a16="http://schemas.microsoft.com/office/drawing/2014/main" xmlns="" id="{3A647BAB-6BCC-4387-B331-15AB81376736}"/>
              </a:ext>
            </a:extLst>
          </p:cNvPr>
          <p:cNvSpPr txBox="1"/>
          <p:nvPr/>
        </p:nvSpPr>
        <p:spPr bwMode="gray">
          <a:xfrm>
            <a:off x="6691313" y="1587640"/>
            <a:ext cx="2599814" cy="307777"/>
          </a:xfrm>
          <a:prstGeom prst="rect">
            <a:avLst/>
          </a:prstGeom>
          <a:noFill/>
        </p:spPr>
        <p:txBody>
          <a:bodyPr wrap="none" lIns="0" rIns="0" rtlCol="0">
            <a:spAutoFit/>
          </a:bodyPr>
          <a:lstStyle/>
          <a:p>
            <a:pPr algn="l"/>
            <a:r>
              <a:rPr lang="en-US" sz="1400" b="1"/>
              <a:t>CIO’s Organizational Structure</a:t>
            </a:r>
          </a:p>
        </p:txBody>
      </p:sp>
      <p:sp>
        <p:nvSpPr>
          <p:cNvPr id="19" name="Rectangle 18">
            <a:extLst>
              <a:ext uri="{FF2B5EF4-FFF2-40B4-BE49-F238E27FC236}">
                <a16:creationId xmlns:a16="http://schemas.microsoft.com/office/drawing/2014/main" xmlns="" id="{E481A233-E1B1-4893-99BB-FA359F127B02}"/>
              </a:ext>
            </a:extLst>
          </p:cNvPr>
          <p:cNvSpPr/>
          <p:nvPr/>
        </p:nvSpPr>
        <p:spPr bwMode="gray">
          <a:xfrm>
            <a:off x="6367413" y="5743417"/>
            <a:ext cx="2632452" cy="246221"/>
          </a:xfrm>
          <a:prstGeom prst="rect">
            <a:avLst/>
          </a:prstGeom>
        </p:spPr>
        <p:txBody>
          <a:bodyPr wrap="none">
            <a:spAutoFit/>
          </a:bodyPr>
          <a:lstStyle/>
          <a:p>
            <a:r>
              <a:rPr lang="en-US" sz="1000">
                <a:hlinkClick r:id="rId9"/>
              </a:rPr>
              <a:t>How to Structure IT Like a Service Provider</a:t>
            </a:r>
            <a:endParaRPr lang="en-US" sz="1000"/>
          </a:p>
        </p:txBody>
      </p:sp>
      <p:pic>
        <p:nvPicPr>
          <p:cNvPr id="11266" name="Picture 2" descr="The service-based delivery model">
            <a:extLst>
              <a:ext uri="{FF2B5EF4-FFF2-40B4-BE49-F238E27FC236}">
                <a16:creationId xmlns:a16="http://schemas.microsoft.com/office/drawing/2014/main" xmlns="" id="{5DB646B2-357D-459B-936F-8612FC2C8E3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a:stretch/>
        </p:blipFill>
        <p:spPr bwMode="gray">
          <a:xfrm>
            <a:off x="457200" y="1119583"/>
            <a:ext cx="5544765" cy="41001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A3475EAE-15AF-4B7F-8996-57286B7C7866}"/>
              </a:ext>
            </a:extLst>
          </p:cNvPr>
          <p:cNvSpPr txBox="1"/>
          <p:nvPr/>
        </p:nvSpPr>
        <p:spPr bwMode="gray">
          <a:xfrm>
            <a:off x="578796" y="6041269"/>
            <a:ext cx="3098605" cy="246221"/>
          </a:xfrm>
          <a:prstGeom prst="rect">
            <a:avLst/>
          </a:prstGeom>
          <a:noFill/>
        </p:spPr>
        <p:txBody>
          <a:bodyPr wrap="none" lIns="0" rIns="0" rtlCol="0">
            <a:spAutoFit/>
          </a:bodyPr>
          <a:lstStyle/>
          <a:p>
            <a:r>
              <a:rPr lang="en-US" sz="1000">
                <a:hlinkClick r:id="rId11"/>
              </a:rPr>
              <a:t>Defining and Applying I&amp;T Conceptual Delivery Models</a:t>
            </a:r>
            <a:endParaRPr lang="en-US" sz="1000"/>
          </a:p>
        </p:txBody>
      </p:sp>
    </p:spTree>
    <p:extLst>
      <p:ext uri="{BB962C8B-B14F-4D97-AF65-F5344CB8AC3E}">
        <p14:creationId xmlns:p14="http://schemas.microsoft.com/office/powerpoint/2010/main" val="3233161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E9C22BED-4A60-40AC-9E25-EFF74A97874C}"/>
              </a:ext>
            </a:extLst>
          </p:cNvPr>
          <p:cNvGraphicFramePr>
            <a:graphicFrameLocks noChangeAspect="1"/>
          </p:cNvGraphicFramePr>
          <p:nvPr>
            <p:custDataLst>
              <p:tags r:id="rId2"/>
            </p:custDataLst>
            <p:extLst>
              <p:ext uri="{D42A27DB-BD31-4B8C-83A1-F6EECF244321}">
                <p14:modId xmlns:p14="http://schemas.microsoft.com/office/powerpoint/2010/main" val="27478916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7"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E9C22BED-4A60-40AC-9E25-EFF74A97874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9577AD7F-2545-4097-BEB8-884353741155}"/>
              </a:ext>
            </a:extLst>
          </p:cNvPr>
          <p:cNvSpPr>
            <a:spLocks noGrp="1"/>
          </p:cNvSpPr>
          <p:nvPr>
            <p:ph type="title"/>
          </p:nvPr>
        </p:nvSpPr>
        <p:spPr bwMode="gray"/>
        <p:txBody>
          <a:bodyPr vert="horz"/>
          <a:lstStyle/>
          <a:p>
            <a:r>
              <a:rPr lang="en-US" dirty="0"/>
              <a:t>Sample Job Architecture for Service-Optimizing Operating Model </a:t>
            </a:r>
          </a:p>
        </p:txBody>
      </p:sp>
      <p:sp>
        <p:nvSpPr>
          <p:cNvPr id="6" name="TextBox 5">
            <a:extLst>
              <a:ext uri="{FF2B5EF4-FFF2-40B4-BE49-F238E27FC236}">
                <a16:creationId xmlns:a16="http://schemas.microsoft.com/office/drawing/2014/main" xmlns="" id="{237026CE-68F5-4F58-8F7F-AA4796C740A7}"/>
              </a:ext>
            </a:extLst>
          </p:cNvPr>
          <p:cNvSpPr txBox="1"/>
          <p:nvPr/>
        </p:nvSpPr>
        <p:spPr bwMode="gray">
          <a:xfrm>
            <a:off x="457201" y="984601"/>
            <a:ext cx="1794367"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Families</a:t>
            </a:r>
          </a:p>
        </p:txBody>
      </p:sp>
      <p:sp>
        <p:nvSpPr>
          <p:cNvPr id="7" name="TextBox 6">
            <a:extLst>
              <a:ext uri="{FF2B5EF4-FFF2-40B4-BE49-F238E27FC236}">
                <a16:creationId xmlns:a16="http://schemas.microsoft.com/office/drawing/2014/main" xmlns="" id="{DA6686F2-CF5C-4759-8AE9-C7AB1B4F6F90}"/>
              </a:ext>
            </a:extLst>
          </p:cNvPr>
          <p:cNvSpPr txBox="1"/>
          <p:nvPr/>
        </p:nvSpPr>
        <p:spPr bwMode="gray">
          <a:xfrm>
            <a:off x="2561914" y="984601"/>
            <a:ext cx="5333361"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Job Series</a:t>
            </a:r>
          </a:p>
        </p:txBody>
      </p:sp>
      <p:sp>
        <p:nvSpPr>
          <p:cNvPr id="17" name="TextBox 16">
            <a:extLst>
              <a:ext uri="{FF2B5EF4-FFF2-40B4-BE49-F238E27FC236}">
                <a16:creationId xmlns:a16="http://schemas.microsoft.com/office/drawing/2014/main" xmlns="" id="{DA1C5653-54F2-471A-8788-3655C38A5BEC}"/>
              </a:ext>
            </a:extLst>
          </p:cNvPr>
          <p:cNvSpPr txBox="1"/>
          <p:nvPr/>
        </p:nvSpPr>
        <p:spPr bwMode="gray">
          <a:xfrm>
            <a:off x="8115300" y="984601"/>
            <a:ext cx="3617913" cy="307777"/>
          </a:xfrm>
          <a:prstGeom prst="rect">
            <a:avLst/>
          </a:prstGeom>
          <a:solidFill>
            <a:srgbClr val="002856"/>
          </a:solidFill>
          <a:ln w="25400">
            <a:noFill/>
            <a:prstDash val="solid"/>
          </a:ln>
        </p:spPr>
        <p:txBody>
          <a:bodyPr wrap="square" lIns="45720" tIns="45720" rIns="45720" bIns="45720" rtlCol="0">
            <a:spAutoFit/>
          </a:bodyPr>
          <a:lstStyle/>
          <a:p>
            <a:pPr algn="ctr"/>
            <a:r>
              <a:rPr lang="en-US" sz="1400" b="1" dirty="0">
                <a:solidFill>
                  <a:schemeClr val="bg1"/>
                </a:solidFill>
                <a:latin typeface="+mj-lt"/>
              </a:rPr>
              <a:t>Sample Job Titles (illustrative)</a:t>
            </a:r>
          </a:p>
        </p:txBody>
      </p:sp>
      <p:sp>
        <p:nvSpPr>
          <p:cNvPr id="19" name="TextBox 18">
            <a:extLst>
              <a:ext uri="{FF2B5EF4-FFF2-40B4-BE49-F238E27FC236}">
                <a16:creationId xmlns:a16="http://schemas.microsoft.com/office/drawing/2014/main" xmlns="" id="{0D1E1150-19E3-4B5D-8754-2D1C7350C5D1}"/>
              </a:ext>
            </a:extLst>
          </p:cNvPr>
          <p:cNvSpPr txBox="1"/>
          <p:nvPr/>
        </p:nvSpPr>
        <p:spPr bwMode="gray">
          <a:xfrm>
            <a:off x="8115300" y="1758659"/>
            <a:ext cx="3606553" cy="433456"/>
          </a:xfrm>
          <a:prstGeom prst="rect">
            <a:avLst/>
          </a:prstGeom>
          <a:noFill/>
          <a:ln w="12700">
            <a:solidFill>
              <a:srgbClr val="D3D3D3"/>
            </a:solidFill>
            <a:prstDash val="solid"/>
          </a:ln>
        </p:spPr>
        <p:txBody>
          <a:bodyPr wrap="square" lIns="45720" tIns="45720" rIns="45720" bIns="45720" rtlCol="0" anchor="ctr">
            <a:noAutofit/>
          </a:bodyPr>
          <a:lstStyle/>
          <a:p>
            <a:r>
              <a:rPr lang="en-US" sz="1000" b="1"/>
              <a:t>Security: </a:t>
            </a:r>
            <a:r>
              <a:rPr lang="en-US" sz="1000"/>
              <a:t>Network Security Engineer, Information Security Engineer | </a:t>
            </a:r>
            <a:r>
              <a:rPr lang="en-US" sz="1000" b="1"/>
              <a:t>Infrastructure: </a:t>
            </a:r>
            <a:r>
              <a:rPr lang="en-US" sz="1000"/>
              <a:t>Network Engineer, Cloud Engineer</a:t>
            </a:r>
          </a:p>
        </p:txBody>
      </p:sp>
      <p:sp>
        <p:nvSpPr>
          <p:cNvPr id="8" name="TextBox 7">
            <a:extLst>
              <a:ext uri="{FF2B5EF4-FFF2-40B4-BE49-F238E27FC236}">
                <a16:creationId xmlns:a16="http://schemas.microsoft.com/office/drawing/2014/main" xmlns="" id="{01F6A27B-B472-46D5-B05D-8E53E6E464F6}"/>
              </a:ext>
            </a:extLst>
          </p:cNvPr>
          <p:cNvSpPr txBox="1"/>
          <p:nvPr/>
        </p:nvSpPr>
        <p:spPr bwMode="gray">
          <a:xfrm>
            <a:off x="457201" y="1343024"/>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Architecture</a:t>
            </a:r>
          </a:p>
        </p:txBody>
      </p:sp>
      <p:sp>
        <p:nvSpPr>
          <p:cNvPr id="9" name="TextBox 8">
            <a:extLst>
              <a:ext uri="{FF2B5EF4-FFF2-40B4-BE49-F238E27FC236}">
                <a16:creationId xmlns:a16="http://schemas.microsoft.com/office/drawing/2014/main" xmlns="" id="{8DC504A6-FC90-49ED-B1F9-61FEB53D3396}"/>
              </a:ext>
            </a:extLst>
          </p:cNvPr>
          <p:cNvSpPr txBox="1"/>
          <p:nvPr/>
        </p:nvSpPr>
        <p:spPr bwMode="gray">
          <a:xfrm>
            <a:off x="457201" y="1807772"/>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Engineering</a:t>
            </a:r>
          </a:p>
        </p:txBody>
      </p:sp>
      <p:sp>
        <p:nvSpPr>
          <p:cNvPr id="10" name="TextBox 9">
            <a:extLst>
              <a:ext uri="{FF2B5EF4-FFF2-40B4-BE49-F238E27FC236}">
                <a16:creationId xmlns:a16="http://schemas.microsoft.com/office/drawing/2014/main" xmlns="" id="{4DEEFA34-A1A0-42B3-9CFC-FE23EBEAF3EB}"/>
              </a:ext>
            </a:extLst>
          </p:cNvPr>
          <p:cNvSpPr txBox="1"/>
          <p:nvPr/>
        </p:nvSpPr>
        <p:spPr bwMode="gray">
          <a:xfrm>
            <a:off x="457201" y="2287060"/>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Analysis</a:t>
            </a:r>
          </a:p>
        </p:txBody>
      </p:sp>
      <p:sp>
        <p:nvSpPr>
          <p:cNvPr id="11" name="TextBox 10">
            <a:extLst>
              <a:ext uri="{FF2B5EF4-FFF2-40B4-BE49-F238E27FC236}">
                <a16:creationId xmlns:a16="http://schemas.microsoft.com/office/drawing/2014/main" xmlns="" id="{3DF7A7EA-744B-4B3C-BE4B-A42B2CD7C8BA}"/>
              </a:ext>
            </a:extLst>
          </p:cNvPr>
          <p:cNvSpPr txBox="1"/>
          <p:nvPr/>
        </p:nvSpPr>
        <p:spPr bwMode="gray">
          <a:xfrm>
            <a:off x="457201" y="2766500"/>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dirty="0"/>
              <a:t>Business and Service Management</a:t>
            </a:r>
          </a:p>
        </p:txBody>
      </p:sp>
      <p:sp>
        <p:nvSpPr>
          <p:cNvPr id="12" name="TextBox 11">
            <a:extLst>
              <a:ext uri="{FF2B5EF4-FFF2-40B4-BE49-F238E27FC236}">
                <a16:creationId xmlns:a16="http://schemas.microsoft.com/office/drawing/2014/main" xmlns="" id="{8AD86A41-09E8-4B5F-A4AA-997A68031751}"/>
              </a:ext>
            </a:extLst>
          </p:cNvPr>
          <p:cNvSpPr txBox="1"/>
          <p:nvPr/>
        </p:nvSpPr>
        <p:spPr bwMode="gray">
          <a:xfrm>
            <a:off x="457201" y="3240996"/>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Delivery</a:t>
            </a:r>
          </a:p>
        </p:txBody>
      </p:sp>
      <p:sp>
        <p:nvSpPr>
          <p:cNvPr id="13" name="TextBox 12">
            <a:extLst>
              <a:ext uri="{FF2B5EF4-FFF2-40B4-BE49-F238E27FC236}">
                <a16:creationId xmlns:a16="http://schemas.microsoft.com/office/drawing/2014/main" xmlns="" id="{AAA70FDE-AC7E-4EBE-8FF7-CAE247B1E30B}"/>
              </a:ext>
            </a:extLst>
          </p:cNvPr>
          <p:cNvSpPr txBox="1"/>
          <p:nvPr/>
        </p:nvSpPr>
        <p:spPr bwMode="gray">
          <a:xfrm>
            <a:off x="457201" y="5138959"/>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IT Functional Support</a:t>
            </a:r>
          </a:p>
        </p:txBody>
      </p:sp>
      <p:sp>
        <p:nvSpPr>
          <p:cNvPr id="14" name="TextBox 13">
            <a:extLst>
              <a:ext uri="{FF2B5EF4-FFF2-40B4-BE49-F238E27FC236}">
                <a16:creationId xmlns:a16="http://schemas.microsoft.com/office/drawing/2014/main" xmlns="" id="{2D5BFE0D-BB15-4CAF-BD33-9C70FFDFCF77}"/>
              </a:ext>
            </a:extLst>
          </p:cNvPr>
          <p:cNvSpPr txBox="1"/>
          <p:nvPr/>
        </p:nvSpPr>
        <p:spPr bwMode="gray">
          <a:xfrm>
            <a:off x="457201" y="4664467"/>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UX</a:t>
            </a:r>
          </a:p>
        </p:txBody>
      </p:sp>
      <p:sp>
        <p:nvSpPr>
          <p:cNvPr id="15" name="TextBox 14">
            <a:extLst>
              <a:ext uri="{FF2B5EF4-FFF2-40B4-BE49-F238E27FC236}">
                <a16:creationId xmlns:a16="http://schemas.microsoft.com/office/drawing/2014/main" xmlns="" id="{05BDB3F0-BE58-405F-9ACD-FFC0C668F9D0}"/>
              </a:ext>
            </a:extLst>
          </p:cNvPr>
          <p:cNvSpPr txBox="1"/>
          <p:nvPr/>
        </p:nvSpPr>
        <p:spPr bwMode="gray">
          <a:xfrm>
            <a:off x="457201" y="4189974"/>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Technical Support</a:t>
            </a:r>
          </a:p>
        </p:txBody>
      </p:sp>
      <p:sp>
        <p:nvSpPr>
          <p:cNvPr id="16" name="TextBox 15">
            <a:extLst>
              <a:ext uri="{FF2B5EF4-FFF2-40B4-BE49-F238E27FC236}">
                <a16:creationId xmlns:a16="http://schemas.microsoft.com/office/drawing/2014/main" xmlns="" id="{9C13BE77-42C1-4320-A12E-975BCE1AAD78}"/>
              </a:ext>
            </a:extLst>
          </p:cNvPr>
          <p:cNvSpPr txBox="1"/>
          <p:nvPr/>
        </p:nvSpPr>
        <p:spPr bwMode="gray">
          <a:xfrm>
            <a:off x="457201" y="3715482"/>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Technical </a:t>
            </a:r>
          </a:p>
          <a:p>
            <a:pPr algn="ctr">
              <a:lnSpc>
                <a:spcPct val="80000"/>
              </a:lnSpc>
            </a:pPr>
            <a:r>
              <a:rPr lang="en-US" sz="1200"/>
              <a:t>Administration</a:t>
            </a:r>
          </a:p>
        </p:txBody>
      </p:sp>
      <p:sp>
        <p:nvSpPr>
          <p:cNvPr id="21" name="TextBox 20">
            <a:extLst>
              <a:ext uri="{FF2B5EF4-FFF2-40B4-BE49-F238E27FC236}">
                <a16:creationId xmlns:a16="http://schemas.microsoft.com/office/drawing/2014/main" xmlns="" id="{D0CFC466-9063-4AE2-9BB4-C70031096243}"/>
              </a:ext>
            </a:extLst>
          </p:cNvPr>
          <p:cNvSpPr txBox="1"/>
          <p:nvPr/>
        </p:nvSpPr>
        <p:spPr bwMode="gray">
          <a:xfrm>
            <a:off x="457201" y="5618028"/>
            <a:ext cx="1794367" cy="374599"/>
          </a:xfrm>
          <a:prstGeom prst="rect">
            <a:avLst/>
          </a:prstGeom>
          <a:noFill/>
          <a:ln w="12700">
            <a:solidFill>
              <a:srgbClr val="91DCF8"/>
            </a:solidFill>
            <a:prstDash val="solid"/>
          </a:ln>
        </p:spPr>
        <p:txBody>
          <a:bodyPr wrap="square" lIns="0" tIns="0" rIns="0" bIns="0" rtlCol="0" anchor="ctr">
            <a:noAutofit/>
          </a:bodyPr>
          <a:lstStyle/>
          <a:p>
            <a:pPr algn="ctr">
              <a:lnSpc>
                <a:spcPct val="80000"/>
              </a:lnSpc>
            </a:pPr>
            <a:r>
              <a:rPr lang="en-US" sz="1200"/>
              <a:t>IT Leadership</a:t>
            </a:r>
          </a:p>
        </p:txBody>
      </p:sp>
      <p:grpSp>
        <p:nvGrpSpPr>
          <p:cNvPr id="82" name="Group 81">
            <a:extLst>
              <a:ext uri="{FF2B5EF4-FFF2-40B4-BE49-F238E27FC236}">
                <a16:creationId xmlns:a16="http://schemas.microsoft.com/office/drawing/2014/main" xmlns="" id="{B86E051C-84B7-450B-A08C-ADB4167D0CE3}"/>
              </a:ext>
            </a:extLst>
          </p:cNvPr>
          <p:cNvGrpSpPr/>
          <p:nvPr/>
        </p:nvGrpSpPr>
        <p:grpSpPr bwMode="gray">
          <a:xfrm>
            <a:off x="2561915" y="1896549"/>
            <a:ext cx="5333357" cy="197044"/>
            <a:chOff x="2561915" y="1659697"/>
            <a:chExt cx="5333357" cy="197044"/>
          </a:xfrm>
        </p:grpSpPr>
        <p:sp>
          <p:nvSpPr>
            <p:cNvPr id="25" name="TextBox 24">
              <a:extLst>
                <a:ext uri="{FF2B5EF4-FFF2-40B4-BE49-F238E27FC236}">
                  <a16:creationId xmlns:a16="http://schemas.microsoft.com/office/drawing/2014/main" xmlns="" id="{4D2F0CB3-7AC3-43B7-8E75-00D3F09D8E57}"/>
                </a:ext>
              </a:extLst>
            </p:cNvPr>
            <p:cNvSpPr txBox="1"/>
            <p:nvPr/>
          </p:nvSpPr>
          <p:spPr bwMode="gray">
            <a:xfrm>
              <a:off x="2561915"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Infrastructure</a:t>
              </a:r>
            </a:p>
          </p:txBody>
        </p:sp>
        <p:sp>
          <p:nvSpPr>
            <p:cNvPr id="27" name="TextBox 26">
              <a:extLst>
                <a:ext uri="{FF2B5EF4-FFF2-40B4-BE49-F238E27FC236}">
                  <a16:creationId xmlns:a16="http://schemas.microsoft.com/office/drawing/2014/main" xmlns="" id="{5EDA67E1-7D9D-41F1-8644-5400A8B34E6C}"/>
                </a:ext>
              </a:extLst>
            </p:cNvPr>
            <p:cNvSpPr txBox="1"/>
            <p:nvPr/>
          </p:nvSpPr>
          <p:spPr bwMode="gray">
            <a:xfrm>
              <a:off x="5280114"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Software</a:t>
              </a:r>
            </a:p>
          </p:txBody>
        </p:sp>
        <p:sp>
          <p:nvSpPr>
            <p:cNvPr id="29" name="TextBox 28">
              <a:extLst>
                <a:ext uri="{FF2B5EF4-FFF2-40B4-BE49-F238E27FC236}">
                  <a16:creationId xmlns:a16="http://schemas.microsoft.com/office/drawing/2014/main" xmlns="" id="{C88A61D1-D6EE-4C74-B617-744166DDA69D}"/>
                </a:ext>
              </a:extLst>
            </p:cNvPr>
            <p:cNvSpPr txBox="1"/>
            <p:nvPr/>
          </p:nvSpPr>
          <p:spPr bwMode="gray">
            <a:xfrm>
              <a:off x="6639215" y="165969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a:t>
              </a:r>
            </a:p>
          </p:txBody>
        </p:sp>
      </p:grpSp>
      <p:grpSp>
        <p:nvGrpSpPr>
          <p:cNvPr id="5" name="Group 4">
            <a:extLst>
              <a:ext uri="{FF2B5EF4-FFF2-40B4-BE49-F238E27FC236}">
                <a16:creationId xmlns:a16="http://schemas.microsoft.com/office/drawing/2014/main" xmlns="" id="{F776D7CA-CF63-435A-99BA-D4267C46E987}"/>
              </a:ext>
            </a:extLst>
          </p:cNvPr>
          <p:cNvGrpSpPr/>
          <p:nvPr/>
        </p:nvGrpSpPr>
        <p:grpSpPr bwMode="gray">
          <a:xfrm>
            <a:off x="2561915" y="2375837"/>
            <a:ext cx="5333361" cy="197044"/>
            <a:chOff x="2561915" y="2282111"/>
            <a:chExt cx="5333361" cy="197044"/>
          </a:xfrm>
        </p:grpSpPr>
        <p:sp>
          <p:nvSpPr>
            <p:cNvPr id="31" name="TextBox 30">
              <a:extLst>
                <a:ext uri="{FF2B5EF4-FFF2-40B4-BE49-F238E27FC236}">
                  <a16:creationId xmlns:a16="http://schemas.microsoft.com/office/drawing/2014/main" xmlns="" id="{D9211D88-B4FD-4785-B353-BDB2F70A2841}"/>
                </a:ext>
              </a:extLst>
            </p:cNvPr>
            <p:cNvSpPr txBox="1"/>
            <p:nvPr/>
          </p:nvSpPr>
          <p:spPr bwMode="gray">
            <a:xfrm>
              <a:off x="6639219" y="228211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Security</a:t>
              </a:r>
            </a:p>
          </p:txBody>
        </p:sp>
        <p:sp>
          <p:nvSpPr>
            <p:cNvPr id="32" name="TextBox 31">
              <a:extLst>
                <a:ext uri="{FF2B5EF4-FFF2-40B4-BE49-F238E27FC236}">
                  <a16:creationId xmlns:a16="http://schemas.microsoft.com/office/drawing/2014/main" xmlns="" id="{257A68B7-863B-43F5-BB84-549C2E654529}"/>
                </a:ext>
              </a:extLst>
            </p:cNvPr>
            <p:cNvSpPr txBox="1"/>
            <p:nvPr/>
          </p:nvSpPr>
          <p:spPr bwMode="gray">
            <a:xfrm>
              <a:off x="2561915"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Business</a:t>
              </a:r>
            </a:p>
          </p:txBody>
        </p:sp>
        <p:sp>
          <p:nvSpPr>
            <p:cNvPr id="34" name="TextBox 33">
              <a:extLst>
                <a:ext uri="{FF2B5EF4-FFF2-40B4-BE49-F238E27FC236}">
                  <a16:creationId xmlns:a16="http://schemas.microsoft.com/office/drawing/2014/main" xmlns="" id="{2320D0EC-17FF-4366-8EED-EE1236BCB496}"/>
                </a:ext>
              </a:extLst>
            </p:cNvPr>
            <p:cNvSpPr txBox="1"/>
            <p:nvPr/>
          </p:nvSpPr>
          <p:spPr bwMode="gray">
            <a:xfrm>
              <a:off x="3921017"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Data</a:t>
              </a:r>
            </a:p>
          </p:txBody>
        </p:sp>
        <p:sp>
          <p:nvSpPr>
            <p:cNvPr id="36" name="TextBox 35">
              <a:extLst>
                <a:ext uri="{FF2B5EF4-FFF2-40B4-BE49-F238E27FC236}">
                  <a16:creationId xmlns:a16="http://schemas.microsoft.com/office/drawing/2014/main" xmlns="" id="{71DBC158-86CA-451C-B6B8-4A68F4DD7647}"/>
                </a:ext>
              </a:extLst>
            </p:cNvPr>
            <p:cNvSpPr txBox="1"/>
            <p:nvPr/>
          </p:nvSpPr>
          <p:spPr bwMode="gray">
            <a:xfrm>
              <a:off x="5280118" y="228690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BI/Analytics</a:t>
              </a:r>
            </a:p>
          </p:txBody>
        </p:sp>
      </p:grpSp>
      <p:sp>
        <p:nvSpPr>
          <p:cNvPr id="43" name="TextBox 42">
            <a:extLst>
              <a:ext uri="{FF2B5EF4-FFF2-40B4-BE49-F238E27FC236}">
                <a16:creationId xmlns:a16="http://schemas.microsoft.com/office/drawing/2014/main" xmlns="" id="{DA09A723-7A64-4A6A-8CF7-1B65BA6A36F9}"/>
              </a:ext>
            </a:extLst>
          </p:cNvPr>
          <p:cNvSpPr txBox="1"/>
          <p:nvPr/>
        </p:nvSpPr>
        <p:spPr bwMode="gray">
          <a:xfrm>
            <a:off x="2561915" y="570222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Manager</a:t>
            </a:r>
          </a:p>
        </p:txBody>
      </p:sp>
      <p:sp>
        <p:nvSpPr>
          <p:cNvPr id="44" name="TextBox 43">
            <a:extLst>
              <a:ext uri="{FF2B5EF4-FFF2-40B4-BE49-F238E27FC236}">
                <a16:creationId xmlns:a16="http://schemas.microsoft.com/office/drawing/2014/main" xmlns="" id="{4526468D-A97C-48DC-B50E-FA5B19DE6810}"/>
              </a:ext>
            </a:extLst>
          </p:cNvPr>
          <p:cNvSpPr txBox="1"/>
          <p:nvPr/>
        </p:nvSpPr>
        <p:spPr bwMode="gray">
          <a:xfrm>
            <a:off x="3921017" y="5702227"/>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Technical Principal</a:t>
            </a:r>
          </a:p>
        </p:txBody>
      </p:sp>
      <p:sp>
        <p:nvSpPr>
          <p:cNvPr id="45" name="TextBox 44">
            <a:extLst>
              <a:ext uri="{FF2B5EF4-FFF2-40B4-BE49-F238E27FC236}">
                <a16:creationId xmlns:a16="http://schemas.microsoft.com/office/drawing/2014/main" xmlns="" id="{7FABC1A7-55A6-4F7F-9CC2-AF0D39098B71}"/>
              </a:ext>
            </a:extLst>
          </p:cNvPr>
          <p:cNvSpPr txBox="1"/>
          <p:nvPr/>
        </p:nvSpPr>
        <p:spPr bwMode="gray">
          <a:xfrm>
            <a:off x="2561915" y="4753244"/>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UX Designer</a:t>
            </a:r>
          </a:p>
        </p:txBody>
      </p:sp>
      <p:sp>
        <p:nvSpPr>
          <p:cNvPr id="48" name="TextBox 47">
            <a:extLst>
              <a:ext uri="{FF2B5EF4-FFF2-40B4-BE49-F238E27FC236}">
                <a16:creationId xmlns:a16="http://schemas.microsoft.com/office/drawing/2014/main" xmlns="" id="{08053C02-8D10-4105-8FC3-A69CAC6E7205}"/>
              </a:ext>
            </a:extLst>
          </p:cNvPr>
          <p:cNvSpPr txBox="1"/>
          <p:nvPr/>
        </p:nvSpPr>
        <p:spPr bwMode="gray">
          <a:xfrm>
            <a:off x="2561915" y="42787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Service Desk</a:t>
            </a:r>
          </a:p>
        </p:txBody>
      </p:sp>
      <p:sp>
        <p:nvSpPr>
          <p:cNvPr id="49" name="TextBox 48">
            <a:extLst>
              <a:ext uri="{FF2B5EF4-FFF2-40B4-BE49-F238E27FC236}">
                <a16:creationId xmlns:a16="http://schemas.microsoft.com/office/drawing/2014/main" xmlns="" id="{DD575C90-201B-4A73-983F-374DC0484BE1}"/>
              </a:ext>
            </a:extLst>
          </p:cNvPr>
          <p:cNvSpPr txBox="1"/>
          <p:nvPr/>
        </p:nvSpPr>
        <p:spPr bwMode="gray">
          <a:xfrm>
            <a:off x="3921017" y="4278751"/>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On-Site</a:t>
            </a:r>
          </a:p>
        </p:txBody>
      </p:sp>
      <p:sp>
        <p:nvSpPr>
          <p:cNvPr id="50" name="TextBox 49">
            <a:extLst>
              <a:ext uri="{FF2B5EF4-FFF2-40B4-BE49-F238E27FC236}">
                <a16:creationId xmlns:a16="http://schemas.microsoft.com/office/drawing/2014/main" xmlns="" id="{FE904B0F-9F4C-47B9-B850-C2C70F74ADE2}"/>
              </a:ext>
            </a:extLst>
          </p:cNvPr>
          <p:cNvSpPr txBox="1"/>
          <p:nvPr/>
        </p:nvSpPr>
        <p:spPr bwMode="gray">
          <a:xfrm>
            <a:off x="2561915"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Infrastructure</a:t>
            </a:r>
          </a:p>
        </p:txBody>
      </p:sp>
      <p:sp>
        <p:nvSpPr>
          <p:cNvPr id="51" name="TextBox 50">
            <a:extLst>
              <a:ext uri="{FF2B5EF4-FFF2-40B4-BE49-F238E27FC236}">
                <a16:creationId xmlns:a16="http://schemas.microsoft.com/office/drawing/2014/main" xmlns="" id="{6F90E350-50B9-4B49-BCF5-2E25F6ED53C4}"/>
              </a:ext>
            </a:extLst>
          </p:cNvPr>
          <p:cNvSpPr txBox="1"/>
          <p:nvPr/>
        </p:nvSpPr>
        <p:spPr bwMode="gray">
          <a:xfrm>
            <a:off x="3921017"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Security</a:t>
            </a:r>
          </a:p>
        </p:txBody>
      </p:sp>
      <p:sp>
        <p:nvSpPr>
          <p:cNvPr id="52" name="TextBox 51">
            <a:extLst>
              <a:ext uri="{FF2B5EF4-FFF2-40B4-BE49-F238E27FC236}">
                <a16:creationId xmlns:a16="http://schemas.microsoft.com/office/drawing/2014/main" xmlns="" id="{ADC01EE5-2D76-430E-9B7F-C5044E6B2F45}"/>
              </a:ext>
            </a:extLst>
          </p:cNvPr>
          <p:cNvSpPr txBox="1"/>
          <p:nvPr/>
        </p:nvSpPr>
        <p:spPr bwMode="gray">
          <a:xfrm>
            <a:off x="5280118"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ITSM</a:t>
            </a:r>
          </a:p>
        </p:txBody>
      </p:sp>
      <p:grpSp>
        <p:nvGrpSpPr>
          <p:cNvPr id="79" name="Group 78">
            <a:extLst>
              <a:ext uri="{FF2B5EF4-FFF2-40B4-BE49-F238E27FC236}">
                <a16:creationId xmlns:a16="http://schemas.microsoft.com/office/drawing/2014/main" xmlns="" id="{367E0DAD-3FDE-4BD9-9C6F-864634621506}"/>
              </a:ext>
            </a:extLst>
          </p:cNvPr>
          <p:cNvGrpSpPr/>
          <p:nvPr/>
        </p:nvGrpSpPr>
        <p:grpSpPr bwMode="gray">
          <a:xfrm>
            <a:off x="2561915" y="3334569"/>
            <a:ext cx="2615159" cy="187452"/>
            <a:chOff x="2561915" y="3354279"/>
            <a:chExt cx="2615159" cy="197044"/>
          </a:xfrm>
        </p:grpSpPr>
        <p:sp>
          <p:nvSpPr>
            <p:cNvPr id="54" name="TextBox 53">
              <a:extLst>
                <a:ext uri="{FF2B5EF4-FFF2-40B4-BE49-F238E27FC236}">
                  <a16:creationId xmlns:a16="http://schemas.microsoft.com/office/drawing/2014/main" xmlns="" id="{A40F0C63-1DCB-4781-917D-1BABCF130F78}"/>
                </a:ext>
              </a:extLst>
            </p:cNvPr>
            <p:cNvSpPr txBox="1"/>
            <p:nvPr/>
          </p:nvSpPr>
          <p:spPr bwMode="gray">
            <a:xfrm>
              <a:off x="2561915" y="335427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Resource Manager</a:t>
              </a:r>
            </a:p>
          </p:txBody>
        </p:sp>
        <p:sp>
          <p:nvSpPr>
            <p:cNvPr id="56" name="TextBox 55">
              <a:extLst>
                <a:ext uri="{FF2B5EF4-FFF2-40B4-BE49-F238E27FC236}">
                  <a16:creationId xmlns:a16="http://schemas.microsoft.com/office/drawing/2014/main" xmlns="" id="{A981C585-2D12-4886-A5C1-736E600DAEDE}"/>
                </a:ext>
              </a:extLst>
            </p:cNvPr>
            <p:cNvSpPr txBox="1"/>
            <p:nvPr/>
          </p:nvSpPr>
          <p:spPr bwMode="gray">
            <a:xfrm>
              <a:off x="3921017" y="335427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Program Manager</a:t>
              </a:r>
            </a:p>
          </p:txBody>
        </p:sp>
      </p:grpSp>
      <p:grpSp>
        <p:nvGrpSpPr>
          <p:cNvPr id="80" name="Group 79">
            <a:extLst>
              <a:ext uri="{FF2B5EF4-FFF2-40B4-BE49-F238E27FC236}">
                <a16:creationId xmlns:a16="http://schemas.microsoft.com/office/drawing/2014/main" xmlns="" id="{2A599C62-5E00-43AA-BEFD-3D2E29A63518}"/>
              </a:ext>
            </a:extLst>
          </p:cNvPr>
          <p:cNvGrpSpPr/>
          <p:nvPr/>
        </p:nvGrpSpPr>
        <p:grpSpPr bwMode="gray">
          <a:xfrm>
            <a:off x="2561915" y="2860073"/>
            <a:ext cx="3974260" cy="187452"/>
            <a:chOff x="2561915" y="2658055"/>
            <a:chExt cx="3974260" cy="197044"/>
          </a:xfrm>
        </p:grpSpPr>
        <p:sp>
          <p:nvSpPr>
            <p:cNvPr id="38" name="TextBox 37">
              <a:extLst>
                <a:ext uri="{FF2B5EF4-FFF2-40B4-BE49-F238E27FC236}">
                  <a16:creationId xmlns:a16="http://schemas.microsoft.com/office/drawing/2014/main" xmlns="" id="{968AA950-901D-464E-AD10-4BC623B562FB}"/>
                </a:ext>
              </a:extLst>
            </p:cNvPr>
            <p:cNvSpPr txBox="1"/>
            <p:nvPr/>
          </p:nvSpPr>
          <p:spPr bwMode="gray">
            <a:xfrm>
              <a:off x="2561915" y="2658055"/>
              <a:ext cx="1256057" cy="197044"/>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a:t>BRM</a:t>
              </a:r>
            </a:p>
          </p:txBody>
        </p:sp>
        <p:sp>
          <p:nvSpPr>
            <p:cNvPr id="40" name="TextBox 39">
              <a:extLst>
                <a:ext uri="{FF2B5EF4-FFF2-40B4-BE49-F238E27FC236}">
                  <a16:creationId xmlns:a16="http://schemas.microsoft.com/office/drawing/2014/main" xmlns="" id="{1CBC587D-1A1A-4CA5-9307-9717B2EECF6D}"/>
                </a:ext>
              </a:extLst>
            </p:cNvPr>
            <p:cNvSpPr txBox="1"/>
            <p:nvPr/>
          </p:nvSpPr>
          <p:spPr bwMode="gray">
            <a:xfrm>
              <a:off x="3921017" y="2658055"/>
              <a:ext cx="1256057" cy="197044"/>
            </a:xfrm>
            <a:prstGeom prst="rect">
              <a:avLst/>
            </a:prstGeom>
            <a:solidFill>
              <a:schemeClr val="bg2"/>
            </a:solidFill>
            <a:ln w="12700">
              <a:solidFill>
                <a:srgbClr val="D3D3D3"/>
              </a:solidFill>
              <a:prstDash val="solid"/>
            </a:ln>
          </p:spPr>
          <p:txBody>
            <a:bodyPr wrap="square" lIns="45720" tIns="45720" rIns="45720" bIns="45720" rtlCol="0" anchor="ctr">
              <a:noAutofit/>
            </a:bodyPr>
            <a:lstStyle/>
            <a:p>
              <a:pPr algn="ctr"/>
              <a:r>
                <a:rPr lang="en-US" sz="1050"/>
                <a:t>Portfolio Manager</a:t>
              </a:r>
            </a:p>
          </p:txBody>
        </p:sp>
        <p:sp>
          <p:nvSpPr>
            <p:cNvPr id="42" name="TextBox 41">
              <a:extLst>
                <a:ext uri="{FF2B5EF4-FFF2-40B4-BE49-F238E27FC236}">
                  <a16:creationId xmlns:a16="http://schemas.microsoft.com/office/drawing/2014/main" xmlns="" id="{B61ADD58-5FD4-45BD-8D83-FBCC9E34071F}"/>
                </a:ext>
              </a:extLst>
            </p:cNvPr>
            <p:cNvSpPr txBox="1"/>
            <p:nvPr/>
          </p:nvSpPr>
          <p:spPr bwMode="gray">
            <a:xfrm>
              <a:off x="5280118" y="2658055"/>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Service Owner</a:t>
              </a:r>
            </a:p>
          </p:txBody>
        </p:sp>
      </p:grpSp>
      <p:sp>
        <p:nvSpPr>
          <p:cNvPr id="65" name="TextBox 64">
            <a:extLst>
              <a:ext uri="{FF2B5EF4-FFF2-40B4-BE49-F238E27FC236}">
                <a16:creationId xmlns:a16="http://schemas.microsoft.com/office/drawing/2014/main" xmlns="" id="{17AEDB8D-6199-4F6F-A613-702BF0C2C7FC}"/>
              </a:ext>
            </a:extLst>
          </p:cNvPr>
          <p:cNvSpPr txBox="1"/>
          <p:nvPr/>
        </p:nvSpPr>
        <p:spPr bwMode="gray">
          <a:xfrm>
            <a:off x="6639219" y="380425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DBA</a:t>
            </a:r>
          </a:p>
        </p:txBody>
      </p:sp>
      <p:sp>
        <p:nvSpPr>
          <p:cNvPr id="66" name="TextBox 65">
            <a:extLst>
              <a:ext uri="{FF2B5EF4-FFF2-40B4-BE49-F238E27FC236}">
                <a16:creationId xmlns:a16="http://schemas.microsoft.com/office/drawing/2014/main" xmlns="" id="{F66C88A1-B47B-4B48-998F-D48818C6D70E}"/>
              </a:ext>
            </a:extLst>
          </p:cNvPr>
          <p:cNvSpPr txBox="1"/>
          <p:nvPr/>
        </p:nvSpPr>
        <p:spPr bwMode="gray">
          <a:xfrm>
            <a:off x="5280118" y="3329773"/>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Project Manager</a:t>
            </a:r>
          </a:p>
        </p:txBody>
      </p:sp>
      <p:sp>
        <p:nvSpPr>
          <p:cNvPr id="18" name="TextBox 17">
            <a:extLst>
              <a:ext uri="{FF2B5EF4-FFF2-40B4-BE49-F238E27FC236}">
                <a16:creationId xmlns:a16="http://schemas.microsoft.com/office/drawing/2014/main" xmlns="" id="{B818A805-53F7-4F6A-A1ED-A55B5F7B076D}"/>
              </a:ext>
            </a:extLst>
          </p:cNvPr>
          <p:cNvSpPr txBox="1"/>
          <p:nvPr/>
        </p:nvSpPr>
        <p:spPr bwMode="gray">
          <a:xfrm>
            <a:off x="8115300" y="1402352"/>
            <a:ext cx="360655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Domain</a:t>
            </a:r>
            <a:r>
              <a:rPr lang="en-US" sz="1000"/>
              <a:t>: Cloud Architect, Information Architect</a:t>
            </a:r>
          </a:p>
        </p:txBody>
      </p:sp>
      <p:sp>
        <p:nvSpPr>
          <p:cNvPr id="20" name="TextBox 19">
            <a:extLst>
              <a:ext uri="{FF2B5EF4-FFF2-40B4-BE49-F238E27FC236}">
                <a16:creationId xmlns:a16="http://schemas.microsoft.com/office/drawing/2014/main" xmlns="" id="{3646C102-252F-490A-B73C-F4673C9956D5}"/>
              </a:ext>
            </a:extLst>
          </p:cNvPr>
          <p:cNvSpPr txBox="1"/>
          <p:nvPr/>
        </p:nvSpPr>
        <p:spPr bwMode="gray">
          <a:xfrm>
            <a:off x="8115300" y="3774810"/>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Infrastructure: </a:t>
            </a:r>
            <a:r>
              <a:rPr lang="en-US" sz="1000"/>
              <a:t>Network Administrator, Systems Administrator</a:t>
            </a:r>
          </a:p>
        </p:txBody>
      </p:sp>
      <p:sp>
        <p:nvSpPr>
          <p:cNvPr id="62" name="TextBox 61">
            <a:extLst>
              <a:ext uri="{FF2B5EF4-FFF2-40B4-BE49-F238E27FC236}">
                <a16:creationId xmlns:a16="http://schemas.microsoft.com/office/drawing/2014/main" xmlns="" id="{7BE81826-2768-49EC-A1A1-A36E1413A701}"/>
              </a:ext>
            </a:extLst>
          </p:cNvPr>
          <p:cNvSpPr txBox="1"/>
          <p:nvPr/>
        </p:nvSpPr>
        <p:spPr bwMode="gray">
          <a:xfrm>
            <a:off x="8115300" y="2351336"/>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a:t>Business: </a:t>
            </a:r>
            <a:r>
              <a:rPr lang="en-US" sz="1000"/>
              <a:t>Business Systems Analyst, Business Analyst </a:t>
            </a:r>
          </a:p>
        </p:txBody>
      </p:sp>
      <p:sp>
        <p:nvSpPr>
          <p:cNvPr id="67" name="TextBox 66">
            <a:extLst>
              <a:ext uri="{FF2B5EF4-FFF2-40B4-BE49-F238E27FC236}">
                <a16:creationId xmlns:a16="http://schemas.microsoft.com/office/drawing/2014/main" xmlns="" id="{A7F52009-C9EF-4389-91AE-F90B50B960A1}"/>
              </a:ext>
            </a:extLst>
          </p:cNvPr>
          <p:cNvSpPr txBox="1"/>
          <p:nvPr/>
        </p:nvSpPr>
        <p:spPr bwMode="gray">
          <a:xfrm>
            <a:off x="8115300" y="3300319"/>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 to Business Unit or Service</a:t>
            </a:r>
          </a:p>
        </p:txBody>
      </p:sp>
      <p:sp>
        <p:nvSpPr>
          <p:cNvPr id="68" name="TextBox 67">
            <a:extLst>
              <a:ext uri="{FF2B5EF4-FFF2-40B4-BE49-F238E27FC236}">
                <a16:creationId xmlns:a16="http://schemas.microsoft.com/office/drawing/2014/main" xmlns="" id="{C4FD6417-D243-4146-8834-2184429848ED}"/>
              </a:ext>
            </a:extLst>
          </p:cNvPr>
          <p:cNvSpPr txBox="1"/>
          <p:nvPr/>
        </p:nvSpPr>
        <p:spPr bwMode="gray">
          <a:xfrm>
            <a:off x="8115300" y="2825828"/>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Jobs Titles typically aligned to Products/Platforms/Services</a:t>
            </a:r>
          </a:p>
        </p:txBody>
      </p:sp>
      <p:sp>
        <p:nvSpPr>
          <p:cNvPr id="70" name="TextBox 69">
            <a:extLst>
              <a:ext uri="{FF2B5EF4-FFF2-40B4-BE49-F238E27FC236}">
                <a16:creationId xmlns:a16="http://schemas.microsoft.com/office/drawing/2014/main" xmlns="" id="{DB4D2E74-38D3-4B93-A930-81A8422335DD}"/>
              </a:ext>
            </a:extLst>
          </p:cNvPr>
          <p:cNvSpPr txBox="1"/>
          <p:nvPr/>
        </p:nvSpPr>
        <p:spPr bwMode="gray">
          <a:xfrm>
            <a:off x="8115300" y="4723795"/>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 </a:t>
            </a:r>
          </a:p>
        </p:txBody>
      </p:sp>
      <p:sp>
        <p:nvSpPr>
          <p:cNvPr id="71" name="TextBox 70">
            <a:extLst>
              <a:ext uri="{FF2B5EF4-FFF2-40B4-BE49-F238E27FC236}">
                <a16:creationId xmlns:a16="http://schemas.microsoft.com/office/drawing/2014/main" xmlns="" id="{B847699F-57EB-402E-AD46-2111B36265FF}"/>
              </a:ext>
            </a:extLst>
          </p:cNvPr>
          <p:cNvSpPr txBox="1"/>
          <p:nvPr/>
        </p:nvSpPr>
        <p:spPr bwMode="gray">
          <a:xfrm>
            <a:off x="8115300" y="5198287"/>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job series naming </a:t>
            </a:r>
          </a:p>
        </p:txBody>
      </p:sp>
      <p:sp>
        <p:nvSpPr>
          <p:cNvPr id="72" name="TextBox 71">
            <a:extLst>
              <a:ext uri="{FF2B5EF4-FFF2-40B4-BE49-F238E27FC236}">
                <a16:creationId xmlns:a16="http://schemas.microsoft.com/office/drawing/2014/main" xmlns="" id="{15253951-1AE6-41C0-B819-2E0096FB4EB9}"/>
              </a:ext>
            </a:extLst>
          </p:cNvPr>
          <p:cNvSpPr txBox="1"/>
          <p:nvPr/>
        </p:nvSpPr>
        <p:spPr bwMode="gray">
          <a:xfrm>
            <a:off x="8115300" y="5677356"/>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dirty="0"/>
              <a:t>Job titles typically aligned to function and scope of responsibility</a:t>
            </a:r>
          </a:p>
        </p:txBody>
      </p:sp>
      <p:sp>
        <p:nvSpPr>
          <p:cNvPr id="57" name="TextBox 56">
            <a:extLst>
              <a:ext uri="{FF2B5EF4-FFF2-40B4-BE49-F238E27FC236}">
                <a16:creationId xmlns:a16="http://schemas.microsoft.com/office/drawing/2014/main" xmlns="" id="{7BCD20DA-8DF9-48B1-8FA4-8E4A6A060346}"/>
              </a:ext>
            </a:extLst>
          </p:cNvPr>
          <p:cNvSpPr txBox="1"/>
          <p:nvPr/>
        </p:nvSpPr>
        <p:spPr bwMode="gray">
          <a:xfrm>
            <a:off x="2561915" y="5138959"/>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Finance</a:t>
            </a:r>
          </a:p>
        </p:txBody>
      </p:sp>
      <p:sp>
        <p:nvSpPr>
          <p:cNvPr id="58" name="TextBox 57">
            <a:extLst>
              <a:ext uri="{FF2B5EF4-FFF2-40B4-BE49-F238E27FC236}">
                <a16:creationId xmlns:a16="http://schemas.microsoft.com/office/drawing/2014/main" xmlns="" id="{DA7748F8-D066-40EB-8EC0-C17225384BDE}"/>
              </a:ext>
            </a:extLst>
          </p:cNvPr>
          <p:cNvSpPr txBox="1"/>
          <p:nvPr/>
        </p:nvSpPr>
        <p:spPr bwMode="gray">
          <a:xfrm>
            <a:off x="6639215" y="5137088"/>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Knowledge Mgmt.</a:t>
            </a:r>
          </a:p>
        </p:txBody>
      </p:sp>
      <p:sp>
        <p:nvSpPr>
          <p:cNvPr id="59" name="TextBox 58">
            <a:extLst>
              <a:ext uri="{FF2B5EF4-FFF2-40B4-BE49-F238E27FC236}">
                <a16:creationId xmlns:a16="http://schemas.microsoft.com/office/drawing/2014/main" xmlns="" id="{25A49BD8-BB2B-49C2-9BE9-AC6C4520A07D}"/>
              </a:ext>
            </a:extLst>
          </p:cNvPr>
          <p:cNvSpPr txBox="1"/>
          <p:nvPr/>
        </p:nvSpPr>
        <p:spPr bwMode="gray">
          <a:xfrm>
            <a:off x="3921017" y="5138959"/>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Vendor Mgmt.</a:t>
            </a:r>
          </a:p>
        </p:txBody>
      </p:sp>
      <p:sp>
        <p:nvSpPr>
          <p:cNvPr id="60" name="TextBox 59">
            <a:extLst>
              <a:ext uri="{FF2B5EF4-FFF2-40B4-BE49-F238E27FC236}">
                <a16:creationId xmlns:a16="http://schemas.microsoft.com/office/drawing/2014/main" xmlns="" id="{440C4E6C-8BAC-406F-922A-574CD5F13E33}"/>
              </a:ext>
            </a:extLst>
          </p:cNvPr>
          <p:cNvSpPr txBox="1"/>
          <p:nvPr/>
        </p:nvSpPr>
        <p:spPr bwMode="gray">
          <a:xfrm>
            <a:off x="5280116" y="5157128"/>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Sourcing/Prcmt.</a:t>
            </a:r>
          </a:p>
        </p:txBody>
      </p:sp>
      <p:sp>
        <p:nvSpPr>
          <p:cNvPr id="74" name="TextBox 73">
            <a:extLst>
              <a:ext uri="{FF2B5EF4-FFF2-40B4-BE49-F238E27FC236}">
                <a16:creationId xmlns:a16="http://schemas.microsoft.com/office/drawing/2014/main" xmlns="" id="{5DBF5EEB-11ED-4A62-856B-E1271E294404}"/>
              </a:ext>
            </a:extLst>
          </p:cNvPr>
          <p:cNvSpPr txBox="1"/>
          <p:nvPr/>
        </p:nvSpPr>
        <p:spPr bwMode="gray">
          <a:xfrm>
            <a:off x="2561914" y="5326867"/>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Process Owner</a:t>
            </a:r>
          </a:p>
        </p:txBody>
      </p:sp>
      <p:grpSp>
        <p:nvGrpSpPr>
          <p:cNvPr id="84" name="Group 83">
            <a:extLst>
              <a:ext uri="{FF2B5EF4-FFF2-40B4-BE49-F238E27FC236}">
                <a16:creationId xmlns:a16="http://schemas.microsoft.com/office/drawing/2014/main" xmlns="" id="{03353DE1-2EBB-4608-89BA-C1B8ADF22C84}"/>
              </a:ext>
            </a:extLst>
          </p:cNvPr>
          <p:cNvGrpSpPr/>
          <p:nvPr/>
        </p:nvGrpSpPr>
        <p:grpSpPr bwMode="gray">
          <a:xfrm>
            <a:off x="2561915" y="1431801"/>
            <a:ext cx="5339023" cy="197045"/>
            <a:chOff x="2561915" y="1259039"/>
            <a:chExt cx="5339023" cy="197045"/>
          </a:xfrm>
        </p:grpSpPr>
        <p:sp>
          <p:nvSpPr>
            <p:cNvPr id="22" name="TextBox 21">
              <a:extLst>
                <a:ext uri="{FF2B5EF4-FFF2-40B4-BE49-F238E27FC236}">
                  <a16:creationId xmlns:a16="http://schemas.microsoft.com/office/drawing/2014/main" xmlns="" id="{4704BF1B-C0C8-4C36-8B65-1A5C673C7AC0}"/>
                </a:ext>
              </a:extLst>
            </p:cNvPr>
            <p:cNvSpPr txBox="1"/>
            <p:nvPr/>
          </p:nvSpPr>
          <p:spPr bwMode="gray">
            <a:xfrm>
              <a:off x="2561915"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Enterprise</a:t>
              </a:r>
            </a:p>
          </p:txBody>
        </p:sp>
        <p:sp>
          <p:nvSpPr>
            <p:cNvPr id="23" name="TextBox 22">
              <a:extLst>
                <a:ext uri="{FF2B5EF4-FFF2-40B4-BE49-F238E27FC236}">
                  <a16:creationId xmlns:a16="http://schemas.microsoft.com/office/drawing/2014/main" xmlns="" id="{EA364B7B-3B5A-442E-B080-1B001BAC787C}"/>
                </a:ext>
              </a:extLst>
            </p:cNvPr>
            <p:cNvSpPr txBox="1"/>
            <p:nvPr/>
          </p:nvSpPr>
          <p:spPr bwMode="gray">
            <a:xfrm>
              <a:off x="3921018"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Solution</a:t>
              </a:r>
            </a:p>
          </p:txBody>
        </p:sp>
        <p:sp>
          <p:nvSpPr>
            <p:cNvPr id="24" name="TextBox 23">
              <a:extLst>
                <a:ext uri="{FF2B5EF4-FFF2-40B4-BE49-F238E27FC236}">
                  <a16:creationId xmlns:a16="http://schemas.microsoft.com/office/drawing/2014/main" xmlns="" id="{5AF163EC-90F5-418A-B07F-0F51C325F3B9}"/>
                </a:ext>
              </a:extLst>
            </p:cNvPr>
            <p:cNvSpPr txBox="1"/>
            <p:nvPr/>
          </p:nvSpPr>
          <p:spPr bwMode="gray">
            <a:xfrm>
              <a:off x="5280118" y="1259040"/>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Domain</a:t>
              </a:r>
            </a:p>
          </p:txBody>
        </p:sp>
        <p:sp>
          <p:nvSpPr>
            <p:cNvPr id="75" name="TextBox 74">
              <a:extLst>
                <a:ext uri="{FF2B5EF4-FFF2-40B4-BE49-F238E27FC236}">
                  <a16:creationId xmlns:a16="http://schemas.microsoft.com/office/drawing/2014/main" xmlns="" id="{EA31546D-DB64-437B-9B58-97D6E7472B80}"/>
                </a:ext>
              </a:extLst>
            </p:cNvPr>
            <p:cNvSpPr txBox="1"/>
            <p:nvPr/>
          </p:nvSpPr>
          <p:spPr bwMode="gray">
            <a:xfrm>
              <a:off x="6644881" y="125903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Business</a:t>
              </a:r>
            </a:p>
          </p:txBody>
        </p:sp>
      </p:grpSp>
      <p:sp>
        <p:nvSpPr>
          <p:cNvPr id="78" name="TextBox 77">
            <a:extLst>
              <a:ext uri="{FF2B5EF4-FFF2-40B4-BE49-F238E27FC236}">
                <a16:creationId xmlns:a16="http://schemas.microsoft.com/office/drawing/2014/main" xmlns="" id="{6B385273-596D-4758-A43D-DAF459AC4C3D}"/>
              </a:ext>
            </a:extLst>
          </p:cNvPr>
          <p:cNvSpPr txBox="1"/>
          <p:nvPr/>
        </p:nvSpPr>
        <p:spPr bwMode="gray">
          <a:xfrm>
            <a:off x="8127970" y="4236573"/>
            <a:ext cx="3605243" cy="315271"/>
          </a:xfrm>
          <a:prstGeom prst="rect">
            <a:avLst/>
          </a:prstGeom>
          <a:noFill/>
          <a:ln w="12700">
            <a:solidFill>
              <a:srgbClr val="D3D3D3"/>
            </a:solidFill>
            <a:prstDash val="solid"/>
          </a:ln>
        </p:spPr>
        <p:txBody>
          <a:bodyPr wrap="square" lIns="45720" tIns="45720" rIns="45720" bIns="45720" rtlCol="0" anchor="ctr">
            <a:noAutofit/>
          </a:bodyPr>
          <a:lstStyle/>
          <a:p>
            <a:r>
              <a:rPr lang="en-US" sz="1000" b="1" dirty="0"/>
              <a:t>On-Site: </a:t>
            </a:r>
            <a:r>
              <a:rPr lang="en-US" sz="1000" dirty="0"/>
              <a:t>Field Support Specialist, Client Technology Manager, Office Technology Manager, Multimedia Specialist</a:t>
            </a:r>
          </a:p>
        </p:txBody>
      </p:sp>
      <p:sp>
        <p:nvSpPr>
          <p:cNvPr id="64" name="TextBox 63">
            <a:extLst>
              <a:ext uri="{FF2B5EF4-FFF2-40B4-BE49-F238E27FC236}">
                <a16:creationId xmlns:a16="http://schemas.microsoft.com/office/drawing/2014/main" xmlns="" id="{59C88680-564E-4D5D-90EB-2C795DA46BC4}"/>
              </a:ext>
            </a:extLst>
          </p:cNvPr>
          <p:cNvSpPr txBox="1"/>
          <p:nvPr/>
        </p:nvSpPr>
        <p:spPr bwMode="gray">
          <a:xfrm>
            <a:off x="3921014" y="1896549"/>
            <a:ext cx="1256057" cy="197044"/>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a:t>Developer</a:t>
            </a:r>
          </a:p>
        </p:txBody>
      </p:sp>
      <p:sp>
        <p:nvSpPr>
          <p:cNvPr id="69" name="TextBox 68">
            <a:extLst>
              <a:ext uri="{FF2B5EF4-FFF2-40B4-BE49-F238E27FC236}">
                <a16:creationId xmlns:a16="http://schemas.microsoft.com/office/drawing/2014/main" xmlns="" id="{D9ABA91E-4AD9-447F-AEFF-601D446F21AE}"/>
              </a:ext>
            </a:extLst>
          </p:cNvPr>
          <p:cNvSpPr txBox="1"/>
          <p:nvPr/>
        </p:nvSpPr>
        <p:spPr bwMode="gray">
          <a:xfrm>
            <a:off x="6639214" y="3336656"/>
            <a:ext cx="1256057" cy="187452"/>
          </a:xfrm>
          <a:prstGeom prst="rect">
            <a:avLst/>
          </a:prstGeom>
          <a:noFill/>
          <a:ln w="12700">
            <a:solidFill>
              <a:srgbClr val="D3D3D3"/>
            </a:solidFill>
            <a:prstDash val="solid"/>
          </a:ln>
        </p:spPr>
        <p:txBody>
          <a:bodyPr wrap="square" lIns="45720" tIns="45720" rIns="45720" bIns="45720" rtlCol="0" anchor="ctr">
            <a:noAutofit/>
          </a:bodyPr>
          <a:lstStyle/>
          <a:p>
            <a:pPr algn="ctr"/>
            <a:r>
              <a:rPr lang="en-US" sz="1050" dirty="0"/>
              <a:t>Scrum Master</a:t>
            </a:r>
          </a:p>
        </p:txBody>
      </p:sp>
    </p:spTree>
    <p:extLst>
      <p:ext uri="{BB962C8B-B14F-4D97-AF65-F5344CB8AC3E}">
        <p14:creationId xmlns:p14="http://schemas.microsoft.com/office/powerpoint/2010/main" val="288695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xmlns="" id="{32C00A17-3343-4C08-9377-0D5D3284DCF8}"/>
              </a:ext>
            </a:extLst>
          </p:cNvPr>
          <p:cNvGraphicFramePr>
            <a:graphicFrameLocks noChangeAspect="1"/>
          </p:cNvGraphicFramePr>
          <p:nvPr>
            <p:custDataLst>
              <p:tags r:id="rId2"/>
            </p:custDataLst>
            <p:extLst>
              <p:ext uri="{D42A27DB-BD31-4B8C-83A1-F6EECF244321}">
                <p14:modId xmlns:p14="http://schemas.microsoft.com/office/powerpoint/2010/main" val="775235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61"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xmlns="" id="{32C00A17-3343-4C08-9377-0D5D3284DCF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xmlns="" id="{BC4254B9-1C76-42BB-94F1-A58AC6367B68}"/>
              </a:ext>
            </a:extLst>
          </p:cNvPr>
          <p:cNvSpPr>
            <a:spLocks noGrp="1"/>
          </p:cNvSpPr>
          <p:nvPr>
            <p:ph type="title"/>
          </p:nvPr>
        </p:nvSpPr>
        <p:spPr bwMode="gray"/>
        <p:txBody>
          <a:bodyPr vert="horz"/>
          <a:lstStyle/>
          <a:p>
            <a:r>
              <a:rPr lang="en-US"/>
              <a:t>Value-Optimized IT Organizations</a:t>
            </a:r>
          </a:p>
        </p:txBody>
      </p:sp>
      <p:pic>
        <p:nvPicPr>
          <p:cNvPr id="5" name="Picture 2" descr="The structural diagram outlines the enterprise operations of the CXO and the three structural elements within the CIO. Both CIO and CXO structures then support enterprise multidisciplinary teams. ">
            <a:extLst>
              <a:ext uri="{FF2B5EF4-FFF2-40B4-BE49-F238E27FC236}">
                <a16:creationId xmlns:a16="http://schemas.microsoft.com/office/drawing/2014/main" xmlns="" id="{451B9A38-9502-4EBA-8E08-F61E9B918A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a:stretch/>
        </p:blipFill>
        <p:spPr bwMode="gray">
          <a:xfrm>
            <a:off x="6234113" y="2103121"/>
            <a:ext cx="5543444" cy="380999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he diagram depicts a delivery workflow. CIO and CXO spheres integrate business and IT capabilities to achieve business strategic ambition by accelerating and managing:&#10;Enterprise strategy and opportunity through capability roadmapping, portfolio strategy and program management&#10;Execution through continuous, multidisciplinary delivery, foundational services and digital infrastructure&#10;Governance including product line and portfolio funding to achieve strategic outcomes">
            <a:extLst>
              <a:ext uri="{FF2B5EF4-FFF2-40B4-BE49-F238E27FC236}">
                <a16:creationId xmlns:a16="http://schemas.microsoft.com/office/drawing/2014/main" xmlns="" id="{CE19A9B3-5C44-47E1-92D8-22010190471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a:stretch/>
        </p:blipFill>
        <p:spPr bwMode="gray">
          <a:xfrm>
            <a:off x="319097" y="1217957"/>
            <a:ext cx="5736263" cy="40144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41A176FA-C61F-4ADA-817B-43366840661D}"/>
              </a:ext>
            </a:extLst>
          </p:cNvPr>
          <p:cNvSpPr/>
          <p:nvPr/>
        </p:nvSpPr>
        <p:spPr bwMode="gray">
          <a:xfrm>
            <a:off x="3929802" y="6245066"/>
            <a:ext cx="6096000" cy="246221"/>
          </a:xfrm>
          <a:prstGeom prst="rect">
            <a:avLst/>
          </a:prstGeom>
        </p:spPr>
        <p:txBody>
          <a:bodyPr>
            <a:spAutoFit/>
          </a:bodyPr>
          <a:lstStyle/>
          <a:p>
            <a:r>
              <a:rPr lang="en-US" sz="1000">
                <a:hlinkClick r:id="rId9"/>
              </a:rPr>
              <a:t>How to Structure I&amp;T Into an Interconnected, Value-Optimized Organization</a:t>
            </a:r>
            <a:endParaRPr lang="en-US" sz="1000"/>
          </a:p>
        </p:txBody>
      </p:sp>
    </p:spTree>
    <p:extLst>
      <p:ext uri="{BB962C8B-B14F-4D97-AF65-F5344CB8AC3E}">
        <p14:creationId xmlns:p14="http://schemas.microsoft.com/office/powerpoint/2010/main" val="2549240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OaxcP92txcojJ7snJONs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nPIkDxPqkiOeauKjddR4c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2vzoxl0qlzhXuu.mxol_p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JxAtFQJY2E17pEcszHhta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ElRmTQ4VHaAsYw9aEYV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BirTToLMazDKDGS2LReaI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rrMOtCLuMrM1HTXNfb9M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79tgn0GtALYFC.EURZzia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pHfyx2VgXEGeFvcoT5BhHA"/>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blank.potx" id="{A6326CD3-4DCB-4A04-AF13-9CA97975E993}" vid="{CCC959B3-365A-4116-BEB6-33E12983DE0E}"/>
    </a:ext>
  </a:extLst>
</a:theme>
</file>

<file path=ppt/theme/theme2.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A6326CD3-4DCB-4A04-AF13-9CA97975E993}" vid="{F80AFD8A-6115-4AAA-8149-24FE882CA06C}"/>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A6326CD3-4DCB-4A04-AF13-9CA97975E993}" vid="{6A5F71A1-AAE1-4301-A217-E792D46E61D7}"/>
    </a:ext>
  </a:extLst>
</a:theme>
</file>

<file path=ppt/theme/theme4.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blank.potx" id="{A6326CD3-4DCB-4A04-AF13-9CA97975E993}" vid="{64B17655-B866-4645-8DC1-87A7E6E2B23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3841</Words>
  <Application>Microsoft Office PowerPoint</Application>
  <PresentationFormat>Widescreen</PresentationFormat>
  <Paragraphs>741</Paragraphs>
  <Slides>24</Slides>
  <Notes>22</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24</vt:i4>
      </vt:variant>
    </vt:vector>
  </HeadingPairs>
  <TitlesOfParts>
    <vt:vector size="34"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think-cell Slide</vt:lpstr>
      <vt:lpstr>Examples of IT Job Architecture Designs</vt:lpstr>
      <vt:lpstr>Guiding Principles for Job Architecture Design</vt:lpstr>
      <vt:lpstr>The Five I&amp;T Operating Model Patterns</vt:lpstr>
      <vt:lpstr>IT Job Architecture Connects With I&amp;T Operating Model Components </vt:lpstr>
      <vt:lpstr>Key Questions for Designing Your IT Job Architecture</vt:lpstr>
      <vt:lpstr>Gartner’s IT Job Architecture Baseline Framework</vt:lpstr>
      <vt:lpstr>Service-Optimized IT Organizations</vt:lpstr>
      <vt:lpstr>Sample Job Architecture for Service-Optimizing Operating Model </vt:lpstr>
      <vt:lpstr>Value-Optimized IT Organizations</vt:lpstr>
      <vt:lpstr>Sample Job Architecture for Value-Optimizing Operating Model</vt:lpstr>
      <vt:lpstr>Evolve From Service-Optimizing to Value-Optimizing  I&amp;T Operating Model</vt:lpstr>
      <vt:lpstr>Sample Job Architecture for MSE Organizations</vt:lpstr>
      <vt:lpstr>Digitally Dexterous Versatilists Are Developed by Applying the Concept of “Roles,” Where People Learn by Wearing Many Hats</vt:lpstr>
      <vt:lpstr>About the Concept of “Roles” </vt:lpstr>
      <vt:lpstr>Specifying “roles” by Job Level Helps Develop Versatile Talent </vt:lpstr>
      <vt:lpstr>Manufacturing Co. Case Example: Potential Roles</vt:lpstr>
      <vt:lpstr>Role Descriptions (1/2)</vt:lpstr>
      <vt:lpstr>Role Descriptions (2/2)</vt:lpstr>
      <vt:lpstr>Case Example: City of San Antonio  Proposed Changes to the Target State Job Architecture  to Support a Shift Toward a Product-Oriented Operating Model </vt:lpstr>
      <vt:lpstr>Case Example: City of San Antonio  Job Architecture Framework With 12 Job Families Aligned With 39 Job Series</vt:lpstr>
      <vt:lpstr>Case Example: City of San Antonio Job Architecture Framework With 12 Job Families Aligned With 39 Job Series (cont.)</vt:lpstr>
      <vt:lpstr>Case Example: City of San Antonio Job Architecture Framework With 12 Job Families Aligned With 39 Job Series (cont.)</vt:lpstr>
      <vt:lpstr>Case Example: City of San Antonio  Target State Job Architecture Framework Introduces Versatilist and Agile Roles</vt:lpstr>
      <vt:lpstr>Case Example: City of San Antonio  Target State Job Architecture Framework Introduces Versatilist and Agile Roles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2021-08-27T19:29:27Z</dcterms:created>
  <dcterms:modified xsi:type="dcterms:W3CDTF">2021-08-27T19:29:31Z</dcterms:modified>
</cp:coreProperties>
</file>