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18"/>
  </p:notesMasterIdLst>
  <p:handoutMasterIdLst>
    <p:handoutMasterId r:id="rId19"/>
  </p:handoutMasterIdLst>
  <p:sldIdLst>
    <p:sldId id="256" r:id="rId5"/>
    <p:sldId id="5239" r:id="rId6"/>
    <p:sldId id="258" r:id="rId7"/>
    <p:sldId id="389" r:id="rId8"/>
    <p:sldId id="16465" r:id="rId9"/>
    <p:sldId id="16464" r:id="rId10"/>
    <p:sldId id="1002" r:id="rId11"/>
    <p:sldId id="1052" r:id="rId12"/>
    <p:sldId id="5237" r:id="rId13"/>
    <p:sldId id="16454" r:id="rId14"/>
    <p:sldId id="16456" r:id="rId15"/>
    <p:sldId id="979" r:id="rId16"/>
    <p:sldId id="1335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1" autoAdjust="0"/>
    <p:restoredTop sz="79893" autoAdjust="0"/>
  </p:normalViewPr>
  <p:slideViewPr>
    <p:cSldViewPr snapToGrid="0">
      <p:cViewPr varScale="1">
        <p:scale>
          <a:sx n="40" d="100"/>
          <a:sy n="40" d="100"/>
        </p:scale>
        <p:origin x="714" y="4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3390"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7/21/2021</a:t>
            </a:fld>
            <a:endParaRPr lang="en-US" dirty="0"/>
          </a:p>
        </p:txBody>
      </p:sp>
      <p:sp>
        <p:nvSpPr>
          <p:cNvPr id="4" name="Footer Placeholder 3">
            <a:extLst>
              <a:ext uri="{FF2B5EF4-FFF2-40B4-BE49-F238E27FC236}">
                <a16:creationId xmlns:a16="http://schemas.microsoft.com/office/drawing/2014/main" xmlns=""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xmlns=""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xmlns=""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xmlns=""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xmlns=""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xmlns=""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br.org/2016/09/know-your-customers-jobs-to-be-don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endParaRPr lang="en-US" dirty="0"/>
          </a:p>
        </p:txBody>
      </p:sp>
      <p:sp>
        <p:nvSpPr>
          <p:cNvPr id="4" name="Rectangle 103">
            <a:extLst>
              <a:ext uri="{FF2B5EF4-FFF2-40B4-BE49-F238E27FC236}">
                <a16:creationId xmlns:a16="http://schemas.microsoft.com/office/drawing/2014/main" xmlns=""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4104669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There are a variety of ways to move through the innovation process.  Organizations that have not had a heavy focus on innovation often have loose and informal process, but more formal and structured methodologies gain traction as organizations increase their interest in and focus on innovation.  </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There is a  myriad of models, methods and methodologies that can be used to facilitate individual parts of the innovation process or provide an end-to-end framework for innovation. There is no one single approach that is ideal for all organizations in all situations.  Organizations need to consider their innovation goals and innovation maturity as outline in the Gartner Innovation framework (insert reference) and consider the right path based on the nature and scope of the innovation goal.  We believe that most organizations will be well served by identifying a set of parallel processes or “swim lanes” that are used for different types of innovation projects.  Build a multifaceted approach and a governance process that decides which path to take based on what you are trying to accomplish, the nature of the idea, the degree of disruption, and how well known the target goals.  </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Jobs to be done (JTBD) is an approach that was popularized by Clayton Christensen (</a:t>
            </a:r>
            <a:r>
              <a:rPr lang="en-US" sz="1800" b="0" i="0" u="sng" strike="noStrike" dirty="0">
                <a:solidFill>
                  <a:srgbClr val="0052D7"/>
                </a:solidFill>
                <a:effectLst/>
                <a:latin typeface="Arial" panose="020B0604020202020204" pitchFamily="34" charset="0"/>
                <a:hlinkClick r:id="rId3"/>
              </a:rPr>
              <a:t>https://hbr.org/2016/09/know-your-customers-jobs-to-be-done</a:t>
            </a:r>
            <a:r>
              <a:rPr lang="en-US" sz="1800" b="0" i="0" u="none" strike="noStrike" dirty="0">
                <a:solidFill>
                  <a:srgbClr val="000000"/>
                </a:solidFill>
                <a:effectLst/>
                <a:latin typeface="Arial" panose="020B0604020202020204" pitchFamily="34" charset="0"/>
              </a:rPr>
              <a:t>) and has been built into formalized methodologies and tools by a variety of vendors.   It is a highly prescriptive approach that starts with an understanding of the job the customer is trying to get done and the metrics the customer uses to evaluate products that deliver a solution to this job.  By focusing on what customers want to accomplish and knowing how customers measure value they are able to focus R&amp;D, product development, and marketing efforts to systematically deliver this customer value.  Currently JTBD is most commonly used in marketing and product development groups within the business exploring customer needs.  However, it can be applied to a wide variety of innovation needs and is being considered by IT led innovation teams as a goal-oriented methodology to drive internally focused innovation projects.</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Design thinking, lean startup, and agile are complete methodologies that span the ideation, evaluation and realization phases of the innovation process.  They have strengths and weaknesses at various stages of the process and can be used independently or blended as we show on the next slide.</a:t>
            </a:r>
            <a:endParaRPr lang="en-US" b="0" dirty="0">
              <a:effectLst/>
            </a:endParaRPr>
          </a:p>
          <a:p>
            <a:r>
              <a:rPr lang="en-US" b="0" dirty="0">
                <a:effectLst/>
              </a:rPr>
              <a:t/>
            </a:r>
            <a:br>
              <a:rPr lang="en-US" b="0" dirty="0">
                <a:effectLst/>
              </a:rPr>
            </a:br>
            <a:r>
              <a:rPr lang="en-US" b="0" dirty="0">
                <a:effectLst/>
              </a:rPr>
              <a:t/>
            </a:r>
            <a:br>
              <a:rPr lang="en-US" b="0" dirty="0">
                <a:effectLst/>
              </a:rPr>
            </a:br>
            <a:endParaRPr lang="en-US" dirty="0"/>
          </a:p>
          <a:p>
            <a:endParaRPr lang="en-US" dirty="0"/>
          </a:p>
        </p:txBody>
      </p:sp>
      <p:sp>
        <p:nvSpPr>
          <p:cNvPr id="5" name="Slide Image Placeholder 4">
            <a:extLst>
              <a:ext uri="{FF2B5EF4-FFF2-40B4-BE49-F238E27FC236}">
                <a16:creationId xmlns:a16="http://schemas.microsoft.com/office/drawing/2014/main" xmlns="" id="{0DC3FDE9-465E-492B-AFCF-6E6743A4B462}"/>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1292282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rtl="0">
              <a:spcBef>
                <a:spcPts val="0"/>
              </a:spcBef>
              <a:spcAft>
                <a:spcPts val="600"/>
              </a:spcAft>
            </a:pPr>
            <a:r>
              <a:rPr lang="en-US" sz="1800" b="0" i="0" u="none" strike="noStrike" dirty="0">
                <a:solidFill>
                  <a:srgbClr val="000000"/>
                </a:solidFill>
                <a:effectLst/>
                <a:latin typeface="Arial" panose="020B0604020202020204" pitchFamily="34" charset="0"/>
              </a:rPr>
              <a:t>Innovation often begins with an insight, an idea for a new product or service. In most cases, there will be no tried and tested example to review or validate, and no existing customer base. The challenge will be to test the idea to see if it truly makes sense and has promise, and to do that quickly and inexpensively. Clearly, traditional waterfall approaches don’t work in this situation. Something different is needed; we recommend an iterative, experimental approach.</a:t>
            </a:r>
            <a:endParaRPr lang="en-US" b="0" dirty="0">
              <a:effectLst/>
            </a:endParaRPr>
          </a:p>
          <a:p>
            <a:pPr rtl="0">
              <a:spcBef>
                <a:spcPts val="0"/>
              </a:spcBef>
              <a:spcAft>
                <a:spcPts val="600"/>
              </a:spcAft>
            </a:pPr>
            <a:r>
              <a:rPr lang="en-US" sz="1800" b="0" i="0" u="none" strike="noStrike" dirty="0">
                <a:solidFill>
                  <a:srgbClr val="000000"/>
                </a:solidFill>
                <a:effectLst/>
                <a:latin typeface="Arial" panose="020B0604020202020204" pitchFamily="34" charset="0"/>
              </a:rPr>
              <a:t>There are many such approaches; however, our experience has shown that enterprise architects can draw on three approaches in particular (see Figure 1):</a:t>
            </a:r>
            <a:endParaRPr lang="en-US" b="0" dirty="0">
              <a:effectLst/>
            </a:endParaRP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Design thinking — Brings ideas and tools from the worlds of architecture and product design with a strong focus on human-centered design. This brings the customer perspective into the heart of the innovation process.</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Lean startup — Provides the iteration engine for building out a hypothesis for an innovation through multiple cycles.</a:t>
            </a:r>
          </a:p>
          <a:p>
            <a:pPr marL="285750" indent="-285750" rtl="0" fontAlgn="base">
              <a:spcBef>
                <a:spcPts val="0"/>
              </a:spcBef>
              <a:spcAft>
                <a:spcPts val="6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Agile — Keys into the lean startup cycle and builds out the supporting technology solution. In later cycles, and as an innovation scales, agile works with other approaches such as DevOps to take the solution into core systems.</a:t>
            </a:r>
          </a:p>
          <a:p>
            <a:pPr marL="0" indent="0" rtl="0">
              <a:spcBef>
                <a:spcPts val="0"/>
              </a:spcBef>
              <a:spcAft>
                <a:spcPts val="600"/>
              </a:spcAft>
              <a:buFont typeface="Arial" panose="020B0604020202020204" pitchFamily="34" charset="0"/>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600"/>
              </a:spcAft>
              <a:buFont typeface="Arial" panose="020B0604020202020204" pitchFamily="34" charset="0"/>
              <a:buNone/>
            </a:pPr>
            <a:r>
              <a:rPr lang="en-US" sz="1800" b="0" i="0" u="none" strike="noStrike" dirty="0">
                <a:solidFill>
                  <a:srgbClr val="000000"/>
                </a:solidFill>
                <a:effectLst/>
                <a:latin typeface="Arial" panose="020B0604020202020204" pitchFamily="34" charset="0"/>
              </a:rPr>
              <a:t>Both design thinking and lean startup can be applied alone. But, in Gartner’s experience, design thinking brings a very strong customer-centered focus to the innovation process, while lean startup is an excellent way to build out an insight, or hypothesis, once it’s been developed.</a:t>
            </a:r>
            <a:endParaRPr lang="en-US" b="0" dirty="0">
              <a:effectLst/>
            </a:endParaRPr>
          </a:p>
          <a:p>
            <a:pPr marL="285750" indent="-285750" rtl="0" fontAlgn="base">
              <a:spcBef>
                <a:spcPts val="0"/>
              </a:spcBef>
              <a:spcAft>
                <a:spcPts val="0"/>
              </a:spcAft>
              <a:buFont typeface="Arial" panose="020B0604020202020204" pitchFamily="34" charset="0"/>
              <a:buChar char="•"/>
            </a:pPr>
            <a:r>
              <a:rPr lang="en-US" sz="1800" b="0" i="0" u="sng" strike="noStrike" dirty="0">
                <a:solidFill>
                  <a:srgbClr val="000000"/>
                </a:solidFill>
                <a:effectLst/>
                <a:latin typeface="Arial" panose="020B0604020202020204" pitchFamily="34" charset="0"/>
              </a:rPr>
              <a:t>Use Design Thinking to Understand the Customer and Discover the Real Need.</a:t>
            </a:r>
            <a:r>
              <a:rPr lang="en-US" sz="1800" b="0" i="0" u="none" strike="noStrike" dirty="0">
                <a:solidFill>
                  <a:srgbClr val="000000"/>
                </a:solidFill>
                <a:effectLst/>
                <a:latin typeface="Arial" panose="020B0604020202020204" pitchFamily="34" charset="0"/>
              </a:rPr>
              <a:t>  Innovation begins with the customer, whether they’re internal or external. Design thinking emerged from the world of design with a focus on people and their behavior, and it has five major phases. Its strength comes from the human-centered design of the first three phases, and in our model the last two phases are taken up by lean startup.</a:t>
            </a:r>
          </a:p>
          <a:p>
            <a:pPr marL="285750" indent="-285750" rtl="0" fontAlgn="base">
              <a:spcBef>
                <a:spcPts val="0"/>
              </a:spcBef>
              <a:spcAft>
                <a:spcPts val="600"/>
              </a:spcAft>
              <a:buFont typeface="Arial" panose="020B0604020202020204" pitchFamily="34" charset="0"/>
              <a:buChar char="•"/>
            </a:pPr>
            <a:r>
              <a:rPr lang="en-US" sz="1800" b="0" i="0" u="sng" strike="noStrike" dirty="0">
                <a:solidFill>
                  <a:srgbClr val="000000"/>
                </a:solidFill>
                <a:effectLst/>
                <a:latin typeface="Arial" panose="020B0604020202020204" pitchFamily="34" charset="0"/>
              </a:rPr>
              <a:t>Evolve the Innovation Using Lean Startup.</a:t>
            </a:r>
            <a:r>
              <a:rPr lang="en-US" sz="1800" b="0" i="0" u="none" strike="noStrike" dirty="0">
                <a:solidFill>
                  <a:srgbClr val="000000"/>
                </a:solidFill>
                <a:effectLst/>
                <a:latin typeface="Arial" panose="020B0604020202020204" pitchFamily="34" charset="0"/>
              </a:rPr>
              <a:t>  Lean startup was developed by Eric Ries5 based on his experience as an entrepreneur with several startups. This process aims to quickly and iteratively build an innovation to become a “minimum viable product” that can be released to the customer, and then through feedback it continues to evolve the innovation. Lean startup has three key phases: learn, where we build an understanding of the customer and the potential business model; build, where we build out a prototype through successive iterations; and measure, where we assess the results.</a:t>
            </a:r>
          </a:p>
          <a:p>
            <a:pPr marL="285750" indent="-285750" rtl="0" fontAlgn="base">
              <a:spcBef>
                <a:spcPts val="0"/>
              </a:spcBef>
              <a:spcAft>
                <a:spcPts val="6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Use Agile to Build Out and Evolve the Technology Elements of the Innovation.  Many leading organizations have adopted a product management approach and for many agile is a key element of product management. Agile is an umbrella term for a set of iterative methodologies such as Scrum, Kanban and extreme programming. The structure on this slide is focused on Scrum, but other agile methodologies can be used. Scrum’s roots go back to product development, and it is a customer-focused, iterative and highly collaborative development approach that complements lean startup.</a:t>
            </a:r>
            <a:endParaRPr lang="en-US" b="0" dirty="0">
              <a:effectLst/>
            </a:endParaRPr>
          </a:p>
          <a:p>
            <a:r>
              <a:rPr lang="en-US" dirty="0"/>
              <a:t/>
            </a:r>
            <a:br>
              <a:rPr lang="en-US" dirty="0"/>
            </a:br>
            <a:endParaRPr lang="en-US" dirty="0"/>
          </a:p>
        </p:txBody>
      </p:sp>
    </p:spTree>
    <p:extLst>
      <p:ext uri="{BB962C8B-B14F-4D97-AF65-F5344CB8AC3E}">
        <p14:creationId xmlns:p14="http://schemas.microsoft.com/office/powerpoint/2010/main" val="2305395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Technology innovation leaders need a simple mechanism to communicate with senior executives on the organization's innovation portfolio. A two-dimensional view emphasizing scale of change versus target for change and highlighting value provides an expandable model.</a:t>
            </a:r>
            <a:endParaRPr lang="en-US" sz="2800" b="0" dirty="0">
              <a:effectLst/>
            </a:endParaRPr>
          </a:p>
          <a:p>
            <a:pPr marL="285750" indent="-285750" rtl="0" fontAlgn="base">
              <a:spcBef>
                <a:spcPts val="6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Is the idea focused on an existing or a new business element (process,, product or service?</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Is the idea making an incremental or a radical change to a business element?</a:t>
            </a:r>
          </a:p>
          <a:p>
            <a:pPr rtl="0">
              <a:spcBef>
                <a:spcPts val="60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Starting with these two dimensions you can organize ideas into quadrants with each representing a different set of goals, risk thresholds and evaluation metrics.</a:t>
            </a:r>
            <a:endParaRPr lang="en-US" sz="2800" b="0" dirty="0">
              <a:effectLst/>
            </a:endParaRP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Optimize — Incremental changes to existing business elements is the least risky approach. Existing activities and skills are minimally disrupted and more easily changed. Impact on customers with change to a product or service is likewise minimal. These initiatives are typically focused on driving improvements in efficiency or marginal improvements in customer and employee satisfaction. These initiatives are generally part of normal day-to-day operations. and should target a 0% failure rate</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Extend — Incremental additions to business activities with new business elements have minimal to modest risk. This does not typically change existing business activity but adds value or drives greater efficiency. A classic example is product and service extensions  to existing offerings. These initiatives may have some failures or require adjustments as the innovation is delivered.</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Transform — Radical changes to business elements often have moderate to high risk. Transformation often has organizational implications for staffing, management and training requirements. These initiatives may have some failures or require adjustments as the innovation is delivered to market.</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Disrupt — Radical change to the business model with new business elements is the riskiest approach. One of the big challenges is that there is less historical data to consider when evaluating business outcomes due to not dealing with existing business activities. Executives should expect some failures and must determine an acceptable rate. The organization should ensure any initiatives in this category go through a “fast failure” process during the development stage, and a postmortem review process to ensure the company learns from any failures.</a:t>
            </a:r>
          </a:p>
          <a:p>
            <a:pPr rtl="0">
              <a:spcBef>
                <a:spcPts val="60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Consideration of the ideal portfolio target should begin even before generating innovation ideas or evaluating projects.  Executives should discuss the overall balance across the quadrants. This balance will be driven by the executive appetite for innovation and risk tolerance. Starting at the ideation phase, initiatives are segmented based on the model. The actual percentages of projects in each quadrant are compared against the desired percentage. </a:t>
            </a:r>
          </a:p>
          <a:p>
            <a:pPr rtl="0">
              <a:spcBef>
                <a:spcPts val="600"/>
              </a:spcBef>
              <a:spcAft>
                <a:spcPts val="0"/>
              </a:spcAft>
            </a:pPr>
            <a:endParaRPr lang="en-US" sz="2800" b="0" dirty="0">
              <a:effectLst/>
            </a:endParaRPr>
          </a:p>
          <a:p>
            <a:pPr rtl="0">
              <a:spcBef>
                <a:spcPts val="600"/>
              </a:spcBef>
              <a:spcAft>
                <a:spcPts val="0"/>
              </a:spcAft>
            </a:pPr>
            <a:r>
              <a:rPr lang="en-US" sz="1800" b="0" i="0" u="none" strike="noStrike" dirty="0">
                <a:solidFill>
                  <a:srgbClr val="000000"/>
                </a:solidFill>
                <a:effectLst/>
                <a:latin typeface="Arial" panose="020B0604020202020204" pitchFamily="34" charset="0"/>
              </a:rPr>
              <a:t>Using this model means technology executives can feel comfortable that the business understands and supports the overall portfolio plan. For mismatches, executives can be engaged to provide feedback to adjust either the project plans or target portfolio balance. </a:t>
            </a:r>
            <a:endParaRPr lang="en-US" sz="28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endParaRPr lang="en-US" sz="2800" b="0" dirty="0">
              <a:effectLst/>
            </a:endParaRPr>
          </a:p>
          <a:p>
            <a:r>
              <a:rPr lang="en-US" sz="2800" dirty="0"/>
              <a:t/>
            </a:r>
            <a:br>
              <a:rPr lang="en-US" sz="2800" dirty="0"/>
            </a:br>
            <a:r>
              <a:rPr lang="en-US" b="0" dirty="0">
                <a:effectLst/>
              </a:rPr>
              <a:t/>
            </a:r>
            <a:br>
              <a:rPr lang="en-US" b="0" dirty="0">
                <a:effectLst/>
              </a:rPr>
            </a:br>
            <a:endParaRPr lang="en-US" dirty="0"/>
          </a:p>
        </p:txBody>
      </p:sp>
      <p:sp>
        <p:nvSpPr>
          <p:cNvPr id="5" name="Slide Image Placeholder 4">
            <a:extLst>
              <a:ext uri="{FF2B5EF4-FFF2-40B4-BE49-F238E27FC236}">
                <a16:creationId xmlns:a16="http://schemas.microsoft.com/office/drawing/2014/main" xmlns="" id="{C57F70A1-9BC1-4BE0-97B6-1497835C1913}"/>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155553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Continuous innovation enables and drives continuous operations. Today inventions are tomorrow’s operations!  Continuous technology innovation is about harnessing technology innovation to continuously create entirely new business and operating models. It is also about harnessing technology innovation to optimize existing business operations. Both are needed to continuously drive competitive business advantage in fast changing world of digital business.</a:t>
            </a:r>
            <a:endParaRPr lang="en-US" sz="28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A continuous innovation approach links, inspires and enables new business and operating models. </a:t>
            </a:r>
            <a:endParaRPr lang="en-US" sz="28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Continuous Innovation and Continuous Operations are bi-modal activities happen independently and together. They feed, drive and enable each other. </a:t>
            </a:r>
            <a:endParaRPr lang="en-US" sz="2800" b="0" dirty="0">
              <a:effectLst/>
            </a:endParaRPr>
          </a:p>
          <a:p>
            <a:pPr marL="285750" indent="-28575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Continuous Operations</a:t>
            </a:r>
            <a:r>
              <a:rPr lang="en-US" sz="1800" b="0" i="0" u="none" strike="noStrike" dirty="0">
                <a:solidFill>
                  <a:srgbClr val="000000"/>
                </a:solidFill>
                <a:effectLst/>
                <a:latin typeface="Arial" panose="020B0604020202020204" pitchFamily="34" charset="0"/>
              </a:rPr>
              <a:t> is focused on leveraging existing and evolving trends to  improve existing business operations efficiency and effectiveness and incrementally improve and modernize the supporting technologies.  Incremental innovations to extend or modernize existing processes and technologies are part of the continuous operations cycle.  The current business and technology operations model feeds into the more transformative and disruptive innovation cycle</a:t>
            </a:r>
            <a:endParaRPr lang="en-US" sz="1800" b="1" i="0" u="none" strike="noStrike" dirty="0">
              <a:solidFill>
                <a:srgbClr val="000000"/>
              </a:solidFill>
              <a:effectLst/>
              <a:latin typeface="Arial" panose="020B0604020202020204" pitchFamily="34" charset="0"/>
            </a:endParaRPr>
          </a:p>
          <a:p>
            <a:pPr marL="285750" indent="-28575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Continuous Innovation</a:t>
            </a:r>
            <a:r>
              <a:rPr lang="en-US" sz="1800" b="0" i="0" u="none" strike="noStrike" dirty="0">
                <a:solidFill>
                  <a:srgbClr val="000000"/>
                </a:solidFill>
                <a:effectLst/>
                <a:latin typeface="Arial" panose="020B0604020202020204" pitchFamily="34" charset="0"/>
              </a:rPr>
              <a:t> is focused on leveraging evolving, emerging, exploratory and envisioned trends to create entirely new business and operating models and technology-based solutions that are not constrained by the current business model and technology infrastructure.  New processes, new technologies and larger scale changes lead to business process and technology transformation and create disruptions.  Today’s technology innovation become part of tomorrow’s operations.  </a:t>
            </a:r>
            <a:endParaRPr lang="en-US" sz="1800" b="1"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Bring Continuous Innovation and Continuous Operations together enables the organization to do two things:</a:t>
            </a:r>
            <a:endParaRPr lang="en-US" sz="2800" b="0" dirty="0">
              <a:effectLst/>
            </a:endParaRP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a:t>
            </a:r>
            <a:r>
              <a:rPr lang="en-US" sz="1800" b="1"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 allows us to address governance and assurance around new and emerging trends and technologies. </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allows to consider the current operational foundation and determine what we need to do to scale up and operationalize innovations.</a:t>
            </a:r>
          </a:p>
        </p:txBody>
      </p:sp>
      <p:sp>
        <p:nvSpPr>
          <p:cNvPr id="5" name="Slide Image Placeholder 4">
            <a:extLst>
              <a:ext uri="{FF2B5EF4-FFF2-40B4-BE49-F238E27FC236}">
                <a16:creationId xmlns:a16="http://schemas.microsoft.com/office/drawing/2014/main" xmlns="" id="{02839B4D-2E45-4305-81DF-C942D9998B23}"/>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4155077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577850"/>
            <a:ext cx="4191000" cy="2357438"/>
          </a:xfrm>
        </p:spPr>
      </p:sp>
      <p:sp>
        <p:nvSpPr>
          <p:cNvPr id="3" name="Notes Placeholder 2"/>
          <p:cNvSpPr>
            <a:spLocks noGrp="1"/>
          </p:cNvSpPr>
          <p:nvPr>
            <p:ph type="body" idx="1"/>
          </p:nvPr>
        </p:nvSpPr>
        <p:spPr>
          <a:xfrm>
            <a:off x="246888" y="3134806"/>
            <a:ext cx="6373368" cy="10670094"/>
          </a:xfrm>
          <a:solidFill>
            <a:schemeClr val="bg1"/>
          </a:solidFill>
        </p:spPr>
        <p:txBody>
          <a:bodyPr/>
          <a:lstStyle/>
          <a:p>
            <a:pPr rtl="0">
              <a:spcBef>
                <a:spcPts val="0"/>
              </a:spcBef>
              <a:spcAft>
                <a:spcPts val="0"/>
              </a:spcAft>
            </a:pPr>
            <a:r>
              <a:rPr lang="en-US" sz="1000" b="1" i="0" u="none" strike="noStrike" dirty="0">
                <a:solidFill>
                  <a:srgbClr val="424242"/>
                </a:solidFill>
                <a:effectLst/>
                <a:latin typeface="Arial" panose="020B0604020202020204" pitchFamily="34" charset="0"/>
              </a:rPr>
              <a:t>Continuous Foresight</a:t>
            </a:r>
            <a:r>
              <a:rPr lang="en-US" sz="1000" b="0" i="0" u="none" strike="noStrike" dirty="0">
                <a:solidFill>
                  <a:srgbClr val="424242"/>
                </a:solidFill>
                <a:effectLst/>
                <a:latin typeface="Arial" panose="020B0604020202020204" pitchFamily="34" charset="0"/>
              </a:rPr>
              <a:t>:  A framework for evaluating trends and disruptions, their current and future impact on business operations.  The objective of continuous foresight is twofold:  1) Identify current and future disruptions and opportunities created by technology and non-technology trends.; and 2) develop a strategy to respond in a way that benefits the enterprise overall.  Output from the continuous foresight process sets the context for and drives a successful innovation agenda.  It mandates continuous and parallel processes to:</a:t>
            </a:r>
            <a:endParaRPr lang="en-US" b="0" dirty="0">
              <a:effectLst/>
            </a:endParaRPr>
          </a:p>
          <a:p>
            <a:pPr marL="171450" indent="-171450" rtl="0" fontAlgn="base">
              <a:spcBef>
                <a:spcPts val="60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acquire trends and establish market context, </a:t>
            </a:r>
          </a:p>
          <a:p>
            <a:pPr marL="171450" indent="-171450" rtl="0" fontAlgn="base">
              <a:spcBef>
                <a:spcPts val="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synthesize and analyze this acquired knowledge and apply it to drive business value, </a:t>
            </a:r>
          </a:p>
          <a:p>
            <a:pPr marL="171450" indent="-171450" rtl="0" fontAlgn="base">
              <a:spcBef>
                <a:spcPts val="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advocate by educating and interacting with various constituencies about relevant trends and their potential impact</a:t>
            </a:r>
          </a:p>
          <a:p>
            <a:pPr marL="171450" indent="-171450" rtl="0" fontAlgn="base">
              <a:spcBef>
                <a:spcPts val="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prepare to exploit the trends by developing and evaluating specific ideas for changes, extensions or additions to products, services, operational, supporting systems and human interactions.  </a:t>
            </a:r>
          </a:p>
          <a:p>
            <a:pPr rtl="0">
              <a:spcBef>
                <a:spcPts val="600"/>
              </a:spcBef>
              <a:spcAft>
                <a:spcPts val="0"/>
              </a:spcAft>
            </a:pPr>
            <a:r>
              <a:rPr lang="en-US" b="0" dirty="0">
                <a:effectLst/>
              </a:rPr>
              <a:t/>
            </a:r>
            <a:br>
              <a:rPr lang="en-US" b="0" dirty="0">
                <a:effectLst/>
              </a:rPr>
            </a:br>
            <a:r>
              <a:rPr lang="en-US" sz="1000" b="1" i="0" u="none" strike="noStrike" dirty="0">
                <a:solidFill>
                  <a:srgbClr val="424242"/>
                </a:solidFill>
                <a:effectLst/>
                <a:latin typeface="Arial" panose="020B0604020202020204" pitchFamily="34" charset="0"/>
              </a:rPr>
              <a:t>Acquire</a:t>
            </a:r>
            <a:r>
              <a:rPr lang="en-US" sz="1000" b="0" i="0" u="none" strike="noStrike" dirty="0">
                <a:solidFill>
                  <a:srgbClr val="424242"/>
                </a:solidFill>
                <a:effectLst/>
                <a:latin typeface="Arial" panose="020B0604020202020204" pitchFamily="34" charset="0"/>
              </a:rPr>
              <a:t> — Clarify the business context and identify trends that are relevant to the business now and in the future.</a:t>
            </a:r>
            <a:endParaRPr lang="en-US" b="0" dirty="0">
              <a:effectLst/>
            </a:endParaRPr>
          </a:p>
          <a:p>
            <a:pPr marL="171450" indent="-171450" rtl="0" fontAlgn="base">
              <a:spcBef>
                <a:spcPts val="60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Document the business that establish the context for trendspotting.  </a:t>
            </a:r>
          </a:p>
          <a:p>
            <a:pPr marL="171450" indent="-171450" rtl="0" fontAlgn="base">
              <a:spcBef>
                <a:spcPts val="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Establish a categorization model to identify trends in various domains such as technical, social, and economic.  </a:t>
            </a:r>
          </a:p>
          <a:p>
            <a:pPr marL="628650" lvl="1" indent="-171450" rtl="0" fontAlgn="base">
              <a:spcBef>
                <a:spcPts val="0"/>
              </a:spcBef>
              <a:spcAft>
                <a:spcPts val="0"/>
              </a:spcAft>
            </a:pPr>
            <a:r>
              <a:rPr lang="en-US" sz="1000" b="0" i="0" u="none" strike="noStrike" dirty="0">
                <a:solidFill>
                  <a:srgbClr val="424242"/>
                </a:solidFill>
                <a:effectLst/>
                <a:latin typeface="Arial" panose="020B0604020202020204" pitchFamily="34" charset="0"/>
              </a:rPr>
              <a:t>Use Gartner’s TAPESTRY model or other established models (e.g., PEST, STEEP, PESTEL …. see </a:t>
            </a:r>
            <a:r>
              <a:rPr lang="en-US" sz="1000" b="0" i="0" u="none" strike="noStrike" dirty="0">
                <a:solidFill>
                  <a:srgbClr val="0A6ABB"/>
                </a:solidFill>
                <a:effectLst/>
                <a:latin typeface="Arial" panose="020B0604020202020204" pitchFamily="34" charset="0"/>
              </a:rPr>
              <a:t>“Unleash Your Inner Futurist to Survive Digital Transformation”</a:t>
            </a:r>
            <a:r>
              <a:rPr lang="en-US" sz="1000" b="0" i="0" u="none" strike="noStrike" dirty="0">
                <a:solidFill>
                  <a:srgbClr val="424242"/>
                </a:solidFill>
                <a:effectLst/>
                <a:latin typeface="Arial" panose="020B0604020202020204" pitchFamily="34" charset="0"/>
              </a:rPr>
              <a:t>).</a:t>
            </a:r>
          </a:p>
          <a:p>
            <a:pPr marL="171450" indent="-171450" rtl="0" fontAlgn="base">
              <a:spcBef>
                <a:spcPts val="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Use trendspotting techniques to identify and document relevant trends, weak signals and inflection points in the various categories.</a:t>
            </a:r>
          </a:p>
          <a:p>
            <a:pPr marL="628650" lvl="1" indent="-171450" rtl="0" fontAlgn="base">
              <a:spcBef>
                <a:spcPts val="0"/>
              </a:spcBef>
              <a:spcAft>
                <a:spcPts val="0"/>
              </a:spcAft>
            </a:pPr>
            <a:r>
              <a:rPr lang="en-US" sz="1000" b="0" i="0" u="none" strike="noStrike" dirty="0">
                <a:solidFill>
                  <a:srgbClr val="424242"/>
                </a:solidFill>
                <a:effectLst/>
                <a:latin typeface="Arial" panose="020B0604020202020204" pitchFamily="34" charset="0"/>
              </a:rPr>
              <a:t>Identify trends from a wide range of sources using a variety of trend scouting techniques. </a:t>
            </a:r>
          </a:p>
          <a:p>
            <a:pPr marL="171450" indent="-171450" rtl="0" fontAlgn="base">
              <a:spcBef>
                <a:spcPts val="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Assign levels of uncertainty for each trend. Trends may be divided into:</a:t>
            </a:r>
          </a:p>
          <a:p>
            <a:pPr marL="628650" lvl="1" indent="-171450" rtl="0" fontAlgn="base">
              <a:spcBef>
                <a:spcPts val="0"/>
              </a:spcBef>
              <a:spcAft>
                <a:spcPts val="0"/>
              </a:spcAft>
            </a:pPr>
            <a:r>
              <a:rPr lang="en-US" sz="1000" b="0" i="0" u="none" strike="noStrike" dirty="0">
                <a:solidFill>
                  <a:srgbClr val="424242"/>
                </a:solidFill>
                <a:effectLst/>
                <a:latin typeface="Arial" panose="020B0604020202020204" pitchFamily="34" charset="0"/>
              </a:rPr>
              <a:t>Hard trends — Typically something you know is going to occur. This could be an upcoming law or regulation, or maybe a changeover in leadership.</a:t>
            </a:r>
          </a:p>
          <a:p>
            <a:pPr marL="628650" lvl="1" indent="-171450" rtl="0" fontAlgn="base">
              <a:spcBef>
                <a:spcPts val="0"/>
              </a:spcBef>
              <a:spcAft>
                <a:spcPts val="0"/>
              </a:spcAft>
            </a:pPr>
            <a:r>
              <a:rPr lang="en-US" sz="1000" b="0" i="0" u="none" strike="noStrike" dirty="0">
                <a:solidFill>
                  <a:srgbClr val="424242"/>
                </a:solidFill>
                <a:effectLst/>
                <a:latin typeface="Arial" panose="020B0604020202020204" pitchFamily="34" charset="0"/>
              </a:rPr>
              <a:t>Soft trends — These are trends based on assumptions and trend extrapolation.</a:t>
            </a:r>
          </a:p>
          <a:p>
            <a:pPr rtl="0">
              <a:spcBef>
                <a:spcPts val="600"/>
              </a:spcBef>
              <a:spcAft>
                <a:spcPts val="0"/>
              </a:spcAft>
            </a:pPr>
            <a:r>
              <a:rPr lang="en-US" b="0" dirty="0">
                <a:effectLst/>
              </a:rPr>
              <a:t/>
            </a:r>
            <a:br>
              <a:rPr lang="en-US" b="0" dirty="0">
                <a:effectLst/>
              </a:rPr>
            </a:br>
            <a:r>
              <a:rPr lang="en-US" sz="1000" b="1" i="0" u="none" strike="noStrike" dirty="0">
                <a:solidFill>
                  <a:srgbClr val="424242"/>
                </a:solidFill>
                <a:effectLst/>
                <a:latin typeface="Arial" panose="020B0604020202020204" pitchFamily="34" charset="0"/>
              </a:rPr>
              <a:t>Synthesize</a:t>
            </a:r>
            <a:r>
              <a:rPr lang="en-US" sz="1000" b="0" i="0" u="none" strike="noStrike" dirty="0">
                <a:solidFill>
                  <a:srgbClr val="424242"/>
                </a:solidFill>
                <a:effectLst/>
                <a:latin typeface="Arial" panose="020B0604020202020204" pitchFamily="34" charset="0"/>
              </a:rPr>
              <a:t> — Rationalize all acquired information together in a cohesive form to start navigating paths to success. Synthesizing can be accomplished by employing methods like emerging technology radars, emerging technology wheels (ETWs), pattern recognition and scenario planning. The “synthesize” stage begins to converge and narrow down trends and disruptions into the set that will have the largest impact on the organization.</a:t>
            </a:r>
            <a:endParaRPr lang="en-US" b="0" dirty="0">
              <a:effectLst/>
            </a:endParaRPr>
          </a:p>
          <a:p>
            <a:pPr rtl="0">
              <a:spcBef>
                <a:spcPts val="600"/>
              </a:spcBef>
              <a:spcAft>
                <a:spcPts val="0"/>
              </a:spcAft>
            </a:pPr>
            <a:r>
              <a:rPr lang="en-US" b="0" dirty="0">
                <a:effectLst/>
              </a:rPr>
              <a:t/>
            </a:r>
            <a:br>
              <a:rPr lang="en-US" b="0" dirty="0">
                <a:effectLst/>
              </a:rPr>
            </a:br>
            <a:r>
              <a:rPr lang="en-US" sz="1000" b="1" i="0" u="none" strike="noStrike" dirty="0">
                <a:solidFill>
                  <a:srgbClr val="424242"/>
                </a:solidFill>
                <a:effectLst/>
                <a:latin typeface="Arial" panose="020B0604020202020204" pitchFamily="34" charset="0"/>
              </a:rPr>
              <a:t>Advocate</a:t>
            </a:r>
            <a:r>
              <a:rPr lang="en-US" sz="1000" b="0" i="0" u="none" strike="noStrike" dirty="0">
                <a:solidFill>
                  <a:srgbClr val="424242"/>
                </a:solidFill>
                <a:effectLst/>
                <a:latin typeface="Arial" panose="020B0604020202020204" pitchFamily="34" charset="0"/>
              </a:rPr>
              <a:t> — Get buy-in and input from the rest of the team and organization on possible plans to move forward and the actionable steps. The “advocate” stage includes:</a:t>
            </a:r>
            <a:endParaRPr lang="en-US" b="0" dirty="0">
              <a:effectLst/>
            </a:endParaRPr>
          </a:p>
          <a:p>
            <a:pPr marL="171450" indent="-171450" rtl="0" fontAlgn="base">
              <a:spcBef>
                <a:spcPts val="60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Engage others within the organization to help define the impact of the trends and begin formulating the organizational response. This typically could involve design thinking, ideation and innovation management tools.</a:t>
            </a:r>
          </a:p>
          <a:p>
            <a:pPr marL="171450" indent="-171450" rtl="0" fontAlgn="base">
              <a:spcBef>
                <a:spcPts val="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Communicate the future story, for example through scenario planning, future “day-in-the-life” narratives, or mockups and protypes. The power of storytelling can help organizations experiment with new ideas, escape the inertia of the status quo and overcome barriers of disbelief. Stories help visualize plausible futures while engaging obstacles and opportunities not yet realized or even imagined.</a:t>
            </a:r>
          </a:p>
          <a:p>
            <a:pPr rtl="0">
              <a:spcBef>
                <a:spcPts val="600"/>
              </a:spcBef>
              <a:spcAft>
                <a:spcPts val="0"/>
              </a:spcAft>
            </a:pPr>
            <a:r>
              <a:rPr lang="en-US" b="0" dirty="0">
                <a:effectLst/>
              </a:rPr>
              <a:t/>
            </a:r>
            <a:br>
              <a:rPr lang="en-US" b="0" dirty="0">
                <a:effectLst/>
              </a:rPr>
            </a:br>
            <a:r>
              <a:rPr lang="en-US" sz="1000" b="1" i="0" u="none" strike="noStrike" dirty="0">
                <a:solidFill>
                  <a:srgbClr val="424242"/>
                </a:solidFill>
                <a:effectLst/>
                <a:latin typeface="Arial" panose="020B0604020202020204" pitchFamily="34" charset="0"/>
              </a:rPr>
              <a:t>Prepare</a:t>
            </a:r>
            <a:r>
              <a:rPr lang="en-US" sz="1000" b="0" i="0" u="none" strike="noStrike" dirty="0">
                <a:solidFill>
                  <a:srgbClr val="424242"/>
                </a:solidFill>
                <a:effectLst/>
                <a:latin typeface="Arial" panose="020B0604020202020204" pitchFamily="34" charset="0"/>
              </a:rPr>
              <a:t> — Make decisions on where and when to act, and begin the process or work back from a preferable future (</a:t>
            </a:r>
            <a:r>
              <a:rPr lang="en-US" sz="1000" b="0" i="0" u="none" strike="noStrike" dirty="0" err="1">
                <a:solidFill>
                  <a:srgbClr val="424242"/>
                </a:solidFill>
                <a:effectLst/>
                <a:latin typeface="Arial" panose="020B0604020202020204" pitchFamily="34" charset="0"/>
              </a:rPr>
              <a:t>backcasting</a:t>
            </a:r>
            <a:r>
              <a:rPr lang="en-US" sz="1000" b="0" i="0" u="none" strike="noStrike" dirty="0">
                <a:solidFill>
                  <a:srgbClr val="424242"/>
                </a:solidFill>
                <a:effectLst/>
                <a:latin typeface="Arial" panose="020B0604020202020204" pitchFamily="34" charset="0"/>
              </a:rPr>
              <a:t>). Without a plan of action, this exercise becomes meaningless. The “prepare” stage involves taking action — it’s time to get tactical. A plan of action is designed to exploit the disruption for a preferable future. This stage includes:</a:t>
            </a:r>
            <a:endParaRPr lang="en-US" sz="1200" b="0" i="0" u="none" strike="noStrike" dirty="0">
              <a:solidFill>
                <a:schemeClr val="tx1"/>
              </a:solidFill>
              <a:effectLst/>
              <a:latin typeface="+mn-lt"/>
            </a:endParaRPr>
          </a:p>
          <a:p>
            <a:pPr marL="171450" indent="-171450" rtl="0">
              <a:spcBef>
                <a:spcPts val="600"/>
              </a:spcBef>
              <a:spcAft>
                <a:spcPts val="0"/>
              </a:spcAft>
              <a:buFont typeface="Arial" panose="020B0604020202020204" pitchFamily="34" charset="0"/>
              <a:buChar char="•"/>
            </a:pPr>
            <a:r>
              <a:rPr lang="en-US" sz="1000" b="0" i="0" u="none" strike="noStrike" dirty="0">
                <a:solidFill>
                  <a:srgbClr val="424242"/>
                </a:solidFill>
                <a:effectLst/>
                <a:latin typeface="Arial" panose="020B0604020202020204" pitchFamily="34" charset="0"/>
              </a:rPr>
              <a:t>Get tactical. A plan of action is designed to exploit the disruption for a preferable future. The impact of those plans should be monitored and measured.</a:t>
            </a:r>
          </a:p>
          <a:p>
            <a:pPr marL="0" indent="0" rtl="0">
              <a:spcBef>
                <a:spcPts val="600"/>
              </a:spcBef>
              <a:spcAft>
                <a:spcPts val="0"/>
              </a:spcAft>
              <a:buFont typeface="Arial" panose="020B0604020202020204" pitchFamily="34" charset="0"/>
              <a:buNone/>
            </a:pPr>
            <a:endParaRPr lang="en-US" sz="1000" b="0" i="0" u="none" strike="noStrike" dirty="0">
              <a:solidFill>
                <a:srgbClr val="424242"/>
              </a:solidFill>
              <a:effectLst/>
              <a:latin typeface="Arial" panose="020B0604020202020204" pitchFamily="34" charset="0"/>
            </a:endParaRPr>
          </a:p>
          <a:p>
            <a:r>
              <a:rPr lang="en-US" sz="1200" b="0" i="0" u="none" strike="noStrike" dirty="0">
                <a:solidFill>
                  <a:srgbClr val="000000"/>
                </a:solidFill>
                <a:effectLst/>
                <a:latin typeface="Arial" panose="020B0604020202020204" pitchFamily="34" charset="0"/>
              </a:rPr>
              <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
            </a:r>
            <a:br>
              <a:rPr lang="en-US" sz="1200" b="0" i="0" u="none" strike="noStrike" dirty="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1463847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Established</a:t>
            </a:r>
            <a:r>
              <a:rPr lang="en-US" dirty="0"/>
              <a:t>:  Trends with broad adoption and change/innovation is slowing.  The level of uncertainty is low, and the focus is primarily on immediate implications and business impact.  Emphasize how this trend provides a foundation for other trends that have a higher rate of change and uncertainty.</a:t>
            </a:r>
          </a:p>
          <a:p>
            <a:pPr marL="354330" lvl="1" indent="-171450">
              <a:buFont typeface="Arial" panose="020B0604020202020204" pitchFamily="34" charset="0"/>
              <a:buChar char="•"/>
            </a:pPr>
            <a:r>
              <a:rPr lang="en-US" b="1" dirty="0"/>
              <a:t>Optimization</a:t>
            </a:r>
            <a:r>
              <a:rPr lang="en-US" dirty="0"/>
              <a:t>:  maximize leverage, be best or outsource, continuous optimization (e.g., six sigma) … BEST PRACTICES</a:t>
            </a:r>
          </a:p>
          <a:p>
            <a:pPr marL="354330" lvl="1" indent="-171450">
              <a:buFont typeface="Arial" panose="020B0604020202020204" pitchFamily="34" charset="0"/>
              <a:buChar char="•"/>
            </a:pPr>
            <a:r>
              <a:rPr lang="en-US" dirty="0"/>
              <a:t>Spend less time  here.  Simply establish the baseline.  They do not differentiate</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b="1" dirty="0"/>
              <a:t>Evolving</a:t>
            </a:r>
            <a:r>
              <a:rPr lang="en-US" dirty="0"/>
              <a:t>:  Trends with accelerating adoption and change/innovation is steady and linear.  The level of uncertainty is moderate, and the focus is on how anticipated changes create new opportunities and disruptions over time.  Determine the right moment to exploit the evolving trend based the pattern the trend is following, your risk profile, and the predicted value based on targeted business cases.</a:t>
            </a:r>
          </a:p>
          <a:p>
            <a:pPr marL="354330" lvl="1" indent="-171450">
              <a:buFont typeface="Arial" panose="020B0604020202020204" pitchFamily="34" charset="0"/>
              <a:buChar char="•"/>
            </a:pPr>
            <a:r>
              <a:rPr lang="en-US" b="1" dirty="0"/>
              <a:t>Choice-based</a:t>
            </a:r>
            <a:r>
              <a:rPr lang="en-US" dirty="0"/>
              <a:t> :  think ecosystems,  … STRATEGIC PLANNING ASSUMPTIONS (note – SPA is not a  Prediction – goal is not to be right but provide direction and instigate action)</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b="1" dirty="0"/>
              <a:t>Emerging</a:t>
            </a:r>
            <a:r>
              <a:rPr lang="en-US" dirty="0"/>
              <a:t>:  Trends that have minimal or niche adoption and where change/innovation will reach critical tipping points or thresholds in the future that will shift the adoption rate and/or create new disruptions and opportunities.  The level of uncertainty is high, and the focus is on identifying the key accelerators and inhibitors that can lead to the triggering event.  Identify the key factors to track that would indicate a tipping point is near, evaluate potential business impact in targeted areas with high disruption potential, and selectively exploit or experiment with responses to the trend.</a:t>
            </a:r>
          </a:p>
          <a:p>
            <a:pPr marL="354330" lvl="1" indent="-171450">
              <a:buFont typeface="Arial" panose="020B0604020202020204" pitchFamily="34" charset="0"/>
              <a:buChar char="•"/>
            </a:pPr>
            <a:r>
              <a:rPr lang="en-US" b="1" dirty="0"/>
              <a:t>Options-based</a:t>
            </a:r>
            <a:r>
              <a:rPr lang="en-US" dirty="0"/>
              <a:t> :  adaptive technologies, multiple ecosystem plays, capabilities not processes, diverse input, staged evaluation and implementation, incremental change .. COMPLEX ADAPTIVE SYSTEM ANALYSIS (many elements with shifting relationships and interactions … learn by Sense and Respond)</a:t>
            </a:r>
          </a:p>
          <a:p>
            <a:pPr marL="35433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b="1" dirty="0"/>
              <a:t>Exploratory</a:t>
            </a:r>
            <a:r>
              <a:rPr lang="en-US" dirty="0"/>
              <a:t>:  Trends that have no significant adoption and the nature, timing and scope of future changes and impact are highly uncertain.  The level of uncertainty regarding potential impact is also high.  As with emerging trends, focus on identifying accelerators and inhibitors and explore potential scenarios.  </a:t>
            </a:r>
          </a:p>
          <a:p>
            <a:pPr marL="354330" lvl="1" indent="-171450">
              <a:buFont typeface="Arial" panose="020B0604020202020204" pitchFamily="34" charset="0"/>
              <a:buChar char="•"/>
            </a:pPr>
            <a:r>
              <a:rPr lang="en-US" b="1" dirty="0"/>
              <a:t>Experimental</a:t>
            </a:r>
            <a:r>
              <a:rPr lang="en-US" dirty="0"/>
              <a:t> :  scenario (thought experiment), digital lab to play, hackathons for new insights, venture capital models, sub brand to test edgy concepts and models.  SCENARIO PLANNING.  (2 at a crossroad, 3 compare outcomes, 4 challenge assumptions)</a:t>
            </a:r>
          </a:p>
          <a:p>
            <a:pPr marL="354330" lvl="1"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599059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rtl="0">
              <a:spcBef>
                <a:spcPts val="600"/>
              </a:spcBef>
              <a:spcAft>
                <a:spcPts val="0"/>
              </a:spcAft>
            </a:pPr>
            <a:r>
              <a:rPr lang="en-US" sz="1800" b="0" i="0" u="none" strike="noStrike" dirty="0">
                <a:solidFill>
                  <a:srgbClr val="000000"/>
                </a:solidFill>
                <a:effectLst/>
                <a:latin typeface="Arial" panose="020B0604020202020204" pitchFamily="34" charset="0"/>
              </a:rPr>
              <a:t>Organizations must strive to become future-fit. Future-fit organizations actively prepare to respond to disruptions and anticipate change.   This includes examining a wide range of future trends and related scenarios in both technology and non-technology areas.  Continuing to ignore or devalue non-technology trends will result in gaps in your strategic planning process because your inputs are incomplete. The level of emphasis and specific trends tracked in each area will vary by industry and by enterprise. </a:t>
            </a:r>
            <a:endParaRPr lang="en-US" b="0" dirty="0">
              <a:effectLst/>
            </a:endParaRPr>
          </a:p>
          <a:p>
            <a:pPr rtl="0">
              <a:spcBef>
                <a:spcPts val="60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Gartner’s TAPESTRY(or more precisely, TPESTRE, which stands for technology, politics, economy, social/cultural, trust/ethics, regulatory/legal and environment) trend model is an approach to identifying trend areas to track and analyze. TAPESTRY provides a common framework that can be applied across industries, geographies and organizational size.  Executive leaders should promote the use of the Tapestry Framework to identify relevant accelerators and inhibitors.  They should reach out to other key parts of the business (e.g., Finance, Legal, Marketing) as well as external non-technology sources (e.g., academic groups, government agencies, marketing agencies) to explore the non-technology trends.</a:t>
            </a:r>
            <a:endParaRPr lang="en-US" b="0" dirty="0">
              <a:effectLst/>
            </a:endParaRPr>
          </a:p>
          <a:p>
            <a:r>
              <a:rPr lang="en-US" b="0" dirty="0">
                <a:effectLst/>
              </a:rPr>
              <a:t/>
            </a:r>
            <a:br>
              <a:rPr lang="en-US" b="0" dirty="0">
                <a:effectLst/>
              </a:rPr>
            </a:br>
            <a:r>
              <a:rPr lang="en-US" b="0" dirty="0">
                <a:effectLst/>
              </a:rPr>
              <a:t/>
            </a:r>
            <a:br>
              <a:rPr lang="en-US" b="0" dirty="0">
                <a:effectLst/>
              </a:rPr>
            </a:br>
            <a:endParaRPr lang="en-US" dirty="0"/>
          </a:p>
        </p:txBody>
      </p:sp>
    </p:spTree>
    <p:extLst>
      <p:ext uri="{BB962C8B-B14F-4D97-AF65-F5344CB8AC3E}">
        <p14:creationId xmlns:p14="http://schemas.microsoft.com/office/powerpoint/2010/main" val="596953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notes"/>
          <p:cNvSpPr txBox="1">
            <a:spLocks noGrp="1"/>
          </p:cNvSpPr>
          <p:nvPr>
            <p:ph type="body" idx="1"/>
          </p:nvPr>
        </p:nvSpPr>
        <p:spPr>
          <a:xfrm>
            <a:off x="246888" y="1988394"/>
            <a:ext cx="6373368" cy="5698298"/>
          </a:xfrm>
          <a:prstGeom prst="rect">
            <a:avLst/>
          </a:prstGeom>
          <a:solidFill>
            <a:schemeClr val="lt1"/>
          </a:solidFill>
          <a:ln>
            <a:noFill/>
          </a:ln>
        </p:spPr>
        <p:txBody>
          <a:bodyPr spcFirstLastPara="1" wrap="square" lIns="0" tIns="0" rIns="0" bIns="0"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As a technology innovation leader, one of your core responsibilities is to put in place the framework that allows your enterprise to be better prepared to benefit from trends or mitigate the impact of disruptions.</a:t>
            </a:r>
            <a:endParaRPr lang="en-US" sz="2800" b="0" dirty="0">
              <a:effectLst/>
            </a:endParaRPr>
          </a:p>
          <a:p>
            <a:pPr rtl="0">
              <a:spcBef>
                <a:spcPts val="600"/>
              </a:spcBef>
              <a:spcAft>
                <a:spcPts val="0"/>
              </a:spcAft>
            </a:pPr>
            <a:r>
              <a:rPr lang="en-US" sz="1800" b="0" i="0" u="none" strike="noStrike" dirty="0">
                <a:solidFill>
                  <a:srgbClr val="000000"/>
                </a:solidFill>
                <a:effectLst/>
                <a:latin typeface="Arial" panose="020B0604020202020204" pitchFamily="34" charset="0"/>
              </a:rPr>
              <a:t>Gartner’s trendspotting framework can serve this purpose.  The main steps are:</a:t>
            </a:r>
            <a:endParaRPr lang="en-US" sz="2800" b="0" dirty="0">
              <a:effectLst/>
            </a:endParaRPr>
          </a:p>
          <a:p>
            <a:pPr marL="342900" indent="-342900" rtl="0" fontAlgn="base">
              <a:spcBef>
                <a:spcPts val="60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Identify potential disruptions and trends that can impact your enterprise. These could be technology-based or non-technology-based. The identification itself can be done through market research, peer networking or analysis of combinations of many sources of data (including social, economic, industrial, governmental or technical data).</a:t>
            </a:r>
            <a:endParaRPr lang="en-US" sz="1800" b="0" i="0" u="none" strike="noStrike" dirty="0">
              <a:solidFill>
                <a:srgbClr val="000000"/>
              </a:solidFill>
              <a:effectLst/>
              <a:latin typeface="Arial Black" panose="020B0A040201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Once identified, a potential disruption or trend will be assessed against the impact it can or will have on the enterprise. The impact can take many forms (including affecting financial or business capabilities, operating models, services, products, solutions, resources, employees, customers or partners). Any disruption or trend will be assessed both independently and also in combination with other trends or influencing factors. This approach to innovation prevents siloed behavior and suboptimal solutions.</a:t>
            </a:r>
            <a:endParaRPr lang="en-US" sz="1800" b="0" i="0" u="none" strike="noStrike" dirty="0">
              <a:solidFill>
                <a:srgbClr val="000000"/>
              </a:solidFill>
              <a:effectLst/>
              <a:latin typeface="Arial Black" panose="020B0A040201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 impact will be qualified in terms of the maturity of the trend, or the chance of a disruption happening within the next 18 months (for this guide’s focus), or in the next three to five years. The sooner the impact and the bigger the potential impact — positive or negative — the faster the response has to be. This also includes the analysis of dependencies between disruptions and trends! Disruptions trigger multiple events, and major trends tend to impact multiple domains (people, process and technology) as well.</a:t>
            </a:r>
            <a:endParaRPr lang="en-US" sz="1800" b="0" i="0" u="none" strike="noStrike" dirty="0">
              <a:solidFill>
                <a:srgbClr val="000000"/>
              </a:solidFill>
              <a:effectLst/>
              <a:latin typeface="Arial Black" panose="020B0A040201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When you have assessed the impact and maturity of the potential disruption or trend, you need to prioritize based on the market dynamics and in light of practical use cases within your enterprise. Why exert effort on trends that are hyped by vendors, if there is no clear or reliable data on the actual or potential benefits they can bring to your enterprise? This implies clarifying through a business case what the impact can or will be if the disruption is not mitigated or the trend is not converged into changes to business capabilities and associated assets.</a:t>
            </a:r>
            <a:endParaRPr lang="en-US" sz="1800" b="0" i="0" u="none" strike="noStrike" dirty="0">
              <a:solidFill>
                <a:srgbClr val="000000"/>
              </a:solidFill>
              <a:effectLst/>
              <a:latin typeface="Arial Black" panose="020B0A040201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 business case is input for a gap analysis on the readiness of the enterprise to make the necessary changes in the time available in order to maximize mitigation or benefit.</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endParaRPr lang="en-US" sz="1800" b="0" i="0" u="none" strike="noStrike" dirty="0">
              <a:solidFill>
                <a:srgbClr val="000000"/>
              </a:solidFill>
              <a:effectLst/>
              <a:latin typeface="Arial Black" panose="020B0A04020102020204" pitchFamily="34" charset="0"/>
            </a:endParaRPr>
          </a:p>
          <a:p>
            <a:pPr rtl="0">
              <a:spcBef>
                <a:spcPts val="600"/>
              </a:spcBef>
              <a:spcAft>
                <a:spcPts val="0"/>
              </a:spcAft>
            </a:pPr>
            <a:r>
              <a:rPr lang="en-US" sz="1800" b="0" i="0" u="none" strike="noStrike" dirty="0">
                <a:solidFill>
                  <a:srgbClr val="000000"/>
                </a:solidFill>
                <a:effectLst/>
                <a:latin typeface="Arial" panose="020B0604020202020204" pitchFamily="34" charset="0"/>
              </a:rPr>
              <a:t>The output of the process is a clear strategy that identifies the impact on:</a:t>
            </a:r>
            <a:endParaRPr lang="en-US" sz="2800" b="0" dirty="0">
              <a:effectLst/>
            </a:endParaRPr>
          </a:p>
          <a:p>
            <a:pPr marL="285750" indent="-285750" rtl="0" fontAlgn="base">
              <a:spcBef>
                <a:spcPts val="6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business architecture</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business capabilities</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underlying technology and nontechnology assets</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timelines to realize defined outcomes</a:t>
            </a:r>
          </a:p>
          <a:p>
            <a:pPr rtl="0">
              <a:spcBef>
                <a:spcPts val="600"/>
              </a:spcBef>
              <a:spcAft>
                <a:spcPts val="0"/>
              </a:spcAft>
            </a:pPr>
            <a:r>
              <a:rPr lang="en-US" sz="2800" b="0" dirty="0">
                <a:effectLst/>
              </a:rPr>
              <a:t/>
            </a:r>
            <a:br>
              <a:rPr lang="en-US" sz="2800" b="0" dirty="0">
                <a:effectLst/>
              </a:rPr>
            </a:br>
            <a:r>
              <a:rPr lang="en-US" sz="1800" b="0" i="0" u="none" strike="noStrike" dirty="0">
                <a:solidFill>
                  <a:srgbClr val="000000"/>
                </a:solidFill>
                <a:effectLst/>
                <a:latin typeface="Arial" panose="020B0604020202020204" pitchFamily="34" charset="0"/>
              </a:rPr>
              <a:t>The strategy logically translates into an innovation plan. It should be noted that a single disruption or trend can lead to multiple innovations — continuous evolution of existing capabilities or disruptive changes in assets, processes, capabilities. In this respect, it should also be noted that innovations should never be executed in isolation. An innovation strategy should be considered through a combinatorial innovation lens. Combine individual trends and innovation ideas from an enterprise-level, use-case perspective and break down internal silos! Collaboration and combination deliver the best results.</a:t>
            </a:r>
            <a:endParaRPr lang="en-US" sz="2800" b="0" dirty="0">
              <a:effectLst/>
            </a:endParaRPr>
          </a:p>
          <a:p>
            <a:pPr rtl="0">
              <a:spcBef>
                <a:spcPts val="600"/>
              </a:spcBef>
              <a:spcAft>
                <a:spcPts val="0"/>
              </a:spcAft>
            </a:pPr>
            <a:r>
              <a:rPr lang="en-US" sz="2800" b="0" dirty="0">
                <a:effectLst/>
              </a:rPr>
              <a:t/>
            </a:r>
            <a:br>
              <a:rPr lang="en-US" sz="2800" b="0" dirty="0">
                <a:effectLst/>
              </a:rPr>
            </a:br>
            <a:r>
              <a:rPr lang="en-US" sz="1800" b="0" i="0" u="none" strike="noStrike" dirty="0">
                <a:solidFill>
                  <a:srgbClr val="000000"/>
                </a:solidFill>
                <a:effectLst/>
                <a:latin typeface="Arial" panose="020B0604020202020204" pitchFamily="34" charset="0"/>
              </a:rPr>
              <a:t>Once defined, the approach to realizing combinatorial innovation use cases should be approved at the enterprise executive level. This should provide for the necessary sponsorship and funds, which would normally imply the need for a roadmap. The roadmap can provide for alternative scenarios to deliver defined benefits or mitigation results. Roadmaps clarify dependencies and provide for a means of capturing progressive insights. You can then alter paths of change while still meeting the plan and strategy’s objectives and outcomes. </a:t>
            </a:r>
            <a:endParaRPr lang="en-US" sz="2800" b="0" dirty="0">
              <a:effectLst/>
            </a:endParaRPr>
          </a:p>
          <a:p>
            <a:pPr rtl="0">
              <a:spcBef>
                <a:spcPts val="600"/>
              </a:spcBef>
              <a:spcAft>
                <a:spcPts val="0"/>
              </a:spcAft>
            </a:pPr>
            <a:r>
              <a:rPr lang="en-US" sz="2800" b="0" dirty="0">
                <a:effectLst/>
              </a:rPr>
              <a:t/>
            </a:r>
            <a:br>
              <a:rPr lang="en-US" sz="2800" b="0" dirty="0">
                <a:effectLst/>
              </a:rPr>
            </a:br>
            <a:r>
              <a:rPr lang="en-US" sz="1800" b="1" i="0" u="none" strike="noStrike" dirty="0">
                <a:solidFill>
                  <a:srgbClr val="000000"/>
                </a:solidFill>
                <a:effectLst/>
                <a:latin typeface="Arial" panose="020B0604020202020204" pitchFamily="34" charset="0"/>
              </a:rPr>
              <a:t>Recommended Research:</a:t>
            </a:r>
            <a:endParaRPr lang="en-US" sz="2800" b="0" dirty="0">
              <a:effectLst/>
            </a:endParaRPr>
          </a:p>
          <a:p>
            <a:pPr rtl="0">
              <a:spcBef>
                <a:spcPts val="600"/>
              </a:spcBef>
              <a:spcAft>
                <a:spcPts val="0"/>
              </a:spcAft>
            </a:pPr>
            <a:r>
              <a:rPr lang="en-US" sz="1800" b="0" i="0" u="none" strike="noStrike" dirty="0">
                <a:solidFill>
                  <a:srgbClr val="000000"/>
                </a:solidFill>
                <a:effectLst/>
                <a:latin typeface="Arial" panose="020B0604020202020204" pitchFamily="34" charset="0"/>
              </a:rPr>
              <a:t>Use a Trendspotting Method to Identify the Technology Trends You Need to Track — G00372734</a:t>
            </a:r>
            <a:endParaRPr lang="en-US" sz="2800" b="0" dirty="0">
              <a:effectLst/>
            </a:endParaRPr>
          </a:p>
          <a:p>
            <a:pPr rtl="0">
              <a:spcBef>
                <a:spcPts val="0"/>
              </a:spcBef>
              <a:spcAft>
                <a:spcPts val="60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endParaRPr lang="en-US" sz="2800" b="0" dirty="0">
              <a:effectLst/>
            </a:endParaRPr>
          </a:p>
          <a:p>
            <a:r>
              <a:rPr lang="en-US" sz="2800" dirty="0"/>
              <a:t/>
            </a:r>
            <a:br>
              <a:rPr lang="en-US" sz="2800" dirty="0"/>
            </a:br>
            <a:endParaRPr sz="900" dirty="0">
              <a:solidFill>
                <a:schemeClr val="dk1"/>
              </a:solidFill>
              <a:latin typeface="Arial"/>
              <a:ea typeface="Arial"/>
              <a:cs typeface="Arial"/>
              <a:sym typeface="Arial"/>
            </a:endParaRPr>
          </a:p>
        </p:txBody>
      </p:sp>
      <p:sp>
        <p:nvSpPr>
          <p:cNvPr id="302" name="Google Shape;302;p3:notes"/>
          <p:cNvSpPr>
            <a:spLocks noGrp="1" noRot="1" noChangeAspect="1"/>
          </p:cNvSpPr>
          <p:nvPr>
            <p:ph type="sldImg" idx="2"/>
          </p:nvPr>
        </p:nvSpPr>
        <p:spPr>
          <a:xfrm>
            <a:off x="2062163" y="317500"/>
            <a:ext cx="2733675" cy="15382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336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1277938"/>
            <a:ext cx="5865813" cy="3298825"/>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424242"/>
                </a:solidFill>
                <a:effectLst/>
                <a:latin typeface="Arial" panose="020B0604020202020204" pitchFamily="34" charset="0"/>
              </a:rPr>
              <a:t>Use trend  radars to assess the relative impact of trends and technologies in order to prioritize investments. Focus on trends that will have a high impact in your industry and company and that are mature enough to align with your risk tolerance. A trend radar provides early-stage prioritization to give an approximate value judgment, even without detailed return-on-investment justifications. Through analysis like impact appraisals, organizations can link technologies to specific business applications. This allows you to evaluate product and project opportunities in terms of their projected value (increased revenue and decreased costs) mapped against a more complex assessment of risk, such as a balanced scorecard. Additional risk factors might include cost and potential disruption to your infrastructure and processes.</a:t>
            </a:r>
            <a:endParaRPr lang="en-US" sz="2800" b="0" dirty="0">
              <a:effectLst/>
            </a:endParaRPr>
          </a:p>
          <a:p>
            <a:pPr rtl="0">
              <a:spcBef>
                <a:spcPts val="1800"/>
              </a:spcBef>
              <a:spcAft>
                <a:spcPts val="0"/>
              </a:spcAft>
            </a:pPr>
            <a:r>
              <a:rPr lang="en-US" sz="2800" b="0" dirty="0">
                <a:effectLst/>
              </a:rPr>
              <a:t/>
            </a:r>
            <a:br>
              <a:rPr lang="en-US" sz="2800" b="0" dirty="0">
                <a:effectLst/>
              </a:rPr>
            </a:br>
            <a:r>
              <a:rPr lang="en-US" sz="1800" b="0" i="0" u="none" strike="noStrike" dirty="0">
                <a:solidFill>
                  <a:srgbClr val="424242"/>
                </a:solidFill>
                <a:effectLst/>
                <a:latin typeface="Arial" panose="020B0604020202020204" pitchFamily="34" charset="0"/>
              </a:rPr>
              <a:t>Trend radars may be used as a first pass to list trends to be aware of and that will have impact on the business. They may also be used as a graphical presentation of a more complex analysis that focuses the discussion. Trend radars can be used to:</a:t>
            </a:r>
            <a:endParaRPr lang="en-US" sz="2800" b="0" dirty="0">
              <a:effectLst/>
            </a:endParaRPr>
          </a:p>
          <a:p>
            <a:pPr marL="342900" indent="-342900" rtl="0" fontAlgn="base">
              <a:spcBef>
                <a:spcPts val="1800"/>
              </a:spcBef>
              <a:spcAft>
                <a:spcPts val="0"/>
              </a:spcAft>
              <a:buFont typeface="+mj-lt"/>
              <a:buAutoNum type="arabicPeriod"/>
            </a:pPr>
            <a:r>
              <a:rPr lang="en-US" sz="1800" b="0" i="0" u="none" strike="noStrike" dirty="0">
                <a:solidFill>
                  <a:srgbClr val="424242"/>
                </a:solidFill>
                <a:effectLst/>
                <a:latin typeface="Arial" panose="020B0604020202020204" pitchFamily="34" charset="0"/>
              </a:rPr>
              <a:t>Provide leadership in driving innovation. Use radars to discuss with business and IT leaders how technology disruptions will impact the organization.</a:t>
            </a:r>
            <a:endParaRPr lang="en-US" sz="1800" b="0" i="0" u="none" strike="noStrike" dirty="0">
              <a:solidFill>
                <a:srgbClr val="424242"/>
              </a:solidFill>
              <a:effectLst/>
              <a:latin typeface="Arial Black" panose="020B0A040201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424242"/>
                </a:solidFill>
                <a:effectLst/>
                <a:latin typeface="Arial" panose="020B0604020202020204" pitchFamily="34" charset="0"/>
              </a:rPr>
              <a:t>Remove bias from decision making. Fear, uncertainty and doubt can create an environment of personality-driven investment decisions if left unchecked.  Radars provide business and technology leaders with unbiased research on emerging technologies and trends through a fact-based analysis method.</a:t>
            </a:r>
            <a:endParaRPr lang="en-US" sz="1800" b="0" i="0" u="none" strike="noStrike" dirty="0">
              <a:solidFill>
                <a:srgbClr val="424242"/>
              </a:solidFill>
              <a:effectLst/>
              <a:latin typeface="Arial Black" panose="020B0A040201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424242"/>
                </a:solidFill>
                <a:effectLst/>
                <a:latin typeface="Arial" panose="020B0604020202020204" pitchFamily="34" charset="0"/>
              </a:rPr>
              <a:t>Understand future business blind spots. Through this trend-spotting tool, enterprises will gain greater awareness of impactful trends and make decisions about how and when to act. This will be the first step in identifying how digital disruptions introduce risk to the organization. Trendspotting can tell which technology trends will evolve to cause significant disruption or create new opportunities for the organization. You need to spot these trends and understand their nature before you determine how to respond to them. </a:t>
            </a:r>
            <a:endParaRPr lang="en-US" sz="1800" b="0" i="0" u="none" strike="noStrike" dirty="0">
              <a:solidFill>
                <a:srgbClr val="424242"/>
              </a:solidFill>
              <a:effectLst/>
              <a:latin typeface="Arial Black" panose="020B0A040201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424242"/>
                </a:solidFill>
                <a:effectLst/>
                <a:latin typeface="Arial" panose="020B0604020202020204" pitchFamily="34" charset="0"/>
              </a:rPr>
              <a:t>Be the catalyst for the organization’s digital strategy. Technology trends will impact the company’s strategy, or in some cases, form the basis for an entirely new business strategy and new models. Radars can save organizations time and reduce risks of misunderstood technologies to ultimately support business transformation efforts.</a:t>
            </a:r>
            <a:endParaRPr lang="en-US" sz="1800" b="0" i="0" u="none" strike="noStrike" dirty="0">
              <a:solidFill>
                <a:srgbClr val="424242"/>
              </a:solidFill>
              <a:effectLst/>
              <a:latin typeface="Arial Black" panose="020B0A040201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424242"/>
                </a:solidFill>
                <a:effectLst/>
                <a:latin typeface="Arial" panose="020B0604020202020204" pitchFamily="34" charset="0"/>
              </a:rPr>
              <a:t>Creating an emerging technology radar follows the same overall trendspotting approach, with some minor adjustment for this specific deliverable type:</a:t>
            </a:r>
            <a:endParaRPr lang="en-US" sz="2800" b="0" dirty="0">
              <a:effectLst/>
            </a:endParaRPr>
          </a:p>
          <a:p>
            <a:pPr marL="285750" indent="-285750" rtl="0" fontAlgn="base">
              <a:spcBef>
                <a:spcPts val="180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Scan for candidate technologies. Scan the market for candidate technologies and provide a process to vet and eliminate technologies that don’t have beneficial returns for the company.</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Select and analyze technologies. Trendspotting for candidate technologies will result in a great number of technologies that apply to your business in different ways. It is critical to focus on those technologies that are most relevant to your business strategy. Gartner’s trendspotting method can be used to evaluate which technologies your organization should monitor, through analysis of their relevance to your business. Thus, every company will have its own version of the radar screen.</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Creation of radar. Evaluated technologies will be plotted on a radar with overlays and iconography to show critical information. For example, you could plot potential impact versus maturity, with circles indicating time to mainstream adoption. Alternatively, you can look at business versus technical impact, or perceived risk versus benefit/competitive advantage.</a:t>
            </a:r>
          </a:p>
          <a:p>
            <a:r>
              <a:rPr lang="en-US" sz="2800" b="0" dirty="0">
                <a:effectLst/>
              </a:rPr>
              <a:t/>
            </a:r>
            <a:br>
              <a:rPr lang="en-US" sz="2800" b="0" dirty="0">
                <a:effectLst/>
              </a:rPr>
            </a:br>
            <a:endParaRPr lang="en-US" dirty="0"/>
          </a:p>
        </p:txBody>
      </p:sp>
    </p:spTree>
    <p:extLst>
      <p:ext uri="{BB962C8B-B14F-4D97-AF65-F5344CB8AC3E}">
        <p14:creationId xmlns:p14="http://schemas.microsoft.com/office/powerpoint/2010/main" val="419776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xmlns="" id="{F65041FE-6CA8-4829-BCCA-53A5170229D7}"/>
              </a:ext>
            </a:extLst>
          </p:cNvPr>
          <p:cNvSpPr>
            <a:spLocks noGrp="1" noRot="1" noChangeAspect="1"/>
          </p:cNvSpPr>
          <p:nvPr>
            <p:ph type="sldImg"/>
          </p:nvPr>
        </p:nvSpPr>
        <p:spPr>
          <a:xfrm>
            <a:off x="1031875" y="712788"/>
            <a:ext cx="4794250" cy="2697162"/>
          </a:xfrm>
        </p:spPr>
      </p:sp>
      <p:sp>
        <p:nvSpPr>
          <p:cNvPr id="2" name="Notes Placeholder 1">
            <a:extLst>
              <a:ext uri="{FF2B5EF4-FFF2-40B4-BE49-F238E27FC236}">
                <a16:creationId xmlns:a16="http://schemas.microsoft.com/office/drawing/2014/main" xmlns="" id="{7961F475-7883-41F6-8A3C-1F6A28DCAC85}"/>
              </a:ext>
            </a:extLst>
          </p:cNvPr>
          <p:cNvSpPr>
            <a:spLocks noGrp="1"/>
          </p:cNvSpPr>
          <p:nvPr>
            <p:ph type="body" idx="1"/>
          </p:nvPr>
        </p:nvSpPr>
        <p:spPr/>
        <p:txBody>
          <a:bodyPr/>
          <a:lstStyle/>
          <a:p>
            <a:pPr rtl="0">
              <a:spcBef>
                <a:spcPts val="0"/>
              </a:spcBef>
              <a:spcAft>
                <a:spcPts val="0"/>
              </a:spcAft>
            </a:pPr>
            <a:r>
              <a:rPr lang="en-US" sz="1800" b="0" i="0" u="none" strike="noStrike" dirty="0">
                <a:solidFill>
                  <a:srgbClr val="424242"/>
                </a:solidFill>
                <a:effectLst/>
                <a:latin typeface="Arial" panose="020B0604020202020204" pitchFamily="34" charset="0"/>
              </a:rPr>
              <a:t>Trend and technology wheels are used to create a snapshot and simple visualization for each technology that an organization is tracking. They  are most effectively used to complement a trend radar and offer a drill-down profile of targeted technologies being tracked. The wheel also provides a single-page strategy of each technology that is customized to target specific business strategies of the organization.  </a:t>
            </a:r>
            <a:endParaRPr lang="en-US" sz="2800" b="0" dirty="0">
              <a:effectLst/>
            </a:endParaRPr>
          </a:p>
          <a:p>
            <a:pPr rtl="0">
              <a:spcBef>
                <a:spcPts val="1800"/>
              </a:spcBef>
              <a:spcAft>
                <a:spcPts val="0"/>
              </a:spcAft>
            </a:pPr>
            <a:r>
              <a:rPr lang="en-US" sz="2800" b="0" dirty="0">
                <a:effectLst/>
              </a:rPr>
              <a:t/>
            </a:r>
            <a:br>
              <a:rPr lang="en-US" sz="2800" b="0" dirty="0">
                <a:effectLst/>
              </a:rPr>
            </a:br>
            <a:r>
              <a:rPr lang="en-US" sz="1800" b="0" i="0" u="none" strike="noStrike" dirty="0">
                <a:solidFill>
                  <a:srgbClr val="424242"/>
                </a:solidFill>
                <a:effectLst/>
                <a:latin typeface="Arial" panose="020B0604020202020204" pitchFamily="34" charset="0"/>
              </a:rPr>
              <a:t>Trend and technology wheels are  made of four concentric circles describing a specific emerging technology (in the center). The wheel is divided into equal parts (six in this case) organized by specific impact areas. Each area is defined as follows, starting from the outermost area of the wheel:</a:t>
            </a:r>
            <a:endParaRPr lang="en-US" sz="2800" b="0" dirty="0">
              <a:effectLst/>
            </a:endParaRPr>
          </a:p>
          <a:p>
            <a:pPr marL="419100" indent="-342900" rtl="0" fontAlgn="base">
              <a:spcBef>
                <a:spcPts val="1800"/>
              </a:spcBef>
              <a:spcAft>
                <a:spcPts val="0"/>
              </a:spcAft>
              <a:buFont typeface="+mj-lt"/>
              <a:buAutoNum type="arabicPeriod"/>
            </a:pPr>
            <a:r>
              <a:rPr lang="en-US" sz="1800" b="0" i="0" u="none" strike="noStrike" dirty="0">
                <a:solidFill>
                  <a:srgbClr val="424242"/>
                </a:solidFill>
                <a:effectLst/>
                <a:latin typeface="Arial" panose="020B0604020202020204" pitchFamily="34" charset="0"/>
              </a:rPr>
              <a:t>Impacts — The wheel is typically divided into impact/benefit areas that are labeled on the outside of each slice of the wheel. Impacts are specific areas, or domains, the particular technology specifically helps support. These should be color-coded.</a:t>
            </a:r>
            <a:endParaRPr lang="en-US" sz="1800" b="0" i="0" u="none" strike="noStrike" dirty="0">
              <a:solidFill>
                <a:srgbClr val="424242"/>
              </a:solidFill>
              <a:effectLst/>
              <a:latin typeface="Arial Black" panose="020B0A04020102020204" pitchFamily="34" charset="0"/>
            </a:endParaRPr>
          </a:p>
          <a:p>
            <a:pPr marL="419100" indent="-342900" rtl="0" fontAlgn="base">
              <a:spcBef>
                <a:spcPts val="0"/>
              </a:spcBef>
              <a:spcAft>
                <a:spcPts val="0"/>
              </a:spcAft>
              <a:buFont typeface="+mj-lt"/>
              <a:buAutoNum type="arabicPeriod"/>
            </a:pPr>
            <a:r>
              <a:rPr lang="en-US" sz="1800" b="0" i="0" u="none" strike="noStrike" dirty="0">
                <a:solidFill>
                  <a:srgbClr val="424242"/>
                </a:solidFill>
                <a:effectLst/>
                <a:latin typeface="Arial" panose="020B0604020202020204" pitchFamily="34" charset="0"/>
              </a:rPr>
              <a:t>Obstacles — These are the specific challenges of implementing the technology. Typically, these will be specific to the organization or industry.</a:t>
            </a:r>
            <a:endParaRPr lang="en-US" sz="1800" b="0" i="0" u="none" strike="noStrike" dirty="0">
              <a:solidFill>
                <a:srgbClr val="424242"/>
              </a:solidFill>
              <a:effectLst/>
              <a:latin typeface="Arial Black" panose="020B0A04020102020204" pitchFamily="34" charset="0"/>
            </a:endParaRPr>
          </a:p>
          <a:p>
            <a:pPr marL="419100" indent="-342900" rtl="0" fontAlgn="base">
              <a:spcBef>
                <a:spcPts val="0"/>
              </a:spcBef>
              <a:spcAft>
                <a:spcPts val="0"/>
              </a:spcAft>
              <a:buFont typeface="+mj-lt"/>
              <a:buAutoNum type="arabicPeriod"/>
            </a:pPr>
            <a:r>
              <a:rPr lang="en-US" sz="1800" b="0" i="0" u="none" strike="noStrike" dirty="0">
                <a:solidFill>
                  <a:srgbClr val="424242"/>
                </a:solidFill>
                <a:effectLst/>
                <a:latin typeface="Arial" panose="020B0604020202020204" pitchFamily="34" charset="0"/>
              </a:rPr>
              <a:t>Opportunities — This circle shows the specific sample recommended use cases the organization should initially explore to prove out the value of the emerging technology. Fill the dots with colors that match the applicable impacts.</a:t>
            </a:r>
            <a:endParaRPr lang="en-US" sz="1800" b="0" i="0" u="none" strike="noStrike" dirty="0">
              <a:solidFill>
                <a:srgbClr val="424242"/>
              </a:solidFill>
              <a:effectLst/>
              <a:latin typeface="Arial Black" panose="020B0A04020102020204" pitchFamily="34" charset="0"/>
            </a:endParaRPr>
          </a:p>
          <a:p>
            <a:pPr marL="419100" indent="-342900" rtl="0" fontAlgn="base">
              <a:spcBef>
                <a:spcPts val="0"/>
              </a:spcBef>
              <a:spcAft>
                <a:spcPts val="0"/>
              </a:spcAft>
              <a:buFont typeface="+mj-lt"/>
              <a:buAutoNum type="arabicPeriod"/>
            </a:pPr>
            <a:r>
              <a:rPr lang="en-US" sz="1800" b="0" i="0" u="none" strike="noStrike" dirty="0">
                <a:solidFill>
                  <a:srgbClr val="424242"/>
                </a:solidFill>
                <a:effectLst/>
                <a:latin typeface="Arial" panose="020B0604020202020204" pitchFamily="34" charset="0"/>
              </a:rPr>
              <a:t>Outcomes — Business outcomes are expressed as a specific and measurable result that the emerging technology will provide (see </a:t>
            </a:r>
            <a:r>
              <a:rPr lang="en-US" sz="1800" b="0" i="0" u="none" strike="noStrike" dirty="0">
                <a:solidFill>
                  <a:srgbClr val="0A6ABB"/>
                </a:solidFill>
                <a:effectLst/>
                <a:latin typeface="Arial" panose="020B0604020202020204" pitchFamily="34" charset="0"/>
              </a:rPr>
              <a:t>“EA Business-Value Metrics You Must Have Today”</a:t>
            </a:r>
            <a:r>
              <a:rPr lang="en-US" sz="1800" b="0" i="0" u="none" strike="noStrike" dirty="0">
                <a:solidFill>
                  <a:srgbClr val="424242"/>
                </a:solidFill>
                <a:effectLst/>
                <a:latin typeface="Arial" panose="020B0604020202020204" pitchFamily="34" charset="0"/>
              </a:rPr>
              <a:t>).</a:t>
            </a:r>
            <a:endParaRPr lang="en-US" sz="1800" b="0" i="0" u="none" strike="noStrike" dirty="0">
              <a:solidFill>
                <a:srgbClr val="424242"/>
              </a:solidFill>
              <a:effectLst/>
              <a:latin typeface="Arial Black" panose="020B0A040201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424242"/>
                </a:solidFill>
                <a:effectLst/>
                <a:latin typeface="Arial" panose="020B0604020202020204" pitchFamily="34" charset="0"/>
              </a:rPr>
              <a:t>Trend and technology wheels are “living documents” that should be updated on a regular basis as new impacts, obstacles, opportunities and outcomes arise for each profiled technology. They are designed to be shared across the organization to business leaders and IT alike.</a:t>
            </a:r>
            <a:endParaRPr lang="en-US" sz="2800" b="0" dirty="0">
              <a:effectLst/>
            </a:endParaRPr>
          </a:p>
          <a:p>
            <a:pPr rtl="0">
              <a:spcBef>
                <a:spcPts val="180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endParaRPr lang="en-US" sz="2800" b="0" dirty="0">
              <a:effectLst/>
            </a:endParaRPr>
          </a:p>
          <a:p>
            <a:r>
              <a:rPr lang="en-US" sz="2800" dirty="0"/>
              <a:t/>
            </a:r>
            <a:br>
              <a:rPr lang="en-US" sz="2800" dirty="0"/>
            </a:br>
            <a:endParaRPr lang="en-US" dirty="0"/>
          </a:p>
        </p:txBody>
      </p:sp>
    </p:spTree>
    <p:extLst>
      <p:ext uri="{BB962C8B-B14F-4D97-AF65-F5344CB8AC3E}">
        <p14:creationId xmlns:p14="http://schemas.microsoft.com/office/powerpoint/2010/main" val="27275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424242"/>
                </a:solidFill>
                <a:effectLst/>
                <a:latin typeface="Arial" panose="020B0604020202020204" pitchFamily="34" charset="0"/>
              </a:rPr>
              <a:t>A major part of designing or maturing an innovation program is the creation of an innovation process. Without a good understanding of the innovation process, even the most enthusiastic innovators may find themselves wondering why seemingly great ideas constantly wither and die without delivering the promised value.  A good innovation process does not need to be complex; it does not even need to be highly formal. It also may not be linear. Rather, it is a way for an innovation leader or team to:</a:t>
            </a:r>
            <a:endParaRPr lang="en-US" sz="2800" b="0" dirty="0">
              <a:effectLst/>
            </a:endParaRPr>
          </a:p>
          <a:p>
            <a:pPr marL="285750" indent="-285750" rtl="0" fontAlgn="base">
              <a:spcBef>
                <a:spcPts val="180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Ensure that critical stages of activity along the path to successful innovation are not being neglected. For example, without the capacity to run experiments and evaluation projects, innovation will inevitably be limited to ultra-safe ideas that are very likely to work but unlikely to generate significant impact.</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Identify common “drop points” along the process. Common points of failure that can impede the flow of innovation include collecting ideas that can’t find a home and demonstrating a proof of concept that everybody likes but that doesn’t win a place over competing priorities.</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Examine the effectiveness of each stage to make sure it is supporting the goals of the innovation program. For example, promising ideas may be thrown out because the evaluation criteria are not well-aligned with the overall goals.</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Explore alternative approaches to fulfill each stage. If an innovation portal isn’t generating the right kind of ideas, a company without an understanding of the innovation process might feel that “innovation isn’t working” rather than recognizing that a different approach such as a hackathon or “shark tank” might surface the types of idea it needs. In some cases, it may make sense to include multiple approaches within a single process flow, particularly if the results converge at some point. On the other hand, it may be more effective to create different processes for different outcomes (such as for incremental vs. transformational innovation).</a:t>
            </a:r>
          </a:p>
          <a:p>
            <a:pPr rtl="0">
              <a:spcBef>
                <a:spcPts val="2400"/>
              </a:spcBef>
              <a:spcAft>
                <a:spcPts val="0"/>
              </a:spcAft>
            </a:pPr>
            <a:r>
              <a:rPr lang="en-US" sz="2800" b="0" dirty="0">
                <a:effectLst/>
              </a:rPr>
              <a:t/>
            </a:r>
            <a:br>
              <a:rPr lang="en-US" sz="2800" b="0" dirty="0">
                <a:effectLst/>
              </a:rPr>
            </a:br>
            <a:r>
              <a:rPr lang="en-US" sz="1800" b="0" i="0" u="none" strike="noStrike" dirty="0">
                <a:solidFill>
                  <a:srgbClr val="000000"/>
                </a:solidFill>
                <a:effectLst/>
                <a:latin typeface="Arial" panose="020B0604020202020204" pitchFamily="34" charset="0"/>
              </a:rPr>
              <a:t>Both formal and informal innovation processes can be successful.  Dedicated innovation teams can be small or large.</a:t>
            </a:r>
            <a:endParaRPr lang="en-US" sz="2800" b="0" dirty="0">
              <a:effectLst/>
            </a:endParaRPr>
          </a:p>
          <a:p>
            <a:pPr marL="285750" indent="-285750" rtl="0" fontAlgn="base">
              <a:spcBef>
                <a:spcPts val="120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Create or adopt an innovation process that embodies just enough formality to meet business and innovation goals. Local, incremental innovation may need just a lightweight process to make sure ideas move forward, whereas new products and business models require a process with defined governance and significant levels of evaluation.</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Align your process with your approach to innovation: trigger-centric (driven by technologies, trends or other external inspiration), problem-centric (targeting a specific business issue or opportunity) or solution-centric (solutions driven by passionate individuals or intrapreneurs). For multiple approaches, you may need more than one process, or multiple paths within a single overarching process.</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424242"/>
                </a:solidFill>
                <a:effectLst/>
                <a:latin typeface="Arial" panose="020B0604020202020204" pitchFamily="34" charset="0"/>
              </a:rPr>
              <a:t>Experiment with different approaches at each stage of the process to see what works best for your innovation goals and in your organizational context.</a:t>
            </a:r>
          </a:p>
          <a:p>
            <a:pPr marL="0" indent="0" rtl="0">
              <a:spcBef>
                <a:spcPts val="1200"/>
              </a:spcBef>
              <a:spcAft>
                <a:spcPts val="0"/>
              </a:spcAft>
              <a:buFont typeface="Arial" panose="020B0604020202020204" pitchFamily="34" charset="0"/>
              <a:buNone/>
            </a:pPr>
            <a:endParaRPr lang="en-US" sz="1800" b="0" i="0" u="none" strike="noStrike" dirty="0">
              <a:solidFill>
                <a:srgbClr val="000000"/>
              </a:solidFill>
              <a:effectLst/>
              <a:latin typeface="Arial" panose="020B0604020202020204" pitchFamily="34" charset="0"/>
            </a:endParaRPr>
          </a:p>
          <a:p>
            <a:pPr marL="0" indent="0" rtl="0">
              <a:spcBef>
                <a:spcPts val="1200"/>
              </a:spcBef>
              <a:spcAft>
                <a:spcPts val="0"/>
              </a:spcAft>
              <a:buFont typeface="Arial" panose="020B0604020202020204" pitchFamily="34" charset="0"/>
              <a:buNone/>
            </a:pPr>
            <a:r>
              <a:rPr lang="en-US" sz="1800" b="0" i="0" u="none" strike="noStrike" dirty="0">
                <a:solidFill>
                  <a:srgbClr val="000000"/>
                </a:solidFill>
                <a:effectLst/>
                <a:latin typeface="Arial" panose="020B0604020202020204" pitchFamily="34" charset="0"/>
              </a:rPr>
              <a:t>We recommend at least one full time equivalent employee dedicated to the innovation process and typically see 3-12 people in a core team.  In some cases, it is the CTO alone that takes on this responsibility.  Part time (aka “virtual”) resources may be assigned to support innovation efforts and as the enterprise’s focus on innovation expands there may be formal innovation labs and larger teams scouting trends and experimenting with new technologies.  The CTO or innovation team is initially focused on trendspotting, facilitating development of a culture of innovation, and encouraging/supporting generation of innovation ideas.  The team also is responsible for overseeing the innovation process that turns ideas into actions.  The core of this innovation process are three stages</a:t>
            </a:r>
            <a:endParaRPr lang="en-US" sz="2800" b="0" dirty="0">
              <a:effectLst/>
            </a:endParaRPr>
          </a:p>
          <a:p>
            <a:pPr marL="285750" indent="-28575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Designing and running activities to generate ideas.</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Evaluating ideas and proving or disproving the hypothesis behind the idea.  This includes evaluation of the idea based on its business impact, potential risks, and the maturity and viability of the technologies used to implement the innovation idea..  </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Realizing value of an innovation by creating a final product delivering the targeted value proposition and integrating the innovation into business and IT operations.</a:t>
            </a:r>
          </a:p>
          <a:p>
            <a:pPr rtl="0">
              <a:spcBef>
                <a:spcPts val="2400"/>
              </a:spcBef>
              <a:spcAft>
                <a:spcPts val="0"/>
              </a:spcAft>
            </a:pPr>
            <a:r>
              <a:rPr lang="en-US" sz="2800" b="0" dirty="0">
                <a:effectLst/>
              </a:rPr>
              <a:t/>
            </a:r>
            <a:br>
              <a:rPr lang="en-US" sz="2800" b="0" dirty="0">
                <a:effectLst/>
              </a:rPr>
            </a:br>
            <a:r>
              <a:rPr lang="en-US" sz="1800" b="0" i="0" u="none" strike="noStrike" dirty="0">
                <a:solidFill>
                  <a:srgbClr val="000000"/>
                </a:solidFill>
                <a:effectLst/>
                <a:latin typeface="Arial" panose="020B0604020202020204" pitchFamily="34" charset="0"/>
              </a:rPr>
              <a:t>Fusion teams that bring together IT and businesspeople are a critical component of a successful innovation process.  Innovation processes that are locked up in IT often fail to gain traction with the business while business led innovation efforts that do not consider how new technologies will impact the current technology estate fail to scale.  In either case the innovation project fails, and no value is realized.  Fusion teams should be explored at two key levels</a:t>
            </a:r>
            <a:endParaRPr lang="en-US" sz="2800" b="0" dirty="0">
              <a:effectLst/>
            </a:endParaRPr>
          </a:p>
          <a:p>
            <a:pPr marL="285750" indent="-285750" rtl="0" fontAlgn="base">
              <a:spcBef>
                <a:spcPts val="24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Innovation Review Board:  This team is made up of senior level business leaders and the CIO and/or CTO.  Other members of the CIO/CTOs leadership team (e.g., Chief Architect) may be included.  The purpose of this group is to review early-stage ideas and obtain conceptual buy-in from the IT and business leaders so that both the business and IT are in sync from the earliest stages of innovation.  The group also provides periodic review of an initiative and approves funding and  commits resources to support the idea through the evaluation and realization phases, </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Innovation Initiative Team:  this team has three key components.  Business members bring expertise on business operations that is relevant to the innovation idea and will ultimately be responsible for transitioning the completed project into business operations.  Technology members bring relevant IT expertise and spearhead the transition of the completed project into IT operations.  Often the team also includes one or more members that are part of a formal Innovation group that are experts in facilitating innovation projects using techniques such as design thinking.</a:t>
            </a:r>
          </a:p>
          <a:p>
            <a:pPr rtl="0">
              <a:spcBef>
                <a:spcPts val="1200"/>
              </a:spcBef>
              <a:spcAft>
                <a:spcPts val="0"/>
              </a:spcAft>
            </a:pP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a:r>
            <a:br>
              <a:rPr lang="en-US" sz="1800" b="0" i="0" u="none" strike="noStrike" dirty="0">
                <a:solidFill>
                  <a:srgbClr val="000000"/>
                </a:solidFill>
                <a:effectLst/>
                <a:latin typeface="Arial" panose="020B0604020202020204" pitchFamily="34" charset="0"/>
              </a:rPr>
            </a:br>
            <a:endParaRPr lang="en-US" sz="2800" b="0" dirty="0">
              <a:effectLst/>
            </a:endParaRPr>
          </a:p>
          <a:p>
            <a:r>
              <a:rPr lang="en-US" sz="2800" b="0" dirty="0">
                <a:effectLst/>
              </a:rPr>
              <a:t/>
            </a:r>
            <a:br>
              <a:rPr lang="en-US" sz="2800" b="0" dirty="0">
                <a:effectLst/>
              </a:rPr>
            </a:br>
            <a:endParaRPr lang="en-US" dirty="0"/>
          </a:p>
        </p:txBody>
      </p:sp>
      <p:sp>
        <p:nvSpPr>
          <p:cNvPr id="5" name="Slide Image Placeholder 4">
            <a:extLst>
              <a:ext uri="{FF2B5EF4-FFF2-40B4-BE49-F238E27FC236}">
                <a16:creationId xmlns:a16="http://schemas.microsoft.com/office/drawing/2014/main" xmlns="" id="{0DC3FDE9-465E-492B-AFCF-6E6743A4B462}"/>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3773992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xmlns=""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xmlns=""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4.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7691A022-4AA8-4AE4-97E5-9A634D272F0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8EFC24DA-563F-4E0A-8B89-C124930D7DCD}"/>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gartner.com/document/4000618?ref=TypeAheadSearch" TargetMode="External"/><Relationship Id="rId3" Type="http://schemas.openxmlformats.org/officeDocument/2006/relationships/hyperlink" Target="https://www.gartner.com/document/3894867?ref=TypeAheadSearch" TargetMode="External"/><Relationship Id="rId7" Type="http://schemas.openxmlformats.org/officeDocument/2006/relationships/hyperlink" Target="https://www.gartner.com/document/3981096?ref=solrAll&amp;refval=293317567" TargetMode="External"/><Relationship Id="rId2" Type="http://schemas.openxmlformats.org/officeDocument/2006/relationships/hyperlink" Target="https://www.gartner.com/document/3986117?ref=TypeAheadSearch" TargetMode="External"/><Relationship Id="rId1" Type="http://schemas.openxmlformats.org/officeDocument/2006/relationships/slideLayout" Target="../slideLayouts/slideLayout5.xml"/><Relationship Id="rId6" Type="http://schemas.openxmlformats.org/officeDocument/2006/relationships/hyperlink" Target="https://www.gartner.com/document/3888671?ref=solrResearch&amp;refval=293317389" TargetMode="External"/><Relationship Id="rId5" Type="http://schemas.openxmlformats.org/officeDocument/2006/relationships/hyperlink" Target="https://www.gartner.com/document/3892702?ref=TypeAheadSearch" TargetMode="External"/><Relationship Id="rId4" Type="http://schemas.openxmlformats.org/officeDocument/2006/relationships/hyperlink" Target="https://www.gartner.com/document/3894400?ref=solrAll&amp;refval=293317016" TargetMode="External"/><Relationship Id="rId9" Type="http://schemas.openxmlformats.org/officeDocument/2006/relationships/hyperlink" Target="https://www.gartner.com/document/3996975?ref=TypeAheadSear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3E7B705-E8FD-4837-9D53-2B873FFB1A35}"/>
              </a:ext>
            </a:extLst>
          </p:cNvPr>
          <p:cNvSpPr>
            <a:spLocks noGrp="1"/>
          </p:cNvSpPr>
          <p:nvPr>
            <p:ph type="ctrTitle"/>
          </p:nvPr>
        </p:nvSpPr>
        <p:spPr>
          <a:xfrm>
            <a:off x="2167127" y="1815465"/>
            <a:ext cx="4751257" cy="1993392"/>
          </a:xfrm>
        </p:spPr>
        <p:txBody>
          <a:bodyPr/>
          <a:lstStyle/>
          <a:p>
            <a:r>
              <a:rPr lang="en-GB" sz="3200" dirty="0"/>
              <a:t>CTO Insights Session </a:t>
            </a:r>
            <a:br>
              <a:rPr lang="en-GB" sz="3200" dirty="0"/>
            </a:br>
            <a:r>
              <a:rPr lang="en-GB" sz="3200" dirty="0"/>
              <a:t/>
            </a:r>
            <a:br>
              <a:rPr lang="en-GB" sz="3200" dirty="0"/>
            </a:br>
            <a:r>
              <a:rPr lang="en-GB" sz="3200" dirty="0"/>
              <a:t>Building a Process for Trendspotting and Innovation</a:t>
            </a:r>
            <a:endParaRPr lang="en-US" sz="3200" dirty="0"/>
          </a:p>
        </p:txBody>
      </p:sp>
    </p:spTree>
    <p:extLst>
      <p:ext uri="{BB962C8B-B14F-4D97-AF65-F5344CB8AC3E}">
        <p14:creationId xmlns:p14="http://schemas.microsoft.com/office/powerpoint/2010/main" val="3567511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xmlns="" id="{3295B4D7-5EF7-4CBB-9C78-172CC525335E}"/>
              </a:ext>
            </a:extLst>
          </p:cNvPr>
          <p:cNvSpPr/>
          <p:nvPr/>
        </p:nvSpPr>
        <p:spPr>
          <a:xfrm>
            <a:off x="2117533" y="3429000"/>
            <a:ext cx="2419454" cy="1198972"/>
          </a:xfrm>
          <a:prstGeom prst="round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xmlns="" id="{6A2F5E9C-4152-42C3-9C73-7CF4EB4680C5}"/>
              </a:ext>
            </a:extLst>
          </p:cNvPr>
          <p:cNvSpPr>
            <a:spLocks noGrp="1"/>
          </p:cNvSpPr>
          <p:nvPr>
            <p:ph type="title"/>
          </p:nvPr>
        </p:nvSpPr>
        <p:spPr/>
        <p:txBody>
          <a:bodyPr/>
          <a:lstStyle/>
          <a:p>
            <a:r>
              <a:rPr lang="en-US" dirty="0"/>
              <a:t>The Innovation Process — Methodologies</a:t>
            </a:r>
          </a:p>
        </p:txBody>
      </p:sp>
      <p:sp>
        <p:nvSpPr>
          <p:cNvPr id="21" name="TextBox 20">
            <a:extLst>
              <a:ext uri="{FF2B5EF4-FFF2-40B4-BE49-F238E27FC236}">
                <a16:creationId xmlns:a16="http://schemas.microsoft.com/office/drawing/2014/main" xmlns="" id="{6CA05EA6-16CC-4F3B-8357-5E4B049EE097}"/>
              </a:ext>
            </a:extLst>
          </p:cNvPr>
          <p:cNvSpPr txBox="1"/>
          <p:nvPr/>
        </p:nvSpPr>
        <p:spPr>
          <a:xfrm flipH="1">
            <a:off x="2117533" y="1042571"/>
            <a:ext cx="2576850" cy="341632"/>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cs typeface="Arial" panose="020B0604020202020204" pitchFamily="34" charset="0"/>
              </a:rPr>
              <a:t>Business Driven Ideas</a:t>
            </a:r>
            <a:endParaRPr kumimoji="0" lang="en-US"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sp>
        <p:nvSpPr>
          <p:cNvPr id="7" name="Rectangle 6">
            <a:extLst>
              <a:ext uri="{FF2B5EF4-FFF2-40B4-BE49-F238E27FC236}">
                <a16:creationId xmlns:a16="http://schemas.microsoft.com/office/drawing/2014/main" xmlns="" id="{68E9AD6F-4BFA-4EB1-B6F2-D78E039610E4}"/>
              </a:ext>
            </a:extLst>
          </p:cNvPr>
          <p:cNvSpPr/>
          <p:nvPr/>
        </p:nvSpPr>
        <p:spPr>
          <a:xfrm>
            <a:off x="5236885" y="1696482"/>
            <a:ext cx="2424100" cy="920044"/>
          </a:xfrm>
          <a:prstGeom prst="rect">
            <a:avLst/>
          </a:prstGeom>
          <a:solidFill>
            <a:srgbClr val="002856"/>
          </a:solidFill>
          <a:ln w="57150">
            <a:solidFill>
              <a:schemeClr val="bg1"/>
            </a:solidFill>
          </a:ln>
        </p:spPr>
        <p:txBody>
          <a:bodyPr wrap="square" lIns="182880" tIns="91440" bIns="9144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Arial"/>
                <a:ea typeface="+mn-ea"/>
                <a:cs typeface="+mn-cs"/>
              </a:rPr>
              <a:t>Design and run activities to </a:t>
            </a:r>
            <a:br>
              <a:rPr kumimoji="0" lang="en-US" b="0" i="0" u="none" strike="noStrike" kern="1200" cap="none" spc="0" normalizeH="0" baseline="0" noProof="0" dirty="0">
                <a:ln>
                  <a:noFill/>
                </a:ln>
                <a:solidFill>
                  <a:schemeClr val="bg1"/>
                </a:solidFill>
                <a:effectLst/>
                <a:uLnTx/>
                <a:uFillTx/>
                <a:latin typeface="Arial"/>
                <a:ea typeface="+mn-ea"/>
                <a:cs typeface="+mn-cs"/>
              </a:rPr>
            </a:br>
            <a:r>
              <a:rPr kumimoji="0" lang="en-US" b="0" i="0" u="none" strike="noStrike" kern="1200" cap="none" spc="0" normalizeH="0" baseline="0" noProof="0" dirty="0">
                <a:ln>
                  <a:noFill/>
                </a:ln>
                <a:solidFill>
                  <a:schemeClr val="bg1"/>
                </a:solidFill>
                <a:effectLst/>
                <a:uLnTx/>
                <a:uFillTx/>
                <a:latin typeface="Arial"/>
                <a:ea typeface="+mn-ea"/>
                <a:cs typeface="+mn-cs"/>
              </a:rPr>
              <a:t>generate ideas</a:t>
            </a:r>
          </a:p>
        </p:txBody>
      </p:sp>
      <p:sp>
        <p:nvSpPr>
          <p:cNvPr id="8" name="Rectangle 7">
            <a:extLst>
              <a:ext uri="{FF2B5EF4-FFF2-40B4-BE49-F238E27FC236}">
                <a16:creationId xmlns:a16="http://schemas.microsoft.com/office/drawing/2014/main" xmlns="" id="{CF7902C5-F1A8-473C-84AD-D2C767D44F7F}"/>
              </a:ext>
            </a:extLst>
          </p:cNvPr>
          <p:cNvSpPr/>
          <p:nvPr/>
        </p:nvSpPr>
        <p:spPr>
          <a:xfrm>
            <a:off x="5410453" y="4983339"/>
            <a:ext cx="2424100" cy="920044"/>
          </a:xfrm>
          <a:prstGeom prst="rect">
            <a:avLst/>
          </a:prstGeom>
          <a:solidFill>
            <a:srgbClr val="002856"/>
          </a:solidFill>
          <a:ln w="57150">
            <a:solidFill>
              <a:schemeClr val="bg1"/>
            </a:solidFill>
          </a:ln>
        </p:spPr>
        <p:txBody>
          <a:bodyPr wrap="square" lIns="182880" tIns="91440" bIns="91440"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Arial"/>
                <a:ea typeface="+mn-ea"/>
                <a:cs typeface="+mn-cs"/>
              </a:rPr>
              <a:t>Realize the value </a:t>
            </a:r>
            <a:br>
              <a:rPr kumimoji="0" lang="en-US" b="0" i="0" u="none" strike="noStrike" kern="1200" cap="none" spc="0" normalizeH="0" baseline="0" noProof="0" dirty="0">
                <a:ln>
                  <a:noFill/>
                </a:ln>
                <a:solidFill>
                  <a:schemeClr val="bg1"/>
                </a:solidFill>
                <a:effectLst/>
                <a:uLnTx/>
                <a:uFillTx/>
                <a:latin typeface="Arial"/>
                <a:ea typeface="+mn-ea"/>
                <a:cs typeface="+mn-cs"/>
              </a:rPr>
            </a:br>
            <a:r>
              <a:rPr kumimoji="0" lang="en-US" b="0" i="0" u="none" strike="noStrike" kern="1200" cap="none" spc="0" normalizeH="0" baseline="0" noProof="0" dirty="0">
                <a:ln>
                  <a:noFill/>
                </a:ln>
                <a:solidFill>
                  <a:schemeClr val="bg1"/>
                </a:solidFill>
                <a:effectLst/>
                <a:uLnTx/>
                <a:uFillTx/>
                <a:latin typeface="Arial"/>
                <a:ea typeface="+mn-ea"/>
                <a:cs typeface="+mn-cs"/>
              </a:rPr>
              <a:t>of an innovation</a:t>
            </a:r>
          </a:p>
        </p:txBody>
      </p:sp>
      <p:sp>
        <p:nvSpPr>
          <p:cNvPr id="18" name="Rectangle 17">
            <a:extLst>
              <a:ext uri="{FF2B5EF4-FFF2-40B4-BE49-F238E27FC236}">
                <a16:creationId xmlns:a16="http://schemas.microsoft.com/office/drawing/2014/main" xmlns="" id="{429D144B-6D20-45DA-8C58-9CE01AEE44EE}"/>
              </a:ext>
            </a:extLst>
          </p:cNvPr>
          <p:cNvSpPr/>
          <p:nvPr/>
        </p:nvSpPr>
        <p:spPr>
          <a:xfrm>
            <a:off x="5236885" y="3345908"/>
            <a:ext cx="2424100" cy="920044"/>
          </a:xfrm>
          <a:prstGeom prst="rect">
            <a:avLst/>
          </a:prstGeom>
          <a:solidFill>
            <a:srgbClr val="002856"/>
          </a:solidFill>
          <a:ln w="57150">
            <a:solidFill>
              <a:schemeClr val="bg1"/>
            </a:solidFill>
          </a:ln>
        </p:spPr>
        <p:txBody>
          <a:bodyPr wrap="square" lIns="182880" tIns="91440" bIns="9144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Arial"/>
                <a:ea typeface="+mn-ea"/>
                <a:cs typeface="+mn-cs"/>
              </a:rPr>
              <a:t>Evaluate ideas </a:t>
            </a:r>
            <a:br>
              <a:rPr kumimoji="0" lang="en-US" b="0" i="0" u="none" strike="noStrike" kern="1200" cap="none" spc="0" normalizeH="0" baseline="0" noProof="0" dirty="0">
                <a:ln>
                  <a:noFill/>
                </a:ln>
                <a:solidFill>
                  <a:schemeClr val="bg1"/>
                </a:solidFill>
                <a:effectLst/>
                <a:uLnTx/>
                <a:uFillTx/>
                <a:latin typeface="Arial"/>
                <a:ea typeface="+mn-ea"/>
                <a:cs typeface="+mn-cs"/>
              </a:rPr>
            </a:br>
            <a:r>
              <a:rPr kumimoji="0" lang="en-US" b="0" i="0" u="none" strike="noStrike" kern="1200" cap="none" spc="0" normalizeH="0" baseline="0" noProof="0" dirty="0">
                <a:ln>
                  <a:noFill/>
                </a:ln>
                <a:solidFill>
                  <a:schemeClr val="bg1"/>
                </a:solidFill>
                <a:effectLst/>
                <a:uLnTx/>
                <a:uFillTx/>
                <a:latin typeface="Arial"/>
                <a:ea typeface="+mn-ea"/>
                <a:cs typeface="+mn-cs"/>
              </a:rPr>
              <a:t>and prove/disprove hypotheses </a:t>
            </a:r>
          </a:p>
        </p:txBody>
      </p:sp>
      <p:cxnSp>
        <p:nvCxnSpPr>
          <p:cNvPr id="65" name="Straight Arrow Connector 64">
            <a:extLst>
              <a:ext uri="{FF2B5EF4-FFF2-40B4-BE49-F238E27FC236}">
                <a16:creationId xmlns:a16="http://schemas.microsoft.com/office/drawing/2014/main" xmlns="" id="{1B9F0725-BCA1-4A98-B2A7-56200C2BD933}"/>
              </a:ext>
            </a:extLst>
          </p:cNvPr>
          <p:cNvCxnSpPr>
            <a:cxnSpLocks/>
          </p:cNvCxnSpPr>
          <p:nvPr/>
        </p:nvCxnSpPr>
        <p:spPr>
          <a:xfrm flipV="1">
            <a:off x="2715459" y="1535255"/>
            <a:ext cx="0" cy="893993"/>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19DBE1A1-4425-4D0B-9EB4-73CFFA29DA1F}"/>
              </a:ext>
            </a:extLst>
          </p:cNvPr>
          <p:cNvSpPr txBox="1"/>
          <p:nvPr/>
        </p:nvSpPr>
        <p:spPr>
          <a:xfrm flipH="1">
            <a:off x="3234183" y="2018841"/>
            <a:ext cx="2320829" cy="341632"/>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cs typeface="Arial" panose="020B0604020202020204" pitchFamily="34" charset="0"/>
              </a:rPr>
              <a:t>Workshops</a:t>
            </a:r>
            <a:endParaRPr kumimoji="0" lang="en-US"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sp>
        <p:nvSpPr>
          <p:cNvPr id="39" name="TextBox 38">
            <a:extLst>
              <a:ext uri="{FF2B5EF4-FFF2-40B4-BE49-F238E27FC236}">
                <a16:creationId xmlns:a16="http://schemas.microsoft.com/office/drawing/2014/main" xmlns="" id="{9CF8FE18-DBFC-4974-BFD3-BE3E1DA84895}"/>
              </a:ext>
            </a:extLst>
          </p:cNvPr>
          <p:cNvSpPr txBox="1"/>
          <p:nvPr/>
        </p:nvSpPr>
        <p:spPr>
          <a:xfrm flipH="1">
            <a:off x="2596917" y="4032481"/>
            <a:ext cx="2591840" cy="341632"/>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cs typeface="Arial" panose="020B0604020202020204" pitchFamily="34" charset="0"/>
              </a:rPr>
              <a:t>IT-Driven Ideas</a:t>
            </a:r>
          </a:p>
        </p:txBody>
      </p:sp>
      <p:sp>
        <p:nvSpPr>
          <p:cNvPr id="40" name="TextBox 39">
            <a:extLst>
              <a:ext uri="{FF2B5EF4-FFF2-40B4-BE49-F238E27FC236}">
                <a16:creationId xmlns:a16="http://schemas.microsoft.com/office/drawing/2014/main" xmlns="" id="{5E01AE77-782E-42F9-80E5-332CA1D78C46}"/>
              </a:ext>
            </a:extLst>
          </p:cNvPr>
          <p:cNvSpPr txBox="1"/>
          <p:nvPr/>
        </p:nvSpPr>
        <p:spPr>
          <a:xfrm flipH="1">
            <a:off x="1800860" y="2322367"/>
            <a:ext cx="2054306" cy="1089529"/>
          </a:xfrm>
          <a:prstGeom prst="rect">
            <a:avLst/>
          </a:prstGeom>
          <a:noFill/>
        </p:spPr>
        <p:txBody>
          <a:bodyPr wrap="square" rIns="0" rtlCol="0">
            <a:spAutoFit/>
          </a:bodyPr>
          <a:lstStyle/>
          <a:p>
            <a:pPr lvl="0">
              <a:lnSpc>
                <a:spcPct val="90000"/>
              </a:lnSpc>
              <a:defRPr/>
            </a:pPr>
            <a:r>
              <a:rPr lang="en-US" b="1" dirty="0">
                <a:solidFill>
                  <a:srgbClr val="000000"/>
                </a:solidFill>
                <a:cs typeface="Arial" panose="020B0604020202020204" pitchFamily="34" charset="0"/>
              </a:rPr>
              <a:t>Events, Radars</a:t>
            </a:r>
          </a:p>
          <a:p>
            <a:pPr lvl="0">
              <a:lnSpc>
                <a:spcPct val="90000"/>
              </a:lnSpc>
              <a:defRPr/>
            </a:pPr>
            <a:r>
              <a:rPr lang="en-US" b="1" dirty="0">
                <a:solidFill>
                  <a:srgbClr val="000000"/>
                </a:solidFill>
                <a:cs typeface="Arial" panose="020B0604020202020204" pitchFamily="34" charset="0"/>
              </a:rPr>
              <a:t>Newsletters, Personas and Journey Maps</a:t>
            </a:r>
            <a:endParaRPr lang="en-US" dirty="0">
              <a:solidFill>
                <a:srgbClr val="000000"/>
              </a:solidFill>
              <a:cs typeface="Arial" panose="020B0604020202020204" pitchFamily="34" charset="0"/>
            </a:endParaRPr>
          </a:p>
        </p:txBody>
      </p:sp>
      <p:cxnSp>
        <p:nvCxnSpPr>
          <p:cNvPr id="43" name="Straight Arrow Connector 42">
            <a:extLst>
              <a:ext uri="{FF2B5EF4-FFF2-40B4-BE49-F238E27FC236}">
                <a16:creationId xmlns:a16="http://schemas.microsoft.com/office/drawing/2014/main" xmlns="" id="{4526C41A-88D6-45C2-BF27-4A866D58CF02}"/>
              </a:ext>
            </a:extLst>
          </p:cNvPr>
          <p:cNvCxnSpPr>
            <a:cxnSpLocks/>
          </p:cNvCxnSpPr>
          <p:nvPr/>
        </p:nvCxnSpPr>
        <p:spPr>
          <a:xfrm flipV="1">
            <a:off x="4251472" y="2385728"/>
            <a:ext cx="985413" cy="1646753"/>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AE9FBC99-D969-44D1-9F00-D013FF02249E}"/>
              </a:ext>
            </a:extLst>
          </p:cNvPr>
          <p:cNvCxnSpPr>
            <a:cxnSpLocks/>
          </p:cNvCxnSpPr>
          <p:nvPr/>
        </p:nvCxnSpPr>
        <p:spPr>
          <a:xfrm>
            <a:off x="4536987" y="1394085"/>
            <a:ext cx="637082" cy="588167"/>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6308E41C-F596-4B8E-8624-61F28B457DBD}"/>
              </a:ext>
            </a:extLst>
          </p:cNvPr>
          <p:cNvCxnSpPr>
            <a:cxnSpLocks/>
          </p:cNvCxnSpPr>
          <p:nvPr/>
        </p:nvCxnSpPr>
        <p:spPr>
          <a:xfrm>
            <a:off x="4694383" y="2211049"/>
            <a:ext cx="479686" cy="1"/>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59CEA0B6-4ADE-4289-8A73-AFD27CF9E095}"/>
              </a:ext>
            </a:extLst>
          </p:cNvPr>
          <p:cNvCxnSpPr>
            <a:cxnSpLocks/>
          </p:cNvCxnSpPr>
          <p:nvPr/>
        </p:nvCxnSpPr>
        <p:spPr>
          <a:xfrm>
            <a:off x="4043546" y="1394085"/>
            <a:ext cx="0" cy="544196"/>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xmlns="" id="{47706E3F-977E-4879-BDFD-319616D29081}"/>
              </a:ext>
            </a:extLst>
          </p:cNvPr>
          <p:cNvSpPr txBox="1"/>
          <p:nvPr/>
        </p:nvSpPr>
        <p:spPr>
          <a:xfrm flipH="1">
            <a:off x="2117533" y="3520683"/>
            <a:ext cx="2576844" cy="590931"/>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cs typeface="Arial" panose="020B0604020202020204" pitchFamily="34" charset="0"/>
              </a:rPr>
              <a:t>Trendspotting &amp; Impact Analysis </a:t>
            </a:r>
          </a:p>
        </p:txBody>
      </p:sp>
      <p:cxnSp>
        <p:nvCxnSpPr>
          <p:cNvPr id="90" name="Straight Arrow Connector 89">
            <a:extLst>
              <a:ext uri="{FF2B5EF4-FFF2-40B4-BE49-F238E27FC236}">
                <a16:creationId xmlns:a16="http://schemas.microsoft.com/office/drawing/2014/main" xmlns="" id="{23EE1CF8-DB7E-4644-B6A6-86DDE1F3396F}"/>
              </a:ext>
            </a:extLst>
          </p:cNvPr>
          <p:cNvCxnSpPr>
            <a:cxnSpLocks/>
          </p:cNvCxnSpPr>
          <p:nvPr/>
        </p:nvCxnSpPr>
        <p:spPr>
          <a:xfrm flipV="1">
            <a:off x="4043546" y="2441015"/>
            <a:ext cx="0" cy="1078763"/>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67669EFD-CBEF-45C2-97BF-AAB40E3CF65A}"/>
              </a:ext>
            </a:extLst>
          </p:cNvPr>
          <p:cNvSpPr txBox="1"/>
          <p:nvPr/>
        </p:nvSpPr>
        <p:spPr>
          <a:xfrm>
            <a:off x="9788878" y="1111089"/>
            <a:ext cx="1980029" cy="1600438"/>
          </a:xfrm>
          <a:prstGeom prst="rect">
            <a:avLst/>
          </a:prstGeom>
          <a:noFill/>
          <a:ln>
            <a:solidFill>
              <a:schemeClr val="tx1"/>
            </a:solidFill>
          </a:ln>
        </p:spPr>
        <p:txBody>
          <a:bodyPr wrap="none" lIns="91440" rtlCol="0">
            <a:spAutoFit/>
          </a:bodyPr>
          <a:lstStyle/>
          <a:p>
            <a:pPr algn="l"/>
            <a:r>
              <a:rPr lang="en-US" b="1" dirty="0"/>
              <a:t>Design Thinking</a:t>
            </a:r>
          </a:p>
          <a:p>
            <a:pPr marL="285750" indent="-285750" algn="l">
              <a:buFont typeface="Arial" panose="020B0604020202020204" pitchFamily="34" charset="0"/>
              <a:buChar char="•"/>
            </a:pPr>
            <a:r>
              <a:rPr lang="en-US" sz="1600" dirty="0"/>
              <a:t>Empathize</a:t>
            </a:r>
          </a:p>
          <a:p>
            <a:pPr marL="285750" indent="-285750" algn="l">
              <a:buFont typeface="Arial" panose="020B0604020202020204" pitchFamily="34" charset="0"/>
              <a:buChar char="•"/>
            </a:pPr>
            <a:r>
              <a:rPr lang="en-US" sz="1600" dirty="0"/>
              <a:t>Define</a:t>
            </a:r>
          </a:p>
          <a:p>
            <a:pPr marL="285750" indent="-285750" algn="l">
              <a:buFont typeface="Arial" panose="020B0604020202020204" pitchFamily="34" charset="0"/>
              <a:buChar char="•"/>
            </a:pPr>
            <a:r>
              <a:rPr lang="en-US" sz="1600" dirty="0"/>
              <a:t>Ideate</a:t>
            </a:r>
          </a:p>
          <a:p>
            <a:pPr marL="285750" indent="-285750" algn="l">
              <a:buFont typeface="Arial" panose="020B0604020202020204" pitchFamily="34" charset="0"/>
              <a:buChar char="•"/>
            </a:pPr>
            <a:r>
              <a:rPr lang="en-US" sz="1600" dirty="0"/>
              <a:t>Prototype</a:t>
            </a:r>
          </a:p>
          <a:p>
            <a:pPr marL="285750" indent="-285750" algn="l">
              <a:buFont typeface="Arial" panose="020B0604020202020204" pitchFamily="34" charset="0"/>
              <a:buChar char="•"/>
            </a:pPr>
            <a:r>
              <a:rPr lang="en-US" sz="1600" dirty="0"/>
              <a:t>Test</a:t>
            </a:r>
          </a:p>
        </p:txBody>
      </p:sp>
      <p:sp>
        <p:nvSpPr>
          <p:cNvPr id="9" name="TextBox 8">
            <a:extLst>
              <a:ext uri="{FF2B5EF4-FFF2-40B4-BE49-F238E27FC236}">
                <a16:creationId xmlns:a16="http://schemas.microsoft.com/office/drawing/2014/main" xmlns="" id="{BAB4DB1A-8D7F-4510-BF66-990F74AF27B1}"/>
              </a:ext>
            </a:extLst>
          </p:cNvPr>
          <p:cNvSpPr txBox="1"/>
          <p:nvPr/>
        </p:nvSpPr>
        <p:spPr>
          <a:xfrm>
            <a:off x="8360883" y="3109887"/>
            <a:ext cx="2841483" cy="1354217"/>
          </a:xfrm>
          <a:prstGeom prst="rect">
            <a:avLst/>
          </a:prstGeom>
          <a:noFill/>
          <a:ln>
            <a:solidFill>
              <a:schemeClr val="tx1"/>
            </a:solidFill>
          </a:ln>
        </p:spPr>
        <p:txBody>
          <a:bodyPr wrap="none" lIns="91440" rtlCol="0">
            <a:spAutoFit/>
          </a:bodyPr>
          <a:lstStyle/>
          <a:p>
            <a:pPr algn="l"/>
            <a:r>
              <a:rPr lang="en-US" b="1" dirty="0"/>
              <a:t>Lean Startup</a:t>
            </a:r>
          </a:p>
          <a:p>
            <a:pPr marL="285750" indent="-285750" algn="l">
              <a:buFont typeface="Arial" panose="020B0604020202020204" pitchFamily="34" charset="0"/>
              <a:buChar char="•"/>
            </a:pPr>
            <a:r>
              <a:rPr lang="en-US" sz="1600" dirty="0"/>
              <a:t>Problem, Solution</a:t>
            </a:r>
          </a:p>
          <a:p>
            <a:pPr marL="285750" indent="-285750" algn="l">
              <a:buFont typeface="Arial" panose="020B0604020202020204" pitchFamily="34" charset="0"/>
              <a:buChar char="•"/>
            </a:pPr>
            <a:r>
              <a:rPr lang="en-US" sz="1600" dirty="0"/>
              <a:t>Metrics, Value, Advantage</a:t>
            </a:r>
          </a:p>
          <a:p>
            <a:pPr marL="285750" indent="-285750" algn="l">
              <a:buFont typeface="Arial" panose="020B0604020202020204" pitchFamily="34" charset="0"/>
              <a:buChar char="•"/>
            </a:pPr>
            <a:r>
              <a:rPr lang="en-US" sz="1600" dirty="0"/>
              <a:t>Segments, Channels</a:t>
            </a:r>
          </a:p>
          <a:p>
            <a:pPr marL="285750" indent="-285750" algn="l">
              <a:buFont typeface="Arial" panose="020B0604020202020204" pitchFamily="34" charset="0"/>
              <a:buChar char="•"/>
            </a:pPr>
            <a:r>
              <a:rPr lang="en-US" sz="1600" dirty="0"/>
              <a:t>Cost Structure, Revenue</a:t>
            </a:r>
          </a:p>
        </p:txBody>
      </p:sp>
      <p:sp>
        <p:nvSpPr>
          <p:cNvPr id="11" name="TextBox 10">
            <a:extLst>
              <a:ext uri="{FF2B5EF4-FFF2-40B4-BE49-F238E27FC236}">
                <a16:creationId xmlns:a16="http://schemas.microsoft.com/office/drawing/2014/main" xmlns="" id="{2E8B6B73-F792-4877-AA37-43ED8DD76064}"/>
              </a:ext>
            </a:extLst>
          </p:cNvPr>
          <p:cNvSpPr txBox="1"/>
          <p:nvPr/>
        </p:nvSpPr>
        <p:spPr>
          <a:xfrm>
            <a:off x="7878868" y="5006163"/>
            <a:ext cx="3067635" cy="1354217"/>
          </a:xfrm>
          <a:prstGeom prst="rect">
            <a:avLst/>
          </a:prstGeom>
          <a:noFill/>
          <a:ln>
            <a:solidFill>
              <a:schemeClr val="tx1"/>
            </a:solidFill>
          </a:ln>
        </p:spPr>
        <p:txBody>
          <a:bodyPr wrap="none" lIns="91440" rtlCol="0">
            <a:spAutoFit/>
          </a:bodyPr>
          <a:lstStyle/>
          <a:p>
            <a:pPr algn="l"/>
            <a:r>
              <a:rPr lang="en-US" b="1" dirty="0"/>
              <a:t>Agile</a:t>
            </a:r>
          </a:p>
          <a:p>
            <a:pPr marL="285750" indent="-285750" algn="l">
              <a:buFont typeface="Arial" panose="020B0604020202020204" pitchFamily="34" charset="0"/>
              <a:buChar char="•"/>
            </a:pPr>
            <a:r>
              <a:rPr lang="en-US" sz="1600" dirty="0"/>
              <a:t>Prioritize Ideas/Requests</a:t>
            </a:r>
          </a:p>
          <a:p>
            <a:pPr marL="285750" indent="-285750" algn="l">
              <a:buFont typeface="Arial" panose="020B0604020202020204" pitchFamily="34" charset="0"/>
              <a:buChar char="•"/>
            </a:pPr>
            <a:r>
              <a:rPr lang="en-US" sz="1600" dirty="0"/>
              <a:t>Validate, Project Plan, Sprint</a:t>
            </a:r>
          </a:p>
          <a:p>
            <a:pPr marL="285750" indent="-285750" algn="l">
              <a:buFont typeface="Arial" panose="020B0604020202020204" pitchFamily="34" charset="0"/>
              <a:buChar char="•"/>
            </a:pPr>
            <a:r>
              <a:rPr lang="en-US" sz="1600" dirty="0"/>
              <a:t>Minimal Viable Product</a:t>
            </a:r>
          </a:p>
          <a:p>
            <a:pPr marL="285750" indent="-285750" algn="l">
              <a:buFont typeface="Arial" panose="020B0604020202020204" pitchFamily="34" charset="0"/>
              <a:buChar char="•"/>
            </a:pPr>
            <a:r>
              <a:rPr lang="en-US" sz="1600" dirty="0"/>
              <a:t>Prioritize Backlog, Iterate</a:t>
            </a:r>
          </a:p>
        </p:txBody>
      </p:sp>
      <p:cxnSp>
        <p:nvCxnSpPr>
          <p:cNvPr id="17" name="Straight Connector 16">
            <a:extLst>
              <a:ext uri="{FF2B5EF4-FFF2-40B4-BE49-F238E27FC236}">
                <a16:creationId xmlns:a16="http://schemas.microsoft.com/office/drawing/2014/main" xmlns="" id="{7BF32542-F885-4399-90DD-6FE9F66CFC02}"/>
              </a:ext>
            </a:extLst>
          </p:cNvPr>
          <p:cNvCxnSpPr>
            <a:cxnSpLocks/>
          </p:cNvCxnSpPr>
          <p:nvPr/>
        </p:nvCxnSpPr>
        <p:spPr>
          <a:xfrm flipV="1">
            <a:off x="8089031" y="1535255"/>
            <a:ext cx="0" cy="3448085"/>
          </a:xfrm>
          <a:prstGeom prst="line">
            <a:avLst/>
          </a:prstGeom>
          <a:ln w="571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B567FD0B-66CE-4EB0-A34A-594948A5154C}"/>
              </a:ext>
            </a:extLst>
          </p:cNvPr>
          <p:cNvCxnSpPr>
            <a:cxnSpLocks/>
          </p:cNvCxnSpPr>
          <p:nvPr/>
        </p:nvCxnSpPr>
        <p:spPr>
          <a:xfrm flipV="1">
            <a:off x="9003431" y="1592098"/>
            <a:ext cx="0" cy="1517789"/>
          </a:xfrm>
          <a:prstGeom prst="line">
            <a:avLst/>
          </a:prstGeom>
          <a:ln w="571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37465609-A1BC-45F6-BE89-E613EE641CA8}"/>
              </a:ext>
            </a:extLst>
          </p:cNvPr>
          <p:cNvCxnSpPr>
            <a:cxnSpLocks/>
          </p:cNvCxnSpPr>
          <p:nvPr/>
        </p:nvCxnSpPr>
        <p:spPr>
          <a:xfrm>
            <a:off x="11488723" y="2711527"/>
            <a:ext cx="0" cy="3525150"/>
          </a:xfrm>
          <a:prstGeom prst="line">
            <a:avLst/>
          </a:prstGeom>
          <a:ln w="571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B35E420F-D71D-448C-9ACC-DF2CFB10711C}"/>
              </a:ext>
            </a:extLst>
          </p:cNvPr>
          <p:cNvCxnSpPr>
            <a:cxnSpLocks/>
          </p:cNvCxnSpPr>
          <p:nvPr/>
        </p:nvCxnSpPr>
        <p:spPr>
          <a:xfrm>
            <a:off x="11113584" y="4474102"/>
            <a:ext cx="0" cy="1868580"/>
          </a:xfrm>
          <a:prstGeom prst="line">
            <a:avLst/>
          </a:prstGeom>
          <a:ln w="57150">
            <a:solidFill>
              <a:schemeClr val="accent2"/>
            </a:solidFill>
            <a:tailEnd type="diamon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62E1818B-299D-4E99-9D4A-FA43EB3AB012}"/>
              </a:ext>
            </a:extLst>
          </p:cNvPr>
          <p:cNvSpPr txBox="1"/>
          <p:nvPr/>
        </p:nvSpPr>
        <p:spPr>
          <a:xfrm>
            <a:off x="119435" y="1027345"/>
            <a:ext cx="1714904" cy="3077766"/>
          </a:xfrm>
          <a:prstGeom prst="rect">
            <a:avLst/>
          </a:prstGeom>
          <a:noFill/>
          <a:ln>
            <a:solidFill>
              <a:schemeClr val="tx1"/>
            </a:solidFill>
          </a:ln>
        </p:spPr>
        <p:txBody>
          <a:bodyPr wrap="square" lIns="91440" rtlCol="0">
            <a:spAutoFit/>
          </a:bodyPr>
          <a:lstStyle/>
          <a:p>
            <a:pPr algn="l"/>
            <a:r>
              <a:rPr lang="en-US" b="1" dirty="0"/>
              <a:t>JTBD</a:t>
            </a:r>
          </a:p>
          <a:p>
            <a:pPr marL="285750" indent="-285750" algn="l">
              <a:buFont typeface="Arial" panose="020B0604020202020204" pitchFamily="34" charset="0"/>
              <a:buChar char="•"/>
            </a:pPr>
            <a:r>
              <a:rPr lang="en-US" sz="1600" dirty="0"/>
              <a:t>Target Customer</a:t>
            </a:r>
          </a:p>
          <a:p>
            <a:pPr marL="285750" indent="-285750" algn="l">
              <a:buFont typeface="Arial" panose="020B0604020202020204" pitchFamily="34" charset="0"/>
              <a:buChar char="•"/>
            </a:pPr>
            <a:r>
              <a:rPr lang="en-US" sz="1600" dirty="0"/>
              <a:t>Problem to Solve</a:t>
            </a:r>
          </a:p>
          <a:p>
            <a:pPr marL="285750" indent="-285750" algn="l">
              <a:buFont typeface="Arial" panose="020B0604020202020204" pitchFamily="34" charset="0"/>
              <a:buChar char="•"/>
            </a:pPr>
            <a:r>
              <a:rPr lang="en-US" sz="1600" dirty="0"/>
              <a:t>Job Steps and Variables</a:t>
            </a:r>
          </a:p>
          <a:p>
            <a:pPr marL="285750" indent="-285750" algn="l">
              <a:buFont typeface="Arial" panose="020B0604020202020204" pitchFamily="34" charset="0"/>
              <a:buChar char="•"/>
            </a:pPr>
            <a:r>
              <a:rPr lang="en-US" sz="1600" dirty="0"/>
              <a:t>Impact:  Speed, Accuracy, Effort</a:t>
            </a:r>
          </a:p>
          <a:p>
            <a:pPr marL="285750" indent="-285750" algn="l">
              <a:buFont typeface="Arial" panose="020B0604020202020204" pitchFamily="34" charset="0"/>
              <a:buChar char="•"/>
            </a:pPr>
            <a:endParaRPr lang="en-US" sz="1600" dirty="0"/>
          </a:p>
        </p:txBody>
      </p:sp>
      <p:sp>
        <p:nvSpPr>
          <p:cNvPr id="3" name="TextBox 2">
            <a:extLst>
              <a:ext uri="{FF2B5EF4-FFF2-40B4-BE49-F238E27FC236}">
                <a16:creationId xmlns:a16="http://schemas.microsoft.com/office/drawing/2014/main" xmlns="" id="{FC1F1288-5211-4E91-8B49-45582C076ABA}"/>
              </a:ext>
            </a:extLst>
          </p:cNvPr>
          <p:cNvSpPr txBox="1"/>
          <p:nvPr/>
        </p:nvSpPr>
        <p:spPr>
          <a:xfrm>
            <a:off x="725557" y="5406887"/>
            <a:ext cx="3064942" cy="646331"/>
          </a:xfrm>
          <a:prstGeom prst="rect">
            <a:avLst/>
          </a:prstGeom>
          <a:noFill/>
        </p:spPr>
        <p:txBody>
          <a:bodyPr wrap="none" lIns="0" rIns="0" rtlCol="0">
            <a:spAutoFit/>
          </a:bodyPr>
          <a:lstStyle/>
          <a:p>
            <a:pPr algn="l"/>
            <a:r>
              <a:rPr lang="en-US" dirty="0"/>
              <a:t>Consider establishing multiple</a:t>
            </a:r>
          </a:p>
          <a:p>
            <a:pPr algn="l"/>
            <a:r>
              <a:rPr lang="en-US" dirty="0"/>
              <a:t>“swim lanes” for innovation</a:t>
            </a:r>
          </a:p>
        </p:txBody>
      </p:sp>
    </p:spTree>
    <p:extLst>
      <p:ext uri="{BB962C8B-B14F-4D97-AF65-F5344CB8AC3E}">
        <p14:creationId xmlns:p14="http://schemas.microsoft.com/office/powerpoint/2010/main" val="106997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28"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0413B52C-125A-4E0C-8B29-3D88FF938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89131"/>
            <a:ext cx="10448925" cy="603070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3">
            <a:extLst>
              <a:ext uri="{FF2B5EF4-FFF2-40B4-BE49-F238E27FC236}">
                <a16:creationId xmlns:a16="http://schemas.microsoft.com/office/drawing/2014/main" xmlns="" id="{4B8CA213-5AE8-4E2F-84BB-A7D28B2F4C0A}"/>
              </a:ext>
            </a:extLst>
          </p:cNvPr>
          <p:cNvSpPr>
            <a:spLocks noGrp="1"/>
          </p:cNvSpPr>
          <p:nvPr>
            <p:ph type="title"/>
          </p:nvPr>
        </p:nvSpPr>
        <p:spPr>
          <a:xfrm>
            <a:off x="333945" y="239394"/>
            <a:ext cx="11274552" cy="583566"/>
          </a:xfrm>
          <a:solidFill>
            <a:schemeClr val="bg1"/>
          </a:solidFill>
        </p:spPr>
        <p:txBody>
          <a:bodyPr/>
          <a:lstStyle/>
          <a:p>
            <a:r>
              <a:rPr lang="en-US" dirty="0"/>
              <a:t>Combining Iterative and Experimental Approaches</a:t>
            </a:r>
          </a:p>
        </p:txBody>
      </p:sp>
    </p:spTree>
    <p:extLst>
      <p:ext uri="{BB962C8B-B14F-4D97-AF65-F5344CB8AC3E}">
        <p14:creationId xmlns:p14="http://schemas.microsoft.com/office/powerpoint/2010/main" val="365612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Examining Your Innovation Portfolio</a:t>
            </a:r>
          </a:p>
        </p:txBody>
      </p:sp>
      <p:grpSp>
        <p:nvGrpSpPr>
          <p:cNvPr id="22" name="Group 21">
            <a:extLst>
              <a:ext uri="{FF2B5EF4-FFF2-40B4-BE49-F238E27FC236}">
                <a16:creationId xmlns:a16="http://schemas.microsoft.com/office/drawing/2014/main" xmlns="" id="{9EDDC071-A5D8-40EE-A7B7-62406C0E9DD1}"/>
              </a:ext>
            </a:extLst>
          </p:cNvPr>
          <p:cNvGrpSpPr/>
          <p:nvPr/>
        </p:nvGrpSpPr>
        <p:grpSpPr>
          <a:xfrm>
            <a:off x="2410882" y="1527175"/>
            <a:ext cx="6011069" cy="4560152"/>
            <a:chOff x="3305096" y="1806575"/>
            <a:chExt cx="4383167" cy="3325184"/>
          </a:xfrm>
        </p:grpSpPr>
        <p:grpSp>
          <p:nvGrpSpPr>
            <p:cNvPr id="7" name="Group 6">
              <a:extLst>
                <a:ext uri="{FF2B5EF4-FFF2-40B4-BE49-F238E27FC236}">
                  <a16:creationId xmlns:a16="http://schemas.microsoft.com/office/drawing/2014/main" xmlns="" id="{676357E4-91D1-4A60-BEBD-C40BD6F7E44D}"/>
                </a:ext>
              </a:extLst>
            </p:cNvPr>
            <p:cNvGrpSpPr/>
            <p:nvPr/>
          </p:nvGrpSpPr>
          <p:grpSpPr>
            <a:xfrm>
              <a:off x="3305096" y="2429157"/>
              <a:ext cx="4368880" cy="2702602"/>
              <a:chOff x="6350213" y="2828413"/>
              <a:chExt cx="5000188" cy="3093132"/>
            </a:xfrm>
          </p:grpSpPr>
          <p:sp>
            <p:nvSpPr>
              <p:cNvPr id="6" name="TextBox 5"/>
              <p:cNvSpPr txBox="1"/>
              <p:nvPr/>
            </p:nvSpPr>
            <p:spPr>
              <a:xfrm>
                <a:off x="6350213" y="4561733"/>
                <a:ext cx="1130201" cy="308226"/>
              </a:xfrm>
              <a:prstGeom prst="rect">
                <a:avLst/>
              </a:prstGeom>
              <a:noFill/>
            </p:spPr>
            <p:txBody>
              <a:bodyPr wrap="square" l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35A54"/>
                    </a:solidFill>
                    <a:effectLst/>
                    <a:uLnTx/>
                    <a:uFillTx/>
                    <a:latin typeface="Arial"/>
                    <a:ea typeface="+mn-ea"/>
                    <a:cs typeface="+mn-cs"/>
                  </a:rPr>
                  <a:t>Incremental</a:t>
                </a:r>
              </a:p>
            </p:txBody>
          </p:sp>
          <p:sp>
            <p:nvSpPr>
              <p:cNvPr id="28" name="TextBox 27"/>
              <p:cNvSpPr txBox="1"/>
              <p:nvPr/>
            </p:nvSpPr>
            <p:spPr>
              <a:xfrm>
                <a:off x="9433576" y="5613319"/>
                <a:ext cx="1916825" cy="308226"/>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35A54"/>
                    </a:solidFill>
                    <a:effectLst/>
                    <a:uLnTx/>
                    <a:uFillTx/>
                    <a:latin typeface="Arial"/>
                    <a:ea typeface="+mn-ea"/>
                    <a:cs typeface="+mn-cs"/>
                  </a:rPr>
                  <a:t>New</a:t>
                </a:r>
              </a:p>
            </p:txBody>
          </p:sp>
          <p:sp>
            <p:nvSpPr>
              <p:cNvPr id="29" name="TextBox 28"/>
              <p:cNvSpPr txBox="1"/>
              <p:nvPr/>
            </p:nvSpPr>
            <p:spPr>
              <a:xfrm>
                <a:off x="7480414" y="5613319"/>
                <a:ext cx="1953162" cy="308226"/>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35A54"/>
                    </a:solidFill>
                    <a:effectLst/>
                    <a:uLnTx/>
                    <a:uFillTx/>
                    <a:latin typeface="Arial"/>
                    <a:ea typeface="+mn-ea"/>
                    <a:cs typeface="+mn-cs"/>
                  </a:rPr>
                  <a:t>Existing</a:t>
                </a:r>
              </a:p>
            </p:txBody>
          </p:sp>
          <p:sp>
            <p:nvSpPr>
              <p:cNvPr id="30" name="TextBox 29"/>
              <p:cNvSpPr txBox="1"/>
              <p:nvPr/>
            </p:nvSpPr>
            <p:spPr>
              <a:xfrm>
                <a:off x="6479065" y="2828413"/>
                <a:ext cx="1001348" cy="308226"/>
              </a:xfrm>
              <a:prstGeom prst="rect">
                <a:avLst/>
              </a:prstGeom>
              <a:noFill/>
            </p:spPr>
            <p:txBody>
              <a:bodyPr wrap="square" l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35A54"/>
                    </a:solidFill>
                    <a:effectLst/>
                    <a:uLnTx/>
                    <a:uFillTx/>
                    <a:latin typeface="Arial"/>
                    <a:ea typeface="+mn-ea"/>
                    <a:cs typeface="+mn-cs"/>
                  </a:rPr>
                  <a:t>Radical</a:t>
                </a:r>
              </a:p>
            </p:txBody>
          </p:sp>
        </p:grpSp>
        <p:sp>
          <p:nvSpPr>
            <p:cNvPr id="5" name="AutoShape 3">
              <a:extLst>
                <a:ext uri="{FF2B5EF4-FFF2-40B4-BE49-F238E27FC236}">
                  <a16:creationId xmlns:a16="http://schemas.microsoft.com/office/drawing/2014/main" xmlns="" id="{EEF2C30C-070F-4B13-AF01-BCC53B3D33F6}"/>
                </a:ext>
              </a:extLst>
            </p:cNvPr>
            <p:cNvSpPr>
              <a:spLocks noChangeAspect="1" noChangeArrowheads="1" noTextEdit="1"/>
            </p:cNvSpPr>
            <p:nvPr/>
          </p:nvSpPr>
          <p:spPr bwMode="auto">
            <a:xfrm>
              <a:off x="4292600" y="1806575"/>
              <a:ext cx="3395663"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5">
              <a:extLst>
                <a:ext uri="{FF2B5EF4-FFF2-40B4-BE49-F238E27FC236}">
                  <a16:creationId xmlns:a16="http://schemas.microsoft.com/office/drawing/2014/main" xmlns="" id="{BB6D981C-6357-45E3-9AEE-27F8D453F061}"/>
                </a:ext>
              </a:extLst>
            </p:cNvPr>
            <p:cNvSpPr>
              <a:spLocks noChangeArrowheads="1"/>
            </p:cNvSpPr>
            <p:nvPr/>
          </p:nvSpPr>
          <p:spPr bwMode="auto">
            <a:xfrm>
              <a:off x="4306888" y="1806575"/>
              <a:ext cx="1682750" cy="151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6">
              <a:extLst>
                <a:ext uri="{FF2B5EF4-FFF2-40B4-BE49-F238E27FC236}">
                  <a16:creationId xmlns:a16="http://schemas.microsoft.com/office/drawing/2014/main" xmlns="" id="{1A10EF4E-CD5C-4F2F-8410-12B46CE7DFBD}"/>
                </a:ext>
              </a:extLst>
            </p:cNvPr>
            <p:cNvSpPr>
              <a:spLocks noChangeArrowheads="1"/>
            </p:cNvSpPr>
            <p:nvPr/>
          </p:nvSpPr>
          <p:spPr bwMode="auto">
            <a:xfrm>
              <a:off x="5989638" y="1806575"/>
              <a:ext cx="1684338" cy="1514475"/>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7">
              <a:extLst>
                <a:ext uri="{FF2B5EF4-FFF2-40B4-BE49-F238E27FC236}">
                  <a16:creationId xmlns:a16="http://schemas.microsoft.com/office/drawing/2014/main" xmlns="" id="{FB582D2B-237D-4C6E-A87D-C3AEF1A7BDBE}"/>
                </a:ext>
              </a:extLst>
            </p:cNvPr>
            <p:cNvSpPr>
              <a:spLocks noChangeArrowheads="1"/>
            </p:cNvSpPr>
            <p:nvPr/>
          </p:nvSpPr>
          <p:spPr bwMode="auto">
            <a:xfrm>
              <a:off x="4306888" y="3321050"/>
              <a:ext cx="1682750" cy="1514475"/>
            </a:xfrm>
            <a:prstGeom prst="rect">
              <a:avLst/>
            </a:prstGeom>
            <a:solidFill>
              <a:srgbClr val="D3D3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8">
              <a:extLst>
                <a:ext uri="{FF2B5EF4-FFF2-40B4-BE49-F238E27FC236}">
                  <a16:creationId xmlns:a16="http://schemas.microsoft.com/office/drawing/2014/main" xmlns="" id="{CE3D527B-D5BA-4CA4-8AAB-E1A40FC82CBE}"/>
                </a:ext>
              </a:extLst>
            </p:cNvPr>
            <p:cNvSpPr>
              <a:spLocks noChangeArrowheads="1"/>
            </p:cNvSpPr>
            <p:nvPr/>
          </p:nvSpPr>
          <p:spPr bwMode="auto">
            <a:xfrm>
              <a:off x="5989638" y="3321050"/>
              <a:ext cx="1684338" cy="151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12">
              <a:extLst>
                <a:ext uri="{FF2B5EF4-FFF2-40B4-BE49-F238E27FC236}">
                  <a16:creationId xmlns:a16="http://schemas.microsoft.com/office/drawing/2014/main" xmlns="" id="{C925D884-6D1E-4AFB-AE4F-CB2D0606B217}"/>
                </a:ext>
              </a:extLst>
            </p:cNvPr>
            <p:cNvSpPr>
              <a:spLocks noChangeShapeType="1"/>
            </p:cNvSpPr>
            <p:nvPr/>
          </p:nvSpPr>
          <p:spPr bwMode="auto">
            <a:xfrm>
              <a:off x="4283636" y="4844419"/>
              <a:ext cx="3390340" cy="0"/>
            </a:xfrm>
            <a:prstGeom prst="line">
              <a:avLst/>
            </a:prstGeom>
            <a:ln w="38100">
              <a:solidFill>
                <a:srgbClr val="6F7878"/>
              </a:solidFill>
              <a:tailEnd type="triangle"/>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sp>
          <p:nvSpPr>
            <p:cNvPr id="17" name="Rectangle 13">
              <a:extLst>
                <a:ext uri="{FF2B5EF4-FFF2-40B4-BE49-F238E27FC236}">
                  <a16:creationId xmlns:a16="http://schemas.microsoft.com/office/drawing/2014/main" xmlns="" id="{C29354DA-472F-4823-A095-984BB1437F01}"/>
                </a:ext>
              </a:extLst>
            </p:cNvPr>
            <p:cNvSpPr>
              <a:spLocks noChangeArrowheads="1"/>
            </p:cNvSpPr>
            <p:nvPr/>
          </p:nvSpPr>
          <p:spPr bwMode="auto">
            <a:xfrm>
              <a:off x="4788855" y="2459038"/>
              <a:ext cx="718816" cy="190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Arial" panose="020B0604020202020204" pitchFamily="34" charset="0"/>
                </a:rPr>
                <a:t>Transform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xmlns="" id="{F0800E06-B8A1-4BEF-A94A-91C60A97B9AC}"/>
                </a:ext>
              </a:extLst>
            </p:cNvPr>
            <p:cNvSpPr>
              <a:spLocks noChangeArrowheads="1"/>
            </p:cNvSpPr>
            <p:nvPr/>
          </p:nvSpPr>
          <p:spPr bwMode="auto">
            <a:xfrm>
              <a:off x="6323345" y="2459038"/>
              <a:ext cx="1016928" cy="58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Arial" panose="020B0604020202020204" pitchFamily="34" charset="0"/>
                </a:rPr>
                <a:t>Disrupt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700" dirty="0">
                  <a:solidFill>
                    <a:srgbClr val="000000"/>
                  </a:solidFill>
                </a:rPr>
                <a:t>(higher risk for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Arial" panose="020B0604020202020204" pitchFamily="34" charset="0"/>
                </a:rPr>
                <a:t>big reward)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5">
              <a:extLst>
                <a:ext uri="{FF2B5EF4-FFF2-40B4-BE49-F238E27FC236}">
                  <a16:creationId xmlns:a16="http://schemas.microsoft.com/office/drawing/2014/main" xmlns="" id="{6A7DCEE6-F1A1-4A60-91C9-659E220B8077}"/>
                </a:ext>
              </a:extLst>
            </p:cNvPr>
            <p:cNvSpPr>
              <a:spLocks noChangeArrowheads="1"/>
            </p:cNvSpPr>
            <p:nvPr/>
          </p:nvSpPr>
          <p:spPr bwMode="auto">
            <a:xfrm>
              <a:off x="4834419" y="3973513"/>
              <a:ext cx="627689" cy="190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Arial" panose="020B0604020202020204" pitchFamily="34" charset="0"/>
                </a:rPr>
                <a:t>Optimize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6">
              <a:extLst>
                <a:ext uri="{FF2B5EF4-FFF2-40B4-BE49-F238E27FC236}">
                  <a16:creationId xmlns:a16="http://schemas.microsoft.com/office/drawing/2014/main" xmlns="" id="{9B7CCD4C-A8EB-47D1-AF2F-DE5170FD00D7}"/>
                </a:ext>
              </a:extLst>
            </p:cNvPr>
            <p:cNvSpPr>
              <a:spLocks noChangeArrowheads="1"/>
            </p:cNvSpPr>
            <p:nvPr/>
          </p:nvSpPr>
          <p:spPr bwMode="auto">
            <a:xfrm>
              <a:off x="6583421" y="3973513"/>
              <a:ext cx="496775" cy="190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Arial" panose="020B0604020202020204" pitchFamily="34" charset="0"/>
                </a:rPr>
                <a:t>Extend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Line 11">
              <a:extLst>
                <a:ext uri="{FF2B5EF4-FFF2-40B4-BE49-F238E27FC236}">
                  <a16:creationId xmlns:a16="http://schemas.microsoft.com/office/drawing/2014/main" xmlns="" id="{E129070B-8655-40FB-B9B8-4D4718155814}"/>
                </a:ext>
              </a:extLst>
            </p:cNvPr>
            <p:cNvSpPr>
              <a:spLocks noChangeShapeType="1"/>
            </p:cNvSpPr>
            <p:nvPr/>
          </p:nvSpPr>
          <p:spPr bwMode="auto">
            <a:xfrm>
              <a:off x="4297994" y="1806575"/>
              <a:ext cx="0" cy="3041650"/>
            </a:xfrm>
            <a:prstGeom prst="line">
              <a:avLst/>
            </a:prstGeom>
            <a:ln w="38100">
              <a:solidFill>
                <a:srgbClr val="6F7878"/>
              </a:solidFill>
              <a:headEnd type="triangle"/>
              <a:tailEnd type="none"/>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dirty="0"/>
            </a:p>
          </p:txBody>
        </p:sp>
      </p:grpSp>
      <p:sp>
        <p:nvSpPr>
          <p:cNvPr id="23" name="TextBox 22">
            <a:extLst>
              <a:ext uri="{FF2B5EF4-FFF2-40B4-BE49-F238E27FC236}">
                <a16:creationId xmlns:a16="http://schemas.microsoft.com/office/drawing/2014/main" xmlns="" id="{012E8EB2-A9F7-4AA3-955C-DE93863F02B2}"/>
              </a:ext>
            </a:extLst>
          </p:cNvPr>
          <p:cNvSpPr txBox="1"/>
          <p:nvPr/>
        </p:nvSpPr>
        <p:spPr>
          <a:xfrm>
            <a:off x="3596640" y="877225"/>
            <a:ext cx="4998721" cy="400110"/>
          </a:xfrm>
          <a:prstGeom prst="rect">
            <a:avLst/>
          </a:prstGeom>
          <a:noFill/>
        </p:spPr>
        <p:txBody>
          <a:bodyPr wrap="square" lIns="0" rtlCol="0">
            <a:spAutoFit/>
          </a:bodyPr>
          <a:lstStyle/>
          <a:p>
            <a:pPr algn="ctr"/>
            <a:r>
              <a:rPr lang="en-US" sz="2000" dirty="0">
                <a:solidFill>
                  <a:srgbClr val="002856"/>
                </a:solidFill>
                <a:latin typeface="Arial Black" panose="020B0A04020102020204" pitchFamily="34" charset="0"/>
              </a:rPr>
              <a:t>Impact and Disruption Matrix</a:t>
            </a:r>
          </a:p>
        </p:txBody>
      </p:sp>
      <p:cxnSp>
        <p:nvCxnSpPr>
          <p:cNvPr id="3" name="Straight Connector 2">
            <a:extLst>
              <a:ext uri="{FF2B5EF4-FFF2-40B4-BE49-F238E27FC236}">
                <a16:creationId xmlns:a16="http://schemas.microsoft.com/office/drawing/2014/main" xmlns="" id="{72AF359D-B2FB-4AF9-9419-D8BBDE65976A}"/>
              </a:ext>
            </a:extLst>
          </p:cNvPr>
          <p:cNvCxnSpPr>
            <a:cxnSpLocks/>
          </p:cNvCxnSpPr>
          <p:nvPr/>
        </p:nvCxnSpPr>
        <p:spPr>
          <a:xfrm>
            <a:off x="6096000" y="1527175"/>
            <a:ext cx="0" cy="4143375"/>
          </a:xfrm>
          <a:prstGeom prst="line">
            <a:avLst/>
          </a:prstGeom>
          <a:ln w="1905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EFD66A7-77C3-498E-9BFF-5BDA9B66B4F8}"/>
              </a:ext>
            </a:extLst>
          </p:cNvPr>
          <p:cNvCxnSpPr>
            <a:cxnSpLocks/>
          </p:cNvCxnSpPr>
          <p:nvPr/>
        </p:nvCxnSpPr>
        <p:spPr>
          <a:xfrm>
            <a:off x="3784738" y="3604124"/>
            <a:ext cx="4617619" cy="0"/>
          </a:xfrm>
          <a:prstGeom prst="line">
            <a:avLst/>
          </a:prstGeom>
          <a:ln w="19050">
            <a:solidFill>
              <a:srgbClr val="6F78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98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2D87311-27C1-49C5-A452-2D69E73FF0C8}"/>
              </a:ext>
            </a:extLst>
          </p:cNvPr>
          <p:cNvSpPr>
            <a:spLocks noGrp="1"/>
          </p:cNvSpPr>
          <p:nvPr>
            <p:ph idx="1"/>
          </p:nvPr>
        </p:nvSpPr>
        <p:spPr>
          <a:xfrm>
            <a:off x="490447" y="1043976"/>
            <a:ext cx="11208058" cy="4856492"/>
          </a:xfrm>
        </p:spPr>
        <p:txBody>
          <a:bodyPr/>
          <a:lstStyle/>
          <a:p>
            <a:pPr rtl="0" fontAlgn="base">
              <a:lnSpc>
                <a:spcPct val="150000"/>
              </a:lnSpc>
              <a:spcBef>
                <a:spcPts val="0"/>
              </a:spcBef>
              <a:spcAft>
                <a:spcPts val="0"/>
              </a:spcAft>
              <a:buFont typeface="Arial" panose="020B0604020202020204" pitchFamily="34" charset="0"/>
              <a:buChar char="•"/>
            </a:pPr>
            <a:r>
              <a:rPr lang="en-US" b="0" i="0" u="none" strike="noStrike" dirty="0">
                <a:effectLst/>
                <a:latin typeface="Arial" panose="020B0604020202020204" pitchFamily="34" charset="0"/>
                <a:hlinkClick r:id="rId2"/>
              </a:rPr>
              <a:t>How CTOs Should Lead in Times of Disruption and Uncertainty</a:t>
            </a:r>
            <a:endParaRPr lang="en-US" b="0" i="0" u="none" strike="noStrike" dirty="0">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hlinkClick r:id="rId3"/>
              </a:rPr>
              <a:t>Jump-Start Your Innovation Journey With a Customizable Innovation Framework</a:t>
            </a:r>
            <a:endParaRPr lang="en-US" b="0"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hlinkClick r:id="rId4"/>
              </a:rPr>
              <a:t>Executing on Innovation: Design the Process From Idea to Value</a:t>
            </a:r>
            <a:endParaRPr lang="en-US" b="0"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212121"/>
                </a:solidFill>
                <a:effectLst/>
                <a:latin typeface="Arial" panose="020B0604020202020204" pitchFamily="34" charset="0"/>
                <a:hlinkClick r:id="rId5"/>
              </a:rPr>
              <a:t>Use a Trendspotting Method to Identify the Technology Trends You Need to Track</a:t>
            </a:r>
            <a:endParaRPr lang="en-US" b="0"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212121"/>
                </a:solidFill>
                <a:effectLst/>
                <a:latin typeface="Arial" panose="020B0604020202020204" pitchFamily="34" charset="0"/>
                <a:hlinkClick r:id="rId6"/>
              </a:rPr>
              <a:t>How to Determine Your Response to a Technology Trend</a:t>
            </a:r>
            <a:endParaRPr lang="en-US" b="0"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212121"/>
                </a:solidFill>
                <a:effectLst/>
                <a:latin typeface="Arial" panose="020B0604020202020204" pitchFamily="34" charset="0"/>
                <a:hlinkClick r:id="rId7"/>
              </a:rPr>
              <a:t>Inventing the Future With Continuous Foresight</a:t>
            </a:r>
            <a:endParaRPr lang="en-US" b="0"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212121"/>
                </a:solidFill>
                <a:effectLst/>
                <a:latin typeface="Arial" panose="020B0604020202020204" pitchFamily="34" charset="0"/>
                <a:hlinkClick r:id="rId8"/>
              </a:rPr>
              <a:t>Tool: Template for Developing Impactful Trend Cards</a:t>
            </a:r>
            <a:endParaRPr lang="en-US" b="0" i="0" u="none" strike="noStrike" dirty="0">
              <a:solidFill>
                <a:srgbClr val="212121"/>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212121"/>
                </a:solidFill>
                <a:effectLst/>
                <a:latin typeface="Arial" panose="020B0604020202020204" pitchFamily="34" charset="0"/>
                <a:hlinkClick r:id="rId9"/>
              </a:rPr>
              <a:t>Getting Started with Trendspotting</a:t>
            </a:r>
            <a:endParaRPr lang="en-US" b="0" i="0" u="none" strike="noStrike" dirty="0">
              <a:solidFill>
                <a:srgbClr val="212121"/>
              </a:solidFill>
              <a:effectLst/>
              <a:latin typeface="Arial" panose="020B0604020202020204" pitchFamily="34" charset="0"/>
            </a:endParaRPr>
          </a:p>
          <a:p>
            <a:endParaRPr lang="en-GB" sz="1800" b="0" i="0" dirty="0">
              <a:solidFill>
                <a:srgbClr val="212121"/>
              </a:solidFill>
              <a:effectLst/>
            </a:endParaRPr>
          </a:p>
          <a:p>
            <a:endParaRPr lang="en-GB" sz="1800" b="0" i="0" dirty="0">
              <a:solidFill>
                <a:srgbClr val="212121"/>
              </a:solidFill>
              <a:effectLst/>
            </a:endParaRPr>
          </a:p>
          <a:p>
            <a:endParaRPr lang="en-US" dirty="0"/>
          </a:p>
        </p:txBody>
      </p:sp>
      <p:sp>
        <p:nvSpPr>
          <p:cNvPr id="3" name="Title 2">
            <a:extLst>
              <a:ext uri="{FF2B5EF4-FFF2-40B4-BE49-F238E27FC236}">
                <a16:creationId xmlns:a16="http://schemas.microsoft.com/office/drawing/2014/main" xmlns="" id="{27653781-640E-4EBE-A8E3-F089AF6D9EBC}"/>
              </a:ext>
            </a:extLst>
          </p:cNvPr>
          <p:cNvSpPr>
            <a:spLocks noGrp="1"/>
          </p:cNvSpPr>
          <p:nvPr>
            <p:ph type="title"/>
          </p:nvPr>
        </p:nvSpPr>
        <p:spPr/>
        <p:txBody>
          <a:bodyPr/>
          <a:lstStyle/>
          <a:p>
            <a:r>
              <a:rPr lang="en-GB" dirty="0"/>
              <a:t>Related Research</a:t>
            </a:r>
            <a:endParaRPr lang="en-US" dirty="0"/>
          </a:p>
        </p:txBody>
      </p:sp>
    </p:spTree>
    <p:extLst>
      <p:ext uri="{BB962C8B-B14F-4D97-AF65-F5344CB8AC3E}">
        <p14:creationId xmlns:p14="http://schemas.microsoft.com/office/powerpoint/2010/main" val="4243344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xmlns="" id="{6CD91EA0-9C66-463D-9053-20CF04C5550B}"/>
              </a:ext>
            </a:extLst>
          </p:cNvPr>
          <p:cNvCxnSpPr>
            <a:cxnSpLocks/>
          </p:cNvCxnSpPr>
          <p:nvPr/>
        </p:nvCxnSpPr>
        <p:spPr>
          <a:xfrm>
            <a:off x="0" y="3429000"/>
            <a:ext cx="12192000" cy="0"/>
          </a:xfrm>
          <a:prstGeom prst="line">
            <a:avLst/>
          </a:prstGeom>
          <a:ln w="38100">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A655E698-47D8-4537-A88A-AF5897E486DA}"/>
              </a:ext>
            </a:extLst>
          </p:cNvPr>
          <p:cNvCxnSpPr/>
          <p:nvPr/>
        </p:nvCxnSpPr>
        <p:spPr>
          <a:xfrm>
            <a:off x="6096000" y="0"/>
            <a:ext cx="0" cy="6858000"/>
          </a:xfrm>
          <a:prstGeom prst="line">
            <a:avLst/>
          </a:prstGeom>
          <a:ln w="38100">
            <a:solidFill>
              <a:srgbClr val="D3D3D3"/>
            </a:solidFill>
            <a:prstDash val="sys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xmlns="" id="{D465FD09-04E6-4EC1-BC49-0475A4388EE2}"/>
              </a:ext>
            </a:extLst>
          </p:cNvPr>
          <p:cNvSpPr/>
          <p:nvPr/>
        </p:nvSpPr>
        <p:spPr>
          <a:xfrm>
            <a:off x="10239020" y="707025"/>
            <a:ext cx="1358688" cy="1643064"/>
          </a:xfrm>
          <a:custGeom>
            <a:avLst/>
            <a:gdLst>
              <a:gd name="connsiteX0" fmla="*/ 50768 w 409575"/>
              <a:gd name="connsiteY0" fmla="*/ 134779 h 495300"/>
              <a:gd name="connsiteX1" fmla="*/ 84963 w 409575"/>
              <a:gd name="connsiteY1" fmla="*/ 100584 h 495300"/>
              <a:gd name="connsiteX2" fmla="*/ 50768 w 409575"/>
              <a:gd name="connsiteY2" fmla="*/ 66389 h 495300"/>
              <a:gd name="connsiteX3" fmla="*/ 77724 w 409575"/>
              <a:gd name="connsiteY3" fmla="*/ 39434 h 495300"/>
              <a:gd name="connsiteX4" fmla="*/ 111919 w 409575"/>
              <a:gd name="connsiteY4" fmla="*/ 73628 h 495300"/>
              <a:gd name="connsiteX5" fmla="*/ 146113 w 409575"/>
              <a:gd name="connsiteY5" fmla="*/ 39434 h 495300"/>
              <a:gd name="connsiteX6" fmla="*/ 173069 w 409575"/>
              <a:gd name="connsiteY6" fmla="*/ 66389 h 495300"/>
              <a:gd name="connsiteX7" fmla="*/ 138874 w 409575"/>
              <a:gd name="connsiteY7" fmla="*/ 100584 h 495300"/>
              <a:gd name="connsiteX8" fmla="*/ 173069 w 409575"/>
              <a:gd name="connsiteY8" fmla="*/ 134779 h 495300"/>
              <a:gd name="connsiteX9" fmla="*/ 146113 w 409575"/>
              <a:gd name="connsiteY9" fmla="*/ 161735 h 495300"/>
              <a:gd name="connsiteX10" fmla="*/ 111919 w 409575"/>
              <a:gd name="connsiteY10" fmla="*/ 127540 h 495300"/>
              <a:gd name="connsiteX11" fmla="*/ 77724 w 409575"/>
              <a:gd name="connsiteY11" fmla="*/ 161735 h 495300"/>
              <a:gd name="connsiteX12" fmla="*/ 50768 w 409575"/>
              <a:gd name="connsiteY12" fmla="*/ 134779 h 495300"/>
              <a:gd name="connsiteX13" fmla="*/ 411099 w 409575"/>
              <a:gd name="connsiteY13" fmla="*/ 87154 h 495300"/>
              <a:gd name="connsiteX14" fmla="*/ 384143 w 409575"/>
              <a:gd name="connsiteY14" fmla="*/ 114110 h 495300"/>
              <a:gd name="connsiteX15" fmla="*/ 349377 w 409575"/>
              <a:gd name="connsiteY15" fmla="*/ 79343 h 495300"/>
              <a:gd name="connsiteX16" fmla="*/ 349377 w 409575"/>
              <a:gd name="connsiteY16" fmla="*/ 268224 h 495300"/>
              <a:gd name="connsiteX17" fmla="*/ 91821 w 409575"/>
              <a:gd name="connsiteY17" fmla="*/ 268224 h 495300"/>
              <a:gd name="connsiteX18" fmla="*/ 92678 w 409575"/>
              <a:gd name="connsiteY18" fmla="*/ 360521 h 495300"/>
              <a:gd name="connsiteX19" fmla="*/ 140494 w 409575"/>
              <a:gd name="connsiteY19" fmla="*/ 424434 h 495300"/>
              <a:gd name="connsiteX20" fmla="*/ 73819 w 409575"/>
              <a:gd name="connsiteY20" fmla="*/ 491109 h 495300"/>
              <a:gd name="connsiteX21" fmla="*/ 7144 w 409575"/>
              <a:gd name="connsiteY21" fmla="*/ 424434 h 495300"/>
              <a:gd name="connsiteX22" fmla="*/ 54578 w 409575"/>
              <a:gd name="connsiteY22" fmla="*/ 360617 h 495300"/>
              <a:gd name="connsiteX23" fmla="*/ 53340 w 409575"/>
              <a:gd name="connsiteY23" fmla="*/ 230124 h 495300"/>
              <a:gd name="connsiteX24" fmla="*/ 311277 w 409575"/>
              <a:gd name="connsiteY24" fmla="*/ 230124 h 495300"/>
              <a:gd name="connsiteX25" fmla="*/ 311277 w 409575"/>
              <a:gd name="connsiteY25" fmla="*/ 81058 h 495300"/>
              <a:gd name="connsiteX26" fmla="*/ 278321 w 409575"/>
              <a:gd name="connsiteY26" fmla="*/ 114014 h 495300"/>
              <a:gd name="connsiteX27" fmla="*/ 251365 w 409575"/>
              <a:gd name="connsiteY27" fmla="*/ 87059 h 495300"/>
              <a:gd name="connsiteX28" fmla="*/ 331184 w 409575"/>
              <a:gd name="connsiteY28" fmla="*/ 7144 h 495300"/>
              <a:gd name="connsiteX29" fmla="*/ 411099 w 409575"/>
              <a:gd name="connsiteY29" fmla="*/ 87154 h 495300"/>
              <a:gd name="connsiteX30" fmla="*/ 73819 w 409575"/>
              <a:gd name="connsiteY30" fmla="*/ 395859 h 495300"/>
              <a:gd name="connsiteX31" fmla="*/ 45244 w 409575"/>
              <a:gd name="connsiteY31" fmla="*/ 424434 h 495300"/>
              <a:gd name="connsiteX32" fmla="*/ 73819 w 409575"/>
              <a:gd name="connsiteY32" fmla="*/ 453009 h 495300"/>
              <a:gd name="connsiteX33" fmla="*/ 102394 w 409575"/>
              <a:gd name="connsiteY33" fmla="*/ 424434 h 495300"/>
              <a:gd name="connsiteX34" fmla="*/ 73819 w 409575"/>
              <a:gd name="connsiteY34" fmla="*/ 395859 h 495300"/>
              <a:gd name="connsiteX35" fmla="*/ 327565 w 409575"/>
              <a:gd name="connsiteY35" fmla="*/ 344329 h 495300"/>
              <a:gd name="connsiteX36" fmla="*/ 293370 w 409575"/>
              <a:gd name="connsiteY36" fmla="*/ 378524 h 495300"/>
              <a:gd name="connsiteX37" fmla="*/ 259175 w 409575"/>
              <a:gd name="connsiteY37" fmla="*/ 344329 h 495300"/>
              <a:gd name="connsiteX38" fmla="*/ 232220 w 409575"/>
              <a:gd name="connsiteY38" fmla="*/ 371285 h 495300"/>
              <a:gd name="connsiteX39" fmla="*/ 266414 w 409575"/>
              <a:gd name="connsiteY39" fmla="*/ 405479 h 495300"/>
              <a:gd name="connsiteX40" fmla="*/ 232220 w 409575"/>
              <a:gd name="connsiteY40" fmla="*/ 439674 h 495300"/>
              <a:gd name="connsiteX41" fmla="*/ 259175 w 409575"/>
              <a:gd name="connsiteY41" fmla="*/ 466630 h 495300"/>
              <a:gd name="connsiteX42" fmla="*/ 293370 w 409575"/>
              <a:gd name="connsiteY42" fmla="*/ 432435 h 495300"/>
              <a:gd name="connsiteX43" fmla="*/ 327565 w 409575"/>
              <a:gd name="connsiteY43" fmla="*/ 466630 h 495300"/>
              <a:gd name="connsiteX44" fmla="*/ 354521 w 409575"/>
              <a:gd name="connsiteY44" fmla="*/ 439674 h 495300"/>
              <a:gd name="connsiteX45" fmla="*/ 320326 w 409575"/>
              <a:gd name="connsiteY45" fmla="*/ 405479 h 495300"/>
              <a:gd name="connsiteX46" fmla="*/ 354521 w 409575"/>
              <a:gd name="connsiteY46" fmla="*/ 371285 h 495300"/>
              <a:gd name="connsiteX47" fmla="*/ 327565 w 409575"/>
              <a:gd name="connsiteY47" fmla="*/ 34432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9575" h="495300">
                <a:moveTo>
                  <a:pt x="50768" y="134779"/>
                </a:moveTo>
                <a:lnTo>
                  <a:pt x="84963" y="100584"/>
                </a:lnTo>
                <a:lnTo>
                  <a:pt x="50768" y="66389"/>
                </a:lnTo>
                <a:lnTo>
                  <a:pt x="77724" y="39434"/>
                </a:lnTo>
                <a:lnTo>
                  <a:pt x="111919" y="73628"/>
                </a:lnTo>
                <a:lnTo>
                  <a:pt x="146113" y="39434"/>
                </a:lnTo>
                <a:lnTo>
                  <a:pt x="173069" y="66389"/>
                </a:lnTo>
                <a:lnTo>
                  <a:pt x="138874" y="100584"/>
                </a:lnTo>
                <a:lnTo>
                  <a:pt x="173069" y="134779"/>
                </a:lnTo>
                <a:lnTo>
                  <a:pt x="146113" y="161735"/>
                </a:lnTo>
                <a:lnTo>
                  <a:pt x="111919" y="127540"/>
                </a:lnTo>
                <a:lnTo>
                  <a:pt x="77724" y="161735"/>
                </a:lnTo>
                <a:lnTo>
                  <a:pt x="50768" y="134779"/>
                </a:lnTo>
                <a:close/>
                <a:moveTo>
                  <a:pt x="411099" y="87154"/>
                </a:moveTo>
                <a:lnTo>
                  <a:pt x="384143" y="114110"/>
                </a:lnTo>
                <a:lnTo>
                  <a:pt x="349377" y="79343"/>
                </a:lnTo>
                <a:lnTo>
                  <a:pt x="349377" y="268224"/>
                </a:lnTo>
                <a:lnTo>
                  <a:pt x="91821" y="268224"/>
                </a:lnTo>
                <a:lnTo>
                  <a:pt x="92678" y="360521"/>
                </a:lnTo>
                <a:cubicBezTo>
                  <a:pt x="120301" y="368713"/>
                  <a:pt x="140494" y="394240"/>
                  <a:pt x="140494" y="424434"/>
                </a:cubicBezTo>
                <a:cubicBezTo>
                  <a:pt x="140494" y="461201"/>
                  <a:pt x="110585" y="491109"/>
                  <a:pt x="73819" y="491109"/>
                </a:cubicBezTo>
                <a:cubicBezTo>
                  <a:pt x="37052" y="491109"/>
                  <a:pt x="7144" y="461201"/>
                  <a:pt x="7144" y="424434"/>
                </a:cubicBezTo>
                <a:cubicBezTo>
                  <a:pt x="7144" y="394335"/>
                  <a:pt x="27146" y="368903"/>
                  <a:pt x="54578" y="360617"/>
                </a:cubicBezTo>
                <a:lnTo>
                  <a:pt x="53340" y="230124"/>
                </a:lnTo>
                <a:lnTo>
                  <a:pt x="311277" y="230124"/>
                </a:lnTo>
                <a:lnTo>
                  <a:pt x="311277" y="81058"/>
                </a:lnTo>
                <a:lnTo>
                  <a:pt x="278321" y="114014"/>
                </a:lnTo>
                <a:lnTo>
                  <a:pt x="251365" y="87059"/>
                </a:lnTo>
                <a:lnTo>
                  <a:pt x="331184" y="7144"/>
                </a:lnTo>
                <a:lnTo>
                  <a:pt x="411099" y="87154"/>
                </a:lnTo>
                <a:close/>
                <a:moveTo>
                  <a:pt x="73819" y="395859"/>
                </a:moveTo>
                <a:cubicBezTo>
                  <a:pt x="58103" y="395859"/>
                  <a:pt x="45244" y="408718"/>
                  <a:pt x="45244" y="424434"/>
                </a:cubicBezTo>
                <a:cubicBezTo>
                  <a:pt x="45244" y="440150"/>
                  <a:pt x="58103" y="453009"/>
                  <a:pt x="73819" y="453009"/>
                </a:cubicBezTo>
                <a:cubicBezTo>
                  <a:pt x="89535" y="453009"/>
                  <a:pt x="102394" y="440150"/>
                  <a:pt x="102394" y="424434"/>
                </a:cubicBezTo>
                <a:cubicBezTo>
                  <a:pt x="102394" y="408718"/>
                  <a:pt x="89535" y="395859"/>
                  <a:pt x="73819" y="395859"/>
                </a:cubicBezTo>
                <a:close/>
                <a:moveTo>
                  <a:pt x="327565" y="344329"/>
                </a:moveTo>
                <a:lnTo>
                  <a:pt x="293370" y="378524"/>
                </a:lnTo>
                <a:lnTo>
                  <a:pt x="259175" y="344329"/>
                </a:lnTo>
                <a:lnTo>
                  <a:pt x="232220" y="371285"/>
                </a:lnTo>
                <a:lnTo>
                  <a:pt x="266414" y="405479"/>
                </a:lnTo>
                <a:lnTo>
                  <a:pt x="232220" y="439674"/>
                </a:lnTo>
                <a:lnTo>
                  <a:pt x="259175" y="466630"/>
                </a:lnTo>
                <a:lnTo>
                  <a:pt x="293370" y="432435"/>
                </a:lnTo>
                <a:lnTo>
                  <a:pt x="327565" y="466630"/>
                </a:lnTo>
                <a:lnTo>
                  <a:pt x="354521" y="439674"/>
                </a:lnTo>
                <a:lnTo>
                  <a:pt x="320326" y="405479"/>
                </a:lnTo>
                <a:lnTo>
                  <a:pt x="354521" y="371285"/>
                </a:lnTo>
                <a:lnTo>
                  <a:pt x="327565" y="344329"/>
                </a:lnTo>
                <a:close/>
              </a:path>
            </a:pathLst>
          </a:custGeom>
          <a:solidFill>
            <a:srgbClr val="D3D3D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2856"/>
              </a:solidFill>
              <a:effectLst/>
              <a:uLnTx/>
              <a:uFillTx/>
              <a:latin typeface="Arial"/>
              <a:ea typeface="+mn-ea"/>
              <a:cs typeface="+mn-cs"/>
            </a:endParaRPr>
          </a:p>
        </p:txBody>
      </p:sp>
      <p:sp>
        <p:nvSpPr>
          <p:cNvPr id="37" name="Freeform: Shape 36">
            <a:extLst>
              <a:ext uri="{FF2B5EF4-FFF2-40B4-BE49-F238E27FC236}">
                <a16:creationId xmlns:a16="http://schemas.microsoft.com/office/drawing/2014/main" xmlns="" id="{987F2894-A841-4032-8F21-9FD9C30F0AC7}"/>
              </a:ext>
            </a:extLst>
          </p:cNvPr>
          <p:cNvSpPr/>
          <p:nvPr/>
        </p:nvSpPr>
        <p:spPr>
          <a:xfrm>
            <a:off x="495361" y="4008923"/>
            <a:ext cx="1498310" cy="1498310"/>
          </a:xfrm>
          <a:custGeom>
            <a:avLst/>
            <a:gdLst>
              <a:gd name="connsiteX0" fmla="*/ 273844 w 542925"/>
              <a:gd name="connsiteY0" fmla="*/ 7144 h 542925"/>
              <a:gd name="connsiteX1" fmla="*/ 7144 w 542925"/>
              <a:gd name="connsiteY1" fmla="*/ 273844 h 542925"/>
              <a:gd name="connsiteX2" fmla="*/ 273844 w 542925"/>
              <a:gd name="connsiteY2" fmla="*/ 540544 h 542925"/>
              <a:gd name="connsiteX3" fmla="*/ 540544 w 542925"/>
              <a:gd name="connsiteY3" fmla="*/ 273844 h 542925"/>
              <a:gd name="connsiteX4" fmla="*/ 273844 w 542925"/>
              <a:gd name="connsiteY4" fmla="*/ 7144 h 542925"/>
              <a:gd name="connsiteX5" fmla="*/ 273844 w 542925"/>
              <a:gd name="connsiteY5" fmla="*/ 502444 h 542925"/>
              <a:gd name="connsiteX6" fmla="*/ 45244 w 542925"/>
              <a:gd name="connsiteY6" fmla="*/ 273844 h 542925"/>
              <a:gd name="connsiteX7" fmla="*/ 273844 w 542925"/>
              <a:gd name="connsiteY7" fmla="*/ 45244 h 542925"/>
              <a:gd name="connsiteX8" fmla="*/ 502444 w 542925"/>
              <a:gd name="connsiteY8" fmla="*/ 273844 h 542925"/>
              <a:gd name="connsiteX9" fmla="*/ 273844 w 542925"/>
              <a:gd name="connsiteY9" fmla="*/ 502444 h 542925"/>
              <a:gd name="connsiteX10" fmla="*/ 292894 w 542925"/>
              <a:gd name="connsiteY10" fmla="*/ 107156 h 542925"/>
              <a:gd name="connsiteX11" fmla="*/ 254794 w 542925"/>
              <a:gd name="connsiteY11" fmla="*/ 107156 h 542925"/>
              <a:gd name="connsiteX12" fmla="*/ 254794 w 542925"/>
              <a:gd name="connsiteY12" fmla="*/ 69056 h 542925"/>
              <a:gd name="connsiteX13" fmla="*/ 292894 w 542925"/>
              <a:gd name="connsiteY13" fmla="*/ 69056 h 542925"/>
              <a:gd name="connsiteX14" fmla="*/ 292894 w 542925"/>
              <a:gd name="connsiteY14" fmla="*/ 107156 h 542925"/>
              <a:gd name="connsiteX15" fmla="*/ 254794 w 542925"/>
              <a:gd name="connsiteY15" fmla="*/ 440531 h 542925"/>
              <a:gd name="connsiteX16" fmla="*/ 292894 w 542925"/>
              <a:gd name="connsiteY16" fmla="*/ 440531 h 542925"/>
              <a:gd name="connsiteX17" fmla="*/ 292894 w 542925"/>
              <a:gd name="connsiteY17" fmla="*/ 478631 h 542925"/>
              <a:gd name="connsiteX18" fmla="*/ 254794 w 542925"/>
              <a:gd name="connsiteY18" fmla="*/ 478631 h 542925"/>
              <a:gd name="connsiteX19" fmla="*/ 254794 w 542925"/>
              <a:gd name="connsiteY19" fmla="*/ 440531 h 542925"/>
              <a:gd name="connsiteX20" fmla="*/ 69056 w 542925"/>
              <a:gd name="connsiteY20" fmla="*/ 254794 h 542925"/>
              <a:gd name="connsiteX21" fmla="*/ 107156 w 542925"/>
              <a:gd name="connsiteY21" fmla="*/ 254794 h 542925"/>
              <a:gd name="connsiteX22" fmla="*/ 107156 w 542925"/>
              <a:gd name="connsiteY22" fmla="*/ 292894 h 542925"/>
              <a:gd name="connsiteX23" fmla="*/ 69056 w 542925"/>
              <a:gd name="connsiteY23" fmla="*/ 292894 h 542925"/>
              <a:gd name="connsiteX24" fmla="*/ 69056 w 542925"/>
              <a:gd name="connsiteY24" fmla="*/ 254794 h 542925"/>
              <a:gd name="connsiteX25" fmla="*/ 478631 w 542925"/>
              <a:gd name="connsiteY25" fmla="*/ 254794 h 542925"/>
              <a:gd name="connsiteX26" fmla="*/ 478631 w 542925"/>
              <a:gd name="connsiteY26" fmla="*/ 292894 h 542925"/>
              <a:gd name="connsiteX27" fmla="*/ 440531 w 542925"/>
              <a:gd name="connsiteY27" fmla="*/ 292894 h 542925"/>
              <a:gd name="connsiteX28" fmla="*/ 440531 w 542925"/>
              <a:gd name="connsiteY28" fmla="*/ 254794 h 542925"/>
              <a:gd name="connsiteX29" fmla="*/ 478631 w 542925"/>
              <a:gd name="connsiteY29" fmla="*/ 254794 h 542925"/>
              <a:gd name="connsiteX30" fmla="*/ 145256 w 542925"/>
              <a:gd name="connsiteY30" fmla="*/ 397669 h 542925"/>
              <a:gd name="connsiteX31" fmla="*/ 326231 w 542925"/>
              <a:gd name="connsiteY31" fmla="*/ 321469 h 542925"/>
              <a:gd name="connsiteX32" fmla="*/ 402431 w 542925"/>
              <a:gd name="connsiteY32" fmla="*/ 140494 h 542925"/>
              <a:gd name="connsiteX33" fmla="*/ 221456 w 542925"/>
              <a:gd name="connsiteY33" fmla="*/ 216694 h 542925"/>
              <a:gd name="connsiteX34" fmla="*/ 145256 w 542925"/>
              <a:gd name="connsiteY34" fmla="*/ 397669 h 542925"/>
              <a:gd name="connsiteX35" fmla="*/ 330994 w 542925"/>
              <a:gd name="connsiteY35" fmla="*/ 211931 h 542925"/>
              <a:gd name="connsiteX36" fmla="*/ 297085 w 542925"/>
              <a:gd name="connsiteY36" fmla="*/ 292418 h 542925"/>
              <a:gd name="connsiteX37" fmla="*/ 216598 w 542925"/>
              <a:gd name="connsiteY37" fmla="*/ 326326 h 542925"/>
              <a:gd name="connsiteX38" fmla="*/ 250507 w 542925"/>
              <a:gd name="connsiteY38" fmla="*/ 245840 h 542925"/>
              <a:gd name="connsiteX39" fmla="*/ 330994 w 542925"/>
              <a:gd name="connsiteY39" fmla="*/ 21193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42925" h="542925">
                <a:moveTo>
                  <a:pt x="273844" y="7144"/>
                </a:moveTo>
                <a:cubicBezTo>
                  <a:pt x="126587" y="7144"/>
                  <a:pt x="7144" y="126587"/>
                  <a:pt x="7144" y="273844"/>
                </a:cubicBezTo>
                <a:cubicBezTo>
                  <a:pt x="7144" y="421100"/>
                  <a:pt x="126587" y="540544"/>
                  <a:pt x="273844" y="540544"/>
                </a:cubicBezTo>
                <a:cubicBezTo>
                  <a:pt x="421100" y="540544"/>
                  <a:pt x="540544" y="421100"/>
                  <a:pt x="540544" y="273844"/>
                </a:cubicBezTo>
                <a:cubicBezTo>
                  <a:pt x="540544" y="126587"/>
                  <a:pt x="421100" y="7144"/>
                  <a:pt x="273844" y="7144"/>
                </a:cubicBezTo>
                <a:close/>
                <a:moveTo>
                  <a:pt x="273844" y="502444"/>
                </a:moveTo>
                <a:cubicBezTo>
                  <a:pt x="147828" y="502444"/>
                  <a:pt x="45244" y="399860"/>
                  <a:pt x="45244" y="273844"/>
                </a:cubicBezTo>
                <a:cubicBezTo>
                  <a:pt x="45244" y="147828"/>
                  <a:pt x="147828" y="45244"/>
                  <a:pt x="273844" y="45244"/>
                </a:cubicBezTo>
                <a:cubicBezTo>
                  <a:pt x="399859" y="45244"/>
                  <a:pt x="502444" y="147828"/>
                  <a:pt x="502444" y="273844"/>
                </a:cubicBezTo>
                <a:cubicBezTo>
                  <a:pt x="502444" y="399860"/>
                  <a:pt x="399859" y="502444"/>
                  <a:pt x="273844" y="502444"/>
                </a:cubicBezTo>
                <a:close/>
                <a:moveTo>
                  <a:pt x="292894" y="107156"/>
                </a:moveTo>
                <a:lnTo>
                  <a:pt x="254794" y="107156"/>
                </a:lnTo>
                <a:lnTo>
                  <a:pt x="254794" y="69056"/>
                </a:lnTo>
                <a:lnTo>
                  <a:pt x="292894" y="69056"/>
                </a:lnTo>
                <a:lnTo>
                  <a:pt x="292894" y="107156"/>
                </a:lnTo>
                <a:close/>
                <a:moveTo>
                  <a:pt x="254794" y="440531"/>
                </a:moveTo>
                <a:lnTo>
                  <a:pt x="292894" y="440531"/>
                </a:lnTo>
                <a:lnTo>
                  <a:pt x="292894" y="478631"/>
                </a:lnTo>
                <a:lnTo>
                  <a:pt x="254794" y="478631"/>
                </a:lnTo>
                <a:lnTo>
                  <a:pt x="254794" y="440531"/>
                </a:lnTo>
                <a:close/>
                <a:moveTo>
                  <a:pt x="69056" y="254794"/>
                </a:moveTo>
                <a:lnTo>
                  <a:pt x="107156" y="254794"/>
                </a:lnTo>
                <a:lnTo>
                  <a:pt x="107156" y="292894"/>
                </a:lnTo>
                <a:lnTo>
                  <a:pt x="69056" y="292894"/>
                </a:lnTo>
                <a:lnTo>
                  <a:pt x="69056" y="254794"/>
                </a:lnTo>
                <a:close/>
                <a:moveTo>
                  <a:pt x="478631" y="254794"/>
                </a:moveTo>
                <a:lnTo>
                  <a:pt x="478631" y="292894"/>
                </a:lnTo>
                <a:lnTo>
                  <a:pt x="440531" y="292894"/>
                </a:lnTo>
                <a:lnTo>
                  <a:pt x="440531" y="254794"/>
                </a:lnTo>
                <a:lnTo>
                  <a:pt x="478631" y="254794"/>
                </a:lnTo>
                <a:close/>
                <a:moveTo>
                  <a:pt x="145256" y="397669"/>
                </a:moveTo>
                <a:lnTo>
                  <a:pt x="326231" y="321469"/>
                </a:lnTo>
                <a:lnTo>
                  <a:pt x="402431" y="140494"/>
                </a:lnTo>
                <a:lnTo>
                  <a:pt x="221456" y="216694"/>
                </a:lnTo>
                <a:lnTo>
                  <a:pt x="145256" y="397669"/>
                </a:lnTo>
                <a:close/>
                <a:moveTo>
                  <a:pt x="330994" y="211931"/>
                </a:moveTo>
                <a:lnTo>
                  <a:pt x="297085" y="292418"/>
                </a:lnTo>
                <a:lnTo>
                  <a:pt x="216598" y="326326"/>
                </a:lnTo>
                <a:lnTo>
                  <a:pt x="250507" y="245840"/>
                </a:lnTo>
                <a:lnTo>
                  <a:pt x="330994" y="211931"/>
                </a:lnTo>
                <a:close/>
              </a:path>
            </a:pathLst>
          </a:custGeom>
          <a:solidFill>
            <a:srgbClr val="D3D3D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2856"/>
              </a:solidFill>
              <a:effectLst/>
              <a:uLnTx/>
              <a:uFillTx/>
              <a:latin typeface="Arial"/>
              <a:ea typeface="+mn-ea"/>
              <a:cs typeface="+mn-cs"/>
            </a:endParaRPr>
          </a:p>
        </p:txBody>
      </p:sp>
      <p:sp>
        <p:nvSpPr>
          <p:cNvPr id="40" name="Freeform: Shape 39">
            <a:extLst>
              <a:ext uri="{FF2B5EF4-FFF2-40B4-BE49-F238E27FC236}">
                <a16:creationId xmlns:a16="http://schemas.microsoft.com/office/drawing/2014/main" xmlns="" id="{08F630F3-3C66-4AE9-BD78-2DB21CCA0947}"/>
              </a:ext>
            </a:extLst>
          </p:cNvPr>
          <p:cNvSpPr/>
          <p:nvPr/>
        </p:nvSpPr>
        <p:spPr>
          <a:xfrm>
            <a:off x="459480" y="936337"/>
            <a:ext cx="1570072" cy="1184440"/>
          </a:xfrm>
          <a:custGeom>
            <a:avLst/>
            <a:gdLst>
              <a:gd name="connsiteX0" fmla="*/ 369094 w 542925"/>
              <a:gd name="connsiteY0" fmla="*/ 64294 h 409575"/>
              <a:gd name="connsiteX1" fmla="*/ 369094 w 542925"/>
              <a:gd name="connsiteY1" fmla="*/ 7144 h 409575"/>
              <a:gd name="connsiteX2" fmla="*/ 178594 w 542925"/>
              <a:gd name="connsiteY2" fmla="*/ 7144 h 409575"/>
              <a:gd name="connsiteX3" fmla="*/ 178594 w 542925"/>
              <a:gd name="connsiteY3" fmla="*/ 64294 h 409575"/>
              <a:gd name="connsiteX4" fmla="*/ 7144 w 542925"/>
              <a:gd name="connsiteY4" fmla="*/ 64294 h 409575"/>
              <a:gd name="connsiteX5" fmla="*/ 7144 w 542925"/>
              <a:gd name="connsiteY5" fmla="*/ 407194 h 409575"/>
              <a:gd name="connsiteX6" fmla="*/ 540544 w 542925"/>
              <a:gd name="connsiteY6" fmla="*/ 407194 h 409575"/>
              <a:gd name="connsiteX7" fmla="*/ 540544 w 542925"/>
              <a:gd name="connsiteY7" fmla="*/ 64294 h 409575"/>
              <a:gd name="connsiteX8" fmla="*/ 369094 w 542925"/>
              <a:gd name="connsiteY8" fmla="*/ 64294 h 409575"/>
              <a:gd name="connsiteX9" fmla="*/ 216694 w 542925"/>
              <a:gd name="connsiteY9" fmla="*/ 45244 h 409575"/>
              <a:gd name="connsiteX10" fmla="*/ 330994 w 542925"/>
              <a:gd name="connsiteY10" fmla="*/ 45244 h 409575"/>
              <a:gd name="connsiteX11" fmla="*/ 330994 w 542925"/>
              <a:gd name="connsiteY11" fmla="*/ 64294 h 409575"/>
              <a:gd name="connsiteX12" fmla="*/ 216694 w 542925"/>
              <a:gd name="connsiteY12" fmla="*/ 64294 h 409575"/>
              <a:gd name="connsiteX13" fmla="*/ 216694 w 542925"/>
              <a:gd name="connsiteY13" fmla="*/ 45244 h 409575"/>
              <a:gd name="connsiteX14" fmla="*/ 369094 w 542925"/>
              <a:gd name="connsiteY14" fmla="*/ 102394 h 409575"/>
              <a:gd name="connsiteX15" fmla="*/ 486823 w 542925"/>
              <a:gd name="connsiteY15" fmla="*/ 102394 h 409575"/>
              <a:gd name="connsiteX16" fmla="*/ 444437 w 542925"/>
              <a:gd name="connsiteY16" fmla="*/ 169069 h 409575"/>
              <a:gd name="connsiteX17" fmla="*/ 311944 w 542925"/>
              <a:gd name="connsiteY17" fmla="*/ 169069 h 409575"/>
              <a:gd name="connsiteX18" fmla="*/ 311944 w 542925"/>
              <a:gd name="connsiteY18" fmla="*/ 150019 h 409575"/>
              <a:gd name="connsiteX19" fmla="*/ 235744 w 542925"/>
              <a:gd name="connsiteY19" fmla="*/ 150019 h 409575"/>
              <a:gd name="connsiteX20" fmla="*/ 235744 w 542925"/>
              <a:gd name="connsiteY20" fmla="*/ 169069 h 409575"/>
              <a:gd name="connsiteX21" fmla="*/ 103346 w 542925"/>
              <a:gd name="connsiteY21" fmla="*/ 169069 h 409575"/>
              <a:gd name="connsiteX22" fmla="*/ 60960 w 542925"/>
              <a:gd name="connsiteY22" fmla="*/ 102394 h 409575"/>
              <a:gd name="connsiteX23" fmla="*/ 178594 w 542925"/>
              <a:gd name="connsiteY23" fmla="*/ 102394 h 409575"/>
              <a:gd name="connsiteX24" fmla="*/ 369094 w 542925"/>
              <a:gd name="connsiteY24" fmla="*/ 102394 h 409575"/>
              <a:gd name="connsiteX25" fmla="*/ 45244 w 542925"/>
              <a:gd name="connsiteY25" fmla="*/ 369094 h 409575"/>
              <a:gd name="connsiteX26" fmla="*/ 45244 w 542925"/>
              <a:gd name="connsiteY26" fmla="*/ 148781 h 409575"/>
              <a:gd name="connsiteX27" fmla="*/ 82391 w 542925"/>
              <a:gd name="connsiteY27" fmla="*/ 207169 h 409575"/>
              <a:gd name="connsiteX28" fmla="*/ 235744 w 542925"/>
              <a:gd name="connsiteY28" fmla="*/ 207169 h 409575"/>
              <a:gd name="connsiteX29" fmla="*/ 235744 w 542925"/>
              <a:gd name="connsiteY29" fmla="*/ 226219 h 409575"/>
              <a:gd name="connsiteX30" fmla="*/ 311944 w 542925"/>
              <a:gd name="connsiteY30" fmla="*/ 226219 h 409575"/>
              <a:gd name="connsiteX31" fmla="*/ 311944 w 542925"/>
              <a:gd name="connsiteY31" fmla="*/ 207169 h 409575"/>
              <a:gd name="connsiteX32" fmla="*/ 465296 w 542925"/>
              <a:gd name="connsiteY32" fmla="*/ 207169 h 409575"/>
              <a:gd name="connsiteX33" fmla="*/ 502444 w 542925"/>
              <a:gd name="connsiteY33" fmla="*/ 148781 h 409575"/>
              <a:gd name="connsiteX34" fmla="*/ 502444 w 542925"/>
              <a:gd name="connsiteY34" fmla="*/ 369094 h 409575"/>
              <a:gd name="connsiteX35" fmla="*/ 45244 w 542925"/>
              <a:gd name="connsiteY35" fmla="*/ 36909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42925" h="409575">
                <a:moveTo>
                  <a:pt x="369094" y="64294"/>
                </a:moveTo>
                <a:lnTo>
                  <a:pt x="369094" y="7144"/>
                </a:lnTo>
                <a:lnTo>
                  <a:pt x="178594" y="7144"/>
                </a:lnTo>
                <a:lnTo>
                  <a:pt x="178594" y="64294"/>
                </a:lnTo>
                <a:lnTo>
                  <a:pt x="7144" y="64294"/>
                </a:lnTo>
                <a:lnTo>
                  <a:pt x="7144" y="407194"/>
                </a:lnTo>
                <a:lnTo>
                  <a:pt x="540544" y="407194"/>
                </a:lnTo>
                <a:lnTo>
                  <a:pt x="540544" y="64294"/>
                </a:lnTo>
                <a:lnTo>
                  <a:pt x="369094" y="64294"/>
                </a:lnTo>
                <a:close/>
                <a:moveTo>
                  <a:pt x="216694" y="45244"/>
                </a:moveTo>
                <a:lnTo>
                  <a:pt x="330994" y="45244"/>
                </a:lnTo>
                <a:lnTo>
                  <a:pt x="330994" y="64294"/>
                </a:lnTo>
                <a:lnTo>
                  <a:pt x="216694" y="64294"/>
                </a:lnTo>
                <a:lnTo>
                  <a:pt x="216694" y="45244"/>
                </a:lnTo>
                <a:close/>
                <a:moveTo>
                  <a:pt x="369094" y="102394"/>
                </a:moveTo>
                <a:lnTo>
                  <a:pt x="486823" y="102394"/>
                </a:lnTo>
                <a:lnTo>
                  <a:pt x="444437" y="169069"/>
                </a:lnTo>
                <a:lnTo>
                  <a:pt x="311944" y="169069"/>
                </a:lnTo>
                <a:lnTo>
                  <a:pt x="311944" y="150019"/>
                </a:lnTo>
                <a:lnTo>
                  <a:pt x="235744" y="150019"/>
                </a:lnTo>
                <a:lnTo>
                  <a:pt x="235744" y="169069"/>
                </a:lnTo>
                <a:lnTo>
                  <a:pt x="103346" y="169069"/>
                </a:lnTo>
                <a:lnTo>
                  <a:pt x="60960" y="102394"/>
                </a:lnTo>
                <a:lnTo>
                  <a:pt x="178594" y="102394"/>
                </a:lnTo>
                <a:lnTo>
                  <a:pt x="369094" y="102394"/>
                </a:lnTo>
                <a:close/>
                <a:moveTo>
                  <a:pt x="45244" y="369094"/>
                </a:moveTo>
                <a:lnTo>
                  <a:pt x="45244" y="148781"/>
                </a:lnTo>
                <a:lnTo>
                  <a:pt x="82391" y="207169"/>
                </a:lnTo>
                <a:lnTo>
                  <a:pt x="235744" y="207169"/>
                </a:lnTo>
                <a:lnTo>
                  <a:pt x="235744" y="226219"/>
                </a:lnTo>
                <a:lnTo>
                  <a:pt x="311944" y="226219"/>
                </a:lnTo>
                <a:lnTo>
                  <a:pt x="311944" y="207169"/>
                </a:lnTo>
                <a:lnTo>
                  <a:pt x="465296" y="207169"/>
                </a:lnTo>
                <a:lnTo>
                  <a:pt x="502444" y="148781"/>
                </a:lnTo>
                <a:lnTo>
                  <a:pt x="502444" y="369094"/>
                </a:lnTo>
                <a:lnTo>
                  <a:pt x="45244" y="369094"/>
                </a:lnTo>
                <a:close/>
              </a:path>
            </a:pathLst>
          </a:custGeom>
          <a:solidFill>
            <a:srgbClr val="D3D3D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2856"/>
              </a:solidFill>
              <a:effectLst/>
              <a:uLnTx/>
              <a:uFillTx/>
              <a:latin typeface="Arial"/>
              <a:ea typeface="+mn-ea"/>
              <a:cs typeface="+mn-cs"/>
            </a:endParaRPr>
          </a:p>
        </p:txBody>
      </p:sp>
      <p:sp>
        <p:nvSpPr>
          <p:cNvPr id="42" name="Freeform: Shape 41">
            <a:extLst>
              <a:ext uri="{FF2B5EF4-FFF2-40B4-BE49-F238E27FC236}">
                <a16:creationId xmlns:a16="http://schemas.microsoft.com/office/drawing/2014/main" xmlns="" id="{0CDA260B-2ECF-4118-8BFF-405D5DB4A129}"/>
              </a:ext>
            </a:extLst>
          </p:cNvPr>
          <p:cNvSpPr/>
          <p:nvPr/>
        </p:nvSpPr>
        <p:spPr>
          <a:xfrm>
            <a:off x="10080024" y="4008923"/>
            <a:ext cx="1676681" cy="1498310"/>
          </a:xfrm>
          <a:custGeom>
            <a:avLst/>
            <a:gdLst>
              <a:gd name="connsiteX0" fmla="*/ 366998 w 447675"/>
              <a:gd name="connsiteY0" fmla="*/ 278606 h 400050"/>
              <a:gd name="connsiteX1" fmla="*/ 407194 w 447675"/>
              <a:gd name="connsiteY1" fmla="*/ 204787 h 400050"/>
              <a:gd name="connsiteX2" fmla="*/ 319088 w 447675"/>
              <a:gd name="connsiteY2" fmla="*/ 116681 h 400050"/>
              <a:gd name="connsiteX3" fmla="*/ 238601 w 447675"/>
              <a:gd name="connsiteY3" fmla="*/ 169069 h 400050"/>
              <a:gd name="connsiteX4" fmla="*/ 186023 w 447675"/>
              <a:gd name="connsiteY4" fmla="*/ 169069 h 400050"/>
              <a:gd name="connsiteX5" fmla="*/ 226219 w 447675"/>
              <a:gd name="connsiteY5" fmla="*/ 95250 h 400050"/>
              <a:gd name="connsiteX6" fmla="*/ 138113 w 447675"/>
              <a:gd name="connsiteY6" fmla="*/ 7144 h 400050"/>
              <a:gd name="connsiteX7" fmla="*/ 50006 w 447675"/>
              <a:gd name="connsiteY7" fmla="*/ 95250 h 400050"/>
              <a:gd name="connsiteX8" fmla="*/ 90202 w 447675"/>
              <a:gd name="connsiteY8" fmla="*/ 169069 h 400050"/>
              <a:gd name="connsiteX9" fmla="*/ 7144 w 447675"/>
              <a:gd name="connsiteY9" fmla="*/ 169069 h 400050"/>
              <a:gd name="connsiteX10" fmla="*/ 7144 w 447675"/>
              <a:gd name="connsiteY10" fmla="*/ 342900 h 400050"/>
              <a:gd name="connsiteX11" fmla="*/ 40481 w 447675"/>
              <a:gd name="connsiteY11" fmla="*/ 342900 h 400050"/>
              <a:gd name="connsiteX12" fmla="*/ 40481 w 447675"/>
              <a:gd name="connsiteY12" fmla="*/ 202406 h 400050"/>
              <a:gd name="connsiteX13" fmla="*/ 231077 w 447675"/>
              <a:gd name="connsiteY13" fmla="*/ 202406 h 400050"/>
              <a:gd name="connsiteX14" fmla="*/ 230981 w 447675"/>
              <a:gd name="connsiteY14" fmla="*/ 204787 h 400050"/>
              <a:gd name="connsiteX15" fmla="*/ 271177 w 447675"/>
              <a:gd name="connsiteY15" fmla="*/ 278606 h 400050"/>
              <a:gd name="connsiteX16" fmla="*/ 197644 w 447675"/>
              <a:gd name="connsiteY16" fmla="*/ 278606 h 400050"/>
              <a:gd name="connsiteX17" fmla="*/ 197644 w 447675"/>
              <a:gd name="connsiteY17" fmla="*/ 400050 h 400050"/>
              <a:gd name="connsiteX18" fmla="*/ 230981 w 447675"/>
              <a:gd name="connsiteY18" fmla="*/ 400050 h 400050"/>
              <a:gd name="connsiteX19" fmla="*/ 230981 w 447675"/>
              <a:gd name="connsiteY19" fmla="*/ 311944 h 400050"/>
              <a:gd name="connsiteX20" fmla="*/ 407194 w 447675"/>
              <a:gd name="connsiteY20" fmla="*/ 311944 h 400050"/>
              <a:gd name="connsiteX21" fmla="*/ 407194 w 447675"/>
              <a:gd name="connsiteY21" fmla="*/ 400050 h 400050"/>
              <a:gd name="connsiteX22" fmla="*/ 440531 w 447675"/>
              <a:gd name="connsiteY22" fmla="*/ 400050 h 400050"/>
              <a:gd name="connsiteX23" fmla="*/ 440531 w 447675"/>
              <a:gd name="connsiteY23" fmla="*/ 278606 h 400050"/>
              <a:gd name="connsiteX24" fmla="*/ 366998 w 447675"/>
              <a:gd name="connsiteY24" fmla="*/ 278606 h 400050"/>
              <a:gd name="connsiteX25" fmla="*/ 138113 w 447675"/>
              <a:gd name="connsiteY25" fmla="*/ 40481 h 400050"/>
              <a:gd name="connsiteX26" fmla="*/ 192881 w 447675"/>
              <a:gd name="connsiteY26" fmla="*/ 95250 h 400050"/>
              <a:gd name="connsiteX27" fmla="*/ 138113 w 447675"/>
              <a:gd name="connsiteY27" fmla="*/ 150019 h 400050"/>
              <a:gd name="connsiteX28" fmla="*/ 83344 w 447675"/>
              <a:gd name="connsiteY28" fmla="*/ 95250 h 400050"/>
              <a:gd name="connsiteX29" fmla="*/ 138113 w 447675"/>
              <a:gd name="connsiteY29" fmla="*/ 40481 h 400050"/>
              <a:gd name="connsiteX30" fmla="*/ 319088 w 447675"/>
              <a:gd name="connsiteY30" fmla="*/ 150019 h 400050"/>
              <a:gd name="connsiteX31" fmla="*/ 373856 w 447675"/>
              <a:gd name="connsiteY31" fmla="*/ 204787 h 400050"/>
              <a:gd name="connsiteX32" fmla="*/ 319088 w 447675"/>
              <a:gd name="connsiteY32" fmla="*/ 259556 h 400050"/>
              <a:gd name="connsiteX33" fmla="*/ 264319 w 447675"/>
              <a:gd name="connsiteY33" fmla="*/ 204787 h 400050"/>
              <a:gd name="connsiteX34" fmla="*/ 319088 w 447675"/>
              <a:gd name="connsiteY34" fmla="*/ 150019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7675" h="400050">
                <a:moveTo>
                  <a:pt x="366998" y="278606"/>
                </a:moveTo>
                <a:cubicBezTo>
                  <a:pt x="391096" y="262890"/>
                  <a:pt x="407194" y="235649"/>
                  <a:pt x="407194" y="204787"/>
                </a:cubicBezTo>
                <a:cubicBezTo>
                  <a:pt x="407194" y="156210"/>
                  <a:pt x="367665" y="116681"/>
                  <a:pt x="319088" y="116681"/>
                </a:cubicBezTo>
                <a:cubicBezTo>
                  <a:pt x="283178" y="116681"/>
                  <a:pt x="252317" y="138208"/>
                  <a:pt x="238601" y="169069"/>
                </a:cubicBezTo>
                <a:lnTo>
                  <a:pt x="186023" y="169069"/>
                </a:lnTo>
                <a:cubicBezTo>
                  <a:pt x="210122" y="153353"/>
                  <a:pt x="226219" y="126111"/>
                  <a:pt x="226219" y="95250"/>
                </a:cubicBezTo>
                <a:cubicBezTo>
                  <a:pt x="226219" y="46672"/>
                  <a:pt x="186690" y="7144"/>
                  <a:pt x="138113" y="7144"/>
                </a:cubicBezTo>
                <a:cubicBezTo>
                  <a:pt x="89535" y="7144"/>
                  <a:pt x="50006" y="46672"/>
                  <a:pt x="50006" y="95250"/>
                </a:cubicBezTo>
                <a:cubicBezTo>
                  <a:pt x="50006" y="126111"/>
                  <a:pt x="66008" y="153353"/>
                  <a:pt x="90202" y="169069"/>
                </a:cubicBezTo>
                <a:lnTo>
                  <a:pt x="7144" y="169069"/>
                </a:lnTo>
                <a:lnTo>
                  <a:pt x="7144" y="342900"/>
                </a:lnTo>
                <a:lnTo>
                  <a:pt x="40481" y="342900"/>
                </a:lnTo>
                <a:lnTo>
                  <a:pt x="40481" y="202406"/>
                </a:lnTo>
                <a:lnTo>
                  <a:pt x="231077" y="202406"/>
                </a:lnTo>
                <a:cubicBezTo>
                  <a:pt x="231077" y="203168"/>
                  <a:pt x="230981" y="204025"/>
                  <a:pt x="230981" y="204787"/>
                </a:cubicBezTo>
                <a:cubicBezTo>
                  <a:pt x="230981" y="235649"/>
                  <a:pt x="246983" y="262890"/>
                  <a:pt x="271177" y="278606"/>
                </a:cubicBezTo>
                <a:lnTo>
                  <a:pt x="197644" y="278606"/>
                </a:lnTo>
                <a:lnTo>
                  <a:pt x="197644" y="400050"/>
                </a:lnTo>
                <a:lnTo>
                  <a:pt x="230981" y="400050"/>
                </a:lnTo>
                <a:lnTo>
                  <a:pt x="230981" y="311944"/>
                </a:lnTo>
                <a:lnTo>
                  <a:pt x="407194" y="311944"/>
                </a:lnTo>
                <a:lnTo>
                  <a:pt x="407194" y="400050"/>
                </a:lnTo>
                <a:lnTo>
                  <a:pt x="440531" y="400050"/>
                </a:lnTo>
                <a:lnTo>
                  <a:pt x="440531" y="278606"/>
                </a:lnTo>
                <a:lnTo>
                  <a:pt x="366998" y="278606"/>
                </a:lnTo>
                <a:close/>
                <a:moveTo>
                  <a:pt x="138113" y="40481"/>
                </a:moveTo>
                <a:cubicBezTo>
                  <a:pt x="168307" y="40481"/>
                  <a:pt x="192881" y="65056"/>
                  <a:pt x="192881" y="95250"/>
                </a:cubicBezTo>
                <a:cubicBezTo>
                  <a:pt x="192881" y="125444"/>
                  <a:pt x="168307" y="150019"/>
                  <a:pt x="138113" y="150019"/>
                </a:cubicBezTo>
                <a:cubicBezTo>
                  <a:pt x="107918" y="150019"/>
                  <a:pt x="83344" y="125444"/>
                  <a:pt x="83344" y="95250"/>
                </a:cubicBezTo>
                <a:cubicBezTo>
                  <a:pt x="83344" y="65056"/>
                  <a:pt x="107918" y="40481"/>
                  <a:pt x="138113" y="40481"/>
                </a:cubicBezTo>
                <a:close/>
                <a:moveTo>
                  <a:pt x="319088" y="150019"/>
                </a:moveTo>
                <a:cubicBezTo>
                  <a:pt x="349282" y="150019"/>
                  <a:pt x="373856" y="174593"/>
                  <a:pt x="373856" y="204787"/>
                </a:cubicBezTo>
                <a:cubicBezTo>
                  <a:pt x="373856" y="234982"/>
                  <a:pt x="349282" y="259556"/>
                  <a:pt x="319088" y="259556"/>
                </a:cubicBezTo>
                <a:cubicBezTo>
                  <a:pt x="288893" y="259556"/>
                  <a:pt x="264319" y="234982"/>
                  <a:pt x="264319" y="204787"/>
                </a:cubicBezTo>
                <a:cubicBezTo>
                  <a:pt x="264319" y="174593"/>
                  <a:pt x="288893" y="150019"/>
                  <a:pt x="319088" y="150019"/>
                </a:cubicBezTo>
                <a:close/>
              </a:path>
            </a:pathLst>
          </a:custGeom>
          <a:solidFill>
            <a:srgbClr val="D3D3D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2856"/>
              </a:solidFill>
              <a:effectLst/>
              <a:uLnTx/>
              <a:uFillTx/>
              <a:latin typeface="Arial"/>
              <a:ea typeface="+mn-ea"/>
              <a:cs typeface="+mn-cs"/>
            </a:endParaRPr>
          </a:p>
        </p:txBody>
      </p:sp>
      <p:sp>
        <p:nvSpPr>
          <p:cNvPr id="12" name="Oval 22">
            <a:extLst>
              <a:ext uri="{FF2B5EF4-FFF2-40B4-BE49-F238E27FC236}">
                <a16:creationId xmlns:a16="http://schemas.microsoft.com/office/drawing/2014/main" xmlns="" id="{CF5E46CF-8155-465E-BC67-3CB20032DF9A}"/>
              </a:ext>
            </a:extLst>
          </p:cNvPr>
          <p:cNvSpPr>
            <a:spLocks noChangeArrowheads="1"/>
          </p:cNvSpPr>
          <p:nvPr/>
        </p:nvSpPr>
        <p:spPr bwMode="gray">
          <a:xfrm>
            <a:off x="2219490" y="1747599"/>
            <a:ext cx="3419310" cy="3419310"/>
          </a:xfrm>
          <a:prstGeom prst="ellipse">
            <a:avLst/>
          </a:prstGeom>
          <a:solidFill>
            <a:schemeClr val="bg1"/>
          </a:solidFill>
          <a:ln w="3175">
            <a:noFill/>
            <a:round/>
            <a:headEnd/>
            <a:tailEnd/>
          </a:ln>
        </p:spPr>
        <p:txBody>
          <a:bodyPr lIns="0" tIns="0" rIns="0" bIns="0" anchor="ctr"/>
          <a:lstStyle/>
          <a:p>
            <a:pPr marL="177800" marR="0" lvl="0" indent="-177800" algn="ctr" defTabSz="801688" rtl="0" eaLnBrk="1" fontAlgn="auto" latinLnBrk="0" hangingPunct="1">
              <a:lnSpc>
                <a:spcPct val="90000"/>
              </a:lnSpc>
              <a:spcBef>
                <a:spcPts val="0"/>
              </a:spcBef>
              <a:spcAft>
                <a:spcPts val="0"/>
              </a:spcAft>
              <a:buClrTx/>
              <a:buSzTx/>
              <a:buFontTx/>
              <a:buNone/>
              <a:tabLst/>
              <a:defRPr/>
            </a:pPr>
            <a:r>
              <a:rPr kumimoji="0" lang="de-DE" sz="2600" b="1" i="0" u="none" strike="noStrike" kern="1200" cap="none" spc="0" normalizeH="0" baseline="0" noProof="0" dirty="0">
                <a:ln>
                  <a:noFill/>
                </a:ln>
                <a:solidFill>
                  <a:srgbClr val="002856"/>
                </a:solidFill>
                <a:effectLst/>
                <a:uLnTx/>
                <a:uFillTx/>
                <a:latin typeface="Arial Black" panose="020B0A04020102020204" pitchFamily="34" charset="0"/>
                <a:ea typeface="+mn-ea"/>
                <a:cs typeface="Arial" charset="0"/>
              </a:rPr>
              <a:t>Continuous</a:t>
            </a:r>
          </a:p>
          <a:p>
            <a:pPr marL="177800" marR="0" lvl="0" indent="-177800" algn="ctr" defTabSz="801688" rtl="0" eaLnBrk="1" fontAlgn="auto" latinLnBrk="0" hangingPunct="1">
              <a:lnSpc>
                <a:spcPct val="90000"/>
              </a:lnSpc>
              <a:spcBef>
                <a:spcPts val="0"/>
              </a:spcBef>
              <a:spcAft>
                <a:spcPts val="0"/>
              </a:spcAft>
              <a:buClrTx/>
              <a:buSzTx/>
              <a:buFontTx/>
              <a:buNone/>
              <a:tabLst/>
              <a:defRPr/>
            </a:pPr>
            <a:r>
              <a:rPr kumimoji="0" lang="de-DE" sz="2600" b="1" i="0" u="none" strike="noStrike" kern="1200" cap="none" spc="0" normalizeH="0" baseline="0" noProof="0" dirty="0">
                <a:ln>
                  <a:noFill/>
                </a:ln>
                <a:solidFill>
                  <a:srgbClr val="002856"/>
                </a:solidFill>
                <a:effectLst/>
                <a:uLnTx/>
                <a:uFillTx/>
                <a:latin typeface="Arial Black" panose="020B0A04020102020204" pitchFamily="34" charset="0"/>
                <a:ea typeface="+mn-ea"/>
                <a:cs typeface="Arial" charset="0"/>
              </a:rPr>
              <a:t>Operations</a:t>
            </a:r>
            <a:endParaRPr kumimoji="0" lang="de-DE" sz="2600" b="1" i="0" u="none" strike="noStrike" kern="0" cap="none" spc="0" normalizeH="0" baseline="0" noProof="0" dirty="0">
              <a:ln>
                <a:noFill/>
              </a:ln>
              <a:solidFill>
                <a:srgbClr val="002856"/>
              </a:solidFill>
              <a:effectLst/>
              <a:uLnTx/>
              <a:uFillTx/>
              <a:latin typeface="Arial Black" panose="020B0A04020102020204" pitchFamily="34" charset="0"/>
              <a:ea typeface="+mn-ea"/>
              <a:cs typeface="Arial" charset="0"/>
            </a:endParaRPr>
          </a:p>
        </p:txBody>
      </p:sp>
      <p:sp>
        <p:nvSpPr>
          <p:cNvPr id="13" name="Oval 22">
            <a:extLst>
              <a:ext uri="{FF2B5EF4-FFF2-40B4-BE49-F238E27FC236}">
                <a16:creationId xmlns:a16="http://schemas.microsoft.com/office/drawing/2014/main" xmlns="" id="{551E2140-A180-4290-868B-E82ADBB76EAB}"/>
              </a:ext>
            </a:extLst>
          </p:cNvPr>
          <p:cNvSpPr>
            <a:spLocks noChangeArrowheads="1"/>
          </p:cNvSpPr>
          <p:nvPr/>
        </p:nvSpPr>
        <p:spPr bwMode="gray">
          <a:xfrm>
            <a:off x="6553200" y="1707960"/>
            <a:ext cx="3425454" cy="3425454"/>
          </a:xfrm>
          <a:prstGeom prst="ellipse">
            <a:avLst/>
          </a:prstGeom>
          <a:solidFill>
            <a:schemeClr val="bg1"/>
          </a:solidFill>
          <a:ln w="3175">
            <a:noFill/>
            <a:round/>
            <a:headEnd/>
            <a:tailEnd/>
          </a:ln>
        </p:spPr>
        <p:txBody>
          <a:bodyPr lIns="0" tIns="0" rIns="0" bIns="0" anchor="ctr"/>
          <a:lstStyle/>
          <a:p>
            <a:pPr marL="177800" marR="0" lvl="0" indent="-177800" algn="ctr" defTabSz="801688" rtl="0" eaLnBrk="1" fontAlgn="auto" latinLnBrk="0" hangingPunct="1">
              <a:lnSpc>
                <a:spcPct val="90000"/>
              </a:lnSpc>
              <a:spcBef>
                <a:spcPts val="0"/>
              </a:spcBef>
              <a:spcAft>
                <a:spcPts val="0"/>
              </a:spcAft>
              <a:buClrTx/>
              <a:buSzTx/>
              <a:buFontTx/>
              <a:buNone/>
              <a:tabLst/>
              <a:defRPr/>
            </a:pPr>
            <a:r>
              <a:rPr kumimoji="0" lang="de-DE" sz="2600" b="1" i="0" u="none" strike="noStrike" kern="0" cap="none" spc="0" normalizeH="0" baseline="0" noProof="0" dirty="0">
                <a:ln>
                  <a:noFill/>
                </a:ln>
                <a:solidFill>
                  <a:srgbClr val="002856"/>
                </a:solidFill>
                <a:effectLst/>
                <a:uLnTx/>
                <a:uFillTx/>
                <a:latin typeface="Arial Black" panose="020B0A04020102020204" pitchFamily="34" charset="0"/>
                <a:ea typeface="+mn-ea"/>
                <a:cs typeface="Arial" charset="0"/>
              </a:rPr>
              <a:t>Continuous</a:t>
            </a:r>
          </a:p>
          <a:p>
            <a:pPr marL="177800" marR="0" lvl="0" indent="-177800" algn="ctr" defTabSz="801688" rtl="0" eaLnBrk="1" fontAlgn="auto" latinLnBrk="0" hangingPunct="1">
              <a:lnSpc>
                <a:spcPct val="90000"/>
              </a:lnSpc>
              <a:spcBef>
                <a:spcPts val="0"/>
              </a:spcBef>
              <a:spcAft>
                <a:spcPts val="0"/>
              </a:spcAft>
              <a:buClrTx/>
              <a:buSzTx/>
              <a:buFontTx/>
              <a:buNone/>
              <a:tabLst/>
              <a:defRPr/>
            </a:pPr>
            <a:r>
              <a:rPr kumimoji="0" lang="de-DE" sz="2600" b="1" i="0" u="none" strike="noStrike" kern="0" cap="none" spc="0" normalizeH="0" baseline="0" noProof="0" dirty="0">
                <a:ln>
                  <a:noFill/>
                </a:ln>
                <a:solidFill>
                  <a:srgbClr val="002856"/>
                </a:solidFill>
                <a:effectLst/>
                <a:uLnTx/>
                <a:uFillTx/>
                <a:latin typeface="Arial Black" panose="020B0A04020102020204" pitchFamily="34" charset="0"/>
                <a:ea typeface="+mn-ea"/>
                <a:cs typeface="Arial" charset="0"/>
              </a:rPr>
              <a:t>Innovation</a:t>
            </a:r>
          </a:p>
        </p:txBody>
      </p:sp>
      <p:grpSp>
        <p:nvGrpSpPr>
          <p:cNvPr id="19" name="Group 18">
            <a:extLst>
              <a:ext uri="{FF2B5EF4-FFF2-40B4-BE49-F238E27FC236}">
                <a16:creationId xmlns:a16="http://schemas.microsoft.com/office/drawing/2014/main" xmlns="" id="{064F2690-9DC7-412A-8B86-089F869EBE17}"/>
              </a:ext>
            </a:extLst>
          </p:cNvPr>
          <p:cNvGrpSpPr/>
          <p:nvPr/>
        </p:nvGrpSpPr>
        <p:grpSpPr>
          <a:xfrm>
            <a:off x="2071890" y="1580064"/>
            <a:ext cx="3586747" cy="3579839"/>
            <a:chOff x="1703071" y="1508759"/>
            <a:chExt cx="3741896" cy="3734689"/>
          </a:xfrm>
        </p:grpSpPr>
        <p:sp>
          <p:nvSpPr>
            <p:cNvPr id="20" name="Arc 19">
              <a:extLst>
                <a:ext uri="{FF2B5EF4-FFF2-40B4-BE49-F238E27FC236}">
                  <a16:creationId xmlns:a16="http://schemas.microsoft.com/office/drawing/2014/main" xmlns="" id="{9E59C490-26FD-4353-928B-13126C6B3AFE}"/>
                </a:ext>
              </a:extLst>
            </p:cNvPr>
            <p:cNvSpPr/>
            <p:nvPr/>
          </p:nvSpPr>
          <p:spPr bwMode="auto">
            <a:xfrm>
              <a:off x="1703071" y="1708750"/>
              <a:ext cx="3726179" cy="3465094"/>
            </a:xfrm>
            <a:prstGeom prst="arc">
              <a:avLst>
                <a:gd name="adj1" fmla="val 16329808"/>
                <a:gd name="adj2" fmla="val 21542346"/>
              </a:avLst>
            </a:prstGeom>
            <a:noFill/>
            <a:ln w="101600" cap="flat" cmpd="sng" algn="ctr">
              <a:solidFill>
                <a:srgbClr val="009AD7"/>
              </a:solidFill>
              <a:prstDash val="solid"/>
              <a:round/>
              <a:headEnd type="triangl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1" name="Arc 20">
              <a:extLst>
                <a:ext uri="{FF2B5EF4-FFF2-40B4-BE49-F238E27FC236}">
                  <a16:creationId xmlns:a16="http://schemas.microsoft.com/office/drawing/2014/main" xmlns="" id="{C5F1D4BA-B936-4161-80C8-B11B0037DE45}"/>
                </a:ext>
              </a:extLst>
            </p:cNvPr>
            <p:cNvSpPr/>
            <p:nvPr/>
          </p:nvSpPr>
          <p:spPr bwMode="auto">
            <a:xfrm flipH="1" flipV="1">
              <a:off x="1854613" y="1655581"/>
              <a:ext cx="3440441" cy="3587867"/>
            </a:xfrm>
            <a:prstGeom prst="arc">
              <a:avLst>
                <a:gd name="adj1" fmla="val 16200000"/>
                <a:gd name="adj2" fmla="val 21576880"/>
              </a:avLst>
            </a:prstGeom>
            <a:noFill/>
            <a:ln w="101600" cap="flat" cmpd="sng" algn="ctr">
              <a:solidFill>
                <a:srgbClr val="009AD7"/>
              </a:solidFill>
              <a:prstDash val="solid"/>
              <a:round/>
              <a:headEnd type="triangl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2" name="Arc 21">
              <a:extLst>
                <a:ext uri="{FF2B5EF4-FFF2-40B4-BE49-F238E27FC236}">
                  <a16:creationId xmlns:a16="http://schemas.microsoft.com/office/drawing/2014/main" xmlns="" id="{E9ED8996-AB65-48F7-BAB3-F98C7162F1EB}"/>
                </a:ext>
              </a:extLst>
            </p:cNvPr>
            <p:cNvSpPr/>
            <p:nvPr/>
          </p:nvSpPr>
          <p:spPr bwMode="auto">
            <a:xfrm rot="5598784">
              <a:off x="1828846" y="1639302"/>
              <a:ext cx="3726179" cy="3465094"/>
            </a:xfrm>
            <a:prstGeom prst="arc">
              <a:avLst/>
            </a:prstGeom>
            <a:noFill/>
            <a:ln w="101600" cap="flat" cmpd="sng" algn="ctr">
              <a:solidFill>
                <a:srgbClr val="009AD7"/>
              </a:solidFill>
              <a:prstDash val="solid"/>
              <a:round/>
              <a:headEnd type="triangl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3" name="Arc 22">
              <a:extLst>
                <a:ext uri="{FF2B5EF4-FFF2-40B4-BE49-F238E27FC236}">
                  <a16:creationId xmlns:a16="http://schemas.microsoft.com/office/drawing/2014/main" xmlns="" id="{92553208-848E-4EED-BC67-21A82DE42F57}"/>
                </a:ext>
              </a:extLst>
            </p:cNvPr>
            <p:cNvSpPr/>
            <p:nvPr/>
          </p:nvSpPr>
          <p:spPr bwMode="auto">
            <a:xfrm rot="5400000" flipH="1" flipV="1">
              <a:off x="1930813" y="1636531"/>
              <a:ext cx="3440441" cy="3587867"/>
            </a:xfrm>
            <a:prstGeom prst="arc">
              <a:avLst>
                <a:gd name="adj1" fmla="val 16227837"/>
                <a:gd name="adj2" fmla="val 21534591"/>
              </a:avLst>
            </a:prstGeom>
            <a:noFill/>
            <a:ln w="101600" cap="flat" cmpd="sng" algn="ctr">
              <a:solidFill>
                <a:srgbClr val="009AD7"/>
              </a:solidFill>
              <a:prstDash val="solid"/>
              <a:round/>
              <a:headEnd type="triangl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24" name="Group 23">
            <a:extLst>
              <a:ext uri="{FF2B5EF4-FFF2-40B4-BE49-F238E27FC236}">
                <a16:creationId xmlns:a16="http://schemas.microsoft.com/office/drawing/2014/main" xmlns="" id="{AFDB9F22-8A5A-4DB0-9FA8-3494A958F43D}"/>
              </a:ext>
            </a:extLst>
          </p:cNvPr>
          <p:cNvGrpSpPr/>
          <p:nvPr/>
        </p:nvGrpSpPr>
        <p:grpSpPr>
          <a:xfrm>
            <a:off x="6408672" y="1543497"/>
            <a:ext cx="3586747" cy="3579839"/>
            <a:chOff x="6227446" y="1470610"/>
            <a:chExt cx="3741896" cy="3734689"/>
          </a:xfrm>
        </p:grpSpPr>
        <p:sp>
          <p:nvSpPr>
            <p:cNvPr id="25" name="Arc 24">
              <a:extLst>
                <a:ext uri="{FF2B5EF4-FFF2-40B4-BE49-F238E27FC236}">
                  <a16:creationId xmlns:a16="http://schemas.microsoft.com/office/drawing/2014/main" xmlns="" id="{4BA83433-1994-4F14-90CB-5D8AA5EEBFFB}"/>
                </a:ext>
              </a:extLst>
            </p:cNvPr>
            <p:cNvSpPr/>
            <p:nvPr/>
          </p:nvSpPr>
          <p:spPr bwMode="auto">
            <a:xfrm>
              <a:off x="6227446" y="1670601"/>
              <a:ext cx="3726179" cy="3465094"/>
            </a:xfrm>
            <a:prstGeom prst="arc">
              <a:avLst>
                <a:gd name="adj1" fmla="val 16285485"/>
                <a:gd name="adj2" fmla="val 0"/>
              </a:avLst>
            </a:prstGeom>
            <a:noFill/>
            <a:ln w="101600" cap="flat" cmpd="sng" algn="ctr">
              <a:solidFill>
                <a:srgbClr val="009AD7"/>
              </a:solidFill>
              <a:prstDash val="solid"/>
              <a:round/>
              <a:headEnd type="triangl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6" name="Arc 25">
              <a:extLst>
                <a:ext uri="{FF2B5EF4-FFF2-40B4-BE49-F238E27FC236}">
                  <a16:creationId xmlns:a16="http://schemas.microsoft.com/office/drawing/2014/main" xmlns="" id="{955645F4-132C-48FB-A90D-B69DC57B238D}"/>
                </a:ext>
              </a:extLst>
            </p:cNvPr>
            <p:cNvSpPr/>
            <p:nvPr/>
          </p:nvSpPr>
          <p:spPr bwMode="auto">
            <a:xfrm flipH="1" flipV="1">
              <a:off x="6378988" y="1617432"/>
              <a:ext cx="3440441" cy="3587867"/>
            </a:xfrm>
            <a:prstGeom prst="arc">
              <a:avLst>
                <a:gd name="adj1" fmla="val 16200000"/>
                <a:gd name="adj2" fmla="val 21468422"/>
              </a:avLst>
            </a:prstGeom>
            <a:noFill/>
            <a:ln w="101600" cap="flat" cmpd="sng" algn="ctr">
              <a:solidFill>
                <a:srgbClr val="009AD7"/>
              </a:solidFill>
              <a:prstDash val="solid"/>
              <a:round/>
              <a:headEnd type="triangl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7" name="Arc 26">
              <a:extLst>
                <a:ext uri="{FF2B5EF4-FFF2-40B4-BE49-F238E27FC236}">
                  <a16:creationId xmlns:a16="http://schemas.microsoft.com/office/drawing/2014/main" xmlns="" id="{D22C2657-4D97-458D-AE5F-4255F3F92975}"/>
                </a:ext>
              </a:extLst>
            </p:cNvPr>
            <p:cNvSpPr/>
            <p:nvPr/>
          </p:nvSpPr>
          <p:spPr bwMode="auto">
            <a:xfrm rot="5598784">
              <a:off x="6353221" y="1601153"/>
              <a:ext cx="3726179" cy="3465094"/>
            </a:xfrm>
            <a:prstGeom prst="arc">
              <a:avLst>
                <a:gd name="adj1" fmla="val 16278826"/>
                <a:gd name="adj2" fmla="val 0"/>
              </a:avLst>
            </a:prstGeom>
            <a:noFill/>
            <a:ln w="101600" cap="flat" cmpd="sng" algn="ctr">
              <a:solidFill>
                <a:srgbClr val="009AD7"/>
              </a:solidFill>
              <a:prstDash val="solid"/>
              <a:round/>
              <a:headEnd type="triangl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8" name="Arc 27">
              <a:extLst>
                <a:ext uri="{FF2B5EF4-FFF2-40B4-BE49-F238E27FC236}">
                  <a16:creationId xmlns:a16="http://schemas.microsoft.com/office/drawing/2014/main" xmlns="" id="{FF343FAF-0D4E-4448-AD19-A5158826E51D}"/>
                </a:ext>
              </a:extLst>
            </p:cNvPr>
            <p:cNvSpPr/>
            <p:nvPr/>
          </p:nvSpPr>
          <p:spPr bwMode="auto">
            <a:xfrm rot="5400000" flipH="1" flipV="1">
              <a:off x="6455188" y="1598382"/>
              <a:ext cx="3440441" cy="3587867"/>
            </a:xfrm>
            <a:prstGeom prst="arc">
              <a:avLst>
                <a:gd name="adj1" fmla="val 16200000"/>
                <a:gd name="adj2" fmla="val 21491030"/>
              </a:avLst>
            </a:prstGeom>
            <a:noFill/>
            <a:ln w="101600" cap="flat" cmpd="sng" algn="ctr">
              <a:solidFill>
                <a:srgbClr val="009AD7"/>
              </a:solidFill>
              <a:prstDash val="solid"/>
              <a:round/>
              <a:headEnd type="triangl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32" name="TextBox 31">
            <a:extLst>
              <a:ext uri="{FF2B5EF4-FFF2-40B4-BE49-F238E27FC236}">
                <a16:creationId xmlns:a16="http://schemas.microsoft.com/office/drawing/2014/main" xmlns="" id="{76E29893-1F8D-4ADB-83F1-04A1674E9AF9}"/>
              </a:ext>
            </a:extLst>
          </p:cNvPr>
          <p:cNvSpPr txBox="1"/>
          <p:nvPr/>
        </p:nvSpPr>
        <p:spPr>
          <a:xfrm>
            <a:off x="0" y="63025"/>
            <a:ext cx="6096000" cy="646331"/>
          </a:xfrm>
          <a:prstGeom prst="rect">
            <a:avLst/>
          </a:prstGeom>
          <a:solidFill>
            <a:schemeClr val="bg1"/>
          </a:solidFill>
        </p:spPr>
        <p:txBody>
          <a:bodyPr wrap="square" rtlCol="0">
            <a:spAutoFit/>
          </a:bodyPr>
          <a:lstStyle/>
          <a:p>
            <a:r>
              <a:rPr lang="en-US" sz="3600" b="1" dirty="0"/>
              <a:t>Business Models</a:t>
            </a:r>
          </a:p>
        </p:txBody>
      </p:sp>
      <p:sp>
        <p:nvSpPr>
          <p:cNvPr id="34" name="TextBox 33">
            <a:extLst>
              <a:ext uri="{FF2B5EF4-FFF2-40B4-BE49-F238E27FC236}">
                <a16:creationId xmlns:a16="http://schemas.microsoft.com/office/drawing/2014/main" xmlns="" id="{CB64FD83-6CEA-4CB5-95E9-9A9F3D52E29F}"/>
              </a:ext>
            </a:extLst>
          </p:cNvPr>
          <p:cNvSpPr txBox="1"/>
          <p:nvPr/>
        </p:nvSpPr>
        <p:spPr>
          <a:xfrm>
            <a:off x="6096656" y="52194"/>
            <a:ext cx="6096000" cy="646331"/>
          </a:xfrm>
          <a:prstGeom prst="rect">
            <a:avLst/>
          </a:prstGeom>
          <a:solidFill>
            <a:schemeClr val="bg1"/>
          </a:solidFill>
        </p:spPr>
        <p:txBody>
          <a:bodyPr wrap="square" rtlCol="0">
            <a:spAutoFit/>
          </a:bodyPr>
          <a:lstStyle/>
          <a:p>
            <a:r>
              <a:rPr lang="en-US" sz="3600" b="1" dirty="0"/>
              <a:t>Strategy</a:t>
            </a:r>
          </a:p>
        </p:txBody>
      </p:sp>
      <p:sp>
        <p:nvSpPr>
          <p:cNvPr id="35" name="TextBox 34">
            <a:extLst>
              <a:ext uri="{FF2B5EF4-FFF2-40B4-BE49-F238E27FC236}">
                <a16:creationId xmlns:a16="http://schemas.microsoft.com/office/drawing/2014/main" xmlns="" id="{F1578896-359C-4562-AA01-43F56325D735}"/>
              </a:ext>
            </a:extLst>
          </p:cNvPr>
          <p:cNvSpPr txBox="1"/>
          <p:nvPr/>
        </p:nvSpPr>
        <p:spPr>
          <a:xfrm>
            <a:off x="-1600" y="6183101"/>
            <a:ext cx="6096000" cy="646331"/>
          </a:xfrm>
          <a:prstGeom prst="rect">
            <a:avLst/>
          </a:prstGeom>
          <a:solidFill>
            <a:schemeClr val="bg1"/>
          </a:solidFill>
        </p:spPr>
        <p:txBody>
          <a:bodyPr wrap="square" rtlCol="0">
            <a:spAutoFit/>
          </a:bodyPr>
          <a:lstStyle/>
          <a:p>
            <a:r>
              <a:rPr lang="en-US" sz="3600" b="1" dirty="0"/>
              <a:t>Journey Maps</a:t>
            </a:r>
          </a:p>
        </p:txBody>
      </p:sp>
      <p:sp>
        <p:nvSpPr>
          <p:cNvPr id="36" name="TextBox 35">
            <a:extLst>
              <a:ext uri="{FF2B5EF4-FFF2-40B4-BE49-F238E27FC236}">
                <a16:creationId xmlns:a16="http://schemas.microsoft.com/office/drawing/2014/main" xmlns="" id="{3A4ABFAE-16F6-4A2D-A788-AA80254F22C0}"/>
              </a:ext>
            </a:extLst>
          </p:cNvPr>
          <p:cNvSpPr txBox="1"/>
          <p:nvPr/>
        </p:nvSpPr>
        <p:spPr>
          <a:xfrm>
            <a:off x="6095056" y="6172270"/>
            <a:ext cx="6096000" cy="646331"/>
          </a:xfrm>
          <a:prstGeom prst="rect">
            <a:avLst/>
          </a:prstGeom>
          <a:solidFill>
            <a:schemeClr val="bg1"/>
          </a:solidFill>
        </p:spPr>
        <p:txBody>
          <a:bodyPr wrap="square" rtlCol="0">
            <a:spAutoFit/>
          </a:bodyPr>
          <a:lstStyle/>
          <a:p>
            <a:r>
              <a:rPr lang="en-US" sz="3600" b="1" dirty="0"/>
              <a:t>Personas</a:t>
            </a:r>
          </a:p>
        </p:txBody>
      </p:sp>
      <p:grpSp>
        <p:nvGrpSpPr>
          <p:cNvPr id="29" name="Group 28">
            <a:extLst>
              <a:ext uri="{FF2B5EF4-FFF2-40B4-BE49-F238E27FC236}">
                <a16:creationId xmlns:a16="http://schemas.microsoft.com/office/drawing/2014/main" xmlns="" id="{C867EFFB-3038-4F33-A7D4-085F32671B68}"/>
              </a:ext>
            </a:extLst>
          </p:cNvPr>
          <p:cNvGrpSpPr/>
          <p:nvPr/>
        </p:nvGrpSpPr>
        <p:grpSpPr>
          <a:xfrm>
            <a:off x="3055804" y="190643"/>
            <a:ext cx="6603307" cy="6415954"/>
            <a:chOff x="2729545" y="59237"/>
            <a:chExt cx="6888941" cy="6693484"/>
          </a:xfrm>
        </p:grpSpPr>
        <p:sp>
          <p:nvSpPr>
            <p:cNvPr id="30" name="Arc 29">
              <a:extLst>
                <a:ext uri="{FF2B5EF4-FFF2-40B4-BE49-F238E27FC236}">
                  <a16:creationId xmlns:a16="http://schemas.microsoft.com/office/drawing/2014/main" xmlns="" id="{ED66AA62-9B14-4269-BEFF-02454782AAB6}"/>
                </a:ext>
              </a:extLst>
            </p:cNvPr>
            <p:cNvSpPr/>
            <p:nvPr/>
          </p:nvSpPr>
          <p:spPr bwMode="auto">
            <a:xfrm rot="7855483" flipH="1" flipV="1">
              <a:off x="3190364" y="324598"/>
              <a:ext cx="6037206" cy="6819039"/>
            </a:xfrm>
            <a:prstGeom prst="arc">
              <a:avLst/>
            </a:prstGeom>
            <a:noFill/>
            <a:ln w="101600" cap="flat" cmpd="sng" algn="ctr">
              <a:solidFill>
                <a:srgbClr val="002856"/>
              </a:solidFill>
              <a:prstDash val="solid"/>
              <a:round/>
              <a:headEnd type="non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1" name="Arc 30">
              <a:extLst>
                <a:ext uri="{FF2B5EF4-FFF2-40B4-BE49-F238E27FC236}">
                  <a16:creationId xmlns:a16="http://schemas.microsoft.com/office/drawing/2014/main" xmlns="" id="{58262173-AC33-45F6-9277-83ADE7AC6CA5}"/>
                </a:ext>
              </a:extLst>
            </p:cNvPr>
            <p:cNvSpPr/>
            <p:nvPr/>
          </p:nvSpPr>
          <p:spPr bwMode="auto">
            <a:xfrm rot="19102637" flipH="1" flipV="1">
              <a:off x="2729545" y="59237"/>
              <a:ext cx="6769870" cy="6091823"/>
            </a:xfrm>
            <a:prstGeom prst="arc">
              <a:avLst/>
            </a:prstGeom>
            <a:noFill/>
            <a:ln w="101600" cap="flat" cmpd="sng" algn="ctr">
              <a:solidFill>
                <a:srgbClr val="002856"/>
              </a:solidFill>
              <a:prstDash val="solid"/>
              <a:round/>
              <a:headEnd type="none" w="med" len="med"/>
              <a:tailEnd type="triangl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381017179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29BF1471-40F0-684A-8245-DB24599D7D50}"/>
              </a:ext>
            </a:extLst>
          </p:cNvPr>
          <p:cNvGrpSpPr/>
          <p:nvPr/>
        </p:nvGrpSpPr>
        <p:grpSpPr>
          <a:xfrm>
            <a:off x="42593" y="1166736"/>
            <a:ext cx="11689019" cy="4687296"/>
            <a:chOff x="3246120" y="2011680"/>
            <a:chExt cx="5700749" cy="2286000"/>
          </a:xfrm>
        </p:grpSpPr>
        <p:grpSp>
          <p:nvGrpSpPr>
            <p:cNvPr id="34" name="Group 33">
              <a:extLst>
                <a:ext uri="{FF2B5EF4-FFF2-40B4-BE49-F238E27FC236}">
                  <a16:creationId xmlns:a16="http://schemas.microsoft.com/office/drawing/2014/main" xmlns="" id="{98C4C2CC-1CC4-0B48-90FC-A5D6DBCFAF17}"/>
                </a:ext>
              </a:extLst>
            </p:cNvPr>
            <p:cNvGrpSpPr/>
            <p:nvPr/>
          </p:nvGrpSpPr>
          <p:grpSpPr>
            <a:xfrm>
              <a:off x="4952569" y="2011680"/>
              <a:ext cx="2284577" cy="2286000"/>
              <a:chOff x="4952187" y="2345638"/>
              <a:chExt cx="2284577" cy="2286000"/>
            </a:xfrm>
          </p:grpSpPr>
          <p:grpSp>
            <p:nvGrpSpPr>
              <p:cNvPr id="29" name="Group 28">
                <a:extLst>
                  <a:ext uri="{FF2B5EF4-FFF2-40B4-BE49-F238E27FC236}">
                    <a16:creationId xmlns:a16="http://schemas.microsoft.com/office/drawing/2014/main" xmlns="" id="{96879EDB-205B-F949-B514-4CC893DE1A17}"/>
                  </a:ext>
                </a:extLst>
              </p:cNvPr>
              <p:cNvGrpSpPr/>
              <p:nvPr/>
            </p:nvGrpSpPr>
            <p:grpSpPr>
              <a:xfrm>
                <a:off x="4952187" y="2346439"/>
                <a:ext cx="1891916" cy="1233869"/>
                <a:chOff x="4952187" y="2346439"/>
                <a:chExt cx="1891916" cy="1233869"/>
              </a:xfrm>
            </p:grpSpPr>
            <p:sp>
              <p:nvSpPr>
                <p:cNvPr id="11" name="Freeform 10">
                  <a:extLst>
                    <a:ext uri="{FF2B5EF4-FFF2-40B4-BE49-F238E27FC236}">
                      <a16:creationId xmlns:a16="http://schemas.microsoft.com/office/drawing/2014/main" xmlns="" id="{1FE14FE4-5494-8E45-82FA-DA9743803843}"/>
                    </a:ext>
                  </a:extLst>
                </p:cNvPr>
                <p:cNvSpPr/>
                <p:nvPr/>
              </p:nvSpPr>
              <p:spPr>
                <a:xfrm>
                  <a:off x="4952187" y="2346439"/>
                  <a:ext cx="1851625" cy="986519"/>
                </a:xfrm>
                <a:custGeom>
                  <a:avLst/>
                  <a:gdLst>
                    <a:gd name="connsiteX0" fmla="*/ 21356 w 367466"/>
                    <a:gd name="connsiteY0" fmla="*/ 195780 h 195780"/>
                    <a:gd name="connsiteX1" fmla="*/ 28024 w 367466"/>
                    <a:gd name="connsiteY1" fmla="*/ 28064 h 195780"/>
                    <a:gd name="connsiteX2" fmla="*/ 104072 w 367466"/>
                    <a:gd name="connsiteY2" fmla="*/ 108 h 195780"/>
                    <a:gd name="connsiteX3" fmla="*/ 334472 w 367466"/>
                    <a:gd name="connsiteY3" fmla="*/ 119009 h 195780"/>
                    <a:gd name="connsiteX4" fmla="*/ 341749 w 367466"/>
                    <a:gd name="connsiteY4" fmla="*/ 126534 h 195780"/>
                    <a:gd name="connsiteX5" fmla="*/ 367466 w 367466"/>
                    <a:gd name="connsiteY5" fmla="*/ 104474 h 195780"/>
                    <a:gd name="connsiteX6" fmla="*/ 361237 w 367466"/>
                    <a:gd name="connsiteY6" fmla="*/ 186151 h 195780"/>
                    <a:gd name="connsiteX7" fmla="*/ 279532 w 367466"/>
                    <a:gd name="connsiteY7" fmla="*/ 179969 h 195780"/>
                    <a:gd name="connsiteX8" fmla="*/ 305592 w 367466"/>
                    <a:gd name="connsiteY8" fmla="*/ 157595 h 195780"/>
                    <a:gd name="connsiteX9" fmla="*/ 300829 w 367466"/>
                    <a:gd name="connsiteY9" fmla="*/ 152718 h 195780"/>
                    <a:gd name="connsiteX10" fmla="*/ 105043 w 367466"/>
                    <a:gd name="connsiteY10" fmla="*/ 47000 h 195780"/>
                    <a:gd name="connsiteX11" fmla="*/ 61695 w 367466"/>
                    <a:gd name="connsiteY11" fmla="*/ 61745 h 195780"/>
                    <a:gd name="connsiteX12" fmla="*/ 54532 w 367466"/>
                    <a:gd name="connsiteY12" fmla="*/ 148346 h 195780"/>
                    <a:gd name="connsiteX13" fmla="*/ 21356 w 367466"/>
                    <a:gd name="connsiteY13" fmla="*/ 195780 h 19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7466" h="195780">
                      <a:moveTo>
                        <a:pt x="21356" y="195780"/>
                      </a:moveTo>
                      <a:cubicBezTo>
                        <a:pt x="-9238" y="125295"/>
                        <a:pt x="-6914" y="63002"/>
                        <a:pt x="28024" y="28064"/>
                      </a:cubicBezTo>
                      <a:cubicBezTo>
                        <a:pt x="48587" y="8906"/>
                        <a:pt x="75996" y="-1170"/>
                        <a:pt x="104072" y="108"/>
                      </a:cubicBezTo>
                      <a:cubicBezTo>
                        <a:pt x="172852" y="108"/>
                        <a:pt x="261148" y="45666"/>
                        <a:pt x="334472" y="119009"/>
                      </a:cubicBezTo>
                      <a:lnTo>
                        <a:pt x="341749" y="126534"/>
                      </a:lnTo>
                      <a:lnTo>
                        <a:pt x="367466" y="104474"/>
                      </a:lnTo>
                      <a:lnTo>
                        <a:pt x="361237" y="186151"/>
                      </a:lnTo>
                      <a:lnTo>
                        <a:pt x="279532" y="179969"/>
                      </a:lnTo>
                      <a:lnTo>
                        <a:pt x="305592" y="157595"/>
                      </a:lnTo>
                      <a:lnTo>
                        <a:pt x="300829" y="152718"/>
                      </a:lnTo>
                      <a:cubicBezTo>
                        <a:pt x="236612" y="88529"/>
                        <a:pt x="159774" y="47000"/>
                        <a:pt x="105043" y="47000"/>
                      </a:cubicBezTo>
                      <a:cubicBezTo>
                        <a:pt x="89210" y="45973"/>
                        <a:pt x="73618" y="51277"/>
                        <a:pt x="61695" y="61745"/>
                      </a:cubicBezTo>
                      <a:cubicBezTo>
                        <a:pt x="45131" y="78309"/>
                        <a:pt x="42645" y="109008"/>
                        <a:pt x="54532" y="148346"/>
                      </a:cubicBezTo>
                      <a:cubicBezTo>
                        <a:pt x="42551" y="163493"/>
                        <a:pt x="31474" y="179331"/>
                        <a:pt x="21356" y="195780"/>
                      </a:cubicBezTo>
                      <a:close/>
                    </a:path>
                  </a:pathLst>
                </a:custGeom>
                <a:solidFill>
                  <a:srgbClr val="6A80A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0" name="TextBox 19">
                  <a:extLst>
                    <a:ext uri="{FF2B5EF4-FFF2-40B4-BE49-F238E27FC236}">
                      <a16:creationId xmlns:a16="http://schemas.microsoft.com/office/drawing/2014/main" xmlns="" id="{DF09A9A5-8A60-E34C-AD45-7FA9D4C5FEB8}"/>
                    </a:ext>
                  </a:extLst>
                </p:cNvPr>
                <p:cNvSpPr txBox="1"/>
                <p:nvPr/>
              </p:nvSpPr>
              <p:spPr>
                <a:xfrm rot="2101861">
                  <a:off x="5015303" y="2665908"/>
                  <a:ext cx="1828800" cy="914400"/>
                </a:xfrm>
                <a:prstGeom prst="rect">
                  <a:avLst/>
                </a:prstGeom>
                <a:noFill/>
              </p:spPr>
              <p:txBody>
                <a:bodyPr wrap="none" lIns="0" rIns="0" rtlCol="0">
                  <a:prstTxWarp prst="textArchUp">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EC10D"/>
                      </a:solidFill>
                      <a:effectLst/>
                      <a:uLnTx/>
                      <a:uFillTx/>
                      <a:latin typeface="Arial"/>
                      <a:ea typeface="+mn-ea"/>
                      <a:cs typeface="+mn-cs"/>
                    </a:rPr>
                    <a:t>S</a:t>
                  </a:r>
                  <a:r>
                    <a:rPr kumimoji="0" lang="en-US" sz="2800" b="0" i="0" u="none" strike="noStrike" kern="1200" cap="none" spc="0" normalizeH="0" baseline="0" noProof="0" dirty="0">
                      <a:ln>
                        <a:noFill/>
                      </a:ln>
                      <a:solidFill>
                        <a:srgbClr val="FFFFFF"/>
                      </a:solidFill>
                      <a:effectLst/>
                      <a:uLnTx/>
                      <a:uFillTx/>
                      <a:latin typeface="Arial"/>
                      <a:ea typeface="+mn-ea"/>
                      <a:cs typeface="+mn-cs"/>
                    </a:rPr>
                    <a:t>ynthesize</a:t>
                  </a:r>
                </a:p>
              </p:txBody>
            </p:sp>
          </p:grpSp>
          <p:grpSp>
            <p:nvGrpSpPr>
              <p:cNvPr id="30" name="Group 29">
                <a:extLst>
                  <a:ext uri="{FF2B5EF4-FFF2-40B4-BE49-F238E27FC236}">
                    <a16:creationId xmlns:a16="http://schemas.microsoft.com/office/drawing/2014/main" xmlns="" id="{FA027B9A-59B5-2148-8534-B2A16B332DF9}"/>
                  </a:ext>
                </a:extLst>
              </p:cNvPr>
              <p:cNvGrpSpPr/>
              <p:nvPr/>
            </p:nvGrpSpPr>
            <p:grpSpPr>
              <a:xfrm>
                <a:off x="6020709" y="2345638"/>
                <a:ext cx="1216055" cy="1909731"/>
                <a:chOff x="6020709" y="2345638"/>
                <a:chExt cx="1216055" cy="1909731"/>
              </a:xfrm>
            </p:grpSpPr>
            <p:sp>
              <p:nvSpPr>
                <p:cNvPr id="12" name="Freeform 11">
                  <a:extLst>
                    <a:ext uri="{FF2B5EF4-FFF2-40B4-BE49-F238E27FC236}">
                      <a16:creationId xmlns:a16="http://schemas.microsoft.com/office/drawing/2014/main" xmlns="" id="{54F7619B-AD62-E143-A169-6907B313B0CB}"/>
                    </a:ext>
                  </a:extLst>
                </p:cNvPr>
                <p:cNvSpPr/>
                <p:nvPr/>
              </p:nvSpPr>
              <p:spPr>
                <a:xfrm>
                  <a:off x="6250137" y="2345638"/>
                  <a:ext cx="986627" cy="1852825"/>
                </a:xfrm>
                <a:custGeom>
                  <a:avLst/>
                  <a:gdLst>
                    <a:gd name="connsiteX0" fmla="*/ 9687 w 195802"/>
                    <a:gd name="connsiteY0" fmla="*/ 361446 h 367703"/>
                    <a:gd name="connsiteX1" fmla="*/ 15926 w 195802"/>
                    <a:gd name="connsiteY1" fmla="*/ 279779 h 367703"/>
                    <a:gd name="connsiteX2" fmla="*/ 38252 w 195802"/>
                    <a:gd name="connsiteY2" fmla="*/ 305801 h 367703"/>
                    <a:gd name="connsiteX3" fmla="*/ 43215 w 195802"/>
                    <a:gd name="connsiteY3" fmla="*/ 301038 h 367703"/>
                    <a:gd name="connsiteX4" fmla="*/ 134141 w 195802"/>
                    <a:gd name="connsiteY4" fmla="*/ 61961 h 367703"/>
                    <a:gd name="connsiteX5" fmla="*/ 91650 w 195802"/>
                    <a:gd name="connsiteY5" fmla="*/ 47426 h 367703"/>
                    <a:gd name="connsiteX6" fmla="*/ 47377 w 195802"/>
                    <a:gd name="connsiteY6" fmla="*/ 54846 h 367703"/>
                    <a:gd name="connsiteX7" fmla="*/ 0 w 195802"/>
                    <a:gd name="connsiteY7" fmla="*/ 21670 h 367703"/>
                    <a:gd name="connsiteX8" fmla="*/ 91497 w 195802"/>
                    <a:gd name="connsiteY8" fmla="*/ 105 h 367703"/>
                    <a:gd name="connsiteX9" fmla="*/ 167811 w 195802"/>
                    <a:gd name="connsiteY9" fmla="*/ 28223 h 367703"/>
                    <a:gd name="connsiteX10" fmla="*/ 187004 w 195802"/>
                    <a:gd name="connsiteY10" fmla="*/ 161002 h 367703"/>
                    <a:gd name="connsiteX11" fmla="*/ 76886 w 195802"/>
                    <a:gd name="connsiteY11" fmla="*/ 334671 h 367703"/>
                    <a:gd name="connsiteX12" fmla="*/ 69266 w 195802"/>
                    <a:gd name="connsiteY12" fmla="*/ 341986 h 367703"/>
                    <a:gd name="connsiteX13" fmla="*/ 91335 w 195802"/>
                    <a:gd name="connsiteY13" fmla="*/ 367704 h 36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802" h="367703">
                      <a:moveTo>
                        <a:pt x="9687" y="361446"/>
                      </a:moveTo>
                      <a:lnTo>
                        <a:pt x="15926" y="279779"/>
                      </a:lnTo>
                      <a:lnTo>
                        <a:pt x="38252" y="305801"/>
                      </a:lnTo>
                      <a:lnTo>
                        <a:pt x="43215" y="301038"/>
                      </a:lnTo>
                      <a:cubicBezTo>
                        <a:pt x="141913" y="202340"/>
                        <a:pt x="169897" y="97727"/>
                        <a:pt x="134141" y="61961"/>
                      </a:cubicBezTo>
                      <a:cubicBezTo>
                        <a:pt x="122513" y="51589"/>
                        <a:pt x="107193" y="46348"/>
                        <a:pt x="91650" y="47426"/>
                      </a:cubicBezTo>
                      <a:cubicBezTo>
                        <a:pt x="76610" y="47732"/>
                        <a:pt x="61695" y="50232"/>
                        <a:pt x="47377" y="54846"/>
                      </a:cubicBezTo>
                      <a:cubicBezTo>
                        <a:pt x="32247" y="42871"/>
                        <a:pt x="16428" y="31793"/>
                        <a:pt x="0" y="21670"/>
                      </a:cubicBezTo>
                      <a:cubicBezTo>
                        <a:pt x="28738" y="8400"/>
                        <a:pt x="59858" y="1065"/>
                        <a:pt x="91497" y="105"/>
                      </a:cubicBezTo>
                      <a:cubicBezTo>
                        <a:pt x="119681" y="-1158"/>
                        <a:pt x="147186" y="8976"/>
                        <a:pt x="167811" y="28223"/>
                      </a:cubicBezTo>
                      <a:cubicBezTo>
                        <a:pt x="196663" y="57074"/>
                        <a:pt x="203483" y="104233"/>
                        <a:pt x="187004" y="161002"/>
                      </a:cubicBezTo>
                      <a:cubicBezTo>
                        <a:pt x="170240" y="218761"/>
                        <a:pt x="131121" y="280436"/>
                        <a:pt x="76886" y="334671"/>
                      </a:cubicBezTo>
                      <a:cubicBezTo>
                        <a:pt x="76000" y="335557"/>
                        <a:pt x="69266" y="341986"/>
                        <a:pt x="69266" y="341986"/>
                      </a:cubicBezTo>
                      <a:lnTo>
                        <a:pt x="91335" y="367704"/>
                      </a:lnTo>
                      <a:close/>
                    </a:path>
                  </a:pathLst>
                </a:custGeom>
                <a:solidFill>
                  <a:srgbClr val="009AD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4" name="TextBox 23">
                  <a:extLst>
                    <a:ext uri="{FF2B5EF4-FFF2-40B4-BE49-F238E27FC236}">
                      <a16:creationId xmlns:a16="http://schemas.microsoft.com/office/drawing/2014/main" xmlns="" id="{F055F8B0-9495-2A4E-957B-AFC282499ADA}"/>
                    </a:ext>
                  </a:extLst>
                </p:cNvPr>
                <p:cNvSpPr txBox="1"/>
                <p:nvPr/>
              </p:nvSpPr>
              <p:spPr>
                <a:xfrm rot="18300000">
                  <a:off x="5563509" y="2883769"/>
                  <a:ext cx="1828800" cy="914400"/>
                </a:xfrm>
                <a:prstGeom prst="rect">
                  <a:avLst/>
                </a:prstGeom>
                <a:noFill/>
              </p:spPr>
              <p:txBody>
                <a:bodyPr wrap="none" lIns="0" rIns="0"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EC10D"/>
                      </a:solidFill>
                      <a:effectLst/>
                      <a:uLnTx/>
                      <a:uFillTx/>
                      <a:latin typeface="Arial"/>
                      <a:ea typeface="+mn-ea"/>
                      <a:cs typeface="+mn-cs"/>
                    </a:rPr>
                    <a:t>A</a:t>
                  </a:r>
                  <a:r>
                    <a:rPr kumimoji="0" lang="en-US" sz="2800" b="0" i="0" u="none" strike="noStrike" kern="1200" cap="none" spc="0" normalizeH="0" baseline="0" noProof="0" dirty="0">
                      <a:ln>
                        <a:noFill/>
                      </a:ln>
                      <a:solidFill>
                        <a:srgbClr val="000000"/>
                      </a:solidFill>
                      <a:effectLst/>
                      <a:uLnTx/>
                      <a:uFillTx/>
                      <a:latin typeface="Arial"/>
                      <a:ea typeface="+mn-ea"/>
                      <a:cs typeface="+mn-cs"/>
                    </a:rPr>
                    <a:t>dvocate</a:t>
                  </a:r>
                </a:p>
              </p:txBody>
            </p:sp>
          </p:grpSp>
          <p:grpSp>
            <p:nvGrpSpPr>
              <p:cNvPr id="33" name="Group 32">
                <a:extLst>
                  <a:ext uri="{FF2B5EF4-FFF2-40B4-BE49-F238E27FC236}">
                    <a16:creationId xmlns:a16="http://schemas.microsoft.com/office/drawing/2014/main" xmlns="" id="{F49AA7FE-A583-5945-872F-DF605AD89BF9}"/>
                  </a:ext>
                </a:extLst>
              </p:cNvPr>
              <p:cNvGrpSpPr/>
              <p:nvPr/>
            </p:nvGrpSpPr>
            <p:grpSpPr>
              <a:xfrm>
                <a:off x="4952429" y="2739628"/>
                <a:ext cx="1234848" cy="1892010"/>
                <a:chOff x="4952429" y="2739628"/>
                <a:chExt cx="1234848" cy="1892010"/>
              </a:xfrm>
            </p:grpSpPr>
            <p:sp>
              <p:nvSpPr>
                <p:cNvPr id="7" name="Freeform 6">
                  <a:extLst>
                    <a:ext uri="{FF2B5EF4-FFF2-40B4-BE49-F238E27FC236}">
                      <a16:creationId xmlns:a16="http://schemas.microsoft.com/office/drawing/2014/main" xmlns="" id="{CCB4EEE9-C4BB-4D4F-98F3-C1D176AF9F16}"/>
                    </a:ext>
                  </a:extLst>
                </p:cNvPr>
                <p:cNvSpPr/>
                <p:nvPr/>
              </p:nvSpPr>
              <p:spPr>
                <a:xfrm>
                  <a:off x="4952429" y="2779665"/>
                  <a:ext cx="985302" cy="1851973"/>
                </a:xfrm>
                <a:custGeom>
                  <a:avLst/>
                  <a:gdLst>
                    <a:gd name="connsiteX0" fmla="*/ 104004 w 195539"/>
                    <a:gd name="connsiteY0" fmla="*/ 367427 h 367534"/>
                    <a:gd name="connsiteX1" fmla="*/ 27976 w 195539"/>
                    <a:gd name="connsiteY1" fmla="*/ 339462 h 367534"/>
                    <a:gd name="connsiteX2" fmla="*/ 8792 w 195539"/>
                    <a:gd name="connsiteY2" fmla="*/ 206693 h 367534"/>
                    <a:gd name="connsiteX3" fmla="*/ 118901 w 195539"/>
                    <a:gd name="connsiteY3" fmla="*/ 33014 h 367534"/>
                    <a:gd name="connsiteX4" fmla="*/ 126435 w 195539"/>
                    <a:gd name="connsiteY4" fmla="*/ 25660 h 367534"/>
                    <a:gd name="connsiteX5" fmla="*/ 104423 w 195539"/>
                    <a:gd name="connsiteY5" fmla="*/ 0 h 367534"/>
                    <a:gd name="connsiteX6" fmla="*/ 186100 w 195539"/>
                    <a:gd name="connsiteY6" fmla="*/ 6248 h 367534"/>
                    <a:gd name="connsiteX7" fmla="*/ 179871 w 195539"/>
                    <a:gd name="connsiteY7" fmla="*/ 87916 h 367534"/>
                    <a:gd name="connsiteX8" fmla="*/ 157497 w 195539"/>
                    <a:gd name="connsiteY8" fmla="*/ 61846 h 367534"/>
                    <a:gd name="connsiteX9" fmla="*/ 152572 w 195539"/>
                    <a:gd name="connsiteY9" fmla="*/ 66694 h 367534"/>
                    <a:gd name="connsiteX10" fmla="*/ 61646 w 195539"/>
                    <a:gd name="connsiteY10" fmla="*/ 305791 h 367534"/>
                    <a:gd name="connsiteX11" fmla="*/ 104985 w 195539"/>
                    <a:gd name="connsiteY11" fmla="*/ 320526 h 367534"/>
                    <a:gd name="connsiteX12" fmla="*/ 148705 w 195539"/>
                    <a:gd name="connsiteY12" fmla="*/ 313296 h 367534"/>
                    <a:gd name="connsiteX13" fmla="*/ 195539 w 195539"/>
                    <a:gd name="connsiteY13" fmla="*/ 346053 h 367534"/>
                    <a:gd name="connsiteX14" fmla="*/ 104014 w 195539"/>
                    <a:gd name="connsiteY14" fmla="*/ 367427 h 3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539" h="367534">
                      <a:moveTo>
                        <a:pt x="104004" y="367427"/>
                      </a:moveTo>
                      <a:cubicBezTo>
                        <a:pt x="75933" y="368701"/>
                        <a:pt x="48530" y="358622"/>
                        <a:pt x="27976" y="339462"/>
                      </a:cubicBezTo>
                      <a:cubicBezTo>
                        <a:pt x="-876" y="310610"/>
                        <a:pt x="-7667" y="263462"/>
                        <a:pt x="8792" y="206693"/>
                      </a:cubicBezTo>
                      <a:cubicBezTo>
                        <a:pt x="25556" y="148933"/>
                        <a:pt x="64666" y="87249"/>
                        <a:pt x="118901" y="33014"/>
                      </a:cubicBezTo>
                      <a:lnTo>
                        <a:pt x="126435" y="25660"/>
                      </a:lnTo>
                      <a:lnTo>
                        <a:pt x="104423" y="0"/>
                      </a:lnTo>
                      <a:lnTo>
                        <a:pt x="186100" y="6248"/>
                      </a:lnTo>
                      <a:lnTo>
                        <a:pt x="179871" y="87916"/>
                      </a:lnTo>
                      <a:lnTo>
                        <a:pt x="157497" y="61846"/>
                      </a:lnTo>
                      <a:lnTo>
                        <a:pt x="152572" y="66694"/>
                      </a:lnTo>
                      <a:cubicBezTo>
                        <a:pt x="53865" y="165430"/>
                        <a:pt x="25871" y="270005"/>
                        <a:pt x="61646" y="305791"/>
                      </a:cubicBezTo>
                      <a:cubicBezTo>
                        <a:pt x="73566" y="316256"/>
                        <a:pt x="89156" y="321556"/>
                        <a:pt x="104985" y="320526"/>
                      </a:cubicBezTo>
                      <a:cubicBezTo>
                        <a:pt x="119832" y="320249"/>
                        <a:pt x="134559" y="317814"/>
                        <a:pt x="148705" y="313296"/>
                      </a:cubicBezTo>
                      <a:cubicBezTo>
                        <a:pt x="163674" y="325106"/>
                        <a:pt x="179312" y="336043"/>
                        <a:pt x="195539" y="346053"/>
                      </a:cubicBezTo>
                      <a:cubicBezTo>
                        <a:pt x="166765" y="359221"/>
                        <a:pt x="135644" y="366489"/>
                        <a:pt x="104014" y="367427"/>
                      </a:cubicBezTo>
                      <a:close/>
                    </a:path>
                  </a:pathLst>
                </a:custGeom>
                <a:solidFill>
                  <a:srgbClr val="00285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6" name="TextBox 25">
                  <a:extLst>
                    <a:ext uri="{FF2B5EF4-FFF2-40B4-BE49-F238E27FC236}">
                      <a16:creationId xmlns:a16="http://schemas.microsoft.com/office/drawing/2014/main" xmlns="" id="{AEA52E65-F741-9542-A0BD-9062E98AE474}"/>
                    </a:ext>
                  </a:extLst>
                </p:cNvPr>
                <p:cNvSpPr txBox="1"/>
                <p:nvPr/>
              </p:nvSpPr>
              <p:spPr>
                <a:xfrm rot="18301861">
                  <a:off x="4815677" y="3196828"/>
                  <a:ext cx="1828800" cy="914400"/>
                </a:xfrm>
                <a:prstGeom prst="rect">
                  <a:avLst/>
                </a:prstGeom>
                <a:noFill/>
              </p:spPr>
              <p:txBody>
                <a:bodyPr wrap="none" lIns="0" rIns="0" rtlCol="0">
                  <a:prstTxWarp prst="textArchUp">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EC10D"/>
                      </a:solidFill>
                      <a:effectLst/>
                      <a:uLnTx/>
                      <a:uFillTx/>
                      <a:latin typeface="Arial"/>
                      <a:ea typeface="+mn-ea"/>
                      <a:cs typeface="+mn-cs"/>
                    </a:rPr>
                    <a:t>A</a:t>
                  </a:r>
                  <a:r>
                    <a:rPr kumimoji="0" lang="en-US" sz="2800" b="0" i="0" u="none" strike="noStrike" kern="1200" cap="none" spc="0" normalizeH="0" baseline="0" noProof="0" dirty="0">
                      <a:ln>
                        <a:noFill/>
                      </a:ln>
                      <a:solidFill>
                        <a:srgbClr val="FFFFFF"/>
                      </a:solidFill>
                      <a:effectLst/>
                      <a:uLnTx/>
                      <a:uFillTx/>
                      <a:latin typeface="Arial"/>
                      <a:ea typeface="+mn-ea"/>
                      <a:cs typeface="+mn-cs"/>
                    </a:rPr>
                    <a:t>cquire</a:t>
                  </a:r>
                </a:p>
              </p:txBody>
            </p:sp>
          </p:grpSp>
          <p:grpSp>
            <p:nvGrpSpPr>
              <p:cNvPr id="31" name="Group 30">
                <a:extLst>
                  <a:ext uri="{FF2B5EF4-FFF2-40B4-BE49-F238E27FC236}">
                    <a16:creationId xmlns:a16="http://schemas.microsoft.com/office/drawing/2014/main" xmlns="" id="{B3DDF56A-9BF4-374D-A6D9-D8C37C9FD324}"/>
                  </a:ext>
                </a:extLst>
              </p:cNvPr>
              <p:cNvGrpSpPr/>
              <p:nvPr/>
            </p:nvGrpSpPr>
            <p:grpSpPr>
              <a:xfrm>
                <a:off x="5330137" y="3440452"/>
                <a:ext cx="1905831" cy="1190999"/>
                <a:chOff x="5330137" y="3440452"/>
                <a:chExt cx="1905831" cy="1190999"/>
              </a:xfrm>
            </p:grpSpPr>
            <p:sp>
              <p:nvSpPr>
                <p:cNvPr id="10" name="Freeform 9">
                  <a:extLst>
                    <a:ext uri="{FF2B5EF4-FFF2-40B4-BE49-F238E27FC236}">
                      <a16:creationId xmlns:a16="http://schemas.microsoft.com/office/drawing/2014/main" xmlns="" id="{B31EC5EC-0CFC-5A43-9A06-D74DD7D47243}"/>
                    </a:ext>
                  </a:extLst>
                </p:cNvPr>
                <p:cNvSpPr/>
                <p:nvPr/>
              </p:nvSpPr>
              <p:spPr>
                <a:xfrm>
                  <a:off x="5385452" y="3645270"/>
                  <a:ext cx="1850516" cy="986181"/>
                </a:xfrm>
                <a:custGeom>
                  <a:avLst/>
                  <a:gdLst>
                    <a:gd name="connsiteX0" fmla="*/ 263376 w 367246"/>
                    <a:gd name="connsiteY0" fmla="*/ 195643 h 195713"/>
                    <a:gd name="connsiteX1" fmla="*/ 32966 w 367246"/>
                    <a:gd name="connsiteY1" fmla="*/ 76752 h 195713"/>
                    <a:gd name="connsiteX2" fmla="*/ 25670 w 367246"/>
                    <a:gd name="connsiteY2" fmla="*/ 69247 h 195713"/>
                    <a:gd name="connsiteX3" fmla="*/ 0 w 367246"/>
                    <a:gd name="connsiteY3" fmla="*/ 91297 h 195713"/>
                    <a:gd name="connsiteX4" fmla="*/ 6229 w 367246"/>
                    <a:gd name="connsiteY4" fmla="*/ 9620 h 195713"/>
                    <a:gd name="connsiteX5" fmla="*/ 87916 w 367246"/>
                    <a:gd name="connsiteY5" fmla="*/ 15831 h 195713"/>
                    <a:gd name="connsiteX6" fmla="*/ 61779 w 367246"/>
                    <a:gd name="connsiteY6" fmla="*/ 38271 h 195713"/>
                    <a:gd name="connsiteX7" fmla="*/ 66170 w 367246"/>
                    <a:gd name="connsiteY7" fmla="*/ 42615 h 195713"/>
                    <a:gd name="connsiteX8" fmla="*/ 262385 w 367246"/>
                    <a:gd name="connsiteY8" fmla="*/ 148752 h 195713"/>
                    <a:gd name="connsiteX9" fmla="*/ 262385 w 367246"/>
                    <a:gd name="connsiteY9" fmla="*/ 148752 h 195713"/>
                    <a:gd name="connsiteX10" fmla="*/ 305733 w 367246"/>
                    <a:gd name="connsiteY10" fmla="*/ 134007 h 195713"/>
                    <a:gd name="connsiteX11" fmla="*/ 313230 w 367246"/>
                    <a:gd name="connsiteY11" fmla="*/ 46901 h 195713"/>
                    <a:gd name="connsiteX12" fmla="*/ 345938 w 367246"/>
                    <a:gd name="connsiteY12" fmla="*/ 0 h 195713"/>
                    <a:gd name="connsiteX13" fmla="*/ 339404 w 367246"/>
                    <a:gd name="connsiteY13" fmla="*/ 167640 h 195713"/>
                    <a:gd name="connsiteX14" fmla="*/ 263385 w 367246"/>
                    <a:gd name="connsiteY14" fmla="*/ 195605 h 19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246" h="195713">
                      <a:moveTo>
                        <a:pt x="263376" y="195643"/>
                      </a:moveTo>
                      <a:cubicBezTo>
                        <a:pt x="194577" y="195643"/>
                        <a:pt x="106280" y="150085"/>
                        <a:pt x="32966" y="76752"/>
                      </a:cubicBezTo>
                      <a:lnTo>
                        <a:pt x="25670" y="69247"/>
                      </a:lnTo>
                      <a:lnTo>
                        <a:pt x="0" y="91297"/>
                      </a:lnTo>
                      <a:lnTo>
                        <a:pt x="6229" y="9620"/>
                      </a:lnTo>
                      <a:lnTo>
                        <a:pt x="87916" y="15831"/>
                      </a:lnTo>
                      <a:lnTo>
                        <a:pt x="61779" y="38271"/>
                      </a:lnTo>
                      <a:lnTo>
                        <a:pt x="66170" y="42615"/>
                      </a:lnTo>
                      <a:cubicBezTo>
                        <a:pt x="130826" y="107271"/>
                        <a:pt x="207664" y="148752"/>
                        <a:pt x="262385" y="148752"/>
                      </a:cubicBezTo>
                      <a:lnTo>
                        <a:pt x="262385" y="148752"/>
                      </a:lnTo>
                      <a:cubicBezTo>
                        <a:pt x="278219" y="149780"/>
                        <a:pt x="293811" y="144476"/>
                        <a:pt x="305733" y="134007"/>
                      </a:cubicBezTo>
                      <a:cubicBezTo>
                        <a:pt x="322259" y="117472"/>
                        <a:pt x="324945" y="85820"/>
                        <a:pt x="313230" y="46901"/>
                      </a:cubicBezTo>
                      <a:cubicBezTo>
                        <a:pt x="325032" y="31914"/>
                        <a:pt x="335953" y="16254"/>
                        <a:pt x="345938" y="0"/>
                      </a:cubicBezTo>
                      <a:cubicBezTo>
                        <a:pt x="376419" y="70676"/>
                        <a:pt x="374161" y="132931"/>
                        <a:pt x="339404" y="167640"/>
                      </a:cubicBezTo>
                      <a:cubicBezTo>
                        <a:pt x="318853" y="186801"/>
                        <a:pt x="291454" y="196880"/>
                        <a:pt x="263385" y="195605"/>
                      </a:cubicBezTo>
                      <a:close/>
                    </a:path>
                  </a:pathLst>
                </a:custGeom>
                <a:solidFill>
                  <a:srgbClr val="91DCF8"/>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8" name="TextBox 27">
                  <a:extLst>
                    <a:ext uri="{FF2B5EF4-FFF2-40B4-BE49-F238E27FC236}">
                      <a16:creationId xmlns:a16="http://schemas.microsoft.com/office/drawing/2014/main" xmlns="" id="{BBD0EEEE-7C5C-9041-A67D-47B57089E641}"/>
                    </a:ext>
                  </a:extLst>
                </p:cNvPr>
                <p:cNvSpPr txBox="1"/>
                <p:nvPr/>
              </p:nvSpPr>
              <p:spPr>
                <a:xfrm rot="2099758">
                  <a:off x="5330137" y="3440452"/>
                  <a:ext cx="1828800" cy="914400"/>
                </a:xfrm>
                <a:prstGeom prst="rect">
                  <a:avLst/>
                </a:prstGeom>
                <a:noFill/>
              </p:spPr>
              <p:txBody>
                <a:bodyPr wrap="none" lIns="0" rIns="0"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EC10D"/>
                      </a:solidFill>
                      <a:effectLst/>
                      <a:uLnTx/>
                      <a:uFillTx/>
                      <a:latin typeface="Arial"/>
                      <a:ea typeface="+mn-ea"/>
                      <a:cs typeface="+mn-cs"/>
                    </a:rPr>
                    <a:t>P</a:t>
                  </a:r>
                  <a:r>
                    <a:rPr kumimoji="0" lang="en-US" sz="2800" b="0" i="0" u="none" strike="noStrike" kern="1200" cap="none" spc="0" normalizeH="0" baseline="0" noProof="0" dirty="0">
                      <a:ln>
                        <a:noFill/>
                      </a:ln>
                      <a:solidFill>
                        <a:srgbClr val="000000"/>
                      </a:solidFill>
                      <a:effectLst/>
                      <a:uLnTx/>
                      <a:uFillTx/>
                      <a:latin typeface="Arial"/>
                      <a:ea typeface="+mn-ea"/>
                      <a:cs typeface="+mn-cs"/>
                    </a:rPr>
                    <a:t>repare</a:t>
                  </a:r>
                </a:p>
              </p:txBody>
            </p:sp>
          </p:grpSp>
        </p:grpSp>
        <p:sp>
          <p:nvSpPr>
            <p:cNvPr id="47" name="Right Arrow 46">
              <a:extLst>
                <a:ext uri="{FF2B5EF4-FFF2-40B4-BE49-F238E27FC236}">
                  <a16:creationId xmlns:a16="http://schemas.microsoft.com/office/drawing/2014/main" xmlns="" id="{1A6F89DD-B33F-DA43-BD0B-831C5021CE6B}"/>
                </a:ext>
              </a:extLst>
            </p:cNvPr>
            <p:cNvSpPr/>
            <p:nvPr/>
          </p:nvSpPr>
          <p:spPr>
            <a:xfrm>
              <a:off x="3246120" y="2903220"/>
              <a:ext cx="1645920" cy="502920"/>
            </a:xfrm>
            <a:prstGeom prst="rightArrow">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5" name="TextBox 44">
              <a:extLst>
                <a:ext uri="{FF2B5EF4-FFF2-40B4-BE49-F238E27FC236}">
                  <a16:creationId xmlns:a16="http://schemas.microsoft.com/office/drawing/2014/main" xmlns="" id="{4ED379FC-1A2B-6547-8529-63F2667BBFF7}"/>
                </a:ext>
              </a:extLst>
            </p:cNvPr>
            <p:cNvSpPr txBox="1"/>
            <p:nvPr/>
          </p:nvSpPr>
          <p:spPr>
            <a:xfrm flipH="1">
              <a:off x="3343041" y="2985403"/>
              <a:ext cx="1200199" cy="330226"/>
            </a:xfrm>
            <a:prstGeom prst="rect">
              <a:avLst/>
            </a:prstGeom>
            <a:noFill/>
          </p:spPr>
          <p:txBody>
            <a:bodyPr wrap="none" lIns="91440" tIns="91440" rIns="91440" b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a:ea typeface="+mn-ea"/>
                  <a:cs typeface="+mn-cs"/>
                </a:rPr>
                <a:t>Disruptions</a:t>
              </a:r>
            </a:p>
          </p:txBody>
        </p:sp>
        <p:sp>
          <p:nvSpPr>
            <p:cNvPr id="51" name="Right Arrow 50">
              <a:extLst>
                <a:ext uri="{FF2B5EF4-FFF2-40B4-BE49-F238E27FC236}">
                  <a16:creationId xmlns:a16="http://schemas.microsoft.com/office/drawing/2014/main" xmlns="" id="{B4BE6C07-B3AD-C649-AF8C-E98E74EFECBD}"/>
                </a:ext>
              </a:extLst>
            </p:cNvPr>
            <p:cNvSpPr/>
            <p:nvPr/>
          </p:nvSpPr>
          <p:spPr>
            <a:xfrm>
              <a:off x="7300949" y="2903220"/>
              <a:ext cx="1645920" cy="502920"/>
            </a:xfrm>
            <a:prstGeom prst="rightArrow">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52" name="TextBox 51">
              <a:extLst>
                <a:ext uri="{FF2B5EF4-FFF2-40B4-BE49-F238E27FC236}">
                  <a16:creationId xmlns:a16="http://schemas.microsoft.com/office/drawing/2014/main" xmlns="" id="{A213A05F-CF7E-354C-82C3-F6759C1A525B}"/>
                </a:ext>
              </a:extLst>
            </p:cNvPr>
            <p:cNvSpPr txBox="1"/>
            <p:nvPr/>
          </p:nvSpPr>
          <p:spPr>
            <a:xfrm flipH="1">
              <a:off x="7270412" y="2981086"/>
              <a:ext cx="1622364" cy="330226"/>
            </a:xfrm>
            <a:prstGeom prst="rect">
              <a:avLst/>
            </a:prstGeom>
            <a:noFill/>
          </p:spPr>
          <p:txBody>
            <a:bodyPr wrap="none" lIns="91440" tIns="91440" rIns="91440" b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a:ea typeface="+mn-ea"/>
                  <a:cs typeface="+mn-cs"/>
                </a:rPr>
                <a:t>Future Horizons</a:t>
              </a:r>
            </a:p>
          </p:txBody>
        </p:sp>
      </p:grpSp>
      <p:sp>
        <p:nvSpPr>
          <p:cNvPr id="2" name="Title 1">
            <a:extLst>
              <a:ext uri="{FF2B5EF4-FFF2-40B4-BE49-F238E27FC236}">
                <a16:creationId xmlns:a16="http://schemas.microsoft.com/office/drawing/2014/main" xmlns="" id="{6B7BF581-85FC-2946-AE3C-00BA2C25E0EF}"/>
              </a:ext>
            </a:extLst>
          </p:cNvPr>
          <p:cNvSpPr>
            <a:spLocks noGrp="1"/>
          </p:cNvSpPr>
          <p:nvPr>
            <p:ph type="title"/>
          </p:nvPr>
        </p:nvSpPr>
        <p:spPr/>
        <p:txBody>
          <a:bodyPr/>
          <a:lstStyle/>
          <a:p>
            <a:r>
              <a:rPr lang="en-US" dirty="0"/>
              <a:t>Continuous Foresight</a:t>
            </a:r>
          </a:p>
        </p:txBody>
      </p:sp>
      <p:grpSp>
        <p:nvGrpSpPr>
          <p:cNvPr id="3" name="Group 2">
            <a:extLst>
              <a:ext uri="{FF2B5EF4-FFF2-40B4-BE49-F238E27FC236}">
                <a16:creationId xmlns:a16="http://schemas.microsoft.com/office/drawing/2014/main" xmlns="" id="{22C4C62A-E2F1-F140-A195-DF5C8281136A}"/>
              </a:ext>
            </a:extLst>
          </p:cNvPr>
          <p:cNvGrpSpPr/>
          <p:nvPr/>
        </p:nvGrpSpPr>
        <p:grpSpPr>
          <a:xfrm>
            <a:off x="5086863" y="2627137"/>
            <a:ext cx="1501432" cy="1689181"/>
            <a:chOff x="8969021" y="303275"/>
            <a:chExt cx="2347749" cy="2641326"/>
          </a:xfrm>
        </p:grpSpPr>
        <p:sp>
          <p:nvSpPr>
            <p:cNvPr id="37" name="object 13">
              <a:extLst>
                <a:ext uri="{FF2B5EF4-FFF2-40B4-BE49-F238E27FC236}">
                  <a16:creationId xmlns:a16="http://schemas.microsoft.com/office/drawing/2014/main" xmlns="" id="{E1F4AFDA-5961-C64A-A025-E4B34CC68A62}"/>
                </a:ext>
              </a:extLst>
            </p:cNvPr>
            <p:cNvSpPr/>
            <p:nvPr/>
          </p:nvSpPr>
          <p:spPr>
            <a:xfrm>
              <a:off x="9191883" y="664040"/>
              <a:ext cx="1919452" cy="1919452"/>
            </a:xfrm>
            <a:custGeom>
              <a:avLst/>
              <a:gdLst/>
              <a:ahLst/>
              <a:cxnLst/>
              <a:rect l="l" t="t" r="r" b="b"/>
              <a:pathLst>
                <a:path w="1855470" h="1855470">
                  <a:moveTo>
                    <a:pt x="927569" y="0"/>
                  </a:moveTo>
                  <a:lnTo>
                    <a:pt x="879837" y="1206"/>
                  </a:lnTo>
                  <a:lnTo>
                    <a:pt x="832731" y="4788"/>
                  </a:lnTo>
                  <a:lnTo>
                    <a:pt x="786310" y="10687"/>
                  </a:lnTo>
                  <a:lnTo>
                    <a:pt x="740633" y="18845"/>
                  </a:lnTo>
                  <a:lnTo>
                    <a:pt x="695756" y="29202"/>
                  </a:lnTo>
                  <a:lnTo>
                    <a:pt x="651740" y="41701"/>
                  </a:lnTo>
                  <a:lnTo>
                    <a:pt x="608641" y="56285"/>
                  </a:lnTo>
                  <a:lnTo>
                    <a:pt x="566519" y="72893"/>
                  </a:lnTo>
                  <a:lnTo>
                    <a:pt x="525431" y="91468"/>
                  </a:lnTo>
                  <a:lnTo>
                    <a:pt x="485436" y="111953"/>
                  </a:lnTo>
                  <a:lnTo>
                    <a:pt x="446592" y="134288"/>
                  </a:lnTo>
                  <a:lnTo>
                    <a:pt x="408957" y="158415"/>
                  </a:lnTo>
                  <a:lnTo>
                    <a:pt x="372591" y="184276"/>
                  </a:lnTo>
                  <a:lnTo>
                    <a:pt x="337550" y="211812"/>
                  </a:lnTo>
                  <a:lnTo>
                    <a:pt x="303893" y="240966"/>
                  </a:lnTo>
                  <a:lnTo>
                    <a:pt x="271679" y="271679"/>
                  </a:lnTo>
                  <a:lnTo>
                    <a:pt x="240966" y="303893"/>
                  </a:lnTo>
                  <a:lnTo>
                    <a:pt x="211812" y="337550"/>
                  </a:lnTo>
                  <a:lnTo>
                    <a:pt x="184276" y="372591"/>
                  </a:lnTo>
                  <a:lnTo>
                    <a:pt x="158415" y="408957"/>
                  </a:lnTo>
                  <a:lnTo>
                    <a:pt x="134288" y="446592"/>
                  </a:lnTo>
                  <a:lnTo>
                    <a:pt x="111953" y="485436"/>
                  </a:lnTo>
                  <a:lnTo>
                    <a:pt x="91468" y="525431"/>
                  </a:lnTo>
                  <a:lnTo>
                    <a:pt x="72893" y="566519"/>
                  </a:lnTo>
                  <a:lnTo>
                    <a:pt x="56285" y="608641"/>
                  </a:lnTo>
                  <a:lnTo>
                    <a:pt x="41701" y="651740"/>
                  </a:lnTo>
                  <a:lnTo>
                    <a:pt x="29202" y="695756"/>
                  </a:lnTo>
                  <a:lnTo>
                    <a:pt x="18845" y="740633"/>
                  </a:lnTo>
                  <a:lnTo>
                    <a:pt x="10687" y="786310"/>
                  </a:lnTo>
                  <a:lnTo>
                    <a:pt x="4788" y="832731"/>
                  </a:lnTo>
                  <a:lnTo>
                    <a:pt x="1206" y="879837"/>
                  </a:lnTo>
                  <a:lnTo>
                    <a:pt x="0" y="927569"/>
                  </a:lnTo>
                  <a:lnTo>
                    <a:pt x="1206" y="975302"/>
                  </a:lnTo>
                  <a:lnTo>
                    <a:pt x="4788" y="1022408"/>
                  </a:lnTo>
                  <a:lnTo>
                    <a:pt x="10687" y="1068828"/>
                  </a:lnTo>
                  <a:lnTo>
                    <a:pt x="18845" y="1114506"/>
                  </a:lnTo>
                  <a:lnTo>
                    <a:pt x="29202" y="1159383"/>
                  </a:lnTo>
                  <a:lnTo>
                    <a:pt x="41701" y="1203399"/>
                  </a:lnTo>
                  <a:lnTo>
                    <a:pt x="56285" y="1246498"/>
                  </a:lnTo>
                  <a:lnTo>
                    <a:pt x="72893" y="1288620"/>
                  </a:lnTo>
                  <a:lnTo>
                    <a:pt x="91468" y="1329708"/>
                  </a:lnTo>
                  <a:lnTo>
                    <a:pt x="111953" y="1369703"/>
                  </a:lnTo>
                  <a:lnTo>
                    <a:pt x="134288" y="1408547"/>
                  </a:lnTo>
                  <a:lnTo>
                    <a:pt x="158415" y="1446181"/>
                  </a:lnTo>
                  <a:lnTo>
                    <a:pt x="184276" y="1482548"/>
                  </a:lnTo>
                  <a:lnTo>
                    <a:pt x="211812" y="1517589"/>
                  </a:lnTo>
                  <a:lnTo>
                    <a:pt x="240966" y="1551245"/>
                  </a:lnTo>
                  <a:lnTo>
                    <a:pt x="271679" y="1583459"/>
                  </a:lnTo>
                  <a:lnTo>
                    <a:pt x="303893" y="1614172"/>
                  </a:lnTo>
                  <a:lnTo>
                    <a:pt x="337550" y="1643327"/>
                  </a:lnTo>
                  <a:lnTo>
                    <a:pt x="372591" y="1670863"/>
                  </a:lnTo>
                  <a:lnTo>
                    <a:pt x="408957" y="1696724"/>
                  </a:lnTo>
                  <a:lnTo>
                    <a:pt x="446592" y="1720851"/>
                  </a:lnTo>
                  <a:lnTo>
                    <a:pt x="485436" y="1743186"/>
                  </a:lnTo>
                  <a:lnTo>
                    <a:pt x="525431" y="1763670"/>
                  </a:lnTo>
                  <a:lnTo>
                    <a:pt x="566519" y="1782246"/>
                  </a:lnTo>
                  <a:lnTo>
                    <a:pt x="608641" y="1798854"/>
                  </a:lnTo>
                  <a:lnTo>
                    <a:pt x="651740" y="1813437"/>
                  </a:lnTo>
                  <a:lnTo>
                    <a:pt x="695756" y="1825937"/>
                  </a:lnTo>
                  <a:lnTo>
                    <a:pt x="740633" y="1836294"/>
                  </a:lnTo>
                  <a:lnTo>
                    <a:pt x="786310" y="1844452"/>
                  </a:lnTo>
                  <a:lnTo>
                    <a:pt x="832731" y="1850350"/>
                  </a:lnTo>
                  <a:lnTo>
                    <a:pt x="879837" y="1853932"/>
                  </a:lnTo>
                  <a:lnTo>
                    <a:pt x="927569" y="1855139"/>
                  </a:lnTo>
                  <a:lnTo>
                    <a:pt x="975302" y="1853932"/>
                  </a:lnTo>
                  <a:lnTo>
                    <a:pt x="1022407" y="1850350"/>
                  </a:lnTo>
                  <a:lnTo>
                    <a:pt x="1068828" y="1844452"/>
                  </a:lnTo>
                  <a:lnTo>
                    <a:pt x="1114506" y="1836294"/>
                  </a:lnTo>
                  <a:lnTo>
                    <a:pt x="1159382" y="1825937"/>
                  </a:lnTo>
                  <a:lnTo>
                    <a:pt x="1203398" y="1813437"/>
                  </a:lnTo>
                  <a:lnTo>
                    <a:pt x="1246496" y="1798854"/>
                  </a:lnTo>
                  <a:lnTo>
                    <a:pt x="1288618" y="1782246"/>
                  </a:lnTo>
                  <a:lnTo>
                    <a:pt x="1329706" y="1763670"/>
                  </a:lnTo>
                  <a:lnTo>
                    <a:pt x="1369700" y="1743186"/>
                  </a:lnTo>
                  <a:lnTo>
                    <a:pt x="1408543" y="1720851"/>
                  </a:lnTo>
                  <a:lnTo>
                    <a:pt x="1446177" y="1696724"/>
                  </a:lnTo>
                  <a:lnTo>
                    <a:pt x="1482543" y="1670863"/>
                  </a:lnTo>
                  <a:lnTo>
                    <a:pt x="1517584" y="1643327"/>
                  </a:lnTo>
                  <a:lnTo>
                    <a:pt x="1551240" y="1614172"/>
                  </a:lnTo>
                  <a:lnTo>
                    <a:pt x="1583453" y="1583459"/>
                  </a:lnTo>
                  <a:lnTo>
                    <a:pt x="1614166" y="1551245"/>
                  </a:lnTo>
                  <a:lnTo>
                    <a:pt x="1643319" y="1517589"/>
                  </a:lnTo>
                  <a:lnTo>
                    <a:pt x="1670855" y="1482548"/>
                  </a:lnTo>
                  <a:lnTo>
                    <a:pt x="1696716" y="1446181"/>
                  </a:lnTo>
                  <a:lnTo>
                    <a:pt x="1720842" y="1408547"/>
                  </a:lnTo>
                  <a:lnTo>
                    <a:pt x="1743176" y="1369703"/>
                  </a:lnTo>
                  <a:lnTo>
                    <a:pt x="1763660" y="1329708"/>
                  </a:lnTo>
                  <a:lnTo>
                    <a:pt x="1782235" y="1288620"/>
                  </a:lnTo>
                  <a:lnTo>
                    <a:pt x="1798843" y="1246498"/>
                  </a:lnTo>
                  <a:lnTo>
                    <a:pt x="1813426" y="1203399"/>
                  </a:lnTo>
                  <a:lnTo>
                    <a:pt x="1825925" y="1159383"/>
                  </a:lnTo>
                  <a:lnTo>
                    <a:pt x="1836282" y="1114506"/>
                  </a:lnTo>
                  <a:lnTo>
                    <a:pt x="1844439" y="1068828"/>
                  </a:lnTo>
                  <a:lnTo>
                    <a:pt x="1850338" y="1022408"/>
                  </a:lnTo>
                  <a:lnTo>
                    <a:pt x="1853920" y="975302"/>
                  </a:lnTo>
                  <a:lnTo>
                    <a:pt x="1855127" y="927569"/>
                  </a:lnTo>
                  <a:lnTo>
                    <a:pt x="1853920" y="879837"/>
                  </a:lnTo>
                  <a:lnTo>
                    <a:pt x="1850338" y="832731"/>
                  </a:lnTo>
                  <a:lnTo>
                    <a:pt x="1844439" y="786310"/>
                  </a:lnTo>
                  <a:lnTo>
                    <a:pt x="1836282" y="740633"/>
                  </a:lnTo>
                  <a:lnTo>
                    <a:pt x="1825925" y="695756"/>
                  </a:lnTo>
                  <a:lnTo>
                    <a:pt x="1813426" y="651740"/>
                  </a:lnTo>
                  <a:lnTo>
                    <a:pt x="1798843" y="608641"/>
                  </a:lnTo>
                  <a:lnTo>
                    <a:pt x="1782235" y="566519"/>
                  </a:lnTo>
                  <a:lnTo>
                    <a:pt x="1763660" y="525431"/>
                  </a:lnTo>
                  <a:lnTo>
                    <a:pt x="1743176" y="485436"/>
                  </a:lnTo>
                  <a:lnTo>
                    <a:pt x="1720842" y="446592"/>
                  </a:lnTo>
                  <a:lnTo>
                    <a:pt x="1696716" y="408957"/>
                  </a:lnTo>
                  <a:lnTo>
                    <a:pt x="1670855" y="372591"/>
                  </a:lnTo>
                  <a:lnTo>
                    <a:pt x="1643319" y="337550"/>
                  </a:lnTo>
                  <a:lnTo>
                    <a:pt x="1614166" y="303893"/>
                  </a:lnTo>
                  <a:lnTo>
                    <a:pt x="1583453" y="271679"/>
                  </a:lnTo>
                  <a:lnTo>
                    <a:pt x="1551240" y="240966"/>
                  </a:lnTo>
                  <a:lnTo>
                    <a:pt x="1517584" y="211812"/>
                  </a:lnTo>
                  <a:lnTo>
                    <a:pt x="1482543" y="184276"/>
                  </a:lnTo>
                  <a:lnTo>
                    <a:pt x="1446177" y="158415"/>
                  </a:lnTo>
                  <a:lnTo>
                    <a:pt x="1408543" y="134288"/>
                  </a:lnTo>
                  <a:lnTo>
                    <a:pt x="1369700" y="111953"/>
                  </a:lnTo>
                  <a:lnTo>
                    <a:pt x="1329706" y="91468"/>
                  </a:lnTo>
                  <a:lnTo>
                    <a:pt x="1288618" y="72893"/>
                  </a:lnTo>
                  <a:lnTo>
                    <a:pt x="1246496" y="56285"/>
                  </a:lnTo>
                  <a:lnTo>
                    <a:pt x="1203398" y="41701"/>
                  </a:lnTo>
                  <a:lnTo>
                    <a:pt x="1159382" y="29202"/>
                  </a:lnTo>
                  <a:lnTo>
                    <a:pt x="1114506" y="18845"/>
                  </a:lnTo>
                  <a:lnTo>
                    <a:pt x="1068828" y="10687"/>
                  </a:lnTo>
                  <a:lnTo>
                    <a:pt x="1022407" y="4788"/>
                  </a:lnTo>
                  <a:lnTo>
                    <a:pt x="975302" y="1206"/>
                  </a:lnTo>
                  <a:lnTo>
                    <a:pt x="927569" y="0"/>
                  </a:lnTo>
                  <a:close/>
                </a:path>
              </a:pathLst>
            </a:custGeom>
            <a:solidFill>
              <a:srgbClr val="009AD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2" b="0" i="0" u="none" strike="noStrike" kern="1200" cap="none" spc="0" normalizeH="0" baseline="0" noProof="0" dirty="0">
                <a:ln>
                  <a:noFill/>
                </a:ln>
                <a:solidFill>
                  <a:srgbClr val="000000"/>
                </a:solidFill>
                <a:effectLst/>
                <a:uLnTx/>
                <a:uFillTx/>
                <a:latin typeface="Arial"/>
                <a:ea typeface="+mn-ea"/>
                <a:cs typeface="+mn-cs"/>
              </a:endParaRPr>
            </a:p>
          </p:txBody>
        </p:sp>
        <p:sp>
          <p:nvSpPr>
            <p:cNvPr id="38" name="object 17">
              <a:extLst>
                <a:ext uri="{FF2B5EF4-FFF2-40B4-BE49-F238E27FC236}">
                  <a16:creationId xmlns:a16="http://schemas.microsoft.com/office/drawing/2014/main" xmlns="" id="{6424A76B-51AE-594D-A5AD-DC863225AD00}"/>
                </a:ext>
              </a:extLst>
            </p:cNvPr>
            <p:cNvSpPr/>
            <p:nvPr/>
          </p:nvSpPr>
          <p:spPr>
            <a:xfrm>
              <a:off x="9885392" y="303275"/>
              <a:ext cx="532086" cy="266043"/>
            </a:xfrm>
            <a:custGeom>
              <a:avLst/>
              <a:gdLst/>
              <a:ahLst/>
              <a:cxnLst/>
              <a:rect l="l" t="t" r="r" b="b"/>
              <a:pathLst>
                <a:path w="514350" h="257175">
                  <a:moveTo>
                    <a:pt x="257175" y="0"/>
                  </a:moveTo>
                  <a:lnTo>
                    <a:pt x="0" y="257175"/>
                  </a:lnTo>
                  <a:lnTo>
                    <a:pt x="514350" y="257175"/>
                  </a:lnTo>
                  <a:lnTo>
                    <a:pt x="257175" y="0"/>
                  </a:lnTo>
                  <a:close/>
                </a:path>
              </a:pathLst>
            </a:custGeom>
            <a:solidFill>
              <a:srgbClr val="009AD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2" b="0" i="0" u="none" strike="noStrike" kern="1200" cap="none" spc="0" normalizeH="0" baseline="0" noProof="0">
                <a:ln>
                  <a:noFill/>
                </a:ln>
                <a:solidFill>
                  <a:srgbClr val="000000"/>
                </a:solidFill>
                <a:effectLst/>
                <a:uLnTx/>
                <a:uFillTx/>
                <a:latin typeface="Arial"/>
                <a:ea typeface="+mn-ea"/>
                <a:cs typeface="+mn-cs"/>
              </a:endParaRPr>
            </a:p>
          </p:txBody>
        </p:sp>
        <p:sp>
          <p:nvSpPr>
            <p:cNvPr id="39" name="object 18">
              <a:extLst>
                <a:ext uri="{FF2B5EF4-FFF2-40B4-BE49-F238E27FC236}">
                  <a16:creationId xmlns:a16="http://schemas.microsoft.com/office/drawing/2014/main" xmlns="" id="{B9A8CE56-9B53-CF41-87F5-2EADF781F720}"/>
                </a:ext>
              </a:extLst>
            </p:cNvPr>
            <p:cNvSpPr/>
            <p:nvPr/>
          </p:nvSpPr>
          <p:spPr>
            <a:xfrm>
              <a:off x="8982159" y="875418"/>
              <a:ext cx="363921" cy="461141"/>
            </a:xfrm>
            <a:custGeom>
              <a:avLst/>
              <a:gdLst/>
              <a:ahLst/>
              <a:cxnLst/>
              <a:rect l="l" t="t" r="r" b="b"/>
              <a:pathLst>
                <a:path w="351789" h="445769">
                  <a:moveTo>
                    <a:pt x="351307" y="0"/>
                  </a:moveTo>
                  <a:lnTo>
                    <a:pt x="0" y="94132"/>
                  </a:lnTo>
                  <a:lnTo>
                    <a:pt x="94132" y="445439"/>
                  </a:lnTo>
                  <a:lnTo>
                    <a:pt x="351307" y="0"/>
                  </a:lnTo>
                  <a:close/>
                </a:path>
              </a:pathLst>
            </a:custGeom>
            <a:solidFill>
              <a:srgbClr val="009AD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2" b="0" i="0" u="none" strike="noStrike" kern="1200" cap="none" spc="0" normalizeH="0" baseline="0" noProof="0">
                <a:ln>
                  <a:noFill/>
                </a:ln>
                <a:solidFill>
                  <a:srgbClr val="000000"/>
                </a:solidFill>
                <a:effectLst/>
                <a:uLnTx/>
                <a:uFillTx/>
                <a:latin typeface="Arial"/>
                <a:ea typeface="+mn-ea"/>
                <a:cs typeface="+mn-cs"/>
              </a:endParaRPr>
            </a:p>
          </p:txBody>
        </p:sp>
        <p:sp>
          <p:nvSpPr>
            <p:cNvPr id="40" name="object 19">
              <a:extLst>
                <a:ext uri="{FF2B5EF4-FFF2-40B4-BE49-F238E27FC236}">
                  <a16:creationId xmlns:a16="http://schemas.microsoft.com/office/drawing/2014/main" xmlns="" id="{06839530-8F35-3645-8A52-512632C60895}"/>
                </a:ext>
              </a:extLst>
            </p:cNvPr>
            <p:cNvSpPr/>
            <p:nvPr/>
          </p:nvSpPr>
          <p:spPr>
            <a:xfrm>
              <a:off x="10952849" y="875418"/>
              <a:ext cx="363921" cy="461141"/>
            </a:xfrm>
            <a:custGeom>
              <a:avLst/>
              <a:gdLst/>
              <a:ahLst/>
              <a:cxnLst/>
              <a:rect l="l" t="t" r="r" b="b"/>
              <a:pathLst>
                <a:path w="351789" h="445769">
                  <a:moveTo>
                    <a:pt x="0" y="0"/>
                  </a:moveTo>
                  <a:lnTo>
                    <a:pt x="257174" y="445439"/>
                  </a:lnTo>
                  <a:lnTo>
                    <a:pt x="351307" y="94132"/>
                  </a:lnTo>
                  <a:lnTo>
                    <a:pt x="0" y="0"/>
                  </a:lnTo>
                  <a:close/>
                </a:path>
              </a:pathLst>
            </a:custGeom>
            <a:solidFill>
              <a:srgbClr val="009AD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2" b="0" i="0" u="none" strike="noStrike" kern="1200" cap="none" spc="0" normalizeH="0" baseline="0" noProof="0">
                <a:ln>
                  <a:noFill/>
                </a:ln>
                <a:solidFill>
                  <a:srgbClr val="000000"/>
                </a:solidFill>
                <a:effectLst/>
                <a:uLnTx/>
                <a:uFillTx/>
                <a:latin typeface="Arial"/>
                <a:ea typeface="+mn-ea"/>
                <a:cs typeface="+mn-cs"/>
              </a:endParaRPr>
            </a:p>
          </p:txBody>
        </p:sp>
        <p:sp>
          <p:nvSpPr>
            <p:cNvPr id="41" name="object 20">
              <a:extLst>
                <a:ext uri="{FF2B5EF4-FFF2-40B4-BE49-F238E27FC236}">
                  <a16:creationId xmlns:a16="http://schemas.microsoft.com/office/drawing/2014/main" xmlns="" id="{B293799F-42A3-654A-B20E-313046DEBFDF}"/>
                </a:ext>
              </a:extLst>
            </p:cNvPr>
            <p:cNvSpPr/>
            <p:nvPr/>
          </p:nvSpPr>
          <p:spPr>
            <a:xfrm>
              <a:off x="8969021" y="1900177"/>
              <a:ext cx="363921" cy="461141"/>
            </a:xfrm>
            <a:custGeom>
              <a:avLst/>
              <a:gdLst/>
              <a:ahLst/>
              <a:cxnLst/>
              <a:rect l="l" t="t" r="r" b="b"/>
              <a:pathLst>
                <a:path w="351789" h="445770">
                  <a:moveTo>
                    <a:pt x="94132" y="0"/>
                  </a:moveTo>
                  <a:lnTo>
                    <a:pt x="0" y="351307"/>
                  </a:lnTo>
                  <a:lnTo>
                    <a:pt x="351307" y="445439"/>
                  </a:lnTo>
                  <a:lnTo>
                    <a:pt x="94132" y="0"/>
                  </a:lnTo>
                  <a:close/>
                </a:path>
              </a:pathLst>
            </a:custGeom>
            <a:solidFill>
              <a:srgbClr val="009AD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2" b="0" i="0" u="none" strike="noStrike" kern="1200" cap="none" spc="0" normalizeH="0" baseline="0" noProof="0">
                <a:ln>
                  <a:noFill/>
                </a:ln>
                <a:solidFill>
                  <a:srgbClr val="000000"/>
                </a:solidFill>
                <a:effectLst/>
                <a:uLnTx/>
                <a:uFillTx/>
                <a:latin typeface="Arial"/>
                <a:ea typeface="+mn-ea"/>
                <a:cs typeface="+mn-cs"/>
              </a:endParaRPr>
            </a:p>
          </p:txBody>
        </p:sp>
        <p:sp>
          <p:nvSpPr>
            <p:cNvPr id="42" name="object 21">
              <a:extLst>
                <a:ext uri="{FF2B5EF4-FFF2-40B4-BE49-F238E27FC236}">
                  <a16:creationId xmlns:a16="http://schemas.microsoft.com/office/drawing/2014/main" xmlns="" id="{4CDBFE68-2246-B541-B1DF-AA32905872B7}"/>
                </a:ext>
              </a:extLst>
            </p:cNvPr>
            <p:cNvSpPr/>
            <p:nvPr/>
          </p:nvSpPr>
          <p:spPr>
            <a:xfrm>
              <a:off x="10939711" y="1900177"/>
              <a:ext cx="363921" cy="461141"/>
            </a:xfrm>
            <a:custGeom>
              <a:avLst/>
              <a:gdLst/>
              <a:ahLst/>
              <a:cxnLst/>
              <a:rect l="l" t="t" r="r" b="b"/>
              <a:pathLst>
                <a:path w="351789" h="445770">
                  <a:moveTo>
                    <a:pt x="257174" y="0"/>
                  </a:moveTo>
                  <a:lnTo>
                    <a:pt x="0" y="445439"/>
                  </a:lnTo>
                  <a:lnTo>
                    <a:pt x="351307" y="351307"/>
                  </a:lnTo>
                  <a:lnTo>
                    <a:pt x="257174" y="0"/>
                  </a:lnTo>
                  <a:close/>
                </a:path>
              </a:pathLst>
            </a:custGeom>
            <a:solidFill>
              <a:srgbClr val="009AD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2" b="0" i="0" u="none" strike="noStrike" kern="1200" cap="none" spc="0" normalizeH="0" baseline="0" noProof="0">
                <a:ln>
                  <a:noFill/>
                </a:ln>
                <a:solidFill>
                  <a:srgbClr val="000000"/>
                </a:solidFill>
                <a:effectLst/>
                <a:uLnTx/>
                <a:uFillTx/>
                <a:latin typeface="Arial"/>
                <a:ea typeface="+mn-ea"/>
                <a:cs typeface="+mn-cs"/>
              </a:endParaRPr>
            </a:p>
          </p:txBody>
        </p:sp>
        <p:sp>
          <p:nvSpPr>
            <p:cNvPr id="44" name="object 22">
              <a:extLst>
                <a:ext uri="{FF2B5EF4-FFF2-40B4-BE49-F238E27FC236}">
                  <a16:creationId xmlns:a16="http://schemas.microsoft.com/office/drawing/2014/main" xmlns="" id="{A64E993B-5E15-FB4E-B38A-0237A9ECE8F3}"/>
                </a:ext>
              </a:extLst>
            </p:cNvPr>
            <p:cNvSpPr/>
            <p:nvPr/>
          </p:nvSpPr>
          <p:spPr>
            <a:xfrm>
              <a:off x="9885392" y="2678558"/>
              <a:ext cx="532086" cy="266043"/>
            </a:xfrm>
            <a:custGeom>
              <a:avLst/>
              <a:gdLst/>
              <a:ahLst/>
              <a:cxnLst/>
              <a:rect l="l" t="t" r="r" b="b"/>
              <a:pathLst>
                <a:path w="514350" h="257175">
                  <a:moveTo>
                    <a:pt x="514350" y="0"/>
                  </a:moveTo>
                  <a:lnTo>
                    <a:pt x="0" y="0"/>
                  </a:lnTo>
                  <a:lnTo>
                    <a:pt x="257175" y="257175"/>
                  </a:lnTo>
                  <a:lnTo>
                    <a:pt x="514350" y="0"/>
                  </a:lnTo>
                  <a:close/>
                </a:path>
              </a:pathLst>
            </a:custGeom>
            <a:solidFill>
              <a:srgbClr val="009AD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2" b="0" i="0" u="none" strike="noStrike" kern="1200" cap="none" spc="0" normalizeH="0" baseline="0" noProof="0">
                <a:ln>
                  <a:noFill/>
                </a:ln>
                <a:solidFill>
                  <a:srgbClr val="000000"/>
                </a:solidFill>
                <a:effectLst/>
                <a:uLnTx/>
                <a:uFillTx/>
                <a:latin typeface="Arial"/>
                <a:ea typeface="+mn-ea"/>
                <a:cs typeface="+mn-cs"/>
              </a:endParaRPr>
            </a:p>
          </p:txBody>
        </p:sp>
        <p:sp>
          <p:nvSpPr>
            <p:cNvPr id="46" name="object 14">
              <a:extLst>
                <a:ext uri="{FF2B5EF4-FFF2-40B4-BE49-F238E27FC236}">
                  <a16:creationId xmlns:a16="http://schemas.microsoft.com/office/drawing/2014/main" xmlns="" id="{39867BA3-3051-AD48-BD59-55DDB614B3F1}"/>
                </a:ext>
              </a:extLst>
            </p:cNvPr>
            <p:cNvSpPr txBox="1"/>
            <p:nvPr/>
          </p:nvSpPr>
          <p:spPr>
            <a:xfrm>
              <a:off x="9466225" y="1585686"/>
              <a:ext cx="1355320" cy="391284"/>
            </a:xfrm>
            <a:prstGeom prst="rect">
              <a:avLst/>
            </a:prstGeom>
          </p:spPr>
          <p:txBody>
            <a:bodyPr vert="horz" wrap="square" lIns="0" tIns="26276" rIns="0" bIns="0" rtlCol="0">
              <a:spAutoFit/>
            </a:bodyPr>
            <a:lstStyle/>
            <a:p>
              <a:pPr marL="210867" marR="5255" lvl="0" indent="-198386" algn="ctr" defTabSz="914400" rtl="0" eaLnBrk="1" fontAlgn="auto" latinLnBrk="0" hangingPunct="1">
                <a:lnSpc>
                  <a:spcPts val="1552"/>
                </a:lnSpc>
                <a:spcBef>
                  <a:spcPts val="207"/>
                </a:spcBef>
                <a:spcAft>
                  <a:spcPts val="0"/>
                </a:spcAft>
                <a:buClrTx/>
                <a:buSzTx/>
                <a:buFontTx/>
                <a:buNone/>
                <a:tabLst/>
                <a:defRPr/>
              </a:pPr>
              <a:r>
                <a:rPr kumimoji="0" lang="en-GB" sz="2400" b="1" i="0" u="none" strike="noStrike" kern="1200" cap="none" spc="-5" normalizeH="0" baseline="0" noProof="0" dirty="0">
                  <a:ln>
                    <a:noFill/>
                  </a:ln>
                  <a:solidFill>
                    <a:srgbClr val="FFFFFF"/>
                  </a:solidFill>
                  <a:effectLst/>
                  <a:uLnTx/>
                  <a:uFillTx/>
                  <a:latin typeface="Graphik Bold"/>
                  <a:ea typeface="+mn-ea"/>
                  <a:cs typeface="Graphik Bold"/>
                </a:rPr>
                <a:t>Thrive</a:t>
              </a:r>
              <a:endParaRPr kumimoji="0" lang="en-GB" sz="2400" b="1" i="0" u="none" strike="noStrike" kern="1200" cap="none" spc="-93" normalizeH="0" baseline="0" noProof="0" dirty="0">
                <a:ln>
                  <a:noFill/>
                </a:ln>
                <a:solidFill>
                  <a:srgbClr val="FFFFFF"/>
                </a:solidFill>
                <a:effectLst/>
                <a:uLnTx/>
                <a:uFillTx/>
                <a:latin typeface="Graphik Bold"/>
                <a:ea typeface="+mn-ea"/>
                <a:cs typeface="Graphik Bold"/>
              </a:endParaRPr>
            </a:p>
          </p:txBody>
        </p:sp>
      </p:grpSp>
    </p:spTree>
    <p:extLst>
      <p:ext uri="{BB962C8B-B14F-4D97-AF65-F5344CB8AC3E}">
        <p14:creationId xmlns:p14="http://schemas.microsoft.com/office/powerpoint/2010/main" val="441448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Track Trends by Level of Uncertainty</a:t>
            </a:r>
          </a:p>
        </p:txBody>
      </p:sp>
      <p:sp>
        <p:nvSpPr>
          <p:cNvPr id="12" name="Oval 11">
            <a:extLst>
              <a:ext uri="{FF2B5EF4-FFF2-40B4-BE49-F238E27FC236}">
                <a16:creationId xmlns:a16="http://schemas.microsoft.com/office/drawing/2014/main" xmlns="" id="{429A4220-C8DC-6644-97D4-E67611406D44}"/>
              </a:ext>
            </a:extLst>
          </p:cNvPr>
          <p:cNvSpPr>
            <a:spLocks noChangeAspect="1"/>
          </p:cNvSpPr>
          <p:nvPr/>
        </p:nvSpPr>
        <p:spPr bwMode="auto">
          <a:xfrm>
            <a:off x="1682631" y="1591910"/>
            <a:ext cx="1078992" cy="1078992"/>
          </a:xfrm>
          <a:prstGeom prst="ellipse">
            <a:avLst/>
          </a:prstGeom>
          <a:solidFill>
            <a:schemeClr val="bg1"/>
          </a:solidFill>
          <a:ln w="73025" cap="flat" cmpd="sng" algn="ctr">
            <a:solidFill>
              <a:srgbClr val="00285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4800" b="1" i="0" u="none" strike="noStrike" cap="none" normalizeH="0" baseline="0" dirty="0">
                <a:ln>
                  <a:noFill/>
                </a:ln>
                <a:solidFill>
                  <a:srgbClr val="002856"/>
                </a:solidFill>
                <a:effectLst/>
                <a:latin typeface="Arial" charset="0"/>
              </a:rPr>
              <a:t>!</a:t>
            </a:r>
            <a:endParaRPr kumimoji="0" lang="en-US" sz="1800" b="1" i="0" u="none" strike="noStrike" cap="none" normalizeH="0" baseline="0" dirty="0">
              <a:ln>
                <a:noFill/>
              </a:ln>
              <a:solidFill>
                <a:srgbClr val="002856"/>
              </a:solidFill>
              <a:effectLst/>
              <a:latin typeface="Arial" charset="0"/>
            </a:endParaRPr>
          </a:p>
        </p:txBody>
      </p:sp>
      <p:sp>
        <p:nvSpPr>
          <p:cNvPr id="18" name="Rectangle 17">
            <a:extLst>
              <a:ext uri="{FF2B5EF4-FFF2-40B4-BE49-F238E27FC236}">
                <a16:creationId xmlns:a16="http://schemas.microsoft.com/office/drawing/2014/main" xmlns="" id="{5AE0AFE1-785B-184F-AAD7-D0E571814149}"/>
              </a:ext>
            </a:extLst>
          </p:cNvPr>
          <p:cNvSpPr/>
          <p:nvPr/>
        </p:nvSpPr>
        <p:spPr bwMode="auto">
          <a:xfrm>
            <a:off x="1187775" y="2746736"/>
            <a:ext cx="2086993" cy="615591"/>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Established</a:t>
            </a:r>
            <a:endParaRPr kumimoji="0" lang="en-US" sz="2400" b="1" u="none" strike="noStrike" cap="none" normalizeH="0" baseline="0" dirty="0">
              <a:ln>
                <a:noFill/>
              </a:ln>
              <a:solidFill>
                <a:schemeClr val="bg1"/>
              </a:solidFill>
              <a:effectLst/>
              <a:latin typeface="Arial" charset="0"/>
            </a:endParaRPr>
          </a:p>
        </p:txBody>
      </p:sp>
      <p:sp>
        <p:nvSpPr>
          <p:cNvPr id="22" name="Rectangle 21">
            <a:extLst>
              <a:ext uri="{FF2B5EF4-FFF2-40B4-BE49-F238E27FC236}">
                <a16:creationId xmlns:a16="http://schemas.microsoft.com/office/drawing/2014/main" xmlns="" id="{BD1041F5-783B-ED4B-80FD-07A5E07660C1}"/>
              </a:ext>
            </a:extLst>
          </p:cNvPr>
          <p:cNvSpPr/>
          <p:nvPr/>
        </p:nvSpPr>
        <p:spPr bwMode="auto">
          <a:xfrm>
            <a:off x="3496881" y="2746736"/>
            <a:ext cx="2086993" cy="615591"/>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Evolving</a:t>
            </a:r>
            <a:endParaRPr kumimoji="0" lang="en-US" sz="2400" b="1" u="none" strike="noStrike" cap="none" normalizeH="0" baseline="0" dirty="0">
              <a:ln>
                <a:noFill/>
              </a:ln>
              <a:solidFill>
                <a:schemeClr val="bg1"/>
              </a:solidFill>
              <a:effectLst/>
              <a:latin typeface="Arial" charset="0"/>
            </a:endParaRPr>
          </a:p>
        </p:txBody>
      </p:sp>
      <p:sp>
        <p:nvSpPr>
          <p:cNvPr id="28" name="Rectangle 27">
            <a:extLst>
              <a:ext uri="{FF2B5EF4-FFF2-40B4-BE49-F238E27FC236}">
                <a16:creationId xmlns:a16="http://schemas.microsoft.com/office/drawing/2014/main" xmlns="" id="{06304ACD-E859-F447-91BC-D46412A64614}"/>
              </a:ext>
            </a:extLst>
          </p:cNvPr>
          <p:cNvSpPr/>
          <p:nvPr/>
        </p:nvSpPr>
        <p:spPr bwMode="auto">
          <a:xfrm>
            <a:off x="5788403" y="2746736"/>
            <a:ext cx="2086993" cy="615591"/>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b="1" u="none" strike="noStrike" cap="none" normalizeH="0" baseline="0" dirty="0">
                <a:ln>
                  <a:noFill/>
                </a:ln>
                <a:solidFill>
                  <a:schemeClr val="bg1"/>
                </a:solidFill>
                <a:effectLst/>
                <a:latin typeface="Arial" charset="0"/>
              </a:rPr>
              <a:t>Emerging</a:t>
            </a:r>
          </a:p>
        </p:txBody>
      </p:sp>
      <p:sp>
        <p:nvSpPr>
          <p:cNvPr id="29" name="Rectangle 28">
            <a:extLst>
              <a:ext uri="{FF2B5EF4-FFF2-40B4-BE49-F238E27FC236}">
                <a16:creationId xmlns:a16="http://schemas.microsoft.com/office/drawing/2014/main" xmlns="" id="{87E09ECF-2BE1-1D48-BD72-4B70A503E04F}"/>
              </a:ext>
            </a:extLst>
          </p:cNvPr>
          <p:cNvSpPr/>
          <p:nvPr/>
        </p:nvSpPr>
        <p:spPr bwMode="auto">
          <a:xfrm>
            <a:off x="8079925" y="2746736"/>
            <a:ext cx="2086993" cy="615591"/>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Exploratory</a:t>
            </a:r>
            <a:endParaRPr kumimoji="0" lang="en-US" sz="2400" b="1" u="none" strike="noStrike" cap="none" normalizeH="0" baseline="0" dirty="0">
              <a:ln>
                <a:noFill/>
              </a:ln>
              <a:solidFill>
                <a:schemeClr val="bg1"/>
              </a:solidFill>
              <a:effectLst/>
              <a:latin typeface="Arial" charset="0"/>
            </a:endParaRPr>
          </a:p>
        </p:txBody>
      </p:sp>
      <p:sp>
        <p:nvSpPr>
          <p:cNvPr id="47" name="TextBox 46">
            <a:extLst>
              <a:ext uri="{FF2B5EF4-FFF2-40B4-BE49-F238E27FC236}">
                <a16:creationId xmlns:a16="http://schemas.microsoft.com/office/drawing/2014/main" xmlns="" id="{21392468-0777-6148-8C6C-2EB171C43E41}"/>
              </a:ext>
            </a:extLst>
          </p:cNvPr>
          <p:cNvSpPr txBox="1"/>
          <p:nvPr/>
        </p:nvSpPr>
        <p:spPr>
          <a:xfrm>
            <a:off x="4097644" y="5813400"/>
            <a:ext cx="3171060" cy="313932"/>
          </a:xfrm>
          <a:prstGeom prst="rect">
            <a:avLst/>
          </a:prstGeom>
          <a:noFill/>
        </p:spPr>
        <p:txBody>
          <a:bodyPr wrap="none" rtlCol="0">
            <a:spAutoFit/>
          </a:bodyPr>
          <a:lstStyle/>
          <a:p>
            <a:r>
              <a:rPr lang="en-US" sz="1600" dirty="0"/>
              <a:t>outside in, increasing uncertainty</a:t>
            </a:r>
          </a:p>
        </p:txBody>
      </p:sp>
      <p:sp>
        <p:nvSpPr>
          <p:cNvPr id="7" name="Rectangle 6">
            <a:extLst>
              <a:ext uri="{FF2B5EF4-FFF2-40B4-BE49-F238E27FC236}">
                <a16:creationId xmlns:a16="http://schemas.microsoft.com/office/drawing/2014/main" xmlns="" id="{B13B34C3-D1A0-A944-A944-9D40F08A0CE2}"/>
              </a:ext>
            </a:extLst>
          </p:cNvPr>
          <p:cNvSpPr/>
          <p:nvPr/>
        </p:nvSpPr>
        <p:spPr bwMode="auto">
          <a:xfrm>
            <a:off x="1199430" y="3429000"/>
            <a:ext cx="2075338" cy="2208257"/>
          </a:xfrm>
          <a:prstGeom prst="rect">
            <a:avLst/>
          </a:prstGeom>
          <a:solidFill>
            <a:srgbClr val="D3D3D3"/>
          </a:solidFill>
          <a:ln w="127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Broad adoption </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Change slowing</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Certainty high</a:t>
            </a:r>
          </a:p>
          <a:p>
            <a:pPr marL="228600" indent="-228600" eaLnBrk="0" fontAlgn="base" hangingPunct="0">
              <a:spcBef>
                <a:spcPct val="50000"/>
              </a:spcBef>
              <a:spcAft>
                <a:spcPct val="0"/>
              </a:spcAft>
              <a:buClr>
                <a:srgbClr val="002856"/>
              </a:buClr>
              <a:buSzPct val="90000"/>
              <a:buFont typeface="Wingdings" panose="05000000000000000000" pitchFamily="2" charset="2"/>
              <a:buChar char="§"/>
            </a:pPr>
            <a:r>
              <a:rPr lang="en-US" sz="1600" dirty="0"/>
              <a:t>Best practices</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Optimization</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kumimoji="0" lang="en-US" sz="1600" b="0" i="0" u="none" strike="noStrike" cap="none" normalizeH="0" baseline="0" dirty="0">
                <a:ln>
                  <a:noFill/>
                </a:ln>
                <a:effectLst/>
                <a:latin typeface="Arial" charset="0"/>
              </a:rPr>
              <a:t>Minimal focus</a:t>
            </a:r>
            <a:endParaRPr lang="en-US" sz="1600" dirty="0"/>
          </a:p>
        </p:txBody>
      </p:sp>
      <p:sp>
        <p:nvSpPr>
          <p:cNvPr id="41" name="Rectangle 40">
            <a:extLst>
              <a:ext uri="{FF2B5EF4-FFF2-40B4-BE49-F238E27FC236}">
                <a16:creationId xmlns:a16="http://schemas.microsoft.com/office/drawing/2014/main" xmlns="" id="{0B6DA766-D277-EC4E-9112-1A3298F0ACE5}"/>
              </a:ext>
            </a:extLst>
          </p:cNvPr>
          <p:cNvSpPr/>
          <p:nvPr/>
        </p:nvSpPr>
        <p:spPr bwMode="auto">
          <a:xfrm>
            <a:off x="3508536" y="3429002"/>
            <a:ext cx="2086992" cy="2208256"/>
          </a:xfrm>
          <a:prstGeom prst="rect">
            <a:avLst/>
          </a:prstGeom>
          <a:solidFill>
            <a:srgbClr val="D3D3D3"/>
          </a:solidFill>
          <a:ln w="127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Adoption increasing</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 Steady change</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Uncertainty med.</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Build SPAs</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kumimoji="0" lang="en-US" sz="1600" b="0" i="0" u="none" strike="noStrike" cap="none" normalizeH="0" baseline="0" dirty="0">
                <a:ln>
                  <a:noFill/>
                </a:ln>
                <a:effectLst/>
                <a:latin typeface="Arial" charset="0"/>
              </a:rPr>
              <a:t>Build a business</a:t>
            </a:r>
            <a:br>
              <a:rPr kumimoji="0" lang="en-US" sz="1600" b="0" i="0" u="none" strike="noStrike" cap="none" normalizeH="0" baseline="0" dirty="0">
                <a:ln>
                  <a:noFill/>
                </a:ln>
                <a:effectLst/>
                <a:latin typeface="Arial" charset="0"/>
              </a:rPr>
            </a:br>
            <a:r>
              <a:rPr kumimoji="0" lang="en-US" sz="1600" b="0" i="0" u="none" strike="noStrike" cap="none" normalizeH="0" baseline="0" dirty="0">
                <a:ln>
                  <a:noFill/>
                </a:ln>
                <a:effectLst/>
                <a:latin typeface="Arial" charset="0"/>
              </a:rPr>
              <a:t>case </a:t>
            </a:r>
            <a:r>
              <a:rPr lang="en-US" sz="1600" dirty="0">
                <a:latin typeface="Arial" charset="0"/>
              </a:rPr>
              <a:t>&amp; </a:t>
            </a:r>
            <a:r>
              <a:rPr kumimoji="0" lang="en-US" sz="1600" b="0" i="0" u="none" strike="noStrike" cap="none" normalizeH="0" baseline="0" dirty="0">
                <a:ln>
                  <a:noFill/>
                </a:ln>
                <a:effectLst/>
                <a:latin typeface="Arial" charset="0"/>
              </a:rPr>
              <a:t>implement</a:t>
            </a:r>
          </a:p>
        </p:txBody>
      </p:sp>
      <p:sp>
        <p:nvSpPr>
          <p:cNvPr id="42" name="Rectangle 41">
            <a:extLst>
              <a:ext uri="{FF2B5EF4-FFF2-40B4-BE49-F238E27FC236}">
                <a16:creationId xmlns:a16="http://schemas.microsoft.com/office/drawing/2014/main" xmlns="" id="{E72F46E0-7A5E-3E41-A2D8-840191233CC0}"/>
              </a:ext>
            </a:extLst>
          </p:cNvPr>
          <p:cNvSpPr/>
          <p:nvPr/>
        </p:nvSpPr>
        <p:spPr bwMode="auto">
          <a:xfrm>
            <a:off x="5800058" y="3429001"/>
            <a:ext cx="2075338" cy="2208257"/>
          </a:xfrm>
          <a:prstGeom prst="rect">
            <a:avLst/>
          </a:prstGeom>
          <a:solidFill>
            <a:srgbClr val="D3D3D3"/>
          </a:solidFill>
          <a:ln w="127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Some adoption</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Future tipping point</a:t>
            </a:r>
          </a:p>
          <a:p>
            <a:pPr marL="228600" indent="-228600" eaLnBrk="0" fontAlgn="base" hangingPunct="0">
              <a:spcBef>
                <a:spcPct val="50000"/>
              </a:spcBef>
              <a:spcAft>
                <a:spcPct val="0"/>
              </a:spcAft>
              <a:buClr>
                <a:srgbClr val="002856"/>
              </a:buClr>
              <a:buSzPct val="90000"/>
              <a:buFont typeface="Wingdings" panose="05000000000000000000" pitchFamily="2" charset="2"/>
              <a:buChar char="§"/>
            </a:pPr>
            <a:r>
              <a:rPr lang="en-US" sz="1600" dirty="0"/>
              <a:t>Uncertainty high </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Sense and respond</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kumimoji="0" lang="en-US" sz="1600" b="0" i="0" u="none" strike="noStrike" cap="none" normalizeH="0" baseline="0" dirty="0">
                <a:ln>
                  <a:noFill/>
                </a:ln>
                <a:effectLst/>
                <a:latin typeface="Arial" charset="0"/>
              </a:rPr>
              <a:t>Keep</a:t>
            </a:r>
            <a:r>
              <a:rPr lang="en-US" sz="1600" dirty="0">
                <a:latin typeface="Arial" charset="0"/>
              </a:rPr>
              <a:t> </a:t>
            </a:r>
            <a:r>
              <a:rPr kumimoji="0" lang="en-US" sz="1600" b="0" i="0" u="none" strike="noStrike" cap="none" normalizeH="0" baseline="0" dirty="0">
                <a:ln>
                  <a:noFill/>
                </a:ln>
                <a:effectLst/>
                <a:latin typeface="Arial" charset="0"/>
              </a:rPr>
              <a:t>options open</a:t>
            </a:r>
            <a:endParaRPr lang="en-US" sz="1600" dirty="0"/>
          </a:p>
        </p:txBody>
      </p:sp>
      <p:sp>
        <p:nvSpPr>
          <p:cNvPr id="43" name="Rectangle 42">
            <a:extLst>
              <a:ext uri="{FF2B5EF4-FFF2-40B4-BE49-F238E27FC236}">
                <a16:creationId xmlns:a16="http://schemas.microsoft.com/office/drawing/2014/main" xmlns="" id="{81681AF0-3BB8-E540-A914-5649C256D46D}"/>
              </a:ext>
            </a:extLst>
          </p:cNvPr>
          <p:cNvSpPr/>
          <p:nvPr/>
        </p:nvSpPr>
        <p:spPr bwMode="auto">
          <a:xfrm>
            <a:off x="8091580" y="3429000"/>
            <a:ext cx="2075338" cy="2208257"/>
          </a:xfrm>
          <a:prstGeom prst="rect">
            <a:avLst/>
          </a:prstGeom>
          <a:solidFill>
            <a:srgbClr val="D3D3D3"/>
          </a:solidFill>
          <a:ln w="127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Little adoption</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Unclear catalyst </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Uncertainty v-high</a:t>
            </a:r>
          </a:p>
          <a:p>
            <a:pPr marL="228600" indent="-228600" eaLnBrk="0" fontAlgn="base" hangingPunct="0">
              <a:spcBef>
                <a:spcPct val="50000"/>
              </a:spcBef>
              <a:spcAft>
                <a:spcPct val="0"/>
              </a:spcAft>
              <a:buClr>
                <a:srgbClr val="002856"/>
              </a:buClr>
              <a:buSzPct val="90000"/>
              <a:buFont typeface="Wingdings" panose="05000000000000000000" pitchFamily="2" charset="2"/>
              <a:buChar char="§"/>
            </a:pPr>
            <a:r>
              <a:rPr lang="en-US" sz="1600" dirty="0"/>
              <a:t>B</a:t>
            </a:r>
            <a:r>
              <a:rPr kumimoji="0" lang="en-US" sz="1600" b="0" i="0" u="none" strike="noStrike" cap="none" normalizeH="0" baseline="0" dirty="0">
                <a:ln>
                  <a:noFill/>
                </a:ln>
                <a:effectLst/>
                <a:latin typeface="Arial" charset="0"/>
              </a:rPr>
              <a:t>uild scenarios,</a:t>
            </a:r>
            <a:br>
              <a:rPr kumimoji="0" lang="en-US" sz="1600" b="0" i="0" u="none" strike="noStrike" cap="none" normalizeH="0" baseline="0" dirty="0">
                <a:ln>
                  <a:noFill/>
                </a:ln>
                <a:effectLst/>
                <a:latin typeface="Arial" charset="0"/>
              </a:rPr>
            </a:br>
            <a:r>
              <a:rPr kumimoji="0" lang="en-US" sz="1600" b="0" i="0" u="none" strike="noStrike" cap="none" normalizeH="0" baseline="0" dirty="0">
                <a:ln>
                  <a:noFill/>
                </a:ln>
                <a:effectLst/>
                <a:latin typeface="Arial" charset="0"/>
              </a:rPr>
              <a:t>experiment</a:t>
            </a:r>
          </a:p>
          <a:p>
            <a:pPr marL="228600" marR="0" indent="-228600" algn="l" defTabSz="914400" rtl="0" eaLnBrk="0" fontAlgn="base" latinLnBrk="0" hangingPunct="0">
              <a:lnSpc>
                <a:spcPct val="100000"/>
              </a:lnSpc>
              <a:spcBef>
                <a:spcPct val="50000"/>
              </a:spcBef>
              <a:spcAft>
                <a:spcPct val="0"/>
              </a:spcAft>
              <a:buClr>
                <a:srgbClr val="002856"/>
              </a:buClr>
              <a:buSzPct val="90000"/>
              <a:buFont typeface="Wingdings" panose="05000000000000000000" pitchFamily="2" charset="2"/>
              <a:buChar char="§"/>
              <a:tabLst/>
            </a:pPr>
            <a:r>
              <a:rPr lang="en-US" sz="1600" dirty="0"/>
              <a:t>Disruption &amp;</a:t>
            </a:r>
            <a:br>
              <a:rPr lang="en-US" sz="1600" dirty="0"/>
            </a:br>
            <a:r>
              <a:rPr lang="en-US" sz="1600" dirty="0"/>
              <a:t>moonshots</a:t>
            </a:r>
          </a:p>
        </p:txBody>
      </p:sp>
      <p:cxnSp>
        <p:nvCxnSpPr>
          <p:cNvPr id="46" name="Straight Arrow Connector 45">
            <a:extLst>
              <a:ext uri="{FF2B5EF4-FFF2-40B4-BE49-F238E27FC236}">
                <a16:creationId xmlns:a16="http://schemas.microsoft.com/office/drawing/2014/main" xmlns="" id="{7E1959C5-37CD-6748-AC69-94E027785436}"/>
              </a:ext>
            </a:extLst>
          </p:cNvPr>
          <p:cNvCxnSpPr/>
          <p:nvPr/>
        </p:nvCxnSpPr>
        <p:spPr bwMode="auto">
          <a:xfrm>
            <a:off x="1199430" y="5743134"/>
            <a:ext cx="8967488" cy="0"/>
          </a:xfrm>
          <a:prstGeom prst="straightConnector1">
            <a:avLst/>
          </a:prstGeom>
          <a:solidFill>
            <a:srgbClr val="00529B"/>
          </a:solidFill>
          <a:ln w="12700" cap="flat" cmpd="sng" algn="ctr">
            <a:solidFill>
              <a:srgbClr val="6F7878"/>
            </a:solidFill>
            <a:prstDash val="solid"/>
            <a:round/>
            <a:headEnd type="none" w="med" len="med"/>
            <a:tailEnd type="triangle"/>
          </a:ln>
          <a:effectLst/>
        </p:spPr>
      </p:cxnSp>
      <p:grpSp>
        <p:nvGrpSpPr>
          <p:cNvPr id="6" name="Group 5"/>
          <p:cNvGrpSpPr>
            <a:grpSpLocks noChangeAspect="1"/>
          </p:cNvGrpSpPr>
          <p:nvPr/>
        </p:nvGrpSpPr>
        <p:grpSpPr>
          <a:xfrm>
            <a:off x="3991737" y="1591910"/>
            <a:ext cx="1078992" cy="1078992"/>
            <a:chOff x="3260217" y="1108253"/>
            <a:chExt cx="1097280" cy="1097280"/>
          </a:xfrm>
        </p:grpSpPr>
        <p:sp>
          <p:nvSpPr>
            <p:cNvPr id="14" name="Oval 13">
              <a:extLst>
                <a:ext uri="{FF2B5EF4-FFF2-40B4-BE49-F238E27FC236}">
                  <a16:creationId xmlns:a16="http://schemas.microsoft.com/office/drawing/2014/main" xmlns="" id="{CDC33C49-24BF-3B40-8602-16C1931C45E2}"/>
                </a:ext>
              </a:extLst>
            </p:cNvPr>
            <p:cNvSpPr>
              <a:spLocks noChangeAspect="1"/>
            </p:cNvSpPr>
            <p:nvPr/>
          </p:nvSpPr>
          <p:spPr bwMode="auto">
            <a:xfrm>
              <a:off x="3260217" y="1108253"/>
              <a:ext cx="1097280" cy="1097280"/>
            </a:xfrm>
            <a:prstGeom prst="ellipse">
              <a:avLst/>
            </a:prstGeom>
            <a:solidFill>
              <a:schemeClr val="bg1"/>
            </a:solidFill>
            <a:ln w="73025" cap="flat" cmpd="sng" algn="ctr">
              <a:solidFill>
                <a:srgbClr val="00285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sp>
          <p:nvSpPr>
            <p:cNvPr id="26" name="Freeform 536"/>
            <p:cNvSpPr>
              <a:spLocks noChangeAspect="1" noEditPoints="1"/>
            </p:cNvSpPr>
            <p:nvPr/>
          </p:nvSpPr>
          <p:spPr bwMode="auto">
            <a:xfrm rot="3725346">
              <a:off x="3530774" y="1291133"/>
              <a:ext cx="509665" cy="731520"/>
            </a:xfrm>
            <a:custGeom>
              <a:avLst/>
              <a:gdLst>
                <a:gd name="T0" fmla="*/ 98 w 170"/>
                <a:gd name="T1" fmla="*/ 244 h 244"/>
                <a:gd name="T2" fmla="*/ 98 w 170"/>
                <a:gd name="T3" fmla="*/ 48 h 244"/>
                <a:gd name="T4" fmla="*/ 151 w 170"/>
                <a:gd name="T5" fmla="*/ 103 h 244"/>
                <a:gd name="T6" fmla="*/ 170 w 170"/>
                <a:gd name="T7" fmla="*/ 84 h 244"/>
                <a:gd name="T8" fmla="*/ 85 w 170"/>
                <a:gd name="T9" fmla="*/ 0 h 244"/>
                <a:gd name="T10" fmla="*/ 0 w 170"/>
                <a:gd name="T11" fmla="*/ 84 h 244"/>
                <a:gd name="T12" fmla="*/ 19 w 170"/>
                <a:gd name="T13" fmla="*/ 103 h 244"/>
                <a:gd name="T14" fmla="*/ 73 w 170"/>
                <a:gd name="T15" fmla="*/ 48 h 244"/>
                <a:gd name="T16" fmla="*/ 73 w 170"/>
                <a:gd name="T17" fmla="*/ 244 h 244"/>
                <a:gd name="T18" fmla="*/ 98 w 170"/>
                <a:gd name="T19" fmla="*/ 244 h 244"/>
                <a:gd name="T20" fmla="*/ 87 w 170"/>
                <a:gd name="T21" fmla="*/ 37 h 244"/>
                <a:gd name="T22" fmla="*/ 84 w 170"/>
                <a:gd name="T23" fmla="*/ 37 h 244"/>
                <a:gd name="T24" fmla="*/ 85 w 170"/>
                <a:gd name="T25" fmla="*/ 35 h 244"/>
                <a:gd name="T26" fmla="*/ 87 w 170"/>
                <a:gd name="T27" fmla="*/ 3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244">
                  <a:moveTo>
                    <a:pt x="98" y="244"/>
                  </a:moveTo>
                  <a:lnTo>
                    <a:pt x="98" y="48"/>
                  </a:lnTo>
                  <a:lnTo>
                    <a:pt x="151" y="103"/>
                  </a:lnTo>
                  <a:lnTo>
                    <a:pt x="170" y="84"/>
                  </a:lnTo>
                  <a:lnTo>
                    <a:pt x="85" y="0"/>
                  </a:lnTo>
                  <a:lnTo>
                    <a:pt x="0" y="84"/>
                  </a:lnTo>
                  <a:lnTo>
                    <a:pt x="19" y="103"/>
                  </a:lnTo>
                  <a:lnTo>
                    <a:pt x="73" y="48"/>
                  </a:lnTo>
                  <a:lnTo>
                    <a:pt x="73" y="244"/>
                  </a:lnTo>
                  <a:lnTo>
                    <a:pt x="98" y="244"/>
                  </a:lnTo>
                  <a:close/>
                  <a:moveTo>
                    <a:pt x="87" y="37"/>
                  </a:moveTo>
                  <a:lnTo>
                    <a:pt x="84" y="37"/>
                  </a:lnTo>
                  <a:lnTo>
                    <a:pt x="85" y="35"/>
                  </a:lnTo>
                  <a:lnTo>
                    <a:pt x="87" y="3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grpSp>
        <p:nvGrpSpPr>
          <p:cNvPr id="9" name="Group 8"/>
          <p:cNvGrpSpPr>
            <a:grpSpLocks noChangeAspect="1"/>
          </p:cNvGrpSpPr>
          <p:nvPr/>
        </p:nvGrpSpPr>
        <p:grpSpPr>
          <a:xfrm>
            <a:off x="6283259" y="1591910"/>
            <a:ext cx="1078992" cy="1078992"/>
            <a:chOff x="5551739" y="1091105"/>
            <a:chExt cx="1097280" cy="1097280"/>
          </a:xfrm>
        </p:grpSpPr>
        <p:sp>
          <p:nvSpPr>
            <p:cNvPr id="19" name="Oval 18">
              <a:extLst>
                <a:ext uri="{FF2B5EF4-FFF2-40B4-BE49-F238E27FC236}">
                  <a16:creationId xmlns:a16="http://schemas.microsoft.com/office/drawing/2014/main" xmlns="" id="{A339D4BF-647F-3D46-B915-F13F293DD516}"/>
                </a:ext>
              </a:extLst>
            </p:cNvPr>
            <p:cNvSpPr>
              <a:spLocks noChangeAspect="1"/>
            </p:cNvSpPr>
            <p:nvPr/>
          </p:nvSpPr>
          <p:spPr bwMode="auto">
            <a:xfrm>
              <a:off x="5551739" y="1091105"/>
              <a:ext cx="1097280" cy="1097280"/>
            </a:xfrm>
            <a:prstGeom prst="ellipse">
              <a:avLst/>
            </a:prstGeom>
            <a:solidFill>
              <a:schemeClr val="bg1"/>
            </a:solidFill>
            <a:ln w="73025" cap="flat" cmpd="sng" algn="ctr">
              <a:solidFill>
                <a:srgbClr val="00285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grpSp>
          <p:nvGrpSpPr>
            <p:cNvPr id="3" name="Group 2"/>
            <p:cNvGrpSpPr/>
            <p:nvPr/>
          </p:nvGrpSpPr>
          <p:grpSpPr>
            <a:xfrm>
              <a:off x="5687988" y="1394255"/>
              <a:ext cx="875582" cy="465581"/>
              <a:chOff x="5708814" y="1379096"/>
              <a:chExt cx="875582" cy="465581"/>
            </a:xfrm>
          </p:grpSpPr>
          <p:sp>
            <p:nvSpPr>
              <p:cNvPr id="32" name="Freeform 536"/>
              <p:cNvSpPr>
                <a:spLocks noChangeAspect="1" noEditPoints="1"/>
              </p:cNvSpPr>
              <p:nvPr/>
            </p:nvSpPr>
            <p:spPr bwMode="auto">
              <a:xfrm rot="2877827">
                <a:off x="6034960" y="1280888"/>
                <a:ext cx="451228" cy="647644"/>
              </a:xfrm>
              <a:custGeom>
                <a:avLst/>
                <a:gdLst>
                  <a:gd name="T0" fmla="*/ 98 w 170"/>
                  <a:gd name="T1" fmla="*/ 244 h 244"/>
                  <a:gd name="T2" fmla="*/ 98 w 170"/>
                  <a:gd name="T3" fmla="*/ 48 h 244"/>
                  <a:gd name="T4" fmla="*/ 151 w 170"/>
                  <a:gd name="T5" fmla="*/ 103 h 244"/>
                  <a:gd name="T6" fmla="*/ 170 w 170"/>
                  <a:gd name="T7" fmla="*/ 84 h 244"/>
                  <a:gd name="T8" fmla="*/ 85 w 170"/>
                  <a:gd name="T9" fmla="*/ 0 h 244"/>
                  <a:gd name="T10" fmla="*/ 0 w 170"/>
                  <a:gd name="T11" fmla="*/ 84 h 244"/>
                  <a:gd name="T12" fmla="*/ 19 w 170"/>
                  <a:gd name="T13" fmla="*/ 103 h 244"/>
                  <a:gd name="T14" fmla="*/ 73 w 170"/>
                  <a:gd name="T15" fmla="*/ 48 h 244"/>
                  <a:gd name="T16" fmla="*/ 73 w 170"/>
                  <a:gd name="T17" fmla="*/ 244 h 244"/>
                  <a:gd name="T18" fmla="*/ 98 w 170"/>
                  <a:gd name="T19" fmla="*/ 244 h 244"/>
                  <a:gd name="T20" fmla="*/ 87 w 170"/>
                  <a:gd name="T21" fmla="*/ 37 h 244"/>
                  <a:gd name="T22" fmla="*/ 84 w 170"/>
                  <a:gd name="T23" fmla="*/ 37 h 244"/>
                  <a:gd name="T24" fmla="*/ 85 w 170"/>
                  <a:gd name="T25" fmla="*/ 35 h 244"/>
                  <a:gd name="T26" fmla="*/ 87 w 170"/>
                  <a:gd name="T27" fmla="*/ 3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244">
                    <a:moveTo>
                      <a:pt x="98" y="244"/>
                    </a:moveTo>
                    <a:lnTo>
                      <a:pt x="98" y="48"/>
                    </a:lnTo>
                    <a:lnTo>
                      <a:pt x="151" y="103"/>
                    </a:lnTo>
                    <a:lnTo>
                      <a:pt x="170" y="84"/>
                    </a:lnTo>
                    <a:lnTo>
                      <a:pt x="85" y="0"/>
                    </a:lnTo>
                    <a:lnTo>
                      <a:pt x="0" y="84"/>
                    </a:lnTo>
                    <a:lnTo>
                      <a:pt x="19" y="103"/>
                    </a:lnTo>
                    <a:lnTo>
                      <a:pt x="73" y="48"/>
                    </a:lnTo>
                    <a:lnTo>
                      <a:pt x="73" y="244"/>
                    </a:lnTo>
                    <a:lnTo>
                      <a:pt x="98" y="244"/>
                    </a:lnTo>
                    <a:close/>
                    <a:moveTo>
                      <a:pt x="87" y="37"/>
                    </a:moveTo>
                    <a:lnTo>
                      <a:pt x="84" y="37"/>
                    </a:lnTo>
                    <a:lnTo>
                      <a:pt x="85" y="35"/>
                    </a:lnTo>
                    <a:lnTo>
                      <a:pt x="87" y="3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
            <p:nvSpPr>
              <p:cNvPr id="33" name="Rectangle 470"/>
              <p:cNvSpPr>
                <a:spLocks noChangeArrowheads="1"/>
              </p:cNvSpPr>
              <p:nvPr/>
            </p:nvSpPr>
            <p:spPr bwMode="auto">
              <a:xfrm>
                <a:off x="5708814" y="1775619"/>
                <a:ext cx="333058" cy="6905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grpSp>
      </p:grpSp>
      <p:sp>
        <p:nvSpPr>
          <p:cNvPr id="35" name="Freeform 498"/>
          <p:cNvSpPr>
            <a:spLocks noChangeAspect="1" noEditPoints="1"/>
          </p:cNvSpPr>
          <p:nvPr/>
        </p:nvSpPr>
        <p:spPr bwMode="auto">
          <a:xfrm>
            <a:off x="8551922" y="1538189"/>
            <a:ext cx="1161286" cy="1161288"/>
          </a:xfrm>
          <a:custGeom>
            <a:avLst/>
            <a:gdLst>
              <a:gd name="T0" fmla="*/ 116 w 224"/>
              <a:gd name="T1" fmla="*/ 44 h 224"/>
              <a:gd name="T2" fmla="*/ 150 w 224"/>
              <a:gd name="T3" fmla="*/ 76 h 224"/>
              <a:gd name="T4" fmla="*/ 139 w 224"/>
              <a:gd name="T5" fmla="*/ 110 h 224"/>
              <a:gd name="T6" fmla="*/ 131 w 224"/>
              <a:gd name="T7" fmla="*/ 118 h 224"/>
              <a:gd name="T8" fmla="*/ 120 w 224"/>
              <a:gd name="T9" fmla="*/ 143 h 224"/>
              <a:gd name="T10" fmla="*/ 120 w 224"/>
              <a:gd name="T11" fmla="*/ 148 h 224"/>
              <a:gd name="T12" fmla="*/ 104 w 224"/>
              <a:gd name="T13" fmla="*/ 148 h 224"/>
              <a:gd name="T14" fmla="*/ 104 w 224"/>
              <a:gd name="T15" fmla="*/ 143 h 224"/>
              <a:gd name="T16" fmla="*/ 120 w 224"/>
              <a:gd name="T17" fmla="*/ 106 h 224"/>
              <a:gd name="T18" fmla="*/ 128 w 224"/>
              <a:gd name="T19" fmla="*/ 98 h 224"/>
              <a:gd name="T20" fmla="*/ 134 w 224"/>
              <a:gd name="T21" fmla="*/ 79 h 224"/>
              <a:gd name="T22" fmla="*/ 115 w 224"/>
              <a:gd name="T23" fmla="*/ 60 h 224"/>
              <a:gd name="T24" fmla="*/ 97 w 224"/>
              <a:gd name="T25" fmla="*/ 66 h 224"/>
              <a:gd name="T26" fmla="*/ 89 w 224"/>
              <a:gd name="T27" fmla="*/ 83 h 224"/>
              <a:gd name="T28" fmla="*/ 89 w 224"/>
              <a:gd name="T29" fmla="*/ 89 h 224"/>
              <a:gd name="T30" fmla="*/ 73 w 224"/>
              <a:gd name="T31" fmla="*/ 89 h 224"/>
              <a:gd name="T32" fmla="*/ 73 w 224"/>
              <a:gd name="T33" fmla="*/ 83 h 224"/>
              <a:gd name="T34" fmla="*/ 86 w 224"/>
              <a:gd name="T35" fmla="*/ 54 h 224"/>
              <a:gd name="T36" fmla="*/ 116 w 224"/>
              <a:gd name="T37" fmla="*/ 44 h 224"/>
              <a:gd name="T38" fmla="*/ 112 w 224"/>
              <a:gd name="T39" fmla="*/ 160 h 224"/>
              <a:gd name="T40" fmla="*/ 101 w 224"/>
              <a:gd name="T41" fmla="*/ 171 h 224"/>
              <a:gd name="T42" fmla="*/ 112 w 224"/>
              <a:gd name="T43" fmla="*/ 182 h 224"/>
              <a:gd name="T44" fmla="*/ 123 w 224"/>
              <a:gd name="T45" fmla="*/ 171 h 224"/>
              <a:gd name="T46" fmla="*/ 112 w 224"/>
              <a:gd name="T47" fmla="*/ 160 h 224"/>
              <a:gd name="T48" fmla="*/ 112 w 224"/>
              <a:gd name="T49" fmla="*/ 0 h 224"/>
              <a:gd name="T50" fmla="*/ 224 w 224"/>
              <a:gd name="T51" fmla="*/ 112 h 224"/>
              <a:gd name="T52" fmla="*/ 112 w 224"/>
              <a:gd name="T53" fmla="*/ 224 h 224"/>
              <a:gd name="T54" fmla="*/ 0 w 224"/>
              <a:gd name="T55" fmla="*/ 112 h 224"/>
              <a:gd name="T56" fmla="*/ 112 w 224"/>
              <a:gd name="T57" fmla="*/ 0 h 224"/>
              <a:gd name="T58" fmla="*/ 112 w 224"/>
              <a:gd name="T59" fmla="*/ 208 h 224"/>
              <a:gd name="T60" fmla="*/ 208 w 224"/>
              <a:gd name="T61" fmla="*/ 112 h 224"/>
              <a:gd name="T62" fmla="*/ 112 w 224"/>
              <a:gd name="T63" fmla="*/ 16 h 224"/>
              <a:gd name="T64" fmla="*/ 16 w 224"/>
              <a:gd name="T65" fmla="*/ 112 h 224"/>
              <a:gd name="T66" fmla="*/ 112 w 224"/>
              <a:gd name="T67" fmla="*/ 2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4" h="224">
                <a:moveTo>
                  <a:pt x="116" y="44"/>
                </a:moveTo>
                <a:cubicBezTo>
                  <a:pt x="134" y="46"/>
                  <a:pt x="147" y="59"/>
                  <a:pt x="150" y="76"/>
                </a:cubicBezTo>
                <a:cubicBezTo>
                  <a:pt x="152" y="89"/>
                  <a:pt x="148" y="101"/>
                  <a:pt x="139" y="110"/>
                </a:cubicBezTo>
                <a:cubicBezTo>
                  <a:pt x="131" y="118"/>
                  <a:pt x="131" y="118"/>
                  <a:pt x="131" y="118"/>
                </a:cubicBezTo>
                <a:cubicBezTo>
                  <a:pt x="124" y="124"/>
                  <a:pt x="120" y="133"/>
                  <a:pt x="120" y="143"/>
                </a:cubicBezTo>
                <a:cubicBezTo>
                  <a:pt x="120" y="148"/>
                  <a:pt x="120" y="148"/>
                  <a:pt x="120" y="148"/>
                </a:cubicBezTo>
                <a:cubicBezTo>
                  <a:pt x="104" y="148"/>
                  <a:pt x="104" y="148"/>
                  <a:pt x="104" y="148"/>
                </a:cubicBezTo>
                <a:cubicBezTo>
                  <a:pt x="104" y="143"/>
                  <a:pt x="104" y="143"/>
                  <a:pt x="104" y="143"/>
                </a:cubicBezTo>
                <a:cubicBezTo>
                  <a:pt x="104" y="129"/>
                  <a:pt x="110" y="116"/>
                  <a:pt x="120" y="106"/>
                </a:cubicBezTo>
                <a:cubicBezTo>
                  <a:pt x="128" y="98"/>
                  <a:pt x="128" y="98"/>
                  <a:pt x="128" y="98"/>
                </a:cubicBezTo>
                <a:cubicBezTo>
                  <a:pt x="133" y="93"/>
                  <a:pt x="136" y="86"/>
                  <a:pt x="134" y="79"/>
                </a:cubicBezTo>
                <a:cubicBezTo>
                  <a:pt x="133" y="69"/>
                  <a:pt x="124" y="61"/>
                  <a:pt x="115" y="60"/>
                </a:cubicBezTo>
                <a:cubicBezTo>
                  <a:pt x="108" y="59"/>
                  <a:pt x="102" y="61"/>
                  <a:pt x="97" y="66"/>
                </a:cubicBezTo>
                <a:cubicBezTo>
                  <a:pt x="92" y="70"/>
                  <a:pt x="89" y="76"/>
                  <a:pt x="89" y="83"/>
                </a:cubicBezTo>
                <a:cubicBezTo>
                  <a:pt x="89" y="89"/>
                  <a:pt x="89" y="89"/>
                  <a:pt x="89" y="89"/>
                </a:cubicBezTo>
                <a:cubicBezTo>
                  <a:pt x="73" y="89"/>
                  <a:pt x="73" y="89"/>
                  <a:pt x="73" y="89"/>
                </a:cubicBezTo>
                <a:cubicBezTo>
                  <a:pt x="73" y="83"/>
                  <a:pt x="73" y="83"/>
                  <a:pt x="73" y="83"/>
                </a:cubicBezTo>
                <a:cubicBezTo>
                  <a:pt x="73" y="72"/>
                  <a:pt x="78" y="61"/>
                  <a:pt x="86" y="54"/>
                </a:cubicBezTo>
                <a:cubicBezTo>
                  <a:pt x="94" y="46"/>
                  <a:pt x="105" y="43"/>
                  <a:pt x="116" y="44"/>
                </a:cubicBezTo>
                <a:moveTo>
                  <a:pt x="112" y="160"/>
                </a:moveTo>
                <a:cubicBezTo>
                  <a:pt x="106" y="160"/>
                  <a:pt x="101" y="165"/>
                  <a:pt x="101" y="171"/>
                </a:cubicBezTo>
                <a:cubicBezTo>
                  <a:pt x="101" y="177"/>
                  <a:pt x="106" y="182"/>
                  <a:pt x="112" y="182"/>
                </a:cubicBezTo>
                <a:cubicBezTo>
                  <a:pt x="118" y="182"/>
                  <a:pt x="123" y="177"/>
                  <a:pt x="123" y="171"/>
                </a:cubicBezTo>
                <a:cubicBezTo>
                  <a:pt x="123" y="165"/>
                  <a:pt x="118" y="160"/>
                  <a:pt x="112" y="160"/>
                </a:cubicBezTo>
                <a:moveTo>
                  <a:pt x="112" y="0"/>
                </a:moveTo>
                <a:cubicBezTo>
                  <a:pt x="174" y="0"/>
                  <a:pt x="224" y="50"/>
                  <a:pt x="224" y="112"/>
                </a:cubicBezTo>
                <a:cubicBezTo>
                  <a:pt x="224" y="174"/>
                  <a:pt x="174" y="224"/>
                  <a:pt x="112" y="224"/>
                </a:cubicBezTo>
                <a:cubicBezTo>
                  <a:pt x="50" y="224"/>
                  <a:pt x="0" y="174"/>
                  <a:pt x="0" y="112"/>
                </a:cubicBezTo>
                <a:cubicBezTo>
                  <a:pt x="0" y="50"/>
                  <a:pt x="50" y="0"/>
                  <a:pt x="112" y="0"/>
                </a:cubicBezTo>
                <a:moveTo>
                  <a:pt x="112" y="208"/>
                </a:moveTo>
                <a:cubicBezTo>
                  <a:pt x="165" y="208"/>
                  <a:pt x="208" y="165"/>
                  <a:pt x="208" y="112"/>
                </a:cubicBezTo>
                <a:cubicBezTo>
                  <a:pt x="208" y="59"/>
                  <a:pt x="165" y="16"/>
                  <a:pt x="112" y="16"/>
                </a:cubicBezTo>
                <a:cubicBezTo>
                  <a:pt x="59" y="16"/>
                  <a:pt x="16" y="59"/>
                  <a:pt x="16" y="112"/>
                </a:cubicBezTo>
                <a:cubicBezTo>
                  <a:pt x="16" y="165"/>
                  <a:pt x="59" y="208"/>
                  <a:pt x="112" y="208"/>
                </a:cubicBezTo>
              </a:path>
            </a:pathLst>
          </a:custGeom>
          <a:solidFill>
            <a:srgbClr val="002856"/>
          </a:solidFill>
          <a:ln>
            <a:noFill/>
          </a:ln>
        </p:spPr>
        <p:txBody>
          <a:bodyPr vert="horz" wrap="square" lIns="91440" tIns="45720" rIns="91440" bIns="45720" numCol="1" anchor="t" anchorCtr="0" compatLnSpc="1">
            <a:prstTxWarp prst="textNoShape">
              <a:avLst/>
            </a:prstTxWarp>
          </a:bodyPr>
          <a:lstStyle/>
          <a:p>
            <a:pPr>
              <a:buClr>
                <a:srgbClr val="000000"/>
              </a:buClr>
              <a:buFont typeface="Arial"/>
              <a:buNone/>
            </a:pPr>
            <a:endParaRPr lang="en-US" sz="1400" kern="0" dirty="0">
              <a:solidFill>
                <a:srgbClr val="000000"/>
              </a:solidFill>
              <a:cs typeface="Arial"/>
              <a:sym typeface="Arial"/>
            </a:endParaRPr>
          </a:p>
        </p:txBody>
      </p:sp>
    </p:spTree>
    <p:extLst>
      <p:ext uri="{BB962C8B-B14F-4D97-AF65-F5344CB8AC3E}">
        <p14:creationId xmlns:p14="http://schemas.microsoft.com/office/powerpoint/2010/main" val="1979940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2" grpId="0" animBg="1"/>
      <p:bldP spid="28" grpId="0" animBg="1"/>
      <p:bldP spid="29" grpId="0" animBg="1"/>
      <p:bldP spid="7" grpId="0" animBg="1"/>
      <p:bldP spid="41" grpId="0" animBg="1"/>
      <p:bldP spid="42" grpId="0" animBg="1"/>
      <p:bldP spid="43"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60500"/>
            <a:ext cx="10515600" cy="372533"/>
          </a:xfrm>
          <a:prstGeom prst="rect">
            <a:avLst/>
          </a:prstGeom>
        </p:spPr>
        <p:txBody>
          <a:bodyPr wrap="none" lIns="0" tIns="0" rIns="0" bIns="0" anchor="t"/>
          <a:lstStyle/>
          <a:p>
            <a:r>
              <a:rPr lang="en-US" sz="3200" b="1" dirty="0">
                <a:solidFill>
                  <a:srgbClr val="002856"/>
                </a:solidFill>
                <a:latin typeface="+mj-lt"/>
                <a:cs typeface="Arial" panose="020B0604020202020204" pitchFamily="34" charset="0"/>
              </a:rPr>
              <a:t>A Tapestry (TPESTRE) of Trends</a:t>
            </a:r>
          </a:p>
        </p:txBody>
      </p:sp>
      <p:sp>
        <p:nvSpPr>
          <p:cNvPr id="3" name="TextBox 2"/>
          <p:cNvSpPr txBox="1"/>
          <p:nvPr/>
        </p:nvSpPr>
        <p:spPr>
          <a:xfrm>
            <a:off x="304800" y="5928190"/>
            <a:ext cx="1371600" cy="575733"/>
          </a:xfrm>
          <a:prstGeom prst="rect">
            <a:avLst/>
          </a:prstGeom>
        </p:spPr>
        <p:txBody>
          <a:bodyPr lIns="0" tIns="0" rIns="0" bIns="0" anchor="t"/>
          <a:lstStyle/>
          <a:p>
            <a:pPr>
              <a:lnSpc>
                <a:spcPts val="2267"/>
              </a:lnSpc>
            </a:pPr>
            <a:r>
              <a:rPr lang="en-US" sz="1333" dirty="0">
                <a:solidFill>
                  <a:srgbClr val="6F7878"/>
                </a:solidFill>
                <a:latin typeface="Arial" panose="020B0604020202020204" pitchFamily="34" charset="0"/>
                <a:cs typeface="Arial" panose="020B0604020202020204" pitchFamily="34" charset="0"/>
              </a:rPr>
              <a:t>Source: Gartner</a:t>
            </a:r>
            <a:br>
              <a:rPr lang="en-US" sz="1333" dirty="0">
                <a:solidFill>
                  <a:srgbClr val="6F7878"/>
                </a:solidFill>
                <a:latin typeface="Arial" panose="020B0604020202020204" pitchFamily="34" charset="0"/>
                <a:cs typeface="Arial" panose="020B0604020202020204" pitchFamily="34" charset="0"/>
              </a:rPr>
            </a:br>
            <a:r>
              <a:rPr lang="en-US" sz="1333" dirty="0">
                <a:solidFill>
                  <a:srgbClr val="6F7878"/>
                </a:solidFill>
                <a:latin typeface="Arial" panose="020B0604020202020204" pitchFamily="34" charset="0"/>
                <a:cs typeface="Arial" panose="020B0604020202020204" pitchFamily="34" charset="0"/>
              </a:rPr>
              <a:t>745136_C</a:t>
            </a:r>
          </a:p>
        </p:txBody>
      </p:sp>
      <p:sp>
        <p:nvSpPr>
          <p:cNvPr id="4" name="Freeform 3"/>
          <p:cNvSpPr/>
          <p:nvPr/>
        </p:nvSpPr>
        <p:spPr>
          <a:xfrm>
            <a:off x="304800" y="2212949"/>
            <a:ext cx="1625600" cy="3641531"/>
          </a:xfrm>
          <a:custGeom>
            <a:avLst/>
            <a:gdLst/>
            <a:ahLst/>
            <a:cxnLst/>
            <a:rect l="l" t="t" r="r" b="b"/>
            <a:pathLst>
              <a:path w="1219200" h="2731148">
                <a:moveTo>
                  <a:pt x="0" y="2731148"/>
                </a:moveTo>
                <a:lnTo>
                  <a:pt x="1219200" y="2731148"/>
                </a:lnTo>
                <a:lnTo>
                  <a:pt x="1219200" y="0"/>
                </a:lnTo>
                <a:lnTo>
                  <a:pt x="0" y="0"/>
                </a:lnTo>
                <a:close/>
              </a:path>
            </a:pathLst>
          </a:custGeom>
          <a:solidFill>
            <a:srgbClr val="F4F4F4"/>
          </a:solidFill>
        </p:spPr>
      </p:sp>
      <p:sp>
        <p:nvSpPr>
          <p:cNvPr id="5" name="TextBox 4"/>
          <p:cNvSpPr txBox="1"/>
          <p:nvPr/>
        </p:nvSpPr>
        <p:spPr>
          <a:xfrm>
            <a:off x="406400" y="2241871"/>
            <a:ext cx="1371600" cy="863600"/>
          </a:xfrm>
          <a:prstGeom prst="rect">
            <a:avLst/>
          </a:prstGeom>
        </p:spPr>
        <p:txBody>
          <a:bodyPr lIns="0" tIns="0" rIns="0" bIns="0" anchor="t"/>
          <a:lstStyle/>
          <a:p>
            <a:pPr>
              <a:lnSpc>
                <a:spcPts val="2267"/>
              </a:lnSpc>
            </a:pPr>
            <a:r>
              <a:rPr lang="en-US" sz="1600">
                <a:solidFill>
                  <a:srgbClr val="000000"/>
                </a:solidFill>
                <a:latin typeface="Arial" panose="020B0604020202020204" pitchFamily="34" charset="0"/>
                <a:cs typeface="Arial" panose="020B0604020202020204" pitchFamily="34" charset="0"/>
              </a:rPr>
              <a:t>Impact of Emerging Technologies</a:t>
            </a:r>
          </a:p>
        </p:txBody>
      </p:sp>
      <p:sp>
        <p:nvSpPr>
          <p:cNvPr id="6" name="Freeform 5"/>
          <p:cNvSpPr/>
          <p:nvPr/>
        </p:nvSpPr>
        <p:spPr>
          <a:xfrm>
            <a:off x="1965384" y="2212949"/>
            <a:ext cx="1625600" cy="3641531"/>
          </a:xfrm>
          <a:custGeom>
            <a:avLst/>
            <a:gdLst/>
            <a:ahLst/>
            <a:cxnLst/>
            <a:rect l="l" t="t" r="r" b="b"/>
            <a:pathLst>
              <a:path w="1219200" h="2731148">
                <a:moveTo>
                  <a:pt x="0" y="2731148"/>
                </a:moveTo>
                <a:lnTo>
                  <a:pt x="1219200" y="2731148"/>
                </a:lnTo>
                <a:lnTo>
                  <a:pt x="1219200" y="0"/>
                </a:lnTo>
                <a:lnTo>
                  <a:pt x="0" y="0"/>
                </a:lnTo>
                <a:close/>
              </a:path>
            </a:pathLst>
          </a:custGeom>
          <a:solidFill>
            <a:srgbClr val="F4F4F4"/>
          </a:solidFill>
        </p:spPr>
      </p:sp>
      <p:sp>
        <p:nvSpPr>
          <p:cNvPr id="7" name="TextBox 6"/>
          <p:cNvSpPr txBox="1"/>
          <p:nvPr/>
        </p:nvSpPr>
        <p:spPr>
          <a:xfrm>
            <a:off x="2066979" y="2241871"/>
            <a:ext cx="1320800" cy="863600"/>
          </a:xfrm>
          <a:prstGeom prst="rect">
            <a:avLst/>
          </a:prstGeom>
        </p:spPr>
        <p:txBody>
          <a:bodyPr lIns="0" tIns="0" rIns="0" bIns="0" anchor="t"/>
          <a:lstStyle/>
          <a:p>
            <a:pPr>
              <a:lnSpc>
                <a:spcPts val="2267"/>
              </a:lnSpc>
            </a:pPr>
            <a:r>
              <a:rPr lang="en-US" sz="1600">
                <a:solidFill>
                  <a:srgbClr val="000000"/>
                </a:solidFill>
                <a:latin typeface="Arial" panose="020B0604020202020204" pitchFamily="34" charset="0"/>
                <a:cs typeface="Arial" panose="020B0604020202020204" pitchFamily="34" charset="0"/>
              </a:rPr>
              <a:t>Changes in the Political Environment</a:t>
            </a:r>
          </a:p>
        </p:txBody>
      </p:sp>
      <p:sp>
        <p:nvSpPr>
          <p:cNvPr id="8" name="Freeform 7"/>
          <p:cNvSpPr/>
          <p:nvPr/>
        </p:nvSpPr>
        <p:spPr>
          <a:xfrm>
            <a:off x="3625952" y="2212949"/>
            <a:ext cx="1625600" cy="3641531"/>
          </a:xfrm>
          <a:custGeom>
            <a:avLst/>
            <a:gdLst/>
            <a:ahLst/>
            <a:cxnLst/>
            <a:rect l="l" t="t" r="r" b="b"/>
            <a:pathLst>
              <a:path w="1219200" h="2731148">
                <a:moveTo>
                  <a:pt x="0" y="2731148"/>
                </a:moveTo>
                <a:lnTo>
                  <a:pt x="1219199" y="2731148"/>
                </a:lnTo>
                <a:lnTo>
                  <a:pt x="1219199" y="0"/>
                </a:lnTo>
                <a:lnTo>
                  <a:pt x="0" y="0"/>
                </a:lnTo>
                <a:close/>
              </a:path>
            </a:pathLst>
          </a:custGeom>
          <a:solidFill>
            <a:srgbClr val="F4F4F4"/>
          </a:solidFill>
        </p:spPr>
      </p:sp>
      <p:sp>
        <p:nvSpPr>
          <p:cNvPr id="9" name="TextBox 8"/>
          <p:cNvSpPr txBox="1"/>
          <p:nvPr/>
        </p:nvSpPr>
        <p:spPr>
          <a:xfrm>
            <a:off x="3727557" y="2241871"/>
            <a:ext cx="1473200" cy="1727200"/>
          </a:xfrm>
          <a:prstGeom prst="rect">
            <a:avLst/>
          </a:prstGeom>
        </p:spPr>
        <p:txBody>
          <a:bodyPr lIns="0" tIns="0" rIns="0" bIns="0" anchor="t"/>
          <a:lstStyle/>
          <a:p>
            <a:pPr>
              <a:lnSpc>
                <a:spcPts val="2267"/>
              </a:lnSpc>
            </a:pPr>
            <a:r>
              <a:rPr lang="en-US" sz="1600" dirty="0">
                <a:solidFill>
                  <a:srgbClr val="000000"/>
                </a:solidFill>
                <a:latin typeface="Arial" panose="020B0604020202020204" pitchFamily="34" charset="0"/>
                <a:cs typeface="Arial" panose="020B0604020202020204" pitchFamily="34" charset="0"/>
              </a:rPr>
              <a:t>Likely </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Changes in the Economic Environment Locally and Globally</a:t>
            </a:r>
          </a:p>
        </p:txBody>
      </p:sp>
      <p:sp>
        <p:nvSpPr>
          <p:cNvPr id="10" name="Freeform 9"/>
          <p:cNvSpPr/>
          <p:nvPr/>
        </p:nvSpPr>
        <p:spPr>
          <a:xfrm>
            <a:off x="5286536" y="2212949"/>
            <a:ext cx="1625600" cy="3641531"/>
          </a:xfrm>
          <a:custGeom>
            <a:avLst/>
            <a:gdLst/>
            <a:ahLst/>
            <a:cxnLst/>
            <a:rect l="l" t="t" r="r" b="b"/>
            <a:pathLst>
              <a:path w="1219200" h="2731148">
                <a:moveTo>
                  <a:pt x="0" y="2731148"/>
                </a:moveTo>
                <a:lnTo>
                  <a:pt x="1219200" y="2731148"/>
                </a:lnTo>
                <a:lnTo>
                  <a:pt x="1219200" y="0"/>
                </a:lnTo>
                <a:lnTo>
                  <a:pt x="0" y="0"/>
                </a:lnTo>
                <a:close/>
              </a:path>
            </a:pathLst>
          </a:custGeom>
          <a:solidFill>
            <a:srgbClr val="F4F4F4"/>
          </a:solidFill>
        </p:spPr>
      </p:sp>
      <p:sp>
        <p:nvSpPr>
          <p:cNvPr id="11" name="TextBox 10"/>
          <p:cNvSpPr txBox="1"/>
          <p:nvPr/>
        </p:nvSpPr>
        <p:spPr>
          <a:xfrm>
            <a:off x="5388136" y="2241871"/>
            <a:ext cx="1456267" cy="1727200"/>
          </a:xfrm>
          <a:prstGeom prst="rect">
            <a:avLst/>
          </a:prstGeom>
        </p:spPr>
        <p:txBody>
          <a:bodyPr lIns="0" tIns="0" rIns="0" bIns="0" anchor="t"/>
          <a:lstStyle/>
          <a:p>
            <a:pPr>
              <a:lnSpc>
                <a:spcPts val="2267"/>
              </a:lnSpc>
            </a:pPr>
            <a:r>
              <a:rPr lang="en-US" sz="1600">
                <a:solidFill>
                  <a:srgbClr val="000000"/>
                </a:solidFill>
                <a:latin typeface="Arial" panose="020B0604020202020204" pitchFamily="34" charset="0"/>
                <a:cs typeface="Arial" panose="020B0604020202020204" pitchFamily="34" charset="0"/>
              </a:rPr>
              <a:t>Lifestyle </a:t>
            </a:r>
            <a:br>
              <a:rPr lang="en-US" sz="1600">
                <a:solidFill>
                  <a:srgbClr val="000000"/>
                </a:solidFill>
                <a:latin typeface="Arial" panose="020B0604020202020204" pitchFamily="34" charset="0"/>
                <a:cs typeface="Arial" panose="020B0604020202020204" pitchFamily="34" charset="0"/>
              </a:rPr>
            </a:br>
            <a:r>
              <a:rPr lang="en-US" sz="1600">
                <a:solidFill>
                  <a:srgbClr val="000000"/>
                </a:solidFill>
                <a:latin typeface="Arial" panose="020B0604020202020204" pitchFamily="34" charset="0"/>
                <a:cs typeface="Arial" panose="020B0604020202020204" pitchFamily="34" charset="0"/>
              </a:rPr>
              <a:t>Choices and Attitudes </a:t>
            </a:r>
            <a:br>
              <a:rPr lang="en-US" sz="1600">
                <a:solidFill>
                  <a:srgbClr val="000000"/>
                </a:solidFill>
                <a:latin typeface="Arial" panose="020B0604020202020204" pitchFamily="34" charset="0"/>
                <a:cs typeface="Arial" panose="020B0604020202020204" pitchFamily="34" charset="0"/>
              </a:rPr>
            </a:br>
            <a:r>
              <a:rPr lang="en-US" sz="1600">
                <a:solidFill>
                  <a:srgbClr val="000000"/>
                </a:solidFill>
                <a:latin typeface="Arial" panose="020B0604020202020204" pitchFamily="34" charset="0"/>
                <a:cs typeface="Arial" panose="020B0604020202020204" pitchFamily="34" charset="0"/>
              </a:rPr>
              <a:t>Toward Socio- Cultural </a:t>
            </a:r>
            <a:br>
              <a:rPr lang="en-US" sz="1600">
                <a:solidFill>
                  <a:srgbClr val="000000"/>
                </a:solidFill>
                <a:latin typeface="Arial" panose="020B0604020202020204" pitchFamily="34" charset="0"/>
                <a:cs typeface="Arial" panose="020B0604020202020204" pitchFamily="34" charset="0"/>
              </a:rPr>
            </a:br>
            <a:r>
              <a:rPr lang="en-US" sz="1600">
                <a:solidFill>
                  <a:srgbClr val="000000"/>
                </a:solidFill>
                <a:latin typeface="Arial" panose="020B0604020202020204" pitchFamily="34" charset="0"/>
                <a:cs typeface="Arial" panose="020B0604020202020204" pitchFamily="34" charset="0"/>
              </a:rPr>
              <a:t>Change</a:t>
            </a:r>
          </a:p>
        </p:txBody>
      </p:sp>
      <p:sp>
        <p:nvSpPr>
          <p:cNvPr id="12" name="Freeform 11"/>
          <p:cNvSpPr/>
          <p:nvPr/>
        </p:nvSpPr>
        <p:spPr>
          <a:xfrm>
            <a:off x="6947120" y="2212949"/>
            <a:ext cx="1625600" cy="3641531"/>
          </a:xfrm>
          <a:custGeom>
            <a:avLst/>
            <a:gdLst/>
            <a:ahLst/>
            <a:cxnLst/>
            <a:rect l="l" t="t" r="r" b="b"/>
            <a:pathLst>
              <a:path w="1219200" h="2731148">
                <a:moveTo>
                  <a:pt x="0" y="2731148"/>
                </a:moveTo>
                <a:lnTo>
                  <a:pt x="1219200" y="2731148"/>
                </a:lnTo>
                <a:lnTo>
                  <a:pt x="1219200" y="0"/>
                </a:lnTo>
                <a:lnTo>
                  <a:pt x="0" y="0"/>
                </a:lnTo>
                <a:close/>
              </a:path>
            </a:pathLst>
          </a:custGeom>
          <a:solidFill>
            <a:srgbClr val="F4F4F4"/>
          </a:solidFill>
        </p:spPr>
      </p:sp>
      <p:sp>
        <p:nvSpPr>
          <p:cNvPr id="13" name="TextBox 12"/>
          <p:cNvSpPr txBox="1"/>
          <p:nvPr/>
        </p:nvSpPr>
        <p:spPr>
          <a:xfrm>
            <a:off x="7048715" y="2241871"/>
            <a:ext cx="1337733" cy="2590800"/>
          </a:xfrm>
          <a:prstGeom prst="rect">
            <a:avLst/>
          </a:prstGeom>
        </p:spPr>
        <p:txBody>
          <a:bodyPr lIns="0" tIns="0" rIns="0" bIns="0" anchor="t"/>
          <a:lstStyle/>
          <a:p>
            <a:pPr>
              <a:lnSpc>
                <a:spcPts val="2267"/>
              </a:lnSpc>
            </a:pPr>
            <a:r>
              <a:rPr lang="en-US" sz="1600" dirty="0">
                <a:solidFill>
                  <a:srgbClr val="000000"/>
                </a:solidFill>
                <a:latin typeface="Arial" panose="020B0604020202020204" pitchFamily="34" charset="0"/>
                <a:cs typeface="Arial" panose="020B0604020202020204" pitchFamily="34" charset="0"/>
              </a:rPr>
              <a:t>Cultural </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Morality, </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Ethics, </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Integrity, </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Duties, and Behavior </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of People  Toward the Society</a:t>
            </a:r>
          </a:p>
        </p:txBody>
      </p:sp>
      <p:sp>
        <p:nvSpPr>
          <p:cNvPr id="14" name="Freeform 13"/>
          <p:cNvSpPr/>
          <p:nvPr/>
        </p:nvSpPr>
        <p:spPr>
          <a:xfrm>
            <a:off x="8607688" y="2212949"/>
            <a:ext cx="1625600" cy="3641531"/>
          </a:xfrm>
          <a:custGeom>
            <a:avLst/>
            <a:gdLst/>
            <a:ahLst/>
            <a:cxnLst/>
            <a:rect l="l" t="t" r="r" b="b"/>
            <a:pathLst>
              <a:path w="1219200" h="2731148">
                <a:moveTo>
                  <a:pt x="0" y="2731148"/>
                </a:moveTo>
                <a:lnTo>
                  <a:pt x="1219200" y="2731148"/>
                </a:lnTo>
                <a:lnTo>
                  <a:pt x="1219200" y="0"/>
                </a:lnTo>
                <a:lnTo>
                  <a:pt x="0" y="0"/>
                </a:lnTo>
                <a:close/>
              </a:path>
            </a:pathLst>
          </a:custGeom>
          <a:solidFill>
            <a:srgbClr val="F4F4F4"/>
          </a:solidFill>
        </p:spPr>
      </p:sp>
      <p:sp>
        <p:nvSpPr>
          <p:cNvPr id="15" name="TextBox 14"/>
          <p:cNvSpPr txBox="1"/>
          <p:nvPr/>
        </p:nvSpPr>
        <p:spPr>
          <a:xfrm>
            <a:off x="8709295" y="2241871"/>
            <a:ext cx="1303867" cy="1439333"/>
          </a:xfrm>
          <a:prstGeom prst="rect">
            <a:avLst/>
          </a:prstGeom>
        </p:spPr>
        <p:txBody>
          <a:bodyPr lIns="0" tIns="0" rIns="0" bIns="0" anchor="t"/>
          <a:lstStyle/>
          <a:p>
            <a:pPr>
              <a:lnSpc>
                <a:spcPts val="2267"/>
              </a:lnSpc>
            </a:pPr>
            <a:r>
              <a:rPr lang="en-US" sz="1600">
                <a:solidFill>
                  <a:srgbClr val="000000"/>
                </a:solidFill>
                <a:latin typeface="Arial" panose="020B0604020202020204" pitchFamily="34" charset="0"/>
                <a:cs typeface="Arial" panose="020B0604020202020204" pitchFamily="34" charset="0"/>
              </a:rPr>
              <a:t>Legal </a:t>
            </a:r>
            <a:br>
              <a:rPr lang="en-US" sz="1600">
                <a:solidFill>
                  <a:srgbClr val="000000"/>
                </a:solidFill>
                <a:latin typeface="Arial" panose="020B0604020202020204" pitchFamily="34" charset="0"/>
                <a:cs typeface="Arial" panose="020B0604020202020204" pitchFamily="34" charset="0"/>
              </a:rPr>
            </a:br>
            <a:r>
              <a:rPr lang="en-US" sz="1600">
                <a:solidFill>
                  <a:srgbClr val="000000"/>
                </a:solidFill>
                <a:latin typeface="Arial" panose="020B0604020202020204" pitchFamily="34" charset="0"/>
                <a:cs typeface="Arial" panose="020B0604020202020204" pitchFamily="34" charset="0"/>
              </a:rPr>
              <a:t>Regulations and Policies to Ensure Compliance</a:t>
            </a:r>
          </a:p>
        </p:txBody>
      </p:sp>
      <p:sp>
        <p:nvSpPr>
          <p:cNvPr id="16" name="Freeform 15"/>
          <p:cNvSpPr/>
          <p:nvPr/>
        </p:nvSpPr>
        <p:spPr>
          <a:xfrm>
            <a:off x="10268272" y="2212949"/>
            <a:ext cx="1625600" cy="3641531"/>
          </a:xfrm>
          <a:custGeom>
            <a:avLst/>
            <a:gdLst/>
            <a:ahLst/>
            <a:cxnLst/>
            <a:rect l="l" t="t" r="r" b="b"/>
            <a:pathLst>
              <a:path w="1219200" h="2731148">
                <a:moveTo>
                  <a:pt x="0" y="2731148"/>
                </a:moveTo>
                <a:lnTo>
                  <a:pt x="1219200" y="2731148"/>
                </a:lnTo>
                <a:lnTo>
                  <a:pt x="1219200" y="0"/>
                </a:lnTo>
                <a:lnTo>
                  <a:pt x="0" y="0"/>
                </a:lnTo>
                <a:close/>
              </a:path>
            </a:pathLst>
          </a:custGeom>
          <a:solidFill>
            <a:srgbClr val="F4F4F4"/>
          </a:solidFill>
        </p:spPr>
      </p:sp>
      <p:sp>
        <p:nvSpPr>
          <p:cNvPr id="17" name="TextBox 16"/>
          <p:cNvSpPr txBox="1"/>
          <p:nvPr/>
        </p:nvSpPr>
        <p:spPr>
          <a:xfrm>
            <a:off x="10369872" y="2241871"/>
            <a:ext cx="1574800" cy="2015067"/>
          </a:xfrm>
          <a:prstGeom prst="rect">
            <a:avLst/>
          </a:prstGeom>
        </p:spPr>
        <p:txBody>
          <a:bodyPr lIns="0" tIns="0" rIns="0" bIns="0" anchor="t"/>
          <a:lstStyle/>
          <a:p>
            <a:pPr>
              <a:lnSpc>
                <a:spcPts val="2267"/>
              </a:lnSpc>
            </a:pPr>
            <a:r>
              <a:rPr lang="en-US" sz="1600" dirty="0">
                <a:solidFill>
                  <a:srgbClr val="000000"/>
                </a:solidFill>
                <a:latin typeface="Arial" panose="020B0604020202020204" pitchFamily="34" charset="0"/>
                <a:cs typeface="Arial" panose="020B0604020202020204" pitchFamily="34" charset="0"/>
              </a:rPr>
              <a:t>Legislation and Goals for Environmental Protection, Energy</a:t>
            </a:r>
            <a:br>
              <a:rPr lang="en-US" sz="1600" dirty="0">
                <a:solidFill>
                  <a:srgbClr val="000000"/>
                </a:solidFill>
                <a:latin typeface="Arial" panose="020B0604020202020204" pitchFamily="34" charset="0"/>
                <a:cs typeface="Arial" panose="020B0604020202020204" pitchFamily="34" charset="0"/>
              </a:rPr>
            </a:br>
            <a:r>
              <a:rPr lang="en-US" sz="1600" dirty="0">
                <a:solidFill>
                  <a:srgbClr val="000000"/>
                </a:solidFill>
                <a:latin typeface="Arial" panose="020B0604020202020204" pitchFamily="34" charset="0"/>
                <a:cs typeface="Arial" panose="020B0604020202020204" pitchFamily="34" charset="0"/>
              </a:rPr>
              <a:t>Efficiency and Sustainability</a:t>
            </a:r>
          </a:p>
        </p:txBody>
      </p:sp>
      <p:sp>
        <p:nvSpPr>
          <p:cNvPr id="18" name="TextBox 17"/>
          <p:cNvSpPr txBox="1"/>
          <p:nvPr/>
        </p:nvSpPr>
        <p:spPr>
          <a:xfrm>
            <a:off x="416164" y="1612235"/>
            <a:ext cx="1591733" cy="254000"/>
          </a:xfrm>
          <a:prstGeom prst="rect">
            <a:avLst/>
          </a:prstGeom>
        </p:spPr>
        <p:txBody>
          <a:bodyPr wrap="none" lIns="0" tIns="0" rIns="0" bIns="0" anchor="t"/>
          <a:lstStyle/>
          <a:p>
            <a:r>
              <a:rPr lang="en-US" sz="1600" b="1">
                <a:solidFill>
                  <a:srgbClr val="000000"/>
                </a:solidFill>
                <a:latin typeface="Arial" panose="020B0604020202020204" pitchFamily="34" charset="0"/>
                <a:cs typeface="Arial" panose="020B0604020202020204" pitchFamily="34" charset="0"/>
              </a:rPr>
              <a:t>Technological</a:t>
            </a:r>
          </a:p>
        </p:txBody>
      </p:sp>
      <p:sp>
        <p:nvSpPr>
          <p:cNvPr id="19" name="TextBox 18"/>
          <p:cNvSpPr txBox="1"/>
          <p:nvPr/>
        </p:nvSpPr>
        <p:spPr>
          <a:xfrm>
            <a:off x="2373106" y="1612235"/>
            <a:ext cx="931333" cy="254000"/>
          </a:xfrm>
          <a:prstGeom prst="rect">
            <a:avLst/>
          </a:prstGeom>
        </p:spPr>
        <p:txBody>
          <a:bodyPr wrap="none" lIns="0" tIns="0" rIns="0" bIns="0" anchor="t"/>
          <a:lstStyle/>
          <a:p>
            <a:r>
              <a:rPr lang="en-US" sz="1600" b="1">
                <a:solidFill>
                  <a:srgbClr val="000000"/>
                </a:solidFill>
                <a:latin typeface="Arial" panose="020B0604020202020204" pitchFamily="34" charset="0"/>
                <a:cs typeface="Arial" panose="020B0604020202020204" pitchFamily="34" charset="0"/>
              </a:rPr>
              <a:t>Political</a:t>
            </a:r>
          </a:p>
        </p:txBody>
      </p:sp>
      <p:sp>
        <p:nvSpPr>
          <p:cNvPr id="20" name="TextBox 19"/>
          <p:cNvSpPr txBox="1"/>
          <p:nvPr/>
        </p:nvSpPr>
        <p:spPr>
          <a:xfrm>
            <a:off x="3855173" y="1612235"/>
            <a:ext cx="1303867" cy="254000"/>
          </a:xfrm>
          <a:prstGeom prst="rect">
            <a:avLst/>
          </a:prstGeom>
        </p:spPr>
        <p:txBody>
          <a:bodyPr wrap="none" lIns="0" tIns="0" rIns="0" bIns="0" anchor="t"/>
          <a:lstStyle/>
          <a:p>
            <a:r>
              <a:rPr lang="en-US" sz="1600" b="1">
                <a:solidFill>
                  <a:srgbClr val="000000"/>
                </a:solidFill>
                <a:latin typeface="Arial" panose="020B0604020202020204" pitchFamily="34" charset="0"/>
                <a:cs typeface="Arial" panose="020B0604020202020204" pitchFamily="34" charset="0"/>
              </a:rPr>
              <a:t>Economical</a:t>
            </a:r>
          </a:p>
        </p:txBody>
      </p:sp>
      <p:sp>
        <p:nvSpPr>
          <p:cNvPr id="21" name="TextBox 20"/>
          <p:cNvSpPr txBox="1"/>
          <p:nvPr/>
        </p:nvSpPr>
        <p:spPr>
          <a:xfrm>
            <a:off x="5591343" y="1612235"/>
            <a:ext cx="1016000" cy="491067"/>
          </a:xfrm>
          <a:prstGeom prst="rect">
            <a:avLst/>
          </a:prstGeom>
        </p:spPr>
        <p:txBody>
          <a:bodyPr lIns="0" tIns="0" rIns="0" bIns="0" anchor="t"/>
          <a:lstStyle/>
          <a:p>
            <a:pPr algn="ctr">
              <a:lnSpc>
                <a:spcPts val="1920"/>
              </a:lnSpc>
            </a:pPr>
            <a:r>
              <a:rPr lang="en-US" sz="1600" b="1">
                <a:solidFill>
                  <a:srgbClr val="000000"/>
                </a:solidFill>
                <a:latin typeface="Arial" panose="020B0604020202020204" pitchFamily="34" charset="0"/>
                <a:cs typeface="Arial" panose="020B0604020202020204" pitchFamily="34" charset="0"/>
              </a:rPr>
              <a:t>Social/ Cultural</a:t>
            </a:r>
          </a:p>
        </p:txBody>
      </p:sp>
      <p:sp>
        <p:nvSpPr>
          <p:cNvPr id="22" name="TextBox 21"/>
          <p:cNvSpPr txBox="1"/>
          <p:nvPr/>
        </p:nvSpPr>
        <p:spPr>
          <a:xfrm>
            <a:off x="7366557" y="1612235"/>
            <a:ext cx="795867" cy="491067"/>
          </a:xfrm>
          <a:prstGeom prst="rect">
            <a:avLst/>
          </a:prstGeom>
        </p:spPr>
        <p:txBody>
          <a:bodyPr lIns="0" tIns="0" rIns="0" bIns="0" anchor="t"/>
          <a:lstStyle/>
          <a:p>
            <a:pPr algn="just">
              <a:lnSpc>
                <a:spcPts val="1920"/>
              </a:lnSpc>
            </a:pPr>
            <a:r>
              <a:rPr lang="en-US" sz="1600" b="1">
                <a:solidFill>
                  <a:srgbClr val="000000"/>
                </a:solidFill>
                <a:latin typeface="Arial" panose="020B0604020202020204" pitchFamily="34" charset="0"/>
                <a:cs typeface="Arial" panose="020B0604020202020204" pitchFamily="34" charset="0"/>
              </a:rPr>
              <a:t>Trust/ Ethics</a:t>
            </a:r>
          </a:p>
        </p:txBody>
      </p:sp>
      <p:sp>
        <p:nvSpPr>
          <p:cNvPr id="23" name="TextBox 22"/>
          <p:cNvSpPr txBox="1"/>
          <p:nvPr/>
        </p:nvSpPr>
        <p:spPr>
          <a:xfrm>
            <a:off x="8743157" y="1612235"/>
            <a:ext cx="1354667" cy="491067"/>
          </a:xfrm>
          <a:prstGeom prst="rect">
            <a:avLst/>
          </a:prstGeom>
        </p:spPr>
        <p:txBody>
          <a:bodyPr lIns="0" tIns="0" rIns="0" bIns="0" anchor="t"/>
          <a:lstStyle/>
          <a:p>
            <a:pPr algn="ctr">
              <a:lnSpc>
                <a:spcPts val="1920"/>
              </a:lnSpc>
            </a:pPr>
            <a:r>
              <a:rPr lang="en-US" sz="1600" b="1">
                <a:solidFill>
                  <a:srgbClr val="000000"/>
                </a:solidFill>
                <a:latin typeface="Arial" panose="020B0604020202020204" pitchFamily="34" charset="0"/>
                <a:cs typeface="Arial" panose="020B0604020202020204" pitchFamily="34" charset="0"/>
              </a:rPr>
              <a:t>Regulatory/ Legal</a:t>
            </a:r>
          </a:p>
        </p:txBody>
      </p:sp>
      <p:sp>
        <p:nvSpPr>
          <p:cNvPr id="24" name="TextBox 23"/>
          <p:cNvSpPr txBox="1"/>
          <p:nvPr/>
        </p:nvSpPr>
        <p:spPr>
          <a:xfrm>
            <a:off x="10349964" y="1612235"/>
            <a:ext cx="1676400" cy="254000"/>
          </a:xfrm>
          <a:prstGeom prst="rect">
            <a:avLst/>
          </a:prstGeom>
        </p:spPr>
        <p:txBody>
          <a:bodyPr wrap="none" lIns="0" tIns="0" rIns="0" bIns="0" anchor="t"/>
          <a:lstStyle/>
          <a:p>
            <a:r>
              <a:rPr lang="en-US" sz="1600" b="1">
                <a:solidFill>
                  <a:srgbClr val="000000"/>
                </a:solidFill>
                <a:latin typeface="Arial" panose="020B0604020202020204" pitchFamily="34" charset="0"/>
                <a:cs typeface="Arial" panose="020B0604020202020204" pitchFamily="34" charset="0"/>
              </a:rPr>
              <a:t>Environmental</a:t>
            </a:r>
          </a:p>
        </p:txBody>
      </p:sp>
      <p:sp>
        <p:nvSpPr>
          <p:cNvPr id="25" name="Freeform 24"/>
          <p:cNvSpPr/>
          <p:nvPr/>
        </p:nvSpPr>
        <p:spPr>
          <a:xfrm>
            <a:off x="311472" y="5054600"/>
            <a:ext cx="11582400" cy="533400"/>
          </a:xfrm>
          <a:custGeom>
            <a:avLst/>
            <a:gdLst/>
            <a:ahLst/>
            <a:cxnLst/>
            <a:rect l="l" t="t" r="r" b="b"/>
            <a:pathLst>
              <a:path w="8686800" h="400050">
                <a:moveTo>
                  <a:pt x="200025" y="400050"/>
                </a:moveTo>
                <a:lnTo>
                  <a:pt x="200025" y="314325"/>
                </a:lnTo>
                <a:lnTo>
                  <a:pt x="8486775" y="314325"/>
                </a:lnTo>
                <a:lnTo>
                  <a:pt x="8486775" y="400050"/>
                </a:lnTo>
                <a:lnTo>
                  <a:pt x="8686800" y="200025"/>
                </a:lnTo>
                <a:lnTo>
                  <a:pt x="8486775" y="0"/>
                </a:lnTo>
                <a:lnTo>
                  <a:pt x="8486775" y="85725"/>
                </a:lnTo>
                <a:lnTo>
                  <a:pt x="200025" y="85725"/>
                </a:lnTo>
                <a:lnTo>
                  <a:pt x="200025" y="0"/>
                </a:lnTo>
                <a:lnTo>
                  <a:pt x="0" y="200025"/>
                </a:lnTo>
                <a:close/>
              </a:path>
            </a:pathLst>
          </a:custGeom>
          <a:solidFill>
            <a:srgbClr val="002856"/>
          </a:solidFill>
        </p:spPr>
      </p:sp>
      <p:sp>
        <p:nvSpPr>
          <p:cNvPr id="26" name="TextBox 25"/>
          <p:cNvSpPr txBox="1"/>
          <p:nvPr/>
        </p:nvSpPr>
        <p:spPr>
          <a:xfrm>
            <a:off x="5183202" y="5200295"/>
            <a:ext cx="1947333" cy="254000"/>
          </a:xfrm>
          <a:prstGeom prst="rect">
            <a:avLst/>
          </a:prstGeom>
        </p:spPr>
        <p:txBody>
          <a:bodyPr wrap="none" lIns="0" tIns="0" rIns="0" bIns="0" anchor="t"/>
          <a:lstStyle/>
          <a:p>
            <a:r>
              <a:rPr lang="en-US" sz="1600" dirty="0">
                <a:solidFill>
                  <a:srgbClr val="FEFFFE"/>
                </a:solidFill>
                <a:latin typeface="Arial" panose="020B0604020202020204" pitchFamily="34" charset="0"/>
                <a:cs typeface="Arial" panose="020B0604020202020204" pitchFamily="34" charset="0"/>
              </a:rPr>
              <a:t>Tapestry Analysis</a:t>
            </a:r>
          </a:p>
        </p:txBody>
      </p:sp>
      <p:sp>
        <p:nvSpPr>
          <p:cNvPr id="27" name="Freeform 26"/>
          <p:cNvSpPr/>
          <p:nvPr/>
        </p:nvSpPr>
        <p:spPr>
          <a:xfrm>
            <a:off x="826981" y="956645"/>
            <a:ext cx="581236" cy="543271"/>
          </a:xfrm>
          <a:custGeom>
            <a:avLst/>
            <a:gdLst/>
            <a:ahLst/>
            <a:cxnLst/>
            <a:rect l="l" t="t" r="r" b="b"/>
            <a:pathLst>
              <a:path w="435927" h="407453">
                <a:moveTo>
                  <a:pt x="225158" y="232956"/>
                </a:moveTo>
                <a:cubicBezTo>
                  <a:pt x="209029" y="232956"/>
                  <a:pt x="195936" y="219875"/>
                  <a:pt x="195936" y="203733"/>
                </a:cubicBezTo>
                <a:cubicBezTo>
                  <a:pt x="195936" y="187604"/>
                  <a:pt x="209029" y="174510"/>
                  <a:pt x="225158" y="174510"/>
                </a:cubicBezTo>
                <a:cubicBezTo>
                  <a:pt x="241300" y="174510"/>
                  <a:pt x="254381" y="187604"/>
                  <a:pt x="254381" y="203733"/>
                </a:cubicBezTo>
                <a:cubicBezTo>
                  <a:pt x="254381" y="219875"/>
                  <a:pt x="241300" y="232956"/>
                  <a:pt x="225158" y="232956"/>
                </a:cubicBezTo>
                <a:close/>
                <a:moveTo>
                  <a:pt x="224739" y="407454"/>
                </a:moveTo>
                <a:cubicBezTo>
                  <a:pt x="172834" y="407454"/>
                  <a:pt x="122809" y="387553"/>
                  <a:pt x="84899" y="351434"/>
                </a:cubicBezTo>
                <a:lnTo>
                  <a:pt x="84899" y="385000"/>
                </a:lnTo>
                <a:lnTo>
                  <a:pt x="55677" y="385000"/>
                </a:lnTo>
                <a:lnTo>
                  <a:pt x="55677" y="301879"/>
                </a:lnTo>
                <a:lnTo>
                  <a:pt x="138798" y="301879"/>
                </a:lnTo>
                <a:lnTo>
                  <a:pt x="138798" y="331114"/>
                </a:lnTo>
                <a:lnTo>
                  <a:pt x="103365" y="331114"/>
                </a:lnTo>
                <a:cubicBezTo>
                  <a:pt x="136246" y="362642"/>
                  <a:pt x="179740" y="380037"/>
                  <a:pt x="224879" y="380037"/>
                </a:cubicBezTo>
                <a:cubicBezTo>
                  <a:pt x="239506" y="380037"/>
                  <a:pt x="254306" y="378211"/>
                  <a:pt x="268973" y="374446"/>
                </a:cubicBezTo>
                <a:cubicBezTo>
                  <a:pt x="314566" y="362750"/>
                  <a:pt x="352895" y="333984"/>
                  <a:pt x="376847" y="293471"/>
                </a:cubicBezTo>
                <a:cubicBezTo>
                  <a:pt x="400825" y="252945"/>
                  <a:pt x="407581" y="205524"/>
                  <a:pt x="395872" y="159931"/>
                </a:cubicBezTo>
                <a:lnTo>
                  <a:pt x="422415" y="153111"/>
                </a:lnTo>
                <a:cubicBezTo>
                  <a:pt x="435927" y="205803"/>
                  <a:pt x="428130" y="260604"/>
                  <a:pt x="400431" y="307416"/>
                </a:cubicBezTo>
                <a:cubicBezTo>
                  <a:pt x="372732" y="354241"/>
                  <a:pt x="328473" y="387464"/>
                  <a:pt x="275780" y="400989"/>
                </a:cubicBezTo>
                <a:cubicBezTo>
                  <a:pt x="258813" y="405345"/>
                  <a:pt x="241681" y="407454"/>
                  <a:pt x="224739" y="407454"/>
                </a:cubicBezTo>
                <a:close/>
                <a:moveTo>
                  <a:pt x="225158" y="256705"/>
                </a:moveTo>
                <a:cubicBezTo>
                  <a:pt x="254368" y="256705"/>
                  <a:pt x="278130" y="232943"/>
                  <a:pt x="278130" y="203733"/>
                </a:cubicBezTo>
                <a:cubicBezTo>
                  <a:pt x="278130" y="174523"/>
                  <a:pt x="254368" y="150774"/>
                  <a:pt x="225158" y="150774"/>
                </a:cubicBezTo>
                <a:cubicBezTo>
                  <a:pt x="195961" y="150774"/>
                  <a:pt x="172199" y="174523"/>
                  <a:pt x="172199" y="203733"/>
                </a:cubicBezTo>
                <a:cubicBezTo>
                  <a:pt x="172199" y="232943"/>
                  <a:pt x="195961" y="256705"/>
                  <a:pt x="225158" y="256705"/>
                </a:cubicBezTo>
                <a:close/>
                <a:moveTo>
                  <a:pt x="210553" y="313321"/>
                </a:moveTo>
                <a:lnTo>
                  <a:pt x="210553" y="284556"/>
                </a:lnTo>
                <a:cubicBezTo>
                  <a:pt x="198742" y="282422"/>
                  <a:pt x="187808" y="277825"/>
                  <a:pt x="178333" y="271221"/>
                </a:cubicBezTo>
                <a:lnTo>
                  <a:pt x="155131" y="294424"/>
                </a:lnTo>
                <a:lnTo>
                  <a:pt x="134468" y="273774"/>
                </a:lnTo>
                <a:lnTo>
                  <a:pt x="157671" y="250571"/>
                </a:lnTo>
                <a:cubicBezTo>
                  <a:pt x="151079" y="241084"/>
                  <a:pt x="146469" y="230149"/>
                  <a:pt x="144348" y="218351"/>
                </a:cubicBezTo>
                <a:lnTo>
                  <a:pt x="111938" y="218351"/>
                </a:lnTo>
                <a:lnTo>
                  <a:pt x="111938" y="189128"/>
                </a:lnTo>
                <a:lnTo>
                  <a:pt x="144348" y="189128"/>
                </a:lnTo>
                <a:cubicBezTo>
                  <a:pt x="146469" y="177317"/>
                  <a:pt x="151079" y="166382"/>
                  <a:pt x="157671" y="156895"/>
                </a:cubicBezTo>
                <a:lnTo>
                  <a:pt x="134468" y="133705"/>
                </a:lnTo>
                <a:lnTo>
                  <a:pt x="155131" y="113042"/>
                </a:lnTo>
                <a:lnTo>
                  <a:pt x="178333" y="136245"/>
                </a:lnTo>
                <a:cubicBezTo>
                  <a:pt x="187808" y="129654"/>
                  <a:pt x="198742" y="125044"/>
                  <a:pt x="210553" y="122923"/>
                </a:cubicBezTo>
                <a:lnTo>
                  <a:pt x="210553" y="94157"/>
                </a:lnTo>
                <a:lnTo>
                  <a:pt x="239776" y="94157"/>
                </a:lnTo>
                <a:lnTo>
                  <a:pt x="239776" y="122923"/>
                </a:lnTo>
                <a:cubicBezTo>
                  <a:pt x="251574" y="125044"/>
                  <a:pt x="262509" y="129654"/>
                  <a:pt x="271983" y="136245"/>
                </a:cubicBezTo>
                <a:lnTo>
                  <a:pt x="295186" y="113042"/>
                </a:lnTo>
                <a:lnTo>
                  <a:pt x="315849" y="133705"/>
                </a:lnTo>
                <a:lnTo>
                  <a:pt x="292646" y="156895"/>
                </a:lnTo>
                <a:cubicBezTo>
                  <a:pt x="299250" y="166382"/>
                  <a:pt x="303860" y="177317"/>
                  <a:pt x="305981" y="189128"/>
                </a:cubicBezTo>
                <a:lnTo>
                  <a:pt x="331089" y="189128"/>
                </a:lnTo>
                <a:lnTo>
                  <a:pt x="331089" y="218351"/>
                </a:lnTo>
                <a:lnTo>
                  <a:pt x="305981" y="218351"/>
                </a:lnTo>
                <a:cubicBezTo>
                  <a:pt x="303860" y="230149"/>
                  <a:pt x="299250" y="241084"/>
                  <a:pt x="292646" y="250571"/>
                </a:cubicBezTo>
                <a:lnTo>
                  <a:pt x="315849" y="273774"/>
                </a:lnTo>
                <a:lnTo>
                  <a:pt x="295186" y="294424"/>
                </a:lnTo>
                <a:lnTo>
                  <a:pt x="271983" y="271221"/>
                </a:lnTo>
                <a:cubicBezTo>
                  <a:pt x="262509" y="277825"/>
                  <a:pt x="251574" y="282422"/>
                  <a:pt x="239776" y="284556"/>
                </a:cubicBezTo>
                <a:lnTo>
                  <a:pt x="239776" y="313321"/>
                </a:lnTo>
                <a:close/>
                <a:moveTo>
                  <a:pt x="27915" y="254355"/>
                </a:moveTo>
                <a:cubicBezTo>
                  <a:pt x="0" y="145592"/>
                  <a:pt x="65773" y="34404"/>
                  <a:pt x="174536" y="6489"/>
                </a:cubicBezTo>
                <a:cubicBezTo>
                  <a:pt x="191550" y="2120"/>
                  <a:pt x="208697" y="0"/>
                  <a:pt x="225629" y="0"/>
                </a:cubicBezTo>
                <a:cubicBezTo>
                  <a:pt x="277605" y="0"/>
                  <a:pt x="327560" y="19975"/>
                  <a:pt x="365455" y="56185"/>
                </a:cubicBezTo>
                <a:lnTo>
                  <a:pt x="365506" y="22453"/>
                </a:lnTo>
                <a:lnTo>
                  <a:pt x="394729" y="22491"/>
                </a:lnTo>
                <a:lnTo>
                  <a:pt x="394627" y="105613"/>
                </a:lnTo>
                <a:lnTo>
                  <a:pt x="311518" y="105524"/>
                </a:lnTo>
                <a:lnTo>
                  <a:pt x="311531" y="76301"/>
                </a:lnTo>
                <a:lnTo>
                  <a:pt x="346926" y="76339"/>
                </a:lnTo>
                <a:lnTo>
                  <a:pt x="346926" y="76339"/>
                </a:lnTo>
                <a:cubicBezTo>
                  <a:pt x="314085" y="44802"/>
                  <a:pt x="270710" y="27418"/>
                  <a:pt x="225558" y="27418"/>
                </a:cubicBezTo>
                <a:cubicBezTo>
                  <a:pt x="210907" y="27418"/>
                  <a:pt x="196069" y="29249"/>
                  <a:pt x="181343" y="33020"/>
                </a:cubicBezTo>
                <a:cubicBezTo>
                  <a:pt x="87224" y="57175"/>
                  <a:pt x="30289" y="153416"/>
                  <a:pt x="54445" y="247548"/>
                </a:cubicBezTo>
                <a:lnTo>
                  <a:pt x="27915" y="254355"/>
                </a:lnTo>
                <a:close/>
              </a:path>
            </a:pathLst>
          </a:custGeom>
          <a:solidFill>
            <a:srgbClr val="002856"/>
          </a:solidFill>
        </p:spPr>
      </p:sp>
      <p:sp>
        <p:nvSpPr>
          <p:cNvPr id="28" name="Freeform 27"/>
          <p:cNvSpPr/>
          <p:nvPr/>
        </p:nvSpPr>
        <p:spPr>
          <a:xfrm>
            <a:off x="2461492" y="961560"/>
            <a:ext cx="633363" cy="538360"/>
          </a:xfrm>
          <a:custGeom>
            <a:avLst/>
            <a:gdLst/>
            <a:ahLst/>
            <a:cxnLst/>
            <a:rect l="l" t="t" r="r" b="b"/>
            <a:pathLst>
              <a:path w="475022" h="403770">
                <a:moveTo>
                  <a:pt x="434289" y="245426"/>
                </a:moveTo>
                <a:lnTo>
                  <a:pt x="237515" y="175156"/>
                </a:lnTo>
                <a:lnTo>
                  <a:pt x="40742" y="245426"/>
                </a:lnTo>
                <a:close/>
                <a:moveTo>
                  <a:pt x="132309" y="179106"/>
                </a:moveTo>
                <a:lnTo>
                  <a:pt x="237515" y="141527"/>
                </a:lnTo>
                <a:lnTo>
                  <a:pt x="342722" y="179106"/>
                </a:lnTo>
                <a:lnTo>
                  <a:pt x="342722" y="179106"/>
                </a:lnTo>
                <a:cubicBezTo>
                  <a:pt x="328130" y="134923"/>
                  <a:pt x="286525" y="102919"/>
                  <a:pt x="237515" y="102919"/>
                </a:cubicBezTo>
                <a:cubicBezTo>
                  <a:pt x="188506" y="102919"/>
                  <a:pt x="146901" y="134923"/>
                  <a:pt x="132309" y="179106"/>
                </a:cubicBezTo>
                <a:close/>
                <a:moveTo>
                  <a:pt x="0" y="403769"/>
                </a:moveTo>
                <a:lnTo>
                  <a:pt x="0" y="226350"/>
                </a:lnTo>
                <a:lnTo>
                  <a:pt x="96888" y="191755"/>
                </a:lnTo>
                <a:cubicBezTo>
                  <a:pt x="106718" y="128751"/>
                  <a:pt x="157823" y="79284"/>
                  <a:pt x="221679" y="72185"/>
                </a:cubicBezTo>
                <a:lnTo>
                  <a:pt x="221679" y="0"/>
                </a:lnTo>
                <a:lnTo>
                  <a:pt x="300850" y="0"/>
                </a:lnTo>
                <a:lnTo>
                  <a:pt x="300850" y="47496"/>
                </a:lnTo>
                <a:lnTo>
                  <a:pt x="253352" y="47496"/>
                </a:lnTo>
                <a:lnTo>
                  <a:pt x="253352" y="72185"/>
                </a:lnTo>
                <a:cubicBezTo>
                  <a:pt x="317208" y="79284"/>
                  <a:pt x="368313" y="128751"/>
                  <a:pt x="378143" y="191755"/>
                </a:cubicBezTo>
                <a:lnTo>
                  <a:pt x="475022" y="226347"/>
                </a:lnTo>
                <a:lnTo>
                  <a:pt x="475022" y="226347"/>
                </a:lnTo>
                <a:lnTo>
                  <a:pt x="475022" y="403769"/>
                </a:lnTo>
                <a:lnTo>
                  <a:pt x="443357" y="403769"/>
                </a:lnTo>
                <a:lnTo>
                  <a:pt x="443357" y="277099"/>
                </a:lnTo>
                <a:lnTo>
                  <a:pt x="395859" y="277099"/>
                </a:lnTo>
                <a:lnTo>
                  <a:pt x="395859" y="403769"/>
                </a:lnTo>
                <a:lnTo>
                  <a:pt x="364185" y="403769"/>
                </a:lnTo>
                <a:lnTo>
                  <a:pt x="364185" y="277099"/>
                </a:lnTo>
                <a:lnTo>
                  <a:pt x="332524" y="277099"/>
                </a:lnTo>
                <a:lnTo>
                  <a:pt x="332524" y="403769"/>
                </a:lnTo>
                <a:lnTo>
                  <a:pt x="300850" y="403769"/>
                </a:lnTo>
                <a:lnTo>
                  <a:pt x="300850" y="277099"/>
                </a:lnTo>
                <a:lnTo>
                  <a:pt x="174181" y="277099"/>
                </a:lnTo>
                <a:lnTo>
                  <a:pt x="174181" y="403769"/>
                </a:lnTo>
                <a:lnTo>
                  <a:pt x="142507" y="403769"/>
                </a:lnTo>
                <a:lnTo>
                  <a:pt x="142507" y="277099"/>
                </a:lnTo>
                <a:lnTo>
                  <a:pt x="110846" y="277099"/>
                </a:lnTo>
                <a:lnTo>
                  <a:pt x="110846" y="403769"/>
                </a:lnTo>
                <a:lnTo>
                  <a:pt x="79172" y="403769"/>
                </a:lnTo>
                <a:lnTo>
                  <a:pt x="79172" y="277099"/>
                </a:lnTo>
                <a:lnTo>
                  <a:pt x="31674" y="277099"/>
                </a:lnTo>
                <a:lnTo>
                  <a:pt x="31674" y="403769"/>
                </a:lnTo>
                <a:close/>
              </a:path>
            </a:pathLst>
          </a:custGeom>
          <a:solidFill>
            <a:srgbClr val="002856"/>
          </a:solidFill>
        </p:spPr>
      </p:sp>
      <p:sp>
        <p:nvSpPr>
          <p:cNvPr id="29" name="Freeform 28"/>
          <p:cNvSpPr/>
          <p:nvPr/>
        </p:nvSpPr>
        <p:spPr>
          <a:xfrm>
            <a:off x="10760727" y="954431"/>
            <a:ext cx="640700" cy="545491"/>
          </a:xfrm>
          <a:custGeom>
            <a:avLst/>
            <a:gdLst/>
            <a:ahLst/>
            <a:cxnLst/>
            <a:rect l="l" t="t" r="r" b="b"/>
            <a:pathLst>
              <a:path w="480525" h="409118">
                <a:moveTo>
                  <a:pt x="226233" y="291047"/>
                </a:moveTo>
                <a:cubicBezTo>
                  <a:pt x="213622" y="276112"/>
                  <a:pt x="201366" y="255881"/>
                  <a:pt x="193099" y="232856"/>
                </a:cubicBezTo>
                <a:lnTo>
                  <a:pt x="160968" y="241809"/>
                </a:lnTo>
                <a:cubicBezTo>
                  <a:pt x="168626" y="258205"/>
                  <a:pt x="181085" y="271819"/>
                  <a:pt x="197163" y="280900"/>
                </a:cubicBezTo>
                <a:cubicBezTo>
                  <a:pt x="206320" y="286081"/>
                  <a:pt x="216149" y="289409"/>
                  <a:pt x="226233" y="291047"/>
                </a:cubicBezTo>
                <a:close/>
                <a:moveTo>
                  <a:pt x="262415" y="285865"/>
                </a:moveTo>
                <a:cubicBezTo>
                  <a:pt x="267203" y="273902"/>
                  <a:pt x="272766" y="245518"/>
                  <a:pt x="266911" y="212320"/>
                </a:cubicBezTo>
                <a:lnTo>
                  <a:pt x="221280" y="225007"/>
                </a:lnTo>
                <a:cubicBezTo>
                  <a:pt x="233040" y="256566"/>
                  <a:pt x="252243" y="278067"/>
                  <a:pt x="262415" y="285865"/>
                </a:cubicBezTo>
                <a:close/>
                <a:moveTo>
                  <a:pt x="236839" y="409118"/>
                </a:moveTo>
                <a:cubicBezTo>
                  <a:pt x="217468" y="408803"/>
                  <a:pt x="197830" y="405698"/>
                  <a:pt x="178431" y="399556"/>
                </a:cubicBezTo>
                <a:cubicBezTo>
                  <a:pt x="110320" y="377953"/>
                  <a:pt x="59762" y="323470"/>
                  <a:pt x="42337" y="256058"/>
                </a:cubicBezTo>
                <a:lnTo>
                  <a:pt x="24634" y="283795"/>
                </a:lnTo>
                <a:lnTo>
                  <a:pt x="0" y="268089"/>
                </a:lnTo>
                <a:lnTo>
                  <a:pt x="0" y="268078"/>
                </a:lnTo>
                <a:lnTo>
                  <a:pt x="44699" y="198007"/>
                </a:lnTo>
                <a:lnTo>
                  <a:pt x="114778" y="242711"/>
                </a:lnTo>
                <a:lnTo>
                  <a:pt x="99056" y="267349"/>
                </a:lnTo>
                <a:lnTo>
                  <a:pt x="70773" y="249289"/>
                </a:lnTo>
                <a:cubicBezTo>
                  <a:pt x="85847" y="306795"/>
                  <a:pt x="129091" y="353264"/>
                  <a:pt x="187270" y="371705"/>
                </a:cubicBezTo>
                <a:cubicBezTo>
                  <a:pt x="204827" y="377271"/>
                  <a:pt x="222624" y="379917"/>
                  <a:pt x="240135" y="379917"/>
                </a:cubicBezTo>
                <a:cubicBezTo>
                  <a:pt x="314523" y="379917"/>
                  <a:pt x="383744" y="332159"/>
                  <a:pt x="407399" y="257557"/>
                </a:cubicBezTo>
                <a:lnTo>
                  <a:pt x="435250" y="266384"/>
                </a:lnTo>
                <a:cubicBezTo>
                  <a:pt x="408003" y="352315"/>
                  <a:pt x="328942" y="407729"/>
                  <a:pt x="243420" y="409118"/>
                </a:cubicBezTo>
                <a:close/>
                <a:moveTo>
                  <a:pt x="296045" y="272149"/>
                </a:moveTo>
                <a:cubicBezTo>
                  <a:pt x="304224" y="265393"/>
                  <a:pt x="311234" y="257189"/>
                  <a:pt x="316593" y="247664"/>
                </a:cubicBezTo>
                <a:cubicBezTo>
                  <a:pt x="325674" y="231585"/>
                  <a:pt x="329293" y="213488"/>
                  <a:pt x="327376" y="195480"/>
                </a:cubicBezTo>
                <a:lnTo>
                  <a:pt x="295042" y="204484"/>
                </a:lnTo>
                <a:cubicBezTo>
                  <a:pt x="299360" y="227687"/>
                  <a:pt x="299436" y="251995"/>
                  <a:pt x="296045" y="272149"/>
                </a:cubicBezTo>
                <a:close/>
                <a:moveTo>
                  <a:pt x="153132" y="213653"/>
                </a:moveTo>
                <a:lnTo>
                  <a:pt x="185467" y="204649"/>
                </a:lnTo>
                <a:cubicBezTo>
                  <a:pt x="181148" y="181446"/>
                  <a:pt x="181085" y="157138"/>
                  <a:pt x="184476" y="136983"/>
                </a:cubicBezTo>
                <a:cubicBezTo>
                  <a:pt x="176297" y="143740"/>
                  <a:pt x="169286" y="151944"/>
                  <a:pt x="163914" y="161469"/>
                </a:cubicBezTo>
                <a:cubicBezTo>
                  <a:pt x="154847" y="177547"/>
                  <a:pt x="151227" y="195645"/>
                  <a:pt x="153132" y="213653"/>
                </a:cubicBezTo>
                <a:close/>
                <a:moveTo>
                  <a:pt x="213610" y="196813"/>
                </a:moveTo>
                <a:lnTo>
                  <a:pt x="259240" y="184126"/>
                </a:lnTo>
                <a:cubicBezTo>
                  <a:pt x="247481" y="152566"/>
                  <a:pt x="228266" y="131065"/>
                  <a:pt x="218092" y="123267"/>
                </a:cubicBezTo>
                <a:cubicBezTo>
                  <a:pt x="213318" y="135231"/>
                  <a:pt x="207755" y="163628"/>
                  <a:pt x="213610" y="196813"/>
                </a:cubicBezTo>
                <a:close/>
                <a:moveTo>
                  <a:pt x="287422" y="176277"/>
                </a:moveTo>
                <a:lnTo>
                  <a:pt x="319553" y="167336"/>
                </a:lnTo>
                <a:cubicBezTo>
                  <a:pt x="311882" y="150928"/>
                  <a:pt x="299436" y="137301"/>
                  <a:pt x="283357" y="128220"/>
                </a:cubicBezTo>
                <a:cubicBezTo>
                  <a:pt x="274214" y="123064"/>
                  <a:pt x="264397" y="119762"/>
                  <a:pt x="254338" y="118124"/>
                </a:cubicBezTo>
                <a:cubicBezTo>
                  <a:pt x="266924" y="133059"/>
                  <a:pt x="279154" y="153290"/>
                  <a:pt x="287422" y="176277"/>
                </a:cubicBezTo>
                <a:close/>
                <a:moveTo>
                  <a:pt x="240076" y="321514"/>
                </a:moveTo>
                <a:cubicBezTo>
                  <a:pt x="220213" y="321514"/>
                  <a:pt x="200566" y="316396"/>
                  <a:pt x="182799" y="306363"/>
                </a:cubicBezTo>
                <a:cubicBezTo>
                  <a:pt x="155609" y="290996"/>
                  <a:pt x="136025" y="265977"/>
                  <a:pt x="127656" y="235904"/>
                </a:cubicBezTo>
                <a:cubicBezTo>
                  <a:pt x="119287" y="205830"/>
                  <a:pt x="123122" y="174283"/>
                  <a:pt x="138463" y="147093"/>
                </a:cubicBezTo>
                <a:cubicBezTo>
                  <a:pt x="153818" y="119914"/>
                  <a:pt x="178837" y="100331"/>
                  <a:pt x="208923" y="91949"/>
                </a:cubicBezTo>
                <a:cubicBezTo>
                  <a:pt x="208999" y="91936"/>
                  <a:pt x="209088" y="91924"/>
                  <a:pt x="209178" y="91898"/>
                </a:cubicBezTo>
                <a:cubicBezTo>
                  <a:pt x="209190" y="91885"/>
                  <a:pt x="209202" y="91885"/>
                  <a:pt x="209228" y="91873"/>
                </a:cubicBezTo>
                <a:cubicBezTo>
                  <a:pt x="209266" y="91860"/>
                  <a:pt x="209329" y="91873"/>
                  <a:pt x="209367" y="91847"/>
                </a:cubicBezTo>
                <a:cubicBezTo>
                  <a:pt x="219641" y="89032"/>
                  <a:pt x="230085" y="87637"/>
                  <a:pt x="240464" y="87637"/>
                </a:cubicBezTo>
                <a:cubicBezTo>
                  <a:pt x="260326" y="87637"/>
                  <a:pt x="279955" y="92744"/>
                  <a:pt x="297722" y="102770"/>
                </a:cubicBezTo>
                <a:cubicBezTo>
                  <a:pt x="324912" y="118137"/>
                  <a:pt x="344496" y="143143"/>
                  <a:pt x="352865" y="173229"/>
                </a:cubicBezTo>
                <a:cubicBezTo>
                  <a:pt x="361234" y="203303"/>
                  <a:pt x="357386" y="234850"/>
                  <a:pt x="342045" y="262027"/>
                </a:cubicBezTo>
                <a:cubicBezTo>
                  <a:pt x="326691" y="289218"/>
                  <a:pt x="301671" y="308814"/>
                  <a:pt x="271598" y="317184"/>
                </a:cubicBezTo>
                <a:cubicBezTo>
                  <a:pt x="271496" y="317209"/>
                  <a:pt x="271407" y="317222"/>
                  <a:pt x="271306" y="317247"/>
                </a:cubicBezTo>
                <a:cubicBezTo>
                  <a:pt x="271306" y="317247"/>
                  <a:pt x="271293" y="317260"/>
                  <a:pt x="271293" y="317260"/>
                </a:cubicBezTo>
                <a:lnTo>
                  <a:pt x="271242" y="317260"/>
                </a:lnTo>
                <a:cubicBezTo>
                  <a:pt x="260955" y="320104"/>
                  <a:pt x="250477" y="321514"/>
                  <a:pt x="240076" y="321514"/>
                </a:cubicBezTo>
                <a:close/>
                <a:moveTo>
                  <a:pt x="435821" y="211126"/>
                </a:moveTo>
                <a:lnTo>
                  <a:pt x="365742" y="166422"/>
                </a:lnTo>
                <a:lnTo>
                  <a:pt x="381452" y="141797"/>
                </a:lnTo>
                <a:lnTo>
                  <a:pt x="409774" y="159856"/>
                </a:lnTo>
                <a:lnTo>
                  <a:pt x="409774" y="159856"/>
                </a:lnTo>
                <a:cubicBezTo>
                  <a:pt x="394750" y="102325"/>
                  <a:pt x="351595" y="55932"/>
                  <a:pt x="293251" y="37428"/>
                </a:cubicBezTo>
                <a:cubicBezTo>
                  <a:pt x="275788" y="31892"/>
                  <a:pt x="257888" y="29146"/>
                  <a:pt x="240075" y="29146"/>
                </a:cubicBezTo>
                <a:cubicBezTo>
                  <a:pt x="212365" y="29146"/>
                  <a:pt x="184867" y="35790"/>
                  <a:pt x="159558" y="48909"/>
                </a:cubicBezTo>
                <a:cubicBezTo>
                  <a:pt x="117978" y="70474"/>
                  <a:pt x="87283" y="106923"/>
                  <a:pt x="73135" y="151563"/>
                </a:cubicBezTo>
                <a:lnTo>
                  <a:pt x="45284" y="142736"/>
                </a:lnTo>
                <a:cubicBezTo>
                  <a:pt x="61793" y="90654"/>
                  <a:pt x="97595" y="48121"/>
                  <a:pt x="146096" y="22975"/>
                </a:cubicBezTo>
                <a:cubicBezTo>
                  <a:pt x="173693" y="8668"/>
                  <a:pt x="203512" y="953"/>
                  <a:pt x="233678" y="0"/>
                </a:cubicBezTo>
                <a:lnTo>
                  <a:pt x="246423" y="0"/>
                </a:lnTo>
                <a:cubicBezTo>
                  <a:pt x="265095" y="589"/>
                  <a:pt x="283798" y="3768"/>
                  <a:pt x="302090" y="9577"/>
                </a:cubicBezTo>
                <a:cubicBezTo>
                  <a:pt x="370379" y="31231"/>
                  <a:pt x="420823" y="85637"/>
                  <a:pt x="438196" y="153062"/>
                </a:cubicBezTo>
                <a:lnTo>
                  <a:pt x="455875" y="125337"/>
                </a:lnTo>
                <a:lnTo>
                  <a:pt x="480525" y="141047"/>
                </a:lnTo>
                <a:lnTo>
                  <a:pt x="435821" y="211126"/>
                </a:lnTo>
                <a:close/>
              </a:path>
            </a:pathLst>
          </a:custGeom>
          <a:solidFill>
            <a:srgbClr val="002856"/>
          </a:solidFill>
        </p:spPr>
      </p:sp>
      <p:sp>
        <p:nvSpPr>
          <p:cNvPr id="30" name="Freeform 29"/>
          <p:cNvSpPr/>
          <p:nvPr/>
        </p:nvSpPr>
        <p:spPr>
          <a:xfrm>
            <a:off x="7537687" y="967114"/>
            <a:ext cx="444461" cy="532807"/>
          </a:xfrm>
          <a:custGeom>
            <a:avLst/>
            <a:gdLst/>
            <a:ahLst/>
            <a:cxnLst/>
            <a:rect l="l" t="t" r="r" b="b"/>
            <a:pathLst>
              <a:path w="333346" h="399605">
                <a:moveTo>
                  <a:pt x="153196" y="258928"/>
                </a:moveTo>
                <a:lnTo>
                  <a:pt x="79372" y="196990"/>
                </a:lnTo>
                <a:lnTo>
                  <a:pt x="100771" y="171475"/>
                </a:lnTo>
                <a:lnTo>
                  <a:pt x="149094" y="212014"/>
                </a:lnTo>
                <a:lnTo>
                  <a:pt x="230184" y="115380"/>
                </a:lnTo>
                <a:lnTo>
                  <a:pt x="255686" y="136779"/>
                </a:lnTo>
                <a:lnTo>
                  <a:pt x="153196" y="258928"/>
                </a:lnTo>
                <a:close/>
                <a:moveTo>
                  <a:pt x="166697" y="365176"/>
                </a:moveTo>
                <a:cubicBezTo>
                  <a:pt x="243316" y="340081"/>
                  <a:pt x="300047" y="270548"/>
                  <a:pt x="300047" y="200025"/>
                </a:cubicBezTo>
                <a:cubicBezTo>
                  <a:pt x="300047" y="163754"/>
                  <a:pt x="299869" y="80099"/>
                  <a:pt x="299780" y="33299"/>
                </a:cubicBezTo>
                <a:lnTo>
                  <a:pt x="33321" y="33299"/>
                </a:lnTo>
                <a:cubicBezTo>
                  <a:pt x="33347" y="80556"/>
                  <a:pt x="33385" y="165189"/>
                  <a:pt x="33385" y="200025"/>
                </a:cubicBezTo>
                <a:cubicBezTo>
                  <a:pt x="33385" y="270637"/>
                  <a:pt x="90090" y="340182"/>
                  <a:pt x="166697" y="365176"/>
                </a:cubicBezTo>
                <a:close/>
                <a:moveTo>
                  <a:pt x="165479" y="399606"/>
                </a:moveTo>
                <a:cubicBezTo>
                  <a:pt x="74259" y="373899"/>
                  <a:pt x="85" y="291638"/>
                  <a:pt x="85" y="200025"/>
                </a:cubicBezTo>
                <a:cubicBezTo>
                  <a:pt x="85" y="156705"/>
                  <a:pt x="17" y="36328"/>
                  <a:pt x="0" y="6669"/>
                </a:cubicBezTo>
                <a:lnTo>
                  <a:pt x="0" y="6669"/>
                </a:lnTo>
                <a:lnTo>
                  <a:pt x="0" y="0"/>
                </a:lnTo>
                <a:lnTo>
                  <a:pt x="333003" y="0"/>
                </a:lnTo>
                <a:cubicBezTo>
                  <a:pt x="333003" y="0"/>
                  <a:pt x="333346" y="148260"/>
                  <a:pt x="333346" y="200025"/>
                </a:cubicBezTo>
                <a:cubicBezTo>
                  <a:pt x="333346" y="291638"/>
                  <a:pt x="258757" y="373899"/>
                  <a:pt x="167934" y="399606"/>
                </a:cubicBezTo>
                <a:close/>
              </a:path>
            </a:pathLst>
          </a:custGeom>
          <a:solidFill>
            <a:srgbClr val="002856"/>
          </a:solidFill>
        </p:spPr>
      </p:sp>
      <p:sp>
        <p:nvSpPr>
          <p:cNvPr id="31" name="Freeform 30"/>
          <p:cNvSpPr/>
          <p:nvPr/>
        </p:nvSpPr>
        <p:spPr>
          <a:xfrm>
            <a:off x="5760246" y="1020203"/>
            <a:ext cx="678180" cy="479719"/>
          </a:xfrm>
          <a:custGeom>
            <a:avLst/>
            <a:gdLst/>
            <a:ahLst/>
            <a:cxnLst/>
            <a:rect l="l" t="t" r="r" b="b"/>
            <a:pathLst>
              <a:path w="508635" h="359789">
                <a:moveTo>
                  <a:pt x="90403" y="327930"/>
                </a:moveTo>
                <a:cubicBezTo>
                  <a:pt x="94574" y="327930"/>
                  <a:pt x="98779" y="326660"/>
                  <a:pt x="102401" y="324015"/>
                </a:cubicBezTo>
                <a:cubicBezTo>
                  <a:pt x="111557" y="317373"/>
                  <a:pt x="113576" y="304521"/>
                  <a:pt x="106935" y="295377"/>
                </a:cubicBezTo>
                <a:cubicBezTo>
                  <a:pt x="102934" y="289877"/>
                  <a:pt x="96673" y="286944"/>
                  <a:pt x="90336" y="286944"/>
                </a:cubicBezTo>
                <a:cubicBezTo>
                  <a:pt x="86157" y="286944"/>
                  <a:pt x="81954" y="288201"/>
                  <a:pt x="78309" y="290843"/>
                </a:cubicBezTo>
                <a:cubicBezTo>
                  <a:pt x="69165" y="297497"/>
                  <a:pt x="67133" y="310337"/>
                  <a:pt x="73787" y="319481"/>
                </a:cubicBezTo>
                <a:cubicBezTo>
                  <a:pt x="77795" y="324991"/>
                  <a:pt x="84059" y="327930"/>
                  <a:pt x="90403" y="327930"/>
                </a:cubicBezTo>
                <a:close/>
                <a:moveTo>
                  <a:pt x="418202" y="327934"/>
                </a:moveTo>
                <a:cubicBezTo>
                  <a:pt x="419288" y="327934"/>
                  <a:pt x="420382" y="327847"/>
                  <a:pt x="421475" y="327673"/>
                </a:cubicBezTo>
                <a:cubicBezTo>
                  <a:pt x="426886" y="326822"/>
                  <a:pt x="431635" y="323901"/>
                  <a:pt x="434849" y="319481"/>
                </a:cubicBezTo>
                <a:cubicBezTo>
                  <a:pt x="441490" y="310337"/>
                  <a:pt x="439458" y="297497"/>
                  <a:pt x="430314" y="290843"/>
                </a:cubicBezTo>
                <a:cubicBezTo>
                  <a:pt x="426698" y="288209"/>
                  <a:pt x="422493" y="286943"/>
                  <a:pt x="418320" y="286943"/>
                </a:cubicBezTo>
                <a:cubicBezTo>
                  <a:pt x="411971" y="286943"/>
                  <a:pt x="405697" y="289874"/>
                  <a:pt x="401689" y="295377"/>
                </a:cubicBezTo>
                <a:cubicBezTo>
                  <a:pt x="395059" y="304521"/>
                  <a:pt x="397079" y="317373"/>
                  <a:pt x="406235" y="324015"/>
                </a:cubicBezTo>
                <a:cubicBezTo>
                  <a:pt x="409762" y="326589"/>
                  <a:pt x="413918" y="327934"/>
                  <a:pt x="418202" y="327934"/>
                </a:cubicBezTo>
                <a:close/>
                <a:moveTo>
                  <a:pt x="254318" y="264160"/>
                </a:moveTo>
                <a:cubicBezTo>
                  <a:pt x="264745" y="264160"/>
                  <a:pt x="274701" y="262166"/>
                  <a:pt x="283922" y="258686"/>
                </a:cubicBezTo>
                <a:lnTo>
                  <a:pt x="283922" y="241389"/>
                </a:lnTo>
                <a:lnTo>
                  <a:pt x="224714" y="241389"/>
                </a:lnTo>
                <a:lnTo>
                  <a:pt x="224714" y="258686"/>
                </a:lnTo>
                <a:cubicBezTo>
                  <a:pt x="233935" y="262166"/>
                  <a:pt x="243891" y="264160"/>
                  <a:pt x="254318" y="264160"/>
                </a:cubicBezTo>
                <a:close/>
                <a:moveTo>
                  <a:pt x="53951" y="200401"/>
                </a:moveTo>
                <a:cubicBezTo>
                  <a:pt x="58128" y="200401"/>
                  <a:pt x="62342" y="199129"/>
                  <a:pt x="65977" y="196482"/>
                </a:cubicBezTo>
                <a:cubicBezTo>
                  <a:pt x="70396" y="193269"/>
                  <a:pt x="73318" y="188532"/>
                  <a:pt x="74168" y="183121"/>
                </a:cubicBezTo>
                <a:cubicBezTo>
                  <a:pt x="75019" y="177711"/>
                  <a:pt x="73724" y="172301"/>
                  <a:pt x="70511" y="167856"/>
                </a:cubicBezTo>
                <a:lnTo>
                  <a:pt x="70498" y="167856"/>
                </a:lnTo>
                <a:cubicBezTo>
                  <a:pt x="67285" y="163436"/>
                  <a:pt x="62535" y="160515"/>
                  <a:pt x="57138" y="159664"/>
                </a:cubicBezTo>
                <a:cubicBezTo>
                  <a:pt x="56046" y="159499"/>
                  <a:pt x="54953" y="159411"/>
                  <a:pt x="53887" y="159411"/>
                </a:cubicBezTo>
                <a:cubicBezTo>
                  <a:pt x="49594" y="159411"/>
                  <a:pt x="45416" y="160757"/>
                  <a:pt x="41872" y="163322"/>
                </a:cubicBezTo>
                <a:cubicBezTo>
                  <a:pt x="37453" y="166548"/>
                  <a:pt x="34532" y="171297"/>
                  <a:pt x="33681" y="176708"/>
                </a:cubicBezTo>
                <a:cubicBezTo>
                  <a:pt x="32817" y="182105"/>
                  <a:pt x="34125" y="187528"/>
                  <a:pt x="37338" y="191961"/>
                </a:cubicBezTo>
                <a:cubicBezTo>
                  <a:pt x="41351" y="197466"/>
                  <a:pt x="47608" y="200401"/>
                  <a:pt x="53951" y="200401"/>
                </a:cubicBezTo>
                <a:close/>
                <a:moveTo>
                  <a:pt x="254336" y="200384"/>
                </a:moveTo>
                <a:cubicBezTo>
                  <a:pt x="258515" y="200384"/>
                  <a:pt x="262732" y="199115"/>
                  <a:pt x="266370" y="196482"/>
                </a:cubicBezTo>
                <a:cubicBezTo>
                  <a:pt x="275514" y="189852"/>
                  <a:pt x="277546" y="177000"/>
                  <a:pt x="270904" y="167856"/>
                </a:cubicBezTo>
                <a:cubicBezTo>
                  <a:pt x="267678" y="163436"/>
                  <a:pt x="262929" y="160515"/>
                  <a:pt x="257531" y="159664"/>
                </a:cubicBezTo>
                <a:cubicBezTo>
                  <a:pt x="256439" y="159499"/>
                  <a:pt x="255347" y="159411"/>
                  <a:pt x="254280" y="159411"/>
                </a:cubicBezTo>
                <a:cubicBezTo>
                  <a:pt x="249987" y="159411"/>
                  <a:pt x="245809" y="160757"/>
                  <a:pt x="242266" y="163322"/>
                </a:cubicBezTo>
                <a:cubicBezTo>
                  <a:pt x="237846" y="166548"/>
                  <a:pt x="234925" y="171297"/>
                  <a:pt x="234074" y="176708"/>
                </a:cubicBezTo>
                <a:cubicBezTo>
                  <a:pt x="233223" y="182105"/>
                  <a:pt x="234519" y="187528"/>
                  <a:pt x="237732" y="191961"/>
                </a:cubicBezTo>
                <a:cubicBezTo>
                  <a:pt x="241743" y="197464"/>
                  <a:pt x="247996" y="200384"/>
                  <a:pt x="254336" y="200384"/>
                </a:cubicBezTo>
                <a:close/>
                <a:moveTo>
                  <a:pt x="454664" y="200407"/>
                </a:moveTo>
                <a:cubicBezTo>
                  <a:pt x="455741" y="200407"/>
                  <a:pt x="456826" y="200322"/>
                  <a:pt x="457912" y="200152"/>
                </a:cubicBezTo>
                <a:cubicBezTo>
                  <a:pt x="463322" y="199288"/>
                  <a:pt x="468072" y="196380"/>
                  <a:pt x="471285" y="191961"/>
                </a:cubicBezTo>
                <a:cubicBezTo>
                  <a:pt x="474511" y="187528"/>
                  <a:pt x="475806" y="182105"/>
                  <a:pt x="474942" y="176708"/>
                </a:cubicBezTo>
                <a:cubicBezTo>
                  <a:pt x="474104" y="171297"/>
                  <a:pt x="471183" y="166548"/>
                  <a:pt x="466764" y="163335"/>
                </a:cubicBezTo>
                <a:cubicBezTo>
                  <a:pt x="463220" y="160757"/>
                  <a:pt x="459042" y="159411"/>
                  <a:pt x="454762" y="159411"/>
                </a:cubicBezTo>
                <a:cubicBezTo>
                  <a:pt x="453670" y="159411"/>
                  <a:pt x="452591" y="159499"/>
                  <a:pt x="451498" y="159664"/>
                </a:cubicBezTo>
                <a:cubicBezTo>
                  <a:pt x="446101" y="160515"/>
                  <a:pt x="441351" y="163436"/>
                  <a:pt x="438125" y="167856"/>
                </a:cubicBezTo>
                <a:cubicBezTo>
                  <a:pt x="434912" y="172301"/>
                  <a:pt x="433617" y="177711"/>
                  <a:pt x="434468" y="183121"/>
                </a:cubicBezTo>
                <a:cubicBezTo>
                  <a:pt x="435318" y="188532"/>
                  <a:pt x="438240" y="193269"/>
                  <a:pt x="442659" y="196482"/>
                </a:cubicBezTo>
                <a:cubicBezTo>
                  <a:pt x="446204" y="199061"/>
                  <a:pt x="450366" y="200407"/>
                  <a:pt x="454664" y="200407"/>
                </a:cubicBezTo>
                <a:close/>
                <a:moveTo>
                  <a:pt x="315811" y="237338"/>
                </a:moveTo>
                <a:cubicBezTo>
                  <a:pt x="329883" y="222263"/>
                  <a:pt x="338582" y="202108"/>
                  <a:pt x="338582" y="179908"/>
                </a:cubicBezTo>
                <a:cubicBezTo>
                  <a:pt x="338582" y="133452"/>
                  <a:pt x="300775" y="95656"/>
                  <a:pt x="254318" y="95656"/>
                </a:cubicBezTo>
                <a:cubicBezTo>
                  <a:pt x="207861" y="95656"/>
                  <a:pt x="170066" y="133452"/>
                  <a:pt x="170066" y="179908"/>
                </a:cubicBezTo>
                <a:cubicBezTo>
                  <a:pt x="170066" y="202108"/>
                  <a:pt x="178753" y="222263"/>
                  <a:pt x="192837" y="237338"/>
                </a:cubicBezTo>
                <a:lnTo>
                  <a:pt x="192837" y="209512"/>
                </a:lnTo>
                <a:lnTo>
                  <a:pt x="211252" y="209512"/>
                </a:lnTo>
                <a:cubicBezTo>
                  <a:pt x="203620" y="198412"/>
                  <a:pt x="200470" y="185077"/>
                  <a:pt x="202578" y="171717"/>
                </a:cubicBezTo>
                <a:cubicBezTo>
                  <a:pt x="204775" y="157899"/>
                  <a:pt x="212218" y="145758"/>
                  <a:pt x="223533" y="137541"/>
                </a:cubicBezTo>
                <a:cubicBezTo>
                  <a:pt x="232591" y="130971"/>
                  <a:pt x="243257" y="127527"/>
                  <a:pt x="254225" y="127527"/>
                </a:cubicBezTo>
                <a:cubicBezTo>
                  <a:pt x="256974" y="127527"/>
                  <a:pt x="259743" y="127743"/>
                  <a:pt x="262510" y="128181"/>
                </a:cubicBezTo>
                <a:cubicBezTo>
                  <a:pt x="276327" y="130365"/>
                  <a:pt x="288468" y="137795"/>
                  <a:pt x="296698" y="149124"/>
                </a:cubicBezTo>
                <a:cubicBezTo>
                  <a:pt x="310045" y="167513"/>
                  <a:pt x="309626" y="191745"/>
                  <a:pt x="297460" y="209512"/>
                </a:cubicBezTo>
                <a:lnTo>
                  <a:pt x="315811" y="209512"/>
                </a:lnTo>
                <a:lnTo>
                  <a:pt x="315811" y="237338"/>
                </a:lnTo>
                <a:close/>
                <a:moveTo>
                  <a:pt x="90404" y="72890"/>
                </a:moveTo>
                <a:cubicBezTo>
                  <a:pt x="94699" y="72890"/>
                  <a:pt x="98866" y="71530"/>
                  <a:pt x="102401" y="68961"/>
                </a:cubicBezTo>
                <a:cubicBezTo>
                  <a:pt x="106833" y="65748"/>
                  <a:pt x="109754" y="60998"/>
                  <a:pt x="110605" y="55588"/>
                </a:cubicBezTo>
                <a:cubicBezTo>
                  <a:pt x="111456" y="50178"/>
                  <a:pt x="110160" y="44768"/>
                  <a:pt x="106947" y="40335"/>
                </a:cubicBezTo>
                <a:lnTo>
                  <a:pt x="106935" y="40335"/>
                </a:lnTo>
                <a:cubicBezTo>
                  <a:pt x="103722" y="35903"/>
                  <a:pt x="98971" y="32995"/>
                  <a:pt x="93574" y="32144"/>
                </a:cubicBezTo>
                <a:cubicBezTo>
                  <a:pt x="92482" y="31978"/>
                  <a:pt x="91390" y="31877"/>
                  <a:pt x="90323" y="31877"/>
                </a:cubicBezTo>
                <a:cubicBezTo>
                  <a:pt x="86030" y="31877"/>
                  <a:pt x="81852" y="33236"/>
                  <a:pt x="78309" y="35801"/>
                </a:cubicBezTo>
                <a:cubicBezTo>
                  <a:pt x="73889" y="39027"/>
                  <a:pt x="70968" y="43764"/>
                  <a:pt x="70117" y="49174"/>
                </a:cubicBezTo>
                <a:cubicBezTo>
                  <a:pt x="69254" y="54585"/>
                  <a:pt x="70562" y="60007"/>
                  <a:pt x="73775" y="64427"/>
                </a:cubicBezTo>
                <a:cubicBezTo>
                  <a:pt x="77001" y="68859"/>
                  <a:pt x="81750" y="71768"/>
                  <a:pt x="87161" y="72631"/>
                </a:cubicBezTo>
                <a:cubicBezTo>
                  <a:pt x="88245" y="72804"/>
                  <a:pt x="89328" y="72890"/>
                  <a:pt x="90404" y="72890"/>
                </a:cubicBezTo>
                <a:close/>
                <a:moveTo>
                  <a:pt x="418203" y="72896"/>
                </a:moveTo>
                <a:cubicBezTo>
                  <a:pt x="419288" y="72896"/>
                  <a:pt x="420382" y="72808"/>
                  <a:pt x="421475" y="72631"/>
                </a:cubicBezTo>
                <a:cubicBezTo>
                  <a:pt x="426886" y="71768"/>
                  <a:pt x="431635" y="68859"/>
                  <a:pt x="434849" y="64440"/>
                </a:cubicBezTo>
                <a:cubicBezTo>
                  <a:pt x="438074" y="60007"/>
                  <a:pt x="439370" y="54585"/>
                  <a:pt x="438506" y="49174"/>
                </a:cubicBezTo>
                <a:cubicBezTo>
                  <a:pt x="437668" y="43764"/>
                  <a:pt x="434747" y="39027"/>
                  <a:pt x="430327" y="35814"/>
                </a:cubicBezTo>
                <a:cubicBezTo>
                  <a:pt x="426784" y="33236"/>
                  <a:pt x="422606" y="31877"/>
                  <a:pt x="418326" y="31877"/>
                </a:cubicBezTo>
                <a:cubicBezTo>
                  <a:pt x="417233" y="31877"/>
                  <a:pt x="416154" y="31978"/>
                  <a:pt x="415062" y="32144"/>
                </a:cubicBezTo>
                <a:cubicBezTo>
                  <a:pt x="409665" y="32995"/>
                  <a:pt x="404914" y="35903"/>
                  <a:pt x="401689" y="40335"/>
                </a:cubicBezTo>
                <a:cubicBezTo>
                  <a:pt x="398476" y="44768"/>
                  <a:pt x="397180" y="50178"/>
                  <a:pt x="398031" y="55588"/>
                </a:cubicBezTo>
                <a:cubicBezTo>
                  <a:pt x="398882" y="60998"/>
                  <a:pt x="401791" y="65748"/>
                  <a:pt x="406223" y="68961"/>
                </a:cubicBezTo>
                <a:cubicBezTo>
                  <a:pt x="409759" y="71535"/>
                  <a:pt x="413918" y="72896"/>
                  <a:pt x="418203" y="72896"/>
                </a:cubicBezTo>
                <a:close/>
                <a:moveTo>
                  <a:pt x="89929" y="359789"/>
                </a:moveTo>
                <a:cubicBezTo>
                  <a:pt x="73894" y="359638"/>
                  <a:pt x="58113" y="352167"/>
                  <a:pt x="47994" y="338226"/>
                </a:cubicBezTo>
                <a:cubicBezTo>
                  <a:pt x="31014" y="314858"/>
                  <a:pt x="36208" y="282041"/>
                  <a:pt x="59576" y="265049"/>
                </a:cubicBezTo>
                <a:cubicBezTo>
                  <a:pt x="68829" y="258325"/>
                  <a:pt x="79565" y="255091"/>
                  <a:pt x="90215" y="255091"/>
                </a:cubicBezTo>
                <a:cubicBezTo>
                  <a:pt x="99195" y="255091"/>
                  <a:pt x="108114" y="257391"/>
                  <a:pt x="116028" y="261836"/>
                </a:cubicBezTo>
                <a:lnTo>
                  <a:pt x="150724" y="232093"/>
                </a:lnTo>
                <a:cubicBezTo>
                  <a:pt x="145060" y="220929"/>
                  <a:pt x="141186" y="208725"/>
                  <a:pt x="139409" y="195847"/>
                </a:cubicBezTo>
                <a:lnTo>
                  <a:pt x="103645" y="195847"/>
                </a:lnTo>
                <a:cubicBezTo>
                  <a:pt x="100280" y="206400"/>
                  <a:pt x="93841" y="215659"/>
                  <a:pt x="84722" y="222288"/>
                </a:cubicBezTo>
                <a:cubicBezTo>
                  <a:pt x="75438" y="229019"/>
                  <a:pt x="64669" y="232270"/>
                  <a:pt x="53988" y="232270"/>
                </a:cubicBezTo>
                <a:cubicBezTo>
                  <a:pt x="37783" y="232270"/>
                  <a:pt x="21781" y="224790"/>
                  <a:pt x="11557" y="210693"/>
                </a:cubicBezTo>
                <a:cubicBezTo>
                  <a:pt x="3328" y="199377"/>
                  <a:pt x="0" y="185534"/>
                  <a:pt x="2185" y="171717"/>
                </a:cubicBezTo>
                <a:cubicBezTo>
                  <a:pt x="4382" y="157899"/>
                  <a:pt x="11824" y="145758"/>
                  <a:pt x="23140" y="137541"/>
                </a:cubicBezTo>
                <a:cubicBezTo>
                  <a:pt x="32183" y="130974"/>
                  <a:pt x="42833" y="127522"/>
                  <a:pt x="53805" y="127522"/>
                </a:cubicBezTo>
                <a:cubicBezTo>
                  <a:pt x="56562" y="127522"/>
                  <a:pt x="59339" y="127740"/>
                  <a:pt x="62116" y="128181"/>
                </a:cubicBezTo>
                <a:cubicBezTo>
                  <a:pt x="75934" y="130365"/>
                  <a:pt x="88075" y="137808"/>
                  <a:pt x="96305" y="149124"/>
                </a:cubicBezTo>
                <a:cubicBezTo>
                  <a:pt x="99619" y="153695"/>
                  <a:pt x="101918" y="158737"/>
                  <a:pt x="103594" y="163970"/>
                </a:cubicBezTo>
                <a:lnTo>
                  <a:pt x="139409" y="163970"/>
                </a:lnTo>
                <a:cubicBezTo>
                  <a:pt x="141186" y="151092"/>
                  <a:pt x="145060" y="138887"/>
                  <a:pt x="150724" y="127711"/>
                </a:cubicBezTo>
                <a:lnTo>
                  <a:pt x="115964" y="97930"/>
                </a:lnTo>
                <a:cubicBezTo>
                  <a:pt x="108141" y="102362"/>
                  <a:pt x="99442" y="104775"/>
                  <a:pt x="90475" y="104775"/>
                </a:cubicBezTo>
                <a:cubicBezTo>
                  <a:pt x="87719" y="104775"/>
                  <a:pt x="84938" y="104546"/>
                  <a:pt x="82169" y="104115"/>
                </a:cubicBezTo>
                <a:cubicBezTo>
                  <a:pt x="68352" y="101930"/>
                  <a:pt x="56211" y="94488"/>
                  <a:pt x="47994" y="83172"/>
                </a:cubicBezTo>
                <a:cubicBezTo>
                  <a:pt x="39764" y="71857"/>
                  <a:pt x="36437" y="58001"/>
                  <a:pt x="38621" y="44183"/>
                </a:cubicBezTo>
                <a:cubicBezTo>
                  <a:pt x="40818" y="30366"/>
                  <a:pt x="48261" y="18237"/>
                  <a:pt x="59576" y="10008"/>
                </a:cubicBezTo>
                <a:cubicBezTo>
                  <a:pt x="68615" y="3444"/>
                  <a:pt x="79259" y="0"/>
                  <a:pt x="90226" y="0"/>
                </a:cubicBezTo>
                <a:cubicBezTo>
                  <a:pt x="92988" y="0"/>
                  <a:pt x="95770" y="218"/>
                  <a:pt x="98552" y="661"/>
                </a:cubicBezTo>
                <a:cubicBezTo>
                  <a:pt x="112370" y="2845"/>
                  <a:pt x="124511" y="10287"/>
                  <a:pt x="132741" y="21603"/>
                </a:cubicBezTo>
                <a:cubicBezTo>
                  <a:pt x="140958" y="32918"/>
                  <a:pt x="144285" y="46761"/>
                  <a:pt x="142088" y="60579"/>
                </a:cubicBezTo>
                <a:cubicBezTo>
                  <a:pt x="141313" y="65494"/>
                  <a:pt x="139650" y="70091"/>
                  <a:pt x="137605" y="74486"/>
                </a:cubicBezTo>
                <a:lnTo>
                  <a:pt x="168987" y="101397"/>
                </a:lnTo>
                <a:cubicBezTo>
                  <a:pt x="190234" y="78334"/>
                  <a:pt x="220574" y="63767"/>
                  <a:pt x="254318" y="63767"/>
                </a:cubicBezTo>
                <a:cubicBezTo>
                  <a:pt x="288075" y="63767"/>
                  <a:pt x="318415" y="78334"/>
                  <a:pt x="339649" y="101397"/>
                </a:cubicBezTo>
                <a:lnTo>
                  <a:pt x="371031" y="74498"/>
                </a:lnTo>
                <a:cubicBezTo>
                  <a:pt x="368999" y="70091"/>
                  <a:pt x="367323" y="65507"/>
                  <a:pt x="366548" y="60579"/>
                </a:cubicBezTo>
                <a:cubicBezTo>
                  <a:pt x="364351" y="46761"/>
                  <a:pt x="367678" y="32918"/>
                  <a:pt x="375895" y="21603"/>
                </a:cubicBezTo>
                <a:cubicBezTo>
                  <a:pt x="384137" y="10274"/>
                  <a:pt x="396279" y="2845"/>
                  <a:pt x="410083" y="661"/>
                </a:cubicBezTo>
                <a:cubicBezTo>
                  <a:pt x="412858" y="218"/>
                  <a:pt x="415636" y="0"/>
                  <a:pt x="418396" y="0"/>
                </a:cubicBezTo>
                <a:cubicBezTo>
                  <a:pt x="429353" y="0"/>
                  <a:pt x="440023" y="3444"/>
                  <a:pt x="449073" y="10008"/>
                </a:cubicBezTo>
                <a:cubicBezTo>
                  <a:pt x="460375" y="18237"/>
                  <a:pt x="467818" y="30366"/>
                  <a:pt x="470002" y="44183"/>
                </a:cubicBezTo>
                <a:cubicBezTo>
                  <a:pt x="472199" y="58001"/>
                  <a:pt x="468859" y="71857"/>
                  <a:pt x="460642" y="83172"/>
                </a:cubicBezTo>
                <a:cubicBezTo>
                  <a:pt x="452425" y="94488"/>
                  <a:pt x="440284" y="101930"/>
                  <a:pt x="426467" y="104115"/>
                </a:cubicBezTo>
                <a:cubicBezTo>
                  <a:pt x="423698" y="104546"/>
                  <a:pt x="420917" y="104775"/>
                  <a:pt x="418160" y="104775"/>
                </a:cubicBezTo>
                <a:cubicBezTo>
                  <a:pt x="409207" y="104775"/>
                  <a:pt x="400495" y="102362"/>
                  <a:pt x="392672" y="97930"/>
                </a:cubicBezTo>
                <a:lnTo>
                  <a:pt x="357925" y="127711"/>
                </a:lnTo>
                <a:cubicBezTo>
                  <a:pt x="363589" y="138887"/>
                  <a:pt x="367450" y="151092"/>
                  <a:pt x="369227" y="163970"/>
                </a:cubicBezTo>
                <a:lnTo>
                  <a:pt x="405042" y="163970"/>
                </a:lnTo>
                <a:cubicBezTo>
                  <a:pt x="406718" y="158737"/>
                  <a:pt x="409016" y="153695"/>
                  <a:pt x="412331" y="149124"/>
                </a:cubicBezTo>
                <a:cubicBezTo>
                  <a:pt x="420574" y="137795"/>
                  <a:pt x="432715" y="130365"/>
                  <a:pt x="446520" y="128181"/>
                </a:cubicBezTo>
                <a:cubicBezTo>
                  <a:pt x="449279" y="127747"/>
                  <a:pt x="452040" y="127532"/>
                  <a:pt x="454784" y="127532"/>
                </a:cubicBezTo>
                <a:cubicBezTo>
                  <a:pt x="465755" y="127532"/>
                  <a:pt x="476436" y="130968"/>
                  <a:pt x="485509" y="137541"/>
                </a:cubicBezTo>
                <a:cubicBezTo>
                  <a:pt x="496812" y="145758"/>
                  <a:pt x="504254" y="157899"/>
                  <a:pt x="506438" y="171717"/>
                </a:cubicBezTo>
                <a:cubicBezTo>
                  <a:pt x="508636" y="185534"/>
                  <a:pt x="505295" y="199377"/>
                  <a:pt x="497079" y="210693"/>
                </a:cubicBezTo>
                <a:cubicBezTo>
                  <a:pt x="486855" y="224790"/>
                  <a:pt x="470853" y="232270"/>
                  <a:pt x="454648" y="232270"/>
                </a:cubicBezTo>
                <a:cubicBezTo>
                  <a:pt x="443967" y="232270"/>
                  <a:pt x="433198" y="229019"/>
                  <a:pt x="423926" y="222288"/>
                </a:cubicBezTo>
                <a:cubicBezTo>
                  <a:pt x="414795" y="215659"/>
                  <a:pt x="408356" y="206400"/>
                  <a:pt x="405004" y="195847"/>
                </a:cubicBezTo>
                <a:lnTo>
                  <a:pt x="369227" y="195847"/>
                </a:lnTo>
                <a:cubicBezTo>
                  <a:pt x="367450" y="208725"/>
                  <a:pt x="363589" y="220929"/>
                  <a:pt x="357925" y="232093"/>
                </a:cubicBezTo>
                <a:lnTo>
                  <a:pt x="392608" y="261836"/>
                </a:lnTo>
                <a:cubicBezTo>
                  <a:pt x="400521" y="257397"/>
                  <a:pt x="409436" y="255101"/>
                  <a:pt x="418414" y="255101"/>
                </a:cubicBezTo>
                <a:cubicBezTo>
                  <a:pt x="429062" y="255101"/>
                  <a:pt x="439799" y="258331"/>
                  <a:pt x="449060" y="265049"/>
                </a:cubicBezTo>
                <a:cubicBezTo>
                  <a:pt x="472428" y="282041"/>
                  <a:pt x="477609" y="314858"/>
                  <a:pt x="460642" y="338226"/>
                </a:cubicBezTo>
                <a:cubicBezTo>
                  <a:pt x="450523" y="352167"/>
                  <a:pt x="434742" y="359638"/>
                  <a:pt x="418707" y="359789"/>
                </a:cubicBezTo>
                <a:lnTo>
                  <a:pt x="417716" y="359789"/>
                </a:lnTo>
                <a:cubicBezTo>
                  <a:pt x="407198" y="359690"/>
                  <a:pt x="396618" y="356448"/>
                  <a:pt x="387490" y="349809"/>
                </a:cubicBezTo>
                <a:cubicBezTo>
                  <a:pt x="366853" y="334810"/>
                  <a:pt x="360426" y="307480"/>
                  <a:pt x="370879" y="285191"/>
                </a:cubicBezTo>
                <a:lnTo>
                  <a:pt x="339649" y="258432"/>
                </a:lnTo>
                <a:cubicBezTo>
                  <a:pt x="318402" y="281483"/>
                  <a:pt x="288075" y="296050"/>
                  <a:pt x="254318" y="296050"/>
                </a:cubicBezTo>
                <a:cubicBezTo>
                  <a:pt x="220574" y="296050"/>
                  <a:pt x="190234" y="281483"/>
                  <a:pt x="168987" y="258432"/>
                </a:cubicBezTo>
                <a:lnTo>
                  <a:pt x="137757" y="285204"/>
                </a:lnTo>
                <a:cubicBezTo>
                  <a:pt x="148210" y="307480"/>
                  <a:pt x="141771" y="334810"/>
                  <a:pt x="121146" y="349809"/>
                </a:cubicBezTo>
                <a:cubicBezTo>
                  <a:pt x="112018" y="356436"/>
                  <a:pt x="101437" y="359690"/>
                  <a:pt x="90919" y="359789"/>
                </a:cubicBezTo>
                <a:close/>
              </a:path>
            </a:pathLst>
          </a:custGeom>
          <a:solidFill>
            <a:srgbClr val="002856"/>
          </a:solidFill>
        </p:spPr>
      </p:sp>
      <p:sp>
        <p:nvSpPr>
          <p:cNvPr id="32" name="Freeform 31"/>
          <p:cNvSpPr/>
          <p:nvPr/>
        </p:nvSpPr>
        <p:spPr>
          <a:xfrm>
            <a:off x="9131611" y="982787"/>
            <a:ext cx="577765" cy="517144"/>
          </a:xfrm>
          <a:custGeom>
            <a:avLst/>
            <a:gdLst/>
            <a:ahLst/>
            <a:cxnLst/>
            <a:rect l="l" t="t" r="r" b="b"/>
            <a:pathLst>
              <a:path w="433324" h="387858">
                <a:moveTo>
                  <a:pt x="296025" y="0"/>
                </a:moveTo>
                <a:lnTo>
                  <a:pt x="152871" y="115329"/>
                </a:lnTo>
                <a:lnTo>
                  <a:pt x="174842" y="142596"/>
                </a:lnTo>
                <a:lnTo>
                  <a:pt x="188481" y="131610"/>
                </a:lnTo>
                <a:lnTo>
                  <a:pt x="226861" y="179235"/>
                </a:lnTo>
                <a:lnTo>
                  <a:pt x="0" y="360502"/>
                </a:lnTo>
                <a:lnTo>
                  <a:pt x="21857" y="387858"/>
                </a:lnTo>
                <a:lnTo>
                  <a:pt x="248819" y="206490"/>
                </a:lnTo>
                <a:lnTo>
                  <a:pt x="281839" y="247485"/>
                </a:lnTo>
                <a:lnTo>
                  <a:pt x="268212" y="258471"/>
                </a:lnTo>
                <a:lnTo>
                  <a:pt x="290183" y="285737"/>
                </a:lnTo>
                <a:lnTo>
                  <a:pt x="433324" y="170409"/>
                </a:lnTo>
                <a:lnTo>
                  <a:pt x="411354" y="143142"/>
                </a:lnTo>
                <a:lnTo>
                  <a:pt x="397714" y="154127"/>
                </a:lnTo>
                <a:lnTo>
                  <a:pt x="304356" y="38240"/>
                </a:lnTo>
                <a:lnTo>
                  <a:pt x="318009" y="27267"/>
                </a:lnTo>
                <a:close/>
                <a:moveTo>
                  <a:pt x="221235" y="116447"/>
                </a:moveTo>
                <a:lnTo>
                  <a:pt x="282601" y="67043"/>
                </a:lnTo>
                <a:lnTo>
                  <a:pt x="364960" y="169266"/>
                </a:lnTo>
                <a:lnTo>
                  <a:pt x="303620" y="218707"/>
                </a:lnTo>
                <a:close/>
                <a:moveTo>
                  <a:pt x="247270" y="382931"/>
                </a:moveTo>
                <a:lnTo>
                  <a:pt x="431090" y="382931"/>
                </a:lnTo>
                <a:lnTo>
                  <a:pt x="431090" y="330416"/>
                </a:lnTo>
                <a:lnTo>
                  <a:pt x="247270" y="330416"/>
                </a:lnTo>
                <a:close/>
              </a:path>
            </a:pathLst>
          </a:custGeom>
          <a:solidFill>
            <a:srgbClr val="002856"/>
          </a:solidFill>
        </p:spPr>
      </p:sp>
      <p:sp>
        <p:nvSpPr>
          <p:cNvPr id="33" name="Freeform 32"/>
          <p:cNvSpPr/>
          <p:nvPr/>
        </p:nvSpPr>
        <p:spPr>
          <a:xfrm>
            <a:off x="4059298" y="1073032"/>
            <a:ext cx="758913" cy="426888"/>
          </a:xfrm>
          <a:custGeom>
            <a:avLst/>
            <a:gdLst/>
            <a:ahLst/>
            <a:cxnLst/>
            <a:rect l="l" t="t" r="r" b="b"/>
            <a:pathLst>
              <a:path w="569185" h="320166">
                <a:moveTo>
                  <a:pt x="533616" y="284593"/>
                </a:moveTo>
                <a:lnTo>
                  <a:pt x="533616" y="106729"/>
                </a:lnTo>
                <a:lnTo>
                  <a:pt x="498043" y="106729"/>
                </a:lnTo>
                <a:lnTo>
                  <a:pt x="498043" y="249020"/>
                </a:lnTo>
                <a:lnTo>
                  <a:pt x="106731" y="249020"/>
                </a:lnTo>
                <a:lnTo>
                  <a:pt x="106731" y="284593"/>
                </a:lnTo>
                <a:close/>
                <a:moveTo>
                  <a:pt x="249022" y="160082"/>
                </a:moveTo>
                <a:cubicBezTo>
                  <a:pt x="268643" y="160082"/>
                  <a:pt x="284594" y="144131"/>
                  <a:pt x="284594" y="124509"/>
                </a:cubicBezTo>
                <a:cubicBezTo>
                  <a:pt x="284594" y="118007"/>
                  <a:pt x="282715" y="111974"/>
                  <a:pt x="279642" y="106729"/>
                </a:cubicBezTo>
                <a:cubicBezTo>
                  <a:pt x="273482" y="96137"/>
                  <a:pt x="262128" y="88937"/>
                  <a:pt x="249022" y="88937"/>
                </a:cubicBezTo>
                <a:cubicBezTo>
                  <a:pt x="235915" y="88937"/>
                  <a:pt x="224562" y="96137"/>
                  <a:pt x="218402" y="106729"/>
                </a:cubicBezTo>
                <a:cubicBezTo>
                  <a:pt x="215328" y="111974"/>
                  <a:pt x="213449" y="118007"/>
                  <a:pt x="213449" y="124509"/>
                </a:cubicBezTo>
                <a:cubicBezTo>
                  <a:pt x="213449" y="144131"/>
                  <a:pt x="229400" y="160082"/>
                  <a:pt x="249022" y="160082"/>
                </a:cubicBezTo>
                <a:close/>
                <a:moveTo>
                  <a:pt x="249022" y="195655"/>
                </a:moveTo>
                <a:cubicBezTo>
                  <a:pt x="209728" y="195655"/>
                  <a:pt x="177876" y="163803"/>
                  <a:pt x="177876" y="124509"/>
                </a:cubicBezTo>
                <a:cubicBezTo>
                  <a:pt x="177876" y="118362"/>
                  <a:pt x="178740" y="112419"/>
                  <a:pt x="180200" y="106729"/>
                </a:cubicBezTo>
                <a:cubicBezTo>
                  <a:pt x="183820" y="92721"/>
                  <a:pt x="191541" y="80415"/>
                  <a:pt x="202070" y="71144"/>
                </a:cubicBezTo>
                <a:cubicBezTo>
                  <a:pt x="214605" y="60108"/>
                  <a:pt x="231013" y="53364"/>
                  <a:pt x="249022" y="53364"/>
                </a:cubicBezTo>
                <a:cubicBezTo>
                  <a:pt x="267030" y="53364"/>
                  <a:pt x="283439" y="60108"/>
                  <a:pt x="295973" y="71144"/>
                </a:cubicBezTo>
                <a:cubicBezTo>
                  <a:pt x="306502" y="80415"/>
                  <a:pt x="314224" y="92721"/>
                  <a:pt x="317843" y="106729"/>
                </a:cubicBezTo>
                <a:cubicBezTo>
                  <a:pt x="319303" y="112419"/>
                  <a:pt x="320167" y="118362"/>
                  <a:pt x="320167" y="124509"/>
                </a:cubicBezTo>
                <a:cubicBezTo>
                  <a:pt x="320167" y="163803"/>
                  <a:pt x="288315" y="195655"/>
                  <a:pt x="249022" y="195655"/>
                </a:cubicBezTo>
                <a:close/>
                <a:moveTo>
                  <a:pt x="462471" y="213447"/>
                </a:moveTo>
                <a:lnTo>
                  <a:pt x="462471" y="106729"/>
                </a:lnTo>
                <a:lnTo>
                  <a:pt x="462471" y="71144"/>
                </a:lnTo>
                <a:lnTo>
                  <a:pt x="462471" y="35571"/>
                </a:lnTo>
                <a:lnTo>
                  <a:pt x="35573" y="35571"/>
                </a:lnTo>
                <a:lnTo>
                  <a:pt x="35573" y="213447"/>
                </a:lnTo>
                <a:close/>
                <a:moveTo>
                  <a:pt x="71146" y="320165"/>
                </a:moveTo>
                <a:lnTo>
                  <a:pt x="71146" y="249020"/>
                </a:lnTo>
                <a:lnTo>
                  <a:pt x="0" y="249020"/>
                </a:lnTo>
                <a:lnTo>
                  <a:pt x="0" y="0"/>
                </a:lnTo>
                <a:lnTo>
                  <a:pt x="498043" y="0"/>
                </a:lnTo>
                <a:lnTo>
                  <a:pt x="498043" y="71144"/>
                </a:lnTo>
                <a:lnTo>
                  <a:pt x="569185" y="71144"/>
                </a:lnTo>
                <a:lnTo>
                  <a:pt x="569185" y="320165"/>
                </a:lnTo>
                <a:close/>
              </a:path>
            </a:pathLst>
          </a:custGeom>
          <a:solidFill>
            <a:srgbClr val="002856"/>
          </a:solidFill>
        </p:spPr>
      </p:sp>
    </p:spTree>
    <p:extLst>
      <p:ext uri="{BB962C8B-B14F-4D97-AF65-F5344CB8AC3E}">
        <p14:creationId xmlns:p14="http://schemas.microsoft.com/office/powerpoint/2010/main" val="327011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
          <p:cNvSpPr txBox="1">
            <a:spLocks noGrp="1"/>
          </p:cNvSpPr>
          <p:nvPr>
            <p:ph type="title"/>
          </p:nvPr>
        </p:nvSpPr>
        <p:spPr>
          <a:xfrm>
            <a:off x="458724" y="424274"/>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FF540A"/>
              </a:buClr>
              <a:buSzPts val="3200"/>
              <a:buFont typeface="Arial Black"/>
              <a:buNone/>
            </a:pPr>
            <a:r>
              <a:rPr lang="en-US" dirty="0"/>
              <a:t>Assessing Trends and Potential Disruptions</a:t>
            </a:r>
            <a:endParaRPr dirty="0">
              <a:latin typeface="Arial"/>
              <a:ea typeface="Arial"/>
              <a:cs typeface="Arial"/>
              <a:sym typeface="Arial"/>
            </a:endParaRPr>
          </a:p>
        </p:txBody>
      </p:sp>
      <p:grpSp>
        <p:nvGrpSpPr>
          <p:cNvPr id="305" name="Google Shape;305;p3"/>
          <p:cNvGrpSpPr/>
          <p:nvPr/>
        </p:nvGrpSpPr>
        <p:grpSpPr>
          <a:xfrm>
            <a:off x="5488562" y="5847438"/>
            <a:ext cx="1565677" cy="669918"/>
            <a:chOff x="5473374" y="5859470"/>
            <a:chExt cx="1565677" cy="669918"/>
          </a:xfrm>
        </p:grpSpPr>
        <p:sp>
          <p:nvSpPr>
            <p:cNvPr id="306" name="Google Shape;306;p3"/>
            <p:cNvSpPr/>
            <p:nvPr/>
          </p:nvSpPr>
          <p:spPr>
            <a:xfrm rot="10800000" flipH="1">
              <a:off x="6273474" y="5859470"/>
              <a:ext cx="765577" cy="622243"/>
            </a:xfrm>
            <a:prstGeom prst="curvedLeftArrow">
              <a:avLst>
                <a:gd name="adj1" fmla="val 25000"/>
                <a:gd name="adj2" fmla="val 50000"/>
                <a:gd name="adj3" fmla="val 25000"/>
              </a:avLst>
            </a:prstGeom>
            <a:solidFill>
              <a:srgbClr val="FFFFFF"/>
            </a:solidFill>
            <a:ln w="28575" cap="flat" cmpd="sng">
              <a:solidFill>
                <a:srgbClr val="00285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1400" b="1">
                <a:solidFill>
                  <a:schemeClr val="accent1"/>
                </a:solidFill>
                <a:latin typeface="Arial"/>
                <a:ea typeface="Arial"/>
                <a:cs typeface="Arial"/>
                <a:sym typeface="Arial"/>
              </a:endParaRPr>
            </a:p>
          </p:txBody>
        </p:sp>
        <p:sp>
          <p:nvSpPr>
            <p:cNvPr id="307" name="Google Shape;307;p3"/>
            <p:cNvSpPr/>
            <p:nvPr/>
          </p:nvSpPr>
          <p:spPr>
            <a:xfrm>
              <a:off x="5473374" y="5907145"/>
              <a:ext cx="765577" cy="622243"/>
            </a:xfrm>
            <a:prstGeom prst="curvedRightArrow">
              <a:avLst>
                <a:gd name="adj1" fmla="val 25000"/>
                <a:gd name="adj2" fmla="val 50000"/>
                <a:gd name="adj3" fmla="val 25000"/>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1400" b="1">
                <a:solidFill>
                  <a:schemeClr val="accent1"/>
                </a:solidFill>
                <a:latin typeface="Arial"/>
                <a:ea typeface="Arial"/>
                <a:cs typeface="Arial"/>
                <a:sym typeface="Arial"/>
              </a:endParaRPr>
            </a:p>
          </p:txBody>
        </p:sp>
      </p:grpSp>
      <p:grpSp>
        <p:nvGrpSpPr>
          <p:cNvPr id="308" name="Google Shape;308;p3"/>
          <p:cNvGrpSpPr/>
          <p:nvPr/>
        </p:nvGrpSpPr>
        <p:grpSpPr>
          <a:xfrm>
            <a:off x="3318943" y="2472414"/>
            <a:ext cx="5904915" cy="654970"/>
            <a:chOff x="3318943" y="2472414"/>
            <a:chExt cx="5904915" cy="654970"/>
          </a:xfrm>
        </p:grpSpPr>
        <p:sp>
          <p:nvSpPr>
            <p:cNvPr id="309" name="Google Shape;309;p3"/>
            <p:cNvSpPr/>
            <p:nvPr/>
          </p:nvSpPr>
          <p:spPr>
            <a:xfrm>
              <a:off x="3318943" y="2472414"/>
              <a:ext cx="5904915" cy="654970"/>
            </a:xfrm>
            <a:custGeom>
              <a:avLst/>
              <a:gdLst/>
              <a:ahLst/>
              <a:cxnLst/>
              <a:rect l="l" t="t" r="r" b="b"/>
              <a:pathLst>
                <a:path w="2139" h="324" extrusionOk="0">
                  <a:moveTo>
                    <a:pt x="2139" y="0"/>
                  </a:moveTo>
                  <a:lnTo>
                    <a:pt x="0" y="0"/>
                  </a:lnTo>
                  <a:lnTo>
                    <a:pt x="183" y="272"/>
                  </a:lnTo>
                  <a:lnTo>
                    <a:pt x="999" y="272"/>
                  </a:lnTo>
                  <a:lnTo>
                    <a:pt x="1066" y="324"/>
                  </a:lnTo>
                  <a:lnTo>
                    <a:pt x="1133" y="272"/>
                  </a:lnTo>
                  <a:lnTo>
                    <a:pt x="1956" y="272"/>
                  </a:lnTo>
                  <a:lnTo>
                    <a:pt x="2139" y="0"/>
                  </a:lnTo>
                  <a:close/>
                </a:path>
              </a:pathLst>
            </a:custGeom>
            <a:solidFill>
              <a:schemeClr val="lt1"/>
            </a:solidFill>
            <a:ln w="28575" cap="flat" cmpd="sng">
              <a:solidFill>
                <a:srgbClr val="00285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1400" b="1">
                <a:solidFill>
                  <a:srgbClr val="002856"/>
                </a:solidFill>
                <a:latin typeface="Arial"/>
                <a:ea typeface="Arial"/>
                <a:cs typeface="Arial"/>
                <a:sym typeface="Arial"/>
              </a:endParaRPr>
            </a:p>
          </p:txBody>
        </p:sp>
        <p:sp>
          <p:nvSpPr>
            <p:cNvPr id="310" name="Google Shape;310;p3"/>
            <p:cNvSpPr txBox="1"/>
            <p:nvPr/>
          </p:nvSpPr>
          <p:spPr>
            <a:xfrm>
              <a:off x="5806233" y="2557580"/>
              <a:ext cx="930335" cy="433965"/>
            </a:xfrm>
            <a:prstGeom prst="rect">
              <a:avLst/>
            </a:prstGeom>
            <a:noFill/>
            <a:ln>
              <a:noFill/>
            </a:ln>
          </p:spPr>
          <p:txBody>
            <a:bodyPr spcFirstLastPara="1" wrap="square" lIns="91425" tIns="91425" rIns="91425" bIns="91425" anchor="ctr" anchorCtr="0">
              <a:spAutoFit/>
            </a:bodyPr>
            <a:lstStyle/>
            <a:p>
              <a:pPr marL="0" marR="0" lvl="0" indent="0" algn="ctr" rtl="0">
                <a:lnSpc>
                  <a:spcPct val="90000"/>
                </a:lnSpc>
                <a:spcBef>
                  <a:spcPts val="0"/>
                </a:spcBef>
                <a:spcAft>
                  <a:spcPts val="0"/>
                </a:spcAft>
                <a:buNone/>
              </a:pPr>
              <a:r>
                <a:rPr lang="en-US" sz="1800" b="1">
                  <a:solidFill>
                    <a:srgbClr val="002856"/>
                  </a:solidFill>
                  <a:latin typeface="Arial"/>
                  <a:ea typeface="Arial"/>
                  <a:cs typeface="Arial"/>
                  <a:sym typeface="Arial"/>
                </a:rPr>
                <a:t>Impact</a:t>
              </a:r>
              <a:endParaRPr/>
            </a:p>
          </p:txBody>
        </p:sp>
      </p:grpSp>
      <p:grpSp>
        <p:nvGrpSpPr>
          <p:cNvPr id="311" name="Google Shape;311;p3"/>
          <p:cNvGrpSpPr/>
          <p:nvPr/>
        </p:nvGrpSpPr>
        <p:grpSpPr>
          <a:xfrm>
            <a:off x="3858639" y="3062695"/>
            <a:ext cx="4825522" cy="681250"/>
            <a:chOff x="3858639" y="3062695"/>
            <a:chExt cx="4825522" cy="681250"/>
          </a:xfrm>
        </p:grpSpPr>
        <p:sp>
          <p:nvSpPr>
            <p:cNvPr id="312" name="Google Shape;312;p3"/>
            <p:cNvSpPr/>
            <p:nvPr/>
          </p:nvSpPr>
          <p:spPr>
            <a:xfrm>
              <a:off x="3858639" y="3062695"/>
              <a:ext cx="4825522" cy="681250"/>
            </a:xfrm>
            <a:custGeom>
              <a:avLst/>
              <a:gdLst/>
              <a:ahLst/>
              <a:cxnLst/>
              <a:rect l="l" t="t" r="r" b="b"/>
              <a:pathLst>
                <a:path w="1748" h="337" extrusionOk="0">
                  <a:moveTo>
                    <a:pt x="1748" y="0"/>
                  </a:moveTo>
                  <a:lnTo>
                    <a:pt x="947" y="0"/>
                  </a:lnTo>
                  <a:lnTo>
                    <a:pt x="870" y="60"/>
                  </a:lnTo>
                  <a:lnTo>
                    <a:pt x="793" y="0"/>
                  </a:lnTo>
                  <a:lnTo>
                    <a:pt x="0" y="0"/>
                  </a:lnTo>
                  <a:lnTo>
                    <a:pt x="192" y="285"/>
                  </a:lnTo>
                  <a:lnTo>
                    <a:pt x="804" y="285"/>
                  </a:lnTo>
                  <a:lnTo>
                    <a:pt x="870" y="337"/>
                  </a:lnTo>
                  <a:lnTo>
                    <a:pt x="936" y="285"/>
                  </a:lnTo>
                  <a:lnTo>
                    <a:pt x="1556" y="285"/>
                  </a:lnTo>
                  <a:lnTo>
                    <a:pt x="1748" y="0"/>
                  </a:lnTo>
                  <a:close/>
                </a:path>
              </a:pathLst>
            </a:custGeom>
            <a:solidFill>
              <a:schemeClr val="lt1"/>
            </a:solidFill>
            <a:ln w="28575" cap="flat" cmpd="sng">
              <a:solidFill>
                <a:srgbClr val="00285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1400" b="1">
                <a:solidFill>
                  <a:srgbClr val="002856"/>
                </a:solidFill>
                <a:latin typeface="Arial"/>
                <a:ea typeface="Arial"/>
                <a:cs typeface="Arial"/>
                <a:sym typeface="Arial"/>
              </a:endParaRPr>
            </a:p>
          </p:txBody>
        </p:sp>
        <p:sp>
          <p:nvSpPr>
            <p:cNvPr id="313" name="Google Shape;313;p3"/>
            <p:cNvSpPr txBox="1"/>
            <p:nvPr/>
          </p:nvSpPr>
          <p:spPr>
            <a:xfrm>
              <a:off x="5733795" y="3181779"/>
              <a:ext cx="1075210" cy="433965"/>
            </a:xfrm>
            <a:prstGeom prst="rect">
              <a:avLst/>
            </a:prstGeom>
            <a:noFill/>
            <a:ln>
              <a:noFill/>
            </a:ln>
          </p:spPr>
          <p:txBody>
            <a:bodyPr spcFirstLastPara="1" wrap="square" lIns="91425" tIns="91425" rIns="91425" bIns="91425" anchor="ctr" anchorCtr="0">
              <a:spAutoFit/>
            </a:bodyPr>
            <a:lstStyle/>
            <a:p>
              <a:pPr marL="0" marR="0" lvl="0" indent="0" algn="ctr" rtl="0">
                <a:lnSpc>
                  <a:spcPct val="90000"/>
                </a:lnSpc>
                <a:spcBef>
                  <a:spcPts val="0"/>
                </a:spcBef>
                <a:spcAft>
                  <a:spcPts val="0"/>
                </a:spcAft>
                <a:buNone/>
              </a:pPr>
              <a:r>
                <a:rPr lang="en-US" sz="1800" b="1">
                  <a:solidFill>
                    <a:srgbClr val="002856"/>
                  </a:solidFill>
                  <a:latin typeface="Arial"/>
                  <a:ea typeface="Arial"/>
                  <a:cs typeface="Arial"/>
                  <a:sym typeface="Arial"/>
                </a:rPr>
                <a:t>Maturity</a:t>
              </a:r>
              <a:endParaRPr/>
            </a:p>
          </p:txBody>
        </p:sp>
      </p:grpSp>
      <p:grpSp>
        <p:nvGrpSpPr>
          <p:cNvPr id="314" name="Google Shape;314;p3"/>
          <p:cNvGrpSpPr/>
          <p:nvPr/>
        </p:nvGrpSpPr>
        <p:grpSpPr>
          <a:xfrm>
            <a:off x="4425942" y="3679256"/>
            <a:ext cx="3690917" cy="697422"/>
            <a:chOff x="4425942" y="3679256"/>
            <a:chExt cx="3690917" cy="697422"/>
          </a:xfrm>
        </p:grpSpPr>
        <p:sp>
          <p:nvSpPr>
            <p:cNvPr id="315" name="Google Shape;315;p3"/>
            <p:cNvSpPr/>
            <p:nvPr/>
          </p:nvSpPr>
          <p:spPr>
            <a:xfrm>
              <a:off x="4425942" y="3679256"/>
              <a:ext cx="3690917" cy="697422"/>
            </a:xfrm>
            <a:custGeom>
              <a:avLst/>
              <a:gdLst/>
              <a:ahLst/>
              <a:cxnLst/>
              <a:rect l="l" t="t" r="r" b="b"/>
              <a:pathLst>
                <a:path w="1337" h="345" extrusionOk="0">
                  <a:moveTo>
                    <a:pt x="1337" y="0"/>
                  </a:moveTo>
                  <a:lnTo>
                    <a:pt x="741" y="0"/>
                  </a:lnTo>
                  <a:lnTo>
                    <a:pt x="665" y="60"/>
                  </a:lnTo>
                  <a:lnTo>
                    <a:pt x="589" y="0"/>
                  </a:lnTo>
                  <a:lnTo>
                    <a:pt x="0" y="0"/>
                  </a:lnTo>
                  <a:lnTo>
                    <a:pt x="198" y="294"/>
                  </a:lnTo>
                  <a:lnTo>
                    <a:pt x="599" y="294"/>
                  </a:lnTo>
                  <a:lnTo>
                    <a:pt x="665" y="345"/>
                  </a:lnTo>
                  <a:lnTo>
                    <a:pt x="731" y="294"/>
                  </a:lnTo>
                  <a:lnTo>
                    <a:pt x="1139" y="294"/>
                  </a:lnTo>
                  <a:lnTo>
                    <a:pt x="1337" y="0"/>
                  </a:lnTo>
                  <a:close/>
                </a:path>
              </a:pathLst>
            </a:custGeom>
            <a:solidFill>
              <a:schemeClr val="lt1"/>
            </a:solidFill>
            <a:ln w="28575" cap="flat" cmpd="sng">
              <a:solidFill>
                <a:srgbClr val="00285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1600" b="1">
                <a:solidFill>
                  <a:srgbClr val="002856"/>
                </a:solidFill>
                <a:latin typeface="Arial"/>
                <a:ea typeface="Arial"/>
                <a:cs typeface="Arial"/>
                <a:sym typeface="Arial"/>
              </a:endParaRPr>
            </a:p>
          </p:txBody>
        </p:sp>
        <p:sp>
          <p:nvSpPr>
            <p:cNvPr id="316" name="Google Shape;316;p3"/>
            <p:cNvSpPr txBox="1"/>
            <p:nvPr/>
          </p:nvSpPr>
          <p:spPr>
            <a:xfrm>
              <a:off x="5203080" y="3776204"/>
              <a:ext cx="2136640" cy="433965"/>
            </a:xfrm>
            <a:prstGeom prst="rect">
              <a:avLst/>
            </a:prstGeom>
            <a:noFill/>
            <a:ln>
              <a:noFill/>
            </a:ln>
          </p:spPr>
          <p:txBody>
            <a:bodyPr spcFirstLastPara="1" wrap="square" lIns="91425" tIns="91425" rIns="91425" bIns="91425" anchor="ctr" anchorCtr="0">
              <a:spAutoFit/>
            </a:bodyPr>
            <a:lstStyle/>
            <a:p>
              <a:pPr marL="0" marR="0" lvl="0" indent="0" algn="ctr" rtl="0">
                <a:lnSpc>
                  <a:spcPct val="90000"/>
                </a:lnSpc>
                <a:spcBef>
                  <a:spcPts val="0"/>
                </a:spcBef>
                <a:spcAft>
                  <a:spcPts val="0"/>
                </a:spcAft>
                <a:buNone/>
              </a:pPr>
              <a:r>
                <a:rPr lang="en-US" sz="1800" b="1">
                  <a:solidFill>
                    <a:srgbClr val="002856"/>
                  </a:solidFill>
                  <a:latin typeface="Arial"/>
                  <a:ea typeface="Arial"/>
                  <a:cs typeface="Arial"/>
                  <a:sym typeface="Arial"/>
                </a:rPr>
                <a:t>Dynamics</a:t>
              </a:r>
              <a:endParaRPr/>
            </a:p>
          </p:txBody>
        </p:sp>
      </p:grpSp>
      <p:grpSp>
        <p:nvGrpSpPr>
          <p:cNvPr id="317" name="Google Shape;317;p3"/>
          <p:cNvGrpSpPr/>
          <p:nvPr/>
        </p:nvGrpSpPr>
        <p:grpSpPr>
          <a:xfrm>
            <a:off x="5011189" y="4311990"/>
            <a:ext cx="2520423" cy="744418"/>
            <a:chOff x="5011189" y="4311990"/>
            <a:chExt cx="2520423" cy="744418"/>
          </a:xfrm>
        </p:grpSpPr>
        <p:sp>
          <p:nvSpPr>
            <p:cNvPr id="318" name="Google Shape;318;p3"/>
            <p:cNvSpPr/>
            <p:nvPr/>
          </p:nvSpPr>
          <p:spPr>
            <a:xfrm>
              <a:off x="5011189" y="4311990"/>
              <a:ext cx="2520423" cy="744418"/>
            </a:xfrm>
            <a:custGeom>
              <a:avLst/>
              <a:gdLst/>
              <a:ahLst/>
              <a:cxnLst/>
              <a:rect l="l" t="t" r="r" b="b"/>
              <a:pathLst>
                <a:path w="1449387" h="584594" extrusionOk="0">
                  <a:moveTo>
                    <a:pt x="0" y="0"/>
                  </a:moveTo>
                  <a:lnTo>
                    <a:pt x="596900" y="0"/>
                  </a:lnTo>
                  <a:lnTo>
                    <a:pt x="717550" y="95250"/>
                  </a:lnTo>
                  <a:lnTo>
                    <a:pt x="838200" y="0"/>
                  </a:lnTo>
                  <a:lnTo>
                    <a:pt x="1449387" y="0"/>
                  </a:lnTo>
                  <a:lnTo>
                    <a:pt x="1056506" y="584594"/>
                  </a:lnTo>
                  <a:lnTo>
                    <a:pt x="1056506" y="484188"/>
                  </a:lnTo>
                  <a:lnTo>
                    <a:pt x="391294" y="484188"/>
                  </a:lnTo>
                  <a:lnTo>
                    <a:pt x="391294" y="583509"/>
                  </a:lnTo>
                  <a:close/>
                </a:path>
              </a:pathLst>
            </a:custGeom>
            <a:solidFill>
              <a:schemeClr val="lt1"/>
            </a:solidFill>
            <a:ln w="28575" cap="flat" cmpd="sng">
              <a:solidFill>
                <a:srgbClr val="00285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1800" b="1">
                <a:solidFill>
                  <a:schemeClr val="accent4"/>
                </a:solidFill>
                <a:latin typeface="Arial"/>
                <a:ea typeface="Arial"/>
                <a:cs typeface="Arial"/>
                <a:sym typeface="Arial"/>
              </a:endParaRPr>
            </a:p>
          </p:txBody>
        </p:sp>
        <p:sp>
          <p:nvSpPr>
            <p:cNvPr id="319" name="Google Shape;319;p3"/>
            <p:cNvSpPr txBox="1"/>
            <p:nvPr/>
          </p:nvSpPr>
          <p:spPr>
            <a:xfrm>
              <a:off x="5203074" y="4462211"/>
              <a:ext cx="2136652" cy="433965"/>
            </a:xfrm>
            <a:prstGeom prst="rect">
              <a:avLst/>
            </a:prstGeom>
            <a:noFill/>
            <a:ln>
              <a:noFill/>
            </a:ln>
          </p:spPr>
          <p:txBody>
            <a:bodyPr spcFirstLastPara="1" wrap="square" lIns="91425" tIns="91425" rIns="91425" bIns="91425" anchor="ctr" anchorCtr="0">
              <a:spAutoFit/>
            </a:bodyPr>
            <a:lstStyle/>
            <a:p>
              <a:pPr marL="0" marR="0" lvl="0" indent="0" algn="ctr" rtl="0">
                <a:lnSpc>
                  <a:spcPct val="90000"/>
                </a:lnSpc>
                <a:spcBef>
                  <a:spcPts val="0"/>
                </a:spcBef>
                <a:spcAft>
                  <a:spcPts val="0"/>
                </a:spcAft>
                <a:buNone/>
              </a:pPr>
              <a:r>
                <a:rPr lang="en-US" sz="1800" b="1">
                  <a:solidFill>
                    <a:srgbClr val="002856"/>
                  </a:solidFill>
                  <a:latin typeface="Arial"/>
                  <a:ea typeface="Arial"/>
                  <a:cs typeface="Arial"/>
                  <a:sym typeface="Arial"/>
                </a:rPr>
                <a:t>Readiness</a:t>
              </a:r>
              <a:endParaRPr/>
            </a:p>
          </p:txBody>
        </p:sp>
      </p:grpSp>
      <p:sp>
        <p:nvSpPr>
          <p:cNvPr id="320" name="Google Shape;320;p3"/>
          <p:cNvSpPr txBox="1"/>
          <p:nvPr/>
        </p:nvSpPr>
        <p:spPr>
          <a:xfrm>
            <a:off x="5759864" y="4954509"/>
            <a:ext cx="1023074" cy="386443"/>
          </a:xfrm>
          <a:prstGeom prst="rect">
            <a:avLst/>
          </a:prstGeom>
          <a:solidFill>
            <a:srgbClr val="009AD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400" b="1">
                <a:solidFill>
                  <a:schemeClr val="lt1"/>
                </a:solidFill>
                <a:latin typeface="Arial"/>
                <a:ea typeface="Arial"/>
                <a:cs typeface="Arial"/>
                <a:sym typeface="Arial"/>
              </a:rPr>
              <a:t>Strategy</a:t>
            </a:r>
            <a:endParaRPr/>
          </a:p>
        </p:txBody>
      </p:sp>
      <p:sp>
        <p:nvSpPr>
          <p:cNvPr id="321" name="Google Shape;321;p3"/>
          <p:cNvSpPr txBox="1"/>
          <p:nvPr/>
        </p:nvSpPr>
        <p:spPr>
          <a:xfrm>
            <a:off x="5759864" y="5376294"/>
            <a:ext cx="1023074" cy="386443"/>
          </a:xfrm>
          <a:prstGeom prst="rect">
            <a:avLst/>
          </a:prstGeom>
          <a:solidFill>
            <a:srgbClr val="009AD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400" b="1">
                <a:solidFill>
                  <a:schemeClr val="lt1"/>
                </a:solidFill>
                <a:latin typeface="Arial"/>
                <a:ea typeface="Arial"/>
                <a:cs typeface="Arial"/>
                <a:sym typeface="Arial"/>
              </a:rPr>
              <a:t>Innovation Plan</a:t>
            </a:r>
            <a:endParaRPr/>
          </a:p>
        </p:txBody>
      </p:sp>
      <p:sp>
        <p:nvSpPr>
          <p:cNvPr id="322" name="Google Shape;322;p3"/>
          <p:cNvSpPr txBox="1"/>
          <p:nvPr/>
        </p:nvSpPr>
        <p:spPr>
          <a:xfrm>
            <a:off x="5759864" y="5798079"/>
            <a:ext cx="1023074" cy="386443"/>
          </a:xfrm>
          <a:prstGeom prst="rect">
            <a:avLst/>
          </a:prstGeom>
          <a:solidFill>
            <a:srgbClr val="009AD7"/>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400" b="1">
                <a:solidFill>
                  <a:schemeClr val="lt1"/>
                </a:solidFill>
                <a:latin typeface="Arial"/>
                <a:ea typeface="Arial"/>
                <a:cs typeface="Arial"/>
                <a:sym typeface="Arial"/>
              </a:rPr>
              <a:t>Roadmap</a:t>
            </a:r>
            <a:endParaRPr/>
          </a:p>
        </p:txBody>
      </p:sp>
      <p:grpSp>
        <p:nvGrpSpPr>
          <p:cNvPr id="323" name="Google Shape;323;p3"/>
          <p:cNvGrpSpPr/>
          <p:nvPr/>
        </p:nvGrpSpPr>
        <p:grpSpPr>
          <a:xfrm>
            <a:off x="9271176" y="2455593"/>
            <a:ext cx="2707464" cy="572464"/>
            <a:chOff x="9271176" y="2455593"/>
            <a:chExt cx="2707464" cy="572464"/>
          </a:xfrm>
        </p:grpSpPr>
        <p:sp>
          <p:nvSpPr>
            <p:cNvPr id="324" name="Google Shape;324;p3"/>
            <p:cNvSpPr txBox="1"/>
            <p:nvPr/>
          </p:nvSpPr>
          <p:spPr>
            <a:xfrm>
              <a:off x="9271176" y="2455593"/>
              <a:ext cx="2707464" cy="572464"/>
            </a:xfrm>
            <a:prstGeom prst="rect">
              <a:avLst/>
            </a:prstGeom>
            <a:noFill/>
            <a:ln>
              <a:noFill/>
            </a:ln>
          </p:spPr>
          <p:txBody>
            <a:bodyPr spcFirstLastPara="1" wrap="square" lIns="91425" tIns="91425" rIns="91425" bIns="91425" anchor="ctr" anchorCtr="0">
              <a:spAutoFit/>
            </a:bodyPr>
            <a:lstStyle/>
            <a:p>
              <a:pPr marL="0" marR="0" lvl="0" indent="0" algn="l" rtl="0">
                <a:lnSpc>
                  <a:spcPct val="90000"/>
                </a:lnSpc>
                <a:spcBef>
                  <a:spcPts val="0"/>
                </a:spcBef>
                <a:spcAft>
                  <a:spcPts val="0"/>
                </a:spcAft>
                <a:buNone/>
              </a:pPr>
              <a:r>
                <a:rPr lang="en-US" sz="1400">
                  <a:solidFill>
                    <a:srgbClr val="002856"/>
                  </a:solidFill>
                  <a:latin typeface="Arial"/>
                  <a:ea typeface="Arial"/>
                  <a:cs typeface="Arial"/>
                  <a:sym typeface="Arial"/>
                </a:rPr>
                <a:t>How might this impact our enterprise separately?</a:t>
              </a:r>
              <a:endParaRPr/>
            </a:p>
          </p:txBody>
        </p:sp>
        <p:cxnSp>
          <p:nvCxnSpPr>
            <p:cNvPr id="325" name="Google Shape;325;p3"/>
            <p:cNvCxnSpPr/>
            <p:nvPr/>
          </p:nvCxnSpPr>
          <p:spPr>
            <a:xfrm>
              <a:off x="9365943" y="2469068"/>
              <a:ext cx="2312897" cy="0"/>
            </a:xfrm>
            <a:prstGeom prst="straightConnector1">
              <a:avLst/>
            </a:prstGeom>
            <a:noFill/>
            <a:ln w="12700" cap="flat" cmpd="sng">
              <a:solidFill>
                <a:srgbClr val="6F7878"/>
              </a:solidFill>
              <a:prstDash val="solid"/>
              <a:miter lim="800000"/>
              <a:headEnd type="none" w="sm" len="sm"/>
              <a:tailEnd type="none" w="sm" len="sm"/>
            </a:ln>
          </p:spPr>
        </p:cxnSp>
      </p:grpSp>
      <p:grpSp>
        <p:nvGrpSpPr>
          <p:cNvPr id="326" name="Google Shape;326;p3"/>
          <p:cNvGrpSpPr/>
          <p:nvPr/>
        </p:nvGrpSpPr>
        <p:grpSpPr>
          <a:xfrm>
            <a:off x="8833998" y="3062695"/>
            <a:ext cx="2867420" cy="581869"/>
            <a:chOff x="8833998" y="3062695"/>
            <a:chExt cx="2867420" cy="581869"/>
          </a:xfrm>
        </p:grpSpPr>
        <p:sp>
          <p:nvSpPr>
            <p:cNvPr id="327" name="Google Shape;327;p3"/>
            <p:cNvSpPr txBox="1"/>
            <p:nvPr/>
          </p:nvSpPr>
          <p:spPr>
            <a:xfrm>
              <a:off x="8833998" y="3072100"/>
              <a:ext cx="2102707" cy="572464"/>
            </a:xfrm>
            <a:prstGeom prst="rect">
              <a:avLst/>
            </a:prstGeom>
            <a:noFill/>
            <a:ln>
              <a:noFill/>
            </a:ln>
          </p:spPr>
          <p:txBody>
            <a:bodyPr spcFirstLastPara="1" wrap="square" lIns="91425" tIns="91425" rIns="91425" bIns="91425" anchor="ctr" anchorCtr="0">
              <a:spAutoFit/>
            </a:bodyPr>
            <a:lstStyle/>
            <a:p>
              <a:pPr marL="0" marR="0" lvl="0" indent="0" algn="l" rtl="0">
                <a:lnSpc>
                  <a:spcPct val="90000"/>
                </a:lnSpc>
                <a:spcBef>
                  <a:spcPts val="0"/>
                </a:spcBef>
                <a:spcAft>
                  <a:spcPts val="0"/>
                </a:spcAft>
                <a:buNone/>
              </a:pPr>
              <a:r>
                <a:rPr lang="en-US" sz="1400">
                  <a:solidFill>
                    <a:srgbClr val="002856"/>
                  </a:solidFill>
                  <a:latin typeface="Arial"/>
                  <a:ea typeface="Arial"/>
                  <a:cs typeface="Arial"/>
                  <a:sym typeface="Arial"/>
                </a:rPr>
                <a:t>What are accelerators and inhibitors? </a:t>
              </a:r>
              <a:endParaRPr/>
            </a:p>
          </p:txBody>
        </p:sp>
        <p:cxnSp>
          <p:nvCxnSpPr>
            <p:cNvPr id="328" name="Google Shape;328;p3"/>
            <p:cNvCxnSpPr/>
            <p:nvPr/>
          </p:nvCxnSpPr>
          <p:spPr>
            <a:xfrm>
              <a:off x="8910105" y="3062695"/>
              <a:ext cx="2791313" cy="0"/>
            </a:xfrm>
            <a:prstGeom prst="straightConnector1">
              <a:avLst/>
            </a:prstGeom>
            <a:noFill/>
            <a:ln w="12700" cap="flat" cmpd="sng">
              <a:solidFill>
                <a:srgbClr val="6F7878"/>
              </a:solidFill>
              <a:prstDash val="solid"/>
              <a:miter lim="800000"/>
              <a:headEnd type="none" w="sm" len="sm"/>
              <a:tailEnd type="none" w="sm" len="sm"/>
            </a:ln>
          </p:spPr>
        </p:cxnSp>
      </p:grpSp>
      <p:grpSp>
        <p:nvGrpSpPr>
          <p:cNvPr id="329" name="Google Shape;329;p3"/>
          <p:cNvGrpSpPr/>
          <p:nvPr/>
        </p:nvGrpSpPr>
        <p:grpSpPr>
          <a:xfrm>
            <a:off x="8242193" y="3649584"/>
            <a:ext cx="3436647" cy="623067"/>
            <a:chOff x="8242193" y="3649584"/>
            <a:chExt cx="3436647" cy="623067"/>
          </a:xfrm>
        </p:grpSpPr>
        <p:sp>
          <p:nvSpPr>
            <p:cNvPr id="330" name="Google Shape;330;p3"/>
            <p:cNvSpPr txBox="1"/>
            <p:nvPr/>
          </p:nvSpPr>
          <p:spPr>
            <a:xfrm>
              <a:off x="8242193" y="3700187"/>
              <a:ext cx="3308123" cy="572464"/>
            </a:xfrm>
            <a:prstGeom prst="rect">
              <a:avLst/>
            </a:prstGeom>
            <a:noFill/>
            <a:ln>
              <a:noFill/>
            </a:ln>
          </p:spPr>
          <p:txBody>
            <a:bodyPr spcFirstLastPara="1" wrap="square" lIns="91425" tIns="91425" rIns="91425" bIns="91425" anchor="ctr" anchorCtr="0">
              <a:spAutoFit/>
            </a:bodyPr>
            <a:lstStyle/>
            <a:p>
              <a:pPr marL="0" marR="0" lvl="0" indent="0" algn="l" rtl="0">
                <a:lnSpc>
                  <a:spcPct val="90000"/>
                </a:lnSpc>
                <a:spcBef>
                  <a:spcPts val="0"/>
                </a:spcBef>
                <a:spcAft>
                  <a:spcPts val="0"/>
                </a:spcAft>
                <a:buNone/>
              </a:pPr>
              <a:r>
                <a:rPr lang="en-US" sz="1400" i="0">
                  <a:solidFill>
                    <a:srgbClr val="002856"/>
                  </a:solidFill>
                  <a:latin typeface="Arial"/>
                  <a:ea typeface="Arial"/>
                  <a:cs typeface="Arial"/>
                  <a:sym typeface="Arial"/>
                </a:rPr>
                <a:t>Is it marketing hype or are there practical use cases for our enterprise?</a:t>
              </a:r>
              <a:endParaRPr/>
            </a:p>
          </p:txBody>
        </p:sp>
        <p:cxnSp>
          <p:nvCxnSpPr>
            <p:cNvPr id="331" name="Google Shape;331;p3"/>
            <p:cNvCxnSpPr/>
            <p:nvPr/>
          </p:nvCxnSpPr>
          <p:spPr>
            <a:xfrm>
              <a:off x="8312182" y="3649584"/>
              <a:ext cx="3366658" cy="0"/>
            </a:xfrm>
            <a:prstGeom prst="straightConnector1">
              <a:avLst/>
            </a:prstGeom>
            <a:noFill/>
            <a:ln w="12700" cap="flat" cmpd="sng">
              <a:solidFill>
                <a:srgbClr val="6F7878"/>
              </a:solidFill>
              <a:prstDash val="solid"/>
              <a:miter lim="800000"/>
              <a:headEnd type="none" w="sm" len="sm"/>
              <a:tailEnd type="none" w="sm" len="sm"/>
            </a:ln>
          </p:spPr>
        </p:cxnSp>
      </p:grpSp>
      <p:grpSp>
        <p:nvGrpSpPr>
          <p:cNvPr id="332" name="Google Shape;332;p3"/>
          <p:cNvGrpSpPr/>
          <p:nvPr/>
        </p:nvGrpSpPr>
        <p:grpSpPr>
          <a:xfrm>
            <a:off x="7726581" y="4322573"/>
            <a:ext cx="3952260" cy="581798"/>
            <a:chOff x="7726581" y="4322573"/>
            <a:chExt cx="3952260" cy="581798"/>
          </a:xfrm>
        </p:grpSpPr>
        <p:sp>
          <p:nvSpPr>
            <p:cNvPr id="333" name="Google Shape;333;p3"/>
            <p:cNvSpPr txBox="1"/>
            <p:nvPr/>
          </p:nvSpPr>
          <p:spPr>
            <a:xfrm>
              <a:off x="7726581" y="4331907"/>
              <a:ext cx="3952260" cy="572464"/>
            </a:xfrm>
            <a:prstGeom prst="rect">
              <a:avLst/>
            </a:prstGeom>
            <a:noFill/>
            <a:ln>
              <a:noFill/>
            </a:ln>
          </p:spPr>
          <p:txBody>
            <a:bodyPr spcFirstLastPara="1" wrap="square" lIns="91425" tIns="91425" rIns="91425" bIns="91425" anchor="ctr" anchorCtr="0">
              <a:spAutoFit/>
            </a:bodyPr>
            <a:lstStyle/>
            <a:p>
              <a:pPr marL="0" marR="0" lvl="0" indent="0" algn="l" rtl="0">
                <a:lnSpc>
                  <a:spcPct val="90000"/>
                </a:lnSpc>
                <a:spcBef>
                  <a:spcPts val="0"/>
                </a:spcBef>
                <a:spcAft>
                  <a:spcPts val="0"/>
                </a:spcAft>
                <a:buNone/>
              </a:pPr>
              <a:r>
                <a:rPr lang="en-US" sz="1400">
                  <a:solidFill>
                    <a:srgbClr val="002856"/>
                  </a:solidFill>
                  <a:latin typeface="Arial"/>
                  <a:ea typeface="Arial"/>
                  <a:cs typeface="Arial"/>
                  <a:sym typeface="Arial"/>
                </a:rPr>
                <a:t>What response will be needed?  </a:t>
              </a:r>
              <a:br>
                <a:rPr lang="en-US" sz="1400">
                  <a:solidFill>
                    <a:srgbClr val="002856"/>
                  </a:solidFill>
                  <a:latin typeface="Arial"/>
                  <a:ea typeface="Arial"/>
                  <a:cs typeface="Arial"/>
                  <a:sym typeface="Arial"/>
                </a:rPr>
              </a:br>
              <a:r>
                <a:rPr lang="en-US" sz="1400">
                  <a:solidFill>
                    <a:srgbClr val="002856"/>
                  </a:solidFill>
                  <a:latin typeface="Arial"/>
                  <a:ea typeface="Arial"/>
                  <a:cs typeface="Arial"/>
                  <a:sym typeface="Arial"/>
                </a:rPr>
                <a:t>What do we need to do to prepare?</a:t>
              </a:r>
              <a:endParaRPr/>
            </a:p>
          </p:txBody>
        </p:sp>
        <p:cxnSp>
          <p:nvCxnSpPr>
            <p:cNvPr id="334" name="Google Shape;334;p3"/>
            <p:cNvCxnSpPr/>
            <p:nvPr/>
          </p:nvCxnSpPr>
          <p:spPr>
            <a:xfrm>
              <a:off x="7777465" y="4322573"/>
              <a:ext cx="3901375" cy="0"/>
            </a:xfrm>
            <a:prstGeom prst="straightConnector1">
              <a:avLst/>
            </a:prstGeom>
            <a:noFill/>
            <a:ln w="12700" cap="flat" cmpd="sng">
              <a:solidFill>
                <a:srgbClr val="6F7878"/>
              </a:solidFill>
              <a:prstDash val="solid"/>
              <a:miter lim="800000"/>
              <a:headEnd type="none" w="sm" len="sm"/>
              <a:tailEnd type="none" w="sm" len="sm"/>
            </a:ln>
          </p:spPr>
        </p:cxnSp>
      </p:grpSp>
      <p:sp>
        <p:nvSpPr>
          <p:cNvPr id="335" name="Google Shape;335;p3"/>
          <p:cNvSpPr txBox="1"/>
          <p:nvPr/>
        </p:nvSpPr>
        <p:spPr>
          <a:xfrm>
            <a:off x="3883498" y="2075353"/>
            <a:ext cx="4775805" cy="378565"/>
          </a:xfrm>
          <a:prstGeom prst="rect">
            <a:avLst/>
          </a:prstGeom>
          <a:noFill/>
          <a:ln>
            <a:noFill/>
          </a:ln>
        </p:spPr>
        <p:txBody>
          <a:bodyPr spcFirstLastPara="1" wrap="square" lIns="91425" tIns="91425" rIns="91425" bIns="91425" anchor="ctr" anchorCtr="0">
            <a:spAutoFit/>
          </a:bodyPr>
          <a:lstStyle/>
          <a:p>
            <a:pPr marL="0" marR="0" lvl="0" indent="0" algn="ctr" rtl="0">
              <a:lnSpc>
                <a:spcPct val="90000"/>
              </a:lnSpc>
              <a:spcBef>
                <a:spcPts val="0"/>
              </a:spcBef>
              <a:spcAft>
                <a:spcPts val="0"/>
              </a:spcAft>
              <a:buNone/>
            </a:pPr>
            <a:r>
              <a:rPr lang="en-US" sz="1400">
                <a:solidFill>
                  <a:srgbClr val="002856"/>
                </a:solidFill>
                <a:latin typeface="Arial"/>
                <a:ea typeface="Arial"/>
                <a:cs typeface="Arial"/>
                <a:sym typeface="Arial"/>
              </a:rPr>
              <a:t>Independent and Combinatorial Assessment</a:t>
            </a:r>
            <a:endParaRPr/>
          </a:p>
        </p:txBody>
      </p:sp>
      <p:sp>
        <p:nvSpPr>
          <p:cNvPr id="336" name="Google Shape;336;p3"/>
          <p:cNvSpPr/>
          <p:nvPr/>
        </p:nvSpPr>
        <p:spPr>
          <a:xfrm flipH="1">
            <a:off x="1708484" y="1708484"/>
            <a:ext cx="4668252" cy="1584157"/>
          </a:xfrm>
          <a:prstGeom prst="arc">
            <a:avLst>
              <a:gd name="adj1" fmla="val 11590353"/>
              <a:gd name="adj2" fmla="val 0"/>
            </a:avLst>
          </a:prstGeom>
          <a:noFill/>
          <a:ln w="57150" cap="flat" cmpd="sng">
            <a:solidFill>
              <a:srgbClr val="002856"/>
            </a:solidFill>
            <a:prstDash val="solid"/>
            <a:miter lim="800000"/>
            <a:headEnd type="triangle"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37" name="Google Shape;337;p3"/>
          <p:cNvSpPr/>
          <p:nvPr/>
        </p:nvSpPr>
        <p:spPr>
          <a:xfrm>
            <a:off x="490767" y="2483035"/>
            <a:ext cx="2345722" cy="432036"/>
          </a:xfrm>
          <a:prstGeom prst="rect">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400" b="1">
                <a:solidFill>
                  <a:srgbClr val="002856"/>
                </a:solidFill>
                <a:latin typeface="Arial"/>
                <a:ea typeface="Arial"/>
                <a:cs typeface="Arial"/>
                <a:sym typeface="Arial"/>
              </a:rPr>
              <a:t>Disruption/Trend</a:t>
            </a:r>
            <a:endParaRPr sz="1400" b="1">
              <a:solidFill>
                <a:srgbClr val="002856"/>
              </a:solidFill>
              <a:latin typeface="Arial"/>
              <a:ea typeface="Arial"/>
              <a:cs typeface="Arial"/>
              <a:sym typeface="Arial"/>
            </a:endParaRPr>
          </a:p>
        </p:txBody>
      </p:sp>
      <p:sp>
        <p:nvSpPr>
          <p:cNvPr id="338" name="Google Shape;338;p3"/>
          <p:cNvSpPr/>
          <p:nvPr/>
        </p:nvSpPr>
        <p:spPr>
          <a:xfrm>
            <a:off x="892542" y="2796173"/>
            <a:ext cx="2345722" cy="432036"/>
          </a:xfrm>
          <a:prstGeom prst="rect">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400" b="1">
                <a:solidFill>
                  <a:srgbClr val="002856"/>
                </a:solidFill>
                <a:latin typeface="Arial"/>
                <a:ea typeface="Arial"/>
                <a:cs typeface="Arial"/>
                <a:sym typeface="Arial"/>
              </a:rPr>
              <a:t>Disruption/Trend</a:t>
            </a:r>
            <a:endParaRPr sz="1400" b="1">
              <a:solidFill>
                <a:srgbClr val="002856"/>
              </a:solidFill>
              <a:latin typeface="Arial"/>
              <a:ea typeface="Arial"/>
              <a:cs typeface="Arial"/>
              <a:sym typeface="Arial"/>
            </a:endParaRPr>
          </a:p>
        </p:txBody>
      </p:sp>
      <p:sp>
        <p:nvSpPr>
          <p:cNvPr id="339" name="Google Shape;339;p3"/>
          <p:cNvSpPr/>
          <p:nvPr/>
        </p:nvSpPr>
        <p:spPr>
          <a:xfrm>
            <a:off x="1294318" y="3109311"/>
            <a:ext cx="2345722" cy="432036"/>
          </a:xfrm>
          <a:prstGeom prst="rect">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400" b="1">
                <a:solidFill>
                  <a:srgbClr val="002856"/>
                </a:solidFill>
                <a:latin typeface="Arial"/>
                <a:ea typeface="Arial"/>
                <a:cs typeface="Arial"/>
                <a:sym typeface="Arial"/>
              </a:rPr>
              <a:t>Disruption/Trend</a:t>
            </a:r>
            <a:endParaRPr sz="1400" b="1">
              <a:solidFill>
                <a:srgbClr val="002856"/>
              </a:solidFill>
              <a:latin typeface="Arial"/>
              <a:ea typeface="Arial"/>
              <a:cs typeface="Arial"/>
              <a:sym typeface="Arial"/>
            </a:endParaRPr>
          </a:p>
        </p:txBody>
      </p:sp>
      <p:sp>
        <p:nvSpPr>
          <p:cNvPr id="2" name="Oval 1">
            <a:extLst>
              <a:ext uri="{FF2B5EF4-FFF2-40B4-BE49-F238E27FC236}">
                <a16:creationId xmlns:a16="http://schemas.microsoft.com/office/drawing/2014/main" xmlns="" id="{E2E7C75A-C0E5-ED4A-9D3D-4B25F2528AAA}"/>
              </a:ext>
            </a:extLst>
          </p:cNvPr>
          <p:cNvSpPr/>
          <p:nvPr/>
        </p:nvSpPr>
        <p:spPr>
          <a:xfrm>
            <a:off x="4425942" y="5169408"/>
            <a:ext cx="3523242" cy="725705"/>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911463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338"/>
                                        </p:tgtEl>
                                        <p:attrNameLst>
                                          <p:attrName>style.visibility</p:attrName>
                                        </p:attrNameLst>
                                      </p:cBhvr>
                                      <p:to>
                                        <p:strVal val="visible"/>
                                      </p:to>
                                    </p:set>
                                    <p:animEffect transition="in" filter="fade">
                                      <p:cBhvr>
                                        <p:cTn id="11" dur="500"/>
                                        <p:tgtEl>
                                          <p:spTgt spid="338"/>
                                        </p:tgtEl>
                                      </p:cBhvr>
                                    </p:animEffect>
                                  </p:childTnLst>
                                </p:cTn>
                              </p:par>
                            </p:childTnLst>
                          </p:cTn>
                        </p:par>
                        <p:par>
                          <p:cTn id="12" fill="hold">
                            <p:stCondLst>
                              <p:cond delay="1000"/>
                            </p:stCondLst>
                            <p:childTnLst>
                              <p:par>
                                <p:cTn id="13" presetID="10" presetClass="entr" presetSubtype="0" fill="hold" nodeType="afterEffect">
                                  <p:stCondLst>
                                    <p:cond delay="250"/>
                                  </p:stCondLst>
                                  <p:childTnLst>
                                    <p:set>
                                      <p:cBhvr>
                                        <p:cTn id="14" dur="1" fill="hold">
                                          <p:stCondLst>
                                            <p:cond delay="0"/>
                                          </p:stCondLst>
                                        </p:cTn>
                                        <p:tgtEl>
                                          <p:spTgt spid="337"/>
                                        </p:tgtEl>
                                        <p:attrNameLst>
                                          <p:attrName>style.visibility</p:attrName>
                                        </p:attrNameLst>
                                      </p:cBhvr>
                                      <p:to>
                                        <p:strVal val="visible"/>
                                      </p:to>
                                    </p:set>
                                    <p:animEffect transition="in" filter="fade">
                                      <p:cBhvr>
                                        <p:cTn id="15" dur="500"/>
                                        <p:tgtEl>
                                          <p:spTgt spid="337"/>
                                        </p:tgtEl>
                                      </p:cBhvr>
                                    </p:animEffect>
                                  </p:childTnLst>
                                </p:cTn>
                              </p:par>
                            </p:childTnLst>
                          </p:cTn>
                        </p:par>
                        <p:par>
                          <p:cTn id="16" fill="hold">
                            <p:stCondLst>
                              <p:cond delay="1500"/>
                            </p:stCondLst>
                            <p:childTnLst>
                              <p:par>
                                <p:cTn id="17" presetID="10" presetClass="entr" presetSubtype="0" fill="hold" nodeType="afterEffect">
                                  <p:stCondLst>
                                    <p:cond delay="25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500"/>
                                        <p:tgtEl>
                                          <p:spTgt spid="336"/>
                                        </p:tgtEl>
                                      </p:cBhvr>
                                    </p:animEffect>
                                  </p:childTnLst>
                                </p:cTn>
                              </p:par>
                            </p:childTnLst>
                          </p:cTn>
                        </p:par>
                        <p:par>
                          <p:cTn id="20" fill="hold">
                            <p:stCondLst>
                              <p:cond delay="2000"/>
                            </p:stCondLst>
                            <p:childTnLst>
                              <p:par>
                                <p:cTn id="21" presetID="10" presetClass="entr" presetSubtype="0" fill="hold" nodeType="afterEffect">
                                  <p:stCondLst>
                                    <p:cond delay="250"/>
                                  </p:stCondLst>
                                  <p:childTnLst>
                                    <p:set>
                                      <p:cBhvr>
                                        <p:cTn id="22" dur="1" fill="hold">
                                          <p:stCondLst>
                                            <p:cond delay="0"/>
                                          </p:stCondLst>
                                        </p:cTn>
                                        <p:tgtEl>
                                          <p:spTgt spid="308"/>
                                        </p:tgtEl>
                                        <p:attrNameLst>
                                          <p:attrName>style.visibility</p:attrName>
                                        </p:attrNameLst>
                                      </p:cBhvr>
                                      <p:to>
                                        <p:strVal val="visible"/>
                                      </p:to>
                                    </p:set>
                                    <p:animEffect transition="in" filter="fade">
                                      <p:cBhvr>
                                        <p:cTn id="23" dur="500"/>
                                        <p:tgtEl>
                                          <p:spTgt spid="308"/>
                                        </p:tgtEl>
                                      </p:cBhvr>
                                    </p:animEffect>
                                  </p:childTnLst>
                                </p:cTn>
                              </p:par>
                            </p:childTnLst>
                          </p:cTn>
                        </p:par>
                        <p:par>
                          <p:cTn id="24" fill="hold">
                            <p:stCondLst>
                              <p:cond delay="2500"/>
                            </p:stCondLst>
                            <p:childTnLst>
                              <p:par>
                                <p:cTn id="25" presetID="10" presetClass="entr" presetSubtype="0" fill="hold" nodeType="afterEffect">
                                  <p:stCondLst>
                                    <p:cond delay="250"/>
                                  </p:stCondLst>
                                  <p:childTnLst>
                                    <p:set>
                                      <p:cBhvr>
                                        <p:cTn id="26" dur="1" fill="hold">
                                          <p:stCondLst>
                                            <p:cond delay="0"/>
                                          </p:stCondLst>
                                        </p:cTn>
                                        <p:tgtEl>
                                          <p:spTgt spid="311"/>
                                        </p:tgtEl>
                                        <p:attrNameLst>
                                          <p:attrName>style.visibility</p:attrName>
                                        </p:attrNameLst>
                                      </p:cBhvr>
                                      <p:to>
                                        <p:strVal val="visible"/>
                                      </p:to>
                                    </p:set>
                                    <p:animEffect transition="in" filter="fade">
                                      <p:cBhvr>
                                        <p:cTn id="27" dur="500"/>
                                        <p:tgtEl>
                                          <p:spTgt spid="311"/>
                                        </p:tgtEl>
                                      </p:cBhvr>
                                    </p:animEffect>
                                  </p:childTnLst>
                                </p:cTn>
                              </p:par>
                            </p:childTnLst>
                          </p:cTn>
                        </p:par>
                        <p:par>
                          <p:cTn id="28" fill="hold">
                            <p:stCondLst>
                              <p:cond delay="3000"/>
                            </p:stCondLst>
                            <p:childTnLst>
                              <p:par>
                                <p:cTn id="29" presetID="10" presetClass="entr" presetSubtype="0" fill="hold" nodeType="afterEffect">
                                  <p:stCondLst>
                                    <p:cond delay="250"/>
                                  </p:stCondLst>
                                  <p:childTnLst>
                                    <p:set>
                                      <p:cBhvr>
                                        <p:cTn id="30" dur="1" fill="hold">
                                          <p:stCondLst>
                                            <p:cond delay="0"/>
                                          </p:stCondLst>
                                        </p:cTn>
                                        <p:tgtEl>
                                          <p:spTgt spid="314"/>
                                        </p:tgtEl>
                                        <p:attrNameLst>
                                          <p:attrName>style.visibility</p:attrName>
                                        </p:attrNameLst>
                                      </p:cBhvr>
                                      <p:to>
                                        <p:strVal val="visible"/>
                                      </p:to>
                                    </p:set>
                                    <p:animEffect transition="in" filter="fade">
                                      <p:cBhvr>
                                        <p:cTn id="31" dur="500"/>
                                        <p:tgtEl>
                                          <p:spTgt spid="314"/>
                                        </p:tgtEl>
                                      </p:cBhvr>
                                    </p:animEffect>
                                  </p:childTnLst>
                                </p:cTn>
                              </p:par>
                            </p:childTnLst>
                          </p:cTn>
                        </p:par>
                        <p:par>
                          <p:cTn id="32" fill="hold">
                            <p:stCondLst>
                              <p:cond delay="3500"/>
                            </p:stCondLst>
                            <p:childTnLst>
                              <p:par>
                                <p:cTn id="33" presetID="10" presetClass="entr" presetSubtype="0" fill="hold" nodeType="afterEffect">
                                  <p:stCondLst>
                                    <p:cond delay="250"/>
                                  </p:stCondLst>
                                  <p:childTnLst>
                                    <p:set>
                                      <p:cBhvr>
                                        <p:cTn id="34" dur="1" fill="hold">
                                          <p:stCondLst>
                                            <p:cond delay="0"/>
                                          </p:stCondLst>
                                        </p:cTn>
                                        <p:tgtEl>
                                          <p:spTgt spid="317"/>
                                        </p:tgtEl>
                                        <p:attrNameLst>
                                          <p:attrName>style.visibility</p:attrName>
                                        </p:attrNameLst>
                                      </p:cBhvr>
                                      <p:to>
                                        <p:strVal val="visible"/>
                                      </p:to>
                                    </p:set>
                                    <p:animEffect transition="in" filter="fade">
                                      <p:cBhvr>
                                        <p:cTn id="35" dur="500"/>
                                        <p:tgtEl>
                                          <p:spTgt spid="317"/>
                                        </p:tgtEl>
                                      </p:cBhvr>
                                    </p:animEffect>
                                  </p:childTnLst>
                                </p:cTn>
                              </p:par>
                            </p:childTnLst>
                          </p:cTn>
                        </p:par>
                        <p:par>
                          <p:cTn id="36" fill="hold">
                            <p:stCondLst>
                              <p:cond delay="4000"/>
                            </p:stCondLst>
                            <p:childTnLst>
                              <p:par>
                                <p:cTn id="37" presetID="10" presetClass="entr" presetSubtype="0" fill="hold" nodeType="afterEffect">
                                  <p:stCondLst>
                                    <p:cond delay="250"/>
                                  </p:stCondLst>
                                  <p:childTnLst>
                                    <p:set>
                                      <p:cBhvr>
                                        <p:cTn id="38" dur="1" fill="hold">
                                          <p:stCondLst>
                                            <p:cond delay="0"/>
                                          </p:stCondLst>
                                        </p:cTn>
                                        <p:tgtEl>
                                          <p:spTgt spid="323"/>
                                        </p:tgtEl>
                                        <p:attrNameLst>
                                          <p:attrName>style.visibility</p:attrName>
                                        </p:attrNameLst>
                                      </p:cBhvr>
                                      <p:to>
                                        <p:strVal val="visible"/>
                                      </p:to>
                                    </p:set>
                                    <p:animEffect transition="in" filter="fade">
                                      <p:cBhvr>
                                        <p:cTn id="39" dur="500"/>
                                        <p:tgtEl>
                                          <p:spTgt spid="323"/>
                                        </p:tgtEl>
                                      </p:cBhvr>
                                    </p:animEffect>
                                  </p:childTnLst>
                                </p:cTn>
                              </p:par>
                            </p:childTnLst>
                          </p:cTn>
                        </p:par>
                        <p:par>
                          <p:cTn id="40" fill="hold">
                            <p:stCondLst>
                              <p:cond delay="4500"/>
                            </p:stCondLst>
                            <p:childTnLst>
                              <p:par>
                                <p:cTn id="41" presetID="10" presetClass="entr" presetSubtype="0" fill="hold" nodeType="afterEffect">
                                  <p:stCondLst>
                                    <p:cond delay="250"/>
                                  </p:stCondLst>
                                  <p:childTnLst>
                                    <p:set>
                                      <p:cBhvr>
                                        <p:cTn id="42" dur="1" fill="hold">
                                          <p:stCondLst>
                                            <p:cond delay="0"/>
                                          </p:stCondLst>
                                        </p:cTn>
                                        <p:tgtEl>
                                          <p:spTgt spid="326"/>
                                        </p:tgtEl>
                                        <p:attrNameLst>
                                          <p:attrName>style.visibility</p:attrName>
                                        </p:attrNameLst>
                                      </p:cBhvr>
                                      <p:to>
                                        <p:strVal val="visible"/>
                                      </p:to>
                                    </p:set>
                                    <p:animEffect transition="in" filter="fade">
                                      <p:cBhvr>
                                        <p:cTn id="43" dur="500"/>
                                        <p:tgtEl>
                                          <p:spTgt spid="326"/>
                                        </p:tgtEl>
                                      </p:cBhvr>
                                    </p:animEffect>
                                  </p:childTnLst>
                                </p:cTn>
                              </p:par>
                            </p:childTnLst>
                          </p:cTn>
                        </p:par>
                        <p:par>
                          <p:cTn id="44" fill="hold">
                            <p:stCondLst>
                              <p:cond delay="5000"/>
                            </p:stCondLst>
                            <p:childTnLst>
                              <p:par>
                                <p:cTn id="45" presetID="10" presetClass="entr" presetSubtype="0" fill="hold" nodeType="afterEffect">
                                  <p:stCondLst>
                                    <p:cond delay="250"/>
                                  </p:stCondLst>
                                  <p:childTnLst>
                                    <p:set>
                                      <p:cBhvr>
                                        <p:cTn id="46" dur="1" fill="hold">
                                          <p:stCondLst>
                                            <p:cond delay="0"/>
                                          </p:stCondLst>
                                        </p:cTn>
                                        <p:tgtEl>
                                          <p:spTgt spid="329"/>
                                        </p:tgtEl>
                                        <p:attrNameLst>
                                          <p:attrName>style.visibility</p:attrName>
                                        </p:attrNameLst>
                                      </p:cBhvr>
                                      <p:to>
                                        <p:strVal val="visible"/>
                                      </p:to>
                                    </p:set>
                                    <p:animEffect transition="in" filter="fade">
                                      <p:cBhvr>
                                        <p:cTn id="47" dur="500"/>
                                        <p:tgtEl>
                                          <p:spTgt spid="329"/>
                                        </p:tgtEl>
                                      </p:cBhvr>
                                    </p:animEffect>
                                  </p:childTnLst>
                                </p:cTn>
                              </p:par>
                            </p:childTnLst>
                          </p:cTn>
                        </p:par>
                        <p:par>
                          <p:cTn id="48" fill="hold">
                            <p:stCondLst>
                              <p:cond delay="5500"/>
                            </p:stCondLst>
                            <p:childTnLst>
                              <p:par>
                                <p:cTn id="49" presetID="10" presetClass="entr" presetSubtype="0" fill="hold" nodeType="afterEffect">
                                  <p:stCondLst>
                                    <p:cond delay="250"/>
                                  </p:stCondLst>
                                  <p:childTnLst>
                                    <p:set>
                                      <p:cBhvr>
                                        <p:cTn id="50" dur="1" fill="hold">
                                          <p:stCondLst>
                                            <p:cond delay="0"/>
                                          </p:stCondLst>
                                        </p:cTn>
                                        <p:tgtEl>
                                          <p:spTgt spid="332"/>
                                        </p:tgtEl>
                                        <p:attrNameLst>
                                          <p:attrName>style.visibility</p:attrName>
                                        </p:attrNameLst>
                                      </p:cBhvr>
                                      <p:to>
                                        <p:strVal val="visible"/>
                                      </p:to>
                                    </p:set>
                                    <p:animEffect transition="in" filter="fade">
                                      <p:cBhvr>
                                        <p:cTn id="51" dur="500"/>
                                        <p:tgtEl>
                                          <p:spTgt spid="332"/>
                                        </p:tgtEl>
                                      </p:cBhvr>
                                    </p:animEffect>
                                  </p:childTnLst>
                                </p:cTn>
                              </p:par>
                            </p:childTnLst>
                          </p:cTn>
                        </p:par>
                        <p:par>
                          <p:cTn id="52" fill="hold">
                            <p:stCondLst>
                              <p:cond delay="6000"/>
                            </p:stCondLst>
                            <p:childTnLst>
                              <p:par>
                                <p:cTn id="53" presetID="10" presetClass="entr" presetSubtype="0" fill="hold" nodeType="afterEffect">
                                  <p:stCondLst>
                                    <p:cond delay="250"/>
                                  </p:stCondLst>
                                  <p:childTnLst>
                                    <p:set>
                                      <p:cBhvr>
                                        <p:cTn id="54" dur="1" fill="hold">
                                          <p:stCondLst>
                                            <p:cond delay="0"/>
                                          </p:stCondLst>
                                        </p:cTn>
                                        <p:tgtEl>
                                          <p:spTgt spid="320"/>
                                        </p:tgtEl>
                                        <p:attrNameLst>
                                          <p:attrName>style.visibility</p:attrName>
                                        </p:attrNameLst>
                                      </p:cBhvr>
                                      <p:to>
                                        <p:strVal val="visible"/>
                                      </p:to>
                                    </p:set>
                                    <p:animEffect transition="in" filter="fade">
                                      <p:cBhvr>
                                        <p:cTn id="55" dur="500"/>
                                        <p:tgtEl>
                                          <p:spTgt spid="320"/>
                                        </p:tgtEl>
                                      </p:cBhvr>
                                    </p:animEffect>
                                  </p:childTnLst>
                                </p:cTn>
                              </p:par>
                            </p:childTnLst>
                          </p:cTn>
                        </p:par>
                        <p:par>
                          <p:cTn id="56" fill="hold">
                            <p:stCondLst>
                              <p:cond delay="6500"/>
                            </p:stCondLst>
                            <p:childTnLst>
                              <p:par>
                                <p:cTn id="57" presetID="10" presetClass="entr" presetSubtype="0" fill="hold" nodeType="afterEffect">
                                  <p:stCondLst>
                                    <p:cond delay="250"/>
                                  </p:stCondLst>
                                  <p:childTnLst>
                                    <p:set>
                                      <p:cBhvr>
                                        <p:cTn id="58" dur="1" fill="hold">
                                          <p:stCondLst>
                                            <p:cond delay="0"/>
                                          </p:stCondLst>
                                        </p:cTn>
                                        <p:tgtEl>
                                          <p:spTgt spid="321"/>
                                        </p:tgtEl>
                                        <p:attrNameLst>
                                          <p:attrName>style.visibility</p:attrName>
                                        </p:attrNameLst>
                                      </p:cBhvr>
                                      <p:to>
                                        <p:strVal val="visible"/>
                                      </p:to>
                                    </p:set>
                                    <p:animEffect transition="in" filter="fade">
                                      <p:cBhvr>
                                        <p:cTn id="59" dur="500"/>
                                        <p:tgtEl>
                                          <p:spTgt spid="321"/>
                                        </p:tgtEl>
                                      </p:cBhvr>
                                    </p:animEffect>
                                  </p:childTnLst>
                                </p:cTn>
                              </p:par>
                            </p:childTnLst>
                          </p:cTn>
                        </p:par>
                        <p:par>
                          <p:cTn id="60" fill="hold">
                            <p:stCondLst>
                              <p:cond delay="7000"/>
                            </p:stCondLst>
                            <p:childTnLst>
                              <p:par>
                                <p:cTn id="61" presetID="10" presetClass="entr" presetSubtype="0" fill="hold" nodeType="afterEffect">
                                  <p:stCondLst>
                                    <p:cond delay="250"/>
                                  </p:stCondLst>
                                  <p:childTnLst>
                                    <p:set>
                                      <p:cBhvr>
                                        <p:cTn id="62" dur="1" fill="hold">
                                          <p:stCondLst>
                                            <p:cond delay="0"/>
                                          </p:stCondLst>
                                        </p:cTn>
                                        <p:tgtEl>
                                          <p:spTgt spid="322"/>
                                        </p:tgtEl>
                                        <p:attrNameLst>
                                          <p:attrName>style.visibility</p:attrName>
                                        </p:attrNameLst>
                                      </p:cBhvr>
                                      <p:to>
                                        <p:strVal val="visible"/>
                                      </p:to>
                                    </p:set>
                                    <p:animEffect transition="in" filter="fade">
                                      <p:cBhvr>
                                        <p:cTn id="63" dur="500"/>
                                        <p:tgtEl>
                                          <p:spTgt spid="322"/>
                                        </p:tgtEl>
                                      </p:cBhvr>
                                    </p:animEffect>
                                  </p:childTnLst>
                                </p:cTn>
                              </p:par>
                            </p:childTnLst>
                          </p:cTn>
                        </p:par>
                        <p:par>
                          <p:cTn id="64" fill="hold">
                            <p:stCondLst>
                              <p:cond delay="7500"/>
                            </p:stCondLst>
                            <p:childTnLst>
                              <p:par>
                                <p:cTn id="65" presetID="10" presetClass="entr" presetSubtype="0" fill="hold" nodeType="afterEffect">
                                  <p:stCondLst>
                                    <p:cond delay="500"/>
                                  </p:stCondLst>
                                  <p:childTnLst>
                                    <p:set>
                                      <p:cBhvr>
                                        <p:cTn id="66" dur="1" fill="hold">
                                          <p:stCondLst>
                                            <p:cond delay="0"/>
                                          </p:stCondLst>
                                        </p:cTn>
                                        <p:tgtEl>
                                          <p:spTgt spid="305"/>
                                        </p:tgtEl>
                                        <p:attrNameLst>
                                          <p:attrName>style.visibility</p:attrName>
                                        </p:attrNameLst>
                                      </p:cBhvr>
                                      <p:to>
                                        <p:strVal val="visible"/>
                                      </p:to>
                                    </p:set>
                                    <p:animEffect transition="in" filter="fade">
                                      <p:cBhvr>
                                        <p:cTn id="67" dur="500"/>
                                        <p:tgtEl>
                                          <p:spTgt spid="305"/>
                                        </p:tgtEl>
                                      </p:cBhvr>
                                    </p:animEffect>
                                  </p:childTnLst>
                                </p:cTn>
                              </p:par>
                            </p:childTnLst>
                          </p:cTn>
                        </p:par>
                        <p:par>
                          <p:cTn id="68" fill="hold">
                            <p:stCondLst>
                              <p:cond delay="8000"/>
                            </p:stCondLst>
                            <p:childTnLst>
                              <p:par>
                                <p:cTn id="69" presetID="10" presetClass="entr" presetSubtype="0" fill="hold" nodeType="afterEffect">
                                  <p:stCondLst>
                                    <p:cond delay="500"/>
                                  </p:stCondLst>
                                  <p:childTnLst>
                                    <p:set>
                                      <p:cBhvr>
                                        <p:cTn id="70" dur="1" fill="hold">
                                          <p:stCondLst>
                                            <p:cond delay="0"/>
                                          </p:stCondLst>
                                        </p:cTn>
                                        <p:tgtEl>
                                          <p:spTgt spid="335"/>
                                        </p:tgtEl>
                                        <p:attrNameLst>
                                          <p:attrName>style.visibility</p:attrName>
                                        </p:attrNameLst>
                                      </p:cBhvr>
                                      <p:to>
                                        <p:strVal val="visible"/>
                                      </p:to>
                                    </p:set>
                                    <p:animEffect transition="in" filter="fade">
                                      <p:cBhvr>
                                        <p:cTn id="71" dur="500"/>
                                        <p:tgtEl>
                                          <p:spTgt spid="335"/>
                                        </p:tgtEl>
                                      </p:cBhvr>
                                    </p:animEffect>
                                  </p:childTnLst>
                                </p:cTn>
                              </p:par>
                            </p:childTnLst>
                          </p:cTn>
                        </p:par>
                        <p:par>
                          <p:cTn id="72" fill="hold">
                            <p:stCondLst>
                              <p:cond delay="9000"/>
                            </p:stCondLst>
                            <p:childTnLst>
                              <p:par>
                                <p:cTn id="73" presetID="1" presetClass="entr" presetSubtype="0" fill="hold" grpId="0" nodeType="after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706839" y="1616601"/>
            <a:ext cx="2186149" cy="2047087"/>
            <a:chOff x="8014410" y="3803790"/>
            <a:chExt cx="2186149" cy="2047087"/>
          </a:xfrm>
        </p:grpSpPr>
        <p:sp>
          <p:nvSpPr>
            <p:cNvPr id="95" name="Rectangle 19"/>
            <p:cNvSpPr txBox="1">
              <a:spLocks noChangeArrowheads="1"/>
            </p:cNvSpPr>
            <p:nvPr/>
          </p:nvSpPr>
          <p:spPr bwMode="gray">
            <a:xfrm>
              <a:off x="8187130" y="3803790"/>
              <a:ext cx="2013429" cy="1440890"/>
            </a:xfrm>
            <a:prstGeom prst="rect">
              <a:avLst/>
            </a:prstGeom>
          </p:spPr>
          <p:txBody>
            <a:bodyPr vert="horz" lIns="0" tIns="0" rIns="45720" bIns="0" rtlCol="0">
              <a:noAutofit/>
            </a:bodyPr>
            <a:lstStyle>
              <a:lvl1pPr marL="274306" marR="0" indent="-274306" algn="l" rtl="0" eaLnBrk="1" fontAlgn="base" hangingPunct="1">
                <a:lnSpc>
                  <a:spcPct val="100000"/>
                </a:lnSpc>
                <a:spcBef>
                  <a:spcPts val="0"/>
                </a:spcBef>
                <a:spcAft>
                  <a:spcPts val="1200"/>
                </a:spcAft>
                <a:buClr>
                  <a:srgbClr val="00529B"/>
                </a:buClr>
                <a:buSzPct val="90000"/>
                <a:buFont typeface="Wingdings" panose="05000000000000000000" pitchFamily="2" charset="2"/>
                <a:buChar char="§"/>
                <a:defRPr lang="en-US" sz="2800" dirty="0" smtClean="0">
                  <a:solidFill>
                    <a:schemeClr val="tx1"/>
                  </a:solidFill>
                  <a:latin typeface="+mn-lt"/>
                  <a:ea typeface="+mn-ea"/>
                  <a:cs typeface="+mn-cs"/>
                </a:defRPr>
              </a:lvl1pPr>
              <a:lvl2pPr marL="640080" marR="0" indent="-274320" algn="l" rtl="0" eaLnBrk="1" fontAlgn="base" hangingPunct="1">
                <a:lnSpc>
                  <a:spcPct val="100000"/>
                </a:lnSpc>
                <a:spcBef>
                  <a:spcPts val="0"/>
                </a:spcBef>
                <a:spcAft>
                  <a:spcPts val="1200"/>
                </a:spcAft>
                <a:buClrTx/>
                <a:buSzPct val="90000"/>
                <a:buFont typeface="Arial" panose="020B0604020202020204" pitchFamily="34" charset="0"/>
                <a:buChar char="–"/>
                <a:tabLst/>
                <a:defRPr lang="en-US" sz="2400" dirty="0" smtClean="0">
                  <a:solidFill>
                    <a:schemeClr val="tx1"/>
                  </a:solidFill>
                  <a:latin typeface="+mn-lt"/>
                  <a:ea typeface="+mn-ea"/>
                  <a:cs typeface="+mn-cs"/>
                </a:defRPr>
              </a:lvl2pPr>
              <a:lvl3pPr marL="91440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tx1"/>
                  </a:solidFill>
                  <a:latin typeface="+mn-lt"/>
                  <a:ea typeface="+mn-ea"/>
                  <a:cs typeface="+mn-cs"/>
                </a:defRPr>
              </a:lvl3pPr>
              <a:lvl4pPr marL="1234440" marR="0" indent="-274320" algn="l" rtl="0" eaLnBrk="1" fontAlgn="base" hangingPunct="1">
                <a:lnSpc>
                  <a:spcPct val="100000"/>
                </a:lnSpc>
                <a:spcBef>
                  <a:spcPts val="0"/>
                </a:spcBef>
                <a:spcAft>
                  <a:spcPts val="1200"/>
                </a:spcAft>
                <a:buClrTx/>
                <a:buSzPct val="90000"/>
                <a:buFont typeface="Arial" panose="020B0604020202020204" pitchFamily="34" charset="0"/>
                <a:buChar char="–"/>
                <a:defRPr lang="en-US" sz="2200" baseline="0" dirty="0" smtClean="0">
                  <a:solidFill>
                    <a:schemeClr val="tx1"/>
                  </a:solidFill>
                  <a:latin typeface="+mn-lt"/>
                  <a:ea typeface="+mn-ea"/>
                  <a:cs typeface="+mn-cs"/>
                </a:defRPr>
              </a:lvl4pPr>
              <a:lvl5pPr marL="150876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tx1"/>
                  </a:solidFill>
                  <a:latin typeface="+mn-lt"/>
                  <a:ea typeface="+mn-ea"/>
                  <a:cs typeface="+mn-cs"/>
                </a:defRPr>
              </a:lvl5pPr>
              <a:lvl6pPr marL="1954115"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293"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471"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648"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a:lstStyle>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Human Augmentation</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4D Printing</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Virtual Assistants</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Autonomous Vehicles</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Cognitive Expert Advisors</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Smart Dust</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Commercial UAVs (Drones)</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Blockchain</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Neuromorphic Hardware</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General-Purpose Machine Intelligence</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Deep Reinforcement Learning</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Deep Learning</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Augmented Reality </a:t>
              </a:r>
              <a:br>
                <a:rPr sz="900" kern="0">
                  <a:solidFill>
                    <a:srgbClr val="000000"/>
                  </a:solidFill>
                  <a:ea typeface="Arial Unicode MS"/>
                  <a:cs typeface="Arial Unicode MS"/>
                </a:rPr>
              </a:br>
              <a:r>
                <a:rPr sz="900" kern="0">
                  <a:solidFill>
                    <a:srgbClr val="000000"/>
                  </a:solidFill>
                  <a:ea typeface="Arial Unicode MS"/>
                  <a:cs typeface="Arial Unicode MS"/>
                </a:rPr>
                <a:t>Virtual Reality</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Wearable Technology</a:t>
              </a:r>
            </a:p>
          </p:txBody>
        </p:sp>
        <p:sp>
          <p:nvSpPr>
            <p:cNvPr id="96" name="Rectangle 95"/>
            <p:cNvSpPr/>
            <p:nvPr/>
          </p:nvSpPr>
          <p:spPr bwMode="auto">
            <a:xfrm>
              <a:off x="8017458" y="5067541"/>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10</a:t>
              </a:r>
            </a:p>
          </p:txBody>
        </p:sp>
        <p:sp>
          <p:nvSpPr>
            <p:cNvPr id="97" name="Rectangle 96"/>
            <p:cNvSpPr/>
            <p:nvPr/>
          </p:nvSpPr>
          <p:spPr bwMode="auto">
            <a:xfrm>
              <a:off x="8018964" y="4931825"/>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9</a:t>
              </a:r>
            </a:p>
          </p:txBody>
        </p:sp>
        <p:sp>
          <p:nvSpPr>
            <p:cNvPr id="98" name="Rectangle 97"/>
            <p:cNvSpPr/>
            <p:nvPr/>
          </p:nvSpPr>
          <p:spPr bwMode="auto">
            <a:xfrm>
              <a:off x="8017458" y="4795930"/>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8</a:t>
              </a:r>
            </a:p>
          </p:txBody>
        </p:sp>
        <p:sp>
          <p:nvSpPr>
            <p:cNvPr id="99" name="Rectangle 98"/>
            <p:cNvSpPr/>
            <p:nvPr/>
          </p:nvSpPr>
          <p:spPr bwMode="auto">
            <a:xfrm>
              <a:off x="8017458" y="4651336"/>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7</a:t>
              </a:r>
            </a:p>
          </p:txBody>
        </p:sp>
        <p:sp>
          <p:nvSpPr>
            <p:cNvPr id="100" name="Rectangle 99"/>
            <p:cNvSpPr/>
            <p:nvPr/>
          </p:nvSpPr>
          <p:spPr bwMode="auto">
            <a:xfrm>
              <a:off x="8018964" y="4515620"/>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6</a:t>
              </a:r>
            </a:p>
          </p:txBody>
        </p:sp>
        <p:sp>
          <p:nvSpPr>
            <p:cNvPr id="101" name="Rectangle 100"/>
            <p:cNvSpPr/>
            <p:nvPr/>
          </p:nvSpPr>
          <p:spPr bwMode="auto">
            <a:xfrm>
              <a:off x="8017458" y="4379725"/>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5</a:t>
              </a:r>
            </a:p>
          </p:txBody>
        </p:sp>
        <p:sp>
          <p:nvSpPr>
            <p:cNvPr id="102" name="Rectangle 101"/>
            <p:cNvSpPr/>
            <p:nvPr/>
          </p:nvSpPr>
          <p:spPr bwMode="auto">
            <a:xfrm>
              <a:off x="8015732" y="4244068"/>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4</a:t>
              </a:r>
            </a:p>
          </p:txBody>
        </p:sp>
        <p:sp>
          <p:nvSpPr>
            <p:cNvPr id="103" name="Rectangle 102"/>
            <p:cNvSpPr/>
            <p:nvPr/>
          </p:nvSpPr>
          <p:spPr bwMode="auto">
            <a:xfrm>
              <a:off x="8017238" y="4099208"/>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3</a:t>
              </a:r>
            </a:p>
          </p:txBody>
        </p:sp>
        <p:sp>
          <p:nvSpPr>
            <p:cNvPr id="104" name="Rectangle 103"/>
            <p:cNvSpPr/>
            <p:nvPr/>
          </p:nvSpPr>
          <p:spPr bwMode="auto">
            <a:xfrm>
              <a:off x="8015732" y="3954169"/>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a:t>
              </a:r>
            </a:p>
          </p:txBody>
        </p:sp>
        <p:sp>
          <p:nvSpPr>
            <p:cNvPr id="105" name="Rectangle 104"/>
            <p:cNvSpPr/>
            <p:nvPr/>
          </p:nvSpPr>
          <p:spPr bwMode="auto">
            <a:xfrm>
              <a:off x="8017458" y="3812934"/>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a:t>
              </a:r>
            </a:p>
          </p:txBody>
        </p:sp>
        <p:sp>
          <p:nvSpPr>
            <p:cNvPr id="77" name="Rectangle 76"/>
            <p:cNvSpPr/>
            <p:nvPr/>
          </p:nvSpPr>
          <p:spPr bwMode="auto">
            <a:xfrm>
              <a:off x="8014410" y="5741149"/>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15</a:t>
              </a:r>
            </a:p>
          </p:txBody>
        </p:sp>
        <p:sp>
          <p:nvSpPr>
            <p:cNvPr id="78" name="Rectangle 77"/>
            <p:cNvSpPr/>
            <p:nvPr/>
          </p:nvSpPr>
          <p:spPr bwMode="auto">
            <a:xfrm>
              <a:off x="8015916" y="5605433"/>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14</a:t>
              </a:r>
            </a:p>
          </p:txBody>
        </p:sp>
        <p:sp>
          <p:nvSpPr>
            <p:cNvPr id="79" name="Rectangle 78"/>
            <p:cNvSpPr/>
            <p:nvPr/>
          </p:nvSpPr>
          <p:spPr bwMode="auto">
            <a:xfrm>
              <a:off x="8014410" y="5469538"/>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13</a:t>
              </a:r>
            </a:p>
          </p:txBody>
        </p:sp>
        <p:sp>
          <p:nvSpPr>
            <p:cNvPr id="80" name="Rectangle 79"/>
            <p:cNvSpPr/>
            <p:nvPr/>
          </p:nvSpPr>
          <p:spPr bwMode="auto">
            <a:xfrm>
              <a:off x="8014410" y="5324944"/>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12</a:t>
              </a:r>
            </a:p>
          </p:txBody>
        </p:sp>
        <p:sp>
          <p:nvSpPr>
            <p:cNvPr id="81" name="Rectangle 80"/>
            <p:cNvSpPr/>
            <p:nvPr/>
          </p:nvSpPr>
          <p:spPr bwMode="auto">
            <a:xfrm>
              <a:off x="8015916" y="5189228"/>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11</a:t>
              </a:r>
            </a:p>
          </p:txBody>
        </p:sp>
      </p:grpSp>
      <p:grpSp>
        <p:nvGrpSpPr>
          <p:cNvPr id="83" name="Group 82"/>
          <p:cNvGrpSpPr/>
          <p:nvPr/>
        </p:nvGrpSpPr>
        <p:grpSpPr>
          <a:xfrm>
            <a:off x="9951426" y="1625472"/>
            <a:ext cx="2186149" cy="2047087"/>
            <a:chOff x="8014410" y="3803790"/>
            <a:chExt cx="2186149" cy="2047087"/>
          </a:xfrm>
        </p:grpSpPr>
        <p:sp>
          <p:nvSpPr>
            <p:cNvPr id="84" name="Rectangle 19"/>
            <p:cNvSpPr txBox="1">
              <a:spLocks noChangeArrowheads="1"/>
            </p:cNvSpPr>
            <p:nvPr/>
          </p:nvSpPr>
          <p:spPr bwMode="gray">
            <a:xfrm>
              <a:off x="8187130" y="3803790"/>
              <a:ext cx="2013429" cy="1440890"/>
            </a:xfrm>
            <a:prstGeom prst="rect">
              <a:avLst/>
            </a:prstGeom>
          </p:spPr>
          <p:txBody>
            <a:bodyPr vert="horz" lIns="0" tIns="0" rIns="45720" bIns="0" rtlCol="0">
              <a:noAutofit/>
            </a:bodyPr>
            <a:lstStyle>
              <a:lvl1pPr marL="274306" marR="0" indent="-274306" algn="l" rtl="0" eaLnBrk="1" fontAlgn="base" hangingPunct="1">
                <a:lnSpc>
                  <a:spcPct val="100000"/>
                </a:lnSpc>
                <a:spcBef>
                  <a:spcPts val="0"/>
                </a:spcBef>
                <a:spcAft>
                  <a:spcPts val="1200"/>
                </a:spcAft>
                <a:buClr>
                  <a:srgbClr val="00529B"/>
                </a:buClr>
                <a:buSzPct val="90000"/>
                <a:buFont typeface="Wingdings" panose="05000000000000000000" pitchFamily="2" charset="2"/>
                <a:buChar char="§"/>
                <a:defRPr lang="en-US" sz="2800" dirty="0" smtClean="0">
                  <a:solidFill>
                    <a:schemeClr val="tx1"/>
                  </a:solidFill>
                  <a:latin typeface="+mn-lt"/>
                  <a:ea typeface="+mn-ea"/>
                  <a:cs typeface="+mn-cs"/>
                </a:defRPr>
              </a:lvl1pPr>
              <a:lvl2pPr marL="640080" marR="0" indent="-274320" algn="l" rtl="0" eaLnBrk="1" fontAlgn="base" hangingPunct="1">
                <a:lnSpc>
                  <a:spcPct val="100000"/>
                </a:lnSpc>
                <a:spcBef>
                  <a:spcPts val="0"/>
                </a:spcBef>
                <a:spcAft>
                  <a:spcPts val="1200"/>
                </a:spcAft>
                <a:buClrTx/>
                <a:buSzPct val="90000"/>
                <a:buFont typeface="Arial" panose="020B0604020202020204" pitchFamily="34" charset="0"/>
                <a:buChar char="–"/>
                <a:tabLst/>
                <a:defRPr lang="en-US" sz="2400" dirty="0" smtClean="0">
                  <a:solidFill>
                    <a:schemeClr val="tx1"/>
                  </a:solidFill>
                  <a:latin typeface="+mn-lt"/>
                  <a:ea typeface="+mn-ea"/>
                  <a:cs typeface="+mn-cs"/>
                </a:defRPr>
              </a:lvl2pPr>
              <a:lvl3pPr marL="91440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tx1"/>
                  </a:solidFill>
                  <a:latin typeface="+mn-lt"/>
                  <a:ea typeface="+mn-ea"/>
                  <a:cs typeface="+mn-cs"/>
                </a:defRPr>
              </a:lvl3pPr>
              <a:lvl4pPr marL="1234440" marR="0" indent="-274320" algn="l" rtl="0" eaLnBrk="1" fontAlgn="base" hangingPunct="1">
                <a:lnSpc>
                  <a:spcPct val="100000"/>
                </a:lnSpc>
                <a:spcBef>
                  <a:spcPts val="0"/>
                </a:spcBef>
                <a:spcAft>
                  <a:spcPts val="1200"/>
                </a:spcAft>
                <a:buClrTx/>
                <a:buSzPct val="90000"/>
                <a:buFont typeface="Arial" panose="020B0604020202020204" pitchFamily="34" charset="0"/>
                <a:buChar char="–"/>
                <a:defRPr lang="en-US" sz="2200" baseline="0" dirty="0" smtClean="0">
                  <a:solidFill>
                    <a:schemeClr val="tx1"/>
                  </a:solidFill>
                  <a:latin typeface="+mn-lt"/>
                  <a:ea typeface="+mn-ea"/>
                  <a:cs typeface="+mn-cs"/>
                </a:defRPr>
              </a:lvl4pPr>
              <a:lvl5pPr marL="150876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tx1"/>
                  </a:solidFill>
                  <a:latin typeface="+mn-lt"/>
                  <a:ea typeface="+mn-ea"/>
                  <a:cs typeface="+mn-cs"/>
                </a:defRPr>
              </a:lvl5pPr>
              <a:lvl6pPr marL="1954115"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293"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471"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648"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a:lstStyle>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Brain-Computer Interface </a:t>
              </a:r>
              <a:br>
                <a:rPr sz="900" kern="0">
                  <a:solidFill>
                    <a:srgbClr val="000000"/>
                  </a:solidFill>
                  <a:ea typeface="Arial Unicode MS"/>
                  <a:cs typeface="Arial Unicode MS"/>
                </a:rPr>
              </a:br>
              <a:r>
                <a:rPr sz="900" kern="0">
                  <a:solidFill>
                    <a:srgbClr val="000000"/>
                  </a:solidFill>
                  <a:ea typeface="Arial Unicode MS"/>
                  <a:cs typeface="Arial Unicode MS"/>
                </a:rPr>
                <a:t>Commercial UAVs (Drones)</a:t>
              </a:r>
              <a:br>
                <a:rPr sz="900" kern="0">
                  <a:solidFill>
                    <a:srgbClr val="000000"/>
                  </a:solidFill>
                  <a:ea typeface="Arial Unicode MS"/>
                  <a:cs typeface="Arial Unicode MS"/>
                </a:rPr>
              </a:br>
              <a:r>
                <a:rPr sz="900" kern="0">
                  <a:solidFill>
                    <a:srgbClr val="000000"/>
                  </a:solidFill>
                  <a:ea typeface="Arial Unicode MS"/>
                  <a:cs typeface="Arial Unicode MS"/>
                </a:rPr>
                <a:t>Volumetric Displays</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Nanotube Electronics</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5G</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Neuromorphic Hardware</a:t>
              </a:r>
              <a:br>
                <a:rPr sz="900" kern="0">
                  <a:solidFill>
                    <a:srgbClr val="000000"/>
                  </a:solidFill>
                  <a:ea typeface="Arial Unicode MS"/>
                  <a:cs typeface="Arial Unicode MS"/>
                </a:rPr>
              </a:br>
              <a:r>
                <a:rPr sz="900" kern="0">
                  <a:solidFill>
                    <a:srgbClr val="000000"/>
                  </a:solidFill>
                  <a:ea typeface="Arial Unicode MS"/>
                  <a:cs typeface="Arial Unicode MS"/>
                </a:rPr>
                <a:t>IoT Platform</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Digital Twin</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Quantum Computing</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Software-Defined Security</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Edge Computing</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Serverless PaaS</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Machine Learning</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Natural-Language Processing</a:t>
              </a:r>
            </a:p>
            <a:p>
              <a:pPr marL="0" indent="0">
                <a:spcAft>
                  <a:spcPts val="0"/>
                </a:spcAft>
                <a:buClr>
                  <a:srgbClr val="46A33F"/>
                </a:buClr>
                <a:buFont typeface="Wingdings" panose="05000000000000000000" pitchFamily="2" charset="2"/>
                <a:buNone/>
                <a:defRPr/>
              </a:pPr>
              <a:r>
                <a:rPr sz="900" kern="0">
                  <a:solidFill>
                    <a:srgbClr val="000000"/>
                  </a:solidFill>
                  <a:ea typeface="Arial Unicode MS"/>
                  <a:cs typeface="Arial Unicode MS"/>
                </a:rPr>
                <a:t>Cognitive Computing</a:t>
              </a:r>
            </a:p>
          </p:txBody>
        </p:sp>
        <p:sp>
          <p:nvSpPr>
            <p:cNvPr id="85" name="Rectangle 84"/>
            <p:cNvSpPr/>
            <p:nvPr/>
          </p:nvSpPr>
          <p:spPr bwMode="auto">
            <a:xfrm>
              <a:off x="8017458" y="5067541"/>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25</a:t>
              </a:r>
            </a:p>
          </p:txBody>
        </p:sp>
        <p:sp>
          <p:nvSpPr>
            <p:cNvPr id="86" name="Rectangle 85"/>
            <p:cNvSpPr/>
            <p:nvPr/>
          </p:nvSpPr>
          <p:spPr bwMode="auto">
            <a:xfrm>
              <a:off x="8018964" y="4931825"/>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24</a:t>
              </a:r>
            </a:p>
          </p:txBody>
        </p:sp>
        <p:sp>
          <p:nvSpPr>
            <p:cNvPr id="87" name="Rectangle 86"/>
            <p:cNvSpPr/>
            <p:nvPr/>
          </p:nvSpPr>
          <p:spPr bwMode="auto">
            <a:xfrm>
              <a:off x="8017458" y="4795930"/>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23</a:t>
              </a:r>
            </a:p>
          </p:txBody>
        </p:sp>
        <p:sp>
          <p:nvSpPr>
            <p:cNvPr id="88" name="Rectangle 87"/>
            <p:cNvSpPr/>
            <p:nvPr/>
          </p:nvSpPr>
          <p:spPr bwMode="auto">
            <a:xfrm>
              <a:off x="8017458" y="4651336"/>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22</a:t>
              </a:r>
            </a:p>
          </p:txBody>
        </p:sp>
        <p:sp>
          <p:nvSpPr>
            <p:cNvPr id="89" name="Rectangle 88"/>
            <p:cNvSpPr/>
            <p:nvPr/>
          </p:nvSpPr>
          <p:spPr bwMode="auto">
            <a:xfrm>
              <a:off x="8018964" y="4515620"/>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21</a:t>
              </a:r>
            </a:p>
          </p:txBody>
        </p:sp>
        <p:sp>
          <p:nvSpPr>
            <p:cNvPr id="90" name="Rectangle 89"/>
            <p:cNvSpPr/>
            <p:nvPr/>
          </p:nvSpPr>
          <p:spPr bwMode="auto">
            <a:xfrm>
              <a:off x="8017458" y="4379725"/>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20</a:t>
              </a:r>
            </a:p>
          </p:txBody>
        </p:sp>
        <p:sp>
          <p:nvSpPr>
            <p:cNvPr id="91" name="Rectangle 90"/>
            <p:cNvSpPr/>
            <p:nvPr/>
          </p:nvSpPr>
          <p:spPr bwMode="auto">
            <a:xfrm>
              <a:off x="8015732" y="4244068"/>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19</a:t>
              </a:r>
            </a:p>
          </p:txBody>
        </p:sp>
        <p:sp>
          <p:nvSpPr>
            <p:cNvPr id="92" name="Rectangle 91"/>
            <p:cNvSpPr/>
            <p:nvPr/>
          </p:nvSpPr>
          <p:spPr bwMode="auto">
            <a:xfrm>
              <a:off x="8017238" y="4099208"/>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18</a:t>
              </a:r>
            </a:p>
          </p:txBody>
        </p:sp>
        <p:sp>
          <p:nvSpPr>
            <p:cNvPr id="93" name="Rectangle 92"/>
            <p:cNvSpPr/>
            <p:nvPr/>
          </p:nvSpPr>
          <p:spPr bwMode="auto">
            <a:xfrm>
              <a:off x="8015732" y="3954169"/>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17</a:t>
              </a:r>
            </a:p>
          </p:txBody>
        </p:sp>
        <p:sp>
          <p:nvSpPr>
            <p:cNvPr id="94" name="Rectangle 93"/>
            <p:cNvSpPr/>
            <p:nvPr/>
          </p:nvSpPr>
          <p:spPr bwMode="auto">
            <a:xfrm>
              <a:off x="8017458" y="3812934"/>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16</a:t>
              </a:r>
            </a:p>
          </p:txBody>
        </p:sp>
        <p:sp>
          <p:nvSpPr>
            <p:cNvPr id="107" name="Rectangle 106"/>
            <p:cNvSpPr/>
            <p:nvPr/>
          </p:nvSpPr>
          <p:spPr bwMode="auto">
            <a:xfrm>
              <a:off x="8014410" y="5741149"/>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30</a:t>
              </a:r>
            </a:p>
          </p:txBody>
        </p:sp>
        <p:sp>
          <p:nvSpPr>
            <p:cNvPr id="109" name="Rectangle 108"/>
            <p:cNvSpPr/>
            <p:nvPr/>
          </p:nvSpPr>
          <p:spPr bwMode="auto">
            <a:xfrm>
              <a:off x="8015916" y="5605433"/>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29</a:t>
              </a:r>
            </a:p>
          </p:txBody>
        </p:sp>
        <p:sp>
          <p:nvSpPr>
            <p:cNvPr id="110" name="Rectangle 109"/>
            <p:cNvSpPr/>
            <p:nvPr/>
          </p:nvSpPr>
          <p:spPr bwMode="auto">
            <a:xfrm>
              <a:off x="8014410" y="5469538"/>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28</a:t>
              </a:r>
            </a:p>
          </p:txBody>
        </p:sp>
        <p:sp>
          <p:nvSpPr>
            <p:cNvPr id="112" name="Rectangle 111"/>
            <p:cNvSpPr/>
            <p:nvPr/>
          </p:nvSpPr>
          <p:spPr bwMode="auto">
            <a:xfrm>
              <a:off x="8014410" y="5324944"/>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27</a:t>
              </a:r>
            </a:p>
          </p:txBody>
        </p:sp>
        <p:sp>
          <p:nvSpPr>
            <p:cNvPr id="113" name="Rectangle 112"/>
            <p:cNvSpPr/>
            <p:nvPr/>
          </p:nvSpPr>
          <p:spPr bwMode="auto">
            <a:xfrm>
              <a:off x="8015916" y="5189228"/>
              <a:ext cx="109728" cy="109728"/>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700" dirty="0">
                  <a:solidFill>
                    <a:srgbClr val="FFFFFF"/>
                  </a:solidFill>
                  <a:ea typeface="Segoe UI" panose="020B0502040204020203" pitchFamily="34" charset="0"/>
                  <a:cs typeface="Segoe UI" panose="020B0502040204020203" pitchFamily="34" charset="0"/>
                </a:rPr>
                <a:t>26</a:t>
              </a:r>
            </a:p>
          </p:txBody>
        </p:sp>
      </p:grpSp>
      <p:sp>
        <p:nvSpPr>
          <p:cNvPr id="6" name="Rectangle 5"/>
          <p:cNvSpPr/>
          <p:nvPr/>
        </p:nvSpPr>
        <p:spPr bwMode="auto">
          <a:xfrm>
            <a:off x="7601916" y="1298890"/>
            <a:ext cx="4130597" cy="273856"/>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1200" dirty="0">
                <a:solidFill>
                  <a:srgbClr val="FFFFFF"/>
                </a:solidFill>
                <a:ea typeface="Arial Unicode MS" pitchFamily="34" charset="-128"/>
                <a:cs typeface="Arial Unicode MS" pitchFamily="34" charset="-128"/>
              </a:rPr>
              <a:t>Must-Watch Technologies</a:t>
            </a:r>
          </a:p>
        </p:txBody>
      </p:sp>
      <p:sp>
        <p:nvSpPr>
          <p:cNvPr id="120" name="Title 1"/>
          <p:cNvSpPr>
            <a:spLocks noGrp="1"/>
          </p:cNvSpPr>
          <p:nvPr>
            <p:ph type="title"/>
          </p:nvPr>
        </p:nvSpPr>
        <p:spPr>
          <a:xfrm>
            <a:off x="7601916" y="366713"/>
            <a:ext cx="4131297" cy="443198"/>
          </a:xfrm>
        </p:spPr>
        <p:txBody>
          <a:bodyPr/>
          <a:lstStyle/>
          <a:p>
            <a:r>
              <a:rPr lang="en-US" dirty="0"/>
              <a:t>The Trend Radar</a:t>
            </a:r>
            <a:br>
              <a:rPr lang="en-US" dirty="0"/>
            </a:br>
            <a:endParaRPr lang="en-US" dirty="0"/>
          </a:p>
        </p:txBody>
      </p:sp>
      <p:sp>
        <p:nvSpPr>
          <p:cNvPr id="122" name="Diamond 121"/>
          <p:cNvSpPr/>
          <p:nvPr/>
        </p:nvSpPr>
        <p:spPr bwMode="auto">
          <a:xfrm>
            <a:off x="9997382" y="4177691"/>
            <a:ext cx="164592" cy="164592"/>
          </a:xfrm>
          <a:prstGeom prst="diamond">
            <a:avLst/>
          </a:prstGeom>
          <a:solidFill>
            <a:schemeClr val="accent6"/>
          </a:solidFill>
          <a:ln w="12700" cap="flat" cmpd="sng" algn="ctr">
            <a:solidFill>
              <a:schemeClr val="bg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900" b="1" dirty="0">
                <a:solidFill>
                  <a:srgbClr val="FFFFFF"/>
                </a:solidFill>
                <a:ea typeface="Arial Unicode MS" pitchFamily="34" charset="-128"/>
                <a:cs typeface="Arial Unicode MS" pitchFamily="34" charset="-128"/>
              </a:rPr>
              <a:t>!</a:t>
            </a:r>
          </a:p>
        </p:txBody>
      </p:sp>
      <p:sp>
        <p:nvSpPr>
          <p:cNvPr id="124" name="TextBox 163"/>
          <p:cNvSpPr txBox="1">
            <a:spLocks noChangeArrowheads="1"/>
          </p:cNvSpPr>
          <p:nvPr/>
        </p:nvSpPr>
        <p:spPr bwMode="auto">
          <a:xfrm>
            <a:off x="10231974" y="4204586"/>
            <a:ext cx="1205458" cy="124650"/>
          </a:xfrm>
          <a:prstGeom prst="rect">
            <a:avLst/>
          </a:prstGeom>
          <a:noFill/>
          <a:ln w="9525">
            <a:noFill/>
            <a:miter lim="800000"/>
            <a:headEnd/>
            <a:tailEnd/>
          </a:ln>
        </p:spPr>
        <p:txBody>
          <a:bodyPr wrap="none" lIns="0" tIns="0" rIns="0" bIns="0" anchor="b">
            <a:spAutoFit/>
          </a:bodyPr>
          <a:lstStyle/>
          <a:p>
            <a:pPr eaLnBrk="0" fontAlgn="base" hangingPunct="0">
              <a:lnSpc>
                <a:spcPct val="90000"/>
              </a:lnSpc>
              <a:spcBef>
                <a:spcPct val="30000"/>
              </a:spcBef>
              <a:spcAft>
                <a:spcPct val="10000"/>
              </a:spcAft>
              <a:defRPr/>
            </a:pPr>
            <a:r>
              <a:rPr lang="en-US" sz="900" dirty="0">
                <a:solidFill>
                  <a:srgbClr val="000000"/>
                </a:solidFill>
                <a:ea typeface="Arial Unicode MS" pitchFamily="34" charset="-128"/>
                <a:cs typeface="Arial Unicode MS" pitchFamily="34" charset="-128"/>
              </a:rPr>
              <a:t>High Regulatory Impact</a:t>
            </a:r>
          </a:p>
        </p:txBody>
      </p:sp>
      <p:sp>
        <p:nvSpPr>
          <p:cNvPr id="125" name="Freeform 19"/>
          <p:cNvSpPr>
            <a:spLocks/>
          </p:cNvSpPr>
          <p:nvPr/>
        </p:nvSpPr>
        <p:spPr bwMode="auto">
          <a:xfrm>
            <a:off x="10019152" y="4444048"/>
            <a:ext cx="142822" cy="145038"/>
          </a:xfrm>
          <a:custGeom>
            <a:avLst/>
            <a:gdLst/>
            <a:ahLst/>
            <a:cxnLst>
              <a:cxn ang="0">
                <a:pos x="188" y="0"/>
              </a:cxn>
              <a:cxn ang="0">
                <a:pos x="217" y="4"/>
              </a:cxn>
              <a:cxn ang="0">
                <a:pos x="243" y="17"/>
              </a:cxn>
              <a:cxn ang="0">
                <a:pos x="264" y="38"/>
              </a:cxn>
              <a:cxn ang="0">
                <a:pos x="277" y="64"/>
              </a:cxn>
              <a:cxn ang="0">
                <a:pos x="282" y="93"/>
              </a:cxn>
              <a:cxn ang="0">
                <a:pos x="277" y="121"/>
              </a:cxn>
              <a:cxn ang="0">
                <a:pos x="266" y="146"/>
              </a:cxn>
              <a:cxn ang="0">
                <a:pos x="248" y="166"/>
              </a:cxn>
              <a:cxn ang="0">
                <a:pos x="225" y="180"/>
              </a:cxn>
              <a:cxn ang="0">
                <a:pos x="264" y="193"/>
              </a:cxn>
              <a:cxn ang="0">
                <a:pos x="300" y="212"/>
              </a:cxn>
              <a:cxn ang="0">
                <a:pos x="329" y="238"/>
              </a:cxn>
              <a:cxn ang="0">
                <a:pos x="351" y="271"/>
              </a:cxn>
              <a:cxn ang="0">
                <a:pos x="367" y="306"/>
              </a:cxn>
              <a:cxn ang="0">
                <a:pos x="374" y="346"/>
              </a:cxn>
              <a:cxn ang="0">
                <a:pos x="0" y="346"/>
              </a:cxn>
              <a:cxn ang="0">
                <a:pos x="6" y="306"/>
              </a:cxn>
              <a:cxn ang="0">
                <a:pos x="21" y="271"/>
              </a:cxn>
              <a:cxn ang="0">
                <a:pos x="45" y="238"/>
              </a:cxn>
              <a:cxn ang="0">
                <a:pos x="74" y="211"/>
              </a:cxn>
              <a:cxn ang="0">
                <a:pos x="110" y="192"/>
              </a:cxn>
              <a:cxn ang="0">
                <a:pos x="148" y="179"/>
              </a:cxn>
              <a:cxn ang="0">
                <a:pos x="126" y="164"/>
              </a:cxn>
              <a:cxn ang="0">
                <a:pos x="110" y="145"/>
              </a:cxn>
              <a:cxn ang="0">
                <a:pos x="98" y="121"/>
              </a:cxn>
              <a:cxn ang="0">
                <a:pos x="93" y="93"/>
              </a:cxn>
              <a:cxn ang="0">
                <a:pos x="98" y="64"/>
              </a:cxn>
              <a:cxn ang="0">
                <a:pos x="111" y="38"/>
              </a:cxn>
              <a:cxn ang="0">
                <a:pos x="132" y="17"/>
              </a:cxn>
              <a:cxn ang="0">
                <a:pos x="158" y="4"/>
              </a:cxn>
              <a:cxn ang="0">
                <a:pos x="188" y="0"/>
              </a:cxn>
            </a:cxnLst>
            <a:rect l="0" t="0" r="r" b="b"/>
            <a:pathLst>
              <a:path w="374" h="346">
                <a:moveTo>
                  <a:pt x="188" y="0"/>
                </a:moveTo>
                <a:lnTo>
                  <a:pt x="217" y="4"/>
                </a:lnTo>
                <a:lnTo>
                  <a:pt x="243" y="17"/>
                </a:lnTo>
                <a:lnTo>
                  <a:pt x="264" y="38"/>
                </a:lnTo>
                <a:lnTo>
                  <a:pt x="277" y="64"/>
                </a:lnTo>
                <a:lnTo>
                  <a:pt x="282" y="93"/>
                </a:lnTo>
                <a:lnTo>
                  <a:pt x="277" y="121"/>
                </a:lnTo>
                <a:lnTo>
                  <a:pt x="266" y="146"/>
                </a:lnTo>
                <a:lnTo>
                  <a:pt x="248" y="166"/>
                </a:lnTo>
                <a:lnTo>
                  <a:pt x="225" y="180"/>
                </a:lnTo>
                <a:lnTo>
                  <a:pt x="264" y="193"/>
                </a:lnTo>
                <a:lnTo>
                  <a:pt x="300" y="212"/>
                </a:lnTo>
                <a:lnTo>
                  <a:pt x="329" y="238"/>
                </a:lnTo>
                <a:lnTo>
                  <a:pt x="351" y="271"/>
                </a:lnTo>
                <a:lnTo>
                  <a:pt x="367" y="306"/>
                </a:lnTo>
                <a:lnTo>
                  <a:pt x="374" y="346"/>
                </a:lnTo>
                <a:lnTo>
                  <a:pt x="0" y="346"/>
                </a:lnTo>
                <a:lnTo>
                  <a:pt x="6" y="306"/>
                </a:lnTo>
                <a:lnTo>
                  <a:pt x="21" y="271"/>
                </a:lnTo>
                <a:lnTo>
                  <a:pt x="45" y="238"/>
                </a:lnTo>
                <a:lnTo>
                  <a:pt x="74" y="211"/>
                </a:lnTo>
                <a:lnTo>
                  <a:pt x="110" y="192"/>
                </a:lnTo>
                <a:lnTo>
                  <a:pt x="148" y="179"/>
                </a:lnTo>
                <a:lnTo>
                  <a:pt x="126" y="164"/>
                </a:lnTo>
                <a:lnTo>
                  <a:pt x="110" y="145"/>
                </a:lnTo>
                <a:lnTo>
                  <a:pt x="98" y="121"/>
                </a:lnTo>
                <a:lnTo>
                  <a:pt x="93" y="93"/>
                </a:lnTo>
                <a:lnTo>
                  <a:pt x="98" y="64"/>
                </a:lnTo>
                <a:lnTo>
                  <a:pt x="111" y="38"/>
                </a:lnTo>
                <a:lnTo>
                  <a:pt x="132" y="17"/>
                </a:lnTo>
                <a:lnTo>
                  <a:pt x="158" y="4"/>
                </a:lnTo>
                <a:lnTo>
                  <a:pt x="188"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dirty="0">
              <a:solidFill>
                <a:srgbClr val="000000"/>
              </a:solidFill>
              <a:ea typeface="Arial Unicode MS" pitchFamily="34" charset="-128"/>
              <a:cs typeface="Arial Unicode MS" pitchFamily="34" charset="-128"/>
            </a:endParaRPr>
          </a:p>
        </p:txBody>
      </p:sp>
      <p:sp>
        <p:nvSpPr>
          <p:cNvPr id="126" name="TextBox 163"/>
          <p:cNvSpPr txBox="1">
            <a:spLocks noChangeArrowheads="1"/>
          </p:cNvSpPr>
          <p:nvPr/>
        </p:nvSpPr>
        <p:spPr bwMode="auto">
          <a:xfrm>
            <a:off x="10241461" y="4476233"/>
            <a:ext cx="1269578" cy="124650"/>
          </a:xfrm>
          <a:prstGeom prst="rect">
            <a:avLst/>
          </a:prstGeom>
          <a:noFill/>
          <a:ln w="9525">
            <a:noFill/>
            <a:miter lim="800000"/>
            <a:headEnd/>
            <a:tailEnd/>
          </a:ln>
        </p:spPr>
        <p:txBody>
          <a:bodyPr wrap="none" lIns="0" tIns="0" rIns="0" bIns="0" anchor="b">
            <a:spAutoFit/>
          </a:bodyPr>
          <a:lstStyle/>
          <a:p>
            <a:pPr eaLnBrk="0" fontAlgn="base" hangingPunct="0">
              <a:lnSpc>
                <a:spcPct val="90000"/>
              </a:lnSpc>
              <a:spcBef>
                <a:spcPct val="30000"/>
              </a:spcBef>
              <a:spcAft>
                <a:spcPct val="10000"/>
              </a:spcAft>
              <a:defRPr/>
            </a:pPr>
            <a:r>
              <a:rPr lang="en-US" sz="900" dirty="0">
                <a:solidFill>
                  <a:srgbClr val="000000"/>
                </a:solidFill>
                <a:ea typeface="Arial Unicode MS" pitchFamily="34" charset="-128"/>
                <a:cs typeface="Arial Unicode MS" pitchFamily="34" charset="-128"/>
              </a:rPr>
              <a:t>Ethical/Social/Readiness</a:t>
            </a:r>
          </a:p>
        </p:txBody>
      </p:sp>
      <p:grpSp>
        <p:nvGrpSpPr>
          <p:cNvPr id="127" name="Group 21"/>
          <p:cNvGrpSpPr/>
          <p:nvPr/>
        </p:nvGrpSpPr>
        <p:grpSpPr>
          <a:xfrm>
            <a:off x="10012371" y="4665144"/>
            <a:ext cx="182880" cy="182880"/>
            <a:chOff x="6629400" y="1784351"/>
            <a:chExt cx="1441450" cy="1376362"/>
          </a:xfrm>
          <a:solidFill>
            <a:schemeClr val="accent6"/>
          </a:solidFill>
        </p:grpSpPr>
        <p:sp>
          <p:nvSpPr>
            <p:cNvPr id="128" name="Freeform 21"/>
            <p:cNvSpPr>
              <a:spLocks noEditPoints="1"/>
            </p:cNvSpPr>
            <p:nvPr/>
          </p:nvSpPr>
          <p:spPr bwMode="auto">
            <a:xfrm>
              <a:off x="6629400" y="2084388"/>
              <a:ext cx="1441450" cy="1076325"/>
            </a:xfrm>
            <a:custGeom>
              <a:avLst/>
              <a:gdLst/>
              <a:ahLst/>
              <a:cxnLst>
                <a:cxn ang="0">
                  <a:pos x="156" y="198"/>
                </a:cxn>
                <a:cxn ang="0">
                  <a:pos x="151" y="218"/>
                </a:cxn>
                <a:cxn ang="0">
                  <a:pos x="167" y="232"/>
                </a:cxn>
                <a:cxn ang="0">
                  <a:pos x="191" y="223"/>
                </a:cxn>
                <a:cxn ang="0">
                  <a:pos x="193" y="205"/>
                </a:cxn>
                <a:cxn ang="0">
                  <a:pos x="180" y="192"/>
                </a:cxn>
                <a:cxn ang="0">
                  <a:pos x="866" y="147"/>
                </a:cxn>
                <a:cxn ang="0">
                  <a:pos x="871" y="171"/>
                </a:cxn>
                <a:cxn ang="0">
                  <a:pos x="882" y="174"/>
                </a:cxn>
                <a:cxn ang="0">
                  <a:pos x="871" y="147"/>
                </a:cxn>
                <a:cxn ang="0">
                  <a:pos x="415" y="144"/>
                </a:cxn>
                <a:cxn ang="0">
                  <a:pos x="325" y="200"/>
                </a:cxn>
                <a:cxn ang="0">
                  <a:pos x="289" y="303"/>
                </a:cxn>
                <a:cxn ang="0">
                  <a:pos x="325" y="407"/>
                </a:cxn>
                <a:cxn ang="0">
                  <a:pos x="415" y="463"/>
                </a:cxn>
                <a:cxn ang="0">
                  <a:pos x="526" y="452"/>
                </a:cxn>
                <a:cxn ang="0">
                  <a:pos x="602" y="376"/>
                </a:cxn>
                <a:cxn ang="0">
                  <a:pos x="613" y="266"/>
                </a:cxn>
                <a:cxn ang="0">
                  <a:pos x="557" y="176"/>
                </a:cxn>
                <a:cxn ang="0">
                  <a:pos x="454" y="139"/>
                </a:cxn>
                <a:cxn ang="0">
                  <a:pos x="256" y="5"/>
                </a:cxn>
                <a:cxn ang="0">
                  <a:pos x="310" y="35"/>
                </a:cxn>
                <a:cxn ang="0">
                  <a:pos x="449" y="16"/>
                </a:cxn>
                <a:cxn ang="0">
                  <a:pos x="636" y="52"/>
                </a:cxn>
                <a:cxn ang="0">
                  <a:pos x="777" y="145"/>
                </a:cxn>
                <a:cxn ang="0">
                  <a:pos x="856" y="198"/>
                </a:cxn>
                <a:cxn ang="0">
                  <a:pos x="842" y="150"/>
                </a:cxn>
                <a:cxn ang="0">
                  <a:pos x="848" y="129"/>
                </a:cxn>
                <a:cxn ang="0">
                  <a:pos x="890" y="132"/>
                </a:cxn>
                <a:cxn ang="0">
                  <a:pos x="908" y="181"/>
                </a:cxn>
                <a:cxn ang="0">
                  <a:pos x="895" y="210"/>
                </a:cxn>
                <a:cxn ang="0">
                  <a:pos x="895" y="240"/>
                </a:cxn>
                <a:cxn ang="0">
                  <a:pos x="869" y="231"/>
                </a:cxn>
                <a:cxn ang="0">
                  <a:pos x="845" y="223"/>
                </a:cxn>
                <a:cxn ang="0">
                  <a:pos x="847" y="284"/>
                </a:cxn>
                <a:cxn ang="0">
                  <a:pos x="835" y="399"/>
                </a:cxn>
                <a:cxn ang="0">
                  <a:pos x="768" y="502"/>
                </a:cxn>
                <a:cxn ang="0">
                  <a:pos x="583" y="605"/>
                </a:cxn>
                <a:cxn ang="0">
                  <a:pos x="396" y="620"/>
                </a:cxn>
                <a:cxn ang="0">
                  <a:pos x="212" y="671"/>
                </a:cxn>
                <a:cxn ang="0">
                  <a:pos x="130" y="503"/>
                </a:cxn>
                <a:cxn ang="0">
                  <a:pos x="0" y="294"/>
                </a:cxn>
                <a:cxn ang="0">
                  <a:pos x="90" y="184"/>
                </a:cxn>
                <a:cxn ang="0">
                  <a:pos x="188" y="90"/>
                </a:cxn>
                <a:cxn ang="0">
                  <a:pos x="141" y="37"/>
                </a:cxn>
                <a:cxn ang="0">
                  <a:pos x="112" y="21"/>
                </a:cxn>
                <a:cxn ang="0">
                  <a:pos x="174" y="2"/>
                </a:cxn>
              </a:cxnLst>
              <a:rect l="0" t="0" r="r" b="b"/>
              <a:pathLst>
                <a:path w="908" h="678">
                  <a:moveTo>
                    <a:pt x="174" y="190"/>
                  </a:moveTo>
                  <a:lnTo>
                    <a:pt x="165" y="192"/>
                  </a:lnTo>
                  <a:lnTo>
                    <a:pt x="156" y="198"/>
                  </a:lnTo>
                  <a:lnTo>
                    <a:pt x="153" y="205"/>
                  </a:lnTo>
                  <a:lnTo>
                    <a:pt x="151" y="211"/>
                  </a:lnTo>
                  <a:lnTo>
                    <a:pt x="151" y="218"/>
                  </a:lnTo>
                  <a:lnTo>
                    <a:pt x="154" y="223"/>
                  </a:lnTo>
                  <a:lnTo>
                    <a:pt x="157" y="226"/>
                  </a:lnTo>
                  <a:lnTo>
                    <a:pt x="167" y="232"/>
                  </a:lnTo>
                  <a:lnTo>
                    <a:pt x="178" y="232"/>
                  </a:lnTo>
                  <a:lnTo>
                    <a:pt x="188" y="226"/>
                  </a:lnTo>
                  <a:lnTo>
                    <a:pt x="191" y="223"/>
                  </a:lnTo>
                  <a:lnTo>
                    <a:pt x="194" y="218"/>
                  </a:lnTo>
                  <a:lnTo>
                    <a:pt x="194" y="211"/>
                  </a:lnTo>
                  <a:lnTo>
                    <a:pt x="193" y="205"/>
                  </a:lnTo>
                  <a:lnTo>
                    <a:pt x="190" y="198"/>
                  </a:lnTo>
                  <a:lnTo>
                    <a:pt x="186" y="195"/>
                  </a:lnTo>
                  <a:lnTo>
                    <a:pt x="180" y="192"/>
                  </a:lnTo>
                  <a:lnTo>
                    <a:pt x="174" y="190"/>
                  </a:lnTo>
                  <a:close/>
                  <a:moveTo>
                    <a:pt x="868" y="145"/>
                  </a:moveTo>
                  <a:lnTo>
                    <a:pt x="866" y="147"/>
                  </a:lnTo>
                  <a:lnTo>
                    <a:pt x="864" y="152"/>
                  </a:lnTo>
                  <a:lnTo>
                    <a:pt x="868" y="160"/>
                  </a:lnTo>
                  <a:lnTo>
                    <a:pt x="871" y="171"/>
                  </a:lnTo>
                  <a:lnTo>
                    <a:pt x="880" y="190"/>
                  </a:lnTo>
                  <a:lnTo>
                    <a:pt x="880" y="189"/>
                  </a:lnTo>
                  <a:lnTo>
                    <a:pt x="882" y="174"/>
                  </a:lnTo>
                  <a:lnTo>
                    <a:pt x="879" y="161"/>
                  </a:lnTo>
                  <a:lnTo>
                    <a:pt x="872" y="150"/>
                  </a:lnTo>
                  <a:lnTo>
                    <a:pt x="871" y="147"/>
                  </a:lnTo>
                  <a:lnTo>
                    <a:pt x="868" y="145"/>
                  </a:lnTo>
                  <a:close/>
                  <a:moveTo>
                    <a:pt x="454" y="139"/>
                  </a:moveTo>
                  <a:lnTo>
                    <a:pt x="415" y="144"/>
                  </a:lnTo>
                  <a:lnTo>
                    <a:pt x="381" y="155"/>
                  </a:lnTo>
                  <a:lnTo>
                    <a:pt x="351" y="176"/>
                  </a:lnTo>
                  <a:lnTo>
                    <a:pt x="325" y="200"/>
                  </a:lnTo>
                  <a:lnTo>
                    <a:pt x="306" y="231"/>
                  </a:lnTo>
                  <a:lnTo>
                    <a:pt x="294" y="266"/>
                  </a:lnTo>
                  <a:lnTo>
                    <a:pt x="289" y="303"/>
                  </a:lnTo>
                  <a:lnTo>
                    <a:pt x="294" y="340"/>
                  </a:lnTo>
                  <a:lnTo>
                    <a:pt x="306" y="376"/>
                  </a:lnTo>
                  <a:lnTo>
                    <a:pt x="325" y="407"/>
                  </a:lnTo>
                  <a:lnTo>
                    <a:pt x="351" y="431"/>
                  </a:lnTo>
                  <a:lnTo>
                    <a:pt x="381" y="452"/>
                  </a:lnTo>
                  <a:lnTo>
                    <a:pt x="415" y="463"/>
                  </a:lnTo>
                  <a:lnTo>
                    <a:pt x="454" y="468"/>
                  </a:lnTo>
                  <a:lnTo>
                    <a:pt x="491" y="463"/>
                  </a:lnTo>
                  <a:lnTo>
                    <a:pt x="526" y="452"/>
                  </a:lnTo>
                  <a:lnTo>
                    <a:pt x="557" y="431"/>
                  </a:lnTo>
                  <a:lnTo>
                    <a:pt x="581" y="407"/>
                  </a:lnTo>
                  <a:lnTo>
                    <a:pt x="602" y="376"/>
                  </a:lnTo>
                  <a:lnTo>
                    <a:pt x="613" y="340"/>
                  </a:lnTo>
                  <a:lnTo>
                    <a:pt x="618" y="303"/>
                  </a:lnTo>
                  <a:lnTo>
                    <a:pt x="613" y="266"/>
                  </a:lnTo>
                  <a:lnTo>
                    <a:pt x="602" y="231"/>
                  </a:lnTo>
                  <a:lnTo>
                    <a:pt x="581" y="200"/>
                  </a:lnTo>
                  <a:lnTo>
                    <a:pt x="557" y="176"/>
                  </a:lnTo>
                  <a:lnTo>
                    <a:pt x="526" y="155"/>
                  </a:lnTo>
                  <a:lnTo>
                    <a:pt x="491" y="144"/>
                  </a:lnTo>
                  <a:lnTo>
                    <a:pt x="454" y="139"/>
                  </a:lnTo>
                  <a:close/>
                  <a:moveTo>
                    <a:pt x="203" y="0"/>
                  </a:moveTo>
                  <a:lnTo>
                    <a:pt x="232" y="0"/>
                  </a:lnTo>
                  <a:lnTo>
                    <a:pt x="256" y="5"/>
                  </a:lnTo>
                  <a:lnTo>
                    <a:pt x="278" y="13"/>
                  </a:lnTo>
                  <a:lnTo>
                    <a:pt x="296" y="24"/>
                  </a:lnTo>
                  <a:lnTo>
                    <a:pt x="310" y="35"/>
                  </a:lnTo>
                  <a:lnTo>
                    <a:pt x="354" y="26"/>
                  </a:lnTo>
                  <a:lnTo>
                    <a:pt x="401" y="19"/>
                  </a:lnTo>
                  <a:lnTo>
                    <a:pt x="449" y="16"/>
                  </a:lnTo>
                  <a:lnTo>
                    <a:pt x="515" y="21"/>
                  </a:lnTo>
                  <a:lnTo>
                    <a:pt x="578" y="32"/>
                  </a:lnTo>
                  <a:lnTo>
                    <a:pt x="636" y="52"/>
                  </a:lnTo>
                  <a:lnTo>
                    <a:pt x="689" y="77"/>
                  </a:lnTo>
                  <a:lnTo>
                    <a:pt x="737" y="108"/>
                  </a:lnTo>
                  <a:lnTo>
                    <a:pt x="777" y="145"/>
                  </a:lnTo>
                  <a:lnTo>
                    <a:pt x="810" y="187"/>
                  </a:lnTo>
                  <a:lnTo>
                    <a:pt x="834" y="195"/>
                  </a:lnTo>
                  <a:lnTo>
                    <a:pt x="856" y="198"/>
                  </a:lnTo>
                  <a:lnTo>
                    <a:pt x="848" y="182"/>
                  </a:lnTo>
                  <a:lnTo>
                    <a:pt x="843" y="165"/>
                  </a:lnTo>
                  <a:lnTo>
                    <a:pt x="842" y="150"/>
                  </a:lnTo>
                  <a:lnTo>
                    <a:pt x="843" y="137"/>
                  </a:lnTo>
                  <a:lnTo>
                    <a:pt x="845" y="132"/>
                  </a:lnTo>
                  <a:lnTo>
                    <a:pt x="848" y="129"/>
                  </a:lnTo>
                  <a:lnTo>
                    <a:pt x="858" y="123"/>
                  </a:lnTo>
                  <a:lnTo>
                    <a:pt x="874" y="123"/>
                  </a:lnTo>
                  <a:lnTo>
                    <a:pt x="890" y="132"/>
                  </a:lnTo>
                  <a:lnTo>
                    <a:pt x="900" y="145"/>
                  </a:lnTo>
                  <a:lnTo>
                    <a:pt x="906" y="161"/>
                  </a:lnTo>
                  <a:lnTo>
                    <a:pt x="908" y="181"/>
                  </a:lnTo>
                  <a:lnTo>
                    <a:pt x="903" y="197"/>
                  </a:lnTo>
                  <a:lnTo>
                    <a:pt x="900" y="203"/>
                  </a:lnTo>
                  <a:lnTo>
                    <a:pt x="895" y="210"/>
                  </a:lnTo>
                  <a:lnTo>
                    <a:pt x="890" y="215"/>
                  </a:lnTo>
                  <a:lnTo>
                    <a:pt x="895" y="229"/>
                  </a:lnTo>
                  <a:lnTo>
                    <a:pt x="895" y="240"/>
                  </a:lnTo>
                  <a:lnTo>
                    <a:pt x="871" y="237"/>
                  </a:lnTo>
                  <a:lnTo>
                    <a:pt x="871" y="234"/>
                  </a:lnTo>
                  <a:lnTo>
                    <a:pt x="869" y="231"/>
                  </a:lnTo>
                  <a:lnTo>
                    <a:pt x="869" y="226"/>
                  </a:lnTo>
                  <a:lnTo>
                    <a:pt x="868" y="223"/>
                  </a:lnTo>
                  <a:lnTo>
                    <a:pt x="845" y="223"/>
                  </a:lnTo>
                  <a:lnTo>
                    <a:pt x="827" y="218"/>
                  </a:lnTo>
                  <a:lnTo>
                    <a:pt x="840" y="250"/>
                  </a:lnTo>
                  <a:lnTo>
                    <a:pt x="847" y="284"/>
                  </a:lnTo>
                  <a:lnTo>
                    <a:pt x="850" y="319"/>
                  </a:lnTo>
                  <a:lnTo>
                    <a:pt x="847" y="360"/>
                  </a:lnTo>
                  <a:lnTo>
                    <a:pt x="835" y="399"/>
                  </a:lnTo>
                  <a:lnTo>
                    <a:pt x="819" y="436"/>
                  </a:lnTo>
                  <a:lnTo>
                    <a:pt x="797" y="470"/>
                  </a:lnTo>
                  <a:lnTo>
                    <a:pt x="768" y="502"/>
                  </a:lnTo>
                  <a:lnTo>
                    <a:pt x="718" y="678"/>
                  </a:lnTo>
                  <a:lnTo>
                    <a:pt x="613" y="674"/>
                  </a:lnTo>
                  <a:lnTo>
                    <a:pt x="583" y="605"/>
                  </a:lnTo>
                  <a:lnTo>
                    <a:pt x="518" y="618"/>
                  </a:lnTo>
                  <a:lnTo>
                    <a:pt x="449" y="623"/>
                  </a:lnTo>
                  <a:lnTo>
                    <a:pt x="396" y="620"/>
                  </a:lnTo>
                  <a:lnTo>
                    <a:pt x="346" y="611"/>
                  </a:lnTo>
                  <a:lnTo>
                    <a:pt x="310" y="678"/>
                  </a:lnTo>
                  <a:lnTo>
                    <a:pt x="212" y="671"/>
                  </a:lnTo>
                  <a:lnTo>
                    <a:pt x="198" y="557"/>
                  </a:lnTo>
                  <a:lnTo>
                    <a:pt x="162" y="531"/>
                  </a:lnTo>
                  <a:lnTo>
                    <a:pt x="130" y="503"/>
                  </a:lnTo>
                  <a:lnTo>
                    <a:pt x="103" y="474"/>
                  </a:lnTo>
                  <a:lnTo>
                    <a:pt x="11" y="445"/>
                  </a:lnTo>
                  <a:lnTo>
                    <a:pt x="0" y="294"/>
                  </a:lnTo>
                  <a:lnTo>
                    <a:pt x="54" y="261"/>
                  </a:lnTo>
                  <a:lnTo>
                    <a:pt x="69" y="221"/>
                  </a:lnTo>
                  <a:lnTo>
                    <a:pt x="90" y="184"/>
                  </a:lnTo>
                  <a:lnTo>
                    <a:pt x="117" y="150"/>
                  </a:lnTo>
                  <a:lnTo>
                    <a:pt x="149" y="118"/>
                  </a:lnTo>
                  <a:lnTo>
                    <a:pt x="188" y="90"/>
                  </a:lnTo>
                  <a:lnTo>
                    <a:pt x="178" y="74"/>
                  </a:lnTo>
                  <a:lnTo>
                    <a:pt x="162" y="55"/>
                  </a:lnTo>
                  <a:lnTo>
                    <a:pt x="141" y="37"/>
                  </a:lnTo>
                  <a:lnTo>
                    <a:pt x="119" y="23"/>
                  </a:lnTo>
                  <a:lnTo>
                    <a:pt x="116" y="21"/>
                  </a:lnTo>
                  <a:lnTo>
                    <a:pt x="112" y="21"/>
                  </a:lnTo>
                  <a:lnTo>
                    <a:pt x="132" y="15"/>
                  </a:lnTo>
                  <a:lnTo>
                    <a:pt x="149" y="8"/>
                  </a:lnTo>
                  <a:lnTo>
                    <a:pt x="174" y="2"/>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dirty="0">
                <a:solidFill>
                  <a:srgbClr val="000000"/>
                </a:solidFill>
                <a:ea typeface="Arial Unicode MS" pitchFamily="34" charset="-128"/>
                <a:cs typeface="Arial Unicode MS" pitchFamily="34" charset="-128"/>
              </a:endParaRPr>
            </a:p>
          </p:txBody>
        </p:sp>
        <p:sp>
          <p:nvSpPr>
            <p:cNvPr id="129" name="Freeform 22"/>
            <p:cNvSpPr>
              <a:spLocks/>
            </p:cNvSpPr>
            <p:nvPr/>
          </p:nvSpPr>
          <p:spPr bwMode="auto">
            <a:xfrm>
              <a:off x="7354888" y="1958976"/>
              <a:ext cx="20638" cy="49213"/>
            </a:xfrm>
            <a:custGeom>
              <a:avLst/>
              <a:gdLst/>
              <a:ahLst/>
              <a:cxnLst>
                <a:cxn ang="0">
                  <a:pos x="0" y="0"/>
                </a:cxn>
                <a:cxn ang="0">
                  <a:pos x="3" y="2"/>
                </a:cxn>
                <a:cxn ang="0">
                  <a:pos x="5" y="3"/>
                </a:cxn>
                <a:cxn ang="0">
                  <a:pos x="8" y="5"/>
                </a:cxn>
                <a:cxn ang="0">
                  <a:pos x="11" y="8"/>
                </a:cxn>
                <a:cxn ang="0">
                  <a:pos x="11" y="11"/>
                </a:cxn>
                <a:cxn ang="0">
                  <a:pos x="13" y="13"/>
                </a:cxn>
                <a:cxn ang="0">
                  <a:pos x="13" y="16"/>
                </a:cxn>
                <a:cxn ang="0">
                  <a:pos x="11" y="21"/>
                </a:cxn>
                <a:cxn ang="0">
                  <a:pos x="8" y="26"/>
                </a:cxn>
                <a:cxn ang="0">
                  <a:pos x="6" y="29"/>
                </a:cxn>
                <a:cxn ang="0">
                  <a:pos x="3" y="31"/>
                </a:cxn>
                <a:cxn ang="0">
                  <a:pos x="0" y="31"/>
                </a:cxn>
                <a:cxn ang="0">
                  <a:pos x="0" y="0"/>
                </a:cxn>
              </a:cxnLst>
              <a:rect l="0" t="0" r="r" b="b"/>
              <a:pathLst>
                <a:path w="13" h="31">
                  <a:moveTo>
                    <a:pt x="0" y="0"/>
                  </a:moveTo>
                  <a:lnTo>
                    <a:pt x="3" y="2"/>
                  </a:lnTo>
                  <a:lnTo>
                    <a:pt x="5" y="3"/>
                  </a:lnTo>
                  <a:lnTo>
                    <a:pt x="8" y="5"/>
                  </a:lnTo>
                  <a:lnTo>
                    <a:pt x="11" y="8"/>
                  </a:lnTo>
                  <a:lnTo>
                    <a:pt x="11" y="11"/>
                  </a:lnTo>
                  <a:lnTo>
                    <a:pt x="13" y="13"/>
                  </a:lnTo>
                  <a:lnTo>
                    <a:pt x="13" y="16"/>
                  </a:lnTo>
                  <a:lnTo>
                    <a:pt x="11" y="21"/>
                  </a:lnTo>
                  <a:lnTo>
                    <a:pt x="8" y="26"/>
                  </a:lnTo>
                  <a:lnTo>
                    <a:pt x="6" y="29"/>
                  </a:lnTo>
                  <a:lnTo>
                    <a:pt x="3" y="31"/>
                  </a:lnTo>
                  <a:lnTo>
                    <a:pt x="0" y="3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dirty="0">
                <a:solidFill>
                  <a:srgbClr val="000000"/>
                </a:solidFill>
                <a:ea typeface="Arial Unicode MS" pitchFamily="34" charset="-128"/>
                <a:cs typeface="Arial Unicode MS" pitchFamily="34" charset="-128"/>
              </a:endParaRPr>
            </a:p>
          </p:txBody>
        </p:sp>
        <p:sp>
          <p:nvSpPr>
            <p:cNvPr id="130" name="Freeform 23"/>
            <p:cNvSpPr>
              <a:spLocks/>
            </p:cNvSpPr>
            <p:nvPr/>
          </p:nvSpPr>
          <p:spPr bwMode="auto">
            <a:xfrm>
              <a:off x="7318375" y="1876426"/>
              <a:ext cx="15875" cy="41275"/>
            </a:xfrm>
            <a:custGeom>
              <a:avLst/>
              <a:gdLst/>
              <a:ahLst/>
              <a:cxnLst>
                <a:cxn ang="0">
                  <a:pos x="8" y="0"/>
                </a:cxn>
                <a:cxn ang="0">
                  <a:pos x="10" y="0"/>
                </a:cxn>
                <a:cxn ang="0">
                  <a:pos x="10" y="26"/>
                </a:cxn>
                <a:cxn ang="0">
                  <a:pos x="7" y="23"/>
                </a:cxn>
                <a:cxn ang="0">
                  <a:pos x="4" y="21"/>
                </a:cxn>
                <a:cxn ang="0">
                  <a:pos x="2" y="18"/>
                </a:cxn>
                <a:cxn ang="0">
                  <a:pos x="0" y="16"/>
                </a:cxn>
                <a:cxn ang="0">
                  <a:pos x="0" y="13"/>
                </a:cxn>
                <a:cxn ang="0">
                  <a:pos x="2" y="8"/>
                </a:cxn>
                <a:cxn ang="0">
                  <a:pos x="5" y="2"/>
                </a:cxn>
                <a:cxn ang="0">
                  <a:pos x="8" y="0"/>
                </a:cxn>
              </a:cxnLst>
              <a:rect l="0" t="0" r="r" b="b"/>
              <a:pathLst>
                <a:path w="10" h="26">
                  <a:moveTo>
                    <a:pt x="8" y="0"/>
                  </a:moveTo>
                  <a:lnTo>
                    <a:pt x="10" y="0"/>
                  </a:lnTo>
                  <a:lnTo>
                    <a:pt x="10" y="26"/>
                  </a:lnTo>
                  <a:lnTo>
                    <a:pt x="7" y="23"/>
                  </a:lnTo>
                  <a:lnTo>
                    <a:pt x="4" y="21"/>
                  </a:lnTo>
                  <a:lnTo>
                    <a:pt x="2" y="18"/>
                  </a:lnTo>
                  <a:lnTo>
                    <a:pt x="0" y="16"/>
                  </a:lnTo>
                  <a:lnTo>
                    <a:pt x="0" y="13"/>
                  </a:lnTo>
                  <a:lnTo>
                    <a:pt x="2" y="8"/>
                  </a:lnTo>
                  <a:lnTo>
                    <a:pt x="5"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dirty="0">
                <a:solidFill>
                  <a:srgbClr val="000000"/>
                </a:solidFill>
                <a:ea typeface="Arial Unicode MS" pitchFamily="34" charset="-128"/>
                <a:cs typeface="Arial Unicode MS" pitchFamily="34" charset="-128"/>
              </a:endParaRPr>
            </a:p>
          </p:txBody>
        </p:sp>
        <p:sp>
          <p:nvSpPr>
            <p:cNvPr id="131" name="Freeform 24"/>
            <p:cNvSpPr>
              <a:spLocks noEditPoints="1"/>
            </p:cNvSpPr>
            <p:nvPr/>
          </p:nvSpPr>
          <p:spPr bwMode="auto">
            <a:xfrm>
              <a:off x="7158038" y="1784351"/>
              <a:ext cx="373063" cy="309563"/>
            </a:xfrm>
            <a:custGeom>
              <a:avLst/>
              <a:gdLst/>
              <a:ahLst/>
              <a:cxnLst>
                <a:cxn ang="0">
                  <a:pos x="111" y="41"/>
                </a:cxn>
                <a:cxn ang="0">
                  <a:pos x="100" y="44"/>
                </a:cxn>
                <a:cxn ang="0">
                  <a:pos x="84" y="60"/>
                </a:cxn>
                <a:cxn ang="0">
                  <a:pos x="82" y="79"/>
                </a:cxn>
                <a:cxn ang="0">
                  <a:pos x="93" y="99"/>
                </a:cxn>
                <a:cxn ang="0">
                  <a:pos x="105" y="103"/>
                </a:cxn>
                <a:cxn ang="0">
                  <a:pos x="111" y="141"/>
                </a:cxn>
                <a:cxn ang="0">
                  <a:pos x="100" y="126"/>
                </a:cxn>
                <a:cxn ang="0">
                  <a:pos x="79" y="124"/>
                </a:cxn>
                <a:cxn ang="0">
                  <a:pos x="82" y="139"/>
                </a:cxn>
                <a:cxn ang="0">
                  <a:pos x="90" y="149"/>
                </a:cxn>
                <a:cxn ang="0">
                  <a:pos x="105" y="157"/>
                </a:cxn>
                <a:cxn ang="0">
                  <a:pos x="111" y="173"/>
                </a:cxn>
                <a:cxn ang="0">
                  <a:pos x="124" y="158"/>
                </a:cxn>
                <a:cxn ang="0">
                  <a:pos x="142" y="152"/>
                </a:cxn>
                <a:cxn ang="0">
                  <a:pos x="155" y="136"/>
                </a:cxn>
                <a:cxn ang="0">
                  <a:pos x="156" y="116"/>
                </a:cxn>
                <a:cxn ang="0">
                  <a:pos x="148" y="102"/>
                </a:cxn>
                <a:cxn ang="0">
                  <a:pos x="132" y="92"/>
                </a:cxn>
                <a:cxn ang="0">
                  <a:pos x="124" y="58"/>
                </a:cxn>
                <a:cxn ang="0">
                  <a:pos x="130" y="63"/>
                </a:cxn>
                <a:cxn ang="0">
                  <a:pos x="132" y="70"/>
                </a:cxn>
                <a:cxn ang="0">
                  <a:pos x="151" y="60"/>
                </a:cxn>
                <a:cxn ang="0">
                  <a:pos x="140" y="45"/>
                </a:cxn>
                <a:cxn ang="0">
                  <a:pos x="124" y="41"/>
                </a:cxn>
                <a:cxn ang="0">
                  <a:pos x="111" y="32"/>
                </a:cxn>
                <a:cxn ang="0">
                  <a:pos x="150" y="5"/>
                </a:cxn>
                <a:cxn ang="0">
                  <a:pos x="201" y="34"/>
                </a:cxn>
                <a:cxn ang="0">
                  <a:pos x="230" y="87"/>
                </a:cxn>
                <a:cxn ang="0">
                  <a:pos x="232" y="147"/>
                </a:cxn>
                <a:cxn ang="0">
                  <a:pos x="206" y="195"/>
                </a:cxn>
                <a:cxn ang="0">
                  <a:pos x="116" y="189"/>
                </a:cxn>
                <a:cxn ang="0">
                  <a:pos x="29" y="195"/>
                </a:cxn>
                <a:cxn ang="0">
                  <a:pos x="3" y="147"/>
                </a:cxn>
                <a:cxn ang="0">
                  <a:pos x="5" y="87"/>
                </a:cxn>
                <a:cxn ang="0">
                  <a:pos x="35" y="34"/>
                </a:cxn>
                <a:cxn ang="0">
                  <a:pos x="87" y="5"/>
                </a:cxn>
              </a:cxnLst>
              <a:rect l="0" t="0" r="r" b="b"/>
              <a:pathLst>
                <a:path w="235" h="195">
                  <a:moveTo>
                    <a:pt x="111" y="32"/>
                  </a:moveTo>
                  <a:lnTo>
                    <a:pt x="111" y="41"/>
                  </a:lnTo>
                  <a:lnTo>
                    <a:pt x="105" y="42"/>
                  </a:lnTo>
                  <a:lnTo>
                    <a:pt x="100" y="44"/>
                  </a:lnTo>
                  <a:lnTo>
                    <a:pt x="90" y="50"/>
                  </a:lnTo>
                  <a:lnTo>
                    <a:pt x="84" y="60"/>
                  </a:lnTo>
                  <a:lnTo>
                    <a:pt x="82" y="66"/>
                  </a:lnTo>
                  <a:lnTo>
                    <a:pt x="82" y="79"/>
                  </a:lnTo>
                  <a:lnTo>
                    <a:pt x="84" y="84"/>
                  </a:lnTo>
                  <a:lnTo>
                    <a:pt x="93" y="99"/>
                  </a:lnTo>
                  <a:lnTo>
                    <a:pt x="98" y="102"/>
                  </a:lnTo>
                  <a:lnTo>
                    <a:pt x="105" y="103"/>
                  </a:lnTo>
                  <a:lnTo>
                    <a:pt x="111" y="107"/>
                  </a:lnTo>
                  <a:lnTo>
                    <a:pt x="111" y="141"/>
                  </a:lnTo>
                  <a:lnTo>
                    <a:pt x="101" y="131"/>
                  </a:lnTo>
                  <a:lnTo>
                    <a:pt x="100" y="126"/>
                  </a:lnTo>
                  <a:lnTo>
                    <a:pt x="100" y="123"/>
                  </a:lnTo>
                  <a:lnTo>
                    <a:pt x="79" y="124"/>
                  </a:lnTo>
                  <a:lnTo>
                    <a:pt x="80" y="133"/>
                  </a:lnTo>
                  <a:lnTo>
                    <a:pt x="82" y="139"/>
                  </a:lnTo>
                  <a:lnTo>
                    <a:pt x="85" y="144"/>
                  </a:lnTo>
                  <a:lnTo>
                    <a:pt x="90" y="149"/>
                  </a:lnTo>
                  <a:lnTo>
                    <a:pt x="100" y="155"/>
                  </a:lnTo>
                  <a:lnTo>
                    <a:pt x="105" y="157"/>
                  </a:lnTo>
                  <a:lnTo>
                    <a:pt x="111" y="158"/>
                  </a:lnTo>
                  <a:lnTo>
                    <a:pt x="111" y="173"/>
                  </a:lnTo>
                  <a:lnTo>
                    <a:pt x="124" y="173"/>
                  </a:lnTo>
                  <a:lnTo>
                    <a:pt x="124" y="158"/>
                  </a:lnTo>
                  <a:lnTo>
                    <a:pt x="137" y="155"/>
                  </a:lnTo>
                  <a:lnTo>
                    <a:pt x="142" y="152"/>
                  </a:lnTo>
                  <a:lnTo>
                    <a:pt x="151" y="142"/>
                  </a:lnTo>
                  <a:lnTo>
                    <a:pt x="155" y="136"/>
                  </a:lnTo>
                  <a:lnTo>
                    <a:pt x="156" y="129"/>
                  </a:lnTo>
                  <a:lnTo>
                    <a:pt x="156" y="116"/>
                  </a:lnTo>
                  <a:lnTo>
                    <a:pt x="155" y="112"/>
                  </a:lnTo>
                  <a:lnTo>
                    <a:pt x="148" y="102"/>
                  </a:lnTo>
                  <a:lnTo>
                    <a:pt x="145" y="99"/>
                  </a:lnTo>
                  <a:lnTo>
                    <a:pt x="132" y="92"/>
                  </a:lnTo>
                  <a:lnTo>
                    <a:pt x="124" y="89"/>
                  </a:lnTo>
                  <a:lnTo>
                    <a:pt x="124" y="58"/>
                  </a:lnTo>
                  <a:lnTo>
                    <a:pt x="127" y="60"/>
                  </a:lnTo>
                  <a:lnTo>
                    <a:pt x="130" y="63"/>
                  </a:lnTo>
                  <a:lnTo>
                    <a:pt x="132" y="66"/>
                  </a:lnTo>
                  <a:lnTo>
                    <a:pt x="132" y="70"/>
                  </a:lnTo>
                  <a:lnTo>
                    <a:pt x="153" y="68"/>
                  </a:lnTo>
                  <a:lnTo>
                    <a:pt x="151" y="60"/>
                  </a:lnTo>
                  <a:lnTo>
                    <a:pt x="148" y="53"/>
                  </a:lnTo>
                  <a:lnTo>
                    <a:pt x="140" y="45"/>
                  </a:lnTo>
                  <a:lnTo>
                    <a:pt x="130" y="42"/>
                  </a:lnTo>
                  <a:lnTo>
                    <a:pt x="124" y="41"/>
                  </a:lnTo>
                  <a:lnTo>
                    <a:pt x="124" y="32"/>
                  </a:lnTo>
                  <a:lnTo>
                    <a:pt x="111" y="32"/>
                  </a:lnTo>
                  <a:close/>
                  <a:moveTo>
                    <a:pt x="118" y="0"/>
                  </a:moveTo>
                  <a:lnTo>
                    <a:pt x="150" y="5"/>
                  </a:lnTo>
                  <a:lnTo>
                    <a:pt x="177" y="16"/>
                  </a:lnTo>
                  <a:lnTo>
                    <a:pt x="201" y="34"/>
                  </a:lnTo>
                  <a:lnTo>
                    <a:pt x="219" y="58"/>
                  </a:lnTo>
                  <a:lnTo>
                    <a:pt x="230" y="87"/>
                  </a:lnTo>
                  <a:lnTo>
                    <a:pt x="235" y="118"/>
                  </a:lnTo>
                  <a:lnTo>
                    <a:pt x="232" y="147"/>
                  </a:lnTo>
                  <a:lnTo>
                    <a:pt x="222" y="173"/>
                  </a:lnTo>
                  <a:lnTo>
                    <a:pt x="206" y="195"/>
                  </a:lnTo>
                  <a:lnTo>
                    <a:pt x="161" y="191"/>
                  </a:lnTo>
                  <a:lnTo>
                    <a:pt x="116" y="189"/>
                  </a:lnTo>
                  <a:lnTo>
                    <a:pt x="72" y="191"/>
                  </a:lnTo>
                  <a:lnTo>
                    <a:pt x="29" y="195"/>
                  </a:lnTo>
                  <a:lnTo>
                    <a:pt x="13" y="173"/>
                  </a:lnTo>
                  <a:lnTo>
                    <a:pt x="3" y="147"/>
                  </a:lnTo>
                  <a:lnTo>
                    <a:pt x="0" y="118"/>
                  </a:lnTo>
                  <a:lnTo>
                    <a:pt x="5" y="87"/>
                  </a:lnTo>
                  <a:lnTo>
                    <a:pt x="16" y="58"/>
                  </a:lnTo>
                  <a:lnTo>
                    <a:pt x="35" y="34"/>
                  </a:lnTo>
                  <a:lnTo>
                    <a:pt x="58" y="16"/>
                  </a:lnTo>
                  <a:lnTo>
                    <a:pt x="87" y="5"/>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dirty="0">
                <a:solidFill>
                  <a:srgbClr val="000000"/>
                </a:solidFill>
                <a:ea typeface="Arial Unicode MS" pitchFamily="34" charset="-128"/>
                <a:cs typeface="Arial Unicode MS" pitchFamily="34" charset="-128"/>
              </a:endParaRPr>
            </a:p>
          </p:txBody>
        </p:sp>
        <p:sp>
          <p:nvSpPr>
            <p:cNvPr id="132" name="Freeform 25"/>
            <p:cNvSpPr>
              <a:spLocks noEditPoints="1"/>
            </p:cNvSpPr>
            <p:nvPr/>
          </p:nvSpPr>
          <p:spPr bwMode="auto">
            <a:xfrm>
              <a:off x="7237413" y="2392363"/>
              <a:ext cx="222250" cy="347663"/>
            </a:xfrm>
            <a:custGeom>
              <a:avLst/>
              <a:gdLst/>
              <a:ahLst/>
              <a:cxnLst>
                <a:cxn ang="0">
                  <a:pos x="80" y="169"/>
                </a:cxn>
                <a:cxn ang="0">
                  <a:pos x="93" y="164"/>
                </a:cxn>
                <a:cxn ang="0">
                  <a:pos x="105" y="151"/>
                </a:cxn>
                <a:cxn ang="0">
                  <a:pos x="103" y="134"/>
                </a:cxn>
                <a:cxn ang="0">
                  <a:pos x="92" y="125"/>
                </a:cxn>
                <a:cxn ang="0">
                  <a:pos x="80" y="121"/>
                </a:cxn>
                <a:cxn ang="0">
                  <a:pos x="53" y="42"/>
                </a:cxn>
                <a:cxn ang="0">
                  <a:pos x="43" y="51"/>
                </a:cxn>
                <a:cxn ang="0">
                  <a:pos x="42" y="64"/>
                </a:cxn>
                <a:cxn ang="0">
                  <a:pos x="47" y="72"/>
                </a:cxn>
                <a:cxn ang="0">
                  <a:pos x="59" y="80"/>
                </a:cxn>
                <a:cxn ang="0">
                  <a:pos x="59" y="0"/>
                </a:cxn>
                <a:cxn ang="0">
                  <a:pos x="80" y="11"/>
                </a:cxn>
                <a:cxn ang="0">
                  <a:pos x="117" y="25"/>
                </a:cxn>
                <a:cxn ang="0">
                  <a:pos x="134" y="54"/>
                </a:cxn>
                <a:cxn ang="0">
                  <a:pos x="92" y="45"/>
                </a:cxn>
                <a:cxn ang="0">
                  <a:pos x="80" y="38"/>
                </a:cxn>
                <a:cxn ang="0">
                  <a:pos x="101" y="93"/>
                </a:cxn>
                <a:cxn ang="0">
                  <a:pos x="127" y="108"/>
                </a:cxn>
                <a:cxn ang="0">
                  <a:pos x="140" y="140"/>
                </a:cxn>
                <a:cxn ang="0">
                  <a:pos x="134" y="166"/>
                </a:cxn>
                <a:cxn ang="0">
                  <a:pos x="113" y="187"/>
                </a:cxn>
                <a:cxn ang="0">
                  <a:pos x="80" y="196"/>
                </a:cxn>
                <a:cxn ang="0">
                  <a:pos x="59" y="219"/>
                </a:cxn>
                <a:cxn ang="0">
                  <a:pos x="37" y="192"/>
                </a:cxn>
                <a:cxn ang="0">
                  <a:pos x="8" y="164"/>
                </a:cxn>
                <a:cxn ang="0">
                  <a:pos x="37" y="140"/>
                </a:cxn>
                <a:cxn ang="0">
                  <a:pos x="42" y="153"/>
                </a:cxn>
                <a:cxn ang="0">
                  <a:pos x="59" y="167"/>
                </a:cxn>
                <a:cxn ang="0">
                  <a:pos x="43" y="111"/>
                </a:cxn>
                <a:cxn ang="0">
                  <a:pos x="19" y="95"/>
                </a:cxn>
                <a:cxn ang="0">
                  <a:pos x="6" y="61"/>
                </a:cxn>
                <a:cxn ang="0">
                  <a:pos x="21" y="27"/>
                </a:cxn>
                <a:cxn ang="0">
                  <a:pos x="59" y="11"/>
                </a:cxn>
              </a:cxnLst>
              <a:rect l="0" t="0" r="r" b="b"/>
              <a:pathLst>
                <a:path w="140" h="219">
                  <a:moveTo>
                    <a:pt x="80" y="121"/>
                  </a:moveTo>
                  <a:lnTo>
                    <a:pt x="80" y="169"/>
                  </a:lnTo>
                  <a:lnTo>
                    <a:pt x="87" y="167"/>
                  </a:lnTo>
                  <a:lnTo>
                    <a:pt x="93" y="164"/>
                  </a:lnTo>
                  <a:lnTo>
                    <a:pt x="98" y="161"/>
                  </a:lnTo>
                  <a:lnTo>
                    <a:pt x="105" y="151"/>
                  </a:lnTo>
                  <a:lnTo>
                    <a:pt x="105" y="138"/>
                  </a:lnTo>
                  <a:lnTo>
                    <a:pt x="103" y="134"/>
                  </a:lnTo>
                  <a:lnTo>
                    <a:pt x="97" y="127"/>
                  </a:lnTo>
                  <a:lnTo>
                    <a:pt x="92" y="125"/>
                  </a:lnTo>
                  <a:lnTo>
                    <a:pt x="87" y="122"/>
                  </a:lnTo>
                  <a:lnTo>
                    <a:pt x="80" y="121"/>
                  </a:lnTo>
                  <a:close/>
                  <a:moveTo>
                    <a:pt x="59" y="38"/>
                  </a:moveTo>
                  <a:lnTo>
                    <a:pt x="53" y="42"/>
                  </a:lnTo>
                  <a:lnTo>
                    <a:pt x="47" y="46"/>
                  </a:lnTo>
                  <a:lnTo>
                    <a:pt x="43" y="51"/>
                  </a:lnTo>
                  <a:lnTo>
                    <a:pt x="42" y="54"/>
                  </a:lnTo>
                  <a:lnTo>
                    <a:pt x="42" y="64"/>
                  </a:lnTo>
                  <a:lnTo>
                    <a:pt x="43" y="67"/>
                  </a:lnTo>
                  <a:lnTo>
                    <a:pt x="47" y="72"/>
                  </a:lnTo>
                  <a:lnTo>
                    <a:pt x="53" y="77"/>
                  </a:lnTo>
                  <a:lnTo>
                    <a:pt x="59" y="80"/>
                  </a:lnTo>
                  <a:lnTo>
                    <a:pt x="59" y="38"/>
                  </a:lnTo>
                  <a:close/>
                  <a:moveTo>
                    <a:pt x="59" y="0"/>
                  </a:moveTo>
                  <a:lnTo>
                    <a:pt x="80" y="0"/>
                  </a:lnTo>
                  <a:lnTo>
                    <a:pt x="80" y="11"/>
                  </a:lnTo>
                  <a:lnTo>
                    <a:pt x="101" y="16"/>
                  </a:lnTo>
                  <a:lnTo>
                    <a:pt x="117" y="25"/>
                  </a:lnTo>
                  <a:lnTo>
                    <a:pt x="129" y="37"/>
                  </a:lnTo>
                  <a:lnTo>
                    <a:pt x="134" y="54"/>
                  </a:lnTo>
                  <a:lnTo>
                    <a:pt x="98" y="58"/>
                  </a:lnTo>
                  <a:lnTo>
                    <a:pt x="92" y="45"/>
                  </a:lnTo>
                  <a:lnTo>
                    <a:pt x="87" y="42"/>
                  </a:lnTo>
                  <a:lnTo>
                    <a:pt x="80" y="38"/>
                  </a:lnTo>
                  <a:lnTo>
                    <a:pt x="80" y="87"/>
                  </a:lnTo>
                  <a:lnTo>
                    <a:pt x="101" y="93"/>
                  </a:lnTo>
                  <a:lnTo>
                    <a:pt x="116" y="100"/>
                  </a:lnTo>
                  <a:lnTo>
                    <a:pt x="127" y="108"/>
                  </a:lnTo>
                  <a:lnTo>
                    <a:pt x="137" y="122"/>
                  </a:lnTo>
                  <a:lnTo>
                    <a:pt x="140" y="140"/>
                  </a:lnTo>
                  <a:lnTo>
                    <a:pt x="138" y="155"/>
                  </a:lnTo>
                  <a:lnTo>
                    <a:pt x="134" y="166"/>
                  </a:lnTo>
                  <a:lnTo>
                    <a:pt x="124" y="177"/>
                  </a:lnTo>
                  <a:lnTo>
                    <a:pt x="113" y="187"/>
                  </a:lnTo>
                  <a:lnTo>
                    <a:pt x="98" y="193"/>
                  </a:lnTo>
                  <a:lnTo>
                    <a:pt x="80" y="196"/>
                  </a:lnTo>
                  <a:lnTo>
                    <a:pt x="80" y="219"/>
                  </a:lnTo>
                  <a:lnTo>
                    <a:pt x="59" y="219"/>
                  </a:lnTo>
                  <a:lnTo>
                    <a:pt x="59" y="196"/>
                  </a:lnTo>
                  <a:lnTo>
                    <a:pt x="37" y="192"/>
                  </a:lnTo>
                  <a:lnTo>
                    <a:pt x="19" y="180"/>
                  </a:lnTo>
                  <a:lnTo>
                    <a:pt x="8" y="164"/>
                  </a:lnTo>
                  <a:lnTo>
                    <a:pt x="0" y="143"/>
                  </a:lnTo>
                  <a:lnTo>
                    <a:pt x="37" y="140"/>
                  </a:lnTo>
                  <a:lnTo>
                    <a:pt x="39" y="146"/>
                  </a:lnTo>
                  <a:lnTo>
                    <a:pt x="42" y="153"/>
                  </a:lnTo>
                  <a:lnTo>
                    <a:pt x="50" y="161"/>
                  </a:lnTo>
                  <a:lnTo>
                    <a:pt x="59" y="167"/>
                  </a:lnTo>
                  <a:lnTo>
                    <a:pt x="59" y="116"/>
                  </a:lnTo>
                  <a:lnTo>
                    <a:pt x="43" y="111"/>
                  </a:lnTo>
                  <a:lnTo>
                    <a:pt x="29" y="103"/>
                  </a:lnTo>
                  <a:lnTo>
                    <a:pt x="19" y="95"/>
                  </a:lnTo>
                  <a:lnTo>
                    <a:pt x="10" y="79"/>
                  </a:lnTo>
                  <a:lnTo>
                    <a:pt x="6" y="61"/>
                  </a:lnTo>
                  <a:lnTo>
                    <a:pt x="10" y="43"/>
                  </a:lnTo>
                  <a:lnTo>
                    <a:pt x="21" y="27"/>
                  </a:lnTo>
                  <a:lnTo>
                    <a:pt x="39" y="16"/>
                  </a:lnTo>
                  <a:lnTo>
                    <a:pt x="59" y="11"/>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dirty="0">
                <a:solidFill>
                  <a:srgbClr val="000000"/>
                </a:solidFill>
                <a:ea typeface="Arial Unicode MS" pitchFamily="34" charset="-128"/>
                <a:cs typeface="Arial Unicode MS" pitchFamily="34" charset="-128"/>
              </a:endParaRPr>
            </a:p>
          </p:txBody>
        </p:sp>
      </p:grpSp>
      <p:sp>
        <p:nvSpPr>
          <p:cNvPr id="133" name="TextBox 163"/>
          <p:cNvSpPr txBox="1">
            <a:spLocks noChangeArrowheads="1"/>
          </p:cNvSpPr>
          <p:nvPr/>
        </p:nvSpPr>
        <p:spPr bwMode="auto">
          <a:xfrm>
            <a:off x="10230275" y="4714174"/>
            <a:ext cx="1122102" cy="124650"/>
          </a:xfrm>
          <a:prstGeom prst="rect">
            <a:avLst/>
          </a:prstGeom>
          <a:noFill/>
          <a:ln w="9525">
            <a:noFill/>
            <a:miter lim="800000"/>
            <a:headEnd/>
            <a:tailEnd/>
          </a:ln>
        </p:spPr>
        <p:txBody>
          <a:bodyPr wrap="none" lIns="0" tIns="0" rIns="0" bIns="0" anchor="b">
            <a:spAutoFit/>
          </a:bodyPr>
          <a:lstStyle/>
          <a:p>
            <a:pPr eaLnBrk="0" fontAlgn="base" hangingPunct="0">
              <a:lnSpc>
                <a:spcPct val="90000"/>
              </a:lnSpc>
              <a:spcBef>
                <a:spcPct val="30000"/>
              </a:spcBef>
              <a:spcAft>
                <a:spcPct val="10000"/>
              </a:spcAft>
              <a:defRPr/>
            </a:pPr>
            <a:r>
              <a:rPr lang="en-US" sz="900" dirty="0">
                <a:solidFill>
                  <a:srgbClr val="000000"/>
                </a:solidFill>
                <a:ea typeface="Arial Unicode MS" pitchFamily="34" charset="-128"/>
                <a:cs typeface="Arial Unicode MS" pitchFamily="34" charset="-128"/>
              </a:rPr>
              <a:t>Competitive/Monetary</a:t>
            </a:r>
          </a:p>
        </p:txBody>
      </p:sp>
      <p:sp>
        <p:nvSpPr>
          <p:cNvPr id="121" name="Rectangle 120"/>
          <p:cNvSpPr/>
          <p:nvPr/>
        </p:nvSpPr>
        <p:spPr bwMode="auto">
          <a:xfrm>
            <a:off x="9866789" y="3865028"/>
            <a:ext cx="1865534" cy="273856"/>
          </a:xfrm>
          <a:prstGeom prst="rect">
            <a:avLst/>
          </a:prstGeom>
          <a:solidFill>
            <a:srgbClr val="F5AB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1200" dirty="0">
                <a:solidFill>
                  <a:srgbClr val="FFFFFF"/>
                </a:solidFill>
                <a:ea typeface="Arial Unicode MS" pitchFamily="34" charset="-128"/>
                <a:cs typeface="Arial Unicode MS" pitchFamily="34" charset="-128"/>
              </a:rPr>
              <a:t>Risk Factors</a:t>
            </a:r>
          </a:p>
        </p:txBody>
      </p:sp>
      <p:grpSp>
        <p:nvGrpSpPr>
          <p:cNvPr id="134" name="Group 133"/>
          <p:cNvGrpSpPr/>
          <p:nvPr/>
        </p:nvGrpSpPr>
        <p:grpSpPr>
          <a:xfrm>
            <a:off x="8169412" y="4167612"/>
            <a:ext cx="1558488" cy="749455"/>
            <a:chOff x="8728102" y="1916925"/>
            <a:chExt cx="1558488" cy="749455"/>
          </a:xfrm>
        </p:grpSpPr>
        <p:sp>
          <p:nvSpPr>
            <p:cNvPr id="135" name="Oval 134"/>
            <p:cNvSpPr/>
            <p:nvPr/>
          </p:nvSpPr>
          <p:spPr bwMode="auto">
            <a:xfrm>
              <a:off x="8805582" y="2493200"/>
              <a:ext cx="91440" cy="91440"/>
            </a:xfrm>
            <a:prstGeom prst="ellipse">
              <a:avLst/>
            </a:prstGeom>
            <a:solidFill>
              <a:srgbClr val="00A76D"/>
            </a:solidFill>
            <a:ln w="12700" cap="flat" cmpd="sng" algn="ctr">
              <a:noFill/>
              <a:prstDash val="solid"/>
              <a:round/>
              <a:headEnd type="none" w="med" len="med"/>
              <a:tailEnd type="none" w="med" len="med"/>
            </a:ln>
            <a:effectLst>
              <a:glow>
                <a:schemeClr val="accent1"/>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endParaRPr lang="en-US" kern="0" dirty="0">
                <a:solidFill>
                  <a:srgbClr val="FFFFFF"/>
                </a:solidFill>
                <a:ea typeface="Arial Unicode MS" pitchFamily="34" charset="-128"/>
                <a:cs typeface="Arial Unicode MS" pitchFamily="34" charset="-128"/>
              </a:endParaRPr>
            </a:p>
          </p:txBody>
        </p:sp>
        <p:sp>
          <p:nvSpPr>
            <p:cNvPr id="136" name="Oval 135"/>
            <p:cNvSpPr/>
            <p:nvPr/>
          </p:nvSpPr>
          <p:spPr bwMode="auto">
            <a:xfrm>
              <a:off x="8728102" y="1945938"/>
              <a:ext cx="228600" cy="228600"/>
            </a:xfrm>
            <a:prstGeom prst="ellipse">
              <a:avLst/>
            </a:prstGeom>
            <a:solidFill>
              <a:srgbClr val="00A76D"/>
            </a:solidFill>
            <a:ln w="12700" cap="flat" cmpd="sng" algn="ctr">
              <a:noFill/>
              <a:prstDash val="solid"/>
              <a:round/>
              <a:headEnd type="none" w="med" len="med"/>
              <a:tailEnd type="none" w="med" len="med"/>
            </a:ln>
            <a:effectLst>
              <a:glow>
                <a:schemeClr val="accent1"/>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endParaRPr lang="en-US" kern="0" dirty="0">
                <a:solidFill>
                  <a:srgbClr val="FFFFFF"/>
                </a:solidFill>
                <a:ea typeface="Arial Unicode MS" pitchFamily="34" charset="-128"/>
                <a:cs typeface="Arial Unicode MS" pitchFamily="34" charset="-128"/>
              </a:endParaRPr>
            </a:p>
          </p:txBody>
        </p:sp>
        <p:sp>
          <p:nvSpPr>
            <p:cNvPr id="137" name="Oval 136"/>
            <p:cNvSpPr/>
            <p:nvPr/>
          </p:nvSpPr>
          <p:spPr bwMode="auto">
            <a:xfrm>
              <a:off x="8777316" y="2242429"/>
              <a:ext cx="137160" cy="137160"/>
            </a:xfrm>
            <a:prstGeom prst="ellipse">
              <a:avLst/>
            </a:prstGeom>
            <a:solidFill>
              <a:srgbClr val="00A76D"/>
            </a:solidFill>
            <a:ln w="12700" cap="flat" cmpd="sng" algn="ctr">
              <a:noFill/>
              <a:prstDash val="solid"/>
              <a:round/>
              <a:headEnd type="none" w="med" len="med"/>
              <a:tailEnd type="none" w="med" len="med"/>
            </a:ln>
            <a:effectLst>
              <a:glow>
                <a:schemeClr val="accent1"/>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endParaRPr lang="en-US" kern="0" dirty="0">
                <a:solidFill>
                  <a:srgbClr val="FFFFFF"/>
                </a:solidFill>
                <a:ea typeface="Arial Unicode MS" pitchFamily="34" charset="-128"/>
                <a:cs typeface="Arial Unicode MS" pitchFamily="34" charset="-128"/>
              </a:endParaRPr>
            </a:p>
          </p:txBody>
        </p:sp>
        <p:sp>
          <p:nvSpPr>
            <p:cNvPr id="138" name="Rectangle 24"/>
            <p:cNvSpPr>
              <a:spLocks noChangeArrowheads="1"/>
            </p:cNvSpPr>
            <p:nvPr/>
          </p:nvSpPr>
          <p:spPr bwMode="auto">
            <a:xfrm>
              <a:off x="8920354" y="1916925"/>
              <a:ext cx="1366236" cy="264797"/>
            </a:xfrm>
            <a:prstGeom prst="rect">
              <a:avLst/>
            </a:prstGeom>
            <a:noFill/>
            <a:ln w="9525" algn="ctr">
              <a:noFill/>
              <a:round/>
              <a:headEnd/>
              <a:tailEnd/>
            </a:ln>
          </p:spPr>
          <p:txBody>
            <a:bodyPr lIns="108000" tIns="0" rIns="108000" bIns="0" anchor="ctr"/>
            <a:lstStyle/>
            <a:p>
              <a:pPr>
                <a:defRPr/>
              </a:pPr>
              <a:r>
                <a:rPr lang="en-US" sz="900" kern="0" dirty="0">
                  <a:solidFill>
                    <a:sysClr val="windowText" lastClr="000000"/>
                  </a:solidFill>
                  <a:ea typeface="Arial Unicode MS" pitchFamily="34" charset="-128"/>
                  <a:cs typeface="Arial Unicode MS" pitchFamily="34" charset="-128"/>
                </a:rPr>
                <a:t>Transformational</a:t>
              </a:r>
            </a:p>
          </p:txBody>
        </p:sp>
        <p:sp>
          <p:nvSpPr>
            <p:cNvPr id="139" name="Rectangle 24"/>
            <p:cNvSpPr>
              <a:spLocks noChangeArrowheads="1"/>
            </p:cNvSpPr>
            <p:nvPr/>
          </p:nvSpPr>
          <p:spPr bwMode="auto">
            <a:xfrm>
              <a:off x="8920354" y="2179380"/>
              <a:ext cx="1202951" cy="264797"/>
            </a:xfrm>
            <a:prstGeom prst="rect">
              <a:avLst/>
            </a:prstGeom>
            <a:noFill/>
            <a:ln w="9525" algn="ctr">
              <a:noFill/>
              <a:round/>
              <a:headEnd/>
              <a:tailEnd/>
            </a:ln>
          </p:spPr>
          <p:txBody>
            <a:bodyPr lIns="108000" tIns="0" rIns="108000" bIns="0" anchor="ctr"/>
            <a:lstStyle/>
            <a:p>
              <a:pPr>
                <a:defRPr/>
              </a:pPr>
              <a:r>
                <a:rPr lang="en-US" sz="900" kern="0" dirty="0">
                  <a:solidFill>
                    <a:sysClr val="windowText" lastClr="000000"/>
                  </a:solidFill>
                  <a:ea typeface="Arial Unicode MS" pitchFamily="34" charset="-128"/>
                  <a:cs typeface="Arial Unicode MS" pitchFamily="34" charset="-128"/>
                </a:rPr>
                <a:t>High</a:t>
              </a:r>
            </a:p>
          </p:txBody>
        </p:sp>
        <p:sp>
          <p:nvSpPr>
            <p:cNvPr id="140" name="Rectangle 24"/>
            <p:cNvSpPr>
              <a:spLocks noChangeArrowheads="1"/>
            </p:cNvSpPr>
            <p:nvPr/>
          </p:nvSpPr>
          <p:spPr bwMode="auto">
            <a:xfrm>
              <a:off x="8920354" y="2401583"/>
              <a:ext cx="1202951" cy="264797"/>
            </a:xfrm>
            <a:prstGeom prst="rect">
              <a:avLst/>
            </a:prstGeom>
            <a:noFill/>
            <a:ln w="9525" algn="ctr">
              <a:noFill/>
              <a:round/>
              <a:headEnd/>
              <a:tailEnd/>
            </a:ln>
          </p:spPr>
          <p:txBody>
            <a:bodyPr lIns="108000" tIns="0" rIns="108000" bIns="0" anchor="ctr"/>
            <a:lstStyle/>
            <a:p>
              <a:pPr>
                <a:defRPr/>
              </a:pPr>
              <a:r>
                <a:rPr lang="en-US" sz="900" kern="0" dirty="0">
                  <a:solidFill>
                    <a:sysClr val="windowText" lastClr="000000"/>
                  </a:solidFill>
                  <a:ea typeface="Arial Unicode MS" pitchFamily="34" charset="-128"/>
                  <a:cs typeface="Arial Unicode MS" pitchFamily="34" charset="-128"/>
                </a:rPr>
                <a:t>Moderate</a:t>
              </a:r>
            </a:p>
          </p:txBody>
        </p:sp>
      </p:grpSp>
      <p:sp>
        <p:nvSpPr>
          <p:cNvPr id="146" name="Rectangle 145"/>
          <p:cNvSpPr/>
          <p:nvPr/>
        </p:nvSpPr>
        <p:spPr bwMode="auto">
          <a:xfrm>
            <a:off x="8050539" y="3872110"/>
            <a:ext cx="1722811" cy="273856"/>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1200" dirty="0">
                <a:solidFill>
                  <a:srgbClr val="FFFFFF"/>
                </a:solidFill>
                <a:ea typeface="Arial Unicode MS" pitchFamily="34" charset="-128"/>
                <a:cs typeface="Arial Unicode MS" pitchFamily="34" charset="-128"/>
              </a:rPr>
              <a:t>Impact Potential</a:t>
            </a:r>
          </a:p>
        </p:txBody>
      </p:sp>
      <p:grpSp>
        <p:nvGrpSpPr>
          <p:cNvPr id="2" name="Group 1"/>
          <p:cNvGrpSpPr/>
          <p:nvPr/>
        </p:nvGrpSpPr>
        <p:grpSpPr>
          <a:xfrm>
            <a:off x="-6999160" y="213830"/>
            <a:ext cx="14992136" cy="11520000"/>
            <a:chOff x="-6999160" y="213830"/>
            <a:chExt cx="14992136" cy="11520000"/>
          </a:xfrm>
        </p:grpSpPr>
        <p:grpSp>
          <p:nvGrpSpPr>
            <p:cNvPr id="218" name="Group 217"/>
            <p:cNvGrpSpPr/>
            <p:nvPr/>
          </p:nvGrpSpPr>
          <p:grpSpPr>
            <a:xfrm>
              <a:off x="-6999160" y="213830"/>
              <a:ext cx="14868497" cy="11520000"/>
              <a:chOff x="-5284987" y="25311"/>
              <a:chExt cx="11519999" cy="11520000"/>
            </a:xfrm>
          </p:grpSpPr>
          <p:sp>
            <p:nvSpPr>
              <p:cNvPr id="219" name="Pie 218"/>
              <p:cNvSpPr>
                <a:spLocks/>
              </p:cNvSpPr>
              <p:nvPr/>
            </p:nvSpPr>
            <p:spPr>
              <a:xfrm rot="5400000">
                <a:off x="-5284987" y="25310"/>
                <a:ext cx="11520000" cy="11520000"/>
              </a:xfrm>
              <a:prstGeom prst="pie">
                <a:avLst>
                  <a:gd name="adj1" fmla="val 10800000"/>
                  <a:gd name="adj2" fmla="val 16200000"/>
                </a:avLst>
              </a:prstGeom>
              <a:solidFill>
                <a:srgbClr val="6697C3">
                  <a:lumMod val="60000"/>
                  <a:lumOff val="40000"/>
                  <a:alpha val="60000"/>
                </a:srgbClr>
              </a:solidFill>
              <a:ln w="25400" cap="flat" cmpd="sng" algn="ctr">
                <a:solidFill>
                  <a:srgbClr val="FFFFFF"/>
                </a:solidFill>
                <a:prstDash val="solid"/>
              </a:ln>
              <a:effectLst/>
            </p:spPr>
            <p:txBody>
              <a:bodyPr rtlCol="0" anchor="ctr"/>
              <a:lstStyle/>
              <a:p>
                <a:pPr algn="ctr" eaLnBrk="0" fontAlgn="base" hangingPunct="0">
                  <a:lnSpc>
                    <a:spcPct val="90000"/>
                  </a:lnSpc>
                  <a:spcBef>
                    <a:spcPct val="50000"/>
                  </a:spcBef>
                  <a:spcAft>
                    <a:spcPct val="10000"/>
                  </a:spcAft>
                  <a:defRPr/>
                </a:pPr>
                <a:endParaRPr lang="en-US" sz="2000" kern="0" dirty="0">
                  <a:solidFill>
                    <a:srgbClr val="000000"/>
                  </a:solidFill>
                  <a:ea typeface="Arial Unicode MS"/>
                  <a:cs typeface="Arial Unicode MS"/>
                </a:endParaRPr>
              </a:p>
            </p:txBody>
          </p:sp>
          <p:sp>
            <p:nvSpPr>
              <p:cNvPr id="220" name="Pie 219"/>
              <p:cNvSpPr>
                <a:spLocks/>
              </p:cNvSpPr>
              <p:nvPr/>
            </p:nvSpPr>
            <p:spPr>
              <a:xfrm rot="5400000">
                <a:off x="-3844987" y="1451070"/>
                <a:ext cx="8640000" cy="8640000"/>
              </a:xfrm>
              <a:prstGeom prst="pie">
                <a:avLst>
                  <a:gd name="adj1" fmla="val 10800000"/>
                  <a:gd name="adj2" fmla="val 16200000"/>
                </a:avLst>
              </a:prstGeom>
              <a:solidFill>
                <a:srgbClr val="6697C3">
                  <a:lumMod val="75000"/>
                  <a:alpha val="60000"/>
                </a:srgbClr>
              </a:solidFill>
              <a:ln w="25400" cap="flat" cmpd="sng" algn="ctr">
                <a:solidFill>
                  <a:srgbClr val="FFFFFF"/>
                </a:solidFill>
                <a:prstDash val="solid"/>
              </a:ln>
              <a:effectLst/>
            </p:spPr>
            <p:txBody>
              <a:bodyPr rtlCol="0" anchor="ctr"/>
              <a:lstStyle/>
              <a:p>
                <a:pPr algn="ctr" eaLnBrk="0" fontAlgn="base" hangingPunct="0">
                  <a:lnSpc>
                    <a:spcPct val="90000"/>
                  </a:lnSpc>
                  <a:spcBef>
                    <a:spcPct val="50000"/>
                  </a:spcBef>
                  <a:spcAft>
                    <a:spcPct val="10000"/>
                  </a:spcAft>
                  <a:defRPr/>
                </a:pPr>
                <a:endParaRPr lang="en-US" sz="2000" kern="0" dirty="0">
                  <a:solidFill>
                    <a:srgbClr val="000000"/>
                  </a:solidFill>
                  <a:ea typeface="Arial Unicode MS"/>
                  <a:cs typeface="Arial Unicode MS"/>
                </a:endParaRPr>
              </a:p>
            </p:txBody>
          </p:sp>
          <p:sp>
            <p:nvSpPr>
              <p:cNvPr id="221" name="Pie 220"/>
              <p:cNvSpPr>
                <a:spLocks/>
              </p:cNvSpPr>
              <p:nvPr/>
            </p:nvSpPr>
            <p:spPr>
              <a:xfrm rot="5400000">
                <a:off x="-2404987" y="2891322"/>
                <a:ext cx="5760000" cy="5760000"/>
              </a:xfrm>
              <a:prstGeom prst="pie">
                <a:avLst>
                  <a:gd name="adj1" fmla="val 10800000"/>
                  <a:gd name="adj2" fmla="val 16200000"/>
                </a:avLst>
              </a:prstGeom>
              <a:solidFill>
                <a:srgbClr val="6697C3">
                  <a:lumMod val="50000"/>
                  <a:alpha val="60000"/>
                </a:srgbClr>
              </a:solidFill>
              <a:ln w="25400" cap="flat" cmpd="sng" algn="ctr">
                <a:solidFill>
                  <a:srgbClr val="FFFFFF"/>
                </a:solidFill>
                <a:prstDash val="solid"/>
              </a:ln>
              <a:effectLst/>
            </p:spPr>
            <p:txBody>
              <a:bodyPr rtlCol="0" anchor="ctr"/>
              <a:lstStyle/>
              <a:p>
                <a:pPr algn="ctr" eaLnBrk="0" fontAlgn="base" hangingPunct="0">
                  <a:lnSpc>
                    <a:spcPct val="90000"/>
                  </a:lnSpc>
                  <a:spcBef>
                    <a:spcPct val="50000"/>
                  </a:spcBef>
                  <a:spcAft>
                    <a:spcPct val="10000"/>
                  </a:spcAft>
                  <a:defRPr/>
                </a:pPr>
                <a:endParaRPr lang="en-US" sz="2000" kern="0" dirty="0">
                  <a:solidFill>
                    <a:srgbClr val="000000"/>
                  </a:solidFill>
                  <a:ea typeface="Arial Unicode MS"/>
                  <a:cs typeface="Arial Unicode MS"/>
                </a:endParaRPr>
              </a:p>
            </p:txBody>
          </p:sp>
          <p:sp>
            <p:nvSpPr>
              <p:cNvPr id="222" name="Pie 221"/>
              <p:cNvSpPr>
                <a:spLocks/>
              </p:cNvSpPr>
              <p:nvPr/>
            </p:nvSpPr>
            <p:spPr>
              <a:xfrm rot="5400000">
                <a:off x="-964987" y="4331322"/>
                <a:ext cx="2880000" cy="2880000"/>
              </a:xfrm>
              <a:prstGeom prst="pie">
                <a:avLst>
                  <a:gd name="adj1" fmla="val 10800000"/>
                  <a:gd name="adj2" fmla="val 16200000"/>
                </a:avLst>
              </a:prstGeom>
              <a:solidFill>
                <a:srgbClr val="00529B">
                  <a:lumMod val="50000"/>
                  <a:alpha val="60000"/>
                </a:srgbClr>
              </a:solidFill>
              <a:ln w="25400" cap="flat" cmpd="sng" algn="ctr">
                <a:solidFill>
                  <a:srgbClr val="FFFFFF"/>
                </a:solidFill>
                <a:prstDash val="solid"/>
              </a:ln>
              <a:effectLst/>
            </p:spPr>
            <p:txBody>
              <a:bodyPr rtlCol="0" anchor="ctr"/>
              <a:lstStyle/>
              <a:p>
                <a:pPr algn="ctr" eaLnBrk="0" fontAlgn="base" hangingPunct="0">
                  <a:lnSpc>
                    <a:spcPct val="90000"/>
                  </a:lnSpc>
                  <a:spcBef>
                    <a:spcPct val="50000"/>
                  </a:spcBef>
                  <a:spcAft>
                    <a:spcPct val="10000"/>
                  </a:spcAft>
                  <a:defRPr/>
                </a:pPr>
                <a:endParaRPr lang="en-US" sz="2000" kern="0" dirty="0">
                  <a:solidFill>
                    <a:srgbClr val="000000"/>
                  </a:solidFill>
                  <a:ea typeface="Arial Unicode MS"/>
                  <a:cs typeface="Arial Unicode MS"/>
                </a:endParaRPr>
              </a:p>
            </p:txBody>
          </p:sp>
        </p:grpSp>
        <p:cxnSp>
          <p:nvCxnSpPr>
            <p:cNvPr id="223" name="Straight Connector 222"/>
            <p:cNvCxnSpPr/>
            <p:nvPr/>
          </p:nvCxnSpPr>
          <p:spPr bwMode="auto">
            <a:xfrm flipV="1">
              <a:off x="454914" y="957572"/>
              <a:ext cx="3599773" cy="5016508"/>
            </a:xfrm>
            <a:prstGeom prst="line">
              <a:avLst/>
            </a:prstGeom>
            <a:solidFill>
              <a:srgbClr val="00529B"/>
            </a:solidFill>
            <a:ln w="38100" cap="flat" cmpd="sng" algn="ctr">
              <a:solidFill>
                <a:srgbClr val="FFFFFF"/>
              </a:solidFill>
              <a:prstDash val="solid"/>
              <a:round/>
              <a:headEnd type="none" w="med" len="med"/>
              <a:tailEnd type="none" w="lg" len="lg"/>
            </a:ln>
            <a:effectLst/>
          </p:spPr>
        </p:cxnSp>
        <p:cxnSp>
          <p:nvCxnSpPr>
            <p:cNvPr id="224" name="Straight Connector 223"/>
            <p:cNvCxnSpPr/>
            <p:nvPr/>
          </p:nvCxnSpPr>
          <p:spPr bwMode="auto">
            <a:xfrm flipV="1">
              <a:off x="435089" y="3267456"/>
              <a:ext cx="6528453" cy="2706374"/>
            </a:xfrm>
            <a:prstGeom prst="line">
              <a:avLst/>
            </a:prstGeom>
            <a:solidFill>
              <a:srgbClr val="00529B"/>
            </a:solidFill>
            <a:ln w="38100" cap="flat" cmpd="sng" algn="ctr">
              <a:solidFill>
                <a:srgbClr val="FFFFFF"/>
              </a:solidFill>
              <a:prstDash val="solid"/>
              <a:round/>
              <a:headEnd type="none" w="med" len="med"/>
              <a:tailEnd type="none" w="lg" len="lg"/>
            </a:ln>
            <a:effectLst/>
          </p:spPr>
        </p:cxnSp>
        <p:sp>
          <p:nvSpPr>
            <p:cNvPr id="225" name="Rectangle 224"/>
            <p:cNvSpPr/>
            <p:nvPr/>
          </p:nvSpPr>
          <p:spPr>
            <a:xfrm>
              <a:off x="976004" y="5959589"/>
              <a:ext cx="705641" cy="258532"/>
            </a:xfrm>
            <a:prstGeom prst="rect">
              <a:avLst/>
            </a:prstGeom>
          </p:spPr>
          <p:txBody>
            <a:bodyPr wrap="none">
              <a:spAutoFit/>
            </a:bodyPr>
            <a:lstStyle/>
            <a:p>
              <a:pPr algn="ctr" eaLnBrk="0" fontAlgn="base" hangingPunct="0">
                <a:lnSpc>
                  <a:spcPct val="90000"/>
                </a:lnSpc>
                <a:spcBef>
                  <a:spcPct val="30000"/>
                </a:spcBef>
                <a:spcAft>
                  <a:spcPct val="10000"/>
                </a:spcAft>
                <a:defRPr/>
              </a:pPr>
              <a:r>
                <a:rPr lang="en-US" sz="1200" b="1" dirty="0">
                  <a:solidFill>
                    <a:srgbClr val="000000"/>
                  </a:solidFill>
                  <a:ea typeface="Arial Unicode MS" pitchFamily="34" charset="-128"/>
                  <a:cs typeface="Arial"/>
                </a:rPr>
                <a:t>Critical</a:t>
              </a:r>
              <a:endParaRPr lang="en-US" sz="1200" b="1" dirty="0">
                <a:solidFill>
                  <a:srgbClr val="000000"/>
                </a:solidFill>
                <a:ea typeface="Arial Unicode MS" pitchFamily="34" charset="-128"/>
                <a:cs typeface="Arial Unicode MS" pitchFamily="34" charset="-128"/>
              </a:endParaRPr>
            </a:p>
          </p:txBody>
        </p:sp>
        <p:sp>
          <p:nvSpPr>
            <p:cNvPr id="226" name="Rectangle 225"/>
            <p:cNvSpPr/>
            <p:nvPr/>
          </p:nvSpPr>
          <p:spPr>
            <a:xfrm>
              <a:off x="2745288" y="5963027"/>
              <a:ext cx="679993" cy="258532"/>
            </a:xfrm>
            <a:prstGeom prst="rect">
              <a:avLst/>
            </a:prstGeom>
          </p:spPr>
          <p:txBody>
            <a:bodyPr wrap="none">
              <a:spAutoFit/>
            </a:bodyPr>
            <a:lstStyle/>
            <a:p>
              <a:pPr algn="ctr" eaLnBrk="0" fontAlgn="base" hangingPunct="0">
                <a:lnSpc>
                  <a:spcPct val="90000"/>
                </a:lnSpc>
                <a:spcBef>
                  <a:spcPct val="30000"/>
                </a:spcBef>
                <a:spcAft>
                  <a:spcPct val="10000"/>
                </a:spcAft>
                <a:defRPr/>
              </a:pPr>
              <a:r>
                <a:rPr lang="en-US" sz="1200" b="1" dirty="0">
                  <a:solidFill>
                    <a:srgbClr val="000000"/>
                  </a:solidFill>
                  <a:ea typeface="Arial Unicode MS" pitchFamily="34" charset="-128"/>
                  <a:cs typeface="Arial"/>
                </a:rPr>
                <a:t>Urgent</a:t>
              </a:r>
            </a:p>
          </p:txBody>
        </p:sp>
        <p:sp>
          <p:nvSpPr>
            <p:cNvPr id="227" name="Rectangle 226"/>
            <p:cNvSpPr/>
            <p:nvPr/>
          </p:nvSpPr>
          <p:spPr>
            <a:xfrm>
              <a:off x="4613372" y="5973829"/>
              <a:ext cx="894797" cy="258532"/>
            </a:xfrm>
            <a:prstGeom prst="rect">
              <a:avLst/>
            </a:prstGeom>
          </p:spPr>
          <p:txBody>
            <a:bodyPr wrap="none">
              <a:spAutoFit/>
            </a:bodyPr>
            <a:lstStyle/>
            <a:p>
              <a:pPr algn="ctr" eaLnBrk="0" fontAlgn="base" hangingPunct="0">
                <a:lnSpc>
                  <a:spcPct val="90000"/>
                </a:lnSpc>
                <a:spcBef>
                  <a:spcPct val="30000"/>
                </a:spcBef>
                <a:spcAft>
                  <a:spcPct val="10000"/>
                </a:spcAft>
                <a:defRPr/>
              </a:pPr>
              <a:r>
                <a:rPr lang="en-US" sz="1200" b="1" dirty="0">
                  <a:solidFill>
                    <a:srgbClr val="000000"/>
                  </a:solidFill>
                  <a:ea typeface="Arial Unicode MS" pitchFamily="34" charset="-128"/>
                  <a:cs typeface="Arial"/>
                </a:rPr>
                <a:t>Important</a:t>
              </a:r>
            </a:p>
          </p:txBody>
        </p:sp>
        <p:sp>
          <p:nvSpPr>
            <p:cNvPr id="228" name="Rectangle 227"/>
            <p:cNvSpPr/>
            <p:nvPr/>
          </p:nvSpPr>
          <p:spPr>
            <a:xfrm>
              <a:off x="6471934" y="5975797"/>
              <a:ext cx="640625" cy="258532"/>
            </a:xfrm>
            <a:prstGeom prst="rect">
              <a:avLst/>
            </a:prstGeom>
          </p:spPr>
          <p:txBody>
            <a:bodyPr wrap="none">
              <a:spAutoFit/>
            </a:bodyPr>
            <a:lstStyle/>
            <a:p>
              <a:pPr algn="ctr" eaLnBrk="0" fontAlgn="base" hangingPunct="0">
                <a:lnSpc>
                  <a:spcPct val="90000"/>
                </a:lnSpc>
                <a:spcBef>
                  <a:spcPct val="30000"/>
                </a:spcBef>
                <a:spcAft>
                  <a:spcPct val="10000"/>
                </a:spcAft>
                <a:defRPr/>
              </a:pPr>
              <a:r>
                <a:rPr lang="en-US" sz="1200" b="1" dirty="0">
                  <a:solidFill>
                    <a:srgbClr val="000000"/>
                  </a:solidFill>
                  <a:ea typeface="Arial Unicode MS" pitchFamily="34" charset="-128"/>
                  <a:cs typeface="Arial"/>
                </a:rPr>
                <a:t>Watch</a:t>
              </a:r>
            </a:p>
          </p:txBody>
        </p:sp>
        <p:sp>
          <p:nvSpPr>
            <p:cNvPr id="229" name="Oval 228"/>
            <p:cNvSpPr/>
            <p:nvPr/>
          </p:nvSpPr>
          <p:spPr bwMode="auto">
            <a:xfrm>
              <a:off x="4120509" y="1539682"/>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20</a:t>
              </a:r>
            </a:p>
          </p:txBody>
        </p:sp>
        <p:sp>
          <p:nvSpPr>
            <p:cNvPr id="230" name="Oval 229"/>
            <p:cNvSpPr/>
            <p:nvPr/>
          </p:nvSpPr>
          <p:spPr bwMode="auto">
            <a:xfrm>
              <a:off x="3639809" y="4856566"/>
              <a:ext cx="665977" cy="63286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39700">
                <a:srgbClr val="99CC00">
                  <a:lumMod val="60000"/>
                  <a:lumOff val="40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1400" kern="0" dirty="0">
                  <a:solidFill>
                    <a:srgbClr val="000000"/>
                  </a:solidFill>
                  <a:ea typeface="Arial Unicode MS" pitchFamily="34" charset="-128"/>
                  <a:cs typeface="Arial Unicode MS" pitchFamily="34" charset="-128"/>
                </a:rPr>
                <a:t>3</a:t>
              </a:r>
            </a:p>
          </p:txBody>
        </p:sp>
        <p:sp>
          <p:nvSpPr>
            <p:cNvPr id="231" name="Oval 230"/>
            <p:cNvSpPr/>
            <p:nvPr/>
          </p:nvSpPr>
          <p:spPr bwMode="auto">
            <a:xfrm>
              <a:off x="1562651" y="4758074"/>
              <a:ext cx="399586" cy="379720"/>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39700">
                <a:srgbClr val="99CC00">
                  <a:lumMod val="60000"/>
                  <a:lumOff val="40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1000" kern="0" dirty="0">
                  <a:solidFill>
                    <a:srgbClr val="000000"/>
                  </a:solidFill>
                  <a:ea typeface="Arial Unicode MS" pitchFamily="34" charset="-128"/>
                  <a:cs typeface="Arial Unicode MS" pitchFamily="34" charset="-128"/>
                </a:rPr>
                <a:t>2</a:t>
              </a:r>
            </a:p>
          </p:txBody>
        </p:sp>
        <p:sp>
          <p:nvSpPr>
            <p:cNvPr id="232" name="Oval 231"/>
            <p:cNvSpPr/>
            <p:nvPr/>
          </p:nvSpPr>
          <p:spPr bwMode="auto">
            <a:xfrm>
              <a:off x="4815042" y="1784163"/>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22</a:t>
              </a:r>
            </a:p>
          </p:txBody>
        </p:sp>
        <p:sp>
          <p:nvSpPr>
            <p:cNvPr id="233" name="Oval 232"/>
            <p:cNvSpPr/>
            <p:nvPr/>
          </p:nvSpPr>
          <p:spPr bwMode="auto">
            <a:xfrm>
              <a:off x="4202864" y="2214055"/>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21</a:t>
              </a:r>
            </a:p>
          </p:txBody>
        </p:sp>
        <p:sp>
          <p:nvSpPr>
            <p:cNvPr id="234" name="Oval 233"/>
            <p:cNvSpPr/>
            <p:nvPr/>
          </p:nvSpPr>
          <p:spPr bwMode="auto">
            <a:xfrm>
              <a:off x="4762986" y="2179895"/>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25</a:t>
              </a:r>
            </a:p>
          </p:txBody>
        </p:sp>
        <p:sp>
          <p:nvSpPr>
            <p:cNvPr id="235" name="Oval 234"/>
            <p:cNvSpPr/>
            <p:nvPr/>
          </p:nvSpPr>
          <p:spPr bwMode="auto">
            <a:xfrm>
              <a:off x="5428776" y="2353471"/>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10</a:t>
              </a:r>
            </a:p>
          </p:txBody>
        </p:sp>
        <p:sp>
          <p:nvSpPr>
            <p:cNvPr id="236" name="Oval 235"/>
            <p:cNvSpPr/>
            <p:nvPr/>
          </p:nvSpPr>
          <p:spPr bwMode="auto">
            <a:xfrm>
              <a:off x="5088906" y="2861617"/>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27</a:t>
              </a:r>
            </a:p>
          </p:txBody>
        </p:sp>
        <p:sp>
          <p:nvSpPr>
            <p:cNvPr id="237" name="Oval 236"/>
            <p:cNvSpPr/>
            <p:nvPr/>
          </p:nvSpPr>
          <p:spPr bwMode="auto">
            <a:xfrm>
              <a:off x="5764210" y="2876076"/>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10</a:t>
              </a:r>
            </a:p>
          </p:txBody>
        </p:sp>
        <p:sp>
          <p:nvSpPr>
            <p:cNvPr id="238" name="Oval 237"/>
            <p:cNvSpPr/>
            <p:nvPr/>
          </p:nvSpPr>
          <p:spPr bwMode="auto">
            <a:xfrm>
              <a:off x="782702" y="957572"/>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16</a:t>
              </a:r>
            </a:p>
          </p:txBody>
        </p:sp>
        <p:sp>
          <p:nvSpPr>
            <p:cNvPr id="239" name="Oval 238"/>
            <p:cNvSpPr/>
            <p:nvPr/>
          </p:nvSpPr>
          <p:spPr bwMode="auto">
            <a:xfrm>
              <a:off x="1503642" y="557333"/>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17</a:t>
              </a:r>
            </a:p>
          </p:txBody>
        </p:sp>
        <p:sp>
          <p:nvSpPr>
            <p:cNvPr id="240" name="Oval 239"/>
            <p:cNvSpPr/>
            <p:nvPr/>
          </p:nvSpPr>
          <p:spPr bwMode="auto">
            <a:xfrm>
              <a:off x="1762444" y="1251095"/>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18</a:t>
              </a:r>
            </a:p>
          </p:txBody>
        </p:sp>
        <p:sp>
          <p:nvSpPr>
            <p:cNvPr id="241" name="Oval 240"/>
            <p:cNvSpPr/>
            <p:nvPr/>
          </p:nvSpPr>
          <p:spPr bwMode="auto">
            <a:xfrm>
              <a:off x="2489354" y="1056024"/>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19</a:t>
              </a:r>
            </a:p>
          </p:txBody>
        </p:sp>
        <p:sp>
          <p:nvSpPr>
            <p:cNvPr id="242" name="Oval 241"/>
            <p:cNvSpPr/>
            <p:nvPr/>
          </p:nvSpPr>
          <p:spPr bwMode="auto">
            <a:xfrm>
              <a:off x="915898" y="1826690"/>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10</a:t>
              </a:r>
            </a:p>
          </p:txBody>
        </p:sp>
        <p:sp>
          <p:nvSpPr>
            <p:cNvPr id="243" name="Oval 242"/>
            <p:cNvSpPr/>
            <p:nvPr/>
          </p:nvSpPr>
          <p:spPr bwMode="auto">
            <a:xfrm>
              <a:off x="5181777" y="5320880"/>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9</a:t>
              </a:r>
            </a:p>
          </p:txBody>
        </p:sp>
        <p:sp>
          <p:nvSpPr>
            <p:cNvPr id="244" name="Oval 243"/>
            <p:cNvSpPr/>
            <p:nvPr/>
          </p:nvSpPr>
          <p:spPr bwMode="auto">
            <a:xfrm>
              <a:off x="4233117" y="3639180"/>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8</a:t>
              </a:r>
            </a:p>
          </p:txBody>
        </p:sp>
        <p:sp>
          <p:nvSpPr>
            <p:cNvPr id="245" name="Oval 244"/>
            <p:cNvSpPr/>
            <p:nvPr/>
          </p:nvSpPr>
          <p:spPr bwMode="auto">
            <a:xfrm>
              <a:off x="6500018" y="3734719"/>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23</a:t>
              </a:r>
            </a:p>
          </p:txBody>
        </p:sp>
        <p:sp>
          <p:nvSpPr>
            <p:cNvPr id="246" name="Oval 245"/>
            <p:cNvSpPr/>
            <p:nvPr/>
          </p:nvSpPr>
          <p:spPr bwMode="auto">
            <a:xfrm>
              <a:off x="5709756" y="3960906"/>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28</a:t>
              </a:r>
            </a:p>
          </p:txBody>
        </p:sp>
        <p:sp>
          <p:nvSpPr>
            <p:cNvPr id="247" name="Oval 246"/>
            <p:cNvSpPr/>
            <p:nvPr/>
          </p:nvSpPr>
          <p:spPr bwMode="auto">
            <a:xfrm>
              <a:off x="6353963" y="4601128"/>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26</a:t>
              </a:r>
            </a:p>
          </p:txBody>
        </p:sp>
        <p:sp>
          <p:nvSpPr>
            <p:cNvPr id="248" name="Oval 247"/>
            <p:cNvSpPr/>
            <p:nvPr/>
          </p:nvSpPr>
          <p:spPr bwMode="auto">
            <a:xfrm>
              <a:off x="7067080" y="5183131"/>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24</a:t>
              </a:r>
            </a:p>
          </p:txBody>
        </p:sp>
        <p:sp>
          <p:nvSpPr>
            <p:cNvPr id="249" name="Oval 248"/>
            <p:cNvSpPr/>
            <p:nvPr/>
          </p:nvSpPr>
          <p:spPr bwMode="auto">
            <a:xfrm>
              <a:off x="742391" y="4708940"/>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4</a:t>
              </a:r>
            </a:p>
          </p:txBody>
        </p:sp>
        <p:sp>
          <p:nvSpPr>
            <p:cNvPr id="250" name="Oval 249"/>
            <p:cNvSpPr/>
            <p:nvPr/>
          </p:nvSpPr>
          <p:spPr bwMode="auto">
            <a:xfrm>
              <a:off x="554043" y="5405120"/>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1</a:t>
              </a:r>
            </a:p>
          </p:txBody>
        </p:sp>
        <p:sp>
          <p:nvSpPr>
            <p:cNvPr id="251" name="Oval 250"/>
            <p:cNvSpPr/>
            <p:nvPr/>
          </p:nvSpPr>
          <p:spPr bwMode="auto">
            <a:xfrm>
              <a:off x="1562651" y="5589976"/>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5</a:t>
              </a:r>
            </a:p>
          </p:txBody>
        </p:sp>
        <p:sp>
          <p:nvSpPr>
            <p:cNvPr id="252" name="Oval 251"/>
            <p:cNvSpPr/>
            <p:nvPr/>
          </p:nvSpPr>
          <p:spPr bwMode="auto">
            <a:xfrm>
              <a:off x="909406" y="3397576"/>
              <a:ext cx="399586" cy="379720"/>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39700">
                <a:srgbClr val="99CC00">
                  <a:lumMod val="60000"/>
                  <a:lumOff val="40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1000" kern="0" dirty="0">
                  <a:solidFill>
                    <a:srgbClr val="000000"/>
                  </a:solidFill>
                  <a:ea typeface="Arial Unicode MS" pitchFamily="34" charset="-128"/>
                  <a:cs typeface="Arial Unicode MS" pitchFamily="34" charset="-128"/>
                </a:rPr>
                <a:t>6</a:t>
              </a:r>
            </a:p>
          </p:txBody>
        </p:sp>
        <p:sp>
          <p:nvSpPr>
            <p:cNvPr id="253" name="Oval 252"/>
            <p:cNvSpPr/>
            <p:nvPr/>
          </p:nvSpPr>
          <p:spPr bwMode="auto">
            <a:xfrm>
              <a:off x="1775852" y="2156629"/>
              <a:ext cx="665977" cy="63286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39700">
                <a:srgbClr val="99CC00">
                  <a:lumMod val="60000"/>
                  <a:lumOff val="40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1400" kern="0" dirty="0">
                  <a:solidFill>
                    <a:srgbClr val="000000"/>
                  </a:solidFill>
                  <a:ea typeface="Arial Unicode MS" pitchFamily="34" charset="-128"/>
                  <a:cs typeface="Arial Unicode MS" pitchFamily="34" charset="-128"/>
                </a:rPr>
                <a:t>7</a:t>
              </a:r>
            </a:p>
          </p:txBody>
        </p:sp>
        <p:sp>
          <p:nvSpPr>
            <p:cNvPr id="254" name="Oval 253"/>
            <p:cNvSpPr/>
            <p:nvPr/>
          </p:nvSpPr>
          <p:spPr bwMode="auto">
            <a:xfrm>
              <a:off x="2655367" y="5151973"/>
              <a:ext cx="399586" cy="379720"/>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39700">
                <a:srgbClr val="99CC00">
                  <a:lumMod val="60000"/>
                  <a:lumOff val="40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1000" kern="0" dirty="0">
                  <a:solidFill>
                    <a:srgbClr val="000000"/>
                  </a:solidFill>
                  <a:ea typeface="Arial Unicode MS" pitchFamily="34" charset="-128"/>
                  <a:cs typeface="Arial Unicode MS" pitchFamily="34" charset="-128"/>
                </a:rPr>
                <a:t>12</a:t>
              </a:r>
            </a:p>
          </p:txBody>
        </p:sp>
        <p:sp>
          <p:nvSpPr>
            <p:cNvPr id="255" name="Oval 254"/>
            <p:cNvSpPr/>
            <p:nvPr/>
          </p:nvSpPr>
          <p:spPr bwMode="auto">
            <a:xfrm>
              <a:off x="2345702" y="3481572"/>
              <a:ext cx="399586" cy="379720"/>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39700">
                <a:srgbClr val="99CC00">
                  <a:lumMod val="60000"/>
                  <a:lumOff val="40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1000" kern="0" dirty="0">
                  <a:solidFill>
                    <a:srgbClr val="000000"/>
                  </a:solidFill>
                  <a:ea typeface="Arial Unicode MS" pitchFamily="34" charset="-128"/>
                  <a:cs typeface="Arial Unicode MS" pitchFamily="34" charset="-128"/>
                </a:rPr>
                <a:t>13</a:t>
              </a:r>
            </a:p>
          </p:txBody>
        </p:sp>
        <p:sp>
          <p:nvSpPr>
            <p:cNvPr id="256" name="Oval 255"/>
            <p:cNvSpPr/>
            <p:nvPr/>
          </p:nvSpPr>
          <p:spPr bwMode="auto">
            <a:xfrm>
              <a:off x="3385781" y="3114763"/>
              <a:ext cx="399586" cy="379720"/>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39700">
                <a:srgbClr val="99CC00">
                  <a:lumMod val="60000"/>
                  <a:lumOff val="40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1000" kern="0" dirty="0">
                  <a:solidFill>
                    <a:srgbClr val="000000"/>
                  </a:solidFill>
                  <a:ea typeface="Arial Unicode MS" pitchFamily="34" charset="-128"/>
                  <a:cs typeface="Arial Unicode MS" pitchFamily="34" charset="-128"/>
                </a:rPr>
                <a:t>14</a:t>
              </a:r>
            </a:p>
          </p:txBody>
        </p:sp>
        <p:sp>
          <p:nvSpPr>
            <p:cNvPr id="257" name="Oval 256"/>
            <p:cNvSpPr/>
            <p:nvPr/>
          </p:nvSpPr>
          <p:spPr bwMode="auto">
            <a:xfrm>
              <a:off x="687238" y="2539359"/>
              <a:ext cx="399586" cy="379720"/>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39700">
                <a:srgbClr val="99CC00">
                  <a:lumMod val="60000"/>
                  <a:lumOff val="40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1000" kern="0" dirty="0">
                  <a:solidFill>
                    <a:srgbClr val="000000"/>
                  </a:solidFill>
                  <a:ea typeface="Arial Unicode MS" pitchFamily="34" charset="-128"/>
                  <a:cs typeface="Arial Unicode MS" pitchFamily="34" charset="-128"/>
                </a:rPr>
                <a:t>15</a:t>
              </a:r>
            </a:p>
          </p:txBody>
        </p:sp>
        <p:sp>
          <p:nvSpPr>
            <p:cNvPr id="258" name="Oval 257"/>
            <p:cNvSpPr/>
            <p:nvPr/>
          </p:nvSpPr>
          <p:spPr bwMode="auto">
            <a:xfrm>
              <a:off x="6463684" y="5450443"/>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29</a:t>
              </a:r>
            </a:p>
          </p:txBody>
        </p:sp>
        <p:sp>
          <p:nvSpPr>
            <p:cNvPr id="259" name="Oval 258"/>
            <p:cNvSpPr/>
            <p:nvPr/>
          </p:nvSpPr>
          <p:spPr bwMode="auto">
            <a:xfrm>
              <a:off x="2991544" y="1639589"/>
              <a:ext cx="266391" cy="253146"/>
            </a:xfrm>
            <a:prstGeom prst="ellipse">
              <a:avLst/>
            </a:prstGeom>
            <a:solidFill>
              <a:srgbClr val="99CC00">
                <a:lumMod val="60000"/>
                <a:lumOff val="40000"/>
              </a:srgbClr>
            </a:solidFill>
            <a:ln w="12700" cap="flat" cmpd="sng" algn="ctr">
              <a:noFill/>
              <a:prstDash val="solid"/>
              <a:round/>
              <a:headEnd type="none" w="med" len="med"/>
              <a:tailEnd type="none" w="med" len="med"/>
            </a:ln>
            <a:effectLst>
              <a:glow rad="101600">
                <a:srgbClr val="99CC00">
                  <a:satMod val="175000"/>
                  <a:alpha val="40000"/>
                </a:srgbClr>
              </a:glow>
            </a:effectLst>
          </p:spPr>
          <p:txBody>
            <a:bodyPr vert="horz" wrap="none" lIns="91440" tIns="45720" rIns="91440" bIns="45720" numCol="1" rtlCol="0" anchor="ctr" anchorCtr="0" compatLnSpc="1">
              <a:prstTxWarp prst="textNoShape">
                <a:avLst/>
              </a:prstTxWarp>
              <a:noAutofit/>
            </a:bodyPr>
            <a:lstStyle/>
            <a:p>
              <a:pPr algn="ctr">
                <a:spcBef>
                  <a:spcPct val="50000"/>
                </a:spcBef>
                <a:spcAft>
                  <a:spcPct val="0"/>
                </a:spcAft>
                <a:defRPr/>
              </a:pPr>
              <a:r>
                <a:rPr lang="en-US" sz="800" kern="0" dirty="0">
                  <a:solidFill>
                    <a:srgbClr val="000000"/>
                  </a:solidFill>
                  <a:ea typeface="Arial Unicode MS" pitchFamily="34" charset="-128"/>
                  <a:cs typeface="Arial Unicode MS" pitchFamily="34" charset="-128"/>
                </a:rPr>
                <a:t>30</a:t>
              </a:r>
            </a:p>
          </p:txBody>
        </p:sp>
        <p:sp>
          <p:nvSpPr>
            <p:cNvPr id="260" name="TextBox 259"/>
            <p:cNvSpPr txBox="1"/>
            <p:nvPr/>
          </p:nvSpPr>
          <p:spPr>
            <a:xfrm rot="1117909">
              <a:off x="2778200" y="282487"/>
              <a:ext cx="1159998" cy="424732"/>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2400" dirty="0">
                  <a:solidFill>
                    <a:srgbClr val="000000"/>
                  </a:solidFill>
                  <a:ea typeface="Arial Unicode MS" pitchFamily="34" charset="-128"/>
                  <a:cs typeface="Arial Unicode MS" pitchFamily="34" charset="-128"/>
                </a:rPr>
                <a:t>Zone A</a:t>
              </a:r>
            </a:p>
          </p:txBody>
        </p:sp>
        <p:sp>
          <p:nvSpPr>
            <p:cNvPr id="261" name="TextBox 260"/>
            <p:cNvSpPr txBox="1"/>
            <p:nvPr/>
          </p:nvSpPr>
          <p:spPr>
            <a:xfrm rot="2390222">
              <a:off x="5293248" y="1622539"/>
              <a:ext cx="1176925" cy="424732"/>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2400" dirty="0">
                  <a:solidFill>
                    <a:srgbClr val="000000"/>
                  </a:solidFill>
                  <a:ea typeface="Arial Unicode MS" pitchFamily="34" charset="-128"/>
                  <a:cs typeface="Arial Unicode MS" pitchFamily="34" charset="-128"/>
                </a:rPr>
                <a:t>Zone B</a:t>
              </a:r>
            </a:p>
          </p:txBody>
        </p:sp>
        <p:sp>
          <p:nvSpPr>
            <p:cNvPr id="262" name="TextBox 261"/>
            <p:cNvSpPr txBox="1"/>
            <p:nvPr/>
          </p:nvSpPr>
          <p:spPr>
            <a:xfrm rot="4400561">
              <a:off x="7183330" y="4262378"/>
              <a:ext cx="1194559" cy="424732"/>
            </a:xfrm>
            <a:prstGeom prst="rect">
              <a:avLst/>
            </a:prstGeom>
            <a:noFill/>
          </p:spPr>
          <p:txBody>
            <a:bodyPr wrap="none" rtlCol="0">
              <a:spAutoFit/>
            </a:bodyPr>
            <a:lstStyle/>
            <a:p>
              <a:pPr algn="ctr" eaLnBrk="0" fontAlgn="base" hangingPunct="0">
                <a:lnSpc>
                  <a:spcPct val="90000"/>
                </a:lnSpc>
                <a:spcBef>
                  <a:spcPct val="30000"/>
                </a:spcBef>
                <a:spcAft>
                  <a:spcPct val="10000"/>
                </a:spcAft>
                <a:defRPr/>
              </a:pPr>
              <a:r>
                <a:rPr lang="en-US" sz="2400" dirty="0">
                  <a:solidFill>
                    <a:srgbClr val="000000"/>
                  </a:solidFill>
                  <a:ea typeface="Arial Unicode MS" pitchFamily="34" charset="-128"/>
                  <a:cs typeface="Arial Unicode MS" pitchFamily="34" charset="-128"/>
                </a:rPr>
                <a:t>Zone C</a:t>
              </a:r>
            </a:p>
          </p:txBody>
        </p:sp>
        <p:sp>
          <p:nvSpPr>
            <p:cNvPr id="263" name="Diamond 262"/>
            <p:cNvSpPr/>
            <p:nvPr/>
          </p:nvSpPr>
          <p:spPr bwMode="auto">
            <a:xfrm>
              <a:off x="2756850" y="5460380"/>
              <a:ext cx="164592" cy="164592"/>
            </a:xfrm>
            <a:prstGeom prst="diamond">
              <a:avLst/>
            </a:prstGeom>
            <a:solidFill>
              <a:srgbClr val="AC0000"/>
            </a:solidFill>
            <a:ln w="12700" cap="flat" cmpd="sng" algn="ctr">
              <a:solidFill>
                <a:srgbClr val="FFFFFF"/>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900" b="1" kern="0" dirty="0">
                  <a:solidFill>
                    <a:srgbClr val="FFFFFF"/>
                  </a:solidFill>
                  <a:ea typeface="Arial Unicode MS" pitchFamily="34" charset="-128"/>
                  <a:cs typeface="Arial Unicode MS" pitchFamily="34" charset="-128"/>
                </a:rPr>
                <a:t>!</a:t>
              </a:r>
            </a:p>
          </p:txBody>
        </p:sp>
        <p:sp>
          <p:nvSpPr>
            <p:cNvPr id="264" name="Freeform 19"/>
            <p:cNvSpPr>
              <a:spLocks/>
            </p:cNvSpPr>
            <p:nvPr/>
          </p:nvSpPr>
          <p:spPr bwMode="auto">
            <a:xfrm>
              <a:off x="3873365" y="5393895"/>
              <a:ext cx="142822" cy="145038"/>
            </a:xfrm>
            <a:custGeom>
              <a:avLst/>
              <a:gdLst/>
              <a:ahLst/>
              <a:cxnLst>
                <a:cxn ang="0">
                  <a:pos x="188" y="0"/>
                </a:cxn>
                <a:cxn ang="0">
                  <a:pos x="217" y="4"/>
                </a:cxn>
                <a:cxn ang="0">
                  <a:pos x="243" y="17"/>
                </a:cxn>
                <a:cxn ang="0">
                  <a:pos x="264" y="38"/>
                </a:cxn>
                <a:cxn ang="0">
                  <a:pos x="277" y="64"/>
                </a:cxn>
                <a:cxn ang="0">
                  <a:pos x="282" y="93"/>
                </a:cxn>
                <a:cxn ang="0">
                  <a:pos x="277" y="121"/>
                </a:cxn>
                <a:cxn ang="0">
                  <a:pos x="266" y="146"/>
                </a:cxn>
                <a:cxn ang="0">
                  <a:pos x="248" y="166"/>
                </a:cxn>
                <a:cxn ang="0">
                  <a:pos x="225" y="180"/>
                </a:cxn>
                <a:cxn ang="0">
                  <a:pos x="264" y="193"/>
                </a:cxn>
                <a:cxn ang="0">
                  <a:pos x="300" y="212"/>
                </a:cxn>
                <a:cxn ang="0">
                  <a:pos x="329" y="238"/>
                </a:cxn>
                <a:cxn ang="0">
                  <a:pos x="351" y="271"/>
                </a:cxn>
                <a:cxn ang="0">
                  <a:pos x="367" y="306"/>
                </a:cxn>
                <a:cxn ang="0">
                  <a:pos x="374" y="346"/>
                </a:cxn>
                <a:cxn ang="0">
                  <a:pos x="0" y="346"/>
                </a:cxn>
                <a:cxn ang="0">
                  <a:pos x="6" y="306"/>
                </a:cxn>
                <a:cxn ang="0">
                  <a:pos x="21" y="271"/>
                </a:cxn>
                <a:cxn ang="0">
                  <a:pos x="45" y="238"/>
                </a:cxn>
                <a:cxn ang="0">
                  <a:pos x="74" y="211"/>
                </a:cxn>
                <a:cxn ang="0">
                  <a:pos x="110" y="192"/>
                </a:cxn>
                <a:cxn ang="0">
                  <a:pos x="148" y="179"/>
                </a:cxn>
                <a:cxn ang="0">
                  <a:pos x="126" y="164"/>
                </a:cxn>
                <a:cxn ang="0">
                  <a:pos x="110" y="145"/>
                </a:cxn>
                <a:cxn ang="0">
                  <a:pos x="98" y="121"/>
                </a:cxn>
                <a:cxn ang="0">
                  <a:pos x="93" y="93"/>
                </a:cxn>
                <a:cxn ang="0">
                  <a:pos x="98" y="64"/>
                </a:cxn>
                <a:cxn ang="0">
                  <a:pos x="111" y="38"/>
                </a:cxn>
                <a:cxn ang="0">
                  <a:pos x="132" y="17"/>
                </a:cxn>
                <a:cxn ang="0">
                  <a:pos x="158" y="4"/>
                </a:cxn>
                <a:cxn ang="0">
                  <a:pos x="188" y="0"/>
                </a:cxn>
              </a:cxnLst>
              <a:rect l="0" t="0" r="r" b="b"/>
              <a:pathLst>
                <a:path w="374" h="346">
                  <a:moveTo>
                    <a:pt x="188" y="0"/>
                  </a:moveTo>
                  <a:lnTo>
                    <a:pt x="217" y="4"/>
                  </a:lnTo>
                  <a:lnTo>
                    <a:pt x="243" y="17"/>
                  </a:lnTo>
                  <a:lnTo>
                    <a:pt x="264" y="38"/>
                  </a:lnTo>
                  <a:lnTo>
                    <a:pt x="277" y="64"/>
                  </a:lnTo>
                  <a:lnTo>
                    <a:pt x="282" y="93"/>
                  </a:lnTo>
                  <a:lnTo>
                    <a:pt x="277" y="121"/>
                  </a:lnTo>
                  <a:lnTo>
                    <a:pt x="266" y="146"/>
                  </a:lnTo>
                  <a:lnTo>
                    <a:pt x="248" y="166"/>
                  </a:lnTo>
                  <a:lnTo>
                    <a:pt x="225" y="180"/>
                  </a:lnTo>
                  <a:lnTo>
                    <a:pt x="264" y="193"/>
                  </a:lnTo>
                  <a:lnTo>
                    <a:pt x="300" y="212"/>
                  </a:lnTo>
                  <a:lnTo>
                    <a:pt x="329" y="238"/>
                  </a:lnTo>
                  <a:lnTo>
                    <a:pt x="351" y="271"/>
                  </a:lnTo>
                  <a:lnTo>
                    <a:pt x="367" y="306"/>
                  </a:lnTo>
                  <a:lnTo>
                    <a:pt x="374" y="346"/>
                  </a:lnTo>
                  <a:lnTo>
                    <a:pt x="0" y="346"/>
                  </a:lnTo>
                  <a:lnTo>
                    <a:pt x="6" y="306"/>
                  </a:lnTo>
                  <a:lnTo>
                    <a:pt x="21" y="271"/>
                  </a:lnTo>
                  <a:lnTo>
                    <a:pt x="45" y="238"/>
                  </a:lnTo>
                  <a:lnTo>
                    <a:pt x="74" y="211"/>
                  </a:lnTo>
                  <a:lnTo>
                    <a:pt x="110" y="192"/>
                  </a:lnTo>
                  <a:lnTo>
                    <a:pt x="148" y="179"/>
                  </a:lnTo>
                  <a:lnTo>
                    <a:pt x="126" y="164"/>
                  </a:lnTo>
                  <a:lnTo>
                    <a:pt x="110" y="145"/>
                  </a:lnTo>
                  <a:lnTo>
                    <a:pt x="98" y="121"/>
                  </a:lnTo>
                  <a:lnTo>
                    <a:pt x="93" y="93"/>
                  </a:lnTo>
                  <a:lnTo>
                    <a:pt x="98" y="64"/>
                  </a:lnTo>
                  <a:lnTo>
                    <a:pt x="111" y="38"/>
                  </a:lnTo>
                  <a:lnTo>
                    <a:pt x="132" y="17"/>
                  </a:lnTo>
                  <a:lnTo>
                    <a:pt x="158" y="4"/>
                  </a:lnTo>
                  <a:lnTo>
                    <a:pt x="188" y="0"/>
                  </a:lnTo>
                  <a:close/>
                </a:path>
              </a:pathLst>
            </a:custGeom>
            <a:solidFill>
              <a:srgbClr val="AC0000"/>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grpSp>
          <p:nvGrpSpPr>
            <p:cNvPr id="265" name="Group 21"/>
            <p:cNvGrpSpPr/>
            <p:nvPr/>
          </p:nvGrpSpPr>
          <p:grpSpPr>
            <a:xfrm>
              <a:off x="2017400" y="2690863"/>
              <a:ext cx="182880" cy="182880"/>
              <a:chOff x="6629400" y="1784351"/>
              <a:chExt cx="1441450" cy="1376362"/>
            </a:xfrm>
            <a:solidFill>
              <a:srgbClr val="AC0000"/>
            </a:solidFill>
          </p:grpSpPr>
          <p:sp>
            <p:nvSpPr>
              <p:cNvPr id="266" name="Freeform 21"/>
              <p:cNvSpPr>
                <a:spLocks noEditPoints="1"/>
              </p:cNvSpPr>
              <p:nvPr/>
            </p:nvSpPr>
            <p:spPr bwMode="auto">
              <a:xfrm>
                <a:off x="6629400" y="2084388"/>
                <a:ext cx="1441450" cy="1076325"/>
              </a:xfrm>
              <a:custGeom>
                <a:avLst/>
                <a:gdLst/>
                <a:ahLst/>
                <a:cxnLst>
                  <a:cxn ang="0">
                    <a:pos x="156" y="198"/>
                  </a:cxn>
                  <a:cxn ang="0">
                    <a:pos x="151" y="218"/>
                  </a:cxn>
                  <a:cxn ang="0">
                    <a:pos x="167" y="232"/>
                  </a:cxn>
                  <a:cxn ang="0">
                    <a:pos x="191" y="223"/>
                  </a:cxn>
                  <a:cxn ang="0">
                    <a:pos x="193" y="205"/>
                  </a:cxn>
                  <a:cxn ang="0">
                    <a:pos x="180" y="192"/>
                  </a:cxn>
                  <a:cxn ang="0">
                    <a:pos x="866" y="147"/>
                  </a:cxn>
                  <a:cxn ang="0">
                    <a:pos x="871" y="171"/>
                  </a:cxn>
                  <a:cxn ang="0">
                    <a:pos x="882" y="174"/>
                  </a:cxn>
                  <a:cxn ang="0">
                    <a:pos x="871" y="147"/>
                  </a:cxn>
                  <a:cxn ang="0">
                    <a:pos x="415" y="144"/>
                  </a:cxn>
                  <a:cxn ang="0">
                    <a:pos x="325" y="200"/>
                  </a:cxn>
                  <a:cxn ang="0">
                    <a:pos x="289" y="303"/>
                  </a:cxn>
                  <a:cxn ang="0">
                    <a:pos x="325" y="407"/>
                  </a:cxn>
                  <a:cxn ang="0">
                    <a:pos x="415" y="463"/>
                  </a:cxn>
                  <a:cxn ang="0">
                    <a:pos x="526" y="452"/>
                  </a:cxn>
                  <a:cxn ang="0">
                    <a:pos x="602" y="376"/>
                  </a:cxn>
                  <a:cxn ang="0">
                    <a:pos x="613" y="266"/>
                  </a:cxn>
                  <a:cxn ang="0">
                    <a:pos x="557" y="176"/>
                  </a:cxn>
                  <a:cxn ang="0">
                    <a:pos x="454" y="139"/>
                  </a:cxn>
                  <a:cxn ang="0">
                    <a:pos x="256" y="5"/>
                  </a:cxn>
                  <a:cxn ang="0">
                    <a:pos x="310" y="35"/>
                  </a:cxn>
                  <a:cxn ang="0">
                    <a:pos x="449" y="16"/>
                  </a:cxn>
                  <a:cxn ang="0">
                    <a:pos x="636" y="52"/>
                  </a:cxn>
                  <a:cxn ang="0">
                    <a:pos x="777" y="145"/>
                  </a:cxn>
                  <a:cxn ang="0">
                    <a:pos x="856" y="198"/>
                  </a:cxn>
                  <a:cxn ang="0">
                    <a:pos x="842" y="150"/>
                  </a:cxn>
                  <a:cxn ang="0">
                    <a:pos x="848" y="129"/>
                  </a:cxn>
                  <a:cxn ang="0">
                    <a:pos x="890" y="132"/>
                  </a:cxn>
                  <a:cxn ang="0">
                    <a:pos x="908" y="181"/>
                  </a:cxn>
                  <a:cxn ang="0">
                    <a:pos x="895" y="210"/>
                  </a:cxn>
                  <a:cxn ang="0">
                    <a:pos x="895" y="240"/>
                  </a:cxn>
                  <a:cxn ang="0">
                    <a:pos x="869" y="231"/>
                  </a:cxn>
                  <a:cxn ang="0">
                    <a:pos x="845" y="223"/>
                  </a:cxn>
                  <a:cxn ang="0">
                    <a:pos x="847" y="284"/>
                  </a:cxn>
                  <a:cxn ang="0">
                    <a:pos x="835" y="399"/>
                  </a:cxn>
                  <a:cxn ang="0">
                    <a:pos x="768" y="502"/>
                  </a:cxn>
                  <a:cxn ang="0">
                    <a:pos x="583" y="605"/>
                  </a:cxn>
                  <a:cxn ang="0">
                    <a:pos x="396" y="620"/>
                  </a:cxn>
                  <a:cxn ang="0">
                    <a:pos x="212" y="671"/>
                  </a:cxn>
                  <a:cxn ang="0">
                    <a:pos x="130" y="503"/>
                  </a:cxn>
                  <a:cxn ang="0">
                    <a:pos x="0" y="294"/>
                  </a:cxn>
                  <a:cxn ang="0">
                    <a:pos x="90" y="184"/>
                  </a:cxn>
                  <a:cxn ang="0">
                    <a:pos x="188" y="90"/>
                  </a:cxn>
                  <a:cxn ang="0">
                    <a:pos x="141" y="37"/>
                  </a:cxn>
                  <a:cxn ang="0">
                    <a:pos x="112" y="21"/>
                  </a:cxn>
                  <a:cxn ang="0">
                    <a:pos x="174" y="2"/>
                  </a:cxn>
                </a:cxnLst>
                <a:rect l="0" t="0" r="r" b="b"/>
                <a:pathLst>
                  <a:path w="908" h="678">
                    <a:moveTo>
                      <a:pt x="174" y="190"/>
                    </a:moveTo>
                    <a:lnTo>
                      <a:pt x="165" y="192"/>
                    </a:lnTo>
                    <a:lnTo>
                      <a:pt x="156" y="198"/>
                    </a:lnTo>
                    <a:lnTo>
                      <a:pt x="153" y="205"/>
                    </a:lnTo>
                    <a:lnTo>
                      <a:pt x="151" y="211"/>
                    </a:lnTo>
                    <a:lnTo>
                      <a:pt x="151" y="218"/>
                    </a:lnTo>
                    <a:lnTo>
                      <a:pt x="154" y="223"/>
                    </a:lnTo>
                    <a:lnTo>
                      <a:pt x="157" y="226"/>
                    </a:lnTo>
                    <a:lnTo>
                      <a:pt x="167" y="232"/>
                    </a:lnTo>
                    <a:lnTo>
                      <a:pt x="178" y="232"/>
                    </a:lnTo>
                    <a:lnTo>
                      <a:pt x="188" y="226"/>
                    </a:lnTo>
                    <a:lnTo>
                      <a:pt x="191" y="223"/>
                    </a:lnTo>
                    <a:lnTo>
                      <a:pt x="194" y="218"/>
                    </a:lnTo>
                    <a:lnTo>
                      <a:pt x="194" y="211"/>
                    </a:lnTo>
                    <a:lnTo>
                      <a:pt x="193" y="205"/>
                    </a:lnTo>
                    <a:lnTo>
                      <a:pt x="190" y="198"/>
                    </a:lnTo>
                    <a:lnTo>
                      <a:pt x="186" y="195"/>
                    </a:lnTo>
                    <a:lnTo>
                      <a:pt x="180" y="192"/>
                    </a:lnTo>
                    <a:lnTo>
                      <a:pt x="174" y="190"/>
                    </a:lnTo>
                    <a:close/>
                    <a:moveTo>
                      <a:pt x="868" y="145"/>
                    </a:moveTo>
                    <a:lnTo>
                      <a:pt x="866" y="147"/>
                    </a:lnTo>
                    <a:lnTo>
                      <a:pt x="864" y="152"/>
                    </a:lnTo>
                    <a:lnTo>
                      <a:pt x="868" y="160"/>
                    </a:lnTo>
                    <a:lnTo>
                      <a:pt x="871" y="171"/>
                    </a:lnTo>
                    <a:lnTo>
                      <a:pt x="880" y="190"/>
                    </a:lnTo>
                    <a:lnTo>
                      <a:pt x="880" y="189"/>
                    </a:lnTo>
                    <a:lnTo>
                      <a:pt x="882" y="174"/>
                    </a:lnTo>
                    <a:lnTo>
                      <a:pt x="879" y="161"/>
                    </a:lnTo>
                    <a:lnTo>
                      <a:pt x="872" y="150"/>
                    </a:lnTo>
                    <a:lnTo>
                      <a:pt x="871" y="147"/>
                    </a:lnTo>
                    <a:lnTo>
                      <a:pt x="868" y="145"/>
                    </a:lnTo>
                    <a:close/>
                    <a:moveTo>
                      <a:pt x="454" y="139"/>
                    </a:moveTo>
                    <a:lnTo>
                      <a:pt x="415" y="144"/>
                    </a:lnTo>
                    <a:lnTo>
                      <a:pt x="381" y="155"/>
                    </a:lnTo>
                    <a:lnTo>
                      <a:pt x="351" y="176"/>
                    </a:lnTo>
                    <a:lnTo>
                      <a:pt x="325" y="200"/>
                    </a:lnTo>
                    <a:lnTo>
                      <a:pt x="306" y="231"/>
                    </a:lnTo>
                    <a:lnTo>
                      <a:pt x="294" y="266"/>
                    </a:lnTo>
                    <a:lnTo>
                      <a:pt x="289" y="303"/>
                    </a:lnTo>
                    <a:lnTo>
                      <a:pt x="294" y="340"/>
                    </a:lnTo>
                    <a:lnTo>
                      <a:pt x="306" y="376"/>
                    </a:lnTo>
                    <a:lnTo>
                      <a:pt x="325" y="407"/>
                    </a:lnTo>
                    <a:lnTo>
                      <a:pt x="351" y="431"/>
                    </a:lnTo>
                    <a:lnTo>
                      <a:pt x="381" y="452"/>
                    </a:lnTo>
                    <a:lnTo>
                      <a:pt x="415" y="463"/>
                    </a:lnTo>
                    <a:lnTo>
                      <a:pt x="454" y="468"/>
                    </a:lnTo>
                    <a:lnTo>
                      <a:pt x="491" y="463"/>
                    </a:lnTo>
                    <a:lnTo>
                      <a:pt x="526" y="452"/>
                    </a:lnTo>
                    <a:lnTo>
                      <a:pt x="557" y="431"/>
                    </a:lnTo>
                    <a:lnTo>
                      <a:pt x="581" y="407"/>
                    </a:lnTo>
                    <a:lnTo>
                      <a:pt x="602" y="376"/>
                    </a:lnTo>
                    <a:lnTo>
                      <a:pt x="613" y="340"/>
                    </a:lnTo>
                    <a:lnTo>
                      <a:pt x="618" y="303"/>
                    </a:lnTo>
                    <a:lnTo>
                      <a:pt x="613" y="266"/>
                    </a:lnTo>
                    <a:lnTo>
                      <a:pt x="602" y="231"/>
                    </a:lnTo>
                    <a:lnTo>
                      <a:pt x="581" y="200"/>
                    </a:lnTo>
                    <a:lnTo>
                      <a:pt x="557" y="176"/>
                    </a:lnTo>
                    <a:lnTo>
                      <a:pt x="526" y="155"/>
                    </a:lnTo>
                    <a:lnTo>
                      <a:pt x="491" y="144"/>
                    </a:lnTo>
                    <a:lnTo>
                      <a:pt x="454" y="139"/>
                    </a:lnTo>
                    <a:close/>
                    <a:moveTo>
                      <a:pt x="203" y="0"/>
                    </a:moveTo>
                    <a:lnTo>
                      <a:pt x="232" y="0"/>
                    </a:lnTo>
                    <a:lnTo>
                      <a:pt x="256" y="5"/>
                    </a:lnTo>
                    <a:lnTo>
                      <a:pt x="278" y="13"/>
                    </a:lnTo>
                    <a:lnTo>
                      <a:pt x="296" y="24"/>
                    </a:lnTo>
                    <a:lnTo>
                      <a:pt x="310" y="35"/>
                    </a:lnTo>
                    <a:lnTo>
                      <a:pt x="354" y="26"/>
                    </a:lnTo>
                    <a:lnTo>
                      <a:pt x="401" y="19"/>
                    </a:lnTo>
                    <a:lnTo>
                      <a:pt x="449" y="16"/>
                    </a:lnTo>
                    <a:lnTo>
                      <a:pt x="515" y="21"/>
                    </a:lnTo>
                    <a:lnTo>
                      <a:pt x="578" y="32"/>
                    </a:lnTo>
                    <a:lnTo>
                      <a:pt x="636" y="52"/>
                    </a:lnTo>
                    <a:lnTo>
                      <a:pt x="689" y="77"/>
                    </a:lnTo>
                    <a:lnTo>
                      <a:pt x="737" y="108"/>
                    </a:lnTo>
                    <a:lnTo>
                      <a:pt x="777" y="145"/>
                    </a:lnTo>
                    <a:lnTo>
                      <a:pt x="810" y="187"/>
                    </a:lnTo>
                    <a:lnTo>
                      <a:pt x="834" y="195"/>
                    </a:lnTo>
                    <a:lnTo>
                      <a:pt x="856" y="198"/>
                    </a:lnTo>
                    <a:lnTo>
                      <a:pt x="848" y="182"/>
                    </a:lnTo>
                    <a:lnTo>
                      <a:pt x="843" y="165"/>
                    </a:lnTo>
                    <a:lnTo>
                      <a:pt x="842" y="150"/>
                    </a:lnTo>
                    <a:lnTo>
                      <a:pt x="843" y="137"/>
                    </a:lnTo>
                    <a:lnTo>
                      <a:pt x="845" y="132"/>
                    </a:lnTo>
                    <a:lnTo>
                      <a:pt x="848" y="129"/>
                    </a:lnTo>
                    <a:lnTo>
                      <a:pt x="858" y="123"/>
                    </a:lnTo>
                    <a:lnTo>
                      <a:pt x="874" y="123"/>
                    </a:lnTo>
                    <a:lnTo>
                      <a:pt x="890" y="132"/>
                    </a:lnTo>
                    <a:lnTo>
                      <a:pt x="900" y="145"/>
                    </a:lnTo>
                    <a:lnTo>
                      <a:pt x="906" y="161"/>
                    </a:lnTo>
                    <a:lnTo>
                      <a:pt x="908" y="181"/>
                    </a:lnTo>
                    <a:lnTo>
                      <a:pt x="903" y="197"/>
                    </a:lnTo>
                    <a:lnTo>
                      <a:pt x="900" y="203"/>
                    </a:lnTo>
                    <a:lnTo>
                      <a:pt x="895" y="210"/>
                    </a:lnTo>
                    <a:lnTo>
                      <a:pt x="890" y="215"/>
                    </a:lnTo>
                    <a:lnTo>
                      <a:pt x="895" y="229"/>
                    </a:lnTo>
                    <a:lnTo>
                      <a:pt x="895" y="240"/>
                    </a:lnTo>
                    <a:lnTo>
                      <a:pt x="871" y="237"/>
                    </a:lnTo>
                    <a:lnTo>
                      <a:pt x="871" y="234"/>
                    </a:lnTo>
                    <a:lnTo>
                      <a:pt x="869" y="231"/>
                    </a:lnTo>
                    <a:lnTo>
                      <a:pt x="869" y="226"/>
                    </a:lnTo>
                    <a:lnTo>
                      <a:pt x="868" y="223"/>
                    </a:lnTo>
                    <a:lnTo>
                      <a:pt x="845" y="223"/>
                    </a:lnTo>
                    <a:lnTo>
                      <a:pt x="827" y="218"/>
                    </a:lnTo>
                    <a:lnTo>
                      <a:pt x="840" y="250"/>
                    </a:lnTo>
                    <a:lnTo>
                      <a:pt x="847" y="284"/>
                    </a:lnTo>
                    <a:lnTo>
                      <a:pt x="850" y="319"/>
                    </a:lnTo>
                    <a:lnTo>
                      <a:pt x="847" y="360"/>
                    </a:lnTo>
                    <a:lnTo>
                      <a:pt x="835" y="399"/>
                    </a:lnTo>
                    <a:lnTo>
                      <a:pt x="819" y="436"/>
                    </a:lnTo>
                    <a:lnTo>
                      <a:pt x="797" y="470"/>
                    </a:lnTo>
                    <a:lnTo>
                      <a:pt x="768" y="502"/>
                    </a:lnTo>
                    <a:lnTo>
                      <a:pt x="718" y="678"/>
                    </a:lnTo>
                    <a:lnTo>
                      <a:pt x="613" y="674"/>
                    </a:lnTo>
                    <a:lnTo>
                      <a:pt x="583" y="605"/>
                    </a:lnTo>
                    <a:lnTo>
                      <a:pt x="518" y="618"/>
                    </a:lnTo>
                    <a:lnTo>
                      <a:pt x="449" y="623"/>
                    </a:lnTo>
                    <a:lnTo>
                      <a:pt x="396" y="620"/>
                    </a:lnTo>
                    <a:lnTo>
                      <a:pt x="346" y="611"/>
                    </a:lnTo>
                    <a:lnTo>
                      <a:pt x="310" y="678"/>
                    </a:lnTo>
                    <a:lnTo>
                      <a:pt x="212" y="671"/>
                    </a:lnTo>
                    <a:lnTo>
                      <a:pt x="198" y="557"/>
                    </a:lnTo>
                    <a:lnTo>
                      <a:pt x="162" y="531"/>
                    </a:lnTo>
                    <a:lnTo>
                      <a:pt x="130" y="503"/>
                    </a:lnTo>
                    <a:lnTo>
                      <a:pt x="103" y="474"/>
                    </a:lnTo>
                    <a:lnTo>
                      <a:pt x="11" y="445"/>
                    </a:lnTo>
                    <a:lnTo>
                      <a:pt x="0" y="294"/>
                    </a:lnTo>
                    <a:lnTo>
                      <a:pt x="54" y="261"/>
                    </a:lnTo>
                    <a:lnTo>
                      <a:pt x="69" y="221"/>
                    </a:lnTo>
                    <a:lnTo>
                      <a:pt x="90" y="184"/>
                    </a:lnTo>
                    <a:lnTo>
                      <a:pt x="117" y="150"/>
                    </a:lnTo>
                    <a:lnTo>
                      <a:pt x="149" y="118"/>
                    </a:lnTo>
                    <a:lnTo>
                      <a:pt x="188" y="90"/>
                    </a:lnTo>
                    <a:lnTo>
                      <a:pt x="178" y="74"/>
                    </a:lnTo>
                    <a:lnTo>
                      <a:pt x="162" y="55"/>
                    </a:lnTo>
                    <a:lnTo>
                      <a:pt x="141" y="37"/>
                    </a:lnTo>
                    <a:lnTo>
                      <a:pt x="119" y="23"/>
                    </a:lnTo>
                    <a:lnTo>
                      <a:pt x="116" y="21"/>
                    </a:lnTo>
                    <a:lnTo>
                      <a:pt x="112" y="21"/>
                    </a:lnTo>
                    <a:lnTo>
                      <a:pt x="132" y="15"/>
                    </a:lnTo>
                    <a:lnTo>
                      <a:pt x="149" y="8"/>
                    </a:lnTo>
                    <a:lnTo>
                      <a:pt x="174" y="2"/>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sp>
            <p:nvSpPr>
              <p:cNvPr id="267" name="Freeform 22"/>
              <p:cNvSpPr>
                <a:spLocks/>
              </p:cNvSpPr>
              <p:nvPr/>
            </p:nvSpPr>
            <p:spPr bwMode="auto">
              <a:xfrm>
                <a:off x="7354888" y="1958976"/>
                <a:ext cx="20638" cy="49213"/>
              </a:xfrm>
              <a:custGeom>
                <a:avLst/>
                <a:gdLst/>
                <a:ahLst/>
                <a:cxnLst>
                  <a:cxn ang="0">
                    <a:pos x="0" y="0"/>
                  </a:cxn>
                  <a:cxn ang="0">
                    <a:pos x="3" y="2"/>
                  </a:cxn>
                  <a:cxn ang="0">
                    <a:pos x="5" y="3"/>
                  </a:cxn>
                  <a:cxn ang="0">
                    <a:pos x="8" y="5"/>
                  </a:cxn>
                  <a:cxn ang="0">
                    <a:pos x="11" y="8"/>
                  </a:cxn>
                  <a:cxn ang="0">
                    <a:pos x="11" y="11"/>
                  </a:cxn>
                  <a:cxn ang="0">
                    <a:pos x="13" y="13"/>
                  </a:cxn>
                  <a:cxn ang="0">
                    <a:pos x="13" y="16"/>
                  </a:cxn>
                  <a:cxn ang="0">
                    <a:pos x="11" y="21"/>
                  </a:cxn>
                  <a:cxn ang="0">
                    <a:pos x="8" y="26"/>
                  </a:cxn>
                  <a:cxn ang="0">
                    <a:pos x="6" y="29"/>
                  </a:cxn>
                  <a:cxn ang="0">
                    <a:pos x="3" y="31"/>
                  </a:cxn>
                  <a:cxn ang="0">
                    <a:pos x="0" y="31"/>
                  </a:cxn>
                  <a:cxn ang="0">
                    <a:pos x="0" y="0"/>
                  </a:cxn>
                </a:cxnLst>
                <a:rect l="0" t="0" r="r" b="b"/>
                <a:pathLst>
                  <a:path w="13" h="31">
                    <a:moveTo>
                      <a:pt x="0" y="0"/>
                    </a:moveTo>
                    <a:lnTo>
                      <a:pt x="3" y="2"/>
                    </a:lnTo>
                    <a:lnTo>
                      <a:pt x="5" y="3"/>
                    </a:lnTo>
                    <a:lnTo>
                      <a:pt x="8" y="5"/>
                    </a:lnTo>
                    <a:lnTo>
                      <a:pt x="11" y="8"/>
                    </a:lnTo>
                    <a:lnTo>
                      <a:pt x="11" y="11"/>
                    </a:lnTo>
                    <a:lnTo>
                      <a:pt x="13" y="13"/>
                    </a:lnTo>
                    <a:lnTo>
                      <a:pt x="13" y="16"/>
                    </a:lnTo>
                    <a:lnTo>
                      <a:pt x="11" y="21"/>
                    </a:lnTo>
                    <a:lnTo>
                      <a:pt x="8" y="26"/>
                    </a:lnTo>
                    <a:lnTo>
                      <a:pt x="6" y="29"/>
                    </a:lnTo>
                    <a:lnTo>
                      <a:pt x="3" y="31"/>
                    </a:lnTo>
                    <a:lnTo>
                      <a:pt x="0" y="3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sp>
            <p:nvSpPr>
              <p:cNvPr id="268" name="Freeform 23"/>
              <p:cNvSpPr>
                <a:spLocks/>
              </p:cNvSpPr>
              <p:nvPr/>
            </p:nvSpPr>
            <p:spPr bwMode="auto">
              <a:xfrm>
                <a:off x="7318375" y="1876426"/>
                <a:ext cx="15875" cy="41275"/>
              </a:xfrm>
              <a:custGeom>
                <a:avLst/>
                <a:gdLst/>
                <a:ahLst/>
                <a:cxnLst>
                  <a:cxn ang="0">
                    <a:pos x="8" y="0"/>
                  </a:cxn>
                  <a:cxn ang="0">
                    <a:pos x="10" y="0"/>
                  </a:cxn>
                  <a:cxn ang="0">
                    <a:pos x="10" y="26"/>
                  </a:cxn>
                  <a:cxn ang="0">
                    <a:pos x="7" y="23"/>
                  </a:cxn>
                  <a:cxn ang="0">
                    <a:pos x="4" y="21"/>
                  </a:cxn>
                  <a:cxn ang="0">
                    <a:pos x="2" y="18"/>
                  </a:cxn>
                  <a:cxn ang="0">
                    <a:pos x="0" y="16"/>
                  </a:cxn>
                  <a:cxn ang="0">
                    <a:pos x="0" y="13"/>
                  </a:cxn>
                  <a:cxn ang="0">
                    <a:pos x="2" y="8"/>
                  </a:cxn>
                  <a:cxn ang="0">
                    <a:pos x="5" y="2"/>
                  </a:cxn>
                  <a:cxn ang="0">
                    <a:pos x="8" y="0"/>
                  </a:cxn>
                </a:cxnLst>
                <a:rect l="0" t="0" r="r" b="b"/>
                <a:pathLst>
                  <a:path w="10" h="26">
                    <a:moveTo>
                      <a:pt x="8" y="0"/>
                    </a:moveTo>
                    <a:lnTo>
                      <a:pt x="10" y="0"/>
                    </a:lnTo>
                    <a:lnTo>
                      <a:pt x="10" y="26"/>
                    </a:lnTo>
                    <a:lnTo>
                      <a:pt x="7" y="23"/>
                    </a:lnTo>
                    <a:lnTo>
                      <a:pt x="4" y="21"/>
                    </a:lnTo>
                    <a:lnTo>
                      <a:pt x="2" y="18"/>
                    </a:lnTo>
                    <a:lnTo>
                      <a:pt x="0" y="16"/>
                    </a:lnTo>
                    <a:lnTo>
                      <a:pt x="0" y="13"/>
                    </a:lnTo>
                    <a:lnTo>
                      <a:pt x="2" y="8"/>
                    </a:lnTo>
                    <a:lnTo>
                      <a:pt x="5"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sp>
            <p:nvSpPr>
              <p:cNvPr id="269" name="Freeform 24"/>
              <p:cNvSpPr>
                <a:spLocks noEditPoints="1"/>
              </p:cNvSpPr>
              <p:nvPr/>
            </p:nvSpPr>
            <p:spPr bwMode="auto">
              <a:xfrm>
                <a:off x="7158038" y="1784351"/>
                <a:ext cx="373063" cy="309563"/>
              </a:xfrm>
              <a:custGeom>
                <a:avLst/>
                <a:gdLst/>
                <a:ahLst/>
                <a:cxnLst>
                  <a:cxn ang="0">
                    <a:pos x="111" y="41"/>
                  </a:cxn>
                  <a:cxn ang="0">
                    <a:pos x="100" y="44"/>
                  </a:cxn>
                  <a:cxn ang="0">
                    <a:pos x="84" y="60"/>
                  </a:cxn>
                  <a:cxn ang="0">
                    <a:pos x="82" y="79"/>
                  </a:cxn>
                  <a:cxn ang="0">
                    <a:pos x="93" y="99"/>
                  </a:cxn>
                  <a:cxn ang="0">
                    <a:pos x="105" y="103"/>
                  </a:cxn>
                  <a:cxn ang="0">
                    <a:pos x="111" y="141"/>
                  </a:cxn>
                  <a:cxn ang="0">
                    <a:pos x="100" y="126"/>
                  </a:cxn>
                  <a:cxn ang="0">
                    <a:pos x="79" y="124"/>
                  </a:cxn>
                  <a:cxn ang="0">
                    <a:pos x="82" y="139"/>
                  </a:cxn>
                  <a:cxn ang="0">
                    <a:pos x="90" y="149"/>
                  </a:cxn>
                  <a:cxn ang="0">
                    <a:pos x="105" y="157"/>
                  </a:cxn>
                  <a:cxn ang="0">
                    <a:pos x="111" y="173"/>
                  </a:cxn>
                  <a:cxn ang="0">
                    <a:pos x="124" y="158"/>
                  </a:cxn>
                  <a:cxn ang="0">
                    <a:pos x="142" y="152"/>
                  </a:cxn>
                  <a:cxn ang="0">
                    <a:pos x="155" y="136"/>
                  </a:cxn>
                  <a:cxn ang="0">
                    <a:pos x="156" y="116"/>
                  </a:cxn>
                  <a:cxn ang="0">
                    <a:pos x="148" y="102"/>
                  </a:cxn>
                  <a:cxn ang="0">
                    <a:pos x="132" y="92"/>
                  </a:cxn>
                  <a:cxn ang="0">
                    <a:pos x="124" y="58"/>
                  </a:cxn>
                  <a:cxn ang="0">
                    <a:pos x="130" y="63"/>
                  </a:cxn>
                  <a:cxn ang="0">
                    <a:pos x="132" y="70"/>
                  </a:cxn>
                  <a:cxn ang="0">
                    <a:pos x="151" y="60"/>
                  </a:cxn>
                  <a:cxn ang="0">
                    <a:pos x="140" y="45"/>
                  </a:cxn>
                  <a:cxn ang="0">
                    <a:pos x="124" y="41"/>
                  </a:cxn>
                  <a:cxn ang="0">
                    <a:pos x="111" y="32"/>
                  </a:cxn>
                  <a:cxn ang="0">
                    <a:pos x="150" y="5"/>
                  </a:cxn>
                  <a:cxn ang="0">
                    <a:pos x="201" y="34"/>
                  </a:cxn>
                  <a:cxn ang="0">
                    <a:pos x="230" y="87"/>
                  </a:cxn>
                  <a:cxn ang="0">
                    <a:pos x="232" y="147"/>
                  </a:cxn>
                  <a:cxn ang="0">
                    <a:pos x="206" y="195"/>
                  </a:cxn>
                  <a:cxn ang="0">
                    <a:pos x="116" y="189"/>
                  </a:cxn>
                  <a:cxn ang="0">
                    <a:pos x="29" y="195"/>
                  </a:cxn>
                  <a:cxn ang="0">
                    <a:pos x="3" y="147"/>
                  </a:cxn>
                  <a:cxn ang="0">
                    <a:pos x="5" y="87"/>
                  </a:cxn>
                  <a:cxn ang="0">
                    <a:pos x="35" y="34"/>
                  </a:cxn>
                  <a:cxn ang="0">
                    <a:pos x="87" y="5"/>
                  </a:cxn>
                </a:cxnLst>
                <a:rect l="0" t="0" r="r" b="b"/>
                <a:pathLst>
                  <a:path w="235" h="195">
                    <a:moveTo>
                      <a:pt x="111" y="32"/>
                    </a:moveTo>
                    <a:lnTo>
                      <a:pt x="111" y="41"/>
                    </a:lnTo>
                    <a:lnTo>
                      <a:pt x="105" y="42"/>
                    </a:lnTo>
                    <a:lnTo>
                      <a:pt x="100" y="44"/>
                    </a:lnTo>
                    <a:lnTo>
                      <a:pt x="90" y="50"/>
                    </a:lnTo>
                    <a:lnTo>
                      <a:pt x="84" y="60"/>
                    </a:lnTo>
                    <a:lnTo>
                      <a:pt x="82" y="66"/>
                    </a:lnTo>
                    <a:lnTo>
                      <a:pt x="82" y="79"/>
                    </a:lnTo>
                    <a:lnTo>
                      <a:pt x="84" y="84"/>
                    </a:lnTo>
                    <a:lnTo>
                      <a:pt x="93" y="99"/>
                    </a:lnTo>
                    <a:lnTo>
                      <a:pt x="98" y="102"/>
                    </a:lnTo>
                    <a:lnTo>
                      <a:pt x="105" y="103"/>
                    </a:lnTo>
                    <a:lnTo>
                      <a:pt x="111" y="107"/>
                    </a:lnTo>
                    <a:lnTo>
                      <a:pt x="111" y="141"/>
                    </a:lnTo>
                    <a:lnTo>
                      <a:pt x="101" y="131"/>
                    </a:lnTo>
                    <a:lnTo>
                      <a:pt x="100" y="126"/>
                    </a:lnTo>
                    <a:lnTo>
                      <a:pt x="100" y="123"/>
                    </a:lnTo>
                    <a:lnTo>
                      <a:pt x="79" y="124"/>
                    </a:lnTo>
                    <a:lnTo>
                      <a:pt x="80" y="133"/>
                    </a:lnTo>
                    <a:lnTo>
                      <a:pt x="82" y="139"/>
                    </a:lnTo>
                    <a:lnTo>
                      <a:pt x="85" y="144"/>
                    </a:lnTo>
                    <a:lnTo>
                      <a:pt x="90" y="149"/>
                    </a:lnTo>
                    <a:lnTo>
                      <a:pt x="100" y="155"/>
                    </a:lnTo>
                    <a:lnTo>
                      <a:pt x="105" y="157"/>
                    </a:lnTo>
                    <a:lnTo>
                      <a:pt x="111" y="158"/>
                    </a:lnTo>
                    <a:lnTo>
                      <a:pt x="111" y="173"/>
                    </a:lnTo>
                    <a:lnTo>
                      <a:pt x="124" y="173"/>
                    </a:lnTo>
                    <a:lnTo>
                      <a:pt x="124" y="158"/>
                    </a:lnTo>
                    <a:lnTo>
                      <a:pt x="137" y="155"/>
                    </a:lnTo>
                    <a:lnTo>
                      <a:pt x="142" y="152"/>
                    </a:lnTo>
                    <a:lnTo>
                      <a:pt x="151" y="142"/>
                    </a:lnTo>
                    <a:lnTo>
                      <a:pt x="155" y="136"/>
                    </a:lnTo>
                    <a:lnTo>
                      <a:pt x="156" y="129"/>
                    </a:lnTo>
                    <a:lnTo>
                      <a:pt x="156" y="116"/>
                    </a:lnTo>
                    <a:lnTo>
                      <a:pt x="155" y="112"/>
                    </a:lnTo>
                    <a:lnTo>
                      <a:pt x="148" y="102"/>
                    </a:lnTo>
                    <a:lnTo>
                      <a:pt x="145" y="99"/>
                    </a:lnTo>
                    <a:lnTo>
                      <a:pt x="132" y="92"/>
                    </a:lnTo>
                    <a:lnTo>
                      <a:pt x="124" y="89"/>
                    </a:lnTo>
                    <a:lnTo>
                      <a:pt x="124" y="58"/>
                    </a:lnTo>
                    <a:lnTo>
                      <a:pt x="127" y="60"/>
                    </a:lnTo>
                    <a:lnTo>
                      <a:pt x="130" y="63"/>
                    </a:lnTo>
                    <a:lnTo>
                      <a:pt x="132" y="66"/>
                    </a:lnTo>
                    <a:lnTo>
                      <a:pt x="132" y="70"/>
                    </a:lnTo>
                    <a:lnTo>
                      <a:pt x="153" y="68"/>
                    </a:lnTo>
                    <a:lnTo>
                      <a:pt x="151" y="60"/>
                    </a:lnTo>
                    <a:lnTo>
                      <a:pt x="148" y="53"/>
                    </a:lnTo>
                    <a:lnTo>
                      <a:pt x="140" y="45"/>
                    </a:lnTo>
                    <a:lnTo>
                      <a:pt x="130" y="42"/>
                    </a:lnTo>
                    <a:lnTo>
                      <a:pt x="124" y="41"/>
                    </a:lnTo>
                    <a:lnTo>
                      <a:pt x="124" y="32"/>
                    </a:lnTo>
                    <a:lnTo>
                      <a:pt x="111" y="32"/>
                    </a:lnTo>
                    <a:close/>
                    <a:moveTo>
                      <a:pt x="118" y="0"/>
                    </a:moveTo>
                    <a:lnTo>
                      <a:pt x="150" y="5"/>
                    </a:lnTo>
                    <a:lnTo>
                      <a:pt x="177" y="16"/>
                    </a:lnTo>
                    <a:lnTo>
                      <a:pt x="201" y="34"/>
                    </a:lnTo>
                    <a:lnTo>
                      <a:pt x="219" y="58"/>
                    </a:lnTo>
                    <a:lnTo>
                      <a:pt x="230" y="87"/>
                    </a:lnTo>
                    <a:lnTo>
                      <a:pt x="235" y="118"/>
                    </a:lnTo>
                    <a:lnTo>
                      <a:pt x="232" y="147"/>
                    </a:lnTo>
                    <a:lnTo>
                      <a:pt x="222" y="173"/>
                    </a:lnTo>
                    <a:lnTo>
                      <a:pt x="206" y="195"/>
                    </a:lnTo>
                    <a:lnTo>
                      <a:pt x="161" y="191"/>
                    </a:lnTo>
                    <a:lnTo>
                      <a:pt x="116" y="189"/>
                    </a:lnTo>
                    <a:lnTo>
                      <a:pt x="72" y="191"/>
                    </a:lnTo>
                    <a:lnTo>
                      <a:pt x="29" y="195"/>
                    </a:lnTo>
                    <a:lnTo>
                      <a:pt x="13" y="173"/>
                    </a:lnTo>
                    <a:lnTo>
                      <a:pt x="3" y="147"/>
                    </a:lnTo>
                    <a:lnTo>
                      <a:pt x="0" y="118"/>
                    </a:lnTo>
                    <a:lnTo>
                      <a:pt x="5" y="87"/>
                    </a:lnTo>
                    <a:lnTo>
                      <a:pt x="16" y="58"/>
                    </a:lnTo>
                    <a:lnTo>
                      <a:pt x="35" y="34"/>
                    </a:lnTo>
                    <a:lnTo>
                      <a:pt x="58" y="16"/>
                    </a:lnTo>
                    <a:lnTo>
                      <a:pt x="87" y="5"/>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sp>
            <p:nvSpPr>
              <p:cNvPr id="270" name="Freeform 25"/>
              <p:cNvSpPr>
                <a:spLocks noEditPoints="1"/>
              </p:cNvSpPr>
              <p:nvPr/>
            </p:nvSpPr>
            <p:spPr bwMode="auto">
              <a:xfrm>
                <a:off x="7237413" y="2392363"/>
                <a:ext cx="222250" cy="347663"/>
              </a:xfrm>
              <a:custGeom>
                <a:avLst/>
                <a:gdLst/>
                <a:ahLst/>
                <a:cxnLst>
                  <a:cxn ang="0">
                    <a:pos x="80" y="169"/>
                  </a:cxn>
                  <a:cxn ang="0">
                    <a:pos x="93" y="164"/>
                  </a:cxn>
                  <a:cxn ang="0">
                    <a:pos x="105" y="151"/>
                  </a:cxn>
                  <a:cxn ang="0">
                    <a:pos x="103" y="134"/>
                  </a:cxn>
                  <a:cxn ang="0">
                    <a:pos x="92" y="125"/>
                  </a:cxn>
                  <a:cxn ang="0">
                    <a:pos x="80" y="121"/>
                  </a:cxn>
                  <a:cxn ang="0">
                    <a:pos x="53" y="42"/>
                  </a:cxn>
                  <a:cxn ang="0">
                    <a:pos x="43" y="51"/>
                  </a:cxn>
                  <a:cxn ang="0">
                    <a:pos x="42" y="64"/>
                  </a:cxn>
                  <a:cxn ang="0">
                    <a:pos x="47" y="72"/>
                  </a:cxn>
                  <a:cxn ang="0">
                    <a:pos x="59" y="80"/>
                  </a:cxn>
                  <a:cxn ang="0">
                    <a:pos x="59" y="0"/>
                  </a:cxn>
                  <a:cxn ang="0">
                    <a:pos x="80" y="11"/>
                  </a:cxn>
                  <a:cxn ang="0">
                    <a:pos x="117" y="25"/>
                  </a:cxn>
                  <a:cxn ang="0">
                    <a:pos x="134" y="54"/>
                  </a:cxn>
                  <a:cxn ang="0">
                    <a:pos x="92" y="45"/>
                  </a:cxn>
                  <a:cxn ang="0">
                    <a:pos x="80" y="38"/>
                  </a:cxn>
                  <a:cxn ang="0">
                    <a:pos x="101" y="93"/>
                  </a:cxn>
                  <a:cxn ang="0">
                    <a:pos x="127" y="108"/>
                  </a:cxn>
                  <a:cxn ang="0">
                    <a:pos x="140" y="140"/>
                  </a:cxn>
                  <a:cxn ang="0">
                    <a:pos x="134" y="166"/>
                  </a:cxn>
                  <a:cxn ang="0">
                    <a:pos x="113" y="187"/>
                  </a:cxn>
                  <a:cxn ang="0">
                    <a:pos x="80" y="196"/>
                  </a:cxn>
                  <a:cxn ang="0">
                    <a:pos x="59" y="219"/>
                  </a:cxn>
                  <a:cxn ang="0">
                    <a:pos x="37" y="192"/>
                  </a:cxn>
                  <a:cxn ang="0">
                    <a:pos x="8" y="164"/>
                  </a:cxn>
                  <a:cxn ang="0">
                    <a:pos x="37" y="140"/>
                  </a:cxn>
                  <a:cxn ang="0">
                    <a:pos x="42" y="153"/>
                  </a:cxn>
                  <a:cxn ang="0">
                    <a:pos x="59" y="167"/>
                  </a:cxn>
                  <a:cxn ang="0">
                    <a:pos x="43" y="111"/>
                  </a:cxn>
                  <a:cxn ang="0">
                    <a:pos x="19" y="95"/>
                  </a:cxn>
                  <a:cxn ang="0">
                    <a:pos x="6" y="61"/>
                  </a:cxn>
                  <a:cxn ang="0">
                    <a:pos x="21" y="27"/>
                  </a:cxn>
                  <a:cxn ang="0">
                    <a:pos x="59" y="11"/>
                  </a:cxn>
                </a:cxnLst>
                <a:rect l="0" t="0" r="r" b="b"/>
                <a:pathLst>
                  <a:path w="140" h="219">
                    <a:moveTo>
                      <a:pt x="80" y="121"/>
                    </a:moveTo>
                    <a:lnTo>
                      <a:pt x="80" y="169"/>
                    </a:lnTo>
                    <a:lnTo>
                      <a:pt x="87" y="167"/>
                    </a:lnTo>
                    <a:lnTo>
                      <a:pt x="93" y="164"/>
                    </a:lnTo>
                    <a:lnTo>
                      <a:pt x="98" y="161"/>
                    </a:lnTo>
                    <a:lnTo>
                      <a:pt x="105" y="151"/>
                    </a:lnTo>
                    <a:lnTo>
                      <a:pt x="105" y="138"/>
                    </a:lnTo>
                    <a:lnTo>
                      <a:pt x="103" y="134"/>
                    </a:lnTo>
                    <a:lnTo>
                      <a:pt x="97" y="127"/>
                    </a:lnTo>
                    <a:lnTo>
                      <a:pt x="92" y="125"/>
                    </a:lnTo>
                    <a:lnTo>
                      <a:pt x="87" y="122"/>
                    </a:lnTo>
                    <a:lnTo>
                      <a:pt x="80" y="121"/>
                    </a:lnTo>
                    <a:close/>
                    <a:moveTo>
                      <a:pt x="59" y="38"/>
                    </a:moveTo>
                    <a:lnTo>
                      <a:pt x="53" y="42"/>
                    </a:lnTo>
                    <a:lnTo>
                      <a:pt x="47" y="46"/>
                    </a:lnTo>
                    <a:lnTo>
                      <a:pt x="43" y="51"/>
                    </a:lnTo>
                    <a:lnTo>
                      <a:pt x="42" y="54"/>
                    </a:lnTo>
                    <a:lnTo>
                      <a:pt x="42" y="64"/>
                    </a:lnTo>
                    <a:lnTo>
                      <a:pt x="43" y="67"/>
                    </a:lnTo>
                    <a:lnTo>
                      <a:pt x="47" y="72"/>
                    </a:lnTo>
                    <a:lnTo>
                      <a:pt x="53" y="77"/>
                    </a:lnTo>
                    <a:lnTo>
                      <a:pt x="59" y="80"/>
                    </a:lnTo>
                    <a:lnTo>
                      <a:pt x="59" y="38"/>
                    </a:lnTo>
                    <a:close/>
                    <a:moveTo>
                      <a:pt x="59" y="0"/>
                    </a:moveTo>
                    <a:lnTo>
                      <a:pt x="80" y="0"/>
                    </a:lnTo>
                    <a:lnTo>
                      <a:pt x="80" y="11"/>
                    </a:lnTo>
                    <a:lnTo>
                      <a:pt x="101" y="16"/>
                    </a:lnTo>
                    <a:lnTo>
                      <a:pt x="117" y="25"/>
                    </a:lnTo>
                    <a:lnTo>
                      <a:pt x="129" y="37"/>
                    </a:lnTo>
                    <a:lnTo>
                      <a:pt x="134" y="54"/>
                    </a:lnTo>
                    <a:lnTo>
                      <a:pt x="98" y="58"/>
                    </a:lnTo>
                    <a:lnTo>
                      <a:pt x="92" y="45"/>
                    </a:lnTo>
                    <a:lnTo>
                      <a:pt x="87" y="42"/>
                    </a:lnTo>
                    <a:lnTo>
                      <a:pt x="80" y="38"/>
                    </a:lnTo>
                    <a:lnTo>
                      <a:pt x="80" y="87"/>
                    </a:lnTo>
                    <a:lnTo>
                      <a:pt x="101" y="93"/>
                    </a:lnTo>
                    <a:lnTo>
                      <a:pt x="116" y="100"/>
                    </a:lnTo>
                    <a:lnTo>
                      <a:pt x="127" y="108"/>
                    </a:lnTo>
                    <a:lnTo>
                      <a:pt x="137" y="122"/>
                    </a:lnTo>
                    <a:lnTo>
                      <a:pt x="140" y="140"/>
                    </a:lnTo>
                    <a:lnTo>
                      <a:pt x="138" y="155"/>
                    </a:lnTo>
                    <a:lnTo>
                      <a:pt x="134" y="166"/>
                    </a:lnTo>
                    <a:lnTo>
                      <a:pt x="124" y="177"/>
                    </a:lnTo>
                    <a:lnTo>
                      <a:pt x="113" y="187"/>
                    </a:lnTo>
                    <a:lnTo>
                      <a:pt x="98" y="193"/>
                    </a:lnTo>
                    <a:lnTo>
                      <a:pt x="80" y="196"/>
                    </a:lnTo>
                    <a:lnTo>
                      <a:pt x="80" y="219"/>
                    </a:lnTo>
                    <a:lnTo>
                      <a:pt x="59" y="219"/>
                    </a:lnTo>
                    <a:lnTo>
                      <a:pt x="59" y="196"/>
                    </a:lnTo>
                    <a:lnTo>
                      <a:pt x="37" y="192"/>
                    </a:lnTo>
                    <a:lnTo>
                      <a:pt x="19" y="180"/>
                    </a:lnTo>
                    <a:lnTo>
                      <a:pt x="8" y="164"/>
                    </a:lnTo>
                    <a:lnTo>
                      <a:pt x="0" y="143"/>
                    </a:lnTo>
                    <a:lnTo>
                      <a:pt x="37" y="140"/>
                    </a:lnTo>
                    <a:lnTo>
                      <a:pt x="39" y="146"/>
                    </a:lnTo>
                    <a:lnTo>
                      <a:pt x="42" y="153"/>
                    </a:lnTo>
                    <a:lnTo>
                      <a:pt x="50" y="161"/>
                    </a:lnTo>
                    <a:lnTo>
                      <a:pt x="59" y="167"/>
                    </a:lnTo>
                    <a:lnTo>
                      <a:pt x="59" y="116"/>
                    </a:lnTo>
                    <a:lnTo>
                      <a:pt x="43" y="111"/>
                    </a:lnTo>
                    <a:lnTo>
                      <a:pt x="29" y="103"/>
                    </a:lnTo>
                    <a:lnTo>
                      <a:pt x="19" y="95"/>
                    </a:lnTo>
                    <a:lnTo>
                      <a:pt x="10" y="79"/>
                    </a:lnTo>
                    <a:lnTo>
                      <a:pt x="6" y="61"/>
                    </a:lnTo>
                    <a:lnTo>
                      <a:pt x="10" y="43"/>
                    </a:lnTo>
                    <a:lnTo>
                      <a:pt x="21" y="27"/>
                    </a:lnTo>
                    <a:lnTo>
                      <a:pt x="39" y="16"/>
                    </a:lnTo>
                    <a:lnTo>
                      <a:pt x="59" y="11"/>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grpSp>
        <p:grpSp>
          <p:nvGrpSpPr>
            <p:cNvPr id="271" name="Group 21"/>
            <p:cNvGrpSpPr/>
            <p:nvPr/>
          </p:nvGrpSpPr>
          <p:grpSpPr>
            <a:xfrm>
              <a:off x="742391" y="4908471"/>
              <a:ext cx="182880" cy="182880"/>
              <a:chOff x="6629400" y="1784351"/>
              <a:chExt cx="1441450" cy="1376362"/>
            </a:xfrm>
            <a:solidFill>
              <a:srgbClr val="AC0000"/>
            </a:solidFill>
          </p:grpSpPr>
          <p:sp>
            <p:nvSpPr>
              <p:cNvPr id="272" name="Freeform 21"/>
              <p:cNvSpPr>
                <a:spLocks noEditPoints="1"/>
              </p:cNvSpPr>
              <p:nvPr/>
            </p:nvSpPr>
            <p:spPr bwMode="auto">
              <a:xfrm>
                <a:off x="6629400" y="2084388"/>
                <a:ext cx="1441450" cy="1076325"/>
              </a:xfrm>
              <a:custGeom>
                <a:avLst/>
                <a:gdLst/>
                <a:ahLst/>
                <a:cxnLst>
                  <a:cxn ang="0">
                    <a:pos x="156" y="198"/>
                  </a:cxn>
                  <a:cxn ang="0">
                    <a:pos x="151" y="218"/>
                  </a:cxn>
                  <a:cxn ang="0">
                    <a:pos x="167" y="232"/>
                  </a:cxn>
                  <a:cxn ang="0">
                    <a:pos x="191" y="223"/>
                  </a:cxn>
                  <a:cxn ang="0">
                    <a:pos x="193" y="205"/>
                  </a:cxn>
                  <a:cxn ang="0">
                    <a:pos x="180" y="192"/>
                  </a:cxn>
                  <a:cxn ang="0">
                    <a:pos x="866" y="147"/>
                  </a:cxn>
                  <a:cxn ang="0">
                    <a:pos x="871" y="171"/>
                  </a:cxn>
                  <a:cxn ang="0">
                    <a:pos x="882" y="174"/>
                  </a:cxn>
                  <a:cxn ang="0">
                    <a:pos x="871" y="147"/>
                  </a:cxn>
                  <a:cxn ang="0">
                    <a:pos x="415" y="144"/>
                  </a:cxn>
                  <a:cxn ang="0">
                    <a:pos x="325" y="200"/>
                  </a:cxn>
                  <a:cxn ang="0">
                    <a:pos x="289" y="303"/>
                  </a:cxn>
                  <a:cxn ang="0">
                    <a:pos x="325" y="407"/>
                  </a:cxn>
                  <a:cxn ang="0">
                    <a:pos x="415" y="463"/>
                  </a:cxn>
                  <a:cxn ang="0">
                    <a:pos x="526" y="452"/>
                  </a:cxn>
                  <a:cxn ang="0">
                    <a:pos x="602" y="376"/>
                  </a:cxn>
                  <a:cxn ang="0">
                    <a:pos x="613" y="266"/>
                  </a:cxn>
                  <a:cxn ang="0">
                    <a:pos x="557" y="176"/>
                  </a:cxn>
                  <a:cxn ang="0">
                    <a:pos x="454" y="139"/>
                  </a:cxn>
                  <a:cxn ang="0">
                    <a:pos x="256" y="5"/>
                  </a:cxn>
                  <a:cxn ang="0">
                    <a:pos x="310" y="35"/>
                  </a:cxn>
                  <a:cxn ang="0">
                    <a:pos x="449" y="16"/>
                  </a:cxn>
                  <a:cxn ang="0">
                    <a:pos x="636" y="52"/>
                  </a:cxn>
                  <a:cxn ang="0">
                    <a:pos x="777" y="145"/>
                  </a:cxn>
                  <a:cxn ang="0">
                    <a:pos x="856" y="198"/>
                  </a:cxn>
                  <a:cxn ang="0">
                    <a:pos x="842" y="150"/>
                  </a:cxn>
                  <a:cxn ang="0">
                    <a:pos x="848" y="129"/>
                  </a:cxn>
                  <a:cxn ang="0">
                    <a:pos x="890" y="132"/>
                  </a:cxn>
                  <a:cxn ang="0">
                    <a:pos x="908" y="181"/>
                  </a:cxn>
                  <a:cxn ang="0">
                    <a:pos x="895" y="210"/>
                  </a:cxn>
                  <a:cxn ang="0">
                    <a:pos x="895" y="240"/>
                  </a:cxn>
                  <a:cxn ang="0">
                    <a:pos x="869" y="231"/>
                  </a:cxn>
                  <a:cxn ang="0">
                    <a:pos x="845" y="223"/>
                  </a:cxn>
                  <a:cxn ang="0">
                    <a:pos x="847" y="284"/>
                  </a:cxn>
                  <a:cxn ang="0">
                    <a:pos x="835" y="399"/>
                  </a:cxn>
                  <a:cxn ang="0">
                    <a:pos x="768" y="502"/>
                  </a:cxn>
                  <a:cxn ang="0">
                    <a:pos x="583" y="605"/>
                  </a:cxn>
                  <a:cxn ang="0">
                    <a:pos x="396" y="620"/>
                  </a:cxn>
                  <a:cxn ang="0">
                    <a:pos x="212" y="671"/>
                  </a:cxn>
                  <a:cxn ang="0">
                    <a:pos x="130" y="503"/>
                  </a:cxn>
                  <a:cxn ang="0">
                    <a:pos x="0" y="294"/>
                  </a:cxn>
                  <a:cxn ang="0">
                    <a:pos x="90" y="184"/>
                  </a:cxn>
                  <a:cxn ang="0">
                    <a:pos x="188" y="90"/>
                  </a:cxn>
                  <a:cxn ang="0">
                    <a:pos x="141" y="37"/>
                  </a:cxn>
                  <a:cxn ang="0">
                    <a:pos x="112" y="21"/>
                  </a:cxn>
                  <a:cxn ang="0">
                    <a:pos x="174" y="2"/>
                  </a:cxn>
                </a:cxnLst>
                <a:rect l="0" t="0" r="r" b="b"/>
                <a:pathLst>
                  <a:path w="908" h="678">
                    <a:moveTo>
                      <a:pt x="174" y="190"/>
                    </a:moveTo>
                    <a:lnTo>
                      <a:pt x="165" y="192"/>
                    </a:lnTo>
                    <a:lnTo>
                      <a:pt x="156" y="198"/>
                    </a:lnTo>
                    <a:lnTo>
                      <a:pt x="153" y="205"/>
                    </a:lnTo>
                    <a:lnTo>
                      <a:pt x="151" y="211"/>
                    </a:lnTo>
                    <a:lnTo>
                      <a:pt x="151" y="218"/>
                    </a:lnTo>
                    <a:lnTo>
                      <a:pt x="154" y="223"/>
                    </a:lnTo>
                    <a:lnTo>
                      <a:pt x="157" y="226"/>
                    </a:lnTo>
                    <a:lnTo>
                      <a:pt x="167" y="232"/>
                    </a:lnTo>
                    <a:lnTo>
                      <a:pt x="178" y="232"/>
                    </a:lnTo>
                    <a:lnTo>
                      <a:pt x="188" y="226"/>
                    </a:lnTo>
                    <a:lnTo>
                      <a:pt x="191" y="223"/>
                    </a:lnTo>
                    <a:lnTo>
                      <a:pt x="194" y="218"/>
                    </a:lnTo>
                    <a:lnTo>
                      <a:pt x="194" y="211"/>
                    </a:lnTo>
                    <a:lnTo>
                      <a:pt x="193" y="205"/>
                    </a:lnTo>
                    <a:lnTo>
                      <a:pt x="190" y="198"/>
                    </a:lnTo>
                    <a:lnTo>
                      <a:pt x="186" y="195"/>
                    </a:lnTo>
                    <a:lnTo>
                      <a:pt x="180" y="192"/>
                    </a:lnTo>
                    <a:lnTo>
                      <a:pt x="174" y="190"/>
                    </a:lnTo>
                    <a:close/>
                    <a:moveTo>
                      <a:pt x="868" y="145"/>
                    </a:moveTo>
                    <a:lnTo>
                      <a:pt x="866" y="147"/>
                    </a:lnTo>
                    <a:lnTo>
                      <a:pt x="864" y="152"/>
                    </a:lnTo>
                    <a:lnTo>
                      <a:pt x="868" y="160"/>
                    </a:lnTo>
                    <a:lnTo>
                      <a:pt x="871" y="171"/>
                    </a:lnTo>
                    <a:lnTo>
                      <a:pt x="880" y="190"/>
                    </a:lnTo>
                    <a:lnTo>
                      <a:pt x="880" y="189"/>
                    </a:lnTo>
                    <a:lnTo>
                      <a:pt x="882" y="174"/>
                    </a:lnTo>
                    <a:lnTo>
                      <a:pt x="879" y="161"/>
                    </a:lnTo>
                    <a:lnTo>
                      <a:pt x="872" y="150"/>
                    </a:lnTo>
                    <a:lnTo>
                      <a:pt x="871" y="147"/>
                    </a:lnTo>
                    <a:lnTo>
                      <a:pt x="868" y="145"/>
                    </a:lnTo>
                    <a:close/>
                    <a:moveTo>
                      <a:pt x="454" y="139"/>
                    </a:moveTo>
                    <a:lnTo>
                      <a:pt x="415" y="144"/>
                    </a:lnTo>
                    <a:lnTo>
                      <a:pt x="381" y="155"/>
                    </a:lnTo>
                    <a:lnTo>
                      <a:pt x="351" y="176"/>
                    </a:lnTo>
                    <a:lnTo>
                      <a:pt x="325" y="200"/>
                    </a:lnTo>
                    <a:lnTo>
                      <a:pt x="306" y="231"/>
                    </a:lnTo>
                    <a:lnTo>
                      <a:pt x="294" y="266"/>
                    </a:lnTo>
                    <a:lnTo>
                      <a:pt x="289" y="303"/>
                    </a:lnTo>
                    <a:lnTo>
                      <a:pt x="294" y="340"/>
                    </a:lnTo>
                    <a:lnTo>
                      <a:pt x="306" y="376"/>
                    </a:lnTo>
                    <a:lnTo>
                      <a:pt x="325" y="407"/>
                    </a:lnTo>
                    <a:lnTo>
                      <a:pt x="351" y="431"/>
                    </a:lnTo>
                    <a:lnTo>
                      <a:pt x="381" y="452"/>
                    </a:lnTo>
                    <a:lnTo>
                      <a:pt x="415" y="463"/>
                    </a:lnTo>
                    <a:lnTo>
                      <a:pt x="454" y="468"/>
                    </a:lnTo>
                    <a:lnTo>
                      <a:pt x="491" y="463"/>
                    </a:lnTo>
                    <a:lnTo>
                      <a:pt x="526" y="452"/>
                    </a:lnTo>
                    <a:lnTo>
                      <a:pt x="557" y="431"/>
                    </a:lnTo>
                    <a:lnTo>
                      <a:pt x="581" y="407"/>
                    </a:lnTo>
                    <a:lnTo>
                      <a:pt x="602" y="376"/>
                    </a:lnTo>
                    <a:lnTo>
                      <a:pt x="613" y="340"/>
                    </a:lnTo>
                    <a:lnTo>
                      <a:pt x="618" y="303"/>
                    </a:lnTo>
                    <a:lnTo>
                      <a:pt x="613" y="266"/>
                    </a:lnTo>
                    <a:lnTo>
                      <a:pt x="602" y="231"/>
                    </a:lnTo>
                    <a:lnTo>
                      <a:pt x="581" y="200"/>
                    </a:lnTo>
                    <a:lnTo>
                      <a:pt x="557" y="176"/>
                    </a:lnTo>
                    <a:lnTo>
                      <a:pt x="526" y="155"/>
                    </a:lnTo>
                    <a:lnTo>
                      <a:pt x="491" y="144"/>
                    </a:lnTo>
                    <a:lnTo>
                      <a:pt x="454" y="139"/>
                    </a:lnTo>
                    <a:close/>
                    <a:moveTo>
                      <a:pt x="203" y="0"/>
                    </a:moveTo>
                    <a:lnTo>
                      <a:pt x="232" y="0"/>
                    </a:lnTo>
                    <a:lnTo>
                      <a:pt x="256" y="5"/>
                    </a:lnTo>
                    <a:lnTo>
                      <a:pt x="278" y="13"/>
                    </a:lnTo>
                    <a:lnTo>
                      <a:pt x="296" y="24"/>
                    </a:lnTo>
                    <a:lnTo>
                      <a:pt x="310" y="35"/>
                    </a:lnTo>
                    <a:lnTo>
                      <a:pt x="354" y="26"/>
                    </a:lnTo>
                    <a:lnTo>
                      <a:pt x="401" y="19"/>
                    </a:lnTo>
                    <a:lnTo>
                      <a:pt x="449" y="16"/>
                    </a:lnTo>
                    <a:lnTo>
                      <a:pt x="515" y="21"/>
                    </a:lnTo>
                    <a:lnTo>
                      <a:pt x="578" y="32"/>
                    </a:lnTo>
                    <a:lnTo>
                      <a:pt x="636" y="52"/>
                    </a:lnTo>
                    <a:lnTo>
                      <a:pt x="689" y="77"/>
                    </a:lnTo>
                    <a:lnTo>
                      <a:pt x="737" y="108"/>
                    </a:lnTo>
                    <a:lnTo>
                      <a:pt x="777" y="145"/>
                    </a:lnTo>
                    <a:lnTo>
                      <a:pt x="810" y="187"/>
                    </a:lnTo>
                    <a:lnTo>
                      <a:pt x="834" y="195"/>
                    </a:lnTo>
                    <a:lnTo>
                      <a:pt x="856" y="198"/>
                    </a:lnTo>
                    <a:lnTo>
                      <a:pt x="848" y="182"/>
                    </a:lnTo>
                    <a:lnTo>
                      <a:pt x="843" y="165"/>
                    </a:lnTo>
                    <a:lnTo>
                      <a:pt x="842" y="150"/>
                    </a:lnTo>
                    <a:lnTo>
                      <a:pt x="843" y="137"/>
                    </a:lnTo>
                    <a:lnTo>
                      <a:pt x="845" y="132"/>
                    </a:lnTo>
                    <a:lnTo>
                      <a:pt x="848" y="129"/>
                    </a:lnTo>
                    <a:lnTo>
                      <a:pt x="858" y="123"/>
                    </a:lnTo>
                    <a:lnTo>
                      <a:pt x="874" y="123"/>
                    </a:lnTo>
                    <a:lnTo>
                      <a:pt x="890" y="132"/>
                    </a:lnTo>
                    <a:lnTo>
                      <a:pt x="900" y="145"/>
                    </a:lnTo>
                    <a:lnTo>
                      <a:pt x="906" y="161"/>
                    </a:lnTo>
                    <a:lnTo>
                      <a:pt x="908" y="181"/>
                    </a:lnTo>
                    <a:lnTo>
                      <a:pt x="903" y="197"/>
                    </a:lnTo>
                    <a:lnTo>
                      <a:pt x="900" y="203"/>
                    </a:lnTo>
                    <a:lnTo>
                      <a:pt x="895" y="210"/>
                    </a:lnTo>
                    <a:lnTo>
                      <a:pt x="890" y="215"/>
                    </a:lnTo>
                    <a:lnTo>
                      <a:pt x="895" y="229"/>
                    </a:lnTo>
                    <a:lnTo>
                      <a:pt x="895" y="240"/>
                    </a:lnTo>
                    <a:lnTo>
                      <a:pt x="871" y="237"/>
                    </a:lnTo>
                    <a:lnTo>
                      <a:pt x="871" y="234"/>
                    </a:lnTo>
                    <a:lnTo>
                      <a:pt x="869" y="231"/>
                    </a:lnTo>
                    <a:lnTo>
                      <a:pt x="869" y="226"/>
                    </a:lnTo>
                    <a:lnTo>
                      <a:pt x="868" y="223"/>
                    </a:lnTo>
                    <a:lnTo>
                      <a:pt x="845" y="223"/>
                    </a:lnTo>
                    <a:lnTo>
                      <a:pt x="827" y="218"/>
                    </a:lnTo>
                    <a:lnTo>
                      <a:pt x="840" y="250"/>
                    </a:lnTo>
                    <a:lnTo>
                      <a:pt x="847" y="284"/>
                    </a:lnTo>
                    <a:lnTo>
                      <a:pt x="850" y="319"/>
                    </a:lnTo>
                    <a:lnTo>
                      <a:pt x="847" y="360"/>
                    </a:lnTo>
                    <a:lnTo>
                      <a:pt x="835" y="399"/>
                    </a:lnTo>
                    <a:lnTo>
                      <a:pt x="819" y="436"/>
                    </a:lnTo>
                    <a:lnTo>
                      <a:pt x="797" y="470"/>
                    </a:lnTo>
                    <a:lnTo>
                      <a:pt x="768" y="502"/>
                    </a:lnTo>
                    <a:lnTo>
                      <a:pt x="718" y="678"/>
                    </a:lnTo>
                    <a:lnTo>
                      <a:pt x="613" y="674"/>
                    </a:lnTo>
                    <a:lnTo>
                      <a:pt x="583" y="605"/>
                    </a:lnTo>
                    <a:lnTo>
                      <a:pt x="518" y="618"/>
                    </a:lnTo>
                    <a:lnTo>
                      <a:pt x="449" y="623"/>
                    </a:lnTo>
                    <a:lnTo>
                      <a:pt x="396" y="620"/>
                    </a:lnTo>
                    <a:lnTo>
                      <a:pt x="346" y="611"/>
                    </a:lnTo>
                    <a:lnTo>
                      <a:pt x="310" y="678"/>
                    </a:lnTo>
                    <a:lnTo>
                      <a:pt x="212" y="671"/>
                    </a:lnTo>
                    <a:lnTo>
                      <a:pt x="198" y="557"/>
                    </a:lnTo>
                    <a:lnTo>
                      <a:pt x="162" y="531"/>
                    </a:lnTo>
                    <a:lnTo>
                      <a:pt x="130" y="503"/>
                    </a:lnTo>
                    <a:lnTo>
                      <a:pt x="103" y="474"/>
                    </a:lnTo>
                    <a:lnTo>
                      <a:pt x="11" y="445"/>
                    </a:lnTo>
                    <a:lnTo>
                      <a:pt x="0" y="294"/>
                    </a:lnTo>
                    <a:lnTo>
                      <a:pt x="54" y="261"/>
                    </a:lnTo>
                    <a:lnTo>
                      <a:pt x="69" y="221"/>
                    </a:lnTo>
                    <a:lnTo>
                      <a:pt x="90" y="184"/>
                    </a:lnTo>
                    <a:lnTo>
                      <a:pt x="117" y="150"/>
                    </a:lnTo>
                    <a:lnTo>
                      <a:pt x="149" y="118"/>
                    </a:lnTo>
                    <a:lnTo>
                      <a:pt x="188" y="90"/>
                    </a:lnTo>
                    <a:lnTo>
                      <a:pt x="178" y="74"/>
                    </a:lnTo>
                    <a:lnTo>
                      <a:pt x="162" y="55"/>
                    </a:lnTo>
                    <a:lnTo>
                      <a:pt x="141" y="37"/>
                    </a:lnTo>
                    <a:lnTo>
                      <a:pt x="119" y="23"/>
                    </a:lnTo>
                    <a:lnTo>
                      <a:pt x="116" y="21"/>
                    </a:lnTo>
                    <a:lnTo>
                      <a:pt x="112" y="21"/>
                    </a:lnTo>
                    <a:lnTo>
                      <a:pt x="132" y="15"/>
                    </a:lnTo>
                    <a:lnTo>
                      <a:pt x="149" y="8"/>
                    </a:lnTo>
                    <a:lnTo>
                      <a:pt x="174" y="2"/>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sp>
            <p:nvSpPr>
              <p:cNvPr id="273" name="Freeform 22"/>
              <p:cNvSpPr>
                <a:spLocks/>
              </p:cNvSpPr>
              <p:nvPr/>
            </p:nvSpPr>
            <p:spPr bwMode="auto">
              <a:xfrm>
                <a:off x="7354888" y="1958976"/>
                <a:ext cx="20638" cy="49213"/>
              </a:xfrm>
              <a:custGeom>
                <a:avLst/>
                <a:gdLst/>
                <a:ahLst/>
                <a:cxnLst>
                  <a:cxn ang="0">
                    <a:pos x="0" y="0"/>
                  </a:cxn>
                  <a:cxn ang="0">
                    <a:pos x="3" y="2"/>
                  </a:cxn>
                  <a:cxn ang="0">
                    <a:pos x="5" y="3"/>
                  </a:cxn>
                  <a:cxn ang="0">
                    <a:pos x="8" y="5"/>
                  </a:cxn>
                  <a:cxn ang="0">
                    <a:pos x="11" y="8"/>
                  </a:cxn>
                  <a:cxn ang="0">
                    <a:pos x="11" y="11"/>
                  </a:cxn>
                  <a:cxn ang="0">
                    <a:pos x="13" y="13"/>
                  </a:cxn>
                  <a:cxn ang="0">
                    <a:pos x="13" y="16"/>
                  </a:cxn>
                  <a:cxn ang="0">
                    <a:pos x="11" y="21"/>
                  </a:cxn>
                  <a:cxn ang="0">
                    <a:pos x="8" y="26"/>
                  </a:cxn>
                  <a:cxn ang="0">
                    <a:pos x="6" y="29"/>
                  </a:cxn>
                  <a:cxn ang="0">
                    <a:pos x="3" y="31"/>
                  </a:cxn>
                  <a:cxn ang="0">
                    <a:pos x="0" y="31"/>
                  </a:cxn>
                  <a:cxn ang="0">
                    <a:pos x="0" y="0"/>
                  </a:cxn>
                </a:cxnLst>
                <a:rect l="0" t="0" r="r" b="b"/>
                <a:pathLst>
                  <a:path w="13" h="31">
                    <a:moveTo>
                      <a:pt x="0" y="0"/>
                    </a:moveTo>
                    <a:lnTo>
                      <a:pt x="3" y="2"/>
                    </a:lnTo>
                    <a:lnTo>
                      <a:pt x="5" y="3"/>
                    </a:lnTo>
                    <a:lnTo>
                      <a:pt x="8" y="5"/>
                    </a:lnTo>
                    <a:lnTo>
                      <a:pt x="11" y="8"/>
                    </a:lnTo>
                    <a:lnTo>
                      <a:pt x="11" y="11"/>
                    </a:lnTo>
                    <a:lnTo>
                      <a:pt x="13" y="13"/>
                    </a:lnTo>
                    <a:lnTo>
                      <a:pt x="13" y="16"/>
                    </a:lnTo>
                    <a:lnTo>
                      <a:pt x="11" y="21"/>
                    </a:lnTo>
                    <a:lnTo>
                      <a:pt x="8" y="26"/>
                    </a:lnTo>
                    <a:lnTo>
                      <a:pt x="6" y="29"/>
                    </a:lnTo>
                    <a:lnTo>
                      <a:pt x="3" y="31"/>
                    </a:lnTo>
                    <a:lnTo>
                      <a:pt x="0" y="3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sp>
            <p:nvSpPr>
              <p:cNvPr id="274" name="Freeform 23"/>
              <p:cNvSpPr>
                <a:spLocks/>
              </p:cNvSpPr>
              <p:nvPr/>
            </p:nvSpPr>
            <p:spPr bwMode="auto">
              <a:xfrm>
                <a:off x="7318375" y="1876426"/>
                <a:ext cx="15875" cy="41275"/>
              </a:xfrm>
              <a:custGeom>
                <a:avLst/>
                <a:gdLst/>
                <a:ahLst/>
                <a:cxnLst>
                  <a:cxn ang="0">
                    <a:pos x="8" y="0"/>
                  </a:cxn>
                  <a:cxn ang="0">
                    <a:pos x="10" y="0"/>
                  </a:cxn>
                  <a:cxn ang="0">
                    <a:pos x="10" y="26"/>
                  </a:cxn>
                  <a:cxn ang="0">
                    <a:pos x="7" y="23"/>
                  </a:cxn>
                  <a:cxn ang="0">
                    <a:pos x="4" y="21"/>
                  </a:cxn>
                  <a:cxn ang="0">
                    <a:pos x="2" y="18"/>
                  </a:cxn>
                  <a:cxn ang="0">
                    <a:pos x="0" y="16"/>
                  </a:cxn>
                  <a:cxn ang="0">
                    <a:pos x="0" y="13"/>
                  </a:cxn>
                  <a:cxn ang="0">
                    <a:pos x="2" y="8"/>
                  </a:cxn>
                  <a:cxn ang="0">
                    <a:pos x="5" y="2"/>
                  </a:cxn>
                  <a:cxn ang="0">
                    <a:pos x="8" y="0"/>
                  </a:cxn>
                </a:cxnLst>
                <a:rect l="0" t="0" r="r" b="b"/>
                <a:pathLst>
                  <a:path w="10" h="26">
                    <a:moveTo>
                      <a:pt x="8" y="0"/>
                    </a:moveTo>
                    <a:lnTo>
                      <a:pt x="10" y="0"/>
                    </a:lnTo>
                    <a:lnTo>
                      <a:pt x="10" y="26"/>
                    </a:lnTo>
                    <a:lnTo>
                      <a:pt x="7" y="23"/>
                    </a:lnTo>
                    <a:lnTo>
                      <a:pt x="4" y="21"/>
                    </a:lnTo>
                    <a:lnTo>
                      <a:pt x="2" y="18"/>
                    </a:lnTo>
                    <a:lnTo>
                      <a:pt x="0" y="16"/>
                    </a:lnTo>
                    <a:lnTo>
                      <a:pt x="0" y="13"/>
                    </a:lnTo>
                    <a:lnTo>
                      <a:pt x="2" y="8"/>
                    </a:lnTo>
                    <a:lnTo>
                      <a:pt x="5"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sp>
            <p:nvSpPr>
              <p:cNvPr id="275" name="Freeform 24"/>
              <p:cNvSpPr>
                <a:spLocks noEditPoints="1"/>
              </p:cNvSpPr>
              <p:nvPr/>
            </p:nvSpPr>
            <p:spPr bwMode="auto">
              <a:xfrm>
                <a:off x="7158038" y="1784351"/>
                <a:ext cx="373063" cy="309563"/>
              </a:xfrm>
              <a:custGeom>
                <a:avLst/>
                <a:gdLst/>
                <a:ahLst/>
                <a:cxnLst>
                  <a:cxn ang="0">
                    <a:pos x="111" y="41"/>
                  </a:cxn>
                  <a:cxn ang="0">
                    <a:pos x="100" y="44"/>
                  </a:cxn>
                  <a:cxn ang="0">
                    <a:pos x="84" y="60"/>
                  </a:cxn>
                  <a:cxn ang="0">
                    <a:pos x="82" y="79"/>
                  </a:cxn>
                  <a:cxn ang="0">
                    <a:pos x="93" y="99"/>
                  </a:cxn>
                  <a:cxn ang="0">
                    <a:pos x="105" y="103"/>
                  </a:cxn>
                  <a:cxn ang="0">
                    <a:pos x="111" y="141"/>
                  </a:cxn>
                  <a:cxn ang="0">
                    <a:pos x="100" y="126"/>
                  </a:cxn>
                  <a:cxn ang="0">
                    <a:pos x="79" y="124"/>
                  </a:cxn>
                  <a:cxn ang="0">
                    <a:pos x="82" y="139"/>
                  </a:cxn>
                  <a:cxn ang="0">
                    <a:pos x="90" y="149"/>
                  </a:cxn>
                  <a:cxn ang="0">
                    <a:pos x="105" y="157"/>
                  </a:cxn>
                  <a:cxn ang="0">
                    <a:pos x="111" y="173"/>
                  </a:cxn>
                  <a:cxn ang="0">
                    <a:pos x="124" y="158"/>
                  </a:cxn>
                  <a:cxn ang="0">
                    <a:pos x="142" y="152"/>
                  </a:cxn>
                  <a:cxn ang="0">
                    <a:pos x="155" y="136"/>
                  </a:cxn>
                  <a:cxn ang="0">
                    <a:pos x="156" y="116"/>
                  </a:cxn>
                  <a:cxn ang="0">
                    <a:pos x="148" y="102"/>
                  </a:cxn>
                  <a:cxn ang="0">
                    <a:pos x="132" y="92"/>
                  </a:cxn>
                  <a:cxn ang="0">
                    <a:pos x="124" y="58"/>
                  </a:cxn>
                  <a:cxn ang="0">
                    <a:pos x="130" y="63"/>
                  </a:cxn>
                  <a:cxn ang="0">
                    <a:pos x="132" y="70"/>
                  </a:cxn>
                  <a:cxn ang="0">
                    <a:pos x="151" y="60"/>
                  </a:cxn>
                  <a:cxn ang="0">
                    <a:pos x="140" y="45"/>
                  </a:cxn>
                  <a:cxn ang="0">
                    <a:pos x="124" y="41"/>
                  </a:cxn>
                  <a:cxn ang="0">
                    <a:pos x="111" y="32"/>
                  </a:cxn>
                  <a:cxn ang="0">
                    <a:pos x="150" y="5"/>
                  </a:cxn>
                  <a:cxn ang="0">
                    <a:pos x="201" y="34"/>
                  </a:cxn>
                  <a:cxn ang="0">
                    <a:pos x="230" y="87"/>
                  </a:cxn>
                  <a:cxn ang="0">
                    <a:pos x="232" y="147"/>
                  </a:cxn>
                  <a:cxn ang="0">
                    <a:pos x="206" y="195"/>
                  </a:cxn>
                  <a:cxn ang="0">
                    <a:pos x="116" y="189"/>
                  </a:cxn>
                  <a:cxn ang="0">
                    <a:pos x="29" y="195"/>
                  </a:cxn>
                  <a:cxn ang="0">
                    <a:pos x="3" y="147"/>
                  </a:cxn>
                  <a:cxn ang="0">
                    <a:pos x="5" y="87"/>
                  </a:cxn>
                  <a:cxn ang="0">
                    <a:pos x="35" y="34"/>
                  </a:cxn>
                  <a:cxn ang="0">
                    <a:pos x="87" y="5"/>
                  </a:cxn>
                </a:cxnLst>
                <a:rect l="0" t="0" r="r" b="b"/>
                <a:pathLst>
                  <a:path w="235" h="195">
                    <a:moveTo>
                      <a:pt x="111" y="32"/>
                    </a:moveTo>
                    <a:lnTo>
                      <a:pt x="111" y="41"/>
                    </a:lnTo>
                    <a:lnTo>
                      <a:pt x="105" y="42"/>
                    </a:lnTo>
                    <a:lnTo>
                      <a:pt x="100" y="44"/>
                    </a:lnTo>
                    <a:lnTo>
                      <a:pt x="90" y="50"/>
                    </a:lnTo>
                    <a:lnTo>
                      <a:pt x="84" y="60"/>
                    </a:lnTo>
                    <a:lnTo>
                      <a:pt x="82" y="66"/>
                    </a:lnTo>
                    <a:lnTo>
                      <a:pt x="82" y="79"/>
                    </a:lnTo>
                    <a:lnTo>
                      <a:pt x="84" y="84"/>
                    </a:lnTo>
                    <a:lnTo>
                      <a:pt x="93" y="99"/>
                    </a:lnTo>
                    <a:lnTo>
                      <a:pt x="98" y="102"/>
                    </a:lnTo>
                    <a:lnTo>
                      <a:pt x="105" y="103"/>
                    </a:lnTo>
                    <a:lnTo>
                      <a:pt x="111" y="107"/>
                    </a:lnTo>
                    <a:lnTo>
                      <a:pt x="111" y="141"/>
                    </a:lnTo>
                    <a:lnTo>
                      <a:pt x="101" y="131"/>
                    </a:lnTo>
                    <a:lnTo>
                      <a:pt x="100" y="126"/>
                    </a:lnTo>
                    <a:lnTo>
                      <a:pt x="100" y="123"/>
                    </a:lnTo>
                    <a:lnTo>
                      <a:pt x="79" y="124"/>
                    </a:lnTo>
                    <a:lnTo>
                      <a:pt x="80" y="133"/>
                    </a:lnTo>
                    <a:lnTo>
                      <a:pt x="82" y="139"/>
                    </a:lnTo>
                    <a:lnTo>
                      <a:pt x="85" y="144"/>
                    </a:lnTo>
                    <a:lnTo>
                      <a:pt x="90" y="149"/>
                    </a:lnTo>
                    <a:lnTo>
                      <a:pt x="100" y="155"/>
                    </a:lnTo>
                    <a:lnTo>
                      <a:pt x="105" y="157"/>
                    </a:lnTo>
                    <a:lnTo>
                      <a:pt x="111" y="158"/>
                    </a:lnTo>
                    <a:lnTo>
                      <a:pt x="111" y="173"/>
                    </a:lnTo>
                    <a:lnTo>
                      <a:pt x="124" y="173"/>
                    </a:lnTo>
                    <a:lnTo>
                      <a:pt x="124" y="158"/>
                    </a:lnTo>
                    <a:lnTo>
                      <a:pt x="137" y="155"/>
                    </a:lnTo>
                    <a:lnTo>
                      <a:pt x="142" y="152"/>
                    </a:lnTo>
                    <a:lnTo>
                      <a:pt x="151" y="142"/>
                    </a:lnTo>
                    <a:lnTo>
                      <a:pt x="155" y="136"/>
                    </a:lnTo>
                    <a:lnTo>
                      <a:pt x="156" y="129"/>
                    </a:lnTo>
                    <a:lnTo>
                      <a:pt x="156" y="116"/>
                    </a:lnTo>
                    <a:lnTo>
                      <a:pt x="155" y="112"/>
                    </a:lnTo>
                    <a:lnTo>
                      <a:pt x="148" y="102"/>
                    </a:lnTo>
                    <a:lnTo>
                      <a:pt x="145" y="99"/>
                    </a:lnTo>
                    <a:lnTo>
                      <a:pt x="132" y="92"/>
                    </a:lnTo>
                    <a:lnTo>
                      <a:pt x="124" y="89"/>
                    </a:lnTo>
                    <a:lnTo>
                      <a:pt x="124" y="58"/>
                    </a:lnTo>
                    <a:lnTo>
                      <a:pt x="127" y="60"/>
                    </a:lnTo>
                    <a:lnTo>
                      <a:pt x="130" y="63"/>
                    </a:lnTo>
                    <a:lnTo>
                      <a:pt x="132" y="66"/>
                    </a:lnTo>
                    <a:lnTo>
                      <a:pt x="132" y="70"/>
                    </a:lnTo>
                    <a:lnTo>
                      <a:pt x="153" y="68"/>
                    </a:lnTo>
                    <a:lnTo>
                      <a:pt x="151" y="60"/>
                    </a:lnTo>
                    <a:lnTo>
                      <a:pt x="148" y="53"/>
                    </a:lnTo>
                    <a:lnTo>
                      <a:pt x="140" y="45"/>
                    </a:lnTo>
                    <a:lnTo>
                      <a:pt x="130" y="42"/>
                    </a:lnTo>
                    <a:lnTo>
                      <a:pt x="124" y="41"/>
                    </a:lnTo>
                    <a:lnTo>
                      <a:pt x="124" y="32"/>
                    </a:lnTo>
                    <a:lnTo>
                      <a:pt x="111" y="32"/>
                    </a:lnTo>
                    <a:close/>
                    <a:moveTo>
                      <a:pt x="118" y="0"/>
                    </a:moveTo>
                    <a:lnTo>
                      <a:pt x="150" y="5"/>
                    </a:lnTo>
                    <a:lnTo>
                      <a:pt x="177" y="16"/>
                    </a:lnTo>
                    <a:lnTo>
                      <a:pt x="201" y="34"/>
                    </a:lnTo>
                    <a:lnTo>
                      <a:pt x="219" y="58"/>
                    </a:lnTo>
                    <a:lnTo>
                      <a:pt x="230" y="87"/>
                    </a:lnTo>
                    <a:lnTo>
                      <a:pt x="235" y="118"/>
                    </a:lnTo>
                    <a:lnTo>
                      <a:pt x="232" y="147"/>
                    </a:lnTo>
                    <a:lnTo>
                      <a:pt x="222" y="173"/>
                    </a:lnTo>
                    <a:lnTo>
                      <a:pt x="206" y="195"/>
                    </a:lnTo>
                    <a:lnTo>
                      <a:pt x="161" y="191"/>
                    </a:lnTo>
                    <a:lnTo>
                      <a:pt x="116" y="189"/>
                    </a:lnTo>
                    <a:lnTo>
                      <a:pt x="72" y="191"/>
                    </a:lnTo>
                    <a:lnTo>
                      <a:pt x="29" y="195"/>
                    </a:lnTo>
                    <a:lnTo>
                      <a:pt x="13" y="173"/>
                    </a:lnTo>
                    <a:lnTo>
                      <a:pt x="3" y="147"/>
                    </a:lnTo>
                    <a:lnTo>
                      <a:pt x="0" y="118"/>
                    </a:lnTo>
                    <a:lnTo>
                      <a:pt x="5" y="87"/>
                    </a:lnTo>
                    <a:lnTo>
                      <a:pt x="16" y="58"/>
                    </a:lnTo>
                    <a:lnTo>
                      <a:pt x="35" y="34"/>
                    </a:lnTo>
                    <a:lnTo>
                      <a:pt x="58" y="16"/>
                    </a:lnTo>
                    <a:lnTo>
                      <a:pt x="87" y="5"/>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sp>
            <p:nvSpPr>
              <p:cNvPr id="276" name="Freeform 25"/>
              <p:cNvSpPr>
                <a:spLocks noEditPoints="1"/>
              </p:cNvSpPr>
              <p:nvPr/>
            </p:nvSpPr>
            <p:spPr bwMode="auto">
              <a:xfrm>
                <a:off x="7237413" y="2392363"/>
                <a:ext cx="222250" cy="347663"/>
              </a:xfrm>
              <a:custGeom>
                <a:avLst/>
                <a:gdLst/>
                <a:ahLst/>
                <a:cxnLst>
                  <a:cxn ang="0">
                    <a:pos x="80" y="169"/>
                  </a:cxn>
                  <a:cxn ang="0">
                    <a:pos x="93" y="164"/>
                  </a:cxn>
                  <a:cxn ang="0">
                    <a:pos x="105" y="151"/>
                  </a:cxn>
                  <a:cxn ang="0">
                    <a:pos x="103" y="134"/>
                  </a:cxn>
                  <a:cxn ang="0">
                    <a:pos x="92" y="125"/>
                  </a:cxn>
                  <a:cxn ang="0">
                    <a:pos x="80" y="121"/>
                  </a:cxn>
                  <a:cxn ang="0">
                    <a:pos x="53" y="42"/>
                  </a:cxn>
                  <a:cxn ang="0">
                    <a:pos x="43" y="51"/>
                  </a:cxn>
                  <a:cxn ang="0">
                    <a:pos x="42" y="64"/>
                  </a:cxn>
                  <a:cxn ang="0">
                    <a:pos x="47" y="72"/>
                  </a:cxn>
                  <a:cxn ang="0">
                    <a:pos x="59" y="80"/>
                  </a:cxn>
                  <a:cxn ang="0">
                    <a:pos x="59" y="0"/>
                  </a:cxn>
                  <a:cxn ang="0">
                    <a:pos x="80" y="11"/>
                  </a:cxn>
                  <a:cxn ang="0">
                    <a:pos x="117" y="25"/>
                  </a:cxn>
                  <a:cxn ang="0">
                    <a:pos x="134" y="54"/>
                  </a:cxn>
                  <a:cxn ang="0">
                    <a:pos x="92" y="45"/>
                  </a:cxn>
                  <a:cxn ang="0">
                    <a:pos x="80" y="38"/>
                  </a:cxn>
                  <a:cxn ang="0">
                    <a:pos x="101" y="93"/>
                  </a:cxn>
                  <a:cxn ang="0">
                    <a:pos x="127" y="108"/>
                  </a:cxn>
                  <a:cxn ang="0">
                    <a:pos x="140" y="140"/>
                  </a:cxn>
                  <a:cxn ang="0">
                    <a:pos x="134" y="166"/>
                  </a:cxn>
                  <a:cxn ang="0">
                    <a:pos x="113" y="187"/>
                  </a:cxn>
                  <a:cxn ang="0">
                    <a:pos x="80" y="196"/>
                  </a:cxn>
                  <a:cxn ang="0">
                    <a:pos x="59" y="219"/>
                  </a:cxn>
                  <a:cxn ang="0">
                    <a:pos x="37" y="192"/>
                  </a:cxn>
                  <a:cxn ang="0">
                    <a:pos x="8" y="164"/>
                  </a:cxn>
                  <a:cxn ang="0">
                    <a:pos x="37" y="140"/>
                  </a:cxn>
                  <a:cxn ang="0">
                    <a:pos x="42" y="153"/>
                  </a:cxn>
                  <a:cxn ang="0">
                    <a:pos x="59" y="167"/>
                  </a:cxn>
                  <a:cxn ang="0">
                    <a:pos x="43" y="111"/>
                  </a:cxn>
                  <a:cxn ang="0">
                    <a:pos x="19" y="95"/>
                  </a:cxn>
                  <a:cxn ang="0">
                    <a:pos x="6" y="61"/>
                  </a:cxn>
                  <a:cxn ang="0">
                    <a:pos x="21" y="27"/>
                  </a:cxn>
                  <a:cxn ang="0">
                    <a:pos x="59" y="11"/>
                  </a:cxn>
                </a:cxnLst>
                <a:rect l="0" t="0" r="r" b="b"/>
                <a:pathLst>
                  <a:path w="140" h="219">
                    <a:moveTo>
                      <a:pt x="80" y="121"/>
                    </a:moveTo>
                    <a:lnTo>
                      <a:pt x="80" y="169"/>
                    </a:lnTo>
                    <a:lnTo>
                      <a:pt x="87" y="167"/>
                    </a:lnTo>
                    <a:lnTo>
                      <a:pt x="93" y="164"/>
                    </a:lnTo>
                    <a:lnTo>
                      <a:pt x="98" y="161"/>
                    </a:lnTo>
                    <a:lnTo>
                      <a:pt x="105" y="151"/>
                    </a:lnTo>
                    <a:lnTo>
                      <a:pt x="105" y="138"/>
                    </a:lnTo>
                    <a:lnTo>
                      <a:pt x="103" y="134"/>
                    </a:lnTo>
                    <a:lnTo>
                      <a:pt x="97" y="127"/>
                    </a:lnTo>
                    <a:lnTo>
                      <a:pt x="92" y="125"/>
                    </a:lnTo>
                    <a:lnTo>
                      <a:pt x="87" y="122"/>
                    </a:lnTo>
                    <a:lnTo>
                      <a:pt x="80" y="121"/>
                    </a:lnTo>
                    <a:close/>
                    <a:moveTo>
                      <a:pt x="59" y="38"/>
                    </a:moveTo>
                    <a:lnTo>
                      <a:pt x="53" y="42"/>
                    </a:lnTo>
                    <a:lnTo>
                      <a:pt x="47" y="46"/>
                    </a:lnTo>
                    <a:lnTo>
                      <a:pt x="43" y="51"/>
                    </a:lnTo>
                    <a:lnTo>
                      <a:pt x="42" y="54"/>
                    </a:lnTo>
                    <a:lnTo>
                      <a:pt x="42" y="64"/>
                    </a:lnTo>
                    <a:lnTo>
                      <a:pt x="43" y="67"/>
                    </a:lnTo>
                    <a:lnTo>
                      <a:pt x="47" y="72"/>
                    </a:lnTo>
                    <a:lnTo>
                      <a:pt x="53" y="77"/>
                    </a:lnTo>
                    <a:lnTo>
                      <a:pt x="59" y="80"/>
                    </a:lnTo>
                    <a:lnTo>
                      <a:pt x="59" y="38"/>
                    </a:lnTo>
                    <a:close/>
                    <a:moveTo>
                      <a:pt x="59" y="0"/>
                    </a:moveTo>
                    <a:lnTo>
                      <a:pt x="80" y="0"/>
                    </a:lnTo>
                    <a:lnTo>
                      <a:pt x="80" y="11"/>
                    </a:lnTo>
                    <a:lnTo>
                      <a:pt x="101" y="16"/>
                    </a:lnTo>
                    <a:lnTo>
                      <a:pt x="117" y="25"/>
                    </a:lnTo>
                    <a:lnTo>
                      <a:pt x="129" y="37"/>
                    </a:lnTo>
                    <a:lnTo>
                      <a:pt x="134" y="54"/>
                    </a:lnTo>
                    <a:lnTo>
                      <a:pt x="98" y="58"/>
                    </a:lnTo>
                    <a:lnTo>
                      <a:pt x="92" y="45"/>
                    </a:lnTo>
                    <a:lnTo>
                      <a:pt x="87" y="42"/>
                    </a:lnTo>
                    <a:lnTo>
                      <a:pt x="80" y="38"/>
                    </a:lnTo>
                    <a:lnTo>
                      <a:pt x="80" y="87"/>
                    </a:lnTo>
                    <a:lnTo>
                      <a:pt x="101" y="93"/>
                    </a:lnTo>
                    <a:lnTo>
                      <a:pt x="116" y="100"/>
                    </a:lnTo>
                    <a:lnTo>
                      <a:pt x="127" y="108"/>
                    </a:lnTo>
                    <a:lnTo>
                      <a:pt x="137" y="122"/>
                    </a:lnTo>
                    <a:lnTo>
                      <a:pt x="140" y="140"/>
                    </a:lnTo>
                    <a:lnTo>
                      <a:pt x="138" y="155"/>
                    </a:lnTo>
                    <a:lnTo>
                      <a:pt x="134" y="166"/>
                    </a:lnTo>
                    <a:lnTo>
                      <a:pt x="124" y="177"/>
                    </a:lnTo>
                    <a:lnTo>
                      <a:pt x="113" y="187"/>
                    </a:lnTo>
                    <a:lnTo>
                      <a:pt x="98" y="193"/>
                    </a:lnTo>
                    <a:lnTo>
                      <a:pt x="80" y="196"/>
                    </a:lnTo>
                    <a:lnTo>
                      <a:pt x="80" y="219"/>
                    </a:lnTo>
                    <a:lnTo>
                      <a:pt x="59" y="219"/>
                    </a:lnTo>
                    <a:lnTo>
                      <a:pt x="59" y="196"/>
                    </a:lnTo>
                    <a:lnTo>
                      <a:pt x="37" y="192"/>
                    </a:lnTo>
                    <a:lnTo>
                      <a:pt x="19" y="180"/>
                    </a:lnTo>
                    <a:lnTo>
                      <a:pt x="8" y="164"/>
                    </a:lnTo>
                    <a:lnTo>
                      <a:pt x="0" y="143"/>
                    </a:lnTo>
                    <a:lnTo>
                      <a:pt x="37" y="140"/>
                    </a:lnTo>
                    <a:lnTo>
                      <a:pt x="39" y="146"/>
                    </a:lnTo>
                    <a:lnTo>
                      <a:pt x="42" y="153"/>
                    </a:lnTo>
                    <a:lnTo>
                      <a:pt x="50" y="161"/>
                    </a:lnTo>
                    <a:lnTo>
                      <a:pt x="59" y="167"/>
                    </a:lnTo>
                    <a:lnTo>
                      <a:pt x="59" y="116"/>
                    </a:lnTo>
                    <a:lnTo>
                      <a:pt x="43" y="111"/>
                    </a:lnTo>
                    <a:lnTo>
                      <a:pt x="29" y="103"/>
                    </a:lnTo>
                    <a:lnTo>
                      <a:pt x="19" y="95"/>
                    </a:lnTo>
                    <a:lnTo>
                      <a:pt x="10" y="79"/>
                    </a:lnTo>
                    <a:lnTo>
                      <a:pt x="6" y="61"/>
                    </a:lnTo>
                    <a:lnTo>
                      <a:pt x="10" y="43"/>
                    </a:lnTo>
                    <a:lnTo>
                      <a:pt x="21" y="27"/>
                    </a:lnTo>
                    <a:lnTo>
                      <a:pt x="39" y="16"/>
                    </a:lnTo>
                    <a:lnTo>
                      <a:pt x="59" y="11"/>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90000"/>
                  </a:lnSpc>
                  <a:spcBef>
                    <a:spcPct val="30000"/>
                  </a:spcBef>
                  <a:spcAft>
                    <a:spcPct val="10000"/>
                  </a:spcAft>
                  <a:defRPr/>
                </a:pPr>
                <a:endParaRPr lang="en-US" sz="2400" kern="0" dirty="0">
                  <a:solidFill>
                    <a:srgbClr val="000000"/>
                  </a:solidFill>
                  <a:ea typeface="Arial Unicode MS" pitchFamily="34" charset="-128"/>
                  <a:cs typeface="Arial Unicode MS" pitchFamily="34" charset="-128"/>
                </a:endParaRPr>
              </a:p>
            </p:txBody>
          </p:sp>
        </p:grpSp>
        <p:sp>
          <p:nvSpPr>
            <p:cNvPr id="277" name="Diamond 276"/>
            <p:cNvSpPr/>
            <p:nvPr/>
          </p:nvSpPr>
          <p:spPr bwMode="auto">
            <a:xfrm>
              <a:off x="600736" y="5600513"/>
              <a:ext cx="164592" cy="164592"/>
            </a:xfrm>
            <a:prstGeom prst="diamond">
              <a:avLst/>
            </a:prstGeom>
            <a:solidFill>
              <a:srgbClr val="AC0000"/>
            </a:solidFill>
            <a:ln w="12700" cap="flat" cmpd="sng" algn="ctr">
              <a:solidFill>
                <a:srgbClr val="FFFFFF"/>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900" b="1" kern="0" dirty="0">
                  <a:solidFill>
                    <a:srgbClr val="FFFFFF"/>
                  </a:solidFill>
                  <a:ea typeface="Arial Unicode MS" pitchFamily="34" charset="-128"/>
                  <a:cs typeface="Arial Unicode MS" pitchFamily="34" charset="-128"/>
                </a:rPr>
                <a:t>!</a:t>
              </a:r>
            </a:p>
          </p:txBody>
        </p:sp>
        <p:sp>
          <p:nvSpPr>
            <p:cNvPr id="278" name="Diamond 277"/>
            <p:cNvSpPr/>
            <p:nvPr/>
          </p:nvSpPr>
          <p:spPr bwMode="auto">
            <a:xfrm>
              <a:off x="3503278" y="3426198"/>
              <a:ext cx="164592" cy="164592"/>
            </a:xfrm>
            <a:prstGeom prst="diamond">
              <a:avLst/>
            </a:prstGeom>
            <a:solidFill>
              <a:srgbClr val="AC0000"/>
            </a:solidFill>
            <a:ln w="12700" cap="flat" cmpd="sng" algn="ctr">
              <a:solidFill>
                <a:srgbClr val="FFFFFF"/>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eaLnBrk="0" fontAlgn="base" hangingPunct="0">
                <a:spcBef>
                  <a:spcPct val="50000"/>
                </a:spcBef>
                <a:spcAft>
                  <a:spcPct val="0"/>
                </a:spcAft>
                <a:defRPr/>
              </a:pPr>
              <a:r>
                <a:rPr lang="en-US" sz="900" b="1" kern="0" dirty="0">
                  <a:solidFill>
                    <a:srgbClr val="FFFFFF"/>
                  </a:solidFill>
                  <a:ea typeface="Arial Unicode MS" pitchFamily="34" charset="-128"/>
                  <a:cs typeface="Arial Unicode MS" pitchFamily="34" charset="-128"/>
                </a:rPr>
                <a:t>!</a:t>
              </a:r>
            </a:p>
          </p:txBody>
        </p:sp>
      </p:grpSp>
      <p:sp>
        <p:nvSpPr>
          <p:cNvPr id="3" name="TextBox 2"/>
          <p:cNvSpPr txBox="1"/>
          <p:nvPr/>
        </p:nvSpPr>
        <p:spPr>
          <a:xfrm>
            <a:off x="8759875" y="847448"/>
            <a:ext cx="1494961" cy="461665"/>
          </a:xfrm>
          <a:prstGeom prst="rect">
            <a:avLst/>
          </a:prstGeom>
          <a:noFill/>
        </p:spPr>
        <p:txBody>
          <a:bodyPr wrap="none" lIns="0" rtlCol="0">
            <a:spAutoFit/>
          </a:bodyPr>
          <a:lstStyle/>
          <a:p>
            <a:r>
              <a:rPr lang="en-US" sz="2400" dirty="0"/>
              <a:t>FY21 Q01</a:t>
            </a:r>
          </a:p>
        </p:txBody>
      </p:sp>
    </p:spTree>
    <p:extLst>
      <p:ext uri="{BB962C8B-B14F-4D97-AF65-F5344CB8AC3E}">
        <p14:creationId xmlns:p14="http://schemas.microsoft.com/office/powerpoint/2010/main" val="4131140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Group 145">
            <a:extLst>
              <a:ext uri="{FF2B5EF4-FFF2-40B4-BE49-F238E27FC236}">
                <a16:creationId xmlns:a16="http://schemas.microsoft.com/office/drawing/2014/main" xmlns="" id="{A28B2E7E-65FA-4DD7-9FFA-6423278389B0}"/>
              </a:ext>
            </a:extLst>
          </p:cNvPr>
          <p:cNvGrpSpPr/>
          <p:nvPr/>
        </p:nvGrpSpPr>
        <p:grpSpPr>
          <a:xfrm>
            <a:off x="2433945" y="3123835"/>
            <a:ext cx="1188720" cy="822960"/>
            <a:chOff x="214312" y="1257300"/>
            <a:chExt cx="1645921" cy="1097036"/>
          </a:xfrm>
        </p:grpSpPr>
        <p:sp>
          <p:nvSpPr>
            <p:cNvPr id="147" name="Rectangle 146">
              <a:extLst>
                <a:ext uri="{FF2B5EF4-FFF2-40B4-BE49-F238E27FC236}">
                  <a16:creationId xmlns:a16="http://schemas.microsoft.com/office/drawing/2014/main" xmlns="" id="{BBD47367-9BB0-464E-97DB-ADB2FF9855C3}"/>
                </a:ext>
              </a:extLst>
            </p:cNvPr>
            <p:cNvSpPr/>
            <p:nvPr/>
          </p:nvSpPr>
          <p:spPr>
            <a:xfrm>
              <a:off x="214313" y="1257300"/>
              <a:ext cx="1645920" cy="36576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050" b="0" i="0" u="none" strike="noStrike" kern="1200" cap="none" spc="0" normalizeH="0" baseline="0" noProof="0" dirty="0">
                  <a:ln w="0"/>
                  <a:solidFill>
                    <a:srgbClr val="000000"/>
                  </a:solidFill>
                  <a:effectLst>
                    <a:outerShdw blurRad="38100" dist="19050" dir="2700000" algn="tl" rotWithShape="0">
                      <a:srgbClr val="000000">
                        <a:alpha val="40000"/>
                      </a:srgbClr>
                    </a:outerShdw>
                  </a:effectLst>
                  <a:uLnTx/>
                  <a:uFillTx/>
                  <a:latin typeface="Arial"/>
                  <a:ea typeface="+mn-ea"/>
                  <a:cs typeface="+mn-cs"/>
                </a:rPr>
                <a:t>Obstacles</a:t>
              </a:r>
            </a:p>
          </p:txBody>
        </p:sp>
        <p:sp>
          <p:nvSpPr>
            <p:cNvPr id="148" name="Rectangle 147">
              <a:extLst>
                <a:ext uri="{FF2B5EF4-FFF2-40B4-BE49-F238E27FC236}">
                  <a16:creationId xmlns:a16="http://schemas.microsoft.com/office/drawing/2014/main" xmlns="" id="{52B2D9ED-12E0-426A-AEF1-F32E86D86E06}"/>
                </a:ext>
              </a:extLst>
            </p:cNvPr>
            <p:cNvSpPr/>
            <p:nvPr/>
          </p:nvSpPr>
          <p:spPr>
            <a:xfrm>
              <a:off x="214313" y="1622938"/>
              <a:ext cx="1645920" cy="36576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050" b="0" i="0" u="none" strike="noStrike" kern="1200" cap="none" spc="0" normalizeH="0" baseline="0" noProof="0" dirty="0">
                  <a:ln w="0"/>
                  <a:solidFill>
                    <a:srgbClr val="000000"/>
                  </a:solidFill>
                  <a:effectLst>
                    <a:outerShdw blurRad="38100" dist="19050" dir="2700000" algn="tl" rotWithShape="0">
                      <a:srgbClr val="000000">
                        <a:alpha val="40000"/>
                      </a:srgbClr>
                    </a:outerShdw>
                  </a:effectLst>
                  <a:uLnTx/>
                  <a:uFillTx/>
                  <a:latin typeface="Arial"/>
                  <a:ea typeface="+mn-ea"/>
                  <a:cs typeface="+mn-cs"/>
                </a:rPr>
                <a:t>Opportunities</a:t>
              </a:r>
            </a:p>
          </p:txBody>
        </p:sp>
        <p:sp>
          <p:nvSpPr>
            <p:cNvPr id="149" name="Rectangle 148">
              <a:extLst>
                <a:ext uri="{FF2B5EF4-FFF2-40B4-BE49-F238E27FC236}">
                  <a16:creationId xmlns:a16="http://schemas.microsoft.com/office/drawing/2014/main" xmlns="" id="{CF9FE5CE-6F81-41B1-870E-61BB88F43E55}"/>
                </a:ext>
              </a:extLst>
            </p:cNvPr>
            <p:cNvSpPr/>
            <p:nvPr/>
          </p:nvSpPr>
          <p:spPr>
            <a:xfrm>
              <a:off x="214312" y="1988576"/>
              <a:ext cx="1645920" cy="365760"/>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050" b="0" i="0" u="none" strike="noStrike" kern="1200" cap="none" spc="0" normalizeH="0" baseline="0" noProof="0" dirty="0">
                  <a:ln w="0"/>
                  <a:solidFill>
                    <a:srgbClr val="000000"/>
                  </a:solidFill>
                  <a:effectLst>
                    <a:outerShdw blurRad="38100" dist="19050" dir="2700000" algn="tl" rotWithShape="0">
                      <a:srgbClr val="000000">
                        <a:alpha val="40000"/>
                      </a:srgbClr>
                    </a:outerShdw>
                  </a:effectLst>
                  <a:uLnTx/>
                  <a:uFillTx/>
                  <a:latin typeface="Arial"/>
                  <a:ea typeface="+mn-ea"/>
                  <a:cs typeface="+mn-cs"/>
                </a:rPr>
                <a:t>Outcomes</a:t>
              </a:r>
            </a:p>
          </p:txBody>
        </p:sp>
      </p:grpSp>
      <p:grpSp>
        <p:nvGrpSpPr>
          <p:cNvPr id="3" name="Group 2">
            <a:extLst>
              <a:ext uri="{FF2B5EF4-FFF2-40B4-BE49-F238E27FC236}">
                <a16:creationId xmlns:a16="http://schemas.microsoft.com/office/drawing/2014/main" xmlns="" id="{46306047-B023-4F38-8652-CBFED8595E99}"/>
              </a:ext>
            </a:extLst>
          </p:cNvPr>
          <p:cNvGrpSpPr/>
          <p:nvPr/>
        </p:nvGrpSpPr>
        <p:grpSpPr>
          <a:xfrm>
            <a:off x="4035080" y="204557"/>
            <a:ext cx="6426128" cy="6419063"/>
            <a:chOff x="2882936" y="219468"/>
            <a:chExt cx="6426128" cy="6419063"/>
          </a:xfrm>
        </p:grpSpPr>
        <p:grpSp>
          <p:nvGrpSpPr>
            <p:cNvPr id="31" name="Group 30">
              <a:extLst>
                <a:ext uri="{FF2B5EF4-FFF2-40B4-BE49-F238E27FC236}">
                  <a16:creationId xmlns:a16="http://schemas.microsoft.com/office/drawing/2014/main" xmlns="" id="{FB06B221-E4C0-45D6-BC49-71F84F376D3F}"/>
                </a:ext>
              </a:extLst>
            </p:cNvPr>
            <p:cNvGrpSpPr>
              <a:grpSpLocks noChangeAspect="1"/>
            </p:cNvGrpSpPr>
            <p:nvPr/>
          </p:nvGrpSpPr>
          <p:grpSpPr>
            <a:xfrm>
              <a:off x="3134100" y="459478"/>
              <a:ext cx="5943600" cy="5943600"/>
              <a:chOff x="3552074" y="979005"/>
              <a:chExt cx="4870174" cy="4870174"/>
            </a:xfrm>
          </p:grpSpPr>
          <p:cxnSp>
            <p:nvCxnSpPr>
              <p:cNvPr id="152" name="Straight Connector 151">
                <a:extLst>
                  <a:ext uri="{FF2B5EF4-FFF2-40B4-BE49-F238E27FC236}">
                    <a16:creationId xmlns:a16="http://schemas.microsoft.com/office/drawing/2014/main" xmlns="" id="{B3A614EF-A6C5-451F-ABC0-37AE968339FC}"/>
                  </a:ext>
                </a:extLst>
              </p:cNvPr>
              <p:cNvCxnSpPr>
                <a:cxnSpLocks/>
              </p:cNvCxnSpPr>
              <p:nvPr/>
            </p:nvCxnSpPr>
            <p:spPr>
              <a:xfrm rot="19800000">
                <a:off x="5987161" y="979005"/>
                <a:ext cx="0" cy="4870174"/>
              </a:xfrm>
              <a:prstGeom prst="line">
                <a:avLst/>
              </a:prstGeom>
              <a:ln w="19050">
                <a:solidFill>
                  <a:srgbClr val="535A54"/>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F9782B5F-53CE-497D-83DF-0719FB16C51C}"/>
                  </a:ext>
                </a:extLst>
              </p:cNvPr>
              <p:cNvCxnSpPr>
                <a:cxnSpLocks/>
              </p:cNvCxnSpPr>
              <p:nvPr/>
            </p:nvCxnSpPr>
            <p:spPr>
              <a:xfrm rot="1800000">
                <a:off x="5987161" y="979005"/>
                <a:ext cx="0" cy="4870174"/>
              </a:xfrm>
              <a:prstGeom prst="line">
                <a:avLst/>
              </a:prstGeom>
              <a:ln w="19050">
                <a:solidFill>
                  <a:srgbClr val="535A54"/>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378C7509-C669-4676-BE34-C8D33EFF2B0B}"/>
                  </a:ext>
                </a:extLst>
              </p:cNvPr>
              <p:cNvCxnSpPr>
                <a:cxnSpLocks/>
              </p:cNvCxnSpPr>
              <p:nvPr/>
            </p:nvCxnSpPr>
            <p:spPr>
              <a:xfrm rot="5400000">
                <a:off x="5987161" y="979005"/>
                <a:ext cx="0" cy="4870174"/>
              </a:xfrm>
              <a:prstGeom prst="line">
                <a:avLst/>
              </a:prstGeom>
              <a:ln w="19050">
                <a:solidFill>
                  <a:srgbClr val="535A54"/>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357" name="Group 356">
              <a:extLst>
                <a:ext uri="{FF2B5EF4-FFF2-40B4-BE49-F238E27FC236}">
                  <a16:creationId xmlns:a16="http://schemas.microsoft.com/office/drawing/2014/main" xmlns="" id="{2C5BD84B-E2BD-4DDF-B685-930F37373757}"/>
                </a:ext>
              </a:extLst>
            </p:cNvPr>
            <p:cNvGrpSpPr/>
            <p:nvPr/>
          </p:nvGrpSpPr>
          <p:grpSpPr>
            <a:xfrm>
              <a:off x="2882936" y="219468"/>
              <a:ext cx="6426128" cy="6419063"/>
              <a:chOff x="9900469" y="576639"/>
              <a:chExt cx="6426128" cy="6419063"/>
            </a:xfrm>
          </p:grpSpPr>
          <p:pic>
            <p:nvPicPr>
              <p:cNvPr id="101" name="Picture 100">
                <a:extLst>
                  <a:ext uri="{FF2B5EF4-FFF2-40B4-BE49-F238E27FC236}">
                    <a16:creationId xmlns:a16="http://schemas.microsoft.com/office/drawing/2014/main" xmlns="" id="{5C1E74A8-470C-4B07-B150-78263026C979}"/>
                  </a:ext>
                </a:extLst>
              </p:cNvPr>
              <p:cNvPicPr>
                <a:picLocks noChangeAspect="1"/>
              </p:cNvPicPr>
              <p:nvPr/>
            </p:nvPicPr>
            <p:blipFill>
              <a:blip r:embed="rId3"/>
              <a:stretch>
                <a:fillRect/>
              </a:stretch>
            </p:blipFill>
            <p:spPr>
              <a:xfrm>
                <a:off x="10385696" y="576639"/>
                <a:ext cx="2651990" cy="1664352"/>
              </a:xfrm>
              <a:prstGeom prst="rect">
                <a:avLst/>
              </a:prstGeom>
            </p:spPr>
          </p:pic>
          <p:pic>
            <p:nvPicPr>
              <p:cNvPr id="348" name="Picture 347">
                <a:extLst>
                  <a:ext uri="{FF2B5EF4-FFF2-40B4-BE49-F238E27FC236}">
                    <a16:creationId xmlns:a16="http://schemas.microsoft.com/office/drawing/2014/main" xmlns="" id="{80B232E2-57D1-4DEE-B5E3-534B864713FF}"/>
                  </a:ext>
                </a:extLst>
              </p:cNvPr>
              <p:cNvPicPr>
                <a:picLocks noChangeAspect="1"/>
              </p:cNvPicPr>
              <p:nvPr/>
            </p:nvPicPr>
            <p:blipFill>
              <a:blip r:embed="rId4"/>
              <a:stretch>
                <a:fillRect/>
              </a:stretch>
            </p:blipFill>
            <p:spPr>
              <a:xfrm>
                <a:off x="13201082" y="576639"/>
                <a:ext cx="2651990" cy="1664352"/>
              </a:xfrm>
              <a:prstGeom prst="rect">
                <a:avLst/>
              </a:prstGeom>
            </p:spPr>
          </p:pic>
          <p:pic>
            <p:nvPicPr>
              <p:cNvPr id="350" name="Picture 349">
                <a:extLst>
                  <a:ext uri="{FF2B5EF4-FFF2-40B4-BE49-F238E27FC236}">
                    <a16:creationId xmlns:a16="http://schemas.microsoft.com/office/drawing/2014/main" xmlns="" id="{43880040-FACD-4B59-9B8D-BE38B8B7237C}"/>
                  </a:ext>
                </a:extLst>
              </p:cNvPr>
              <p:cNvPicPr>
                <a:picLocks noChangeAspect="1"/>
              </p:cNvPicPr>
              <p:nvPr/>
            </p:nvPicPr>
            <p:blipFill>
              <a:blip r:embed="rId5"/>
              <a:stretch>
                <a:fillRect/>
              </a:stretch>
            </p:blipFill>
            <p:spPr>
              <a:xfrm>
                <a:off x="15710848" y="2252893"/>
                <a:ext cx="615749" cy="3066554"/>
              </a:xfrm>
              <a:prstGeom prst="rect">
                <a:avLst/>
              </a:prstGeom>
            </p:spPr>
          </p:pic>
          <p:pic>
            <p:nvPicPr>
              <p:cNvPr id="352" name="Picture 351">
                <a:extLst>
                  <a:ext uri="{FF2B5EF4-FFF2-40B4-BE49-F238E27FC236}">
                    <a16:creationId xmlns:a16="http://schemas.microsoft.com/office/drawing/2014/main" xmlns="" id="{0904F1F0-FBE0-41DF-A2BE-6C07B49AE715}"/>
                  </a:ext>
                </a:extLst>
              </p:cNvPr>
              <p:cNvPicPr>
                <a:picLocks noChangeAspect="1"/>
              </p:cNvPicPr>
              <p:nvPr/>
            </p:nvPicPr>
            <p:blipFill>
              <a:blip r:embed="rId6"/>
              <a:stretch>
                <a:fillRect/>
              </a:stretch>
            </p:blipFill>
            <p:spPr>
              <a:xfrm>
                <a:off x="13201082" y="5331350"/>
                <a:ext cx="2651990" cy="1664352"/>
              </a:xfrm>
              <a:prstGeom prst="rect">
                <a:avLst/>
              </a:prstGeom>
            </p:spPr>
          </p:pic>
          <p:pic>
            <p:nvPicPr>
              <p:cNvPr id="354" name="Picture 353">
                <a:extLst>
                  <a:ext uri="{FF2B5EF4-FFF2-40B4-BE49-F238E27FC236}">
                    <a16:creationId xmlns:a16="http://schemas.microsoft.com/office/drawing/2014/main" xmlns="" id="{9388769A-953C-4983-9535-4359937EA60C}"/>
                  </a:ext>
                </a:extLst>
              </p:cNvPr>
              <p:cNvPicPr>
                <a:picLocks noChangeAspect="1"/>
              </p:cNvPicPr>
              <p:nvPr/>
            </p:nvPicPr>
            <p:blipFill>
              <a:blip r:embed="rId7"/>
              <a:stretch>
                <a:fillRect/>
              </a:stretch>
            </p:blipFill>
            <p:spPr>
              <a:xfrm>
                <a:off x="10385696" y="5331350"/>
                <a:ext cx="2651990" cy="1664352"/>
              </a:xfrm>
              <a:prstGeom prst="rect">
                <a:avLst/>
              </a:prstGeom>
            </p:spPr>
          </p:pic>
          <p:pic>
            <p:nvPicPr>
              <p:cNvPr id="356" name="Picture 355">
                <a:extLst>
                  <a:ext uri="{FF2B5EF4-FFF2-40B4-BE49-F238E27FC236}">
                    <a16:creationId xmlns:a16="http://schemas.microsoft.com/office/drawing/2014/main" xmlns="" id="{DA30B2AF-BD97-4409-849C-3CEFC25F2B73}"/>
                  </a:ext>
                </a:extLst>
              </p:cNvPr>
              <p:cNvPicPr>
                <a:picLocks noChangeAspect="1"/>
              </p:cNvPicPr>
              <p:nvPr/>
            </p:nvPicPr>
            <p:blipFill>
              <a:blip r:embed="rId8"/>
              <a:stretch>
                <a:fillRect/>
              </a:stretch>
            </p:blipFill>
            <p:spPr>
              <a:xfrm>
                <a:off x="9900469" y="2252893"/>
                <a:ext cx="615749" cy="3066554"/>
              </a:xfrm>
              <a:prstGeom prst="rect">
                <a:avLst/>
              </a:prstGeom>
            </p:spPr>
          </p:pic>
        </p:grpSp>
        <p:grpSp>
          <p:nvGrpSpPr>
            <p:cNvPr id="28" name="Group 27">
              <a:extLst>
                <a:ext uri="{FF2B5EF4-FFF2-40B4-BE49-F238E27FC236}">
                  <a16:creationId xmlns:a16="http://schemas.microsoft.com/office/drawing/2014/main" xmlns="" id="{4200E07B-2E6A-49E2-A5E0-6FFB324EA487}"/>
                </a:ext>
              </a:extLst>
            </p:cNvPr>
            <p:cNvGrpSpPr/>
            <p:nvPr/>
          </p:nvGrpSpPr>
          <p:grpSpPr>
            <a:xfrm>
              <a:off x="3261360" y="594360"/>
              <a:ext cx="5669280" cy="5669281"/>
              <a:chOff x="9535621" y="1119464"/>
              <a:chExt cx="5669280" cy="5669281"/>
            </a:xfrm>
            <a:solidFill>
              <a:srgbClr val="F4F4F4"/>
            </a:solidFill>
          </p:grpSpPr>
          <p:grpSp>
            <p:nvGrpSpPr>
              <p:cNvPr id="26" name="Group 25">
                <a:extLst>
                  <a:ext uri="{FF2B5EF4-FFF2-40B4-BE49-F238E27FC236}">
                    <a16:creationId xmlns:a16="http://schemas.microsoft.com/office/drawing/2014/main" xmlns="" id="{14175053-8D11-49FC-B47E-1380595B00C8}"/>
                  </a:ext>
                </a:extLst>
              </p:cNvPr>
              <p:cNvGrpSpPr/>
              <p:nvPr/>
            </p:nvGrpSpPr>
            <p:grpSpPr>
              <a:xfrm>
                <a:off x="9535621" y="1119464"/>
                <a:ext cx="5669280" cy="5669280"/>
                <a:chOff x="9928820" y="746760"/>
                <a:chExt cx="5669280" cy="5669280"/>
              </a:xfrm>
              <a:grpFill/>
            </p:grpSpPr>
            <p:sp>
              <p:nvSpPr>
                <p:cNvPr id="175" name="Block Arc 174">
                  <a:extLst>
                    <a:ext uri="{FF2B5EF4-FFF2-40B4-BE49-F238E27FC236}">
                      <a16:creationId xmlns:a16="http://schemas.microsoft.com/office/drawing/2014/main" xmlns="" id="{27992FE8-179D-45E6-9661-78DA688DA1B0}"/>
                    </a:ext>
                  </a:extLst>
                </p:cNvPr>
                <p:cNvSpPr>
                  <a:spLocks noChangeAspect="1"/>
                </p:cNvSpPr>
                <p:nvPr/>
              </p:nvSpPr>
              <p:spPr>
                <a:xfrm>
                  <a:off x="9928820" y="746760"/>
                  <a:ext cx="5669280" cy="5669280"/>
                </a:xfrm>
                <a:prstGeom prst="blockArc">
                  <a:avLst>
                    <a:gd name="adj1" fmla="val 16290077"/>
                    <a:gd name="adj2" fmla="val 19695235"/>
                    <a:gd name="adj3" fmla="val 11425"/>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76" name="Block Arc 175">
                  <a:extLst>
                    <a:ext uri="{FF2B5EF4-FFF2-40B4-BE49-F238E27FC236}">
                      <a16:creationId xmlns:a16="http://schemas.microsoft.com/office/drawing/2014/main" xmlns="" id="{CECDCA3E-288C-4F53-97FE-E739D29B71CB}"/>
                    </a:ext>
                  </a:extLst>
                </p:cNvPr>
                <p:cNvSpPr>
                  <a:spLocks noChangeAspect="1"/>
                </p:cNvSpPr>
                <p:nvPr/>
              </p:nvSpPr>
              <p:spPr>
                <a:xfrm>
                  <a:off x="11483300" y="2301240"/>
                  <a:ext cx="2560320" cy="2560320"/>
                </a:xfrm>
                <a:prstGeom prst="blockArc">
                  <a:avLst>
                    <a:gd name="adj1" fmla="val 16263180"/>
                    <a:gd name="adj2" fmla="val 19685367"/>
                    <a:gd name="adj3" fmla="val 25455"/>
                  </a:avLst>
                </a:prstGeom>
                <a:solidFill>
                  <a:srgbClr val="979D9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77" name="Block Arc 176">
                  <a:extLst>
                    <a:ext uri="{FF2B5EF4-FFF2-40B4-BE49-F238E27FC236}">
                      <a16:creationId xmlns:a16="http://schemas.microsoft.com/office/drawing/2014/main" xmlns="" id="{0D3F6945-4FA2-43F3-BC8A-4CFFD4EB3705}"/>
                    </a:ext>
                  </a:extLst>
                </p:cNvPr>
                <p:cNvSpPr>
                  <a:spLocks noChangeAspect="1"/>
                </p:cNvSpPr>
                <p:nvPr/>
              </p:nvSpPr>
              <p:spPr>
                <a:xfrm>
                  <a:off x="10706060" y="1524000"/>
                  <a:ext cx="4114800" cy="4114800"/>
                </a:xfrm>
                <a:prstGeom prst="blockArc">
                  <a:avLst>
                    <a:gd name="adj1" fmla="val 16275229"/>
                    <a:gd name="adj2" fmla="val 19674576"/>
                    <a:gd name="adj3" fmla="val 15543"/>
                  </a:avLst>
                </a:prstGeom>
                <a:solidFill>
                  <a:srgbClr val="D3D3D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nvGrpSpPr>
              <p:cNvPr id="178" name="Group 177">
                <a:extLst>
                  <a:ext uri="{FF2B5EF4-FFF2-40B4-BE49-F238E27FC236}">
                    <a16:creationId xmlns:a16="http://schemas.microsoft.com/office/drawing/2014/main" xmlns="" id="{A3D4001F-5A06-4697-8171-D40FA4875E0C}"/>
                  </a:ext>
                </a:extLst>
              </p:cNvPr>
              <p:cNvGrpSpPr/>
              <p:nvPr/>
            </p:nvGrpSpPr>
            <p:grpSpPr>
              <a:xfrm rot="3600000">
                <a:off x="9535621" y="1119464"/>
                <a:ext cx="5669280" cy="5669280"/>
                <a:chOff x="9928820" y="746760"/>
                <a:chExt cx="5669280" cy="5669280"/>
              </a:xfrm>
              <a:grpFill/>
            </p:grpSpPr>
            <p:sp>
              <p:nvSpPr>
                <p:cNvPr id="179" name="Block Arc 178">
                  <a:extLst>
                    <a:ext uri="{FF2B5EF4-FFF2-40B4-BE49-F238E27FC236}">
                      <a16:creationId xmlns:a16="http://schemas.microsoft.com/office/drawing/2014/main" xmlns="" id="{86575DD8-0EB0-47F8-836B-D7E67CD56371}"/>
                    </a:ext>
                  </a:extLst>
                </p:cNvPr>
                <p:cNvSpPr>
                  <a:spLocks noChangeAspect="1"/>
                </p:cNvSpPr>
                <p:nvPr/>
              </p:nvSpPr>
              <p:spPr>
                <a:xfrm>
                  <a:off x="9928820" y="746760"/>
                  <a:ext cx="5669280" cy="5669280"/>
                </a:xfrm>
                <a:prstGeom prst="blockArc">
                  <a:avLst>
                    <a:gd name="adj1" fmla="val 16290077"/>
                    <a:gd name="adj2" fmla="val 19695235"/>
                    <a:gd name="adj3" fmla="val 11425"/>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80" name="Block Arc 179">
                  <a:extLst>
                    <a:ext uri="{FF2B5EF4-FFF2-40B4-BE49-F238E27FC236}">
                      <a16:creationId xmlns:a16="http://schemas.microsoft.com/office/drawing/2014/main" xmlns="" id="{0448FA93-ABCB-4560-A4F0-D87464280FBA}"/>
                    </a:ext>
                  </a:extLst>
                </p:cNvPr>
                <p:cNvSpPr>
                  <a:spLocks noChangeAspect="1"/>
                </p:cNvSpPr>
                <p:nvPr/>
              </p:nvSpPr>
              <p:spPr>
                <a:xfrm>
                  <a:off x="11483300" y="2301240"/>
                  <a:ext cx="2560320" cy="2560320"/>
                </a:xfrm>
                <a:prstGeom prst="blockArc">
                  <a:avLst>
                    <a:gd name="adj1" fmla="val 16263180"/>
                    <a:gd name="adj2" fmla="val 19685367"/>
                    <a:gd name="adj3" fmla="val 25455"/>
                  </a:avLst>
                </a:prstGeom>
                <a:solidFill>
                  <a:srgbClr val="979D9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81" name="Block Arc 180">
                  <a:extLst>
                    <a:ext uri="{FF2B5EF4-FFF2-40B4-BE49-F238E27FC236}">
                      <a16:creationId xmlns:a16="http://schemas.microsoft.com/office/drawing/2014/main" xmlns="" id="{C6D6FC23-86D2-4E2C-87F9-BDB5E829BC65}"/>
                    </a:ext>
                  </a:extLst>
                </p:cNvPr>
                <p:cNvSpPr>
                  <a:spLocks noChangeAspect="1"/>
                </p:cNvSpPr>
                <p:nvPr/>
              </p:nvSpPr>
              <p:spPr>
                <a:xfrm>
                  <a:off x="10706060" y="1524000"/>
                  <a:ext cx="4114800" cy="4114800"/>
                </a:xfrm>
                <a:prstGeom prst="blockArc">
                  <a:avLst>
                    <a:gd name="adj1" fmla="val 16275229"/>
                    <a:gd name="adj2" fmla="val 19674576"/>
                    <a:gd name="adj3" fmla="val 15543"/>
                  </a:avLst>
                </a:prstGeom>
                <a:solidFill>
                  <a:srgbClr val="D3D3D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nvGrpSpPr>
              <p:cNvPr id="182" name="Group 181">
                <a:extLst>
                  <a:ext uri="{FF2B5EF4-FFF2-40B4-BE49-F238E27FC236}">
                    <a16:creationId xmlns:a16="http://schemas.microsoft.com/office/drawing/2014/main" xmlns="" id="{64D3B59C-7F64-4D95-BD9B-49BE0968A65D}"/>
                  </a:ext>
                </a:extLst>
              </p:cNvPr>
              <p:cNvGrpSpPr/>
              <p:nvPr/>
            </p:nvGrpSpPr>
            <p:grpSpPr>
              <a:xfrm rot="7200000">
                <a:off x="9535621" y="1119464"/>
                <a:ext cx="5669280" cy="5669280"/>
                <a:chOff x="9928820" y="746760"/>
                <a:chExt cx="5669280" cy="5669280"/>
              </a:xfrm>
              <a:grpFill/>
            </p:grpSpPr>
            <p:sp>
              <p:nvSpPr>
                <p:cNvPr id="183" name="Block Arc 182">
                  <a:extLst>
                    <a:ext uri="{FF2B5EF4-FFF2-40B4-BE49-F238E27FC236}">
                      <a16:creationId xmlns:a16="http://schemas.microsoft.com/office/drawing/2014/main" xmlns="" id="{2ABE6DA8-4DA2-4A47-BB4C-1C907670B93C}"/>
                    </a:ext>
                  </a:extLst>
                </p:cNvPr>
                <p:cNvSpPr>
                  <a:spLocks noChangeAspect="1"/>
                </p:cNvSpPr>
                <p:nvPr/>
              </p:nvSpPr>
              <p:spPr>
                <a:xfrm>
                  <a:off x="9928820" y="746760"/>
                  <a:ext cx="5669280" cy="5669280"/>
                </a:xfrm>
                <a:prstGeom prst="blockArc">
                  <a:avLst>
                    <a:gd name="adj1" fmla="val 16290077"/>
                    <a:gd name="adj2" fmla="val 19695235"/>
                    <a:gd name="adj3" fmla="val 11425"/>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84" name="Block Arc 183">
                  <a:extLst>
                    <a:ext uri="{FF2B5EF4-FFF2-40B4-BE49-F238E27FC236}">
                      <a16:creationId xmlns:a16="http://schemas.microsoft.com/office/drawing/2014/main" xmlns="" id="{4DDDD85D-485B-487A-9524-5A4D74327A8B}"/>
                    </a:ext>
                  </a:extLst>
                </p:cNvPr>
                <p:cNvSpPr>
                  <a:spLocks noChangeAspect="1"/>
                </p:cNvSpPr>
                <p:nvPr/>
              </p:nvSpPr>
              <p:spPr>
                <a:xfrm>
                  <a:off x="11483300" y="2301240"/>
                  <a:ext cx="2560320" cy="2560320"/>
                </a:xfrm>
                <a:prstGeom prst="blockArc">
                  <a:avLst>
                    <a:gd name="adj1" fmla="val 16263180"/>
                    <a:gd name="adj2" fmla="val 19685367"/>
                    <a:gd name="adj3" fmla="val 25455"/>
                  </a:avLst>
                </a:prstGeom>
                <a:solidFill>
                  <a:srgbClr val="979D9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85" name="Block Arc 184">
                  <a:extLst>
                    <a:ext uri="{FF2B5EF4-FFF2-40B4-BE49-F238E27FC236}">
                      <a16:creationId xmlns:a16="http://schemas.microsoft.com/office/drawing/2014/main" xmlns="" id="{A884D704-DBA1-4262-B18B-1862E699CF49}"/>
                    </a:ext>
                  </a:extLst>
                </p:cNvPr>
                <p:cNvSpPr>
                  <a:spLocks noChangeAspect="1"/>
                </p:cNvSpPr>
                <p:nvPr/>
              </p:nvSpPr>
              <p:spPr>
                <a:xfrm>
                  <a:off x="10706060" y="1524000"/>
                  <a:ext cx="4114800" cy="4114800"/>
                </a:xfrm>
                <a:prstGeom prst="blockArc">
                  <a:avLst>
                    <a:gd name="adj1" fmla="val 16275229"/>
                    <a:gd name="adj2" fmla="val 19674576"/>
                    <a:gd name="adj3" fmla="val 15543"/>
                  </a:avLst>
                </a:prstGeom>
                <a:solidFill>
                  <a:srgbClr val="D3D3D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nvGrpSpPr>
              <p:cNvPr id="186" name="Group 185">
                <a:extLst>
                  <a:ext uri="{FF2B5EF4-FFF2-40B4-BE49-F238E27FC236}">
                    <a16:creationId xmlns:a16="http://schemas.microsoft.com/office/drawing/2014/main" xmlns="" id="{BE18DB90-3FA8-445A-8450-9029EAC5E2A8}"/>
                  </a:ext>
                </a:extLst>
              </p:cNvPr>
              <p:cNvGrpSpPr/>
              <p:nvPr/>
            </p:nvGrpSpPr>
            <p:grpSpPr>
              <a:xfrm rot="10800000">
                <a:off x="9535621" y="1119465"/>
                <a:ext cx="5669280" cy="5669280"/>
                <a:chOff x="9928820" y="746760"/>
                <a:chExt cx="5669280" cy="5669280"/>
              </a:xfrm>
              <a:grpFill/>
            </p:grpSpPr>
            <p:sp>
              <p:nvSpPr>
                <p:cNvPr id="187" name="Block Arc 186">
                  <a:extLst>
                    <a:ext uri="{FF2B5EF4-FFF2-40B4-BE49-F238E27FC236}">
                      <a16:creationId xmlns:a16="http://schemas.microsoft.com/office/drawing/2014/main" xmlns="" id="{42712E72-3E75-40A4-89AB-7442DA85CDB3}"/>
                    </a:ext>
                  </a:extLst>
                </p:cNvPr>
                <p:cNvSpPr>
                  <a:spLocks noChangeAspect="1"/>
                </p:cNvSpPr>
                <p:nvPr/>
              </p:nvSpPr>
              <p:spPr>
                <a:xfrm>
                  <a:off x="9928820" y="746760"/>
                  <a:ext cx="5669280" cy="5669280"/>
                </a:xfrm>
                <a:prstGeom prst="blockArc">
                  <a:avLst>
                    <a:gd name="adj1" fmla="val 16290077"/>
                    <a:gd name="adj2" fmla="val 19695235"/>
                    <a:gd name="adj3" fmla="val 11425"/>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88" name="Block Arc 187">
                  <a:extLst>
                    <a:ext uri="{FF2B5EF4-FFF2-40B4-BE49-F238E27FC236}">
                      <a16:creationId xmlns:a16="http://schemas.microsoft.com/office/drawing/2014/main" xmlns="" id="{C81ADA0B-F9DB-4B05-9C18-541DB6D55654}"/>
                    </a:ext>
                  </a:extLst>
                </p:cNvPr>
                <p:cNvSpPr>
                  <a:spLocks noChangeAspect="1"/>
                </p:cNvSpPr>
                <p:nvPr/>
              </p:nvSpPr>
              <p:spPr>
                <a:xfrm>
                  <a:off x="11483300" y="2301240"/>
                  <a:ext cx="2560320" cy="2560320"/>
                </a:xfrm>
                <a:prstGeom prst="blockArc">
                  <a:avLst>
                    <a:gd name="adj1" fmla="val 16263180"/>
                    <a:gd name="adj2" fmla="val 19685367"/>
                    <a:gd name="adj3" fmla="val 25455"/>
                  </a:avLst>
                </a:prstGeom>
                <a:solidFill>
                  <a:srgbClr val="979D9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89" name="Block Arc 188">
                  <a:extLst>
                    <a:ext uri="{FF2B5EF4-FFF2-40B4-BE49-F238E27FC236}">
                      <a16:creationId xmlns:a16="http://schemas.microsoft.com/office/drawing/2014/main" xmlns="" id="{41652B98-9C14-4E92-A738-503C84A671C1}"/>
                    </a:ext>
                  </a:extLst>
                </p:cNvPr>
                <p:cNvSpPr>
                  <a:spLocks noChangeAspect="1"/>
                </p:cNvSpPr>
                <p:nvPr/>
              </p:nvSpPr>
              <p:spPr>
                <a:xfrm>
                  <a:off x="10706060" y="1524000"/>
                  <a:ext cx="4114800" cy="4114800"/>
                </a:xfrm>
                <a:prstGeom prst="blockArc">
                  <a:avLst>
                    <a:gd name="adj1" fmla="val 16275229"/>
                    <a:gd name="adj2" fmla="val 19674576"/>
                    <a:gd name="adj3" fmla="val 15543"/>
                  </a:avLst>
                </a:prstGeom>
                <a:solidFill>
                  <a:srgbClr val="D3D3D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nvGrpSpPr>
              <p:cNvPr id="190" name="Group 189">
                <a:extLst>
                  <a:ext uri="{FF2B5EF4-FFF2-40B4-BE49-F238E27FC236}">
                    <a16:creationId xmlns:a16="http://schemas.microsoft.com/office/drawing/2014/main" xmlns="" id="{F58947F5-1701-4D4E-A068-94C0D8DCA298}"/>
                  </a:ext>
                </a:extLst>
              </p:cNvPr>
              <p:cNvGrpSpPr/>
              <p:nvPr/>
            </p:nvGrpSpPr>
            <p:grpSpPr>
              <a:xfrm rot="14400000">
                <a:off x="9535621" y="1119464"/>
                <a:ext cx="5669280" cy="5669280"/>
                <a:chOff x="9928820" y="746760"/>
                <a:chExt cx="5669280" cy="5669280"/>
              </a:xfrm>
              <a:grpFill/>
            </p:grpSpPr>
            <p:sp>
              <p:nvSpPr>
                <p:cNvPr id="191" name="Block Arc 190">
                  <a:extLst>
                    <a:ext uri="{FF2B5EF4-FFF2-40B4-BE49-F238E27FC236}">
                      <a16:creationId xmlns:a16="http://schemas.microsoft.com/office/drawing/2014/main" xmlns="" id="{8C5532A2-B9CA-420A-80C7-3446A69AA64B}"/>
                    </a:ext>
                  </a:extLst>
                </p:cNvPr>
                <p:cNvSpPr>
                  <a:spLocks noChangeAspect="1"/>
                </p:cNvSpPr>
                <p:nvPr/>
              </p:nvSpPr>
              <p:spPr>
                <a:xfrm>
                  <a:off x="9928820" y="746760"/>
                  <a:ext cx="5669280" cy="5669280"/>
                </a:xfrm>
                <a:prstGeom prst="blockArc">
                  <a:avLst>
                    <a:gd name="adj1" fmla="val 16290077"/>
                    <a:gd name="adj2" fmla="val 19695235"/>
                    <a:gd name="adj3" fmla="val 11425"/>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92" name="Block Arc 191">
                  <a:extLst>
                    <a:ext uri="{FF2B5EF4-FFF2-40B4-BE49-F238E27FC236}">
                      <a16:creationId xmlns:a16="http://schemas.microsoft.com/office/drawing/2014/main" xmlns="" id="{4A9798EA-4919-4334-8147-8CE1A3D20D1D}"/>
                    </a:ext>
                  </a:extLst>
                </p:cNvPr>
                <p:cNvSpPr>
                  <a:spLocks noChangeAspect="1"/>
                </p:cNvSpPr>
                <p:nvPr/>
              </p:nvSpPr>
              <p:spPr>
                <a:xfrm>
                  <a:off x="11483300" y="2301240"/>
                  <a:ext cx="2560320" cy="2560320"/>
                </a:xfrm>
                <a:prstGeom prst="blockArc">
                  <a:avLst>
                    <a:gd name="adj1" fmla="val 16263180"/>
                    <a:gd name="adj2" fmla="val 19685367"/>
                    <a:gd name="adj3" fmla="val 25455"/>
                  </a:avLst>
                </a:prstGeom>
                <a:solidFill>
                  <a:srgbClr val="979D9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93" name="Block Arc 192">
                  <a:extLst>
                    <a:ext uri="{FF2B5EF4-FFF2-40B4-BE49-F238E27FC236}">
                      <a16:creationId xmlns:a16="http://schemas.microsoft.com/office/drawing/2014/main" xmlns="" id="{CCF29FC7-FC46-4A07-A532-41CFEB2E0E7A}"/>
                    </a:ext>
                  </a:extLst>
                </p:cNvPr>
                <p:cNvSpPr>
                  <a:spLocks noChangeAspect="1"/>
                </p:cNvSpPr>
                <p:nvPr/>
              </p:nvSpPr>
              <p:spPr>
                <a:xfrm>
                  <a:off x="10706060" y="1524000"/>
                  <a:ext cx="4114800" cy="4114800"/>
                </a:xfrm>
                <a:prstGeom prst="blockArc">
                  <a:avLst>
                    <a:gd name="adj1" fmla="val 16275229"/>
                    <a:gd name="adj2" fmla="val 19674576"/>
                    <a:gd name="adj3" fmla="val 15543"/>
                  </a:avLst>
                </a:prstGeom>
                <a:solidFill>
                  <a:srgbClr val="D3D3D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nvGrpSpPr>
              <p:cNvPr id="194" name="Group 193">
                <a:extLst>
                  <a:ext uri="{FF2B5EF4-FFF2-40B4-BE49-F238E27FC236}">
                    <a16:creationId xmlns:a16="http://schemas.microsoft.com/office/drawing/2014/main" xmlns="" id="{96ADD25C-731A-4713-992A-051EC285DC96}"/>
                  </a:ext>
                </a:extLst>
              </p:cNvPr>
              <p:cNvGrpSpPr/>
              <p:nvPr/>
            </p:nvGrpSpPr>
            <p:grpSpPr>
              <a:xfrm rot="18000000">
                <a:off x="9535621" y="1119464"/>
                <a:ext cx="5669280" cy="5669280"/>
                <a:chOff x="9928820" y="746760"/>
                <a:chExt cx="5669280" cy="5669280"/>
              </a:xfrm>
              <a:grpFill/>
            </p:grpSpPr>
            <p:sp>
              <p:nvSpPr>
                <p:cNvPr id="195" name="Block Arc 194">
                  <a:extLst>
                    <a:ext uri="{FF2B5EF4-FFF2-40B4-BE49-F238E27FC236}">
                      <a16:creationId xmlns:a16="http://schemas.microsoft.com/office/drawing/2014/main" xmlns="" id="{2CD61AD0-7B2E-41A1-A309-B15A2A718387}"/>
                    </a:ext>
                  </a:extLst>
                </p:cNvPr>
                <p:cNvSpPr>
                  <a:spLocks noChangeAspect="1"/>
                </p:cNvSpPr>
                <p:nvPr/>
              </p:nvSpPr>
              <p:spPr>
                <a:xfrm>
                  <a:off x="9928820" y="746760"/>
                  <a:ext cx="5669280" cy="5669280"/>
                </a:xfrm>
                <a:prstGeom prst="blockArc">
                  <a:avLst>
                    <a:gd name="adj1" fmla="val 16290077"/>
                    <a:gd name="adj2" fmla="val 19695235"/>
                    <a:gd name="adj3" fmla="val 11425"/>
                  </a:avLst>
                </a:prstGeom>
                <a:solidFill>
                  <a:srgbClr val="F4F4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96" name="Block Arc 195">
                  <a:extLst>
                    <a:ext uri="{FF2B5EF4-FFF2-40B4-BE49-F238E27FC236}">
                      <a16:creationId xmlns:a16="http://schemas.microsoft.com/office/drawing/2014/main" xmlns="" id="{8806C2F7-9B84-4DA6-8AAB-B99A4DCA9F41}"/>
                    </a:ext>
                  </a:extLst>
                </p:cNvPr>
                <p:cNvSpPr>
                  <a:spLocks noChangeAspect="1"/>
                </p:cNvSpPr>
                <p:nvPr/>
              </p:nvSpPr>
              <p:spPr>
                <a:xfrm>
                  <a:off x="11483300" y="2301240"/>
                  <a:ext cx="2560320" cy="2560320"/>
                </a:xfrm>
                <a:prstGeom prst="blockArc">
                  <a:avLst>
                    <a:gd name="adj1" fmla="val 16263180"/>
                    <a:gd name="adj2" fmla="val 19685367"/>
                    <a:gd name="adj3" fmla="val 25455"/>
                  </a:avLst>
                </a:prstGeom>
                <a:solidFill>
                  <a:srgbClr val="979D9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197" name="Block Arc 196">
                  <a:extLst>
                    <a:ext uri="{FF2B5EF4-FFF2-40B4-BE49-F238E27FC236}">
                      <a16:creationId xmlns:a16="http://schemas.microsoft.com/office/drawing/2014/main" xmlns="" id="{9205154C-9289-4EA2-BC90-62BCDFCFE269}"/>
                    </a:ext>
                  </a:extLst>
                </p:cNvPr>
                <p:cNvSpPr>
                  <a:spLocks noChangeAspect="1"/>
                </p:cNvSpPr>
                <p:nvPr/>
              </p:nvSpPr>
              <p:spPr>
                <a:xfrm>
                  <a:off x="10706060" y="1524000"/>
                  <a:ext cx="4114800" cy="4114800"/>
                </a:xfrm>
                <a:prstGeom prst="blockArc">
                  <a:avLst>
                    <a:gd name="adj1" fmla="val 16275229"/>
                    <a:gd name="adj2" fmla="val 19674576"/>
                    <a:gd name="adj3" fmla="val 15543"/>
                  </a:avLst>
                </a:prstGeom>
                <a:solidFill>
                  <a:srgbClr val="D3D3D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grpSp>
          <p:nvGrpSpPr>
            <p:cNvPr id="6" name="Group 5">
              <a:extLst>
                <a:ext uri="{FF2B5EF4-FFF2-40B4-BE49-F238E27FC236}">
                  <a16:creationId xmlns:a16="http://schemas.microsoft.com/office/drawing/2014/main" xmlns="" id="{8114F28C-0590-484D-ABA9-610D20C7F757}"/>
                </a:ext>
              </a:extLst>
            </p:cNvPr>
            <p:cNvGrpSpPr/>
            <p:nvPr/>
          </p:nvGrpSpPr>
          <p:grpSpPr>
            <a:xfrm>
              <a:off x="3763775" y="1243099"/>
              <a:ext cx="4738843" cy="4449178"/>
              <a:chOff x="3654936" y="1228191"/>
              <a:chExt cx="4738843" cy="4449178"/>
            </a:xfrm>
          </p:grpSpPr>
          <p:sp>
            <p:nvSpPr>
              <p:cNvPr id="72" name="Rectangle 71">
                <a:extLst>
                  <a:ext uri="{FF2B5EF4-FFF2-40B4-BE49-F238E27FC236}">
                    <a16:creationId xmlns:a16="http://schemas.microsoft.com/office/drawing/2014/main" xmlns="" id="{13263BD0-5297-4846-B6E9-C3844B139340}"/>
                  </a:ext>
                </a:extLst>
              </p:cNvPr>
              <p:cNvSpPr/>
              <p:nvPr/>
            </p:nvSpPr>
            <p:spPr>
              <a:xfrm rot="1800000">
                <a:off x="5452170" y="1232622"/>
                <a:ext cx="2709073" cy="1484511"/>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Lack of network connectivity</a:t>
                </a:r>
                <a:b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in remote areas</a:t>
                </a:r>
              </a:p>
            </p:txBody>
          </p:sp>
          <p:sp>
            <p:nvSpPr>
              <p:cNvPr id="73" name="Rectangle 72">
                <a:extLst>
                  <a:ext uri="{FF2B5EF4-FFF2-40B4-BE49-F238E27FC236}">
                    <a16:creationId xmlns:a16="http://schemas.microsoft.com/office/drawing/2014/main" xmlns="" id="{C67365D9-2E7A-4887-B163-D778B77F7438}"/>
                  </a:ext>
                </a:extLst>
              </p:cNvPr>
              <p:cNvSpPr/>
              <p:nvPr/>
            </p:nvSpPr>
            <p:spPr>
              <a:xfrm rot="5400000">
                <a:off x="6296987" y="2629289"/>
                <a:ext cx="2709073" cy="1484511"/>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Nascent visualization </a:t>
                </a:r>
                <a:b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technology with few vendors</a:t>
                </a:r>
              </a:p>
            </p:txBody>
          </p:sp>
          <p:sp>
            <p:nvSpPr>
              <p:cNvPr id="74" name="Rectangle 73">
                <a:extLst>
                  <a:ext uri="{FF2B5EF4-FFF2-40B4-BE49-F238E27FC236}">
                    <a16:creationId xmlns:a16="http://schemas.microsoft.com/office/drawing/2014/main" xmlns="" id="{6D963DDE-48B6-48D3-8939-2037FB286124}"/>
                  </a:ext>
                </a:extLst>
              </p:cNvPr>
              <p:cNvSpPr/>
              <p:nvPr/>
            </p:nvSpPr>
            <p:spPr>
              <a:xfrm rot="19800000">
                <a:off x="3812753" y="1228191"/>
                <a:ext cx="2709073" cy="1484511"/>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Lack of maturity for AR</a:t>
                </a:r>
                <a:b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Cloud vendors</a:t>
                </a:r>
              </a:p>
            </p:txBody>
          </p:sp>
          <p:sp>
            <p:nvSpPr>
              <p:cNvPr id="75" name="Rectangle 74">
                <a:extLst>
                  <a:ext uri="{FF2B5EF4-FFF2-40B4-BE49-F238E27FC236}">
                    <a16:creationId xmlns:a16="http://schemas.microsoft.com/office/drawing/2014/main" xmlns="" id="{DF0BA808-25C6-4258-A484-EF47EE16C30C}"/>
                  </a:ext>
                </a:extLst>
              </p:cNvPr>
              <p:cNvSpPr/>
              <p:nvPr/>
            </p:nvSpPr>
            <p:spPr>
              <a:xfrm rot="16200000">
                <a:off x="3042655" y="2629290"/>
                <a:ext cx="2709073" cy="1484511"/>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Safety concerns with workers</a:t>
                </a:r>
                <a:b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wearing head-mounted displays</a:t>
                </a:r>
                <a:b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that may impair peripheral vision</a:t>
                </a:r>
              </a:p>
            </p:txBody>
          </p:sp>
          <p:sp>
            <p:nvSpPr>
              <p:cNvPr id="76" name="Rectangle 75">
                <a:extLst>
                  <a:ext uri="{FF2B5EF4-FFF2-40B4-BE49-F238E27FC236}">
                    <a16:creationId xmlns:a16="http://schemas.microsoft.com/office/drawing/2014/main" xmlns="" id="{AA329BDE-378A-484D-BD60-28E91F61828A}"/>
                  </a:ext>
                </a:extLst>
              </p:cNvPr>
              <p:cNvSpPr/>
              <p:nvPr/>
            </p:nvSpPr>
            <p:spPr>
              <a:xfrm rot="1800000">
                <a:off x="3690680" y="4153701"/>
                <a:ext cx="2743200" cy="1463040"/>
              </a:xfrm>
              <a:prstGeom prst="rect">
                <a:avLst/>
              </a:prstGeom>
            </p:spPr>
            <p:txBody>
              <a:bodyPr wrap="none">
                <a:prstTxWarp prst="textArchDown">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May not be appropriate for</a:t>
                </a:r>
                <a:b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older and nontechnical users</a:t>
                </a:r>
              </a:p>
            </p:txBody>
          </p:sp>
          <p:sp>
            <p:nvSpPr>
              <p:cNvPr id="77" name="Rectangle 76">
                <a:extLst>
                  <a:ext uri="{FF2B5EF4-FFF2-40B4-BE49-F238E27FC236}">
                    <a16:creationId xmlns:a16="http://schemas.microsoft.com/office/drawing/2014/main" xmlns="" id="{B38B0F7C-303B-4D86-909E-0801A95928FE}"/>
                  </a:ext>
                </a:extLst>
              </p:cNvPr>
              <p:cNvSpPr/>
              <p:nvPr/>
            </p:nvSpPr>
            <p:spPr>
              <a:xfrm rot="19800000">
                <a:off x="5456886" y="4214329"/>
                <a:ext cx="2743200" cy="1463040"/>
              </a:xfrm>
              <a:prstGeom prst="rect">
                <a:avLst/>
              </a:prstGeom>
            </p:spPr>
            <p:txBody>
              <a:bodyPr wrap="none">
                <a:prstTxWarp prst="textArchDown">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Personal data and</a:t>
                </a:r>
                <a:b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1050" b="0" i="0" u="none" strike="noStrike" kern="1200" cap="none" spc="0" normalizeH="0" baseline="0" noProof="0" dirty="0">
                    <a:ln>
                      <a:noFill/>
                    </a:ln>
                    <a:effectLst/>
                    <a:uLnTx/>
                    <a:uFillTx/>
                    <a:latin typeface="Arial" charset="0"/>
                    <a:ea typeface="Arial Unicode MS" pitchFamily="34" charset="-128"/>
                    <a:cs typeface="Arial Unicode MS" pitchFamily="34" charset="-128"/>
                  </a:rPr>
                  <a:t> privacy concerns</a:t>
                </a:r>
              </a:p>
            </p:txBody>
          </p:sp>
        </p:grpSp>
        <p:grpSp>
          <p:nvGrpSpPr>
            <p:cNvPr id="5" name="Group 4">
              <a:extLst>
                <a:ext uri="{FF2B5EF4-FFF2-40B4-BE49-F238E27FC236}">
                  <a16:creationId xmlns:a16="http://schemas.microsoft.com/office/drawing/2014/main" xmlns="" id="{8746D846-7E51-4823-9737-213EBF7E34DF}"/>
                </a:ext>
              </a:extLst>
            </p:cNvPr>
            <p:cNvGrpSpPr/>
            <p:nvPr/>
          </p:nvGrpSpPr>
          <p:grpSpPr>
            <a:xfrm>
              <a:off x="4407782" y="1783331"/>
              <a:ext cx="3634717" cy="3295627"/>
              <a:chOff x="4298943" y="1768423"/>
              <a:chExt cx="3634717" cy="3295627"/>
            </a:xfrm>
          </p:grpSpPr>
          <p:sp>
            <p:nvSpPr>
              <p:cNvPr id="79" name="Rectangle 78">
                <a:extLst>
                  <a:ext uri="{FF2B5EF4-FFF2-40B4-BE49-F238E27FC236}">
                    <a16:creationId xmlns:a16="http://schemas.microsoft.com/office/drawing/2014/main" xmlns="" id="{3EB5A893-D918-4197-B2FF-B5EAE77B3E2A}"/>
                  </a:ext>
                </a:extLst>
              </p:cNvPr>
              <p:cNvSpPr/>
              <p:nvPr/>
            </p:nvSpPr>
            <p:spPr>
              <a:xfrm rot="1800000">
                <a:off x="5270011" y="1768423"/>
                <a:ext cx="2443622" cy="1693443"/>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Remote field </a:t>
                </a:r>
                <a:b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support</a:t>
                </a:r>
              </a:p>
            </p:txBody>
          </p:sp>
          <p:sp>
            <p:nvSpPr>
              <p:cNvPr id="80" name="Rectangle 79">
                <a:extLst>
                  <a:ext uri="{FF2B5EF4-FFF2-40B4-BE49-F238E27FC236}">
                    <a16:creationId xmlns:a16="http://schemas.microsoft.com/office/drawing/2014/main" xmlns="" id="{20978A64-FE78-43E9-B623-C1F42F3E9201}"/>
                  </a:ext>
                </a:extLst>
              </p:cNvPr>
              <p:cNvSpPr/>
              <p:nvPr/>
            </p:nvSpPr>
            <p:spPr>
              <a:xfrm rot="5400000">
                <a:off x="5904422" y="2590942"/>
                <a:ext cx="2443622" cy="1614854"/>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Immersive analytics</a:t>
                </a:r>
              </a:p>
            </p:txBody>
          </p:sp>
          <p:sp>
            <p:nvSpPr>
              <p:cNvPr id="81" name="Rectangle 80">
                <a:extLst>
                  <a:ext uri="{FF2B5EF4-FFF2-40B4-BE49-F238E27FC236}">
                    <a16:creationId xmlns:a16="http://schemas.microsoft.com/office/drawing/2014/main" xmlns="" id="{EF713240-19F5-4E16-BD41-9CF01D5813E2}"/>
                  </a:ext>
                </a:extLst>
              </p:cNvPr>
              <p:cNvSpPr/>
              <p:nvPr/>
            </p:nvSpPr>
            <p:spPr>
              <a:xfrm rot="19800000">
                <a:off x="4388217" y="1842723"/>
                <a:ext cx="2443622" cy="1759549"/>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Use AR Cloud to share </a:t>
                </a:r>
                <a:b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product information with </a:t>
                </a:r>
                <a:b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consumers in any store</a:t>
                </a:r>
              </a:p>
            </p:txBody>
          </p:sp>
          <p:sp>
            <p:nvSpPr>
              <p:cNvPr id="82" name="Rectangle 81">
                <a:extLst>
                  <a:ext uri="{FF2B5EF4-FFF2-40B4-BE49-F238E27FC236}">
                    <a16:creationId xmlns:a16="http://schemas.microsoft.com/office/drawing/2014/main" xmlns="" id="{E913D8F2-0957-4B00-804E-DBAAA2A018D8}"/>
                  </a:ext>
                </a:extLst>
              </p:cNvPr>
              <p:cNvSpPr/>
              <p:nvPr/>
            </p:nvSpPr>
            <p:spPr>
              <a:xfrm rot="16200000">
                <a:off x="3989846" y="2485657"/>
                <a:ext cx="2443622" cy="1825427"/>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Provide pick and pack </a:t>
                </a:r>
                <a:b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workers head-mounted </a:t>
                </a:r>
                <a:b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displays</a:t>
                </a:r>
              </a:p>
            </p:txBody>
          </p:sp>
          <p:sp>
            <p:nvSpPr>
              <p:cNvPr id="83" name="Rectangle 82">
                <a:extLst>
                  <a:ext uri="{FF2B5EF4-FFF2-40B4-BE49-F238E27FC236}">
                    <a16:creationId xmlns:a16="http://schemas.microsoft.com/office/drawing/2014/main" xmlns="" id="{77804F2F-F2EA-4B66-A388-66C0DF76ECBE}"/>
                  </a:ext>
                </a:extLst>
              </p:cNvPr>
              <p:cNvSpPr/>
              <p:nvPr/>
            </p:nvSpPr>
            <p:spPr>
              <a:xfrm rot="1800000">
                <a:off x="4341514" y="3369447"/>
                <a:ext cx="2468880" cy="1647323"/>
              </a:xfrm>
              <a:prstGeom prst="rect">
                <a:avLst/>
              </a:prstGeom>
            </p:spPr>
            <p:txBody>
              <a:bodyPr wrap="square">
                <a:prstTxWarp prst="textArchDown">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Provide virtual tours for </a:t>
                </a:r>
                <a:b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museum with overlaid </a:t>
                </a:r>
                <a:b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information on special exhibits</a:t>
                </a:r>
              </a:p>
            </p:txBody>
          </p:sp>
          <p:sp>
            <p:nvSpPr>
              <p:cNvPr id="84" name="Rectangle 83">
                <a:extLst>
                  <a:ext uri="{FF2B5EF4-FFF2-40B4-BE49-F238E27FC236}">
                    <a16:creationId xmlns:a16="http://schemas.microsoft.com/office/drawing/2014/main" xmlns="" id="{2D117FFF-3B26-431C-A1DB-0BFA86CBEA60}"/>
                  </a:ext>
                </a:extLst>
              </p:cNvPr>
              <p:cNvSpPr/>
              <p:nvPr/>
            </p:nvSpPr>
            <p:spPr>
              <a:xfrm rot="19800000">
                <a:off x="5356395" y="3738170"/>
                <a:ext cx="2468880" cy="1325880"/>
              </a:xfrm>
              <a:prstGeom prst="rect">
                <a:avLst/>
              </a:prstGeom>
            </p:spPr>
            <p:txBody>
              <a:bodyPr wrap="square">
                <a:prstTxWarp prst="textArchDown">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Develop customized </a:t>
                </a:r>
                <a:b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900" b="0" i="0" u="none" strike="noStrike" kern="1200" cap="none" spc="0" normalizeH="0" baseline="0" noProof="0" dirty="0">
                    <a:ln>
                      <a:noFill/>
                    </a:ln>
                    <a:effectLst/>
                    <a:uLnTx/>
                    <a:uFillTx/>
                    <a:latin typeface="Arial" charset="0"/>
                    <a:ea typeface="Arial Unicode MS" pitchFamily="34" charset="-128"/>
                    <a:cs typeface="Arial Unicode MS" pitchFamily="34" charset="-128"/>
                  </a:rPr>
                  <a:t>training plan for clients</a:t>
                </a:r>
              </a:p>
            </p:txBody>
          </p:sp>
        </p:grpSp>
        <p:grpSp>
          <p:nvGrpSpPr>
            <p:cNvPr id="4" name="Group 3">
              <a:extLst>
                <a:ext uri="{FF2B5EF4-FFF2-40B4-BE49-F238E27FC236}">
                  <a16:creationId xmlns:a16="http://schemas.microsoft.com/office/drawing/2014/main" xmlns="" id="{75126036-0B1C-45B8-867D-B04D4DEA5A34}"/>
                </a:ext>
              </a:extLst>
            </p:cNvPr>
            <p:cNvGrpSpPr/>
            <p:nvPr/>
          </p:nvGrpSpPr>
          <p:grpSpPr>
            <a:xfrm>
              <a:off x="4955256" y="2479805"/>
              <a:ext cx="2748114" cy="2229133"/>
              <a:chOff x="4846417" y="2464897"/>
              <a:chExt cx="2748114" cy="2229133"/>
            </a:xfrm>
          </p:grpSpPr>
          <p:sp>
            <p:nvSpPr>
              <p:cNvPr id="86" name="Rectangle 85">
                <a:extLst>
                  <a:ext uri="{FF2B5EF4-FFF2-40B4-BE49-F238E27FC236}">
                    <a16:creationId xmlns:a16="http://schemas.microsoft.com/office/drawing/2014/main" xmlns="" id="{52DF1CA8-8432-43D2-96AD-57FE651E2B3E}"/>
                  </a:ext>
                </a:extLst>
              </p:cNvPr>
              <p:cNvSpPr/>
              <p:nvPr/>
            </p:nvSpPr>
            <p:spPr>
              <a:xfrm rot="1800000">
                <a:off x="4881977" y="2653732"/>
                <a:ext cx="1920240" cy="2040298"/>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Reduce time for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the first-time</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fix by 30%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by 2021</a:t>
                </a:r>
              </a:p>
            </p:txBody>
          </p:sp>
          <p:sp>
            <p:nvSpPr>
              <p:cNvPr id="87" name="Rectangle 86">
                <a:extLst>
                  <a:ext uri="{FF2B5EF4-FFF2-40B4-BE49-F238E27FC236}">
                    <a16:creationId xmlns:a16="http://schemas.microsoft.com/office/drawing/2014/main" xmlns="" id="{3887148D-18F9-4743-83E6-1E55537328F0}"/>
                  </a:ext>
                </a:extLst>
              </p:cNvPr>
              <p:cNvSpPr/>
              <p:nvPr/>
            </p:nvSpPr>
            <p:spPr>
              <a:xfrm rot="5400000">
                <a:off x="4792043" y="2519278"/>
                <a:ext cx="1920240" cy="1811492"/>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Decrease time to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make data-driven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decisions by</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 25% in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16 months</a:t>
                </a:r>
              </a:p>
            </p:txBody>
          </p:sp>
          <p:sp>
            <p:nvSpPr>
              <p:cNvPr id="88" name="Rectangle 87">
                <a:extLst>
                  <a:ext uri="{FF2B5EF4-FFF2-40B4-BE49-F238E27FC236}">
                    <a16:creationId xmlns:a16="http://schemas.microsoft.com/office/drawing/2014/main" xmlns="" id="{044D3338-3C7C-4268-A377-112AFF58F25B}"/>
                  </a:ext>
                </a:extLst>
              </p:cNvPr>
              <p:cNvSpPr/>
              <p:nvPr/>
            </p:nvSpPr>
            <p:spPr>
              <a:xfrm rot="19800000">
                <a:off x="5141625" y="2651687"/>
                <a:ext cx="1920240" cy="2002532"/>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Improve in-store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product sales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by 15% in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12 months</a:t>
                </a:r>
              </a:p>
            </p:txBody>
          </p:sp>
          <p:sp>
            <p:nvSpPr>
              <p:cNvPr id="89" name="Rectangle 88">
                <a:extLst>
                  <a:ext uri="{FF2B5EF4-FFF2-40B4-BE49-F238E27FC236}">
                    <a16:creationId xmlns:a16="http://schemas.microsoft.com/office/drawing/2014/main" xmlns="" id="{20763C4F-0697-415C-BEE1-29B5C5C77168}"/>
                  </a:ext>
                </a:extLst>
              </p:cNvPr>
              <p:cNvSpPr/>
              <p:nvPr/>
            </p:nvSpPr>
            <p:spPr>
              <a:xfrm rot="16200000">
                <a:off x="5460021" y="2250627"/>
                <a:ext cx="1920240" cy="2348780"/>
              </a:xfrm>
              <a:prstGeom prst="rect">
                <a:avLst/>
              </a:prstGeom>
            </p:spPr>
            <p:txBody>
              <a:bodyPr wrap="square">
                <a:prstTxWarp prst="textArchUp">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Decrease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packing errors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by 35% in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24 months</a:t>
                </a:r>
              </a:p>
            </p:txBody>
          </p:sp>
          <p:sp>
            <p:nvSpPr>
              <p:cNvPr id="90" name="Rectangle 89">
                <a:extLst>
                  <a:ext uri="{FF2B5EF4-FFF2-40B4-BE49-F238E27FC236}">
                    <a16:creationId xmlns:a16="http://schemas.microsoft.com/office/drawing/2014/main" xmlns="" id="{80A22409-6935-49BE-ABFA-22BE9F2532D4}"/>
                  </a:ext>
                </a:extLst>
              </p:cNvPr>
              <p:cNvSpPr/>
              <p:nvPr/>
            </p:nvSpPr>
            <p:spPr>
              <a:xfrm rot="1800000">
                <a:off x="5089414" y="2518375"/>
                <a:ext cx="1920240" cy="1617610"/>
              </a:xfrm>
              <a:prstGeom prst="rect">
                <a:avLst/>
              </a:prstGeom>
            </p:spPr>
            <p:txBody>
              <a:bodyPr wrap="square">
                <a:prstTxWarp prst="textArchDown">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Increase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admissions to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special exhibits </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by 30% in</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18 months</a:t>
                </a:r>
              </a:p>
            </p:txBody>
          </p:sp>
          <p:sp>
            <p:nvSpPr>
              <p:cNvPr id="91" name="Rectangle 90">
                <a:extLst>
                  <a:ext uri="{FF2B5EF4-FFF2-40B4-BE49-F238E27FC236}">
                    <a16:creationId xmlns:a16="http://schemas.microsoft.com/office/drawing/2014/main" xmlns="" id="{78C07478-5E1B-415B-9C2E-AA4814EE480C}"/>
                  </a:ext>
                </a:extLst>
              </p:cNvPr>
              <p:cNvSpPr/>
              <p:nvPr/>
            </p:nvSpPr>
            <p:spPr>
              <a:xfrm rot="19800000">
                <a:off x="5060686" y="2784941"/>
                <a:ext cx="1920240" cy="1371600"/>
              </a:xfrm>
              <a:prstGeom prst="rect">
                <a:avLst/>
              </a:prstGeom>
            </p:spPr>
            <p:txBody>
              <a:bodyPr wrap="square">
                <a:prstTxWarp prst="textArchDown">
                  <a:avLst/>
                </a:prstTxWarp>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Improve</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fitness center</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retention rates by</a:t>
                </a:r>
                <a:b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br>
                <a:r>
                  <a:rPr kumimoji="0" lang="en-US" sz="800" b="0" i="0" u="none" strike="noStrike" kern="1200" cap="none" spc="0" normalizeH="0" baseline="0" noProof="0" dirty="0">
                    <a:ln>
                      <a:noFill/>
                    </a:ln>
                    <a:effectLst/>
                    <a:uLnTx/>
                    <a:uFillTx/>
                    <a:latin typeface="Arial" charset="0"/>
                    <a:ea typeface="Arial Unicode MS" pitchFamily="34" charset="-128"/>
                    <a:cs typeface="Arial Unicode MS" pitchFamily="34" charset="-128"/>
                  </a:rPr>
                  <a:t>20% in 2 years</a:t>
                </a:r>
              </a:p>
            </p:txBody>
          </p:sp>
        </p:grpSp>
        <p:grpSp>
          <p:nvGrpSpPr>
            <p:cNvPr id="36" name="Group 35">
              <a:extLst>
                <a:ext uri="{FF2B5EF4-FFF2-40B4-BE49-F238E27FC236}">
                  <a16:creationId xmlns:a16="http://schemas.microsoft.com/office/drawing/2014/main" xmlns="" id="{D1A27324-2C09-4DC5-A781-327405B6BF21}"/>
                </a:ext>
              </a:extLst>
            </p:cNvPr>
            <p:cNvGrpSpPr/>
            <p:nvPr/>
          </p:nvGrpSpPr>
          <p:grpSpPr>
            <a:xfrm>
              <a:off x="3103065" y="719621"/>
              <a:ext cx="6038569" cy="5442672"/>
              <a:chOff x="2938311" y="704712"/>
              <a:chExt cx="6038569" cy="5442672"/>
            </a:xfrm>
          </p:grpSpPr>
          <p:sp>
            <p:nvSpPr>
              <p:cNvPr id="23" name="Oval 22">
                <a:extLst>
                  <a:ext uri="{FF2B5EF4-FFF2-40B4-BE49-F238E27FC236}">
                    <a16:creationId xmlns:a16="http://schemas.microsoft.com/office/drawing/2014/main" xmlns="" id="{AC2C4C54-3EB4-4C74-8D54-A78E2807715C}"/>
                  </a:ext>
                </a:extLst>
              </p:cNvPr>
              <p:cNvSpPr>
                <a:spLocks noChangeAspect="1"/>
              </p:cNvSpPr>
              <p:nvPr/>
            </p:nvSpPr>
            <p:spPr>
              <a:xfrm rot="1800000">
                <a:off x="3733486" y="4362944"/>
                <a:ext cx="2372725" cy="17844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ArchDown">
                  <a:avLst/>
                </a:prstTxWarp>
                <a:noAutofit/>
              </a:bodyPr>
              <a:lstStyle/>
              <a:p>
                <a:pPr marL="0" marR="0" lvl="0" indent="0" algn="ctr" defTabSz="914400" rtl="0" eaLnBrk="0" fontAlgn="base" latinLnBrk="0" hangingPunct="0">
                  <a:lnSpc>
                    <a:spcPct val="90000"/>
                  </a:lnSpc>
                  <a:spcBef>
                    <a:spcPts val="120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a:ea typeface="+mn-ea"/>
                    <a:cs typeface="+mn-cs"/>
                  </a:rPr>
                  <a:t/>
                </a:r>
                <a:br>
                  <a:rPr kumimoji="0" lang="en-US" sz="1200" b="1" i="0" u="none" strike="noStrike" kern="1200" cap="none" spc="0" normalizeH="0" baseline="0" noProof="0" dirty="0">
                    <a:ln>
                      <a:noFill/>
                    </a:ln>
                    <a:solidFill>
                      <a:schemeClr val="tx1"/>
                    </a:solidFill>
                    <a:effectLst/>
                    <a:uLnTx/>
                    <a:uFillTx/>
                    <a:latin typeface="Arial"/>
                    <a:ea typeface="+mn-ea"/>
                    <a:cs typeface="+mn-cs"/>
                  </a:rPr>
                </a:br>
                <a:r>
                  <a:rPr kumimoji="0" lang="en-US" sz="1200" b="1" i="0" u="none" strike="noStrike" kern="1200" cap="none" spc="0" normalizeH="0" baseline="0" noProof="0" dirty="0">
                    <a:ln>
                      <a:noFill/>
                    </a:ln>
                    <a:solidFill>
                      <a:schemeClr val="tx1"/>
                    </a:solidFill>
                    <a:effectLst/>
                    <a:uLnTx/>
                    <a:uFillTx/>
                    <a:latin typeface="Arial"/>
                    <a:ea typeface="+mn-ea"/>
                    <a:cs typeface="+mn-cs"/>
                  </a:rPr>
                  <a:t/>
                </a:r>
                <a:br>
                  <a:rPr kumimoji="0" lang="en-US" sz="1200" b="1" i="0" u="none" strike="noStrike" kern="1200" cap="none" spc="0" normalizeH="0" baseline="0" noProof="0" dirty="0">
                    <a:ln>
                      <a:noFill/>
                    </a:ln>
                    <a:solidFill>
                      <a:schemeClr val="tx1"/>
                    </a:solidFill>
                    <a:effectLst/>
                    <a:uLnTx/>
                    <a:uFillTx/>
                    <a:latin typeface="Arial"/>
                    <a:ea typeface="+mn-ea"/>
                    <a:cs typeface="+mn-cs"/>
                  </a:rPr>
                </a:br>
                <a:r>
                  <a:rPr kumimoji="0" lang="en-US" sz="1200" b="1" i="0" u="none" strike="noStrike" kern="1200" cap="none" spc="0" normalizeH="0" baseline="0" noProof="0" dirty="0">
                    <a:ln>
                      <a:noFill/>
                    </a:ln>
                    <a:solidFill>
                      <a:schemeClr val="tx1"/>
                    </a:solidFill>
                    <a:effectLst/>
                    <a:uLnTx/>
                    <a:uFillTx/>
                    <a:latin typeface="Arial"/>
                    <a:ea typeface="+mn-ea"/>
                    <a:cs typeface="+mn-cs"/>
                  </a:rPr>
                  <a:t>Ubiquity</a:t>
                </a:r>
              </a:p>
            </p:txBody>
          </p:sp>
          <p:sp>
            <p:nvSpPr>
              <p:cNvPr id="25" name="Oval 24">
                <a:extLst>
                  <a:ext uri="{FF2B5EF4-FFF2-40B4-BE49-F238E27FC236}">
                    <a16:creationId xmlns:a16="http://schemas.microsoft.com/office/drawing/2014/main" xmlns="" id="{5BBA5459-579B-4E06-9538-B0C106607538}"/>
                  </a:ext>
                </a:extLst>
              </p:cNvPr>
              <p:cNvSpPr>
                <a:spLocks noChangeAspect="1"/>
              </p:cNvSpPr>
              <p:nvPr/>
            </p:nvSpPr>
            <p:spPr>
              <a:xfrm rot="19800000">
                <a:off x="5519839" y="4686478"/>
                <a:ext cx="3139472" cy="13189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ArchDown">
                  <a:avLst/>
                </a:prstTxWarp>
                <a:noAutofit/>
              </a:bodyPr>
              <a:lstStyle/>
              <a:p>
                <a:pPr marL="0" marR="0" lvl="0" indent="0" algn="ctr" defTabSz="914400" rtl="0" eaLnBrk="0" fontAlgn="base" latinLnBrk="0" hangingPunct="0">
                  <a:lnSpc>
                    <a:spcPct val="90000"/>
                  </a:lnSpc>
                  <a:spcBef>
                    <a:spcPts val="120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Arial"/>
                    <a:ea typeface="+mn-ea"/>
                    <a:cs typeface="+mn-cs"/>
                  </a:rPr>
                  <a:t/>
                </a:r>
                <a:br>
                  <a:rPr kumimoji="0" lang="en-US" sz="1200" b="1" i="0" u="none" strike="noStrike" kern="1200" cap="none" spc="0" normalizeH="0" baseline="0" noProof="0" dirty="0">
                    <a:ln>
                      <a:noFill/>
                    </a:ln>
                    <a:solidFill>
                      <a:schemeClr val="bg1"/>
                    </a:solidFill>
                    <a:effectLst/>
                    <a:uLnTx/>
                    <a:uFillTx/>
                    <a:latin typeface="Arial"/>
                    <a:ea typeface="+mn-ea"/>
                    <a:cs typeface="+mn-cs"/>
                  </a:rPr>
                </a:br>
                <a:r>
                  <a:rPr kumimoji="0" lang="en-US" sz="1200" b="1" i="0" u="none" strike="noStrike" kern="1200" cap="none" spc="0" normalizeH="0" baseline="0" noProof="0" dirty="0">
                    <a:ln>
                      <a:noFill/>
                    </a:ln>
                    <a:solidFill>
                      <a:schemeClr val="bg1"/>
                    </a:solidFill>
                    <a:effectLst/>
                    <a:uLnTx/>
                    <a:uFillTx/>
                    <a:latin typeface="Arial"/>
                    <a:ea typeface="+mn-ea"/>
                    <a:cs typeface="+mn-cs"/>
                  </a:rPr>
                  <a:t/>
                </a:r>
                <a:br>
                  <a:rPr kumimoji="0" lang="en-US" sz="1200" b="1" i="0" u="none" strike="noStrike" kern="1200" cap="none" spc="0" normalizeH="0" baseline="0" noProof="0" dirty="0">
                    <a:ln>
                      <a:noFill/>
                    </a:ln>
                    <a:solidFill>
                      <a:schemeClr val="bg1"/>
                    </a:solidFill>
                    <a:effectLst/>
                    <a:uLnTx/>
                    <a:uFillTx/>
                    <a:latin typeface="Arial"/>
                    <a:ea typeface="+mn-ea"/>
                    <a:cs typeface="+mn-cs"/>
                  </a:rPr>
                </a:br>
                <a:r>
                  <a:rPr kumimoji="0" lang="en-US" sz="1200" b="1" i="0" u="none" strike="noStrike" kern="1200" cap="none" spc="0" normalizeH="0" baseline="0" noProof="0" dirty="0">
                    <a:ln>
                      <a:noFill/>
                    </a:ln>
                    <a:solidFill>
                      <a:schemeClr val="bg1"/>
                    </a:solidFill>
                    <a:effectLst/>
                    <a:uLnTx/>
                    <a:uFillTx/>
                    <a:latin typeface="Arial"/>
                    <a:ea typeface="+mn-ea"/>
                    <a:cs typeface="+mn-cs"/>
                  </a:rPr>
                  <a:t>Personalization</a:t>
                </a:r>
              </a:p>
            </p:txBody>
          </p:sp>
          <p:sp>
            <p:nvSpPr>
              <p:cNvPr id="21" name="Oval 20">
                <a:extLst>
                  <a:ext uri="{FF2B5EF4-FFF2-40B4-BE49-F238E27FC236}">
                    <a16:creationId xmlns:a16="http://schemas.microsoft.com/office/drawing/2014/main" xmlns="" id="{BB69160A-4F1E-4B0B-AF36-8C5628FFFCFC}"/>
                  </a:ext>
                </a:extLst>
              </p:cNvPr>
              <p:cNvSpPr>
                <a:spLocks noChangeAspect="1"/>
              </p:cNvSpPr>
              <p:nvPr/>
            </p:nvSpPr>
            <p:spPr>
              <a:xfrm rot="19800000">
                <a:off x="3794559" y="704712"/>
                <a:ext cx="2233523" cy="163061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ArchUp">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Arial"/>
                    <a:ea typeface="+mn-ea"/>
                    <a:cs typeface="+mn-cs"/>
                  </a:rPr>
                  <a:t>Persistence</a:t>
                </a:r>
                <a:br>
                  <a:rPr kumimoji="0" lang="en-US" sz="1200" b="1" i="0" u="none" strike="noStrike" kern="1200" cap="none" spc="0" normalizeH="0" baseline="0" noProof="0" dirty="0">
                    <a:ln>
                      <a:noFill/>
                    </a:ln>
                    <a:solidFill>
                      <a:schemeClr val="bg1"/>
                    </a:solidFill>
                    <a:effectLst/>
                    <a:uLnTx/>
                    <a:uFillTx/>
                    <a:latin typeface="Arial"/>
                    <a:ea typeface="+mn-ea"/>
                    <a:cs typeface="+mn-cs"/>
                  </a:rPr>
                </a:br>
                <a:r>
                  <a:rPr kumimoji="0" lang="en-US" sz="1200" b="1" i="0" u="none" strike="noStrike" kern="1200" cap="none" spc="0" normalizeH="0" baseline="0" noProof="0" dirty="0">
                    <a:ln>
                      <a:noFill/>
                    </a:ln>
                    <a:solidFill>
                      <a:schemeClr val="bg1"/>
                    </a:solidFill>
                    <a:effectLst/>
                    <a:uLnTx/>
                    <a:uFillTx/>
                    <a:latin typeface="Arial"/>
                    <a:ea typeface="+mn-ea"/>
                    <a:cs typeface="+mn-cs"/>
                  </a:rPr>
                  <a:t/>
                </a:r>
                <a:br>
                  <a:rPr kumimoji="0" lang="en-US" sz="1200" b="1" i="0" u="none" strike="noStrike" kern="1200" cap="none" spc="0" normalizeH="0" baseline="0" noProof="0" dirty="0">
                    <a:ln>
                      <a:noFill/>
                    </a:ln>
                    <a:solidFill>
                      <a:schemeClr val="bg1"/>
                    </a:solidFill>
                    <a:effectLst/>
                    <a:uLnTx/>
                    <a:uFillTx/>
                    <a:latin typeface="Arial"/>
                    <a:ea typeface="+mn-ea"/>
                    <a:cs typeface="+mn-cs"/>
                  </a:rPr>
                </a:br>
                <a:endParaRPr kumimoji="0" lang="en-US" sz="1200" b="1" i="0" u="none" strike="noStrike" kern="1200" cap="none" spc="0" normalizeH="0" baseline="0" noProof="0" dirty="0">
                  <a:ln>
                    <a:noFill/>
                  </a:ln>
                  <a:solidFill>
                    <a:schemeClr val="bg1"/>
                  </a:solidFill>
                  <a:effectLst/>
                  <a:uLnTx/>
                  <a:uFillTx/>
                  <a:latin typeface="Arial"/>
                  <a:ea typeface="+mn-ea"/>
                  <a:cs typeface="+mn-cs"/>
                </a:endParaRPr>
              </a:p>
            </p:txBody>
          </p:sp>
          <p:sp>
            <p:nvSpPr>
              <p:cNvPr id="20" name="Oval 19">
                <a:extLst>
                  <a:ext uri="{FF2B5EF4-FFF2-40B4-BE49-F238E27FC236}">
                    <a16:creationId xmlns:a16="http://schemas.microsoft.com/office/drawing/2014/main" xmlns="" id="{C0145AEE-9934-4574-93BD-8DF0DF3A58C2}"/>
                  </a:ext>
                </a:extLst>
              </p:cNvPr>
              <p:cNvSpPr>
                <a:spLocks noChangeAspect="1"/>
              </p:cNvSpPr>
              <p:nvPr/>
            </p:nvSpPr>
            <p:spPr>
              <a:xfrm rot="1800000">
                <a:off x="5564402" y="760836"/>
                <a:ext cx="2965354" cy="159726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ArchUp">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Arial"/>
                    <a:ea typeface="+mn-ea"/>
                    <a:cs typeface="+mn-cs"/>
                  </a:rPr>
                  <a:t>Collaboration</a:t>
                </a:r>
                <a:br>
                  <a:rPr kumimoji="0" lang="en-US" sz="1200" b="1" i="0" u="none" strike="noStrike" kern="1200" cap="none" spc="0" normalizeH="0" baseline="0" noProof="0" dirty="0">
                    <a:ln>
                      <a:noFill/>
                    </a:ln>
                    <a:solidFill>
                      <a:schemeClr val="bg1"/>
                    </a:solidFill>
                    <a:effectLst/>
                    <a:uLnTx/>
                    <a:uFillTx/>
                    <a:latin typeface="Arial"/>
                    <a:ea typeface="+mn-ea"/>
                    <a:cs typeface="+mn-cs"/>
                  </a:rPr>
                </a:br>
                <a:r>
                  <a:rPr kumimoji="0" lang="en-US" sz="1200" b="1" i="0" u="none" strike="noStrike" kern="1200" cap="none" spc="0" normalizeH="0" baseline="0" noProof="0" dirty="0">
                    <a:ln>
                      <a:noFill/>
                    </a:ln>
                    <a:solidFill>
                      <a:schemeClr val="bg1"/>
                    </a:solidFill>
                    <a:effectLst/>
                    <a:uLnTx/>
                    <a:uFillTx/>
                    <a:latin typeface="Arial"/>
                    <a:ea typeface="+mn-ea"/>
                    <a:cs typeface="+mn-cs"/>
                  </a:rPr>
                  <a:t/>
                </a:r>
                <a:br>
                  <a:rPr kumimoji="0" lang="en-US" sz="1200" b="1" i="0" u="none" strike="noStrike" kern="1200" cap="none" spc="0" normalizeH="0" baseline="0" noProof="0" dirty="0">
                    <a:ln>
                      <a:noFill/>
                    </a:ln>
                    <a:solidFill>
                      <a:schemeClr val="bg1"/>
                    </a:solidFill>
                    <a:effectLst/>
                    <a:uLnTx/>
                    <a:uFillTx/>
                    <a:latin typeface="Arial"/>
                    <a:ea typeface="+mn-ea"/>
                    <a:cs typeface="+mn-cs"/>
                  </a:rPr>
                </a:br>
                <a:endParaRPr kumimoji="0" lang="en-US" sz="1200" b="1" i="0" u="none" strike="noStrike" kern="1200" cap="none" spc="0" normalizeH="0" baseline="0" noProof="0" dirty="0">
                  <a:ln>
                    <a:noFill/>
                  </a:ln>
                  <a:solidFill>
                    <a:schemeClr val="bg1"/>
                  </a:solidFill>
                  <a:effectLst/>
                  <a:uLnTx/>
                  <a:uFillTx/>
                  <a:latin typeface="Arial"/>
                  <a:ea typeface="+mn-ea"/>
                  <a:cs typeface="+mn-cs"/>
                </a:endParaRPr>
              </a:p>
            </p:txBody>
          </p:sp>
          <p:sp>
            <p:nvSpPr>
              <p:cNvPr id="22" name="Oval 21">
                <a:extLst>
                  <a:ext uri="{FF2B5EF4-FFF2-40B4-BE49-F238E27FC236}">
                    <a16:creationId xmlns:a16="http://schemas.microsoft.com/office/drawing/2014/main" xmlns="" id="{4E7A3E79-7421-4490-891F-20D8C6A10B56}"/>
                  </a:ext>
                </a:extLst>
              </p:cNvPr>
              <p:cNvSpPr>
                <a:spLocks noChangeAspect="1"/>
              </p:cNvSpPr>
              <p:nvPr/>
            </p:nvSpPr>
            <p:spPr>
              <a:xfrm rot="16200000">
                <a:off x="2684377" y="2528109"/>
                <a:ext cx="2272480" cy="176461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ArchUp">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a:ea typeface="+mn-ea"/>
                    <a:cs typeface="+mn-cs"/>
                  </a:rPr>
                  <a:t>Accuracy</a:t>
                </a:r>
                <a:br>
                  <a:rPr kumimoji="0" lang="en-US" sz="1200" b="1" i="0" u="none" strike="noStrike" kern="1200" cap="none" spc="0" normalizeH="0" baseline="0" noProof="0" dirty="0">
                    <a:ln>
                      <a:noFill/>
                    </a:ln>
                    <a:solidFill>
                      <a:schemeClr val="tx1"/>
                    </a:solidFill>
                    <a:effectLst/>
                    <a:uLnTx/>
                    <a:uFillTx/>
                    <a:latin typeface="Arial"/>
                    <a:ea typeface="+mn-ea"/>
                    <a:cs typeface="+mn-cs"/>
                  </a:rPr>
                </a:br>
                <a:r>
                  <a:rPr kumimoji="0" lang="en-US" sz="1200" b="1" i="0" u="none" strike="noStrike" kern="1200" cap="none" spc="0" normalizeH="0" baseline="0" noProof="0" dirty="0">
                    <a:ln>
                      <a:noFill/>
                    </a:ln>
                    <a:solidFill>
                      <a:schemeClr val="tx1"/>
                    </a:solidFill>
                    <a:effectLst/>
                    <a:uLnTx/>
                    <a:uFillTx/>
                    <a:latin typeface="Arial"/>
                    <a:ea typeface="+mn-ea"/>
                    <a:cs typeface="+mn-cs"/>
                  </a:rPr>
                  <a:t/>
                </a:r>
                <a:br>
                  <a:rPr kumimoji="0" lang="en-US" sz="1200" b="1" i="0" u="none" strike="noStrike" kern="1200" cap="none" spc="0" normalizeH="0" baseline="0" noProof="0" dirty="0">
                    <a:ln>
                      <a:noFill/>
                    </a:ln>
                    <a:solidFill>
                      <a:schemeClr val="tx1"/>
                    </a:solidFill>
                    <a:effectLst/>
                    <a:uLnTx/>
                    <a:uFillTx/>
                    <a:latin typeface="Arial"/>
                    <a:ea typeface="+mn-ea"/>
                    <a:cs typeface="+mn-cs"/>
                  </a:rPr>
                </a:br>
                <a:endParaRPr kumimoji="0" lang="en-US" sz="1200" b="1" i="0" u="none" strike="noStrike" kern="1200" cap="none" spc="0" normalizeH="0" baseline="0" noProof="0" dirty="0">
                  <a:ln>
                    <a:noFill/>
                  </a:ln>
                  <a:solidFill>
                    <a:schemeClr val="tx1"/>
                  </a:solidFill>
                  <a:effectLst/>
                  <a:uLnTx/>
                  <a:uFillTx/>
                  <a:latin typeface="Arial"/>
                  <a:ea typeface="+mn-ea"/>
                  <a:cs typeface="+mn-cs"/>
                </a:endParaRPr>
              </a:p>
            </p:txBody>
          </p:sp>
          <p:sp>
            <p:nvSpPr>
              <p:cNvPr id="24" name="Oval 23">
                <a:extLst>
                  <a:ext uri="{FF2B5EF4-FFF2-40B4-BE49-F238E27FC236}">
                    <a16:creationId xmlns:a16="http://schemas.microsoft.com/office/drawing/2014/main" xmlns="" id="{2B5AFFA3-CDF5-4AE3-BDD7-1E30E1390D1A}"/>
                  </a:ext>
                </a:extLst>
              </p:cNvPr>
              <p:cNvSpPr>
                <a:spLocks noChangeAspect="1"/>
              </p:cNvSpPr>
              <p:nvPr/>
            </p:nvSpPr>
            <p:spPr>
              <a:xfrm rot="5400000">
                <a:off x="5812488" y="2336944"/>
                <a:ext cx="4173927" cy="21548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ArchUp">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a:ea typeface="+mn-ea"/>
                    <a:cs typeface="+mn-cs"/>
                  </a:rPr>
                  <a:t>Enhanced Decision Making</a:t>
                </a:r>
                <a:br>
                  <a:rPr kumimoji="0" lang="en-US" sz="1200" b="1" i="0" u="none" strike="noStrike" kern="1200" cap="none" spc="0" normalizeH="0" baseline="0" noProof="0" dirty="0">
                    <a:ln>
                      <a:noFill/>
                    </a:ln>
                    <a:solidFill>
                      <a:schemeClr val="tx1"/>
                    </a:solidFill>
                    <a:effectLst/>
                    <a:uLnTx/>
                    <a:uFillTx/>
                    <a:latin typeface="Arial"/>
                    <a:ea typeface="+mn-ea"/>
                    <a:cs typeface="+mn-cs"/>
                  </a:rPr>
                </a:br>
                <a:r>
                  <a:rPr kumimoji="0" lang="en-US" sz="1200" b="1" i="0" u="none" strike="noStrike" kern="1200" cap="none" spc="0" normalizeH="0" baseline="0" noProof="0" dirty="0">
                    <a:ln>
                      <a:noFill/>
                    </a:ln>
                    <a:solidFill>
                      <a:schemeClr val="tx1"/>
                    </a:solidFill>
                    <a:effectLst/>
                    <a:uLnTx/>
                    <a:uFillTx/>
                    <a:latin typeface="Arial"/>
                    <a:ea typeface="+mn-ea"/>
                    <a:cs typeface="+mn-cs"/>
                  </a:rPr>
                  <a:t/>
                </a:r>
                <a:br>
                  <a:rPr kumimoji="0" lang="en-US" sz="1200" b="1" i="0" u="none" strike="noStrike" kern="1200" cap="none" spc="0" normalizeH="0" baseline="0" noProof="0" dirty="0">
                    <a:ln>
                      <a:noFill/>
                    </a:ln>
                    <a:solidFill>
                      <a:schemeClr val="tx1"/>
                    </a:solidFill>
                    <a:effectLst/>
                    <a:uLnTx/>
                    <a:uFillTx/>
                    <a:latin typeface="Arial"/>
                    <a:ea typeface="+mn-ea"/>
                    <a:cs typeface="+mn-cs"/>
                  </a:rPr>
                </a:br>
                <a:endParaRPr kumimoji="0" lang="en-US" sz="1200" b="1" i="0" u="none" strike="noStrike" kern="1200" cap="none" spc="0" normalizeH="0" baseline="0" noProof="0" dirty="0">
                  <a:ln>
                    <a:noFill/>
                  </a:ln>
                  <a:solidFill>
                    <a:schemeClr val="tx1"/>
                  </a:solidFill>
                  <a:effectLst/>
                  <a:uLnTx/>
                  <a:uFillTx/>
                  <a:latin typeface="Arial"/>
                  <a:ea typeface="+mn-ea"/>
                  <a:cs typeface="+mn-cs"/>
                </a:endParaRPr>
              </a:p>
            </p:txBody>
          </p:sp>
        </p:grpSp>
        <p:sp>
          <p:nvSpPr>
            <p:cNvPr id="156" name="Oval 155">
              <a:extLst>
                <a:ext uri="{FF2B5EF4-FFF2-40B4-BE49-F238E27FC236}">
                  <a16:creationId xmlns:a16="http://schemas.microsoft.com/office/drawing/2014/main" xmlns="" id="{CE5E0F41-E5DC-49CF-902A-4962F419ABEB}"/>
                </a:ext>
              </a:extLst>
            </p:cNvPr>
            <p:cNvSpPr>
              <a:spLocks noChangeAspect="1"/>
            </p:cNvSpPr>
            <p:nvPr/>
          </p:nvSpPr>
          <p:spPr>
            <a:xfrm>
              <a:off x="5593080" y="2926080"/>
              <a:ext cx="1005840" cy="1005840"/>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Arial"/>
                  <a:ea typeface="+mn-ea"/>
                  <a:cs typeface="+mn-cs"/>
                </a:rPr>
                <a:t>Augmented</a:t>
              </a:r>
              <a:br>
                <a:rPr kumimoji="0" lang="en-US" sz="1100" b="1" i="0" u="none" strike="noStrike" kern="1200" cap="none" spc="0" normalizeH="0" baseline="0" noProof="0" dirty="0">
                  <a:ln>
                    <a:noFill/>
                  </a:ln>
                  <a:solidFill>
                    <a:schemeClr val="bg1"/>
                  </a:solidFill>
                  <a:effectLst/>
                  <a:uLnTx/>
                  <a:uFillTx/>
                  <a:latin typeface="Arial"/>
                  <a:ea typeface="+mn-ea"/>
                  <a:cs typeface="+mn-cs"/>
                </a:rPr>
              </a:br>
              <a:r>
                <a:rPr kumimoji="0" lang="en-US" sz="1100" b="1" i="0" u="none" strike="noStrike" kern="1200" cap="none" spc="0" normalizeH="0" baseline="0" noProof="0" dirty="0">
                  <a:ln>
                    <a:noFill/>
                  </a:ln>
                  <a:solidFill>
                    <a:schemeClr val="bg1"/>
                  </a:solidFill>
                  <a:effectLst/>
                  <a:uLnTx/>
                  <a:uFillTx/>
                  <a:latin typeface="Arial"/>
                  <a:ea typeface="+mn-ea"/>
                  <a:cs typeface="+mn-cs"/>
                </a:rPr>
                <a:t>Reality</a:t>
              </a:r>
            </a:p>
          </p:txBody>
        </p:sp>
        <p:grpSp>
          <p:nvGrpSpPr>
            <p:cNvPr id="66" name="Group 65">
              <a:extLst>
                <a:ext uri="{FF2B5EF4-FFF2-40B4-BE49-F238E27FC236}">
                  <a16:creationId xmlns:a16="http://schemas.microsoft.com/office/drawing/2014/main" xmlns="" id="{7C5CEB8B-2726-42C6-9739-83578D01B4E5}"/>
                </a:ext>
              </a:extLst>
            </p:cNvPr>
            <p:cNvGrpSpPr/>
            <p:nvPr/>
          </p:nvGrpSpPr>
          <p:grpSpPr>
            <a:xfrm rot="1800000">
              <a:off x="4496954" y="1829953"/>
              <a:ext cx="3198092" cy="3198092"/>
              <a:chOff x="9976229" y="1753095"/>
              <a:chExt cx="3198092" cy="3198092"/>
            </a:xfrm>
            <a:solidFill>
              <a:schemeClr val="bg1"/>
            </a:solidFill>
          </p:grpSpPr>
          <p:grpSp>
            <p:nvGrpSpPr>
              <p:cNvPr id="65" name="Group 64">
                <a:extLst>
                  <a:ext uri="{FF2B5EF4-FFF2-40B4-BE49-F238E27FC236}">
                    <a16:creationId xmlns:a16="http://schemas.microsoft.com/office/drawing/2014/main" xmlns="" id="{3F2F3479-06EE-4BBF-B944-D1B4459DFAB5}"/>
                  </a:ext>
                </a:extLst>
              </p:cNvPr>
              <p:cNvGrpSpPr/>
              <p:nvPr/>
            </p:nvGrpSpPr>
            <p:grpSpPr>
              <a:xfrm>
                <a:off x="10952623" y="1753095"/>
                <a:ext cx="1245303" cy="3198092"/>
                <a:chOff x="11321723" y="1541460"/>
                <a:chExt cx="1245303" cy="3198092"/>
              </a:xfrm>
              <a:grpFill/>
            </p:grpSpPr>
            <p:grpSp>
              <p:nvGrpSpPr>
                <p:cNvPr id="40" name="Group 39">
                  <a:extLst>
                    <a:ext uri="{FF2B5EF4-FFF2-40B4-BE49-F238E27FC236}">
                      <a16:creationId xmlns:a16="http://schemas.microsoft.com/office/drawing/2014/main" xmlns="" id="{2AC18754-0724-498C-8BC5-C6856A390CBC}"/>
                    </a:ext>
                  </a:extLst>
                </p:cNvPr>
                <p:cNvGrpSpPr/>
                <p:nvPr/>
              </p:nvGrpSpPr>
              <p:grpSpPr>
                <a:xfrm>
                  <a:off x="11321723" y="4500791"/>
                  <a:ext cx="1245303" cy="238761"/>
                  <a:chOff x="11321723" y="4500791"/>
                  <a:chExt cx="1245303" cy="238761"/>
                </a:xfrm>
                <a:grpFill/>
              </p:grpSpPr>
              <p:sp>
                <p:nvSpPr>
                  <p:cNvPr id="225" name="Oval 224">
                    <a:extLst>
                      <a:ext uri="{FF2B5EF4-FFF2-40B4-BE49-F238E27FC236}">
                        <a16:creationId xmlns:a16="http://schemas.microsoft.com/office/drawing/2014/main" xmlns="" id="{2A441EC7-C42B-41DE-85D0-CAA34D5266B6}"/>
                      </a:ext>
                    </a:extLst>
                  </p:cNvPr>
                  <p:cNvSpPr/>
                  <p:nvPr/>
                </p:nvSpPr>
                <p:spPr>
                  <a:xfrm rot="10800000">
                    <a:off x="12429866" y="4500791"/>
                    <a:ext cx="137160" cy="137160"/>
                  </a:xfrm>
                  <a:prstGeom prst="ellipse">
                    <a:avLst/>
                  </a:prstGeom>
                  <a:solidFill>
                    <a:srgbClr val="00285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26" name="Oval 225">
                    <a:extLst>
                      <a:ext uri="{FF2B5EF4-FFF2-40B4-BE49-F238E27FC236}">
                        <a16:creationId xmlns:a16="http://schemas.microsoft.com/office/drawing/2014/main" xmlns="" id="{44FB42F6-10C1-4B59-A71E-C802976BE2AC}"/>
                      </a:ext>
                    </a:extLst>
                  </p:cNvPr>
                  <p:cNvSpPr/>
                  <p:nvPr/>
                </p:nvSpPr>
                <p:spPr>
                  <a:xfrm rot="10800000">
                    <a:off x="12208237" y="4570642"/>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27" name="Oval 226">
                    <a:extLst>
                      <a:ext uri="{FF2B5EF4-FFF2-40B4-BE49-F238E27FC236}">
                        <a16:creationId xmlns:a16="http://schemas.microsoft.com/office/drawing/2014/main" xmlns="" id="{69AE943D-8A32-4339-BA51-BDC6ACB7E8FD}"/>
                      </a:ext>
                    </a:extLst>
                  </p:cNvPr>
                  <p:cNvSpPr/>
                  <p:nvPr/>
                </p:nvSpPr>
                <p:spPr>
                  <a:xfrm rot="10800000">
                    <a:off x="11986608" y="4602391"/>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28" name="Oval 227">
                    <a:extLst>
                      <a:ext uri="{FF2B5EF4-FFF2-40B4-BE49-F238E27FC236}">
                        <a16:creationId xmlns:a16="http://schemas.microsoft.com/office/drawing/2014/main" xmlns="" id="{72340D89-8188-47EC-B4F5-7A6FD83FE163}"/>
                      </a:ext>
                    </a:extLst>
                  </p:cNvPr>
                  <p:cNvSpPr/>
                  <p:nvPr/>
                </p:nvSpPr>
                <p:spPr>
                  <a:xfrm rot="10800000">
                    <a:off x="11764978" y="4602392"/>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29" name="Oval 228">
                    <a:extLst>
                      <a:ext uri="{FF2B5EF4-FFF2-40B4-BE49-F238E27FC236}">
                        <a16:creationId xmlns:a16="http://schemas.microsoft.com/office/drawing/2014/main" xmlns="" id="{0D948EDB-4B61-415B-B3E0-BA156D23E758}"/>
                      </a:ext>
                    </a:extLst>
                  </p:cNvPr>
                  <p:cNvSpPr/>
                  <p:nvPr/>
                </p:nvSpPr>
                <p:spPr>
                  <a:xfrm rot="10800000">
                    <a:off x="11543350" y="4570642"/>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30" name="Oval 229">
                    <a:extLst>
                      <a:ext uri="{FF2B5EF4-FFF2-40B4-BE49-F238E27FC236}">
                        <a16:creationId xmlns:a16="http://schemas.microsoft.com/office/drawing/2014/main" xmlns="" id="{A10CAFC1-8BCC-4316-81E5-1EC66BCE9104}"/>
                      </a:ext>
                    </a:extLst>
                  </p:cNvPr>
                  <p:cNvSpPr/>
                  <p:nvPr/>
                </p:nvSpPr>
                <p:spPr>
                  <a:xfrm rot="10800000">
                    <a:off x="11321723" y="4500792"/>
                    <a:ext cx="137160" cy="137160"/>
                  </a:xfrm>
                  <a:prstGeom prst="ellipse">
                    <a:avLst/>
                  </a:prstGeom>
                  <a:solidFill>
                    <a:srgbClr val="49C5F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nvGrpSpPr>
                <p:cNvPr id="44" name="Group 43">
                  <a:extLst>
                    <a:ext uri="{FF2B5EF4-FFF2-40B4-BE49-F238E27FC236}">
                      <a16:creationId xmlns:a16="http://schemas.microsoft.com/office/drawing/2014/main" xmlns="" id="{DCC59CC6-2524-4973-82EC-C3DC4726D9E4}"/>
                    </a:ext>
                  </a:extLst>
                </p:cNvPr>
                <p:cNvGrpSpPr/>
                <p:nvPr/>
              </p:nvGrpSpPr>
              <p:grpSpPr>
                <a:xfrm>
                  <a:off x="11321723" y="1541460"/>
                  <a:ext cx="1245302" cy="238761"/>
                  <a:chOff x="11321723" y="1617660"/>
                  <a:chExt cx="1245302" cy="238761"/>
                </a:xfrm>
                <a:grpFill/>
              </p:grpSpPr>
              <p:sp>
                <p:nvSpPr>
                  <p:cNvPr id="219" name="Oval 218">
                    <a:extLst>
                      <a:ext uri="{FF2B5EF4-FFF2-40B4-BE49-F238E27FC236}">
                        <a16:creationId xmlns:a16="http://schemas.microsoft.com/office/drawing/2014/main" xmlns="" id="{816AC9A2-D1FD-4718-80A0-CEA1613CBF7B}"/>
                      </a:ext>
                    </a:extLst>
                  </p:cNvPr>
                  <p:cNvSpPr/>
                  <p:nvPr/>
                </p:nvSpPr>
                <p:spPr>
                  <a:xfrm rot="10800000" flipV="1">
                    <a:off x="12429865" y="1719260"/>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20" name="Oval 219">
                    <a:extLst>
                      <a:ext uri="{FF2B5EF4-FFF2-40B4-BE49-F238E27FC236}">
                        <a16:creationId xmlns:a16="http://schemas.microsoft.com/office/drawing/2014/main" xmlns="" id="{34CA82A6-2ECD-4E94-AC7D-271B2211973A}"/>
                      </a:ext>
                    </a:extLst>
                  </p:cNvPr>
                  <p:cNvSpPr/>
                  <p:nvPr/>
                </p:nvSpPr>
                <p:spPr>
                  <a:xfrm rot="10800000" flipV="1">
                    <a:off x="12208236" y="1649410"/>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21" name="Oval 220">
                    <a:extLst>
                      <a:ext uri="{FF2B5EF4-FFF2-40B4-BE49-F238E27FC236}">
                        <a16:creationId xmlns:a16="http://schemas.microsoft.com/office/drawing/2014/main" xmlns="" id="{FADA8E42-2DC6-4DAC-952F-42D6563786AB}"/>
                      </a:ext>
                    </a:extLst>
                  </p:cNvPr>
                  <p:cNvSpPr/>
                  <p:nvPr/>
                </p:nvSpPr>
                <p:spPr>
                  <a:xfrm rot="10800000" flipV="1">
                    <a:off x="11986608" y="1617660"/>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22" name="Oval 221">
                    <a:extLst>
                      <a:ext uri="{FF2B5EF4-FFF2-40B4-BE49-F238E27FC236}">
                        <a16:creationId xmlns:a16="http://schemas.microsoft.com/office/drawing/2014/main" xmlns="" id="{B0E8D136-BF0D-4734-9F75-6289AD2EE189}"/>
                      </a:ext>
                    </a:extLst>
                  </p:cNvPr>
                  <p:cNvSpPr/>
                  <p:nvPr/>
                </p:nvSpPr>
                <p:spPr>
                  <a:xfrm rot="10800000" flipV="1">
                    <a:off x="11764978" y="1617660"/>
                    <a:ext cx="137160" cy="137160"/>
                  </a:xfrm>
                  <a:prstGeom prst="ellipse">
                    <a:avLst/>
                  </a:prstGeom>
                  <a:solidFill>
                    <a:srgbClr val="A1B3CA"/>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23" name="Oval 222">
                    <a:extLst>
                      <a:ext uri="{FF2B5EF4-FFF2-40B4-BE49-F238E27FC236}">
                        <a16:creationId xmlns:a16="http://schemas.microsoft.com/office/drawing/2014/main" xmlns="" id="{7C97871C-D464-49DC-9CF1-F7A5E50C89F9}"/>
                      </a:ext>
                    </a:extLst>
                  </p:cNvPr>
                  <p:cNvSpPr/>
                  <p:nvPr/>
                </p:nvSpPr>
                <p:spPr>
                  <a:xfrm rot="10800000" flipV="1">
                    <a:off x="11543350" y="1649410"/>
                    <a:ext cx="137160" cy="137160"/>
                  </a:xfrm>
                  <a:prstGeom prst="ellipse">
                    <a:avLst/>
                  </a:prstGeom>
                  <a:solidFill>
                    <a:srgbClr val="6A80A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24" name="Oval 223">
                    <a:extLst>
                      <a:ext uri="{FF2B5EF4-FFF2-40B4-BE49-F238E27FC236}">
                        <a16:creationId xmlns:a16="http://schemas.microsoft.com/office/drawing/2014/main" xmlns="" id="{B7EDC6E8-D1E0-4BDE-A19B-77D9E46405B9}"/>
                      </a:ext>
                    </a:extLst>
                  </p:cNvPr>
                  <p:cNvSpPr/>
                  <p:nvPr/>
                </p:nvSpPr>
                <p:spPr>
                  <a:xfrm rot="10800000" flipV="1">
                    <a:off x="11321723" y="1719261"/>
                    <a:ext cx="137160" cy="137160"/>
                  </a:xfrm>
                  <a:prstGeom prst="ellipse">
                    <a:avLst/>
                  </a:prstGeom>
                  <a:solidFill>
                    <a:srgbClr val="00285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grpSp>
            <p:nvGrpSpPr>
              <p:cNvPr id="285" name="Group 284">
                <a:extLst>
                  <a:ext uri="{FF2B5EF4-FFF2-40B4-BE49-F238E27FC236}">
                    <a16:creationId xmlns:a16="http://schemas.microsoft.com/office/drawing/2014/main" xmlns="" id="{B0F96EAF-5B2C-4945-9EA6-5C3D17000447}"/>
                  </a:ext>
                </a:extLst>
              </p:cNvPr>
              <p:cNvGrpSpPr/>
              <p:nvPr/>
            </p:nvGrpSpPr>
            <p:grpSpPr>
              <a:xfrm rot="7200000">
                <a:off x="10952623" y="1753095"/>
                <a:ext cx="1245303" cy="3198092"/>
                <a:chOff x="11321723" y="1541460"/>
                <a:chExt cx="1245303" cy="3198092"/>
              </a:xfrm>
              <a:grpFill/>
            </p:grpSpPr>
            <p:grpSp>
              <p:nvGrpSpPr>
                <p:cNvPr id="286" name="Group 285">
                  <a:extLst>
                    <a:ext uri="{FF2B5EF4-FFF2-40B4-BE49-F238E27FC236}">
                      <a16:creationId xmlns:a16="http://schemas.microsoft.com/office/drawing/2014/main" xmlns="" id="{EB4BCC05-C831-4E3D-A2AE-0C0B1B6CCFA1}"/>
                    </a:ext>
                  </a:extLst>
                </p:cNvPr>
                <p:cNvGrpSpPr/>
                <p:nvPr/>
              </p:nvGrpSpPr>
              <p:grpSpPr>
                <a:xfrm>
                  <a:off x="11321723" y="4500791"/>
                  <a:ext cx="1245303" cy="238761"/>
                  <a:chOff x="11321723" y="4500791"/>
                  <a:chExt cx="1245303" cy="238761"/>
                </a:xfrm>
                <a:grpFill/>
              </p:grpSpPr>
              <p:sp>
                <p:nvSpPr>
                  <p:cNvPr id="294" name="Oval 293">
                    <a:extLst>
                      <a:ext uri="{FF2B5EF4-FFF2-40B4-BE49-F238E27FC236}">
                        <a16:creationId xmlns:a16="http://schemas.microsoft.com/office/drawing/2014/main" xmlns="" id="{431DA7C0-AFF1-435A-A7BA-335E71DC3E5A}"/>
                      </a:ext>
                    </a:extLst>
                  </p:cNvPr>
                  <p:cNvSpPr/>
                  <p:nvPr/>
                </p:nvSpPr>
                <p:spPr>
                  <a:xfrm rot="10800000">
                    <a:off x="12429866" y="4500791"/>
                    <a:ext cx="137160" cy="137160"/>
                  </a:xfrm>
                  <a:prstGeom prst="ellipse">
                    <a:avLst/>
                  </a:prstGeom>
                  <a:solidFill>
                    <a:srgbClr val="00285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95" name="Oval 294">
                    <a:extLst>
                      <a:ext uri="{FF2B5EF4-FFF2-40B4-BE49-F238E27FC236}">
                        <a16:creationId xmlns:a16="http://schemas.microsoft.com/office/drawing/2014/main" xmlns="" id="{98CBC76E-8A3F-4E41-933D-BBE85575BAB8}"/>
                      </a:ext>
                    </a:extLst>
                  </p:cNvPr>
                  <p:cNvSpPr/>
                  <p:nvPr/>
                </p:nvSpPr>
                <p:spPr>
                  <a:xfrm rot="10800000">
                    <a:off x="12208237" y="4570642"/>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96" name="Oval 295">
                    <a:extLst>
                      <a:ext uri="{FF2B5EF4-FFF2-40B4-BE49-F238E27FC236}">
                        <a16:creationId xmlns:a16="http://schemas.microsoft.com/office/drawing/2014/main" xmlns="" id="{D6510F71-972F-4FCE-8E3B-F49075444C17}"/>
                      </a:ext>
                    </a:extLst>
                  </p:cNvPr>
                  <p:cNvSpPr/>
                  <p:nvPr/>
                </p:nvSpPr>
                <p:spPr>
                  <a:xfrm rot="10800000">
                    <a:off x="11986608" y="4602391"/>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97" name="Oval 296">
                    <a:extLst>
                      <a:ext uri="{FF2B5EF4-FFF2-40B4-BE49-F238E27FC236}">
                        <a16:creationId xmlns:a16="http://schemas.microsoft.com/office/drawing/2014/main" xmlns="" id="{0F08EC0C-5569-4C7C-B340-A8CD8EA9BD63}"/>
                      </a:ext>
                    </a:extLst>
                  </p:cNvPr>
                  <p:cNvSpPr/>
                  <p:nvPr/>
                </p:nvSpPr>
                <p:spPr>
                  <a:xfrm rot="10800000">
                    <a:off x="11764978" y="4602392"/>
                    <a:ext cx="137160" cy="137160"/>
                  </a:xfrm>
                  <a:prstGeom prst="ellipse">
                    <a:avLst/>
                  </a:prstGeom>
                  <a:solidFill>
                    <a:srgbClr val="0074A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98" name="Oval 297">
                    <a:extLst>
                      <a:ext uri="{FF2B5EF4-FFF2-40B4-BE49-F238E27FC236}">
                        <a16:creationId xmlns:a16="http://schemas.microsoft.com/office/drawing/2014/main" xmlns="" id="{DCF0D1C2-E406-40E7-93A1-F251A0E6DA75}"/>
                      </a:ext>
                    </a:extLst>
                  </p:cNvPr>
                  <p:cNvSpPr/>
                  <p:nvPr/>
                </p:nvSpPr>
                <p:spPr>
                  <a:xfrm rot="10800000">
                    <a:off x="11543350" y="4570642"/>
                    <a:ext cx="137160" cy="137160"/>
                  </a:xfrm>
                  <a:prstGeom prst="ellipse">
                    <a:avLst/>
                  </a:prstGeom>
                  <a:solidFill>
                    <a:srgbClr val="009AD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99" name="Oval 298">
                    <a:extLst>
                      <a:ext uri="{FF2B5EF4-FFF2-40B4-BE49-F238E27FC236}">
                        <a16:creationId xmlns:a16="http://schemas.microsoft.com/office/drawing/2014/main" xmlns="" id="{0381E932-682D-466C-9228-CC88278F44EC}"/>
                      </a:ext>
                    </a:extLst>
                  </p:cNvPr>
                  <p:cNvSpPr/>
                  <p:nvPr/>
                </p:nvSpPr>
                <p:spPr>
                  <a:xfrm rot="10800000">
                    <a:off x="11321723" y="4500792"/>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nvGrpSpPr>
                <p:cNvPr id="287" name="Group 286">
                  <a:extLst>
                    <a:ext uri="{FF2B5EF4-FFF2-40B4-BE49-F238E27FC236}">
                      <a16:creationId xmlns:a16="http://schemas.microsoft.com/office/drawing/2014/main" xmlns="" id="{4F63BF19-18CA-4D53-900A-9B465B8DD826}"/>
                    </a:ext>
                  </a:extLst>
                </p:cNvPr>
                <p:cNvGrpSpPr/>
                <p:nvPr/>
              </p:nvGrpSpPr>
              <p:grpSpPr>
                <a:xfrm>
                  <a:off x="11321723" y="1541460"/>
                  <a:ext cx="1245302" cy="238761"/>
                  <a:chOff x="11321723" y="1617660"/>
                  <a:chExt cx="1245302" cy="238761"/>
                </a:xfrm>
                <a:grpFill/>
              </p:grpSpPr>
              <p:sp>
                <p:nvSpPr>
                  <p:cNvPr id="288" name="Oval 287">
                    <a:extLst>
                      <a:ext uri="{FF2B5EF4-FFF2-40B4-BE49-F238E27FC236}">
                        <a16:creationId xmlns:a16="http://schemas.microsoft.com/office/drawing/2014/main" xmlns="" id="{09CE912D-088E-4D21-B6C8-666CDC90F7A0}"/>
                      </a:ext>
                    </a:extLst>
                  </p:cNvPr>
                  <p:cNvSpPr/>
                  <p:nvPr/>
                </p:nvSpPr>
                <p:spPr>
                  <a:xfrm rot="10800000" flipV="1">
                    <a:off x="12429865" y="1719260"/>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89" name="Oval 288">
                    <a:extLst>
                      <a:ext uri="{FF2B5EF4-FFF2-40B4-BE49-F238E27FC236}">
                        <a16:creationId xmlns:a16="http://schemas.microsoft.com/office/drawing/2014/main" xmlns="" id="{01DF76D4-879B-4F48-B0DE-37E81584B125}"/>
                      </a:ext>
                    </a:extLst>
                  </p:cNvPr>
                  <p:cNvSpPr/>
                  <p:nvPr/>
                </p:nvSpPr>
                <p:spPr>
                  <a:xfrm rot="10800000" flipV="1">
                    <a:off x="12208236" y="1649410"/>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90" name="Oval 289">
                    <a:extLst>
                      <a:ext uri="{FF2B5EF4-FFF2-40B4-BE49-F238E27FC236}">
                        <a16:creationId xmlns:a16="http://schemas.microsoft.com/office/drawing/2014/main" xmlns="" id="{35EF6928-DA3E-4BD3-9E57-5F1E06C99256}"/>
                      </a:ext>
                    </a:extLst>
                  </p:cNvPr>
                  <p:cNvSpPr/>
                  <p:nvPr/>
                </p:nvSpPr>
                <p:spPr>
                  <a:xfrm rot="10800000" flipV="1">
                    <a:off x="11986608" y="1617660"/>
                    <a:ext cx="137160" cy="137160"/>
                  </a:xfrm>
                  <a:prstGeom prst="ellipse">
                    <a:avLst/>
                  </a:prstGeom>
                  <a:solidFill>
                    <a:srgbClr val="0074A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91" name="Oval 290">
                    <a:extLst>
                      <a:ext uri="{FF2B5EF4-FFF2-40B4-BE49-F238E27FC236}">
                        <a16:creationId xmlns:a16="http://schemas.microsoft.com/office/drawing/2014/main" xmlns="" id="{EB300351-F4C9-4D84-9D77-8700B303D138}"/>
                      </a:ext>
                    </a:extLst>
                  </p:cNvPr>
                  <p:cNvSpPr/>
                  <p:nvPr/>
                </p:nvSpPr>
                <p:spPr>
                  <a:xfrm rot="10800000" flipV="1">
                    <a:off x="11764978" y="1617660"/>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92" name="Oval 291">
                    <a:extLst>
                      <a:ext uri="{FF2B5EF4-FFF2-40B4-BE49-F238E27FC236}">
                        <a16:creationId xmlns:a16="http://schemas.microsoft.com/office/drawing/2014/main" xmlns="" id="{1821E927-9759-4D61-AA1B-86861D7505A1}"/>
                      </a:ext>
                    </a:extLst>
                  </p:cNvPr>
                  <p:cNvSpPr/>
                  <p:nvPr/>
                </p:nvSpPr>
                <p:spPr>
                  <a:xfrm rot="10800000" flipV="1">
                    <a:off x="11543350" y="1649410"/>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293" name="Oval 292">
                    <a:extLst>
                      <a:ext uri="{FF2B5EF4-FFF2-40B4-BE49-F238E27FC236}">
                        <a16:creationId xmlns:a16="http://schemas.microsoft.com/office/drawing/2014/main" xmlns="" id="{A343AB3C-7523-4814-B54C-140DEA00DAFC}"/>
                      </a:ext>
                    </a:extLst>
                  </p:cNvPr>
                  <p:cNvSpPr/>
                  <p:nvPr/>
                </p:nvSpPr>
                <p:spPr>
                  <a:xfrm rot="10800000" flipV="1">
                    <a:off x="11321723" y="1719261"/>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grpSp>
            <p:nvGrpSpPr>
              <p:cNvPr id="300" name="Group 299">
                <a:extLst>
                  <a:ext uri="{FF2B5EF4-FFF2-40B4-BE49-F238E27FC236}">
                    <a16:creationId xmlns:a16="http://schemas.microsoft.com/office/drawing/2014/main" xmlns="" id="{6543B04A-5540-4FB8-878C-3474E172E2BB}"/>
                  </a:ext>
                </a:extLst>
              </p:cNvPr>
              <p:cNvGrpSpPr/>
              <p:nvPr/>
            </p:nvGrpSpPr>
            <p:grpSpPr>
              <a:xfrm rot="3600000">
                <a:off x="10952623" y="1753095"/>
                <a:ext cx="1245303" cy="3198092"/>
                <a:chOff x="11321723" y="1541460"/>
                <a:chExt cx="1245303" cy="3198092"/>
              </a:xfrm>
              <a:grpFill/>
            </p:grpSpPr>
            <p:grpSp>
              <p:nvGrpSpPr>
                <p:cNvPr id="301" name="Group 300">
                  <a:extLst>
                    <a:ext uri="{FF2B5EF4-FFF2-40B4-BE49-F238E27FC236}">
                      <a16:creationId xmlns:a16="http://schemas.microsoft.com/office/drawing/2014/main" xmlns="" id="{463A8466-AC67-46A6-8468-0457061E5450}"/>
                    </a:ext>
                  </a:extLst>
                </p:cNvPr>
                <p:cNvGrpSpPr/>
                <p:nvPr/>
              </p:nvGrpSpPr>
              <p:grpSpPr>
                <a:xfrm>
                  <a:off x="11321723" y="4500791"/>
                  <a:ext cx="1245303" cy="238761"/>
                  <a:chOff x="11321723" y="4500791"/>
                  <a:chExt cx="1245303" cy="238761"/>
                </a:xfrm>
                <a:grpFill/>
              </p:grpSpPr>
              <p:sp>
                <p:nvSpPr>
                  <p:cNvPr id="309" name="Oval 308">
                    <a:extLst>
                      <a:ext uri="{FF2B5EF4-FFF2-40B4-BE49-F238E27FC236}">
                        <a16:creationId xmlns:a16="http://schemas.microsoft.com/office/drawing/2014/main" xmlns="" id="{D177C17A-C8B2-4665-AF64-8895621615DC}"/>
                      </a:ext>
                    </a:extLst>
                  </p:cNvPr>
                  <p:cNvSpPr/>
                  <p:nvPr/>
                </p:nvSpPr>
                <p:spPr>
                  <a:xfrm rot="10800000">
                    <a:off x="12429866" y="4500791"/>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10" name="Oval 309">
                    <a:extLst>
                      <a:ext uri="{FF2B5EF4-FFF2-40B4-BE49-F238E27FC236}">
                        <a16:creationId xmlns:a16="http://schemas.microsoft.com/office/drawing/2014/main" xmlns="" id="{7F67E43E-3868-47D8-A8AE-2447D167CBBA}"/>
                      </a:ext>
                    </a:extLst>
                  </p:cNvPr>
                  <p:cNvSpPr/>
                  <p:nvPr/>
                </p:nvSpPr>
                <p:spPr>
                  <a:xfrm rot="10800000">
                    <a:off x="12208237" y="4570642"/>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11" name="Oval 310">
                    <a:extLst>
                      <a:ext uri="{FF2B5EF4-FFF2-40B4-BE49-F238E27FC236}">
                        <a16:creationId xmlns:a16="http://schemas.microsoft.com/office/drawing/2014/main" xmlns="" id="{829DBC69-7BC5-4502-9191-871A5E5F919E}"/>
                      </a:ext>
                    </a:extLst>
                  </p:cNvPr>
                  <p:cNvSpPr/>
                  <p:nvPr/>
                </p:nvSpPr>
                <p:spPr>
                  <a:xfrm rot="10800000">
                    <a:off x="11986608" y="4602391"/>
                    <a:ext cx="137160" cy="137160"/>
                  </a:xfrm>
                  <a:prstGeom prst="ellipse">
                    <a:avLst/>
                  </a:prstGeom>
                  <a:solidFill>
                    <a:srgbClr val="A1B3CA"/>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12" name="Oval 311">
                    <a:extLst>
                      <a:ext uri="{FF2B5EF4-FFF2-40B4-BE49-F238E27FC236}">
                        <a16:creationId xmlns:a16="http://schemas.microsoft.com/office/drawing/2014/main" xmlns="" id="{BE999F87-462B-484E-88FD-1291BFB349DB}"/>
                      </a:ext>
                    </a:extLst>
                  </p:cNvPr>
                  <p:cNvSpPr/>
                  <p:nvPr/>
                </p:nvSpPr>
                <p:spPr>
                  <a:xfrm rot="10800000">
                    <a:off x="11764978" y="4602392"/>
                    <a:ext cx="137160" cy="137160"/>
                  </a:xfrm>
                  <a:prstGeom prst="ellipse">
                    <a:avLst/>
                  </a:prstGeom>
                  <a:solidFill>
                    <a:srgbClr val="0074A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13" name="Oval 312">
                    <a:extLst>
                      <a:ext uri="{FF2B5EF4-FFF2-40B4-BE49-F238E27FC236}">
                        <a16:creationId xmlns:a16="http://schemas.microsoft.com/office/drawing/2014/main" xmlns="" id="{37409F99-5CE8-4AC3-8B91-2F256330C3A8}"/>
                      </a:ext>
                    </a:extLst>
                  </p:cNvPr>
                  <p:cNvSpPr/>
                  <p:nvPr/>
                </p:nvSpPr>
                <p:spPr>
                  <a:xfrm rot="10800000">
                    <a:off x="11543350" y="4570642"/>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14" name="Oval 313">
                    <a:extLst>
                      <a:ext uri="{FF2B5EF4-FFF2-40B4-BE49-F238E27FC236}">
                        <a16:creationId xmlns:a16="http://schemas.microsoft.com/office/drawing/2014/main" xmlns="" id="{7210453A-1758-4174-8BBB-D181E615D376}"/>
                      </a:ext>
                    </a:extLst>
                  </p:cNvPr>
                  <p:cNvSpPr/>
                  <p:nvPr/>
                </p:nvSpPr>
                <p:spPr>
                  <a:xfrm rot="10800000">
                    <a:off x="11321723" y="4500792"/>
                    <a:ext cx="137160" cy="137160"/>
                  </a:xfrm>
                  <a:prstGeom prst="ellipse">
                    <a:avLst/>
                  </a:prstGeom>
                  <a:solidFill>
                    <a:srgbClr val="49C5F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nvGrpSpPr>
                <p:cNvPr id="302" name="Group 301">
                  <a:extLst>
                    <a:ext uri="{FF2B5EF4-FFF2-40B4-BE49-F238E27FC236}">
                      <a16:creationId xmlns:a16="http://schemas.microsoft.com/office/drawing/2014/main" xmlns="" id="{1A9B35B0-410B-491A-B7ED-B6ED2267B5AB}"/>
                    </a:ext>
                  </a:extLst>
                </p:cNvPr>
                <p:cNvGrpSpPr/>
                <p:nvPr/>
              </p:nvGrpSpPr>
              <p:grpSpPr>
                <a:xfrm>
                  <a:off x="11321723" y="1541460"/>
                  <a:ext cx="1245302" cy="238761"/>
                  <a:chOff x="11321723" y="1617660"/>
                  <a:chExt cx="1245302" cy="238761"/>
                </a:xfrm>
                <a:grpFill/>
              </p:grpSpPr>
              <p:sp>
                <p:nvSpPr>
                  <p:cNvPr id="303" name="Oval 302">
                    <a:extLst>
                      <a:ext uri="{FF2B5EF4-FFF2-40B4-BE49-F238E27FC236}">
                        <a16:creationId xmlns:a16="http://schemas.microsoft.com/office/drawing/2014/main" xmlns="" id="{89F6A922-B145-47D9-A3BB-4E35251F70D9}"/>
                      </a:ext>
                    </a:extLst>
                  </p:cNvPr>
                  <p:cNvSpPr/>
                  <p:nvPr/>
                </p:nvSpPr>
                <p:spPr>
                  <a:xfrm rot="10800000" flipV="1">
                    <a:off x="12429865" y="1719260"/>
                    <a:ext cx="137160" cy="137160"/>
                  </a:xfrm>
                  <a:prstGeom prst="ellipse">
                    <a:avLst/>
                  </a:prstGeom>
                  <a:solidFill>
                    <a:srgbClr val="49C5F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04" name="Oval 303">
                    <a:extLst>
                      <a:ext uri="{FF2B5EF4-FFF2-40B4-BE49-F238E27FC236}">
                        <a16:creationId xmlns:a16="http://schemas.microsoft.com/office/drawing/2014/main" xmlns="" id="{C96F1601-E7D9-4B3E-85E5-0FEADB4CAAFD}"/>
                      </a:ext>
                    </a:extLst>
                  </p:cNvPr>
                  <p:cNvSpPr/>
                  <p:nvPr/>
                </p:nvSpPr>
                <p:spPr>
                  <a:xfrm rot="10800000" flipV="1">
                    <a:off x="12208236" y="1649410"/>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05" name="Oval 304">
                    <a:extLst>
                      <a:ext uri="{FF2B5EF4-FFF2-40B4-BE49-F238E27FC236}">
                        <a16:creationId xmlns:a16="http://schemas.microsoft.com/office/drawing/2014/main" xmlns="" id="{04137691-E67C-422D-92AD-0653B636726B}"/>
                      </a:ext>
                    </a:extLst>
                  </p:cNvPr>
                  <p:cNvSpPr/>
                  <p:nvPr/>
                </p:nvSpPr>
                <p:spPr>
                  <a:xfrm rot="10800000" flipV="1">
                    <a:off x="11986608" y="1617660"/>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06" name="Oval 305">
                    <a:extLst>
                      <a:ext uri="{FF2B5EF4-FFF2-40B4-BE49-F238E27FC236}">
                        <a16:creationId xmlns:a16="http://schemas.microsoft.com/office/drawing/2014/main" xmlns="" id="{A57B479B-51A4-441C-8DFD-58E5BF604258}"/>
                      </a:ext>
                    </a:extLst>
                  </p:cNvPr>
                  <p:cNvSpPr/>
                  <p:nvPr/>
                </p:nvSpPr>
                <p:spPr>
                  <a:xfrm rot="10800000" flipV="1">
                    <a:off x="11764978" y="1617660"/>
                    <a:ext cx="137160" cy="137160"/>
                  </a:xfrm>
                  <a:prstGeom prst="ellipse">
                    <a:avLst/>
                  </a:prstGeom>
                  <a:solidFill>
                    <a:srgbClr val="A1B3CA"/>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07" name="Oval 306">
                    <a:extLst>
                      <a:ext uri="{FF2B5EF4-FFF2-40B4-BE49-F238E27FC236}">
                        <a16:creationId xmlns:a16="http://schemas.microsoft.com/office/drawing/2014/main" xmlns="" id="{5FD73209-842C-47C7-BBDE-7DE84AF07A81}"/>
                      </a:ext>
                    </a:extLst>
                  </p:cNvPr>
                  <p:cNvSpPr/>
                  <p:nvPr/>
                </p:nvSpPr>
                <p:spPr>
                  <a:xfrm rot="10800000" flipV="1">
                    <a:off x="11543350" y="1649410"/>
                    <a:ext cx="137160" cy="137160"/>
                  </a:xfrm>
                  <a:prstGeom prst="ellipse">
                    <a:avLst/>
                  </a:prstGeom>
                  <a:solidFill>
                    <a:srgbClr val="6A80A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sp>
                <p:nvSpPr>
                  <p:cNvPr id="308" name="Oval 307">
                    <a:extLst>
                      <a:ext uri="{FF2B5EF4-FFF2-40B4-BE49-F238E27FC236}">
                        <a16:creationId xmlns:a16="http://schemas.microsoft.com/office/drawing/2014/main" xmlns="" id="{66A00C38-C8C8-4038-A2EE-D53AE4AE73D9}"/>
                      </a:ext>
                    </a:extLst>
                  </p:cNvPr>
                  <p:cNvSpPr/>
                  <p:nvPr/>
                </p:nvSpPr>
                <p:spPr>
                  <a:xfrm rot="10800000" flipV="1">
                    <a:off x="11321723" y="1719261"/>
                    <a:ext cx="137160" cy="137160"/>
                  </a:xfrm>
                  <a:prstGeom prst="ellipse">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p:txBody>
              </p:sp>
            </p:grpSp>
          </p:grpSp>
        </p:grpSp>
      </p:grpSp>
      <p:sp>
        <p:nvSpPr>
          <p:cNvPr id="10" name="Title 9">
            <a:extLst>
              <a:ext uri="{FF2B5EF4-FFF2-40B4-BE49-F238E27FC236}">
                <a16:creationId xmlns:a16="http://schemas.microsoft.com/office/drawing/2014/main" xmlns="" id="{7FF35F8E-01D8-B943-AE6F-5175AC7552C5}"/>
              </a:ext>
            </a:extLst>
          </p:cNvPr>
          <p:cNvSpPr>
            <a:spLocks noGrp="1"/>
          </p:cNvSpPr>
          <p:nvPr>
            <p:ph type="title"/>
          </p:nvPr>
        </p:nvSpPr>
        <p:spPr>
          <a:xfrm>
            <a:off x="457200" y="361950"/>
            <a:ext cx="4071504" cy="451231"/>
          </a:xfrm>
        </p:spPr>
        <p:txBody>
          <a:bodyPr/>
          <a:lstStyle/>
          <a:p>
            <a:r>
              <a:rPr lang="en-US" dirty="0"/>
              <a:t>Visualizing Impact Analysis</a:t>
            </a:r>
            <a:br>
              <a:rPr lang="en-US" dirty="0"/>
            </a:br>
            <a:endParaRPr lang="en-US" dirty="0"/>
          </a:p>
        </p:txBody>
      </p:sp>
    </p:spTree>
    <p:extLst>
      <p:ext uri="{BB962C8B-B14F-4D97-AF65-F5344CB8AC3E}">
        <p14:creationId xmlns:p14="http://schemas.microsoft.com/office/powerpoint/2010/main" val="492891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xmlns="" id="{3295B4D7-5EF7-4CBB-9C78-172CC525335E}"/>
              </a:ext>
            </a:extLst>
          </p:cNvPr>
          <p:cNvSpPr/>
          <p:nvPr/>
        </p:nvSpPr>
        <p:spPr>
          <a:xfrm>
            <a:off x="391202" y="3474662"/>
            <a:ext cx="2419454" cy="1153309"/>
          </a:xfrm>
          <a:prstGeom prst="round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xmlns="" id="{6A2F5E9C-4152-42C3-9C73-7CF4EB4680C5}"/>
              </a:ext>
            </a:extLst>
          </p:cNvPr>
          <p:cNvSpPr>
            <a:spLocks noGrp="1"/>
          </p:cNvSpPr>
          <p:nvPr>
            <p:ph type="title"/>
          </p:nvPr>
        </p:nvSpPr>
        <p:spPr>
          <a:xfrm>
            <a:off x="380059" y="330416"/>
            <a:ext cx="11422296" cy="451231"/>
          </a:xfrm>
        </p:spPr>
        <p:txBody>
          <a:bodyPr/>
          <a:lstStyle/>
          <a:p>
            <a:r>
              <a:rPr lang="en-US" dirty="0"/>
              <a:t>The Innovation Process — Basic Innovation Stages</a:t>
            </a:r>
          </a:p>
        </p:txBody>
      </p:sp>
      <p:sp>
        <p:nvSpPr>
          <p:cNvPr id="21" name="TextBox 20">
            <a:extLst>
              <a:ext uri="{FF2B5EF4-FFF2-40B4-BE49-F238E27FC236}">
                <a16:creationId xmlns:a16="http://schemas.microsoft.com/office/drawing/2014/main" xmlns="" id="{6CA05EA6-16CC-4F3B-8357-5E4B049EE097}"/>
              </a:ext>
            </a:extLst>
          </p:cNvPr>
          <p:cNvSpPr txBox="1"/>
          <p:nvPr/>
        </p:nvSpPr>
        <p:spPr>
          <a:xfrm flipH="1">
            <a:off x="391202" y="1042571"/>
            <a:ext cx="2576850" cy="341632"/>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cs typeface="Arial" panose="020B0604020202020204" pitchFamily="34" charset="0"/>
              </a:rPr>
              <a:t>Business-Driven Ideas</a:t>
            </a:r>
            <a:endParaRPr kumimoji="0" lang="en-US"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sp>
        <p:nvSpPr>
          <p:cNvPr id="7" name="Rectangle 6">
            <a:extLst>
              <a:ext uri="{FF2B5EF4-FFF2-40B4-BE49-F238E27FC236}">
                <a16:creationId xmlns:a16="http://schemas.microsoft.com/office/drawing/2014/main" xmlns="" id="{68E9AD6F-4BFA-4EB1-B6F2-D78E039610E4}"/>
              </a:ext>
            </a:extLst>
          </p:cNvPr>
          <p:cNvSpPr/>
          <p:nvPr/>
        </p:nvSpPr>
        <p:spPr>
          <a:xfrm>
            <a:off x="3510554" y="1696482"/>
            <a:ext cx="2424100" cy="920044"/>
          </a:xfrm>
          <a:prstGeom prst="rect">
            <a:avLst/>
          </a:prstGeom>
          <a:solidFill>
            <a:srgbClr val="002856"/>
          </a:solidFill>
          <a:ln w="57150">
            <a:solidFill>
              <a:schemeClr val="bg1"/>
            </a:solidFill>
          </a:ln>
        </p:spPr>
        <p:txBody>
          <a:bodyPr wrap="square" lIns="182880" tIns="91440" bIns="9144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Arial"/>
                <a:ea typeface="+mn-ea"/>
                <a:cs typeface="+mn-cs"/>
              </a:rPr>
              <a:t>Design and run activities to </a:t>
            </a:r>
            <a:br>
              <a:rPr kumimoji="0" lang="en-US" b="0" i="0" u="none" strike="noStrike" kern="1200" cap="none" spc="0" normalizeH="0" baseline="0" noProof="0" dirty="0">
                <a:ln>
                  <a:noFill/>
                </a:ln>
                <a:solidFill>
                  <a:schemeClr val="bg1"/>
                </a:solidFill>
                <a:effectLst/>
                <a:uLnTx/>
                <a:uFillTx/>
                <a:latin typeface="Arial"/>
                <a:ea typeface="+mn-ea"/>
                <a:cs typeface="+mn-cs"/>
              </a:rPr>
            </a:br>
            <a:r>
              <a:rPr kumimoji="0" lang="en-US" b="0" i="0" u="none" strike="noStrike" kern="1200" cap="none" spc="0" normalizeH="0" baseline="0" noProof="0" dirty="0">
                <a:ln>
                  <a:noFill/>
                </a:ln>
                <a:solidFill>
                  <a:schemeClr val="bg1"/>
                </a:solidFill>
                <a:effectLst/>
                <a:uLnTx/>
                <a:uFillTx/>
                <a:latin typeface="Arial"/>
                <a:ea typeface="+mn-ea"/>
                <a:cs typeface="+mn-cs"/>
              </a:rPr>
              <a:t>generate ideas</a:t>
            </a:r>
          </a:p>
        </p:txBody>
      </p:sp>
      <p:sp>
        <p:nvSpPr>
          <p:cNvPr id="8" name="Rectangle 7">
            <a:extLst>
              <a:ext uri="{FF2B5EF4-FFF2-40B4-BE49-F238E27FC236}">
                <a16:creationId xmlns:a16="http://schemas.microsoft.com/office/drawing/2014/main" xmlns="" id="{CF7902C5-F1A8-473C-84AD-D2C767D44F7F}"/>
              </a:ext>
            </a:extLst>
          </p:cNvPr>
          <p:cNvSpPr/>
          <p:nvPr/>
        </p:nvSpPr>
        <p:spPr>
          <a:xfrm>
            <a:off x="3485342" y="4983339"/>
            <a:ext cx="2424100" cy="920044"/>
          </a:xfrm>
          <a:prstGeom prst="rect">
            <a:avLst/>
          </a:prstGeom>
          <a:solidFill>
            <a:srgbClr val="002856"/>
          </a:solidFill>
          <a:ln w="57150">
            <a:solidFill>
              <a:schemeClr val="bg1"/>
            </a:solidFill>
          </a:ln>
        </p:spPr>
        <p:txBody>
          <a:bodyPr wrap="square" lIns="182880" tIns="91440" bIns="91440"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Arial"/>
                <a:ea typeface="+mn-ea"/>
                <a:cs typeface="+mn-cs"/>
              </a:rPr>
              <a:t>Realize the value </a:t>
            </a:r>
            <a:br>
              <a:rPr kumimoji="0" lang="en-US" b="0" i="0" u="none" strike="noStrike" kern="1200" cap="none" spc="0" normalizeH="0" baseline="0" noProof="0" dirty="0">
                <a:ln>
                  <a:noFill/>
                </a:ln>
                <a:solidFill>
                  <a:schemeClr val="bg1"/>
                </a:solidFill>
                <a:effectLst/>
                <a:uLnTx/>
                <a:uFillTx/>
                <a:latin typeface="Arial"/>
                <a:ea typeface="+mn-ea"/>
                <a:cs typeface="+mn-cs"/>
              </a:rPr>
            </a:br>
            <a:r>
              <a:rPr kumimoji="0" lang="en-US" b="0" i="0" u="none" strike="noStrike" kern="1200" cap="none" spc="0" normalizeH="0" baseline="0" noProof="0" dirty="0">
                <a:ln>
                  <a:noFill/>
                </a:ln>
                <a:solidFill>
                  <a:schemeClr val="bg1"/>
                </a:solidFill>
                <a:effectLst/>
                <a:uLnTx/>
                <a:uFillTx/>
                <a:latin typeface="Arial"/>
                <a:ea typeface="+mn-ea"/>
                <a:cs typeface="+mn-cs"/>
              </a:rPr>
              <a:t>of an innovation</a:t>
            </a:r>
          </a:p>
        </p:txBody>
      </p:sp>
      <p:sp>
        <p:nvSpPr>
          <p:cNvPr id="18" name="Rectangle 17">
            <a:extLst>
              <a:ext uri="{FF2B5EF4-FFF2-40B4-BE49-F238E27FC236}">
                <a16:creationId xmlns:a16="http://schemas.microsoft.com/office/drawing/2014/main" xmlns="" id="{429D144B-6D20-45DA-8C58-9CE01AEE44EE}"/>
              </a:ext>
            </a:extLst>
          </p:cNvPr>
          <p:cNvSpPr/>
          <p:nvPr/>
        </p:nvSpPr>
        <p:spPr>
          <a:xfrm>
            <a:off x="3510554" y="3345908"/>
            <a:ext cx="2424100" cy="920044"/>
          </a:xfrm>
          <a:prstGeom prst="rect">
            <a:avLst/>
          </a:prstGeom>
          <a:solidFill>
            <a:srgbClr val="002856"/>
          </a:solidFill>
          <a:ln w="57150">
            <a:solidFill>
              <a:schemeClr val="bg1"/>
            </a:solidFill>
          </a:ln>
        </p:spPr>
        <p:txBody>
          <a:bodyPr wrap="square" lIns="182880" tIns="91440" bIns="9144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Arial"/>
                <a:ea typeface="+mn-ea"/>
                <a:cs typeface="+mn-cs"/>
              </a:rPr>
              <a:t>Evaluate ideas </a:t>
            </a:r>
            <a:br>
              <a:rPr kumimoji="0" lang="en-US" b="0" i="0" u="none" strike="noStrike" kern="1200" cap="none" spc="0" normalizeH="0" baseline="0" noProof="0" dirty="0">
                <a:ln>
                  <a:noFill/>
                </a:ln>
                <a:solidFill>
                  <a:schemeClr val="bg1"/>
                </a:solidFill>
                <a:effectLst/>
                <a:uLnTx/>
                <a:uFillTx/>
                <a:latin typeface="Arial"/>
                <a:ea typeface="+mn-ea"/>
                <a:cs typeface="+mn-cs"/>
              </a:rPr>
            </a:br>
            <a:r>
              <a:rPr kumimoji="0" lang="en-US" b="0" i="0" u="none" strike="noStrike" kern="1200" cap="none" spc="0" normalizeH="0" baseline="0" noProof="0" dirty="0">
                <a:ln>
                  <a:noFill/>
                </a:ln>
                <a:solidFill>
                  <a:schemeClr val="bg1"/>
                </a:solidFill>
                <a:effectLst/>
                <a:uLnTx/>
                <a:uFillTx/>
                <a:latin typeface="Arial"/>
                <a:ea typeface="+mn-ea"/>
                <a:cs typeface="+mn-cs"/>
              </a:rPr>
              <a:t>and prove/disprove hypotheses </a:t>
            </a:r>
          </a:p>
        </p:txBody>
      </p:sp>
      <p:cxnSp>
        <p:nvCxnSpPr>
          <p:cNvPr id="65" name="Straight Arrow Connector 64">
            <a:extLst>
              <a:ext uri="{FF2B5EF4-FFF2-40B4-BE49-F238E27FC236}">
                <a16:creationId xmlns:a16="http://schemas.microsoft.com/office/drawing/2014/main" xmlns="" id="{1B9F0725-BCA1-4A98-B2A7-56200C2BD933}"/>
              </a:ext>
            </a:extLst>
          </p:cNvPr>
          <p:cNvCxnSpPr>
            <a:cxnSpLocks/>
          </p:cNvCxnSpPr>
          <p:nvPr/>
        </p:nvCxnSpPr>
        <p:spPr>
          <a:xfrm flipV="1">
            <a:off x="989128" y="1535256"/>
            <a:ext cx="0" cy="1939406"/>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19DBE1A1-4425-4D0B-9EB4-73CFFA29DA1F}"/>
              </a:ext>
            </a:extLst>
          </p:cNvPr>
          <p:cNvSpPr txBox="1"/>
          <p:nvPr/>
        </p:nvSpPr>
        <p:spPr>
          <a:xfrm flipH="1">
            <a:off x="1595154" y="1911308"/>
            <a:ext cx="1967864" cy="341632"/>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cs typeface="Arial" panose="020B0604020202020204" pitchFamily="34" charset="0"/>
              </a:rPr>
              <a:t>Workshops</a:t>
            </a:r>
            <a:endParaRPr kumimoji="0" lang="en-US"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sp>
        <p:nvSpPr>
          <p:cNvPr id="39" name="TextBox 38">
            <a:extLst>
              <a:ext uri="{FF2B5EF4-FFF2-40B4-BE49-F238E27FC236}">
                <a16:creationId xmlns:a16="http://schemas.microsoft.com/office/drawing/2014/main" xmlns="" id="{9CF8FE18-DBFC-4974-BFD3-BE3E1DA84895}"/>
              </a:ext>
            </a:extLst>
          </p:cNvPr>
          <p:cNvSpPr txBox="1"/>
          <p:nvPr/>
        </p:nvSpPr>
        <p:spPr>
          <a:xfrm flipH="1">
            <a:off x="870586" y="4032481"/>
            <a:ext cx="2591840" cy="341632"/>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cs typeface="Arial" panose="020B0604020202020204" pitchFamily="34" charset="0"/>
              </a:rPr>
              <a:t>IT Driven Ideas</a:t>
            </a:r>
          </a:p>
        </p:txBody>
      </p:sp>
      <p:sp>
        <p:nvSpPr>
          <p:cNvPr id="40" name="TextBox 39">
            <a:extLst>
              <a:ext uri="{FF2B5EF4-FFF2-40B4-BE49-F238E27FC236}">
                <a16:creationId xmlns:a16="http://schemas.microsoft.com/office/drawing/2014/main" xmlns="" id="{5E01AE77-782E-42F9-80E5-332CA1D78C46}"/>
              </a:ext>
            </a:extLst>
          </p:cNvPr>
          <p:cNvSpPr txBox="1"/>
          <p:nvPr/>
        </p:nvSpPr>
        <p:spPr>
          <a:xfrm flipH="1">
            <a:off x="73202" y="2236642"/>
            <a:ext cx="2054306" cy="1089529"/>
          </a:xfrm>
          <a:prstGeom prst="rect">
            <a:avLst/>
          </a:prstGeom>
          <a:solidFill>
            <a:schemeClr val="bg1"/>
          </a:solid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cs typeface="Arial" panose="020B0604020202020204" pitchFamily="34" charset="0"/>
              </a:rPr>
              <a:t>Events,</a:t>
            </a:r>
            <a:r>
              <a:rPr kumimoji="0" lang="en-US" b="1" i="0" u="none" strike="noStrike" kern="1200" cap="none" spc="0" normalizeH="0" noProof="0" dirty="0">
                <a:ln>
                  <a:noFill/>
                </a:ln>
                <a:solidFill>
                  <a:srgbClr val="000000"/>
                </a:solidFill>
                <a:effectLst/>
                <a:uLnTx/>
                <a:uFillTx/>
                <a:cs typeface="Arial" panose="020B0604020202020204" pitchFamily="34" charset="0"/>
              </a:rPr>
              <a:t> </a:t>
            </a:r>
            <a:r>
              <a:rPr kumimoji="0" lang="en-US" b="1" i="0" u="none" strike="noStrike" kern="1200" cap="none" spc="0" normalizeH="0" baseline="0" noProof="0" dirty="0">
                <a:ln>
                  <a:noFill/>
                </a:ln>
                <a:solidFill>
                  <a:srgbClr val="000000"/>
                </a:solidFill>
                <a:effectLst/>
                <a:uLnTx/>
                <a:uFillTx/>
                <a:cs typeface="Arial" panose="020B0604020202020204" pitchFamily="34" charset="0"/>
              </a:rPr>
              <a:t>Radars, Newsletters, </a:t>
            </a:r>
            <a:r>
              <a:rPr lang="en-US" b="1" noProof="0" dirty="0">
                <a:solidFill>
                  <a:srgbClr val="000000"/>
                </a:solidFill>
                <a:cs typeface="Arial" panose="020B0604020202020204" pitchFamily="34" charset="0"/>
              </a:rPr>
              <a:t>Personas, Journey Maps</a:t>
            </a:r>
            <a:endParaRPr kumimoji="0" lang="en-US"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cxnSp>
        <p:nvCxnSpPr>
          <p:cNvPr id="43" name="Straight Arrow Connector 42">
            <a:extLst>
              <a:ext uri="{FF2B5EF4-FFF2-40B4-BE49-F238E27FC236}">
                <a16:creationId xmlns:a16="http://schemas.microsoft.com/office/drawing/2014/main" xmlns="" id="{4526C41A-88D6-45C2-BF27-4A866D58CF02}"/>
              </a:ext>
            </a:extLst>
          </p:cNvPr>
          <p:cNvCxnSpPr>
            <a:cxnSpLocks/>
          </p:cNvCxnSpPr>
          <p:nvPr/>
        </p:nvCxnSpPr>
        <p:spPr>
          <a:xfrm flipV="1">
            <a:off x="2525141" y="2385728"/>
            <a:ext cx="985413" cy="1646753"/>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AE9FBC99-D969-44D1-9F00-D013FF02249E}"/>
              </a:ext>
            </a:extLst>
          </p:cNvPr>
          <p:cNvCxnSpPr>
            <a:cxnSpLocks/>
          </p:cNvCxnSpPr>
          <p:nvPr/>
        </p:nvCxnSpPr>
        <p:spPr>
          <a:xfrm>
            <a:off x="2810656" y="1394085"/>
            <a:ext cx="651770" cy="451231"/>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6308E41C-F596-4B8E-8624-61F28B457DBD}"/>
              </a:ext>
            </a:extLst>
          </p:cNvPr>
          <p:cNvCxnSpPr>
            <a:cxnSpLocks/>
          </p:cNvCxnSpPr>
          <p:nvPr/>
        </p:nvCxnSpPr>
        <p:spPr>
          <a:xfrm>
            <a:off x="2968052" y="2091781"/>
            <a:ext cx="479686" cy="1"/>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59CEA0B6-4ADE-4289-8A73-AFD27CF9E095}"/>
              </a:ext>
            </a:extLst>
          </p:cNvPr>
          <p:cNvCxnSpPr>
            <a:cxnSpLocks/>
          </p:cNvCxnSpPr>
          <p:nvPr/>
        </p:nvCxnSpPr>
        <p:spPr>
          <a:xfrm>
            <a:off x="2317215" y="1394085"/>
            <a:ext cx="0" cy="544196"/>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xmlns="" id="{2240D70D-C234-4E08-9BD8-317165901B8C}"/>
              </a:ext>
            </a:extLst>
          </p:cNvPr>
          <p:cNvSpPr/>
          <p:nvPr/>
        </p:nvSpPr>
        <p:spPr>
          <a:xfrm>
            <a:off x="8203018" y="1609653"/>
            <a:ext cx="2424100" cy="920044"/>
          </a:xfrm>
          <a:prstGeom prst="rect">
            <a:avLst/>
          </a:prstGeom>
          <a:solidFill>
            <a:srgbClr val="002856"/>
          </a:solidFill>
          <a:ln w="57150">
            <a:solidFill>
              <a:schemeClr val="bg1"/>
            </a:solidFill>
          </a:ln>
        </p:spPr>
        <p:txBody>
          <a:bodyPr wrap="square" lIns="182880" tIns="91440" bIns="9144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Arial"/>
                <a:ea typeface="+mn-ea"/>
                <a:cs typeface="+mn-cs"/>
              </a:rPr>
              <a:t>Innovation review </a:t>
            </a:r>
            <a:r>
              <a:rPr lang="en-US" dirty="0">
                <a:solidFill>
                  <a:schemeClr val="bg1"/>
                </a:solidFill>
                <a:latin typeface="Arial"/>
              </a:rPr>
              <a:t>b</a:t>
            </a:r>
            <a:r>
              <a:rPr kumimoji="0" lang="en-US" b="0" i="0" u="none" strike="noStrike" kern="1200" cap="none" spc="0" normalizeH="0" baseline="0" noProof="0" dirty="0" err="1">
                <a:ln>
                  <a:noFill/>
                </a:ln>
                <a:solidFill>
                  <a:schemeClr val="bg1"/>
                </a:solidFill>
                <a:effectLst/>
                <a:uLnTx/>
                <a:uFillTx/>
                <a:latin typeface="Arial"/>
                <a:ea typeface="+mn-ea"/>
                <a:cs typeface="+mn-cs"/>
              </a:rPr>
              <a:t>oard</a:t>
            </a:r>
            <a:r>
              <a:rPr kumimoji="0" lang="en-US" b="0" i="0" u="none" strike="noStrike" kern="1200" cap="none" spc="0" normalizeH="0" baseline="0" noProof="0" dirty="0">
                <a:ln>
                  <a:noFill/>
                </a:ln>
                <a:solidFill>
                  <a:schemeClr val="bg1"/>
                </a:solidFill>
                <a:effectLst/>
                <a:uLnTx/>
                <a:uFillTx/>
                <a:latin typeface="Arial"/>
                <a:ea typeface="+mn-ea"/>
                <a:cs typeface="+mn-cs"/>
              </a:rPr>
              <a:t> (Sr. business </a:t>
            </a:r>
            <a:r>
              <a:rPr lang="en-US" dirty="0">
                <a:solidFill>
                  <a:schemeClr val="bg1"/>
                </a:solidFill>
                <a:latin typeface="Arial"/>
              </a:rPr>
              <a:t>l</a:t>
            </a:r>
            <a:r>
              <a:rPr kumimoji="0" lang="en-US" b="0" i="0" u="none" strike="noStrike" kern="1200" cap="none" spc="0" normalizeH="0" baseline="0" noProof="0" dirty="0" err="1">
                <a:ln>
                  <a:noFill/>
                </a:ln>
                <a:solidFill>
                  <a:schemeClr val="bg1"/>
                </a:solidFill>
                <a:effectLst/>
                <a:uLnTx/>
                <a:uFillTx/>
                <a:latin typeface="Arial"/>
                <a:ea typeface="+mn-ea"/>
                <a:cs typeface="+mn-cs"/>
              </a:rPr>
              <a:t>eadership</a:t>
            </a:r>
            <a:r>
              <a:rPr kumimoji="0" lang="en-US" b="0" i="0" u="none" strike="noStrike" kern="1200" cap="none" spc="0" normalizeH="0" baseline="0" noProof="0" dirty="0">
                <a:ln>
                  <a:noFill/>
                </a:ln>
                <a:solidFill>
                  <a:schemeClr val="bg1"/>
                </a:solidFill>
                <a:effectLst/>
                <a:uLnTx/>
                <a:uFillTx/>
                <a:latin typeface="Arial"/>
                <a:ea typeface="+mn-ea"/>
                <a:cs typeface="+mn-cs"/>
              </a:rPr>
              <a:t>)</a:t>
            </a:r>
          </a:p>
        </p:txBody>
      </p:sp>
      <p:cxnSp>
        <p:nvCxnSpPr>
          <p:cNvPr id="47" name="Connector: Elbow 46">
            <a:extLst>
              <a:ext uri="{FF2B5EF4-FFF2-40B4-BE49-F238E27FC236}">
                <a16:creationId xmlns:a16="http://schemas.microsoft.com/office/drawing/2014/main" xmlns="" id="{546B7A3C-8673-4812-9316-A3F5BEF3436E}"/>
              </a:ext>
            </a:extLst>
          </p:cNvPr>
          <p:cNvCxnSpPr>
            <a:stCxn id="7" idx="2"/>
            <a:endCxn id="67" idx="1"/>
          </p:cNvCxnSpPr>
          <p:nvPr/>
        </p:nvCxnSpPr>
        <p:spPr>
          <a:xfrm rot="5400000" flipH="1" flipV="1">
            <a:off x="6189385" y="602894"/>
            <a:ext cx="546851" cy="3480414"/>
          </a:xfrm>
          <a:prstGeom prst="bentConnector4">
            <a:avLst>
              <a:gd name="adj1" fmla="val -41803"/>
              <a:gd name="adj2" fmla="val 67412"/>
            </a:avLst>
          </a:prstGeom>
          <a:ln w="57150">
            <a:solidFill>
              <a:srgbClr val="0074AD"/>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xmlns="" id="{F051000D-42A4-4887-AFB2-D8E0B12E4190}"/>
              </a:ext>
            </a:extLst>
          </p:cNvPr>
          <p:cNvCxnSpPr>
            <a:cxnSpLocks/>
          </p:cNvCxnSpPr>
          <p:nvPr/>
        </p:nvCxnSpPr>
        <p:spPr>
          <a:xfrm rot="10800000" flipV="1">
            <a:off x="5934654" y="2424045"/>
            <a:ext cx="2268364" cy="1432352"/>
          </a:xfrm>
          <a:prstGeom prst="bentConnector3">
            <a:avLst>
              <a:gd name="adj1" fmla="val 17619"/>
            </a:avLst>
          </a:prstGeom>
          <a:ln w="57150">
            <a:solidFill>
              <a:srgbClr val="0074AD"/>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xmlns="" id="{7DCAE123-DFE1-46EC-A609-D2141B173A80}"/>
              </a:ext>
            </a:extLst>
          </p:cNvPr>
          <p:cNvCxnSpPr>
            <a:cxnSpLocks/>
          </p:cNvCxnSpPr>
          <p:nvPr/>
        </p:nvCxnSpPr>
        <p:spPr>
          <a:xfrm rot="5400000" flipH="1" flipV="1">
            <a:off x="5594682" y="1037106"/>
            <a:ext cx="1736255" cy="4692464"/>
          </a:xfrm>
          <a:prstGeom prst="bentConnector3">
            <a:avLst>
              <a:gd name="adj1" fmla="val -13166"/>
            </a:avLst>
          </a:prstGeom>
          <a:ln w="57150">
            <a:solidFill>
              <a:srgbClr val="0074AD"/>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xmlns="" id="{B56E821D-ADB6-444C-AF65-D554048F561D}"/>
              </a:ext>
            </a:extLst>
          </p:cNvPr>
          <p:cNvCxnSpPr>
            <a:stCxn id="67" idx="2"/>
            <a:endCxn id="8" idx="3"/>
          </p:cNvCxnSpPr>
          <p:nvPr/>
        </p:nvCxnSpPr>
        <p:spPr>
          <a:xfrm rot="5400000">
            <a:off x="6205423" y="2233716"/>
            <a:ext cx="2913664" cy="3505626"/>
          </a:xfrm>
          <a:prstGeom prst="bentConnector2">
            <a:avLst/>
          </a:prstGeom>
          <a:ln w="57150">
            <a:solidFill>
              <a:srgbClr val="0074AD"/>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xmlns="" id="{66A962E0-2DBE-4B45-AAD7-AB3A2B24574A}"/>
              </a:ext>
            </a:extLst>
          </p:cNvPr>
          <p:cNvSpPr txBox="1"/>
          <p:nvPr/>
        </p:nvSpPr>
        <p:spPr>
          <a:xfrm flipH="1">
            <a:off x="4949241" y="2580762"/>
            <a:ext cx="2576850" cy="258532"/>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200" b="1" dirty="0">
                <a:solidFill>
                  <a:srgbClr val="000000"/>
                </a:solidFill>
                <a:ea typeface="+mn-ea"/>
                <a:cs typeface="Arial" panose="020B0604020202020204" pitchFamily="34" charset="0"/>
              </a:rPr>
              <a:t>Review early-stage ideas</a:t>
            </a:r>
            <a:endParaRPr kumimoji="0" lang="en-US" sz="1200"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sp>
        <p:nvSpPr>
          <p:cNvPr id="85" name="TextBox 84">
            <a:extLst>
              <a:ext uri="{FF2B5EF4-FFF2-40B4-BE49-F238E27FC236}">
                <a16:creationId xmlns:a16="http://schemas.microsoft.com/office/drawing/2014/main" xmlns="" id="{9AF285FB-5961-48B0-A6E3-6392B2A65AE8}"/>
              </a:ext>
            </a:extLst>
          </p:cNvPr>
          <p:cNvSpPr txBox="1"/>
          <p:nvPr/>
        </p:nvSpPr>
        <p:spPr>
          <a:xfrm flipH="1">
            <a:off x="6095204" y="2979575"/>
            <a:ext cx="1657525" cy="757130"/>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cs typeface="Arial" panose="020B0604020202020204" pitchFamily="34" charset="0"/>
              </a:rPr>
              <a:t>Approval to evaluate idea in detail.</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cs typeface="Arial" panose="020B0604020202020204" pitchFamily="34" charset="0"/>
              </a:rPr>
              <a:t>Assign a business owner.</a:t>
            </a:r>
            <a:endParaRPr kumimoji="0" lang="en-US" sz="1200"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sp>
        <p:nvSpPr>
          <p:cNvPr id="86" name="TextBox 85">
            <a:extLst>
              <a:ext uri="{FF2B5EF4-FFF2-40B4-BE49-F238E27FC236}">
                <a16:creationId xmlns:a16="http://schemas.microsoft.com/office/drawing/2014/main" xmlns="" id="{EE76C915-1C9A-433C-8138-6C6F3E86B6D2}"/>
              </a:ext>
            </a:extLst>
          </p:cNvPr>
          <p:cNvSpPr txBox="1"/>
          <p:nvPr/>
        </p:nvSpPr>
        <p:spPr>
          <a:xfrm flipH="1">
            <a:off x="6164390" y="4156089"/>
            <a:ext cx="2576850" cy="258532"/>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cs typeface="Arial" panose="020B0604020202020204" pitchFamily="34" charset="0"/>
              </a:rPr>
              <a:t>Review </a:t>
            </a:r>
            <a:r>
              <a:rPr lang="en-US" sz="1200" b="1" dirty="0">
                <a:solidFill>
                  <a:srgbClr val="000000"/>
                </a:solidFill>
                <a:cs typeface="Arial" panose="020B0604020202020204" pitchFamily="34" charset="0"/>
              </a:rPr>
              <a:t>impact, cost, risks, etc.</a:t>
            </a:r>
            <a:endParaRPr kumimoji="0" lang="en-US" sz="1200"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sp>
        <p:nvSpPr>
          <p:cNvPr id="87" name="TextBox 86">
            <a:extLst>
              <a:ext uri="{FF2B5EF4-FFF2-40B4-BE49-F238E27FC236}">
                <a16:creationId xmlns:a16="http://schemas.microsoft.com/office/drawing/2014/main" xmlns="" id="{9AEBC07F-7896-430A-B52B-B4B8A3B4EC94}"/>
              </a:ext>
            </a:extLst>
          </p:cNvPr>
          <p:cNvSpPr txBox="1"/>
          <p:nvPr/>
        </p:nvSpPr>
        <p:spPr>
          <a:xfrm flipH="1">
            <a:off x="6462809" y="4686231"/>
            <a:ext cx="2576850" cy="757130"/>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200" b="1" dirty="0">
                <a:solidFill>
                  <a:srgbClr val="000000"/>
                </a:solidFill>
                <a:ea typeface="+mn-ea"/>
                <a:cs typeface="Arial" panose="020B0604020202020204" pitchFamily="34" charset="0"/>
              </a:rPr>
              <a:t>Approval for moving to detailed POC and/or production.  Additional review points may be established.</a:t>
            </a:r>
            <a:endParaRPr kumimoji="0" lang="en-US" sz="1200"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sp>
        <p:nvSpPr>
          <p:cNvPr id="89" name="TextBox 88">
            <a:extLst>
              <a:ext uri="{FF2B5EF4-FFF2-40B4-BE49-F238E27FC236}">
                <a16:creationId xmlns:a16="http://schemas.microsoft.com/office/drawing/2014/main" xmlns="" id="{47706E3F-977E-4879-BDFD-319616D29081}"/>
              </a:ext>
            </a:extLst>
          </p:cNvPr>
          <p:cNvSpPr txBox="1"/>
          <p:nvPr/>
        </p:nvSpPr>
        <p:spPr>
          <a:xfrm flipH="1">
            <a:off x="391202" y="3520683"/>
            <a:ext cx="2576844" cy="840230"/>
          </a:xfrm>
          <a:prstGeom prst="rect">
            <a:avLst/>
          </a:prstGeom>
          <a:noFill/>
        </p:spPr>
        <p:txBody>
          <a:bodyPr wrap="square" r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cs typeface="Arial" panose="020B0604020202020204" pitchFamily="34" charset="0"/>
              </a:rPr>
              <a:t>Trendspotting &amp;</a:t>
            </a:r>
            <a:r>
              <a:rPr lang="en-US" b="1" noProof="0" dirty="0">
                <a:solidFill>
                  <a:srgbClr val="000000"/>
                </a:solidFill>
                <a:cs typeface="Arial" panose="020B0604020202020204" pitchFamily="34" charset="0"/>
              </a:rPr>
              <a:t> Impact Analysis</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b="1" i="0" u="none" strike="noStrike" kern="1200" cap="none" spc="0" normalizeH="0" baseline="0" dirty="0">
              <a:ln>
                <a:noFill/>
              </a:ln>
              <a:solidFill>
                <a:srgbClr val="000000"/>
              </a:solidFill>
              <a:effectLst/>
              <a:uLnTx/>
              <a:uFillTx/>
              <a:cs typeface="Arial" panose="020B0604020202020204" pitchFamily="34" charset="0"/>
            </a:endParaRPr>
          </a:p>
        </p:txBody>
      </p:sp>
      <p:cxnSp>
        <p:nvCxnSpPr>
          <p:cNvPr id="90" name="Straight Arrow Connector 89">
            <a:extLst>
              <a:ext uri="{FF2B5EF4-FFF2-40B4-BE49-F238E27FC236}">
                <a16:creationId xmlns:a16="http://schemas.microsoft.com/office/drawing/2014/main" xmlns="" id="{23EE1CF8-DB7E-4644-B6A6-86DDE1F3396F}"/>
              </a:ext>
            </a:extLst>
          </p:cNvPr>
          <p:cNvCxnSpPr>
            <a:cxnSpLocks/>
          </p:cNvCxnSpPr>
          <p:nvPr/>
        </p:nvCxnSpPr>
        <p:spPr>
          <a:xfrm flipV="1">
            <a:off x="2317215" y="2252940"/>
            <a:ext cx="0" cy="1266839"/>
          </a:xfrm>
          <a:prstGeom prst="straightConnector1">
            <a:avLst/>
          </a:prstGeom>
          <a:ln w="57150">
            <a:solidFill>
              <a:srgbClr val="009AD7"/>
            </a:solidFill>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xmlns="" id="{D61AA512-D4CA-4DDD-81F6-8BFDCE130CA9}"/>
              </a:ext>
            </a:extLst>
          </p:cNvPr>
          <p:cNvSpPr txBox="1"/>
          <p:nvPr/>
        </p:nvSpPr>
        <p:spPr>
          <a:xfrm flipH="1">
            <a:off x="312504" y="4920754"/>
            <a:ext cx="2576850" cy="1421928"/>
          </a:xfrm>
          <a:prstGeom prst="rect">
            <a:avLst/>
          </a:prstGeom>
          <a:noFill/>
        </p:spPr>
        <p:txBody>
          <a:bodyPr wrap="square" rIns="0" rtlCol="0">
            <a:spAutoFit/>
          </a:bodyPr>
          <a:lstStyle/>
          <a:p>
            <a:pPr marL="171450" marR="0" lvl="0" indent="-1714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000000"/>
                </a:solidFill>
                <a:effectLst/>
                <a:uLnTx/>
                <a:uFillTx/>
                <a:cs typeface="Arial" panose="020B0604020202020204" pitchFamily="34" charset="0"/>
              </a:rPr>
              <a:t>Need at least one FTE</a:t>
            </a:r>
          </a:p>
          <a:p>
            <a:pPr marL="628650" lvl="1" indent="-171450">
              <a:lnSpc>
                <a:spcPct val="90000"/>
              </a:lnSpc>
              <a:buFont typeface="Arial" panose="020B0604020202020204" pitchFamily="34" charset="0"/>
              <a:buChar char="•"/>
              <a:defRPr/>
            </a:pPr>
            <a:r>
              <a:rPr lang="en-US" sz="1200" b="1" dirty="0">
                <a:solidFill>
                  <a:srgbClr val="000000"/>
                </a:solidFill>
                <a:cs typeface="Arial" panose="020B0604020202020204" pitchFamily="34" charset="0"/>
              </a:rPr>
              <a:t>Typical core group 3-12</a:t>
            </a:r>
            <a:endParaRPr kumimoji="0" lang="en-US" sz="1200" b="1" i="0" u="none" strike="noStrike" kern="1200" cap="none" spc="0" normalizeH="0" baseline="0" noProof="0" dirty="0">
              <a:ln>
                <a:noFill/>
              </a:ln>
              <a:solidFill>
                <a:srgbClr val="000000"/>
              </a:solidFill>
              <a:effectLst/>
              <a:uLnTx/>
              <a:uFillTx/>
              <a:cs typeface="Arial" panose="020B0604020202020204" pitchFamily="34" charset="0"/>
            </a:endParaRPr>
          </a:p>
          <a:p>
            <a:pPr marL="171450" marR="0" lvl="0" indent="-1714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b="1" dirty="0">
                <a:solidFill>
                  <a:srgbClr val="000000"/>
                </a:solidFill>
                <a:cs typeface="Arial" panose="020B0604020202020204" pitchFamily="34" charset="0"/>
              </a:rPr>
              <a:t>Bring other IT teams in as virtual resources</a:t>
            </a:r>
            <a:endParaRPr kumimoji="0" lang="en-US" sz="1200" b="1" i="0" u="none" strike="noStrike" kern="1200" cap="none" spc="0" normalizeH="0" baseline="0" noProof="0" dirty="0">
              <a:ln>
                <a:noFill/>
              </a:ln>
              <a:solidFill>
                <a:srgbClr val="000000"/>
              </a:solidFill>
              <a:effectLst/>
              <a:uLnTx/>
              <a:uFillTx/>
              <a:cs typeface="Arial" panose="020B0604020202020204" pitchFamily="34" charset="0"/>
            </a:endParaRPr>
          </a:p>
          <a:p>
            <a:pPr marL="171450" marR="0" lvl="0" indent="-1714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b="1" dirty="0">
                <a:solidFill>
                  <a:srgbClr val="000000"/>
                </a:solidFill>
                <a:ea typeface="+mn-ea"/>
                <a:cs typeface="Arial" panose="020B0604020202020204" pitchFamily="34" charset="0"/>
              </a:rPr>
              <a:t>May set up a “Lab” or “Incubator”</a:t>
            </a:r>
          </a:p>
          <a:p>
            <a:pPr marL="171450" marR="0" lvl="0" indent="-1714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b="1" dirty="0">
                <a:solidFill>
                  <a:srgbClr val="000000"/>
                </a:solidFill>
                <a:cs typeface="Arial" panose="020B0604020202020204" pitchFamily="34" charset="0"/>
              </a:rPr>
              <a:t>Start small/simple and iterate</a:t>
            </a:r>
            <a:endParaRPr lang="en-US" sz="1200" b="1" dirty="0">
              <a:solidFill>
                <a:srgbClr val="000000"/>
              </a:solidFill>
              <a:ea typeface="+mn-ea"/>
              <a:cs typeface="Arial" panose="020B0604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ea typeface="+mn-ea"/>
              <a:cs typeface="Arial" panose="020B0604020202020204" pitchFamily="34" charset="0"/>
            </a:endParaRPr>
          </a:p>
        </p:txBody>
      </p:sp>
      <p:sp>
        <p:nvSpPr>
          <p:cNvPr id="3" name="Rectangle: Rounded Corners 2">
            <a:extLst>
              <a:ext uri="{FF2B5EF4-FFF2-40B4-BE49-F238E27FC236}">
                <a16:creationId xmlns:a16="http://schemas.microsoft.com/office/drawing/2014/main" xmlns="" id="{5BA96929-5E98-4197-A70B-1AC22CFA285C}"/>
              </a:ext>
            </a:extLst>
          </p:cNvPr>
          <p:cNvSpPr/>
          <p:nvPr/>
        </p:nvSpPr>
        <p:spPr>
          <a:xfrm>
            <a:off x="9964271" y="3736705"/>
            <a:ext cx="1915225" cy="2018636"/>
          </a:xfrm>
          <a:prstGeom prst="roundRect">
            <a:avLst/>
          </a:prstGeom>
          <a:solidFill>
            <a:schemeClr val="bg1"/>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Rounded Corners 28">
            <a:extLst>
              <a:ext uri="{FF2B5EF4-FFF2-40B4-BE49-F238E27FC236}">
                <a16:creationId xmlns:a16="http://schemas.microsoft.com/office/drawing/2014/main" xmlns="" id="{51E86101-CCC1-454D-A3F6-EBEACEF26986}"/>
              </a:ext>
            </a:extLst>
          </p:cNvPr>
          <p:cNvSpPr/>
          <p:nvPr/>
        </p:nvSpPr>
        <p:spPr>
          <a:xfrm>
            <a:off x="10339680" y="4252529"/>
            <a:ext cx="1218657" cy="986987"/>
          </a:xfrm>
          <a:prstGeom prst="roundRect">
            <a:avLst/>
          </a:prstGeom>
          <a:solidFill>
            <a:schemeClr val="bg1"/>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Leader from the innovation group</a:t>
            </a:r>
          </a:p>
        </p:txBody>
      </p:sp>
      <p:cxnSp>
        <p:nvCxnSpPr>
          <p:cNvPr id="5" name="Straight Connector 4">
            <a:extLst>
              <a:ext uri="{FF2B5EF4-FFF2-40B4-BE49-F238E27FC236}">
                <a16:creationId xmlns:a16="http://schemas.microsoft.com/office/drawing/2014/main" xmlns="" id="{4BBD7B1E-3570-4906-906D-32E2CE61C28C}"/>
              </a:ext>
            </a:extLst>
          </p:cNvPr>
          <p:cNvCxnSpPr>
            <a:cxnSpLocks/>
            <a:stCxn id="29" idx="1"/>
            <a:endCxn id="3" idx="1"/>
          </p:cNvCxnSpPr>
          <p:nvPr/>
        </p:nvCxnSpPr>
        <p:spPr>
          <a:xfrm flipH="1">
            <a:off x="9964271" y="4746023"/>
            <a:ext cx="375409"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0CA32C14-3F9D-4C96-8680-427DB4223631}"/>
              </a:ext>
            </a:extLst>
          </p:cNvPr>
          <p:cNvCxnSpPr>
            <a:cxnSpLocks/>
            <a:stCxn id="3" idx="3"/>
          </p:cNvCxnSpPr>
          <p:nvPr/>
        </p:nvCxnSpPr>
        <p:spPr>
          <a:xfrm flipH="1">
            <a:off x="11558337" y="4746023"/>
            <a:ext cx="321159"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29266657-CE0D-4530-B7A3-01C225EB1746}"/>
              </a:ext>
            </a:extLst>
          </p:cNvPr>
          <p:cNvSpPr txBox="1"/>
          <p:nvPr/>
        </p:nvSpPr>
        <p:spPr>
          <a:xfrm>
            <a:off x="10223035" y="3847624"/>
            <a:ext cx="1522853" cy="307777"/>
          </a:xfrm>
          <a:prstGeom prst="rect">
            <a:avLst/>
          </a:prstGeom>
          <a:noFill/>
        </p:spPr>
        <p:txBody>
          <a:bodyPr wrap="none" lIns="0" rIns="0" rtlCol="0">
            <a:spAutoFit/>
          </a:bodyPr>
          <a:lstStyle/>
          <a:p>
            <a:pPr algn="l"/>
            <a:r>
              <a:rPr lang="en-US" sz="1400" dirty="0"/>
              <a:t>Business Members</a:t>
            </a:r>
          </a:p>
        </p:txBody>
      </p:sp>
      <p:sp>
        <p:nvSpPr>
          <p:cNvPr id="41" name="TextBox 40">
            <a:extLst>
              <a:ext uri="{FF2B5EF4-FFF2-40B4-BE49-F238E27FC236}">
                <a16:creationId xmlns:a16="http://schemas.microsoft.com/office/drawing/2014/main" xmlns="" id="{F90E728B-4DEE-4618-8A03-B340C7DFE8A9}"/>
              </a:ext>
            </a:extLst>
          </p:cNvPr>
          <p:cNvSpPr txBox="1"/>
          <p:nvPr/>
        </p:nvSpPr>
        <p:spPr>
          <a:xfrm>
            <a:off x="10071810" y="5323941"/>
            <a:ext cx="1700145" cy="307777"/>
          </a:xfrm>
          <a:prstGeom prst="rect">
            <a:avLst/>
          </a:prstGeom>
          <a:noFill/>
        </p:spPr>
        <p:txBody>
          <a:bodyPr wrap="none" lIns="0" rIns="0" rtlCol="0">
            <a:spAutoFit/>
          </a:bodyPr>
          <a:lstStyle/>
          <a:p>
            <a:pPr algn="l"/>
            <a:r>
              <a:rPr lang="en-US" sz="1400" dirty="0"/>
              <a:t>Technology Members</a:t>
            </a:r>
          </a:p>
        </p:txBody>
      </p:sp>
      <p:sp>
        <p:nvSpPr>
          <p:cNvPr id="42" name="TextBox 41">
            <a:extLst>
              <a:ext uri="{FF2B5EF4-FFF2-40B4-BE49-F238E27FC236}">
                <a16:creationId xmlns:a16="http://schemas.microsoft.com/office/drawing/2014/main" xmlns="" id="{AA52FED1-AF44-4F3B-8231-B2D54A9A8F73}"/>
              </a:ext>
            </a:extLst>
          </p:cNvPr>
          <p:cNvSpPr txBox="1"/>
          <p:nvPr/>
        </p:nvSpPr>
        <p:spPr>
          <a:xfrm>
            <a:off x="9913945" y="3330499"/>
            <a:ext cx="2015873" cy="307777"/>
          </a:xfrm>
          <a:prstGeom prst="rect">
            <a:avLst/>
          </a:prstGeom>
          <a:noFill/>
        </p:spPr>
        <p:txBody>
          <a:bodyPr wrap="none" lIns="0" rIns="0" rtlCol="0">
            <a:spAutoFit/>
          </a:bodyPr>
          <a:lstStyle/>
          <a:p>
            <a:pPr algn="l"/>
            <a:r>
              <a:rPr lang="en-US" sz="1400" dirty="0"/>
              <a:t>Innovation Initiative Team</a:t>
            </a:r>
          </a:p>
        </p:txBody>
      </p:sp>
      <p:sp>
        <p:nvSpPr>
          <p:cNvPr id="4" name="TextBox 3">
            <a:extLst>
              <a:ext uri="{FF2B5EF4-FFF2-40B4-BE49-F238E27FC236}">
                <a16:creationId xmlns:a16="http://schemas.microsoft.com/office/drawing/2014/main" xmlns="" id="{7CE9AE20-FB44-457C-937B-5195BA5F30BE}"/>
              </a:ext>
            </a:extLst>
          </p:cNvPr>
          <p:cNvSpPr txBox="1"/>
          <p:nvPr/>
        </p:nvSpPr>
        <p:spPr>
          <a:xfrm>
            <a:off x="532776" y="4623412"/>
            <a:ext cx="1710405" cy="338554"/>
          </a:xfrm>
          <a:prstGeom prst="rect">
            <a:avLst/>
          </a:prstGeom>
          <a:noFill/>
        </p:spPr>
        <p:txBody>
          <a:bodyPr wrap="none" lIns="0" rIns="0" rtlCol="0">
            <a:spAutoFit/>
          </a:bodyPr>
          <a:lstStyle/>
          <a:p>
            <a:pPr algn="l"/>
            <a:r>
              <a:rPr lang="en-US" sz="1600" b="1" u="sng" dirty="0"/>
              <a:t>Innovation Group</a:t>
            </a:r>
          </a:p>
        </p:txBody>
      </p:sp>
    </p:spTree>
    <p:extLst>
      <p:ext uri="{BB962C8B-B14F-4D97-AF65-F5344CB8AC3E}">
        <p14:creationId xmlns:p14="http://schemas.microsoft.com/office/powerpoint/2010/main" val="428166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21" grpId="0"/>
      <p:bldP spid="38" grpId="0"/>
      <p:bldP spid="39" grpId="0"/>
      <p:bldP spid="40" grpId="0" animBg="1"/>
      <p:bldP spid="67" grpId="0" animBg="1"/>
      <p:bldP spid="84" grpId="0"/>
      <p:bldP spid="85" grpId="0"/>
      <p:bldP spid="86" grpId="0"/>
      <p:bldP spid="87" grpId="0"/>
      <p:bldP spid="89" grpId="0"/>
      <p:bldP spid="94" grpId="0"/>
      <p:bldP spid="3" grpId="0" animBg="1"/>
      <p:bldP spid="29" grpId="0" animBg="1"/>
      <p:bldP spid="12" grpId="0"/>
      <p:bldP spid="41" grpId="0"/>
      <p:bldP spid="42" grpId="0"/>
      <p:bldP spid="4" grpId="0"/>
    </p:bldLst>
  </p:timing>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6AE14C29-BB09-4ACD-8637-B72C907E04F4}"/>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9D8CAD83-6332-4FD5-A21A-6910218A361E}"/>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 Gartner Corporate PPT Template</Template>
  <TotalTime>0</TotalTime>
  <Words>1655</Words>
  <Application>Microsoft Office PowerPoint</Application>
  <PresentationFormat>Widescreen</PresentationFormat>
  <Paragraphs>430</Paragraphs>
  <Slides>13</Slides>
  <Notes>12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Arial Unicode MS</vt:lpstr>
      <vt:lpstr>Arial</vt:lpstr>
      <vt:lpstr>Arial Black</vt:lpstr>
      <vt:lpstr>Graphik Bold</vt:lpstr>
      <vt:lpstr>Segoe UI</vt:lpstr>
      <vt:lpstr>Wingdings</vt:lpstr>
      <vt:lpstr>White bkgrnd master</vt:lpstr>
      <vt:lpstr>Blue bkgrnd master</vt:lpstr>
      <vt:lpstr>White bk accent color options</vt:lpstr>
      <vt:lpstr>Blue bk accent color options</vt:lpstr>
      <vt:lpstr>CTO Insights Session   Building a Process for Trendspotting and Innovation</vt:lpstr>
      <vt:lpstr>PowerPoint Presentation</vt:lpstr>
      <vt:lpstr>Continuous Foresight</vt:lpstr>
      <vt:lpstr>Track Trends by Level of Uncertainty</vt:lpstr>
      <vt:lpstr>PowerPoint Presentation</vt:lpstr>
      <vt:lpstr>Assessing Trends and Potential Disruptions</vt:lpstr>
      <vt:lpstr>The Trend Radar </vt:lpstr>
      <vt:lpstr>Visualizing Impact Analysis </vt:lpstr>
      <vt:lpstr>The Innovation Process — Basic Innovation Stages</vt:lpstr>
      <vt:lpstr>The Innovation Process — Methodologies</vt:lpstr>
      <vt:lpstr>Combining Iterative and Experimental Approaches</vt:lpstr>
      <vt:lpstr>Examining Your Innovation Portfolio</vt:lpstr>
      <vt:lpstr>Related Research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2021-07-21T15:15:10Z</dcterms:created>
  <dcterms:modified xsi:type="dcterms:W3CDTF">2021-07-21T15:15:11Z</dcterms:modified>
</cp:coreProperties>
</file>