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 id="2147483675" r:id="rId3"/>
  </p:sldMasterIdLst>
  <p:notesMasterIdLst>
    <p:notesMasterId r:id="rId13"/>
  </p:notesMasterIdLst>
  <p:sldIdLst>
    <p:sldId id="256" r:id="rId4"/>
    <p:sldId id="257" r:id="rId5"/>
    <p:sldId id="258" r:id="rId6"/>
    <p:sldId id="259" r:id="rId7"/>
    <p:sldId id="273" r:id="rId8"/>
    <p:sldId id="265" r:id="rId9"/>
    <p:sldId id="262" r:id="rId10"/>
    <p:sldId id="263" r:id="rId11"/>
    <p:sldId id="264" r:id="rId12"/>
  </p:sldIdLst>
  <p:sldSz cx="12192000" cy="6858000"/>
  <p:notesSz cx="6858000" cy="9144000"/>
  <p:embeddedFontLst>
    <p:embeddedFont>
      <p:font typeface="Arial Black" panose="020B0604020202020204" pitchFamily="3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9" roundtripDataSignature="AMtx7mi+mXqdsuH8XIn8+KsB+fkrHAfU+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AE4DE03-D41C-DBCA-40E6-F03A3AE711AF}" name="Guy Wood" initials="GW" userId="S::guy.wood@gartner.com::cae5fb25-8cc5-45f3-b449-e0c8323029d2" providerId="AD"/>
  <p188:author id="{AC526706-CFCD-C5D1-8F6B-DBAE474CCF3D}" name="Rob Brosnan" initials="RB" userId="S::rob.brosnan@gartner.com::4b37da43-23b5-4212-92a0-258dac50c5aa" providerId="AD"/>
  <p188:author id="{046ED855-3F44-C230-3E6C-CFFEBFC3E2AA}" name="Michael McCune" initials="MM" userId="S::Michael.McCune@gartner.com::fe745eb6-1e11-4623-8ec4-fa2e0c292a22" providerId="AD"/>
  <p188:author id="{61AB1E6E-4106-0BCB-DE89-A15FA0C9742F}" name="Michael McCune" initials="MM" userId="S::michael.mccune@gartner.com::fe745eb6-1e11-4623-8ec4-fa2e0c292a22" providerId="AD"/>
  <p188:author id="{FF402278-B7D0-CE8A-F07D-89F87299E106}" name="Rietberg,Steve" initials="R" userId="S::steve.rietberg@gartner.com::229b7344-9058-41ff-b436-194d80651d2c" providerId="AD"/>
  <p188:author id="{523FC38A-46AD-32FF-AF96-6E0A5A213AC0}" name="Hansen,Ilona" initials="IH" userId="Hansen,Ilona" providerId="None"/>
  <p188:author id="{D7ADCD9D-5857-B5F6-6110-50FC2EB04E95}" name="Guy Wood" initials="GW" userId="S::Guy.Wood@gartner.com::cae5fb25-8cc5-45f3-b449-e0c8323029d2" providerId="AD"/>
  <p188:author id="{49CACFA0-826E-C902-0273-D06BF12A771A}" name="Sandy Shen" initials="SS" userId="S::Sandy.Shen@gartner.com::d02e2801-bea1-40ef-b8c5-1f336ca3b30e" providerId="AD"/>
  <p188:author id="{D72837AE-88CE-EE25-92B9-63DEC77682A2}" name="Sandy Shen" initials="SS" userId="S::sandy.shen@gartner.com::d02e2801-bea1-40ef-b8c5-1f336ca3b30e" providerId="AD"/>
  <p188:author id="{7DB8F2EC-2A51-7E82-1E5E-4A6C86C24278}" name="Wynn White" initials="WW" userId="S::wynn.white@gartner.com::68a0eaa8-7de9-43cb-9d2f-11c9ad34fd5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autoAdjust="0"/>
    <p:restoredTop sz="94694"/>
  </p:normalViewPr>
  <p:slideViewPr>
    <p:cSldViewPr snapToGrid="0">
      <p:cViewPr varScale="1">
        <p:scale>
          <a:sx n="117" d="100"/>
          <a:sy n="117"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34" Type="http://schemas.microsoft.com/office/2018/10/relationships/authors" Target="authors.xml"/><Relationship Id="rId7" Type="http://schemas.openxmlformats.org/officeDocument/2006/relationships/slide" Target="slides/slide4.xml"/><Relationship Id="rId12" Type="http://schemas.openxmlformats.org/officeDocument/2006/relationships/slide" Target="slides/slide9.xml"/><Relationship Id="rId33" Type="http://schemas.openxmlformats.org/officeDocument/2006/relationships/tableStyles" Target="tableStyles.xml"/><Relationship Id="rId2" Type="http://schemas.openxmlformats.org/officeDocument/2006/relationships/slideMaster" Target="slideMasters/slideMaster2.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font" Target="fonts/font2.fntdata"/><Relationship Id="rId10"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2022 Gartner, Inc. and/or its affiliates. All rights reserved. Gartner is a registered trademark of Gartner, Inc. or its affiliates.</a:t>
            </a:r>
            <a:br>
              <a:rPr lang="en-US" sz="600" b="0" i="0" u="none" strike="noStrike" cap="none">
                <a:solidFill>
                  <a:schemeClr val="dk1"/>
                </a:solidFill>
                <a:latin typeface="Arial"/>
                <a:ea typeface="Arial"/>
                <a:cs typeface="Arial"/>
                <a:sym typeface="Arial"/>
              </a:rPr>
            </a:br>
            <a:r>
              <a:rPr lang="en-US" sz="600" b="1" i="0" u="none" strike="noStrike" cap="none">
                <a:solidFill>
                  <a:schemeClr val="dk1"/>
                </a:solidFill>
                <a:latin typeface="Arial"/>
                <a:ea typeface="Arial"/>
                <a:cs typeface="Arial"/>
                <a:sym typeface="Arial"/>
              </a:rPr>
              <a:t>INTERNAL — FOR INTERNAL USE ONLY or RESTRICTED [CHOOSE ONE — DELETE AS APPROPRIATE]</a:t>
            </a:r>
            <a:r>
              <a:rPr lang="en-US" sz="600" b="0" i="0" u="none" strike="noStrike" cap="none">
                <a:solidFill>
                  <a:schemeClr val="dk1"/>
                </a:solidFill>
                <a:latin typeface="Arial"/>
                <a:ea typeface="Arial"/>
                <a:cs typeface="Arial"/>
                <a:sym typeface="Arial"/>
              </a:rPr>
              <a:t> | Version X.X | Last updated [insert date format: DD Month YYYY]</a:t>
            </a:r>
            <a:endParaRPr sz="1400" b="0" i="0" u="none" strike="noStrike" cap="non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Presentation Title</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94" name="Google Shape;194;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03" name="Google Shape;203;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209" name="Google Shape;209;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1752bcf8e_0_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26" name="Google Shape;226;g181752bcf8e_0_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73" name="Google Shape;273;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79" name="Google Shape;279;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86" name="Google Shape;286;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1_Ros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1"/>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1"/>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1" name="Google Shape;21;p1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9"/>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49"/>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4" name="Google Shape;84;p1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85" name="Google Shape;85;p17"/>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7"/>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7" name="Google Shape;87;p17"/>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91" name="Google Shape;91;p1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92" name="Google Shape;92;p18"/>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 name="Google Shape;93;p18"/>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4" name="Google Shape;94;p18"/>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1"/>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2"/>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2"/>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3"/>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B1_Steel">
  <p:cSld name="Title Slide B1_Steel">
    <p:bg>
      <p:bgPr>
        <a:solidFill>
          <a:schemeClr val="dk2"/>
        </a:solidFill>
        <a:effectLst/>
      </p:bgPr>
    </p:bg>
    <p:spTree>
      <p:nvGrpSpPr>
        <p:cNvPr id="1" name="Shape 22"/>
        <p:cNvGrpSpPr/>
        <p:nvPr/>
      </p:nvGrpSpPr>
      <p:grpSpPr>
        <a:xfrm>
          <a:off x="0" y="0"/>
          <a:ext cx="0" cy="0"/>
          <a:chOff x="0" y="0"/>
          <a:chExt cx="0" cy="0"/>
        </a:xfrm>
      </p:grpSpPr>
      <p:sp>
        <p:nvSpPr>
          <p:cNvPr id="23" name="Google Shape;23;p4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41"/>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41"/>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4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8" name="Google Shape;28;p4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4"/>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4"/>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4"/>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4"/>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5"/>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5"/>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5"/>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5"/>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6"/>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26"/>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7"/>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27"/>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8"/>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6" name="Google Shape;136;p28"/>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0"/>
        <p:cNvGrpSpPr/>
        <p:nvPr/>
      </p:nvGrpSpPr>
      <p:grpSpPr>
        <a:xfrm>
          <a:off x="0" y="0"/>
          <a:ext cx="0" cy="0"/>
          <a:chOff x="0" y="0"/>
          <a:chExt cx="0" cy="0"/>
        </a:xfrm>
      </p:grpSpPr>
      <p:sp>
        <p:nvSpPr>
          <p:cNvPr id="151" name="Google Shape;151;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2"/>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29"/>
        <p:cNvGrpSpPr/>
        <p:nvPr/>
      </p:nvGrpSpPr>
      <p:grpSpPr>
        <a:xfrm>
          <a:off x="0" y="0"/>
          <a:ext cx="0" cy="0"/>
          <a:chOff x="0" y="0"/>
          <a:chExt cx="0" cy="0"/>
        </a:xfrm>
      </p:grpSpPr>
      <p:sp>
        <p:nvSpPr>
          <p:cNvPr id="30" name="Google Shape;30;p4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42"/>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42"/>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4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35" name="Google Shape;35;p4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3"/>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8" name="Google Shape;158;p33"/>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4"/>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2" name="Google Shape;162;p34"/>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3" name="Google Shape;163;p34"/>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5"/>
          <p:cNvSpPr txBox="1">
            <a:spLocks noGrp="1"/>
          </p:cNvSpPr>
          <p:nvPr>
            <p:ph type="body" idx="1"/>
          </p:nvPr>
        </p:nvSpPr>
        <p:spPr>
          <a:xfrm>
            <a:off x="457200"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7" name="Google Shape;167;p35"/>
          <p:cNvSpPr txBox="1">
            <a:spLocks noGrp="1"/>
          </p:cNvSpPr>
          <p:nvPr>
            <p:ph type="body" idx="2"/>
          </p:nvPr>
        </p:nvSpPr>
        <p:spPr>
          <a:xfrm>
            <a:off x="4425696"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8" name="Google Shape;168;p35"/>
          <p:cNvSpPr txBox="1">
            <a:spLocks noGrp="1"/>
          </p:cNvSpPr>
          <p:nvPr>
            <p:ph type="body" idx="3"/>
          </p:nvPr>
        </p:nvSpPr>
        <p:spPr>
          <a:xfrm>
            <a:off x="8394192"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6"/>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2" name="Google Shape;172;p36"/>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36"/>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4" name="Google Shape;174;p36"/>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75"/>
        <p:cNvGrpSpPr/>
        <p:nvPr/>
      </p:nvGrpSpPr>
      <p:grpSpPr>
        <a:xfrm>
          <a:off x="0" y="0"/>
          <a:ext cx="0" cy="0"/>
          <a:chOff x="0" y="0"/>
          <a:chExt cx="0" cy="0"/>
        </a:xfrm>
      </p:grpSpPr>
      <p:sp>
        <p:nvSpPr>
          <p:cNvPr id="176" name="Google Shape;176;p3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37"/>
          <p:cNvSpPr txBox="1">
            <a:spLocks noGrp="1"/>
          </p:cNvSpPr>
          <p:nvPr>
            <p:ph type="body" idx="1"/>
          </p:nvPr>
        </p:nvSpPr>
        <p:spPr>
          <a:xfrm>
            <a:off x="457200"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8" name="Google Shape;178;p37"/>
          <p:cNvSpPr txBox="1">
            <a:spLocks noGrp="1"/>
          </p:cNvSpPr>
          <p:nvPr>
            <p:ph type="body" idx="2"/>
          </p:nvPr>
        </p:nvSpPr>
        <p:spPr>
          <a:xfrm>
            <a:off x="3348482"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37"/>
          <p:cNvSpPr txBox="1">
            <a:spLocks noGrp="1"/>
          </p:cNvSpPr>
          <p:nvPr>
            <p:ph type="body" idx="3"/>
          </p:nvPr>
        </p:nvSpPr>
        <p:spPr>
          <a:xfrm>
            <a:off x="6239764"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0" name="Google Shape;180;p37"/>
          <p:cNvSpPr txBox="1">
            <a:spLocks noGrp="1"/>
          </p:cNvSpPr>
          <p:nvPr>
            <p:ph type="body" idx="4"/>
          </p:nvPr>
        </p:nvSpPr>
        <p:spPr>
          <a:xfrm>
            <a:off x="9131046"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8"/>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4" name="Google Shape;184;p38"/>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85"/>
        <p:cNvGrpSpPr/>
        <p:nvPr/>
      </p:nvGrpSpPr>
      <p:grpSpPr>
        <a:xfrm>
          <a:off x="0" y="0"/>
          <a:ext cx="0" cy="0"/>
          <a:chOff x="0" y="0"/>
          <a:chExt cx="0" cy="0"/>
        </a:xfrm>
      </p:grpSpPr>
      <p:sp>
        <p:nvSpPr>
          <p:cNvPr id="186" name="Google Shape;186;p39"/>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9"/>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88" name="Google Shape;188;p39"/>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9"/>
        <p:cNvGrpSpPr/>
        <p:nvPr/>
      </p:nvGrpSpPr>
      <p:grpSpPr>
        <a:xfrm>
          <a:off x="0" y="0"/>
          <a:ext cx="0" cy="0"/>
          <a:chOff x="0" y="0"/>
          <a:chExt cx="0" cy="0"/>
        </a:xfrm>
      </p:grpSpPr>
      <p:sp>
        <p:nvSpPr>
          <p:cNvPr id="190" name="Google Shape;190;p40"/>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40"/>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bg>
      <p:bgPr>
        <a:solidFill>
          <a:schemeClr val="dk2"/>
        </a:solidFill>
        <a:effectLst/>
      </p:bgPr>
    </p:bg>
    <p:spTree>
      <p:nvGrpSpPr>
        <p:cNvPr id="1" name="Shape 36"/>
        <p:cNvGrpSpPr/>
        <p:nvPr/>
      </p:nvGrpSpPr>
      <p:grpSpPr>
        <a:xfrm>
          <a:off x="0" y="0"/>
          <a:ext cx="0" cy="0"/>
          <a:chOff x="0" y="0"/>
          <a:chExt cx="0" cy="0"/>
        </a:xfrm>
      </p:grpSpPr>
      <p:sp>
        <p:nvSpPr>
          <p:cNvPr id="37" name="Google Shape;37;p4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9" name="Google Shape;39;p43"/>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43"/>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4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2" name="Google Shape;42;p4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43"/>
        <p:cNvGrpSpPr/>
        <p:nvPr/>
      </p:nvGrpSpPr>
      <p:grpSpPr>
        <a:xfrm>
          <a:off x="0" y="0"/>
          <a:ext cx="0" cy="0"/>
          <a:chOff x="0" y="0"/>
          <a:chExt cx="0" cy="0"/>
        </a:xfrm>
      </p:grpSpPr>
      <p:sp>
        <p:nvSpPr>
          <p:cNvPr id="44" name="Google Shape;44;p4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6" name="Google Shape;46;p44"/>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44"/>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 name="Google Shape;48;p4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9" name="Google Shape;49;p4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50"/>
        <p:cNvGrpSpPr/>
        <p:nvPr/>
      </p:nvGrpSpPr>
      <p:grpSpPr>
        <a:xfrm>
          <a:off x="0" y="0"/>
          <a:ext cx="0" cy="0"/>
          <a:chOff x="0" y="0"/>
          <a:chExt cx="0" cy="0"/>
        </a:xfrm>
      </p:grpSpPr>
      <p:sp>
        <p:nvSpPr>
          <p:cNvPr id="51" name="Google Shape;51;p4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5"/>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 name="Google Shape;53;p45"/>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46"/>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7"/>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 name="Google Shape;61;p47"/>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8"/>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 name="Google Shape;65;p48"/>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pn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0"/>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3" name="Google Shape;13;p10"/>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2023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 name="Google Shape;14;p10"/>
          <p:cNvPicPr preferRelativeResize="0"/>
          <p:nvPr/>
        </p:nvPicPr>
        <p:blipFill rotWithShape="1">
          <a:blip r:embed="rId12">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2"/>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74" name="Google Shape;74;p12"/>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2023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75" name="Google Shape;75;p12"/>
          <p:cNvPicPr preferRelativeResize="0"/>
          <p:nvPr/>
        </p:nvPicPr>
        <p:blipFill rotWithShape="1">
          <a:blip r:embed="rId17">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2" name="Google Shape;142;p1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3" name="Google Shape;143;p15"/>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44" name="Google Shape;144;p15"/>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2023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5" name="Google Shape;145;p15"/>
          <p:cNvPicPr preferRelativeResize="0"/>
          <p:nvPr/>
        </p:nvPicPr>
        <p:blipFill rotWithShape="1">
          <a:blip r:embed="rId14">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tner.com/document/4000998"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
          <p:cNvPicPr preferRelativeResize="0"/>
          <p:nvPr/>
        </p:nvPicPr>
        <p:blipFill rotWithShape="1">
          <a:blip r:embed="rId3">
            <a:alphaModFix/>
          </a:blip>
          <a:srcRect r="17965"/>
          <a:stretch/>
        </p:blipFill>
        <p:spPr>
          <a:xfrm>
            <a:off x="4134375" y="852500"/>
            <a:ext cx="8057626" cy="4903400"/>
          </a:xfrm>
          <a:prstGeom prst="rect">
            <a:avLst/>
          </a:prstGeom>
          <a:noFill/>
          <a:ln>
            <a:noFill/>
          </a:ln>
        </p:spPr>
      </p:pic>
      <p:sp>
        <p:nvSpPr>
          <p:cNvPr id="197" name="Google Shape;197;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latin typeface="Arial"/>
                <a:ea typeface="Arial"/>
                <a:cs typeface="Arial"/>
                <a:sym typeface="Arial"/>
              </a:rPr>
              <a:t>Use-Case Prism:</a:t>
            </a:r>
            <a:r>
              <a:rPr lang="en-US" sz="3600" dirty="0">
                <a:latin typeface="Arial"/>
                <a:ea typeface="Arial"/>
                <a:cs typeface="Arial"/>
                <a:sym typeface="Arial"/>
              </a:rPr>
              <a:t> </a:t>
            </a:r>
            <a:r>
              <a:rPr lang="en-US" sz="3600" dirty="0"/>
              <a:t>Generative AI for CRM</a:t>
            </a:r>
            <a:endParaRPr dirty="0"/>
          </a:p>
        </p:txBody>
      </p:sp>
      <p:sp>
        <p:nvSpPr>
          <p:cNvPr id="198" name="Google Shape;198;p1"/>
          <p:cNvSpPr txBox="1">
            <a:spLocks noGrp="1"/>
          </p:cNvSpPr>
          <p:nvPr>
            <p:ph type="subTitle" idx="1"/>
          </p:nvPr>
        </p:nvSpPr>
        <p:spPr>
          <a:xfrm>
            <a:off x="2091035" y="4633322"/>
            <a:ext cx="4544568"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a:t>Ilona Hansen</a:t>
            </a:r>
          </a:p>
          <a:p>
            <a:pPr marL="0" marR="0" lvl="0" indent="0" algn="l" rtl="0">
              <a:lnSpc>
                <a:spcPct val="100000"/>
              </a:lnSpc>
              <a:spcBef>
                <a:spcPts val="0"/>
              </a:spcBef>
              <a:spcAft>
                <a:spcPts val="0"/>
              </a:spcAft>
              <a:buClr>
                <a:schemeClr val="lt1"/>
              </a:buClr>
              <a:buSzPts val="1800"/>
              <a:buFont typeface="Arial"/>
              <a:buNone/>
            </a:pPr>
            <a:r>
              <a:rPr lang="en-US"/>
              <a:t>Guy Wood</a:t>
            </a:r>
          </a:p>
        </p:txBody>
      </p:sp>
      <p:sp>
        <p:nvSpPr>
          <p:cNvPr id="199" name="Google Shape;199;p1"/>
          <p:cNvSpPr/>
          <p:nvPr/>
        </p:nvSpPr>
        <p:spPr>
          <a:xfrm>
            <a:off x="1591056"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0" name="Google Shape;200;p1"/>
          <p:cNvSpPr/>
          <p:nvPr/>
        </p:nvSpPr>
        <p:spPr>
          <a:xfrm>
            <a:off x="7059168"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Overview</a:t>
            </a:r>
            <a:endParaRPr/>
          </a:p>
        </p:txBody>
      </p:sp>
      <p:sp>
        <p:nvSpPr>
          <p:cNvPr id="206" name="Google Shape;206;p2"/>
          <p:cNvSpPr txBox="1">
            <a:spLocks noGrp="1"/>
          </p:cNvSpPr>
          <p:nvPr>
            <p:ph type="body" idx="1"/>
          </p:nvPr>
        </p:nvSpPr>
        <p:spPr>
          <a:xfrm>
            <a:off x="457200" y="1346199"/>
            <a:ext cx="11274600" cy="46018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2400"/>
              <a:buNone/>
            </a:pPr>
            <a:r>
              <a:rPr lang="en-US" sz="2400" dirty="0"/>
              <a:t>Artificial intelligence (AI), including generative AI, is an enabler of specific use cases that are now embedded in cloud CRM solutions. </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r>
              <a:rPr lang="en-US" sz="2400" dirty="0"/>
              <a:t>This Use-Case Prism plots15 use cases against business value and feasibility axes, inviting strategic conversations and driving investment decisions related to specific vendor solutions.</a:t>
            </a:r>
            <a:endParaRPr sz="4000" dirty="0"/>
          </a:p>
          <a:p>
            <a:pPr marL="0" lvl="0" indent="0" algn="l" rtl="0">
              <a:lnSpc>
                <a:spcPct val="90000"/>
              </a:lnSpc>
              <a:spcBef>
                <a:spcPts val="0"/>
              </a:spcBef>
              <a:spcAft>
                <a:spcPts val="0"/>
              </a:spcAft>
              <a:buClr>
                <a:srgbClr val="000000"/>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4" name="Google Shape;214;p3"/>
          <p:cNvSpPr/>
          <p:nvPr/>
        </p:nvSpPr>
        <p:spPr>
          <a:xfrm>
            <a:off x="1694688" y="3545058"/>
            <a:ext cx="316992" cy="50643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p3"/>
          <p:cNvSpPr/>
          <p:nvPr/>
        </p:nvSpPr>
        <p:spPr>
          <a:xfrm>
            <a:off x="8992068" y="936594"/>
            <a:ext cx="2391508" cy="18347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2"/>
              </a:solidFill>
              <a:latin typeface="Arial"/>
              <a:ea typeface="Arial"/>
              <a:cs typeface="Arial"/>
              <a:sym typeface="Arial"/>
            </a:endParaRPr>
          </a:p>
        </p:txBody>
      </p:sp>
      <p:sp>
        <p:nvSpPr>
          <p:cNvPr id="216" name="Google Shape;216;p3"/>
          <p:cNvSpPr/>
          <p:nvPr/>
        </p:nvSpPr>
        <p:spPr>
          <a:xfrm>
            <a:off x="8651631" y="1730326"/>
            <a:ext cx="576775" cy="104100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7" name="Google Shape;217;p3"/>
          <p:cNvSpPr/>
          <p:nvPr/>
        </p:nvSpPr>
        <p:spPr>
          <a:xfrm>
            <a:off x="-8425" y="3545075"/>
            <a:ext cx="2688000" cy="506400"/>
          </a:xfrm>
          <a:prstGeom prst="rect">
            <a:avLst/>
          </a:prstGeom>
          <a:solidFill>
            <a:schemeClr val="lt1"/>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3"/>
          <p:cNvSpPr/>
          <p:nvPr/>
        </p:nvSpPr>
        <p:spPr>
          <a:xfrm>
            <a:off x="1177025" y="3847325"/>
            <a:ext cx="317100" cy="615000"/>
          </a:xfrm>
          <a:prstGeom prst="rect">
            <a:avLst/>
          </a:prstGeom>
          <a:solidFill>
            <a:schemeClr val="lt2"/>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3"/>
          <p:cNvSpPr/>
          <p:nvPr/>
        </p:nvSpPr>
        <p:spPr>
          <a:xfrm>
            <a:off x="2652725" y="3408150"/>
            <a:ext cx="317100" cy="506400"/>
          </a:xfrm>
          <a:prstGeom prst="rect">
            <a:avLst/>
          </a:prstGeom>
          <a:solidFill>
            <a:schemeClr val="lt2"/>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3"/>
          <p:cNvSpPr/>
          <p:nvPr/>
        </p:nvSpPr>
        <p:spPr>
          <a:xfrm>
            <a:off x="8819000" y="1862175"/>
            <a:ext cx="2775600" cy="1317600"/>
          </a:xfrm>
          <a:prstGeom prst="rect">
            <a:avLst/>
          </a:prstGeom>
          <a:solidFill>
            <a:schemeClr val="lt2"/>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3"/>
          <p:cNvSpPr/>
          <p:nvPr/>
        </p:nvSpPr>
        <p:spPr>
          <a:xfrm>
            <a:off x="10048750" y="1317575"/>
            <a:ext cx="1229700" cy="615000"/>
          </a:xfrm>
          <a:prstGeom prst="rect">
            <a:avLst/>
          </a:prstGeom>
          <a:solidFill>
            <a:schemeClr val="lt2"/>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Picture 3">
            <a:extLst>
              <a:ext uri="{FF2B5EF4-FFF2-40B4-BE49-F238E27FC236}">
                <a16:creationId xmlns:a16="http://schemas.microsoft.com/office/drawing/2014/main" id="{3EBA719B-0D90-ED32-0B64-27906136596B}"/>
              </a:ext>
            </a:extLst>
          </p:cNvPr>
          <p:cNvPicPr>
            <a:picLocks noChangeAspect="1"/>
          </p:cNvPicPr>
          <p:nvPr/>
        </p:nvPicPr>
        <p:blipFill>
          <a:blip r:embed="rId3"/>
          <a:stretch>
            <a:fillRect/>
          </a:stretch>
        </p:blipFill>
        <p:spPr>
          <a:xfrm>
            <a:off x="2209800" y="675335"/>
            <a:ext cx="7772400" cy="5008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81752bcf8e_0_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How to Use</a:t>
            </a:r>
            <a:endParaRPr/>
          </a:p>
        </p:txBody>
      </p:sp>
      <p:sp>
        <p:nvSpPr>
          <p:cNvPr id="229" name="Google Shape;229;g181752bcf8e_0_0"/>
          <p:cNvSpPr txBox="1">
            <a:spLocks noGrp="1"/>
          </p:cNvSpPr>
          <p:nvPr>
            <p:ph type="body" idx="1"/>
          </p:nvPr>
        </p:nvSpPr>
        <p:spPr>
          <a:xfrm>
            <a:off x="457200" y="1346200"/>
            <a:ext cx="11274600" cy="189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2400"/>
              <a:buNone/>
            </a:pPr>
            <a:r>
              <a:rPr lang="en-US" b="0" i="0" u="none" strike="noStrike" dirty="0">
                <a:solidFill>
                  <a:srgbClr val="000000"/>
                </a:solidFill>
                <a:latin typeface="Arial"/>
                <a:ea typeface="Arial"/>
                <a:cs typeface="Arial"/>
                <a:sym typeface="Arial"/>
              </a:rPr>
              <a:t>Generative AI is an enabler of specific use cases for CRM. This Use-Case Prism plots 15 use cases against business value and feasibility axes, inviting strategic conversations and driving investment decisions. </a:t>
            </a:r>
            <a:endParaRPr b="0" dirty="0"/>
          </a:p>
          <a:p>
            <a:pPr marL="0" lvl="0" indent="0" algn="l" rtl="0">
              <a:lnSpc>
                <a:spcPct val="90000"/>
              </a:lnSpc>
              <a:spcBef>
                <a:spcPts val="1200"/>
              </a:spcBef>
              <a:spcAft>
                <a:spcPts val="0"/>
              </a:spcAft>
              <a:buClr>
                <a:srgbClr val="000000"/>
              </a:buClr>
              <a:buSzPts val="2400"/>
              <a:buNone/>
            </a:pPr>
            <a:r>
              <a:rPr lang="en-US" b="0" i="0" u="none" strike="noStrike" dirty="0">
                <a:solidFill>
                  <a:srgbClr val="000000"/>
                </a:solidFill>
                <a:latin typeface="Arial"/>
                <a:ea typeface="Arial"/>
                <a:cs typeface="Arial"/>
                <a:sym typeface="Arial"/>
              </a:rPr>
              <a:t>Review the generative AI for CRM use cases plotted on the Prism, comparing them with the maturity and requirements of your own organization. </a:t>
            </a:r>
            <a:endParaRPr dirty="0"/>
          </a:p>
        </p:txBody>
      </p:sp>
      <p:sp>
        <p:nvSpPr>
          <p:cNvPr id="231" name="Google Shape;231;g181752bcf8e_0_0"/>
          <p:cNvSpPr txBox="1"/>
          <p:nvPr/>
        </p:nvSpPr>
        <p:spPr>
          <a:xfrm>
            <a:off x="533400" y="3501500"/>
            <a:ext cx="4130700" cy="714300"/>
          </a:xfrm>
          <a:prstGeom prst="rect">
            <a:avLst/>
          </a:prstGeom>
          <a:noFill/>
          <a:ln>
            <a:noFill/>
          </a:ln>
        </p:spPr>
        <p:txBody>
          <a:bodyPr spcFirstLastPara="1" wrap="square" lIns="91425" tIns="91425" rIns="91425" bIns="91425" anchor="t" anchorCtr="0">
            <a:sp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Likely Wins</a:t>
            </a:r>
            <a:r>
              <a:rPr lang="en-US" sz="1600" b="0" i="0" u="none" strike="noStrike" cap="none">
                <a:solidFill>
                  <a:schemeClr val="dk1"/>
                </a:solidFill>
                <a:latin typeface="Arial"/>
                <a:ea typeface="Arial"/>
                <a:cs typeface="Arial"/>
                <a:sym typeface="Arial"/>
              </a:rPr>
              <a:t> offer a great combination of high feasibility and high business value.</a:t>
            </a:r>
            <a:endParaRPr sz="1600" b="0" i="0" u="none" strike="noStrike" cap="none">
              <a:solidFill>
                <a:schemeClr val="dk1"/>
              </a:solidFill>
              <a:latin typeface="Arial"/>
              <a:ea typeface="Arial"/>
              <a:cs typeface="Arial"/>
              <a:sym typeface="Arial"/>
            </a:endParaRPr>
          </a:p>
        </p:txBody>
      </p:sp>
      <p:sp>
        <p:nvSpPr>
          <p:cNvPr id="232" name="Google Shape;232;g181752bcf8e_0_0"/>
          <p:cNvSpPr txBox="1"/>
          <p:nvPr/>
        </p:nvSpPr>
        <p:spPr>
          <a:xfrm>
            <a:off x="1223400" y="4430150"/>
            <a:ext cx="3440700" cy="714300"/>
          </a:xfrm>
          <a:prstGeom prst="rect">
            <a:avLst/>
          </a:prstGeom>
          <a:noFill/>
          <a:ln>
            <a:noFill/>
          </a:ln>
        </p:spPr>
        <p:txBody>
          <a:bodyPr spcFirstLastPara="1" wrap="square" lIns="91425" tIns="91425" rIns="91425" bIns="91425" anchor="t" anchorCtr="0">
            <a:sp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Calculated Risks</a:t>
            </a:r>
            <a:r>
              <a:rPr lang="en-US" sz="1600" b="0" i="0" u="none" strike="noStrike" cap="none">
                <a:solidFill>
                  <a:schemeClr val="dk1"/>
                </a:solidFill>
                <a:latin typeface="Arial"/>
                <a:ea typeface="Arial"/>
                <a:cs typeface="Arial"/>
                <a:sym typeface="Arial"/>
              </a:rPr>
              <a:t> offer high business value but low feasibility.</a:t>
            </a:r>
            <a:endParaRPr sz="1600" b="1" i="0" u="none" strike="noStrike" cap="none">
              <a:solidFill>
                <a:schemeClr val="dk1"/>
              </a:solidFill>
              <a:latin typeface="Arial"/>
              <a:ea typeface="Arial"/>
              <a:cs typeface="Arial"/>
              <a:sym typeface="Arial"/>
            </a:endParaRPr>
          </a:p>
        </p:txBody>
      </p:sp>
      <p:sp>
        <p:nvSpPr>
          <p:cNvPr id="233" name="Google Shape;233;g181752bcf8e_0_0"/>
          <p:cNvSpPr txBox="1"/>
          <p:nvPr/>
        </p:nvSpPr>
        <p:spPr>
          <a:xfrm>
            <a:off x="8105175" y="4023200"/>
            <a:ext cx="3391500" cy="714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Marginal Gains</a:t>
            </a:r>
            <a:r>
              <a:rPr lang="en-US" sz="1600" b="0" i="0" u="none" strike="noStrike" cap="none">
                <a:solidFill>
                  <a:schemeClr val="dk1"/>
                </a:solidFill>
                <a:latin typeface="Arial"/>
                <a:ea typeface="Arial"/>
                <a:cs typeface="Arial"/>
                <a:sym typeface="Arial"/>
              </a:rPr>
              <a:t> are highly feasible but offer low business value.</a:t>
            </a:r>
            <a:endParaRPr sz="1600" b="1" i="0" u="none" strike="noStrike" cap="none">
              <a:solidFill>
                <a:schemeClr val="dk1"/>
              </a:solidFill>
              <a:latin typeface="Arial"/>
              <a:ea typeface="Arial"/>
              <a:cs typeface="Arial"/>
              <a:sym typeface="Arial"/>
            </a:endParaRPr>
          </a:p>
        </p:txBody>
      </p:sp>
      <p:sp>
        <p:nvSpPr>
          <p:cNvPr id="234" name="Google Shape;234;g181752bcf8e_0_0"/>
          <p:cNvSpPr txBox="1"/>
          <p:nvPr/>
        </p:nvSpPr>
        <p:spPr>
          <a:xfrm>
            <a:off x="8105175" y="5042000"/>
            <a:ext cx="3296700" cy="714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lt1"/>
                </a:solidFill>
                <a:highlight>
                  <a:srgbClr val="E81159"/>
                </a:highlight>
                <a:latin typeface="Arial"/>
                <a:ea typeface="Arial"/>
                <a:cs typeface="Arial"/>
                <a:sym typeface="Arial"/>
              </a:rPr>
              <a:t>Selective Exceptions</a:t>
            </a:r>
            <a:r>
              <a:rPr lang="en-US" sz="1600" b="0" i="0" u="none" strike="noStrike" cap="none">
                <a:solidFill>
                  <a:schemeClr val="dk1"/>
                </a:solidFill>
                <a:latin typeface="Arial"/>
                <a:ea typeface="Arial"/>
                <a:cs typeface="Arial"/>
                <a:sym typeface="Arial"/>
              </a:rPr>
              <a:t> offer low business value and low feasibility.</a:t>
            </a:r>
            <a:endParaRPr sz="1600" b="1" i="0" u="none" strike="noStrike" cap="none">
              <a:solidFill>
                <a:schemeClr val="dk1"/>
              </a:solidFill>
              <a:latin typeface="Arial"/>
              <a:ea typeface="Arial"/>
              <a:cs typeface="Arial"/>
              <a:sym typeface="Arial"/>
            </a:endParaRPr>
          </a:p>
        </p:txBody>
      </p:sp>
      <p:pic>
        <p:nvPicPr>
          <p:cNvPr id="235" name="Google Shape;235;g181752bcf8e_0_0"/>
          <p:cNvPicPr preferRelativeResize="0"/>
          <p:nvPr/>
        </p:nvPicPr>
        <p:blipFill rotWithShape="1">
          <a:blip r:embed="rId3">
            <a:alphaModFix/>
          </a:blip>
          <a:srcRect/>
          <a:stretch/>
        </p:blipFill>
        <p:spPr>
          <a:xfrm>
            <a:off x="3841562" y="3943450"/>
            <a:ext cx="4508874" cy="2250866"/>
          </a:xfrm>
          <a:prstGeom prst="rect">
            <a:avLst/>
          </a:prstGeom>
          <a:noFill/>
          <a:ln>
            <a:noFill/>
          </a:ln>
        </p:spPr>
      </p:pic>
      <p:sp>
        <p:nvSpPr>
          <p:cNvPr id="236" name="Google Shape;236;g181752bcf8e_0_0"/>
          <p:cNvSpPr/>
          <p:nvPr/>
        </p:nvSpPr>
        <p:spPr>
          <a:xfrm rot="2700000">
            <a:off x="5735800" y="41724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181752bcf8e_0_0"/>
          <p:cNvSpPr/>
          <p:nvPr/>
        </p:nvSpPr>
        <p:spPr>
          <a:xfrm rot="2700000">
            <a:off x="5734300" y="51912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181752bcf8e_0_0"/>
          <p:cNvSpPr/>
          <p:nvPr/>
        </p:nvSpPr>
        <p:spPr>
          <a:xfrm rot="2700000">
            <a:off x="6245200" y="46818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181752bcf8e_0_0"/>
          <p:cNvSpPr/>
          <p:nvPr/>
        </p:nvSpPr>
        <p:spPr>
          <a:xfrm rot="2700000">
            <a:off x="5226400" y="4681800"/>
            <a:ext cx="720400" cy="720400"/>
          </a:xfrm>
          <a:prstGeom prst="rect">
            <a:avLst/>
          </a:prstGeom>
          <a:noFill/>
          <a:ln w="19050" cap="flat" cmpd="sng">
            <a:solidFill>
              <a:srgbClr val="E811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0" name="Google Shape;240;g181752bcf8e_0_0"/>
          <p:cNvCxnSpPr>
            <a:stCxn id="239" idx="1"/>
          </p:cNvCxnSpPr>
          <p:nvPr/>
        </p:nvCxnSpPr>
        <p:spPr>
          <a:xfrm rot="10800000">
            <a:off x="4707900" y="4787300"/>
            <a:ext cx="624000" cy="0"/>
          </a:xfrm>
          <a:prstGeom prst="straightConnector1">
            <a:avLst/>
          </a:prstGeom>
          <a:noFill/>
          <a:ln w="19050" cap="flat" cmpd="sng">
            <a:solidFill>
              <a:srgbClr val="E81159"/>
            </a:solidFill>
            <a:prstDash val="solid"/>
            <a:round/>
            <a:headEnd type="none" w="sm" len="sm"/>
            <a:tailEnd type="none" w="sm" len="sm"/>
          </a:ln>
        </p:spPr>
      </p:cxnSp>
      <p:grpSp>
        <p:nvGrpSpPr>
          <p:cNvPr id="241" name="Google Shape;241;g181752bcf8e_0_0"/>
          <p:cNvGrpSpPr/>
          <p:nvPr/>
        </p:nvGrpSpPr>
        <p:grpSpPr>
          <a:xfrm flipH="1">
            <a:off x="6860100" y="4430150"/>
            <a:ext cx="1197000" cy="352200"/>
            <a:chOff x="4644300" y="3925700"/>
            <a:chExt cx="1197000" cy="352200"/>
          </a:xfrm>
        </p:grpSpPr>
        <p:cxnSp>
          <p:nvCxnSpPr>
            <p:cNvPr id="242" name="Google Shape;242;g181752bcf8e_0_0"/>
            <p:cNvCxnSpPr/>
            <p:nvPr/>
          </p:nvCxnSpPr>
          <p:spPr>
            <a:xfrm rot="10800000">
              <a:off x="5489100" y="3925700"/>
              <a:ext cx="352200" cy="352200"/>
            </a:xfrm>
            <a:prstGeom prst="straightConnector1">
              <a:avLst/>
            </a:prstGeom>
            <a:noFill/>
            <a:ln w="19050" cap="flat" cmpd="sng">
              <a:solidFill>
                <a:srgbClr val="E81159"/>
              </a:solidFill>
              <a:prstDash val="solid"/>
              <a:round/>
              <a:headEnd type="none" w="sm" len="sm"/>
              <a:tailEnd type="none" w="sm" len="sm"/>
            </a:ln>
          </p:spPr>
        </p:cxnSp>
        <p:cxnSp>
          <p:nvCxnSpPr>
            <p:cNvPr id="243" name="Google Shape;243;g181752bcf8e_0_0"/>
            <p:cNvCxnSpPr/>
            <p:nvPr/>
          </p:nvCxnSpPr>
          <p:spPr>
            <a:xfrm rot="10800000">
              <a:off x="4644300" y="3925700"/>
              <a:ext cx="844800" cy="0"/>
            </a:xfrm>
            <a:prstGeom prst="straightConnector1">
              <a:avLst/>
            </a:prstGeom>
            <a:noFill/>
            <a:ln w="19050" cap="flat" cmpd="sng">
              <a:solidFill>
                <a:srgbClr val="E81159"/>
              </a:solidFill>
              <a:prstDash val="solid"/>
              <a:round/>
              <a:headEnd type="none" w="sm" len="sm"/>
              <a:tailEnd type="none" w="sm" len="sm"/>
            </a:ln>
          </p:spPr>
        </p:cxnSp>
      </p:grpSp>
      <p:sp>
        <p:nvSpPr>
          <p:cNvPr id="244" name="Google Shape;244;g181752bcf8e_0_0"/>
          <p:cNvSpPr/>
          <p:nvPr/>
        </p:nvSpPr>
        <p:spPr>
          <a:xfrm>
            <a:off x="6145775" y="42919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181752bcf8e_0_0"/>
          <p:cNvSpPr/>
          <p:nvPr/>
        </p:nvSpPr>
        <p:spPr>
          <a:xfrm>
            <a:off x="5586600" y="48652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181752bcf8e_0_0"/>
          <p:cNvSpPr/>
          <p:nvPr/>
        </p:nvSpPr>
        <p:spPr>
          <a:xfrm>
            <a:off x="6683400" y="50419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181752bcf8e_0_0"/>
          <p:cNvSpPr/>
          <p:nvPr/>
        </p:nvSpPr>
        <p:spPr>
          <a:xfrm>
            <a:off x="5902313" y="4471313"/>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181752bcf8e_0_0"/>
          <p:cNvSpPr/>
          <p:nvPr/>
        </p:nvSpPr>
        <p:spPr>
          <a:xfrm>
            <a:off x="6427200" y="47872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181752bcf8e_0_0"/>
          <p:cNvSpPr/>
          <p:nvPr/>
        </p:nvSpPr>
        <p:spPr>
          <a:xfrm>
            <a:off x="5498250" y="51608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181752bcf8e_0_0"/>
          <p:cNvSpPr/>
          <p:nvPr/>
        </p:nvSpPr>
        <p:spPr>
          <a:xfrm>
            <a:off x="5902325" y="546303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181752bcf8e_0_0"/>
          <p:cNvSpPr/>
          <p:nvPr/>
        </p:nvSpPr>
        <p:spPr>
          <a:xfrm>
            <a:off x="6120000" y="5322488"/>
            <a:ext cx="176700" cy="176700"/>
          </a:xfrm>
          <a:prstGeom prst="ellipse">
            <a:avLst/>
          </a:prstGeom>
          <a:solidFill>
            <a:srgbClr val="E811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2" name="Google Shape;252;g181752bcf8e_0_0"/>
          <p:cNvGrpSpPr/>
          <p:nvPr/>
        </p:nvGrpSpPr>
        <p:grpSpPr>
          <a:xfrm>
            <a:off x="4705325" y="3875850"/>
            <a:ext cx="1197000" cy="352200"/>
            <a:chOff x="4644300" y="3925700"/>
            <a:chExt cx="1197000" cy="352200"/>
          </a:xfrm>
        </p:grpSpPr>
        <p:cxnSp>
          <p:nvCxnSpPr>
            <p:cNvPr id="253" name="Google Shape;253;g181752bcf8e_0_0"/>
            <p:cNvCxnSpPr/>
            <p:nvPr/>
          </p:nvCxnSpPr>
          <p:spPr>
            <a:xfrm rot="10800000">
              <a:off x="5489100" y="3925700"/>
              <a:ext cx="352200" cy="352200"/>
            </a:xfrm>
            <a:prstGeom prst="straightConnector1">
              <a:avLst/>
            </a:prstGeom>
            <a:noFill/>
            <a:ln w="19050" cap="flat" cmpd="sng">
              <a:solidFill>
                <a:srgbClr val="E81159"/>
              </a:solidFill>
              <a:prstDash val="solid"/>
              <a:round/>
              <a:headEnd type="none" w="sm" len="sm"/>
              <a:tailEnd type="none" w="sm" len="sm"/>
            </a:ln>
          </p:spPr>
        </p:cxnSp>
        <p:cxnSp>
          <p:nvCxnSpPr>
            <p:cNvPr id="254" name="Google Shape;254;g181752bcf8e_0_0"/>
            <p:cNvCxnSpPr/>
            <p:nvPr/>
          </p:nvCxnSpPr>
          <p:spPr>
            <a:xfrm rot="10800000">
              <a:off x="4644300" y="3925700"/>
              <a:ext cx="844800" cy="0"/>
            </a:xfrm>
            <a:prstGeom prst="straightConnector1">
              <a:avLst/>
            </a:prstGeom>
            <a:noFill/>
            <a:ln w="19050" cap="flat" cmpd="sng">
              <a:solidFill>
                <a:srgbClr val="E81159"/>
              </a:solidFill>
              <a:prstDash val="solid"/>
              <a:round/>
              <a:headEnd type="none" w="sm" len="sm"/>
              <a:tailEnd type="none" w="sm" len="sm"/>
            </a:ln>
          </p:spPr>
        </p:cxnSp>
      </p:grpSp>
      <p:grpSp>
        <p:nvGrpSpPr>
          <p:cNvPr id="255" name="Google Shape;255;g181752bcf8e_0_0"/>
          <p:cNvGrpSpPr/>
          <p:nvPr/>
        </p:nvGrpSpPr>
        <p:grpSpPr>
          <a:xfrm rot="10800000" flipH="1">
            <a:off x="6320825" y="5297375"/>
            <a:ext cx="1758825" cy="533175"/>
            <a:chOff x="4644425" y="3925700"/>
            <a:chExt cx="1758825" cy="533175"/>
          </a:xfrm>
        </p:grpSpPr>
        <p:cxnSp>
          <p:nvCxnSpPr>
            <p:cNvPr id="256" name="Google Shape;256;g181752bcf8e_0_0"/>
            <p:cNvCxnSpPr/>
            <p:nvPr/>
          </p:nvCxnSpPr>
          <p:spPr>
            <a:xfrm rot="10800000">
              <a:off x="5870150" y="3925775"/>
              <a:ext cx="533100" cy="533100"/>
            </a:xfrm>
            <a:prstGeom prst="straightConnector1">
              <a:avLst/>
            </a:prstGeom>
            <a:noFill/>
            <a:ln w="19050" cap="flat" cmpd="sng">
              <a:solidFill>
                <a:srgbClr val="E81159"/>
              </a:solidFill>
              <a:prstDash val="solid"/>
              <a:round/>
              <a:headEnd type="none" w="sm" len="sm"/>
              <a:tailEnd type="none" w="sm" len="sm"/>
            </a:ln>
          </p:spPr>
        </p:cxnSp>
        <p:cxnSp>
          <p:nvCxnSpPr>
            <p:cNvPr id="257" name="Google Shape;257;g181752bcf8e_0_0"/>
            <p:cNvCxnSpPr/>
            <p:nvPr/>
          </p:nvCxnSpPr>
          <p:spPr>
            <a:xfrm rot="10800000">
              <a:off x="4644425" y="3925700"/>
              <a:ext cx="1224900" cy="0"/>
            </a:xfrm>
            <a:prstGeom prst="straightConnector1">
              <a:avLst/>
            </a:prstGeom>
            <a:noFill/>
            <a:ln w="19050" cap="flat" cmpd="sng">
              <a:solidFill>
                <a:srgbClr val="E81159"/>
              </a:solidFill>
              <a:prstDash val="solid"/>
              <a:round/>
              <a:headEnd type="none" w="sm" len="sm"/>
              <a:tailEnd type="none" w="sm" len="sm"/>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hart of customer service quality&#10;&#10;Description automatically generated with medium confidence">
            <a:extLst>
              <a:ext uri="{FF2B5EF4-FFF2-40B4-BE49-F238E27FC236}">
                <a16:creationId xmlns:a16="http://schemas.microsoft.com/office/drawing/2014/main" id="{DBB54927-1D77-7DFC-D96C-C3BF3CF9A9FC}"/>
              </a:ext>
            </a:extLst>
          </p:cNvPr>
          <p:cNvPicPr>
            <a:picLocks noChangeAspect="1"/>
          </p:cNvPicPr>
          <p:nvPr/>
        </p:nvPicPr>
        <p:blipFill>
          <a:blip r:embed="rId2"/>
          <a:stretch>
            <a:fillRect/>
          </a:stretch>
        </p:blipFill>
        <p:spPr>
          <a:xfrm>
            <a:off x="3236193" y="616857"/>
            <a:ext cx="5719613" cy="5624286"/>
          </a:xfrm>
          <a:prstGeom prst="rect">
            <a:avLst/>
          </a:prstGeom>
        </p:spPr>
      </p:pic>
    </p:spTree>
    <p:extLst>
      <p:ext uri="{BB962C8B-B14F-4D97-AF65-F5344CB8AC3E}">
        <p14:creationId xmlns:p14="http://schemas.microsoft.com/office/powerpoint/2010/main" val="5567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17B9-825B-F43A-8B6C-212530C2FA1E}"/>
              </a:ext>
            </a:extLst>
          </p:cNvPr>
          <p:cNvSpPr>
            <a:spLocks noGrp="1"/>
          </p:cNvSpPr>
          <p:nvPr>
            <p:ph type="title"/>
          </p:nvPr>
        </p:nvSpPr>
        <p:spPr/>
        <p:txBody>
          <a:bodyPr/>
          <a:lstStyle/>
          <a:p>
            <a:r>
              <a:rPr lang="en-US"/>
              <a:t>Use-Case </a:t>
            </a:r>
            <a:r>
              <a:rPr lang="en-US" dirty="0"/>
              <a:t>Dimension Explanations</a:t>
            </a:r>
          </a:p>
        </p:txBody>
      </p:sp>
      <p:graphicFrame>
        <p:nvGraphicFramePr>
          <p:cNvPr id="3" name="Table 3">
            <a:extLst>
              <a:ext uri="{FF2B5EF4-FFF2-40B4-BE49-F238E27FC236}">
                <a16:creationId xmlns:a16="http://schemas.microsoft.com/office/drawing/2014/main" id="{602FCE9D-48BD-C269-9E65-EF70822F3EA4}"/>
              </a:ext>
            </a:extLst>
          </p:cNvPr>
          <p:cNvGraphicFramePr>
            <a:graphicFrameLocks noGrp="1"/>
          </p:cNvGraphicFramePr>
          <p:nvPr>
            <p:extLst>
              <p:ext uri="{D42A27DB-BD31-4B8C-83A1-F6EECF244321}">
                <p14:modId xmlns:p14="http://schemas.microsoft.com/office/powerpoint/2010/main" val="4066120461"/>
              </p:ext>
            </p:extLst>
          </p:nvPr>
        </p:nvGraphicFramePr>
        <p:xfrm>
          <a:off x="457200" y="1137595"/>
          <a:ext cx="11274552" cy="4226885"/>
        </p:xfrm>
        <a:graphic>
          <a:graphicData uri="http://schemas.openxmlformats.org/drawingml/2006/table">
            <a:tbl>
              <a:tblPr firstRow="1" bandRow="1">
                <a:tableStyleId>{5C22544A-7EE6-4342-B048-85BDC9FD1C3A}</a:tableStyleId>
              </a:tblPr>
              <a:tblGrid>
                <a:gridCol w="2460838">
                  <a:extLst>
                    <a:ext uri="{9D8B030D-6E8A-4147-A177-3AD203B41FA5}">
                      <a16:colId xmlns:a16="http://schemas.microsoft.com/office/drawing/2014/main" val="398059293"/>
                    </a:ext>
                  </a:extLst>
                </a:gridCol>
                <a:gridCol w="8813714">
                  <a:extLst>
                    <a:ext uri="{9D8B030D-6E8A-4147-A177-3AD203B41FA5}">
                      <a16:colId xmlns:a16="http://schemas.microsoft.com/office/drawing/2014/main" val="2954045336"/>
                    </a:ext>
                  </a:extLst>
                </a:gridCol>
              </a:tblGrid>
              <a:tr h="470792">
                <a:tc>
                  <a:txBody>
                    <a:bodyPr/>
                    <a:lstStyle/>
                    <a:p>
                      <a:r>
                        <a:rPr lang="en-US" sz="1600"/>
                        <a:t>Dimension</a:t>
                      </a:r>
                    </a:p>
                  </a:txBody>
                  <a:tcPr/>
                </a:tc>
                <a:tc>
                  <a:txBody>
                    <a:bodyPr/>
                    <a:lstStyle/>
                    <a:p>
                      <a:r>
                        <a:rPr lang="en-US" sz="1600"/>
                        <a:t>Explanation</a:t>
                      </a:r>
                    </a:p>
                  </a:txBody>
                  <a:tcPr/>
                </a:tc>
                <a:extLst>
                  <a:ext uri="{0D108BD9-81ED-4DB2-BD59-A6C34878D82A}">
                    <a16:rowId xmlns:a16="http://schemas.microsoft.com/office/drawing/2014/main" val="1973472655"/>
                  </a:ext>
                </a:extLst>
              </a:tr>
              <a:tr h="708093">
                <a:tc>
                  <a:txBody>
                    <a:bodyPr/>
                    <a:lstStyle/>
                    <a:p>
                      <a:r>
                        <a:rPr lang="en-US" sz="1600"/>
                        <a:t>Revenue Growth</a:t>
                      </a:r>
                    </a:p>
                  </a:txBody>
                  <a:tcPr/>
                </a:tc>
                <a:tc>
                  <a:txBody>
                    <a:bodyPr/>
                    <a:lstStyle/>
                    <a:p>
                      <a:r>
                        <a:rPr lang="en-US" sz="1600" b="0" i="0" u="none" strike="noStrike" cap="none" dirty="0">
                          <a:solidFill>
                            <a:schemeClr val="dk1"/>
                          </a:solidFill>
                          <a:latin typeface="+mn-lt"/>
                          <a:ea typeface="+mn-ea"/>
                          <a:cs typeface="+mn-cs"/>
                          <a:sym typeface="Arial"/>
                        </a:rPr>
                        <a:t>The ability of the use case to support existing and new business opportunities through the </a:t>
                      </a:r>
                      <a:r>
                        <a:rPr lang="en-US" sz="1600" dirty="0"/>
                        <a:t>sale of products and services that drive top-line growth. 				</a:t>
                      </a:r>
                    </a:p>
                  </a:txBody>
                  <a:tcPr/>
                </a:tc>
                <a:extLst>
                  <a:ext uri="{0D108BD9-81ED-4DB2-BD59-A6C34878D82A}">
                    <a16:rowId xmlns:a16="http://schemas.microsoft.com/office/drawing/2014/main" val="3245387946"/>
                  </a:ext>
                </a:extLst>
              </a:tr>
              <a:tr h="503246">
                <a:tc>
                  <a:txBody>
                    <a:bodyPr/>
                    <a:lstStyle/>
                    <a:p>
                      <a:r>
                        <a:rPr lang="en-US" sz="1600"/>
                        <a:t>Operational Efficiency</a:t>
                      </a:r>
                    </a:p>
                  </a:txBody>
                  <a:tcPr/>
                </a:tc>
                <a:tc>
                  <a:txBody>
                    <a:bodyPr/>
                    <a:lstStyle/>
                    <a:p>
                      <a:r>
                        <a:rPr lang="en-US" sz="1600" dirty="0"/>
                        <a:t>The ability to meet or exceed performance goals with equal or fewer resources such as capital investments, staff, technology or time duration.					</a:t>
                      </a:r>
                    </a:p>
                  </a:txBody>
                  <a:tcPr/>
                </a:tc>
                <a:extLst>
                  <a:ext uri="{0D108BD9-81ED-4DB2-BD59-A6C34878D82A}">
                    <a16:rowId xmlns:a16="http://schemas.microsoft.com/office/drawing/2014/main" val="2918653090"/>
                  </a:ext>
                </a:extLst>
              </a:tr>
              <a:tr h="927033">
                <a:tc>
                  <a:txBody>
                    <a:bodyPr/>
                    <a:lstStyle/>
                    <a:p>
                      <a:r>
                        <a:rPr lang="en-US" sz="1600"/>
                        <a:t>Customer Service Quality</a:t>
                      </a:r>
                    </a:p>
                  </a:txBody>
                  <a:tcPr/>
                </a:tc>
                <a:tc>
                  <a:txBody>
                    <a:bodyPr/>
                    <a:lstStyle/>
                    <a:p>
                      <a:r>
                        <a:rPr lang="en-US" sz="1600"/>
                        <a:t>The ability to improve the satisfaction of customers through processes, UX and product changes that support customer relationship management (such as handled by marketers, sellers, customer service agents, etc.) and face-to-face interactions. 					</a:t>
                      </a:r>
                    </a:p>
                  </a:txBody>
                  <a:tcPr/>
                </a:tc>
                <a:extLst>
                  <a:ext uri="{0D108BD9-81ED-4DB2-BD59-A6C34878D82A}">
                    <a16:rowId xmlns:a16="http://schemas.microsoft.com/office/drawing/2014/main" val="3097041124"/>
                  </a:ext>
                </a:extLst>
              </a:tr>
              <a:tr h="503246">
                <a:tc>
                  <a:txBody>
                    <a:bodyPr/>
                    <a:lstStyle/>
                    <a:p>
                      <a:r>
                        <a:rPr lang="en-US" sz="1600"/>
                        <a:t>Technical Feasibility</a:t>
                      </a:r>
                    </a:p>
                  </a:txBody>
                  <a:tcPr/>
                </a:tc>
                <a:tc>
                  <a:txBody>
                    <a:bodyPr/>
                    <a:lstStyle/>
                    <a:p>
                      <a:r>
                        <a:rPr lang="en-US" sz="1600" dirty="0"/>
                        <a:t>The availability of technology solutions and infrastructure to support building and deploying A.I					</a:t>
                      </a:r>
                    </a:p>
                  </a:txBody>
                  <a:tcPr/>
                </a:tc>
                <a:extLst>
                  <a:ext uri="{0D108BD9-81ED-4DB2-BD59-A6C34878D82A}">
                    <a16:rowId xmlns:a16="http://schemas.microsoft.com/office/drawing/2014/main" val="2640327728"/>
                  </a:ext>
                </a:extLst>
              </a:tr>
              <a:tr h="715139">
                <a:tc>
                  <a:txBody>
                    <a:bodyPr/>
                    <a:lstStyle/>
                    <a:p>
                      <a:r>
                        <a:rPr lang="en-US" sz="1600"/>
                        <a:t>Organizational Feasibility</a:t>
                      </a:r>
                    </a:p>
                  </a:txBody>
                  <a:tcPr/>
                </a:tc>
                <a:tc>
                  <a:txBody>
                    <a:bodyPr/>
                    <a:lstStyle/>
                    <a:p>
                      <a:r>
                        <a:rPr lang="en-US" sz="1600" dirty="0"/>
                        <a:t>The ability and openness of the organization to use and incorporate AI technology and insights into its decision making. This includes readiness to rely on AI to augment or automate decision making. 					</a:t>
                      </a:r>
                    </a:p>
                  </a:txBody>
                  <a:tcPr/>
                </a:tc>
                <a:extLst>
                  <a:ext uri="{0D108BD9-81ED-4DB2-BD59-A6C34878D82A}">
                    <a16:rowId xmlns:a16="http://schemas.microsoft.com/office/drawing/2014/main" val="320053364"/>
                  </a:ext>
                </a:extLst>
              </a:tr>
            </a:tbl>
          </a:graphicData>
        </a:graphic>
      </p:graphicFrame>
    </p:spTree>
    <p:extLst>
      <p:ext uri="{BB962C8B-B14F-4D97-AF65-F5344CB8AC3E}">
        <p14:creationId xmlns:p14="http://schemas.microsoft.com/office/powerpoint/2010/main" val="117665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Generative AI Use-Case Pipeline for CRM</a:t>
            </a:r>
            <a:endParaRPr dirty="0"/>
          </a:p>
        </p:txBody>
      </p:sp>
      <p:sp>
        <p:nvSpPr>
          <p:cNvPr id="276" name="Google Shape;276;p5"/>
          <p:cNvSpPr txBox="1">
            <a:spLocks noGrp="1"/>
          </p:cNvSpPr>
          <p:nvPr>
            <p:ph type="body" idx="1"/>
          </p:nvPr>
        </p:nvSpPr>
        <p:spPr>
          <a:xfrm>
            <a:off x="457200" y="914400"/>
            <a:ext cx="11470640" cy="5283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None/>
            </a:pPr>
            <a:r>
              <a:rPr lang="en-US" dirty="0"/>
              <a:t>The pipeline shows how these 15 use cases are distributed across relevant CRM functions: </a:t>
            </a:r>
          </a:p>
          <a:p>
            <a:pPr marL="538163" indent="-355600">
              <a:lnSpc>
                <a:spcPct val="100000"/>
              </a:lnSpc>
              <a:spcBef>
                <a:spcPts val="0"/>
              </a:spcBef>
              <a:buSzPct val="127000"/>
            </a:pPr>
            <a:r>
              <a:rPr lang="en-US" dirty="0"/>
              <a:t>Marketing</a:t>
            </a:r>
          </a:p>
          <a:p>
            <a:pPr marL="538163" indent="-355600">
              <a:lnSpc>
                <a:spcPct val="100000"/>
              </a:lnSpc>
              <a:spcBef>
                <a:spcPts val="0"/>
              </a:spcBef>
              <a:buSzPct val="127000"/>
            </a:pPr>
            <a:r>
              <a:rPr lang="en-US" dirty="0"/>
              <a:t>Sales</a:t>
            </a:r>
          </a:p>
          <a:p>
            <a:pPr marL="538163" indent="-355600">
              <a:lnSpc>
                <a:spcPct val="100000"/>
              </a:lnSpc>
              <a:spcBef>
                <a:spcPts val="0"/>
              </a:spcBef>
              <a:buSzPct val="127000"/>
            </a:pPr>
            <a:r>
              <a:rPr lang="en-US" dirty="0"/>
              <a:t>Customer Service</a:t>
            </a:r>
          </a:p>
          <a:p>
            <a:pPr marL="538163" indent="-355600">
              <a:lnSpc>
                <a:spcPct val="100000"/>
              </a:lnSpc>
              <a:spcBef>
                <a:spcPts val="0"/>
              </a:spcBef>
              <a:buSzPct val="127000"/>
            </a:pPr>
            <a:r>
              <a:rPr lang="en-US" dirty="0"/>
              <a:t>Digital Commerce</a:t>
            </a:r>
          </a:p>
          <a:p>
            <a:pPr marL="538163" indent="-355600">
              <a:lnSpc>
                <a:spcPct val="100000"/>
              </a:lnSpc>
              <a:spcBef>
                <a:spcPts val="0"/>
              </a:spcBef>
              <a:buSzPct val="127000"/>
            </a:pPr>
            <a:r>
              <a:rPr lang="en-US" dirty="0"/>
              <a:t>Cross-CRM</a:t>
            </a:r>
          </a:p>
          <a:p>
            <a:pPr marL="538163" indent="-355600">
              <a:lnSpc>
                <a:spcPct val="100000"/>
              </a:lnSpc>
              <a:spcBef>
                <a:spcPts val="0"/>
              </a:spcBef>
              <a:buSzPct val="127000"/>
            </a:pPr>
            <a:endParaRPr lang="en-US" sz="1000" dirty="0"/>
          </a:p>
          <a:p>
            <a:pPr marL="0" lvl="0" indent="0" algn="l" rtl="0">
              <a:lnSpc>
                <a:spcPct val="100000"/>
              </a:lnSpc>
              <a:spcBef>
                <a:spcPts val="0"/>
              </a:spcBef>
              <a:spcAft>
                <a:spcPts val="0"/>
              </a:spcAft>
              <a:buClr>
                <a:schemeClr val="dk1"/>
              </a:buClr>
              <a:buSzPts val="1100"/>
              <a:buNone/>
            </a:pPr>
            <a:r>
              <a:rPr lang="en-US" dirty="0"/>
              <a:t>It allows prioritization, as you can easily see which use cases have a chance of improving a particular enterprise business process. </a:t>
            </a:r>
            <a:endParaRPr dirty="0"/>
          </a:p>
          <a:p>
            <a:pPr marL="457200" lvl="0" indent="-342900" algn="l" rtl="0">
              <a:lnSpc>
                <a:spcPct val="100000"/>
              </a:lnSpc>
              <a:spcBef>
                <a:spcPts val="1000"/>
              </a:spcBef>
              <a:spcAft>
                <a:spcPts val="0"/>
              </a:spcAft>
              <a:buSzPct val="127000"/>
              <a:buChar char="•"/>
            </a:pPr>
            <a:r>
              <a:rPr lang="en-US" dirty="0"/>
              <a:t>Typically, use cases that have a longer span across the pipeline should have better total business value. </a:t>
            </a:r>
            <a:endParaRPr dirty="0"/>
          </a:p>
          <a:p>
            <a:pPr marL="457200" lvl="0" indent="-342900" algn="l" rtl="0">
              <a:lnSpc>
                <a:spcPct val="100000"/>
              </a:lnSpc>
              <a:spcBef>
                <a:spcPts val="1000"/>
              </a:spcBef>
              <a:spcAft>
                <a:spcPts val="0"/>
              </a:spcAft>
              <a:buSzPct val="127000"/>
              <a:buChar char="•"/>
            </a:pPr>
            <a:r>
              <a:rPr lang="en-US" dirty="0"/>
              <a:t>The pipeline serves as a map to pinpoint the relevant stakeholders to trigger desirable discussions.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4" name="Picture 3" descr="A diagram of sales and marketing&#10;&#10;Description automatically generated">
            <a:extLst>
              <a:ext uri="{FF2B5EF4-FFF2-40B4-BE49-F238E27FC236}">
                <a16:creationId xmlns:a16="http://schemas.microsoft.com/office/drawing/2014/main" id="{E9C0E452-51DA-7569-8357-D6E1ACD4386D}"/>
              </a:ext>
            </a:extLst>
          </p:cNvPr>
          <p:cNvPicPr>
            <a:picLocks noChangeAspect="1"/>
          </p:cNvPicPr>
          <p:nvPr/>
        </p:nvPicPr>
        <p:blipFill>
          <a:blip r:embed="rId3"/>
          <a:stretch>
            <a:fillRect/>
          </a:stretch>
        </p:blipFill>
        <p:spPr>
          <a:xfrm>
            <a:off x="3053165" y="627056"/>
            <a:ext cx="6085669" cy="56038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a:t>About This Research</a:t>
            </a:r>
            <a:endParaRPr/>
          </a:p>
        </p:txBody>
      </p:sp>
      <p:sp>
        <p:nvSpPr>
          <p:cNvPr id="289" name="Google Shape;289;p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285744" indent="-285744">
              <a:spcBef>
                <a:spcPts val="600"/>
              </a:spcBef>
              <a:spcAft>
                <a:spcPts val="600"/>
              </a:spcAft>
              <a:buClr>
                <a:srgbClr val="00529B"/>
              </a:buClr>
              <a:buFont typeface="Wingdings" panose="05000000000000000000" pitchFamily="2" charset="2"/>
              <a:buChar char="§"/>
              <a:defRPr/>
            </a:pPr>
            <a:r>
              <a:rPr lang="en-US" sz="1800" b="0" i="0" u="none" strike="noStrike" dirty="0">
                <a:latin typeface="Arial"/>
                <a:ea typeface="Arial"/>
                <a:cs typeface="Arial"/>
                <a:sym typeface="Arial"/>
              </a:rPr>
              <a:t>These use cases have been selected and positioned based on an assessment by Gartner SMA methodology. </a:t>
            </a:r>
          </a:p>
          <a:p>
            <a:pPr marL="285744" indent="-285744">
              <a:spcBef>
                <a:spcPts val="600"/>
              </a:spcBef>
              <a:spcAft>
                <a:spcPts val="600"/>
              </a:spcAft>
              <a:buClr>
                <a:srgbClr val="00529B"/>
              </a:buClr>
              <a:buFont typeface="Wingdings" panose="05000000000000000000" pitchFamily="2" charset="2"/>
              <a:buChar char="§"/>
              <a:defRPr/>
            </a:pPr>
            <a:r>
              <a:rPr lang="en-US" sz="1800" b="1" dirty="0"/>
              <a:t>Approved Methodology:</a:t>
            </a:r>
            <a:r>
              <a:rPr lang="en-US" sz="1800" dirty="0"/>
              <a:t> Gartner conducts social listening analysis leveraging third-party data tools to complement or supplement the other fact bases presented in this research. Due to its qualitative and organic nature, the results should not be used separately from the rest of this research. No conclusions should be drawn from this data alone. Social media data in reference is from 1 June 2022 to 15 July 2023 in all geographies </a:t>
            </a:r>
            <a:r>
              <a:rPr lang="en-US" sz="1800" dirty="0">
                <a:solidFill>
                  <a:srgbClr val="00B050"/>
                </a:solidFill>
              </a:rPr>
              <a:t>(except China)</a:t>
            </a:r>
            <a:r>
              <a:rPr lang="en-US" sz="1800" dirty="0"/>
              <a:t> and recognized languages.</a:t>
            </a:r>
          </a:p>
          <a:p>
            <a:pPr marL="285744" indent="-285744" defTabSz="914377">
              <a:spcBef>
                <a:spcPts val="600"/>
              </a:spcBef>
              <a:spcAft>
                <a:spcPts val="600"/>
              </a:spcAft>
              <a:buClr>
                <a:srgbClr val="00529B"/>
              </a:buClr>
              <a:buFont typeface="Wingdings" panose="05000000000000000000" pitchFamily="2" charset="2"/>
              <a:buChar char="§"/>
              <a:defRPr/>
            </a:pPr>
            <a:r>
              <a:rPr lang="en-US" sz="1800" b="1" dirty="0"/>
              <a:t>The SMA Team</a:t>
            </a:r>
            <a:r>
              <a:rPr lang="en-US" sz="1800" dirty="0"/>
              <a:t>: The Social Media Analytics team contributed to this research.</a:t>
            </a:r>
          </a:p>
          <a:p>
            <a:pPr marL="0" lvl="0" indent="0" algn="l" rtl="0">
              <a:lnSpc>
                <a:spcPct val="90000"/>
              </a:lnSpc>
              <a:spcBef>
                <a:spcPts val="0"/>
              </a:spcBef>
              <a:spcAft>
                <a:spcPts val="0"/>
              </a:spcAft>
              <a:buClr>
                <a:schemeClr val="lt1"/>
              </a:buClr>
              <a:buSzPts val="1800"/>
              <a:buNone/>
            </a:pPr>
            <a:endParaRPr dirty="0"/>
          </a:p>
          <a:p>
            <a:pPr marL="0" lvl="0" indent="0" algn="l" rtl="0">
              <a:lnSpc>
                <a:spcPct val="90000"/>
              </a:lnSpc>
              <a:spcBef>
                <a:spcPts val="1200"/>
              </a:spcBef>
              <a:spcAft>
                <a:spcPts val="0"/>
              </a:spcAft>
              <a:buClr>
                <a:schemeClr val="lt1"/>
              </a:buClr>
              <a:buSzPts val="1800"/>
              <a:buNone/>
            </a:pPr>
            <a:r>
              <a:rPr lang="en-US" sz="1800" b="0" i="0" u="none" strike="noStrike" dirty="0">
                <a:latin typeface="Arial"/>
                <a:ea typeface="Arial"/>
                <a:cs typeface="Arial"/>
                <a:sym typeface="Arial"/>
              </a:rPr>
              <a:t>For detailed customization, use Gartner’s Prism Toolkit:</a:t>
            </a:r>
            <a:endParaRPr dirty="0"/>
          </a:p>
          <a:p>
            <a:pPr marL="0" lvl="0" indent="0" algn="l" rtl="0">
              <a:lnSpc>
                <a:spcPct val="90000"/>
              </a:lnSpc>
              <a:spcBef>
                <a:spcPts val="1200"/>
              </a:spcBef>
              <a:spcAft>
                <a:spcPts val="0"/>
              </a:spcAft>
              <a:buClr>
                <a:schemeClr val="lt1"/>
              </a:buClr>
              <a:buSzPts val="1800"/>
              <a:buNone/>
            </a:pPr>
            <a:r>
              <a:rPr lang="en-US" sz="1800" b="0" i="0" u="sng" strike="noStrike" dirty="0">
                <a:solidFill>
                  <a:schemeClr val="hlink"/>
                </a:solidFill>
                <a:latin typeface="Arial"/>
                <a:ea typeface="Arial"/>
                <a:cs typeface="Arial"/>
                <a:sym typeface="Arial"/>
                <a:hlinkClick r:id="rId3"/>
              </a:rPr>
              <a:t>Toolkit: Discover </a:t>
            </a:r>
            <a:r>
              <a:rPr lang="en-US" sz="1800" u="sng" dirty="0">
                <a:solidFill>
                  <a:schemeClr val="hlink"/>
                </a:solidFill>
                <a:hlinkClick r:id="rId3"/>
              </a:rPr>
              <a:t>a</a:t>
            </a:r>
            <a:r>
              <a:rPr lang="en-US" sz="1800" b="0" i="0" u="sng" strike="noStrike" dirty="0">
                <a:solidFill>
                  <a:schemeClr val="hlink"/>
                </a:solidFill>
                <a:latin typeface="Arial"/>
                <a:ea typeface="Arial"/>
                <a:cs typeface="Arial"/>
                <a:sym typeface="Arial"/>
                <a:hlinkClick r:id="rId3"/>
              </a:rPr>
              <a:t>nd Prioritize Your Best AI Use Cases With a Gartner Prism</a:t>
            </a:r>
            <a:r>
              <a:rPr lang="en-US" sz="1800" b="0" i="0" u="none" strike="noStrike" dirty="0">
                <a:latin typeface="Arial"/>
                <a:ea typeface="Arial"/>
                <a:cs typeface="Arial"/>
                <a:sym typeface="Arial"/>
              </a:rPr>
              <a:t> (</a:t>
            </a:r>
            <a:r>
              <a:rPr lang="en-US" sz="1800" dirty="0"/>
              <a:t>732696</a:t>
            </a:r>
            <a:r>
              <a:rPr lang="en-US" sz="1800" b="0" i="0" u="none" strike="noStrike" dirty="0">
                <a:latin typeface="Arial"/>
                <a:ea typeface="Arial"/>
                <a:cs typeface="Arial"/>
                <a:sym typeface="Arial"/>
              </a:rPr>
              <a:t>)</a:t>
            </a:r>
            <a:endParaRPr dirty="0"/>
          </a:p>
        </p:txBody>
      </p:sp>
      <p:sp>
        <p:nvSpPr>
          <p:cNvPr id="3" name="Rectangle 2">
            <a:extLst>
              <a:ext uri="{FF2B5EF4-FFF2-40B4-BE49-F238E27FC236}">
                <a16:creationId xmlns:a16="http://schemas.microsoft.com/office/drawing/2014/main" id="{6F0F19F2-F015-ACC0-DB77-1857D5B9A8C8}"/>
              </a:ext>
            </a:extLst>
          </p:cNvPr>
          <p:cNvSpPr/>
          <p:nvPr/>
        </p:nvSpPr>
        <p:spPr>
          <a:xfrm>
            <a:off x="381460" y="5704175"/>
            <a:ext cx="11426031" cy="422808"/>
          </a:xfrm>
          <a:prstGeom prst="rect">
            <a:avLst/>
          </a:prstGeom>
        </p:spPr>
        <p:txBody>
          <a:bodyPr wrap="square">
            <a:spAutoFit/>
          </a:bodyPr>
          <a:lstStyle/>
          <a:p>
            <a:pPr marL="0" marR="215265" lvl="0" indent="0" algn="just" defTabSz="914400" rtl="0" eaLnBrk="1" fontAlgn="base" latinLnBrk="0" hangingPunct="1">
              <a:lnSpc>
                <a:spcPct val="106000"/>
              </a:lnSpc>
              <a:spcBef>
                <a:spcPts val="0"/>
              </a:spcBef>
              <a:spcAft>
                <a:spcPts val="575"/>
              </a:spcAft>
              <a:buClr>
                <a:srgbClr val="00529B"/>
              </a:buClr>
              <a:buSzPts val="1100"/>
              <a:buFontTx/>
              <a:buNone/>
              <a:tabLst/>
              <a:defRPr/>
            </a:pPr>
            <a:r>
              <a:rPr kumimoji="0" lang="en-US" sz="1050" b="1" i="1" u="none" strike="noStrike" kern="1200" cap="none" spc="0" normalizeH="0" baseline="0" noProof="0">
                <a:ln>
                  <a:noFill/>
                </a:ln>
                <a:solidFill>
                  <a:schemeClr val="bg1"/>
                </a:solidFill>
                <a:effectLst/>
                <a:uLnTx/>
                <a:uFill>
                  <a:solidFill>
                    <a:srgbClr val="000000"/>
                  </a:solidFill>
                </a:uFill>
                <a:latin typeface="Arial" panose="020B0604020202020204" pitchFamily="34" charset="0"/>
                <a:ea typeface="Arial" panose="020B0604020202020204" pitchFamily="34" charset="0"/>
                <a:cs typeface="Wingdings" panose="05000000000000000000" pitchFamily="2" charset="2"/>
              </a:rPr>
              <a:t>(Social Media Analytics study results do not represent “global” findings or the market as a whole, but reflect the aggregate crowdsourced opinion of the respondents commenting about the topic on social media.)</a:t>
            </a:r>
            <a:endParaRPr kumimoji="0" lang="en-US" sz="1050" b="1" i="1" u="none" strike="noStrike" kern="1200" cap="none" spc="0" normalizeH="0" baseline="0" noProof="0">
              <a:ln>
                <a:noFill/>
              </a:ln>
              <a:solidFill>
                <a:schemeClr val="bg1"/>
              </a:solidFill>
              <a:effectLst/>
              <a:uLnTx/>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cSld>
  <p:clrMapOvr>
    <a:masterClrMapping/>
  </p:clrMapOvr>
</p:sld>
</file>

<file path=ppt/theme/theme1.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613</Words>
  <Application>Microsoft Macintosh PowerPoint</Application>
  <PresentationFormat>Widescreen</PresentationFormat>
  <Paragraphs>46</Paragraphs>
  <Slides>9</Slides>
  <Notes>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Wingdings</vt:lpstr>
      <vt:lpstr>Arial Black</vt:lpstr>
      <vt:lpstr>Arial</vt:lpstr>
      <vt:lpstr>Blue bk accent color options</vt:lpstr>
      <vt:lpstr>White bkgrnd master</vt:lpstr>
      <vt:lpstr>Blue bkgrnd master</vt:lpstr>
      <vt:lpstr>Use-Case Prism: Generative AI for CRM</vt:lpstr>
      <vt:lpstr>Overview</vt:lpstr>
      <vt:lpstr>PowerPoint Presentation</vt:lpstr>
      <vt:lpstr>How to Use</vt:lpstr>
      <vt:lpstr>PowerPoint Presentation</vt:lpstr>
      <vt:lpstr>Use-Case Dimension Explanations</vt:lpstr>
      <vt:lpstr>Generative AI Use-Case Pipeline for CRM</vt:lpstr>
      <vt:lpstr>PowerPoint Presentation</vt:lpstr>
      <vt:lpstr>About This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Use-Case Prism: Artificial Intelligence for Cloud ERP for Service-Centric Enterprises</dc:title>
  <dc:creator>Redfearn-Murray,Chris</dc:creator>
  <cp:lastModifiedBy>Zhu,Hefei</cp:lastModifiedBy>
  <cp:revision>16</cp:revision>
  <dcterms:created xsi:type="dcterms:W3CDTF">2022-05-25T11:51:14Z</dcterms:created>
  <dcterms:modified xsi:type="dcterms:W3CDTF">2023-11-29T07:25:39Z</dcterms:modified>
</cp:coreProperties>
</file>