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embeddedFontLst>
    <p:embeddedFont>
      <p:font typeface="Noto Sans Symbols"/>
      <p:regular r:id="rId41"/>
      <p:bold r:id="rId42"/>
    </p:embeddedFon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jDAXA19/bqriMcJWSoZlwKyLCl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555BA2-5CC1-4F79-856A-6C556CCC4EFA}">
  <a:tblStyle styleId="{F6555BA2-5CC1-4F79-856A-6C556CCC4EF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72F8ED1-6D98-4490-AF95-1A280756214F}" styleName="Table_1">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000000"/>
              </a:solidFill>
              <a:prstDash val="solid"/>
              <a:round/>
              <a:headEnd len="sm" w="sm" type="none"/>
              <a:tailEnd len="sm" w="sm" type="none"/>
            </a:ln>
          </a:top>
          <a:bottom>
            <a:ln cap="flat" cmpd="sng" w="25400">
              <a:solidFill>
                <a:srgbClr val="00000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Arial"/>
          <a:ea typeface="Arial"/>
          <a:cs typeface="Arial"/>
        </a:font>
        <a:srgbClr val="FFFFFF"/>
      </a:tcTxStyle>
      <a:tcStyle>
        <a:fill>
          <a:solidFill>
            <a:srgbClr val="002856"/>
          </a:solidFill>
        </a:fill>
      </a:tcStyle>
    </a:lastCol>
    <a:firstCol>
      <a:tcTxStyle b="on" i="off">
        <a:font>
          <a:latin typeface="Arial"/>
          <a:ea typeface="Arial"/>
          <a:cs typeface="Arial"/>
        </a:font>
        <a:srgbClr val="FFFFFF"/>
      </a:tcTxStyle>
      <a:tcStyle>
        <a:fill>
          <a:solidFill>
            <a:srgbClr val="002856"/>
          </a:solidFill>
        </a:fill>
      </a:tcStyle>
    </a:firstCol>
    <a:lastRow>
      <a:tcTxStyle b="on" i="off"/>
      <a:tcStyle>
        <a:tcBdr>
          <a:top>
            <a:ln cap="flat" cmpd="sng" w="50800">
              <a:solidFill>
                <a:srgbClr val="000000"/>
              </a:solidFill>
              <a:prstDash val="solid"/>
              <a:round/>
              <a:headEnd len="sm" w="sm" type="none"/>
              <a:tailEnd len="sm" w="sm" type="none"/>
            </a:ln>
          </a:top>
        </a:tcBdr>
        <a:fill>
          <a:solidFill>
            <a:srgbClr val="FFFFFF"/>
          </a:solidFill>
        </a:fill>
      </a:tcStyle>
    </a:lastRow>
    <a:seCell>
      <a:tcTxStyle b="on" i="off">
        <a:font>
          <a:latin typeface="Arial"/>
          <a:ea typeface="Arial"/>
          <a:cs typeface="Arial"/>
        </a:font>
        <a:srgbClr val="000000"/>
      </a:tcTxStyle>
    </a:seCell>
    <a:swCell>
      <a:tcTxStyle b="on" i="off">
        <a:font>
          <a:latin typeface="Arial"/>
          <a:ea typeface="Arial"/>
          <a:cs typeface="Arial"/>
        </a:font>
        <a:srgbClr val="000000"/>
      </a:tcTxStyle>
    </a:swCell>
    <a:firstRow>
      <a:tcTxStyle b="on" i="off">
        <a:font>
          <a:latin typeface="Arial"/>
          <a:ea typeface="Arial"/>
          <a:cs typeface="Arial"/>
        </a:font>
        <a:srgbClr val="FFFFFF"/>
      </a:tcTxStyle>
      <a:tcStyle>
        <a:tcBdr>
          <a:bottom>
            <a:ln cap="flat" cmpd="sng" w="25400">
              <a:solidFill>
                <a:srgbClr val="000000"/>
              </a:solidFill>
              <a:prstDash val="solid"/>
              <a:round/>
              <a:headEnd len="sm" w="sm" type="none"/>
              <a:tailEnd len="sm" w="sm" type="none"/>
            </a:ln>
          </a:bottom>
        </a:tcBdr>
        <a:fill>
          <a:solidFill>
            <a:srgbClr val="002856"/>
          </a:solidFill>
        </a:fill>
      </a:tcStyle>
    </a:firstRow>
    <a:neCell>
      <a:tcTxStyle/>
    </a:neCell>
    <a:nwCell>
      <a:tcTxStyle/>
    </a:nwCell>
  </a:tblStyle>
  <a:tblStyle styleId="{F5B660C5-90B1-449C-AA99-EB903D601330}" styleName="Table_2">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7E9"/>
          </a:solidFill>
        </a:fill>
      </a:tcStyle>
    </a:wholeTbl>
    <a:band1H>
      <a:tcTxStyle/>
      <a:tcStyle>
        <a:fill>
          <a:solidFill>
            <a:srgbClr val="CACBD0"/>
          </a:solidFill>
        </a:fill>
      </a:tcStyle>
    </a:band1H>
    <a:band2H>
      <a:tcTxStyle/>
    </a:band2H>
    <a:band1V>
      <a:tcTxStyle/>
      <a:tcStyle>
        <a:fill>
          <a:solidFill>
            <a:srgbClr val="CACBD0"/>
          </a:solidFill>
        </a:fill>
      </a:tcStyle>
    </a:band1V>
    <a:band2V>
      <a:tcTxStyle/>
    </a:band2V>
    <a:lastCol>
      <a:tcTxStyle b="on" i="off">
        <a:font>
          <a:latin typeface="Arial"/>
          <a:ea typeface="Arial"/>
          <a:cs typeface="Arial"/>
        </a:font>
        <a:srgbClr val="FFFFFF"/>
      </a:tcTxStyle>
      <a:tcStyle>
        <a:fill>
          <a:solidFill>
            <a:srgbClr val="002856"/>
          </a:solidFill>
        </a:fill>
      </a:tcStyle>
    </a:lastCol>
    <a:firstCol>
      <a:tcTxStyle b="on" i="off">
        <a:font>
          <a:latin typeface="Arial"/>
          <a:ea typeface="Arial"/>
          <a:cs typeface="Arial"/>
        </a:font>
        <a:srgbClr val="FFFFFF"/>
      </a:tcTxStyle>
      <a:tcStyle>
        <a:fill>
          <a:solidFill>
            <a:srgbClr val="002856"/>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002856"/>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002856"/>
          </a:solidFill>
        </a:fill>
      </a:tcStyle>
    </a:firstRow>
    <a:neCell>
      <a:tcTxStyle/>
    </a:neCell>
    <a:nwCell>
      <a:tcTxStyle/>
    </a:nwCell>
  </a:tblStyle>
  <a:tblStyle styleId="{6DE3C557-C3D3-4027-9E57-464999C51E07}" styleName="Table_3">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000000"/>
              </a:solidFill>
              <a:prstDash val="solid"/>
              <a:round/>
              <a:headEnd len="sm" w="sm" type="none"/>
              <a:tailEnd len="sm" w="sm" type="none"/>
            </a:ln>
          </a:top>
          <a:bottom>
            <a:ln cap="flat" cmpd="sng" w="25400">
              <a:solidFill>
                <a:srgbClr val="00000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Arial"/>
          <a:ea typeface="Arial"/>
          <a:cs typeface="Arial"/>
        </a:font>
        <a:srgbClr val="FFFFFF"/>
      </a:tcTxStyle>
      <a:tcStyle>
        <a:fill>
          <a:solidFill>
            <a:srgbClr val="009AD7"/>
          </a:solidFill>
        </a:fill>
      </a:tcStyle>
    </a:lastCol>
    <a:firstCol>
      <a:tcTxStyle b="on" i="off">
        <a:font>
          <a:latin typeface="Arial"/>
          <a:ea typeface="Arial"/>
          <a:cs typeface="Arial"/>
        </a:font>
        <a:srgbClr val="FFFFFF"/>
      </a:tcTxStyle>
      <a:tcStyle>
        <a:fill>
          <a:solidFill>
            <a:srgbClr val="009AD7"/>
          </a:solidFill>
        </a:fill>
      </a:tcStyle>
    </a:firstCol>
    <a:lastRow>
      <a:tcTxStyle b="on" i="off"/>
      <a:tcStyle>
        <a:tcBdr>
          <a:top>
            <a:ln cap="flat" cmpd="sng" w="50800">
              <a:solidFill>
                <a:srgbClr val="000000"/>
              </a:solidFill>
              <a:prstDash val="solid"/>
              <a:round/>
              <a:headEnd len="sm" w="sm" type="none"/>
              <a:tailEnd len="sm" w="sm" type="none"/>
            </a:ln>
          </a:top>
        </a:tcBdr>
        <a:fill>
          <a:solidFill>
            <a:srgbClr val="FFFFFF"/>
          </a:solidFill>
        </a:fill>
      </a:tcStyle>
    </a:lastRow>
    <a:seCell>
      <a:tcTxStyle b="on" i="off">
        <a:font>
          <a:latin typeface="Arial"/>
          <a:ea typeface="Arial"/>
          <a:cs typeface="Arial"/>
        </a:font>
        <a:srgbClr val="000000"/>
      </a:tcTxStyle>
    </a:seCell>
    <a:swCell>
      <a:tcTxStyle b="on" i="off">
        <a:font>
          <a:latin typeface="Arial"/>
          <a:ea typeface="Arial"/>
          <a:cs typeface="Arial"/>
        </a:font>
        <a:srgbClr val="000000"/>
      </a:tcTxStyle>
    </a:swCell>
    <a:firstRow>
      <a:tcTxStyle b="on" i="off">
        <a:font>
          <a:latin typeface="Arial"/>
          <a:ea typeface="Arial"/>
          <a:cs typeface="Arial"/>
        </a:font>
        <a:srgbClr val="FFFFFF"/>
      </a:tcTxStyle>
      <a:tcStyle>
        <a:tcBdr>
          <a:bottom>
            <a:ln cap="flat" cmpd="sng" w="25400">
              <a:solidFill>
                <a:srgbClr val="000000"/>
              </a:solidFill>
              <a:prstDash val="solid"/>
              <a:round/>
              <a:headEnd len="sm" w="sm" type="none"/>
              <a:tailEnd len="sm" w="sm" type="none"/>
            </a:ln>
          </a:bottom>
        </a:tcBdr>
        <a:fill>
          <a:solidFill>
            <a:srgbClr val="009AD7"/>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otoSansSymbols-bold.fntdata"/><Relationship Id="rId41" Type="http://schemas.openxmlformats.org/officeDocument/2006/relationships/font" Target="fonts/NotoSansSymbols-regular.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ArialBlack-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304800" lvl="1" marL="9144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228600" lvl="5" marL="2743200" marR="0" rtl="0" algn="l">
              <a:spcBef>
                <a:spcPts val="60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4" name="Google Shape;4;n"/>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nvSpPr>
        <p:spPr>
          <a:xfrm rot="-5400000">
            <a:off x="-840060" y="1686780"/>
            <a:ext cx="2301912"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GB" sz="900" u="none" cap="none" strike="noStrike">
                <a:solidFill>
                  <a:srgbClr val="C0C0C0"/>
                </a:solidFill>
                <a:latin typeface="Arial"/>
                <a:ea typeface="Arial"/>
                <a:cs typeface="Arial"/>
                <a:sym typeface="Arial"/>
              </a:rPr>
              <a:t>— NOT FOR EXTERNAL DISTRIBUTION —</a:t>
            </a:r>
            <a:endParaRPr/>
          </a:p>
        </p:txBody>
      </p:sp>
      <p:sp>
        <p:nvSpPr>
          <p:cNvPr id="6" name="Google Shape;6;n"/>
          <p:cNvSpPr txBox="1"/>
          <p:nvPr/>
        </p:nvSpPr>
        <p:spPr>
          <a:xfrm rot="5400000">
            <a:off x="5396148" y="1686780"/>
            <a:ext cx="2301912"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GB" sz="900" u="none" cap="none" strike="noStrike">
                <a:solidFill>
                  <a:srgbClr val="C0C0C0"/>
                </a:solidFill>
                <a:latin typeface="Arial"/>
                <a:ea typeface="Arial"/>
                <a:cs typeface="Arial"/>
                <a:sym typeface="Arial"/>
              </a:rPr>
              <a:t>— NOT FOR EXTERNAL DISTRIBUTION —</a:t>
            </a:r>
            <a:endParaRPr/>
          </a:p>
        </p:txBody>
      </p:sp>
      <p:sp>
        <p:nvSpPr>
          <p:cNvPr id="7" name="Google Shape;7;n"/>
          <p:cNvSpPr txBox="1"/>
          <p:nvPr/>
        </p:nvSpPr>
        <p:spPr>
          <a:xfrm>
            <a:off x="246888" y="8887968"/>
            <a:ext cx="6290183" cy="184666"/>
          </a:xfrm>
          <a:prstGeom prst="rect">
            <a:avLst/>
          </a:prstGeom>
          <a:noFill/>
          <a:ln>
            <a:noFill/>
          </a:ln>
        </p:spPr>
        <p:txBody>
          <a:bodyPr anchorCtr="0" anchor="b" bIns="0" lIns="0" spcFirstLastPara="1" rIns="0" wrap="square" tIns="0">
            <a:spAutoFit/>
          </a:bodyPr>
          <a:lstStyle/>
          <a:p>
            <a:pPr indent="-228600" lvl="0" marL="228600" marR="0" rtl="0" algn="l">
              <a:spcBef>
                <a:spcPts val="0"/>
              </a:spcBef>
              <a:spcAft>
                <a:spcPts val="0"/>
              </a:spcAft>
              <a:buNone/>
            </a:pPr>
            <a:fld id="{00000000-1234-1234-1234-123412341234}" type="slidenum">
              <a:rPr b="0" i="0" lang="en-GB" sz="600" u="none" cap="none" strike="noStrike">
                <a:solidFill>
                  <a:schemeClr val="dk1"/>
                </a:solidFill>
                <a:latin typeface="Arial"/>
                <a:ea typeface="Arial"/>
                <a:cs typeface="Arial"/>
                <a:sym typeface="Arial"/>
              </a:rPr>
              <a:t>‹#›</a:t>
            </a:fld>
            <a:r>
              <a:rPr b="0" i="0" lang="en-GB" sz="600" u="none" cap="none" strike="noStrike">
                <a:solidFill>
                  <a:schemeClr val="dk1"/>
                </a:solidFill>
                <a:latin typeface="Arial"/>
                <a:ea typeface="Arial"/>
                <a:cs typeface="Arial"/>
                <a:sym typeface="Arial"/>
              </a:rPr>
              <a:t>	© 2023 Gartner, Inc. and/or its affiliates. All rights reserved. Gartner is a registered trademark of Gartner, Inc. or its affiliates.</a:t>
            </a:r>
            <a:br>
              <a:rPr b="0" i="0" lang="en-GB" sz="600" u="none" cap="none" strike="noStrike">
                <a:solidFill>
                  <a:schemeClr val="dk1"/>
                </a:solidFill>
                <a:latin typeface="Arial"/>
                <a:ea typeface="Arial"/>
                <a:cs typeface="Arial"/>
                <a:sym typeface="Arial"/>
              </a:rPr>
            </a:br>
            <a:r>
              <a:rPr b="1" i="0" lang="en-GB" sz="600" u="none" cap="none" strike="noStrike">
                <a:solidFill>
                  <a:schemeClr val="dk1"/>
                </a:solidFill>
                <a:latin typeface="Arial"/>
                <a:ea typeface="Arial"/>
                <a:cs typeface="Arial"/>
                <a:sym typeface="Arial"/>
              </a:rPr>
              <a:t>INTERNAL — FOR INTERNAL USE ONLY or RESTRICTED [CHOOSE ONE — DELETE AS APPROPRIATE]</a:t>
            </a:r>
            <a:r>
              <a:rPr b="0" i="0" lang="en-GB" sz="600" u="none" cap="none" strike="noStrike">
                <a:solidFill>
                  <a:schemeClr val="dk1"/>
                </a:solidFill>
                <a:latin typeface="Arial"/>
                <a:ea typeface="Arial"/>
                <a:cs typeface="Arial"/>
                <a:sym typeface="Arial"/>
              </a:rPr>
              <a:t> | Version X.X | Last updated [insert date format: DD Month YYYY]</a:t>
            </a:r>
            <a:endParaRPr/>
          </a:p>
        </p:txBody>
      </p:sp>
      <p:sp>
        <p:nvSpPr>
          <p:cNvPr id="8" name="Google Shape;8;n"/>
          <p:cNvSpPr txBox="1"/>
          <p:nvPr/>
        </p:nvSpPr>
        <p:spPr>
          <a:xfrm>
            <a:off x="246887" y="128016"/>
            <a:ext cx="6327648" cy="244682"/>
          </a:xfrm>
          <a:prstGeom prst="rect">
            <a:avLst/>
          </a:prstGeom>
          <a:noFill/>
          <a:ln>
            <a:noFill/>
          </a:ln>
        </p:spPr>
        <p:txBody>
          <a:bodyPr anchorCtr="0" anchor="t" bIns="45700" lIns="0" spcFirstLastPara="1" rIns="91425" wrap="square" tIns="45700">
            <a:spAutoFit/>
          </a:bodyPr>
          <a:lstStyle/>
          <a:p>
            <a:pPr indent="0" lvl="0" marL="0" marR="0" rtl="0" algn="l">
              <a:lnSpc>
                <a:spcPct val="90000"/>
              </a:lnSpc>
              <a:spcBef>
                <a:spcPts val="0"/>
              </a:spcBef>
              <a:spcAft>
                <a:spcPts val="0"/>
              </a:spcAft>
              <a:buNone/>
            </a:pPr>
            <a:r>
              <a:rPr b="1" i="0" lang="en-GB" sz="1100" u="none" cap="none" strike="noStrike">
                <a:solidFill>
                  <a:schemeClr val="dk1"/>
                </a:solidFill>
                <a:latin typeface="Arial"/>
                <a:ea typeface="Arial"/>
                <a:cs typeface="Arial"/>
                <a:sym typeface="Arial"/>
              </a:rPr>
              <a:t>Presentation Title</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rtner.com/en/documents/3936686/using-digital-business-narratives-to-speed-digital-busin" TargetMode="External"/><Relationship Id="rId3" Type="http://schemas.openxmlformats.org/officeDocument/2006/relationships/hyperlink" Target="https://www.gartner.com/en/documents/3890098/selling-digital-transformation-a-cio-s-guide-to-crafting" TargetMode="External"/><Relationship Id="rId4" Type="http://schemas.openxmlformats.org/officeDocument/2006/relationships/hyperlink" Target="https://www.gartner.com/en/documents/3877084/use-the-escape-model-to-develop-change-leadership0"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GB"/>
              <a:t>Ver 2022-1208</a:t>
            </a:r>
            <a:endParaRPr/>
          </a:p>
          <a:p>
            <a:pPr indent="0" lvl="0" marL="0" rtl="0" algn="l">
              <a:lnSpc>
                <a:spcPct val="90000"/>
              </a:lnSpc>
              <a:spcBef>
                <a:spcPts val="600"/>
              </a:spcBef>
              <a:spcAft>
                <a:spcPts val="0"/>
              </a:spcAft>
              <a:buNone/>
            </a:pPr>
            <a:r>
              <a:t/>
            </a:r>
            <a:endParaRPr/>
          </a:p>
        </p:txBody>
      </p:sp>
      <p:sp>
        <p:nvSpPr>
          <p:cNvPr id="108" name="Google Shape;108;p1:notes"/>
          <p:cNvSpPr/>
          <p:nvPr/>
        </p:nvSpPr>
        <p:spPr>
          <a:xfrm>
            <a:off x="3862389" y="655411"/>
            <a:ext cx="2618422" cy="420582"/>
          </a:xfrm>
          <a:prstGeom prst="rect">
            <a:avLst/>
          </a:prstGeom>
          <a:noFill/>
          <a:ln>
            <a:noFill/>
          </a:ln>
        </p:spPr>
        <p:txBody>
          <a:bodyPr anchorCtr="0" anchor="t" bIns="25375" lIns="65025" spcFirstLastPara="1" rIns="65025" wrap="square" tIns="25375">
            <a:spAutoFit/>
          </a:bodyPr>
          <a:lstStyle/>
          <a:p>
            <a:pPr indent="0" lvl="0" marL="0" marR="0" rtl="0" algn="l">
              <a:lnSpc>
                <a:spcPct val="100000"/>
              </a:lnSpc>
              <a:spcBef>
                <a:spcPts val="0"/>
              </a:spcBef>
              <a:spcAft>
                <a:spcPts val="0"/>
              </a:spcAft>
              <a:buNone/>
            </a:pPr>
            <a:r>
              <a:rPr lang="en-GB" sz="1200">
                <a:solidFill>
                  <a:srgbClr val="000000"/>
                </a:solidFill>
                <a:latin typeface="Arial"/>
                <a:ea typeface="Arial"/>
                <a:cs typeface="Arial"/>
                <a:sym typeface="Arial"/>
              </a:rPr>
              <a:t>Presenter's Name</a:t>
            </a:r>
            <a:endParaRPr/>
          </a:p>
          <a:p>
            <a:pPr indent="0" lvl="0" marL="0" marR="0" rtl="0" algn="l">
              <a:lnSpc>
                <a:spcPct val="100000"/>
              </a:lnSpc>
              <a:spcBef>
                <a:spcPts val="0"/>
              </a:spcBef>
              <a:spcAft>
                <a:spcPts val="0"/>
              </a:spcAft>
              <a:buNone/>
            </a:pPr>
            <a:r>
              <a:rPr lang="en-GB" sz="1200">
                <a:solidFill>
                  <a:srgbClr val="000000"/>
                </a:solidFill>
                <a:latin typeface="Arial"/>
                <a:ea typeface="Arial"/>
                <a:cs typeface="Arial"/>
                <a:sym typeface="Arial"/>
              </a:rPr>
              <a:t>Presenter's Name</a:t>
            </a:r>
            <a:endParaRPr/>
          </a:p>
        </p:txBody>
      </p:sp>
      <p:sp>
        <p:nvSpPr>
          <p:cNvPr id="109" name="Google Shape;109;p1: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245" name="Google Shape;245;p10: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7a2b74650_0_7: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251" name="Google Shape;251;g277a2b74650_0_7:notes"/>
          <p:cNvSpPr/>
          <p:nvPr>
            <p:ph idx="2" type="sldImg"/>
          </p:nvPr>
        </p:nvSpPr>
        <p:spPr>
          <a:xfrm>
            <a:off x="1333500" y="658813"/>
            <a:ext cx="4191000" cy="2357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276" name="Google Shape;276;p12: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281" name="Google Shape;281;p1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287" name="Google Shape;287;p1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5: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d73abc721_0_11: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298" name="Google Shape;298;g27d73abc721_0_11:notes"/>
          <p:cNvSpPr/>
          <p:nvPr>
            <p:ph idx="2" type="sldImg"/>
          </p:nvPr>
        </p:nvSpPr>
        <p:spPr>
          <a:xfrm>
            <a:off x="1333500" y="658813"/>
            <a:ext cx="4191000" cy="2357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06" name="Google Shape;306;p17: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12" name="Google Shape;312;p18: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17" name="Google Shape;317;p19: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704850" y="1247775"/>
            <a:ext cx="5727700" cy="3222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24" name="Google Shape;324;p20: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1: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30" name="Google Shape;330;p21: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35" name="Google Shape;335;p2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23: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400"/>
              <a:buFont typeface="Arial"/>
              <a:buNone/>
            </a:pPr>
            <a:r>
              <a:rPr lang="en-GB"/>
              <a:t>At CxO level, most decisions will either be accountable or consulted, as direct reports will have certain tasks e.g. EA delegated to them, so they are responsible for performing that task, but CTO/CxO retains accountability. Similarly, CTOs and CxOs will often be consulted but then inform their direct reports of decisions. Exceptions are CEO setting strategy, announcing M&amp;A etc and CFO setting budgets.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47" name="Google Shape;347;p24: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25: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400"/>
              <a:buFont typeface="Arial"/>
              <a:buNone/>
            </a:pPr>
            <a:r>
              <a:rPr lang="en-GB"/>
              <a:t>People often measure what they can measure, not what they should measure! </a:t>
            </a:r>
            <a:endParaRPr/>
          </a:p>
          <a:p>
            <a:pPr indent="-228600" lvl="0" marL="457200" marR="0" rtl="0" algn="l">
              <a:lnSpc>
                <a:spcPct val="90000"/>
              </a:lnSpc>
              <a:spcBef>
                <a:spcPts val="0"/>
              </a:spcBef>
              <a:spcAft>
                <a:spcPts val="0"/>
              </a:spcAft>
              <a:buClr>
                <a:schemeClr val="dk1"/>
              </a:buClr>
              <a:buSzPts val="1400"/>
              <a:buFont typeface="Arial"/>
              <a:buNone/>
            </a:pPr>
            <a:r>
              <a:rPr lang="en-GB"/>
              <a:t>Recognise the difference between technology outcomes like 90% of apps moved ot the cloud in 12months and business outcomes like 80% customer retention over 6 months</a:t>
            </a:r>
            <a:endParaRPr/>
          </a:p>
          <a:p>
            <a:pPr indent="-228600" lvl="0" marL="457200" marR="0" rtl="0" algn="l">
              <a:lnSpc>
                <a:spcPct val="90000"/>
              </a:lnSpc>
              <a:spcBef>
                <a:spcPts val="0"/>
              </a:spcBef>
              <a:spcAft>
                <a:spcPts val="0"/>
              </a:spcAft>
              <a:buClr>
                <a:schemeClr val="dk1"/>
              </a:buClr>
              <a:buSzPts val="1400"/>
              <a:buFont typeface="Arial"/>
              <a:buNone/>
            </a:pPr>
            <a:r>
              <a:rPr lang="en-GB"/>
              <a:t>Operational IT metrics are disconnected from business outcomes! Need to make a link between tech investment, innovation and DB outcomes</a:t>
            </a:r>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THIS IS CRITICAL BECAUSE THE CTO WILL ONLY GAIN CREDIBILITY AND INFLUENCE WITH OTHER CxOs IF THEY DELIVER RESULTS!!! </a:t>
            </a:r>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Think in terms of VALUE DRIVERS that influence outcomes in order to design meaningful metrics. </a:t>
            </a:r>
            <a:endParaRPr/>
          </a:p>
          <a:p>
            <a:pPr indent="-228600" lvl="0" marL="457200" marR="0" rtl="0" algn="l">
              <a:lnSpc>
                <a:spcPct val="90000"/>
              </a:lnSpc>
              <a:spcBef>
                <a:spcPts val="0"/>
              </a:spcBef>
              <a:spcAft>
                <a:spcPts val="0"/>
              </a:spcAft>
              <a:buClr>
                <a:schemeClr val="dk1"/>
              </a:buClr>
              <a:buSzPts val="1400"/>
              <a:buFont typeface="Arial"/>
              <a:buNone/>
            </a:pPr>
            <a:r>
              <a:rPr lang="en-GB"/>
              <a:t>Key value drivers should focus on revenue growth, cost savings and risk reduction. Should start to include attainment of environmental, societal and governance goals as well. </a:t>
            </a:r>
            <a:endParaRPr/>
          </a:p>
          <a:p>
            <a:pPr indent="-228600" lvl="0" marL="457200" marR="0" rtl="0" algn="l">
              <a:lnSpc>
                <a:spcPct val="90000"/>
              </a:lnSpc>
              <a:spcBef>
                <a:spcPts val="0"/>
              </a:spcBef>
              <a:spcAft>
                <a:spcPts val="0"/>
              </a:spcAft>
              <a:buClr>
                <a:schemeClr val="dk1"/>
              </a:buClr>
              <a:buSzPts val="1400"/>
              <a:buFont typeface="Arial"/>
              <a:buNone/>
            </a:pPr>
            <a:r>
              <a:rPr lang="en-GB"/>
              <a:t> Chief Data Officer &amp; team should provide the analytics to ID the value drivers for a certain outcome</a:t>
            </a:r>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Bridge: Metrics drive behaviours and impact culture…</a:t>
            </a:r>
            <a:endParaRPr/>
          </a:p>
          <a:p>
            <a:pPr indent="-228600" lvl="0" marL="457200" marR="0" rtl="0" algn="l">
              <a:lnSpc>
                <a:spcPct val="9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7a2b74650_0_47:notes"/>
          <p:cNvSpPr/>
          <p:nvPr>
            <p:ph idx="2" type="sldImg"/>
          </p:nvPr>
        </p:nvSpPr>
        <p:spPr>
          <a:xfrm>
            <a:off x="1333500" y="658813"/>
            <a:ext cx="4191000" cy="2357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277a2b74650_0_47: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400"/>
              <a:buFont typeface="Arial"/>
              <a:buNone/>
            </a:pPr>
            <a:r>
              <a:rPr lang="en-GB"/>
              <a:t>People often measure what they can measure, not what they should measure! </a:t>
            </a:r>
            <a:endParaRPr/>
          </a:p>
          <a:p>
            <a:pPr indent="-228600" lvl="0" marL="457200" marR="0" rtl="0" algn="l">
              <a:lnSpc>
                <a:spcPct val="90000"/>
              </a:lnSpc>
              <a:spcBef>
                <a:spcPts val="0"/>
              </a:spcBef>
              <a:spcAft>
                <a:spcPts val="0"/>
              </a:spcAft>
              <a:buClr>
                <a:schemeClr val="dk1"/>
              </a:buClr>
              <a:buSzPts val="1400"/>
              <a:buFont typeface="Arial"/>
              <a:buNone/>
            </a:pPr>
            <a:r>
              <a:rPr lang="en-GB"/>
              <a:t>Recognise the difference between technology outcomes like 90% of apps moved ot the cloud in 12months and business outcomes like 80% customer retention over 6 months</a:t>
            </a:r>
            <a:endParaRPr/>
          </a:p>
          <a:p>
            <a:pPr indent="-228600" lvl="0" marL="457200" marR="0" rtl="0" algn="l">
              <a:lnSpc>
                <a:spcPct val="90000"/>
              </a:lnSpc>
              <a:spcBef>
                <a:spcPts val="0"/>
              </a:spcBef>
              <a:spcAft>
                <a:spcPts val="0"/>
              </a:spcAft>
              <a:buClr>
                <a:schemeClr val="dk1"/>
              </a:buClr>
              <a:buSzPts val="1400"/>
              <a:buFont typeface="Arial"/>
              <a:buNone/>
            </a:pPr>
            <a:r>
              <a:rPr lang="en-GB"/>
              <a:t>Operational IT metrics are disconnected from business outcomes! Need to make a link between tech investment, innovation and DB outcomes</a:t>
            </a:r>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THIS IS CRITICAL BECAUSE THE CTO WILL ONLY GAIN CREDIBILITY AND INFLUENCE WITH OTHER CxOs IF THEY DELIVER RESULTS!!! </a:t>
            </a:r>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Think in terms of VALUE DRIVERS that influence outcomes in order to design meaningful metrics. </a:t>
            </a:r>
            <a:endParaRPr/>
          </a:p>
          <a:p>
            <a:pPr indent="-228600" lvl="0" marL="457200" marR="0" rtl="0" algn="l">
              <a:lnSpc>
                <a:spcPct val="90000"/>
              </a:lnSpc>
              <a:spcBef>
                <a:spcPts val="0"/>
              </a:spcBef>
              <a:spcAft>
                <a:spcPts val="0"/>
              </a:spcAft>
              <a:buClr>
                <a:schemeClr val="dk1"/>
              </a:buClr>
              <a:buSzPts val="1400"/>
              <a:buFont typeface="Arial"/>
              <a:buNone/>
            </a:pPr>
            <a:r>
              <a:rPr lang="en-GB"/>
              <a:t>Key value drivers should focus on revenue growth, cost savings and risk reduction. Should start to include attainment of environmental, societal and governance goals as well. </a:t>
            </a:r>
            <a:endParaRPr/>
          </a:p>
          <a:p>
            <a:pPr indent="-228600" lvl="0" marL="457200" marR="0" rtl="0" algn="l">
              <a:lnSpc>
                <a:spcPct val="90000"/>
              </a:lnSpc>
              <a:spcBef>
                <a:spcPts val="0"/>
              </a:spcBef>
              <a:spcAft>
                <a:spcPts val="0"/>
              </a:spcAft>
              <a:buClr>
                <a:schemeClr val="dk1"/>
              </a:buClr>
              <a:buSzPts val="1400"/>
              <a:buFont typeface="Arial"/>
              <a:buNone/>
            </a:pPr>
            <a:r>
              <a:rPr lang="en-GB"/>
              <a:t> Chief Data Officer &amp; team should provide the analytics to ID the value drivers for a certain outcome</a:t>
            </a:r>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Bridge: Metrics drive behaviours and impact culture…</a:t>
            </a:r>
            <a:endParaRPr/>
          </a:p>
          <a:p>
            <a:pPr indent="-228600" lvl="0" marL="457200" marR="0" rtl="0" algn="l">
              <a:lnSpc>
                <a:spcPct val="9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83" name="Google Shape;383;p28: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9: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89" name="Google Shape;389;p29: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0: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394" name="Google Shape;394;p30: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32: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400"/>
              <a:buFont typeface="Arial"/>
              <a:buNone/>
            </a:pPr>
            <a:r>
              <a:rPr lang="en-GB"/>
              <a:t>Use this guide to frame conversations with other CxO leaders to:</a:t>
            </a:r>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228600" lvl="0" marL="457200" rtl="0" algn="l">
              <a:lnSpc>
                <a:spcPct val="90000"/>
              </a:lnSpc>
              <a:spcBef>
                <a:spcPts val="0"/>
              </a:spcBef>
              <a:spcAft>
                <a:spcPts val="0"/>
              </a:spcAft>
              <a:buClr>
                <a:srgbClr val="424242"/>
              </a:buClr>
              <a:buSzPts val="1400"/>
              <a:buFont typeface="Arial"/>
              <a:buChar char="•"/>
            </a:pPr>
            <a:r>
              <a:rPr b="0" i="0" lang="en-GB">
                <a:solidFill>
                  <a:srgbClr val="424242"/>
                </a:solidFill>
                <a:latin typeface="Arial"/>
                <a:ea typeface="Arial"/>
                <a:cs typeface="Arial"/>
                <a:sym typeface="Arial"/>
              </a:rPr>
              <a:t>Inspire your partners by understanding digital business from their perspective, using their language and focus. Then share a vision about what is possible with digital technology (see</a:t>
            </a:r>
            <a:r>
              <a:rPr b="0" i="0" lang="en-GB" u="none" strike="noStrike">
                <a:solidFill>
                  <a:srgbClr val="0A6ABB"/>
                </a:solidFill>
                <a:latin typeface="Arial"/>
                <a:ea typeface="Arial"/>
                <a:cs typeface="Arial"/>
                <a:sym typeface="Arial"/>
              </a:rPr>
              <a:t> “Create a Compelling Vision That Everyone Understands”</a:t>
            </a:r>
            <a:r>
              <a:rPr b="0" i="0" lang="en-GB">
                <a:solidFill>
                  <a:srgbClr val="424242"/>
                </a:solidFill>
                <a:latin typeface="Arial"/>
                <a:ea typeface="Arial"/>
                <a:cs typeface="Arial"/>
                <a:sym typeface="Arial"/>
              </a:rPr>
              <a:t> and </a:t>
            </a:r>
            <a:r>
              <a:rPr b="0" i="0" lang="en-GB" u="sng" strike="noStrike">
                <a:solidFill>
                  <a:srgbClr val="0A6ABB"/>
                </a:solidFill>
                <a:latin typeface="Arial"/>
                <a:ea typeface="Arial"/>
                <a:cs typeface="Arial"/>
                <a:sym typeface="Arial"/>
                <a:hlinkClick r:id="rId2">
                  <a:extLst>
                    <a:ext uri="{A12FA001-AC4F-418D-AE19-62706E023703}">
                      <ahyp:hlinkClr val="tx"/>
                    </a:ext>
                  </a:extLst>
                </a:hlinkClick>
              </a:rPr>
              <a:t>“Using Digital Business Narratives to Speed Digital Business Transformation”</a:t>
            </a:r>
            <a:r>
              <a:rPr b="0" i="0" lang="en-GB">
                <a:solidFill>
                  <a:srgbClr val="424242"/>
                </a:solidFill>
                <a:latin typeface="Arial"/>
                <a:ea typeface="Arial"/>
                <a:cs typeface="Arial"/>
                <a:sym typeface="Arial"/>
              </a:rPr>
              <a:t>).</a:t>
            </a:r>
            <a:endParaRPr/>
          </a:p>
          <a:p>
            <a:pPr indent="-139700" lvl="0" marL="457200" rtl="0" algn="l">
              <a:lnSpc>
                <a:spcPct val="90000"/>
              </a:lnSpc>
              <a:spcBef>
                <a:spcPts val="0"/>
              </a:spcBef>
              <a:spcAft>
                <a:spcPts val="0"/>
              </a:spcAft>
              <a:buClr>
                <a:schemeClr val="dk1"/>
              </a:buClr>
              <a:buSzPts val="1400"/>
              <a:buFont typeface="Arial"/>
              <a:buNone/>
            </a:pPr>
            <a:r>
              <a:t/>
            </a:r>
            <a:endParaRPr b="0" i="0">
              <a:solidFill>
                <a:srgbClr val="424242"/>
              </a:solidFill>
              <a:latin typeface="Arial"/>
              <a:ea typeface="Arial"/>
              <a:cs typeface="Arial"/>
              <a:sym typeface="Arial"/>
            </a:endParaRPr>
          </a:p>
          <a:p>
            <a:pPr indent="-228600" lvl="0" marL="457200" rtl="0" algn="l">
              <a:lnSpc>
                <a:spcPct val="90000"/>
              </a:lnSpc>
              <a:spcBef>
                <a:spcPts val="0"/>
              </a:spcBef>
              <a:spcAft>
                <a:spcPts val="0"/>
              </a:spcAft>
              <a:buClr>
                <a:srgbClr val="424242"/>
              </a:buClr>
              <a:buSzPts val="1400"/>
              <a:buFont typeface="Arial"/>
              <a:buChar char="•"/>
            </a:pPr>
            <a:r>
              <a:rPr b="0" i="0" lang="en-GB">
                <a:solidFill>
                  <a:srgbClr val="424242"/>
                </a:solidFill>
                <a:latin typeface="Arial"/>
                <a:ea typeface="Arial"/>
                <a:cs typeface="Arial"/>
                <a:sym typeface="Arial"/>
              </a:rPr>
              <a:t>Empower yourselves by discussing how to navigate cultural issues and political landmines, and sustain a strong partnership. Appeal to shared objectives and purpose to make the case for change (see </a:t>
            </a:r>
            <a:r>
              <a:rPr b="0" i="0" lang="en-GB" u="sng" strike="noStrike">
                <a:solidFill>
                  <a:srgbClr val="0A6ABB"/>
                </a:solidFill>
                <a:latin typeface="Arial"/>
                <a:ea typeface="Arial"/>
                <a:cs typeface="Arial"/>
                <a:sym typeface="Arial"/>
                <a:hlinkClick r:id="rId3">
                  <a:extLst>
                    <a:ext uri="{A12FA001-AC4F-418D-AE19-62706E023703}">
                      <ahyp:hlinkClr val="tx"/>
                    </a:ext>
                  </a:extLst>
                </a:hlinkClick>
              </a:rPr>
              <a:t>“Selling Digital Transformation: A CIO’s Guide to Crafting Better Stories”</a:t>
            </a:r>
            <a:r>
              <a:rPr b="0" i="0" lang="en-GB">
                <a:solidFill>
                  <a:srgbClr val="424242"/>
                </a:solidFill>
                <a:latin typeface="Arial"/>
                <a:ea typeface="Arial"/>
                <a:cs typeface="Arial"/>
                <a:sym typeface="Arial"/>
              </a:rPr>
              <a:t>).</a:t>
            </a:r>
            <a:endParaRPr/>
          </a:p>
          <a:p>
            <a:pPr indent="-139700" lvl="0" marL="457200" rtl="0" algn="l">
              <a:lnSpc>
                <a:spcPct val="90000"/>
              </a:lnSpc>
              <a:spcBef>
                <a:spcPts val="0"/>
              </a:spcBef>
              <a:spcAft>
                <a:spcPts val="0"/>
              </a:spcAft>
              <a:buClr>
                <a:schemeClr val="dk1"/>
              </a:buClr>
              <a:buSzPts val="1400"/>
              <a:buFont typeface="Arial"/>
              <a:buNone/>
            </a:pPr>
            <a:r>
              <a:t/>
            </a:r>
            <a:endParaRPr b="0" i="0">
              <a:solidFill>
                <a:srgbClr val="424242"/>
              </a:solidFill>
              <a:latin typeface="Arial"/>
              <a:ea typeface="Arial"/>
              <a:cs typeface="Arial"/>
              <a:sym typeface="Arial"/>
            </a:endParaRPr>
          </a:p>
          <a:p>
            <a:pPr indent="-228600" lvl="0" marL="457200" rtl="0" algn="l">
              <a:lnSpc>
                <a:spcPct val="90000"/>
              </a:lnSpc>
              <a:spcBef>
                <a:spcPts val="0"/>
              </a:spcBef>
              <a:spcAft>
                <a:spcPts val="0"/>
              </a:spcAft>
              <a:buClr>
                <a:srgbClr val="424242"/>
              </a:buClr>
              <a:buSzPts val="1400"/>
              <a:buFont typeface="Arial"/>
              <a:buChar char="•"/>
            </a:pPr>
            <a:r>
              <a:rPr b="0" i="0" lang="en-GB">
                <a:solidFill>
                  <a:srgbClr val="424242"/>
                </a:solidFill>
                <a:latin typeface="Arial"/>
                <a:ea typeface="Arial"/>
                <a:cs typeface="Arial"/>
                <a:sym typeface="Arial"/>
              </a:rPr>
              <a:t>Engage your partners in the change by mapping out an action plan, a set of metrics and things they can contribute toward the shared success of the enterprise in a digital world (see </a:t>
            </a:r>
            <a:r>
              <a:rPr b="0" i="0" lang="en-GB" u="sng" strike="noStrike">
                <a:solidFill>
                  <a:srgbClr val="0A6ABB"/>
                </a:solidFill>
                <a:latin typeface="Arial"/>
                <a:ea typeface="Arial"/>
                <a:cs typeface="Arial"/>
                <a:sym typeface="Arial"/>
                <a:hlinkClick r:id="rId4">
                  <a:extLst>
                    <a:ext uri="{A12FA001-AC4F-418D-AE19-62706E023703}">
                      <ahyp:hlinkClr val="tx"/>
                    </a:ext>
                  </a:extLst>
                </a:hlinkClick>
              </a:rPr>
              <a:t>“Use the ESCAPE Model to Develop Change Leadership”).</a:t>
            </a:r>
            <a:endParaRPr b="0" i="0">
              <a:solidFill>
                <a:srgbClr val="424242"/>
              </a:solidFill>
              <a:latin typeface="Arial"/>
              <a:ea typeface="Arial"/>
              <a:cs typeface="Arial"/>
              <a:sym typeface="Arial"/>
            </a:endParaRPr>
          </a:p>
          <a:p>
            <a:pPr indent="-228600" lvl="0" marL="457200" marR="0" rtl="0" algn="l">
              <a:lnSpc>
                <a:spcPct val="90000"/>
              </a:lnSpc>
              <a:spcBef>
                <a:spcPts val="0"/>
              </a:spcBef>
              <a:spcAft>
                <a:spcPts val="0"/>
              </a:spcAft>
              <a:buClr>
                <a:schemeClr val="dk1"/>
              </a:buClr>
              <a:buSzPts val="1400"/>
              <a:buFont typeface="Arial"/>
              <a:buNone/>
            </a:pPr>
            <a:r>
              <a:t/>
            </a:r>
            <a:endParaRPr/>
          </a:p>
          <a:p>
            <a:pPr indent="0" lvl="0" marL="0" marR="0" rtl="0" algn="l">
              <a:lnSpc>
                <a:spcPct val="90000"/>
              </a:lnSpc>
              <a:spcBef>
                <a:spcPts val="0"/>
              </a:spcBef>
              <a:spcAft>
                <a:spcPts val="0"/>
              </a:spcAft>
              <a:buClr>
                <a:schemeClr val="dk1"/>
              </a:buClr>
              <a:buSzPts val="1200"/>
              <a:buFont typeface="Arial"/>
              <a:buNone/>
            </a:pPr>
            <a:r>
              <a:rPr lang="en-GB"/>
              <a:t>Source: </a:t>
            </a:r>
            <a:r>
              <a:rPr b="0" i="0" lang="en-GB">
                <a:solidFill>
                  <a:srgbClr val="212121"/>
                </a:solidFill>
                <a:latin typeface="Arial"/>
                <a:ea typeface="Arial"/>
                <a:cs typeface="Arial"/>
                <a:sym typeface="Arial"/>
              </a:rPr>
              <a:t>The 5 Conversations CIOs Must Have to Support Digital Business Acceleration, Chris Howard and Don Scheibenreif, </a:t>
            </a:r>
            <a:r>
              <a:rPr b="0" i="0" lang="en-GB">
                <a:solidFill>
                  <a:srgbClr val="424242"/>
                </a:solidFill>
                <a:latin typeface="Arial"/>
                <a:ea typeface="Arial"/>
                <a:cs typeface="Arial"/>
                <a:sym typeface="Arial"/>
              </a:rPr>
              <a:t>G00730876 </a:t>
            </a:r>
            <a:endParaRPr b="0" i="0">
              <a:solidFill>
                <a:srgbClr val="212121"/>
              </a:solidFill>
              <a:latin typeface="Arial"/>
              <a:ea typeface="Arial"/>
              <a:cs typeface="Arial"/>
              <a:sym typeface="Arial"/>
            </a:endParaRPr>
          </a:p>
          <a:p>
            <a:pPr indent="-228600" lvl="0" marL="457200" marR="0" rtl="0" algn="l">
              <a:lnSpc>
                <a:spcPct val="90000"/>
              </a:lnSpc>
              <a:spcBef>
                <a:spcPts val="40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Leverage scenario planning</a:t>
            </a:r>
            <a:endParaRPr/>
          </a:p>
          <a:p>
            <a:pPr indent="-228600" lvl="0" marL="457200" marR="0" rtl="0" algn="l">
              <a:lnSpc>
                <a:spcPct val="90000"/>
              </a:lnSpc>
              <a:spcBef>
                <a:spcPts val="0"/>
              </a:spcBef>
              <a:spcAft>
                <a:spcPts val="0"/>
              </a:spcAft>
              <a:buClr>
                <a:schemeClr val="dk1"/>
              </a:buClr>
              <a:buSzPts val="1400"/>
              <a:buFont typeface="Arial"/>
              <a:buNone/>
            </a:pPr>
            <a:r>
              <a:rPr lang="en-GB"/>
              <a:t>Prep for conversations with a list of questions and/or discussion points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1: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407" name="Google Shape;407;p3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3: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600"/>
              </a:spcAft>
              <a:buClr>
                <a:schemeClr val="dk1"/>
              </a:buClr>
              <a:buSzPts val="1400"/>
              <a:buFont typeface="Arial"/>
              <a:buNone/>
            </a:pPr>
            <a:r>
              <a:t/>
            </a:r>
            <a:endParaRPr/>
          </a:p>
        </p:txBody>
      </p:sp>
      <p:sp>
        <p:nvSpPr>
          <p:cNvPr id="419" name="Google Shape;419;p3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5: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425" name="Google Shape;425;p3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6: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431" name="Google Shape;431;p36: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rPr lang="en-GB"/>
              <a:t>Data taken from Gartner’s 2023 Changing Role of the CTO Function Survey</a:t>
            </a:r>
            <a:endParaRPr/>
          </a:p>
        </p:txBody>
      </p:sp>
      <p:sp>
        <p:nvSpPr>
          <p:cNvPr id="129" name="Google Shape;129;p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156" name="Google Shape;156;p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Font typeface="Arial"/>
              <a:buNone/>
            </a:pPr>
            <a:r>
              <a:rPr lang="en-GB"/>
              <a:t>Chief technology officers (CTOs) should make a note of the four most common CxO IT roles and their prerogatives to identify the areas of partnership:</a:t>
            </a:r>
            <a:endParaRPr/>
          </a:p>
          <a:p>
            <a:pPr indent="0" lvl="0" marL="0" rtl="0" algn="l">
              <a:lnSpc>
                <a:spcPct val="90000"/>
              </a:lnSpc>
              <a:spcBef>
                <a:spcPts val="0"/>
              </a:spcBef>
              <a:spcAft>
                <a:spcPts val="0"/>
              </a:spcAft>
              <a:buClr>
                <a:schemeClr val="dk1"/>
              </a:buClr>
              <a:buSzPts val="1400"/>
              <a:buFont typeface="Arial"/>
              <a:buNone/>
            </a:pPr>
            <a:r>
              <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Chief Information Officer </a:t>
            </a:r>
            <a:r>
              <a:rPr lang="en-GB"/>
              <a:t>has the responsibility to drive digital business and strive toward excellence in IT operational execution. </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Chief Digital Officer (CDO) </a:t>
            </a:r>
            <a:r>
              <a:rPr lang="en-GB"/>
              <a:t>advises the enterprise on digital initiatives and acts as a catalyst for these initiatives.</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Chief Data Officer </a:t>
            </a:r>
            <a:r>
              <a:rPr lang="en-GB"/>
              <a:t>works to make the enterprise decisions driven by data rather than perceptions.</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Chief Information Security Officer (CISO) </a:t>
            </a:r>
            <a:r>
              <a:rPr lang="en-GB"/>
              <a:t>has the responsibility to digitally secure the enterprise and balance that with investments in newer digital security technologies.</a:t>
            </a:r>
            <a:endParaRPr/>
          </a:p>
          <a:p>
            <a:pPr indent="-82550" lvl="0" marL="171450" rtl="0" algn="l">
              <a:lnSpc>
                <a:spcPct val="90000"/>
              </a:lnSpc>
              <a:spcBef>
                <a:spcPts val="600"/>
              </a:spcBef>
              <a:spcAft>
                <a:spcPts val="0"/>
              </a:spcAft>
              <a:buClr>
                <a:schemeClr val="dk1"/>
              </a:buClr>
              <a:buSzPts val="1400"/>
              <a:buFont typeface="Arial"/>
              <a:buNone/>
            </a:pPr>
            <a:r>
              <a:t/>
            </a:r>
            <a:endParaRPr/>
          </a:p>
          <a:p>
            <a:pPr indent="-228600" lvl="0" marL="457200" marR="0" rtl="0" algn="l">
              <a:lnSpc>
                <a:spcPct val="90000"/>
              </a:lnSpc>
              <a:spcBef>
                <a:spcPts val="0"/>
              </a:spcBef>
              <a:spcAft>
                <a:spcPts val="0"/>
              </a:spcAft>
              <a:buClr>
                <a:schemeClr val="dk1"/>
              </a:buClr>
              <a:buSzPts val="1400"/>
              <a:buFont typeface="Arial"/>
              <a:buNone/>
            </a:pPr>
            <a:r>
              <a:rPr lang="en-GB"/>
              <a:t>CTOs should use these roles to build partnerships with their peers in the enterprise. Often a Chief Digital Officer is also hired to accelerate the transition to a digital business. </a:t>
            </a:r>
            <a:endParaRPr/>
          </a:p>
          <a:p>
            <a:pPr indent="-228600" lvl="0" marL="457200" marR="0" rtl="0" algn="l">
              <a:lnSpc>
                <a:spcPct val="90000"/>
              </a:lnSpc>
              <a:spcBef>
                <a:spcPts val="0"/>
              </a:spcBef>
              <a:spcAft>
                <a:spcPts val="0"/>
              </a:spcAft>
              <a:buClr>
                <a:schemeClr val="dk1"/>
              </a:buClr>
              <a:buSzPts val="1400"/>
              <a:buFont typeface="Arial"/>
              <a:buNone/>
            </a:pPr>
            <a:r>
              <a:rPr lang="en-GB"/>
              <a:t>Even if your organization doesn’t have all these roles, elements of these roles (and the responsibilities they represent) are essential to building an adaptive and resilient organization that can navigate turbulent and volatile environments. </a:t>
            </a:r>
            <a:endParaRPr/>
          </a:p>
          <a:p>
            <a:pPr indent="-228600" lvl="0" marL="457200" marR="0" rtl="0" algn="l">
              <a:lnSpc>
                <a:spcPct val="90000"/>
              </a:lnSpc>
              <a:spcBef>
                <a:spcPts val="0"/>
              </a:spcBef>
              <a:spcAft>
                <a:spcPts val="0"/>
              </a:spcAft>
              <a:buClr>
                <a:schemeClr val="dk1"/>
              </a:buClr>
              <a:buSzPts val="1400"/>
              <a:buFont typeface="Arial"/>
              <a:buNone/>
            </a:pPr>
            <a:r>
              <a:t/>
            </a:r>
            <a:endParaRPr>
              <a:solidFill>
                <a:srgbClr val="000000"/>
              </a:solidFill>
              <a:latin typeface="Arial"/>
              <a:ea typeface="Arial"/>
              <a:cs typeface="Arial"/>
              <a:sym typeface="Arial"/>
            </a:endParaRPr>
          </a:p>
          <a:p>
            <a:pPr indent="0" lvl="0" marL="0" rtl="0" algn="l">
              <a:lnSpc>
                <a:spcPct val="90000"/>
              </a:lnSpc>
              <a:spcBef>
                <a:spcPts val="600"/>
              </a:spcBef>
              <a:spcAft>
                <a:spcPts val="0"/>
              </a:spcAft>
              <a:buClr>
                <a:schemeClr val="dk1"/>
              </a:buClr>
              <a:buSzPts val="1400"/>
              <a:buFont typeface="Arial"/>
              <a:buNone/>
            </a:pPr>
            <a:r>
              <a:rPr lang="en-GB"/>
              <a:t>How these roles partner depends on org maturity &amp; digital maturity</a:t>
            </a:r>
            <a:endParaRPr/>
          </a:p>
          <a:p>
            <a:pPr indent="-228600" lvl="0" marL="457200" rtl="0" algn="l">
              <a:lnSpc>
                <a:spcPct val="90000"/>
              </a:lnSpc>
              <a:spcBef>
                <a:spcPts val="1200"/>
              </a:spcBef>
              <a:spcAft>
                <a:spcPts val="0"/>
              </a:spcAft>
              <a:buClr>
                <a:schemeClr val="dk1"/>
              </a:buClr>
              <a:buSzPts val="1400"/>
              <a:buFont typeface="Arial"/>
              <a:buNone/>
            </a:pPr>
            <a:r>
              <a:rPr lang="en-GB"/>
              <a:t>CAVEATs: </a:t>
            </a:r>
            <a:endParaRPr/>
          </a:p>
          <a:p>
            <a:pPr indent="-228600" lvl="0" marL="457200" rtl="0" algn="l">
              <a:lnSpc>
                <a:spcPct val="90000"/>
              </a:lnSpc>
              <a:spcBef>
                <a:spcPts val="1200"/>
              </a:spcBef>
              <a:spcAft>
                <a:spcPts val="0"/>
              </a:spcAft>
              <a:buClr>
                <a:schemeClr val="dk1"/>
              </a:buClr>
              <a:buSzPts val="1400"/>
              <a:buFont typeface="Arial"/>
              <a:buNone/>
            </a:pPr>
            <a:r>
              <a:rPr lang="en-GB"/>
              <a:t>1. Not all orgs will have all 4 roles BUT they will probably have some tech leader with a subset of these responsibilities who the CTO should work with</a:t>
            </a:r>
            <a:endParaRPr/>
          </a:p>
          <a:p>
            <a:pPr indent="-228600" lvl="0" marL="457200" rtl="0" algn="l">
              <a:lnSpc>
                <a:spcPct val="90000"/>
              </a:lnSpc>
              <a:spcBef>
                <a:spcPts val="1200"/>
              </a:spcBef>
              <a:spcAft>
                <a:spcPts val="600"/>
              </a:spcAft>
              <a:buClr>
                <a:schemeClr val="dk1"/>
              </a:buClr>
              <a:buSzPts val="1400"/>
              <a:buFont typeface="Arial"/>
              <a:buNone/>
            </a:pPr>
            <a:r>
              <a:rPr lang="en-GB"/>
              <a:t>2. the precise focus and set of responsibilities for each tech CxO role will differ in each organization, in order to provide the right set of responsibilities, skills and experience to facilitate the digital business journey</a:t>
            </a:r>
            <a:endParaRPr/>
          </a:p>
        </p:txBody>
      </p:sp>
      <p:sp>
        <p:nvSpPr>
          <p:cNvPr id="163" name="Google Shape;163;p6: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rtl="0" algn="l">
              <a:lnSpc>
                <a:spcPct val="90000"/>
              </a:lnSpc>
              <a:spcBef>
                <a:spcPts val="0"/>
              </a:spcBef>
              <a:spcAft>
                <a:spcPts val="0"/>
              </a:spcAft>
              <a:buClr>
                <a:schemeClr val="dk1"/>
              </a:buClr>
              <a:buSzPts val="1400"/>
              <a:buFont typeface="Arial"/>
              <a:buNone/>
            </a:pPr>
            <a:r>
              <a:rPr lang="en-GB"/>
              <a:t>Chief technology officers (CTOs) should make a note of the four most common CxO business roles and their prerogatives to identify the areas of partnership:</a:t>
            </a:r>
            <a:endParaRPr b="1">
              <a:solidFill>
                <a:srgbClr val="FF0000"/>
              </a:solidFill>
            </a:endParaRPr>
          </a:p>
          <a:p>
            <a:pPr indent="0" lvl="0" marL="0" rtl="0" algn="l">
              <a:lnSpc>
                <a:spcPct val="90000"/>
              </a:lnSpc>
              <a:spcBef>
                <a:spcPts val="0"/>
              </a:spcBef>
              <a:spcAft>
                <a:spcPts val="0"/>
              </a:spcAft>
              <a:buClr>
                <a:schemeClr val="dk1"/>
              </a:buClr>
              <a:buSzPts val="1400"/>
              <a:buFont typeface="Arial"/>
              <a:buNone/>
            </a:pPr>
            <a:r>
              <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CEO </a:t>
            </a:r>
            <a:r>
              <a:rPr lang="en-GB"/>
              <a:t>sets digital business ambition and the plan to achieve it</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CFO </a:t>
            </a:r>
            <a:r>
              <a:rPr lang="en-GB"/>
              <a:t>decides how much money to dedicate to digital technology investments and tracks value generated from them</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COO </a:t>
            </a:r>
            <a:r>
              <a:rPr lang="en-GB"/>
              <a:t>focuses on operational efficiency/resilience/agility and product/service quality</a:t>
            </a:r>
            <a:endParaRPr/>
          </a:p>
          <a:p>
            <a:pPr indent="-171450" lvl="0" marL="171450" rtl="0" algn="l">
              <a:lnSpc>
                <a:spcPct val="90000"/>
              </a:lnSpc>
              <a:spcBef>
                <a:spcPts val="600"/>
              </a:spcBef>
              <a:spcAft>
                <a:spcPts val="0"/>
              </a:spcAft>
              <a:buClr>
                <a:schemeClr val="dk1"/>
              </a:buClr>
              <a:buSzPts val="1400"/>
              <a:buFont typeface="Arial"/>
              <a:buChar char="-"/>
            </a:pPr>
            <a:r>
              <a:rPr lang="en-GB"/>
              <a:t>The </a:t>
            </a:r>
            <a:r>
              <a:rPr b="1" lang="en-GB"/>
              <a:t>CMO </a:t>
            </a:r>
            <a:r>
              <a:rPr lang="en-GB"/>
              <a:t>optimizes an omni-channel customer experience through hybrid marketing (both digital and non-digital)</a:t>
            </a:r>
            <a:endParaRPr/>
          </a:p>
          <a:p>
            <a:pPr indent="-82550" lvl="0" marL="171450" rtl="0" algn="l">
              <a:lnSpc>
                <a:spcPct val="90000"/>
              </a:lnSpc>
              <a:spcBef>
                <a:spcPts val="600"/>
              </a:spcBef>
              <a:spcAft>
                <a:spcPts val="0"/>
              </a:spcAft>
              <a:buClr>
                <a:schemeClr val="dk1"/>
              </a:buClr>
              <a:buSzPts val="1400"/>
              <a:buFont typeface="Arial"/>
              <a:buNone/>
            </a:pPr>
            <a:r>
              <a:t/>
            </a:r>
            <a:endParaRPr/>
          </a:p>
          <a:p>
            <a:pPr indent="-228600" lvl="0" marL="457200" rtl="0" algn="l">
              <a:lnSpc>
                <a:spcPct val="90000"/>
              </a:lnSpc>
              <a:spcBef>
                <a:spcPts val="600"/>
              </a:spcBef>
              <a:spcAft>
                <a:spcPts val="0"/>
              </a:spcAft>
              <a:buClr>
                <a:schemeClr val="dk1"/>
              </a:buClr>
              <a:buSzPts val="1400"/>
              <a:buFont typeface="Arial"/>
              <a:buNone/>
            </a:pPr>
            <a:r>
              <a:rPr lang="en-GB"/>
              <a:t>CTOs should collaborate with these roles to build partnerships, seeking to understand how each role strives to deliver the CEO's digital business ambition</a:t>
            </a:r>
            <a:endParaRPr>
              <a:solidFill>
                <a:srgbClr val="000000"/>
              </a:solidFill>
              <a:latin typeface="Arial"/>
              <a:ea typeface="Arial"/>
              <a:cs typeface="Arial"/>
              <a:sym typeface="Arial"/>
            </a:endParaRPr>
          </a:p>
          <a:p>
            <a:pPr indent="-228600" lvl="0" marL="457200" rtl="0" algn="l">
              <a:lnSpc>
                <a:spcPct val="90000"/>
              </a:lnSpc>
              <a:spcBef>
                <a:spcPts val="600"/>
              </a:spcBef>
              <a:spcAft>
                <a:spcPts val="600"/>
              </a:spcAft>
              <a:buClr>
                <a:schemeClr val="dk1"/>
              </a:buClr>
              <a:buSzPts val="1400"/>
              <a:buFont typeface="Arial"/>
              <a:buNone/>
            </a:pPr>
            <a:r>
              <a:t/>
            </a:r>
            <a:endParaRPr/>
          </a:p>
        </p:txBody>
      </p:sp>
      <p:sp>
        <p:nvSpPr>
          <p:cNvPr id="196" name="Google Shape;196;p7: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230" name="Google Shape;230;p8: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9: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228600" lvl="0" marL="457200" rtl="0" algn="l">
              <a:lnSpc>
                <a:spcPct val="90000"/>
              </a:lnSpc>
              <a:spcBef>
                <a:spcPts val="0"/>
              </a:spcBef>
              <a:spcAft>
                <a:spcPts val="0"/>
              </a:spcAft>
              <a:buClr>
                <a:srgbClr val="424242"/>
              </a:buClr>
              <a:buSzPts val="1400"/>
              <a:buFont typeface="Arial"/>
              <a:buNone/>
            </a:pPr>
            <a:r>
              <a:rPr b="0" i="0" lang="en-GB">
                <a:solidFill>
                  <a:srgbClr val="424242"/>
                </a:solidFill>
                <a:latin typeface="Arial"/>
                <a:ea typeface="Arial"/>
                <a:cs typeface="Arial"/>
                <a:sym typeface="Arial"/>
              </a:rPr>
              <a:t>This research addresses leveraging existing skills to develop robust leadership across the IT management team, and examines the key components of building complementary leadership:</a:t>
            </a:r>
            <a:endParaRPr/>
          </a:p>
          <a:p>
            <a:pPr indent="-228600" lvl="0" marL="457200" rtl="0" algn="l">
              <a:lnSpc>
                <a:spcPct val="90000"/>
              </a:lnSpc>
              <a:spcBef>
                <a:spcPts val="0"/>
              </a:spcBef>
              <a:spcAft>
                <a:spcPts val="0"/>
              </a:spcAft>
              <a:buClr>
                <a:srgbClr val="424242"/>
              </a:buClr>
              <a:buSzPts val="1400"/>
              <a:buFont typeface="Arial"/>
              <a:buChar char="•"/>
            </a:pPr>
            <a:r>
              <a:rPr b="0" i="0" lang="en-GB">
                <a:solidFill>
                  <a:srgbClr val="424242"/>
                </a:solidFill>
                <a:latin typeface="Arial"/>
                <a:ea typeface="Arial"/>
                <a:cs typeface="Arial"/>
                <a:sym typeface="Arial"/>
              </a:rPr>
              <a:t>Complementary support: How do we fill leaders’ urgent capability gaps quickly?</a:t>
            </a:r>
            <a:endParaRPr/>
          </a:p>
          <a:p>
            <a:pPr indent="-228600" lvl="0" marL="457200" rtl="0" algn="l">
              <a:lnSpc>
                <a:spcPct val="90000"/>
              </a:lnSpc>
              <a:spcBef>
                <a:spcPts val="0"/>
              </a:spcBef>
              <a:spcAft>
                <a:spcPts val="0"/>
              </a:spcAft>
              <a:buClr>
                <a:srgbClr val="424242"/>
              </a:buClr>
              <a:buSzPts val="1400"/>
              <a:buFont typeface="Arial"/>
              <a:buChar char="•"/>
            </a:pPr>
            <a:r>
              <a:rPr b="0" i="0" lang="en-GB">
                <a:solidFill>
                  <a:srgbClr val="424242"/>
                </a:solidFill>
                <a:latin typeface="Arial"/>
                <a:ea typeface="Arial"/>
                <a:cs typeface="Arial"/>
                <a:sym typeface="Arial"/>
              </a:rPr>
              <a:t>Contextual awareness: How do we help leaders focus on the right capabilities?</a:t>
            </a:r>
            <a:endParaRPr/>
          </a:p>
          <a:p>
            <a:pPr indent="-228600" lvl="0" marL="457200" rtl="0" algn="l">
              <a:lnSpc>
                <a:spcPct val="90000"/>
              </a:lnSpc>
              <a:spcBef>
                <a:spcPts val="0"/>
              </a:spcBef>
              <a:spcAft>
                <a:spcPts val="0"/>
              </a:spcAft>
              <a:buClr>
                <a:srgbClr val="424242"/>
              </a:buClr>
              <a:buSzPts val="1400"/>
              <a:buFont typeface="Arial"/>
              <a:buChar char="•"/>
            </a:pPr>
            <a:r>
              <a:rPr b="0" i="0" lang="en-GB">
                <a:solidFill>
                  <a:srgbClr val="424242"/>
                </a:solidFill>
                <a:latin typeface="Arial"/>
                <a:ea typeface="Arial"/>
                <a:cs typeface="Arial"/>
                <a:sym typeface="Arial"/>
              </a:rPr>
              <a:t>Practical evolution: How do we get leaders to change their behaviors?</a:t>
            </a:r>
            <a:endParaRPr/>
          </a:p>
          <a:p>
            <a:pPr indent="-228600" lvl="0" marL="457200" marR="0" rtl="0" algn="l">
              <a:lnSpc>
                <a:spcPct val="90000"/>
              </a:lnSpc>
              <a:spcBef>
                <a:spcPts val="0"/>
              </a:spcBef>
              <a:spcAft>
                <a:spcPts val="0"/>
              </a:spcAft>
              <a:buClr>
                <a:schemeClr val="dk1"/>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5" name="Shape 15"/>
        <p:cNvGrpSpPr/>
        <p:nvPr/>
      </p:nvGrpSpPr>
      <p:grpSpPr>
        <a:xfrm>
          <a:off x="0" y="0"/>
          <a:ext cx="0" cy="0"/>
          <a:chOff x="0" y="0"/>
          <a:chExt cx="0" cy="0"/>
        </a:xfrm>
      </p:grpSpPr>
      <p:sp>
        <p:nvSpPr>
          <p:cNvPr id="16" name="Google Shape;16;p40"/>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40"/>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b="0" i="0" lang="en-GB"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GB" sz="700" u="none" cap="none" strike="noStrike">
                <a:solidFill>
                  <a:schemeClr val="lt1"/>
                </a:solidFill>
                <a:latin typeface="Arial"/>
                <a:ea typeface="Arial"/>
                <a:cs typeface="Arial"/>
                <a:sym typeface="Arial"/>
              </a:rPr>
            </a:br>
            <a:r>
              <a:rPr b="0" i="0" lang="en-GB"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sp>
        <p:nvSpPr>
          <p:cNvPr id="19" name="Google Shape;19;p40"/>
          <p:cNvSpPr/>
          <p:nvPr/>
        </p:nvSpPr>
        <p:spPr>
          <a:xfrm>
            <a:off x="1591056"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 name="Google Shape;20;p40"/>
          <p:cNvSpPr/>
          <p:nvPr/>
        </p:nvSpPr>
        <p:spPr>
          <a:xfrm>
            <a:off x="7059168"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 name="Google Shape;21;p40"/>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1" name="Shape 61"/>
        <p:cNvGrpSpPr/>
        <p:nvPr/>
      </p:nvGrpSpPr>
      <p:grpSpPr>
        <a:xfrm>
          <a:off x="0" y="0"/>
          <a:ext cx="0" cy="0"/>
          <a:chOff x="0" y="0"/>
          <a:chExt cx="0" cy="0"/>
        </a:xfrm>
      </p:grpSpPr>
      <p:sp>
        <p:nvSpPr>
          <p:cNvPr id="62" name="Google Shape;62;p48"/>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3" name="Shape 63"/>
        <p:cNvGrpSpPr/>
        <p:nvPr/>
      </p:nvGrpSpPr>
      <p:grpSpPr>
        <a:xfrm>
          <a:off x="0" y="0"/>
          <a:ext cx="0" cy="0"/>
          <a:chOff x="0" y="0"/>
          <a:chExt cx="0" cy="0"/>
        </a:xfrm>
      </p:grpSpPr>
      <p:sp>
        <p:nvSpPr>
          <p:cNvPr id="64" name="Google Shape;64;p49"/>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9"/>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graphics right">
  <p:cSld name="Two column graphics right">
    <p:spTree>
      <p:nvGrpSpPr>
        <p:cNvPr id="66" name="Shape 66"/>
        <p:cNvGrpSpPr/>
        <p:nvPr/>
      </p:nvGrpSpPr>
      <p:grpSpPr>
        <a:xfrm>
          <a:off x="0" y="0"/>
          <a:ext cx="0" cy="0"/>
          <a:chOff x="0" y="0"/>
          <a:chExt cx="0" cy="0"/>
        </a:xfrm>
      </p:grpSpPr>
      <p:sp>
        <p:nvSpPr>
          <p:cNvPr id="67" name="Google Shape;67;p50"/>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0"/>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69" name="Shape 69"/>
        <p:cNvGrpSpPr/>
        <p:nvPr/>
      </p:nvGrpSpPr>
      <p:grpSpPr>
        <a:xfrm>
          <a:off x="0" y="0"/>
          <a:ext cx="0" cy="0"/>
          <a:chOff x="0" y="0"/>
          <a:chExt cx="0" cy="0"/>
        </a:xfrm>
      </p:grpSpPr>
      <p:sp>
        <p:nvSpPr>
          <p:cNvPr id="70" name="Google Shape;70;p51"/>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1"/>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51"/>
          <p:cNvSpPr txBox="1"/>
          <p:nvPr>
            <p:ph idx="2" type="body"/>
          </p:nvPr>
        </p:nvSpPr>
        <p:spPr>
          <a:xfrm>
            <a:off x="6236208"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73" name="Shape 73"/>
        <p:cNvGrpSpPr/>
        <p:nvPr/>
      </p:nvGrpSpPr>
      <p:grpSpPr>
        <a:xfrm>
          <a:off x="0" y="0"/>
          <a:ext cx="0" cy="0"/>
          <a:chOff x="0" y="0"/>
          <a:chExt cx="0" cy="0"/>
        </a:xfrm>
      </p:grpSpPr>
      <p:sp>
        <p:nvSpPr>
          <p:cNvPr id="74" name="Google Shape;74;p5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2"/>
          <p:cNvSpPr txBox="1"/>
          <p:nvPr>
            <p:ph idx="1" type="body"/>
          </p:nvPr>
        </p:nvSpPr>
        <p:spPr>
          <a:xfrm>
            <a:off x="457200"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2"/>
          <p:cNvSpPr txBox="1"/>
          <p:nvPr>
            <p:ph idx="2" type="body"/>
          </p:nvPr>
        </p:nvSpPr>
        <p:spPr>
          <a:xfrm>
            <a:off x="4425696"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2"/>
          <p:cNvSpPr txBox="1"/>
          <p:nvPr>
            <p:ph idx="3" type="body"/>
          </p:nvPr>
        </p:nvSpPr>
        <p:spPr>
          <a:xfrm>
            <a:off x="8394192"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aded">
  <p:cSld name="Three column shaded">
    <p:spTree>
      <p:nvGrpSpPr>
        <p:cNvPr id="78" name="Shape 78"/>
        <p:cNvGrpSpPr/>
        <p:nvPr/>
      </p:nvGrpSpPr>
      <p:grpSpPr>
        <a:xfrm>
          <a:off x="0" y="0"/>
          <a:ext cx="0" cy="0"/>
          <a:chOff x="0" y="0"/>
          <a:chExt cx="0" cy="0"/>
        </a:xfrm>
      </p:grpSpPr>
      <p:sp>
        <p:nvSpPr>
          <p:cNvPr id="79" name="Google Shape;79;p5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3"/>
          <p:cNvSpPr txBox="1"/>
          <p:nvPr>
            <p:ph idx="1" type="body"/>
          </p:nvPr>
        </p:nvSpPr>
        <p:spPr>
          <a:xfrm>
            <a:off x="457200"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3"/>
          <p:cNvSpPr txBox="1"/>
          <p:nvPr>
            <p:ph idx="2" type="body"/>
          </p:nvPr>
        </p:nvSpPr>
        <p:spPr>
          <a:xfrm>
            <a:off x="4425696"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3"/>
          <p:cNvSpPr txBox="1"/>
          <p:nvPr>
            <p:ph idx="3" type="body"/>
          </p:nvPr>
        </p:nvSpPr>
        <p:spPr>
          <a:xfrm>
            <a:off x="8394192"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83" name="Shape 83"/>
        <p:cNvGrpSpPr/>
        <p:nvPr/>
      </p:nvGrpSpPr>
      <p:grpSpPr>
        <a:xfrm>
          <a:off x="0" y="0"/>
          <a:ext cx="0" cy="0"/>
          <a:chOff x="0" y="0"/>
          <a:chExt cx="0" cy="0"/>
        </a:xfrm>
      </p:grpSpPr>
      <p:sp>
        <p:nvSpPr>
          <p:cNvPr id="84" name="Google Shape;84;p54"/>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4"/>
          <p:cNvSpPr txBox="1"/>
          <p:nvPr>
            <p:ph idx="1" type="body"/>
          </p:nvPr>
        </p:nvSpPr>
        <p:spPr>
          <a:xfrm>
            <a:off x="457200"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4"/>
          <p:cNvSpPr txBox="1"/>
          <p:nvPr>
            <p:ph idx="2" type="body"/>
          </p:nvPr>
        </p:nvSpPr>
        <p:spPr>
          <a:xfrm>
            <a:off x="3348482"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54"/>
          <p:cNvSpPr txBox="1"/>
          <p:nvPr>
            <p:ph idx="3" type="body"/>
          </p:nvPr>
        </p:nvSpPr>
        <p:spPr>
          <a:xfrm>
            <a:off x="6239764"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54"/>
          <p:cNvSpPr txBox="1"/>
          <p:nvPr>
            <p:ph idx="4" type="body"/>
          </p:nvPr>
        </p:nvSpPr>
        <p:spPr>
          <a:xfrm>
            <a:off x="9131046"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haded">
  <p:cSld name="Four column shaded">
    <p:spTree>
      <p:nvGrpSpPr>
        <p:cNvPr id="89" name="Shape 89"/>
        <p:cNvGrpSpPr/>
        <p:nvPr/>
      </p:nvGrpSpPr>
      <p:grpSpPr>
        <a:xfrm>
          <a:off x="0" y="0"/>
          <a:ext cx="0" cy="0"/>
          <a:chOff x="0" y="0"/>
          <a:chExt cx="0" cy="0"/>
        </a:xfrm>
      </p:grpSpPr>
      <p:sp>
        <p:nvSpPr>
          <p:cNvPr id="90" name="Google Shape;90;p5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5"/>
          <p:cNvSpPr txBox="1"/>
          <p:nvPr>
            <p:ph idx="1" type="body"/>
          </p:nvPr>
        </p:nvSpPr>
        <p:spPr>
          <a:xfrm>
            <a:off x="457200"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55"/>
          <p:cNvSpPr txBox="1"/>
          <p:nvPr>
            <p:ph idx="2" type="body"/>
          </p:nvPr>
        </p:nvSpPr>
        <p:spPr>
          <a:xfrm>
            <a:off x="3348482"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55"/>
          <p:cNvSpPr txBox="1"/>
          <p:nvPr>
            <p:ph idx="3" type="body"/>
          </p:nvPr>
        </p:nvSpPr>
        <p:spPr>
          <a:xfrm>
            <a:off x="6239764"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55"/>
          <p:cNvSpPr txBox="1"/>
          <p:nvPr>
            <p:ph idx="4" type="body"/>
          </p:nvPr>
        </p:nvSpPr>
        <p:spPr>
          <a:xfrm>
            <a:off x="9131046"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95" name="Shape 95"/>
        <p:cNvGrpSpPr/>
        <p:nvPr/>
      </p:nvGrpSpPr>
      <p:grpSpPr>
        <a:xfrm>
          <a:off x="0" y="0"/>
          <a:ext cx="0" cy="0"/>
          <a:chOff x="0" y="0"/>
          <a:chExt cx="0" cy="0"/>
        </a:xfrm>
      </p:grpSpPr>
      <p:sp>
        <p:nvSpPr>
          <p:cNvPr id="96" name="Google Shape;96;p56"/>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6"/>
          <p:cNvSpPr/>
          <p:nvPr/>
        </p:nvSpPr>
        <p:spPr>
          <a:xfrm>
            <a:off x="0" y="1353312"/>
            <a:ext cx="1755648" cy="3291840"/>
          </a:xfrm>
          <a:prstGeom prst="rect">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56"/>
          <p:cNvSpPr/>
          <p:nvPr/>
        </p:nvSpPr>
        <p:spPr>
          <a:xfrm>
            <a:off x="7141464" y="1353312"/>
            <a:ext cx="5047488" cy="3291840"/>
          </a:xfrm>
          <a:prstGeom prst="rect">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hoto">
  <p:cSld name="Quote with photo">
    <p:spTree>
      <p:nvGrpSpPr>
        <p:cNvPr id="99" name="Shape 99"/>
        <p:cNvGrpSpPr/>
        <p:nvPr/>
      </p:nvGrpSpPr>
      <p:grpSpPr>
        <a:xfrm>
          <a:off x="0" y="0"/>
          <a:ext cx="0" cy="0"/>
          <a:chOff x="0" y="0"/>
          <a:chExt cx="0" cy="0"/>
        </a:xfrm>
      </p:grpSpPr>
      <p:sp>
        <p:nvSpPr>
          <p:cNvPr id="100" name="Google Shape;100;p57"/>
          <p:cNvSpPr txBox="1"/>
          <p:nvPr>
            <p:ph type="title"/>
          </p:nvPr>
        </p:nvSpPr>
        <p:spPr>
          <a:xfrm>
            <a:off x="457199" y="1009268"/>
            <a:ext cx="606014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57"/>
          <p:cNvSpPr txBox="1"/>
          <p:nvPr>
            <p:ph idx="1" type="body"/>
          </p:nvPr>
        </p:nvSpPr>
        <p:spPr>
          <a:xfrm>
            <a:off x="457199" y="5485384"/>
            <a:ext cx="6060141" cy="34747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dk1"/>
              </a:buClr>
              <a:buSzPts val="1400"/>
              <a:buNone/>
              <a:defRPr sz="1400">
                <a:solidFill>
                  <a:schemeClr val="dk1"/>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2" name="Google Shape;102;p57"/>
          <p:cNvSpPr/>
          <p:nvPr>
            <p:ph idx="2" type="pic"/>
          </p:nvPr>
        </p:nvSpPr>
        <p:spPr>
          <a:xfrm>
            <a:off x="7040880" y="1346199"/>
            <a:ext cx="4690872" cy="429768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3" name="Shape 103"/>
        <p:cNvGrpSpPr/>
        <p:nvPr/>
      </p:nvGrpSpPr>
      <p:grpSpPr>
        <a:xfrm>
          <a:off x="0" y="0"/>
          <a:ext cx="0" cy="0"/>
          <a:chOff x="0" y="0"/>
          <a:chExt cx="0" cy="0"/>
        </a:xfrm>
      </p:grpSpPr>
      <p:sp>
        <p:nvSpPr>
          <p:cNvPr id="104" name="Google Shape;104;p58"/>
          <p:cNvSpPr txBox="1"/>
          <p:nvPr>
            <p:ph type="title"/>
          </p:nvPr>
        </p:nvSpPr>
        <p:spPr>
          <a:xfrm>
            <a:off x="457199" y="1009268"/>
            <a:ext cx="836676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58"/>
          <p:cNvSpPr txBox="1"/>
          <p:nvPr>
            <p:ph idx="1" type="body"/>
          </p:nvPr>
        </p:nvSpPr>
        <p:spPr>
          <a:xfrm>
            <a:off x="457199" y="5485384"/>
            <a:ext cx="8366761" cy="34747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dk1"/>
              </a:buClr>
              <a:buSzPts val="1400"/>
              <a:buNone/>
              <a:defRPr sz="1400">
                <a:solidFill>
                  <a:schemeClr val="dk1"/>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2"/>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1200"/>
              </a:spcBef>
              <a:spcAft>
                <a:spcPts val="0"/>
              </a:spcAft>
              <a:buClr>
                <a:schemeClr val="dk2"/>
              </a:buClr>
              <a:buSzPts val="18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1_Two column">
    <p:spTree>
      <p:nvGrpSpPr>
        <p:cNvPr id="31" name="Shape 31"/>
        <p:cNvGrpSpPr/>
        <p:nvPr/>
      </p:nvGrpSpPr>
      <p:grpSpPr>
        <a:xfrm>
          <a:off x="0" y="0"/>
          <a:ext cx="0" cy="0"/>
          <a:chOff x="0" y="0"/>
          <a:chExt cx="0" cy="0"/>
        </a:xfrm>
      </p:grpSpPr>
      <p:sp>
        <p:nvSpPr>
          <p:cNvPr id="32" name="Google Shape;32;p43"/>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1200"/>
              </a:spcBef>
              <a:spcAft>
                <a:spcPts val="0"/>
              </a:spcAft>
              <a:buClr>
                <a:schemeClr val="dk2"/>
              </a:buClr>
              <a:buSzPts val="18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3"/>
          <p:cNvSpPr txBox="1"/>
          <p:nvPr>
            <p:ph idx="1" type="body"/>
          </p:nvPr>
        </p:nvSpPr>
        <p:spPr>
          <a:xfrm>
            <a:off x="457200" y="1527175"/>
            <a:ext cx="5499100" cy="446087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3"/>
          <p:cNvSpPr txBox="1"/>
          <p:nvPr>
            <p:ph idx="2" type="body"/>
          </p:nvPr>
        </p:nvSpPr>
        <p:spPr>
          <a:xfrm>
            <a:off x="6234113" y="1527175"/>
            <a:ext cx="5499100" cy="4460875"/>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1200"/>
              </a:spcBef>
              <a:spcAft>
                <a:spcPts val="0"/>
              </a:spcAft>
              <a:buClr>
                <a:schemeClr val="dk1"/>
              </a:buClr>
              <a:buSzPts val="2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35" name="Shape 35"/>
        <p:cNvGrpSpPr/>
        <p:nvPr/>
      </p:nvGrpSpPr>
      <p:grpSpPr>
        <a:xfrm>
          <a:off x="0" y="0"/>
          <a:ext cx="0" cy="0"/>
          <a:chOff x="0" y="0"/>
          <a:chExt cx="0" cy="0"/>
        </a:xfrm>
      </p:grpSpPr>
      <p:sp>
        <p:nvSpPr>
          <p:cNvPr id="36" name="Google Shape;36;p44"/>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lvl1pPr lvl="0" algn="l">
              <a:lnSpc>
                <a:spcPct val="90000"/>
              </a:lnSpc>
              <a:spcBef>
                <a:spcPts val="1200"/>
              </a:spcBef>
              <a:spcAft>
                <a:spcPts val="0"/>
              </a:spcAft>
              <a:buClr>
                <a:schemeClr val="dk2"/>
              </a:buClr>
              <a:buSzPts val="18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4"/>
          <p:cNvSpPr txBox="1"/>
          <p:nvPr>
            <p:ph idx="1" type="body"/>
          </p:nvPr>
        </p:nvSpPr>
        <p:spPr>
          <a:xfrm>
            <a:off x="457200" y="1527175"/>
            <a:ext cx="11276013" cy="4460873"/>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1200"/>
              </a:spcBef>
              <a:spcAft>
                <a:spcPts val="0"/>
              </a:spcAft>
              <a:buClr>
                <a:schemeClr val="dk1"/>
              </a:buClr>
              <a:buSzPts val="2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ky">
  <p:cSld name="Divider W1_Sky">
    <p:spTree>
      <p:nvGrpSpPr>
        <p:cNvPr id="38" name="Shape 38"/>
        <p:cNvGrpSpPr/>
        <p:nvPr/>
      </p:nvGrpSpPr>
      <p:grpSpPr>
        <a:xfrm>
          <a:off x="0" y="0"/>
          <a:ext cx="0" cy="0"/>
          <a:chOff x="0" y="0"/>
          <a:chExt cx="0" cy="0"/>
        </a:xfrm>
      </p:grpSpPr>
      <p:sp>
        <p:nvSpPr>
          <p:cNvPr id="39" name="Google Shape;39;p45"/>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5"/>
          <p:cNvSpPr/>
          <p:nvPr/>
        </p:nvSpPr>
        <p:spPr>
          <a:xfrm>
            <a:off x="0" y="1353312"/>
            <a:ext cx="175564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45"/>
          <p:cNvSpPr/>
          <p:nvPr/>
        </p:nvSpPr>
        <p:spPr>
          <a:xfrm>
            <a:off x="7141464" y="1353312"/>
            <a:ext cx="504748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RTNER_MASTER_SLIDE">
  <p:cSld name="GARTNER_MASTER_SLIDE">
    <p:spTree>
      <p:nvGrpSpPr>
        <p:cNvPr id="42" name="Shape 42"/>
        <p:cNvGrpSpPr/>
        <p:nvPr/>
      </p:nvGrpSpPr>
      <p:grpSpPr>
        <a:xfrm>
          <a:off x="0" y="0"/>
          <a:ext cx="0" cy="0"/>
          <a:chOff x="0" y="0"/>
          <a:chExt cx="0" cy="0"/>
        </a:xfrm>
      </p:grpSpPr>
      <p:pic>
        <p:nvPicPr>
          <p:cNvPr descr="preencoded.png" id="43" name="Google Shape;43;p46"/>
          <p:cNvPicPr preferRelativeResize="0"/>
          <p:nvPr/>
        </p:nvPicPr>
        <p:blipFill rotWithShape="1">
          <a:blip r:embed="rId2">
            <a:alphaModFix/>
          </a:blip>
          <a:srcRect b="0" l="0" r="0" t="0"/>
          <a:stretch/>
        </p:blipFill>
        <p:spPr>
          <a:xfrm>
            <a:off x="11399520" y="292608"/>
            <a:ext cx="414528" cy="414528"/>
          </a:xfrm>
          <a:prstGeom prst="rect">
            <a:avLst/>
          </a:prstGeom>
          <a:noFill/>
          <a:ln>
            <a:noFill/>
          </a:ln>
        </p:spPr>
      </p:pic>
      <p:sp>
        <p:nvSpPr>
          <p:cNvPr id="44" name="Google Shape;44;p46"/>
          <p:cNvSpPr/>
          <p:nvPr/>
        </p:nvSpPr>
        <p:spPr>
          <a:xfrm>
            <a:off x="609600" y="5974080"/>
            <a:ext cx="67056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33"/>
              <a:buFont typeface="Arial"/>
              <a:buNone/>
            </a:pPr>
            <a:r>
              <a:rPr b="1" i="0" lang="en-GB" sz="933" u="none" cap="none" strike="noStrike">
                <a:solidFill>
                  <a:srgbClr val="000000"/>
                </a:solidFill>
                <a:latin typeface="Arial"/>
                <a:ea typeface="Arial"/>
                <a:cs typeface="Arial"/>
                <a:sym typeface="Arial"/>
              </a:rPr>
              <a:t>RESTRICTED DISTRIBUTION</a:t>
            </a:r>
            <a:endParaRPr b="0" i="0" sz="933" u="none" cap="none" strike="noStrike">
              <a:solidFill>
                <a:srgbClr val="000000"/>
              </a:solidFill>
              <a:latin typeface="Arial"/>
              <a:ea typeface="Arial"/>
              <a:cs typeface="Arial"/>
              <a:sym typeface="Arial"/>
            </a:endParaRPr>
          </a:p>
        </p:txBody>
      </p:sp>
      <p:sp>
        <p:nvSpPr>
          <p:cNvPr id="45" name="Google Shape;45;p46"/>
          <p:cNvSpPr/>
          <p:nvPr/>
        </p:nvSpPr>
        <p:spPr>
          <a:xfrm>
            <a:off x="609600" y="6156960"/>
            <a:ext cx="67056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Arial"/>
                <a:ea typeface="Arial"/>
                <a:cs typeface="Arial"/>
                <a:sym typeface="Arial"/>
              </a:rPr>
              <a:t>© 2023 Gartner Inc. and/or its affiliates. All rights reserved.</a:t>
            </a:r>
            <a:endParaRPr b="0" i="0" sz="800" u="none" cap="none" strike="noStrike">
              <a:solidFill>
                <a:srgbClr val="000000"/>
              </a:solidFill>
              <a:latin typeface="Arial"/>
              <a:ea typeface="Arial"/>
              <a:cs typeface="Arial"/>
              <a:sym typeface="Arial"/>
            </a:endParaRPr>
          </a:p>
        </p:txBody>
      </p:sp>
      <p:pic>
        <p:nvPicPr>
          <p:cNvPr descr="preencoded.png" id="46" name="Google Shape;46;p46"/>
          <p:cNvPicPr preferRelativeResize="0"/>
          <p:nvPr/>
        </p:nvPicPr>
        <p:blipFill rotWithShape="1">
          <a:blip r:embed="rId3">
            <a:alphaModFix/>
          </a:blip>
          <a:srcRect b="0" l="0" r="0" t="0"/>
          <a:stretch/>
        </p:blipFill>
        <p:spPr>
          <a:xfrm>
            <a:off x="10302240" y="6217920"/>
            <a:ext cx="1463040" cy="30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type="title">
  <p:cSld name="TITLE">
    <p:bg>
      <p:bgPr>
        <a:solidFill>
          <a:schemeClr val="lt1"/>
        </a:solidFill>
      </p:bgPr>
    </p:bg>
    <p:spTree>
      <p:nvGrpSpPr>
        <p:cNvPr id="47" name="Shape 47"/>
        <p:cNvGrpSpPr/>
        <p:nvPr/>
      </p:nvGrpSpPr>
      <p:grpSpPr>
        <a:xfrm>
          <a:off x="0" y="0"/>
          <a:ext cx="0" cy="0"/>
          <a:chOff x="0" y="0"/>
          <a:chExt cx="0" cy="0"/>
        </a:xfrm>
      </p:grpSpPr>
      <p:sp>
        <p:nvSpPr>
          <p:cNvPr id="48" name="Google Shape;48;p47"/>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7"/>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0" name="Google Shape;50;p47"/>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GB" sz="700">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GB" sz="700">
                <a:solidFill>
                  <a:schemeClr val="dk1"/>
                </a:solidFill>
                <a:latin typeface="Arial"/>
                <a:ea typeface="Arial"/>
                <a:cs typeface="Arial"/>
                <a:sym typeface="Arial"/>
              </a:rPr>
            </a:br>
            <a:r>
              <a:rPr lang="en-GB" sz="70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sp>
        <p:nvSpPr>
          <p:cNvPr id="51" name="Google Shape;51;p47"/>
          <p:cNvSpPr/>
          <p:nvPr/>
        </p:nvSpPr>
        <p:spPr>
          <a:xfrm>
            <a:off x="1591056"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47"/>
          <p:cNvSpPr/>
          <p:nvPr/>
        </p:nvSpPr>
        <p:spPr>
          <a:xfrm>
            <a:off x="7059168"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3" name="Google Shape;53;p47"/>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54" name="Shape 54"/>
        <p:cNvGrpSpPr/>
        <p:nvPr/>
      </p:nvGrpSpPr>
      <p:grpSpPr>
        <a:xfrm>
          <a:off x="0" y="0"/>
          <a:ext cx="0" cy="0"/>
          <a:chOff x="0" y="0"/>
          <a:chExt cx="0" cy="0"/>
        </a:xfrm>
      </p:grpSpPr>
      <p:sp>
        <p:nvSpPr>
          <p:cNvPr id="55" name="Google Shape;55;p39"/>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57" name="Google Shape;57;p39"/>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GB" sz="70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GB" sz="700">
                <a:solidFill>
                  <a:schemeClr val="lt1"/>
                </a:solidFill>
                <a:latin typeface="Arial"/>
                <a:ea typeface="Arial"/>
                <a:cs typeface="Arial"/>
                <a:sym typeface="Arial"/>
              </a:rPr>
            </a:br>
            <a:r>
              <a:rPr lang="en-GB" sz="7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sp>
        <p:nvSpPr>
          <p:cNvPr id="58" name="Google Shape;58;p39"/>
          <p:cNvSpPr/>
          <p:nvPr/>
        </p:nvSpPr>
        <p:spPr>
          <a:xfrm>
            <a:off x="1591056"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39"/>
          <p:cNvSpPr/>
          <p:nvPr/>
        </p:nvSpPr>
        <p:spPr>
          <a:xfrm>
            <a:off x="7059168"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 name="Google Shape;60;p39"/>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3200"/>
              <a:buFont typeface="Arial Black"/>
              <a:buNone/>
              <a:defRPr b="0" i="0" sz="3200" u="none" cap="none" strike="noStrik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38"/>
          <p:cNvSpPr txBox="1"/>
          <p:nvPr/>
        </p:nvSpPr>
        <p:spPr>
          <a:xfrm>
            <a:off x="694944" y="6302222"/>
            <a:ext cx="2313432"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None/>
            </a:pPr>
            <a:r>
              <a:rPr b="1" i="0" lang="en-GB" sz="700" u="none" cap="none" strike="noStrike">
                <a:solidFill>
                  <a:schemeClr val="lt1"/>
                </a:solidFill>
                <a:latin typeface="Arial"/>
                <a:ea typeface="Arial"/>
                <a:cs typeface="Arial"/>
                <a:sym typeface="Arial"/>
              </a:rPr>
              <a:t>RESTRICTED DISTRIBUTION</a:t>
            </a:r>
            <a:endParaRPr/>
          </a:p>
        </p:txBody>
      </p:sp>
      <p:sp>
        <p:nvSpPr>
          <p:cNvPr id="13" name="Google Shape;13;p38"/>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spcBef>
                <a:spcPts val="0"/>
              </a:spcBef>
              <a:spcAft>
                <a:spcPts val="0"/>
              </a:spcAft>
              <a:buNone/>
            </a:pPr>
            <a:fld id="{00000000-1234-1234-1234-123412341234}" type="slidenum">
              <a:rPr b="0" i="0" lang="en-GB" sz="1000" u="none" cap="none" strike="noStrike">
                <a:solidFill>
                  <a:schemeClr val="lt1"/>
                </a:solidFill>
                <a:latin typeface="Arial"/>
                <a:ea typeface="Arial"/>
                <a:cs typeface="Arial"/>
                <a:sym typeface="Arial"/>
              </a:rPr>
              <a:t>‹#›</a:t>
            </a:fld>
            <a:r>
              <a:rPr b="0" i="0" lang="en-GB" sz="700" u="none" cap="none" strike="noStrike">
                <a:solidFill>
                  <a:schemeClr val="lt1"/>
                </a:solidFill>
                <a:latin typeface="Arial"/>
                <a:ea typeface="Arial"/>
                <a:cs typeface="Arial"/>
                <a:sym typeface="Arial"/>
              </a:rPr>
              <a:t>	© 2023 Gartner, Inc. and/or its affiliates. All rights reserved.				</a:t>
            </a:r>
            <a:endParaRPr/>
          </a:p>
        </p:txBody>
      </p:sp>
      <p:pic>
        <p:nvPicPr>
          <p:cNvPr id="14" name="Google Shape;14;p38"/>
          <p:cNvPicPr preferRelativeResize="0"/>
          <p:nvPr/>
        </p:nvPicPr>
        <p:blipFill rotWithShape="1">
          <a:blip r:embed="rId1">
            <a:alphaModFix/>
          </a:blip>
          <a:srcRect b="0" l="0" r="0" t="0"/>
          <a:stretch/>
        </p:blipFill>
        <p:spPr>
          <a:xfrm>
            <a:off x="10453052" y="6242938"/>
            <a:ext cx="1280160"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7"/>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3200"/>
              <a:buFont typeface="Arial Black"/>
              <a:buNone/>
              <a:defRPr b="0" i="0" sz="3200" u="none" cap="none" strike="noStrik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7"/>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37"/>
          <p:cNvSpPr txBox="1"/>
          <p:nvPr/>
        </p:nvSpPr>
        <p:spPr>
          <a:xfrm>
            <a:off x="694944" y="6302222"/>
            <a:ext cx="2313432"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None/>
            </a:pPr>
            <a:r>
              <a:rPr b="1" lang="en-GB" sz="700">
                <a:solidFill>
                  <a:schemeClr val="dk1"/>
                </a:solidFill>
                <a:latin typeface="Arial"/>
                <a:ea typeface="Arial"/>
                <a:cs typeface="Arial"/>
                <a:sym typeface="Arial"/>
              </a:rPr>
              <a:t>RESTRICTED DISTRIBUTION</a:t>
            </a:r>
            <a:endParaRPr/>
          </a:p>
        </p:txBody>
      </p:sp>
      <p:sp>
        <p:nvSpPr>
          <p:cNvPr id="26" name="Google Shape;26;p37"/>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spcBef>
                <a:spcPts val="0"/>
              </a:spcBef>
              <a:spcAft>
                <a:spcPts val="0"/>
              </a:spcAft>
              <a:buNone/>
            </a:pPr>
            <a:fld id="{00000000-1234-1234-1234-123412341234}" type="slidenum">
              <a:rPr b="0" lang="en-GB" sz="1000">
                <a:solidFill>
                  <a:schemeClr val="dk1"/>
                </a:solidFill>
                <a:latin typeface="Arial"/>
                <a:ea typeface="Arial"/>
                <a:cs typeface="Arial"/>
                <a:sym typeface="Arial"/>
              </a:rPr>
              <a:t>‹#›</a:t>
            </a:fld>
            <a:r>
              <a:rPr b="0" lang="en-GB" sz="700">
                <a:solidFill>
                  <a:schemeClr val="dk1"/>
                </a:solidFill>
                <a:latin typeface="Arial"/>
                <a:ea typeface="Arial"/>
                <a:cs typeface="Arial"/>
                <a:sym typeface="Arial"/>
              </a:rPr>
              <a:t>	© 2023 Gartner, Inc. and/or its affiliates. All rights reserved.				</a:t>
            </a:r>
            <a:endParaRPr/>
          </a:p>
        </p:txBody>
      </p:sp>
      <p:pic>
        <p:nvPicPr>
          <p:cNvPr id="27" name="Google Shape;27;p37"/>
          <p:cNvPicPr preferRelativeResize="0"/>
          <p:nvPr/>
        </p:nvPicPr>
        <p:blipFill rotWithShape="1">
          <a:blip r:embed="rId1">
            <a:alphaModFix/>
          </a:blip>
          <a:srcRect b="0" l="0" r="0" t="0"/>
          <a:stretch/>
        </p:blipFill>
        <p:spPr>
          <a:xfrm>
            <a:off x="10453052" y="6242938"/>
            <a:ext cx="1280160"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hyperlink" Target="https://www.gartner.com/document/code/744111?ref=authbody&amp;refval=401847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hyperlink" Target="https://www.gartner.com/document/3982464?ref=solrResearch&amp;refval=37131871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2"/>
              </a:buClr>
              <a:buSzPts val="3600"/>
              <a:buFont typeface="Arial Black"/>
              <a:buNone/>
            </a:pPr>
            <a:r>
              <a:rPr lang="en-GB"/>
              <a:t>A CTO’s Guide to Build the Right Executive Partnerships</a:t>
            </a:r>
            <a:endParaRPr/>
          </a:p>
        </p:txBody>
      </p:sp>
      <p:sp>
        <p:nvSpPr>
          <p:cNvPr id="112" name="Google Shape;112;p1"/>
          <p:cNvSpPr txBox="1"/>
          <p:nvPr>
            <p:ph idx="1" type="subTitle"/>
          </p:nvPr>
        </p:nvSpPr>
        <p:spPr>
          <a:xfrm>
            <a:off x="2167128" y="3927729"/>
            <a:ext cx="4544568" cy="5539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Arial"/>
              <a:buNone/>
            </a:pPr>
            <a:r>
              <a:rPr lang="en-GB"/>
              <a:t>Samantha Searle and Ankita Khilare</a:t>
            </a:r>
            <a:endParaRPr/>
          </a:p>
          <a:p>
            <a:pPr indent="0" lvl="0" marL="0" marR="0" rtl="0" algn="l">
              <a:lnSpc>
                <a:spcPct val="10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Create a Stakeholder Engagement Action Plan</a:t>
            </a:r>
            <a:endParaRPr/>
          </a:p>
        </p:txBody>
      </p:sp>
      <p:graphicFrame>
        <p:nvGraphicFramePr>
          <p:cNvPr id="248" name="Google Shape;248;p10"/>
          <p:cNvGraphicFramePr/>
          <p:nvPr/>
        </p:nvGraphicFramePr>
        <p:xfrm>
          <a:off x="458025" y="1346200"/>
          <a:ext cx="3000000" cy="3000000"/>
        </p:xfrm>
        <a:graphic>
          <a:graphicData uri="http://schemas.openxmlformats.org/drawingml/2006/table">
            <a:tbl>
              <a:tblPr bandRow="1" firstRow="1">
                <a:noFill/>
                <a:tableStyleId>{372F8ED1-6D98-4490-AF95-1A280756214F}</a:tableStyleId>
              </a:tblPr>
              <a:tblGrid>
                <a:gridCol w="682100"/>
                <a:gridCol w="2101650"/>
                <a:gridCol w="1382650"/>
                <a:gridCol w="1112300"/>
                <a:gridCol w="2027900"/>
                <a:gridCol w="1454375"/>
                <a:gridCol w="1104100"/>
                <a:gridCol w="1409300"/>
              </a:tblGrid>
              <a:tr h="370850">
                <a:tc>
                  <a:txBody>
                    <a:bodyPr/>
                    <a:lstStyle/>
                    <a:p>
                      <a:pPr indent="0" lvl="0" marL="0" marR="0" rtl="0" algn="ctr">
                        <a:spcBef>
                          <a:spcPts val="0"/>
                        </a:spcBef>
                        <a:spcAft>
                          <a:spcPts val="0"/>
                        </a:spcAft>
                        <a:buNone/>
                      </a:pPr>
                      <a:r>
                        <a:rPr lang="en-GB" sz="1600"/>
                        <a:t>Sr. No.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1600"/>
                        <a:buFont typeface="Arial"/>
                        <a:buNone/>
                      </a:pPr>
                      <a:r>
                        <a:rPr b="1" i="0" lang="en-GB" sz="1600" u="none" strike="noStrike">
                          <a:solidFill>
                            <a:srgbClr val="FFFFFF"/>
                          </a:solidFill>
                          <a:latin typeface="Arial"/>
                          <a:ea typeface="Arial"/>
                          <a:cs typeface="Arial"/>
                          <a:sym typeface="Arial"/>
                        </a:rPr>
                        <a:t>Priority Action </a:t>
                      </a:r>
                      <a:endParaRPr sz="1600"/>
                    </a:p>
                    <a:p>
                      <a:pPr indent="0" lvl="0" marL="0" marR="0" rtl="0" algn="ctr">
                        <a:spcBef>
                          <a:spcPts val="0"/>
                        </a:spcBef>
                        <a:spcAft>
                          <a:spcPts val="0"/>
                        </a:spcAft>
                        <a:buClr>
                          <a:srgbClr val="FFFFFF"/>
                        </a:buClr>
                        <a:buSzPts val="1600"/>
                        <a:buFont typeface="Arial"/>
                        <a:buNone/>
                      </a:pPr>
                      <a:r>
                        <a:rPr b="1" i="0" lang="en-GB" sz="1600" u="none" strike="noStrike">
                          <a:solidFill>
                            <a:srgbClr val="FFFFFF"/>
                          </a:solidFill>
                          <a:latin typeface="Arial"/>
                          <a:ea typeface="Arial"/>
                          <a:cs typeface="Arial"/>
                          <a:sym typeface="Arial"/>
                        </a:rPr>
                        <a:t>Item or Initiative</a:t>
                      </a:r>
                      <a:endParaRPr sz="16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Business Objectives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Owner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Implementation Time Frame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Required Investment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600"/>
                        <a:buFont typeface="Arial"/>
                        <a:buNone/>
                      </a:pPr>
                      <a:r>
                        <a:rPr lang="en-GB" sz="1600"/>
                        <a:t>Key Metrics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600"/>
                        <a:buFont typeface="Arial"/>
                        <a:buNone/>
                      </a:pPr>
                      <a:r>
                        <a:rPr lang="en-GB" sz="1600"/>
                        <a:t>Guidance Needed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77a2b74650_0_7"/>
          <p:cNvSpPr txBox="1"/>
          <p:nvPr>
            <p:ph type="title"/>
          </p:nvPr>
        </p:nvSpPr>
        <p:spPr>
          <a:xfrm>
            <a:off x="457200" y="366713"/>
            <a:ext cx="11276100" cy="443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2"/>
              </a:buClr>
              <a:buSzPts val="3200"/>
              <a:buFont typeface="Arial Black"/>
              <a:buNone/>
            </a:pPr>
            <a:r>
              <a:rPr lang="en-GB"/>
              <a:t>S</a:t>
            </a:r>
            <a:r>
              <a:rPr lang="en-GB"/>
              <a:t>ix Steps to Building CTO and CXO Partnerships</a:t>
            </a:r>
            <a:endParaRPr/>
          </a:p>
        </p:txBody>
      </p:sp>
      <p:sp>
        <p:nvSpPr>
          <p:cNvPr id="254" name="Google Shape;254;g277a2b74650_0_7"/>
          <p:cNvSpPr/>
          <p:nvPr/>
        </p:nvSpPr>
        <p:spPr>
          <a:xfrm>
            <a:off x="6974675" y="4864375"/>
            <a:ext cx="2316300" cy="64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GB" sz="1800">
                <a:solidFill>
                  <a:srgbClr val="000000"/>
                </a:solidFill>
              </a:rPr>
              <a:t>Determine Activities To Collaborate on </a:t>
            </a:r>
            <a:endParaRPr/>
          </a:p>
        </p:txBody>
      </p:sp>
      <p:sp>
        <p:nvSpPr>
          <p:cNvPr id="255" name="Google Shape;255;g277a2b74650_0_7"/>
          <p:cNvSpPr/>
          <p:nvPr/>
        </p:nvSpPr>
        <p:spPr>
          <a:xfrm>
            <a:off x="7743125" y="3332900"/>
            <a:ext cx="3350700" cy="6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000000"/>
                </a:solidFill>
              </a:rPr>
              <a:t>Identify Common Challenges That You Can Tackle Together</a:t>
            </a:r>
            <a:endParaRPr sz="1800">
              <a:solidFill>
                <a:srgbClr val="000000"/>
              </a:solidFill>
              <a:latin typeface="Arial"/>
              <a:ea typeface="Arial"/>
              <a:cs typeface="Arial"/>
              <a:sym typeface="Arial"/>
            </a:endParaRPr>
          </a:p>
        </p:txBody>
      </p:sp>
      <p:sp>
        <p:nvSpPr>
          <p:cNvPr id="256" name="Google Shape;256;g277a2b74650_0_7"/>
          <p:cNvSpPr/>
          <p:nvPr/>
        </p:nvSpPr>
        <p:spPr>
          <a:xfrm>
            <a:off x="6974686" y="1922594"/>
            <a:ext cx="299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000000"/>
                </a:solidFill>
                <a:latin typeface="Arial"/>
                <a:ea typeface="Arial"/>
                <a:cs typeface="Arial"/>
                <a:sym typeface="Arial"/>
                <a:extLst>
                  <a:ext uri="http://customooxmlschemas.google.com/">
                    <go:slidesCustomData xmlns:go="http://customooxmlschemas.google.com/" textRoundtripDataId="0"/>
                  </a:ext>
                </a:extLst>
              </a:rPr>
              <a:t>Establish Shared Priorities</a:t>
            </a:r>
            <a:endParaRPr sz="1800">
              <a:solidFill>
                <a:srgbClr val="000000"/>
              </a:solidFill>
              <a:latin typeface="Arial"/>
              <a:ea typeface="Arial"/>
              <a:cs typeface="Arial"/>
              <a:sym typeface="Arial"/>
            </a:endParaRPr>
          </a:p>
        </p:txBody>
      </p:sp>
      <p:grpSp>
        <p:nvGrpSpPr>
          <p:cNvPr id="257" name="Google Shape;257;g277a2b74650_0_7"/>
          <p:cNvGrpSpPr/>
          <p:nvPr/>
        </p:nvGrpSpPr>
        <p:grpSpPr>
          <a:xfrm>
            <a:off x="4130713" y="1659360"/>
            <a:ext cx="3421895" cy="3726060"/>
            <a:chOff x="6800850" y="3222174"/>
            <a:chExt cx="2188612" cy="2383153"/>
          </a:xfrm>
        </p:grpSpPr>
        <p:sp>
          <p:nvSpPr>
            <p:cNvPr id="258" name="Google Shape;258;g277a2b74650_0_7"/>
            <p:cNvSpPr/>
            <p:nvPr/>
          </p:nvSpPr>
          <p:spPr>
            <a:xfrm>
              <a:off x="8549432" y="3914130"/>
              <a:ext cx="440030" cy="1078585"/>
            </a:xfrm>
            <a:custGeom>
              <a:rect b="b" l="l" r="r" t="t"/>
              <a:pathLst>
                <a:path extrusionOk="0" h="1078585" w="440030">
                  <a:moveTo>
                    <a:pt x="338404" y="926478"/>
                  </a:moveTo>
                  <a:cubicBezTo>
                    <a:pt x="395172" y="795248"/>
                    <a:pt x="428739" y="651701"/>
                    <a:pt x="428739" y="499618"/>
                  </a:cubicBezTo>
                  <a:cubicBezTo>
                    <a:pt x="428739" y="319265"/>
                    <a:pt x="384022" y="149580"/>
                    <a:pt x="306031" y="0"/>
                  </a:cubicBezTo>
                  <a:lnTo>
                    <a:pt x="255092" y="194069"/>
                  </a:lnTo>
                  <a:lnTo>
                    <a:pt x="48590" y="139852"/>
                  </a:lnTo>
                  <a:cubicBezTo>
                    <a:pt x="104254" y="248285"/>
                    <a:pt x="138645" y="369367"/>
                    <a:pt x="138645" y="499618"/>
                  </a:cubicBezTo>
                  <a:cubicBezTo>
                    <a:pt x="138645" y="599046"/>
                    <a:pt x="114795" y="691375"/>
                    <a:pt x="80759" y="778688"/>
                  </a:cubicBezTo>
                  <a:lnTo>
                    <a:pt x="0" y="732371"/>
                  </a:lnTo>
                  <a:lnTo>
                    <a:pt x="93815" y="1078585"/>
                  </a:lnTo>
                  <a:lnTo>
                    <a:pt x="440029" y="984771"/>
                  </a:lnTo>
                  <a:close/>
                </a:path>
              </a:pathLst>
            </a:custGeom>
            <a:solidFill>
              <a:srgbClr val="0028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59" name="Google Shape;259;g277a2b74650_0_7"/>
            <p:cNvSpPr/>
            <p:nvPr/>
          </p:nvSpPr>
          <p:spPr>
            <a:xfrm>
              <a:off x="7937143" y="3333178"/>
              <a:ext cx="926109" cy="717944"/>
            </a:xfrm>
            <a:custGeom>
              <a:rect b="b" l="l" r="r" t="t"/>
              <a:pathLst>
                <a:path extrusionOk="0" h="717944" w="926109">
                  <a:moveTo>
                    <a:pt x="926110" y="371006"/>
                  </a:moveTo>
                  <a:lnTo>
                    <a:pt x="822287" y="431648"/>
                  </a:lnTo>
                  <a:cubicBezTo>
                    <a:pt x="633845" y="181204"/>
                    <a:pt x="340627" y="14872"/>
                    <a:pt x="6617" y="0"/>
                  </a:cubicBezTo>
                  <a:lnTo>
                    <a:pt x="149251" y="142634"/>
                  </a:lnTo>
                  <a:lnTo>
                    <a:pt x="0" y="291872"/>
                  </a:lnTo>
                  <a:cubicBezTo>
                    <a:pt x="229693" y="304115"/>
                    <a:pt x="432969" y="412547"/>
                    <a:pt x="569976" y="579032"/>
                  </a:cubicBezTo>
                  <a:lnTo>
                    <a:pt x="488087" y="626860"/>
                  </a:lnTo>
                  <a:lnTo>
                    <a:pt x="835025" y="717944"/>
                  </a:lnTo>
                  <a:close/>
                </a:path>
              </a:pathLst>
            </a:custGeom>
            <a:solidFill>
              <a:srgbClr val="0028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0" name="Google Shape;260;g277a2b74650_0_7"/>
            <p:cNvSpPr/>
            <p:nvPr/>
          </p:nvSpPr>
          <p:spPr>
            <a:xfrm>
              <a:off x="6983655" y="3222174"/>
              <a:ext cx="1038314" cy="753123"/>
            </a:xfrm>
            <a:custGeom>
              <a:rect b="b" l="l" r="r" t="t"/>
              <a:pathLst>
                <a:path extrusionOk="0" h="753123" w="1038314">
                  <a:moveTo>
                    <a:pt x="784682" y="507276"/>
                  </a:moveTo>
                  <a:lnTo>
                    <a:pt x="1038314" y="253632"/>
                  </a:lnTo>
                  <a:lnTo>
                    <a:pt x="784682" y="0"/>
                  </a:lnTo>
                  <a:lnTo>
                    <a:pt x="784682" y="119329"/>
                  </a:lnTo>
                  <a:cubicBezTo>
                    <a:pt x="455270" y="157963"/>
                    <a:pt x="170815" y="341872"/>
                    <a:pt x="0" y="608165"/>
                  </a:cubicBezTo>
                  <a:lnTo>
                    <a:pt x="197562" y="554635"/>
                  </a:lnTo>
                  <a:lnTo>
                    <a:pt x="251346" y="753123"/>
                  </a:lnTo>
                  <a:cubicBezTo>
                    <a:pt x="370916" y="573443"/>
                    <a:pt x="562763" y="449301"/>
                    <a:pt x="784682" y="413741"/>
                  </a:cubicBezTo>
                  <a:close/>
                </a:path>
              </a:pathLst>
            </a:custGeom>
            <a:solidFill>
              <a:srgbClr val="0028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1" name="Google Shape;261;g277a2b74650_0_7"/>
            <p:cNvSpPr/>
            <p:nvPr/>
          </p:nvSpPr>
          <p:spPr>
            <a:xfrm>
              <a:off x="6800850" y="3834779"/>
              <a:ext cx="440030" cy="1078585"/>
            </a:xfrm>
            <a:custGeom>
              <a:rect b="b" l="l" r="r" t="t"/>
              <a:pathLst>
                <a:path extrusionOk="0" h="1078585" w="440030">
                  <a:moveTo>
                    <a:pt x="359270" y="299898"/>
                  </a:moveTo>
                  <a:lnTo>
                    <a:pt x="440030" y="346227"/>
                  </a:lnTo>
                  <a:lnTo>
                    <a:pt x="346215" y="0"/>
                  </a:lnTo>
                  <a:lnTo>
                    <a:pt x="0" y="93815"/>
                  </a:lnTo>
                  <a:lnTo>
                    <a:pt x="101626" y="152108"/>
                  </a:lnTo>
                  <a:cubicBezTo>
                    <a:pt x="44856" y="283337"/>
                    <a:pt x="11290" y="426885"/>
                    <a:pt x="11290" y="578967"/>
                  </a:cubicBezTo>
                  <a:cubicBezTo>
                    <a:pt x="11290" y="759320"/>
                    <a:pt x="56007" y="929018"/>
                    <a:pt x="133998" y="1078585"/>
                  </a:cubicBezTo>
                  <a:lnTo>
                    <a:pt x="184950" y="884517"/>
                  </a:lnTo>
                  <a:lnTo>
                    <a:pt x="391440" y="938720"/>
                  </a:lnTo>
                  <a:cubicBezTo>
                    <a:pt x="335776" y="830301"/>
                    <a:pt x="301384" y="709219"/>
                    <a:pt x="301384" y="578967"/>
                  </a:cubicBezTo>
                  <a:cubicBezTo>
                    <a:pt x="301384" y="479539"/>
                    <a:pt x="325234" y="387223"/>
                    <a:pt x="359270" y="299898"/>
                  </a:cubicBezTo>
                </a:path>
              </a:pathLst>
            </a:custGeom>
            <a:solidFill>
              <a:srgbClr val="0028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2" name="Google Shape;262;g277a2b74650_0_7"/>
            <p:cNvSpPr/>
            <p:nvPr/>
          </p:nvSpPr>
          <p:spPr>
            <a:xfrm>
              <a:off x="6927056" y="4776371"/>
              <a:ext cx="926109" cy="717944"/>
            </a:xfrm>
            <a:custGeom>
              <a:rect b="b" l="l" r="r" t="t"/>
              <a:pathLst>
                <a:path extrusionOk="0" h="717944" w="926109">
                  <a:moveTo>
                    <a:pt x="919493" y="717944"/>
                  </a:moveTo>
                  <a:lnTo>
                    <a:pt x="776872" y="575310"/>
                  </a:lnTo>
                  <a:lnTo>
                    <a:pt x="926110" y="426072"/>
                  </a:lnTo>
                  <a:cubicBezTo>
                    <a:pt x="696417" y="413829"/>
                    <a:pt x="493141" y="305397"/>
                    <a:pt x="356134" y="138913"/>
                  </a:cubicBezTo>
                  <a:lnTo>
                    <a:pt x="438023" y="91084"/>
                  </a:lnTo>
                  <a:lnTo>
                    <a:pt x="91085" y="0"/>
                  </a:lnTo>
                  <a:lnTo>
                    <a:pt x="0" y="346939"/>
                  </a:lnTo>
                  <a:lnTo>
                    <a:pt x="103823" y="286296"/>
                  </a:lnTo>
                  <a:cubicBezTo>
                    <a:pt x="292265" y="536753"/>
                    <a:pt x="585483" y="703084"/>
                    <a:pt x="919493" y="717944"/>
                  </a:cubicBezTo>
                </a:path>
              </a:pathLst>
            </a:custGeom>
            <a:solidFill>
              <a:srgbClr val="0028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263" name="Google Shape;263;g277a2b74650_0_7"/>
            <p:cNvSpPr/>
            <p:nvPr/>
          </p:nvSpPr>
          <p:spPr>
            <a:xfrm>
              <a:off x="7768344" y="4852205"/>
              <a:ext cx="1038314" cy="753122"/>
            </a:xfrm>
            <a:custGeom>
              <a:rect b="b" l="l" r="r" t="t"/>
              <a:pathLst>
                <a:path extrusionOk="0" h="753122" w="1038314">
                  <a:moveTo>
                    <a:pt x="253631" y="633793"/>
                  </a:moveTo>
                  <a:cubicBezTo>
                    <a:pt x="583044" y="595160"/>
                    <a:pt x="867499" y="411252"/>
                    <a:pt x="1038314" y="144945"/>
                  </a:cubicBezTo>
                  <a:lnTo>
                    <a:pt x="840752" y="198476"/>
                  </a:lnTo>
                  <a:lnTo>
                    <a:pt x="786968" y="0"/>
                  </a:lnTo>
                  <a:cubicBezTo>
                    <a:pt x="667398" y="179680"/>
                    <a:pt x="475551" y="303810"/>
                    <a:pt x="253631" y="339382"/>
                  </a:cubicBezTo>
                  <a:lnTo>
                    <a:pt x="253631" y="245847"/>
                  </a:lnTo>
                  <a:lnTo>
                    <a:pt x="0" y="499478"/>
                  </a:lnTo>
                  <a:lnTo>
                    <a:pt x="253631" y="753123"/>
                  </a:lnTo>
                  <a:close/>
                </a:path>
              </a:pathLst>
            </a:custGeom>
            <a:solidFill>
              <a:srgbClr val="0028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264" name="Google Shape;264;g277a2b74650_0_7"/>
          <p:cNvSpPr/>
          <p:nvPr/>
        </p:nvSpPr>
        <p:spPr>
          <a:xfrm flipH="1">
            <a:off x="6474196" y="1911317"/>
            <a:ext cx="387600" cy="387600"/>
          </a:xfrm>
          <a:prstGeom prst="ellipse">
            <a:avLst/>
          </a:prstGeom>
          <a:solidFill>
            <a:srgbClr val="FF540A"/>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en-GB" sz="1600">
                <a:solidFill>
                  <a:srgbClr val="000000"/>
                </a:solidFill>
                <a:latin typeface="Arial"/>
                <a:ea typeface="Arial"/>
                <a:cs typeface="Arial"/>
                <a:sym typeface="Arial"/>
              </a:rPr>
              <a:t>1</a:t>
            </a:r>
            <a:endParaRPr/>
          </a:p>
        </p:txBody>
      </p:sp>
      <p:sp>
        <p:nvSpPr>
          <p:cNvPr id="265" name="Google Shape;265;g277a2b74650_0_7"/>
          <p:cNvSpPr/>
          <p:nvPr/>
        </p:nvSpPr>
        <p:spPr>
          <a:xfrm flipH="1">
            <a:off x="6474196" y="4793784"/>
            <a:ext cx="387600" cy="387600"/>
          </a:xfrm>
          <a:prstGeom prst="ellipse">
            <a:avLst/>
          </a:prstGeom>
          <a:solidFill>
            <a:srgbClr val="FF540A"/>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en-GB" sz="1600">
                <a:solidFill>
                  <a:srgbClr val="000000"/>
                </a:solidFill>
                <a:latin typeface="Arial"/>
                <a:ea typeface="Arial"/>
                <a:cs typeface="Arial"/>
                <a:sym typeface="Arial"/>
              </a:rPr>
              <a:t>3</a:t>
            </a:r>
            <a:endParaRPr/>
          </a:p>
        </p:txBody>
      </p:sp>
      <p:sp>
        <p:nvSpPr>
          <p:cNvPr id="266" name="Google Shape;266;g277a2b74650_0_7"/>
          <p:cNvSpPr/>
          <p:nvPr/>
        </p:nvSpPr>
        <p:spPr>
          <a:xfrm flipH="1">
            <a:off x="4853450" y="4776797"/>
            <a:ext cx="387600" cy="387600"/>
          </a:xfrm>
          <a:prstGeom prst="ellipse">
            <a:avLst/>
          </a:prstGeom>
          <a:solidFill>
            <a:srgbClr val="FF540A"/>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en-GB" sz="1600">
                <a:solidFill>
                  <a:srgbClr val="000000"/>
                </a:solidFill>
                <a:latin typeface="Arial"/>
                <a:ea typeface="Arial"/>
                <a:cs typeface="Arial"/>
                <a:sym typeface="Arial"/>
              </a:rPr>
              <a:t>4</a:t>
            </a:r>
            <a:endParaRPr/>
          </a:p>
        </p:txBody>
      </p:sp>
      <p:sp>
        <p:nvSpPr>
          <p:cNvPr id="267" name="Google Shape;267;g277a2b74650_0_7"/>
          <p:cNvSpPr/>
          <p:nvPr/>
        </p:nvSpPr>
        <p:spPr>
          <a:xfrm flipH="1">
            <a:off x="7318052" y="3337286"/>
            <a:ext cx="387600" cy="387600"/>
          </a:xfrm>
          <a:prstGeom prst="ellipse">
            <a:avLst/>
          </a:prstGeom>
          <a:solidFill>
            <a:srgbClr val="FF540A"/>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en-GB" sz="1600">
                <a:solidFill>
                  <a:srgbClr val="000000"/>
                </a:solidFill>
                <a:latin typeface="Arial"/>
                <a:ea typeface="Arial"/>
                <a:cs typeface="Arial"/>
                <a:sym typeface="Arial"/>
              </a:rPr>
              <a:t>2</a:t>
            </a:r>
            <a:endParaRPr/>
          </a:p>
        </p:txBody>
      </p:sp>
      <p:sp>
        <p:nvSpPr>
          <p:cNvPr id="268" name="Google Shape;268;g277a2b74650_0_7"/>
          <p:cNvSpPr/>
          <p:nvPr/>
        </p:nvSpPr>
        <p:spPr>
          <a:xfrm flipH="1">
            <a:off x="3950708" y="3337286"/>
            <a:ext cx="387600" cy="387600"/>
          </a:xfrm>
          <a:prstGeom prst="ellipse">
            <a:avLst/>
          </a:prstGeom>
          <a:solidFill>
            <a:srgbClr val="FF540A"/>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en-GB" sz="1600">
                <a:solidFill>
                  <a:srgbClr val="000000"/>
                </a:solidFill>
                <a:latin typeface="Arial"/>
                <a:ea typeface="Arial"/>
                <a:cs typeface="Arial"/>
                <a:sym typeface="Arial"/>
              </a:rPr>
              <a:t>5</a:t>
            </a:r>
            <a:endParaRPr/>
          </a:p>
        </p:txBody>
      </p:sp>
      <p:sp>
        <p:nvSpPr>
          <p:cNvPr id="269" name="Google Shape;269;g277a2b74650_0_7"/>
          <p:cNvSpPr/>
          <p:nvPr/>
        </p:nvSpPr>
        <p:spPr>
          <a:xfrm>
            <a:off x="1639460" y="4793772"/>
            <a:ext cx="2972400" cy="646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GB" sz="1800">
                <a:solidFill>
                  <a:srgbClr val="000000"/>
                </a:solidFill>
                <a:latin typeface="Arial"/>
                <a:ea typeface="Arial"/>
                <a:cs typeface="Arial"/>
                <a:sym typeface="Arial"/>
              </a:rPr>
              <a:t>Leverage Governance To Avoid Conflicts</a:t>
            </a:r>
            <a:endParaRPr sz="1800">
              <a:solidFill>
                <a:srgbClr val="000000"/>
              </a:solidFill>
              <a:latin typeface="Arial"/>
              <a:ea typeface="Arial"/>
              <a:cs typeface="Arial"/>
              <a:sym typeface="Arial"/>
            </a:endParaRPr>
          </a:p>
        </p:txBody>
      </p:sp>
      <p:sp>
        <p:nvSpPr>
          <p:cNvPr id="270" name="Google Shape;270;g277a2b74650_0_7"/>
          <p:cNvSpPr/>
          <p:nvPr/>
        </p:nvSpPr>
        <p:spPr>
          <a:xfrm>
            <a:off x="1414597" y="3337286"/>
            <a:ext cx="2467500" cy="646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GB" sz="1800">
                <a:solidFill>
                  <a:srgbClr val="000000"/>
                </a:solidFill>
                <a:latin typeface="Arial"/>
                <a:ea typeface="Arial"/>
                <a:cs typeface="Arial"/>
                <a:sym typeface="Arial"/>
              </a:rPr>
              <a:t>Define Shared Outcomes &amp; Metrics</a:t>
            </a:r>
            <a:endParaRPr sz="1800">
              <a:solidFill>
                <a:srgbClr val="000000"/>
              </a:solidFill>
              <a:latin typeface="Arial"/>
              <a:ea typeface="Arial"/>
              <a:cs typeface="Arial"/>
              <a:sym typeface="Arial"/>
            </a:endParaRPr>
          </a:p>
        </p:txBody>
      </p:sp>
      <p:sp>
        <p:nvSpPr>
          <p:cNvPr id="271" name="Google Shape;271;g277a2b74650_0_7"/>
          <p:cNvSpPr/>
          <p:nvPr/>
        </p:nvSpPr>
        <p:spPr>
          <a:xfrm flipH="1">
            <a:off x="4853450" y="1933070"/>
            <a:ext cx="387600" cy="387600"/>
          </a:xfrm>
          <a:prstGeom prst="ellipse">
            <a:avLst/>
          </a:prstGeom>
          <a:solidFill>
            <a:srgbClr val="FF540A"/>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en-GB" sz="1600">
                <a:solidFill>
                  <a:srgbClr val="000000"/>
                </a:solidFill>
                <a:latin typeface="Arial"/>
                <a:ea typeface="Arial"/>
                <a:cs typeface="Arial"/>
                <a:sym typeface="Arial"/>
              </a:rPr>
              <a:t>6</a:t>
            </a:r>
            <a:endParaRPr/>
          </a:p>
        </p:txBody>
      </p:sp>
      <p:sp>
        <p:nvSpPr>
          <p:cNvPr id="272" name="Google Shape;272;g277a2b74650_0_7"/>
          <p:cNvSpPr/>
          <p:nvPr/>
        </p:nvSpPr>
        <p:spPr>
          <a:xfrm>
            <a:off x="1602763" y="1784882"/>
            <a:ext cx="3036900" cy="646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GB" sz="1800">
                <a:solidFill>
                  <a:srgbClr val="000000"/>
                </a:solidFill>
                <a:latin typeface="Arial"/>
                <a:ea typeface="Arial"/>
                <a:cs typeface="Arial"/>
                <a:sym typeface="Arial"/>
              </a:rPr>
              <a:t>Create Action Plan &amp; </a:t>
            </a:r>
            <a:endParaRPr sz="1800">
              <a:solidFill>
                <a:srgbClr val="000000"/>
              </a:solidFill>
              <a:latin typeface="Arial"/>
              <a:ea typeface="Arial"/>
              <a:cs typeface="Arial"/>
              <a:sym typeface="Arial"/>
            </a:endParaRPr>
          </a:p>
          <a:p>
            <a:pPr indent="0" lvl="0" marL="0" marR="0" rtl="0" algn="r">
              <a:spcBef>
                <a:spcPts val="0"/>
              </a:spcBef>
              <a:spcAft>
                <a:spcPts val="0"/>
              </a:spcAft>
              <a:buNone/>
            </a:pPr>
            <a:r>
              <a:rPr lang="en-GB" sz="1800">
                <a:solidFill>
                  <a:srgbClr val="000000"/>
                </a:solidFill>
                <a:latin typeface="Arial"/>
                <a:ea typeface="Arial"/>
                <a:cs typeface="Arial"/>
                <a:sym typeface="Arial"/>
              </a:rPr>
              <a:t>Set up Regular Check-ins</a:t>
            </a:r>
            <a:endParaRPr sz="1800">
              <a:solidFill>
                <a:srgbClr val="000000"/>
              </a:solidFill>
              <a:latin typeface="Arial"/>
              <a:ea typeface="Arial"/>
              <a:cs typeface="Arial"/>
              <a:sym typeface="Arial"/>
            </a:endParaRPr>
          </a:p>
        </p:txBody>
      </p:sp>
      <p:sp>
        <p:nvSpPr>
          <p:cNvPr id="273" name="Google Shape;273;g277a2b74650_0_7"/>
          <p:cNvSpPr txBox="1"/>
          <p:nvPr/>
        </p:nvSpPr>
        <p:spPr>
          <a:xfrm>
            <a:off x="459036" y="821675"/>
            <a:ext cx="11277900" cy="10005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en-GB" sz="1800">
                <a:solidFill>
                  <a:srgbClr val="000000"/>
                </a:solidFill>
                <a:latin typeface="Arial"/>
                <a:ea typeface="Arial"/>
                <a:cs typeface="Arial"/>
                <a:sym typeface="Arial"/>
              </a:rPr>
              <a:t>This guide will help CTOs building collaborative relationships with C</a:t>
            </a:r>
            <a:r>
              <a:rPr lang="en-GB" sz="1800"/>
              <a:t>XOs.</a:t>
            </a:r>
            <a:r>
              <a:rPr lang="en-GB"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lang="en-GB" sz="1800">
                <a:solidFill>
                  <a:srgbClr val="000000"/>
                </a:solidFill>
                <a:latin typeface="Arial"/>
                <a:ea typeface="Arial"/>
                <a:cs typeface="Arial"/>
                <a:sym typeface="Arial"/>
              </a:rPr>
              <a:t>It </a:t>
            </a:r>
            <a:r>
              <a:rPr lang="en-GB" sz="1800">
                <a:solidFill>
                  <a:srgbClr val="444444"/>
                </a:solidFill>
              </a:rPr>
              <a:t>outlines six steps to kick-off CTO-CXO partnership discussions as follows</a:t>
            </a:r>
            <a:endParaRPr sz="1800">
              <a:solidFill>
                <a:srgbClr val="000000"/>
              </a:solidFill>
              <a:latin typeface="Arial"/>
              <a:ea typeface="Arial"/>
              <a:cs typeface="Arial"/>
              <a:sym typeface="Arial"/>
            </a:endParaRPr>
          </a:p>
          <a:p>
            <a:pPr indent="0" lvl="0" marL="0" marR="0" rtl="0" algn="l">
              <a:spcBef>
                <a:spcPts val="60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Black"/>
              <a:buNone/>
            </a:pPr>
            <a:r>
              <a:rPr lang="en-GB"/>
              <a:t>Step 1: Establish Shared Priorities </a:t>
            </a:r>
            <a:br>
              <a:rPr lang="en-GB" sz="3200"/>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Questions for CTOs &amp; CxOs to ask each other to identify common priorities</a:t>
            </a:r>
            <a:endParaRPr/>
          </a:p>
        </p:txBody>
      </p:sp>
      <p:sp>
        <p:nvSpPr>
          <p:cNvPr id="284" name="Google Shape;284;p13"/>
          <p:cNvSpPr txBox="1"/>
          <p:nvPr>
            <p:ph idx="1" type="body"/>
          </p:nvPr>
        </p:nvSpPr>
        <p:spPr>
          <a:xfrm>
            <a:off x="457200" y="1527048"/>
            <a:ext cx="11274600" cy="3939300"/>
          </a:xfrm>
          <a:prstGeom prst="rect">
            <a:avLst/>
          </a:prstGeom>
          <a:solidFill>
            <a:schemeClr val="accent1"/>
          </a:solidFill>
          <a:ln cap="flat" cmpd="sng" w="25400">
            <a:solidFill>
              <a:srgbClr val="001D3E"/>
            </a:solidFill>
            <a:prstDash val="solid"/>
            <a:round/>
            <a:headEnd len="sm" w="sm" type="none"/>
            <a:tailEnd len="sm" w="sm" type="none"/>
          </a:ln>
        </p:spPr>
        <p:txBody>
          <a:bodyPr anchorCtr="0" anchor="t" bIns="0" lIns="0" spcFirstLastPara="1" rIns="0" wrap="square" tIns="108000">
            <a:noAutofit/>
          </a:bodyPr>
          <a:lstStyle/>
          <a:p>
            <a:pPr indent="-381000" lvl="0" marL="457200" rtl="0" algn="l">
              <a:lnSpc>
                <a:spcPct val="90000"/>
              </a:lnSpc>
              <a:spcBef>
                <a:spcPts val="1200"/>
              </a:spcBef>
              <a:spcAft>
                <a:spcPts val="0"/>
              </a:spcAft>
              <a:buClr>
                <a:schemeClr val="lt1"/>
              </a:buClr>
              <a:buSzPts val="2400"/>
              <a:buChar char="•"/>
            </a:pPr>
            <a:r>
              <a:rPr b="1" i="1" lang="en-GB">
                <a:solidFill>
                  <a:schemeClr val="lt1"/>
                </a:solidFill>
                <a:latin typeface="Arial"/>
                <a:ea typeface="Arial"/>
                <a:cs typeface="Arial"/>
                <a:sym typeface="Arial"/>
              </a:rPr>
              <a:t>What is going well (and not so well)?</a:t>
            </a:r>
            <a:endParaRPr b="1" i="1">
              <a:solidFill>
                <a:schemeClr val="lt1"/>
              </a:solidFill>
            </a:endParaRPr>
          </a:p>
          <a:p>
            <a:pPr indent="-381000" lvl="0" marL="457200" rtl="0" algn="l">
              <a:lnSpc>
                <a:spcPct val="90000"/>
              </a:lnSpc>
              <a:spcBef>
                <a:spcPts val="0"/>
              </a:spcBef>
              <a:spcAft>
                <a:spcPts val="0"/>
              </a:spcAft>
              <a:buClr>
                <a:schemeClr val="lt1"/>
              </a:buClr>
              <a:buSzPts val="2400"/>
              <a:buChar char="•"/>
            </a:pPr>
            <a:r>
              <a:rPr b="1" i="1" lang="en-GB">
                <a:solidFill>
                  <a:schemeClr val="lt1"/>
                </a:solidFill>
                <a:latin typeface="Arial"/>
                <a:ea typeface="Arial"/>
                <a:cs typeface="Arial"/>
                <a:sym typeface="Arial"/>
              </a:rPr>
              <a:t>What are your aspirations (in the next 6 months, 12 months and 24 months)?</a:t>
            </a:r>
            <a:endParaRPr b="1" i="1">
              <a:solidFill>
                <a:schemeClr val="lt1"/>
              </a:solidFill>
            </a:endParaRPr>
          </a:p>
          <a:p>
            <a:pPr indent="-381000" lvl="0" marL="457200" rtl="0" algn="l">
              <a:lnSpc>
                <a:spcPct val="90000"/>
              </a:lnSpc>
              <a:spcBef>
                <a:spcPts val="0"/>
              </a:spcBef>
              <a:spcAft>
                <a:spcPts val="0"/>
              </a:spcAft>
              <a:buClr>
                <a:schemeClr val="lt1"/>
              </a:buClr>
              <a:buSzPts val="2400"/>
              <a:buChar char="•"/>
            </a:pPr>
            <a:r>
              <a:rPr b="1" i="1" lang="en-GB">
                <a:solidFill>
                  <a:schemeClr val="lt1"/>
                </a:solidFill>
                <a:latin typeface="Arial"/>
                <a:ea typeface="Arial"/>
                <a:cs typeface="Arial"/>
                <a:sym typeface="Arial"/>
              </a:rPr>
              <a:t>How do you see yourselves as contributors to enterprise-level goals?</a:t>
            </a:r>
            <a:endParaRPr>
              <a:solidFill>
                <a:schemeClr val="lt1"/>
              </a:solidFill>
            </a:endParaRPr>
          </a:p>
          <a:p>
            <a:pPr indent="-381000" lvl="0" marL="457200" rtl="0" algn="l">
              <a:lnSpc>
                <a:spcPct val="90000"/>
              </a:lnSpc>
              <a:spcBef>
                <a:spcPts val="0"/>
              </a:spcBef>
              <a:spcAft>
                <a:spcPts val="0"/>
              </a:spcAft>
              <a:buClr>
                <a:schemeClr val="lt1"/>
              </a:buClr>
              <a:buSzPts val="2400"/>
              <a:buChar char="•"/>
            </a:pPr>
            <a:r>
              <a:rPr b="1" i="1" lang="en-GB">
                <a:solidFill>
                  <a:schemeClr val="lt1"/>
                </a:solidFill>
                <a:latin typeface="Arial"/>
                <a:ea typeface="Arial"/>
                <a:cs typeface="Arial"/>
                <a:sym typeface="Arial"/>
              </a:rPr>
              <a:t>What risks or challenges might prevent you from delivering your strategies?</a:t>
            </a:r>
            <a:endParaRPr b="1" i="1">
              <a:solidFill>
                <a:schemeClr val="lt1"/>
              </a:solidFill>
            </a:endParaRPr>
          </a:p>
          <a:p>
            <a:pPr indent="-381000" lvl="0" marL="457200" rtl="0" algn="l">
              <a:lnSpc>
                <a:spcPct val="90000"/>
              </a:lnSpc>
              <a:spcBef>
                <a:spcPts val="0"/>
              </a:spcBef>
              <a:spcAft>
                <a:spcPts val="0"/>
              </a:spcAft>
              <a:buClr>
                <a:schemeClr val="lt1"/>
              </a:buClr>
              <a:buSzPts val="2400"/>
              <a:buChar char="•"/>
            </a:pPr>
            <a:r>
              <a:rPr b="1" i="1" lang="en-GB">
                <a:solidFill>
                  <a:schemeClr val="lt1"/>
                </a:solidFill>
                <a:latin typeface="Arial"/>
                <a:ea typeface="Arial"/>
                <a:cs typeface="Arial"/>
                <a:sym typeface="Arial"/>
              </a:rPr>
              <a:t>What technology obstacles prevent you from achieving your business goals?</a:t>
            </a:r>
            <a:endParaRPr b="1" i="1">
              <a:solidFill>
                <a:schemeClr val="lt1"/>
              </a:solidFill>
            </a:endParaRPr>
          </a:p>
          <a:p>
            <a:pPr indent="-381000" lvl="0" marL="457200" rtl="0" algn="l">
              <a:lnSpc>
                <a:spcPct val="90000"/>
              </a:lnSpc>
              <a:spcBef>
                <a:spcPts val="0"/>
              </a:spcBef>
              <a:spcAft>
                <a:spcPts val="0"/>
              </a:spcAft>
              <a:buClr>
                <a:schemeClr val="lt1"/>
              </a:buClr>
              <a:buSzPts val="2400"/>
              <a:buChar char="•"/>
            </a:pPr>
            <a:r>
              <a:rPr b="1" i="1" lang="en-GB">
                <a:solidFill>
                  <a:schemeClr val="lt1"/>
                </a:solidFill>
                <a:latin typeface="Arial"/>
                <a:ea typeface="Arial"/>
                <a:cs typeface="Arial"/>
                <a:sym typeface="Arial"/>
              </a:rPr>
              <a:t>What can the CTO do to enable you to develop technology solutions for the business, autonomously?</a:t>
            </a:r>
            <a:endParaRPr>
              <a:solidFill>
                <a:schemeClr val="lt1"/>
              </a:solidFill>
            </a:endParaRPr>
          </a:p>
          <a:p>
            <a:pPr indent="-381000" lvl="0" marL="457200" rtl="0" algn="l">
              <a:lnSpc>
                <a:spcPct val="90000"/>
              </a:lnSpc>
              <a:spcBef>
                <a:spcPts val="0"/>
              </a:spcBef>
              <a:spcAft>
                <a:spcPts val="0"/>
              </a:spcAft>
              <a:buClr>
                <a:schemeClr val="lt1"/>
              </a:buClr>
              <a:buSzPts val="2400"/>
              <a:buChar char="•"/>
            </a:pPr>
            <a:r>
              <a:rPr b="1" i="1" lang="en-GB">
                <a:solidFill>
                  <a:schemeClr val="lt1"/>
                </a:solidFill>
                <a:latin typeface="Arial"/>
                <a:ea typeface="Arial"/>
                <a:cs typeface="Arial"/>
                <a:sym typeface="Arial"/>
              </a:rPr>
              <a:t>What new trends might impact our priorities over the next 6 months?</a:t>
            </a:r>
            <a:endParaRPr>
              <a:solidFill>
                <a:schemeClr val="lt1"/>
              </a:solidFill>
            </a:endParaRPr>
          </a:p>
          <a:p>
            <a:pPr indent="0" lvl="0" marL="114300" rtl="0" algn="l">
              <a:lnSpc>
                <a:spcPct val="90000"/>
              </a:lnSpc>
              <a:spcBef>
                <a:spcPts val="12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type="title"/>
          </p:nvPr>
        </p:nvSpPr>
        <p:spPr>
          <a:xfrm>
            <a:off x="457201" y="366712"/>
            <a:ext cx="10993120" cy="954088"/>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solidFill>
                  <a:schemeClr val="lt1"/>
                </a:solidFill>
              </a:rPr>
              <a:t>ACTION: Write Down Your Shared Priorities with other CxOs</a:t>
            </a:r>
            <a:endParaRPr>
              <a:solidFill>
                <a:schemeClr val="lt1"/>
              </a:solidFill>
            </a:endParaRPr>
          </a:p>
        </p:txBody>
      </p:sp>
      <p:graphicFrame>
        <p:nvGraphicFramePr>
          <p:cNvPr id="290" name="Google Shape;290;p14"/>
          <p:cNvGraphicFramePr/>
          <p:nvPr/>
        </p:nvGraphicFramePr>
        <p:xfrm>
          <a:off x="457200" y="1527175"/>
          <a:ext cx="3000000" cy="3000000"/>
        </p:xfrm>
        <a:graphic>
          <a:graphicData uri="http://schemas.openxmlformats.org/drawingml/2006/table">
            <a:tbl>
              <a:tblPr>
                <a:noFill/>
                <a:tableStyleId>{F6555BA2-5CC1-4F79-856A-6C556CCC4EFA}</a:tableStyleId>
              </a:tblPr>
              <a:tblGrid>
                <a:gridCol w="1610850"/>
                <a:gridCol w="1610850"/>
                <a:gridCol w="1610850"/>
                <a:gridCol w="1610850"/>
                <a:gridCol w="1610850"/>
                <a:gridCol w="1610850"/>
                <a:gridCol w="1610850"/>
              </a:tblGrid>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CTO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Priority #1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Priority #2</a:t>
                      </a:r>
                      <a:endParaRPr/>
                    </a:p>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Priority #3</a:t>
                      </a:r>
                      <a:endParaRPr/>
                    </a:p>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Priority #4</a:t>
                      </a:r>
                      <a:endParaRPr/>
                    </a:p>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Priority #5</a:t>
                      </a:r>
                      <a:endParaRPr/>
                    </a:p>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t>Priority #6</a:t>
                      </a:r>
                      <a:endParaRPr/>
                    </a:p>
                    <a:p>
                      <a:pPr indent="0" lvl="0" marL="0" marR="0" rtl="0" algn="l">
                        <a:spcBef>
                          <a:spcPts val="0"/>
                        </a:spcBef>
                        <a:spcAft>
                          <a:spcPts val="0"/>
                        </a:spcAft>
                        <a:buClr>
                          <a:schemeClr val="dk1"/>
                        </a:buClr>
                        <a:buSzPts val="1800"/>
                        <a:buFont typeface="Arial"/>
                        <a:buNone/>
                      </a:pPr>
                      <a:r>
                        <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CIO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2000"/>
                        <a:buFont typeface="Arial"/>
                        <a:buNone/>
                      </a:pPr>
                      <a:r>
                        <a:rPr lang="en-GB" sz="2000" u="none" cap="none" strike="noStrike"/>
                        <a:t>✔</a:t>
                      </a:r>
                      <a:endParaRPr sz="20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CDO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CISO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CDAO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COO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CFO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CMO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CEO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Black"/>
              <a:buNone/>
            </a:pPr>
            <a:r>
              <a:rPr lang="en-GB"/>
              <a:t>Step 2: Identify Common Challenges That You Can Tackle Together  </a:t>
            </a:r>
            <a:br>
              <a:rPr lang="en-GB" sz="3200"/>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7d73abc721_0_11"/>
          <p:cNvSpPr txBox="1"/>
          <p:nvPr>
            <p:ph type="title"/>
          </p:nvPr>
        </p:nvSpPr>
        <p:spPr>
          <a:xfrm>
            <a:off x="457200" y="361950"/>
            <a:ext cx="11274600" cy="451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Top Challenges Faced by CTOs in Meeting Their Goals</a:t>
            </a:r>
            <a:endParaRPr/>
          </a:p>
        </p:txBody>
      </p:sp>
      <p:sp>
        <p:nvSpPr>
          <p:cNvPr id="301" name="Google Shape;301;g27d73abc721_0_11"/>
          <p:cNvSpPr txBox="1"/>
          <p:nvPr>
            <p:ph idx="2" type="body"/>
          </p:nvPr>
        </p:nvSpPr>
        <p:spPr>
          <a:xfrm>
            <a:off x="8695950" y="1524000"/>
            <a:ext cx="3117300" cy="3382500"/>
          </a:xfrm>
          <a:prstGeom prst="rect">
            <a:avLst/>
          </a:prstGeom>
          <a:solidFill>
            <a:schemeClr val="accent4"/>
          </a:solidFill>
          <a:ln cap="flat" cmpd="sng" w="12700">
            <a:solidFill>
              <a:srgbClr val="00415A"/>
            </a:solidFill>
            <a:prstDash val="solid"/>
            <a:miter lim="800000"/>
            <a:headEnd len="sm" w="sm" type="none"/>
            <a:tailEnd len="sm" w="sm" type="none"/>
          </a:ln>
        </p:spPr>
        <p:txBody>
          <a:bodyPr anchorCtr="0" anchor="t" bIns="0" lIns="0" spcFirstLastPara="1" rIns="0" wrap="square" tIns="0">
            <a:noAutofit/>
          </a:bodyPr>
          <a:lstStyle/>
          <a:p>
            <a:pPr indent="0" lvl="0" marL="114300" rtl="0" algn="l">
              <a:lnSpc>
                <a:spcPct val="90000"/>
              </a:lnSpc>
              <a:spcBef>
                <a:spcPts val="1200"/>
              </a:spcBef>
              <a:spcAft>
                <a:spcPts val="0"/>
              </a:spcAft>
              <a:buSzPts val="1800"/>
              <a:buNone/>
            </a:pPr>
            <a:r>
              <a:rPr lang="en-GB" sz="2000">
                <a:solidFill>
                  <a:schemeClr val="lt1"/>
                </a:solidFill>
                <a:latin typeface="Arial"/>
                <a:ea typeface="Arial"/>
                <a:cs typeface="Arial"/>
                <a:sym typeface="Arial"/>
              </a:rPr>
              <a:t>Gartner research surveys show that other CxOs face s</a:t>
            </a:r>
            <a:r>
              <a:rPr lang="en-GB" sz="2000">
                <a:solidFill>
                  <a:schemeClr val="lt1"/>
                </a:solidFill>
              </a:rPr>
              <a:t>imilar</a:t>
            </a:r>
            <a:r>
              <a:rPr lang="en-GB" sz="2000">
                <a:solidFill>
                  <a:schemeClr val="lt1"/>
                </a:solidFill>
                <a:latin typeface="Arial"/>
                <a:ea typeface="Arial"/>
                <a:cs typeface="Arial"/>
                <a:sym typeface="Arial"/>
              </a:rPr>
              <a:t> challenges:</a:t>
            </a:r>
            <a:endParaRPr sz="2000">
              <a:solidFill>
                <a:schemeClr val="lt1"/>
              </a:solidFill>
              <a:latin typeface="Arial"/>
              <a:ea typeface="Arial"/>
              <a:cs typeface="Arial"/>
              <a:sym typeface="Arial"/>
            </a:endParaRPr>
          </a:p>
          <a:p>
            <a:pPr indent="-355600" lvl="0" marL="457200" rtl="0" algn="l">
              <a:lnSpc>
                <a:spcPct val="90000"/>
              </a:lnSpc>
              <a:spcBef>
                <a:spcPts val="1200"/>
              </a:spcBef>
              <a:spcAft>
                <a:spcPts val="0"/>
              </a:spcAft>
              <a:buClr>
                <a:schemeClr val="lt1"/>
              </a:buClr>
              <a:buSzPts val="2000"/>
              <a:buChar char="•"/>
            </a:pPr>
            <a:r>
              <a:rPr lang="en-GB" sz="2000">
                <a:solidFill>
                  <a:schemeClr val="lt1"/>
                </a:solidFill>
              </a:rPr>
              <a:t>Lack of funding</a:t>
            </a:r>
            <a:endParaRPr sz="2000">
              <a:solidFill>
                <a:schemeClr val="lt1"/>
              </a:solidFill>
            </a:endParaRPr>
          </a:p>
          <a:p>
            <a:pPr indent="-355600" lvl="0" marL="457200" rtl="0" algn="l">
              <a:lnSpc>
                <a:spcPct val="90000"/>
              </a:lnSpc>
              <a:spcBef>
                <a:spcPts val="0"/>
              </a:spcBef>
              <a:spcAft>
                <a:spcPts val="0"/>
              </a:spcAft>
              <a:buClr>
                <a:schemeClr val="lt1"/>
              </a:buClr>
              <a:buSzPts val="2000"/>
              <a:buChar char="•"/>
            </a:pPr>
            <a:r>
              <a:rPr lang="en-GB" sz="2000">
                <a:solidFill>
                  <a:schemeClr val="lt1"/>
                </a:solidFill>
              </a:rPr>
              <a:t>Organizational culture is a barrier to change </a:t>
            </a:r>
            <a:r>
              <a:rPr lang="en-GB" sz="2000">
                <a:solidFill>
                  <a:schemeClr val="lt1"/>
                </a:solidFill>
                <a:latin typeface="Arial"/>
                <a:ea typeface="Arial"/>
                <a:cs typeface="Arial"/>
                <a:sym typeface="Arial"/>
              </a:rPr>
              <a:t> </a:t>
            </a:r>
            <a:endParaRPr sz="2000">
              <a:solidFill>
                <a:schemeClr val="lt1"/>
              </a:solidFill>
              <a:latin typeface="Arial"/>
              <a:ea typeface="Arial"/>
              <a:cs typeface="Arial"/>
              <a:sym typeface="Arial"/>
            </a:endParaRPr>
          </a:p>
          <a:p>
            <a:pPr indent="-355600" lvl="0" marL="457200" rtl="0" algn="l">
              <a:lnSpc>
                <a:spcPct val="90000"/>
              </a:lnSpc>
              <a:spcBef>
                <a:spcPts val="0"/>
              </a:spcBef>
              <a:spcAft>
                <a:spcPts val="0"/>
              </a:spcAft>
              <a:buClr>
                <a:schemeClr val="lt1"/>
              </a:buClr>
              <a:buSzPts val="2000"/>
              <a:buChar char="•"/>
            </a:pPr>
            <a:r>
              <a:rPr lang="en-GB" sz="2000">
                <a:solidFill>
                  <a:schemeClr val="lt1"/>
                </a:solidFill>
              </a:rPr>
              <a:t>Insufficient</a:t>
            </a:r>
            <a:r>
              <a:rPr lang="en-GB" sz="2000">
                <a:solidFill>
                  <a:schemeClr val="lt1"/>
                </a:solidFill>
              </a:rPr>
              <a:t> authority to implement their goals</a:t>
            </a:r>
            <a:endParaRPr sz="2000">
              <a:solidFill>
                <a:schemeClr val="lt1"/>
              </a:solidFill>
            </a:endParaRPr>
          </a:p>
          <a:p>
            <a:pPr indent="0" lvl="0" marL="114300" rtl="0" algn="l">
              <a:lnSpc>
                <a:spcPct val="90000"/>
              </a:lnSpc>
              <a:spcBef>
                <a:spcPts val="1200"/>
              </a:spcBef>
              <a:spcAft>
                <a:spcPts val="0"/>
              </a:spcAft>
              <a:buSzPts val="1800"/>
              <a:buNone/>
            </a:pPr>
            <a:r>
              <a:rPr lang="en-GB" sz="2000">
                <a:solidFill>
                  <a:schemeClr val="lt1"/>
                </a:solidFill>
              </a:rPr>
              <a:t>T</a:t>
            </a:r>
            <a:r>
              <a:rPr lang="en-GB" sz="2000">
                <a:solidFill>
                  <a:schemeClr val="lt1"/>
                </a:solidFill>
                <a:latin typeface="Arial"/>
                <a:ea typeface="Arial"/>
                <a:cs typeface="Arial"/>
                <a:sym typeface="Arial"/>
              </a:rPr>
              <a:t>he</a:t>
            </a:r>
            <a:r>
              <a:rPr lang="en-GB" sz="2000">
                <a:solidFill>
                  <a:schemeClr val="lt1"/>
                </a:solidFill>
              </a:rPr>
              <a:t>refore CTOs and CxOs</a:t>
            </a:r>
            <a:r>
              <a:rPr lang="en-GB" sz="2000">
                <a:solidFill>
                  <a:schemeClr val="lt1"/>
                </a:solidFill>
                <a:latin typeface="Arial"/>
                <a:ea typeface="Arial"/>
                <a:cs typeface="Arial"/>
                <a:sym typeface="Arial"/>
              </a:rPr>
              <a:t> can work together to overcome the</a:t>
            </a:r>
            <a:r>
              <a:rPr lang="en-GB" sz="2000">
                <a:solidFill>
                  <a:schemeClr val="lt1"/>
                </a:solidFill>
              </a:rPr>
              <a:t>m</a:t>
            </a:r>
            <a:endParaRPr sz="2000">
              <a:solidFill>
                <a:schemeClr val="lt1"/>
              </a:solidFill>
            </a:endParaRPr>
          </a:p>
        </p:txBody>
      </p:sp>
      <p:sp>
        <p:nvSpPr>
          <p:cNvPr id="302" name="Google Shape;302;g27d73abc721_0_11"/>
          <p:cNvSpPr txBox="1"/>
          <p:nvPr/>
        </p:nvSpPr>
        <p:spPr>
          <a:xfrm>
            <a:off x="682719" y="5249225"/>
            <a:ext cx="7635300" cy="923400"/>
          </a:xfrm>
          <a:prstGeom prst="rect">
            <a:avLst/>
          </a:prstGeom>
          <a:noFill/>
          <a:ln>
            <a:noFill/>
          </a:ln>
        </p:spPr>
        <p:txBody>
          <a:bodyPr anchorCtr="0" anchor="b" bIns="91425" lIns="0"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n = </a:t>
            </a:r>
            <a:r>
              <a:rPr lang="en-GB" sz="1200">
                <a:solidFill>
                  <a:srgbClr val="000000"/>
                </a:solidFill>
                <a:latin typeface="Arial"/>
                <a:ea typeface="Arial"/>
                <a:cs typeface="Arial"/>
                <a:sym typeface="Arial"/>
              </a:rPr>
              <a:t>382</a:t>
            </a:r>
            <a:r>
              <a:rPr b="0" i="0" lang="en-GB" sz="1200" u="none" cap="none" strike="noStrike">
                <a:solidFill>
                  <a:srgbClr val="000000"/>
                </a:solidFill>
                <a:latin typeface="Arial"/>
                <a:ea typeface="Arial"/>
                <a:cs typeface="Arial"/>
                <a:sym typeface="Arial"/>
              </a:rPr>
              <a:t>, excluding those </a:t>
            </a:r>
            <a:r>
              <a:rPr lang="en-GB" sz="1200">
                <a:solidFill>
                  <a:srgbClr val="000000"/>
                </a:solidFill>
                <a:latin typeface="Arial"/>
                <a:ea typeface="Arial"/>
                <a:cs typeface="Arial"/>
                <a:sym typeface="Arial"/>
              </a:rPr>
              <a:t>where CTO does not have any internal roadblocks and not sure; does not show other</a:t>
            </a:r>
            <a:endParaRPr/>
          </a:p>
          <a:p>
            <a:pPr indent="0" lvl="0" marL="0" marR="0" rtl="0" algn="l">
              <a:lnSpc>
                <a:spcPct val="100000"/>
              </a:lnSpc>
              <a:spcBef>
                <a:spcPts val="0"/>
              </a:spcBef>
              <a:spcAft>
                <a:spcPts val="0"/>
              </a:spcAft>
              <a:buClr>
                <a:srgbClr val="7F7F7F"/>
              </a:buClr>
              <a:buSzPts val="900"/>
              <a:buFont typeface="Arial"/>
              <a:buNone/>
            </a:pPr>
            <a:r>
              <a:rPr b="0" i="0" lang="en-GB" sz="900" u="none" cap="none" strike="noStrike">
                <a:solidFill>
                  <a:srgbClr val="7F7F7F"/>
                </a:solidFill>
                <a:latin typeface="Arial"/>
                <a:ea typeface="Arial"/>
                <a:cs typeface="Arial"/>
                <a:sym typeface="Arial"/>
              </a:rPr>
              <a:t>Q19: Now, thinking about the current challenges the CTO at your organization faces, what are the top 3 internal roadblocks that impact the CTO function’s ability to meet its current goals?</a:t>
            </a:r>
            <a:endParaRPr/>
          </a:p>
          <a:p>
            <a:pPr indent="0" lvl="0" marL="0" marR="0" rtl="0" algn="l">
              <a:lnSpc>
                <a:spcPct val="100000"/>
              </a:lnSpc>
              <a:spcBef>
                <a:spcPts val="0"/>
              </a:spcBef>
              <a:spcAft>
                <a:spcPts val="0"/>
              </a:spcAft>
              <a:buClr>
                <a:srgbClr val="7F7F7F"/>
              </a:buClr>
              <a:buSzPts val="900"/>
              <a:buFont typeface="Arial"/>
              <a:buNone/>
            </a:pPr>
            <a:r>
              <a:rPr b="0" i="0" lang="en-GB" sz="900" u="none" cap="none" strike="noStrike">
                <a:solidFill>
                  <a:srgbClr val="7F7F7F"/>
                </a:solidFill>
                <a:latin typeface="Arial"/>
                <a:ea typeface="Arial"/>
                <a:cs typeface="Arial"/>
                <a:sym typeface="Arial"/>
              </a:rPr>
              <a:t>Source: 2023 Gartner Changing Role of the CTO Function Survey</a:t>
            </a:r>
            <a:endParaRPr/>
          </a:p>
          <a:p>
            <a:pPr indent="0" lvl="0" marL="0" marR="0" rtl="0" algn="l">
              <a:lnSpc>
                <a:spcPct val="100000"/>
              </a:lnSpc>
              <a:spcBef>
                <a:spcPts val="0"/>
              </a:spcBef>
              <a:spcAft>
                <a:spcPts val="0"/>
              </a:spcAft>
              <a:buClr>
                <a:srgbClr val="7F7F7F"/>
              </a:buClr>
              <a:buSzPts val="900"/>
              <a:buFont typeface="Arial"/>
              <a:buNone/>
            </a:pPr>
            <a:r>
              <a:rPr b="0" i="0" lang="en-GB" sz="900" u="none" cap="none" strike="noStrike">
                <a:solidFill>
                  <a:srgbClr val="7F7F7F"/>
                </a:solidFill>
                <a:latin typeface="Arial"/>
                <a:ea typeface="Arial"/>
                <a:cs typeface="Arial"/>
                <a:sym typeface="Arial"/>
              </a:rPr>
              <a:t>ID: </a:t>
            </a:r>
            <a:endParaRPr/>
          </a:p>
        </p:txBody>
      </p:sp>
      <p:pic>
        <p:nvPicPr>
          <p:cNvPr id="303" name="Google Shape;303;g27d73abc721_0_11"/>
          <p:cNvPicPr preferRelativeResize="0"/>
          <p:nvPr/>
        </p:nvPicPr>
        <p:blipFill>
          <a:blip r:embed="rId3">
            <a:alphaModFix/>
          </a:blip>
          <a:stretch>
            <a:fillRect/>
          </a:stretch>
        </p:blipFill>
        <p:spPr>
          <a:xfrm>
            <a:off x="304800" y="1346200"/>
            <a:ext cx="8391150" cy="38975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458723" y="231322"/>
            <a:ext cx="11274600" cy="451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CTOs and CxOs Must Decide What Actions to </a:t>
            </a:r>
            <a:br>
              <a:rPr lang="en-GB"/>
            </a:br>
            <a:r>
              <a:rPr lang="en-GB"/>
              <a:t>Take to Address Common Challenges Together</a:t>
            </a:r>
            <a:endParaRPr/>
          </a:p>
        </p:txBody>
      </p:sp>
      <p:graphicFrame>
        <p:nvGraphicFramePr>
          <p:cNvPr id="309" name="Google Shape;309;p17"/>
          <p:cNvGraphicFramePr/>
          <p:nvPr/>
        </p:nvGraphicFramePr>
        <p:xfrm>
          <a:off x="458802" y="2016879"/>
          <a:ext cx="3000000" cy="3000000"/>
        </p:xfrm>
        <a:graphic>
          <a:graphicData uri="http://schemas.openxmlformats.org/drawingml/2006/table">
            <a:tbl>
              <a:tblPr bandRow="1" firstRow="1">
                <a:noFill/>
                <a:tableStyleId>{372F8ED1-6D98-4490-AF95-1A280756214F}</a:tableStyleId>
              </a:tblPr>
              <a:tblGrid>
                <a:gridCol w="5637200"/>
                <a:gridCol w="5637200"/>
              </a:tblGrid>
              <a:tr h="370850">
                <a:tc>
                  <a:txBody>
                    <a:bodyPr/>
                    <a:lstStyle/>
                    <a:p>
                      <a:pPr indent="0" lvl="0" marL="0" marR="0" rtl="0" algn="l">
                        <a:spcBef>
                          <a:spcPts val="0"/>
                        </a:spcBef>
                        <a:spcAft>
                          <a:spcPts val="0"/>
                        </a:spcAft>
                        <a:buNone/>
                      </a:pPr>
                      <a:r>
                        <a:rPr lang="en-GB" sz="1800"/>
                        <a:t>Common Challenges</a:t>
                      </a:r>
                      <a:endParaRPr sz="1800"/>
                    </a:p>
                  </a:txBody>
                  <a:tcPr marT="45725" marB="45725" marR="91450" marL="91450"/>
                </a:tc>
                <a:tc>
                  <a:txBody>
                    <a:bodyPr/>
                    <a:lstStyle/>
                    <a:p>
                      <a:pPr indent="0" lvl="0" marL="0" marR="0" rtl="0" algn="l">
                        <a:spcBef>
                          <a:spcPts val="0"/>
                        </a:spcBef>
                        <a:spcAft>
                          <a:spcPts val="0"/>
                        </a:spcAft>
                        <a:buNone/>
                      </a:pPr>
                      <a:r>
                        <a:rPr lang="en-GB" sz="1800"/>
                        <a:t>Action Required</a:t>
                      </a:r>
                      <a:endParaRPr/>
                    </a:p>
                  </a:txBody>
                  <a:tcPr marT="45725" marB="45725" marR="91450" marL="91450"/>
                </a:tc>
              </a:tr>
              <a:tr h="370850">
                <a:tc>
                  <a:txBody>
                    <a:bodyPr/>
                    <a:lstStyle/>
                    <a:p>
                      <a:pPr indent="0" lvl="0" marL="0" rtl="0" algn="l">
                        <a:lnSpc>
                          <a:spcPct val="90000"/>
                        </a:lnSpc>
                        <a:spcBef>
                          <a:spcPts val="0"/>
                        </a:spcBef>
                        <a:spcAft>
                          <a:spcPts val="0"/>
                        </a:spcAft>
                        <a:buClr>
                          <a:srgbClr val="FFFFFF"/>
                        </a:buClr>
                        <a:buSzPts val="1400"/>
                        <a:buFont typeface="Arial Black"/>
                        <a:buNone/>
                      </a:pPr>
                      <a:r>
                        <a:rPr lang="en-GB"/>
                        <a:t>Skills &amp; Staff Shortage</a:t>
                      </a:r>
                      <a:endParaRPr/>
                    </a:p>
                  </a:txBody>
                  <a:tcPr marT="45725" marB="45725" marR="91450" marL="91450" anchor="ctr"/>
                </a:tc>
                <a:tc>
                  <a:txBody>
                    <a:bodyPr/>
                    <a:lstStyle/>
                    <a:p>
                      <a:pPr indent="-120650" lvl="1" marL="114300" rtl="0" algn="l">
                        <a:lnSpc>
                          <a:spcPct val="90000"/>
                        </a:lnSpc>
                        <a:spcBef>
                          <a:spcPts val="0"/>
                        </a:spcBef>
                        <a:spcAft>
                          <a:spcPts val="0"/>
                        </a:spcAft>
                        <a:buClr>
                          <a:srgbClr val="000000"/>
                        </a:buClr>
                        <a:buSzPts val="1400"/>
                        <a:buChar char="•"/>
                      </a:pPr>
                      <a:r>
                        <a:rPr lang="en-GB"/>
                        <a:t>Develop compelling EVP to attract, develop &amp; retain talent</a:t>
                      </a:r>
                      <a:endParaRPr/>
                    </a:p>
                  </a:txBody>
                  <a:tcPr marT="45725" marB="45725" marR="91450" marL="91450" anchor="ctr"/>
                </a:tc>
              </a:tr>
              <a:tr h="370850">
                <a:tc>
                  <a:txBody>
                    <a:bodyPr/>
                    <a:lstStyle/>
                    <a:p>
                      <a:pPr indent="0" lvl="0" marL="0" rtl="0" algn="l">
                        <a:lnSpc>
                          <a:spcPct val="90000"/>
                        </a:lnSpc>
                        <a:spcBef>
                          <a:spcPts val="0"/>
                        </a:spcBef>
                        <a:spcAft>
                          <a:spcPts val="0"/>
                        </a:spcAft>
                        <a:buClr>
                          <a:srgbClr val="FFFFFF"/>
                        </a:buClr>
                        <a:buSzPts val="1400"/>
                        <a:buFont typeface="Arial Black"/>
                        <a:buNone/>
                      </a:pPr>
                      <a:r>
                        <a:rPr lang="en-GB"/>
                        <a:t>Cultural Challenges</a:t>
                      </a:r>
                      <a:endParaRPr/>
                    </a:p>
                  </a:txBody>
                  <a:tcPr marT="45725" marB="45725" marR="91450" marL="91450" anchor="ctr"/>
                </a:tc>
                <a:tc>
                  <a:txBody>
                    <a:bodyPr/>
                    <a:lstStyle/>
                    <a:p>
                      <a:pPr indent="-120650" lvl="1" marL="114300" rtl="0" algn="l">
                        <a:lnSpc>
                          <a:spcPct val="90000"/>
                        </a:lnSpc>
                        <a:spcBef>
                          <a:spcPts val="0"/>
                        </a:spcBef>
                        <a:spcAft>
                          <a:spcPts val="0"/>
                        </a:spcAft>
                        <a:buClr>
                          <a:srgbClr val="000000"/>
                        </a:buClr>
                        <a:buSzPts val="1400"/>
                        <a:buChar char="•"/>
                      </a:pPr>
                      <a:r>
                        <a:rPr lang="en-GB"/>
                        <a:t>Collaboration &amp; DEI</a:t>
                      </a:r>
                      <a:endParaRPr/>
                    </a:p>
                    <a:p>
                      <a:pPr indent="-120650" lvl="1" marL="114300" rtl="0" algn="l">
                        <a:lnSpc>
                          <a:spcPct val="90000"/>
                        </a:lnSpc>
                        <a:spcBef>
                          <a:spcPts val="195"/>
                        </a:spcBef>
                        <a:spcAft>
                          <a:spcPts val="0"/>
                        </a:spcAft>
                        <a:buClr>
                          <a:srgbClr val="000000"/>
                        </a:buClr>
                        <a:buSzPts val="1400"/>
                        <a:buChar char="•"/>
                      </a:pPr>
                      <a:r>
                        <a:rPr lang="en-GB"/>
                        <a:t>PRISM Model</a:t>
                      </a:r>
                      <a:endParaRPr/>
                    </a:p>
                  </a:txBody>
                  <a:tcPr marT="45725" marB="45725" marR="91450" marL="91450" anchor="ctr"/>
                </a:tc>
              </a:tr>
              <a:tr h="370850">
                <a:tc>
                  <a:txBody>
                    <a:bodyPr/>
                    <a:lstStyle/>
                    <a:p>
                      <a:pPr indent="0" lvl="0" marL="0" rtl="0" algn="l">
                        <a:lnSpc>
                          <a:spcPct val="90000"/>
                        </a:lnSpc>
                        <a:spcBef>
                          <a:spcPts val="0"/>
                        </a:spcBef>
                        <a:spcAft>
                          <a:spcPts val="0"/>
                        </a:spcAft>
                        <a:buClr>
                          <a:srgbClr val="FFFFFF"/>
                        </a:buClr>
                        <a:buSzPts val="1400"/>
                        <a:buFont typeface="Arial Black"/>
                        <a:buNone/>
                      </a:pPr>
                      <a:r>
                        <a:rPr lang="en-GB"/>
                        <a:t>Lack of adequate funding</a:t>
                      </a:r>
                      <a:endParaRPr/>
                    </a:p>
                  </a:txBody>
                  <a:tcPr marT="45725" marB="45725" marR="91450" marL="91450" anchor="ctr"/>
                </a:tc>
                <a:tc>
                  <a:txBody>
                    <a:bodyPr/>
                    <a:lstStyle/>
                    <a:p>
                      <a:pPr indent="-120650" lvl="1" marL="114300" rtl="0" algn="l">
                        <a:lnSpc>
                          <a:spcPct val="90000"/>
                        </a:lnSpc>
                        <a:spcBef>
                          <a:spcPts val="0"/>
                        </a:spcBef>
                        <a:spcAft>
                          <a:spcPts val="0"/>
                        </a:spcAft>
                        <a:buClr>
                          <a:srgbClr val="000000"/>
                        </a:buClr>
                        <a:buSzPts val="1400"/>
                        <a:buChar char="•"/>
                      </a:pPr>
                      <a:r>
                        <a:rPr lang="en-GB"/>
                        <a:t>Link Tech &amp; D&amp;A initiatives to business strategy</a:t>
                      </a:r>
                      <a:endParaRPr/>
                    </a:p>
                  </a:txBody>
                  <a:tcPr marT="45725" marB="45725" marR="91450" marL="91450" anchor="ctr"/>
                </a:tc>
              </a:tr>
              <a:tr h="370850">
                <a:tc>
                  <a:txBody>
                    <a:bodyPr/>
                    <a:lstStyle/>
                    <a:p>
                      <a:pPr indent="0" lvl="0" marL="0" rtl="0" algn="l">
                        <a:lnSpc>
                          <a:spcPct val="90000"/>
                        </a:lnSpc>
                        <a:spcBef>
                          <a:spcPts val="0"/>
                        </a:spcBef>
                        <a:spcAft>
                          <a:spcPts val="0"/>
                        </a:spcAft>
                        <a:buClr>
                          <a:srgbClr val="FFFFFF"/>
                        </a:buClr>
                        <a:buSzPts val="1400"/>
                        <a:buFont typeface="Arial Black"/>
                        <a:buNone/>
                      </a:pPr>
                      <a:r>
                        <a:rPr lang="en-GB"/>
                        <a:t>Stakeholder involvement</a:t>
                      </a:r>
                      <a:endParaRPr/>
                    </a:p>
                  </a:txBody>
                  <a:tcPr marT="45725" marB="45725" marR="91450" marL="91450" anchor="ctr"/>
                </a:tc>
                <a:tc>
                  <a:txBody>
                    <a:bodyPr/>
                    <a:lstStyle/>
                    <a:p>
                      <a:pPr indent="-120650" lvl="1" marL="114300" rtl="0" algn="l">
                        <a:lnSpc>
                          <a:spcPct val="90000"/>
                        </a:lnSpc>
                        <a:spcBef>
                          <a:spcPts val="0"/>
                        </a:spcBef>
                        <a:spcAft>
                          <a:spcPts val="0"/>
                        </a:spcAft>
                        <a:buClr>
                          <a:srgbClr val="000000"/>
                        </a:buClr>
                        <a:buSzPts val="1400"/>
                        <a:buChar char="•"/>
                      </a:pPr>
                      <a:r>
                        <a:rPr lang="en-GB"/>
                        <a:t>Address the “What’s in it for me” scenario for those stakeholders </a:t>
                      </a:r>
                      <a:endParaRPr/>
                    </a:p>
                    <a:p>
                      <a:pPr indent="-120650" lvl="1" marL="114300" rtl="0" algn="l">
                        <a:lnSpc>
                          <a:spcPct val="90000"/>
                        </a:lnSpc>
                        <a:spcBef>
                          <a:spcPts val="0"/>
                        </a:spcBef>
                        <a:spcAft>
                          <a:spcPts val="0"/>
                        </a:spcAft>
                        <a:buClr>
                          <a:srgbClr val="000000"/>
                        </a:buClr>
                        <a:buSzPts val="1400"/>
                        <a:buChar char="•"/>
                      </a:pPr>
                      <a:r>
                        <a:rPr lang="en-GB"/>
                        <a:t>Stakeholder impact map</a:t>
                      </a:r>
                      <a:endParaRPr/>
                    </a:p>
                  </a:txBody>
                  <a:tcPr marT="45725" marB="45725" marR="91450" marL="91450" anchor="ctr"/>
                </a:tc>
              </a:tr>
              <a:tr h="370850">
                <a:tc>
                  <a:txBody>
                    <a:bodyPr/>
                    <a:lstStyle/>
                    <a:p>
                      <a:pPr indent="0" lvl="0" marL="0" rtl="0" algn="l">
                        <a:lnSpc>
                          <a:spcPct val="90000"/>
                        </a:lnSpc>
                        <a:spcBef>
                          <a:spcPts val="0"/>
                        </a:spcBef>
                        <a:spcAft>
                          <a:spcPts val="0"/>
                        </a:spcAft>
                        <a:buClr>
                          <a:srgbClr val="FFFFFF"/>
                        </a:buClr>
                        <a:buSzPts val="1400"/>
                        <a:buFont typeface="Arial Black"/>
                        <a:buNone/>
                      </a:pPr>
                      <a:r>
                        <a:rPr lang="en-GB"/>
                        <a:t>Authority to execute individual responsibilities</a:t>
                      </a:r>
                      <a:endParaRPr/>
                    </a:p>
                  </a:txBody>
                  <a:tcPr marT="45725" marB="45725" marR="91450" marL="91450" anchor="ctr"/>
                </a:tc>
                <a:tc>
                  <a:txBody>
                    <a:bodyPr/>
                    <a:lstStyle/>
                    <a:p>
                      <a:pPr indent="-120650" lvl="1" marL="114300" rtl="0" algn="l">
                        <a:lnSpc>
                          <a:spcPct val="90000"/>
                        </a:lnSpc>
                        <a:spcBef>
                          <a:spcPts val="0"/>
                        </a:spcBef>
                        <a:spcAft>
                          <a:spcPts val="0"/>
                        </a:spcAft>
                        <a:buClr>
                          <a:srgbClr val="000000"/>
                        </a:buClr>
                        <a:buSzPts val="1400"/>
                        <a:buChar char="•"/>
                      </a:pPr>
                      <a:r>
                        <a:rPr lang="en-GB"/>
                        <a:t>Clarify governance by creating decision-rights matrix</a:t>
                      </a:r>
                      <a:endParaRPr/>
                    </a:p>
                  </a:txBody>
                  <a:tcPr marT="45725" marB="45725" marR="91450" marL="914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Black"/>
              <a:buNone/>
            </a:pPr>
            <a:r>
              <a:rPr lang="en-GB"/>
              <a:t>Step 3: Determine Activities to Collaborate On </a:t>
            </a:r>
            <a:br>
              <a:rPr lang="en-GB" sz="3200"/>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Key Activities That the CTO is Responsible For</a:t>
            </a:r>
            <a:endParaRPr/>
          </a:p>
        </p:txBody>
      </p:sp>
      <p:pic>
        <p:nvPicPr>
          <p:cNvPr descr="A picture containing text, screenshot, font, number&#10;&#10;Description automatically generated" id="320" name="Google Shape;320;p19"/>
          <p:cNvPicPr preferRelativeResize="0"/>
          <p:nvPr>
            <p:ph idx="1" type="body"/>
          </p:nvPr>
        </p:nvPicPr>
        <p:blipFill rotWithShape="1">
          <a:blip r:embed="rId3">
            <a:alphaModFix/>
          </a:blip>
          <a:srcRect b="0" l="0" r="0" t="0"/>
          <a:stretch/>
        </p:blipFill>
        <p:spPr>
          <a:xfrm>
            <a:off x="2061400" y="1643660"/>
            <a:ext cx="8225950" cy="4462272"/>
          </a:xfrm>
          <a:prstGeom prst="rect">
            <a:avLst/>
          </a:prstGeom>
          <a:noFill/>
          <a:ln>
            <a:noFill/>
          </a:ln>
        </p:spPr>
      </p:pic>
      <p:sp>
        <p:nvSpPr>
          <p:cNvPr id="321" name="Google Shape;321;p19"/>
          <p:cNvSpPr txBox="1"/>
          <p:nvPr/>
        </p:nvSpPr>
        <p:spPr>
          <a:xfrm>
            <a:off x="1478596" y="1041516"/>
            <a:ext cx="9162608" cy="307777"/>
          </a:xfrm>
          <a:prstGeom prst="rect">
            <a:avLst/>
          </a:prstGeom>
          <a:solidFill>
            <a:schemeClr val="accent5"/>
          </a:solidFill>
          <a:ln cap="flat" cmpd="sng" w="25400">
            <a:solidFill>
              <a:srgbClr val="BA3D07"/>
            </a:solidFill>
            <a:prstDash val="solid"/>
            <a:round/>
            <a:headEnd len="sm" w="sm" type="none"/>
            <a:tailEnd len="sm" w="sm" type="none"/>
          </a:ln>
        </p:spPr>
        <p:txBody>
          <a:bodyPr anchorCtr="0" anchor="t" bIns="45700" lIns="0" spcFirstLastPara="1" rIns="0"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ACTION</a:t>
            </a:r>
            <a:r>
              <a:rPr b="0" i="0" lang="en-GB" sz="1400" u="none" cap="none" strike="noStrike">
                <a:solidFill>
                  <a:schemeClr val="lt1"/>
                </a:solidFill>
                <a:latin typeface="Arial"/>
                <a:ea typeface="Arial"/>
                <a:cs typeface="Arial"/>
                <a:sym typeface="Arial"/>
              </a:rPr>
              <a:t>: CTOs should use this slide as a discussion point with CxOs to identify common activities to collaborate 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nvSpPr>
        <p:spPr>
          <a:xfrm>
            <a:off x="457200" y="1128881"/>
            <a:ext cx="7315200" cy="406265"/>
          </a:xfrm>
          <a:prstGeom prst="rect">
            <a:avLst/>
          </a:prstGeom>
          <a:noFill/>
          <a:ln>
            <a:noFill/>
          </a:ln>
        </p:spPr>
        <p:txBody>
          <a:bodyPr anchorCtr="0" anchor="t" bIns="91425" lIns="0" spcFirstLastPara="1" rIns="91425" wrap="square" tIns="91425">
            <a:spAutoFit/>
          </a:bodyPr>
          <a:lstStyle/>
          <a:p>
            <a:pPr indent="0" lvl="0" marL="0" marR="0" rtl="0" algn="l">
              <a:lnSpc>
                <a:spcPct val="90000"/>
              </a:lnSpc>
              <a:spcBef>
                <a:spcPts val="0"/>
              </a:spcBef>
              <a:spcAft>
                <a:spcPts val="0"/>
              </a:spcAft>
              <a:buClr>
                <a:schemeClr val="dk1"/>
              </a:buClr>
              <a:buSzPts val="1600"/>
              <a:buFont typeface="Arial"/>
              <a:buNone/>
            </a:pPr>
            <a:r>
              <a:rPr b="1" i="0" lang="en-GB" sz="1600" u="none" cap="none" strike="noStrike">
                <a:solidFill>
                  <a:schemeClr val="dk1"/>
                </a:solidFill>
                <a:latin typeface="Arial"/>
                <a:ea typeface="Arial"/>
                <a:cs typeface="Arial"/>
                <a:sym typeface="Arial"/>
              </a:rPr>
              <a:t>Primary Digital Leader Responsible for Driving Digital Business Initiatives</a:t>
            </a:r>
            <a:endParaRPr sz="1800">
              <a:solidFill>
                <a:schemeClr val="dk1"/>
              </a:solidFill>
              <a:latin typeface="Arial"/>
              <a:ea typeface="Arial"/>
              <a:cs typeface="Arial"/>
              <a:sym typeface="Arial"/>
            </a:endParaRPr>
          </a:p>
        </p:txBody>
      </p:sp>
      <p:sp>
        <p:nvSpPr>
          <p:cNvPr id="118" name="Google Shape;118;p2"/>
          <p:cNvSpPr txBox="1"/>
          <p:nvPr>
            <p:ph idx="4294967295" type="title"/>
          </p:nvPr>
        </p:nvSpPr>
        <p:spPr>
          <a:xfrm>
            <a:off x="457200" y="294243"/>
            <a:ext cx="11274425" cy="4508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800"/>
              <a:buFont typeface="Arial Black"/>
              <a:buNone/>
            </a:pPr>
            <a:r>
              <a:rPr lang="en-GB" sz="2800"/>
              <a:t>CTOs are Second in Line to Driving Digital Business Initiatives</a:t>
            </a:r>
            <a:endParaRPr/>
          </a:p>
        </p:txBody>
      </p:sp>
      <p:pic>
        <p:nvPicPr>
          <p:cNvPr id="119" name="Google Shape;119;p2"/>
          <p:cNvPicPr preferRelativeResize="0"/>
          <p:nvPr/>
        </p:nvPicPr>
        <p:blipFill>
          <a:blip r:embed="rId3">
            <a:alphaModFix/>
          </a:blip>
          <a:stretch>
            <a:fillRect/>
          </a:stretch>
        </p:blipFill>
        <p:spPr>
          <a:xfrm>
            <a:off x="410552" y="1586999"/>
            <a:ext cx="8148874" cy="4612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457200" y="366712"/>
            <a:ext cx="11842955" cy="48869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Which CxOs Should the CTO Partner With To Deliver These Activities (Sample Key Stakeholder Map)</a:t>
            </a:r>
            <a:endParaRPr/>
          </a:p>
        </p:txBody>
      </p:sp>
      <p:graphicFrame>
        <p:nvGraphicFramePr>
          <p:cNvPr id="327" name="Google Shape;327;p20"/>
          <p:cNvGraphicFramePr/>
          <p:nvPr/>
        </p:nvGraphicFramePr>
        <p:xfrm>
          <a:off x="457200" y="1527175"/>
          <a:ext cx="3000000" cy="3000000"/>
        </p:xfrm>
        <a:graphic>
          <a:graphicData uri="http://schemas.openxmlformats.org/drawingml/2006/table">
            <a:tbl>
              <a:tblPr>
                <a:noFill/>
                <a:tableStyleId>{F6555BA2-5CC1-4F79-856A-6C556CCC4EFA}</a:tableStyleId>
              </a:tblPr>
              <a:tblGrid>
                <a:gridCol w="1610850"/>
                <a:gridCol w="1610850"/>
                <a:gridCol w="1610850"/>
                <a:gridCol w="1610850"/>
                <a:gridCol w="1610850"/>
                <a:gridCol w="1610850"/>
                <a:gridCol w="1610850"/>
              </a:tblGrid>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CxO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Build Digital Platform</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Drive Product Innovation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Improve Customer Experience</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Develop Technology Strategy</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Drive Technology Innovation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Manage Technology Risk</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CIO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2000"/>
                        <a:buFont typeface="Arial"/>
                        <a:buNone/>
                      </a:pPr>
                      <a:r>
                        <a:rPr lang="en-GB" sz="2000" u="none" cap="none" strike="noStrike"/>
                        <a:t>✔</a:t>
                      </a:r>
                      <a:endParaRPr sz="20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CDO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CISO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CDAO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COO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CFO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CMO</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r>
              <a:tr h="370850">
                <a:tc>
                  <a:txBody>
                    <a:bodyPr/>
                    <a:lstStyle/>
                    <a:p>
                      <a:pPr indent="0" lvl="0" marL="0" marR="0" rtl="0" algn="l">
                        <a:spcBef>
                          <a:spcPts val="0"/>
                        </a:spcBef>
                        <a:spcAft>
                          <a:spcPts val="0"/>
                        </a:spcAft>
                        <a:buClr>
                          <a:schemeClr val="dk1"/>
                        </a:buClr>
                        <a:buSzPts val="1800"/>
                        <a:buFont typeface="Arial"/>
                        <a:buNone/>
                      </a:pPr>
                      <a:r>
                        <a:rPr lang="en-GB" sz="1800" u="none" cap="none" strike="noStrike"/>
                        <a:t>CEO</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GB"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Clr>
                          <a:schemeClr val="dk1"/>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Black"/>
              <a:buNone/>
            </a:pPr>
            <a:r>
              <a:rPr lang="en-GB"/>
              <a:t>Step 4: Leverage Governance to Avoid Conflict   </a:t>
            </a:r>
            <a:br>
              <a:rPr lang="en-GB" sz="3200"/>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Expose Any Areas of Potential Conflict and Identify Solutions - Examples</a:t>
            </a:r>
            <a:endParaRPr/>
          </a:p>
        </p:txBody>
      </p:sp>
      <p:graphicFrame>
        <p:nvGraphicFramePr>
          <p:cNvPr id="338" name="Google Shape;338;p22"/>
          <p:cNvGraphicFramePr/>
          <p:nvPr/>
        </p:nvGraphicFramePr>
        <p:xfrm>
          <a:off x="457200" y="1527175"/>
          <a:ext cx="3000000" cy="3000000"/>
        </p:xfrm>
        <a:graphic>
          <a:graphicData uri="http://schemas.openxmlformats.org/drawingml/2006/table">
            <a:tbl>
              <a:tblPr bandRow="1" firstRow="1">
                <a:noFill/>
                <a:tableStyleId>{372F8ED1-6D98-4490-AF95-1A280756214F}</a:tableStyleId>
              </a:tblPr>
              <a:tblGrid>
                <a:gridCol w="5744750"/>
                <a:gridCol w="5744750"/>
              </a:tblGrid>
              <a:tr h="235875">
                <a:tc>
                  <a:txBody>
                    <a:bodyPr/>
                    <a:lstStyle/>
                    <a:p>
                      <a:pPr indent="0" lvl="0" marL="0" marR="0" rtl="0" algn="l">
                        <a:spcBef>
                          <a:spcPts val="0"/>
                        </a:spcBef>
                        <a:spcAft>
                          <a:spcPts val="0"/>
                        </a:spcAft>
                        <a:buNone/>
                      </a:pPr>
                      <a:r>
                        <a:rPr lang="en-GB" sz="1800"/>
                        <a:t>Potential Conflict</a:t>
                      </a:r>
                      <a:endParaRPr sz="1800"/>
                    </a:p>
                  </a:txBody>
                  <a:tcPr marT="45725" marB="45725" marR="91450" marL="91450"/>
                </a:tc>
                <a:tc>
                  <a:txBody>
                    <a:bodyPr/>
                    <a:lstStyle/>
                    <a:p>
                      <a:pPr indent="0" lvl="0" marL="0" marR="0" rtl="0" algn="l">
                        <a:spcBef>
                          <a:spcPts val="0"/>
                        </a:spcBef>
                        <a:spcAft>
                          <a:spcPts val="0"/>
                        </a:spcAft>
                        <a:buNone/>
                      </a:pPr>
                      <a:r>
                        <a:rPr lang="en-GB" sz="1800"/>
                        <a:t>Proposed Solution</a:t>
                      </a:r>
                      <a:endParaRPr sz="1800"/>
                    </a:p>
                  </a:txBody>
                  <a:tcPr marT="45725" marB="45725" marR="91450" marL="91450"/>
                </a:tc>
              </a:tr>
              <a:tr h="589675">
                <a:tc>
                  <a:txBody>
                    <a:bodyPr/>
                    <a:lstStyle/>
                    <a:p>
                      <a:pPr indent="0" lvl="0" marL="0" marR="0" rtl="0" algn="l">
                        <a:lnSpc>
                          <a:spcPct val="100000"/>
                        </a:lnSpc>
                        <a:spcBef>
                          <a:spcPts val="0"/>
                        </a:spcBef>
                        <a:spcAft>
                          <a:spcPts val="0"/>
                        </a:spcAft>
                        <a:buClr>
                          <a:srgbClr val="000000"/>
                        </a:buClr>
                        <a:buSzPts val="1800"/>
                        <a:buFont typeface="Arial"/>
                        <a:buNone/>
                      </a:pPr>
                      <a:r>
                        <a:rPr lang="en-GB" sz="1700"/>
                        <a:t>The </a:t>
                      </a:r>
                      <a:r>
                        <a:rPr lang="en-GB" sz="1700">
                          <a:extLst>
                            <a:ext uri="http://customooxmlschemas.google.com/">
                              <go:slidesCustomData xmlns:go="http://customooxmlschemas.google.com/" textRoundtripDataId="1"/>
                            </a:ext>
                          </a:extLst>
                        </a:rPr>
                        <a:t>CTO </a:t>
                      </a:r>
                      <a:r>
                        <a:rPr lang="en-GB" sz="1700"/>
                        <a:t>responsible for AI engineering teams finds that their AI models lack good quality data to use as training data</a:t>
                      </a:r>
                      <a:endParaRPr sz="17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GB" sz="1700"/>
                        <a:t>Work with the CDAO on improving data quality and removing any biases from the data set</a:t>
                      </a:r>
                      <a:endParaRPr sz="1700"/>
                    </a:p>
                    <a:p>
                      <a:pPr indent="0" lvl="0" marL="0" marR="0" rtl="0" algn="l">
                        <a:spcBef>
                          <a:spcPts val="0"/>
                        </a:spcBef>
                        <a:spcAft>
                          <a:spcPts val="0"/>
                        </a:spcAft>
                        <a:buNone/>
                      </a:pPr>
                      <a:r>
                        <a:t/>
                      </a:r>
                      <a:endParaRPr sz="1700"/>
                    </a:p>
                  </a:txBody>
                  <a:tcPr marT="45725" marB="45725" marR="91450" marL="91450"/>
                </a:tc>
              </a:tr>
              <a:tr h="235875">
                <a:tc>
                  <a:txBody>
                    <a:bodyPr/>
                    <a:lstStyle/>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t/>
                      </a:r>
                      <a:endParaRPr sz="1700"/>
                    </a:p>
                  </a:txBody>
                  <a:tcPr marT="45725" marB="45725" marR="91450" marL="91450"/>
                </a:tc>
              </a:tr>
              <a:tr h="589675">
                <a:tc>
                  <a:txBody>
                    <a:bodyPr/>
                    <a:lstStyle/>
                    <a:p>
                      <a:pPr indent="0" lvl="0" marL="0" marR="0" rtl="0" algn="l">
                        <a:spcBef>
                          <a:spcPts val="0"/>
                        </a:spcBef>
                        <a:spcAft>
                          <a:spcPts val="0"/>
                        </a:spcAft>
                        <a:buNone/>
                      </a:pPr>
                      <a:r>
                        <a:rPr lang="en-GB" sz="1700"/>
                        <a:t>The CTO need access to personally identifiable data to improve customer-facing digital products, but this might conflict with data protection regulations</a:t>
                      </a:r>
                      <a:endParaRPr sz="1700"/>
                    </a:p>
                  </a:txBody>
                  <a:tcPr marT="45725" marB="45725" marR="91450" marL="91450"/>
                </a:tc>
                <a:tc>
                  <a:txBody>
                    <a:bodyPr/>
                    <a:lstStyle/>
                    <a:p>
                      <a:pPr indent="0" lvl="0" marL="0" marR="0" rtl="0" algn="l">
                        <a:spcBef>
                          <a:spcPts val="0"/>
                        </a:spcBef>
                        <a:spcAft>
                          <a:spcPts val="0"/>
                        </a:spcAft>
                        <a:buNone/>
                      </a:pPr>
                      <a:r>
                        <a:rPr lang="en-GB" sz="1700"/>
                        <a:t>Ask the CDAO to provide synthetic data that is representative of the customer population</a:t>
                      </a:r>
                      <a:endParaRPr sz="1700"/>
                    </a:p>
                  </a:txBody>
                  <a:tcPr marT="45725" marB="45725" marR="91450" marL="91450"/>
                </a:tc>
              </a:tr>
              <a:tr h="235875">
                <a:tc>
                  <a:txBody>
                    <a:bodyPr/>
                    <a:lstStyle/>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t/>
                      </a:r>
                      <a:endParaRPr sz="1700"/>
                    </a:p>
                  </a:txBody>
                  <a:tcPr marT="45725" marB="45725" marR="91450" marL="91450"/>
                </a:tc>
              </a:tr>
              <a:tr h="589675">
                <a:tc>
                  <a:txBody>
                    <a:bodyPr/>
                    <a:lstStyle/>
                    <a:p>
                      <a:pPr indent="0" lvl="0" marL="0" rtl="0" algn="l">
                        <a:spcBef>
                          <a:spcPts val="0"/>
                        </a:spcBef>
                        <a:spcAft>
                          <a:spcPts val="0"/>
                        </a:spcAft>
                        <a:buNone/>
                      </a:pPr>
                      <a:r>
                        <a:rPr lang="en-GB" sz="1700">
                          <a:solidFill>
                            <a:schemeClr val="dk1"/>
                          </a:solidFill>
                        </a:rPr>
                        <a:t>CTO brings in emerging technologies that pose a potential security risk to the organization</a:t>
                      </a:r>
                      <a:endParaRPr sz="1700"/>
                    </a:p>
                  </a:txBody>
                  <a:tcPr marT="45725" marB="45725" marR="91450" marL="91450"/>
                </a:tc>
                <a:tc>
                  <a:txBody>
                    <a:bodyPr/>
                    <a:lstStyle/>
                    <a:p>
                      <a:pPr indent="0" lvl="0" marL="0" rtl="0" algn="l">
                        <a:spcBef>
                          <a:spcPts val="0"/>
                        </a:spcBef>
                        <a:spcAft>
                          <a:spcPts val="0"/>
                        </a:spcAft>
                        <a:buNone/>
                      </a:pPr>
                      <a:r>
                        <a:rPr lang="en-GB" sz="1700">
                          <a:solidFill>
                            <a:schemeClr val="dk1"/>
                          </a:solidFill>
                        </a:rPr>
                        <a:t>Work with CISO to develop and conduct IT security risk assessments when evaluating the adoption of new technologies</a:t>
                      </a:r>
                      <a:endParaRPr sz="1700"/>
                    </a:p>
                  </a:txBody>
                  <a:tcPr marT="45725" marB="45725" marR="91450" marL="91450"/>
                </a:tc>
              </a:tr>
              <a:tr h="235875">
                <a:tc>
                  <a:txBody>
                    <a:bodyPr/>
                    <a:lstStyle/>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t/>
                      </a:r>
                      <a:endParaRPr sz="1700"/>
                    </a:p>
                  </a:txBody>
                  <a:tcPr marT="45725" marB="45725" marR="91450" marL="91450"/>
                </a:tc>
              </a:tr>
              <a:tr h="766575">
                <a:tc>
                  <a:txBody>
                    <a:bodyPr/>
                    <a:lstStyle/>
                    <a:p>
                      <a:pPr indent="0" lvl="0" marL="0" rtl="0" algn="l">
                        <a:spcBef>
                          <a:spcPts val="0"/>
                        </a:spcBef>
                        <a:spcAft>
                          <a:spcPts val="0"/>
                        </a:spcAft>
                        <a:buClr>
                          <a:schemeClr val="dk1"/>
                        </a:buClr>
                        <a:buSzPts val="1400"/>
                        <a:buFont typeface="Arial"/>
                        <a:buNone/>
                      </a:pPr>
                      <a:r>
                        <a:rPr lang="en-GB" sz="1700">
                          <a:solidFill>
                            <a:schemeClr val="dk1"/>
                          </a:solidFill>
                        </a:rPr>
                        <a:t>CTO requires more funds to invest in experimenting with AI technologies but technology budgets will be flat for the next financial year</a:t>
                      </a:r>
                      <a:endParaRPr sz="1700"/>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GB" sz="1700">
                          <a:solidFill>
                            <a:schemeClr val="dk1"/>
                          </a:solidFill>
                        </a:rPr>
                        <a:t>Work with the CEO and CFO to prioritize which specific AI technologies could be most beneficial for addressing key business opportunities or challenges and prioritize those ones</a:t>
                      </a:r>
                      <a:endParaRPr sz="17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Set up a Decision Rights Matrix to Avoid Conflict (Example)</a:t>
            </a:r>
            <a:endParaRPr/>
          </a:p>
        </p:txBody>
      </p:sp>
      <p:graphicFrame>
        <p:nvGraphicFramePr>
          <p:cNvPr id="344" name="Google Shape;344;p23"/>
          <p:cNvGraphicFramePr/>
          <p:nvPr/>
        </p:nvGraphicFramePr>
        <p:xfrm>
          <a:off x="734890" y="1604372"/>
          <a:ext cx="3000000" cy="3000000"/>
        </p:xfrm>
        <a:graphic>
          <a:graphicData uri="http://schemas.openxmlformats.org/drawingml/2006/table">
            <a:tbl>
              <a:tblPr bandRow="1" firstRow="1">
                <a:noFill/>
                <a:tableStyleId>{F5B660C5-90B1-449C-AA99-EB903D601330}</a:tableStyleId>
              </a:tblPr>
              <a:tblGrid>
                <a:gridCol w="3557325"/>
                <a:gridCol w="3557325"/>
                <a:gridCol w="3557325"/>
              </a:tblGrid>
              <a:tr h="955750">
                <a:tc>
                  <a:txBody>
                    <a:bodyPr/>
                    <a:lstStyle/>
                    <a:p>
                      <a:pPr indent="0" lvl="0" marL="0" marR="0" rtl="0" algn="ctr">
                        <a:spcBef>
                          <a:spcPts val="0"/>
                        </a:spcBef>
                        <a:spcAft>
                          <a:spcPts val="0"/>
                        </a:spcAft>
                        <a:buNone/>
                      </a:pPr>
                      <a:r>
                        <a:rPr lang="en-GB" sz="2400"/>
                        <a:t>Activity or Decision </a:t>
                      </a:r>
                      <a:endParaRPr sz="2400"/>
                    </a:p>
                    <a:p>
                      <a:pPr indent="0" lvl="0" marL="0" marR="0" rtl="0" algn="ctr">
                        <a:spcBef>
                          <a:spcPts val="0"/>
                        </a:spcBef>
                        <a:spcAft>
                          <a:spcPts val="0"/>
                        </a:spcAft>
                        <a:buClr>
                          <a:srgbClr val="000000"/>
                        </a:buClr>
                        <a:buSzPts val="2400"/>
                        <a:buFont typeface="Arial"/>
                        <a:buNone/>
                      </a:pPr>
                      <a:r>
                        <a:rPr lang="en-GB" sz="2400"/>
                        <a:t>or Deliverable</a:t>
                      </a:r>
                      <a:endParaRPr sz="2400"/>
                    </a:p>
                  </a:txBody>
                  <a:tcPr marT="45725" marB="45725" marR="91450" marL="91450" anchor="ctr"/>
                </a:tc>
                <a:tc>
                  <a:txBody>
                    <a:bodyPr/>
                    <a:lstStyle/>
                    <a:p>
                      <a:pPr indent="0" lvl="0" marL="0" marR="0" rtl="0" algn="ctr">
                        <a:spcBef>
                          <a:spcPts val="0"/>
                        </a:spcBef>
                        <a:spcAft>
                          <a:spcPts val="0"/>
                        </a:spcAft>
                        <a:buNone/>
                      </a:pPr>
                      <a:r>
                        <a:rPr lang="en-GB" sz="2400"/>
                        <a:t>CTO</a:t>
                      </a:r>
                      <a:endParaRPr sz="2400"/>
                    </a:p>
                  </a:txBody>
                  <a:tcPr marT="45725" marB="45725" marR="91450" marL="91450" anchor="ctr"/>
                </a:tc>
                <a:tc>
                  <a:txBody>
                    <a:bodyPr/>
                    <a:lstStyle/>
                    <a:p>
                      <a:pPr indent="0" lvl="0" marL="0" marR="0" rtl="0" algn="ctr">
                        <a:spcBef>
                          <a:spcPts val="0"/>
                        </a:spcBef>
                        <a:spcAft>
                          <a:spcPts val="0"/>
                        </a:spcAft>
                        <a:buNone/>
                      </a:pPr>
                      <a:r>
                        <a:rPr lang="en-GB" sz="2400"/>
                        <a:t>CxO</a:t>
                      </a:r>
                      <a:endParaRPr sz="2400"/>
                    </a:p>
                  </a:txBody>
                  <a:tcPr marT="45725" marB="45725" marR="91450" marL="91450" anchor="ctr"/>
                </a:tc>
              </a:tr>
              <a:tr h="487550">
                <a:tc>
                  <a:txBody>
                    <a:bodyPr/>
                    <a:lstStyle/>
                    <a:p>
                      <a:pPr indent="0" lvl="0" marL="0" marR="0" rtl="0" algn="l">
                        <a:spcBef>
                          <a:spcPts val="0"/>
                        </a:spcBef>
                        <a:spcAft>
                          <a:spcPts val="0"/>
                        </a:spcAft>
                        <a:buNone/>
                      </a:pPr>
                      <a:r>
                        <a:rPr lang="en-GB" sz="1800"/>
                        <a:t>Develop enterprise technology strategy </a:t>
                      </a:r>
                      <a:endParaRPr sz="1800"/>
                    </a:p>
                  </a:txBody>
                  <a:tcPr marT="45725" marB="45725" marR="91450" marL="91450"/>
                </a:tc>
                <a:tc>
                  <a:txBody>
                    <a:bodyPr/>
                    <a:lstStyle/>
                    <a:p>
                      <a:pPr indent="0" lvl="0" marL="0" marR="0" rtl="0" algn="l">
                        <a:spcBef>
                          <a:spcPts val="0"/>
                        </a:spcBef>
                        <a:spcAft>
                          <a:spcPts val="0"/>
                        </a:spcAft>
                        <a:buNone/>
                      </a:pPr>
                      <a:r>
                        <a:rPr lang="en-GB" sz="1800"/>
                        <a:t>Accountable</a:t>
                      </a:r>
                      <a:endParaRPr sz="1800"/>
                    </a:p>
                  </a:txBody>
                  <a:tcPr marT="45725" marB="45725" marR="91450" marL="91450"/>
                </a:tc>
                <a:tc>
                  <a:txBody>
                    <a:bodyPr/>
                    <a:lstStyle/>
                    <a:p>
                      <a:pPr indent="0" lvl="0" marL="0" marR="0" rtl="0" algn="l">
                        <a:spcBef>
                          <a:spcPts val="0"/>
                        </a:spcBef>
                        <a:spcAft>
                          <a:spcPts val="0"/>
                        </a:spcAft>
                        <a:buNone/>
                      </a:pPr>
                      <a:r>
                        <a:rPr lang="en-GB" sz="1800"/>
                        <a:t>Consulted</a:t>
                      </a:r>
                      <a:endParaRPr sz="1800"/>
                    </a:p>
                  </a:txBody>
                  <a:tcPr marT="45725" marB="45725" marR="91450" marL="91450"/>
                </a:tc>
              </a:tr>
              <a:tr h="415925">
                <a:tc>
                  <a:txBody>
                    <a:bodyPr/>
                    <a:lstStyle/>
                    <a:p>
                      <a:pPr indent="0" lvl="0" marL="0" marR="0" rtl="0" algn="l">
                        <a:spcBef>
                          <a:spcPts val="0"/>
                        </a:spcBef>
                        <a:spcAft>
                          <a:spcPts val="0"/>
                        </a:spcAft>
                        <a:buNone/>
                      </a:pPr>
                      <a:r>
                        <a:rPr lang="en-GB" sz="1800"/>
                        <a:t>Define AI strategy</a:t>
                      </a:r>
                      <a:endParaRPr/>
                    </a:p>
                  </a:txBody>
                  <a:tcPr marT="45725" marB="45725" marR="91450" marL="91450"/>
                </a:tc>
                <a:tc>
                  <a:txBody>
                    <a:bodyPr/>
                    <a:lstStyle/>
                    <a:p>
                      <a:pPr indent="0" lvl="0" marL="0" marR="0" rtl="0" algn="l">
                        <a:spcBef>
                          <a:spcPts val="0"/>
                        </a:spcBef>
                        <a:spcAft>
                          <a:spcPts val="0"/>
                        </a:spcAft>
                        <a:buNone/>
                      </a:pPr>
                      <a:r>
                        <a:rPr lang="en-GB" sz="1800"/>
                        <a:t>Consulted</a:t>
                      </a:r>
                      <a:endParaRPr/>
                    </a:p>
                  </a:txBody>
                  <a:tcPr marT="45725" marB="45725" marR="91450" marL="91450"/>
                </a:tc>
                <a:tc>
                  <a:txBody>
                    <a:bodyPr/>
                    <a:lstStyle/>
                    <a:p>
                      <a:pPr indent="0" lvl="0" marL="0" marR="0" rtl="0" algn="l">
                        <a:spcBef>
                          <a:spcPts val="0"/>
                        </a:spcBef>
                        <a:spcAft>
                          <a:spcPts val="0"/>
                        </a:spcAft>
                        <a:buNone/>
                      </a:pPr>
                      <a:r>
                        <a:rPr lang="en-GB" sz="1800"/>
                        <a:t>Consulted</a:t>
                      </a:r>
                      <a:endParaRPr/>
                    </a:p>
                  </a:txBody>
                  <a:tcPr marT="45725" marB="45725" marR="91450" marL="91450"/>
                </a:tc>
              </a:tr>
              <a:tr h="399400">
                <a:tc>
                  <a:txBody>
                    <a:bodyPr/>
                    <a:lstStyle/>
                    <a:p>
                      <a:pPr indent="0" lvl="0" marL="0" marR="0" rtl="0" algn="l">
                        <a:spcBef>
                          <a:spcPts val="0"/>
                        </a:spcBef>
                        <a:spcAft>
                          <a:spcPts val="0"/>
                        </a:spcAft>
                        <a:buNone/>
                      </a:pPr>
                      <a:r>
                        <a:rPr lang="en-GB" sz="1800"/>
                        <a:t>Build digital business platform</a:t>
                      </a:r>
                      <a:endParaRPr/>
                    </a:p>
                  </a:txBody>
                  <a:tcPr marT="45725" marB="45725" marR="91450" marL="91450"/>
                </a:tc>
                <a:tc>
                  <a:txBody>
                    <a:bodyPr/>
                    <a:lstStyle/>
                    <a:p>
                      <a:pPr indent="0" lvl="0" marL="0" marR="0" rtl="0" algn="l">
                        <a:spcBef>
                          <a:spcPts val="0"/>
                        </a:spcBef>
                        <a:spcAft>
                          <a:spcPts val="0"/>
                        </a:spcAft>
                        <a:buNone/>
                      </a:pPr>
                      <a:r>
                        <a:rPr lang="en-GB" sz="1800"/>
                        <a:t>Accountable for entire platform</a:t>
                      </a:r>
                      <a:endParaRPr/>
                    </a:p>
                  </a:txBody>
                  <a:tcPr marT="45725" marB="45725" marR="91450" marL="91450"/>
                </a:tc>
                <a:tc>
                  <a:txBody>
                    <a:bodyPr/>
                    <a:lstStyle/>
                    <a:p>
                      <a:pPr indent="0" lvl="0" marL="0" marR="0" rtl="0" algn="l">
                        <a:spcBef>
                          <a:spcPts val="0"/>
                        </a:spcBef>
                        <a:spcAft>
                          <a:spcPts val="0"/>
                        </a:spcAft>
                        <a:buNone/>
                      </a:pPr>
                      <a:r>
                        <a:rPr lang="en-GB" sz="1800"/>
                        <a:t>Responsible</a:t>
                      </a:r>
                      <a:endParaRPr/>
                    </a:p>
                  </a:txBody>
                  <a:tcPr marT="45725" marB="45725" marR="91450" marL="91450"/>
                </a:tc>
              </a:tr>
              <a:tr h="397025">
                <a:tc>
                  <a:txBody>
                    <a:bodyPr/>
                    <a:lstStyle/>
                    <a:p>
                      <a:pPr indent="0" lvl="0" marL="0" marR="0" rtl="0" algn="l">
                        <a:lnSpc>
                          <a:spcPct val="100000"/>
                        </a:lnSpc>
                        <a:spcBef>
                          <a:spcPts val="0"/>
                        </a:spcBef>
                        <a:spcAft>
                          <a:spcPts val="0"/>
                        </a:spcAft>
                        <a:buClr>
                          <a:srgbClr val="000000"/>
                        </a:buClr>
                        <a:buSzPts val="1800"/>
                        <a:buFont typeface="Arial"/>
                        <a:buNone/>
                      </a:pPr>
                      <a:r>
                        <a:rPr lang="en-GB" sz="1800"/>
                        <a:t>Evolve customer experience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GB" sz="1800"/>
                        <a:t>Consulted</a:t>
                      </a:r>
                      <a:endParaRPr/>
                    </a:p>
                  </a:txBody>
                  <a:tcPr marT="45725" marB="45725" marR="91450" marL="91450"/>
                </a:tc>
                <a:tc>
                  <a:txBody>
                    <a:bodyPr/>
                    <a:lstStyle/>
                    <a:p>
                      <a:pPr indent="0" lvl="0" marL="0" marR="0" rtl="0" algn="l">
                        <a:spcBef>
                          <a:spcPts val="0"/>
                        </a:spcBef>
                        <a:spcAft>
                          <a:spcPts val="0"/>
                        </a:spcAft>
                        <a:buNone/>
                      </a:pPr>
                      <a:r>
                        <a:rPr lang="en-GB" sz="1800"/>
                        <a:t>Responsible for data architecture and ensuring alignment with EA</a:t>
                      </a:r>
                      <a:endParaRPr/>
                    </a:p>
                  </a:txBody>
                  <a:tcPr marT="45725" marB="45725" marR="91450" marL="91450"/>
                </a:tc>
              </a:tr>
              <a:tr h="380150">
                <a:tc>
                  <a:txBody>
                    <a:bodyPr/>
                    <a:lstStyle/>
                    <a:p>
                      <a:pPr indent="0" lvl="0" marL="0" marR="0" rtl="0" algn="l">
                        <a:spcBef>
                          <a:spcPts val="0"/>
                        </a:spcBef>
                        <a:spcAft>
                          <a:spcPts val="0"/>
                        </a:spcAft>
                        <a:buNone/>
                      </a:pPr>
                      <a:r>
                        <a:rPr lang="en-GB" sz="1800"/>
                        <a:t>Improve digital products</a:t>
                      </a:r>
                      <a:endParaRPr/>
                    </a:p>
                  </a:txBody>
                  <a:tcPr marT="45725" marB="45725" marR="91450" marL="91450"/>
                </a:tc>
                <a:tc>
                  <a:txBody>
                    <a:bodyPr/>
                    <a:lstStyle/>
                    <a:p>
                      <a:pPr indent="0" lvl="0" marL="0" marR="0" rtl="0" algn="l">
                        <a:spcBef>
                          <a:spcPts val="0"/>
                        </a:spcBef>
                        <a:spcAft>
                          <a:spcPts val="0"/>
                        </a:spcAft>
                        <a:buNone/>
                      </a:pPr>
                      <a:r>
                        <a:rPr lang="en-GB" sz="1800"/>
                        <a:t>Consulted</a:t>
                      </a:r>
                      <a:endParaRPr/>
                    </a:p>
                  </a:txBody>
                  <a:tcPr marT="45725" marB="45725" marR="91450" marL="91450"/>
                </a:tc>
                <a:tc>
                  <a:txBody>
                    <a:bodyPr/>
                    <a:lstStyle/>
                    <a:p>
                      <a:pPr indent="0" lvl="0" marL="0" marR="0" rtl="0" algn="l">
                        <a:spcBef>
                          <a:spcPts val="0"/>
                        </a:spcBef>
                        <a:spcAft>
                          <a:spcPts val="0"/>
                        </a:spcAft>
                        <a:buNone/>
                      </a:pPr>
                      <a:r>
                        <a:rPr lang="en-GB" sz="1800"/>
                        <a:t>Accountable</a:t>
                      </a:r>
                      <a:endParaRPr/>
                    </a:p>
                  </a:txBody>
                  <a:tcPr marT="45725" marB="45725" marR="91450" marL="91450"/>
                </a:tc>
              </a:tr>
              <a:tr h="441800">
                <a:tc>
                  <a:txBody>
                    <a:bodyPr/>
                    <a:lstStyle/>
                    <a:p>
                      <a:pPr indent="0" lvl="0" marL="0" marR="0" rtl="0" algn="l">
                        <a:spcBef>
                          <a:spcPts val="0"/>
                        </a:spcBef>
                        <a:spcAft>
                          <a:spcPts val="0"/>
                        </a:spcAft>
                        <a:buNone/>
                      </a:pPr>
                      <a:r>
                        <a:rPr lang="en-GB" sz="1800"/>
                        <a:t>Trendspotting analysis and emerging technology radars</a:t>
                      </a:r>
                      <a:endParaRPr/>
                    </a:p>
                  </a:txBody>
                  <a:tcPr marT="45725" marB="45725" marR="91450" marL="91450"/>
                </a:tc>
                <a:tc>
                  <a:txBody>
                    <a:bodyPr/>
                    <a:lstStyle/>
                    <a:p>
                      <a:pPr indent="0" lvl="0" marL="0" marR="0" rtl="0" algn="l">
                        <a:spcBef>
                          <a:spcPts val="0"/>
                        </a:spcBef>
                        <a:spcAft>
                          <a:spcPts val="0"/>
                        </a:spcAft>
                        <a:buNone/>
                      </a:pPr>
                      <a:r>
                        <a:rPr lang="en-GB" sz="1800"/>
                        <a:t>Accountable</a:t>
                      </a:r>
                      <a:endParaRPr/>
                    </a:p>
                  </a:txBody>
                  <a:tcPr marT="45725" marB="45725" marR="91450" marL="91450"/>
                </a:tc>
                <a:tc>
                  <a:txBody>
                    <a:bodyPr/>
                    <a:lstStyle/>
                    <a:p>
                      <a:pPr indent="0" lvl="0" marL="0" marR="0" rtl="0" algn="l">
                        <a:spcBef>
                          <a:spcPts val="0"/>
                        </a:spcBef>
                        <a:spcAft>
                          <a:spcPts val="0"/>
                        </a:spcAft>
                        <a:buNone/>
                      </a:pPr>
                      <a:r>
                        <a:rPr lang="en-GB" sz="1800"/>
                        <a:t>Consulted on relevant trends</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Black"/>
              <a:buNone/>
            </a:pPr>
            <a:r>
              <a:rPr lang="en-GB"/>
              <a:t>Step 5: Define Shared Outcomes &amp; Metrics  </a:t>
            </a:r>
            <a:br>
              <a:rPr lang="en-GB" sz="3200"/>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GB"/>
              <a:t>Measure Shared Digital Business Outcomes</a:t>
            </a:r>
            <a:endParaRPr/>
          </a:p>
        </p:txBody>
      </p:sp>
      <p:sp>
        <p:nvSpPr>
          <p:cNvPr id="355" name="Google Shape;355;p25"/>
          <p:cNvSpPr txBox="1"/>
          <p:nvPr/>
        </p:nvSpPr>
        <p:spPr>
          <a:xfrm>
            <a:off x="457199" y="785225"/>
            <a:ext cx="6893859" cy="369332"/>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The Primary Value Drivers for All Businesses</a:t>
            </a:r>
            <a:endParaRPr b="0" i="0" sz="1400" u="none" cap="none" strike="noStrike">
              <a:solidFill>
                <a:srgbClr val="000000"/>
              </a:solidFill>
              <a:latin typeface="Arial"/>
              <a:ea typeface="Arial"/>
              <a:cs typeface="Arial"/>
              <a:sym typeface="Arial"/>
            </a:endParaRPr>
          </a:p>
        </p:txBody>
      </p:sp>
      <p:grpSp>
        <p:nvGrpSpPr>
          <p:cNvPr id="356" name="Google Shape;356;p25"/>
          <p:cNvGrpSpPr/>
          <p:nvPr/>
        </p:nvGrpSpPr>
        <p:grpSpPr>
          <a:xfrm>
            <a:off x="1200245" y="1540285"/>
            <a:ext cx="9791511" cy="4485889"/>
            <a:chOff x="860986" y="1540285"/>
            <a:chExt cx="9791511" cy="4485889"/>
          </a:xfrm>
        </p:grpSpPr>
        <p:sp>
          <p:nvSpPr>
            <p:cNvPr id="357" name="Google Shape;357;p25"/>
            <p:cNvSpPr/>
            <p:nvPr/>
          </p:nvSpPr>
          <p:spPr>
            <a:xfrm>
              <a:off x="3464626" y="4080681"/>
              <a:ext cx="7187871" cy="1913336"/>
            </a:xfrm>
            <a:custGeom>
              <a:rect b="b" l="l" r="r" t="t"/>
              <a:pathLst>
                <a:path extrusionOk="0" h="1511300" w="5677534">
                  <a:moveTo>
                    <a:pt x="5677027" y="0"/>
                  </a:moveTo>
                  <a:lnTo>
                    <a:pt x="0" y="0"/>
                  </a:lnTo>
                  <a:lnTo>
                    <a:pt x="0" y="1511300"/>
                  </a:lnTo>
                  <a:lnTo>
                    <a:pt x="5677027" y="1511300"/>
                  </a:lnTo>
                  <a:lnTo>
                    <a:pt x="5677027" y="0"/>
                  </a:lnTo>
                  <a:close/>
                </a:path>
              </a:pathLst>
            </a:custGeom>
            <a:solidFill>
              <a:srgbClr val="D3D3D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5"/>
            <p:cNvSpPr/>
            <p:nvPr/>
          </p:nvSpPr>
          <p:spPr>
            <a:xfrm>
              <a:off x="3464626" y="1540285"/>
              <a:ext cx="7187871" cy="2484121"/>
            </a:xfrm>
            <a:custGeom>
              <a:rect b="b" l="l" r="r" t="t"/>
              <a:pathLst>
                <a:path extrusionOk="0" h="1962150" w="5677534">
                  <a:moveTo>
                    <a:pt x="5677027" y="967219"/>
                  </a:moveTo>
                  <a:lnTo>
                    <a:pt x="0" y="967219"/>
                  </a:lnTo>
                  <a:lnTo>
                    <a:pt x="0" y="1961946"/>
                  </a:lnTo>
                  <a:lnTo>
                    <a:pt x="5677027" y="1961946"/>
                  </a:lnTo>
                  <a:lnTo>
                    <a:pt x="5677027" y="967219"/>
                  </a:lnTo>
                  <a:close/>
                </a:path>
                <a:path extrusionOk="0" h="1962150" w="5677534">
                  <a:moveTo>
                    <a:pt x="5677027" y="0"/>
                  </a:moveTo>
                  <a:lnTo>
                    <a:pt x="0" y="0"/>
                  </a:lnTo>
                  <a:lnTo>
                    <a:pt x="0" y="927100"/>
                  </a:lnTo>
                  <a:lnTo>
                    <a:pt x="5677027" y="927100"/>
                  </a:lnTo>
                  <a:lnTo>
                    <a:pt x="5677027" y="0"/>
                  </a:lnTo>
                  <a:close/>
                </a:path>
              </a:pathLst>
            </a:custGeom>
            <a:solidFill>
              <a:srgbClr val="D3D3D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5"/>
            <p:cNvSpPr/>
            <p:nvPr/>
          </p:nvSpPr>
          <p:spPr>
            <a:xfrm>
              <a:off x="860986" y="1540285"/>
              <a:ext cx="5166329" cy="4453732"/>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GB" sz="1400" u="none" cap="none" strike="noStrike">
                  <a:solidFill>
                    <a:schemeClr val="lt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descr="Diagram&#10;&#10;Description automatically generated with medium confidence" id="360" name="Google Shape;360;p25"/>
            <p:cNvPicPr preferRelativeResize="0"/>
            <p:nvPr/>
          </p:nvPicPr>
          <p:blipFill rotWithShape="1">
            <a:blip r:embed="rId3">
              <a:alphaModFix/>
            </a:blip>
            <a:srcRect b="29077" l="17971" r="75927" t="61317"/>
            <a:stretch/>
          </p:blipFill>
          <p:spPr>
            <a:xfrm>
              <a:off x="1955946" y="4320028"/>
              <a:ext cx="781006" cy="686337"/>
            </a:xfrm>
            <a:prstGeom prst="rect">
              <a:avLst/>
            </a:prstGeom>
            <a:noFill/>
            <a:ln>
              <a:noFill/>
            </a:ln>
          </p:spPr>
        </p:pic>
        <p:sp>
          <p:nvSpPr>
            <p:cNvPr id="361" name="Google Shape;361;p25"/>
            <p:cNvSpPr txBox="1"/>
            <p:nvPr/>
          </p:nvSpPr>
          <p:spPr>
            <a:xfrm>
              <a:off x="6421126" y="1843478"/>
              <a:ext cx="3620867" cy="564257"/>
            </a:xfrm>
            <a:prstGeom prst="rect">
              <a:avLst/>
            </a:prstGeom>
            <a:noFill/>
            <a:ln>
              <a:noFill/>
            </a:ln>
          </p:spPr>
          <p:txBody>
            <a:bodyPr anchorCtr="0" anchor="t" bIns="0" lIns="0" spcFirstLastPara="1" rIns="0" wrap="square" tIns="10150">
              <a:spAutoFit/>
            </a:bodyPr>
            <a:lstStyle/>
            <a:p>
              <a:pPr indent="0" lvl="0" marL="12700" marR="508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Create metrics to measure impact on primary value drivers.</a:t>
              </a:r>
              <a:endParaRPr b="0" i="0" sz="1400" u="none" cap="none" strike="noStrike">
                <a:solidFill>
                  <a:srgbClr val="000000"/>
                </a:solidFill>
                <a:latin typeface="Arial"/>
                <a:ea typeface="Arial"/>
                <a:cs typeface="Arial"/>
                <a:sym typeface="Arial"/>
              </a:endParaRPr>
            </a:p>
          </p:txBody>
        </p:sp>
        <p:sp>
          <p:nvSpPr>
            <p:cNvPr id="362" name="Google Shape;362;p25"/>
            <p:cNvSpPr txBox="1"/>
            <p:nvPr/>
          </p:nvSpPr>
          <p:spPr>
            <a:xfrm>
              <a:off x="6421126" y="3118210"/>
              <a:ext cx="3266337" cy="564257"/>
            </a:xfrm>
            <a:prstGeom prst="rect">
              <a:avLst/>
            </a:prstGeom>
            <a:noFill/>
            <a:ln>
              <a:noFill/>
            </a:ln>
          </p:spPr>
          <p:txBody>
            <a:bodyPr anchorCtr="0" anchor="t" bIns="0" lIns="0" spcFirstLastPara="1" rIns="0" wrap="square" tIns="10150">
              <a:spAutoFit/>
            </a:bodyPr>
            <a:lstStyle/>
            <a:p>
              <a:pPr indent="0" lvl="0" marL="12700" marR="508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Align business and technology outcomes to the drivers.</a:t>
              </a:r>
              <a:endParaRPr b="0" i="0" sz="1400" u="none" cap="none" strike="noStrike">
                <a:solidFill>
                  <a:srgbClr val="000000"/>
                </a:solidFill>
                <a:latin typeface="Arial"/>
                <a:ea typeface="Arial"/>
                <a:cs typeface="Arial"/>
                <a:sym typeface="Arial"/>
              </a:endParaRPr>
            </a:p>
          </p:txBody>
        </p:sp>
        <p:sp>
          <p:nvSpPr>
            <p:cNvPr id="363" name="Google Shape;363;p25"/>
            <p:cNvSpPr txBox="1"/>
            <p:nvPr/>
          </p:nvSpPr>
          <p:spPr>
            <a:xfrm>
              <a:off x="6421126" y="4477222"/>
              <a:ext cx="3828279" cy="1118255"/>
            </a:xfrm>
            <a:prstGeom prst="rect">
              <a:avLst/>
            </a:prstGeom>
            <a:noFill/>
            <a:ln>
              <a:noFill/>
            </a:ln>
          </p:spPr>
          <p:txBody>
            <a:bodyPr anchorCtr="0" anchor="t" bIns="0" lIns="0" spcFirstLastPara="1" rIns="0" wrap="square" tIns="10150">
              <a:spAutoFit/>
            </a:bodyPr>
            <a:lstStyle/>
            <a:p>
              <a:pPr indent="0" lvl="0" marL="12700" marR="508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Connect value to outcomes to metrics in a taxonomy that supports better business decision making for priorities and investments.</a:t>
              </a:r>
              <a:endParaRPr b="0" i="0" sz="1400" u="none" cap="none" strike="noStrike">
                <a:solidFill>
                  <a:srgbClr val="000000"/>
                </a:solidFill>
                <a:latin typeface="Arial"/>
                <a:ea typeface="Arial"/>
                <a:cs typeface="Arial"/>
                <a:sym typeface="Arial"/>
              </a:endParaRPr>
            </a:p>
          </p:txBody>
        </p:sp>
        <p:sp>
          <p:nvSpPr>
            <p:cNvPr id="364" name="Google Shape;364;p25"/>
            <p:cNvSpPr/>
            <p:nvPr/>
          </p:nvSpPr>
          <p:spPr>
            <a:xfrm>
              <a:off x="1928248" y="3373230"/>
              <a:ext cx="1527453" cy="1018570"/>
            </a:xfrm>
            <a:custGeom>
              <a:rect b="b" l="l" r="r" t="t"/>
              <a:pathLst>
                <a:path extrusionOk="0" h="804544" w="1206500">
                  <a:moveTo>
                    <a:pt x="0" y="0"/>
                  </a:moveTo>
                  <a:lnTo>
                    <a:pt x="1206500" y="80424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5"/>
            <p:cNvSpPr/>
            <p:nvPr/>
          </p:nvSpPr>
          <p:spPr>
            <a:xfrm>
              <a:off x="3464626" y="3528507"/>
              <a:ext cx="1150308" cy="863291"/>
            </a:xfrm>
            <a:custGeom>
              <a:rect b="b" l="l" r="r" t="t"/>
              <a:pathLst>
                <a:path extrusionOk="0" h="702944" w="1054735">
                  <a:moveTo>
                    <a:pt x="1054227" y="0"/>
                  </a:moveTo>
                  <a:lnTo>
                    <a:pt x="0" y="70264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5"/>
            <p:cNvSpPr/>
            <p:nvPr/>
          </p:nvSpPr>
          <p:spPr>
            <a:xfrm>
              <a:off x="3460158" y="4386172"/>
              <a:ext cx="0" cy="1640002"/>
            </a:xfrm>
            <a:custGeom>
              <a:rect b="b" l="l" r="r" t="t"/>
              <a:pathLst>
                <a:path extrusionOk="0" h="1295400" w="120000">
                  <a:moveTo>
                    <a:pt x="0" y="0"/>
                  </a:moveTo>
                  <a:lnTo>
                    <a:pt x="0" y="129540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5"/>
            <p:cNvSpPr txBox="1"/>
            <p:nvPr/>
          </p:nvSpPr>
          <p:spPr>
            <a:xfrm>
              <a:off x="2991543" y="3179207"/>
              <a:ext cx="905217" cy="552395"/>
            </a:xfrm>
            <a:prstGeom prst="rect">
              <a:avLst/>
            </a:prstGeom>
            <a:noFill/>
            <a:ln>
              <a:noFill/>
            </a:ln>
          </p:spPr>
          <p:txBody>
            <a:bodyPr anchorCtr="0" anchor="t" bIns="0" lIns="0" spcFirstLastPara="1" rIns="0" wrap="square" tIns="10150">
              <a:spAutoFit/>
            </a:bodyPr>
            <a:lstStyle/>
            <a:p>
              <a:pPr indent="-3175" lvl="0" marL="12700" marR="5080" rtl="0" algn="ctr">
                <a:lnSpc>
                  <a:spcPct val="101200"/>
                </a:lnSpc>
                <a:spcBef>
                  <a:spcPts val="0"/>
                </a:spcBef>
                <a:spcAft>
                  <a:spcPts val="0"/>
                </a:spcAft>
                <a:buClr>
                  <a:srgbClr val="FFFFFF"/>
                </a:buClr>
                <a:buSzPts val="1400"/>
                <a:buFont typeface="Arial"/>
                <a:buNone/>
              </a:pPr>
              <a:r>
                <a:rPr b="1" i="0" lang="en-GB" sz="1400" u="none" cap="none" strike="noStrike">
                  <a:solidFill>
                    <a:srgbClr val="FFFFFF"/>
                  </a:solidFill>
                  <a:latin typeface="Arial"/>
                  <a:ea typeface="Arial"/>
                  <a:cs typeface="Arial"/>
                  <a:sym typeface="Arial"/>
                </a:rPr>
                <a:t>Cost Savings</a:t>
              </a:r>
              <a:endParaRPr b="1" i="0" sz="1400" u="none" cap="none" strike="noStrike">
                <a:solidFill>
                  <a:srgbClr val="000000"/>
                </a:solidFill>
                <a:latin typeface="Arial"/>
                <a:ea typeface="Arial"/>
                <a:cs typeface="Arial"/>
                <a:sym typeface="Arial"/>
              </a:endParaRPr>
            </a:p>
          </p:txBody>
        </p:sp>
        <p:sp>
          <p:nvSpPr>
            <p:cNvPr id="368" name="Google Shape;368;p25"/>
            <p:cNvSpPr txBox="1"/>
            <p:nvPr/>
          </p:nvSpPr>
          <p:spPr>
            <a:xfrm>
              <a:off x="4045208" y="5035988"/>
              <a:ext cx="1168903" cy="552395"/>
            </a:xfrm>
            <a:prstGeom prst="rect">
              <a:avLst/>
            </a:prstGeom>
            <a:noFill/>
            <a:ln>
              <a:noFill/>
            </a:ln>
          </p:spPr>
          <p:txBody>
            <a:bodyPr anchorCtr="0" anchor="t" bIns="0" lIns="0" spcFirstLastPara="1" rIns="0" wrap="square" tIns="10150">
              <a:spAutoFit/>
            </a:bodyPr>
            <a:lstStyle/>
            <a:p>
              <a:pPr indent="-3175" lvl="0" marL="12700" marR="5080" rtl="0" algn="ctr">
                <a:lnSpc>
                  <a:spcPct val="101200"/>
                </a:lnSpc>
                <a:spcBef>
                  <a:spcPts val="0"/>
                </a:spcBef>
                <a:spcAft>
                  <a:spcPts val="0"/>
                </a:spcAft>
                <a:buClr>
                  <a:srgbClr val="FFFFFF"/>
                </a:buClr>
                <a:buSzPts val="1400"/>
                <a:buFont typeface="Arial"/>
                <a:buNone/>
              </a:pPr>
              <a:r>
                <a:rPr b="1" i="0" lang="en-GB" sz="1400" u="none" cap="none" strike="noStrike">
                  <a:solidFill>
                    <a:srgbClr val="FFFFFF"/>
                  </a:solidFill>
                  <a:latin typeface="Arial"/>
                  <a:ea typeface="Arial"/>
                  <a:cs typeface="Arial"/>
                  <a:sym typeface="Arial"/>
                </a:rPr>
                <a:t>Risk Reduction</a:t>
              </a:r>
              <a:endParaRPr b="1" i="0" sz="1400" u="none" cap="none" strike="noStrike">
                <a:solidFill>
                  <a:srgbClr val="000000"/>
                </a:solidFill>
                <a:latin typeface="Arial"/>
                <a:ea typeface="Arial"/>
                <a:cs typeface="Arial"/>
                <a:sym typeface="Arial"/>
              </a:endParaRPr>
            </a:p>
          </p:txBody>
        </p:sp>
        <p:sp>
          <p:nvSpPr>
            <p:cNvPr id="369" name="Google Shape;369;p25"/>
            <p:cNvSpPr txBox="1"/>
            <p:nvPr/>
          </p:nvSpPr>
          <p:spPr>
            <a:xfrm>
              <a:off x="1798980" y="5035988"/>
              <a:ext cx="991236" cy="552395"/>
            </a:xfrm>
            <a:prstGeom prst="rect">
              <a:avLst/>
            </a:prstGeom>
            <a:noFill/>
            <a:ln>
              <a:noFill/>
            </a:ln>
          </p:spPr>
          <p:txBody>
            <a:bodyPr anchorCtr="0" anchor="t" bIns="0" lIns="0" spcFirstLastPara="1" rIns="0" wrap="square" tIns="10150">
              <a:spAutoFit/>
            </a:bodyPr>
            <a:lstStyle/>
            <a:p>
              <a:pPr indent="3175" lvl="0" marL="9525" marR="5080" rtl="0" algn="ctr">
                <a:lnSpc>
                  <a:spcPct val="101200"/>
                </a:lnSpc>
                <a:spcBef>
                  <a:spcPts val="0"/>
                </a:spcBef>
                <a:spcAft>
                  <a:spcPts val="0"/>
                </a:spcAft>
                <a:buClr>
                  <a:srgbClr val="FFFFFF"/>
                </a:buClr>
                <a:buSzPts val="1400"/>
                <a:buFont typeface="Arial"/>
                <a:buNone/>
              </a:pPr>
              <a:r>
                <a:rPr b="1" i="0" lang="en-GB" sz="1400" u="none" cap="none" strike="noStrike">
                  <a:solidFill>
                    <a:srgbClr val="FFFFFF"/>
                  </a:solidFill>
                  <a:latin typeface="Arial"/>
                  <a:ea typeface="Arial"/>
                  <a:cs typeface="Arial"/>
                  <a:sym typeface="Arial"/>
                </a:rPr>
                <a:t>Revenue Growth</a:t>
              </a:r>
              <a:endParaRPr b="1" i="0" sz="1400" u="none" cap="none" strike="noStrike">
                <a:solidFill>
                  <a:srgbClr val="000000"/>
                </a:solidFill>
                <a:latin typeface="Arial"/>
                <a:ea typeface="Arial"/>
                <a:cs typeface="Arial"/>
                <a:sym typeface="Arial"/>
              </a:endParaRPr>
            </a:p>
          </p:txBody>
        </p:sp>
        <p:pic>
          <p:nvPicPr>
            <p:cNvPr id="370" name="Google Shape;370;p25"/>
            <p:cNvPicPr preferRelativeResize="0"/>
            <p:nvPr/>
          </p:nvPicPr>
          <p:blipFill rotWithShape="1">
            <a:blip r:embed="rId4">
              <a:alphaModFix/>
            </a:blip>
            <a:srcRect b="0" l="0" r="0" t="0"/>
            <a:stretch/>
          </p:blipFill>
          <p:spPr>
            <a:xfrm>
              <a:off x="3101250" y="2548796"/>
              <a:ext cx="685800" cy="533400"/>
            </a:xfrm>
            <a:prstGeom prst="rect">
              <a:avLst/>
            </a:prstGeom>
            <a:noFill/>
            <a:ln>
              <a:noFill/>
            </a:ln>
          </p:spPr>
        </p:pic>
        <p:pic>
          <p:nvPicPr>
            <p:cNvPr id="371" name="Google Shape;371;p25"/>
            <p:cNvPicPr preferRelativeResize="0"/>
            <p:nvPr/>
          </p:nvPicPr>
          <p:blipFill rotWithShape="1">
            <a:blip r:embed="rId5">
              <a:alphaModFix/>
            </a:blip>
            <a:srcRect b="0" l="0" r="0" t="0"/>
            <a:stretch/>
          </p:blipFill>
          <p:spPr>
            <a:xfrm>
              <a:off x="4272034" y="4415116"/>
              <a:ext cx="685800" cy="533400"/>
            </a:xfrm>
            <a:prstGeom prst="rect">
              <a:avLst/>
            </a:prstGeom>
            <a:noFill/>
            <a:ln>
              <a:noFill/>
            </a:ln>
          </p:spPr>
        </p:pic>
        <p:sp>
          <p:nvSpPr>
            <p:cNvPr id="372" name="Google Shape;372;p25"/>
            <p:cNvSpPr/>
            <p:nvPr/>
          </p:nvSpPr>
          <p:spPr>
            <a:xfrm>
              <a:off x="5770875" y="1875899"/>
              <a:ext cx="499414" cy="499414"/>
            </a:xfrm>
            <a:prstGeom prst="ellipse">
              <a:avLst/>
            </a:prstGeom>
            <a:solidFill>
              <a:srgbClr val="00285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1</a:t>
              </a:r>
              <a:endParaRPr sz="1800">
                <a:solidFill>
                  <a:schemeClr val="dk1"/>
                </a:solidFill>
                <a:latin typeface="Arial"/>
                <a:ea typeface="Arial"/>
                <a:cs typeface="Arial"/>
                <a:sym typeface="Arial"/>
              </a:endParaRPr>
            </a:p>
          </p:txBody>
        </p:sp>
        <p:sp>
          <p:nvSpPr>
            <p:cNvPr id="373" name="Google Shape;373;p25"/>
            <p:cNvSpPr/>
            <p:nvPr/>
          </p:nvSpPr>
          <p:spPr>
            <a:xfrm>
              <a:off x="5770875" y="3150631"/>
              <a:ext cx="499414" cy="499414"/>
            </a:xfrm>
            <a:prstGeom prst="ellipse">
              <a:avLst/>
            </a:prstGeom>
            <a:solidFill>
              <a:srgbClr val="00285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2</a:t>
              </a:r>
              <a:endParaRPr sz="1800">
                <a:solidFill>
                  <a:schemeClr val="dk1"/>
                </a:solidFill>
                <a:latin typeface="Arial"/>
                <a:ea typeface="Arial"/>
                <a:cs typeface="Arial"/>
                <a:sym typeface="Arial"/>
              </a:endParaRPr>
            </a:p>
          </p:txBody>
        </p:sp>
        <p:sp>
          <p:nvSpPr>
            <p:cNvPr id="374" name="Google Shape;374;p25"/>
            <p:cNvSpPr/>
            <p:nvPr/>
          </p:nvSpPr>
          <p:spPr>
            <a:xfrm>
              <a:off x="5770875" y="4478697"/>
              <a:ext cx="499414" cy="499414"/>
            </a:xfrm>
            <a:prstGeom prst="ellipse">
              <a:avLst/>
            </a:prstGeom>
            <a:solidFill>
              <a:srgbClr val="00285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3</a:t>
              </a:r>
              <a:endParaRPr sz="1800">
                <a:solidFill>
                  <a:schemeClr val="dk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77a2b74650_0_47"/>
          <p:cNvSpPr txBox="1"/>
          <p:nvPr>
            <p:ph type="title"/>
          </p:nvPr>
        </p:nvSpPr>
        <p:spPr>
          <a:xfrm>
            <a:off x="457200" y="366713"/>
            <a:ext cx="11276100" cy="443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12855"/>
              </a:buClr>
              <a:buSzPts val="2400"/>
              <a:buFont typeface="Arial Black"/>
              <a:buNone/>
            </a:pPr>
            <a:r>
              <a:rPr b="1" lang="en-GB" sz="2400">
                <a:solidFill>
                  <a:srgbClr val="112855"/>
                </a:solidFill>
              </a:rPr>
              <a:t>Identify Metrics by Mapping Value Drivers to Strategic Goals — Examples for a Noncommercial Enterprise</a:t>
            </a:r>
            <a:endParaRPr/>
          </a:p>
        </p:txBody>
      </p:sp>
      <p:pic>
        <p:nvPicPr>
          <p:cNvPr descr="Figure 3: Value Drivers and Strategies — Noncommercial Enterprise" id="380" name="Google Shape;380;g277a2b74650_0_47"/>
          <p:cNvPicPr preferRelativeResize="0"/>
          <p:nvPr/>
        </p:nvPicPr>
        <p:blipFill rotWithShape="1">
          <a:blip r:embed="rId3">
            <a:alphaModFix/>
          </a:blip>
          <a:srcRect b="6165" l="0" r="0" t="1812"/>
          <a:stretch/>
        </p:blipFill>
        <p:spPr>
          <a:xfrm>
            <a:off x="1877575" y="1637326"/>
            <a:ext cx="7802900" cy="38790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Measure Success with Goals &amp; Metrics</a:t>
            </a:r>
            <a:endParaRPr/>
          </a:p>
        </p:txBody>
      </p:sp>
      <p:graphicFrame>
        <p:nvGraphicFramePr>
          <p:cNvPr id="386" name="Google Shape;386;p28"/>
          <p:cNvGraphicFramePr/>
          <p:nvPr/>
        </p:nvGraphicFramePr>
        <p:xfrm>
          <a:off x="375138" y="1395046"/>
          <a:ext cx="3000000" cy="3000000"/>
        </p:xfrm>
        <a:graphic>
          <a:graphicData uri="http://schemas.openxmlformats.org/drawingml/2006/table">
            <a:tbl>
              <a:tblPr bandRow="1" firstRow="1">
                <a:noFill/>
                <a:tableStyleId>{6DE3C557-C3D3-4027-9E57-464999C51E07}</a:tableStyleId>
              </a:tblPr>
              <a:tblGrid>
                <a:gridCol w="1930000"/>
                <a:gridCol w="2552200"/>
                <a:gridCol w="2514600"/>
                <a:gridCol w="2532175"/>
                <a:gridCol w="1822625"/>
              </a:tblGrid>
              <a:tr h="370850">
                <a:tc>
                  <a:txBody>
                    <a:bodyPr/>
                    <a:lstStyle/>
                    <a:p>
                      <a:pPr indent="0" lvl="0" marL="0" marR="0" rtl="0" algn="l">
                        <a:spcBef>
                          <a:spcPts val="0"/>
                        </a:spcBef>
                        <a:spcAft>
                          <a:spcPts val="0"/>
                        </a:spcAft>
                        <a:buNone/>
                      </a:pPr>
                      <a:r>
                        <a:rPr lang="en-GB" sz="1800"/>
                        <a:t>Innovation</a:t>
                      </a:r>
                      <a:endParaRPr/>
                    </a:p>
                  </a:txBody>
                  <a:tcPr marT="45725" marB="45725" marR="91450" marL="91450">
                    <a:solidFill>
                      <a:srgbClr val="002856"/>
                    </a:solidFill>
                  </a:tcPr>
                </a:tc>
                <a:tc>
                  <a:txBody>
                    <a:bodyPr/>
                    <a:lstStyle/>
                    <a:p>
                      <a:pPr indent="0" lvl="0" marL="0" marR="0" rtl="0" algn="l">
                        <a:spcBef>
                          <a:spcPts val="0"/>
                        </a:spcBef>
                        <a:spcAft>
                          <a:spcPts val="0"/>
                        </a:spcAft>
                        <a:buNone/>
                      </a:pPr>
                      <a:r>
                        <a:rPr lang="en-GB" sz="1800"/>
                        <a:t>D&amp;A Capabilities</a:t>
                      </a:r>
                      <a:endParaRPr/>
                    </a:p>
                  </a:txBody>
                  <a:tcPr marT="45725" marB="45725" marR="91450" marL="91450">
                    <a:solidFill>
                      <a:srgbClr val="002856"/>
                    </a:solidFill>
                  </a:tcPr>
                </a:tc>
                <a:tc>
                  <a:txBody>
                    <a:bodyPr/>
                    <a:lstStyle/>
                    <a:p>
                      <a:pPr indent="0" lvl="0" marL="0" marR="0" rtl="0" algn="l">
                        <a:spcBef>
                          <a:spcPts val="0"/>
                        </a:spcBef>
                        <a:spcAft>
                          <a:spcPts val="0"/>
                        </a:spcAft>
                        <a:buNone/>
                      </a:pPr>
                      <a:r>
                        <a:rPr lang="en-GB" sz="1800"/>
                        <a:t>User Experience</a:t>
                      </a:r>
                      <a:endParaRPr/>
                    </a:p>
                  </a:txBody>
                  <a:tcPr marT="45725" marB="45725" marR="91450" marL="91450">
                    <a:solidFill>
                      <a:srgbClr val="002856"/>
                    </a:solidFill>
                  </a:tcPr>
                </a:tc>
                <a:tc>
                  <a:txBody>
                    <a:bodyPr/>
                    <a:lstStyle/>
                    <a:p>
                      <a:pPr indent="0" lvl="0" marL="0" marR="0" rtl="0" algn="l">
                        <a:spcBef>
                          <a:spcPts val="0"/>
                        </a:spcBef>
                        <a:spcAft>
                          <a:spcPts val="0"/>
                        </a:spcAft>
                        <a:buNone/>
                      </a:pPr>
                      <a:r>
                        <a:rPr lang="en-GB" sz="1800"/>
                        <a:t>Cost Optimization</a:t>
                      </a:r>
                      <a:endParaRPr/>
                    </a:p>
                  </a:txBody>
                  <a:tcPr marT="45725" marB="45725" marR="91450" marL="91450">
                    <a:solidFill>
                      <a:srgbClr val="002856"/>
                    </a:solidFill>
                  </a:tcPr>
                </a:tc>
                <a:tc>
                  <a:txBody>
                    <a:bodyPr/>
                    <a:lstStyle/>
                    <a:p>
                      <a:pPr indent="0" lvl="0" marL="0" marR="0" rtl="0" algn="l">
                        <a:spcBef>
                          <a:spcPts val="0"/>
                        </a:spcBef>
                        <a:spcAft>
                          <a:spcPts val="0"/>
                        </a:spcAft>
                        <a:buClr>
                          <a:srgbClr val="000000"/>
                        </a:buClr>
                        <a:buSzPts val="1800"/>
                        <a:buFont typeface="Arial"/>
                        <a:buNone/>
                      </a:pPr>
                      <a:r>
                        <a:rPr lang="en-GB" sz="1800"/>
                        <a:t>IT Risk</a:t>
                      </a:r>
                      <a:endParaRPr/>
                    </a:p>
                  </a:txBody>
                  <a:tcPr marT="45725" marB="45725" marR="91450" marL="91450">
                    <a:solidFill>
                      <a:srgbClr val="002856"/>
                    </a:solidFill>
                  </a:tcPr>
                </a:tc>
              </a:tr>
              <a:tr h="370850">
                <a:tc>
                  <a:txBody>
                    <a:bodyPr/>
                    <a:lstStyle/>
                    <a:p>
                      <a:pPr indent="0" lvl="0" marL="0" marR="0" rtl="0" algn="l">
                        <a:spcBef>
                          <a:spcPts val="0"/>
                        </a:spcBef>
                        <a:spcAft>
                          <a:spcPts val="0"/>
                        </a:spcAft>
                        <a:buNone/>
                      </a:pPr>
                      <a:r>
                        <a:rPr lang="en-GB" sz="1600"/>
                        <a:t>No. of ideas generated</a:t>
                      </a:r>
                      <a:endParaRPr/>
                    </a:p>
                  </a:txBody>
                  <a:tcPr marT="45725" marB="45725" marR="91450" marL="91450"/>
                </a:tc>
                <a:tc>
                  <a:txBody>
                    <a:bodyPr/>
                    <a:lstStyle/>
                    <a:p>
                      <a:pPr indent="0" lvl="0" marL="0" marR="0" rtl="0" algn="l">
                        <a:spcBef>
                          <a:spcPts val="0"/>
                        </a:spcBef>
                        <a:spcAft>
                          <a:spcPts val="0"/>
                        </a:spcAft>
                        <a:buNone/>
                      </a:pPr>
                      <a:r>
                        <a:rPr lang="en-GB" sz="1600"/>
                        <a:t>Business impact of D&amp;A</a:t>
                      </a:r>
                      <a:endParaRPr/>
                    </a:p>
                  </a:txBody>
                  <a:tcPr marT="45725" marB="45725" marR="91450" marL="91450"/>
                </a:tc>
                <a:tc>
                  <a:txBody>
                    <a:bodyPr/>
                    <a:lstStyle/>
                    <a:p>
                      <a:pPr indent="0" lvl="0" marL="0" marR="0" rtl="0" algn="l">
                        <a:spcBef>
                          <a:spcPts val="0"/>
                        </a:spcBef>
                        <a:spcAft>
                          <a:spcPts val="0"/>
                        </a:spcAft>
                        <a:buNone/>
                      </a:pPr>
                      <a:r>
                        <a:rPr lang="en-GB" sz="1600"/>
                        <a:t>Net Promoter Score (NPS)</a:t>
                      </a:r>
                      <a:endParaRPr/>
                    </a:p>
                  </a:txBody>
                  <a:tcPr marT="45725" marB="45725" marR="91450" marL="91450"/>
                </a:tc>
                <a:tc>
                  <a:txBody>
                    <a:bodyPr/>
                    <a:lstStyle/>
                    <a:p>
                      <a:pPr indent="0" lvl="0" marL="0" marR="0" rtl="0" algn="l">
                        <a:spcBef>
                          <a:spcPts val="0"/>
                        </a:spcBef>
                        <a:spcAft>
                          <a:spcPts val="0"/>
                        </a:spcAft>
                        <a:buClr>
                          <a:srgbClr val="424242"/>
                        </a:buClr>
                        <a:buSzPts val="1600"/>
                        <a:buFont typeface="Arial"/>
                        <a:buNone/>
                      </a:pPr>
                      <a:r>
                        <a:rPr b="0" i="0" lang="en-GB" sz="1600" u="none" strike="noStrike">
                          <a:solidFill>
                            <a:srgbClr val="424242"/>
                          </a:solidFill>
                          <a:latin typeface="Arial"/>
                          <a:ea typeface="Arial"/>
                          <a:cs typeface="Arial"/>
                          <a:sym typeface="Arial"/>
                        </a:rPr>
                        <a:t>IT Spending as a Percent of Revenue</a:t>
                      </a:r>
                      <a:endParaRPr sz="1600"/>
                    </a:p>
                  </a:txBody>
                  <a:tcPr marT="45725" marB="45725" marR="91450" marL="91450"/>
                </a:tc>
                <a:tc>
                  <a:txBody>
                    <a:bodyPr/>
                    <a:lstStyle/>
                    <a:p>
                      <a:pPr indent="0" lvl="0" marL="0" marR="0" rtl="0" algn="l">
                        <a:spcBef>
                          <a:spcPts val="0"/>
                        </a:spcBef>
                        <a:spcAft>
                          <a:spcPts val="0"/>
                        </a:spcAft>
                        <a:buClr>
                          <a:srgbClr val="424242"/>
                        </a:buClr>
                        <a:buSzPts val="1600"/>
                        <a:buFont typeface="Arial"/>
                        <a:buNone/>
                      </a:pPr>
                      <a:r>
                        <a:rPr b="0" i="0" lang="en-GB" sz="1600" u="none" strike="noStrike">
                          <a:solidFill>
                            <a:srgbClr val="424242"/>
                          </a:solidFill>
                          <a:latin typeface="Arial"/>
                          <a:ea typeface="Arial"/>
                          <a:cs typeface="Arial"/>
                          <a:sym typeface="Arial"/>
                        </a:rPr>
                        <a:t>Security breaches</a:t>
                      </a:r>
                      <a:endParaRPr/>
                    </a:p>
                  </a:txBody>
                  <a:tcPr marT="45725" marB="45725" marR="91450" marL="91450"/>
                </a:tc>
              </a:tr>
              <a:tr h="370850">
                <a:tc>
                  <a:txBody>
                    <a:bodyPr/>
                    <a:lstStyle/>
                    <a:p>
                      <a:pPr indent="0" lvl="0" marL="0" marR="0" rtl="0" algn="l">
                        <a:spcBef>
                          <a:spcPts val="0"/>
                        </a:spcBef>
                        <a:spcAft>
                          <a:spcPts val="0"/>
                        </a:spcAft>
                        <a:buNone/>
                      </a:pPr>
                      <a:r>
                        <a:rPr lang="en-GB" sz="1600"/>
                        <a:t>Innovation cycle time</a:t>
                      </a:r>
                      <a:endParaRPr/>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solidFill>
                            <a:srgbClr val="000000"/>
                          </a:solidFill>
                        </a:rPr>
                        <a:t>Time from insight to action</a:t>
                      </a:r>
                      <a:endParaRPr sz="1600"/>
                    </a:p>
                  </a:txBody>
                  <a:tcPr marT="45725" marB="45725" marR="91450" marL="91450"/>
                </a:tc>
                <a:tc>
                  <a:txBody>
                    <a:bodyPr/>
                    <a:lstStyle/>
                    <a:p>
                      <a:pPr indent="0" lvl="0" marL="0" marR="0" rtl="0" algn="l">
                        <a:spcBef>
                          <a:spcPts val="0"/>
                        </a:spcBef>
                        <a:spcAft>
                          <a:spcPts val="0"/>
                        </a:spcAft>
                        <a:buNone/>
                      </a:pPr>
                      <a:r>
                        <a:rPr lang="en-GB" sz="1600"/>
                        <a:t>Customer lifetime value</a:t>
                      </a:r>
                      <a:endParaRPr/>
                    </a:p>
                  </a:txBody>
                  <a:tcPr marT="45725" marB="45725" marR="91450" marL="91450"/>
                </a:tc>
                <a:tc>
                  <a:txBody>
                    <a:bodyPr/>
                    <a:lstStyle/>
                    <a:p>
                      <a:pPr indent="0" lvl="0" marL="0" marR="0" rtl="0" algn="l">
                        <a:spcBef>
                          <a:spcPts val="0"/>
                        </a:spcBef>
                        <a:spcAft>
                          <a:spcPts val="0"/>
                        </a:spcAft>
                        <a:buClr>
                          <a:srgbClr val="424242"/>
                        </a:buClr>
                        <a:buSzPts val="1600"/>
                        <a:buFont typeface="Arial"/>
                        <a:buNone/>
                      </a:pPr>
                      <a:r>
                        <a:rPr b="0" i="0" lang="en-GB" sz="1600" u="none" strike="noStrike">
                          <a:solidFill>
                            <a:srgbClr val="424242"/>
                          </a:solidFill>
                          <a:latin typeface="Arial"/>
                          <a:ea typeface="Arial"/>
                          <a:cs typeface="Arial"/>
                          <a:sym typeface="Arial"/>
                        </a:rPr>
                        <a:t>IT Spending as a Percent of Operating Expense</a:t>
                      </a:r>
                      <a:endParaRPr sz="1600"/>
                    </a:p>
                  </a:txBody>
                  <a:tcPr marT="45725" marB="45725" marR="91450" marL="91450"/>
                </a:tc>
                <a:tc>
                  <a:txBody>
                    <a:bodyPr/>
                    <a:lstStyle/>
                    <a:p>
                      <a:pPr indent="0" lvl="0" marL="0" marR="0" rtl="0" algn="l">
                        <a:spcBef>
                          <a:spcPts val="0"/>
                        </a:spcBef>
                        <a:spcAft>
                          <a:spcPts val="0"/>
                        </a:spcAft>
                        <a:buClr>
                          <a:srgbClr val="424242"/>
                        </a:buClr>
                        <a:buSzPts val="1600"/>
                        <a:buFont typeface="Arial"/>
                        <a:buNone/>
                      </a:pPr>
                      <a:r>
                        <a:rPr b="0" i="0" lang="en-GB" sz="1600" u="none" strike="noStrike">
                          <a:solidFill>
                            <a:srgbClr val="424242"/>
                          </a:solidFill>
                          <a:latin typeface="Arial"/>
                          <a:ea typeface="Arial"/>
                          <a:cs typeface="Arial"/>
                          <a:sym typeface="Arial"/>
                        </a:rPr>
                        <a:t>Top risks</a:t>
                      </a:r>
                      <a:endParaRPr/>
                    </a:p>
                  </a:txBody>
                  <a:tcPr marT="45725" marB="45725" marR="91450" marL="91450"/>
                </a:tc>
              </a:tr>
              <a:tr h="370850">
                <a:tc>
                  <a:txBody>
                    <a:bodyPr/>
                    <a:lstStyle/>
                    <a:p>
                      <a:pPr indent="0" lvl="0" marL="0" marR="0" rtl="0" algn="l">
                        <a:spcBef>
                          <a:spcPts val="0"/>
                        </a:spcBef>
                        <a:spcAft>
                          <a:spcPts val="0"/>
                        </a:spcAft>
                        <a:buClr>
                          <a:srgbClr val="000000"/>
                        </a:buClr>
                        <a:buSzPts val="1600"/>
                        <a:buFont typeface="Arial"/>
                        <a:buNone/>
                      </a:pPr>
                      <a:r>
                        <a:rPr b="0" i="0" lang="en-GB" sz="1600" u="none" strike="noStrike">
                          <a:solidFill>
                            <a:srgbClr val="000000"/>
                          </a:solidFill>
                          <a:latin typeface="Arial"/>
                          <a:ea typeface="Arial"/>
                          <a:cs typeface="Arial"/>
                          <a:sym typeface="Arial"/>
                        </a:rPr>
                        <a:t>Innovation pipeline</a:t>
                      </a:r>
                      <a:endParaRPr sz="1600"/>
                    </a:p>
                  </a:txBody>
                  <a:tcPr marT="45725" marB="45725" marR="91450" marL="91450"/>
                </a:tc>
                <a:tc>
                  <a:txBody>
                    <a:bodyPr/>
                    <a:lstStyle/>
                    <a:p>
                      <a:pPr indent="0" lvl="0" marL="0" marR="0" rtl="0" algn="l">
                        <a:spcBef>
                          <a:spcPts val="0"/>
                        </a:spcBef>
                        <a:spcAft>
                          <a:spcPts val="0"/>
                        </a:spcAft>
                        <a:buNone/>
                      </a:pPr>
                      <a:r>
                        <a:rPr lang="en-GB" sz="1600"/>
                        <a:t>Data quality</a:t>
                      </a:r>
                      <a:endParaRPr/>
                    </a:p>
                  </a:txBody>
                  <a:tcPr marT="45725" marB="45725" marR="91450" marL="91450"/>
                </a:tc>
                <a:tc>
                  <a:txBody>
                    <a:bodyPr/>
                    <a:lstStyle/>
                    <a:p>
                      <a:pPr indent="0" lvl="0" marL="0" marR="0" rtl="0" algn="l">
                        <a:spcBef>
                          <a:spcPts val="0"/>
                        </a:spcBef>
                        <a:spcAft>
                          <a:spcPts val="0"/>
                        </a:spcAft>
                        <a:buNone/>
                      </a:pPr>
                      <a:r>
                        <a:rPr lang="en-GB" sz="1600"/>
                        <a:t>Customer retention rate</a:t>
                      </a:r>
                      <a:endParaRPr/>
                    </a:p>
                  </a:txBody>
                  <a:tcPr marT="45725" marB="45725" marR="91450" marL="91450"/>
                </a:tc>
                <a:tc>
                  <a:txBody>
                    <a:bodyPr/>
                    <a:lstStyle/>
                    <a:p>
                      <a:pPr indent="0" lvl="0" marL="0" marR="0" rtl="0" algn="l">
                        <a:spcBef>
                          <a:spcPts val="0"/>
                        </a:spcBef>
                        <a:spcAft>
                          <a:spcPts val="0"/>
                        </a:spcAft>
                        <a:buClr>
                          <a:srgbClr val="424242"/>
                        </a:buClr>
                        <a:buSzPts val="1600"/>
                        <a:buFont typeface="Arial"/>
                        <a:buNone/>
                      </a:pPr>
                      <a:r>
                        <a:rPr b="0" i="0" lang="en-GB" sz="1600" u="none" strike="noStrike">
                          <a:solidFill>
                            <a:srgbClr val="424242"/>
                          </a:solidFill>
                          <a:latin typeface="Arial"/>
                          <a:ea typeface="Arial"/>
                          <a:cs typeface="Arial"/>
                          <a:sym typeface="Arial"/>
                        </a:rPr>
                        <a:t>IT Spending per Employee</a:t>
                      </a:r>
                      <a:endParaRPr sz="1600"/>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t>No. of incidents</a:t>
                      </a:r>
                      <a:endParaRPr/>
                    </a:p>
                  </a:txBody>
                  <a:tcPr marT="45725" marB="45725" marR="91450" marL="91450"/>
                </a:tc>
              </a:tr>
              <a:tr h="370850">
                <a:tc>
                  <a:txBody>
                    <a:bodyPr/>
                    <a:lstStyle/>
                    <a:p>
                      <a:pPr indent="0" lvl="0" marL="0" marR="0" rtl="0" algn="l">
                        <a:spcBef>
                          <a:spcPts val="0"/>
                        </a:spcBef>
                        <a:spcAft>
                          <a:spcPts val="0"/>
                        </a:spcAft>
                        <a:buClr>
                          <a:srgbClr val="000000"/>
                        </a:buClr>
                        <a:buSzPts val="1600"/>
                        <a:buFont typeface="Arial"/>
                        <a:buNone/>
                      </a:pPr>
                      <a:r>
                        <a:rPr b="0" i="0" lang="en-GB" sz="1600" u="none" strike="noStrike">
                          <a:solidFill>
                            <a:srgbClr val="000000"/>
                          </a:solidFill>
                          <a:latin typeface="Arial"/>
                          <a:ea typeface="Arial"/>
                          <a:cs typeface="Arial"/>
                          <a:sym typeface="Arial"/>
                        </a:rPr>
                        <a:t>Conversion rate</a:t>
                      </a:r>
                      <a:endParaRPr sz="1600"/>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t>Data literacy level</a:t>
                      </a:r>
                      <a:endParaRPr/>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t>Churn rate</a:t>
                      </a:r>
                      <a:endParaRPr/>
                    </a:p>
                  </a:txBody>
                  <a:tcPr marT="45725" marB="45725" marR="91450" marL="91450"/>
                </a:tc>
                <a:tc>
                  <a:txBody>
                    <a:bodyPr/>
                    <a:lstStyle/>
                    <a:p>
                      <a:pPr indent="0" lvl="0" marL="0" marR="0" rtl="0" algn="l">
                        <a:spcBef>
                          <a:spcPts val="0"/>
                        </a:spcBef>
                        <a:spcAft>
                          <a:spcPts val="0"/>
                        </a:spcAft>
                        <a:buClr>
                          <a:srgbClr val="424242"/>
                        </a:buClr>
                        <a:buSzPts val="1600"/>
                        <a:buFont typeface="Arial"/>
                        <a:buNone/>
                      </a:pPr>
                      <a:r>
                        <a:rPr b="0" i="0" lang="en-GB" sz="1600" u="none" strike="noStrike">
                          <a:solidFill>
                            <a:srgbClr val="424242"/>
                          </a:solidFill>
                          <a:latin typeface="Arial"/>
                          <a:ea typeface="Arial"/>
                          <a:cs typeface="Arial"/>
                          <a:sym typeface="Arial"/>
                        </a:rPr>
                        <a:t>Revenue per Employee</a:t>
                      </a:r>
                      <a:endParaRPr sz="1600"/>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t>System availability</a:t>
                      </a:r>
                      <a:endParaRPr/>
                    </a:p>
                  </a:txBody>
                  <a:tcPr marT="45725" marB="45725" marR="91450" marL="91450"/>
                </a:tc>
              </a:tr>
              <a:tr h="370850">
                <a:tc>
                  <a:txBody>
                    <a:bodyPr/>
                    <a:lstStyle/>
                    <a:p>
                      <a:pPr indent="0" lvl="0" marL="0" marR="0" rtl="0" algn="l">
                        <a:spcBef>
                          <a:spcPts val="0"/>
                        </a:spcBef>
                        <a:spcAft>
                          <a:spcPts val="0"/>
                        </a:spcAft>
                        <a:buClr>
                          <a:srgbClr val="000000"/>
                        </a:buClr>
                        <a:buSzPts val="1600"/>
                        <a:buFont typeface="Arial"/>
                        <a:buNone/>
                      </a:pPr>
                      <a:r>
                        <a:rPr b="0" i="0" lang="en-GB" sz="1600" u="none" strike="noStrike">
                          <a:solidFill>
                            <a:srgbClr val="000000"/>
                          </a:solidFill>
                          <a:latin typeface="Arial"/>
                          <a:ea typeface="Arial"/>
                          <a:cs typeface="Arial"/>
                          <a:sym typeface="Arial"/>
                        </a:rPr>
                        <a:t>Failure rate</a:t>
                      </a:r>
                      <a:endParaRPr sz="1600"/>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solidFill>
                            <a:srgbClr val="000000"/>
                          </a:solidFill>
                        </a:rPr>
                        <a:t>D&amp;A Risk</a:t>
                      </a:r>
                      <a:endParaRPr/>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t>Customer acquisition cost </a:t>
                      </a:r>
                      <a:endParaRPr/>
                    </a:p>
                  </a:txBody>
                  <a:tcPr marT="45725" marB="45725" marR="91450" marL="91450"/>
                </a:tc>
                <a:tc>
                  <a:txBody>
                    <a:bodyPr/>
                    <a:lstStyle/>
                    <a:p>
                      <a:pPr indent="0" lvl="0" marL="0" marR="0" rtl="0" algn="l">
                        <a:spcBef>
                          <a:spcPts val="0"/>
                        </a:spcBef>
                        <a:spcAft>
                          <a:spcPts val="0"/>
                        </a:spcAft>
                        <a:buClr>
                          <a:srgbClr val="424242"/>
                        </a:buClr>
                        <a:buSzPts val="1600"/>
                        <a:buFont typeface="Arial"/>
                        <a:buNone/>
                      </a:pPr>
                      <a:r>
                        <a:rPr b="0" i="0" lang="en-GB" sz="1600" u="none" strike="noStrike">
                          <a:solidFill>
                            <a:srgbClr val="424242"/>
                          </a:solidFill>
                          <a:latin typeface="Arial"/>
                          <a:ea typeface="Arial"/>
                          <a:cs typeface="Arial"/>
                          <a:sym typeface="Arial"/>
                        </a:rPr>
                        <a:t>IT Operational Versus Capital Spending</a:t>
                      </a:r>
                      <a:endParaRPr sz="1600"/>
                    </a:p>
                  </a:txBody>
                  <a:tcPr marT="45725" marB="45725" marR="91450" marL="91450"/>
                </a:tc>
                <a:tc>
                  <a:txBody>
                    <a:bodyPr/>
                    <a:lstStyle/>
                    <a:p>
                      <a:pPr indent="0" lvl="0" marL="0" marR="0" rtl="0" algn="l">
                        <a:spcBef>
                          <a:spcPts val="0"/>
                        </a:spcBef>
                        <a:spcAft>
                          <a:spcPts val="0"/>
                        </a:spcAft>
                        <a:buClr>
                          <a:srgbClr val="000000"/>
                        </a:buClr>
                        <a:buSzPts val="1600"/>
                        <a:buFont typeface="Arial"/>
                        <a:buNone/>
                      </a:pPr>
                      <a:r>
                        <a:rPr lang="en-GB" sz="1600"/>
                        <a:t>MTTR or MTTI (Mean Time To Resolve or Isolate)</a:t>
                      </a:r>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3200"/>
              <a:buFont typeface="Arial Black"/>
              <a:buNone/>
            </a:pPr>
            <a:r>
              <a:rPr lang="en-GB"/>
              <a:t>Step 6: Create an Action Plan and </a:t>
            </a:r>
            <a:r>
              <a:rPr lang="en-GB"/>
              <a:t>Set Up</a:t>
            </a:r>
            <a:r>
              <a:rPr lang="en-GB"/>
              <a:t> Regular Check-ins  </a:t>
            </a:r>
            <a:br>
              <a:rPr lang="en-GB" sz="3200"/>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Create an Action Plan for Working with CxOs</a:t>
            </a:r>
            <a:endParaRPr/>
          </a:p>
        </p:txBody>
      </p:sp>
      <p:graphicFrame>
        <p:nvGraphicFramePr>
          <p:cNvPr id="397" name="Google Shape;397;p30"/>
          <p:cNvGraphicFramePr/>
          <p:nvPr/>
        </p:nvGraphicFramePr>
        <p:xfrm>
          <a:off x="457200" y="1527175"/>
          <a:ext cx="3000000" cy="3000000"/>
        </p:xfrm>
        <a:graphic>
          <a:graphicData uri="http://schemas.openxmlformats.org/drawingml/2006/table">
            <a:tbl>
              <a:tblPr bandRow="1" firstRow="1">
                <a:noFill/>
                <a:tableStyleId>{372F8ED1-6D98-4490-AF95-1A280756214F}</a:tableStyleId>
              </a:tblPr>
              <a:tblGrid>
                <a:gridCol w="844900"/>
                <a:gridCol w="1938850"/>
                <a:gridCol w="1382650"/>
                <a:gridCol w="1112300"/>
                <a:gridCol w="2027900"/>
                <a:gridCol w="1454375"/>
                <a:gridCol w="1104100"/>
                <a:gridCol w="1409300"/>
              </a:tblGrid>
              <a:tr h="370850">
                <a:tc>
                  <a:txBody>
                    <a:bodyPr/>
                    <a:lstStyle/>
                    <a:p>
                      <a:pPr indent="0" lvl="0" marL="0" marR="0" rtl="0" algn="ctr">
                        <a:spcBef>
                          <a:spcPts val="0"/>
                        </a:spcBef>
                        <a:spcAft>
                          <a:spcPts val="0"/>
                        </a:spcAft>
                        <a:buNone/>
                      </a:pPr>
                      <a:r>
                        <a:rPr lang="en-GB" sz="1600"/>
                        <a:t>Action</a:t>
                      </a:r>
                      <a:r>
                        <a:rPr lang="en-GB" sz="1600"/>
                        <a:t> No.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1600"/>
                        <a:buFont typeface="Arial"/>
                        <a:buNone/>
                      </a:pPr>
                      <a:r>
                        <a:rPr b="1" i="0" lang="en-GB" sz="1600" u="none" strike="noStrike">
                          <a:solidFill>
                            <a:srgbClr val="FFFFFF"/>
                          </a:solidFill>
                          <a:latin typeface="Arial"/>
                          <a:ea typeface="Arial"/>
                          <a:cs typeface="Arial"/>
                          <a:sym typeface="Arial"/>
                        </a:rPr>
                        <a:t>Priority Action </a:t>
                      </a:r>
                      <a:endParaRPr sz="1600"/>
                    </a:p>
                    <a:p>
                      <a:pPr indent="0" lvl="0" marL="0" marR="0" rtl="0" algn="ctr">
                        <a:spcBef>
                          <a:spcPts val="0"/>
                        </a:spcBef>
                        <a:spcAft>
                          <a:spcPts val="0"/>
                        </a:spcAft>
                        <a:buClr>
                          <a:srgbClr val="FFFFFF"/>
                        </a:buClr>
                        <a:buSzPts val="1600"/>
                        <a:buFont typeface="Arial"/>
                        <a:buNone/>
                      </a:pPr>
                      <a:r>
                        <a:rPr b="1" i="0" lang="en-GB" sz="1600" u="none" strike="noStrike">
                          <a:solidFill>
                            <a:srgbClr val="FFFFFF"/>
                          </a:solidFill>
                          <a:latin typeface="Arial"/>
                          <a:ea typeface="Arial"/>
                          <a:cs typeface="Arial"/>
                          <a:sym typeface="Arial"/>
                        </a:rPr>
                        <a:t>Item or Initiative</a:t>
                      </a:r>
                      <a:endParaRPr sz="16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Business Objectives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Owner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Implementation Time Frame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GB" sz="1600"/>
                        <a:t>Required Investment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600"/>
                        <a:buFont typeface="Arial"/>
                        <a:buNone/>
                      </a:pPr>
                      <a:r>
                        <a:rPr lang="en-GB" sz="1600"/>
                        <a:t>Key Metrics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600"/>
                        <a:buFont typeface="Arial"/>
                        <a:buNone/>
                      </a:pPr>
                      <a:r>
                        <a:rPr lang="en-GB" sz="1600"/>
                        <a:t>Guidance Needed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800"/>
                        <a:buFont typeface="Arial"/>
                        <a:buNone/>
                      </a:pPr>
                      <a:r>
                        <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However, CTOs Cannot Succeed Alone</a:t>
            </a:r>
            <a:endParaRPr/>
          </a:p>
        </p:txBody>
      </p:sp>
      <p:pic>
        <p:nvPicPr>
          <p:cNvPr id="125" name="Google Shape;125;p3"/>
          <p:cNvPicPr preferRelativeResize="0"/>
          <p:nvPr/>
        </p:nvPicPr>
        <p:blipFill rotWithShape="1">
          <a:blip r:embed="rId3">
            <a:alphaModFix/>
          </a:blip>
          <a:srcRect b="5494" l="0" r="0" t="0"/>
          <a:stretch/>
        </p:blipFill>
        <p:spPr>
          <a:xfrm>
            <a:off x="656705" y="959392"/>
            <a:ext cx="7140447" cy="5690790"/>
          </a:xfrm>
          <a:prstGeom prst="rect">
            <a:avLst/>
          </a:prstGeom>
          <a:noFill/>
          <a:ln>
            <a:noFill/>
          </a:ln>
        </p:spPr>
      </p:pic>
      <p:sp>
        <p:nvSpPr>
          <p:cNvPr id="126" name="Google Shape;126;p3"/>
          <p:cNvSpPr/>
          <p:nvPr/>
        </p:nvSpPr>
        <p:spPr>
          <a:xfrm>
            <a:off x="8683643" y="959392"/>
            <a:ext cx="2713703" cy="51661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GB" sz="2000" u="none" cap="none" strike="noStrike">
                <a:solidFill>
                  <a:schemeClr val="lt1"/>
                </a:solidFill>
                <a:latin typeface="Arial"/>
                <a:ea typeface="Arial"/>
                <a:cs typeface="Arial"/>
                <a:sym typeface="Arial"/>
              </a:rPr>
              <a:t>CTOs either lead or support these capabilities in partnership with CIOs, Chief Digital Officers and other CxOs where relevant.</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FF540A"/>
              </a:buClr>
              <a:buSzPts val="2000"/>
              <a:buFont typeface="Arial"/>
              <a:buNone/>
            </a:pPr>
            <a:r>
              <a:rPr b="0" i="0" lang="en-GB" sz="2000" u="none" cap="none" strike="noStrike">
                <a:solidFill>
                  <a:srgbClr val="FF540A"/>
                </a:solidFill>
                <a:latin typeface="Arial"/>
                <a:ea typeface="Arial"/>
                <a:cs typeface="Arial"/>
                <a:sym typeface="Arial"/>
              </a:rPr>
              <a:t>It is too much for one executive leader to deliver all 6 capabilities.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FF540A"/>
              </a:solidFill>
              <a:latin typeface="Arial"/>
              <a:ea typeface="Arial"/>
              <a:cs typeface="Arial"/>
              <a:sym typeface="Arial"/>
            </a:endParaRPr>
          </a:p>
          <a:p>
            <a:pPr indent="0" lvl="0" marL="0" marR="0" rtl="0" algn="l">
              <a:lnSpc>
                <a:spcPct val="100000"/>
              </a:lnSpc>
              <a:spcBef>
                <a:spcPts val="0"/>
              </a:spcBef>
              <a:spcAft>
                <a:spcPts val="0"/>
              </a:spcAft>
              <a:buClr>
                <a:srgbClr val="FF540A"/>
              </a:buClr>
              <a:buSzPts val="2000"/>
              <a:buFont typeface="Arial"/>
              <a:buNone/>
            </a:pPr>
            <a:r>
              <a:rPr b="1" i="0" lang="en-GB" sz="2000" u="none" cap="none" strike="noStrike">
                <a:solidFill>
                  <a:srgbClr val="FF540A"/>
                </a:solidFill>
                <a:latin typeface="Arial"/>
                <a:ea typeface="Arial"/>
                <a:cs typeface="Arial"/>
                <a:sym typeface="Arial"/>
              </a:rPr>
              <a:t>Effective CxO partnerships are the key to success!</a:t>
            </a:r>
            <a:endParaRPr b="1" i="0" sz="2000" u="none" cap="none" strike="noStrike">
              <a:solidFill>
                <a:srgbClr val="FF540A"/>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GB"/>
              <a:t>Guide for Effective Digital Conversations</a:t>
            </a:r>
            <a:endParaRPr/>
          </a:p>
        </p:txBody>
      </p:sp>
      <p:sp>
        <p:nvSpPr>
          <p:cNvPr id="403" name="Google Shape;403;p32"/>
          <p:cNvSpPr txBox="1"/>
          <p:nvPr/>
        </p:nvSpPr>
        <p:spPr>
          <a:xfrm>
            <a:off x="457199" y="784984"/>
            <a:ext cx="6893859" cy="369332"/>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Three Goals of a Digital Conversation</a:t>
            </a:r>
            <a:endParaRPr b="0" i="0" sz="1400" u="none" cap="none" strike="noStrike">
              <a:solidFill>
                <a:srgbClr val="000000"/>
              </a:solidFill>
              <a:latin typeface="Arial"/>
              <a:ea typeface="Arial"/>
              <a:cs typeface="Arial"/>
              <a:sym typeface="Arial"/>
            </a:endParaRPr>
          </a:p>
        </p:txBody>
      </p:sp>
      <p:pic>
        <p:nvPicPr>
          <p:cNvPr descr="Timeline&#10;&#10;Description automatically generated" id="404" name="Google Shape;404;p32"/>
          <p:cNvPicPr preferRelativeResize="0"/>
          <p:nvPr/>
        </p:nvPicPr>
        <p:blipFill rotWithShape="1">
          <a:blip r:embed="rId3">
            <a:alphaModFix/>
          </a:blip>
          <a:srcRect b="15820" l="14378" r="14143" t="15037"/>
          <a:stretch/>
        </p:blipFill>
        <p:spPr>
          <a:xfrm>
            <a:off x="621175" y="1500513"/>
            <a:ext cx="10949650" cy="43878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Create a Plan for Regular Check-in Discussions</a:t>
            </a:r>
            <a:endParaRPr/>
          </a:p>
        </p:txBody>
      </p:sp>
      <p:sp>
        <p:nvSpPr>
          <p:cNvPr id="410" name="Google Shape;410;p31"/>
          <p:cNvSpPr/>
          <p:nvPr/>
        </p:nvSpPr>
        <p:spPr>
          <a:xfrm>
            <a:off x="703375" y="2357250"/>
            <a:ext cx="3212100" cy="2821800"/>
          </a:xfrm>
          <a:prstGeom prst="roundRect">
            <a:avLst>
              <a:gd fmla="val 16667" name="adj"/>
            </a:avLst>
          </a:prstGeom>
          <a:gradFill>
            <a:gsLst>
              <a:gs pos="0">
                <a:srgbClr val="47A6E0"/>
              </a:gs>
              <a:gs pos="50000">
                <a:srgbClr val="009EE1"/>
              </a:gs>
              <a:gs pos="100000">
                <a:srgbClr val="008FD0"/>
              </a:gs>
            </a:gsLst>
            <a:lin ang="5400000" scaled="0"/>
          </a:grad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a:buNone/>
            </a:pPr>
            <a:r>
              <a:rPr b="1" lang="en-GB" sz="1600">
                <a:solidFill>
                  <a:schemeClr val="lt1"/>
                </a:solidFill>
              </a:rPr>
              <a:t>Inspire</a:t>
            </a:r>
            <a:endParaRPr b="1" sz="1800">
              <a:solidFill>
                <a:schemeClr val="dk1"/>
              </a:solidFil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Follow-up points from the last meeting</a:t>
            </a:r>
            <a:endParaRPr>
              <a:solidFill>
                <a:schemeClr val="lt1"/>
              </a:solidFill>
            </a:endParaRPr>
          </a:p>
          <a:p>
            <a:pPr indent="-285750" lvl="0" marL="285750" marR="0" rtl="0" algn="l">
              <a:lnSpc>
                <a:spcPct val="100000"/>
              </a:lnSpc>
              <a:spcBef>
                <a:spcPts val="0"/>
              </a:spcBef>
              <a:spcAft>
                <a:spcPts val="0"/>
              </a:spcAft>
              <a:buClr>
                <a:srgbClr val="000000"/>
              </a:buClr>
              <a:buSzPts val="1400"/>
              <a:buFont typeface="Noto Sans Symbols"/>
              <a:buChar char="✔"/>
            </a:pPr>
            <a:r>
              <a:rPr lang="en-GB">
                <a:solidFill>
                  <a:srgbClr val="FFFFFF"/>
                </a:solidFill>
              </a:rPr>
              <a:t>Identify any fears or concerns</a:t>
            </a:r>
            <a:endParaRPr>
              <a:solidFill>
                <a:srgbClr val="FFFFFF"/>
              </a:solidFill>
            </a:endParaRPr>
          </a:p>
          <a:p>
            <a:pPr indent="-285750" lvl="0" marL="285750" marR="0" rtl="0" algn="l">
              <a:lnSpc>
                <a:spcPct val="100000"/>
              </a:lnSpc>
              <a:spcBef>
                <a:spcPts val="0"/>
              </a:spcBef>
              <a:spcAft>
                <a:spcPts val="0"/>
              </a:spcAft>
              <a:buClr>
                <a:srgbClr val="000000"/>
              </a:buClr>
              <a:buSzPts val="1400"/>
              <a:buFont typeface="Noto Sans Symbols"/>
              <a:buChar char="✔"/>
            </a:pPr>
            <a:r>
              <a:rPr lang="en-GB">
                <a:solidFill>
                  <a:srgbClr val="FFFFFF"/>
                </a:solidFill>
              </a:rPr>
              <a:t>Share stories of what each of you hope to achieve in the next few months</a:t>
            </a:r>
            <a:endParaRPr>
              <a:solidFill>
                <a:schemeClr val="dk1"/>
              </a:solidFill>
              <a:latin typeface="Noto Sans Symbols"/>
              <a:ea typeface="Noto Sans Symbols"/>
              <a:cs typeface="Noto Sans Symbols"/>
              <a:sym typeface="Noto Sans Symbols"/>
            </a:endParaRPr>
          </a:p>
          <a:p>
            <a:pPr indent="-285750" lvl="0" marL="285750" marR="0" rtl="0" algn="l">
              <a:lnSpc>
                <a:spcPct val="100000"/>
              </a:lnSpc>
              <a:spcBef>
                <a:spcPts val="0"/>
              </a:spcBef>
              <a:spcAft>
                <a:spcPts val="0"/>
              </a:spcAft>
              <a:buClr>
                <a:srgbClr val="000000"/>
              </a:buClr>
              <a:buSzPts val="1400"/>
              <a:buFont typeface="Noto Sans Symbols"/>
              <a:buChar char="✔"/>
            </a:pPr>
            <a:r>
              <a:rPr lang="en-GB">
                <a:solidFill>
                  <a:srgbClr val="FFFFFF"/>
                </a:solidFill>
              </a:rPr>
              <a:t>Review shared metrics performance</a:t>
            </a:r>
            <a:endParaRPr>
              <a:solidFill>
                <a:srgbClr val="FFFFFF"/>
              </a:solidFil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Decide key discussion points</a:t>
            </a:r>
            <a:endParaRPr sz="1800">
              <a:solidFill>
                <a:schemeClr val="dk1"/>
              </a:solidFill>
              <a:latin typeface="Arial"/>
              <a:ea typeface="Arial"/>
              <a:cs typeface="Arial"/>
              <a:sym typeface="Arial"/>
            </a:endParaRPr>
          </a:p>
        </p:txBody>
      </p:sp>
      <p:sp>
        <p:nvSpPr>
          <p:cNvPr id="411" name="Google Shape;411;p31"/>
          <p:cNvSpPr/>
          <p:nvPr/>
        </p:nvSpPr>
        <p:spPr>
          <a:xfrm>
            <a:off x="3915506" y="2357255"/>
            <a:ext cx="3892062" cy="1652953"/>
          </a:xfrm>
          <a:prstGeom prst="roundRect">
            <a:avLst>
              <a:gd fmla="val 16667" name="adj"/>
            </a:avLst>
          </a:prstGeom>
          <a:gradFill>
            <a:gsLst>
              <a:gs pos="0">
                <a:srgbClr val="47A6E0"/>
              </a:gs>
              <a:gs pos="50000">
                <a:srgbClr val="009EE1"/>
              </a:gs>
              <a:gs pos="100000">
                <a:srgbClr val="008FD0"/>
              </a:gs>
            </a:gsLst>
            <a:lin ang="5400000" scaled="0"/>
          </a:grad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a:buNone/>
            </a:pPr>
            <a:r>
              <a:rPr b="1" lang="en-GB" sz="1600">
                <a:solidFill>
                  <a:schemeClr val="lt1"/>
                </a:solidFill>
              </a:rPr>
              <a:t>Empower</a:t>
            </a:r>
            <a:endParaRPr b="1" sz="1800">
              <a:solidFill>
                <a:schemeClr val="dk1"/>
              </a:solidFil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Discussion Point 1</a:t>
            </a:r>
            <a:endParaRPr sz="1800">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Discussion Point 2</a:t>
            </a:r>
            <a:endParaRPr sz="1800">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Discussion Point 3</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2" name="Google Shape;412;p31"/>
          <p:cNvSpPr/>
          <p:nvPr/>
        </p:nvSpPr>
        <p:spPr>
          <a:xfrm>
            <a:off x="7866184" y="2357255"/>
            <a:ext cx="3610706" cy="1652952"/>
          </a:xfrm>
          <a:prstGeom prst="roundRect">
            <a:avLst>
              <a:gd fmla="val 16667" name="adj"/>
            </a:avLst>
          </a:prstGeom>
          <a:gradFill>
            <a:gsLst>
              <a:gs pos="0">
                <a:srgbClr val="47A6E0"/>
              </a:gs>
              <a:gs pos="50000">
                <a:srgbClr val="009EE1"/>
              </a:gs>
              <a:gs pos="100000">
                <a:srgbClr val="008FD0"/>
              </a:gs>
            </a:gsLst>
            <a:lin ang="5400000" scaled="0"/>
          </a:grad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a:buNone/>
            </a:pPr>
            <a:r>
              <a:rPr b="1" lang="en-GB" sz="1600">
                <a:solidFill>
                  <a:schemeClr val="lt1"/>
                </a:solidFill>
              </a:rPr>
              <a:t>Engage</a:t>
            </a:r>
            <a:endParaRPr b="1" sz="1800">
              <a:solidFill>
                <a:schemeClr val="dk1"/>
              </a:solidFil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Agree on decisions made</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Prioritize next actions/deliverable</a:t>
            </a:r>
            <a:endParaRPr>
              <a:solidFill>
                <a:schemeClr val="lt1"/>
              </a:solidFill>
            </a:endParaRPr>
          </a:p>
          <a:p>
            <a:pPr indent="-285750" lvl="0" marL="285750" marR="0" rtl="0" algn="l">
              <a:lnSpc>
                <a:spcPct val="100000"/>
              </a:lnSpc>
              <a:spcBef>
                <a:spcPts val="0"/>
              </a:spcBef>
              <a:spcAft>
                <a:spcPts val="0"/>
              </a:spcAft>
              <a:buClr>
                <a:srgbClr val="000000"/>
              </a:buClr>
              <a:buSzPts val="1400"/>
              <a:buFont typeface="Noto Sans Symbols"/>
              <a:buChar char="✔"/>
            </a:pPr>
            <a:r>
              <a:rPr lang="en-GB">
                <a:solidFill>
                  <a:schemeClr val="lt1"/>
                </a:solidFill>
              </a:rPr>
              <a:t>Revised shared metrics if necessary</a:t>
            </a:r>
            <a:endParaRPr>
              <a:solidFill>
                <a:schemeClr val="lt1"/>
              </a:solidFil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Timeline for next check-in</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3" name="Google Shape;413;p31"/>
          <p:cNvSpPr/>
          <p:nvPr/>
        </p:nvSpPr>
        <p:spPr>
          <a:xfrm>
            <a:off x="1082920" y="1530332"/>
            <a:ext cx="1606061" cy="612648"/>
          </a:xfrm>
          <a:prstGeom prst="wedgeRoundRectCallout">
            <a:avLst>
              <a:gd fmla="val -20833" name="adj1"/>
              <a:gd fmla="val 62500" name="adj2"/>
              <a:gd fmla="val 0" name="adj3"/>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GB" sz="1400" u="none" cap="none" strike="noStrike">
                <a:solidFill>
                  <a:schemeClr val="lt1"/>
                </a:solidFill>
                <a:latin typeface="Arial"/>
                <a:ea typeface="Arial"/>
                <a:cs typeface="Arial"/>
                <a:sym typeface="Arial"/>
              </a:rPr>
              <a:t>Introduction</a:t>
            </a:r>
            <a:endParaRPr b="0" i="0" sz="1400" u="none" cap="none" strike="noStrike">
              <a:solidFill>
                <a:schemeClr val="lt1"/>
              </a:solidFill>
              <a:latin typeface="Arial"/>
              <a:ea typeface="Arial"/>
              <a:cs typeface="Arial"/>
              <a:sym typeface="Arial"/>
            </a:endParaRPr>
          </a:p>
        </p:txBody>
      </p:sp>
      <p:sp>
        <p:nvSpPr>
          <p:cNvPr id="414" name="Google Shape;414;p31"/>
          <p:cNvSpPr/>
          <p:nvPr/>
        </p:nvSpPr>
        <p:spPr>
          <a:xfrm>
            <a:off x="4635010" y="1530331"/>
            <a:ext cx="2344616" cy="612648"/>
          </a:xfrm>
          <a:prstGeom prst="wedgeRoundRectCallout">
            <a:avLst>
              <a:gd fmla="val -20833" name="adj1"/>
              <a:gd fmla="val 62500" name="adj2"/>
              <a:gd fmla="val 0" name="adj3"/>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GB" sz="1400" u="none" cap="none" strike="noStrike">
                <a:solidFill>
                  <a:schemeClr val="lt1"/>
                </a:solidFill>
                <a:latin typeface="Arial"/>
                <a:ea typeface="Arial"/>
                <a:cs typeface="Arial"/>
                <a:sym typeface="Arial"/>
              </a:rPr>
              <a:t>Discussion Points</a:t>
            </a:r>
            <a:endParaRPr b="0" i="0" sz="1400" u="none" cap="none" strike="noStrike">
              <a:solidFill>
                <a:schemeClr val="lt1"/>
              </a:solidFill>
              <a:latin typeface="Arial"/>
              <a:ea typeface="Arial"/>
              <a:cs typeface="Arial"/>
              <a:sym typeface="Arial"/>
            </a:endParaRPr>
          </a:p>
        </p:txBody>
      </p:sp>
      <p:sp>
        <p:nvSpPr>
          <p:cNvPr id="415" name="Google Shape;415;p31"/>
          <p:cNvSpPr/>
          <p:nvPr/>
        </p:nvSpPr>
        <p:spPr>
          <a:xfrm>
            <a:off x="8761535" y="1530331"/>
            <a:ext cx="1688122" cy="612648"/>
          </a:xfrm>
          <a:prstGeom prst="wedgeRoundRectCallout">
            <a:avLst>
              <a:gd fmla="val -20833" name="adj1"/>
              <a:gd fmla="val 62500" name="adj2"/>
              <a:gd fmla="val 0" name="adj3"/>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GB" sz="1400" u="none" cap="none" strike="noStrike">
                <a:solidFill>
                  <a:schemeClr val="lt1"/>
                </a:solidFill>
                <a:latin typeface="Arial"/>
                <a:ea typeface="Arial"/>
                <a:cs typeface="Arial"/>
                <a:sym typeface="Arial"/>
              </a:rPr>
              <a:t>Summary</a:t>
            </a:r>
            <a:endParaRPr b="0" i="0" sz="1400" u="none" cap="none" strike="noStrike">
              <a:solidFill>
                <a:schemeClr val="lt1"/>
              </a:solidFill>
              <a:latin typeface="Arial"/>
              <a:ea typeface="Arial"/>
              <a:cs typeface="Arial"/>
              <a:sym typeface="Arial"/>
            </a:endParaRPr>
          </a:p>
        </p:txBody>
      </p:sp>
      <p:sp>
        <p:nvSpPr>
          <p:cNvPr id="416" name="Google Shape;416;p31"/>
          <p:cNvSpPr/>
          <p:nvPr/>
        </p:nvSpPr>
        <p:spPr>
          <a:xfrm>
            <a:off x="3915500" y="4059652"/>
            <a:ext cx="3892200" cy="2292000"/>
          </a:xfrm>
          <a:prstGeom prst="roundRect">
            <a:avLst>
              <a:gd fmla="val 16667" name="adj"/>
            </a:avLst>
          </a:prstGeom>
          <a:gradFill>
            <a:gsLst>
              <a:gs pos="0">
                <a:srgbClr val="47A6E0"/>
              </a:gs>
              <a:gs pos="50000">
                <a:srgbClr val="009EE1"/>
              </a:gs>
              <a:gs pos="100000">
                <a:srgbClr val="008FD0"/>
              </a:gs>
            </a:gsLst>
            <a:lin ang="5400000" scaled="0"/>
          </a:grad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GB" sz="1400" u="none" cap="none" strike="noStrike">
                <a:solidFill>
                  <a:schemeClr val="lt1"/>
                </a:solidFill>
                <a:latin typeface="Arial"/>
                <a:ea typeface="Arial"/>
                <a:cs typeface="Arial"/>
                <a:sym typeface="Arial"/>
              </a:rPr>
              <a:t>&lt;Examples&gt;</a:t>
            </a:r>
            <a:endParaRPr sz="1800">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How are we progressing towards our shared outcomes?</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Have our priorities changed since our last meeting?</a:t>
            </a:r>
            <a:endParaRPr sz="1800">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chemeClr val="lt1"/>
                </a:solidFill>
                <a:latin typeface="Arial"/>
                <a:ea typeface="Arial"/>
                <a:cs typeface="Arial"/>
                <a:sym typeface="Arial"/>
              </a:rPr>
              <a:t>Have any new obstacles emerged?</a:t>
            </a:r>
            <a:endParaRPr>
              <a:solidFill>
                <a:schemeClr val="lt1"/>
              </a:solidFill>
            </a:endParaRPr>
          </a:p>
          <a:p>
            <a:pPr indent="-285750" lvl="0" marL="285750" marR="0" rtl="0" algn="l">
              <a:lnSpc>
                <a:spcPct val="100000"/>
              </a:lnSpc>
              <a:spcBef>
                <a:spcPts val="0"/>
              </a:spcBef>
              <a:spcAft>
                <a:spcPts val="0"/>
              </a:spcAft>
              <a:buClr>
                <a:srgbClr val="000000"/>
              </a:buClr>
              <a:buSzPts val="1400"/>
              <a:buFont typeface="Noto Sans Symbols"/>
              <a:buChar char="⮚"/>
            </a:pPr>
            <a:r>
              <a:rPr lang="en-GB">
                <a:solidFill>
                  <a:srgbClr val="FFFFFF"/>
                </a:solidFill>
              </a:rPr>
              <a:t>Where can we work together to overcome obstacles together</a:t>
            </a:r>
            <a:endParaRPr>
              <a:solidFill>
                <a:srgbClr val="FFFFFF"/>
              </a:solidFill>
            </a:endParaRPr>
          </a:p>
          <a:p>
            <a:pPr indent="-285750" lvl="0" marL="285750" marR="0" rtl="0" algn="l">
              <a:lnSpc>
                <a:spcPct val="100000"/>
              </a:lnSpc>
              <a:spcBef>
                <a:spcPts val="0"/>
              </a:spcBef>
              <a:spcAft>
                <a:spcPts val="0"/>
              </a:spcAft>
              <a:buClr>
                <a:schemeClr val="lt1"/>
              </a:buClr>
              <a:buSzPts val="1400"/>
              <a:buChar char="⮚"/>
            </a:pPr>
            <a:r>
              <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idx="1" type="body"/>
          </p:nvPr>
        </p:nvSpPr>
        <p:spPr>
          <a:xfrm>
            <a:off x="547026" y="1178250"/>
            <a:ext cx="11094900" cy="450150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SzPts val="2400"/>
              <a:buFont typeface="Noto Sans Symbols"/>
              <a:buChar char="▪"/>
            </a:pPr>
            <a:r>
              <a:rPr lang="en-GB"/>
              <a:t>Meet regularly with each CxO to discuss their perception of current challenges and opportunities that might require strategies to be revised.</a:t>
            </a:r>
            <a:endParaRPr/>
          </a:p>
          <a:p>
            <a:pPr indent="-190500" lvl="0" marL="342900" rtl="0" algn="l">
              <a:lnSpc>
                <a:spcPct val="90000"/>
              </a:lnSpc>
              <a:spcBef>
                <a:spcPts val="0"/>
              </a:spcBef>
              <a:spcAft>
                <a:spcPts val="0"/>
              </a:spcAft>
              <a:buSzPts val="2400"/>
              <a:buFont typeface="Noto Sans Symbols"/>
              <a:buNone/>
            </a:pPr>
            <a:r>
              <a:t/>
            </a:r>
            <a:endParaRPr/>
          </a:p>
          <a:p>
            <a:pPr indent="-342900" lvl="0" marL="342900" rtl="0" algn="l">
              <a:lnSpc>
                <a:spcPct val="90000"/>
              </a:lnSpc>
              <a:spcBef>
                <a:spcPts val="0"/>
              </a:spcBef>
              <a:spcAft>
                <a:spcPts val="0"/>
              </a:spcAft>
              <a:buSzPts val="2400"/>
              <a:buFont typeface="Noto Sans Symbols"/>
              <a:buChar char="▪"/>
            </a:pPr>
            <a:r>
              <a:rPr lang="en-GB"/>
              <a:t>Review priorities each quarter to evaluate whether evolving business conditions warrant a re-</a:t>
            </a:r>
            <a:r>
              <a:rPr lang="en-GB"/>
              <a:t>assessment</a:t>
            </a:r>
            <a:r>
              <a:rPr lang="en-GB"/>
              <a:t> of current priorities.</a:t>
            </a:r>
            <a:endParaRPr/>
          </a:p>
          <a:p>
            <a:pPr indent="-342900" lvl="0" marL="342900" rtl="0" algn="l">
              <a:lnSpc>
                <a:spcPct val="90000"/>
              </a:lnSpc>
              <a:spcBef>
                <a:spcPts val="2400"/>
              </a:spcBef>
              <a:spcAft>
                <a:spcPts val="0"/>
              </a:spcAft>
              <a:buSzPts val="2400"/>
              <a:buFont typeface="Noto Sans Symbols"/>
              <a:buChar char="▪"/>
            </a:pPr>
            <a:r>
              <a:rPr lang="en-GB"/>
              <a:t>Identify and leverage synergies to create meaningful partnerships with each role. </a:t>
            </a:r>
            <a:endParaRPr/>
          </a:p>
          <a:p>
            <a:pPr indent="-342900" lvl="0" marL="342900" rtl="0" algn="l">
              <a:lnSpc>
                <a:spcPct val="90000"/>
              </a:lnSpc>
              <a:spcBef>
                <a:spcPts val="2400"/>
              </a:spcBef>
              <a:spcAft>
                <a:spcPts val="0"/>
              </a:spcAft>
              <a:buSzPts val="2400"/>
              <a:buFont typeface="Noto Sans Symbols"/>
              <a:buChar char="▪"/>
            </a:pPr>
            <a:r>
              <a:rPr lang="en-GB"/>
              <a:t>Pick out areas of conflict that needs to be resolved with each role and use governance mechanisms to minimize issues. </a:t>
            </a:r>
            <a:endParaRPr/>
          </a:p>
          <a:p>
            <a:pPr indent="-342900" lvl="0" marL="342900" rtl="0" algn="l">
              <a:lnSpc>
                <a:spcPct val="90000"/>
              </a:lnSpc>
              <a:spcBef>
                <a:spcPts val="2400"/>
              </a:spcBef>
              <a:spcAft>
                <a:spcPts val="0"/>
              </a:spcAft>
              <a:buSzPts val="2400"/>
              <a:buFont typeface="Noto Sans Symbols"/>
              <a:buChar char="▪"/>
            </a:pPr>
            <a:r>
              <a:rPr lang="en-GB"/>
              <a:t>Determine the common business outcomes that all roles can meaningfully contribute to, in order to succeed in strategy execution.</a:t>
            </a:r>
            <a:endParaRPr/>
          </a:p>
          <a:p>
            <a:pPr indent="-76200" lvl="0" marL="228600" rtl="0" algn="l">
              <a:lnSpc>
                <a:spcPct val="90000"/>
              </a:lnSpc>
              <a:spcBef>
                <a:spcPts val="2400"/>
              </a:spcBef>
              <a:spcAft>
                <a:spcPts val="0"/>
              </a:spcAft>
              <a:buClr>
                <a:schemeClr val="dk1"/>
              </a:buClr>
              <a:buSzPts val="2400"/>
              <a:buNone/>
            </a:pPr>
            <a:r>
              <a:t/>
            </a:r>
            <a:endParaRPr/>
          </a:p>
        </p:txBody>
      </p:sp>
      <p:sp>
        <p:nvSpPr>
          <p:cNvPr id="422" name="Google Shape;422;p3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Recommendations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CTO Profile</a:t>
            </a:r>
            <a:endParaRPr/>
          </a:p>
        </p:txBody>
      </p:sp>
      <p:graphicFrame>
        <p:nvGraphicFramePr>
          <p:cNvPr id="428" name="Google Shape;428;p35"/>
          <p:cNvGraphicFramePr/>
          <p:nvPr/>
        </p:nvGraphicFramePr>
        <p:xfrm>
          <a:off x="457200" y="809502"/>
          <a:ext cx="3000000" cy="3000000"/>
        </p:xfrm>
        <a:graphic>
          <a:graphicData uri="http://schemas.openxmlformats.org/drawingml/2006/table">
            <a:tbl>
              <a:tblPr>
                <a:noFill/>
                <a:tableStyleId>{F6555BA2-5CC1-4F79-856A-6C556CCC4EFA}</a:tableStyleId>
              </a:tblPr>
              <a:tblGrid>
                <a:gridCol w="1749975"/>
                <a:gridCol w="9686350"/>
              </a:tblGrid>
              <a:tr h="373150">
                <a:tc>
                  <a:txBody>
                    <a:bodyPr/>
                    <a:lstStyle/>
                    <a:p>
                      <a:pPr indent="0" lvl="0" marL="0" marR="0" rtl="0" algn="l">
                        <a:lnSpc>
                          <a:spcPct val="100000"/>
                        </a:lnSpc>
                        <a:spcBef>
                          <a:spcPts val="0"/>
                        </a:spcBef>
                        <a:spcAft>
                          <a:spcPts val="0"/>
                        </a:spcAft>
                        <a:buClr>
                          <a:schemeClr val="dk1"/>
                        </a:buClr>
                        <a:buSzPts val="1400"/>
                        <a:buFont typeface="Arial"/>
                        <a:buNone/>
                      </a:pPr>
                      <a:r>
                        <a:rPr lang="en-GB" sz="1400" u="none" cap="none" strike="noStrike"/>
                        <a:t>Aspect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GB" sz="14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en-GB" sz="1400" u="none" cap="none" strike="noStrike"/>
                        <a:t>Role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GB" sz="1400" u="none" cap="none" strike="noStrike">
                          <a:solidFill>
                            <a:schemeClr val="dk1"/>
                          </a:solidFill>
                          <a:latin typeface="Arial"/>
                          <a:ea typeface="Arial"/>
                          <a:cs typeface="Arial"/>
                          <a:sym typeface="Arial"/>
                        </a:rPr>
                        <a:t>The CTO empowers the organization with the technology to boost business performance and increase customer satisfaction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en-GB" sz="1400" u="none" cap="none" strike="noStrike"/>
                        <a:t>Goals</a:t>
                      </a:r>
                      <a:endParaRPr sz="14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chemeClr val="dk1"/>
                          </a:solidFill>
                          <a:latin typeface="Arial"/>
                          <a:ea typeface="Arial"/>
                          <a:cs typeface="Arial"/>
                          <a:sym typeface="Arial"/>
                        </a:rPr>
                        <a:t>Develop and implement the technology strategy</a:t>
                      </a:r>
                      <a:endParaRPr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chemeClr val="dk1"/>
                          </a:solidFill>
                          <a:latin typeface="Arial"/>
                          <a:ea typeface="Arial"/>
                          <a:cs typeface="Arial"/>
                          <a:sym typeface="Arial"/>
                        </a:rPr>
                        <a:t>Optimize the organization’s current business and/or IT operations</a:t>
                      </a:r>
                      <a:endParaRPr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chemeClr val="dk1"/>
                          </a:solidFill>
                          <a:latin typeface="Arial"/>
                          <a:ea typeface="Arial"/>
                          <a:cs typeface="Arial"/>
                          <a:sym typeface="Arial"/>
                        </a:rPr>
                        <a:t>Lead technology innovation to drive transformation and enable new business models</a:t>
                      </a:r>
                      <a:endParaRPr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chemeClr val="dk1"/>
                          </a:solidFill>
                          <a:latin typeface="Arial"/>
                          <a:ea typeface="Arial"/>
                          <a:cs typeface="Arial"/>
                          <a:sym typeface="Arial"/>
                        </a:rPr>
                        <a:t>Enable digital business by providing the right technologies to build digital business platforms and creating digital products and services</a:t>
                      </a:r>
                      <a:endParaRPr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chemeClr val="dk1"/>
                          </a:solidFill>
                          <a:latin typeface="Arial"/>
                          <a:ea typeface="Arial"/>
                          <a:cs typeface="Arial"/>
                          <a:sym typeface="Arial"/>
                        </a:rPr>
                        <a:t>Evolve talent within the IT organization to acquire the skills to better exploit technology</a:t>
                      </a:r>
                      <a:endParaRPr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chemeClr val="dk1"/>
                          </a:solidFill>
                          <a:latin typeface="Arial"/>
                          <a:ea typeface="Arial"/>
                          <a:cs typeface="Arial"/>
                          <a:sym typeface="Arial"/>
                        </a:rPr>
                        <a:t>Manage the OCTO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en-GB" sz="1400" u="none" cap="none" strike="noStrike"/>
                        <a:t>Key Activities</a:t>
                      </a:r>
                      <a:endParaRPr sz="14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chemeClr val="dk1"/>
                          </a:solidFill>
                          <a:latin typeface="Arial"/>
                          <a:ea typeface="Arial"/>
                          <a:cs typeface="Arial"/>
                          <a:sym typeface="Arial"/>
                        </a:rPr>
                        <a:t>Evolving architecture</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chemeClr val="dk1"/>
                          </a:solidFill>
                          <a:latin typeface="Arial"/>
                          <a:ea typeface="Arial"/>
                          <a:cs typeface="Arial"/>
                          <a:sym typeface="Arial"/>
                        </a:rPr>
                        <a:t>Modernizing infrastructure</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chemeClr val="dk1"/>
                          </a:solidFill>
                          <a:latin typeface="Arial"/>
                          <a:ea typeface="Arial"/>
                          <a:cs typeface="Arial"/>
                          <a:sym typeface="Arial"/>
                        </a:rPr>
                        <a:t>Building a digital business platform</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chemeClr val="dk1"/>
                          </a:solidFill>
                          <a:latin typeface="Arial"/>
                          <a:ea typeface="Arial"/>
                          <a:cs typeface="Arial"/>
                          <a:sym typeface="Arial"/>
                        </a:rPr>
                        <a:t>Driving trendspotting</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chemeClr val="dk1"/>
                          </a:solidFill>
                          <a:latin typeface="Arial"/>
                          <a:ea typeface="Arial"/>
                          <a:cs typeface="Arial"/>
                          <a:sym typeface="Arial"/>
                        </a:rPr>
                        <a:t>Developing digital products</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chemeClr val="dk1"/>
                          </a:solidFill>
                          <a:latin typeface="Arial"/>
                          <a:ea typeface="Arial"/>
                          <a:cs typeface="Arial"/>
                          <a:sym typeface="Arial"/>
                        </a:rPr>
                        <a:t>Managing technology talent</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chemeClr val="dk1"/>
                          </a:solidFill>
                          <a:latin typeface="Arial"/>
                          <a:ea typeface="Arial"/>
                          <a:cs typeface="Arial"/>
                          <a:sym typeface="Arial"/>
                        </a:rPr>
                        <a:t>Managing external partnerships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en-GB" sz="1400" u="none" cap="none" strike="noStrike"/>
                        <a:t>Success Metrics</a:t>
                      </a:r>
                      <a:endParaRPr sz="14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t>Customer Experience</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t>IT Employee Productivity</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t>Contribution to Revenue</a:t>
                      </a:r>
                      <a:endParaRPr sz="1800" u="none" cap="none" strike="noStrike"/>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t>Innovation pipeline</a:t>
                      </a:r>
                      <a:endParaRPr sz="1400" u="none" cap="none" strike="noStrike"/>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457200" y="361950"/>
            <a:ext cx="11458166"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GB"/>
              <a:t>Clarify Interpretations of Business Strategy</a:t>
            </a:r>
            <a:endParaRPr/>
          </a:p>
        </p:txBody>
      </p:sp>
      <p:sp>
        <p:nvSpPr>
          <p:cNvPr id="434" name="Google Shape;434;p36"/>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p>
            <a:pPr indent="-274638" lvl="0" marL="274638" rtl="0" algn="l">
              <a:lnSpc>
                <a:spcPct val="90000"/>
              </a:lnSpc>
              <a:spcBef>
                <a:spcPts val="1200"/>
              </a:spcBef>
              <a:spcAft>
                <a:spcPts val="0"/>
              </a:spcAft>
              <a:buSzPts val="1800"/>
              <a:buChar char="•"/>
            </a:pPr>
            <a:r>
              <a:rPr i="1" lang="en-GB"/>
              <a:t>What unique value do we provide to our stakeholders?</a:t>
            </a:r>
            <a:endParaRPr/>
          </a:p>
          <a:p>
            <a:pPr indent="-274638" lvl="0" marL="274638" rtl="0" algn="l">
              <a:lnSpc>
                <a:spcPct val="90000"/>
              </a:lnSpc>
              <a:spcBef>
                <a:spcPts val="1200"/>
              </a:spcBef>
              <a:spcAft>
                <a:spcPts val="0"/>
              </a:spcAft>
              <a:buSzPts val="1800"/>
              <a:buChar char="•"/>
            </a:pPr>
            <a:r>
              <a:rPr i="1" lang="en-GB"/>
              <a:t>What financial targets must we meet to provide value?</a:t>
            </a:r>
            <a:endParaRPr/>
          </a:p>
          <a:p>
            <a:pPr indent="-274638" lvl="0" marL="274638" rtl="0" algn="l">
              <a:lnSpc>
                <a:spcPct val="90000"/>
              </a:lnSpc>
              <a:spcBef>
                <a:spcPts val="1200"/>
              </a:spcBef>
              <a:spcAft>
                <a:spcPts val="0"/>
              </a:spcAft>
              <a:buSzPts val="1800"/>
              <a:buChar char="•"/>
            </a:pPr>
            <a:r>
              <a:rPr i="1" lang="en-GB"/>
              <a:t>What is the value proposition to the customer that will get us to those targets?</a:t>
            </a:r>
            <a:endParaRPr/>
          </a:p>
          <a:p>
            <a:pPr indent="-274638" lvl="0" marL="274638" rtl="0" algn="l">
              <a:lnSpc>
                <a:spcPct val="90000"/>
              </a:lnSpc>
              <a:spcBef>
                <a:spcPts val="1200"/>
              </a:spcBef>
              <a:spcAft>
                <a:spcPts val="0"/>
              </a:spcAft>
              <a:buSzPts val="1800"/>
              <a:buChar char="•"/>
            </a:pPr>
            <a:r>
              <a:rPr i="1" lang="en-GB"/>
              <a:t>Which processes need to change in order to deliver that value proposition?</a:t>
            </a:r>
            <a:endParaRPr/>
          </a:p>
          <a:p>
            <a:pPr indent="-274638" lvl="0" marL="274638" rtl="0" algn="l">
              <a:lnSpc>
                <a:spcPct val="90000"/>
              </a:lnSpc>
              <a:spcBef>
                <a:spcPts val="1200"/>
              </a:spcBef>
              <a:spcAft>
                <a:spcPts val="0"/>
              </a:spcAft>
              <a:buSzPts val="1800"/>
              <a:buChar char="•"/>
            </a:pPr>
            <a:r>
              <a:rPr i="1" lang="en-GB"/>
              <a:t>What capabilities do we need to learn and develop to sustain that model? </a:t>
            </a:r>
            <a:endParaRPr/>
          </a:p>
          <a:p>
            <a:pPr indent="-274638" lvl="0" marL="274638" rtl="0" algn="l">
              <a:lnSpc>
                <a:spcPct val="90000"/>
              </a:lnSpc>
              <a:spcBef>
                <a:spcPts val="1200"/>
              </a:spcBef>
              <a:spcAft>
                <a:spcPts val="0"/>
              </a:spcAft>
              <a:buSzPts val="1800"/>
              <a:buChar char="•"/>
            </a:pPr>
            <a:r>
              <a:rPr i="1" lang="en-GB"/>
              <a:t>What risks may emerge that could prevent us from achieving those targets?</a:t>
            </a:r>
            <a:endParaRPr/>
          </a:p>
          <a:p>
            <a:pPr indent="-274638" lvl="0" marL="274638" rtl="0" algn="l">
              <a:lnSpc>
                <a:spcPct val="90000"/>
              </a:lnSpc>
              <a:spcBef>
                <a:spcPts val="1200"/>
              </a:spcBef>
              <a:spcAft>
                <a:spcPts val="0"/>
              </a:spcAft>
              <a:buSzPts val="1800"/>
              <a:buChar char="•"/>
            </a:pPr>
            <a:r>
              <a:rPr i="1" lang="en-GB"/>
              <a:t>What might our competitors do that could impact our strategic execution?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CTOs Regularly Work with Other CxOs…</a:t>
            </a:r>
            <a:endParaRPr/>
          </a:p>
        </p:txBody>
      </p:sp>
      <p:sp>
        <p:nvSpPr>
          <p:cNvPr id="132" name="Google Shape;132;p4"/>
          <p:cNvSpPr txBox="1"/>
          <p:nvPr/>
        </p:nvSpPr>
        <p:spPr>
          <a:xfrm>
            <a:off x="434122" y="1737279"/>
            <a:ext cx="7154862"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1" lang="en-GB" sz="1600" u="none" cap="none" strike="noStrike">
                <a:solidFill>
                  <a:srgbClr val="000000"/>
                </a:solidFill>
                <a:latin typeface="Arial"/>
                <a:ea typeface="Arial"/>
                <a:cs typeface="Arial"/>
                <a:sym typeface="Arial"/>
              </a:rPr>
              <a:t>Which of the following key stakeholders has the CTO at your organization worked with regularly (at least once a month)? </a:t>
            </a:r>
            <a:r>
              <a:rPr b="0" i="0" lang="en-GB" sz="1600" u="none" cap="none" strike="noStrike">
                <a:solidFill>
                  <a:srgbClr val="000000"/>
                </a:solidFill>
                <a:latin typeface="Arial"/>
                <a:ea typeface="Arial"/>
                <a:cs typeface="Arial"/>
                <a:sym typeface="Arial"/>
              </a:rPr>
              <a:t>- (Multiple Responses allowed)</a:t>
            </a:r>
            <a:endParaRPr sz="1600">
              <a:solidFill>
                <a:schemeClr val="dk1"/>
              </a:solidFill>
              <a:latin typeface="Arial"/>
              <a:ea typeface="Arial"/>
              <a:cs typeface="Arial"/>
              <a:sym typeface="Arial"/>
            </a:endParaRPr>
          </a:p>
        </p:txBody>
      </p:sp>
      <p:sp>
        <p:nvSpPr>
          <p:cNvPr id="133" name="Google Shape;133;p4"/>
          <p:cNvSpPr/>
          <p:nvPr/>
        </p:nvSpPr>
        <p:spPr>
          <a:xfrm>
            <a:off x="4182723" y="2897392"/>
            <a:ext cx="3549650" cy="944563"/>
          </a:xfrm>
          <a:custGeom>
            <a:rect b="b" l="l" r="r" t="t"/>
            <a:pathLst>
              <a:path extrusionOk="0" h="252" w="947">
                <a:moveTo>
                  <a:pt x="947" y="0"/>
                </a:moveTo>
                <a:cubicBezTo>
                  <a:pt x="140" y="0"/>
                  <a:pt x="140" y="0"/>
                  <a:pt x="140" y="0"/>
                </a:cubicBezTo>
                <a:cubicBezTo>
                  <a:pt x="0" y="132"/>
                  <a:pt x="0" y="132"/>
                  <a:pt x="0" y="132"/>
                </a:cubicBezTo>
                <a:cubicBezTo>
                  <a:pt x="92" y="140"/>
                  <a:pt x="172" y="185"/>
                  <a:pt x="224" y="252"/>
                </a:cubicBezTo>
                <a:cubicBezTo>
                  <a:pt x="267" y="220"/>
                  <a:pt x="267" y="220"/>
                  <a:pt x="267" y="220"/>
                </a:cubicBezTo>
                <a:cubicBezTo>
                  <a:pt x="947" y="220"/>
                  <a:pt x="947" y="220"/>
                  <a:pt x="947" y="220"/>
                </a:cubicBezTo>
                <a:lnTo>
                  <a:pt x="947" y="0"/>
                </a:lnTo>
                <a:close/>
              </a:path>
            </a:pathLst>
          </a:custGeom>
          <a:solidFill>
            <a:srgbClr val="374B6A"/>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5022510" y="3722892"/>
            <a:ext cx="2709863" cy="817563"/>
          </a:xfrm>
          <a:custGeom>
            <a:rect b="b" l="l" r="r" t="t"/>
            <a:pathLst>
              <a:path extrusionOk="0" h="218" w="723">
                <a:moveTo>
                  <a:pt x="723" y="0"/>
                </a:moveTo>
                <a:cubicBezTo>
                  <a:pt x="43" y="0"/>
                  <a:pt x="43" y="0"/>
                  <a:pt x="43" y="0"/>
                </a:cubicBezTo>
                <a:cubicBezTo>
                  <a:pt x="0" y="32"/>
                  <a:pt x="0" y="32"/>
                  <a:pt x="0" y="32"/>
                </a:cubicBezTo>
                <a:cubicBezTo>
                  <a:pt x="41" y="84"/>
                  <a:pt x="65" y="148"/>
                  <a:pt x="65" y="218"/>
                </a:cubicBezTo>
                <a:cubicBezTo>
                  <a:pt x="723" y="218"/>
                  <a:pt x="723" y="218"/>
                  <a:pt x="723" y="218"/>
                </a:cubicBezTo>
                <a:lnTo>
                  <a:pt x="723" y="0"/>
                </a:lnTo>
                <a:close/>
              </a:path>
            </a:pathLst>
          </a:custGeom>
          <a:solidFill>
            <a:srgbClr val="B9D0DC"/>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5022510" y="4540455"/>
            <a:ext cx="2709863" cy="812800"/>
          </a:xfrm>
          <a:custGeom>
            <a:rect b="b" l="l" r="r" t="t"/>
            <a:pathLst>
              <a:path extrusionOk="0" h="217" w="723">
                <a:moveTo>
                  <a:pt x="723" y="0"/>
                </a:moveTo>
                <a:cubicBezTo>
                  <a:pt x="65" y="0"/>
                  <a:pt x="65" y="0"/>
                  <a:pt x="65" y="0"/>
                </a:cubicBezTo>
                <a:cubicBezTo>
                  <a:pt x="65" y="0"/>
                  <a:pt x="65" y="0"/>
                  <a:pt x="65" y="0"/>
                </a:cubicBezTo>
                <a:cubicBezTo>
                  <a:pt x="65" y="69"/>
                  <a:pt x="41" y="133"/>
                  <a:pt x="0" y="185"/>
                </a:cubicBezTo>
                <a:cubicBezTo>
                  <a:pt x="43" y="217"/>
                  <a:pt x="43" y="217"/>
                  <a:pt x="43" y="217"/>
                </a:cubicBezTo>
                <a:cubicBezTo>
                  <a:pt x="723" y="217"/>
                  <a:pt x="723" y="217"/>
                  <a:pt x="723" y="217"/>
                </a:cubicBezTo>
                <a:lnTo>
                  <a:pt x="723" y="0"/>
                </a:lnTo>
                <a:close/>
              </a:path>
            </a:pathLst>
          </a:custGeom>
          <a:solidFill>
            <a:srgbClr val="6E96D5"/>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4182723" y="5234192"/>
            <a:ext cx="3549650" cy="949325"/>
          </a:xfrm>
          <a:custGeom>
            <a:rect b="b" l="l" r="r" t="t"/>
            <a:pathLst>
              <a:path extrusionOk="0" h="253" w="947">
                <a:moveTo>
                  <a:pt x="947" y="32"/>
                </a:moveTo>
                <a:cubicBezTo>
                  <a:pt x="267" y="32"/>
                  <a:pt x="267" y="32"/>
                  <a:pt x="267" y="32"/>
                </a:cubicBezTo>
                <a:cubicBezTo>
                  <a:pt x="224" y="0"/>
                  <a:pt x="224" y="0"/>
                  <a:pt x="224" y="0"/>
                </a:cubicBezTo>
                <a:cubicBezTo>
                  <a:pt x="172" y="67"/>
                  <a:pt x="92" y="113"/>
                  <a:pt x="0" y="121"/>
                </a:cubicBezTo>
                <a:cubicBezTo>
                  <a:pt x="140" y="252"/>
                  <a:pt x="140" y="252"/>
                  <a:pt x="140" y="252"/>
                </a:cubicBezTo>
                <a:cubicBezTo>
                  <a:pt x="947" y="253"/>
                  <a:pt x="947" y="253"/>
                  <a:pt x="947" y="253"/>
                </a:cubicBezTo>
                <a:lnTo>
                  <a:pt x="947" y="32"/>
                </a:lnTo>
                <a:close/>
              </a:path>
            </a:pathLst>
          </a:custGeom>
          <a:solidFill>
            <a:srgbClr val="00529B"/>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436223" y="3722892"/>
            <a:ext cx="2700337" cy="817563"/>
          </a:xfrm>
          <a:custGeom>
            <a:rect b="b" l="l" r="r" t="t"/>
            <a:pathLst>
              <a:path extrusionOk="0" h="218" w="720">
                <a:moveTo>
                  <a:pt x="0" y="218"/>
                </a:moveTo>
                <a:cubicBezTo>
                  <a:pt x="654" y="218"/>
                  <a:pt x="654" y="218"/>
                  <a:pt x="654" y="218"/>
                </a:cubicBezTo>
                <a:cubicBezTo>
                  <a:pt x="654" y="147"/>
                  <a:pt x="679" y="82"/>
                  <a:pt x="720" y="31"/>
                </a:cubicBezTo>
                <a:cubicBezTo>
                  <a:pt x="680" y="0"/>
                  <a:pt x="680" y="0"/>
                  <a:pt x="680" y="0"/>
                </a:cubicBezTo>
                <a:cubicBezTo>
                  <a:pt x="0" y="0"/>
                  <a:pt x="0" y="0"/>
                  <a:pt x="0" y="0"/>
                </a:cubicBezTo>
                <a:lnTo>
                  <a:pt x="0" y="218"/>
                </a:lnTo>
                <a:close/>
              </a:path>
            </a:pathLst>
          </a:custGeom>
          <a:solidFill>
            <a:srgbClr val="6E96D5"/>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436223" y="5240542"/>
            <a:ext cx="3546475" cy="942975"/>
          </a:xfrm>
          <a:custGeom>
            <a:rect b="b" l="l" r="r" t="t"/>
            <a:pathLst>
              <a:path extrusionOk="0" h="251" w="946">
                <a:moveTo>
                  <a:pt x="0" y="251"/>
                </a:moveTo>
                <a:cubicBezTo>
                  <a:pt x="806" y="250"/>
                  <a:pt x="806" y="250"/>
                  <a:pt x="806" y="250"/>
                </a:cubicBezTo>
                <a:cubicBezTo>
                  <a:pt x="946" y="119"/>
                  <a:pt x="946" y="119"/>
                  <a:pt x="946" y="119"/>
                </a:cubicBezTo>
                <a:cubicBezTo>
                  <a:pt x="854" y="112"/>
                  <a:pt x="773" y="67"/>
                  <a:pt x="720" y="0"/>
                </a:cubicBezTo>
                <a:cubicBezTo>
                  <a:pt x="680" y="30"/>
                  <a:pt x="680" y="30"/>
                  <a:pt x="680" y="30"/>
                </a:cubicBezTo>
                <a:cubicBezTo>
                  <a:pt x="0" y="30"/>
                  <a:pt x="0" y="30"/>
                  <a:pt x="0" y="30"/>
                </a:cubicBezTo>
                <a:lnTo>
                  <a:pt x="0" y="251"/>
                </a:lnTo>
                <a:close/>
              </a:path>
            </a:pathLst>
          </a:custGeom>
          <a:solidFill>
            <a:srgbClr val="374B6A"/>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436223" y="2897392"/>
            <a:ext cx="3546475" cy="941388"/>
          </a:xfrm>
          <a:custGeom>
            <a:rect b="b" l="l" r="r" t="t"/>
            <a:pathLst>
              <a:path extrusionOk="0" h="251" w="946">
                <a:moveTo>
                  <a:pt x="0" y="220"/>
                </a:moveTo>
                <a:cubicBezTo>
                  <a:pt x="680" y="220"/>
                  <a:pt x="680" y="220"/>
                  <a:pt x="680" y="220"/>
                </a:cubicBezTo>
                <a:cubicBezTo>
                  <a:pt x="720" y="251"/>
                  <a:pt x="720" y="251"/>
                  <a:pt x="720" y="251"/>
                </a:cubicBezTo>
                <a:cubicBezTo>
                  <a:pt x="773" y="183"/>
                  <a:pt x="854" y="138"/>
                  <a:pt x="946" y="131"/>
                </a:cubicBezTo>
                <a:cubicBezTo>
                  <a:pt x="806" y="0"/>
                  <a:pt x="806" y="0"/>
                  <a:pt x="806" y="0"/>
                </a:cubicBezTo>
                <a:cubicBezTo>
                  <a:pt x="0" y="0"/>
                  <a:pt x="0" y="0"/>
                  <a:pt x="0" y="0"/>
                </a:cubicBezTo>
                <a:lnTo>
                  <a:pt x="0" y="220"/>
                </a:lnTo>
                <a:close/>
              </a:path>
            </a:pathLst>
          </a:custGeom>
          <a:solidFill>
            <a:srgbClr val="00529B"/>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436223" y="4540455"/>
            <a:ext cx="2700337" cy="812800"/>
          </a:xfrm>
          <a:custGeom>
            <a:rect b="b" l="l" r="r" t="t"/>
            <a:pathLst>
              <a:path extrusionOk="0" h="217" w="720">
                <a:moveTo>
                  <a:pt x="0" y="217"/>
                </a:moveTo>
                <a:cubicBezTo>
                  <a:pt x="680" y="217"/>
                  <a:pt x="680" y="217"/>
                  <a:pt x="680" y="217"/>
                </a:cubicBezTo>
                <a:cubicBezTo>
                  <a:pt x="720" y="187"/>
                  <a:pt x="720" y="187"/>
                  <a:pt x="720" y="187"/>
                </a:cubicBezTo>
                <a:cubicBezTo>
                  <a:pt x="679" y="135"/>
                  <a:pt x="654" y="70"/>
                  <a:pt x="654" y="0"/>
                </a:cubicBezTo>
                <a:cubicBezTo>
                  <a:pt x="654" y="0"/>
                  <a:pt x="654" y="0"/>
                  <a:pt x="654" y="0"/>
                </a:cubicBezTo>
                <a:cubicBezTo>
                  <a:pt x="0" y="0"/>
                  <a:pt x="0" y="0"/>
                  <a:pt x="0" y="0"/>
                </a:cubicBezTo>
                <a:lnTo>
                  <a:pt x="0" y="217"/>
                </a:lnTo>
                <a:close/>
              </a:path>
            </a:pathLst>
          </a:custGeom>
          <a:solidFill>
            <a:srgbClr val="B9D0DC"/>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2888910" y="3384755"/>
            <a:ext cx="2376488" cy="2306637"/>
          </a:xfrm>
          <a:custGeom>
            <a:rect b="b" l="l" r="r" t="t"/>
            <a:pathLst>
              <a:path extrusionOk="0" h="615" w="634">
                <a:moveTo>
                  <a:pt x="569" y="122"/>
                </a:moveTo>
                <a:cubicBezTo>
                  <a:pt x="517" y="55"/>
                  <a:pt x="437" y="10"/>
                  <a:pt x="345" y="2"/>
                </a:cubicBezTo>
                <a:cubicBezTo>
                  <a:pt x="336" y="1"/>
                  <a:pt x="327" y="0"/>
                  <a:pt x="317" y="0"/>
                </a:cubicBezTo>
                <a:cubicBezTo>
                  <a:pt x="309" y="0"/>
                  <a:pt x="300" y="1"/>
                  <a:pt x="292" y="1"/>
                </a:cubicBezTo>
                <a:cubicBezTo>
                  <a:pt x="200" y="8"/>
                  <a:pt x="119" y="53"/>
                  <a:pt x="66" y="121"/>
                </a:cubicBezTo>
                <a:cubicBezTo>
                  <a:pt x="25" y="172"/>
                  <a:pt x="0" y="237"/>
                  <a:pt x="0" y="308"/>
                </a:cubicBezTo>
                <a:cubicBezTo>
                  <a:pt x="0" y="308"/>
                  <a:pt x="0" y="308"/>
                  <a:pt x="0" y="308"/>
                </a:cubicBezTo>
                <a:cubicBezTo>
                  <a:pt x="0" y="378"/>
                  <a:pt x="25" y="443"/>
                  <a:pt x="66" y="495"/>
                </a:cubicBezTo>
                <a:cubicBezTo>
                  <a:pt x="119" y="562"/>
                  <a:pt x="200" y="607"/>
                  <a:pt x="292" y="614"/>
                </a:cubicBezTo>
                <a:cubicBezTo>
                  <a:pt x="300" y="614"/>
                  <a:pt x="309" y="615"/>
                  <a:pt x="317" y="615"/>
                </a:cubicBezTo>
                <a:cubicBezTo>
                  <a:pt x="327" y="615"/>
                  <a:pt x="336" y="614"/>
                  <a:pt x="345" y="614"/>
                </a:cubicBezTo>
                <a:cubicBezTo>
                  <a:pt x="437" y="606"/>
                  <a:pt x="517" y="560"/>
                  <a:pt x="569" y="493"/>
                </a:cubicBezTo>
                <a:cubicBezTo>
                  <a:pt x="610" y="441"/>
                  <a:pt x="634" y="377"/>
                  <a:pt x="634" y="308"/>
                </a:cubicBezTo>
                <a:cubicBezTo>
                  <a:pt x="634" y="308"/>
                  <a:pt x="634" y="308"/>
                  <a:pt x="634" y="308"/>
                </a:cubicBezTo>
                <a:cubicBezTo>
                  <a:pt x="634" y="238"/>
                  <a:pt x="610" y="174"/>
                  <a:pt x="569" y="122"/>
                </a:cubicBezTo>
                <a:close/>
              </a:path>
            </a:pathLst>
          </a:custGeom>
          <a:solidFill>
            <a:srgbClr val="C0C3C3"/>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580685" y="2967242"/>
            <a:ext cx="2438400" cy="49244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Chief Finance Officer (CFO)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lang="en-GB" sz="1800">
                <a:solidFill>
                  <a:schemeClr val="lt1"/>
                </a:solidFill>
                <a:latin typeface="Arial"/>
                <a:ea typeface="Arial"/>
                <a:cs typeface="Arial"/>
                <a:sym typeface="Arial"/>
              </a:rPr>
              <a:t>33</a:t>
            </a:r>
            <a:r>
              <a:rPr b="0" i="0" lang="en-GB" sz="1800" u="none" cap="none" strike="noStrike">
                <a:solidFill>
                  <a:schemeClr val="lt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3" name="Google Shape;143;p4"/>
          <p:cNvSpPr/>
          <p:nvPr/>
        </p:nvSpPr>
        <p:spPr>
          <a:xfrm>
            <a:off x="5196341" y="2949195"/>
            <a:ext cx="2362200" cy="707886"/>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Chief Information Officer (CIO)</a:t>
            </a:r>
            <a:endParaRPr sz="1800">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lt1"/>
              </a:buClr>
              <a:buSzPts val="1800"/>
              <a:buFont typeface="Arial"/>
              <a:buNone/>
            </a:pPr>
            <a:r>
              <a:rPr b="0" i="0" lang="en-GB" sz="1800" u="none" cap="none" strike="noStrike">
                <a:solidFill>
                  <a:schemeClr val="lt1"/>
                </a:solidFill>
                <a:latin typeface="Arial"/>
                <a:ea typeface="Arial"/>
                <a:cs typeface="Arial"/>
                <a:sym typeface="Arial"/>
              </a:rPr>
              <a:t>63%</a:t>
            </a:r>
            <a:endParaRPr sz="1800">
              <a:solidFill>
                <a:schemeClr val="dk1"/>
              </a:solidFill>
              <a:latin typeface="Arial"/>
              <a:ea typeface="Arial"/>
              <a:cs typeface="Arial"/>
              <a:sym typeface="Arial"/>
            </a:endParaRPr>
          </a:p>
        </p:txBody>
      </p:sp>
      <p:sp>
        <p:nvSpPr>
          <p:cNvPr id="144" name="Google Shape;144;p4"/>
          <p:cNvSpPr/>
          <p:nvPr/>
        </p:nvSpPr>
        <p:spPr>
          <a:xfrm>
            <a:off x="3418840" y="3838077"/>
            <a:ext cx="1280114" cy="110799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800"/>
              <a:buFont typeface="Arial"/>
              <a:buNone/>
            </a:pPr>
            <a:r>
              <a:rPr b="1" i="0" lang="en-GB" sz="1800" u="none" cap="none" strike="noStrike">
                <a:solidFill>
                  <a:schemeClr val="lt1"/>
                </a:solidFill>
                <a:latin typeface="Arial"/>
                <a:ea typeface="Arial"/>
                <a:cs typeface="Arial"/>
                <a:sym typeface="Arial"/>
              </a:rPr>
              <a:t>CTOs regularly work with these CxOs</a:t>
            </a:r>
            <a:endParaRPr b="1" i="0" sz="1800" u="none" cap="none" strike="noStrike">
              <a:solidFill>
                <a:schemeClr val="lt1"/>
              </a:solidFill>
              <a:latin typeface="Arial"/>
              <a:ea typeface="Arial"/>
              <a:cs typeface="Arial"/>
              <a:sym typeface="Arial"/>
            </a:endParaRPr>
          </a:p>
        </p:txBody>
      </p:sp>
      <p:sp>
        <p:nvSpPr>
          <p:cNvPr id="145" name="Google Shape;145;p4"/>
          <p:cNvSpPr/>
          <p:nvPr/>
        </p:nvSpPr>
        <p:spPr>
          <a:xfrm>
            <a:off x="580685" y="3805442"/>
            <a:ext cx="2438400" cy="7078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Chief Operating Officer (COO)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lang="en-GB" sz="1800">
                <a:solidFill>
                  <a:schemeClr val="lt1"/>
                </a:solidFill>
                <a:latin typeface="Arial"/>
                <a:ea typeface="Arial"/>
                <a:cs typeface="Arial"/>
                <a:sym typeface="Arial"/>
              </a:rPr>
              <a:t>36</a:t>
            </a:r>
            <a:r>
              <a:rPr b="0" i="0" lang="en-GB" sz="1800" u="none" cap="none" strike="noStrike">
                <a:solidFill>
                  <a:schemeClr val="lt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6" name="Google Shape;146;p4"/>
          <p:cNvSpPr/>
          <p:nvPr/>
        </p:nvSpPr>
        <p:spPr>
          <a:xfrm>
            <a:off x="5228885" y="3805442"/>
            <a:ext cx="2362200" cy="707886"/>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Chief Information Security Officer (CISO)</a:t>
            </a:r>
            <a:endParaRPr sz="1800">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rPr lang="en-GB" sz="1800">
                <a:solidFill>
                  <a:schemeClr val="dk1"/>
                </a:solidFill>
                <a:latin typeface="Arial"/>
                <a:ea typeface="Arial"/>
                <a:cs typeface="Arial"/>
                <a:sym typeface="Arial"/>
              </a:rPr>
              <a:t>49</a:t>
            </a:r>
            <a:r>
              <a:rPr b="0" i="0" lang="en-GB" sz="1800" u="none" cap="none" strike="noStrike">
                <a:solidFill>
                  <a:srgbClr val="00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7" name="Google Shape;147;p4"/>
          <p:cNvSpPr/>
          <p:nvPr/>
        </p:nvSpPr>
        <p:spPr>
          <a:xfrm>
            <a:off x="580685" y="4643642"/>
            <a:ext cx="2438400" cy="7078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Chief Marketing Officer (CMO)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25%</a:t>
            </a:r>
            <a:endParaRPr sz="1800">
              <a:solidFill>
                <a:schemeClr val="dk1"/>
              </a:solidFill>
              <a:latin typeface="Arial"/>
              <a:ea typeface="Arial"/>
              <a:cs typeface="Arial"/>
              <a:sym typeface="Arial"/>
            </a:endParaRPr>
          </a:p>
        </p:txBody>
      </p:sp>
      <p:sp>
        <p:nvSpPr>
          <p:cNvPr id="148" name="Google Shape;148;p4"/>
          <p:cNvSpPr/>
          <p:nvPr/>
        </p:nvSpPr>
        <p:spPr>
          <a:xfrm>
            <a:off x="5228885" y="4643642"/>
            <a:ext cx="2362200" cy="49244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Chief Digital Officer</a:t>
            </a:r>
            <a:endParaRPr sz="1800">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lt1"/>
              </a:buClr>
              <a:buSzPts val="1800"/>
              <a:buFont typeface="Arial"/>
              <a:buNone/>
            </a:pPr>
            <a:r>
              <a:rPr lang="en-GB" sz="1800">
                <a:solidFill>
                  <a:schemeClr val="lt1"/>
                </a:solidFill>
                <a:latin typeface="Arial"/>
                <a:ea typeface="Arial"/>
                <a:cs typeface="Arial"/>
                <a:sym typeface="Arial"/>
              </a:rPr>
              <a:t>34</a:t>
            </a:r>
            <a:r>
              <a:rPr b="0" i="0" lang="en-GB" sz="1800" u="none" cap="none" strike="noStrike">
                <a:solidFill>
                  <a:schemeClr val="lt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9" name="Google Shape;149;p4"/>
          <p:cNvSpPr/>
          <p:nvPr/>
        </p:nvSpPr>
        <p:spPr>
          <a:xfrm>
            <a:off x="580685" y="5432630"/>
            <a:ext cx="2438400" cy="49244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Other CxO</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rPr lang="en-GB" sz="1800">
                <a:solidFill>
                  <a:schemeClr val="lt1"/>
                </a:solidFill>
                <a:latin typeface="Arial"/>
                <a:ea typeface="Arial"/>
                <a:cs typeface="Arial"/>
                <a:sym typeface="Arial"/>
              </a:rPr>
              <a:t>2</a:t>
            </a:r>
            <a:r>
              <a:rPr b="0" i="0" lang="en-GB" sz="1800" u="none" cap="none" strike="noStrike">
                <a:solidFill>
                  <a:schemeClr val="lt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50" name="Google Shape;150;p4"/>
          <p:cNvSpPr/>
          <p:nvPr/>
        </p:nvSpPr>
        <p:spPr>
          <a:xfrm>
            <a:off x="5228885" y="5432630"/>
            <a:ext cx="2362200" cy="707886"/>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400"/>
              <a:buFont typeface="Arial"/>
              <a:buNone/>
            </a:pPr>
            <a:r>
              <a:rPr b="1" i="0" lang="en-GB" sz="1400" u="none" cap="none" strike="noStrike">
                <a:solidFill>
                  <a:schemeClr val="lt1"/>
                </a:solidFill>
                <a:latin typeface="Arial"/>
                <a:ea typeface="Arial"/>
                <a:cs typeface="Arial"/>
                <a:sym typeface="Arial"/>
              </a:rPr>
              <a:t>Chief Data &amp; Analytics Officer (CDAO)</a:t>
            </a:r>
            <a:endParaRPr sz="1800">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lt1"/>
              </a:buClr>
              <a:buSzPts val="1800"/>
              <a:buFont typeface="Arial"/>
              <a:buNone/>
            </a:pPr>
            <a:r>
              <a:rPr b="0" i="0" lang="en-GB" sz="1800" u="none" cap="none" strike="noStrike">
                <a:solidFill>
                  <a:schemeClr val="lt1"/>
                </a:solidFill>
                <a:latin typeface="Arial"/>
                <a:ea typeface="Arial"/>
                <a:cs typeface="Arial"/>
                <a:sym typeface="Arial"/>
              </a:rPr>
              <a:t>30%</a:t>
            </a:r>
            <a:endParaRPr sz="1800">
              <a:solidFill>
                <a:schemeClr val="dk1"/>
              </a:solidFill>
              <a:latin typeface="Arial"/>
              <a:ea typeface="Arial"/>
              <a:cs typeface="Arial"/>
              <a:sym typeface="Arial"/>
            </a:endParaRPr>
          </a:p>
        </p:txBody>
      </p:sp>
      <p:sp>
        <p:nvSpPr>
          <p:cNvPr id="151" name="Google Shape;151;p4"/>
          <p:cNvSpPr txBox="1"/>
          <p:nvPr/>
        </p:nvSpPr>
        <p:spPr>
          <a:xfrm>
            <a:off x="8600987" y="1337950"/>
            <a:ext cx="3010328" cy="156962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1" lang="en-GB" sz="1600" u="none" cap="none" strike="noStrike">
                <a:solidFill>
                  <a:srgbClr val="000000"/>
                </a:solidFill>
                <a:latin typeface="Arial"/>
                <a:ea typeface="Arial"/>
                <a:cs typeface="Arial"/>
                <a:sym typeface="Arial"/>
              </a:rPr>
              <a:t>How would you describe the relationship of the CTO at the organization with the following stakeholder(s)? </a:t>
            </a:r>
            <a:br>
              <a:rPr b="0" i="0" lang="en-GB" sz="1600" u="none" cap="none" strike="noStrike">
                <a:solidFill>
                  <a:srgbClr val="000000"/>
                </a:solidFill>
                <a:latin typeface="Arial"/>
                <a:ea typeface="Arial"/>
                <a:cs typeface="Arial"/>
                <a:sym typeface="Arial"/>
              </a:rPr>
            </a:br>
            <a:r>
              <a:rPr b="0" i="1" lang="en-GB" sz="1600" u="none" cap="none" strike="noStrike">
                <a:solidFill>
                  <a:srgbClr val="000000"/>
                </a:solidFill>
                <a:latin typeface="Arial"/>
                <a:ea typeface="Arial"/>
                <a:cs typeface="Arial"/>
                <a:sym typeface="Arial"/>
              </a:rPr>
              <a:t>(1 means not effective at all and 5 means highly effective)</a:t>
            </a:r>
            <a:endParaRPr b="0" i="1" sz="1600" u="none" cap="none" strike="noStrike">
              <a:solidFill>
                <a:srgbClr val="000000"/>
              </a:solidFill>
              <a:latin typeface="Arial"/>
              <a:ea typeface="Arial"/>
              <a:cs typeface="Arial"/>
              <a:sym typeface="Arial"/>
            </a:endParaRPr>
          </a:p>
        </p:txBody>
      </p:sp>
      <p:graphicFrame>
        <p:nvGraphicFramePr>
          <p:cNvPr id="152" name="Google Shape;152;p4"/>
          <p:cNvGraphicFramePr/>
          <p:nvPr/>
        </p:nvGraphicFramePr>
        <p:xfrm>
          <a:off x="8294265" y="2905028"/>
          <a:ext cx="3000000" cy="3000000"/>
        </p:xfrm>
        <a:graphic>
          <a:graphicData uri="http://schemas.openxmlformats.org/drawingml/2006/table">
            <a:tbl>
              <a:tblPr>
                <a:noFill/>
                <a:tableStyleId>{F6555BA2-5CC1-4F79-856A-6C556CCC4EFA}</a:tableStyleId>
              </a:tblPr>
              <a:tblGrid>
                <a:gridCol w="1658525"/>
                <a:gridCol w="1658525"/>
              </a:tblGrid>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CxO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Effectiveness </a:t>
                      </a:r>
                      <a:endParaRPr sz="1800" u="none" cap="none" strike="noStrike"/>
                    </a:p>
                  </a:txBody>
                  <a:tcPr marT="45725" marB="45725" marR="91450" marL="91450"/>
                </a:tc>
              </a:tr>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CDAO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3.93</a:t>
                      </a:r>
                      <a:endParaRPr sz="1800" u="none" cap="none" strike="noStrike"/>
                    </a:p>
                  </a:txBody>
                  <a:tcPr marT="45725" marB="45725" marR="91450" marL="91450"/>
                </a:tc>
              </a:tr>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CIO </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3.88</a:t>
                      </a:r>
                      <a:endParaRPr sz="1800" u="none" cap="none" strike="noStrike"/>
                    </a:p>
                  </a:txBody>
                  <a:tcPr marT="45725" marB="45725" marR="91450" marL="91450"/>
                </a:tc>
              </a:tr>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COO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3.86</a:t>
                      </a:r>
                      <a:endParaRPr sz="1800" u="none" cap="none" strike="noStrike"/>
                    </a:p>
                  </a:txBody>
                  <a:tcPr marT="45725" marB="45725" marR="91450" marL="91450"/>
                </a:tc>
              </a:tr>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CISO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3.81</a:t>
                      </a:r>
                      <a:endParaRPr sz="1800" u="none" cap="none" strike="noStrike"/>
                    </a:p>
                  </a:txBody>
                  <a:tcPr marT="45725" marB="45725" marR="91450" marL="91450"/>
                </a:tc>
              </a:tr>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CDO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3.81</a:t>
                      </a:r>
                      <a:endParaRPr sz="1800" u="none" cap="none" strike="noStrike"/>
                    </a:p>
                  </a:txBody>
                  <a:tcPr marT="45725" marB="45725" marR="91450" marL="91450"/>
                </a:tc>
              </a:tr>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CFO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3.74</a:t>
                      </a:r>
                      <a:endParaRPr sz="1800" u="none" cap="none" strike="noStrike"/>
                    </a:p>
                  </a:txBody>
                  <a:tcPr marT="45725" marB="45725" marR="91450" marL="91450"/>
                </a:tc>
              </a:tr>
              <a:tr h="402075">
                <a:tc>
                  <a:txBody>
                    <a:bodyPr/>
                    <a:lstStyle/>
                    <a:p>
                      <a:pPr indent="0" lvl="0" marL="0" marR="0" rtl="0" algn="l">
                        <a:spcBef>
                          <a:spcPts val="0"/>
                        </a:spcBef>
                        <a:spcAft>
                          <a:spcPts val="0"/>
                        </a:spcAft>
                        <a:buClr>
                          <a:schemeClr val="dk1"/>
                        </a:buClr>
                        <a:buSzPts val="1800"/>
                        <a:buFont typeface="Arial"/>
                        <a:buNone/>
                      </a:pPr>
                      <a:r>
                        <a:rPr lang="en-GB" sz="1800" u="none" cap="none" strike="noStrike"/>
                        <a:t>CMO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lang="en-GB" sz="1800" u="none" cap="none" strike="noStrike"/>
                        <a:t>3.38</a:t>
                      </a:r>
                      <a:endParaRPr sz="1800" u="none" cap="none" strike="noStrike"/>
                    </a:p>
                  </a:txBody>
                  <a:tcPr marT="45725" marB="45725" marR="91450" marL="91450"/>
                </a:tc>
              </a:tr>
            </a:tbl>
          </a:graphicData>
        </a:graphic>
      </p:graphicFrame>
      <p:sp>
        <p:nvSpPr>
          <p:cNvPr id="153" name="Google Shape;153;p4"/>
          <p:cNvSpPr txBox="1"/>
          <p:nvPr/>
        </p:nvSpPr>
        <p:spPr>
          <a:xfrm>
            <a:off x="580685" y="884903"/>
            <a:ext cx="10136476" cy="52322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chemeClr val="accent1"/>
              </a:buClr>
              <a:buSzPts val="2800"/>
              <a:buFont typeface="Arial"/>
              <a:buNone/>
            </a:pPr>
            <a:r>
              <a:rPr b="0" i="1" lang="en-GB" sz="2800" u="none" cap="none" strike="noStrike">
                <a:solidFill>
                  <a:schemeClr val="accent1"/>
                </a:solidFill>
                <a:latin typeface="Arial"/>
                <a:ea typeface="Arial"/>
                <a:cs typeface="Arial"/>
                <a:sym typeface="Arial"/>
              </a:rPr>
              <a:t>…but these partnerships could be more effective!</a:t>
            </a:r>
            <a:endParaRPr b="0" i="1" sz="2800" u="none" cap="none" strike="noStrike">
              <a:solidFill>
                <a:schemeClr val="accen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Why Invest in Building CTO and CxO Partnerships?</a:t>
            </a:r>
            <a:endParaRPr/>
          </a:p>
        </p:txBody>
      </p:sp>
      <p:graphicFrame>
        <p:nvGraphicFramePr>
          <p:cNvPr id="159" name="Google Shape;159;p5"/>
          <p:cNvGraphicFramePr/>
          <p:nvPr/>
        </p:nvGraphicFramePr>
        <p:xfrm>
          <a:off x="3058786" y="1877961"/>
          <a:ext cx="3000000" cy="3000000"/>
        </p:xfrm>
        <a:graphic>
          <a:graphicData uri="http://schemas.openxmlformats.org/drawingml/2006/table">
            <a:tbl>
              <a:tblPr>
                <a:noFill/>
                <a:tableStyleId>{F6555BA2-5CC1-4F79-856A-6C556CCC4EFA}</a:tableStyleId>
              </a:tblPr>
              <a:tblGrid>
                <a:gridCol w="7402725"/>
              </a:tblGrid>
              <a:tr h="718300">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lt1"/>
                          </a:solidFill>
                        </a:rPr>
                        <a:t>Ensure strategic alignment on executing digital transformation</a:t>
                      </a:r>
                      <a:endParaRPr sz="1800" u="none" cap="none" strike="noStrike"/>
                    </a:p>
                    <a:p>
                      <a:pPr indent="0" lvl="0" marL="0" marR="0" rtl="0" algn="l">
                        <a:spcBef>
                          <a:spcPts val="0"/>
                        </a:spcBef>
                        <a:spcAft>
                          <a:spcPts val="0"/>
                        </a:spcAft>
                        <a:buClr>
                          <a:schemeClr val="dk1"/>
                        </a:buClr>
                        <a:buSzPts val="1800"/>
                        <a:buFont typeface="Arial"/>
                        <a:buNone/>
                      </a:pPr>
                      <a:r>
                        <a:t/>
                      </a:r>
                      <a:endParaRPr b="0" sz="1800" u="none" cap="none" strike="noStrike">
                        <a:solidFill>
                          <a:schemeClr val="lt1"/>
                        </a:solidFill>
                      </a:endParaRPr>
                    </a:p>
                  </a:txBody>
                  <a:tcPr marT="60850" marB="60850" marR="121700" marL="1460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rgbClr val="002856"/>
                    </a:solidFill>
                  </a:tcPr>
                </a:tc>
              </a:tr>
              <a:tr h="776575">
                <a:tc>
                  <a:txBody>
                    <a:bodyPr/>
                    <a:lstStyle/>
                    <a:p>
                      <a:pPr indent="0" lvl="0" marL="0" marR="0" rtl="0" algn="l">
                        <a:lnSpc>
                          <a:spcPct val="100000"/>
                        </a:lnSpc>
                        <a:spcBef>
                          <a:spcPts val="0"/>
                        </a:spcBef>
                        <a:spcAft>
                          <a:spcPts val="0"/>
                        </a:spcAft>
                        <a:buClr>
                          <a:schemeClr val="lt1"/>
                        </a:buClr>
                        <a:buSzPts val="1800"/>
                        <a:buFont typeface="Arial"/>
                        <a:buNone/>
                      </a:pPr>
                      <a:r>
                        <a:rPr b="1" lang="en-GB" sz="1800" u="none" cap="none" strike="noStrike">
                          <a:solidFill>
                            <a:schemeClr val="lt1"/>
                          </a:solidFill>
                        </a:rPr>
                        <a:t>Find allies to gain support and  navigate political roadblocks</a:t>
                      </a:r>
                      <a:endParaRPr sz="1800" u="none" cap="none" strike="noStrike"/>
                    </a:p>
                    <a:p>
                      <a:pPr indent="0" lvl="0" marL="0" marR="0" rtl="0" algn="l">
                        <a:spcBef>
                          <a:spcPts val="0"/>
                        </a:spcBef>
                        <a:spcAft>
                          <a:spcPts val="0"/>
                        </a:spcAft>
                        <a:buClr>
                          <a:schemeClr val="dk1"/>
                        </a:buClr>
                        <a:buSzPts val="1800"/>
                        <a:buFont typeface="Arial"/>
                        <a:buNone/>
                      </a:pPr>
                      <a:r>
                        <a:t/>
                      </a:r>
                      <a:endParaRPr b="0" sz="1800" u="none" cap="none" strike="noStrike">
                        <a:solidFill>
                          <a:schemeClr val="lt1"/>
                        </a:solidFill>
                      </a:endParaRPr>
                    </a:p>
                  </a:txBody>
                  <a:tcPr marT="60850" marB="60850" marR="121700" marL="1460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2856"/>
                    </a:solidFill>
                  </a:tcPr>
                </a:tc>
              </a:tr>
              <a:tr h="951325">
                <a:tc>
                  <a:txBody>
                    <a:bodyPr/>
                    <a:lstStyle/>
                    <a:p>
                      <a:pPr indent="0" lvl="0" marL="0" marR="0" rtl="0" algn="l">
                        <a:lnSpc>
                          <a:spcPct val="100000"/>
                        </a:lnSpc>
                        <a:spcBef>
                          <a:spcPts val="0"/>
                        </a:spcBef>
                        <a:spcAft>
                          <a:spcPts val="0"/>
                        </a:spcAft>
                        <a:buClr>
                          <a:schemeClr val="lt1"/>
                        </a:buClr>
                        <a:buSzPts val="1800"/>
                        <a:buFont typeface="Arial"/>
                        <a:buNone/>
                      </a:pPr>
                      <a:r>
                        <a:rPr b="1" lang="en-GB" sz="1800" u="none" cap="none" strike="noStrike">
                          <a:solidFill>
                            <a:schemeClr val="lt1"/>
                          </a:solidFill>
                        </a:rPr>
                        <a:t>Leverage each other</a:t>
                      </a:r>
                      <a:r>
                        <a:rPr b="1" lang="en-GB" sz="1800">
                          <a:solidFill>
                            <a:schemeClr val="lt1"/>
                          </a:solidFill>
                        </a:rPr>
                        <a:t>’</a:t>
                      </a:r>
                      <a:r>
                        <a:rPr b="1" lang="en-GB" sz="1800" u="none" cap="none" strike="noStrike">
                          <a:solidFill>
                            <a:schemeClr val="lt1"/>
                          </a:solidFill>
                        </a:rPr>
                        <a:t>s complementary skills and expertise to solve problems</a:t>
                      </a:r>
                      <a:endParaRPr sz="1800" u="none" cap="none" strike="noStrike"/>
                    </a:p>
                    <a:p>
                      <a:pPr indent="0" lvl="0" marL="0" marR="0" rtl="0" algn="l">
                        <a:spcBef>
                          <a:spcPts val="0"/>
                        </a:spcBef>
                        <a:spcAft>
                          <a:spcPts val="0"/>
                        </a:spcAft>
                        <a:buClr>
                          <a:schemeClr val="dk1"/>
                        </a:buClr>
                        <a:buSzPts val="1800"/>
                        <a:buFont typeface="Arial"/>
                        <a:buNone/>
                      </a:pPr>
                      <a:r>
                        <a:t/>
                      </a:r>
                      <a:endParaRPr b="0" sz="1800" u="none" cap="none" strike="noStrike">
                        <a:solidFill>
                          <a:schemeClr val="lt1"/>
                        </a:solidFill>
                      </a:endParaRPr>
                    </a:p>
                  </a:txBody>
                  <a:tcPr marT="60850" marB="60850" marR="121700" marL="1460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2856"/>
                    </a:solidFill>
                  </a:tcPr>
                </a:tc>
              </a:tr>
              <a:tr h="601800">
                <a:tc>
                  <a:txBody>
                    <a:bodyPr/>
                    <a:lstStyle/>
                    <a:p>
                      <a:pPr indent="0" lvl="0" marL="0" marR="0" rtl="0" algn="l">
                        <a:lnSpc>
                          <a:spcPct val="100000"/>
                        </a:lnSpc>
                        <a:spcBef>
                          <a:spcPts val="0"/>
                        </a:spcBef>
                        <a:spcAft>
                          <a:spcPts val="0"/>
                        </a:spcAft>
                        <a:buClr>
                          <a:schemeClr val="lt1"/>
                        </a:buClr>
                        <a:buSzPts val="1800"/>
                        <a:buFont typeface="Arial"/>
                        <a:buNone/>
                      </a:pPr>
                      <a:r>
                        <a:rPr b="1" lang="en-GB" sz="1800" u="none" cap="none" strike="noStrike">
                          <a:solidFill>
                            <a:schemeClr val="lt1"/>
                          </a:solidFill>
                        </a:rPr>
                        <a:t>Identify new opportunities to create business value </a:t>
                      </a:r>
                      <a:endParaRPr sz="1800" u="none" cap="none" strike="noStrike"/>
                    </a:p>
                    <a:p>
                      <a:pPr indent="0" lvl="0" marL="0" marR="0" rtl="0" algn="l">
                        <a:spcBef>
                          <a:spcPts val="0"/>
                        </a:spcBef>
                        <a:spcAft>
                          <a:spcPts val="0"/>
                        </a:spcAft>
                        <a:buClr>
                          <a:schemeClr val="dk1"/>
                        </a:buClr>
                        <a:buSzPts val="1800"/>
                        <a:buFont typeface="Arial"/>
                        <a:buNone/>
                      </a:pPr>
                      <a:r>
                        <a:t/>
                      </a:r>
                      <a:endParaRPr b="0" sz="1800" u="none" cap="none" strike="noStrike">
                        <a:solidFill>
                          <a:schemeClr val="lt1"/>
                        </a:solidFill>
                      </a:endParaRPr>
                    </a:p>
                  </a:txBody>
                  <a:tcPr marT="60850" marB="60850" marR="121700" marL="14604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2856"/>
                    </a:solidFill>
                  </a:tcPr>
                </a:tc>
              </a:tr>
            </a:tbl>
          </a:graphicData>
        </a:graphic>
      </p:graphicFrame>
      <p:sp>
        <p:nvSpPr>
          <p:cNvPr id="160" name="Google Shape;160;p5"/>
          <p:cNvSpPr/>
          <p:nvPr/>
        </p:nvSpPr>
        <p:spPr>
          <a:xfrm>
            <a:off x="747252" y="1775263"/>
            <a:ext cx="3431458" cy="3652143"/>
          </a:xfrm>
          <a:prstGeom prst="ellipse">
            <a:avLst/>
          </a:prstGeom>
          <a:solidFill>
            <a:schemeClr val="lt1"/>
          </a:solidFill>
          <a:ln cap="flat" cmpd="sng" w="127000">
            <a:solidFill>
              <a:srgbClr val="0028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2000"/>
              <a:buFont typeface="Arial Black"/>
              <a:buNone/>
            </a:pPr>
            <a:r>
              <a:rPr b="0" i="0" lang="en-GB" sz="2000" u="none" cap="none" strike="noStrike">
                <a:solidFill>
                  <a:schemeClr val="accent1"/>
                </a:solidFill>
                <a:latin typeface="Arial Black"/>
                <a:ea typeface="Arial Black"/>
                <a:cs typeface="Arial Black"/>
                <a:sym typeface="Arial Black"/>
              </a:rPr>
              <a:t>Benefits of Effective CTO and CxO Partnerships</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457200" y="361950"/>
            <a:ext cx="11962563" cy="49773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GB"/>
              <a:t>T</a:t>
            </a:r>
            <a:r>
              <a:rPr lang="en-GB">
                <a:latin typeface="Arial Black"/>
                <a:ea typeface="Arial Black"/>
                <a:cs typeface="Arial Black"/>
                <a:sym typeface="Arial Black"/>
              </a:rPr>
              <a:t>he </a:t>
            </a:r>
            <a:r>
              <a:rPr lang="en-GB"/>
              <a:t>Synergies that the </a:t>
            </a:r>
            <a:r>
              <a:rPr lang="en-GB">
                <a:latin typeface="Arial Black"/>
                <a:ea typeface="Arial Black"/>
                <a:cs typeface="Arial Black"/>
                <a:sym typeface="Arial Black"/>
              </a:rPr>
              <a:t>CTO Role </a:t>
            </a:r>
            <a:r>
              <a:rPr lang="en-GB"/>
              <a:t>Has With Other</a:t>
            </a:r>
            <a:r>
              <a:rPr lang="en-GB">
                <a:latin typeface="Arial Black"/>
                <a:ea typeface="Arial Black"/>
                <a:cs typeface="Arial Black"/>
                <a:sym typeface="Arial Black"/>
              </a:rPr>
              <a:t> </a:t>
            </a:r>
            <a:br>
              <a:rPr lang="en-GB">
                <a:latin typeface="Arial Black"/>
                <a:ea typeface="Arial Black"/>
                <a:cs typeface="Arial Black"/>
                <a:sym typeface="Arial Black"/>
              </a:rPr>
            </a:br>
            <a:r>
              <a:rPr lang="en-GB">
                <a:latin typeface="Arial Black"/>
                <a:ea typeface="Arial Black"/>
                <a:cs typeface="Arial Black"/>
                <a:sym typeface="Arial Black"/>
              </a:rPr>
              <a:t>CxO Technology Roles</a:t>
            </a:r>
            <a:endParaRPr/>
          </a:p>
        </p:txBody>
      </p:sp>
      <p:grpSp>
        <p:nvGrpSpPr>
          <p:cNvPr id="166" name="Google Shape;166;p6"/>
          <p:cNvGrpSpPr/>
          <p:nvPr/>
        </p:nvGrpSpPr>
        <p:grpSpPr>
          <a:xfrm>
            <a:off x="1192173" y="1255427"/>
            <a:ext cx="9943122" cy="4740452"/>
            <a:chOff x="384139" y="868948"/>
            <a:chExt cx="11564401" cy="5513409"/>
          </a:xfrm>
        </p:grpSpPr>
        <p:sp>
          <p:nvSpPr>
            <p:cNvPr id="167" name="Google Shape;167;p6"/>
            <p:cNvSpPr/>
            <p:nvPr/>
          </p:nvSpPr>
          <p:spPr>
            <a:xfrm>
              <a:off x="5501039" y="5237612"/>
              <a:ext cx="1144745" cy="1144745"/>
            </a:xfrm>
            <a:prstGeom prst="ellipse">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Google Shape;168;p6"/>
            <p:cNvSpPr/>
            <p:nvPr/>
          </p:nvSpPr>
          <p:spPr>
            <a:xfrm>
              <a:off x="3091787" y="3002549"/>
              <a:ext cx="1144745" cy="1144745"/>
            </a:xfrm>
            <a:prstGeom prst="ellipse">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6"/>
            <p:cNvSpPr/>
            <p:nvPr/>
          </p:nvSpPr>
          <p:spPr>
            <a:xfrm>
              <a:off x="7935091" y="3002549"/>
              <a:ext cx="1144745" cy="1144745"/>
            </a:xfrm>
            <a:prstGeom prst="ellipse">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0" name="Google Shape;170;p6"/>
            <p:cNvSpPr/>
            <p:nvPr/>
          </p:nvSpPr>
          <p:spPr>
            <a:xfrm>
              <a:off x="5501039" y="868948"/>
              <a:ext cx="1144745" cy="1144745"/>
            </a:xfrm>
            <a:prstGeom prst="ellipse">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6"/>
            <p:cNvSpPr/>
            <p:nvPr/>
          </p:nvSpPr>
          <p:spPr>
            <a:xfrm>
              <a:off x="3932834" y="1569294"/>
              <a:ext cx="4326088" cy="4062422"/>
            </a:xfrm>
            <a:prstGeom prst="diamond">
              <a:avLst/>
            </a:prstGeom>
            <a:solidFill>
              <a:srgbClr val="FFFFFF"/>
            </a:solidFill>
            <a:ln cap="flat" cmpd="sng" w="25400">
              <a:solidFill>
                <a:srgbClr val="6F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6"/>
            <p:cNvSpPr txBox="1"/>
            <p:nvPr/>
          </p:nvSpPr>
          <p:spPr>
            <a:xfrm>
              <a:off x="9314399" y="2897834"/>
              <a:ext cx="2634141" cy="1574982"/>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Chief Data &amp; Analytics Officer</a:t>
              </a:r>
              <a:br>
                <a:rPr b="1" i="0" lang="en-GB" sz="20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Drives data literacy and establishes a </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data-driven culture</a:t>
              </a:r>
              <a:endParaRPr b="0" i="0" sz="2000" u="none" cap="none" strike="noStrike">
                <a:solidFill>
                  <a:srgbClr val="000000"/>
                </a:solidFill>
                <a:latin typeface="Arial"/>
                <a:ea typeface="Arial"/>
                <a:cs typeface="Arial"/>
                <a:sym typeface="Arial"/>
              </a:endParaRPr>
            </a:p>
          </p:txBody>
        </p:sp>
        <p:sp>
          <p:nvSpPr>
            <p:cNvPr id="173" name="Google Shape;173;p6"/>
            <p:cNvSpPr txBox="1"/>
            <p:nvPr/>
          </p:nvSpPr>
          <p:spPr>
            <a:xfrm>
              <a:off x="5206998" y="2066469"/>
              <a:ext cx="1797288" cy="58473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Digital Transformation</a:t>
              </a:r>
              <a:endParaRPr sz="1800">
                <a:solidFill>
                  <a:schemeClr val="dk1"/>
                </a:solidFill>
                <a:latin typeface="Arial"/>
                <a:ea typeface="Arial"/>
                <a:cs typeface="Arial"/>
                <a:sym typeface="Arial"/>
              </a:endParaRPr>
            </a:p>
          </p:txBody>
        </p:sp>
        <p:sp>
          <p:nvSpPr>
            <p:cNvPr id="174" name="Google Shape;174;p6"/>
            <p:cNvSpPr txBox="1"/>
            <p:nvPr/>
          </p:nvSpPr>
          <p:spPr>
            <a:xfrm>
              <a:off x="4275097" y="3287113"/>
              <a:ext cx="1110814" cy="58473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Digital Platforms</a:t>
              </a:r>
              <a:endParaRPr sz="1800">
                <a:solidFill>
                  <a:schemeClr val="dk1"/>
                </a:solidFill>
                <a:latin typeface="Arial"/>
                <a:ea typeface="Arial"/>
                <a:cs typeface="Arial"/>
                <a:sym typeface="Arial"/>
              </a:endParaRPr>
            </a:p>
          </p:txBody>
        </p:sp>
        <p:sp>
          <p:nvSpPr>
            <p:cNvPr id="175" name="Google Shape;175;p6"/>
            <p:cNvSpPr txBox="1"/>
            <p:nvPr/>
          </p:nvSpPr>
          <p:spPr>
            <a:xfrm>
              <a:off x="6865733" y="3287113"/>
              <a:ext cx="1066061" cy="584735"/>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Data</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Driven</a:t>
              </a:r>
              <a:endParaRPr sz="1800">
                <a:solidFill>
                  <a:schemeClr val="dk1"/>
                </a:solidFill>
                <a:latin typeface="Arial"/>
                <a:ea typeface="Arial"/>
                <a:cs typeface="Arial"/>
                <a:sym typeface="Arial"/>
              </a:endParaRPr>
            </a:p>
          </p:txBody>
        </p:sp>
        <p:sp>
          <p:nvSpPr>
            <p:cNvPr id="176" name="Google Shape;176;p6"/>
            <p:cNvSpPr txBox="1"/>
            <p:nvPr/>
          </p:nvSpPr>
          <p:spPr>
            <a:xfrm>
              <a:off x="5392765" y="4602020"/>
              <a:ext cx="1425753" cy="338514"/>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DevSecOps</a:t>
              </a:r>
              <a:endParaRPr sz="1800">
                <a:solidFill>
                  <a:schemeClr val="dk1"/>
                </a:solidFill>
                <a:latin typeface="Arial"/>
                <a:ea typeface="Arial"/>
                <a:cs typeface="Arial"/>
                <a:sym typeface="Arial"/>
              </a:endParaRPr>
            </a:p>
          </p:txBody>
        </p:sp>
        <p:pic>
          <p:nvPicPr>
            <p:cNvPr id="177" name="Google Shape;177;p6"/>
            <p:cNvPicPr preferRelativeResize="0"/>
            <p:nvPr/>
          </p:nvPicPr>
          <p:blipFill rotWithShape="1">
            <a:blip r:embed="rId3">
              <a:alphaModFix/>
            </a:blip>
            <a:srcRect b="0" l="0" r="0" t="0"/>
            <a:stretch/>
          </p:blipFill>
          <p:spPr>
            <a:xfrm>
              <a:off x="8169654" y="3281551"/>
              <a:ext cx="754381" cy="586740"/>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3237860" y="3267772"/>
              <a:ext cx="754381" cy="586740"/>
            </a:xfrm>
            <a:prstGeom prst="rect">
              <a:avLst/>
            </a:prstGeom>
            <a:noFill/>
            <a:ln>
              <a:noFill/>
            </a:ln>
          </p:spPr>
        </p:pic>
        <p:pic>
          <p:nvPicPr>
            <p:cNvPr id="179" name="Google Shape;179;p6"/>
            <p:cNvPicPr preferRelativeResize="0"/>
            <p:nvPr/>
          </p:nvPicPr>
          <p:blipFill rotWithShape="1">
            <a:blip r:embed="rId5">
              <a:alphaModFix/>
            </a:blip>
            <a:srcRect b="0" l="0" r="0" t="0"/>
            <a:stretch/>
          </p:blipFill>
          <p:spPr>
            <a:xfrm>
              <a:off x="5730511" y="5680134"/>
              <a:ext cx="685800" cy="533400"/>
            </a:xfrm>
            <a:prstGeom prst="rect">
              <a:avLst/>
            </a:prstGeom>
            <a:noFill/>
            <a:ln>
              <a:noFill/>
            </a:ln>
          </p:spPr>
        </p:pic>
        <p:sp>
          <p:nvSpPr>
            <p:cNvPr id="180" name="Google Shape;180;p6"/>
            <p:cNvSpPr txBox="1"/>
            <p:nvPr/>
          </p:nvSpPr>
          <p:spPr>
            <a:xfrm>
              <a:off x="6856305" y="5064601"/>
              <a:ext cx="3272433" cy="1231066"/>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CISO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Balances assurance with enablement and invests in digital security technology</a:t>
              </a:r>
              <a:endParaRPr sz="1800">
                <a:solidFill>
                  <a:schemeClr val="dk1"/>
                </a:solidFill>
                <a:latin typeface="Arial"/>
                <a:ea typeface="Arial"/>
                <a:cs typeface="Arial"/>
                <a:sym typeface="Arial"/>
              </a:endParaRPr>
            </a:p>
          </p:txBody>
        </p:sp>
        <p:sp>
          <p:nvSpPr>
            <p:cNvPr id="181" name="Google Shape;181;p6"/>
            <p:cNvSpPr txBox="1"/>
            <p:nvPr/>
          </p:nvSpPr>
          <p:spPr>
            <a:xfrm>
              <a:off x="384139" y="3050184"/>
              <a:ext cx="2506120" cy="954067"/>
            </a:xfrm>
            <a:prstGeom prst="rect">
              <a:avLst/>
            </a:prstGeom>
            <a:noFill/>
            <a:ln>
              <a:noFill/>
            </a:ln>
          </p:spPr>
          <p:txBody>
            <a:bodyPr anchorCtr="0" anchor="t" bIns="45700" lIns="0" spcFirstLastPara="1" rIns="0"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Chief Digital Officer</a:t>
              </a:r>
              <a:br>
                <a:rPr b="1" i="0" lang="en-GB" sz="20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Digital business advisor and catalyst</a:t>
              </a:r>
              <a:endParaRPr sz="1800">
                <a:solidFill>
                  <a:schemeClr val="dk1"/>
                </a:solidFill>
                <a:latin typeface="Arial"/>
                <a:ea typeface="Arial"/>
                <a:cs typeface="Arial"/>
                <a:sym typeface="Arial"/>
              </a:endParaRPr>
            </a:p>
          </p:txBody>
        </p:sp>
        <p:sp>
          <p:nvSpPr>
            <p:cNvPr id="182" name="Google Shape;182;p6"/>
            <p:cNvSpPr/>
            <p:nvPr/>
          </p:nvSpPr>
          <p:spPr>
            <a:xfrm>
              <a:off x="5543622" y="3028133"/>
              <a:ext cx="1144800" cy="1144800"/>
            </a:xfrm>
            <a:prstGeom prst="ellipse">
              <a:avLst/>
            </a:prstGeom>
            <a:solidFill>
              <a:srgbClr val="D3D3D3"/>
            </a:solidFill>
            <a:ln>
              <a:noFill/>
            </a:ln>
          </p:spPr>
          <p:txBody>
            <a:bodyPr anchorCtr="0" anchor="ctr" bIns="45700" lIns="91425" spcFirstLastPara="1" rIns="91425" wrap="square" tIns="180000">
              <a:noAutofit/>
            </a:bodyPr>
            <a:lstStyle/>
            <a:p>
              <a:pPr indent="0" lvl="0" marL="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1" i="0" lang="en-GB" sz="1900" u="none" cap="none" strike="noStrike">
                  <a:solidFill>
                    <a:schemeClr val="dk1"/>
                  </a:solidFill>
                  <a:latin typeface="Arial"/>
                  <a:ea typeface="Arial"/>
                  <a:cs typeface="Arial"/>
                  <a:sym typeface="Arial"/>
                </a:rPr>
                <a:t>CTO</a:t>
              </a:r>
              <a:endParaRPr sz="1700">
                <a:solidFill>
                  <a:schemeClr val="dk1"/>
                </a:solidFill>
                <a:latin typeface="Arial"/>
                <a:ea typeface="Arial"/>
                <a:cs typeface="Arial"/>
                <a:sym typeface="Arial"/>
              </a:endParaRPr>
            </a:p>
          </p:txBody>
        </p:sp>
        <p:pic>
          <p:nvPicPr>
            <p:cNvPr id="183" name="Google Shape;183;p6"/>
            <p:cNvPicPr preferRelativeResize="0"/>
            <p:nvPr/>
          </p:nvPicPr>
          <p:blipFill rotWithShape="1">
            <a:blip r:embed="rId6">
              <a:alphaModFix/>
            </a:blip>
            <a:srcRect b="0" l="0" r="0" t="0"/>
            <a:stretch/>
          </p:blipFill>
          <p:spPr>
            <a:xfrm>
              <a:off x="5822269" y="3196119"/>
              <a:ext cx="547216" cy="429956"/>
            </a:xfrm>
            <a:prstGeom prst="rect">
              <a:avLst/>
            </a:prstGeom>
            <a:noFill/>
            <a:ln>
              <a:noFill/>
            </a:ln>
          </p:spPr>
        </p:pic>
        <p:sp>
          <p:nvSpPr>
            <p:cNvPr id="184" name="Google Shape;184;p6"/>
            <p:cNvSpPr/>
            <p:nvPr/>
          </p:nvSpPr>
          <p:spPr>
            <a:xfrm>
              <a:off x="5970408" y="2770396"/>
              <a:ext cx="271056"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5" name="Google Shape;185;p6"/>
            <p:cNvSpPr/>
            <p:nvPr/>
          </p:nvSpPr>
          <p:spPr>
            <a:xfrm flipH="1" rot="10800000">
              <a:off x="5970408" y="4255978"/>
              <a:ext cx="271056"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 name="Google Shape;186;p6"/>
            <p:cNvSpPr/>
            <p:nvPr/>
          </p:nvSpPr>
          <p:spPr>
            <a:xfrm flipH="1" rot="5400000">
              <a:off x="6722436" y="3509776"/>
              <a:ext cx="271057"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7" name="Google Shape;187;p6"/>
            <p:cNvSpPr/>
            <p:nvPr/>
          </p:nvSpPr>
          <p:spPr>
            <a:xfrm rot="-5400000">
              <a:off x="5219110" y="3509776"/>
              <a:ext cx="271057"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 name="Google Shape;188;p6"/>
            <p:cNvSpPr/>
            <p:nvPr/>
          </p:nvSpPr>
          <p:spPr>
            <a:xfrm rot="-5400000">
              <a:off x="4002042" y="3509776"/>
              <a:ext cx="271057"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9" name="Google Shape;189;p6"/>
            <p:cNvSpPr/>
            <p:nvPr/>
          </p:nvSpPr>
          <p:spPr>
            <a:xfrm>
              <a:off x="5950291" y="1684089"/>
              <a:ext cx="271056"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0" name="Google Shape;190;p6"/>
            <p:cNvSpPr/>
            <p:nvPr/>
          </p:nvSpPr>
          <p:spPr>
            <a:xfrm flipH="1" rot="5400000">
              <a:off x="7919385" y="3509776"/>
              <a:ext cx="271057"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 name="Google Shape;191;p6"/>
            <p:cNvSpPr/>
            <p:nvPr/>
          </p:nvSpPr>
          <p:spPr>
            <a:xfrm flipH="1" rot="10800000">
              <a:off x="5950291" y="5322168"/>
              <a:ext cx="271056" cy="181455"/>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92" name="Google Shape;192;p6"/>
            <p:cNvPicPr preferRelativeResize="0"/>
            <p:nvPr/>
          </p:nvPicPr>
          <p:blipFill rotWithShape="1">
            <a:blip r:embed="rId7">
              <a:alphaModFix/>
            </a:blip>
            <a:srcRect b="0" l="0" r="0" t="0"/>
            <a:stretch/>
          </p:blipFill>
          <p:spPr>
            <a:xfrm>
              <a:off x="5696220" y="955487"/>
              <a:ext cx="754380" cy="586740"/>
            </a:xfrm>
            <a:prstGeom prst="rect">
              <a:avLst/>
            </a:prstGeom>
            <a:noFill/>
            <a:ln>
              <a:noFill/>
            </a:ln>
          </p:spPr>
        </p:pic>
        <p:sp>
          <p:nvSpPr>
            <p:cNvPr id="193" name="Google Shape;193;p6"/>
            <p:cNvSpPr txBox="1"/>
            <p:nvPr/>
          </p:nvSpPr>
          <p:spPr>
            <a:xfrm>
              <a:off x="6831897" y="966098"/>
              <a:ext cx="3081225" cy="1109633"/>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CIO</a:t>
              </a:r>
              <a:br>
                <a:rPr b="1" i="0" lang="en-GB" sz="20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Drives digital business and operational execution</a:t>
              </a:r>
              <a:endParaRPr sz="1800">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GB"/>
              <a:t>T</a:t>
            </a:r>
            <a:r>
              <a:rPr lang="en-GB">
                <a:latin typeface="Arial Black"/>
                <a:ea typeface="Arial Black"/>
                <a:cs typeface="Arial Black"/>
                <a:sym typeface="Arial Black"/>
              </a:rPr>
              <a:t>he </a:t>
            </a:r>
            <a:r>
              <a:rPr lang="en-GB"/>
              <a:t>Synergies the </a:t>
            </a:r>
            <a:r>
              <a:rPr lang="en-GB">
                <a:latin typeface="Arial Black"/>
                <a:ea typeface="Arial Black"/>
                <a:cs typeface="Arial Black"/>
                <a:sym typeface="Arial Black"/>
              </a:rPr>
              <a:t>CTO Role </a:t>
            </a:r>
            <a:r>
              <a:rPr lang="en-GB"/>
              <a:t>Has With Other</a:t>
            </a:r>
            <a:r>
              <a:rPr lang="en-GB">
                <a:latin typeface="Arial Black"/>
                <a:ea typeface="Arial Black"/>
                <a:cs typeface="Arial Black"/>
                <a:sym typeface="Arial Black"/>
              </a:rPr>
              <a:t> </a:t>
            </a:r>
            <a:r>
              <a:rPr lang="en-GB"/>
              <a:t>CxO Business Roles</a:t>
            </a:r>
            <a:endParaRPr/>
          </a:p>
        </p:txBody>
      </p:sp>
      <p:grpSp>
        <p:nvGrpSpPr>
          <p:cNvPr id="199" name="Google Shape;199;p7"/>
          <p:cNvGrpSpPr/>
          <p:nvPr/>
        </p:nvGrpSpPr>
        <p:grpSpPr>
          <a:xfrm>
            <a:off x="1093975" y="1260201"/>
            <a:ext cx="10280276" cy="4862069"/>
            <a:chOff x="83136" y="870761"/>
            <a:chExt cx="11971488" cy="5661930"/>
          </a:xfrm>
        </p:grpSpPr>
        <p:sp>
          <p:nvSpPr>
            <p:cNvPr id="200" name="Google Shape;200;p7"/>
            <p:cNvSpPr txBox="1"/>
            <p:nvPr/>
          </p:nvSpPr>
          <p:spPr>
            <a:xfrm>
              <a:off x="9013373" y="3233307"/>
              <a:ext cx="3041251" cy="677068"/>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CFO</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Financial performance</a:t>
              </a:r>
              <a:endParaRPr sz="1800">
                <a:solidFill>
                  <a:schemeClr val="dk1"/>
                </a:solidFill>
                <a:latin typeface="Arial"/>
                <a:ea typeface="Arial"/>
                <a:cs typeface="Arial"/>
                <a:sym typeface="Arial"/>
              </a:endParaRPr>
            </a:p>
          </p:txBody>
        </p:sp>
        <p:sp>
          <p:nvSpPr>
            <p:cNvPr id="201" name="Google Shape;201;p7"/>
            <p:cNvSpPr txBox="1"/>
            <p:nvPr/>
          </p:nvSpPr>
          <p:spPr>
            <a:xfrm>
              <a:off x="6649015" y="966098"/>
              <a:ext cx="3041251" cy="954067"/>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CEO</a:t>
              </a:r>
              <a:br>
                <a:rPr b="1" i="0" lang="en-GB" sz="20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Sets strategic direction and tracks execution </a:t>
              </a:r>
              <a:endParaRPr sz="1800">
                <a:solidFill>
                  <a:schemeClr val="dk1"/>
                </a:solidFill>
                <a:latin typeface="Arial"/>
                <a:ea typeface="Arial"/>
                <a:cs typeface="Arial"/>
                <a:sym typeface="Arial"/>
              </a:endParaRPr>
            </a:p>
          </p:txBody>
        </p:sp>
        <p:sp>
          <p:nvSpPr>
            <p:cNvPr id="202" name="Google Shape;202;p7"/>
            <p:cNvSpPr txBox="1"/>
            <p:nvPr/>
          </p:nvSpPr>
          <p:spPr>
            <a:xfrm>
              <a:off x="6649015" y="5421670"/>
              <a:ext cx="3841861" cy="1111021"/>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Business operational efficiency, resilience and agility</a:t>
              </a:r>
              <a:endParaRPr sz="1800">
                <a:solidFill>
                  <a:schemeClr val="dk1"/>
                </a:solidFill>
                <a:latin typeface="Arial"/>
                <a:ea typeface="Arial"/>
                <a:cs typeface="Arial"/>
                <a:sym typeface="Arial"/>
              </a:endParaRPr>
            </a:p>
          </p:txBody>
        </p:sp>
        <p:sp>
          <p:nvSpPr>
            <p:cNvPr id="203" name="Google Shape;203;p7"/>
            <p:cNvSpPr txBox="1"/>
            <p:nvPr/>
          </p:nvSpPr>
          <p:spPr>
            <a:xfrm>
              <a:off x="83136" y="3242810"/>
              <a:ext cx="2502206" cy="677068"/>
            </a:xfrm>
            <a:prstGeom prst="rect">
              <a:avLst/>
            </a:prstGeom>
            <a:noFill/>
            <a:ln>
              <a:noFill/>
            </a:ln>
          </p:spPr>
          <p:txBody>
            <a:bodyPr anchorCtr="0" anchor="t" bIns="45700" lIns="0" spcFirstLastPara="1" rIns="0"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CMO</a:t>
              </a:r>
              <a:br>
                <a:rPr b="1" i="0" lang="en-GB" sz="20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Customer experience</a:t>
              </a:r>
              <a:endParaRPr sz="1800">
                <a:solidFill>
                  <a:schemeClr val="dk1"/>
                </a:solidFill>
                <a:latin typeface="Arial"/>
                <a:ea typeface="Arial"/>
                <a:cs typeface="Arial"/>
                <a:sym typeface="Arial"/>
              </a:endParaRPr>
            </a:p>
          </p:txBody>
        </p:sp>
        <p:grpSp>
          <p:nvGrpSpPr>
            <p:cNvPr id="204" name="Google Shape;204;p7"/>
            <p:cNvGrpSpPr/>
            <p:nvPr/>
          </p:nvGrpSpPr>
          <p:grpSpPr>
            <a:xfrm>
              <a:off x="2904915" y="870761"/>
              <a:ext cx="5988050" cy="5513410"/>
              <a:chOff x="3177098" y="1121369"/>
              <a:chExt cx="5443680" cy="5012190"/>
            </a:xfrm>
          </p:grpSpPr>
          <p:sp>
            <p:nvSpPr>
              <p:cNvPr id="205" name="Google Shape;205;p7"/>
              <p:cNvSpPr/>
              <p:nvPr/>
            </p:nvSpPr>
            <p:spPr>
              <a:xfrm>
                <a:off x="5367327" y="5092882"/>
                <a:ext cx="1040677" cy="1040677"/>
              </a:xfrm>
              <a:prstGeom prst="ellipse">
                <a:avLst/>
              </a:prstGeom>
              <a:solidFill>
                <a:srgbClr val="FF54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p7"/>
              <p:cNvSpPr/>
              <p:nvPr/>
            </p:nvSpPr>
            <p:spPr>
              <a:xfrm>
                <a:off x="3177098" y="3061006"/>
                <a:ext cx="1040677" cy="1040677"/>
              </a:xfrm>
              <a:prstGeom prst="ellipse">
                <a:avLst/>
              </a:prstGeom>
              <a:solidFill>
                <a:srgbClr val="E811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7"/>
              <p:cNvSpPr/>
              <p:nvPr/>
            </p:nvSpPr>
            <p:spPr>
              <a:xfrm>
                <a:off x="7580101" y="3061006"/>
                <a:ext cx="1040677" cy="1040677"/>
              </a:xfrm>
              <a:prstGeom prst="ellipse">
                <a:avLst/>
              </a:prstGeom>
              <a:solidFill>
                <a:srgbClr val="06C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p7"/>
              <p:cNvSpPr/>
              <p:nvPr/>
            </p:nvSpPr>
            <p:spPr>
              <a:xfrm>
                <a:off x="5367327" y="1121369"/>
                <a:ext cx="1040677" cy="1040677"/>
              </a:xfrm>
              <a:prstGeom prst="ellipse">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p7"/>
              <p:cNvSpPr/>
              <p:nvPr/>
            </p:nvSpPr>
            <p:spPr>
              <a:xfrm>
                <a:off x="3941686" y="1758047"/>
                <a:ext cx="3932807" cy="3693111"/>
              </a:xfrm>
              <a:prstGeom prst="diamond">
                <a:avLst/>
              </a:prstGeom>
              <a:solidFill>
                <a:srgbClr val="FFFFFF"/>
              </a:solidFill>
              <a:ln cap="flat" cmpd="sng" w="25400">
                <a:solidFill>
                  <a:srgbClr val="6F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0" name="Google Shape;210;p7"/>
              <p:cNvSpPr txBox="1"/>
              <p:nvPr/>
            </p:nvSpPr>
            <p:spPr>
              <a:xfrm>
                <a:off x="5100017" y="2210024"/>
                <a:ext cx="1633898" cy="531577"/>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Digital Transformation</a:t>
                </a:r>
                <a:endParaRPr sz="1800">
                  <a:solidFill>
                    <a:schemeClr val="dk1"/>
                  </a:solidFill>
                  <a:latin typeface="Arial"/>
                  <a:ea typeface="Arial"/>
                  <a:cs typeface="Arial"/>
                  <a:sym typeface="Arial"/>
                </a:endParaRPr>
              </a:p>
            </p:txBody>
          </p:sp>
          <p:sp>
            <p:nvSpPr>
              <p:cNvPr id="211" name="Google Shape;211;p7"/>
              <p:cNvSpPr txBox="1"/>
              <p:nvPr/>
            </p:nvSpPr>
            <p:spPr>
              <a:xfrm>
                <a:off x="4215556" y="3319701"/>
                <a:ext cx="1084391" cy="619027"/>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Digital</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Experience</a:t>
                </a:r>
                <a:endParaRPr sz="1800">
                  <a:solidFill>
                    <a:schemeClr val="dk1"/>
                  </a:solidFill>
                  <a:latin typeface="Arial"/>
                  <a:ea typeface="Arial"/>
                  <a:cs typeface="Arial"/>
                  <a:sym typeface="Arial"/>
                </a:endParaRPr>
              </a:p>
            </p:txBody>
          </p:sp>
          <p:sp>
            <p:nvSpPr>
              <p:cNvPr id="212" name="Google Shape;212;p7"/>
              <p:cNvSpPr txBox="1"/>
              <p:nvPr/>
            </p:nvSpPr>
            <p:spPr>
              <a:xfrm>
                <a:off x="6522423" y="3109787"/>
                <a:ext cx="1210500" cy="801600"/>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Digital</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Technology</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Investment</a:t>
                </a:r>
                <a:endParaRPr sz="1800">
                  <a:solidFill>
                    <a:schemeClr val="dk1"/>
                  </a:solidFill>
                  <a:latin typeface="Arial"/>
                  <a:ea typeface="Arial"/>
                  <a:cs typeface="Arial"/>
                  <a:sym typeface="Arial"/>
                </a:endParaRPr>
              </a:p>
            </p:txBody>
          </p:sp>
          <p:sp>
            <p:nvSpPr>
              <p:cNvPr id="213" name="Google Shape;213;p7"/>
              <p:cNvSpPr txBox="1"/>
              <p:nvPr/>
            </p:nvSpPr>
            <p:spPr>
              <a:xfrm>
                <a:off x="5268896" y="4271554"/>
                <a:ext cx="1296139" cy="755414"/>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Business Process</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Agility</a:t>
                </a:r>
                <a:endParaRPr sz="1800">
                  <a:solidFill>
                    <a:schemeClr val="dk1"/>
                  </a:solidFill>
                  <a:latin typeface="Arial"/>
                  <a:ea typeface="Arial"/>
                  <a:cs typeface="Arial"/>
                  <a:sym typeface="Arial"/>
                </a:endParaRPr>
              </a:p>
            </p:txBody>
          </p:sp>
          <p:sp>
            <p:nvSpPr>
              <p:cNvPr id="214" name="Google Shape;214;p7"/>
              <p:cNvSpPr/>
              <p:nvPr/>
            </p:nvSpPr>
            <p:spPr>
              <a:xfrm>
                <a:off x="5406039" y="3084264"/>
                <a:ext cx="1040677" cy="1040677"/>
              </a:xfrm>
              <a:prstGeom prst="ellipse">
                <a:avLst/>
              </a:prstGeom>
              <a:solidFill>
                <a:srgbClr val="D3D3D3"/>
              </a:solidFill>
              <a:ln>
                <a:noFill/>
              </a:ln>
            </p:spPr>
            <p:txBody>
              <a:bodyPr anchorCtr="0" anchor="ctr" bIns="45700" lIns="91425" spcFirstLastPara="1" rIns="91425" wrap="square" tIns="180000">
                <a:noAutofit/>
              </a:bodyPr>
              <a:lstStyle/>
              <a:p>
                <a:pPr indent="0" lvl="0" marL="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1" i="0" lang="en-GB" sz="1900" u="none" cap="none" strike="noStrike">
                    <a:solidFill>
                      <a:schemeClr val="dk1"/>
                    </a:solidFill>
                    <a:latin typeface="Arial"/>
                    <a:ea typeface="Arial"/>
                    <a:cs typeface="Arial"/>
                    <a:sym typeface="Arial"/>
                  </a:rPr>
                  <a:t>CTO</a:t>
                </a:r>
                <a:endParaRPr sz="1700">
                  <a:solidFill>
                    <a:schemeClr val="dk1"/>
                  </a:solidFill>
                  <a:latin typeface="Arial"/>
                  <a:ea typeface="Arial"/>
                  <a:cs typeface="Arial"/>
                  <a:sym typeface="Arial"/>
                </a:endParaRPr>
              </a:p>
            </p:txBody>
          </p:sp>
          <p:pic>
            <p:nvPicPr>
              <p:cNvPr id="215" name="Google Shape;215;p7"/>
              <p:cNvPicPr preferRelativeResize="0"/>
              <p:nvPr/>
            </p:nvPicPr>
            <p:blipFill rotWithShape="1">
              <a:blip r:embed="rId3">
                <a:alphaModFix/>
              </a:blip>
              <a:srcRect b="0" l="0" r="0" t="0"/>
              <a:stretch/>
            </p:blipFill>
            <p:spPr>
              <a:xfrm>
                <a:off x="5659355" y="3236979"/>
                <a:ext cx="497469" cy="390869"/>
              </a:xfrm>
              <a:prstGeom prst="rect">
                <a:avLst/>
              </a:prstGeom>
              <a:noFill/>
              <a:ln>
                <a:noFill/>
              </a:ln>
            </p:spPr>
          </p:pic>
          <p:sp>
            <p:nvSpPr>
              <p:cNvPr id="216" name="Google Shape;216;p7"/>
              <p:cNvSpPr/>
              <p:nvPr/>
            </p:nvSpPr>
            <p:spPr>
              <a:xfrm>
                <a:off x="5794026" y="2849958"/>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7" name="Google Shape;217;p7"/>
              <p:cNvSpPr/>
              <p:nvPr/>
            </p:nvSpPr>
            <p:spPr>
              <a:xfrm flipH="1" rot="10800000">
                <a:off x="5794026" y="4200487"/>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8" name="Google Shape;218;p7"/>
              <p:cNvSpPr/>
              <p:nvPr/>
            </p:nvSpPr>
            <p:spPr>
              <a:xfrm flipH="1" rot="5400000">
                <a:off x="6435484" y="3522122"/>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9" name="Google Shape;219;p7"/>
              <p:cNvSpPr/>
              <p:nvPr/>
            </p:nvSpPr>
            <p:spPr>
              <a:xfrm rot="-5400000">
                <a:off x="5111028" y="3522122"/>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0" name="Google Shape;220;p7"/>
              <p:cNvSpPr/>
              <p:nvPr/>
            </p:nvSpPr>
            <p:spPr>
              <a:xfrm rot="-5400000">
                <a:off x="4004603" y="3522122"/>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1" name="Google Shape;221;p7"/>
              <p:cNvSpPr/>
              <p:nvPr/>
            </p:nvSpPr>
            <p:spPr>
              <a:xfrm>
                <a:off x="5775738" y="1862406"/>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2" name="Google Shape;222;p7"/>
              <p:cNvSpPr/>
              <p:nvPr/>
            </p:nvSpPr>
            <p:spPr>
              <a:xfrm flipH="1" rot="5400000">
                <a:off x="7608028" y="3522122"/>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3" name="Google Shape;223;p7"/>
              <p:cNvSpPr/>
              <p:nvPr/>
            </p:nvSpPr>
            <p:spPr>
              <a:xfrm flipH="1" rot="10800000">
                <a:off x="5775738" y="5169751"/>
                <a:ext cx="246415" cy="164959"/>
              </a:xfrm>
              <a:prstGeom prst="triangle">
                <a:avLst>
                  <a:gd fmla="val 50000" name="adj"/>
                </a:avLst>
              </a:prstGeom>
              <a:solidFill>
                <a:srgbClr val="D3D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24" name="Google Shape;224;p7"/>
              <p:cNvPicPr preferRelativeResize="0"/>
              <p:nvPr/>
            </p:nvPicPr>
            <p:blipFill rotWithShape="1">
              <a:blip r:embed="rId4">
                <a:alphaModFix/>
              </a:blip>
              <a:srcRect b="0" l="0" r="0" t="0"/>
              <a:stretch/>
            </p:blipFill>
            <p:spPr>
              <a:xfrm>
                <a:off x="3266458" y="3314644"/>
                <a:ext cx="685800" cy="533400"/>
              </a:xfrm>
              <a:prstGeom prst="rect">
                <a:avLst/>
              </a:prstGeom>
              <a:noFill/>
              <a:ln>
                <a:noFill/>
              </a:ln>
            </p:spPr>
          </p:pic>
          <p:pic>
            <p:nvPicPr>
              <p:cNvPr id="225" name="Google Shape;225;p7"/>
              <p:cNvPicPr preferRelativeResize="0"/>
              <p:nvPr/>
            </p:nvPicPr>
            <p:blipFill rotWithShape="1">
              <a:blip r:embed="rId5">
                <a:alphaModFix/>
              </a:blip>
              <a:srcRect b="0" l="0" r="0" t="0"/>
              <a:stretch/>
            </p:blipFill>
            <p:spPr>
              <a:xfrm>
                <a:off x="5544765" y="5488690"/>
                <a:ext cx="685800" cy="533400"/>
              </a:xfrm>
              <a:prstGeom prst="rect">
                <a:avLst/>
              </a:prstGeom>
              <a:noFill/>
              <a:ln>
                <a:noFill/>
              </a:ln>
            </p:spPr>
          </p:pic>
          <p:pic>
            <p:nvPicPr>
              <p:cNvPr id="226" name="Google Shape;226;p7"/>
              <p:cNvPicPr preferRelativeResize="0"/>
              <p:nvPr/>
            </p:nvPicPr>
            <p:blipFill rotWithShape="1">
              <a:blip r:embed="rId6">
                <a:alphaModFix/>
              </a:blip>
              <a:srcRect b="0" l="0" r="0" t="0"/>
              <a:stretch/>
            </p:blipFill>
            <p:spPr>
              <a:xfrm>
                <a:off x="7852669" y="3314644"/>
                <a:ext cx="685800" cy="533400"/>
              </a:xfrm>
              <a:prstGeom prst="rect">
                <a:avLst/>
              </a:prstGeom>
              <a:noFill/>
              <a:ln>
                <a:noFill/>
              </a:ln>
            </p:spPr>
          </p:pic>
          <p:pic>
            <p:nvPicPr>
              <p:cNvPr id="227" name="Google Shape;227;p7"/>
              <p:cNvPicPr preferRelativeResize="0"/>
              <p:nvPr/>
            </p:nvPicPr>
            <p:blipFill rotWithShape="1">
              <a:blip r:embed="rId7">
                <a:alphaModFix/>
              </a:blip>
              <a:srcRect b="0" l="0" r="0" t="0"/>
              <a:stretch/>
            </p:blipFill>
            <p:spPr>
              <a:xfrm>
                <a:off x="5544765" y="1229434"/>
                <a:ext cx="685801" cy="533400"/>
              </a:xfrm>
              <a:prstGeom prst="rect">
                <a:avLst/>
              </a:prstGeom>
              <a:noFill/>
              <a:ln>
                <a:noFill/>
              </a:ln>
            </p:spPr>
          </p:pic>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
          <p:cNvSpPr txBox="1"/>
          <p:nvPr>
            <p:ph type="title"/>
          </p:nvPr>
        </p:nvSpPr>
        <p:spPr>
          <a:xfrm>
            <a:off x="0" y="350982"/>
            <a:ext cx="12192000" cy="951345"/>
          </a:xfrm>
          <a:prstGeom prst="rect">
            <a:avLst/>
          </a:prstGeom>
          <a:solidFill>
            <a:schemeClr val="accent5"/>
          </a:solid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2"/>
              </a:buClr>
              <a:buSzPts val="3200"/>
              <a:buFont typeface="Arial Black"/>
              <a:buNone/>
            </a:pPr>
            <a:r>
              <a:rPr lang="en-GB">
                <a:solidFill>
                  <a:schemeClr val="dk2"/>
                </a:solidFill>
              </a:rPr>
              <a:t>ACTION: Identify and Map Your Stakeholder Relationships to Build Effective CxO Partnerships</a:t>
            </a:r>
            <a:endParaRPr>
              <a:solidFill>
                <a:schemeClr val="dk2"/>
              </a:solidFill>
            </a:endParaRPr>
          </a:p>
        </p:txBody>
      </p:sp>
      <p:pic>
        <p:nvPicPr>
          <p:cNvPr descr="A blue hexagon with white text&#10;&#10;Description automatically generated with medium confidence" id="233" name="Google Shape;233;p8"/>
          <p:cNvPicPr preferRelativeResize="0"/>
          <p:nvPr/>
        </p:nvPicPr>
        <p:blipFill rotWithShape="1">
          <a:blip r:embed="rId3">
            <a:alphaModFix/>
          </a:blip>
          <a:srcRect b="0" l="0" r="0" t="0"/>
          <a:stretch/>
        </p:blipFill>
        <p:spPr>
          <a:xfrm>
            <a:off x="1523664" y="1721518"/>
            <a:ext cx="9144672" cy="3414963"/>
          </a:xfrm>
          <a:prstGeom prst="rect">
            <a:avLst/>
          </a:prstGeom>
          <a:noFill/>
          <a:ln>
            <a:noFill/>
          </a:ln>
        </p:spPr>
      </p:pic>
      <p:sp>
        <p:nvSpPr>
          <p:cNvPr id="234" name="Google Shape;234;p8"/>
          <p:cNvSpPr txBox="1"/>
          <p:nvPr/>
        </p:nvSpPr>
        <p:spPr>
          <a:xfrm>
            <a:off x="3726426" y="5437239"/>
            <a:ext cx="5850193" cy="600164"/>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Source: </a:t>
            </a:r>
            <a:r>
              <a:rPr b="0" i="0" lang="en-GB" sz="1200" u="sng" cap="none" strike="noStrike">
                <a:solidFill>
                  <a:srgbClr val="212121"/>
                </a:solidFill>
                <a:latin typeface="Arial"/>
                <a:ea typeface="Arial"/>
                <a:cs typeface="Arial"/>
                <a:sym typeface="Arial"/>
                <a:hlinkClick r:id="rId4">
                  <a:extLst>
                    <a:ext uri="{A12FA001-AC4F-418D-AE19-62706E023703}">
                      <ahyp:hlinkClr val="tx"/>
                    </a:ext>
                  </a:extLst>
                </a:hlinkClick>
              </a:rPr>
              <a:t>Use Stakeholder Maps to Boost Your Executive Transition</a:t>
            </a:r>
            <a:endParaRPr b="0" i="0" sz="1200" u="none" cap="none" strike="noStrike">
              <a:solidFill>
                <a:srgbClr val="21212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9"/>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GB"/>
              <a:t>Leverage Complementary Leadership to Succeed</a:t>
            </a:r>
            <a:endParaRPr/>
          </a:p>
        </p:txBody>
      </p:sp>
      <p:pic>
        <p:nvPicPr>
          <p:cNvPr descr="A blue brain in a black background&#10;&#10;Description automatically generated with low confidence" id="240" name="Google Shape;240;p9"/>
          <p:cNvPicPr preferRelativeResize="0"/>
          <p:nvPr/>
        </p:nvPicPr>
        <p:blipFill rotWithShape="1">
          <a:blip r:embed="rId3">
            <a:alphaModFix/>
          </a:blip>
          <a:srcRect b="0" l="0" r="0" t="0"/>
          <a:stretch/>
        </p:blipFill>
        <p:spPr>
          <a:xfrm>
            <a:off x="1623967" y="1354289"/>
            <a:ext cx="8900524" cy="3441536"/>
          </a:xfrm>
          <a:prstGeom prst="rect">
            <a:avLst/>
          </a:prstGeom>
          <a:noFill/>
          <a:ln>
            <a:noFill/>
          </a:ln>
        </p:spPr>
      </p:pic>
      <p:sp>
        <p:nvSpPr>
          <p:cNvPr id="241" name="Google Shape;241;p9"/>
          <p:cNvSpPr txBox="1"/>
          <p:nvPr/>
        </p:nvSpPr>
        <p:spPr>
          <a:xfrm>
            <a:off x="3165231" y="4381081"/>
            <a:ext cx="6059156" cy="307777"/>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212121"/>
              </a:buClr>
              <a:buSzPts val="1400"/>
              <a:buFont typeface="Arial"/>
              <a:buNone/>
            </a:pPr>
            <a:r>
              <a:rPr b="0" i="0" lang="en-GB" sz="1400" u="sng" cap="none" strike="noStrike">
                <a:solidFill>
                  <a:srgbClr val="212121"/>
                </a:solidFill>
                <a:latin typeface="Arial"/>
                <a:ea typeface="Arial"/>
                <a:cs typeface="Arial"/>
                <a:sym typeface="Arial"/>
                <a:hlinkClick r:id="rId4">
                  <a:extLst>
                    <a:ext uri="{A12FA001-AC4F-418D-AE19-62706E023703}">
                      <ahyp:hlinkClr val="tx"/>
                    </a:ext>
                  </a:extLst>
                </a:hlinkClick>
              </a:rPr>
              <a:t>Use Complementary Leadership to Develop Future-Ready IT Leaders</a:t>
            </a:r>
            <a:endParaRPr b="0" i="0" sz="1400" u="none" cap="none" strike="noStrike">
              <a:solidFill>
                <a:srgbClr val="212121"/>
              </a:solidFill>
              <a:latin typeface="Arial"/>
              <a:ea typeface="Arial"/>
              <a:cs typeface="Arial"/>
              <a:sym typeface="Arial"/>
            </a:endParaRPr>
          </a:p>
        </p:txBody>
      </p:sp>
      <p:sp>
        <p:nvSpPr>
          <p:cNvPr id="242" name="Google Shape;242;p9"/>
          <p:cNvSpPr txBox="1"/>
          <p:nvPr/>
        </p:nvSpPr>
        <p:spPr>
          <a:xfrm>
            <a:off x="1838848" y="5340203"/>
            <a:ext cx="8470762" cy="707886"/>
          </a:xfrm>
          <a:prstGeom prst="rect">
            <a:avLst/>
          </a:prstGeom>
          <a:solidFill>
            <a:schemeClr val="accent5"/>
          </a:solid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1" lang="en-GB" sz="2000" u="none" cap="none" strike="noStrike">
                <a:solidFill>
                  <a:schemeClr val="lt1"/>
                </a:solidFill>
                <a:latin typeface="Arial"/>
                <a:ea typeface="Arial"/>
                <a:cs typeface="Arial"/>
                <a:sym typeface="Arial"/>
              </a:rPr>
              <a:t>Action: </a:t>
            </a:r>
            <a:r>
              <a:rPr i="1" lang="en-GB" sz="2000">
                <a:solidFill>
                  <a:schemeClr val="lt1"/>
                </a:solidFill>
                <a:latin typeface="Arial"/>
                <a:ea typeface="Arial"/>
                <a:cs typeface="Arial"/>
                <a:sym typeface="Arial"/>
              </a:rPr>
              <a:t>Identify the </a:t>
            </a:r>
            <a:r>
              <a:rPr b="0" i="1" lang="en-GB" sz="2000" u="none" cap="none" strike="noStrike">
                <a:solidFill>
                  <a:schemeClr val="lt1"/>
                </a:solidFill>
                <a:latin typeface="Arial"/>
                <a:ea typeface="Arial"/>
                <a:cs typeface="Arial"/>
                <a:sym typeface="Arial"/>
              </a:rPr>
              <a:t>CxOs that CTOs can work with to complement their strengths and help them address any skills gaps</a:t>
            </a:r>
            <a:endParaRPr b="0" i="1" sz="20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2023-08-02T15:27:09Z</dcterms:created>
  <dc:creator>Samantha Searle</dc:creator>
</cp:coreProperties>
</file>