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80.xml" ContentType="application/vnd.openxmlformats-officedocument.presentationml.tags+xml"/>
  <Override PartName="/ppt/notesSlides/notesSlide1.xml" ContentType="application/vnd.openxmlformats-officedocument.presentationml.notesSlide+xml"/>
  <Override PartName="/ppt/tags/tag81.xml" ContentType="application/vnd.openxmlformats-officedocument.presentationml.tags+xml"/>
  <Override PartName="/ppt/notesSlides/notesSlide2.xml" ContentType="application/vnd.openxmlformats-officedocument.presentationml.notesSlide+xml"/>
  <Override PartName="/ppt/tags/tag82.xml" ContentType="application/vnd.openxmlformats-officedocument.presentationml.tags+xml"/>
  <Override PartName="/ppt/notesSlides/notesSlide3.xml" ContentType="application/vnd.openxmlformats-officedocument.presentationml.notesSlide+xml"/>
  <Override PartName="/ppt/tags/tag83.xml" ContentType="application/vnd.openxmlformats-officedocument.presentationml.tags+xml"/>
  <Override PartName="/ppt/notesSlides/notesSlide4.xml" ContentType="application/vnd.openxmlformats-officedocument.presentationml.notesSlide+xml"/>
  <Override PartName="/ppt/tags/tag8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5.xml" ContentType="application/vnd.openxmlformats-officedocument.presentationml.tags+xml"/>
  <Override PartName="/ppt/notesSlides/notesSlide10.xml" ContentType="application/vnd.openxmlformats-officedocument.presentationml.notesSlide+xml"/>
  <Override PartName="/ppt/tags/tag86.xml" ContentType="application/vnd.openxmlformats-officedocument.presentationml.tags+xml"/>
  <Override PartName="/ppt/notesSlides/notesSlide11.xml" ContentType="application/vnd.openxmlformats-officedocument.presentationml.notesSlide+xml"/>
  <Override PartName="/ppt/tags/tag87.xml" ContentType="application/vnd.openxmlformats-officedocument.presentationml.tags+xml"/>
  <Override PartName="/ppt/notesSlides/notesSlide12.xml" ContentType="application/vnd.openxmlformats-officedocument.presentationml.notesSlide+xml"/>
  <Override PartName="/ppt/tags/tag88.xml" ContentType="application/vnd.openxmlformats-officedocument.presentationml.tags+xml"/>
  <Override PartName="/ppt/notesSlides/notesSlide13.xml" ContentType="application/vnd.openxmlformats-officedocument.presentationml.notesSlide+xml"/>
  <Override PartName="/ppt/tags/tag89.xml" ContentType="application/vnd.openxmlformats-officedocument.presentationml.tags+xml"/>
  <Override PartName="/ppt/notesSlides/notesSlide14.xml" ContentType="application/vnd.openxmlformats-officedocument.presentationml.notesSlide+xml"/>
  <Override PartName="/ppt/tags/tag90.xml" ContentType="application/vnd.openxmlformats-officedocument.presentationml.tags+xml"/>
  <Override PartName="/ppt/notesSlides/notesSlide15.xml" ContentType="application/vnd.openxmlformats-officedocument.presentationml.notesSlide+xml"/>
  <Override PartName="/ppt/tags/tag91.xml" ContentType="application/vnd.openxmlformats-officedocument.presentationml.tags+xml"/>
  <Override PartName="/ppt/notesSlides/notesSlide16.xml" ContentType="application/vnd.openxmlformats-officedocument.presentationml.notesSlide+xml"/>
  <Override PartName="/ppt/tags/tag92.xml" ContentType="application/vnd.openxmlformats-officedocument.presentationml.tags+xml"/>
  <Override PartName="/ppt/notesSlides/notesSlide17.xml" ContentType="application/vnd.openxmlformats-officedocument.presentationml.notesSlide+xml"/>
  <Override PartName="/ppt/tags/tag93.xml" ContentType="application/vnd.openxmlformats-officedocument.presentationml.tags+xml"/>
  <Override PartName="/ppt/notesSlides/notesSlide18.xml" ContentType="application/vnd.openxmlformats-officedocument.presentationml.notesSlide+xml"/>
  <Override PartName="/ppt/tags/tag94.xml" ContentType="application/vnd.openxmlformats-officedocument.presentationml.tags+xml"/>
  <Override PartName="/ppt/notesSlides/notesSlide19.xml" ContentType="application/vnd.openxmlformats-officedocument.presentationml.notesSlide+xml"/>
  <Override PartName="/ppt/tags/tag95.xml" ContentType="application/vnd.openxmlformats-officedocument.presentationml.tags+xml"/>
  <Override PartName="/ppt/notesSlides/notesSlide20.xml" ContentType="application/vnd.openxmlformats-officedocument.presentationml.notesSlide+xml"/>
  <Override PartName="/ppt/tags/tag96.xml" ContentType="application/vnd.openxmlformats-officedocument.presentationml.tags+xml"/>
  <Override PartName="/ppt/notesSlides/notesSlide21.xml" ContentType="application/vnd.openxmlformats-officedocument.presentationml.notesSlide+xml"/>
  <Override PartName="/ppt/tags/tag9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4" r:id="rId1"/>
    <p:sldMasterId id="2147483794" r:id="rId2"/>
    <p:sldMasterId id="2147483814" r:id="rId3"/>
    <p:sldMasterId id="2147483854" r:id="rId4"/>
    <p:sldMasterId id="2147483882" r:id="rId5"/>
  </p:sldMasterIdLst>
  <p:notesMasterIdLst>
    <p:notesMasterId r:id="rId33"/>
  </p:notesMasterIdLst>
  <p:handoutMasterIdLst>
    <p:handoutMasterId r:id="rId34"/>
  </p:handoutMasterIdLst>
  <p:sldIdLst>
    <p:sldId id="1862285976" r:id="rId6"/>
    <p:sldId id="1862285890" r:id="rId7"/>
    <p:sldId id="259" r:id="rId8"/>
    <p:sldId id="1862285979" r:id="rId9"/>
    <p:sldId id="1862285980" r:id="rId10"/>
    <p:sldId id="2919" r:id="rId11"/>
    <p:sldId id="257" r:id="rId12"/>
    <p:sldId id="2885" r:id="rId13"/>
    <p:sldId id="2908" r:id="rId14"/>
    <p:sldId id="1862285918" r:id="rId15"/>
    <p:sldId id="1862285981" r:id="rId16"/>
    <p:sldId id="1862285928" r:id="rId17"/>
    <p:sldId id="1862285990" r:id="rId18"/>
    <p:sldId id="1862285991" r:id="rId19"/>
    <p:sldId id="1862285992" r:id="rId20"/>
    <p:sldId id="1862285993" r:id="rId21"/>
    <p:sldId id="1862285994" r:id="rId22"/>
    <p:sldId id="1862285995" r:id="rId23"/>
    <p:sldId id="1862285919" r:id="rId24"/>
    <p:sldId id="1862286004" r:id="rId25"/>
    <p:sldId id="479" r:id="rId26"/>
    <p:sldId id="480" r:id="rId27"/>
    <p:sldId id="1862286005" r:id="rId28"/>
    <p:sldId id="2878" r:id="rId29"/>
    <p:sldId id="2902" r:id="rId30"/>
    <p:sldId id="1862286007" r:id="rId31"/>
    <p:sldId id="1862286006" r:id="rId32"/>
  </p:sldIdLst>
  <p:sldSz cx="12192000" cy="6858000"/>
  <p:notesSz cx="7102475" cy="9388475"/>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able of Contents" id="{9E7AF4F6-B2F7-44B7-8099-4E833E313BC8}">
          <p14:sldIdLst>
            <p14:sldId id="1862285976"/>
            <p14:sldId id="1862285890"/>
          </p14:sldIdLst>
        </p14:section>
        <p14:section name="Career Path Framework" id="{A718B825-1467-4AD9-8B3D-6078B238103C}">
          <p14:sldIdLst>
            <p14:sldId id="259"/>
            <p14:sldId id="1862285979"/>
            <p14:sldId id="1862285980"/>
            <p14:sldId id="2919"/>
            <p14:sldId id="257"/>
            <p14:sldId id="2885"/>
            <p14:sldId id="2908"/>
            <p14:sldId id="1862285918"/>
            <p14:sldId id="1862285981"/>
            <p14:sldId id="1862285928"/>
            <p14:sldId id="1862285990"/>
            <p14:sldId id="1862285991"/>
            <p14:sldId id="1862285992"/>
            <p14:sldId id="1862285993"/>
            <p14:sldId id="1862285994"/>
            <p14:sldId id="1862285995"/>
          </p14:sldIdLst>
        </p14:section>
        <p14:section name="Career Enablers Framework" id="{446F32E4-AFC1-4048-8BED-ADEDF943756E}">
          <p14:sldIdLst>
            <p14:sldId id="1862285919"/>
            <p14:sldId id="1862286004"/>
            <p14:sldId id="479"/>
            <p14:sldId id="480"/>
            <p14:sldId id="1862286005"/>
            <p14:sldId id="2878"/>
            <p14:sldId id="2902"/>
            <p14:sldId id="1862286007"/>
            <p14:sldId id="186228600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A78B271-E7CA-1482-3551-EFDC3FFC401D}" name="Minks,Jessie Shea" initials="MS" userId="S::Jessica.Minks@gartner.com::f4c7d181-3869-4910-ab0c-b1fdbd38d263" providerId="AD"/>
  <p188:author id="{07C586B9-A594-8CCA-83E9-FD8BDFA1B89E}" name="Mok,Lily" initials="M" userId="S::Lily.Mok@gartner.com::82e1e6ac-9cae-40c3-a26d-b14925e66962" providerId="AD"/>
  <p188:author id="{8966D6C5-F429-98AB-D682-EAE30AA3BFAA}" name="Mok,Lily" initials="Mo" userId="S::lily.mok@gartner.com::82e1e6ac-9cae-40c3-a26d-b14925e66962" providerId="AD"/>
  <p188:author id="{61FF80D1-AB96-7F77-7DC7-F73F0B5B3230}" name="Lever,Scott B." initials="LB" userId="S::Scott.Lever@gartner.com::60d7e51c-cbb6-409c-b5ec-fdd71c1c5b8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E9FA"/>
    <a:srgbClr val="A1B3CA"/>
    <a:srgbClr val="6F7878"/>
    <a:srgbClr val="D0DEEA"/>
    <a:srgbClr val="6A80A3"/>
    <a:srgbClr val="0073A1"/>
    <a:srgbClr val="979D9D"/>
    <a:srgbClr val="D3D3D3"/>
    <a:srgbClr val="FFFFFF"/>
    <a:srgbClr val="F5E4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893" autoAdjust="0"/>
  </p:normalViewPr>
  <p:slideViewPr>
    <p:cSldViewPr snapToGrid="0" showGuides="1">
      <p:cViewPr varScale="1">
        <p:scale>
          <a:sx n="40" d="100"/>
          <a:sy n="40" d="100"/>
        </p:scale>
        <p:origin x="840" y="48"/>
      </p:cViewPr>
      <p:guideLst/>
    </p:cSldViewPr>
  </p:slideViewPr>
  <p:notesTextViewPr>
    <p:cViewPr>
      <p:scale>
        <a:sx n="1" d="1"/>
        <a:sy n="1" d="1"/>
      </p:scale>
      <p:origin x="0" y="0"/>
    </p:cViewPr>
  </p:notesTextViewPr>
  <p:notesViewPr>
    <p:cSldViewPr snapToGrid="0" showGuides="1">
      <p:cViewPr varScale="1">
        <p:scale>
          <a:sx n="85" d="100"/>
          <a:sy n="85" d="100"/>
        </p:scale>
        <p:origin x="38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8/10/relationships/authors" Target="author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D0E8F3FD-8012-4C7C-BCFB-C23E18FC275E}" type="datetimeFigureOut">
              <a:rPr lang="en-US" smtClean="0"/>
              <a:t>8/27/2021</a:t>
            </a:fld>
            <a:endParaRPr lang="en-US"/>
          </a:p>
        </p:txBody>
      </p:sp>
      <p:sp>
        <p:nvSpPr>
          <p:cNvPr id="5" name="TextBox 4"/>
          <p:cNvSpPr txBox="1"/>
          <p:nvPr/>
        </p:nvSpPr>
        <p:spPr>
          <a:xfrm>
            <a:off x="251012" y="9156468"/>
            <a:ext cx="6600453" cy="94802"/>
          </a:xfrm>
          <a:prstGeom prst="rect">
            <a:avLst/>
          </a:prstGeom>
          <a:noFill/>
        </p:spPr>
        <p:txBody>
          <a:bodyPr wrap="square" lIns="0" tIns="0" rIns="0" bIns="0" rtlCol="0" anchor="b" anchorCtr="0">
            <a:spAutoFit/>
          </a:bodyPr>
          <a:lstStyle/>
          <a:p>
            <a:pPr marL="235572" indent="-235572" defTabSz="942289">
              <a:tabLst>
                <a:tab pos="235572" algn="l"/>
              </a:tabLst>
              <a:defRPr/>
            </a:pPr>
            <a:fld id="{1CE9EA8B-DBE7-492B-893F-AD13AC039ED7}" type="slidenum">
              <a:rPr lang="en-US" sz="600">
                <a:solidFill>
                  <a:srgbClr val="979D9D"/>
                </a:solidFill>
              </a:rPr>
              <a:pPr marL="235572" indent="-235572" defTabSz="942289">
                <a:tabLst>
                  <a:tab pos="235572" algn="l"/>
                </a:tabLst>
                <a:defRPr/>
              </a:pPr>
              <a:t>‹#›</a:t>
            </a:fld>
            <a:r>
              <a:rPr lang="en-US" sz="600">
                <a:solidFill>
                  <a:srgbClr val="979D9D"/>
                </a:solidFill>
              </a:rPr>
              <a:t>	© 2020 Gartner, Inc. and/or its affiliates. All rights reserved. Gartner is a registered trademark of Gartner, Inc. or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0613" y="731838"/>
            <a:ext cx="4921250" cy="276860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251011" y="3688586"/>
            <a:ext cx="6600453" cy="5374768"/>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p:nvSpPr>
        <p:spPr>
          <a:xfrm rot="16200000">
            <a:off x="-1076251" y="2029971"/>
            <a:ext cx="2797964" cy="143436"/>
          </a:xfrm>
          <a:prstGeom prst="rect">
            <a:avLst/>
          </a:prstGeom>
          <a:noFill/>
        </p:spPr>
        <p:txBody>
          <a:bodyPr wrap="none" lIns="0" tIns="0" rIns="0" bIns="0" rtlCol="0" anchor="ctr">
            <a:spAutoFit/>
          </a:bodyPr>
          <a:lstStyle/>
          <a:p>
            <a:pPr algn="ctr" rtl="0">
              <a:spcBef>
                <a:spcPts val="0"/>
              </a:spcBef>
              <a:spcAft>
                <a:spcPts val="0"/>
              </a:spcAft>
            </a:pPr>
            <a:r>
              <a:rPr lang="en-US" sz="900" kern="1200" spc="103" baseline="0">
                <a:solidFill>
                  <a:srgbClr val="CDCDCD"/>
                </a:solidFill>
                <a:effectLst/>
              </a:rPr>
              <a:t>— NOT FOR EXTERNAL DISTRIBUTION —</a:t>
            </a:r>
            <a:endParaRPr lang="en-US" sz="900" spc="103" baseline="0">
              <a:solidFill>
                <a:srgbClr val="CDCDCD"/>
              </a:solidFill>
            </a:endParaRPr>
          </a:p>
        </p:txBody>
      </p:sp>
      <p:sp>
        <p:nvSpPr>
          <p:cNvPr id="12" name="TextBox 11"/>
          <p:cNvSpPr txBox="1"/>
          <p:nvPr/>
        </p:nvSpPr>
        <p:spPr>
          <a:xfrm rot="5400000">
            <a:off x="5380764" y="2029971"/>
            <a:ext cx="2797964" cy="143436"/>
          </a:xfrm>
          <a:prstGeom prst="rect">
            <a:avLst/>
          </a:prstGeom>
          <a:noFill/>
        </p:spPr>
        <p:txBody>
          <a:bodyPr wrap="none" lIns="0" tIns="0" rIns="0" bIns="0" rtlCol="0" anchor="ctr">
            <a:spAutoFit/>
          </a:bodyPr>
          <a:lstStyle/>
          <a:p>
            <a:pPr algn="ctr" rtl="0">
              <a:spcBef>
                <a:spcPts val="0"/>
              </a:spcBef>
              <a:spcAft>
                <a:spcPts val="0"/>
              </a:spcAft>
            </a:pPr>
            <a:r>
              <a:rPr lang="en-US" sz="900" kern="1200" spc="103" baseline="0">
                <a:solidFill>
                  <a:srgbClr val="CDCDCD"/>
                </a:solidFill>
                <a:effectLst/>
              </a:rPr>
              <a:t>— NOT FOR EXTERNAL DISTRIBUTION —</a:t>
            </a:r>
            <a:endParaRPr lang="en-US" sz="900" spc="103" baseline="0">
              <a:solidFill>
                <a:srgbClr val="CDCDCD"/>
              </a:solidFill>
            </a:endParaRPr>
          </a:p>
        </p:txBody>
      </p:sp>
      <p:sp>
        <p:nvSpPr>
          <p:cNvPr id="14" name="Text Box 86"/>
          <p:cNvSpPr txBox="1">
            <a:spLocks noChangeArrowheads="1"/>
          </p:cNvSpPr>
          <p:nvPr/>
        </p:nvSpPr>
        <p:spPr bwMode="gray">
          <a:xfrm>
            <a:off x="251013" y="131689"/>
            <a:ext cx="6551580" cy="265368"/>
          </a:xfrm>
          <a:prstGeom prst="rect">
            <a:avLst/>
          </a:prstGeom>
          <a:noFill/>
          <a:ln w="12700">
            <a:noFill/>
            <a:miter lim="800000"/>
            <a:headEnd type="none" w="sm" len="sm"/>
            <a:tailEnd type="none" w="sm" len="sm"/>
          </a:ln>
          <a:effectLst/>
        </p:spPr>
        <p:txBody>
          <a:bodyPr wrap="square" lIns="0" tIns="47076" rIns="94153" bIns="47076" anchor="t" anchorCtr="0">
            <a:spAutoFit/>
          </a:bodyPr>
          <a:lstStyle/>
          <a:p>
            <a:pPr marL="0" marR="0" lvl="0" indent="0" algn="l" defTabSz="940654" rtl="0" eaLnBrk="1" fontAlgn="auto" latinLnBrk="0" hangingPunct="1">
              <a:lnSpc>
                <a:spcPct val="90000"/>
              </a:lnSpc>
              <a:spcBef>
                <a:spcPct val="0"/>
              </a:spcBef>
              <a:spcAft>
                <a:spcPct val="0"/>
              </a:spcAft>
              <a:buClrTx/>
              <a:buSzTx/>
              <a:buFontTx/>
              <a:buNone/>
              <a:tabLst/>
              <a:defRPr/>
            </a:pPr>
            <a:r>
              <a:rPr lang="en-US" sz="1200" b="1"/>
              <a:t>Presentation Title</a:t>
            </a:r>
          </a:p>
        </p:txBody>
      </p:sp>
      <p:sp>
        <p:nvSpPr>
          <p:cNvPr id="8" name="TextBox 7"/>
          <p:cNvSpPr txBox="1"/>
          <p:nvPr/>
        </p:nvSpPr>
        <p:spPr>
          <a:xfrm>
            <a:off x="251012" y="9156468"/>
            <a:ext cx="6600453" cy="94802"/>
          </a:xfrm>
          <a:prstGeom prst="rect">
            <a:avLst/>
          </a:prstGeom>
          <a:noFill/>
        </p:spPr>
        <p:txBody>
          <a:bodyPr wrap="square" lIns="0" tIns="0" rIns="0" bIns="0" rtlCol="0" anchor="b" anchorCtr="0">
            <a:spAutoFit/>
          </a:bodyPr>
          <a:lstStyle/>
          <a:p>
            <a:pPr marL="235572" marR="0" lvl="0" indent="-235572" algn="l" defTabSz="942289" rtl="0" eaLnBrk="1" fontAlgn="auto" latinLnBrk="0" hangingPunct="1">
              <a:lnSpc>
                <a:spcPct val="100000"/>
              </a:lnSpc>
              <a:spcBef>
                <a:spcPts val="0"/>
              </a:spcBef>
              <a:spcAft>
                <a:spcPts val="0"/>
              </a:spcAft>
              <a:buClrTx/>
              <a:buSzTx/>
              <a:buFontTx/>
              <a:buNone/>
              <a:tabLst>
                <a:tab pos="235572" algn="l"/>
              </a:tabLst>
              <a:defRPr/>
            </a:pPr>
            <a:fld id="{1CE9EA8B-DBE7-492B-893F-AD13AC039ED7}" type="slidenum">
              <a:rPr lang="en-US" sz="600" smtClean="0">
                <a:solidFill>
                  <a:srgbClr val="979D9D"/>
                </a:solidFill>
              </a:rPr>
              <a:pPr marL="235572" marR="0" lvl="0" indent="-235572" algn="l" defTabSz="942289" rtl="0" eaLnBrk="1" fontAlgn="auto" latinLnBrk="0" hangingPunct="1">
                <a:lnSpc>
                  <a:spcPct val="100000"/>
                </a:lnSpc>
                <a:spcBef>
                  <a:spcPts val="0"/>
                </a:spcBef>
                <a:spcAft>
                  <a:spcPts val="0"/>
                </a:spcAft>
                <a:buClrTx/>
                <a:buSzTx/>
                <a:buFontTx/>
                <a:buNone/>
                <a:tabLst>
                  <a:tab pos="235572" algn="l"/>
                </a:tabLst>
                <a:defRPr/>
              </a:pPr>
              <a:t>‹#›</a:t>
            </a:fld>
            <a:r>
              <a:rPr lang="en-US" sz="600">
                <a:solidFill>
                  <a:srgbClr val="979D9D"/>
                </a:solidFill>
              </a:rPr>
              <a:t>	© 2020 Gartner, Inc. and/or its affiliates. All rights reserved. Gartner is a registered trademark of Gartner, Inc. or its affiliates.</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78306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0613" y="731838"/>
            <a:ext cx="4921250" cy="27686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89339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0613" y="731838"/>
            <a:ext cx="4921250" cy="27686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87054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slides illustrate sample career paths that an Engineer could potentially pursue using the 4 recommended growth paths. </a:t>
            </a:r>
          </a:p>
          <a:p>
            <a:pPr marL="171450" indent="-171450">
              <a:buFont typeface="Arial" panose="020B0604020202020204" pitchFamily="34" charset="0"/>
              <a:buChar char="•"/>
            </a:pPr>
            <a:r>
              <a:rPr lang="en-US" dirty="0"/>
              <a:t>Career paths are laid out based on the first possible move that an employee may take dependent on their current job, career level and career interests.</a:t>
            </a:r>
          </a:p>
          <a:p>
            <a:pPr marL="171450" indent="-171450">
              <a:buFont typeface="Arial" panose="020B0604020202020204" pitchFamily="34" charset="0"/>
              <a:buChar char="•"/>
            </a:pPr>
            <a:r>
              <a:rPr lang="en-US" dirty="0"/>
              <a:t>Additional moves are illustrated to show future career path options for an employee based on the first move taken. </a:t>
            </a:r>
          </a:p>
          <a:p>
            <a:pPr marL="171450" indent="-171450">
              <a:buFont typeface="Arial" panose="020B0604020202020204" pitchFamily="34" charset="0"/>
              <a:buChar char="•"/>
            </a:pPr>
            <a:r>
              <a:rPr lang="en-US" dirty="0"/>
              <a:t>There are countless permutations of career paths that can be developed using this framework and should be designed specifically with versatility development in mind. </a:t>
            </a:r>
          </a:p>
        </p:txBody>
      </p:sp>
    </p:spTree>
    <p:extLst>
      <p:ext uri="{BB962C8B-B14F-4D97-AF65-F5344CB8AC3E}">
        <p14:creationId xmlns:p14="http://schemas.microsoft.com/office/powerpoint/2010/main" val="4103035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64867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5175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39349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60706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05603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2773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0613" y="731838"/>
            <a:ext cx="4921250" cy="27686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0683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0613" y="731838"/>
            <a:ext cx="4921250" cy="27686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97627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roles framework is used by any employee to gain experiences, skill sets and knowledge and further prepare them for a career move to a new job level, job series or job family. This roles framework supports building of versatile employees. </a:t>
            </a:r>
          </a:p>
          <a:p>
            <a:endParaRPr lang="en-US" dirty="0"/>
          </a:p>
          <a:p>
            <a:r>
              <a:rPr lang="en-US" dirty="0"/>
              <a:t>The career enablers framework provides the expected proficiency for leadership skills that may be leveraged by senior level jobs within each job family. </a:t>
            </a:r>
          </a:p>
          <a:p>
            <a:pPr marL="171450" indent="-171450">
              <a:buFont typeface="Arial" panose="020B0604020202020204" pitchFamily="34" charset="0"/>
              <a:buChar char="•"/>
            </a:pPr>
            <a:r>
              <a:rPr lang="en-US" dirty="0"/>
              <a:t>For example, a senior or principal engineer may be interested in managerial opportunities as part of their future career trajectory within the organization. The employee may leverage both the roles framework to continue to gain experience in the engineering job family, as well as the career enablers framework to develop leadership skills such as team leadership that will better prepare them for success in a managerial role in the same or different job family. </a:t>
            </a:r>
          </a:p>
        </p:txBody>
      </p:sp>
    </p:spTree>
    <p:extLst>
      <p:ext uri="{BB962C8B-B14F-4D97-AF65-F5344CB8AC3E}">
        <p14:creationId xmlns:p14="http://schemas.microsoft.com/office/powerpoint/2010/main" val="2512013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0613" y="731838"/>
            <a:ext cx="4921250" cy="2768600"/>
          </a:xfrm>
        </p:spPr>
      </p:sp>
      <p:sp>
        <p:nvSpPr>
          <p:cNvPr id="3" name="Notes Placeholder 2"/>
          <p:cNvSpPr>
            <a:spLocks noGrp="1"/>
          </p:cNvSpPr>
          <p:nvPr>
            <p:ph type="body" idx="1"/>
          </p:nvPr>
        </p:nvSpPr>
        <p:spPr/>
        <p:txBody>
          <a:bodyPr/>
          <a:lstStyle/>
          <a:p>
            <a:r>
              <a:rPr lang="en-US" dirty="0"/>
              <a:t>Kimberly Clark identifies a set of critical experiences, or accentuators, that develop high-value employee skills (critical business and management skills) through stretch responsibilities. To ensure that employees access these key experiences and access them in the right sequence, the "accentuators" are embedded into development plans and career paths. As a result, the IT organization becomes more flexible as employees with comparable business and leadership skills are able to more easily shift roles and responsibilities.</a:t>
            </a:r>
          </a:p>
          <a:p>
            <a:endParaRPr lang="en-US" dirty="0"/>
          </a:p>
          <a:p>
            <a:r>
              <a:rPr lang="en-US" dirty="0"/>
              <a:t>COMPONENTS</a:t>
            </a:r>
          </a:p>
          <a:p>
            <a:r>
              <a:rPr lang="en-US" dirty="0"/>
              <a:t>1. Cross-Comparable Skills Ladder: Reorganize the titling structure around levels of employee skill proficiency rather than activities.</a:t>
            </a:r>
          </a:p>
          <a:p>
            <a:r>
              <a:rPr lang="en-US" dirty="0"/>
              <a:t>2. Experience Value Mapping: Isolate a finite set of work experiences that were historically found to contribute toward high-value skill sets.</a:t>
            </a:r>
          </a:p>
          <a:p>
            <a:r>
              <a:rPr lang="en-US" dirty="0"/>
              <a:t>3. Value-Added Skills Assessment: Systemize and track the relation between high-value experiences and career progression throughout an employee’s career.</a:t>
            </a:r>
          </a:p>
          <a:p>
            <a:r>
              <a:rPr lang="en-US" dirty="0"/>
              <a:t>4. Synchronized Staff Planning: Balance the need to provide important development experiences with organizational requirements for project execution.</a:t>
            </a:r>
          </a:p>
          <a:p>
            <a:r>
              <a:rPr lang="en-US" dirty="0"/>
              <a:t>By developing high-value skills internally, Kimberly Clark reduces reliance on expensive consultants while improving operational efficiency and gaining accolades and increased credibility from customers.</a:t>
            </a:r>
          </a:p>
          <a:p>
            <a:endParaRPr lang="en-US" dirty="0"/>
          </a:p>
          <a:p>
            <a:r>
              <a:rPr lang="en-US" i="1" dirty="0"/>
              <a:t>“Our business partners regularly commend us for the quality of our staff, especially our managers. The career development ladders often lead to positions within the business. The business now looks to IT as a talent pool.” </a:t>
            </a:r>
          </a:p>
          <a:p>
            <a:r>
              <a:rPr lang="en-US" i="1" dirty="0"/>
              <a:t>- Dennis </a:t>
            </a:r>
            <a:r>
              <a:rPr lang="en-US" i="1" dirty="0" err="1"/>
              <a:t>Haltinner</a:t>
            </a:r>
            <a:r>
              <a:rPr lang="en-US" i="1" dirty="0"/>
              <a:t>, Director of MIS Global Services Center Kimberly-Clark Corporation</a:t>
            </a:r>
          </a:p>
        </p:txBody>
      </p:sp>
    </p:spTree>
    <p:extLst>
      <p:ext uri="{BB962C8B-B14F-4D97-AF65-F5344CB8AC3E}">
        <p14:creationId xmlns:p14="http://schemas.microsoft.com/office/powerpoint/2010/main" val="3862219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0613" y="731838"/>
            <a:ext cx="4921250" cy="27686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73734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8028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400"/>
              </a:spcAft>
              <a:buClrTx/>
              <a:buSzTx/>
              <a:buFont typeface="Arial" panose="020B0604020202020204" pitchFamily="34" charset="0"/>
              <a:buNone/>
              <a:tabLst/>
              <a:defRPr/>
            </a:pPr>
            <a:r>
              <a:rPr lang="en-US" dirty="0"/>
              <a:t>Instead of following a path, employees at Schlumberger follow a direction or “career logic”.</a:t>
            </a:r>
          </a:p>
          <a:p>
            <a:pPr marL="0" marR="0" lvl="0" indent="0" algn="l" defTabSz="914400" rtl="0" eaLnBrk="1" fontAlgn="auto" latinLnBrk="0" hangingPunct="1">
              <a:lnSpc>
                <a:spcPct val="90000"/>
              </a:lnSpc>
              <a:spcBef>
                <a:spcPts val="0"/>
              </a:spcBef>
              <a:spcAft>
                <a:spcPts val="40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0"/>
              </a:spcBef>
              <a:spcAft>
                <a:spcPts val="400"/>
              </a:spcAft>
              <a:buClrTx/>
              <a:buSzTx/>
              <a:buFont typeface="Arial" panose="020B0604020202020204" pitchFamily="34" charset="0"/>
              <a:buNone/>
              <a:tabLst/>
              <a:defRPr/>
            </a:pPr>
            <a:r>
              <a:rPr lang="en-US" dirty="0"/>
              <a:t>At regular intervals, employees and managers discuss the employee’s progress. The employee moves in a “focused” logic deeper into a function or a “transverse” one across functions.</a:t>
            </a:r>
          </a:p>
          <a:p>
            <a:pPr marL="0" marR="0" lvl="0" indent="0" algn="l" defTabSz="914400" rtl="0" eaLnBrk="1" fontAlgn="auto" latinLnBrk="0" hangingPunct="1">
              <a:lnSpc>
                <a:spcPct val="90000"/>
              </a:lnSpc>
              <a:spcBef>
                <a:spcPts val="0"/>
              </a:spcBef>
              <a:spcAft>
                <a:spcPts val="40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0"/>
              </a:spcBef>
              <a:spcAft>
                <a:spcPts val="400"/>
              </a:spcAft>
              <a:buClrTx/>
              <a:buSzTx/>
              <a:buFont typeface="Arial" panose="020B0604020202020204" pitchFamily="34" charset="0"/>
              <a:buNone/>
              <a:tabLst/>
              <a:defRPr/>
            </a:pPr>
            <a:r>
              <a:rPr lang="en-US" dirty="0"/>
              <a:t>A focused logic means developing expertise to become a technical expert or manager within the function. </a:t>
            </a:r>
          </a:p>
          <a:p>
            <a:pPr marL="0" marR="0" lvl="0" indent="0" algn="l" defTabSz="914400" rtl="0" eaLnBrk="1" fontAlgn="auto" latinLnBrk="0" hangingPunct="1">
              <a:lnSpc>
                <a:spcPct val="90000"/>
              </a:lnSpc>
              <a:spcBef>
                <a:spcPts val="0"/>
              </a:spcBef>
              <a:spcAft>
                <a:spcPts val="40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0"/>
              </a:spcBef>
              <a:spcAft>
                <a:spcPts val="400"/>
              </a:spcAft>
              <a:buClrTx/>
              <a:buSzTx/>
              <a:buFont typeface="Arial" panose="020B0604020202020204" pitchFamily="34" charset="0"/>
              <a:buNone/>
              <a:tabLst/>
              <a:defRPr/>
            </a:pPr>
            <a:r>
              <a:rPr lang="en-US" dirty="0"/>
              <a:t>A transverse career logic mean experience across functions for a career in general management. </a:t>
            </a:r>
          </a:p>
          <a:p>
            <a:endParaRPr lang="en-US" dirty="0"/>
          </a:p>
        </p:txBody>
      </p:sp>
    </p:spTree>
    <p:extLst>
      <p:ext uri="{BB962C8B-B14F-4D97-AF65-F5344CB8AC3E}">
        <p14:creationId xmlns:p14="http://schemas.microsoft.com/office/powerpoint/2010/main" val="1213915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400"/>
              </a:spcAft>
              <a:buClrTx/>
              <a:buSzTx/>
              <a:buFont typeface="Arial" panose="020B0604020202020204" pitchFamily="34" charset="0"/>
              <a:buNone/>
              <a:tabLst/>
              <a:defRPr/>
            </a:pPr>
            <a:r>
              <a:rPr lang="en-US" dirty="0"/>
              <a:t>As they move, employees grow in the context of changing skills needs, organizational structure, and role responsibilities.</a:t>
            </a:r>
          </a:p>
          <a:p>
            <a:pPr marL="0" marR="0" lvl="0" indent="0" algn="l" defTabSz="914400" rtl="0" eaLnBrk="1" fontAlgn="auto" latinLnBrk="0" hangingPunct="1">
              <a:lnSpc>
                <a:spcPct val="90000"/>
              </a:lnSpc>
              <a:spcBef>
                <a:spcPts val="0"/>
              </a:spcBef>
              <a:spcAft>
                <a:spcPts val="40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0"/>
              </a:spcBef>
              <a:spcAft>
                <a:spcPts val="400"/>
              </a:spcAft>
              <a:buClrTx/>
              <a:buSzTx/>
              <a:buFont typeface="Arial" panose="020B0604020202020204" pitchFamily="34" charset="0"/>
              <a:buNone/>
              <a:tabLst/>
              <a:defRPr/>
            </a:pPr>
            <a:r>
              <a:rPr lang="en-US" dirty="0"/>
              <a:t>At each stage in their careers, they have the option of changing direction—going deeper into a function or moving to another function. The employee regularly assesses and adapts their strategy with their manager. </a:t>
            </a:r>
          </a:p>
          <a:p>
            <a:pPr marL="0" marR="0" lvl="0" indent="0" algn="l" defTabSz="914400" rtl="0" eaLnBrk="1" fontAlgn="auto" latinLnBrk="0" hangingPunct="1">
              <a:lnSpc>
                <a:spcPct val="90000"/>
              </a:lnSpc>
              <a:spcBef>
                <a:spcPts val="0"/>
              </a:spcBef>
              <a:spcAft>
                <a:spcPts val="40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90000"/>
              </a:lnSpc>
              <a:spcBef>
                <a:spcPts val="0"/>
              </a:spcBef>
              <a:spcAft>
                <a:spcPts val="400"/>
              </a:spcAft>
              <a:buClrTx/>
              <a:buSzTx/>
              <a:buFont typeface="Arial" panose="020B0604020202020204" pitchFamily="34" charset="0"/>
              <a:buNone/>
              <a:tabLst/>
              <a:defRPr/>
            </a:pPr>
            <a:r>
              <a:rPr lang="en-US" dirty="0"/>
              <a:t>Crucially, the process is iterative. Employees and managers reassess and, if necessary, adjust their career directions through regular career conversations and performance check-ins. </a:t>
            </a:r>
          </a:p>
          <a:p>
            <a:endParaRPr lang="en-US" dirty="0"/>
          </a:p>
        </p:txBody>
      </p:sp>
    </p:spTree>
    <p:extLst>
      <p:ext uri="{BB962C8B-B14F-4D97-AF65-F5344CB8AC3E}">
        <p14:creationId xmlns:p14="http://schemas.microsoft.com/office/powerpoint/2010/main" val="40277305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5C6970"/>
                </a:solidFill>
                <a:effectLst/>
                <a:latin typeface="Gartner sans"/>
              </a:rPr>
              <a:t>Instead of providing employees organization-defined professional development opportunities, EY use a two-way process for employees to identify and consume their desired personal and professional growth experiences.</a:t>
            </a:r>
          </a:p>
          <a:p>
            <a:endParaRPr lang="en-US" b="0" i="0">
              <a:solidFill>
                <a:srgbClr val="5C6970"/>
              </a:solidFill>
              <a:effectLst/>
              <a:latin typeface="Gartner sans"/>
            </a:endParaRPr>
          </a:p>
          <a:p>
            <a:pPr algn="l"/>
            <a:r>
              <a:rPr lang="en-US" b="0" i="0">
                <a:solidFill>
                  <a:srgbClr val="424242"/>
                </a:solidFill>
                <a:effectLst/>
                <a:latin typeface="Gartner sans"/>
              </a:rPr>
              <a:t>EY’s “It’s Yours to Build” experiences are a part of a broader value proposition to provide the scale, technology, teams and learning employees need to empower them to curate their career journey at EY.</a:t>
            </a:r>
          </a:p>
          <a:p>
            <a:pPr algn="l"/>
            <a:r>
              <a:rPr lang="en-US" b="0" i="0">
                <a:solidFill>
                  <a:srgbClr val="424242"/>
                </a:solidFill>
                <a:effectLst/>
                <a:latin typeface="Gartner sans"/>
              </a:rPr>
              <a:t>The EY organization is in the process of building its model, and some of the programmatic elements have yet to be launched, but the model includes key components of an employee’s growth and development.</a:t>
            </a:r>
          </a:p>
          <a:p>
            <a:endParaRPr lang="en-US"/>
          </a:p>
        </p:txBody>
      </p:sp>
    </p:spTree>
    <p:extLst>
      <p:ext uri="{BB962C8B-B14F-4D97-AF65-F5344CB8AC3E}">
        <p14:creationId xmlns:p14="http://schemas.microsoft.com/office/powerpoint/2010/main" val="732319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424242"/>
                </a:solidFill>
                <a:effectLst/>
                <a:latin typeface="Gartner sans"/>
              </a:rPr>
              <a:t>To create “It’s Yours to Build” growth experiences, EY’s HR team enables employees to access opportunities and develop skills outside of their assigned job. EY’s in-progress tools show experiences available to employees that are populated by employees within the organization, not just the organization. Two of the tools employees use to enable personal growth include their “Talent Marketplace” platform and their “EY Ripples” program. Talent Marketplace focuses on internal opportunities, similar to other learning platforms, while EY Ripples focuses on external volunteering or community opportunities.</a:t>
            </a:r>
          </a:p>
          <a:p>
            <a:pPr algn="l"/>
            <a:endParaRPr lang="en-US" b="0" i="0">
              <a:solidFill>
                <a:srgbClr val="424242"/>
              </a:solidFill>
              <a:effectLst/>
              <a:latin typeface="Gartner sans"/>
            </a:endParaRPr>
          </a:p>
          <a:p>
            <a:pPr algn="l"/>
            <a:r>
              <a:rPr lang="en-US" b="0" i="0">
                <a:solidFill>
                  <a:srgbClr val="424242"/>
                </a:solidFill>
                <a:effectLst/>
                <a:latin typeface="Gartner sans"/>
              </a:rPr>
              <a:t>Employees determine which opportunities are a good fit for them based on their capacity, the prospect’s alignment to their personal interests and their ability to commit to the specified time frame. Some experiences might be out of scope, so EY’s HR leaders set expectations for what is in and outside of the scope of employees’ opportunities early on.</a:t>
            </a:r>
          </a:p>
          <a:p>
            <a:pPr algn="l"/>
            <a:endParaRPr lang="en-US" b="0" i="0">
              <a:solidFill>
                <a:srgbClr val="424242"/>
              </a:solidFill>
              <a:effectLst/>
              <a:latin typeface="Gartner sans"/>
            </a:endParaRPr>
          </a:p>
          <a:p>
            <a:pPr algn="l"/>
            <a:r>
              <a:rPr lang="en-US" b="0" i="0">
                <a:solidFill>
                  <a:srgbClr val="424242"/>
                </a:solidFill>
                <a:effectLst/>
                <a:latin typeface="Gartner sans"/>
              </a:rPr>
              <a:t>After a pool of personal growth experience options is created, EY’s HR team gives employees choice over which experiences they invest in based on the factors most important to their needs and interests. EY realized employees feel more valued when they can choose their own experiences, which in turn increases their use of organization-sponsored development opportunities. Employees have the opportunity to personally reflect on and share their preference for:</a:t>
            </a:r>
          </a:p>
          <a:p>
            <a:pPr algn="l">
              <a:buFont typeface="Arial" panose="020B0604020202020204" pitchFamily="34" charset="0"/>
              <a:buChar char="•"/>
            </a:pPr>
            <a:r>
              <a:rPr lang="en-US" b="0" i="0">
                <a:solidFill>
                  <a:srgbClr val="424242"/>
                </a:solidFill>
                <a:effectLst/>
                <a:latin typeface="Gartner sans"/>
              </a:rPr>
              <a:t>The type of experience they want (e.g., formal learning, skills building)</a:t>
            </a:r>
          </a:p>
          <a:p>
            <a:pPr algn="l">
              <a:buFont typeface="Arial" panose="020B0604020202020204" pitchFamily="34" charset="0"/>
              <a:buChar char="•"/>
            </a:pPr>
            <a:r>
              <a:rPr lang="en-US" b="0" i="0">
                <a:solidFill>
                  <a:srgbClr val="424242"/>
                </a:solidFill>
                <a:effectLst/>
                <a:latin typeface="Gartner sans"/>
              </a:rPr>
              <a:t>The frequency they must work to develop their experience (e.g., weekly, monthly)</a:t>
            </a:r>
          </a:p>
          <a:p>
            <a:pPr algn="l">
              <a:buFont typeface="Arial" panose="020B0604020202020204" pitchFamily="34" charset="0"/>
              <a:buChar char="•"/>
            </a:pPr>
            <a:r>
              <a:rPr lang="en-US" b="0" i="0">
                <a:solidFill>
                  <a:srgbClr val="424242"/>
                </a:solidFill>
                <a:effectLst/>
                <a:latin typeface="Gartner sans"/>
              </a:rPr>
              <a:t>Who they work with to develop that experience (e.g., mentor, manager, expert)</a:t>
            </a:r>
          </a:p>
          <a:p>
            <a:pPr algn="l">
              <a:buFont typeface="Arial" panose="020B0604020202020204" pitchFamily="34" charset="0"/>
              <a:buChar char="•"/>
            </a:pPr>
            <a:r>
              <a:rPr lang="en-US" b="0" i="0">
                <a:solidFill>
                  <a:srgbClr val="424242"/>
                </a:solidFill>
                <a:effectLst/>
                <a:latin typeface="Gartner sans"/>
              </a:rPr>
              <a:t>What outcome they hope for through this experience (e.g., degree, new skill, expanded network, etc.)</a:t>
            </a:r>
          </a:p>
          <a:p>
            <a:pPr algn="l"/>
            <a:endParaRPr lang="en-US" b="0" i="0">
              <a:solidFill>
                <a:srgbClr val="424242"/>
              </a:solidFill>
              <a:effectLst/>
              <a:latin typeface="Gartner sans"/>
            </a:endParaRPr>
          </a:p>
          <a:p>
            <a:pPr algn="l"/>
            <a:r>
              <a:rPr lang="en-US" b="0" i="0">
                <a:solidFill>
                  <a:srgbClr val="424242"/>
                </a:solidFill>
                <a:effectLst/>
                <a:latin typeface="Gartner sans"/>
              </a:rPr>
              <a:t>EY implements nudges, such as social media communications, goal setting and awards, to encourage employees to contribute, share and participate in personal and professional growth opportunities.</a:t>
            </a:r>
          </a:p>
          <a:p>
            <a:endParaRPr lang="en-US"/>
          </a:p>
        </p:txBody>
      </p:sp>
    </p:spTree>
    <p:extLst>
      <p:ext uri="{BB962C8B-B14F-4D97-AF65-F5344CB8AC3E}">
        <p14:creationId xmlns:p14="http://schemas.microsoft.com/office/powerpoint/2010/main" val="3347848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0613" y="731838"/>
            <a:ext cx="4921250" cy="27686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57051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sz="1200" dirty="0"/>
              <a:t>The boxes represent jobs which may or may not currently be filled. Ability to move into a new job depends on both individual qualifications and need/opportunity. Opportunity to develop into formal Leadership jobs (e.g., Manager) exists, and is shown in career paths. </a:t>
            </a:r>
          </a:p>
          <a:p>
            <a:pPr marL="0" marR="0" lvl="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endParaRPr lang="en-US" sz="1200" dirty="0"/>
          </a:p>
          <a:p>
            <a:pPr marL="0" marR="0" lvl="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sz="1200" dirty="0"/>
              <a:t>Progression and Level mapping is based on Job Complexity &amp; Scope of Responsibility. This mapping does not include direct compensation implications as multiple other factors are considered for grading. See “Introduction to the IT Job Architecture” for an illustrative examples of mapping job series to compensation structure. </a:t>
            </a:r>
          </a:p>
          <a:p>
            <a:pPr marL="0" marR="0" lvl="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endParaRPr lang="en-US" sz="1200" dirty="0"/>
          </a:p>
          <a:p>
            <a:endParaRPr lang="en-US" dirty="0"/>
          </a:p>
        </p:txBody>
      </p:sp>
    </p:spTree>
    <p:extLst>
      <p:ext uri="{BB962C8B-B14F-4D97-AF65-F5344CB8AC3E}">
        <p14:creationId xmlns:p14="http://schemas.microsoft.com/office/powerpoint/2010/main" val="321023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sz="1200" dirty="0"/>
              <a:t>Roles can be taken to gain experiences to help prepare individuals for next steps, and personal qualifications may influence the “level” of job someone moves into.  See “Examples of IT Job Architecture Designs” for introducing the concept of Roles with the job architecture framework. Also see “Career Enablers Framework” section in this deck for examples of combining roles and career enabler frameworks to develop high-value, leadership skills.   </a:t>
            </a:r>
          </a:p>
          <a:p>
            <a:endParaRPr lang="en-US" dirty="0"/>
          </a:p>
        </p:txBody>
      </p:sp>
    </p:spTree>
    <p:extLst>
      <p:ext uri="{BB962C8B-B14F-4D97-AF65-F5344CB8AC3E}">
        <p14:creationId xmlns:p14="http://schemas.microsoft.com/office/powerpoint/2010/main" val="1159144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66766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lang="en-US" sz="1200">
                <a:solidFill>
                  <a:schemeClr val="lt1"/>
                </a:solidFill>
                <a:latin typeface="Arial"/>
                <a:ea typeface="Arial"/>
                <a:cs typeface="Arial"/>
                <a:sym typeface="Arial"/>
              </a:rPr>
              <a:t>Use the discussion guide and template in meetings with employees who hold or have held the destination job(s)/role(s) you identified in your career path framework. The main goal of the discussion is to identify the skills and experiences required to be successful in the position, as well as to extract other insights from employees' career paths.</a:t>
            </a:r>
            <a:endParaRPr lang="en-US"/>
          </a:p>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3287654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a:t>Heineken started by following a design-thinking methodology to break down roles into the experiences gained in them. </a:t>
            </a:r>
          </a:p>
          <a:p>
            <a:endParaRPr lang="en-US"/>
          </a:p>
          <a:p>
            <a:r>
              <a:rPr lang="en-US"/>
              <a:t>To gather information, HR worked across the business units. HR directors conducted surveys of employees and managers across functions and business units. They used focus groups and validated their results with business unit leadership. </a:t>
            </a:r>
          </a:p>
          <a:p>
            <a:endParaRPr lang="en-US"/>
          </a:p>
          <a:p>
            <a:r>
              <a:rPr lang="en-US"/>
              <a:t>The result was role profiles across functions based on key experiences </a:t>
            </a:r>
            <a:r>
              <a:rPr lang="en-US" b="1" i="1"/>
              <a:t>desired </a:t>
            </a:r>
            <a:r>
              <a:rPr lang="en-US" b="0"/>
              <a:t>for the role and key experiences </a:t>
            </a:r>
            <a:r>
              <a:rPr lang="en-US" b="1" i="1"/>
              <a:t>gained </a:t>
            </a:r>
            <a:r>
              <a:rPr lang="en-US" b="0"/>
              <a:t>in the role. The</a:t>
            </a:r>
            <a:r>
              <a:rPr lang="en-US"/>
              <a:t> used the experiences to create a cross-functional key experiences library. </a:t>
            </a:r>
          </a:p>
          <a:p>
            <a:endParaRPr lang="en-US"/>
          </a:p>
          <a:p>
            <a:r>
              <a:rPr lang="en-US" b="1"/>
              <a:t>Lego analogy</a:t>
            </a:r>
            <a:r>
              <a:rPr lang="en-US"/>
              <a:t>: You can think of the key experiences as the building blocks from which you can make any job profile in the organization. You can take them apart, put them with other blocks to make a different role. </a:t>
            </a:r>
          </a:p>
          <a:p>
            <a:pPr marL="228600" indent="-228600">
              <a:buAutoNum type="arabicPeriod"/>
            </a:pPr>
            <a:endParaRPr lang="en-US"/>
          </a:p>
          <a:p>
            <a:pPr marL="0" indent="0">
              <a:buNone/>
            </a:pPr>
            <a:r>
              <a:rPr lang="en-US"/>
              <a:t>Once you have roles broken down into key experiences, you can compare them across functions, finding experience connections where you might not have thought to look. </a:t>
            </a:r>
          </a:p>
          <a:p>
            <a:pPr marL="0" indent="0">
              <a:buNone/>
            </a:pPr>
            <a:endParaRPr lang="en-US"/>
          </a:p>
          <a:p>
            <a:pPr marL="0" indent="0">
              <a:buNone/>
            </a:pPr>
            <a:r>
              <a:rPr lang="en-US"/>
              <a:t>You can also populate employee profiles with skills they have gained in the roles they have had. Employees can use this information to match themselves to new roles. </a:t>
            </a:r>
          </a:p>
        </p:txBody>
      </p:sp>
    </p:spTree>
    <p:extLst>
      <p:ext uri="{BB962C8B-B14F-4D97-AF65-F5344CB8AC3E}">
        <p14:creationId xmlns:p14="http://schemas.microsoft.com/office/powerpoint/2010/main" val="3659610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a:t>To visualize these potential matches, Heineken created a career subway map. </a:t>
            </a:r>
          </a:p>
          <a:p>
            <a:endParaRPr lang="en-US"/>
          </a:p>
          <a:p>
            <a:r>
              <a:rPr lang="en-US"/>
              <a:t>Unlike typical career maps, the subway map allows for two-way movement, and shows “transfer stations” to other functions. </a:t>
            </a:r>
          </a:p>
          <a:p>
            <a:endParaRPr lang="en-US"/>
          </a:p>
          <a:p>
            <a:r>
              <a:rPr lang="en-US"/>
              <a:t>The map allows employees to highlight the experience connections they have with any role on the map, and to explore what additional desired experiences they might need for the role. </a:t>
            </a:r>
          </a:p>
          <a:p>
            <a:endParaRPr lang="en-US"/>
          </a:p>
          <a:p>
            <a:r>
              <a:rPr lang="en-US"/>
              <a:t>As the employee continues their journey and adds roles to their profile, new connections appear. Employees can explore predefined routes—created by HR on the basis of key experiences—as well as the routes colleagues have taken. </a:t>
            </a:r>
          </a:p>
          <a:p>
            <a:endParaRPr lang="en-US"/>
          </a:p>
          <a:p>
            <a:r>
              <a:rPr lang="en-US"/>
              <a:t>When a role changes, disappears or is created, the map can be easily updated. </a:t>
            </a:r>
          </a:p>
          <a:p>
            <a:endParaRPr lang="en-US"/>
          </a:p>
          <a:p>
            <a:r>
              <a:rPr lang="en-US"/>
              <a:t>Heineken uses the map during regular career conversations between employees and managers, as well as a way to keep employees engaged in visualizing their future at the company. </a:t>
            </a:r>
          </a:p>
        </p:txBody>
      </p:sp>
    </p:spTree>
    <p:extLst>
      <p:ext uri="{BB962C8B-B14F-4D97-AF65-F5344CB8AC3E}">
        <p14:creationId xmlns:p14="http://schemas.microsoft.com/office/powerpoint/2010/main" val="33035870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0.vml"/><Relationship Id="rId5" Type="http://schemas.openxmlformats.org/officeDocument/2006/relationships/image" Target="../media/image3.emf"/><Relationship Id="rId4" Type="http://schemas.openxmlformats.org/officeDocument/2006/relationships/oleObject" Target="../embeddings/oleObject10.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1.vml"/><Relationship Id="rId5" Type="http://schemas.openxmlformats.org/officeDocument/2006/relationships/image" Target="../media/image3.emf"/><Relationship Id="rId4" Type="http://schemas.openxmlformats.org/officeDocument/2006/relationships/oleObject" Target="../embeddings/oleObject11.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2.vml"/><Relationship Id="rId5" Type="http://schemas.openxmlformats.org/officeDocument/2006/relationships/image" Target="../media/image3.emf"/><Relationship Id="rId4" Type="http://schemas.openxmlformats.org/officeDocument/2006/relationships/oleObject" Target="../embeddings/oleObject12.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3.vml"/><Relationship Id="rId5" Type="http://schemas.openxmlformats.org/officeDocument/2006/relationships/image" Target="../media/image3.emf"/><Relationship Id="rId4" Type="http://schemas.openxmlformats.org/officeDocument/2006/relationships/oleObject" Target="../embeddings/oleObject13.bin"/></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xml"/><Relationship Id="rId1" Type="http://schemas.openxmlformats.org/officeDocument/2006/relationships/vmlDrawing" Target="../drawings/vmlDrawing17.vml"/><Relationship Id="rId5" Type="http://schemas.openxmlformats.org/officeDocument/2006/relationships/image" Target="../media/image3.emf"/><Relationship Id="rId4" Type="http://schemas.openxmlformats.org/officeDocument/2006/relationships/oleObject" Target="../embeddings/oleObject17.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vmlDrawing" Target="../drawings/vmlDrawing18.vml"/><Relationship Id="rId5" Type="http://schemas.openxmlformats.org/officeDocument/2006/relationships/image" Target="../media/image3.emf"/><Relationship Id="rId4" Type="http://schemas.openxmlformats.org/officeDocument/2006/relationships/oleObject" Target="../embeddings/oleObject18.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5.png"/><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4.xml"/><Relationship Id="rId1" Type="http://schemas.openxmlformats.org/officeDocument/2006/relationships/vmlDrawing" Target="../drawings/vmlDrawing19.vml"/><Relationship Id="rId5" Type="http://schemas.openxmlformats.org/officeDocument/2006/relationships/image" Target="../media/image3.emf"/><Relationship Id="rId4" Type="http://schemas.openxmlformats.org/officeDocument/2006/relationships/oleObject" Target="../embeddings/oleObject19.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vmlDrawing" Target="../drawings/vmlDrawing20.vml"/><Relationship Id="rId5" Type="http://schemas.openxmlformats.org/officeDocument/2006/relationships/image" Target="../media/image3.emf"/><Relationship Id="rId4" Type="http://schemas.openxmlformats.org/officeDocument/2006/relationships/oleObject" Target="../embeddings/oleObject20.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6.xml"/><Relationship Id="rId1" Type="http://schemas.openxmlformats.org/officeDocument/2006/relationships/vmlDrawing" Target="../drawings/vmlDrawing21.vml"/><Relationship Id="rId5" Type="http://schemas.openxmlformats.org/officeDocument/2006/relationships/image" Target="../media/image3.emf"/><Relationship Id="rId4" Type="http://schemas.openxmlformats.org/officeDocument/2006/relationships/oleObject" Target="../embeddings/oleObject21.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vmlDrawing" Target="../drawings/vmlDrawing22.vml"/><Relationship Id="rId5" Type="http://schemas.openxmlformats.org/officeDocument/2006/relationships/image" Target="../media/image3.emf"/><Relationship Id="rId4" Type="http://schemas.openxmlformats.org/officeDocument/2006/relationships/oleObject" Target="../embeddings/oleObject22.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vmlDrawing" Target="../drawings/vmlDrawing23.vml"/><Relationship Id="rId5" Type="http://schemas.openxmlformats.org/officeDocument/2006/relationships/image" Target="../media/image3.emf"/><Relationship Id="rId4" Type="http://schemas.openxmlformats.org/officeDocument/2006/relationships/oleObject" Target="../embeddings/oleObject23.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9.xml"/><Relationship Id="rId1" Type="http://schemas.openxmlformats.org/officeDocument/2006/relationships/vmlDrawing" Target="../drawings/vmlDrawing24.vml"/><Relationship Id="rId5" Type="http://schemas.openxmlformats.org/officeDocument/2006/relationships/image" Target="../media/image3.emf"/><Relationship Id="rId4" Type="http://schemas.openxmlformats.org/officeDocument/2006/relationships/oleObject" Target="../embeddings/oleObject24.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0.xml"/><Relationship Id="rId1" Type="http://schemas.openxmlformats.org/officeDocument/2006/relationships/vmlDrawing" Target="../drawings/vmlDrawing25.vml"/><Relationship Id="rId5" Type="http://schemas.openxmlformats.org/officeDocument/2006/relationships/image" Target="../media/image3.emf"/><Relationship Id="rId4" Type="http://schemas.openxmlformats.org/officeDocument/2006/relationships/oleObject" Target="../embeddings/oleObject25.bin"/></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vmlDrawing" Target="../drawings/vmlDrawing27.vml"/><Relationship Id="rId6" Type="http://schemas.openxmlformats.org/officeDocument/2006/relationships/image" Target="../media/image1.emf"/><Relationship Id="rId5" Type="http://schemas.openxmlformats.org/officeDocument/2006/relationships/oleObject" Target="../embeddings/oleObject27.bin"/><Relationship Id="rId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xml"/><Relationship Id="rId1" Type="http://schemas.openxmlformats.org/officeDocument/2006/relationships/vmlDrawing" Target="../drawings/vmlDrawing29.vml"/><Relationship Id="rId6" Type="http://schemas.openxmlformats.org/officeDocument/2006/relationships/image" Target="../media/image7.png"/><Relationship Id="rId5" Type="http://schemas.openxmlformats.org/officeDocument/2006/relationships/image" Target="../media/image3.emf"/><Relationship Id="rId4" Type="http://schemas.openxmlformats.org/officeDocument/2006/relationships/oleObject" Target="../embeddings/oleObject29.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xml"/><Relationship Id="rId1" Type="http://schemas.openxmlformats.org/officeDocument/2006/relationships/vmlDrawing" Target="../drawings/vmlDrawing30.vml"/><Relationship Id="rId6" Type="http://schemas.openxmlformats.org/officeDocument/2006/relationships/image" Target="../media/image7.png"/><Relationship Id="rId5" Type="http://schemas.openxmlformats.org/officeDocument/2006/relationships/image" Target="../media/image3.emf"/><Relationship Id="rId4" Type="http://schemas.openxmlformats.org/officeDocument/2006/relationships/oleObject" Target="../embeddings/oleObject30.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9.xml"/><Relationship Id="rId1" Type="http://schemas.openxmlformats.org/officeDocument/2006/relationships/vmlDrawing" Target="../drawings/vmlDrawing31.vml"/><Relationship Id="rId6" Type="http://schemas.openxmlformats.org/officeDocument/2006/relationships/image" Target="../media/image7.png"/><Relationship Id="rId5" Type="http://schemas.openxmlformats.org/officeDocument/2006/relationships/image" Target="../media/image3.emf"/><Relationship Id="rId4" Type="http://schemas.openxmlformats.org/officeDocument/2006/relationships/oleObject" Target="../embeddings/oleObject31.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0.xml"/><Relationship Id="rId1" Type="http://schemas.openxmlformats.org/officeDocument/2006/relationships/vmlDrawing" Target="../drawings/vmlDrawing32.vml"/><Relationship Id="rId6" Type="http://schemas.openxmlformats.org/officeDocument/2006/relationships/image" Target="../media/image7.png"/><Relationship Id="rId5" Type="http://schemas.openxmlformats.org/officeDocument/2006/relationships/image" Target="../media/image3.emf"/><Relationship Id="rId4" Type="http://schemas.openxmlformats.org/officeDocument/2006/relationships/oleObject" Target="../embeddings/oleObject32.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1.xml"/><Relationship Id="rId1" Type="http://schemas.openxmlformats.org/officeDocument/2006/relationships/vmlDrawing" Target="../drawings/vmlDrawing33.vml"/><Relationship Id="rId6" Type="http://schemas.openxmlformats.org/officeDocument/2006/relationships/image" Target="../media/image7.png"/><Relationship Id="rId5" Type="http://schemas.openxmlformats.org/officeDocument/2006/relationships/image" Target="../media/image3.emf"/><Relationship Id="rId4" Type="http://schemas.openxmlformats.org/officeDocument/2006/relationships/oleObject" Target="../embeddings/oleObject33.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2.xml"/><Relationship Id="rId1" Type="http://schemas.openxmlformats.org/officeDocument/2006/relationships/vmlDrawing" Target="../drawings/vmlDrawing34.vml"/><Relationship Id="rId5" Type="http://schemas.openxmlformats.org/officeDocument/2006/relationships/image" Target="../media/image3.emf"/><Relationship Id="rId4" Type="http://schemas.openxmlformats.org/officeDocument/2006/relationships/oleObject" Target="../embeddings/oleObject34.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3.xml"/><Relationship Id="rId1" Type="http://schemas.openxmlformats.org/officeDocument/2006/relationships/vmlDrawing" Target="../drawings/vmlDrawing35.vml"/><Relationship Id="rId5" Type="http://schemas.openxmlformats.org/officeDocument/2006/relationships/image" Target="../media/image3.emf"/><Relationship Id="rId4" Type="http://schemas.openxmlformats.org/officeDocument/2006/relationships/oleObject" Target="../embeddings/oleObject35.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4.xml"/><Relationship Id="rId1" Type="http://schemas.openxmlformats.org/officeDocument/2006/relationships/vmlDrawing" Target="../drawings/vmlDrawing36.vml"/><Relationship Id="rId5" Type="http://schemas.openxmlformats.org/officeDocument/2006/relationships/image" Target="../media/image3.emf"/><Relationship Id="rId4" Type="http://schemas.openxmlformats.org/officeDocument/2006/relationships/oleObject" Target="../embeddings/oleObject36.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5.xml"/><Relationship Id="rId1" Type="http://schemas.openxmlformats.org/officeDocument/2006/relationships/vmlDrawing" Target="../drawings/vmlDrawing37.vml"/><Relationship Id="rId5" Type="http://schemas.openxmlformats.org/officeDocument/2006/relationships/image" Target="../media/image3.emf"/><Relationship Id="rId4" Type="http://schemas.openxmlformats.org/officeDocument/2006/relationships/oleObject" Target="../embeddings/oleObject37.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6.xml"/><Relationship Id="rId1" Type="http://schemas.openxmlformats.org/officeDocument/2006/relationships/vmlDrawing" Target="../drawings/vmlDrawing38.vml"/><Relationship Id="rId5" Type="http://schemas.openxmlformats.org/officeDocument/2006/relationships/image" Target="../media/image3.emf"/><Relationship Id="rId4" Type="http://schemas.openxmlformats.org/officeDocument/2006/relationships/oleObject" Target="../embeddings/oleObject38.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9.xml"/><Relationship Id="rId1" Type="http://schemas.openxmlformats.org/officeDocument/2006/relationships/vmlDrawing" Target="../drawings/vmlDrawing40.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40.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0.xml"/><Relationship Id="rId1" Type="http://schemas.openxmlformats.org/officeDocument/2006/relationships/vmlDrawing" Target="../drawings/vmlDrawing41.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41.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1.xml"/><Relationship Id="rId1" Type="http://schemas.openxmlformats.org/officeDocument/2006/relationships/vmlDrawing" Target="../drawings/vmlDrawing42.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42.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2.xml"/><Relationship Id="rId1" Type="http://schemas.openxmlformats.org/officeDocument/2006/relationships/vmlDrawing" Target="../drawings/vmlDrawing43.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43.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3.xml"/><Relationship Id="rId1" Type="http://schemas.openxmlformats.org/officeDocument/2006/relationships/vmlDrawing" Target="../drawings/vmlDrawing44.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44.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4.xml"/><Relationship Id="rId1" Type="http://schemas.openxmlformats.org/officeDocument/2006/relationships/vmlDrawing" Target="../drawings/vmlDrawing45.vml"/><Relationship Id="rId5" Type="http://schemas.openxmlformats.org/officeDocument/2006/relationships/image" Target="../media/image3.emf"/><Relationship Id="rId4" Type="http://schemas.openxmlformats.org/officeDocument/2006/relationships/oleObject" Target="../embeddings/oleObject45.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5.xml"/><Relationship Id="rId1" Type="http://schemas.openxmlformats.org/officeDocument/2006/relationships/vmlDrawing" Target="../drawings/vmlDrawing46.vml"/><Relationship Id="rId5" Type="http://schemas.openxmlformats.org/officeDocument/2006/relationships/image" Target="../media/image3.emf"/><Relationship Id="rId4" Type="http://schemas.openxmlformats.org/officeDocument/2006/relationships/oleObject" Target="../embeddings/oleObject46.bin"/></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6.xml"/><Relationship Id="rId1" Type="http://schemas.openxmlformats.org/officeDocument/2006/relationships/vmlDrawing" Target="../drawings/vmlDrawing47.vml"/><Relationship Id="rId5" Type="http://schemas.openxmlformats.org/officeDocument/2006/relationships/image" Target="../media/image3.emf"/><Relationship Id="rId4" Type="http://schemas.openxmlformats.org/officeDocument/2006/relationships/oleObject" Target="../embeddings/oleObject47.bin"/></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7.xml"/><Relationship Id="rId1" Type="http://schemas.openxmlformats.org/officeDocument/2006/relationships/vmlDrawing" Target="../drawings/vmlDrawing48.vml"/><Relationship Id="rId5" Type="http://schemas.openxmlformats.org/officeDocument/2006/relationships/image" Target="../media/image3.emf"/><Relationship Id="rId4" Type="http://schemas.openxmlformats.org/officeDocument/2006/relationships/oleObject" Target="../embeddings/oleObject48.bin"/></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8.xml"/><Relationship Id="rId1" Type="http://schemas.openxmlformats.org/officeDocument/2006/relationships/vmlDrawing" Target="../drawings/vmlDrawing49.vml"/><Relationship Id="rId5" Type="http://schemas.openxmlformats.org/officeDocument/2006/relationships/image" Target="../media/image3.emf"/><Relationship Id="rId4" Type="http://schemas.openxmlformats.org/officeDocument/2006/relationships/oleObject" Target="../embeddings/oleObject49.bin"/></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1.xml"/><Relationship Id="rId1" Type="http://schemas.openxmlformats.org/officeDocument/2006/relationships/vmlDrawing" Target="../drawings/vmlDrawing51.vml"/><Relationship Id="rId6" Type="http://schemas.openxmlformats.org/officeDocument/2006/relationships/image" Target="../media/image9.png"/><Relationship Id="rId5" Type="http://schemas.openxmlformats.org/officeDocument/2006/relationships/image" Target="../media/image3.emf"/><Relationship Id="rId4" Type="http://schemas.openxmlformats.org/officeDocument/2006/relationships/oleObject" Target="../embeddings/oleObject51.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5.vml"/><Relationship Id="rId5" Type="http://schemas.openxmlformats.org/officeDocument/2006/relationships/image" Target="../media/image3.emf"/><Relationship Id="rId4" Type="http://schemas.openxmlformats.org/officeDocument/2006/relationships/oleObject" Target="../embeddings/oleObject5.bin"/></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2.xml"/><Relationship Id="rId1" Type="http://schemas.openxmlformats.org/officeDocument/2006/relationships/vmlDrawing" Target="../drawings/vmlDrawing52.vml"/><Relationship Id="rId6" Type="http://schemas.openxmlformats.org/officeDocument/2006/relationships/image" Target="../media/image10.png"/><Relationship Id="rId5" Type="http://schemas.openxmlformats.org/officeDocument/2006/relationships/image" Target="../media/image3.emf"/><Relationship Id="rId4" Type="http://schemas.openxmlformats.org/officeDocument/2006/relationships/oleObject" Target="../embeddings/oleObject52.bin"/></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3.xml"/><Relationship Id="rId1" Type="http://schemas.openxmlformats.org/officeDocument/2006/relationships/vmlDrawing" Target="../drawings/vmlDrawing53.vml"/><Relationship Id="rId5" Type="http://schemas.openxmlformats.org/officeDocument/2006/relationships/image" Target="../media/image3.emf"/><Relationship Id="rId4" Type="http://schemas.openxmlformats.org/officeDocument/2006/relationships/oleObject" Target="../embeddings/oleObject53.bin"/></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4.xml"/><Relationship Id="rId1" Type="http://schemas.openxmlformats.org/officeDocument/2006/relationships/vmlDrawing" Target="../drawings/vmlDrawing54.vml"/><Relationship Id="rId5" Type="http://schemas.openxmlformats.org/officeDocument/2006/relationships/image" Target="../media/image3.emf"/><Relationship Id="rId4" Type="http://schemas.openxmlformats.org/officeDocument/2006/relationships/oleObject" Target="../embeddings/oleObject54.bin"/></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5.xml"/><Relationship Id="rId1" Type="http://schemas.openxmlformats.org/officeDocument/2006/relationships/vmlDrawing" Target="../drawings/vmlDrawing55.vml"/><Relationship Id="rId5" Type="http://schemas.openxmlformats.org/officeDocument/2006/relationships/image" Target="../media/image1.emf"/><Relationship Id="rId4" Type="http://schemas.openxmlformats.org/officeDocument/2006/relationships/oleObject" Target="../embeddings/oleObject55.bin"/></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6.xml"/><Relationship Id="rId1" Type="http://schemas.openxmlformats.org/officeDocument/2006/relationships/vmlDrawing" Target="../drawings/vmlDrawing56.vml"/><Relationship Id="rId5" Type="http://schemas.openxmlformats.org/officeDocument/2006/relationships/image" Target="../media/image3.emf"/><Relationship Id="rId4" Type="http://schemas.openxmlformats.org/officeDocument/2006/relationships/oleObject" Target="../embeddings/oleObject56.bin"/></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7.xml"/><Relationship Id="rId1" Type="http://schemas.openxmlformats.org/officeDocument/2006/relationships/vmlDrawing" Target="../drawings/vmlDrawing57.vml"/><Relationship Id="rId5" Type="http://schemas.openxmlformats.org/officeDocument/2006/relationships/image" Target="../media/image3.emf"/><Relationship Id="rId4" Type="http://schemas.openxmlformats.org/officeDocument/2006/relationships/oleObject" Target="../embeddings/oleObject57.bin"/></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8.xml"/><Relationship Id="rId1" Type="http://schemas.openxmlformats.org/officeDocument/2006/relationships/vmlDrawing" Target="../drawings/vmlDrawing58.vml"/><Relationship Id="rId5" Type="http://schemas.openxmlformats.org/officeDocument/2006/relationships/image" Target="../media/image3.emf"/><Relationship Id="rId4" Type="http://schemas.openxmlformats.org/officeDocument/2006/relationships/oleObject" Target="../embeddings/oleObject58.bin"/></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9.xml"/><Relationship Id="rId1" Type="http://schemas.openxmlformats.org/officeDocument/2006/relationships/vmlDrawing" Target="../drawings/vmlDrawing59.vml"/><Relationship Id="rId5" Type="http://schemas.openxmlformats.org/officeDocument/2006/relationships/image" Target="../media/image3.emf"/><Relationship Id="rId4" Type="http://schemas.openxmlformats.org/officeDocument/2006/relationships/oleObject" Target="../embeddings/oleObject59.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0.xml"/><Relationship Id="rId1" Type="http://schemas.openxmlformats.org/officeDocument/2006/relationships/vmlDrawing" Target="../drawings/vmlDrawing60.vml"/><Relationship Id="rId5" Type="http://schemas.openxmlformats.org/officeDocument/2006/relationships/image" Target="../media/image3.emf"/><Relationship Id="rId4" Type="http://schemas.openxmlformats.org/officeDocument/2006/relationships/oleObject" Target="../embeddings/oleObject60.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1.xml"/><Relationship Id="rId1" Type="http://schemas.openxmlformats.org/officeDocument/2006/relationships/vmlDrawing" Target="../drawings/vmlDrawing61.vml"/><Relationship Id="rId5" Type="http://schemas.openxmlformats.org/officeDocument/2006/relationships/image" Target="../media/image3.emf"/><Relationship Id="rId4" Type="http://schemas.openxmlformats.org/officeDocument/2006/relationships/oleObject" Target="../embeddings/oleObject6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2.xml"/><Relationship Id="rId1" Type="http://schemas.openxmlformats.org/officeDocument/2006/relationships/vmlDrawing" Target="../drawings/vmlDrawing62.vml"/><Relationship Id="rId5" Type="http://schemas.openxmlformats.org/officeDocument/2006/relationships/image" Target="../media/image3.emf"/><Relationship Id="rId4" Type="http://schemas.openxmlformats.org/officeDocument/2006/relationships/oleObject" Target="../embeddings/oleObject6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vmlDrawing" Target="../drawings/vmlDrawing63.vml"/><Relationship Id="rId6" Type="http://schemas.openxmlformats.org/officeDocument/2006/relationships/image" Target="../media/image1.emf"/><Relationship Id="rId5" Type="http://schemas.openxmlformats.org/officeDocument/2006/relationships/oleObject" Target="../embeddings/oleObject63.bin"/><Relationship Id="rId4"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64.vml"/><Relationship Id="rId6" Type="http://schemas.openxmlformats.org/officeDocument/2006/relationships/image" Target="../media/image1.emf"/><Relationship Id="rId5" Type="http://schemas.openxmlformats.org/officeDocument/2006/relationships/oleObject" Target="../embeddings/oleObject64.bin"/><Relationship Id="rId4"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7.xml"/><Relationship Id="rId1" Type="http://schemas.openxmlformats.org/officeDocument/2006/relationships/vmlDrawing" Target="../drawings/vmlDrawing65.vml"/><Relationship Id="rId6" Type="http://schemas.openxmlformats.org/officeDocument/2006/relationships/image" Target="../media/image11.png"/><Relationship Id="rId5" Type="http://schemas.openxmlformats.org/officeDocument/2006/relationships/image" Target="../media/image3.emf"/><Relationship Id="rId4" Type="http://schemas.openxmlformats.org/officeDocument/2006/relationships/oleObject" Target="../embeddings/oleObject6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8.xml"/><Relationship Id="rId1" Type="http://schemas.openxmlformats.org/officeDocument/2006/relationships/vmlDrawing" Target="../drawings/vmlDrawing66.vml"/><Relationship Id="rId5" Type="http://schemas.openxmlformats.org/officeDocument/2006/relationships/image" Target="../media/image3.emf"/><Relationship Id="rId4" Type="http://schemas.openxmlformats.org/officeDocument/2006/relationships/oleObject" Target="../embeddings/oleObject6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9.xml"/><Relationship Id="rId1" Type="http://schemas.openxmlformats.org/officeDocument/2006/relationships/vmlDrawing" Target="../drawings/vmlDrawing67.vml"/><Relationship Id="rId5" Type="http://schemas.openxmlformats.org/officeDocument/2006/relationships/image" Target="../media/image3.emf"/><Relationship Id="rId4" Type="http://schemas.openxmlformats.org/officeDocument/2006/relationships/oleObject" Target="../embeddings/oleObject6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7.vml"/><Relationship Id="rId5" Type="http://schemas.openxmlformats.org/officeDocument/2006/relationships/image" Target="../media/image3.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8.vml"/><Relationship Id="rId5" Type="http://schemas.openxmlformats.org/officeDocument/2006/relationships/image" Target="../media/image3.emf"/><Relationship Id="rId4"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9.vml"/><Relationship Id="rId5" Type="http://schemas.openxmlformats.org/officeDocument/2006/relationships/image" Target="../media/image3.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5839E6B5-112B-489D-8F11-862A26CC214D}"/>
              </a:ext>
            </a:extLst>
          </p:cNvPr>
          <p:cNvGraphicFramePr>
            <a:graphicFrameLocks noChangeAspect="1"/>
          </p:cNvGraphicFramePr>
          <p:nvPr userDrawn="1">
            <p:custDataLst>
              <p:tags r:id="rId2"/>
            </p:custDataLst>
            <p:extLst>
              <p:ext uri="{D42A27DB-BD31-4B8C-83A1-F6EECF244321}">
                <p14:modId xmlns:p14="http://schemas.microsoft.com/office/powerpoint/2010/main" val="34881841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2"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5839E6B5-112B-489D-8F11-862A26CC214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2" name="Title 1"/>
          <p:cNvSpPr>
            <a:spLocks noGrp="1"/>
          </p:cNvSpPr>
          <p:nvPr>
            <p:ph type="ctrTitle"/>
          </p:nvPr>
        </p:nvSpPr>
        <p:spPr>
          <a:xfrm>
            <a:off x="2166861" y="1687986"/>
            <a:ext cx="4545024" cy="1994392"/>
          </a:xfrm>
        </p:spPr>
        <p:txBody>
          <a:bodyPr vert="horz" wrap="square" anchor="ctr" anchorCtr="0">
            <a:noAutofit/>
          </a:bodyPr>
          <a:lstStyle>
            <a:lvl1pPr algn="l" rtl="0">
              <a:defRPr sz="3600"/>
            </a:lvl1pPr>
          </a:lstStyle>
          <a:p>
            <a:r>
              <a:rPr lang="en-US"/>
              <a:t>Click to edit Master title style</a:t>
            </a:r>
          </a:p>
        </p:txBody>
      </p:sp>
      <p:sp>
        <p:nvSpPr>
          <p:cNvPr id="11" name="Focus Frame 2"/>
          <p:cNvSpPr>
            <a:spLocks noChangeAspect="1"/>
          </p:cNvSpPr>
          <p:nvPr userDrawn="1"/>
        </p:nvSpPr>
        <p:spPr bwMode="gray">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5" name="Focus Frame 2"/>
          <p:cNvSpPr>
            <a:spLocks noChangeAspect="1"/>
          </p:cNvSpPr>
          <p:nvPr userDrawn="1"/>
        </p:nvSpPr>
        <p:spPr bwMode="gray">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8" name="TextBox 7"/>
          <p:cNvSpPr txBox="1"/>
          <p:nvPr userDrawn="1"/>
        </p:nvSpPr>
        <p:spPr bwMode="gray">
          <a:xfrm>
            <a:off x="460257" y="6134024"/>
            <a:ext cx="7048908" cy="323165"/>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2020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623687EF-9F0A-4784-B12B-D93E1DADB630}"/>
              </a:ext>
            </a:extLst>
          </p:cNvPr>
          <p:cNvGraphicFramePr>
            <a:graphicFrameLocks noChangeAspect="1"/>
          </p:cNvGraphicFramePr>
          <p:nvPr userDrawn="1">
            <p:custDataLst>
              <p:tags r:id="rId2"/>
            </p:custDataLst>
            <p:extLst>
              <p:ext uri="{D42A27DB-BD31-4B8C-83A1-F6EECF244321}">
                <p14:modId xmlns:p14="http://schemas.microsoft.com/office/powerpoint/2010/main" val="881740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4"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623687EF-9F0A-4784-B12B-D93E1DADB63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Text Placeholder 11"/>
          <p:cNvSpPr>
            <a:spLocks noGrp="1"/>
          </p:cNvSpPr>
          <p:nvPr>
            <p:ph type="body" sz="quarter" idx="17"/>
          </p:nvPr>
        </p:nvSpPr>
        <p:spPr>
          <a:xfrm>
            <a:off x="457200" y="1343025"/>
            <a:ext cx="2563495" cy="4645025"/>
          </a:xfrm>
          <a:prstGeom prst="rect">
            <a:avLst/>
          </a:prstGeom>
          <a:noFill/>
        </p:spPr>
        <p:txBody>
          <a:bodyPr>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p:cNvSpPr>
            <a:spLocks noGrp="1"/>
          </p:cNvSpPr>
          <p:nvPr>
            <p:ph type="body" sz="quarter" idx="18"/>
          </p:nvPr>
        </p:nvSpPr>
        <p:spPr>
          <a:xfrm>
            <a:off x="3375342" y="1343025"/>
            <a:ext cx="2563495" cy="4645025"/>
          </a:xfrm>
          <a:prstGeom prst="rect">
            <a:avLst/>
          </a:prstGeom>
          <a:noFill/>
        </p:spPr>
        <p:txBody>
          <a:bodyPr>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1"/>
          <p:cNvSpPr>
            <a:spLocks noGrp="1"/>
          </p:cNvSpPr>
          <p:nvPr>
            <p:ph type="body" sz="quarter" idx="19"/>
          </p:nvPr>
        </p:nvSpPr>
        <p:spPr>
          <a:xfrm>
            <a:off x="6254752" y="1343025"/>
            <a:ext cx="2563495" cy="4645025"/>
          </a:xfrm>
          <a:prstGeom prst="rect">
            <a:avLst/>
          </a:prstGeom>
          <a:noFill/>
        </p:spPr>
        <p:txBody>
          <a:bodyPr>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1"/>
          <p:cNvSpPr>
            <a:spLocks noGrp="1"/>
          </p:cNvSpPr>
          <p:nvPr>
            <p:ph type="body" sz="quarter" idx="20"/>
          </p:nvPr>
        </p:nvSpPr>
        <p:spPr>
          <a:xfrm>
            <a:off x="9169718" y="1343025"/>
            <a:ext cx="2563495" cy="4645025"/>
          </a:xfrm>
          <a:prstGeom prst="rect">
            <a:avLst/>
          </a:prstGeom>
          <a:noFill/>
        </p:spPr>
        <p:txBody>
          <a:bodyPr>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vert="horz"/>
          <a:lstStyle>
            <a:lvl1pPr rtl="0">
              <a:defRPr/>
            </a:lvl1pPr>
          </a:lstStyle>
          <a:p>
            <a:r>
              <a:rPr lang="en-US"/>
              <a:t>Click to edit Master title style</a:t>
            </a:r>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2DFED460-3E78-4C13-ACC7-3D653F7B930C}"/>
              </a:ext>
            </a:extLst>
          </p:cNvPr>
          <p:cNvGraphicFramePr>
            <a:graphicFrameLocks noChangeAspect="1"/>
          </p:cNvGraphicFramePr>
          <p:nvPr userDrawn="1">
            <p:custDataLst>
              <p:tags r:id="rId2"/>
            </p:custDataLst>
            <p:extLst>
              <p:ext uri="{D42A27DB-BD31-4B8C-83A1-F6EECF244321}">
                <p14:modId xmlns:p14="http://schemas.microsoft.com/office/powerpoint/2010/main" val="39523648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8"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2DFED460-3E78-4C13-ACC7-3D653F7B930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lvl1pPr rtl="0">
              <a:defRPr/>
            </a:lvl1pPr>
          </a:lstStyle>
          <a:p>
            <a:r>
              <a:rPr lang="en-US"/>
              <a:t>Click to edit Master title style</a:t>
            </a:r>
          </a:p>
        </p:txBody>
      </p:sp>
      <p:sp>
        <p:nvSpPr>
          <p:cNvPr id="16" name="Text Placeholder 11"/>
          <p:cNvSpPr>
            <a:spLocks noGrp="1"/>
          </p:cNvSpPr>
          <p:nvPr>
            <p:ph type="body" sz="quarter" idx="18"/>
          </p:nvPr>
        </p:nvSpPr>
        <p:spPr>
          <a:xfrm>
            <a:off x="457200" y="1343025"/>
            <a:ext cx="2563495" cy="4645025"/>
          </a:xfrm>
          <a:prstGeom prst="rect">
            <a:avLst/>
          </a:prstGeom>
          <a:solidFill>
            <a:srgbClr val="F4F4F4"/>
          </a:solidFill>
        </p:spPr>
        <p:txBody>
          <a:bodyPr lIns="182880" tIns="182880" rIns="91440" bIns="182880">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1"/>
          <p:cNvSpPr>
            <a:spLocks noGrp="1"/>
          </p:cNvSpPr>
          <p:nvPr>
            <p:ph type="body" sz="quarter" idx="19"/>
          </p:nvPr>
        </p:nvSpPr>
        <p:spPr>
          <a:xfrm>
            <a:off x="3363487" y="1343025"/>
            <a:ext cx="2563495" cy="4645025"/>
          </a:xfrm>
          <a:prstGeom prst="rect">
            <a:avLst/>
          </a:prstGeom>
          <a:solidFill>
            <a:srgbClr val="F4F4F4"/>
          </a:solidFill>
        </p:spPr>
        <p:txBody>
          <a:bodyPr lIns="182880" tIns="182880" rIns="91440" bIns="182880">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1"/>
          <p:cNvSpPr>
            <a:spLocks noGrp="1"/>
          </p:cNvSpPr>
          <p:nvPr>
            <p:ph type="body" sz="quarter" idx="20"/>
          </p:nvPr>
        </p:nvSpPr>
        <p:spPr>
          <a:xfrm>
            <a:off x="6266602" y="1343025"/>
            <a:ext cx="2563495" cy="4645025"/>
          </a:xfrm>
          <a:prstGeom prst="rect">
            <a:avLst/>
          </a:prstGeom>
          <a:solidFill>
            <a:srgbClr val="F4F4F4"/>
          </a:solidFill>
        </p:spPr>
        <p:txBody>
          <a:bodyPr lIns="182880" tIns="182880" rIns="91440" bIns="182880">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p:cNvSpPr>
            <a:spLocks noGrp="1"/>
          </p:cNvSpPr>
          <p:nvPr>
            <p:ph type="body" sz="quarter" idx="21"/>
          </p:nvPr>
        </p:nvSpPr>
        <p:spPr>
          <a:xfrm>
            <a:off x="9166542" y="1343025"/>
            <a:ext cx="2563495" cy="4645025"/>
          </a:xfrm>
          <a:prstGeom prst="rect">
            <a:avLst/>
          </a:prstGeom>
          <a:solidFill>
            <a:srgbClr val="F4F4F4"/>
          </a:solidFill>
        </p:spPr>
        <p:txBody>
          <a:bodyPr lIns="182880" tIns="182880" rIns="91440" bIns="182880">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3F84464C-5FB4-446E-A950-2EF63820E983}"/>
              </a:ext>
            </a:extLst>
          </p:cNvPr>
          <p:cNvGraphicFramePr>
            <a:graphicFrameLocks noChangeAspect="1"/>
          </p:cNvGraphicFramePr>
          <p:nvPr userDrawn="1">
            <p:custDataLst>
              <p:tags r:id="rId2"/>
            </p:custDataLst>
            <p:extLst>
              <p:ext uri="{D42A27DB-BD31-4B8C-83A1-F6EECF244321}">
                <p14:modId xmlns:p14="http://schemas.microsoft.com/office/powerpoint/2010/main" val="23752367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2"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xmlns="" id="{3F84464C-5FB4-446E-A950-2EF63820E98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Rectangle 8">
            <a:extLst>
              <a:ext uri="{FF2B5EF4-FFF2-40B4-BE49-F238E27FC236}">
                <a16:creationId xmlns:a16="http://schemas.microsoft.com/office/drawing/2014/main" xmlns="" id="{3273EB3B-0AE2-7A48-BF35-D1CF1DB27874}"/>
              </a:ext>
            </a:extLst>
          </p:cNvPr>
          <p:cNvSpPr/>
          <p:nvPr userDrawn="1"/>
        </p:nvSpPr>
        <p:spPr bwMode="blackWhite">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blackWhite">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27C95DCB-7039-4D16-8EEA-0471CE0DA218}"/>
              </a:ext>
            </a:extLst>
          </p:cNvPr>
          <p:cNvGraphicFramePr>
            <a:graphicFrameLocks noChangeAspect="1"/>
          </p:cNvGraphicFramePr>
          <p:nvPr userDrawn="1">
            <p:custDataLst>
              <p:tags r:id="rId2"/>
            </p:custDataLst>
            <p:extLst>
              <p:ext uri="{D42A27DB-BD31-4B8C-83A1-F6EECF244321}">
                <p14:modId xmlns:p14="http://schemas.microsoft.com/office/powerpoint/2010/main" val="26617148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6"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xmlns="" id="{27C95DCB-7039-4D16-8EEA-0471CE0DA21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xmlns="" id="{F8367EBE-ACE4-6A4A-8194-81828A72B691}"/>
              </a:ext>
            </a:extLst>
          </p:cNvPr>
          <p:cNvSpPr/>
          <p:nvPr userDrawn="1"/>
        </p:nvSpPr>
        <p:spPr bwMode="blackWhite">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blackWhite">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CA50338C-ADCB-4069-BB62-E3B0688D068A}"/>
              </a:ext>
            </a:extLst>
          </p:cNvPr>
          <p:cNvGraphicFramePr>
            <a:graphicFrameLocks noChangeAspect="1"/>
          </p:cNvGraphicFramePr>
          <p:nvPr userDrawn="1">
            <p:custDataLst>
              <p:tags r:id="rId2"/>
            </p:custDataLst>
            <p:extLst>
              <p:ext uri="{D42A27DB-BD31-4B8C-83A1-F6EECF244321}">
                <p14:modId xmlns:p14="http://schemas.microsoft.com/office/powerpoint/2010/main" val="22755376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40" name="think-cell Slide" r:id="rId5" imgW="425" imgH="424" progId="TCLayout.ActiveDocument.1">
                  <p:embed/>
                </p:oleObj>
              </mc:Choice>
              <mc:Fallback>
                <p:oleObj name="think-cell Slide" r:id="rId5" imgW="425" imgH="424" progId="TCLayout.ActiveDocument.1">
                  <p:embed/>
                  <p:pic>
                    <p:nvPicPr>
                      <p:cNvPr id="5" name="Object 4" hidden="1">
                        <a:extLst>
                          <a:ext uri="{FF2B5EF4-FFF2-40B4-BE49-F238E27FC236}">
                            <a16:creationId xmlns:a16="http://schemas.microsoft.com/office/drawing/2014/main" xmlns="" id="{CA50338C-ADCB-4069-BB62-E3B0688D068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5CE22114-9047-40C5-9D05-AF35D7B7B087}"/>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endParaRPr lang="en-US" sz="2400" b="0" i="0" baseline="0">
              <a:latin typeface="Arial Black" panose="020B0A04020102020204" pitchFamily="34" charset="0"/>
              <a:ea typeface="+mj-ea"/>
              <a:cs typeface="+mj-cs"/>
              <a:sym typeface="Arial Black" panose="020B0A04020102020204" pitchFamily="34" charset="0"/>
            </a:endParaRPr>
          </a:p>
        </p:txBody>
      </p:sp>
      <p:sp>
        <p:nvSpPr>
          <p:cNvPr id="8" name="Title 1">
            <a:extLst>
              <a:ext uri="{FF2B5EF4-FFF2-40B4-BE49-F238E27FC236}">
                <a16:creationId xmlns:a16="http://schemas.microsoft.com/office/drawing/2014/main" xmlns="" id="{AA010A63-A320-4171-A7B4-06A2D3C91471}"/>
              </a:ext>
            </a:extLst>
          </p:cNvPr>
          <p:cNvSpPr>
            <a:spLocks noGrp="1"/>
          </p:cNvSpPr>
          <p:nvPr>
            <p:ph type="title" hasCustomPrompt="1"/>
          </p:nvPr>
        </p:nvSpPr>
        <p:spPr>
          <a:xfrm>
            <a:off x="457199" y="1009268"/>
            <a:ext cx="8366761" cy="4476115"/>
          </a:xfrm>
        </p:spPr>
        <p:txBody>
          <a:bodyPr vert="horz" anchor="ctr" anchorCtr="0"/>
          <a:lstStyle>
            <a:lvl1pPr marL="182880" indent="-457200" rtl="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Sus </a:t>
            </a:r>
            <a:r>
              <a:rPr lang="en-US" err="1"/>
              <a:t>pendisse</a:t>
            </a:r>
            <a:r>
              <a:rPr lang="en-US"/>
              <a:t> </a:t>
            </a:r>
            <a:r>
              <a:rPr lang="en-US" err="1"/>
              <a:t>sem</a:t>
            </a:r>
            <a:r>
              <a:rPr lang="en-US"/>
              <a:t> per semper </a:t>
            </a:r>
            <a:r>
              <a:rPr lang="en-US" err="1"/>
              <a:t>commodo</a:t>
            </a:r>
            <a:r>
              <a:rPr lang="en-US"/>
              <a:t> lorem.”</a:t>
            </a:r>
          </a:p>
        </p:txBody>
      </p:sp>
      <p:sp>
        <p:nvSpPr>
          <p:cNvPr id="9" name="Text Placeholder 2">
            <a:extLst>
              <a:ext uri="{FF2B5EF4-FFF2-40B4-BE49-F238E27FC236}">
                <a16:creationId xmlns:a16="http://schemas.microsoft.com/office/drawing/2014/main" xmlns="" id="{46E05064-B5DA-4441-B4C7-8D9385881BD3}"/>
              </a:ext>
            </a:extLst>
          </p:cNvPr>
          <p:cNvSpPr>
            <a:spLocks noGrp="1"/>
          </p:cNvSpPr>
          <p:nvPr>
            <p:ph type="body" idx="1" hasCustomPrompt="1"/>
          </p:nvPr>
        </p:nvSpPr>
        <p:spPr>
          <a:xfrm>
            <a:off x="457199" y="5485384"/>
            <a:ext cx="8366761" cy="347472"/>
          </a:xfrm>
        </p:spPr>
        <p:txBody>
          <a:bodyPr/>
          <a:lstStyle>
            <a:lvl1pPr marL="0" indent="0" rtl="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6232DDF0-849C-4E14-AA79-D38FAF54F35E}"/>
              </a:ext>
            </a:extLst>
          </p:cNvPr>
          <p:cNvGraphicFramePr>
            <a:graphicFrameLocks noChangeAspect="1"/>
          </p:cNvGraphicFramePr>
          <p:nvPr userDrawn="1">
            <p:custDataLst>
              <p:tags r:id="rId2"/>
            </p:custDataLst>
            <p:extLst>
              <p:ext uri="{D42A27DB-BD31-4B8C-83A1-F6EECF244321}">
                <p14:modId xmlns:p14="http://schemas.microsoft.com/office/powerpoint/2010/main" val="1245025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4" name="think-cell Slide" r:id="rId5" imgW="425" imgH="424" progId="TCLayout.ActiveDocument.1">
                  <p:embed/>
                </p:oleObj>
              </mc:Choice>
              <mc:Fallback>
                <p:oleObj name="think-cell Slide" r:id="rId5" imgW="425" imgH="424" progId="TCLayout.ActiveDocument.1">
                  <p:embed/>
                  <p:pic>
                    <p:nvPicPr>
                      <p:cNvPr id="4" name="Object 3" hidden="1">
                        <a:extLst>
                          <a:ext uri="{FF2B5EF4-FFF2-40B4-BE49-F238E27FC236}">
                            <a16:creationId xmlns:a16="http://schemas.microsoft.com/office/drawing/2014/main" xmlns="" id="{6232DDF0-849C-4E14-AA79-D38FAF54F35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xmlns="" id="{7E2658A3-1872-4FC3-9D58-94F2094AD6FA}"/>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endParaRPr lang="en-US" sz="2400" b="0" i="0" baseline="0">
              <a:latin typeface="Arial Black" panose="020B0A04020102020204" pitchFamily="34" charset="0"/>
              <a:ea typeface="+mj-ea"/>
              <a:cs typeface="+mj-cs"/>
              <a:sym typeface="Arial Black" panose="020B0A04020102020204" pitchFamily="34" charset="0"/>
            </a:endParaRPr>
          </a:p>
        </p:txBody>
      </p:sp>
      <p:sp>
        <p:nvSpPr>
          <p:cNvPr id="9" name="Picture Placeholder 9">
            <a:extLst>
              <a:ext uri="{FF2B5EF4-FFF2-40B4-BE49-F238E27FC236}">
                <a16:creationId xmlns:a16="http://schemas.microsoft.com/office/drawing/2014/main" xmlns="" id="{3124B76B-735A-4421-821F-1A558D45EBCC}"/>
              </a:ext>
            </a:extLst>
          </p:cNvPr>
          <p:cNvSpPr>
            <a:spLocks noGrp="1"/>
          </p:cNvSpPr>
          <p:nvPr>
            <p:ph type="pic" sz="quarter" idx="10"/>
          </p:nvPr>
        </p:nvSpPr>
        <p:spPr>
          <a:xfrm>
            <a:off x="7040880" y="1346199"/>
            <a:ext cx="4690872" cy="4297680"/>
          </a:xfrm>
        </p:spPr>
        <p:txBody>
          <a:bodyPr/>
          <a:lstStyle>
            <a:lvl1pPr marL="0" indent="0" rtl="0">
              <a:buNone/>
              <a:defRPr/>
            </a:lvl1pPr>
          </a:lstStyle>
          <a:p>
            <a:r>
              <a:rPr lang="en-US"/>
              <a:t>Click icon to add picture</a:t>
            </a:r>
          </a:p>
        </p:txBody>
      </p:sp>
      <p:sp>
        <p:nvSpPr>
          <p:cNvPr id="10" name="Title 1">
            <a:extLst>
              <a:ext uri="{FF2B5EF4-FFF2-40B4-BE49-F238E27FC236}">
                <a16:creationId xmlns:a16="http://schemas.microsoft.com/office/drawing/2014/main" xmlns="" id="{05E00C06-0F09-4055-9C4A-4D1F84AD80EE}"/>
              </a:ext>
            </a:extLst>
          </p:cNvPr>
          <p:cNvSpPr>
            <a:spLocks noGrp="1"/>
          </p:cNvSpPr>
          <p:nvPr>
            <p:ph type="title" hasCustomPrompt="1"/>
          </p:nvPr>
        </p:nvSpPr>
        <p:spPr>
          <a:xfrm>
            <a:off x="457199" y="1009268"/>
            <a:ext cx="6060141" cy="4476115"/>
          </a:xfrm>
        </p:spPr>
        <p:txBody>
          <a:bodyPr vert="horz" anchor="ctr" anchorCtr="0"/>
          <a:lstStyle>
            <a:lvl1pPr marL="182880" indent="-457200" rtl="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Sus </a:t>
            </a:r>
            <a:r>
              <a:rPr lang="en-US" err="1"/>
              <a:t>pendisse</a:t>
            </a:r>
            <a:r>
              <a:rPr lang="en-US"/>
              <a:t> </a:t>
            </a:r>
            <a:r>
              <a:rPr lang="en-US" err="1"/>
              <a:t>sem</a:t>
            </a:r>
            <a:r>
              <a:rPr lang="en-US"/>
              <a:t> per semper </a:t>
            </a:r>
            <a:r>
              <a:rPr lang="en-US" err="1"/>
              <a:t>commodo</a:t>
            </a:r>
            <a:r>
              <a:rPr lang="en-US"/>
              <a:t>.”</a:t>
            </a:r>
          </a:p>
        </p:txBody>
      </p:sp>
      <p:sp>
        <p:nvSpPr>
          <p:cNvPr id="11" name="Text Placeholder 2">
            <a:extLst>
              <a:ext uri="{FF2B5EF4-FFF2-40B4-BE49-F238E27FC236}">
                <a16:creationId xmlns:a16="http://schemas.microsoft.com/office/drawing/2014/main" xmlns="" id="{980DDEA7-4BAF-48FA-882B-45D60DCBCF78}"/>
              </a:ext>
            </a:extLst>
          </p:cNvPr>
          <p:cNvSpPr>
            <a:spLocks noGrp="1"/>
          </p:cNvSpPr>
          <p:nvPr>
            <p:ph type="body" idx="1" hasCustomPrompt="1"/>
          </p:nvPr>
        </p:nvSpPr>
        <p:spPr>
          <a:xfrm>
            <a:off x="457199" y="5485384"/>
            <a:ext cx="6060141" cy="347472"/>
          </a:xfrm>
        </p:spPr>
        <p:txBody>
          <a:bodyPr/>
          <a:lstStyle>
            <a:lvl1pPr marL="0" indent="0" rtl="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1478475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438589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DB787625-707B-464D-9B94-C8E30A5D9DA3}"/>
              </a:ext>
            </a:extLst>
          </p:cNvPr>
          <p:cNvGraphicFramePr>
            <a:graphicFrameLocks noChangeAspect="1"/>
          </p:cNvGraphicFramePr>
          <p:nvPr userDrawn="1">
            <p:custDataLst>
              <p:tags r:id="rId2"/>
            </p:custDataLst>
            <p:extLst>
              <p:ext uri="{D42A27DB-BD31-4B8C-83A1-F6EECF244321}">
                <p14:modId xmlns:p14="http://schemas.microsoft.com/office/powerpoint/2010/main" val="29005964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2"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DB787625-707B-464D-9B94-C8E30A5D9DA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lvl1pPr rtl="0">
              <a:defRPr/>
            </a:lvl1pPr>
          </a:lstStyle>
          <a:p>
            <a:r>
              <a:rPr lang="en-US"/>
              <a:t>Click to edit Master title style</a:t>
            </a:r>
          </a:p>
        </p:txBody>
      </p:sp>
    </p:spTree>
    <p:extLst>
      <p:ext uri="{BB962C8B-B14F-4D97-AF65-F5344CB8AC3E}">
        <p14:creationId xmlns:p14="http://schemas.microsoft.com/office/powerpoint/2010/main" val="2115519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DBF6EA8D-77D8-40A0-BF68-C1FE5875DAA0}"/>
              </a:ext>
            </a:extLst>
          </p:cNvPr>
          <p:cNvGraphicFramePr>
            <a:graphicFrameLocks noChangeAspect="1"/>
          </p:cNvGraphicFramePr>
          <p:nvPr userDrawn="1">
            <p:custDataLst>
              <p:tags r:id="rId2"/>
            </p:custDataLst>
            <p:extLst>
              <p:ext uri="{D42A27DB-BD31-4B8C-83A1-F6EECF244321}">
                <p14:modId xmlns:p14="http://schemas.microsoft.com/office/powerpoint/2010/main" val="19113268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6"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DBF6EA8D-77D8-40A0-BF68-C1FE5875DAA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lvl1pPr rtl="0">
              <a:defRPr/>
            </a:lvl1pPr>
          </a:lstStyle>
          <a:p>
            <a:r>
              <a:rPr lang="en-US"/>
              <a:t>Click to edit Master title style</a:t>
            </a:r>
          </a:p>
        </p:txBody>
      </p:sp>
      <p:sp>
        <p:nvSpPr>
          <p:cNvPr id="7" name="Content Placeholder 6"/>
          <p:cNvSpPr>
            <a:spLocks noGrp="1"/>
          </p:cNvSpPr>
          <p:nvPr>
            <p:ph sz="quarter" idx="10"/>
          </p:nvPr>
        </p:nvSpPr>
        <p:spPr>
          <a:xfrm>
            <a:off x="457200" y="1343025"/>
            <a:ext cx="11276013" cy="4645023"/>
          </a:xfrm>
          <a:prstGeom prst="rect">
            <a:avLst/>
          </a:prstGeom>
        </p:spPr>
        <p:txBody>
          <a:bodyPr/>
          <a:lstStyle>
            <a:lvl1pPr marL="228600" indent="-228600" rtl="0">
              <a:buSzPct val="100000"/>
              <a:buFont typeface="Wingdings" panose="05000000000000000000" pitchFamily="2" charset="2"/>
              <a:buChar char="§"/>
              <a:defRPr/>
            </a:lvl1pPr>
            <a:lvl2pPr marL="461963" indent="-228600" rtl="0">
              <a:buSzPct val="100000"/>
              <a:buFont typeface="Arial" panose="020B0604020202020204" pitchFamily="34" charset="0"/>
              <a:buChar char="–"/>
              <a:defRPr/>
            </a:lvl2pPr>
            <a:lvl3pPr marL="682625" indent="-228600" rtl="0">
              <a:buSzPct val="100000"/>
              <a:buFont typeface="Wingdings" panose="05000000000000000000" pitchFamily="2" charset="2"/>
              <a:buChar char="§"/>
              <a:defRPr/>
            </a:lvl3pPr>
            <a:lvl4pPr marL="914400" indent="-228600" rtl="0">
              <a:buSzPct val="100000"/>
              <a:buFont typeface="Arial" panose="020B0604020202020204" pitchFamily="34" charset="0"/>
              <a:buChar char="–"/>
              <a:defRPr/>
            </a:lvl4pPr>
            <a:lvl5pPr marL="1146175" indent="-228600" rtl="0">
              <a:buSzPct val="1000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D7825197-AC92-4393-83A4-1401AFE6A8DA}"/>
              </a:ext>
            </a:extLst>
          </p:cNvPr>
          <p:cNvGraphicFramePr>
            <a:graphicFrameLocks noChangeAspect="1"/>
          </p:cNvGraphicFramePr>
          <p:nvPr userDrawn="1">
            <p:custDataLst>
              <p:tags r:id="rId2"/>
            </p:custDataLst>
            <p:extLst>
              <p:ext uri="{D42A27DB-BD31-4B8C-83A1-F6EECF244321}">
                <p14:modId xmlns:p14="http://schemas.microsoft.com/office/powerpoint/2010/main" val="21978942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6"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D7825197-AC92-4393-83A4-1401AFE6A8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2" name="Title 1"/>
          <p:cNvSpPr>
            <a:spLocks noGrp="1"/>
          </p:cNvSpPr>
          <p:nvPr>
            <p:ph type="ctrTitle"/>
          </p:nvPr>
        </p:nvSpPr>
        <p:spPr>
          <a:xfrm>
            <a:off x="2166861" y="1687986"/>
            <a:ext cx="4545024" cy="1994392"/>
          </a:xfrm>
        </p:spPr>
        <p:txBody>
          <a:bodyPr vert="horz" wrap="square" anchor="ctr" anchorCtr="0">
            <a:noAutofit/>
          </a:bodyPr>
          <a:lstStyle>
            <a:lvl1pPr algn="l" rtl="0">
              <a:defRPr sz="3600"/>
            </a:lvl1pPr>
          </a:lstStyle>
          <a:p>
            <a:r>
              <a:rPr lang="en-US"/>
              <a:t>Click to edit Master title style</a:t>
            </a:r>
          </a:p>
        </p:txBody>
      </p:sp>
      <p:sp>
        <p:nvSpPr>
          <p:cNvPr id="11" name="Focus Frame 2"/>
          <p:cNvSpPr>
            <a:spLocks noChangeAspect="1"/>
          </p:cNvSpPr>
          <p:nvPr userDrawn="1"/>
        </p:nvSpPr>
        <p:spPr bwMode="gray">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5" name="Focus Frame 2"/>
          <p:cNvSpPr>
            <a:spLocks noChangeAspect="1"/>
          </p:cNvSpPr>
          <p:nvPr userDrawn="1"/>
        </p:nvSpPr>
        <p:spPr bwMode="gray">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9689540" y="5975402"/>
            <a:ext cx="2050653" cy="469087"/>
          </a:xfrm>
          <a:prstGeom prst="rect">
            <a:avLst/>
          </a:prstGeom>
        </p:spPr>
      </p:pic>
      <p:sp>
        <p:nvSpPr>
          <p:cNvPr id="8" name="TextBox 7"/>
          <p:cNvSpPr txBox="1"/>
          <p:nvPr userDrawn="1"/>
        </p:nvSpPr>
        <p:spPr bwMode="gray">
          <a:xfrm>
            <a:off x="460257" y="6134024"/>
            <a:ext cx="7048908" cy="323165"/>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2020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DFFBEF3C-4914-49A5-8106-E95CEEDCC571}"/>
              </a:ext>
            </a:extLst>
          </p:cNvPr>
          <p:cNvGraphicFramePr>
            <a:graphicFrameLocks noChangeAspect="1"/>
          </p:cNvGraphicFramePr>
          <p:nvPr userDrawn="1">
            <p:custDataLst>
              <p:tags r:id="rId2"/>
            </p:custDataLst>
            <p:extLst>
              <p:ext uri="{D42A27DB-BD31-4B8C-83A1-F6EECF244321}">
                <p14:modId xmlns:p14="http://schemas.microsoft.com/office/powerpoint/2010/main" val="1758717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60" name="think-cell Slide" r:id="rId4" imgW="395" imgH="394" progId="TCLayout.ActiveDocument.1">
                  <p:embed/>
                </p:oleObj>
              </mc:Choice>
              <mc:Fallback>
                <p:oleObj name="think-cell Slide" r:id="rId4" imgW="395" imgH="394" progId="TCLayout.ActiveDocument.1">
                  <p:embed/>
                  <p:pic>
                    <p:nvPicPr>
                      <p:cNvPr id="5" name="Object 4" hidden="1">
                        <a:extLst>
                          <a:ext uri="{FF2B5EF4-FFF2-40B4-BE49-F238E27FC236}">
                            <a16:creationId xmlns:a16="http://schemas.microsoft.com/office/drawing/2014/main" xmlns="" id="{DFFBEF3C-4914-49A5-8106-E95CEEDCC57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lvl1pPr rtl="0">
              <a:defRPr/>
            </a:lvl1pPr>
          </a:lstStyle>
          <a:p>
            <a:r>
              <a:rPr lang="en-US"/>
              <a:t>Click to edit Master title style</a:t>
            </a:r>
          </a:p>
        </p:txBody>
      </p:sp>
      <p:sp>
        <p:nvSpPr>
          <p:cNvPr id="3" name="Content Placeholder 2"/>
          <p:cNvSpPr>
            <a:spLocks noGrp="1"/>
          </p:cNvSpPr>
          <p:nvPr>
            <p:ph sz="half" idx="1"/>
          </p:nvPr>
        </p:nvSpPr>
        <p:spPr>
          <a:xfrm>
            <a:off x="457201" y="1343026"/>
            <a:ext cx="5499100" cy="4645024"/>
          </a:xfrm>
          <a:prstGeom prst="rect">
            <a:avLst/>
          </a:prstGeom>
        </p:spPr>
        <p:txBody>
          <a:bodyPr>
            <a:noAutofit/>
          </a:bodyPr>
          <a:lstStyle>
            <a:lvl1pPr marL="228600" indent="-228600" rtl="0">
              <a:buSzPct val="100000"/>
              <a:buFont typeface="Wingdings" panose="05000000000000000000" pitchFamily="2" charset="2"/>
              <a:buChar char="§"/>
              <a:defRPr sz="1600"/>
            </a:lvl1pPr>
            <a:lvl2pPr marL="461963" indent="-228600" rtl="0">
              <a:buSzPct val="100000"/>
              <a:buFont typeface="Arial" panose="020B0604020202020204" pitchFamily="34" charset="0"/>
              <a:buChar char="–"/>
              <a:defRPr sz="1600"/>
            </a:lvl2pPr>
            <a:lvl3pPr marL="682625" indent="-228600" rtl="0">
              <a:buSzPct val="100000"/>
              <a:buFont typeface="Wingdings" panose="05000000000000000000" pitchFamily="2" charset="2"/>
              <a:buChar char="§"/>
              <a:defRPr sz="1600"/>
            </a:lvl3pPr>
            <a:lvl4pPr marL="914400" indent="-228600" rtl="0">
              <a:buSzPct val="100000"/>
              <a:buFont typeface="Arial" panose="020B0604020202020204" pitchFamily="34" charset="0"/>
              <a:buChar char="–"/>
              <a:defRPr sz="1600"/>
            </a:lvl4pPr>
            <a:lvl5pPr marL="1146175" indent="-228600" rtl="0">
              <a:buSzPct val="100000"/>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1F3923EE-BD89-431D-85D1-984248C24DD3}"/>
              </a:ext>
            </a:extLst>
          </p:cNvPr>
          <p:cNvGraphicFramePr>
            <a:graphicFrameLocks noChangeAspect="1"/>
          </p:cNvGraphicFramePr>
          <p:nvPr userDrawn="1">
            <p:custDataLst>
              <p:tags r:id="rId2"/>
            </p:custDataLst>
            <p:extLst>
              <p:ext uri="{D42A27DB-BD31-4B8C-83A1-F6EECF244321}">
                <p14:modId xmlns:p14="http://schemas.microsoft.com/office/powerpoint/2010/main" val="1700606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4" name="think-cell Slide" r:id="rId4" imgW="395" imgH="394" progId="TCLayout.ActiveDocument.1">
                  <p:embed/>
                </p:oleObj>
              </mc:Choice>
              <mc:Fallback>
                <p:oleObj name="think-cell Slide" r:id="rId4" imgW="395" imgH="394" progId="TCLayout.ActiveDocument.1">
                  <p:embed/>
                  <p:pic>
                    <p:nvPicPr>
                      <p:cNvPr id="6" name="Object 5" hidden="1">
                        <a:extLst>
                          <a:ext uri="{FF2B5EF4-FFF2-40B4-BE49-F238E27FC236}">
                            <a16:creationId xmlns:a16="http://schemas.microsoft.com/office/drawing/2014/main" xmlns="" id="{1F3923EE-BD89-431D-85D1-984248C24DD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lvl1pPr rtl="0">
              <a:defRPr/>
            </a:lvl1pPr>
          </a:lstStyle>
          <a:p>
            <a:r>
              <a:rPr lang="en-US"/>
              <a:t>Click to edit Master title style</a:t>
            </a:r>
          </a:p>
        </p:txBody>
      </p:sp>
      <p:sp>
        <p:nvSpPr>
          <p:cNvPr id="3" name="Content Placeholder 2"/>
          <p:cNvSpPr>
            <a:spLocks noGrp="1"/>
          </p:cNvSpPr>
          <p:nvPr>
            <p:ph sz="half" idx="1"/>
          </p:nvPr>
        </p:nvSpPr>
        <p:spPr>
          <a:xfrm>
            <a:off x="457201" y="1343026"/>
            <a:ext cx="5499100" cy="4645024"/>
          </a:xfrm>
          <a:prstGeom prst="rect">
            <a:avLst/>
          </a:prstGeom>
        </p:spPr>
        <p:txBody>
          <a:bodyPr>
            <a:noAutofit/>
          </a:bodyPr>
          <a:lstStyle>
            <a:lvl1pPr marL="228600" indent="-228600" rtl="0">
              <a:buSzPct val="100000"/>
              <a:buFont typeface="Wingdings" panose="05000000000000000000" pitchFamily="2" charset="2"/>
              <a:buChar char="§"/>
              <a:defRPr sz="1600"/>
            </a:lvl1pPr>
            <a:lvl2pPr marL="461963" indent="-228600" rtl="0">
              <a:buSzPct val="100000"/>
              <a:buFont typeface="Arial" panose="020B0604020202020204" pitchFamily="34" charset="0"/>
              <a:buChar char="–"/>
              <a:defRPr sz="1600"/>
            </a:lvl2pPr>
            <a:lvl3pPr marL="682625" indent="-228600" rtl="0">
              <a:buSzPct val="100000"/>
              <a:buFont typeface="Wingdings" panose="05000000000000000000" pitchFamily="2" charset="2"/>
              <a:buChar char="§"/>
              <a:defRPr sz="1600"/>
            </a:lvl3pPr>
            <a:lvl4pPr marL="914400" indent="-228600" rtl="0">
              <a:buSzPct val="100000"/>
              <a:buFont typeface="Arial" panose="020B0604020202020204" pitchFamily="34" charset="0"/>
              <a:buChar char="–"/>
              <a:defRPr sz="1600"/>
            </a:lvl4pPr>
            <a:lvl5pPr marL="1146175" indent="-228600" rtl="0">
              <a:buSzPct val="100000"/>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34113" y="1343026"/>
            <a:ext cx="5499100" cy="4645024"/>
          </a:xfrm>
          <a:prstGeom prst="rect">
            <a:avLst/>
          </a:prstGeom>
        </p:spPr>
        <p:txBody>
          <a:bodyPr>
            <a:noAutofit/>
          </a:bodyPr>
          <a:lstStyle>
            <a:lvl1pPr marL="228600" indent="-228600" rtl="0">
              <a:buSzPct val="100000"/>
              <a:buFont typeface="Wingdings" panose="05000000000000000000" pitchFamily="2" charset="2"/>
              <a:buChar char="§"/>
              <a:defRPr sz="1600"/>
            </a:lvl1pPr>
            <a:lvl2pPr marL="461963" indent="-228600" rtl="0">
              <a:buSzPct val="100000"/>
              <a:buFont typeface="Arial" panose="020B0604020202020204" pitchFamily="34" charset="0"/>
              <a:buChar char="–"/>
              <a:defRPr sz="1600"/>
            </a:lvl2pPr>
            <a:lvl3pPr marL="682625" indent="-228600" rtl="0">
              <a:buSzPct val="100000"/>
              <a:buFont typeface="Wingdings" panose="05000000000000000000" pitchFamily="2" charset="2"/>
              <a:buChar char="§"/>
              <a:defRPr sz="1600"/>
            </a:lvl3pPr>
            <a:lvl4pPr marL="914400" indent="-228600" rtl="0">
              <a:buSzPct val="100000"/>
              <a:buFont typeface="Arial" panose="020B0604020202020204" pitchFamily="34" charset="0"/>
              <a:buChar char="–"/>
              <a:defRPr sz="1600"/>
            </a:lvl4pPr>
            <a:lvl5pPr marL="1146175" indent="-228600" rtl="0">
              <a:buSzPct val="100000"/>
              <a:buFont typeface="Wingdings" panose="05000000000000000000" pitchFamily="2" charset="2"/>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BD614D2F-38E7-4F4F-9527-2449F37E2C1C}"/>
              </a:ext>
            </a:extLst>
          </p:cNvPr>
          <p:cNvGraphicFramePr>
            <a:graphicFrameLocks noChangeAspect="1"/>
          </p:cNvGraphicFramePr>
          <p:nvPr userDrawn="1">
            <p:custDataLst>
              <p:tags r:id="rId2"/>
            </p:custDataLst>
            <p:extLst>
              <p:ext uri="{D42A27DB-BD31-4B8C-83A1-F6EECF244321}">
                <p14:modId xmlns:p14="http://schemas.microsoft.com/office/powerpoint/2010/main" val="38330728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08"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BD614D2F-38E7-4F4F-9527-2449F37E2C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ext Placeholder 11"/>
          <p:cNvSpPr>
            <a:spLocks noGrp="1"/>
          </p:cNvSpPr>
          <p:nvPr>
            <p:ph type="body" sz="quarter" idx="16"/>
          </p:nvPr>
        </p:nvSpPr>
        <p:spPr>
          <a:xfrm>
            <a:off x="4424193" y="1343025"/>
            <a:ext cx="3336925" cy="4645025"/>
          </a:xfrm>
          <a:prstGeom prst="rect">
            <a:avLst/>
          </a:prstGeom>
        </p:spPr>
        <p:txBody>
          <a:bodyPr>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33363" rtl="0">
              <a:buSzPct val="100000"/>
              <a:buFont typeface="Arial" panose="020B0604020202020204" pitchFamily="34" charset="0"/>
              <a:buChar char="–"/>
              <a:defRPr lang="en-US" sz="1600" kern="1200" dirty="0" smtClean="0">
                <a:solidFill>
                  <a:schemeClr val="tx1"/>
                </a:solidFill>
                <a:latin typeface="+mn-lt"/>
                <a:ea typeface="+mn-ea"/>
                <a:cs typeface="+mn-cs"/>
              </a:defRPr>
            </a:lvl3pPr>
            <a:lvl4pPr marL="682625" indent="-225425" rtl="0">
              <a:buSzPct val="100000"/>
              <a:buFont typeface="Wingdings" panose="05000000000000000000" pitchFamily="2" charset="2"/>
              <a:buChar char="§"/>
              <a:defRPr lang="en-US" sz="1600" kern="1200" dirty="0">
                <a:solidFill>
                  <a:schemeClr val="tx1"/>
                </a:solidFill>
                <a:latin typeface="+mn-lt"/>
                <a:ea typeface="+mn-ea"/>
                <a:cs typeface="+mn-cs"/>
              </a:defRPr>
            </a:lvl4pPr>
            <a:lvl5pPr marL="914400" indent="-228600" rtl="0">
              <a:buSzPct val="100000"/>
              <a:buFont typeface="Arial" panose="020B0604020202020204" pitchFamily="34" charset="0"/>
              <a:buChar char="‒"/>
              <a:defRPr lang="en-US" sz="16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11"/>
          <p:cNvSpPr>
            <a:spLocks noGrp="1"/>
          </p:cNvSpPr>
          <p:nvPr>
            <p:ph type="body" sz="quarter" idx="17"/>
          </p:nvPr>
        </p:nvSpPr>
        <p:spPr>
          <a:xfrm>
            <a:off x="8391186" y="1343025"/>
            <a:ext cx="3336925" cy="4645025"/>
          </a:xfrm>
          <a:prstGeom prst="rect">
            <a:avLst/>
          </a:prstGeom>
        </p:spPr>
        <p:txBody>
          <a:bodyPr>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rtl="0">
              <a:buSzPct val="100000"/>
              <a:buFont typeface="Arial" panose="020B0604020202020204" pitchFamily="34" charset="0"/>
              <a:buChar char="–"/>
              <a:defRPr sz="1600"/>
            </a:lvl3pPr>
            <a:lvl4pPr marL="682625" indent="-228600" rtl="0">
              <a:buSzPct val="10000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vert="horz"/>
          <a:lstStyle>
            <a:lvl1pPr rtl="0">
              <a:defRPr/>
            </a:lvl1pPr>
          </a:lstStyle>
          <a:p>
            <a:r>
              <a:rPr lang="en-US"/>
              <a:t>Click to edit Master title style</a:t>
            </a:r>
          </a:p>
        </p:txBody>
      </p:sp>
      <p:sp>
        <p:nvSpPr>
          <p:cNvPr id="12" name="Text Placeholder 11"/>
          <p:cNvSpPr>
            <a:spLocks noGrp="1"/>
          </p:cNvSpPr>
          <p:nvPr>
            <p:ph type="body" sz="quarter" idx="13"/>
          </p:nvPr>
        </p:nvSpPr>
        <p:spPr>
          <a:xfrm>
            <a:off x="457200" y="1343025"/>
            <a:ext cx="3336925" cy="4645025"/>
          </a:xfrm>
          <a:prstGeom prst="rect">
            <a:avLst/>
          </a:prstGeom>
        </p:spPr>
        <p:txBody>
          <a:bodyPr>
            <a:noAutofit/>
          </a:bodyPr>
          <a:lstStyle>
            <a:lvl1pPr marL="0" indent="0" rtl="0">
              <a:buNone/>
              <a:defRPr sz="1600" b="1"/>
            </a:lvl1pPr>
            <a:lvl2pPr marL="228600" indent="-228600" rtl="0">
              <a:buClr>
                <a:schemeClr val="tx2"/>
              </a:buClr>
              <a:buSzPct val="100000"/>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SzPct val="10000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78CAC301-497F-4D10-A897-A8F38F027CC2}"/>
              </a:ext>
            </a:extLst>
          </p:cNvPr>
          <p:cNvGraphicFramePr>
            <a:graphicFrameLocks noChangeAspect="1"/>
          </p:cNvGraphicFramePr>
          <p:nvPr userDrawn="1">
            <p:custDataLst>
              <p:tags r:id="rId2"/>
            </p:custDataLst>
            <p:extLst>
              <p:ext uri="{D42A27DB-BD31-4B8C-83A1-F6EECF244321}">
                <p14:modId xmlns:p14="http://schemas.microsoft.com/office/powerpoint/2010/main" val="37550658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32"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78CAC301-497F-4D10-A897-A8F38F027C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ext Placeholder 11"/>
          <p:cNvSpPr>
            <a:spLocks noGrp="1"/>
          </p:cNvSpPr>
          <p:nvPr>
            <p:ph type="body" sz="quarter" idx="19"/>
          </p:nvPr>
        </p:nvSpPr>
        <p:spPr bwMode="ltGray">
          <a:xfrm>
            <a:off x="4424192" y="1343025"/>
            <a:ext cx="3336925" cy="4645025"/>
          </a:xfrm>
          <a:prstGeom prst="rect">
            <a:avLst/>
          </a:prstGeom>
          <a:solidFill>
            <a:srgbClr val="26486F"/>
          </a:solidFill>
        </p:spPr>
        <p:txBody>
          <a:bodyPr lIns="182880" tIns="182880" rIns="91440" bIns="182880">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rtl="0">
              <a:buSzPct val="100000"/>
              <a:buFont typeface="Arial" panose="020B0604020202020204" pitchFamily="34" charset="0"/>
              <a:buChar char="–"/>
              <a:defRPr sz="1600"/>
            </a:lvl3pPr>
            <a:lvl4pPr marL="682625" indent="-228600" rtl="0">
              <a:buSzPct val="10000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1"/>
          <p:cNvSpPr>
            <a:spLocks noGrp="1"/>
          </p:cNvSpPr>
          <p:nvPr>
            <p:ph type="body" sz="quarter" idx="20"/>
          </p:nvPr>
        </p:nvSpPr>
        <p:spPr bwMode="ltGray">
          <a:xfrm>
            <a:off x="8391523" y="1343025"/>
            <a:ext cx="3336925" cy="4645025"/>
          </a:xfrm>
          <a:prstGeom prst="rect">
            <a:avLst/>
          </a:prstGeom>
          <a:solidFill>
            <a:srgbClr val="26486F"/>
          </a:solidFill>
        </p:spPr>
        <p:txBody>
          <a:bodyPr lIns="182880" tIns="182880" rIns="91440" bIns="182880">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rtl="0">
              <a:buSzPct val="100000"/>
              <a:buFont typeface="Arial" panose="020B0604020202020204" pitchFamily="34" charset="0"/>
              <a:buChar char="–"/>
              <a:defRPr sz="1600"/>
            </a:lvl3pPr>
            <a:lvl4pPr marL="682625" indent="-228600" rtl="0">
              <a:buSzPct val="10000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1"/>
          <p:cNvSpPr>
            <a:spLocks noGrp="1"/>
          </p:cNvSpPr>
          <p:nvPr>
            <p:ph type="body" sz="quarter" idx="18"/>
          </p:nvPr>
        </p:nvSpPr>
        <p:spPr bwMode="ltGray">
          <a:xfrm>
            <a:off x="457200" y="1343025"/>
            <a:ext cx="3336925" cy="4645025"/>
          </a:xfrm>
          <a:prstGeom prst="rect">
            <a:avLst/>
          </a:prstGeom>
          <a:solidFill>
            <a:srgbClr val="26486F"/>
          </a:solidFill>
        </p:spPr>
        <p:txBody>
          <a:bodyPr lIns="182880" tIns="182880" rIns="91440" bIns="182880">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rtl="0">
              <a:buSzPct val="100000"/>
              <a:buFont typeface="Arial" panose="020B0604020202020204" pitchFamily="34" charset="0"/>
              <a:buChar char="–"/>
              <a:defRPr sz="1600"/>
            </a:lvl3pPr>
            <a:lvl4pPr marL="682625" indent="-228600" rtl="0">
              <a:buSzPct val="10000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vert="horz"/>
          <a:lstStyle>
            <a:lvl1pPr rtl="0">
              <a:defRPr/>
            </a:lvl1pPr>
          </a:lstStyle>
          <a:p>
            <a:r>
              <a:rPr lang="en-US"/>
              <a:t>Click to edit Master title style</a:t>
            </a:r>
          </a:p>
        </p:txBody>
      </p:sp>
    </p:spTree>
    <p:extLst>
      <p:ext uri="{BB962C8B-B14F-4D97-AF65-F5344CB8AC3E}">
        <p14:creationId xmlns:p14="http://schemas.microsoft.com/office/powerpoint/2010/main" val="615568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E12A1B02-EB79-4593-A86A-38B83D54552D}"/>
              </a:ext>
            </a:extLst>
          </p:cNvPr>
          <p:cNvGraphicFramePr>
            <a:graphicFrameLocks noChangeAspect="1"/>
          </p:cNvGraphicFramePr>
          <p:nvPr userDrawn="1">
            <p:custDataLst>
              <p:tags r:id="rId2"/>
            </p:custDataLst>
            <p:extLst>
              <p:ext uri="{D42A27DB-BD31-4B8C-83A1-F6EECF244321}">
                <p14:modId xmlns:p14="http://schemas.microsoft.com/office/powerpoint/2010/main" val="42424581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56"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E12A1B02-EB79-4593-A86A-38B83D54552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Text Placeholder 11"/>
          <p:cNvSpPr>
            <a:spLocks noGrp="1"/>
          </p:cNvSpPr>
          <p:nvPr>
            <p:ph type="body" sz="quarter" idx="17"/>
          </p:nvPr>
        </p:nvSpPr>
        <p:spPr>
          <a:xfrm>
            <a:off x="457200" y="1343025"/>
            <a:ext cx="2563495" cy="4645025"/>
          </a:xfrm>
          <a:prstGeom prst="rect">
            <a:avLst/>
          </a:prstGeom>
          <a:noFill/>
        </p:spPr>
        <p:txBody>
          <a:bodyPr>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rtl="0">
              <a:buSzPct val="100000"/>
              <a:buFont typeface="Arial" panose="020B0604020202020204" pitchFamily="34" charset="0"/>
              <a:buChar char="–"/>
              <a:defRPr sz="1600"/>
            </a:lvl3pPr>
            <a:lvl4pPr marL="682625" indent="-228600" rtl="0">
              <a:buSzPct val="10000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p:cNvSpPr>
            <a:spLocks noGrp="1"/>
          </p:cNvSpPr>
          <p:nvPr>
            <p:ph type="body" sz="quarter" idx="18"/>
          </p:nvPr>
        </p:nvSpPr>
        <p:spPr>
          <a:xfrm>
            <a:off x="3375342" y="1343025"/>
            <a:ext cx="2563495" cy="4645025"/>
          </a:xfrm>
          <a:prstGeom prst="rect">
            <a:avLst/>
          </a:prstGeom>
          <a:noFill/>
        </p:spPr>
        <p:txBody>
          <a:bodyPr>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rtl="0">
              <a:buSzPct val="100000"/>
              <a:buFont typeface="Arial" panose="020B0604020202020204" pitchFamily="34" charset="0"/>
              <a:buChar char="–"/>
              <a:defRPr sz="1600"/>
            </a:lvl3pPr>
            <a:lvl4pPr marL="682625" indent="-228600" rtl="0">
              <a:buSzPct val="10000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1"/>
          <p:cNvSpPr>
            <a:spLocks noGrp="1"/>
          </p:cNvSpPr>
          <p:nvPr>
            <p:ph type="body" sz="quarter" idx="19"/>
          </p:nvPr>
        </p:nvSpPr>
        <p:spPr>
          <a:xfrm>
            <a:off x="6254752" y="1343025"/>
            <a:ext cx="2563495" cy="4645025"/>
          </a:xfrm>
          <a:prstGeom prst="rect">
            <a:avLst/>
          </a:prstGeom>
          <a:noFill/>
        </p:spPr>
        <p:txBody>
          <a:bodyPr>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rtl="0">
              <a:buSzPct val="100000"/>
              <a:buFont typeface="Arial" panose="020B0604020202020204" pitchFamily="34" charset="0"/>
              <a:buChar char="–"/>
              <a:defRPr sz="1600"/>
            </a:lvl3pPr>
            <a:lvl4pPr marL="682625" indent="-228600" rtl="0">
              <a:buSzPct val="10000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1"/>
          <p:cNvSpPr>
            <a:spLocks noGrp="1"/>
          </p:cNvSpPr>
          <p:nvPr>
            <p:ph type="body" sz="quarter" idx="20"/>
          </p:nvPr>
        </p:nvSpPr>
        <p:spPr>
          <a:xfrm>
            <a:off x="9169718" y="1343025"/>
            <a:ext cx="2563495" cy="4645025"/>
          </a:xfrm>
          <a:prstGeom prst="rect">
            <a:avLst/>
          </a:prstGeom>
          <a:noFill/>
        </p:spPr>
        <p:txBody>
          <a:bodyPr>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rtl="0">
              <a:buSzPct val="100000"/>
              <a:buFont typeface="Arial" panose="020B0604020202020204" pitchFamily="34" charset="0"/>
              <a:buChar char="–"/>
              <a:defRPr sz="1600"/>
            </a:lvl3pPr>
            <a:lvl4pPr marL="682625" indent="-228600" rtl="0">
              <a:buSzPct val="10000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vert="horz"/>
          <a:lstStyle>
            <a:lvl1pPr rtl="0">
              <a:defRPr/>
            </a:lvl1pPr>
          </a:lstStyle>
          <a:p>
            <a:r>
              <a:rPr lang="en-US"/>
              <a:t>Click to edit Master title style</a:t>
            </a:r>
          </a:p>
        </p:txBody>
      </p:sp>
    </p:spTree>
    <p:extLst>
      <p:ext uri="{BB962C8B-B14F-4D97-AF65-F5344CB8AC3E}">
        <p14:creationId xmlns:p14="http://schemas.microsoft.com/office/powerpoint/2010/main" val="3524743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EE440B4D-7129-4627-BA6D-7139E66B7BAB}"/>
              </a:ext>
            </a:extLst>
          </p:cNvPr>
          <p:cNvGraphicFramePr>
            <a:graphicFrameLocks noChangeAspect="1"/>
          </p:cNvGraphicFramePr>
          <p:nvPr userDrawn="1">
            <p:custDataLst>
              <p:tags r:id="rId2"/>
            </p:custDataLst>
            <p:extLst>
              <p:ext uri="{D42A27DB-BD31-4B8C-83A1-F6EECF244321}">
                <p14:modId xmlns:p14="http://schemas.microsoft.com/office/powerpoint/2010/main" val="19450551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80"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EE440B4D-7129-4627-BA6D-7139E66B7BA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lvl1pPr rtl="0">
              <a:defRPr/>
            </a:lvl1pPr>
          </a:lstStyle>
          <a:p>
            <a:r>
              <a:rPr lang="en-US"/>
              <a:t>Click to edit Master title style</a:t>
            </a:r>
          </a:p>
        </p:txBody>
      </p:sp>
      <p:sp>
        <p:nvSpPr>
          <p:cNvPr id="16" name="Text Placeholder 11"/>
          <p:cNvSpPr>
            <a:spLocks noGrp="1"/>
          </p:cNvSpPr>
          <p:nvPr>
            <p:ph type="body" sz="quarter" idx="18"/>
          </p:nvPr>
        </p:nvSpPr>
        <p:spPr bwMode="ltGray">
          <a:xfrm>
            <a:off x="457200" y="1343025"/>
            <a:ext cx="2563495" cy="4645025"/>
          </a:xfrm>
          <a:prstGeom prst="rect">
            <a:avLst/>
          </a:prstGeom>
          <a:solidFill>
            <a:srgbClr val="26486F"/>
          </a:solidFill>
        </p:spPr>
        <p:txBody>
          <a:bodyPr lIns="182880" tIns="182880" rIns="91440" bIns="182880">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rtl="0">
              <a:buSzPct val="100000"/>
              <a:buFont typeface="Arial" panose="020B0604020202020204" pitchFamily="34" charset="0"/>
              <a:buChar char="–"/>
              <a:defRPr sz="1600"/>
            </a:lvl3pPr>
            <a:lvl4pPr marL="682625" indent="-228600" rtl="0">
              <a:buSzPct val="10000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1"/>
          <p:cNvSpPr>
            <a:spLocks noGrp="1"/>
          </p:cNvSpPr>
          <p:nvPr>
            <p:ph type="body" sz="quarter" idx="19"/>
          </p:nvPr>
        </p:nvSpPr>
        <p:spPr bwMode="ltGray">
          <a:xfrm>
            <a:off x="3363487" y="1343025"/>
            <a:ext cx="2563495" cy="4645025"/>
          </a:xfrm>
          <a:prstGeom prst="rect">
            <a:avLst/>
          </a:prstGeom>
          <a:solidFill>
            <a:srgbClr val="26486F"/>
          </a:solidFill>
        </p:spPr>
        <p:txBody>
          <a:bodyPr lIns="182880" tIns="182880" rIns="91440" bIns="182880">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rtl="0">
              <a:buSzPct val="100000"/>
              <a:buFont typeface="Arial" panose="020B0604020202020204" pitchFamily="34" charset="0"/>
              <a:buChar char="–"/>
              <a:defRPr sz="1600"/>
            </a:lvl3pPr>
            <a:lvl4pPr marL="682625" indent="-228600" rtl="0">
              <a:buSzPct val="10000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1"/>
          <p:cNvSpPr>
            <a:spLocks noGrp="1"/>
          </p:cNvSpPr>
          <p:nvPr>
            <p:ph type="body" sz="quarter" idx="20"/>
          </p:nvPr>
        </p:nvSpPr>
        <p:spPr bwMode="ltGray">
          <a:xfrm>
            <a:off x="6266602" y="1343025"/>
            <a:ext cx="2563495" cy="4645025"/>
          </a:xfrm>
          <a:prstGeom prst="rect">
            <a:avLst/>
          </a:prstGeom>
          <a:solidFill>
            <a:srgbClr val="26486F"/>
          </a:solidFill>
        </p:spPr>
        <p:txBody>
          <a:bodyPr lIns="182880" tIns="182880" rIns="91440" bIns="182880">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rtl="0">
              <a:buSzPct val="100000"/>
              <a:buFont typeface="Arial" panose="020B0604020202020204" pitchFamily="34" charset="0"/>
              <a:buChar char="–"/>
              <a:defRPr sz="1600"/>
            </a:lvl3pPr>
            <a:lvl4pPr marL="682625" indent="-228600" rtl="0">
              <a:buSzPct val="10000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p:cNvSpPr>
            <a:spLocks noGrp="1"/>
          </p:cNvSpPr>
          <p:nvPr>
            <p:ph type="body" sz="quarter" idx="21"/>
          </p:nvPr>
        </p:nvSpPr>
        <p:spPr bwMode="ltGray">
          <a:xfrm>
            <a:off x="9166542" y="1343025"/>
            <a:ext cx="2563495" cy="4645025"/>
          </a:xfrm>
          <a:prstGeom prst="rect">
            <a:avLst/>
          </a:prstGeom>
          <a:solidFill>
            <a:srgbClr val="26486F"/>
          </a:solidFill>
        </p:spPr>
        <p:txBody>
          <a:bodyPr lIns="182880" tIns="182880" rIns="91440" bIns="182880">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rtl="0">
              <a:buSzPct val="100000"/>
              <a:buFont typeface="Arial" panose="020B0604020202020204" pitchFamily="34" charset="0"/>
              <a:buChar char="–"/>
              <a:defRPr sz="1600"/>
            </a:lvl3pPr>
            <a:lvl4pPr marL="682625" indent="-228600" rtl="0">
              <a:buSzPct val="100000"/>
              <a:buFont typeface="Wingdings" panose="05000000000000000000" pitchFamily="2" charset="2"/>
              <a:buChar char="§"/>
              <a:defRPr sz="1600"/>
            </a:lvl4pPr>
            <a:lvl5pPr marL="914400" indent="-231775"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4F9938A3-E60E-433A-8D0D-544AED263B4F}"/>
              </a:ext>
            </a:extLst>
          </p:cNvPr>
          <p:cNvGraphicFramePr>
            <a:graphicFrameLocks noChangeAspect="1"/>
          </p:cNvGraphicFramePr>
          <p:nvPr userDrawn="1">
            <p:custDataLst>
              <p:tags r:id="rId2"/>
            </p:custDataLst>
            <p:extLst>
              <p:ext uri="{D42A27DB-BD31-4B8C-83A1-F6EECF244321}">
                <p14:modId xmlns:p14="http://schemas.microsoft.com/office/powerpoint/2010/main" val="4060864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04"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xmlns="" id="{4F9938A3-E60E-433A-8D0D-544AED263B4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p>
        </p:txBody>
      </p:sp>
    </p:spTree>
    <p:extLst>
      <p:ext uri="{BB962C8B-B14F-4D97-AF65-F5344CB8AC3E}">
        <p14:creationId xmlns:p14="http://schemas.microsoft.com/office/powerpoint/2010/main" val="2177489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3BDE8A66-137B-48B1-B968-519E5E77D9C5}"/>
              </a:ext>
            </a:extLst>
          </p:cNvPr>
          <p:cNvGraphicFramePr>
            <a:graphicFrameLocks noChangeAspect="1"/>
          </p:cNvGraphicFramePr>
          <p:nvPr userDrawn="1">
            <p:custDataLst>
              <p:tags r:id="rId2"/>
            </p:custDataLst>
            <p:extLst>
              <p:ext uri="{D42A27DB-BD31-4B8C-83A1-F6EECF244321}">
                <p14:modId xmlns:p14="http://schemas.microsoft.com/office/powerpoint/2010/main" val="27024160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28" name="think-cell Slide" r:id="rId5" imgW="425" imgH="424" progId="TCLayout.ActiveDocument.1">
                  <p:embed/>
                </p:oleObj>
              </mc:Choice>
              <mc:Fallback>
                <p:oleObj name="think-cell Slide" r:id="rId5" imgW="425" imgH="424" progId="TCLayout.ActiveDocument.1">
                  <p:embed/>
                  <p:pic>
                    <p:nvPicPr>
                      <p:cNvPr id="5" name="Object 4" hidden="1">
                        <a:extLst>
                          <a:ext uri="{FF2B5EF4-FFF2-40B4-BE49-F238E27FC236}">
                            <a16:creationId xmlns:a16="http://schemas.microsoft.com/office/drawing/2014/main" xmlns="" id="{3BDE8A66-137B-48B1-B968-519E5E77D9C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5F42E9AB-82CE-4C71-8B7E-9354D1ECBDF1}"/>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endParaRPr lang="en-US" sz="2400" b="0" i="0" baseline="0">
              <a:latin typeface="Arial Black" panose="020B0A04020102020204" pitchFamily="34" charset="0"/>
              <a:ea typeface="+mj-ea"/>
              <a:cs typeface="+mj-cs"/>
              <a:sym typeface="Arial Black" panose="020B0A04020102020204" pitchFamily="34" charset="0"/>
            </a:endParaRPr>
          </a:p>
        </p:txBody>
      </p:sp>
      <p:sp>
        <p:nvSpPr>
          <p:cNvPr id="8" name="Title 1">
            <a:extLst>
              <a:ext uri="{FF2B5EF4-FFF2-40B4-BE49-F238E27FC236}">
                <a16:creationId xmlns:a16="http://schemas.microsoft.com/office/drawing/2014/main" xmlns="" id="{A8C70BEF-2DF7-4727-BB43-80147C8B19F4}"/>
              </a:ext>
            </a:extLst>
          </p:cNvPr>
          <p:cNvSpPr>
            <a:spLocks noGrp="1"/>
          </p:cNvSpPr>
          <p:nvPr>
            <p:ph type="title" hasCustomPrompt="1"/>
          </p:nvPr>
        </p:nvSpPr>
        <p:spPr>
          <a:xfrm>
            <a:off x="457199" y="1009268"/>
            <a:ext cx="8366761" cy="4476115"/>
          </a:xfrm>
        </p:spPr>
        <p:txBody>
          <a:bodyPr vert="horz" anchor="ctr" anchorCtr="0"/>
          <a:lstStyle>
            <a:lvl1pPr marL="182880" indent="-457200" rtl="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Sus </a:t>
            </a:r>
            <a:r>
              <a:rPr lang="en-US" err="1"/>
              <a:t>pendisse</a:t>
            </a:r>
            <a:r>
              <a:rPr lang="en-US"/>
              <a:t> </a:t>
            </a:r>
            <a:r>
              <a:rPr lang="en-US" err="1"/>
              <a:t>sem</a:t>
            </a:r>
            <a:r>
              <a:rPr lang="en-US"/>
              <a:t> per semper </a:t>
            </a:r>
            <a:r>
              <a:rPr lang="en-US" err="1"/>
              <a:t>commodo</a:t>
            </a:r>
            <a:r>
              <a:rPr lang="en-US"/>
              <a:t> lorem.”</a:t>
            </a:r>
          </a:p>
        </p:txBody>
      </p:sp>
      <p:sp>
        <p:nvSpPr>
          <p:cNvPr id="9" name="Text Placeholder 2">
            <a:extLst>
              <a:ext uri="{FF2B5EF4-FFF2-40B4-BE49-F238E27FC236}">
                <a16:creationId xmlns:a16="http://schemas.microsoft.com/office/drawing/2014/main" xmlns="" id="{CCEF406C-33DC-4CDB-AAB2-3B26722162FA}"/>
              </a:ext>
            </a:extLst>
          </p:cNvPr>
          <p:cNvSpPr>
            <a:spLocks noGrp="1"/>
          </p:cNvSpPr>
          <p:nvPr>
            <p:ph type="body" idx="1" hasCustomPrompt="1"/>
          </p:nvPr>
        </p:nvSpPr>
        <p:spPr>
          <a:xfrm>
            <a:off x="457199" y="5485384"/>
            <a:ext cx="8366761" cy="347472"/>
          </a:xfrm>
        </p:spPr>
        <p:txBody>
          <a:bodyPr/>
          <a:lstStyle>
            <a:lvl1pPr marL="0" indent="0" rtl="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39381659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B86F78F9-68C5-4F90-ADBA-2FA5D76CE70C}"/>
              </a:ext>
            </a:extLst>
          </p:cNvPr>
          <p:cNvGraphicFramePr>
            <a:graphicFrameLocks noChangeAspect="1"/>
          </p:cNvGraphicFramePr>
          <p:nvPr userDrawn="1">
            <p:custDataLst>
              <p:tags r:id="rId2"/>
            </p:custDataLst>
            <p:extLst>
              <p:ext uri="{D42A27DB-BD31-4B8C-83A1-F6EECF244321}">
                <p14:modId xmlns:p14="http://schemas.microsoft.com/office/powerpoint/2010/main" val="903332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52" name="think-cell Slide" r:id="rId5" imgW="425" imgH="424" progId="TCLayout.ActiveDocument.1">
                  <p:embed/>
                </p:oleObj>
              </mc:Choice>
              <mc:Fallback>
                <p:oleObj name="think-cell Slide" r:id="rId5" imgW="425" imgH="424" progId="TCLayout.ActiveDocument.1">
                  <p:embed/>
                  <p:pic>
                    <p:nvPicPr>
                      <p:cNvPr id="4" name="Object 3" hidden="1">
                        <a:extLst>
                          <a:ext uri="{FF2B5EF4-FFF2-40B4-BE49-F238E27FC236}">
                            <a16:creationId xmlns:a16="http://schemas.microsoft.com/office/drawing/2014/main" xmlns="" id="{B86F78F9-68C5-4F90-ADBA-2FA5D76CE70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xmlns="" id="{9D4C4EC0-D50D-4B35-91AF-1F7DBA755E65}"/>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endParaRPr lang="en-US" sz="2400" b="0" i="0" baseline="0">
              <a:latin typeface="Arial Black" panose="020B0A04020102020204" pitchFamily="34" charset="0"/>
              <a:ea typeface="+mj-ea"/>
              <a:cs typeface="+mj-cs"/>
              <a:sym typeface="Arial Black" panose="020B0A04020102020204" pitchFamily="34" charset="0"/>
            </a:endParaRPr>
          </a:p>
        </p:txBody>
      </p:sp>
      <p:sp>
        <p:nvSpPr>
          <p:cNvPr id="12" name="Picture Placeholder 9">
            <a:extLst>
              <a:ext uri="{FF2B5EF4-FFF2-40B4-BE49-F238E27FC236}">
                <a16:creationId xmlns:a16="http://schemas.microsoft.com/office/drawing/2014/main" xmlns="" id="{D9704151-CC10-4896-862D-97022BBBE55F}"/>
              </a:ext>
            </a:extLst>
          </p:cNvPr>
          <p:cNvSpPr>
            <a:spLocks noGrp="1"/>
          </p:cNvSpPr>
          <p:nvPr>
            <p:ph type="pic" sz="quarter" idx="10"/>
          </p:nvPr>
        </p:nvSpPr>
        <p:spPr>
          <a:xfrm>
            <a:off x="7040880" y="1346199"/>
            <a:ext cx="4690872" cy="4297680"/>
          </a:xfrm>
        </p:spPr>
        <p:txBody>
          <a:bodyPr/>
          <a:lstStyle>
            <a:lvl1pPr marL="0" indent="0" rtl="0">
              <a:buNone/>
              <a:defRPr/>
            </a:lvl1pPr>
          </a:lstStyle>
          <a:p>
            <a:r>
              <a:rPr lang="en-US"/>
              <a:t>Click icon to add picture</a:t>
            </a:r>
          </a:p>
        </p:txBody>
      </p:sp>
      <p:sp>
        <p:nvSpPr>
          <p:cNvPr id="14" name="Title 1">
            <a:extLst>
              <a:ext uri="{FF2B5EF4-FFF2-40B4-BE49-F238E27FC236}">
                <a16:creationId xmlns:a16="http://schemas.microsoft.com/office/drawing/2014/main" xmlns="" id="{08A1F32A-9A25-46DA-8B29-8AB1E5038CCE}"/>
              </a:ext>
            </a:extLst>
          </p:cNvPr>
          <p:cNvSpPr>
            <a:spLocks noGrp="1"/>
          </p:cNvSpPr>
          <p:nvPr>
            <p:ph type="title" hasCustomPrompt="1"/>
          </p:nvPr>
        </p:nvSpPr>
        <p:spPr>
          <a:xfrm>
            <a:off x="457199" y="1009268"/>
            <a:ext cx="6060141" cy="4476115"/>
          </a:xfrm>
        </p:spPr>
        <p:txBody>
          <a:bodyPr vert="horz" anchor="ctr" anchorCtr="0"/>
          <a:lstStyle>
            <a:lvl1pPr marL="182880" indent="-457200" rtl="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Sus </a:t>
            </a:r>
            <a:r>
              <a:rPr lang="en-US" err="1"/>
              <a:t>pendisse</a:t>
            </a:r>
            <a:r>
              <a:rPr lang="en-US"/>
              <a:t> </a:t>
            </a:r>
            <a:r>
              <a:rPr lang="en-US" err="1"/>
              <a:t>sem</a:t>
            </a:r>
            <a:r>
              <a:rPr lang="en-US"/>
              <a:t> per semper </a:t>
            </a:r>
            <a:r>
              <a:rPr lang="en-US" err="1"/>
              <a:t>commodo</a:t>
            </a:r>
            <a:r>
              <a:rPr lang="en-US"/>
              <a:t>.”</a:t>
            </a:r>
          </a:p>
        </p:txBody>
      </p:sp>
      <p:sp>
        <p:nvSpPr>
          <p:cNvPr id="18" name="Text Placeholder 2">
            <a:extLst>
              <a:ext uri="{FF2B5EF4-FFF2-40B4-BE49-F238E27FC236}">
                <a16:creationId xmlns:a16="http://schemas.microsoft.com/office/drawing/2014/main" xmlns="" id="{8E238CB4-B5C5-45BE-97D3-3BD04123727F}"/>
              </a:ext>
            </a:extLst>
          </p:cNvPr>
          <p:cNvSpPr>
            <a:spLocks noGrp="1"/>
          </p:cNvSpPr>
          <p:nvPr>
            <p:ph type="body" idx="1" hasCustomPrompt="1"/>
          </p:nvPr>
        </p:nvSpPr>
        <p:spPr>
          <a:xfrm>
            <a:off x="457199" y="5485384"/>
            <a:ext cx="6060141" cy="347472"/>
          </a:xfrm>
        </p:spPr>
        <p:txBody>
          <a:bodyPr/>
          <a:lstStyle>
            <a:lvl1pPr marL="0" indent="0" rtl="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2392693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W1_Surf">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1D710966-40D2-4D0F-A2F4-349289AFB513}"/>
              </a:ext>
            </a:extLst>
          </p:cNvPr>
          <p:cNvGraphicFramePr>
            <a:graphicFrameLocks noChangeAspect="1"/>
          </p:cNvGraphicFramePr>
          <p:nvPr userDrawn="1">
            <p:custDataLst>
              <p:tags r:id="rId2"/>
            </p:custDataLst>
            <p:extLst>
              <p:ext uri="{D42A27DB-BD31-4B8C-83A1-F6EECF244321}">
                <p14:modId xmlns:p14="http://schemas.microsoft.com/office/powerpoint/2010/main" val="33331400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00"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1D710966-40D2-4D0F-A2F4-349289AFB51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Focus Frame 2"/>
          <p:cNvSpPr>
            <a:spLocks noChangeAspect="1"/>
          </p:cNvSpPr>
          <p:nvPr userDrawn="1"/>
        </p:nvSpPr>
        <p:spPr bwMode="gray">
          <a:xfrm>
            <a:off x="7058822"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gray">
          <a:xfrm>
            <a:off x="1588464"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rtl="0">
              <a:defRPr sz="3600"/>
            </a:lvl1pPr>
          </a:lstStyle>
          <a:p>
            <a:endParaRPr lang="en-US"/>
          </a:p>
        </p:txBody>
      </p:sp>
      <p:sp>
        <p:nvSpPr>
          <p:cNvPr id="8" name="TextBox 7"/>
          <p:cNvSpPr txBox="1"/>
          <p:nvPr userDrawn="1"/>
        </p:nvSpPr>
        <p:spPr bwMode="gray">
          <a:xfrm>
            <a:off x="460257" y="6134024"/>
            <a:ext cx="7048908" cy="323165"/>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2020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28639537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D264C698-1900-48B3-9CD3-C08775C49F62}"/>
              </a:ext>
            </a:extLst>
          </p:cNvPr>
          <p:cNvGraphicFramePr>
            <a:graphicFrameLocks noChangeAspect="1"/>
          </p:cNvGraphicFramePr>
          <p:nvPr userDrawn="1">
            <p:custDataLst>
              <p:tags r:id="rId2"/>
            </p:custDataLst>
            <p:extLst>
              <p:ext uri="{D42A27DB-BD31-4B8C-83A1-F6EECF244321}">
                <p14:modId xmlns:p14="http://schemas.microsoft.com/office/powerpoint/2010/main" val="20259086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24"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D264C698-1900-48B3-9CD3-C08775C49F6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Focus Frame 2"/>
          <p:cNvSpPr>
            <a:spLocks noChangeAspect="1"/>
          </p:cNvSpPr>
          <p:nvPr userDrawn="1"/>
        </p:nvSpPr>
        <p:spPr bwMode="gray">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gray">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rtl="0">
              <a:defRPr sz="3600"/>
            </a:lvl1pPr>
          </a:lstStyle>
          <a:p>
            <a:endParaRPr lang="en-US"/>
          </a:p>
        </p:txBody>
      </p:sp>
      <p:sp>
        <p:nvSpPr>
          <p:cNvPr id="8" name="TextBox 7"/>
          <p:cNvSpPr txBox="1"/>
          <p:nvPr userDrawn="1"/>
        </p:nvSpPr>
        <p:spPr bwMode="gray">
          <a:xfrm>
            <a:off x="460257" y="6134024"/>
            <a:ext cx="7048908" cy="323165"/>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2020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B03BC2CD-F900-445B-B002-BA03A10F2B47}"/>
              </a:ext>
            </a:extLst>
          </p:cNvPr>
          <p:cNvGraphicFramePr>
            <a:graphicFrameLocks noChangeAspect="1"/>
          </p:cNvGraphicFramePr>
          <p:nvPr userDrawn="1">
            <p:custDataLst>
              <p:tags r:id="rId2"/>
            </p:custDataLst>
            <p:extLst>
              <p:ext uri="{D42A27DB-BD31-4B8C-83A1-F6EECF244321}">
                <p14:modId xmlns:p14="http://schemas.microsoft.com/office/powerpoint/2010/main" val="38759308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48"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B03BC2CD-F900-445B-B002-BA03A10F2B4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gray">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gray">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rtl="0">
              <a:defRPr sz="3600"/>
            </a:lvl1pPr>
          </a:lstStyle>
          <a:p>
            <a:endParaRPr lang="en-US"/>
          </a:p>
        </p:txBody>
      </p:sp>
      <p:sp>
        <p:nvSpPr>
          <p:cNvPr id="8" name="TextBox 7"/>
          <p:cNvSpPr txBox="1"/>
          <p:nvPr userDrawn="1"/>
        </p:nvSpPr>
        <p:spPr bwMode="gray">
          <a:xfrm>
            <a:off x="460257" y="6134024"/>
            <a:ext cx="7048908" cy="323165"/>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2020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23EFE403-69C1-47CC-BC5C-719A83CC07CF}"/>
              </a:ext>
            </a:extLst>
          </p:cNvPr>
          <p:cNvGraphicFramePr>
            <a:graphicFrameLocks noChangeAspect="1"/>
          </p:cNvGraphicFramePr>
          <p:nvPr userDrawn="1">
            <p:custDataLst>
              <p:tags r:id="rId2"/>
            </p:custDataLst>
            <p:extLst>
              <p:ext uri="{D42A27DB-BD31-4B8C-83A1-F6EECF244321}">
                <p14:modId xmlns:p14="http://schemas.microsoft.com/office/powerpoint/2010/main" val="9932715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72"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23EFE403-69C1-47CC-BC5C-719A83CC07C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gray">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gray">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rtl="0">
              <a:defRPr sz="3600"/>
            </a:lvl1pPr>
          </a:lstStyle>
          <a:p>
            <a:endParaRPr lang="en-US"/>
          </a:p>
        </p:txBody>
      </p:sp>
      <p:sp>
        <p:nvSpPr>
          <p:cNvPr id="8" name="TextBox 7"/>
          <p:cNvSpPr txBox="1"/>
          <p:nvPr userDrawn="1"/>
        </p:nvSpPr>
        <p:spPr bwMode="gray">
          <a:xfrm>
            <a:off x="460257" y="6134024"/>
            <a:ext cx="7048908" cy="323165"/>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2020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93C6B9F6-7CBE-4592-9FFD-13F7E65C4D95}"/>
              </a:ext>
            </a:extLst>
          </p:cNvPr>
          <p:cNvGraphicFramePr>
            <a:graphicFrameLocks noChangeAspect="1"/>
          </p:cNvGraphicFramePr>
          <p:nvPr userDrawn="1">
            <p:custDataLst>
              <p:tags r:id="rId2"/>
            </p:custDataLst>
            <p:extLst>
              <p:ext uri="{D42A27DB-BD31-4B8C-83A1-F6EECF244321}">
                <p14:modId xmlns:p14="http://schemas.microsoft.com/office/powerpoint/2010/main" val="41275616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796"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93C6B9F6-7CBE-4592-9FFD-13F7E65C4D9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gray">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gray">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rtl="0">
              <a:defRPr sz="3600"/>
            </a:lvl1pPr>
          </a:lstStyle>
          <a:p>
            <a:endParaRPr lang="en-US"/>
          </a:p>
        </p:txBody>
      </p:sp>
      <p:sp>
        <p:nvSpPr>
          <p:cNvPr id="8" name="TextBox 7"/>
          <p:cNvSpPr txBox="1"/>
          <p:nvPr userDrawn="1"/>
        </p:nvSpPr>
        <p:spPr bwMode="gray">
          <a:xfrm>
            <a:off x="460257" y="6134024"/>
            <a:ext cx="7048908" cy="323165"/>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2020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W1_Surf">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4C26A405-2830-4379-AFBD-4F722B0C1513}"/>
              </a:ext>
            </a:extLst>
          </p:cNvPr>
          <p:cNvGraphicFramePr>
            <a:graphicFrameLocks noChangeAspect="1"/>
          </p:cNvGraphicFramePr>
          <p:nvPr userDrawn="1">
            <p:custDataLst>
              <p:tags r:id="rId2"/>
            </p:custDataLst>
            <p:extLst>
              <p:ext uri="{D42A27DB-BD31-4B8C-83A1-F6EECF244321}">
                <p14:modId xmlns:p14="http://schemas.microsoft.com/office/powerpoint/2010/main" val="28221696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20"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xmlns="" id="{4C26A405-2830-4379-AFBD-4F722B0C151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p>
        </p:txBody>
      </p:sp>
    </p:spTree>
    <p:extLst>
      <p:ext uri="{BB962C8B-B14F-4D97-AF65-F5344CB8AC3E}">
        <p14:creationId xmlns:p14="http://schemas.microsoft.com/office/powerpoint/2010/main" val="33350706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EA6C95F9-56FC-4E42-95EF-7CE5772FD037}"/>
              </a:ext>
            </a:extLst>
          </p:cNvPr>
          <p:cNvGraphicFramePr>
            <a:graphicFrameLocks noChangeAspect="1"/>
          </p:cNvGraphicFramePr>
          <p:nvPr userDrawn="1">
            <p:custDataLst>
              <p:tags r:id="rId2"/>
            </p:custDataLst>
            <p:extLst>
              <p:ext uri="{D42A27DB-BD31-4B8C-83A1-F6EECF244321}">
                <p14:modId xmlns:p14="http://schemas.microsoft.com/office/powerpoint/2010/main" val="1320092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44"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xmlns="" id="{EA6C95F9-56FC-4E42-95EF-7CE5772FD03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p>
        </p:txBody>
      </p:sp>
    </p:spTree>
    <p:extLst>
      <p:ext uri="{BB962C8B-B14F-4D97-AF65-F5344CB8AC3E}">
        <p14:creationId xmlns:p14="http://schemas.microsoft.com/office/powerpoint/2010/main" val="26281709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2BA2530F-E45E-47E9-9FC0-F056C20138AE}"/>
              </a:ext>
            </a:extLst>
          </p:cNvPr>
          <p:cNvGraphicFramePr>
            <a:graphicFrameLocks noChangeAspect="1"/>
          </p:cNvGraphicFramePr>
          <p:nvPr userDrawn="1">
            <p:custDataLst>
              <p:tags r:id="rId2"/>
            </p:custDataLst>
            <p:extLst>
              <p:ext uri="{D42A27DB-BD31-4B8C-83A1-F6EECF244321}">
                <p14:modId xmlns:p14="http://schemas.microsoft.com/office/powerpoint/2010/main" val="18155538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68"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xmlns="" id="{2BA2530F-E45E-47E9-9FC0-F056C20138A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p>
        </p:txBody>
      </p:sp>
    </p:spTree>
    <p:extLst>
      <p:ext uri="{BB962C8B-B14F-4D97-AF65-F5344CB8AC3E}">
        <p14:creationId xmlns:p14="http://schemas.microsoft.com/office/powerpoint/2010/main" val="39377596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F3F1D63A-ABF5-4A7E-96D6-24036F4FD483}"/>
              </a:ext>
            </a:extLst>
          </p:cNvPr>
          <p:cNvGraphicFramePr>
            <a:graphicFrameLocks noChangeAspect="1"/>
          </p:cNvGraphicFramePr>
          <p:nvPr userDrawn="1">
            <p:custDataLst>
              <p:tags r:id="rId2"/>
            </p:custDataLst>
            <p:extLst>
              <p:ext uri="{D42A27DB-BD31-4B8C-83A1-F6EECF244321}">
                <p14:modId xmlns:p14="http://schemas.microsoft.com/office/powerpoint/2010/main" val="35308967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892"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xmlns="" id="{F3F1D63A-ABF5-4A7E-96D6-24036F4FD48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p>
        </p:txBody>
      </p:sp>
    </p:spTree>
    <p:extLst>
      <p:ext uri="{BB962C8B-B14F-4D97-AF65-F5344CB8AC3E}">
        <p14:creationId xmlns:p14="http://schemas.microsoft.com/office/powerpoint/2010/main" val="6014891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473222B6-A174-4883-BBBE-265740472511}"/>
              </a:ext>
            </a:extLst>
          </p:cNvPr>
          <p:cNvGraphicFramePr>
            <a:graphicFrameLocks noChangeAspect="1"/>
          </p:cNvGraphicFramePr>
          <p:nvPr userDrawn="1">
            <p:custDataLst>
              <p:tags r:id="rId2"/>
            </p:custDataLst>
            <p:extLst>
              <p:ext uri="{D42A27DB-BD31-4B8C-83A1-F6EECF244321}">
                <p14:modId xmlns:p14="http://schemas.microsoft.com/office/powerpoint/2010/main" val="1895196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16"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xmlns="" id="{473222B6-A174-4883-BBBE-2657404725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p>
        </p:txBody>
      </p:sp>
    </p:spTree>
    <p:extLst>
      <p:ext uri="{BB962C8B-B14F-4D97-AF65-F5344CB8AC3E}">
        <p14:creationId xmlns:p14="http://schemas.microsoft.com/office/powerpoint/2010/main" val="22190986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Slide B1_Surf">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8993F62F-6504-4B9C-9034-96131F6B064D}"/>
              </a:ext>
            </a:extLst>
          </p:cNvPr>
          <p:cNvGraphicFramePr>
            <a:graphicFrameLocks noChangeAspect="1"/>
          </p:cNvGraphicFramePr>
          <p:nvPr userDrawn="1">
            <p:custDataLst>
              <p:tags r:id="rId2"/>
            </p:custDataLst>
            <p:extLst>
              <p:ext uri="{D42A27DB-BD31-4B8C-83A1-F6EECF244321}">
                <p14:modId xmlns:p14="http://schemas.microsoft.com/office/powerpoint/2010/main" val="40249874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64"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8993F62F-6504-4B9C-9034-96131F6B064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Focus Frame 2"/>
          <p:cNvSpPr>
            <a:spLocks noChangeAspect="1"/>
          </p:cNvSpPr>
          <p:nvPr userDrawn="1"/>
        </p:nvSpPr>
        <p:spPr bwMode="gray">
          <a:xfrm>
            <a:off x="7058822"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gray">
          <a:xfrm>
            <a:off x="1588464"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rtl="0">
              <a:defRPr sz="3600"/>
            </a:lvl1pPr>
          </a:lstStyle>
          <a:p>
            <a:endParaRPr lang="en-US"/>
          </a:p>
        </p:txBody>
      </p:sp>
      <p:pic>
        <p:nvPicPr>
          <p:cNvPr id="8" name="Picture 7"/>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1" name="TextBox 10"/>
          <p:cNvSpPr txBox="1"/>
          <p:nvPr userDrawn="1"/>
        </p:nvSpPr>
        <p:spPr bwMode="gray">
          <a:xfrm>
            <a:off x="460257" y="6134024"/>
            <a:ext cx="7048908" cy="323165"/>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2020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259817114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5A360E3D-F7B2-4470-A986-0DF8844F85F2}"/>
              </a:ext>
            </a:extLst>
          </p:cNvPr>
          <p:cNvGraphicFramePr>
            <a:graphicFrameLocks noChangeAspect="1"/>
          </p:cNvGraphicFramePr>
          <p:nvPr userDrawn="1">
            <p:custDataLst>
              <p:tags r:id="rId2"/>
            </p:custDataLst>
            <p:extLst>
              <p:ext uri="{D42A27DB-BD31-4B8C-83A1-F6EECF244321}">
                <p14:modId xmlns:p14="http://schemas.microsoft.com/office/powerpoint/2010/main" val="36915301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0"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5A360E3D-F7B2-4470-A986-0DF8844F85F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lvl1pPr rtl="0">
              <a:defRPr/>
            </a:lvl1pPr>
          </a:lstStyle>
          <a:p>
            <a:r>
              <a:rPr lang="en-US"/>
              <a:t>Click to edit Master title style</a:t>
            </a:r>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80C7DDEE-4C8D-4D71-A895-3ACE5D839617}"/>
              </a:ext>
            </a:extLst>
          </p:cNvPr>
          <p:cNvGraphicFramePr>
            <a:graphicFrameLocks noChangeAspect="1"/>
          </p:cNvGraphicFramePr>
          <p:nvPr userDrawn="1">
            <p:custDataLst>
              <p:tags r:id="rId2"/>
            </p:custDataLst>
            <p:extLst>
              <p:ext uri="{D42A27DB-BD31-4B8C-83A1-F6EECF244321}">
                <p14:modId xmlns:p14="http://schemas.microsoft.com/office/powerpoint/2010/main" val="1552941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88"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80C7DDEE-4C8D-4D71-A895-3ACE5D83961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Focus Frame 2"/>
          <p:cNvSpPr>
            <a:spLocks noChangeAspect="1"/>
          </p:cNvSpPr>
          <p:nvPr userDrawn="1"/>
        </p:nvSpPr>
        <p:spPr bwMode="gray">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gray">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rtl="0">
              <a:defRPr sz="3600"/>
            </a:lvl1pPr>
          </a:lstStyle>
          <a:p>
            <a:endParaRPr lang="en-US"/>
          </a:p>
        </p:txBody>
      </p:sp>
      <p:pic>
        <p:nvPicPr>
          <p:cNvPr id="8" name="Picture 7"/>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1" name="TextBox 10"/>
          <p:cNvSpPr txBox="1"/>
          <p:nvPr userDrawn="1"/>
        </p:nvSpPr>
        <p:spPr bwMode="gray">
          <a:xfrm>
            <a:off x="460257" y="6134024"/>
            <a:ext cx="7048908" cy="323165"/>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2020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649DAE67-D27B-4903-800B-5A1984CE69C5}"/>
              </a:ext>
            </a:extLst>
          </p:cNvPr>
          <p:cNvGraphicFramePr>
            <a:graphicFrameLocks noChangeAspect="1"/>
          </p:cNvGraphicFramePr>
          <p:nvPr userDrawn="1">
            <p:custDataLst>
              <p:tags r:id="rId2"/>
            </p:custDataLst>
            <p:extLst>
              <p:ext uri="{D42A27DB-BD31-4B8C-83A1-F6EECF244321}">
                <p14:modId xmlns:p14="http://schemas.microsoft.com/office/powerpoint/2010/main" val="30206439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12"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649DAE67-D27B-4903-800B-5A1984CE69C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Focus Frame 2"/>
          <p:cNvSpPr>
            <a:spLocks noChangeAspect="1"/>
          </p:cNvSpPr>
          <p:nvPr userDrawn="1"/>
        </p:nvSpPr>
        <p:spPr bwMode="gray">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gray">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rtl="0">
              <a:defRPr sz="3600"/>
            </a:lvl1pPr>
          </a:lstStyle>
          <a:p>
            <a:endParaRPr lang="en-US"/>
          </a:p>
        </p:txBody>
      </p:sp>
      <p:pic>
        <p:nvPicPr>
          <p:cNvPr id="8" name="Picture 7"/>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1" name="TextBox 10"/>
          <p:cNvSpPr txBox="1"/>
          <p:nvPr userDrawn="1"/>
        </p:nvSpPr>
        <p:spPr bwMode="gray">
          <a:xfrm>
            <a:off x="460257" y="6134024"/>
            <a:ext cx="7048908" cy="323165"/>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2020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5A5287B0-B706-4C29-9800-9C154FAED29C}"/>
              </a:ext>
            </a:extLst>
          </p:cNvPr>
          <p:cNvGraphicFramePr>
            <a:graphicFrameLocks noChangeAspect="1"/>
          </p:cNvGraphicFramePr>
          <p:nvPr userDrawn="1">
            <p:custDataLst>
              <p:tags r:id="rId2"/>
            </p:custDataLst>
            <p:extLst>
              <p:ext uri="{D42A27DB-BD31-4B8C-83A1-F6EECF244321}">
                <p14:modId xmlns:p14="http://schemas.microsoft.com/office/powerpoint/2010/main" val="12768329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36"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5A5287B0-B706-4C29-9800-9C154FAED29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Focus Frame 2"/>
          <p:cNvSpPr>
            <a:spLocks noChangeAspect="1"/>
          </p:cNvSpPr>
          <p:nvPr userDrawn="1"/>
        </p:nvSpPr>
        <p:spPr bwMode="gray">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gray">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rtl="0">
              <a:defRPr sz="3600"/>
            </a:lvl1pPr>
          </a:lstStyle>
          <a:p>
            <a:endParaRPr lang="en-US"/>
          </a:p>
        </p:txBody>
      </p:sp>
      <p:pic>
        <p:nvPicPr>
          <p:cNvPr id="8" name="Picture 7"/>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1" name="TextBox 10"/>
          <p:cNvSpPr txBox="1"/>
          <p:nvPr userDrawn="1"/>
        </p:nvSpPr>
        <p:spPr bwMode="gray">
          <a:xfrm>
            <a:off x="460257" y="6134024"/>
            <a:ext cx="7048908" cy="323165"/>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2020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5585EDAB-9357-4BB1-98F6-5267600DB93C}"/>
              </a:ext>
            </a:extLst>
          </p:cNvPr>
          <p:cNvGraphicFramePr>
            <a:graphicFrameLocks noChangeAspect="1"/>
          </p:cNvGraphicFramePr>
          <p:nvPr userDrawn="1">
            <p:custDataLst>
              <p:tags r:id="rId2"/>
            </p:custDataLst>
            <p:extLst>
              <p:ext uri="{D42A27DB-BD31-4B8C-83A1-F6EECF244321}">
                <p14:modId xmlns:p14="http://schemas.microsoft.com/office/powerpoint/2010/main" val="30955571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60"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5585EDAB-9357-4BB1-98F6-5267600DB93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Focus Frame 2"/>
          <p:cNvSpPr>
            <a:spLocks noChangeAspect="1"/>
          </p:cNvSpPr>
          <p:nvPr userDrawn="1"/>
        </p:nvSpPr>
        <p:spPr bwMode="gray">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gray">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rtl="0">
              <a:defRPr sz="3600"/>
            </a:lvl1pPr>
          </a:lstStyle>
          <a:p>
            <a:endParaRPr lang="en-US"/>
          </a:p>
        </p:txBody>
      </p:sp>
      <p:pic>
        <p:nvPicPr>
          <p:cNvPr id="14" name="Picture 13"/>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5" name="TextBox 14"/>
          <p:cNvSpPr txBox="1"/>
          <p:nvPr userDrawn="1"/>
        </p:nvSpPr>
        <p:spPr bwMode="gray">
          <a:xfrm>
            <a:off x="460257" y="6134024"/>
            <a:ext cx="7048908" cy="323165"/>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2020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vider B1_Surf">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2FDFC2E7-ECBA-413E-B003-739D90C46B26}"/>
              </a:ext>
            </a:extLst>
          </p:cNvPr>
          <p:cNvGraphicFramePr>
            <a:graphicFrameLocks noChangeAspect="1"/>
          </p:cNvGraphicFramePr>
          <p:nvPr userDrawn="1">
            <p:custDataLst>
              <p:tags r:id="rId2"/>
            </p:custDataLst>
            <p:extLst>
              <p:ext uri="{D42A27DB-BD31-4B8C-83A1-F6EECF244321}">
                <p14:modId xmlns:p14="http://schemas.microsoft.com/office/powerpoint/2010/main" val="14315707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084"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xmlns="" id="{2FDFC2E7-ECBA-413E-B003-739D90C46B2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p>
        </p:txBody>
      </p:sp>
    </p:spTree>
    <p:extLst>
      <p:ext uri="{BB962C8B-B14F-4D97-AF65-F5344CB8AC3E}">
        <p14:creationId xmlns:p14="http://schemas.microsoft.com/office/powerpoint/2010/main" val="41472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056BADC6-FCBC-43BE-B1EE-DDD7225CE917}"/>
              </a:ext>
            </a:extLst>
          </p:cNvPr>
          <p:cNvGraphicFramePr>
            <a:graphicFrameLocks noChangeAspect="1"/>
          </p:cNvGraphicFramePr>
          <p:nvPr userDrawn="1">
            <p:custDataLst>
              <p:tags r:id="rId2"/>
            </p:custDataLst>
            <p:extLst>
              <p:ext uri="{D42A27DB-BD31-4B8C-83A1-F6EECF244321}">
                <p14:modId xmlns:p14="http://schemas.microsoft.com/office/powerpoint/2010/main" val="5589126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08"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xmlns="" id="{056BADC6-FCBC-43BE-B1EE-DDD7225CE91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p>
        </p:txBody>
      </p:sp>
    </p:spTree>
    <p:extLst>
      <p:ext uri="{BB962C8B-B14F-4D97-AF65-F5344CB8AC3E}">
        <p14:creationId xmlns:p14="http://schemas.microsoft.com/office/powerpoint/2010/main" val="22755955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6F70BF01-A488-48DD-B549-2F2DF947E45E}"/>
              </a:ext>
            </a:extLst>
          </p:cNvPr>
          <p:cNvGraphicFramePr>
            <a:graphicFrameLocks noChangeAspect="1"/>
          </p:cNvGraphicFramePr>
          <p:nvPr userDrawn="1">
            <p:custDataLst>
              <p:tags r:id="rId2"/>
            </p:custDataLst>
            <p:extLst>
              <p:ext uri="{D42A27DB-BD31-4B8C-83A1-F6EECF244321}">
                <p14:modId xmlns:p14="http://schemas.microsoft.com/office/powerpoint/2010/main" val="728081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132"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xmlns="" id="{6F70BF01-A488-48DD-B549-2F2DF947E4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p>
        </p:txBody>
      </p:sp>
    </p:spTree>
    <p:extLst>
      <p:ext uri="{BB962C8B-B14F-4D97-AF65-F5344CB8AC3E}">
        <p14:creationId xmlns:p14="http://schemas.microsoft.com/office/powerpoint/2010/main" val="19096082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E958C0FB-F0DB-4DD8-ACEF-0A24965AD99D}"/>
              </a:ext>
            </a:extLst>
          </p:cNvPr>
          <p:cNvGraphicFramePr>
            <a:graphicFrameLocks noChangeAspect="1"/>
          </p:cNvGraphicFramePr>
          <p:nvPr userDrawn="1">
            <p:custDataLst>
              <p:tags r:id="rId2"/>
            </p:custDataLst>
            <p:extLst>
              <p:ext uri="{D42A27DB-BD31-4B8C-83A1-F6EECF244321}">
                <p14:modId xmlns:p14="http://schemas.microsoft.com/office/powerpoint/2010/main" val="30569049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156"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xmlns="" id="{E958C0FB-F0DB-4DD8-ACEF-0A24965AD99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p>
        </p:txBody>
      </p:sp>
    </p:spTree>
    <p:extLst>
      <p:ext uri="{BB962C8B-B14F-4D97-AF65-F5344CB8AC3E}">
        <p14:creationId xmlns:p14="http://schemas.microsoft.com/office/powerpoint/2010/main" val="22265270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99347563-A513-4603-9D95-25C202D8C053}"/>
              </a:ext>
            </a:extLst>
          </p:cNvPr>
          <p:cNvGraphicFramePr>
            <a:graphicFrameLocks noChangeAspect="1"/>
          </p:cNvGraphicFramePr>
          <p:nvPr userDrawn="1">
            <p:custDataLst>
              <p:tags r:id="rId2"/>
            </p:custDataLst>
            <p:extLst>
              <p:ext uri="{D42A27DB-BD31-4B8C-83A1-F6EECF244321}">
                <p14:modId xmlns:p14="http://schemas.microsoft.com/office/powerpoint/2010/main" val="27948579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180"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xmlns="" id="{99347563-A513-4603-9D95-25C202D8C05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p>
        </p:txBody>
      </p:sp>
    </p:spTree>
    <p:extLst>
      <p:ext uri="{BB962C8B-B14F-4D97-AF65-F5344CB8AC3E}">
        <p14:creationId xmlns:p14="http://schemas.microsoft.com/office/powerpoint/2010/main" val="32972832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3002A5AF-D27F-4DD9-A15B-372E88528126}"/>
              </a:ext>
            </a:extLst>
          </p:cNvPr>
          <p:cNvGraphicFramePr>
            <a:graphicFrameLocks noChangeAspect="1"/>
          </p:cNvGraphicFramePr>
          <p:nvPr userDrawn="1">
            <p:custDataLst>
              <p:tags r:id="rId2"/>
            </p:custDataLst>
            <p:extLst>
              <p:ext uri="{D42A27DB-BD31-4B8C-83A1-F6EECF244321}">
                <p14:modId xmlns:p14="http://schemas.microsoft.com/office/powerpoint/2010/main" val="17299122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228"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3002A5AF-D27F-4DD9-A15B-372E8852812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Presenter Name</a:t>
            </a:r>
            <a:br>
              <a:rPr lang="en-US"/>
            </a:br>
            <a:r>
              <a:rPr lang="en-US"/>
              <a:t>Date</a:t>
            </a:r>
          </a:p>
        </p:txBody>
      </p:sp>
      <p:sp>
        <p:nvSpPr>
          <p:cNvPr id="2" name="Title 1"/>
          <p:cNvSpPr>
            <a:spLocks noGrp="1"/>
          </p:cNvSpPr>
          <p:nvPr>
            <p:ph type="ctrTitle"/>
          </p:nvPr>
        </p:nvSpPr>
        <p:spPr>
          <a:xfrm>
            <a:off x="2166861" y="1687986"/>
            <a:ext cx="4545024" cy="1994392"/>
          </a:xfrm>
        </p:spPr>
        <p:txBody>
          <a:bodyPr vert="horz" wrap="square" anchor="ctr" anchorCtr="0">
            <a:noAutofit/>
          </a:bodyPr>
          <a:lstStyle>
            <a:lvl1pPr algn="l" rtl="0">
              <a:defRPr sz="3600"/>
            </a:lvl1pPr>
          </a:lstStyle>
          <a:p>
            <a:r>
              <a:rPr lang="en-US"/>
              <a:t>Click to edit Master title style</a:t>
            </a:r>
          </a:p>
        </p:txBody>
      </p:sp>
      <p:sp>
        <p:nvSpPr>
          <p:cNvPr id="11" name="Focus Frame 2"/>
          <p:cNvSpPr>
            <a:spLocks noChangeAspect="1"/>
          </p:cNvSpPr>
          <p:nvPr userDrawn="1"/>
        </p:nvSpPr>
        <p:spPr bwMode="blackWhite">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5" name="Focus Frame 2"/>
          <p:cNvSpPr>
            <a:spLocks noChangeAspect="1"/>
          </p:cNvSpPr>
          <p:nvPr userDrawn="1"/>
        </p:nvSpPr>
        <p:spPr bwMode="blackWhite">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8" name="TextBox 7"/>
          <p:cNvSpPr txBox="1"/>
          <p:nvPr userDrawn="1"/>
        </p:nvSpPr>
        <p:spPr bwMode="gray">
          <a:xfrm>
            <a:off x="458150" y="5765619"/>
            <a:ext cx="7048908" cy="754053"/>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a:p>
            <a:pPr algn="l" rtl="0" eaLnBrk="0" hangingPunct="0">
              <a:lnSpc>
                <a:spcPct val="100000"/>
              </a:lnSpc>
              <a:spcBef>
                <a:spcPts val="0"/>
              </a:spcBef>
              <a:spcAft>
                <a:spcPts val="0"/>
              </a:spcAft>
              <a:defRPr/>
            </a:pPr>
            <a:endParaRPr lang="en-US" sz="700" b="0" i="0" u="none" strike="noStrike" kern="1200" dirty="0">
              <a:solidFill>
                <a:schemeClr val="tx1"/>
              </a:solidFill>
              <a:effectLst/>
              <a:latin typeface="Arial" charset="0"/>
              <a:ea typeface="Arial Unicode MS" pitchFamily="34" charset="-128"/>
              <a:cs typeface="Arial Unicode MS" pitchFamily="34" charset="-128"/>
            </a:endParaRPr>
          </a:p>
          <a:p>
            <a:pPr algn="l" rtl="0" eaLnBrk="0" hangingPunct="0">
              <a:lnSpc>
                <a:spcPct val="100000"/>
              </a:lnSpc>
              <a:spcBef>
                <a:spcPts val="0"/>
              </a:spcBef>
              <a:spcAft>
                <a:spcPts val="0"/>
              </a:spcAft>
              <a:defRPr/>
            </a:pPr>
            <a:r>
              <a:rPr lang="en-US" sz="700" dirty="0">
                <a:solidFill>
                  <a:schemeClr val="tx1"/>
                </a:solidFill>
                <a:ea typeface="Arial Unicode MS" pitchFamily="34" charset="-128"/>
                <a:cs typeface="Arial Unicode MS" pitchFamily="34" charset="-128"/>
              </a:rPr>
              <a:t>Unless otherwise marked for external use, the items in this Gartner Toolkit are for internal noncommercial use by the licensed Gartner client. The materials contained in this Toolkit may not be repackaged or resold. Gartner makes no representations or warranties as to the suitability of this Toolkit for any particular purpose, and disclaims all liabilities for any damages, whether direct, consequential, incidental or special, arising out of the use of or inability to use this material or the information provided herein.</a:t>
            </a:r>
          </a:p>
        </p:txBody>
      </p:sp>
      <p:pic>
        <p:nvPicPr>
          <p:cNvPr id="10" name="Picture 9">
            <a:extLst>
              <a:ext uri="{FF2B5EF4-FFF2-40B4-BE49-F238E27FC236}">
                <a16:creationId xmlns:a16="http://schemas.microsoft.com/office/drawing/2014/main" xmlns="" id="{4B4702A2-2CE0-4972-B913-F303E9FFA4D4}"/>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9692640" y="6053328"/>
            <a:ext cx="2041210" cy="466344"/>
          </a:xfrm>
          <a:prstGeom prst="rect">
            <a:avLst/>
          </a:prstGeom>
        </p:spPr>
      </p:pic>
    </p:spTree>
    <p:extLst>
      <p:ext uri="{BB962C8B-B14F-4D97-AF65-F5344CB8AC3E}">
        <p14:creationId xmlns:p14="http://schemas.microsoft.com/office/powerpoint/2010/main" val="226882817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896EBE69-C5D6-403A-8ED9-08FF658BEC35}"/>
              </a:ext>
            </a:extLst>
          </p:cNvPr>
          <p:cNvGraphicFramePr>
            <a:graphicFrameLocks noChangeAspect="1"/>
          </p:cNvGraphicFramePr>
          <p:nvPr userDrawn="1">
            <p:custDataLst>
              <p:tags r:id="rId2"/>
            </p:custDataLst>
            <p:extLst>
              <p:ext uri="{D42A27DB-BD31-4B8C-83A1-F6EECF244321}">
                <p14:modId xmlns:p14="http://schemas.microsoft.com/office/powerpoint/2010/main" val="34336466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4"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896EBE69-C5D6-403A-8ED9-08FF658BEC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lvl1pPr rtl="0">
              <a:defRPr/>
            </a:lvl1pPr>
          </a:lstStyle>
          <a:p>
            <a:r>
              <a:rPr lang="en-US"/>
              <a:t>Click to edit Master title style</a:t>
            </a:r>
          </a:p>
        </p:txBody>
      </p:sp>
      <p:sp>
        <p:nvSpPr>
          <p:cNvPr id="7" name="Content Placeholder 6"/>
          <p:cNvSpPr>
            <a:spLocks noGrp="1"/>
          </p:cNvSpPr>
          <p:nvPr>
            <p:ph sz="quarter" idx="10"/>
          </p:nvPr>
        </p:nvSpPr>
        <p:spPr>
          <a:xfrm>
            <a:off x="457200" y="1343025"/>
            <a:ext cx="11276013" cy="4645023"/>
          </a:xfrm>
          <a:prstGeom prst="rect">
            <a:avLst/>
          </a:prstGeom>
        </p:spPr>
        <p:txBody>
          <a:bodyPr/>
          <a:lstStyle>
            <a:lvl1pPr marL="228600" marR="0"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lang="en-US" sz="1600" kern="1200" dirty="0" smtClean="0">
                <a:solidFill>
                  <a:schemeClr val="tx1"/>
                </a:solidFill>
                <a:latin typeface="+mn-lt"/>
                <a:ea typeface="+mn-ea"/>
                <a:cs typeface="+mn-cs"/>
              </a:defRPr>
            </a:lvl1pPr>
            <a:lvl2pPr marL="457200" indent="-228600" rtl="0">
              <a:defRPr lang="en-US" sz="1600" kern="1200" dirty="0" smtClean="0">
                <a:solidFill>
                  <a:schemeClr val="tx1"/>
                </a:solidFill>
                <a:latin typeface="+mn-lt"/>
                <a:ea typeface="+mn-ea"/>
                <a:cs typeface="+mn-cs"/>
              </a:defRPr>
            </a:lvl2pPr>
            <a:lvl3pPr marL="682625" indent="-225425" rtl="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rtl="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6175" indent="-231775" rtl="0">
              <a:buFont typeface="Wingdings" panose="05000000000000000000" pitchFamily="2" charset="2"/>
              <a:buChar char="§"/>
              <a:defRPr lang="en-US" sz="1600" kern="1200" dirty="0">
                <a:solidFill>
                  <a:schemeClr val="tx1"/>
                </a:solidFill>
                <a:latin typeface="+mn-lt"/>
                <a:ea typeface="+mn-ea"/>
                <a:cs typeface="+mn-cs"/>
              </a:defRPr>
            </a:lvl5pPr>
          </a:lstStyle>
          <a:p>
            <a:pPr marL="228600" marR="0" lvl="0"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a:pPr>
            <a:r>
              <a:rPr lang="en-US"/>
              <a:t>Click to edit Master text styles</a:t>
            </a:r>
          </a:p>
          <a:p>
            <a:pPr marL="228600" marR="0" lvl="1"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a:pPr>
            <a:r>
              <a:rPr lang="en-US"/>
              <a:t>Second level</a:t>
            </a:r>
          </a:p>
          <a:p>
            <a:pPr marL="228600" marR="0" lvl="2"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a:pPr>
            <a:r>
              <a:rPr lang="en-US"/>
              <a:t>Third level</a:t>
            </a:r>
          </a:p>
          <a:p>
            <a:pPr marL="228600" marR="0" lvl="3"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a:pPr>
            <a:r>
              <a:rPr lang="en-US"/>
              <a:t>Fourth level</a:t>
            </a:r>
          </a:p>
          <a:p>
            <a:pPr marL="228600" marR="0" lvl="4"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a:pPr>
            <a:r>
              <a:rPr lang="en-US"/>
              <a:t>Fifth level</a:t>
            </a:r>
          </a:p>
        </p:txBody>
      </p:sp>
    </p:spTree>
    <p:extLst>
      <p:ext uri="{BB962C8B-B14F-4D97-AF65-F5344CB8AC3E}">
        <p14:creationId xmlns:p14="http://schemas.microsoft.com/office/powerpoint/2010/main" val="2840199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4D32AD00-8B8C-495E-9C5B-7D7A662CF82C}"/>
              </a:ext>
            </a:extLst>
          </p:cNvPr>
          <p:cNvGraphicFramePr>
            <a:graphicFrameLocks noChangeAspect="1"/>
          </p:cNvGraphicFramePr>
          <p:nvPr userDrawn="1">
            <p:custDataLst>
              <p:tags r:id="rId2"/>
            </p:custDataLst>
            <p:extLst>
              <p:ext uri="{D42A27DB-BD31-4B8C-83A1-F6EECF244321}">
                <p14:modId xmlns:p14="http://schemas.microsoft.com/office/powerpoint/2010/main" val="41831994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252" name="think-cell Slide" r:id="rId4" imgW="395" imgH="394" progId="TCLayout.ActiveDocument.1">
                  <p:embed/>
                </p:oleObj>
              </mc:Choice>
              <mc:Fallback>
                <p:oleObj name="think-cell Slide" r:id="rId4" imgW="395" imgH="394" progId="TCLayout.ActiveDocument.1">
                  <p:embed/>
                  <p:pic>
                    <p:nvPicPr>
                      <p:cNvPr id="6" name="Object 5" hidden="1">
                        <a:extLst>
                          <a:ext uri="{FF2B5EF4-FFF2-40B4-BE49-F238E27FC236}">
                            <a16:creationId xmlns:a16="http://schemas.microsoft.com/office/drawing/2014/main" xmlns="" id="{4D32AD00-8B8C-495E-9C5B-7D7A662CF82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Presenter Name</a:t>
            </a:r>
            <a:br>
              <a:rPr lang="en-US"/>
            </a:br>
            <a:r>
              <a:rPr lang="en-US"/>
              <a:t>Date</a:t>
            </a:r>
          </a:p>
        </p:txBody>
      </p:sp>
      <p:sp>
        <p:nvSpPr>
          <p:cNvPr id="2" name="Title 1"/>
          <p:cNvSpPr>
            <a:spLocks noGrp="1"/>
          </p:cNvSpPr>
          <p:nvPr>
            <p:ph type="ctrTitle"/>
          </p:nvPr>
        </p:nvSpPr>
        <p:spPr>
          <a:xfrm>
            <a:off x="2166861" y="1687986"/>
            <a:ext cx="4545024" cy="1994392"/>
          </a:xfrm>
        </p:spPr>
        <p:txBody>
          <a:bodyPr vert="horz" wrap="square" anchor="ctr" anchorCtr="0">
            <a:noAutofit/>
          </a:bodyPr>
          <a:lstStyle>
            <a:lvl1pPr algn="l" rtl="0">
              <a:defRPr sz="3600"/>
            </a:lvl1pPr>
          </a:lstStyle>
          <a:p>
            <a:r>
              <a:rPr lang="en-US"/>
              <a:t>Click to edit Master title style</a:t>
            </a:r>
          </a:p>
        </p:txBody>
      </p:sp>
      <p:sp>
        <p:nvSpPr>
          <p:cNvPr id="11" name="Focus Frame 2"/>
          <p:cNvSpPr>
            <a:spLocks noChangeAspect="1"/>
          </p:cNvSpPr>
          <p:nvPr userDrawn="1"/>
        </p:nvSpPr>
        <p:spPr bwMode="blackWhite">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5" name="Focus Frame 2"/>
          <p:cNvSpPr>
            <a:spLocks noChangeAspect="1"/>
          </p:cNvSpPr>
          <p:nvPr userDrawn="1"/>
        </p:nvSpPr>
        <p:spPr bwMode="blackWhite">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chemeClr val="tx1"/>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xmlns="" id="{A98BD60A-AFB5-42D5-A4D8-98D73A74B25D}"/>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2682658423"/>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82034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6917523B-C011-44DF-BB09-626F2E32228F}"/>
              </a:ext>
            </a:extLst>
          </p:cNvPr>
          <p:cNvGraphicFramePr>
            <a:graphicFrameLocks noChangeAspect="1"/>
          </p:cNvGraphicFramePr>
          <p:nvPr userDrawn="1">
            <p:custDataLst>
              <p:tags r:id="rId2"/>
            </p:custDataLst>
            <p:extLst>
              <p:ext uri="{D42A27DB-BD31-4B8C-83A1-F6EECF244321}">
                <p14:modId xmlns:p14="http://schemas.microsoft.com/office/powerpoint/2010/main" val="41104337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276"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6917523B-C011-44DF-BB09-626F2E32228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lvl1pPr rtl="0">
              <a:defRPr/>
            </a:lvl1pPr>
          </a:lstStyle>
          <a:p>
            <a:r>
              <a:rPr lang="en-US"/>
              <a:t>Click to edit Master title style</a:t>
            </a:r>
          </a:p>
        </p:txBody>
      </p:sp>
    </p:spTree>
    <p:extLst>
      <p:ext uri="{BB962C8B-B14F-4D97-AF65-F5344CB8AC3E}">
        <p14:creationId xmlns:p14="http://schemas.microsoft.com/office/powerpoint/2010/main" val="8611429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DD4F95D3-2A0C-4900-ACED-E7CFB19E30C1}"/>
              </a:ext>
            </a:extLst>
          </p:cNvPr>
          <p:cNvGraphicFramePr>
            <a:graphicFrameLocks noChangeAspect="1"/>
          </p:cNvGraphicFramePr>
          <p:nvPr userDrawn="1">
            <p:custDataLst>
              <p:tags r:id="rId2"/>
            </p:custDataLst>
            <p:extLst>
              <p:ext uri="{D42A27DB-BD31-4B8C-83A1-F6EECF244321}">
                <p14:modId xmlns:p14="http://schemas.microsoft.com/office/powerpoint/2010/main" val="353803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300"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DD4F95D3-2A0C-4900-ACED-E7CFB19E30C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lvl1pPr rtl="0">
              <a:defRPr/>
            </a:lvl1pPr>
          </a:lstStyle>
          <a:p>
            <a:r>
              <a:rPr lang="en-US"/>
              <a:t>Click to edit Master title style</a:t>
            </a:r>
          </a:p>
        </p:txBody>
      </p:sp>
      <p:sp>
        <p:nvSpPr>
          <p:cNvPr id="7" name="Content Placeholder 6"/>
          <p:cNvSpPr>
            <a:spLocks noGrp="1"/>
          </p:cNvSpPr>
          <p:nvPr>
            <p:ph sz="quarter" idx="10" hasCustomPrompt="1"/>
          </p:nvPr>
        </p:nvSpPr>
        <p:spPr>
          <a:xfrm>
            <a:off x="457200" y="1343025"/>
            <a:ext cx="11276013" cy="4645023"/>
          </a:xfrm>
          <a:prstGeom prst="rect">
            <a:avLst/>
          </a:prstGeom>
        </p:spPr>
        <p:txBody>
          <a:bodyPr/>
          <a:lstStyle>
            <a:lvl1pPr marL="228600" marR="0"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lang="en-US" sz="1600" kern="1200" dirty="0" smtClean="0">
                <a:solidFill>
                  <a:schemeClr val="tx1"/>
                </a:solidFill>
                <a:latin typeface="+mn-lt"/>
                <a:ea typeface="+mn-ea"/>
                <a:cs typeface="+mn-cs"/>
              </a:defRPr>
            </a:lvl1pPr>
            <a:lvl2pPr marL="457200" indent="-228600" rtl="0">
              <a:defRPr lang="en-US" sz="1600" kern="1200" dirty="0" smtClean="0">
                <a:solidFill>
                  <a:schemeClr val="tx1"/>
                </a:solidFill>
                <a:latin typeface="+mn-lt"/>
                <a:ea typeface="+mn-ea"/>
                <a:cs typeface="+mn-cs"/>
              </a:defRPr>
            </a:lvl2pPr>
            <a:lvl3pPr marL="682625" indent="-225425" rtl="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rtl="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6175" indent="-231775" rtl="0">
              <a:buFont typeface="Wingdings" panose="05000000000000000000" pitchFamily="2" charset="2"/>
              <a:buChar char="§"/>
              <a:defRPr lang="en-US" sz="1600" kern="1200" dirty="0">
                <a:solidFill>
                  <a:schemeClr val="tx1"/>
                </a:solidFill>
                <a:latin typeface="+mn-lt"/>
                <a:ea typeface="+mn-ea"/>
                <a:cs typeface="+mn-cs"/>
              </a:defRPr>
            </a:lvl5pPr>
          </a:lstStyle>
          <a:p>
            <a:pPr marL="228600" marR="0" lvl="0"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a:pPr>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01044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1163839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6324" name="think-cell Slide" r:id="rId4" imgW="425" imgH="424" progId="TCLayout.ActiveDocument.1">
                  <p:embed/>
                </p:oleObj>
              </mc:Choice>
              <mc:Fallback>
                <p:oleObj name="think-cell Slide" r:id="rId4" imgW="425" imgH="42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vert="horz"/>
          <a:lstStyle>
            <a:lvl1pPr rtl="0">
              <a:defRPr/>
            </a:lvl1pPr>
          </a:lstStyle>
          <a:p>
            <a:r>
              <a:rPr lang="en-US"/>
              <a:t>Click to edit Master title style</a:t>
            </a:r>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rtl="0">
              <a:buFont typeface="Wingdings" panose="05000000000000000000" pitchFamily="2" charset="2"/>
              <a:buChar char="§"/>
              <a:defRPr lang="en-US" sz="1600" kern="1200" dirty="0" smtClean="0">
                <a:solidFill>
                  <a:schemeClr val="tx1"/>
                </a:solidFill>
                <a:latin typeface="+mn-lt"/>
                <a:ea typeface="+mn-ea"/>
                <a:cs typeface="+mn-cs"/>
              </a:defRPr>
            </a:lvl1pPr>
            <a:lvl2pPr marL="457200" marR="0" indent="-228600" algn="l" defTabSz="914400" rtl="0" eaLnBrk="1" fontAlgn="auto" latinLnBrk="0" hangingPunct="1">
              <a:lnSpc>
                <a:spcPct val="100000"/>
              </a:lnSpc>
              <a:spcBef>
                <a:spcPts val="0"/>
              </a:spcBef>
              <a:spcAft>
                <a:spcPts val="1200"/>
              </a:spcAft>
              <a:buClrTx/>
              <a:buSzPct val="100000"/>
              <a:buFont typeface="Arial" panose="020B0604020202020204" pitchFamily="34" charset="0"/>
              <a:buChar char="–"/>
              <a:tabLst/>
              <a:defRPr sz="1600"/>
            </a:lvl2pPr>
            <a:lvl3pPr marL="685800" indent="-228600" rtl="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rtl="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rtl="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37612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9B69C4FD-C273-4A13-925D-C7AE70B37E9A}"/>
              </a:ext>
            </a:extLst>
          </p:cNvPr>
          <p:cNvGraphicFramePr>
            <a:graphicFrameLocks noChangeAspect="1"/>
          </p:cNvGraphicFramePr>
          <p:nvPr userDrawn="1">
            <p:custDataLst>
              <p:tags r:id="rId2"/>
            </p:custDataLst>
            <p:extLst>
              <p:ext uri="{D42A27DB-BD31-4B8C-83A1-F6EECF244321}">
                <p14:modId xmlns:p14="http://schemas.microsoft.com/office/powerpoint/2010/main" val="3531906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348" name="think-cell Slide" r:id="rId4" imgW="395" imgH="394" progId="TCLayout.ActiveDocument.1">
                  <p:embed/>
                </p:oleObj>
              </mc:Choice>
              <mc:Fallback>
                <p:oleObj name="think-cell Slide" r:id="rId4" imgW="395" imgH="394" progId="TCLayout.ActiveDocument.1">
                  <p:embed/>
                  <p:pic>
                    <p:nvPicPr>
                      <p:cNvPr id="6" name="Object 5" hidden="1">
                        <a:extLst>
                          <a:ext uri="{FF2B5EF4-FFF2-40B4-BE49-F238E27FC236}">
                            <a16:creationId xmlns:a16="http://schemas.microsoft.com/office/drawing/2014/main" xmlns="" id="{9B69C4FD-C273-4A13-925D-C7AE70B37E9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lvl1pPr rtl="0">
              <a:defRPr/>
            </a:lvl1pPr>
          </a:lstStyle>
          <a:p>
            <a:r>
              <a:rPr lang="en-US"/>
              <a:t>Click to edit Master title style</a:t>
            </a:r>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rtl="0">
              <a:defRPr lang="en-US" sz="1600" kern="1200" dirty="0" smtClean="0">
                <a:solidFill>
                  <a:schemeClr val="tx1"/>
                </a:solidFill>
                <a:latin typeface="+mn-lt"/>
                <a:ea typeface="+mn-ea"/>
                <a:cs typeface="+mn-cs"/>
              </a:defRPr>
            </a:lvl1pPr>
            <a:lvl2pPr rtl="0">
              <a:defRPr sz="1600"/>
            </a:lvl2pPr>
            <a:lvl3pPr marL="685800" indent="-228600" rtl="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rtl="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rtl="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4113" y="1343026"/>
            <a:ext cx="5499100" cy="4645024"/>
          </a:xfrm>
          <a:prstGeom prst="rect">
            <a:avLst/>
          </a:prstGeom>
        </p:spPr>
        <p:txBody>
          <a:bodyPr>
            <a:noAutofit/>
          </a:bodyPr>
          <a:lstStyle>
            <a:lvl1pPr marL="228600" indent="-228600" rtl="0">
              <a:defRPr lang="en-US" sz="1600" kern="1200" dirty="0" smtClean="0">
                <a:solidFill>
                  <a:schemeClr val="tx1"/>
                </a:solidFill>
                <a:latin typeface="+mn-lt"/>
                <a:ea typeface="+mn-ea"/>
                <a:cs typeface="+mn-cs"/>
              </a:defRPr>
            </a:lvl1pPr>
            <a:lvl2pPr marL="457200" indent="-228600" rtl="0">
              <a:buFont typeface="Arial" panose="020B0604020202020204" pitchFamily="34" charset="0"/>
              <a:buChar char="–"/>
              <a:defRPr sz="1600"/>
            </a:lvl2pPr>
            <a:lvl3pPr marL="685800" indent="-228600" rtl="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rtl="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rtl="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599367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A8EE9EC7-2A77-46AD-A8BC-B7138A6E44A7}"/>
              </a:ext>
            </a:extLst>
          </p:cNvPr>
          <p:cNvGraphicFramePr>
            <a:graphicFrameLocks noChangeAspect="1"/>
          </p:cNvGraphicFramePr>
          <p:nvPr userDrawn="1">
            <p:custDataLst>
              <p:tags r:id="rId2"/>
            </p:custDataLst>
            <p:extLst>
              <p:ext uri="{D42A27DB-BD31-4B8C-83A1-F6EECF244321}">
                <p14:modId xmlns:p14="http://schemas.microsoft.com/office/powerpoint/2010/main" val="24036753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372"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A8EE9EC7-2A77-46AD-A8BC-B7138A6E44A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lvl1pPr rtl="0">
              <a:defRPr/>
            </a:lvl1pPr>
          </a:lstStyle>
          <a:p>
            <a:r>
              <a:rPr lang="en-US"/>
              <a:t>Click to edit Master title style</a:t>
            </a:r>
          </a:p>
        </p:txBody>
      </p:sp>
      <p:sp>
        <p:nvSpPr>
          <p:cNvPr id="12" name="Text Placeholder 11"/>
          <p:cNvSpPr>
            <a:spLocks noGrp="1"/>
          </p:cNvSpPr>
          <p:nvPr>
            <p:ph type="body" sz="quarter" idx="13" hasCustomPrompt="1"/>
          </p:nvPr>
        </p:nvSpPr>
        <p:spPr>
          <a:xfrm>
            <a:off x="457200" y="1343025"/>
            <a:ext cx="3336925" cy="4645025"/>
          </a:xfrm>
          <a:prstGeom prst="rect">
            <a:avLst/>
          </a:prstGeom>
        </p:spPr>
        <p:txBody>
          <a:bodyPr>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8" name="Text Placeholder 11"/>
          <p:cNvSpPr>
            <a:spLocks noGrp="1"/>
          </p:cNvSpPr>
          <p:nvPr>
            <p:ph type="body" sz="quarter" idx="14" hasCustomPrompt="1"/>
          </p:nvPr>
        </p:nvSpPr>
        <p:spPr>
          <a:xfrm>
            <a:off x="4426744" y="1343024"/>
            <a:ext cx="3336925" cy="4645025"/>
          </a:xfrm>
          <a:prstGeom prst="rect">
            <a:avLst/>
          </a:prstGeom>
        </p:spPr>
        <p:txBody>
          <a:bodyPr>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9" name="Text Placeholder 11"/>
          <p:cNvSpPr>
            <a:spLocks noGrp="1"/>
          </p:cNvSpPr>
          <p:nvPr>
            <p:ph type="body" sz="quarter" idx="15" hasCustomPrompt="1"/>
          </p:nvPr>
        </p:nvSpPr>
        <p:spPr>
          <a:xfrm>
            <a:off x="8396288" y="1343023"/>
            <a:ext cx="3336925" cy="4645025"/>
          </a:xfrm>
          <a:prstGeom prst="rect">
            <a:avLst/>
          </a:prstGeom>
        </p:spPr>
        <p:txBody>
          <a:bodyPr>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769158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722075FD-884D-49DE-B465-5521F6E94E7D}"/>
              </a:ext>
            </a:extLst>
          </p:cNvPr>
          <p:cNvGraphicFramePr>
            <a:graphicFrameLocks noChangeAspect="1"/>
          </p:cNvGraphicFramePr>
          <p:nvPr userDrawn="1">
            <p:custDataLst>
              <p:tags r:id="rId2"/>
            </p:custDataLst>
            <p:extLst>
              <p:ext uri="{D42A27DB-BD31-4B8C-83A1-F6EECF244321}">
                <p14:modId xmlns:p14="http://schemas.microsoft.com/office/powerpoint/2010/main" val="34713903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396"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722075FD-884D-49DE-B465-5521F6E94E7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Text Placeholder 11"/>
          <p:cNvSpPr>
            <a:spLocks noGrp="1"/>
          </p:cNvSpPr>
          <p:nvPr>
            <p:ph type="body" sz="quarter" idx="18" hasCustomPrompt="1"/>
          </p:nvPr>
        </p:nvSpPr>
        <p:spPr>
          <a:xfrm>
            <a:off x="457200" y="1343025"/>
            <a:ext cx="3336925" cy="4645025"/>
          </a:xfrm>
          <a:prstGeom prst="rect">
            <a:avLst/>
          </a:prstGeom>
          <a:solidFill>
            <a:srgbClr val="F4F4F4"/>
          </a:solidFill>
        </p:spPr>
        <p:txBody>
          <a:bodyPr lIns="182880" tIns="182880" rIns="91440" bIns="182880">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vert="horz"/>
          <a:lstStyle>
            <a:lvl1pPr rtl="0">
              <a:defRPr/>
            </a:lvl1pPr>
          </a:lstStyle>
          <a:p>
            <a:r>
              <a:rPr lang="en-US"/>
              <a:t>Click to edit Master title style</a:t>
            </a:r>
          </a:p>
        </p:txBody>
      </p:sp>
      <p:sp>
        <p:nvSpPr>
          <p:cNvPr id="6" name="Text Placeholder 11"/>
          <p:cNvSpPr>
            <a:spLocks noGrp="1"/>
          </p:cNvSpPr>
          <p:nvPr>
            <p:ph type="body" sz="quarter" idx="19" hasCustomPrompt="1"/>
          </p:nvPr>
        </p:nvSpPr>
        <p:spPr>
          <a:xfrm>
            <a:off x="4426743" y="1343024"/>
            <a:ext cx="3336925" cy="4645025"/>
          </a:xfrm>
          <a:prstGeom prst="rect">
            <a:avLst/>
          </a:prstGeom>
          <a:solidFill>
            <a:srgbClr val="F4F4F4"/>
          </a:solidFill>
        </p:spPr>
        <p:txBody>
          <a:bodyPr lIns="182880" tIns="182880" rIns="91440" bIns="182880">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11"/>
          <p:cNvSpPr>
            <a:spLocks noGrp="1"/>
          </p:cNvSpPr>
          <p:nvPr>
            <p:ph type="body" sz="quarter" idx="20" hasCustomPrompt="1"/>
          </p:nvPr>
        </p:nvSpPr>
        <p:spPr>
          <a:xfrm>
            <a:off x="8396286" y="1343025"/>
            <a:ext cx="3336925" cy="4645025"/>
          </a:xfrm>
          <a:prstGeom prst="rect">
            <a:avLst/>
          </a:prstGeom>
          <a:solidFill>
            <a:srgbClr val="F4F4F4"/>
          </a:solidFill>
        </p:spPr>
        <p:txBody>
          <a:bodyPr lIns="182880" tIns="182880" rIns="91440" bIns="182880">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100974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9016E7E6-1958-494D-9D6E-68071F19D454}"/>
              </a:ext>
            </a:extLst>
          </p:cNvPr>
          <p:cNvGraphicFramePr>
            <a:graphicFrameLocks noChangeAspect="1"/>
          </p:cNvGraphicFramePr>
          <p:nvPr userDrawn="1">
            <p:custDataLst>
              <p:tags r:id="rId2"/>
            </p:custDataLst>
            <p:extLst>
              <p:ext uri="{D42A27DB-BD31-4B8C-83A1-F6EECF244321}">
                <p14:modId xmlns:p14="http://schemas.microsoft.com/office/powerpoint/2010/main" val="3747512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420"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9016E7E6-1958-494D-9D6E-68071F19D45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Text Placeholder 11"/>
          <p:cNvSpPr>
            <a:spLocks noGrp="1"/>
          </p:cNvSpPr>
          <p:nvPr>
            <p:ph type="body" sz="quarter" idx="17" hasCustomPrompt="1"/>
          </p:nvPr>
        </p:nvSpPr>
        <p:spPr>
          <a:xfrm>
            <a:off x="457200" y="1343025"/>
            <a:ext cx="2563495" cy="4645025"/>
          </a:xfrm>
          <a:prstGeom prst="rect">
            <a:avLst/>
          </a:prstGeom>
          <a:noFill/>
        </p:spPr>
        <p:txBody>
          <a:bodyPr>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1" name="Text Placeholder 11"/>
          <p:cNvSpPr>
            <a:spLocks noGrp="1"/>
          </p:cNvSpPr>
          <p:nvPr>
            <p:ph type="body" sz="quarter" idx="18" hasCustomPrompt="1"/>
          </p:nvPr>
        </p:nvSpPr>
        <p:spPr>
          <a:xfrm>
            <a:off x="3375342" y="1343025"/>
            <a:ext cx="2563495" cy="4645025"/>
          </a:xfrm>
          <a:prstGeom prst="rect">
            <a:avLst/>
          </a:prstGeom>
          <a:noFill/>
        </p:spPr>
        <p:txBody>
          <a:bodyPr>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6" name="Text Placeholder 11"/>
          <p:cNvSpPr>
            <a:spLocks noGrp="1"/>
          </p:cNvSpPr>
          <p:nvPr>
            <p:ph type="body" sz="quarter" idx="19" hasCustomPrompt="1"/>
          </p:nvPr>
        </p:nvSpPr>
        <p:spPr>
          <a:xfrm>
            <a:off x="6254752" y="1343025"/>
            <a:ext cx="2563495" cy="4645025"/>
          </a:xfrm>
          <a:prstGeom prst="rect">
            <a:avLst/>
          </a:prstGeom>
          <a:noFill/>
        </p:spPr>
        <p:txBody>
          <a:bodyPr>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7" name="Text Placeholder 11"/>
          <p:cNvSpPr>
            <a:spLocks noGrp="1"/>
          </p:cNvSpPr>
          <p:nvPr>
            <p:ph type="body" sz="quarter" idx="20" hasCustomPrompt="1"/>
          </p:nvPr>
        </p:nvSpPr>
        <p:spPr>
          <a:xfrm>
            <a:off x="9169718" y="1343025"/>
            <a:ext cx="2563495" cy="4645025"/>
          </a:xfrm>
          <a:prstGeom prst="rect">
            <a:avLst/>
          </a:prstGeom>
          <a:noFill/>
        </p:spPr>
        <p:txBody>
          <a:bodyPr>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vert="horz"/>
          <a:lstStyle>
            <a:lvl1pPr rtl="0">
              <a:defRPr/>
            </a:lvl1pPr>
          </a:lstStyle>
          <a:p>
            <a:r>
              <a:rPr lang="en-US"/>
              <a:t>Click to edit Master title style</a:t>
            </a:r>
          </a:p>
        </p:txBody>
      </p:sp>
    </p:spTree>
    <p:extLst>
      <p:ext uri="{BB962C8B-B14F-4D97-AF65-F5344CB8AC3E}">
        <p14:creationId xmlns:p14="http://schemas.microsoft.com/office/powerpoint/2010/main" val="19007965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61D7417B-FB4C-4B0E-80CD-23B2E81E2757}"/>
              </a:ext>
            </a:extLst>
          </p:cNvPr>
          <p:cNvGraphicFramePr>
            <a:graphicFrameLocks noChangeAspect="1"/>
          </p:cNvGraphicFramePr>
          <p:nvPr userDrawn="1">
            <p:custDataLst>
              <p:tags r:id="rId2"/>
            </p:custDataLst>
            <p:extLst>
              <p:ext uri="{D42A27DB-BD31-4B8C-83A1-F6EECF244321}">
                <p14:modId xmlns:p14="http://schemas.microsoft.com/office/powerpoint/2010/main" val="7353107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44"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61D7417B-FB4C-4B0E-80CD-23B2E81E275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lvl1pPr rtl="0">
              <a:defRPr/>
            </a:lvl1pPr>
          </a:lstStyle>
          <a:p>
            <a:r>
              <a:rPr lang="en-US"/>
              <a:t>Click to edit Master title style</a:t>
            </a:r>
          </a:p>
        </p:txBody>
      </p:sp>
      <p:sp>
        <p:nvSpPr>
          <p:cNvPr id="16" name="Text Placeholder 11"/>
          <p:cNvSpPr>
            <a:spLocks noGrp="1"/>
          </p:cNvSpPr>
          <p:nvPr>
            <p:ph type="body" sz="quarter" idx="18" hasCustomPrompt="1"/>
          </p:nvPr>
        </p:nvSpPr>
        <p:spPr>
          <a:xfrm>
            <a:off x="457200" y="1343025"/>
            <a:ext cx="2563495" cy="4645025"/>
          </a:xfrm>
          <a:prstGeom prst="rect">
            <a:avLst/>
          </a:prstGeom>
          <a:solidFill>
            <a:srgbClr val="F4F4F4"/>
          </a:solidFill>
        </p:spPr>
        <p:txBody>
          <a:bodyPr lIns="182880" tIns="182880" rIns="91440" bIns="182880">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7" name="Text Placeholder 11"/>
          <p:cNvSpPr>
            <a:spLocks noGrp="1"/>
          </p:cNvSpPr>
          <p:nvPr>
            <p:ph type="body" sz="quarter" idx="19" hasCustomPrompt="1"/>
          </p:nvPr>
        </p:nvSpPr>
        <p:spPr>
          <a:xfrm>
            <a:off x="3363487" y="1343025"/>
            <a:ext cx="2563495" cy="4645025"/>
          </a:xfrm>
          <a:prstGeom prst="rect">
            <a:avLst/>
          </a:prstGeom>
          <a:solidFill>
            <a:srgbClr val="F4F4F4"/>
          </a:solidFill>
        </p:spPr>
        <p:txBody>
          <a:bodyPr lIns="182880" tIns="182880" rIns="91440" bIns="182880">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11"/>
          <p:cNvSpPr>
            <a:spLocks noGrp="1"/>
          </p:cNvSpPr>
          <p:nvPr>
            <p:ph type="body" sz="quarter" idx="20" hasCustomPrompt="1"/>
          </p:nvPr>
        </p:nvSpPr>
        <p:spPr>
          <a:xfrm>
            <a:off x="6266602" y="1343025"/>
            <a:ext cx="2563495" cy="4645025"/>
          </a:xfrm>
          <a:prstGeom prst="rect">
            <a:avLst/>
          </a:prstGeom>
          <a:solidFill>
            <a:srgbClr val="F4F4F4"/>
          </a:solidFill>
        </p:spPr>
        <p:txBody>
          <a:bodyPr lIns="182880" tIns="182880" rIns="91440" bIns="182880">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9" name="Text Placeholder 11"/>
          <p:cNvSpPr>
            <a:spLocks noGrp="1"/>
          </p:cNvSpPr>
          <p:nvPr>
            <p:ph type="body" sz="quarter" idx="21" hasCustomPrompt="1"/>
          </p:nvPr>
        </p:nvSpPr>
        <p:spPr>
          <a:xfrm>
            <a:off x="9166542" y="1343025"/>
            <a:ext cx="2563495" cy="4645025"/>
          </a:xfrm>
          <a:prstGeom prst="rect">
            <a:avLst/>
          </a:prstGeom>
          <a:solidFill>
            <a:srgbClr val="F4F4F4"/>
          </a:solidFill>
        </p:spPr>
        <p:txBody>
          <a:bodyPr lIns="182880" tIns="182880" rIns="91440" bIns="182880">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5248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2919916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48" name="think-cell Slide" r:id="rId4" imgW="425" imgH="424" progId="TCLayout.ActiveDocument.1">
                  <p:embed/>
                </p:oleObj>
              </mc:Choice>
              <mc:Fallback>
                <p:oleObj name="think-cell Slide" r:id="rId4" imgW="425" imgH="42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vert="horz"/>
          <a:lstStyle>
            <a:lvl1pPr rtl="0">
              <a:defRPr/>
            </a:lvl1pPr>
          </a:lstStyle>
          <a:p>
            <a:r>
              <a:rPr lang="en-US"/>
              <a:t>Click to edit Master title style</a:t>
            </a:r>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rtl="0">
              <a:buFont typeface="Wingdings" panose="05000000000000000000" pitchFamily="2" charset="2"/>
              <a:buChar char="§"/>
              <a:defRPr lang="en-US" sz="1600" kern="1200" dirty="0" smtClean="0">
                <a:solidFill>
                  <a:schemeClr val="tx1"/>
                </a:solidFill>
                <a:latin typeface="+mn-lt"/>
                <a:ea typeface="+mn-ea"/>
                <a:cs typeface="+mn-cs"/>
              </a:defRPr>
            </a:lvl1pPr>
            <a:lvl2pPr marL="457200" marR="0" indent="-228600" algn="l" defTabSz="914400" rtl="0" eaLnBrk="1" fontAlgn="auto" latinLnBrk="0" hangingPunct="1">
              <a:lnSpc>
                <a:spcPct val="100000"/>
              </a:lnSpc>
              <a:spcBef>
                <a:spcPts val="0"/>
              </a:spcBef>
              <a:spcAft>
                <a:spcPts val="1200"/>
              </a:spcAft>
              <a:buClrTx/>
              <a:buSzPct val="100000"/>
              <a:buFont typeface="Arial" panose="020B0604020202020204" pitchFamily="34" charset="0"/>
              <a:buChar char="–"/>
              <a:tabLst/>
              <a:defRPr sz="1600"/>
            </a:lvl2pPr>
            <a:lvl3pPr marL="685800" indent="-228600" rtl="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rtl="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rtl="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a:t>Click to edit Master text styles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13357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F2566637-E22E-4E17-B5A2-CC821DAA6C02}"/>
              </a:ext>
            </a:extLst>
          </p:cNvPr>
          <p:cNvGraphicFramePr>
            <a:graphicFrameLocks noChangeAspect="1"/>
          </p:cNvGraphicFramePr>
          <p:nvPr userDrawn="1">
            <p:custDataLst>
              <p:tags r:id="rId2"/>
            </p:custDataLst>
            <p:extLst>
              <p:ext uri="{D42A27DB-BD31-4B8C-83A1-F6EECF244321}">
                <p14:modId xmlns:p14="http://schemas.microsoft.com/office/powerpoint/2010/main" val="164380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468"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xmlns="" id="{F2566637-E22E-4E17-B5A2-CC821DAA6C0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Rectangle 8">
            <a:extLst>
              <a:ext uri="{FF2B5EF4-FFF2-40B4-BE49-F238E27FC236}">
                <a16:creationId xmlns:a16="http://schemas.microsoft.com/office/drawing/2014/main" xmlns="" id="{3273EB3B-0AE2-7A48-BF35-D1CF1DB27874}"/>
              </a:ext>
            </a:extLst>
          </p:cNvPr>
          <p:cNvSpPr/>
          <p:nvPr userDrawn="1"/>
        </p:nvSpPr>
        <p:spPr bwMode="blackWhite">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blackWhite">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23286411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3A5AF1CC-3138-40BD-B016-E8FAB67D5151}"/>
              </a:ext>
            </a:extLst>
          </p:cNvPr>
          <p:cNvGraphicFramePr>
            <a:graphicFrameLocks noChangeAspect="1"/>
          </p:cNvGraphicFramePr>
          <p:nvPr userDrawn="1">
            <p:custDataLst>
              <p:tags r:id="rId2"/>
            </p:custDataLst>
            <p:extLst>
              <p:ext uri="{D42A27DB-BD31-4B8C-83A1-F6EECF244321}">
                <p14:modId xmlns:p14="http://schemas.microsoft.com/office/powerpoint/2010/main" val="9138751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492"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xmlns="" id="{3A5AF1CC-3138-40BD-B016-E8FAB67D515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xmlns="" id="{F8367EBE-ACE4-6A4A-8194-81828A72B691}"/>
              </a:ext>
            </a:extLst>
          </p:cNvPr>
          <p:cNvSpPr/>
          <p:nvPr userDrawn="1"/>
        </p:nvSpPr>
        <p:spPr bwMode="blackWhite">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blackWhite">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p>
        </p:txBody>
      </p:sp>
    </p:spTree>
    <p:extLst>
      <p:ext uri="{BB962C8B-B14F-4D97-AF65-F5344CB8AC3E}">
        <p14:creationId xmlns:p14="http://schemas.microsoft.com/office/powerpoint/2010/main" val="244385222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CA50338C-ADCB-4069-BB62-E3B0688D068A}"/>
              </a:ext>
            </a:extLst>
          </p:cNvPr>
          <p:cNvGraphicFramePr>
            <a:graphicFrameLocks noChangeAspect="1"/>
          </p:cNvGraphicFramePr>
          <p:nvPr userDrawn="1">
            <p:custDataLst>
              <p:tags r:id="rId2"/>
            </p:custDataLst>
            <p:extLst>
              <p:ext uri="{D42A27DB-BD31-4B8C-83A1-F6EECF244321}">
                <p14:modId xmlns:p14="http://schemas.microsoft.com/office/powerpoint/2010/main" val="2227053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4516" name="think-cell Slide" r:id="rId5" imgW="425" imgH="424" progId="TCLayout.ActiveDocument.1">
                  <p:embed/>
                </p:oleObj>
              </mc:Choice>
              <mc:Fallback>
                <p:oleObj name="think-cell Slide" r:id="rId5" imgW="425" imgH="424" progId="TCLayout.ActiveDocument.1">
                  <p:embed/>
                  <p:pic>
                    <p:nvPicPr>
                      <p:cNvPr id="5" name="Object 4" hidden="1">
                        <a:extLst>
                          <a:ext uri="{FF2B5EF4-FFF2-40B4-BE49-F238E27FC236}">
                            <a16:creationId xmlns:a16="http://schemas.microsoft.com/office/drawing/2014/main" xmlns="" id="{CA50338C-ADCB-4069-BB62-E3B0688D068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5CE22114-9047-40C5-9D05-AF35D7B7B087}"/>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endParaRPr lang="en-US" sz="2400" b="0" i="0" baseline="0">
              <a:latin typeface="Arial Black" panose="020B0A04020102020204" pitchFamily="34" charset="0"/>
              <a:ea typeface="+mj-ea"/>
              <a:cs typeface="+mj-cs"/>
              <a:sym typeface="Arial Black" panose="020B0A04020102020204" pitchFamily="34" charset="0"/>
            </a:endParaRPr>
          </a:p>
        </p:txBody>
      </p:sp>
      <p:sp>
        <p:nvSpPr>
          <p:cNvPr id="8" name="Title 1">
            <a:extLst>
              <a:ext uri="{FF2B5EF4-FFF2-40B4-BE49-F238E27FC236}">
                <a16:creationId xmlns:a16="http://schemas.microsoft.com/office/drawing/2014/main" xmlns="" id="{AA010A63-A320-4171-A7B4-06A2D3C91471}"/>
              </a:ext>
            </a:extLst>
          </p:cNvPr>
          <p:cNvSpPr>
            <a:spLocks noGrp="1"/>
          </p:cNvSpPr>
          <p:nvPr>
            <p:ph type="title" hasCustomPrompt="1"/>
          </p:nvPr>
        </p:nvSpPr>
        <p:spPr>
          <a:xfrm>
            <a:off x="457199" y="1009268"/>
            <a:ext cx="8366761" cy="4476115"/>
          </a:xfrm>
        </p:spPr>
        <p:txBody>
          <a:bodyPr vert="horz" anchor="ctr" anchorCtr="0"/>
          <a:lstStyle>
            <a:lvl1pPr marL="182880" indent="-457200" rtl="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Sus </a:t>
            </a:r>
            <a:r>
              <a:rPr lang="en-US" err="1"/>
              <a:t>pendisse</a:t>
            </a:r>
            <a:r>
              <a:rPr lang="en-US"/>
              <a:t> </a:t>
            </a:r>
            <a:r>
              <a:rPr lang="en-US" err="1"/>
              <a:t>sem</a:t>
            </a:r>
            <a:r>
              <a:rPr lang="en-US"/>
              <a:t> per semper </a:t>
            </a:r>
            <a:r>
              <a:rPr lang="en-US" err="1"/>
              <a:t>commodo</a:t>
            </a:r>
            <a:r>
              <a:rPr lang="en-US"/>
              <a:t> lorem.”</a:t>
            </a:r>
          </a:p>
        </p:txBody>
      </p:sp>
      <p:sp>
        <p:nvSpPr>
          <p:cNvPr id="9" name="Text Placeholder 2">
            <a:extLst>
              <a:ext uri="{FF2B5EF4-FFF2-40B4-BE49-F238E27FC236}">
                <a16:creationId xmlns:a16="http://schemas.microsoft.com/office/drawing/2014/main" xmlns="" id="{46E05064-B5DA-4441-B4C7-8D9385881BD3}"/>
              </a:ext>
            </a:extLst>
          </p:cNvPr>
          <p:cNvSpPr>
            <a:spLocks noGrp="1"/>
          </p:cNvSpPr>
          <p:nvPr>
            <p:ph type="body" idx="1" hasCustomPrompt="1"/>
          </p:nvPr>
        </p:nvSpPr>
        <p:spPr>
          <a:xfrm>
            <a:off x="457199" y="5485384"/>
            <a:ext cx="8366761" cy="347472"/>
          </a:xfrm>
        </p:spPr>
        <p:txBody>
          <a:bodyPr/>
          <a:lstStyle>
            <a:lvl1pPr marL="0" indent="0" rtl="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20276654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6232DDF0-849C-4E14-AA79-D38FAF54F35E}"/>
              </a:ext>
            </a:extLst>
          </p:cNvPr>
          <p:cNvGraphicFramePr>
            <a:graphicFrameLocks noChangeAspect="1"/>
          </p:cNvGraphicFramePr>
          <p:nvPr userDrawn="1">
            <p:custDataLst>
              <p:tags r:id="rId2"/>
            </p:custDataLst>
            <p:extLst>
              <p:ext uri="{D42A27DB-BD31-4B8C-83A1-F6EECF244321}">
                <p14:modId xmlns:p14="http://schemas.microsoft.com/office/powerpoint/2010/main" val="24622775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540" name="think-cell Slide" r:id="rId5" imgW="425" imgH="424" progId="TCLayout.ActiveDocument.1">
                  <p:embed/>
                </p:oleObj>
              </mc:Choice>
              <mc:Fallback>
                <p:oleObj name="think-cell Slide" r:id="rId5" imgW="425" imgH="424" progId="TCLayout.ActiveDocument.1">
                  <p:embed/>
                  <p:pic>
                    <p:nvPicPr>
                      <p:cNvPr id="4" name="Object 3" hidden="1">
                        <a:extLst>
                          <a:ext uri="{FF2B5EF4-FFF2-40B4-BE49-F238E27FC236}">
                            <a16:creationId xmlns:a16="http://schemas.microsoft.com/office/drawing/2014/main" xmlns="" id="{6232DDF0-849C-4E14-AA79-D38FAF54F35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xmlns="" id="{7E2658A3-1872-4FC3-9D58-94F2094AD6FA}"/>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endParaRPr lang="en-US" sz="2400" b="0" i="0" baseline="0">
              <a:latin typeface="Arial Black" panose="020B0A04020102020204" pitchFamily="34" charset="0"/>
              <a:ea typeface="+mj-ea"/>
              <a:cs typeface="+mj-cs"/>
              <a:sym typeface="Arial Black" panose="020B0A04020102020204" pitchFamily="34" charset="0"/>
            </a:endParaRPr>
          </a:p>
        </p:txBody>
      </p:sp>
      <p:sp>
        <p:nvSpPr>
          <p:cNvPr id="9" name="Picture Placeholder 9">
            <a:extLst>
              <a:ext uri="{FF2B5EF4-FFF2-40B4-BE49-F238E27FC236}">
                <a16:creationId xmlns:a16="http://schemas.microsoft.com/office/drawing/2014/main" xmlns="" id="{3124B76B-735A-4421-821F-1A558D45EBCC}"/>
              </a:ext>
            </a:extLst>
          </p:cNvPr>
          <p:cNvSpPr>
            <a:spLocks noGrp="1"/>
          </p:cNvSpPr>
          <p:nvPr>
            <p:ph type="pic" sz="quarter" idx="10"/>
          </p:nvPr>
        </p:nvSpPr>
        <p:spPr>
          <a:xfrm>
            <a:off x="7040880" y="1346199"/>
            <a:ext cx="4690872" cy="4297680"/>
          </a:xfrm>
        </p:spPr>
        <p:txBody>
          <a:bodyPr/>
          <a:lstStyle>
            <a:lvl1pPr marL="0" indent="0" rtl="0">
              <a:buNone/>
              <a:defRPr/>
            </a:lvl1pPr>
          </a:lstStyle>
          <a:p>
            <a:r>
              <a:rPr lang="en-US"/>
              <a:t>Click icon to add picture</a:t>
            </a:r>
          </a:p>
        </p:txBody>
      </p:sp>
      <p:sp>
        <p:nvSpPr>
          <p:cNvPr id="10" name="Title 1">
            <a:extLst>
              <a:ext uri="{FF2B5EF4-FFF2-40B4-BE49-F238E27FC236}">
                <a16:creationId xmlns:a16="http://schemas.microsoft.com/office/drawing/2014/main" xmlns="" id="{05E00C06-0F09-4055-9C4A-4D1F84AD80EE}"/>
              </a:ext>
            </a:extLst>
          </p:cNvPr>
          <p:cNvSpPr>
            <a:spLocks noGrp="1"/>
          </p:cNvSpPr>
          <p:nvPr>
            <p:ph type="title" hasCustomPrompt="1"/>
          </p:nvPr>
        </p:nvSpPr>
        <p:spPr>
          <a:xfrm>
            <a:off x="457199" y="1009268"/>
            <a:ext cx="6060141" cy="4476115"/>
          </a:xfrm>
        </p:spPr>
        <p:txBody>
          <a:bodyPr vert="horz" anchor="ctr" anchorCtr="0"/>
          <a:lstStyle>
            <a:lvl1pPr marL="182880" indent="-457200" rtl="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Sus </a:t>
            </a:r>
            <a:r>
              <a:rPr lang="en-US" err="1"/>
              <a:t>pendisse</a:t>
            </a:r>
            <a:r>
              <a:rPr lang="en-US"/>
              <a:t> </a:t>
            </a:r>
            <a:r>
              <a:rPr lang="en-US" err="1"/>
              <a:t>sem</a:t>
            </a:r>
            <a:r>
              <a:rPr lang="en-US"/>
              <a:t> per semper </a:t>
            </a:r>
            <a:r>
              <a:rPr lang="en-US" err="1"/>
              <a:t>commodo</a:t>
            </a:r>
            <a:r>
              <a:rPr lang="en-US"/>
              <a:t>.”</a:t>
            </a:r>
          </a:p>
        </p:txBody>
      </p:sp>
      <p:sp>
        <p:nvSpPr>
          <p:cNvPr id="11" name="Text Placeholder 2">
            <a:extLst>
              <a:ext uri="{FF2B5EF4-FFF2-40B4-BE49-F238E27FC236}">
                <a16:creationId xmlns:a16="http://schemas.microsoft.com/office/drawing/2014/main" xmlns="" id="{980DDEA7-4BAF-48FA-882B-45D60DCBCF78}"/>
              </a:ext>
            </a:extLst>
          </p:cNvPr>
          <p:cNvSpPr>
            <a:spLocks noGrp="1"/>
          </p:cNvSpPr>
          <p:nvPr>
            <p:ph type="body" idx="1" hasCustomPrompt="1"/>
          </p:nvPr>
        </p:nvSpPr>
        <p:spPr>
          <a:xfrm>
            <a:off x="457199" y="5485384"/>
            <a:ext cx="6060141" cy="347472"/>
          </a:xfrm>
        </p:spPr>
        <p:txBody>
          <a:bodyPr/>
          <a:lstStyle>
            <a:lvl1pPr marL="0" indent="0" rtl="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218919805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2_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5DF5149F-15F2-441C-8061-A49F6323A453}"/>
              </a:ext>
            </a:extLst>
          </p:cNvPr>
          <p:cNvGraphicFramePr>
            <a:graphicFrameLocks noChangeAspect="1"/>
          </p:cNvGraphicFramePr>
          <p:nvPr userDrawn="1">
            <p:custDataLst>
              <p:tags r:id="rId2"/>
            </p:custDataLst>
            <p:extLst>
              <p:ext uri="{D42A27DB-BD31-4B8C-83A1-F6EECF244321}">
                <p14:modId xmlns:p14="http://schemas.microsoft.com/office/powerpoint/2010/main" val="24659335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564"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5DF5149F-15F2-441C-8061-A49F6323A45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xmlns="" id="{2D3DAB2F-2FC3-44DF-A07F-B3400068EE21}"/>
              </a:ext>
            </a:extLst>
          </p:cNvPr>
          <p:cNvSpPr/>
          <p:nvPr userDrawn="1"/>
        </p:nvSpPr>
        <p:spPr>
          <a:xfrm>
            <a:off x="0" y="6309360"/>
            <a:ext cx="12192000" cy="548640"/>
          </a:xfrm>
          <a:prstGeom prst="rect">
            <a:avLst/>
          </a:prstGeom>
          <a:solidFill>
            <a:srgbClr val="BE1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200"/>
          </a:p>
        </p:txBody>
      </p:sp>
      <p:sp>
        <p:nvSpPr>
          <p:cNvPr id="8" name="Text Box 8">
            <a:extLst>
              <a:ext uri="{FF2B5EF4-FFF2-40B4-BE49-F238E27FC236}">
                <a16:creationId xmlns:a16="http://schemas.microsoft.com/office/drawing/2014/main" xmlns="" id="{664F2EF3-0E91-4ABE-8DE4-288A71A32A8A}"/>
              </a:ext>
            </a:extLst>
          </p:cNvPr>
          <p:cNvSpPr txBox="1">
            <a:spLocks noChangeArrowheads="1"/>
          </p:cNvSpPr>
          <p:nvPr userDrawn="1"/>
        </p:nvSpPr>
        <p:spPr bwMode="auto">
          <a:xfrm>
            <a:off x="142576" y="6637411"/>
            <a:ext cx="507141" cy="138499"/>
          </a:xfrm>
          <a:prstGeom prst="rect">
            <a:avLst/>
          </a:prstGeom>
          <a:noFill/>
          <a:ln w="9525">
            <a:noFill/>
            <a:miter lim="800000"/>
            <a:headEnd/>
            <a:tailEnd/>
          </a:ln>
          <a:effectLst/>
        </p:spPr>
        <p:txBody>
          <a:bodyPr wrap="square" lIns="0" tIns="0" rIns="0" bIns="0" anchor="b">
            <a:spAutoFit/>
          </a:bodyPr>
          <a:lstStyle/>
          <a:p>
            <a:pPr marL="0" marR="0" indent="0" algn="l" rtl="0">
              <a:spcBef>
                <a:spcPct val="50000"/>
              </a:spcBef>
              <a:defRPr/>
            </a:pPr>
            <a:fld id="{705761D2-C9BA-4D3A-BFFD-3DBEF5AF449B}" type="slidenum">
              <a:rPr lang="en-US" sz="900" b="0" smtClean="0">
                <a:solidFill>
                  <a:schemeClr val="accent5">
                    <a:lumMod val="40000"/>
                    <a:lumOff val="60000"/>
                  </a:schemeClr>
                </a:solidFill>
                <a:latin typeface="Arial Narrow" panose="020B0606020202030204" pitchFamily="34" charset="0"/>
                <a:cs typeface="Arial"/>
              </a:rPr>
              <a:pPr marL="0" marR="0" indent="0" algn="l" rtl="0">
                <a:spcBef>
                  <a:spcPct val="50000"/>
                </a:spcBef>
                <a:defRPr/>
              </a:pPr>
              <a:t>‹#›</a:t>
            </a:fld>
            <a:endParaRPr lang="en-US" sz="900" b="0">
              <a:solidFill>
                <a:schemeClr val="accent5">
                  <a:lumMod val="40000"/>
                  <a:lumOff val="60000"/>
                </a:schemeClr>
              </a:solidFill>
              <a:latin typeface="Arial Narrow" panose="020B0606020202030204" pitchFamily="34" charset="0"/>
              <a:cs typeface="Arial"/>
            </a:endParaRPr>
          </a:p>
        </p:txBody>
      </p:sp>
      <p:pic>
        <p:nvPicPr>
          <p:cNvPr id="5" name="Picture 4">
            <a:extLst>
              <a:ext uri="{FF2B5EF4-FFF2-40B4-BE49-F238E27FC236}">
                <a16:creationId xmlns:a16="http://schemas.microsoft.com/office/drawing/2014/main" xmlns="" id="{7DDB9956-1CD8-4295-AB48-926CECE497CA}"/>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10670966" y="6309360"/>
            <a:ext cx="1485527" cy="548640"/>
          </a:xfrm>
          <a:prstGeom prst="rect">
            <a:avLst/>
          </a:prstGeom>
          <a:effectLst/>
        </p:spPr>
      </p:pic>
    </p:spTree>
    <p:extLst>
      <p:ext uri="{BB962C8B-B14F-4D97-AF65-F5344CB8AC3E}">
        <p14:creationId xmlns:p14="http://schemas.microsoft.com/office/powerpoint/2010/main" val="1625527509"/>
      </p:ext>
    </p:extLst>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4AD57DCD-3C11-4D35-951C-38615EA3DF2A}"/>
              </a:ext>
            </a:extLst>
          </p:cNvPr>
          <p:cNvGraphicFramePr>
            <a:graphicFrameLocks noChangeAspect="1"/>
          </p:cNvGraphicFramePr>
          <p:nvPr userDrawn="1">
            <p:custDataLst>
              <p:tags r:id="rId2"/>
            </p:custDataLst>
            <p:extLst>
              <p:ext uri="{D42A27DB-BD31-4B8C-83A1-F6EECF244321}">
                <p14:modId xmlns:p14="http://schemas.microsoft.com/office/powerpoint/2010/main" val="12453922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7588" name="think-cell Slide" r:id="rId4" imgW="395" imgH="394" progId="TCLayout.ActiveDocument.1">
                  <p:embed/>
                </p:oleObj>
              </mc:Choice>
              <mc:Fallback>
                <p:oleObj name="think-cell Slide" r:id="rId4" imgW="395" imgH="394" progId="TCLayout.ActiveDocument.1">
                  <p:embed/>
                  <p:pic>
                    <p:nvPicPr>
                      <p:cNvPr id="5" name="Object 4" hidden="1">
                        <a:extLst>
                          <a:ext uri="{FF2B5EF4-FFF2-40B4-BE49-F238E27FC236}">
                            <a16:creationId xmlns:a16="http://schemas.microsoft.com/office/drawing/2014/main" xmlns="" id="{4AD57DCD-3C11-4D35-951C-38615EA3DF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Content Placeholder 2"/>
          <p:cNvSpPr>
            <a:spLocks noGrp="1"/>
          </p:cNvSpPr>
          <p:nvPr>
            <p:ph idx="1"/>
          </p:nvPr>
        </p:nvSpPr>
        <p:spPr>
          <a:xfrm>
            <a:off x="822960" y="1499616"/>
            <a:ext cx="11125200" cy="4663440"/>
          </a:xfrm>
        </p:spPr>
        <p:txBody>
          <a:bodyPr lIns="45720" tIns="91440" rIns="45720" bIns="91440">
            <a:normAutofit/>
          </a:bodyPr>
          <a:lstStyle>
            <a:lvl1pPr marL="216683" marR="0" indent="-216683" rtl="0">
              <a:spcBef>
                <a:spcPts val="1200"/>
              </a:spcBef>
              <a:spcAft>
                <a:spcPts val="300"/>
              </a:spcAft>
              <a:buClr>
                <a:schemeClr val="accent1"/>
              </a:buClr>
              <a:defRPr sz="2800">
                <a:solidFill>
                  <a:schemeClr val="tx1"/>
                </a:solidFill>
              </a:defRPr>
            </a:lvl1pPr>
            <a:lvl2pPr marL="685766" marR="0" indent="-257162" rtl="0">
              <a:spcBef>
                <a:spcPts val="300"/>
              </a:spcBef>
              <a:spcAft>
                <a:spcPts val="300"/>
              </a:spcAft>
              <a:buClr>
                <a:schemeClr val="accent1"/>
              </a:buClr>
              <a:buFont typeface="Courier New" panose="02070309020205020404" pitchFamily="49" charset="0"/>
              <a:buChar char="o"/>
              <a:defRPr sz="2400">
                <a:solidFill>
                  <a:schemeClr val="tx1"/>
                </a:solidFill>
              </a:defRPr>
            </a:lvl2pPr>
            <a:lvl3pPr marL="1257254" marR="0" indent="-342900" rtl="0">
              <a:spcBef>
                <a:spcPts val="300"/>
              </a:spcBef>
              <a:spcAft>
                <a:spcPts val="300"/>
              </a:spcAft>
              <a:buClr>
                <a:schemeClr val="accent1"/>
              </a:buClr>
              <a:buFont typeface="Wingdings" panose="05000000000000000000" pitchFamily="2" charset="2"/>
              <a:buChar char="Ø"/>
              <a:defRPr sz="2400">
                <a:solidFill>
                  <a:schemeClr val="tx1"/>
                </a:solidFill>
              </a:defRPr>
            </a:lvl3pPr>
            <a:lvl4pPr marL="1497731" marR="0" indent="-202396" rtl="0">
              <a:spcBef>
                <a:spcPts val="300"/>
              </a:spcBef>
              <a:spcAft>
                <a:spcPts val="300"/>
              </a:spcAft>
              <a:buClr>
                <a:schemeClr val="accent1"/>
              </a:buClr>
              <a:defRPr sz="2000">
                <a:solidFill>
                  <a:schemeClr val="tx1"/>
                </a:solidFill>
              </a:defRPr>
            </a:lvl4pPr>
            <a:lvl5pPr marL="1798945" marR="0" indent="-122629" rtl="0">
              <a:spcBef>
                <a:spcPts val="300"/>
              </a:spcBef>
              <a:spcAft>
                <a:spcPts val="300"/>
              </a:spcAft>
              <a:buClr>
                <a:schemeClr val="accent1"/>
              </a:buClr>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Placeholder 18"/>
          <p:cNvSpPr>
            <a:spLocks noGrp="1"/>
          </p:cNvSpPr>
          <p:nvPr>
            <p:ph type="title"/>
          </p:nvPr>
        </p:nvSpPr>
        <p:spPr>
          <a:xfrm>
            <a:off x="640080" y="0"/>
            <a:ext cx="11399520" cy="704088"/>
          </a:xfrm>
          <a:prstGeom prst="rect">
            <a:avLst/>
          </a:prstGeom>
        </p:spPr>
        <p:txBody>
          <a:bodyPr vert="horz" lIns="0" tIns="0" rIns="0" bIns="0" rtlCol="0">
            <a:normAutofit/>
          </a:bodyPr>
          <a:lstStyle>
            <a:lvl1pPr marL="0" marR="0" indent="0" rtl="0">
              <a:lnSpc>
                <a:spcPct val="90000"/>
              </a:lnSpc>
              <a:defRPr sz="3600">
                <a:solidFill>
                  <a:schemeClr val="tx1"/>
                </a:solidFill>
              </a:defRPr>
            </a:lvl1pPr>
          </a:lstStyle>
          <a:p>
            <a:r>
              <a:rPr lang="en-US"/>
              <a:t>Click to edit Master title style</a:t>
            </a:r>
          </a:p>
        </p:txBody>
      </p:sp>
    </p:spTree>
    <p:extLst>
      <p:ext uri="{BB962C8B-B14F-4D97-AF65-F5344CB8AC3E}">
        <p14:creationId xmlns:p14="http://schemas.microsoft.com/office/powerpoint/2010/main" val="556745378"/>
      </p:ext>
    </p:extLst>
  </p:cSld>
  <p:clrMapOvr>
    <a:masterClrMapping/>
  </p:clrMapOvr>
  <p:transitio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39F89AE9-A916-4942-AFC6-A3205ABD64A1}"/>
              </a:ext>
            </a:extLst>
          </p:cNvPr>
          <p:cNvGraphicFramePr>
            <a:graphicFrameLocks noChangeAspect="1"/>
          </p:cNvGraphicFramePr>
          <p:nvPr userDrawn="1">
            <p:custDataLst>
              <p:tags r:id="rId2"/>
            </p:custDataLst>
            <p:extLst>
              <p:ext uri="{D42A27DB-BD31-4B8C-83A1-F6EECF244321}">
                <p14:modId xmlns:p14="http://schemas.microsoft.com/office/powerpoint/2010/main" val="38114985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8612" name="think-cell Slide" r:id="rId4" imgW="395" imgH="394" progId="TCLayout.ActiveDocument.1">
                  <p:embed/>
                </p:oleObj>
              </mc:Choice>
              <mc:Fallback>
                <p:oleObj name="think-cell Slide" r:id="rId4" imgW="395" imgH="394" progId="TCLayout.ActiveDocument.1">
                  <p:embed/>
                  <p:pic>
                    <p:nvPicPr>
                      <p:cNvPr id="6" name="Object 5" hidden="1">
                        <a:extLst>
                          <a:ext uri="{FF2B5EF4-FFF2-40B4-BE49-F238E27FC236}">
                            <a16:creationId xmlns:a16="http://schemas.microsoft.com/office/drawing/2014/main" xmlns="" id="{39F89AE9-A916-4942-AFC6-A3205ABD64A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640080" y="0"/>
            <a:ext cx="11399520" cy="704088"/>
          </a:xfrm>
          <a:prstGeom prst="rect">
            <a:avLst/>
          </a:prstGeom>
        </p:spPr>
        <p:txBody>
          <a:bodyPr vert="horz"/>
          <a:lstStyle>
            <a:lvl1pPr rtl="0">
              <a:defRPr/>
            </a:lvl1pPr>
          </a:lstStyle>
          <a:p>
            <a:r>
              <a:rPr lang="en-US"/>
              <a:t>Click to edit Master title style</a:t>
            </a:r>
          </a:p>
        </p:txBody>
      </p:sp>
      <p:sp>
        <p:nvSpPr>
          <p:cNvPr id="3" name="Content Placeholder 2"/>
          <p:cNvSpPr>
            <a:spLocks noGrp="1"/>
          </p:cNvSpPr>
          <p:nvPr>
            <p:ph sz="half" idx="1"/>
          </p:nvPr>
        </p:nvSpPr>
        <p:spPr>
          <a:xfrm>
            <a:off x="822960" y="1499615"/>
            <a:ext cx="5364480" cy="4663440"/>
          </a:xfrm>
        </p:spPr>
        <p:txBody>
          <a:bodyPr>
            <a:normAutofit/>
          </a:bodyPr>
          <a:lstStyle>
            <a:lvl1pPr marL="231775" indent="-231775" rtl="0">
              <a:defRPr sz="2800"/>
            </a:lvl1pPr>
            <a:lvl2pPr rtl="0">
              <a:defRPr sz="2400"/>
            </a:lvl2pPr>
            <a:lvl3pPr rtl="0">
              <a:defRPr sz="2400"/>
            </a:lvl3pPr>
            <a:lvl4pPr rtl="0">
              <a:defRPr sz="2000"/>
            </a:lvl4pPr>
            <a:lvl5pPr rtl="0">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98616" y="1499615"/>
            <a:ext cx="5364480" cy="4663440"/>
          </a:xfrm>
        </p:spPr>
        <p:txBody>
          <a:bodyPr>
            <a:normAutofit/>
          </a:bodyPr>
          <a:lstStyle>
            <a:lvl1pPr rtl="0">
              <a:defRPr sz="2800"/>
            </a:lvl1pPr>
            <a:lvl2pPr rtl="0">
              <a:defRPr sz="2400"/>
            </a:lvl2pPr>
            <a:lvl3pPr rtl="0">
              <a:defRPr sz="2400"/>
            </a:lvl3pPr>
            <a:lvl4pPr rtl="0">
              <a:defRPr sz="2000"/>
            </a:lvl4pPr>
            <a:lvl5pPr rtl="0">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139011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14D2EAB1-7E34-4EED-B4C9-6F175D11CBEB}"/>
              </a:ext>
            </a:extLst>
          </p:cNvPr>
          <p:cNvGraphicFramePr>
            <a:graphicFrameLocks noChangeAspect="1"/>
          </p:cNvGraphicFramePr>
          <p:nvPr userDrawn="1">
            <p:custDataLst>
              <p:tags r:id="rId2"/>
            </p:custDataLst>
            <p:extLst>
              <p:ext uri="{D42A27DB-BD31-4B8C-83A1-F6EECF244321}">
                <p14:modId xmlns:p14="http://schemas.microsoft.com/office/powerpoint/2010/main" val="910510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2" name="think-cell Slide" r:id="rId4" imgW="395" imgH="394" progId="TCLayout.ActiveDocument.1">
                  <p:embed/>
                </p:oleObj>
              </mc:Choice>
              <mc:Fallback>
                <p:oleObj name="think-cell Slide" r:id="rId4" imgW="395" imgH="394" progId="TCLayout.ActiveDocument.1">
                  <p:embed/>
                  <p:pic>
                    <p:nvPicPr>
                      <p:cNvPr id="6" name="Object 5" hidden="1">
                        <a:extLst>
                          <a:ext uri="{FF2B5EF4-FFF2-40B4-BE49-F238E27FC236}">
                            <a16:creationId xmlns:a16="http://schemas.microsoft.com/office/drawing/2014/main" xmlns="" id="{14D2EAB1-7E34-4EED-B4C9-6F175D11CBE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lvl1pPr rtl="0">
              <a:defRPr/>
            </a:lvl1pPr>
          </a:lstStyle>
          <a:p>
            <a:r>
              <a:rPr lang="en-US"/>
              <a:t>Click to edit Master title style</a:t>
            </a:r>
          </a:p>
        </p:txBody>
      </p:sp>
      <p:sp>
        <p:nvSpPr>
          <p:cNvPr id="3" name="Content Placeholder 2"/>
          <p:cNvSpPr>
            <a:spLocks noGrp="1"/>
          </p:cNvSpPr>
          <p:nvPr>
            <p:ph sz="half" idx="1"/>
          </p:nvPr>
        </p:nvSpPr>
        <p:spPr>
          <a:xfrm>
            <a:off x="457201" y="1343026"/>
            <a:ext cx="5499100" cy="4645024"/>
          </a:xfrm>
          <a:prstGeom prst="rect">
            <a:avLst/>
          </a:prstGeom>
        </p:spPr>
        <p:txBody>
          <a:bodyPr>
            <a:noAutofit/>
          </a:bodyPr>
          <a:lstStyle>
            <a:lvl1pPr marL="228600" indent="-228600" rtl="0">
              <a:defRPr lang="en-US" sz="1600" kern="1200" dirty="0" smtClean="0">
                <a:solidFill>
                  <a:schemeClr val="tx1"/>
                </a:solidFill>
                <a:latin typeface="+mn-lt"/>
                <a:ea typeface="+mn-ea"/>
                <a:cs typeface="+mn-cs"/>
              </a:defRPr>
            </a:lvl1pPr>
            <a:lvl2pPr rtl="0">
              <a:defRPr sz="1600"/>
            </a:lvl2pPr>
            <a:lvl3pPr marL="685800" indent="-228600" rtl="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rtl="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rtl="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34113" y="1343026"/>
            <a:ext cx="5499100" cy="4645024"/>
          </a:xfrm>
          <a:prstGeom prst="rect">
            <a:avLst/>
          </a:prstGeom>
        </p:spPr>
        <p:txBody>
          <a:bodyPr>
            <a:noAutofit/>
          </a:bodyPr>
          <a:lstStyle>
            <a:lvl1pPr marL="228600" indent="-228600" rtl="0">
              <a:defRPr lang="en-US" sz="1600" kern="1200" dirty="0" smtClean="0">
                <a:solidFill>
                  <a:schemeClr val="tx1"/>
                </a:solidFill>
                <a:latin typeface="+mn-lt"/>
                <a:ea typeface="+mn-ea"/>
                <a:cs typeface="+mn-cs"/>
              </a:defRPr>
            </a:lvl1pPr>
            <a:lvl2pPr marL="457200" indent="-228600" rtl="0">
              <a:buFont typeface="Arial" panose="020B0604020202020204" pitchFamily="34" charset="0"/>
              <a:buChar char="–"/>
              <a:defRPr sz="1600"/>
            </a:lvl2pPr>
            <a:lvl3pPr marL="685800" indent="-228600" rtl="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rtl="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rtl="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77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256738E9-414E-4002-BFD7-16C3A4592DF9}"/>
              </a:ext>
            </a:extLst>
          </p:cNvPr>
          <p:cNvGraphicFramePr>
            <a:graphicFrameLocks noChangeAspect="1"/>
          </p:cNvGraphicFramePr>
          <p:nvPr userDrawn="1">
            <p:custDataLst>
              <p:tags r:id="rId2"/>
            </p:custDataLst>
            <p:extLst>
              <p:ext uri="{D42A27DB-BD31-4B8C-83A1-F6EECF244321}">
                <p14:modId xmlns:p14="http://schemas.microsoft.com/office/powerpoint/2010/main" val="30337382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6"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256738E9-414E-4002-BFD7-16C3A4592DF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lvl1pPr rtl="0">
              <a:defRPr/>
            </a:lvl1pPr>
          </a:lstStyle>
          <a:p>
            <a:r>
              <a:rPr lang="en-US"/>
              <a:t>Click to edit Master title style</a:t>
            </a:r>
          </a:p>
        </p:txBody>
      </p:sp>
      <p:sp>
        <p:nvSpPr>
          <p:cNvPr id="12" name="Text Placeholder 11"/>
          <p:cNvSpPr>
            <a:spLocks noGrp="1"/>
          </p:cNvSpPr>
          <p:nvPr>
            <p:ph type="body" sz="quarter" idx="13"/>
          </p:nvPr>
        </p:nvSpPr>
        <p:spPr>
          <a:xfrm>
            <a:off x="457200" y="1343025"/>
            <a:ext cx="3336925" cy="4645025"/>
          </a:xfrm>
          <a:prstGeom prst="rect">
            <a:avLst/>
          </a:prstGeom>
        </p:spPr>
        <p:txBody>
          <a:bodyPr>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1"/>
          <p:cNvSpPr>
            <a:spLocks noGrp="1"/>
          </p:cNvSpPr>
          <p:nvPr>
            <p:ph type="body" sz="quarter" idx="14"/>
          </p:nvPr>
        </p:nvSpPr>
        <p:spPr>
          <a:xfrm>
            <a:off x="4426744" y="1343024"/>
            <a:ext cx="3336925" cy="4645025"/>
          </a:xfrm>
          <a:prstGeom prst="rect">
            <a:avLst/>
          </a:prstGeom>
        </p:spPr>
        <p:txBody>
          <a:bodyPr>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1"/>
          <p:cNvSpPr>
            <a:spLocks noGrp="1"/>
          </p:cNvSpPr>
          <p:nvPr>
            <p:ph type="body" sz="quarter" idx="15"/>
          </p:nvPr>
        </p:nvSpPr>
        <p:spPr>
          <a:xfrm>
            <a:off x="8396288" y="1343023"/>
            <a:ext cx="3336925" cy="4645025"/>
          </a:xfrm>
          <a:prstGeom prst="rect">
            <a:avLst/>
          </a:prstGeom>
        </p:spPr>
        <p:txBody>
          <a:bodyPr>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04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77FFD469-9B86-476B-BAC8-CA9DE51A28A1}"/>
              </a:ext>
            </a:extLst>
          </p:cNvPr>
          <p:cNvGraphicFramePr>
            <a:graphicFrameLocks noChangeAspect="1"/>
          </p:cNvGraphicFramePr>
          <p:nvPr userDrawn="1">
            <p:custDataLst>
              <p:tags r:id="rId2"/>
            </p:custDataLst>
            <p:extLst>
              <p:ext uri="{D42A27DB-BD31-4B8C-83A1-F6EECF244321}">
                <p14:modId xmlns:p14="http://schemas.microsoft.com/office/powerpoint/2010/main" val="20427374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0"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77FFD469-9B86-476B-BAC8-CA9DE51A28A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Text Placeholder 11"/>
          <p:cNvSpPr>
            <a:spLocks noGrp="1"/>
          </p:cNvSpPr>
          <p:nvPr>
            <p:ph type="body" sz="quarter" idx="18"/>
          </p:nvPr>
        </p:nvSpPr>
        <p:spPr>
          <a:xfrm>
            <a:off x="457200" y="1343025"/>
            <a:ext cx="3336925" cy="4645025"/>
          </a:xfrm>
          <a:prstGeom prst="rect">
            <a:avLst/>
          </a:prstGeom>
          <a:solidFill>
            <a:srgbClr val="F4F4F4"/>
          </a:solidFill>
        </p:spPr>
        <p:txBody>
          <a:bodyPr lIns="182880" tIns="182880" rIns="91440" bIns="182880">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vert="horz"/>
          <a:lstStyle>
            <a:lvl1pPr rtl="0">
              <a:defRPr/>
            </a:lvl1pPr>
          </a:lstStyle>
          <a:p>
            <a:r>
              <a:rPr lang="en-US"/>
              <a:t>Click to edit Master title style</a:t>
            </a:r>
          </a:p>
        </p:txBody>
      </p:sp>
      <p:sp>
        <p:nvSpPr>
          <p:cNvPr id="6" name="Text Placeholder 11"/>
          <p:cNvSpPr>
            <a:spLocks noGrp="1"/>
          </p:cNvSpPr>
          <p:nvPr>
            <p:ph type="body" sz="quarter" idx="19"/>
          </p:nvPr>
        </p:nvSpPr>
        <p:spPr>
          <a:xfrm>
            <a:off x="4426743" y="1343024"/>
            <a:ext cx="3336925" cy="4645025"/>
          </a:xfrm>
          <a:prstGeom prst="rect">
            <a:avLst/>
          </a:prstGeom>
          <a:solidFill>
            <a:srgbClr val="F4F4F4"/>
          </a:solidFill>
        </p:spPr>
        <p:txBody>
          <a:bodyPr lIns="182880" tIns="182880" rIns="91440" bIns="182880">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11"/>
          <p:cNvSpPr>
            <a:spLocks noGrp="1"/>
          </p:cNvSpPr>
          <p:nvPr>
            <p:ph type="body" sz="quarter" idx="20"/>
          </p:nvPr>
        </p:nvSpPr>
        <p:spPr>
          <a:xfrm>
            <a:off x="8396286" y="1343025"/>
            <a:ext cx="3336925" cy="4645025"/>
          </a:xfrm>
          <a:prstGeom prst="rect">
            <a:avLst/>
          </a:prstGeom>
          <a:solidFill>
            <a:srgbClr val="F4F4F4"/>
          </a:solidFill>
        </p:spPr>
        <p:txBody>
          <a:bodyPr lIns="182880" tIns="182880" rIns="91440" bIns="182880">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5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18" Type="http://schemas.openxmlformats.org/officeDocument/2006/relationships/image" Target="../media/image1.emf"/><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oleObject" Target="../embeddings/oleObject16.bin"/><Relationship Id="rId2" Type="http://schemas.openxmlformats.org/officeDocument/2006/relationships/slideLayout" Target="../slideLayouts/slideLayout18.xml"/><Relationship Id="rId16" Type="http://schemas.openxmlformats.org/officeDocument/2006/relationships/tags" Target="../tags/tag21.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ags" Target="../tags/tag20.xml"/><Relationship Id="rId10" Type="http://schemas.openxmlformats.org/officeDocument/2006/relationships/slideLayout" Target="../slideLayouts/slideLayout26.xml"/><Relationship Id="rId19" Type="http://schemas.openxmlformats.org/officeDocument/2006/relationships/image" Target="../media/image6.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vmlDrawing" Target="../drawings/vmlDrawing16.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ags" Target="../tags/tag35.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vmlDrawing" Target="../drawings/vmlDrawing28.vml"/><Relationship Id="rId17" Type="http://schemas.openxmlformats.org/officeDocument/2006/relationships/image" Target="../media/image2.png"/><Relationship Id="rId2" Type="http://schemas.openxmlformats.org/officeDocument/2006/relationships/slideLayout" Target="../slideLayouts/slideLayout30.xml"/><Relationship Id="rId16" Type="http://schemas.openxmlformats.org/officeDocument/2006/relationships/image" Target="../media/image1.emf"/><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theme" Target="../theme/theme3.xml"/><Relationship Id="rId5" Type="http://schemas.openxmlformats.org/officeDocument/2006/relationships/slideLayout" Target="../slideLayouts/slideLayout33.xml"/><Relationship Id="rId15" Type="http://schemas.openxmlformats.org/officeDocument/2006/relationships/oleObject" Target="../embeddings/oleObject28.bin"/><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ags" Target="../tags/tag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ags" Target="../tags/tag47.xml"/><Relationship Id="rId18" Type="http://schemas.openxmlformats.org/officeDocument/2006/relationships/image" Target="../media/image6.png"/><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vmlDrawing" Target="../drawings/vmlDrawing39.vml"/><Relationship Id="rId17" Type="http://schemas.openxmlformats.org/officeDocument/2006/relationships/image" Target="../media/image2.png"/><Relationship Id="rId2" Type="http://schemas.openxmlformats.org/officeDocument/2006/relationships/slideLayout" Target="../slideLayouts/slideLayout40.xml"/><Relationship Id="rId16" Type="http://schemas.openxmlformats.org/officeDocument/2006/relationships/image" Target="../media/image1.emf"/><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heme" Target="../theme/theme4.xml"/><Relationship Id="rId5" Type="http://schemas.openxmlformats.org/officeDocument/2006/relationships/slideLayout" Target="../slideLayouts/slideLayout43.xml"/><Relationship Id="rId15" Type="http://schemas.openxmlformats.org/officeDocument/2006/relationships/oleObject" Target="../embeddings/oleObject39.bin"/><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tags" Target="../tags/tag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3" Type="http://schemas.openxmlformats.org/officeDocument/2006/relationships/slideLayout" Target="../slideLayouts/slideLayout51.xml"/><Relationship Id="rId21" Type="http://schemas.openxmlformats.org/officeDocument/2006/relationships/tags" Target="../tags/tag5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image" Target="../media/image8.png"/><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vmlDrawing" Target="../drawings/vmlDrawing50.v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image" Target="../media/image1.emf"/><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oleObject" Target="../embeddings/oleObject50.bin"/><Relationship Id="rId10" Type="http://schemas.openxmlformats.org/officeDocument/2006/relationships/slideLayout" Target="../slideLayouts/slideLayout58.xml"/><Relationship Id="rId19" Type="http://schemas.openxmlformats.org/officeDocument/2006/relationships/theme" Target="../theme/theme5.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tags" Target="../tags/tag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9"/>
            </p:custDataLst>
            <p:extLst>
              <p:ext uri="{D42A27DB-BD31-4B8C-83A1-F6EECF244321}">
                <p14:modId xmlns:p14="http://schemas.microsoft.com/office/powerpoint/2010/main" val="266729790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8" name="think-cell Slide" r:id="rId21" imgW="425" imgH="424" progId="TCLayout.ActiveDocument.1">
                  <p:embed/>
                </p:oleObj>
              </mc:Choice>
              <mc:Fallback>
                <p:oleObj name="think-cell Slide" r:id="rId21" imgW="425" imgH="424" progId="TCLayout.ActiveDocument.1">
                  <p:embed/>
                  <p:pic>
                    <p:nvPicPr>
                      <p:cNvPr id="4" name="Object 3" hidden="1"/>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xmlns="" id="{A2B236AE-A6D1-4AAB-8B3E-41360A12A2E1}"/>
              </a:ext>
            </a:extLst>
          </p:cNvPr>
          <p:cNvSpPr/>
          <p:nvPr userDrawn="1">
            <p:custDataLst>
              <p:tags r:id="rId2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endParaRPr lang="en-US" sz="2400" b="0" i="0" baseline="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p>
        </p:txBody>
      </p:sp>
      <p:pic>
        <p:nvPicPr>
          <p:cNvPr id="14" name="Gartner Logo"/>
          <p:cNvPicPr>
            <a:picLocks noChangeAspect="1"/>
          </p:cNvPicPr>
          <p:nvPr userDrawn="1"/>
        </p:nvPicPr>
        <p:blipFill>
          <a:blip r:embed="rId23"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393120"/>
            <a:ext cx="7306732"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a:solidFill>
                  <a:schemeClr val="tx1"/>
                </a:solidFill>
              </a:rPr>
              <a:t>	© 2021 Gartner, Inc. and/or its affiliates. All rights reserved. </a:t>
            </a:r>
          </a:p>
        </p:txBody>
      </p:sp>
      <p:sp>
        <p:nvSpPr>
          <p:cNvPr id="8" name="TextBox 7"/>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a:solidFill>
                  <a:schemeClr val="tx1"/>
                </a:solidFill>
                <a:latin typeface="+mn-lt"/>
                <a:ea typeface="+mn-ea"/>
                <a:cs typeface="+mn-cs"/>
              </a:rPr>
              <a:t>RESTRICTED DISTRIBUTION</a:t>
            </a:r>
          </a:p>
        </p:txBody>
      </p:sp>
      <p:sp>
        <p:nvSpPr>
          <p:cNvPr id="6" name="Text Placeholder 5">
            <a:extLst>
              <a:ext uri="{FF2B5EF4-FFF2-40B4-BE49-F238E27FC236}">
                <a16:creationId xmlns:a16="http://schemas.microsoft.com/office/drawing/2014/main" xmlns="" id="{492923CD-93EF-45F2-B762-E8E3A8995719}"/>
              </a:ext>
            </a:extLst>
          </p:cNvPr>
          <p:cNvSpPr>
            <a:spLocks noGrp="1"/>
          </p:cNvSpPr>
          <p:nvPr>
            <p:ph type="body" idx="1"/>
          </p:nvPr>
        </p:nvSpPr>
        <p:spPr>
          <a:xfrm>
            <a:off x="457200" y="1343024"/>
            <a:ext cx="11276012" cy="46450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2" r:id="rId15"/>
    <p:sldLayoutId id="2147483901" r:id="rId16"/>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2625" indent="-22542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lang="en-US" sz="1600" kern="1200" dirty="0">
          <a:solidFill>
            <a:schemeClr val="tx1"/>
          </a:solidFill>
          <a:latin typeface="+mn-lt"/>
          <a:ea typeface="+mn-ea"/>
          <a:cs typeface="+mn-cs"/>
        </a:defRPr>
      </a:lvl4pPr>
      <a:lvl5pPr marL="1146175" indent="-23177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2"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guide id="17" pos="2655" userDrawn="1">
          <p15:clr>
            <a:srgbClr val="A4A3A4"/>
          </p15:clr>
        </p15:guide>
        <p15:guide id="19" pos="502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B38886FD-978F-4664-9726-5E0E2E511804}"/>
              </a:ext>
            </a:extLst>
          </p:cNvPr>
          <p:cNvGraphicFramePr>
            <a:graphicFrameLocks noChangeAspect="1"/>
          </p:cNvGraphicFramePr>
          <p:nvPr userDrawn="1">
            <p:custDataLst>
              <p:tags r:id="rId15"/>
            </p:custDataLst>
            <p:extLst>
              <p:ext uri="{D42A27DB-BD31-4B8C-83A1-F6EECF244321}">
                <p14:modId xmlns:p14="http://schemas.microsoft.com/office/powerpoint/2010/main" val="2967875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8" name="think-cell Slide" r:id="rId17" imgW="425" imgH="424" progId="TCLayout.ActiveDocument.1">
                  <p:embed/>
                </p:oleObj>
              </mc:Choice>
              <mc:Fallback>
                <p:oleObj name="think-cell Slide" r:id="rId17" imgW="425" imgH="424" progId="TCLayout.ActiveDocument.1">
                  <p:embed/>
                  <p:pic>
                    <p:nvPicPr>
                      <p:cNvPr id="5" name="Object 4" hidden="1">
                        <a:extLst>
                          <a:ext uri="{FF2B5EF4-FFF2-40B4-BE49-F238E27FC236}">
                            <a16:creationId xmlns:a16="http://schemas.microsoft.com/office/drawing/2014/main" xmlns="" id="{B38886FD-978F-4664-9726-5E0E2E511804}"/>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78FF2085-C899-4FAF-94E8-78EDD1B5577B}"/>
              </a:ext>
            </a:extLst>
          </p:cNvPr>
          <p:cNvSpPr/>
          <p:nvPr userDrawn="1">
            <p:custDataLst>
              <p:tags r:id="rId16"/>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endParaRPr lang="en-US" sz="2400" b="0" i="0" baseline="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p>
        </p:txBody>
      </p:sp>
      <p:pic>
        <p:nvPicPr>
          <p:cNvPr id="14" name="Gartner Logo"/>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b="0" kern="1200" smtClean="0">
                <a:solidFill>
                  <a:schemeClr val="tx1"/>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a:solidFill>
                  <a:schemeClr val="tx1"/>
                </a:solidFill>
                <a:latin typeface="+mn-lt"/>
                <a:ea typeface="+mn-ea"/>
                <a:cs typeface="+mn-cs"/>
              </a:rPr>
              <a:t>	© 2020 Gartner, Inc. and/or its affiliates. All rights reserved. </a:t>
            </a:r>
          </a:p>
        </p:txBody>
      </p:sp>
      <p:sp>
        <p:nvSpPr>
          <p:cNvPr id="11" name="TextBox 10"/>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a:solidFill>
                  <a:schemeClr val="tx1"/>
                </a:solidFill>
                <a:latin typeface="+mn-lt"/>
                <a:ea typeface="+mn-ea"/>
                <a:cs typeface="+mn-cs"/>
              </a:rPr>
              <a:t>RESTRICTED DISTRIBUTION</a:t>
            </a:r>
          </a:p>
        </p:txBody>
      </p:sp>
      <p:sp>
        <p:nvSpPr>
          <p:cNvPr id="6" name="Text Placeholder 5">
            <a:extLst>
              <a:ext uri="{FF2B5EF4-FFF2-40B4-BE49-F238E27FC236}">
                <a16:creationId xmlns:a16="http://schemas.microsoft.com/office/drawing/2014/main" xmlns="" id="{9F4C5261-7EA3-48B6-9555-61345F0D26AF}"/>
              </a:ext>
            </a:extLst>
          </p:cNvPr>
          <p:cNvSpPr>
            <a:spLocks noGrp="1"/>
          </p:cNvSpPr>
          <p:nvPr>
            <p:ph type="body" idx="1"/>
          </p:nvPr>
        </p:nvSpPr>
        <p:spPr>
          <a:xfrm>
            <a:off x="457200" y="1343025"/>
            <a:ext cx="11276012" cy="46450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2" r:id="rId12"/>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61963"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4213"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4588"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userDrawn="1">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6FDAA6AF-6A23-401B-B993-BD5391245122}"/>
              </a:ext>
            </a:extLst>
          </p:cNvPr>
          <p:cNvGraphicFramePr>
            <a:graphicFrameLocks noChangeAspect="1"/>
          </p:cNvGraphicFramePr>
          <p:nvPr userDrawn="1">
            <p:custDataLst>
              <p:tags r:id="rId13"/>
            </p:custDataLst>
            <p:extLst>
              <p:ext uri="{D42A27DB-BD31-4B8C-83A1-F6EECF244321}">
                <p14:modId xmlns:p14="http://schemas.microsoft.com/office/powerpoint/2010/main" val="3915885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76" name="think-cell Slide" r:id="rId15" imgW="425" imgH="424" progId="TCLayout.ActiveDocument.1">
                  <p:embed/>
                </p:oleObj>
              </mc:Choice>
              <mc:Fallback>
                <p:oleObj name="think-cell Slide" r:id="rId15" imgW="425" imgH="424" progId="TCLayout.ActiveDocument.1">
                  <p:embed/>
                  <p:pic>
                    <p:nvPicPr>
                      <p:cNvPr id="5" name="Object 4" hidden="1">
                        <a:extLst>
                          <a:ext uri="{FF2B5EF4-FFF2-40B4-BE49-F238E27FC236}">
                            <a16:creationId xmlns:a16="http://schemas.microsoft.com/office/drawing/2014/main" xmlns="" id="{6FDAA6AF-6A23-401B-B993-BD5391245122}"/>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D2EDD689-8B08-462B-97D1-FF663F840475}"/>
              </a:ext>
            </a:extLst>
          </p:cNvPr>
          <p:cNvSpPr/>
          <p:nvPr userDrawn="1">
            <p:custDataLst>
              <p:tags r:id="rId14"/>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endParaRPr lang="en-US" sz="2400" b="0" i="0" baseline="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p>
        </p:txBody>
      </p:sp>
      <p:pic>
        <p:nvPicPr>
          <p:cNvPr id="14" name="Gartner Logo"/>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a:solidFill>
                  <a:schemeClr val="tx1"/>
                </a:solidFill>
              </a:rPr>
              <a:t>	© 2020 Gartner, Inc. and/or its affiliates. All rights reserved. </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a:solidFill>
                  <a:schemeClr val="tx1"/>
                </a:solidFill>
                <a:latin typeface="+mn-lt"/>
                <a:ea typeface="+mn-ea"/>
                <a:cs typeface="+mn-cs"/>
              </a:rPr>
              <a:t>RESTRICTED DISTRIBUTION</a:t>
            </a:r>
          </a:p>
        </p:txBody>
      </p:sp>
      <p:sp>
        <p:nvSpPr>
          <p:cNvPr id="6" name="Text Placeholder 5">
            <a:extLst>
              <a:ext uri="{FF2B5EF4-FFF2-40B4-BE49-F238E27FC236}">
                <a16:creationId xmlns:a16="http://schemas.microsoft.com/office/drawing/2014/main" xmlns="" id="{DC37BA0C-211D-4AFF-AB06-0AF99A18EBAD}"/>
              </a:ext>
            </a:extLst>
          </p:cNvPr>
          <p:cNvSpPr>
            <a:spLocks noGrp="1"/>
          </p:cNvSpPr>
          <p:nvPr>
            <p:ph type="body" idx="1"/>
          </p:nvPr>
        </p:nvSpPr>
        <p:spPr>
          <a:xfrm>
            <a:off x="457199" y="1343025"/>
            <a:ext cx="11276013" cy="46450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76" r:id="rId1"/>
    <p:sldLayoutId id="2147483834" r:id="rId2"/>
    <p:sldLayoutId id="2147483835" r:id="rId3"/>
    <p:sldLayoutId id="2147483836" r:id="rId4"/>
    <p:sldLayoutId id="2147483837" r:id="rId5"/>
    <p:sldLayoutId id="2147483877" r:id="rId6"/>
    <p:sldLayoutId id="2147483842" r:id="rId7"/>
    <p:sldLayoutId id="2147483843" r:id="rId8"/>
    <p:sldLayoutId id="2147483844" r:id="rId9"/>
    <p:sldLayoutId id="2147483845" r:id="rId10"/>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1A28858B-6AE3-4146-A31F-F0BFC60DE7A5}"/>
              </a:ext>
            </a:extLst>
          </p:cNvPr>
          <p:cNvGraphicFramePr>
            <a:graphicFrameLocks noChangeAspect="1"/>
          </p:cNvGraphicFramePr>
          <p:nvPr userDrawn="1">
            <p:custDataLst>
              <p:tags r:id="rId13"/>
            </p:custDataLst>
            <p:extLst>
              <p:ext uri="{D42A27DB-BD31-4B8C-83A1-F6EECF244321}">
                <p14:modId xmlns:p14="http://schemas.microsoft.com/office/powerpoint/2010/main" val="34278169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40" name="think-cell Slide" r:id="rId15" imgW="425" imgH="424" progId="TCLayout.ActiveDocument.1">
                  <p:embed/>
                </p:oleObj>
              </mc:Choice>
              <mc:Fallback>
                <p:oleObj name="think-cell Slide" r:id="rId15" imgW="425" imgH="424" progId="TCLayout.ActiveDocument.1">
                  <p:embed/>
                  <p:pic>
                    <p:nvPicPr>
                      <p:cNvPr id="5" name="Object 4" hidden="1">
                        <a:extLst>
                          <a:ext uri="{FF2B5EF4-FFF2-40B4-BE49-F238E27FC236}">
                            <a16:creationId xmlns:a16="http://schemas.microsoft.com/office/drawing/2014/main" xmlns="" id="{1A28858B-6AE3-4146-A31F-F0BFC60DE7A5}"/>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0688463C-6B6E-481D-8E82-20D4EFA0E809}"/>
              </a:ext>
            </a:extLst>
          </p:cNvPr>
          <p:cNvSpPr/>
          <p:nvPr userDrawn="1">
            <p:custDataLst>
              <p:tags r:id="rId14"/>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endParaRPr lang="en-US" sz="2400" b="0" i="0" baseline="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p>
        </p:txBody>
      </p:sp>
      <p:pic>
        <p:nvPicPr>
          <p:cNvPr id="14" name="Gartner Logo"/>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a:solidFill>
                  <a:schemeClr val="tx1"/>
                </a:solidFill>
              </a:rPr>
              <a:t>	© 2020 Gartner, Inc. and/or its affiliates. All rights reserved. .</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a:solidFill>
                  <a:schemeClr val="tx1"/>
                </a:solidFill>
                <a:latin typeface="+mn-lt"/>
                <a:ea typeface="+mn-ea"/>
                <a:cs typeface="+mn-cs"/>
              </a:rPr>
              <a:t>RESTRICTED DISTRIBUTION</a:t>
            </a:r>
          </a:p>
        </p:txBody>
      </p:sp>
      <p:pic>
        <p:nvPicPr>
          <p:cNvPr id="7" name="Gartner Logo"/>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
        <p:nvSpPr>
          <p:cNvPr id="6" name="Text Placeholder 5">
            <a:extLst>
              <a:ext uri="{FF2B5EF4-FFF2-40B4-BE49-F238E27FC236}">
                <a16:creationId xmlns:a16="http://schemas.microsoft.com/office/drawing/2014/main" xmlns="" id="{E42ACDB8-7125-4F77-9A45-9D6189D992B9}"/>
              </a:ext>
            </a:extLst>
          </p:cNvPr>
          <p:cNvSpPr>
            <a:spLocks noGrp="1"/>
          </p:cNvSpPr>
          <p:nvPr>
            <p:ph type="body" idx="1"/>
          </p:nvPr>
        </p:nvSpPr>
        <p:spPr>
          <a:xfrm>
            <a:off x="457200" y="1343025"/>
            <a:ext cx="11276012" cy="46450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80" r:id="rId1"/>
    <p:sldLayoutId id="2147483855" r:id="rId2"/>
    <p:sldLayoutId id="2147483856" r:id="rId3"/>
    <p:sldLayoutId id="2147483857" r:id="rId4"/>
    <p:sldLayoutId id="2147483858" r:id="rId5"/>
    <p:sldLayoutId id="2147483881" r:id="rId6"/>
    <p:sldLayoutId id="2147483863" r:id="rId7"/>
    <p:sldLayoutId id="2147483864" r:id="rId8"/>
    <p:sldLayoutId id="2147483865" r:id="rId9"/>
    <p:sldLayoutId id="2147483866" r:id="rId10"/>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0" userDrawn="1">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6" userDrawn="1">
          <p15:clr>
            <a:srgbClr val="A4A3A4"/>
          </p15:clr>
        </p15:guide>
        <p15:guide id="16" pos="5025" userDrawn="1">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1"/>
            </p:custDataLst>
            <p:extLst>
              <p:ext uri="{D42A27DB-BD31-4B8C-83A1-F6EECF244321}">
                <p14:modId xmlns:p14="http://schemas.microsoft.com/office/powerpoint/2010/main" val="280479496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04" name="think-cell Slide" r:id="rId23" imgW="425" imgH="424" progId="TCLayout.ActiveDocument.1">
                  <p:embed/>
                </p:oleObj>
              </mc:Choice>
              <mc:Fallback>
                <p:oleObj name="think-cell Slide" r:id="rId23" imgW="425" imgH="424" progId="TCLayout.ActiveDocument.1">
                  <p:embed/>
                  <p:pic>
                    <p:nvPicPr>
                      <p:cNvPr id="4" name="Object 3" hidden="1"/>
                      <p:cNvPicPr/>
                      <p:nvPr/>
                    </p:nvPicPr>
                    <p:blipFill>
                      <a:blip r:embed="rId24"/>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xmlns="" id="{A2B236AE-A6D1-4AAB-8B3E-41360A12A2E1}"/>
              </a:ext>
            </a:extLst>
          </p:cNvPr>
          <p:cNvSpPr/>
          <p:nvPr userDrawn="1">
            <p:custDataLst>
              <p:tags r:id="rId2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endParaRPr lang="en-US" sz="2400" b="0" i="0" baseline="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p>
        </p:txBody>
      </p:sp>
      <p:sp>
        <p:nvSpPr>
          <p:cNvPr id="10" name="TextBox 9"/>
          <p:cNvSpPr txBox="1"/>
          <p:nvPr userDrawn="1"/>
        </p:nvSpPr>
        <p:spPr>
          <a:xfrm>
            <a:off x="457201" y="6393120"/>
            <a:ext cx="7306732"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a:solidFill>
                  <a:schemeClr val="tx1"/>
                </a:solidFill>
              </a:rPr>
              <a:t>	© 2021 Gartner, Inc. and/or its affiliates. All rights reserved. </a:t>
            </a:r>
          </a:p>
        </p:txBody>
      </p:sp>
      <p:sp>
        <p:nvSpPr>
          <p:cNvPr id="8" name="TextBox 7"/>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a:solidFill>
                  <a:schemeClr val="tx1"/>
                </a:solidFill>
                <a:latin typeface="+mn-lt"/>
                <a:ea typeface="+mn-ea"/>
                <a:cs typeface="+mn-cs"/>
              </a:rPr>
              <a:t>RESTRICTED DISTRIBUTION</a:t>
            </a:r>
          </a:p>
        </p:txBody>
      </p:sp>
      <p:sp>
        <p:nvSpPr>
          <p:cNvPr id="6" name="Text Placeholder 5">
            <a:extLst>
              <a:ext uri="{FF2B5EF4-FFF2-40B4-BE49-F238E27FC236}">
                <a16:creationId xmlns:a16="http://schemas.microsoft.com/office/drawing/2014/main" xmlns="" id="{492923CD-93EF-45F2-B762-E8E3A8995719}"/>
              </a:ext>
            </a:extLst>
          </p:cNvPr>
          <p:cNvSpPr>
            <a:spLocks noGrp="1"/>
          </p:cNvSpPr>
          <p:nvPr>
            <p:ph type="body" idx="1"/>
          </p:nvPr>
        </p:nvSpPr>
        <p:spPr>
          <a:xfrm>
            <a:off x="457200" y="1343024"/>
            <a:ext cx="11276012" cy="46450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a:extLst>
              <a:ext uri="{FF2B5EF4-FFF2-40B4-BE49-F238E27FC236}">
                <a16:creationId xmlns:a16="http://schemas.microsoft.com/office/drawing/2014/main" xmlns="" id="{8290FCA0-5FF6-452C-ADA6-0836A508AF5B}"/>
              </a:ext>
            </a:extLst>
          </p:cNvPr>
          <p:cNvPicPr>
            <a:picLocks noChangeAspect="1"/>
          </p:cNvPicPr>
          <p:nvPr userDrawn="1"/>
        </p:nvPicPr>
        <p:blipFill>
          <a:blip r:embed="rId25" cstate="email">
            <a:extLst>
              <a:ext uri="{28A0092B-C50C-407E-A947-70E740481C1C}">
                <a14:useLocalDpi xmlns:a14="http://schemas.microsoft.com/office/drawing/2010/main"/>
              </a:ext>
            </a:extLst>
          </a:blip>
          <a:stretch>
            <a:fillRect/>
          </a:stretch>
        </p:blipFill>
        <p:spPr>
          <a:xfrm>
            <a:off x="10451592" y="6245352"/>
            <a:ext cx="1272543" cy="291085"/>
          </a:xfrm>
          <a:prstGeom prst="rect">
            <a:avLst/>
          </a:prstGeom>
        </p:spPr>
      </p:pic>
    </p:spTree>
    <p:extLst>
      <p:ext uri="{BB962C8B-B14F-4D97-AF65-F5344CB8AC3E}">
        <p14:creationId xmlns:p14="http://schemas.microsoft.com/office/powerpoint/2010/main" val="1224324745"/>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 id="2147483900" r:id="rId18"/>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2625" indent="-22542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lang="en-US" sz="1600" kern="1200" dirty="0">
          <a:solidFill>
            <a:schemeClr val="tx1"/>
          </a:solidFill>
          <a:latin typeface="+mn-lt"/>
          <a:ea typeface="+mn-ea"/>
          <a:cs typeface="+mn-cs"/>
        </a:defRPr>
      </a:lvl4pPr>
      <a:lvl5pPr marL="1146175" indent="-23177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3" pos="288">
          <p15:clr>
            <a:srgbClr val="5ACBF0"/>
          </p15:clr>
        </p15:guide>
        <p15:guide id="4" orient="horz" pos="2160">
          <p15:clr>
            <a:srgbClr val="A4A3A4"/>
          </p15:clr>
        </p15:guide>
        <p15:guide id="5" orient="horz" pos="231">
          <p15:clr>
            <a:srgbClr val="5ACBF0"/>
          </p15:clr>
        </p15:guide>
        <p15:guide id="6" pos="7391">
          <p15:clr>
            <a:srgbClr val="5ACBF0"/>
          </p15:clr>
        </p15:guide>
        <p15:guide id="7" orient="horz" pos="3772">
          <p15:clr>
            <a:srgbClr val="FBAE40"/>
          </p15:clr>
        </p15:guide>
        <p15:guide id="9" orient="horz" pos="4110">
          <p15:clr>
            <a:srgbClr val="5ACBF0"/>
          </p15:clr>
        </p15:guide>
        <p15:guide id="10" orient="horz" pos="537">
          <p15:clr>
            <a:srgbClr val="FDE53C"/>
          </p15:clr>
        </p15:guide>
        <p15:guide id="11" orient="horz" pos="846">
          <p15:clr>
            <a:srgbClr val="FDE53C"/>
          </p15:clr>
        </p15:guide>
        <p15:guide id="12" orient="horz" pos="962">
          <p15:clr>
            <a:srgbClr val="5ACBF0"/>
          </p15:clr>
        </p15:guide>
        <p15:guide id="13" orient="horz" pos="4032">
          <p15:clr>
            <a:srgbClr val="5ACBF0"/>
          </p15:clr>
        </p15:guide>
        <p15:guide id="14" pos="3752">
          <p15:clr>
            <a:srgbClr val="5ACBF0"/>
          </p15:clr>
        </p15:guide>
        <p15:guide id="15" pos="3927">
          <p15:clr>
            <a:srgbClr val="5ACBF0"/>
          </p15:clr>
        </p15:guide>
        <p15:guide id="16" orient="horz" pos="3947">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9.xml"/><Relationship Id="rId2" Type="http://schemas.openxmlformats.org/officeDocument/2006/relationships/tags" Target="../tags/tag80.xml"/><Relationship Id="rId1" Type="http://schemas.openxmlformats.org/officeDocument/2006/relationships/vmlDrawing" Target="../drawings/vmlDrawing68.vml"/><Relationship Id="rId6" Type="http://schemas.openxmlformats.org/officeDocument/2006/relationships/image" Target="../media/image3.emf"/><Relationship Id="rId5" Type="http://schemas.openxmlformats.org/officeDocument/2006/relationships/oleObject" Target="../embeddings/oleObject68.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5.xml"/><Relationship Id="rId1" Type="http://schemas.openxmlformats.org/officeDocument/2006/relationships/vmlDrawing" Target="../drawings/vmlDrawing73.vml"/><Relationship Id="rId6" Type="http://schemas.openxmlformats.org/officeDocument/2006/relationships/image" Target="../media/image3.emf"/><Relationship Id="rId5" Type="http://schemas.openxmlformats.org/officeDocument/2006/relationships/oleObject" Target="../embeddings/oleObject73.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6.xml"/><Relationship Id="rId1" Type="http://schemas.openxmlformats.org/officeDocument/2006/relationships/vmlDrawing" Target="../drawings/vmlDrawing74.vml"/><Relationship Id="rId6" Type="http://schemas.openxmlformats.org/officeDocument/2006/relationships/image" Target="../media/image3.emf"/><Relationship Id="rId5" Type="http://schemas.openxmlformats.org/officeDocument/2006/relationships/oleObject" Target="../embeddings/oleObject74.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7.xml"/><Relationship Id="rId1" Type="http://schemas.openxmlformats.org/officeDocument/2006/relationships/vmlDrawing" Target="../drawings/vmlDrawing75.vml"/><Relationship Id="rId6" Type="http://schemas.openxmlformats.org/officeDocument/2006/relationships/image" Target="../media/image3.emf"/><Relationship Id="rId5" Type="http://schemas.openxmlformats.org/officeDocument/2006/relationships/oleObject" Target="../embeddings/oleObject75.bin"/><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6.png"/><Relationship Id="rId2" Type="http://schemas.openxmlformats.org/officeDocument/2006/relationships/tags" Target="../tags/tag88.xml"/><Relationship Id="rId1" Type="http://schemas.openxmlformats.org/officeDocument/2006/relationships/vmlDrawing" Target="../drawings/vmlDrawing76.vml"/><Relationship Id="rId6" Type="http://schemas.openxmlformats.org/officeDocument/2006/relationships/image" Target="../media/image3.emf"/><Relationship Id="rId5" Type="http://schemas.openxmlformats.org/officeDocument/2006/relationships/oleObject" Target="../embeddings/oleObject76.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6.png"/><Relationship Id="rId2" Type="http://schemas.openxmlformats.org/officeDocument/2006/relationships/tags" Target="../tags/tag89.xml"/><Relationship Id="rId1" Type="http://schemas.openxmlformats.org/officeDocument/2006/relationships/vmlDrawing" Target="../drawings/vmlDrawing77.vml"/><Relationship Id="rId6" Type="http://schemas.openxmlformats.org/officeDocument/2006/relationships/image" Target="../media/image3.emf"/><Relationship Id="rId5" Type="http://schemas.openxmlformats.org/officeDocument/2006/relationships/oleObject" Target="../embeddings/oleObject77.bin"/><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6.png"/><Relationship Id="rId2" Type="http://schemas.openxmlformats.org/officeDocument/2006/relationships/tags" Target="../tags/tag90.xml"/><Relationship Id="rId1" Type="http://schemas.openxmlformats.org/officeDocument/2006/relationships/vmlDrawing" Target="../drawings/vmlDrawing78.vml"/><Relationship Id="rId6" Type="http://schemas.openxmlformats.org/officeDocument/2006/relationships/image" Target="../media/image3.emf"/><Relationship Id="rId5" Type="http://schemas.openxmlformats.org/officeDocument/2006/relationships/oleObject" Target="../embeddings/oleObject78.bin"/><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6.png"/><Relationship Id="rId2" Type="http://schemas.openxmlformats.org/officeDocument/2006/relationships/tags" Target="../tags/tag91.xml"/><Relationship Id="rId1" Type="http://schemas.openxmlformats.org/officeDocument/2006/relationships/vmlDrawing" Target="../drawings/vmlDrawing79.vml"/><Relationship Id="rId6" Type="http://schemas.openxmlformats.org/officeDocument/2006/relationships/image" Target="../media/image3.emf"/><Relationship Id="rId5" Type="http://schemas.openxmlformats.org/officeDocument/2006/relationships/oleObject" Target="../embeddings/oleObject79.bin"/><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6.png"/><Relationship Id="rId2" Type="http://schemas.openxmlformats.org/officeDocument/2006/relationships/tags" Target="../tags/tag92.xml"/><Relationship Id="rId1" Type="http://schemas.openxmlformats.org/officeDocument/2006/relationships/vmlDrawing" Target="../drawings/vmlDrawing80.vml"/><Relationship Id="rId6" Type="http://schemas.openxmlformats.org/officeDocument/2006/relationships/image" Target="../media/image3.emf"/><Relationship Id="rId5" Type="http://schemas.openxmlformats.org/officeDocument/2006/relationships/oleObject" Target="../embeddings/oleObject80.bin"/><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6.png"/><Relationship Id="rId2" Type="http://schemas.openxmlformats.org/officeDocument/2006/relationships/tags" Target="../tags/tag93.xml"/><Relationship Id="rId1" Type="http://schemas.openxmlformats.org/officeDocument/2006/relationships/vmlDrawing" Target="../drawings/vmlDrawing81.vml"/><Relationship Id="rId6" Type="http://schemas.openxmlformats.org/officeDocument/2006/relationships/image" Target="../media/image3.emf"/><Relationship Id="rId5" Type="http://schemas.openxmlformats.org/officeDocument/2006/relationships/oleObject" Target="../embeddings/oleObject81.bin"/><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4.xml"/><Relationship Id="rId1" Type="http://schemas.openxmlformats.org/officeDocument/2006/relationships/vmlDrawing" Target="../drawings/vmlDrawing82.vml"/><Relationship Id="rId6" Type="http://schemas.openxmlformats.org/officeDocument/2006/relationships/image" Target="../media/image3.emf"/><Relationship Id="rId5" Type="http://schemas.openxmlformats.org/officeDocument/2006/relationships/oleObject" Target="../embeddings/oleObject82.bin"/><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tags" Target="../tags/tag81.xml"/><Relationship Id="rId1" Type="http://schemas.openxmlformats.org/officeDocument/2006/relationships/vmlDrawing" Target="../drawings/vmlDrawing69.vml"/><Relationship Id="rId6" Type="http://schemas.openxmlformats.org/officeDocument/2006/relationships/image" Target="../media/image3.emf"/><Relationship Id="rId5" Type="http://schemas.openxmlformats.org/officeDocument/2006/relationships/oleObject" Target="../embeddings/oleObject69.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slideLayout" Target="../slideLayouts/slideLayout4.xml"/><Relationship Id="rId7" Type="http://schemas.openxmlformats.org/officeDocument/2006/relationships/image" Target="../media/image17.png"/><Relationship Id="rId2" Type="http://schemas.openxmlformats.org/officeDocument/2006/relationships/tags" Target="../tags/tag95.xml"/><Relationship Id="rId1" Type="http://schemas.openxmlformats.org/officeDocument/2006/relationships/vmlDrawing" Target="../drawings/vmlDrawing83.vml"/><Relationship Id="rId6" Type="http://schemas.openxmlformats.org/officeDocument/2006/relationships/image" Target="../media/image3.emf"/><Relationship Id="rId5" Type="http://schemas.openxmlformats.org/officeDocument/2006/relationships/oleObject" Target="../embeddings/oleObject83.bin"/><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8" Type="http://schemas.openxmlformats.org/officeDocument/2006/relationships/hyperlink" Target="https://www.gartner.com/document/3888771" TargetMode="External"/><Relationship Id="rId3" Type="http://schemas.openxmlformats.org/officeDocument/2006/relationships/slideLayout" Target="../slideLayouts/slideLayout4.xml"/><Relationship Id="rId7" Type="http://schemas.openxmlformats.org/officeDocument/2006/relationships/image" Target="../media/image18.png"/><Relationship Id="rId2" Type="http://schemas.openxmlformats.org/officeDocument/2006/relationships/tags" Target="../tags/tag96.xml"/><Relationship Id="rId1" Type="http://schemas.openxmlformats.org/officeDocument/2006/relationships/vmlDrawing" Target="../drawings/vmlDrawing84.vml"/><Relationship Id="rId6" Type="http://schemas.openxmlformats.org/officeDocument/2006/relationships/image" Target="../media/image3.emf"/><Relationship Id="rId5" Type="http://schemas.openxmlformats.org/officeDocument/2006/relationships/oleObject" Target="../embeddings/oleObject84.bin"/><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7.xml"/><Relationship Id="rId1" Type="http://schemas.openxmlformats.org/officeDocument/2006/relationships/vmlDrawing" Target="../drawings/vmlDrawing85.vml"/><Relationship Id="rId6" Type="http://schemas.openxmlformats.org/officeDocument/2006/relationships/image" Target="../media/image3.emf"/><Relationship Id="rId5" Type="http://schemas.openxmlformats.org/officeDocument/2006/relationships/oleObject" Target="../embeddings/oleObject85.bin"/><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9.emf"/><Relationship Id="rId4" Type="http://schemas.openxmlformats.org/officeDocument/2006/relationships/image" Target="../media/image22.svg"/></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hyperlink" Target="https://www.gartner.com/document/4000580"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hyperlink" Target="https://www.gartner.com/document/4000580"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2.png"/><Relationship Id="rId2" Type="http://schemas.openxmlformats.org/officeDocument/2006/relationships/tags" Target="../tags/tag82.xml"/><Relationship Id="rId1" Type="http://schemas.openxmlformats.org/officeDocument/2006/relationships/vmlDrawing" Target="../drawings/vmlDrawing70.vml"/><Relationship Id="rId6" Type="http://schemas.openxmlformats.org/officeDocument/2006/relationships/image" Target="../media/image3.emf"/><Relationship Id="rId5" Type="http://schemas.openxmlformats.org/officeDocument/2006/relationships/oleObject" Target="../embeddings/oleObject70.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3.xml"/><Relationship Id="rId1" Type="http://schemas.openxmlformats.org/officeDocument/2006/relationships/vmlDrawing" Target="../drawings/vmlDrawing71.vml"/><Relationship Id="rId6" Type="http://schemas.openxmlformats.org/officeDocument/2006/relationships/image" Target="../media/image3.emf"/><Relationship Id="rId5" Type="http://schemas.openxmlformats.org/officeDocument/2006/relationships/oleObject" Target="../embeddings/oleObject71.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4.xml"/><Relationship Id="rId1" Type="http://schemas.openxmlformats.org/officeDocument/2006/relationships/vmlDrawing" Target="../drawings/vmlDrawing72.vml"/><Relationship Id="rId6" Type="http://schemas.openxmlformats.org/officeDocument/2006/relationships/image" Target="../media/image3.emf"/><Relationship Id="rId5" Type="http://schemas.openxmlformats.org/officeDocument/2006/relationships/oleObject" Target="../embeddings/oleObject72.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0467A78F-7EAA-46D0-ADEB-726036B81693}"/>
              </a:ext>
            </a:extLst>
          </p:cNvPr>
          <p:cNvGraphicFramePr>
            <a:graphicFrameLocks noChangeAspect="1"/>
          </p:cNvGraphicFramePr>
          <p:nvPr>
            <p:custDataLst>
              <p:tags r:id="rId2"/>
            </p:custDataLst>
            <p:extLst>
              <p:ext uri="{D42A27DB-BD31-4B8C-83A1-F6EECF244321}">
                <p14:modId xmlns:p14="http://schemas.microsoft.com/office/powerpoint/2010/main" val="30872719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9636" name="think-cell Slide" r:id="rId5" imgW="395" imgH="394" progId="TCLayout.ActiveDocument.1">
                  <p:embed/>
                </p:oleObj>
              </mc:Choice>
              <mc:Fallback>
                <p:oleObj name="think-cell Slide" r:id="rId5" imgW="395" imgH="394" progId="TCLayout.ActiveDocument.1">
                  <p:embed/>
                  <p:pic>
                    <p:nvPicPr>
                      <p:cNvPr id="6" name="Object 5" hidden="1">
                        <a:extLst>
                          <a:ext uri="{FF2B5EF4-FFF2-40B4-BE49-F238E27FC236}">
                            <a16:creationId xmlns:a16="http://schemas.microsoft.com/office/drawing/2014/main" xmlns="" id="{0467A78F-7EAA-46D0-ADEB-726036B8169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xmlns="" id="{190040AA-6CF2-4660-80CB-566AAE5229BD}"/>
              </a:ext>
            </a:extLst>
          </p:cNvPr>
          <p:cNvSpPr>
            <a:spLocks noGrp="1"/>
          </p:cNvSpPr>
          <p:nvPr>
            <p:ph type="ctrTitle"/>
          </p:nvPr>
        </p:nvSpPr>
        <p:spPr/>
        <p:txBody>
          <a:bodyPr vert="horz"/>
          <a:lstStyle/>
          <a:p>
            <a:r>
              <a:rPr lang="en-US"/>
              <a:t>Sample IT Career </a:t>
            </a:r>
            <a:br>
              <a:rPr lang="en-US"/>
            </a:br>
            <a:r>
              <a:rPr lang="en-US"/>
              <a:t>Pathing Guide</a:t>
            </a:r>
          </a:p>
        </p:txBody>
      </p:sp>
      <p:grpSp>
        <p:nvGrpSpPr>
          <p:cNvPr id="11" name="Graphic 556">
            <a:extLst>
              <a:ext uri="{FF2B5EF4-FFF2-40B4-BE49-F238E27FC236}">
                <a16:creationId xmlns:a16="http://schemas.microsoft.com/office/drawing/2014/main" xmlns="" id="{EF839F03-629F-44EF-8D52-007404559EFA}"/>
              </a:ext>
            </a:extLst>
          </p:cNvPr>
          <p:cNvGrpSpPr>
            <a:grpSpLocks noChangeAspect="1"/>
          </p:cNvGrpSpPr>
          <p:nvPr/>
        </p:nvGrpSpPr>
        <p:grpSpPr bwMode="gray">
          <a:xfrm>
            <a:off x="9524984" y="-120488"/>
            <a:ext cx="3023696" cy="6108538"/>
            <a:chOff x="4397102" y="16"/>
            <a:chExt cx="3391592" cy="6851765"/>
          </a:xfrm>
          <a:solidFill>
            <a:srgbClr val="009AD7"/>
          </a:solidFill>
        </p:grpSpPr>
        <p:sp>
          <p:nvSpPr>
            <p:cNvPr id="12" name="Freeform: Shape 11">
              <a:extLst>
                <a:ext uri="{FF2B5EF4-FFF2-40B4-BE49-F238E27FC236}">
                  <a16:creationId xmlns:a16="http://schemas.microsoft.com/office/drawing/2014/main" xmlns="" id="{A6F5D05F-9142-4174-A33E-B30CBF2238BE}"/>
                </a:ext>
              </a:extLst>
            </p:cNvPr>
            <p:cNvSpPr/>
            <p:nvPr/>
          </p:nvSpPr>
          <p:spPr bwMode="gray">
            <a:xfrm>
              <a:off x="4397102" y="16"/>
              <a:ext cx="3391592" cy="6851765"/>
            </a:xfrm>
            <a:custGeom>
              <a:avLst/>
              <a:gdLst>
                <a:gd name="connsiteX0" fmla="*/ 3363272 w 3391592"/>
                <a:gd name="connsiteY0" fmla="*/ 1621403 h 6851765"/>
                <a:gd name="connsiteX1" fmla="*/ 1773338 w 3391592"/>
                <a:gd name="connsiteY1" fmla="*/ 31469 h 6851765"/>
                <a:gd name="connsiteX2" fmla="*/ 1621403 w 3391592"/>
                <a:gd name="connsiteY2" fmla="*/ 31469 h 6851765"/>
                <a:gd name="connsiteX3" fmla="*/ 31469 w 3391592"/>
                <a:gd name="connsiteY3" fmla="*/ 1621403 h 6851765"/>
                <a:gd name="connsiteX4" fmla="*/ 31469 w 3391592"/>
                <a:gd name="connsiteY4" fmla="*/ 1773339 h 6851765"/>
                <a:gd name="connsiteX5" fmla="*/ 1591477 w 3391592"/>
                <a:gd name="connsiteY5" fmla="*/ 3333346 h 6851765"/>
                <a:gd name="connsiteX6" fmla="*/ 1591477 w 3391592"/>
                <a:gd name="connsiteY6" fmla="*/ 6857797 h 6851765"/>
                <a:gd name="connsiteX7" fmla="*/ 1803264 w 3391592"/>
                <a:gd name="connsiteY7" fmla="*/ 6857797 h 6851765"/>
                <a:gd name="connsiteX8" fmla="*/ 1803264 w 3391592"/>
                <a:gd name="connsiteY8" fmla="*/ 3333346 h 6851765"/>
                <a:gd name="connsiteX9" fmla="*/ 3363272 w 3391592"/>
                <a:gd name="connsiteY9" fmla="*/ 1773339 h 6851765"/>
                <a:gd name="connsiteX10" fmla="*/ 3363272 w 3391592"/>
                <a:gd name="connsiteY10" fmla="*/ 1621403 h 6851765"/>
                <a:gd name="connsiteX11" fmla="*/ 3291887 w 3391592"/>
                <a:gd name="connsiteY11" fmla="*/ 1742415 h 6851765"/>
                <a:gd name="connsiteX12" fmla="*/ 1742415 w 3391592"/>
                <a:gd name="connsiteY12" fmla="*/ 3291887 h 6851765"/>
                <a:gd name="connsiteX13" fmla="*/ 1697339 w 3391592"/>
                <a:gd name="connsiteY13" fmla="*/ 3310528 h 6851765"/>
                <a:gd name="connsiteX14" fmla="*/ 1652264 w 3391592"/>
                <a:gd name="connsiteY14" fmla="*/ 3291887 h 6851765"/>
                <a:gd name="connsiteX15" fmla="*/ 1652264 w 3391592"/>
                <a:gd name="connsiteY15" fmla="*/ 3291887 h 6851765"/>
                <a:gd name="connsiteX16" fmla="*/ 102792 w 3391592"/>
                <a:gd name="connsiteY16" fmla="*/ 1742415 h 6851765"/>
                <a:gd name="connsiteX17" fmla="*/ 84088 w 3391592"/>
                <a:gd name="connsiteY17" fmla="*/ 1697339 h 6851765"/>
                <a:gd name="connsiteX18" fmla="*/ 102792 w 3391592"/>
                <a:gd name="connsiteY18" fmla="*/ 1652264 h 6851765"/>
                <a:gd name="connsiteX19" fmla="*/ 1652264 w 3391592"/>
                <a:gd name="connsiteY19" fmla="*/ 102792 h 6851765"/>
                <a:gd name="connsiteX20" fmla="*/ 1742415 w 3391592"/>
                <a:gd name="connsiteY20" fmla="*/ 102792 h 6851765"/>
                <a:gd name="connsiteX21" fmla="*/ 3291887 w 3391592"/>
                <a:gd name="connsiteY21" fmla="*/ 1652264 h 6851765"/>
                <a:gd name="connsiteX22" fmla="*/ 3291887 w 3391592"/>
                <a:gd name="connsiteY22" fmla="*/ 1742415 h 685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91592" h="6851765">
                  <a:moveTo>
                    <a:pt x="3363272" y="1621403"/>
                  </a:moveTo>
                  <a:lnTo>
                    <a:pt x="1773338" y="31469"/>
                  </a:lnTo>
                  <a:cubicBezTo>
                    <a:pt x="1731380" y="-10490"/>
                    <a:pt x="1663361" y="-10490"/>
                    <a:pt x="1621403" y="31469"/>
                  </a:cubicBezTo>
                  <a:lnTo>
                    <a:pt x="31469" y="1621403"/>
                  </a:lnTo>
                  <a:cubicBezTo>
                    <a:pt x="-10490" y="1663361"/>
                    <a:pt x="-10490" y="1731380"/>
                    <a:pt x="31469" y="1773339"/>
                  </a:cubicBezTo>
                  <a:lnTo>
                    <a:pt x="1591477" y="3333346"/>
                  </a:lnTo>
                  <a:lnTo>
                    <a:pt x="1591477" y="6857797"/>
                  </a:lnTo>
                  <a:lnTo>
                    <a:pt x="1803264" y="6857797"/>
                  </a:lnTo>
                  <a:lnTo>
                    <a:pt x="1803264" y="3333346"/>
                  </a:lnTo>
                  <a:lnTo>
                    <a:pt x="3363272" y="1773339"/>
                  </a:lnTo>
                  <a:cubicBezTo>
                    <a:pt x="3405231" y="1731380"/>
                    <a:pt x="3405231" y="1663361"/>
                    <a:pt x="3363272" y="1621403"/>
                  </a:cubicBezTo>
                  <a:close/>
                  <a:moveTo>
                    <a:pt x="3291887" y="1742415"/>
                  </a:moveTo>
                  <a:lnTo>
                    <a:pt x="1742415" y="3291887"/>
                  </a:lnTo>
                  <a:cubicBezTo>
                    <a:pt x="1730008" y="3304294"/>
                    <a:pt x="1713674" y="3310528"/>
                    <a:pt x="1697339" y="3310528"/>
                  </a:cubicBezTo>
                  <a:cubicBezTo>
                    <a:pt x="1681005" y="3310528"/>
                    <a:pt x="1664670" y="3304294"/>
                    <a:pt x="1652264" y="3291887"/>
                  </a:cubicBezTo>
                  <a:cubicBezTo>
                    <a:pt x="1652264" y="3291887"/>
                    <a:pt x="1652264" y="3291887"/>
                    <a:pt x="1652264" y="3291887"/>
                  </a:cubicBezTo>
                  <a:lnTo>
                    <a:pt x="102792" y="1742415"/>
                  </a:lnTo>
                  <a:cubicBezTo>
                    <a:pt x="90759" y="1730382"/>
                    <a:pt x="84088" y="1714360"/>
                    <a:pt x="84088" y="1697339"/>
                  </a:cubicBezTo>
                  <a:cubicBezTo>
                    <a:pt x="84088" y="1680319"/>
                    <a:pt x="90697" y="1664296"/>
                    <a:pt x="102792" y="1652264"/>
                  </a:cubicBezTo>
                  <a:lnTo>
                    <a:pt x="1652264" y="102792"/>
                  </a:lnTo>
                  <a:cubicBezTo>
                    <a:pt x="1677139" y="77916"/>
                    <a:pt x="1717602" y="77916"/>
                    <a:pt x="1742415" y="102792"/>
                  </a:cubicBezTo>
                  <a:lnTo>
                    <a:pt x="3291887" y="1652264"/>
                  </a:lnTo>
                  <a:cubicBezTo>
                    <a:pt x="3316762" y="1677140"/>
                    <a:pt x="3316762" y="1717602"/>
                    <a:pt x="3291887" y="1742415"/>
                  </a:cubicBezTo>
                  <a:close/>
                </a:path>
              </a:pathLst>
            </a:custGeom>
            <a:grpFill/>
            <a:ln w="6222"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3A28DC4C-741F-4F5F-AD05-B6469DDF72AB}"/>
                </a:ext>
              </a:extLst>
            </p:cNvPr>
            <p:cNvSpPr/>
            <p:nvPr/>
          </p:nvSpPr>
          <p:spPr bwMode="gray">
            <a:xfrm>
              <a:off x="4532500" y="135414"/>
              <a:ext cx="3123507" cy="3123507"/>
            </a:xfrm>
            <a:custGeom>
              <a:avLst/>
              <a:gdLst>
                <a:gd name="connsiteX0" fmla="*/ 1570794 w 3123507"/>
                <a:gd name="connsiteY0" fmla="*/ 3678 h 3123507"/>
                <a:gd name="connsiteX1" fmla="*/ 1561941 w 3123507"/>
                <a:gd name="connsiteY1" fmla="*/ 0 h 3123507"/>
                <a:gd name="connsiteX2" fmla="*/ 1553087 w 3123507"/>
                <a:gd name="connsiteY2" fmla="*/ 3678 h 3123507"/>
                <a:gd name="connsiteX3" fmla="*/ 3678 w 3123507"/>
                <a:gd name="connsiteY3" fmla="*/ 1553088 h 3123507"/>
                <a:gd name="connsiteX4" fmla="*/ 0 w 3123507"/>
                <a:gd name="connsiteY4" fmla="*/ 1561941 h 3123507"/>
                <a:gd name="connsiteX5" fmla="*/ 3678 w 3123507"/>
                <a:gd name="connsiteY5" fmla="*/ 1570794 h 3123507"/>
                <a:gd name="connsiteX6" fmla="*/ 1553087 w 3123507"/>
                <a:gd name="connsiteY6" fmla="*/ 3120266 h 3123507"/>
                <a:gd name="connsiteX7" fmla="*/ 1553087 w 3123507"/>
                <a:gd name="connsiteY7" fmla="*/ 3120266 h 3123507"/>
                <a:gd name="connsiteX8" fmla="*/ 1570794 w 3123507"/>
                <a:gd name="connsiteY8" fmla="*/ 3120266 h 3123507"/>
                <a:gd name="connsiteX9" fmla="*/ 3120265 w 3123507"/>
                <a:gd name="connsiteY9" fmla="*/ 1570794 h 3123507"/>
                <a:gd name="connsiteX10" fmla="*/ 3123943 w 3123507"/>
                <a:gd name="connsiteY10" fmla="*/ 1561941 h 3123507"/>
                <a:gd name="connsiteX11" fmla="*/ 3120265 w 3123507"/>
                <a:gd name="connsiteY11" fmla="*/ 1553088 h 3123507"/>
                <a:gd name="connsiteX12" fmla="*/ 1570794 w 3123507"/>
                <a:gd name="connsiteY12" fmla="*/ 3678 h 3123507"/>
                <a:gd name="connsiteX13" fmla="*/ 2506225 w 3123507"/>
                <a:gd name="connsiteY13" fmla="*/ 1199776 h 3123507"/>
                <a:gd name="connsiteX14" fmla="*/ 2267068 w 3123507"/>
                <a:gd name="connsiteY14" fmla="*/ 1506391 h 3123507"/>
                <a:gd name="connsiteX15" fmla="*/ 2212391 w 3123507"/>
                <a:gd name="connsiteY15" fmla="*/ 1575781 h 3123507"/>
                <a:gd name="connsiteX16" fmla="*/ 2144808 w 3123507"/>
                <a:gd name="connsiteY16" fmla="*/ 1599161 h 3123507"/>
                <a:gd name="connsiteX17" fmla="*/ 2096428 w 3123507"/>
                <a:gd name="connsiteY17" fmla="*/ 1533449 h 3123507"/>
                <a:gd name="connsiteX18" fmla="*/ 2096428 w 3123507"/>
                <a:gd name="connsiteY18" fmla="*/ 1437624 h 3123507"/>
                <a:gd name="connsiteX19" fmla="*/ 2027536 w 3123507"/>
                <a:gd name="connsiteY19" fmla="*/ 1461939 h 3123507"/>
                <a:gd name="connsiteX20" fmla="*/ 1786571 w 3123507"/>
                <a:gd name="connsiteY20" fmla="*/ 1624847 h 3123507"/>
                <a:gd name="connsiteX21" fmla="*/ 1726782 w 3123507"/>
                <a:gd name="connsiteY21" fmla="*/ 1725473 h 3123507"/>
                <a:gd name="connsiteX22" fmla="*/ 1715996 w 3123507"/>
                <a:gd name="connsiteY22" fmla="*/ 1752842 h 3123507"/>
                <a:gd name="connsiteX23" fmla="*/ 1695048 w 3123507"/>
                <a:gd name="connsiteY23" fmla="*/ 1871735 h 3123507"/>
                <a:gd name="connsiteX24" fmla="*/ 1694736 w 3123507"/>
                <a:gd name="connsiteY24" fmla="*/ 2405911 h 3123507"/>
                <a:gd name="connsiteX25" fmla="*/ 1662753 w 3123507"/>
                <a:gd name="connsiteY25" fmla="*/ 2436959 h 3123507"/>
                <a:gd name="connsiteX26" fmla="*/ 1438060 w 3123507"/>
                <a:gd name="connsiteY26" fmla="*/ 2437271 h 3123507"/>
                <a:gd name="connsiteX27" fmla="*/ 1415678 w 3123507"/>
                <a:gd name="connsiteY27" fmla="*/ 2415014 h 3123507"/>
                <a:gd name="connsiteX28" fmla="*/ 1418172 w 3123507"/>
                <a:gd name="connsiteY28" fmla="*/ 2129284 h 3123507"/>
                <a:gd name="connsiteX29" fmla="*/ 1419980 w 3123507"/>
                <a:gd name="connsiteY29" fmla="*/ 2024918 h 3123507"/>
                <a:gd name="connsiteX30" fmla="*/ 1416177 w 3123507"/>
                <a:gd name="connsiteY30" fmla="*/ 1804277 h 3123507"/>
                <a:gd name="connsiteX31" fmla="*/ 1381513 w 3123507"/>
                <a:gd name="connsiteY31" fmla="*/ 1703216 h 3123507"/>
                <a:gd name="connsiteX32" fmla="*/ 1267795 w 3123507"/>
                <a:gd name="connsiteY32" fmla="*/ 1561006 h 3123507"/>
                <a:gd name="connsiteX33" fmla="*/ 1118477 w 3123507"/>
                <a:gd name="connsiteY33" fmla="*/ 1471540 h 3123507"/>
                <a:gd name="connsiteX34" fmla="*/ 1036493 w 3123507"/>
                <a:gd name="connsiteY34" fmla="*/ 1444544 h 3123507"/>
                <a:gd name="connsiteX35" fmla="*/ 1016418 w 3123507"/>
                <a:gd name="connsiteY35" fmla="*/ 1460692 h 3123507"/>
                <a:gd name="connsiteX36" fmla="*/ 1015857 w 3123507"/>
                <a:gd name="connsiteY36" fmla="*/ 1539496 h 3123507"/>
                <a:gd name="connsiteX37" fmla="*/ 983001 w 3123507"/>
                <a:gd name="connsiteY37" fmla="*/ 1589248 h 3123507"/>
                <a:gd name="connsiteX38" fmla="*/ 911615 w 3123507"/>
                <a:gd name="connsiteY38" fmla="*/ 1568674 h 3123507"/>
                <a:gd name="connsiteX39" fmla="*/ 710988 w 3123507"/>
                <a:gd name="connsiteY39" fmla="*/ 1313868 h 3123507"/>
                <a:gd name="connsiteX40" fmla="*/ 604564 w 3123507"/>
                <a:gd name="connsiteY40" fmla="*/ 1179202 h 3123507"/>
                <a:gd name="connsiteX41" fmla="*/ 669216 w 3123507"/>
                <a:gd name="connsiteY41" fmla="*/ 1152643 h 3123507"/>
                <a:gd name="connsiteX42" fmla="*/ 949459 w 3123507"/>
                <a:gd name="connsiteY42" fmla="*/ 1049336 h 3123507"/>
                <a:gd name="connsiteX43" fmla="*/ 1084686 w 3123507"/>
                <a:gd name="connsiteY43" fmla="*/ 1008188 h 3123507"/>
                <a:gd name="connsiteX44" fmla="*/ 1151022 w 3123507"/>
                <a:gd name="connsiteY44" fmla="*/ 1026830 h 3123507"/>
                <a:gd name="connsiteX45" fmla="*/ 1141545 w 3123507"/>
                <a:gd name="connsiteY45" fmla="*/ 1106133 h 3123507"/>
                <a:gd name="connsiteX46" fmla="*/ 1087492 w 3123507"/>
                <a:gd name="connsiteY46" fmla="*/ 1187432 h 3123507"/>
                <a:gd name="connsiteX47" fmla="*/ 1476340 w 3123507"/>
                <a:gd name="connsiteY47" fmla="*/ 1377959 h 3123507"/>
                <a:gd name="connsiteX48" fmla="*/ 1544671 w 3123507"/>
                <a:gd name="connsiteY48" fmla="*/ 1446165 h 3123507"/>
                <a:gd name="connsiteX49" fmla="*/ 1567801 w 3123507"/>
                <a:gd name="connsiteY49" fmla="*/ 1479146 h 3123507"/>
                <a:gd name="connsiteX50" fmla="*/ 1609261 w 3123507"/>
                <a:gd name="connsiteY50" fmla="*/ 1414244 h 3123507"/>
                <a:gd name="connsiteX51" fmla="*/ 1632204 w 3123507"/>
                <a:gd name="connsiteY51" fmla="*/ 1387436 h 3123507"/>
                <a:gd name="connsiteX52" fmla="*/ 1816684 w 3123507"/>
                <a:gd name="connsiteY52" fmla="*/ 1257134 h 3123507"/>
                <a:gd name="connsiteX53" fmla="*/ 2025978 w 3123507"/>
                <a:gd name="connsiteY53" fmla="*/ 1170661 h 3123507"/>
                <a:gd name="connsiteX54" fmla="*/ 2007337 w 3123507"/>
                <a:gd name="connsiteY54" fmla="*/ 1139675 h 3123507"/>
                <a:gd name="connsiteX55" fmla="*/ 1976475 w 3123507"/>
                <a:gd name="connsiteY55" fmla="*/ 1094225 h 3123507"/>
                <a:gd name="connsiteX56" fmla="*/ 1976288 w 3123507"/>
                <a:gd name="connsiteY56" fmla="*/ 1026456 h 3123507"/>
                <a:gd name="connsiteX57" fmla="*/ 2039507 w 3123507"/>
                <a:gd name="connsiteY57" fmla="*/ 1011867 h 3123507"/>
                <a:gd name="connsiteX58" fmla="*/ 2147427 w 3123507"/>
                <a:gd name="connsiteY58" fmla="*/ 1048713 h 3123507"/>
                <a:gd name="connsiteX59" fmla="*/ 2481910 w 3123507"/>
                <a:gd name="connsiteY59" fmla="*/ 1163553 h 3123507"/>
                <a:gd name="connsiteX60" fmla="*/ 2519504 w 3123507"/>
                <a:gd name="connsiteY60" fmla="*/ 1178080 h 3123507"/>
                <a:gd name="connsiteX61" fmla="*/ 2506225 w 3123507"/>
                <a:gd name="connsiteY61" fmla="*/ 1199776 h 312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123507" h="3123507">
                  <a:moveTo>
                    <a:pt x="1570794" y="3678"/>
                  </a:moveTo>
                  <a:cubicBezTo>
                    <a:pt x="1567614" y="499"/>
                    <a:pt x="1563873" y="0"/>
                    <a:pt x="1561941" y="0"/>
                  </a:cubicBezTo>
                  <a:cubicBezTo>
                    <a:pt x="1560008" y="0"/>
                    <a:pt x="1556267" y="499"/>
                    <a:pt x="1553087" y="3678"/>
                  </a:cubicBezTo>
                  <a:lnTo>
                    <a:pt x="3678" y="1553088"/>
                  </a:lnTo>
                  <a:cubicBezTo>
                    <a:pt x="499" y="1556267"/>
                    <a:pt x="0" y="1560008"/>
                    <a:pt x="0" y="1561941"/>
                  </a:cubicBezTo>
                  <a:cubicBezTo>
                    <a:pt x="0" y="1563873"/>
                    <a:pt x="499" y="1567614"/>
                    <a:pt x="3678" y="1570794"/>
                  </a:cubicBezTo>
                  <a:lnTo>
                    <a:pt x="1553087" y="3120266"/>
                  </a:lnTo>
                  <a:lnTo>
                    <a:pt x="1553087" y="3120266"/>
                  </a:lnTo>
                  <a:cubicBezTo>
                    <a:pt x="1557950" y="3125128"/>
                    <a:pt x="1565931" y="3125128"/>
                    <a:pt x="1570794" y="3120266"/>
                  </a:cubicBezTo>
                  <a:lnTo>
                    <a:pt x="3120265" y="1570794"/>
                  </a:lnTo>
                  <a:cubicBezTo>
                    <a:pt x="3123445" y="1567614"/>
                    <a:pt x="3123943" y="1563873"/>
                    <a:pt x="3123943" y="1561941"/>
                  </a:cubicBezTo>
                  <a:cubicBezTo>
                    <a:pt x="3123943" y="1560008"/>
                    <a:pt x="3123445" y="1556267"/>
                    <a:pt x="3120265" y="1553088"/>
                  </a:cubicBezTo>
                  <a:lnTo>
                    <a:pt x="1570794" y="3678"/>
                  </a:lnTo>
                  <a:close/>
                  <a:moveTo>
                    <a:pt x="2506225" y="1199776"/>
                  </a:moveTo>
                  <a:cubicBezTo>
                    <a:pt x="2426610" y="1302023"/>
                    <a:pt x="2346870" y="1404207"/>
                    <a:pt x="2267068" y="1506391"/>
                  </a:cubicBezTo>
                  <a:cubicBezTo>
                    <a:pt x="2248925" y="1529583"/>
                    <a:pt x="2230783" y="1552776"/>
                    <a:pt x="2212391" y="1575781"/>
                  </a:cubicBezTo>
                  <a:cubicBezTo>
                    <a:pt x="2193687" y="1599223"/>
                    <a:pt x="2168998" y="1607640"/>
                    <a:pt x="2144808" y="1599161"/>
                  </a:cubicBezTo>
                  <a:cubicBezTo>
                    <a:pt x="2120119" y="1590495"/>
                    <a:pt x="2096428" y="1558387"/>
                    <a:pt x="2096428" y="1533449"/>
                  </a:cubicBezTo>
                  <a:cubicBezTo>
                    <a:pt x="2096366" y="1502775"/>
                    <a:pt x="2096428" y="1472039"/>
                    <a:pt x="2096428" y="1437624"/>
                  </a:cubicBezTo>
                  <a:cubicBezTo>
                    <a:pt x="2071365" y="1446415"/>
                    <a:pt x="2049108" y="1453397"/>
                    <a:pt x="2027536" y="1461939"/>
                  </a:cubicBezTo>
                  <a:cubicBezTo>
                    <a:pt x="1935265" y="1498473"/>
                    <a:pt x="1857396" y="1556641"/>
                    <a:pt x="1786571" y="1624847"/>
                  </a:cubicBezTo>
                  <a:cubicBezTo>
                    <a:pt x="1757581" y="1652778"/>
                    <a:pt x="1742493" y="1689437"/>
                    <a:pt x="1726782" y="1725473"/>
                  </a:cubicBezTo>
                  <a:cubicBezTo>
                    <a:pt x="1722854" y="1734451"/>
                    <a:pt x="1719924" y="1743865"/>
                    <a:pt x="1715996" y="1752842"/>
                  </a:cubicBezTo>
                  <a:cubicBezTo>
                    <a:pt x="1699350" y="1790811"/>
                    <a:pt x="1694861" y="1830338"/>
                    <a:pt x="1695048" y="1871735"/>
                  </a:cubicBezTo>
                  <a:cubicBezTo>
                    <a:pt x="1695859" y="2049794"/>
                    <a:pt x="1694986" y="2227853"/>
                    <a:pt x="1694736" y="2405911"/>
                  </a:cubicBezTo>
                  <a:cubicBezTo>
                    <a:pt x="1694674" y="2436897"/>
                    <a:pt x="1694612" y="2436959"/>
                    <a:pt x="1662753" y="2436959"/>
                  </a:cubicBezTo>
                  <a:cubicBezTo>
                    <a:pt x="1587814" y="2436959"/>
                    <a:pt x="1512937" y="2436585"/>
                    <a:pt x="1438060" y="2437271"/>
                  </a:cubicBezTo>
                  <a:cubicBezTo>
                    <a:pt x="1421352" y="2437396"/>
                    <a:pt x="1415304" y="2433156"/>
                    <a:pt x="1415678" y="2415014"/>
                  </a:cubicBezTo>
                  <a:cubicBezTo>
                    <a:pt x="1417299" y="2319812"/>
                    <a:pt x="1417362" y="2224548"/>
                    <a:pt x="1418172" y="2129284"/>
                  </a:cubicBezTo>
                  <a:cubicBezTo>
                    <a:pt x="1418484" y="2094496"/>
                    <a:pt x="1420292" y="2059707"/>
                    <a:pt x="1419980" y="2024918"/>
                  </a:cubicBezTo>
                  <a:cubicBezTo>
                    <a:pt x="1419357" y="1951350"/>
                    <a:pt x="1419045" y="1877783"/>
                    <a:pt x="1416177" y="1804277"/>
                  </a:cubicBezTo>
                  <a:cubicBezTo>
                    <a:pt x="1414743" y="1767930"/>
                    <a:pt x="1401713" y="1733578"/>
                    <a:pt x="1381513" y="1703216"/>
                  </a:cubicBezTo>
                  <a:cubicBezTo>
                    <a:pt x="1347846" y="1652529"/>
                    <a:pt x="1313681" y="1602278"/>
                    <a:pt x="1267795" y="1561006"/>
                  </a:cubicBezTo>
                  <a:cubicBezTo>
                    <a:pt x="1223592" y="1521292"/>
                    <a:pt x="1172344" y="1494171"/>
                    <a:pt x="1118477" y="1471540"/>
                  </a:cubicBezTo>
                  <a:cubicBezTo>
                    <a:pt x="1092043" y="1460442"/>
                    <a:pt x="1063925" y="1453210"/>
                    <a:pt x="1036493" y="1444544"/>
                  </a:cubicBezTo>
                  <a:cubicBezTo>
                    <a:pt x="1022278" y="1440055"/>
                    <a:pt x="1015981" y="1444981"/>
                    <a:pt x="1016418" y="1460692"/>
                  </a:cubicBezTo>
                  <a:cubicBezTo>
                    <a:pt x="1017166" y="1486939"/>
                    <a:pt x="1017478" y="1513311"/>
                    <a:pt x="1015857" y="1539496"/>
                  </a:cubicBezTo>
                  <a:cubicBezTo>
                    <a:pt x="1014548" y="1561567"/>
                    <a:pt x="1004136" y="1579834"/>
                    <a:pt x="983001" y="1589248"/>
                  </a:cubicBezTo>
                  <a:cubicBezTo>
                    <a:pt x="958748" y="1600096"/>
                    <a:pt x="929571" y="1591430"/>
                    <a:pt x="911615" y="1568674"/>
                  </a:cubicBezTo>
                  <a:cubicBezTo>
                    <a:pt x="844656" y="1483822"/>
                    <a:pt x="777884" y="1398783"/>
                    <a:pt x="710988" y="1313868"/>
                  </a:cubicBezTo>
                  <a:cubicBezTo>
                    <a:pt x="676261" y="1269790"/>
                    <a:pt x="641348" y="1225774"/>
                    <a:pt x="604564" y="1179202"/>
                  </a:cubicBezTo>
                  <a:cubicBezTo>
                    <a:pt x="627569" y="1169725"/>
                    <a:pt x="648143" y="1160498"/>
                    <a:pt x="669216" y="1152643"/>
                  </a:cubicBezTo>
                  <a:cubicBezTo>
                    <a:pt x="762485" y="1117854"/>
                    <a:pt x="855629" y="1082754"/>
                    <a:pt x="949459" y="1049336"/>
                  </a:cubicBezTo>
                  <a:cubicBezTo>
                    <a:pt x="993786" y="1033563"/>
                    <a:pt x="1039174" y="1020408"/>
                    <a:pt x="1084686" y="1008188"/>
                  </a:cubicBezTo>
                  <a:cubicBezTo>
                    <a:pt x="1109188" y="1001642"/>
                    <a:pt x="1135809" y="999709"/>
                    <a:pt x="1151022" y="1026830"/>
                  </a:cubicBezTo>
                  <a:cubicBezTo>
                    <a:pt x="1166733" y="1054760"/>
                    <a:pt x="1157381" y="1081382"/>
                    <a:pt x="1141545" y="1106133"/>
                  </a:cubicBezTo>
                  <a:cubicBezTo>
                    <a:pt x="1125024" y="1131944"/>
                    <a:pt x="1107692" y="1157132"/>
                    <a:pt x="1087492" y="1187432"/>
                  </a:cubicBezTo>
                  <a:cubicBezTo>
                    <a:pt x="1237931" y="1215362"/>
                    <a:pt x="1365739" y="1276149"/>
                    <a:pt x="1476340" y="1377959"/>
                  </a:cubicBezTo>
                  <a:cubicBezTo>
                    <a:pt x="1476340" y="1377959"/>
                    <a:pt x="1520169" y="1409319"/>
                    <a:pt x="1544671" y="1446165"/>
                  </a:cubicBezTo>
                  <a:cubicBezTo>
                    <a:pt x="1551280" y="1456078"/>
                    <a:pt x="1567801" y="1479146"/>
                    <a:pt x="1567801" y="1479146"/>
                  </a:cubicBezTo>
                  <a:cubicBezTo>
                    <a:pt x="1566055" y="1472537"/>
                    <a:pt x="1609261" y="1414244"/>
                    <a:pt x="1609261" y="1414244"/>
                  </a:cubicBezTo>
                  <a:lnTo>
                    <a:pt x="1632204" y="1387436"/>
                  </a:lnTo>
                  <a:cubicBezTo>
                    <a:pt x="1689437" y="1333195"/>
                    <a:pt x="1748603" y="1287932"/>
                    <a:pt x="1816684" y="1257134"/>
                  </a:cubicBezTo>
                  <a:cubicBezTo>
                    <a:pt x="1884516" y="1226460"/>
                    <a:pt x="1954218" y="1200088"/>
                    <a:pt x="2025978" y="1170661"/>
                  </a:cubicBezTo>
                  <a:cubicBezTo>
                    <a:pt x="2020990" y="1162244"/>
                    <a:pt x="2014506" y="1150710"/>
                    <a:pt x="2007337" y="1139675"/>
                  </a:cubicBezTo>
                  <a:cubicBezTo>
                    <a:pt x="1997299" y="1124338"/>
                    <a:pt x="1986264" y="1109687"/>
                    <a:pt x="1976475" y="1094225"/>
                  </a:cubicBezTo>
                  <a:cubicBezTo>
                    <a:pt x="1961762" y="1071033"/>
                    <a:pt x="1962011" y="1045783"/>
                    <a:pt x="1976288" y="1026456"/>
                  </a:cubicBezTo>
                  <a:cubicBezTo>
                    <a:pt x="1988196" y="1010370"/>
                    <a:pt x="2013821" y="1003637"/>
                    <a:pt x="2039507" y="1011867"/>
                  </a:cubicBezTo>
                  <a:cubicBezTo>
                    <a:pt x="2075729" y="1023463"/>
                    <a:pt x="2111454" y="1036369"/>
                    <a:pt x="2147427" y="1048713"/>
                  </a:cubicBezTo>
                  <a:cubicBezTo>
                    <a:pt x="2258963" y="1086993"/>
                    <a:pt x="2370436" y="1125211"/>
                    <a:pt x="2481910" y="1163553"/>
                  </a:cubicBezTo>
                  <a:cubicBezTo>
                    <a:pt x="2493631" y="1167606"/>
                    <a:pt x="2505103" y="1172469"/>
                    <a:pt x="2519504" y="1178080"/>
                  </a:cubicBezTo>
                  <a:cubicBezTo>
                    <a:pt x="2514704" y="1186185"/>
                    <a:pt x="2511150" y="1193479"/>
                    <a:pt x="2506225" y="1199776"/>
                  </a:cubicBezTo>
                  <a:close/>
                </a:path>
              </a:pathLst>
            </a:custGeom>
            <a:grpFill/>
            <a:ln w="6222"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xmlns="" id="{86DC3352-CE5A-4008-A059-3F0267D36B14}"/>
              </a:ext>
            </a:extLst>
          </p:cNvPr>
          <p:cNvSpPr>
            <a:spLocks noGrp="1"/>
          </p:cNvSpPr>
          <p:nvPr>
            <p:ph type="body" sz="quarter" idx="10"/>
          </p:nvPr>
        </p:nvSpPr>
        <p:spPr>
          <a:xfrm>
            <a:off x="2166861" y="3804785"/>
            <a:ext cx="4545024" cy="553998"/>
          </a:xfrm>
        </p:spPr>
        <p:txBody>
          <a:bodyPr/>
          <a:lstStyle/>
          <a:p>
            <a:endParaRPr lang="en-US" dirty="0"/>
          </a:p>
        </p:txBody>
      </p:sp>
    </p:spTree>
    <p:extLst>
      <p:ext uri="{BB962C8B-B14F-4D97-AF65-F5344CB8AC3E}">
        <p14:creationId xmlns:p14="http://schemas.microsoft.com/office/powerpoint/2010/main" val="3945011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84B6A0B4-8AE2-4F74-B247-AA70E4203153}"/>
              </a:ext>
            </a:extLst>
          </p:cNvPr>
          <p:cNvGraphicFramePr>
            <a:graphicFrameLocks noChangeAspect="1"/>
          </p:cNvGraphicFramePr>
          <p:nvPr>
            <p:custDataLst>
              <p:tags r:id="rId2"/>
            </p:custDataLst>
            <p:extLst>
              <p:ext uri="{D42A27DB-BD31-4B8C-83A1-F6EECF244321}">
                <p14:modId xmlns:p14="http://schemas.microsoft.com/office/powerpoint/2010/main" val="31928565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756"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84B6A0B4-8AE2-4F74-B247-AA70E420315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grpSp>
        <p:nvGrpSpPr>
          <p:cNvPr id="18" name="Group 17">
            <a:extLst>
              <a:ext uri="{FF2B5EF4-FFF2-40B4-BE49-F238E27FC236}">
                <a16:creationId xmlns:a16="http://schemas.microsoft.com/office/drawing/2014/main" xmlns="" id="{31B47484-91DF-4CDD-B1DD-4C15714FBB1E}"/>
              </a:ext>
            </a:extLst>
          </p:cNvPr>
          <p:cNvGrpSpPr/>
          <p:nvPr/>
        </p:nvGrpSpPr>
        <p:grpSpPr bwMode="gray">
          <a:xfrm>
            <a:off x="4346435" y="431637"/>
            <a:ext cx="4426997" cy="5531563"/>
            <a:chOff x="4346435" y="431637"/>
            <a:chExt cx="4426997" cy="5531563"/>
          </a:xfrm>
        </p:grpSpPr>
        <p:sp>
          <p:nvSpPr>
            <p:cNvPr id="19" name="Freeform: Shape 18">
              <a:extLst>
                <a:ext uri="{FF2B5EF4-FFF2-40B4-BE49-F238E27FC236}">
                  <a16:creationId xmlns:a16="http://schemas.microsoft.com/office/drawing/2014/main" xmlns="" id="{A3025B28-C97F-466B-BE8F-C0C7FDA2EEF8}"/>
                </a:ext>
              </a:extLst>
            </p:cNvPr>
            <p:cNvSpPr/>
            <p:nvPr/>
          </p:nvSpPr>
          <p:spPr bwMode="gray">
            <a:xfrm>
              <a:off x="4359495" y="3933068"/>
              <a:ext cx="4073361" cy="2030132"/>
            </a:xfrm>
            <a:custGeom>
              <a:avLst/>
              <a:gdLst>
                <a:gd name="connsiteX0" fmla="*/ 0 w 2962275"/>
                <a:gd name="connsiteY0" fmla="*/ 0 h 1476375"/>
                <a:gd name="connsiteX1" fmla="*/ 1484471 w 2962275"/>
                <a:gd name="connsiteY1" fmla="*/ 1484471 h 1476375"/>
                <a:gd name="connsiteX2" fmla="*/ 2968943 w 2962275"/>
                <a:gd name="connsiteY2" fmla="*/ 0 h 1476375"/>
                <a:gd name="connsiteX3" fmla="*/ 0 w 2962275"/>
                <a:gd name="connsiteY3" fmla="*/ 0 h 1476375"/>
              </a:gdLst>
              <a:ahLst/>
              <a:cxnLst>
                <a:cxn ang="0">
                  <a:pos x="connsiteX0" y="connsiteY0"/>
                </a:cxn>
                <a:cxn ang="0">
                  <a:pos x="connsiteX1" y="connsiteY1"/>
                </a:cxn>
                <a:cxn ang="0">
                  <a:pos x="connsiteX2" y="connsiteY2"/>
                </a:cxn>
                <a:cxn ang="0">
                  <a:pos x="connsiteX3" y="connsiteY3"/>
                </a:cxn>
              </a:cxnLst>
              <a:rect l="l" t="t" r="r" b="b"/>
              <a:pathLst>
                <a:path w="2962275" h="1476375">
                  <a:moveTo>
                    <a:pt x="0" y="0"/>
                  </a:moveTo>
                  <a:cubicBezTo>
                    <a:pt x="0" y="819817"/>
                    <a:pt x="664655" y="1484471"/>
                    <a:pt x="1484471" y="1484471"/>
                  </a:cubicBezTo>
                  <a:cubicBezTo>
                    <a:pt x="2304288" y="1484471"/>
                    <a:pt x="2968943" y="819817"/>
                    <a:pt x="2968943" y="0"/>
                  </a:cubicBezTo>
                  <a:lnTo>
                    <a:pt x="0" y="0"/>
                  </a:lnTo>
                  <a:close/>
                </a:path>
              </a:pathLst>
            </a:custGeom>
            <a:solidFill>
              <a:srgbClr val="D3D3D3"/>
            </a:solidFill>
            <a:ln w="9525" cap="flat">
              <a:noFill/>
              <a:prstDash val="solid"/>
              <a:miter/>
            </a:ln>
          </p:spPr>
          <p:txBody>
            <a:bodyPr rtlCol="0" anchor="ctr"/>
            <a:lstStyle/>
            <a:p>
              <a:endParaRPr lang="en-US" sz="2400"/>
            </a:p>
          </p:txBody>
        </p:sp>
        <p:sp>
          <p:nvSpPr>
            <p:cNvPr id="20" name="Freeform: Shape 19">
              <a:extLst>
                <a:ext uri="{FF2B5EF4-FFF2-40B4-BE49-F238E27FC236}">
                  <a16:creationId xmlns:a16="http://schemas.microsoft.com/office/drawing/2014/main" xmlns="" id="{6607AF39-C0CB-4018-9492-9BD524983562}"/>
                </a:ext>
              </a:extLst>
            </p:cNvPr>
            <p:cNvSpPr/>
            <p:nvPr/>
          </p:nvSpPr>
          <p:spPr bwMode="gray">
            <a:xfrm>
              <a:off x="4813588" y="3933564"/>
              <a:ext cx="3208918" cy="1597910"/>
            </a:xfrm>
            <a:custGeom>
              <a:avLst/>
              <a:gdLst>
                <a:gd name="connsiteX0" fmla="*/ 0 w 2333625"/>
                <a:gd name="connsiteY0" fmla="*/ 0 h 1162050"/>
                <a:gd name="connsiteX1" fmla="*/ 1168622 w 2333625"/>
                <a:gd name="connsiteY1" fmla="*/ 1168622 h 1162050"/>
                <a:gd name="connsiteX2" fmla="*/ 2337245 w 2333625"/>
                <a:gd name="connsiteY2" fmla="*/ 0 h 1162050"/>
                <a:gd name="connsiteX3" fmla="*/ 0 w 2333625"/>
                <a:gd name="connsiteY3" fmla="*/ 0 h 1162050"/>
              </a:gdLst>
              <a:ahLst/>
              <a:cxnLst>
                <a:cxn ang="0">
                  <a:pos x="connsiteX0" y="connsiteY0"/>
                </a:cxn>
                <a:cxn ang="0">
                  <a:pos x="connsiteX1" y="connsiteY1"/>
                </a:cxn>
                <a:cxn ang="0">
                  <a:pos x="connsiteX2" y="connsiteY2"/>
                </a:cxn>
                <a:cxn ang="0">
                  <a:pos x="connsiteX3" y="connsiteY3"/>
                </a:cxn>
              </a:cxnLst>
              <a:rect l="l" t="t" r="r" b="b"/>
              <a:pathLst>
                <a:path w="2333625" h="1162050">
                  <a:moveTo>
                    <a:pt x="0" y="0"/>
                  </a:moveTo>
                  <a:cubicBezTo>
                    <a:pt x="0" y="645414"/>
                    <a:pt x="523208" y="1168622"/>
                    <a:pt x="1168622" y="1168622"/>
                  </a:cubicBezTo>
                  <a:cubicBezTo>
                    <a:pt x="1814036" y="1168622"/>
                    <a:pt x="2337245" y="645414"/>
                    <a:pt x="2337245" y="0"/>
                  </a:cubicBezTo>
                  <a:lnTo>
                    <a:pt x="0" y="0"/>
                  </a:lnTo>
                  <a:close/>
                </a:path>
              </a:pathLst>
            </a:custGeom>
            <a:solidFill>
              <a:srgbClr val="009AD7"/>
            </a:solidFill>
            <a:ln w="9525" cap="flat">
              <a:noFill/>
              <a:prstDash val="solid"/>
              <a:miter/>
            </a:ln>
          </p:spPr>
          <p:txBody>
            <a:bodyPr rtlCol="0" anchor="ctr"/>
            <a:lstStyle/>
            <a:p>
              <a:endParaRPr lang="en-US" sz="2400"/>
            </a:p>
          </p:txBody>
        </p:sp>
        <p:sp>
          <p:nvSpPr>
            <p:cNvPr id="21" name="Freeform: Shape 20">
              <a:extLst>
                <a:ext uri="{FF2B5EF4-FFF2-40B4-BE49-F238E27FC236}">
                  <a16:creationId xmlns:a16="http://schemas.microsoft.com/office/drawing/2014/main" xmlns="" id="{A9F5FE77-E34B-4292-A7D6-3CC61AA9A957}"/>
                </a:ext>
              </a:extLst>
            </p:cNvPr>
            <p:cNvSpPr/>
            <p:nvPr/>
          </p:nvSpPr>
          <p:spPr bwMode="gray">
            <a:xfrm>
              <a:off x="5264146" y="3933564"/>
              <a:ext cx="2357572" cy="1178786"/>
            </a:xfrm>
            <a:custGeom>
              <a:avLst/>
              <a:gdLst>
                <a:gd name="connsiteX0" fmla="*/ 0 w 1714500"/>
                <a:gd name="connsiteY0" fmla="*/ 0 h 857250"/>
                <a:gd name="connsiteX1" fmla="*/ 860679 w 1714500"/>
                <a:gd name="connsiteY1" fmla="*/ 860679 h 857250"/>
                <a:gd name="connsiteX2" fmla="*/ 1721358 w 1714500"/>
                <a:gd name="connsiteY2" fmla="*/ 0 h 857250"/>
                <a:gd name="connsiteX3" fmla="*/ 0 w 1714500"/>
                <a:gd name="connsiteY3" fmla="*/ 0 h 857250"/>
              </a:gdLst>
              <a:ahLst/>
              <a:cxnLst>
                <a:cxn ang="0">
                  <a:pos x="connsiteX0" y="connsiteY0"/>
                </a:cxn>
                <a:cxn ang="0">
                  <a:pos x="connsiteX1" y="connsiteY1"/>
                </a:cxn>
                <a:cxn ang="0">
                  <a:pos x="connsiteX2" y="connsiteY2"/>
                </a:cxn>
                <a:cxn ang="0">
                  <a:pos x="connsiteX3" y="connsiteY3"/>
                </a:cxn>
              </a:cxnLst>
              <a:rect l="l" t="t" r="r" b="b"/>
              <a:pathLst>
                <a:path w="1714500" h="857250">
                  <a:moveTo>
                    <a:pt x="0" y="0"/>
                  </a:moveTo>
                  <a:cubicBezTo>
                    <a:pt x="0" y="475393"/>
                    <a:pt x="385382" y="860679"/>
                    <a:pt x="860679" y="860679"/>
                  </a:cubicBezTo>
                  <a:cubicBezTo>
                    <a:pt x="1335977" y="860679"/>
                    <a:pt x="1721358" y="475297"/>
                    <a:pt x="1721358" y="0"/>
                  </a:cubicBezTo>
                  <a:lnTo>
                    <a:pt x="0" y="0"/>
                  </a:lnTo>
                  <a:close/>
                </a:path>
              </a:pathLst>
            </a:custGeom>
            <a:solidFill>
              <a:srgbClr val="BDBDBD"/>
            </a:solidFill>
            <a:ln w="9525" cap="flat">
              <a:noFill/>
              <a:prstDash val="solid"/>
              <a:miter/>
            </a:ln>
          </p:spPr>
          <p:txBody>
            <a:bodyPr rtlCol="0" anchor="ctr"/>
            <a:lstStyle/>
            <a:p>
              <a:endParaRPr lang="en-US" sz="2400"/>
            </a:p>
          </p:txBody>
        </p:sp>
        <p:grpSp>
          <p:nvGrpSpPr>
            <p:cNvPr id="22" name="Group 21">
              <a:extLst>
                <a:ext uri="{FF2B5EF4-FFF2-40B4-BE49-F238E27FC236}">
                  <a16:creationId xmlns:a16="http://schemas.microsoft.com/office/drawing/2014/main" xmlns="" id="{C4C1F8D5-5197-4758-B6EC-406370331588}"/>
                </a:ext>
              </a:extLst>
            </p:cNvPr>
            <p:cNvGrpSpPr/>
            <p:nvPr/>
          </p:nvGrpSpPr>
          <p:grpSpPr bwMode="gray">
            <a:xfrm>
              <a:off x="4346435" y="431637"/>
              <a:ext cx="4426997" cy="4244138"/>
              <a:chOff x="4346435" y="431637"/>
              <a:chExt cx="4426997" cy="4244138"/>
            </a:xfrm>
          </p:grpSpPr>
          <p:grpSp>
            <p:nvGrpSpPr>
              <p:cNvPr id="26" name="Group 25">
                <a:extLst>
                  <a:ext uri="{FF2B5EF4-FFF2-40B4-BE49-F238E27FC236}">
                    <a16:creationId xmlns:a16="http://schemas.microsoft.com/office/drawing/2014/main" xmlns="" id="{E9802883-3EA1-4684-92FF-E1D2C7314B9A}"/>
                  </a:ext>
                </a:extLst>
              </p:cNvPr>
              <p:cNvGrpSpPr/>
              <p:nvPr/>
            </p:nvGrpSpPr>
            <p:grpSpPr bwMode="gray">
              <a:xfrm>
                <a:off x="4346435" y="431637"/>
                <a:ext cx="4426997" cy="3510164"/>
                <a:chOff x="4346435" y="431637"/>
                <a:chExt cx="4426997" cy="3510164"/>
              </a:xfrm>
            </p:grpSpPr>
            <p:sp>
              <p:nvSpPr>
                <p:cNvPr id="28" name="Freeform: Shape 27">
                  <a:extLst>
                    <a:ext uri="{FF2B5EF4-FFF2-40B4-BE49-F238E27FC236}">
                      <a16:creationId xmlns:a16="http://schemas.microsoft.com/office/drawing/2014/main" xmlns="" id="{D92814F6-7317-45A6-9323-196AA6EE7319}"/>
                    </a:ext>
                  </a:extLst>
                </p:cNvPr>
                <p:cNvSpPr/>
                <p:nvPr/>
              </p:nvSpPr>
              <p:spPr bwMode="gray">
                <a:xfrm>
                  <a:off x="4346435" y="431637"/>
                  <a:ext cx="4426997" cy="3510164"/>
                </a:xfrm>
                <a:custGeom>
                  <a:avLst/>
                  <a:gdLst>
                    <a:gd name="connsiteX0" fmla="*/ 1295400 w 3219450"/>
                    <a:gd name="connsiteY0" fmla="*/ 2557558 h 2552700"/>
                    <a:gd name="connsiteX1" fmla="*/ 1446085 w 3219450"/>
                    <a:gd name="connsiteY1" fmla="*/ 2413445 h 2552700"/>
                    <a:gd name="connsiteX2" fmla="*/ 1446085 w 3219450"/>
                    <a:gd name="connsiteY2" fmla="*/ 1902333 h 2552700"/>
                    <a:gd name="connsiteX3" fmla="*/ 1112806 w 3219450"/>
                    <a:gd name="connsiteY3" fmla="*/ 1670495 h 2552700"/>
                    <a:gd name="connsiteX4" fmla="*/ 911352 w 3219450"/>
                    <a:gd name="connsiteY4" fmla="*/ 1530382 h 2552700"/>
                    <a:gd name="connsiteX5" fmla="*/ 828675 w 3219450"/>
                    <a:gd name="connsiteY5" fmla="*/ 1484662 h 2552700"/>
                    <a:gd name="connsiteX6" fmla="*/ 679132 w 3219450"/>
                    <a:gd name="connsiteY6" fmla="*/ 1500950 h 2552700"/>
                    <a:gd name="connsiteX7" fmla="*/ 192405 w 3219450"/>
                    <a:gd name="connsiteY7" fmla="*/ 1540097 h 2552700"/>
                    <a:gd name="connsiteX8" fmla="*/ 72200 w 3219450"/>
                    <a:gd name="connsiteY8" fmla="*/ 1540669 h 2552700"/>
                    <a:gd name="connsiteX9" fmla="*/ 11049 w 3219450"/>
                    <a:gd name="connsiteY9" fmla="*/ 1528858 h 2552700"/>
                    <a:gd name="connsiteX10" fmla="*/ 201073 w 3219450"/>
                    <a:gd name="connsiteY10" fmla="*/ 1517904 h 2552700"/>
                    <a:gd name="connsiteX11" fmla="*/ 640842 w 3219450"/>
                    <a:gd name="connsiteY11" fmla="*/ 1453706 h 2552700"/>
                    <a:gd name="connsiteX12" fmla="*/ 702945 w 3219450"/>
                    <a:gd name="connsiteY12" fmla="*/ 1448276 h 2552700"/>
                    <a:gd name="connsiteX13" fmla="*/ 767810 w 3219450"/>
                    <a:gd name="connsiteY13" fmla="*/ 1447514 h 2552700"/>
                    <a:gd name="connsiteX14" fmla="*/ 753332 w 3219450"/>
                    <a:gd name="connsiteY14" fmla="*/ 1389793 h 2552700"/>
                    <a:gd name="connsiteX15" fmla="*/ 637794 w 3219450"/>
                    <a:gd name="connsiteY15" fmla="*/ 1314926 h 2552700"/>
                    <a:gd name="connsiteX16" fmla="*/ 342900 w 3219450"/>
                    <a:gd name="connsiteY16" fmla="*/ 1303973 h 2552700"/>
                    <a:gd name="connsiteX17" fmla="*/ 596265 w 3219450"/>
                    <a:gd name="connsiteY17" fmla="*/ 1269016 h 2552700"/>
                    <a:gd name="connsiteX18" fmla="*/ 692372 w 3219450"/>
                    <a:gd name="connsiteY18" fmla="*/ 1284351 h 2552700"/>
                    <a:gd name="connsiteX19" fmla="*/ 349472 w 3219450"/>
                    <a:gd name="connsiteY19" fmla="*/ 1140238 h 2552700"/>
                    <a:gd name="connsiteX20" fmla="*/ 0 w 3219450"/>
                    <a:gd name="connsiteY20" fmla="*/ 731806 h 2552700"/>
                    <a:gd name="connsiteX21" fmla="*/ 316706 w 3219450"/>
                    <a:gd name="connsiteY21" fmla="*/ 1076897 h 2552700"/>
                    <a:gd name="connsiteX22" fmla="*/ 672751 w 3219450"/>
                    <a:gd name="connsiteY22" fmla="*/ 1192625 h 2552700"/>
                    <a:gd name="connsiteX23" fmla="*/ 762857 w 3219450"/>
                    <a:gd name="connsiteY23" fmla="*/ 1277398 h 2552700"/>
                    <a:gd name="connsiteX24" fmla="*/ 831437 w 3219450"/>
                    <a:gd name="connsiteY24" fmla="*/ 1355503 h 2552700"/>
                    <a:gd name="connsiteX25" fmla="*/ 875919 w 3219450"/>
                    <a:gd name="connsiteY25" fmla="*/ 1421987 h 2552700"/>
                    <a:gd name="connsiteX26" fmla="*/ 917924 w 3219450"/>
                    <a:gd name="connsiteY26" fmla="*/ 1447514 h 2552700"/>
                    <a:gd name="connsiteX27" fmla="*/ 1014317 w 3219450"/>
                    <a:gd name="connsiteY27" fmla="*/ 1505045 h 2552700"/>
                    <a:gd name="connsiteX28" fmla="*/ 1250728 w 3219450"/>
                    <a:gd name="connsiteY28" fmla="*/ 1646301 h 2552700"/>
                    <a:gd name="connsiteX29" fmla="*/ 1365028 w 3219450"/>
                    <a:gd name="connsiteY29" fmla="*/ 1714595 h 2552700"/>
                    <a:gd name="connsiteX30" fmla="*/ 1142238 w 3219450"/>
                    <a:gd name="connsiteY30" fmla="*/ 1376077 h 2552700"/>
                    <a:gd name="connsiteX31" fmla="*/ 1009079 w 3219450"/>
                    <a:gd name="connsiteY31" fmla="*/ 1235202 h 2552700"/>
                    <a:gd name="connsiteX32" fmla="*/ 865823 w 3219450"/>
                    <a:gd name="connsiteY32" fmla="*/ 1093756 h 2552700"/>
                    <a:gd name="connsiteX33" fmla="*/ 732377 w 3219450"/>
                    <a:gd name="connsiteY33" fmla="*/ 1013365 h 2552700"/>
                    <a:gd name="connsiteX34" fmla="*/ 516065 w 3219450"/>
                    <a:gd name="connsiteY34" fmla="*/ 855631 h 2552700"/>
                    <a:gd name="connsiteX35" fmla="*/ 461772 w 3219450"/>
                    <a:gd name="connsiteY35" fmla="*/ 779431 h 2552700"/>
                    <a:gd name="connsiteX36" fmla="*/ 427958 w 3219450"/>
                    <a:gd name="connsiteY36" fmla="*/ 692468 h 2552700"/>
                    <a:gd name="connsiteX37" fmla="*/ 735902 w 3219450"/>
                    <a:gd name="connsiteY37" fmla="*/ 950214 h 2552700"/>
                    <a:gd name="connsiteX38" fmla="*/ 633222 w 3219450"/>
                    <a:gd name="connsiteY38" fmla="*/ 524351 h 2552700"/>
                    <a:gd name="connsiteX39" fmla="*/ 811244 w 3219450"/>
                    <a:gd name="connsiteY39" fmla="*/ 962311 h 2552700"/>
                    <a:gd name="connsiteX40" fmla="*/ 979646 w 3219450"/>
                    <a:gd name="connsiteY40" fmla="*/ 1115568 h 2552700"/>
                    <a:gd name="connsiteX41" fmla="*/ 1183577 w 3219450"/>
                    <a:gd name="connsiteY41" fmla="*/ 1285685 h 2552700"/>
                    <a:gd name="connsiteX42" fmla="*/ 1336453 w 3219450"/>
                    <a:gd name="connsiteY42" fmla="*/ 1413224 h 2552700"/>
                    <a:gd name="connsiteX43" fmla="*/ 1333881 w 3219450"/>
                    <a:gd name="connsiteY43" fmla="*/ 1112139 h 2552700"/>
                    <a:gd name="connsiteX44" fmla="*/ 1340930 w 3219450"/>
                    <a:gd name="connsiteY44" fmla="*/ 1098328 h 2552700"/>
                    <a:gd name="connsiteX45" fmla="*/ 1312450 w 3219450"/>
                    <a:gd name="connsiteY45" fmla="*/ 965454 h 2552700"/>
                    <a:gd name="connsiteX46" fmla="*/ 1238060 w 3219450"/>
                    <a:gd name="connsiteY46" fmla="*/ 860584 h 2552700"/>
                    <a:gd name="connsiteX47" fmla="*/ 1076992 w 3219450"/>
                    <a:gd name="connsiteY47" fmla="*/ 775335 h 2552700"/>
                    <a:gd name="connsiteX48" fmla="*/ 1022509 w 3219450"/>
                    <a:gd name="connsiteY48" fmla="*/ 724948 h 2552700"/>
                    <a:gd name="connsiteX49" fmla="*/ 882205 w 3219450"/>
                    <a:gd name="connsiteY49" fmla="*/ 481298 h 2552700"/>
                    <a:gd name="connsiteX50" fmla="*/ 834200 w 3219450"/>
                    <a:gd name="connsiteY50" fmla="*/ 340805 h 2552700"/>
                    <a:gd name="connsiteX51" fmla="*/ 909828 w 3219450"/>
                    <a:gd name="connsiteY51" fmla="*/ 496348 h 2552700"/>
                    <a:gd name="connsiteX52" fmla="*/ 1079468 w 3219450"/>
                    <a:gd name="connsiteY52" fmla="*/ 718471 h 2552700"/>
                    <a:gd name="connsiteX53" fmla="*/ 1197674 w 3219450"/>
                    <a:gd name="connsiteY53" fmla="*/ 765905 h 2552700"/>
                    <a:gd name="connsiteX54" fmla="*/ 1280541 w 3219450"/>
                    <a:gd name="connsiteY54" fmla="*/ 818198 h 2552700"/>
                    <a:gd name="connsiteX55" fmla="*/ 1401985 w 3219450"/>
                    <a:gd name="connsiteY55" fmla="*/ 1057180 h 2552700"/>
                    <a:gd name="connsiteX56" fmla="*/ 1445705 w 3219450"/>
                    <a:gd name="connsiteY56" fmla="*/ 779812 h 2552700"/>
                    <a:gd name="connsiteX57" fmla="*/ 1445705 w 3219450"/>
                    <a:gd name="connsiteY57" fmla="*/ 683705 h 2552700"/>
                    <a:gd name="connsiteX58" fmla="*/ 1471327 w 3219450"/>
                    <a:gd name="connsiteY58" fmla="*/ 760667 h 2552700"/>
                    <a:gd name="connsiteX59" fmla="*/ 1509236 w 3219450"/>
                    <a:gd name="connsiteY59" fmla="*/ 865727 h 2552700"/>
                    <a:gd name="connsiteX60" fmla="*/ 1508760 w 3219450"/>
                    <a:gd name="connsiteY60" fmla="*/ 948214 h 2552700"/>
                    <a:gd name="connsiteX61" fmla="*/ 1424654 w 3219450"/>
                    <a:gd name="connsiteY61" fmla="*/ 1151096 h 2552700"/>
                    <a:gd name="connsiteX62" fmla="*/ 1417892 w 3219450"/>
                    <a:gd name="connsiteY62" fmla="*/ 1162526 h 2552700"/>
                    <a:gd name="connsiteX63" fmla="*/ 1414939 w 3219450"/>
                    <a:gd name="connsiteY63" fmla="*/ 1179481 h 2552700"/>
                    <a:gd name="connsiteX64" fmla="*/ 1583436 w 3219450"/>
                    <a:gd name="connsiteY64" fmla="*/ 1498283 h 2552700"/>
                    <a:gd name="connsiteX65" fmla="*/ 1930718 w 3219450"/>
                    <a:gd name="connsiteY65" fmla="*/ 1061466 h 2552700"/>
                    <a:gd name="connsiteX66" fmla="*/ 1836801 w 3219450"/>
                    <a:gd name="connsiteY66" fmla="*/ 467392 h 2552700"/>
                    <a:gd name="connsiteX67" fmla="*/ 1616202 w 3219450"/>
                    <a:gd name="connsiteY67" fmla="*/ 19622 h 2552700"/>
                    <a:gd name="connsiteX68" fmla="*/ 1856423 w 3219450"/>
                    <a:gd name="connsiteY68" fmla="*/ 421481 h 2552700"/>
                    <a:gd name="connsiteX69" fmla="*/ 1998345 w 3219450"/>
                    <a:gd name="connsiteY69" fmla="*/ 615887 h 2552700"/>
                    <a:gd name="connsiteX70" fmla="*/ 2014728 w 3219450"/>
                    <a:gd name="connsiteY70" fmla="*/ 585216 h 2552700"/>
                    <a:gd name="connsiteX71" fmla="*/ 2073307 w 3219450"/>
                    <a:gd name="connsiteY71" fmla="*/ 511493 h 2552700"/>
                    <a:gd name="connsiteX72" fmla="*/ 2189512 w 3219450"/>
                    <a:gd name="connsiteY72" fmla="*/ 420338 h 2552700"/>
                    <a:gd name="connsiteX73" fmla="*/ 2256092 w 3219450"/>
                    <a:gd name="connsiteY73" fmla="*/ 0 h 2552700"/>
                    <a:gd name="connsiteX74" fmla="*/ 2274951 w 3219450"/>
                    <a:gd name="connsiteY74" fmla="*/ 20860 h 2552700"/>
                    <a:gd name="connsiteX75" fmla="*/ 2313242 w 3219450"/>
                    <a:gd name="connsiteY75" fmla="*/ 87535 h 2552700"/>
                    <a:gd name="connsiteX76" fmla="*/ 2344293 w 3219450"/>
                    <a:gd name="connsiteY76" fmla="*/ 238125 h 2552700"/>
                    <a:gd name="connsiteX77" fmla="*/ 2294287 w 3219450"/>
                    <a:gd name="connsiteY77" fmla="*/ 364617 h 2552700"/>
                    <a:gd name="connsiteX78" fmla="*/ 2175129 w 3219450"/>
                    <a:gd name="connsiteY78" fmla="*/ 532352 h 2552700"/>
                    <a:gd name="connsiteX79" fmla="*/ 2094167 w 3219450"/>
                    <a:gd name="connsiteY79" fmla="*/ 630174 h 2552700"/>
                    <a:gd name="connsiteX80" fmla="*/ 2061401 w 3219450"/>
                    <a:gd name="connsiteY80" fmla="*/ 662559 h 2552700"/>
                    <a:gd name="connsiteX81" fmla="*/ 2029206 w 3219450"/>
                    <a:gd name="connsiteY81" fmla="*/ 694468 h 2552700"/>
                    <a:gd name="connsiteX82" fmla="*/ 2027682 w 3219450"/>
                    <a:gd name="connsiteY82" fmla="*/ 720281 h 2552700"/>
                    <a:gd name="connsiteX83" fmla="*/ 2040160 w 3219450"/>
                    <a:gd name="connsiteY83" fmla="*/ 884015 h 2552700"/>
                    <a:gd name="connsiteX84" fmla="*/ 2031206 w 3219450"/>
                    <a:gd name="connsiteY84" fmla="*/ 1037368 h 2552700"/>
                    <a:gd name="connsiteX85" fmla="*/ 2122361 w 3219450"/>
                    <a:gd name="connsiteY85" fmla="*/ 930116 h 2552700"/>
                    <a:gd name="connsiteX86" fmla="*/ 2233994 w 3219450"/>
                    <a:gd name="connsiteY86" fmla="*/ 861441 h 2552700"/>
                    <a:gd name="connsiteX87" fmla="*/ 2410873 w 3219450"/>
                    <a:gd name="connsiteY87" fmla="*/ 824389 h 2552700"/>
                    <a:gd name="connsiteX88" fmla="*/ 2484025 w 3219450"/>
                    <a:gd name="connsiteY88" fmla="*/ 774383 h 2552700"/>
                    <a:gd name="connsiteX89" fmla="*/ 2631853 w 3219450"/>
                    <a:gd name="connsiteY89" fmla="*/ 489299 h 2552700"/>
                    <a:gd name="connsiteX90" fmla="*/ 2457450 w 3219450"/>
                    <a:gd name="connsiteY90" fmla="*/ 836200 h 2552700"/>
                    <a:gd name="connsiteX91" fmla="*/ 2226469 w 3219450"/>
                    <a:gd name="connsiteY91" fmla="*/ 938594 h 2552700"/>
                    <a:gd name="connsiteX92" fmla="*/ 2028158 w 3219450"/>
                    <a:gd name="connsiteY92" fmla="*/ 1145191 h 2552700"/>
                    <a:gd name="connsiteX93" fmla="*/ 1965674 w 3219450"/>
                    <a:gd name="connsiteY93" fmla="*/ 1245013 h 2552700"/>
                    <a:gd name="connsiteX94" fmla="*/ 1624965 w 3219450"/>
                    <a:gd name="connsiteY94" fmla="*/ 1616297 h 2552700"/>
                    <a:gd name="connsiteX95" fmla="*/ 1654397 w 3219450"/>
                    <a:gd name="connsiteY95" fmla="*/ 1720501 h 2552700"/>
                    <a:gd name="connsiteX96" fmla="*/ 1715643 w 3219450"/>
                    <a:gd name="connsiteY96" fmla="*/ 1798225 h 2552700"/>
                    <a:gd name="connsiteX97" fmla="*/ 1818799 w 3219450"/>
                    <a:gd name="connsiteY97" fmla="*/ 1752695 h 2552700"/>
                    <a:gd name="connsiteX98" fmla="*/ 1948244 w 3219450"/>
                    <a:gd name="connsiteY98" fmla="*/ 1698117 h 2552700"/>
                    <a:gd name="connsiteX99" fmla="*/ 2150364 w 3219450"/>
                    <a:gd name="connsiteY99" fmla="*/ 1612868 h 2552700"/>
                    <a:gd name="connsiteX100" fmla="*/ 2157889 w 3219450"/>
                    <a:gd name="connsiteY100" fmla="*/ 1609725 h 2552700"/>
                    <a:gd name="connsiteX101" fmla="*/ 2169986 w 3219450"/>
                    <a:gd name="connsiteY101" fmla="*/ 1488948 h 2552700"/>
                    <a:gd name="connsiteX102" fmla="*/ 2314385 w 3219450"/>
                    <a:gd name="connsiteY102" fmla="*/ 1253966 h 2552700"/>
                    <a:gd name="connsiteX103" fmla="*/ 2485454 w 3219450"/>
                    <a:gd name="connsiteY103" fmla="*/ 1115854 h 2552700"/>
                    <a:gd name="connsiteX104" fmla="*/ 2520506 w 3219450"/>
                    <a:gd name="connsiteY104" fmla="*/ 856202 h 2552700"/>
                    <a:gd name="connsiteX105" fmla="*/ 2548414 w 3219450"/>
                    <a:gd name="connsiteY105" fmla="*/ 1002316 h 2552700"/>
                    <a:gd name="connsiteX106" fmla="*/ 2449068 w 3219450"/>
                    <a:gd name="connsiteY106" fmla="*/ 1231583 h 2552700"/>
                    <a:gd name="connsiteX107" fmla="*/ 2305717 w 3219450"/>
                    <a:gd name="connsiteY107" fmla="*/ 1355122 h 2552700"/>
                    <a:gd name="connsiteX108" fmla="*/ 2258282 w 3219450"/>
                    <a:gd name="connsiteY108" fmla="*/ 1451134 h 2552700"/>
                    <a:gd name="connsiteX109" fmla="*/ 2245519 w 3219450"/>
                    <a:gd name="connsiteY109" fmla="*/ 1510951 h 2552700"/>
                    <a:gd name="connsiteX110" fmla="*/ 2243138 w 3219450"/>
                    <a:gd name="connsiteY110" fmla="*/ 1574768 h 2552700"/>
                    <a:gd name="connsiteX111" fmla="*/ 2338483 w 3219450"/>
                    <a:gd name="connsiteY111" fmla="*/ 1496568 h 2552700"/>
                    <a:gd name="connsiteX112" fmla="*/ 2448497 w 3219450"/>
                    <a:gd name="connsiteY112" fmla="*/ 1442180 h 2552700"/>
                    <a:gd name="connsiteX113" fmla="*/ 2620899 w 3219450"/>
                    <a:gd name="connsiteY113" fmla="*/ 1399032 h 2552700"/>
                    <a:gd name="connsiteX114" fmla="*/ 2737580 w 3219450"/>
                    <a:gd name="connsiteY114" fmla="*/ 1347502 h 2552700"/>
                    <a:gd name="connsiteX115" fmla="*/ 2949607 w 3219450"/>
                    <a:gd name="connsiteY115" fmla="*/ 1125569 h 2552700"/>
                    <a:gd name="connsiteX116" fmla="*/ 2957227 w 3219450"/>
                    <a:gd name="connsiteY116" fmla="*/ 1102995 h 2552700"/>
                    <a:gd name="connsiteX117" fmla="*/ 2468023 w 3219450"/>
                    <a:gd name="connsiteY117" fmla="*/ 1524476 h 2552700"/>
                    <a:gd name="connsiteX118" fmla="*/ 2648141 w 3219450"/>
                    <a:gd name="connsiteY118" fmla="*/ 1547432 h 2552700"/>
                    <a:gd name="connsiteX119" fmla="*/ 3025902 w 3219450"/>
                    <a:gd name="connsiteY119" fmla="*/ 1510665 h 2552700"/>
                    <a:gd name="connsiteX120" fmla="*/ 3224022 w 3219450"/>
                    <a:gd name="connsiteY120" fmla="*/ 1289971 h 2552700"/>
                    <a:gd name="connsiteX121" fmla="*/ 3225927 w 3219450"/>
                    <a:gd name="connsiteY121" fmla="*/ 1278731 h 2552700"/>
                    <a:gd name="connsiteX122" fmla="*/ 2891790 w 3219450"/>
                    <a:gd name="connsiteY122" fmla="*/ 1607439 h 2552700"/>
                    <a:gd name="connsiteX123" fmla="*/ 2341436 w 3219450"/>
                    <a:gd name="connsiteY123" fmla="*/ 1607439 h 2552700"/>
                    <a:gd name="connsiteX124" fmla="*/ 1723358 w 3219450"/>
                    <a:gd name="connsiteY124" fmla="*/ 1908810 h 2552700"/>
                    <a:gd name="connsiteX125" fmla="*/ 1727740 w 3219450"/>
                    <a:gd name="connsiteY125" fmla="*/ 2422112 h 2552700"/>
                    <a:gd name="connsiteX126" fmla="*/ 1843469 w 3219450"/>
                    <a:gd name="connsiteY126" fmla="*/ 2557558 h 2552700"/>
                    <a:gd name="connsiteX127" fmla="*/ 1295400 w 3219450"/>
                    <a:gd name="connsiteY127" fmla="*/ 2557558 h 255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219450" h="2552700">
                      <a:moveTo>
                        <a:pt x="1295400" y="2557558"/>
                      </a:moveTo>
                      <a:lnTo>
                        <a:pt x="1446085" y="2413445"/>
                      </a:lnTo>
                      <a:cubicBezTo>
                        <a:pt x="1446085" y="2413445"/>
                        <a:pt x="1446085" y="1902333"/>
                        <a:pt x="1446085" y="1902333"/>
                      </a:cubicBezTo>
                      <a:cubicBezTo>
                        <a:pt x="1335024" y="1825085"/>
                        <a:pt x="1223867" y="1747742"/>
                        <a:pt x="1112806" y="1670495"/>
                      </a:cubicBezTo>
                      <a:cubicBezTo>
                        <a:pt x="1045655" y="1623822"/>
                        <a:pt x="978503" y="1577054"/>
                        <a:pt x="911352" y="1530382"/>
                      </a:cubicBezTo>
                      <a:cubicBezTo>
                        <a:pt x="884682" y="1511808"/>
                        <a:pt x="861060" y="1483900"/>
                        <a:pt x="828675" y="1484662"/>
                      </a:cubicBezTo>
                      <a:cubicBezTo>
                        <a:pt x="779145" y="1485805"/>
                        <a:pt x="728377" y="1495806"/>
                        <a:pt x="679132" y="1500950"/>
                      </a:cubicBezTo>
                      <a:cubicBezTo>
                        <a:pt x="517398" y="1517809"/>
                        <a:pt x="354997" y="1533811"/>
                        <a:pt x="192405" y="1540097"/>
                      </a:cubicBezTo>
                      <a:cubicBezTo>
                        <a:pt x="152400" y="1541621"/>
                        <a:pt x="112205" y="1542860"/>
                        <a:pt x="72200" y="1540669"/>
                      </a:cubicBezTo>
                      <a:cubicBezTo>
                        <a:pt x="54959" y="1539716"/>
                        <a:pt x="25241" y="1541240"/>
                        <a:pt x="11049" y="1528858"/>
                      </a:cubicBezTo>
                      <a:cubicBezTo>
                        <a:pt x="11049" y="1528858"/>
                        <a:pt x="74390" y="1537621"/>
                        <a:pt x="201073" y="1517904"/>
                      </a:cubicBezTo>
                      <a:cubicBezTo>
                        <a:pt x="346901" y="1492568"/>
                        <a:pt x="493586" y="1468946"/>
                        <a:pt x="640842" y="1453706"/>
                      </a:cubicBezTo>
                      <a:cubicBezTo>
                        <a:pt x="661511" y="1451610"/>
                        <a:pt x="682180" y="1449610"/>
                        <a:pt x="702945" y="1448276"/>
                      </a:cubicBezTo>
                      <a:cubicBezTo>
                        <a:pt x="722186" y="1447038"/>
                        <a:pt x="750570" y="1452467"/>
                        <a:pt x="767810" y="1447514"/>
                      </a:cubicBezTo>
                      <a:cubicBezTo>
                        <a:pt x="799243" y="1438466"/>
                        <a:pt x="764286" y="1400175"/>
                        <a:pt x="753332" y="1389793"/>
                      </a:cubicBezTo>
                      <a:cubicBezTo>
                        <a:pt x="720376" y="1358360"/>
                        <a:pt x="677799" y="1335786"/>
                        <a:pt x="637794" y="1314926"/>
                      </a:cubicBezTo>
                      <a:cubicBezTo>
                        <a:pt x="637794" y="1314926"/>
                        <a:pt x="449961" y="1277779"/>
                        <a:pt x="342900" y="1303973"/>
                      </a:cubicBezTo>
                      <a:cubicBezTo>
                        <a:pt x="342900" y="1303973"/>
                        <a:pt x="386620" y="1260253"/>
                        <a:pt x="596265" y="1269016"/>
                      </a:cubicBezTo>
                      <a:lnTo>
                        <a:pt x="692372" y="1284351"/>
                      </a:lnTo>
                      <a:cubicBezTo>
                        <a:pt x="692372" y="1284351"/>
                        <a:pt x="552545" y="1179481"/>
                        <a:pt x="349472" y="1140238"/>
                      </a:cubicBezTo>
                      <a:cubicBezTo>
                        <a:pt x="349472" y="1140238"/>
                        <a:pt x="54578" y="1096518"/>
                        <a:pt x="0" y="731806"/>
                      </a:cubicBezTo>
                      <a:cubicBezTo>
                        <a:pt x="0" y="731806"/>
                        <a:pt x="124492" y="1065943"/>
                        <a:pt x="316706" y="1076897"/>
                      </a:cubicBezTo>
                      <a:cubicBezTo>
                        <a:pt x="316706" y="1076897"/>
                        <a:pt x="537305" y="1107472"/>
                        <a:pt x="672751" y="1192625"/>
                      </a:cubicBezTo>
                      <a:cubicBezTo>
                        <a:pt x="704183" y="1219295"/>
                        <a:pt x="734187" y="1247870"/>
                        <a:pt x="762857" y="1277398"/>
                      </a:cubicBezTo>
                      <a:cubicBezTo>
                        <a:pt x="786955" y="1302163"/>
                        <a:pt x="810387" y="1327880"/>
                        <a:pt x="831437" y="1355503"/>
                      </a:cubicBezTo>
                      <a:cubicBezTo>
                        <a:pt x="847439" y="1376458"/>
                        <a:pt x="855536" y="1404461"/>
                        <a:pt x="875919" y="1421987"/>
                      </a:cubicBezTo>
                      <a:cubicBezTo>
                        <a:pt x="887921" y="1432274"/>
                        <a:pt x="904304" y="1439323"/>
                        <a:pt x="917924" y="1447514"/>
                      </a:cubicBezTo>
                      <a:cubicBezTo>
                        <a:pt x="950024" y="1466660"/>
                        <a:pt x="982218" y="1485900"/>
                        <a:pt x="1014317" y="1505045"/>
                      </a:cubicBezTo>
                      <a:cubicBezTo>
                        <a:pt x="1093089" y="1552099"/>
                        <a:pt x="1171956" y="1599248"/>
                        <a:pt x="1250728" y="1646301"/>
                      </a:cubicBezTo>
                      <a:cubicBezTo>
                        <a:pt x="1259872" y="1651826"/>
                        <a:pt x="1366076" y="1705166"/>
                        <a:pt x="1365028" y="1714595"/>
                      </a:cubicBezTo>
                      <a:cubicBezTo>
                        <a:pt x="1365028" y="1714595"/>
                        <a:pt x="1384649" y="1531144"/>
                        <a:pt x="1142238" y="1376077"/>
                      </a:cubicBezTo>
                      <a:cubicBezTo>
                        <a:pt x="1098899" y="1328166"/>
                        <a:pt x="1054418" y="1281303"/>
                        <a:pt x="1009079" y="1235202"/>
                      </a:cubicBezTo>
                      <a:cubicBezTo>
                        <a:pt x="962025" y="1187387"/>
                        <a:pt x="917353" y="1136999"/>
                        <a:pt x="865823" y="1093756"/>
                      </a:cubicBezTo>
                      <a:cubicBezTo>
                        <a:pt x="824579" y="1059180"/>
                        <a:pt x="780288" y="1036511"/>
                        <a:pt x="732377" y="1013365"/>
                      </a:cubicBezTo>
                      <a:cubicBezTo>
                        <a:pt x="651986" y="974598"/>
                        <a:pt x="575405" y="922782"/>
                        <a:pt x="516065" y="855631"/>
                      </a:cubicBezTo>
                      <a:cubicBezTo>
                        <a:pt x="495395" y="832199"/>
                        <a:pt x="476917" y="806768"/>
                        <a:pt x="461772" y="779431"/>
                      </a:cubicBezTo>
                      <a:cubicBezTo>
                        <a:pt x="447199" y="753047"/>
                        <a:pt x="443293" y="716756"/>
                        <a:pt x="427958" y="692468"/>
                      </a:cubicBezTo>
                      <a:cubicBezTo>
                        <a:pt x="427958" y="692468"/>
                        <a:pt x="563404" y="906494"/>
                        <a:pt x="735902" y="950214"/>
                      </a:cubicBezTo>
                      <a:cubicBezTo>
                        <a:pt x="735902" y="950214"/>
                        <a:pt x="589598" y="624745"/>
                        <a:pt x="633222" y="524351"/>
                      </a:cubicBezTo>
                      <a:cubicBezTo>
                        <a:pt x="666750" y="674180"/>
                        <a:pt x="718376" y="838486"/>
                        <a:pt x="811244" y="962311"/>
                      </a:cubicBezTo>
                      <a:cubicBezTo>
                        <a:pt x="855917" y="1021937"/>
                        <a:pt x="922687" y="1068038"/>
                        <a:pt x="979646" y="1115568"/>
                      </a:cubicBezTo>
                      <a:cubicBezTo>
                        <a:pt x="1047655" y="1172242"/>
                        <a:pt x="1115568" y="1228916"/>
                        <a:pt x="1183577" y="1285685"/>
                      </a:cubicBezTo>
                      <a:cubicBezTo>
                        <a:pt x="1234535" y="1328166"/>
                        <a:pt x="1285494" y="1370743"/>
                        <a:pt x="1336453" y="1413224"/>
                      </a:cubicBezTo>
                      <a:cubicBezTo>
                        <a:pt x="1312735" y="1325213"/>
                        <a:pt x="1285399" y="1195388"/>
                        <a:pt x="1333881" y="1112139"/>
                      </a:cubicBezTo>
                      <a:cubicBezTo>
                        <a:pt x="1336453" y="1107662"/>
                        <a:pt x="1339406" y="1103281"/>
                        <a:pt x="1340930" y="1098328"/>
                      </a:cubicBezTo>
                      <a:cubicBezTo>
                        <a:pt x="1352169" y="1062990"/>
                        <a:pt x="1326166" y="997553"/>
                        <a:pt x="1312450" y="965454"/>
                      </a:cubicBezTo>
                      <a:cubicBezTo>
                        <a:pt x="1295495" y="925640"/>
                        <a:pt x="1270540" y="889254"/>
                        <a:pt x="1238060" y="860584"/>
                      </a:cubicBezTo>
                      <a:cubicBezTo>
                        <a:pt x="1190911" y="819055"/>
                        <a:pt x="1126998" y="810673"/>
                        <a:pt x="1076992" y="775335"/>
                      </a:cubicBezTo>
                      <a:cubicBezTo>
                        <a:pt x="1056799" y="761143"/>
                        <a:pt x="1038892" y="743331"/>
                        <a:pt x="1022509" y="724948"/>
                      </a:cubicBezTo>
                      <a:cubicBezTo>
                        <a:pt x="959834" y="654844"/>
                        <a:pt x="916591" y="567976"/>
                        <a:pt x="882205" y="481298"/>
                      </a:cubicBezTo>
                      <a:cubicBezTo>
                        <a:pt x="863918" y="435293"/>
                        <a:pt x="848106" y="388334"/>
                        <a:pt x="834200" y="340805"/>
                      </a:cubicBezTo>
                      <a:cubicBezTo>
                        <a:pt x="856298" y="393954"/>
                        <a:pt x="882205" y="445865"/>
                        <a:pt x="909828" y="496348"/>
                      </a:cubicBezTo>
                      <a:cubicBezTo>
                        <a:pt x="953167" y="575310"/>
                        <a:pt x="1004126" y="665607"/>
                        <a:pt x="1079468" y="718471"/>
                      </a:cubicBezTo>
                      <a:cubicBezTo>
                        <a:pt x="1114806" y="743331"/>
                        <a:pt x="1159002" y="747998"/>
                        <a:pt x="1197674" y="765905"/>
                      </a:cubicBezTo>
                      <a:cubicBezTo>
                        <a:pt x="1227392" y="779717"/>
                        <a:pt x="1255395" y="797147"/>
                        <a:pt x="1280541" y="818198"/>
                      </a:cubicBezTo>
                      <a:cubicBezTo>
                        <a:pt x="1352360" y="878300"/>
                        <a:pt x="1392936" y="964597"/>
                        <a:pt x="1401985" y="1057180"/>
                      </a:cubicBezTo>
                      <a:cubicBezTo>
                        <a:pt x="1401985" y="1057180"/>
                        <a:pt x="1504664" y="873728"/>
                        <a:pt x="1445705" y="779812"/>
                      </a:cubicBezTo>
                      <a:cubicBezTo>
                        <a:pt x="1445705" y="779812"/>
                        <a:pt x="1415129" y="714280"/>
                        <a:pt x="1445705" y="683705"/>
                      </a:cubicBezTo>
                      <a:cubicBezTo>
                        <a:pt x="1438180" y="691229"/>
                        <a:pt x="1467517" y="753142"/>
                        <a:pt x="1471327" y="760667"/>
                      </a:cubicBezTo>
                      <a:cubicBezTo>
                        <a:pt x="1489234" y="796290"/>
                        <a:pt x="1505998" y="825341"/>
                        <a:pt x="1509236" y="865727"/>
                      </a:cubicBezTo>
                      <a:cubicBezTo>
                        <a:pt x="1511427" y="893350"/>
                        <a:pt x="1511903" y="920591"/>
                        <a:pt x="1508760" y="948214"/>
                      </a:cubicBezTo>
                      <a:cubicBezTo>
                        <a:pt x="1500188" y="1024604"/>
                        <a:pt x="1468184" y="1089089"/>
                        <a:pt x="1424654" y="1151096"/>
                      </a:cubicBezTo>
                      <a:cubicBezTo>
                        <a:pt x="1422083" y="1154716"/>
                        <a:pt x="1419511" y="1158431"/>
                        <a:pt x="1417892" y="1162526"/>
                      </a:cubicBezTo>
                      <a:cubicBezTo>
                        <a:pt x="1415796" y="1167860"/>
                        <a:pt x="1415320" y="1173671"/>
                        <a:pt x="1414939" y="1179481"/>
                      </a:cubicBezTo>
                      <a:cubicBezTo>
                        <a:pt x="1406938" y="1311116"/>
                        <a:pt x="1459230" y="1439513"/>
                        <a:pt x="1583436" y="1498283"/>
                      </a:cubicBezTo>
                      <a:cubicBezTo>
                        <a:pt x="1583436" y="1498283"/>
                        <a:pt x="1845564" y="1321403"/>
                        <a:pt x="1930718" y="1061466"/>
                      </a:cubicBezTo>
                      <a:cubicBezTo>
                        <a:pt x="1930718" y="1061466"/>
                        <a:pt x="2081403" y="757904"/>
                        <a:pt x="1836801" y="467392"/>
                      </a:cubicBezTo>
                      <a:cubicBezTo>
                        <a:pt x="1836801" y="467392"/>
                        <a:pt x="1620584" y="268605"/>
                        <a:pt x="1616202" y="19622"/>
                      </a:cubicBezTo>
                      <a:cubicBezTo>
                        <a:pt x="1616202" y="19622"/>
                        <a:pt x="1710119" y="296990"/>
                        <a:pt x="1856423" y="421481"/>
                      </a:cubicBezTo>
                      <a:cubicBezTo>
                        <a:pt x="1856423" y="421481"/>
                        <a:pt x="1948148" y="497967"/>
                        <a:pt x="1998345" y="615887"/>
                      </a:cubicBezTo>
                      <a:cubicBezTo>
                        <a:pt x="1996250" y="611029"/>
                        <a:pt x="2012347" y="589026"/>
                        <a:pt x="2014728" y="585216"/>
                      </a:cubicBezTo>
                      <a:cubicBezTo>
                        <a:pt x="2031016" y="558451"/>
                        <a:pt x="2050733" y="533210"/>
                        <a:pt x="2073307" y="511493"/>
                      </a:cubicBezTo>
                      <a:cubicBezTo>
                        <a:pt x="2109026" y="477107"/>
                        <a:pt x="2153412" y="454247"/>
                        <a:pt x="2189512" y="420338"/>
                      </a:cubicBezTo>
                      <a:cubicBezTo>
                        <a:pt x="2309622" y="307467"/>
                        <a:pt x="2323814" y="145542"/>
                        <a:pt x="2256092" y="0"/>
                      </a:cubicBezTo>
                      <a:cubicBezTo>
                        <a:pt x="2259330" y="7049"/>
                        <a:pt x="2270093" y="14573"/>
                        <a:pt x="2274951" y="20860"/>
                      </a:cubicBezTo>
                      <a:cubicBezTo>
                        <a:pt x="2290858" y="41053"/>
                        <a:pt x="2303431" y="63818"/>
                        <a:pt x="2313242" y="87535"/>
                      </a:cubicBezTo>
                      <a:cubicBezTo>
                        <a:pt x="2332673" y="134493"/>
                        <a:pt x="2344769" y="187166"/>
                        <a:pt x="2344293" y="238125"/>
                      </a:cubicBezTo>
                      <a:cubicBezTo>
                        <a:pt x="2343817" y="290322"/>
                        <a:pt x="2322290" y="323183"/>
                        <a:pt x="2294287" y="364617"/>
                      </a:cubicBezTo>
                      <a:cubicBezTo>
                        <a:pt x="2255901" y="421481"/>
                        <a:pt x="2216849" y="477965"/>
                        <a:pt x="2175129" y="532352"/>
                      </a:cubicBezTo>
                      <a:cubicBezTo>
                        <a:pt x="2149316" y="565880"/>
                        <a:pt x="2123504" y="599599"/>
                        <a:pt x="2094167" y="630174"/>
                      </a:cubicBezTo>
                      <a:cubicBezTo>
                        <a:pt x="2083594" y="641223"/>
                        <a:pt x="2073402" y="653034"/>
                        <a:pt x="2061401" y="662559"/>
                      </a:cubicBezTo>
                      <a:cubicBezTo>
                        <a:pt x="2049494" y="671894"/>
                        <a:pt x="2034540" y="679323"/>
                        <a:pt x="2029206" y="694468"/>
                      </a:cubicBezTo>
                      <a:cubicBezTo>
                        <a:pt x="2026349" y="702659"/>
                        <a:pt x="2027015" y="711613"/>
                        <a:pt x="2027682" y="720281"/>
                      </a:cubicBezTo>
                      <a:cubicBezTo>
                        <a:pt x="2032159" y="774763"/>
                        <a:pt x="2038160" y="829437"/>
                        <a:pt x="2040160" y="884015"/>
                      </a:cubicBezTo>
                      <a:cubicBezTo>
                        <a:pt x="2042065" y="934879"/>
                        <a:pt x="2048066" y="988314"/>
                        <a:pt x="2031206" y="1037368"/>
                      </a:cubicBezTo>
                      <a:cubicBezTo>
                        <a:pt x="2044827" y="997744"/>
                        <a:pt x="2092262" y="956310"/>
                        <a:pt x="2122361" y="930116"/>
                      </a:cubicBezTo>
                      <a:cubicBezTo>
                        <a:pt x="2155412" y="901256"/>
                        <a:pt x="2192941" y="877157"/>
                        <a:pt x="2233994" y="861441"/>
                      </a:cubicBezTo>
                      <a:cubicBezTo>
                        <a:pt x="2290858" y="839534"/>
                        <a:pt x="2355723" y="850202"/>
                        <a:pt x="2410873" y="824389"/>
                      </a:cubicBezTo>
                      <a:cubicBezTo>
                        <a:pt x="2437829" y="811721"/>
                        <a:pt x="2462213" y="794576"/>
                        <a:pt x="2484025" y="774383"/>
                      </a:cubicBezTo>
                      <a:cubicBezTo>
                        <a:pt x="2563749" y="700373"/>
                        <a:pt x="2606231" y="592646"/>
                        <a:pt x="2631853" y="489299"/>
                      </a:cubicBezTo>
                      <a:cubicBezTo>
                        <a:pt x="2600039" y="617411"/>
                        <a:pt x="2564225" y="747808"/>
                        <a:pt x="2457450" y="836200"/>
                      </a:cubicBezTo>
                      <a:cubicBezTo>
                        <a:pt x="2388680" y="893159"/>
                        <a:pt x="2299621" y="892016"/>
                        <a:pt x="2226469" y="938594"/>
                      </a:cubicBezTo>
                      <a:cubicBezTo>
                        <a:pt x="2145697" y="990124"/>
                        <a:pt x="2081879" y="1067086"/>
                        <a:pt x="2028158" y="1145191"/>
                      </a:cubicBezTo>
                      <a:cubicBezTo>
                        <a:pt x="2005870" y="1177576"/>
                        <a:pt x="1985201" y="1210913"/>
                        <a:pt x="1965674" y="1245013"/>
                      </a:cubicBezTo>
                      <a:cubicBezTo>
                        <a:pt x="1965674" y="1245013"/>
                        <a:pt x="1841183" y="1463421"/>
                        <a:pt x="1624965" y="1616297"/>
                      </a:cubicBezTo>
                      <a:cubicBezTo>
                        <a:pt x="1630299" y="1652016"/>
                        <a:pt x="1639348" y="1687639"/>
                        <a:pt x="1654397" y="1720501"/>
                      </a:cubicBezTo>
                      <a:cubicBezTo>
                        <a:pt x="1664684" y="1743075"/>
                        <a:pt x="1687163" y="1795558"/>
                        <a:pt x="1715643" y="1798225"/>
                      </a:cubicBezTo>
                      <a:cubicBezTo>
                        <a:pt x="1745933" y="1801082"/>
                        <a:pt x="1791176" y="1764316"/>
                        <a:pt x="1818799" y="1752695"/>
                      </a:cubicBezTo>
                      <a:cubicBezTo>
                        <a:pt x="1861947" y="1734503"/>
                        <a:pt x="1905095" y="1716310"/>
                        <a:pt x="1948244" y="1698117"/>
                      </a:cubicBezTo>
                      <a:cubicBezTo>
                        <a:pt x="2015585" y="1669733"/>
                        <a:pt x="2083022" y="1641253"/>
                        <a:pt x="2150364" y="1612868"/>
                      </a:cubicBezTo>
                      <a:cubicBezTo>
                        <a:pt x="2152841" y="1611821"/>
                        <a:pt x="2155412" y="1610773"/>
                        <a:pt x="2157889" y="1609725"/>
                      </a:cubicBezTo>
                      <a:cubicBezTo>
                        <a:pt x="2159318" y="1609154"/>
                        <a:pt x="2167890" y="1497521"/>
                        <a:pt x="2169986" y="1488948"/>
                      </a:cubicBezTo>
                      <a:cubicBezTo>
                        <a:pt x="2192084" y="1397413"/>
                        <a:pt x="2242661" y="1315022"/>
                        <a:pt x="2314385" y="1253966"/>
                      </a:cubicBezTo>
                      <a:cubicBezTo>
                        <a:pt x="2372106" y="1204913"/>
                        <a:pt x="2446496" y="1184339"/>
                        <a:pt x="2485454" y="1115854"/>
                      </a:cubicBezTo>
                      <a:cubicBezTo>
                        <a:pt x="2529459" y="1038415"/>
                        <a:pt x="2530888" y="942213"/>
                        <a:pt x="2520506" y="856202"/>
                      </a:cubicBezTo>
                      <a:cubicBezTo>
                        <a:pt x="2526411" y="905351"/>
                        <a:pt x="2546128" y="951262"/>
                        <a:pt x="2548414" y="1002316"/>
                      </a:cubicBezTo>
                      <a:cubicBezTo>
                        <a:pt x="2552319" y="1090898"/>
                        <a:pt x="2527173" y="1181195"/>
                        <a:pt x="2449068" y="1231583"/>
                      </a:cubicBezTo>
                      <a:cubicBezTo>
                        <a:pt x="2393442" y="1267492"/>
                        <a:pt x="2344484" y="1299972"/>
                        <a:pt x="2305717" y="1355122"/>
                      </a:cubicBezTo>
                      <a:cubicBezTo>
                        <a:pt x="2285048" y="1384459"/>
                        <a:pt x="2268950" y="1416844"/>
                        <a:pt x="2258282" y="1451134"/>
                      </a:cubicBezTo>
                      <a:cubicBezTo>
                        <a:pt x="2252186" y="1470660"/>
                        <a:pt x="2247995" y="1490663"/>
                        <a:pt x="2245519" y="1510951"/>
                      </a:cubicBezTo>
                      <a:cubicBezTo>
                        <a:pt x="2244185" y="1522095"/>
                        <a:pt x="2249138" y="1568101"/>
                        <a:pt x="2243138" y="1574768"/>
                      </a:cubicBezTo>
                      <a:cubicBezTo>
                        <a:pt x="2270189" y="1544288"/>
                        <a:pt x="2304574" y="1518571"/>
                        <a:pt x="2338483" y="1496568"/>
                      </a:cubicBezTo>
                      <a:cubicBezTo>
                        <a:pt x="2372868" y="1474184"/>
                        <a:pt x="2409730" y="1455420"/>
                        <a:pt x="2448497" y="1442180"/>
                      </a:cubicBezTo>
                      <a:cubicBezTo>
                        <a:pt x="2504694" y="1422940"/>
                        <a:pt x="2564606" y="1418749"/>
                        <a:pt x="2620899" y="1399032"/>
                      </a:cubicBezTo>
                      <a:cubicBezTo>
                        <a:pt x="2661095" y="1385030"/>
                        <a:pt x="2700242" y="1367981"/>
                        <a:pt x="2737580" y="1347502"/>
                      </a:cubicBezTo>
                      <a:cubicBezTo>
                        <a:pt x="2828735" y="1297686"/>
                        <a:pt x="2912078" y="1224820"/>
                        <a:pt x="2949607" y="1125569"/>
                      </a:cubicBezTo>
                      <a:cubicBezTo>
                        <a:pt x="2952464" y="1118140"/>
                        <a:pt x="2954941" y="1110615"/>
                        <a:pt x="2957227" y="1102995"/>
                      </a:cubicBezTo>
                      <a:cubicBezTo>
                        <a:pt x="2957227" y="1102995"/>
                        <a:pt x="2985612" y="1378172"/>
                        <a:pt x="2468023" y="1524476"/>
                      </a:cubicBezTo>
                      <a:cubicBezTo>
                        <a:pt x="2527459" y="1535430"/>
                        <a:pt x="2587943" y="1542383"/>
                        <a:pt x="2648141" y="1547432"/>
                      </a:cubicBezTo>
                      <a:cubicBezTo>
                        <a:pt x="2768441" y="1557623"/>
                        <a:pt x="2919698" y="1579436"/>
                        <a:pt x="3025902" y="1510665"/>
                      </a:cubicBezTo>
                      <a:cubicBezTo>
                        <a:pt x="3104102" y="1460087"/>
                        <a:pt x="3203639" y="1387031"/>
                        <a:pt x="3224022" y="1289971"/>
                      </a:cubicBezTo>
                      <a:cubicBezTo>
                        <a:pt x="3224689" y="1286828"/>
                        <a:pt x="3226499" y="1281875"/>
                        <a:pt x="3225927" y="1278731"/>
                      </a:cubicBezTo>
                      <a:cubicBezTo>
                        <a:pt x="3225927" y="1278731"/>
                        <a:pt x="3267456" y="1506950"/>
                        <a:pt x="2891790" y="1607439"/>
                      </a:cubicBezTo>
                      <a:cubicBezTo>
                        <a:pt x="2891790" y="1607439"/>
                        <a:pt x="2546699" y="1648968"/>
                        <a:pt x="2341436" y="1607439"/>
                      </a:cubicBezTo>
                      <a:lnTo>
                        <a:pt x="1723358" y="1908810"/>
                      </a:lnTo>
                      <a:lnTo>
                        <a:pt x="1727740" y="2422112"/>
                      </a:lnTo>
                      <a:cubicBezTo>
                        <a:pt x="1727740" y="2422112"/>
                        <a:pt x="1729931" y="2522601"/>
                        <a:pt x="1843469" y="2557558"/>
                      </a:cubicBezTo>
                      <a:lnTo>
                        <a:pt x="1295400" y="2557558"/>
                      </a:lnTo>
                      <a:close/>
                    </a:path>
                  </a:pathLst>
                </a:custGeom>
                <a:solidFill>
                  <a:srgbClr val="002856"/>
                </a:solidFill>
                <a:ln w="9525" cap="flat">
                  <a:noFill/>
                  <a:prstDash val="solid"/>
                  <a:miter/>
                </a:ln>
              </p:spPr>
              <p:txBody>
                <a:bodyPr rtlCol="0" anchor="ctr"/>
                <a:lstStyle/>
                <a:p>
                  <a:endParaRPr lang="en-US" sz="2400"/>
                </a:p>
              </p:txBody>
            </p:sp>
            <p:sp>
              <p:nvSpPr>
                <p:cNvPr id="29" name="Freeform: Shape 28">
                  <a:extLst>
                    <a:ext uri="{FF2B5EF4-FFF2-40B4-BE49-F238E27FC236}">
                      <a16:creationId xmlns:a16="http://schemas.microsoft.com/office/drawing/2014/main" xmlns="" id="{1CCFF425-E484-40AF-B262-C7395971B7E5}"/>
                    </a:ext>
                  </a:extLst>
                </p:cNvPr>
                <p:cNvSpPr/>
                <p:nvPr/>
              </p:nvSpPr>
              <p:spPr bwMode="gray">
                <a:xfrm>
                  <a:off x="7863891" y="1827597"/>
                  <a:ext cx="196464" cy="432222"/>
                </a:xfrm>
                <a:custGeom>
                  <a:avLst/>
                  <a:gdLst>
                    <a:gd name="connsiteX0" fmla="*/ 15910 w 142875"/>
                    <a:gd name="connsiteY0" fmla="*/ 317373 h 314325"/>
                    <a:gd name="connsiteX1" fmla="*/ 129448 w 142875"/>
                    <a:gd name="connsiteY1" fmla="*/ 0 h 314325"/>
                    <a:gd name="connsiteX2" fmla="*/ 15910 w 142875"/>
                    <a:gd name="connsiteY2" fmla="*/ 317373 h 314325"/>
                  </a:gdLst>
                  <a:ahLst/>
                  <a:cxnLst>
                    <a:cxn ang="0">
                      <a:pos x="connsiteX0" y="connsiteY0"/>
                    </a:cxn>
                    <a:cxn ang="0">
                      <a:pos x="connsiteX1" y="connsiteY1"/>
                    </a:cxn>
                    <a:cxn ang="0">
                      <a:pos x="connsiteX2" y="connsiteY2"/>
                    </a:cxn>
                  </a:cxnLst>
                  <a:rect l="l" t="t" r="r" b="b"/>
                  <a:pathLst>
                    <a:path w="142875" h="314325">
                      <a:moveTo>
                        <a:pt x="15910" y="317373"/>
                      </a:moveTo>
                      <a:cubicBezTo>
                        <a:pt x="15910" y="317373"/>
                        <a:pt x="-62671" y="96012"/>
                        <a:pt x="129448" y="0"/>
                      </a:cubicBezTo>
                      <a:cubicBezTo>
                        <a:pt x="129543" y="-95"/>
                        <a:pt x="216887" y="218313"/>
                        <a:pt x="15910" y="317373"/>
                      </a:cubicBezTo>
                      <a:close/>
                    </a:path>
                  </a:pathLst>
                </a:custGeom>
                <a:solidFill>
                  <a:srgbClr val="002856"/>
                </a:solidFill>
                <a:ln w="9525" cap="flat">
                  <a:noFill/>
                  <a:prstDash val="solid"/>
                  <a:miter/>
                </a:ln>
              </p:spPr>
              <p:txBody>
                <a:bodyPr rtlCol="0" anchor="ctr"/>
                <a:lstStyle/>
                <a:p>
                  <a:endParaRPr lang="en-US" sz="2400"/>
                </a:p>
              </p:txBody>
            </p:sp>
            <p:sp>
              <p:nvSpPr>
                <p:cNvPr id="30" name="Freeform: Shape 29">
                  <a:extLst>
                    <a:ext uri="{FF2B5EF4-FFF2-40B4-BE49-F238E27FC236}">
                      <a16:creationId xmlns:a16="http://schemas.microsoft.com/office/drawing/2014/main" xmlns="" id="{38CA6D10-9E81-476F-A556-4FAD559CD349}"/>
                    </a:ext>
                  </a:extLst>
                </p:cNvPr>
                <p:cNvSpPr/>
                <p:nvPr/>
              </p:nvSpPr>
              <p:spPr bwMode="gray">
                <a:xfrm>
                  <a:off x="8445108" y="1806902"/>
                  <a:ext cx="235757" cy="419124"/>
                </a:xfrm>
                <a:custGeom>
                  <a:avLst/>
                  <a:gdLst>
                    <a:gd name="connsiteX0" fmla="*/ 156349 w 171450"/>
                    <a:gd name="connsiteY0" fmla="*/ 305562 h 304800"/>
                    <a:gd name="connsiteX1" fmla="*/ 13854 w 171450"/>
                    <a:gd name="connsiteY1" fmla="*/ 0 h 304800"/>
                    <a:gd name="connsiteX2" fmla="*/ 156349 w 171450"/>
                    <a:gd name="connsiteY2" fmla="*/ 305562 h 304800"/>
                  </a:gdLst>
                  <a:ahLst/>
                  <a:cxnLst>
                    <a:cxn ang="0">
                      <a:pos x="connsiteX0" y="connsiteY0"/>
                    </a:cxn>
                    <a:cxn ang="0">
                      <a:pos x="connsiteX1" y="connsiteY1"/>
                    </a:cxn>
                    <a:cxn ang="0">
                      <a:pos x="connsiteX2" y="connsiteY2"/>
                    </a:cxn>
                  </a:cxnLst>
                  <a:rect l="l" t="t" r="r" b="b"/>
                  <a:pathLst>
                    <a:path w="171450" h="304800">
                      <a:moveTo>
                        <a:pt x="156349" y="305562"/>
                      </a:moveTo>
                      <a:cubicBezTo>
                        <a:pt x="156349" y="305562"/>
                        <a:pt x="-55202" y="203454"/>
                        <a:pt x="13854" y="0"/>
                      </a:cubicBezTo>
                      <a:cubicBezTo>
                        <a:pt x="13854" y="0"/>
                        <a:pt x="229501" y="93917"/>
                        <a:pt x="156349" y="305562"/>
                      </a:cubicBezTo>
                      <a:close/>
                    </a:path>
                  </a:pathLst>
                </a:custGeom>
                <a:solidFill>
                  <a:srgbClr val="002856"/>
                </a:solidFill>
                <a:ln w="9525" cap="flat">
                  <a:noFill/>
                  <a:prstDash val="solid"/>
                  <a:miter/>
                </a:ln>
              </p:spPr>
              <p:txBody>
                <a:bodyPr rtlCol="0" anchor="ctr"/>
                <a:lstStyle/>
                <a:p>
                  <a:endParaRPr lang="en-US" sz="2400"/>
                </a:p>
              </p:txBody>
            </p:sp>
            <p:sp>
              <p:nvSpPr>
                <p:cNvPr id="31" name="Freeform: Shape 30">
                  <a:extLst>
                    <a:ext uri="{FF2B5EF4-FFF2-40B4-BE49-F238E27FC236}">
                      <a16:creationId xmlns:a16="http://schemas.microsoft.com/office/drawing/2014/main" xmlns="" id="{5F070BCD-85F3-403C-A782-FF93BDB1262F}"/>
                    </a:ext>
                  </a:extLst>
                </p:cNvPr>
                <p:cNvSpPr/>
                <p:nvPr/>
              </p:nvSpPr>
              <p:spPr bwMode="gray">
                <a:xfrm>
                  <a:off x="7479942" y="930015"/>
                  <a:ext cx="235757" cy="419124"/>
                </a:xfrm>
                <a:custGeom>
                  <a:avLst/>
                  <a:gdLst>
                    <a:gd name="connsiteX0" fmla="*/ 156349 w 171450"/>
                    <a:gd name="connsiteY0" fmla="*/ 305562 h 304800"/>
                    <a:gd name="connsiteX1" fmla="*/ 13855 w 171450"/>
                    <a:gd name="connsiteY1" fmla="*/ 0 h 304800"/>
                    <a:gd name="connsiteX2" fmla="*/ 156349 w 171450"/>
                    <a:gd name="connsiteY2" fmla="*/ 305562 h 304800"/>
                  </a:gdLst>
                  <a:ahLst/>
                  <a:cxnLst>
                    <a:cxn ang="0">
                      <a:pos x="connsiteX0" y="connsiteY0"/>
                    </a:cxn>
                    <a:cxn ang="0">
                      <a:pos x="connsiteX1" y="connsiteY1"/>
                    </a:cxn>
                    <a:cxn ang="0">
                      <a:pos x="connsiteX2" y="connsiteY2"/>
                    </a:cxn>
                  </a:cxnLst>
                  <a:rect l="l" t="t" r="r" b="b"/>
                  <a:pathLst>
                    <a:path w="171450" h="304800">
                      <a:moveTo>
                        <a:pt x="156349" y="305562"/>
                      </a:moveTo>
                      <a:cubicBezTo>
                        <a:pt x="156349" y="305562"/>
                        <a:pt x="-55202" y="203454"/>
                        <a:pt x="13855" y="0"/>
                      </a:cubicBezTo>
                      <a:cubicBezTo>
                        <a:pt x="13950" y="0"/>
                        <a:pt x="229596" y="93821"/>
                        <a:pt x="156349" y="305562"/>
                      </a:cubicBezTo>
                      <a:close/>
                    </a:path>
                  </a:pathLst>
                </a:custGeom>
                <a:solidFill>
                  <a:srgbClr val="002856"/>
                </a:solidFill>
                <a:ln w="9525" cap="flat">
                  <a:noFill/>
                  <a:prstDash val="solid"/>
                  <a:miter/>
                </a:ln>
              </p:spPr>
              <p:txBody>
                <a:bodyPr rtlCol="0" anchor="ctr"/>
                <a:lstStyle/>
                <a:p>
                  <a:endParaRPr lang="en-US" sz="2400"/>
                </a:p>
              </p:txBody>
            </p:sp>
            <p:sp>
              <p:nvSpPr>
                <p:cNvPr id="32" name="Freeform: Shape 31">
                  <a:extLst>
                    <a:ext uri="{FF2B5EF4-FFF2-40B4-BE49-F238E27FC236}">
                      <a16:creationId xmlns:a16="http://schemas.microsoft.com/office/drawing/2014/main" xmlns="" id="{6F1DB153-B3D0-4A2C-9A48-CE935B7B7BF6}"/>
                    </a:ext>
                  </a:extLst>
                </p:cNvPr>
                <p:cNvSpPr/>
                <p:nvPr/>
              </p:nvSpPr>
              <p:spPr bwMode="gray">
                <a:xfrm>
                  <a:off x="6290762" y="707355"/>
                  <a:ext cx="406027" cy="222659"/>
                </a:xfrm>
                <a:custGeom>
                  <a:avLst/>
                  <a:gdLst>
                    <a:gd name="connsiteX0" fmla="*/ 296704 w 295275"/>
                    <a:gd name="connsiteY0" fmla="*/ 166060 h 161925"/>
                    <a:gd name="connsiteX1" fmla="*/ 0 w 295275"/>
                    <a:gd name="connsiteY1" fmla="*/ 5944 h 161925"/>
                    <a:gd name="connsiteX2" fmla="*/ 296704 w 295275"/>
                    <a:gd name="connsiteY2" fmla="*/ 166060 h 161925"/>
                  </a:gdLst>
                  <a:ahLst/>
                  <a:cxnLst>
                    <a:cxn ang="0">
                      <a:pos x="connsiteX0" y="connsiteY0"/>
                    </a:cxn>
                    <a:cxn ang="0">
                      <a:pos x="connsiteX1" y="connsiteY1"/>
                    </a:cxn>
                    <a:cxn ang="0">
                      <a:pos x="connsiteX2" y="connsiteY2"/>
                    </a:cxn>
                  </a:cxnLst>
                  <a:rect l="l" t="t" r="r" b="b"/>
                  <a:pathLst>
                    <a:path w="295275" h="161925">
                      <a:moveTo>
                        <a:pt x="296704" y="166060"/>
                      </a:moveTo>
                      <a:cubicBezTo>
                        <a:pt x="296704" y="166060"/>
                        <a:pt x="66104" y="210446"/>
                        <a:pt x="0" y="5944"/>
                      </a:cubicBezTo>
                      <a:cubicBezTo>
                        <a:pt x="0" y="5944"/>
                        <a:pt x="229076" y="-47491"/>
                        <a:pt x="296704" y="166060"/>
                      </a:cubicBezTo>
                      <a:close/>
                    </a:path>
                  </a:pathLst>
                </a:custGeom>
                <a:solidFill>
                  <a:srgbClr val="002856"/>
                </a:solidFill>
                <a:ln w="9525" cap="flat">
                  <a:noFill/>
                  <a:prstDash val="solid"/>
                  <a:miter/>
                </a:ln>
              </p:spPr>
              <p:txBody>
                <a:bodyPr rtlCol="0" anchor="ctr"/>
                <a:lstStyle/>
                <a:p>
                  <a:endParaRPr lang="en-US" sz="2400"/>
                </a:p>
              </p:txBody>
            </p:sp>
            <p:sp>
              <p:nvSpPr>
                <p:cNvPr id="36" name="Freeform: Shape 35">
                  <a:extLst>
                    <a:ext uri="{FF2B5EF4-FFF2-40B4-BE49-F238E27FC236}">
                      <a16:creationId xmlns:a16="http://schemas.microsoft.com/office/drawing/2014/main" xmlns="" id="{A2B515D4-2CAD-4865-BA2F-21A8D1B428FD}"/>
                    </a:ext>
                  </a:extLst>
                </p:cNvPr>
                <p:cNvSpPr/>
                <p:nvPr/>
              </p:nvSpPr>
              <p:spPr bwMode="gray">
                <a:xfrm>
                  <a:off x="5704076" y="866230"/>
                  <a:ext cx="209562" cy="432222"/>
                </a:xfrm>
                <a:custGeom>
                  <a:avLst/>
                  <a:gdLst>
                    <a:gd name="connsiteX0" fmla="*/ 26684 w 152400"/>
                    <a:gd name="connsiteY0" fmla="*/ 320326 h 314325"/>
                    <a:gd name="connsiteX1" fmla="*/ 131840 w 152400"/>
                    <a:gd name="connsiteY1" fmla="*/ 0 h 314325"/>
                    <a:gd name="connsiteX2" fmla="*/ 26684 w 152400"/>
                    <a:gd name="connsiteY2" fmla="*/ 320326 h 314325"/>
                  </a:gdLst>
                  <a:ahLst/>
                  <a:cxnLst>
                    <a:cxn ang="0">
                      <a:pos x="connsiteX0" y="connsiteY0"/>
                    </a:cxn>
                    <a:cxn ang="0">
                      <a:pos x="connsiteX1" y="connsiteY1"/>
                    </a:cxn>
                    <a:cxn ang="0">
                      <a:pos x="connsiteX2" y="connsiteY2"/>
                    </a:cxn>
                  </a:cxnLst>
                  <a:rect l="l" t="t" r="r" b="b"/>
                  <a:pathLst>
                    <a:path w="152400" h="314325">
                      <a:moveTo>
                        <a:pt x="26684" y="320326"/>
                      </a:moveTo>
                      <a:cubicBezTo>
                        <a:pt x="26684" y="320326"/>
                        <a:pt x="224613" y="193834"/>
                        <a:pt x="131840" y="0"/>
                      </a:cubicBezTo>
                      <a:cubicBezTo>
                        <a:pt x="131840" y="0"/>
                        <a:pt x="-71233" y="118777"/>
                        <a:pt x="26684" y="320326"/>
                      </a:cubicBezTo>
                      <a:close/>
                    </a:path>
                  </a:pathLst>
                </a:custGeom>
                <a:solidFill>
                  <a:srgbClr val="002856"/>
                </a:solidFill>
                <a:ln w="9525" cap="flat">
                  <a:noFill/>
                  <a:prstDash val="solid"/>
                  <a:miter/>
                </a:ln>
              </p:spPr>
              <p:txBody>
                <a:bodyPr rtlCol="0" anchor="ctr"/>
                <a:lstStyle/>
                <a:p>
                  <a:endParaRPr lang="en-US" sz="2400"/>
                </a:p>
              </p:txBody>
            </p:sp>
            <p:sp>
              <p:nvSpPr>
                <p:cNvPr id="37" name="Freeform: Shape 36">
                  <a:extLst>
                    <a:ext uri="{FF2B5EF4-FFF2-40B4-BE49-F238E27FC236}">
                      <a16:creationId xmlns:a16="http://schemas.microsoft.com/office/drawing/2014/main" xmlns="" id="{77DCB805-BE55-4B41-AFC7-92AD968FDD11}"/>
                    </a:ext>
                  </a:extLst>
                </p:cNvPr>
                <p:cNvSpPr/>
                <p:nvPr/>
              </p:nvSpPr>
              <p:spPr bwMode="gray">
                <a:xfrm>
                  <a:off x="4477372" y="1570754"/>
                  <a:ext cx="458417" cy="183366"/>
                </a:xfrm>
                <a:custGeom>
                  <a:avLst/>
                  <a:gdLst>
                    <a:gd name="connsiteX0" fmla="*/ 0 w 333375"/>
                    <a:gd name="connsiteY0" fmla="*/ 50386 h 133350"/>
                    <a:gd name="connsiteX1" fmla="*/ 334423 w 333375"/>
                    <a:gd name="connsiteY1" fmla="*/ 92772 h 133350"/>
                    <a:gd name="connsiteX2" fmla="*/ 0 w 333375"/>
                    <a:gd name="connsiteY2" fmla="*/ 50386 h 133350"/>
                  </a:gdLst>
                  <a:ahLst/>
                  <a:cxnLst>
                    <a:cxn ang="0">
                      <a:pos x="connsiteX0" y="connsiteY0"/>
                    </a:cxn>
                    <a:cxn ang="0">
                      <a:pos x="connsiteX1" y="connsiteY1"/>
                    </a:cxn>
                    <a:cxn ang="0">
                      <a:pos x="connsiteX2" y="connsiteY2"/>
                    </a:cxn>
                  </a:cxnLst>
                  <a:rect l="l" t="t" r="r" b="b"/>
                  <a:pathLst>
                    <a:path w="333375" h="133350">
                      <a:moveTo>
                        <a:pt x="0" y="50386"/>
                      </a:moveTo>
                      <a:cubicBezTo>
                        <a:pt x="0" y="50386"/>
                        <a:pt x="161735" y="220693"/>
                        <a:pt x="334423" y="92772"/>
                      </a:cubicBezTo>
                      <a:cubicBezTo>
                        <a:pt x="334423" y="92772"/>
                        <a:pt x="179261" y="-83917"/>
                        <a:pt x="0" y="50386"/>
                      </a:cubicBezTo>
                      <a:close/>
                    </a:path>
                  </a:pathLst>
                </a:custGeom>
                <a:solidFill>
                  <a:srgbClr val="002856"/>
                </a:solidFill>
                <a:ln w="9525" cap="flat">
                  <a:noFill/>
                  <a:prstDash val="solid"/>
                  <a:miter/>
                </a:ln>
              </p:spPr>
              <p:txBody>
                <a:bodyPr rtlCol="0" anchor="ctr"/>
                <a:lstStyle/>
                <a:p>
                  <a:endParaRPr lang="en-US" sz="2400"/>
                </a:p>
              </p:txBody>
            </p:sp>
            <p:sp>
              <p:nvSpPr>
                <p:cNvPr id="38" name="Freeform: Shape 37">
                  <a:extLst>
                    <a:ext uri="{FF2B5EF4-FFF2-40B4-BE49-F238E27FC236}">
                      <a16:creationId xmlns:a16="http://schemas.microsoft.com/office/drawing/2014/main" xmlns="" id="{D00EA7B7-59D2-47B3-80A4-F37A90F674DF}"/>
                    </a:ext>
                  </a:extLst>
                </p:cNvPr>
                <p:cNvSpPr/>
                <p:nvPr/>
              </p:nvSpPr>
              <p:spPr bwMode="gray">
                <a:xfrm>
                  <a:off x="5127521" y="2528449"/>
                  <a:ext cx="261952" cy="379831"/>
                </a:xfrm>
                <a:custGeom>
                  <a:avLst/>
                  <a:gdLst>
                    <a:gd name="connsiteX0" fmla="*/ 4108 w 190500"/>
                    <a:gd name="connsiteY0" fmla="*/ 277844 h 276225"/>
                    <a:gd name="connsiteX1" fmla="*/ 195085 w 190500"/>
                    <a:gd name="connsiteY1" fmla="*/ 0 h 276225"/>
                    <a:gd name="connsiteX2" fmla="*/ 4108 w 190500"/>
                    <a:gd name="connsiteY2" fmla="*/ 277844 h 276225"/>
                  </a:gdLst>
                  <a:ahLst/>
                  <a:cxnLst>
                    <a:cxn ang="0">
                      <a:pos x="connsiteX0" y="connsiteY0"/>
                    </a:cxn>
                    <a:cxn ang="0">
                      <a:pos x="connsiteX1" y="connsiteY1"/>
                    </a:cxn>
                    <a:cxn ang="0">
                      <a:pos x="connsiteX2" y="connsiteY2"/>
                    </a:cxn>
                  </a:cxnLst>
                  <a:rect l="l" t="t" r="r" b="b"/>
                  <a:pathLst>
                    <a:path w="190500" h="276225">
                      <a:moveTo>
                        <a:pt x="4108" y="277844"/>
                      </a:moveTo>
                      <a:cubicBezTo>
                        <a:pt x="4108" y="277844"/>
                        <a:pt x="229565" y="212122"/>
                        <a:pt x="195085" y="0"/>
                      </a:cubicBezTo>
                      <a:cubicBezTo>
                        <a:pt x="195085" y="0"/>
                        <a:pt x="-33134" y="56960"/>
                        <a:pt x="4108" y="277844"/>
                      </a:cubicBezTo>
                      <a:close/>
                    </a:path>
                  </a:pathLst>
                </a:custGeom>
                <a:solidFill>
                  <a:srgbClr val="002856"/>
                </a:solidFill>
                <a:ln w="9525" cap="flat">
                  <a:noFill/>
                  <a:prstDash val="solid"/>
                  <a:miter/>
                </a:ln>
              </p:spPr>
              <p:txBody>
                <a:bodyPr rtlCol="0" anchor="ctr"/>
                <a:lstStyle/>
                <a:p>
                  <a:endParaRPr lang="en-US" sz="2400"/>
                </a:p>
              </p:txBody>
            </p:sp>
          </p:grpSp>
          <p:sp>
            <p:nvSpPr>
              <p:cNvPr id="27" name="Graphic 36">
                <a:extLst>
                  <a:ext uri="{FF2B5EF4-FFF2-40B4-BE49-F238E27FC236}">
                    <a16:creationId xmlns:a16="http://schemas.microsoft.com/office/drawing/2014/main" xmlns="" id="{30815C0D-27AD-4FA2-8A3B-73B4DBA39F99}"/>
                  </a:ext>
                </a:extLst>
              </p:cNvPr>
              <p:cNvSpPr/>
              <p:nvPr/>
            </p:nvSpPr>
            <p:spPr bwMode="gray">
              <a:xfrm>
                <a:off x="5731863" y="3933795"/>
                <a:ext cx="1483961" cy="741980"/>
              </a:xfrm>
              <a:custGeom>
                <a:avLst/>
                <a:gdLst>
                  <a:gd name="connsiteX0" fmla="*/ 0 w 1483961"/>
                  <a:gd name="connsiteY0" fmla="*/ 0 h 741980"/>
                  <a:gd name="connsiteX1" fmla="*/ 741981 w 1483961"/>
                  <a:gd name="connsiteY1" fmla="*/ 741980 h 741980"/>
                  <a:gd name="connsiteX2" fmla="*/ 1483962 w 1483961"/>
                  <a:gd name="connsiteY2" fmla="*/ 0 h 741980"/>
                  <a:gd name="connsiteX3" fmla="*/ 0 w 1483961"/>
                  <a:gd name="connsiteY3" fmla="*/ 0 h 741980"/>
                </a:gdLst>
                <a:ahLst/>
                <a:cxnLst>
                  <a:cxn ang="0">
                    <a:pos x="connsiteX0" y="connsiteY0"/>
                  </a:cxn>
                  <a:cxn ang="0">
                    <a:pos x="connsiteX1" y="connsiteY1"/>
                  </a:cxn>
                  <a:cxn ang="0">
                    <a:pos x="connsiteX2" y="connsiteY2"/>
                  </a:cxn>
                  <a:cxn ang="0">
                    <a:pos x="connsiteX3" y="connsiteY3"/>
                  </a:cxn>
                </a:cxnLst>
                <a:rect l="l" t="t" r="r" b="b"/>
                <a:pathLst>
                  <a:path w="1483961" h="741980">
                    <a:moveTo>
                      <a:pt x="0" y="0"/>
                    </a:moveTo>
                    <a:cubicBezTo>
                      <a:pt x="0" y="409825"/>
                      <a:pt x="332156" y="741980"/>
                      <a:pt x="741981" y="741980"/>
                    </a:cubicBezTo>
                    <a:cubicBezTo>
                      <a:pt x="1151806" y="741980"/>
                      <a:pt x="1483962" y="409825"/>
                      <a:pt x="1483962" y="0"/>
                    </a:cubicBezTo>
                    <a:lnTo>
                      <a:pt x="0" y="0"/>
                    </a:lnTo>
                    <a:close/>
                  </a:path>
                </a:pathLst>
              </a:custGeom>
              <a:solidFill>
                <a:srgbClr val="002856"/>
              </a:solidFill>
              <a:ln w="13034" cap="flat">
                <a:noFill/>
                <a:prstDash val="solid"/>
                <a:miter/>
              </a:ln>
            </p:spPr>
            <p:txBody>
              <a:bodyPr rtlCol="0" anchor="ctr"/>
              <a:lstStyle/>
              <a:p>
                <a:endParaRPr lang="en-US"/>
              </a:p>
            </p:txBody>
          </p:sp>
        </p:grpSp>
      </p:grpSp>
      <p:grpSp>
        <p:nvGrpSpPr>
          <p:cNvPr id="39" name="Group 38">
            <a:extLst>
              <a:ext uri="{FF2B5EF4-FFF2-40B4-BE49-F238E27FC236}">
                <a16:creationId xmlns:a16="http://schemas.microsoft.com/office/drawing/2014/main" xmlns="" id="{44069EDE-E3E2-42B2-96BB-AB9DC7A45078}"/>
              </a:ext>
            </a:extLst>
          </p:cNvPr>
          <p:cNvGrpSpPr/>
          <p:nvPr/>
        </p:nvGrpSpPr>
        <p:grpSpPr bwMode="gray">
          <a:xfrm>
            <a:off x="4565172" y="2036052"/>
            <a:ext cx="3730801" cy="3753347"/>
            <a:chOff x="4565172" y="2036052"/>
            <a:chExt cx="3730801" cy="3753347"/>
          </a:xfrm>
        </p:grpSpPr>
        <p:sp>
          <p:nvSpPr>
            <p:cNvPr id="40" name="TextBox 39">
              <a:extLst>
                <a:ext uri="{FF2B5EF4-FFF2-40B4-BE49-F238E27FC236}">
                  <a16:creationId xmlns:a16="http://schemas.microsoft.com/office/drawing/2014/main" xmlns="" id="{EA971E1D-D847-4599-BCB5-3B10E687E8EC}"/>
                </a:ext>
              </a:extLst>
            </p:cNvPr>
            <p:cNvSpPr txBox="1"/>
            <p:nvPr/>
          </p:nvSpPr>
          <p:spPr bwMode="gray">
            <a:xfrm>
              <a:off x="4565172" y="2036052"/>
              <a:ext cx="3730801" cy="3753347"/>
            </a:xfrm>
            <a:prstGeom prst="rect">
              <a:avLst/>
            </a:prstGeom>
            <a:noFill/>
          </p:spPr>
          <p:txBody>
            <a:bodyPr wrap="none" lIns="0" rtlCol="0">
              <a:prstTxWarp prst="textArchDown">
                <a:avLst>
                  <a:gd name="adj" fmla="val 510450"/>
                </a:avLst>
              </a:prstTxWarp>
              <a:spAutoFit/>
            </a:bodyPr>
            <a:lstStyle/>
            <a:p>
              <a:pPr algn="ctr"/>
              <a:r>
                <a:rPr lang="en-US" sz="1400" b="1">
                  <a:solidFill>
                    <a:srgbClr val="BDBDBD"/>
                  </a:solidFill>
                </a:rPr>
                <a:t>Career Enablers Framework</a:t>
              </a:r>
            </a:p>
          </p:txBody>
        </p:sp>
        <p:sp>
          <p:nvSpPr>
            <p:cNvPr id="41" name="TextBox 40">
              <a:extLst>
                <a:ext uri="{FF2B5EF4-FFF2-40B4-BE49-F238E27FC236}">
                  <a16:creationId xmlns:a16="http://schemas.microsoft.com/office/drawing/2014/main" xmlns="" id="{EB85EFE7-F94A-45DD-AA71-116A3709F7D4}"/>
                </a:ext>
              </a:extLst>
            </p:cNvPr>
            <p:cNvSpPr txBox="1"/>
            <p:nvPr/>
          </p:nvSpPr>
          <p:spPr bwMode="gray">
            <a:xfrm>
              <a:off x="5025167" y="2424669"/>
              <a:ext cx="2820973" cy="2935062"/>
            </a:xfrm>
            <a:prstGeom prst="rect">
              <a:avLst/>
            </a:prstGeom>
            <a:noFill/>
          </p:spPr>
          <p:txBody>
            <a:bodyPr wrap="none" lIns="0" rtlCol="0">
              <a:prstTxWarp prst="textArchDown">
                <a:avLst>
                  <a:gd name="adj" fmla="val 841855"/>
                </a:avLst>
              </a:prstTxWarp>
              <a:spAutoFit/>
            </a:bodyPr>
            <a:lstStyle/>
            <a:p>
              <a:pPr algn="ctr"/>
              <a:r>
                <a:rPr lang="en-US" sz="1400" b="1">
                  <a:solidFill>
                    <a:schemeClr val="bg1"/>
                  </a:solidFill>
                  <a:latin typeface="+mj-lt"/>
                </a:rPr>
                <a:t>Career &amp; Growth Path Examples</a:t>
              </a:r>
            </a:p>
          </p:txBody>
        </p:sp>
        <p:sp>
          <p:nvSpPr>
            <p:cNvPr id="42" name="TextBox 41">
              <a:extLst>
                <a:ext uri="{FF2B5EF4-FFF2-40B4-BE49-F238E27FC236}">
                  <a16:creationId xmlns:a16="http://schemas.microsoft.com/office/drawing/2014/main" xmlns="" id="{D1B5B624-9AC0-4710-8DC3-20EF8B637666}"/>
                </a:ext>
              </a:extLst>
            </p:cNvPr>
            <p:cNvSpPr txBox="1"/>
            <p:nvPr/>
          </p:nvSpPr>
          <p:spPr bwMode="gray">
            <a:xfrm>
              <a:off x="5446081" y="2609342"/>
              <a:ext cx="1988117" cy="2305574"/>
            </a:xfrm>
            <a:prstGeom prst="rect">
              <a:avLst/>
            </a:prstGeom>
            <a:noFill/>
          </p:spPr>
          <p:txBody>
            <a:bodyPr wrap="none" lIns="0" rtlCol="0">
              <a:prstTxWarp prst="textArchDown">
                <a:avLst>
                  <a:gd name="adj" fmla="val 1066281"/>
                </a:avLst>
              </a:prstTxWarp>
              <a:spAutoFit/>
            </a:bodyPr>
            <a:lstStyle/>
            <a:p>
              <a:pPr algn="ctr"/>
              <a:r>
                <a:rPr lang="en-US" sz="1400" b="1">
                  <a:solidFill>
                    <a:srgbClr val="D3D3D3"/>
                  </a:solidFill>
                </a:rPr>
                <a:t>Career Path Framework</a:t>
              </a:r>
            </a:p>
          </p:txBody>
        </p:sp>
      </p:grpSp>
      <p:sp>
        <p:nvSpPr>
          <p:cNvPr id="2" name="Title 1">
            <a:extLst>
              <a:ext uri="{FF2B5EF4-FFF2-40B4-BE49-F238E27FC236}">
                <a16:creationId xmlns:a16="http://schemas.microsoft.com/office/drawing/2014/main" xmlns="" id="{8B5B4388-D6E7-46DC-8674-35F9A61DF80E}"/>
              </a:ext>
            </a:extLst>
          </p:cNvPr>
          <p:cNvSpPr>
            <a:spLocks noGrp="1"/>
          </p:cNvSpPr>
          <p:nvPr>
            <p:ph type="title"/>
          </p:nvPr>
        </p:nvSpPr>
        <p:spPr bwMode="gray"/>
        <p:txBody>
          <a:bodyPr vert="horz"/>
          <a:lstStyle/>
          <a:p>
            <a:r>
              <a:rPr lang="en-US"/>
              <a:t>Table of Contents</a:t>
            </a:r>
            <a:endParaRPr lang="en-US">
              <a:solidFill>
                <a:schemeClr val="accent4"/>
              </a:solidFill>
            </a:endParaRPr>
          </a:p>
        </p:txBody>
      </p:sp>
      <p:sp>
        <p:nvSpPr>
          <p:cNvPr id="43" name="TextBox 42">
            <a:extLst>
              <a:ext uri="{FF2B5EF4-FFF2-40B4-BE49-F238E27FC236}">
                <a16:creationId xmlns:a16="http://schemas.microsoft.com/office/drawing/2014/main" xmlns="" id="{39DCF1E0-0AB0-4F41-82CE-0DC4639D8A14}"/>
              </a:ext>
            </a:extLst>
          </p:cNvPr>
          <p:cNvSpPr txBox="1"/>
          <p:nvPr/>
        </p:nvSpPr>
        <p:spPr bwMode="gray">
          <a:xfrm>
            <a:off x="6496408" y="4038962"/>
            <a:ext cx="92398" cy="369332"/>
          </a:xfrm>
          <a:prstGeom prst="rect">
            <a:avLst/>
          </a:prstGeom>
          <a:noFill/>
        </p:spPr>
        <p:txBody>
          <a:bodyPr wrap="none" lIns="0" rtlCol="0">
            <a:spAutoFit/>
          </a:bodyPr>
          <a:lstStyle/>
          <a:p>
            <a:pPr algn="ctr"/>
            <a:endParaRPr lang="en-US" b="1">
              <a:solidFill>
                <a:schemeClr val="bg1"/>
              </a:solidFill>
              <a:latin typeface="+mj-lt"/>
            </a:endParaRPr>
          </a:p>
        </p:txBody>
      </p:sp>
    </p:spTree>
    <p:extLst>
      <p:ext uri="{BB962C8B-B14F-4D97-AF65-F5344CB8AC3E}">
        <p14:creationId xmlns:p14="http://schemas.microsoft.com/office/powerpoint/2010/main" val="509286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Object 31" hidden="1">
            <a:extLst>
              <a:ext uri="{FF2B5EF4-FFF2-40B4-BE49-F238E27FC236}">
                <a16:creationId xmlns:a16="http://schemas.microsoft.com/office/drawing/2014/main" xmlns="" id="{8AF756B1-A83C-49E9-8612-7C030853DA5B}"/>
              </a:ext>
            </a:extLst>
          </p:cNvPr>
          <p:cNvGraphicFramePr>
            <a:graphicFrameLocks noChangeAspect="1"/>
          </p:cNvGraphicFramePr>
          <p:nvPr>
            <p:custDataLst>
              <p:tags r:id="rId2"/>
            </p:custDataLst>
            <p:extLst>
              <p:ext uri="{D42A27DB-BD31-4B8C-83A1-F6EECF244321}">
                <p14:modId xmlns:p14="http://schemas.microsoft.com/office/powerpoint/2010/main" val="12997936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5780" name="think-cell Slide" r:id="rId5" imgW="395" imgH="394" progId="TCLayout.ActiveDocument.1">
                  <p:embed/>
                </p:oleObj>
              </mc:Choice>
              <mc:Fallback>
                <p:oleObj name="think-cell Slide" r:id="rId5" imgW="395" imgH="394" progId="TCLayout.ActiveDocument.1">
                  <p:embed/>
                  <p:pic>
                    <p:nvPicPr>
                      <p:cNvPr id="32" name="Object 31" hidden="1">
                        <a:extLst>
                          <a:ext uri="{FF2B5EF4-FFF2-40B4-BE49-F238E27FC236}">
                            <a16:creationId xmlns:a16="http://schemas.microsoft.com/office/drawing/2014/main" xmlns="" id="{8AF756B1-A83C-49E9-8612-7C030853DA5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21C528C0-AE89-4442-B077-7A5AEDD7255C}"/>
              </a:ext>
            </a:extLst>
          </p:cNvPr>
          <p:cNvSpPr>
            <a:spLocks noGrp="1"/>
          </p:cNvSpPr>
          <p:nvPr>
            <p:ph type="title"/>
          </p:nvPr>
        </p:nvSpPr>
        <p:spPr/>
        <p:txBody>
          <a:bodyPr vert="horz"/>
          <a:lstStyle/>
          <a:p>
            <a:r>
              <a:rPr lang="en-US" dirty="0">
                <a:solidFill>
                  <a:schemeClr val="accent1"/>
                </a:solidFill>
              </a:rPr>
              <a:t>Gartner Recommends 4 Primary Growth Paths to Encourage Connected Learning and Versatile Movement Across the IT Organization</a:t>
            </a:r>
          </a:p>
        </p:txBody>
      </p:sp>
      <p:sp>
        <p:nvSpPr>
          <p:cNvPr id="4" name="TextBox 3">
            <a:extLst>
              <a:ext uri="{FF2B5EF4-FFF2-40B4-BE49-F238E27FC236}">
                <a16:creationId xmlns:a16="http://schemas.microsoft.com/office/drawing/2014/main" xmlns="" id="{445F1472-A46B-47F4-A534-CF4CF195E1CC}"/>
              </a:ext>
            </a:extLst>
          </p:cNvPr>
          <p:cNvSpPr txBox="1"/>
          <p:nvPr/>
        </p:nvSpPr>
        <p:spPr>
          <a:xfrm>
            <a:off x="457201" y="5301205"/>
            <a:ext cx="11276012" cy="677108"/>
          </a:xfrm>
          <a:prstGeom prst="rect">
            <a:avLst/>
          </a:prstGeom>
          <a:solidFill>
            <a:srgbClr val="D3D3D3"/>
          </a:solidFill>
        </p:spPr>
        <p:txBody>
          <a:bodyPr wrap="square" lIns="91440" tIns="91440" rIns="91440" bIns="91440" rtlCol="0">
            <a:spAutoFit/>
          </a:bodyPr>
          <a:lstStyle/>
          <a:p>
            <a:pPr algn="ctr"/>
            <a:r>
              <a:rPr lang="en-US" sz="1600" dirty="0"/>
              <a:t>Growth paths are meant to illustrate ways for individuals to grow and develop. To maintain focus on development, while there may be an impact to compensation, those changes are not implied or built into this framework. </a:t>
            </a:r>
          </a:p>
        </p:txBody>
      </p:sp>
      <p:grpSp>
        <p:nvGrpSpPr>
          <p:cNvPr id="29" name="Group 28">
            <a:extLst>
              <a:ext uri="{FF2B5EF4-FFF2-40B4-BE49-F238E27FC236}">
                <a16:creationId xmlns:a16="http://schemas.microsoft.com/office/drawing/2014/main" xmlns="" id="{650E334A-05B4-4C2F-B906-4CF497469057}"/>
              </a:ext>
            </a:extLst>
          </p:cNvPr>
          <p:cNvGrpSpPr/>
          <p:nvPr/>
        </p:nvGrpSpPr>
        <p:grpSpPr>
          <a:xfrm>
            <a:off x="966245" y="1343025"/>
            <a:ext cx="2103483" cy="3958180"/>
            <a:chOff x="966245" y="1343025"/>
            <a:chExt cx="2103483" cy="3958180"/>
          </a:xfrm>
          <a:solidFill>
            <a:srgbClr val="6F7878"/>
          </a:solidFill>
        </p:grpSpPr>
        <p:sp>
          <p:nvSpPr>
            <p:cNvPr id="20" name="Rectangle 19">
              <a:extLst>
                <a:ext uri="{FF2B5EF4-FFF2-40B4-BE49-F238E27FC236}">
                  <a16:creationId xmlns:a16="http://schemas.microsoft.com/office/drawing/2014/main" xmlns="" id="{700E6BF6-16B7-4453-A8B5-CD1E073B66E3}"/>
                </a:ext>
              </a:extLst>
            </p:cNvPr>
            <p:cNvSpPr/>
            <p:nvPr/>
          </p:nvSpPr>
          <p:spPr>
            <a:xfrm>
              <a:off x="966246" y="2096429"/>
              <a:ext cx="2103482" cy="32047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b="1">
                  <a:solidFill>
                    <a:schemeClr val="bg1"/>
                  </a:solidFill>
                  <a:latin typeface="+mj-lt"/>
                </a:rPr>
                <a:t>Growth Path 1: </a:t>
              </a:r>
              <a:r>
                <a:rPr lang="en-US">
                  <a:solidFill>
                    <a:schemeClr val="bg1"/>
                  </a:solidFill>
                </a:rPr>
                <a:t>Employee grows in skills and experience in a single job, moving up in level and responsibility.</a:t>
              </a:r>
            </a:p>
            <a:p>
              <a:pPr algn="ctr"/>
              <a:endParaRPr lang="en-US" sz="1600" err="1">
                <a:solidFill>
                  <a:schemeClr val="bg1"/>
                </a:solidFill>
              </a:endParaRPr>
            </a:p>
          </p:txBody>
        </p:sp>
        <p:sp>
          <p:nvSpPr>
            <p:cNvPr id="3" name="Isosceles Triangle 2">
              <a:extLst>
                <a:ext uri="{FF2B5EF4-FFF2-40B4-BE49-F238E27FC236}">
                  <a16:creationId xmlns:a16="http://schemas.microsoft.com/office/drawing/2014/main" xmlns="" id="{2019AB16-4CB6-4421-B70D-9E6C552E85AD}"/>
                </a:ext>
              </a:extLst>
            </p:cNvPr>
            <p:cNvSpPr/>
            <p:nvPr/>
          </p:nvSpPr>
          <p:spPr>
            <a:xfrm>
              <a:off x="966245" y="1343025"/>
              <a:ext cx="2103481" cy="75340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1"/>
                </a:solidFill>
              </a:endParaRPr>
            </a:p>
          </p:txBody>
        </p:sp>
      </p:grpSp>
      <p:grpSp>
        <p:nvGrpSpPr>
          <p:cNvPr id="28" name="Group 27">
            <a:extLst>
              <a:ext uri="{FF2B5EF4-FFF2-40B4-BE49-F238E27FC236}">
                <a16:creationId xmlns:a16="http://schemas.microsoft.com/office/drawing/2014/main" xmlns="" id="{F131DD3C-1262-413A-BB80-3E95EF68AEDD}"/>
              </a:ext>
            </a:extLst>
          </p:cNvPr>
          <p:cNvGrpSpPr/>
          <p:nvPr/>
        </p:nvGrpSpPr>
        <p:grpSpPr>
          <a:xfrm>
            <a:off x="3684919" y="1343025"/>
            <a:ext cx="2103484" cy="3958180"/>
            <a:chOff x="3684919" y="1343025"/>
            <a:chExt cx="2103484" cy="3958180"/>
          </a:xfrm>
          <a:solidFill>
            <a:srgbClr val="F5AB23"/>
          </a:solidFill>
        </p:grpSpPr>
        <p:sp>
          <p:nvSpPr>
            <p:cNvPr id="21" name="Rectangle 20">
              <a:extLst>
                <a:ext uri="{FF2B5EF4-FFF2-40B4-BE49-F238E27FC236}">
                  <a16:creationId xmlns:a16="http://schemas.microsoft.com/office/drawing/2014/main" xmlns="" id="{7CECE321-E7A4-440B-A4FE-B5210AF64B84}"/>
                </a:ext>
              </a:extLst>
            </p:cNvPr>
            <p:cNvSpPr/>
            <p:nvPr/>
          </p:nvSpPr>
          <p:spPr>
            <a:xfrm>
              <a:off x="3684921" y="2096429"/>
              <a:ext cx="2103482" cy="32047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b="1">
                  <a:solidFill>
                    <a:schemeClr val="tx1"/>
                  </a:solidFill>
                  <a:latin typeface="+mj-lt"/>
                </a:rPr>
                <a:t>Growth Path 2: </a:t>
              </a:r>
              <a:r>
                <a:rPr lang="en-US">
                  <a:solidFill>
                    <a:schemeClr val="tx1"/>
                  </a:solidFill>
                </a:rPr>
                <a:t>Employee acquires new skills and moves to new domains within the same family.</a:t>
              </a:r>
            </a:p>
          </p:txBody>
        </p:sp>
        <p:sp>
          <p:nvSpPr>
            <p:cNvPr id="24" name="Isosceles Triangle 23">
              <a:extLst>
                <a:ext uri="{FF2B5EF4-FFF2-40B4-BE49-F238E27FC236}">
                  <a16:creationId xmlns:a16="http://schemas.microsoft.com/office/drawing/2014/main" xmlns="" id="{77F81683-FFE4-45FE-9856-65C2E6CD6252}"/>
                </a:ext>
              </a:extLst>
            </p:cNvPr>
            <p:cNvSpPr/>
            <p:nvPr/>
          </p:nvSpPr>
          <p:spPr>
            <a:xfrm>
              <a:off x="3684919" y="1343025"/>
              <a:ext cx="2103481" cy="75340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1"/>
                </a:solidFill>
              </a:endParaRPr>
            </a:p>
          </p:txBody>
        </p:sp>
      </p:grpSp>
      <p:grpSp>
        <p:nvGrpSpPr>
          <p:cNvPr id="27" name="Group 26">
            <a:extLst>
              <a:ext uri="{FF2B5EF4-FFF2-40B4-BE49-F238E27FC236}">
                <a16:creationId xmlns:a16="http://schemas.microsoft.com/office/drawing/2014/main" xmlns="" id="{4C2AF2FE-D1A8-40CE-AD7E-9AAD10B2994D}"/>
              </a:ext>
            </a:extLst>
          </p:cNvPr>
          <p:cNvGrpSpPr/>
          <p:nvPr/>
        </p:nvGrpSpPr>
        <p:grpSpPr>
          <a:xfrm>
            <a:off x="6403596" y="1343025"/>
            <a:ext cx="2103482" cy="3958180"/>
            <a:chOff x="6403596" y="1343025"/>
            <a:chExt cx="2103482" cy="3958180"/>
          </a:xfrm>
          <a:solidFill>
            <a:srgbClr val="DE0A01"/>
          </a:solidFill>
        </p:grpSpPr>
        <p:sp>
          <p:nvSpPr>
            <p:cNvPr id="22" name="Rectangle 21">
              <a:extLst>
                <a:ext uri="{FF2B5EF4-FFF2-40B4-BE49-F238E27FC236}">
                  <a16:creationId xmlns:a16="http://schemas.microsoft.com/office/drawing/2014/main" xmlns="" id="{39BD1225-CA5D-4319-AC80-2D48C4B9F665}"/>
                </a:ext>
              </a:extLst>
            </p:cNvPr>
            <p:cNvSpPr/>
            <p:nvPr/>
          </p:nvSpPr>
          <p:spPr>
            <a:xfrm>
              <a:off x="6403596" y="2096429"/>
              <a:ext cx="2103482" cy="32047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b="1">
                  <a:solidFill>
                    <a:schemeClr val="bg1"/>
                  </a:solidFill>
                  <a:latin typeface="+mj-lt"/>
                </a:rPr>
                <a:t>Growth Path 3: </a:t>
              </a:r>
              <a:r>
                <a:rPr lang="en-US">
                  <a:solidFill>
                    <a:schemeClr val="bg1"/>
                  </a:solidFill>
                </a:rPr>
                <a:t>Employee acquires new skills by moving to a new job family.</a:t>
              </a:r>
            </a:p>
          </p:txBody>
        </p:sp>
        <p:sp>
          <p:nvSpPr>
            <p:cNvPr id="25" name="Isosceles Triangle 24">
              <a:extLst>
                <a:ext uri="{FF2B5EF4-FFF2-40B4-BE49-F238E27FC236}">
                  <a16:creationId xmlns:a16="http://schemas.microsoft.com/office/drawing/2014/main" xmlns="" id="{786F97BC-492A-446C-BAC2-1E23EBD603CF}"/>
                </a:ext>
              </a:extLst>
            </p:cNvPr>
            <p:cNvSpPr/>
            <p:nvPr/>
          </p:nvSpPr>
          <p:spPr>
            <a:xfrm>
              <a:off x="6403597" y="1343025"/>
              <a:ext cx="2103481" cy="75340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1"/>
                </a:solidFill>
              </a:endParaRPr>
            </a:p>
          </p:txBody>
        </p:sp>
      </p:grpSp>
      <p:grpSp>
        <p:nvGrpSpPr>
          <p:cNvPr id="9" name="Group 8">
            <a:extLst>
              <a:ext uri="{FF2B5EF4-FFF2-40B4-BE49-F238E27FC236}">
                <a16:creationId xmlns:a16="http://schemas.microsoft.com/office/drawing/2014/main" xmlns="" id="{4A5C5D81-9ADD-4152-BD5D-BCE2BCA25728}"/>
              </a:ext>
            </a:extLst>
          </p:cNvPr>
          <p:cNvGrpSpPr/>
          <p:nvPr/>
        </p:nvGrpSpPr>
        <p:grpSpPr>
          <a:xfrm>
            <a:off x="9122271" y="1343025"/>
            <a:ext cx="2103483" cy="3958180"/>
            <a:chOff x="9122271" y="1343025"/>
            <a:chExt cx="2103483" cy="3958180"/>
          </a:xfrm>
          <a:solidFill>
            <a:srgbClr val="00A76D"/>
          </a:solidFill>
        </p:grpSpPr>
        <p:sp>
          <p:nvSpPr>
            <p:cNvPr id="23" name="Rectangle 22">
              <a:extLst>
                <a:ext uri="{FF2B5EF4-FFF2-40B4-BE49-F238E27FC236}">
                  <a16:creationId xmlns:a16="http://schemas.microsoft.com/office/drawing/2014/main" xmlns="" id="{AE3D489D-431D-46C7-80D9-14A34D0E97CC}"/>
                </a:ext>
              </a:extLst>
            </p:cNvPr>
            <p:cNvSpPr/>
            <p:nvPr/>
          </p:nvSpPr>
          <p:spPr>
            <a:xfrm>
              <a:off x="9122272" y="2096429"/>
              <a:ext cx="2103482" cy="32047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b="1">
                  <a:solidFill>
                    <a:schemeClr val="bg1"/>
                  </a:solidFill>
                  <a:latin typeface="+mj-lt"/>
                </a:rPr>
                <a:t>Growth Path 4: </a:t>
              </a:r>
              <a:r>
                <a:rPr lang="en-US">
                  <a:solidFill>
                    <a:schemeClr val="bg1"/>
                  </a:solidFill>
                </a:rPr>
                <a:t>Employee acquires new skills by moving to a new job family in a more junior role. </a:t>
              </a:r>
            </a:p>
          </p:txBody>
        </p:sp>
        <p:sp>
          <p:nvSpPr>
            <p:cNvPr id="26" name="Isosceles Triangle 25">
              <a:extLst>
                <a:ext uri="{FF2B5EF4-FFF2-40B4-BE49-F238E27FC236}">
                  <a16:creationId xmlns:a16="http://schemas.microsoft.com/office/drawing/2014/main" xmlns="" id="{2D871C42-AB51-4E1E-A138-7E0863C43B8D}"/>
                </a:ext>
              </a:extLst>
            </p:cNvPr>
            <p:cNvSpPr/>
            <p:nvPr/>
          </p:nvSpPr>
          <p:spPr>
            <a:xfrm>
              <a:off x="9122271" y="1343025"/>
              <a:ext cx="2103481" cy="75340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1"/>
                </a:solidFill>
              </a:endParaRPr>
            </a:p>
          </p:txBody>
        </p:sp>
      </p:grpSp>
    </p:spTree>
    <p:extLst>
      <p:ext uri="{BB962C8B-B14F-4D97-AF65-F5344CB8AC3E}">
        <p14:creationId xmlns:p14="http://schemas.microsoft.com/office/powerpoint/2010/main" val="213852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DA6C35C0-6865-42EC-8A75-FB5350A9BE89}"/>
              </a:ext>
            </a:extLst>
          </p:cNvPr>
          <p:cNvGraphicFramePr>
            <a:graphicFrameLocks noChangeAspect="1"/>
          </p:cNvGraphicFramePr>
          <p:nvPr>
            <p:custDataLst>
              <p:tags r:id="rId2"/>
            </p:custDataLst>
            <p:extLst>
              <p:ext uri="{D42A27DB-BD31-4B8C-83A1-F6EECF244321}">
                <p14:modId xmlns:p14="http://schemas.microsoft.com/office/powerpoint/2010/main" val="3811021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804"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DA6C35C0-6865-42EC-8A75-FB5350A9BE8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4B2BEB72-5495-4BD5-8915-7BFA7490BBBD}"/>
              </a:ext>
            </a:extLst>
          </p:cNvPr>
          <p:cNvSpPr>
            <a:spLocks noGrp="1"/>
          </p:cNvSpPr>
          <p:nvPr>
            <p:ph type="title"/>
          </p:nvPr>
        </p:nvSpPr>
        <p:spPr/>
        <p:txBody>
          <a:bodyPr vert="horz"/>
          <a:lstStyle/>
          <a:p>
            <a:r>
              <a:rPr lang="en-US" dirty="0"/>
              <a:t>If you are currently an engineer…</a:t>
            </a:r>
          </a:p>
        </p:txBody>
      </p:sp>
    </p:spTree>
    <p:extLst>
      <p:ext uri="{BB962C8B-B14F-4D97-AF65-F5344CB8AC3E}">
        <p14:creationId xmlns:p14="http://schemas.microsoft.com/office/powerpoint/2010/main" val="3583964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A113FB54-8A27-4B7E-B03E-3E0F71B50635}"/>
              </a:ext>
            </a:extLst>
          </p:cNvPr>
          <p:cNvGraphicFramePr>
            <a:graphicFrameLocks noChangeAspect="1"/>
          </p:cNvGraphicFramePr>
          <p:nvPr>
            <p:custDataLst>
              <p:tags r:id="rId2"/>
            </p:custDataLst>
            <p:extLst>
              <p:ext uri="{D42A27DB-BD31-4B8C-83A1-F6EECF244321}">
                <p14:modId xmlns:p14="http://schemas.microsoft.com/office/powerpoint/2010/main" val="20914834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828"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A113FB54-8A27-4B7E-B03E-3E0F71B5063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xmlns="" id="{1CEAE554-E79B-46F7-962D-135FF0BF9AC6}"/>
              </a:ext>
            </a:extLst>
          </p:cNvPr>
          <p:cNvSpPr/>
          <p:nvPr/>
        </p:nvSpPr>
        <p:spPr>
          <a:xfrm>
            <a:off x="457200" y="3824129"/>
            <a:ext cx="11277600" cy="2163921"/>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1"/>
              </a:solidFill>
            </a:endParaRPr>
          </a:p>
        </p:txBody>
      </p:sp>
      <p:sp>
        <p:nvSpPr>
          <p:cNvPr id="2" name="Title 1">
            <a:extLst>
              <a:ext uri="{FF2B5EF4-FFF2-40B4-BE49-F238E27FC236}">
                <a16:creationId xmlns:a16="http://schemas.microsoft.com/office/drawing/2014/main" xmlns="" id="{256D6715-6870-40FB-B3C3-BBDE8F555311}"/>
              </a:ext>
            </a:extLst>
          </p:cNvPr>
          <p:cNvSpPr>
            <a:spLocks noGrp="1"/>
          </p:cNvSpPr>
          <p:nvPr>
            <p:ph type="title"/>
          </p:nvPr>
        </p:nvSpPr>
        <p:spPr/>
        <p:txBody>
          <a:bodyPr vert="horz"/>
          <a:lstStyle/>
          <a:p>
            <a:r>
              <a:rPr lang="en-US" dirty="0"/>
              <a:t>Sample Growth Paths — Do you like data and insights? </a:t>
            </a:r>
          </a:p>
        </p:txBody>
      </p:sp>
      <p:sp>
        <p:nvSpPr>
          <p:cNvPr id="32" name="Rectangle 31">
            <a:extLst>
              <a:ext uri="{FF2B5EF4-FFF2-40B4-BE49-F238E27FC236}">
                <a16:creationId xmlns:a16="http://schemas.microsoft.com/office/drawing/2014/main" xmlns="" id="{F150CFB2-173B-40E8-AD40-5A0D69FD98D2}"/>
              </a:ext>
            </a:extLst>
          </p:cNvPr>
          <p:cNvSpPr>
            <a:spLocks/>
          </p:cNvSpPr>
          <p:nvPr/>
        </p:nvSpPr>
        <p:spPr>
          <a:xfrm>
            <a:off x="457200" y="1379521"/>
            <a:ext cx="6804454" cy="2388642"/>
          </a:xfrm>
          <a:prstGeom prst="rect">
            <a:avLst/>
          </a:prstGeom>
          <a:solidFill>
            <a:srgbClr val="A1B3CA"/>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r>
              <a:rPr lang="en-US" sz="1400" b="1">
                <a:solidFill>
                  <a:schemeClr val="bg1"/>
                </a:solidFill>
                <a:latin typeface="+mj-lt"/>
              </a:rPr>
              <a:t>Engineering Family</a:t>
            </a:r>
          </a:p>
        </p:txBody>
      </p:sp>
      <p:grpSp>
        <p:nvGrpSpPr>
          <p:cNvPr id="89" name="Group 88">
            <a:extLst>
              <a:ext uri="{FF2B5EF4-FFF2-40B4-BE49-F238E27FC236}">
                <a16:creationId xmlns:a16="http://schemas.microsoft.com/office/drawing/2014/main" xmlns="" id="{5C2BAF75-8C1C-4B99-AC70-54C213B64F2D}"/>
              </a:ext>
            </a:extLst>
          </p:cNvPr>
          <p:cNvGrpSpPr/>
          <p:nvPr/>
        </p:nvGrpSpPr>
        <p:grpSpPr>
          <a:xfrm>
            <a:off x="1545141" y="1517534"/>
            <a:ext cx="4373085" cy="2060830"/>
            <a:chOff x="1981049" y="1368430"/>
            <a:chExt cx="4373085" cy="2281884"/>
          </a:xfrm>
        </p:grpSpPr>
        <p:sp>
          <p:nvSpPr>
            <p:cNvPr id="22" name="Rectangle 21">
              <a:extLst>
                <a:ext uri="{FF2B5EF4-FFF2-40B4-BE49-F238E27FC236}">
                  <a16:creationId xmlns:a16="http://schemas.microsoft.com/office/drawing/2014/main" xmlns="" id="{2372EDAD-8209-46C9-8F56-D15273A62265}"/>
                </a:ext>
              </a:extLst>
            </p:cNvPr>
            <p:cNvSpPr/>
            <p:nvPr/>
          </p:nvSpPr>
          <p:spPr>
            <a:xfrm>
              <a:off x="5033123" y="3193981"/>
              <a:ext cx="1321011" cy="456333"/>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Data Engineer I</a:t>
              </a:r>
            </a:p>
          </p:txBody>
        </p:sp>
        <p:sp>
          <p:nvSpPr>
            <p:cNvPr id="23" name="Rectangle 22">
              <a:extLst>
                <a:ext uri="{FF2B5EF4-FFF2-40B4-BE49-F238E27FC236}">
                  <a16:creationId xmlns:a16="http://schemas.microsoft.com/office/drawing/2014/main" xmlns="" id="{7F633802-8B49-4EF1-873B-85ACEBF241E0}"/>
                </a:ext>
              </a:extLst>
            </p:cNvPr>
            <p:cNvSpPr/>
            <p:nvPr/>
          </p:nvSpPr>
          <p:spPr>
            <a:xfrm>
              <a:off x="5033123" y="2590562"/>
              <a:ext cx="1321011" cy="456333"/>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Data Engineer II</a:t>
              </a:r>
            </a:p>
          </p:txBody>
        </p:sp>
        <p:sp>
          <p:nvSpPr>
            <p:cNvPr id="24" name="Rectangle 23">
              <a:extLst>
                <a:ext uri="{FF2B5EF4-FFF2-40B4-BE49-F238E27FC236}">
                  <a16:creationId xmlns:a16="http://schemas.microsoft.com/office/drawing/2014/main" xmlns="" id="{8481F91B-E2D1-4754-9C52-434C96AF2BA9}"/>
                </a:ext>
              </a:extLst>
            </p:cNvPr>
            <p:cNvSpPr/>
            <p:nvPr/>
          </p:nvSpPr>
          <p:spPr>
            <a:xfrm>
              <a:off x="1981049" y="3193981"/>
              <a:ext cx="1321011" cy="456333"/>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Software Engineer I</a:t>
              </a:r>
            </a:p>
          </p:txBody>
        </p:sp>
        <p:sp>
          <p:nvSpPr>
            <p:cNvPr id="25" name="Rectangle 24">
              <a:extLst>
                <a:ext uri="{FF2B5EF4-FFF2-40B4-BE49-F238E27FC236}">
                  <a16:creationId xmlns:a16="http://schemas.microsoft.com/office/drawing/2014/main" xmlns="" id="{47FF21F0-41BA-4DFA-968C-E2747EBC0E43}"/>
                </a:ext>
              </a:extLst>
            </p:cNvPr>
            <p:cNvSpPr/>
            <p:nvPr/>
          </p:nvSpPr>
          <p:spPr>
            <a:xfrm>
              <a:off x="5033123" y="1980290"/>
              <a:ext cx="1321011" cy="456333"/>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Data Engineer III</a:t>
              </a:r>
            </a:p>
          </p:txBody>
        </p:sp>
        <p:sp>
          <p:nvSpPr>
            <p:cNvPr id="29" name="Oval 28">
              <a:extLst>
                <a:ext uri="{FF2B5EF4-FFF2-40B4-BE49-F238E27FC236}">
                  <a16:creationId xmlns:a16="http://schemas.microsoft.com/office/drawing/2014/main" xmlns="" id="{4F2D3B7B-FAC5-4B07-947C-A1C793C7DC78}"/>
                </a:ext>
              </a:extLst>
            </p:cNvPr>
            <p:cNvSpPr/>
            <p:nvPr/>
          </p:nvSpPr>
          <p:spPr>
            <a:xfrm>
              <a:off x="5813569" y="2402553"/>
              <a:ext cx="210312" cy="232871"/>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000" b="1">
                  <a:solidFill>
                    <a:schemeClr val="bg1"/>
                  </a:solidFill>
                </a:rPr>
                <a:t>3</a:t>
              </a:r>
            </a:p>
          </p:txBody>
        </p:sp>
        <p:sp>
          <p:nvSpPr>
            <p:cNvPr id="30" name="Oval 29">
              <a:extLst>
                <a:ext uri="{FF2B5EF4-FFF2-40B4-BE49-F238E27FC236}">
                  <a16:creationId xmlns:a16="http://schemas.microsoft.com/office/drawing/2014/main" xmlns="" id="{0CFF9265-EAC9-4424-84A1-E23EFC6FE094}"/>
                </a:ext>
              </a:extLst>
            </p:cNvPr>
            <p:cNvSpPr/>
            <p:nvPr/>
          </p:nvSpPr>
          <p:spPr>
            <a:xfrm>
              <a:off x="4060506" y="3131030"/>
              <a:ext cx="210312" cy="232871"/>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000" b="1">
                  <a:solidFill>
                    <a:schemeClr val="bg1"/>
                  </a:solidFill>
                </a:rPr>
                <a:t>1</a:t>
              </a:r>
              <a:endParaRPr lang="en-US" sz="1100" b="1">
                <a:solidFill>
                  <a:schemeClr val="bg1"/>
                </a:solidFill>
              </a:endParaRPr>
            </a:p>
          </p:txBody>
        </p:sp>
        <p:sp>
          <p:nvSpPr>
            <p:cNvPr id="31" name="Oval 30">
              <a:extLst>
                <a:ext uri="{FF2B5EF4-FFF2-40B4-BE49-F238E27FC236}">
                  <a16:creationId xmlns:a16="http://schemas.microsoft.com/office/drawing/2014/main" xmlns="" id="{4ACD4BBC-A369-4D5A-96D3-C74A75431C1E}"/>
                </a:ext>
              </a:extLst>
            </p:cNvPr>
            <p:cNvSpPr/>
            <p:nvPr/>
          </p:nvSpPr>
          <p:spPr>
            <a:xfrm>
              <a:off x="5819985" y="2989761"/>
              <a:ext cx="210312" cy="232871"/>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000" b="1">
                  <a:solidFill>
                    <a:schemeClr val="bg1"/>
                  </a:solidFill>
                </a:rPr>
                <a:t>2</a:t>
              </a:r>
            </a:p>
          </p:txBody>
        </p:sp>
        <p:cxnSp>
          <p:nvCxnSpPr>
            <p:cNvPr id="78" name="Straight Arrow Connector 77">
              <a:extLst>
                <a:ext uri="{FF2B5EF4-FFF2-40B4-BE49-F238E27FC236}">
                  <a16:creationId xmlns:a16="http://schemas.microsoft.com/office/drawing/2014/main" xmlns="" id="{35B5D23A-A6FB-494B-9BFE-BD0CD40A0FF2}"/>
                </a:ext>
              </a:extLst>
            </p:cNvPr>
            <p:cNvCxnSpPr>
              <a:cxnSpLocks/>
            </p:cNvCxnSpPr>
            <p:nvPr/>
          </p:nvCxnSpPr>
          <p:spPr>
            <a:xfrm>
              <a:off x="3302060" y="3429000"/>
              <a:ext cx="1728892"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xmlns="" id="{37591C79-F99A-466E-81DC-9F8420D9D6C0}"/>
                </a:ext>
              </a:extLst>
            </p:cNvPr>
            <p:cNvCxnSpPr>
              <a:cxnSpLocks/>
            </p:cNvCxnSpPr>
            <p:nvPr/>
          </p:nvCxnSpPr>
          <p:spPr>
            <a:xfrm flipV="1">
              <a:off x="5693628" y="3046895"/>
              <a:ext cx="0" cy="147086"/>
            </a:xfrm>
            <a:prstGeom prst="straightConnector1">
              <a:avLst/>
            </a:prstGeom>
            <a:ln w="50800">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A4B82F16-77D7-4B3F-A480-B50E3EE74F21}"/>
                </a:ext>
              </a:extLst>
            </p:cNvPr>
            <p:cNvCxnSpPr>
              <a:cxnSpLocks/>
            </p:cNvCxnSpPr>
            <p:nvPr/>
          </p:nvCxnSpPr>
          <p:spPr>
            <a:xfrm flipV="1">
              <a:off x="5693628" y="2443476"/>
              <a:ext cx="0" cy="147086"/>
            </a:xfrm>
            <a:prstGeom prst="straightConnector1">
              <a:avLst/>
            </a:prstGeom>
            <a:ln w="50800">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xmlns="" id="{66533AFB-2547-4E4F-B7DA-7CFBB40A34AA}"/>
                </a:ext>
              </a:extLst>
            </p:cNvPr>
            <p:cNvCxnSpPr>
              <a:cxnSpLocks/>
            </p:cNvCxnSpPr>
            <p:nvPr/>
          </p:nvCxnSpPr>
          <p:spPr>
            <a:xfrm flipV="1">
              <a:off x="5659975" y="1824763"/>
              <a:ext cx="0" cy="147086"/>
            </a:xfrm>
            <a:prstGeom prst="straightConnector1">
              <a:avLst/>
            </a:prstGeom>
            <a:ln w="50800">
              <a:solidFill>
                <a:srgbClr val="6F7878"/>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xmlns="" id="{DC488006-7266-4696-9766-8190A38EC896}"/>
                </a:ext>
              </a:extLst>
            </p:cNvPr>
            <p:cNvSpPr/>
            <p:nvPr/>
          </p:nvSpPr>
          <p:spPr>
            <a:xfrm>
              <a:off x="5033123" y="1368430"/>
              <a:ext cx="1321011" cy="456333"/>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Data Engineer IV</a:t>
              </a:r>
            </a:p>
          </p:txBody>
        </p:sp>
        <p:sp>
          <p:nvSpPr>
            <p:cNvPr id="45" name="Oval 44">
              <a:extLst>
                <a:ext uri="{FF2B5EF4-FFF2-40B4-BE49-F238E27FC236}">
                  <a16:creationId xmlns:a16="http://schemas.microsoft.com/office/drawing/2014/main" xmlns="" id="{829D1CF2-49EF-4F1A-9D33-7CCA8320FE12}"/>
                </a:ext>
              </a:extLst>
            </p:cNvPr>
            <p:cNvSpPr/>
            <p:nvPr/>
          </p:nvSpPr>
          <p:spPr>
            <a:xfrm>
              <a:off x="5796743" y="1790693"/>
              <a:ext cx="210312" cy="232871"/>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000" b="1">
                  <a:solidFill>
                    <a:schemeClr val="bg1"/>
                  </a:solidFill>
                </a:rPr>
                <a:t>4</a:t>
              </a:r>
            </a:p>
          </p:txBody>
        </p:sp>
      </p:grpSp>
      <p:pic>
        <p:nvPicPr>
          <p:cNvPr id="91" name="Picture 90">
            <a:extLst>
              <a:ext uri="{FF2B5EF4-FFF2-40B4-BE49-F238E27FC236}">
                <a16:creationId xmlns:a16="http://schemas.microsoft.com/office/drawing/2014/main" xmlns="" id="{CD5B4961-CA1D-40DB-8793-4E72C4AA4733}"/>
              </a:ext>
            </a:extLst>
          </p:cNvPr>
          <p:cNvPicPr>
            <a:picLocks noChangeAspect="1"/>
          </p:cNvPicPr>
          <p:nvPr/>
        </p:nvPicPr>
        <p:blipFill>
          <a:blip r:embed="rId7"/>
          <a:stretch>
            <a:fillRect/>
          </a:stretch>
        </p:blipFill>
        <p:spPr>
          <a:xfrm>
            <a:off x="7453137" y="1787611"/>
            <a:ext cx="4526658" cy="1530786"/>
          </a:xfrm>
          <a:prstGeom prst="rect">
            <a:avLst/>
          </a:prstGeom>
        </p:spPr>
      </p:pic>
      <p:grpSp>
        <p:nvGrpSpPr>
          <p:cNvPr id="46" name="Group 45">
            <a:extLst>
              <a:ext uri="{FF2B5EF4-FFF2-40B4-BE49-F238E27FC236}">
                <a16:creationId xmlns:a16="http://schemas.microsoft.com/office/drawing/2014/main" xmlns="" id="{9613E490-646F-477C-843E-094C303C0892}"/>
              </a:ext>
            </a:extLst>
          </p:cNvPr>
          <p:cNvGrpSpPr/>
          <p:nvPr/>
        </p:nvGrpSpPr>
        <p:grpSpPr>
          <a:xfrm>
            <a:off x="731464" y="3992865"/>
            <a:ext cx="10729071" cy="1098938"/>
            <a:chOff x="457200" y="5167657"/>
            <a:chExt cx="11149600" cy="1098938"/>
          </a:xfrm>
        </p:grpSpPr>
        <p:sp>
          <p:nvSpPr>
            <p:cNvPr id="47" name="Rectangle 46">
              <a:extLst>
                <a:ext uri="{FF2B5EF4-FFF2-40B4-BE49-F238E27FC236}">
                  <a16:creationId xmlns:a16="http://schemas.microsoft.com/office/drawing/2014/main" xmlns="" id="{94D02319-206C-405B-8133-12D64663B814}"/>
                </a:ext>
              </a:extLst>
            </p:cNvPr>
            <p:cNvSpPr/>
            <p:nvPr/>
          </p:nvSpPr>
          <p:spPr>
            <a:xfrm>
              <a:off x="3436387" y="5178464"/>
              <a:ext cx="2377440" cy="35661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bg1"/>
                  </a:solidFill>
                </a:rPr>
                <a:t>2. Grow to Data Engineer II</a:t>
              </a:r>
            </a:p>
          </p:txBody>
        </p:sp>
        <p:sp>
          <p:nvSpPr>
            <p:cNvPr id="48" name="TextBox 47">
              <a:extLst>
                <a:ext uri="{FF2B5EF4-FFF2-40B4-BE49-F238E27FC236}">
                  <a16:creationId xmlns:a16="http://schemas.microsoft.com/office/drawing/2014/main" xmlns="" id="{28904F48-06A0-4680-B490-EA1C8A31A591}"/>
                </a:ext>
              </a:extLst>
            </p:cNvPr>
            <p:cNvSpPr txBox="1"/>
            <p:nvPr/>
          </p:nvSpPr>
          <p:spPr>
            <a:xfrm>
              <a:off x="458941" y="5612553"/>
              <a:ext cx="2377440" cy="507831"/>
            </a:xfrm>
            <a:prstGeom prst="rect">
              <a:avLst/>
            </a:prstGeom>
            <a:noFill/>
            <a:ln>
              <a:noFill/>
              <a:prstDash val="dash"/>
            </a:ln>
          </p:spPr>
          <p:txBody>
            <a:bodyPr wrap="square" lIns="0" tIns="0" rIns="0" bIns="0" rtlCol="0">
              <a:spAutoFit/>
            </a:bodyPr>
            <a:lstStyle/>
            <a:p>
              <a:pPr marL="91440"/>
              <a:r>
                <a:rPr lang="en-US" sz="1100"/>
                <a:t>Roles to upskill/reskill: Data Steward; Quality Assistant; Requirements Lead; Developer</a:t>
              </a:r>
            </a:p>
          </p:txBody>
        </p:sp>
        <p:sp>
          <p:nvSpPr>
            <p:cNvPr id="49" name="TextBox 48">
              <a:extLst>
                <a:ext uri="{FF2B5EF4-FFF2-40B4-BE49-F238E27FC236}">
                  <a16:creationId xmlns:a16="http://schemas.microsoft.com/office/drawing/2014/main" xmlns="" id="{DD37B2FA-CFA4-4D3D-9BC5-802F70AC5B73}"/>
                </a:ext>
              </a:extLst>
            </p:cNvPr>
            <p:cNvSpPr txBox="1"/>
            <p:nvPr/>
          </p:nvSpPr>
          <p:spPr>
            <a:xfrm>
              <a:off x="3386502" y="5602537"/>
              <a:ext cx="2377440" cy="338554"/>
            </a:xfrm>
            <a:prstGeom prst="rect">
              <a:avLst/>
            </a:prstGeom>
            <a:noFill/>
            <a:ln>
              <a:noFill/>
              <a:prstDash val="dash"/>
            </a:ln>
          </p:spPr>
          <p:txBody>
            <a:bodyPr wrap="square" lIns="0" tIns="0" rIns="0" bIns="0" rtlCol="0" anchor="ctr">
              <a:spAutoFit/>
            </a:bodyPr>
            <a:lstStyle/>
            <a:p>
              <a:pPr marL="91440"/>
              <a:r>
                <a:rPr lang="en-US" sz="1100" dirty="0"/>
                <a:t>Roles to expand breadth and depth: Scrum Master; Test Lead</a:t>
              </a:r>
            </a:p>
          </p:txBody>
        </p:sp>
        <p:sp>
          <p:nvSpPr>
            <p:cNvPr id="63" name="Rectangle 62">
              <a:extLst>
                <a:ext uri="{FF2B5EF4-FFF2-40B4-BE49-F238E27FC236}">
                  <a16:creationId xmlns:a16="http://schemas.microsoft.com/office/drawing/2014/main" xmlns="" id="{5781B534-A2DC-4971-BBCD-2CA91C58AE80}"/>
                </a:ext>
              </a:extLst>
            </p:cNvPr>
            <p:cNvSpPr/>
            <p:nvPr/>
          </p:nvSpPr>
          <p:spPr>
            <a:xfrm>
              <a:off x="457200" y="5178464"/>
              <a:ext cx="2377440" cy="35661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bg1"/>
                  </a:solidFill>
                </a:rPr>
                <a:t>1. Move to Data Engineer</a:t>
              </a:r>
            </a:p>
          </p:txBody>
        </p:sp>
        <p:sp>
          <p:nvSpPr>
            <p:cNvPr id="64" name="Rectangle 63">
              <a:extLst>
                <a:ext uri="{FF2B5EF4-FFF2-40B4-BE49-F238E27FC236}">
                  <a16:creationId xmlns:a16="http://schemas.microsoft.com/office/drawing/2014/main" xmlns="" id="{83208963-BBF0-4B4E-BE8E-A4C508D8D2DF}"/>
                </a:ext>
              </a:extLst>
            </p:cNvPr>
            <p:cNvSpPr/>
            <p:nvPr/>
          </p:nvSpPr>
          <p:spPr>
            <a:xfrm>
              <a:off x="6324890" y="5167657"/>
              <a:ext cx="2377440" cy="35661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bg1"/>
                  </a:solidFill>
                </a:rPr>
                <a:t>3. Grow to Data Engineer III</a:t>
              </a:r>
            </a:p>
          </p:txBody>
        </p:sp>
        <p:sp>
          <p:nvSpPr>
            <p:cNvPr id="65" name="TextBox 64">
              <a:extLst>
                <a:ext uri="{FF2B5EF4-FFF2-40B4-BE49-F238E27FC236}">
                  <a16:creationId xmlns:a16="http://schemas.microsoft.com/office/drawing/2014/main" xmlns="" id="{5AF79F60-6497-428D-ABC9-313E92BC73AE}"/>
                </a:ext>
              </a:extLst>
            </p:cNvPr>
            <p:cNvSpPr txBox="1"/>
            <p:nvPr/>
          </p:nvSpPr>
          <p:spPr>
            <a:xfrm>
              <a:off x="6324890" y="5561437"/>
              <a:ext cx="2377440" cy="389670"/>
            </a:xfrm>
            <a:prstGeom prst="rect">
              <a:avLst/>
            </a:prstGeom>
            <a:noFill/>
            <a:ln>
              <a:noFill/>
              <a:prstDash val="dash"/>
            </a:ln>
          </p:spPr>
          <p:txBody>
            <a:bodyPr wrap="square" lIns="0" tIns="0" rIns="0" bIns="0" rtlCol="0" anchor="t">
              <a:noAutofit/>
            </a:bodyPr>
            <a:lstStyle/>
            <a:p>
              <a:pPr marL="91440"/>
              <a:r>
                <a:rPr lang="en-US" sz="1100" dirty="0"/>
                <a:t>Roles to expand breadth and depth: CoP Leader; Scrum Master; Product Owner</a:t>
              </a:r>
            </a:p>
          </p:txBody>
        </p:sp>
        <p:cxnSp>
          <p:nvCxnSpPr>
            <p:cNvPr id="67" name="Straight Arrow Connector 66">
              <a:extLst>
                <a:ext uri="{FF2B5EF4-FFF2-40B4-BE49-F238E27FC236}">
                  <a16:creationId xmlns:a16="http://schemas.microsoft.com/office/drawing/2014/main" xmlns="" id="{43A98AA5-55E3-430C-9674-E6F925D2B4CE}"/>
                </a:ext>
              </a:extLst>
            </p:cNvPr>
            <p:cNvCxnSpPr>
              <a:cxnSpLocks/>
            </p:cNvCxnSpPr>
            <p:nvPr/>
          </p:nvCxnSpPr>
          <p:spPr>
            <a:xfrm>
              <a:off x="5813827" y="5331087"/>
              <a:ext cx="480092" cy="0"/>
            </a:xfrm>
            <a:prstGeom prst="straightConnector1">
              <a:avLst/>
            </a:prstGeom>
            <a:ln w="50800">
              <a:solidFill>
                <a:srgbClr val="6F7878"/>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xmlns="" id="{846B8B2C-662C-4A6C-A732-4FE83ADCF189}"/>
                </a:ext>
              </a:extLst>
            </p:cNvPr>
            <p:cNvSpPr/>
            <p:nvPr/>
          </p:nvSpPr>
          <p:spPr>
            <a:xfrm>
              <a:off x="9145288" y="5178464"/>
              <a:ext cx="2377440" cy="35661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bg1"/>
                  </a:solidFill>
                </a:rPr>
                <a:t>4. Grow to Data Engineer IV</a:t>
              </a:r>
            </a:p>
          </p:txBody>
        </p:sp>
        <p:cxnSp>
          <p:nvCxnSpPr>
            <p:cNvPr id="69" name="Straight Arrow Connector 68">
              <a:extLst>
                <a:ext uri="{FF2B5EF4-FFF2-40B4-BE49-F238E27FC236}">
                  <a16:creationId xmlns:a16="http://schemas.microsoft.com/office/drawing/2014/main" xmlns="" id="{E412279F-D294-41B0-9A4D-01F538C00AC5}"/>
                </a:ext>
              </a:extLst>
            </p:cNvPr>
            <p:cNvCxnSpPr>
              <a:cxnSpLocks/>
              <a:stCxn id="64" idx="3"/>
              <a:endCxn id="68" idx="1"/>
            </p:cNvCxnSpPr>
            <p:nvPr/>
          </p:nvCxnSpPr>
          <p:spPr>
            <a:xfrm>
              <a:off x="8702330" y="5345965"/>
              <a:ext cx="442958" cy="10807"/>
            </a:xfrm>
            <a:prstGeom prst="straightConnector1">
              <a:avLst/>
            </a:prstGeom>
            <a:ln w="50800">
              <a:solidFill>
                <a:srgbClr val="6F7878"/>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xmlns="" id="{D183ACF9-7232-4654-86DE-D7B65EC10ABD}"/>
                </a:ext>
              </a:extLst>
            </p:cNvPr>
            <p:cNvSpPr txBox="1"/>
            <p:nvPr/>
          </p:nvSpPr>
          <p:spPr>
            <a:xfrm>
              <a:off x="9229360" y="5589487"/>
              <a:ext cx="2377440" cy="677108"/>
            </a:xfrm>
            <a:prstGeom prst="rect">
              <a:avLst/>
            </a:prstGeom>
            <a:noFill/>
            <a:ln>
              <a:noFill/>
              <a:prstDash val="dash"/>
            </a:ln>
          </p:spPr>
          <p:txBody>
            <a:bodyPr wrap="square" lIns="0" tIns="0" rIns="0" bIns="0" rtlCol="0" anchor="t">
              <a:noAutofit/>
            </a:bodyPr>
            <a:lstStyle/>
            <a:p>
              <a:pPr marL="91440"/>
              <a:r>
                <a:rPr lang="en-US" sz="1100"/>
                <a:t>Leverage Job Family Guide and Career Enablers Framework to identify stretch responsibilities and experiences</a:t>
              </a:r>
            </a:p>
            <a:p>
              <a:pPr marL="91440"/>
              <a:endParaRPr lang="en-US" sz="1100"/>
            </a:p>
          </p:txBody>
        </p:sp>
      </p:grpSp>
      <p:cxnSp>
        <p:nvCxnSpPr>
          <p:cNvPr id="34" name="Straight Arrow Connector 33">
            <a:extLst>
              <a:ext uri="{FF2B5EF4-FFF2-40B4-BE49-F238E27FC236}">
                <a16:creationId xmlns:a16="http://schemas.microsoft.com/office/drawing/2014/main" xmlns="" id="{CD9B68FE-199A-498E-A70E-134411A57E84}"/>
              </a:ext>
            </a:extLst>
          </p:cNvPr>
          <p:cNvCxnSpPr>
            <a:cxnSpLocks/>
            <a:stCxn id="63" idx="3"/>
          </p:cNvCxnSpPr>
          <p:nvPr/>
        </p:nvCxnSpPr>
        <p:spPr>
          <a:xfrm flipV="1">
            <a:off x="3019234" y="4180112"/>
            <a:ext cx="600794" cy="1868"/>
          </a:xfrm>
          <a:prstGeom prst="straightConnector1">
            <a:avLst/>
          </a:prstGeom>
          <a:ln w="50800">
            <a:solidFill>
              <a:srgbClr val="6F787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285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A113FB54-8A27-4B7E-B03E-3E0F71B50635}"/>
              </a:ext>
            </a:extLst>
          </p:cNvPr>
          <p:cNvGraphicFramePr>
            <a:graphicFrameLocks noChangeAspect="1"/>
          </p:cNvGraphicFramePr>
          <p:nvPr>
            <p:custDataLst>
              <p:tags r:id="rId2"/>
            </p:custDataLst>
            <p:extLst>
              <p:ext uri="{D42A27DB-BD31-4B8C-83A1-F6EECF244321}">
                <p14:modId xmlns:p14="http://schemas.microsoft.com/office/powerpoint/2010/main" val="12889053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8852"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A113FB54-8A27-4B7E-B03E-3E0F71B5063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xmlns="" id="{1CEAE554-E79B-46F7-962D-135FF0BF9AC6}"/>
              </a:ext>
            </a:extLst>
          </p:cNvPr>
          <p:cNvSpPr/>
          <p:nvPr/>
        </p:nvSpPr>
        <p:spPr>
          <a:xfrm>
            <a:off x="457200" y="3824129"/>
            <a:ext cx="11277600" cy="2163921"/>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1"/>
              </a:solidFill>
            </a:endParaRPr>
          </a:p>
        </p:txBody>
      </p:sp>
      <p:sp>
        <p:nvSpPr>
          <p:cNvPr id="2" name="Title 1">
            <a:extLst>
              <a:ext uri="{FF2B5EF4-FFF2-40B4-BE49-F238E27FC236}">
                <a16:creationId xmlns:a16="http://schemas.microsoft.com/office/drawing/2014/main" xmlns="" id="{256D6715-6870-40FB-B3C3-BBDE8F555311}"/>
              </a:ext>
            </a:extLst>
          </p:cNvPr>
          <p:cNvSpPr>
            <a:spLocks noGrp="1"/>
          </p:cNvSpPr>
          <p:nvPr>
            <p:ph type="title"/>
          </p:nvPr>
        </p:nvSpPr>
        <p:spPr/>
        <p:txBody>
          <a:bodyPr vert="horz"/>
          <a:lstStyle/>
          <a:p>
            <a:r>
              <a:rPr lang="en-US" dirty="0"/>
              <a:t>Sample Growth Paths — Do you like data and insights? </a:t>
            </a:r>
          </a:p>
        </p:txBody>
      </p:sp>
      <p:pic>
        <p:nvPicPr>
          <p:cNvPr id="77" name="Picture 76">
            <a:extLst>
              <a:ext uri="{FF2B5EF4-FFF2-40B4-BE49-F238E27FC236}">
                <a16:creationId xmlns:a16="http://schemas.microsoft.com/office/drawing/2014/main" xmlns="" id="{ACF92CFE-C5B6-460A-ACA3-F54FBA584F25}"/>
              </a:ext>
            </a:extLst>
          </p:cNvPr>
          <p:cNvPicPr>
            <a:picLocks noChangeAspect="1"/>
          </p:cNvPicPr>
          <p:nvPr/>
        </p:nvPicPr>
        <p:blipFill>
          <a:blip r:embed="rId7"/>
          <a:stretch>
            <a:fillRect/>
          </a:stretch>
        </p:blipFill>
        <p:spPr>
          <a:xfrm>
            <a:off x="7636355" y="1782497"/>
            <a:ext cx="4477025" cy="1474937"/>
          </a:xfrm>
          <a:prstGeom prst="rect">
            <a:avLst/>
          </a:prstGeom>
        </p:spPr>
      </p:pic>
      <p:sp>
        <p:nvSpPr>
          <p:cNvPr id="119" name="Rectangle 118">
            <a:extLst>
              <a:ext uri="{FF2B5EF4-FFF2-40B4-BE49-F238E27FC236}">
                <a16:creationId xmlns:a16="http://schemas.microsoft.com/office/drawing/2014/main" xmlns="" id="{2DB49356-79E3-4F88-A444-AD8C8B3CB396}"/>
              </a:ext>
            </a:extLst>
          </p:cNvPr>
          <p:cNvSpPr/>
          <p:nvPr/>
        </p:nvSpPr>
        <p:spPr>
          <a:xfrm>
            <a:off x="3704060" y="1358300"/>
            <a:ext cx="1919470" cy="236793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0" name="Rectangle 119">
            <a:extLst>
              <a:ext uri="{FF2B5EF4-FFF2-40B4-BE49-F238E27FC236}">
                <a16:creationId xmlns:a16="http://schemas.microsoft.com/office/drawing/2014/main" xmlns="" id="{7F9ABE63-7022-4956-B35E-9ECE928711DD}"/>
              </a:ext>
            </a:extLst>
          </p:cNvPr>
          <p:cNvSpPr/>
          <p:nvPr/>
        </p:nvSpPr>
        <p:spPr>
          <a:xfrm>
            <a:off x="457200" y="1360155"/>
            <a:ext cx="3246860" cy="2367932"/>
          </a:xfrm>
          <a:prstGeom prst="rect">
            <a:avLst/>
          </a:prstGeom>
          <a:solidFill>
            <a:srgbClr val="A1B3CA"/>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r>
              <a:rPr lang="en-US" sz="1200" b="1">
                <a:solidFill>
                  <a:schemeClr val="bg1"/>
                </a:solidFill>
                <a:latin typeface="+mj-lt"/>
              </a:rPr>
              <a:t>Engineering Family</a:t>
            </a:r>
          </a:p>
        </p:txBody>
      </p:sp>
      <p:sp>
        <p:nvSpPr>
          <p:cNvPr id="129" name="TextBox 128">
            <a:extLst>
              <a:ext uri="{FF2B5EF4-FFF2-40B4-BE49-F238E27FC236}">
                <a16:creationId xmlns:a16="http://schemas.microsoft.com/office/drawing/2014/main" xmlns="" id="{4764013D-40E1-488E-93C0-69CB4D6798C9}"/>
              </a:ext>
            </a:extLst>
          </p:cNvPr>
          <p:cNvSpPr txBox="1"/>
          <p:nvPr/>
        </p:nvSpPr>
        <p:spPr>
          <a:xfrm>
            <a:off x="3964965" y="1395194"/>
            <a:ext cx="1329215" cy="276999"/>
          </a:xfrm>
          <a:prstGeom prst="rect">
            <a:avLst/>
          </a:prstGeom>
          <a:noFill/>
        </p:spPr>
        <p:txBody>
          <a:bodyPr wrap="square" lIns="0" rIns="0" rtlCol="0">
            <a:spAutoFit/>
          </a:bodyPr>
          <a:lstStyle/>
          <a:p>
            <a:pPr>
              <a:spcBef>
                <a:spcPts val="200"/>
              </a:spcBef>
            </a:pPr>
            <a:r>
              <a:rPr lang="en-US" sz="1200" b="1">
                <a:latin typeface="+mj-lt"/>
              </a:rPr>
              <a:t>Analysis Family</a:t>
            </a:r>
          </a:p>
        </p:txBody>
      </p:sp>
      <p:sp>
        <p:nvSpPr>
          <p:cNvPr id="130" name="Rectangle 129">
            <a:extLst>
              <a:ext uri="{FF2B5EF4-FFF2-40B4-BE49-F238E27FC236}">
                <a16:creationId xmlns:a16="http://schemas.microsoft.com/office/drawing/2014/main" xmlns="" id="{3A171F66-A711-4786-A6DC-2AED3B2AC5FD}"/>
              </a:ext>
            </a:extLst>
          </p:cNvPr>
          <p:cNvSpPr/>
          <p:nvPr/>
        </p:nvSpPr>
        <p:spPr>
          <a:xfrm>
            <a:off x="5600799" y="1360153"/>
            <a:ext cx="1941546" cy="2366077"/>
          </a:xfrm>
          <a:prstGeom prst="rect">
            <a:avLst/>
          </a:prstGeom>
          <a:solidFill>
            <a:srgbClr val="B8E9FA"/>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pPr algn="ctr"/>
            <a:endParaRPr lang="en-US" sz="900" b="1">
              <a:solidFill>
                <a:schemeClr val="tx1"/>
              </a:solidFill>
            </a:endParaRPr>
          </a:p>
        </p:txBody>
      </p:sp>
      <p:sp>
        <p:nvSpPr>
          <p:cNvPr id="131" name="TextBox 130">
            <a:extLst>
              <a:ext uri="{FF2B5EF4-FFF2-40B4-BE49-F238E27FC236}">
                <a16:creationId xmlns:a16="http://schemas.microsoft.com/office/drawing/2014/main" xmlns="" id="{D4B4A7C7-92A0-4704-937E-A04726347D86}"/>
              </a:ext>
            </a:extLst>
          </p:cNvPr>
          <p:cNvSpPr txBox="1"/>
          <p:nvPr/>
        </p:nvSpPr>
        <p:spPr>
          <a:xfrm>
            <a:off x="5674872" y="1388675"/>
            <a:ext cx="1787199" cy="276999"/>
          </a:xfrm>
          <a:prstGeom prst="rect">
            <a:avLst/>
          </a:prstGeom>
          <a:noFill/>
        </p:spPr>
        <p:txBody>
          <a:bodyPr wrap="square" lIns="0" rIns="0" rtlCol="0">
            <a:spAutoFit/>
          </a:bodyPr>
          <a:lstStyle/>
          <a:p>
            <a:pPr>
              <a:spcBef>
                <a:spcPts val="200"/>
              </a:spcBef>
            </a:pPr>
            <a:r>
              <a:rPr lang="en-US" sz="1200" b="1">
                <a:latin typeface="+mj-lt"/>
              </a:rPr>
              <a:t>Architecture Family</a:t>
            </a:r>
          </a:p>
        </p:txBody>
      </p:sp>
      <p:grpSp>
        <p:nvGrpSpPr>
          <p:cNvPr id="3" name="Group 2">
            <a:extLst>
              <a:ext uri="{FF2B5EF4-FFF2-40B4-BE49-F238E27FC236}">
                <a16:creationId xmlns:a16="http://schemas.microsoft.com/office/drawing/2014/main" xmlns="" id="{2ABD1357-CF81-4AAC-BFB3-91249581C899}"/>
              </a:ext>
            </a:extLst>
          </p:cNvPr>
          <p:cNvGrpSpPr/>
          <p:nvPr/>
        </p:nvGrpSpPr>
        <p:grpSpPr>
          <a:xfrm>
            <a:off x="558693" y="1782497"/>
            <a:ext cx="6501857" cy="1820711"/>
            <a:chOff x="616417" y="1738774"/>
            <a:chExt cx="6501857" cy="1820711"/>
          </a:xfrm>
        </p:grpSpPr>
        <p:sp>
          <p:nvSpPr>
            <p:cNvPr id="74" name="Rectangle 73">
              <a:extLst>
                <a:ext uri="{FF2B5EF4-FFF2-40B4-BE49-F238E27FC236}">
                  <a16:creationId xmlns:a16="http://schemas.microsoft.com/office/drawing/2014/main" xmlns="" id="{069FFC39-8760-437F-BBB1-5573AE415BCE}"/>
                </a:ext>
              </a:extLst>
            </p:cNvPr>
            <p:cNvSpPr/>
            <p:nvPr/>
          </p:nvSpPr>
          <p:spPr>
            <a:xfrm>
              <a:off x="1882654" y="3071088"/>
              <a:ext cx="809256" cy="488397"/>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Data </a:t>
              </a:r>
              <a:br>
                <a:rPr lang="en-US" sz="1200" b="1">
                  <a:solidFill>
                    <a:schemeClr val="bg1"/>
                  </a:solidFill>
                </a:rPr>
              </a:br>
              <a:r>
                <a:rPr lang="en-US" sz="1200" b="1">
                  <a:solidFill>
                    <a:schemeClr val="bg1"/>
                  </a:solidFill>
                </a:rPr>
                <a:t>Engineer I</a:t>
              </a:r>
            </a:p>
          </p:txBody>
        </p:sp>
        <p:sp>
          <p:nvSpPr>
            <p:cNvPr id="75" name="Rectangle 74">
              <a:extLst>
                <a:ext uri="{FF2B5EF4-FFF2-40B4-BE49-F238E27FC236}">
                  <a16:creationId xmlns:a16="http://schemas.microsoft.com/office/drawing/2014/main" xmlns="" id="{8E2A2D86-4CDC-4B16-A096-A77E6C260208}"/>
                </a:ext>
              </a:extLst>
            </p:cNvPr>
            <p:cNvSpPr/>
            <p:nvPr/>
          </p:nvSpPr>
          <p:spPr>
            <a:xfrm>
              <a:off x="616417" y="3071088"/>
              <a:ext cx="809256" cy="488397"/>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Software Engineer I</a:t>
              </a:r>
            </a:p>
          </p:txBody>
        </p:sp>
        <p:cxnSp>
          <p:nvCxnSpPr>
            <p:cNvPr id="76" name="Straight Arrow Connector 75">
              <a:extLst>
                <a:ext uri="{FF2B5EF4-FFF2-40B4-BE49-F238E27FC236}">
                  <a16:creationId xmlns:a16="http://schemas.microsoft.com/office/drawing/2014/main" xmlns="" id="{BB56B9EB-7AD7-4239-BCF0-C988A9453BA2}"/>
                </a:ext>
              </a:extLst>
            </p:cNvPr>
            <p:cNvCxnSpPr>
              <a:stCxn id="75" idx="3"/>
              <a:endCxn id="74" idx="1"/>
            </p:cNvCxnSpPr>
            <p:nvPr/>
          </p:nvCxnSpPr>
          <p:spPr>
            <a:xfrm>
              <a:off x="1425673" y="3315287"/>
              <a:ext cx="456981"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xmlns="" id="{F4C20E13-E78D-412F-B0E0-35BABF05ABC2}"/>
                </a:ext>
              </a:extLst>
            </p:cNvPr>
            <p:cNvSpPr/>
            <p:nvPr/>
          </p:nvSpPr>
          <p:spPr>
            <a:xfrm>
              <a:off x="1467814" y="2939685"/>
              <a:ext cx="307869" cy="323752"/>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100" b="1">
                  <a:solidFill>
                    <a:schemeClr val="bg1"/>
                  </a:solidFill>
                </a:rPr>
                <a:t>1A</a:t>
              </a:r>
              <a:endParaRPr lang="en-US" sz="1400" b="1">
                <a:solidFill>
                  <a:schemeClr val="bg1"/>
                </a:solidFill>
              </a:endParaRPr>
            </a:p>
          </p:txBody>
        </p:sp>
        <p:sp>
          <p:nvSpPr>
            <p:cNvPr id="66" name="Rectangle 65">
              <a:extLst>
                <a:ext uri="{FF2B5EF4-FFF2-40B4-BE49-F238E27FC236}">
                  <a16:creationId xmlns:a16="http://schemas.microsoft.com/office/drawing/2014/main" xmlns="" id="{B28F50C8-81EE-40F6-8BE2-088DDB87B7E0}"/>
                </a:ext>
              </a:extLst>
            </p:cNvPr>
            <p:cNvSpPr/>
            <p:nvPr/>
          </p:nvSpPr>
          <p:spPr>
            <a:xfrm>
              <a:off x="4137580" y="2453408"/>
              <a:ext cx="1001453" cy="488396"/>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Analytics  Analyst II </a:t>
              </a:r>
            </a:p>
          </p:txBody>
        </p:sp>
        <p:sp>
          <p:nvSpPr>
            <p:cNvPr id="67" name="Rectangle 66">
              <a:extLst>
                <a:ext uri="{FF2B5EF4-FFF2-40B4-BE49-F238E27FC236}">
                  <a16:creationId xmlns:a16="http://schemas.microsoft.com/office/drawing/2014/main" xmlns="" id="{21878CD8-7C1A-4099-8D97-AFE2420AFB99}"/>
                </a:ext>
              </a:extLst>
            </p:cNvPr>
            <p:cNvSpPr/>
            <p:nvPr/>
          </p:nvSpPr>
          <p:spPr>
            <a:xfrm>
              <a:off x="4137581" y="1749221"/>
              <a:ext cx="1001460" cy="488396"/>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Analytics Analysts III</a:t>
              </a:r>
            </a:p>
          </p:txBody>
        </p:sp>
        <p:sp>
          <p:nvSpPr>
            <p:cNvPr id="68" name="Rectangle 67">
              <a:extLst>
                <a:ext uri="{FF2B5EF4-FFF2-40B4-BE49-F238E27FC236}">
                  <a16:creationId xmlns:a16="http://schemas.microsoft.com/office/drawing/2014/main" xmlns="" id="{92F83086-6B02-48EF-A75B-4FB4E81AD181}"/>
                </a:ext>
              </a:extLst>
            </p:cNvPr>
            <p:cNvSpPr/>
            <p:nvPr/>
          </p:nvSpPr>
          <p:spPr>
            <a:xfrm>
              <a:off x="5998073" y="1738774"/>
              <a:ext cx="1120201" cy="488396"/>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Information Architect I</a:t>
              </a:r>
            </a:p>
          </p:txBody>
        </p:sp>
        <p:sp>
          <p:nvSpPr>
            <p:cNvPr id="72" name="Oval 71">
              <a:extLst>
                <a:ext uri="{FF2B5EF4-FFF2-40B4-BE49-F238E27FC236}">
                  <a16:creationId xmlns:a16="http://schemas.microsoft.com/office/drawing/2014/main" xmlns="" id="{9511067B-9978-4893-9707-749475D051F6}"/>
                </a:ext>
              </a:extLst>
            </p:cNvPr>
            <p:cNvSpPr/>
            <p:nvPr/>
          </p:nvSpPr>
          <p:spPr>
            <a:xfrm>
              <a:off x="3509391" y="3020828"/>
              <a:ext cx="227491" cy="234446"/>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100" b="1">
                  <a:solidFill>
                    <a:schemeClr val="bg1"/>
                  </a:solidFill>
                </a:rPr>
                <a:t>2</a:t>
              </a:r>
              <a:endParaRPr lang="en-US" sz="1400" b="1">
                <a:solidFill>
                  <a:schemeClr val="bg1"/>
                </a:solidFill>
              </a:endParaRPr>
            </a:p>
          </p:txBody>
        </p:sp>
        <p:sp>
          <p:nvSpPr>
            <p:cNvPr id="73" name="Oval 72">
              <a:extLst>
                <a:ext uri="{FF2B5EF4-FFF2-40B4-BE49-F238E27FC236}">
                  <a16:creationId xmlns:a16="http://schemas.microsoft.com/office/drawing/2014/main" xmlns="" id="{4D54F8BB-38C1-444C-B71A-F3EE42BA6D30}"/>
                </a:ext>
              </a:extLst>
            </p:cNvPr>
            <p:cNvSpPr/>
            <p:nvPr/>
          </p:nvSpPr>
          <p:spPr>
            <a:xfrm>
              <a:off x="5445660" y="1760347"/>
              <a:ext cx="192024" cy="196111"/>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100" b="1">
                  <a:solidFill>
                    <a:schemeClr val="bg1"/>
                  </a:solidFill>
                </a:rPr>
                <a:t>4</a:t>
              </a:r>
            </a:p>
          </p:txBody>
        </p:sp>
        <p:cxnSp>
          <p:nvCxnSpPr>
            <p:cNvPr id="49" name="Connector: Elbow 48">
              <a:extLst>
                <a:ext uri="{FF2B5EF4-FFF2-40B4-BE49-F238E27FC236}">
                  <a16:creationId xmlns:a16="http://schemas.microsoft.com/office/drawing/2014/main" xmlns="" id="{4B04160E-D197-47AD-971B-72BCDD08981E}"/>
                </a:ext>
              </a:extLst>
            </p:cNvPr>
            <p:cNvCxnSpPr>
              <a:cxnSpLocks/>
              <a:stCxn id="74" idx="3"/>
            </p:cNvCxnSpPr>
            <p:nvPr/>
          </p:nvCxnSpPr>
          <p:spPr>
            <a:xfrm flipV="1">
              <a:off x="2691910" y="2953731"/>
              <a:ext cx="1941547" cy="361556"/>
            </a:xfrm>
            <a:prstGeom prst="bentConnector2">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xmlns="" id="{81578F99-653F-4D73-BDD9-EE73D756DA04}"/>
                </a:ext>
              </a:extLst>
            </p:cNvPr>
            <p:cNvCxnSpPr>
              <a:cxnSpLocks/>
            </p:cNvCxnSpPr>
            <p:nvPr/>
          </p:nvCxnSpPr>
          <p:spPr>
            <a:xfrm flipV="1">
              <a:off x="4637190" y="2237617"/>
              <a:ext cx="0" cy="213632"/>
            </a:xfrm>
            <a:prstGeom prst="straightConnector1">
              <a:avLst/>
            </a:prstGeom>
            <a:ln w="57150">
              <a:solidFill>
                <a:srgbClr val="6F7878"/>
              </a:solidFill>
              <a:tailEnd type="triangle"/>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xmlns="" id="{9EADAEC4-ED92-45A9-8FAC-D11F94C5B82F}"/>
                </a:ext>
              </a:extLst>
            </p:cNvPr>
            <p:cNvSpPr/>
            <p:nvPr/>
          </p:nvSpPr>
          <p:spPr>
            <a:xfrm>
              <a:off x="4137581" y="2247457"/>
              <a:ext cx="192024" cy="196111"/>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100" b="1">
                  <a:solidFill>
                    <a:schemeClr val="bg1"/>
                  </a:solidFill>
                </a:rPr>
                <a:t>3</a:t>
              </a:r>
              <a:endParaRPr lang="en-US" sz="1400" b="1">
                <a:solidFill>
                  <a:schemeClr val="bg1"/>
                </a:solidFill>
              </a:endParaRPr>
            </a:p>
          </p:txBody>
        </p:sp>
        <p:cxnSp>
          <p:nvCxnSpPr>
            <p:cNvPr id="65" name="Straight Arrow Connector 64">
              <a:extLst>
                <a:ext uri="{FF2B5EF4-FFF2-40B4-BE49-F238E27FC236}">
                  <a16:creationId xmlns:a16="http://schemas.microsoft.com/office/drawing/2014/main" xmlns="" id="{EC2B5368-02C0-4599-8EA5-2A760F881791}"/>
                </a:ext>
              </a:extLst>
            </p:cNvPr>
            <p:cNvCxnSpPr>
              <a:cxnSpLocks/>
              <a:stCxn id="67" idx="3"/>
            </p:cNvCxnSpPr>
            <p:nvPr/>
          </p:nvCxnSpPr>
          <p:spPr>
            <a:xfrm>
              <a:off x="5139041" y="1993419"/>
              <a:ext cx="850081" cy="0"/>
            </a:xfrm>
            <a:prstGeom prst="straightConnector1">
              <a:avLst/>
            </a:prstGeom>
            <a:ln w="57150">
              <a:solidFill>
                <a:srgbClr val="DE0A0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xmlns="" id="{44CB7967-B344-419A-AE71-B6CE357F334E}"/>
              </a:ext>
            </a:extLst>
          </p:cNvPr>
          <p:cNvGrpSpPr/>
          <p:nvPr/>
        </p:nvGrpSpPr>
        <p:grpSpPr>
          <a:xfrm>
            <a:off x="748120" y="3975764"/>
            <a:ext cx="10653382" cy="1073731"/>
            <a:chOff x="546145" y="5237651"/>
            <a:chExt cx="10653382" cy="1073731"/>
          </a:xfrm>
        </p:grpSpPr>
        <p:sp>
          <p:nvSpPr>
            <p:cNvPr id="80" name="Rectangle 79">
              <a:extLst>
                <a:ext uri="{FF2B5EF4-FFF2-40B4-BE49-F238E27FC236}">
                  <a16:creationId xmlns:a16="http://schemas.microsoft.com/office/drawing/2014/main" xmlns="" id="{565C6D93-E2F1-44D2-BEDE-F48D9F45A17A}"/>
                </a:ext>
              </a:extLst>
            </p:cNvPr>
            <p:cNvSpPr/>
            <p:nvPr/>
          </p:nvSpPr>
          <p:spPr>
            <a:xfrm>
              <a:off x="3300770" y="5240697"/>
              <a:ext cx="2377440" cy="35661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bg1"/>
                  </a:solidFill>
                </a:rPr>
                <a:t>2. Move to Analytics Analyst II</a:t>
              </a:r>
            </a:p>
          </p:txBody>
        </p:sp>
        <p:sp>
          <p:nvSpPr>
            <p:cNvPr id="81" name="TextBox 80">
              <a:extLst>
                <a:ext uri="{FF2B5EF4-FFF2-40B4-BE49-F238E27FC236}">
                  <a16:creationId xmlns:a16="http://schemas.microsoft.com/office/drawing/2014/main" xmlns="" id="{DD179C61-BACD-4A9D-969B-93D7C6E505B5}"/>
                </a:ext>
              </a:extLst>
            </p:cNvPr>
            <p:cNvSpPr txBox="1"/>
            <p:nvPr/>
          </p:nvSpPr>
          <p:spPr>
            <a:xfrm>
              <a:off x="546145" y="5634274"/>
              <a:ext cx="2377440" cy="507831"/>
            </a:xfrm>
            <a:prstGeom prst="rect">
              <a:avLst/>
            </a:prstGeom>
            <a:noFill/>
            <a:ln>
              <a:noFill/>
              <a:prstDash val="dash"/>
            </a:ln>
          </p:spPr>
          <p:txBody>
            <a:bodyPr wrap="square" lIns="0" tIns="0" rIns="0" bIns="0" rtlCol="0" anchor="t">
              <a:spAutoFit/>
            </a:bodyPr>
            <a:lstStyle/>
            <a:p>
              <a:pPr marL="91440"/>
              <a:r>
                <a:rPr lang="en-US" sz="1100"/>
                <a:t>Roles to upskill/reskill: Data Steward; Quality Assistant; Requirements Lead; Developer</a:t>
              </a:r>
            </a:p>
          </p:txBody>
        </p:sp>
        <p:sp>
          <p:nvSpPr>
            <p:cNvPr id="82" name="TextBox 81">
              <a:extLst>
                <a:ext uri="{FF2B5EF4-FFF2-40B4-BE49-F238E27FC236}">
                  <a16:creationId xmlns:a16="http://schemas.microsoft.com/office/drawing/2014/main" xmlns="" id="{8B47B481-88B0-4F91-A4F8-BE0D0ABC512D}"/>
                </a:ext>
              </a:extLst>
            </p:cNvPr>
            <p:cNvSpPr txBox="1"/>
            <p:nvPr/>
          </p:nvSpPr>
          <p:spPr>
            <a:xfrm>
              <a:off x="3300770" y="5634274"/>
              <a:ext cx="2377440" cy="507831"/>
            </a:xfrm>
            <a:prstGeom prst="rect">
              <a:avLst/>
            </a:prstGeom>
            <a:noFill/>
            <a:ln>
              <a:noFill/>
              <a:prstDash val="dash"/>
            </a:ln>
          </p:spPr>
          <p:txBody>
            <a:bodyPr wrap="square" lIns="0" tIns="0" rIns="0" bIns="0" rtlCol="0" anchor="t">
              <a:spAutoFit/>
            </a:bodyPr>
            <a:lstStyle/>
            <a:p>
              <a:pPr marL="91440"/>
              <a:r>
                <a:rPr lang="en-US" sz="1100"/>
                <a:t>Roles to upskill/reskill: Market Researcher; Requirements Lead; Demand Manager </a:t>
              </a:r>
            </a:p>
          </p:txBody>
        </p:sp>
        <p:sp>
          <p:nvSpPr>
            <p:cNvPr id="83" name="Rectangle 82">
              <a:extLst>
                <a:ext uri="{FF2B5EF4-FFF2-40B4-BE49-F238E27FC236}">
                  <a16:creationId xmlns:a16="http://schemas.microsoft.com/office/drawing/2014/main" xmlns="" id="{009DF3DF-3A4F-44B9-8F8B-EEFD4C0F1511}"/>
                </a:ext>
              </a:extLst>
            </p:cNvPr>
            <p:cNvSpPr/>
            <p:nvPr/>
          </p:nvSpPr>
          <p:spPr>
            <a:xfrm>
              <a:off x="546146" y="5240697"/>
              <a:ext cx="2377440" cy="35661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bg1"/>
                  </a:solidFill>
                </a:rPr>
                <a:t>1A. Move to Data Engineer I</a:t>
              </a:r>
            </a:p>
          </p:txBody>
        </p:sp>
        <p:sp>
          <p:nvSpPr>
            <p:cNvPr id="84" name="Rectangle 83">
              <a:extLst>
                <a:ext uri="{FF2B5EF4-FFF2-40B4-BE49-F238E27FC236}">
                  <a16:creationId xmlns:a16="http://schemas.microsoft.com/office/drawing/2014/main" xmlns="" id="{C2D72363-04DD-40F8-BCA4-92973A56087A}"/>
                </a:ext>
              </a:extLst>
            </p:cNvPr>
            <p:cNvSpPr/>
            <p:nvPr/>
          </p:nvSpPr>
          <p:spPr>
            <a:xfrm>
              <a:off x="6063858" y="5240697"/>
              <a:ext cx="2377440" cy="35661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bg1"/>
                  </a:solidFill>
                </a:rPr>
                <a:t>3. Grow to Analytics</a:t>
              </a:r>
              <a:br>
                <a:rPr lang="en-US" sz="1200" b="1">
                  <a:solidFill>
                    <a:schemeClr val="bg1"/>
                  </a:solidFill>
                </a:rPr>
              </a:br>
              <a:r>
                <a:rPr lang="en-US" sz="1200" b="1">
                  <a:solidFill>
                    <a:schemeClr val="bg1"/>
                  </a:solidFill>
                </a:rPr>
                <a:t>Analyst III</a:t>
              </a:r>
            </a:p>
          </p:txBody>
        </p:sp>
        <p:sp>
          <p:nvSpPr>
            <p:cNvPr id="85" name="TextBox 84">
              <a:extLst>
                <a:ext uri="{FF2B5EF4-FFF2-40B4-BE49-F238E27FC236}">
                  <a16:creationId xmlns:a16="http://schemas.microsoft.com/office/drawing/2014/main" xmlns="" id="{4EB3F1A0-8C57-4F3B-82FE-5B23EF1F7298}"/>
                </a:ext>
              </a:extLst>
            </p:cNvPr>
            <p:cNvSpPr txBox="1"/>
            <p:nvPr/>
          </p:nvSpPr>
          <p:spPr>
            <a:xfrm>
              <a:off x="6063858" y="5634274"/>
              <a:ext cx="2377440" cy="677108"/>
            </a:xfrm>
            <a:prstGeom prst="rect">
              <a:avLst/>
            </a:prstGeom>
            <a:noFill/>
            <a:ln>
              <a:noFill/>
              <a:prstDash val="dash"/>
            </a:ln>
          </p:spPr>
          <p:txBody>
            <a:bodyPr wrap="square" lIns="0" tIns="0" rIns="0" bIns="0" rtlCol="0" anchor="t">
              <a:noAutofit/>
            </a:bodyPr>
            <a:lstStyle/>
            <a:p>
              <a:pPr marL="91440"/>
              <a:r>
                <a:rPr lang="en-US" sz="1100"/>
                <a:t>Leverage Job Family Guide to identify stretch responsibilities</a:t>
              </a:r>
            </a:p>
            <a:p>
              <a:pPr marL="91440"/>
              <a:endParaRPr lang="en-US" sz="1100"/>
            </a:p>
          </p:txBody>
        </p:sp>
        <p:cxnSp>
          <p:nvCxnSpPr>
            <p:cNvPr id="86" name="Straight Arrow Connector 85">
              <a:extLst>
                <a:ext uri="{FF2B5EF4-FFF2-40B4-BE49-F238E27FC236}">
                  <a16:creationId xmlns:a16="http://schemas.microsoft.com/office/drawing/2014/main" xmlns="" id="{73C5AAAA-4ECB-4693-B431-B33D33273690}"/>
                </a:ext>
              </a:extLst>
            </p:cNvPr>
            <p:cNvCxnSpPr>
              <a:cxnSpLocks/>
            </p:cNvCxnSpPr>
            <p:nvPr/>
          </p:nvCxnSpPr>
          <p:spPr>
            <a:xfrm>
              <a:off x="2923585" y="5419005"/>
              <a:ext cx="355211"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F7F331B7-1497-4929-A3F5-4A92D5EFC713}"/>
                </a:ext>
              </a:extLst>
            </p:cNvPr>
            <p:cNvCxnSpPr>
              <a:cxnSpLocks/>
            </p:cNvCxnSpPr>
            <p:nvPr/>
          </p:nvCxnSpPr>
          <p:spPr>
            <a:xfrm>
              <a:off x="5700738" y="5419005"/>
              <a:ext cx="356616" cy="0"/>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xmlns="" id="{5B996065-2BDC-40DA-8E88-FB4E4035474C}"/>
                </a:ext>
              </a:extLst>
            </p:cNvPr>
            <p:cNvSpPr/>
            <p:nvPr/>
          </p:nvSpPr>
          <p:spPr>
            <a:xfrm>
              <a:off x="8822087" y="5237651"/>
              <a:ext cx="2377440" cy="35661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bg1"/>
                  </a:solidFill>
                </a:rPr>
                <a:t>4. Move to Information Architect I</a:t>
              </a:r>
            </a:p>
          </p:txBody>
        </p:sp>
        <p:sp>
          <p:nvSpPr>
            <p:cNvPr id="89" name="TextBox 88">
              <a:extLst>
                <a:ext uri="{FF2B5EF4-FFF2-40B4-BE49-F238E27FC236}">
                  <a16:creationId xmlns:a16="http://schemas.microsoft.com/office/drawing/2014/main" xmlns="" id="{742E93F2-CC5A-47E0-84F4-A0CCBE8AB4D1}"/>
                </a:ext>
              </a:extLst>
            </p:cNvPr>
            <p:cNvSpPr txBox="1"/>
            <p:nvPr/>
          </p:nvSpPr>
          <p:spPr>
            <a:xfrm>
              <a:off x="8822087" y="5631228"/>
              <a:ext cx="2377440" cy="676290"/>
            </a:xfrm>
            <a:prstGeom prst="rect">
              <a:avLst/>
            </a:prstGeom>
            <a:noFill/>
            <a:ln>
              <a:noFill/>
              <a:prstDash val="dash"/>
            </a:ln>
          </p:spPr>
          <p:txBody>
            <a:bodyPr wrap="square" lIns="0" tIns="0" rIns="0" bIns="0" rtlCol="0" anchor="t">
              <a:noAutofit/>
            </a:bodyPr>
            <a:lstStyle/>
            <a:p>
              <a:pPr marL="91440"/>
              <a:r>
                <a:rPr lang="en-US" sz="1100"/>
                <a:t>Roles to upskill/reskill: CoP Leader; Product Owner; Solution Architect; Demand Manager</a:t>
              </a:r>
            </a:p>
          </p:txBody>
        </p:sp>
        <p:cxnSp>
          <p:nvCxnSpPr>
            <p:cNvPr id="90" name="Straight Arrow Connector 89">
              <a:extLst>
                <a:ext uri="{FF2B5EF4-FFF2-40B4-BE49-F238E27FC236}">
                  <a16:creationId xmlns:a16="http://schemas.microsoft.com/office/drawing/2014/main" xmlns="" id="{28CB22FC-7B1F-4378-95B1-6E4E743C9CBE}"/>
                </a:ext>
              </a:extLst>
            </p:cNvPr>
            <p:cNvCxnSpPr>
              <a:cxnSpLocks/>
              <a:stCxn id="84" idx="3"/>
              <a:endCxn id="88" idx="1"/>
            </p:cNvCxnSpPr>
            <p:nvPr/>
          </p:nvCxnSpPr>
          <p:spPr>
            <a:xfrm flipV="1">
              <a:off x="8441298" y="5415959"/>
              <a:ext cx="380789" cy="304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Connector: Elbow 36">
            <a:extLst>
              <a:ext uri="{FF2B5EF4-FFF2-40B4-BE49-F238E27FC236}">
                <a16:creationId xmlns:a16="http://schemas.microsoft.com/office/drawing/2014/main" xmlns="" id="{41EB97E2-4A49-4EF1-863D-5A44AFD20EDF}"/>
              </a:ext>
            </a:extLst>
          </p:cNvPr>
          <p:cNvCxnSpPr>
            <a:cxnSpLocks/>
            <a:stCxn id="75" idx="0"/>
            <a:endCxn id="66" idx="1"/>
          </p:cNvCxnSpPr>
          <p:nvPr/>
        </p:nvCxnSpPr>
        <p:spPr>
          <a:xfrm rot="5400000" flipH="1" flipV="1">
            <a:off x="2334847" y="1369803"/>
            <a:ext cx="373482" cy="3116535"/>
          </a:xfrm>
          <a:prstGeom prst="bentConnector2">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xmlns="" id="{8812EA80-B7C6-495C-A653-2CE94A015A53}"/>
              </a:ext>
            </a:extLst>
          </p:cNvPr>
          <p:cNvSpPr/>
          <p:nvPr/>
        </p:nvSpPr>
        <p:spPr>
          <a:xfrm>
            <a:off x="2333290" y="2383413"/>
            <a:ext cx="282119" cy="289392"/>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100" b="1">
                <a:solidFill>
                  <a:schemeClr val="bg1"/>
                </a:solidFill>
              </a:rPr>
              <a:t>1B</a:t>
            </a:r>
            <a:endParaRPr lang="en-US" sz="1400" b="1">
              <a:solidFill>
                <a:schemeClr val="bg1"/>
              </a:solidFill>
            </a:endParaRPr>
          </a:p>
        </p:txBody>
      </p:sp>
      <p:sp>
        <p:nvSpPr>
          <p:cNvPr id="52" name="Rectangle 51">
            <a:extLst>
              <a:ext uri="{FF2B5EF4-FFF2-40B4-BE49-F238E27FC236}">
                <a16:creationId xmlns:a16="http://schemas.microsoft.com/office/drawing/2014/main" xmlns="" id="{E2ACBED8-5EBE-4E96-BDDD-3EACB25DD60A}"/>
              </a:ext>
            </a:extLst>
          </p:cNvPr>
          <p:cNvSpPr/>
          <p:nvPr/>
        </p:nvSpPr>
        <p:spPr>
          <a:xfrm>
            <a:off x="748120" y="4976260"/>
            <a:ext cx="2377440" cy="35661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a:solidFill>
                  <a:schemeClr val="bg1"/>
                </a:solidFill>
              </a:rPr>
              <a:t>1B. Move to Analytics Analyst II </a:t>
            </a:r>
          </a:p>
        </p:txBody>
      </p:sp>
      <p:sp>
        <p:nvSpPr>
          <p:cNvPr id="53" name="TextBox 52">
            <a:extLst>
              <a:ext uri="{FF2B5EF4-FFF2-40B4-BE49-F238E27FC236}">
                <a16:creationId xmlns:a16="http://schemas.microsoft.com/office/drawing/2014/main" xmlns="" id="{36453F95-6DB1-4918-BE2B-F67BF71B578D}"/>
              </a:ext>
            </a:extLst>
          </p:cNvPr>
          <p:cNvSpPr txBox="1"/>
          <p:nvPr/>
        </p:nvSpPr>
        <p:spPr>
          <a:xfrm>
            <a:off x="781050" y="5406547"/>
            <a:ext cx="2554901" cy="507831"/>
          </a:xfrm>
          <a:prstGeom prst="rect">
            <a:avLst/>
          </a:prstGeom>
          <a:noFill/>
          <a:ln>
            <a:noFill/>
            <a:prstDash val="dash"/>
          </a:ln>
        </p:spPr>
        <p:txBody>
          <a:bodyPr wrap="square" lIns="0" tIns="0" rIns="0" bIns="0" rtlCol="0" anchor="t">
            <a:spAutoFit/>
          </a:bodyPr>
          <a:lstStyle/>
          <a:p>
            <a:pPr marL="91440"/>
            <a:r>
              <a:rPr lang="en-US" sz="1100"/>
              <a:t>Roles to upskill/reskill: Data Steward; Market Researcher; Requirements Lead; Demand Manager </a:t>
            </a:r>
          </a:p>
        </p:txBody>
      </p:sp>
      <p:cxnSp>
        <p:nvCxnSpPr>
          <p:cNvPr id="57" name="Connector: Elbow 56">
            <a:extLst>
              <a:ext uri="{FF2B5EF4-FFF2-40B4-BE49-F238E27FC236}">
                <a16:creationId xmlns:a16="http://schemas.microsoft.com/office/drawing/2014/main" xmlns="" id="{9127DEE6-2C40-4F34-9347-35B5235E92A3}"/>
              </a:ext>
            </a:extLst>
          </p:cNvPr>
          <p:cNvCxnSpPr>
            <a:cxnSpLocks/>
            <a:stCxn id="52" idx="3"/>
          </p:cNvCxnSpPr>
          <p:nvPr/>
        </p:nvCxnSpPr>
        <p:spPr>
          <a:xfrm flipV="1">
            <a:off x="3125560" y="4711028"/>
            <a:ext cx="4315286" cy="443540"/>
          </a:xfrm>
          <a:prstGeom prst="bentConnector3">
            <a:avLst>
              <a:gd name="adj1" fmla="val 100029"/>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944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A113FB54-8A27-4B7E-B03E-3E0F71B50635}"/>
              </a:ext>
            </a:extLst>
          </p:cNvPr>
          <p:cNvGraphicFramePr>
            <a:graphicFrameLocks noChangeAspect="1"/>
          </p:cNvGraphicFramePr>
          <p:nvPr>
            <p:custDataLst>
              <p:tags r:id="rId2"/>
            </p:custDataLst>
            <p:extLst>
              <p:ext uri="{D42A27DB-BD31-4B8C-83A1-F6EECF244321}">
                <p14:modId xmlns:p14="http://schemas.microsoft.com/office/powerpoint/2010/main" val="4892488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9876"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A113FB54-8A27-4B7E-B03E-3E0F71B5063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xmlns="" id="{1CEAE554-E79B-46F7-962D-135FF0BF9AC6}"/>
              </a:ext>
            </a:extLst>
          </p:cNvPr>
          <p:cNvSpPr/>
          <p:nvPr/>
        </p:nvSpPr>
        <p:spPr>
          <a:xfrm>
            <a:off x="457200" y="3824129"/>
            <a:ext cx="11277600" cy="2163921"/>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1"/>
              </a:solidFill>
            </a:endParaRPr>
          </a:p>
        </p:txBody>
      </p:sp>
      <p:sp>
        <p:nvSpPr>
          <p:cNvPr id="2" name="Title 1">
            <a:extLst>
              <a:ext uri="{FF2B5EF4-FFF2-40B4-BE49-F238E27FC236}">
                <a16:creationId xmlns:a16="http://schemas.microsoft.com/office/drawing/2014/main" xmlns="" id="{256D6715-6870-40FB-B3C3-BBDE8F555311}"/>
              </a:ext>
            </a:extLst>
          </p:cNvPr>
          <p:cNvSpPr>
            <a:spLocks noGrp="1"/>
          </p:cNvSpPr>
          <p:nvPr>
            <p:ph type="title"/>
          </p:nvPr>
        </p:nvSpPr>
        <p:spPr/>
        <p:txBody>
          <a:bodyPr vert="horz"/>
          <a:lstStyle/>
          <a:p>
            <a:r>
              <a:rPr lang="en-US" dirty="0"/>
              <a:t>Sample Growth Paths — Do you like interfacing with the business?</a:t>
            </a:r>
          </a:p>
        </p:txBody>
      </p:sp>
      <p:sp>
        <p:nvSpPr>
          <p:cNvPr id="5" name="TextBox 4">
            <a:extLst>
              <a:ext uri="{FF2B5EF4-FFF2-40B4-BE49-F238E27FC236}">
                <a16:creationId xmlns:a16="http://schemas.microsoft.com/office/drawing/2014/main" xmlns="" id="{6D70D3FB-CB00-4361-9D46-18C2A2EDE679}"/>
              </a:ext>
            </a:extLst>
          </p:cNvPr>
          <p:cNvSpPr txBox="1"/>
          <p:nvPr/>
        </p:nvSpPr>
        <p:spPr>
          <a:xfrm>
            <a:off x="7552377" y="3141727"/>
            <a:ext cx="4427621" cy="553998"/>
          </a:xfrm>
          <a:prstGeom prst="rect">
            <a:avLst/>
          </a:prstGeom>
          <a:noFill/>
        </p:spPr>
        <p:txBody>
          <a:bodyPr wrap="square" lIns="0" tIns="0" rIns="0" bIns="0" rtlCol="0">
            <a:spAutoFit/>
          </a:bodyPr>
          <a:lstStyle/>
          <a:p>
            <a:pPr lvl="0"/>
            <a:r>
              <a:rPr lang="en-US" sz="1200" b="1" i="1">
                <a:solidFill>
                  <a:srgbClr val="000000"/>
                </a:solidFill>
              </a:rPr>
              <a:t>Note:</a:t>
            </a:r>
            <a:r>
              <a:rPr lang="en-US" sz="1200" i="1">
                <a:solidFill>
                  <a:srgbClr val="000000"/>
                </a:solidFill>
              </a:rPr>
              <a:t> Some Engineers may need to move to a more junior Business Analyst job before moving into the Sr. Business Analyst job based on individual skills &amp; experience. Some may not.</a:t>
            </a:r>
          </a:p>
        </p:txBody>
      </p:sp>
      <p:pic>
        <p:nvPicPr>
          <p:cNvPr id="77" name="Picture 76">
            <a:extLst>
              <a:ext uri="{FF2B5EF4-FFF2-40B4-BE49-F238E27FC236}">
                <a16:creationId xmlns:a16="http://schemas.microsoft.com/office/drawing/2014/main" xmlns="" id="{ACF92CFE-C5B6-460A-ACA3-F54FBA584F25}"/>
              </a:ext>
            </a:extLst>
          </p:cNvPr>
          <p:cNvPicPr>
            <a:picLocks noChangeAspect="1"/>
          </p:cNvPicPr>
          <p:nvPr/>
        </p:nvPicPr>
        <p:blipFill>
          <a:blip r:embed="rId7"/>
          <a:stretch>
            <a:fillRect/>
          </a:stretch>
        </p:blipFill>
        <p:spPr>
          <a:xfrm>
            <a:off x="7449754" y="1569307"/>
            <a:ext cx="4627428" cy="1511965"/>
          </a:xfrm>
          <a:prstGeom prst="rect">
            <a:avLst/>
          </a:prstGeom>
        </p:spPr>
      </p:pic>
      <p:grpSp>
        <p:nvGrpSpPr>
          <p:cNvPr id="75" name="Group 74">
            <a:extLst>
              <a:ext uri="{FF2B5EF4-FFF2-40B4-BE49-F238E27FC236}">
                <a16:creationId xmlns:a16="http://schemas.microsoft.com/office/drawing/2014/main" xmlns="" id="{792FD83E-AFDE-4FD2-AE9F-1BECBBD9910C}"/>
              </a:ext>
            </a:extLst>
          </p:cNvPr>
          <p:cNvGrpSpPr/>
          <p:nvPr/>
        </p:nvGrpSpPr>
        <p:grpSpPr>
          <a:xfrm>
            <a:off x="457200" y="1331887"/>
            <a:ext cx="6663276" cy="2385062"/>
            <a:chOff x="-5744026" y="1345003"/>
            <a:chExt cx="5584838" cy="3737917"/>
          </a:xfrm>
        </p:grpSpPr>
        <p:sp>
          <p:nvSpPr>
            <p:cNvPr id="92" name="Rectangle 91">
              <a:extLst>
                <a:ext uri="{FF2B5EF4-FFF2-40B4-BE49-F238E27FC236}">
                  <a16:creationId xmlns:a16="http://schemas.microsoft.com/office/drawing/2014/main" xmlns="" id="{014CD7DD-621C-4D51-9BA3-61CFFB75D087}"/>
                </a:ext>
              </a:extLst>
            </p:cNvPr>
            <p:cNvSpPr/>
            <p:nvPr/>
          </p:nvSpPr>
          <p:spPr>
            <a:xfrm>
              <a:off x="-5744026" y="1360154"/>
              <a:ext cx="1874520" cy="3722765"/>
            </a:xfrm>
            <a:prstGeom prst="rect">
              <a:avLst/>
            </a:prstGeom>
            <a:solidFill>
              <a:srgbClr val="A1B3CA"/>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spcBef>
                  <a:spcPts val="200"/>
                </a:spcBef>
              </a:pPr>
              <a:r>
                <a:rPr lang="en-US" sz="1200" b="1">
                  <a:solidFill>
                    <a:schemeClr val="bg1"/>
                  </a:solidFill>
                  <a:latin typeface="+mj-lt"/>
                </a:rPr>
                <a:t>Engineering Family</a:t>
              </a:r>
            </a:p>
          </p:txBody>
        </p:sp>
        <p:sp>
          <p:nvSpPr>
            <p:cNvPr id="93" name="Rectangle 92">
              <a:extLst>
                <a:ext uri="{FF2B5EF4-FFF2-40B4-BE49-F238E27FC236}">
                  <a16:creationId xmlns:a16="http://schemas.microsoft.com/office/drawing/2014/main" xmlns="" id="{D073A681-F3EA-40B2-BB26-ABE26D0AB0D9}"/>
                </a:ext>
              </a:extLst>
            </p:cNvPr>
            <p:cNvSpPr>
              <a:spLocks/>
            </p:cNvSpPr>
            <p:nvPr/>
          </p:nvSpPr>
          <p:spPr>
            <a:xfrm>
              <a:off x="-3905013" y="1345003"/>
              <a:ext cx="1874520" cy="3737917"/>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spcBef>
                  <a:spcPts val="200"/>
                </a:spcBef>
              </a:pPr>
              <a:r>
                <a:rPr lang="en-US" sz="1200" b="1">
                  <a:solidFill>
                    <a:schemeClr val="tx1"/>
                  </a:solidFill>
                  <a:latin typeface="+mj-lt"/>
                </a:rPr>
                <a:t>Analysis Family</a:t>
              </a:r>
            </a:p>
          </p:txBody>
        </p:sp>
        <p:sp>
          <p:nvSpPr>
            <p:cNvPr id="94" name="Rectangle 93">
              <a:extLst>
                <a:ext uri="{FF2B5EF4-FFF2-40B4-BE49-F238E27FC236}">
                  <a16:creationId xmlns:a16="http://schemas.microsoft.com/office/drawing/2014/main" xmlns="" id="{E2E734E8-86D1-419C-99F7-14C6869437C0}"/>
                </a:ext>
              </a:extLst>
            </p:cNvPr>
            <p:cNvSpPr>
              <a:spLocks/>
            </p:cNvSpPr>
            <p:nvPr/>
          </p:nvSpPr>
          <p:spPr>
            <a:xfrm>
              <a:off x="-2033708" y="1345003"/>
              <a:ext cx="1874520" cy="3737917"/>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spcBef>
                  <a:spcPts val="200"/>
                </a:spcBef>
              </a:pPr>
              <a:r>
                <a:rPr lang="en-US" sz="1200" b="1">
                  <a:solidFill>
                    <a:schemeClr val="tx1"/>
                  </a:solidFill>
                  <a:latin typeface="+mj-lt"/>
                </a:rPr>
                <a:t>Product Mgt. Family</a:t>
              </a:r>
            </a:p>
          </p:txBody>
        </p:sp>
      </p:grpSp>
      <p:sp>
        <p:nvSpPr>
          <p:cNvPr id="55" name="Oval 54">
            <a:extLst>
              <a:ext uri="{FF2B5EF4-FFF2-40B4-BE49-F238E27FC236}">
                <a16:creationId xmlns:a16="http://schemas.microsoft.com/office/drawing/2014/main" xmlns="" id="{55EE55AC-9568-4D0E-85C2-FE258BB54447}"/>
              </a:ext>
            </a:extLst>
          </p:cNvPr>
          <p:cNvSpPr/>
          <p:nvPr/>
        </p:nvSpPr>
        <p:spPr>
          <a:xfrm>
            <a:off x="4338882" y="2031283"/>
            <a:ext cx="237744" cy="237744"/>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000" b="1">
                <a:solidFill>
                  <a:schemeClr val="bg1"/>
                </a:solidFill>
              </a:rPr>
              <a:t>3</a:t>
            </a:r>
          </a:p>
        </p:txBody>
      </p:sp>
      <p:sp>
        <p:nvSpPr>
          <p:cNvPr id="57" name="Oval 56">
            <a:extLst>
              <a:ext uri="{FF2B5EF4-FFF2-40B4-BE49-F238E27FC236}">
                <a16:creationId xmlns:a16="http://schemas.microsoft.com/office/drawing/2014/main" xmlns="" id="{42DE5F91-DED3-41D5-8C3F-2AE815FF4CC0}"/>
              </a:ext>
            </a:extLst>
          </p:cNvPr>
          <p:cNvSpPr/>
          <p:nvPr/>
        </p:nvSpPr>
        <p:spPr>
          <a:xfrm>
            <a:off x="5552444" y="1954645"/>
            <a:ext cx="237744" cy="237744"/>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000" b="1">
                <a:solidFill>
                  <a:schemeClr val="bg1"/>
                </a:solidFill>
              </a:rPr>
              <a:t>4</a:t>
            </a:r>
          </a:p>
        </p:txBody>
      </p:sp>
      <p:grpSp>
        <p:nvGrpSpPr>
          <p:cNvPr id="36" name="Group 35">
            <a:extLst>
              <a:ext uri="{FF2B5EF4-FFF2-40B4-BE49-F238E27FC236}">
                <a16:creationId xmlns:a16="http://schemas.microsoft.com/office/drawing/2014/main" xmlns="" id="{7FC42168-38F2-4219-B6D5-0756534EDEF4}"/>
              </a:ext>
            </a:extLst>
          </p:cNvPr>
          <p:cNvGrpSpPr/>
          <p:nvPr/>
        </p:nvGrpSpPr>
        <p:grpSpPr>
          <a:xfrm>
            <a:off x="606856" y="1730332"/>
            <a:ext cx="6363964" cy="1875986"/>
            <a:chOff x="596850" y="1783583"/>
            <a:chExt cx="6363964" cy="1875986"/>
          </a:xfrm>
        </p:grpSpPr>
        <p:sp>
          <p:nvSpPr>
            <p:cNvPr id="41" name="Rectangle 40">
              <a:extLst>
                <a:ext uri="{FF2B5EF4-FFF2-40B4-BE49-F238E27FC236}">
                  <a16:creationId xmlns:a16="http://schemas.microsoft.com/office/drawing/2014/main" xmlns="" id="{A0BC0438-69BD-4383-9C67-9AFE9FA24D88}"/>
                </a:ext>
              </a:extLst>
            </p:cNvPr>
            <p:cNvSpPr/>
            <p:nvPr/>
          </p:nvSpPr>
          <p:spPr>
            <a:xfrm>
              <a:off x="596850" y="2656654"/>
              <a:ext cx="1325880" cy="45720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Infrastructure </a:t>
              </a:r>
            </a:p>
            <a:p>
              <a:pPr algn="ctr"/>
              <a:r>
                <a:rPr lang="en-US" sz="1200" b="1">
                  <a:solidFill>
                    <a:schemeClr val="bg1"/>
                  </a:solidFill>
                </a:rPr>
                <a:t>Engineer I</a:t>
              </a:r>
            </a:p>
          </p:txBody>
        </p:sp>
        <p:sp>
          <p:nvSpPr>
            <p:cNvPr id="43" name="Rectangle 42">
              <a:extLst>
                <a:ext uri="{FF2B5EF4-FFF2-40B4-BE49-F238E27FC236}">
                  <a16:creationId xmlns:a16="http://schemas.microsoft.com/office/drawing/2014/main" xmlns="" id="{FEB9892F-4290-4757-91B9-CFB5B61B3BF2}"/>
                </a:ext>
              </a:extLst>
            </p:cNvPr>
            <p:cNvSpPr/>
            <p:nvPr/>
          </p:nvSpPr>
          <p:spPr>
            <a:xfrm>
              <a:off x="2670144" y="2649127"/>
              <a:ext cx="1234203" cy="45720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Business Analyst II</a:t>
              </a:r>
            </a:p>
          </p:txBody>
        </p:sp>
        <p:cxnSp>
          <p:nvCxnSpPr>
            <p:cNvPr id="44" name="Straight Arrow Connector 43">
              <a:extLst>
                <a:ext uri="{FF2B5EF4-FFF2-40B4-BE49-F238E27FC236}">
                  <a16:creationId xmlns:a16="http://schemas.microsoft.com/office/drawing/2014/main" xmlns="" id="{CDC7F02F-DAAA-434B-92E5-300FF0EC4485}"/>
                </a:ext>
              </a:extLst>
            </p:cNvPr>
            <p:cNvCxnSpPr>
              <a:cxnSpLocks/>
              <a:stCxn id="41" idx="3"/>
              <a:endCxn id="43" idx="1"/>
            </p:cNvCxnSpPr>
            <p:nvPr/>
          </p:nvCxnSpPr>
          <p:spPr>
            <a:xfrm flipV="1">
              <a:off x="1922730" y="2877727"/>
              <a:ext cx="747414" cy="752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xmlns="" id="{017F6DAD-C46D-4B4A-8883-52B74FFF92A3}"/>
                </a:ext>
              </a:extLst>
            </p:cNvPr>
            <p:cNvSpPr/>
            <p:nvPr/>
          </p:nvSpPr>
          <p:spPr>
            <a:xfrm>
              <a:off x="5026906" y="2207998"/>
              <a:ext cx="1933908" cy="29182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Product Manager</a:t>
              </a:r>
            </a:p>
          </p:txBody>
        </p:sp>
        <p:sp>
          <p:nvSpPr>
            <p:cNvPr id="52" name="Rectangle 51">
              <a:extLst>
                <a:ext uri="{FF2B5EF4-FFF2-40B4-BE49-F238E27FC236}">
                  <a16:creationId xmlns:a16="http://schemas.microsoft.com/office/drawing/2014/main" xmlns="" id="{7E4BC1CA-8E80-43CD-8D72-73686A67AB50}"/>
                </a:ext>
              </a:extLst>
            </p:cNvPr>
            <p:cNvSpPr/>
            <p:nvPr/>
          </p:nvSpPr>
          <p:spPr>
            <a:xfrm>
              <a:off x="4996391" y="1783583"/>
              <a:ext cx="1964423" cy="260129"/>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Sr. Product Manager</a:t>
              </a:r>
            </a:p>
          </p:txBody>
        </p:sp>
        <p:cxnSp>
          <p:nvCxnSpPr>
            <p:cNvPr id="53" name="Straight Arrow Connector 52">
              <a:extLst>
                <a:ext uri="{FF2B5EF4-FFF2-40B4-BE49-F238E27FC236}">
                  <a16:creationId xmlns:a16="http://schemas.microsoft.com/office/drawing/2014/main" xmlns="" id="{DBF1DC3A-A86F-4736-8309-88B304F8BF37}"/>
                </a:ext>
              </a:extLst>
            </p:cNvPr>
            <p:cNvCxnSpPr>
              <a:cxnSpLocks/>
              <a:endCxn id="51" idx="1"/>
            </p:cNvCxnSpPr>
            <p:nvPr/>
          </p:nvCxnSpPr>
          <p:spPr>
            <a:xfrm>
              <a:off x="3898633" y="2352157"/>
              <a:ext cx="1128273" cy="175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xmlns="" id="{F87CB065-A592-417C-9DD4-4AD8B57D8483}"/>
                </a:ext>
              </a:extLst>
            </p:cNvPr>
            <p:cNvCxnSpPr>
              <a:cxnSpLocks/>
            </p:cNvCxnSpPr>
            <p:nvPr/>
          </p:nvCxnSpPr>
          <p:spPr>
            <a:xfrm flipV="1">
              <a:off x="5992224" y="2043712"/>
              <a:ext cx="0" cy="154253"/>
            </a:xfrm>
            <a:prstGeom prst="straightConnector1">
              <a:avLst/>
            </a:prstGeom>
            <a:ln w="57150">
              <a:solidFill>
                <a:srgbClr val="6F7878"/>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xmlns="" id="{F672C2B6-FEE7-4F56-8A2F-BCDB77485165}"/>
                </a:ext>
              </a:extLst>
            </p:cNvPr>
            <p:cNvSpPr/>
            <p:nvPr/>
          </p:nvSpPr>
          <p:spPr>
            <a:xfrm>
              <a:off x="2683686" y="3202369"/>
              <a:ext cx="1221210" cy="45720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Business Analyst I</a:t>
              </a:r>
            </a:p>
          </p:txBody>
        </p:sp>
        <p:cxnSp>
          <p:nvCxnSpPr>
            <p:cNvPr id="60" name="Connector: Elbow 59">
              <a:extLst>
                <a:ext uri="{FF2B5EF4-FFF2-40B4-BE49-F238E27FC236}">
                  <a16:creationId xmlns:a16="http://schemas.microsoft.com/office/drawing/2014/main" xmlns="" id="{B6B3D429-63F4-4128-B7E5-02832FDEC8EC}"/>
                </a:ext>
              </a:extLst>
            </p:cNvPr>
            <p:cNvCxnSpPr>
              <a:cxnSpLocks/>
              <a:stCxn id="41" idx="3"/>
              <a:endCxn id="59" idx="1"/>
            </p:cNvCxnSpPr>
            <p:nvPr/>
          </p:nvCxnSpPr>
          <p:spPr>
            <a:xfrm>
              <a:off x="1922730" y="2885254"/>
              <a:ext cx="760956" cy="545715"/>
            </a:xfrm>
            <a:prstGeom prst="bentConnector3">
              <a:avLst/>
            </a:prstGeom>
            <a:ln w="5715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86" name="Oval 85">
            <a:extLst>
              <a:ext uri="{FF2B5EF4-FFF2-40B4-BE49-F238E27FC236}">
                <a16:creationId xmlns:a16="http://schemas.microsoft.com/office/drawing/2014/main" xmlns="" id="{24B885BC-9FEA-4A08-ADE2-341C13B49ECF}"/>
              </a:ext>
            </a:extLst>
          </p:cNvPr>
          <p:cNvSpPr/>
          <p:nvPr/>
        </p:nvSpPr>
        <p:spPr>
          <a:xfrm>
            <a:off x="2187572" y="2456960"/>
            <a:ext cx="237744" cy="237744"/>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000" b="1" err="1">
                <a:solidFill>
                  <a:schemeClr val="bg1"/>
                </a:solidFill>
              </a:rPr>
              <a:t>1A</a:t>
            </a:r>
            <a:endParaRPr lang="en-US" sz="1000" b="1">
              <a:solidFill>
                <a:schemeClr val="bg1"/>
              </a:solidFill>
            </a:endParaRPr>
          </a:p>
        </p:txBody>
      </p:sp>
      <p:sp>
        <p:nvSpPr>
          <p:cNvPr id="87" name="Oval 86">
            <a:extLst>
              <a:ext uri="{FF2B5EF4-FFF2-40B4-BE49-F238E27FC236}">
                <a16:creationId xmlns:a16="http://schemas.microsoft.com/office/drawing/2014/main" xmlns="" id="{DD11BC21-DBC4-4B9F-BE4A-BB6593F7FA74}"/>
              </a:ext>
            </a:extLst>
          </p:cNvPr>
          <p:cNvSpPr/>
          <p:nvPr/>
        </p:nvSpPr>
        <p:spPr>
          <a:xfrm>
            <a:off x="2312001" y="3075404"/>
            <a:ext cx="237744" cy="237744"/>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000" b="1" err="1">
                <a:solidFill>
                  <a:schemeClr val="bg1"/>
                </a:solidFill>
              </a:rPr>
              <a:t>1B</a:t>
            </a:r>
            <a:endParaRPr lang="en-US" sz="1000" b="1">
              <a:solidFill>
                <a:schemeClr val="bg1"/>
              </a:solidFill>
            </a:endParaRPr>
          </a:p>
        </p:txBody>
      </p:sp>
      <p:grpSp>
        <p:nvGrpSpPr>
          <p:cNvPr id="89" name="Group 88">
            <a:extLst>
              <a:ext uri="{FF2B5EF4-FFF2-40B4-BE49-F238E27FC236}">
                <a16:creationId xmlns:a16="http://schemas.microsoft.com/office/drawing/2014/main" xmlns="" id="{0F5FB555-08EB-4BF7-A807-BE0AEA4B9E1C}"/>
              </a:ext>
            </a:extLst>
          </p:cNvPr>
          <p:cNvGrpSpPr/>
          <p:nvPr/>
        </p:nvGrpSpPr>
        <p:grpSpPr>
          <a:xfrm>
            <a:off x="699518" y="3972949"/>
            <a:ext cx="10737864" cy="1949656"/>
            <a:chOff x="436486" y="4750495"/>
            <a:chExt cx="11156222" cy="1949656"/>
          </a:xfrm>
        </p:grpSpPr>
        <p:sp>
          <p:nvSpPr>
            <p:cNvPr id="91" name="TextBox 90">
              <a:extLst>
                <a:ext uri="{FF2B5EF4-FFF2-40B4-BE49-F238E27FC236}">
                  <a16:creationId xmlns:a16="http://schemas.microsoft.com/office/drawing/2014/main" xmlns="" id="{8E84A6D2-A6D5-4533-B7D5-4CC96A13DAF2}"/>
                </a:ext>
              </a:extLst>
            </p:cNvPr>
            <p:cNvSpPr txBox="1"/>
            <p:nvPr/>
          </p:nvSpPr>
          <p:spPr>
            <a:xfrm>
              <a:off x="446937" y="5109800"/>
              <a:ext cx="2377440" cy="507831"/>
            </a:xfrm>
            <a:prstGeom prst="rect">
              <a:avLst/>
            </a:prstGeom>
            <a:noFill/>
            <a:ln>
              <a:noFill/>
              <a:prstDash val="dash"/>
            </a:ln>
          </p:spPr>
          <p:txBody>
            <a:bodyPr wrap="square" lIns="0" tIns="0" rIns="0" bIns="0" rtlCol="0">
              <a:spAutoFit/>
            </a:bodyPr>
            <a:lstStyle/>
            <a:p>
              <a:pPr marL="91440"/>
              <a:r>
                <a:rPr lang="en-US" sz="1100"/>
                <a:t>Roles to upskill/reskill: Business Analyst; Requirements Lead; Project Admin </a:t>
              </a:r>
            </a:p>
          </p:txBody>
        </p:sp>
        <p:sp>
          <p:nvSpPr>
            <p:cNvPr id="95" name="Rectangle 94">
              <a:extLst>
                <a:ext uri="{FF2B5EF4-FFF2-40B4-BE49-F238E27FC236}">
                  <a16:creationId xmlns:a16="http://schemas.microsoft.com/office/drawing/2014/main" xmlns="" id="{58A3554C-7E07-4F21-9431-ED57AA73B115}"/>
                </a:ext>
              </a:extLst>
            </p:cNvPr>
            <p:cNvSpPr/>
            <p:nvPr/>
          </p:nvSpPr>
          <p:spPr>
            <a:xfrm>
              <a:off x="457200" y="4750495"/>
              <a:ext cx="2377440" cy="32419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algn="ctr"/>
              <a:r>
                <a:rPr lang="en-US" sz="1200" b="1">
                  <a:solidFill>
                    <a:schemeClr val="bg1"/>
                  </a:solidFill>
                </a:rPr>
                <a:t>1A/2B. Move to</a:t>
              </a:r>
              <a:br>
                <a:rPr lang="en-US" sz="1200" b="1">
                  <a:solidFill>
                    <a:schemeClr val="bg1"/>
                  </a:solidFill>
                </a:rPr>
              </a:br>
              <a:r>
                <a:rPr lang="en-US" sz="1200" b="1">
                  <a:solidFill>
                    <a:schemeClr val="bg1"/>
                  </a:solidFill>
                </a:rPr>
                <a:t>Business Analyst II</a:t>
              </a:r>
            </a:p>
          </p:txBody>
        </p:sp>
        <p:cxnSp>
          <p:nvCxnSpPr>
            <p:cNvPr id="110" name="Straight Arrow Connector 109">
              <a:extLst>
                <a:ext uri="{FF2B5EF4-FFF2-40B4-BE49-F238E27FC236}">
                  <a16:creationId xmlns:a16="http://schemas.microsoft.com/office/drawing/2014/main" xmlns="" id="{74CBF179-4BE8-4E16-AD02-3585A08BAD3F}"/>
                </a:ext>
              </a:extLst>
            </p:cNvPr>
            <p:cNvCxnSpPr>
              <a:cxnSpLocks/>
              <a:endCxn id="112" idx="1"/>
            </p:cNvCxnSpPr>
            <p:nvPr/>
          </p:nvCxnSpPr>
          <p:spPr>
            <a:xfrm>
              <a:off x="5773516" y="4934806"/>
              <a:ext cx="495896"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xmlns="" id="{410ABE59-2E0D-4527-BCAB-9FD4CA8D627B}"/>
                </a:ext>
              </a:extLst>
            </p:cNvPr>
            <p:cNvSpPr txBox="1"/>
            <p:nvPr/>
          </p:nvSpPr>
          <p:spPr>
            <a:xfrm>
              <a:off x="6269413" y="5132013"/>
              <a:ext cx="2377440" cy="677108"/>
            </a:xfrm>
            <a:prstGeom prst="rect">
              <a:avLst/>
            </a:prstGeom>
            <a:noFill/>
            <a:ln>
              <a:noFill/>
              <a:prstDash val="dash"/>
            </a:ln>
          </p:spPr>
          <p:txBody>
            <a:bodyPr wrap="square" lIns="0" tIns="0" rIns="0" bIns="0" rtlCol="0">
              <a:spAutoFit/>
            </a:bodyPr>
            <a:lstStyle/>
            <a:p>
              <a:pPr marL="91440"/>
              <a:r>
                <a:rPr lang="en-US" sz="1100"/>
                <a:t>Roles to upskill/reskill: Relationship Manager; Demand Manager; CoP Leader (within Analysis family); Portfolio Manager</a:t>
              </a:r>
            </a:p>
          </p:txBody>
        </p:sp>
        <p:sp>
          <p:nvSpPr>
            <p:cNvPr id="112" name="Rectangle 111">
              <a:extLst>
                <a:ext uri="{FF2B5EF4-FFF2-40B4-BE49-F238E27FC236}">
                  <a16:creationId xmlns:a16="http://schemas.microsoft.com/office/drawing/2014/main" xmlns="" id="{F68043A7-9D83-4990-BC9E-29E669BE49AC}"/>
                </a:ext>
              </a:extLst>
            </p:cNvPr>
            <p:cNvSpPr/>
            <p:nvPr/>
          </p:nvSpPr>
          <p:spPr>
            <a:xfrm>
              <a:off x="6269413" y="4772708"/>
              <a:ext cx="2377440" cy="32419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algn="ctr"/>
              <a:r>
                <a:rPr lang="en-US" sz="1200" b="1">
                  <a:solidFill>
                    <a:schemeClr val="bg1"/>
                  </a:solidFill>
                </a:rPr>
                <a:t>3. Move to Product Manager</a:t>
              </a:r>
            </a:p>
          </p:txBody>
        </p:sp>
        <p:sp>
          <p:nvSpPr>
            <p:cNvPr id="113" name="TextBox 112">
              <a:extLst>
                <a:ext uri="{FF2B5EF4-FFF2-40B4-BE49-F238E27FC236}">
                  <a16:creationId xmlns:a16="http://schemas.microsoft.com/office/drawing/2014/main" xmlns="" id="{240743AD-20BA-4CEC-B65D-09F25A43D0C8}"/>
                </a:ext>
              </a:extLst>
            </p:cNvPr>
            <p:cNvSpPr txBox="1"/>
            <p:nvPr/>
          </p:nvSpPr>
          <p:spPr>
            <a:xfrm>
              <a:off x="9205005" y="5132013"/>
              <a:ext cx="2377440" cy="846386"/>
            </a:xfrm>
            <a:prstGeom prst="rect">
              <a:avLst/>
            </a:prstGeom>
            <a:noFill/>
            <a:ln>
              <a:noFill/>
              <a:prstDash val="dash"/>
            </a:ln>
          </p:spPr>
          <p:txBody>
            <a:bodyPr wrap="square" lIns="0" tIns="0" rIns="0" bIns="0" rtlCol="0">
              <a:spAutoFit/>
            </a:bodyPr>
            <a:lstStyle/>
            <a:p>
              <a:pPr marL="91440"/>
              <a:r>
                <a:rPr lang="en-US" sz="1100"/>
                <a:t>Leverage Job Family Guide and Career Enablers Framework to identify stretch responsibilities and experiences</a:t>
              </a:r>
            </a:p>
            <a:p>
              <a:pPr marL="91440"/>
              <a:endParaRPr lang="en-US" sz="1100"/>
            </a:p>
          </p:txBody>
        </p:sp>
        <p:sp>
          <p:nvSpPr>
            <p:cNvPr id="114" name="Rectangle 113">
              <a:extLst>
                <a:ext uri="{FF2B5EF4-FFF2-40B4-BE49-F238E27FC236}">
                  <a16:creationId xmlns:a16="http://schemas.microsoft.com/office/drawing/2014/main" xmlns="" id="{8203DB18-8EC0-4732-9D22-463F4705EF52}"/>
                </a:ext>
              </a:extLst>
            </p:cNvPr>
            <p:cNvSpPr/>
            <p:nvPr/>
          </p:nvSpPr>
          <p:spPr>
            <a:xfrm>
              <a:off x="9215268" y="4772708"/>
              <a:ext cx="2377440" cy="32419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algn="ctr"/>
              <a:r>
                <a:rPr lang="en-US" sz="1200" b="1">
                  <a:solidFill>
                    <a:schemeClr val="bg1"/>
                  </a:solidFill>
                </a:rPr>
                <a:t>4. Grow to Sr. Product Manager</a:t>
              </a:r>
            </a:p>
          </p:txBody>
        </p:sp>
        <p:cxnSp>
          <p:nvCxnSpPr>
            <p:cNvPr id="115" name="Straight Arrow Connector 114">
              <a:extLst>
                <a:ext uri="{FF2B5EF4-FFF2-40B4-BE49-F238E27FC236}">
                  <a16:creationId xmlns:a16="http://schemas.microsoft.com/office/drawing/2014/main" xmlns="" id="{370BDFB8-375A-4BEE-BB45-2D3C8F67706D}"/>
                </a:ext>
              </a:extLst>
            </p:cNvPr>
            <p:cNvCxnSpPr>
              <a:cxnSpLocks/>
              <a:stCxn id="112" idx="3"/>
              <a:endCxn id="114" idx="1"/>
            </p:cNvCxnSpPr>
            <p:nvPr/>
          </p:nvCxnSpPr>
          <p:spPr>
            <a:xfrm>
              <a:off x="8646853" y="4934806"/>
              <a:ext cx="568415" cy="0"/>
            </a:xfrm>
            <a:prstGeom prst="straightConnector1">
              <a:avLst/>
            </a:prstGeom>
            <a:ln w="57150">
              <a:solidFill>
                <a:srgbClr val="6F7878"/>
              </a:solidFill>
              <a:tailEnd type="triangle"/>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xmlns="" id="{148C8CD4-515C-46AC-8F1D-A752DBE1D67D}"/>
                </a:ext>
              </a:extLst>
            </p:cNvPr>
            <p:cNvSpPr/>
            <p:nvPr/>
          </p:nvSpPr>
          <p:spPr>
            <a:xfrm>
              <a:off x="3333821" y="4752100"/>
              <a:ext cx="2377440" cy="32419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bg1"/>
                  </a:solidFill>
                </a:rPr>
                <a:t> 2A. Grow to Business Analyst III</a:t>
              </a:r>
            </a:p>
          </p:txBody>
        </p:sp>
        <p:sp>
          <p:nvSpPr>
            <p:cNvPr id="117" name="TextBox 116">
              <a:extLst>
                <a:ext uri="{FF2B5EF4-FFF2-40B4-BE49-F238E27FC236}">
                  <a16:creationId xmlns:a16="http://schemas.microsoft.com/office/drawing/2014/main" xmlns="" id="{CD069B7D-F1D1-4494-B477-4C53A52FA31D}"/>
                </a:ext>
              </a:extLst>
            </p:cNvPr>
            <p:cNvSpPr txBox="1"/>
            <p:nvPr/>
          </p:nvSpPr>
          <p:spPr>
            <a:xfrm>
              <a:off x="3316260" y="5106175"/>
              <a:ext cx="2395001" cy="338554"/>
            </a:xfrm>
            <a:prstGeom prst="rect">
              <a:avLst/>
            </a:prstGeom>
            <a:noFill/>
            <a:ln>
              <a:noFill/>
              <a:prstDash val="dash"/>
            </a:ln>
          </p:spPr>
          <p:txBody>
            <a:bodyPr wrap="square" lIns="0" tIns="0" rIns="0" bIns="0" rtlCol="0">
              <a:spAutoFit/>
            </a:bodyPr>
            <a:lstStyle/>
            <a:p>
              <a:pPr marL="91440"/>
              <a:r>
                <a:rPr lang="en-US" sz="1100"/>
                <a:t>Leverage Job Family Guide to identify stretch responsibilities</a:t>
              </a:r>
            </a:p>
          </p:txBody>
        </p:sp>
        <p:cxnSp>
          <p:nvCxnSpPr>
            <p:cNvPr id="118" name="Straight Arrow Connector 117">
              <a:extLst>
                <a:ext uri="{FF2B5EF4-FFF2-40B4-BE49-F238E27FC236}">
                  <a16:creationId xmlns:a16="http://schemas.microsoft.com/office/drawing/2014/main" xmlns="" id="{377DEF26-05B0-4C02-8CE0-DB2DEB9B9B4F}"/>
                </a:ext>
              </a:extLst>
            </p:cNvPr>
            <p:cNvCxnSpPr>
              <a:cxnSpLocks/>
              <a:stCxn id="95" idx="3"/>
            </p:cNvCxnSpPr>
            <p:nvPr/>
          </p:nvCxnSpPr>
          <p:spPr>
            <a:xfrm>
              <a:off x="2834640" y="4912593"/>
              <a:ext cx="516647" cy="0"/>
            </a:xfrm>
            <a:prstGeom prst="straightConnector1">
              <a:avLst/>
            </a:prstGeom>
            <a:ln w="57150">
              <a:solidFill>
                <a:srgbClr val="6F7878"/>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xmlns="" id="{D84EBFED-D084-4498-A0F6-38335A7F0D09}"/>
                </a:ext>
              </a:extLst>
            </p:cNvPr>
            <p:cNvSpPr txBox="1"/>
            <p:nvPr/>
          </p:nvSpPr>
          <p:spPr>
            <a:xfrm>
              <a:off x="436486" y="6192320"/>
              <a:ext cx="2504172" cy="507831"/>
            </a:xfrm>
            <a:prstGeom prst="rect">
              <a:avLst/>
            </a:prstGeom>
            <a:noFill/>
            <a:ln>
              <a:noFill/>
              <a:prstDash val="dash"/>
            </a:ln>
          </p:spPr>
          <p:txBody>
            <a:bodyPr wrap="square" lIns="0" tIns="0" rIns="0" bIns="0" rtlCol="0">
              <a:spAutoFit/>
            </a:bodyPr>
            <a:lstStyle/>
            <a:p>
              <a:pPr marL="91440"/>
              <a:r>
                <a:rPr lang="en-US" sz="1100"/>
                <a:t>Roles to upskill/reskill: Business Analyst; Requirements Lead; Project Admin</a:t>
              </a:r>
            </a:p>
          </p:txBody>
        </p:sp>
        <p:sp>
          <p:nvSpPr>
            <p:cNvPr id="120" name="Rectangle 119">
              <a:extLst>
                <a:ext uri="{FF2B5EF4-FFF2-40B4-BE49-F238E27FC236}">
                  <a16:creationId xmlns:a16="http://schemas.microsoft.com/office/drawing/2014/main" xmlns="" id="{D1F9440E-3CED-4F30-B797-AE683E20476C}"/>
                </a:ext>
              </a:extLst>
            </p:cNvPr>
            <p:cNvSpPr/>
            <p:nvPr/>
          </p:nvSpPr>
          <p:spPr>
            <a:xfrm>
              <a:off x="446749" y="5833015"/>
              <a:ext cx="2446836" cy="32419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algn="ctr"/>
              <a:r>
                <a:rPr lang="en-US" sz="1200" b="1">
                  <a:solidFill>
                    <a:schemeClr val="bg1"/>
                  </a:solidFill>
                </a:rPr>
                <a:t>1B. Move to Business Analyst I </a:t>
              </a:r>
            </a:p>
          </p:txBody>
        </p:sp>
        <p:cxnSp>
          <p:nvCxnSpPr>
            <p:cNvPr id="121" name="Straight Arrow Connector 120">
              <a:extLst>
                <a:ext uri="{FF2B5EF4-FFF2-40B4-BE49-F238E27FC236}">
                  <a16:creationId xmlns:a16="http://schemas.microsoft.com/office/drawing/2014/main" xmlns="" id="{1D5B7700-0F18-4E3B-938A-27E503BBA9FB}"/>
                </a:ext>
              </a:extLst>
            </p:cNvPr>
            <p:cNvCxnSpPr>
              <a:cxnSpLocks/>
              <a:stCxn id="120" idx="0"/>
            </p:cNvCxnSpPr>
            <p:nvPr/>
          </p:nvCxnSpPr>
          <p:spPr>
            <a:xfrm flipV="1">
              <a:off x="1670167" y="5493708"/>
              <a:ext cx="0" cy="339307"/>
            </a:xfrm>
            <a:prstGeom prst="straightConnector1">
              <a:avLst/>
            </a:prstGeom>
            <a:ln w="57150">
              <a:solidFill>
                <a:srgbClr val="6F7878"/>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Rectangle 44">
            <a:extLst>
              <a:ext uri="{FF2B5EF4-FFF2-40B4-BE49-F238E27FC236}">
                <a16:creationId xmlns:a16="http://schemas.microsoft.com/office/drawing/2014/main" xmlns="" id="{5CE9A4BA-AB79-4D94-8F65-B1C8E821FAA6}"/>
              </a:ext>
            </a:extLst>
          </p:cNvPr>
          <p:cNvSpPr/>
          <p:nvPr/>
        </p:nvSpPr>
        <p:spPr>
          <a:xfrm>
            <a:off x="2680151" y="1999760"/>
            <a:ext cx="1218481" cy="45720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Business Analyst III</a:t>
            </a:r>
          </a:p>
        </p:txBody>
      </p:sp>
      <p:cxnSp>
        <p:nvCxnSpPr>
          <p:cNvPr id="46" name="Straight Arrow Connector 45">
            <a:extLst>
              <a:ext uri="{FF2B5EF4-FFF2-40B4-BE49-F238E27FC236}">
                <a16:creationId xmlns:a16="http://schemas.microsoft.com/office/drawing/2014/main" xmlns="" id="{52DF39E0-F994-48A2-BF78-3F16CEE238CA}"/>
              </a:ext>
            </a:extLst>
          </p:cNvPr>
          <p:cNvCxnSpPr>
            <a:cxnSpLocks/>
          </p:cNvCxnSpPr>
          <p:nvPr/>
        </p:nvCxnSpPr>
        <p:spPr>
          <a:xfrm flipV="1">
            <a:off x="3218849" y="3010993"/>
            <a:ext cx="0" cy="128821"/>
          </a:xfrm>
          <a:prstGeom prst="straightConnector1">
            <a:avLst/>
          </a:prstGeom>
          <a:ln w="57150">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xmlns="" id="{714E93F3-628D-452A-8BD6-9C2C81E8050C}"/>
              </a:ext>
            </a:extLst>
          </p:cNvPr>
          <p:cNvCxnSpPr>
            <a:cxnSpLocks/>
          </p:cNvCxnSpPr>
          <p:nvPr/>
        </p:nvCxnSpPr>
        <p:spPr>
          <a:xfrm flipV="1">
            <a:off x="3218849" y="2456960"/>
            <a:ext cx="0" cy="128821"/>
          </a:xfrm>
          <a:prstGeom prst="straightConnector1">
            <a:avLst/>
          </a:prstGeom>
          <a:ln w="57150">
            <a:solidFill>
              <a:srgbClr val="6F7878"/>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xmlns="" id="{982C4F5E-95B4-4207-B5A4-CB4E5DF71F1E}"/>
              </a:ext>
            </a:extLst>
          </p:cNvPr>
          <p:cNvSpPr/>
          <p:nvPr/>
        </p:nvSpPr>
        <p:spPr>
          <a:xfrm>
            <a:off x="3334883" y="2435178"/>
            <a:ext cx="237744" cy="237744"/>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000" b="1">
                <a:solidFill>
                  <a:schemeClr val="bg1"/>
                </a:solidFill>
              </a:rPr>
              <a:t>2A</a:t>
            </a:r>
          </a:p>
        </p:txBody>
      </p:sp>
      <p:sp>
        <p:nvSpPr>
          <p:cNvPr id="48" name="Oval 47">
            <a:extLst>
              <a:ext uri="{FF2B5EF4-FFF2-40B4-BE49-F238E27FC236}">
                <a16:creationId xmlns:a16="http://schemas.microsoft.com/office/drawing/2014/main" xmlns="" id="{23BF7D1C-1F92-441E-84CC-F3845C465537}"/>
              </a:ext>
            </a:extLst>
          </p:cNvPr>
          <p:cNvSpPr/>
          <p:nvPr/>
        </p:nvSpPr>
        <p:spPr>
          <a:xfrm>
            <a:off x="3346775" y="2985416"/>
            <a:ext cx="237744" cy="237744"/>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000" b="1">
                <a:solidFill>
                  <a:schemeClr val="bg1"/>
                </a:solidFill>
              </a:rPr>
              <a:t>2B</a:t>
            </a:r>
          </a:p>
        </p:txBody>
      </p:sp>
    </p:spTree>
    <p:extLst>
      <p:ext uri="{BB962C8B-B14F-4D97-AF65-F5344CB8AC3E}">
        <p14:creationId xmlns:p14="http://schemas.microsoft.com/office/powerpoint/2010/main" val="3854388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A113FB54-8A27-4B7E-B03E-3E0F71B50635}"/>
              </a:ext>
            </a:extLst>
          </p:cNvPr>
          <p:cNvGraphicFramePr>
            <a:graphicFrameLocks noChangeAspect="1"/>
          </p:cNvGraphicFramePr>
          <p:nvPr>
            <p:custDataLst>
              <p:tags r:id="rId2"/>
            </p:custDataLst>
            <p:extLst>
              <p:ext uri="{D42A27DB-BD31-4B8C-83A1-F6EECF244321}">
                <p14:modId xmlns:p14="http://schemas.microsoft.com/office/powerpoint/2010/main" val="41659053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0900"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A113FB54-8A27-4B7E-B03E-3E0F71B5063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xmlns="" id="{1CEAE554-E79B-46F7-962D-135FF0BF9AC6}"/>
              </a:ext>
            </a:extLst>
          </p:cNvPr>
          <p:cNvSpPr/>
          <p:nvPr/>
        </p:nvSpPr>
        <p:spPr>
          <a:xfrm>
            <a:off x="457200" y="3824129"/>
            <a:ext cx="11276013" cy="2385062"/>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1"/>
              </a:solidFill>
            </a:endParaRPr>
          </a:p>
        </p:txBody>
      </p:sp>
      <p:sp>
        <p:nvSpPr>
          <p:cNvPr id="2" name="Title 1">
            <a:extLst>
              <a:ext uri="{FF2B5EF4-FFF2-40B4-BE49-F238E27FC236}">
                <a16:creationId xmlns:a16="http://schemas.microsoft.com/office/drawing/2014/main" xmlns="" id="{256D6715-6870-40FB-B3C3-BBDE8F555311}"/>
              </a:ext>
            </a:extLst>
          </p:cNvPr>
          <p:cNvSpPr>
            <a:spLocks noGrp="1"/>
          </p:cNvSpPr>
          <p:nvPr>
            <p:ph type="title"/>
          </p:nvPr>
        </p:nvSpPr>
        <p:spPr/>
        <p:txBody>
          <a:bodyPr vert="horz"/>
          <a:lstStyle/>
          <a:p>
            <a:r>
              <a:rPr lang="en-US" dirty="0"/>
              <a:t>Sample Growth Paths — Do you like managing/executing projects?</a:t>
            </a:r>
          </a:p>
        </p:txBody>
      </p:sp>
      <p:pic>
        <p:nvPicPr>
          <p:cNvPr id="77" name="Picture 76">
            <a:extLst>
              <a:ext uri="{FF2B5EF4-FFF2-40B4-BE49-F238E27FC236}">
                <a16:creationId xmlns:a16="http://schemas.microsoft.com/office/drawing/2014/main" xmlns="" id="{ACF92CFE-C5B6-460A-ACA3-F54FBA584F25}"/>
              </a:ext>
            </a:extLst>
          </p:cNvPr>
          <p:cNvPicPr>
            <a:picLocks noChangeAspect="1"/>
          </p:cNvPicPr>
          <p:nvPr/>
        </p:nvPicPr>
        <p:blipFill>
          <a:blip r:embed="rId7"/>
          <a:stretch>
            <a:fillRect/>
          </a:stretch>
        </p:blipFill>
        <p:spPr>
          <a:xfrm>
            <a:off x="7527086" y="1752861"/>
            <a:ext cx="4590774" cy="1488728"/>
          </a:xfrm>
          <a:prstGeom prst="rect">
            <a:avLst/>
          </a:prstGeom>
        </p:spPr>
      </p:pic>
      <p:grpSp>
        <p:nvGrpSpPr>
          <p:cNvPr id="75" name="Group 74">
            <a:extLst>
              <a:ext uri="{FF2B5EF4-FFF2-40B4-BE49-F238E27FC236}">
                <a16:creationId xmlns:a16="http://schemas.microsoft.com/office/drawing/2014/main" xmlns="" id="{792FD83E-AFDE-4FD2-AE9F-1BECBBD9910C}"/>
              </a:ext>
            </a:extLst>
          </p:cNvPr>
          <p:cNvGrpSpPr/>
          <p:nvPr/>
        </p:nvGrpSpPr>
        <p:grpSpPr>
          <a:xfrm>
            <a:off x="457201" y="1319879"/>
            <a:ext cx="6907426" cy="2385062"/>
            <a:chOff x="-5744026" y="1345003"/>
            <a:chExt cx="6654087" cy="3737917"/>
          </a:xfrm>
        </p:grpSpPr>
        <p:sp>
          <p:nvSpPr>
            <p:cNvPr id="92" name="Rectangle 91">
              <a:extLst>
                <a:ext uri="{FF2B5EF4-FFF2-40B4-BE49-F238E27FC236}">
                  <a16:creationId xmlns:a16="http://schemas.microsoft.com/office/drawing/2014/main" xmlns="" id="{014CD7DD-621C-4D51-9BA3-61CFFB75D087}"/>
                </a:ext>
              </a:extLst>
            </p:cNvPr>
            <p:cNvSpPr/>
            <p:nvPr/>
          </p:nvSpPr>
          <p:spPr>
            <a:xfrm>
              <a:off x="-5744026" y="1360154"/>
              <a:ext cx="1874520" cy="3722765"/>
            </a:xfrm>
            <a:prstGeom prst="rect">
              <a:avLst/>
            </a:prstGeom>
            <a:solidFill>
              <a:srgbClr val="A1B3CA"/>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spcBef>
                  <a:spcPts val="200"/>
                </a:spcBef>
              </a:pPr>
              <a:r>
                <a:rPr lang="en-US" sz="1200" b="1">
                  <a:solidFill>
                    <a:schemeClr val="bg1"/>
                  </a:solidFill>
                  <a:latin typeface="+mj-lt"/>
                </a:rPr>
                <a:t>Engineering Family</a:t>
              </a:r>
            </a:p>
          </p:txBody>
        </p:sp>
        <p:sp>
          <p:nvSpPr>
            <p:cNvPr id="93" name="Rectangle 92">
              <a:extLst>
                <a:ext uri="{FF2B5EF4-FFF2-40B4-BE49-F238E27FC236}">
                  <a16:creationId xmlns:a16="http://schemas.microsoft.com/office/drawing/2014/main" xmlns="" id="{D073A681-F3EA-40B2-BB26-ABE26D0AB0D9}"/>
                </a:ext>
              </a:extLst>
            </p:cNvPr>
            <p:cNvSpPr>
              <a:spLocks/>
            </p:cNvSpPr>
            <p:nvPr/>
          </p:nvSpPr>
          <p:spPr>
            <a:xfrm>
              <a:off x="-3905013" y="1345003"/>
              <a:ext cx="1874520" cy="3737917"/>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spcBef>
                  <a:spcPts val="200"/>
                </a:spcBef>
              </a:pPr>
              <a:r>
                <a:rPr lang="en-US" sz="1200" b="1">
                  <a:solidFill>
                    <a:schemeClr val="tx1"/>
                  </a:solidFill>
                  <a:latin typeface="+mj-lt"/>
                </a:rPr>
                <a:t>Analysis Family</a:t>
              </a:r>
            </a:p>
          </p:txBody>
        </p:sp>
        <p:sp>
          <p:nvSpPr>
            <p:cNvPr id="94" name="Rectangle 93">
              <a:extLst>
                <a:ext uri="{FF2B5EF4-FFF2-40B4-BE49-F238E27FC236}">
                  <a16:creationId xmlns:a16="http://schemas.microsoft.com/office/drawing/2014/main" xmlns="" id="{E2E734E8-86D1-419C-99F7-14C6869437C0}"/>
                </a:ext>
              </a:extLst>
            </p:cNvPr>
            <p:cNvSpPr>
              <a:spLocks/>
            </p:cNvSpPr>
            <p:nvPr/>
          </p:nvSpPr>
          <p:spPr>
            <a:xfrm>
              <a:off x="-2033708" y="1345003"/>
              <a:ext cx="2943769" cy="3737917"/>
            </a:xfrm>
            <a:prstGeom prst="rect">
              <a:avLst/>
            </a:prstGeom>
            <a:solidFill>
              <a:srgbClr val="91DCF8"/>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spcBef>
                  <a:spcPts val="200"/>
                </a:spcBef>
              </a:pPr>
              <a:r>
                <a:rPr lang="en-US" sz="1200" b="1">
                  <a:solidFill>
                    <a:schemeClr val="tx1"/>
                  </a:solidFill>
                  <a:latin typeface="+mj-lt"/>
                </a:rPr>
                <a:t>Delivery Family</a:t>
              </a:r>
            </a:p>
          </p:txBody>
        </p:sp>
      </p:grpSp>
      <p:grpSp>
        <p:nvGrpSpPr>
          <p:cNvPr id="45" name="Group 44">
            <a:extLst>
              <a:ext uri="{FF2B5EF4-FFF2-40B4-BE49-F238E27FC236}">
                <a16:creationId xmlns:a16="http://schemas.microsoft.com/office/drawing/2014/main" xmlns="" id="{9AA27F2C-63AB-4651-B947-B6B94991CA71}"/>
              </a:ext>
            </a:extLst>
          </p:cNvPr>
          <p:cNvGrpSpPr/>
          <p:nvPr/>
        </p:nvGrpSpPr>
        <p:grpSpPr>
          <a:xfrm>
            <a:off x="702644" y="3975824"/>
            <a:ext cx="10838047" cy="1054519"/>
            <a:chOff x="480603" y="5104012"/>
            <a:chExt cx="11135849" cy="1054519"/>
          </a:xfrm>
        </p:grpSpPr>
        <p:sp>
          <p:nvSpPr>
            <p:cNvPr id="46" name="Rectangle 45">
              <a:extLst>
                <a:ext uri="{FF2B5EF4-FFF2-40B4-BE49-F238E27FC236}">
                  <a16:creationId xmlns:a16="http://schemas.microsoft.com/office/drawing/2014/main" xmlns="" id="{9D3D8080-BD5E-4C73-911D-3F096C2A8E7D}"/>
                </a:ext>
              </a:extLst>
            </p:cNvPr>
            <p:cNvSpPr/>
            <p:nvPr/>
          </p:nvSpPr>
          <p:spPr>
            <a:xfrm>
              <a:off x="3349926" y="5104012"/>
              <a:ext cx="2377440" cy="32419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90000"/>
                </a:lnSpc>
              </a:pPr>
              <a:r>
                <a:rPr lang="en-US" sz="1200" b="1">
                  <a:solidFill>
                    <a:schemeClr val="bg1"/>
                  </a:solidFill>
                </a:rPr>
                <a:t> 2. Grow to</a:t>
              </a:r>
              <a:br>
                <a:rPr lang="en-US" sz="1200" b="1">
                  <a:solidFill>
                    <a:schemeClr val="bg1"/>
                  </a:solidFill>
                </a:rPr>
              </a:br>
              <a:r>
                <a:rPr lang="en-US" sz="1200" b="1">
                  <a:solidFill>
                    <a:schemeClr val="bg1"/>
                  </a:solidFill>
                </a:rPr>
                <a:t>Business Analyst III</a:t>
              </a:r>
            </a:p>
          </p:txBody>
        </p:sp>
        <p:sp>
          <p:nvSpPr>
            <p:cNvPr id="47" name="TextBox 46">
              <a:extLst>
                <a:ext uri="{FF2B5EF4-FFF2-40B4-BE49-F238E27FC236}">
                  <a16:creationId xmlns:a16="http://schemas.microsoft.com/office/drawing/2014/main" xmlns="" id="{F88DF8AC-B6FE-4CAC-9E35-D26880140394}"/>
                </a:ext>
              </a:extLst>
            </p:cNvPr>
            <p:cNvSpPr txBox="1"/>
            <p:nvPr/>
          </p:nvSpPr>
          <p:spPr>
            <a:xfrm>
              <a:off x="480603" y="5464454"/>
              <a:ext cx="2377440" cy="507831"/>
            </a:xfrm>
            <a:prstGeom prst="rect">
              <a:avLst/>
            </a:prstGeom>
            <a:noFill/>
            <a:ln>
              <a:noFill/>
              <a:prstDash val="dash"/>
            </a:ln>
          </p:spPr>
          <p:txBody>
            <a:bodyPr wrap="square" lIns="0" tIns="0" rIns="0" bIns="0" rtlCol="0">
              <a:spAutoFit/>
            </a:bodyPr>
            <a:lstStyle/>
            <a:p>
              <a:pPr marL="91440"/>
              <a:r>
                <a:rPr lang="en-US" sz="1100"/>
                <a:t>Roles to upskill/reskill: Business Analyst; Requirements Lead; Project Admin </a:t>
              </a:r>
            </a:p>
          </p:txBody>
        </p:sp>
        <p:sp>
          <p:nvSpPr>
            <p:cNvPr id="48" name="TextBox 47">
              <a:extLst>
                <a:ext uri="{FF2B5EF4-FFF2-40B4-BE49-F238E27FC236}">
                  <a16:creationId xmlns:a16="http://schemas.microsoft.com/office/drawing/2014/main" xmlns="" id="{4231FC2C-EEED-42C4-9876-9FD63E17CCF4}"/>
                </a:ext>
              </a:extLst>
            </p:cNvPr>
            <p:cNvSpPr txBox="1"/>
            <p:nvPr/>
          </p:nvSpPr>
          <p:spPr>
            <a:xfrm>
              <a:off x="3332365" y="5476193"/>
              <a:ext cx="2395001" cy="507831"/>
            </a:xfrm>
            <a:prstGeom prst="rect">
              <a:avLst/>
            </a:prstGeom>
            <a:noFill/>
            <a:ln>
              <a:noFill/>
              <a:prstDash val="dash"/>
            </a:ln>
          </p:spPr>
          <p:txBody>
            <a:bodyPr wrap="square" lIns="0" tIns="0" rIns="0" bIns="0" rtlCol="0">
              <a:spAutoFit/>
            </a:bodyPr>
            <a:lstStyle/>
            <a:p>
              <a:pPr marL="91440"/>
              <a:r>
                <a:rPr lang="en-US" sz="1100"/>
                <a:t>Leverage Job Family Guide to identify stretch responsibilities</a:t>
              </a:r>
            </a:p>
            <a:p>
              <a:pPr marL="91440"/>
              <a:endParaRPr lang="en-US" sz="1100"/>
            </a:p>
          </p:txBody>
        </p:sp>
        <p:sp>
          <p:nvSpPr>
            <p:cNvPr id="49" name="Rectangle 48">
              <a:extLst>
                <a:ext uri="{FF2B5EF4-FFF2-40B4-BE49-F238E27FC236}">
                  <a16:creationId xmlns:a16="http://schemas.microsoft.com/office/drawing/2014/main" xmlns="" id="{9439B943-EA03-4A93-9625-DA2CD2CFAD09}"/>
                </a:ext>
              </a:extLst>
            </p:cNvPr>
            <p:cNvSpPr/>
            <p:nvPr/>
          </p:nvSpPr>
          <p:spPr>
            <a:xfrm>
              <a:off x="490866" y="5104012"/>
              <a:ext cx="2377440" cy="32419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algn="ctr">
                <a:lnSpc>
                  <a:spcPct val="90000"/>
                </a:lnSpc>
              </a:pPr>
              <a:r>
                <a:rPr lang="en-US" sz="1200" b="1">
                  <a:solidFill>
                    <a:schemeClr val="bg1"/>
                  </a:solidFill>
                </a:rPr>
                <a:t>1. Move to</a:t>
              </a:r>
              <a:br>
                <a:rPr lang="en-US" sz="1200" b="1">
                  <a:solidFill>
                    <a:schemeClr val="bg1"/>
                  </a:solidFill>
                </a:rPr>
              </a:br>
              <a:r>
                <a:rPr lang="en-US" sz="1200" b="1">
                  <a:solidFill>
                    <a:schemeClr val="bg1"/>
                  </a:solidFill>
                </a:rPr>
                <a:t>Business Analyst II</a:t>
              </a:r>
            </a:p>
          </p:txBody>
        </p:sp>
        <p:sp>
          <p:nvSpPr>
            <p:cNvPr id="54" name="TextBox 53">
              <a:extLst>
                <a:ext uri="{FF2B5EF4-FFF2-40B4-BE49-F238E27FC236}">
                  <a16:creationId xmlns:a16="http://schemas.microsoft.com/office/drawing/2014/main" xmlns="" id="{984FDE60-2A47-4CB4-B3A9-2A78AF62C9BD}"/>
                </a:ext>
              </a:extLst>
            </p:cNvPr>
            <p:cNvSpPr txBox="1"/>
            <p:nvPr/>
          </p:nvSpPr>
          <p:spPr>
            <a:xfrm>
              <a:off x="9228749" y="5481423"/>
              <a:ext cx="2387703" cy="677108"/>
            </a:xfrm>
            <a:prstGeom prst="rect">
              <a:avLst/>
            </a:prstGeom>
            <a:noFill/>
            <a:ln>
              <a:noFill/>
              <a:prstDash val="dash"/>
            </a:ln>
          </p:spPr>
          <p:txBody>
            <a:bodyPr wrap="square" lIns="0" tIns="0" rIns="0" bIns="0" rtlCol="0">
              <a:spAutoFit/>
            </a:bodyPr>
            <a:lstStyle/>
            <a:p>
              <a:pPr marL="91440"/>
              <a:r>
                <a:rPr lang="en-US" sz="1100"/>
                <a:t>Roles to upskill/reskill: CoP Leader; Coach; Learning Lead; Project Leader; Staffing Coordinator</a:t>
              </a:r>
            </a:p>
            <a:p>
              <a:pPr marL="91440"/>
              <a:endParaRPr lang="en-US" sz="1100"/>
            </a:p>
          </p:txBody>
        </p:sp>
        <p:sp>
          <p:nvSpPr>
            <p:cNvPr id="61" name="Rectangle 60">
              <a:extLst>
                <a:ext uri="{FF2B5EF4-FFF2-40B4-BE49-F238E27FC236}">
                  <a16:creationId xmlns:a16="http://schemas.microsoft.com/office/drawing/2014/main" xmlns="" id="{A045CA45-B9CA-4E93-847C-6C276F27149E}"/>
                </a:ext>
              </a:extLst>
            </p:cNvPr>
            <p:cNvSpPr/>
            <p:nvPr/>
          </p:nvSpPr>
          <p:spPr>
            <a:xfrm>
              <a:off x="9239012" y="5104012"/>
              <a:ext cx="2377440" cy="32419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algn="ctr"/>
              <a:r>
                <a:rPr lang="en-US" sz="1200" b="1">
                  <a:solidFill>
                    <a:schemeClr val="bg1"/>
                  </a:solidFill>
                </a:rPr>
                <a:t>4. Move to Resource Manager</a:t>
              </a:r>
            </a:p>
          </p:txBody>
        </p:sp>
        <p:sp>
          <p:nvSpPr>
            <p:cNvPr id="62" name="Rectangle 61">
              <a:extLst>
                <a:ext uri="{FF2B5EF4-FFF2-40B4-BE49-F238E27FC236}">
                  <a16:creationId xmlns:a16="http://schemas.microsoft.com/office/drawing/2014/main" xmlns="" id="{47B757E7-12AE-49F5-B9BA-DD2728C89F8A}"/>
                </a:ext>
              </a:extLst>
            </p:cNvPr>
            <p:cNvSpPr/>
            <p:nvPr/>
          </p:nvSpPr>
          <p:spPr>
            <a:xfrm>
              <a:off x="6282894" y="5104012"/>
              <a:ext cx="2377440" cy="32419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bg1"/>
                  </a:solidFill>
                </a:rPr>
                <a:t> 3. Move to Scrum Master</a:t>
              </a:r>
            </a:p>
          </p:txBody>
        </p:sp>
        <p:sp>
          <p:nvSpPr>
            <p:cNvPr id="63" name="TextBox 62">
              <a:extLst>
                <a:ext uri="{FF2B5EF4-FFF2-40B4-BE49-F238E27FC236}">
                  <a16:creationId xmlns:a16="http://schemas.microsoft.com/office/drawing/2014/main" xmlns="" id="{3B58D48A-F713-4E4B-B1D5-4295C5B3F0EC}"/>
                </a:ext>
              </a:extLst>
            </p:cNvPr>
            <p:cNvSpPr txBox="1"/>
            <p:nvPr/>
          </p:nvSpPr>
          <p:spPr>
            <a:xfrm>
              <a:off x="6265333" y="5476193"/>
              <a:ext cx="2395001" cy="677108"/>
            </a:xfrm>
            <a:prstGeom prst="rect">
              <a:avLst/>
            </a:prstGeom>
            <a:noFill/>
            <a:ln>
              <a:noFill/>
              <a:prstDash val="dash"/>
            </a:ln>
          </p:spPr>
          <p:txBody>
            <a:bodyPr wrap="square" lIns="0" tIns="0" rIns="0" bIns="0" rtlCol="0">
              <a:spAutoFit/>
            </a:bodyPr>
            <a:lstStyle/>
            <a:p>
              <a:pPr marL="91440"/>
              <a:r>
                <a:rPr lang="en-US" sz="1100"/>
                <a:t>Roles to upskill/reskill: Resource Manager; Demand Manager; Relationship Manager; Solution Architect; Integration Specialist</a:t>
              </a:r>
            </a:p>
          </p:txBody>
        </p:sp>
        <p:cxnSp>
          <p:nvCxnSpPr>
            <p:cNvPr id="66" name="Straight Arrow Connector 65">
              <a:extLst>
                <a:ext uri="{FF2B5EF4-FFF2-40B4-BE49-F238E27FC236}">
                  <a16:creationId xmlns:a16="http://schemas.microsoft.com/office/drawing/2014/main" xmlns="" id="{3F0B3617-4744-42C5-8942-7DE67E1E3425}"/>
                </a:ext>
              </a:extLst>
            </p:cNvPr>
            <p:cNvCxnSpPr>
              <a:cxnSpLocks/>
              <a:stCxn id="46" idx="3"/>
              <a:endCxn id="62" idx="1"/>
            </p:cNvCxnSpPr>
            <p:nvPr/>
          </p:nvCxnSpPr>
          <p:spPr>
            <a:xfrm>
              <a:off x="5727366" y="5266110"/>
              <a:ext cx="555527"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xmlns="" id="{90B2AD83-9B2C-4F74-8241-475B02E173D6}"/>
              </a:ext>
            </a:extLst>
          </p:cNvPr>
          <p:cNvGrpSpPr/>
          <p:nvPr/>
        </p:nvGrpSpPr>
        <p:grpSpPr>
          <a:xfrm>
            <a:off x="580028" y="2102197"/>
            <a:ext cx="6569974" cy="1448063"/>
            <a:chOff x="2850062" y="2684596"/>
            <a:chExt cx="6569974" cy="1448063"/>
          </a:xfrm>
        </p:grpSpPr>
        <p:grpSp>
          <p:nvGrpSpPr>
            <p:cNvPr id="68" name="Group 67">
              <a:extLst>
                <a:ext uri="{FF2B5EF4-FFF2-40B4-BE49-F238E27FC236}">
                  <a16:creationId xmlns:a16="http://schemas.microsoft.com/office/drawing/2014/main" xmlns="" id="{42DE18B4-8C53-4ABE-B47D-BC85E79716B2}"/>
                </a:ext>
              </a:extLst>
            </p:cNvPr>
            <p:cNvGrpSpPr/>
            <p:nvPr/>
          </p:nvGrpSpPr>
          <p:grpSpPr>
            <a:xfrm>
              <a:off x="2850062" y="3599020"/>
              <a:ext cx="1876693" cy="533639"/>
              <a:chOff x="6067368" y="3606165"/>
              <a:chExt cx="1876693" cy="533639"/>
            </a:xfrm>
          </p:grpSpPr>
          <p:sp>
            <p:nvSpPr>
              <p:cNvPr id="82" name="Rectangle 81">
                <a:extLst>
                  <a:ext uri="{FF2B5EF4-FFF2-40B4-BE49-F238E27FC236}">
                    <a16:creationId xmlns:a16="http://schemas.microsoft.com/office/drawing/2014/main" xmlns="" id="{F77952F0-C257-4B0F-AA0B-1719884A135A}"/>
                  </a:ext>
                </a:extLst>
              </p:cNvPr>
              <p:cNvSpPr/>
              <p:nvPr/>
            </p:nvSpPr>
            <p:spPr>
              <a:xfrm>
                <a:off x="6067368" y="3682604"/>
                <a:ext cx="1484836" cy="45720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Software/Infra./Data Engineer I </a:t>
                </a:r>
              </a:p>
            </p:txBody>
          </p:sp>
          <p:sp>
            <p:nvSpPr>
              <p:cNvPr id="83" name="Oval 82">
                <a:extLst>
                  <a:ext uri="{FF2B5EF4-FFF2-40B4-BE49-F238E27FC236}">
                    <a16:creationId xmlns:a16="http://schemas.microsoft.com/office/drawing/2014/main" xmlns="" id="{D28AC669-98A7-4112-B97A-AC55063AB450}"/>
                  </a:ext>
                </a:extLst>
              </p:cNvPr>
              <p:cNvSpPr/>
              <p:nvPr/>
            </p:nvSpPr>
            <p:spPr>
              <a:xfrm>
                <a:off x="7687543" y="3606165"/>
                <a:ext cx="256518" cy="257018"/>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100" b="1">
                    <a:solidFill>
                      <a:schemeClr val="bg1"/>
                    </a:solidFill>
                  </a:rPr>
                  <a:t>1</a:t>
                </a:r>
              </a:p>
            </p:txBody>
          </p:sp>
        </p:grpSp>
        <p:sp>
          <p:nvSpPr>
            <p:cNvPr id="69" name="Rectangle 68">
              <a:extLst>
                <a:ext uri="{FF2B5EF4-FFF2-40B4-BE49-F238E27FC236}">
                  <a16:creationId xmlns:a16="http://schemas.microsoft.com/office/drawing/2014/main" xmlns="" id="{DF0CF381-3AC6-4548-9170-511C9910C641}"/>
                </a:ext>
              </a:extLst>
            </p:cNvPr>
            <p:cNvSpPr/>
            <p:nvPr/>
          </p:nvSpPr>
          <p:spPr>
            <a:xfrm>
              <a:off x="4957247" y="3675459"/>
              <a:ext cx="1143000" cy="45720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Business Analyst II</a:t>
              </a:r>
            </a:p>
          </p:txBody>
        </p:sp>
        <p:sp>
          <p:nvSpPr>
            <p:cNvPr id="70" name="Rectangle 69">
              <a:extLst>
                <a:ext uri="{FF2B5EF4-FFF2-40B4-BE49-F238E27FC236}">
                  <a16:creationId xmlns:a16="http://schemas.microsoft.com/office/drawing/2014/main" xmlns="" id="{57DFA62D-A6B3-4A79-9C5D-3127205A154F}"/>
                </a:ext>
              </a:extLst>
            </p:cNvPr>
            <p:cNvSpPr/>
            <p:nvPr/>
          </p:nvSpPr>
          <p:spPr>
            <a:xfrm>
              <a:off x="4968912" y="2869273"/>
              <a:ext cx="1143000" cy="45720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Business Analyst III</a:t>
              </a:r>
            </a:p>
          </p:txBody>
        </p:sp>
        <p:sp>
          <p:nvSpPr>
            <p:cNvPr id="71" name="Rectangle 70">
              <a:extLst>
                <a:ext uri="{FF2B5EF4-FFF2-40B4-BE49-F238E27FC236}">
                  <a16:creationId xmlns:a16="http://schemas.microsoft.com/office/drawing/2014/main" xmlns="" id="{36486BEB-082E-467B-B22C-97A1ABE6C345}"/>
                </a:ext>
              </a:extLst>
            </p:cNvPr>
            <p:cNvSpPr/>
            <p:nvPr/>
          </p:nvSpPr>
          <p:spPr>
            <a:xfrm>
              <a:off x="6739817" y="2870629"/>
              <a:ext cx="1143000" cy="45720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Scrum Master</a:t>
              </a:r>
            </a:p>
          </p:txBody>
        </p:sp>
        <p:cxnSp>
          <p:nvCxnSpPr>
            <p:cNvPr id="72" name="Straight Arrow Connector 71">
              <a:extLst>
                <a:ext uri="{FF2B5EF4-FFF2-40B4-BE49-F238E27FC236}">
                  <a16:creationId xmlns:a16="http://schemas.microsoft.com/office/drawing/2014/main" xmlns="" id="{FD4824F4-A559-4755-A86B-55ECC748A21E}"/>
                </a:ext>
              </a:extLst>
            </p:cNvPr>
            <p:cNvCxnSpPr>
              <a:cxnSpLocks/>
              <a:stCxn id="82" idx="3"/>
              <a:endCxn id="69" idx="1"/>
            </p:cNvCxnSpPr>
            <p:nvPr/>
          </p:nvCxnSpPr>
          <p:spPr>
            <a:xfrm>
              <a:off x="4334898" y="3904059"/>
              <a:ext cx="622349"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xmlns="" id="{5FC1E847-298B-4883-9A3E-D768B813562B}"/>
                </a:ext>
              </a:extLst>
            </p:cNvPr>
            <p:cNvSpPr/>
            <p:nvPr/>
          </p:nvSpPr>
          <p:spPr>
            <a:xfrm>
              <a:off x="6332307" y="2804844"/>
              <a:ext cx="256518" cy="257018"/>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100" b="1">
                  <a:solidFill>
                    <a:schemeClr val="bg1"/>
                  </a:solidFill>
                </a:rPr>
                <a:t>3</a:t>
              </a:r>
            </a:p>
          </p:txBody>
        </p:sp>
        <p:cxnSp>
          <p:nvCxnSpPr>
            <p:cNvPr id="74" name="Straight Arrow Connector 73">
              <a:extLst>
                <a:ext uri="{FF2B5EF4-FFF2-40B4-BE49-F238E27FC236}">
                  <a16:creationId xmlns:a16="http://schemas.microsoft.com/office/drawing/2014/main" xmlns="" id="{F6D6FEF6-4FDD-41EA-BDC9-7567FC3EAEA6}"/>
                </a:ext>
              </a:extLst>
            </p:cNvPr>
            <p:cNvCxnSpPr>
              <a:cxnSpLocks/>
              <a:stCxn id="69" idx="0"/>
            </p:cNvCxnSpPr>
            <p:nvPr/>
          </p:nvCxnSpPr>
          <p:spPr>
            <a:xfrm flipV="1">
              <a:off x="5528747" y="3326473"/>
              <a:ext cx="0" cy="348986"/>
            </a:xfrm>
            <a:prstGeom prst="straightConnector1">
              <a:avLst/>
            </a:prstGeom>
            <a:ln w="57150">
              <a:solidFill>
                <a:srgbClr val="6F7878"/>
              </a:solidFill>
              <a:tailEnd type="triangle"/>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xmlns="" id="{6815F2E0-081E-4CF7-9677-1794E9270969}"/>
                </a:ext>
              </a:extLst>
            </p:cNvPr>
            <p:cNvSpPr/>
            <p:nvPr/>
          </p:nvSpPr>
          <p:spPr>
            <a:xfrm>
              <a:off x="5656760" y="3383248"/>
              <a:ext cx="256518" cy="257018"/>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100" b="1">
                  <a:solidFill>
                    <a:schemeClr val="bg1"/>
                  </a:solidFill>
                </a:rPr>
                <a:t>2</a:t>
              </a:r>
            </a:p>
          </p:txBody>
        </p:sp>
        <p:cxnSp>
          <p:nvCxnSpPr>
            <p:cNvPr id="78" name="Straight Arrow Connector 77">
              <a:extLst>
                <a:ext uri="{FF2B5EF4-FFF2-40B4-BE49-F238E27FC236}">
                  <a16:creationId xmlns:a16="http://schemas.microsoft.com/office/drawing/2014/main" xmlns="" id="{0116EA7E-E3BE-42DB-BDA9-550B43FF871A}"/>
                </a:ext>
              </a:extLst>
            </p:cNvPr>
            <p:cNvCxnSpPr>
              <a:cxnSpLocks/>
              <a:stCxn id="70" idx="3"/>
              <a:endCxn id="71" idx="1"/>
            </p:cNvCxnSpPr>
            <p:nvPr/>
          </p:nvCxnSpPr>
          <p:spPr>
            <a:xfrm>
              <a:off x="6111912" y="3097873"/>
              <a:ext cx="627905" cy="135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xmlns="" id="{6429CCE0-FF36-4178-A83E-DE35224D59FE}"/>
                </a:ext>
              </a:extLst>
            </p:cNvPr>
            <p:cNvSpPr/>
            <p:nvPr/>
          </p:nvSpPr>
          <p:spPr>
            <a:xfrm>
              <a:off x="8277036" y="2869273"/>
              <a:ext cx="1143000" cy="45720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Resource </a:t>
              </a:r>
            </a:p>
            <a:p>
              <a:pPr algn="ctr"/>
              <a:r>
                <a:rPr lang="en-US" sz="1200" b="1">
                  <a:solidFill>
                    <a:schemeClr val="bg1"/>
                  </a:solidFill>
                </a:rPr>
                <a:t>Manager</a:t>
              </a:r>
            </a:p>
          </p:txBody>
        </p:sp>
        <p:cxnSp>
          <p:nvCxnSpPr>
            <p:cNvPr id="80" name="Straight Arrow Connector 79">
              <a:extLst>
                <a:ext uri="{FF2B5EF4-FFF2-40B4-BE49-F238E27FC236}">
                  <a16:creationId xmlns:a16="http://schemas.microsoft.com/office/drawing/2014/main" xmlns="" id="{C920F884-1F31-4758-85C4-D0478B821DA3}"/>
                </a:ext>
              </a:extLst>
            </p:cNvPr>
            <p:cNvCxnSpPr>
              <a:cxnSpLocks/>
            </p:cNvCxnSpPr>
            <p:nvPr/>
          </p:nvCxnSpPr>
          <p:spPr>
            <a:xfrm flipV="1">
              <a:off x="8781577" y="2684596"/>
              <a:ext cx="0" cy="184435"/>
            </a:xfrm>
            <a:prstGeom prst="straightConnector1">
              <a:avLst/>
            </a:prstGeom>
            <a:ln w="57150">
              <a:solidFill>
                <a:srgbClr val="6F7878"/>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xmlns="" id="{0099E451-1E3B-4901-AAEF-775E14B38360}"/>
                </a:ext>
              </a:extLst>
            </p:cNvPr>
            <p:cNvSpPr/>
            <p:nvPr/>
          </p:nvSpPr>
          <p:spPr>
            <a:xfrm>
              <a:off x="7934152" y="2740522"/>
              <a:ext cx="256518" cy="257018"/>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100" b="1">
                  <a:solidFill>
                    <a:schemeClr val="bg1"/>
                  </a:solidFill>
                </a:rPr>
                <a:t>4</a:t>
              </a:r>
            </a:p>
          </p:txBody>
        </p:sp>
      </p:grpSp>
      <p:cxnSp>
        <p:nvCxnSpPr>
          <p:cNvPr id="39" name="Straight Arrow Connector 38">
            <a:extLst>
              <a:ext uri="{FF2B5EF4-FFF2-40B4-BE49-F238E27FC236}">
                <a16:creationId xmlns:a16="http://schemas.microsoft.com/office/drawing/2014/main" xmlns="" id="{40D8FD82-A1A2-4659-8FA3-98BF2FA8EE96}"/>
              </a:ext>
            </a:extLst>
          </p:cNvPr>
          <p:cNvCxnSpPr>
            <a:cxnSpLocks/>
          </p:cNvCxnSpPr>
          <p:nvPr/>
        </p:nvCxnSpPr>
        <p:spPr>
          <a:xfrm flipV="1">
            <a:off x="5607504" y="2507747"/>
            <a:ext cx="394219" cy="4257"/>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xmlns="" id="{14AE57D7-E301-4683-9C04-A07CDAC9B443}"/>
              </a:ext>
            </a:extLst>
          </p:cNvPr>
          <p:cNvSpPr/>
          <p:nvPr/>
        </p:nvSpPr>
        <p:spPr>
          <a:xfrm>
            <a:off x="6007802" y="1644755"/>
            <a:ext cx="1143000" cy="45720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Sr. Resource Manager</a:t>
            </a:r>
          </a:p>
        </p:txBody>
      </p:sp>
      <p:sp>
        <p:nvSpPr>
          <p:cNvPr id="51" name="Oval 50">
            <a:extLst>
              <a:ext uri="{FF2B5EF4-FFF2-40B4-BE49-F238E27FC236}">
                <a16:creationId xmlns:a16="http://schemas.microsoft.com/office/drawing/2014/main" xmlns="" id="{A1CB228D-C1A3-455E-A1A3-48379683166C}"/>
              </a:ext>
            </a:extLst>
          </p:cNvPr>
          <p:cNvSpPr/>
          <p:nvPr/>
        </p:nvSpPr>
        <p:spPr>
          <a:xfrm>
            <a:off x="6835119" y="2049576"/>
            <a:ext cx="256518" cy="257018"/>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100" b="1">
                <a:solidFill>
                  <a:schemeClr val="bg1"/>
                </a:solidFill>
              </a:rPr>
              <a:t>5</a:t>
            </a:r>
          </a:p>
        </p:txBody>
      </p:sp>
      <p:cxnSp>
        <p:nvCxnSpPr>
          <p:cNvPr id="52" name="Straight Arrow Connector 51">
            <a:extLst>
              <a:ext uri="{FF2B5EF4-FFF2-40B4-BE49-F238E27FC236}">
                <a16:creationId xmlns:a16="http://schemas.microsoft.com/office/drawing/2014/main" xmlns="" id="{F72EE4B0-6B0E-4108-BA5E-C748D8887D46}"/>
              </a:ext>
            </a:extLst>
          </p:cNvPr>
          <p:cNvCxnSpPr>
            <a:cxnSpLocks/>
          </p:cNvCxnSpPr>
          <p:nvPr/>
        </p:nvCxnSpPr>
        <p:spPr>
          <a:xfrm>
            <a:off x="10384471" y="4844097"/>
            <a:ext cx="0" cy="295706"/>
          </a:xfrm>
          <a:prstGeom prst="straightConnector1">
            <a:avLst/>
          </a:prstGeom>
          <a:ln w="57150">
            <a:solidFill>
              <a:srgbClr val="6F7878"/>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xmlns="" id="{0A91184B-50E8-4A7F-97FA-726714D63A95}"/>
              </a:ext>
            </a:extLst>
          </p:cNvPr>
          <p:cNvSpPr/>
          <p:nvPr/>
        </p:nvSpPr>
        <p:spPr>
          <a:xfrm>
            <a:off x="9226830" y="5151659"/>
            <a:ext cx="2313861" cy="32419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algn="ctr"/>
            <a:r>
              <a:rPr lang="en-US" sz="1200" b="1">
                <a:solidFill>
                  <a:schemeClr val="bg1"/>
                </a:solidFill>
              </a:rPr>
              <a:t>5. Grow to Sr. Resource Manager</a:t>
            </a:r>
          </a:p>
        </p:txBody>
      </p:sp>
      <p:sp>
        <p:nvSpPr>
          <p:cNvPr id="55" name="TextBox 54">
            <a:extLst>
              <a:ext uri="{FF2B5EF4-FFF2-40B4-BE49-F238E27FC236}">
                <a16:creationId xmlns:a16="http://schemas.microsoft.com/office/drawing/2014/main" xmlns="" id="{C8348102-26A5-4689-9107-1633CE4660DE}"/>
              </a:ext>
            </a:extLst>
          </p:cNvPr>
          <p:cNvSpPr txBox="1"/>
          <p:nvPr/>
        </p:nvSpPr>
        <p:spPr>
          <a:xfrm>
            <a:off x="9216841" y="5540793"/>
            <a:ext cx="2323850" cy="846386"/>
          </a:xfrm>
          <a:prstGeom prst="rect">
            <a:avLst/>
          </a:prstGeom>
          <a:noFill/>
          <a:ln>
            <a:noFill/>
            <a:prstDash val="dash"/>
          </a:ln>
        </p:spPr>
        <p:txBody>
          <a:bodyPr wrap="square" lIns="0" tIns="0" rIns="0" bIns="0" rtlCol="0">
            <a:spAutoFit/>
          </a:bodyPr>
          <a:lstStyle/>
          <a:p>
            <a:pPr marL="91440"/>
            <a:r>
              <a:rPr lang="en-US" sz="1100"/>
              <a:t>Leverage Job Family Guide and Career Enablers Framework to identify stretch responsibilities and experiences</a:t>
            </a:r>
          </a:p>
          <a:p>
            <a:pPr marL="91440"/>
            <a:endParaRPr lang="en-US" sz="1100"/>
          </a:p>
        </p:txBody>
      </p:sp>
      <p:cxnSp>
        <p:nvCxnSpPr>
          <p:cNvPr id="56" name="Straight Arrow Connector 55">
            <a:extLst>
              <a:ext uri="{FF2B5EF4-FFF2-40B4-BE49-F238E27FC236}">
                <a16:creationId xmlns:a16="http://schemas.microsoft.com/office/drawing/2014/main" xmlns="" id="{748800F7-5483-455E-8EEA-90C536B1CD43}"/>
              </a:ext>
            </a:extLst>
          </p:cNvPr>
          <p:cNvCxnSpPr>
            <a:cxnSpLocks/>
            <a:endCxn id="46" idx="1"/>
          </p:cNvCxnSpPr>
          <p:nvPr/>
        </p:nvCxnSpPr>
        <p:spPr>
          <a:xfrm>
            <a:off x="3015637" y="4137492"/>
            <a:ext cx="479597" cy="430"/>
          </a:xfrm>
          <a:prstGeom prst="straightConnector1">
            <a:avLst/>
          </a:prstGeom>
          <a:ln w="57150">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xmlns="" id="{43188DA8-1BE6-49B7-9B20-997EBF5C837E}"/>
              </a:ext>
            </a:extLst>
          </p:cNvPr>
          <p:cNvCxnSpPr>
            <a:cxnSpLocks/>
            <a:stCxn id="62" idx="3"/>
            <a:endCxn id="61" idx="1"/>
          </p:cNvCxnSpPr>
          <p:nvPr/>
        </p:nvCxnSpPr>
        <p:spPr>
          <a:xfrm>
            <a:off x="8663627" y="4137922"/>
            <a:ext cx="563203"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512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A113FB54-8A27-4B7E-B03E-3E0F71B50635}"/>
              </a:ext>
            </a:extLst>
          </p:cNvPr>
          <p:cNvGraphicFramePr>
            <a:graphicFrameLocks noChangeAspect="1"/>
          </p:cNvGraphicFramePr>
          <p:nvPr>
            <p:custDataLst>
              <p:tags r:id="rId2"/>
            </p:custDataLst>
            <p:extLst>
              <p:ext uri="{D42A27DB-BD31-4B8C-83A1-F6EECF244321}">
                <p14:modId xmlns:p14="http://schemas.microsoft.com/office/powerpoint/2010/main" val="6580598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24"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A113FB54-8A27-4B7E-B03E-3E0F71B5063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xmlns="" id="{1CEAE554-E79B-46F7-962D-135FF0BF9AC6}"/>
              </a:ext>
            </a:extLst>
          </p:cNvPr>
          <p:cNvSpPr/>
          <p:nvPr/>
        </p:nvSpPr>
        <p:spPr>
          <a:xfrm>
            <a:off x="457200" y="3824129"/>
            <a:ext cx="11277600" cy="2163921"/>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1"/>
              </a:solidFill>
            </a:endParaRPr>
          </a:p>
        </p:txBody>
      </p:sp>
      <p:sp>
        <p:nvSpPr>
          <p:cNvPr id="2" name="Title 1">
            <a:extLst>
              <a:ext uri="{FF2B5EF4-FFF2-40B4-BE49-F238E27FC236}">
                <a16:creationId xmlns:a16="http://schemas.microsoft.com/office/drawing/2014/main" xmlns="" id="{256D6715-6870-40FB-B3C3-BBDE8F555311}"/>
              </a:ext>
            </a:extLst>
          </p:cNvPr>
          <p:cNvSpPr>
            <a:spLocks noGrp="1"/>
          </p:cNvSpPr>
          <p:nvPr>
            <p:ph type="title"/>
          </p:nvPr>
        </p:nvSpPr>
        <p:spPr/>
        <p:txBody>
          <a:bodyPr vert="horz"/>
          <a:lstStyle/>
          <a:p>
            <a:r>
              <a:rPr lang="en-US" dirty="0"/>
              <a:t>Sample Growth Paths — Do you like managing/executing projects?</a:t>
            </a:r>
          </a:p>
        </p:txBody>
      </p:sp>
      <p:sp>
        <p:nvSpPr>
          <p:cNvPr id="5" name="TextBox 4">
            <a:extLst>
              <a:ext uri="{FF2B5EF4-FFF2-40B4-BE49-F238E27FC236}">
                <a16:creationId xmlns:a16="http://schemas.microsoft.com/office/drawing/2014/main" xmlns="" id="{6D70D3FB-CB00-4361-9D46-18C2A2EDE679}"/>
              </a:ext>
            </a:extLst>
          </p:cNvPr>
          <p:cNvSpPr txBox="1"/>
          <p:nvPr/>
        </p:nvSpPr>
        <p:spPr>
          <a:xfrm>
            <a:off x="7088660" y="3222321"/>
            <a:ext cx="4689861" cy="369332"/>
          </a:xfrm>
          <a:prstGeom prst="rect">
            <a:avLst/>
          </a:prstGeom>
          <a:noFill/>
        </p:spPr>
        <p:txBody>
          <a:bodyPr wrap="square" lIns="0" tIns="0" rIns="0" bIns="0" rtlCol="0">
            <a:spAutoFit/>
          </a:bodyPr>
          <a:lstStyle/>
          <a:p>
            <a:pPr lvl="0"/>
            <a:r>
              <a:rPr lang="en-US" sz="1200" b="1" i="1">
                <a:solidFill>
                  <a:srgbClr val="000000"/>
                </a:solidFill>
              </a:rPr>
              <a:t>Note:</a:t>
            </a:r>
            <a:r>
              <a:rPr lang="en-US" sz="1200" i="1">
                <a:solidFill>
                  <a:srgbClr val="000000"/>
                </a:solidFill>
              </a:rPr>
              <a:t> With the right development, Software Engineers are often good candidates for Scrum Masters especially after working in Agile teams. </a:t>
            </a:r>
          </a:p>
        </p:txBody>
      </p:sp>
      <p:pic>
        <p:nvPicPr>
          <p:cNvPr id="77" name="Picture 76">
            <a:extLst>
              <a:ext uri="{FF2B5EF4-FFF2-40B4-BE49-F238E27FC236}">
                <a16:creationId xmlns:a16="http://schemas.microsoft.com/office/drawing/2014/main" xmlns="" id="{ACF92CFE-C5B6-460A-ACA3-F54FBA584F25}"/>
              </a:ext>
            </a:extLst>
          </p:cNvPr>
          <p:cNvPicPr>
            <a:picLocks noChangeAspect="1"/>
          </p:cNvPicPr>
          <p:nvPr/>
        </p:nvPicPr>
        <p:blipFill>
          <a:blip r:embed="rId7"/>
          <a:stretch>
            <a:fillRect/>
          </a:stretch>
        </p:blipFill>
        <p:spPr>
          <a:xfrm>
            <a:off x="7041232" y="1415535"/>
            <a:ext cx="5053140" cy="1618336"/>
          </a:xfrm>
          <a:prstGeom prst="rect">
            <a:avLst/>
          </a:prstGeom>
        </p:spPr>
      </p:pic>
      <p:grpSp>
        <p:nvGrpSpPr>
          <p:cNvPr id="75" name="Group 74">
            <a:extLst>
              <a:ext uri="{FF2B5EF4-FFF2-40B4-BE49-F238E27FC236}">
                <a16:creationId xmlns:a16="http://schemas.microsoft.com/office/drawing/2014/main" xmlns="" id="{792FD83E-AFDE-4FD2-AE9F-1BECBBD9910C}"/>
              </a:ext>
            </a:extLst>
          </p:cNvPr>
          <p:cNvGrpSpPr/>
          <p:nvPr/>
        </p:nvGrpSpPr>
        <p:grpSpPr>
          <a:xfrm>
            <a:off x="457200" y="1320905"/>
            <a:ext cx="6226283" cy="2385062"/>
            <a:chOff x="-5744026" y="1345003"/>
            <a:chExt cx="5584838" cy="3737917"/>
          </a:xfrm>
        </p:grpSpPr>
        <p:sp>
          <p:nvSpPr>
            <p:cNvPr id="92" name="Rectangle 91">
              <a:extLst>
                <a:ext uri="{FF2B5EF4-FFF2-40B4-BE49-F238E27FC236}">
                  <a16:creationId xmlns:a16="http://schemas.microsoft.com/office/drawing/2014/main" xmlns="" id="{014CD7DD-621C-4D51-9BA3-61CFFB75D087}"/>
                </a:ext>
              </a:extLst>
            </p:cNvPr>
            <p:cNvSpPr/>
            <p:nvPr/>
          </p:nvSpPr>
          <p:spPr>
            <a:xfrm>
              <a:off x="-5744026" y="1360154"/>
              <a:ext cx="1874520" cy="3722765"/>
            </a:xfrm>
            <a:prstGeom prst="rect">
              <a:avLst/>
            </a:prstGeom>
            <a:solidFill>
              <a:srgbClr val="A1B3CA"/>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spcBef>
                  <a:spcPts val="200"/>
                </a:spcBef>
              </a:pPr>
              <a:r>
                <a:rPr lang="en-US" sz="1200" b="1">
                  <a:solidFill>
                    <a:schemeClr val="bg1"/>
                  </a:solidFill>
                  <a:latin typeface="+mj-lt"/>
                </a:rPr>
                <a:t>Engineering Family</a:t>
              </a:r>
            </a:p>
          </p:txBody>
        </p:sp>
        <p:sp>
          <p:nvSpPr>
            <p:cNvPr id="93" name="Rectangle 92">
              <a:extLst>
                <a:ext uri="{FF2B5EF4-FFF2-40B4-BE49-F238E27FC236}">
                  <a16:creationId xmlns:a16="http://schemas.microsoft.com/office/drawing/2014/main" xmlns="" id="{D073A681-F3EA-40B2-BB26-ABE26D0AB0D9}"/>
                </a:ext>
              </a:extLst>
            </p:cNvPr>
            <p:cNvSpPr>
              <a:spLocks/>
            </p:cNvSpPr>
            <p:nvPr/>
          </p:nvSpPr>
          <p:spPr>
            <a:xfrm>
              <a:off x="-3905013" y="1345003"/>
              <a:ext cx="1874520" cy="3737917"/>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spcBef>
                  <a:spcPts val="200"/>
                </a:spcBef>
              </a:pPr>
              <a:r>
                <a:rPr lang="en-US" sz="1200" b="1">
                  <a:solidFill>
                    <a:schemeClr val="tx1"/>
                  </a:solidFill>
                  <a:latin typeface="+mj-lt"/>
                </a:rPr>
                <a:t>Delivery Family</a:t>
              </a:r>
            </a:p>
          </p:txBody>
        </p:sp>
        <p:sp>
          <p:nvSpPr>
            <p:cNvPr id="94" name="Rectangle 93">
              <a:extLst>
                <a:ext uri="{FF2B5EF4-FFF2-40B4-BE49-F238E27FC236}">
                  <a16:creationId xmlns:a16="http://schemas.microsoft.com/office/drawing/2014/main" xmlns="" id="{E2E734E8-86D1-419C-99F7-14C6869437C0}"/>
                </a:ext>
              </a:extLst>
            </p:cNvPr>
            <p:cNvSpPr>
              <a:spLocks/>
            </p:cNvSpPr>
            <p:nvPr/>
          </p:nvSpPr>
          <p:spPr>
            <a:xfrm>
              <a:off x="-2033708" y="1345003"/>
              <a:ext cx="1874520" cy="3737917"/>
            </a:xfrm>
            <a:prstGeom prst="rect">
              <a:avLst/>
            </a:prstGeom>
            <a:solidFill>
              <a:srgbClr val="91DCF8"/>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spcBef>
                  <a:spcPts val="200"/>
                </a:spcBef>
              </a:pPr>
              <a:r>
                <a:rPr lang="en-US" sz="1200" b="1">
                  <a:solidFill>
                    <a:schemeClr val="tx1"/>
                  </a:solidFill>
                  <a:latin typeface="+mj-lt"/>
                </a:rPr>
                <a:t>Product Mgt. Family</a:t>
              </a:r>
            </a:p>
          </p:txBody>
        </p:sp>
      </p:grpSp>
      <p:grpSp>
        <p:nvGrpSpPr>
          <p:cNvPr id="67" name="Group 66">
            <a:extLst>
              <a:ext uri="{FF2B5EF4-FFF2-40B4-BE49-F238E27FC236}">
                <a16:creationId xmlns:a16="http://schemas.microsoft.com/office/drawing/2014/main" xmlns="" id="{90B2AD83-9B2C-4F74-8241-475B02E173D6}"/>
              </a:ext>
            </a:extLst>
          </p:cNvPr>
          <p:cNvGrpSpPr/>
          <p:nvPr/>
        </p:nvGrpSpPr>
        <p:grpSpPr>
          <a:xfrm>
            <a:off x="647389" y="1683784"/>
            <a:ext cx="5586724" cy="1931399"/>
            <a:chOff x="3043711" y="2201260"/>
            <a:chExt cx="4992224" cy="1931399"/>
          </a:xfrm>
        </p:grpSpPr>
        <p:grpSp>
          <p:nvGrpSpPr>
            <p:cNvPr id="68" name="Group 67">
              <a:extLst>
                <a:ext uri="{FF2B5EF4-FFF2-40B4-BE49-F238E27FC236}">
                  <a16:creationId xmlns:a16="http://schemas.microsoft.com/office/drawing/2014/main" xmlns="" id="{42DE18B4-8C53-4ABE-B47D-BC85E79716B2}"/>
                </a:ext>
              </a:extLst>
            </p:cNvPr>
            <p:cNvGrpSpPr/>
            <p:nvPr/>
          </p:nvGrpSpPr>
          <p:grpSpPr>
            <a:xfrm>
              <a:off x="3043711" y="3599020"/>
              <a:ext cx="1683044" cy="533639"/>
              <a:chOff x="6261017" y="3606165"/>
              <a:chExt cx="1683044" cy="533639"/>
            </a:xfrm>
          </p:grpSpPr>
          <p:sp>
            <p:nvSpPr>
              <p:cNvPr id="82" name="Rectangle 81">
                <a:extLst>
                  <a:ext uri="{FF2B5EF4-FFF2-40B4-BE49-F238E27FC236}">
                    <a16:creationId xmlns:a16="http://schemas.microsoft.com/office/drawing/2014/main" xmlns="" id="{F77952F0-C257-4B0F-AA0B-1719884A135A}"/>
                  </a:ext>
                </a:extLst>
              </p:cNvPr>
              <p:cNvSpPr/>
              <p:nvPr/>
            </p:nvSpPr>
            <p:spPr>
              <a:xfrm>
                <a:off x="6261017" y="3682604"/>
                <a:ext cx="1182512" cy="45720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Software</a:t>
                </a:r>
                <a:br>
                  <a:rPr lang="en-US" sz="1200" b="1">
                    <a:solidFill>
                      <a:schemeClr val="bg1"/>
                    </a:solidFill>
                  </a:rPr>
                </a:br>
                <a:r>
                  <a:rPr lang="en-US" sz="1200" b="1">
                    <a:solidFill>
                      <a:schemeClr val="bg1"/>
                    </a:solidFill>
                  </a:rPr>
                  <a:t>Engineer II or III</a:t>
                </a:r>
              </a:p>
            </p:txBody>
          </p:sp>
          <p:sp>
            <p:nvSpPr>
              <p:cNvPr id="83" name="Oval 82">
                <a:extLst>
                  <a:ext uri="{FF2B5EF4-FFF2-40B4-BE49-F238E27FC236}">
                    <a16:creationId xmlns:a16="http://schemas.microsoft.com/office/drawing/2014/main" xmlns="" id="{D28AC669-98A7-4112-B97A-AC55063AB450}"/>
                  </a:ext>
                </a:extLst>
              </p:cNvPr>
              <p:cNvSpPr/>
              <p:nvPr/>
            </p:nvSpPr>
            <p:spPr>
              <a:xfrm>
                <a:off x="7687543" y="3606165"/>
                <a:ext cx="256518" cy="257018"/>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100" b="1">
                    <a:solidFill>
                      <a:schemeClr val="bg1"/>
                    </a:solidFill>
                  </a:rPr>
                  <a:t>1</a:t>
                </a:r>
              </a:p>
            </p:txBody>
          </p:sp>
        </p:grpSp>
        <p:sp>
          <p:nvSpPr>
            <p:cNvPr id="69" name="Rectangle 68">
              <a:extLst>
                <a:ext uri="{FF2B5EF4-FFF2-40B4-BE49-F238E27FC236}">
                  <a16:creationId xmlns:a16="http://schemas.microsoft.com/office/drawing/2014/main" xmlns="" id="{DF0CF381-3AC6-4548-9170-511C9910C641}"/>
                </a:ext>
              </a:extLst>
            </p:cNvPr>
            <p:cNvSpPr/>
            <p:nvPr/>
          </p:nvSpPr>
          <p:spPr>
            <a:xfrm>
              <a:off x="4957247" y="3675459"/>
              <a:ext cx="1143000" cy="45720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Scrum Master</a:t>
              </a:r>
            </a:p>
          </p:txBody>
        </p:sp>
        <p:sp>
          <p:nvSpPr>
            <p:cNvPr id="70" name="Rectangle 69">
              <a:extLst>
                <a:ext uri="{FF2B5EF4-FFF2-40B4-BE49-F238E27FC236}">
                  <a16:creationId xmlns:a16="http://schemas.microsoft.com/office/drawing/2014/main" xmlns="" id="{57DFA62D-A6B3-4A79-9C5D-3127205A154F}"/>
                </a:ext>
              </a:extLst>
            </p:cNvPr>
            <p:cNvSpPr/>
            <p:nvPr/>
          </p:nvSpPr>
          <p:spPr>
            <a:xfrm>
              <a:off x="4968912" y="2869273"/>
              <a:ext cx="1143000" cy="45720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Sr. Scrum Master</a:t>
              </a:r>
            </a:p>
          </p:txBody>
        </p:sp>
        <p:sp>
          <p:nvSpPr>
            <p:cNvPr id="71" name="Rectangle 70">
              <a:extLst>
                <a:ext uri="{FF2B5EF4-FFF2-40B4-BE49-F238E27FC236}">
                  <a16:creationId xmlns:a16="http://schemas.microsoft.com/office/drawing/2014/main" xmlns="" id="{36486BEB-082E-467B-B22C-97A1ABE6C345}"/>
                </a:ext>
              </a:extLst>
            </p:cNvPr>
            <p:cNvSpPr/>
            <p:nvPr/>
          </p:nvSpPr>
          <p:spPr>
            <a:xfrm>
              <a:off x="6892935" y="2870629"/>
              <a:ext cx="1143000" cy="45720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Product Manager</a:t>
              </a:r>
            </a:p>
          </p:txBody>
        </p:sp>
        <p:cxnSp>
          <p:nvCxnSpPr>
            <p:cNvPr id="72" name="Straight Arrow Connector 71">
              <a:extLst>
                <a:ext uri="{FF2B5EF4-FFF2-40B4-BE49-F238E27FC236}">
                  <a16:creationId xmlns:a16="http://schemas.microsoft.com/office/drawing/2014/main" xmlns="" id="{FD4824F4-A559-4755-A86B-55ECC748A21E}"/>
                </a:ext>
              </a:extLst>
            </p:cNvPr>
            <p:cNvCxnSpPr>
              <a:cxnSpLocks/>
              <a:stCxn id="82" idx="3"/>
              <a:endCxn id="69" idx="1"/>
            </p:cNvCxnSpPr>
            <p:nvPr/>
          </p:nvCxnSpPr>
          <p:spPr>
            <a:xfrm>
              <a:off x="4226223" y="3904059"/>
              <a:ext cx="731024"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xmlns="" id="{5FC1E847-298B-4883-9A3E-D768B813562B}"/>
                </a:ext>
              </a:extLst>
            </p:cNvPr>
            <p:cNvSpPr/>
            <p:nvPr/>
          </p:nvSpPr>
          <p:spPr>
            <a:xfrm>
              <a:off x="6371860" y="2799446"/>
              <a:ext cx="256518" cy="257018"/>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100" b="1">
                  <a:solidFill>
                    <a:schemeClr val="bg1"/>
                  </a:solidFill>
                </a:rPr>
                <a:t>3</a:t>
              </a:r>
            </a:p>
          </p:txBody>
        </p:sp>
        <p:cxnSp>
          <p:nvCxnSpPr>
            <p:cNvPr id="74" name="Straight Arrow Connector 73">
              <a:extLst>
                <a:ext uri="{FF2B5EF4-FFF2-40B4-BE49-F238E27FC236}">
                  <a16:creationId xmlns:a16="http://schemas.microsoft.com/office/drawing/2014/main" xmlns="" id="{F6D6FEF6-4FDD-41EA-BDC9-7567FC3EAEA6}"/>
                </a:ext>
              </a:extLst>
            </p:cNvPr>
            <p:cNvCxnSpPr>
              <a:cxnSpLocks/>
              <a:stCxn id="69" idx="0"/>
            </p:cNvCxnSpPr>
            <p:nvPr/>
          </p:nvCxnSpPr>
          <p:spPr>
            <a:xfrm flipV="1">
              <a:off x="5528747" y="3326473"/>
              <a:ext cx="0" cy="348986"/>
            </a:xfrm>
            <a:prstGeom prst="straightConnector1">
              <a:avLst/>
            </a:prstGeom>
            <a:ln w="57150">
              <a:solidFill>
                <a:srgbClr val="6F7878"/>
              </a:solidFill>
              <a:tailEnd type="triangle"/>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xmlns="" id="{6815F2E0-081E-4CF7-9677-1794E9270969}"/>
                </a:ext>
              </a:extLst>
            </p:cNvPr>
            <p:cNvSpPr/>
            <p:nvPr/>
          </p:nvSpPr>
          <p:spPr>
            <a:xfrm>
              <a:off x="5630091" y="3372457"/>
              <a:ext cx="256518" cy="257018"/>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100" b="1" err="1">
                  <a:solidFill>
                    <a:schemeClr val="bg1"/>
                  </a:solidFill>
                </a:rPr>
                <a:t>2A</a:t>
              </a:r>
              <a:endParaRPr lang="en-US" sz="1100" b="1">
                <a:solidFill>
                  <a:schemeClr val="bg1"/>
                </a:solidFill>
              </a:endParaRPr>
            </a:p>
          </p:txBody>
        </p:sp>
        <p:cxnSp>
          <p:nvCxnSpPr>
            <p:cNvPr id="78" name="Straight Arrow Connector 77">
              <a:extLst>
                <a:ext uri="{FF2B5EF4-FFF2-40B4-BE49-F238E27FC236}">
                  <a16:creationId xmlns:a16="http://schemas.microsoft.com/office/drawing/2014/main" xmlns="" id="{0116EA7E-E3BE-42DB-BDA9-550B43FF871A}"/>
                </a:ext>
              </a:extLst>
            </p:cNvPr>
            <p:cNvCxnSpPr>
              <a:cxnSpLocks/>
              <a:stCxn id="70" idx="3"/>
              <a:endCxn id="71" idx="1"/>
            </p:cNvCxnSpPr>
            <p:nvPr/>
          </p:nvCxnSpPr>
          <p:spPr>
            <a:xfrm>
              <a:off x="6111912" y="3097873"/>
              <a:ext cx="781023" cy="135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xmlns="" id="{C920F884-1F31-4758-85C4-D0478B821DA3}"/>
                </a:ext>
              </a:extLst>
            </p:cNvPr>
            <p:cNvCxnSpPr>
              <a:cxnSpLocks/>
            </p:cNvCxnSpPr>
            <p:nvPr/>
          </p:nvCxnSpPr>
          <p:spPr>
            <a:xfrm flipV="1">
              <a:off x="7459389" y="2671443"/>
              <a:ext cx="0" cy="184435"/>
            </a:xfrm>
            <a:prstGeom prst="straightConnector1">
              <a:avLst/>
            </a:prstGeom>
            <a:ln w="57150">
              <a:solidFill>
                <a:srgbClr val="6F7878"/>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xmlns="" id="{0099E451-1E3B-4901-AAEF-775E14B38360}"/>
                </a:ext>
              </a:extLst>
            </p:cNvPr>
            <p:cNvSpPr/>
            <p:nvPr/>
          </p:nvSpPr>
          <p:spPr>
            <a:xfrm>
              <a:off x="7652063" y="2636036"/>
              <a:ext cx="256518" cy="257018"/>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100" b="1">
                  <a:solidFill>
                    <a:schemeClr val="bg1"/>
                  </a:solidFill>
                </a:rPr>
                <a:t>4</a:t>
              </a:r>
            </a:p>
          </p:txBody>
        </p:sp>
        <p:sp>
          <p:nvSpPr>
            <p:cNvPr id="39" name="Rectangle 38">
              <a:extLst>
                <a:ext uri="{FF2B5EF4-FFF2-40B4-BE49-F238E27FC236}">
                  <a16:creationId xmlns:a16="http://schemas.microsoft.com/office/drawing/2014/main" xmlns="" id="{9BFF3318-3D34-4B5D-A17F-7D5E2B09A2AD}"/>
                </a:ext>
              </a:extLst>
            </p:cNvPr>
            <p:cNvSpPr/>
            <p:nvPr/>
          </p:nvSpPr>
          <p:spPr>
            <a:xfrm>
              <a:off x="6892935" y="2201260"/>
              <a:ext cx="1143000" cy="45720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Sr. Product Manager</a:t>
              </a:r>
            </a:p>
          </p:txBody>
        </p:sp>
        <p:sp>
          <p:nvSpPr>
            <p:cNvPr id="88" name="Oval 87">
              <a:extLst>
                <a:ext uri="{FF2B5EF4-FFF2-40B4-BE49-F238E27FC236}">
                  <a16:creationId xmlns:a16="http://schemas.microsoft.com/office/drawing/2014/main" xmlns="" id="{707DE203-0C40-43E2-BF2E-43E7C9F4D097}"/>
                </a:ext>
              </a:extLst>
            </p:cNvPr>
            <p:cNvSpPr/>
            <p:nvPr/>
          </p:nvSpPr>
          <p:spPr>
            <a:xfrm>
              <a:off x="6660082" y="3565632"/>
              <a:ext cx="256518" cy="292083"/>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100" b="1" err="1">
                  <a:solidFill>
                    <a:schemeClr val="bg1"/>
                  </a:solidFill>
                </a:rPr>
                <a:t>2B</a:t>
              </a:r>
              <a:endParaRPr lang="en-US" sz="1100" b="1">
                <a:solidFill>
                  <a:schemeClr val="bg1"/>
                </a:solidFill>
              </a:endParaRPr>
            </a:p>
          </p:txBody>
        </p:sp>
      </p:grpSp>
      <p:grpSp>
        <p:nvGrpSpPr>
          <p:cNvPr id="43" name="Group 42">
            <a:extLst>
              <a:ext uri="{FF2B5EF4-FFF2-40B4-BE49-F238E27FC236}">
                <a16:creationId xmlns:a16="http://schemas.microsoft.com/office/drawing/2014/main" xmlns="" id="{B2E9D192-323A-4422-8C1E-B4BAA1B29488}"/>
              </a:ext>
            </a:extLst>
          </p:cNvPr>
          <p:cNvGrpSpPr/>
          <p:nvPr/>
        </p:nvGrpSpPr>
        <p:grpSpPr>
          <a:xfrm>
            <a:off x="686846" y="3945973"/>
            <a:ext cx="10818307" cy="2198825"/>
            <a:chOff x="480603" y="4876438"/>
            <a:chExt cx="11135849" cy="2198825"/>
          </a:xfrm>
        </p:grpSpPr>
        <p:sp>
          <p:nvSpPr>
            <p:cNvPr id="44" name="Rectangle 43">
              <a:extLst>
                <a:ext uri="{FF2B5EF4-FFF2-40B4-BE49-F238E27FC236}">
                  <a16:creationId xmlns:a16="http://schemas.microsoft.com/office/drawing/2014/main" xmlns="" id="{05D81598-4E50-44BF-B2F3-02C15E72C792}"/>
                </a:ext>
              </a:extLst>
            </p:cNvPr>
            <p:cNvSpPr/>
            <p:nvPr/>
          </p:nvSpPr>
          <p:spPr>
            <a:xfrm>
              <a:off x="3349926" y="4876438"/>
              <a:ext cx="2377440" cy="32419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bg1"/>
                  </a:solidFill>
                </a:rPr>
                <a:t> 2A. Grow to Sr. Scrum Master</a:t>
              </a:r>
            </a:p>
          </p:txBody>
        </p:sp>
        <p:sp>
          <p:nvSpPr>
            <p:cNvPr id="50" name="TextBox 49">
              <a:extLst>
                <a:ext uri="{FF2B5EF4-FFF2-40B4-BE49-F238E27FC236}">
                  <a16:creationId xmlns:a16="http://schemas.microsoft.com/office/drawing/2014/main" xmlns="" id="{6DFD5661-8319-451A-A203-39F55C857BD1}"/>
                </a:ext>
              </a:extLst>
            </p:cNvPr>
            <p:cNvSpPr txBox="1"/>
            <p:nvPr/>
          </p:nvSpPr>
          <p:spPr>
            <a:xfrm>
              <a:off x="480603" y="5236880"/>
              <a:ext cx="2377440" cy="507831"/>
            </a:xfrm>
            <a:prstGeom prst="rect">
              <a:avLst/>
            </a:prstGeom>
            <a:noFill/>
            <a:ln>
              <a:noFill/>
              <a:prstDash val="dash"/>
            </a:ln>
          </p:spPr>
          <p:txBody>
            <a:bodyPr wrap="square" lIns="0" tIns="0" rIns="0" bIns="0" rtlCol="0">
              <a:spAutoFit/>
            </a:bodyPr>
            <a:lstStyle/>
            <a:p>
              <a:pPr marL="91440"/>
              <a:r>
                <a:rPr lang="en-US" sz="1100"/>
                <a:t>Roles to upskill/reskill: Business Analyst; Project Manager; Scrum Master; Demand Manager</a:t>
              </a:r>
            </a:p>
          </p:txBody>
        </p:sp>
        <p:sp>
          <p:nvSpPr>
            <p:cNvPr id="51" name="TextBox 50">
              <a:extLst>
                <a:ext uri="{FF2B5EF4-FFF2-40B4-BE49-F238E27FC236}">
                  <a16:creationId xmlns:a16="http://schemas.microsoft.com/office/drawing/2014/main" xmlns="" id="{FC2DB056-FFB5-4386-A868-0BC6E8417716}"/>
                </a:ext>
              </a:extLst>
            </p:cNvPr>
            <p:cNvSpPr txBox="1"/>
            <p:nvPr/>
          </p:nvSpPr>
          <p:spPr>
            <a:xfrm>
              <a:off x="3332365" y="5248619"/>
              <a:ext cx="2395001" cy="507831"/>
            </a:xfrm>
            <a:prstGeom prst="rect">
              <a:avLst/>
            </a:prstGeom>
            <a:noFill/>
            <a:ln>
              <a:noFill/>
              <a:prstDash val="dash"/>
            </a:ln>
          </p:spPr>
          <p:txBody>
            <a:bodyPr wrap="square" lIns="0" tIns="0" rIns="0" bIns="0" rtlCol="0">
              <a:spAutoFit/>
            </a:bodyPr>
            <a:lstStyle/>
            <a:p>
              <a:pPr marL="91440"/>
              <a:r>
                <a:rPr lang="en-US" sz="1100"/>
                <a:t>Leverage Job Family Guide to identify stretch responsibilities</a:t>
              </a:r>
            </a:p>
            <a:p>
              <a:pPr marL="91440"/>
              <a:endParaRPr lang="en-US" sz="1100"/>
            </a:p>
          </p:txBody>
        </p:sp>
        <p:sp>
          <p:nvSpPr>
            <p:cNvPr id="52" name="Rectangle 51">
              <a:extLst>
                <a:ext uri="{FF2B5EF4-FFF2-40B4-BE49-F238E27FC236}">
                  <a16:creationId xmlns:a16="http://schemas.microsoft.com/office/drawing/2014/main" xmlns="" id="{E7F82562-CFAC-4A40-BB54-CCCAE4296FDA}"/>
                </a:ext>
              </a:extLst>
            </p:cNvPr>
            <p:cNvSpPr/>
            <p:nvPr/>
          </p:nvSpPr>
          <p:spPr>
            <a:xfrm>
              <a:off x="490866" y="4877575"/>
              <a:ext cx="2377440" cy="32419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algn="ctr"/>
              <a:r>
                <a:rPr lang="en-US" sz="1200" b="1">
                  <a:solidFill>
                    <a:schemeClr val="bg1"/>
                  </a:solidFill>
                </a:rPr>
                <a:t>1. Move to Scrum Master</a:t>
              </a:r>
            </a:p>
          </p:txBody>
        </p:sp>
        <p:sp>
          <p:nvSpPr>
            <p:cNvPr id="53" name="TextBox 52">
              <a:extLst>
                <a:ext uri="{FF2B5EF4-FFF2-40B4-BE49-F238E27FC236}">
                  <a16:creationId xmlns:a16="http://schemas.microsoft.com/office/drawing/2014/main" xmlns="" id="{B4E68774-B92A-4D6E-B8C4-652A35A0581F}"/>
                </a:ext>
              </a:extLst>
            </p:cNvPr>
            <p:cNvSpPr txBox="1"/>
            <p:nvPr/>
          </p:nvSpPr>
          <p:spPr>
            <a:xfrm>
              <a:off x="9228748" y="5253849"/>
              <a:ext cx="2387703" cy="677108"/>
            </a:xfrm>
            <a:prstGeom prst="rect">
              <a:avLst/>
            </a:prstGeom>
            <a:noFill/>
            <a:ln>
              <a:noFill/>
              <a:prstDash val="dash"/>
            </a:ln>
          </p:spPr>
          <p:txBody>
            <a:bodyPr wrap="square" lIns="0" tIns="0" rIns="0" bIns="0" rtlCol="0">
              <a:spAutoFit/>
            </a:bodyPr>
            <a:lstStyle/>
            <a:p>
              <a:pPr marL="91440"/>
              <a:r>
                <a:rPr lang="en-US" sz="1100"/>
                <a:t>Leverage Job Family Guide and Career Enablers Framework to identify stretch responsibilities</a:t>
              </a:r>
            </a:p>
            <a:p>
              <a:pPr marL="91440"/>
              <a:endParaRPr lang="en-US" sz="1100"/>
            </a:p>
          </p:txBody>
        </p:sp>
        <p:sp>
          <p:nvSpPr>
            <p:cNvPr id="55" name="Rectangle 54">
              <a:extLst>
                <a:ext uri="{FF2B5EF4-FFF2-40B4-BE49-F238E27FC236}">
                  <a16:creationId xmlns:a16="http://schemas.microsoft.com/office/drawing/2014/main" xmlns="" id="{A01E47EC-E220-4DA7-9178-9A53B95C7D34}"/>
                </a:ext>
              </a:extLst>
            </p:cNvPr>
            <p:cNvSpPr/>
            <p:nvPr/>
          </p:nvSpPr>
          <p:spPr>
            <a:xfrm>
              <a:off x="9239012" y="4894544"/>
              <a:ext cx="2377440" cy="32419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algn="ctr"/>
              <a:r>
                <a:rPr lang="en-US" sz="1200" b="1">
                  <a:solidFill>
                    <a:schemeClr val="bg1"/>
                  </a:solidFill>
                </a:rPr>
                <a:t>4. Grow to Sr. Product Manager</a:t>
              </a:r>
            </a:p>
          </p:txBody>
        </p:sp>
        <p:sp>
          <p:nvSpPr>
            <p:cNvPr id="56" name="Rectangle 55">
              <a:extLst>
                <a:ext uri="{FF2B5EF4-FFF2-40B4-BE49-F238E27FC236}">
                  <a16:creationId xmlns:a16="http://schemas.microsoft.com/office/drawing/2014/main" xmlns="" id="{6878DBE6-5979-4F22-8CB5-A10B3FBB4B66}"/>
                </a:ext>
              </a:extLst>
            </p:cNvPr>
            <p:cNvSpPr/>
            <p:nvPr/>
          </p:nvSpPr>
          <p:spPr>
            <a:xfrm>
              <a:off x="6282894" y="4894544"/>
              <a:ext cx="2377440" cy="32419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bg1"/>
                  </a:solidFill>
                </a:rPr>
                <a:t> 3. Move to Product Manager</a:t>
              </a:r>
            </a:p>
          </p:txBody>
        </p:sp>
        <p:sp>
          <p:nvSpPr>
            <p:cNvPr id="57" name="TextBox 56">
              <a:extLst>
                <a:ext uri="{FF2B5EF4-FFF2-40B4-BE49-F238E27FC236}">
                  <a16:creationId xmlns:a16="http://schemas.microsoft.com/office/drawing/2014/main" xmlns="" id="{995E481D-4064-4AE3-A4C4-927E932D9DB2}"/>
                </a:ext>
              </a:extLst>
            </p:cNvPr>
            <p:cNvSpPr txBox="1"/>
            <p:nvPr/>
          </p:nvSpPr>
          <p:spPr>
            <a:xfrm>
              <a:off x="6265333" y="5248619"/>
              <a:ext cx="2395001" cy="677108"/>
            </a:xfrm>
            <a:prstGeom prst="rect">
              <a:avLst/>
            </a:prstGeom>
            <a:noFill/>
            <a:ln>
              <a:noFill/>
              <a:prstDash val="dash"/>
            </a:ln>
          </p:spPr>
          <p:txBody>
            <a:bodyPr wrap="square" lIns="0" tIns="0" rIns="0" bIns="0" rtlCol="0">
              <a:spAutoFit/>
            </a:bodyPr>
            <a:lstStyle/>
            <a:p>
              <a:pPr marL="91440"/>
              <a:r>
                <a:rPr lang="en-US" sz="1100"/>
                <a:t>Roles to upskill/reskill: Vendor Manager; Portfolio Manager; Demand Manager; Relationship Manager; CoP Leader</a:t>
              </a:r>
            </a:p>
          </p:txBody>
        </p:sp>
        <p:cxnSp>
          <p:nvCxnSpPr>
            <p:cNvPr id="58" name="Straight Arrow Connector 57">
              <a:extLst>
                <a:ext uri="{FF2B5EF4-FFF2-40B4-BE49-F238E27FC236}">
                  <a16:creationId xmlns:a16="http://schemas.microsoft.com/office/drawing/2014/main" xmlns="" id="{BB36E724-D40E-41C2-8DE0-13FDF0F521FA}"/>
                </a:ext>
              </a:extLst>
            </p:cNvPr>
            <p:cNvCxnSpPr>
              <a:cxnSpLocks/>
              <a:stCxn id="56" idx="3"/>
              <a:endCxn id="55" idx="1"/>
            </p:cNvCxnSpPr>
            <p:nvPr/>
          </p:nvCxnSpPr>
          <p:spPr>
            <a:xfrm>
              <a:off x="8660334" y="5056642"/>
              <a:ext cx="578678" cy="0"/>
            </a:xfrm>
            <a:prstGeom prst="straightConnector1">
              <a:avLst/>
            </a:prstGeom>
            <a:ln w="57150">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xmlns="" id="{0ECDCF6F-0C17-4A43-A0DE-A333A5253DA7}"/>
                </a:ext>
              </a:extLst>
            </p:cNvPr>
            <p:cNvCxnSpPr>
              <a:cxnSpLocks/>
              <a:stCxn id="52" idx="3"/>
              <a:endCxn id="44" idx="1"/>
            </p:cNvCxnSpPr>
            <p:nvPr/>
          </p:nvCxnSpPr>
          <p:spPr>
            <a:xfrm flipV="1">
              <a:off x="2868306" y="5038536"/>
              <a:ext cx="481620" cy="1137"/>
            </a:xfrm>
            <a:prstGeom prst="straightConnector1">
              <a:avLst/>
            </a:prstGeom>
            <a:ln w="57150">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1E0E6A15-A9DF-4704-94AE-861C729811D6}"/>
                </a:ext>
              </a:extLst>
            </p:cNvPr>
            <p:cNvCxnSpPr>
              <a:cxnSpLocks/>
              <a:endCxn id="56" idx="1"/>
            </p:cNvCxnSpPr>
            <p:nvPr/>
          </p:nvCxnSpPr>
          <p:spPr>
            <a:xfrm>
              <a:off x="5727366" y="5056642"/>
              <a:ext cx="555528" cy="0"/>
            </a:xfrm>
            <a:prstGeom prst="straightConnector1">
              <a:avLst/>
            </a:prstGeom>
            <a:ln w="57150">
              <a:solidFill>
                <a:srgbClr val="DE0A0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xmlns="" id="{BB7C2B99-33AC-4158-86AD-36B6C090E1EA}"/>
                </a:ext>
              </a:extLst>
            </p:cNvPr>
            <p:cNvSpPr/>
            <p:nvPr/>
          </p:nvSpPr>
          <p:spPr>
            <a:xfrm>
              <a:off x="3341144" y="5919531"/>
              <a:ext cx="2377440" cy="32419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bg1"/>
                  </a:solidFill>
                </a:rPr>
                <a:t> 2B. Move to Product Manager</a:t>
              </a:r>
            </a:p>
          </p:txBody>
        </p:sp>
        <p:sp>
          <p:nvSpPr>
            <p:cNvPr id="85" name="TextBox 84">
              <a:extLst>
                <a:ext uri="{FF2B5EF4-FFF2-40B4-BE49-F238E27FC236}">
                  <a16:creationId xmlns:a16="http://schemas.microsoft.com/office/drawing/2014/main" xmlns="" id="{766C8FAE-EDBE-4CE8-A781-AC43EB01FE0E}"/>
                </a:ext>
              </a:extLst>
            </p:cNvPr>
            <p:cNvSpPr txBox="1"/>
            <p:nvPr/>
          </p:nvSpPr>
          <p:spPr>
            <a:xfrm>
              <a:off x="3314804" y="6228877"/>
              <a:ext cx="2395001" cy="846386"/>
            </a:xfrm>
            <a:prstGeom prst="rect">
              <a:avLst/>
            </a:prstGeom>
            <a:noFill/>
            <a:ln>
              <a:noFill/>
              <a:prstDash val="dash"/>
            </a:ln>
          </p:spPr>
          <p:txBody>
            <a:bodyPr wrap="square" lIns="0" tIns="0" rIns="0" bIns="0" rtlCol="0">
              <a:spAutoFit/>
            </a:bodyPr>
            <a:lstStyle/>
            <a:p>
              <a:pPr marL="91440"/>
              <a:r>
                <a:rPr lang="en-US" sz="1100"/>
                <a:t>Roles to upskill/reskill: Vendor Manager; Portfolio Manager; Demand Manager; Relationship Manager; CoP Leader</a:t>
              </a:r>
            </a:p>
            <a:p>
              <a:pPr marL="91440"/>
              <a:endParaRPr lang="en-US" sz="1100"/>
            </a:p>
          </p:txBody>
        </p:sp>
        <p:cxnSp>
          <p:nvCxnSpPr>
            <p:cNvPr id="86" name="Connector: Elbow 85">
              <a:extLst>
                <a:ext uri="{FF2B5EF4-FFF2-40B4-BE49-F238E27FC236}">
                  <a16:creationId xmlns:a16="http://schemas.microsoft.com/office/drawing/2014/main" xmlns="" id="{8AF15E01-ADA4-4935-B2F2-CCD6BC39C473}"/>
                </a:ext>
              </a:extLst>
            </p:cNvPr>
            <p:cNvCxnSpPr>
              <a:cxnSpLocks/>
              <a:stCxn id="84" idx="3"/>
            </p:cNvCxnSpPr>
            <p:nvPr/>
          </p:nvCxnSpPr>
          <p:spPr>
            <a:xfrm flipV="1">
              <a:off x="5718585" y="5744713"/>
              <a:ext cx="4829409" cy="336916"/>
            </a:xfrm>
            <a:prstGeom prst="bentConnector3">
              <a:avLst>
                <a:gd name="adj1" fmla="val 100217"/>
              </a:avLst>
            </a:prstGeom>
            <a:ln w="57150">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xmlns="" id="{E32D527E-B717-4E90-AAC8-B29753B0204D}"/>
                </a:ext>
              </a:extLst>
            </p:cNvPr>
            <p:cNvCxnSpPr>
              <a:cxnSpLocks/>
              <a:stCxn id="52" idx="3"/>
              <a:endCxn id="84" idx="1"/>
            </p:cNvCxnSpPr>
            <p:nvPr/>
          </p:nvCxnSpPr>
          <p:spPr>
            <a:xfrm>
              <a:off x="2868306" y="5039673"/>
              <a:ext cx="472838" cy="1041956"/>
            </a:xfrm>
            <a:prstGeom prst="bent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6" name="Connector: Elbow 45">
            <a:extLst>
              <a:ext uri="{FF2B5EF4-FFF2-40B4-BE49-F238E27FC236}">
                <a16:creationId xmlns:a16="http://schemas.microsoft.com/office/drawing/2014/main" xmlns="" id="{9A07FE20-3868-4957-B627-21D3ED1E6CCC}"/>
              </a:ext>
            </a:extLst>
          </p:cNvPr>
          <p:cNvCxnSpPr>
            <a:cxnSpLocks/>
          </p:cNvCxnSpPr>
          <p:nvPr/>
        </p:nvCxnSpPr>
        <p:spPr>
          <a:xfrm flipV="1">
            <a:off x="4067913" y="2848334"/>
            <a:ext cx="1539632" cy="533219"/>
          </a:xfrm>
          <a:prstGeom prst="bentConnector3">
            <a:avLst>
              <a:gd name="adj1" fmla="val 100562"/>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893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A113FB54-8A27-4B7E-B03E-3E0F71B50635}"/>
              </a:ext>
            </a:extLst>
          </p:cNvPr>
          <p:cNvGraphicFramePr>
            <a:graphicFrameLocks noChangeAspect="1"/>
          </p:cNvGraphicFramePr>
          <p:nvPr>
            <p:custDataLst>
              <p:tags r:id="rId2"/>
            </p:custDataLst>
            <p:extLst>
              <p:ext uri="{D42A27DB-BD31-4B8C-83A1-F6EECF244321}">
                <p14:modId xmlns:p14="http://schemas.microsoft.com/office/powerpoint/2010/main" val="7700473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948"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A113FB54-8A27-4B7E-B03E-3E0F71B5063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xmlns="" id="{1CEAE554-E79B-46F7-962D-135FF0BF9AC6}"/>
              </a:ext>
            </a:extLst>
          </p:cNvPr>
          <p:cNvSpPr/>
          <p:nvPr/>
        </p:nvSpPr>
        <p:spPr>
          <a:xfrm>
            <a:off x="457200" y="3824129"/>
            <a:ext cx="11277600" cy="2163921"/>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1"/>
              </a:solidFill>
            </a:endParaRPr>
          </a:p>
        </p:txBody>
      </p:sp>
      <p:sp>
        <p:nvSpPr>
          <p:cNvPr id="2" name="Title 1">
            <a:extLst>
              <a:ext uri="{FF2B5EF4-FFF2-40B4-BE49-F238E27FC236}">
                <a16:creationId xmlns:a16="http://schemas.microsoft.com/office/drawing/2014/main" xmlns="" id="{256D6715-6870-40FB-B3C3-BBDE8F555311}"/>
              </a:ext>
            </a:extLst>
          </p:cNvPr>
          <p:cNvSpPr>
            <a:spLocks noGrp="1"/>
          </p:cNvSpPr>
          <p:nvPr>
            <p:ph type="title"/>
          </p:nvPr>
        </p:nvSpPr>
        <p:spPr/>
        <p:txBody>
          <a:bodyPr vert="horz"/>
          <a:lstStyle/>
          <a:p>
            <a:r>
              <a:rPr lang="en-US" dirty="0"/>
              <a:t>Sample Growth Paths — Do you like designing and architecting?</a:t>
            </a:r>
          </a:p>
        </p:txBody>
      </p:sp>
      <p:sp>
        <p:nvSpPr>
          <p:cNvPr id="5" name="TextBox 4">
            <a:extLst>
              <a:ext uri="{FF2B5EF4-FFF2-40B4-BE49-F238E27FC236}">
                <a16:creationId xmlns:a16="http://schemas.microsoft.com/office/drawing/2014/main" xmlns="" id="{6D70D3FB-CB00-4361-9D46-18C2A2EDE679}"/>
              </a:ext>
            </a:extLst>
          </p:cNvPr>
          <p:cNvSpPr txBox="1"/>
          <p:nvPr/>
        </p:nvSpPr>
        <p:spPr>
          <a:xfrm>
            <a:off x="7009074" y="3176900"/>
            <a:ext cx="4724139" cy="553998"/>
          </a:xfrm>
          <a:prstGeom prst="rect">
            <a:avLst/>
          </a:prstGeom>
          <a:noFill/>
        </p:spPr>
        <p:txBody>
          <a:bodyPr wrap="square" lIns="0" tIns="0" rIns="0" bIns="0" rtlCol="0">
            <a:spAutoFit/>
          </a:bodyPr>
          <a:lstStyle/>
          <a:p>
            <a:pPr lvl="0"/>
            <a:r>
              <a:rPr lang="en-US" sz="1200" b="1" i="1">
                <a:solidFill>
                  <a:srgbClr val="000000"/>
                </a:solidFill>
              </a:rPr>
              <a:t>Note:</a:t>
            </a:r>
            <a:r>
              <a:rPr lang="en-US" sz="1200" i="1">
                <a:solidFill>
                  <a:srgbClr val="000000"/>
                </a:solidFill>
              </a:rPr>
              <a:t> This path can be replicated with different types of Engineers and Architects, connecting common subject matter expertise and skills. </a:t>
            </a:r>
          </a:p>
        </p:txBody>
      </p:sp>
      <p:pic>
        <p:nvPicPr>
          <p:cNvPr id="77" name="Picture 76">
            <a:extLst>
              <a:ext uri="{FF2B5EF4-FFF2-40B4-BE49-F238E27FC236}">
                <a16:creationId xmlns:a16="http://schemas.microsoft.com/office/drawing/2014/main" xmlns="" id="{ACF92CFE-C5B6-460A-ACA3-F54FBA584F25}"/>
              </a:ext>
            </a:extLst>
          </p:cNvPr>
          <p:cNvPicPr>
            <a:picLocks noChangeAspect="1"/>
          </p:cNvPicPr>
          <p:nvPr/>
        </p:nvPicPr>
        <p:blipFill>
          <a:blip r:embed="rId7"/>
          <a:stretch>
            <a:fillRect/>
          </a:stretch>
        </p:blipFill>
        <p:spPr>
          <a:xfrm>
            <a:off x="6945979" y="1329725"/>
            <a:ext cx="4960110" cy="1603469"/>
          </a:xfrm>
          <a:prstGeom prst="rect">
            <a:avLst/>
          </a:prstGeom>
        </p:spPr>
      </p:pic>
      <p:grpSp>
        <p:nvGrpSpPr>
          <p:cNvPr id="75" name="Group 74">
            <a:extLst>
              <a:ext uri="{FF2B5EF4-FFF2-40B4-BE49-F238E27FC236}">
                <a16:creationId xmlns:a16="http://schemas.microsoft.com/office/drawing/2014/main" xmlns="" id="{792FD83E-AFDE-4FD2-AE9F-1BECBBD9910C}"/>
              </a:ext>
            </a:extLst>
          </p:cNvPr>
          <p:cNvGrpSpPr/>
          <p:nvPr/>
        </p:nvGrpSpPr>
        <p:grpSpPr>
          <a:xfrm>
            <a:off x="551967" y="1367685"/>
            <a:ext cx="5456026" cy="2385206"/>
            <a:chOff x="-5744027" y="1360153"/>
            <a:chExt cx="5456026" cy="3738143"/>
          </a:xfrm>
        </p:grpSpPr>
        <p:sp>
          <p:nvSpPr>
            <p:cNvPr id="92" name="Rectangle 91">
              <a:extLst>
                <a:ext uri="{FF2B5EF4-FFF2-40B4-BE49-F238E27FC236}">
                  <a16:creationId xmlns:a16="http://schemas.microsoft.com/office/drawing/2014/main" xmlns="" id="{014CD7DD-621C-4D51-9BA3-61CFFB75D087}"/>
                </a:ext>
              </a:extLst>
            </p:cNvPr>
            <p:cNvSpPr/>
            <p:nvPr/>
          </p:nvSpPr>
          <p:spPr>
            <a:xfrm>
              <a:off x="-5744027" y="1360153"/>
              <a:ext cx="2755525" cy="3722765"/>
            </a:xfrm>
            <a:prstGeom prst="rect">
              <a:avLst/>
            </a:prstGeom>
            <a:solidFill>
              <a:srgbClr val="A1B3CA"/>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spcBef>
                  <a:spcPts val="200"/>
                </a:spcBef>
              </a:pPr>
              <a:r>
                <a:rPr lang="en-US" sz="1200" b="1">
                  <a:solidFill>
                    <a:schemeClr val="bg1"/>
                  </a:solidFill>
                  <a:latin typeface="+mj-lt"/>
                </a:rPr>
                <a:t>Engineering Family</a:t>
              </a:r>
            </a:p>
          </p:txBody>
        </p:sp>
        <p:sp>
          <p:nvSpPr>
            <p:cNvPr id="93" name="Rectangle 92">
              <a:extLst>
                <a:ext uri="{FF2B5EF4-FFF2-40B4-BE49-F238E27FC236}">
                  <a16:creationId xmlns:a16="http://schemas.microsoft.com/office/drawing/2014/main" xmlns="" id="{D073A681-F3EA-40B2-BB26-ABE26D0AB0D9}"/>
                </a:ext>
              </a:extLst>
            </p:cNvPr>
            <p:cNvSpPr>
              <a:spLocks/>
            </p:cNvSpPr>
            <p:nvPr/>
          </p:nvSpPr>
          <p:spPr>
            <a:xfrm>
              <a:off x="-2991795" y="1360379"/>
              <a:ext cx="2703794" cy="3737917"/>
            </a:xfrm>
            <a:prstGeom prst="rect">
              <a:avLst/>
            </a:prstGeom>
            <a:solidFill>
              <a:srgbClr val="B8E9FA"/>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spcBef>
                  <a:spcPts val="200"/>
                </a:spcBef>
              </a:pPr>
              <a:r>
                <a:rPr lang="en-US" sz="1200" b="1">
                  <a:solidFill>
                    <a:schemeClr val="tx1"/>
                  </a:solidFill>
                  <a:latin typeface="+mj-lt"/>
                </a:rPr>
                <a:t>Architecture Family</a:t>
              </a:r>
            </a:p>
          </p:txBody>
        </p:sp>
      </p:grpSp>
      <p:grpSp>
        <p:nvGrpSpPr>
          <p:cNvPr id="46" name="Group 45">
            <a:extLst>
              <a:ext uri="{FF2B5EF4-FFF2-40B4-BE49-F238E27FC236}">
                <a16:creationId xmlns:a16="http://schemas.microsoft.com/office/drawing/2014/main" xmlns="" id="{03D475A9-D938-4934-9C46-63CD3277A0DB}"/>
              </a:ext>
            </a:extLst>
          </p:cNvPr>
          <p:cNvGrpSpPr/>
          <p:nvPr/>
        </p:nvGrpSpPr>
        <p:grpSpPr>
          <a:xfrm>
            <a:off x="1287624" y="4088946"/>
            <a:ext cx="9616753" cy="867136"/>
            <a:chOff x="1910054" y="5213615"/>
            <a:chExt cx="8149327" cy="867136"/>
          </a:xfrm>
        </p:grpSpPr>
        <p:sp>
          <p:nvSpPr>
            <p:cNvPr id="47" name="Rectangle 46">
              <a:extLst>
                <a:ext uri="{FF2B5EF4-FFF2-40B4-BE49-F238E27FC236}">
                  <a16:creationId xmlns:a16="http://schemas.microsoft.com/office/drawing/2014/main" xmlns="" id="{093AFB2A-F563-4F69-B1BD-C2BFE442315C}"/>
                </a:ext>
              </a:extLst>
            </p:cNvPr>
            <p:cNvSpPr/>
            <p:nvPr/>
          </p:nvSpPr>
          <p:spPr>
            <a:xfrm>
              <a:off x="4779377" y="5213615"/>
              <a:ext cx="2377440" cy="32419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bg1"/>
                  </a:solidFill>
                </a:rPr>
                <a:t> 2. Move to Solution Architect I</a:t>
              </a:r>
            </a:p>
          </p:txBody>
        </p:sp>
        <p:sp>
          <p:nvSpPr>
            <p:cNvPr id="48" name="TextBox 47">
              <a:extLst>
                <a:ext uri="{FF2B5EF4-FFF2-40B4-BE49-F238E27FC236}">
                  <a16:creationId xmlns:a16="http://schemas.microsoft.com/office/drawing/2014/main" xmlns="" id="{4A0110F1-8387-4D0F-A553-B7B0F49ACB29}"/>
                </a:ext>
              </a:extLst>
            </p:cNvPr>
            <p:cNvSpPr txBox="1"/>
            <p:nvPr/>
          </p:nvSpPr>
          <p:spPr>
            <a:xfrm>
              <a:off x="1910054" y="5572920"/>
              <a:ext cx="2377440" cy="507831"/>
            </a:xfrm>
            <a:prstGeom prst="rect">
              <a:avLst/>
            </a:prstGeom>
            <a:noFill/>
            <a:ln>
              <a:noFill/>
              <a:prstDash val="dash"/>
            </a:ln>
          </p:spPr>
          <p:txBody>
            <a:bodyPr wrap="square" lIns="0" tIns="0" rIns="0" bIns="0" rtlCol="0">
              <a:spAutoFit/>
            </a:bodyPr>
            <a:lstStyle/>
            <a:p>
              <a:pPr marL="91440"/>
              <a:r>
                <a:rPr lang="en-US" sz="1100"/>
                <a:t>Leverage Job Family Guide to identify stretch responsibilities</a:t>
              </a:r>
            </a:p>
            <a:p>
              <a:pPr marL="91440"/>
              <a:endParaRPr lang="en-US" sz="1100"/>
            </a:p>
          </p:txBody>
        </p:sp>
        <p:sp>
          <p:nvSpPr>
            <p:cNvPr id="49" name="TextBox 48">
              <a:extLst>
                <a:ext uri="{FF2B5EF4-FFF2-40B4-BE49-F238E27FC236}">
                  <a16:creationId xmlns:a16="http://schemas.microsoft.com/office/drawing/2014/main" xmlns="" id="{5ED0F7B3-F1DE-4B21-86F3-ED0BEB19AE27}"/>
                </a:ext>
              </a:extLst>
            </p:cNvPr>
            <p:cNvSpPr txBox="1"/>
            <p:nvPr/>
          </p:nvSpPr>
          <p:spPr>
            <a:xfrm>
              <a:off x="4761816" y="5572920"/>
              <a:ext cx="2395001" cy="338554"/>
            </a:xfrm>
            <a:prstGeom prst="rect">
              <a:avLst/>
            </a:prstGeom>
            <a:noFill/>
            <a:ln>
              <a:noFill/>
              <a:prstDash val="dash"/>
            </a:ln>
          </p:spPr>
          <p:txBody>
            <a:bodyPr wrap="square" lIns="0" tIns="0" rIns="0" bIns="0" rtlCol="0">
              <a:spAutoFit/>
            </a:bodyPr>
            <a:lstStyle/>
            <a:p>
              <a:pPr marL="91440"/>
              <a:r>
                <a:rPr lang="en-US" sz="1100"/>
                <a:t>Roles to upskill/reskill: Solution Architect;  Project Leader; Technical Lead</a:t>
              </a:r>
            </a:p>
          </p:txBody>
        </p:sp>
        <p:sp>
          <p:nvSpPr>
            <p:cNvPr id="54" name="Rectangle 53">
              <a:extLst>
                <a:ext uri="{FF2B5EF4-FFF2-40B4-BE49-F238E27FC236}">
                  <a16:creationId xmlns:a16="http://schemas.microsoft.com/office/drawing/2014/main" xmlns="" id="{C05A0406-BEA7-4C67-BD86-6E1A8EB8C38B}"/>
                </a:ext>
              </a:extLst>
            </p:cNvPr>
            <p:cNvSpPr/>
            <p:nvPr/>
          </p:nvSpPr>
          <p:spPr>
            <a:xfrm>
              <a:off x="1920317" y="5213615"/>
              <a:ext cx="2377440" cy="32419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algn="ctr"/>
              <a:r>
                <a:rPr lang="en-US" sz="1200" b="1">
                  <a:solidFill>
                    <a:schemeClr val="bg1"/>
                  </a:solidFill>
                </a:rPr>
                <a:t>1. Grow to Infrastructure Engineer II</a:t>
              </a:r>
            </a:p>
          </p:txBody>
        </p:sp>
        <p:cxnSp>
          <p:nvCxnSpPr>
            <p:cNvPr id="61" name="Straight Arrow Connector 60">
              <a:extLst>
                <a:ext uri="{FF2B5EF4-FFF2-40B4-BE49-F238E27FC236}">
                  <a16:creationId xmlns:a16="http://schemas.microsoft.com/office/drawing/2014/main" xmlns="" id="{CE81323E-6723-4BBE-9E3A-A9B6C96E1968}"/>
                </a:ext>
              </a:extLst>
            </p:cNvPr>
            <p:cNvCxnSpPr>
              <a:cxnSpLocks/>
              <a:stCxn id="54" idx="3"/>
              <a:endCxn id="47" idx="1"/>
            </p:cNvCxnSpPr>
            <p:nvPr/>
          </p:nvCxnSpPr>
          <p:spPr>
            <a:xfrm>
              <a:off x="4297757" y="5375713"/>
              <a:ext cx="481620" cy="0"/>
            </a:xfrm>
            <a:prstGeom prst="straightConnector1">
              <a:avLst/>
            </a:prstGeom>
            <a:ln w="57150">
              <a:solidFill>
                <a:srgbClr val="DE0A0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xmlns="" id="{4F817543-4D64-4A5E-A49A-26DA2A7E3C92}"/>
                </a:ext>
              </a:extLst>
            </p:cNvPr>
            <p:cNvSpPr/>
            <p:nvPr/>
          </p:nvSpPr>
          <p:spPr>
            <a:xfrm>
              <a:off x="7681941" y="5213615"/>
              <a:ext cx="2377440" cy="324196"/>
            </a:xfrm>
            <a:prstGeom prst="rect">
              <a:avLst/>
            </a:prstGeom>
            <a:solidFill>
              <a:srgbClr val="009AD7"/>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bg1"/>
                  </a:solidFill>
                </a:rPr>
                <a:t> 3. Grow to Solution Architect II&amp;III</a:t>
              </a:r>
            </a:p>
          </p:txBody>
        </p:sp>
        <p:sp>
          <p:nvSpPr>
            <p:cNvPr id="63" name="TextBox 62">
              <a:extLst>
                <a:ext uri="{FF2B5EF4-FFF2-40B4-BE49-F238E27FC236}">
                  <a16:creationId xmlns:a16="http://schemas.microsoft.com/office/drawing/2014/main" xmlns="" id="{6102507C-BF48-4E98-A7D3-E5D3443B70AB}"/>
                </a:ext>
              </a:extLst>
            </p:cNvPr>
            <p:cNvSpPr txBox="1"/>
            <p:nvPr/>
          </p:nvSpPr>
          <p:spPr>
            <a:xfrm>
              <a:off x="7664380" y="5572920"/>
              <a:ext cx="2395001" cy="507831"/>
            </a:xfrm>
            <a:prstGeom prst="rect">
              <a:avLst/>
            </a:prstGeom>
            <a:noFill/>
            <a:ln>
              <a:noFill/>
              <a:prstDash val="dash"/>
            </a:ln>
          </p:spPr>
          <p:txBody>
            <a:bodyPr wrap="square" lIns="0" tIns="0" rIns="0" bIns="0" rtlCol="0">
              <a:spAutoFit/>
            </a:bodyPr>
            <a:lstStyle/>
            <a:p>
              <a:pPr marL="91440"/>
              <a:r>
                <a:rPr lang="en-US" sz="1100"/>
                <a:t>Leverage Job Family Guide to identify stretch responsibilities</a:t>
              </a:r>
            </a:p>
            <a:p>
              <a:pPr marL="91440"/>
              <a:endParaRPr lang="en-US" sz="1100"/>
            </a:p>
          </p:txBody>
        </p:sp>
        <p:cxnSp>
          <p:nvCxnSpPr>
            <p:cNvPr id="64" name="Straight Arrow Connector 63">
              <a:extLst>
                <a:ext uri="{FF2B5EF4-FFF2-40B4-BE49-F238E27FC236}">
                  <a16:creationId xmlns:a16="http://schemas.microsoft.com/office/drawing/2014/main" xmlns="" id="{577BFD91-FD43-44BD-9FDF-D3AB9627D910}"/>
                </a:ext>
              </a:extLst>
            </p:cNvPr>
            <p:cNvCxnSpPr>
              <a:cxnSpLocks/>
              <a:stCxn id="47" idx="3"/>
              <a:endCxn id="62" idx="1"/>
            </p:cNvCxnSpPr>
            <p:nvPr/>
          </p:nvCxnSpPr>
          <p:spPr>
            <a:xfrm>
              <a:off x="7156817" y="5375713"/>
              <a:ext cx="525124" cy="0"/>
            </a:xfrm>
            <a:prstGeom prst="straightConnector1">
              <a:avLst/>
            </a:prstGeom>
            <a:ln w="57150">
              <a:solidFill>
                <a:srgbClr val="6F7878"/>
              </a:solidFill>
              <a:tailEnd type="triangle"/>
            </a:ln>
          </p:spPr>
          <p:style>
            <a:lnRef idx="1">
              <a:schemeClr val="accent1"/>
            </a:lnRef>
            <a:fillRef idx="0">
              <a:schemeClr val="accent1"/>
            </a:fillRef>
            <a:effectRef idx="0">
              <a:schemeClr val="accent1"/>
            </a:effectRef>
            <a:fontRef idx="minor">
              <a:schemeClr val="tx1"/>
            </a:fontRef>
          </p:style>
        </p:cxnSp>
      </p:grpSp>
      <p:sp>
        <p:nvSpPr>
          <p:cNvPr id="100" name="Rectangle 99">
            <a:extLst>
              <a:ext uri="{FF2B5EF4-FFF2-40B4-BE49-F238E27FC236}">
                <a16:creationId xmlns:a16="http://schemas.microsoft.com/office/drawing/2014/main" xmlns="" id="{C7509033-47AD-4B32-91F0-033836256336}"/>
              </a:ext>
            </a:extLst>
          </p:cNvPr>
          <p:cNvSpPr/>
          <p:nvPr/>
        </p:nvSpPr>
        <p:spPr>
          <a:xfrm>
            <a:off x="1206429" y="3223260"/>
            <a:ext cx="1355539" cy="41148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Infra. Engineer I</a:t>
            </a:r>
          </a:p>
        </p:txBody>
      </p:sp>
      <p:sp>
        <p:nvSpPr>
          <p:cNvPr id="101" name="Oval 100">
            <a:extLst>
              <a:ext uri="{FF2B5EF4-FFF2-40B4-BE49-F238E27FC236}">
                <a16:creationId xmlns:a16="http://schemas.microsoft.com/office/drawing/2014/main" xmlns="" id="{3CB347ED-2D8D-459E-A659-D2F2AF851BEF}"/>
              </a:ext>
            </a:extLst>
          </p:cNvPr>
          <p:cNvSpPr/>
          <p:nvPr/>
        </p:nvSpPr>
        <p:spPr>
          <a:xfrm>
            <a:off x="2031848" y="2919998"/>
            <a:ext cx="192024" cy="190664"/>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100" b="1">
                <a:solidFill>
                  <a:schemeClr val="bg1"/>
                </a:solidFill>
              </a:rPr>
              <a:t>1</a:t>
            </a:r>
          </a:p>
        </p:txBody>
      </p:sp>
      <p:sp>
        <p:nvSpPr>
          <p:cNvPr id="89" name="Rectangle 88">
            <a:extLst>
              <a:ext uri="{FF2B5EF4-FFF2-40B4-BE49-F238E27FC236}">
                <a16:creationId xmlns:a16="http://schemas.microsoft.com/office/drawing/2014/main" xmlns="" id="{E5271A99-FBA4-4CF1-AB64-AB28D09BA271}"/>
              </a:ext>
            </a:extLst>
          </p:cNvPr>
          <p:cNvSpPr/>
          <p:nvPr/>
        </p:nvSpPr>
        <p:spPr>
          <a:xfrm>
            <a:off x="1206429" y="2381681"/>
            <a:ext cx="1326706" cy="41148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Infra. Engineer II</a:t>
            </a:r>
          </a:p>
        </p:txBody>
      </p:sp>
      <p:sp>
        <p:nvSpPr>
          <p:cNvPr id="90" name="Rectangle 89">
            <a:extLst>
              <a:ext uri="{FF2B5EF4-FFF2-40B4-BE49-F238E27FC236}">
                <a16:creationId xmlns:a16="http://schemas.microsoft.com/office/drawing/2014/main" xmlns="" id="{6F45D77D-242A-48EF-B95C-6A29A09E6237}"/>
              </a:ext>
            </a:extLst>
          </p:cNvPr>
          <p:cNvSpPr/>
          <p:nvPr/>
        </p:nvSpPr>
        <p:spPr>
          <a:xfrm>
            <a:off x="3971832" y="2374560"/>
            <a:ext cx="1782293" cy="41148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Solution Architect I</a:t>
            </a:r>
          </a:p>
        </p:txBody>
      </p:sp>
      <p:cxnSp>
        <p:nvCxnSpPr>
          <p:cNvPr id="91" name="Straight Arrow Connector 90">
            <a:extLst>
              <a:ext uri="{FF2B5EF4-FFF2-40B4-BE49-F238E27FC236}">
                <a16:creationId xmlns:a16="http://schemas.microsoft.com/office/drawing/2014/main" xmlns="" id="{16841424-241A-4435-9C39-16A53A8A08B6}"/>
              </a:ext>
            </a:extLst>
          </p:cNvPr>
          <p:cNvCxnSpPr>
            <a:cxnSpLocks/>
          </p:cNvCxnSpPr>
          <p:nvPr/>
        </p:nvCxnSpPr>
        <p:spPr>
          <a:xfrm flipV="1">
            <a:off x="1891701" y="2824954"/>
            <a:ext cx="0" cy="380752"/>
          </a:xfrm>
          <a:prstGeom prst="straightConnector1">
            <a:avLst/>
          </a:prstGeom>
          <a:ln w="57150">
            <a:solidFill>
              <a:srgbClr val="6F7878"/>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xmlns="" id="{201F2099-B59F-42C1-B7F9-AB24BDBA8F36}"/>
              </a:ext>
            </a:extLst>
          </p:cNvPr>
          <p:cNvCxnSpPr>
            <a:cxnSpLocks/>
            <a:stCxn id="89" idx="3"/>
            <a:endCxn id="90" idx="1"/>
          </p:cNvCxnSpPr>
          <p:nvPr/>
        </p:nvCxnSpPr>
        <p:spPr>
          <a:xfrm flipV="1">
            <a:off x="2533135" y="2580300"/>
            <a:ext cx="1438697" cy="7121"/>
          </a:xfrm>
          <a:prstGeom prst="straightConnector1">
            <a:avLst/>
          </a:prstGeom>
          <a:ln w="57150">
            <a:solidFill>
              <a:srgbClr val="DE0A01"/>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xmlns="" id="{624DAFB2-5DF0-4F64-BC75-F1B7EFF41A98}"/>
              </a:ext>
            </a:extLst>
          </p:cNvPr>
          <p:cNvSpPr/>
          <p:nvPr/>
        </p:nvSpPr>
        <p:spPr>
          <a:xfrm>
            <a:off x="3971832" y="1709834"/>
            <a:ext cx="1782296" cy="41148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a:solidFill>
                  <a:schemeClr val="bg1"/>
                </a:solidFill>
              </a:rPr>
              <a:t>Solution Architect II &amp; III</a:t>
            </a:r>
          </a:p>
        </p:txBody>
      </p:sp>
      <p:cxnSp>
        <p:nvCxnSpPr>
          <p:cNvPr id="97" name="Straight Arrow Connector 96">
            <a:extLst>
              <a:ext uri="{FF2B5EF4-FFF2-40B4-BE49-F238E27FC236}">
                <a16:creationId xmlns:a16="http://schemas.microsoft.com/office/drawing/2014/main" xmlns="" id="{C293D6BE-E564-494B-BEF2-7A6BDBADEC9D}"/>
              </a:ext>
            </a:extLst>
          </p:cNvPr>
          <p:cNvCxnSpPr>
            <a:cxnSpLocks/>
          </p:cNvCxnSpPr>
          <p:nvPr/>
        </p:nvCxnSpPr>
        <p:spPr>
          <a:xfrm flipV="1">
            <a:off x="4752094" y="2121314"/>
            <a:ext cx="0" cy="232140"/>
          </a:xfrm>
          <a:prstGeom prst="straightConnector1">
            <a:avLst/>
          </a:prstGeom>
          <a:ln w="57150">
            <a:solidFill>
              <a:srgbClr val="6F7878"/>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xmlns="" id="{E049E40A-6E97-4648-A5C4-D8A285230CE6}"/>
              </a:ext>
            </a:extLst>
          </p:cNvPr>
          <p:cNvSpPr/>
          <p:nvPr/>
        </p:nvSpPr>
        <p:spPr>
          <a:xfrm>
            <a:off x="3060459" y="2327297"/>
            <a:ext cx="192024" cy="190664"/>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100" b="1">
                <a:solidFill>
                  <a:schemeClr val="bg1"/>
                </a:solidFill>
              </a:rPr>
              <a:t>2</a:t>
            </a:r>
          </a:p>
        </p:txBody>
      </p:sp>
      <p:sp>
        <p:nvSpPr>
          <p:cNvPr id="99" name="Oval 98">
            <a:extLst>
              <a:ext uri="{FF2B5EF4-FFF2-40B4-BE49-F238E27FC236}">
                <a16:creationId xmlns:a16="http://schemas.microsoft.com/office/drawing/2014/main" xmlns="" id="{56D3E910-5029-4117-99BB-0B295A007254}"/>
              </a:ext>
            </a:extLst>
          </p:cNvPr>
          <p:cNvSpPr/>
          <p:nvPr/>
        </p:nvSpPr>
        <p:spPr>
          <a:xfrm>
            <a:off x="4855361" y="2136633"/>
            <a:ext cx="192024" cy="190664"/>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100" b="1">
                <a:solidFill>
                  <a:schemeClr val="bg1"/>
                </a:solidFill>
              </a:rPr>
              <a:t>3</a:t>
            </a:r>
          </a:p>
        </p:txBody>
      </p:sp>
    </p:spTree>
    <p:extLst>
      <p:ext uri="{BB962C8B-B14F-4D97-AF65-F5344CB8AC3E}">
        <p14:creationId xmlns:p14="http://schemas.microsoft.com/office/powerpoint/2010/main" val="3099275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3CAF1DD8-1DFF-4C02-B871-6537C1708163}"/>
              </a:ext>
            </a:extLst>
          </p:cNvPr>
          <p:cNvGraphicFramePr>
            <a:graphicFrameLocks noChangeAspect="1"/>
          </p:cNvGraphicFramePr>
          <p:nvPr>
            <p:custDataLst>
              <p:tags r:id="rId2"/>
            </p:custDataLst>
            <p:extLst>
              <p:ext uri="{D42A27DB-BD31-4B8C-83A1-F6EECF244321}">
                <p14:modId xmlns:p14="http://schemas.microsoft.com/office/powerpoint/2010/main" val="5171768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972"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3CAF1DD8-1DFF-4C02-B871-6537C170816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grpSp>
        <p:nvGrpSpPr>
          <p:cNvPr id="20" name="Group 19">
            <a:extLst>
              <a:ext uri="{FF2B5EF4-FFF2-40B4-BE49-F238E27FC236}">
                <a16:creationId xmlns:a16="http://schemas.microsoft.com/office/drawing/2014/main" xmlns="" id="{9AF6A06C-3325-4157-B536-5BD0449A07C0}"/>
              </a:ext>
            </a:extLst>
          </p:cNvPr>
          <p:cNvGrpSpPr/>
          <p:nvPr/>
        </p:nvGrpSpPr>
        <p:grpSpPr>
          <a:xfrm>
            <a:off x="4346435" y="431637"/>
            <a:ext cx="4426997" cy="5531563"/>
            <a:chOff x="4346435" y="431637"/>
            <a:chExt cx="4426997" cy="5531563"/>
          </a:xfrm>
        </p:grpSpPr>
        <p:sp>
          <p:nvSpPr>
            <p:cNvPr id="21" name="Freeform: Shape 20">
              <a:extLst>
                <a:ext uri="{FF2B5EF4-FFF2-40B4-BE49-F238E27FC236}">
                  <a16:creationId xmlns:a16="http://schemas.microsoft.com/office/drawing/2014/main" xmlns="" id="{413D2A3C-7744-4FF7-9C3A-4D33B64A647C}"/>
                </a:ext>
              </a:extLst>
            </p:cNvPr>
            <p:cNvSpPr/>
            <p:nvPr/>
          </p:nvSpPr>
          <p:spPr bwMode="gray">
            <a:xfrm>
              <a:off x="4359495" y="3933068"/>
              <a:ext cx="4073361" cy="2030132"/>
            </a:xfrm>
            <a:custGeom>
              <a:avLst/>
              <a:gdLst>
                <a:gd name="connsiteX0" fmla="*/ 0 w 2962275"/>
                <a:gd name="connsiteY0" fmla="*/ 0 h 1476375"/>
                <a:gd name="connsiteX1" fmla="*/ 1484471 w 2962275"/>
                <a:gd name="connsiteY1" fmla="*/ 1484471 h 1476375"/>
                <a:gd name="connsiteX2" fmla="*/ 2968943 w 2962275"/>
                <a:gd name="connsiteY2" fmla="*/ 0 h 1476375"/>
                <a:gd name="connsiteX3" fmla="*/ 0 w 2962275"/>
                <a:gd name="connsiteY3" fmla="*/ 0 h 1476375"/>
              </a:gdLst>
              <a:ahLst/>
              <a:cxnLst>
                <a:cxn ang="0">
                  <a:pos x="connsiteX0" y="connsiteY0"/>
                </a:cxn>
                <a:cxn ang="0">
                  <a:pos x="connsiteX1" y="connsiteY1"/>
                </a:cxn>
                <a:cxn ang="0">
                  <a:pos x="connsiteX2" y="connsiteY2"/>
                </a:cxn>
                <a:cxn ang="0">
                  <a:pos x="connsiteX3" y="connsiteY3"/>
                </a:cxn>
              </a:cxnLst>
              <a:rect l="l" t="t" r="r" b="b"/>
              <a:pathLst>
                <a:path w="2962275" h="1476375">
                  <a:moveTo>
                    <a:pt x="0" y="0"/>
                  </a:moveTo>
                  <a:cubicBezTo>
                    <a:pt x="0" y="819817"/>
                    <a:pt x="664655" y="1484471"/>
                    <a:pt x="1484471" y="1484471"/>
                  </a:cubicBezTo>
                  <a:cubicBezTo>
                    <a:pt x="2304288" y="1484471"/>
                    <a:pt x="2968943" y="819817"/>
                    <a:pt x="2968943" y="0"/>
                  </a:cubicBezTo>
                  <a:lnTo>
                    <a:pt x="0" y="0"/>
                  </a:lnTo>
                  <a:close/>
                </a:path>
              </a:pathLst>
            </a:custGeom>
            <a:solidFill>
              <a:srgbClr val="009AD7"/>
            </a:solidFill>
            <a:ln w="9525" cap="flat">
              <a:noFill/>
              <a:prstDash val="solid"/>
              <a:miter/>
            </a:ln>
          </p:spPr>
          <p:txBody>
            <a:bodyPr rtlCol="0" anchor="ctr"/>
            <a:lstStyle/>
            <a:p>
              <a:endParaRPr lang="en-US" sz="2400"/>
            </a:p>
          </p:txBody>
        </p:sp>
        <p:sp>
          <p:nvSpPr>
            <p:cNvPr id="22" name="Freeform: Shape 21">
              <a:extLst>
                <a:ext uri="{FF2B5EF4-FFF2-40B4-BE49-F238E27FC236}">
                  <a16:creationId xmlns:a16="http://schemas.microsoft.com/office/drawing/2014/main" xmlns="" id="{87D8D854-26A6-436E-BD94-5A720E258D29}"/>
                </a:ext>
              </a:extLst>
            </p:cNvPr>
            <p:cNvSpPr/>
            <p:nvPr/>
          </p:nvSpPr>
          <p:spPr bwMode="gray">
            <a:xfrm>
              <a:off x="4813588" y="3933564"/>
              <a:ext cx="3208918" cy="1597910"/>
            </a:xfrm>
            <a:custGeom>
              <a:avLst/>
              <a:gdLst>
                <a:gd name="connsiteX0" fmla="*/ 0 w 2333625"/>
                <a:gd name="connsiteY0" fmla="*/ 0 h 1162050"/>
                <a:gd name="connsiteX1" fmla="*/ 1168622 w 2333625"/>
                <a:gd name="connsiteY1" fmla="*/ 1168622 h 1162050"/>
                <a:gd name="connsiteX2" fmla="*/ 2337245 w 2333625"/>
                <a:gd name="connsiteY2" fmla="*/ 0 h 1162050"/>
                <a:gd name="connsiteX3" fmla="*/ 0 w 2333625"/>
                <a:gd name="connsiteY3" fmla="*/ 0 h 1162050"/>
              </a:gdLst>
              <a:ahLst/>
              <a:cxnLst>
                <a:cxn ang="0">
                  <a:pos x="connsiteX0" y="connsiteY0"/>
                </a:cxn>
                <a:cxn ang="0">
                  <a:pos x="connsiteX1" y="connsiteY1"/>
                </a:cxn>
                <a:cxn ang="0">
                  <a:pos x="connsiteX2" y="connsiteY2"/>
                </a:cxn>
                <a:cxn ang="0">
                  <a:pos x="connsiteX3" y="connsiteY3"/>
                </a:cxn>
              </a:cxnLst>
              <a:rect l="l" t="t" r="r" b="b"/>
              <a:pathLst>
                <a:path w="2333625" h="1162050">
                  <a:moveTo>
                    <a:pt x="0" y="0"/>
                  </a:moveTo>
                  <a:cubicBezTo>
                    <a:pt x="0" y="645414"/>
                    <a:pt x="523208" y="1168622"/>
                    <a:pt x="1168622" y="1168622"/>
                  </a:cubicBezTo>
                  <a:cubicBezTo>
                    <a:pt x="1814036" y="1168622"/>
                    <a:pt x="2337245" y="645414"/>
                    <a:pt x="2337245" y="0"/>
                  </a:cubicBezTo>
                  <a:lnTo>
                    <a:pt x="0" y="0"/>
                  </a:lnTo>
                  <a:close/>
                </a:path>
              </a:pathLst>
            </a:custGeom>
            <a:solidFill>
              <a:srgbClr val="BDBDBD"/>
            </a:solidFill>
            <a:ln w="9525" cap="flat">
              <a:noFill/>
              <a:prstDash val="solid"/>
              <a:miter/>
            </a:ln>
          </p:spPr>
          <p:txBody>
            <a:bodyPr rtlCol="0" anchor="ctr"/>
            <a:lstStyle/>
            <a:p>
              <a:endParaRPr lang="en-US" sz="2400"/>
            </a:p>
          </p:txBody>
        </p:sp>
        <p:sp>
          <p:nvSpPr>
            <p:cNvPr id="26" name="Freeform: Shape 25">
              <a:extLst>
                <a:ext uri="{FF2B5EF4-FFF2-40B4-BE49-F238E27FC236}">
                  <a16:creationId xmlns:a16="http://schemas.microsoft.com/office/drawing/2014/main" xmlns="" id="{52EEFE4D-056F-43A3-8C36-328748BE868D}"/>
                </a:ext>
              </a:extLst>
            </p:cNvPr>
            <p:cNvSpPr/>
            <p:nvPr/>
          </p:nvSpPr>
          <p:spPr bwMode="gray">
            <a:xfrm>
              <a:off x="5264146" y="3933564"/>
              <a:ext cx="2357572" cy="1178786"/>
            </a:xfrm>
            <a:custGeom>
              <a:avLst/>
              <a:gdLst>
                <a:gd name="connsiteX0" fmla="*/ 0 w 1714500"/>
                <a:gd name="connsiteY0" fmla="*/ 0 h 857250"/>
                <a:gd name="connsiteX1" fmla="*/ 860679 w 1714500"/>
                <a:gd name="connsiteY1" fmla="*/ 860679 h 857250"/>
                <a:gd name="connsiteX2" fmla="*/ 1721358 w 1714500"/>
                <a:gd name="connsiteY2" fmla="*/ 0 h 857250"/>
                <a:gd name="connsiteX3" fmla="*/ 0 w 1714500"/>
                <a:gd name="connsiteY3" fmla="*/ 0 h 857250"/>
              </a:gdLst>
              <a:ahLst/>
              <a:cxnLst>
                <a:cxn ang="0">
                  <a:pos x="connsiteX0" y="connsiteY0"/>
                </a:cxn>
                <a:cxn ang="0">
                  <a:pos x="connsiteX1" y="connsiteY1"/>
                </a:cxn>
                <a:cxn ang="0">
                  <a:pos x="connsiteX2" y="connsiteY2"/>
                </a:cxn>
                <a:cxn ang="0">
                  <a:pos x="connsiteX3" y="connsiteY3"/>
                </a:cxn>
              </a:cxnLst>
              <a:rect l="l" t="t" r="r" b="b"/>
              <a:pathLst>
                <a:path w="1714500" h="857250">
                  <a:moveTo>
                    <a:pt x="0" y="0"/>
                  </a:moveTo>
                  <a:cubicBezTo>
                    <a:pt x="0" y="475393"/>
                    <a:pt x="385382" y="860679"/>
                    <a:pt x="860679" y="860679"/>
                  </a:cubicBezTo>
                  <a:cubicBezTo>
                    <a:pt x="1335977" y="860679"/>
                    <a:pt x="1721358" y="475297"/>
                    <a:pt x="1721358" y="0"/>
                  </a:cubicBezTo>
                  <a:lnTo>
                    <a:pt x="0" y="0"/>
                  </a:lnTo>
                  <a:close/>
                </a:path>
              </a:pathLst>
            </a:custGeom>
            <a:solidFill>
              <a:srgbClr val="D3D3D3"/>
            </a:solidFill>
            <a:ln w="9525" cap="flat">
              <a:noFill/>
              <a:prstDash val="solid"/>
              <a:miter/>
            </a:ln>
          </p:spPr>
          <p:txBody>
            <a:bodyPr rtlCol="0" anchor="ctr"/>
            <a:lstStyle/>
            <a:p>
              <a:endParaRPr lang="en-US" sz="2400"/>
            </a:p>
          </p:txBody>
        </p:sp>
        <p:grpSp>
          <p:nvGrpSpPr>
            <p:cNvPr id="27" name="Group 26">
              <a:extLst>
                <a:ext uri="{FF2B5EF4-FFF2-40B4-BE49-F238E27FC236}">
                  <a16:creationId xmlns:a16="http://schemas.microsoft.com/office/drawing/2014/main" xmlns="" id="{DF83D16B-A19B-4C86-8681-50BA853D1890}"/>
                </a:ext>
              </a:extLst>
            </p:cNvPr>
            <p:cNvGrpSpPr/>
            <p:nvPr/>
          </p:nvGrpSpPr>
          <p:grpSpPr>
            <a:xfrm>
              <a:off x="4346435" y="431637"/>
              <a:ext cx="4426997" cy="4244138"/>
              <a:chOff x="4346435" y="431637"/>
              <a:chExt cx="4426997" cy="4244138"/>
            </a:xfrm>
          </p:grpSpPr>
          <p:grpSp>
            <p:nvGrpSpPr>
              <p:cNvPr id="28" name="Group 27">
                <a:extLst>
                  <a:ext uri="{FF2B5EF4-FFF2-40B4-BE49-F238E27FC236}">
                    <a16:creationId xmlns:a16="http://schemas.microsoft.com/office/drawing/2014/main" xmlns="" id="{F56EFFB7-3923-4E38-AD04-60563794DE45}"/>
                  </a:ext>
                </a:extLst>
              </p:cNvPr>
              <p:cNvGrpSpPr/>
              <p:nvPr/>
            </p:nvGrpSpPr>
            <p:grpSpPr>
              <a:xfrm>
                <a:off x="4346435" y="431637"/>
                <a:ext cx="4426997" cy="3510164"/>
                <a:chOff x="4346435" y="431637"/>
                <a:chExt cx="4426997" cy="3510164"/>
              </a:xfrm>
            </p:grpSpPr>
            <p:sp>
              <p:nvSpPr>
                <p:cNvPr id="30" name="Freeform: Shape 29">
                  <a:extLst>
                    <a:ext uri="{FF2B5EF4-FFF2-40B4-BE49-F238E27FC236}">
                      <a16:creationId xmlns:a16="http://schemas.microsoft.com/office/drawing/2014/main" xmlns="" id="{0BCAF4C5-6B5C-45B6-8998-6193D92EB9D8}"/>
                    </a:ext>
                  </a:extLst>
                </p:cNvPr>
                <p:cNvSpPr/>
                <p:nvPr/>
              </p:nvSpPr>
              <p:spPr bwMode="gray">
                <a:xfrm>
                  <a:off x="4346435" y="431637"/>
                  <a:ext cx="4426997" cy="3510164"/>
                </a:xfrm>
                <a:custGeom>
                  <a:avLst/>
                  <a:gdLst>
                    <a:gd name="connsiteX0" fmla="*/ 1295400 w 3219450"/>
                    <a:gd name="connsiteY0" fmla="*/ 2557558 h 2552700"/>
                    <a:gd name="connsiteX1" fmla="*/ 1446085 w 3219450"/>
                    <a:gd name="connsiteY1" fmla="*/ 2413445 h 2552700"/>
                    <a:gd name="connsiteX2" fmla="*/ 1446085 w 3219450"/>
                    <a:gd name="connsiteY2" fmla="*/ 1902333 h 2552700"/>
                    <a:gd name="connsiteX3" fmla="*/ 1112806 w 3219450"/>
                    <a:gd name="connsiteY3" fmla="*/ 1670495 h 2552700"/>
                    <a:gd name="connsiteX4" fmla="*/ 911352 w 3219450"/>
                    <a:gd name="connsiteY4" fmla="*/ 1530382 h 2552700"/>
                    <a:gd name="connsiteX5" fmla="*/ 828675 w 3219450"/>
                    <a:gd name="connsiteY5" fmla="*/ 1484662 h 2552700"/>
                    <a:gd name="connsiteX6" fmla="*/ 679132 w 3219450"/>
                    <a:gd name="connsiteY6" fmla="*/ 1500950 h 2552700"/>
                    <a:gd name="connsiteX7" fmla="*/ 192405 w 3219450"/>
                    <a:gd name="connsiteY7" fmla="*/ 1540097 h 2552700"/>
                    <a:gd name="connsiteX8" fmla="*/ 72200 w 3219450"/>
                    <a:gd name="connsiteY8" fmla="*/ 1540669 h 2552700"/>
                    <a:gd name="connsiteX9" fmla="*/ 11049 w 3219450"/>
                    <a:gd name="connsiteY9" fmla="*/ 1528858 h 2552700"/>
                    <a:gd name="connsiteX10" fmla="*/ 201073 w 3219450"/>
                    <a:gd name="connsiteY10" fmla="*/ 1517904 h 2552700"/>
                    <a:gd name="connsiteX11" fmla="*/ 640842 w 3219450"/>
                    <a:gd name="connsiteY11" fmla="*/ 1453706 h 2552700"/>
                    <a:gd name="connsiteX12" fmla="*/ 702945 w 3219450"/>
                    <a:gd name="connsiteY12" fmla="*/ 1448276 h 2552700"/>
                    <a:gd name="connsiteX13" fmla="*/ 767810 w 3219450"/>
                    <a:gd name="connsiteY13" fmla="*/ 1447514 h 2552700"/>
                    <a:gd name="connsiteX14" fmla="*/ 753332 w 3219450"/>
                    <a:gd name="connsiteY14" fmla="*/ 1389793 h 2552700"/>
                    <a:gd name="connsiteX15" fmla="*/ 637794 w 3219450"/>
                    <a:gd name="connsiteY15" fmla="*/ 1314926 h 2552700"/>
                    <a:gd name="connsiteX16" fmla="*/ 342900 w 3219450"/>
                    <a:gd name="connsiteY16" fmla="*/ 1303973 h 2552700"/>
                    <a:gd name="connsiteX17" fmla="*/ 596265 w 3219450"/>
                    <a:gd name="connsiteY17" fmla="*/ 1269016 h 2552700"/>
                    <a:gd name="connsiteX18" fmla="*/ 692372 w 3219450"/>
                    <a:gd name="connsiteY18" fmla="*/ 1284351 h 2552700"/>
                    <a:gd name="connsiteX19" fmla="*/ 349472 w 3219450"/>
                    <a:gd name="connsiteY19" fmla="*/ 1140238 h 2552700"/>
                    <a:gd name="connsiteX20" fmla="*/ 0 w 3219450"/>
                    <a:gd name="connsiteY20" fmla="*/ 731806 h 2552700"/>
                    <a:gd name="connsiteX21" fmla="*/ 316706 w 3219450"/>
                    <a:gd name="connsiteY21" fmla="*/ 1076897 h 2552700"/>
                    <a:gd name="connsiteX22" fmla="*/ 672751 w 3219450"/>
                    <a:gd name="connsiteY22" fmla="*/ 1192625 h 2552700"/>
                    <a:gd name="connsiteX23" fmla="*/ 762857 w 3219450"/>
                    <a:gd name="connsiteY23" fmla="*/ 1277398 h 2552700"/>
                    <a:gd name="connsiteX24" fmla="*/ 831437 w 3219450"/>
                    <a:gd name="connsiteY24" fmla="*/ 1355503 h 2552700"/>
                    <a:gd name="connsiteX25" fmla="*/ 875919 w 3219450"/>
                    <a:gd name="connsiteY25" fmla="*/ 1421987 h 2552700"/>
                    <a:gd name="connsiteX26" fmla="*/ 917924 w 3219450"/>
                    <a:gd name="connsiteY26" fmla="*/ 1447514 h 2552700"/>
                    <a:gd name="connsiteX27" fmla="*/ 1014317 w 3219450"/>
                    <a:gd name="connsiteY27" fmla="*/ 1505045 h 2552700"/>
                    <a:gd name="connsiteX28" fmla="*/ 1250728 w 3219450"/>
                    <a:gd name="connsiteY28" fmla="*/ 1646301 h 2552700"/>
                    <a:gd name="connsiteX29" fmla="*/ 1365028 w 3219450"/>
                    <a:gd name="connsiteY29" fmla="*/ 1714595 h 2552700"/>
                    <a:gd name="connsiteX30" fmla="*/ 1142238 w 3219450"/>
                    <a:gd name="connsiteY30" fmla="*/ 1376077 h 2552700"/>
                    <a:gd name="connsiteX31" fmla="*/ 1009079 w 3219450"/>
                    <a:gd name="connsiteY31" fmla="*/ 1235202 h 2552700"/>
                    <a:gd name="connsiteX32" fmla="*/ 865823 w 3219450"/>
                    <a:gd name="connsiteY32" fmla="*/ 1093756 h 2552700"/>
                    <a:gd name="connsiteX33" fmla="*/ 732377 w 3219450"/>
                    <a:gd name="connsiteY33" fmla="*/ 1013365 h 2552700"/>
                    <a:gd name="connsiteX34" fmla="*/ 516065 w 3219450"/>
                    <a:gd name="connsiteY34" fmla="*/ 855631 h 2552700"/>
                    <a:gd name="connsiteX35" fmla="*/ 461772 w 3219450"/>
                    <a:gd name="connsiteY35" fmla="*/ 779431 h 2552700"/>
                    <a:gd name="connsiteX36" fmla="*/ 427958 w 3219450"/>
                    <a:gd name="connsiteY36" fmla="*/ 692468 h 2552700"/>
                    <a:gd name="connsiteX37" fmla="*/ 735902 w 3219450"/>
                    <a:gd name="connsiteY37" fmla="*/ 950214 h 2552700"/>
                    <a:gd name="connsiteX38" fmla="*/ 633222 w 3219450"/>
                    <a:gd name="connsiteY38" fmla="*/ 524351 h 2552700"/>
                    <a:gd name="connsiteX39" fmla="*/ 811244 w 3219450"/>
                    <a:gd name="connsiteY39" fmla="*/ 962311 h 2552700"/>
                    <a:gd name="connsiteX40" fmla="*/ 979646 w 3219450"/>
                    <a:gd name="connsiteY40" fmla="*/ 1115568 h 2552700"/>
                    <a:gd name="connsiteX41" fmla="*/ 1183577 w 3219450"/>
                    <a:gd name="connsiteY41" fmla="*/ 1285685 h 2552700"/>
                    <a:gd name="connsiteX42" fmla="*/ 1336453 w 3219450"/>
                    <a:gd name="connsiteY42" fmla="*/ 1413224 h 2552700"/>
                    <a:gd name="connsiteX43" fmla="*/ 1333881 w 3219450"/>
                    <a:gd name="connsiteY43" fmla="*/ 1112139 h 2552700"/>
                    <a:gd name="connsiteX44" fmla="*/ 1340930 w 3219450"/>
                    <a:gd name="connsiteY44" fmla="*/ 1098328 h 2552700"/>
                    <a:gd name="connsiteX45" fmla="*/ 1312450 w 3219450"/>
                    <a:gd name="connsiteY45" fmla="*/ 965454 h 2552700"/>
                    <a:gd name="connsiteX46" fmla="*/ 1238060 w 3219450"/>
                    <a:gd name="connsiteY46" fmla="*/ 860584 h 2552700"/>
                    <a:gd name="connsiteX47" fmla="*/ 1076992 w 3219450"/>
                    <a:gd name="connsiteY47" fmla="*/ 775335 h 2552700"/>
                    <a:gd name="connsiteX48" fmla="*/ 1022509 w 3219450"/>
                    <a:gd name="connsiteY48" fmla="*/ 724948 h 2552700"/>
                    <a:gd name="connsiteX49" fmla="*/ 882205 w 3219450"/>
                    <a:gd name="connsiteY49" fmla="*/ 481298 h 2552700"/>
                    <a:gd name="connsiteX50" fmla="*/ 834200 w 3219450"/>
                    <a:gd name="connsiteY50" fmla="*/ 340805 h 2552700"/>
                    <a:gd name="connsiteX51" fmla="*/ 909828 w 3219450"/>
                    <a:gd name="connsiteY51" fmla="*/ 496348 h 2552700"/>
                    <a:gd name="connsiteX52" fmla="*/ 1079468 w 3219450"/>
                    <a:gd name="connsiteY52" fmla="*/ 718471 h 2552700"/>
                    <a:gd name="connsiteX53" fmla="*/ 1197674 w 3219450"/>
                    <a:gd name="connsiteY53" fmla="*/ 765905 h 2552700"/>
                    <a:gd name="connsiteX54" fmla="*/ 1280541 w 3219450"/>
                    <a:gd name="connsiteY54" fmla="*/ 818198 h 2552700"/>
                    <a:gd name="connsiteX55" fmla="*/ 1401985 w 3219450"/>
                    <a:gd name="connsiteY55" fmla="*/ 1057180 h 2552700"/>
                    <a:gd name="connsiteX56" fmla="*/ 1445705 w 3219450"/>
                    <a:gd name="connsiteY56" fmla="*/ 779812 h 2552700"/>
                    <a:gd name="connsiteX57" fmla="*/ 1445705 w 3219450"/>
                    <a:gd name="connsiteY57" fmla="*/ 683705 h 2552700"/>
                    <a:gd name="connsiteX58" fmla="*/ 1471327 w 3219450"/>
                    <a:gd name="connsiteY58" fmla="*/ 760667 h 2552700"/>
                    <a:gd name="connsiteX59" fmla="*/ 1509236 w 3219450"/>
                    <a:gd name="connsiteY59" fmla="*/ 865727 h 2552700"/>
                    <a:gd name="connsiteX60" fmla="*/ 1508760 w 3219450"/>
                    <a:gd name="connsiteY60" fmla="*/ 948214 h 2552700"/>
                    <a:gd name="connsiteX61" fmla="*/ 1424654 w 3219450"/>
                    <a:gd name="connsiteY61" fmla="*/ 1151096 h 2552700"/>
                    <a:gd name="connsiteX62" fmla="*/ 1417892 w 3219450"/>
                    <a:gd name="connsiteY62" fmla="*/ 1162526 h 2552700"/>
                    <a:gd name="connsiteX63" fmla="*/ 1414939 w 3219450"/>
                    <a:gd name="connsiteY63" fmla="*/ 1179481 h 2552700"/>
                    <a:gd name="connsiteX64" fmla="*/ 1583436 w 3219450"/>
                    <a:gd name="connsiteY64" fmla="*/ 1498283 h 2552700"/>
                    <a:gd name="connsiteX65" fmla="*/ 1930718 w 3219450"/>
                    <a:gd name="connsiteY65" fmla="*/ 1061466 h 2552700"/>
                    <a:gd name="connsiteX66" fmla="*/ 1836801 w 3219450"/>
                    <a:gd name="connsiteY66" fmla="*/ 467392 h 2552700"/>
                    <a:gd name="connsiteX67" fmla="*/ 1616202 w 3219450"/>
                    <a:gd name="connsiteY67" fmla="*/ 19622 h 2552700"/>
                    <a:gd name="connsiteX68" fmla="*/ 1856423 w 3219450"/>
                    <a:gd name="connsiteY68" fmla="*/ 421481 h 2552700"/>
                    <a:gd name="connsiteX69" fmla="*/ 1998345 w 3219450"/>
                    <a:gd name="connsiteY69" fmla="*/ 615887 h 2552700"/>
                    <a:gd name="connsiteX70" fmla="*/ 2014728 w 3219450"/>
                    <a:gd name="connsiteY70" fmla="*/ 585216 h 2552700"/>
                    <a:gd name="connsiteX71" fmla="*/ 2073307 w 3219450"/>
                    <a:gd name="connsiteY71" fmla="*/ 511493 h 2552700"/>
                    <a:gd name="connsiteX72" fmla="*/ 2189512 w 3219450"/>
                    <a:gd name="connsiteY72" fmla="*/ 420338 h 2552700"/>
                    <a:gd name="connsiteX73" fmla="*/ 2256092 w 3219450"/>
                    <a:gd name="connsiteY73" fmla="*/ 0 h 2552700"/>
                    <a:gd name="connsiteX74" fmla="*/ 2274951 w 3219450"/>
                    <a:gd name="connsiteY74" fmla="*/ 20860 h 2552700"/>
                    <a:gd name="connsiteX75" fmla="*/ 2313242 w 3219450"/>
                    <a:gd name="connsiteY75" fmla="*/ 87535 h 2552700"/>
                    <a:gd name="connsiteX76" fmla="*/ 2344293 w 3219450"/>
                    <a:gd name="connsiteY76" fmla="*/ 238125 h 2552700"/>
                    <a:gd name="connsiteX77" fmla="*/ 2294287 w 3219450"/>
                    <a:gd name="connsiteY77" fmla="*/ 364617 h 2552700"/>
                    <a:gd name="connsiteX78" fmla="*/ 2175129 w 3219450"/>
                    <a:gd name="connsiteY78" fmla="*/ 532352 h 2552700"/>
                    <a:gd name="connsiteX79" fmla="*/ 2094167 w 3219450"/>
                    <a:gd name="connsiteY79" fmla="*/ 630174 h 2552700"/>
                    <a:gd name="connsiteX80" fmla="*/ 2061401 w 3219450"/>
                    <a:gd name="connsiteY80" fmla="*/ 662559 h 2552700"/>
                    <a:gd name="connsiteX81" fmla="*/ 2029206 w 3219450"/>
                    <a:gd name="connsiteY81" fmla="*/ 694468 h 2552700"/>
                    <a:gd name="connsiteX82" fmla="*/ 2027682 w 3219450"/>
                    <a:gd name="connsiteY82" fmla="*/ 720281 h 2552700"/>
                    <a:gd name="connsiteX83" fmla="*/ 2040160 w 3219450"/>
                    <a:gd name="connsiteY83" fmla="*/ 884015 h 2552700"/>
                    <a:gd name="connsiteX84" fmla="*/ 2031206 w 3219450"/>
                    <a:gd name="connsiteY84" fmla="*/ 1037368 h 2552700"/>
                    <a:gd name="connsiteX85" fmla="*/ 2122361 w 3219450"/>
                    <a:gd name="connsiteY85" fmla="*/ 930116 h 2552700"/>
                    <a:gd name="connsiteX86" fmla="*/ 2233994 w 3219450"/>
                    <a:gd name="connsiteY86" fmla="*/ 861441 h 2552700"/>
                    <a:gd name="connsiteX87" fmla="*/ 2410873 w 3219450"/>
                    <a:gd name="connsiteY87" fmla="*/ 824389 h 2552700"/>
                    <a:gd name="connsiteX88" fmla="*/ 2484025 w 3219450"/>
                    <a:gd name="connsiteY88" fmla="*/ 774383 h 2552700"/>
                    <a:gd name="connsiteX89" fmla="*/ 2631853 w 3219450"/>
                    <a:gd name="connsiteY89" fmla="*/ 489299 h 2552700"/>
                    <a:gd name="connsiteX90" fmla="*/ 2457450 w 3219450"/>
                    <a:gd name="connsiteY90" fmla="*/ 836200 h 2552700"/>
                    <a:gd name="connsiteX91" fmla="*/ 2226469 w 3219450"/>
                    <a:gd name="connsiteY91" fmla="*/ 938594 h 2552700"/>
                    <a:gd name="connsiteX92" fmla="*/ 2028158 w 3219450"/>
                    <a:gd name="connsiteY92" fmla="*/ 1145191 h 2552700"/>
                    <a:gd name="connsiteX93" fmla="*/ 1965674 w 3219450"/>
                    <a:gd name="connsiteY93" fmla="*/ 1245013 h 2552700"/>
                    <a:gd name="connsiteX94" fmla="*/ 1624965 w 3219450"/>
                    <a:gd name="connsiteY94" fmla="*/ 1616297 h 2552700"/>
                    <a:gd name="connsiteX95" fmla="*/ 1654397 w 3219450"/>
                    <a:gd name="connsiteY95" fmla="*/ 1720501 h 2552700"/>
                    <a:gd name="connsiteX96" fmla="*/ 1715643 w 3219450"/>
                    <a:gd name="connsiteY96" fmla="*/ 1798225 h 2552700"/>
                    <a:gd name="connsiteX97" fmla="*/ 1818799 w 3219450"/>
                    <a:gd name="connsiteY97" fmla="*/ 1752695 h 2552700"/>
                    <a:gd name="connsiteX98" fmla="*/ 1948244 w 3219450"/>
                    <a:gd name="connsiteY98" fmla="*/ 1698117 h 2552700"/>
                    <a:gd name="connsiteX99" fmla="*/ 2150364 w 3219450"/>
                    <a:gd name="connsiteY99" fmla="*/ 1612868 h 2552700"/>
                    <a:gd name="connsiteX100" fmla="*/ 2157889 w 3219450"/>
                    <a:gd name="connsiteY100" fmla="*/ 1609725 h 2552700"/>
                    <a:gd name="connsiteX101" fmla="*/ 2169986 w 3219450"/>
                    <a:gd name="connsiteY101" fmla="*/ 1488948 h 2552700"/>
                    <a:gd name="connsiteX102" fmla="*/ 2314385 w 3219450"/>
                    <a:gd name="connsiteY102" fmla="*/ 1253966 h 2552700"/>
                    <a:gd name="connsiteX103" fmla="*/ 2485454 w 3219450"/>
                    <a:gd name="connsiteY103" fmla="*/ 1115854 h 2552700"/>
                    <a:gd name="connsiteX104" fmla="*/ 2520506 w 3219450"/>
                    <a:gd name="connsiteY104" fmla="*/ 856202 h 2552700"/>
                    <a:gd name="connsiteX105" fmla="*/ 2548414 w 3219450"/>
                    <a:gd name="connsiteY105" fmla="*/ 1002316 h 2552700"/>
                    <a:gd name="connsiteX106" fmla="*/ 2449068 w 3219450"/>
                    <a:gd name="connsiteY106" fmla="*/ 1231583 h 2552700"/>
                    <a:gd name="connsiteX107" fmla="*/ 2305717 w 3219450"/>
                    <a:gd name="connsiteY107" fmla="*/ 1355122 h 2552700"/>
                    <a:gd name="connsiteX108" fmla="*/ 2258282 w 3219450"/>
                    <a:gd name="connsiteY108" fmla="*/ 1451134 h 2552700"/>
                    <a:gd name="connsiteX109" fmla="*/ 2245519 w 3219450"/>
                    <a:gd name="connsiteY109" fmla="*/ 1510951 h 2552700"/>
                    <a:gd name="connsiteX110" fmla="*/ 2243138 w 3219450"/>
                    <a:gd name="connsiteY110" fmla="*/ 1574768 h 2552700"/>
                    <a:gd name="connsiteX111" fmla="*/ 2338483 w 3219450"/>
                    <a:gd name="connsiteY111" fmla="*/ 1496568 h 2552700"/>
                    <a:gd name="connsiteX112" fmla="*/ 2448497 w 3219450"/>
                    <a:gd name="connsiteY112" fmla="*/ 1442180 h 2552700"/>
                    <a:gd name="connsiteX113" fmla="*/ 2620899 w 3219450"/>
                    <a:gd name="connsiteY113" fmla="*/ 1399032 h 2552700"/>
                    <a:gd name="connsiteX114" fmla="*/ 2737580 w 3219450"/>
                    <a:gd name="connsiteY114" fmla="*/ 1347502 h 2552700"/>
                    <a:gd name="connsiteX115" fmla="*/ 2949607 w 3219450"/>
                    <a:gd name="connsiteY115" fmla="*/ 1125569 h 2552700"/>
                    <a:gd name="connsiteX116" fmla="*/ 2957227 w 3219450"/>
                    <a:gd name="connsiteY116" fmla="*/ 1102995 h 2552700"/>
                    <a:gd name="connsiteX117" fmla="*/ 2468023 w 3219450"/>
                    <a:gd name="connsiteY117" fmla="*/ 1524476 h 2552700"/>
                    <a:gd name="connsiteX118" fmla="*/ 2648141 w 3219450"/>
                    <a:gd name="connsiteY118" fmla="*/ 1547432 h 2552700"/>
                    <a:gd name="connsiteX119" fmla="*/ 3025902 w 3219450"/>
                    <a:gd name="connsiteY119" fmla="*/ 1510665 h 2552700"/>
                    <a:gd name="connsiteX120" fmla="*/ 3224022 w 3219450"/>
                    <a:gd name="connsiteY120" fmla="*/ 1289971 h 2552700"/>
                    <a:gd name="connsiteX121" fmla="*/ 3225927 w 3219450"/>
                    <a:gd name="connsiteY121" fmla="*/ 1278731 h 2552700"/>
                    <a:gd name="connsiteX122" fmla="*/ 2891790 w 3219450"/>
                    <a:gd name="connsiteY122" fmla="*/ 1607439 h 2552700"/>
                    <a:gd name="connsiteX123" fmla="*/ 2341436 w 3219450"/>
                    <a:gd name="connsiteY123" fmla="*/ 1607439 h 2552700"/>
                    <a:gd name="connsiteX124" fmla="*/ 1723358 w 3219450"/>
                    <a:gd name="connsiteY124" fmla="*/ 1908810 h 2552700"/>
                    <a:gd name="connsiteX125" fmla="*/ 1727740 w 3219450"/>
                    <a:gd name="connsiteY125" fmla="*/ 2422112 h 2552700"/>
                    <a:gd name="connsiteX126" fmla="*/ 1843469 w 3219450"/>
                    <a:gd name="connsiteY126" fmla="*/ 2557558 h 2552700"/>
                    <a:gd name="connsiteX127" fmla="*/ 1295400 w 3219450"/>
                    <a:gd name="connsiteY127" fmla="*/ 2557558 h 255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219450" h="2552700">
                      <a:moveTo>
                        <a:pt x="1295400" y="2557558"/>
                      </a:moveTo>
                      <a:lnTo>
                        <a:pt x="1446085" y="2413445"/>
                      </a:lnTo>
                      <a:cubicBezTo>
                        <a:pt x="1446085" y="2413445"/>
                        <a:pt x="1446085" y="1902333"/>
                        <a:pt x="1446085" y="1902333"/>
                      </a:cubicBezTo>
                      <a:cubicBezTo>
                        <a:pt x="1335024" y="1825085"/>
                        <a:pt x="1223867" y="1747742"/>
                        <a:pt x="1112806" y="1670495"/>
                      </a:cubicBezTo>
                      <a:cubicBezTo>
                        <a:pt x="1045655" y="1623822"/>
                        <a:pt x="978503" y="1577054"/>
                        <a:pt x="911352" y="1530382"/>
                      </a:cubicBezTo>
                      <a:cubicBezTo>
                        <a:pt x="884682" y="1511808"/>
                        <a:pt x="861060" y="1483900"/>
                        <a:pt x="828675" y="1484662"/>
                      </a:cubicBezTo>
                      <a:cubicBezTo>
                        <a:pt x="779145" y="1485805"/>
                        <a:pt x="728377" y="1495806"/>
                        <a:pt x="679132" y="1500950"/>
                      </a:cubicBezTo>
                      <a:cubicBezTo>
                        <a:pt x="517398" y="1517809"/>
                        <a:pt x="354997" y="1533811"/>
                        <a:pt x="192405" y="1540097"/>
                      </a:cubicBezTo>
                      <a:cubicBezTo>
                        <a:pt x="152400" y="1541621"/>
                        <a:pt x="112205" y="1542860"/>
                        <a:pt x="72200" y="1540669"/>
                      </a:cubicBezTo>
                      <a:cubicBezTo>
                        <a:pt x="54959" y="1539716"/>
                        <a:pt x="25241" y="1541240"/>
                        <a:pt x="11049" y="1528858"/>
                      </a:cubicBezTo>
                      <a:cubicBezTo>
                        <a:pt x="11049" y="1528858"/>
                        <a:pt x="74390" y="1537621"/>
                        <a:pt x="201073" y="1517904"/>
                      </a:cubicBezTo>
                      <a:cubicBezTo>
                        <a:pt x="346901" y="1492568"/>
                        <a:pt x="493586" y="1468946"/>
                        <a:pt x="640842" y="1453706"/>
                      </a:cubicBezTo>
                      <a:cubicBezTo>
                        <a:pt x="661511" y="1451610"/>
                        <a:pt x="682180" y="1449610"/>
                        <a:pt x="702945" y="1448276"/>
                      </a:cubicBezTo>
                      <a:cubicBezTo>
                        <a:pt x="722186" y="1447038"/>
                        <a:pt x="750570" y="1452467"/>
                        <a:pt x="767810" y="1447514"/>
                      </a:cubicBezTo>
                      <a:cubicBezTo>
                        <a:pt x="799243" y="1438466"/>
                        <a:pt x="764286" y="1400175"/>
                        <a:pt x="753332" y="1389793"/>
                      </a:cubicBezTo>
                      <a:cubicBezTo>
                        <a:pt x="720376" y="1358360"/>
                        <a:pt x="677799" y="1335786"/>
                        <a:pt x="637794" y="1314926"/>
                      </a:cubicBezTo>
                      <a:cubicBezTo>
                        <a:pt x="637794" y="1314926"/>
                        <a:pt x="449961" y="1277779"/>
                        <a:pt x="342900" y="1303973"/>
                      </a:cubicBezTo>
                      <a:cubicBezTo>
                        <a:pt x="342900" y="1303973"/>
                        <a:pt x="386620" y="1260253"/>
                        <a:pt x="596265" y="1269016"/>
                      </a:cubicBezTo>
                      <a:lnTo>
                        <a:pt x="692372" y="1284351"/>
                      </a:lnTo>
                      <a:cubicBezTo>
                        <a:pt x="692372" y="1284351"/>
                        <a:pt x="552545" y="1179481"/>
                        <a:pt x="349472" y="1140238"/>
                      </a:cubicBezTo>
                      <a:cubicBezTo>
                        <a:pt x="349472" y="1140238"/>
                        <a:pt x="54578" y="1096518"/>
                        <a:pt x="0" y="731806"/>
                      </a:cubicBezTo>
                      <a:cubicBezTo>
                        <a:pt x="0" y="731806"/>
                        <a:pt x="124492" y="1065943"/>
                        <a:pt x="316706" y="1076897"/>
                      </a:cubicBezTo>
                      <a:cubicBezTo>
                        <a:pt x="316706" y="1076897"/>
                        <a:pt x="537305" y="1107472"/>
                        <a:pt x="672751" y="1192625"/>
                      </a:cubicBezTo>
                      <a:cubicBezTo>
                        <a:pt x="704183" y="1219295"/>
                        <a:pt x="734187" y="1247870"/>
                        <a:pt x="762857" y="1277398"/>
                      </a:cubicBezTo>
                      <a:cubicBezTo>
                        <a:pt x="786955" y="1302163"/>
                        <a:pt x="810387" y="1327880"/>
                        <a:pt x="831437" y="1355503"/>
                      </a:cubicBezTo>
                      <a:cubicBezTo>
                        <a:pt x="847439" y="1376458"/>
                        <a:pt x="855536" y="1404461"/>
                        <a:pt x="875919" y="1421987"/>
                      </a:cubicBezTo>
                      <a:cubicBezTo>
                        <a:pt x="887921" y="1432274"/>
                        <a:pt x="904304" y="1439323"/>
                        <a:pt x="917924" y="1447514"/>
                      </a:cubicBezTo>
                      <a:cubicBezTo>
                        <a:pt x="950024" y="1466660"/>
                        <a:pt x="982218" y="1485900"/>
                        <a:pt x="1014317" y="1505045"/>
                      </a:cubicBezTo>
                      <a:cubicBezTo>
                        <a:pt x="1093089" y="1552099"/>
                        <a:pt x="1171956" y="1599248"/>
                        <a:pt x="1250728" y="1646301"/>
                      </a:cubicBezTo>
                      <a:cubicBezTo>
                        <a:pt x="1259872" y="1651826"/>
                        <a:pt x="1366076" y="1705166"/>
                        <a:pt x="1365028" y="1714595"/>
                      </a:cubicBezTo>
                      <a:cubicBezTo>
                        <a:pt x="1365028" y="1714595"/>
                        <a:pt x="1384649" y="1531144"/>
                        <a:pt x="1142238" y="1376077"/>
                      </a:cubicBezTo>
                      <a:cubicBezTo>
                        <a:pt x="1098899" y="1328166"/>
                        <a:pt x="1054418" y="1281303"/>
                        <a:pt x="1009079" y="1235202"/>
                      </a:cubicBezTo>
                      <a:cubicBezTo>
                        <a:pt x="962025" y="1187387"/>
                        <a:pt x="917353" y="1136999"/>
                        <a:pt x="865823" y="1093756"/>
                      </a:cubicBezTo>
                      <a:cubicBezTo>
                        <a:pt x="824579" y="1059180"/>
                        <a:pt x="780288" y="1036511"/>
                        <a:pt x="732377" y="1013365"/>
                      </a:cubicBezTo>
                      <a:cubicBezTo>
                        <a:pt x="651986" y="974598"/>
                        <a:pt x="575405" y="922782"/>
                        <a:pt x="516065" y="855631"/>
                      </a:cubicBezTo>
                      <a:cubicBezTo>
                        <a:pt x="495395" y="832199"/>
                        <a:pt x="476917" y="806768"/>
                        <a:pt x="461772" y="779431"/>
                      </a:cubicBezTo>
                      <a:cubicBezTo>
                        <a:pt x="447199" y="753047"/>
                        <a:pt x="443293" y="716756"/>
                        <a:pt x="427958" y="692468"/>
                      </a:cubicBezTo>
                      <a:cubicBezTo>
                        <a:pt x="427958" y="692468"/>
                        <a:pt x="563404" y="906494"/>
                        <a:pt x="735902" y="950214"/>
                      </a:cubicBezTo>
                      <a:cubicBezTo>
                        <a:pt x="735902" y="950214"/>
                        <a:pt x="589598" y="624745"/>
                        <a:pt x="633222" y="524351"/>
                      </a:cubicBezTo>
                      <a:cubicBezTo>
                        <a:pt x="666750" y="674180"/>
                        <a:pt x="718376" y="838486"/>
                        <a:pt x="811244" y="962311"/>
                      </a:cubicBezTo>
                      <a:cubicBezTo>
                        <a:pt x="855917" y="1021937"/>
                        <a:pt x="922687" y="1068038"/>
                        <a:pt x="979646" y="1115568"/>
                      </a:cubicBezTo>
                      <a:cubicBezTo>
                        <a:pt x="1047655" y="1172242"/>
                        <a:pt x="1115568" y="1228916"/>
                        <a:pt x="1183577" y="1285685"/>
                      </a:cubicBezTo>
                      <a:cubicBezTo>
                        <a:pt x="1234535" y="1328166"/>
                        <a:pt x="1285494" y="1370743"/>
                        <a:pt x="1336453" y="1413224"/>
                      </a:cubicBezTo>
                      <a:cubicBezTo>
                        <a:pt x="1312735" y="1325213"/>
                        <a:pt x="1285399" y="1195388"/>
                        <a:pt x="1333881" y="1112139"/>
                      </a:cubicBezTo>
                      <a:cubicBezTo>
                        <a:pt x="1336453" y="1107662"/>
                        <a:pt x="1339406" y="1103281"/>
                        <a:pt x="1340930" y="1098328"/>
                      </a:cubicBezTo>
                      <a:cubicBezTo>
                        <a:pt x="1352169" y="1062990"/>
                        <a:pt x="1326166" y="997553"/>
                        <a:pt x="1312450" y="965454"/>
                      </a:cubicBezTo>
                      <a:cubicBezTo>
                        <a:pt x="1295495" y="925640"/>
                        <a:pt x="1270540" y="889254"/>
                        <a:pt x="1238060" y="860584"/>
                      </a:cubicBezTo>
                      <a:cubicBezTo>
                        <a:pt x="1190911" y="819055"/>
                        <a:pt x="1126998" y="810673"/>
                        <a:pt x="1076992" y="775335"/>
                      </a:cubicBezTo>
                      <a:cubicBezTo>
                        <a:pt x="1056799" y="761143"/>
                        <a:pt x="1038892" y="743331"/>
                        <a:pt x="1022509" y="724948"/>
                      </a:cubicBezTo>
                      <a:cubicBezTo>
                        <a:pt x="959834" y="654844"/>
                        <a:pt x="916591" y="567976"/>
                        <a:pt x="882205" y="481298"/>
                      </a:cubicBezTo>
                      <a:cubicBezTo>
                        <a:pt x="863918" y="435293"/>
                        <a:pt x="848106" y="388334"/>
                        <a:pt x="834200" y="340805"/>
                      </a:cubicBezTo>
                      <a:cubicBezTo>
                        <a:pt x="856298" y="393954"/>
                        <a:pt x="882205" y="445865"/>
                        <a:pt x="909828" y="496348"/>
                      </a:cubicBezTo>
                      <a:cubicBezTo>
                        <a:pt x="953167" y="575310"/>
                        <a:pt x="1004126" y="665607"/>
                        <a:pt x="1079468" y="718471"/>
                      </a:cubicBezTo>
                      <a:cubicBezTo>
                        <a:pt x="1114806" y="743331"/>
                        <a:pt x="1159002" y="747998"/>
                        <a:pt x="1197674" y="765905"/>
                      </a:cubicBezTo>
                      <a:cubicBezTo>
                        <a:pt x="1227392" y="779717"/>
                        <a:pt x="1255395" y="797147"/>
                        <a:pt x="1280541" y="818198"/>
                      </a:cubicBezTo>
                      <a:cubicBezTo>
                        <a:pt x="1352360" y="878300"/>
                        <a:pt x="1392936" y="964597"/>
                        <a:pt x="1401985" y="1057180"/>
                      </a:cubicBezTo>
                      <a:cubicBezTo>
                        <a:pt x="1401985" y="1057180"/>
                        <a:pt x="1504664" y="873728"/>
                        <a:pt x="1445705" y="779812"/>
                      </a:cubicBezTo>
                      <a:cubicBezTo>
                        <a:pt x="1445705" y="779812"/>
                        <a:pt x="1415129" y="714280"/>
                        <a:pt x="1445705" y="683705"/>
                      </a:cubicBezTo>
                      <a:cubicBezTo>
                        <a:pt x="1438180" y="691229"/>
                        <a:pt x="1467517" y="753142"/>
                        <a:pt x="1471327" y="760667"/>
                      </a:cubicBezTo>
                      <a:cubicBezTo>
                        <a:pt x="1489234" y="796290"/>
                        <a:pt x="1505998" y="825341"/>
                        <a:pt x="1509236" y="865727"/>
                      </a:cubicBezTo>
                      <a:cubicBezTo>
                        <a:pt x="1511427" y="893350"/>
                        <a:pt x="1511903" y="920591"/>
                        <a:pt x="1508760" y="948214"/>
                      </a:cubicBezTo>
                      <a:cubicBezTo>
                        <a:pt x="1500188" y="1024604"/>
                        <a:pt x="1468184" y="1089089"/>
                        <a:pt x="1424654" y="1151096"/>
                      </a:cubicBezTo>
                      <a:cubicBezTo>
                        <a:pt x="1422083" y="1154716"/>
                        <a:pt x="1419511" y="1158431"/>
                        <a:pt x="1417892" y="1162526"/>
                      </a:cubicBezTo>
                      <a:cubicBezTo>
                        <a:pt x="1415796" y="1167860"/>
                        <a:pt x="1415320" y="1173671"/>
                        <a:pt x="1414939" y="1179481"/>
                      </a:cubicBezTo>
                      <a:cubicBezTo>
                        <a:pt x="1406938" y="1311116"/>
                        <a:pt x="1459230" y="1439513"/>
                        <a:pt x="1583436" y="1498283"/>
                      </a:cubicBezTo>
                      <a:cubicBezTo>
                        <a:pt x="1583436" y="1498283"/>
                        <a:pt x="1845564" y="1321403"/>
                        <a:pt x="1930718" y="1061466"/>
                      </a:cubicBezTo>
                      <a:cubicBezTo>
                        <a:pt x="1930718" y="1061466"/>
                        <a:pt x="2081403" y="757904"/>
                        <a:pt x="1836801" y="467392"/>
                      </a:cubicBezTo>
                      <a:cubicBezTo>
                        <a:pt x="1836801" y="467392"/>
                        <a:pt x="1620584" y="268605"/>
                        <a:pt x="1616202" y="19622"/>
                      </a:cubicBezTo>
                      <a:cubicBezTo>
                        <a:pt x="1616202" y="19622"/>
                        <a:pt x="1710119" y="296990"/>
                        <a:pt x="1856423" y="421481"/>
                      </a:cubicBezTo>
                      <a:cubicBezTo>
                        <a:pt x="1856423" y="421481"/>
                        <a:pt x="1948148" y="497967"/>
                        <a:pt x="1998345" y="615887"/>
                      </a:cubicBezTo>
                      <a:cubicBezTo>
                        <a:pt x="1996250" y="611029"/>
                        <a:pt x="2012347" y="589026"/>
                        <a:pt x="2014728" y="585216"/>
                      </a:cubicBezTo>
                      <a:cubicBezTo>
                        <a:pt x="2031016" y="558451"/>
                        <a:pt x="2050733" y="533210"/>
                        <a:pt x="2073307" y="511493"/>
                      </a:cubicBezTo>
                      <a:cubicBezTo>
                        <a:pt x="2109026" y="477107"/>
                        <a:pt x="2153412" y="454247"/>
                        <a:pt x="2189512" y="420338"/>
                      </a:cubicBezTo>
                      <a:cubicBezTo>
                        <a:pt x="2309622" y="307467"/>
                        <a:pt x="2323814" y="145542"/>
                        <a:pt x="2256092" y="0"/>
                      </a:cubicBezTo>
                      <a:cubicBezTo>
                        <a:pt x="2259330" y="7049"/>
                        <a:pt x="2270093" y="14573"/>
                        <a:pt x="2274951" y="20860"/>
                      </a:cubicBezTo>
                      <a:cubicBezTo>
                        <a:pt x="2290858" y="41053"/>
                        <a:pt x="2303431" y="63818"/>
                        <a:pt x="2313242" y="87535"/>
                      </a:cubicBezTo>
                      <a:cubicBezTo>
                        <a:pt x="2332673" y="134493"/>
                        <a:pt x="2344769" y="187166"/>
                        <a:pt x="2344293" y="238125"/>
                      </a:cubicBezTo>
                      <a:cubicBezTo>
                        <a:pt x="2343817" y="290322"/>
                        <a:pt x="2322290" y="323183"/>
                        <a:pt x="2294287" y="364617"/>
                      </a:cubicBezTo>
                      <a:cubicBezTo>
                        <a:pt x="2255901" y="421481"/>
                        <a:pt x="2216849" y="477965"/>
                        <a:pt x="2175129" y="532352"/>
                      </a:cubicBezTo>
                      <a:cubicBezTo>
                        <a:pt x="2149316" y="565880"/>
                        <a:pt x="2123504" y="599599"/>
                        <a:pt x="2094167" y="630174"/>
                      </a:cubicBezTo>
                      <a:cubicBezTo>
                        <a:pt x="2083594" y="641223"/>
                        <a:pt x="2073402" y="653034"/>
                        <a:pt x="2061401" y="662559"/>
                      </a:cubicBezTo>
                      <a:cubicBezTo>
                        <a:pt x="2049494" y="671894"/>
                        <a:pt x="2034540" y="679323"/>
                        <a:pt x="2029206" y="694468"/>
                      </a:cubicBezTo>
                      <a:cubicBezTo>
                        <a:pt x="2026349" y="702659"/>
                        <a:pt x="2027015" y="711613"/>
                        <a:pt x="2027682" y="720281"/>
                      </a:cubicBezTo>
                      <a:cubicBezTo>
                        <a:pt x="2032159" y="774763"/>
                        <a:pt x="2038160" y="829437"/>
                        <a:pt x="2040160" y="884015"/>
                      </a:cubicBezTo>
                      <a:cubicBezTo>
                        <a:pt x="2042065" y="934879"/>
                        <a:pt x="2048066" y="988314"/>
                        <a:pt x="2031206" y="1037368"/>
                      </a:cubicBezTo>
                      <a:cubicBezTo>
                        <a:pt x="2044827" y="997744"/>
                        <a:pt x="2092262" y="956310"/>
                        <a:pt x="2122361" y="930116"/>
                      </a:cubicBezTo>
                      <a:cubicBezTo>
                        <a:pt x="2155412" y="901256"/>
                        <a:pt x="2192941" y="877157"/>
                        <a:pt x="2233994" y="861441"/>
                      </a:cubicBezTo>
                      <a:cubicBezTo>
                        <a:pt x="2290858" y="839534"/>
                        <a:pt x="2355723" y="850202"/>
                        <a:pt x="2410873" y="824389"/>
                      </a:cubicBezTo>
                      <a:cubicBezTo>
                        <a:pt x="2437829" y="811721"/>
                        <a:pt x="2462213" y="794576"/>
                        <a:pt x="2484025" y="774383"/>
                      </a:cubicBezTo>
                      <a:cubicBezTo>
                        <a:pt x="2563749" y="700373"/>
                        <a:pt x="2606231" y="592646"/>
                        <a:pt x="2631853" y="489299"/>
                      </a:cubicBezTo>
                      <a:cubicBezTo>
                        <a:pt x="2600039" y="617411"/>
                        <a:pt x="2564225" y="747808"/>
                        <a:pt x="2457450" y="836200"/>
                      </a:cubicBezTo>
                      <a:cubicBezTo>
                        <a:pt x="2388680" y="893159"/>
                        <a:pt x="2299621" y="892016"/>
                        <a:pt x="2226469" y="938594"/>
                      </a:cubicBezTo>
                      <a:cubicBezTo>
                        <a:pt x="2145697" y="990124"/>
                        <a:pt x="2081879" y="1067086"/>
                        <a:pt x="2028158" y="1145191"/>
                      </a:cubicBezTo>
                      <a:cubicBezTo>
                        <a:pt x="2005870" y="1177576"/>
                        <a:pt x="1985201" y="1210913"/>
                        <a:pt x="1965674" y="1245013"/>
                      </a:cubicBezTo>
                      <a:cubicBezTo>
                        <a:pt x="1965674" y="1245013"/>
                        <a:pt x="1841183" y="1463421"/>
                        <a:pt x="1624965" y="1616297"/>
                      </a:cubicBezTo>
                      <a:cubicBezTo>
                        <a:pt x="1630299" y="1652016"/>
                        <a:pt x="1639348" y="1687639"/>
                        <a:pt x="1654397" y="1720501"/>
                      </a:cubicBezTo>
                      <a:cubicBezTo>
                        <a:pt x="1664684" y="1743075"/>
                        <a:pt x="1687163" y="1795558"/>
                        <a:pt x="1715643" y="1798225"/>
                      </a:cubicBezTo>
                      <a:cubicBezTo>
                        <a:pt x="1745933" y="1801082"/>
                        <a:pt x="1791176" y="1764316"/>
                        <a:pt x="1818799" y="1752695"/>
                      </a:cubicBezTo>
                      <a:cubicBezTo>
                        <a:pt x="1861947" y="1734503"/>
                        <a:pt x="1905095" y="1716310"/>
                        <a:pt x="1948244" y="1698117"/>
                      </a:cubicBezTo>
                      <a:cubicBezTo>
                        <a:pt x="2015585" y="1669733"/>
                        <a:pt x="2083022" y="1641253"/>
                        <a:pt x="2150364" y="1612868"/>
                      </a:cubicBezTo>
                      <a:cubicBezTo>
                        <a:pt x="2152841" y="1611821"/>
                        <a:pt x="2155412" y="1610773"/>
                        <a:pt x="2157889" y="1609725"/>
                      </a:cubicBezTo>
                      <a:cubicBezTo>
                        <a:pt x="2159318" y="1609154"/>
                        <a:pt x="2167890" y="1497521"/>
                        <a:pt x="2169986" y="1488948"/>
                      </a:cubicBezTo>
                      <a:cubicBezTo>
                        <a:pt x="2192084" y="1397413"/>
                        <a:pt x="2242661" y="1315022"/>
                        <a:pt x="2314385" y="1253966"/>
                      </a:cubicBezTo>
                      <a:cubicBezTo>
                        <a:pt x="2372106" y="1204913"/>
                        <a:pt x="2446496" y="1184339"/>
                        <a:pt x="2485454" y="1115854"/>
                      </a:cubicBezTo>
                      <a:cubicBezTo>
                        <a:pt x="2529459" y="1038415"/>
                        <a:pt x="2530888" y="942213"/>
                        <a:pt x="2520506" y="856202"/>
                      </a:cubicBezTo>
                      <a:cubicBezTo>
                        <a:pt x="2526411" y="905351"/>
                        <a:pt x="2546128" y="951262"/>
                        <a:pt x="2548414" y="1002316"/>
                      </a:cubicBezTo>
                      <a:cubicBezTo>
                        <a:pt x="2552319" y="1090898"/>
                        <a:pt x="2527173" y="1181195"/>
                        <a:pt x="2449068" y="1231583"/>
                      </a:cubicBezTo>
                      <a:cubicBezTo>
                        <a:pt x="2393442" y="1267492"/>
                        <a:pt x="2344484" y="1299972"/>
                        <a:pt x="2305717" y="1355122"/>
                      </a:cubicBezTo>
                      <a:cubicBezTo>
                        <a:pt x="2285048" y="1384459"/>
                        <a:pt x="2268950" y="1416844"/>
                        <a:pt x="2258282" y="1451134"/>
                      </a:cubicBezTo>
                      <a:cubicBezTo>
                        <a:pt x="2252186" y="1470660"/>
                        <a:pt x="2247995" y="1490663"/>
                        <a:pt x="2245519" y="1510951"/>
                      </a:cubicBezTo>
                      <a:cubicBezTo>
                        <a:pt x="2244185" y="1522095"/>
                        <a:pt x="2249138" y="1568101"/>
                        <a:pt x="2243138" y="1574768"/>
                      </a:cubicBezTo>
                      <a:cubicBezTo>
                        <a:pt x="2270189" y="1544288"/>
                        <a:pt x="2304574" y="1518571"/>
                        <a:pt x="2338483" y="1496568"/>
                      </a:cubicBezTo>
                      <a:cubicBezTo>
                        <a:pt x="2372868" y="1474184"/>
                        <a:pt x="2409730" y="1455420"/>
                        <a:pt x="2448497" y="1442180"/>
                      </a:cubicBezTo>
                      <a:cubicBezTo>
                        <a:pt x="2504694" y="1422940"/>
                        <a:pt x="2564606" y="1418749"/>
                        <a:pt x="2620899" y="1399032"/>
                      </a:cubicBezTo>
                      <a:cubicBezTo>
                        <a:pt x="2661095" y="1385030"/>
                        <a:pt x="2700242" y="1367981"/>
                        <a:pt x="2737580" y="1347502"/>
                      </a:cubicBezTo>
                      <a:cubicBezTo>
                        <a:pt x="2828735" y="1297686"/>
                        <a:pt x="2912078" y="1224820"/>
                        <a:pt x="2949607" y="1125569"/>
                      </a:cubicBezTo>
                      <a:cubicBezTo>
                        <a:pt x="2952464" y="1118140"/>
                        <a:pt x="2954941" y="1110615"/>
                        <a:pt x="2957227" y="1102995"/>
                      </a:cubicBezTo>
                      <a:cubicBezTo>
                        <a:pt x="2957227" y="1102995"/>
                        <a:pt x="2985612" y="1378172"/>
                        <a:pt x="2468023" y="1524476"/>
                      </a:cubicBezTo>
                      <a:cubicBezTo>
                        <a:pt x="2527459" y="1535430"/>
                        <a:pt x="2587943" y="1542383"/>
                        <a:pt x="2648141" y="1547432"/>
                      </a:cubicBezTo>
                      <a:cubicBezTo>
                        <a:pt x="2768441" y="1557623"/>
                        <a:pt x="2919698" y="1579436"/>
                        <a:pt x="3025902" y="1510665"/>
                      </a:cubicBezTo>
                      <a:cubicBezTo>
                        <a:pt x="3104102" y="1460087"/>
                        <a:pt x="3203639" y="1387031"/>
                        <a:pt x="3224022" y="1289971"/>
                      </a:cubicBezTo>
                      <a:cubicBezTo>
                        <a:pt x="3224689" y="1286828"/>
                        <a:pt x="3226499" y="1281875"/>
                        <a:pt x="3225927" y="1278731"/>
                      </a:cubicBezTo>
                      <a:cubicBezTo>
                        <a:pt x="3225927" y="1278731"/>
                        <a:pt x="3267456" y="1506950"/>
                        <a:pt x="2891790" y="1607439"/>
                      </a:cubicBezTo>
                      <a:cubicBezTo>
                        <a:pt x="2891790" y="1607439"/>
                        <a:pt x="2546699" y="1648968"/>
                        <a:pt x="2341436" y="1607439"/>
                      </a:cubicBezTo>
                      <a:lnTo>
                        <a:pt x="1723358" y="1908810"/>
                      </a:lnTo>
                      <a:lnTo>
                        <a:pt x="1727740" y="2422112"/>
                      </a:lnTo>
                      <a:cubicBezTo>
                        <a:pt x="1727740" y="2422112"/>
                        <a:pt x="1729931" y="2522601"/>
                        <a:pt x="1843469" y="2557558"/>
                      </a:cubicBezTo>
                      <a:lnTo>
                        <a:pt x="1295400" y="2557558"/>
                      </a:lnTo>
                      <a:close/>
                    </a:path>
                  </a:pathLst>
                </a:custGeom>
                <a:solidFill>
                  <a:srgbClr val="002856"/>
                </a:solidFill>
                <a:ln w="9525" cap="flat">
                  <a:noFill/>
                  <a:prstDash val="solid"/>
                  <a:miter/>
                </a:ln>
              </p:spPr>
              <p:txBody>
                <a:bodyPr rtlCol="0" anchor="ctr"/>
                <a:lstStyle/>
                <a:p>
                  <a:endParaRPr lang="en-US" sz="2400"/>
                </a:p>
              </p:txBody>
            </p:sp>
            <p:sp>
              <p:nvSpPr>
                <p:cNvPr id="31" name="Freeform: Shape 30">
                  <a:extLst>
                    <a:ext uri="{FF2B5EF4-FFF2-40B4-BE49-F238E27FC236}">
                      <a16:creationId xmlns:a16="http://schemas.microsoft.com/office/drawing/2014/main" xmlns="" id="{E2769206-5953-4C9A-87A7-E747682E6B36}"/>
                    </a:ext>
                  </a:extLst>
                </p:cNvPr>
                <p:cNvSpPr/>
                <p:nvPr/>
              </p:nvSpPr>
              <p:spPr bwMode="gray">
                <a:xfrm>
                  <a:off x="7863891" y="1827597"/>
                  <a:ext cx="196464" cy="432222"/>
                </a:xfrm>
                <a:custGeom>
                  <a:avLst/>
                  <a:gdLst>
                    <a:gd name="connsiteX0" fmla="*/ 15910 w 142875"/>
                    <a:gd name="connsiteY0" fmla="*/ 317373 h 314325"/>
                    <a:gd name="connsiteX1" fmla="*/ 129448 w 142875"/>
                    <a:gd name="connsiteY1" fmla="*/ 0 h 314325"/>
                    <a:gd name="connsiteX2" fmla="*/ 15910 w 142875"/>
                    <a:gd name="connsiteY2" fmla="*/ 317373 h 314325"/>
                  </a:gdLst>
                  <a:ahLst/>
                  <a:cxnLst>
                    <a:cxn ang="0">
                      <a:pos x="connsiteX0" y="connsiteY0"/>
                    </a:cxn>
                    <a:cxn ang="0">
                      <a:pos x="connsiteX1" y="connsiteY1"/>
                    </a:cxn>
                    <a:cxn ang="0">
                      <a:pos x="connsiteX2" y="connsiteY2"/>
                    </a:cxn>
                  </a:cxnLst>
                  <a:rect l="l" t="t" r="r" b="b"/>
                  <a:pathLst>
                    <a:path w="142875" h="314325">
                      <a:moveTo>
                        <a:pt x="15910" y="317373"/>
                      </a:moveTo>
                      <a:cubicBezTo>
                        <a:pt x="15910" y="317373"/>
                        <a:pt x="-62671" y="96012"/>
                        <a:pt x="129448" y="0"/>
                      </a:cubicBezTo>
                      <a:cubicBezTo>
                        <a:pt x="129543" y="-95"/>
                        <a:pt x="216887" y="218313"/>
                        <a:pt x="15910" y="317373"/>
                      </a:cubicBezTo>
                      <a:close/>
                    </a:path>
                  </a:pathLst>
                </a:custGeom>
                <a:solidFill>
                  <a:srgbClr val="002856"/>
                </a:solidFill>
                <a:ln w="9525" cap="flat">
                  <a:noFill/>
                  <a:prstDash val="solid"/>
                  <a:miter/>
                </a:ln>
              </p:spPr>
              <p:txBody>
                <a:bodyPr rtlCol="0" anchor="ctr"/>
                <a:lstStyle/>
                <a:p>
                  <a:endParaRPr lang="en-US" sz="2400"/>
                </a:p>
              </p:txBody>
            </p:sp>
            <p:sp>
              <p:nvSpPr>
                <p:cNvPr id="32" name="Freeform: Shape 31">
                  <a:extLst>
                    <a:ext uri="{FF2B5EF4-FFF2-40B4-BE49-F238E27FC236}">
                      <a16:creationId xmlns:a16="http://schemas.microsoft.com/office/drawing/2014/main" xmlns="" id="{A24BD312-BBAE-48A1-B1FC-902D2B5A4569}"/>
                    </a:ext>
                  </a:extLst>
                </p:cNvPr>
                <p:cNvSpPr/>
                <p:nvPr/>
              </p:nvSpPr>
              <p:spPr bwMode="gray">
                <a:xfrm>
                  <a:off x="8445108" y="1806902"/>
                  <a:ext cx="235757" cy="419124"/>
                </a:xfrm>
                <a:custGeom>
                  <a:avLst/>
                  <a:gdLst>
                    <a:gd name="connsiteX0" fmla="*/ 156349 w 171450"/>
                    <a:gd name="connsiteY0" fmla="*/ 305562 h 304800"/>
                    <a:gd name="connsiteX1" fmla="*/ 13854 w 171450"/>
                    <a:gd name="connsiteY1" fmla="*/ 0 h 304800"/>
                    <a:gd name="connsiteX2" fmla="*/ 156349 w 171450"/>
                    <a:gd name="connsiteY2" fmla="*/ 305562 h 304800"/>
                  </a:gdLst>
                  <a:ahLst/>
                  <a:cxnLst>
                    <a:cxn ang="0">
                      <a:pos x="connsiteX0" y="connsiteY0"/>
                    </a:cxn>
                    <a:cxn ang="0">
                      <a:pos x="connsiteX1" y="connsiteY1"/>
                    </a:cxn>
                    <a:cxn ang="0">
                      <a:pos x="connsiteX2" y="connsiteY2"/>
                    </a:cxn>
                  </a:cxnLst>
                  <a:rect l="l" t="t" r="r" b="b"/>
                  <a:pathLst>
                    <a:path w="171450" h="304800">
                      <a:moveTo>
                        <a:pt x="156349" y="305562"/>
                      </a:moveTo>
                      <a:cubicBezTo>
                        <a:pt x="156349" y="305562"/>
                        <a:pt x="-55202" y="203454"/>
                        <a:pt x="13854" y="0"/>
                      </a:cubicBezTo>
                      <a:cubicBezTo>
                        <a:pt x="13854" y="0"/>
                        <a:pt x="229501" y="93917"/>
                        <a:pt x="156349" y="305562"/>
                      </a:cubicBezTo>
                      <a:close/>
                    </a:path>
                  </a:pathLst>
                </a:custGeom>
                <a:solidFill>
                  <a:srgbClr val="002856"/>
                </a:solidFill>
                <a:ln w="9525" cap="flat">
                  <a:noFill/>
                  <a:prstDash val="solid"/>
                  <a:miter/>
                </a:ln>
              </p:spPr>
              <p:txBody>
                <a:bodyPr rtlCol="0" anchor="ctr"/>
                <a:lstStyle/>
                <a:p>
                  <a:endParaRPr lang="en-US" sz="2400"/>
                </a:p>
              </p:txBody>
            </p:sp>
            <p:sp>
              <p:nvSpPr>
                <p:cNvPr id="36" name="Freeform: Shape 35">
                  <a:extLst>
                    <a:ext uri="{FF2B5EF4-FFF2-40B4-BE49-F238E27FC236}">
                      <a16:creationId xmlns:a16="http://schemas.microsoft.com/office/drawing/2014/main" xmlns="" id="{C401B138-4BDB-4F61-8921-D7F31DCED454}"/>
                    </a:ext>
                  </a:extLst>
                </p:cNvPr>
                <p:cNvSpPr/>
                <p:nvPr/>
              </p:nvSpPr>
              <p:spPr bwMode="gray">
                <a:xfrm>
                  <a:off x="7479942" y="930015"/>
                  <a:ext cx="235757" cy="419124"/>
                </a:xfrm>
                <a:custGeom>
                  <a:avLst/>
                  <a:gdLst>
                    <a:gd name="connsiteX0" fmla="*/ 156349 w 171450"/>
                    <a:gd name="connsiteY0" fmla="*/ 305562 h 304800"/>
                    <a:gd name="connsiteX1" fmla="*/ 13855 w 171450"/>
                    <a:gd name="connsiteY1" fmla="*/ 0 h 304800"/>
                    <a:gd name="connsiteX2" fmla="*/ 156349 w 171450"/>
                    <a:gd name="connsiteY2" fmla="*/ 305562 h 304800"/>
                  </a:gdLst>
                  <a:ahLst/>
                  <a:cxnLst>
                    <a:cxn ang="0">
                      <a:pos x="connsiteX0" y="connsiteY0"/>
                    </a:cxn>
                    <a:cxn ang="0">
                      <a:pos x="connsiteX1" y="connsiteY1"/>
                    </a:cxn>
                    <a:cxn ang="0">
                      <a:pos x="connsiteX2" y="connsiteY2"/>
                    </a:cxn>
                  </a:cxnLst>
                  <a:rect l="l" t="t" r="r" b="b"/>
                  <a:pathLst>
                    <a:path w="171450" h="304800">
                      <a:moveTo>
                        <a:pt x="156349" y="305562"/>
                      </a:moveTo>
                      <a:cubicBezTo>
                        <a:pt x="156349" y="305562"/>
                        <a:pt x="-55202" y="203454"/>
                        <a:pt x="13855" y="0"/>
                      </a:cubicBezTo>
                      <a:cubicBezTo>
                        <a:pt x="13950" y="0"/>
                        <a:pt x="229596" y="93821"/>
                        <a:pt x="156349" y="305562"/>
                      </a:cubicBezTo>
                      <a:close/>
                    </a:path>
                  </a:pathLst>
                </a:custGeom>
                <a:solidFill>
                  <a:srgbClr val="002856"/>
                </a:solidFill>
                <a:ln w="9525" cap="flat">
                  <a:noFill/>
                  <a:prstDash val="solid"/>
                  <a:miter/>
                </a:ln>
              </p:spPr>
              <p:txBody>
                <a:bodyPr rtlCol="0" anchor="ctr"/>
                <a:lstStyle/>
                <a:p>
                  <a:endParaRPr lang="en-US" sz="2400"/>
                </a:p>
              </p:txBody>
            </p:sp>
            <p:sp>
              <p:nvSpPr>
                <p:cNvPr id="37" name="Freeform: Shape 36">
                  <a:extLst>
                    <a:ext uri="{FF2B5EF4-FFF2-40B4-BE49-F238E27FC236}">
                      <a16:creationId xmlns:a16="http://schemas.microsoft.com/office/drawing/2014/main" xmlns="" id="{A2A72DB9-3169-4E96-B5DA-C0199BC04CA6}"/>
                    </a:ext>
                  </a:extLst>
                </p:cNvPr>
                <p:cNvSpPr/>
                <p:nvPr/>
              </p:nvSpPr>
              <p:spPr bwMode="gray">
                <a:xfrm>
                  <a:off x="6290762" y="707355"/>
                  <a:ext cx="406027" cy="222659"/>
                </a:xfrm>
                <a:custGeom>
                  <a:avLst/>
                  <a:gdLst>
                    <a:gd name="connsiteX0" fmla="*/ 296704 w 295275"/>
                    <a:gd name="connsiteY0" fmla="*/ 166060 h 161925"/>
                    <a:gd name="connsiteX1" fmla="*/ 0 w 295275"/>
                    <a:gd name="connsiteY1" fmla="*/ 5944 h 161925"/>
                    <a:gd name="connsiteX2" fmla="*/ 296704 w 295275"/>
                    <a:gd name="connsiteY2" fmla="*/ 166060 h 161925"/>
                  </a:gdLst>
                  <a:ahLst/>
                  <a:cxnLst>
                    <a:cxn ang="0">
                      <a:pos x="connsiteX0" y="connsiteY0"/>
                    </a:cxn>
                    <a:cxn ang="0">
                      <a:pos x="connsiteX1" y="connsiteY1"/>
                    </a:cxn>
                    <a:cxn ang="0">
                      <a:pos x="connsiteX2" y="connsiteY2"/>
                    </a:cxn>
                  </a:cxnLst>
                  <a:rect l="l" t="t" r="r" b="b"/>
                  <a:pathLst>
                    <a:path w="295275" h="161925">
                      <a:moveTo>
                        <a:pt x="296704" y="166060"/>
                      </a:moveTo>
                      <a:cubicBezTo>
                        <a:pt x="296704" y="166060"/>
                        <a:pt x="66104" y="210446"/>
                        <a:pt x="0" y="5944"/>
                      </a:cubicBezTo>
                      <a:cubicBezTo>
                        <a:pt x="0" y="5944"/>
                        <a:pt x="229076" y="-47491"/>
                        <a:pt x="296704" y="166060"/>
                      </a:cubicBezTo>
                      <a:close/>
                    </a:path>
                  </a:pathLst>
                </a:custGeom>
                <a:solidFill>
                  <a:srgbClr val="002856"/>
                </a:solidFill>
                <a:ln w="9525" cap="flat">
                  <a:noFill/>
                  <a:prstDash val="solid"/>
                  <a:miter/>
                </a:ln>
              </p:spPr>
              <p:txBody>
                <a:bodyPr rtlCol="0" anchor="ctr"/>
                <a:lstStyle/>
                <a:p>
                  <a:endParaRPr lang="en-US" sz="2400"/>
                </a:p>
              </p:txBody>
            </p:sp>
            <p:sp>
              <p:nvSpPr>
                <p:cNvPr id="38" name="Freeform: Shape 37">
                  <a:extLst>
                    <a:ext uri="{FF2B5EF4-FFF2-40B4-BE49-F238E27FC236}">
                      <a16:creationId xmlns:a16="http://schemas.microsoft.com/office/drawing/2014/main" xmlns="" id="{0DB6AF61-D7EE-487D-8E79-2D123524D8D6}"/>
                    </a:ext>
                  </a:extLst>
                </p:cNvPr>
                <p:cNvSpPr/>
                <p:nvPr/>
              </p:nvSpPr>
              <p:spPr bwMode="gray">
                <a:xfrm>
                  <a:off x="5704076" y="866230"/>
                  <a:ext cx="209562" cy="432222"/>
                </a:xfrm>
                <a:custGeom>
                  <a:avLst/>
                  <a:gdLst>
                    <a:gd name="connsiteX0" fmla="*/ 26684 w 152400"/>
                    <a:gd name="connsiteY0" fmla="*/ 320326 h 314325"/>
                    <a:gd name="connsiteX1" fmla="*/ 131840 w 152400"/>
                    <a:gd name="connsiteY1" fmla="*/ 0 h 314325"/>
                    <a:gd name="connsiteX2" fmla="*/ 26684 w 152400"/>
                    <a:gd name="connsiteY2" fmla="*/ 320326 h 314325"/>
                  </a:gdLst>
                  <a:ahLst/>
                  <a:cxnLst>
                    <a:cxn ang="0">
                      <a:pos x="connsiteX0" y="connsiteY0"/>
                    </a:cxn>
                    <a:cxn ang="0">
                      <a:pos x="connsiteX1" y="connsiteY1"/>
                    </a:cxn>
                    <a:cxn ang="0">
                      <a:pos x="connsiteX2" y="connsiteY2"/>
                    </a:cxn>
                  </a:cxnLst>
                  <a:rect l="l" t="t" r="r" b="b"/>
                  <a:pathLst>
                    <a:path w="152400" h="314325">
                      <a:moveTo>
                        <a:pt x="26684" y="320326"/>
                      </a:moveTo>
                      <a:cubicBezTo>
                        <a:pt x="26684" y="320326"/>
                        <a:pt x="224613" y="193834"/>
                        <a:pt x="131840" y="0"/>
                      </a:cubicBezTo>
                      <a:cubicBezTo>
                        <a:pt x="131840" y="0"/>
                        <a:pt x="-71233" y="118777"/>
                        <a:pt x="26684" y="320326"/>
                      </a:cubicBezTo>
                      <a:close/>
                    </a:path>
                  </a:pathLst>
                </a:custGeom>
                <a:solidFill>
                  <a:srgbClr val="002856"/>
                </a:solidFill>
                <a:ln w="9525" cap="flat">
                  <a:noFill/>
                  <a:prstDash val="solid"/>
                  <a:miter/>
                </a:ln>
              </p:spPr>
              <p:txBody>
                <a:bodyPr rtlCol="0" anchor="ctr"/>
                <a:lstStyle/>
                <a:p>
                  <a:endParaRPr lang="en-US" sz="2400"/>
                </a:p>
              </p:txBody>
            </p:sp>
            <p:sp>
              <p:nvSpPr>
                <p:cNvPr id="39" name="Freeform: Shape 38">
                  <a:extLst>
                    <a:ext uri="{FF2B5EF4-FFF2-40B4-BE49-F238E27FC236}">
                      <a16:creationId xmlns:a16="http://schemas.microsoft.com/office/drawing/2014/main" xmlns="" id="{86713A0B-3553-48BC-AB7B-047E0701B7D2}"/>
                    </a:ext>
                  </a:extLst>
                </p:cNvPr>
                <p:cNvSpPr/>
                <p:nvPr/>
              </p:nvSpPr>
              <p:spPr bwMode="gray">
                <a:xfrm>
                  <a:off x="4477372" y="1570754"/>
                  <a:ext cx="458417" cy="183366"/>
                </a:xfrm>
                <a:custGeom>
                  <a:avLst/>
                  <a:gdLst>
                    <a:gd name="connsiteX0" fmla="*/ 0 w 333375"/>
                    <a:gd name="connsiteY0" fmla="*/ 50386 h 133350"/>
                    <a:gd name="connsiteX1" fmla="*/ 334423 w 333375"/>
                    <a:gd name="connsiteY1" fmla="*/ 92772 h 133350"/>
                    <a:gd name="connsiteX2" fmla="*/ 0 w 333375"/>
                    <a:gd name="connsiteY2" fmla="*/ 50386 h 133350"/>
                  </a:gdLst>
                  <a:ahLst/>
                  <a:cxnLst>
                    <a:cxn ang="0">
                      <a:pos x="connsiteX0" y="connsiteY0"/>
                    </a:cxn>
                    <a:cxn ang="0">
                      <a:pos x="connsiteX1" y="connsiteY1"/>
                    </a:cxn>
                    <a:cxn ang="0">
                      <a:pos x="connsiteX2" y="connsiteY2"/>
                    </a:cxn>
                  </a:cxnLst>
                  <a:rect l="l" t="t" r="r" b="b"/>
                  <a:pathLst>
                    <a:path w="333375" h="133350">
                      <a:moveTo>
                        <a:pt x="0" y="50386"/>
                      </a:moveTo>
                      <a:cubicBezTo>
                        <a:pt x="0" y="50386"/>
                        <a:pt x="161735" y="220693"/>
                        <a:pt x="334423" y="92772"/>
                      </a:cubicBezTo>
                      <a:cubicBezTo>
                        <a:pt x="334423" y="92772"/>
                        <a:pt x="179261" y="-83917"/>
                        <a:pt x="0" y="50386"/>
                      </a:cubicBezTo>
                      <a:close/>
                    </a:path>
                  </a:pathLst>
                </a:custGeom>
                <a:solidFill>
                  <a:srgbClr val="002856"/>
                </a:solidFill>
                <a:ln w="9525" cap="flat">
                  <a:noFill/>
                  <a:prstDash val="solid"/>
                  <a:miter/>
                </a:ln>
              </p:spPr>
              <p:txBody>
                <a:bodyPr rtlCol="0" anchor="ctr"/>
                <a:lstStyle/>
                <a:p>
                  <a:endParaRPr lang="en-US" sz="2400"/>
                </a:p>
              </p:txBody>
            </p:sp>
            <p:sp>
              <p:nvSpPr>
                <p:cNvPr id="40" name="Freeform: Shape 39">
                  <a:extLst>
                    <a:ext uri="{FF2B5EF4-FFF2-40B4-BE49-F238E27FC236}">
                      <a16:creationId xmlns:a16="http://schemas.microsoft.com/office/drawing/2014/main" xmlns="" id="{98C5EBA2-C301-4DC4-9DB1-25103A1C5C46}"/>
                    </a:ext>
                  </a:extLst>
                </p:cNvPr>
                <p:cNvSpPr/>
                <p:nvPr/>
              </p:nvSpPr>
              <p:spPr bwMode="gray">
                <a:xfrm>
                  <a:off x="5127521" y="2528449"/>
                  <a:ext cx="261952" cy="379831"/>
                </a:xfrm>
                <a:custGeom>
                  <a:avLst/>
                  <a:gdLst>
                    <a:gd name="connsiteX0" fmla="*/ 4108 w 190500"/>
                    <a:gd name="connsiteY0" fmla="*/ 277844 h 276225"/>
                    <a:gd name="connsiteX1" fmla="*/ 195085 w 190500"/>
                    <a:gd name="connsiteY1" fmla="*/ 0 h 276225"/>
                    <a:gd name="connsiteX2" fmla="*/ 4108 w 190500"/>
                    <a:gd name="connsiteY2" fmla="*/ 277844 h 276225"/>
                  </a:gdLst>
                  <a:ahLst/>
                  <a:cxnLst>
                    <a:cxn ang="0">
                      <a:pos x="connsiteX0" y="connsiteY0"/>
                    </a:cxn>
                    <a:cxn ang="0">
                      <a:pos x="connsiteX1" y="connsiteY1"/>
                    </a:cxn>
                    <a:cxn ang="0">
                      <a:pos x="connsiteX2" y="connsiteY2"/>
                    </a:cxn>
                  </a:cxnLst>
                  <a:rect l="l" t="t" r="r" b="b"/>
                  <a:pathLst>
                    <a:path w="190500" h="276225">
                      <a:moveTo>
                        <a:pt x="4108" y="277844"/>
                      </a:moveTo>
                      <a:cubicBezTo>
                        <a:pt x="4108" y="277844"/>
                        <a:pt x="229565" y="212122"/>
                        <a:pt x="195085" y="0"/>
                      </a:cubicBezTo>
                      <a:cubicBezTo>
                        <a:pt x="195085" y="0"/>
                        <a:pt x="-33134" y="56960"/>
                        <a:pt x="4108" y="277844"/>
                      </a:cubicBezTo>
                      <a:close/>
                    </a:path>
                  </a:pathLst>
                </a:custGeom>
                <a:solidFill>
                  <a:srgbClr val="002856"/>
                </a:solidFill>
                <a:ln w="9525" cap="flat">
                  <a:noFill/>
                  <a:prstDash val="solid"/>
                  <a:miter/>
                </a:ln>
              </p:spPr>
              <p:txBody>
                <a:bodyPr rtlCol="0" anchor="ctr"/>
                <a:lstStyle/>
                <a:p>
                  <a:endParaRPr lang="en-US" sz="2400"/>
                </a:p>
              </p:txBody>
            </p:sp>
          </p:grpSp>
          <p:sp>
            <p:nvSpPr>
              <p:cNvPr id="29" name="Graphic 36">
                <a:extLst>
                  <a:ext uri="{FF2B5EF4-FFF2-40B4-BE49-F238E27FC236}">
                    <a16:creationId xmlns:a16="http://schemas.microsoft.com/office/drawing/2014/main" xmlns="" id="{A8C9A24A-D0F3-401B-9659-3F6A22A7FCC4}"/>
                  </a:ext>
                </a:extLst>
              </p:cNvPr>
              <p:cNvSpPr/>
              <p:nvPr/>
            </p:nvSpPr>
            <p:spPr>
              <a:xfrm>
                <a:off x="5731863" y="3933795"/>
                <a:ext cx="1483961" cy="741980"/>
              </a:xfrm>
              <a:custGeom>
                <a:avLst/>
                <a:gdLst>
                  <a:gd name="connsiteX0" fmla="*/ 0 w 1483961"/>
                  <a:gd name="connsiteY0" fmla="*/ 0 h 741980"/>
                  <a:gd name="connsiteX1" fmla="*/ 741981 w 1483961"/>
                  <a:gd name="connsiteY1" fmla="*/ 741980 h 741980"/>
                  <a:gd name="connsiteX2" fmla="*/ 1483962 w 1483961"/>
                  <a:gd name="connsiteY2" fmla="*/ 0 h 741980"/>
                  <a:gd name="connsiteX3" fmla="*/ 0 w 1483961"/>
                  <a:gd name="connsiteY3" fmla="*/ 0 h 741980"/>
                </a:gdLst>
                <a:ahLst/>
                <a:cxnLst>
                  <a:cxn ang="0">
                    <a:pos x="connsiteX0" y="connsiteY0"/>
                  </a:cxn>
                  <a:cxn ang="0">
                    <a:pos x="connsiteX1" y="connsiteY1"/>
                  </a:cxn>
                  <a:cxn ang="0">
                    <a:pos x="connsiteX2" y="connsiteY2"/>
                  </a:cxn>
                  <a:cxn ang="0">
                    <a:pos x="connsiteX3" y="connsiteY3"/>
                  </a:cxn>
                </a:cxnLst>
                <a:rect l="l" t="t" r="r" b="b"/>
                <a:pathLst>
                  <a:path w="1483961" h="741980">
                    <a:moveTo>
                      <a:pt x="0" y="0"/>
                    </a:moveTo>
                    <a:cubicBezTo>
                      <a:pt x="0" y="409825"/>
                      <a:pt x="332156" y="741980"/>
                      <a:pt x="741981" y="741980"/>
                    </a:cubicBezTo>
                    <a:cubicBezTo>
                      <a:pt x="1151806" y="741980"/>
                      <a:pt x="1483962" y="409825"/>
                      <a:pt x="1483962" y="0"/>
                    </a:cubicBezTo>
                    <a:lnTo>
                      <a:pt x="0" y="0"/>
                    </a:lnTo>
                    <a:close/>
                  </a:path>
                </a:pathLst>
              </a:custGeom>
              <a:solidFill>
                <a:srgbClr val="002856"/>
              </a:solidFill>
              <a:ln w="13034" cap="flat">
                <a:noFill/>
                <a:prstDash val="solid"/>
                <a:miter/>
              </a:ln>
            </p:spPr>
            <p:txBody>
              <a:bodyPr rtlCol="0" anchor="ctr"/>
              <a:lstStyle/>
              <a:p>
                <a:endParaRPr lang="en-US"/>
              </a:p>
            </p:txBody>
          </p:sp>
        </p:grpSp>
      </p:grpSp>
      <p:grpSp>
        <p:nvGrpSpPr>
          <p:cNvPr id="41" name="Group 40">
            <a:extLst>
              <a:ext uri="{FF2B5EF4-FFF2-40B4-BE49-F238E27FC236}">
                <a16:creationId xmlns:a16="http://schemas.microsoft.com/office/drawing/2014/main" xmlns="" id="{9E2EA443-6C3B-4580-8B09-336E34791B03}"/>
              </a:ext>
            </a:extLst>
          </p:cNvPr>
          <p:cNvGrpSpPr/>
          <p:nvPr/>
        </p:nvGrpSpPr>
        <p:grpSpPr>
          <a:xfrm>
            <a:off x="4565172" y="2036052"/>
            <a:ext cx="3730801" cy="3753347"/>
            <a:chOff x="4565172" y="2036052"/>
            <a:chExt cx="3730801" cy="3753347"/>
          </a:xfrm>
        </p:grpSpPr>
        <p:sp>
          <p:nvSpPr>
            <p:cNvPr id="42" name="TextBox 41">
              <a:extLst>
                <a:ext uri="{FF2B5EF4-FFF2-40B4-BE49-F238E27FC236}">
                  <a16:creationId xmlns:a16="http://schemas.microsoft.com/office/drawing/2014/main" xmlns="" id="{BF2EB228-7394-4466-B99F-AFCBDEA6B12A}"/>
                </a:ext>
              </a:extLst>
            </p:cNvPr>
            <p:cNvSpPr txBox="1"/>
            <p:nvPr/>
          </p:nvSpPr>
          <p:spPr bwMode="gray">
            <a:xfrm>
              <a:off x="4565172" y="2036052"/>
              <a:ext cx="3730801" cy="3753347"/>
            </a:xfrm>
            <a:prstGeom prst="rect">
              <a:avLst/>
            </a:prstGeom>
            <a:noFill/>
          </p:spPr>
          <p:txBody>
            <a:bodyPr wrap="none" lIns="0" rtlCol="0">
              <a:prstTxWarp prst="textArchDown">
                <a:avLst>
                  <a:gd name="adj" fmla="val 510450"/>
                </a:avLst>
              </a:prstTxWarp>
              <a:spAutoFit/>
            </a:bodyPr>
            <a:lstStyle/>
            <a:p>
              <a:pPr algn="ctr"/>
              <a:r>
                <a:rPr lang="en-US" sz="1400" b="1">
                  <a:solidFill>
                    <a:schemeClr val="bg1"/>
                  </a:solidFill>
                  <a:latin typeface="+mj-lt"/>
                </a:rPr>
                <a:t>Career Enablers Framework</a:t>
              </a:r>
            </a:p>
          </p:txBody>
        </p:sp>
        <p:sp>
          <p:nvSpPr>
            <p:cNvPr id="43" name="TextBox 42">
              <a:extLst>
                <a:ext uri="{FF2B5EF4-FFF2-40B4-BE49-F238E27FC236}">
                  <a16:creationId xmlns:a16="http://schemas.microsoft.com/office/drawing/2014/main" xmlns="" id="{781A84E4-DE2F-4CA3-B783-42572ADF9E81}"/>
                </a:ext>
              </a:extLst>
            </p:cNvPr>
            <p:cNvSpPr txBox="1"/>
            <p:nvPr/>
          </p:nvSpPr>
          <p:spPr bwMode="gray">
            <a:xfrm>
              <a:off x="5025167" y="2424669"/>
              <a:ext cx="2820973" cy="2935062"/>
            </a:xfrm>
            <a:prstGeom prst="rect">
              <a:avLst/>
            </a:prstGeom>
            <a:noFill/>
          </p:spPr>
          <p:txBody>
            <a:bodyPr wrap="none" lIns="0" rtlCol="0">
              <a:prstTxWarp prst="textArchDown">
                <a:avLst>
                  <a:gd name="adj" fmla="val 841855"/>
                </a:avLst>
              </a:prstTxWarp>
              <a:spAutoFit/>
            </a:bodyPr>
            <a:lstStyle/>
            <a:p>
              <a:pPr algn="ctr"/>
              <a:r>
                <a:rPr lang="en-US" sz="1400" b="1">
                  <a:solidFill>
                    <a:srgbClr val="D3D3D3"/>
                  </a:solidFill>
                </a:rPr>
                <a:t>Career &amp; Growth Path Examples</a:t>
              </a:r>
            </a:p>
          </p:txBody>
        </p:sp>
        <p:sp>
          <p:nvSpPr>
            <p:cNvPr id="44" name="TextBox 43">
              <a:extLst>
                <a:ext uri="{FF2B5EF4-FFF2-40B4-BE49-F238E27FC236}">
                  <a16:creationId xmlns:a16="http://schemas.microsoft.com/office/drawing/2014/main" xmlns="" id="{E7564C3B-3CB4-4F66-9457-B2A05A491482}"/>
                </a:ext>
              </a:extLst>
            </p:cNvPr>
            <p:cNvSpPr txBox="1"/>
            <p:nvPr/>
          </p:nvSpPr>
          <p:spPr bwMode="gray">
            <a:xfrm>
              <a:off x="5446081" y="2609342"/>
              <a:ext cx="1988117" cy="2305574"/>
            </a:xfrm>
            <a:prstGeom prst="rect">
              <a:avLst/>
            </a:prstGeom>
            <a:noFill/>
          </p:spPr>
          <p:txBody>
            <a:bodyPr wrap="none" lIns="0" rtlCol="0">
              <a:prstTxWarp prst="textArchDown">
                <a:avLst>
                  <a:gd name="adj" fmla="val 1066281"/>
                </a:avLst>
              </a:prstTxWarp>
              <a:spAutoFit/>
            </a:bodyPr>
            <a:lstStyle/>
            <a:p>
              <a:pPr algn="ctr"/>
              <a:r>
                <a:rPr lang="en-US" sz="1400" b="1">
                  <a:solidFill>
                    <a:srgbClr val="BDBDBD"/>
                  </a:solidFill>
                </a:rPr>
                <a:t>Career Path Framework</a:t>
              </a:r>
            </a:p>
          </p:txBody>
        </p:sp>
      </p:grpSp>
      <p:sp>
        <p:nvSpPr>
          <p:cNvPr id="2" name="Title 1">
            <a:extLst>
              <a:ext uri="{FF2B5EF4-FFF2-40B4-BE49-F238E27FC236}">
                <a16:creationId xmlns:a16="http://schemas.microsoft.com/office/drawing/2014/main" xmlns="" id="{8B5B4388-D6E7-46DC-8674-35F9A61DF80E}"/>
              </a:ext>
            </a:extLst>
          </p:cNvPr>
          <p:cNvSpPr>
            <a:spLocks noGrp="1"/>
          </p:cNvSpPr>
          <p:nvPr>
            <p:ph type="title"/>
          </p:nvPr>
        </p:nvSpPr>
        <p:spPr/>
        <p:txBody>
          <a:bodyPr vert="horz"/>
          <a:lstStyle/>
          <a:p>
            <a:r>
              <a:rPr lang="en-US"/>
              <a:t>Table of Contents</a:t>
            </a:r>
            <a:endParaRPr lang="en-US">
              <a:solidFill>
                <a:schemeClr val="accent4"/>
              </a:solidFill>
            </a:endParaRPr>
          </a:p>
        </p:txBody>
      </p:sp>
      <p:sp>
        <p:nvSpPr>
          <p:cNvPr id="45" name="TextBox 44">
            <a:extLst>
              <a:ext uri="{FF2B5EF4-FFF2-40B4-BE49-F238E27FC236}">
                <a16:creationId xmlns:a16="http://schemas.microsoft.com/office/drawing/2014/main" xmlns="" id="{BDEE21D0-0DEE-495E-9D11-C1CEB86DE40F}"/>
              </a:ext>
            </a:extLst>
          </p:cNvPr>
          <p:cNvSpPr txBox="1"/>
          <p:nvPr/>
        </p:nvSpPr>
        <p:spPr bwMode="gray">
          <a:xfrm>
            <a:off x="6496408" y="4038962"/>
            <a:ext cx="92398" cy="369332"/>
          </a:xfrm>
          <a:prstGeom prst="rect">
            <a:avLst/>
          </a:prstGeom>
          <a:noFill/>
        </p:spPr>
        <p:txBody>
          <a:bodyPr wrap="none" lIns="0" rtlCol="0">
            <a:spAutoFit/>
          </a:bodyPr>
          <a:lstStyle/>
          <a:p>
            <a:pPr algn="ctr"/>
            <a:endParaRPr lang="en-US" b="1">
              <a:solidFill>
                <a:schemeClr val="bg1"/>
              </a:solidFill>
              <a:latin typeface="+mj-lt"/>
            </a:endParaRPr>
          </a:p>
        </p:txBody>
      </p:sp>
    </p:spTree>
    <p:extLst>
      <p:ext uri="{BB962C8B-B14F-4D97-AF65-F5344CB8AC3E}">
        <p14:creationId xmlns:p14="http://schemas.microsoft.com/office/powerpoint/2010/main" val="4244623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xmlns="" id="{4E8D1346-D5BE-4975-9D1F-B5DEE1325B02}"/>
              </a:ext>
            </a:extLst>
          </p:cNvPr>
          <p:cNvGraphicFramePr>
            <a:graphicFrameLocks noChangeAspect="1"/>
          </p:cNvGraphicFramePr>
          <p:nvPr>
            <p:custDataLst>
              <p:tags r:id="rId2"/>
            </p:custDataLst>
            <p:extLst>
              <p:ext uri="{D42A27DB-BD31-4B8C-83A1-F6EECF244321}">
                <p14:modId xmlns:p14="http://schemas.microsoft.com/office/powerpoint/2010/main" val="29045633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0660" name="think-cell Slide" r:id="rId5" imgW="395" imgH="394" progId="TCLayout.ActiveDocument.1">
                  <p:embed/>
                </p:oleObj>
              </mc:Choice>
              <mc:Fallback>
                <p:oleObj name="think-cell Slide" r:id="rId5" imgW="395" imgH="394" progId="TCLayout.ActiveDocument.1">
                  <p:embed/>
                  <p:pic>
                    <p:nvPicPr>
                      <p:cNvPr id="7" name="Object 6" hidden="1">
                        <a:extLst>
                          <a:ext uri="{FF2B5EF4-FFF2-40B4-BE49-F238E27FC236}">
                            <a16:creationId xmlns:a16="http://schemas.microsoft.com/office/drawing/2014/main" xmlns="" id="{4E8D1346-D5BE-4975-9D1F-B5DEE1325B0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grpSp>
        <p:nvGrpSpPr>
          <p:cNvPr id="12" name="Group 11">
            <a:extLst>
              <a:ext uri="{FF2B5EF4-FFF2-40B4-BE49-F238E27FC236}">
                <a16:creationId xmlns:a16="http://schemas.microsoft.com/office/drawing/2014/main" xmlns="" id="{41B4FABB-B1A4-44A7-BA53-8F03F88B2B56}"/>
              </a:ext>
            </a:extLst>
          </p:cNvPr>
          <p:cNvGrpSpPr/>
          <p:nvPr/>
        </p:nvGrpSpPr>
        <p:grpSpPr bwMode="gray">
          <a:xfrm>
            <a:off x="4346435" y="431637"/>
            <a:ext cx="4426997" cy="5531563"/>
            <a:chOff x="4346435" y="431637"/>
            <a:chExt cx="4426997" cy="5531563"/>
          </a:xfrm>
        </p:grpSpPr>
        <p:sp>
          <p:nvSpPr>
            <p:cNvPr id="19" name="Freeform: Shape 18">
              <a:extLst>
                <a:ext uri="{FF2B5EF4-FFF2-40B4-BE49-F238E27FC236}">
                  <a16:creationId xmlns:a16="http://schemas.microsoft.com/office/drawing/2014/main" xmlns="" id="{2BA2322E-E26A-4DCA-95A2-73D62E26A0FF}"/>
                </a:ext>
              </a:extLst>
            </p:cNvPr>
            <p:cNvSpPr/>
            <p:nvPr/>
          </p:nvSpPr>
          <p:spPr bwMode="gray">
            <a:xfrm>
              <a:off x="4359495" y="3933068"/>
              <a:ext cx="4073361" cy="2030132"/>
            </a:xfrm>
            <a:custGeom>
              <a:avLst/>
              <a:gdLst>
                <a:gd name="connsiteX0" fmla="*/ 0 w 2962275"/>
                <a:gd name="connsiteY0" fmla="*/ 0 h 1476375"/>
                <a:gd name="connsiteX1" fmla="*/ 1484471 w 2962275"/>
                <a:gd name="connsiteY1" fmla="*/ 1484471 h 1476375"/>
                <a:gd name="connsiteX2" fmla="*/ 2968943 w 2962275"/>
                <a:gd name="connsiteY2" fmla="*/ 0 h 1476375"/>
                <a:gd name="connsiteX3" fmla="*/ 0 w 2962275"/>
                <a:gd name="connsiteY3" fmla="*/ 0 h 1476375"/>
              </a:gdLst>
              <a:ahLst/>
              <a:cxnLst>
                <a:cxn ang="0">
                  <a:pos x="connsiteX0" y="connsiteY0"/>
                </a:cxn>
                <a:cxn ang="0">
                  <a:pos x="connsiteX1" y="connsiteY1"/>
                </a:cxn>
                <a:cxn ang="0">
                  <a:pos x="connsiteX2" y="connsiteY2"/>
                </a:cxn>
                <a:cxn ang="0">
                  <a:pos x="connsiteX3" y="connsiteY3"/>
                </a:cxn>
              </a:cxnLst>
              <a:rect l="l" t="t" r="r" b="b"/>
              <a:pathLst>
                <a:path w="2962275" h="1476375">
                  <a:moveTo>
                    <a:pt x="0" y="0"/>
                  </a:moveTo>
                  <a:cubicBezTo>
                    <a:pt x="0" y="819817"/>
                    <a:pt x="664655" y="1484471"/>
                    <a:pt x="1484471" y="1484471"/>
                  </a:cubicBezTo>
                  <a:cubicBezTo>
                    <a:pt x="2304288" y="1484471"/>
                    <a:pt x="2968943" y="819817"/>
                    <a:pt x="2968943" y="0"/>
                  </a:cubicBezTo>
                  <a:lnTo>
                    <a:pt x="0" y="0"/>
                  </a:lnTo>
                  <a:close/>
                </a:path>
              </a:pathLst>
            </a:custGeom>
            <a:solidFill>
              <a:srgbClr val="D3D3D3"/>
            </a:solidFill>
            <a:ln w="9525" cap="flat">
              <a:noFill/>
              <a:prstDash val="solid"/>
              <a:miter/>
            </a:ln>
          </p:spPr>
          <p:txBody>
            <a:bodyPr rtlCol="0" anchor="ctr"/>
            <a:lstStyle/>
            <a:p>
              <a:endParaRPr lang="en-US" sz="2400"/>
            </a:p>
          </p:txBody>
        </p:sp>
        <p:sp>
          <p:nvSpPr>
            <p:cNvPr id="20" name="Freeform: Shape 19">
              <a:extLst>
                <a:ext uri="{FF2B5EF4-FFF2-40B4-BE49-F238E27FC236}">
                  <a16:creationId xmlns:a16="http://schemas.microsoft.com/office/drawing/2014/main" xmlns="" id="{BD98EE40-583F-4B0E-A80F-E11A781B242E}"/>
                </a:ext>
              </a:extLst>
            </p:cNvPr>
            <p:cNvSpPr/>
            <p:nvPr/>
          </p:nvSpPr>
          <p:spPr bwMode="gray">
            <a:xfrm>
              <a:off x="4813588" y="3933564"/>
              <a:ext cx="3208918" cy="1597910"/>
            </a:xfrm>
            <a:custGeom>
              <a:avLst/>
              <a:gdLst>
                <a:gd name="connsiteX0" fmla="*/ 0 w 2333625"/>
                <a:gd name="connsiteY0" fmla="*/ 0 h 1162050"/>
                <a:gd name="connsiteX1" fmla="*/ 1168622 w 2333625"/>
                <a:gd name="connsiteY1" fmla="*/ 1168622 h 1162050"/>
                <a:gd name="connsiteX2" fmla="*/ 2337245 w 2333625"/>
                <a:gd name="connsiteY2" fmla="*/ 0 h 1162050"/>
                <a:gd name="connsiteX3" fmla="*/ 0 w 2333625"/>
                <a:gd name="connsiteY3" fmla="*/ 0 h 1162050"/>
              </a:gdLst>
              <a:ahLst/>
              <a:cxnLst>
                <a:cxn ang="0">
                  <a:pos x="connsiteX0" y="connsiteY0"/>
                </a:cxn>
                <a:cxn ang="0">
                  <a:pos x="connsiteX1" y="connsiteY1"/>
                </a:cxn>
                <a:cxn ang="0">
                  <a:pos x="connsiteX2" y="connsiteY2"/>
                </a:cxn>
                <a:cxn ang="0">
                  <a:pos x="connsiteX3" y="connsiteY3"/>
                </a:cxn>
              </a:cxnLst>
              <a:rect l="l" t="t" r="r" b="b"/>
              <a:pathLst>
                <a:path w="2333625" h="1162050">
                  <a:moveTo>
                    <a:pt x="0" y="0"/>
                  </a:moveTo>
                  <a:cubicBezTo>
                    <a:pt x="0" y="645414"/>
                    <a:pt x="523208" y="1168622"/>
                    <a:pt x="1168622" y="1168622"/>
                  </a:cubicBezTo>
                  <a:cubicBezTo>
                    <a:pt x="1814036" y="1168622"/>
                    <a:pt x="2337245" y="645414"/>
                    <a:pt x="2337245" y="0"/>
                  </a:cubicBezTo>
                  <a:lnTo>
                    <a:pt x="0" y="0"/>
                  </a:lnTo>
                  <a:close/>
                </a:path>
              </a:pathLst>
            </a:custGeom>
            <a:solidFill>
              <a:srgbClr val="BDBDBD"/>
            </a:solidFill>
            <a:ln w="9525" cap="flat">
              <a:noFill/>
              <a:prstDash val="solid"/>
              <a:miter/>
            </a:ln>
          </p:spPr>
          <p:txBody>
            <a:bodyPr rtlCol="0" anchor="ctr"/>
            <a:lstStyle/>
            <a:p>
              <a:endParaRPr lang="en-US" sz="2400"/>
            </a:p>
          </p:txBody>
        </p:sp>
        <p:sp>
          <p:nvSpPr>
            <p:cNvPr id="21" name="Freeform: Shape 20">
              <a:extLst>
                <a:ext uri="{FF2B5EF4-FFF2-40B4-BE49-F238E27FC236}">
                  <a16:creationId xmlns:a16="http://schemas.microsoft.com/office/drawing/2014/main" xmlns="" id="{71A0BB16-87DD-4835-B4C4-65511151FF02}"/>
                </a:ext>
              </a:extLst>
            </p:cNvPr>
            <p:cNvSpPr/>
            <p:nvPr/>
          </p:nvSpPr>
          <p:spPr bwMode="gray">
            <a:xfrm>
              <a:off x="5264146" y="3933564"/>
              <a:ext cx="2357572" cy="1178786"/>
            </a:xfrm>
            <a:custGeom>
              <a:avLst/>
              <a:gdLst>
                <a:gd name="connsiteX0" fmla="*/ 0 w 1714500"/>
                <a:gd name="connsiteY0" fmla="*/ 0 h 857250"/>
                <a:gd name="connsiteX1" fmla="*/ 860679 w 1714500"/>
                <a:gd name="connsiteY1" fmla="*/ 860679 h 857250"/>
                <a:gd name="connsiteX2" fmla="*/ 1721358 w 1714500"/>
                <a:gd name="connsiteY2" fmla="*/ 0 h 857250"/>
                <a:gd name="connsiteX3" fmla="*/ 0 w 1714500"/>
                <a:gd name="connsiteY3" fmla="*/ 0 h 857250"/>
              </a:gdLst>
              <a:ahLst/>
              <a:cxnLst>
                <a:cxn ang="0">
                  <a:pos x="connsiteX0" y="connsiteY0"/>
                </a:cxn>
                <a:cxn ang="0">
                  <a:pos x="connsiteX1" y="connsiteY1"/>
                </a:cxn>
                <a:cxn ang="0">
                  <a:pos x="connsiteX2" y="connsiteY2"/>
                </a:cxn>
                <a:cxn ang="0">
                  <a:pos x="connsiteX3" y="connsiteY3"/>
                </a:cxn>
              </a:cxnLst>
              <a:rect l="l" t="t" r="r" b="b"/>
              <a:pathLst>
                <a:path w="1714500" h="857250">
                  <a:moveTo>
                    <a:pt x="0" y="0"/>
                  </a:moveTo>
                  <a:cubicBezTo>
                    <a:pt x="0" y="475393"/>
                    <a:pt x="385382" y="860679"/>
                    <a:pt x="860679" y="860679"/>
                  </a:cubicBezTo>
                  <a:cubicBezTo>
                    <a:pt x="1335977" y="860679"/>
                    <a:pt x="1721358" y="475297"/>
                    <a:pt x="1721358" y="0"/>
                  </a:cubicBezTo>
                  <a:lnTo>
                    <a:pt x="0" y="0"/>
                  </a:lnTo>
                  <a:close/>
                </a:path>
              </a:pathLst>
            </a:custGeom>
            <a:solidFill>
              <a:srgbClr val="009AD7"/>
            </a:solidFill>
            <a:ln w="9525" cap="flat">
              <a:noFill/>
              <a:prstDash val="solid"/>
              <a:miter/>
            </a:ln>
          </p:spPr>
          <p:txBody>
            <a:bodyPr rtlCol="0" anchor="ctr"/>
            <a:lstStyle/>
            <a:p>
              <a:endParaRPr lang="en-US" sz="2400"/>
            </a:p>
          </p:txBody>
        </p:sp>
        <p:grpSp>
          <p:nvGrpSpPr>
            <p:cNvPr id="11" name="Group 10">
              <a:extLst>
                <a:ext uri="{FF2B5EF4-FFF2-40B4-BE49-F238E27FC236}">
                  <a16:creationId xmlns:a16="http://schemas.microsoft.com/office/drawing/2014/main" xmlns="" id="{618069C1-1F94-43B2-B389-64CDFB987663}"/>
                </a:ext>
              </a:extLst>
            </p:cNvPr>
            <p:cNvGrpSpPr/>
            <p:nvPr/>
          </p:nvGrpSpPr>
          <p:grpSpPr bwMode="gray">
            <a:xfrm>
              <a:off x="4346435" y="431637"/>
              <a:ext cx="4426997" cy="4244138"/>
              <a:chOff x="4346435" y="431637"/>
              <a:chExt cx="4426997" cy="4244138"/>
            </a:xfrm>
          </p:grpSpPr>
          <p:grpSp>
            <p:nvGrpSpPr>
              <p:cNvPr id="10" name="Group 9">
                <a:extLst>
                  <a:ext uri="{FF2B5EF4-FFF2-40B4-BE49-F238E27FC236}">
                    <a16:creationId xmlns:a16="http://schemas.microsoft.com/office/drawing/2014/main" xmlns="" id="{880EC63E-4828-444E-8F89-CA444EFB2E74}"/>
                  </a:ext>
                </a:extLst>
              </p:cNvPr>
              <p:cNvGrpSpPr/>
              <p:nvPr/>
            </p:nvGrpSpPr>
            <p:grpSpPr bwMode="gray">
              <a:xfrm>
                <a:off x="4346435" y="431637"/>
                <a:ext cx="4426997" cy="3510164"/>
                <a:chOff x="4346435" y="431637"/>
                <a:chExt cx="4426997" cy="3510164"/>
              </a:xfrm>
            </p:grpSpPr>
            <p:sp>
              <p:nvSpPr>
                <p:cNvPr id="22" name="Freeform: Shape 21">
                  <a:extLst>
                    <a:ext uri="{FF2B5EF4-FFF2-40B4-BE49-F238E27FC236}">
                      <a16:creationId xmlns:a16="http://schemas.microsoft.com/office/drawing/2014/main" xmlns="" id="{9C7CE006-B0AE-44C3-8F36-7991EF2ADDB5}"/>
                    </a:ext>
                  </a:extLst>
                </p:cNvPr>
                <p:cNvSpPr/>
                <p:nvPr/>
              </p:nvSpPr>
              <p:spPr bwMode="gray">
                <a:xfrm>
                  <a:off x="4346435" y="431637"/>
                  <a:ext cx="4426997" cy="3510164"/>
                </a:xfrm>
                <a:custGeom>
                  <a:avLst/>
                  <a:gdLst>
                    <a:gd name="connsiteX0" fmla="*/ 1295400 w 3219450"/>
                    <a:gd name="connsiteY0" fmla="*/ 2557558 h 2552700"/>
                    <a:gd name="connsiteX1" fmla="*/ 1446085 w 3219450"/>
                    <a:gd name="connsiteY1" fmla="*/ 2413445 h 2552700"/>
                    <a:gd name="connsiteX2" fmla="*/ 1446085 w 3219450"/>
                    <a:gd name="connsiteY2" fmla="*/ 1902333 h 2552700"/>
                    <a:gd name="connsiteX3" fmla="*/ 1112806 w 3219450"/>
                    <a:gd name="connsiteY3" fmla="*/ 1670495 h 2552700"/>
                    <a:gd name="connsiteX4" fmla="*/ 911352 w 3219450"/>
                    <a:gd name="connsiteY4" fmla="*/ 1530382 h 2552700"/>
                    <a:gd name="connsiteX5" fmla="*/ 828675 w 3219450"/>
                    <a:gd name="connsiteY5" fmla="*/ 1484662 h 2552700"/>
                    <a:gd name="connsiteX6" fmla="*/ 679132 w 3219450"/>
                    <a:gd name="connsiteY6" fmla="*/ 1500950 h 2552700"/>
                    <a:gd name="connsiteX7" fmla="*/ 192405 w 3219450"/>
                    <a:gd name="connsiteY7" fmla="*/ 1540097 h 2552700"/>
                    <a:gd name="connsiteX8" fmla="*/ 72200 w 3219450"/>
                    <a:gd name="connsiteY8" fmla="*/ 1540669 h 2552700"/>
                    <a:gd name="connsiteX9" fmla="*/ 11049 w 3219450"/>
                    <a:gd name="connsiteY9" fmla="*/ 1528858 h 2552700"/>
                    <a:gd name="connsiteX10" fmla="*/ 201073 w 3219450"/>
                    <a:gd name="connsiteY10" fmla="*/ 1517904 h 2552700"/>
                    <a:gd name="connsiteX11" fmla="*/ 640842 w 3219450"/>
                    <a:gd name="connsiteY11" fmla="*/ 1453706 h 2552700"/>
                    <a:gd name="connsiteX12" fmla="*/ 702945 w 3219450"/>
                    <a:gd name="connsiteY12" fmla="*/ 1448276 h 2552700"/>
                    <a:gd name="connsiteX13" fmla="*/ 767810 w 3219450"/>
                    <a:gd name="connsiteY13" fmla="*/ 1447514 h 2552700"/>
                    <a:gd name="connsiteX14" fmla="*/ 753332 w 3219450"/>
                    <a:gd name="connsiteY14" fmla="*/ 1389793 h 2552700"/>
                    <a:gd name="connsiteX15" fmla="*/ 637794 w 3219450"/>
                    <a:gd name="connsiteY15" fmla="*/ 1314926 h 2552700"/>
                    <a:gd name="connsiteX16" fmla="*/ 342900 w 3219450"/>
                    <a:gd name="connsiteY16" fmla="*/ 1303973 h 2552700"/>
                    <a:gd name="connsiteX17" fmla="*/ 596265 w 3219450"/>
                    <a:gd name="connsiteY17" fmla="*/ 1269016 h 2552700"/>
                    <a:gd name="connsiteX18" fmla="*/ 692372 w 3219450"/>
                    <a:gd name="connsiteY18" fmla="*/ 1284351 h 2552700"/>
                    <a:gd name="connsiteX19" fmla="*/ 349472 w 3219450"/>
                    <a:gd name="connsiteY19" fmla="*/ 1140238 h 2552700"/>
                    <a:gd name="connsiteX20" fmla="*/ 0 w 3219450"/>
                    <a:gd name="connsiteY20" fmla="*/ 731806 h 2552700"/>
                    <a:gd name="connsiteX21" fmla="*/ 316706 w 3219450"/>
                    <a:gd name="connsiteY21" fmla="*/ 1076897 h 2552700"/>
                    <a:gd name="connsiteX22" fmla="*/ 672751 w 3219450"/>
                    <a:gd name="connsiteY22" fmla="*/ 1192625 h 2552700"/>
                    <a:gd name="connsiteX23" fmla="*/ 762857 w 3219450"/>
                    <a:gd name="connsiteY23" fmla="*/ 1277398 h 2552700"/>
                    <a:gd name="connsiteX24" fmla="*/ 831437 w 3219450"/>
                    <a:gd name="connsiteY24" fmla="*/ 1355503 h 2552700"/>
                    <a:gd name="connsiteX25" fmla="*/ 875919 w 3219450"/>
                    <a:gd name="connsiteY25" fmla="*/ 1421987 h 2552700"/>
                    <a:gd name="connsiteX26" fmla="*/ 917924 w 3219450"/>
                    <a:gd name="connsiteY26" fmla="*/ 1447514 h 2552700"/>
                    <a:gd name="connsiteX27" fmla="*/ 1014317 w 3219450"/>
                    <a:gd name="connsiteY27" fmla="*/ 1505045 h 2552700"/>
                    <a:gd name="connsiteX28" fmla="*/ 1250728 w 3219450"/>
                    <a:gd name="connsiteY28" fmla="*/ 1646301 h 2552700"/>
                    <a:gd name="connsiteX29" fmla="*/ 1365028 w 3219450"/>
                    <a:gd name="connsiteY29" fmla="*/ 1714595 h 2552700"/>
                    <a:gd name="connsiteX30" fmla="*/ 1142238 w 3219450"/>
                    <a:gd name="connsiteY30" fmla="*/ 1376077 h 2552700"/>
                    <a:gd name="connsiteX31" fmla="*/ 1009079 w 3219450"/>
                    <a:gd name="connsiteY31" fmla="*/ 1235202 h 2552700"/>
                    <a:gd name="connsiteX32" fmla="*/ 865823 w 3219450"/>
                    <a:gd name="connsiteY32" fmla="*/ 1093756 h 2552700"/>
                    <a:gd name="connsiteX33" fmla="*/ 732377 w 3219450"/>
                    <a:gd name="connsiteY33" fmla="*/ 1013365 h 2552700"/>
                    <a:gd name="connsiteX34" fmla="*/ 516065 w 3219450"/>
                    <a:gd name="connsiteY34" fmla="*/ 855631 h 2552700"/>
                    <a:gd name="connsiteX35" fmla="*/ 461772 w 3219450"/>
                    <a:gd name="connsiteY35" fmla="*/ 779431 h 2552700"/>
                    <a:gd name="connsiteX36" fmla="*/ 427958 w 3219450"/>
                    <a:gd name="connsiteY36" fmla="*/ 692468 h 2552700"/>
                    <a:gd name="connsiteX37" fmla="*/ 735902 w 3219450"/>
                    <a:gd name="connsiteY37" fmla="*/ 950214 h 2552700"/>
                    <a:gd name="connsiteX38" fmla="*/ 633222 w 3219450"/>
                    <a:gd name="connsiteY38" fmla="*/ 524351 h 2552700"/>
                    <a:gd name="connsiteX39" fmla="*/ 811244 w 3219450"/>
                    <a:gd name="connsiteY39" fmla="*/ 962311 h 2552700"/>
                    <a:gd name="connsiteX40" fmla="*/ 979646 w 3219450"/>
                    <a:gd name="connsiteY40" fmla="*/ 1115568 h 2552700"/>
                    <a:gd name="connsiteX41" fmla="*/ 1183577 w 3219450"/>
                    <a:gd name="connsiteY41" fmla="*/ 1285685 h 2552700"/>
                    <a:gd name="connsiteX42" fmla="*/ 1336453 w 3219450"/>
                    <a:gd name="connsiteY42" fmla="*/ 1413224 h 2552700"/>
                    <a:gd name="connsiteX43" fmla="*/ 1333881 w 3219450"/>
                    <a:gd name="connsiteY43" fmla="*/ 1112139 h 2552700"/>
                    <a:gd name="connsiteX44" fmla="*/ 1340930 w 3219450"/>
                    <a:gd name="connsiteY44" fmla="*/ 1098328 h 2552700"/>
                    <a:gd name="connsiteX45" fmla="*/ 1312450 w 3219450"/>
                    <a:gd name="connsiteY45" fmla="*/ 965454 h 2552700"/>
                    <a:gd name="connsiteX46" fmla="*/ 1238060 w 3219450"/>
                    <a:gd name="connsiteY46" fmla="*/ 860584 h 2552700"/>
                    <a:gd name="connsiteX47" fmla="*/ 1076992 w 3219450"/>
                    <a:gd name="connsiteY47" fmla="*/ 775335 h 2552700"/>
                    <a:gd name="connsiteX48" fmla="*/ 1022509 w 3219450"/>
                    <a:gd name="connsiteY48" fmla="*/ 724948 h 2552700"/>
                    <a:gd name="connsiteX49" fmla="*/ 882205 w 3219450"/>
                    <a:gd name="connsiteY49" fmla="*/ 481298 h 2552700"/>
                    <a:gd name="connsiteX50" fmla="*/ 834200 w 3219450"/>
                    <a:gd name="connsiteY50" fmla="*/ 340805 h 2552700"/>
                    <a:gd name="connsiteX51" fmla="*/ 909828 w 3219450"/>
                    <a:gd name="connsiteY51" fmla="*/ 496348 h 2552700"/>
                    <a:gd name="connsiteX52" fmla="*/ 1079468 w 3219450"/>
                    <a:gd name="connsiteY52" fmla="*/ 718471 h 2552700"/>
                    <a:gd name="connsiteX53" fmla="*/ 1197674 w 3219450"/>
                    <a:gd name="connsiteY53" fmla="*/ 765905 h 2552700"/>
                    <a:gd name="connsiteX54" fmla="*/ 1280541 w 3219450"/>
                    <a:gd name="connsiteY54" fmla="*/ 818198 h 2552700"/>
                    <a:gd name="connsiteX55" fmla="*/ 1401985 w 3219450"/>
                    <a:gd name="connsiteY55" fmla="*/ 1057180 h 2552700"/>
                    <a:gd name="connsiteX56" fmla="*/ 1445705 w 3219450"/>
                    <a:gd name="connsiteY56" fmla="*/ 779812 h 2552700"/>
                    <a:gd name="connsiteX57" fmla="*/ 1445705 w 3219450"/>
                    <a:gd name="connsiteY57" fmla="*/ 683705 h 2552700"/>
                    <a:gd name="connsiteX58" fmla="*/ 1471327 w 3219450"/>
                    <a:gd name="connsiteY58" fmla="*/ 760667 h 2552700"/>
                    <a:gd name="connsiteX59" fmla="*/ 1509236 w 3219450"/>
                    <a:gd name="connsiteY59" fmla="*/ 865727 h 2552700"/>
                    <a:gd name="connsiteX60" fmla="*/ 1508760 w 3219450"/>
                    <a:gd name="connsiteY60" fmla="*/ 948214 h 2552700"/>
                    <a:gd name="connsiteX61" fmla="*/ 1424654 w 3219450"/>
                    <a:gd name="connsiteY61" fmla="*/ 1151096 h 2552700"/>
                    <a:gd name="connsiteX62" fmla="*/ 1417892 w 3219450"/>
                    <a:gd name="connsiteY62" fmla="*/ 1162526 h 2552700"/>
                    <a:gd name="connsiteX63" fmla="*/ 1414939 w 3219450"/>
                    <a:gd name="connsiteY63" fmla="*/ 1179481 h 2552700"/>
                    <a:gd name="connsiteX64" fmla="*/ 1583436 w 3219450"/>
                    <a:gd name="connsiteY64" fmla="*/ 1498283 h 2552700"/>
                    <a:gd name="connsiteX65" fmla="*/ 1930718 w 3219450"/>
                    <a:gd name="connsiteY65" fmla="*/ 1061466 h 2552700"/>
                    <a:gd name="connsiteX66" fmla="*/ 1836801 w 3219450"/>
                    <a:gd name="connsiteY66" fmla="*/ 467392 h 2552700"/>
                    <a:gd name="connsiteX67" fmla="*/ 1616202 w 3219450"/>
                    <a:gd name="connsiteY67" fmla="*/ 19622 h 2552700"/>
                    <a:gd name="connsiteX68" fmla="*/ 1856423 w 3219450"/>
                    <a:gd name="connsiteY68" fmla="*/ 421481 h 2552700"/>
                    <a:gd name="connsiteX69" fmla="*/ 1998345 w 3219450"/>
                    <a:gd name="connsiteY69" fmla="*/ 615887 h 2552700"/>
                    <a:gd name="connsiteX70" fmla="*/ 2014728 w 3219450"/>
                    <a:gd name="connsiteY70" fmla="*/ 585216 h 2552700"/>
                    <a:gd name="connsiteX71" fmla="*/ 2073307 w 3219450"/>
                    <a:gd name="connsiteY71" fmla="*/ 511493 h 2552700"/>
                    <a:gd name="connsiteX72" fmla="*/ 2189512 w 3219450"/>
                    <a:gd name="connsiteY72" fmla="*/ 420338 h 2552700"/>
                    <a:gd name="connsiteX73" fmla="*/ 2256092 w 3219450"/>
                    <a:gd name="connsiteY73" fmla="*/ 0 h 2552700"/>
                    <a:gd name="connsiteX74" fmla="*/ 2274951 w 3219450"/>
                    <a:gd name="connsiteY74" fmla="*/ 20860 h 2552700"/>
                    <a:gd name="connsiteX75" fmla="*/ 2313242 w 3219450"/>
                    <a:gd name="connsiteY75" fmla="*/ 87535 h 2552700"/>
                    <a:gd name="connsiteX76" fmla="*/ 2344293 w 3219450"/>
                    <a:gd name="connsiteY76" fmla="*/ 238125 h 2552700"/>
                    <a:gd name="connsiteX77" fmla="*/ 2294287 w 3219450"/>
                    <a:gd name="connsiteY77" fmla="*/ 364617 h 2552700"/>
                    <a:gd name="connsiteX78" fmla="*/ 2175129 w 3219450"/>
                    <a:gd name="connsiteY78" fmla="*/ 532352 h 2552700"/>
                    <a:gd name="connsiteX79" fmla="*/ 2094167 w 3219450"/>
                    <a:gd name="connsiteY79" fmla="*/ 630174 h 2552700"/>
                    <a:gd name="connsiteX80" fmla="*/ 2061401 w 3219450"/>
                    <a:gd name="connsiteY80" fmla="*/ 662559 h 2552700"/>
                    <a:gd name="connsiteX81" fmla="*/ 2029206 w 3219450"/>
                    <a:gd name="connsiteY81" fmla="*/ 694468 h 2552700"/>
                    <a:gd name="connsiteX82" fmla="*/ 2027682 w 3219450"/>
                    <a:gd name="connsiteY82" fmla="*/ 720281 h 2552700"/>
                    <a:gd name="connsiteX83" fmla="*/ 2040160 w 3219450"/>
                    <a:gd name="connsiteY83" fmla="*/ 884015 h 2552700"/>
                    <a:gd name="connsiteX84" fmla="*/ 2031206 w 3219450"/>
                    <a:gd name="connsiteY84" fmla="*/ 1037368 h 2552700"/>
                    <a:gd name="connsiteX85" fmla="*/ 2122361 w 3219450"/>
                    <a:gd name="connsiteY85" fmla="*/ 930116 h 2552700"/>
                    <a:gd name="connsiteX86" fmla="*/ 2233994 w 3219450"/>
                    <a:gd name="connsiteY86" fmla="*/ 861441 h 2552700"/>
                    <a:gd name="connsiteX87" fmla="*/ 2410873 w 3219450"/>
                    <a:gd name="connsiteY87" fmla="*/ 824389 h 2552700"/>
                    <a:gd name="connsiteX88" fmla="*/ 2484025 w 3219450"/>
                    <a:gd name="connsiteY88" fmla="*/ 774383 h 2552700"/>
                    <a:gd name="connsiteX89" fmla="*/ 2631853 w 3219450"/>
                    <a:gd name="connsiteY89" fmla="*/ 489299 h 2552700"/>
                    <a:gd name="connsiteX90" fmla="*/ 2457450 w 3219450"/>
                    <a:gd name="connsiteY90" fmla="*/ 836200 h 2552700"/>
                    <a:gd name="connsiteX91" fmla="*/ 2226469 w 3219450"/>
                    <a:gd name="connsiteY91" fmla="*/ 938594 h 2552700"/>
                    <a:gd name="connsiteX92" fmla="*/ 2028158 w 3219450"/>
                    <a:gd name="connsiteY92" fmla="*/ 1145191 h 2552700"/>
                    <a:gd name="connsiteX93" fmla="*/ 1965674 w 3219450"/>
                    <a:gd name="connsiteY93" fmla="*/ 1245013 h 2552700"/>
                    <a:gd name="connsiteX94" fmla="*/ 1624965 w 3219450"/>
                    <a:gd name="connsiteY94" fmla="*/ 1616297 h 2552700"/>
                    <a:gd name="connsiteX95" fmla="*/ 1654397 w 3219450"/>
                    <a:gd name="connsiteY95" fmla="*/ 1720501 h 2552700"/>
                    <a:gd name="connsiteX96" fmla="*/ 1715643 w 3219450"/>
                    <a:gd name="connsiteY96" fmla="*/ 1798225 h 2552700"/>
                    <a:gd name="connsiteX97" fmla="*/ 1818799 w 3219450"/>
                    <a:gd name="connsiteY97" fmla="*/ 1752695 h 2552700"/>
                    <a:gd name="connsiteX98" fmla="*/ 1948244 w 3219450"/>
                    <a:gd name="connsiteY98" fmla="*/ 1698117 h 2552700"/>
                    <a:gd name="connsiteX99" fmla="*/ 2150364 w 3219450"/>
                    <a:gd name="connsiteY99" fmla="*/ 1612868 h 2552700"/>
                    <a:gd name="connsiteX100" fmla="*/ 2157889 w 3219450"/>
                    <a:gd name="connsiteY100" fmla="*/ 1609725 h 2552700"/>
                    <a:gd name="connsiteX101" fmla="*/ 2169986 w 3219450"/>
                    <a:gd name="connsiteY101" fmla="*/ 1488948 h 2552700"/>
                    <a:gd name="connsiteX102" fmla="*/ 2314385 w 3219450"/>
                    <a:gd name="connsiteY102" fmla="*/ 1253966 h 2552700"/>
                    <a:gd name="connsiteX103" fmla="*/ 2485454 w 3219450"/>
                    <a:gd name="connsiteY103" fmla="*/ 1115854 h 2552700"/>
                    <a:gd name="connsiteX104" fmla="*/ 2520506 w 3219450"/>
                    <a:gd name="connsiteY104" fmla="*/ 856202 h 2552700"/>
                    <a:gd name="connsiteX105" fmla="*/ 2548414 w 3219450"/>
                    <a:gd name="connsiteY105" fmla="*/ 1002316 h 2552700"/>
                    <a:gd name="connsiteX106" fmla="*/ 2449068 w 3219450"/>
                    <a:gd name="connsiteY106" fmla="*/ 1231583 h 2552700"/>
                    <a:gd name="connsiteX107" fmla="*/ 2305717 w 3219450"/>
                    <a:gd name="connsiteY107" fmla="*/ 1355122 h 2552700"/>
                    <a:gd name="connsiteX108" fmla="*/ 2258282 w 3219450"/>
                    <a:gd name="connsiteY108" fmla="*/ 1451134 h 2552700"/>
                    <a:gd name="connsiteX109" fmla="*/ 2245519 w 3219450"/>
                    <a:gd name="connsiteY109" fmla="*/ 1510951 h 2552700"/>
                    <a:gd name="connsiteX110" fmla="*/ 2243138 w 3219450"/>
                    <a:gd name="connsiteY110" fmla="*/ 1574768 h 2552700"/>
                    <a:gd name="connsiteX111" fmla="*/ 2338483 w 3219450"/>
                    <a:gd name="connsiteY111" fmla="*/ 1496568 h 2552700"/>
                    <a:gd name="connsiteX112" fmla="*/ 2448497 w 3219450"/>
                    <a:gd name="connsiteY112" fmla="*/ 1442180 h 2552700"/>
                    <a:gd name="connsiteX113" fmla="*/ 2620899 w 3219450"/>
                    <a:gd name="connsiteY113" fmla="*/ 1399032 h 2552700"/>
                    <a:gd name="connsiteX114" fmla="*/ 2737580 w 3219450"/>
                    <a:gd name="connsiteY114" fmla="*/ 1347502 h 2552700"/>
                    <a:gd name="connsiteX115" fmla="*/ 2949607 w 3219450"/>
                    <a:gd name="connsiteY115" fmla="*/ 1125569 h 2552700"/>
                    <a:gd name="connsiteX116" fmla="*/ 2957227 w 3219450"/>
                    <a:gd name="connsiteY116" fmla="*/ 1102995 h 2552700"/>
                    <a:gd name="connsiteX117" fmla="*/ 2468023 w 3219450"/>
                    <a:gd name="connsiteY117" fmla="*/ 1524476 h 2552700"/>
                    <a:gd name="connsiteX118" fmla="*/ 2648141 w 3219450"/>
                    <a:gd name="connsiteY118" fmla="*/ 1547432 h 2552700"/>
                    <a:gd name="connsiteX119" fmla="*/ 3025902 w 3219450"/>
                    <a:gd name="connsiteY119" fmla="*/ 1510665 h 2552700"/>
                    <a:gd name="connsiteX120" fmla="*/ 3224022 w 3219450"/>
                    <a:gd name="connsiteY120" fmla="*/ 1289971 h 2552700"/>
                    <a:gd name="connsiteX121" fmla="*/ 3225927 w 3219450"/>
                    <a:gd name="connsiteY121" fmla="*/ 1278731 h 2552700"/>
                    <a:gd name="connsiteX122" fmla="*/ 2891790 w 3219450"/>
                    <a:gd name="connsiteY122" fmla="*/ 1607439 h 2552700"/>
                    <a:gd name="connsiteX123" fmla="*/ 2341436 w 3219450"/>
                    <a:gd name="connsiteY123" fmla="*/ 1607439 h 2552700"/>
                    <a:gd name="connsiteX124" fmla="*/ 1723358 w 3219450"/>
                    <a:gd name="connsiteY124" fmla="*/ 1908810 h 2552700"/>
                    <a:gd name="connsiteX125" fmla="*/ 1727740 w 3219450"/>
                    <a:gd name="connsiteY125" fmla="*/ 2422112 h 2552700"/>
                    <a:gd name="connsiteX126" fmla="*/ 1843469 w 3219450"/>
                    <a:gd name="connsiteY126" fmla="*/ 2557558 h 2552700"/>
                    <a:gd name="connsiteX127" fmla="*/ 1295400 w 3219450"/>
                    <a:gd name="connsiteY127" fmla="*/ 2557558 h 255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219450" h="2552700">
                      <a:moveTo>
                        <a:pt x="1295400" y="2557558"/>
                      </a:moveTo>
                      <a:lnTo>
                        <a:pt x="1446085" y="2413445"/>
                      </a:lnTo>
                      <a:cubicBezTo>
                        <a:pt x="1446085" y="2413445"/>
                        <a:pt x="1446085" y="1902333"/>
                        <a:pt x="1446085" y="1902333"/>
                      </a:cubicBezTo>
                      <a:cubicBezTo>
                        <a:pt x="1335024" y="1825085"/>
                        <a:pt x="1223867" y="1747742"/>
                        <a:pt x="1112806" y="1670495"/>
                      </a:cubicBezTo>
                      <a:cubicBezTo>
                        <a:pt x="1045655" y="1623822"/>
                        <a:pt x="978503" y="1577054"/>
                        <a:pt x="911352" y="1530382"/>
                      </a:cubicBezTo>
                      <a:cubicBezTo>
                        <a:pt x="884682" y="1511808"/>
                        <a:pt x="861060" y="1483900"/>
                        <a:pt x="828675" y="1484662"/>
                      </a:cubicBezTo>
                      <a:cubicBezTo>
                        <a:pt x="779145" y="1485805"/>
                        <a:pt x="728377" y="1495806"/>
                        <a:pt x="679132" y="1500950"/>
                      </a:cubicBezTo>
                      <a:cubicBezTo>
                        <a:pt x="517398" y="1517809"/>
                        <a:pt x="354997" y="1533811"/>
                        <a:pt x="192405" y="1540097"/>
                      </a:cubicBezTo>
                      <a:cubicBezTo>
                        <a:pt x="152400" y="1541621"/>
                        <a:pt x="112205" y="1542860"/>
                        <a:pt x="72200" y="1540669"/>
                      </a:cubicBezTo>
                      <a:cubicBezTo>
                        <a:pt x="54959" y="1539716"/>
                        <a:pt x="25241" y="1541240"/>
                        <a:pt x="11049" y="1528858"/>
                      </a:cubicBezTo>
                      <a:cubicBezTo>
                        <a:pt x="11049" y="1528858"/>
                        <a:pt x="74390" y="1537621"/>
                        <a:pt x="201073" y="1517904"/>
                      </a:cubicBezTo>
                      <a:cubicBezTo>
                        <a:pt x="346901" y="1492568"/>
                        <a:pt x="493586" y="1468946"/>
                        <a:pt x="640842" y="1453706"/>
                      </a:cubicBezTo>
                      <a:cubicBezTo>
                        <a:pt x="661511" y="1451610"/>
                        <a:pt x="682180" y="1449610"/>
                        <a:pt x="702945" y="1448276"/>
                      </a:cubicBezTo>
                      <a:cubicBezTo>
                        <a:pt x="722186" y="1447038"/>
                        <a:pt x="750570" y="1452467"/>
                        <a:pt x="767810" y="1447514"/>
                      </a:cubicBezTo>
                      <a:cubicBezTo>
                        <a:pt x="799243" y="1438466"/>
                        <a:pt x="764286" y="1400175"/>
                        <a:pt x="753332" y="1389793"/>
                      </a:cubicBezTo>
                      <a:cubicBezTo>
                        <a:pt x="720376" y="1358360"/>
                        <a:pt x="677799" y="1335786"/>
                        <a:pt x="637794" y="1314926"/>
                      </a:cubicBezTo>
                      <a:cubicBezTo>
                        <a:pt x="637794" y="1314926"/>
                        <a:pt x="449961" y="1277779"/>
                        <a:pt x="342900" y="1303973"/>
                      </a:cubicBezTo>
                      <a:cubicBezTo>
                        <a:pt x="342900" y="1303973"/>
                        <a:pt x="386620" y="1260253"/>
                        <a:pt x="596265" y="1269016"/>
                      </a:cubicBezTo>
                      <a:lnTo>
                        <a:pt x="692372" y="1284351"/>
                      </a:lnTo>
                      <a:cubicBezTo>
                        <a:pt x="692372" y="1284351"/>
                        <a:pt x="552545" y="1179481"/>
                        <a:pt x="349472" y="1140238"/>
                      </a:cubicBezTo>
                      <a:cubicBezTo>
                        <a:pt x="349472" y="1140238"/>
                        <a:pt x="54578" y="1096518"/>
                        <a:pt x="0" y="731806"/>
                      </a:cubicBezTo>
                      <a:cubicBezTo>
                        <a:pt x="0" y="731806"/>
                        <a:pt x="124492" y="1065943"/>
                        <a:pt x="316706" y="1076897"/>
                      </a:cubicBezTo>
                      <a:cubicBezTo>
                        <a:pt x="316706" y="1076897"/>
                        <a:pt x="537305" y="1107472"/>
                        <a:pt x="672751" y="1192625"/>
                      </a:cubicBezTo>
                      <a:cubicBezTo>
                        <a:pt x="704183" y="1219295"/>
                        <a:pt x="734187" y="1247870"/>
                        <a:pt x="762857" y="1277398"/>
                      </a:cubicBezTo>
                      <a:cubicBezTo>
                        <a:pt x="786955" y="1302163"/>
                        <a:pt x="810387" y="1327880"/>
                        <a:pt x="831437" y="1355503"/>
                      </a:cubicBezTo>
                      <a:cubicBezTo>
                        <a:pt x="847439" y="1376458"/>
                        <a:pt x="855536" y="1404461"/>
                        <a:pt x="875919" y="1421987"/>
                      </a:cubicBezTo>
                      <a:cubicBezTo>
                        <a:pt x="887921" y="1432274"/>
                        <a:pt x="904304" y="1439323"/>
                        <a:pt x="917924" y="1447514"/>
                      </a:cubicBezTo>
                      <a:cubicBezTo>
                        <a:pt x="950024" y="1466660"/>
                        <a:pt x="982218" y="1485900"/>
                        <a:pt x="1014317" y="1505045"/>
                      </a:cubicBezTo>
                      <a:cubicBezTo>
                        <a:pt x="1093089" y="1552099"/>
                        <a:pt x="1171956" y="1599248"/>
                        <a:pt x="1250728" y="1646301"/>
                      </a:cubicBezTo>
                      <a:cubicBezTo>
                        <a:pt x="1259872" y="1651826"/>
                        <a:pt x="1366076" y="1705166"/>
                        <a:pt x="1365028" y="1714595"/>
                      </a:cubicBezTo>
                      <a:cubicBezTo>
                        <a:pt x="1365028" y="1714595"/>
                        <a:pt x="1384649" y="1531144"/>
                        <a:pt x="1142238" y="1376077"/>
                      </a:cubicBezTo>
                      <a:cubicBezTo>
                        <a:pt x="1098899" y="1328166"/>
                        <a:pt x="1054418" y="1281303"/>
                        <a:pt x="1009079" y="1235202"/>
                      </a:cubicBezTo>
                      <a:cubicBezTo>
                        <a:pt x="962025" y="1187387"/>
                        <a:pt x="917353" y="1136999"/>
                        <a:pt x="865823" y="1093756"/>
                      </a:cubicBezTo>
                      <a:cubicBezTo>
                        <a:pt x="824579" y="1059180"/>
                        <a:pt x="780288" y="1036511"/>
                        <a:pt x="732377" y="1013365"/>
                      </a:cubicBezTo>
                      <a:cubicBezTo>
                        <a:pt x="651986" y="974598"/>
                        <a:pt x="575405" y="922782"/>
                        <a:pt x="516065" y="855631"/>
                      </a:cubicBezTo>
                      <a:cubicBezTo>
                        <a:pt x="495395" y="832199"/>
                        <a:pt x="476917" y="806768"/>
                        <a:pt x="461772" y="779431"/>
                      </a:cubicBezTo>
                      <a:cubicBezTo>
                        <a:pt x="447199" y="753047"/>
                        <a:pt x="443293" y="716756"/>
                        <a:pt x="427958" y="692468"/>
                      </a:cubicBezTo>
                      <a:cubicBezTo>
                        <a:pt x="427958" y="692468"/>
                        <a:pt x="563404" y="906494"/>
                        <a:pt x="735902" y="950214"/>
                      </a:cubicBezTo>
                      <a:cubicBezTo>
                        <a:pt x="735902" y="950214"/>
                        <a:pt x="589598" y="624745"/>
                        <a:pt x="633222" y="524351"/>
                      </a:cubicBezTo>
                      <a:cubicBezTo>
                        <a:pt x="666750" y="674180"/>
                        <a:pt x="718376" y="838486"/>
                        <a:pt x="811244" y="962311"/>
                      </a:cubicBezTo>
                      <a:cubicBezTo>
                        <a:pt x="855917" y="1021937"/>
                        <a:pt x="922687" y="1068038"/>
                        <a:pt x="979646" y="1115568"/>
                      </a:cubicBezTo>
                      <a:cubicBezTo>
                        <a:pt x="1047655" y="1172242"/>
                        <a:pt x="1115568" y="1228916"/>
                        <a:pt x="1183577" y="1285685"/>
                      </a:cubicBezTo>
                      <a:cubicBezTo>
                        <a:pt x="1234535" y="1328166"/>
                        <a:pt x="1285494" y="1370743"/>
                        <a:pt x="1336453" y="1413224"/>
                      </a:cubicBezTo>
                      <a:cubicBezTo>
                        <a:pt x="1312735" y="1325213"/>
                        <a:pt x="1285399" y="1195388"/>
                        <a:pt x="1333881" y="1112139"/>
                      </a:cubicBezTo>
                      <a:cubicBezTo>
                        <a:pt x="1336453" y="1107662"/>
                        <a:pt x="1339406" y="1103281"/>
                        <a:pt x="1340930" y="1098328"/>
                      </a:cubicBezTo>
                      <a:cubicBezTo>
                        <a:pt x="1352169" y="1062990"/>
                        <a:pt x="1326166" y="997553"/>
                        <a:pt x="1312450" y="965454"/>
                      </a:cubicBezTo>
                      <a:cubicBezTo>
                        <a:pt x="1295495" y="925640"/>
                        <a:pt x="1270540" y="889254"/>
                        <a:pt x="1238060" y="860584"/>
                      </a:cubicBezTo>
                      <a:cubicBezTo>
                        <a:pt x="1190911" y="819055"/>
                        <a:pt x="1126998" y="810673"/>
                        <a:pt x="1076992" y="775335"/>
                      </a:cubicBezTo>
                      <a:cubicBezTo>
                        <a:pt x="1056799" y="761143"/>
                        <a:pt x="1038892" y="743331"/>
                        <a:pt x="1022509" y="724948"/>
                      </a:cubicBezTo>
                      <a:cubicBezTo>
                        <a:pt x="959834" y="654844"/>
                        <a:pt x="916591" y="567976"/>
                        <a:pt x="882205" y="481298"/>
                      </a:cubicBezTo>
                      <a:cubicBezTo>
                        <a:pt x="863918" y="435293"/>
                        <a:pt x="848106" y="388334"/>
                        <a:pt x="834200" y="340805"/>
                      </a:cubicBezTo>
                      <a:cubicBezTo>
                        <a:pt x="856298" y="393954"/>
                        <a:pt x="882205" y="445865"/>
                        <a:pt x="909828" y="496348"/>
                      </a:cubicBezTo>
                      <a:cubicBezTo>
                        <a:pt x="953167" y="575310"/>
                        <a:pt x="1004126" y="665607"/>
                        <a:pt x="1079468" y="718471"/>
                      </a:cubicBezTo>
                      <a:cubicBezTo>
                        <a:pt x="1114806" y="743331"/>
                        <a:pt x="1159002" y="747998"/>
                        <a:pt x="1197674" y="765905"/>
                      </a:cubicBezTo>
                      <a:cubicBezTo>
                        <a:pt x="1227392" y="779717"/>
                        <a:pt x="1255395" y="797147"/>
                        <a:pt x="1280541" y="818198"/>
                      </a:cubicBezTo>
                      <a:cubicBezTo>
                        <a:pt x="1352360" y="878300"/>
                        <a:pt x="1392936" y="964597"/>
                        <a:pt x="1401985" y="1057180"/>
                      </a:cubicBezTo>
                      <a:cubicBezTo>
                        <a:pt x="1401985" y="1057180"/>
                        <a:pt x="1504664" y="873728"/>
                        <a:pt x="1445705" y="779812"/>
                      </a:cubicBezTo>
                      <a:cubicBezTo>
                        <a:pt x="1445705" y="779812"/>
                        <a:pt x="1415129" y="714280"/>
                        <a:pt x="1445705" y="683705"/>
                      </a:cubicBezTo>
                      <a:cubicBezTo>
                        <a:pt x="1438180" y="691229"/>
                        <a:pt x="1467517" y="753142"/>
                        <a:pt x="1471327" y="760667"/>
                      </a:cubicBezTo>
                      <a:cubicBezTo>
                        <a:pt x="1489234" y="796290"/>
                        <a:pt x="1505998" y="825341"/>
                        <a:pt x="1509236" y="865727"/>
                      </a:cubicBezTo>
                      <a:cubicBezTo>
                        <a:pt x="1511427" y="893350"/>
                        <a:pt x="1511903" y="920591"/>
                        <a:pt x="1508760" y="948214"/>
                      </a:cubicBezTo>
                      <a:cubicBezTo>
                        <a:pt x="1500188" y="1024604"/>
                        <a:pt x="1468184" y="1089089"/>
                        <a:pt x="1424654" y="1151096"/>
                      </a:cubicBezTo>
                      <a:cubicBezTo>
                        <a:pt x="1422083" y="1154716"/>
                        <a:pt x="1419511" y="1158431"/>
                        <a:pt x="1417892" y="1162526"/>
                      </a:cubicBezTo>
                      <a:cubicBezTo>
                        <a:pt x="1415796" y="1167860"/>
                        <a:pt x="1415320" y="1173671"/>
                        <a:pt x="1414939" y="1179481"/>
                      </a:cubicBezTo>
                      <a:cubicBezTo>
                        <a:pt x="1406938" y="1311116"/>
                        <a:pt x="1459230" y="1439513"/>
                        <a:pt x="1583436" y="1498283"/>
                      </a:cubicBezTo>
                      <a:cubicBezTo>
                        <a:pt x="1583436" y="1498283"/>
                        <a:pt x="1845564" y="1321403"/>
                        <a:pt x="1930718" y="1061466"/>
                      </a:cubicBezTo>
                      <a:cubicBezTo>
                        <a:pt x="1930718" y="1061466"/>
                        <a:pt x="2081403" y="757904"/>
                        <a:pt x="1836801" y="467392"/>
                      </a:cubicBezTo>
                      <a:cubicBezTo>
                        <a:pt x="1836801" y="467392"/>
                        <a:pt x="1620584" y="268605"/>
                        <a:pt x="1616202" y="19622"/>
                      </a:cubicBezTo>
                      <a:cubicBezTo>
                        <a:pt x="1616202" y="19622"/>
                        <a:pt x="1710119" y="296990"/>
                        <a:pt x="1856423" y="421481"/>
                      </a:cubicBezTo>
                      <a:cubicBezTo>
                        <a:pt x="1856423" y="421481"/>
                        <a:pt x="1948148" y="497967"/>
                        <a:pt x="1998345" y="615887"/>
                      </a:cubicBezTo>
                      <a:cubicBezTo>
                        <a:pt x="1996250" y="611029"/>
                        <a:pt x="2012347" y="589026"/>
                        <a:pt x="2014728" y="585216"/>
                      </a:cubicBezTo>
                      <a:cubicBezTo>
                        <a:pt x="2031016" y="558451"/>
                        <a:pt x="2050733" y="533210"/>
                        <a:pt x="2073307" y="511493"/>
                      </a:cubicBezTo>
                      <a:cubicBezTo>
                        <a:pt x="2109026" y="477107"/>
                        <a:pt x="2153412" y="454247"/>
                        <a:pt x="2189512" y="420338"/>
                      </a:cubicBezTo>
                      <a:cubicBezTo>
                        <a:pt x="2309622" y="307467"/>
                        <a:pt x="2323814" y="145542"/>
                        <a:pt x="2256092" y="0"/>
                      </a:cubicBezTo>
                      <a:cubicBezTo>
                        <a:pt x="2259330" y="7049"/>
                        <a:pt x="2270093" y="14573"/>
                        <a:pt x="2274951" y="20860"/>
                      </a:cubicBezTo>
                      <a:cubicBezTo>
                        <a:pt x="2290858" y="41053"/>
                        <a:pt x="2303431" y="63818"/>
                        <a:pt x="2313242" y="87535"/>
                      </a:cubicBezTo>
                      <a:cubicBezTo>
                        <a:pt x="2332673" y="134493"/>
                        <a:pt x="2344769" y="187166"/>
                        <a:pt x="2344293" y="238125"/>
                      </a:cubicBezTo>
                      <a:cubicBezTo>
                        <a:pt x="2343817" y="290322"/>
                        <a:pt x="2322290" y="323183"/>
                        <a:pt x="2294287" y="364617"/>
                      </a:cubicBezTo>
                      <a:cubicBezTo>
                        <a:pt x="2255901" y="421481"/>
                        <a:pt x="2216849" y="477965"/>
                        <a:pt x="2175129" y="532352"/>
                      </a:cubicBezTo>
                      <a:cubicBezTo>
                        <a:pt x="2149316" y="565880"/>
                        <a:pt x="2123504" y="599599"/>
                        <a:pt x="2094167" y="630174"/>
                      </a:cubicBezTo>
                      <a:cubicBezTo>
                        <a:pt x="2083594" y="641223"/>
                        <a:pt x="2073402" y="653034"/>
                        <a:pt x="2061401" y="662559"/>
                      </a:cubicBezTo>
                      <a:cubicBezTo>
                        <a:pt x="2049494" y="671894"/>
                        <a:pt x="2034540" y="679323"/>
                        <a:pt x="2029206" y="694468"/>
                      </a:cubicBezTo>
                      <a:cubicBezTo>
                        <a:pt x="2026349" y="702659"/>
                        <a:pt x="2027015" y="711613"/>
                        <a:pt x="2027682" y="720281"/>
                      </a:cubicBezTo>
                      <a:cubicBezTo>
                        <a:pt x="2032159" y="774763"/>
                        <a:pt x="2038160" y="829437"/>
                        <a:pt x="2040160" y="884015"/>
                      </a:cubicBezTo>
                      <a:cubicBezTo>
                        <a:pt x="2042065" y="934879"/>
                        <a:pt x="2048066" y="988314"/>
                        <a:pt x="2031206" y="1037368"/>
                      </a:cubicBezTo>
                      <a:cubicBezTo>
                        <a:pt x="2044827" y="997744"/>
                        <a:pt x="2092262" y="956310"/>
                        <a:pt x="2122361" y="930116"/>
                      </a:cubicBezTo>
                      <a:cubicBezTo>
                        <a:pt x="2155412" y="901256"/>
                        <a:pt x="2192941" y="877157"/>
                        <a:pt x="2233994" y="861441"/>
                      </a:cubicBezTo>
                      <a:cubicBezTo>
                        <a:pt x="2290858" y="839534"/>
                        <a:pt x="2355723" y="850202"/>
                        <a:pt x="2410873" y="824389"/>
                      </a:cubicBezTo>
                      <a:cubicBezTo>
                        <a:pt x="2437829" y="811721"/>
                        <a:pt x="2462213" y="794576"/>
                        <a:pt x="2484025" y="774383"/>
                      </a:cubicBezTo>
                      <a:cubicBezTo>
                        <a:pt x="2563749" y="700373"/>
                        <a:pt x="2606231" y="592646"/>
                        <a:pt x="2631853" y="489299"/>
                      </a:cubicBezTo>
                      <a:cubicBezTo>
                        <a:pt x="2600039" y="617411"/>
                        <a:pt x="2564225" y="747808"/>
                        <a:pt x="2457450" y="836200"/>
                      </a:cubicBezTo>
                      <a:cubicBezTo>
                        <a:pt x="2388680" y="893159"/>
                        <a:pt x="2299621" y="892016"/>
                        <a:pt x="2226469" y="938594"/>
                      </a:cubicBezTo>
                      <a:cubicBezTo>
                        <a:pt x="2145697" y="990124"/>
                        <a:pt x="2081879" y="1067086"/>
                        <a:pt x="2028158" y="1145191"/>
                      </a:cubicBezTo>
                      <a:cubicBezTo>
                        <a:pt x="2005870" y="1177576"/>
                        <a:pt x="1985201" y="1210913"/>
                        <a:pt x="1965674" y="1245013"/>
                      </a:cubicBezTo>
                      <a:cubicBezTo>
                        <a:pt x="1965674" y="1245013"/>
                        <a:pt x="1841183" y="1463421"/>
                        <a:pt x="1624965" y="1616297"/>
                      </a:cubicBezTo>
                      <a:cubicBezTo>
                        <a:pt x="1630299" y="1652016"/>
                        <a:pt x="1639348" y="1687639"/>
                        <a:pt x="1654397" y="1720501"/>
                      </a:cubicBezTo>
                      <a:cubicBezTo>
                        <a:pt x="1664684" y="1743075"/>
                        <a:pt x="1687163" y="1795558"/>
                        <a:pt x="1715643" y="1798225"/>
                      </a:cubicBezTo>
                      <a:cubicBezTo>
                        <a:pt x="1745933" y="1801082"/>
                        <a:pt x="1791176" y="1764316"/>
                        <a:pt x="1818799" y="1752695"/>
                      </a:cubicBezTo>
                      <a:cubicBezTo>
                        <a:pt x="1861947" y="1734503"/>
                        <a:pt x="1905095" y="1716310"/>
                        <a:pt x="1948244" y="1698117"/>
                      </a:cubicBezTo>
                      <a:cubicBezTo>
                        <a:pt x="2015585" y="1669733"/>
                        <a:pt x="2083022" y="1641253"/>
                        <a:pt x="2150364" y="1612868"/>
                      </a:cubicBezTo>
                      <a:cubicBezTo>
                        <a:pt x="2152841" y="1611821"/>
                        <a:pt x="2155412" y="1610773"/>
                        <a:pt x="2157889" y="1609725"/>
                      </a:cubicBezTo>
                      <a:cubicBezTo>
                        <a:pt x="2159318" y="1609154"/>
                        <a:pt x="2167890" y="1497521"/>
                        <a:pt x="2169986" y="1488948"/>
                      </a:cubicBezTo>
                      <a:cubicBezTo>
                        <a:pt x="2192084" y="1397413"/>
                        <a:pt x="2242661" y="1315022"/>
                        <a:pt x="2314385" y="1253966"/>
                      </a:cubicBezTo>
                      <a:cubicBezTo>
                        <a:pt x="2372106" y="1204913"/>
                        <a:pt x="2446496" y="1184339"/>
                        <a:pt x="2485454" y="1115854"/>
                      </a:cubicBezTo>
                      <a:cubicBezTo>
                        <a:pt x="2529459" y="1038415"/>
                        <a:pt x="2530888" y="942213"/>
                        <a:pt x="2520506" y="856202"/>
                      </a:cubicBezTo>
                      <a:cubicBezTo>
                        <a:pt x="2526411" y="905351"/>
                        <a:pt x="2546128" y="951262"/>
                        <a:pt x="2548414" y="1002316"/>
                      </a:cubicBezTo>
                      <a:cubicBezTo>
                        <a:pt x="2552319" y="1090898"/>
                        <a:pt x="2527173" y="1181195"/>
                        <a:pt x="2449068" y="1231583"/>
                      </a:cubicBezTo>
                      <a:cubicBezTo>
                        <a:pt x="2393442" y="1267492"/>
                        <a:pt x="2344484" y="1299972"/>
                        <a:pt x="2305717" y="1355122"/>
                      </a:cubicBezTo>
                      <a:cubicBezTo>
                        <a:pt x="2285048" y="1384459"/>
                        <a:pt x="2268950" y="1416844"/>
                        <a:pt x="2258282" y="1451134"/>
                      </a:cubicBezTo>
                      <a:cubicBezTo>
                        <a:pt x="2252186" y="1470660"/>
                        <a:pt x="2247995" y="1490663"/>
                        <a:pt x="2245519" y="1510951"/>
                      </a:cubicBezTo>
                      <a:cubicBezTo>
                        <a:pt x="2244185" y="1522095"/>
                        <a:pt x="2249138" y="1568101"/>
                        <a:pt x="2243138" y="1574768"/>
                      </a:cubicBezTo>
                      <a:cubicBezTo>
                        <a:pt x="2270189" y="1544288"/>
                        <a:pt x="2304574" y="1518571"/>
                        <a:pt x="2338483" y="1496568"/>
                      </a:cubicBezTo>
                      <a:cubicBezTo>
                        <a:pt x="2372868" y="1474184"/>
                        <a:pt x="2409730" y="1455420"/>
                        <a:pt x="2448497" y="1442180"/>
                      </a:cubicBezTo>
                      <a:cubicBezTo>
                        <a:pt x="2504694" y="1422940"/>
                        <a:pt x="2564606" y="1418749"/>
                        <a:pt x="2620899" y="1399032"/>
                      </a:cubicBezTo>
                      <a:cubicBezTo>
                        <a:pt x="2661095" y="1385030"/>
                        <a:pt x="2700242" y="1367981"/>
                        <a:pt x="2737580" y="1347502"/>
                      </a:cubicBezTo>
                      <a:cubicBezTo>
                        <a:pt x="2828735" y="1297686"/>
                        <a:pt x="2912078" y="1224820"/>
                        <a:pt x="2949607" y="1125569"/>
                      </a:cubicBezTo>
                      <a:cubicBezTo>
                        <a:pt x="2952464" y="1118140"/>
                        <a:pt x="2954941" y="1110615"/>
                        <a:pt x="2957227" y="1102995"/>
                      </a:cubicBezTo>
                      <a:cubicBezTo>
                        <a:pt x="2957227" y="1102995"/>
                        <a:pt x="2985612" y="1378172"/>
                        <a:pt x="2468023" y="1524476"/>
                      </a:cubicBezTo>
                      <a:cubicBezTo>
                        <a:pt x="2527459" y="1535430"/>
                        <a:pt x="2587943" y="1542383"/>
                        <a:pt x="2648141" y="1547432"/>
                      </a:cubicBezTo>
                      <a:cubicBezTo>
                        <a:pt x="2768441" y="1557623"/>
                        <a:pt x="2919698" y="1579436"/>
                        <a:pt x="3025902" y="1510665"/>
                      </a:cubicBezTo>
                      <a:cubicBezTo>
                        <a:pt x="3104102" y="1460087"/>
                        <a:pt x="3203639" y="1387031"/>
                        <a:pt x="3224022" y="1289971"/>
                      </a:cubicBezTo>
                      <a:cubicBezTo>
                        <a:pt x="3224689" y="1286828"/>
                        <a:pt x="3226499" y="1281875"/>
                        <a:pt x="3225927" y="1278731"/>
                      </a:cubicBezTo>
                      <a:cubicBezTo>
                        <a:pt x="3225927" y="1278731"/>
                        <a:pt x="3267456" y="1506950"/>
                        <a:pt x="2891790" y="1607439"/>
                      </a:cubicBezTo>
                      <a:cubicBezTo>
                        <a:pt x="2891790" y="1607439"/>
                        <a:pt x="2546699" y="1648968"/>
                        <a:pt x="2341436" y="1607439"/>
                      </a:cubicBezTo>
                      <a:lnTo>
                        <a:pt x="1723358" y="1908810"/>
                      </a:lnTo>
                      <a:lnTo>
                        <a:pt x="1727740" y="2422112"/>
                      </a:lnTo>
                      <a:cubicBezTo>
                        <a:pt x="1727740" y="2422112"/>
                        <a:pt x="1729931" y="2522601"/>
                        <a:pt x="1843469" y="2557558"/>
                      </a:cubicBezTo>
                      <a:lnTo>
                        <a:pt x="1295400" y="2557558"/>
                      </a:lnTo>
                      <a:close/>
                    </a:path>
                  </a:pathLst>
                </a:custGeom>
                <a:solidFill>
                  <a:srgbClr val="002856"/>
                </a:solidFill>
                <a:ln w="9525" cap="flat">
                  <a:noFill/>
                  <a:prstDash val="solid"/>
                  <a:miter/>
                </a:ln>
              </p:spPr>
              <p:txBody>
                <a:bodyPr rtlCol="0" anchor="ctr"/>
                <a:lstStyle/>
                <a:p>
                  <a:endParaRPr lang="en-US" sz="2400"/>
                </a:p>
              </p:txBody>
            </p:sp>
            <p:sp>
              <p:nvSpPr>
                <p:cNvPr id="26" name="Freeform: Shape 25">
                  <a:extLst>
                    <a:ext uri="{FF2B5EF4-FFF2-40B4-BE49-F238E27FC236}">
                      <a16:creationId xmlns:a16="http://schemas.microsoft.com/office/drawing/2014/main" xmlns="" id="{5F80DB35-38DD-4A24-BCA8-0D2D1C9F19AE}"/>
                    </a:ext>
                  </a:extLst>
                </p:cNvPr>
                <p:cNvSpPr/>
                <p:nvPr/>
              </p:nvSpPr>
              <p:spPr bwMode="gray">
                <a:xfrm>
                  <a:off x="7863891" y="1827597"/>
                  <a:ext cx="196464" cy="432222"/>
                </a:xfrm>
                <a:custGeom>
                  <a:avLst/>
                  <a:gdLst>
                    <a:gd name="connsiteX0" fmla="*/ 15910 w 142875"/>
                    <a:gd name="connsiteY0" fmla="*/ 317373 h 314325"/>
                    <a:gd name="connsiteX1" fmla="*/ 129448 w 142875"/>
                    <a:gd name="connsiteY1" fmla="*/ 0 h 314325"/>
                    <a:gd name="connsiteX2" fmla="*/ 15910 w 142875"/>
                    <a:gd name="connsiteY2" fmla="*/ 317373 h 314325"/>
                  </a:gdLst>
                  <a:ahLst/>
                  <a:cxnLst>
                    <a:cxn ang="0">
                      <a:pos x="connsiteX0" y="connsiteY0"/>
                    </a:cxn>
                    <a:cxn ang="0">
                      <a:pos x="connsiteX1" y="connsiteY1"/>
                    </a:cxn>
                    <a:cxn ang="0">
                      <a:pos x="connsiteX2" y="connsiteY2"/>
                    </a:cxn>
                  </a:cxnLst>
                  <a:rect l="l" t="t" r="r" b="b"/>
                  <a:pathLst>
                    <a:path w="142875" h="314325">
                      <a:moveTo>
                        <a:pt x="15910" y="317373"/>
                      </a:moveTo>
                      <a:cubicBezTo>
                        <a:pt x="15910" y="317373"/>
                        <a:pt x="-62671" y="96012"/>
                        <a:pt x="129448" y="0"/>
                      </a:cubicBezTo>
                      <a:cubicBezTo>
                        <a:pt x="129543" y="-95"/>
                        <a:pt x="216887" y="218313"/>
                        <a:pt x="15910" y="317373"/>
                      </a:cubicBezTo>
                      <a:close/>
                    </a:path>
                  </a:pathLst>
                </a:custGeom>
                <a:solidFill>
                  <a:srgbClr val="002856"/>
                </a:solidFill>
                <a:ln w="9525" cap="flat">
                  <a:noFill/>
                  <a:prstDash val="solid"/>
                  <a:miter/>
                </a:ln>
              </p:spPr>
              <p:txBody>
                <a:bodyPr rtlCol="0" anchor="ctr"/>
                <a:lstStyle/>
                <a:p>
                  <a:endParaRPr lang="en-US" sz="2400"/>
                </a:p>
              </p:txBody>
            </p:sp>
            <p:sp>
              <p:nvSpPr>
                <p:cNvPr id="27" name="Freeform: Shape 26">
                  <a:extLst>
                    <a:ext uri="{FF2B5EF4-FFF2-40B4-BE49-F238E27FC236}">
                      <a16:creationId xmlns:a16="http://schemas.microsoft.com/office/drawing/2014/main" xmlns="" id="{A42B7E33-87F4-4E4C-A0F7-953C9A0F2962}"/>
                    </a:ext>
                  </a:extLst>
                </p:cNvPr>
                <p:cNvSpPr/>
                <p:nvPr/>
              </p:nvSpPr>
              <p:spPr bwMode="gray">
                <a:xfrm>
                  <a:off x="8445108" y="1806902"/>
                  <a:ext cx="235757" cy="419124"/>
                </a:xfrm>
                <a:custGeom>
                  <a:avLst/>
                  <a:gdLst>
                    <a:gd name="connsiteX0" fmla="*/ 156349 w 171450"/>
                    <a:gd name="connsiteY0" fmla="*/ 305562 h 304800"/>
                    <a:gd name="connsiteX1" fmla="*/ 13854 w 171450"/>
                    <a:gd name="connsiteY1" fmla="*/ 0 h 304800"/>
                    <a:gd name="connsiteX2" fmla="*/ 156349 w 171450"/>
                    <a:gd name="connsiteY2" fmla="*/ 305562 h 304800"/>
                  </a:gdLst>
                  <a:ahLst/>
                  <a:cxnLst>
                    <a:cxn ang="0">
                      <a:pos x="connsiteX0" y="connsiteY0"/>
                    </a:cxn>
                    <a:cxn ang="0">
                      <a:pos x="connsiteX1" y="connsiteY1"/>
                    </a:cxn>
                    <a:cxn ang="0">
                      <a:pos x="connsiteX2" y="connsiteY2"/>
                    </a:cxn>
                  </a:cxnLst>
                  <a:rect l="l" t="t" r="r" b="b"/>
                  <a:pathLst>
                    <a:path w="171450" h="304800">
                      <a:moveTo>
                        <a:pt x="156349" y="305562"/>
                      </a:moveTo>
                      <a:cubicBezTo>
                        <a:pt x="156349" y="305562"/>
                        <a:pt x="-55202" y="203454"/>
                        <a:pt x="13854" y="0"/>
                      </a:cubicBezTo>
                      <a:cubicBezTo>
                        <a:pt x="13854" y="0"/>
                        <a:pt x="229501" y="93917"/>
                        <a:pt x="156349" y="305562"/>
                      </a:cubicBezTo>
                      <a:close/>
                    </a:path>
                  </a:pathLst>
                </a:custGeom>
                <a:solidFill>
                  <a:srgbClr val="002856"/>
                </a:solidFill>
                <a:ln w="9525" cap="flat">
                  <a:noFill/>
                  <a:prstDash val="solid"/>
                  <a:miter/>
                </a:ln>
              </p:spPr>
              <p:txBody>
                <a:bodyPr rtlCol="0" anchor="ctr"/>
                <a:lstStyle/>
                <a:p>
                  <a:endParaRPr lang="en-US" sz="2400"/>
                </a:p>
              </p:txBody>
            </p:sp>
            <p:sp>
              <p:nvSpPr>
                <p:cNvPr id="28" name="Freeform: Shape 27">
                  <a:extLst>
                    <a:ext uri="{FF2B5EF4-FFF2-40B4-BE49-F238E27FC236}">
                      <a16:creationId xmlns:a16="http://schemas.microsoft.com/office/drawing/2014/main" xmlns="" id="{C495AF4E-1814-4AB6-B1E9-A8D221288E70}"/>
                    </a:ext>
                  </a:extLst>
                </p:cNvPr>
                <p:cNvSpPr/>
                <p:nvPr/>
              </p:nvSpPr>
              <p:spPr bwMode="gray">
                <a:xfrm>
                  <a:off x="7479942" y="930015"/>
                  <a:ext cx="235757" cy="419124"/>
                </a:xfrm>
                <a:custGeom>
                  <a:avLst/>
                  <a:gdLst>
                    <a:gd name="connsiteX0" fmla="*/ 156349 w 171450"/>
                    <a:gd name="connsiteY0" fmla="*/ 305562 h 304800"/>
                    <a:gd name="connsiteX1" fmla="*/ 13855 w 171450"/>
                    <a:gd name="connsiteY1" fmla="*/ 0 h 304800"/>
                    <a:gd name="connsiteX2" fmla="*/ 156349 w 171450"/>
                    <a:gd name="connsiteY2" fmla="*/ 305562 h 304800"/>
                  </a:gdLst>
                  <a:ahLst/>
                  <a:cxnLst>
                    <a:cxn ang="0">
                      <a:pos x="connsiteX0" y="connsiteY0"/>
                    </a:cxn>
                    <a:cxn ang="0">
                      <a:pos x="connsiteX1" y="connsiteY1"/>
                    </a:cxn>
                    <a:cxn ang="0">
                      <a:pos x="connsiteX2" y="connsiteY2"/>
                    </a:cxn>
                  </a:cxnLst>
                  <a:rect l="l" t="t" r="r" b="b"/>
                  <a:pathLst>
                    <a:path w="171450" h="304800">
                      <a:moveTo>
                        <a:pt x="156349" y="305562"/>
                      </a:moveTo>
                      <a:cubicBezTo>
                        <a:pt x="156349" y="305562"/>
                        <a:pt x="-55202" y="203454"/>
                        <a:pt x="13855" y="0"/>
                      </a:cubicBezTo>
                      <a:cubicBezTo>
                        <a:pt x="13950" y="0"/>
                        <a:pt x="229596" y="93821"/>
                        <a:pt x="156349" y="305562"/>
                      </a:cubicBezTo>
                      <a:close/>
                    </a:path>
                  </a:pathLst>
                </a:custGeom>
                <a:solidFill>
                  <a:srgbClr val="002856"/>
                </a:solidFill>
                <a:ln w="9525" cap="flat">
                  <a:noFill/>
                  <a:prstDash val="solid"/>
                  <a:miter/>
                </a:ln>
              </p:spPr>
              <p:txBody>
                <a:bodyPr rtlCol="0" anchor="ctr"/>
                <a:lstStyle/>
                <a:p>
                  <a:endParaRPr lang="en-US" sz="2400"/>
                </a:p>
              </p:txBody>
            </p:sp>
            <p:sp>
              <p:nvSpPr>
                <p:cNvPr id="29" name="Freeform: Shape 28">
                  <a:extLst>
                    <a:ext uri="{FF2B5EF4-FFF2-40B4-BE49-F238E27FC236}">
                      <a16:creationId xmlns:a16="http://schemas.microsoft.com/office/drawing/2014/main" xmlns="" id="{103B6BAE-07FC-4984-9BF3-095A13FD3922}"/>
                    </a:ext>
                  </a:extLst>
                </p:cNvPr>
                <p:cNvSpPr/>
                <p:nvPr/>
              </p:nvSpPr>
              <p:spPr bwMode="gray">
                <a:xfrm>
                  <a:off x="6290762" y="707355"/>
                  <a:ext cx="406027" cy="222659"/>
                </a:xfrm>
                <a:custGeom>
                  <a:avLst/>
                  <a:gdLst>
                    <a:gd name="connsiteX0" fmla="*/ 296704 w 295275"/>
                    <a:gd name="connsiteY0" fmla="*/ 166060 h 161925"/>
                    <a:gd name="connsiteX1" fmla="*/ 0 w 295275"/>
                    <a:gd name="connsiteY1" fmla="*/ 5944 h 161925"/>
                    <a:gd name="connsiteX2" fmla="*/ 296704 w 295275"/>
                    <a:gd name="connsiteY2" fmla="*/ 166060 h 161925"/>
                  </a:gdLst>
                  <a:ahLst/>
                  <a:cxnLst>
                    <a:cxn ang="0">
                      <a:pos x="connsiteX0" y="connsiteY0"/>
                    </a:cxn>
                    <a:cxn ang="0">
                      <a:pos x="connsiteX1" y="connsiteY1"/>
                    </a:cxn>
                    <a:cxn ang="0">
                      <a:pos x="connsiteX2" y="connsiteY2"/>
                    </a:cxn>
                  </a:cxnLst>
                  <a:rect l="l" t="t" r="r" b="b"/>
                  <a:pathLst>
                    <a:path w="295275" h="161925">
                      <a:moveTo>
                        <a:pt x="296704" y="166060"/>
                      </a:moveTo>
                      <a:cubicBezTo>
                        <a:pt x="296704" y="166060"/>
                        <a:pt x="66104" y="210446"/>
                        <a:pt x="0" y="5944"/>
                      </a:cubicBezTo>
                      <a:cubicBezTo>
                        <a:pt x="0" y="5944"/>
                        <a:pt x="229076" y="-47491"/>
                        <a:pt x="296704" y="166060"/>
                      </a:cubicBezTo>
                      <a:close/>
                    </a:path>
                  </a:pathLst>
                </a:custGeom>
                <a:solidFill>
                  <a:srgbClr val="002856"/>
                </a:solidFill>
                <a:ln w="9525" cap="flat">
                  <a:noFill/>
                  <a:prstDash val="solid"/>
                  <a:miter/>
                </a:ln>
              </p:spPr>
              <p:txBody>
                <a:bodyPr rtlCol="0" anchor="ctr"/>
                <a:lstStyle/>
                <a:p>
                  <a:endParaRPr lang="en-US" sz="2400"/>
                </a:p>
              </p:txBody>
            </p:sp>
            <p:sp>
              <p:nvSpPr>
                <p:cNvPr id="31" name="Freeform: Shape 30">
                  <a:extLst>
                    <a:ext uri="{FF2B5EF4-FFF2-40B4-BE49-F238E27FC236}">
                      <a16:creationId xmlns:a16="http://schemas.microsoft.com/office/drawing/2014/main" xmlns="" id="{2116E0CA-AAEA-4FBD-85C9-280CF2981C94}"/>
                    </a:ext>
                  </a:extLst>
                </p:cNvPr>
                <p:cNvSpPr/>
                <p:nvPr/>
              </p:nvSpPr>
              <p:spPr bwMode="gray">
                <a:xfrm>
                  <a:off x="5704076" y="866230"/>
                  <a:ext cx="209562" cy="432222"/>
                </a:xfrm>
                <a:custGeom>
                  <a:avLst/>
                  <a:gdLst>
                    <a:gd name="connsiteX0" fmla="*/ 26684 w 152400"/>
                    <a:gd name="connsiteY0" fmla="*/ 320326 h 314325"/>
                    <a:gd name="connsiteX1" fmla="*/ 131840 w 152400"/>
                    <a:gd name="connsiteY1" fmla="*/ 0 h 314325"/>
                    <a:gd name="connsiteX2" fmla="*/ 26684 w 152400"/>
                    <a:gd name="connsiteY2" fmla="*/ 320326 h 314325"/>
                  </a:gdLst>
                  <a:ahLst/>
                  <a:cxnLst>
                    <a:cxn ang="0">
                      <a:pos x="connsiteX0" y="connsiteY0"/>
                    </a:cxn>
                    <a:cxn ang="0">
                      <a:pos x="connsiteX1" y="connsiteY1"/>
                    </a:cxn>
                    <a:cxn ang="0">
                      <a:pos x="connsiteX2" y="connsiteY2"/>
                    </a:cxn>
                  </a:cxnLst>
                  <a:rect l="l" t="t" r="r" b="b"/>
                  <a:pathLst>
                    <a:path w="152400" h="314325">
                      <a:moveTo>
                        <a:pt x="26684" y="320326"/>
                      </a:moveTo>
                      <a:cubicBezTo>
                        <a:pt x="26684" y="320326"/>
                        <a:pt x="224613" y="193834"/>
                        <a:pt x="131840" y="0"/>
                      </a:cubicBezTo>
                      <a:cubicBezTo>
                        <a:pt x="131840" y="0"/>
                        <a:pt x="-71233" y="118777"/>
                        <a:pt x="26684" y="320326"/>
                      </a:cubicBezTo>
                      <a:close/>
                    </a:path>
                  </a:pathLst>
                </a:custGeom>
                <a:solidFill>
                  <a:srgbClr val="002856"/>
                </a:solidFill>
                <a:ln w="9525" cap="flat">
                  <a:noFill/>
                  <a:prstDash val="solid"/>
                  <a:miter/>
                </a:ln>
              </p:spPr>
              <p:txBody>
                <a:bodyPr rtlCol="0" anchor="ctr"/>
                <a:lstStyle/>
                <a:p>
                  <a:endParaRPr lang="en-US" sz="2400"/>
                </a:p>
              </p:txBody>
            </p:sp>
            <p:sp>
              <p:nvSpPr>
                <p:cNvPr id="32" name="Freeform: Shape 31">
                  <a:extLst>
                    <a:ext uri="{FF2B5EF4-FFF2-40B4-BE49-F238E27FC236}">
                      <a16:creationId xmlns:a16="http://schemas.microsoft.com/office/drawing/2014/main" xmlns="" id="{7985168C-8AA7-4E89-8746-10698208A9CC}"/>
                    </a:ext>
                  </a:extLst>
                </p:cNvPr>
                <p:cNvSpPr/>
                <p:nvPr/>
              </p:nvSpPr>
              <p:spPr bwMode="gray">
                <a:xfrm>
                  <a:off x="4477372" y="1570754"/>
                  <a:ext cx="458417" cy="183366"/>
                </a:xfrm>
                <a:custGeom>
                  <a:avLst/>
                  <a:gdLst>
                    <a:gd name="connsiteX0" fmla="*/ 0 w 333375"/>
                    <a:gd name="connsiteY0" fmla="*/ 50386 h 133350"/>
                    <a:gd name="connsiteX1" fmla="*/ 334423 w 333375"/>
                    <a:gd name="connsiteY1" fmla="*/ 92772 h 133350"/>
                    <a:gd name="connsiteX2" fmla="*/ 0 w 333375"/>
                    <a:gd name="connsiteY2" fmla="*/ 50386 h 133350"/>
                  </a:gdLst>
                  <a:ahLst/>
                  <a:cxnLst>
                    <a:cxn ang="0">
                      <a:pos x="connsiteX0" y="connsiteY0"/>
                    </a:cxn>
                    <a:cxn ang="0">
                      <a:pos x="connsiteX1" y="connsiteY1"/>
                    </a:cxn>
                    <a:cxn ang="0">
                      <a:pos x="connsiteX2" y="connsiteY2"/>
                    </a:cxn>
                  </a:cxnLst>
                  <a:rect l="l" t="t" r="r" b="b"/>
                  <a:pathLst>
                    <a:path w="333375" h="133350">
                      <a:moveTo>
                        <a:pt x="0" y="50386"/>
                      </a:moveTo>
                      <a:cubicBezTo>
                        <a:pt x="0" y="50386"/>
                        <a:pt x="161735" y="220693"/>
                        <a:pt x="334423" y="92772"/>
                      </a:cubicBezTo>
                      <a:cubicBezTo>
                        <a:pt x="334423" y="92772"/>
                        <a:pt x="179261" y="-83917"/>
                        <a:pt x="0" y="50386"/>
                      </a:cubicBezTo>
                      <a:close/>
                    </a:path>
                  </a:pathLst>
                </a:custGeom>
                <a:solidFill>
                  <a:srgbClr val="002856"/>
                </a:solidFill>
                <a:ln w="9525" cap="flat">
                  <a:noFill/>
                  <a:prstDash val="solid"/>
                  <a:miter/>
                </a:ln>
              </p:spPr>
              <p:txBody>
                <a:bodyPr rtlCol="0" anchor="ctr"/>
                <a:lstStyle/>
                <a:p>
                  <a:endParaRPr lang="en-US" sz="2400"/>
                </a:p>
              </p:txBody>
            </p:sp>
            <p:sp>
              <p:nvSpPr>
                <p:cNvPr id="36" name="Freeform: Shape 35">
                  <a:extLst>
                    <a:ext uri="{FF2B5EF4-FFF2-40B4-BE49-F238E27FC236}">
                      <a16:creationId xmlns:a16="http://schemas.microsoft.com/office/drawing/2014/main" xmlns="" id="{3AD30780-96B7-4089-B95C-5BF271617B29}"/>
                    </a:ext>
                  </a:extLst>
                </p:cNvPr>
                <p:cNvSpPr/>
                <p:nvPr/>
              </p:nvSpPr>
              <p:spPr bwMode="gray">
                <a:xfrm>
                  <a:off x="5127521" y="2528449"/>
                  <a:ext cx="261952" cy="379831"/>
                </a:xfrm>
                <a:custGeom>
                  <a:avLst/>
                  <a:gdLst>
                    <a:gd name="connsiteX0" fmla="*/ 4108 w 190500"/>
                    <a:gd name="connsiteY0" fmla="*/ 277844 h 276225"/>
                    <a:gd name="connsiteX1" fmla="*/ 195085 w 190500"/>
                    <a:gd name="connsiteY1" fmla="*/ 0 h 276225"/>
                    <a:gd name="connsiteX2" fmla="*/ 4108 w 190500"/>
                    <a:gd name="connsiteY2" fmla="*/ 277844 h 276225"/>
                  </a:gdLst>
                  <a:ahLst/>
                  <a:cxnLst>
                    <a:cxn ang="0">
                      <a:pos x="connsiteX0" y="connsiteY0"/>
                    </a:cxn>
                    <a:cxn ang="0">
                      <a:pos x="connsiteX1" y="connsiteY1"/>
                    </a:cxn>
                    <a:cxn ang="0">
                      <a:pos x="connsiteX2" y="connsiteY2"/>
                    </a:cxn>
                  </a:cxnLst>
                  <a:rect l="l" t="t" r="r" b="b"/>
                  <a:pathLst>
                    <a:path w="190500" h="276225">
                      <a:moveTo>
                        <a:pt x="4108" y="277844"/>
                      </a:moveTo>
                      <a:cubicBezTo>
                        <a:pt x="4108" y="277844"/>
                        <a:pt x="229565" y="212122"/>
                        <a:pt x="195085" y="0"/>
                      </a:cubicBezTo>
                      <a:cubicBezTo>
                        <a:pt x="195085" y="0"/>
                        <a:pt x="-33134" y="56960"/>
                        <a:pt x="4108" y="277844"/>
                      </a:cubicBezTo>
                      <a:close/>
                    </a:path>
                  </a:pathLst>
                </a:custGeom>
                <a:solidFill>
                  <a:srgbClr val="002856"/>
                </a:solidFill>
                <a:ln w="9525" cap="flat">
                  <a:noFill/>
                  <a:prstDash val="solid"/>
                  <a:miter/>
                </a:ln>
              </p:spPr>
              <p:txBody>
                <a:bodyPr rtlCol="0" anchor="ctr"/>
                <a:lstStyle/>
                <a:p>
                  <a:endParaRPr lang="en-US" sz="2400"/>
                </a:p>
              </p:txBody>
            </p:sp>
          </p:grpSp>
          <p:sp>
            <p:nvSpPr>
              <p:cNvPr id="8" name="Graphic 36">
                <a:extLst>
                  <a:ext uri="{FF2B5EF4-FFF2-40B4-BE49-F238E27FC236}">
                    <a16:creationId xmlns:a16="http://schemas.microsoft.com/office/drawing/2014/main" xmlns="" id="{B6D61B06-DB6B-44CD-96B9-3A3A8DF1FAF1}"/>
                  </a:ext>
                </a:extLst>
              </p:cNvPr>
              <p:cNvSpPr/>
              <p:nvPr/>
            </p:nvSpPr>
            <p:spPr bwMode="gray">
              <a:xfrm>
                <a:off x="5731863" y="3933795"/>
                <a:ext cx="1483961" cy="741980"/>
              </a:xfrm>
              <a:custGeom>
                <a:avLst/>
                <a:gdLst>
                  <a:gd name="connsiteX0" fmla="*/ 0 w 1483961"/>
                  <a:gd name="connsiteY0" fmla="*/ 0 h 741980"/>
                  <a:gd name="connsiteX1" fmla="*/ 741981 w 1483961"/>
                  <a:gd name="connsiteY1" fmla="*/ 741980 h 741980"/>
                  <a:gd name="connsiteX2" fmla="*/ 1483962 w 1483961"/>
                  <a:gd name="connsiteY2" fmla="*/ 0 h 741980"/>
                  <a:gd name="connsiteX3" fmla="*/ 0 w 1483961"/>
                  <a:gd name="connsiteY3" fmla="*/ 0 h 741980"/>
                </a:gdLst>
                <a:ahLst/>
                <a:cxnLst>
                  <a:cxn ang="0">
                    <a:pos x="connsiteX0" y="connsiteY0"/>
                  </a:cxn>
                  <a:cxn ang="0">
                    <a:pos x="connsiteX1" y="connsiteY1"/>
                  </a:cxn>
                  <a:cxn ang="0">
                    <a:pos x="connsiteX2" y="connsiteY2"/>
                  </a:cxn>
                  <a:cxn ang="0">
                    <a:pos x="connsiteX3" y="connsiteY3"/>
                  </a:cxn>
                </a:cxnLst>
                <a:rect l="l" t="t" r="r" b="b"/>
                <a:pathLst>
                  <a:path w="1483961" h="741980">
                    <a:moveTo>
                      <a:pt x="0" y="0"/>
                    </a:moveTo>
                    <a:cubicBezTo>
                      <a:pt x="0" y="409825"/>
                      <a:pt x="332156" y="741980"/>
                      <a:pt x="741981" y="741980"/>
                    </a:cubicBezTo>
                    <a:cubicBezTo>
                      <a:pt x="1151806" y="741980"/>
                      <a:pt x="1483962" y="409825"/>
                      <a:pt x="1483962" y="0"/>
                    </a:cubicBezTo>
                    <a:lnTo>
                      <a:pt x="0" y="0"/>
                    </a:lnTo>
                    <a:close/>
                  </a:path>
                </a:pathLst>
              </a:custGeom>
              <a:solidFill>
                <a:srgbClr val="002856"/>
              </a:solidFill>
              <a:ln w="13034" cap="flat">
                <a:noFill/>
                <a:prstDash val="solid"/>
                <a:miter/>
              </a:ln>
            </p:spPr>
            <p:txBody>
              <a:bodyPr rtlCol="0" anchor="ctr"/>
              <a:lstStyle/>
              <a:p>
                <a:endParaRPr lang="en-US"/>
              </a:p>
            </p:txBody>
          </p:sp>
        </p:grpSp>
      </p:grpSp>
      <p:grpSp>
        <p:nvGrpSpPr>
          <p:cNvPr id="9" name="Group 8">
            <a:extLst>
              <a:ext uri="{FF2B5EF4-FFF2-40B4-BE49-F238E27FC236}">
                <a16:creationId xmlns:a16="http://schemas.microsoft.com/office/drawing/2014/main" xmlns="" id="{4B601674-8EA9-488B-B08A-A53C59C5E824}"/>
              </a:ext>
            </a:extLst>
          </p:cNvPr>
          <p:cNvGrpSpPr/>
          <p:nvPr/>
        </p:nvGrpSpPr>
        <p:grpSpPr bwMode="gray">
          <a:xfrm>
            <a:off x="4565172" y="2036052"/>
            <a:ext cx="3730801" cy="3753347"/>
            <a:chOff x="4565172" y="2036052"/>
            <a:chExt cx="3730801" cy="3753347"/>
          </a:xfrm>
        </p:grpSpPr>
        <p:sp>
          <p:nvSpPr>
            <p:cNvPr id="38" name="TextBox 37">
              <a:extLst>
                <a:ext uri="{FF2B5EF4-FFF2-40B4-BE49-F238E27FC236}">
                  <a16:creationId xmlns:a16="http://schemas.microsoft.com/office/drawing/2014/main" xmlns="" id="{7294BE81-894E-42BD-A9EC-0128B622D3F3}"/>
                </a:ext>
              </a:extLst>
            </p:cNvPr>
            <p:cNvSpPr txBox="1"/>
            <p:nvPr/>
          </p:nvSpPr>
          <p:spPr bwMode="gray">
            <a:xfrm>
              <a:off x="4565172" y="2036052"/>
              <a:ext cx="3730801" cy="3753347"/>
            </a:xfrm>
            <a:prstGeom prst="rect">
              <a:avLst/>
            </a:prstGeom>
            <a:noFill/>
          </p:spPr>
          <p:txBody>
            <a:bodyPr wrap="none" lIns="0" rtlCol="0">
              <a:prstTxWarp prst="textArchDown">
                <a:avLst>
                  <a:gd name="adj" fmla="val 510450"/>
                </a:avLst>
              </a:prstTxWarp>
              <a:spAutoFit/>
            </a:bodyPr>
            <a:lstStyle/>
            <a:p>
              <a:pPr algn="ctr"/>
              <a:r>
                <a:rPr lang="en-US" sz="1400" b="1">
                  <a:solidFill>
                    <a:srgbClr val="BDBDBD"/>
                  </a:solidFill>
                </a:rPr>
                <a:t>Career Enablers Framework</a:t>
              </a:r>
            </a:p>
          </p:txBody>
        </p:sp>
        <p:sp>
          <p:nvSpPr>
            <p:cNvPr id="39" name="TextBox 38">
              <a:extLst>
                <a:ext uri="{FF2B5EF4-FFF2-40B4-BE49-F238E27FC236}">
                  <a16:creationId xmlns:a16="http://schemas.microsoft.com/office/drawing/2014/main" xmlns="" id="{166F7A93-8677-4E75-BC4C-5EE4C93C36C2}"/>
                </a:ext>
              </a:extLst>
            </p:cNvPr>
            <p:cNvSpPr txBox="1"/>
            <p:nvPr/>
          </p:nvSpPr>
          <p:spPr bwMode="gray">
            <a:xfrm>
              <a:off x="5025167" y="2424669"/>
              <a:ext cx="2820973" cy="2935062"/>
            </a:xfrm>
            <a:prstGeom prst="rect">
              <a:avLst/>
            </a:prstGeom>
            <a:noFill/>
          </p:spPr>
          <p:txBody>
            <a:bodyPr wrap="none" lIns="0" rtlCol="0">
              <a:prstTxWarp prst="textArchDown">
                <a:avLst>
                  <a:gd name="adj" fmla="val 841855"/>
                </a:avLst>
              </a:prstTxWarp>
              <a:spAutoFit/>
            </a:bodyPr>
            <a:lstStyle/>
            <a:p>
              <a:pPr algn="ctr"/>
              <a:r>
                <a:rPr lang="en-US" sz="1400" b="1">
                  <a:solidFill>
                    <a:srgbClr val="979D9D"/>
                  </a:solidFill>
                </a:rPr>
                <a:t>Career &amp; Growth Path Examples</a:t>
              </a:r>
            </a:p>
          </p:txBody>
        </p:sp>
        <p:sp>
          <p:nvSpPr>
            <p:cNvPr id="40" name="TextBox 39">
              <a:extLst>
                <a:ext uri="{FF2B5EF4-FFF2-40B4-BE49-F238E27FC236}">
                  <a16:creationId xmlns:a16="http://schemas.microsoft.com/office/drawing/2014/main" xmlns="" id="{308670FC-A0A5-4710-BCDC-FC177F628549}"/>
                </a:ext>
              </a:extLst>
            </p:cNvPr>
            <p:cNvSpPr txBox="1"/>
            <p:nvPr/>
          </p:nvSpPr>
          <p:spPr bwMode="gray">
            <a:xfrm>
              <a:off x="5446081" y="2609342"/>
              <a:ext cx="1988117" cy="2305574"/>
            </a:xfrm>
            <a:prstGeom prst="rect">
              <a:avLst/>
            </a:prstGeom>
            <a:noFill/>
          </p:spPr>
          <p:txBody>
            <a:bodyPr wrap="none" lIns="0" rtlCol="0">
              <a:prstTxWarp prst="textArchDown">
                <a:avLst>
                  <a:gd name="adj" fmla="val 1066281"/>
                </a:avLst>
              </a:prstTxWarp>
              <a:spAutoFit/>
            </a:bodyPr>
            <a:lstStyle/>
            <a:p>
              <a:pPr algn="ctr"/>
              <a:r>
                <a:rPr lang="en-US" sz="1400" b="1">
                  <a:solidFill>
                    <a:schemeClr val="bg1"/>
                  </a:solidFill>
                  <a:latin typeface="+mj-lt"/>
                </a:rPr>
                <a:t>Career Path Framework</a:t>
              </a:r>
            </a:p>
          </p:txBody>
        </p:sp>
      </p:grpSp>
      <p:sp>
        <p:nvSpPr>
          <p:cNvPr id="41" name="TextBox 40">
            <a:extLst>
              <a:ext uri="{FF2B5EF4-FFF2-40B4-BE49-F238E27FC236}">
                <a16:creationId xmlns:a16="http://schemas.microsoft.com/office/drawing/2014/main" xmlns="" id="{857EF757-C198-4F13-B9AE-6941E72F5B1B}"/>
              </a:ext>
            </a:extLst>
          </p:cNvPr>
          <p:cNvSpPr txBox="1"/>
          <p:nvPr/>
        </p:nvSpPr>
        <p:spPr bwMode="gray">
          <a:xfrm>
            <a:off x="6496408" y="4038962"/>
            <a:ext cx="92398" cy="369332"/>
          </a:xfrm>
          <a:prstGeom prst="rect">
            <a:avLst/>
          </a:prstGeom>
          <a:noFill/>
        </p:spPr>
        <p:txBody>
          <a:bodyPr wrap="none" lIns="0" rtlCol="0">
            <a:spAutoFit/>
          </a:bodyPr>
          <a:lstStyle/>
          <a:p>
            <a:pPr algn="ctr"/>
            <a:endParaRPr lang="en-US" b="1">
              <a:solidFill>
                <a:schemeClr val="bg1"/>
              </a:solidFill>
              <a:latin typeface="+mj-lt"/>
            </a:endParaRPr>
          </a:p>
        </p:txBody>
      </p:sp>
      <p:sp>
        <p:nvSpPr>
          <p:cNvPr id="2" name="Title 1">
            <a:extLst>
              <a:ext uri="{FF2B5EF4-FFF2-40B4-BE49-F238E27FC236}">
                <a16:creationId xmlns:a16="http://schemas.microsoft.com/office/drawing/2014/main" xmlns="" id="{8B5B4388-D6E7-46DC-8674-35F9A61DF80E}"/>
              </a:ext>
            </a:extLst>
          </p:cNvPr>
          <p:cNvSpPr>
            <a:spLocks noGrp="1"/>
          </p:cNvSpPr>
          <p:nvPr>
            <p:ph type="title"/>
          </p:nvPr>
        </p:nvSpPr>
        <p:spPr bwMode="gray"/>
        <p:txBody>
          <a:bodyPr vert="horz"/>
          <a:lstStyle/>
          <a:p>
            <a:r>
              <a:rPr lang="en-US"/>
              <a:t>Table of Contents</a:t>
            </a:r>
            <a:endParaRPr lang="en-US">
              <a:solidFill>
                <a:schemeClr val="accent4"/>
              </a:solidFill>
            </a:endParaRPr>
          </a:p>
        </p:txBody>
      </p:sp>
    </p:spTree>
    <p:extLst>
      <p:ext uri="{BB962C8B-B14F-4D97-AF65-F5344CB8AC3E}">
        <p14:creationId xmlns:p14="http://schemas.microsoft.com/office/powerpoint/2010/main" val="27879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D927FB07-AA23-49BE-9830-7AAC593DE8BC}"/>
              </a:ext>
            </a:extLst>
          </p:cNvPr>
          <p:cNvGraphicFramePr>
            <a:graphicFrameLocks noChangeAspect="1"/>
          </p:cNvGraphicFramePr>
          <p:nvPr>
            <p:custDataLst>
              <p:tags r:id="rId2"/>
            </p:custDataLst>
            <p:extLst>
              <p:ext uri="{D42A27DB-BD31-4B8C-83A1-F6EECF244321}">
                <p14:modId xmlns:p14="http://schemas.microsoft.com/office/powerpoint/2010/main" val="30440692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996"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D927FB07-AA23-49BE-9830-7AAC593DE8B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CDDD25DF-EE9E-4FD6-B1D6-1BF38BC5AA14}"/>
              </a:ext>
            </a:extLst>
          </p:cNvPr>
          <p:cNvSpPr>
            <a:spLocks noGrp="1"/>
          </p:cNvSpPr>
          <p:nvPr>
            <p:ph type="title"/>
          </p:nvPr>
        </p:nvSpPr>
        <p:spPr/>
        <p:txBody>
          <a:bodyPr vert="horz"/>
          <a:lstStyle/>
          <a:p>
            <a:r>
              <a:rPr lang="en-US" dirty="0"/>
              <a:t>The Roles Framework and Career Enablers Focus on Cultivating High-Value Skills and Providing Development Opportunities</a:t>
            </a:r>
          </a:p>
        </p:txBody>
      </p:sp>
      <p:sp>
        <p:nvSpPr>
          <p:cNvPr id="5" name="TextBox 4">
            <a:extLst>
              <a:ext uri="{FF2B5EF4-FFF2-40B4-BE49-F238E27FC236}">
                <a16:creationId xmlns:a16="http://schemas.microsoft.com/office/drawing/2014/main" xmlns="" id="{C7B89ACD-9596-4992-B289-476B4D5BD2AF}"/>
              </a:ext>
            </a:extLst>
          </p:cNvPr>
          <p:cNvSpPr txBox="1"/>
          <p:nvPr/>
        </p:nvSpPr>
        <p:spPr>
          <a:xfrm>
            <a:off x="457200" y="1343025"/>
            <a:ext cx="5346700" cy="430887"/>
          </a:xfrm>
          <a:prstGeom prst="rect">
            <a:avLst/>
          </a:prstGeom>
          <a:solidFill>
            <a:srgbClr val="6F7878"/>
          </a:solidFill>
        </p:spPr>
        <p:txBody>
          <a:bodyPr wrap="square" lIns="91440" tIns="91440" rIns="91440" bIns="91440" rtlCol="0">
            <a:noAutofit/>
          </a:bodyPr>
          <a:lstStyle/>
          <a:p>
            <a:pPr algn="ctr"/>
            <a:r>
              <a:rPr lang="en-US" sz="1600" b="1">
                <a:solidFill>
                  <a:schemeClr val="bg1"/>
                </a:solidFill>
                <a:latin typeface="+mj-lt"/>
              </a:rPr>
              <a:t>Current Development Paradigm</a:t>
            </a:r>
          </a:p>
        </p:txBody>
      </p:sp>
      <p:sp>
        <p:nvSpPr>
          <p:cNvPr id="6" name="TextBox 5">
            <a:extLst>
              <a:ext uri="{FF2B5EF4-FFF2-40B4-BE49-F238E27FC236}">
                <a16:creationId xmlns:a16="http://schemas.microsoft.com/office/drawing/2014/main" xmlns="" id="{DA550E67-5BD3-4502-847D-318F66F68E84}"/>
              </a:ext>
            </a:extLst>
          </p:cNvPr>
          <p:cNvSpPr txBox="1"/>
          <p:nvPr/>
        </p:nvSpPr>
        <p:spPr>
          <a:xfrm>
            <a:off x="6386513" y="1343025"/>
            <a:ext cx="3895407" cy="430887"/>
          </a:xfrm>
          <a:prstGeom prst="rect">
            <a:avLst/>
          </a:prstGeom>
          <a:solidFill>
            <a:srgbClr val="6F7878"/>
          </a:solidFill>
        </p:spPr>
        <p:txBody>
          <a:bodyPr wrap="square" lIns="91440" tIns="91440" rIns="91440" bIns="91440" rtlCol="0">
            <a:noAutofit/>
          </a:bodyPr>
          <a:lstStyle/>
          <a:p>
            <a:pPr algn="ctr"/>
            <a:r>
              <a:rPr lang="en-US" sz="1600" b="1">
                <a:solidFill>
                  <a:schemeClr val="bg1"/>
                </a:solidFill>
                <a:latin typeface="+mj-lt"/>
              </a:rPr>
              <a:t>Target Development Paradigm</a:t>
            </a:r>
          </a:p>
        </p:txBody>
      </p:sp>
      <p:sp>
        <p:nvSpPr>
          <p:cNvPr id="7" name="Isosceles Triangle 6">
            <a:extLst>
              <a:ext uri="{FF2B5EF4-FFF2-40B4-BE49-F238E27FC236}">
                <a16:creationId xmlns:a16="http://schemas.microsoft.com/office/drawing/2014/main" xmlns="" id="{F858BB35-C2C1-4172-B667-90A13F52C49B}"/>
              </a:ext>
            </a:extLst>
          </p:cNvPr>
          <p:cNvSpPr/>
          <p:nvPr/>
        </p:nvSpPr>
        <p:spPr>
          <a:xfrm rot="5400000">
            <a:off x="4763307" y="3832716"/>
            <a:ext cx="2702558" cy="239053"/>
          </a:xfrm>
          <a:prstGeom prst="triangle">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1"/>
              </a:solidFill>
            </a:endParaRPr>
          </a:p>
        </p:txBody>
      </p:sp>
      <p:cxnSp>
        <p:nvCxnSpPr>
          <p:cNvPr id="9" name="Straight Connector 8">
            <a:extLst>
              <a:ext uri="{FF2B5EF4-FFF2-40B4-BE49-F238E27FC236}">
                <a16:creationId xmlns:a16="http://schemas.microsoft.com/office/drawing/2014/main" xmlns="" id="{4A85CEFB-4F45-4780-9F34-77E837A16219}"/>
              </a:ext>
            </a:extLst>
          </p:cNvPr>
          <p:cNvCxnSpPr/>
          <p:nvPr/>
        </p:nvCxnSpPr>
        <p:spPr>
          <a:xfrm>
            <a:off x="457200" y="2946400"/>
            <a:ext cx="1127601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5CE2B787-5D19-48BB-843B-CC6AE3536D9C}"/>
              </a:ext>
            </a:extLst>
          </p:cNvPr>
          <p:cNvCxnSpPr/>
          <p:nvPr/>
        </p:nvCxnSpPr>
        <p:spPr>
          <a:xfrm>
            <a:off x="457200" y="4643120"/>
            <a:ext cx="1127601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9D85F240-5D09-48BF-8D9A-074C91201EF3}"/>
              </a:ext>
            </a:extLst>
          </p:cNvPr>
          <p:cNvSpPr txBox="1"/>
          <p:nvPr/>
        </p:nvSpPr>
        <p:spPr>
          <a:xfrm>
            <a:off x="504873" y="2666165"/>
            <a:ext cx="3669970" cy="215444"/>
          </a:xfrm>
          <a:prstGeom prst="rect">
            <a:avLst/>
          </a:prstGeom>
          <a:noFill/>
        </p:spPr>
        <p:txBody>
          <a:bodyPr wrap="square" lIns="0" tIns="0" rIns="0" bIns="0" rtlCol="0">
            <a:spAutoFit/>
          </a:bodyPr>
          <a:lstStyle/>
          <a:p>
            <a:r>
              <a:rPr lang="en-US" sz="1400" b="1">
                <a:solidFill>
                  <a:srgbClr val="002856"/>
                </a:solidFill>
              </a:rPr>
              <a:t>Vertical Growth</a:t>
            </a:r>
          </a:p>
        </p:txBody>
      </p:sp>
      <p:sp>
        <p:nvSpPr>
          <p:cNvPr id="12" name="TextBox 11">
            <a:extLst>
              <a:ext uri="{FF2B5EF4-FFF2-40B4-BE49-F238E27FC236}">
                <a16:creationId xmlns:a16="http://schemas.microsoft.com/office/drawing/2014/main" xmlns="" id="{E8BB19C5-9F14-4472-95DA-801DAB2F7A1B}"/>
              </a:ext>
            </a:extLst>
          </p:cNvPr>
          <p:cNvSpPr txBox="1"/>
          <p:nvPr/>
        </p:nvSpPr>
        <p:spPr>
          <a:xfrm>
            <a:off x="504873" y="3728129"/>
            <a:ext cx="1731191" cy="861774"/>
          </a:xfrm>
          <a:prstGeom prst="rect">
            <a:avLst/>
          </a:prstGeom>
          <a:noFill/>
        </p:spPr>
        <p:txBody>
          <a:bodyPr wrap="square" lIns="0" tIns="0" rIns="0" bIns="0" rtlCol="0">
            <a:spAutoFit/>
          </a:bodyPr>
          <a:lstStyle/>
          <a:p>
            <a:r>
              <a:rPr lang="en-US" sz="1400" b="1" dirty="0">
                <a:solidFill>
                  <a:srgbClr val="002856"/>
                </a:solidFill>
              </a:rPr>
              <a:t>Isolated Concentration of Managerial and Business Skills</a:t>
            </a:r>
          </a:p>
        </p:txBody>
      </p:sp>
      <p:sp>
        <p:nvSpPr>
          <p:cNvPr id="13" name="TextBox 12">
            <a:extLst>
              <a:ext uri="{FF2B5EF4-FFF2-40B4-BE49-F238E27FC236}">
                <a16:creationId xmlns:a16="http://schemas.microsoft.com/office/drawing/2014/main" xmlns="" id="{BA427D29-2D87-4CE8-A8A8-3B68D55EA0EF}"/>
              </a:ext>
            </a:extLst>
          </p:cNvPr>
          <p:cNvSpPr txBox="1"/>
          <p:nvPr/>
        </p:nvSpPr>
        <p:spPr>
          <a:xfrm>
            <a:off x="504873" y="5371630"/>
            <a:ext cx="1506807" cy="646331"/>
          </a:xfrm>
          <a:prstGeom prst="rect">
            <a:avLst/>
          </a:prstGeom>
          <a:noFill/>
        </p:spPr>
        <p:txBody>
          <a:bodyPr wrap="square" lIns="0" tIns="0" rIns="0" bIns="0" rtlCol="0">
            <a:spAutoFit/>
          </a:bodyPr>
          <a:lstStyle/>
          <a:p>
            <a:r>
              <a:rPr lang="en-US" sz="1400" b="1">
                <a:solidFill>
                  <a:srgbClr val="002856"/>
                </a:solidFill>
              </a:rPr>
              <a:t>Ad Hoc Experience Exposure</a:t>
            </a:r>
          </a:p>
        </p:txBody>
      </p:sp>
      <p:sp>
        <p:nvSpPr>
          <p:cNvPr id="14" name="Freeform: Shape 13">
            <a:extLst>
              <a:ext uri="{FF2B5EF4-FFF2-40B4-BE49-F238E27FC236}">
                <a16:creationId xmlns:a16="http://schemas.microsoft.com/office/drawing/2014/main" xmlns="" id="{55FC1B81-1FF4-4451-871E-27CCBC7C869B}"/>
              </a:ext>
            </a:extLst>
          </p:cNvPr>
          <p:cNvSpPr>
            <a:spLocks noChangeAspect="1"/>
          </p:cNvSpPr>
          <p:nvPr/>
        </p:nvSpPr>
        <p:spPr bwMode="gray">
          <a:xfrm>
            <a:off x="2566298" y="1982399"/>
            <a:ext cx="390525" cy="466725"/>
          </a:xfrm>
          <a:custGeom>
            <a:avLst/>
            <a:gdLst>
              <a:gd name="connsiteX0" fmla="*/ 197644 w 390525"/>
              <a:gd name="connsiteY0" fmla="*/ 273844 h 466725"/>
              <a:gd name="connsiteX1" fmla="*/ 330994 w 390525"/>
              <a:gd name="connsiteY1" fmla="*/ 140494 h 466725"/>
              <a:gd name="connsiteX2" fmla="*/ 197644 w 390525"/>
              <a:gd name="connsiteY2" fmla="*/ 7144 h 466725"/>
              <a:gd name="connsiteX3" fmla="*/ 64294 w 390525"/>
              <a:gd name="connsiteY3" fmla="*/ 140494 h 466725"/>
              <a:gd name="connsiteX4" fmla="*/ 197644 w 390525"/>
              <a:gd name="connsiteY4" fmla="*/ 273844 h 466725"/>
              <a:gd name="connsiteX5" fmla="*/ 197644 w 390525"/>
              <a:gd name="connsiteY5" fmla="*/ 45244 h 466725"/>
              <a:gd name="connsiteX6" fmla="*/ 292894 w 390525"/>
              <a:gd name="connsiteY6" fmla="*/ 140494 h 466725"/>
              <a:gd name="connsiteX7" fmla="*/ 197644 w 390525"/>
              <a:gd name="connsiteY7" fmla="*/ 235744 h 466725"/>
              <a:gd name="connsiteX8" fmla="*/ 102394 w 390525"/>
              <a:gd name="connsiteY8" fmla="*/ 140494 h 466725"/>
              <a:gd name="connsiteX9" fmla="*/ 197644 w 390525"/>
              <a:gd name="connsiteY9" fmla="*/ 45244 h 466725"/>
              <a:gd name="connsiteX10" fmla="*/ 388144 w 390525"/>
              <a:gd name="connsiteY10" fmla="*/ 264319 h 466725"/>
              <a:gd name="connsiteX11" fmla="*/ 388144 w 390525"/>
              <a:gd name="connsiteY11" fmla="*/ 464344 h 466725"/>
              <a:gd name="connsiteX12" fmla="*/ 350044 w 390525"/>
              <a:gd name="connsiteY12" fmla="*/ 464344 h 466725"/>
              <a:gd name="connsiteX13" fmla="*/ 350044 w 390525"/>
              <a:gd name="connsiteY13" fmla="*/ 302419 h 466725"/>
              <a:gd name="connsiteX14" fmla="*/ 302133 w 390525"/>
              <a:gd name="connsiteY14" fmla="*/ 302419 h 466725"/>
              <a:gd name="connsiteX15" fmla="*/ 197644 w 390525"/>
              <a:gd name="connsiteY15" fmla="*/ 462820 h 466725"/>
              <a:gd name="connsiteX16" fmla="*/ 93155 w 390525"/>
              <a:gd name="connsiteY16" fmla="*/ 302419 h 466725"/>
              <a:gd name="connsiteX17" fmla="*/ 45244 w 390525"/>
              <a:gd name="connsiteY17" fmla="*/ 302419 h 466725"/>
              <a:gd name="connsiteX18" fmla="*/ 45244 w 390525"/>
              <a:gd name="connsiteY18" fmla="*/ 464344 h 466725"/>
              <a:gd name="connsiteX19" fmla="*/ 7144 w 390525"/>
              <a:gd name="connsiteY19" fmla="*/ 464344 h 466725"/>
              <a:gd name="connsiteX20" fmla="*/ 7144 w 390525"/>
              <a:gd name="connsiteY20" fmla="*/ 264319 h 466725"/>
              <a:gd name="connsiteX21" fmla="*/ 113729 w 390525"/>
              <a:gd name="connsiteY21" fmla="*/ 264319 h 466725"/>
              <a:gd name="connsiteX22" fmla="*/ 197644 w 390525"/>
              <a:gd name="connsiteY22" fmla="*/ 393097 h 466725"/>
              <a:gd name="connsiteX23" fmla="*/ 281559 w 390525"/>
              <a:gd name="connsiteY23" fmla="*/ 264319 h 466725"/>
              <a:gd name="connsiteX24" fmla="*/ 388144 w 390525"/>
              <a:gd name="connsiteY24" fmla="*/ 26431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0525" h="466725">
                <a:moveTo>
                  <a:pt x="197644" y="273844"/>
                </a:moveTo>
                <a:cubicBezTo>
                  <a:pt x="271176" y="273844"/>
                  <a:pt x="330994" y="214027"/>
                  <a:pt x="330994" y="140494"/>
                </a:cubicBezTo>
                <a:cubicBezTo>
                  <a:pt x="330994" y="66961"/>
                  <a:pt x="271176" y="7144"/>
                  <a:pt x="197644" y="7144"/>
                </a:cubicBezTo>
                <a:cubicBezTo>
                  <a:pt x="124111" y="7144"/>
                  <a:pt x="64294" y="66961"/>
                  <a:pt x="64294" y="140494"/>
                </a:cubicBezTo>
                <a:cubicBezTo>
                  <a:pt x="64294" y="214027"/>
                  <a:pt x="124111" y="273844"/>
                  <a:pt x="197644" y="273844"/>
                </a:cubicBezTo>
                <a:close/>
                <a:moveTo>
                  <a:pt x="197644" y="45244"/>
                </a:moveTo>
                <a:cubicBezTo>
                  <a:pt x="250127" y="45244"/>
                  <a:pt x="292894" y="88011"/>
                  <a:pt x="292894" y="140494"/>
                </a:cubicBezTo>
                <a:cubicBezTo>
                  <a:pt x="292894" y="192977"/>
                  <a:pt x="250127" y="235744"/>
                  <a:pt x="197644" y="235744"/>
                </a:cubicBezTo>
                <a:cubicBezTo>
                  <a:pt x="145161" y="235744"/>
                  <a:pt x="102394" y="192977"/>
                  <a:pt x="102394" y="140494"/>
                </a:cubicBezTo>
                <a:cubicBezTo>
                  <a:pt x="102394" y="88011"/>
                  <a:pt x="145161" y="45244"/>
                  <a:pt x="197644" y="45244"/>
                </a:cubicBezTo>
                <a:close/>
                <a:moveTo>
                  <a:pt x="388144" y="264319"/>
                </a:moveTo>
                <a:lnTo>
                  <a:pt x="388144" y="464344"/>
                </a:lnTo>
                <a:lnTo>
                  <a:pt x="350044" y="464344"/>
                </a:lnTo>
                <a:lnTo>
                  <a:pt x="350044" y="302419"/>
                </a:lnTo>
                <a:lnTo>
                  <a:pt x="302133" y="302419"/>
                </a:lnTo>
                <a:lnTo>
                  <a:pt x="197644" y="462820"/>
                </a:lnTo>
                <a:lnTo>
                  <a:pt x="93155" y="302419"/>
                </a:lnTo>
                <a:lnTo>
                  <a:pt x="45244" y="302419"/>
                </a:lnTo>
                <a:lnTo>
                  <a:pt x="45244" y="464344"/>
                </a:lnTo>
                <a:lnTo>
                  <a:pt x="7144" y="464344"/>
                </a:lnTo>
                <a:lnTo>
                  <a:pt x="7144" y="264319"/>
                </a:lnTo>
                <a:lnTo>
                  <a:pt x="113729" y="264319"/>
                </a:lnTo>
                <a:lnTo>
                  <a:pt x="197644" y="393097"/>
                </a:lnTo>
                <a:lnTo>
                  <a:pt x="281559" y="264319"/>
                </a:lnTo>
                <a:lnTo>
                  <a:pt x="388144" y="264319"/>
                </a:lnTo>
                <a:close/>
              </a:path>
            </a:pathLst>
          </a:custGeom>
          <a:solidFill>
            <a:srgbClr val="002856"/>
          </a:solidFill>
          <a:ln w="9525" cap="flat">
            <a:noFill/>
            <a:prstDash val="solid"/>
            <a:miter/>
          </a:ln>
        </p:spPr>
        <p:txBody>
          <a:bodyPr rtlCol="0" anchor="ctr"/>
          <a:lstStyle/>
          <a:p>
            <a:endParaRPr lang="en-US"/>
          </a:p>
        </p:txBody>
      </p:sp>
      <p:sp>
        <p:nvSpPr>
          <p:cNvPr id="15" name="TextBox 14">
            <a:extLst>
              <a:ext uri="{FF2B5EF4-FFF2-40B4-BE49-F238E27FC236}">
                <a16:creationId xmlns:a16="http://schemas.microsoft.com/office/drawing/2014/main" xmlns="" id="{3A63ED78-F1DB-40E8-87F1-A96D4D287303}"/>
              </a:ext>
            </a:extLst>
          </p:cNvPr>
          <p:cNvSpPr txBox="1"/>
          <p:nvPr/>
        </p:nvSpPr>
        <p:spPr>
          <a:xfrm>
            <a:off x="2236064" y="2518645"/>
            <a:ext cx="1050993" cy="369332"/>
          </a:xfrm>
          <a:prstGeom prst="rect">
            <a:avLst/>
          </a:prstGeom>
          <a:noFill/>
        </p:spPr>
        <p:txBody>
          <a:bodyPr wrap="square" lIns="0" tIns="0" rIns="0" bIns="0" rtlCol="0">
            <a:spAutoFit/>
          </a:bodyPr>
          <a:lstStyle/>
          <a:p>
            <a:pPr algn="ctr"/>
            <a:r>
              <a:rPr lang="en-US" sz="1200"/>
              <a:t>Analyst </a:t>
            </a:r>
          </a:p>
          <a:p>
            <a:pPr algn="ctr"/>
            <a:r>
              <a:rPr lang="en-US" sz="1200"/>
              <a:t>1</a:t>
            </a:r>
          </a:p>
        </p:txBody>
      </p:sp>
      <p:sp>
        <p:nvSpPr>
          <p:cNvPr id="16" name="Freeform: Shape 15">
            <a:extLst>
              <a:ext uri="{FF2B5EF4-FFF2-40B4-BE49-F238E27FC236}">
                <a16:creationId xmlns:a16="http://schemas.microsoft.com/office/drawing/2014/main" xmlns="" id="{68B07F84-3AC7-4AAB-BF47-68006CB78F0A}"/>
              </a:ext>
            </a:extLst>
          </p:cNvPr>
          <p:cNvSpPr>
            <a:spLocks noChangeAspect="1"/>
          </p:cNvSpPr>
          <p:nvPr/>
        </p:nvSpPr>
        <p:spPr bwMode="gray">
          <a:xfrm>
            <a:off x="3725036" y="1982399"/>
            <a:ext cx="390525" cy="466725"/>
          </a:xfrm>
          <a:custGeom>
            <a:avLst/>
            <a:gdLst>
              <a:gd name="connsiteX0" fmla="*/ 197644 w 390525"/>
              <a:gd name="connsiteY0" fmla="*/ 273844 h 466725"/>
              <a:gd name="connsiteX1" fmla="*/ 330994 w 390525"/>
              <a:gd name="connsiteY1" fmla="*/ 140494 h 466725"/>
              <a:gd name="connsiteX2" fmla="*/ 197644 w 390525"/>
              <a:gd name="connsiteY2" fmla="*/ 7144 h 466725"/>
              <a:gd name="connsiteX3" fmla="*/ 64294 w 390525"/>
              <a:gd name="connsiteY3" fmla="*/ 140494 h 466725"/>
              <a:gd name="connsiteX4" fmla="*/ 197644 w 390525"/>
              <a:gd name="connsiteY4" fmla="*/ 273844 h 466725"/>
              <a:gd name="connsiteX5" fmla="*/ 197644 w 390525"/>
              <a:gd name="connsiteY5" fmla="*/ 45244 h 466725"/>
              <a:gd name="connsiteX6" fmla="*/ 292894 w 390525"/>
              <a:gd name="connsiteY6" fmla="*/ 140494 h 466725"/>
              <a:gd name="connsiteX7" fmla="*/ 197644 w 390525"/>
              <a:gd name="connsiteY7" fmla="*/ 235744 h 466725"/>
              <a:gd name="connsiteX8" fmla="*/ 102394 w 390525"/>
              <a:gd name="connsiteY8" fmla="*/ 140494 h 466725"/>
              <a:gd name="connsiteX9" fmla="*/ 197644 w 390525"/>
              <a:gd name="connsiteY9" fmla="*/ 45244 h 466725"/>
              <a:gd name="connsiteX10" fmla="*/ 388144 w 390525"/>
              <a:gd name="connsiteY10" fmla="*/ 264319 h 466725"/>
              <a:gd name="connsiteX11" fmla="*/ 388144 w 390525"/>
              <a:gd name="connsiteY11" fmla="*/ 464344 h 466725"/>
              <a:gd name="connsiteX12" fmla="*/ 350044 w 390525"/>
              <a:gd name="connsiteY12" fmla="*/ 464344 h 466725"/>
              <a:gd name="connsiteX13" fmla="*/ 350044 w 390525"/>
              <a:gd name="connsiteY13" fmla="*/ 302419 h 466725"/>
              <a:gd name="connsiteX14" fmla="*/ 302133 w 390525"/>
              <a:gd name="connsiteY14" fmla="*/ 302419 h 466725"/>
              <a:gd name="connsiteX15" fmla="*/ 197644 w 390525"/>
              <a:gd name="connsiteY15" fmla="*/ 462820 h 466725"/>
              <a:gd name="connsiteX16" fmla="*/ 93155 w 390525"/>
              <a:gd name="connsiteY16" fmla="*/ 302419 h 466725"/>
              <a:gd name="connsiteX17" fmla="*/ 45244 w 390525"/>
              <a:gd name="connsiteY17" fmla="*/ 302419 h 466725"/>
              <a:gd name="connsiteX18" fmla="*/ 45244 w 390525"/>
              <a:gd name="connsiteY18" fmla="*/ 464344 h 466725"/>
              <a:gd name="connsiteX19" fmla="*/ 7144 w 390525"/>
              <a:gd name="connsiteY19" fmla="*/ 464344 h 466725"/>
              <a:gd name="connsiteX20" fmla="*/ 7144 w 390525"/>
              <a:gd name="connsiteY20" fmla="*/ 264319 h 466725"/>
              <a:gd name="connsiteX21" fmla="*/ 113729 w 390525"/>
              <a:gd name="connsiteY21" fmla="*/ 264319 h 466725"/>
              <a:gd name="connsiteX22" fmla="*/ 197644 w 390525"/>
              <a:gd name="connsiteY22" fmla="*/ 393097 h 466725"/>
              <a:gd name="connsiteX23" fmla="*/ 281559 w 390525"/>
              <a:gd name="connsiteY23" fmla="*/ 264319 h 466725"/>
              <a:gd name="connsiteX24" fmla="*/ 388144 w 390525"/>
              <a:gd name="connsiteY24" fmla="*/ 26431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0525" h="466725">
                <a:moveTo>
                  <a:pt x="197644" y="273844"/>
                </a:moveTo>
                <a:cubicBezTo>
                  <a:pt x="271176" y="273844"/>
                  <a:pt x="330994" y="214027"/>
                  <a:pt x="330994" y="140494"/>
                </a:cubicBezTo>
                <a:cubicBezTo>
                  <a:pt x="330994" y="66961"/>
                  <a:pt x="271176" y="7144"/>
                  <a:pt x="197644" y="7144"/>
                </a:cubicBezTo>
                <a:cubicBezTo>
                  <a:pt x="124111" y="7144"/>
                  <a:pt x="64294" y="66961"/>
                  <a:pt x="64294" y="140494"/>
                </a:cubicBezTo>
                <a:cubicBezTo>
                  <a:pt x="64294" y="214027"/>
                  <a:pt x="124111" y="273844"/>
                  <a:pt x="197644" y="273844"/>
                </a:cubicBezTo>
                <a:close/>
                <a:moveTo>
                  <a:pt x="197644" y="45244"/>
                </a:moveTo>
                <a:cubicBezTo>
                  <a:pt x="250127" y="45244"/>
                  <a:pt x="292894" y="88011"/>
                  <a:pt x="292894" y="140494"/>
                </a:cubicBezTo>
                <a:cubicBezTo>
                  <a:pt x="292894" y="192977"/>
                  <a:pt x="250127" y="235744"/>
                  <a:pt x="197644" y="235744"/>
                </a:cubicBezTo>
                <a:cubicBezTo>
                  <a:pt x="145161" y="235744"/>
                  <a:pt x="102394" y="192977"/>
                  <a:pt x="102394" y="140494"/>
                </a:cubicBezTo>
                <a:cubicBezTo>
                  <a:pt x="102394" y="88011"/>
                  <a:pt x="145161" y="45244"/>
                  <a:pt x="197644" y="45244"/>
                </a:cubicBezTo>
                <a:close/>
                <a:moveTo>
                  <a:pt x="388144" y="264319"/>
                </a:moveTo>
                <a:lnTo>
                  <a:pt x="388144" y="464344"/>
                </a:lnTo>
                <a:lnTo>
                  <a:pt x="350044" y="464344"/>
                </a:lnTo>
                <a:lnTo>
                  <a:pt x="350044" y="302419"/>
                </a:lnTo>
                <a:lnTo>
                  <a:pt x="302133" y="302419"/>
                </a:lnTo>
                <a:lnTo>
                  <a:pt x="197644" y="462820"/>
                </a:lnTo>
                <a:lnTo>
                  <a:pt x="93155" y="302419"/>
                </a:lnTo>
                <a:lnTo>
                  <a:pt x="45244" y="302419"/>
                </a:lnTo>
                <a:lnTo>
                  <a:pt x="45244" y="464344"/>
                </a:lnTo>
                <a:lnTo>
                  <a:pt x="7144" y="464344"/>
                </a:lnTo>
                <a:lnTo>
                  <a:pt x="7144" y="264319"/>
                </a:lnTo>
                <a:lnTo>
                  <a:pt x="113729" y="264319"/>
                </a:lnTo>
                <a:lnTo>
                  <a:pt x="197644" y="393097"/>
                </a:lnTo>
                <a:lnTo>
                  <a:pt x="281559" y="264319"/>
                </a:lnTo>
                <a:lnTo>
                  <a:pt x="388144" y="264319"/>
                </a:lnTo>
                <a:close/>
              </a:path>
            </a:pathLst>
          </a:custGeom>
          <a:solidFill>
            <a:srgbClr val="002856"/>
          </a:solidFill>
          <a:ln w="9525" cap="flat">
            <a:noFill/>
            <a:prstDash val="solid"/>
            <a:miter/>
          </a:ln>
        </p:spPr>
        <p:txBody>
          <a:bodyPr rtlCol="0" anchor="ctr"/>
          <a:lstStyle/>
          <a:p>
            <a:endParaRPr lang="en-US"/>
          </a:p>
        </p:txBody>
      </p:sp>
      <p:sp>
        <p:nvSpPr>
          <p:cNvPr id="17" name="TextBox 16">
            <a:extLst>
              <a:ext uri="{FF2B5EF4-FFF2-40B4-BE49-F238E27FC236}">
                <a16:creationId xmlns:a16="http://schemas.microsoft.com/office/drawing/2014/main" xmlns="" id="{16A30D88-E304-40A7-A5B1-7D35966C931B}"/>
              </a:ext>
            </a:extLst>
          </p:cNvPr>
          <p:cNvSpPr txBox="1"/>
          <p:nvPr/>
        </p:nvSpPr>
        <p:spPr>
          <a:xfrm>
            <a:off x="3394802" y="2518645"/>
            <a:ext cx="1050993" cy="369332"/>
          </a:xfrm>
          <a:prstGeom prst="rect">
            <a:avLst/>
          </a:prstGeom>
          <a:noFill/>
        </p:spPr>
        <p:txBody>
          <a:bodyPr wrap="square" lIns="0" tIns="0" rIns="0" bIns="0" rtlCol="0">
            <a:spAutoFit/>
          </a:bodyPr>
          <a:lstStyle/>
          <a:p>
            <a:pPr algn="ctr"/>
            <a:r>
              <a:rPr lang="en-US" sz="1200"/>
              <a:t>Analyst </a:t>
            </a:r>
          </a:p>
          <a:p>
            <a:pPr algn="ctr"/>
            <a:r>
              <a:rPr lang="en-US" sz="1200"/>
              <a:t>2</a:t>
            </a:r>
          </a:p>
        </p:txBody>
      </p:sp>
      <p:sp>
        <p:nvSpPr>
          <p:cNvPr id="18" name="Freeform: Shape 17">
            <a:extLst>
              <a:ext uri="{FF2B5EF4-FFF2-40B4-BE49-F238E27FC236}">
                <a16:creationId xmlns:a16="http://schemas.microsoft.com/office/drawing/2014/main" xmlns="" id="{77177DE2-CAE1-4252-8B30-C5F6B2B18960}"/>
              </a:ext>
            </a:extLst>
          </p:cNvPr>
          <p:cNvSpPr>
            <a:spLocks noChangeAspect="1"/>
          </p:cNvSpPr>
          <p:nvPr/>
        </p:nvSpPr>
        <p:spPr bwMode="gray">
          <a:xfrm>
            <a:off x="4883774" y="1982399"/>
            <a:ext cx="390525" cy="466725"/>
          </a:xfrm>
          <a:custGeom>
            <a:avLst/>
            <a:gdLst>
              <a:gd name="connsiteX0" fmla="*/ 197644 w 390525"/>
              <a:gd name="connsiteY0" fmla="*/ 273844 h 466725"/>
              <a:gd name="connsiteX1" fmla="*/ 330994 w 390525"/>
              <a:gd name="connsiteY1" fmla="*/ 140494 h 466725"/>
              <a:gd name="connsiteX2" fmla="*/ 197644 w 390525"/>
              <a:gd name="connsiteY2" fmla="*/ 7144 h 466725"/>
              <a:gd name="connsiteX3" fmla="*/ 64294 w 390525"/>
              <a:gd name="connsiteY3" fmla="*/ 140494 h 466725"/>
              <a:gd name="connsiteX4" fmla="*/ 197644 w 390525"/>
              <a:gd name="connsiteY4" fmla="*/ 273844 h 466725"/>
              <a:gd name="connsiteX5" fmla="*/ 197644 w 390525"/>
              <a:gd name="connsiteY5" fmla="*/ 45244 h 466725"/>
              <a:gd name="connsiteX6" fmla="*/ 292894 w 390525"/>
              <a:gd name="connsiteY6" fmla="*/ 140494 h 466725"/>
              <a:gd name="connsiteX7" fmla="*/ 197644 w 390525"/>
              <a:gd name="connsiteY7" fmla="*/ 235744 h 466725"/>
              <a:gd name="connsiteX8" fmla="*/ 102394 w 390525"/>
              <a:gd name="connsiteY8" fmla="*/ 140494 h 466725"/>
              <a:gd name="connsiteX9" fmla="*/ 197644 w 390525"/>
              <a:gd name="connsiteY9" fmla="*/ 45244 h 466725"/>
              <a:gd name="connsiteX10" fmla="*/ 388144 w 390525"/>
              <a:gd name="connsiteY10" fmla="*/ 264319 h 466725"/>
              <a:gd name="connsiteX11" fmla="*/ 388144 w 390525"/>
              <a:gd name="connsiteY11" fmla="*/ 464344 h 466725"/>
              <a:gd name="connsiteX12" fmla="*/ 350044 w 390525"/>
              <a:gd name="connsiteY12" fmla="*/ 464344 h 466725"/>
              <a:gd name="connsiteX13" fmla="*/ 350044 w 390525"/>
              <a:gd name="connsiteY13" fmla="*/ 302419 h 466725"/>
              <a:gd name="connsiteX14" fmla="*/ 302133 w 390525"/>
              <a:gd name="connsiteY14" fmla="*/ 302419 h 466725"/>
              <a:gd name="connsiteX15" fmla="*/ 197644 w 390525"/>
              <a:gd name="connsiteY15" fmla="*/ 462820 h 466725"/>
              <a:gd name="connsiteX16" fmla="*/ 93155 w 390525"/>
              <a:gd name="connsiteY16" fmla="*/ 302419 h 466725"/>
              <a:gd name="connsiteX17" fmla="*/ 45244 w 390525"/>
              <a:gd name="connsiteY17" fmla="*/ 302419 h 466725"/>
              <a:gd name="connsiteX18" fmla="*/ 45244 w 390525"/>
              <a:gd name="connsiteY18" fmla="*/ 464344 h 466725"/>
              <a:gd name="connsiteX19" fmla="*/ 7144 w 390525"/>
              <a:gd name="connsiteY19" fmla="*/ 464344 h 466725"/>
              <a:gd name="connsiteX20" fmla="*/ 7144 w 390525"/>
              <a:gd name="connsiteY20" fmla="*/ 264319 h 466725"/>
              <a:gd name="connsiteX21" fmla="*/ 113729 w 390525"/>
              <a:gd name="connsiteY21" fmla="*/ 264319 h 466725"/>
              <a:gd name="connsiteX22" fmla="*/ 197644 w 390525"/>
              <a:gd name="connsiteY22" fmla="*/ 393097 h 466725"/>
              <a:gd name="connsiteX23" fmla="*/ 281559 w 390525"/>
              <a:gd name="connsiteY23" fmla="*/ 264319 h 466725"/>
              <a:gd name="connsiteX24" fmla="*/ 388144 w 390525"/>
              <a:gd name="connsiteY24" fmla="*/ 26431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0525" h="466725">
                <a:moveTo>
                  <a:pt x="197644" y="273844"/>
                </a:moveTo>
                <a:cubicBezTo>
                  <a:pt x="271176" y="273844"/>
                  <a:pt x="330994" y="214027"/>
                  <a:pt x="330994" y="140494"/>
                </a:cubicBezTo>
                <a:cubicBezTo>
                  <a:pt x="330994" y="66961"/>
                  <a:pt x="271176" y="7144"/>
                  <a:pt x="197644" y="7144"/>
                </a:cubicBezTo>
                <a:cubicBezTo>
                  <a:pt x="124111" y="7144"/>
                  <a:pt x="64294" y="66961"/>
                  <a:pt x="64294" y="140494"/>
                </a:cubicBezTo>
                <a:cubicBezTo>
                  <a:pt x="64294" y="214027"/>
                  <a:pt x="124111" y="273844"/>
                  <a:pt x="197644" y="273844"/>
                </a:cubicBezTo>
                <a:close/>
                <a:moveTo>
                  <a:pt x="197644" y="45244"/>
                </a:moveTo>
                <a:cubicBezTo>
                  <a:pt x="250127" y="45244"/>
                  <a:pt x="292894" y="88011"/>
                  <a:pt x="292894" y="140494"/>
                </a:cubicBezTo>
                <a:cubicBezTo>
                  <a:pt x="292894" y="192977"/>
                  <a:pt x="250127" y="235744"/>
                  <a:pt x="197644" y="235744"/>
                </a:cubicBezTo>
                <a:cubicBezTo>
                  <a:pt x="145161" y="235744"/>
                  <a:pt x="102394" y="192977"/>
                  <a:pt x="102394" y="140494"/>
                </a:cubicBezTo>
                <a:cubicBezTo>
                  <a:pt x="102394" y="88011"/>
                  <a:pt x="145161" y="45244"/>
                  <a:pt x="197644" y="45244"/>
                </a:cubicBezTo>
                <a:close/>
                <a:moveTo>
                  <a:pt x="388144" y="264319"/>
                </a:moveTo>
                <a:lnTo>
                  <a:pt x="388144" y="464344"/>
                </a:lnTo>
                <a:lnTo>
                  <a:pt x="350044" y="464344"/>
                </a:lnTo>
                <a:lnTo>
                  <a:pt x="350044" y="302419"/>
                </a:lnTo>
                <a:lnTo>
                  <a:pt x="302133" y="302419"/>
                </a:lnTo>
                <a:lnTo>
                  <a:pt x="197644" y="462820"/>
                </a:lnTo>
                <a:lnTo>
                  <a:pt x="93155" y="302419"/>
                </a:lnTo>
                <a:lnTo>
                  <a:pt x="45244" y="302419"/>
                </a:lnTo>
                <a:lnTo>
                  <a:pt x="45244" y="464344"/>
                </a:lnTo>
                <a:lnTo>
                  <a:pt x="7144" y="464344"/>
                </a:lnTo>
                <a:lnTo>
                  <a:pt x="7144" y="264319"/>
                </a:lnTo>
                <a:lnTo>
                  <a:pt x="113729" y="264319"/>
                </a:lnTo>
                <a:lnTo>
                  <a:pt x="197644" y="393097"/>
                </a:lnTo>
                <a:lnTo>
                  <a:pt x="281559" y="264319"/>
                </a:lnTo>
                <a:lnTo>
                  <a:pt x="388144" y="264319"/>
                </a:lnTo>
                <a:close/>
              </a:path>
            </a:pathLst>
          </a:custGeom>
          <a:solidFill>
            <a:srgbClr val="002856"/>
          </a:solidFill>
          <a:ln w="9525" cap="flat">
            <a:noFill/>
            <a:prstDash val="solid"/>
            <a:miter/>
          </a:ln>
        </p:spPr>
        <p:txBody>
          <a:bodyPr rtlCol="0" anchor="ctr"/>
          <a:lstStyle/>
          <a:p>
            <a:endParaRPr lang="en-US"/>
          </a:p>
        </p:txBody>
      </p:sp>
      <p:sp>
        <p:nvSpPr>
          <p:cNvPr id="19" name="TextBox 18">
            <a:extLst>
              <a:ext uri="{FF2B5EF4-FFF2-40B4-BE49-F238E27FC236}">
                <a16:creationId xmlns:a16="http://schemas.microsoft.com/office/drawing/2014/main" xmlns="" id="{963FDBE2-3057-4D40-9865-4C78445ECDFB}"/>
              </a:ext>
            </a:extLst>
          </p:cNvPr>
          <p:cNvSpPr txBox="1"/>
          <p:nvPr/>
        </p:nvSpPr>
        <p:spPr>
          <a:xfrm>
            <a:off x="4553540" y="2518645"/>
            <a:ext cx="1050993" cy="369332"/>
          </a:xfrm>
          <a:prstGeom prst="rect">
            <a:avLst/>
          </a:prstGeom>
          <a:noFill/>
        </p:spPr>
        <p:txBody>
          <a:bodyPr wrap="square" lIns="0" tIns="0" rIns="0" bIns="0" rtlCol="0">
            <a:spAutoFit/>
          </a:bodyPr>
          <a:lstStyle/>
          <a:p>
            <a:pPr algn="ctr"/>
            <a:r>
              <a:rPr lang="en-US" sz="1200"/>
              <a:t>Analyst </a:t>
            </a:r>
          </a:p>
          <a:p>
            <a:pPr algn="ctr"/>
            <a:r>
              <a:rPr lang="en-US" sz="1200"/>
              <a:t>3</a:t>
            </a:r>
          </a:p>
        </p:txBody>
      </p:sp>
      <p:sp>
        <p:nvSpPr>
          <p:cNvPr id="20" name="Freeform: Shape 19">
            <a:extLst>
              <a:ext uri="{FF2B5EF4-FFF2-40B4-BE49-F238E27FC236}">
                <a16:creationId xmlns:a16="http://schemas.microsoft.com/office/drawing/2014/main" xmlns="" id="{39BBCD00-8AEE-4ABA-86C0-878A978E7BF1}"/>
              </a:ext>
            </a:extLst>
          </p:cNvPr>
          <p:cNvSpPr>
            <a:spLocks noChangeAspect="1"/>
          </p:cNvSpPr>
          <p:nvPr/>
        </p:nvSpPr>
        <p:spPr bwMode="gray">
          <a:xfrm>
            <a:off x="2390289" y="3483392"/>
            <a:ext cx="742542" cy="518600"/>
          </a:xfrm>
          <a:custGeom>
            <a:avLst/>
            <a:gdLst>
              <a:gd name="connsiteX0" fmla="*/ 514445 w 600075"/>
              <a:gd name="connsiteY0" fmla="*/ 169069 h 419100"/>
              <a:gd name="connsiteX1" fmla="*/ 554641 w 600075"/>
              <a:gd name="connsiteY1" fmla="*/ 95250 h 419100"/>
              <a:gd name="connsiteX2" fmla="*/ 466534 w 600075"/>
              <a:gd name="connsiteY2" fmla="*/ 7144 h 419100"/>
              <a:gd name="connsiteX3" fmla="*/ 378428 w 600075"/>
              <a:gd name="connsiteY3" fmla="*/ 95250 h 419100"/>
              <a:gd name="connsiteX4" fmla="*/ 418624 w 600075"/>
              <a:gd name="connsiteY4" fmla="*/ 169069 h 419100"/>
              <a:gd name="connsiteX5" fmla="*/ 368808 w 600075"/>
              <a:gd name="connsiteY5" fmla="*/ 169069 h 419100"/>
              <a:gd name="connsiteX6" fmla="*/ 299942 w 600075"/>
              <a:gd name="connsiteY6" fmla="*/ 135731 h 419100"/>
              <a:gd name="connsiteX7" fmla="*/ 231076 w 600075"/>
              <a:gd name="connsiteY7" fmla="*/ 169069 h 419100"/>
              <a:gd name="connsiteX8" fmla="*/ 181261 w 600075"/>
              <a:gd name="connsiteY8" fmla="*/ 169069 h 419100"/>
              <a:gd name="connsiteX9" fmla="*/ 221456 w 600075"/>
              <a:gd name="connsiteY9" fmla="*/ 95250 h 419100"/>
              <a:gd name="connsiteX10" fmla="*/ 133350 w 600075"/>
              <a:gd name="connsiteY10" fmla="*/ 7144 h 419100"/>
              <a:gd name="connsiteX11" fmla="*/ 45244 w 600075"/>
              <a:gd name="connsiteY11" fmla="*/ 95250 h 419100"/>
              <a:gd name="connsiteX12" fmla="*/ 85439 w 600075"/>
              <a:gd name="connsiteY12" fmla="*/ 169069 h 419100"/>
              <a:gd name="connsiteX13" fmla="*/ 7144 w 600075"/>
              <a:gd name="connsiteY13" fmla="*/ 169069 h 419100"/>
              <a:gd name="connsiteX14" fmla="*/ 7144 w 600075"/>
              <a:gd name="connsiteY14" fmla="*/ 342900 h 419100"/>
              <a:gd name="connsiteX15" fmla="*/ 40481 w 600075"/>
              <a:gd name="connsiteY15" fmla="*/ 342900 h 419100"/>
              <a:gd name="connsiteX16" fmla="*/ 40481 w 600075"/>
              <a:gd name="connsiteY16" fmla="*/ 202406 h 419100"/>
              <a:gd name="connsiteX17" fmla="*/ 214693 w 600075"/>
              <a:gd name="connsiteY17" fmla="*/ 202406 h 419100"/>
              <a:gd name="connsiteX18" fmla="*/ 211931 w 600075"/>
              <a:gd name="connsiteY18" fmla="*/ 223837 h 419100"/>
              <a:gd name="connsiteX19" fmla="*/ 252127 w 600075"/>
              <a:gd name="connsiteY19" fmla="*/ 297656 h 419100"/>
              <a:gd name="connsiteX20" fmla="*/ 178594 w 600075"/>
              <a:gd name="connsiteY20" fmla="*/ 297656 h 419100"/>
              <a:gd name="connsiteX21" fmla="*/ 178594 w 600075"/>
              <a:gd name="connsiteY21" fmla="*/ 419100 h 419100"/>
              <a:gd name="connsiteX22" fmla="*/ 211931 w 600075"/>
              <a:gd name="connsiteY22" fmla="*/ 419100 h 419100"/>
              <a:gd name="connsiteX23" fmla="*/ 211931 w 600075"/>
              <a:gd name="connsiteY23" fmla="*/ 330994 h 419100"/>
              <a:gd name="connsiteX24" fmla="*/ 388144 w 600075"/>
              <a:gd name="connsiteY24" fmla="*/ 330994 h 419100"/>
              <a:gd name="connsiteX25" fmla="*/ 388144 w 600075"/>
              <a:gd name="connsiteY25" fmla="*/ 419100 h 419100"/>
              <a:gd name="connsiteX26" fmla="*/ 421481 w 600075"/>
              <a:gd name="connsiteY26" fmla="*/ 419100 h 419100"/>
              <a:gd name="connsiteX27" fmla="*/ 421481 w 600075"/>
              <a:gd name="connsiteY27" fmla="*/ 297656 h 419100"/>
              <a:gd name="connsiteX28" fmla="*/ 347948 w 600075"/>
              <a:gd name="connsiteY28" fmla="*/ 297656 h 419100"/>
              <a:gd name="connsiteX29" fmla="*/ 388144 w 600075"/>
              <a:gd name="connsiteY29" fmla="*/ 223837 h 419100"/>
              <a:gd name="connsiteX30" fmla="*/ 385381 w 600075"/>
              <a:gd name="connsiteY30" fmla="*/ 202406 h 419100"/>
              <a:gd name="connsiteX31" fmla="*/ 559594 w 600075"/>
              <a:gd name="connsiteY31" fmla="*/ 202406 h 419100"/>
              <a:gd name="connsiteX32" fmla="*/ 559594 w 600075"/>
              <a:gd name="connsiteY32" fmla="*/ 342900 h 419100"/>
              <a:gd name="connsiteX33" fmla="*/ 592931 w 600075"/>
              <a:gd name="connsiteY33" fmla="*/ 342900 h 419100"/>
              <a:gd name="connsiteX34" fmla="*/ 592931 w 600075"/>
              <a:gd name="connsiteY34" fmla="*/ 169069 h 419100"/>
              <a:gd name="connsiteX35" fmla="*/ 514445 w 600075"/>
              <a:gd name="connsiteY35" fmla="*/ 169069 h 419100"/>
              <a:gd name="connsiteX36" fmla="*/ 466534 w 600075"/>
              <a:gd name="connsiteY36" fmla="*/ 40481 h 419100"/>
              <a:gd name="connsiteX37" fmla="*/ 521303 w 600075"/>
              <a:gd name="connsiteY37" fmla="*/ 95250 h 419100"/>
              <a:gd name="connsiteX38" fmla="*/ 466534 w 600075"/>
              <a:gd name="connsiteY38" fmla="*/ 150019 h 419100"/>
              <a:gd name="connsiteX39" fmla="*/ 411766 w 600075"/>
              <a:gd name="connsiteY39" fmla="*/ 95250 h 419100"/>
              <a:gd name="connsiteX40" fmla="*/ 466534 w 600075"/>
              <a:gd name="connsiteY40" fmla="*/ 40481 h 419100"/>
              <a:gd name="connsiteX41" fmla="*/ 133159 w 600075"/>
              <a:gd name="connsiteY41" fmla="*/ 40481 h 419100"/>
              <a:gd name="connsiteX42" fmla="*/ 187928 w 600075"/>
              <a:gd name="connsiteY42" fmla="*/ 95250 h 419100"/>
              <a:gd name="connsiteX43" fmla="*/ 133159 w 600075"/>
              <a:gd name="connsiteY43" fmla="*/ 150019 h 419100"/>
              <a:gd name="connsiteX44" fmla="*/ 78391 w 600075"/>
              <a:gd name="connsiteY44" fmla="*/ 95250 h 419100"/>
              <a:gd name="connsiteX45" fmla="*/ 133159 w 600075"/>
              <a:gd name="connsiteY45" fmla="*/ 40481 h 419100"/>
              <a:gd name="connsiteX46" fmla="*/ 299847 w 600075"/>
              <a:gd name="connsiteY46" fmla="*/ 278606 h 419100"/>
              <a:gd name="connsiteX47" fmla="*/ 245078 w 600075"/>
              <a:gd name="connsiteY47" fmla="*/ 223837 h 419100"/>
              <a:gd name="connsiteX48" fmla="*/ 299847 w 600075"/>
              <a:gd name="connsiteY48" fmla="*/ 169069 h 419100"/>
              <a:gd name="connsiteX49" fmla="*/ 354616 w 600075"/>
              <a:gd name="connsiteY49" fmla="*/ 223837 h 419100"/>
              <a:gd name="connsiteX50" fmla="*/ 299847 w 600075"/>
              <a:gd name="connsiteY50" fmla="*/ 278606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0075" h="419100">
                <a:moveTo>
                  <a:pt x="514445" y="169069"/>
                </a:moveTo>
                <a:cubicBezTo>
                  <a:pt x="538543" y="153353"/>
                  <a:pt x="554641" y="126111"/>
                  <a:pt x="554641" y="95250"/>
                </a:cubicBezTo>
                <a:cubicBezTo>
                  <a:pt x="554641" y="46672"/>
                  <a:pt x="515112" y="7144"/>
                  <a:pt x="466534" y="7144"/>
                </a:cubicBezTo>
                <a:cubicBezTo>
                  <a:pt x="417957" y="7144"/>
                  <a:pt x="378428" y="46672"/>
                  <a:pt x="378428" y="95250"/>
                </a:cubicBezTo>
                <a:cubicBezTo>
                  <a:pt x="378428" y="126111"/>
                  <a:pt x="394430" y="153353"/>
                  <a:pt x="418624" y="169069"/>
                </a:cubicBezTo>
                <a:lnTo>
                  <a:pt x="368808" y="169069"/>
                </a:lnTo>
                <a:cubicBezTo>
                  <a:pt x="352615" y="148781"/>
                  <a:pt x="327755" y="135731"/>
                  <a:pt x="299942" y="135731"/>
                </a:cubicBezTo>
                <a:cubicBezTo>
                  <a:pt x="272129" y="135731"/>
                  <a:pt x="247174" y="148781"/>
                  <a:pt x="231076" y="169069"/>
                </a:cubicBezTo>
                <a:lnTo>
                  <a:pt x="181261" y="169069"/>
                </a:lnTo>
                <a:cubicBezTo>
                  <a:pt x="205359" y="153353"/>
                  <a:pt x="221456" y="126111"/>
                  <a:pt x="221456" y="95250"/>
                </a:cubicBezTo>
                <a:cubicBezTo>
                  <a:pt x="221456" y="46672"/>
                  <a:pt x="181927" y="7144"/>
                  <a:pt x="133350" y="7144"/>
                </a:cubicBezTo>
                <a:cubicBezTo>
                  <a:pt x="84772" y="7144"/>
                  <a:pt x="45244" y="46672"/>
                  <a:pt x="45244" y="95250"/>
                </a:cubicBezTo>
                <a:cubicBezTo>
                  <a:pt x="45244" y="126111"/>
                  <a:pt x="61246" y="153353"/>
                  <a:pt x="85439" y="169069"/>
                </a:cubicBezTo>
                <a:lnTo>
                  <a:pt x="7144" y="169069"/>
                </a:lnTo>
                <a:lnTo>
                  <a:pt x="7144" y="342900"/>
                </a:lnTo>
                <a:lnTo>
                  <a:pt x="40481" y="342900"/>
                </a:lnTo>
                <a:lnTo>
                  <a:pt x="40481" y="202406"/>
                </a:lnTo>
                <a:lnTo>
                  <a:pt x="214693" y="202406"/>
                </a:lnTo>
                <a:cubicBezTo>
                  <a:pt x="212979" y="209264"/>
                  <a:pt x="211931" y="216408"/>
                  <a:pt x="211931" y="223837"/>
                </a:cubicBezTo>
                <a:cubicBezTo>
                  <a:pt x="211931" y="254698"/>
                  <a:pt x="227933" y="281940"/>
                  <a:pt x="252127" y="297656"/>
                </a:cubicBezTo>
                <a:lnTo>
                  <a:pt x="178594" y="297656"/>
                </a:lnTo>
                <a:lnTo>
                  <a:pt x="178594" y="419100"/>
                </a:lnTo>
                <a:lnTo>
                  <a:pt x="211931" y="419100"/>
                </a:lnTo>
                <a:lnTo>
                  <a:pt x="211931" y="330994"/>
                </a:lnTo>
                <a:lnTo>
                  <a:pt x="388144" y="330994"/>
                </a:lnTo>
                <a:lnTo>
                  <a:pt x="388144" y="419100"/>
                </a:lnTo>
                <a:lnTo>
                  <a:pt x="421481" y="419100"/>
                </a:lnTo>
                <a:lnTo>
                  <a:pt x="421481" y="297656"/>
                </a:lnTo>
                <a:lnTo>
                  <a:pt x="347948" y="297656"/>
                </a:lnTo>
                <a:cubicBezTo>
                  <a:pt x="372046" y="281940"/>
                  <a:pt x="388144" y="254698"/>
                  <a:pt x="388144" y="223837"/>
                </a:cubicBezTo>
                <a:cubicBezTo>
                  <a:pt x="388144" y="216408"/>
                  <a:pt x="387096" y="209264"/>
                  <a:pt x="385381" y="202406"/>
                </a:cubicBezTo>
                <a:lnTo>
                  <a:pt x="559594" y="202406"/>
                </a:lnTo>
                <a:lnTo>
                  <a:pt x="559594" y="342900"/>
                </a:lnTo>
                <a:lnTo>
                  <a:pt x="592931" y="342900"/>
                </a:lnTo>
                <a:lnTo>
                  <a:pt x="592931" y="169069"/>
                </a:lnTo>
                <a:lnTo>
                  <a:pt x="514445" y="169069"/>
                </a:lnTo>
                <a:close/>
                <a:moveTo>
                  <a:pt x="466534" y="40481"/>
                </a:moveTo>
                <a:cubicBezTo>
                  <a:pt x="496729" y="40481"/>
                  <a:pt x="521303" y="65056"/>
                  <a:pt x="521303" y="95250"/>
                </a:cubicBezTo>
                <a:cubicBezTo>
                  <a:pt x="521303" y="125444"/>
                  <a:pt x="496729" y="150019"/>
                  <a:pt x="466534" y="150019"/>
                </a:cubicBezTo>
                <a:cubicBezTo>
                  <a:pt x="436340" y="150019"/>
                  <a:pt x="411766" y="125444"/>
                  <a:pt x="411766" y="95250"/>
                </a:cubicBezTo>
                <a:cubicBezTo>
                  <a:pt x="411766" y="65056"/>
                  <a:pt x="436340" y="40481"/>
                  <a:pt x="466534" y="40481"/>
                </a:cubicBezTo>
                <a:close/>
                <a:moveTo>
                  <a:pt x="133159" y="40481"/>
                </a:moveTo>
                <a:cubicBezTo>
                  <a:pt x="163354" y="40481"/>
                  <a:pt x="187928" y="65056"/>
                  <a:pt x="187928" y="95250"/>
                </a:cubicBezTo>
                <a:cubicBezTo>
                  <a:pt x="187928" y="125444"/>
                  <a:pt x="163354" y="150019"/>
                  <a:pt x="133159" y="150019"/>
                </a:cubicBezTo>
                <a:cubicBezTo>
                  <a:pt x="102965" y="150019"/>
                  <a:pt x="78391" y="125444"/>
                  <a:pt x="78391" y="95250"/>
                </a:cubicBezTo>
                <a:cubicBezTo>
                  <a:pt x="78391" y="65056"/>
                  <a:pt x="102965" y="40481"/>
                  <a:pt x="133159" y="40481"/>
                </a:cubicBezTo>
                <a:close/>
                <a:moveTo>
                  <a:pt x="299847" y="278606"/>
                </a:moveTo>
                <a:cubicBezTo>
                  <a:pt x="269653" y="278606"/>
                  <a:pt x="245078" y="254032"/>
                  <a:pt x="245078" y="223837"/>
                </a:cubicBezTo>
                <a:cubicBezTo>
                  <a:pt x="245078" y="193643"/>
                  <a:pt x="269653" y="169069"/>
                  <a:pt x="299847" y="169069"/>
                </a:cubicBezTo>
                <a:cubicBezTo>
                  <a:pt x="330041" y="169069"/>
                  <a:pt x="354616" y="193643"/>
                  <a:pt x="354616" y="223837"/>
                </a:cubicBezTo>
                <a:cubicBezTo>
                  <a:pt x="354616" y="254032"/>
                  <a:pt x="330041" y="278606"/>
                  <a:pt x="299847" y="278606"/>
                </a:cubicBezTo>
                <a:close/>
              </a:path>
            </a:pathLst>
          </a:custGeom>
          <a:solidFill>
            <a:srgbClr val="002856"/>
          </a:solidFill>
          <a:ln w="9525" cap="flat">
            <a:noFill/>
            <a:prstDash val="solid"/>
            <a:miter/>
          </a:ln>
        </p:spPr>
        <p:txBody>
          <a:bodyPr rtlCol="0" anchor="ctr"/>
          <a:lstStyle/>
          <a:p>
            <a:endParaRPr lang="en-US"/>
          </a:p>
        </p:txBody>
      </p:sp>
      <p:sp>
        <p:nvSpPr>
          <p:cNvPr id="21" name="TextBox 20">
            <a:extLst>
              <a:ext uri="{FF2B5EF4-FFF2-40B4-BE49-F238E27FC236}">
                <a16:creationId xmlns:a16="http://schemas.microsoft.com/office/drawing/2014/main" xmlns="" id="{612A1F2E-1EAB-4E78-9B40-81F513AD9674}"/>
              </a:ext>
            </a:extLst>
          </p:cNvPr>
          <p:cNvSpPr txBox="1"/>
          <p:nvPr/>
        </p:nvSpPr>
        <p:spPr>
          <a:xfrm>
            <a:off x="2002419" y="4143793"/>
            <a:ext cx="1518279" cy="153888"/>
          </a:xfrm>
          <a:prstGeom prst="rect">
            <a:avLst/>
          </a:prstGeom>
          <a:noFill/>
        </p:spPr>
        <p:txBody>
          <a:bodyPr wrap="square" lIns="0" tIns="0" rIns="0" bIns="0" rtlCol="0">
            <a:spAutoFit/>
          </a:bodyPr>
          <a:lstStyle/>
          <a:p>
            <a:pPr algn="ctr"/>
            <a:r>
              <a:rPr lang="en-US" sz="1000"/>
              <a:t>Project Managers </a:t>
            </a:r>
          </a:p>
        </p:txBody>
      </p:sp>
      <p:cxnSp>
        <p:nvCxnSpPr>
          <p:cNvPr id="23" name="Straight Connector 22">
            <a:extLst>
              <a:ext uri="{FF2B5EF4-FFF2-40B4-BE49-F238E27FC236}">
                <a16:creationId xmlns:a16="http://schemas.microsoft.com/office/drawing/2014/main" xmlns="" id="{FEEE95FD-076F-4F39-A782-786D42CA03C4}"/>
              </a:ext>
            </a:extLst>
          </p:cNvPr>
          <p:cNvCxnSpPr/>
          <p:nvPr/>
        </p:nvCxnSpPr>
        <p:spPr>
          <a:xfrm>
            <a:off x="3936792" y="3157086"/>
            <a:ext cx="0" cy="127053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4" name="Graphic 23">
            <a:extLst>
              <a:ext uri="{FF2B5EF4-FFF2-40B4-BE49-F238E27FC236}">
                <a16:creationId xmlns:a16="http://schemas.microsoft.com/office/drawing/2014/main" xmlns="" id="{944FF3AF-AF29-47E5-B977-BDF895CE4CB1}"/>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4512529" y="3516852"/>
            <a:ext cx="994353" cy="411945"/>
          </a:xfrm>
          <a:prstGeom prst="rect">
            <a:avLst/>
          </a:prstGeom>
        </p:spPr>
      </p:pic>
      <p:sp>
        <p:nvSpPr>
          <p:cNvPr id="25" name="TextBox 24">
            <a:extLst>
              <a:ext uri="{FF2B5EF4-FFF2-40B4-BE49-F238E27FC236}">
                <a16:creationId xmlns:a16="http://schemas.microsoft.com/office/drawing/2014/main" xmlns="" id="{16AC7613-EAB2-4248-9CB7-E5001A27C1C8}"/>
              </a:ext>
            </a:extLst>
          </p:cNvPr>
          <p:cNvSpPr txBox="1"/>
          <p:nvPr/>
        </p:nvSpPr>
        <p:spPr>
          <a:xfrm>
            <a:off x="4184926" y="4143793"/>
            <a:ext cx="1518279" cy="153888"/>
          </a:xfrm>
          <a:prstGeom prst="rect">
            <a:avLst/>
          </a:prstGeom>
          <a:noFill/>
        </p:spPr>
        <p:txBody>
          <a:bodyPr wrap="square" lIns="0" tIns="0" rIns="0" bIns="0" rtlCol="0">
            <a:spAutoFit/>
          </a:bodyPr>
          <a:lstStyle/>
          <a:p>
            <a:pPr algn="ctr"/>
            <a:r>
              <a:rPr lang="en-US" sz="1000"/>
              <a:t>Business Analysts</a:t>
            </a:r>
          </a:p>
        </p:txBody>
      </p:sp>
      <p:sp>
        <p:nvSpPr>
          <p:cNvPr id="26" name="Freeform: Shape 25">
            <a:extLst>
              <a:ext uri="{FF2B5EF4-FFF2-40B4-BE49-F238E27FC236}">
                <a16:creationId xmlns:a16="http://schemas.microsoft.com/office/drawing/2014/main" xmlns="" id="{62B02CF2-4CCE-4A78-9D77-2CB5220D6C4D}"/>
              </a:ext>
            </a:extLst>
          </p:cNvPr>
          <p:cNvSpPr>
            <a:spLocks noChangeAspect="1"/>
          </p:cNvSpPr>
          <p:nvPr/>
        </p:nvSpPr>
        <p:spPr bwMode="gray">
          <a:xfrm>
            <a:off x="3501507" y="5327776"/>
            <a:ext cx="834688" cy="660273"/>
          </a:xfrm>
          <a:custGeom>
            <a:avLst/>
            <a:gdLst>
              <a:gd name="connsiteX0" fmla="*/ 267557 w 638175"/>
              <a:gd name="connsiteY0" fmla="*/ 113348 h 504825"/>
              <a:gd name="connsiteX1" fmla="*/ 240601 w 638175"/>
              <a:gd name="connsiteY1" fmla="*/ 86392 h 504825"/>
              <a:gd name="connsiteX2" fmla="*/ 319849 w 638175"/>
              <a:gd name="connsiteY2" fmla="*/ 7144 h 504825"/>
              <a:gd name="connsiteX3" fmla="*/ 399097 w 638175"/>
              <a:gd name="connsiteY3" fmla="*/ 86392 h 504825"/>
              <a:gd name="connsiteX4" fmla="*/ 372142 w 638175"/>
              <a:gd name="connsiteY4" fmla="*/ 113348 h 504825"/>
              <a:gd name="connsiteX5" fmla="*/ 338899 w 638175"/>
              <a:gd name="connsiteY5" fmla="*/ 80105 h 504825"/>
              <a:gd name="connsiteX6" fmla="*/ 338899 w 638175"/>
              <a:gd name="connsiteY6" fmla="*/ 196025 h 504825"/>
              <a:gd name="connsiteX7" fmla="*/ 300799 w 638175"/>
              <a:gd name="connsiteY7" fmla="*/ 196025 h 504825"/>
              <a:gd name="connsiteX8" fmla="*/ 300799 w 638175"/>
              <a:gd name="connsiteY8" fmla="*/ 80105 h 504825"/>
              <a:gd name="connsiteX9" fmla="*/ 267557 w 638175"/>
              <a:gd name="connsiteY9" fmla="*/ 113348 h 504825"/>
              <a:gd name="connsiteX10" fmla="*/ 138874 w 638175"/>
              <a:gd name="connsiteY10" fmla="*/ 165830 h 504825"/>
              <a:gd name="connsiteX11" fmla="*/ 218789 w 638175"/>
              <a:gd name="connsiteY11" fmla="*/ 245745 h 504825"/>
              <a:gd name="connsiteX12" fmla="*/ 245745 w 638175"/>
              <a:gd name="connsiteY12" fmla="*/ 218789 h 504825"/>
              <a:gd name="connsiteX13" fmla="*/ 165830 w 638175"/>
              <a:gd name="connsiteY13" fmla="*/ 138875 h 504825"/>
              <a:gd name="connsiteX14" fmla="*/ 215074 w 638175"/>
              <a:gd name="connsiteY14" fmla="*/ 138875 h 504825"/>
              <a:gd name="connsiteX15" fmla="*/ 215074 w 638175"/>
              <a:gd name="connsiteY15" fmla="*/ 100775 h 504825"/>
              <a:gd name="connsiteX16" fmla="*/ 100774 w 638175"/>
              <a:gd name="connsiteY16" fmla="*/ 100775 h 504825"/>
              <a:gd name="connsiteX17" fmla="*/ 100774 w 638175"/>
              <a:gd name="connsiteY17" fmla="*/ 215075 h 504825"/>
              <a:gd name="connsiteX18" fmla="*/ 138874 w 638175"/>
              <a:gd name="connsiteY18" fmla="*/ 215075 h 504825"/>
              <a:gd name="connsiteX19" fmla="*/ 138874 w 638175"/>
              <a:gd name="connsiteY19" fmla="*/ 165830 h 504825"/>
              <a:gd name="connsiteX20" fmla="*/ 196024 w 638175"/>
              <a:gd name="connsiteY20" fmla="*/ 338900 h 504825"/>
              <a:gd name="connsiteX21" fmla="*/ 196024 w 638175"/>
              <a:gd name="connsiteY21" fmla="*/ 300800 h 504825"/>
              <a:gd name="connsiteX22" fmla="*/ 80105 w 638175"/>
              <a:gd name="connsiteY22" fmla="*/ 300800 h 504825"/>
              <a:gd name="connsiteX23" fmla="*/ 113347 w 638175"/>
              <a:gd name="connsiteY23" fmla="*/ 267557 h 504825"/>
              <a:gd name="connsiteX24" fmla="*/ 86392 w 638175"/>
              <a:gd name="connsiteY24" fmla="*/ 240602 h 504825"/>
              <a:gd name="connsiteX25" fmla="*/ 7144 w 638175"/>
              <a:gd name="connsiteY25" fmla="*/ 319850 h 504825"/>
              <a:gd name="connsiteX26" fmla="*/ 86392 w 638175"/>
              <a:gd name="connsiteY26" fmla="*/ 399098 h 504825"/>
              <a:gd name="connsiteX27" fmla="*/ 113347 w 638175"/>
              <a:gd name="connsiteY27" fmla="*/ 372142 h 504825"/>
              <a:gd name="connsiteX28" fmla="*/ 80105 w 638175"/>
              <a:gd name="connsiteY28" fmla="*/ 338900 h 504825"/>
              <a:gd name="connsiteX29" fmla="*/ 196024 w 638175"/>
              <a:gd name="connsiteY29" fmla="*/ 338900 h 504825"/>
              <a:gd name="connsiteX30" fmla="*/ 393954 w 638175"/>
              <a:gd name="connsiteY30" fmla="*/ 218885 h 504825"/>
              <a:gd name="connsiteX31" fmla="*/ 420909 w 638175"/>
              <a:gd name="connsiteY31" fmla="*/ 245840 h 504825"/>
              <a:gd name="connsiteX32" fmla="*/ 500824 w 638175"/>
              <a:gd name="connsiteY32" fmla="*/ 165926 h 504825"/>
              <a:gd name="connsiteX33" fmla="*/ 500824 w 638175"/>
              <a:gd name="connsiteY33" fmla="*/ 215170 h 504825"/>
              <a:gd name="connsiteX34" fmla="*/ 538924 w 638175"/>
              <a:gd name="connsiteY34" fmla="*/ 215170 h 504825"/>
              <a:gd name="connsiteX35" fmla="*/ 538924 w 638175"/>
              <a:gd name="connsiteY35" fmla="*/ 100870 h 504825"/>
              <a:gd name="connsiteX36" fmla="*/ 424624 w 638175"/>
              <a:gd name="connsiteY36" fmla="*/ 100870 h 504825"/>
              <a:gd name="connsiteX37" fmla="*/ 424624 w 638175"/>
              <a:gd name="connsiteY37" fmla="*/ 138970 h 504825"/>
              <a:gd name="connsiteX38" fmla="*/ 473869 w 638175"/>
              <a:gd name="connsiteY38" fmla="*/ 138970 h 504825"/>
              <a:gd name="connsiteX39" fmla="*/ 393954 w 638175"/>
              <a:gd name="connsiteY39" fmla="*/ 218885 h 504825"/>
              <a:gd name="connsiteX40" fmla="*/ 553307 w 638175"/>
              <a:gd name="connsiteY40" fmla="*/ 240697 h 504825"/>
              <a:gd name="connsiteX41" fmla="*/ 526351 w 638175"/>
              <a:gd name="connsiteY41" fmla="*/ 267653 h 504825"/>
              <a:gd name="connsiteX42" fmla="*/ 559594 w 638175"/>
              <a:gd name="connsiteY42" fmla="*/ 300895 h 504825"/>
              <a:gd name="connsiteX43" fmla="*/ 443674 w 638175"/>
              <a:gd name="connsiteY43" fmla="*/ 300895 h 504825"/>
              <a:gd name="connsiteX44" fmla="*/ 443674 w 638175"/>
              <a:gd name="connsiteY44" fmla="*/ 338995 h 504825"/>
              <a:gd name="connsiteX45" fmla="*/ 559594 w 638175"/>
              <a:gd name="connsiteY45" fmla="*/ 338995 h 504825"/>
              <a:gd name="connsiteX46" fmla="*/ 526351 w 638175"/>
              <a:gd name="connsiteY46" fmla="*/ 372237 h 504825"/>
              <a:gd name="connsiteX47" fmla="*/ 553307 w 638175"/>
              <a:gd name="connsiteY47" fmla="*/ 399193 h 504825"/>
              <a:gd name="connsiteX48" fmla="*/ 632555 w 638175"/>
              <a:gd name="connsiteY48" fmla="*/ 319945 h 504825"/>
              <a:gd name="connsiteX49" fmla="*/ 553307 w 638175"/>
              <a:gd name="connsiteY49" fmla="*/ 240697 h 504825"/>
              <a:gd name="connsiteX50" fmla="*/ 373666 w 638175"/>
              <a:gd name="connsiteY50" fmla="*/ 386525 h 504825"/>
              <a:gd name="connsiteX51" fmla="*/ 453295 w 638175"/>
              <a:gd name="connsiteY51" fmla="*/ 386525 h 504825"/>
              <a:gd name="connsiteX52" fmla="*/ 453295 w 638175"/>
              <a:gd name="connsiteY52" fmla="*/ 500825 h 504825"/>
              <a:gd name="connsiteX53" fmla="*/ 415195 w 638175"/>
              <a:gd name="connsiteY53" fmla="*/ 500825 h 504825"/>
              <a:gd name="connsiteX54" fmla="*/ 415195 w 638175"/>
              <a:gd name="connsiteY54" fmla="*/ 424625 h 504825"/>
              <a:gd name="connsiteX55" fmla="*/ 224695 w 638175"/>
              <a:gd name="connsiteY55" fmla="*/ 424625 h 504825"/>
              <a:gd name="connsiteX56" fmla="*/ 224695 w 638175"/>
              <a:gd name="connsiteY56" fmla="*/ 500825 h 504825"/>
              <a:gd name="connsiteX57" fmla="*/ 186595 w 638175"/>
              <a:gd name="connsiteY57" fmla="*/ 500825 h 504825"/>
              <a:gd name="connsiteX58" fmla="*/ 186595 w 638175"/>
              <a:gd name="connsiteY58" fmla="*/ 386525 h 504825"/>
              <a:gd name="connsiteX59" fmla="*/ 266224 w 638175"/>
              <a:gd name="connsiteY59" fmla="*/ 386525 h 504825"/>
              <a:gd name="connsiteX60" fmla="*/ 234220 w 638175"/>
              <a:gd name="connsiteY60" fmla="*/ 319850 h 504825"/>
              <a:gd name="connsiteX61" fmla="*/ 319945 w 638175"/>
              <a:gd name="connsiteY61" fmla="*/ 234125 h 504825"/>
              <a:gd name="connsiteX62" fmla="*/ 405670 w 638175"/>
              <a:gd name="connsiteY62" fmla="*/ 319850 h 504825"/>
              <a:gd name="connsiteX63" fmla="*/ 373666 w 638175"/>
              <a:gd name="connsiteY63" fmla="*/ 386525 h 504825"/>
              <a:gd name="connsiteX64" fmla="*/ 272224 w 638175"/>
              <a:gd name="connsiteY64" fmla="*/ 319850 h 504825"/>
              <a:gd name="connsiteX65" fmla="*/ 319849 w 638175"/>
              <a:gd name="connsiteY65" fmla="*/ 367475 h 504825"/>
              <a:gd name="connsiteX66" fmla="*/ 367474 w 638175"/>
              <a:gd name="connsiteY66" fmla="*/ 319850 h 504825"/>
              <a:gd name="connsiteX67" fmla="*/ 319849 w 638175"/>
              <a:gd name="connsiteY67" fmla="*/ 272225 h 504825"/>
              <a:gd name="connsiteX68" fmla="*/ 272224 w 638175"/>
              <a:gd name="connsiteY68" fmla="*/ 31985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38175" h="504825">
                <a:moveTo>
                  <a:pt x="267557" y="113348"/>
                </a:moveTo>
                <a:lnTo>
                  <a:pt x="240601" y="86392"/>
                </a:lnTo>
                <a:lnTo>
                  <a:pt x="319849" y="7144"/>
                </a:lnTo>
                <a:lnTo>
                  <a:pt x="399097" y="86392"/>
                </a:lnTo>
                <a:lnTo>
                  <a:pt x="372142" y="113348"/>
                </a:lnTo>
                <a:lnTo>
                  <a:pt x="338899" y="80105"/>
                </a:lnTo>
                <a:lnTo>
                  <a:pt x="338899" y="196025"/>
                </a:lnTo>
                <a:lnTo>
                  <a:pt x="300799" y="196025"/>
                </a:lnTo>
                <a:lnTo>
                  <a:pt x="300799" y="80105"/>
                </a:lnTo>
                <a:lnTo>
                  <a:pt x="267557" y="113348"/>
                </a:lnTo>
                <a:close/>
                <a:moveTo>
                  <a:pt x="138874" y="165830"/>
                </a:moveTo>
                <a:lnTo>
                  <a:pt x="218789" y="245745"/>
                </a:lnTo>
                <a:lnTo>
                  <a:pt x="245745" y="218789"/>
                </a:lnTo>
                <a:lnTo>
                  <a:pt x="165830" y="138875"/>
                </a:lnTo>
                <a:lnTo>
                  <a:pt x="215074" y="138875"/>
                </a:lnTo>
                <a:lnTo>
                  <a:pt x="215074" y="100775"/>
                </a:lnTo>
                <a:lnTo>
                  <a:pt x="100774" y="100775"/>
                </a:lnTo>
                <a:lnTo>
                  <a:pt x="100774" y="215075"/>
                </a:lnTo>
                <a:lnTo>
                  <a:pt x="138874" y="215075"/>
                </a:lnTo>
                <a:lnTo>
                  <a:pt x="138874" y="165830"/>
                </a:lnTo>
                <a:close/>
                <a:moveTo>
                  <a:pt x="196024" y="338900"/>
                </a:moveTo>
                <a:lnTo>
                  <a:pt x="196024" y="300800"/>
                </a:lnTo>
                <a:lnTo>
                  <a:pt x="80105" y="300800"/>
                </a:lnTo>
                <a:lnTo>
                  <a:pt x="113347" y="267557"/>
                </a:lnTo>
                <a:lnTo>
                  <a:pt x="86392" y="240602"/>
                </a:lnTo>
                <a:lnTo>
                  <a:pt x="7144" y="319850"/>
                </a:lnTo>
                <a:lnTo>
                  <a:pt x="86392" y="399098"/>
                </a:lnTo>
                <a:lnTo>
                  <a:pt x="113347" y="372142"/>
                </a:lnTo>
                <a:lnTo>
                  <a:pt x="80105" y="338900"/>
                </a:lnTo>
                <a:lnTo>
                  <a:pt x="196024" y="338900"/>
                </a:lnTo>
                <a:close/>
                <a:moveTo>
                  <a:pt x="393954" y="218885"/>
                </a:moveTo>
                <a:lnTo>
                  <a:pt x="420909" y="245840"/>
                </a:lnTo>
                <a:lnTo>
                  <a:pt x="500824" y="165926"/>
                </a:lnTo>
                <a:lnTo>
                  <a:pt x="500824" y="215170"/>
                </a:lnTo>
                <a:lnTo>
                  <a:pt x="538924" y="215170"/>
                </a:lnTo>
                <a:lnTo>
                  <a:pt x="538924" y="100870"/>
                </a:lnTo>
                <a:lnTo>
                  <a:pt x="424624" y="100870"/>
                </a:lnTo>
                <a:lnTo>
                  <a:pt x="424624" y="138970"/>
                </a:lnTo>
                <a:lnTo>
                  <a:pt x="473869" y="138970"/>
                </a:lnTo>
                <a:lnTo>
                  <a:pt x="393954" y="218885"/>
                </a:lnTo>
                <a:close/>
                <a:moveTo>
                  <a:pt x="553307" y="240697"/>
                </a:moveTo>
                <a:lnTo>
                  <a:pt x="526351" y="267653"/>
                </a:lnTo>
                <a:lnTo>
                  <a:pt x="559594" y="300895"/>
                </a:lnTo>
                <a:lnTo>
                  <a:pt x="443674" y="300895"/>
                </a:lnTo>
                <a:lnTo>
                  <a:pt x="443674" y="338995"/>
                </a:lnTo>
                <a:lnTo>
                  <a:pt x="559594" y="338995"/>
                </a:lnTo>
                <a:lnTo>
                  <a:pt x="526351" y="372237"/>
                </a:lnTo>
                <a:lnTo>
                  <a:pt x="553307" y="399193"/>
                </a:lnTo>
                <a:lnTo>
                  <a:pt x="632555" y="319945"/>
                </a:lnTo>
                <a:lnTo>
                  <a:pt x="553307" y="240697"/>
                </a:lnTo>
                <a:close/>
                <a:moveTo>
                  <a:pt x="373666" y="386525"/>
                </a:moveTo>
                <a:lnTo>
                  <a:pt x="453295" y="386525"/>
                </a:lnTo>
                <a:lnTo>
                  <a:pt x="453295" y="500825"/>
                </a:lnTo>
                <a:lnTo>
                  <a:pt x="415195" y="500825"/>
                </a:lnTo>
                <a:lnTo>
                  <a:pt x="415195" y="424625"/>
                </a:lnTo>
                <a:lnTo>
                  <a:pt x="224695" y="424625"/>
                </a:lnTo>
                <a:lnTo>
                  <a:pt x="224695" y="500825"/>
                </a:lnTo>
                <a:lnTo>
                  <a:pt x="186595" y="500825"/>
                </a:lnTo>
                <a:lnTo>
                  <a:pt x="186595" y="386525"/>
                </a:lnTo>
                <a:lnTo>
                  <a:pt x="266224" y="386525"/>
                </a:lnTo>
                <a:cubicBezTo>
                  <a:pt x="246793" y="370808"/>
                  <a:pt x="234220" y="346805"/>
                  <a:pt x="234220" y="319850"/>
                </a:cubicBezTo>
                <a:cubicBezTo>
                  <a:pt x="234220" y="272606"/>
                  <a:pt x="272701" y="234125"/>
                  <a:pt x="319945" y="234125"/>
                </a:cubicBezTo>
                <a:cubicBezTo>
                  <a:pt x="367189" y="234125"/>
                  <a:pt x="405670" y="272606"/>
                  <a:pt x="405670" y="319850"/>
                </a:cubicBezTo>
                <a:cubicBezTo>
                  <a:pt x="405574" y="346805"/>
                  <a:pt x="393097" y="370808"/>
                  <a:pt x="373666" y="386525"/>
                </a:cubicBezTo>
                <a:close/>
                <a:moveTo>
                  <a:pt x="272224" y="319850"/>
                </a:moveTo>
                <a:cubicBezTo>
                  <a:pt x="272224" y="346138"/>
                  <a:pt x="293560" y="367475"/>
                  <a:pt x="319849" y="367475"/>
                </a:cubicBezTo>
                <a:cubicBezTo>
                  <a:pt x="346138" y="367475"/>
                  <a:pt x="367474" y="346138"/>
                  <a:pt x="367474" y="319850"/>
                </a:cubicBezTo>
                <a:cubicBezTo>
                  <a:pt x="367474" y="293561"/>
                  <a:pt x="346138" y="272225"/>
                  <a:pt x="319849" y="272225"/>
                </a:cubicBezTo>
                <a:cubicBezTo>
                  <a:pt x="293560" y="272225"/>
                  <a:pt x="272224" y="293656"/>
                  <a:pt x="272224" y="319850"/>
                </a:cubicBezTo>
                <a:close/>
              </a:path>
            </a:pathLst>
          </a:custGeom>
          <a:solidFill>
            <a:srgbClr val="002856"/>
          </a:solidFill>
          <a:ln w="9525" cap="flat">
            <a:noFill/>
            <a:prstDash val="solid"/>
            <a:miter/>
          </a:ln>
        </p:spPr>
        <p:txBody>
          <a:bodyPr rtlCol="0" anchor="ctr"/>
          <a:lstStyle/>
          <a:p>
            <a:endParaRPr lang="en-US"/>
          </a:p>
        </p:txBody>
      </p:sp>
      <p:sp>
        <p:nvSpPr>
          <p:cNvPr id="27" name="TextBox 26">
            <a:extLst>
              <a:ext uri="{FF2B5EF4-FFF2-40B4-BE49-F238E27FC236}">
                <a16:creationId xmlns:a16="http://schemas.microsoft.com/office/drawing/2014/main" xmlns="" id="{F9908FE1-F52B-45E9-AEB0-AFA98C704CAC}"/>
              </a:ext>
            </a:extLst>
          </p:cNvPr>
          <p:cNvSpPr txBox="1"/>
          <p:nvPr/>
        </p:nvSpPr>
        <p:spPr>
          <a:xfrm>
            <a:off x="4336409" y="5294686"/>
            <a:ext cx="607656" cy="153888"/>
          </a:xfrm>
          <a:prstGeom prst="rect">
            <a:avLst/>
          </a:prstGeom>
          <a:noFill/>
        </p:spPr>
        <p:txBody>
          <a:bodyPr wrap="square" lIns="0" tIns="0" rIns="0" bIns="0" rtlCol="0">
            <a:spAutoFit/>
          </a:bodyPr>
          <a:lstStyle/>
          <a:p>
            <a:pPr algn="l"/>
            <a:r>
              <a:rPr lang="en-US" sz="1000"/>
              <a:t>Coaching</a:t>
            </a:r>
          </a:p>
        </p:txBody>
      </p:sp>
      <p:sp>
        <p:nvSpPr>
          <p:cNvPr id="28" name="TextBox 27">
            <a:extLst>
              <a:ext uri="{FF2B5EF4-FFF2-40B4-BE49-F238E27FC236}">
                <a16:creationId xmlns:a16="http://schemas.microsoft.com/office/drawing/2014/main" xmlns="" id="{07CA9432-1481-4DCB-84F3-0F5960A4DF3E}"/>
              </a:ext>
            </a:extLst>
          </p:cNvPr>
          <p:cNvSpPr txBox="1"/>
          <p:nvPr/>
        </p:nvSpPr>
        <p:spPr>
          <a:xfrm>
            <a:off x="2800978" y="5694795"/>
            <a:ext cx="607656" cy="153888"/>
          </a:xfrm>
          <a:prstGeom prst="rect">
            <a:avLst/>
          </a:prstGeom>
          <a:noFill/>
        </p:spPr>
        <p:txBody>
          <a:bodyPr wrap="square" lIns="0" tIns="0" rIns="0" bIns="0" rtlCol="0">
            <a:spAutoFit/>
          </a:bodyPr>
          <a:lstStyle/>
          <a:p>
            <a:pPr algn="l"/>
            <a:r>
              <a:rPr lang="en-US" sz="1000"/>
              <a:t>Budgeting</a:t>
            </a:r>
          </a:p>
        </p:txBody>
      </p:sp>
      <p:sp>
        <p:nvSpPr>
          <p:cNvPr id="29" name="TextBox 28">
            <a:extLst>
              <a:ext uri="{FF2B5EF4-FFF2-40B4-BE49-F238E27FC236}">
                <a16:creationId xmlns:a16="http://schemas.microsoft.com/office/drawing/2014/main" xmlns="" id="{F5820D13-D86E-436F-8AE7-714B027BCD40}"/>
              </a:ext>
            </a:extLst>
          </p:cNvPr>
          <p:cNvSpPr txBox="1"/>
          <p:nvPr/>
        </p:nvSpPr>
        <p:spPr>
          <a:xfrm>
            <a:off x="2870006" y="4982336"/>
            <a:ext cx="855030" cy="307777"/>
          </a:xfrm>
          <a:prstGeom prst="rect">
            <a:avLst/>
          </a:prstGeom>
          <a:noFill/>
        </p:spPr>
        <p:txBody>
          <a:bodyPr wrap="square" lIns="0" tIns="0" rIns="0" bIns="0" rtlCol="0">
            <a:spAutoFit/>
          </a:bodyPr>
          <a:lstStyle/>
          <a:p>
            <a:pPr algn="l"/>
            <a:r>
              <a:rPr lang="en-US" sz="1000"/>
              <a:t>Relationship Management</a:t>
            </a:r>
          </a:p>
        </p:txBody>
      </p:sp>
      <p:sp>
        <p:nvSpPr>
          <p:cNvPr id="30" name="TextBox 29">
            <a:extLst>
              <a:ext uri="{FF2B5EF4-FFF2-40B4-BE49-F238E27FC236}">
                <a16:creationId xmlns:a16="http://schemas.microsoft.com/office/drawing/2014/main" xmlns="" id="{2CF45B4D-A8A3-4C5A-969E-8FA086891C0C}"/>
              </a:ext>
            </a:extLst>
          </p:cNvPr>
          <p:cNvSpPr txBox="1"/>
          <p:nvPr/>
        </p:nvSpPr>
        <p:spPr>
          <a:xfrm>
            <a:off x="5009705" y="5864338"/>
            <a:ext cx="924787" cy="153888"/>
          </a:xfrm>
          <a:prstGeom prst="rect">
            <a:avLst/>
          </a:prstGeom>
          <a:noFill/>
        </p:spPr>
        <p:txBody>
          <a:bodyPr wrap="square" lIns="0" tIns="0" rIns="0" bIns="0" rtlCol="0">
            <a:spAutoFit/>
          </a:bodyPr>
          <a:lstStyle/>
          <a:p>
            <a:pPr algn="ctr"/>
            <a:r>
              <a:rPr lang="en-US" sz="1000" b="1"/>
              <a:t>Stretch Roles</a:t>
            </a:r>
          </a:p>
        </p:txBody>
      </p:sp>
      <p:sp>
        <p:nvSpPr>
          <p:cNvPr id="31" name="TextBox 30">
            <a:extLst>
              <a:ext uri="{FF2B5EF4-FFF2-40B4-BE49-F238E27FC236}">
                <a16:creationId xmlns:a16="http://schemas.microsoft.com/office/drawing/2014/main" xmlns="" id="{CDA6D1C6-8A30-4607-B21D-6A3E2A2DE898}"/>
              </a:ext>
            </a:extLst>
          </p:cNvPr>
          <p:cNvSpPr txBox="1"/>
          <p:nvPr/>
        </p:nvSpPr>
        <p:spPr>
          <a:xfrm>
            <a:off x="6414225" y="2666165"/>
            <a:ext cx="3669970" cy="215444"/>
          </a:xfrm>
          <a:prstGeom prst="rect">
            <a:avLst/>
          </a:prstGeom>
          <a:noFill/>
        </p:spPr>
        <p:txBody>
          <a:bodyPr wrap="square" lIns="0" tIns="0" rIns="0" bIns="0" rtlCol="0">
            <a:spAutoFit/>
          </a:bodyPr>
          <a:lstStyle/>
          <a:p>
            <a:r>
              <a:rPr lang="en-US" sz="1400" b="1">
                <a:solidFill>
                  <a:srgbClr val="002856"/>
                </a:solidFill>
              </a:rPr>
              <a:t>Versatile Growth</a:t>
            </a:r>
          </a:p>
        </p:txBody>
      </p:sp>
      <p:sp>
        <p:nvSpPr>
          <p:cNvPr id="32" name="TextBox 31">
            <a:extLst>
              <a:ext uri="{FF2B5EF4-FFF2-40B4-BE49-F238E27FC236}">
                <a16:creationId xmlns:a16="http://schemas.microsoft.com/office/drawing/2014/main" xmlns="" id="{A3376417-6E5D-4465-A02F-E2DB53303960}"/>
              </a:ext>
            </a:extLst>
          </p:cNvPr>
          <p:cNvSpPr txBox="1"/>
          <p:nvPr/>
        </p:nvSpPr>
        <p:spPr>
          <a:xfrm>
            <a:off x="6400504" y="3887838"/>
            <a:ext cx="1506807" cy="646331"/>
          </a:xfrm>
          <a:prstGeom prst="rect">
            <a:avLst/>
          </a:prstGeom>
          <a:noFill/>
        </p:spPr>
        <p:txBody>
          <a:bodyPr wrap="square" lIns="0" tIns="0" rIns="0" bIns="0" rtlCol="0">
            <a:spAutoFit/>
          </a:bodyPr>
          <a:lstStyle/>
          <a:p>
            <a:r>
              <a:rPr lang="en-US" sz="1400" b="1" dirty="0">
                <a:solidFill>
                  <a:srgbClr val="002856"/>
                </a:solidFill>
              </a:rPr>
              <a:t>Broad Cultivation of Managerial and Business Skills</a:t>
            </a:r>
          </a:p>
        </p:txBody>
      </p:sp>
      <p:sp>
        <p:nvSpPr>
          <p:cNvPr id="33" name="TextBox 32">
            <a:extLst>
              <a:ext uri="{FF2B5EF4-FFF2-40B4-BE49-F238E27FC236}">
                <a16:creationId xmlns:a16="http://schemas.microsoft.com/office/drawing/2014/main" xmlns="" id="{C38D9D73-BE58-411D-B67E-1D92B30644F2}"/>
              </a:ext>
            </a:extLst>
          </p:cNvPr>
          <p:cNvSpPr txBox="1"/>
          <p:nvPr/>
        </p:nvSpPr>
        <p:spPr>
          <a:xfrm>
            <a:off x="6414225" y="5371630"/>
            <a:ext cx="1506807" cy="646331"/>
          </a:xfrm>
          <a:prstGeom prst="rect">
            <a:avLst/>
          </a:prstGeom>
          <a:noFill/>
        </p:spPr>
        <p:txBody>
          <a:bodyPr wrap="square" lIns="0" tIns="0" rIns="0" bIns="0" rtlCol="0">
            <a:spAutoFit/>
          </a:bodyPr>
          <a:lstStyle/>
          <a:p>
            <a:r>
              <a:rPr lang="en-US" sz="1400" b="1">
                <a:solidFill>
                  <a:srgbClr val="002856"/>
                </a:solidFill>
              </a:rPr>
              <a:t>Systematic Experience Management</a:t>
            </a:r>
          </a:p>
        </p:txBody>
      </p:sp>
      <p:sp>
        <p:nvSpPr>
          <p:cNvPr id="34" name="Freeform: Shape 33">
            <a:extLst>
              <a:ext uri="{FF2B5EF4-FFF2-40B4-BE49-F238E27FC236}">
                <a16:creationId xmlns:a16="http://schemas.microsoft.com/office/drawing/2014/main" xmlns="" id="{AB941965-FEE1-4B55-9439-2F55EF41A5C0}"/>
              </a:ext>
            </a:extLst>
          </p:cNvPr>
          <p:cNvSpPr>
            <a:spLocks noChangeAspect="1"/>
          </p:cNvSpPr>
          <p:nvPr/>
        </p:nvSpPr>
        <p:spPr bwMode="gray">
          <a:xfrm>
            <a:off x="9458157" y="1982399"/>
            <a:ext cx="390525" cy="466725"/>
          </a:xfrm>
          <a:custGeom>
            <a:avLst/>
            <a:gdLst>
              <a:gd name="connsiteX0" fmla="*/ 197644 w 390525"/>
              <a:gd name="connsiteY0" fmla="*/ 273844 h 466725"/>
              <a:gd name="connsiteX1" fmla="*/ 330994 w 390525"/>
              <a:gd name="connsiteY1" fmla="*/ 140494 h 466725"/>
              <a:gd name="connsiteX2" fmla="*/ 197644 w 390525"/>
              <a:gd name="connsiteY2" fmla="*/ 7144 h 466725"/>
              <a:gd name="connsiteX3" fmla="*/ 64294 w 390525"/>
              <a:gd name="connsiteY3" fmla="*/ 140494 h 466725"/>
              <a:gd name="connsiteX4" fmla="*/ 197644 w 390525"/>
              <a:gd name="connsiteY4" fmla="*/ 273844 h 466725"/>
              <a:gd name="connsiteX5" fmla="*/ 197644 w 390525"/>
              <a:gd name="connsiteY5" fmla="*/ 45244 h 466725"/>
              <a:gd name="connsiteX6" fmla="*/ 292894 w 390525"/>
              <a:gd name="connsiteY6" fmla="*/ 140494 h 466725"/>
              <a:gd name="connsiteX7" fmla="*/ 197644 w 390525"/>
              <a:gd name="connsiteY7" fmla="*/ 235744 h 466725"/>
              <a:gd name="connsiteX8" fmla="*/ 102394 w 390525"/>
              <a:gd name="connsiteY8" fmla="*/ 140494 h 466725"/>
              <a:gd name="connsiteX9" fmla="*/ 197644 w 390525"/>
              <a:gd name="connsiteY9" fmla="*/ 45244 h 466725"/>
              <a:gd name="connsiteX10" fmla="*/ 388144 w 390525"/>
              <a:gd name="connsiteY10" fmla="*/ 264319 h 466725"/>
              <a:gd name="connsiteX11" fmla="*/ 388144 w 390525"/>
              <a:gd name="connsiteY11" fmla="*/ 464344 h 466725"/>
              <a:gd name="connsiteX12" fmla="*/ 350044 w 390525"/>
              <a:gd name="connsiteY12" fmla="*/ 464344 h 466725"/>
              <a:gd name="connsiteX13" fmla="*/ 350044 w 390525"/>
              <a:gd name="connsiteY13" fmla="*/ 302419 h 466725"/>
              <a:gd name="connsiteX14" fmla="*/ 302133 w 390525"/>
              <a:gd name="connsiteY14" fmla="*/ 302419 h 466725"/>
              <a:gd name="connsiteX15" fmla="*/ 197644 w 390525"/>
              <a:gd name="connsiteY15" fmla="*/ 462820 h 466725"/>
              <a:gd name="connsiteX16" fmla="*/ 93155 w 390525"/>
              <a:gd name="connsiteY16" fmla="*/ 302419 h 466725"/>
              <a:gd name="connsiteX17" fmla="*/ 45244 w 390525"/>
              <a:gd name="connsiteY17" fmla="*/ 302419 h 466725"/>
              <a:gd name="connsiteX18" fmla="*/ 45244 w 390525"/>
              <a:gd name="connsiteY18" fmla="*/ 464344 h 466725"/>
              <a:gd name="connsiteX19" fmla="*/ 7144 w 390525"/>
              <a:gd name="connsiteY19" fmla="*/ 464344 h 466725"/>
              <a:gd name="connsiteX20" fmla="*/ 7144 w 390525"/>
              <a:gd name="connsiteY20" fmla="*/ 264319 h 466725"/>
              <a:gd name="connsiteX21" fmla="*/ 113729 w 390525"/>
              <a:gd name="connsiteY21" fmla="*/ 264319 h 466725"/>
              <a:gd name="connsiteX22" fmla="*/ 197644 w 390525"/>
              <a:gd name="connsiteY22" fmla="*/ 393097 h 466725"/>
              <a:gd name="connsiteX23" fmla="*/ 281559 w 390525"/>
              <a:gd name="connsiteY23" fmla="*/ 264319 h 466725"/>
              <a:gd name="connsiteX24" fmla="*/ 388144 w 390525"/>
              <a:gd name="connsiteY24" fmla="*/ 26431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0525" h="466725">
                <a:moveTo>
                  <a:pt x="197644" y="273844"/>
                </a:moveTo>
                <a:cubicBezTo>
                  <a:pt x="271176" y="273844"/>
                  <a:pt x="330994" y="214027"/>
                  <a:pt x="330994" y="140494"/>
                </a:cubicBezTo>
                <a:cubicBezTo>
                  <a:pt x="330994" y="66961"/>
                  <a:pt x="271176" y="7144"/>
                  <a:pt x="197644" y="7144"/>
                </a:cubicBezTo>
                <a:cubicBezTo>
                  <a:pt x="124111" y="7144"/>
                  <a:pt x="64294" y="66961"/>
                  <a:pt x="64294" y="140494"/>
                </a:cubicBezTo>
                <a:cubicBezTo>
                  <a:pt x="64294" y="214027"/>
                  <a:pt x="124111" y="273844"/>
                  <a:pt x="197644" y="273844"/>
                </a:cubicBezTo>
                <a:close/>
                <a:moveTo>
                  <a:pt x="197644" y="45244"/>
                </a:moveTo>
                <a:cubicBezTo>
                  <a:pt x="250127" y="45244"/>
                  <a:pt x="292894" y="88011"/>
                  <a:pt x="292894" y="140494"/>
                </a:cubicBezTo>
                <a:cubicBezTo>
                  <a:pt x="292894" y="192977"/>
                  <a:pt x="250127" y="235744"/>
                  <a:pt x="197644" y="235744"/>
                </a:cubicBezTo>
                <a:cubicBezTo>
                  <a:pt x="145161" y="235744"/>
                  <a:pt x="102394" y="192977"/>
                  <a:pt x="102394" y="140494"/>
                </a:cubicBezTo>
                <a:cubicBezTo>
                  <a:pt x="102394" y="88011"/>
                  <a:pt x="145161" y="45244"/>
                  <a:pt x="197644" y="45244"/>
                </a:cubicBezTo>
                <a:close/>
                <a:moveTo>
                  <a:pt x="388144" y="264319"/>
                </a:moveTo>
                <a:lnTo>
                  <a:pt x="388144" y="464344"/>
                </a:lnTo>
                <a:lnTo>
                  <a:pt x="350044" y="464344"/>
                </a:lnTo>
                <a:lnTo>
                  <a:pt x="350044" y="302419"/>
                </a:lnTo>
                <a:lnTo>
                  <a:pt x="302133" y="302419"/>
                </a:lnTo>
                <a:lnTo>
                  <a:pt x="197644" y="462820"/>
                </a:lnTo>
                <a:lnTo>
                  <a:pt x="93155" y="302419"/>
                </a:lnTo>
                <a:lnTo>
                  <a:pt x="45244" y="302419"/>
                </a:lnTo>
                <a:lnTo>
                  <a:pt x="45244" y="464344"/>
                </a:lnTo>
                <a:lnTo>
                  <a:pt x="7144" y="464344"/>
                </a:lnTo>
                <a:lnTo>
                  <a:pt x="7144" y="264319"/>
                </a:lnTo>
                <a:lnTo>
                  <a:pt x="113729" y="264319"/>
                </a:lnTo>
                <a:lnTo>
                  <a:pt x="197644" y="393097"/>
                </a:lnTo>
                <a:lnTo>
                  <a:pt x="281559" y="264319"/>
                </a:lnTo>
                <a:lnTo>
                  <a:pt x="388144" y="264319"/>
                </a:lnTo>
                <a:close/>
              </a:path>
            </a:pathLst>
          </a:custGeom>
          <a:solidFill>
            <a:srgbClr val="002856"/>
          </a:solidFill>
          <a:ln w="9525" cap="flat">
            <a:noFill/>
            <a:prstDash val="solid"/>
            <a:miter/>
          </a:ln>
        </p:spPr>
        <p:txBody>
          <a:bodyPr rtlCol="0" anchor="ctr"/>
          <a:lstStyle/>
          <a:p>
            <a:endParaRPr lang="en-US"/>
          </a:p>
        </p:txBody>
      </p:sp>
      <p:sp>
        <p:nvSpPr>
          <p:cNvPr id="35" name="TextBox 34">
            <a:extLst>
              <a:ext uri="{FF2B5EF4-FFF2-40B4-BE49-F238E27FC236}">
                <a16:creationId xmlns:a16="http://schemas.microsoft.com/office/drawing/2014/main" xmlns="" id="{E5A3BAEA-CAB2-4F69-A985-7A67AF00298B}"/>
              </a:ext>
            </a:extLst>
          </p:cNvPr>
          <p:cNvSpPr txBox="1"/>
          <p:nvPr/>
        </p:nvSpPr>
        <p:spPr>
          <a:xfrm>
            <a:off x="9127923" y="2518645"/>
            <a:ext cx="1050993" cy="369332"/>
          </a:xfrm>
          <a:prstGeom prst="rect">
            <a:avLst/>
          </a:prstGeom>
          <a:noFill/>
        </p:spPr>
        <p:txBody>
          <a:bodyPr wrap="square" lIns="0" tIns="0" rIns="0" bIns="0" rtlCol="0">
            <a:spAutoFit/>
          </a:bodyPr>
          <a:lstStyle/>
          <a:p>
            <a:pPr algn="ctr"/>
            <a:r>
              <a:rPr lang="en-US" sz="1200"/>
              <a:t>Analyst </a:t>
            </a:r>
          </a:p>
          <a:p>
            <a:pPr algn="ctr"/>
            <a:r>
              <a:rPr lang="en-US" sz="1200"/>
              <a:t>2</a:t>
            </a:r>
          </a:p>
        </p:txBody>
      </p:sp>
      <p:sp>
        <p:nvSpPr>
          <p:cNvPr id="36" name="Rectangle 35">
            <a:extLst>
              <a:ext uri="{FF2B5EF4-FFF2-40B4-BE49-F238E27FC236}">
                <a16:creationId xmlns:a16="http://schemas.microsoft.com/office/drawing/2014/main" xmlns="" id="{3B1D9D3F-EDA4-430B-9717-83FFDB618645}"/>
              </a:ext>
            </a:extLst>
          </p:cNvPr>
          <p:cNvSpPr/>
          <p:nvPr/>
        </p:nvSpPr>
        <p:spPr>
          <a:xfrm>
            <a:off x="7982301" y="2030054"/>
            <a:ext cx="1314099" cy="723275"/>
          </a:xfrm>
          <a:prstGeom prst="rect">
            <a:avLst/>
          </a:prstGeom>
        </p:spPr>
        <p:txBody>
          <a:bodyPr wrap="square">
            <a:spAutoFit/>
          </a:bodyPr>
          <a:lstStyle/>
          <a:p>
            <a:r>
              <a:rPr lang="en-US" sz="1100" b="1"/>
              <a:t>Roles</a:t>
            </a:r>
          </a:p>
          <a:p>
            <a:pPr marL="171450" indent="-171450">
              <a:buClr>
                <a:srgbClr val="002856"/>
              </a:buClr>
              <a:buFont typeface="Wingdings" panose="05000000000000000000" pitchFamily="2" charset="2"/>
              <a:buChar char="§"/>
            </a:pPr>
            <a:r>
              <a:rPr lang="en-US" sz="1000"/>
              <a:t>Project Manager</a:t>
            </a:r>
          </a:p>
          <a:p>
            <a:pPr marL="171450" indent="-171450">
              <a:buClr>
                <a:srgbClr val="002856"/>
              </a:buClr>
              <a:buFont typeface="Wingdings" panose="05000000000000000000" pitchFamily="2" charset="2"/>
              <a:buChar char="§"/>
            </a:pPr>
            <a:r>
              <a:rPr lang="en-US" sz="1000"/>
              <a:t>Vendor Manager</a:t>
            </a:r>
          </a:p>
          <a:p>
            <a:pPr marL="171450" indent="-171450">
              <a:buClr>
                <a:srgbClr val="002856"/>
              </a:buClr>
              <a:buFont typeface="Wingdings" panose="05000000000000000000" pitchFamily="2" charset="2"/>
              <a:buChar char="§"/>
            </a:pPr>
            <a:r>
              <a:rPr lang="en-US" sz="1000"/>
              <a:t>CoP Leader</a:t>
            </a:r>
            <a:endParaRPr lang="en-US" sz="1100"/>
          </a:p>
        </p:txBody>
      </p:sp>
      <p:sp>
        <p:nvSpPr>
          <p:cNvPr id="38" name="Freeform: Shape 37">
            <a:extLst>
              <a:ext uri="{FF2B5EF4-FFF2-40B4-BE49-F238E27FC236}">
                <a16:creationId xmlns:a16="http://schemas.microsoft.com/office/drawing/2014/main" xmlns="" id="{313EBBDC-8535-4AF4-B1D8-FB449D3E1F73}"/>
              </a:ext>
            </a:extLst>
          </p:cNvPr>
          <p:cNvSpPr>
            <a:spLocks noChangeAspect="1"/>
          </p:cNvSpPr>
          <p:nvPr/>
        </p:nvSpPr>
        <p:spPr bwMode="gray">
          <a:xfrm>
            <a:off x="9265877" y="3662768"/>
            <a:ext cx="934550" cy="896405"/>
          </a:xfrm>
          <a:custGeom>
            <a:avLst/>
            <a:gdLst>
              <a:gd name="connsiteX0" fmla="*/ 464344 w 466725"/>
              <a:gd name="connsiteY0" fmla="*/ 445294 h 447675"/>
              <a:gd name="connsiteX1" fmla="*/ 7144 w 466725"/>
              <a:gd name="connsiteY1" fmla="*/ 445294 h 447675"/>
              <a:gd name="connsiteX2" fmla="*/ 7144 w 466725"/>
              <a:gd name="connsiteY2" fmla="*/ 292894 h 447675"/>
              <a:gd name="connsiteX3" fmla="*/ 102394 w 466725"/>
              <a:gd name="connsiteY3" fmla="*/ 292894 h 447675"/>
              <a:gd name="connsiteX4" fmla="*/ 102394 w 466725"/>
              <a:gd name="connsiteY4" fmla="*/ 197644 h 447675"/>
              <a:gd name="connsiteX5" fmla="*/ 197644 w 466725"/>
              <a:gd name="connsiteY5" fmla="*/ 197644 h 447675"/>
              <a:gd name="connsiteX6" fmla="*/ 197644 w 466725"/>
              <a:gd name="connsiteY6" fmla="*/ 102394 h 447675"/>
              <a:gd name="connsiteX7" fmla="*/ 292894 w 466725"/>
              <a:gd name="connsiteY7" fmla="*/ 102394 h 447675"/>
              <a:gd name="connsiteX8" fmla="*/ 292894 w 466725"/>
              <a:gd name="connsiteY8" fmla="*/ 7144 h 447675"/>
              <a:gd name="connsiteX9" fmla="*/ 464344 w 466725"/>
              <a:gd name="connsiteY9" fmla="*/ 7144 h 447675"/>
              <a:gd name="connsiteX10" fmla="*/ 464344 w 466725"/>
              <a:gd name="connsiteY10" fmla="*/ 445294 h 447675"/>
              <a:gd name="connsiteX11" fmla="*/ 45244 w 466725"/>
              <a:gd name="connsiteY11" fmla="*/ 407194 h 447675"/>
              <a:gd name="connsiteX12" fmla="*/ 426244 w 466725"/>
              <a:gd name="connsiteY12" fmla="*/ 407194 h 447675"/>
              <a:gd name="connsiteX13" fmla="*/ 426244 w 466725"/>
              <a:gd name="connsiteY13" fmla="*/ 45244 h 447675"/>
              <a:gd name="connsiteX14" fmla="*/ 330994 w 466725"/>
              <a:gd name="connsiteY14" fmla="*/ 45244 h 447675"/>
              <a:gd name="connsiteX15" fmla="*/ 330994 w 466725"/>
              <a:gd name="connsiteY15" fmla="*/ 140494 h 447675"/>
              <a:gd name="connsiteX16" fmla="*/ 235744 w 466725"/>
              <a:gd name="connsiteY16" fmla="*/ 140494 h 447675"/>
              <a:gd name="connsiteX17" fmla="*/ 235744 w 466725"/>
              <a:gd name="connsiteY17" fmla="*/ 235744 h 447675"/>
              <a:gd name="connsiteX18" fmla="*/ 140494 w 466725"/>
              <a:gd name="connsiteY18" fmla="*/ 235744 h 447675"/>
              <a:gd name="connsiteX19" fmla="*/ 140494 w 466725"/>
              <a:gd name="connsiteY19" fmla="*/ 330994 h 447675"/>
              <a:gd name="connsiteX20" fmla="*/ 45244 w 466725"/>
              <a:gd name="connsiteY20" fmla="*/ 330994 h 447675"/>
              <a:gd name="connsiteX21" fmla="*/ 45244 w 466725"/>
              <a:gd name="connsiteY21" fmla="*/ 407194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6725" h="447675">
                <a:moveTo>
                  <a:pt x="464344" y="445294"/>
                </a:moveTo>
                <a:lnTo>
                  <a:pt x="7144" y="445294"/>
                </a:lnTo>
                <a:lnTo>
                  <a:pt x="7144" y="292894"/>
                </a:lnTo>
                <a:lnTo>
                  <a:pt x="102394" y="292894"/>
                </a:lnTo>
                <a:lnTo>
                  <a:pt x="102394" y="197644"/>
                </a:lnTo>
                <a:lnTo>
                  <a:pt x="197644" y="197644"/>
                </a:lnTo>
                <a:lnTo>
                  <a:pt x="197644" y="102394"/>
                </a:lnTo>
                <a:lnTo>
                  <a:pt x="292894" y="102394"/>
                </a:lnTo>
                <a:lnTo>
                  <a:pt x="292894" y="7144"/>
                </a:lnTo>
                <a:lnTo>
                  <a:pt x="464344" y="7144"/>
                </a:lnTo>
                <a:lnTo>
                  <a:pt x="464344" y="445294"/>
                </a:lnTo>
                <a:close/>
                <a:moveTo>
                  <a:pt x="45244" y="407194"/>
                </a:moveTo>
                <a:lnTo>
                  <a:pt x="426244" y="407194"/>
                </a:lnTo>
                <a:lnTo>
                  <a:pt x="426244" y="45244"/>
                </a:lnTo>
                <a:lnTo>
                  <a:pt x="330994" y="45244"/>
                </a:lnTo>
                <a:lnTo>
                  <a:pt x="330994" y="140494"/>
                </a:lnTo>
                <a:lnTo>
                  <a:pt x="235744" y="140494"/>
                </a:lnTo>
                <a:lnTo>
                  <a:pt x="235744" y="235744"/>
                </a:lnTo>
                <a:lnTo>
                  <a:pt x="140494" y="235744"/>
                </a:lnTo>
                <a:lnTo>
                  <a:pt x="140494" y="330994"/>
                </a:lnTo>
                <a:lnTo>
                  <a:pt x="45244" y="330994"/>
                </a:lnTo>
                <a:lnTo>
                  <a:pt x="45244" y="407194"/>
                </a:lnTo>
                <a:close/>
              </a:path>
            </a:pathLst>
          </a:custGeom>
          <a:solidFill>
            <a:srgbClr val="002856"/>
          </a:solidFill>
          <a:ln w="9525" cap="flat">
            <a:noFill/>
            <a:prstDash val="solid"/>
            <a:miter/>
          </a:ln>
        </p:spPr>
        <p:txBody>
          <a:bodyPr rtlCol="0" anchor="ctr"/>
          <a:lstStyle/>
          <a:p>
            <a:endParaRPr lang="en-US"/>
          </a:p>
        </p:txBody>
      </p:sp>
      <p:sp>
        <p:nvSpPr>
          <p:cNvPr id="39" name="TextBox 38">
            <a:extLst>
              <a:ext uri="{FF2B5EF4-FFF2-40B4-BE49-F238E27FC236}">
                <a16:creationId xmlns:a16="http://schemas.microsoft.com/office/drawing/2014/main" xmlns="" id="{ADECCFF6-EE1C-4A4D-836F-B7DBC274A972}"/>
              </a:ext>
            </a:extLst>
          </p:cNvPr>
          <p:cNvSpPr txBox="1"/>
          <p:nvPr/>
        </p:nvSpPr>
        <p:spPr>
          <a:xfrm>
            <a:off x="8242227" y="3376568"/>
            <a:ext cx="920643" cy="553998"/>
          </a:xfrm>
          <a:prstGeom prst="rect">
            <a:avLst/>
          </a:prstGeom>
          <a:noFill/>
        </p:spPr>
        <p:txBody>
          <a:bodyPr wrap="square" lIns="0" tIns="0" rIns="0" bIns="0" rtlCol="0">
            <a:spAutoFit/>
          </a:bodyPr>
          <a:lstStyle/>
          <a:p>
            <a:pPr algn="ctr"/>
            <a:r>
              <a:rPr lang="en-US" sz="1200"/>
              <a:t>Incremental Skills Development</a:t>
            </a:r>
          </a:p>
        </p:txBody>
      </p:sp>
      <p:cxnSp>
        <p:nvCxnSpPr>
          <p:cNvPr id="41" name="Straight Arrow Connector 40">
            <a:extLst>
              <a:ext uri="{FF2B5EF4-FFF2-40B4-BE49-F238E27FC236}">
                <a16:creationId xmlns:a16="http://schemas.microsoft.com/office/drawing/2014/main" xmlns="" id="{935F38F0-C68D-4F2C-AC3E-2C66BCCEE0D1}"/>
              </a:ext>
            </a:extLst>
          </p:cNvPr>
          <p:cNvCxnSpPr/>
          <p:nvPr/>
        </p:nvCxnSpPr>
        <p:spPr>
          <a:xfrm flipV="1">
            <a:off x="9059863" y="3578821"/>
            <a:ext cx="741848" cy="760692"/>
          </a:xfrm>
          <a:prstGeom prst="straightConnector1">
            <a:avLst/>
          </a:prstGeom>
          <a:ln w="12700">
            <a:solidFill>
              <a:srgbClr val="009AD7"/>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xmlns="" id="{74D93873-ABEB-444E-B7C8-ECCCCE4A8EA2}"/>
              </a:ext>
            </a:extLst>
          </p:cNvPr>
          <p:cNvSpPr/>
          <p:nvPr/>
        </p:nvSpPr>
        <p:spPr>
          <a:xfrm>
            <a:off x="7982301" y="5071548"/>
            <a:ext cx="1724541" cy="769441"/>
          </a:xfrm>
          <a:prstGeom prst="rect">
            <a:avLst/>
          </a:prstGeom>
        </p:spPr>
        <p:txBody>
          <a:bodyPr wrap="square">
            <a:spAutoFit/>
          </a:bodyPr>
          <a:lstStyle/>
          <a:p>
            <a:r>
              <a:rPr lang="en-US" sz="1100" b="1"/>
              <a:t>Required Experiences</a:t>
            </a:r>
          </a:p>
          <a:p>
            <a:pPr marL="171450" indent="-171450">
              <a:buFont typeface="Arial" panose="020B0604020202020204" pitchFamily="34" charset="0"/>
              <a:buChar char="•"/>
            </a:pPr>
            <a:r>
              <a:rPr lang="en-US" sz="1100"/>
              <a:t>Team Leadership</a:t>
            </a:r>
          </a:p>
          <a:p>
            <a:pPr marL="171450" indent="-171450">
              <a:buFont typeface="Arial" panose="020B0604020202020204" pitchFamily="34" charset="0"/>
              <a:buChar char="•"/>
            </a:pPr>
            <a:r>
              <a:rPr lang="en-US" sz="1100"/>
              <a:t>Business-Unit Exposure</a:t>
            </a:r>
          </a:p>
        </p:txBody>
      </p:sp>
      <p:sp>
        <p:nvSpPr>
          <p:cNvPr id="43" name="TextBox 42">
            <a:extLst>
              <a:ext uri="{FF2B5EF4-FFF2-40B4-BE49-F238E27FC236}">
                <a16:creationId xmlns:a16="http://schemas.microsoft.com/office/drawing/2014/main" xmlns="" id="{AC0B58C8-443B-4BCB-9046-1DD69A76FF33}"/>
              </a:ext>
            </a:extLst>
          </p:cNvPr>
          <p:cNvSpPr txBox="1"/>
          <p:nvPr/>
        </p:nvSpPr>
        <p:spPr>
          <a:xfrm>
            <a:off x="10513494" y="1948104"/>
            <a:ext cx="1371600" cy="492443"/>
          </a:xfrm>
          <a:prstGeom prst="rect">
            <a:avLst/>
          </a:prstGeom>
          <a:noFill/>
        </p:spPr>
        <p:txBody>
          <a:bodyPr wrap="square" lIns="0" tIns="0" rIns="0" bIns="0" rtlCol="0">
            <a:spAutoFit/>
          </a:bodyPr>
          <a:lstStyle/>
          <a:p>
            <a:pPr algn="l"/>
            <a:r>
              <a:rPr lang="en-US" sz="1600" b="1" i="1">
                <a:solidFill>
                  <a:srgbClr val="009AD7"/>
                </a:solidFill>
              </a:rPr>
              <a:t>Roles Framework</a:t>
            </a:r>
          </a:p>
        </p:txBody>
      </p:sp>
      <p:sp>
        <p:nvSpPr>
          <p:cNvPr id="44" name="TextBox 43">
            <a:extLst>
              <a:ext uri="{FF2B5EF4-FFF2-40B4-BE49-F238E27FC236}">
                <a16:creationId xmlns:a16="http://schemas.microsoft.com/office/drawing/2014/main" xmlns="" id="{935B1056-8137-4577-8F62-BDAC37962C3C}"/>
              </a:ext>
            </a:extLst>
          </p:cNvPr>
          <p:cNvSpPr txBox="1"/>
          <p:nvPr/>
        </p:nvSpPr>
        <p:spPr>
          <a:xfrm>
            <a:off x="10513494" y="3702052"/>
            <a:ext cx="1371600" cy="492443"/>
          </a:xfrm>
          <a:prstGeom prst="rect">
            <a:avLst/>
          </a:prstGeom>
          <a:noFill/>
        </p:spPr>
        <p:txBody>
          <a:bodyPr wrap="square" lIns="0" tIns="0" rIns="0" bIns="0" rtlCol="0">
            <a:spAutoFit/>
          </a:bodyPr>
          <a:lstStyle/>
          <a:p>
            <a:pPr algn="l"/>
            <a:r>
              <a:rPr lang="en-US" sz="1600" b="1" i="1">
                <a:solidFill>
                  <a:srgbClr val="009AD7"/>
                </a:solidFill>
              </a:rPr>
              <a:t>Career Enablers</a:t>
            </a:r>
          </a:p>
        </p:txBody>
      </p:sp>
      <p:sp>
        <p:nvSpPr>
          <p:cNvPr id="45" name="TextBox 44">
            <a:extLst>
              <a:ext uri="{FF2B5EF4-FFF2-40B4-BE49-F238E27FC236}">
                <a16:creationId xmlns:a16="http://schemas.microsoft.com/office/drawing/2014/main" xmlns="" id="{56468850-2D34-4E08-9DC6-E50BF2D661E8}"/>
              </a:ext>
            </a:extLst>
          </p:cNvPr>
          <p:cNvSpPr txBox="1"/>
          <p:nvPr/>
        </p:nvSpPr>
        <p:spPr>
          <a:xfrm flipH="1">
            <a:off x="10513494" y="4937166"/>
            <a:ext cx="1314972" cy="984885"/>
          </a:xfrm>
          <a:prstGeom prst="rect">
            <a:avLst/>
          </a:prstGeom>
          <a:noFill/>
        </p:spPr>
        <p:txBody>
          <a:bodyPr wrap="square" lIns="0" tIns="0" rIns="0" bIns="0" rtlCol="0">
            <a:spAutoFit/>
          </a:bodyPr>
          <a:lstStyle/>
          <a:p>
            <a:pPr algn="l"/>
            <a:r>
              <a:rPr lang="en-US" sz="1600" b="1" i="1">
                <a:solidFill>
                  <a:srgbClr val="009AD7"/>
                </a:solidFill>
              </a:rPr>
              <a:t>Potential next step for leadership development</a:t>
            </a:r>
          </a:p>
        </p:txBody>
      </p:sp>
    </p:spTree>
    <p:extLst>
      <p:ext uri="{BB962C8B-B14F-4D97-AF65-F5344CB8AC3E}">
        <p14:creationId xmlns:p14="http://schemas.microsoft.com/office/powerpoint/2010/main" val="2981819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Object 24" hidden="1">
            <a:extLst>
              <a:ext uri="{FF2B5EF4-FFF2-40B4-BE49-F238E27FC236}">
                <a16:creationId xmlns:a16="http://schemas.microsoft.com/office/drawing/2014/main" xmlns="" id="{A356B714-CB63-4EDB-803E-381F7E5836ED}"/>
              </a:ext>
            </a:extLst>
          </p:cNvPr>
          <p:cNvGraphicFramePr>
            <a:graphicFrameLocks noChangeAspect="1"/>
          </p:cNvGraphicFramePr>
          <p:nvPr>
            <p:custDataLst>
              <p:tags r:id="rId2"/>
            </p:custDataLst>
            <p:extLst>
              <p:ext uri="{D42A27DB-BD31-4B8C-83A1-F6EECF244321}">
                <p14:modId xmlns:p14="http://schemas.microsoft.com/office/powerpoint/2010/main" val="34971333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6020" name="think-cell Slide" r:id="rId5" imgW="395" imgH="394" progId="TCLayout.ActiveDocument.1">
                  <p:embed/>
                </p:oleObj>
              </mc:Choice>
              <mc:Fallback>
                <p:oleObj name="think-cell Slide" r:id="rId5" imgW="395" imgH="394" progId="TCLayout.ActiveDocument.1">
                  <p:embed/>
                  <p:pic>
                    <p:nvPicPr>
                      <p:cNvPr id="25" name="Object 24" hidden="1">
                        <a:extLst>
                          <a:ext uri="{FF2B5EF4-FFF2-40B4-BE49-F238E27FC236}">
                            <a16:creationId xmlns:a16="http://schemas.microsoft.com/office/drawing/2014/main" xmlns="" id="{A356B714-CB63-4EDB-803E-381F7E5836E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24F11B3C-5B30-4617-A467-B2C28A31B294}"/>
              </a:ext>
            </a:extLst>
          </p:cNvPr>
          <p:cNvSpPr>
            <a:spLocks noGrp="1"/>
          </p:cNvSpPr>
          <p:nvPr>
            <p:ph type="title"/>
          </p:nvPr>
        </p:nvSpPr>
        <p:spPr/>
        <p:txBody>
          <a:bodyPr vert="horz"/>
          <a:lstStyle/>
          <a:p>
            <a:r>
              <a:rPr lang="en-US" dirty="0"/>
              <a:t>Career Enablers Should Be Widely Available Experiences That Develop High-Value Skills</a:t>
            </a:r>
          </a:p>
        </p:txBody>
      </p:sp>
      <p:grpSp>
        <p:nvGrpSpPr>
          <p:cNvPr id="16" name="Group 15">
            <a:extLst>
              <a:ext uri="{FF2B5EF4-FFF2-40B4-BE49-F238E27FC236}">
                <a16:creationId xmlns:a16="http://schemas.microsoft.com/office/drawing/2014/main" xmlns="" id="{D66BA08F-D282-45C3-AD11-C953BB175EE2}"/>
              </a:ext>
            </a:extLst>
          </p:cNvPr>
          <p:cNvGrpSpPr/>
          <p:nvPr/>
        </p:nvGrpSpPr>
        <p:grpSpPr>
          <a:xfrm>
            <a:off x="457200" y="1233179"/>
            <a:ext cx="10658103" cy="4768334"/>
            <a:chOff x="1590595" y="1171924"/>
            <a:chExt cx="11274567" cy="5044134"/>
          </a:xfrm>
        </p:grpSpPr>
        <p:grpSp>
          <p:nvGrpSpPr>
            <p:cNvPr id="12" name="Group 11">
              <a:extLst>
                <a:ext uri="{FF2B5EF4-FFF2-40B4-BE49-F238E27FC236}">
                  <a16:creationId xmlns:a16="http://schemas.microsoft.com/office/drawing/2014/main" xmlns="" id="{683DF3CE-171B-45B4-BF29-411ED66CF462}"/>
                </a:ext>
              </a:extLst>
            </p:cNvPr>
            <p:cNvGrpSpPr/>
            <p:nvPr/>
          </p:nvGrpSpPr>
          <p:grpSpPr>
            <a:xfrm>
              <a:off x="1713706" y="1284514"/>
              <a:ext cx="6955972" cy="4537195"/>
              <a:chOff x="2133599" y="1447800"/>
              <a:chExt cx="6955972" cy="4537195"/>
            </a:xfrm>
          </p:grpSpPr>
          <p:grpSp>
            <p:nvGrpSpPr>
              <p:cNvPr id="5" name="Group 4">
                <a:extLst>
                  <a:ext uri="{FF2B5EF4-FFF2-40B4-BE49-F238E27FC236}">
                    <a16:creationId xmlns:a16="http://schemas.microsoft.com/office/drawing/2014/main" xmlns="" id="{A394D0B2-E5A4-4DB3-BDFF-2B4004A27253}"/>
                  </a:ext>
                </a:extLst>
              </p:cNvPr>
              <p:cNvGrpSpPr/>
              <p:nvPr/>
            </p:nvGrpSpPr>
            <p:grpSpPr>
              <a:xfrm>
                <a:off x="3113314" y="1447800"/>
                <a:ext cx="5976257" cy="4319590"/>
                <a:chOff x="3113314" y="1447800"/>
                <a:chExt cx="5976257" cy="4319590"/>
              </a:xfrm>
            </p:grpSpPr>
            <p:pic>
              <p:nvPicPr>
                <p:cNvPr id="3" name="Picture 2">
                  <a:extLst>
                    <a:ext uri="{FF2B5EF4-FFF2-40B4-BE49-F238E27FC236}">
                      <a16:creationId xmlns:a16="http://schemas.microsoft.com/office/drawing/2014/main" xmlns="" id="{E52FEAF8-B8C2-4622-9629-48C3DC590106}"/>
                    </a:ext>
                  </a:extLst>
                </p:cNvPr>
                <p:cNvPicPr>
                  <a:picLocks noChangeAspect="1"/>
                </p:cNvPicPr>
                <p:nvPr/>
              </p:nvPicPr>
              <p:blipFill rotWithShape="1">
                <a:blip r:embed="rId7"/>
                <a:srcRect l="14304" t="5104" b="7826"/>
                <a:stretch/>
              </p:blipFill>
              <p:spPr>
                <a:xfrm>
                  <a:off x="3113314" y="1447800"/>
                  <a:ext cx="5736001" cy="4319590"/>
                </a:xfrm>
                <a:prstGeom prst="rect">
                  <a:avLst/>
                </a:prstGeom>
              </p:spPr>
            </p:pic>
            <p:sp>
              <p:nvSpPr>
                <p:cNvPr id="4" name="Rectangle 3">
                  <a:extLst>
                    <a:ext uri="{FF2B5EF4-FFF2-40B4-BE49-F238E27FC236}">
                      <a16:creationId xmlns:a16="http://schemas.microsoft.com/office/drawing/2014/main" xmlns="" id="{A87B9C7D-AD40-41C8-8B51-5BD64670918E}"/>
                    </a:ext>
                  </a:extLst>
                </p:cNvPr>
                <p:cNvSpPr/>
                <p:nvPr/>
              </p:nvSpPr>
              <p:spPr>
                <a:xfrm>
                  <a:off x="8730343" y="4909457"/>
                  <a:ext cx="359228" cy="5769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1"/>
                    </a:solidFill>
                  </a:endParaRPr>
                </a:p>
              </p:txBody>
            </p:sp>
          </p:grpSp>
          <p:sp>
            <p:nvSpPr>
              <p:cNvPr id="6" name="TextBox 5">
                <a:extLst>
                  <a:ext uri="{FF2B5EF4-FFF2-40B4-BE49-F238E27FC236}">
                    <a16:creationId xmlns:a16="http://schemas.microsoft.com/office/drawing/2014/main" xmlns="" id="{B4F4C897-3A20-4349-BD74-5977A0A17FAA}"/>
                  </a:ext>
                </a:extLst>
              </p:cNvPr>
              <p:cNvSpPr txBox="1"/>
              <p:nvPr/>
            </p:nvSpPr>
            <p:spPr>
              <a:xfrm>
                <a:off x="2133600" y="2307771"/>
                <a:ext cx="892629" cy="195347"/>
              </a:xfrm>
              <a:prstGeom prst="rect">
                <a:avLst/>
              </a:prstGeom>
              <a:noFill/>
            </p:spPr>
            <p:txBody>
              <a:bodyPr wrap="square" lIns="0" tIns="0" rIns="0" bIns="0" rtlCol="0">
                <a:spAutoFit/>
              </a:bodyPr>
              <a:lstStyle/>
              <a:p>
                <a:pPr algn="r"/>
                <a:r>
                  <a:rPr lang="en-US" sz="1200">
                    <a:solidFill>
                      <a:schemeClr val="accent4"/>
                    </a:solidFill>
                  </a:rPr>
                  <a:t>High</a:t>
                </a:r>
              </a:p>
            </p:txBody>
          </p:sp>
          <p:sp>
            <p:nvSpPr>
              <p:cNvPr id="7" name="TextBox 6">
                <a:extLst>
                  <a:ext uri="{FF2B5EF4-FFF2-40B4-BE49-F238E27FC236}">
                    <a16:creationId xmlns:a16="http://schemas.microsoft.com/office/drawing/2014/main" xmlns="" id="{549B2EBB-4C60-4A83-A0F8-FCDF061E807B}"/>
                  </a:ext>
                </a:extLst>
              </p:cNvPr>
              <p:cNvSpPr txBox="1"/>
              <p:nvPr/>
            </p:nvSpPr>
            <p:spPr>
              <a:xfrm>
                <a:off x="2154601" y="3564875"/>
                <a:ext cx="892629" cy="195347"/>
              </a:xfrm>
              <a:prstGeom prst="rect">
                <a:avLst/>
              </a:prstGeom>
              <a:noFill/>
            </p:spPr>
            <p:txBody>
              <a:bodyPr wrap="square" lIns="0" tIns="0" rIns="0" bIns="0" rtlCol="0">
                <a:spAutoFit/>
              </a:bodyPr>
              <a:lstStyle/>
              <a:p>
                <a:pPr algn="r"/>
                <a:r>
                  <a:rPr lang="en-US" sz="1200">
                    <a:solidFill>
                      <a:schemeClr val="accent4"/>
                    </a:solidFill>
                  </a:rPr>
                  <a:t>Medium</a:t>
                </a:r>
              </a:p>
            </p:txBody>
          </p:sp>
          <p:sp>
            <p:nvSpPr>
              <p:cNvPr id="8" name="TextBox 7">
                <a:extLst>
                  <a:ext uri="{FF2B5EF4-FFF2-40B4-BE49-F238E27FC236}">
                    <a16:creationId xmlns:a16="http://schemas.microsoft.com/office/drawing/2014/main" xmlns="" id="{112959A2-01BD-48DF-91D1-48E67931E381}"/>
                  </a:ext>
                </a:extLst>
              </p:cNvPr>
              <p:cNvSpPr txBox="1"/>
              <p:nvPr/>
            </p:nvSpPr>
            <p:spPr>
              <a:xfrm>
                <a:off x="2133599" y="4909457"/>
                <a:ext cx="892629" cy="195347"/>
              </a:xfrm>
              <a:prstGeom prst="rect">
                <a:avLst/>
              </a:prstGeom>
              <a:noFill/>
            </p:spPr>
            <p:txBody>
              <a:bodyPr wrap="square" lIns="0" tIns="0" rIns="0" bIns="0" rtlCol="0">
                <a:spAutoFit/>
              </a:bodyPr>
              <a:lstStyle/>
              <a:p>
                <a:pPr algn="r"/>
                <a:r>
                  <a:rPr lang="en-US" sz="1200">
                    <a:solidFill>
                      <a:schemeClr val="accent4"/>
                    </a:solidFill>
                  </a:rPr>
                  <a:t>Low</a:t>
                </a:r>
              </a:p>
            </p:txBody>
          </p:sp>
          <p:sp>
            <p:nvSpPr>
              <p:cNvPr id="9" name="TextBox 8">
                <a:extLst>
                  <a:ext uri="{FF2B5EF4-FFF2-40B4-BE49-F238E27FC236}">
                    <a16:creationId xmlns:a16="http://schemas.microsoft.com/office/drawing/2014/main" xmlns="" id="{E1C54F8F-AC94-4506-A205-D3B1B67DBA25}"/>
                  </a:ext>
                </a:extLst>
              </p:cNvPr>
              <p:cNvSpPr txBox="1"/>
              <p:nvPr/>
            </p:nvSpPr>
            <p:spPr>
              <a:xfrm>
                <a:off x="3614058" y="5789648"/>
                <a:ext cx="892629" cy="195347"/>
              </a:xfrm>
              <a:prstGeom prst="rect">
                <a:avLst/>
              </a:prstGeom>
              <a:noFill/>
            </p:spPr>
            <p:txBody>
              <a:bodyPr wrap="square" lIns="0" tIns="0" rIns="0" bIns="0" rtlCol="0">
                <a:spAutoFit/>
              </a:bodyPr>
              <a:lstStyle/>
              <a:p>
                <a:pPr algn="ctr"/>
                <a:r>
                  <a:rPr lang="en-US" sz="1200">
                    <a:solidFill>
                      <a:schemeClr val="accent4"/>
                    </a:solidFill>
                  </a:rPr>
                  <a:t>Low</a:t>
                </a:r>
              </a:p>
            </p:txBody>
          </p:sp>
          <p:sp>
            <p:nvSpPr>
              <p:cNvPr id="10" name="TextBox 9">
                <a:extLst>
                  <a:ext uri="{FF2B5EF4-FFF2-40B4-BE49-F238E27FC236}">
                    <a16:creationId xmlns:a16="http://schemas.microsoft.com/office/drawing/2014/main" xmlns="" id="{867F3B64-4BB8-4AF2-AA97-066A3D93EC21}"/>
                  </a:ext>
                </a:extLst>
              </p:cNvPr>
              <p:cNvSpPr txBox="1"/>
              <p:nvPr/>
            </p:nvSpPr>
            <p:spPr>
              <a:xfrm>
                <a:off x="5535000" y="5789648"/>
                <a:ext cx="892629" cy="195347"/>
              </a:xfrm>
              <a:prstGeom prst="rect">
                <a:avLst/>
              </a:prstGeom>
              <a:noFill/>
            </p:spPr>
            <p:txBody>
              <a:bodyPr wrap="square" lIns="0" tIns="0" rIns="0" bIns="0" rtlCol="0">
                <a:spAutoFit/>
              </a:bodyPr>
              <a:lstStyle/>
              <a:p>
                <a:pPr algn="ctr"/>
                <a:r>
                  <a:rPr lang="en-US" sz="1200">
                    <a:solidFill>
                      <a:schemeClr val="accent4"/>
                    </a:solidFill>
                  </a:rPr>
                  <a:t>Medium</a:t>
                </a:r>
              </a:p>
            </p:txBody>
          </p:sp>
          <p:sp>
            <p:nvSpPr>
              <p:cNvPr id="11" name="TextBox 10">
                <a:extLst>
                  <a:ext uri="{FF2B5EF4-FFF2-40B4-BE49-F238E27FC236}">
                    <a16:creationId xmlns:a16="http://schemas.microsoft.com/office/drawing/2014/main" xmlns="" id="{2A5AC669-9A0D-46A7-98B4-270F57182071}"/>
                  </a:ext>
                </a:extLst>
              </p:cNvPr>
              <p:cNvSpPr txBox="1"/>
              <p:nvPr/>
            </p:nvSpPr>
            <p:spPr>
              <a:xfrm>
                <a:off x="7455941" y="5789648"/>
                <a:ext cx="892629" cy="195347"/>
              </a:xfrm>
              <a:prstGeom prst="rect">
                <a:avLst/>
              </a:prstGeom>
              <a:noFill/>
            </p:spPr>
            <p:txBody>
              <a:bodyPr wrap="square" lIns="0" tIns="0" rIns="0" bIns="0" rtlCol="0">
                <a:spAutoFit/>
              </a:bodyPr>
              <a:lstStyle/>
              <a:p>
                <a:pPr algn="ctr"/>
                <a:r>
                  <a:rPr lang="en-US" sz="1200">
                    <a:solidFill>
                      <a:schemeClr val="accent4"/>
                    </a:solidFill>
                  </a:rPr>
                  <a:t>High</a:t>
                </a:r>
              </a:p>
            </p:txBody>
          </p:sp>
        </p:grpSp>
        <p:sp>
          <p:nvSpPr>
            <p:cNvPr id="13" name="TextBox 12">
              <a:extLst>
                <a:ext uri="{FF2B5EF4-FFF2-40B4-BE49-F238E27FC236}">
                  <a16:creationId xmlns:a16="http://schemas.microsoft.com/office/drawing/2014/main" xmlns="" id="{13BA4042-E9E5-4404-9267-6DA39596B56B}"/>
                </a:ext>
              </a:extLst>
            </p:cNvPr>
            <p:cNvSpPr txBox="1"/>
            <p:nvPr/>
          </p:nvSpPr>
          <p:spPr>
            <a:xfrm>
              <a:off x="1590595" y="1703370"/>
              <a:ext cx="260462" cy="3481877"/>
            </a:xfrm>
            <a:prstGeom prst="rect">
              <a:avLst/>
            </a:prstGeom>
            <a:noFill/>
          </p:spPr>
          <p:txBody>
            <a:bodyPr vert="vert270" wrap="square" lIns="0" tIns="0" rIns="0" bIns="0" rtlCol="0">
              <a:spAutoFit/>
            </a:bodyPr>
            <a:lstStyle/>
            <a:p>
              <a:pPr algn="ctr"/>
              <a:r>
                <a:rPr lang="en-US" sz="1600" b="1">
                  <a:solidFill>
                    <a:schemeClr val="accent4"/>
                  </a:solidFill>
                </a:rPr>
                <a:t>Access to Experience Across IT</a:t>
              </a:r>
            </a:p>
          </p:txBody>
        </p:sp>
        <p:sp>
          <p:nvSpPr>
            <p:cNvPr id="14" name="TextBox 13">
              <a:extLst>
                <a:ext uri="{FF2B5EF4-FFF2-40B4-BE49-F238E27FC236}">
                  <a16:creationId xmlns:a16="http://schemas.microsoft.com/office/drawing/2014/main" xmlns="" id="{AA71A83D-9CCD-4725-93FB-97C85917C6CC}"/>
                </a:ext>
              </a:extLst>
            </p:cNvPr>
            <p:cNvSpPr txBox="1"/>
            <p:nvPr/>
          </p:nvSpPr>
          <p:spPr>
            <a:xfrm>
              <a:off x="3477781" y="5955596"/>
              <a:ext cx="4167278" cy="260462"/>
            </a:xfrm>
            <a:prstGeom prst="rect">
              <a:avLst/>
            </a:prstGeom>
            <a:noFill/>
          </p:spPr>
          <p:txBody>
            <a:bodyPr vert="horz" wrap="square" lIns="0" tIns="0" rIns="0" bIns="0" rtlCol="0">
              <a:spAutoFit/>
            </a:bodyPr>
            <a:lstStyle/>
            <a:p>
              <a:pPr algn="ctr"/>
              <a:r>
                <a:rPr lang="en-US" sz="1600" b="1">
                  <a:solidFill>
                    <a:schemeClr val="accent4"/>
                  </a:solidFill>
                </a:rPr>
                <a:t>Value of Experience to the Organization</a:t>
              </a:r>
            </a:p>
          </p:txBody>
        </p:sp>
        <p:sp>
          <p:nvSpPr>
            <p:cNvPr id="15" name="TextBox 14">
              <a:extLst>
                <a:ext uri="{FF2B5EF4-FFF2-40B4-BE49-F238E27FC236}">
                  <a16:creationId xmlns:a16="http://schemas.microsoft.com/office/drawing/2014/main" xmlns="" id="{1C274775-D08B-4183-9AB5-7C57E197ACCD}"/>
                </a:ext>
              </a:extLst>
            </p:cNvPr>
            <p:cNvSpPr txBox="1"/>
            <p:nvPr/>
          </p:nvSpPr>
          <p:spPr>
            <a:xfrm>
              <a:off x="8984593" y="1377791"/>
              <a:ext cx="3880569" cy="651157"/>
            </a:xfrm>
            <a:prstGeom prst="rect">
              <a:avLst/>
            </a:prstGeom>
            <a:noFill/>
            <a:ln w="28575">
              <a:solidFill>
                <a:schemeClr val="accent4"/>
              </a:solidFill>
            </a:ln>
          </p:spPr>
          <p:txBody>
            <a:bodyPr wrap="square" lIns="0" tIns="0" rIns="0" bIns="0" rtlCol="0">
              <a:spAutoFit/>
            </a:bodyPr>
            <a:lstStyle/>
            <a:p>
              <a:pPr marL="91440" algn="l"/>
              <a:r>
                <a:rPr lang="en-US" sz="1600" b="1"/>
                <a:t>Career Enablers</a:t>
              </a:r>
              <a:endParaRPr lang="en-US" sz="1600"/>
            </a:p>
            <a:p>
              <a:pPr marL="91440" algn="l"/>
              <a:r>
                <a:rPr lang="en-US" sz="1200"/>
                <a:t>Broadly available categories of experiences that engender development of high-value employee skills</a:t>
              </a:r>
            </a:p>
          </p:txBody>
        </p:sp>
        <p:cxnSp>
          <p:nvCxnSpPr>
            <p:cNvPr id="17" name="Straight Arrow Connector 16">
              <a:extLst>
                <a:ext uri="{FF2B5EF4-FFF2-40B4-BE49-F238E27FC236}">
                  <a16:creationId xmlns:a16="http://schemas.microsoft.com/office/drawing/2014/main" xmlns="" id="{5C356A65-AFEB-4A75-B8E9-FF736A85F70B}"/>
                </a:ext>
              </a:extLst>
            </p:cNvPr>
            <p:cNvCxnSpPr>
              <a:cxnSpLocks/>
              <a:stCxn id="15" idx="1"/>
            </p:cNvCxnSpPr>
            <p:nvPr/>
          </p:nvCxnSpPr>
          <p:spPr>
            <a:xfrm flipH="1">
              <a:off x="8516509" y="1703370"/>
              <a:ext cx="468084"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F53411A6-46BC-45B0-AAF5-D675FB9BA22A}"/>
                </a:ext>
              </a:extLst>
            </p:cNvPr>
            <p:cNvSpPr txBox="1"/>
            <p:nvPr/>
          </p:nvSpPr>
          <p:spPr>
            <a:xfrm>
              <a:off x="8984593" y="4680856"/>
              <a:ext cx="2800221" cy="586041"/>
            </a:xfrm>
            <a:prstGeom prst="rect">
              <a:avLst/>
            </a:prstGeom>
            <a:noFill/>
            <a:ln w="28575">
              <a:solidFill>
                <a:schemeClr val="accent4"/>
              </a:solidFill>
            </a:ln>
          </p:spPr>
          <p:txBody>
            <a:bodyPr wrap="square" lIns="0" tIns="0" rIns="0" bIns="0" rtlCol="0">
              <a:spAutoFit/>
            </a:bodyPr>
            <a:lstStyle/>
            <a:p>
              <a:pPr marL="91440" algn="l"/>
              <a:endParaRPr lang="en-US" sz="1200"/>
            </a:p>
            <a:p>
              <a:pPr marL="91440" algn="l"/>
              <a:r>
                <a:rPr lang="en-US" sz="1200"/>
                <a:t>Episodic leadership opportunities</a:t>
              </a:r>
            </a:p>
            <a:p>
              <a:pPr marL="91440" algn="l"/>
              <a:endParaRPr lang="en-US" sz="1200"/>
            </a:p>
          </p:txBody>
        </p:sp>
        <p:cxnSp>
          <p:nvCxnSpPr>
            <p:cNvPr id="19" name="Straight Arrow Connector 18">
              <a:extLst>
                <a:ext uri="{FF2B5EF4-FFF2-40B4-BE49-F238E27FC236}">
                  <a16:creationId xmlns:a16="http://schemas.microsoft.com/office/drawing/2014/main" xmlns="" id="{3A212C54-9B66-4826-9CB3-936E97571ECC}"/>
                </a:ext>
              </a:extLst>
            </p:cNvPr>
            <p:cNvCxnSpPr/>
            <p:nvPr/>
          </p:nvCxnSpPr>
          <p:spPr>
            <a:xfrm flipH="1">
              <a:off x="8500950" y="4930837"/>
              <a:ext cx="468086" cy="0"/>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0BF3D0C7-04A1-4F06-A678-9BF187357415}"/>
                </a:ext>
              </a:extLst>
            </p:cNvPr>
            <p:cNvSpPr txBox="1"/>
            <p:nvPr/>
          </p:nvSpPr>
          <p:spPr>
            <a:xfrm>
              <a:off x="2693421" y="1171924"/>
              <a:ext cx="2716779" cy="195347"/>
            </a:xfrm>
            <a:prstGeom prst="rect">
              <a:avLst/>
            </a:prstGeom>
            <a:noFill/>
          </p:spPr>
          <p:txBody>
            <a:bodyPr wrap="square" lIns="0" tIns="0" rIns="0" bIns="0" rtlCol="0">
              <a:spAutoFit/>
            </a:bodyPr>
            <a:lstStyle/>
            <a:p>
              <a:pPr algn="l"/>
              <a:r>
                <a:rPr lang="en-US" sz="1200" b="1" i="1"/>
                <a:t>Kimberly Clark Example</a:t>
              </a:r>
            </a:p>
          </p:txBody>
        </p:sp>
      </p:grpSp>
      <p:sp>
        <p:nvSpPr>
          <p:cNvPr id="21" name="TextBox 20">
            <a:extLst>
              <a:ext uri="{FF2B5EF4-FFF2-40B4-BE49-F238E27FC236}">
                <a16:creationId xmlns:a16="http://schemas.microsoft.com/office/drawing/2014/main" xmlns="" id="{339396C7-4A14-4810-9107-778C9004F177}"/>
              </a:ext>
            </a:extLst>
          </p:cNvPr>
          <p:cNvSpPr txBox="1"/>
          <p:nvPr/>
        </p:nvSpPr>
        <p:spPr>
          <a:xfrm>
            <a:off x="3457793" y="6400800"/>
            <a:ext cx="5138057" cy="153888"/>
          </a:xfrm>
          <a:prstGeom prst="rect">
            <a:avLst/>
          </a:prstGeom>
          <a:noFill/>
        </p:spPr>
        <p:txBody>
          <a:bodyPr wrap="square" lIns="0" tIns="0" rIns="0" bIns="0" rtlCol="0">
            <a:spAutoFit/>
          </a:bodyPr>
          <a:lstStyle/>
          <a:p>
            <a:pPr algn="l"/>
            <a:r>
              <a:rPr lang="en-US" sz="1000" dirty="0"/>
              <a:t>Source: </a:t>
            </a:r>
            <a:r>
              <a:rPr lang="en-US" sz="1000" dirty="0">
                <a:hlinkClick r:id="rId8"/>
              </a:rPr>
              <a:t>‘Experience-Based’ Skills Accentuators (Kimberly Clark)</a:t>
            </a:r>
            <a:endParaRPr lang="en-US" sz="1000" dirty="0"/>
          </a:p>
        </p:txBody>
      </p:sp>
    </p:spTree>
    <p:extLst>
      <p:ext uri="{BB962C8B-B14F-4D97-AF65-F5344CB8AC3E}">
        <p14:creationId xmlns:p14="http://schemas.microsoft.com/office/powerpoint/2010/main" val="1864131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Object 45" hidden="1">
            <a:extLst>
              <a:ext uri="{FF2B5EF4-FFF2-40B4-BE49-F238E27FC236}">
                <a16:creationId xmlns:a16="http://schemas.microsoft.com/office/drawing/2014/main" xmlns="" id="{76D600CF-4731-4AF4-9FA6-06C1D4CD4F93}"/>
              </a:ext>
            </a:extLst>
          </p:cNvPr>
          <p:cNvGraphicFramePr>
            <a:graphicFrameLocks noChangeAspect="1"/>
          </p:cNvGraphicFramePr>
          <p:nvPr>
            <p:custDataLst>
              <p:tags r:id="rId2"/>
            </p:custDataLst>
            <p:extLst>
              <p:ext uri="{D42A27DB-BD31-4B8C-83A1-F6EECF244321}">
                <p14:modId xmlns:p14="http://schemas.microsoft.com/office/powerpoint/2010/main" val="13251553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44" name="think-cell Slide" r:id="rId5" imgW="395" imgH="394" progId="TCLayout.ActiveDocument.1">
                  <p:embed/>
                </p:oleObj>
              </mc:Choice>
              <mc:Fallback>
                <p:oleObj name="think-cell Slide" r:id="rId5" imgW="395" imgH="394" progId="TCLayout.ActiveDocument.1">
                  <p:embed/>
                  <p:pic>
                    <p:nvPicPr>
                      <p:cNvPr id="46" name="Object 45" hidden="1">
                        <a:extLst>
                          <a:ext uri="{FF2B5EF4-FFF2-40B4-BE49-F238E27FC236}">
                            <a16:creationId xmlns:a16="http://schemas.microsoft.com/office/drawing/2014/main" xmlns="" id="{76D600CF-4731-4AF4-9FA6-06C1D4CD4F9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2B3D23C1-8EF5-40C9-AEB1-2BADDA45AAC9}"/>
              </a:ext>
            </a:extLst>
          </p:cNvPr>
          <p:cNvSpPr>
            <a:spLocks noGrp="1"/>
          </p:cNvSpPr>
          <p:nvPr>
            <p:ph type="title"/>
          </p:nvPr>
        </p:nvSpPr>
        <p:spPr/>
        <p:txBody>
          <a:bodyPr vert="horz"/>
          <a:lstStyle/>
          <a:p>
            <a:r>
              <a:rPr lang="en-US" dirty="0"/>
              <a:t>There Are 7 Career Enablers to Consider When Working to Develop High-Value Leadership Skills</a:t>
            </a:r>
          </a:p>
        </p:txBody>
      </p:sp>
      <p:sp>
        <p:nvSpPr>
          <p:cNvPr id="3" name="TextBox 2">
            <a:extLst>
              <a:ext uri="{FF2B5EF4-FFF2-40B4-BE49-F238E27FC236}">
                <a16:creationId xmlns:a16="http://schemas.microsoft.com/office/drawing/2014/main" xmlns="" id="{3278B8B3-AEE1-4FD5-91CF-CAA4E538E40F}"/>
              </a:ext>
            </a:extLst>
          </p:cNvPr>
          <p:cNvSpPr txBox="1"/>
          <p:nvPr/>
        </p:nvSpPr>
        <p:spPr>
          <a:xfrm>
            <a:off x="937895" y="2536248"/>
            <a:ext cx="4593771" cy="276999"/>
          </a:xfrm>
          <a:prstGeom prst="rect">
            <a:avLst/>
          </a:prstGeom>
          <a:noFill/>
          <a:ln>
            <a:noFill/>
          </a:ln>
        </p:spPr>
        <p:txBody>
          <a:bodyPr wrap="square" lIns="0" tIns="0" rIns="0" bIns="0" rtlCol="0">
            <a:spAutoFit/>
          </a:bodyPr>
          <a:lstStyle/>
          <a:p>
            <a:pPr algn="r"/>
            <a:r>
              <a:rPr lang="en-US" b="1">
                <a:solidFill>
                  <a:srgbClr val="002856"/>
                </a:solidFill>
              </a:rPr>
              <a:t>Team Leadership &amp; Coaching</a:t>
            </a:r>
          </a:p>
        </p:txBody>
      </p:sp>
      <p:sp>
        <p:nvSpPr>
          <p:cNvPr id="6" name="TextBox 5">
            <a:extLst>
              <a:ext uri="{FF2B5EF4-FFF2-40B4-BE49-F238E27FC236}">
                <a16:creationId xmlns:a16="http://schemas.microsoft.com/office/drawing/2014/main" xmlns="" id="{1EA3797F-21A4-4539-B22C-7FC0F1BD13C3}"/>
              </a:ext>
            </a:extLst>
          </p:cNvPr>
          <p:cNvSpPr txBox="1"/>
          <p:nvPr/>
        </p:nvSpPr>
        <p:spPr>
          <a:xfrm>
            <a:off x="804154" y="3056344"/>
            <a:ext cx="4593771" cy="276999"/>
          </a:xfrm>
          <a:prstGeom prst="rect">
            <a:avLst/>
          </a:prstGeom>
          <a:noFill/>
          <a:ln>
            <a:noFill/>
          </a:ln>
        </p:spPr>
        <p:txBody>
          <a:bodyPr wrap="square" lIns="0" tIns="0" rIns="0" bIns="0" rtlCol="0">
            <a:spAutoFit/>
          </a:bodyPr>
          <a:lstStyle/>
          <a:p>
            <a:pPr algn="r"/>
            <a:r>
              <a:rPr lang="en-US" b="1">
                <a:solidFill>
                  <a:srgbClr val="002856"/>
                </a:solidFill>
              </a:rPr>
              <a:t>Knowledge Base Contribution</a:t>
            </a:r>
          </a:p>
        </p:txBody>
      </p:sp>
      <p:sp>
        <p:nvSpPr>
          <p:cNvPr id="7" name="TextBox 6">
            <a:extLst>
              <a:ext uri="{FF2B5EF4-FFF2-40B4-BE49-F238E27FC236}">
                <a16:creationId xmlns:a16="http://schemas.microsoft.com/office/drawing/2014/main" xmlns="" id="{D26D0CF1-B95B-4862-8B4B-287700D5D28D}"/>
              </a:ext>
            </a:extLst>
          </p:cNvPr>
          <p:cNvSpPr txBox="1"/>
          <p:nvPr/>
        </p:nvSpPr>
        <p:spPr>
          <a:xfrm>
            <a:off x="651712" y="3576440"/>
            <a:ext cx="4593771" cy="276999"/>
          </a:xfrm>
          <a:prstGeom prst="rect">
            <a:avLst/>
          </a:prstGeom>
          <a:noFill/>
          <a:ln>
            <a:noFill/>
          </a:ln>
        </p:spPr>
        <p:txBody>
          <a:bodyPr wrap="square" lIns="0" tIns="0" rIns="0" bIns="0" rtlCol="0">
            <a:spAutoFit/>
          </a:bodyPr>
          <a:lstStyle/>
          <a:p>
            <a:pPr algn="r"/>
            <a:r>
              <a:rPr lang="en-US" b="1">
                <a:solidFill>
                  <a:srgbClr val="002856"/>
                </a:solidFill>
              </a:rPr>
              <a:t>Relationship Management</a:t>
            </a:r>
          </a:p>
        </p:txBody>
      </p:sp>
      <p:sp>
        <p:nvSpPr>
          <p:cNvPr id="9" name="TextBox 8">
            <a:extLst>
              <a:ext uri="{FF2B5EF4-FFF2-40B4-BE49-F238E27FC236}">
                <a16:creationId xmlns:a16="http://schemas.microsoft.com/office/drawing/2014/main" xmlns="" id="{7C72455C-5B09-475C-82B0-7A3A5FBA44E5}"/>
              </a:ext>
            </a:extLst>
          </p:cNvPr>
          <p:cNvSpPr txBox="1"/>
          <p:nvPr/>
        </p:nvSpPr>
        <p:spPr>
          <a:xfrm>
            <a:off x="577172" y="4096536"/>
            <a:ext cx="4593771" cy="276999"/>
          </a:xfrm>
          <a:prstGeom prst="rect">
            <a:avLst/>
          </a:prstGeom>
          <a:noFill/>
          <a:ln>
            <a:noFill/>
          </a:ln>
        </p:spPr>
        <p:txBody>
          <a:bodyPr wrap="square" lIns="0" tIns="0" rIns="0" bIns="0" rtlCol="0">
            <a:spAutoFit/>
          </a:bodyPr>
          <a:lstStyle/>
          <a:p>
            <a:pPr algn="r"/>
            <a:r>
              <a:rPr lang="en-US" b="1">
                <a:solidFill>
                  <a:srgbClr val="002856"/>
                </a:solidFill>
              </a:rPr>
              <a:t>Business-Unit Exposure</a:t>
            </a:r>
          </a:p>
        </p:txBody>
      </p:sp>
      <p:sp>
        <p:nvSpPr>
          <p:cNvPr id="10" name="TextBox 9">
            <a:extLst>
              <a:ext uri="{FF2B5EF4-FFF2-40B4-BE49-F238E27FC236}">
                <a16:creationId xmlns:a16="http://schemas.microsoft.com/office/drawing/2014/main" xmlns="" id="{94FA2ED6-17A7-42E5-A99E-529F187B056D}"/>
              </a:ext>
            </a:extLst>
          </p:cNvPr>
          <p:cNvSpPr txBox="1"/>
          <p:nvPr/>
        </p:nvSpPr>
        <p:spPr>
          <a:xfrm>
            <a:off x="107157" y="4616632"/>
            <a:ext cx="5007429" cy="276999"/>
          </a:xfrm>
          <a:prstGeom prst="rect">
            <a:avLst/>
          </a:prstGeom>
          <a:noFill/>
          <a:ln>
            <a:noFill/>
          </a:ln>
        </p:spPr>
        <p:txBody>
          <a:bodyPr wrap="square" lIns="0" tIns="0" rIns="0" bIns="0" rtlCol="0">
            <a:spAutoFit/>
          </a:bodyPr>
          <a:lstStyle/>
          <a:p>
            <a:pPr algn="r"/>
            <a:r>
              <a:rPr lang="en-US" b="1">
                <a:solidFill>
                  <a:srgbClr val="002856"/>
                </a:solidFill>
              </a:rPr>
              <a:t>Cross-Service/Cross-Platform Exposure</a:t>
            </a:r>
          </a:p>
        </p:txBody>
      </p:sp>
      <p:sp>
        <p:nvSpPr>
          <p:cNvPr id="11" name="TextBox 10">
            <a:extLst>
              <a:ext uri="{FF2B5EF4-FFF2-40B4-BE49-F238E27FC236}">
                <a16:creationId xmlns:a16="http://schemas.microsoft.com/office/drawing/2014/main" xmlns="" id="{EB3B0554-C466-4314-A6A9-993C0FE5FD5B}"/>
              </a:ext>
            </a:extLst>
          </p:cNvPr>
          <p:cNvSpPr txBox="1"/>
          <p:nvPr/>
        </p:nvSpPr>
        <p:spPr>
          <a:xfrm>
            <a:off x="467794" y="5136728"/>
            <a:ext cx="4593771" cy="276999"/>
          </a:xfrm>
          <a:prstGeom prst="rect">
            <a:avLst/>
          </a:prstGeom>
          <a:noFill/>
          <a:ln>
            <a:noFill/>
          </a:ln>
        </p:spPr>
        <p:txBody>
          <a:bodyPr wrap="square" lIns="0" tIns="0" rIns="0" bIns="0" rtlCol="0">
            <a:spAutoFit/>
          </a:bodyPr>
          <a:lstStyle/>
          <a:p>
            <a:pPr algn="r"/>
            <a:r>
              <a:rPr lang="en-US" b="1">
                <a:solidFill>
                  <a:srgbClr val="002856"/>
                </a:solidFill>
              </a:rPr>
              <a:t>Multidisciplinary</a:t>
            </a:r>
          </a:p>
        </p:txBody>
      </p:sp>
      <p:sp>
        <p:nvSpPr>
          <p:cNvPr id="12" name="TextBox 11">
            <a:extLst>
              <a:ext uri="{FF2B5EF4-FFF2-40B4-BE49-F238E27FC236}">
                <a16:creationId xmlns:a16="http://schemas.microsoft.com/office/drawing/2014/main" xmlns="" id="{4803B3C5-554B-4788-98C2-99F6F1AA45FC}"/>
              </a:ext>
            </a:extLst>
          </p:cNvPr>
          <p:cNvSpPr txBox="1"/>
          <p:nvPr/>
        </p:nvSpPr>
        <p:spPr>
          <a:xfrm>
            <a:off x="260964" y="5656822"/>
            <a:ext cx="4593771" cy="276999"/>
          </a:xfrm>
          <a:prstGeom prst="rect">
            <a:avLst/>
          </a:prstGeom>
          <a:noFill/>
          <a:ln>
            <a:noFill/>
          </a:ln>
        </p:spPr>
        <p:txBody>
          <a:bodyPr wrap="square" lIns="0" tIns="0" rIns="0" bIns="0" rtlCol="0">
            <a:spAutoFit/>
          </a:bodyPr>
          <a:lstStyle/>
          <a:p>
            <a:pPr algn="r"/>
            <a:r>
              <a:rPr lang="en-US" b="1">
                <a:solidFill>
                  <a:srgbClr val="002856"/>
                </a:solidFill>
              </a:rPr>
              <a:t>Strategic Planning/Roadmap Creation</a:t>
            </a:r>
          </a:p>
        </p:txBody>
      </p:sp>
      <p:sp>
        <p:nvSpPr>
          <p:cNvPr id="14" name="TextBox 13">
            <a:extLst>
              <a:ext uri="{FF2B5EF4-FFF2-40B4-BE49-F238E27FC236}">
                <a16:creationId xmlns:a16="http://schemas.microsoft.com/office/drawing/2014/main" xmlns="" id="{7EC09CDA-CE5B-4973-9402-0E523E0678C2}"/>
              </a:ext>
            </a:extLst>
          </p:cNvPr>
          <p:cNvSpPr txBox="1"/>
          <p:nvPr/>
        </p:nvSpPr>
        <p:spPr>
          <a:xfrm>
            <a:off x="7071441" y="4235035"/>
            <a:ext cx="4611849" cy="1477328"/>
          </a:xfrm>
          <a:prstGeom prst="rect">
            <a:avLst/>
          </a:prstGeom>
          <a:noFill/>
        </p:spPr>
        <p:txBody>
          <a:bodyPr wrap="square" lIns="0" tIns="0" rIns="0" bIns="0" rtlCol="0">
            <a:spAutoFit/>
          </a:bodyPr>
          <a:lstStyle/>
          <a:p>
            <a:r>
              <a:rPr lang="en-US" sz="2400" b="1"/>
              <a:t>Career Enabling experiences are supported by the roles framework, and help prepare employees for leadership </a:t>
            </a:r>
          </a:p>
        </p:txBody>
      </p:sp>
      <p:sp>
        <p:nvSpPr>
          <p:cNvPr id="17" name="Freeform: Shape 16">
            <a:extLst>
              <a:ext uri="{FF2B5EF4-FFF2-40B4-BE49-F238E27FC236}">
                <a16:creationId xmlns:a16="http://schemas.microsoft.com/office/drawing/2014/main" xmlns="" id="{62AE5748-2761-4EDB-BC21-F9E86D735634}"/>
              </a:ext>
            </a:extLst>
          </p:cNvPr>
          <p:cNvSpPr/>
          <p:nvPr/>
        </p:nvSpPr>
        <p:spPr>
          <a:xfrm>
            <a:off x="4345888" y="1331804"/>
            <a:ext cx="3776449" cy="4656245"/>
          </a:xfrm>
          <a:custGeom>
            <a:avLst/>
            <a:gdLst/>
            <a:ahLst/>
            <a:cxnLst/>
            <a:rect l="l" t="t" r="r" b="b"/>
            <a:pathLst>
              <a:path w="2538221" h="3129548">
                <a:moveTo>
                  <a:pt x="0" y="0"/>
                </a:moveTo>
                <a:lnTo>
                  <a:pt x="2538221" y="0"/>
                </a:lnTo>
                <a:lnTo>
                  <a:pt x="2538221" y="587057"/>
                </a:lnTo>
                <a:cubicBezTo>
                  <a:pt x="2317630" y="786301"/>
                  <a:pt x="2133330" y="1001911"/>
                  <a:pt x="1985320" y="1233887"/>
                </a:cubicBezTo>
                <a:cubicBezTo>
                  <a:pt x="1806001" y="1515675"/>
                  <a:pt x="1664396" y="1829483"/>
                  <a:pt x="1560504" y="2175313"/>
                </a:cubicBezTo>
                <a:cubicBezTo>
                  <a:pt x="1477961" y="2444292"/>
                  <a:pt x="1422457" y="2762371"/>
                  <a:pt x="1393993" y="3129548"/>
                </a:cubicBezTo>
                <a:lnTo>
                  <a:pt x="527284" y="3129548"/>
                </a:lnTo>
                <a:cubicBezTo>
                  <a:pt x="595596" y="2618630"/>
                  <a:pt x="703045" y="2190257"/>
                  <a:pt x="849631" y="1844427"/>
                </a:cubicBezTo>
                <a:cubicBezTo>
                  <a:pt x="996218" y="1498597"/>
                  <a:pt x="1228194" y="1128573"/>
                  <a:pt x="1545561" y="734355"/>
                </a:cubicBezTo>
                <a:lnTo>
                  <a:pt x="0" y="734355"/>
                </a:lnTo>
                <a:lnTo>
                  <a:pt x="0" y="0"/>
                </a:lnTo>
                <a:close/>
              </a:path>
            </a:pathLst>
          </a:cu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1"/>
              </a:solidFill>
            </a:endParaRPr>
          </a:p>
        </p:txBody>
      </p:sp>
      <p:sp>
        <p:nvSpPr>
          <p:cNvPr id="8" name="Rectangle 7">
            <a:extLst>
              <a:ext uri="{FF2B5EF4-FFF2-40B4-BE49-F238E27FC236}">
                <a16:creationId xmlns:a16="http://schemas.microsoft.com/office/drawing/2014/main" xmlns="" id="{901356C4-DA07-456B-BC3D-AFD10A4CCAA9}"/>
              </a:ext>
            </a:extLst>
          </p:cNvPr>
          <p:cNvSpPr/>
          <p:nvPr/>
        </p:nvSpPr>
        <p:spPr>
          <a:xfrm>
            <a:off x="4506549" y="1660478"/>
            <a:ext cx="3455126" cy="311786"/>
          </a:xfrm>
          <a:prstGeom prst="rect">
            <a:avLst/>
          </a:prstGeom>
        </p:spPr>
        <p:txBody>
          <a:bodyPr wrap="square" lIns="0" tIns="0" rIns="0" bIns="0">
            <a:noAutofit/>
          </a:bodyPr>
          <a:lstStyle/>
          <a:p>
            <a:r>
              <a:rPr lang="en-US" sz="2200">
                <a:solidFill>
                  <a:srgbClr val="002856"/>
                </a:solidFill>
                <a:latin typeface="+mj-lt"/>
              </a:rPr>
              <a:t>The 7 Career Enablers </a:t>
            </a:r>
          </a:p>
        </p:txBody>
      </p:sp>
      <p:sp>
        <p:nvSpPr>
          <p:cNvPr id="18" name="Freeform: Shape 17">
            <a:extLst>
              <a:ext uri="{FF2B5EF4-FFF2-40B4-BE49-F238E27FC236}">
                <a16:creationId xmlns:a16="http://schemas.microsoft.com/office/drawing/2014/main" xmlns="" id="{93A304DE-55FB-4CF1-9715-DC6AC962AD4E}"/>
              </a:ext>
            </a:extLst>
          </p:cNvPr>
          <p:cNvSpPr>
            <a:spLocks noChangeAspect="1"/>
          </p:cNvSpPr>
          <p:nvPr/>
        </p:nvSpPr>
        <p:spPr bwMode="gray">
          <a:xfrm>
            <a:off x="6714016" y="2554956"/>
            <a:ext cx="448668" cy="311786"/>
          </a:xfrm>
          <a:custGeom>
            <a:avLst/>
            <a:gdLst>
              <a:gd name="connsiteX0" fmla="*/ 82677 w 561975"/>
              <a:gd name="connsiteY0" fmla="*/ 83249 h 390525"/>
              <a:gd name="connsiteX1" fmla="*/ 301752 w 561975"/>
              <a:gd name="connsiteY1" fmla="*/ 83249 h 390525"/>
              <a:gd name="connsiteX2" fmla="*/ 301752 w 561975"/>
              <a:gd name="connsiteY2" fmla="*/ 121349 h 390525"/>
              <a:gd name="connsiteX3" fmla="*/ 82677 w 561975"/>
              <a:gd name="connsiteY3" fmla="*/ 121349 h 390525"/>
              <a:gd name="connsiteX4" fmla="*/ 82677 w 561975"/>
              <a:gd name="connsiteY4" fmla="*/ 83249 h 390525"/>
              <a:gd name="connsiteX5" fmla="*/ 82677 w 561975"/>
              <a:gd name="connsiteY5" fmla="*/ 197644 h 390525"/>
              <a:gd name="connsiteX6" fmla="*/ 254127 w 561975"/>
              <a:gd name="connsiteY6" fmla="*/ 197644 h 390525"/>
              <a:gd name="connsiteX7" fmla="*/ 254127 w 561975"/>
              <a:gd name="connsiteY7" fmla="*/ 159544 h 390525"/>
              <a:gd name="connsiteX8" fmla="*/ 82677 w 561975"/>
              <a:gd name="connsiteY8" fmla="*/ 159544 h 390525"/>
              <a:gd name="connsiteX9" fmla="*/ 82677 w 561975"/>
              <a:gd name="connsiteY9" fmla="*/ 197644 h 390525"/>
              <a:gd name="connsiteX10" fmla="*/ 559594 w 561975"/>
              <a:gd name="connsiteY10" fmla="*/ 254794 h 390525"/>
              <a:gd name="connsiteX11" fmla="*/ 559594 w 561975"/>
              <a:gd name="connsiteY11" fmla="*/ 388144 h 390525"/>
              <a:gd name="connsiteX12" fmla="*/ 521494 w 561975"/>
              <a:gd name="connsiteY12" fmla="*/ 388144 h 390525"/>
              <a:gd name="connsiteX13" fmla="*/ 521494 w 561975"/>
              <a:gd name="connsiteY13" fmla="*/ 292894 h 390525"/>
              <a:gd name="connsiteX14" fmla="*/ 350044 w 561975"/>
              <a:gd name="connsiteY14" fmla="*/ 292894 h 390525"/>
              <a:gd name="connsiteX15" fmla="*/ 350044 w 561975"/>
              <a:gd name="connsiteY15" fmla="*/ 388144 h 390525"/>
              <a:gd name="connsiteX16" fmla="*/ 311944 w 561975"/>
              <a:gd name="connsiteY16" fmla="*/ 388144 h 390525"/>
              <a:gd name="connsiteX17" fmla="*/ 311944 w 561975"/>
              <a:gd name="connsiteY17" fmla="*/ 311944 h 390525"/>
              <a:gd name="connsiteX18" fmla="*/ 7144 w 561975"/>
              <a:gd name="connsiteY18" fmla="*/ 311944 h 390525"/>
              <a:gd name="connsiteX19" fmla="*/ 7144 w 561975"/>
              <a:gd name="connsiteY19" fmla="*/ 7144 h 390525"/>
              <a:gd name="connsiteX20" fmla="*/ 426244 w 561975"/>
              <a:gd name="connsiteY20" fmla="*/ 7144 h 390525"/>
              <a:gd name="connsiteX21" fmla="*/ 426244 w 561975"/>
              <a:gd name="connsiteY21" fmla="*/ 93345 h 390525"/>
              <a:gd name="connsiteX22" fmla="*/ 435769 w 561975"/>
              <a:gd name="connsiteY22" fmla="*/ 92869 h 390525"/>
              <a:gd name="connsiteX23" fmla="*/ 531019 w 561975"/>
              <a:gd name="connsiteY23" fmla="*/ 188119 h 390525"/>
              <a:gd name="connsiteX24" fmla="*/ 503682 w 561975"/>
              <a:gd name="connsiteY24" fmla="*/ 254794 h 390525"/>
              <a:gd name="connsiteX25" fmla="*/ 559594 w 561975"/>
              <a:gd name="connsiteY25" fmla="*/ 254794 h 390525"/>
              <a:gd name="connsiteX26" fmla="*/ 435769 w 561975"/>
              <a:gd name="connsiteY26" fmla="*/ 130969 h 390525"/>
              <a:gd name="connsiteX27" fmla="*/ 378619 w 561975"/>
              <a:gd name="connsiteY27" fmla="*/ 188119 h 390525"/>
              <a:gd name="connsiteX28" fmla="*/ 435769 w 561975"/>
              <a:gd name="connsiteY28" fmla="*/ 245269 h 390525"/>
              <a:gd name="connsiteX29" fmla="*/ 492919 w 561975"/>
              <a:gd name="connsiteY29" fmla="*/ 188119 h 390525"/>
              <a:gd name="connsiteX30" fmla="*/ 435769 w 561975"/>
              <a:gd name="connsiteY30" fmla="*/ 130969 h 390525"/>
              <a:gd name="connsiteX31" fmla="*/ 367855 w 561975"/>
              <a:gd name="connsiteY31" fmla="*/ 254794 h 390525"/>
              <a:gd name="connsiteX32" fmla="*/ 340519 w 561975"/>
              <a:gd name="connsiteY32" fmla="*/ 188119 h 390525"/>
              <a:gd name="connsiteX33" fmla="*/ 388144 w 561975"/>
              <a:gd name="connsiteY33" fmla="*/ 105728 h 390525"/>
              <a:gd name="connsiteX34" fmla="*/ 388144 w 561975"/>
              <a:gd name="connsiteY34" fmla="*/ 45244 h 390525"/>
              <a:gd name="connsiteX35" fmla="*/ 45244 w 561975"/>
              <a:gd name="connsiteY35" fmla="*/ 45244 h 390525"/>
              <a:gd name="connsiteX36" fmla="*/ 45244 w 561975"/>
              <a:gd name="connsiteY36" fmla="*/ 273844 h 390525"/>
              <a:gd name="connsiteX37" fmla="*/ 311944 w 561975"/>
              <a:gd name="connsiteY37" fmla="*/ 273844 h 390525"/>
              <a:gd name="connsiteX38" fmla="*/ 311944 w 561975"/>
              <a:gd name="connsiteY38" fmla="*/ 254794 h 390525"/>
              <a:gd name="connsiteX39" fmla="*/ 367855 w 561975"/>
              <a:gd name="connsiteY39" fmla="*/ 25479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61975" h="390525">
                <a:moveTo>
                  <a:pt x="82677" y="83249"/>
                </a:moveTo>
                <a:lnTo>
                  <a:pt x="301752" y="83249"/>
                </a:lnTo>
                <a:lnTo>
                  <a:pt x="301752" y="121349"/>
                </a:lnTo>
                <a:lnTo>
                  <a:pt x="82677" y="121349"/>
                </a:lnTo>
                <a:lnTo>
                  <a:pt x="82677" y="83249"/>
                </a:lnTo>
                <a:close/>
                <a:moveTo>
                  <a:pt x="82677" y="197644"/>
                </a:moveTo>
                <a:lnTo>
                  <a:pt x="254127" y="197644"/>
                </a:lnTo>
                <a:lnTo>
                  <a:pt x="254127" y="159544"/>
                </a:lnTo>
                <a:lnTo>
                  <a:pt x="82677" y="159544"/>
                </a:lnTo>
                <a:lnTo>
                  <a:pt x="82677" y="197644"/>
                </a:lnTo>
                <a:close/>
                <a:moveTo>
                  <a:pt x="559594" y="254794"/>
                </a:moveTo>
                <a:lnTo>
                  <a:pt x="559594" y="388144"/>
                </a:lnTo>
                <a:lnTo>
                  <a:pt x="521494" y="388144"/>
                </a:lnTo>
                <a:lnTo>
                  <a:pt x="521494" y="292894"/>
                </a:lnTo>
                <a:lnTo>
                  <a:pt x="350044" y="292894"/>
                </a:lnTo>
                <a:lnTo>
                  <a:pt x="350044" y="388144"/>
                </a:lnTo>
                <a:lnTo>
                  <a:pt x="311944" y="388144"/>
                </a:lnTo>
                <a:lnTo>
                  <a:pt x="311944" y="311944"/>
                </a:lnTo>
                <a:lnTo>
                  <a:pt x="7144" y="311944"/>
                </a:lnTo>
                <a:lnTo>
                  <a:pt x="7144" y="7144"/>
                </a:lnTo>
                <a:lnTo>
                  <a:pt x="426244" y="7144"/>
                </a:lnTo>
                <a:lnTo>
                  <a:pt x="426244" y="93345"/>
                </a:lnTo>
                <a:cubicBezTo>
                  <a:pt x="429387" y="93059"/>
                  <a:pt x="432530" y="92869"/>
                  <a:pt x="435769" y="92869"/>
                </a:cubicBezTo>
                <a:cubicBezTo>
                  <a:pt x="488251" y="92869"/>
                  <a:pt x="531019" y="135636"/>
                  <a:pt x="531019" y="188119"/>
                </a:cubicBezTo>
                <a:cubicBezTo>
                  <a:pt x="531019" y="214027"/>
                  <a:pt x="520541" y="237553"/>
                  <a:pt x="503682" y="254794"/>
                </a:cubicBezTo>
                <a:lnTo>
                  <a:pt x="559594" y="254794"/>
                </a:lnTo>
                <a:close/>
                <a:moveTo>
                  <a:pt x="435769" y="130969"/>
                </a:moveTo>
                <a:cubicBezTo>
                  <a:pt x="404241" y="130969"/>
                  <a:pt x="378619" y="156591"/>
                  <a:pt x="378619" y="188119"/>
                </a:cubicBezTo>
                <a:cubicBezTo>
                  <a:pt x="378619" y="219647"/>
                  <a:pt x="404241" y="245269"/>
                  <a:pt x="435769" y="245269"/>
                </a:cubicBezTo>
                <a:cubicBezTo>
                  <a:pt x="467296" y="245269"/>
                  <a:pt x="492919" y="219647"/>
                  <a:pt x="492919" y="188119"/>
                </a:cubicBezTo>
                <a:cubicBezTo>
                  <a:pt x="492919" y="156591"/>
                  <a:pt x="467296" y="130969"/>
                  <a:pt x="435769" y="130969"/>
                </a:cubicBezTo>
                <a:close/>
                <a:moveTo>
                  <a:pt x="367855" y="254794"/>
                </a:moveTo>
                <a:cubicBezTo>
                  <a:pt x="350996" y="237553"/>
                  <a:pt x="340519" y="214027"/>
                  <a:pt x="340519" y="188119"/>
                </a:cubicBezTo>
                <a:cubicBezTo>
                  <a:pt x="340519" y="152972"/>
                  <a:pt x="359759" y="122301"/>
                  <a:pt x="388144" y="105728"/>
                </a:cubicBezTo>
                <a:lnTo>
                  <a:pt x="388144" y="45244"/>
                </a:lnTo>
                <a:lnTo>
                  <a:pt x="45244" y="45244"/>
                </a:lnTo>
                <a:lnTo>
                  <a:pt x="45244" y="273844"/>
                </a:lnTo>
                <a:lnTo>
                  <a:pt x="311944" y="273844"/>
                </a:lnTo>
                <a:lnTo>
                  <a:pt x="311944" y="254794"/>
                </a:lnTo>
                <a:lnTo>
                  <a:pt x="367855" y="254794"/>
                </a:lnTo>
                <a:close/>
              </a:path>
            </a:pathLst>
          </a:custGeom>
          <a:solidFill>
            <a:srgbClr val="00285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xmlns="" id="{E48D836D-CEDF-4773-9A3C-5F60D80B6CEE}"/>
              </a:ext>
            </a:extLst>
          </p:cNvPr>
          <p:cNvSpPr>
            <a:spLocks noChangeAspect="1"/>
          </p:cNvSpPr>
          <p:nvPr/>
        </p:nvSpPr>
        <p:spPr bwMode="gray">
          <a:xfrm>
            <a:off x="6347611" y="3037211"/>
            <a:ext cx="366700" cy="373752"/>
          </a:xfrm>
          <a:custGeom>
            <a:avLst/>
            <a:gdLst>
              <a:gd name="connsiteX0" fmla="*/ 328231 w 495300"/>
              <a:gd name="connsiteY0" fmla="*/ 433007 h 504825"/>
              <a:gd name="connsiteX1" fmla="*/ 175831 w 495300"/>
              <a:gd name="connsiteY1" fmla="*/ 433007 h 504825"/>
              <a:gd name="connsiteX2" fmla="*/ 175831 w 495300"/>
              <a:gd name="connsiteY2" fmla="*/ 349663 h 504825"/>
              <a:gd name="connsiteX3" fmla="*/ 128206 w 495300"/>
              <a:gd name="connsiteY3" fmla="*/ 252127 h 504825"/>
              <a:gd name="connsiteX4" fmla="*/ 252031 w 495300"/>
              <a:gd name="connsiteY4" fmla="*/ 128302 h 504825"/>
              <a:gd name="connsiteX5" fmla="*/ 375856 w 495300"/>
              <a:gd name="connsiteY5" fmla="*/ 252127 h 504825"/>
              <a:gd name="connsiteX6" fmla="*/ 328231 w 495300"/>
              <a:gd name="connsiteY6" fmla="*/ 349663 h 504825"/>
              <a:gd name="connsiteX7" fmla="*/ 328231 w 495300"/>
              <a:gd name="connsiteY7" fmla="*/ 433007 h 504825"/>
              <a:gd name="connsiteX8" fmla="*/ 213931 w 495300"/>
              <a:gd name="connsiteY8" fmla="*/ 394907 h 504825"/>
              <a:gd name="connsiteX9" fmla="*/ 290131 w 495300"/>
              <a:gd name="connsiteY9" fmla="*/ 394907 h 504825"/>
              <a:gd name="connsiteX10" fmla="*/ 290131 w 495300"/>
              <a:gd name="connsiteY10" fmla="*/ 329470 h 504825"/>
              <a:gd name="connsiteX11" fmla="*/ 298799 w 495300"/>
              <a:gd name="connsiteY11" fmla="*/ 323850 h 504825"/>
              <a:gd name="connsiteX12" fmla="*/ 337756 w 495300"/>
              <a:gd name="connsiteY12" fmla="*/ 252032 h 504825"/>
              <a:gd name="connsiteX13" fmla="*/ 252031 w 495300"/>
              <a:gd name="connsiteY13" fmla="*/ 166307 h 504825"/>
              <a:gd name="connsiteX14" fmla="*/ 166306 w 495300"/>
              <a:gd name="connsiteY14" fmla="*/ 252032 h 504825"/>
              <a:gd name="connsiteX15" fmla="*/ 205264 w 495300"/>
              <a:gd name="connsiteY15" fmla="*/ 323850 h 504825"/>
              <a:gd name="connsiteX16" fmla="*/ 213931 w 495300"/>
              <a:gd name="connsiteY16" fmla="*/ 329470 h 504825"/>
              <a:gd name="connsiteX17" fmla="*/ 213931 w 495300"/>
              <a:gd name="connsiteY17" fmla="*/ 394907 h 504825"/>
              <a:gd name="connsiteX18" fmla="*/ 290131 w 495300"/>
              <a:gd name="connsiteY18" fmla="*/ 461582 h 504825"/>
              <a:gd name="connsiteX19" fmla="*/ 213931 w 495300"/>
              <a:gd name="connsiteY19" fmla="*/ 461582 h 504825"/>
              <a:gd name="connsiteX20" fmla="*/ 213931 w 495300"/>
              <a:gd name="connsiteY20" fmla="*/ 499682 h 504825"/>
              <a:gd name="connsiteX21" fmla="*/ 290131 w 495300"/>
              <a:gd name="connsiteY21" fmla="*/ 499682 h 504825"/>
              <a:gd name="connsiteX22" fmla="*/ 290131 w 495300"/>
              <a:gd name="connsiteY22" fmla="*/ 461582 h 504825"/>
              <a:gd name="connsiteX23" fmla="*/ 207645 w 495300"/>
              <a:gd name="connsiteY23" fmla="*/ 95155 h 504825"/>
              <a:gd name="connsiteX24" fmla="*/ 171164 w 495300"/>
              <a:gd name="connsiteY24" fmla="*/ 7144 h 504825"/>
              <a:gd name="connsiteX25" fmla="*/ 135922 w 495300"/>
              <a:gd name="connsiteY25" fmla="*/ 21717 h 504825"/>
              <a:gd name="connsiteX26" fmla="*/ 172402 w 495300"/>
              <a:gd name="connsiteY26" fmla="*/ 109728 h 504825"/>
              <a:gd name="connsiteX27" fmla="*/ 207645 w 495300"/>
              <a:gd name="connsiteY27" fmla="*/ 95155 h 504825"/>
              <a:gd name="connsiteX28" fmla="*/ 109728 w 495300"/>
              <a:gd name="connsiteY28" fmla="*/ 172498 h 504825"/>
              <a:gd name="connsiteX29" fmla="*/ 21717 w 495300"/>
              <a:gd name="connsiteY29" fmla="*/ 136017 h 504825"/>
              <a:gd name="connsiteX30" fmla="*/ 7144 w 495300"/>
              <a:gd name="connsiteY30" fmla="*/ 171260 h 504825"/>
              <a:gd name="connsiteX31" fmla="*/ 95155 w 495300"/>
              <a:gd name="connsiteY31" fmla="*/ 207740 h 504825"/>
              <a:gd name="connsiteX32" fmla="*/ 109728 w 495300"/>
              <a:gd name="connsiteY32" fmla="*/ 172498 h 504825"/>
              <a:gd name="connsiteX33" fmla="*/ 109728 w 495300"/>
              <a:gd name="connsiteY33" fmla="*/ 331661 h 504825"/>
              <a:gd name="connsiteX34" fmla="*/ 95155 w 495300"/>
              <a:gd name="connsiteY34" fmla="*/ 296418 h 504825"/>
              <a:gd name="connsiteX35" fmla="*/ 7144 w 495300"/>
              <a:gd name="connsiteY35" fmla="*/ 332899 h 504825"/>
              <a:gd name="connsiteX36" fmla="*/ 21717 w 495300"/>
              <a:gd name="connsiteY36" fmla="*/ 368141 h 504825"/>
              <a:gd name="connsiteX37" fmla="*/ 109728 w 495300"/>
              <a:gd name="connsiteY37" fmla="*/ 331661 h 504825"/>
              <a:gd name="connsiteX38" fmla="*/ 496919 w 495300"/>
              <a:gd name="connsiteY38" fmla="*/ 332899 h 504825"/>
              <a:gd name="connsiteX39" fmla="*/ 408908 w 495300"/>
              <a:gd name="connsiteY39" fmla="*/ 296418 h 504825"/>
              <a:gd name="connsiteX40" fmla="*/ 394335 w 495300"/>
              <a:gd name="connsiteY40" fmla="*/ 331661 h 504825"/>
              <a:gd name="connsiteX41" fmla="*/ 482346 w 495300"/>
              <a:gd name="connsiteY41" fmla="*/ 368141 h 504825"/>
              <a:gd name="connsiteX42" fmla="*/ 496919 w 495300"/>
              <a:gd name="connsiteY42" fmla="*/ 332899 h 504825"/>
              <a:gd name="connsiteX43" fmla="*/ 496919 w 495300"/>
              <a:gd name="connsiteY43" fmla="*/ 171260 h 504825"/>
              <a:gd name="connsiteX44" fmla="*/ 482346 w 495300"/>
              <a:gd name="connsiteY44" fmla="*/ 136017 h 504825"/>
              <a:gd name="connsiteX45" fmla="*/ 394335 w 495300"/>
              <a:gd name="connsiteY45" fmla="*/ 172498 h 504825"/>
              <a:gd name="connsiteX46" fmla="*/ 408908 w 495300"/>
              <a:gd name="connsiteY46" fmla="*/ 207740 h 504825"/>
              <a:gd name="connsiteX47" fmla="*/ 496919 w 495300"/>
              <a:gd name="connsiteY47" fmla="*/ 171260 h 504825"/>
              <a:gd name="connsiteX48" fmla="*/ 368046 w 495300"/>
              <a:gd name="connsiteY48" fmla="*/ 21812 h 504825"/>
              <a:gd name="connsiteX49" fmla="*/ 332804 w 495300"/>
              <a:gd name="connsiteY49" fmla="*/ 7239 h 504825"/>
              <a:gd name="connsiteX50" fmla="*/ 296323 w 495300"/>
              <a:gd name="connsiteY50" fmla="*/ 95250 h 504825"/>
              <a:gd name="connsiteX51" fmla="*/ 331565 w 495300"/>
              <a:gd name="connsiteY51" fmla="*/ 109823 h 504825"/>
              <a:gd name="connsiteX52" fmla="*/ 368046 w 495300"/>
              <a:gd name="connsiteY52" fmla="*/ 21812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95300" h="504825">
                <a:moveTo>
                  <a:pt x="328231" y="433007"/>
                </a:moveTo>
                <a:lnTo>
                  <a:pt x="175831" y="433007"/>
                </a:lnTo>
                <a:lnTo>
                  <a:pt x="175831" y="349663"/>
                </a:lnTo>
                <a:cubicBezTo>
                  <a:pt x="145828" y="326231"/>
                  <a:pt x="128206" y="290513"/>
                  <a:pt x="128206" y="252127"/>
                </a:cubicBezTo>
                <a:cubicBezTo>
                  <a:pt x="128206" y="183833"/>
                  <a:pt x="183737" y="128302"/>
                  <a:pt x="252031" y="128302"/>
                </a:cubicBezTo>
                <a:cubicBezTo>
                  <a:pt x="320326" y="128302"/>
                  <a:pt x="375856" y="183833"/>
                  <a:pt x="375856" y="252127"/>
                </a:cubicBezTo>
                <a:cubicBezTo>
                  <a:pt x="375856" y="290513"/>
                  <a:pt x="358235" y="326231"/>
                  <a:pt x="328231" y="349663"/>
                </a:cubicBezTo>
                <a:lnTo>
                  <a:pt x="328231" y="433007"/>
                </a:lnTo>
                <a:close/>
                <a:moveTo>
                  <a:pt x="213931" y="394907"/>
                </a:moveTo>
                <a:lnTo>
                  <a:pt x="290131" y="394907"/>
                </a:lnTo>
                <a:lnTo>
                  <a:pt x="290131" y="329470"/>
                </a:lnTo>
                <a:lnTo>
                  <a:pt x="298799" y="323850"/>
                </a:lnTo>
                <a:cubicBezTo>
                  <a:pt x="323183" y="307943"/>
                  <a:pt x="337756" y="281083"/>
                  <a:pt x="337756" y="252032"/>
                </a:cubicBezTo>
                <a:cubicBezTo>
                  <a:pt x="337756" y="204788"/>
                  <a:pt x="299275" y="166307"/>
                  <a:pt x="252031" y="166307"/>
                </a:cubicBezTo>
                <a:cubicBezTo>
                  <a:pt x="204788" y="166307"/>
                  <a:pt x="166306" y="204788"/>
                  <a:pt x="166306" y="252032"/>
                </a:cubicBezTo>
                <a:cubicBezTo>
                  <a:pt x="166306" y="281083"/>
                  <a:pt x="180880" y="307943"/>
                  <a:pt x="205264" y="323850"/>
                </a:cubicBezTo>
                <a:lnTo>
                  <a:pt x="213931" y="329470"/>
                </a:lnTo>
                <a:lnTo>
                  <a:pt x="213931" y="394907"/>
                </a:lnTo>
                <a:close/>
                <a:moveTo>
                  <a:pt x="290131" y="461582"/>
                </a:moveTo>
                <a:lnTo>
                  <a:pt x="213931" y="461582"/>
                </a:lnTo>
                <a:lnTo>
                  <a:pt x="213931" y="499682"/>
                </a:lnTo>
                <a:lnTo>
                  <a:pt x="290131" y="499682"/>
                </a:lnTo>
                <a:lnTo>
                  <a:pt x="290131" y="461582"/>
                </a:lnTo>
                <a:close/>
                <a:moveTo>
                  <a:pt x="207645" y="95155"/>
                </a:moveTo>
                <a:lnTo>
                  <a:pt x="171164" y="7144"/>
                </a:lnTo>
                <a:lnTo>
                  <a:pt x="135922" y="21717"/>
                </a:lnTo>
                <a:lnTo>
                  <a:pt x="172402" y="109728"/>
                </a:lnTo>
                <a:lnTo>
                  <a:pt x="207645" y="95155"/>
                </a:lnTo>
                <a:close/>
                <a:moveTo>
                  <a:pt x="109728" y="172498"/>
                </a:moveTo>
                <a:lnTo>
                  <a:pt x="21717" y="136017"/>
                </a:lnTo>
                <a:lnTo>
                  <a:pt x="7144" y="171260"/>
                </a:lnTo>
                <a:lnTo>
                  <a:pt x="95155" y="207740"/>
                </a:lnTo>
                <a:lnTo>
                  <a:pt x="109728" y="172498"/>
                </a:lnTo>
                <a:close/>
                <a:moveTo>
                  <a:pt x="109728" y="331661"/>
                </a:moveTo>
                <a:lnTo>
                  <a:pt x="95155" y="296418"/>
                </a:lnTo>
                <a:lnTo>
                  <a:pt x="7144" y="332899"/>
                </a:lnTo>
                <a:lnTo>
                  <a:pt x="21717" y="368141"/>
                </a:lnTo>
                <a:lnTo>
                  <a:pt x="109728" y="331661"/>
                </a:lnTo>
                <a:close/>
                <a:moveTo>
                  <a:pt x="496919" y="332899"/>
                </a:moveTo>
                <a:lnTo>
                  <a:pt x="408908" y="296418"/>
                </a:lnTo>
                <a:lnTo>
                  <a:pt x="394335" y="331661"/>
                </a:lnTo>
                <a:lnTo>
                  <a:pt x="482346" y="368141"/>
                </a:lnTo>
                <a:lnTo>
                  <a:pt x="496919" y="332899"/>
                </a:lnTo>
                <a:close/>
                <a:moveTo>
                  <a:pt x="496919" y="171260"/>
                </a:moveTo>
                <a:lnTo>
                  <a:pt x="482346" y="136017"/>
                </a:lnTo>
                <a:lnTo>
                  <a:pt x="394335" y="172498"/>
                </a:lnTo>
                <a:lnTo>
                  <a:pt x="408908" y="207740"/>
                </a:lnTo>
                <a:lnTo>
                  <a:pt x="496919" y="171260"/>
                </a:lnTo>
                <a:close/>
                <a:moveTo>
                  <a:pt x="368046" y="21812"/>
                </a:moveTo>
                <a:lnTo>
                  <a:pt x="332804" y="7239"/>
                </a:lnTo>
                <a:lnTo>
                  <a:pt x="296323" y="95250"/>
                </a:lnTo>
                <a:lnTo>
                  <a:pt x="331565" y="109823"/>
                </a:lnTo>
                <a:lnTo>
                  <a:pt x="368046" y="21812"/>
                </a:lnTo>
                <a:close/>
              </a:path>
            </a:pathLst>
          </a:custGeom>
          <a:solidFill>
            <a:srgbClr val="00285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xmlns="" id="{0256B41A-0E41-41D1-BAF4-3E6D4309D7B6}"/>
              </a:ext>
            </a:extLst>
          </p:cNvPr>
          <p:cNvSpPr>
            <a:spLocks noChangeAspect="1"/>
          </p:cNvSpPr>
          <p:nvPr/>
        </p:nvSpPr>
        <p:spPr bwMode="gray">
          <a:xfrm>
            <a:off x="6163039" y="3601842"/>
            <a:ext cx="403564" cy="287283"/>
          </a:xfrm>
          <a:custGeom>
            <a:avLst/>
            <a:gdLst>
              <a:gd name="connsiteX0" fmla="*/ 511969 w 561975"/>
              <a:gd name="connsiteY0" fmla="*/ 73819 h 400050"/>
              <a:gd name="connsiteX1" fmla="*/ 559594 w 561975"/>
              <a:gd name="connsiteY1" fmla="*/ 73819 h 400050"/>
              <a:gd name="connsiteX2" fmla="*/ 559594 w 561975"/>
              <a:gd name="connsiteY2" fmla="*/ 35719 h 400050"/>
              <a:gd name="connsiteX3" fmla="*/ 473869 w 561975"/>
              <a:gd name="connsiteY3" fmla="*/ 35719 h 400050"/>
              <a:gd name="connsiteX4" fmla="*/ 473869 w 561975"/>
              <a:gd name="connsiteY4" fmla="*/ 64770 h 400050"/>
              <a:gd name="connsiteX5" fmla="*/ 382429 w 561975"/>
              <a:gd name="connsiteY5" fmla="*/ 26670 h 400050"/>
              <a:gd name="connsiteX6" fmla="*/ 292513 w 561975"/>
              <a:gd name="connsiteY6" fmla="*/ 26670 h 400050"/>
              <a:gd name="connsiteX7" fmla="*/ 247364 w 561975"/>
              <a:gd name="connsiteY7" fmla="*/ 45244 h 400050"/>
              <a:gd name="connsiteX8" fmla="*/ 92869 w 561975"/>
              <a:gd name="connsiteY8" fmla="*/ 45244 h 400050"/>
              <a:gd name="connsiteX9" fmla="*/ 92869 w 561975"/>
              <a:gd name="connsiteY9" fmla="*/ 7144 h 400050"/>
              <a:gd name="connsiteX10" fmla="*/ 7144 w 561975"/>
              <a:gd name="connsiteY10" fmla="*/ 7144 h 400050"/>
              <a:gd name="connsiteX11" fmla="*/ 7144 w 561975"/>
              <a:gd name="connsiteY11" fmla="*/ 45244 h 400050"/>
              <a:gd name="connsiteX12" fmla="*/ 54769 w 561975"/>
              <a:gd name="connsiteY12" fmla="*/ 45244 h 400050"/>
              <a:gd name="connsiteX13" fmla="*/ 54769 w 561975"/>
              <a:gd name="connsiteY13" fmla="*/ 264319 h 400050"/>
              <a:gd name="connsiteX14" fmla="*/ 7144 w 561975"/>
              <a:gd name="connsiteY14" fmla="*/ 264319 h 400050"/>
              <a:gd name="connsiteX15" fmla="*/ 7144 w 561975"/>
              <a:gd name="connsiteY15" fmla="*/ 302419 h 400050"/>
              <a:gd name="connsiteX16" fmla="*/ 92869 w 561975"/>
              <a:gd name="connsiteY16" fmla="*/ 302419 h 400050"/>
              <a:gd name="connsiteX17" fmla="*/ 92869 w 561975"/>
              <a:gd name="connsiteY17" fmla="*/ 273844 h 400050"/>
              <a:gd name="connsiteX18" fmla="*/ 110966 w 561975"/>
              <a:gd name="connsiteY18" fmla="*/ 273844 h 400050"/>
              <a:gd name="connsiteX19" fmla="*/ 162592 w 561975"/>
              <a:gd name="connsiteY19" fmla="*/ 354997 h 400050"/>
              <a:gd name="connsiteX20" fmla="*/ 195167 w 561975"/>
              <a:gd name="connsiteY20" fmla="*/ 384429 h 400050"/>
              <a:gd name="connsiteX21" fmla="*/ 231934 w 561975"/>
              <a:gd name="connsiteY21" fmla="*/ 393097 h 400050"/>
              <a:gd name="connsiteX22" fmla="*/ 255651 w 561975"/>
              <a:gd name="connsiteY22" fmla="*/ 389573 h 400050"/>
              <a:gd name="connsiteX23" fmla="*/ 381381 w 561975"/>
              <a:gd name="connsiteY23" fmla="*/ 351854 h 400050"/>
              <a:gd name="connsiteX24" fmla="*/ 446532 w 561975"/>
              <a:gd name="connsiteY24" fmla="*/ 302800 h 400050"/>
              <a:gd name="connsiteX25" fmla="*/ 473869 w 561975"/>
              <a:gd name="connsiteY25" fmla="*/ 302800 h 400050"/>
              <a:gd name="connsiteX26" fmla="*/ 473869 w 561975"/>
              <a:gd name="connsiteY26" fmla="*/ 330899 h 400050"/>
              <a:gd name="connsiteX27" fmla="*/ 559594 w 561975"/>
              <a:gd name="connsiteY27" fmla="*/ 330899 h 400050"/>
              <a:gd name="connsiteX28" fmla="*/ 559594 w 561975"/>
              <a:gd name="connsiteY28" fmla="*/ 292799 h 400050"/>
              <a:gd name="connsiteX29" fmla="*/ 511969 w 561975"/>
              <a:gd name="connsiteY29" fmla="*/ 292799 h 400050"/>
              <a:gd name="connsiteX30" fmla="*/ 511969 w 561975"/>
              <a:gd name="connsiteY30" fmla="*/ 80582 h 400050"/>
              <a:gd name="connsiteX31" fmla="*/ 511969 w 561975"/>
              <a:gd name="connsiteY31" fmla="*/ 73819 h 400050"/>
              <a:gd name="connsiteX32" fmla="*/ 370427 w 561975"/>
              <a:gd name="connsiteY32" fmla="*/ 315468 h 400050"/>
              <a:gd name="connsiteX33" fmla="*/ 244697 w 561975"/>
              <a:gd name="connsiteY33" fmla="*/ 353187 h 400050"/>
              <a:gd name="connsiteX34" fmla="*/ 212217 w 561975"/>
              <a:gd name="connsiteY34" fmla="*/ 350425 h 400050"/>
              <a:gd name="connsiteX35" fmla="*/ 194691 w 561975"/>
              <a:gd name="connsiteY35" fmla="*/ 334613 h 400050"/>
              <a:gd name="connsiteX36" fmla="*/ 131826 w 561975"/>
              <a:gd name="connsiteY36" fmla="*/ 235839 h 400050"/>
              <a:gd name="connsiteX37" fmla="*/ 92869 w 561975"/>
              <a:gd name="connsiteY37" fmla="*/ 235839 h 400050"/>
              <a:gd name="connsiteX38" fmla="*/ 92869 w 561975"/>
              <a:gd name="connsiteY38" fmla="*/ 83439 h 400050"/>
              <a:gd name="connsiteX39" fmla="*/ 209264 w 561975"/>
              <a:gd name="connsiteY39" fmla="*/ 83439 h 400050"/>
              <a:gd name="connsiteX40" fmla="*/ 132683 w 561975"/>
              <a:gd name="connsiteY40" fmla="*/ 160020 h 400050"/>
              <a:gd name="connsiteX41" fmla="*/ 156020 w 561975"/>
              <a:gd name="connsiteY41" fmla="*/ 183547 h 400050"/>
              <a:gd name="connsiteX42" fmla="*/ 216694 w 561975"/>
              <a:gd name="connsiteY42" fmla="*/ 208883 h 400050"/>
              <a:gd name="connsiteX43" fmla="*/ 216694 w 561975"/>
              <a:gd name="connsiteY43" fmla="*/ 208883 h 400050"/>
              <a:gd name="connsiteX44" fmla="*/ 277368 w 561975"/>
              <a:gd name="connsiteY44" fmla="*/ 183642 h 400050"/>
              <a:gd name="connsiteX45" fmla="*/ 300800 w 561975"/>
              <a:gd name="connsiteY45" fmla="*/ 160115 h 400050"/>
              <a:gd name="connsiteX46" fmla="*/ 330327 w 561975"/>
              <a:gd name="connsiteY46" fmla="*/ 160115 h 400050"/>
              <a:gd name="connsiteX47" fmla="*/ 413099 w 561975"/>
              <a:gd name="connsiteY47" fmla="*/ 284321 h 400050"/>
              <a:gd name="connsiteX48" fmla="*/ 370427 w 561975"/>
              <a:gd name="connsiteY48" fmla="*/ 315468 h 400050"/>
              <a:gd name="connsiteX49" fmla="*/ 445961 w 561975"/>
              <a:gd name="connsiteY49" fmla="*/ 264795 h 400050"/>
              <a:gd name="connsiteX50" fmla="*/ 350711 w 561975"/>
              <a:gd name="connsiteY50" fmla="*/ 121920 h 400050"/>
              <a:gd name="connsiteX51" fmla="*/ 284988 w 561975"/>
              <a:gd name="connsiteY51" fmla="*/ 121920 h 400050"/>
              <a:gd name="connsiteX52" fmla="*/ 250412 w 561975"/>
              <a:gd name="connsiteY52" fmla="*/ 156686 h 400050"/>
              <a:gd name="connsiteX53" fmla="*/ 216789 w 561975"/>
              <a:gd name="connsiteY53" fmla="*/ 170688 h 400050"/>
              <a:gd name="connsiteX54" fmla="*/ 216789 w 561975"/>
              <a:gd name="connsiteY54" fmla="*/ 170688 h 400050"/>
              <a:gd name="connsiteX55" fmla="*/ 186690 w 561975"/>
              <a:gd name="connsiteY55" fmla="*/ 159925 h 400050"/>
              <a:gd name="connsiteX56" fmla="*/ 274225 w 561975"/>
              <a:gd name="connsiteY56" fmla="*/ 72390 h 400050"/>
              <a:gd name="connsiteX57" fmla="*/ 292608 w 561975"/>
              <a:gd name="connsiteY57" fmla="*/ 64770 h 400050"/>
              <a:gd name="connsiteX58" fmla="*/ 374904 w 561975"/>
              <a:gd name="connsiteY58" fmla="*/ 64770 h 400050"/>
              <a:gd name="connsiteX59" fmla="*/ 473964 w 561975"/>
              <a:gd name="connsiteY59" fmla="*/ 106013 h 400050"/>
              <a:gd name="connsiteX60" fmla="*/ 473964 w 561975"/>
              <a:gd name="connsiteY60" fmla="*/ 264795 h 400050"/>
              <a:gd name="connsiteX61" fmla="*/ 445961 w 561975"/>
              <a:gd name="connsiteY61" fmla="*/ 264795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61975" h="400050">
                <a:moveTo>
                  <a:pt x="511969" y="73819"/>
                </a:moveTo>
                <a:lnTo>
                  <a:pt x="559594" y="73819"/>
                </a:lnTo>
                <a:lnTo>
                  <a:pt x="559594" y="35719"/>
                </a:lnTo>
                <a:lnTo>
                  <a:pt x="473869" y="35719"/>
                </a:lnTo>
                <a:lnTo>
                  <a:pt x="473869" y="64770"/>
                </a:lnTo>
                <a:lnTo>
                  <a:pt x="382429" y="26670"/>
                </a:lnTo>
                <a:lnTo>
                  <a:pt x="292513" y="26670"/>
                </a:lnTo>
                <a:cubicBezTo>
                  <a:pt x="275463" y="26670"/>
                  <a:pt x="259461" y="33242"/>
                  <a:pt x="247364" y="45244"/>
                </a:cubicBezTo>
                <a:lnTo>
                  <a:pt x="92869" y="45244"/>
                </a:lnTo>
                <a:lnTo>
                  <a:pt x="92869" y="7144"/>
                </a:lnTo>
                <a:lnTo>
                  <a:pt x="7144" y="7144"/>
                </a:lnTo>
                <a:lnTo>
                  <a:pt x="7144" y="45244"/>
                </a:lnTo>
                <a:lnTo>
                  <a:pt x="54769" y="45244"/>
                </a:lnTo>
                <a:lnTo>
                  <a:pt x="54769" y="264319"/>
                </a:lnTo>
                <a:lnTo>
                  <a:pt x="7144" y="264319"/>
                </a:lnTo>
                <a:lnTo>
                  <a:pt x="7144" y="302419"/>
                </a:lnTo>
                <a:lnTo>
                  <a:pt x="92869" y="302419"/>
                </a:lnTo>
                <a:lnTo>
                  <a:pt x="92869" y="273844"/>
                </a:lnTo>
                <a:lnTo>
                  <a:pt x="110966" y="273844"/>
                </a:lnTo>
                <a:lnTo>
                  <a:pt x="162592" y="354997"/>
                </a:lnTo>
                <a:cubicBezTo>
                  <a:pt x="170593" y="367570"/>
                  <a:pt x="181833" y="377762"/>
                  <a:pt x="195167" y="384429"/>
                </a:cubicBezTo>
                <a:cubicBezTo>
                  <a:pt x="206693" y="390239"/>
                  <a:pt x="219266" y="393097"/>
                  <a:pt x="231934" y="393097"/>
                </a:cubicBezTo>
                <a:cubicBezTo>
                  <a:pt x="239839" y="393097"/>
                  <a:pt x="247841" y="391954"/>
                  <a:pt x="255651" y="389573"/>
                </a:cubicBezTo>
                <a:lnTo>
                  <a:pt x="381381" y="351854"/>
                </a:lnTo>
                <a:cubicBezTo>
                  <a:pt x="408241" y="343757"/>
                  <a:pt x="431387" y="326136"/>
                  <a:pt x="446532" y="302800"/>
                </a:cubicBezTo>
                <a:lnTo>
                  <a:pt x="473869" y="302800"/>
                </a:lnTo>
                <a:lnTo>
                  <a:pt x="473869" y="330899"/>
                </a:lnTo>
                <a:lnTo>
                  <a:pt x="559594" y="330899"/>
                </a:lnTo>
                <a:lnTo>
                  <a:pt x="559594" y="292799"/>
                </a:lnTo>
                <a:lnTo>
                  <a:pt x="511969" y="292799"/>
                </a:lnTo>
                <a:lnTo>
                  <a:pt x="511969" y="80582"/>
                </a:lnTo>
                <a:lnTo>
                  <a:pt x="511969" y="73819"/>
                </a:lnTo>
                <a:close/>
                <a:moveTo>
                  <a:pt x="370427" y="315468"/>
                </a:moveTo>
                <a:lnTo>
                  <a:pt x="244697" y="353187"/>
                </a:lnTo>
                <a:cubicBezTo>
                  <a:pt x="233839" y="356426"/>
                  <a:pt x="222314" y="355473"/>
                  <a:pt x="212217" y="350425"/>
                </a:cubicBezTo>
                <a:cubicBezTo>
                  <a:pt x="205074" y="346805"/>
                  <a:pt x="198977" y="341376"/>
                  <a:pt x="194691" y="334613"/>
                </a:cubicBezTo>
                <a:lnTo>
                  <a:pt x="131826" y="235839"/>
                </a:lnTo>
                <a:lnTo>
                  <a:pt x="92869" y="235839"/>
                </a:lnTo>
                <a:lnTo>
                  <a:pt x="92869" y="83439"/>
                </a:lnTo>
                <a:lnTo>
                  <a:pt x="209264" y="83439"/>
                </a:lnTo>
                <a:lnTo>
                  <a:pt x="132683" y="160020"/>
                </a:lnTo>
                <a:lnTo>
                  <a:pt x="156020" y="183547"/>
                </a:lnTo>
                <a:cubicBezTo>
                  <a:pt x="172212" y="199835"/>
                  <a:pt x="193739" y="208788"/>
                  <a:pt x="216694" y="208883"/>
                </a:cubicBezTo>
                <a:cubicBezTo>
                  <a:pt x="216694" y="208883"/>
                  <a:pt x="216694" y="208883"/>
                  <a:pt x="216694" y="208883"/>
                </a:cubicBezTo>
                <a:cubicBezTo>
                  <a:pt x="239649" y="208883"/>
                  <a:pt x="261175" y="199930"/>
                  <a:pt x="277368" y="183642"/>
                </a:cubicBezTo>
                <a:lnTo>
                  <a:pt x="300800" y="160115"/>
                </a:lnTo>
                <a:lnTo>
                  <a:pt x="330327" y="160115"/>
                </a:lnTo>
                <a:lnTo>
                  <a:pt x="413099" y="284321"/>
                </a:lnTo>
                <a:cubicBezTo>
                  <a:pt x="402907" y="298990"/>
                  <a:pt x="387858" y="310229"/>
                  <a:pt x="370427" y="315468"/>
                </a:cubicBezTo>
                <a:close/>
                <a:moveTo>
                  <a:pt x="445961" y="264795"/>
                </a:moveTo>
                <a:lnTo>
                  <a:pt x="350711" y="121920"/>
                </a:lnTo>
                <a:lnTo>
                  <a:pt x="284988" y="121920"/>
                </a:lnTo>
                <a:lnTo>
                  <a:pt x="250412" y="156686"/>
                </a:lnTo>
                <a:cubicBezTo>
                  <a:pt x="241459" y="165735"/>
                  <a:pt x="229458" y="170688"/>
                  <a:pt x="216789" y="170688"/>
                </a:cubicBezTo>
                <a:cubicBezTo>
                  <a:pt x="216789" y="170688"/>
                  <a:pt x="216789" y="170688"/>
                  <a:pt x="216789" y="170688"/>
                </a:cubicBezTo>
                <a:cubicBezTo>
                  <a:pt x="205645" y="170688"/>
                  <a:pt x="195167" y="166878"/>
                  <a:pt x="186690" y="159925"/>
                </a:cubicBezTo>
                <a:lnTo>
                  <a:pt x="274225" y="72390"/>
                </a:lnTo>
                <a:cubicBezTo>
                  <a:pt x="279082" y="67532"/>
                  <a:pt x="285655" y="64770"/>
                  <a:pt x="292608" y="64770"/>
                </a:cubicBezTo>
                <a:lnTo>
                  <a:pt x="374904" y="64770"/>
                </a:lnTo>
                <a:lnTo>
                  <a:pt x="473964" y="106013"/>
                </a:lnTo>
                <a:lnTo>
                  <a:pt x="473964" y="264795"/>
                </a:lnTo>
                <a:lnTo>
                  <a:pt x="445961" y="264795"/>
                </a:lnTo>
                <a:close/>
              </a:path>
            </a:pathLst>
          </a:custGeom>
          <a:solidFill>
            <a:srgbClr val="002856"/>
          </a:solidFill>
          <a:ln w="9525"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xmlns="" id="{E4E4F94F-E8C9-4B26-865F-D15895716A38}"/>
              </a:ext>
            </a:extLst>
          </p:cNvPr>
          <p:cNvCxnSpPr>
            <a:cxnSpLocks/>
          </p:cNvCxnSpPr>
          <p:nvPr/>
        </p:nvCxnSpPr>
        <p:spPr>
          <a:xfrm>
            <a:off x="457200" y="2945803"/>
            <a:ext cx="691303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76126EB3-FFCB-44C5-B1AB-2292F8E5A8F3}"/>
              </a:ext>
            </a:extLst>
          </p:cNvPr>
          <p:cNvCxnSpPr>
            <a:cxnSpLocks/>
          </p:cNvCxnSpPr>
          <p:nvPr/>
        </p:nvCxnSpPr>
        <p:spPr>
          <a:xfrm>
            <a:off x="457200" y="3483675"/>
            <a:ext cx="66421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C61627FA-BBAD-4043-93BF-F7159C5602D1}"/>
              </a:ext>
            </a:extLst>
          </p:cNvPr>
          <p:cNvCxnSpPr>
            <a:cxnSpLocks/>
          </p:cNvCxnSpPr>
          <p:nvPr/>
        </p:nvCxnSpPr>
        <p:spPr>
          <a:xfrm>
            <a:off x="457200" y="3974404"/>
            <a:ext cx="640715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5B20C9CD-511B-4030-BBEB-1D6A8C20E9A6}"/>
              </a:ext>
            </a:extLst>
          </p:cNvPr>
          <p:cNvCxnSpPr>
            <a:cxnSpLocks/>
          </p:cNvCxnSpPr>
          <p:nvPr/>
        </p:nvCxnSpPr>
        <p:spPr>
          <a:xfrm>
            <a:off x="457200" y="4507804"/>
            <a:ext cx="621876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CC87C673-CBE0-423D-AA67-6B955B349386}"/>
              </a:ext>
            </a:extLst>
          </p:cNvPr>
          <p:cNvCxnSpPr>
            <a:cxnSpLocks/>
          </p:cNvCxnSpPr>
          <p:nvPr/>
        </p:nvCxnSpPr>
        <p:spPr>
          <a:xfrm>
            <a:off x="457200" y="5024270"/>
            <a:ext cx="607376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6EF10CA2-3F1E-4330-80E2-EA1353DD41A9}"/>
              </a:ext>
            </a:extLst>
          </p:cNvPr>
          <p:cNvCxnSpPr>
            <a:cxnSpLocks/>
          </p:cNvCxnSpPr>
          <p:nvPr/>
        </p:nvCxnSpPr>
        <p:spPr>
          <a:xfrm>
            <a:off x="457200" y="5549203"/>
            <a:ext cx="599863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Freeform 155">
            <a:extLst>
              <a:ext uri="{FF2B5EF4-FFF2-40B4-BE49-F238E27FC236}">
                <a16:creationId xmlns:a16="http://schemas.microsoft.com/office/drawing/2014/main" xmlns="" id="{C929DA35-67DD-412E-B251-4F5F2D1FE773}"/>
              </a:ext>
            </a:extLst>
          </p:cNvPr>
          <p:cNvSpPr>
            <a:spLocks noChangeAspect="1" noEditPoints="1"/>
          </p:cNvSpPr>
          <p:nvPr/>
        </p:nvSpPr>
        <p:spPr bwMode="gray">
          <a:xfrm>
            <a:off x="5884711" y="4078436"/>
            <a:ext cx="385103" cy="342314"/>
          </a:xfrm>
          <a:custGeom>
            <a:avLst/>
            <a:gdLst>
              <a:gd name="T0" fmla="*/ 154 w 297"/>
              <a:gd name="T1" fmla="*/ 126 h 264"/>
              <a:gd name="T2" fmla="*/ 132 w 297"/>
              <a:gd name="T3" fmla="*/ 148 h 264"/>
              <a:gd name="T4" fmla="*/ 176 w 297"/>
              <a:gd name="T5" fmla="*/ 148 h 264"/>
              <a:gd name="T6" fmla="*/ 198 w 297"/>
              <a:gd name="T7" fmla="*/ 126 h 264"/>
              <a:gd name="T8" fmla="*/ 176 w 297"/>
              <a:gd name="T9" fmla="*/ 148 h 264"/>
              <a:gd name="T10" fmla="*/ 242 w 297"/>
              <a:gd name="T11" fmla="*/ 148 h 264"/>
              <a:gd name="T12" fmla="*/ 220 w 297"/>
              <a:gd name="T13" fmla="*/ 126 h 264"/>
              <a:gd name="T14" fmla="*/ 132 w 297"/>
              <a:gd name="T15" fmla="*/ 192 h 264"/>
              <a:gd name="T16" fmla="*/ 154 w 297"/>
              <a:gd name="T17" fmla="*/ 170 h 264"/>
              <a:gd name="T18" fmla="*/ 132 w 297"/>
              <a:gd name="T19" fmla="*/ 192 h 264"/>
              <a:gd name="T20" fmla="*/ 198 w 297"/>
              <a:gd name="T21" fmla="*/ 192 h 264"/>
              <a:gd name="T22" fmla="*/ 176 w 297"/>
              <a:gd name="T23" fmla="*/ 170 h 264"/>
              <a:gd name="T24" fmla="*/ 220 w 297"/>
              <a:gd name="T25" fmla="*/ 192 h 264"/>
              <a:gd name="T26" fmla="*/ 242 w 297"/>
              <a:gd name="T27" fmla="*/ 170 h 264"/>
              <a:gd name="T28" fmla="*/ 220 w 297"/>
              <a:gd name="T29" fmla="*/ 192 h 264"/>
              <a:gd name="T30" fmla="*/ 154 w 297"/>
              <a:gd name="T31" fmla="*/ 236 h 264"/>
              <a:gd name="T32" fmla="*/ 132 w 297"/>
              <a:gd name="T33" fmla="*/ 214 h 264"/>
              <a:gd name="T34" fmla="*/ 176 w 297"/>
              <a:gd name="T35" fmla="*/ 236 h 264"/>
              <a:gd name="T36" fmla="*/ 198 w 297"/>
              <a:gd name="T37" fmla="*/ 214 h 264"/>
              <a:gd name="T38" fmla="*/ 176 w 297"/>
              <a:gd name="T39" fmla="*/ 236 h 264"/>
              <a:gd name="T40" fmla="*/ 242 w 297"/>
              <a:gd name="T41" fmla="*/ 236 h 264"/>
              <a:gd name="T42" fmla="*/ 220 w 297"/>
              <a:gd name="T43" fmla="*/ 214 h 264"/>
              <a:gd name="T44" fmla="*/ 250 w 297"/>
              <a:gd name="T45" fmla="*/ 71 h 264"/>
              <a:gd name="T46" fmla="*/ 228 w 297"/>
              <a:gd name="T47" fmla="*/ 50 h 264"/>
              <a:gd name="T48" fmla="*/ 171 w 297"/>
              <a:gd name="T49" fmla="*/ 71 h 264"/>
              <a:gd name="T50" fmla="*/ 0 w 297"/>
              <a:gd name="T51" fmla="*/ 0 h 264"/>
              <a:gd name="T52" fmla="*/ 22 w 297"/>
              <a:gd name="T53" fmla="*/ 264 h 264"/>
              <a:gd name="T54" fmla="*/ 149 w 297"/>
              <a:gd name="T55" fmla="*/ 22 h 264"/>
              <a:gd name="T56" fmla="*/ 77 w 297"/>
              <a:gd name="T57" fmla="*/ 71 h 264"/>
              <a:gd name="T58" fmla="*/ 99 w 297"/>
              <a:gd name="T59" fmla="*/ 264 h 264"/>
              <a:gd name="T60" fmla="*/ 275 w 297"/>
              <a:gd name="T61" fmla="*/ 93 h 264"/>
              <a:gd name="T62" fmla="*/ 297 w 297"/>
              <a:gd name="T63" fmla="*/ 264 h 264"/>
              <a:gd name="T64" fmla="*/ 250 w 297"/>
              <a:gd name="T65" fmla="*/ 7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7" h="264">
                <a:moveTo>
                  <a:pt x="132" y="126"/>
                </a:moveTo>
                <a:lnTo>
                  <a:pt x="154" y="126"/>
                </a:lnTo>
                <a:lnTo>
                  <a:pt x="154" y="148"/>
                </a:lnTo>
                <a:lnTo>
                  <a:pt x="132" y="148"/>
                </a:lnTo>
                <a:lnTo>
                  <a:pt x="132" y="126"/>
                </a:lnTo>
                <a:close/>
                <a:moveTo>
                  <a:pt x="176" y="148"/>
                </a:moveTo>
                <a:lnTo>
                  <a:pt x="198" y="148"/>
                </a:lnTo>
                <a:lnTo>
                  <a:pt x="198" y="126"/>
                </a:lnTo>
                <a:lnTo>
                  <a:pt x="176" y="126"/>
                </a:lnTo>
                <a:lnTo>
                  <a:pt x="176" y="148"/>
                </a:lnTo>
                <a:close/>
                <a:moveTo>
                  <a:pt x="220" y="148"/>
                </a:moveTo>
                <a:lnTo>
                  <a:pt x="242" y="148"/>
                </a:lnTo>
                <a:lnTo>
                  <a:pt x="242" y="126"/>
                </a:lnTo>
                <a:lnTo>
                  <a:pt x="220" y="126"/>
                </a:lnTo>
                <a:lnTo>
                  <a:pt x="220" y="148"/>
                </a:lnTo>
                <a:close/>
                <a:moveTo>
                  <a:pt x="132" y="192"/>
                </a:moveTo>
                <a:lnTo>
                  <a:pt x="154" y="192"/>
                </a:lnTo>
                <a:lnTo>
                  <a:pt x="154" y="170"/>
                </a:lnTo>
                <a:lnTo>
                  <a:pt x="132" y="170"/>
                </a:lnTo>
                <a:lnTo>
                  <a:pt x="132" y="192"/>
                </a:lnTo>
                <a:close/>
                <a:moveTo>
                  <a:pt x="176" y="192"/>
                </a:moveTo>
                <a:lnTo>
                  <a:pt x="198" y="192"/>
                </a:lnTo>
                <a:lnTo>
                  <a:pt x="198" y="170"/>
                </a:lnTo>
                <a:lnTo>
                  <a:pt x="176" y="170"/>
                </a:lnTo>
                <a:lnTo>
                  <a:pt x="176" y="192"/>
                </a:lnTo>
                <a:close/>
                <a:moveTo>
                  <a:pt x="220" y="192"/>
                </a:moveTo>
                <a:lnTo>
                  <a:pt x="242" y="192"/>
                </a:lnTo>
                <a:lnTo>
                  <a:pt x="242" y="170"/>
                </a:lnTo>
                <a:lnTo>
                  <a:pt x="220" y="170"/>
                </a:lnTo>
                <a:lnTo>
                  <a:pt x="220" y="192"/>
                </a:lnTo>
                <a:close/>
                <a:moveTo>
                  <a:pt x="132" y="236"/>
                </a:moveTo>
                <a:lnTo>
                  <a:pt x="154" y="236"/>
                </a:lnTo>
                <a:lnTo>
                  <a:pt x="154" y="214"/>
                </a:lnTo>
                <a:lnTo>
                  <a:pt x="132" y="214"/>
                </a:lnTo>
                <a:lnTo>
                  <a:pt x="132" y="236"/>
                </a:lnTo>
                <a:close/>
                <a:moveTo>
                  <a:pt x="176" y="236"/>
                </a:moveTo>
                <a:lnTo>
                  <a:pt x="198" y="236"/>
                </a:lnTo>
                <a:lnTo>
                  <a:pt x="198" y="214"/>
                </a:lnTo>
                <a:lnTo>
                  <a:pt x="176" y="214"/>
                </a:lnTo>
                <a:lnTo>
                  <a:pt x="176" y="236"/>
                </a:lnTo>
                <a:close/>
                <a:moveTo>
                  <a:pt x="220" y="236"/>
                </a:moveTo>
                <a:lnTo>
                  <a:pt x="242" y="236"/>
                </a:lnTo>
                <a:lnTo>
                  <a:pt x="242" y="214"/>
                </a:lnTo>
                <a:lnTo>
                  <a:pt x="220" y="214"/>
                </a:lnTo>
                <a:lnTo>
                  <a:pt x="220" y="236"/>
                </a:lnTo>
                <a:close/>
                <a:moveTo>
                  <a:pt x="250" y="71"/>
                </a:moveTo>
                <a:lnTo>
                  <a:pt x="250" y="50"/>
                </a:lnTo>
                <a:lnTo>
                  <a:pt x="228" y="50"/>
                </a:lnTo>
                <a:lnTo>
                  <a:pt x="228" y="71"/>
                </a:lnTo>
                <a:lnTo>
                  <a:pt x="171" y="71"/>
                </a:lnTo>
                <a:lnTo>
                  <a:pt x="171" y="0"/>
                </a:lnTo>
                <a:lnTo>
                  <a:pt x="0" y="0"/>
                </a:lnTo>
                <a:lnTo>
                  <a:pt x="0" y="264"/>
                </a:lnTo>
                <a:lnTo>
                  <a:pt x="22" y="264"/>
                </a:lnTo>
                <a:lnTo>
                  <a:pt x="22" y="22"/>
                </a:lnTo>
                <a:lnTo>
                  <a:pt x="149" y="22"/>
                </a:lnTo>
                <a:lnTo>
                  <a:pt x="149" y="71"/>
                </a:lnTo>
                <a:lnTo>
                  <a:pt x="77" y="71"/>
                </a:lnTo>
                <a:lnTo>
                  <a:pt x="77" y="264"/>
                </a:lnTo>
                <a:lnTo>
                  <a:pt x="99" y="264"/>
                </a:lnTo>
                <a:lnTo>
                  <a:pt x="99" y="93"/>
                </a:lnTo>
                <a:lnTo>
                  <a:pt x="275" y="93"/>
                </a:lnTo>
                <a:lnTo>
                  <a:pt x="275" y="264"/>
                </a:lnTo>
                <a:lnTo>
                  <a:pt x="297" y="264"/>
                </a:lnTo>
                <a:lnTo>
                  <a:pt x="297" y="71"/>
                </a:lnTo>
                <a:lnTo>
                  <a:pt x="250" y="71"/>
                </a:lnTo>
                <a:close/>
              </a:path>
            </a:pathLst>
          </a:custGeom>
          <a:solidFill>
            <a:srgbClr val="002856"/>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Shape 34">
            <a:extLst>
              <a:ext uri="{FF2B5EF4-FFF2-40B4-BE49-F238E27FC236}">
                <a16:creationId xmlns:a16="http://schemas.microsoft.com/office/drawing/2014/main" xmlns="" id="{89A0A5C8-9078-4A33-A2E8-06DA3D697A35}"/>
              </a:ext>
            </a:extLst>
          </p:cNvPr>
          <p:cNvSpPr>
            <a:spLocks noChangeAspect="1"/>
          </p:cNvSpPr>
          <p:nvPr/>
        </p:nvSpPr>
        <p:spPr bwMode="gray">
          <a:xfrm>
            <a:off x="5751261" y="4609103"/>
            <a:ext cx="410077" cy="336849"/>
          </a:xfrm>
          <a:custGeom>
            <a:avLst/>
            <a:gdLst>
              <a:gd name="connsiteX0" fmla="*/ 403193 w 533400"/>
              <a:gd name="connsiteY0" fmla="*/ 262604 h 438150"/>
              <a:gd name="connsiteX1" fmla="*/ 456438 w 533400"/>
              <a:gd name="connsiteY1" fmla="*/ 315849 h 438150"/>
              <a:gd name="connsiteX2" fmla="*/ 340233 w 533400"/>
              <a:gd name="connsiteY2" fmla="*/ 315849 h 438150"/>
              <a:gd name="connsiteX3" fmla="*/ 264795 w 533400"/>
              <a:gd name="connsiteY3" fmla="*/ 220599 h 438150"/>
              <a:gd name="connsiteX4" fmla="*/ 340233 w 533400"/>
              <a:gd name="connsiteY4" fmla="*/ 125349 h 438150"/>
              <a:gd name="connsiteX5" fmla="*/ 456438 w 533400"/>
              <a:gd name="connsiteY5" fmla="*/ 125349 h 438150"/>
              <a:gd name="connsiteX6" fmla="*/ 403193 w 533400"/>
              <a:gd name="connsiteY6" fmla="*/ 178594 h 438150"/>
              <a:gd name="connsiteX7" fmla="*/ 430149 w 533400"/>
              <a:gd name="connsiteY7" fmla="*/ 205454 h 438150"/>
              <a:gd name="connsiteX8" fmla="*/ 529400 w 533400"/>
              <a:gd name="connsiteY8" fmla="*/ 106299 h 438150"/>
              <a:gd name="connsiteX9" fmla="*/ 430149 w 533400"/>
              <a:gd name="connsiteY9" fmla="*/ 7144 h 438150"/>
              <a:gd name="connsiteX10" fmla="*/ 403193 w 533400"/>
              <a:gd name="connsiteY10" fmla="*/ 34004 h 438150"/>
              <a:gd name="connsiteX11" fmla="*/ 456438 w 533400"/>
              <a:gd name="connsiteY11" fmla="*/ 87249 h 438150"/>
              <a:gd name="connsiteX12" fmla="*/ 321755 w 533400"/>
              <a:gd name="connsiteY12" fmla="*/ 87249 h 438150"/>
              <a:gd name="connsiteX13" fmla="*/ 240506 w 533400"/>
              <a:gd name="connsiteY13" fmla="*/ 189929 h 438150"/>
              <a:gd name="connsiteX14" fmla="*/ 159258 w 533400"/>
              <a:gd name="connsiteY14" fmla="*/ 87249 h 438150"/>
              <a:gd name="connsiteX15" fmla="*/ 7144 w 533400"/>
              <a:gd name="connsiteY15" fmla="*/ 87249 h 438150"/>
              <a:gd name="connsiteX16" fmla="*/ 7144 w 533400"/>
              <a:gd name="connsiteY16" fmla="*/ 125349 h 438150"/>
              <a:gd name="connsiteX17" fmla="*/ 140779 w 533400"/>
              <a:gd name="connsiteY17" fmla="*/ 125349 h 438150"/>
              <a:gd name="connsiteX18" fmla="*/ 216218 w 533400"/>
              <a:gd name="connsiteY18" fmla="*/ 220599 h 438150"/>
              <a:gd name="connsiteX19" fmla="*/ 140779 w 533400"/>
              <a:gd name="connsiteY19" fmla="*/ 315849 h 438150"/>
              <a:gd name="connsiteX20" fmla="*/ 7144 w 533400"/>
              <a:gd name="connsiteY20" fmla="*/ 315849 h 438150"/>
              <a:gd name="connsiteX21" fmla="*/ 7144 w 533400"/>
              <a:gd name="connsiteY21" fmla="*/ 353949 h 438150"/>
              <a:gd name="connsiteX22" fmla="*/ 159258 w 533400"/>
              <a:gd name="connsiteY22" fmla="*/ 353949 h 438150"/>
              <a:gd name="connsiteX23" fmla="*/ 240506 w 533400"/>
              <a:gd name="connsiteY23" fmla="*/ 251269 h 438150"/>
              <a:gd name="connsiteX24" fmla="*/ 321755 w 533400"/>
              <a:gd name="connsiteY24" fmla="*/ 353949 h 438150"/>
              <a:gd name="connsiteX25" fmla="*/ 456438 w 533400"/>
              <a:gd name="connsiteY25" fmla="*/ 353949 h 438150"/>
              <a:gd name="connsiteX26" fmla="*/ 403193 w 533400"/>
              <a:gd name="connsiteY26" fmla="*/ 407194 h 438150"/>
              <a:gd name="connsiteX27" fmla="*/ 430149 w 533400"/>
              <a:gd name="connsiteY27" fmla="*/ 434054 h 438150"/>
              <a:gd name="connsiteX28" fmla="*/ 529400 w 533400"/>
              <a:gd name="connsiteY28" fmla="*/ 334899 h 438150"/>
              <a:gd name="connsiteX29" fmla="*/ 430149 w 533400"/>
              <a:gd name="connsiteY29" fmla="*/ 235744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33400" h="438150">
                <a:moveTo>
                  <a:pt x="403193" y="262604"/>
                </a:moveTo>
                <a:lnTo>
                  <a:pt x="456438" y="315849"/>
                </a:lnTo>
                <a:lnTo>
                  <a:pt x="340233" y="315849"/>
                </a:lnTo>
                <a:lnTo>
                  <a:pt x="264795" y="220599"/>
                </a:lnTo>
                <a:lnTo>
                  <a:pt x="340233" y="125349"/>
                </a:lnTo>
                <a:lnTo>
                  <a:pt x="456438" y="125349"/>
                </a:lnTo>
                <a:lnTo>
                  <a:pt x="403193" y="178594"/>
                </a:lnTo>
                <a:lnTo>
                  <a:pt x="430149" y="205454"/>
                </a:lnTo>
                <a:lnTo>
                  <a:pt x="529400" y="106299"/>
                </a:lnTo>
                <a:lnTo>
                  <a:pt x="430149" y="7144"/>
                </a:lnTo>
                <a:lnTo>
                  <a:pt x="403193" y="34004"/>
                </a:lnTo>
                <a:lnTo>
                  <a:pt x="456438" y="87249"/>
                </a:lnTo>
                <a:lnTo>
                  <a:pt x="321755" y="87249"/>
                </a:lnTo>
                <a:lnTo>
                  <a:pt x="240506" y="189929"/>
                </a:lnTo>
                <a:lnTo>
                  <a:pt x="159258" y="87249"/>
                </a:lnTo>
                <a:lnTo>
                  <a:pt x="7144" y="87249"/>
                </a:lnTo>
                <a:lnTo>
                  <a:pt x="7144" y="125349"/>
                </a:lnTo>
                <a:lnTo>
                  <a:pt x="140779" y="125349"/>
                </a:lnTo>
                <a:lnTo>
                  <a:pt x="216218" y="220599"/>
                </a:lnTo>
                <a:lnTo>
                  <a:pt x="140779" y="315849"/>
                </a:lnTo>
                <a:lnTo>
                  <a:pt x="7144" y="315849"/>
                </a:lnTo>
                <a:lnTo>
                  <a:pt x="7144" y="353949"/>
                </a:lnTo>
                <a:lnTo>
                  <a:pt x="159258" y="353949"/>
                </a:lnTo>
                <a:lnTo>
                  <a:pt x="240506" y="251269"/>
                </a:lnTo>
                <a:lnTo>
                  <a:pt x="321755" y="353949"/>
                </a:lnTo>
                <a:lnTo>
                  <a:pt x="456438" y="353949"/>
                </a:lnTo>
                <a:lnTo>
                  <a:pt x="403193" y="407194"/>
                </a:lnTo>
                <a:lnTo>
                  <a:pt x="430149" y="434054"/>
                </a:lnTo>
                <a:lnTo>
                  <a:pt x="529400" y="334899"/>
                </a:lnTo>
                <a:lnTo>
                  <a:pt x="430149" y="235744"/>
                </a:lnTo>
                <a:close/>
              </a:path>
            </a:pathLst>
          </a:custGeom>
          <a:solidFill>
            <a:srgbClr val="002856"/>
          </a:solidFill>
          <a:ln w="9525" cap="flat">
            <a:noFill/>
            <a:prstDash val="solid"/>
            <a:miter/>
          </a:ln>
        </p:spPr>
        <p:txBody>
          <a:bodyPr rtlCol="0" anchor="ctr"/>
          <a:lstStyle/>
          <a:p>
            <a:endParaRPr lang="en-US"/>
          </a:p>
        </p:txBody>
      </p:sp>
      <p:sp>
        <p:nvSpPr>
          <p:cNvPr id="36" name="Graphic 141">
            <a:extLst>
              <a:ext uri="{FF2B5EF4-FFF2-40B4-BE49-F238E27FC236}">
                <a16:creationId xmlns:a16="http://schemas.microsoft.com/office/drawing/2014/main" xmlns="" id="{1B9E24C5-D5DB-4D5C-8BB3-0FDF8995352B}"/>
              </a:ext>
            </a:extLst>
          </p:cNvPr>
          <p:cNvSpPr>
            <a:spLocks noChangeAspect="1"/>
          </p:cNvSpPr>
          <p:nvPr/>
        </p:nvSpPr>
        <p:spPr bwMode="gray">
          <a:xfrm>
            <a:off x="5646342" y="5103736"/>
            <a:ext cx="355279" cy="362111"/>
          </a:xfrm>
          <a:custGeom>
            <a:avLst/>
            <a:gdLst>
              <a:gd name="connsiteX0" fmla="*/ 441389 w 495300"/>
              <a:gd name="connsiteY0" fmla="*/ 297466 h 504825"/>
              <a:gd name="connsiteX1" fmla="*/ 470249 w 495300"/>
              <a:gd name="connsiteY1" fmla="*/ 237268 h 504825"/>
              <a:gd name="connsiteX2" fmla="*/ 392906 w 495300"/>
              <a:gd name="connsiteY2" fmla="*/ 159925 h 504825"/>
              <a:gd name="connsiteX3" fmla="*/ 315563 w 495300"/>
              <a:gd name="connsiteY3" fmla="*/ 237268 h 504825"/>
              <a:gd name="connsiteX4" fmla="*/ 344424 w 495300"/>
              <a:gd name="connsiteY4" fmla="*/ 297466 h 504825"/>
              <a:gd name="connsiteX5" fmla="*/ 311087 w 495300"/>
              <a:gd name="connsiteY5" fmla="*/ 297466 h 504825"/>
              <a:gd name="connsiteX6" fmla="*/ 251269 w 495300"/>
              <a:gd name="connsiteY6" fmla="*/ 269177 h 504825"/>
              <a:gd name="connsiteX7" fmla="*/ 191548 w 495300"/>
              <a:gd name="connsiteY7" fmla="*/ 297466 h 504825"/>
              <a:gd name="connsiteX8" fmla="*/ 158210 w 495300"/>
              <a:gd name="connsiteY8" fmla="*/ 297466 h 504825"/>
              <a:gd name="connsiteX9" fmla="*/ 187071 w 495300"/>
              <a:gd name="connsiteY9" fmla="*/ 237268 h 504825"/>
              <a:gd name="connsiteX10" fmla="*/ 109728 w 495300"/>
              <a:gd name="connsiteY10" fmla="*/ 159925 h 504825"/>
              <a:gd name="connsiteX11" fmla="*/ 32385 w 495300"/>
              <a:gd name="connsiteY11" fmla="*/ 237363 h 504825"/>
              <a:gd name="connsiteX12" fmla="*/ 61246 w 495300"/>
              <a:gd name="connsiteY12" fmla="*/ 297561 h 504825"/>
              <a:gd name="connsiteX13" fmla="*/ 0 w 495300"/>
              <a:gd name="connsiteY13" fmla="*/ 297561 h 504825"/>
              <a:gd name="connsiteX14" fmla="*/ 0 w 495300"/>
              <a:gd name="connsiteY14" fmla="*/ 447675 h 504825"/>
              <a:gd name="connsiteX15" fmla="*/ 33338 w 495300"/>
              <a:gd name="connsiteY15" fmla="*/ 447675 h 504825"/>
              <a:gd name="connsiteX16" fmla="*/ 33338 w 495300"/>
              <a:gd name="connsiteY16" fmla="*/ 330803 h 504825"/>
              <a:gd name="connsiteX17" fmla="*/ 175546 w 495300"/>
              <a:gd name="connsiteY17" fmla="*/ 330803 h 504825"/>
              <a:gd name="connsiteX18" fmla="*/ 173927 w 495300"/>
              <a:gd name="connsiteY18" fmla="*/ 346520 h 504825"/>
              <a:gd name="connsiteX19" fmla="*/ 202787 w 495300"/>
              <a:gd name="connsiteY19" fmla="*/ 406718 h 504825"/>
              <a:gd name="connsiteX20" fmla="*/ 145542 w 495300"/>
              <a:gd name="connsiteY20" fmla="*/ 406718 h 504825"/>
              <a:gd name="connsiteX21" fmla="*/ 145542 w 495300"/>
              <a:gd name="connsiteY21" fmla="*/ 512350 h 504825"/>
              <a:gd name="connsiteX22" fmla="*/ 178880 w 495300"/>
              <a:gd name="connsiteY22" fmla="*/ 512350 h 504825"/>
              <a:gd name="connsiteX23" fmla="*/ 178880 w 495300"/>
              <a:gd name="connsiteY23" fmla="*/ 440055 h 504825"/>
              <a:gd name="connsiteX24" fmla="*/ 323564 w 495300"/>
              <a:gd name="connsiteY24" fmla="*/ 440055 h 504825"/>
              <a:gd name="connsiteX25" fmla="*/ 323564 w 495300"/>
              <a:gd name="connsiteY25" fmla="*/ 512350 h 504825"/>
              <a:gd name="connsiteX26" fmla="*/ 356902 w 495300"/>
              <a:gd name="connsiteY26" fmla="*/ 512350 h 504825"/>
              <a:gd name="connsiteX27" fmla="*/ 356902 w 495300"/>
              <a:gd name="connsiteY27" fmla="*/ 406718 h 504825"/>
              <a:gd name="connsiteX28" fmla="*/ 299657 w 495300"/>
              <a:gd name="connsiteY28" fmla="*/ 406718 h 504825"/>
              <a:gd name="connsiteX29" fmla="*/ 328517 w 495300"/>
              <a:gd name="connsiteY29" fmla="*/ 346520 h 504825"/>
              <a:gd name="connsiteX30" fmla="*/ 326898 w 495300"/>
              <a:gd name="connsiteY30" fmla="*/ 330803 h 504825"/>
              <a:gd name="connsiteX31" fmla="*/ 469106 w 495300"/>
              <a:gd name="connsiteY31" fmla="*/ 330803 h 504825"/>
              <a:gd name="connsiteX32" fmla="*/ 469106 w 495300"/>
              <a:gd name="connsiteY32" fmla="*/ 447675 h 504825"/>
              <a:gd name="connsiteX33" fmla="*/ 502444 w 495300"/>
              <a:gd name="connsiteY33" fmla="*/ 447675 h 504825"/>
              <a:gd name="connsiteX34" fmla="*/ 502444 w 495300"/>
              <a:gd name="connsiteY34" fmla="*/ 297466 h 504825"/>
              <a:gd name="connsiteX35" fmla="*/ 441389 w 495300"/>
              <a:gd name="connsiteY35" fmla="*/ 297466 h 504825"/>
              <a:gd name="connsiteX36" fmla="*/ 392906 w 495300"/>
              <a:gd name="connsiteY36" fmla="*/ 193358 h 504825"/>
              <a:gd name="connsiteX37" fmla="*/ 436912 w 495300"/>
              <a:gd name="connsiteY37" fmla="*/ 237363 h 504825"/>
              <a:gd name="connsiteX38" fmla="*/ 392906 w 495300"/>
              <a:gd name="connsiteY38" fmla="*/ 281369 h 504825"/>
              <a:gd name="connsiteX39" fmla="*/ 348901 w 495300"/>
              <a:gd name="connsiteY39" fmla="*/ 237363 h 504825"/>
              <a:gd name="connsiteX40" fmla="*/ 392906 w 495300"/>
              <a:gd name="connsiteY40" fmla="*/ 193358 h 504825"/>
              <a:gd name="connsiteX41" fmla="*/ 109728 w 495300"/>
              <a:gd name="connsiteY41" fmla="*/ 193358 h 504825"/>
              <a:gd name="connsiteX42" fmla="*/ 153734 w 495300"/>
              <a:gd name="connsiteY42" fmla="*/ 237363 h 504825"/>
              <a:gd name="connsiteX43" fmla="*/ 109728 w 495300"/>
              <a:gd name="connsiteY43" fmla="*/ 281369 h 504825"/>
              <a:gd name="connsiteX44" fmla="*/ 65723 w 495300"/>
              <a:gd name="connsiteY44" fmla="*/ 237363 h 504825"/>
              <a:gd name="connsiteX45" fmla="*/ 109728 w 495300"/>
              <a:gd name="connsiteY45" fmla="*/ 193358 h 504825"/>
              <a:gd name="connsiteX46" fmla="*/ 251269 w 495300"/>
              <a:gd name="connsiteY46" fmla="*/ 302514 h 504825"/>
              <a:gd name="connsiteX47" fmla="*/ 295275 w 495300"/>
              <a:gd name="connsiteY47" fmla="*/ 346520 h 504825"/>
              <a:gd name="connsiteX48" fmla="*/ 251269 w 495300"/>
              <a:gd name="connsiteY48" fmla="*/ 390525 h 504825"/>
              <a:gd name="connsiteX49" fmla="*/ 207264 w 495300"/>
              <a:gd name="connsiteY49" fmla="*/ 346520 h 504825"/>
              <a:gd name="connsiteX50" fmla="*/ 251269 w 495300"/>
              <a:gd name="connsiteY50" fmla="*/ 302514 h 504825"/>
              <a:gd name="connsiteX51" fmla="*/ 267938 w 495300"/>
              <a:gd name="connsiteY51" fmla="*/ 93631 h 504825"/>
              <a:gd name="connsiteX52" fmla="*/ 234601 w 495300"/>
              <a:gd name="connsiteY52" fmla="*/ 93631 h 504825"/>
              <a:gd name="connsiteX53" fmla="*/ 234601 w 495300"/>
              <a:gd name="connsiteY53" fmla="*/ 0 h 504825"/>
              <a:gd name="connsiteX54" fmla="*/ 267938 w 495300"/>
              <a:gd name="connsiteY54" fmla="*/ 0 h 504825"/>
              <a:gd name="connsiteX55" fmla="*/ 267938 w 495300"/>
              <a:gd name="connsiteY55" fmla="*/ 93631 h 504825"/>
              <a:gd name="connsiteX56" fmla="*/ 152305 w 495300"/>
              <a:gd name="connsiteY56" fmla="*/ 125349 h 504825"/>
              <a:gd name="connsiteX57" fmla="*/ 112014 w 495300"/>
              <a:gd name="connsiteY57" fmla="*/ 40862 h 504825"/>
              <a:gd name="connsiteX58" fmla="*/ 142113 w 495300"/>
              <a:gd name="connsiteY58" fmla="*/ 26480 h 504825"/>
              <a:gd name="connsiteX59" fmla="*/ 182404 w 495300"/>
              <a:gd name="connsiteY59" fmla="*/ 110966 h 504825"/>
              <a:gd name="connsiteX60" fmla="*/ 152305 w 495300"/>
              <a:gd name="connsiteY60" fmla="*/ 125349 h 504825"/>
              <a:gd name="connsiteX61" fmla="*/ 350234 w 495300"/>
              <a:gd name="connsiteY61" fmla="*/ 125349 h 504825"/>
              <a:gd name="connsiteX62" fmla="*/ 320135 w 495300"/>
              <a:gd name="connsiteY62" fmla="*/ 110966 h 504825"/>
              <a:gd name="connsiteX63" fmla="*/ 360331 w 495300"/>
              <a:gd name="connsiteY63" fmla="*/ 26480 h 504825"/>
              <a:gd name="connsiteX64" fmla="*/ 390525 w 495300"/>
              <a:gd name="connsiteY64" fmla="*/ 40862 h 504825"/>
              <a:gd name="connsiteX65" fmla="*/ 350234 w 495300"/>
              <a:gd name="connsiteY65" fmla="*/ 125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95300" h="504825">
                <a:moveTo>
                  <a:pt x="441389" y="297466"/>
                </a:moveTo>
                <a:cubicBezTo>
                  <a:pt x="459010" y="283274"/>
                  <a:pt x="470249" y="261556"/>
                  <a:pt x="470249" y="237268"/>
                </a:cubicBezTo>
                <a:cubicBezTo>
                  <a:pt x="470249" y="194596"/>
                  <a:pt x="435578" y="159925"/>
                  <a:pt x="392906" y="159925"/>
                </a:cubicBezTo>
                <a:cubicBezTo>
                  <a:pt x="350234" y="159925"/>
                  <a:pt x="315563" y="194596"/>
                  <a:pt x="315563" y="237268"/>
                </a:cubicBezTo>
                <a:cubicBezTo>
                  <a:pt x="315563" y="261556"/>
                  <a:pt x="326898" y="283274"/>
                  <a:pt x="344424" y="297466"/>
                </a:cubicBezTo>
                <a:lnTo>
                  <a:pt x="311087" y="297466"/>
                </a:lnTo>
                <a:cubicBezTo>
                  <a:pt x="296894" y="280226"/>
                  <a:pt x="275368" y="269177"/>
                  <a:pt x="251269" y="269177"/>
                </a:cubicBezTo>
                <a:cubicBezTo>
                  <a:pt x="227171" y="269177"/>
                  <a:pt x="205740" y="280226"/>
                  <a:pt x="191548" y="297466"/>
                </a:cubicBezTo>
                <a:lnTo>
                  <a:pt x="158210" y="297466"/>
                </a:lnTo>
                <a:cubicBezTo>
                  <a:pt x="175831" y="283274"/>
                  <a:pt x="187071" y="261556"/>
                  <a:pt x="187071" y="237268"/>
                </a:cubicBezTo>
                <a:cubicBezTo>
                  <a:pt x="187071" y="194596"/>
                  <a:pt x="152400" y="159925"/>
                  <a:pt x="109728" y="159925"/>
                </a:cubicBezTo>
                <a:cubicBezTo>
                  <a:pt x="67056" y="159925"/>
                  <a:pt x="32385" y="194691"/>
                  <a:pt x="32385" y="237363"/>
                </a:cubicBezTo>
                <a:cubicBezTo>
                  <a:pt x="32385" y="261652"/>
                  <a:pt x="43625" y="283369"/>
                  <a:pt x="61246" y="297561"/>
                </a:cubicBezTo>
                <a:lnTo>
                  <a:pt x="0" y="297561"/>
                </a:lnTo>
                <a:lnTo>
                  <a:pt x="0" y="447675"/>
                </a:lnTo>
                <a:lnTo>
                  <a:pt x="33338" y="447675"/>
                </a:lnTo>
                <a:lnTo>
                  <a:pt x="33338" y="330803"/>
                </a:lnTo>
                <a:lnTo>
                  <a:pt x="175546" y="330803"/>
                </a:lnTo>
                <a:cubicBezTo>
                  <a:pt x="174498" y="335851"/>
                  <a:pt x="173927" y="341090"/>
                  <a:pt x="173927" y="346520"/>
                </a:cubicBezTo>
                <a:cubicBezTo>
                  <a:pt x="173927" y="370808"/>
                  <a:pt x="185166" y="392525"/>
                  <a:pt x="202787" y="406718"/>
                </a:cubicBezTo>
                <a:lnTo>
                  <a:pt x="145542" y="406718"/>
                </a:lnTo>
                <a:lnTo>
                  <a:pt x="145542" y="512350"/>
                </a:lnTo>
                <a:lnTo>
                  <a:pt x="178880" y="512350"/>
                </a:lnTo>
                <a:lnTo>
                  <a:pt x="178880" y="440055"/>
                </a:lnTo>
                <a:lnTo>
                  <a:pt x="323564" y="440055"/>
                </a:lnTo>
                <a:lnTo>
                  <a:pt x="323564" y="512350"/>
                </a:lnTo>
                <a:lnTo>
                  <a:pt x="356902" y="512350"/>
                </a:lnTo>
                <a:lnTo>
                  <a:pt x="356902" y="406718"/>
                </a:lnTo>
                <a:lnTo>
                  <a:pt x="299657" y="406718"/>
                </a:lnTo>
                <a:cubicBezTo>
                  <a:pt x="317278" y="392525"/>
                  <a:pt x="328517" y="370808"/>
                  <a:pt x="328517" y="346520"/>
                </a:cubicBezTo>
                <a:cubicBezTo>
                  <a:pt x="328517" y="341186"/>
                  <a:pt x="327946" y="335851"/>
                  <a:pt x="326898" y="330803"/>
                </a:cubicBezTo>
                <a:lnTo>
                  <a:pt x="469106" y="330803"/>
                </a:lnTo>
                <a:lnTo>
                  <a:pt x="469106" y="447675"/>
                </a:lnTo>
                <a:lnTo>
                  <a:pt x="502444" y="447675"/>
                </a:lnTo>
                <a:lnTo>
                  <a:pt x="502444" y="297466"/>
                </a:lnTo>
                <a:lnTo>
                  <a:pt x="441389" y="297466"/>
                </a:lnTo>
                <a:close/>
                <a:moveTo>
                  <a:pt x="392906" y="193358"/>
                </a:moveTo>
                <a:cubicBezTo>
                  <a:pt x="417195" y="193358"/>
                  <a:pt x="436912" y="213074"/>
                  <a:pt x="436912" y="237363"/>
                </a:cubicBezTo>
                <a:cubicBezTo>
                  <a:pt x="436912" y="261652"/>
                  <a:pt x="417195" y="281369"/>
                  <a:pt x="392906" y="281369"/>
                </a:cubicBezTo>
                <a:cubicBezTo>
                  <a:pt x="368618" y="281369"/>
                  <a:pt x="348901" y="261652"/>
                  <a:pt x="348901" y="237363"/>
                </a:cubicBezTo>
                <a:cubicBezTo>
                  <a:pt x="348901" y="213074"/>
                  <a:pt x="368618" y="193358"/>
                  <a:pt x="392906" y="193358"/>
                </a:cubicBezTo>
                <a:close/>
                <a:moveTo>
                  <a:pt x="109728" y="193358"/>
                </a:moveTo>
                <a:cubicBezTo>
                  <a:pt x="134017" y="193358"/>
                  <a:pt x="153734" y="213074"/>
                  <a:pt x="153734" y="237363"/>
                </a:cubicBezTo>
                <a:cubicBezTo>
                  <a:pt x="153734" y="261652"/>
                  <a:pt x="134017" y="281369"/>
                  <a:pt x="109728" y="281369"/>
                </a:cubicBezTo>
                <a:cubicBezTo>
                  <a:pt x="85439" y="281369"/>
                  <a:pt x="65723" y="261556"/>
                  <a:pt x="65723" y="237363"/>
                </a:cubicBezTo>
                <a:cubicBezTo>
                  <a:pt x="65723" y="213169"/>
                  <a:pt x="85439" y="193358"/>
                  <a:pt x="109728" y="193358"/>
                </a:cubicBezTo>
                <a:close/>
                <a:moveTo>
                  <a:pt x="251269" y="302514"/>
                </a:moveTo>
                <a:cubicBezTo>
                  <a:pt x="275558" y="302514"/>
                  <a:pt x="295275" y="322231"/>
                  <a:pt x="295275" y="346520"/>
                </a:cubicBezTo>
                <a:cubicBezTo>
                  <a:pt x="295275" y="370808"/>
                  <a:pt x="275558" y="390525"/>
                  <a:pt x="251269" y="390525"/>
                </a:cubicBezTo>
                <a:cubicBezTo>
                  <a:pt x="226981" y="390525"/>
                  <a:pt x="207264" y="370808"/>
                  <a:pt x="207264" y="346520"/>
                </a:cubicBezTo>
                <a:cubicBezTo>
                  <a:pt x="207264" y="322231"/>
                  <a:pt x="226981" y="302514"/>
                  <a:pt x="251269" y="302514"/>
                </a:cubicBezTo>
                <a:close/>
                <a:moveTo>
                  <a:pt x="267938" y="93631"/>
                </a:moveTo>
                <a:lnTo>
                  <a:pt x="234601" y="93631"/>
                </a:lnTo>
                <a:lnTo>
                  <a:pt x="234601" y="0"/>
                </a:lnTo>
                <a:lnTo>
                  <a:pt x="267938" y="0"/>
                </a:lnTo>
                <a:lnTo>
                  <a:pt x="267938" y="93631"/>
                </a:lnTo>
                <a:close/>
                <a:moveTo>
                  <a:pt x="152305" y="125349"/>
                </a:moveTo>
                <a:lnTo>
                  <a:pt x="112014" y="40862"/>
                </a:lnTo>
                <a:lnTo>
                  <a:pt x="142113" y="26480"/>
                </a:lnTo>
                <a:lnTo>
                  <a:pt x="182404" y="110966"/>
                </a:lnTo>
                <a:lnTo>
                  <a:pt x="152305" y="125349"/>
                </a:lnTo>
                <a:close/>
                <a:moveTo>
                  <a:pt x="350234" y="125349"/>
                </a:moveTo>
                <a:lnTo>
                  <a:pt x="320135" y="110966"/>
                </a:lnTo>
                <a:lnTo>
                  <a:pt x="360331" y="26480"/>
                </a:lnTo>
                <a:lnTo>
                  <a:pt x="390525" y="40862"/>
                </a:lnTo>
                <a:lnTo>
                  <a:pt x="350234" y="125349"/>
                </a:lnTo>
                <a:close/>
              </a:path>
            </a:pathLst>
          </a:custGeom>
          <a:solidFill>
            <a:srgbClr val="002856"/>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xmlns="" id="{FA5EDA4B-8DE8-486F-B457-5841194D4145}"/>
              </a:ext>
            </a:extLst>
          </p:cNvPr>
          <p:cNvSpPr>
            <a:spLocks noChangeAspect="1"/>
          </p:cNvSpPr>
          <p:nvPr/>
        </p:nvSpPr>
        <p:spPr bwMode="gray">
          <a:xfrm>
            <a:off x="5672916" y="5585464"/>
            <a:ext cx="283383" cy="366325"/>
          </a:xfrm>
          <a:custGeom>
            <a:avLst/>
            <a:gdLst>
              <a:gd name="connsiteX0" fmla="*/ 197644 w 390525"/>
              <a:gd name="connsiteY0" fmla="*/ 7144 h 504825"/>
              <a:gd name="connsiteX1" fmla="*/ 7144 w 390525"/>
              <a:gd name="connsiteY1" fmla="*/ 197644 h 504825"/>
              <a:gd name="connsiteX2" fmla="*/ 28956 w 390525"/>
              <a:gd name="connsiteY2" fmla="*/ 286226 h 504825"/>
              <a:gd name="connsiteX3" fmla="*/ 197549 w 390525"/>
              <a:gd name="connsiteY3" fmla="*/ 502444 h 504825"/>
              <a:gd name="connsiteX4" fmla="*/ 366236 w 390525"/>
              <a:gd name="connsiteY4" fmla="*/ 286131 h 504825"/>
              <a:gd name="connsiteX5" fmla="*/ 388049 w 390525"/>
              <a:gd name="connsiteY5" fmla="*/ 197644 h 504825"/>
              <a:gd name="connsiteX6" fmla="*/ 197644 w 390525"/>
              <a:gd name="connsiteY6" fmla="*/ 7144 h 504825"/>
              <a:gd name="connsiteX7" fmla="*/ 332613 w 390525"/>
              <a:gd name="connsiteY7" fmla="*/ 268415 h 504825"/>
              <a:gd name="connsiteX8" fmla="*/ 197644 w 390525"/>
              <a:gd name="connsiteY8" fmla="*/ 444151 h 504825"/>
              <a:gd name="connsiteX9" fmla="*/ 62770 w 390525"/>
              <a:gd name="connsiteY9" fmla="*/ 268510 h 504825"/>
              <a:gd name="connsiteX10" fmla="*/ 45339 w 390525"/>
              <a:gd name="connsiteY10" fmla="*/ 197644 h 504825"/>
              <a:gd name="connsiteX11" fmla="*/ 197739 w 390525"/>
              <a:gd name="connsiteY11" fmla="*/ 45244 h 504825"/>
              <a:gd name="connsiteX12" fmla="*/ 350139 w 390525"/>
              <a:gd name="connsiteY12" fmla="*/ 197644 h 504825"/>
              <a:gd name="connsiteX13" fmla="*/ 332613 w 390525"/>
              <a:gd name="connsiteY13" fmla="*/ 268415 h 504825"/>
              <a:gd name="connsiteX14" fmla="*/ 197644 w 390525"/>
              <a:gd name="connsiteY14" fmla="*/ 101918 h 504825"/>
              <a:gd name="connsiteX15" fmla="*/ 102870 w 390525"/>
              <a:gd name="connsiteY15" fmla="*/ 196691 h 504825"/>
              <a:gd name="connsiteX16" fmla="*/ 197644 w 390525"/>
              <a:gd name="connsiteY16" fmla="*/ 291465 h 504825"/>
              <a:gd name="connsiteX17" fmla="*/ 292417 w 390525"/>
              <a:gd name="connsiteY17" fmla="*/ 196691 h 504825"/>
              <a:gd name="connsiteX18" fmla="*/ 197644 w 390525"/>
              <a:gd name="connsiteY18" fmla="*/ 101918 h 504825"/>
              <a:gd name="connsiteX19" fmla="*/ 197644 w 390525"/>
              <a:gd name="connsiteY19" fmla="*/ 253365 h 504825"/>
              <a:gd name="connsiteX20" fmla="*/ 140970 w 390525"/>
              <a:gd name="connsiteY20" fmla="*/ 196691 h 504825"/>
              <a:gd name="connsiteX21" fmla="*/ 197644 w 390525"/>
              <a:gd name="connsiteY21" fmla="*/ 140018 h 504825"/>
              <a:gd name="connsiteX22" fmla="*/ 254317 w 390525"/>
              <a:gd name="connsiteY22" fmla="*/ 196691 h 504825"/>
              <a:gd name="connsiteX23" fmla="*/ 197644 w 390525"/>
              <a:gd name="connsiteY23" fmla="*/ 253365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525" h="504825">
                <a:moveTo>
                  <a:pt x="197644" y="7144"/>
                </a:moveTo>
                <a:cubicBezTo>
                  <a:pt x="92488" y="7144"/>
                  <a:pt x="7144" y="92393"/>
                  <a:pt x="7144" y="197644"/>
                </a:cubicBezTo>
                <a:cubicBezTo>
                  <a:pt x="7144" y="229648"/>
                  <a:pt x="15050" y="259842"/>
                  <a:pt x="28956" y="286226"/>
                </a:cubicBezTo>
                <a:cubicBezTo>
                  <a:pt x="60865" y="346805"/>
                  <a:pt x="197549" y="502444"/>
                  <a:pt x="197549" y="502444"/>
                </a:cubicBezTo>
                <a:cubicBezTo>
                  <a:pt x="197549" y="502444"/>
                  <a:pt x="334423" y="346710"/>
                  <a:pt x="366236" y="286131"/>
                </a:cubicBezTo>
                <a:cubicBezTo>
                  <a:pt x="380143" y="259652"/>
                  <a:pt x="388049" y="229553"/>
                  <a:pt x="388049" y="197644"/>
                </a:cubicBezTo>
                <a:cubicBezTo>
                  <a:pt x="388049" y="92393"/>
                  <a:pt x="302800" y="7144"/>
                  <a:pt x="197644" y="7144"/>
                </a:cubicBezTo>
                <a:close/>
                <a:moveTo>
                  <a:pt x="332613" y="268415"/>
                </a:moveTo>
                <a:cubicBezTo>
                  <a:pt x="313087" y="305657"/>
                  <a:pt x="243554" y="390239"/>
                  <a:pt x="197644" y="444151"/>
                </a:cubicBezTo>
                <a:cubicBezTo>
                  <a:pt x="151733" y="390239"/>
                  <a:pt x="82296" y="305657"/>
                  <a:pt x="62770" y="268510"/>
                </a:cubicBezTo>
                <a:cubicBezTo>
                  <a:pt x="51149" y="246507"/>
                  <a:pt x="45339" y="222694"/>
                  <a:pt x="45339" y="197644"/>
                </a:cubicBezTo>
                <a:cubicBezTo>
                  <a:pt x="45339" y="113633"/>
                  <a:pt x="113729" y="45244"/>
                  <a:pt x="197739" y="45244"/>
                </a:cubicBezTo>
                <a:cubicBezTo>
                  <a:pt x="281750" y="45244"/>
                  <a:pt x="350139" y="113633"/>
                  <a:pt x="350139" y="197644"/>
                </a:cubicBezTo>
                <a:cubicBezTo>
                  <a:pt x="349949" y="222599"/>
                  <a:pt x="344138" y="246412"/>
                  <a:pt x="332613" y="268415"/>
                </a:cubicBezTo>
                <a:close/>
                <a:moveTo>
                  <a:pt x="197644" y="101918"/>
                </a:moveTo>
                <a:cubicBezTo>
                  <a:pt x="145256" y="101918"/>
                  <a:pt x="102870" y="144304"/>
                  <a:pt x="102870" y="196691"/>
                </a:cubicBezTo>
                <a:cubicBezTo>
                  <a:pt x="102870" y="249079"/>
                  <a:pt x="145256" y="291465"/>
                  <a:pt x="197644" y="291465"/>
                </a:cubicBezTo>
                <a:cubicBezTo>
                  <a:pt x="250031" y="291465"/>
                  <a:pt x="292417" y="249079"/>
                  <a:pt x="292417" y="196691"/>
                </a:cubicBezTo>
                <a:cubicBezTo>
                  <a:pt x="292417" y="144399"/>
                  <a:pt x="249936" y="101918"/>
                  <a:pt x="197644" y="101918"/>
                </a:cubicBezTo>
                <a:close/>
                <a:moveTo>
                  <a:pt x="197644" y="253365"/>
                </a:moveTo>
                <a:cubicBezTo>
                  <a:pt x="166402" y="253365"/>
                  <a:pt x="140970" y="227933"/>
                  <a:pt x="140970" y="196691"/>
                </a:cubicBezTo>
                <a:cubicBezTo>
                  <a:pt x="140970" y="165449"/>
                  <a:pt x="166402" y="140018"/>
                  <a:pt x="197644" y="140018"/>
                </a:cubicBezTo>
                <a:cubicBezTo>
                  <a:pt x="228886" y="140018"/>
                  <a:pt x="254317" y="165449"/>
                  <a:pt x="254317" y="196691"/>
                </a:cubicBezTo>
                <a:cubicBezTo>
                  <a:pt x="254317" y="227933"/>
                  <a:pt x="228886" y="253365"/>
                  <a:pt x="197644" y="253365"/>
                </a:cubicBezTo>
                <a:close/>
              </a:path>
            </a:pathLst>
          </a:custGeom>
          <a:solidFill>
            <a:srgbClr val="002856"/>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xmlns="" id="{C6366E51-A0D8-4DDA-9EF2-916C9A4EDBA6}"/>
              </a:ext>
            </a:extLst>
          </p:cNvPr>
          <p:cNvSpPr>
            <a:spLocks noChangeAspect="1"/>
          </p:cNvSpPr>
          <p:nvPr/>
        </p:nvSpPr>
        <p:spPr bwMode="gray">
          <a:xfrm>
            <a:off x="10888806" y="5186748"/>
            <a:ext cx="835400" cy="801302"/>
          </a:xfrm>
          <a:custGeom>
            <a:avLst/>
            <a:gdLst>
              <a:gd name="connsiteX0" fmla="*/ 464344 w 466725"/>
              <a:gd name="connsiteY0" fmla="*/ 445294 h 447675"/>
              <a:gd name="connsiteX1" fmla="*/ 7144 w 466725"/>
              <a:gd name="connsiteY1" fmla="*/ 445294 h 447675"/>
              <a:gd name="connsiteX2" fmla="*/ 7144 w 466725"/>
              <a:gd name="connsiteY2" fmla="*/ 292894 h 447675"/>
              <a:gd name="connsiteX3" fmla="*/ 102394 w 466725"/>
              <a:gd name="connsiteY3" fmla="*/ 292894 h 447675"/>
              <a:gd name="connsiteX4" fmla="*/ 102394 w 466725"/>
              <a:gd name="connsiteY4" fmla="*/ 197644 h 447675"/>
              <a:gd name="connsiteX5" fmla="*/ 197644 w 466725"/>
              <a:gd name="connsiteY5" fmla="*/ 197644 h 447675"/>
              <a:gd name="connsiteX6" fmla="*/ 197644 w 466725"/>
              <a:gd name="connsiteY6" fmla="*/ 102394 h 447675"/>
              <a:gd name="connsiteX7" fmla="*/ 292894 w 466725"/>
              <a:gd name="connsiteY7" fmla="*/ 102394 h 447675"/>
              <a:gd name="connsiteX8" fmla="*/ 292894 w 466725"/>
              <a:gd name="connsiteY8" fmla="*/ 7144 h 447675"/>
              <a:gd name="connsiteX9" fmla="*/ 464344 w 466725"/>
              <a:gd name="connsiteY9" fmla="*/ 7144 h 447675"/>
              <a:gd name="connsiteX10" fmla="*/ 464344 w 466725"/>
              <a:gd name="connsiteY10" fmla="*/ 445294 h 447675"/>
              <a:gd name="connsiteX11" fmla="*/ 45244 w 466725"/>
              <a:gd name="connsiteY11" fmla="*/ 407194 h 447675"/>
              <a:gd name="connsiteX12" fmla="*/ 426244 w 466725"/>
              <a:gd name="connsiteY12" fmla="*/ 407194 h 447675"/>
              <a:gd name="connsiteX13" fmla="*/ 426244 w 466725"/>
              <a:gd name="connsiteY13" fmla="*/ 45244 h 447675"/>
              <a:gd name="connsiteX14" fmla="*/ 330994 w 466725"/>
              <a:gd name="connsiteY14" fmla="*/ 45244 h 447675"/>
              <a:gd name="connsiteX15" fmla="*/ 330994 w 466725"/>
              <a:gd name="connsiteY15" fmla="*/ 140494 h 447675"/>
              <a:gd name="connsiteX16" fmla="*/ 235744 w 466725"/>
              <a:gd name="connsiteY16" fmla="*/ 140494 h 447675"/>
              <a:gd name="connsiteX17" fmla="*/ 235744 w 466725"/>
              <a:gd name="connsiteY17" fmla="*/ 235744 h 447675"/>
              <a:gd name="connsiteX18" fmla="*/ 140494 w 466725"/>
              <a:gd name="connsiteY18" fmla="*/ 235744 h 447675"/>
              <a:gd name="connsiteX19" fmla="*/ 140494 w 466725"/>
              <a:gd name="connsiteY19" fmla="*/ 330994 h 447675"/>
              <a:gd name="connsiteX20" fmla="*/ 45244 w 466725"/>
              <a:gd name="connsiteY20" fmla="*/ 330994 h 447675"/>
              <a:gd name="connsiteX21" fmla="*/ 45244 w 466725"/>
              <a:gd name="connsiteY21" fmla="*/ 407194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6725" h="447675">
                <a:moveTo>
                  <a:pt x="464344" y="445294"/>
                </a:moveTo>
                <a:lnTo>
                  <a:pt x="7144" y="445294"/>
                </a:lnTo>
                <a:lnTo>
                  <a:pt x="7144" y="292894"/>
                </a:lnTo>
                <a:lnTo>
                  <a:pt x="102394" y="292894"/>
                </a:lnTo>
                <a:lnTo>
                  <a:pt x="102394" y="197644"/>
                </a:lnTo>
                <a:lnTo>
                  <a:pt x="197644" y="197644"/>
                </a:lnTo>
                <a:lnTo>
                  <a:pt x="197644" y="102394"/>
                </a:lnTo>
                <a:lnTo>
                  <a:pt x="292894" y="102394"/>
                </a:lnTo>
                <a:lnTo>
                  <a:pt x="292894" y="7144"/>
                </a:lnTo>
                <a:lnTo>
                  <a:pt x="464344" y="7144"/>
                </a:lnTo>
                <a:lnTo>
                  <a:pt x="464344" y="445294"/>
                </a:lnTo>
                <a:close/>
                <a:moveTo>
                  <a:pt x="45244" y="407194"/>
                </a:moveTo>
                <a:lnTo>
                  <a:pt x="426244" y="407194"/>
                </a:lnTo>
                <a:lnTo>
                  <a:pt x="426244" y="45244"/>
                </a:lnTo>
                <a:lnTo>
                  <a:pt x="330994" y="45244"/>
                </a:lnTo>
                <a:lnTo>
                  <a:pt x="330994" y="140494"/>
                </a:lnTo>
                <a:lnTo>
                  <a:pt x="235744" y="140494"/>
                </a:lnTo>
                <a:lnTo>
                  <a:pt x="235744" y="235744"/>
                </a:lnTo>
                <a:lnTo>
                  <a:pt x="140494" y="235744"/>
                </a:lnTo>
                <a:lnTo>
                  <a:pt x="140494" y="330994"/>
                </a:lnTo>
                <a:lnTo>
                  <a:pt x="45244" y="330994"/>
                </a:lnTo>
                <a:lnTo>
                  <a:pt x="45244" y="407194"/>
                </a:lnTo>
                <a:close/>
              </a:path>
            </a:pathLst>
          </a:custGeom>
          <a:solidFill>
            <a:srgbClr val="00285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848965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F59B05-F2FA-4E7E-A9EC-01402FE883D0}"/>
              </a:ext>
            </a:extLst>
          </p:cNvPr>
          <p:cNvSpPr>
            <a:spLocks noGrp="1"/>
          </p:cNvSpPr>
          <p:nvPr>
            <p:ph type="title"/>
          </p:nvPr>
        </p:nvSpPr>
        <p:spPr/>
        <p:txBody>
          <a:bodyPr/>
          <a:lstStyle/>
          <a:p>
            <a:r>
              <a:rPr lang="en-US"/>
              <a:t>Career Enablers Framework</a:t>
            </a:r>
          </a:p>
        </p:txBody>
      </p:sp>
      <p:graphicFrame>
        <p:nvGraphicFramePr>
          <p:cNvPr id="15" name="Table 3">
            <a:extLst>
              <a:ext uri="{FF2B5EF4-FFF2-40B4-BE49-F238E27FC236}">
                <a16:creationId xmlns:a16="http://schemas.microsoft.com/office/drawing/2014/main" xmlns="" id="{385A5C17-784D-449C-B029-4F4DB92CBED6}"/>
              </a:ext>
            </a:extLst>
          </p:cNvPr>
          <p:cNvGraphicFramePr>
            <a:graphicFrameLocks noGrp="1"/>
          </p:cNvGraphicFramePr>
          <p:nvPr>
            <p:extLst>
              <p:ext uri="{D42A27DB-BD31-4B8C-83A1-F6EECF244321}">
                <p14:modId xmlns:p14="http://schemas.microsoft.com/office/powerpoint/2010/main" val="838233968"/>
              </p:ext>
            </p:extLst>
          </p:nvPr>
        </p:nvGraphicFramePr>
        <p:xfrm>
          <a:off x="492027" y="1359407"/>
          <a:ext cx="11105803" cy="4689328"/>
        </p:xfrm>
        <a:graphic>
          <a:graphicData uri="http://schemas.openxmlformats.org/drawingml/2006/table">
            <a:tbl>
              <a:tblPr firstRow="1" bandRow="1">
                <a:tableStyleId>{69012ECD-51FC-41F1-AA8D-1B2483CD663E}</a:tableStyleId>
              </a:tblPr>
              <a:tblGrid>
                <a:gridCol w="3972331">
                  <a:extLst>
                    <a:ext uri="{9D8B030D-6E8A-4147-A177-3AD203B41FA5}">
                      <a16:colId xmlns:a16="http://schemas.microsoft.com/office/drawing/2014/main" xmlns="" val="3485757272"/>
                    </a:ext>
                  </a:extLst>
                </a:gridCol>
                <a:gridCol w="1241355">
                  <a:extLst>
                    <a:ext uri="{9D8B030D-6E8A-4147-A177-3AD203B41FA5}">
                      <a16:colId xmlns:a16="http://schemas.microsoft.com/office/drawing/2014/main" xmlns="" val="4243293870"/>
                    </a:ext>
                  </a:extLst>
                </a:gridCol>
                <a:gridCol w="1241355">
                  <a:extLst>
                    <a:ext uri="{9D8B030D-6E8A-4147-A177-3AD203B41FA5}">
                      <a16:colId xmlns:a16="http://schemas.microsoft.com/office/drawing/2014/main" xmlns="" val="3232717033"/>
                    </a:ext>
                  </a:extLst>
                </a:gridCol>
                <a:gridCol w="1241355">
                  <a:extLst>
                    <a:ext uri="{9D8B030D-6E8A-4147-A177-3AD203B41FA5}">
                      <a16:colId xmlns:a16="http://schemas.microsoft.com/office/drawing/2014/main" xmlns="" val="891061962"/>
                    </a:ext>
                  </a:extLst>
                </a:gridCol>
                <a:gridCol w="1241355">
                  <a:extLst>
                    <a:ext uri="{9D8B030D-6E8A-4147-A177-3AD203B41FA5}">
                      <a16:colId xmlns:a16="http://schemas.microsoft.com/office/drawing/2014/main" xmlns="" val="1313398827"/>
                    </a:ext>
                  </a:extLst>
                </a:gridCol>
                <a:gridCol w="2168052">
                  <a:extLst>
                    <a:ext uri="{9D8B030D-6E8A-4147-A177-3AD203B41FA5}">
                      <a16:colId xmlns:a16="http://schemas.microsoft.com/office/drawing/2014/main" xmlns="" val="2860066504"/>
                    </a:ext>
                  </a:extLst>
                </a:gridCol>
              </a:tblGrid>
              <a:tr h="586166">
                <a:tc>
                  <a:txBody>
                    <a:bodyPr/>
                    <a:lstStyle/>
                    <a:p>
                      <a:pPr algn="ctr"/>
                      <a:r>
                        <a:rPr lang="en-US" sz="1050"/>
                        <a:t>Enabler</a:t>
                      </a:r>
                    </a:p>
                  </a:txBody>
                  <a:tcPr anchor="ctr"/>
                </a:tc>
                <a:tc>
                  <a:txBody>
                    <a:bodyPr/>
                    <a:lstStyle/>
                    <a:p>
                      <a:pPr algn="ctr"/>
                      <a:r>
                        <a:rPr lang="en-US" sz="1050"/>
                        <a:t>Manager</a:t>
                      </a:r>
                    </a:p>
                  </a:txBody>
                  <a:tcPr anchor="ctr"/>
                </a:tc>
                <a:tc>
                  <a:txBody>
                    <a:bodyPr/>
                    <a:lstStyle/>
                    <a:p>
                      <a:pPr algn="ctr"/>
                      <a:r>
                        <a:rPr lang="en-US" sz="1050"/>
                        <a:t>Sr. Manager</a:t>
                      </a:r>
                    </a:p>
                  </a:txBody>
                  <a:tcPr anchor="ctr"/>
                </a:tc>
                <a:tc>
                  <a:txBody>
                    <a:bodyPr/>
                    <a:lstStyle/>
                    <a:p>
                      <a:pPr algn="ctr"/>
                      <a:r>
                        <a:rPr lang="en-US" sz="1050"/>
                        <a:t>Director</a:t>
                      </a:r>
                    </a:p>
                  </a:txBody>
                  <a:tcPr anchor="ctr"/>
                </a:tc>
                <a:tc>
                  <a:txBody>
                    <a:bodyPr/>
                    <a:lstStyle/>
                    <a:p>
                      <a:pPr algn="ctr"/>
                      <a:r>
                        <a:rPr lang="en-US" sz="1050"/>
                        <a:t>Sr. Director / VP</a:t>
                      </a:r>
                    </a:p>
                  </a:txBody>
                  <a:tcPr anchor="ctr"/>
                </a:tc>
                <a:tc>
                  <a:txBody>
                    <a:bodyPr/>
                    <a:lstStyle/>
                    <a:p>
                      <a:pPr algn="ctr"/>
                      <a:r>
                        <a:rPr lang="en-US" sz="1050"/>
                        <a:t>Sample Supporting Roles</a:t>
                      </a:r>
                    </a:p>
                  </a:txBody>
                  <a:tcPr anchor="ctr"/>
                </a:tc>
                <a:extLst>
                  <a:ext uri="{0D108BD9-81ED-4DB2-BD59-A6C34878D82A}">
                    <a16:rowId xmlns:a16="http://schemas.microsoft.com/office/drawing/2014/main" xmlns="" val="2767266763"/>
                  </a:ext>
                </a:extLst>
              </a:tr>
              <a:tr h="586166">
                <a:tc>
                  <a:txBody>
                    <a:bodyPr/>
                    <a:lstStyle/>
                    <a:p>
                      <a:pPr algn="ctr"/>
                      <a:r>
                        <a:rPr lang="en-US" sz="1200" dirty="0"/>
                        <a:t>Team Leadership and Coaching</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B w="6350" cap="flat" cmpd="sng" algn="ctr">
                      <a:solidFill>
                        <a:schemeClr val="tx2"/>
                      </a:solidFill>
                      <a:prstDash val="solid"/>
                      <a:round/>
                      <a:headEnd type="none" w="med" len="med"/>
                      <a:tailEnd type="none" w="med" len="med"/>
                    </a:lnB>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pPr algn="ctr"/>
                      <a:r>
                        <a:rPr lang="en-US" sz="800"/>
                        <a:t>Coach; CoP Leader; Scrum Master; Learning Lead</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2530116451"/>
                  </a:ext>
                </a:extLst>
              </a:tr>
              <a:tr h="586166">
                <a:tc>
                  <a:txBody>
                    <a:bodyPr/>
                    <a:lstStyle/>
                    <a:p>
                      <a:pPr algn="ctr"/>
                      <a:r>
                        <a:rPr lang="en-US" sz="1200"/>
                        <a:t>Knowledge Base Contribution</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pPr algn="ctr"/>
                      <a:r>
                        <a:rPr lang="en-US" sz="800"/>
                        <a:t>CoP Leader; Data Steward; Coach; Learning Lead</a:t>
                      </a:r>
                    </a:p>
                  </a:txBody>
                  <a:tcPr>
                    <a:lnL w="635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2374106823"/>
                  </a:ext>
                </a:extLst>
              </a:tr>
              <a:tr h="586166">
                <a:tc>
                  <a:txBody>
                    <a:bodyPr/>
                    <a:lstStyle/>
                    <a:p>
                      <a:pPr algn="ctr"/>
                      <a:r>
                        <a:rPr lang="en-US" sz="1200"/>
                        <a:t>Relationship Management</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pPr algn="ctr"/>
                      <a:r>
                        <a:rPr lang="en-US" sz="800"/>
                        <a:t>Relationship Manager; Demand Manager; Contract Manager; Vendor Manager</a:t>
                      </a:r>
                    </a:p>
                  </a:txBody>
                  <a:tcPr anchor="ctr">
                    <a:lnL w="635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2410517471"/>
                  </a:ext>
                </a:extLst>
              </a:tr>
              <a:tr h="5861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Business-Unit Exposure</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t>Relationship Manager; Scrum Master; Portfolio Manager; Demand Manager </a:t>
                      </a:r>
                    </a:p>
                  </a:txBody>
                  <a:tcPr anchor="ctr">
                    <a:lnL w="635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306477181"/>
                  </a:ext>
                </a:extLst>
              </a:tr>
              <a:tr h="5861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Cross Service/Cross Platform Exposure</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pPr algn="ctr"/>
                      <a:r>
                        <a:rPr lang="en-US" sz="800"/>
                        <a:t>All Roles Apply</a:t>
                      </a:r>
                    </a:p>
                  </a:txBody>
                  <a:tcPr anchor="ctr">
                    <a:lnL w="635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505307855"/>
                  </a:ext>
                </a:extLst>
              </a:tr>
              <a:tr h="5861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t>Multidisciplinary</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pPr algn="ctr"/>
                      <a:r>
                        <a:rPr lang="en-US" sz="800"/>
                        <a:t>All Roles Apply</a:t>
                      </a:r>
                    </a:p>
                  </a:txBody>
                  <a:tcPr anchor="ctr">
                    <a:lnL w="635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260835700"/>
                  </a:ext>
                </a:extLst>
              </a:tr>
              <a:tr h="5861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Strategic Planning/Roadmaps</a:t>
                      </a:r>
                    </a:p>
                  </a:txBody>
                  <a:tcPr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t>Relationship Manager; Vendor Manager; Portfolio Manager; Solution Architect</a:t>
                      </a:r>
                    </a:p>
                  </a:txBody>
                  <a:tcPr anchor="ctr">
                    <a:lnL w="6350" cap="flat" cmpd="sng" algn="ctr">
                      <a:solidFill>
                        <a:schemeClr val="tx2"/>
                      </a:solidFill>
                      <a:prstDash val="solid"/>
                      <a:round/>
                      <a:headEnd type="none" w="med" len="med"/>
                      <a:tailEnd type="none" w="med" len="med"/>
                    </a:lnL>
                    <a:lnT w="6350" cap="flat" cmpd="sng" algn="ctr">
                      <a:solidFill>
                        <a:schemeClr val="tx2"/>
                      </a:solidFill>
                      <a:prstDash val="solid"/>
                      <a:round/>
                      <a:headEnd type="none" w="med" len="med"/>
                      <a:tailEnd type="none" w="med" len="med"/>
                    </a:lnT>
                  </a:tcPr>
                </a:tc>
                <a:extLst>
                  <a:ext uri="{0D108BD9-81ED-4DB2-BD59-A6C34878D82A}">
                    <a16:rowId xmlns:a16="http://schemas.microsoft.com/office/drawing/2014/main" xmlns="" val="75022287"/>
                  </a:ext>
                </a:extLst>
              </a:tr>
            </a:tbl>
          </a:graphicData>
        </a:graphic>
      </p:graphicFrame>
      <p:sp>
        <p:nvSpPr>
          <p:cNvPr id="20" name="TextBox 19">
            <a:extLst>
              <a:ext uri="{FF2B5EF4-FFF2-40B4-BE49-F238E27FC236}">
                <a16:creationId xmlns:a16="http://schemas.microsoft.com/office/drawing/2014/main" xmlns="" id="{C7C34556-1AF7-4A6C-B8A8-BFB047A1D329}"/>
              </a:ext>
            </a:extLst>
          </p:cNvPr>
          <p:cNvSpPr txBox="1"/>
          <p:nvPr/>
        </p:nvSpPr>
        <p:spPr>
          <a:xfrm>
            <a:off x="4617415" y="6312067"/>
            <a:ext cx="740229" cy="184666"/>
          </a:xfrm>
          <a:prstGeom prst="rect">
            <a:avLst/>
          </a:prstGeom>
          <a:noFill/>
        </p:spPr>
        <p:txBody>
          <a:bodyPr wrap="square" lIns="0" tIns="0" rIns="0" bIns="0" rtlCol="0">
            <a:spAutoFit/>
          </a:bodyPr>
          <a:lstStyle/>
          <a:p>
            <a:pPr algn="ctr"/>
            <a:r>
              <a:rPr lang="en-US" sz="1200" b="1" i="1"/>
              <a:t>Valued</a:t>
            </a:r>
          </a:p>
        </p:txBody>
      </p:sp>
      <p:sp>
        <p:nvSpPr>
          <p:cNvPr id="21" name="TextBox 20">
            <a:extLst>
              <a:ext uri="{FF2B5EF4-FFF2-40B4-BE49-F238E27FC236}">
                <a16:creationId xmlns:a16="http://schemas.microsoft.com/office/drawing/2014/main" xmlns="" id="{2BC13F43-F134-4900-99EF-D2DE38379C35}"/>
              </a:ext>
            </a:extLst>
          </p:cNvPr>
          <p:cNvSpPr txBox="1"/>
          <p:nvPr/>
        </p:nvSpPr>
        <p:spPr>
          <a:xfrm>
            <a:off x="6118460" y="6312067"/>
            <a:ext cx="1141847" cy="184666"/>
          </a:xfrm>
          <a:prstGeom prst="rect">
            <a:avLst/>
          </a:prstGeom>
          <a:noFill/>
        </p:spPr>
        <p:txBody>
          <a:bodyPr wrap="square" lIns="0" tIns="0" rIns="0" bIns="0" rtlCol="0">
            <a:spAutoFit/>
          </a:bodyPr>
          <a:lstStyle/>
          <a:p>
            <a:pPr algn="ctr"/>
            <a:r>
              <a:rPr lang="en-US" sz="1200" b="1" i="1"/>
              <a:t>Recommended</a:t>
            </a:r>
          </a:p>
        </p:txBody>
      </p:sp>
      <p:sp>
        <p:nvSpPr>
          <p:cNvPr id="22" name="TextBox 21">
            <a:extLst>
              <a:ext uri="{FF2B5EF4-FFF2-40B4-BE49-F238E27FC236}">
                <a16:creationId xmlns:a16="http://schemas.microsoft.com/office/drawing/2014/main" xmlns="" id="{28297299-2614-4C37-95AB-098C2ADA45BC}"/>
              </a:ext>
            </a:extLst>
          </p:cNvPr>
          <p:cNvSpPr txBox="1"/>
          <p:nvPr/>
        </p:nvSpPr>
        <p:spPr>
          <a:xfrm>
            <a:off x="8152664" y="6312067"/>
            <a:ext cx="1141847" cy="184666"/>
          </a:xfrm>
          <a:prstGeom prst="rect">
            <a:avLst/>
          </a:prstGeom>
          <a:noFill/>
        </p:spPr>
        <p:txBody>
          <a:bodyPr wrap="square" lIns="0" tIns="0" rIns="0" bIns="0" rtlCol="0">
            <a:spAutoFit/>
          </a:bodyPr>
          <a:lstStyle/>
          <a:p>
            <a:r>
              <a:rPr lang="en-US" sz="1200" b="1" i="1"/>
              <a:t>Critical</a:t>
            </a:r>
          </a:p>
        </p:txBody>
      </p:sp>
      <p:grpSp>
        <p:nvGrpSpPr>
          <p:cNvPr id="71" name="Group 70">
            <a:extLst>
              <a:ext uri="{FF2B5EF4-FFF2-40B4-BE49-F238E27FC236}">
                <a16:creationId xmlns:a16="http://schemas.microsoft.com/office/drawing/2014/main" xmlns="" id="{2CB151C2-3902-4559-A3DC-04BB1F1D1908}"/>
              </a:ext>
            </a:extLst>
          </p:cNvPr>
          <p:cNvGrpSpPr/>
          <p:nvPr/>
        </p:nvGrpSpPr>
        <p:grpSpPr>
          <a:xfrm>
            <a:off x="7348536" y="2744689"/>
            <a:ext cx="420526" cy="171161"/>
            <a:chOff x="5546486" y="5840183"/>
            <a:chExt cx="462579" cy="188277"/>
          </a:xfrm>
        </p:grpSpPr>
        <p:sp>
          <p:nvSpPr>
            <p:cNvPr id="72" name="Oval 71">
              <a:extLst>
                <a:ext uri="{FF2B5EF4-FFF2-40B4-BE49-F238E27FC236}">
                  <a16:creationId xmlns:a16="http://schemas.microsoft.com/office/drawing/2014/main" xmlns="" id="{32F57CFB-BF0A-40BE-BBCD-E5226AFFEACF}"/>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73" name="Oval 72">
              <a:extLst>
                <a:ext uri="{FF2B5EF4-FFF2-40B4-BE49-F238E27FC236}">
                  <a16:creationId xmlns:a16="http://schemas.microsoft.com/office/drawing/2014/main" xmlns="" id="{1AF6D333-0E4F-40C4-A798-7F35BEC74866}"/>
                </a:ext>
              </a:extLst>
            </p:cNvPr>
            <p:cNvSpPr/>
            <p:nvPr/>
          </p:nvSpPr>
          <p:spPr>
            <a:xfrm>
              <a:off x="5813551"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85" name="Group 84">
            <a:extLst>
              <a:ext uri="{FF2B5EF4-FFF2-40B4-BE49-F238E27FC236}">
                <a16:creationId xmlns:a16="http://schemas.microsoft.com/office/drawing/2014/main" xmlns="" id="{083BF3D5-5595-47F1-991E-08A48879F887}"/>
              </a:ext>
            </a:extLst>
          </p:cNvPr>
          <p:cNvGrpSpPr/>
          <p:nvPr/>
        </p:nvGrpSpPr>
        <p:grpSpPr>
          <a:xfrm>
            <a:off x="4785261" y="5687718"/>
            <a:ext cx="548194" cy="141455"/>
            <a:chOff x="5546486" y="5840183"/>
            <a:chExt cx="729645" cy="188277"/>
          </a:xfrm>
        </p:grpSpPr>
        <p:sp>
          <p:nvSpPr>
            <p:cNvPr id="86" name="Oval 85">
              <a:extLst>
                <a:ext uri="{FF2B5EF4-FFF2-40B4-BE49-F238E27FC236}">
                  <a16:creationId xmlns:a16="http://schemas.microsoft.com/office/drawing/2014/main" xmlns="" id="{5A0BBB3A-DC9E-4936-8C85-B0B5821B95FA}"/>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87" name="Oval 86">
              <a:extLst>
                <a:ext uri="{FF2B5EF4-FFF2-40B4-BE49-F238E27FC236}">
                  <a16:creationId xmlns:a16="http://schemas.microsoft.com/office/drawing/2014/main" xmlns="" id="{7422DC10-E3AE-47D5-BEA3-76435D9C2FF3}"/>
                </a:ext>
              </a:extLst>
            </p:cNvPr>
            <p:cNvSpPr/>
            <p:nvPr/>
          </p:nvSpPr>
          <p:spPr>
            <a:xfrm>
              <a:off x="5813551" y="5840183"/>
              <a:ext cx="195514" cy="188277"/>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88" name="Oval 87">
              <a:extLst>
                <a:ext uri="{FF2B5EF4-FFF2-40B4-BE49-F238E27FC236}">
                  <a16:creationId xmlns:a16="http://schemas.microsoft.com/office/drawing/2014/main" xmlns="" id="{1354F191-8CB9-4D82-8CBC-51E4CCCD65A9}"/>
                </a:ext>
              </a:extLst>
            </p:cNvPr>
            <p:cNvSpPr/>
            <p:nvPr/>
          </p:nvSpPr>
          <p:spPr>
            <a:xfrm>
              <a:off x="6080617" y="5840183"/>
              <a:ext cx="195514" cy="188277"/>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89" name="Group 88">
            <a:extLst>
              <a:ext uri="{FF2B5EF4-FFF2-40B4-BE49-F238E27FC236}">
                <a16:creationId xmlns:a16="http://schemas.microsoft.com/office/drawing/2014/main" xmlns="" id="{E8B57D6E-ECFB-4EDD-813A-8707DEFE2EB2}"/>
              </a:ext>
            </a:extLst>
          </p:cNvPr>
          <p:cNvGrpSpPr/>
          <p:nvPr/>
        </p:nvGrpSpPr>
        <p:grpSpPr>
          <a:xfrm>
            <a:off x="4785261" y="2182731"/>
            <a:ext cx="548194" cy="141455"/>
            <a:chOff x="5546486" y="5840183"/>
            <a:chExt cx="729645" cy="188277"/>
          </a:xfrm>
        </p:grpSpPr>
        <p:sp>
          <p:nvSpPr>
            <p:cNvPr id="90" name="Oval 89">
              <a:extLst>
                <a:ext uri="{FF2B5EF4-FFF2-40B4-BE49-F238E27FC236}">
                  <a16:creationId xmlns:a16="http://schemas.microsoft.com/office/drawing/2014/main" xmlns="" id="{DFAE8D10-C1A7-4769-8270-86DFE4FCAA93}"/>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91" name="Oval 90">
              <a:extLst>
                <a:ext uri="{FF2B5EF4-FFF2-40B4-BE49-F238E27FC236}">
                  <a16:creationId xmlns:a16="http://schemas.microsoft.com/office/drawing/2014/main" xmlns="" id="{5FC6E4DF-F0DC-4B1F-A69F-C87E3898A6C8}"/>
                </a:ext>
              </a:extLst>
            </p:cNvPr>
            <p:cNvSpPr/>
            <p:nvPr/>
          </p:nvSpPr>
          <p:spPr>
            <a:xfrm>
              <a:off x="5813551"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92" name="Oval 91">
              <a:extLst>
                <a:ext uri="{FF2B5EF4-FFF2-40B4-BE49-F238E27FC236}">
                  <a16:creationId xmlns:a16="http://schemas.microsoft.com/office/drawing/2014/main" xmlns="" id="{7A9AEF8D-EEEA-494A-A206-AACB321AAD6B}"/>
                </a:ext>
              </a:extLst>
            </p:cNvPr>
            <p:cNvSpPr/>
            <p:nvPr/>
          </p:nvSpPr>
          <p:spPr>
            <a:xfrm>
              <a:off x="6080617" y="5840183"/>
              <a:ext cx="195514" cy="188277"/>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93" name="Group 92">
            <a:extLst>
              <a:ext uri="{FF2B5EF4-FFF2-40B4-BE49-F238E27FC236}">
                <a16:creationId xmlns:a16="http://schemas.microsoft.com/office/drawing/2014/main" xmlns="" id="{BC30A8AA-1B09-483C-B4E3-135401B25332}"/>
              </a:ext>
            </a:extLst>
          </p:cNvPr>
          <p:cNvGrpSpPr/>
          <p:nvPr/>
        </p:nvGrpSpPr>
        <p:grpSpPr>
          <a:xfrm>
            <a:off x="4785261" y="5104111"/>
            <a:ext cx="548194" cy="141455"/>
            <a:chOff x="5546486" y="5840183"/>
            <a:chExt cx="729645" cy="188277"/>
          </a:xfrm>
        </p:grpSpPr>
        <p:sp>
          <p:nvSpPr>
            <p:cNvPr id="94" name="Oval 93">
              <a:extLst>
                <a:ext uri="{FF2B5EF4-FFF2-40B4-BE49-F238E27FC236}">
                  <a16:creationId xmlns:a16="http://schemas.microsoft.com/office/drawing/2014/main" xmlns="" id="{777F1955-887A-4B55-9CB1-14B5D7D99AD7}"/>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95" name="Oval 94">
              <a:extLst>
                <a:ext uri="{FF2B5EF4-FFF2-40B4-BE49-F238E27FC236}">
                  <a16:creationId xmlns:a16="http://schemas.microsoft.com/office/drawing/2014/main" xmlns="" id="{D23925A5-AC12-49E2-93E3-2DFC5C065144}"/>
                </a:ext>
              </a:extLst>
            </p:cNvPr>
            <p:cNvSpPr/>
            <p:nvPr/>
          </p:nvSpPr>
          <p:spPr>
            <a:xfrm>
              <a:off x="5813551"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96" name="Oval 95">
              <a:extLst>
                <a:ext uri="{FF2B5EF4-FFF2-40B4-BE49-F238E27FC236}">
                  <a16:creationId xmlns:a16="http://schemas.microsoft.com/office/drawing/2014/main" xmlns="" id="{A1EA2B37-F3E9-4CA3-AF44-286CF5BF9369}"/>
                </a:ext>
              </a:extLst>
            </p:cNvPr>
            <p:cNvSpPr/>
            <p:nvPr/>
          </p:nvSpPr>
          <p:spPr>
            <a:xfrm>
              <a:off x="6080617" y="5840183"/>
              <a:ext cx="195514" cy="188277"/>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97" name="Group 96">
            <a:extLst>
              <a:ext uri="{FF2B5EF4-FFF2-40B4-BE49-F238E27FC236}">
                <a16:creationId xmlns:a16="http://schemas.microsoft.com/office/drawing/2014/main" xmlns="" id="{9C240521-12D8-4C06-94D0-CDDDEEB512EE}"/>
              </a:ext>
            </a:extLst>
          </p:cNvPr>
          <p:cNvGrpSpPr/>
          <p:nvPr/>
        </p:nvGrpSpPr>
        <p:grpSpPr>
          <a:xfrm>
            <a:off x="4785261" y="4514033"/>
            <a:ext cx="548194" cy="141455"/>
            <a:chOff x="5546486" y="5840183"/>
            <a:chExt cx="729645" cy="188277"/>
          </a:xfrm>
        </p:grpSpPr>
        <p:sp>
          <p:nvSpPr>
            <p:cNvPr id="98" name="Oval 97">
              <a:extLst>
                <a:ext uri="{FF2B5EF4-FFF2-40B4-BE49-F238E27FC236}">
                  <a16:creationId xmlns:a16="http://schemas.microsoft.com/office/drawing/2014/main" xmlns="" id="{91E8B0C7-7D67-4379-A077-73095F0ADEA4}"/>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01" name="Oval 100">
              <a:extLst>
                <a:ext uri="{FF2B5EF4-FFF2-40B4-BE49-F238E27FC236}">
                  <a16:creationId xmlns:a16="http://schemas.microsoft.com/office/drawing/2014/main" xmlns="" id="{1EA9D3E3-979E-49AC-BA36-15A13189F9D1}"/>
                </a:ext>
              </a:extLst>
            </p:cNvPr>
            <p:cNvSpPr/>
            <p:nvPr/>
          </p:nvSpPr>
          <p:spPr>
            <a:xfrm>
              <a:off x="5813551" y="5840183"/>
              <a:ext cx="195514" cy="188277"/>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05" name="Oval 104">
              <a:extLst>
                <a:ext uri="{FF2B5EF4-FFF2-40B4-BE49-F238E27FC236}">
                  <a16:creationId xmlns:a16="http://schemas.microsoft.com/office/drawing/2014/main" xmlns="" id="{0769F52D-00AB-4F6A-BF0D-C4BE4F0D2633}"/>
                </a:ext>
              </a:extLst>
            </p:cNvPr>
            <p:cNvSpPr/>
            <p:nvPr/>
          </p:nvSpPr>
          <p:spPr>
            <a:xfrm>
              <a:off x="6080617" y="5840183"/>
              <a:ext cx="195514" cy="188277"/>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108" name="Group 107">
            <a:extLst>
              <a:ext uri="{FF2B5EF4-FFF2-40B4-BE49-F238E27FC236}">
                <a16:creationId xmlns:a16="http://schemas.microsoft.com/office/drawing/2014/main" xmlns="" id="{F1E8D804-C24B-4A54-9C01-4574460F8927}"/>
              </a:ext>
            </a:extLst>
          </p:cNvPr>
          <p:cNvGrpSpPr/>
          <p:nvPr/>
        </p:nvGrpSpPr>
        <p:grpSpPr>
          <a:xfrm>
            <a:off x="4785261" y="3935396"/>
            <a:ext cx="548194" cy="141455"/>
            <a:chOff x="5546486" y="5840183"/>
            <a:chExt cx="729645" cy="188277"/>
          </a:xfrm>
        </p:grpSpPr>
        <p:sp>
          <p:nvSpPr>
            <p:cNvPr id="110" name="Oval 109">
              <a:extLst>
                <a:ext uri="{FF2B5EF4-FFF2-40B4-BE49-F238E27FC236}">
                  <a16:creationId xmlns:a16="http://schemas.microsoft.com/office/drawing/2014/main" xmlns="" id="{9FFE7870-1CCF-468E-8BE0-EF8A02BCCF99}"/>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11" name="Oval 110">
              <a:extLst>
                <a:ext uri="{FF2B5EF4-FFF2-40B4-BE49-F238E27FC236}">
                  <a16:creationId xmlns:a16="http://schemas.microsoft.com/office/drawing/2014/main" xmlns="" id="{B432016E-A41C-44CC-9210-4EA9D736D1F7}"/>
                </a:ext>
              </a:extLst>
            </p:cNvPr>
            <p:cNvSpPr/>
            <p:nvPr/>
          </p:nvSpPr>
          <p:spPr>
            <a:xfrm>
              <a:off x="5813551" y="5840183"/>
              <a:ext cx="195514" cy="188277"/>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12" name="Oval 111">
              <a:extLst>
                <a:ext uri="{FF2B5EF4-FFF2-40B4-BE49-F238E27FC236}">
                  <a16:creationId xmlns:a16="http://schemas.microsoft.com/office/drawing/2014/main" xmlns="" id="{0D6F2671-19EF-4BF1-A56B-65D81545B5EA}"/>
                </a:ext>
              </a:extLst>
            </p:cNvPr>
            <p:cNvSpPr/>
            <p:nvPr/>
          </p:nvSpPr>
          <p:spPr>
            <a:xfrm>
              <a:off x="6080617" y="5840183"/>
              <a:ext cx="195514" cy="188277"/>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113" name="Group 112">
            <a:extLst>
              <a:ext uri="{FF2B5EF4-FFF2-40B4-BE49-F238E27FC236}">
                <a16:creationId xmlns:a16="http://schemas.microsoft.com/office/drawing/2014/main" xmlns="" id="{57E44A79-28AB-464F-A751-D7B24726BC77}"/>
              </a:ext>
            </a:extLst>
          </p:cNvPr>
          <p:cNvGrpSpPr/>
          <p:nvPr/>
        </p:nvGrpSpPr>
        <p:grpSpPr>
          <a:xfrm>
            <a:off x="4785261" y="2775880"/>
            <a:ext cx="548194" cy="141455"/>
            <a:chOff x="5546486" y="5840183"/>
            <a:chExt cx="729645" cy="188277"/>
          </a:xfrm>
        </p:grpSpPr>
        <p:sp>
          <p:nvSpPr>
            <p:cNvPr id="119" name="Oval 118">
              <a:extLst>
                <a:ext uri="{FF2B5EF4-FFF2-40B4-BE49-F238E27FC236}">
                  <a16:creationId xmlns:a16="http://schemas.microsoft.com/office/drawing/2014/main" xmlns="" id="{65BC5141-1C07-40A5-8FA2-5EFEF22FB8B9}"/>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21" name="Oval 120">
              <a:extLst>
                <a:ext uri="{FF2B5EF4-FFF2-40B4-BE49-F238E27FC236}">
                  <a16:creationId xmlns:a16="http://schemas.microsoft.com/office/drawing/2014/main" xmlns="" id="{BD4C5585-E175-4F0D-A8D7-CC62ED164BFF}"/>
                </a:ext>
              </a:extLst>
            </p:cNvPr>
            <p:cNvSpPr/>
            <p:nvPr/>
          </p:nvSpPr>
          <p:spPr>
            <a:xfrm>
              <a:off x="5813551" y="5840183"/>
              <a:ext cx="195514" cy="188277"/>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24" name="Oval 123">
              <a:extLst>
                <a:ext uri="{FF2B5EF4-FFF2-40B4-BE49-F238E27FC236}">
                  <a16:creationId xmlns:a16="http://schemas.microsoft.com/office/drawing/2014/main" xmlns="" id="{2597A662-6E0A-4967-B48D-75822383A1C7}"/>
                </a:ext>
              </a:extLst>
            </p:cNvPr>
            <p:cNvSpPr/>
            <p:nvPr/>
          </p:nvSpPr>
          <p:spPr>
            <a:xfrm>
              <a:off x="6080617" y="5840183"/>
              <a:ext cx="195514" cy="188277"/>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129" name="Group 128">
            <a:extLst>
              <a:ext uri="{FF2B5EF4-FFF2-40B4-BE49-F238E27FC236}">
                <a16:creationId xmlns:a16="http://schemas.microsoft.com/office/drawing/2014/main" xmlns="" id="{4DF5D7CA-7782-496B-BC68-7DB73BB4751E}"/>
              </a:ext>
            </a:extLst>
          </p:cNvPr>
          <p:cNvGrpSpPr/>
          <p:nvPr/>
        </p:nvGrpSpPr>
        <p:grpSpPr>
          <a:xfrm>
            <a:off x="4785261" y="3346820"/>
            <a:ext cx="548194" cy="141455"/>
            <a:chOff x="5546486" y="5840183"/>
            <a:chExt cx="729645" cy="188277"/>
          </a:xfrm>
        </p:grpSpPr>
        <p:sp>
          <p:nvSpPr>
            <p:cNvPr id="131" name="Oval 130">
              <a:extLst>
                <a:ext uri="{FF2B5EF4-FFF2-40B4-BE49-F238E27FC236}">
                  <a16:creationId xmlns:a16="http://schemas.microsoft.com/office/drawing/2014/main" xmlns="" id="{4D6F1428-DD32-46E5-9B3D-2C038450A649}"/>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32" name="Oval 131">
              <a:extLst>
                <a:ext uri="{FF2B5EF4-FFF2-40B4-BE49-F238E27FC236}">
                  <a16:creationId xmlns:a16="http://schemas.microsoft.com/office/drawing/2014/main" xmlns="" id="{8625A128-0258-43ED-93E9-6A3306D439D3}"/>
                </a:ext>
              </a:extLst>
            </p:cNvPr>
            <p:cNvSpPr/>
            <p:nvPr/>
          </p:nvSpPr>
          <p:spPr>
            <a:xfrm>
              <a:off x="5813551" y="5840183"/>
              <a:ext cx="195514" cy="188277"/>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33" name="Oval 132">
              <a:extLst>
                <a:ext uri="{FF2B5EF4-FFF2-40B4-BE49-F238E27FC236}">
                  <a16:creationId xmlns:a16="http://schemas.microsoft.com/office/drawing/2014/main" xmlns="" id="{76BD4113-F1BF-4FC9-89B5-BBAFA21B37AA}"/>
                </a:ext>
              </a:extLst>
            </p:cNvPr>
            <p:cNvSpPr/>
            <p:nvPr/>
          </p:nvSpPr>
          <p:spPr>
            <a:xfrm>
              <a:off x="6080617" y="5840183"/>
              <a:ext cx="195514" cy="188277"/>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135" name="Group 134">
            <a:extLst>
              <a:ext uri="{FF2B5EF4-FFF2-40B4-BE49-F238E27FC236}">
                <a16:creationId xmlns:a16="http://schemas.microsoft.com/office/drawing/2014/main" xmlns="" id="{13B82D6C-DC12-494F-8F16-7A3D18C59D88}"/>
              </a:ext>
            </a:extLst>
          </p:cNvPr>
          <p:cNvGrpSpPr/>
          <p:nvPr/>
        </p:nvGrpSpPr>
        <p:grpSpPr>
          <a:xfrm>
            <a:off x="6039056" y="2182731"/>
            <a:ext cx="548194" cy="141455"/>
            <a:chOff x="5546486" y="5840183"/>
            <a:chExt cx="729645" cy="188277"/>
          </a:xfrm>
        </p:grpSpPr>
        <p:sp>
          <p:nvSpPr>
            <p:cNvPr id="136" name="Oval 135">
              <a:extLst>
                <a:ext uri="{FF2B5EF4-FFF2-40B4-BE49-F238E27FC236}">
                  <a16:creationId xmlns:a16="http://schemas.microsoft.com/office/drawing/2014/main" xmlns="" id="{B250E531-E2F3-4981-8FD1-17098BC3328C}"/>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37" name="Oval 136">
              <a:extLst>
                <a:ext uri="{FF2B5EF4-FFF2-40B4-BE49-F238E27FC236}">
                  <a16:creationId xmlns:a16="http://schemas.microsoft.com/office/drawing/2014/main" xmlns="" id="{0B7DAD51-DA46-4B13-B12B-BCBA7A785BE4}"/>
                </a:ext>
              </a:extLst>
            </p:cNvPr>
            <p:cNvSpPr/>
            <p:nvPr/>
          </p:nvSpPr>
          <p:spPr>
            <a:xfrm>
              <a:off x="5813551"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38" name="Oval 137">
              <a:extLst>
                <a:ext uri="{FF2B5EF4-FFF2-40B4-BE49-F238E27FC236}">
                  <a16:creationId xmlns:a16="http://schemas.microsoft.com/office/drawing/2014/main" xmlns="" id="{C03BD6A2-08CE-4565-823F-EC0DDB20A439}"/>
                </a:ext>
              </a:extLst>
            </p:cNvPr>
            <p:cNvSpPr/>
            <p:nvPr/>
          </p:nvSpPr>
          <p:spPr>
            <a:xfrm>
              <a:off x="6080617"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142" name="Group 141">
            <a:extLst>
              <a:ext uri="{FF2B5EF4-FFF2-40B4-BE49-F238E27FC236}">
                <a16:creationId xmlns:a16="http://schemas.microsoft.com/office/drawing/2014/main" xmlns="" id="{882923D6-BBA0-4BBE-8C27-6AA19D3E4741}"/>
              </a:ext>
            </a:extLst>
          </p:cNvPr>
          <p:cNvGrpSpPr/>
          <p:nvPr/>
        </p:nvGrpSpPr>
        <p:grpSpPr>
          <a:xfrm>
            <a:off x="6039056" y="2775880"/>
            <a:ext cx="548194" cy="141455"/>
            <a:chOff x="5546486" y="5840183"/>
            <a:chExt cx="729645" cy="188277"/>
          </a:xfrm>
        </p:grpSpPr>
        <p:sp>
          <p:nvSpPr>
            <p:cNvPr id="143" name="Oval 142">
              <a:extLst>
                <a:ext uri="{FF2B5EF4-FFF2-40B4-BE49-F238E27FC236}">
                  <a16:creationId xmlns:a16="http://schemas.microsoft.com/office/drawing/2014/main" xmlns="" id="{C787C25D-700F-4AC9-BAB8-2741A4654915}"/>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45" name="Oval 144">
              <a:extLst>
                <a:ext uri="{FF2B5EF4-FFF2-40B4-BE49-F238E27FC236}">
                  <a16:creationId xmlns:a16="http://schemas.microsoft.com/office/drawing/2014/main" xmlns="" id="{CDADEC69-05CC-4EF7-9A70-60FA03963E5D}"/>
                </a:ext>
              </a:extLst>
            </p:cNvPr>
            <p:cNvSpPr/>
            <p:nvPr/>
          </p:nvSpPr>
          <p:spPr>
            <a:xfrm>
              <a:off x="5813551" y="5840183"/>
              <a:ext cx="195514" cy="188277"/>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46" name="Oval 145">
              <a:extLst>
                <a:ext uri="{FF2B5EF4-FFF2-40B4-BE49-F238E27FC236}">
                  <a16:creationId xmlns:a16="http://schemas.microsoft.com/office/drawing/2014/main" xmlns="" id="{8327EB89-D8D3-4939-972A-6F9A50929474}"/>
                </a:ext>
              </a:extLst>
            </p:cNvPr>
            <p:cNvSpPr/>
            <p:nvPr/>
          </p:nvSpPr>
          <p:spPr>
            <a:xfrm>
              <a:off x="6080617" y="5840183"/>
              <a:ext cx="195514" cy="188277"/>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147" name="Group 146">
            <a:extLst>
              <a:ext uri="{FF2B5EF4-FFF2-40B4-BE49-F238E27FC236}">
                <a16:creationId xmlns:a16="http://schemas.microsoft.com/office/drawing/2014/main" xmlns="" id="{99B8AEAE-E448-4D6F-8865-F93432A6C9FF}"/>
              </a:ext>
            </a:extLst>
          </p:cNvPr>
          <p:cNvGrpSpPr/>
          <p:nvPr/>
        </p:nvGrpSpPr>
        <p:grpSpPr>
          <a:xfrm>
            <a:off x="6039056" y="5687718"/>
            <a:ext cx="548194" cy="141455"/>
            <a:chOff x="5546486" y="5840183"/>
            <a:chExt cx="729645" cy="188277"/>
          </a:xfrm>
        </p:grpSpPr>
        <p:sp>
          <p:nvSpPr>
            <p:cNvPr id="148" name="Oval 147">
              <a:extLst>
                <a:ext uri="{FF2B5EF4-FFF2-40B4-BE49-F238E27FC236}">
                  <a16:creationId xmlns:a16="http://schemas.microsoft.com/office/drawing/2014/main" xmlns="" id="{C60F01CD-90B2-4911-9E6E-566E705F181D}"/>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49" name="Oval 148">
              <a:extLst>
                <a:ext uri="{FF2B5EF4-FFF2-40B4-BE49-F238E27FC236}">
                  <a16:creationId xmlns:a16="http://schemas.microsoft.com/office/drawing/2014/main" xmlns="" id="{139C297B-D7E4-4D15-BDB6-C4F67C3FF3BD}"/>
                </a:ext>
              </a:extLst>
            </p:cNvPr>
            <p:cNvSpPr/>
            <p:nvPr/>
          </p:nvSpPr>
          <p:spPr>
            <a:xfrm>
              <a:off x="5813551"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50" name="Oval 149">
              <a:extLst>
                <a:ext uri="{FF2B5EF4-FFF2-40B4-BE49-F238E27FC236}">
                  <a16:creationId xmlns:a16="http://schemas.microsoft.com/office/drawing/2014/main" xmlns="" id="{BE7CAA35-717F-4A88-AFC5-19792F2DA792}"/>
                </a:ext>
              </a:extLst>
            </p:cNvPr>
            <p:cNvSpPr/>
            <p:nvPr/>
          </p:nvSpPr>
          <p:spPr>
            <a:xfrm>
              <a:off x="6080617" y="5840183"/>
              <a:ext cx="195514" cy="188277"/>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151" name="Group 150">
            <a:extLst>
              <a:ext uri="{FF2B5EF4-FFF2-40B4-BE49-F238E27FC236}">
                <a16:creationId xmlns:a16="http://schemas.microsoft.com/office/drawing/2014/main" xmlns="" id="{3DA81C0E-10B5-4A27-ADBB-DBD58B31E7A3}"/>
              </a:ext>
            </a:extLst>
          </p:cNvPr>
          <p:cNvGrpSpPr/>
          <p:nvPr/>
        </p:nvGrpSpPr>
        <p:grpSpPr>
          <a:xfrm>
            <a:off x="6039056" y="5104111"/>
            <a:ext cx="548194" cy="141455"/>
            <a:chOff x="5546486" y="5840183"/>
            <a:chExt cx="729645" cy="188277"/>
          </a:xfrm>
        </p:grpSpPr>
        <p:sp>
          <p:nvSpPr>
            <p:cNvPr id="152" name="Oval 151">
              <a:extLst>
                <a:ext uri="{FF2B5EF4-FFF2-40B4-BE49-F238E27FC236}">
                  <a16:creationId xmlns:a16="http://schemas.microsoft.com/office/drawing/2014/main" xmlns="" id="{73EC17D4-FF03-45BF-8B3D-B46174F6D085}"/>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53" name="Oval 152">
              <a:extLst>
                <a:ext uri="{FF2B5EF4-FFF2-40B4-BE49-F238E27FC236}">
                  <a16:creationId xmlns:a16="http://schemas.microsoft.com/office/drawing/2014/main" xmlns="" id="{5B133856-2A87-484B-B331-10D699932E98}"/>
                </a:ext>
              </a:extLst>
            </p:cNvPr>
            <p:cNvSpPr/>
            <p:nvPr/>
          </p:nvSpPr>
          <p:spPr>
            <a:xfrm>
              <a:off x="5813551"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54" name="Oval 153">
              <a:extLst>
                <a:ext uri="{FF2B5EF4-FFF2-40B4-BE49-F238E27FC236}">
                  <a16:creationId xmlns:a16="http://schemas.microsoft.com/office/drawing/2014/main" xmlns="" id="{BB670007-A42A-40BC-8A07-760EE5D08509}"/>
                </a:ext>
              </a:extLst>
            </p:cNvPr>
            <p:cNvSpPr/>
            <p:nvPr/>
          </p:nvSpPr>
          <p:spPr>
            <a:xfrm>
              <a:off x="6080617" y="5840183"/>
              <a:ext cx="195514" cy="188277"/>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155" name="Group 154">
            <a:extLst>
              <a:ext uri="{FF2B5EF4-FFF2-40B4-BE49-F238E27FC236}">
                <a16:creationId xmlns:a16="http://schemas.microsoft.com/office/drawing/2014/main" xmlns="" id="{D0D73030-01AD-4040-AE07-D0CFF33CB17E}"/>
              </a:ext>
            </a:extLst>
          </p:cNvPr>
          <p:cNvGrpSpPr/>
          <p:nvPr/>
        </p:nvGrpSpPr>
        <p:grpSpPr>
          <a:xfrm>
            <a:off x="6039056" y="4514033"/>
            <a:ext cx="548194" cy="141455"/>
            <a:chOff x="5546486" y="5840183"/>
            <a:chExt cx="729645" cy="188277"/>
          </a:xfrm>
        </p:grpSpPr>
        <p:sp>
          <p:nvSpPr>
            <p:cNvPr id="156" name="Oval 155">
              <a:extLst>
                <a:ext uri="{FF2B5EF4-FFF2-40B4-BE49-F238E27FC236}">
                  <a16:creationId xmlns:a16="http://schemas.microsoft.com/office/drawing/2014/main" xmlns="" id="{AC1A8B17-38A2-463C-A72A-9AF369758217}"/>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57" name="Oval 156">
              <a:extLst>
                <a:ext uri="{FF2B5EF4-FFF2-40B4-BE49-F238E27FC236}">
                  <a16:creationId xmlns:a16="http://schemas.microsoft.com/office/drawing/2014/main" xmlns="" id="{02B53F40-46A7-4159-8913-A9DD4429A571}"/>
                </a:ext>
              </a:extLst>
            </p:cNvPr>
            <p:cNvSpPr/>
            <p:nvPr/>
          </p:nvSpPr>
          <p:spPr>
            <a:xfrm>
              <a:off x="5813551"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58" name="Oval 157">
              <a:extLst>
                <a:ext uri="{FF2B5EF4-FFF2-40B4-BE49-F238E27FC236}">
                  <a16:creationId xmlns:a16="http://schemas.microsoft.com/office/drawing/2014/main" xmlns="" id="{3200FC1B-6176-458C-BBA8-96F95154D52B}"/>
                </a:ext>
              </a:extLst>
            </p:cNvPr>
            <p:cNvSpPr/>
            <p:nvPr/>
          </p:nvSpPr>
          <p:spPr>
            <a:xfrm>
              <a:off x="6080617" y="5840183"/>
              <a:ext cx="195514" cy="188277"/>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159" name="Group 158">
            <a:extLst>
              <a:ext uri="{FF2B5EF4-FFF2-40B4-BE49-F238E27FC236}">
                <a16:creationId xmlns:a16="http://schemas.microsoft.com/office/drawing/2014/main" xmlns="" id="{916A6E92-383B-4728-93E4-99D6F6E90931}"/>
              </a:ext>
            </a:extLst>
          </p:cNvPr>
          <p:cNvGrpSpPr/>
          <p:nvPr/>
        </p:nvGrpSpPr>
        <p:grpSpPr>
          <a:xfrm>
            <a:off x="6039056" y="3935396"/>
            <a:ext cx="548194" cy="141455"/>
            <a:chOff x="5546486" y="5840183"/>
            <a:chExt cx="729645" cy="188277"/>
          </a:xfrm>
        </p:grpSpPr>
        <p:sp>
          <p:nvSpPr>
            <p:cNvPr id="160" name="Oval 159">
              <a:extLst>
                <a:ext uri="{FF2B5EF4-FFF2-40B4-BE49-F238E27FC236}">
                  <a16:creationId xmlns:a16="http://schemas.microsoft.com/office/drawing/2014/main" xmlns="" id="{A982B3F2-4364-4958-B947-7554862BF450}"/>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61" name="Oval 160">
              <a:extLst>
                <a:ext uri="{FF2B5EF4-FFF2-40B4-BE49-F238E27FC236}">
                  <a16:creationId xmlns:a16="http://schemas.microsoft.com/office/drawing/2014/main" xmlns="" id="{2761830E-BEFC-4308-B3AF-7DAF00EA714E}"/>
                </a:ext>
              </a:extLst>
            </p:cNvPr>
            <p:cNvSpPr/>
            <p:nvPr/>
          </p:nvSpPr>
          <p:spPr>
            <a:xfrm>
              <a:off x="5813551"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62" name="Oval 161">
              <a:extLst>
                <a:ext uri="{FF2B5EF4-FFF2-40B4-BE49-F238E27FC236}">
                  <a16:creationId xmlns:a16="http://schemas.microsoft.com/office/drawing/2014/main" xmlns="" id="{A6710119-40B3-40A1-98E6-B345634FD449}"/>
                </a:ext>
              </a:extLst>
            </p:cNvPr>
            <p:cNvSpPr/>
            <p:nvPr/>
          </p:nvSpPr>
          <p:spPr>
            <a:xfrm>
              <a:off x="6080617" y="5840183"/>
              <a:ext cx="195514" cy="188277"/>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163" name="Group 162">
            <a:extLst>
              <a:ext uri="{FF2B5EF4-FFF2-40B4-BE49-F238E27FC236}">
                <a16:creationId xmlns:a16="http://schemas.microsoft.com/office/drawing/2014/main" xmlns="" id="{297EAE4B-BEF6-47D6-9BC1-746816555023}"/>
              </a:ext>
            </a:extLst>
          </p:cNvPr>
          <p:cNvGrpSpPr/>
          <p:nvPr/>
        </p:nvGrpSpPr>
        <p:grpSpPr>
          <a:xfrm>
            <a:off x="6039056" y="3346820"/>
            <a:ext cx="548194" cy="141455"/>
            <a:chOff x="5546486" y="5840183"/>
            <a:chExt cx="729645" cy="188277"/>
          </a:xfrm>
        </p:grpSpPr>
        <p:sp>
          <p:nvSpPr>
            <p:cNvPr id="164" name="Oval 163">
              <a:extLst>
                <a:ext uri="{FF2B5EF4-FFF2-40B4-BE49-F238E27FC236}">
                  <a16:creationId xmlns:a16="http://schemas.microsoft.com/office/drawing/2014/main" xmlns="" id="{795F7FA1-F5EF-4915-ACA9-F9F87881A2E8}"/>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65" name="Oval 164">
              <a:extLst>
                <a:ext uri="{FF2B5EF4-FFF2-40B4-BE49-F238E27FC236}">
                  <a16:creationId xmlns:a16="http://schemas.microsoft.com/office/drawing/2014/main" xmlns="" id="{4314FAF9-2409-4D0C-B945-9AAC3427184B}"/>
                </a:ext>
              </a:extLst>
            </p:cNvPr>
            <p:cNvSpPr/>
            <p:nvPr/>
          </p:nvSpPr>
          <p:spPr>
            <a:xfrm>
              <a:off x="5813551"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66" name="Oval 165">
              <a:extLst>
                <a:ext uri="{FF2B5EF4-FFF2-40B4-BE49-F238E27FC236}">
                  <a16:creationId xmlns:a16="http://schemas.microsoft.com/office/drawing/2014/main" xmlns="" id="{616887AD-E28E-4D90-8F6C-E5FFE923D4D2}"/>
                </a:ext>
              </a:extLst>
            </p:cNvPr>
            <p:cNvSpPr/>
            <p:nvPr/>
          </p:nvSpPr>
          <p:spPr>
            <a:xfrm>
              <a:off x="6080617" y="5840183"/>
              <a:ext cx="195514" cy="188277"/>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167" name="Group 166">
            <a:extLst>
              <a:ext uri="{FF2B5EF4-FFF2-40B4-BE49-F238E27FC236}">
                <a16:creationId xmlns:a16="http://schemas.microsoft.com/office/drawing/2014/main" xmlns="" id="{3D317D27-B662-4024-932B-E331B68A2EEA}"/>
              </a:ext>
            </a:extLst>
          </p:cNvPr>
          <p:cNvGrpSpPr/>
          <p:nvPr/>
        </p:nvGrpSpPr>
        <p:grpSpPr>
          <a:xfrm>
            <a:off x="5547805" y="6324211"/>
            <a:ext cx="548194" cy="141455"/>
            <a:chOff x="5546486" y="5840183"/>
            <a:chExt cx="729645" cy="188277"/>
          </a:xfrm>
        </p:grpSpPr>
        <p:sp>
          <p:nvSpPr>
            <p:cNvPr id="168" name="Oval 167">
              <a:extLst>
                <a:ext uri="{FF2B5EF4-FFF2-40B4-BE49-F238E27FC236}">
                  <a16:creationId xmlns:a16="http://schemas.microsoft.com/office/drawing/2014/main" xmlns="" id="{036E9402-6CF0-4AD4-A61A-1CBDA83F95B1}"/>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69" name="Oval 168">
              <a:extLst>
                <a:ext uri="{FF2B5EF4-FFF2-40B4-BE49-F238E27FC236}">
                  <a16:creationId xmlns:a16="http://schemas.microsoft.com/office/drawing/2014/main" xmlns="" id="{3CCEEF2A-4060-4B40-942C-D27573BF1405}"/>
                </a:ext>
              </a:extLst>
            </p:cNvPr>
            <p:cNvSpPr/>
            <p:nvPr/>
          </p:nvSpPr>
          <p:spPr>
            <a:xfrm>
              <a:off x="5813551"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70" name="Oval 169">
              <a:extLst>
                <a:ext uri="{FF2B5EF4-FFF2-40B4-BE49-F238E27FC236}">
                  <a16:creationId xmlns:a16="http://schemas.microsoft.com/office/drawing/2014/main" xmlns="" id="{73050438-9B96-402F-98D3-EC9FAF2B611E}"/>
                </a:ext>
              </a:extLst>
            </p:cNvPr>
            <p:cNvSpPr/>
            <p:nvPr/>
          </p:nvSpPr>
          <p:spPr>
            <a:xfrm>
              <a:off x="6080617" y="5840183"/>
              <a:ext cx="195514" cy="188277"/>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171" name="Group 170">
            <a:extLst>
              <a:ext uri="{FF2B5EF4-FFF2-40B4-BE49-F238E27FC236}">
                <a16:creationId xmlns:a16="http://schemas.microsoft.com/office/drawing/2014/main" xmlns="" id="{FACD20B4-9975-4041-8FC6-ED82EF53DA42}"/>
              </a:ext>
            </a:extLst>
          </p:cNvPr>
          <p:cNvGrpSpPr/>
          <p:nvPr/>
        </p:nvGrpSpPr>
        <p:grpSpPr>
          <a:xfrm>
            <a:off x="7550711" y="6331865"/>
            <a:ext cx="548194" cy="141455"/>
            <a:chOff x="5546486" y="5840183"/>
            <a:chExt cx="729645" cy="188277"/>
          </a:xfrm>
        </p:grpSpPr>
        <p:sp>
          <p:nvSpPr>
            <p:cNvPr id="172" name="Oval 171">
              <a:extLst>
                <a:ext uri="{FF2B5EF4-FFF2-40B4-BE49-F238E27FC236}">
                  <a16:creationId xmlns:a16="http://schemas.microsoft.com/office/drawing/2014/main" xmlns="" id="{6381D9BD-4140-47B1-A068-E88B27F00E72}"/>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73" name="Oval 172">
              <a:extLst>
                <a:ext uri="{FF2B5EF4-FFF2-40B4-BE49-F238E27FC236}">
                  <a16:creationId xmlns:a16="http://schemas.microsoft.com/office/drawing/2014/main" xmlns="" id="{186CA65D-FAE5-4670-8C31-5C9F35141524}"/>
                </a:ext>
              </a:extLst>
            </p:cNvPr>
            <p:cNvSpPr/>
            <p:nvPr/>
          </p:nvSpPr>
          <p:spPr>
            <a:xfrm>
              <a:off x="5813551"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74" name="Oval 173">
              <a:extLst>
                <a:ext uri="{FF2B5EF4-FFF2-40B4-BE49-F238E27FC236}">
                  <a16:creationId xmlns:a16="http://schemas.microsoft.com/office/drawing/2014/main" xmlns="" id="{7B8223CB-670E-4842-919B-FD1040075101}"/>
                </a:ext>
              </a:extLst>
            </p:cNvPr>
            <p:cNvSpPr/>
            <p:nvPr/>
          </p:nvSpPr>
          <p:spPr>
            <a:xfrm>
              <a:off x="6080617"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175" name="Group 174">
            <a:extLst>
              <a:ext uri="{FF2B5EF4-FFF2-40B4-BE49-F238E27FC236}">
                <a16:creationId xmlns:a16="http://schemas.microsoft.com/office/drawing/2014/main" xmlns="" id="{E4031FB0-619A-41B1-B76C-3741BC30A6B4}"/>
              </a:ext>
            </a:extLst>
          </p:cNvPr>
          <p:cNvGrpSpPr/>
          <p:nvPr/>
        </p:nvGrpSpPr>
        <p:grpSpPr>
          <a:xfrm>
            <a:off x="4132140" y="6319140"/>
            <a:ext cx="548194" cy="141455"/>
            <a:chOff x="5546486" y="5840183"/>
            <a:chExt cx="729645" cy="188277"/>
          </a:xfrm>
        </p:grpSpPr>
        <p:sp>
          <p:nvSpPr>
            <p:cNvPr id="176" name="Oval 175">
              <a:extLst>
                <a:ext uri="{FF2B5EF4-FFF2-40B4-BE49-F238E27FC236}">
                  <a16:creationId xmlns:a16="http://schemas.microsoft.com/office/drawing/2014/main" xmlns="" id="{E5F5EDD9-D094-478D-AE4A-EA9A6EF6895E}"/>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77" name="Oval 176">
              <a:extLst>
                <a:ext uri="{FF2B5EF4-FFF2-40B4-BE49-F238E27FC236}">
                  <a16:creationId xmlns:a16="http://schemas.microsoft.com/office/drawing/2014/main" xmlns="" id="{A4B30F2C-D1C0-49DE-995C-772677F284EB}"/>
                </a:ext>
              </a:extLst>
            </p:cNvPr>
            <p:cNvSpPr/>
            <p:nvPr/>
          </p:nvSpPr>
          <p:spPr>
            <a:xfrm>
              <a:off x="5813551" y="5840183"/>
              <a:ext cx="195514" cy="188277"/>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78" name="Oval 177">
              <a:extLst>
                <a:ext uri="{FF2B5EF4-FFF2-40B4-BE49-F238E27FC236}">
                  <a16:creationId xmlns:a16="http://schemas.microsoft.com/office/drawing/2014/main" xmlns="" id="{02021EFD-A1BF-40ED-8435-40AFBAE3D0D0}"/>
                </a:ext>
              </a:extLst>
            </p:cNvPr>
            <p:cNvSpPr/>
            <p:nvPr/>
          </p:nvSpPr>
          <p:spPr>
            <a:xfrm>
              <a:off x="6080617" y="5840183"/>
              <a:ext cx="195514" cy="188277"/>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179" name="Group 178">
            <a:extLst>
              <a:ext uri="{FF2B5EF4-FFF2-40B4-BE49-F238E27FC236}">
                <a16:creationId xmlns:a16="http://schemas.microsoft.com/office/drawing/2014/main" xmlns="" id="{5B3C66F8-2860-4652-9DCD-73EF0507B711}"/>
              </a:ext>
            </a:extLst>
          </p:cNvPr>
          <p:cNvGrpSpPr/>
          <p:nvPr/>
        </p:nvGrpSpPr>
        <p:grpSpPr>
          <a:xfrm>
            <a:off x="7284701" y="2182731"/>
            <a:ext cx="548194" cy="141455"/>
            <a:chOff x="5546486" y="5840183"/>
            <a:chExt cx="729645" cy="188277"/>
          </a:xfrm>
        </p:grpSpPr>
        <p:sp>
          <p:nvSpPr>
            <p:cNvPr id="180" name="Oval 179">
              <a:extLst>
                <a:ext uri="{FF2B5EF4-FFF2-40B4-BE49-F238E27FC236}">
                  <a16:creationId xmlns:a16="http://schemas.microsoft.com/office/drawing/2014/main" xmlns="" id="{47E64B5A-96EE-4796-9DD7-FE651B5BF91D}"/>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81" name="Oval 180">
              <a:extLst>
                <a:ext uri="{FF2B5EF4-FFF2-40B4-BE49-F238E27FC236}">
                  <a16:creationId xmlns:a16="http://schemas.microsoft.com/office/drawing/2014/main" xmlns="" id="{2374A91D-84CB-497B-B03E-33F20928515E}"/>
                </a:ext>
              </a:extLst>
            </p:cNvPr>
            <p:cNvSpPr/>
            <p:nvPr/>
          </p:nvSpPr>
          <p:spPr>
            <a:xfrm>
              <a:off x="5813551"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82" name="Oval 181">
              <a:extLst>
                <a:ext uri="{FF2B5EF4-FFF2-40B4-BE49-F238E27FC236}">
                  <a16:creationId xmlns:a16="http://schemas.microsoft.com/office/drawing/2014/main" xmlns="" id="{EC5DFF6D-A6FA-4B8E-891E-7C9B70D506AE}"/>
                </a:ext>
              </a:extLst>
            </p:cNvPr>
            <p:cNvSpPr/>
            <p:nvPr/>
          </p:nvSpPr>
          <p:spPr>
            <a:xfrm>
              <a:off x="6080617"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183" name="Group 182">
            <a:extLst>
              <a:ext uri="{FF2B5EF4-FFF2-40B4-BE49-F238E27FC236}">
                <a16:creationId xmlns:a16="http://schemas.microsoft.com/office/drawing/2014/main" xmlns="" id="{FC35AD67-7D60-4272-9BED-E71E178F7D03}"/>
              </a:ext>
            </a:extLst>
          </p:cNvPr>
          <p:cNvGrpSpPr/>
          <p:nvPr/>
        </p:nvGrpSpPr>
        <p:grpSpPr>
          <a:xfrm>
            <a:off x="8524150" y="2182731"/>
            <a:ext cx="548194" cy="141455"/>
            <a:chOff x="5546486" y="5840183"/>
            <a:chExt cx="729645" cy="188277"/>
          </a:xfrm>
        </p:grpSpPr>
        <p:sp>
          <p:nvSpPr>
            <p:cNvPr id="184" name="Oval 183">
              <a:extLst>
                <a:ext uri="{FF2B5EF4-FFF2-40B4-BE49-F238E27FC236}">
                  <a16:creationId xmlns:a16="http://schemas.microsoft.com/office/drawing/2014/main" xmlns="" id="{04CF8FA5-D08F-4570-A614-50DC71268B24}"/>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85" name="Oval 184">
              <a:extLst>
                <a:ext uri="{FF2B5EF4-FFF2-40B4-BE49-F238E27FC236}">
                  <a16:creationId xmlns:a16="http://schemas.microsoft.com/office/drawing/2014/main" xmlns="" id="{3073CCD8-CB1B-47C9-BFEB-DD9862AE9D71}"/>
                </a:ext>
              </a:extLst>
            </p:cNvPr>
            <p:cNvSpPr/>
            <p:nvPr/>
          </p:nvSpPr>
          <p:spPr>
            <a:xfrm>
              <a:off x="5813551"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86" name="Oval 185">
              <a:extLst>
                <a:ext uri="{FF2B5EF4-FFF2-40B4-BE49-F238E27FC236}">
                  <a16:creationId xmlns:a16="http://schemas.microsoft.com/office/drawing/2014/main" xmlns="" id="{B35BA91D-3FB4-4846-8EAE-7E53B5BCFCE5}"/>
                </a:ext>
              </a:extLst>
            </p:cNvPr>
            <p:cNvSpPr/>
            <p:nvPr/>
          </p:nvSpPr>
          <p:spPr>
            <a:xfrm>
              <a:off x="6080617"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187" name="Group 186">
            <a:extLst>
              <a:ext uri="{FF2B5EF4-FFF2-40B4-BE49-F238E27FC236}">
                <a16:creationId xmlns:a16="http://schemas.microsoft.com/office/drawing/2014/main" xmlns="" id="{C893C6BE-D814-4EE2-9185-5042175FE4A3}"/>
              </a:ext>
            </a:extLst>
          </p:cNvPr>
          <p:cNvGrpSpPr/>
          <p:nvPr/>
        </p:nvGrpSpPr>
        <p:grpSpPr>
          <a:xfrm>
            <a:off x="8524150" y="2775880"/>
            <a:ext cx="548194" cy="141455"/>
            <a:chOff x="5546486" y="5840183"/>
            <a:chExt cx="729645" cy="188277"/>
          </a:xfrm>
        </p:grpSpPr>
        <p:sp>
          <p:nvSpPr>
            <p:cNvPr id="188" name="Oval 187">
              <a:extLst>
                <a:ext uri="{FF2B5EF4-FFF2-40B4-BE49-F238E27FC236}">
                  <a16:creationId xmlns:a16="http://schemas.microsoft.com/office/drawing/2014/main" xmlns="" id="{88867B1F-2804-4B0C-BA1B-AAE47BB0C3AF}"/>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89" name="Oval 188">
              <a:extLst>
                <a:ext uri="{FF2B5EF4-FFF2-40B4-BE49-F238E27FC236}">
                  <a16:creationId xmlns:a16="http://schemas.microsoft.com/office/drawing/2014/main" xmlns="" id="{3E899602-898A-4B76-9709-34D2B72ECEC0}"/>
                </a:ext>
              </a:extLst>
            </p:cNvPr>
            <p:cNvSpPr/>
            <p:nvPr/>
          </p:nvSpPr>
          <p:spPr>
            <a:xfrm>
              <a:off x="5813551"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90" name="Oval 189">
              <a:extLst>
                <a:ext uri="{FF2B5EF4-FFF2-40B4-BE49-F238E27FC236}">
                  <a16:creationId xmlns:a16="http://schemas.microsoft.com/office/drawing/2014/main" xmlns="" id="{701BA8E0-CE25-454E-BA8D-5EBEDE0EDE1D}"/>
                </a:ext>
              </a:extLst>
            </p:cNvPr>
            <p:cNvSpPr/>
            <p:nvPr/>
          </p:nvSpPr>
          <p:spPr>
            <a:xfrm>
              <a:off x="6080617"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191" name="Group 190">
            <a:extLst>
              <a:ext uri="{FF2B5EF4-FFF2-40B4-BE49-F238E27FC236}">
                <a16:creationId xmlns:a16="http://schemas.microsoft.com/office/drawing/2014/main" xmlns="" id="{031BEE30-A9FA-43F9-A0BB-E08252A5A772}"/>
              </a:ext>
            </a:extLst>
          </p:cNvPr>
          <p:cNvGrpSpPr/>
          <p:nvPr/>
        </p:nvGrpSpPr>
        <p:grpSpPr>
          <a:xfrm>
            <a:off x="8524150" y="3346820"/>
            <a:ext cx="548194" cy="141455"/>
            <a:chOff x="5546486" y="5840183"/>
            <a:chExt cx="729645" cy="188277"/>
          </a:xfrm>
        </p:grpSpPr>
        <p:sp>
          <p:nvSpPr>
            <p:cNvPr id="192" name="Oval 191">
              <a:extLst>
                <a:ext uri="{FF2B5EF4-FFF2-40B4-BE49-F238E27FC236}">
                  <a16:creationId xmlns:a16="http://schemas.microsoft.com/office/drawing/2014/main" xmlns="" id="{B30895AC-3CCF-4476-8912-C5816919FA79}"/>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93" name="Oval 192">
              <a:extLst>
                <a:ext uri="{FF2B5EF4-FFF2-40B4-BE49-F238E27FC236}">
                  <a16:creationId xmlns:a16="http://schemas.microsoft.com/office/drawing/2014/main" xmlns="" id="{F25F37AE-C635-4EED-8F6D-693117F6C0F6}"/>
                </a:ext>
              </a:extLst>
            </p:cNvPr>
            <p:cNvSpPr/>
            <p:nvPr/>
          </p:nvSpPr>
          <p:spPr>
            <a:xfrm>
              <a:off x="5813551"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94" name="Oval 193">
              <a:extLst>
                <a:ext uri="{FF2B5EF4-FFF2-40B4-BE49-F238E27FC236}">
                  <a16:creationId xmlns:a16="http://schemas.microsoft.com/office/drawing/2014/main" xmlns="" id="{CCB713D6-413E-4900-84F4-AD395C54E2FB}"/>
                </a:ext>
              </a:extLst>
            </p:cNvPr>
            <p:cNvSpPr/>
            <p:nvPr/>
          </p:nvSpPr>
          <p:spPr>
            <a:xfrm>
              <a:off x="6080617"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195" name="Group 194">
            <a:extLst>
              <a:ext uri="{FF2B5EF4-FFF2-40B4-BE49-F238E27FC236}">
                <a16:creationId xmlns:a16="http://schemas.microsoft.com/office/drawing/2014/main" xmlns="" id="{690AE7AC-9EC5-4C56-A187-F33DF7B45375}"/>
              </a:ext>
            </a:extLst>
          </p:cNvPr>
          <p:cNvGrpSpPr/>
          <p:nvPr/>
        </p:nvGrpSpPr>
        <p:grpSpPr>
          <a:xfrm>
            <a:off x="8524150" y="3935396"/>
            <a:ext cx="548194" cy="141455"/>
            <a:chOff x="5546486" y="5840183"/>
            <a:chExt cx="729645" cy="188277"/>
          </a:xfrm>
        </p:grpSpPr>
        <p:sp>
          <p:nvSpPr>
            <p:cNvPr id="196" name="Oval 195">
              <a:extLst>
                <a:ext uri="{FF2B5EF4-FFF2-40B4-BE49-F238E27FC236}">
                  <a16:creationId xmlns:a16="http://schemas.microsoft.com/office/drawing/2014/main" xmlns="" id="{94F6CEEA-0CC2-436F-B01B-8DAB07B8656C}"/>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97" name="Oval 196">
              <a:extLst>
                <a:ext uri="{FF2B5EF4-FFF2-40B4-BE49-F238E27FC236}">
                  <a16:creationId xmlns:a16="http://schemas.microsoft.com/office/drawing/2014/main" xmlns="" id="{1FC3DBE5-2205-4981-81E8-8D427746761F}"/>
                </a:ext>
              </a:extLst>
            </p:cNvPr>
            <p:cNvSpPr/>
            <p:nvPr/>
          </p:nvSpPr>
          <p:spPr>
            <a:xfrm>
              <a:off x="5813551"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198" name="Oval 197">
              <a:extLst>
                <a:ext uri="{FF2B5EF4-FFF2-40B4-BE49-F238E27FC236}">
                  <a16:creationId xmlns:a16="http://schemas.microsoft.com/office/drawing/2014/main" xmlns="" id="{11FE2B84-1869-4509-9B5E-E532BF1F7877}"/>
                </a:ext>
              </a:extLst>
            </p:cNvPr>
            <p:cNvSpPr/>
            <p:nvPr/>
          </p:nvSpPr>
          <p:spPr>
            <a:xfrm>
              <a:off x="6080617"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199" name="Group 198">
            <a:extLst>
              <a:ext uri="{FF2B5EF4-FFF2-40B4-BE49-F238E27FC236}">
                <a16:creationId xmlns:a16="http://schemas.microsoft.com/office/drawing/2014/main" xmlns="" id="{C04FA5E7-7DA9-4C60-B8F9-E27A5284E4D8}"/>
              </a:ext>
            </a:extLst>
          </p:cNvPr>
          <p:cNvGrpSpPr/>
          <p:nvPr/>
        </p:nvGrpSpPr>
        <p:grpSpPr>
          <a:xfrm>
            <a:off x="8524150" y="4514033"/>
            <a:ext cx="548194" cy="141455"/>
            <a:chOff x="5546486" y="5840183"/>
            <a:chExt cx="729645" cy="188277"/>
          </a:xfrm>
        </p:grpSpPr>
        <p:sp>
          <p:nvSpPr>
            <p:cNvPr id="200" name="Oval 199">
              <a:extLst>
                <a:ext uri="{FF2B5EF4-FFF2-40B4-BE49-F238E27FC236}">
                  <a16:creationId xmlns:a16="http://schemas.microsoft.com/office/drawing/2014/main" xmlns="" id="{0CB86F85-168D-45FF-99E6-574560B6CA79}"/>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201" name="Oval 200">
              <a:extLst>
                <a:ext uri="{FF2B5EF4-FFF2-40B4-BE49-F238E27FC236}">
                  <a16:creationId xmlns:a16="http://schemas.microsoft.com/office/drawing/2014/main" xmlns="" id="{BC2815D5-F491-40D8-BBA9-BBBAB4B11158}"/>
                </a:ext>
              </a:extLst>
            </p:cNvPr>
            <p:cNvSpPr/>
            <p:nvPr/>
          </p:nvSpPr>
          <p:spPr>
            <a:xfrm>
              <a:off x="5813551"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202" name="Oval 201">
              <a:extLst>
                <a:ext uri="{FF2B5EF4-FFF2-40B4-BE49-F238E27FC236}">
                  <a16:creationId xmlns:a16="http://schemas.microsoft.com/office/drawing/2014/main" xmlns="" id="{21039346-50B5-4F81-B537-572EFDF8CFC4}"/>
                </a:ext>
              </a:extLst>
            </p:cNvPr>
            <p:cNvSpPr/>
            <p:nvPr/>
          </p:nvSpPr>
          <p:spPr>
            <a:xfrm>
              <a:off x="6080617"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203" name="Group 202">
            <a:extLst>
              <a:ext uri="{FF2B5EF4-FFF2-40B4-BE49-F238E27FC236}">
                <a16:creationId xmlns:a16="http://schemas.microsoft.com/office/drawing/2014/main" xmlns="" id="{0F8E4490-493A-44B1-A75A-4BB34C351FE7}"/>
              </a:ext>
            </a:extLst>
          </p:cNvPr>
          <p:cNvGrpSpPr/>
          <p:nvPr/>
        </p:nvGrpSpPr>
        <p:grpSpPr>
          <a:xfrm>
            <a:off x="8524150" y="5104111"/>
            <a:ext cx="548194" cy="141455"/>
            <a:chOff x="5546486" y="5840183"/>
            <a:chExt cx="729645" cy="188277"/>
          </a:xfrm>
        </p:grpSpPr>
        <p:sp>
          <p:nvSpPr>
            <p:cNvPr id="204" name="Oval 203">
              <a:extLst>
                <a:ext uri="{FF2B5EF4-FFF2-40B4-BE49-F238E27FC236}">
                  <a16:creationId xmlns:a16="http://schemas.microsoft.com/office/drawing/2014/main" xmlns="" id="{631DA6D5-30DD-4734-9CD2-7A6DC56AE414}"/>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205" name="Oval 204">
              <a:extLst>
                <a:ext uri="{FF2B5EF4-FFF2-40B4-BE49-F238E27FC236}">
                  <a16:creationId xmlns:a16="http://schemas.microsoft.com/office/drawing/2014/main" xmlns="" id="{5FFDBC0B-03FB-4D26-AADC-556CA611FB43}"/>
                </a:ext>
              </a:extLst>
            </p:cNvPr>
            <p:cNvSpPr/>
            <p:nvPr/>
          </p:nvSpPr>
          <p:spPr>
            <a:xfrm>
              <a:off x="5813551"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206" name="Oval 205">
              <a:extLst>
                <a:ext uri="{FF2B5EF4-FFF2-40B4-BE49-F238E27FC236}">
                  <a16:creationId xmlns:a16="http://schemas.microsoft.com/office/drawing/2014/main" xmlns="" id="{921CA9FE-3D6C-4792-B821-E5FF7D677C30}"/>
                </a:ext>
              </a:extLst>
            </p:cNvPr>
            <p:cNvSpPr/>
            <p:nvPr/>
          </p:nvSpPr>
          <p:spPr>
            <a:xfrm>
              <a:off x="6080617"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207" name="Group 206">
            <a:extLst>
              <a:ext uri="{FF2B5EF4-FFF2-40B4-BE49-F238E27FC236}">
                <a16:creationId xmlns:a16="http://schemas.microsoft.com/office/drawing/2014/main" xmlns="" id="{D127E7A3-4DE0-4DDE-8CE8-19F19C4E6047}"/>
              </a:ext>
            </a:extLst>
          </p:cNvPr>
          <p:cNvGrpSpPr/>
          <p:nvPr/>
        </p:nvGrpSpPr>
        <p:grpSpPr>
          <a:xfrm>
            <a:off x="8524150" y="5687718"/>
            <a:ext cx="548194" cy="141455"/>
            <a:chOff x="5546486" y="5840183"/>
            <a:chExt cx="729645" cy="188277"/>
          </a:xfrm>
        </p:grpSpPr>
        <p:sp>
          <p:nvSpPr>
            <p:cNvPr id="208" name="Oval 207">
              <a:extLst>
                <a:ext uri="{FF2B5EF4-FFF2-40B4-BE49-F238E27FC236}">
                  <a16:creationId xmlns:a16="http://schemas.microsoft.com/office/drawing/2014/main" xmlns="" id="{565CBFC7-54C2-4973-B6B5-F7E58B667B9D}"/>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209" name="Oval 208">
              <a:extLst>
                <a:ext uri="{FF2B5EF4-FFF2-40B4-BE49-F238E27FC236}">
                  <a16:creationId xmlns:a16="http://schemas.microsoft.com/office/drawing/2014/main" xmlns="" id="{FE89FE91-44B1-4030-A72B-C04EED1EA350}"/>
                </a:ext>
              </a:extLst>
            </p:cNvPr>
            <p:cNvSpPr/>
            <p:nvPr/>
          </p:nvSpPr>
          <p:spPr>
            <a:xfrm>
              <a:off x="5813551"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210" name="Oval 209">
              <a:extLst>
                <a:ext uri="{FF2B5EF4-FFF2-40B4-BE49-F238E27FC236}">
                  <a16:creationId xmlns:a16="http://schemas.microsoft.com/office/drawing/2014/main" xmlns="" id="{0657C68F-0201-4F3A-BA34-74E25C02AFFB}"/>
                </a:ext>
              </a:extLst>
            </p:cNvPr>
            <p:cNvSpPr/>
            <p:nvPr/>
          </p:nvSpPr>
          <p:spPr>
            <a:xfrm>
              <a:off x="6080617"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211" name="Group 210">
            <a:extLst>
              <a:ext uri="{FF2B5EF4-FFF2-40B4-BE49-F238E27FC236}">
                <a16:creationId xmlns:a16="http://schemas.microsoft.com/office/drawing/2014/main" xmlns="" id="{A05F661C-4898-4657-B406-0E7C902F0DFD}"/>
              </a:ext>
            </a:extLst>
          </p:cNvPr>
          <p:cNvGrpSpPr/>
          <p:nvPr/>
        </p:nvGrpSpPr>
        <p:grpSpPr>
          <a:xfrm>
            <a:off x="7284701" y="5104111"/>
            <a:ext cx="548194" cy="141455"/>
            <a:chOff x="5546486" y="5840183"/>
            <a:chExt cx="729645" cy="188277"/>
          </a:xfrm>
        </p:grpSpPr>
        <p:sp>
          <p:nvSpPr>
            <p:cNvPr id="212" name="Oval 211">
              <a:extLst>
                <a:ext uri="{FF2B5EF4-FFF2-40B4-BE49-F238E27FC236}">
                  <a16:creationId xmlns:a16="http://schemas.microsoft.com/office/drawing/2014/main" xmlns="" id="{A8E0F59E-F4DF-4C0C-9134-19C7074561DE}"/>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213" name="Oval 212">
              <a:extLst>
                <a:ext uri="{FF2B5EF4-FFF2-40B4-BE49-F238E27FC236}">
                  <a16:creationId xmlns:a16="http://schemas.microsoft.com/office/drawing/2014/main" xmlns="" id="{A41A9CCB-724D-41EB-BCEB-ACA205844738}"/>
                </a:ext>
              </a:extLst>
            </p:cNvPr>
            <p:cNvSpPr/>
            <p:nvPr/>
          </p:nvSpPr>
          <p:spPr>
            <a:xfrm>
              <a:off x="5813551"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214" name="Oval 213">
              <a:extLst>
                <a:ext uri="{FF2B5EF4-FFF2-40B4-BE49-F238E27FC236}">
                  <a16:creationId xmlns:a16="http://schemas.microsoft.com/office/drawing/2014/main" xmlns="" id="{7F8020BC-7D1B-449A-80E9-A0237C9CFDF4}"/>
                </a:ext>
              </a:extLst>
            </p:cNvPr>
            <p:cNvSpPr/>
            <p:nvPr/>
          </p:nvSpPr>
          <p:spPr>
            <a:xfrm>
              <a:off x="6080617"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215" name="Group 214">
            <a:extLst>
              <a:ext uri="{FF2B5EF4-FFF2-40B4-BE49-F238E27FC236}">
                <a16:creationId xmlns:a16="http://schemas.microsoft.com/office/drawing/2014/main" xmlns="" id="{049E45C9-698C-4255-9F2C-F447789C45D2}"/>
              </a:ext>
            </a:extLst>
          </p:cNvPr>
          <p:cNvGrpSpPr/>
          <p:nvPr/>
        </p:nvGrpSpPr>
        <p:grpSpPr>
          <a:xfrm>
            <a:off x="7284701" y="5687718"/>
            <a:ext cx="548194" cy="141455"/>
            <a:chOff x="5546486" y="5840183"/>
            <a:chExt cx="729645" cy="188277"/>
          </a:xfrm>
        </p:grpSpPr>
        <p:sp>
          <p:nvSpPr>
            <p:cNvPr id="216" name="Oval 215">
              <a:extLst>
                <a:ext uri="{FF2B5EF4-FFF2-40B4-BE49-F238E27FC236}">
                  <a16:creationId xmlns:a16="http://schemas.microsoft.com/office/drawing/2014/main" xmlns="" id="{37D8CFC2-E249-41E1-9920-E8991723E3EE}"/>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217" name="Oval 216">
              <a:extLst>
                <a:ext uri="{FF2B5EF4-FFF2-40B4-BE49-F238E27FC236}">
                  <a16:creationId xmlns:a16="http://schemas.microsoft.com/office/drawing/2014/main" xmlns="" id="{49107295-2DFC-427B-B5FA-704727DA4149}"/>
                </a:ext>
              </a:extLst>
            </p:cNvPr>
            <p:cNvSpPr/>
            <p:nvPr/>
          </p:nvSpPr>
          <p:spPr>
            <a:xfrm>
              <a:off x="5813551"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218" name="Oval 217">
              <a:extLst>
                <a:ext uri="{FF2B5EF4-FFF2-40B4-BE49-F238E27FC236}">
                  <a16:creationId xmlns:a16="http://schemas.microsoft.com/office/drawing/2014/main" xmlns="" id="{416945C1-6ABC-4C19-80AB-8BEEA7FE53DB}"/>
                </a:ext>
              </a:extLst>
            </p:cNvPr>
            <p:cNvSpPr/>
            <p:nvPr/>
          </p:nvSpPr>
          <p:spPr>
            <a:xfrm>
              <a:off x="6080617"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219" name="Group 218">
            <a:extLst>
              <a:ext uri="{FF2B5EF4-FFF2-40B4-BE49-F238E27FC236}">
                <a16:creationId xmlns:a16="http://schemas.microsoft.com/office/drawing/2014/main" xmlns="" id="{671B4922-7311-4A2E-A1C1-7A4015B454B3}"/>
              </a:ext>
            </a:extLst>
          </p:cNvPr>
          <p:cNvGrpSpPr/>
          <p:nvPr/>
        </p:nvGrpSpPr>
        <p:grpSpPr>
          <a:xfrm>
            <a:off x="7284701" y="3346820"/>
            <a:ext cx="548194" cy="141455"/>
            <a:chOff x="5546486" y="5840183"/>
            <a:chExt cx="729645" cy="188277"/>
          </a:xfrm>
        </p:grpSpPr>
        <p:sp>
          <p:nvSpPr>
            <p:cNvPr id="220" name="Oval 219">
              <a:extLst>
                <a:ext uri="{FF2B5EF4-FFF2-40B4-BE49-F238E27FC236}">
                  <a16:creationId xmlns:a16="http://schemas.microsoft.com/office/drawing/2014/main" xmlns="" id="{C89097DA-C3E6-490E-A831-EDBB2335214F}"/>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221" name="Oval 220">
              <a:extLst>
                <a:ext uri="{FF2B5EF4-FFF2-40B4-BE49-F238E27FC236}">
                  <a16:creationId xmlns:a16="http://schemas.microsoft.com/office/drawing/2014/main" xmlns="" id="{87BC989F-1B02-486A-886E-B4A94788F8C3}"/>
                </a:ext>
              </a:extLst>
            </p:cNvPr>
            <p:cNvSpPr/>
            <p:nvPr/>
          </p:nvSpPr>
          <p:spPr>
            <a:xfrm>
              <a:off x="5813551"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222" name="Oval 221">
              <a:extLst>
                <a:ext uri="{FF2B5EF4-FFF2-40B4-BE49-F238E27FC236}">
                  <a16:creationId xmlns:a16="http://schemas.microsoft.com/office/drawing/2014/main" xmlns="" id="{7871B8CB-76E2-41EB-A4B4-851275C60561}"/>
                </a:ext>
              </a:extLst>
            </p:cNvPr>
            <p:cNvSpPr/>
            <p:nvPr/>
          </p:nvSpPr>
          <p:spPr>
            <a:xfrm>
              <a:off x="6080617"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223" name="Group 222">
            <a:extLst>
              <a:ext uri="{FF2B5EF4-FFF2-40B4-BE49-F238E27FC236}">
                <a16:creationId xmlns:a16="http://schemas.microsoft.com/office/drawing/2014/main" xmlns="" id="{3CFE4874-998C-46CD-8C75-117AB1C6F5AF}"/>
              </a:ext>
            </a:extLst>
          </p:cNvPr>
          <p:cNvGrpSpPr/>
          <p:nvPr/>
        </p:nvGrpSpPr>
        <p:grpSpPr>
          <a:xfrm>
            <a:off x="7284701" y="3935396"/>
            <a:ext cx="548194" cy="141455"/>
            <a:chOff x="5546486" y="5840183"/>
            <a:chExt cx="729645" cy="188277"/>
          </a:xfrm>
        </p:grpSpPr>
        <p:sp>
          <p:nvSpPr>
            <p:cNvPr id="224" name="Oval 223">
              <a:extLst>
                <a:ext uri="{FF2B5EF4-FFF2-40B4-BE49-F238E27FC236}">
                  <a16:creationId xmlns:a16="http://schemas.microsoft.com/office/drawing/2014/main" xmlns="" id="{CB8736FA-DC2B-4D8E-92EB-CBA1580174EF}"/>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225" name="Oval 224">
              <a:extLst>
                <a:ext uri="{FF2B5EF4-FFF2-40B4-BE49-F238E27FC236}">
                  <a16:creationId xmlns:a16="http://schemas.microsoft.com/office/drawing/2014/main" xmlns="" id="{36B9E313-1268-4888-BA7A-74705AFF1C0C}"/>
                </a:ext>
              </a:extLst>
            </p:cNvPr>
            <p:cNvSpPr/>
            <p:nvPr/>
          </p:nvSpPr>
          <p:spPr>
            <a:xfrm>
              <a:off x="5813551"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226" name="Oval 225">
              <a:extLst>
                <a:ext uri="{FF2B5EF4-FFF2-40B4-BE49-F238E27FC236}">
                  <a16:creationId xmlns:a16="http://schemas.microsoft.com/office/drawing/2014/main" xmlns="" id="{1E548493-3ADA-478D-A391-76C46B8F5B73}"/>
                </a:ext>
              </a:extLst>
            </p:cNvPr>
            <p:cNvSpPr/>
            <p:nvPr/>
          </p:nvSpPr>
          <p:spPr>
            <a:xfrm>
              <a:off x="6080617"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grpSp>
        <p:nvGrpSpPr>
          <p:cNvPr id="227" name="Group 226">
            <a:extLst>
              <a:ext uri="{FF2B5EF4-FFF2-40B4-BE49-F238E27FC236}">
                <a16:creationId xmlns:a16="http://schemas.microsoft.com/office/drawing/2014/main" xmlns="" id="{7DE77694-CF36-4AC8-82D1-6BFC881DA8DE}"/>
              </a:ext>
            </a:extLst>
          </p:cNvPr>
          <p:cNvGrpSpPr/>
          <p:nvPr/>
        </p:nvGrpSpPr>
        <p:grpSpPr>
          <a:xfrm>
            <a:off x="7284701" y="4514033"/>
            <a:ext cx="548194" cy="141455"/>
            <a:chOff x="5546486" y="5840183"/>
            <a:chExt cx="729645" cy="188277"/>
          </a:xfrm>
        </p:grpSpPr>
        <p:sp>
          <p:nvSpPr>
            <p:cNvPr id="228" name="Oval 227">
              <a:extLst>
                <a:ext uri="{FF2B5EF4-FFF2-40B4-BE49-F238E27FC236}">
                  <a16:creationId xmlns:a16="http://schemas.microsoft.com/office/drawing/2014/main" xmlns="" id="{4B5C5215-7232-480C-9BD7-4B1D9377C69D}"/>
                </a:ext>
              </a:extLst>
            </p:cNvPr>
            <p:cNvSpPr/>
            <p:nvPr/>
          </p:nvSpPr>
          <p:spPr>
            <a:xfrm>
              <a:off x="5546486"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229" name="Oval 228">
              <a:extLst>
                <a:ext uri="{FF2B5EF4-FFF2-40B4-BE49-F238E27FC236}">
                  <a16:creationId xmlns:a16="http://schemas.microsoft.com/office/drawing/2014/main" xmlns="" id="{2B279E55-2C87-449D-BF93-A72AAC8CAF22}"/>
                </a:ext>
              </a:extLst>
            </p:cNvPr>
            <p:cNvSpPr/>
            <p:nvPr/>
          </p:nvSpPr>
          <p:spPr>
            <a:xfrm>
              <a:off x="5813551" y="5840183"/>
              <a:ext cx="195514" cy="188277"/>
            </a:xfrm>
            <a:prstGeom prst="ellipse">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sp>
          <p:nvSpPr>
            <p:cNvPr id="230" name="Oval 229">
              <a:extLst>
                <a:ext uri="{FF2B5EF4-FFF2-40B4-BE49-F238E27FC236}">
                  <a16:creationId xmlns:a16="http://schemas.microsoft.com/office/drawing/2014/main" xmlns="" id="{A858E197-81F0-4E1B-A331-C9F63CD8D5F0}"/>
                </a:ext>
              </a:extLst>
            </p:cNvPr>
            <p:cNvSpPr/>
            <p:nvPr/>
          </p:nvSpPr>
          <p:spPr>
            <a:xfrm>
              <a:off x="6080617" y="5840183"/>
              <a:ext cx="195514" cy="188277"/>
            </a:xfrm>
            <a:prstGeom prst="ellipse">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solidFill>
                  <a:schemeClr val="tx1"/>
                </a:solidFill>
              </a:endParaRPr>
            </a:p>
          </p:txBody>
        </p:sp>
      </p:grpSp>
      <p:sp>
        <p:nvSpPr>
          <p:cNvPr id="130" name="Rectangle 129">
            <a:extLst>
              <a:ext uri="{FF2B5EF4-FFF2-40B4-BE49-F238E27FC236}">
                <a16:creationId xmlns:a16="http://schemas.microsoft.com/office/drawing/2014/main" xmlns="" id="{3D590B68-ECDE-4B27-AD06-CF78CF363931}"/>
              </a:ext>
            </a:extLst>
          </p:cNvPr>
          <p:cNvSpPr/>
          <p:nvPr/>
        </p:nvSpPr>
        <p:spPr bwMode="gray">
          <a:xfrm>
            <a:off x="11183564" y="63986"/>
            <a:ext cx="954107" cy="276999"/>
          </a:xfrm>
          <a:prstGeom prst="rect">
            <a:avLst/>
          </a:prstGeom>
        </p:spPr>
        <p:txBody>
          <a:bodyPr wrap="none">
            <a:spAutoFit/>
          </a:bodyPr>
          <a:lstStyle/>
          <a:p>
            <a:r>
              <a:rPr lang="en-US" sz="1200" b="1" i="1">
                <a:solidFill>
                  <a:srgbClr val="002856"/>
                </a:solidFill>
              </a:rPr>
              <a:t>Illustrative</a:t>
            </a:r>
            <a:endParaRPr lang="en-US" sz="1200" i="1"/>
          </a:p>
        </p:txBody>
      </p:sp>
      <p:sp>
        <p:nvSpPr>
          <p:cNvPr id="3" name="Rectangle 2">
            <a:extLst>
              <a:ext uri="{FF2B5EF4-FFF2-40B4-BE49-F238E27FC236}">
                <a16:creationId xmlns:a16="http://schemas.microsoft.com/office/drawing/2014/main" xmlns="" id="{BF842F55-90E1-48CD-BB59-0AA0B5F6AF4C}"/>
              </a:ext>
            </a:extLst>
          </p:cNvPr>
          <p:cNvSpPr/>
          <p:nvPr/>
        </p:nvSpPr>
        <p:spPr>
          <a:xfrm>
            <a:off x="492027" y="863444"/>
            <a:ext cx="11105803" cy="3543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chemeClr val="tx1"/>
                </a:solidFill>
              </a:rPr>
              <a:t>The career enablers framework is leveraged by individual employees in the senior progression levels of each job family to begin building leadership skills in support of career development into managerial jobs. </a:t>
            </a:r>
          </a:p>
        </p:txBody>
      </p:sp>
    </p:spTree>
    <p:extLst>
      <p:ext uri="{BB962C8B-B14F-4D97-AF65-F5344CB8AC3E}">
        <p14:creationId xmlns:p14="http://schemas.microsoft.com/office/powerpoint/2010/main" val="688629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07E32-E307-4B3A-AAD4-02D013556170}"/>
              </a:ext>
            </a:extLst>
          </p:cNvPr>
          <p:cNvSpPr>
            <a:spLocks noGrp="1"/>
          </p:cNvSpPr>
          <p:nvPr>
            <p:ph type="title"/>
          </p:nvPr>
        </p:nvSpPr>
        <p:spPr/>
        <p:txBody>
          <a:bodyPr/>
          <a:lstStyle/>
          <a:p>
            <a:r>
              <a:rPr lang="en-US"/>
              <a:t>Case Example: Logic-Based Careers Accommodate Change</a:t>
            </a:r>
          </a:p>
        </p:txBody>
      </p:sp>
      <p:sp>
        <p:nvSpPr>
          <p:cNvPr id="100" name="TextBox 99">
            <a:extLst>
              <a:ext uri="{FF2B5EF4-FFF2-40B4-BE49-F238E27FC236}">
                <a16:creationId xmlns:a16="http://schemas.microsoft.com/office/drawing/2014/main" xmlns="" id="{7283C708-350F-484D-A204-351AC52545A1}"/>
              </a:ext>
            </a:extLst>
          </p:cNvPr>
          <p:cNvSpPr txBox="1"/>
          <p:nvPr/>
        </p:nvSpPr>
        <p:spPr>
          <a:xfrm>
            <a:off x="479122" y="860344"/>
            <a:ext cx="10698434" cy="400110"/>
          </a:xfrm>
          <a:prstGeom prst="rect">
            <a:avLst/>
          </a:prstGeom>
          <a:noFill/>
        </p:spPr>
        <p:txBody>
          <a:bodyPr wrap="square" lIns="0" rtlCol="0">
            <a:spAutoFit/>
          </a:bodyPr>
          <a:lstStyle/>
          <a:p>
            <a:r>
              <a:rPr lang="en-US" sz="2000"/>
              <a:t>Schlumberger’s Career Logic</a:t>
            </a:r>
          </a:p>
        </p:txBody>
      </p:sp>
      <p:grpSp>
        <p:nvGrpSpPr>
          <p:cNvPr id="3" name="Group 2">
            <a:extLst>
              <a:ext uri="{FF2B5EF4-FFF2-40B4-BE49-F238E27FC236}">
                <a16:creationId xmlns:a16="http://schemas.microsoft.com/office/drawing/2014/main" xmlns="" id="{AE18CC76-C128-446D-8697-452A32614E3C}"/>
              </a:ext>
            </a:extLst>
          </p:cNvPr>
          <p:cNvGrpSpPr/>
          <p:nvPr/>
        </p:nvGrpSpPr>
        <p:grpSpPr>
          <a:xfrm>
            <a:off x="1441790" y="1530109"/>
            <a:ext cx="9308420" cy="4650827"/>
            <a:chOff x="920417" y="1530109"/>
            <a:chExt cx="9308420" cy="4650827"/>
          </a:xfrm>
        </p:grpSpPr>
        <p:sp>
          <p:nvSpPr>
            <p:cNvPr id="102" name="TextBox 101">
              <a:extLst>
                <a:ext uri="{FF2B5EF4-FFF2-40B4-BE49-F238E27FC236}">
                  <a16:creationId xmlns:a16="http://schemas.microsoft.com/office/drawing/2014/main" xmlns="" id="{B7F52698-EAFB-44D0-9D85-FC801F6096A1}"/>
                </a:ext>
              </a:extLst>
            </p:cNvPr>
            <p:cNvSpPr txBox="1"/>
            <p:nvPr/>
          </p:nvSpPr>
          <p:spPr>
            <a:xfrm>
              <a:off x="4576464" y="5042966"/>
              <a:ext cx="1251875" cy="646331"/>
            </a:xfrm>
            <a:prstGeom prst="rect">
              <a:avLst/>
            </a:prstGeom>
            <a:solidFill>
              <a:srgbClr val="009AD7"/>
            </a:solidFill>
            <a:ln>
              <a:noFill/>
            </a:ln>
          </p:spPr>
          <p:txBody>
            <a:bodyPr wrap="square" lIns="0" rIns="0" rtlCol="0" anchor="ctr">
              <a:spAutoFit/>
            </a:bodyPr>
            <a:lstStyle/>
            <a:p>
              <a:pPr algn="ctr"/>
              <a:r>
                <a:rPr lang="en-US">
                  <a:solidFill>
                    <a:schemeClr val="bg1"/>
                  </a:solidFill>
                </a:rPr>
                <a:t>Current Role</a:t>
              </a:r>
            </a:p>
          </p:txBody>
        </p:sp>
        <p:sp>
          <p:nvSpPr>
            <p:cNvPr id="103" name="TextBox 102">
              <a:extLst>
                <a:ext uri="{FF2B5EF4-FFF2-40B4-BE49-F238E27FC236}">
                  <a16:creationId xmlns:a16="http://schemas.microsoft.com/office/drawing/2014/main" xmlns="" id="{CD4CF68A-D861-4A6A-B690-6AD6784F677D}"/>
                </a:ext>
              </a:extLst>
            </p:cNvPr>
            <p:cNvSpPr txBox="1"/>
            <p:nvPr/>
          </p:nvSpPr>
          <p:spPr>
            <a:xfrm>
              <a:off x="5872955" y="5811604"/>
              <a:ext cx="1701461" cy="369332"/>
            </a:xfrm>
            <a:prstGeom prst="rect">
              <a:avLst/>
            </a:prstGeom>
            <a:noFill/>
            <a:ln>
              <a:noFill/>
            </a:ln>
          </p:spPr>
          <p:txBody>
            <a:bodyPr wrap="square" lIns="0" rIns="0" rtlCol="0">
              <a:spAutoFit/>
            </a:bodyPr>
            <a:lstStyle/>
            <a:p>
              <a:pPr algn="ctr"/>
              <a:r>
                <a:rPr lang="en-US" b="1">
                  <a:solidFill>
                    <a:srgbClr val="002856"/>
                  </a:solidFill>
                </a:rPr>
                <a:t>Exposure</a:t>
              </a:r>
              <a:endParaRPr lang="en-US">
                <a:solidFill>
                  <a:srgbClr val="002856"/>
                </a:solidFill>
              </a:endParaRPr>
            </a:p>
          </p:txBody>
        </p:sp>
        <p:sp>
          <p:nvSpPr>
            <p:cNvPr id="104" name="TextBox 103">
              <a:extLst>
                <a:ext uri="{FF2B5EF4-FFF2-40B4-BE49-F238E27FC236}">
                  <a16:creationId xmlns:a16="http://schemas.microsoft.com/office/drawing/2014/main" xmlns="" id="{98FB8382-56F3-475F-9733-835B7DF77013}"/>
                </a:ext>
              </a:extLst>
            </p:cNvPr>
            <p:cNvSpPr txBox="1"/>
            <p:nvPr/>
          </p:nvSpPr>
          <p:spPr>
            <a:xfrm rot="16200000">
              <a:off x="3508788" y="3483342"/>
              <a:ext cx="1534450" cy="369332"/>
            </a:xfrm>
            <a:prstGeom prst="rect">
              <a:avLst/>
            </a:prstGeom>
            <a:noFill/>
            <a:ln>
              <a:noFill/>
            </a:ln>
          </p:spPr>
          <p:txBody>
            <a:bodyPr wrap="square" lIns="0" rIns="0" rtlCol="0">
              <a:spAutoFit/>
            </a:bodyPr>
            <a:lstStyle/>
            <a:p>
              <a:pPr algn="ctr"/>
              <a:r>
                <a:rPr lang="en-US" b="1">
                  <a:solidFill>
                    <a:srgbClr val="002856"/>
                  </a:solidFill>
                </a:rPr>
                <a:t>Expertise</a:t>
              </a:r>
              <a:endParaRPr lang="en-US">
                <a:solidFill>
                  <a:srgbClr val="002856"/>
                </a:solidFill>
              </a:endParaRPr>
            </a:p>
          </p:txBody>
        </p:sp>
        <p:sp>
          <p:nvSpPr>
            <p:cNvPr id="105" name="Freeform 7">
              <a:extLst>
                <a:ext uri="{FF2B5EF4-FFF2-40B4-BE49-F238E27FC236}">
                  <a16:creationId xmlns:a16="http://schemas.microsoft.com/office/drawing/2014/main" xmlns="" id="{F887C313-37E5-445F-8D8D-16A3FDA1CD52}"/>
                </a:ext>
              </a:extLst>
            </p:cNvPr>
            <p:cNvSpPr/>
            <p:nvPr/>
          </p:nvSpPr>
          <p:spPr>
            <a:xfrm>
              <a:off x="4479014" y="1530109"/>
              <a:ext cx="4489343" cy="4275799"/>
            </a:xfrm>
            <a:custGeom>
              <a:avLst/>
              <a:gdLst>
                <a:gd name="connsiteX0" fmla="*/ 0 w 3406140"/>
                <a:gd name="connsiteY0" fmla="*/ 0 h 2133600"/>
                <a:gd name="connsiteX1" fmla="*/ 0 w 3406140"/>
                <a:gd name="connsiteY1" fmla="*/ 2133600 h 2133600"/>
                <a:gd name="connsiteX2" fmla="*/ 3406140 w 3406140"/>
                <a:gd name="connsiteY2" fmla="*/ 2133600 h 2133600"/>
              </a:gdLst>
              <a:ahLst/>
              <a:cxnLst>
                <a:cxn ang="0">
                  <a:pos x="connsiteX0" y="connsiteY0"/>
                </a:cxn>
                <a:cxn ang="0">
                  <a:pos x="connsiteX1" y="connsiteY1"/>
                </a:cxn>
                <a:cxn ang="0">
                  <a:pos x="connsiteX2" y="connsiteY2"/>
                </a:cxn>
              </a:cxnLst>
              <a:rect l="l" t="t" r="r" b="b"/>
              <a:pathLst>
                <a:path w="3406140" h="2133600">
                  <a:moveTo>
                    <a:pt x="0" y="0"/>
                  </a:moveTo>
                  <a:lnTo>
                    <a:pt x="0" y="2133600"/>
                  </a:lnTo>
                  <a:lnTo>
                    <a:pt x="3406140" y="2133600"/>
                  </a:lnTo>
                </a:path>
              </a:pathLst>
            </a:custGeom>
            <a:noFill/>
            <a:ln w="28575">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856"/>
                </a:solidFill>
              </a:endParaRPr>
            </a:p>
          </p:txBody>
        </p:sp>
        <p:sp>
          <p:nvSpPr>
            <p:cNvPr id="106" name="Right Arrow 64">
              <a:extLst>
                <a:ext uri="{FF2B5EF4-FFF2-40B4-BE49-F238E27FC236}">
                  <a16:creationId xmlns:a16="http://schemas.microsoft.com/office/drawing/2014/main" xmlns="" id="{FFAFD2A6-42A5-472D-A21C-81FB44A55F60}"/>
                </a:ext>
              </a:extLst>
            </p:cNvPr>
            <p:cNvSpPr/>
            <p:nvPr/>
          </p:nvSpPr>
          <p:spPr>
            <a:xfrm>
              <a:off x="5925789" y="5053537"/>
              <a:ext cx="2632434" cy="635756"/>
            </a:xfrm>
            <a:prstGeom prst="rightArrow">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7" name="Right Arrow 95">
              <a:extLst>
                <a:ext uri="{FF2B5EF4-FFF2-40B4-BE49-F238E27FC236}">
                  <a16:creationId xmlns:a16="http://schemas.microsoft.com/office/drawing/2014/main" xmlns="" id="{9CD5E63F-693F-425B-9D90-3D5B957222F7}"/>
                </a:ext>
              </a:extLst>
            </p:cNvPr>
            <p:cNvSpPr/>
            <p:nvPr/>
          </p:nvSpPr>
          <p:spPr>
            <a:xfrm rot="16200000">
              <a:off x="3861502" y="3480962"/>
              <a:ext cx="2144602" cy="657939"/>
            </a:xfrm>
            <a:prstGeom prst="rightArrow">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TextBox 107">
              <a:extLst>
                <a:ext uri="{FF2B5EF4-FFF2-40B4-BE49-F238E27FC236}">
                  <a16:creationId xmlns:a16="http://schemas.microsoft.com/office/drawing/2014/main" xmlns="" id="{136427C0-1D9E-4448-9DFC-C4B7BA82E280}"/>
                </a:ext>
              </a:extLst>
            </p:cNvPr>
            <p:cNvSpPr txBox="1"/>
            <p:nvPr/>
          </p:nvSpPr>
          <p:spPr>
            <a:xfrm rot="16200000">
              <a:off x="4924652" y="3398917"/>
              <a:ext cx="972790" cy="276999"/>
            </a:xfrm>
            <a:prstGeom prst="rect">
              <a:avLst/>
            </a:prstGeom>
            <a:noFill/>
            <a:ln>
              <a:noFill/>
            </a:ln>
          </p:spPr>
          <p:txBody>
            <a:bodyPr wrap="square" lIns="0" rIns="0" rtlCol="0">
              <a:spAutoFit/>
            </a:bodyPr>
            <a:lstStyle/>
            <a:p>
              <a:pPr algn="ctr"/>
              <a:r>
                <a:rPr lang="en-US" sz="1200">
                  <a:solidFill>
                    <a:srgbClr val="FFFFFF"/>
                  </a:solidFill>
                </a:rPr>
                <a:t>Future Roles </a:t>
              </a:r>
            </a:p>
          </p:txBody>
        </p:sp>
        <p:sp>
          <p:nvSpPr>
            <p:cNvPr id="109" name="TextBox 108">
              <a:extLst>
                <a:ext uri="{FF2B5EF4-FFF2-40B4-BE49-F238E27FC236}">
                  <a16:creationId xmlns:a16="http://schemas.microsoft.com/office/drawing/2014/main" xmlns="" id="{68864C62-CBBC-45EC-A482-3FD2168AC01E}"/>
                </a:ext>
              </a:extLst>
            </p:cNvPr>
            <p:cNvSpPr txBox="1"/>
            <p:nvPr/>
          </p:nvSpPr>
          <p:spPr>
            <a:xfrm>
              <a:off x="6371598" y="4651863"/>
              <a:ext cx="943051" cy="276999"/>
            </a:xfrm>
            <a:prstGeom prst="rect">
              <a:avLst/>
            </a:prstGeom>
            <a:noFill/>
            <a:ln>
              <a:noFill/>
            </a:ln>
          </p:spPr>
          <p:txBody>
            <a:bodyPr wrap="square" lIns="0" rIns="0" rtlCol="0">
              <a:spAutoFit/>
            </a:bodyPr>
            <a:lstStyle/>
            <a:p>
              <a:pPr algn="ctr"/>
              <a:r>
                <a:rPr lang="en-US" sz="1200">
                  <a:solidFill>
                    <a:srgbClr val="FFFFFF"/>
                  </a:solidFill>
                </a:rPr>
                <a:t>Future Roles </a:t>
              </a:r>
            </a:p>
          </p:txBody>
        </p:sp>
        <p:sp>
          <p:nvSpPr>
            <p:cNvPr id="110" name="TextBox 109">
              <a:extLst>
                <a:ext uri="{FF2B5EF4-FFF2-40B4-BE49-F238E27FC236}">
                  <a16:creationId xmlns:a16="http://schemas.microsoft.com/office/drawing/2014/main" xmlns="" id="{BBF73B54-D54F-4CBC-8F31-EA6F895A29E4}"/>
                </a:ext>
              </a:extLst>
            </p:cNvPr>
            <p:cNvSpPr txBox="1">
              <a:spLocks noChangeAspect="1"/>
            </p:cNvSpPr>
            <p:nvPr/>
          </p:nvSpPr>
          <p:spPr>
            <a:xfrm flipH="1">
              <a:off x="4743804" y="2263857"/>
              <a:ext cx="401165" cy="401165"/>
            </a:xfrm>
            <a:prstGeom prst="ellipse">
              <a:avLst/>
            </a:prstGeom>
            <a:solidFill>
              <a:srgbClr val="FF540A"/>
            </a:solidFill>
          </p:spPr>
          <p:txBody>
            <a:bodyPr wrap="none" lIns="0" tIns="0" rIns="0" bIns="0" rtlCol="0" anchor="ctr" anchorCtr="1">
              <a:noAutofit/>
            </a:bodyPr>
            <a:lstStyle/>
            <a:p>
              <a:pPr algn="ctr"/>
              <a:r>
                <a:rPr lang="en-US" b="1">
                  <a:solidFill>
                    <a:schemeClr val="bg1"/>
                  </a:solidFill>
                </a:rPr>
                <a:t>1</a:t>
              </a:r>
            </a:p>
          </p:txBody>
        </p:sp>
        <p:sp>
          <p:nvSpPr>
            <p:cNvPr id="111" name="TextBox 110">
              <a:extLst>
                <a:ext uri="{FF2B5EF4-FFF2-40B4-BE49-F238E27FC236}">
                  <a16:creationId xmlns:a16="http://schemas.microsoft.com/office/drawing/2014/main" xmlns="" id="{6E16E415-9CA5-430D-88B3-6D67847C8423}"/>
                </a:ext>
              </a:extLst>
            </p:cNvPr>
            <p:cNvSpPr txBox="1">
              <a:spLocks noChangeAspect="1"/>
            </p:cNvSpPr>
            <p:nvPr/>
          </p:nvSpPr>
          <p:spPr>
            <a:xfrm flipH="1">
              <a:off x="8595532" y="5167245"/>
              <a:ext cx="397771" cy="397771"/>
            </a:xfrm>
            <a:prstGeom prst="ellipse">
              <a:avLst/>
            </a:prstGeom>
            <a:solidFill>
              <a:srgbClr val="FF540A"/>
            </a:solidFill>
            <a:ln>
              <a:noFill/>
            </a:ln>
          </p:spPr>
          <p:txBody>
            <a:bodyPr wrap="none" lIns="0" tIns="0" rIns="0" bIns="0" rtlCol="0" anchor="ctr" anchorCtr="1">
              <a:noAutofit/>
            </a:bodyPr>
            <a:lstStyle/>
            <a:p>
              <a:pPr algn="ctr"/>
              <a:r>
                <a:rPr lang="en-US" b="1">
                  <a:solidFill>
                    <a:schemeClr val="bg1"/>
                  </a:solidFill>
                </a:rPr>
                <a:t>2</a:t>
              </a:r>
            </a:p>
          </p:txBody>
        </p:sp>
        <p:cxnSp>
          <p:nvCxnSpPr>
            <p:cNvPr id="112" name="Straight Arrow Connector 111">
              <a:extLst>
                <a:ext uri="{FF2B5EF4-FFF2-40B4-BE49-F238E27FC236}">
                  <a16:creationId xmlns:a16="http://schemas.microsoft.com/office/drawing/2014/main" xmlns="" id="{EBE86FC6-9C22-40BF-B1FA-63C0BF4A6E69}"/>
                </a:ext>
              </a:extLst>
            </p:cNvPr>
            <p:cNvCxnSpPr>
              <a:cxnSpLocks/>
            </p:cNvCxnSpPr>
            <p:nvPr/>
          </p:nvCxnSpPr>
          <p:spPr>
            <a:xfrm>
              <a:off x="4007844" y="2464439"/>
              <a:ext cx="694395" cy="0"/>
            </a:xfrm>
            <a:prstGeom prst="straightConnector1">
              <a:avLst/>
            </a:prstGeom>
            <a:ln w="25400">
              <a:solidFill>
                <a:srgbClr val="FF540A"/>
              </a:solidFill>
              <a:tailEnd type="triangle" w="lg" len="med"/>
            </a:ln>
          </p:spPr>
          <p:style>
            <a:lnRef idx="1">
              <a:schemeClr val="accent1"/>
            </a:lnRef>
            <a:fillRef idx="0">
              <a:schemeClr val="accent1"/>
            </a:fillRef>
            <a:effectRef idx="0">
              <a:schemeClr val="accent1"/>
            </a:effectRef>
            <a:fontRef idx="minor">
              <a:schemeClr val="tx1"/>
            </a:fontRef>
          </p:style>
        </p:cxnSp>
        <p:sp>
          <p:nvSpPr>
            <p:cNvPr id="113" name="object 22">
              <a:extLst>
                <a:ext uri="{FF2B5EF4-FFF2-40B4-BE49-F238E27FC236}">
                  <a16:creationId xmlns:a16="http://schemas.microsoft.com/office/drawing/2014/main" xmlns="" id="{1156777C-E6DE-4136-9C21-CD62602E2991}"/>
                </a:ext>
              </a:extLst>
            </p:cNvPr>
            <p:cNvSpPr/>
            <p:nvPr/>
          </p:nvSpPr>
          <p:spPr>
            <a:xfrm>
              <a:off x="920417" y="1530109"/>
              <a:ext cx="3087428" cy="2385268"/>
            </a:xfrm>
            <a:custGeom>
              <a:avLst/>
              <a:gdLst/>
              <a:ahLst/>
              <a:cxnLst/>
              <a:rect l="l" t="t" r="r" b="b"/>
              <a:pathLst>
                <a:path w="1242695" h="1253489">
                  <a:moveTo>
                    <a:pt x="0" y="1253489"/>
                  </a:moveTo>
                  <a:lnTo>
                    <a:pt x="1242250" y="1253489"/>
                  </a:lnTo>
                  <a:lnTo>
                    <a:pt x="1242250" y="0"/>
                  </a:lnTo>
                  <a:lnTo>
                    <a:pt x="0" y="0"/>
                  </a:lnTo>
                  <a:lnTo>
                    <a:pt x="0" y="1253489"/>
                  </a:lnTo>
                  <a:close/>
                </a:path>
              </a:pathLst>
            </a:custGeom>
            <a:noFill/>
            <a:ln w="25400">
              <a:solidFill>
                <a:srgbClr val="FF540A"/>
              </a:solidFill>
            </a:ln>
          </p:spPr>
          <p:txBody>
            <a:bodyPr wrap="square" lIns="91440" tIns="91440" rIns="91440" bIns="91440" rtlCol="0">
              <a:spAutoFit/>
            </a:bodyPr>
            <a:lstStyle/>
            <a:p>
              <a:pPr>
                <a:spcAft>
                  <a:spcPts val="600"/>
                </a:spcAft>
              </a:pPr>
              <a:r>
                <a:rPr lang="en-US" sz="2000" b="1">
                  <a:solidFill>
                    <a:srgbClr val="002856"/>
                  </a:solidFill>
                  <a:cs typeface="Calibri" panose="020F0502020204030204" pitchFamily="34" charset="0"/>
                </a:rPr>
                <a:t>Focused Career Logic: </a:t>
              </a:r>
            </a:p>
            <a:p>
              <a:pPr>
                <a:spcAft>
                  <a:spcPts val="600"/>
                </a:spcAft>
              </a:pPr>
              <a:r>
                <a:rPr lang="en-US">
                  <a:cs typeface="Calibri" panose="020F0502020204030204" pitchFamily="34" charset="0"/>
                </a:rPr>
                <a:t>Roles focused on gaining experience within a function.</a:t>
              </a:r>
            </a:p>
            <a:p>
              <a:pPr>
                <a:spcAft>
                  <a:spcPts val="300"/>
                </a:spcAft>
              </a:pPr>
              <a:r>
                <a:rPr lang="en-US">
                  <a:cs typeface="Calibri" panose="020F0502020204030204" pitchFamily="34" charset="0"/>
                </a:rPr>
                <a:t>Example careers:</a:t>
              </a:r>
            </a:p>
            <a:p>
              <a:pPr marL="171450" indent="-171450">
                <a:spcAft>
                  <a:spcPts val="300"/>
                </a:spcAft>
                <a:buFont typeface="Arial" panose="020B0604020202020204" pitchFamily="34" charset="0"/>
                <a:buChar char="•"/>
              </a:pPr>
              <a:r>
                <a:rPr lang="en-US">
                  <a:cs typeface="Calibri" panose="020F0502020204030204" pitchFamily="34" charset="0"/>
                </a:rPr>
                <a:t>Expert and technical careers within functions</a:t>
              </a:r>
            </a:p>
            <a:p>
              <a:pPr marL="171450" indent="-171450">
                <a:spcAft>
                  <a:spcPts val="300"/>
                </a:spcAft>
                <a:buFont typeface="Arial" panose="020B0604020202020204" pitchFamily="34" charset="0"/>
                <a:buChar char="•"/>
              </a:pPr>
              <a:r>
                <a:rPr lang="en-US">
                  <a:cs typeface="Calibri" panose="020F0502020204030204" pitchFamily="34" charset="0"/>
                </a:rPr>
                <a:t>Functional Management </a:t>
              </a:r>
            </a:p>
          </p:txBody>
        </p:sp>
        <p:cxnSp>
          <p:nvCxnSpPr>
            <p:cNvPr id="114" name="Straight Arrow Connector 113">
              <a:extLst>
                <a:ext uri="{FF2B5EF4-FFF2-40B4-BE49-F238E27FC236}">
                  <a16:creationId xmlns:a16="http://schemas.microsoft.com/office/drawing/2014/main" xmlns="" id="{F0D9EBB4-63BE-4B90-B4F7-C09BE36B9FBA}"/>
                </a:ext>
              </a:extLst>
            </p:cNvPr>
            <p:cNvCxnSpPr>
              <a:cxnSpLocks/>
            </p:cNvCxnSpPr>
            <p:nvPr/>
          </p:nvCxnSpPr>
          <p:spPr>
            <a:xfrm flipH="1">
              <a:off x="8794417" y="4596576"/>
              <a:ext cx="1" cy="490074"/>
            </a:xfrm>
            <a:prstGeom prst="straightConnector1">
              <a:avLst/>
            </a:prstGeom>
            <a:ln w="25400">
              <a:solidFill>
                <a:srgbClr val="FF540A"/>
              </a:solidFill>
              <a:tailEnd type="triangle" w="lg" len="med"/>
            </a:ln>
          </p:spPr>
          <p:style>
            <a:lnRef idx="1">
              <a:schemeClr val="accent1"/>
            </a:lnRef>
            <a:fillRef idx="0">
              <a:schemeClr val="accent1"/>
            </a:fillRef>
            <a:effectRef idx="0">
              <a:schemeClr val="accent1"/>
            </a:effectRef>
            <a:fontRef idx="minor">
              <a:schemeClr val="tx1"/>
            </a:fontRef>
          </p:style>
        </p:cxnSp>
        <p:sp>
          <p:nvSpPr>
            <p:cNvPr id="115" name="object 22">
              <a:extLst>
                <a:ext uri="{FF2B5EF4-FFF2-40B4-BE49-F238E27FC236}">
                  <a16:creationId xmlns:a16="http://schemas.microsoft.com/office/drawing/2014/main" xmlns="" id="{6BE3143C-1352-458B-A183-B0290814CA77}"/>
                </a:ext>
              </a:extLst>
            </p:cNvPr>
            <p:cNvSpPr/>
            <p:nvPr/>
          </p:nvSpPr>
          <p:spPr>
            <a:xfrm>
              <a:off x="6962226" y="2672972"/>
              <a:ext cx="3266611" cy="2069797"/>
            </a:xfrm>
            <a:custGeom>
              <a:avLst/>
              <a:gdLst/>
              <a:ahLst/>
              <a:cxnLst/>
              <a:rect l="l" t="t" r="r" b="b"/>
              <a:pathLst>
                <a:path w="1242695" h="1253489">
                  <a:moveTo>
                    <a:pt x="0" y="1253489"/>
                  </a:moveTo>
                  <a:lnTo>
                    <a:pt x="1242250" y="1253489"/>
                  </a:lnTo>
                  <a:lnTo>
                    <a:pt x="1242250" y="0"/>
                  </a:lnTo>
                  <a:lnTo>
                    <a:pt x="0" y="0"/>
                  </a:lnTo>
                  <a:lnTo>
                    <a:pt x="0" y="1253489"/>
                  </a:lnTo>
                  <a:close/>
                </a:path>
              </a:pathLst>
            </a:custGeom>
            <a:solidFill>
              <a:schemeClr val="bg1"/>
            </a:solidFill>
            <a:ln w="25400">
              <a:solidFill>
                <a:srgbClr val="FF540A"/>
              </a:solidFill>
            </a:ln>
          </p:spPr>
          <p:txBody>
            <a:bodyPr wrap="square" lIns="91440" tIns="91440" rIns="91440" bIns="91440" rtlCol="0">
              <a:spAutoFit/>
            </a:bodyPr>
            <a:lstStyle/>
            <a:p>
              <a:pPr>
                <a:spcAft>
                  <a:spcPts val="600"/>
                </a:spcAft>
              </a:pPr>
              <a:r>
                <a:rPr lang="en-US" sz="2000" b="1">
                  <a:solidFill>
                    <a:srgbClr val="002856"/>
                  </a:solidFill>
                  <a:cs typeface="Calibri" panose="020F0502020204030204" pitchFamily="34" charset="0"/>
                </a:rPr>
                <a:t>Transverse Career Logic: </a:t>
              </a:r>
            </a:p>
            <a:p>
              <a:pPr>
                <a:spcAft>
                  <a:spcPts val="600"/>
                </a:spcAft>
              </a:pPr>
              <a:r>
                <a:rPr lang="en-US">
                  <a:cs typeface="Calibri" panose="020F0502020204030204" pitchFamily="34" charset="0"/>
                </a:rPr>
                <a:t>Roles focused on gaining experiences across functions.</a:t>
              </a:r>
            </a:p>
            <a:p>
              <a:pPr>
                <a:spcAft>
                  <a:spcPts val="300"/>
                </a:spcAft>
              </a:pPr>
              <a:r>
                <a:rPr lang="en-US">
                  <a:cs typeface="Calibri" panose="020F0502020204030204" pitchFamily="34" charset="0"/>
                </a:rPr>
                <a:t>Example careers: </a:t>
              </a:r>
            </a:p>
            <a:p>
              <a:pPr marL="171450" indent="-171450">
                <a:spcAft>
                  <a:spcPts val="300"/>
                </a:spcAft>
                <a:buFont typeface="Arial" panose="020B0604020202020204" pitchFamily="34" charset="0"/>
                <a:buChar char="•"/>
              </a:pPr>
              <a:r>
                <a:rPr lang="en-US">
                  <a:cs typeface="Calibri" panose="020F0502020204030204" pitchFamily="34" charset="0"/>
                </a:rPr>
                <a:t>General management (oversight across functions)</a:t>
              </a:r>
              <a:endParaRPr lang="en-US" b="1">
                <a:cs typeface="Calibri" panose="020F0502020204030204" pitchFamily="34" charset="0"/>
              </a:endParaRPr>
            </a:p>
          </p:txBody>
        </p:sp>
      </p:grpSp>
      <p:pic>
        <p:nvPicPr>
          <p:cNvPr id="19" name="Picture 18">
            <a:extLst>
              <a:ext uri="{FF2B5EF4-FFF2-40B4-BE49-F238E27FC236}">
                <a16:creationId xmlns:a16="http://schemas.microsoft.com/office/drawing/2014/main" xmlns="" id="{C8D1B7D2-B80C-4B78-901B-45525D8611A4}"/>
              </a:ext>
            </a:extLst>
          </p:cNvPr>
          <p:cNvPicPr>
            <a:picLocks noChangeAspect="1"/>
          </p:cNvPicPr>
          <p:nvPr/>
        </p:nvPicPr>
        <p:blipFill>
          <a:blip r:embed="rId3"/>
          <a:stretch>
            <a:fillRect/>
          </a:stretch>
        </p:blipFill>
        <p:spPr>
          <a:xfrm>
            <a:off x="10415752" y="1116332"/>
            <a:ext cx="1322526" cy="293895"/>
          </a:xfrm>
          <a:prstGeom prst="rect">
            <a:avLst/>
          </a:prstGeom>
        </p:spPr>
      </p:pic>
      <p:sp>
        <p:nvSpPr>
          <p:cNvPr id="20" name="Google Shape;118;p17">
            <a:extLst>
              <a:ext uri="{FF2B5EF4-FFF2-40B4-BE49-F238E27FC236}">
                <a16:creationId xmlns:a16="http://schemas.microsoft.com/office/drawing/2014/main" xmlns="" id="{5107D787-745F-4EAF-B04B-D187E7B4F183}"/>
              </a:ext>
            </a:extLst>
          </p:cNvPr>
          <p:cNvSpPr txBox="1"/>
          <p:nvPr/>
        </p:nvSpPr>
        <p:spPr>
          <a:xfrm>
            <a:off x="548185" y="6142752"/>
            <a:ext cx="6229673" cy="123111"/>
          </a:xfrm>
          <a:prstGeom prst="rect">
            <a:avLst/>
          </a:prstGeom>
          <a:noFill/>
        </p:spPr>
        <p:txBody>
          <a:bodyPr wrap="square" lIns="0" tIns="0" rIns="0" bIns="0" rtlCol="0" anchor="b" anchorCtr="0">
            <a:spAutoFit/>
          </a:bodyPr>
          <a:lstStyle>
            <a:defPPr>
              <a:defRPr lang="en-US"/>
            </a:defPPr>
            <a:lvl1pPr lvl="0">
              <a:defRPr sz="800">
                <a:solidFill>
                  <a:srgbClr val="6F7878"/>
                </a:solidFill>
              </a:defRPr>
            </a:lvl1pPr>
          </a:lstStyle>
          <a:p>
            <a:r>
              <a:rPr lang="en-US"/>
              <a:t>Source: Adapted From Schlumberger</a:t>
            </a:r>
          </a:p>
        </p:txBody>
      </p:sp>
    </p:spTree>
    <p:extLst>
      <p:ext uri="{BB962C8B-B14F-4D97-AF65-F5344CB8AC3E}">
        <p14:creationId xmlns:p14="http://schemas.microsoft.com/office/powerpoint/2010/main" val="2325777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FC802AC-DE44-43C6-B98C-607757AF172C}"/>
              </a:ext>
            </a:extLst>
          </p:cNvPr>
          <p:cNvSpPr>
            <a:spLocks noGrp="1"/>
          </p:cNvSpPr>
          <p:nvPr>
            <p:ph type="title"/>
          </p:nvPr>
        </p:nvSpPr>
        <p:spPr/>
        <p:txBody>
          <a:bodyPr/>
          <a:lstStyle/>
          <a:p>
            <a:r>
              <a:rPr lang="en-US"/>
              <a:t>Case Example: Employees Grow in a Changing Context</a:t>
            </a:r>
          </a:p>
        </p:txBody>
      </p:sp>
      <p:grpSp>
        <p:nvGrpSpPr>
          <p:cNvPr id="2" name="Group 1">
            <a:extLst>
              <a:ext uri="{FF2B5EF4-FFF2-40B4-BE49-F238E27FC236}">
                <a16:creationId xmlns:a16="http://schemas.microsoft.com/office/drawing/2014/main" xmlns="" id="{8CFC89D4-DE55-41FE-98A8-EB8BBB963EEE}"/>
              </a:ext>
            </a:extLst>
          </p:cNvPr>
          <p:cNvGrpSpPr/>
          <p:nvPr/>
        </p:nvGrpSpPr>
        <p:grpSpPr>
          <a:xfrm>
            <a:off x="1551159" y="1362728"/>
            <a:ext cx="9089683" cy="4954406"/>
            <a:chOff x="1304862" y="1494808"/>
            <a:chExt cx="9089683" cy="4954406"/>
          </a:xfrm>
        </p:grpSpPr>
        <p:grpSp>
          <p:nvGrpSpPr>
            <p:cNvPr id="6" name="Group 5">
              <a:extLst>
                <a:ext uri="{FF2B5EF4-FFF2-40B4-BE49-F238E27FC236}">
                  <a16:creationId xmlns:a16="http://schemas.microsoft.com/office/drawing/2014/main" xmlns="" id="{6E010342-28A9-447E-A275-18FBEC24C006}"/>
                </a:ext>
              </a:extLst>
            </p:cNvPr>
            <p:cNvGrpSpPr/>
            <p:nvPr/>
          </p:nvGrpSpPr>
          <p:grpSpPr>
            <a:xfrm>
              <a:off x="1304862" y="1494808"/>
              <a:ext cx="9089683" cy="3981569"/>
              <a:chOff x="1248694" y="2809123"/>
              <a:chExt cx="6929498" cy="3250286"/>
            </a:xfrm>
          </p:grpSpPr>
          <p:sp>
            <p:nvSpPr>
              <p:cNvPr id="7" name="Rectangle 6">
                <a:extLst>
                  <a:ext uri="{FF2B5EF4-FFF2-40B4-BE49-F238E27FC236}">
                    <a16:creationId xmlns:a16="http://schemas.microsoft.com/office/drawing/2014/main" xmlns="" id="{F58D84F7-C94E-4C1B-A3B0-BA76B4CE4EE7}"/>
                  </a:ext>
                </a:extLst>
              </p:cNvPr>
              <p:cNvSpPr/>
              <p:nvPr/>
            </p:nvSpPr>
            <p:spPr>
              <a:xfrm>
                <a:off x="1248694" y="4098384"/>
                <a:ext cx="6868052" cy="100694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8" name="Rectangle 7">
                <a:extLst>
                  <a:ext uri="{FF2B5EF4-FFF2-40B4-BE49-F238E27FC236}">
                    <a16:creationId xmlns:a16="http://schemas.microsoft.com/office/drawing/2014/main" xmlns="" id="{5F269D21-F890-4B9D-9C65-DC4F8AAE27D6}"/>
                  </a:ext>
                </a:extLst>
              </p:cNvPr>
              <p:cNvSpPr/>
              <p:nvPr/>
            </p:nvSpPr>
            <p:spPr>
              <a:xfrm>
                <a:off x="1248696" y="5174425"/>
                <a:ext cx="6868050" cy="274429"/>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9" name="TextBox 8">
                <a:extLst>
                  <a:ext uri="{FF2B5EF4-FFF2-40B4-BE49-F238E27FC236}">
                    <a16:creationId xmlns:a16="http://schemas.microsoft.com/office/drawing/2014/main" xmlns="" id="{5CDD821A-201C-4ABF-A0FC-5057E6AE5A40}"/>
                  </a:ext>
                </a:extLst>
              </p:cNvPr>
              <p:cNvSpPr txBox="1"/>
              <p:nvPr/>
            </p:nvSpPr>
            <p:spPr>
              <a:xfrm>
                <a:off x="1328019" y="5194573"/>
                <a:ext cx="998165" cy="226123"/>
              </a:xfrm>
              <a:prstGeom prst="rect">
                <a:avLst/>
              </a:prstGeom>
              <a:noFill/>
              <a:ln>
                <a:noFill/>
              </a:ln>
            </p:spPr>
            <p:txBody>
              <a:bodyPr wrap="square" lIns="0" tIns="0" rIns="0" bIns="0" rtlCol="0">
                <a:spAutoFit/>
              </a:bodyPr>
              <a:lstStyle/>
              <a:p>
                <a:r>
                  <a:rPr lang="en-US" b="1">
                    <a:solidFill>
                      <a:schemeClr val="bg1"/>
                    </a:solidFill>
                  </a:rPr>
                  <a:t>Next Role </a:t>
                </a:r>
                <a:endParaRPr lang="en-US">
                  <a:solidFill>
                    <a:schemeClr val="bg1"/>
                  </a:solidFill>
                </a:endParaRPr>
              </a:p>
            </p:txBody>
          </p:sp>
          <p:sp>
            <p:nvSpPr>
              <p:cNvPr id="10" name="TextBox 9">
                <a:extLst>
                  <a:ext uri="{FF2B5EF4-FFF2-40B4-BE49-F238E27FC236}">
                    <a16:creationId xmlns:a16="http://schemas.microsoft.com/office/drawing/2014/main" xmlns="" id="{437D6C55-A7BE-4398-B399-75957CEB246D}"/>
                  </a:ext>
                </a:extLst>
              </p:cNvPr>
              <p:cNvSpPr txBox="1"/>
              <p:nvPr/>
            </p:nvSpPr>
            <p:spPr>
              <a:xfrm>
                <a:off x="1319126" y="4141001"/>
                <a:ext cx="1164046" cy="226123"/>
              </a:xfrm>
              <a:prstGeom prst="rect">
                <a:avLst/>
              </a:prstGeom>
              <a:noFill/>
              <a:ln>
                <a:noFill/>
              </a:ln>
            </p:spPr>
            <p:txBody>
              <a:bodyPr wrap="square" lIns="0" tIns="0" rIns="0" bIns="0" rtlCol="0">
                <a:spAutoFit/>
              </a:bodyPr>
              <a:lstStyle/>
              <a:p>
                <a:r>
                  <a:rPr lang="en-US" b="1">
                    <a:solidFill>
                      <a:srgbClr val="002856"/>
                    </a:solidFill>
                  </a:rPr>
                  <a:t>Future Roles </a:t>
                </a:r>
                <a:endParaRPr lang="en-US">
                  <a:solidFill>
                    <a:srgbClr val="002856"/>
                  </a:solidFill>
                </a:endParaRPr>
              </a:p>
            </p:txBody>
          </p:sp>
          <p:sp>
            <p:nvSpPr>
              <p:cNvPr id="11" name="TextBox 10">
                <a:extLst>
                  <a:ext uri="{FF2B5EF4-FFF2-40B4-BE49-F238E27FC236}">
                    <a16:creationId xmlns:a16="http://schemas.microsoft.com/office/drawing/2014/main" xmlns="" id="{8BA0A72A-05F3-470C-85B5-C9BADB13F029}"/>
                  </a:ext>
                </a:extLst>
              </p:cNvPr>
              <p:cNvSpPr txBox="1"/>
              <p:nvPr/>
            </p:nvSpPr>
            <p:spPr>
              <a:xfrm>
                <a:off x="5595159" y="4141001"/>
                <a:ext cx="2521597" cy="904493"/>
              </a:xfrm>
              <a:prstGeom prst="rect">
                <a:avLst/>
              </a:prstGeom>
              <a:noFill/>
              <a:ln>
                <a:noFill/>
              </a:ln>
            </p:spPr>
            <p:txBody>
              <a:bodyPr wrap="square" lIns="0" tIns="0" rIns="0" bIns="0" rtlCol="0">
                <a:spAutoFit/>
              </a:bodyPr>
              <a:lstStyle/>
              <a:p>
                <a:r>
                  <a:rPr lang="en-US" b="1">
                    <a:solidFill>
                      <a:srgbClr val="002856"/>
                    </a:solidFill>
                    <a:cs typeface="Calibri" panose="020F0502020204030204" pitchFamily="34" charset="0"/>
                  </a:rPr>
                  <a:t>Iterative Career Paths </a:t>
                </a:r>
              </a:p>
              <a:p>
                <a:r>
                  <a:rPr lang="en-US">
                    <a:cs typeface="Calibri" panose="020F0502020204030204" pitchFamily="34" charset="0"/>
                  </a:rPr>
                  <a:t>Future roles depend on changing organizational context and employee preferences.</a:t>
                </a:r>
              </a:p>
            </p:txBody>
          </p:sp>
          <p:sp>
            <p:nvSpPr>
              <p:cNvPr id="12" name="TextBox 11">
                <a:extLst>
                  <a:ext uri="{FF2B5EF4-FFF2-40B4-BE49-F238E27FC236}">
                    <a16:creationId xmlns:a16="http://schemas.microsoft.com/office/drawing/2014/main" xmlns="" id="{210F7B9C-BE8A-4F2C-ACF5-1D4F310FB9CF}"/>
                  </a:ext>
                </a:extLst>
              </p:cNvPr>
              <p:cNvSpPr txBox="1"/>
              <p:nvPr/>
            </p:nvSpPr>
            <p:spPr>
              <a:xfrm>
                <a:off x="5361586" y="5182924"/>
                <a:ext cx="2816606" cy="226123"/>
              </a:xfrm>
              <a:prstGeom prst="rect">
                <a:avLst/>
              </a:prstGeom>
              <a:noFill/>
              <a:ln>
                <a:noFill/>
              </a:ln>
            </p:spPr>
            <p:txBody>
              <a:bodyPr wrap="square" lIns="0" tIns="0" rIns="0" bIns="0" rtlCol="0">
                <a:spAutoFit/>
              </a:bodyPr>
              <a:lstStyle/>
              <a:p>
                <a:r>
                  <a:rPr lang="en-US">
                    <a:solidFill>
                      <a:schemeClr val="bg1"/>
                    </a:solidFill>
                    <a:cs typeface="Calibri" panose="020F0502020204030204" pitchFamily="34" charset="0"/>
                  </a:rPr>
                  <a:t>Based on Logic and Preference</a:t>
                </a:r>
              </a:p>
            </p:txBody>
          </p:sp>
          <p:sp>
            <p:nvSpPr>
              <p:cNvPr id="13" name="TextBox 12">
                <a:extLst>
                  <a:ext uri="{FF2B5EF4-FFF2-40B4-BE49-F238E27FC236}">
                    <a16:creationId xmlns:a16="http://schemas.microsoft.com/office/drawing/2014/main" xmlns="" id="{0A7DC13F-E5B5-48A4-AD0B-1BD3916D3FFD}"/>
                  </a:ext>
                </a:extLst>
              </p:cNvPr>
              <p:cNvSpPr txBox="1">
                <a:spLocks noChangeAspect="1"/>
              </p:cNvSpPr>
              <p:nvPr/>
            </p:nvSpPr>
            <p:spPr>
              <a:xfrm flipH="1">
                <a:off x="4754592" y="3809198"/>
                <a:ext cx="228600" cy="228600"/>
              </a:xfrm>
              <a:prstGeom prst="ellipse">
                <a:avLst/>
              </a:prstGeom>
              <a:solidFill>
                <a:srgbClr val="FF540A"/>
              </a:solidFill>
            </p:spPr>
            <p:txBody>
              <a:bodyPr wrap="none" lIns="0" tIns="0" rIns="0" bIns="0" rtlCol="0" anchor="ctr" anchorCtr="1">
                <a:noAutofit/>
              </a:bodyPr>
              <a:lstStyle/>
              <a:p>
                <a:pPr algn="ctr"/>
                <a:r>
                  <a:rPr lang="en-US" b="1">
                    <a:solidFill>
                      <a:schemeClr val="bg1"/>
                    </a:solidFill>
                  </a:rPr>
                  <a:t>2</a:t>
                </a:r>
              </a:p>
            </p:txBody>
          </p:sp>
          <p:pic>
            <p:nvPicPr>
              <p:cNvPr id="14" name="Graphic 13">
                <a:extLst>
                  <a:ext uri="{FF2B5EF4-FFF2-40B4-BE49-F238E27FC236}">
                    <a16:creationId xmlns:a16="http://schemas.microsoft.com/office/drawing/2014/main" xmlns="" id="{F230F51A-F611-4A78-879E-921DC44786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011388" y="4102855"/>
                <a:ext cx="536267" cy="417097"/>
              </a:xfrm>
              <a:prstGeom prst="rect">
                <a:avLst/>
              </a:prstGeom>
            </p:spPr>
          </p:pic>
          <p:sp>
            <p:nvSpPr>
              <p:cNvPr id="15" name="Rectangle 14">
                <a:extLst>
                  <a:ext uri="{FF2B5EF4-FFF2-40B4-BE49-F238E27FC236}">
                    <a16:creationId xmlns:a16="http://schemas.microsoft.com/office/drawing/2014/main" xmlns="" id="{C8DA99B0-B976-4769-AAAF-A3475DE7E85C}"/>
                  </a:ext>
                </a:extLst>
              </p:cNvPr>
              <p:cNvSpPr/>
              <p:nvPr/>
            </p:nvSpPr>
            <p:spPr>
              <a:xfrm>
                <a:off x="1248695" y="5517952"/>
                <a:ext cx="1805288" cy="274429"/>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1"/>
                  </a:solidFill>
                </a:endParaRPr>
              </a:p>
            </p:txBody>
          </p:sp>
          <p:sp>
            <p:nvSpPr>
              <p:cNvPr id="16" name="TextBox 15">
                <a:extLst>
                  <a:ext uri="{FF2B5EF4-FFF2-40B4-BE49-F238E27FC236}">
                    <a16:creationId xmlns:a16="http://schemas.microsoft.com/office/drawing/2014/main" xmlns="" id="{2786B2B0-D11F-4992-85F3-40F80DBCF45B}"/>
                  </a:ext>
                </a:extLst>
              </p:cNvPr>
              <p:cNvSpPr txBox="1"/>
              <p:nvPr/>
            </p:nvSpPr>
            <p:spPr>
              <a:xfrm>
                <a:off x="1319126" y="5562833"/>
                <a:ext cx="1283074" cy="226123"/>
              </a:xfrm>
              <a:prstGeom prst="rect">
                <a:avLst/>
              </a:prstGeom>
              <a:noFill/>
              <a:ln>
                <a:noFill/>
              </a:ln>
            </p:spPr>
            <p:txBody>
              <a:bodyPr wrap="square" lIns="0" tIns="0" rIns="0" bIns="0" rtlCol="0">
                <a:spAutoFit/>
              </a:bodyPr>
              <a:lstStyle/>
              <a:p>
                <a:r>
                  <a:rPr lang="en-US" b="1">
                    <a:solidFill>
                      <a:schemeClr val="bg1"/>
                    </a:solidFill>
                  </a:rPr>
                  <a:t>Current Role </a:t>
                </a:r>
                <a:endParaRPr lang="en-US">
                  <a:solidFill>
                    <a:schemeClr val="bg1"/>
                  </a:solidFill>
                </a:endParaRPr>
              </a:p>
            </p:txBody>
          </p:sp>
          <p:sp>
            <p:nvSpPr>
              <p:cNvPr id="17" name="Oval 16">
                <a:extLst>
                  <a:ext uri="{FF2B5EF4-FFF2-40B4-BE49-F238E27FC236}">
                    <a16:creationId xmlns:a16="http://schemas.microsoft.com/office/drawing/2014/main" xmlns="" id="{6E72B30B-C2C4-4C1F-B468-A3D072BBCCEE}"/>
                  </a:ext>
                </a:extLst>
              </p:cNvPr>
              <p:cNvSpPr>
                <a:spLocks noChangeAspect="1"/>
              </p:cNvSpPr>
              <p:nvPr/>
            </p:nvSpPr>
            <p:spPr>
              <a:xfrm>
                <a:off x="2752421" y="5562833"/>
                <a:ext cx="182880" cy="182880"/>
              </a:xfrm>
              <a:prstGeom prst="ellipse">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 name="Oval 17">
                <a:extLst>
                  <a:ext uri="{FF2B5EF4-FFF2-40B4-BE49-F238E27FC236}">
                    <a16:creationId xmlns:a16="http://schemas.microsoft.com/office/drawing/2014/main" xmlns="" id="{EA757DEB-8B30-4AE6-B8F7-1ACFF51ECB7D}"/>
                  </a:ext>
                </a:extLst>
              </p:cNvPr>
              <p:cNvSpPr>
                <a:spLocks noChangeAspect="1"/>
              </p:cNvSpPr>
              <p:nvPr/>
            </p:nvSpPr>
            <p:spPr>
              <a:xfrm>
                <a:off x="3166743" y="5562833"/>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Oval 18">
                <a:extLst>
                  <a:ext uri="{FF2B5EF4-FFF2-40B4-BE49-F238E27FC236}">
                    <a16:creationId xmlns:a16="http://schemas.microsoft.com/office/drawing/2014/main" xmlns="" id="{C7E07C9C-44FE-4A15-81F3-67EE2A95D7F6}"/>
                  </a:ext>
                </a:extLst>
              </p:cNvPr>
              <p:cNvSpPr>
                <a:spLocks noChangeAspect="1"/>
              </p:cNvSpPr>
              <p:nvPr/>
            </p:nvSpPr>
            <p:spPr>
              <a:xfrm>
                <a:off x="3570769" y="5562833"/>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Oval 19">
                <a:extLst>
                  <a:ext uri="{FF2B5EF4-FFF2-40B4-BE49-F238E27FC236}">
                    <a16:creationId xmlns:a16="http://schemas.microsoft.com/office/drawing/2014/main" xmlns="" id="{3697438C-BC33-4260-8CD8-5944DF3D12BD}"/>
                  </a:ext>
                </a:extLst>
              </p:cNvPr>
              <p:cNvSpPr>
                <a:spLocks noChangeAspect="1"/>
              </p:cNvSpPr>
              <p:nvPr/>
            </p:nvSpPr>
            <p:spPr>
              <a:xfrm>
                <a:off x="3979943" y="5562833"/>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Oval 20">
                <a:extLst>
                  <a:ext uri="{FF2B5EF4-FFF2-40B4-BE49-F238E27FC236}">
                    <a16:creationId xmlns:a16="http://schemas.microsoft.com/office/drawing/2014/main" xmlns="" id="{3AA5F181-F746-4A1B-A979-B165A7FEBA1F}"/>
                  </a:ext>
                </a:extLst>
              </p:cNvPr>
              <p:cNvSpPr>
                <a:spLocks noChangeAspect="1"/>
              </p:cNvSpPr>
              <p:nvPr/>
            </p:nvSpPr>
            <p:spPr>
              <a:xfrm>
                <a:off x="4389120" y="5562833"/>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2" name="Straight Connector 21">
                <a:extLst>
                  <a:ext uri="{FF2B5EF4-FFF2-40B4-BE49-F238E27FC236}">
                    <a16:creationId xmlns:a16="http://schemas.microsoft.com/office/drawing/2014/main" xmlns="" id="{24EF93C3-3940-4C90-8BBF-BADB5076E4F7}"/>
                  </a:ext>
                </a:extLst>
              </p:cNvPr>
              <p:cNvCxnSpPr>
                <a:cxnSpLocks/>
              </p:cNvCxnSpPr>
              <p:nvPr/>
            </p:nvCxnSpPr>
            <p:spPr>
              <a:xfrm flipV="1">
                <a:off x="3048448" y="3809198"/>
                <a:ext cx="0" cy="2250211"/>
              </a:xfrm>
              <a:prstGeom prst="line">
                <a:avLst/>
              </a:prstGeom>
              <a:ln w="12700">
                <a:solidFill>
                  <a:srgbClr val="6F7878"/>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0A5F7D79-A8C5-4629-8114-B12192CBF4E6}"/>
                  </a:ext>
                </a:extLst>
              </p:cNvPr>
              <p:cNvCxnSpPr>
                <a:cxnSpLocks/>
              </p:cNvCxnSpPr>
              <p:nvPr/>
            </p:nvCxnSpPr>
            <p:spPr>
              <a:xfrm flipV="1">
                <a:off x="3457622" y="3809198"/>
                <a:ext cx="0" cy="2250211"/>
              </a:xfrm>
              <a:prstGeom prst="line">
                <a:avLst/>
              </a:prstGeom>
              <a:ln w="12700">
                <a:solidFill>
                  <a:srgbClr val="6F7878"/>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BC499D6F-BC4A-4E5F-A5D6-D2A5A5A8EE8B}"/>
                  </a:ext>
                </a:extLst>
              </p:cNvPr>
              <p:cNvCxnSpPr>
                <a:cxnSpLocks/>
              </p:cNvCxnSpPr>
              <p:nvPr/>
            </p:nvCxnSpPr>
            <p:spPr>
              <a:xfrm flipV="1">
                <a:off x="3866796" y="3809198"/>
                <a:ext cx="0" cy="2250211"/>
              </a:xfrm>
              <a:prstGeom prst="line">
                <a:avLst/>
              </a:prstGeom>
              <a:ln w="12700">
                <a:solidFill>
                  <a:srgbClr val="6F787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BAEAC22B-93D3-4156-A2E2-3FDE4AC9E077}"/>
                  </a:ext>
                </a:extLst>
              </p:cNvPr>
              <p:cNvCxnSpPr>
                <a:cxnSpLocks/>
              </p:cNvCxnSpPr>
              <p:nvPr/>
            </p:nvCxnSpPr>
            <p:spPr>
              <a:xfrm flipV="1">
                <a:off x="4275970" y="3809198"/>
                <a:ext cx="0" cy="2250211"/>
              </a:xfrm>
              <a:prstGeom prst="line">
                <a:avLst/>
              </a:prstGeom>
              <a:ln w="12700">
                <a:solidFill>
                  <a:srgbClr val="6F7878"/>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196CCAB6-1AB0-49B0-909F-4C26A87E50E5}"/>
                  </a:ext>
                </a:extLst>
              </p:cNvPr>
              <p:cNvCxnSpPr>
                <a:cxnSpLocks/>
              </p:cNvCxnSpPr>
              <p:nvPr/>
            </p:nvCxnSpPr>
            <p:spPr>
              <a:xfrm flipV="1">
                <a:off x="4683224" y="3809198"/>
                <a:ext cx="0" cy="2250211"/>
              </a:xfrm>
              <a:prstGeom prst="line">
                <a:avLst/>
              </a:prstGeom>
              <a:ln w="12700">
                <a:solidFill>
                  <a:srgbClr val="6F7878"/>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xmlns="" id="{A2E2BD8C-0536-4CF3-9A09-E956FE1FFFC6}"/>
                  </a:ext>
                </a:extLst>
              </p:cNvPr>
              <p:cNvSpPr>
                <a:spLocks noChangeAspect="1"/>
              </p:cNvSpPr>
              <p:nvPr/>
            </p:nvSpPr>
            <p:spPr>
              <a:xfrm>
                <a:off x="2752421" y="5216195"/>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8" name="Oval 27">
                <a:extLst>
                  <a:ext uri="{FF2B5EF4-FFF2-40B4-BE49-F238E27FC236}">
                    <a16:creationId xmlns:a16="http://schemas.microsoft.com/office/drawing/2014/main" xmlns="" id="{4B57A4B9-F10E-45E9-97D9-76CE49224DC4}"/>
                  </a:ext>
                </a:extLst>
              </p:cNvPr>
              <p:cNvSpPr>
                <a:spLocks noChangeAspect="1"/>
              </p:cNvSpPr>
              <p:nvPr/>
            </p:nvSpPr>
            <p:spPr>
              <a:xfrm>
                <a:off x="3166743" y="5216195"/>
                <a:ext cx="182880" cy="182880"/>
              </a:xfrm>
              <a:prstGeom prst="ellipse">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Oval 28">
                <a:extLst>
                  <a:ext uri="{FF2B5EF4-FFF2-40B4-BE49-F238E27FC236}">
                    <a16:creationId xmlns:a16="http://schemas.microsoft.com/office/drawing/2014/main" xmlns="" id="{BFAD5B2D-A51D-4207-9FD3-BEAB31E1353F}"/>
                  </a:ext>
                </a:extLst>
              </p:cNvPr>
              <p:cNvSpPr>
                <a:spLocks noChangeAspect="1"/>
              </p:cNvSpPr>
              <p:nvPr/>
            </p:nvSpPr>
            <p:spPr>
              <a:xfrm>
                <a:off x="3570769" y="5216195"/>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 name="Oval 29">
                <a:extLst>
                  <a:ext uri="{FF2B5EF4-FFF2-40B4-BE49-F238E27FC236}">
                    <a16:creationId xmlns:a16="http://schemas.microsoft.com/office/drawing/2014/main" xmlns="" id="{8A601BB3-DC4B-481C-A8B4-4FDFFAA11A2C}"/>
                  </a:ext>
                </a:extLst>
              </p:cNvPr>
              <p:cNvSpPr>
                <a:spLocks noChangeAspect="1"/>
              </p:cNvSpPr>
              <p:nvPr/>
            </p:nvSpPr>
            <p:spPr>
              <a:xfrm>
                <a:off x="3979943" y="5216195"/>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 name="Oval 30">
                <a:extLst>
                  <a:ext uri="{FF2B5EF4-FFF2-40B4-BE49-F238E27FC236}">
                    <a16:creationId xmlns:a16="http://schemas.microsoft.com/office/drawing/2014/main" xmlns="" id="{194E4B56-000F-48DC-BC1A-28DDAAF40E82}"/>
                  </a:ext>
                </a:extLst>
              </p:cNvPr>
              <p:cNvSpPr>
                <a:spLocks noChangeAspect="1"/>
              </p:cNvSpPr>
              <p:nvPr/>
            </p:nvSpPr>
            <p:spPr>
              <a:xfrm>
                <a:off x="4389120" y="5216195"/>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2" name="Oval 31">
                <a:extLst>
                  <a:ext uri="{FF2B5EF4-FFF2-40B4-BE49-F238E27FC236}">
                    <a16:creationId xmlns:a16="http://schemas.microsoft.com/office/drawing/2014/main" xmlns="" id="{F3E839F2-09E6-4BE9-A4D9-B39D7ED371A5}"/>
                  </a:ext>
                </a:extLst>
              </p:cNvPr>
              <p:cNvSpPr>
                <a:spLocks noChangeAspect="1"/>
              </p:cNvSpPr>
              <p:nvPr/>
            </p:nvSpPr>
            <p:spPr>
              <a:xfrm>
                <a:off x="2752421" y="4868074"/>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3" name="Oval 32">
                <a:extLst>
                  <a:ext uri="{FF2B5EF4-FFF2-40B4-BE49-F238E27FC236}">
                    <a16:creationId xmlns:a16="http://schemas.microsoft.com/office/drawing/2014/main" xmlns="" id="{2E3A6464-EA4C-4670-8593-18D8FD198F41}"/>
                  </a:ext>
                </a:extLst>
              </p:cNvPr>
              <p:cNvSpPr>
                <a:spLocks noChangeAspect="1"/>
              </p:cNvSpPr>
              <p:nvPr/>
            </p:nvSpPr>
            <p:spPr>
              <a:xfrm>
                <a:off x="3166743" y="4868074"/>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4" name="Oval 33">
                <a:extLst>
                  <a:ext uri="{FF2B5EF4-FFF2-40B4-BE49-F238E27FC236}">
                    <a16:creationId xmlns:a16="http://schemas.microsoft.com/office/drawing/2014/main" xmlns="" id="{C0DEC9E2-9603-4615-8F75-6166C628F97B}"/>
                  </a:ext>
                </a:extLst>
              </p:cNvPr>
              <p:cNvSpPr>
                <a:spLocks noChangeAspect="1"/>
              </p:cNvSpPr>
              <p:nvPr/>
            </p:nvSpPr>
            <p:spPr>
              <a:xfrm>
                <a:off x="3570769" y="4868074"/>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5" name="Oval 34">
                <a:extLst>
                  <a:ext uri="{FF2B5EF4-FFF2-40B4-BE49-F238E27FC236}">
                    <a16:creationId xmlns:a16="http://schemas.microsoft.com/office/drawing/2014/main" xmlns="" id="{E4830D2F-0FFD-49A6-90AD-E7E234E5DE02}"/>
                  </a:ext>
                </a:extLst>
              </p:cNvPr>
              <p:cNvSpPr>
                <a:spLocks noChangeAspect="1"/>
              </p:cNvSpPr>
              <p:nvPr/>
            </p:nvSpPr>
            <p:spPr>
              <a:xfrm>
                <a:off x="3979943" y="4868074"/>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6" name="Oval 35">
                <a:extLst>
                  <a:ext uri="{FF2B5EF4-FFF2-40B4-BE49-F238E27FC236}">
                    <a16:creationId xmlns:a16="http://schemas.microsoft.com/office/drawing/2014/main" xmlns="" id="{6D157602-9064-454F-9733-F74420598A15}"/>
                  </a:ext>
                </a:extLst>
              </p:cNvPr>
              <p:cNvSpPr>
                <a:spLocks noChangeAspect="1"/>
              </p:cNvSpPr>
              <p:nvPr/>
            </p:nvSpPr>
            <p:spPr>
              <a:xfrm>
                <a:off x="4389120" y="4868074"/>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7" name="Oval 36">
                <a:extLst>
                  <a:ext uri="{FF2B5EF4-FFF2-40B4-BE49-F238E27FC236}">
                    <a16:creationId xmlns:a16="http://schemas.microsoft.com/office/drawing/2014/main" xmlns="" id="{ED12322E-7E0E-4EBA-9758-0128777E33B8}"/>
                  </a:ext>
                </a:extLst>
              </p:cNvPr>
              <p:cNvSpPr>
                <a:spLocks noChangeAspect="1"/>
              </p:cNvSpPr>
              <p:nvPr/>
            </p:nvSpPr>
            <p:spPr>
              <a:xfrm>
                <a:off x="2752421" y="4519952"/>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8" name="Oval 37">
                <a:extLst>
                  <a:ext uri="{FF2B5EF4-FFF2-40B4-BE49-F238E27FC236}">
                    <a16:creationId xmlns:a16="http://schemas.microsoft.com/office/drawing/2014/main" xmlns="" id="{EAEB0E09-C606-4549-9E77-AB64027C37E4}"/>
                  </a:ext>
                </a:extLst>
              </p:cNvPr>
              <p:cNvSpPr>
                <a:spLocks noChangeAspect="1"/>
              </p:cNvSpPr>
              <p:nvPr/>
            </p:nvSpPr>
            <p:spPr>
              <a:xfrm>
                <a:off x="3166743" y="4519952"/>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9" name="Oval 38">
                <a:extLst>
                  <a:ext uri="{FF2B5EF4-FFF2-40B4-BE49-F238E27FC236}">
                    <a16:creationId xmlns:a16="http://schemas.microsoft.com/office/drawing/2014/main" xmlns="" id="{5DAF7728-2B0F-42BB-816F-5A5986992E6C}"/>
                  </a:ext>
                </a:extLst>
              </p:cNvPr>
              <p:cNvSpPr>
                <a:spLocks noChangeAspect="1"/>
              </p:cNvSpPr>
              <p:nvPr/>
            </p:nvSpPr>
            <p:spPr>
              <a:xfrm>
                <a:off x="3570769" y="4519952"/>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0" name="Oval 39">
                <a:extLst>
                  <a:ext uri="{FF2B5EF4-FFF2-40B4-BE49-F238E27FC236}">
                    <a16:creationId xmlns:a16="http://schemas.microsoft.com/office/drawing/2014/main" xmlns="" id="{380A7511-DD2B-4A13-BEE3-3D8A6CEA652F}"/>
                  </a:ext>
                </a:extLst>
              </p:cNvPr>
              <p:cNvSpPr>
                <a:spLocks noChangeAspect="1"/>
              </p:cNvSpPr>
              <p:nvPr/>
            </p:nvSpPr>
            <p:spPr>
              <a:xfrm>
                <a:off x="3979943" y="4519952"/>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1" name="Oval 40">
                <a:extLst>
                  <a:ext uri="{FF2B5EF4-FFF2-40B4-BE49-F238E27FC236}">
                    <a16:creationId xmlns:a16="http://schemas.microsoft.com/office/drawing/2014/main" xmlns="" id="{B2501F6B-0DC3-4917-A30C-9B1515A5CB8F}"/>
                  </a:ext>
                </a:extLst>
              </p:cNvPr>
              <p:cNvSpPr>
                <a:spLocks noChangeAspect="1"/>
              </p:cNvSpPr>
              <p:nvPr/>
            </p:nvSpPr>
            <p:spPr>
              <a:xfrm>
                <a:off x="4389120" y="4519952"/>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2" name="Oval 41">
                <a:extLst>
                  <a:ext uri="{FF2B5EF4-FFF2-40B4-BE49-F238E27FC236}">
                    <a16:creationId xmlns:a16="http://schemas.microsoft.com/office/drawing/2014/main" xmlns="" id="{568AC3D6-7F34-4CB2-9ECD-CE1657317664}"/>
                  </a:ext>
                </a:extLst>
              </p:cNvPr>
              <p:cNvSpPr>
                <a:spLocks noChangeAspect="1"/>
              </p:cNvSpPr>
              <p:nvPr/>
            </p:nvSpPr>
            <p:spPr>
              <a:xfrm>
                <a:off x="2752421" y="4176425"/>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3" name="Oval 42">
                <a:extLst>
                  <a:ext uri="{FF2B5EF4-FFF2-40B4-BE49-F238E27FC236}">
                    <a16:creationId xmlns:a16="http://schemas.microsoft.com/office/drawing/2014/main" xmlns="" id="{7113C891-AE92-4114-BDD0-A79465D24D57}"/>
                  </a:ext>
                </a:extLst>
              </p:cNvPr>
              <p:cNvSpPr>
                <a:spLocks noChangeAspect="1"/>
              </p:cNvSpPr>
              <p:nvPr/>
            </p:nvSpPr>
            <p:spPr>
              <a:xfrm>
                <a:off x="3166743" y="4176425"/>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4" name="Oval 43">
                <a:extLst>
                  <a:ext uri="{FF2B5EF4-FFF2-40B4-BE49-F238E27FC236}">
                    <a16:creationId xmlns:a16="http://schemas.microsoft.com/office/drawing/2014/main" xmlns="" id="{EE245F48-B4C3-46DE-9A4D-8346BB94E0C4}"/>
                  </a:ext>
                </a:extLst>
              </p:cNvPr>
              <p:cNvSpPr>
                <a:spLocks noChangeAspect="1"/>
              </p:cNvSpPr>
              <p:nvPr/>
            </p:nvSpPr>
            <p:spPr>
              <a:xfrm>
                <a:off x="3570769" y="4176425"/>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5" name="Oval 44">
                <a:extLst>
                  <a:ext uri="{FF2B5EF4-FFF2-40B4-BE49-F238E27FC236}">
                    <a16:creationId xmlns:a16="http://schemas.microsoft.com/office/drawing/2014/main" xmlns="" id="{D49CCDA7-C7DD-4BDF-9C70-9661A00C38D4}"/>
                  </a:ext>
                </a:extLst>
              </p:cNvPr>
              <p:cNvSpPr>
                <a:spLocks noChangeAspect="1"/>
              </p:cNvSpPr>
              <p:nvPr/>
            </p:nvSpPr>
            <p:spPr>
              <a:xfrm>
                <a:off x="3979943" y="4176425"/>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6" name="Oval 45">
                <a:extLst>
                  <a:ext uri="{FF2B5EF4-FFF2-40B4-BE49-F238E27FC236}">
                    <a16:creationId xmlns:a16="http://schemas.microsoft.com/office/drawing/2014/main" xmlns="" id="{C7F12571-AB6B-40C0-9977-7BAB9BBE9C25}"/>
                  </a:ext>
                </a:extLst>
              </p:cNvPr>
              <p:cNvSpPr>
                <a:spLocks noChangeAspect="1"/>
              </p:cNvSpPr>
              <p:nvPr/>
            </p:nvSpPr>
            <p:spPr>
              <a:xfrm>
                <a:off x="4389120" y="4176425"/>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7" name="Oval 46">
                <a:extLst>
                  <a:ext uri="{FF2B5EF4-FFF2-40B4-BE49-F238E27FC236}">
                    <a16:creationId xmlns:a16="http://schemas.microsoft.com/office/drawing/2014/main" xmlns="" id="{AFBB6F8D-D5EA-462F-851A-DAD0CD7103F9}"/>
                  </a:ext>
                </a:extLst>
              </p:cNvPr>
              <p:cNvSpPr>
                <a:spLocks noChangeAspect="1"/>
              </p:cNvSpPr>
              <p:nvPr/>
            </p:nvSpPr>
            <p:spPr>
              <a:xfrm>
                <a:off x="4781005" y="4176425"/>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8" name="Oval 47">
                <a:extLst>
                  <a:ext uri="{FF2B5EF4-FFF2-40B4-BE49-F238E27FC236}">
                    <a16:creationId xmlns:a16="http://schemas.microsoft.com/office/drawing/2014/main" xmlns="" id="{CE378C6E-3821-4326-8368-3BCCEFB88F8D}"/>
                  </a:ext>
                </a:extLst>
              </p:cNvPr>
              <p:cNvSpPr>
                <a:spLocks noChangeAspect="1"/>
              </p:cNvSpPr>
              <p:nvPr/>
            </p:nvSpPr>
            <p:spPr>
              <a:xfrm>
                <a:off x="2752421" y="3846405"/>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 name="Oval 48">
                <a:extLst>
                  <a:ext uri="{FF2B5EF4-FFF2-40B4-BE49-F238E27FC236}">
                    <a16:creationId xmlns:a16="http://schemas.microsoft.com/office/drawing/2014/main" xmlns="" id="{A81E2046-9DBB-4BB3-9432-CA12702500A6}"/>
                  </a:ext>
                </a:extLst>
              </p:cNvPr>
              <p:cNvSpPr>
                <a:spLocks noChangeAspect="1"/>
              </p:cNvSpPr>
              <p:nvPr/>
            </p:nvSpPr>
            <p:spPr>
              <a:xfrm>
                <a:off x="3166743" y="3846405"/>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Oval 49">
                <a:extLst>
                  <a:ext uri="{FF2B5EF4-FFF2-40B4-BE49-F238E27FC236}">
                    <a16:creationId xmlns:a16="http://schemas.microsoft.com/office/drawing/2014/main" xmlns="" id="{A1DF1AC0-A497-43A3-8EB2-CA684445BA52}"/>
                  </a:ext>
                </a:extLst>
              </p:cNvPr>
              <p:cNvSpPr>
                <a:spLocks noChangeAspect="1"/>
              </p:cNvSpPr>
              <p:nvPr/>
            </p:nvSpPr>
            <p:spPr>
              <a:xfrm>
                <a:off x="3570769" y="3846405"/>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 name="Oval 50">
                <a:extLst>
                  <a:ext uri="{FF2B5EF4-FFF2-40B4-BE49-F238E27FC236}">
                    <a16:creationId xmlns:a16="http://schemas.microsoft.com/office/drawing/2014/main" xmlns="" id="{1ADA7253-4847-4506-BDAF-2E4EDDCACDC7}"/>
                  </a:ext>
                </a:extLst>
              </p:cNvPr>
              <p:cNvSpPr>
                <a:spLocks noChangeAspect="1"/>
              </p:cNvSpPr>
              <p:nvPr/>
            </p:nvSpPr>
            <p:spPr>
              <a:xfrm>
                <a:off x="3979943" y="3846405"/>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Oval 51">
                <a:extLst>
                  <a:ext uri="{FF2B5EF4-FFF2-40B4-BE49-F238E27FC236}">
                    <a16:creationId xmlns:a16="http://schemas.microsoft.com/office/drawing/2014/main" xmlns="" id="{18BAFAD9-3FFD-4711-9B35-80C6EB227CEE}"/>
                  </a:ext>
                </a:extLst>
              </p:cNvPr>
              <p:cNvSpPr>
                <a:spLocks noChangeAspect="1"/>
              </p:cNvSpPr>
              <p:nvPr/>
            </p:nvSpPr>
            <p:spPr>
              <a:xfrm>
                <a:off x="4389120" y="3846405"/>
                <a:ext cx="182880" cy="182880"/>
              </a:xfrm>
              <a:prstGeom prst="ellipse">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TextBox 52">
                <a:extLst>
                  <a:ext uri="{FF2B5EF4-FFF2-40B4-BE49-F238E27FC236}">
                    <a16:creationId xmlns:a16="http://schemas.microsoft.com/office/drawing/2014/main" xmlns="" id="{7696A305-1896-4558-9518-B029830FD85C}"/>
                  </a:ext>
                </a:extLst>
              </p:cNvPr>
              <p:cNvSpPr txBox="1">
                <a:spLocks noChangeAspect="1"/>
              </p:cNvSpPr>
              <p:nvPr/>
            </p:nvSpPr>
            <p:spPr>
              <a:xfrm flipH="1">
                <a:off x="3143883" y="3823999"/>
                <a:ext cx="228600" cy="228600"/>
              </a:xfrm>
              <a:prstGeom prst="ellipse">
                <a:avLst/>
              </a:prstGeom>
              <a:solidFill>
                <a:srgbClr val="FF540A"/>
              </a:solidFill>
            </p:spPr>
            <p:txBody>
              <a:bodyPr wrap="none" lIns="0" tIns="0" rIns="0" bIns="0" rtlCol="0" anchor="ctr" anchorCtr="1">
                <a:noAutofit/>
              </a:bodyPr>
              <a:lstStyle/>
              <a:p>
                <a:pPr algn="ctr"/>
                <a:r>
                  <a:rPr lang="en-US" b="1">
                    <a:solidFill>
                      <a:schemeClr val="bg1"/>
                    </a:solidFill>
                  </a:rPr>
                  <a:t>1</a:t>
                </a:r>
              </a:p>
            </p:txBody>
          </p:sp>
          <p:cxnSp>
            <p:nvCxnSpPr>
              <p:cNvPr id="54" name="Straight Arrow Connector 53">
                <a:extLst>
                  <a:ext uri="{FF2B5EF4-FFF2-40B4-BE49-F238E27FC236}">
                    <a16:creationId xmlns:a16="http://schemas.microsoft.com/office/drawing/2014/main" xmlns="" id="{66191385-FEB1-43FC-BF95-308AB62D0764}"/>
                  </a:ext>
                </a:extLst>
              </p:cNvPr>
              <p:cNvCxnSpPr>
                <a:stCxn id="17" idx="7"/>
                <a:endCxn id="28" idx="3"/>
              </p:cNvCxnSpPr>
              <p:nvPr/>
            </p:nvCxnSpPr>
            <p:spPr>
              <a:xfrm flipV="1">
                <a:off x="2908519" y="5372293"/>
                <a:ext cx="285006" cy="217322"/>
              </a:xfrm>
              <a:prstGeom prst="straightConnector1">
                <a:avLst/>
              </a:prstGeom>
              <a:solidFill>
                <a:srgbClr val="FF540A"/>
              </a:solidFill>
              <a:ln w="28575">
                <a:solidFill>
                  <a:srgbClr val="FF540A"/>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xmlns="" id="{CC7BAB76-FED9-448E-8E9A-F453707DFDE9}"/>
                  </a:ext>
                </a:extLst>
              </p:cNvPr>
              <p:cNvCxnSpPr>
                <a:cxnSpLocks/>
              </p:cNvCxnSpPr>
              <p:nvPr/>
            </p:nvCxnSpPr>
            <p:spPr>
              <a:xfrm flipV="1">
                <a:off x="3258183" y="5050954"/>
                <a:ext cx="0" cy="165241"/>
              </a:xfrm>
              <a:prstGeom prst="straightConnector1">
                <a:avLst/>
              </a:prstGeom>
              <a:solidFill>
                <a:srgbClr val="FF540A"/>
              </a:solidFill>
              <a:ln w="28575">
                <a:solidFill>
                  <a:srgbClr val="FF540A"/>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xmlns="" id="{ADDA18FC-310B-414E-B1A0-B57377C8E1E9}"/>
                  </a:ext>
                </a:extLst>
              </p:cNvPr>
              <p:cNvCxnSpPr>
                <a:cxnSpLocks/>
                <a:stCxn id="28" idx="7"/>
                <a:endCxn id="34" idx="3"/>
              </p:cNvCxnSpPr>
              <p:nvPr/>
            </p:nvCxnSpPr>
            <p:spPr>
              <a:xfrm flipV="1">
                <a:off x="3322841" y="5024172"/>
                <a:ext cx="274710" cy="218805"/>
              </a:xfrm>
              <a:prstGeom prst="straightConnector1">
                <a:avLst/>
              </a:prstGeom>
              <a:solidFill>
                <a:srgbClr val="FF540A"/>
              </a:solidFill>
              <a:ln w="28575">
                <a:solidFill>
                  <a:srgbClr val="FF540A"/>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xmlns="" id="{DCB7199B-2FEB-432E-B81A-D1911AC95305}"/>
                  </a:ext>
                </a:extLst>
              </p:cNvPr>
              <p:cNvCxnSpPr>
                <a:cxnSpLocks/>
                <a:stCxn id="34" idx="7"/>
                <a:endCxn id="40" idx="3"/>
              </p:cNvCxnSpPr>
              <p:nvPr/>
            </p:nvCxnSpPr>
            <p:spPr>
              <a:xfrm flipV="1">
                <a:off x="3726867" y="4676050"/>
                <a:ext cx="279858" cy="218806"/>
              </a:xfrm>
              <a:prstGeom prst="straightConnector1">
                <a:avLst/>
              </a:prstGeom>
              <a:ln w="28575">
                <a:solidFill>
                  <a:srgbClr val="6F7878"/>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xmlns="" id="{D6E3D8D9-23C2-47A1-B0FE-1962B82D526A}"/>
                  </a:ext>
                </a:extLst>
              </p:cNvPr>
              <p:cNvCxnSpPr>
                <a:cxnSpLocks/>
                <a:stCxn id="40" idx="6"/>
                <a:endCxn id="41" idx="2"/>
              </p:cNvCxnSpPr>
              <p:nvPr/>
            </p:nvCxnSpPr>
            <p:spPr>
              <a:xfrm>
                <a:off x="4162823" y="4611392"/>
                <a:ext cx="226297" cy="0"/>
              </a:xfrm>
              <a:prstGeom prst="straightConnector1">
                <a:avLst/>
              </a:prstGeom>
              <a:ln w="28575">
                <a:solidFill>
                  <a:srgbClr val="6F7878"/>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xmlns="" id="{BC025D46-4CA6-4664-9A64-D712A2985E74}"/>
                  </a:ext>
                </a:extLst>
              </p:cNvPr>
              <p:cNvCxnSpPr>
                <a:cxnSpLocks/>
                <a:stCxn id="40" idx="7"/>
                <a:endCxn id="46" idx="3"/>
              </p:cNvCxnSpPr>
              <p:nvPr/>
            </p:nvCxnSpPr>
            <p:spPr>
              <a:xfrm flipV="1">
                <a:off x="4136041" y="4332523"/>
                <a:ext cx="279861" cy="214211"/>
              </a:xfrm>
              <a:prstGeom prst="straightConnector1">
                <a:avLst/>
              </a:prstGeom>
              <a:ln w="28575">
                <a:solidFill>
                  <a:srgbClr val="6F7878"/>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E8597FE2-9B0A-4CAF-B7E3-281998E64475}"/>
                  </a:ext>
                </a:extLst>
              </p:cNvPr>
              <p:cNvCxnSpPr>
                <a:cxnSpLocks/>
                <a:stCxn id="46" idx="7"/>
                <a:endCxn id="13" idx="5"/>
              </p:cNvCxnSpPr>
              <p:nvPr/>
            </p:nvCxnSpPr>
            <p:spPr>
              <a:xfrm flipV="1">
                <a:off x="4545218" y="4004320"/>
                <a:ext cx="242852" cy="198887"/>
              </a:xfrm>
              <a:prstGeom prst="straightConnector1">
                <a:avLst/>
              </a:prstGeom>
              <a:ln w="28575">
                <a:solidFill>
                  <a:srgbClr val="6F7878"/>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xmlns="" id="{C5C428AC-6FF5-4E8F-9392-0595EB237781}"/>
                  </a:ext>
                </a:extLst>
              </p:cNvPr>
              <p:cNvCxnSpPr>
                <a:cxnSpLocks/>
                <a:stCxn id="46" idx="0"/>
                <a:endCxn id="52" idx="4"/>
              </p:cNvCxnSpPr>
              <p:nvPr/>
            </p:nvCxnSpPr>
            <p:spPr>
              <a:xfrm flipV="1">
                <a:off x="4480560" y="4029285"/>
                <a:ext cx="0" cy="147140"/>
              </a:xfrm>
              <a:prstGeom prst="straightConnector1">
                <a:avLst/>
              </a:prstGeom>
              <a:ln w="28575">
                <a:solidFill>
                  <a:srgbClr val="6F7878"/>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xmlns="" id="{952A0A14-BF9A-41B0-8176-281167F2B072}"/>
                  </a:ext>
                </a:extLst>
              </p:cNvPr>
              <p:cNvCxnSpPr>
                <a:cxnSpLocks/>
              </p:cNvCxnSpPr>
              <p:nvPr/>
            </p:nvCxnSpPr>
            <p:spPr>
              <a:xfrm flipV="1">
                <a:off x="3258183" y="4702832"/>
                <a:ext cx="0" cy="165242"/>
              </a:xfrm>
              <a:prstGeom prst="straightConnector1">
                <a:avLst/>
              </a:prstGeom>
              <a:ln w="28575">
                <a:solidFill>
                  <a:srgbClr val="6F7878"/>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xmlns="" id="{114FC677-4D9D-4E4C-A1ED-A181FF2F79B8}"/>
                  </a:ext>
                </a:extLst>
              </p:cNvPr>
              <p:cNvCxnSpPr>
                <a:cxnSpLocks/>
              </p:cNvCxnSpPr>
              <p:nvPr/>
            </p:nvCxnSpPr>
            <p:spPr>
              <a:xfrm flipV="1">
                <a:off x="3258183" y="4359305"/>
                <a:ext cx="0" cy="160647"/>
              </a:xfrm>
              <a:prstGeom prst="straightConnector1">
                <a:avLst/>
              </a:prstGeom>
              <a:ln w="28575">
                <a:solidFill>
                  <a:srgbClr val="6F7878"/>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xmlns="" id="{65AF20CE-0858-4010-8568-8E820354D665}"/>
                  </a:ext>
                </a:extLst>
              </p:cNvPr>
              <p:cNvCxnSpPr>
                <a:cxnSpLocks/>
              </p:cNvCxnSpPr>
              <p:nvPr/>
            </p:nvCxnSpPr>
            <p:spPr>
              <a:xfrm flipV="1">
                <a:off x="3258183" y="4052599"/>
                <a:ext cx="0" cy="123826"/>
              </a:xfrm>
              <a:prstGeom prst="straightConnector1">
                <a:avLst/>
              </a:prstGeom>
              <a:ln w="28575">
                <a:solidFill>
                  <a:srgbClr val="6F7878"/>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xmlns="" id="{6429F738-9ABE-4F6F-833F-FDAE8F2D4A27}"/>
                  </a:ext>
                </a:extLst>
              </p:cNvPr>
              <p:cNvCxnSpPr>
                <a:cxnSpLocks/>
              </p:cNvCxnSpPr>
              <p:nvPr/>
            </p:nvCxnSpPr>
            <p:spPr>
              <a:xfrm flipH="1">
                <a:off x="3258183" y="2992439"/>
                <a:ext cx="1" cy="769281"/>
              </a:xfrm>
              <a:prstGeom prst="straightConnector1">
                <a:avLst/>
              </a:prstGeom>
              <a:ln w="25400">
                <a:solidFill>
                  <a:srgbClr val="FF540A"/>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xmlns="" id="{1B12B67B-C4B1-4E61-9934-788A2C5BBA59}"/>
                  </a:ext>
                </a:extLst>
              </p:cNvPr>
              <p:cNvCxnSpPr>
                <a:cxnSpLocks/>
              </p:cNvCxnSpPr>
              <p:nvPr/>
            </p:nvCxnSpPr>
            <p:spPr>
              <a:xfrm flipH="1">
                <a:off x="4868892" y="2992439"/>
                <a:ext cx="1" cy="769281"/>
              </a:xfrm>
              <a:prstGeom prst="straightConnector1">
                <a:avLst/>
              </a:prstGeom>
              <a:ln w="25400">
                <a:solidFill>
                  <a:srgbClr val="FF540A"/>
                </a:solidFill>
                <a:tailEnd type="triangle" w="lg" len="med"/>
              </a:ln>
            </p:spPr>
            <p:style>
              <a:lnRef idx="1">
                <a:schemeClr val="accent1"/>
              </a:lnRef>
              <a:fillRef idx="0">
                <a:schemeClr val="accent1"/>
              </a:fillRef>
              <a:effectRef idx="0">
                <a:schemeClr val="accent1"/>
              </a:effectRef>
              <a:fontRef idx="minor">
                <a:schemeClr val="tx1"/>
              </a:fontRef>
            </p:style>
          </p:cxnSp>
          <p:sp>
            <p:nvSpPr>
              <p:cNvPr id="67" name="object 22">
                <a:extLst>
                  <a:ext uri="{FF2B5EF4-FFF2-40B4-BE49-F238E27FC236}">
                    <a16:creationId xmlns:a16="http://schemas.microsoft.com/office/drawing/2014/main" xmlns="" id="{8BFEF603-B2B1-4BC2-BF3C-888FA10D0965}"/>
                  </a:ext>
                </a:extLst>
              </p:cNvPr>
              <p:cNvSpPr/>
              <p:nvPr/>
            </p:nvSpPr>
            <p:spPr>
              <a:xfrm>
                <a:off x="1874417" y="2809123"/>
                <a:ext cx="2121767" cy="602996"/>
              </a:xfrm>
              <a:custGeom>
                <a:avLst/>
                <a:gdLst/>
                <a:ahLst/>
                <a:cxnLst/>
                <a:rect l="l" t="t" r="r" b="b"/>
                <a:pathLst>
                  <a:path w="1242695" h="1253489">
                    <a:moveTo>
                      <a:pt x="0" y="1253489"/>
                    </a:moveTo>
                    <a:lnTo>
                      <a:pt x="1242250" y="1253489"/>
                    </a:lnTo>
                    <a:lnTo>
                      <a:pt x="1242250" y="0"/>
                    </a:lnTo>
                    <a:lnTo>
                      <a:pt x="0" y="0"/>
                    </a:lnTo>
                    <a:lnTo>
                      <a:pt x="0" y="1253489"/>
                    </a:lnTo>
                    <a:close/>
                  </a:path>
                </a:pathLst>
              </a:custGeom>
              <a:solidFill>
                <a:schemeClr val="bg1"/>
              </a:solidFill>
              <a:ln w="25400">
                <a:solidFill>
                  <a:srgbClr val="FF540A"/>
                </a:solidFill>
              </a:ln>
            </p:spPr>
            <p:txBody>
              <a:bodyPr wrap="square" lIns="91440" tIns="91440" rIns="91440" bIns="91440" rtlCol="0">
                <a:spAutoFit/>
              </a:bodyPr>
              <a:lstStyle/>
              <a:p>
                <a:r>
                  <a:rPr lang="en-US" b="1">
                    <a:solidFill>
                      <a:srgbClr val="002856"/>
                    </a:solidFill>
                  </a:rPr>
                  <a:t>End State: </a:t>
                </a:r>
                <a:r>
                  <a:rPr lang="en-US"/>
                  <a:t>Expertise or Control Within Function</a:t>
                </a:r>
              </a:p>
            </p:txBody>
          </p:sp>
          <p:sp>
            <p:nvSpPr>
              <p:cNvPr id="68" name="object 22">
                <a:extLst>
                  <a:ext uri="{FF2B5EF4-FFF2-40B4-BE49-F238E27FC236}">
                    <a16:creationId xmlns:a16="http://schemas.microsoft.com/office/drawing/2014/main" xmlns="" id="{5BA28ACE-82F6-4A70-B802-B076E3C54D21}"/>
                  </a:ext>
                </a:extLst>
              </p:cNvPr>
              <p:cNvSpPr/>
              <p:nvPr/>
            </p:nvSpPr>
            <p:spPr>
              <a:xfrm>
                <a:off x="4520250" y="2809123"/>
                <a:ext cx="2249639" cy="602996"/>
              </a:xfrm>
              <a:custGeom>
                <a:avLst/>
                <a:gdLst/>
                <a:ahLst/>
                <a:cxnLst/>
                <a:rect l="l" t="t" r="r" b="b"/>
                <a:pathLst>
                  <a:path w="1242695" h="1253489">
                    <a:moveTo>
                      <a:pt x="0" y="1253489"/>
                    </a:moveTo>
                    <a:lnTo>
                      <a:pt x="1242250" y="1253489"/>
                    </a:lnTo>
                    <a:lnTo>
                      <a:pt x="1242250" y="0"/>
                    </a:lnTo>
                    <a:lnTo>
                      <a:pt x="0" y="0"/>
                    </a:lnTo>
                    <a:lnTo>
                      <a:pt x="0" y="1253489"/>
                    </a:lnTo>
                    <a:close/>
                  </a:path>
                </a:pathLst>
              </a:custGeom>
              <a:solidFill>
                <a:schemeClr val="bg1"/>
              </a:solidFill>
              <a:ln w="25400">
                <a:solidFill>
                  <a:srgbClr val="FF540A"/>
                </a:solidFill>
              </a:ln>
            </p:spPr>
            <p:txBody>
              <a:bodyPr wrap="square" lIns="91440" tIns="91440" rIns="91440" bIns="91440" rtlCol="0">
                <a:spAutoFit/>
              </a:bodyPr>
              <a:lstStyle/>
              <a:p>
                <a:r>
                  <a:rPr lang="en-US" b="1">
                    <a:solidFill>
                      <a:srgbClr val="002856"/>
                    </a:solidFill>
                  </a:rPr>
                  <a:t>End State: </a:t>
                </a:r>
                <a:r>
                  <a:rPr lang="en-US"/>
                  <a:t>Oversight Across Multiple Functions</a:t>
                </a:r>
              </a:p>
            </p:txBody>
          </p:sp>
        </p:grpSp>
        <p:sp>
          <p:nvSpPr>
            <p:cNvPr id="69" name="TextBox 68">
              <a:extLst>
                <a:ext uri="{FF2B5EF4-FFF2-40B4-BE49-F238E27FC236}">
                  <a16:creationId xmlns:a16="http://schemas.microsoft.com/office/drawing/2014/main" xmlns="" id="{ED45D777-58B1-4B96-A1EA-7157CF7ED755}"/>
                </a:ext>
              </a:extLst>
            </p:cNvPr>
            <p:cNvSpPr txBox="1"/>
            <p:nvPr/>
          </p:nvSpPr>
          <p:spPr>
            <a:xfrm rot="3938094">
              <a:off x="3564324" y="5714526"/>
              <a:ext cx="1077218" cy="276999"/>
            </a:xfrm>
            <a:prstGeom prst="rect">
              <a:avLst/>
            </a:prstGeom>
            <a:noFill/>
          </p:spPr>
          <p:txBody>
            <a:bodyPr wrap="none" lIns="0" tIns="0" rIns="0" bIns="0" rtlCol="0">
              <a:spAutoFit/>
            </a:bodyPr>
            <a:lstStyle/>
            <a:p>
              <a:pPr algn="ctr"/>
              <a:r>
                <a:rPr lang="en-US"/>
                <a:t>Function 2</a:t>
              </a:r>
            </a:p>
          </p:txBody>
        </p:sp>
        <p:sp>
          <p:nvSpPr>
            <p:cNvPr id="70" name="TextBox 69">
              <a:extLst>
                <a:ext uri="{FF2B5EF4-FFF2-40B4-BE49-F238E27FC236}">
                  <a16:creationId xmlns:a16="http://schemas.microsoft.com/office/drawing/2014/main" xmlns="" id="{E67A5690-3DAA-4031-AFB0-A390FF4F6122}"/>
                </a:ext>
              </a:extLst>
            </p:cNvPr>
            <p:cNvSpPr txBox="1"/>
            <p:nvPr/>
          </p:nvSpPr>
          <p:spPr>
            <a:xfrm rot="3938094">
              <a:off x="4099875" y="5741974"/>
              <a:ext cx="1137481" cy="276999"/>
            </a:xfrm>
            <a:prstGeom prst="rect">
              <a:avLst/>
            </a:prstGeom>
            <a:noFill/>
          </p:spPr>
          <p:txBody>
            <a:bodyPr wrap="square" lIns="0" tIns="0" rIns="0" bIns="0" rtlCol="0">
              <a:spAutoFit/>
            </a:bodyPr>
            <a:lstStyle/>
            <a:p>
              <a:pPr algn="ctr"/>
              <a:r>
                <a:rPr lang="en-US"/>
                <a:t>Function 3</a:t>
              </a:r>
            </a:p>
          </p:txBody>
        </p:sp>
        <p:sp>
          <p:nvSpPr>
            <p:cNvPr id="71" name="TextBox 70">
              <a:extLst>
                <a:ext uri="{FF2B5EF4-FFF2-40B4-BE49-F238E27FC236}">
                  <a16:creationId xmlns:a16="http://schemas.microsoft.com/office/drawing/2014/main" xmlns="" id="{390CCB16-059C-4351-8A3E-3A77D4DE8B00}"/>
                </a:ext>
              </a:extLst>
            </p:cNvPr>
            <p:cNvSpPr txBox="1"/>
            <p:nvPr/>
          </p:nvSpPr>
          <p:spPr>
            <a:xfrm rot="3938094">
              <a:off x="4610356" y="5714526"/>
              <a:ext cx="1077218" cy="276999"/>
            </a:xfrm>
            <a:prstGeom prst="rect">
              <a:avLst/>
            </a:prstGeom>
            <a:noFill/>
          </p:spPr>
          <p:txBody>
            <a:bodyPr wrap="none" lIns="0" tIns="0" rIns="0" bIns="0" rtlCol="0">
              <a:spAutoFit/>
            </a:bodyPr>
            <a:lstStyle/>
            <a:p>
              <a:pPr algn="ctr"/>
              <a:r>
                <a:rPr lang="en-US"/>
                <a:t>Function 4</a:t>
              </a:r>
            </a:p>
          </p:txBody>
        </p:sp>
        <p:sp>
          <p:nvSpPr>
            <p:cNvPr id="72" name="TextBox 71">
              <a:extLst>
                <a:ext uri="{FF2B5EF4-FFF2-40B4-BE49-F238E27FC236}">
                  <a16:creationId xmlns:a16="http://schemas.microsoft.com/office/drawing/2014/main" xmlns="" id="{2F3C27CD-463F-4A02-8BAE-0736408A1709}"/>
                </a:ext>
              </a:extLst>
            </p:cNvPr>
            <p:cNvSpPr txBox="1"/>
            <p:nvPr/>
          </p:nvSpPr>
          <p:spPr>
            <a:xfrm rot="3938094">
              <a:off x="5143531" y="5714526"/>
              <a:ext cx="1077218" cy="276999"/>
            </a:xfrm>
            <a:prstGeom prst="rect">
              <a:avLst/>
            </a:prstGeom>
            <a:noFill/>
          </p:spPr>
          <p:txBody>
            <a:bodyPr wrap="none" lIns="0" tIns="0" rIns="0" bIns="0" rtlCol="0">
              <a:spAutoFit/>
            </a:bodyPr>
            <a:lstStyle/>
            <a:p>
              <a:pPr algn="ctr"/>
              <a:r>
                <a:rPr lang="en-US"/>
                <a:t>Function 5</a:t>
              </a:r>
            </a:p>
          </p:txBody>
        </p:sp>
        <p:sp>
          <p:nvSpPr>
            <p:cNvPr id="73" name="TextBox 72">
              <a:extLst>
                <a:ext uri="{FF2B5EF4-FFF2-40B4-BE49-F238E27FC236}">
                  <a16:creationId xmlns:a16="http://schemas.microsoft.com/office/drawing/2014/main" xmlns="" id="{A7CFB920-2BF7-4FE0-85E2-78C410C1B76B}"/>
                </a:ext>
              </a:extLst>
            </p:cNvPr>
            <p:cNvSpPr txBox="1"/>
            <p:nvPr/>
          </p:nvSpPr>
          <p:spPr>
            <a:xfrm rot="3938094">
              <a:off x="3027596" y="5714526"/>
              <a:ext cx="1077218" cy="276999"/>
            </a:xfrm>
            <a:prstGeom prst="rect">
              <a:avLst/>
            </a:prstGeom>
            <a:noFill/>
          </p:spPr>
          <p:txBody>
            <a:bodyPr wrap="none" lIns="0" tIns="0" rIns="0" bIns="0" rtlCol="0">
              <a:spAutoFit/>
            </a:bodyPr>
            <a:lstStyle/>
            <a:p>
              <a:pPr algn="ctr"/>
              <a:r>
                <a:rPr lang="en-US"/>
                <a:t>Function 1</a:t>
              </a:r>
            </a:p>
          </p:txBody>
        </p:sp>
      </p:grpSp>
      <p:sp>
        <p:nvSpPr>
          <p:cNvPr id="74" name="TextBox 73">
            <a:extLst>
              <a:ext uri="{FF2B5EF4-FFF2-40B4-BE49-F238E27FC236}">
                <a16:creationId xmlns:a16="http://schemas.microsoft.com/office/drawing/2014/main" xmlns="" id="{C4A81752-387B-471A-824B-2BABD72250E3}"/>
              </a:ext>
            </a:extLst>
          </p:cNvPr>
          <p:cNvSpPr txBox="1"/>
          <p:nvPr/>
        </p:nvSpPr>
        <p:spPr>
          <a:xfrm>
            <a:off x="479122" y="860344"/>
            <a:ext cx="10698434" cy="400110"/>
          </a:xfrm>
          <a:prstGeom prst="rect">
            <a:avLst/>
          </a:prstGeom>
          <a:noFill/>
        </p:spPr>
        <p:txBody>
          <a:bodyPr wrap="square" lIns="0" rtlCol="0">
            <a:spAutoFit/>
          </a:bodyPr>
          <a:lstStyle/>
          <a:p>
            <a:r>
              <a:rPr lang="en-US" sz="2000"/>
              <a:t>Schlumberger Career Logic</a:t>
            </a:r>
          </a:p>
        </p:txBody>
      </p:sp>
      <p:sp>
        <p:nvSpPr>
          <p:cNvPr id="76" name="Google Shape;118;p17">
            <a:extLst>
              <a:ext uri="{FF2B5EF4-FFF2-40B4-BE49-F238E27FC236}">
                <a16:creationId xmlns:a16="http://schemas.microsoft.com/office/drawing/2014/main" xmlns="" id="{A0238D39-6F41-42AE-A310-2A8F9B5A40D2}"/>
              </a:ext>
            </a:extLst>
          </p:cNvPr>
          <p:cNvSpPr txBox="1"/>
          <p:nvPr/>
        </p:nvSpPr>
        <p:spPr>
          <a:xfrm>
            <a:off x="479122" y="6142752"/>
            <a:ext cx="6229673" cy="123111"/>
          </a:xfrm>
          <a:prstGeom prst="rect">
            <a:avLst/>
          </a:prstGeom>
          <a:noFill/>
        </p:spPr>
        <p:txBody>
          <a:bodyPr wrap="square" lIns="0" tIns="0" rIns="0" bIns="0" rtlCol="0" anchor="b" anchorCtr="0">
            <a:spAutoFit/>
          </a:bodyPr>
          <a:lstStyle>
            <a:defPPr>
              <a:defRPr lang="en-US"/>
            </a:defPPr>
            <a:lvl1pPr lvl="0">
              <a:defRPr sz="800">
                <a:solidFill>
                  <a:srgbClr val="6F7878"/>
                </a:solidFill>
              </a:defRPr>
            </a:lvl1pPr>
          </a:lstStyle>
          <a:p>
            <a:r>
              <a:rPr lang="en-US"/>
              <a:t>Source: Adapted From Schlumberger</a:t>
            </a:r>
          </a:p>
        </p:txBody>
      </p:sp>
      <p:pic>
        <p:nvPicPr>
          <p:cNvPr id="77" name="Picture 76">
            <a:extLst>
              <a:ext uri="{FF2B5EF4-FFF2-40B4-BE49-F238E27FC236}">
                <a16:creationId xmlns:a16="http://schemas.microsoft.com/office/drawing/2014/main" xmlns="" id="{EE0809B1-92E8-40BC-B154-C175CCF5134F}"/>
              </a:ext>
            </a:extLst>
          </p:cNvPr>
          <p:cNvPicPr>
            <a:picLocks noChangeAspect="1"/>
          </p:cNvPicPr>
          <p:nvPr/>
        </p:nvPicPr>
        <p:blipFill>
          <a:blip r:embed="rId5"/>
          <a:stretch>
            <a:fillRect/>
          </a:stretch>
        </p:blipFill>
        <p:spPr>
          <a:xfrm>
            <a:off x="10415752" y="1116332"/>
            <a:ext cx="1322526" cy="293895"/>
          </a:xfrm>
          <a:prstGeom prst="rect">
            <a:avLst/>
          </a:prstGeom>
        </p:spPr>
      </p:pic>
    </p:spTree>
    <p:extLst>
      <p:ext uri="{BB962C8B-B14F-4D97-AF65-F5344CB8AC3E}">
        <p14:creationId xmlns:p14="http://schemas.microsoft.com/office/powerpoint/2010/main" val="502381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34C3F-2F3E-435A-8A74-3835A6CC9F58}"/>
              </a:ext>
            </a:extLst>
          </p:cNvPr>
          <p:cNvSpPr>
            <a:spLocks noGrp="1"/>
          </p:cNvSpPr>
          <p:nvPr>
            <p:ph type="title"/>
          </p:nvPr>
        </p:nvSpPr>
        <p:spPr/>
        <p:txBody>
          <a:bodyPr/>
          <a:lstStyle/>
          <a:p>
            <a:r>
              <a:rPr lang="en-US"/>
              <a:t>Case Example: “IT’s Yours to Build” Growth Experience </a:t>
            </a:r>
          </a:p>
        </p:txBody>
      </p:sp>
      <p:pic>
        <p:nvPicPr>
          <p:cNvPr id="6" name="Picture 5">
            <a:extLst>
              <a:ext uri="{FF2B5EF4-FFF2-40B4-BE49-F238E27FC236}">
                <a16:creationId xmlns:a16="http://schemas.microsoft.com/office/drawing/2014/main" xmlns="" id="{B834E5EA-CA58-4D37-A156-110010FFD2F8}"/>
              </a:ext>
            </a:extLst>
          </p:cNvPr>
          <p:cNvPicPr>
            <a:picLocks noChangeAspect="1"/>
          </p:cNvPicPr>
          <p:nvPr/>
        </p:nvPicPr>
        <p:blipFill>
          <a:blip r:embed="rId3"/>
          <a:stretch>
            <a:fillRect/>
          </a:stretch>
        </p:blipFill>
        <p:spPr>
          <a:xfrm>
            <a:off x="1569086" y="782908"/>
            <a:ext cx="8088980" cy="5292183"/>
          </a:xfrm>
          <a:prstGeom prst="rect">
            <a:avLst/>
          </a:prstGeom>
        </p:spPr>
      </p:pic>
      <p:sp>
        <p:nvSpPr>
          <p:cNvPr id="8" name="TextBox 7">
            <a:extLst>
              <a:ext uri="{FF2B5EF4-FFF2-40B4-BE49-F238E27FC236}">
                <a16:creationId xmlns:a16="http://schemas.microsoft.com/office/drawing/2014/main" xmlns="" id="{B70794F7-7BF6-44CD-B5B6-1CB7F53329F2}"/>
              </a:ext>
            </a:extLst>
          </p:cNvPr>
          <p:cNvSpPr txBox="1"/>
          <p:nvPr/>
        </p:nvSpPr>
        <p:spPr>
          <a:xfrm>
            <a:off x="3225421" y="6306621"/>
            <a:ext cx="6096000" cy="246221"/>
          </a:xfrm>
          <a:prstGeom prst="rect">
            <a:avLst/>
          </a:prstGeom>
          <a:noFill/>
        </p:spPr>
        <p:txBody>
          <a:bodyPr wrap="square">
            <a:spAutoFit/>
          </a:bodyPr>
          <a:lstStyle/>
          <a:p>
            <a:r>
              <a:rPr lang="en-US" sz="1000">
                <a:hlinkClick r:id="rId4"/>
              </a:rPr>
              <a:t>Case Study: “It’s Yours to Build” Growth Experiences (EY)</a:t>
            </a:r>
            <a:endParaRPr lang="en-US" sz="1000"/>
          </a:p>
        </p:txBody>
      </p:sp>
    </p:spTree>
    <p:extLst>
      <p:ext uri="{BB962C8B-B14F-4D97-AF65-F5344CB8AC3E}">
        <p14:creationId xmlns:p14="http://schemas.microsoft.com/office/powerpoint/2010/main" val="3625013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ED78BE-CB7F-4525-B017-B5A1EDB356B4}"/>
              </a:ext>
            </a:extLst>
          </p:cNvPr>
          <p:cNvSpPr>
            <a:spLocks noGrp="1"/>
          </p:cNvSpPr>
          <p:nvPr>
            <p:ph type="title"/>
          </p:nvPr>
        </p:nvSpPr>
        <p:spPr/>
        <p:txBody>
          <a:bodyPr/>
          <a:lstStyle/>
          <a:p>
            <a:r>
              <a:rPr lang="en-US"/>
              <a:t>Case Example: An Experience Journey</a:t>
            </a:r>
          </a:p>
        </p:txBody>
      </p:sp>
      <p:pic>
        <p:nvPicPr>
          <p:cNvPr id="4" name="Picture 3">
            <a:extLst>
              <a:ext uri="{FF2B5EF4-FFF2-40B4-BE49-F238E27FC236}">
                <a16:creationId xmlns:a16="http://schemas.microsoft.com/office/drawing/2014/main" xmlns="" id="{C812D132-25A9-4335-936D-A4F95AAC7CBB}"/>
              </a:ext>
            </a:extLst>
          </p:cNvPr>
          <p:cNvPicPr>
            <a:picLocks noChangeAspect="1"/>
          </p:cNvPicPr>
          <p:nvPr/>
        </p:nvPicPr>
        <p:blipFill>
          <a:blip r:embed="rId3"/>
          <a:stretch>
            <a:fillRect/>
          </a:stretch>
        </p:blipFill>
        <p:spPr>
          <a:xfrm>
            <a:off x="1364638" y="852488"/>
            <a:ext cx="8320722" cy="5360326"/>
          </a:xfrm>
          <a:prstGeom prst="rect">
            <a:avLst/>
          </a:prstGeom>
        </p:spPr>
      </p:pic>
      <p:sp>
        <p:nvSpPr>
          <p:cNvPr id="6" name="TextBox 5">
            <a:extLst>
              <a:ext uri="{FF2B5EF4-FFF2-40B4-BE49-F238E27FC236}">
                <a16:creationId xmlns:a16="http://schemas.microsoft.com/office/drawing/2014/main" xmlns="" id="{8BC923DC-7E58-4647-9FC5-6348C2383F8D}"/>
              </a:ext>
            </a:extLst>
          </p:cNvPr>
          <p:cNvSpPr txBox="1"/>
          <p:nvPr/>
        </p:nvSpPr>
        <p:spPr>
          <a:xfrm>
            <a:off x="3225421" y="6306621"/>
            <a:ext cx="6096000" cy="246221"/>
          </a:xfrm>
          <a:prstGeom prst="rect">
            <a:avLst/>
          </a:prstGeom>
          <a:noFill/>
        </p:spPr>
        <p:txBody>
          <a:bodyPr wrap="square">
            <a:spAutoFit/>
          </a:bodyPr>
          <a:lstStyle/>
          <a:p>
            <a:r>
              <a:rPr lang="en-US" sz="1000">
                <a:hlinkClick r:id="rId4"/>
              </a:rPr>
              <a:t>Case Study: “It’s Yours to Build” Growth Experiences (EY)</a:t>
            </a:r>
            <a:endParaRPr lang="en-US" sz="1000"/>
          </a:p>
        </p:txBody>
      </p:sp>
    </p:spTree>
    <p:extLst>
      <p:ext uri="{BB962C8B-B14F-4D97-AF65-F5344CB8AC3E}">
        <p14:creationId xmlns:p14="http://schemas.microsoft.com/office/powerpoint/2010/main" val="405687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xmlns="" id="{305B7D4B-2645-4044-9EEC-133A7BEEB5CA}"/>
              </a:ext>
            </a:extLst>
          </p:cNvPr>
          <p:cNvGraphicFramePr>
            <a:graphicFrameLocks noChangeAspect="1"/>
          </p:cNvGraphicFramePr>
          <p:nvPr>
            <p:custDataLst>
              <p:tags r:id="rId2"/>
            </p:custDataLst>
            <p:extLst>
              <p:ext uri="{D42A27DB-BD31-4B8C-83A1-F6EECF244321}">
                <p14:modId xmlns:p14="http://schemas.microsoft.com/office/powerpoint/2010/main" val="873383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684" name="think-cell Slide" r:id="rId5" imgW="395" imgH="394" progId="TCLayout.ActiveDocument.1">
                  <p:embed/>
                </p:oleObj>
              </mc:Choice>
              <mc:Fallback>
                <p:oleObj name="think-cell Slide" r:id="rId5" imgW="395" imgH="394" progId="TCLayout.ActiveDocument.1">
                  <p:embed/>
                  <p:pic>
                    <p:nvPicPr>
                      <p:cNvPr id="11" name="Object 10" hidden="1">
                        <a:extLst>
                          <a:ext uri="{FF2B5EF4-FFF2-40B4-BE49-F238E27FC236}">
                            <a16:creationId xmlns:a16="http://schemas.microsoft.com/office/drawing/2014/main" xmlns="" id="{305B7D4B-2645-4044-9EEC-133A7BEEB5C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xmlns="" id="{B12EDEA4-4E13-4DF4-9CC3-86BDA6B09595}"/>
              </a:ext>
            </a:extLst>
          </p:cNvPr>
          <p:cNvSpPr/>
          <p:nvPr/>
        </p:nvSpPr>
        <p:spPr bwMode="gray">
          <a:xfrm>
            <a:off x="7474225" y="1350238"/>
            <a:ext cx="4258987" cy="228882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1"/>
              </a:solidFill>
            </a:endParaRPr>
          </a:p>
        </p:txBody>
      </p:sp>
      <p:sp>
        <p:nvSpPr>
          <p:cNvPr id="2" name="Title 1">
            <a:extLst>
              <a:ext uri="{FF2B5EF4-FFF2-40B4-BE49-F238E27FC236}">
                <a16:creationId xmlns:a16="http://schemas.microsoft.com/office/drawing/2014/main" xmlns="" id="{45091951-91B7-4CFD-802B-A46E446C88A9}"/>
              </a:ext>
            </a:extLst>
          </p:cNvPr>
          <p:cNvSpPr>
            <a:spLocks noGrp="1"/>
          </p:cNvSpPr>
          <p:nvPr>
            <p:ph type="title"/>
          </p:nvPr>
        </p:nvSpPr>
        <p:spPr bwMode="gray"/>
        <p:txBody>
          <a:bodyPr vert="horz"/>
          <a:lstStyle/>
          <a:p>
            <a:r>
              <a:rPr lang="en-US" dirty="0"/>
              <a:t>Providing IT Employees With Better Career Pathing Support Can Rapidly Increase Engagement and Minimize the Risk of Attrition </a:t>
            </a:r>
          </a:p>
        </p:txBody>
      </p:sp>
      <p:sp>
        <p:nvSpPr>
          <p:cNvPr id="4" name="TextBox 3">
            <a:extLst>
              <a:ext uri="{FF2B5EF4-FFF2-40B4-BE49-F238E27FC236}">
                <a16:creationId xmlns:a16="http://schemas.microsoft.com/office/drawing/2014/main" xmlns="" id="{2E525598-F9AE-4E8E-8D4E-9AA8F71BF800}"/>
              </a:ext>
            </a:extLst>
          </p:cNvPr>
          <p:cNvSpPr txBox="1"/>
          <p:nvPr/>
        </p:nvSpPr>
        <p:spPr bwMode="gray">
          <a:xfrm>
            <a:off x="7664713" y="2044005"/>
            <a:ext cx="3780046" cy="1384995"/>
          </a:xfrm>
          <a:prstGeom prst="rect">
            <a:avLst/>
          </a:prstGeom>
          <a:noFill/>
        </p:spPr>
        <p:txBody>
          <a:bodyPr wrap="square" lIns="0" tIns="0" rIns="0" bIns="0" rtlCol="0">
            <a:spAutoFit/>
          </a:bodyPr>
          <a:lstStyle/>
          <a:p>
            <a:r>
              <a:rPr lang="en-US" b="1" dirty="0">
                <a:solidFill>
                  <a:schemeClr val="bg1"/>
                </a:solidFill>
              </a:rPr>
              <a:t>Employees cite future career and development opportunities among their top-valued EVP attributes but rank them among the lowest in terms of satisfaction.</a:t>
            </a:r>
          </a:p>
        </p:txBody>
      </p:sp>
      <p:sp>
        <p:nvSpPr>
          <p:cNvPr id="6" name="TextBox 5">
            <a:extLst>
              <a:ext uri="{FF2B5EF4-FFF2-40B4-BE49-F238E27FC236}">
                <a16:creationId xmlns:a16="http://schemas.microsoft.com/office/drawing/2014/main" xmlns="" id="{8106CAAC-AAEB-4052-BFE1-C968414AD797}"/>
              </a:ext>
            </a:extLst>
          </p:cNvPr>
          <p:cNvSpPr txBox="1"/>
          <p:nvPr/>
        </p:nvSpPr>
        <p:spPr bwMode="gray">
          <a:xfrm>
            <a:off x="7664713" y="3766547"/>
            <a:ext cx="3902927" cy="1538883"/>
          </a:xfrm>
          <a:prstGeom prst="rect">
            <a:avLst/>
          </a:prstGeom>
          <a:noFill/>
        </p:spPr>
        <p:txBody>
          <a:bodyPr wrap="square" lIns="0" tIns="0" rIns="0" bIns="0" rtlCol="0">
            <a:spAutoFit/>
          </a:bodyPr>
          <a:lstStyle/>
          <a:p>
            <a:pPr algn="ctr"/>
            <a:r>
              <a:rPr lang="en-US" sz="2000" dirty="0"/>
              <a:t>Cultures with strict silos, process-centricity, and restrictive ladder-based career structures create a perceived limitation on employees’ ability to grow and develop.</a:t>
            </a:r>
          </a:p>
        </p:txBody>
      </p:sp>
      <p:sp>
        <p:nvSpPr>
          <p:cNvPr id="7" name="Rectangle 6">
            <a:extLst>
              <a:ext uri="{FF2B5EF4-FFF2-40B4-BE49-F238E27FC236}">
                <a16:creationId xmlns:a16="http://schemas.microsoft.com/office/drawing/2014/main" xmlns="" id="{347F4875-725C-44E8-8EDF-5AA24B2EDC10}"/>
              </a:ext>
            </a:extLst>
          </p:cNvPr>
          <p:cNvSpPr/>
          <p:nvPr/>
        </p:nvSpPr>
        <p:spPr bwMode="gray">
          <a:xfrm>
            <a:off x="7474226" y="3628492"/>
            <a:ext cx="4258987" cy="2359557"/>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1"/>
              </a:solidFill>
            </a:endParaRPr>
          </a:p>
        </p:txBody>
      </p:sp>
      <p:grpSp>
        <p:nvGrpSpPr>
          <p:cNvPr id="9" name="Group 8">
            <a:extLst>
              <a:ext uri="{FF2B5EF4-FFF2-40B4-BE49-F238E27FC236}">
                <a16:creationId xmlns:a16="http://schemas.microsoft.com/office/drawing/2014/main" xmlns="" id="{1C469D03-DAE9-4F2D-8938-7A45B336CAE3}"/>
              </a:ext>
            </a:extLst>
          </p:cNvPr>
          <p:cNvGrpSpPr/>
          <p:nvPr/>
        </p:nvGrpSpPr>
        <p:grpSpPr bwMode="gray">
          <a:xfrm>
            <a:off x="433836" y="1500530"/>
            <a:ext cx="6803306" cy="3727060"/>
            <a:chOff x="263660" y="1673664"/>
            <a:chExt cx="7340695" cy="4021458"/>
          </a:xfrm>
        </p:grpSpPr>
        <p:pic>
          <p:nvPicPr>
            <p:cNvPr id="8" name="Picture 7">
              <a:extLst>
                <a:ext uri="{FF2B5EF4-FFF2-40B4-BE49-F238E27FC236}">
                  <a16:creationId xmlns:a16="http://schemas.microsoft.com/office/drawing/2014/main" xmlns="" id="{F2B6F27C-8A4C-4EEF-AAEA-5699459BC356}"/>
                </a:ext>
              </a:extLst>
            </p:cNvPr>
            <p:cNvPicPr>
              <a:picLocks noChangeAspect="1"/>
            </p:cNvPicPr>
            <p:nvPr/>
          </p:nvPicPr>
          <p:blipFill>
            <a:blip r:embed="rId7"/>
            <a:stretch>
              <a:fillRect/>
            </a:stretch>
          </p:blipFill>
          <p:spPr bwMode="gray">
            <a:xfrm>
              <a:off x="278842" y="1673664"/>
              <a:ext cx="7325513" cy="3492601"/>
            </a:xfrm>
            <a:prstGeom prst="rect">
              <a:avLst/>
            </a:prstGeom>
          </p:spPr>
        </p:pic>
        <p:sp>
          <p:nvSpPr>
            <p:cNvPr id="3" name="Oval 2">
              <a:extLst>
                <a:ext uri="{FF2B5EF4-FFF2-40B4-BE49-F238E27FC236}">
                  <a16:creationId xmlns:a16="http://schemas.microsoft.com/office/drawing/2014/main" xmlns="" id="{1944E5FA-3A17-49C2-B9F1-33945592F6B2}"/>
                </a:ext>
              </a:extLst>
            </p:cNvPr>
            <p:cNvSpPr/>
            <p:nvPr/>
          </p:nvSpPr>
          <p:spPr bwMode="gray">
            <a:xfrm>
              <a:off x="4066448" y="4137539"/>
              <a:ext cx="1823605" cy="32757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1"/>
                </a:solidFill>
              </a:endParaRPr>
            </a:p>
          </p:txBody>
        </p:sp>
        <p:sp>
          <p:nvSpPr>
            <p:cNvPr id="23" name="Oval 22">
              <a:extLst>
                <a:ext uri="{FF2B5EF4-FFF2-40B4-BE49-F238E27FC236}">
                  <a16:creationId xmlns:a16="http://schemas.microsoft.com/office/drawing/2014/main" xmlns="" id="{5DF9FD58-FB69-44B2-A03B-A200547A794C}"/>
                </a:ext>
              </a:extLst>
            </p:cNvPr>
            <p:cNvSpPr/>
            <p:nvPr/>
          </p:nvSpPr>
          <p:spPr bwMode="gray">
            <a:xfrm>
              <a:off x="3805972" y="3751613"/>
              <a:ext cx="1823605" cy="32757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tx1"/>
                </a:solidFill>
              </a:endParaRPr>
            </a:p>
          </p:txBody>
        </p:sp>
        <p:sp>
          <p:nvSpPr>
            <p:cNvPr id="24" name="Google Shape;285;p12">
              <a:extLst>
                <a:ext uri="{FF2B5EF4-FFF2-40B4-BE49-F238E27FC236}">
                  <a16:creationId xmlns:a16="http://schemas.microsoft.com/office/drawing/2014/main" xmlns="" id="{441B7D5A-CF8C-4806-B0CE-EC2240185E62}"/>
                </a:ext>
              </a:extLst>
            </p:cNvPr>
            <p:cNvSpPr txBox="1"/>
            <p:nvPr/>
          </p:nvSpPr>
          <p:spPr bwMode="gray">
            <a:xfrm>
              <a:off x="263660" y="5203536"/>
              <a:ext cx="7225748" cy="491586"/>
            </a:xfrm>
            <a:prstGeom prst="rect">
              <a:avLst/>
            </a:prstGeom>
            <a:noFill/>
            <a:ln>
              <a:noFill/>
            </a:ln>
          </p:spPr>
          <p:txBody>
            <a:bodyPr spcFirstLastPara="1" wrap="square" lIns="91425" tIns="45700" rIns="91425" bIns="45700" anchor="t" anchorCtr="0">
              <a:noAutofit/>
            </a:bodyPr>
            <a:lstStyle/>
            <a:p>
              <a:pPr marL="0" marR="0" lvl="0" indent="0" algn="l">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n= 1,836 IT employees</a:t>
              </a:r>
              <a:br>
                <a:rPr lang="en-US" sz="900" b="0" i="0" u="none" strike="noStrike" cap="none">
                  <a:solidFill>
                    <a:schemeClr val="dk1"/>
                  </a:solidFill>
                  <a:latin typeface="Arial"/>
                  <a:ea typeface="Arial"/>
                  <a:cs typeface="Arial"/>
                  <a:sym typeface="Arial"/>
                </a:rPr>
              </a:br>
              <a:r>
                <a:rPr lang="en-US" sz="900" b="0" i="0" u="none" strike="noStrike" cap="none">
                  <a:solidFill>
                    <a:srgbClr val="6F7878"/>
                  </a:solidFill>
                  <a:latin typeface="Arial"/>
                  <a:ea typeface="Arial"/>
                  <a:cs typeface="Arial"/>
                  <a:sym typeface="Arial"/>
                </a:rPr>
                <a:t>Source: Gartner 1Q21 Global Labor Market Survey</a:t>
              </a:r>
            </a:p>
          </p:txBody>
        </p:sp>
      </p:grpSp>
      <p:sp>
        <p:nvSpPr>
          <p:cNvPr id="13" name="Freeform: Shape 12">
            <a:extLst>
              <a:ext uri="{FF2B5EF4-FFF2-40B4-BE49-F238E27FC236}">
                <a16:creationId xmlns:a16="http://schemas.microsoft.com/office/drawing/2014/main" xmlns="" id="{B529A96C-0F1F-4C7B-9982-DDC33EE50536}"/>
              </a:ext>
            </a:extLst>
          </p:cNvPr>
          <p:cNvSpPr>
            <a:spLocks noChangeAspect="1"/>
          </p:cNvSpPr>
          <p:nvPr/>
        </p:nvSpPr>
        <p:spPr bwMode="gray">
          <a:xfrm>
            <a:off x="7664713" y="1535709"/>
            <a:ext cx="504825" cy="428625"/>
          </a:xfrm>
          <a:custGeom>
            <a:avLst/>
            <a:gdLst>
              <a:gd name="connsiteX0" fmla="*/ 502444 w 504825"/>
              <a:gd name="connsiteY0" fmla="*/ 388144 h 428625"/>
              <a:gd name="connsiteX1" fmla="*/ 502444 w 504825"/>
              <a:gd name="connsiteY1" fmla="*/ 426244 h 428625"/>
              <a:gd name="connsiteX2" fmla="*/ 7144 w 504825"/>
              <a:gd name="connsiteY2" fmla="*/ 426244 h 428625"/>
              <a:gd name="connsiteX3" fmla="*/ 7144 w 504825"/>
              <a:gd name="connsiteY3" fmla="*/ 7144 h 428625"/>
              <a:gd name="connsiteX4" fmla="*/ 45244 w 504825"/>
              <a:gd name="connsiteY4" fmla="*/ 7144 h 428625"/>
              <a:gd name="connsiteX5" fmla="*/ 45244 w 504825"/>
              <a:gd name="connsiteY5" fmla="*/ 388144 h 428625"/>
              <a:gd name="connsiteX6" fmla="*/ 502444 w 504825"/>
              <a:gd name="connsiteY6" fmla="*/ 388144 h 428625"/>
              <a:gd name="connsiteX7" fmla="*/ 235744 w 504825"/>
              <a:gd name="connsiteY7" fmla="*/ 224600 h 428625"/>
              <a:gd name="connsiteX8" fmla="*/ 292894 w 504825"/>
              <a:gd name="connsiteY8" fmla="*/ 281750 h 428625"/>
              <a:gd name="connsiteX9" fmla="*/ 445294 w 504825"/>
              <a:gd name="connsiteY9" fmla="*/ 129350 h 428625"/>
              <a:gd name="connsiteX10" fmla="*/ 445294 w 504825"/>
              <a:gd name="connsiteY10" fmla="*/ 216694 h 428625"/>
              <a:gd name="connsiteX11" fmla="*/ 483394 w 504825"/>
              <a:gd name="connsiteY11" fmla="*/ 216694 h 428625"/>
              <a:gd name="connsiteX12" fmla="*/ 483394 w 504825"/>
              <a:gd name="connsiteY12" fmla="*/ 64294 h 428625"/>
              <a:gd name="connsiteX13" fmla="*/ 330994 w 504825"/>
              <a:gd name="connsiteY13" fmla="*/ 64294 h 428625"/>
              <a:gd name="connsiteX14" fmla="*/ 330994 w 504825"/>
              <a:gd name="connsiteY14" fmla="*/ 102394 h 428625"/>
              <a:gd name="connsiteX15" fmla="*/ 418338 w 504825"/>
              <a:gd name="connsiteY15" fmla="*/ 102394 h 428625"/>
              <a:gd name="connsiteX16" fmla="*/ 292894 w 504825"/>
              <a:gd name="connsiteY16" fmla="*/ 227838 h 428625"/>
              <a:gd name="connsiteX17" fmla="*/ 235744 w 504825"/>
              <a:gd name="connsiteY17" fmla="*/ 170688 h 428625"/>
              <a:gd name="connsiteX18" fmla="*/ 84201 w 504825"/>
              <a:gd name="connsiteY18" fmla="*/ 322326 h 428625"/>
              <a:gd name="connsiteX19" fmla="*/ 111157 w 504825"/>
              <a:gd name="connsiteY19" fmla="*/ 349282 h 428625"/>
              <a:gd name="connsiteX20" fmla="*/ 235744 w 504825"/>
              <a:gd name="connsiteY20" fmla="*/ 224600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4825" h="428625">
                <a:moveTo>
                  <a:pt x="502444" y="388144"/>
                </a:moveTo>
                <a:lnTo>
                  <a:pt x="502444" y="426244"/>
                </a:lnTo>
                <a:lnTo>
                  <a:pt x="7144" y="426244"/>
                </a:lnTo>
                <a:lnTo>
                  <a:pt x="7144" y="7144"/>
                </a:lnTo>
                <a:lnTo>
                  <a:pt x="45244" y="7144"/>
                </a:lnTo>
                <a:lnTo>
                  <a:pt x="45244" y="388144"/>
                </a:lnTo>
                <a:lnTo>
                  <a:pt x="502444" y="388144"/>
                </a:lnTo>
                <a:close/>
                <a:moveTo>
                  <a:pt x="235744" y="224600"/>
                </a:moveTo>
                <a:lnTo>
                  <a:pt x="292894" y="281750"/>
                </a:lnTo>
                <a:lnTo>
                  <a:pt x="445294" y="129350"/>
                </a:lnTo>
                <a:lnTo>
                  <a:pt x="445294" y="216694"/>
                </a:lnTo>
                <a:lnTo>
                  <a:pt x="483394" y="216694"/>
                </a:lnTo>
                <a:lnTo>
                  <a:pt x="483394" y="64294"/>
                </a:lnTo>
                <a:lnTo>
                  <a:pt x="330994" y="64294"/>
                </a:lnTo>
                <a:lnTo>
                  <a:pt x="330994" y="102394"/>
                </a:lnTo>
                <a:lnTo>
                  <a:pt x="418338" y="102394"/>
                </a:lnTo>
                <a:lnTo>
                  <a:pt x="292894" y="227838"/>
                </a:lnTo>
                <a:lnTo>
                  <a:pt x="235744" y="170688"/>
                </a:lnTo>
                <a:lnTo>
                  <a:pt x="84201" y="322326"/>
                </a:lnTo>
                <a:lnTo>
                  <a:pt x="111157" y="349282"/>
                </a:lnTo>
                <a:lnTo>
                  <a:pt x="235744" y="224600"/>
                </a:lnTo>
                <a:close/>
              </a:path>
            </a:pathLst>
          </a:custGeom>
          <a:solidFill>
            <a:schemeClr val="bg1"/>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xmlns="" id="{BD2CFA86-5FB2-4A29-8411-05D64E0B6894}"/>
              </a:ext>
            </a:extLst>
          </p:cNvPr>
          <p:cNvSpPr>
            <a:spLocks noChangeAspect="1"/>
          </p:cNvSpPr>
          <p:nvPr/>
        </p:nvSpPr>
        <p:spPr bwMode="gray">
          <a:xfrm>
            <a:off x="11058762" y="5428346"/>
            <a:ext cx="504825" cy="428625"/>
          </a:xfrm>
          <a:custGeom>
            <a:avLst/>
            <a:gdLst>
              <a:gd name="connsiteX0" fmla="*/ 502444 w 504825"/>
              <a:gd name="connsiteY0" fmla="*/ 388144 h 428625"/>
              <a:gd name="connsiteX1" fmla="*/ 502444 w 504825"/>
              <a:gd name="connsiteY1" fmla="*/ 426244 h 428625"/>
              <a:gd name="connsiteX2" fmla="*/ 7144 w 504825"/>
              <a:gd name="connsiteY2" fmla="*/ 426244 h 428625"/>
              <a:gd name="connsiteX3" fmla="*/ 7144 w 504825"/>
              <a:gd name="connsiteY3" fmla="*/ 7144 h 428625"/>
              <a:gd name="connsiteX4" fmla="*/ 45244 w 504825"/>
              <a:gd name="connsiteY4" fmla="*/ 7144 h 428625"/>
              <a:gd name="connsiteX5" fmla="*/ 45244 w 504825"/>
              <a:gd name="connsiteY5" fmla="*/ 388144 h 428625"/>
              <a:gd name="connsiteX6" fmla="*/ 502444 w 504825"/>
              <a:gd name="connsiteY6" fmla="*/ 388144 h 428625"/>
              <a:gd name="connsiteX7" fmla="*/ 292894 w 504825"/>
              <a:gd name="connsiteY7" fmla="*/ 186500 h 428625"/>
              <a:gd name="connsiteX8" fmla="*/ 418338 w 504825"/>
              <a:gd name="connsiteY8" fmla="*/ 311944 h 428625"/>
              <a:gd name="connsiteX9" fmla="*/ 330994 w 504825"/>
              <a:gd name="connsiteY9" fmla="*/ 311944 h 428625"/>
              <a:gd name="connsiteX10" fmla="*/ 330994 w 504825"/>
              <a:gd name="connsiteY10" fmla="*/ 350044 h 428625"/>
              <a:gd name="connsiteX11" fmla="*/ 483394 w 504825"/>
              <a:gd name="connsiteY11" fmla="*/ 350044 h 428625"/>
              <a:gd name="connsiteX12" fmla="*/ 483394 w 504825"/>
              <a:gd name="connsiteY12" fmla="*/ 197644 h 428625"/>
              <a:gd name="connsiteX13" fmla="*/ 445294 w 504825"/>
              <a:gd name="connsiteY13" fmla="*/ 197644 h 428625"/>
              <a:gd name="connsiteX14" fmla="*/ 445294 w 504825"/>
              <a:gd name="connsiteY14" fmla="*/ 284988 h 428625"/>
              <a:gd name="connsiteX15" fmla="*/ 292894 w 504825"/>
              <a:gd name="connsiteY15" fmla="*/ 132588 h 428625"/>
              <a:gd name="connsiteX16" fmla="*/ 235744 w 504825"/>
              <a:gd name="connsiteY16" fmla="*/ 189738 h 428625"/>
              <a:gd name="connsiteX17" fmla="*/ 111062 w 504825"/>
              <a:gd name="connsiteY17" fmla="*/ 65056 h 428625"/>
              <a:gd name="connsiteX18" fmla="*/ 84106 w 504825"/>
              <a:gd name="connsiteY18" fmla="*/ 92012 h 428625"/>
              <a:gd name="connsiteX19" fmla="*/ 235648 w 504825"/>
              <a:gd name="connsiteY19" fmla="*/ 243554 h 428625"/>
              <a:gd name="connsiteX20" fmla="*/ 292894 w 504825"/>
              <a:gd name="connsiteY20" fmla="*/ 186500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4825" h="428625">
                <a:moveTo>
                  <a:pt x="502444" y="388144"/>
                </a:moveTo>
                <a:lnTo>
                  <a:pt x="502444" y="426244"/>
                </a:lnTo>
                <a:lnTo>
                  <a:pt x="7144" y="426244"/>
                </a:lnTo>
                <a:lnTo>
                  <a:pt x="7144" y="7144"/>
                </a:lnTo>
                <a:lnTo>
                  <a:pt x="45244" y="7144"/>
                </a:lnTo>
                <a:lnTo>
                  <a:pt x="45244" y="388144"/>
                </a:lnTo>
                <a:lnTo>
                  <a:pt x="502444" y="388144"/>
                </a:lnTo>
                <a:close/>
                <a:moveTo>
                  <a:pt x="292894" y="186500"/>
                </a:moveTo>
                <a:lnTo>
                  <a:pt x="418338" y="311944"/>
                </a:lnTo>
                <a:lnTo>
                  <a:pt x="330994" y="311944"/>
                </a:lnTo>
                <a:lnTo>
                  <a:pt x="330994" y="350044"/>
                </a:lnTo>
                <a:lnTo>
                  <a:pt x="483394" y="350044"/>
                </a:lnTo>
                <a:lnTo>
                  <a:pt x="483394" y="197644"/>
                </a:lnTo>
                <a:lnTo>
                  <a:pt x="445294" y="197644"/>
                </a:lnTo>
                <a:lnTo>
                  <a:pt x="445294" y="284988"/>
                </a:lnTo>
                <a:lnTo>
                  <a:pt x="292894" y="132588"/>
                </a:lnTo>
                <a:lnTo>
                  <a:pt x="235744" y="189738"/>
                </a:lnTo>
                <a:lnTo>
                  <a:pt x="111062" y="65056"/>
                </a:lnTo>
                <a:lnTo>
                  <a:pt x="84106" y="92012"/>
                </a:lnTo>
                <a:lnTo>
                  <a:pt x="235648" y="243554"/>
                </a:lnTo>
                <a:lnTo>
                  <a:pt x="292894" y="186500"/>
                </a:lnTo>
                <a:close/>
              </a:path>
            </a:pathLst>
          </a:custGeom>
          <a:solidFill>
            <a:srgbClr val="00285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256983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 name="Object 74" hidden="1">
            <a:extLst>
              <a:ext uri="{FF2B5EF4-FFF2-40B4-BE49-F238E27FC236}">
                <a16:creationId xmlns:a16="http://schemas.microsoft.com/office/drawing/2014/main" xmlns="" id="{657304F0-57C5-4FE4-9C42-3652538AB6A3}"/>
              </a:ext>
            </a:extLst>
          </p:cNvPr>
          <p:cNvGraphicFramePr>
            <a:graphicFrameLocks noChangeAspect="1"/>
          </p:cNvGraphicFramePr>
          <p:nvPr>
            <p:custDataLst>
              <p:tags r:id="rId2"/>
            </p:custDataLst>
            <p:extLst>
              <p:ext uri="{D42A27DB-BD31-4B8C-83A1-F6EECF244321}">
                <p14:modId xmlns:p14="http://schemas.microsoft.com/office/powerpoint/2010/main" val="23582628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708" name="think-cell Slide" r:id="rId5" imgW="395" imgH="394" progId="TCLayout.ActiveDocument.1">
                  <p:embed/>
                </p:oleObj>
              </mc:Choice>
              <mc:Fallback>
                <p:oleObj name="think-cell Slide" r:id="rId5" imgW="395" imgH="394" progId="TCLayout.ActiveDocument.1">
                  <p:embed/>
                  <p:pic>
                    <p:nvPicPr>
                      <p:cNvPr id="75" name="Object 74" hidden="1">
                        <a:extLst>
                          <a:ext uri="{FF2B5EF4-FFF2-40B4-BE49-F238E27FC236}">
                            <a16:creationId xmlns:a16="http://schemas.microsoft.com/office/drawing/2014/main" xmlns="" id="{657304F0-57C5-4FE4-9C42-3652538AB6A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8FE6C991-0EF7-42C0-A03F-5195E733ABCC}"/>
              </a:ext>
            </a:extLst>
          </p:cNvPr>
          <p:cNvSpPr>
            <a:spLocks noGrp="1"/>
          </p:cNvSpPr>
          <p:nvPr>
            <p:ph type="title"/>
          </p:nvPr>
        </p:nvSpPr>
        <p:spPr bwMode="gray"/>
        <p:txBody>
          <a:bodyPr vert="horz"/>
          <a:lstStyle/>
          <a:p>
            <a:r>
              <a:rPr lang="en-US"/>
              <a:t>The IT Job Series Map</a:t>
            </a:r>
          </a:p>
        </p:txBody>
      </p:sp>
      <p:grpSp>
        <p:nvGrpSpPr>
          <p:cNvPr id="109" name="Group 108">
            <a:extLst>
              <a:ext uri="{FF2B5EF4-FFF2-40B4-BE49-F238E27FC236}">
                <a16:creationId xmlns:a16="http://schemas.microsoft.com/office/drawing/2014/main" xmlns="" id="{016E37D7-5396-43D2-BF9D-5CCF10D382EF}"/>
              </a:ext>
            </a:extLst>
          </p:cNvPr>
          <p:cNvGrpSpPr/>
          <p:nvPr/>
        </p:nvGrpSpPr>
        <p:grpSpPr bwMode="gray">
          <a:xfrm>
            <a:off x="461178" y="1443598"/>
            <a:ext cx="11272035" cy="3736976"/>
            <a:chOff x="475457" y="1343025"/>
            <a:chExt cx="11272035" cy="3979746"/>
          </a:xfrm>
        </p:grpSpPr>
        <p:sp>
          <p:nvSpPr>
            <p:cNvPr id="107" name="Rectangle 106">
              <a:extLst>
                <a:ext uri="{FF2B5EF4-FFF2-40B4-BE49-F238E27FC236}">
                  <a16:creationId xmlns:a16="http://schemas.microsoft.com/office/drawing/2014/main" xmlns="" id="{984392B9-3192-4CA1-A62E-0D0912B00343}"/>
                </a:ext>
              </a:extLst>
            </p:cNvPr>
            <p:cNvSpPr>
              <a:spLocks/>
            </p:cNvSpPr>
            <p:nvPr/>
          </p:nvSpPr>
          <p:spPr bwMode="gray">
            <a:xfrm>
              <a:off x="475457" y="1345131"/>
              <a:ext cx="1271016" cy="397764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b="1">
                  <a:solidFill>
                    <a:schemeClr val="tx1"/>
                  </a:solidFill>
                </a:rPr>
                <a:t>Tech Administration Family</a:t>
              </a:r>
            </a:p>
          </p:txBody>
        </p:sp>
        <p:sp>
          <p:nvSpPr>
            <p:cNvPr id="106" name="Rectangle 105">
              <a:extLst>
                <a:ext uri="{FF2B5EF4-FFF2-40B4-BE49-F238E27FC236}">
                  <a16:creationId xmlns:a16="http://schemas.microsoft.com/office/drawing/2014/main" xmlns="" id="{C7F42FEB-FBA6-42CE-8046-3EF2FF88321E}"/>
                </a:ext>
              </a:extLst>
            </p:cNvPr>
            <p:cNvSpPr>
              <a:spLocks/>
            </p:cNvSpPr>
            <p:nvPr/>
          </p:nvSpPr>
          <p:spPr bwMode="gray">
            <a:xfrm>
              <a:off x="1743717" y="1345131"/>
              <a:ext cx="2496312" cy="397764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pPr algn="ctr"/>
              <a:r>
                <a:rPr lang="en-US" sz="900" b="1">
                  <a:solidFill>
                    <a:schemeClr val="tx1"/>
                  </a:solidFill>
                </a:rPr>
                <a:t>Analysis Family</a:t>
              </a:r>
            </a:p>
          </p:txBody>
        </p:sp>
        <p:sp>
          <p:nvSpPr>
            <p:cNvPr id="104" name="Rectangle 103">
              <a:extLst>
                <a:ext uri="{FF2B5EF4-FFF2-40B4-BE49-F238E27FC236}">
                  <a16:creationId xmlns:a16="http://schemas.microsoft.com/office/drawing/2014/main" xmlns="" id="{8519D26A-4281-4767-9D7C-CB99B52D5843}"/>
                </a:ext>
              </a:extLst>
            </p:cNvPr>
            <p:cNvSpPr>
              <a:spLocks/>
            </p:cNvSpPr>
            <p:nvPr/>
          </p:nvSpPr>
          <p:spPr bwMode="gray">
            <a:xfrm>
              <a:off x="4858415" y="1345131"/>
              <a:ext cx="1874520" cy="3977640"/>
            </a:xfrm>
            <a:prstGeom prst="rect">
              <a:avLst/>
            </a:prstGeom>
            <a:solidFill>
              <a:srgbClr val="A1B3CA"/>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pPr algn="ctr"/>
              <a:r>
                <a:rPr lang="en-US" sz="900" b="1">
                  <a:solidFill>
                    <a:schemeClr val="tx1"/>
                  </a:solidFill>
                </a:rPr>
                <a:t>Engineering Family</a:t>
              </a:r>
            </a:p>
          </p:txBody>
        </p:sp>
        <p:sp>
          <p:nvSpPr>
            <p:cNvPr id="103" name="Rectangle 102">
              <a:extLst>
                <a:ext uri="{FF2B5EF4-FFF2-40B4-BE49-F238E27FC236}">
                  <a16:creationId xmlns:a16="http://schemas.microsoft.com/office/drawing/2014/main" xmlns="" id="{4927AF35-019A-4291-927B-79A518696251}"/>
                </a:ext>
              </a:extLst>
            </p:cNvPr>
            <p:cNvSpPr>
              <a:spLocks/>
            </p:cNvSpPr>
            <p:nvPr/>
          </p:nvSpPr>
          <p:spPr bwMode="gray">
            <a:xfrm>
              <a:off x="6729720" y="1345131"/>
              <a:ext cx="1874520" cy="3977640"/>
            </a:xfrm>
            <a:prstGeom prst="rect">
              <a:avLst/>
            </a:prstGeom>
            <a:solidFill>
              <a:srgbClr val="B8E9FA"/>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pPr algn="ctr"/>
              <a:r>
                <a:rPr lang="en-US" sz="900" b="1">
                  <a:solidFill>
                    <a:schemeClr val="tx1"/>
                  </a:solidFill>
                </a:rPr>
                <a:t>Architecture Family</a:t>
              </a:r>
            </a:p>
          </p:txBody>
        </p:sp>
        <p:grpSp>
          <p:nvGrpSpPr>
            <p:cNvPr id="108" name="Group 107">
              <a:extLst>
                <a:ext uri="{FF2B5EF4-FFF2-40B4-BE49-F238E27FC236}">
                  <a16:creationId xmlns:a16="http://schemas.microsoft.com/office/drawing/2014/main" xmlns="" id="{8F800618-F407-44EB-B41C-CB84F40B0469}"/>
                </a:ext>
              </a:extLst>
            </p:cNvPr>
            <p:cNvGrpSpPr/>
            <p:nvPr/>
          </p:nvGrpSpPr>
          <p:grpSpPr bwMode="gray">
            <a:xfrm>
              <a:off x="8603099" y="1345131"/>
              <a:ext cx="1874520" cy="3977640"/>
              <a:chOff x="20232062" y="863800"/>
              <a:chExt cx="1874520" cy="3977640"/>
            </a:xfrm>
          </p:grpSpPr>
          <p:sp>
            <p:nvSpPr>
              <p:cNvPr id="99" name="Rectangle 98">
                <a:extLst>
                  <a:ext uri="{FF2B5EF4-FFF2-40B4-BE49-F238E27FC236}">
                    <a16:creationId xmlns:a16="http://schemas.microsoft.com/office/drawing/2014/main" xmlns="" id="{636CB9E7-7D02-4263-8AFA-BE10EE22F60B}"/>
                  </a:ext>
                </a:extLst>
              </p:cNvPr>
              <p:cNvSpPr>
                <a:spLocks/>
              </p:cNvSpPr>
              <p:nvPr/>
            </p:nvSpPr>
            <p:spPr bwMode="gray">
              <a:xfrm>
                <a:off x="20232062" y="863800"/>
                <a:ext cx="1874520" cy="3977640"/>
              </a:xfrm>
              <a:prstGeom prst="rect">
                <a:avLst/>
              </a:prstGeom>
              <a:solidFill>
                <a:srgbClr val="91D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100" name="TextBox 99">
                <a:extLst>
                  <a:ext uri="{FF2B5EF4-FFF2-40B4-BE49-F238E27FC236}">
                    <a16:creationId xmlns:a16="http://schemas.microsoft.com/office/drawing/2014/main" xmlns="" id="{EBA488AA-642B-4681-BFF6-1FEC17DC5B9D}"/>
                  </a:ext>
                </a:extLst>
              </p:cNvPr>
              <p:cNvSpPr txBox="1">
                <a:spLocks/>
              </p:cNvSpPr>
              <p:nvPr/>
            </p:nvSpPr>
            <p:spPr bwMode="gray">
              <a:xfrm flipH="1">
                <a:off x="20370628" y="930084"/>
                <a:ext cx="728319" cy="393325"/>
              </a:xfrm>
              <a:prstGeom prst="rect">
                <a:avLst/>
              </a:prstGeom>
              <a:noFill/>
            </p:spPr>
            <p:txBody>
              <a:bodyPr wrap="square" lIns="0" rIns="0" rtlCol="0">
                <a:spAutoFit/>
              </a:bodyPr>
              <a:lstStyle/>
              <a:p>
                <a:pPr algn="ctr"/>
                <a:r>
                  <a:rPr lang="en-US" sz="900" b="1"/>
                  <a:t>Delivery Family</a:t>
                </a:r>
              </a:p>
            </p:txBody>
          </p:sp>
          <p:sp>
            <p:nvSpPr>
              <p:cNvPr id="101" name="TextBox 100">
                <a:extLst>
                  <a:ext uri="{FF2B5EF4-FFF2-40B4-BE49-F238E27FC236}">
                    <a16:creationId xmlns:a16="http://schemas.microsoft.com/office/drawing/2014/main" xmlns="" id="{6E5F8D86-1531-42EF-B51E-D1EDB81C2846}"/>
                  </a:ext>
                </a:extLst>
              </p:cNvPr>
              <p:cNvSpPr txBox="1">
                <a:spLocks/>
              </p:cNvSpPr>
              <p:nvPr/>
            </p:nvSpPr>
            <p:spPr bwMode="gray">
              <a:xfrm flipH="1">
                <a:off x="21340835" y="930084"/>
                <a:ext cx="608610" cy="540822"/>
              </a:xfrm>
              <a:prstGeom prst="rect">
                <a:avLst/>
              </a:prstGeom>
              <a:noFill/>
            </p:spPr>
            <p:txBody>
              <a:bodyPr wrap="square" lIns="0" rIns="0" rtlCol="0">
                <a:spAutoFit/>
              </a:bodyPr>
              <a:lstStyle/>
              <a:p>
                <a:pPr algn="ctr"/>
                <a:r>
                  <a:rPr lang="en-US" sz="900" b="1"/>
                  <a:t>Product Mgt  Family</a:t>
                </a:r>
              </a:p>
            </p:txBody>
          </p:sp>
        </p:grpSp>
        <p:sp>
          <p:nvSpPr>
            <p:cNvPr id="102" name="Rectangle 101">
              <a:extLst>
                <a:ext uri="{FF2B5EF4-FFF2-40B4-BE49-F238E27FC236}">
                  <a16:creationId xmlns:a16="http://schemas.microsoft.com/office/drawing/2014/main" xmlns="" id="{D8BFE465-B1FB-4180-97D2-E84FC57A98DD}"/>
                </a:ext>
              </a:extLst>
            </p:cNvPr>
            <p:cNvSpPr>
              <a:spLocks/>
            </p:cNvSpPr>
            <p:nvPr/>
          </p:nvSpPr>
          <p:spPr bwMode="gray">
            <a:xfrm>
              <a:off x="10476476" y="1343025"/>
              <a:ext cx="1271016" cy="3977640"/>
            </a:xfrm>
            <a:prstGeom prst="rect">
              <a:avLst/>
            </a:prstGeom>
            <a:solidFill>
              <a:srgbClr val="49C5F4"/>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pPr algn="ctr"/>
              <a:r>
                <a:rPr lang="en-US" sz="900" b="1">
                  <a:solidFill>
                    <a:schemeClr val="tx1"/>
                  </a:solidFill>
                </a:rPr>
                <a:t>Leadership Family</a:t>
              </a:r>
            </a:p>
          </p:txBody>
        </p:sp>
        <p:sp>
          <p:nvSpPr>
            <p:cNvPr id="80" name="Rectangle 79">
              <a:extLst>
                <a:ext uri="{FF2B5EF4-FFF2-40B4-BE49-F238E27FC236}">
                  <a16:creationId xmlns:a16="http://schemas.microsoft.com/office/drawing/2014/main" xmlns="" id="{E49F4DC5-1FE6-41F1-8326-2CCA7D8107F0}"/>
                </a:ext>
              </a:extLst>
            </p:cNvPr>
            <p:cNvSpPr/>
            <p:nvPr/>
          </p:nvSpPr>
          <p:spPr bwMode="gray">
            <a:xfrm>
              <a:off x="4242936" y="1343025"/>
              <a:ext cx="621696" cy="3979746"/>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b="1" err="1">
                  <a:solidFill>
                    <a:schemeClr val="tx1"/>
                  </a:solidFill>
                </a:rPr>
                <a:t>UX</a:t>
              </a:r>
              <a:r>
                <a:rPr lang="en-US" sz="900" b="1">
                  <a:solidFill>
                    <a:schemeClr val="tx1"/>
                  </a:solidFill>
                </a:rPr>
                <a:t> Family</a:t>
              </a:r>
            </a:p>
          </p:txBody>
        </p:sp>
      </p:grpSp>
      <p:sp>
        <p:nvSpPr>
          <p:cNvPr id="17" name="Rectangle 16">
            <a:extLst>
              <a:ext uri="{FF2B5EF4-FFF2-40B4-BE49-F238E27FC236}">
                <a16:creationId xmlns:a16="http://schemas.microsoft.com/office/drawing/2014/main" xmlns="" id="{F56187C7-B5A1-4FD2-B359-6D79B94FBCB6}"/>
              </a:ext>
            </a:extLst>
          </p:cNvPr>
          <p:cNvSpPr/>
          <p:nvPr/>
        </p:nvSpPr>
        <p:spPr bwMode="gray">
          <a:xfrm>
            <a:off x="5523781" y="4221103"/>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Data Engineer I</a:t>
            </a:r>
          </a:p>
        </p:txBody>
      </p:sp>
      <p:sp>
        <p:nvSpPr>
          <p:cNvPr id="18" name="Rectangle 17">
            <a:extLst>
              <a:ext uri="{FF2B5EF4-FFF2-40B4-BE49-F238E27FC236}">
                <a16:creationId xmlns:a16="http://schemas.microsoft.com/office/drawing/2014/main" xmlns="" id="{10256C76-AFD4-46CA-83DC-D22533BB142F}"/>
              </a:ext>
            </a:extLst>
          </p:cNvPr>
          <p:cNvSpPr/>
          <p:nvPr/>
        </p:nvSpPr>
        <p:spPr bwMode="gray">
          <a:xfrm>
            <a:off x="5523781" y="3411106"/>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Data Engineer III</a:t>
            </a:r>
          </a:p>
        </p:txBody>
      </p:sp>
      <p:sp>
        <p:nvSpPr>
          <p:cNvPr id="19" name="Rectangle 18">
            <a:extLst>
              <a:ext uri="{FF2B5EF4-FFF2-40B4-BE49-F238E27FC236}">
                <a16:creationId xmlns:a16="http://schemas.microsoft.com/office/drawing/2014/main" xmlns="" id="{C3F21BD7-F5B9-4DFA-906C-88269AEFF59E}"/>
              </a:ext>
            </a:extLst>
          </p:cNvPr>
          <p:cNvSpPr/>
          <p:nvPr/>
        </p:nvSpPr>
        <p:spPr bwMode="gray">
          <a:xfrm>
            <a:off x="5523781" y="3816105"/>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Data Engineer II</a:t>
            </a:r>
          </a:p>
        </p:txBody>
      </p:sp>
      <p:sp>
        <p:nvSpPr>
          <p:cNvPr id="20" name="Rectangle 19">
            <a:extLst>
              <a:ext uri="{FF2B5EF4-FFF2-40B4-BE49-F238E27FC236}">
                <a16:creationId xmlns:a16="http://schemas.microsoft.com/office/drawing/2014/main" xmlns="" id="{1845B2CC-5B7E-432D-BF06-00D03978B067}"/>
              </a:ext>
            </a:extLst>
          </p:cNvPr>
          <p:cNvSpPr/>
          <p:nvPr/>
        </p:nvSpPr>
        <p:spPr bwMode="gray">
          <a:xfrm>
            <a:off x="5523781" y="3006108"/>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Data Engineer IV</a:t>
            </a:r>
          </a:p>
        </p:txBody>
      </p:sp>
      <p:sp>
        <p:nvSpPr>
          <p:cNvPr id="22" name="Rectangle 21">
            <a:extLst>
              <a:ext uri="{FF2B5EF4-FFF2-40B4-BE49-F238E27FC236}">
                <a16:creationId xmlns:a16="http://schemas.microsoft.com/office/drawing/2014/main" xmlns="" id="{81C03A9E-623F-45ED-9B09-8D8D344D10BA}"/>
              </a:ext>
            </a:extLst>
          </p:cNvPr>
          <p:cNvSpPr/>
          <p:nvPr/>
        </p:nvSpPr>
        <p:spPr bwMode="gray">
          <a:xfrm>
            <a:off x="6146390" y="3411106"/>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Infra Engineer</a:t>
            </a:r>
          </a:p>
          <a:p>
            <a:pPr algn="ctr"/>
            <a:r>
              <a:rPr lang="en-US" sz="700">
                <a:solidFill>
                  <a:schemeClr val="bg1"/>
                </a:solidFill>
              </a:rPr>
              <a:t> III</a:t>
            </a:r>
          </a:p>
        </p:txBody>
      </p:sp>
      <p:sp>
        <p:nvSpPr>
          <p:cNvPr id="23" name="Rectangle 22">
            <a:extLst>
              <a:ext uri="{FF2B5EF4-FFF2-40B4-BE49-F238E27FC236}">
                <a16:creationId xmlns:a16="http://schemas.microsoft.com/office/drawing/2014/main" xmlns="" id="{C0665717-B961-4CCF-93EE-9D1845D85004}"/>
              </a:ext>
            </a:extLst>
          </p:cNvPr>
          <p:cNvSpPr/>
          <p:nvPr/>
        </p:nvSpPr>
        <p:spPr bwMode="gray">
          <a:xfrm>
            <a:off x="6146390" y="3816105"/>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Infra Engineer</a:t>
            </a:r>
          </a:p>
          <a:p>
            <a:pPr algn="ctr"/>
            <a:r>
              <a:rPr lang="en-US" sz="700">
                <a:solidFill>
                  <a:schemeClr val="bg1"/>
                </a:solidFill>
              </a:rPr>
              <a:t> II</a:t>
            </a:r>
          </a:p>
        </p:txBody>
      </p:sp>
      <p:sp>
        <p:nvSpPr>
          <p:cNvPr id="24" name="Rectangle 23">
            <a:extLst>
              <a:ext uri="{FF2B5EF4-FFF2-40B4-BE49-F238E27FC236}">
                <a16:creationId xmlns:a16="http://schemas.microsoft.com/office/drawing/2014/main" xmlns="" id="{597230CE-C383-4D2B-8242-6AA3129CCD4C}"/>
              </a:ext>
            </a:extLst>
          </p:cNvPr>
          <p:cNvSpPr/>
          <p:nvPr/>
        </p:nvSpPr>
        <p:spPr bwMode="gray">
          <a:xfrm>
            <a:off x="6146390" y="3006108"/>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Infra Engineer</a:t>
            </a:r>
          </a:p>
          <a:p>
            <a:pPr algn="ctr"/>
            <a:r>
              <a:rPr lang="en-US" sz="700">
                <a:solidFill>
                  <a:schemeClr val="bg1"/>
                </a:solidFill>
              </a:rPr>
              <a:t> IV</a:t>
            </a:r>
          </a:p>
        </p:txBody>
      </p:sp>
      <p:sp>
        <p:nvSpPr>
          <p:cNvPr id="26" name="Rectangle 25">
            <a:extLst>
              <a:ext uri="{FF2B5EF4-FFF2-40B4-BE49-F238E27FC236}">
                <a16:creationId xmlns:a16="http://schemas.microsoft.com/office/drawing/2014/main" xmlns="" id="{4FEF5FFD-E121-4F81-8655-6C6833877C66}"/>
              </a:ext>
            </a:extLst>
          </p:cNvPr>
          <p:cNvSpPr/>
          <p:nvPr/>
        </p:nvSpPr>
        <p:spPr bwMode="gray">
          <a:xfrm>
            <a:off x="6768998" y="3411106"/>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Information Architect II</a:t>
            </a:r>
          </a:p>
        </p:txBody>
      </p:sp>
      <p:sp>
        <p:nvSpPr>
          <p:cNvPr id="27" name="Rectangle 26">
            <a:extLst>
              <a:ext uri="{FF2B5EF4-FFF2-40B4-BE49-F238E27FC236}">
                <a16:creationId xmlns:a16="http://schemas.microsoft.com/office/drawing/2014/main" xmlns="" id="{8D0AF577-E11A-45DB-93B2-515BE0FC7CA1}"/>
              </a:ext>
            </a:extLst>
          </p:cNvPr>
          <p:cNvSpPr/>
          <p:nvPr/>
        </p:nvSpPr>
        <p:spPr bwMode="gray">
          <a:xfrm>
            <a:off x="6768998" y="3816105"/>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Information Architect I</a:t>
            </a:r>
          </a:p>
        </p:txBody>
      </p:sp>
      <p:sp>
        <p:nvSpPr>
          <p:cNvPr id="28" name="Rectangle 27">
            <a:extLst>
              <a:ext uri="{FF2B5EF4-FFF2-40B4-BE49-F238E27FC236}">
                <a16:creationId xmlns:a16="http://schemas.microsoft.com/office/drawing/2014/main" xmlns="" id="{F3A929EF-D65E-4220-B8E9-E894E3811E05}"/>
              </a:ext>
            </a:extLst>
          </p:cNvPr>
          <p:cNvSpPr/>
          <p:nvPr/>
        </p:nvSpPr>
        <p:spPr bwMode="gray">
          <a:xfrm>
            <a:off x="6768998" y="3006108"/>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Information Architect III</a:t>
            </a:r>
          </a:p>
        </p:txBody>
      </p:sp>
      <p:sp>
        <p:nvSpPr>
          <p:cNvPr id="30" name="Rectangle 29">
            <a:extLst>
              <a:ext uri="{FF2B5EF4-FFF2-40B4-BE49-F238E27FC236}">
                <a16:creationId xmlns:a16="http://schemas.microsoft.com/office/drawing/2014/main" xmlns="" id="{65BFA431-BAAA-4A5F-A3AB-67679FEBE7A1}"/>
              </a:ext>
            </a:extLst>
          </p:cNvPr>
          <p:cNvSpPr/>
          <p:nvPr/>
        </p:nvSpPr>
        <p:spPr bwMode="gray">
          <a:xfrm>
            <a:off x="7391607" y="3411106"/>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Solution Architect II</a:t>
            </a:r>
          </a:p>
        </p:txBody>
      </p:sp>
      <p:sp>
        <p:nvSpPr>
          <p:cNvPr id="31" name="Rectangle 30">
            <a:extLst>
              <a:ext uri="{FF2B5EF4-FFF2-40B4-BE49-F238E27FC236}">
                <a16:creationId xmlns:a16="http://schemas.microsoft.com/office/drawing/2014/main" xmlns="" id="{1AD9E1A2-B402-47DF-B91E-89A9B098D109}"/>
              </a:ext>
            </a:extLst>
          </p:cNvPr>
          <p:cNvSpPr/>
          <p:nvPr/>
        </p:nvSpPr>
        <p:spPr bwMode="gray">
          <a:xfrm>
            <a:off x="7391607" y="3816105"/>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Solution Architect I</a:t>
            </a:r>
          </a:p>
        </p:txBody>
      </p:sp>
      <p:sp>
        <p:nvSpPr>
          <p:cNvPr id="32" name="Rectangle 31">
            <a:extLst>
              <a:ext uri="{FF2B5EF4-FFF2-40B4-BE49-F238E27FC236}">
                <a16:creationId xmlns:a16="http://schemas.microsoft.com/office/drawing/2014/main" xmlns="" id="{05770A15-65CD-43B0-B445-FCD770133471}"/>
              </a:ext>
            </a:extLst>
          </p:cNvPr>
          <p:cNvSpPr/>
          <p:nvPr/>
        </p:nvSpPr>
        <p:spPr bwMode="gray">
          <a:xfrm>
            <a:off x="7391607" y="3006108"/>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Solution  Architect III</a:t>
            </a:r>
          </a:p>
        </p:txBody>
      </p:sp>
      <p:sp>
        <p:nvSpPr>
          <p:cNvPr id="33" name="Rectangle 32">
            <a:extLst>
              <a:ext uri="{FF2B5EF4-FFF2-40B4-BE49-F238E27FC236}">
                <a16:creationId xmlns:a16="http://schemas.microsoft.com/office/drawing/2014/main" xmlns="" id="{6C019AE4-B593-4977-B798-0C145224E23F}"/>
              </a:ext>
            </a:extLst>
          </p:cNvPr>
          <p:cNvSpPr/>
          <p:nvPr/>
        </p:nvSpPr>
        <p:spPr bwMode="gray">
          <a:xfrm>
            <a:off x="8018470" y="3006108"/>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Enterprise Architect </a:t>
            </a:r>
          </a:p>
          <a:p>
            <a:pPr algn="ctr"/>
            <a:r>
              <a:rPr lang="en-US" sz="700">
                <a:solidFill>
                  <a:schemeClr val="bg1"/>
                </a:solidFill>
              </a:rPr>
              <a:t>I</a:t>
            </a:r>
          </a:p>
        </p:txBody>
      </p:sp>
      <p:sp>
        <p:nvSpPr>
          <p:cNvPr id="35" name="Rectangle 34">
            <a:extLst>
              <a:ext uri="{FF2B5EF4-FFF2-40B4-BE49-F238E27FC236}">
                <a16:creationId xmlns:a16="http://schemas.microsoft.com/office/drawing/2014/main" xmlns="" id="{693D3F29-A96A-420A-8056-ADABBA62CBC3}"/>
              </a:ext>
            </a:extLst>
          </p:cNvPr>
          <p:cNvSpPr/>
          <p:nvPr/>
        </p:nvSpPr>
        <p:spPr bwMode="gray">
          <a:xfrm>
            <a:off x="8018470" y="2601110"/>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Enterprise Architect II</a:t>
            </a:r>
          </a:p>
        </p:txBody>
      </p:sp>
      <p:sp>
        <p:nvSpPr>
          <p:cNvPr id="37" name="Rectangle 36">
            <a:extLst>
              <a:ext uri="{FF2B5EF4-FFF2-40B4-BE49-F238E27FC236}">
                <a16:creationId xmlns:a16="http://schemas.microsoft.com/office/drawing/2014/main" xmlns="" id="{C525F596-D5BB-47CB-80DD-648C8D47E6D4}"/>
              </a:ext>
            </a:extLst>
          </p:cNvPr>
          <p:cNvSpPr/>
          <p:nvPr/>
        </p:nvSpPr>
        <p:spPr bwMode="gray">
          <a:xfrm>
            <a:off x="8622834" y="3399683"/>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Scrum  Master</a:t>
            </a:r>
          </a:p>
        </p:txBody>
      </p:sp>
      <p:sp>
        <p:nvSpPr>
          <p:cNvPr id="38" name="Rectangle 37">
            <a:extLst>
              <a:ext uri="{FF2B5EF4-FFF2-40B4-BE49-F238E27FC236}">
                <a16:creationId xmlns:a16="http://schemas.microsoft.com/office/drawing/2014/main" xmlns="" id="{CBA58F96-BB0D-48BA-A5E9-3A1006F7A361}"/>
              </a:ext>
            </a:extLst>
          </p:cNvPr>
          <p:cNvSpPr/>
          <p:nvPr/>
        </p:nvSpPr>
        <p:spPr bwMode="gray">
          <a:xfrm>
            <a:off x="8622834" y="3006108"/>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Sr. Scrum Master</a:t>
            </a:r>
          </a:p>
        </p:txBody>
      </p:sp>
      <p:sp>
        <p:nvSpPr>
          <p:cNvPr id="39" name="Rectangle 38">
            <a:extLst>
              <a:ext uri="{FF2B5EF4-FFF2-40B4-BE49-F238E27FC236}">
                <a16:creationId xmlns:a16="http://schemas.microsoft.com/office/drawing/2014/main" xmlns="" id="{AC8210A1-CCAC-4A3E-8D62-3D189C2FBE53}"/>
              </a:ext>
            </a:extLst>
          </p:cNvPr>
          <p:cNvSpPr/>
          <p:nvPr/>
        </p:nvSpPr>
        <p:spPr bwMode="gray">
          <a:xfrm>
            <a:off x="9261641" y="3006108"/>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Resource Manager</a:t>
            </a:r>
          </a:p>
        </p:txBody>
      </p:sp>
      <p:sp>
        <p:nvSpPr>
          <p:cNvPr id="40" name="Rectangle 39">
            <a:extLst>
              <a:ext uri="{FF2B5EF4-FFF2-40B4-BE49-F238E27FC236}">
                <a16:creationId xmlns:a16="http://schemas.microsoft.com/office/drawing/2014/main" xmlns="" id="{7BB57012-A4AE-442D-B7C9-E89864C54420}"/>
              </a:ext>
            </a:extLst>
          </p:cNvPr>
          <p:cNvSpPr/>
          <p:nvPr/>
        </p:nvSpPr>
        <p:spPr bwMode="gray">
          <a:xfrm>
            <a:off x="9261641" y="2601110"/>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Sr. Resource  Manager</a:t>
            </a:r>
          </a:p>
        </p:txBody>
      </p:sp>
      <p:sp>
        <p:nvSpPr>
          <p:cNvPr id="49" name="Rectangle 48">
            <a:extLst>
              <a:ext uri="{FF2B5EF4-FFF2-40B4-BE49-F238E27FC236}">
                <a16:creationId xmlns:a16="http://schemas.microsoft.com/office/drawing/2014/main" xmlns="" id="{CA102B93-FB92-41D3-AFA7-06DED8579937}"/>
              </a:ext>
            </a:extLst>
          </p:cNvPr>
          <p:cNvSpPr/>
          <p:nvPr/>
        </p:nvSpPr>
        <p:spPr bwMode="gray">
          <a:xfrm>
            <a:off x="4278563" y="4221103"/>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err="1">
                <a:solidFill>
                  <a:schemeClr val="bg1"/>
                </a:solidFill>
              </a:rPr>
              <a:t>UX</a:t>
            </a:r>
            <a:r>
              <a:rPr lang="en-US" sz="700">
                <a:solidFill>
                  <a:schemeClr val="bg1"/>
                </a:solidFill>
              </a:rPr>
              <a:t/>
            </a:r>
            <a:br>
              <a:rPr lang="en-US" sz="700">
                <a:solidFill>
                  <a:schemeClr val="bg1"/>
                </a:solidFill>
              </a:rPr>
            </a:br>
            <a:r>
              <a:rPr lang="en-US" sz="700">
                <a:solidFill>
                  <a:schemeClr val="bg1"/>
                </a:solidFill>
              </a:rPr>
              <a:t>Designer I</a:t>
            </a:r>
          </a:p>
        </p:txBody>
      </p:sp>
      <p:sp>
        <p:nvSpPr>
          <p:cNvPr id="50" name="Rectangle 49">
            <a:extLst>
              <a:ext uri="{FF2B5EF4-FFF2-40B4-BE49-F238E27FC236}">
                <a16:creationId xmlns:a16="http://schemas.microsoft.com/office/drawing/2014/main" xmlns="" id="{4DFA8022-93ED-4972-B945-C888FB3608AB}"/>
              </a:ext>
            </a:extLst>
          </p:cNvPr>
          <p:cNvSpPr/>
          <p:nvPr/>
        </p:nvSpPr>
        <p:spPr bwMode="gray">
          <a:xfrm>
            <a:off x="4278563" y="3816105"/>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err="1">
                <a:solidFill>
                  <a:schemeClr val="bg1"/>
                </a:solidFill>
              </a:rPr>
              <a:t>UX</a:t>
            </a:r>
            <a:r>
              <a:rPr lang="en-US" sz="700">
                <a:solidFill>
                  <a:schemeClr val="bg1"/>
                </a:solidFill>
              </a:rPr>
              <a:t/>
            </a:r>
            <a:br>
              <a:rPr lang="en-US" sz="700">
                <a:solidFill>
                  <a:schemeClr val="bg1"/>
                </a:solidFill>
              </a:rPr>
            </a:br>
            <a:r>
              <a:rPr lang="en-US" sz="700">
                <a:solidFill>
                  <a:schemeClr val="bg1"/>
                </a:solidFill>
              </a:rPr>
              <a:t>Designer II</a:t>
            </a:r>
          </a:p>
        </p:txBody>
      </p:sp>
      <p:sp>
        <p:nvSpPr>
          <p:cNvPr id="51" name="Rectangle 50">
            <a:extLst>
              <a:ext uri="{FF2B5EF4-FFF2-40B4-BE49-F238E27FC236}">
                <a16:creationId xmlns:a16="http://schemas.microsoft.com/office/drawing/2014/main" xmlns="" id="{9160A452-1426-4BF9-A8F5-F67E9825DBBD}"/>
              </a:ext>
            </a:extLst>
          </p:cNvPr>
          <p:cNvSpPr/>
          <p:nvPr/>
        </p:nvSpPr>
        <p:spPr bwMode="gray">
          <a:xfrm>
            <a:off x="4278563" y="3411106"/>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err="1">
                <a:solidFill>
                  <a:schemeClr val="bg1"/>
                </a:solidFill>
              </a:rPr>
              <a:t>UX</a:t>
            </a:r>
            <a:r>
              <a:rPr lang="en-US" sz="700">
                <a:solidFill>
                  <a:schemeClr val="bg1"/>
                </a:solidFill>
              </a:rPr>
              <a:t/>
            </a:r>
            <a:br>
              <a:rPr lang="en-US" sz="700">
                <a:solidFill>
                  <a:schemeClr val="bg1"/>
                </a:solidFill>
              </a:rPr>
            </a:br>
            <a:r>
              <a:rPr lang="en-US" sz="700">
                <a:solidFill>
                  <a:schemeClr val="bg1"/>
                </a:solidFill>
              </a:rPr>
              <a:t>Designer III</a:t>
            </a:r>
          </a:p>
        </p:txBody>
      </p:sp>
      <p:sp>
        <p:nvSpPr>
          <p:cNvPr id="52" name="Rectangle 51">
            <a:extLst>
              <a:ext uri="{FF2B5EF4-FFF2-40B4-BE49-F238E27FC236}">
                <a16:creationId xmlns:a16="http://schemas.microsoft.com/office/drawing/2014/main" xmlns="" id="{9C0E1A1B-FAD0-47EC-B7C1-020905002BCA}"/>
              </a:ext>
            </a:extLst>
          </p:cNvPr>
          <p:cNvSpPr/>
          <p:nvPr/>
        </p:nvSpPr>
        <p:spPr bwMode="gray">
          <a:xfrm>
            <a:off x="4278563" y="3006108"/>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err="1">
                <a:solidFill>
                  <a:schemeClr val="bg1"/>
                </a:solidFill>
              </a:rPr>
              <a:t>UX</a:t>
            </a:r>
            <a:r>
              <a:rPr lang="en-US" sz="700">
                <a:solidFill>
                  <a:schemeClr val="bg1"/>
                </a:solidFill>
              </a:rPr>
              <a:t/>
            </a:r>
            <a:br>
              <a:rPr lang="en-US" sz="700">
                <a:solidFill>
                  <a:schemeClr val="bg1"/>
                </a:solidFill>
              </a:rPr>
            </a:br>
            <a:r>
              <a:rPr lang="en-US" sz="700">
                <a:solidFill>
                  <a:schemeClr val="bg1"/>
                </a:solidFill>
              </a:rPr>
              <a:t>Designer IV</a:t>
            </a:r>
          </a:p>
        </p:txBody>
      </p:sp>
      <p:grpSp>
        <p:nvGrpSpPr>
          <p:cNvPr id="79" name="Group 78">
            <a:extLst>
              <a:ext uri="{FF2B5EF4-FFF2-40B4-BE49-F238E27FC236}">
                <a16:creationId xmlns:a16="http://schemas.microsoft.com/office/drawing/2014/main" xmlns="" id="{07505C18-4055-48AB-9E29-424B2E0A692A}"/>
              </a:ext>
            </a:extLst>
          </p:cNvPr>
          <p:cNvGrpSpPr/>
          <p:nvPr/>
        </p:nvGrpSpPr>
        <p:grpSpPr bwMode="gray">
          <a:xfrm>
            <a:off x="4901172" y="3006108"/>
            <a:ext cx="546098" cy="1555187"/>
            <a:chOff x="4678572" y="3499598"/>
            <a:chExt cx="557784" cy="1588467"/>
          </a:xfrm>
          <a:solidFill>
            <a:srgbClr val="002856"/>
          </a:solidFill>
        </p:grpSpPr>
        <p:sp>
          <p:nvSpPr>
            <p:cNvPr id="53" name="Rectangle 52">
              <a:extLst>
                <a:ext uri="{FF2B5EF4-FFF2-40B4-BE49-F238E27FC236}">
                  <a16:creationId xmlns:a16="http://schemas.microsoft.com/office/drawing/2014/main" xmlns="" id="{6F360081-4D81-4731-B854-01827DC844DD}"/>
                </a:ext>
              </a:extLst>
            </p:cNvPr>
            <p:cNvSpPr/>
            <p:nvPr/>
          </p:nvSpPr>
          <p:spPr bwMode="gray">
            <a:xfrm>
              <a:off x="4678572" y="4740593"/>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Software Engineer I</a:t>
              </a:r>
            </a:p>
          </p:txBody>
        </p:sp>
        <p:sp>
          <p:nvSpPr>
            <p:cNvPr id="54" name="Rectangle 53">
              <a:extLst>
                <a:ext uri="{FF2B5EF4-FFF2-40B4-BE49-F238E27FC236}">
                  <a16:creationId xmlns:a16="http://schemas.microsoft.com/office/drawing/2014/main" xmlns="" id="{79534469-C074-4620-B0A7-463BDDD1DADF}"/>
                </a:ext>
              </a:extLst>
            </p:cNvPr>
            <p:cNvSpPr/>
            <p:nvPr/>
          </p:nvSpPr>
          <p:spPr bwMode="gray">
            <a:xfrm>
              <a:off x="4678572" y="4326928"/>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Software Engineer II</a:t>
              </a:r>
            </a:p>
          </p:txBody>
        </p:sp>
        <p:sp>
          <p:nvSpPr>
            <p:cNvPr id="55" name="Rectangle 54">
              <a:extLst>
                <a:ext uri="{FF2B5EF4-FFF2-40B4-BE49-F238E27FC236}">
                  <a16:creationId xmlns:a16="http://schemas.microsoft.com/office/drawing/2014/main" xmlns="" id="{483B27B2-E000-4012-842B-C0FFD5347D4C}"/>
                </a:ext>
              </a:extLst>
            </p:cNvPr>
            <p:cNvSpPr/>
            <p:nvPr/>
          </p:nvSpPr>
          <p:spPr bwMode="gray">
            <a:xfrm>
              <a:off x="4678572" y="3913263"/>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Software Engineer III</a:t>
              </a:r>
            </a:p>
          </p:txBody>
        </p:sp>
        <p:sp>
          <p:nvSpPr>
            <p:cNvPr id="56" name="Rectangle 55">
              <a:extLst>
                <a:ext uri="{FF2B5EF4-FFF2-40B4-BE49-F238E27FC236}">
                  <a16:creationId xmlns:a16="http://schemas.microsoft.com/office/drawing/2014/main" xmlns="" id="{A088DA86-63BB-4F25-BFF4-6A98976187CE}"/>
                </a:ext>
              </a:extLst>
            </p:cNvPr>
            <p:cNvSpPr/>
            <p:nvPr/>
          </p:nvSpPr>
          <p:spPr bwMode="gray">
            <a:xfrm>
              <a:off x="4678572" y="3499598"/>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Software Engineer IV</a:t>
              </a:r>
            </a:p>
          </p:txBody>
        </p:sp>
      </p:grpSp>
      <p:sp>
        <p:nvSpPr>
          <p:cNvPr id="69" name="Rectangle 68">
            <a:extLst>
              <a:ext uri="{FF2B5EF4-FFF2-40B4-BE49-F238E27FC236}">
                <a16:creationId xmlns:a16="http://schemas.microsoft.com/office/drawing/2014/main" xmlns="" id="{62F87A68-4F2F-436A-99AA-3FB1B0809086}"/>
              </a:ext>
            </a:extLst>
          </p:cNvPr>
          <p:cNvSpPr/>
          <p:nvPr/>
        </p:nvSpPr>
        <p:spPr bwMode="gray">
          <a:xfrm>
            <a:off x="9883226" y="3006108"/>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Product Manager</a:t>
            </a:r>
          </a:p>
        </p:txBody>
      </p:sp>
      <p:sp>
        <p:nvSpPr>
          <p:cNvPr id="70" name="Rectangle 69">
            <a:extLst>
              <a:ext uri="{FF2B5EF4-FFF2-40B4-BE49-F238E27FC236}">
                <a16:creationId xmlns:a16="http://schemas.microsoft.com/office/drawing/2014/main" xmlns="" id="{57313CBF-A4DE-4E55-B064-CEB72CF4BCEC}"/>
              </a:ext>
            </a:extLst>
          </p:cNvPr>
          <p:cNvSpPr/>
          <p:nvPr/>
        </p:nvSpPr>
        <p:spPr bwMode="gray">
          <a:xfrm>
            <a:off x="9883226" y="2601110"/>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Sr. Product Manager</a:t>
            </a:r>
          </a:p>
        </p:txBody>
      </p:sp>
      <p:grpSp>
        <p:nvGrpSpPr>
          <p:cNvPr id="3" name="Group 2">
            <a:extLst>
              <a:ext uri="{FF2B5EF4-FFF2-40B4-BE49-F238E27FC236}">
                <a16:creationId xmlns:a16="http://schemas.microsoft.com/office/drawing/2014/main" xmlns="" id="{91469C44-B8B0-4E37-8261-D501E09CCD09}"/>
              </a:ext>
            </a:extLst>
          </p:cNvPr>
          <p:cNvGrpSpPr/>
          <p:nvPr/>
        </p:nvGrpSpPr>
        <p:grpSpPr>
          <a:xfrm>
            <a:off x="10504812" y="1791113"/>
            <a:ext cx="1168541" cy="1555187"/>
            <a:chOff x="10504812" y="1791113"/>
            <a:chExt cx="1168541" cy="1555187"/>
          </a:xfrm>
        </p:grpSpPr>
        <p:sp>
          <p:nvSpPr>
            <p:cNvPr id="57" name="Rectangle 56">
              <a:extLst>
                <a:ext uri="{FF2B5EF4-FFF2-40B4-BE49-F238E27FC236}">
                  <a16:creationId xmlns:a16="http://schemas.microsoft.com/office/drawing/2014/main" xmlns="" id="{2C82A912-E86F-48BB-8BC3-5E382315839C}"/>
                </a:ext>
              </a:extLst>
            </p:cNvPr>
            <p:cNvSpPr/>
            <p:nvPr/>
          </p:nvSpPr>
          <p:spPr bwMode="gray">
            <a:xfrm>
              <a:off x="11127255" y="2196111"/>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Director</a:t>
              </a:r>
            </a:p>
          </p:txBody>
        </p:sp>
        <p:sp>
          <p:nvSpPr>
            <p:cNvPr id="58" name="Rectangle 57">
              <a:extLst>
                <a:ext uri="{FF2B5EF4-FFF2-40B4-BE49-F238E27FC236}">
                  <a16:creationId xmlns:a16="http://schemas.microsoft.com/office/drawing/2014/main" xmlns="" id="{62CC88F5-43F8-4317-8B4E-851EF0A06D1D}"/>
                </a:ext>
              </a:extLst>
            </p:cNvPr>
            <p:cNvSpPr/>
            <p:nvPr/>
          </p:nvSpPr>
          <p:spPr bwMode="gray">
            <a:xfrm>
              <a:off x="11127255" y="2601110"/>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Sr. Manager</a:t>
              </a:r>
            </a:p>
          </p:txBody>
        </p:sp>
        <p:sp>
          <p:nvSpPr>
            <p:cNvPr id="59" name="Rectangle 58">
              <a:extLst>
                <a:ext uri="{FF2B5EF4-FFF2-40B4-BE49-F238E27FC236}">
                  <a16:creationId xmlns:a16="http://schemas.microsoft.com/office/drawing/2014/main" xmlns="" id="{9BA913F2-1128-43C6-B3A7-AF75C76EBB90}"/>
                </a:ext>
              </a:extLst>
            </p:cNvPr>
            <p:cNvSpPr/>
            <p:nvPr/>
          </p:nvSpPr>
          <p:spPr bwMode="gray">
            <a:xfrm>
              <a:off x="11127255" y="1791113"/>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VP</a:t>
              </a:r>
            </a:p>
          </p:txBody>
        </p:sp>
        <p:sp>
          <p:nvSpPr>
            <p:cNvPr id="60" name="Rectangle 59">
              <a:extLst>
                <a:ext uri="{FF2B5EF4-FFF2-40B4-BE49-F238E27FC236}">
                  <a16:creationId xmlns:a16="http://schemas.microsoft.com/office/drawing/2014/main" xmlns="" id="{06065BDF-A743-44DD-9125-F085E2FE5DD7}"/>
                </a:ext>
              </a:extLst>
            </p:cNvPr>
            <p:cNvSpPr/>
            <p:nvPr/>
          </p:nvSpPr>
          <p:spPr bwMode="gray">
            <a:xfrm>
              <a:off x="10504812" y="2601110"/>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Tech.</a:t>
              </a:r>
              <a:br>
                <a:rPr lang="en-US" sz="700">
                  <a:solidFill>
                    <a:schemeClr val="bg1"/>
                  </a:solidFill>
                </a:rPr>
              </a:br>
              <a:r>
                <a:rPr lang="en-US" sz="700">
                  <a:solidFill>
                    <a:schemeClr val="bg1"/>
                  </a:solidFill>
                </a:rPr>
                <a:t>Principal I</a:t>
              </a:r>
            </a:p>
          </p:txBody>
        </p:sp>
        <p:sp>
          <p:nvSpPr>
            <p:cNvPr id="61" name="Rectangle 60">
              <a:extLst>
                <a:ext uri="{FF2B5EF4-FFF2-40B4-BE49-F238E27FC236}">
                  <a16:creationId xmlns:a16="http://schemas.microsoft.com/office/drawing/2014/main" xmlns="" id="{91BE7868-2C6E-4564-B3AF-D17FEFC13712}"/>
                </a:ext>
              </a:extLst>
            </p:cNvPr>
            <p:cNvSpPr/>
            <p:nvPr/>
          </p:nvSpPr>
          <p:spPr bwMode="gray">
            <a:xfrm>
              <a:off x="10504812" y="2196111"/>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Tech.</a:t>
              </a:r>
              <a:br>
                <a:rPr lang="en-US" sz="700">
                  <a:solidFill>
                    <a:schemeClr val="bg1"/>
                  </a:solidFill>
                </a:rPr>
              </a:br>
              <a:r>
                <a:rPr lang="en-US" sz="700">
                  <a:solidFill>
                    <a:schemeClr val="bg1"/>
                  </a:solidFill>
                </a:rPr>
                <a:t>Principal II</a:t>
              </a:r>
            </a:p>
          </p:txBody>
        </p:sp>
        <p:sp>
          <p:nvSpPr>
            <p:cNvPr id="73" name="Rectangle 72">
              <a:extLst>
                <a:ext uri="{FF2B5EF4-FFF2-40B4-BE49-F238E27FC236}">
                  <a16:creationId xmlns:a16="http://schemas.microsoft.com/office/drawing/2014/main" xmlns="" id="{98E7146F-9423-4DF2-998B-CD0334CA71CE}"/>
                </a:ext>
              </a:extLst>
            </p:cNvPr>
            <p:cNvSpPr/>
            <p:nvPr/>
          </p:nvSpPr>
          <p:spPr bwMode="gray">
            <a:xfrm>
              <a:off x="11127255" y="3006108"/>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Manager</a:t>
              </a:r>
            </a:p>
          </p:txBody>
        </p:sp>
      </p:grpSp>
      <p:sp>
        <p:nvSpPr>
          <p:cNvPr id="78" name="Rectangle 77">
            <a:extLst>
              <a:ext uri="{FF2B5EF4-FFF2-40B4-BE49-F238E27FC236}">
                <a16:creationId xmlns:a16="http://schemas.microsoft.com/office/drawing/2014/main" xmlns="" id="{D26E8149-9A77-4E4B-9DEB-C241F8750F30}"/>
              </a:ext>
            </a:extLst>
          </p:cNvPr>
          <p:cNvSpPr/>
          <p:nvPr/>
        </p:nvSpPr>
        <p:spPr bwMode="gray">
          <a:xfrm>
            <a:off x="6146390" y="4221103"/>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Infra Engineer</a:t>
            </a:r>
          </a:p>
          <a:p>
            <a:pPr algn="ctr"/>
            <a:r>
              <a:rPr lang="en-US" sz="700">
                <a:solidFill>
                  <a:schemeClr val="bg1"/>
                </a:solidFill>
              </a:rPr>
              <a:t> I</a:t>
            </a:r>
          </a:p>
        </p:txBody>
      </p:sp>
      <p:grpSp>
        <p:nvGrpSpPr>
          <p:cNvPr id="118" name="Group 117">
            <a:extLst>
              <a:ext uri="{FF2B5EF4-FFF2-40B4-BE49-F238E27FC236}">
                <a16:creationId xmlns:a16="http://schemas.microsoft.com/office/drawing/2014/main" xmlns="" id="{87FB273B-F30E-4E60-A420-1AE08B2B7C10}"/>
              </a:ext>
            </a:extLst>
          </p:cNvPr>
          <p:cNvGrpSpPr/>
          <p:nvPr/>
        </p:nvGrpSpPr>
        <p:grpSpPr bwMode="gray">
          <a:xfrm>
            <a:off x="530641" y="3418169"/>
            <a:ext cx="3671412" cy="1555187"/>
            <a:chOff x="530641" y="3816105"/>
            <a:chExt cx="3671412" cy="1555187"/>
          </a:xfrm>
        </p:grpSpPr>
        <p:sp>
          <p:nvSpPr>
            <p:cNvPr id="41" name="Rectangle 40">
              <a:extLst>
                <a:ext uri="{FF2B5EF4-FFF2-40B4-BE49-F238E27FC236}">
                  <a16:creationId xmlns:a16="http://schemas.microsoft.com/office/drawing/2014/main" xmlns="" id="{51893257-49E8-4B24-AC14-5C2CAECC713E}"/>
                </a:ext>
              </a:extLst>
            </p:cNvPr>
            <p:cNvSpPr/>
            <p:nvPr/>
          </p:nvSpPr>
          <p:spPr bwMode="gray">
            <a:xfrm>
              <a:off x="3033346" y="5031100"/>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Security Analyst I</a:t>
              </a:r>
            </a:p>
          </p:txBody>
        </p:sp>
        <p:sp>
          <p:nvSpPr>
            <p:cNvPr id="42" name="Rectangle 41">
              <a:extLst>
                <a:ext uri="{FF2B5EF4-FFF2-40B4-BE49-F238E27FC236}">
                  <a16:creationId xmlns:a16="http://schemas.microsoft.com/office/drawing/2014/main" xmlns="" id="{F825234F-F699-45DE-94A0-EBFA047BF02B}"/>
                </a:ext>
              </a:extLst>
            </p:cNvPr>
            <p:cNvSpPr/>
            <p:nvPr/>
          </p:nvSpPr>
          <p:spPr bwMode="gray">
            <a:xfrm>
              <a:off x="3033346" y="4221103"/>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Security Analyst III</a:t>
              </a:r>
            </a:p>
          </p:txBody>
        </p:sp>
        <p:sp>
          <p:nvSpPr>
            <p:cNvPr id="43" name="Rectangle 42">
              <a:extLst>
                <a:ext uri="{FF2B5EF4-FFF2-40B4-BE49-F238E27FC236}">
                  <a16:creationId xmlns:a16="http://schemas.microsoft.com/office/drawing/2014/main" xmlns="" id="{CBCFF40F-087F-4FEB-8E2C-B1D86A9B469D}"/>
                </a:ext>
              </a:extLst>
            </p:cNvPr>
            <p:cNvSpPr/>
            <p:nvPr/>
          </p:nvSpPr>
          <p:spPr bwMode="gray">
            <a:xfrm>
              <a:off x="3033346" y="4626101"/>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Security Analyst II</a:t>
              </a:r>
            </a:p>
          </p:txBody>
        </p:sp>
        <p:sp>
          <p:nvSpPr>
            <p:cNvPr id="44" name="Rectangle 43">
              <a:extLst>
                <a:ext uri="{FF2B5EF4-FFF2-40B4-BE49-F238E27FC236}">
                  <a16:creationId xmlns:a16="http://schemas.microsoft.com/office/drawing/2014/main" xmlns="" id="{D717C9A7-D8A0-415B-84B0-0FBABC3F2519}"/>
                </a:ext>
              </a:extLst>
            </p:cNvPr>
            <p:cNvSpPr/>
            <p:nvPr/>
          </p:nvSpPr>
          <p:spPr bwMode="gray">
            <a:xfrm>
              <a:off x="3033346" y="3816105"/>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Security Analyst IV</a:t>
              </a:r>
            </a:p>
          </p:txBody>
        </p:sp>
        <p:sp>
          <p:nvSpPr>
            <p:cNvPr id="45" name="Rectangle 44">
              <a:extLst>
                <a:ext uri="{FF2B5EF4-FFF2-40B4-BE49-F238E27FC236}">
                  <a16:creationId xmlns:a16="http://schemas.microsoft.com/office/drawing/2014/main" xmlns="" id="{C1E1212C-227C-494A-9E32-98F83004FB10}"/>
                </a:ext>
              </a:extLst>
            </p:cNvPr>
            <p:cNvSpPr/>
            <p:nvPr/>
          </p:nvSpPr>
          <p:spPr bwMode="gray">
            <a:xfrm>
              <a:off x="3655955" y="5031100"/>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Analytics Analyst I</a:t>
              </a:r>
            </a:p>
          </p:txBody>
        </p:sp>
        <p:sp>
          <p:nvSpPr>
            <p:cNvPr id="46" name="Rectangle 45">
              <a:extLst>
                <a:ext uri="{FF2B5EF4-FFF2-40B4-BE49-F238E27FC236}">
                  <a16:creationId xmlns:a16="http://schemas.microsoft.com/office/drawing/2014/main" xmlns="" id="{CE437ECF-FDBF-449F-ABAF-8C4A41F51ADC}"/>
                </a:ext>
              </a:extLst>
            </p:cNvPr>
            <p:cNvSpPr/>
            <p:nvPr/>
          </p:nvSpPr>
          <p:spPr bwMode="gray">
            <a:xfrm>
              <a:off x="3655955" y="4221103"/>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Analytics Analyst III</a:t>
              </a:r>
            </a:p>
          </p:txBody>
        </p:sp>
        <p:sp>
          <p:nvSpPr>
            <p:cNvPr id="47" name="Rectangle 46">
              <a:extLst>
                <a:ext uri="{FF2B5EF4-FFF2-40B4-BE49-F238E27FC236}">
                  <a16:creationId xmlns:a16="http://schemas.microsoft.com/office/drawing/2014/main" xmlns="" id="{A9F229AF-7E0F-468B-9BE0-E6B2472FA58C}"/>
                </a:ext>
              </a:extLst>
            </p:cNvPr>
            <p:cNvSpPr/>
            <p:nvPr/>
          </p:nvSpPr>
          <p:spPr bwMode="gray">
            <a:xfrm>
              <a:off x="3655955" y="4626101"/>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Analytics Analyst II</a:t>
              </a:r>
            </a:p>
          </p:txBody>
        </p:sp>
        <p:sp>
          <p:nvSpPr>
            <p:cNvPr id="48" name="Rectangle 47">
              <a:extLst>
                <a:ext uri="{FF2B5EF4-FFF2-40B4-BE49-F238E27FC236}">
                  <a16:creationId xmlns:a16="http://schemas.microsoft.com/office/drawing/2014/main" xmlns="" id="{A0CB86AC-61E0-48DE-A7AA-E66B446F4DFC}"/>
                </a:ext>
              </a:extLst>
            </p:cNvPr>
            <p:cNvSpPr/>
            <p:nvPr/>
          </p:nvSpPr>
          <p:spPr bwMode="gray">
            <a:xfrm>
              <a:off x="3655955" y="3816105"/>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Analytics Analyst IV</a:t>
              </a:r>
            </a:p>
          </p:txBody>
        </p:sp>
        <p:grpSp>
          <p:nvGrpSpPr>
            <p:cNvPr id="84" name="Group 83">
              <a:extLst>
                <a:ext uri="{FF2B5EF4-FFF2-40B4-BE49-F238E27FC236}">
                  <a16:creationId xmlns:a16="http://schemas.microsoft.com/office/drawing/2014/main" xmlns="" id="{F14ECEED-0880-4EAE-B617-1D314B381447}"/>
                </a:ext>
              </a:extLst>
            </p:cNvPr>
            <p:cNvGrpSpPr/>
            <p:nvPr/>
          </p:nvGrpSpPr>
          <p:grpSpPr bwMode="gray">
            <a:xfrm>
              <a:off x="1788129" y="3816105"/>
              <a:ext cx="1168707" cy="1555187"/>
              <a:chOff x="1498912" y="3499598"/>
              <a:chExt cx="1193716" cy="1588467"/>
            </a:xfrm>
            <a:solidFill>
              <a:srgbClr val="002856"/>
            </a:solidFill>
          </p:grpSpPr>
          <p:sp>
            <p:nvSpPr>
              <p:cNvPr id="11" name="Rectangle 10">
                <a:extLst>
                  <a:ext uri="{FF2B5EF4-FFF2-40B4-BE49-F238E27FC236}">
                    <a16:creationId xmlns:a16="http://schemas.microsoft.com/office/drawing/2014/main" xmlns="" id="{B35CB5AB-4898-4706-B170-89318AE28143}"/>
                  </a:ext>
                </a:extLst>
              </p:cNvPr>
              <p:cNvSpPr/>
              <p:nvPr/>
            </p:nvSpPr>
            <p:spPr bwMode="gray">
              <a:xfrm>
                <a:off x="1498912" y="4326928"/>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Business Analyst II</a:t>
                </a:r>
              </a:p>
            </p:txBody>
          </p:sp>
          <p:sp>
            <p:nvSpPr>
              <p:cNvPr id="12" name="Rectangle 11">
                <a:extLst>
                  <a:ext uri="{FF2B5EF4-FFF2-40B4-BE49-F238E27FC236}">
                    <a16:creationId xmlns:a16="http://schemas.microsoft.com/office/drawing/2014/main" xmlns="" id="{65CC7442-AB67-4838-9E10-A1D7516BB380}"/>
                  </a:ext>
                </a:extLst>
              </p:cNvPr>
              <p:cNvSpPr/>
              <p:nvPr/>
            </p:nvSpPr>
            <p:spPr bwMode="gray">
              <a:xfrm>
                <a:off x="1498912" y="3913263"/>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Business Analyst III</a:t>
                </a:r>
              </a:p>
            </p:txBody>
          </p:sp>
          <p:sp>
            <p:nvSpPr>
              <p:cNvPr id="13" name="Rectangle 12">
                <a:extLst>
                  <a:ext uri="{FF2B5EF4-FFF2-40B4-BE49-F238E27FC236}">
                    <a16:creationId xmlns:a16="http://schemas.microsoft.com/office/drawing/2014/main" xmlns="" id="{C81D4780-2626-4803-A363-4B6F2B8CFB4C}"/>
                  </a:ext>
                </a:extLst>
              </p:cNvPr>
              <p:cNvSpPr/>
              <p:nvPr/>
            </p:nvSpPr>
            <p:spPr bwMode="gray">
              <a:xfrm>
                <a:off x="1498912" y="3499598"/>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Business Analyst IV</a:t>
                </a:r>
              </a:p>
            </p:txBody>
          </p:sp>
          <p:sp>
            <p:nvSpPr>
              <p:cNvPr id="14" name="Rectangle 13">
                <a:extLst>
                  <a:ext uri="{FF2B5EF4-FFF2-40B4-BE49-F238E27FC236}">
                    <a16:creationId xmlns:a16="http://schemas.microsoft.com/office/drawing/2014/main" xmlns="" id="{7698CC3E-4654-4A07-BB4D-DAA1CE430EC5}"/>
                  </a:ext>
                </a:extLst>
              </p:cNvPr>
              <p:cNvSpPr/>
              <p:nvPr/>
            </p:nvSpPr>
            <p:spPr bwMode="gray">
              <a:xfrm>
                <a:off x="2134844" y="4326928"/>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Data</a:t>
                </a:r>
                <a:br>
                  <a:rPr lang="en-US" sz="700">
                    <a:solidFill>
                      <a:schemeClr val="bg1"/>
                    </a:solidFill>
                  </a:rPr>
                </a:br>
                <a:r>
                  <a:rPr lang="en-US" sz="700">
                    <a:solidFill>
                      <a:schemeClr val="bg1"/>
                    </a:solidFill>
                  </a:rPr>
                  <a:t>Analyst II</a:t>
                </a:r>
              </a:p>
            </p:txBody>
          </p:sp>
          <p:sp>
            <p:nvSpPr>
              <p:cNvPr id="15" name="Rectangle 14">
                <a:extLst>
                  <a:ext uri="{FF2B5EF4-FFF2-40B4-BE49-F238E27FC236}">
                    <a16:creationId xmlns:a16="http://schemas.microsoft.com/office/drawing/2014/main" xmlns="" id="{065CDAE3-9976-4F94-A469-21543D8195FF}"/>
                  </a:ext>
                </a:extLst>
              </p:cNvPr>
              <p:cNvSpPr/>
              <p:nvPr/>
            </p:nvSpPr>
            <p:spPr bwMode="gray">
              <a:xfrm>
                <a:off x="2134844" y="3913263"/>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Data</a:t>
                </a:r>
                <a:br>
                  <a:rPr lang="en-US" sz="700">
                    <a:solidFill>
                      <a:schemeClr val="bg1"/>
                    </a:solidFill>
                  </a:rPr>
                </a:br>
                <a:r>
                  <a:rPr lang="en-US" sz="700">
                    <a:solidFill>
                      <a:schemeClr val="bg1"/>
                    </a:solidFill>
                  </a:rPr>
                  <a:t>Analyst III</a:t>
                </a:r>
              </a:p>
            </p:txBody>
          </p:sp>
          <p:sp>
            <p:nvSpPr>
              <p:cNvPr id="16" name="Rectangle 15">
                <a:extLst>
                  <a:ext uri="{FF2B5EF4-FFF2-40B4-BE49-F238E27FC236}">
                    <a16:creationId xmlns:a16="http://schemas.microsoft.com/office/drawing/2014/main" xmlns="" id="{0EC6B554-9CE2-456A-B8BD-6D08830C329D}"/>
                  </a:ext>
                </a:extLst>
              </p:cNvPr>
              <p:cNvSpPr/>
              <p:nvPr/>
            </p:nvSpPr>
            <p:spPr bwMode="gray">
              <a:xfrm>
                <a:off x="2134844" y="3499598"/>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Data</a:t>
                </a:r>
                <a:br>
                  <a:rPr lang="en-US" sz="700">
                    <a:solidFill>
                      <a:schemeClr val="bg1"/>
                    </a:solidFill>
                  </a:rPr>
                </a:br>
                <a:r>
                  <a:rPr lang="en-US" sz="700">
                    <a:solidFill>
                      <a:schemeClr val="bg1"/>
                    </a:solidFill>
                  </a:rPr>
                  <a:t>Analyst IV</a:t>
                </a:r>
              </a:p>
            </p:txBody>
          </p:sp>
          <p:sp>
            <p:nvSpPr>
              <p:cNvPr id="82" name="Rectangle 81">
                <a:extLst>
                  <a:ext uri="{FF2B5EF4-FFF2-40B4-BE49-F238E27FC236}">
                    <a16:creationId xmlns:a16="http://schemas.microsoft.com/office/drawing/2014/main" xmlns="" id="{A7F78796-7191-4785-89C4-5EEEDE004D3D}"/>
                  </a:ext>
                </a:extLst>
              </p:cNvPr>
              <p:cNvSpPr/>
              <p:nvPr/>
            </p:nvSpPr>
            <p:spPr bwMode="gray">
              <a:xfrm>
                <a:off x="1498912" y="4740593"/>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Business Analyst I</a:t>
                </a:r>
              </a:p>
            </p:txBody>
          </p:sp>
          <p:sp>
            <p:nvSpPr>
              <p:cNvPr id="83" name="Rectangle 82">
                <a:extLst>
                  <a:ext uri="{FF2B5EF4-FFF2-40B4-BE49-F238E27FC236}">
                    <a16:creationId xmlns:a16="http://schemas.microsoft.com/office/drawing/2014/main" xmlns="" id="{3FA62EAA-D969-498C-A805-31B0AF4515A5}"/>
                  </a:ext>
                </a:extLst>
              </p:cNvPr>
              <p:cNvSpPr/>
              <p:nvPr/>
            </p:nvSpPr>
            <p:spPr bwMode="gray">
              <a:xfrm>
                <a:off x="2134844" y="4740593"/>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Data</a:t>
                </a:r>
                <a:br>
                  <a:rPr lang="en-US" sz="700">
                    <a:solidFill>
                      <a:schemeClr val="bg1"/>
                    </a:solidFill>
                  </a:rPr>
                </a:br>
                <a:r>
                  <a:rPr lang="en-US" sz="700">
                    <a:solidFill>
                      <a:schemeClr val="bg1"/>
                    </a:solidFill>
                  </a:rPr>
                  <a:t>Analyst I</a:t>
                </a:r>
              </a:p>
            </p:txBody>
          </p:sp>
        </p:grpSp>
        <p:grpSp>
          <p:nvGrpSpPr>
            <p:cNvPr id="85" name="Group 84">
              <a:extLst>
                <a:ext uri="{FF2B5EF4-FFF2-40B4-BE49-F238E27FC236}">
                  <a16:creationId xmlns:a16="http://schemas.microsoft.com/office/drawing/2014/main" xmlns="" id="{F5A540A8-4F38-404F-85DA-9E124C77605E}"/>
                </a:ext>
              </a:extLst>
            </p:cNvPr>
            <p:cNvGrpSpPr/>
            <p:nvPr/>
          </p:nvGrpSpPr>
          <p:grpSpPr bwMode="gray">
            <a:xfrm>
              <a:off x="530641" y="4221103"/>
              <a:ext cx="1168707" cy="1150189"/>
              <a:chOff x="1498912" y="3913263"/>
              <a:chExt cx="1193716" cy="1174802"/>
            </a:xfrm>
            <a:solidFill>
              <a:srgbClr val="002856"/>
            </a:solidFill>
          </p:grpSpPr>
          <p:sp>
            <p:nvSpPr>
              <p:cNvPr id="86" name="Rectangle 85">
                <a:extLst>
                  <a:ext uri="{FF2B5EF4-FFF2-40B4-BE49-F238E27FC236}">
                    <a16:creationId xmlns:a16="http://schemas.microsoft.com/office/drawing/2014/main" xmlns="" id="{4AB77C45-F605-43DF-A288-614D8881CAB4}"/>
                  </a:ext>
                </a:extLst>
              </p:cNvPr>
              <p:cNvSpPr/>
              <p:nvPr/>
            </p:nvSpPr>
            <p:spPr bwMode="gray">
              <a:xfrm>
                <a:off x="1498912" y="4326928"/>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Sys Admin </a:t>
                </a:r>
                <a:br>
                  <a:rPr lang="en-US" sz="700">
                    <a:solidFill>
                      <a:schemeClr val="bg1"/>
                    </a:solidFill>
                  </a:rPr>
                </a:br>
                <a:r>
                  <a:rPr lang="en-US" sz="700">
                    <a:solidFill>
                      <a:schemeClr val="bg1"/>
                    </a:solidFill>
                  </a:rPr>
                  <a:t>II</a:t>
                </a:r>
              </a:p>
            </p:txBody>
          </p:sp>
          <p:sp>
            <p:nvSpPr>
              <p:cNvPr id="87" name="Rectangle 86">
                <a:extLst>
                  <a:ext uri="{FF2B5EF4-FFF2-40B4-BE49-F238E27FC236}">
                    <a16:creationId xmlns:a16="http://schemas.microsoft.com/office/drawing/2014/main" xmlns="" id="{842EF1B9-4BE1-40D4-BC4F-AEDD79B82EC1}"/>
                  </a:ext>
                </a:extLst>
              </p:cNvPr>
              <p:cNvSpPr/>
              <p:nvPr/>
            </p:nvSpPr>
            <p:spPr bwMode="gray">
              <a:xfrm>
                <a:off x="1498912" y="3913263"/>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Sys Admin </a:t>
                </a:r>
                <a:br>
                  <a:rPr lang="en-US" sz="700">
                    <a:solidFill>
                      <a:schemeClr val="bg1"/>
                    </a:solidFill>
                  </a:rPr>
                </a:br>
                <a:r>
                  <a:rPr lang="en-US" sz="700">
                    <a:solidFill>
                      <a:schemeClr val="bg1"/>
                    </a:solidFill>
                  </a:rPr>
                  <a:t>III</a:t>
                </a:r>
              </a:p>
            </p:txBody>
          </p:sp>
          <p:sp>
            <p:nvSpPr>
              <p:cNvPr id="89" name="Rectangle 88">
                <a:extLst>
                  <a:ext uri="{FF2B5EF4-FFF2-40B4-BE49-F238E27FC236}">
                    <a16:creationId xmlns:a16="http://schemas.microsoft.com/office/drawing/2014/main" xmlns="" id="{646DD7EB-87C4-4DEA-8C10-AB6DC72F0783}"/>
                  </a:ext>
                </a:extLst>
              </p:cNvPr>
              <p:cNvSpPr/>
              <p:nvPr/>
            </p:nvSpPr>
            <p:spPr bwMode="gray">
              <a:xfrm>
                <a:off x="2134844" y="4326928"/>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DBA</a:t>
                </a:r>
              </a:p>
              <a:p>
                <a:pPr algn="ctr"/>
                <a:r>
                  <a:rPr lang="en-US" sz="700">
                    <a:solidFill>
                      <a:schemeClr val="bg1"/>
                    </a:solidFill>
                  </a:rPr>
                  <a:t>II</a:t>
                </a:r>
              </a:p>
            </p:txBody>
          </p:sp>
          <p:sp>
            <p:nvSpPr>
              <p:cNvPr id="90" name="Rectangle 89">
                <a:extLst>
                  <a:ext uri="{FF2B5EF4-FFF2-40B4-BE49-F238E27FC236}">
                    <a16:creationId xmlns:a16="http://schemas.microsoft.com/office/drawing/2014/main" xmlns="" id="{8118F2EE-2112-47FE-B158-5A8682E34B0C}"/>
                  </a:ext>
                </a:extLst>
              </p:cNvPr>
              <p:cNvSpPr/>
              <p:nvPr/>
            </p:nvSpPr>
            <p:spPr bwMode="gray">
              <a:xfrm>
                <a:off x="2134844" y="3913263"/>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DBA</a:t>
                </a:r>
              </a:p>
              <a:p>
                <a:pPr algn="ctr"/>
                <a:r>
                  <a:rPr lang="en-US" sz="700">
                    <a:solidFill>
                      <a:schemeClr val="bg1"/>
                    </a:solidFill>
                  </a:rPr>
                  <a:t>III</a:t>
                </a:r>
              </a:p>
            </p:txBody>
          </p:sp>
          <p:sp>
            <p:nvSpPr>
              <p:cNvPr id="92" name="Rectangle 91">
                <a:extLst>
                  <a:ext uri="{FF2B5EF4-FFF2-40B4-BE49-F238E27FC236}">
                    <a16:creationId xmlns:a16="http://schemas.microsoft.com/office/drawing/2014/main" xmlns="" id="{668D3FBE-8957-4FD7-A9C0-D401369F3BDF}"/>
                  </a:ext>
                </a:extLst>
              </p:cNvPr>
              <p:cNvSpPr/>
              <p:nvPr/>
            </p:nvSpPr>
            <p:spPr bwMode="gray">
              <a:xfrm>
                <a:off x="1498912" y="4740593"/>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Sys Admin </a:t>
                </a:r>
                <a:br>
                  <a:rPr lang="en-US" sz="700">
                    <a:solidFill>
                      <a:schemeClr val="bg1"/>
                    </a:solidFill>
                  </a:rPr>
                </a:br>
                <a:r>
                  <a:rPr lang="en-US" sz="700">
                    <a:solidFill>
                      <a:schemeClr val="bg1"/>
                    </a:solidFill>
                  </a:rPr>
                  <a:t>II</a:t>
                </a:r>
              </a:p>
            </p:txBody>
          </p:sp>
          <p:sp>
            <p:nvSpPr>
              <p:cNvPr id="93" name="Rectangle 92">
                <a:extLst>
                  <a:ext uri="{FF2B5EF4-FFF2-40B4-BE49-F238E27FC236}">
                    <a16:creationId xmlns:a16="http://schemas.microsoft.com/office/drawing/2014/main" xmlns="" id="{BD971B7A-8044-440C-B114-2B20C3A765F1}"/>
                  </a:ext>
                </a:extLst>
              </p:cNvPr>
              <p:cNvSpPr/>
              <p:nvPr/>
            </p:nvSpPr>
            <p:spPr bwMode="gray">
              <a:xfrm>
                <a:off x="2134844" y="4740593"/>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DBA</a:t>
                </a:r>
              </a:p>
              <a:p>
                <a:pPr algn="ctr"/>
                <a:r>
                  <a:rPr lang="en-US" sz="700">
                    <a:solidFill>
                      <a:schemeClr val="bg1"/>
                    </a:solidFill>
                  </a:rPr>
                  <a:t>I</a:t>
                </a:r>
              </a:p>
            </p:txBody>
          </p:sp>
        </p:grpSp>
      </p:grpSp>
      <p:sp>
        <p:nvSpPr>
          <p:cNvPr id="111" name="TextBox 110">
            <a:extLst>
              <a:ext uri="{FF2B5EF4-FFF2-40B4-BE49-F238E27FC236}">
                <a16:creationId xmlns:a16="http://schemas.microsoft.com/office/drawing/2014/main" xmlns="" id="{7AFB382A-8641-410F-8E56-CC3E638DC3B1}"/>
              </a:ext>
            </a:extLst>
          </p:cNvPr>
          <p:cNvSpPr txBox="1"/>
          <p:nvPr/>
        </p:nvSpPr>
        <p:spPr bwMode="gray">
          <a:xfrm rot="16200000">
            <a:off x="-1542848" y="3274713"/>
            <a:ext cx="3598089" cy="276999"/>
          </a:xfrm>
          <a:prstGeom prst="rect">
            <a:avLst/>
          </a:prstGeom>
          <a:noFill/>
        </p:spPr>
        <p:txBody>
          <a:bodyPr wrap="square" lIns="0" rIns="0" rtlCol="0">
            <a:spAutoFit/>
          </a:bodyPr>
          <a:lstStyle/>
          <a:p>
            <a:pPr algn="ctr">
              <a:spcBef>
                <a:spcPts val="600"/>
              </a:spcBef>
            </a:pPr>
            <a:r>
              <a:rPr lang="en-US" sz="1200" b="1"/>
              <a:t>Job Complexity &amp; Scope of Responsibility</a:t>
            </a:r>
          </a:p>
        </p:txBody>
      </p:sp>
      <p:cxnSp>
        <p:nvCxnSpPr>
          <p:cNvPr id="112" name="Straight Arrow Connector 111">
            <a:extLst>
              <a:ext uri="{FF2B5EF4-FFF2-40B4-BE49-F238E27FC236}">
                <a16:creationId xmlns:a16="http://schemas.microsoft.com/office/drawing/2014/main" xmlns="" id="{E81AE32B-9AFE-4A3B-9BA9-F554DF2433DA}"/>
              </a:ext>
            </a:extLst>
          </p:cNvPr>
          <p:cNvCxnSpPr>
            <a:cxnSpLocks/>
          </p:cNvCxnSpPr>
          <p:nvPr/>
        </p:nvCxnSpPr>
        <p:spPr bwMode="gray">
          <a:xfrm flipV="1">
            <a:off x="392937" y="1354913"/>
            <a:ext cx="0" cy="3723110"/>
          </a:xfrm>
          <a:prstGeom prst="straightConnector1">
            <a:avLst/>
          </a:prstGeom>
          <a:noFill/>
          <a:ln w="12700" cap="flat" cmpd="sng">
            <a:solidFill>
              <a:srgbClr val="009AD7"/>
            </a:solidFill>
            <a:prstDash val="solid"/>
            <a:round/>
            <a:headEnd type="none" w="med" len="med"/>
            <a:tailEnd type="arrow" w="lg" len="lg"/>
          </a:ln>
        </p:spPr>
      </p:cxnSp>
      <p:sp>
        <p:nvSpPr>
          <p:cNvPr id="114" name="Rectangle 113">
            <a:extLst>
              <a:ext uri="{FF2B5EF4-FFF2-40B4-BE49-F238E27FC236}">
                <a16:creationId xmlns:a16="http://schemas.microsoft.com/office/drawing/2014/main" xmlns="" id="{94C05026-D0B2-40AC-9C7C-11D6E30DF325}"/>
              </a:ext>
            </a:extLst>
          </p:cNvPr>
          <p:cNvSpPr/>
          <p:nvPr/>
        </p:nvSpPr>
        <p:spPr bwMode="gray">
          <a:xfrm>
            <a:off x="11183564" y="63986"/>
            <a:ext cx="954107" cy="276999"/>
          </a:xfrm>
          <a:prstGeom prst="rect">
            <a:avLst/>
          </a:prstGeom>
        </p:spPr>
        <p:txBody>
          <a:bodyPr wrap="none">
            <a:spAutoFit/>
          </a:bodyPr>
          <a:lstStyle/>
          <a:p>
            <a:r>
              <a:rPr lang="en-US" sz="1200" b="1" i="1">
                <a:solidFill>
                  <a:srgbClr val="002856"/>
                </a:solidFill>
              </a:rPr>
              <a:t>Illustrative</a:t>
            </a:r>
            <a:endParaRPr lang="en-US" sz="1200" i="1"/>
          </a:p>
        </p:txBody>
      </p:sp>
      <p:sp>
        <p:nvSpPr>
          <p:cNvPr id="116" name="TextBox 115">
            <a:extLst>
              <a:ext uri="{FF2B5EF4-FFF2-40B4-BE49-F238E27FC236}">
                <a16:creationId xmlns:a16="http://schemas.microsoft.com/office/drawing/2014/main" xmlns="" id="{11FDF922-8DF6-46D4-973A-7A1F35E10061}"/>
              </a:ext>
            </a:extLst>
          </p:cNvPr>
          <p:cNvSpPr txBox="1"/>
          <p:nvPr/>
        </p:nvSpPr>
        <p:spPr bwMode="gray">
          <a:xfrm>
            <a:off x="449572" y="889282"/>
            <a:ext cx="11283641" cy="400110"/>
          </a:xfrm>
          <a:prstGeom prst="rect">
            <a:avLst/>
          </a:prstGeom>
          <a:noFill/>
        </p:spPr>
        <p:txBody>
          <a:bodyPr wrap="square" lIns="0" rIns="0" rtlCol="0">
            <a:spAutoFit/>
          </a:bodyPr>
          <a:lstStyle/>
          <a:p>
            <a:pPr algn="l">
              <a:spcBef>
                <a:spcPts val="600"/>
              </a:spcBef>
            </a:pPr>
            <a:r>
              <a:rPr lang="en-US" sz="1000" dirty="0"/>
              <a:t>The boxes below represent jobs which may or may not currently be filled. Ability to move into a new job depends on both individual qualifications and need/opportunity. Opportunity to develop into formal leadership jobs (e.g., manager) exists, and is shown in career paths. </a:t>
            </a:r>
          </a:p>
        </p:txBody>
      </p:sp>
      <p:sp>
        <p:nvSpPr>
          <p:cNvPr id="117" name="TextBox 116">
            <a:extLst>
              <a:ext uri="{FF2B5EF4-FFF2-40B4-BE49-F238E27FC236}">
                <a16:creationId xmlns:a16="http://schemas.microsoft.com/office/drawing/2014/main" xmlns="" id="{D0491256-4AE9-4B4E-BD54-5B81A6A44066}"/>
              </a:ext>
            </a:extLst>
          </p:cNvPr>
          <p:cNvSpPr txBox="1"/>
          <p:nvPr/>
        </p:nvSpPr>
        <p:spPr bwMode="gray">
          <a:xfrm>
            <a:off x="2512251" y="5123910"/>
            <a:ext cx="7578963" cy="430887"/>
          </a:xfrm>
          <a:prstGeom prst="rect">
            <a:avLst/>
          </a:prstGeom>
          <a:noFill/>
        </p:spPr>
        <p:txBody>
          <a:bodyPr wrap="square" lIns="0" rIns="0" rtlCol="0">
            <a:spAutoFit/>
          </a:bodyPr>
          <a:lstStyle/>
          <a:p>
            <a:pPr algn="ctr">
              <a:spcBef>
                <a:spcPts val="600"/>
              </a:spcBef>
            </a:pPr>
            <a:r>
              <a:rPr lang="en-US" sz="1050" b="1" i="1" dirty="0"/>
              <a:t>Progression and Level mapping is based on Job Complexity &amp; Scope of Responsibility. This mapping does not include direct compensation implications as multiple other factors are considered for grading.</a:t>
            </a:r>
          </a:p>
        </p:txBody>
      </p:sp>
    </p:spTree>
    <p:extLst>
      <p:ext uri="{BB962C8B-B14F-4D97-AF65-F5344CB8AC3E}">
        <p14:creationId xmlns:p14="http://schemas.microsoft.com/office/powerpoint/2010/main" val="127047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 name="Object 74" hidden="1">
            <a:extLst>
              <a:ext uri="{FF2B5EF4-FFF2-40B4-BE49-F238E27FC236}">
                <a16:creationId xmlns:a16="http://schemas.microsoft.com/office/drawing/2014/main" xmlns="" id="{657304F0-57C5-4FE4-9C42-3652538AB6A3}"/>
              </a:ext>
            </a:extLst>
          </p:cNvPr>
          <p:cNvGraphicFramePr>
            <a:graphicFrameLocks noChangeAspect="1"/>
          </p:cNvGraphicFramePr>
          <p:nvPr>
            <p:custDataLst>
              <p:tags r:id="rId2"/>
            </p:custDataLst>
            <p:extLst>
              <p:ext uri="{D42A27DB-BD31-4B8C-83A1-F6EECF244321}">
                <p14:modId xmlns:p14="http://schemas.microsoft.com/office/powerpoint/2010/main" val="10806832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732" name="think-cell Slide" r:id="rId5" imgW="395" imgH="394" progId="TCLayout.ActiveDocument.1">
                  <p:embed/>
                </p:oleObj>
              </mc:Choice>
              <mc:Fallback>
                <p:oleObj name="think-cell Slide" r:id="rId5" imgW="395" imgH="394" progId="TCLayout.ActiveDocument.1">
                  <p:embed/>
                  <p:pic>
                    <p:nvPicPr>
                      <p:cNvPr id="75" name="Object 74" hidden="1">
                        <a:extLst>
                          <a:ext uri="{FF2B5EF4-FFF2-40B4-BE49-F238E27FC236}">
                            <a16:creationId xmlns:a16="http://schemas.microsoft.com/office/drawing/2014/main" xmlns="" id="{657304F0-57C5-4FE4-9C42-3652538AB6A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8FE6C991-0EF7-42C0-A03F-5195E733ABCC}"/>
              </a:ext>
            </a:extLst>
          </p:cNvPr>
          <p:cNvSpPr>
            <a:spLocks noGrp="1"/>
          </p:cNvSpPr>
          <p:nvPr>
            <p:ph type="title"/>
          </p:nvPr>
        </p:nvSpPr>
        <p:spPr bwMode="gray">
          <a:xfrm>
            <a:off x="457200" y="366712"/>
            <a:ext cx="11485756" cy="485775"/>
          </a:xfrm>
        </p:spPr>
        <p:txBody>
          <a:bodyPr vert="horz"/>
          <a:lstStyle/>
          <a:p>
            <a:r>
              <a:rPr lang="en-US" sz="2200" dirty="0"/>
              <a:t>The Job Series Map Can Be Used as a Tool to Plot Individual Journeys</a:t>
            </a:r>
          </a:p>
        </p:txBody>
      </p:sp>
      <p:grpSp>
        <p:nvGrpSpPr>
          <p:cNvPr id="109" name="Group 108">
            <a:extLst>
              <a:ext uri="{FF2B5EF4-FFF2-40B4-BE49-F238E27FC236}">
                <a16:creationId xmlns:a16="http://schemas.microsoft.com/office/drawing/2014/main" xmlns="" id="{016E37D7-5396-43D2-BF9D-5CCF10D382EF}"/>
              </a:ext>
            </a:extLst>
          </p:cNvPr>
          <p:cNvGrpSpPr/>
          <p:nvPr/>
        </p:nvGrpSpPr>
        <p:grpSpPr bwMode="gray">
          <a:xfrm>
            <a:off x="475457" y="1343024"/>
            <a:ext cx="11272035" cy="3739896"/>
            <a:chOff x="475457" y="1343025"/>
            <a:chExt cx="11272035" cy="3979746"/>
          </a:xfrm>
        </p:grpSpPr>
        <p:sp>
          <p:nvSpPr>
            <p:cNvPr id="107" name="Rectangle 106">
              <a:extLst>
                <a:ext uri="{FF2B5EF4-FFF2-40B4-BE49-F238E27FC236}">
                  <a16:creationId xmlns:a16="http://schemas.microsoft.com/office/drawing/2014/main" xmlns="" id="{984392B9-3192-4CA1-A62E-0D0912B00343}"/>
                </a:ext>
              </a:extLst>
            </p:cNvPr>
            <p:cNvSpPr>
              <a:spLocks/>
            </p:cNvSpPr>
            <p:nvPr/>
          </p:nvSpPr>
          <p:spPr bwMode="gray">
            <a:xfrm>
              <a:off x="475457" y="1345131"/>
              <a:ext cx="1271016" cy="397764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b="1">
                  <a:solidFill>
                    <a:schemeClr val="tx1"/>
                  </a:solidFill>
                </a:rPr>
                <a:t>Tech Administration Family</a:t>
              </a:r>
            </a:p>
          </p:txBody>
        </p:sp>
        <p:sp>
          <p:nvSpPr>
            <p:cNvPr id="106" name="Rectangle 105">
              <a:extLst>
                <a:ext uri="{FF2B5EF4-FFF2-40B4-BE49-F238E27FC236}">
                  <a16:creationId xmlns:a16="http://schemas.microsoft.com/office/drawing/2014/main" xmlns="" id="{C7F42FEB-FBA6-42CE-8046-3EF2FF88321E}"/>
                </a:ext>
              </a:extLst>
            </p:cNvPr>
            <p:cNvSpPr>
              <a:spLocks/>
            </p:cNvSpPr>
            <p:nvPr/>
          </p:nvSpPr>
          <p:spPr bwMode="gray">
            <a:xfrm>
              <a:off x="1743717" y="1345131"/>
              <a:ext cx="2496312" cy="397764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pPr algn="ctr"/>
              <a:r>
                <a:rPr lang="en-US" sz="900" b="1">
                  <a:solidFill>
                    <a:schemeClr val="tx1"/>
                  </a:solidFill>
                </a:rPr>
                <a:t>Analysis Family</a:t>
              </a:r>
            </a:p>
          </p:txBody>
        </p:sp>
        <p:sp>
          <p:nvSpPr>
            <p:cNvPr id="104" name="Rectangle 103">
              <a:extLst>
                <a:ext uri="{FF2B5EF4-FFF2-40B4-BE49-F238E27FC236}">
                  <a16:creationId xmlns:a16="http://schemas.microsoft.com/office/drawing/2014/main" xmlns="" id="{8519D26A-4281-4767-9D7C-CB99B52D5843}"/>
                </a:ext>
              </a:extLst>
            </p:cNvPr>
            <p:cNvSpPr>
              <a:spLocks/>
            </p:cNvSpPr>
            <p:nvPr/>
          </p:nvSpPr>
          <p:spPr bwMode="gray">
            <a:xfrm>
              <a:off x="4858415" y="1345131"/>
              <a:ext cx="1874520" cy="3977640"/>
            </a:xfrm>
            <a:prstGeom prst="rect">
              <a:avLst/>
            </a:prstGeom>
            <a:solidFill>
              <a:srgbClr val="A1B3CA"/>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pPr algn="ctr"/>
              <a:r>
                <a:rPr lang="en-US" sz="900" b="1">
                  <a:solidFill>
                    <a:schemeClr val="tx1"/>
                  </a:solidFill>
                </a:rPr>
                <a:t>Engineering Family</a:t>
              </a:r>
            </a:p>
          </p:txBody>
        </p:sp>
        <p:sp>
          <p:nvSpPr>
            <p:cNvPr id="103" name="Rectangle 102">
              <a:extLst>
                <a:ext uri="{FF2B5EF4-FFF2-40B4-BE49-F238E27FC236}">
                  <a16:creationId xmlns:a16="http://schemas.microsoft.com/office/drawing/2014/main" xmlns="" id="{4927AF35-019A-4291-927B-79A518696251}"/>
                </a:ext>
              </a:extLst>
            </p:cNvPr>
            <p:cNvSpPr>
              <a:spLocks/>
            </p:cNvSpPr>
            <p:nvPr/>
          </p:nvSpPr>
          <p:spPr bwMode="gray">
            <a:xfrm>
              <a:off x="6729720" y="1345131"/>
              <a:ext cx="1874520" cy="3977640"/>
            </a:xfrm>
            <a:prstGeom prst="rect">
              <a:avLst/>
            </a:prstGeom>
            <a:solidFill>
              <a:srgbClr val="B8E9FA"/>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pPr algn="ctr"/>
              <a:r>
                <a:rPr lang="en-US" sz="900" b="1">
                  <a:solidFill>
                    <a:schemeClr val="tx1"/>
                  </a:solidFill>
                </a:rPr>
                <a:t>Architecture Family</a:t>
              </a:r>
            </a:p>
          </p:txBody>
        </p:sp>
        <p:grpSp>
          <p:nvGrpSpPr>
            <p:cNvPr id="108" name="Group 107">
              <a:extLst>
                <a:ext uri="{FF2B5EF4-FFF2-40B4-BE49-F238E27FC236}">
                  <a16:creationId xmlns:a16="http://schemas.microsoft.com/office/drawing/2014/main" xmlns="" id="{8F800618-F407-44EB-B41C-CB84F40B0469}"/>
                </a:ext>
              </a:extLst>
            </p:cNvPr>
            <p:cNvGrpSpPr/>
            <p:nvPr/>
          </p:nvGrpSpPr>
          <p:grpSpPr bwMode="gray">
            <a:xfrm>
              <a:off x="8603099" y="1345131"/>
              <a:ext cx="1874520" cy="3977640"/>
              <a:chOff x="20232062" y="863800"/>
              <a:chExt cx="1874520" cy="3977640"/>
            </a:xfrm>
          </p:grpSpPr>
          <p:sp>
            <p:nvSpPr>
              <p:cNvPr id="99" name="Rectangle 98">
                <a:extLst>
                  <a:ext uri="{FF2B5EF4-FFF2-40B4-BE49-F238E27FC236}">
                    <a16:creationId xmlns:a16="http://schemas.microsoft.com/office/drawing/2014/main" xmlns="" id="{636CB9E7-7D02-4263-8AFA-BE10EE22F60B}"/>
                  </a:ext>
                </a:extLst>
              </p:cNvPr>
              <p:cNvSpPr>
                <a:spLocks/>
              </p:cNvSpPr>
              <p:nvPr/>
            </p:nvSpPr>
            <p:spPr bwMode="gray">
              <a:xfrm>
                <a:off x="20232062" y="863800"/>
                <a:ext cx="1874520" cy="3977640"/>
              </a:xfrm>
              <a:prstGeom prst="rect">
                <a:avLst/>
              </a:prstGeom>
              <a:solidFill>
                <a:srgbClr val="91D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endParaRPr>
              </a:p>
            </p:txBody>
          </p:sp>
          <p:sp>
            <p:nvSpPr>
              <p:cNvPr id="100" name="TextBox 99">
                <a:extLst>
                  <a:ext uri="{FF2B5EF4-FFF2-40B4-BE49-F238E27FC236}">
                    <a16:creationId xmlns:a16="http://schemas.microsoft.com/office/drawing/2014/main" xmlns="" id="{EBA488AA-642B-4681-BFF6-1FEC17DC5B9D}"/>
                  </a:ext>
                </a:extLst>
              </p:cNvPr>
              <p:cNvSpPr txBox="1">
                <a:spLocks/>
              </p:cNvSpPr>
              <p:nvPr/>
            </p:nvSpPr>
            <p:spPr bwMode="gray">
              <a:xfrm flipH="1">
                <a:off x="20367799" y="942605"/>
                <a:ext cx="728319" cy="393018"/>
              </a:xfrm>
              <a:prstGeom prst="rect">
                <a:avLst/>
              </a:prstGeom>
              <a:noFill/>
            </p:spPr>
            <p:txBody>
              <a:bodyPr wrap="square" lIns="0" rIns="0" rtlCol="0">
                <a:spAutoFit/>
              </a:bodyPr>
              <a:lstStyle/>
              <a:p>
                <a:pPr algn="ctr"/>
                <a:r>
                  <a:rPr lang="en-US" sz="900" b="1"/>
                  <a:t>Delivery Family</a:t>
                </a:r>
              </a:p>
            </p:txBody>
          </p:sp>
          <p:sp>
            <p:nvSpPr>
              <p:cNvPr id="101" name="TextBox 100">
                <a:extLst>
                  <a:ext uri="{FF2B5EF4-FFF2-40B4-BE49-F238E27FC236}">
                    <a16:creationId xmlns:a16="http://schemas.microsoft.com/office/drawing/2014/main" xmlns="" id="{6E5F8D86-1531-42EF-B51E-D1EDB81C2846}"/>
                  </a:ext>
                </a:extLst>
              </p:cNvPr>
              <p:cNvSpPr txBox="1">
                <a:spLocks/>
              </p:cNvSpPr>
              <p:nvPr/>
            </p:nvSpPr>
            <p:spPr bwMode="gray">
              <a:xfrm flipH="1">
                <a:off x="21340835" y="930084"/>
                <a:ext cx="608610" cy="540400"/>
              </a:xfrm>
              <a:prstGeom prst="rect">
                <a:avLst/>
              </a:prstGeom>
              <a:noFill/>
            </p:spPr>
            <p:txBody>
              <a:bodyPr wrap="square" lIns="0" rIns="0" rtlCol="0">
                <a:spAutoFit/>
              </a:bodyPr>
              <a:lstStyle/>
              <a:p>
                <a:pPr algn="ctr"/>
                <a:r>
                  <a:rPr lang="en-US" sz="900" b="1"/>
                  <a:t>Product Mgt  Family</a:t>
                </a:r>
              </a:p>
            </p:txBody>
          </p:sp>
        </p:grpSp>
        <p:sp>
          <p:nvSpPr>
            <p:cNvPr id="102" name="Rectangle 101">
              <a:extLst>
                <a:ext uri="{FF2B5EF4-FFF2-40B4-BE49-F238E27FC236}">
                  <a16:creationId xmlns:a16="http://schemas.microsoft.com/office/drawing/2014/main" xmlns="" id="{D8BFE465-B1FB-4180-97D2-E84FC57A98DD}"/>
                </a:ext>
              </a:extLst>
            </p:cNvPr>
            <p:cNvSpPr>
              <a:spLocks/>
            </p:cNvSpPr>
            <p:nvPr/>
          </p:nvSpPr>
          <p:spPr bwMode="gray">
            <a:xfrm>
              <a:off x="10476476" y="1343025"/>
              <a:ext cx="1271016" cy="3977640"/>
            </a:xfrm>
            <a:prstGeom prst="rect">
              <a:avLst/>
            </a:prstGeom>
            <a:solidFill>
              <a:srgbClr val="49C5F4"/>
            </a:solidFill>
            <a:ln>
              <a:no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pPr algn="ctr"/>
              <a:r>
                <a:rPr lang="en-US" sz="900" b="1">
                  <a:solidFill>
                    <a:schemeClr val="tx1"/>
                  </a:solidFill>
                </a:rPr>
                <a:t>Leadership Family</a:t>
              </a:r>
            </a:p>
          </p:txBody>
        </p:sp>
        <p:sp>
          <p:nvSpPr>
            <p:cNvPr id="80" name="Rectangle 79">
              <a:extLst>
                <a:ext uri="{FF2B5EF4-FFF2-40B4-BE49-F238E27FC236}">
                  <a16:creationId xmlns:a16="http://schemas.microsoft.com/office/drawing/2014/main" xmlns="" id="{E49F4DC5-1FE6-41F1-8326-2CCA7D8107F0}"/>
                </a:ext>
              </a:extLst>
            </p:cNvPr>
            <p:cNvSpPr/>
            <p:nvPr/>
          </p:nvSpPr>
          <p:spPr bwMode="gray">
            <a:xfrm>
              <a:off x="4242936" y="1343025"/>
              <a:ext cx="621696" cy="3979746"/>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b="1" err="1">
                  <a:solidFill>
                    <a:schemeClr val="tx1"/>
                  </a:solidFill>
                </a:rPr>
                <a:t>UX</a:t>
              </a:r>
              <a:r>
                <a:rPr lang="en-US" sz="900" b="1">
                  <a:solidFill>
                    <a:schemeClr val="tx1"/>
                  </a:solidFill>
                </a:rPr>
                <a:t> Family</a:t>
              </a:r>
            </a:p>
          </p:txBody>
        </p:sp>
      </p:grpSp>
      <p:sp>
        <p:nvSpPr>
          <p:cNvPr id="17" name="Rectangle 16">
            <a:extLst>
              <a:ext uri="{FF2B5EF4-FFF2-40B4-BE49-F238E27FC236}">
                <a16:creationId xmlns:a16="http://schemas.microsoft.com/office/drawing/2014/main" xmlns="" id="{F56187C7-B5A1-4FD2-B359-6D79B94FBCB6}"/>
              </a:ext>
            </a:extLst>
          </p:cNvPr>
          <p:cNvSpPr/>
          <p:nvPr/>
        </p:nvSpPr>
        <p:spPr bwMode="gray">
          <a:xfrm>
            <a:off x="5523781" y="4221103"/>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Data Engineer I</a:t>
            </a:r>
          </a:p>
        </p:txBody>
      </p:sp>
      <p:sp>
        <p:nvSpPr>
          <p:cNvPr id="18" name="Rectangle 17">
            <a:extLst>
              <a:ext uri="{FF2B5EF4-FFF2-40B4-BE49-F238E27FC236}">
                <a16:creationId xmlns:a16="http://schemas.microsoft.com/office/drawing/2014/main" xmlns="" id="{10256C76-AFD4-46CA-83DC-D22533BB142F}"/>
              </a:ext>
            </a:extLst>
          </p:cNvPr>
          <p:cNvSpPr/>
          <p:nvPr/>
        </p:nvSpPr>
        <p:spPr bwMode="gray">
          <a:xfrm>
            <a:off x="5523781" y="3411106"/>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Data Engineer III</a:t>
            </a:r>
          </a:p>
        </p:txBody>
      </p:sp>
      <p:sp>
        <p:nvSpPr>
          <p:cNvPr id="19" name="Rectangle 18">
            <a:extLst>
              <a:ext uri="{FF2B5EF4-FFF2-40B4-BE49-F238E27FC236}">
                <a16:creationId xmlns:a16="http://schemas.microsoft.com/office/drawing/2014/main" xmlns="" id="{C3F21BD7-F5B9-4DFA-906C-88269AEFF59E}"/>
              </a:ext>
            </a:extLst>
          </p:cNvPr>
          <p:cNvSpPr/>
          <p:nvPr/>
        </p:nvSpPr>
        <p:spPr bwMode="gray">
          <a:xfrm>
            <a:off x="5523781" y="3816105"/>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Data Engineer II</a:t>
            </a:r>
          </a:p>
        </p:txBody>
      </p:sp>
      <p:sp>
        <p:nvSpPr>
          <p:cNvPr id="20" name="Rectangle 19">
            <a:extLst>
              <a:ext uri="{FF2B5EF4-FFF2-40B4-BE49-F238E27FC236}">
                <a16:creationId xmlns:a16="http://schemas.microsoft.com/office/drawing/2014/main" xmlns="" id="{1845B2CC-5B7E-432D-BF06-00D03978B067}"/>
              </a:ext>
            </a:extLst>
          </p:cNvPr>
          <p:cNvSpPr/>
          <p:nvPr/>
        </p:nvSpPr>
        <p:spPr bwMode="gray">
          <a:xfrm>
            <a:off x="5523781" y="3006108"/>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Data Engineer IV</a:t>
            </a:r>
          </a:p>
        </p:txBody>
      </p:sp>
      <p:sp>
        <p:nvSpPr>
          <p:cNvPr id="22" name="Rectangle 21">
            <a:extLst>
              <a:ext uri="{FF2B5EF4-FFF2-40B4-BE49-F238E27FC236}">
                <a16:creationId xmlns:a16="http://schemas.microsoft.com/office/drawing/2014/main" xmlns="" id="{81C03A9E-623F-45ED-9B09-8D8D344D10BA}"/>
              </a:ext>
            </a:extLst>
          </p:cNvPr>
          <p:cNvSpPr/>
          <p:nvPr/>
        </p:nvSpPr>
        <p:spPr bwMode="gray">
          <a:xfrm>
            <a:off x="6146390" y="3411106"/>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Infra Engineer</a:t>
            </a:r>
          </a:p>
          <a:p>
            <a:pPr algn="ctr"/>
            <a:r>
              <a:rPr lang="en-US" sz="700">
                <a:solidFill>
                  <a:schemeClr val="bg1"/>
                </a:solidFill>
              </a:rPr>
              <a:t> III</a:t>
            </a:r>
          </a:p>
        </p:txBody>
      </p:sp>
      <p:sp>
        <p:nvSpPr>
          <p:cNvPr id="23" name="Rectangle 22">
            <a:extLst>
              <a:ext uri="{FF2B5EF4-FFF2-40B4-BE49-F238E27FC236}">
                <a16:creationId xmlns:a16="http://schemas.microsoft.com/office/drawing/2014/main" xmlns="" id="{C0665717-B961-4CCF-93EE-9D1845D85004}"/>
              </a:ext>
            </a:extLst>
          </p:cNvPr>
          <p:cNvSpPr/>
          <p:nvPr/>
        </p:nvSpPr>
        <p:spPr bwMode="gray">
          <a:xfrm>
            <a:off x="6146390" y="3816105"/>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Infra Engineer</a:t>
            </a:r>
          </a:p>
          <a:p>
            <a:pPr algn="ctr"/>
            <a:r>
              <a:rPr lang="en-US" sz="700">
                <a:solidFill>
                  <a:schemeClr val="bg1"/>
                </a:solidFill>
              </a:rPr>
              <a:t> II</a:t>
            </a:r>
          </a:p>
        </p:txBody>
      </p:sp>
      <p:sp>
        <p:nvSpPr>
          <p:cNvPr id="24" name="Rectangle 23">
            <a:extLst>
              <a:ext uri="{FF2B5EF4-FFF2-40B4-BE49-F238E27FC236}">
                <a16:creationId xmlns:a16="http://schemas.microsoft.com/office/drawing/2014/main" xmlns="" id="{597230CE-C383-4D2B-8242-6AA3129CCD4C}"/>
              </a:ext>
            </a:extLst>
          </p:cNvPr>
          <p:cNvSpPr/>
          <p:nvPr/>
        </p:nvSpPr>
        <p:spPr bwMode="gray">
          <a:xfrm>
            <a:off x="6146390" y="3006108"/>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Infra Engineer</a:t>
            </a:r>
          </a:p>
          <a:p>
            <a:pPr algn="ctr"/>
            <a:r>
              <a:rPr lang="en-US" sz="700">
                <a:solidFill>
                  <a:schemeClr val="bg1"/>
                </a:solidFill>
              </a:rPr>
              <a:t> IV</a:t>
            </a:r>
          </a:p>
        </p:txBody>
      </p:sp>
      <p:sp>
        <p:nvSpPr>
          <p:cNvPr id="26" name="Rectangle 25">
            <a:extLst>
              <a:ext uri="{FF2B5EF4-FFF2-40B4-BE49-F238E27FC236}">
                <a16:creationId xmlns:a16="http://schemas.microsoft.com/office/drawing/2014/main" xmlns="" id="{4FEF5FFD-E121-4F81-8655-6C6833877C66}"/>
              </a:ext>
            </a:extLst>
          </p:cNvPr>
          <p:cNvSpPr/>
          <p:nvPr/>
        </p:nvSpPr>
        <p:spPr bwMode="gray">
          <a:xfrm>
            <a:off x="6768998" y="3411106"/>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Information Architect II</a:t>
            </a:r>
          </a:p>
        </p:txBody>
      </p:sp>
      <p:sp>
        <p:nvSpPr>
          <p:cNvPr id="27" name="Rectangle 26">
            <a:extLst>
              <a:ext uri="{FF2B5EF4-FFF2-40B4-BE49-F238E27FC236}">
                <a16:creationId xmlns:a16="http://schemas.microsoft.com/office/drawing/2014/main" xmlns="" id="{8D0AF577-E11A-45DB-93B2-515BE0FC7CA1}"/>
              </a:ext>
            </a:extLst>
          </p:cNvPr>
          <p:cNvSpPr/>
          <p:nvPr/>
        </p:nvSpPr>
        <p:spPr bwMode="gray">
          <a:xfrm>
            <a:off x="6768998" y="3816105"/>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Information Architect I</a:t>
            </a:r>
          </a:p>
        </p:txBody>
      </p:sp>
      <p:sp>
        <p:nvSpPr>
          <p:cNvPr id="28" name="Rectangle 27">
            <a:extLst>
              <a:ext uri="{FF2B5EF4-FFF2-40B4-BE49-F238E27FC236}">
                <a16:creationId xmlns:a16="http://schemas.microsoft.com/office/drawing/2014/main" xmlns="" id="{F3A929EF-D65E-4220-B8E9-E894E3811E05}"/>
              </a:ext>
            </a:extLst>
          </p:cNvPr>
          <p:cNvSpPr/>
          <p:nvPr/>
        </p:nvSpPr>
        <p:spPr bwMode="gray">
          <a:xfrm>
            <a:off x="6768998" y="3006108"/>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Information Architect III</a:t>
            </a:r>
          </a:p>
        </p:txBody>
      </p:sp>
      <p:sp>
        <p:nvSpPr>
          <p:cNvPr id="30" name="Rectangle 29">
            <a:extLst>
              <a:ext uri="{FF2B5EF4-FFF2-40B4-BE49-F238E27FC236}">
                <a16:creationId xmlns:a16="http://schemas.microsoft.com/office/drawing/2014/main" xmlns="" id="{65BFA431-BAAA-4A5F-A3AB-67679FEBE7A1}"/>
              </a:ext>
            </a:extLst>
          </p:cNvPr>
          <p:cNvSpPr/>
          <p:nvPr/>
        </p:nvSpPr>
        <p:spPr bwMode="gray">
          <a:xfrm>
            <a:off x="7391607" y="3411106"/>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Solution Architect II</a:t>
            </a:r>
          </a:p>
        </p:txBody>
      </p:sp>
      <p:sp>
        <p:nvSpPr>
          <p:cNvPr id="31" name="Rectangle 30">
            <a:extLst>
              <a:ext uri="{FF2B5EF4-FFF2-40B4-BE49-F238E27FC236}">
                <a16:creationId xmlns:a16="http://schemas.microsoft.com/office/drawing/2014/main" xmlns="" id="{1AD9E1A2-B402-47DF-B91E-89A9B098D109}"/>
              </a:ext>
            </a:extLst>
          </p:cNvPr>
          <p:cNvSpPr/>
          <p:nvPr/>
        </p:nvSpPr>
        <p:spPr bwMode="gray">
          <a:xfrm>
            <a:off x="7391607" y="3816105"/>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Solution Architect I</a:t>
            </a:r>
          </a:p>
        </p:txBody>
      </p:sp>
      <p:sp>
        <p:nvSpPr>
          <p:cNvPr id="32" name="Rectangle 31">
            <a:extLst>
              <a:ext uri="{FF2B5EF4-FFF2-40B4-BE49-F238E27FC236}">
                <a16:creationId xmlns:a16="http://schemas.microsoft.com/office/drawing/2014/main" xmlns="" id="{05770A15-65CD-43B0-B445-FCD770133471}"/>
              </a:ext>
            </a:extLst>
          </p:cNvPr>
          <p:cNvSpPr/>
          <p:nvPr/>
        </p:nvSpPr>
        <p:spPr bwMode="gray">
          <a:xfrm>
            <a:off x="7391607" y="3006108"/>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Solution  Architect III</a:t>
            </a:r>
          </a:p>
        </p:txBody>
      </p:sp>
      <p:sp>
        <p:nvSpPr>
          <p:cNvPr id="33" name="Rectangle 32">
            <a:extLst>
              <a:ext uri="{FF2B5EF4-FFF2-40B4-BE49-F238E27FC236}">
                <a16:creationId xmlns:a16="http://schemas.microsoft.com/office/drawing/2014/main" xmlns="" id="{6C019AE4-B593-4977-B798-0C145224E23F}"/>
              </a:ext>
            </a:extLst>
          </p:cNvPr>
          <p:cNvSpPr/>
          <p:nvPr/>
        </p:nvSpPr>
        <p:spPr bwMode="gray">
          <a:xfrm>
            <a:off x="8018470" y="3006108"/>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Enterprise Architect </a:t>
            </a:r>
          </a:p>
          <a:p>
            <a:pPr algn="ctr"/>
            <a:r>
              <a:rPr lang="en-US" sz="700">
                <a:solidFill>
                  <a:schemeClr val="bg1"/>
                </a:solidFill>
              </a:rPr>
              <a:t>I</a:t>
            </a:r>
          </a:p>
        </p:txBody>
      </p:sp>
      <p:sp>
        <p:nvSpPr>
          <p:cNvPr id="35" name="Rectangle 34">
            <a:extLst>
              <a:ext uri="{FF2B5EF4-FFF2-40B4-BE49-F238E27FC236}">
                <a16:creationId xmlns:a16="http://schemas.microsoft.com/office/drawing/2014/main" xmlns="" id="{693D3F29-A96A-420A-8056-ADABBA62CBC3}"/>
              </a:ext>
            </a:extLst>
          </p:cNvPr>
          <p:cNvSpPr/>
          <p:nvPr/>
        </p:nvSpPr>
        <p:spPr bwMode="gray">
          <a:xfrm>
            <a:off x="8018470" y="2601110"/>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Enterprise Architect II</a:t>
            </a:r>
          </a:p>
        </p:txBody>
      </p:sp>
      <p:sp>
        <p:nvSpPr>
          <p:cNvPr id="37" name="Rectangle 36">
            <a:extLst>
              <a:ext uri="{FF2B5EF4-FFF2-40B4-BE49-F238E27FC236}">
                <a16:creationId xmlns:a16="http://schemas.microsoft.com/office/drawing/2014/main" xmlns="" id="{C525F596-D5BB-47CB-80DD-648C8D47E6D4}"/>
              </a:ext>
            </a:extLst>
          </p:cNvPr>
          <p:cNvSpPr/>
          <p:nvPr/>
        </p:nvSpPr>
        <p:spPr bwMode="gray">
          <a:xfrm>
            <a:off x="8640055" y="3006108"/>
            <a:ext cx="546098" cy="3401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Sr. Scrum Master</a:t>
            </a:r>
          </a:p>
        </p:txBody>
      </p:sp>
      <p:sp>
        <p:nvSpPr>
          <p:cNvPr id="38" name="Rectangle 37">
            <a:extLst>
              <a:ext uri="{FF2B5EF4-FFF2-40B4-BE49-F238E27FC236}">
                <a16:creationId xmlns:a16="http://schemas.microsoft.com/office/drawing/2014/main" xmlns="" id="{CBA58F96-BB0D-48BA-A5E9-3A1006F7A361}"/>
              </a:ext>
            </a:extLst>
          </p:cNvPr>
          <p:cNvSpPr/>
          <p:nvPr/>
        </p:nvSpPr>
        <p:spPr bwMode="gray">
          <a:xfrm>
            <a:off x="8640055" y="3411081"/>
            <a:ext cx="546098" cy="3401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Scrum Master</a:t>
            </a:r>
          </a:p>
        </p:txBody>
      </p:sp>
      <p:sp>
        <p:nvSpPr>
          <p:cNvPr id="39" name="Rectangle 38">
            <a:extLst>
              <a:ext uri="{FF2B5EF4-FFF2-40B4-BE49-F238E27FC236}">
                <a16:creationId xmlns:a16="http://schemas.microsoft.com/office/drawing/2014/main" xmlns="" id="{AC8210A1-CCAC-4A3E-8D62-3D189C2FBE53}"/>
              </a:ext>
            </a:extLst>
          </p:cNvPr>
          <p:cNvSpPr/>
          <p:nvPr/>
        </p:nvSpPr>
        <p:spPr bwMode="gray">
          <a:xfrm>
            <a:off x="9261641" y="3006108"/>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Resource Manager</a:t>
            </a:r>
          </a:p>
        </p:txBody>
      </p:sp>
      <p:sp>
        <p:nvSpPr>
          <p:cNvPr id="40" name="Rectangle 39">
            <a:extLst>
              <a:ext uri="{FF2B5EF4-FFF2-40B4-BE49-F238E27FC236}">
                <a16:creationId xmlns:a16="http://schemas.microsoft.com/office/drawing/2014/main" xmlns="" id="{7BB57012-A4AE-442D-B7C9-E89864C54420}"/>
              </a:ext>
            </a:extLst>
          </p:cNvPr>
          <p:cNvSpPr/>
          <p:nvPr/>
        </p:nvSpPr>
        <p:spPr bwMode="gray">
          <a:xfrm>
            <a:off x="9261641" y="2601110"/>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Sr. Resource Manager</a:t>
            </a:r>
          </a:p>
        </p:txBody>
      </p:sp>
      <p:sp>
        <p:nvSpPr>
          <p:cNvPr id="41" name="Rectangle 40">
            <a:extLst>
              <a:ext uri="{FF2B5EF4-FFF2-40B4-BE49-F238E27FC236}">
                <a16:creationId xmlns:a16="http://schemas.microsoft.com/office/drawing/2014/main" xmlns="" id="{51893257-49E8-4B24-AC14-5C2CAECC713E}"/>
              </a:ext>
            </a:extLst>
          </p:cNvPr>
          <p:cNvSpPr/>
          <p:nvPr/>
        </p:nvSpPr>
        <p:spPr bwMode="gray">
          <a:xfrm>
            <a:off x="3033346" y="4633162"/>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Security Analyst I</a:t>
            </a:r>
          </a:p>
        </p:txBody>
      </p:sp>
      <p:sp>
        <p:nvSpPr>
          <p:cNvPr id="42" name="Rectangle 41">
            <a:extLst>
              <a:ext uri="{FF2B5EF4-FFF2-40B4-BE49-F238E27FC236}">
                <a16:creationId xmlns:a16="http://schemas.microsoft.com/office/drawing/2014/main" xmlns="" id="{F825234F-F699-45DE-94A0-EBFA047BF02B}"/>
              </a:ext>
            </a:extLst>
          </p:cNvPr>
          <p:cNvSpPr/>
          <p:nvPr/>
        </p:nvSpPr>
        <p:spPr bwMode="gray">
          <a:xfrm>
            <a:off x="3033346" y="3823165"/>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Security Analyst III</a:t>
            </a:r>
          </a:p>
        </p:txBody>
      </p:sp>
      <p:sp>
        <p:nvSpPr>
          <p:cNvPr id="43" name="Rectangle 42">
            <a:extLst>
              <a:ext uri="{FF2B5EF4-FFF2-40B4-BE49-F238E27FC236}">
                <a16:creationId xmlns:a16="http://schemas.microsoft.com/office/drawing/2014/main" xmlns="" id="{CBCFF40F-087F-4FEB-8E2C-B1D86A9B469D}"/>
              </a:ext>
            </a:extLst>
          </p:cNvPr>
          <p:cNvSpPr/>
          <p:nvPr/>
        </p:nvSpPr>
        <p:spPr bwMode="gray">
          <a:xfrm>
            <a:off x="3033346" y="4228163"/>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Security Analyst II</a:t>
            </a:r>
          </a:p>
        </p:txBody>
      </p:sp>
      <p:sp>
        <p:nvSpPr>
          <p:cNvPr id="44" name="Rectangle 43">
            <a:extLst>
              <a:ext uri="{FF2B5EF4-FFF2-40B4-BE49-F238E27FC236}">
                <a16:creationId xmlns:a16="http://schemas.microsoft.com/office/drawing/2014/main" xmlns="" id="{D717C9A7-D8A0-415B-84B0-0FBABC3F2519}"/>
              </a:ext>
            </a:extLst>
          </p:cNvPr>
          <p:cNvSpPr/>
          <p:nvPr/>
        </p:nvSpPr>
        <p:spPr bwMode="gray">
          <a:xfrm>
            <a:off x="3033346" y="3418167"/>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Security Analyst IV</a:t>
            </a:r>
          </a:p>
        </p:txBody>
      </p:sp>
      <p:sp>
        <p:nvSpPr>
          <p:cNvPr id="45" name="Rectangle 44">
            <a:extLst>
              <a:ext uri="{FF2B5EF4-FFF2-40B4-BE49-F238E27FC236}">
                <a16:creationId xmlns:a16="http://schemas.microsoft.com/office/drawing/2014/main" xmlns="" id="{C1E1212C-227C-494A-9E32-98F83004FB10}"/>
              </a:ext>
            </a:extLst>
          </p:cNvPr>
          <p:cNvSpPr/>
          <p:nvPr/>
        </p:nvSpPr>
        <p:spPr bwMode="gray">
          <a:xfrm>
            <a:off x="3655955" y="4633162"/>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Analytics Analyst I</a:t>
            </a:r>
          </a:p>
        </p:txBody>
      </p:sp>
      <p:sp>
        <p:nvSpPr>
          <p:cNvPr id="46" name="Rectangle 45">
            <a:extLst>
              <a:ext uri="{FF2B5EF4-FFF2-40B4-BE49-F238E27FC236}">
                <a16:creationId xmlns:a16="http://schemas.microsoft.com/office/drawing/2014/main" xmlns="" id="{CE437ECF-FDBF-449F-ABAF-8C4A41F51ADC}"/>
              </a:ext>
            </a:extLst>
          </p:cNvPr>
          <p:cNvSpPr/>
          <p:nvPr/>
        </p:nvSpPr>
        <p:spPr bwMode="gray">
          <a:xfrm>
            <a:off x="3655955" y="3823165"/>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Analytics Analyst III</a:t>
            </a:r>
          </a:p>
        </p:txBody>
      </p:sp>
      <p:sp>
        <p:nvSpPr>
          <p:cNvPr id="47" name="Rectangle 46">
            <a:extLst>
              <a:ext uri="{FF2B5EF4-FFF2-40B4-BE49-F238E27FC236}">
                <a16:creationId xmlns:a16="http://schemas.microsoft.com/office/drawing/2014/main" xmlns="" id="{A9F229AF-7E0F-468B-9BE0-E6B2472FA58C}"/>
              </a:ext>
            </a:extLst>
          </p:cNvPr>
          <p:cNvSpPr/>
          <p:nvPr/>
        </p:nvSpPr>
        <p:spPr bwMode="gray">
          <a:xfrm>
            <a:off x="3655955" y="4228163"/>
            <a:ext cx="546098" cy="34019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Analytics Analyst II</a:t>
            </a:r>
          </a:p>
        </p:txBody>
      </p:sp>
      <p:sp>
        <p:nvSpPr>
          <p:cNvPr id="48" name="Rectangle 47">
            <a:extLst>
              <a:ext uri="{FF2B5EF4-FFF2-40B4-BE49-F238E27FC236}">
                <a16:creationId xmlns:a16="http://schemas.microsoft.com/office/drawing/2014/main" xmlns="" id="{A0CB86AC-61E0-48DE-A7AA-E66B446F4DFC}"/>
              </a:ext>
            </a:extLst>
          </p:cNvPr>
          <p:cNvSpPr/>
          <p:nvPr/>
        </p:nvSpPr>
        <p:spPr bwMode="gray">
          <a:xfrm>
            <a:off x="3655955" y="3418167"/>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Analytics Analyst IV</a:t>
            </a:r>
          </a:p>
        </p:txBody>
      </p:sp>
      <p:sp>
        <p:nvSpPr>
          <p:cNvPr id="49" name="Rectangle 48">
            <a:extLst>
              <a:ext uri="{FF2B5EF4-FFF2-40B4-BE49-F238E27FC236}">
                <a16:creationId xmlns:a16="http://schemas.microsoft.com/office/drawing/2014/main" xmlns="" id="{CA102B93-FB92-41D3-AFA7-06DED8579937}"/>
              </a:ext>
            </a:extLst>
          </p:cNvPr>
          <p:cNvSpPr/>
          <p:nvPr/>
        </p:nvSpPr>
        <p:spPr bwMode="gray">
          <a:xfrm>
            <a:off x="4278563" y="4221103"/>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err="1">
                <a:solidFill>
                  <a:schemeClr val="bg1"/>
                </a:solidFill>
              </a:rPr>
              <a:t>UX</a:t>
            </a:r>
            <a:r>
              <a:rPr lang="en-US" sz="700">
                <a:solidFill>
                  <a:schemeClr val="bg1"/>
                </a:solidFill>
              </a:rPr>
              <a:t/>
            </a:r>
            <a:br>
              <a:rPr lang="en-US" sz="700">
                <a:solidFill>
                  <a:schemeClr val="bg1"/>
                </a:solidFill>
              </a:rPr>
            </a:br>
            <a:r>
              <a:rPr lang="en-US" sz="700">
                <a:solidFill>
                  <a:schemeClr val="bg1"/>
                </a:solidFill>
              </a:rPr>
              <a:t>Designer I</a:t>
            </a:r>
          </a:p>
        </p:txBody>
      </p:sp>
      <p:sp>
        <p:nvSpPr>
          <p:cNvPr id="50" name="Rectangle 49">
            <a:extLst>
              <a:ext uri="{FF2B5EF4-FFF2-40B4-BE49-F238E27FC236}">
                <a16:creationId xmlns:a16="http://schemas.microsoft.com/office/drawing/2014/main" xmlns="" id="{4DFA8022-93ED-4972-B945-C888FB3608AB}"/>
              </a:ext>
            </a:extLst>
          </p:cNvPr>
          <p:cNvSpPr/>
          <p:nvPr/>
        </p:nvSpPr>
        <p:spPr bwMode="gray">
          <a:xfrm>
            <a:off x="4278563" y="3816105"/>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err="1">
                <a:solidFill>
                  <a:schemeClr val="bg1"/>
                </a:solidFill>
              </a:rPr>
              <a:t>UX</a:t>
            </a:r>
            <a:r>
              <a:rPr lang="en-US" sz="700">
                <a:solidFill>
                  <a:schemeClr val="bg1"/>
                </a:solidFill>
              </a:rPr>
              <a:t/>
            </a:r>
            <a:br>
              <a:rPr lang="en-US" sz="700">
                <a:solidFill>
                  <a:schemeClr val="bg1"/>
                </a:solidFill>
              </a:rPr>
            </a:br>
            <a:r>
              <a:rPr lang="en-US" sz="700">
                <a:solidFill>
                  <a:schemeClr val="bg1"/>
                </a:solidFill>
              </a:rPr>
              <a:t>Designer II</a:t>
            </a:r>
          </a:p>
        </p:txBody>
      </p:sp>
      <p:sp>
        <p:nvSpPr>
          <p:cNvPr id="51" name="Rectangle 50">
            <a:extLst>
              <a:ext uri="{FF2B5EF4-FFF2-40B4-BE49-F238E27FC236}">
                <a16:creationId xmlns:a16="http://schemas.microsoft.com/office/drawing/2014/main" xmlns="" id="{9160A452-1426-4BF9-A8F5-F67E9825DBBD}"/>
              </a:ext>
            </a:extLst>
          </p:cNvPr>
          <p:cNvSpPr/>
          <p:nvPr/>
        </p:nvSpPr>
        <p:spPr bwMode="gray">
          <a:xfrm>
            <a:off x="4278563" y="3411106"/>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err="1">
                <a:solidFill>
                  <a:schemeClr val="bg1"/>
                </a:solidFill>
              </a:rPr>
              <a:t>UX</a:t>
            </a:r>
            <a:r>
              <a:rPr lang="en-US" sz="700">
                <a:solidFill>
                  <a:schemeClr val="bg1"/>
                </a:solidFill>
              </a:rPr>
              <a:t/>
            </a:r>
            <a:br>
              <a:rPr lang="en-US" sz="700">
                <a:solidFill>
                  <a:schemeClr val="bg1"/>
                </a:solidFill>
              </a:rPr>
            </a:br>
            <a:r>
              <a:rPr lang="en-US" sz="700">
                <a:solidFill>
                  <a:schemeClr val="bg1"/>
                </a:solidFill>
              </a:rPr>
              <a:t>Designer III</a:t>
            </a:r>
          </a:p>
        </p:txBody>
      </p:sp>
      <p:sp>
        <p:nvSpPr>
          <p:cNvPr id="52" name="Rectangle 51">
            <a:extLst>
              <a:ext uri="{FF2B5EF4-FFF2-40B4-BE49-F238E27FC236}">
                <a16:creationId xmlns:a16="http://schemas.microsoft.com/office/drawing/2014/main" xmlns="" id="{9C0E1A1B-FAD0-47EC-B7C1-020905002BCA}"/>
              </a:ext>
            </a:extLst>
          </p:cNvPr>
          <p:cNvSpPr/>
          <p:nvPr/>
        </p:nvSpPr>
        <p:spPr bwMode="gray">
          <a:xfrm>
            <a:off x="4278563" y="3006108"/>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err="1">
                <a:solidFill>
                  <a:schemeClr val="bg1"/>
                </a:solidFill>
              </a:rPr>
              <a:t>UX</a:t>
            </a:r>
            <a:r>
              <a:rPr lang="en-US" sz="700">
                <a:solidFill>
                  <a:schemeClr val="bg1"/>
                </a:solidFill>
              </a:rPr>
              <a:t/>
            </a:r>
            <a:br>
              <a:rPr lang="en-US" sz="700">
                <a:solidFill>
                  <a:schemeClr val="bg1"/>
                </a:solidFill>
              </a:rPr>
            </a:br>
            <a:r>
              <a:rPr lang="en-US" sz="700">
                <a:solidFill>
                  <a:schemeClr val="bg1"/>
                </a:solidFill>
              </a:rPr>
              <a:t>Designer IV</a:t>
            </a:r>
          </a:p>
        </p:txBody>
      </p:sp>
      <p:grpSp>
        <p:nvGrpSpPr>
          <p:cNvPr id="79" name="Group 78">
            <a:extLst>
              <a:ext uri="{FF2B5EF4-FFF2-40B4-BE49-F238E27FC236}">
                <a16:creationId xmlns:a16="http://schemas.microsoft.com/office/drawing/2014/main" xmlns="" id="{07505C18-4055-48AB-9E29-424B2E0A692A}"/>
              </a:ext>
            </a:extLst>
          </p:cNvPr>
          <p:cNvGrpSpPr/>
          <p:nvPr/>
        </p:nvGrpSpPr>
        <p:grpSpPr bwMode="gray">
          <a:xfrm>
            <a:off x="4901172" y="3006108"/>
            <a:ext cx="546098" cy="1555187"/>
            <a:chOff x="4678572" y="3499598"/>
            <a:chExt cx="557784" cy="1588467"/>
          </a:xfrm>
          <a:solidFill>
            <a:srgbClr val="979D9D"/>
          </a:solidFill>
        </p:grpSpPr>
        <p:sp>
          <p:nvSpPr>
            <p:cNvPr id="53" name="Rectangle 52">
              <a:extLst>
                <a:ext uri="{FF2B5EF4-FFF2-40B4-BE49-F238E27FC236}">
                  <a16:creationId xmlns:a16="http://schemas.microsoft.com/office/drawing/2014/main" xmlns="" id="{6F360081-4D81-4731-B854-01827DC844DD}"/>
                </a:ext>
              </a:extLst>
            </p:cNvPr>
            <p:cNvSpPr/>
            <p:nvPr/>
          </p:nvSpPr>
          <p:spPr bwMode="gray">
            <a:xfrm>
              <a:off x="4678572" y="4740593"/>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Software Engineer I</a:t>
              </a:r>
            </a:p>
          </p:txBody>
        </p:sp>
        <p:sp>
          <p:nvSpPr>
            <p:cNvPr id="54" name="Rectangle 53">
              <a:extLst>
                <a:ext uri="{FF2B5EF4-FFF2-40B4-BE49-F238E27FC236}">
                  <a16:creationId xmlns:a16="http://schemas.microsoft.com/office/drawing/2014/main" xmlns="" id="{79534469-C074-4620-B0A7-463BDDD1DADF}"/>
                </a:ext>
              </a:extLst>
            </p:cNvPr>
            <p:cNvSpPr/>
            <p:nvPr/>
          </p:nvSpPr>
          <p:spPr bwMode="gray">
            <a:xfrm>
              <a:off x="4678572" y="4326928"/>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Software Engineer II</a:t>
              </a:r>
            </a:p>
          </p:txBody>
        </p:sp>
        <p:sp>
          <p:nvSpPr>
            <p:cNvPr id="55" name="Rectangle 54">
              <a:extLst>
                <a:ext uri="{FF2B5EF4-FFF2-40B4-BE49-F238E27FC236}">
                  <a16:creationId xmlns:a16="http://schemas.microsoft.com/office/drawing/2014/main" xmlns="" id="{483B27B2-E000-4012-842B-C0FFD5347D4C}"/>
                </a:ext>
              </a:extLst>
            </p:cNvPr>
            <p:cNvSpPr/>
            <p:nvPr/>
          </p:nvSpPr>
          <p:spPr bwMode="gray">
            <a:xfrm>
              <a:off x="4678572" y="3913263"/>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Software Engineer III</a:t>
              </a:r>
            </a:p>
          </p:txBody>
        </p:sp>
        <p:sp>
          <p:nvSpPr>
            <p:cNvPr id="56" name="Rectangle 55">
              <a:extLst>
                <a:ext uri="{FF2B5EF4-FFF2-40B4-BE49-F238E27FC236}">
                  <a16:creationId xmlns:a16="http://schemas.microsoft.com/office/drawing/2014/main" xmlns="" id="{A088DA86-63BB-4F25-BFF4-6A98976187CE}"/>
                </a:ext>
              </a:extLst>
            </p:cNvPr>
            <p:cNvSpPr/>
            <p:nvPr/>
          </p:nvSpPr>
          <p:spPr bwMode="gray">
            <a:xfrm>
              <a:off x="4678572" y="3499598"/>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Software Engineer IV</a:t>
              </a:r>
            </a:p>
          </p:txBody>
        </p:sp>
      </p:grpSp>
      <p:sp>
        <p:nvSpPr>
          <p:cNvPr id="57" name="Rectangle 56">
            <a:extLst>
              <a:ext uri="{FF2B5EF4-FFF2-40B4-BE49-F238E27FC236}">
                <a16:creationId xmlns:a16="http://schemas.microsoft.com/office/drawing/2014/main" xmlns="" id="{2C82A912-E86F-48BB-8BC3-5E382315839C}"/>
              </a:ext>
            </a:extLst>
          </p:cNvPr>
          <p:cNvSpPr/>
          <p:nvPr/>
        </p:nvSpPr>
        <p:spPr bwMode="gray">
          <a:xfrm>
            <a:off x="11127255" y="2196111"/>
            <a:ext cx="546098" cy="3401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Director</a:t>
            </a:r>
          </a:p>
        </p:txBody>
      </p:sp>
      <p:sp>
        <p:nvSpPr>
          <p:cNvPr id="58" name="Rectangle 57">
            <a:extLst>
              <a:ext uri="{FF2B5EF4-FFF2-40B4-BE49-F238E27FC236}">
                <a16:creationId xmlns:a16="http://schemas.microsoft.com/office/drawing/2014/main" xmlns="" id="{62CC88F5-43F8-4317-8B4E-851EF0A06D1D}"/>
              </a:ext>
            </a:extLst>
          </p:cNvPr>
          <p:cNvSpPr/>
          <p:nvPr/>
        </p:nvSpPr>
        <p:spPr bwMode="gray">
          <a:xfrm>
            <a:off x="11127255" y="2601110"/>
            <a:ext cx="546098" cy="340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Sr. Manager</a:t>
            </a:r>
          </a:p>
        </p:txBody>
      </p:sp>
      <p:sp>
        <p:nvSpPr>
          <p:cNvPr id="59" name="Rectangle 58">
            <a:extLst>
              <a:ext uri="{FF2B5EF4-FFF2-40B4-BE49-F238E27FC236}">
                <a16:creationId xmlns:a16="http://schemas.microsoft.com/office/drawing/2014/main" xmlns="" id="{9BA913F2-1128-43C6-B3A7-AF75C76EBB90}"/>
              </a:ext>
            </a:extLst>
          </p:cNvPr>
          <p:cNvSpPr/>
          <p:nvPr/>
        </p:nvSpPr>
        <p:spPr bwMode="gray">
          <a:xfrm>
            <a:off x="11127255" y="1791113"/>
            <a:ext cx="546098" cy="3401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VP</a:t>
            </a:r>
          </a:p>
        </p:txBody>
      </p:sp>
      <p:sp>
        <p:nvSpPr>
          <p:cNvPr id="60" name="Rectangle 59">
            <a:extLst>
              <a:ext uri="{FF2B5EF4-FFF2-40B4-BE49-F238E27FC236}">
                <a16:creationId xmlns:a16="http://schemas.microsoft.com/office/drawing/2014/main" xmlns="" id="{06065BDF-A743-44DD-9125-F085E2FE5DD7}"/>
              </a:ext>
            </a:extLst>
          </p:cNvPr>
          <p:cNvSpPr/>
          <p:nvPr/>
        </p:nvSpPr>
        <p:spPr bwMode="gray">
          <a:xfrm>
            <a:off x="10504812" y="2601110"/>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Tech.</a:t>
            </a:r>
            <a:br>
              <a:rPr lang="en-US" sz="700">
                <a:solidFill>
                  <a:schemeClr val="bg1"/>
                </a:solidFill>
              </a:rPr>
            </a:br>
            <a:r>
              <a:rPr lang="en-US" sz="700">
                <a:solidFill>
                  <a:schemeClr val="bg1"/>
                </a:solidFill>
              </a:rPr>
              <a:t>Principal I</a:t>
            </a:r>
          </a:p>
        </p:txBody>
      </p:sp>
      <p:sp>
        <p:nvSpPr>
          <p:cNvPr id="61" name="Rectangle 60">
            <a:extLst>
              <a:ext uri="{FF2B5EF4-FFF2-40B4-BE49-F238E27FC236}">
                <a16:creationId xmlns:a16="http://schemas.microsoft.com/office/drawing/2014/main" xmlns="" id="{91BE7868-2C6E-4564-B3AF-D17FEFC13712}"/>
              </a:ext>
            </a:extLst>
          </p:cNvPr>
          <p:cNvSpPr/>
          <p:nvPr/>
        </p:nvSpPr>
        <p:spPr bwMode="gray">
          <a:xfrm>
            <a:off x="10504812" y="2196111"/>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Tech.</a:t>
            </a:r>
            <a:br>
              <a:rPr lang="en-US" sz="700">
                <a:solidFill>
                  <a:schemeClr val="bg1"/>
                </a:solidFill>
              </a:rPr>
            </a:br>
            <a:r>
              <a:rPr lang="en-US" sz="700">
                <a:solidFill>
                  <a:schemeClr val="bg1"/>
                </a:solidFill>
              </a:rPr>
              <a:t>Principal II</a:t>
            </a:r>
          </a:p>
        </p:txBody>
      </p:sp>
      <p:sp>
        <p:nvSpPr>
          <p:cNvPr id="69" name="Rectangle 68">
            <a:extLst>
              <a:ext uri="{FF2B5EF4-FFF2-40B4-BE49-F238E27FC236}">
                <a16:creationId xmlns:a16="http://schemas.microsoft.com/office/drawing/2014/main" xmlns="" id="{62F87A68-4F2F-436A-99AA-3FB1B0809086}"/>
              </a:ext>
            </a:extLst>
          </p:cNvPr>
          <p:cNvSpPr/>
          <p:nvPr/>
        </p:nvSpPr>
        <p:spPr bwMode="gray">
          <a:xfrm>
            <a:off x="9883226" y="3006108"/>
            <a:ext cx="546098" cy="340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Product Manager</a:t>
            </a:r>
          </a:p>
        </p:txBody>
      </p:sp>
      <p:sp>
        <p:nvSpPr>
          <p:cNvPr id="70" name="Rectangle 69">
            <a:extLst>
              <a:ext uri="{FF2B5EF4-FFF2-40B4-BE49-F238E27FC236}">
                <a16:creationId xmlns:a16="http://schemas.microsoft.com/office/drawing/2014/main" xmlns="" id="{57313CBF-A4DE-4E55-B064-CEB72CF4BCEC}"/>
              </a:ext>
            </a:extLst>
          </p:cNvPr>
          <p:cNvSpPr/>
          <p:nvPr/>
        </p:nvSpPr>
        <p:spPr bwMode="gray">
          <a:xfrm>
            <a:off x="9883226" y="2601110"/>
            <a:ext cx="546098" cy="340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Sr. Product  Manager</a:t>
            </a:r>
          </a:p>
        </p:txBody>
      </p:sp>
      <p:sp>
        <p:nvSpPr>
          <p:cNvPr id="73" name="Rectangle 72">
            <a:extLst>
              <a:ext uri="{FF2B5EF4-FFF2-40B4-BE49-F238E27FC236}">
                <a16:creationId xmlns:a16="http://schemas.microsoft.com/office/drawing/2014/main" xmlns="" id="{98E7146F-9423-4DF2-998B-CD0334CA71CE}"/>
              </a:ext>
            </a:extLst>
          </p:cNvPr>
          <p:cNvSpPr/>
          <p:nvPr/>
        </p:nvSpPr>
        <p:spPr bwMode="gray">
          <a:xfrm>
            <a:off x="11127255" y="3006108"/>
            <a:ext cx="546098" cy="3401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Manager</a:t>
            </a:r>
          </a:p>
        </p:txBody>
      </p:sp>
      <p:sp>
        <p:nvSpPr>
          <p:cNvPr id="78" name="Rectangle 77">
            <a:extLst>
              <a:ext uri="{FF2B5EF4-FFF2-40B4-BE49-F238E27FC236}">
                <a16:creationId xmlns:a16="http://schemas.microsoft.com/office/drawing/2014/main" xmlns="" id="{D26E8149-9A77-4E4B-9DEB-C241F8750F30}"/>
              </a:ext>
            </a:extLst>
          </p:cNvPr>
          <p:cNvSpPr/>
          <p:nvPr/>
        </p:nvSpPr>
        <p:spPr bwMode="gray">
          <a:xfrm>
            <a:off x="6146390" y="4221103"/>
            <a:ext cx="546098" cy="340192"/>
          </a:xfrm>
          <a:prstGeom prst="rect">
            <a:avLst/>
          </a:prstGeom>
          <a:solidFill>
            <a:srgbClr val="979D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Infra Engineer</a:t>
            </a:r>
          </a:p>
          <a:p>
            <a:pPr algn="ctr"/>
            <a:r>
              <a:rPr lang="en-US" sz="700">
                <a:solidFill>
                  <a:schemeClr val="bg1"/>
                </a:solidFill>
              </a:rPr>
              <a:t> I</a:t>
            </a:r>
          </a:p>
        </p:txBody>
      </p:sp>
      <p:grpSp>
        <p:nvGrpSpPr>
          <p:cNvPr id="84" name="Group 83">
            <a:extLst>
              <a:ext uri="{FF2B5EF4-FFF2-40B4-BE49-F238E27FC236}">
                <a16:creationId xmlns:a16="http://schemas.microsoft.com/office/drawing/2014/main" xmlns="" id="{F14ECEED-0880-4EAE-B617-1D314B381447}"/>
              </a:ext>
            </a:extLst>
          </p:cNvPr>
          <p:cNvGrpSpPr/>
          <p:nvPr/>
        </p:nvGrpSpPr>
        <p:grpSpPr bwMode="gray">
          <a:xfrm>
            <a:off x="1788129" y="3418167"/>
            <a:ext cx="1168707" cy="1555187"/>
            <a:chOff x="1498912" y="3499598"/>
            <a:chExt cx="1193716" cy="1588467"/>
          </a:xfrm>
          <a:solidFill>
            <a:srgbClr val="979D9D"/>
          </a:solidFill>
        </p:grpSpPr>
        <p:sp>
          <p:nvSpPr>
            <p:cNvPr id="11" name="Rectangle 10">
              <a:extLst>
                <a:ext uri="{FF2B5EF4-FFF2-40B4-BE49-F238E27FC236}">
                  <a16:creationId xmlns:a16="http://schemas.microsoft.com/office/drawing/2014/main" xmlns="" id="{B35CB5AB-4898-4706-B170-89318AE28143}"/>
                </a:ext>
              </a:extLst>
            </p:cNvPr>
            <p:cNvSpPr/>
            <p:nvPr/>
          </p:nvSpPr>
          <p:spPr bwMode="gray">
            <a:xfrm>
              <a:off x="1498912" y="4326928"/>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Business Analyst II</a:t>
              </a:r>
            </a:p>
          </p:txBody>
        </p:sp>
        <p:sp>
          <p:nvSpPr>
            <p:cNvPr id="12" name="Rectangle 11">
              <a:extLst>
                <a:ext uri="{FF2B5EF4-FFF2-40B4-BE49-F238E27FC236}">
                  <a16:creationId xmlns:a16="http://schemas.microsoft.com/office/drawing/2014/main" xmlns="" id="{65CC7442-AB67-4838-9E10-A1D7516BB380}"/>
                </a:ext>
              </a:extLst>
            </p:cNvPr>
            <p:cNvSpPr/>
            <p:nvPr/>
          </p:nvSpPr>
          <p:spPr bwMode="gray">
            <a:xfrm>
              <a:off x="1498912" y="3913263"/>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Business Analyst III</a:t>
              </a:r>
            </a:p>
          </p:txBody>
        </p:sp>
        <p:sp>
          <p:nvSpPr>
            <p:cNvPr id="13" name="Rectangle 12">
              <a:extLst>
                <a:ext uri="{FF2B5EF4-FFF2-40B4-BE49-F238E27FC236}">
                  <a16:creationId xmlns:a16="http://schemas.microsoft.com/office/drawing/2014/main" xmlns="" id="{C81D4780-2626-4803-A363-4B6F2B8CFB4C}"/>
                </a:ext>
              </a:extLst>
            </p:cNvPr>
            <p:cNvSpPr/>
            <p:nvPr/>
          </p:nvSpPr>
          <p:spPr bwMode="gray">
            <a:xfrm>
              <a:off x="1498912" y="3499598"/>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Business Analyst IV</a:t>
              </a:r>
            </a:p>
          </p:txBody>
        </p:sp>
        <p:sp>
          <p:nvSpPr>
            <p:cNvPr id="14" name="Rectangle 13">
              <a:extLst>
                <a:ext uri="{FF2B5EF4-FFF2-40B4-BE49-F238E27FC236}">
                  <a16:creationId xmlns:a16="http://schemas.microsoft.com/office/drawing/2014/main" xmlns="" id="{7698CC3E-4654-4A07-BB4D-DAA1CE430EC5}"/>
                </a:ext>
              </a:extLst>
            </p:cNvPr>
            <p:cNvSpPr/>
            <p:nvPr/>
          </p:nvSpPr>
          <p:spPr bwMode="gray">
            <a:xfrm>
              <a:off x="2134844" y="4326928"/>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Data</a:t>
              </a:r>
              <a:br>
                <a:rPr lang="en-US" sz="700">
                  <a:solidFill>
                    <a:schemeClr val="bg1"/>
                  </a:solidFill>
                </a:rPr>
              </a:br>
              <a:r>
                <a:rPr lang="en-US" sz="700">
                  <a:solidFill>
                    <a:schemeClr val="bg1"/>
                  </a:solidFill>
                </a:rPr>
                <a:t>Analyst II</a:t>
              </a:r>
            </a:p>
          </p:txBody>
        </p:sp>
        <p:sp>
          <p:nvSpPr>
            <p:cNvPr id="15" name="Rectangle 14">
              <a:extLst>
                <a:ext uri="{FF2B5EF4-FFF2-40B4-BE49-F238E27FC236}">
                  <a16:creationId xmlns:a16="http://schemas.microsoft.com/office/drawing/2014/main" xmlns="" id="{065CDAE3-9976-4F94-A469-21543D8195FF}"/>
                </a:ext>
              </a:extLst>
            </p:cNvPr>
            <p:cNvSpPr/>
            <p:nvPr/>
          </p:nvSpPr>
          <p:spPr bwMode="gray">
            <a:xfrm>
              <a:off x="2134844" y="3913263"/>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Data</a:t>
              </a:r>
              <a:br>
                <a:rPr lang="en-US" sz="700">
                  <a:solidFill>
                    <a:schemeClr val="bg1"/>
                  </a:solidFill>
                </a:rPr>
              </a:br>
              <a:r>
                <a:rPr lang="en-US" sz="700">
                  <a:solidFill>
                    <a:schemeClr val="bg1"/>
                  </a:solidFill>
                </a:rPr>
                <a:t>Analyst III</a:t>
              </a:r>
            </a:p>
          </p:txBody>
        </p:sp>
        <p:sp>
          <p:nvSpPr>
            <p:cNvPr id="16" name="Rectangle 15">
              <a:extLst>
                <a:ext uri="{FF2B5EF4-FFF2-40B4-BE49-F238E27FC236}">
                  <a16:creationId xmlns:a16="http://schemas.microsoft.com/office/drawing/2014/main" xmlns="" id="{0EC6B554-9CE2-456A-B8BD-6D08830C329D}"/>
                </a:ext>
              </a:extLst>
            </p:cNvPr>
            <p:cNvSpPr/>
            <p:nvPr/>
          </p:nvSpPr>
          <p:spPr bwMode="gray">
            <a:xfrm>
              <a:off x="2134844" y="3499598"/>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Data</a:t>
              </a:r>
              <a:br>
                <a:rPr lang="en-US" sz="700">
                  <a:solidFill>
                    <a:schemeClr val="bg1"/>
                  </a:solidFill>
                </a:rPr>
              </a:br>
              <a:r>
                <a:rPr lang="en-US" sz="700">
                  <a:solidFill>
                    <a:schemeClr val="bg1"/>
                  </a:solidFill>
                </a:rPr>
                <a:t>Analyst IV</a:t>
              </a:r>
            </a:p>
          </p:txBody>
        </p:sp>
        <p:sp>
          <p:nvSpPr>
            <p:cNvPr id="82" name="Rectangle 81">
              <a:extLst>
                <a:ext uri="{FF2B5EF4-FFF2-40B4-BE49-F238E27FC236}">
                  <a16:creationId xmlns:a16="http://schemas.microsoft.com/office/drawing/2014/main" xmlns="" id="{A7F78796-7191-4785-89C4-5EEEDE004D3D}"/>
                </a:ext>
              </a:extLst>
            </p:cNvPr>
            <p:cNvSpPr/>
            <p:nvPr/>
          </p:nvSpPr>
          <p:spPr bwMode="gray">
            <a:xfrm>
              <a:off x="1498912" y="4740593"/>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Business Analyst I</a:t>
              </a:r>
            </a:p>
          </p:txBody>
        </p:sp>
        <p:sp>
          <p:nvSpPr>
            <p:cNvPr id="83" name="Rectangle 82">
              <a:extLst>
                <a:ext uri="{FF2B5EF4-FFF2-40B4-BE49-F238E27FC236}">
                  <a16:creationId xmlns:a16="http://schemas.microsoft.com/office/drawing/2014/main" xmlns="" id="{3FA62EAA-D969-498C-A805-31B0AF4515A5}"/>
                </a:ext>
              </a:extLst>
            </p:cNvPr>
            <p:cNvSpPr/>
            <p:nvPr/>
          </p:nvSpPr>
          <p:spPr bwMode="gray">
            <a:xfrm>
              <a:off x="2134844" y="4740593"/>
              <a:ext cx="557784" cy="347472"/>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Data</a:t>
              </a:r>
              <a:br>
                <a:rPr lang="en-US" sz="700">
                  <a:solidFill>
                    <a:schemeClr val="bg1"/>
                  </a:solidFill>
                </a:rPr>
              </a:br>
              <a:r>
                <a:rPr lang="en-US" sz="700">
                  <a:solidFill>
                    <a:schemeClr val="bg1"/>
                  </a:solidFill>
                </a:rPr>
                <a:t>Analyst I</a:t>
              </a:r>
            </a:p>
          </p:txBody>
        </p:sp>
      </p:grpSp>
      <p:grpSp>
        <p:nvGrpSpPr>
          <p:cNvPr id="85" name="Group 84">
            <a:extLst>
              <a:ext uri="{FF2B5EF4-FFF2-40B4-BE49-F238E27FC236}">
                <a16:creationId xmlns:a16="http://schemas.microsoft.com/office/drawing/2014/main" xmlns="" id="{F5A540A8-4F38-404F-85DA-9E124C77605E}"/>
              </a:ext>
            </a:extLst>
          </p:cNvPr>
          <p:cNvGrpSpPr/>
          <p:nvPr/>
        </p:nvGrpSpPr>
        <p:grpSpPr bwMode="gray">
          <a:xfrm>
            <a:off x="530641" y="3823165"/>
            <a:ext cx="1168707" cy="1150189"/>
            <a:chOff x="1498912" y="3913263"/>
            <a:chExt cx="1193716" cy="1174802"/>
          </a:xfrm>
          <a:solidFill>
            <a:srgbClr val="979D9D"/>
          </a:solidFill>
        </p:grpSpPr>
        <p:sp>
          <p:nvSpPr>
            <p:cNvPr id="86" name="Rectangle 85">
              <a:extLst>
                <a:ext uri="{FF2B5EF4-FFF2-40B4-BE49-F238E27FC236}">
                  <a16:creationId xmlns:a16="http://schemas.microsoft.com/office/drawing/2014/main" xmlns="" id="{4AB77C45-F605-43DF-A288-614D8881CAB4}"/>
                </a:ext>
              </a:extLst>
            </p:cNvPr>
            <p:cNvSpPr/>
            <p:nvPr/>
          </p:nvSpPr>
          <p:spPr bwMode="gray">
            <a:xfrm>
              <a:off x="1498912" y="4326928"/>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Sys Admin </a:t>
              </a:r>
              <a:br>
                <a:rPr lang="en-US" sz="700">
                  <a:solidFill>
                    <a:schemeClr val="bg1"/>
                  </a:solidFill>
                </a:rPr>
              </a:br>
              <a:r>
                <a:rPr lang="en-US" sz="700">
                  <a:solidFill>
                    <a:schemeClr val="bg1"/>
                  </a:solidFill>
                </a:rPr>
                <a:t>II</a:t>
              </a:r>
            </a:p>
          </p:txBody>
        </p:sp>
        <p:sp>
          <p:nvSpPr>
            <p:cNvPr id="87" name="Rectangle 86">
              <a:extLst>
                <a:ext uri="{FF2B5EF4-FFF2-40B4-BE49-F238E27FC236}">
                  <a16:creationId xmlns:a16="http://schemas.microsoft.com/office/drawing/2014/main" xmlns="" id="{842EF1B9-4BE1-40D4-BC4F-AEDD79B82EC1}"/>
                </a:ext>
              </a:extLst>
            </p:cNvPr>
            <p:cNvSpPr/>
            <p:nvPr/>
          </p:nvSpPr>
          <p:spPr bwMode="gray">
            <a:xfrm>
              <a:off x="1498912" y="3913263"/>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Sys Admin </a:t>
              </a:r>
              <a:br>
                <a:rPr lang="en-US" sz="700">
                  <a:solidFill>
                    <a:schemeClr val="bg1"/>
                  </a:solidFill>
                </a:rPr>
              </a:br>
              <a:r>
                <a:rPr lang="en-US" sz="700">
                  <a:solidFill>
                    <a:schemeClr val="bg1"/>
                  </a:solidFill>
                </a:rPr>
                <a:t>III</a:t>
              </a:r>
            </a:p>
          </p:txBody>
        </p:sp>
        <p:sp>
          <p:nvSpPr>
            <p:cNvPr id="89" name="Rectangle 88">
              <a:extLst>
                <a:ext uri="{FF2B5EF4-FFF2-40B4-BE49-F238E27FC236}">
                  <a16:creationId xmlns:a16="http://schemas.microsoft.com/office/drawing/2014/main" xmlns="" id="{646DD7EB-87C4-4DEA-8C10-AB6DC72F0783}"/>
                </a:ext>
              </a:extLst>
            </p:cNvPr>
            <p:cNvSpPr/>
            <p:nvPr/>
          </p:nvSpPr>
          <p:spPr bwMode="gray">
            <a:xfrm>
              <a:off x="2134844" y="4326928"/>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DBA</a:t>
              </a:r>
            </a:p>
            <a:p>
              <a:pPr algn="ctr"/>
              <a:r>
                <a:rPr lang="en-US" sz="700">
                  <a:solidFill>
                    <a:schemeClr val="bg1"/>
                  </a:solidFill>
                </a:rPr>
                <a:t>II</a:t>
              </a:r>
            </a:p>
          </p:txBody>
        </p:sp>
        <p:sp>
          <p:nvSpPr>
            <p:cNvPr id="90" name="Rectangle 89">
              <a:extLst>
                <a:ext uri="{FF2B5EF4-FFF2-40B4-BE49-F238E27FC236}">
                  <a16:creationId xmlns:a16="http://schemas.microsoft.com/office/drawing/2014/main" xmlns="" id="{8118F2EE-2112-47FE-B158-5A8682E34B0C}"/>
                </a:ext>
              </a:extLst>
            </p:cNvPr>
            <p:cNvSpPr/>
            <p:nvPr/>
          </p:nvSpPr>
          <p:spPr bwMode="gray">
            <a:xfrm>
              <a:off x="2134844" y="3913263"/>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DBA</a:t>
              </a:r>
            </a:p>
            <a:p>
              <a:pPr algn="ctr"/>
              <a:r>
                <a:rPr lang="en-US" sz="700">
                  <a:solidFill>
                    <a:schemeClr val="bg1"/>
                  </a:solidFill>
                </a:rPr>
                <a:t>III</a:t>
              </a:r>
            </a:p>
          </p:txBody>
        </p:sp>
        <p:sp>
          <p:nvSpPr>
            <p:cNvPr id="92" name="Rectangle 91">
              <a:extLst>
                <a:ext uri="{FF2B5EF4-FFF2-40B4-BE49-F238E27FC236}">
                  <a16:creationId xmlns:a16="http://schemas.microsoft.com/office/drawing/2014/main" xmlns="" id="{668D3FBE-8957-4FD7-A9C0-D401369F3BDF}"/>
                </a:ext>
              </a:extLst>
            </p:cNvPr>
            <p:cNvSpPr/>
            <p:nvPr/>
          </p:nvSpPr>
          <p:spPr bwMode="gray">
            <a:xfrm>
              <a:off x="1498912" y="4740593"/>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Sys Admin </a:t>
              </a:r>
              <a:br>
                <a:rPr lang="en-US" sz="700">
                  <a:solidFill>
                    <a:schemeClr val="bg1"/>
                  </a:solidFill>
                </a:rPr>
              </a:br>
              <a:r>
                <a:rPr lang="en-US" sz="700">
                  <a:solidFill>
                    <a:schemeClr val="bg1"/>
                  </a:solidFill>
                </a:rPr>
                <a:t>II</a:t>
              </a:r>
            </a:p>
          </p:txBody>
        </p:sp>
        <p:sp>
          <p:nvSpPr>
            <p:cNvPr id="93" name="Rectangle 92">
              <a:extLst>
                <a:ext uri="{FF2B5EF4-FFF2-40B4-BE49-F238E27FC236}">
                  <a16:creationId xmlns:a16="http://schemas.microsoft.com/office/drawing/2014/main" xmlns="" id="{BD971B7A-8044-440C-B114-2B20C3A765F1}"/>
                </a:ext>
              </a:extLst>
            </p:cNvPr>
            <p:cNvSpPr/>
            <p:nvPr/>
          </p:nvSpPr>
          <p:spPr bwMode="gray">
            <a:xfrm>
              <a:off x="2134844" y="4740593"/>
              <a:ext cx="557784" cy="3474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a:solidFill>
                    <a:schemeClr val="bg1"/>
                  </a:solidFill>
                </a:rPr>
                <a:t>DBA</a:t>
              </a:r>
            </a:p>
            <a:p>
              <a:pPr algn="ctr"/>
              <a:r>
                <a:rPr lang="en-US" sz="700">
                  <a:solidFill>
                    <a:schemeClr val="bg1"/>
                  </a:solidFill>
                </a:rPr>
                <a:t>I</a:t>
              </a:r>
            </a:p>
          </p:txBody>
        </p:sp>
      </p:grpSp>
      <p:sp>
        <p:nvSpPr>
          <p:cNvPr id="111" name="TextBox 110">
            <a:extLst>
              <a:ext uri="{FF2B5EF4-FFF2-40B4-BE49-F238E27FC236}">
                <a16:creationId xmlns:a16="http://schemas.microsoft.com/office/drawing/2014/main" xmlns="" id="{7AFB382A-8641-410F-8E56-CC3E638DC3B1}"/>
              </a:ext>
            </a:extLst>
          </p:cNvPr>
          <p:cNvSpPr txBox="1"/>
          <p:nvPr/>
        </p:nvSpPr>
        <p:spPr bwMode="gray">
          <a:xfrm rot="16200000">
            <a:off x="-1542848" y="3274713"/>
            <a:ext cx="3598089" cy="276999"/>
          </a:xfrm>
          <a:prstGeom prst="rect">
            <a:avLst/>
          </a:prstGeom>
          <a:noFill/>
        </p:spPr>
        <p:txBody>
          <a:bodyPr wrap="square" lIns="0" rIns="0" rtlCol="0">
            <a:spAutoFit/>
          </a:bodyPr>
          <a:lstStyle/>
          <a:p>
            <a:pPr algn="ctr">
              <a:spcBef>
                <a:spcPts val="600"/>
              </a:spcBef>
            </a:pPr>
            <a:r>
              <a:rPr lang="en-US" sz="1200" b="1"/>
              <a:t>Job Complexity &amp; Scope of Responsibility</a:t>
            </a:r>
          </a:p>
        </p:txBody>
      </p:sp>
      <p:cxnSp>
        <p:nvCxnSpPr>
          <p:cNvPr id="112" name="Straight Arrow Connector 111">
            <a:extLst>
              <a:ext uri="{FF2B5EF4-FFF2-40B4-BE49-F238E27FC236}">
                <a16:creationId xmlns:a16="http://schemas.microsoft.com/office/drawing/2014/main" xmlns="" id="{E81AE32B-9AFE-4A3B-9BA9-F554DF2433DA}"/>
              </a:ext>
            </a:extLst>
          </p:cNvPr>
          <p:cNvCxnSpPr>
            <a:cxnSpLocks/>
          </p:cNvCxnSpPr>
          <p:nvPr/>
        </p:nvCxnSpPr>
        <p:spPr bwMode="gray">
          <a:xfrm flipV="1">
            <a:off x="392937" y="1354912"/>
            <a:ext cx="0" cy="4116601"/>
          </a:xfrm>
          <a:prstGeom prst="straightConnector1">
            <a:avLst/>
          </a:prstGeom>
          <a:noFill/>
          <a:ln w="12700" cap="flat" cmpd="sng">
            <a:solidFill>
              <a:srgbClr val="009AD7"/>
            </a:solidFill>
            <a:prstDash val="solid"/>
            <a:round/>
            <a:headEnd type="none" w="med" len="med"/>
            <a:tailEnd type="arrow" w="lg" len="lg"/>
          </a:ln>
        </p:spPr>
      </p:cxnSp>
      <p:sp>
        <p:nvSpPr>
          <p:cNvPr id="114" name="Rectangle 113">
            <a:extLst>
              <a:ext uri="{FF2B5EF4-FFF2-40B4-BE49-F238E27FC236}">
                <a16:creationId xmlns:a16="http://schemas.microsoft.com/office/drawing/2014/main" xmlns="" id="{94C05026-D0B2-40AC-9C7C-11D6E30DF325}"/>
              </a:ext>
            </a:extLst>
          </p:cNvPr>
          <p:cNvSpPr/>
          <p:nvPr/>
        </p:nvSpPr>
        <p:spPr bwMode="gray">
          <a:xfrm>
            <a:off x="11183564" y="63986"/>
            <a:ext cx="954107" cy="276999"/>
          </a:xfrm>
          <a:prstGeom prst="rect">
            <a:avLst/>
          </a:prstGeom>
        </p:spPr>
        <p:txBody>
          <a:bodyPr wrap="none">
            <a:spAutoFit/>
          </a:bodyPr>
          <a:lstStyle/>
          <a:p>
            <a:r>
              <a:rPr lang="en-US" sz="1200" b="1" i="1">
                <a:solidFill>
                  <a:srgbClr val="002856"/>
                </a:solidFill>
              </a:rPr>
              <a:t>Illustrative</a:t>
            </a:r>
            <a:endParaRPr lang="en-US" sz="1200" i="1"/>
          </a:p>
        </p:txBody>
      </p:sp>
      <p:sp>
        <p:nvSpPr>
          <p:cNvPr id="117" name="TextBox 116">
            <a:extLst>
              <a:ext uri="{FF2B5EF4-FFF2-40B4-BE49-F238E27FC236}">
                <a16:creationId xmlns:a16="http://schemas.microsoft.com/office/drawing/2014/main" xmlns="" id="{D0491256-4AE9-4B4E-BD54-5B81A6A44066}"/>
              </a:ext>
            </a:extLst>
          </p:cNvPr>
          <p:cNvSpPr txBox="1"/>
          <p:nvPr/>
        </p:nvSpPr>
        <p:spPr bwMode="gray">
          <a:xfrm>
            <a:off x="2280397" y="5319180"/>
            <a:ext cx="7578963" cy="253916"/>
          </a:xfrm>
          <a:prstGeom prst="rect">
            <a:avLst/>
          </a:prstGeom>
          <a:noFill/>
        </p:spPr>
        <p:txBody>
          <a:bodyPr wrap="square" lIns="0" rIns="0" rtlCol="0">
            <a:spAutoFit/>
          </a:bodyPr>
          <a:lstStyle/>
          <a:p>
            <a:pPr algn="ctr">
              <a:spcBef>
                <a:spcPts val="600"/>
              </a:spcBef>
            </a:pPr>
            <a:r>
              <a:rPr lang="en-US" sz="1050" b="1" i="1"/>
              <a:t>Breadth &amp; Skill Expansion</a:t>
            </a:r>
          </a:p>
        </p:txBody>
      </p:sp>
      <p:sp>
        <p:nvSpPr>
          <p:cNvPr id="91" name="TextBox 90">
            <a:extLst>
              <a:ext uri="{FF2B5EF4-FFF2-40B4-BE49-F238E27FC236}">
                <a16:creationId xmlns:a16="http://schemas.microsoft.com/office/drawing/2014/main" xmlns="" id="{91F6DE8E-7CBE-4223-A746-0402437ADED0}"/>
              </a:ext>
            </a:extLst>
          </p:cNvPr>
          <p:cNvSpPr txBox="1"/>
          <p:nvPr/>
        </p:nvSpPr>
        <p:spPr bwMode="gray">
          <a:xfrm>
            <a:off x="449572" y="1072135"/>
            <a:ext cx="11283641" cy="246221"/>
          </a:xfrm>
          <a:prstGeom prst="rect">
            <a:avLst/>
          </a:prstGeom>
          <a:noFill/>
        </p:spPr>
        <p:txBody>
          <a:bodyPr wrap="square" lIns="0" rIns="0" rtlCol="0">
            <a:spAutoFit/>
          </a:bodyPr>
          <a:lstStyle/>
          <a:p>
            <a:pPr>
              <a:spcBef>
                <a:spcPts val="600"/>
              </a:spcBef>
            </a:pPr>
            <a:r>
              <a:rPr lang="en-US" sz="1000" dirty="0"/>
              <a:t>Roles can be taken to gain experiences to help prepare individuals for next steps, and personal qualifications may influence the “level” of job someone moves into.</a:t>
            </a:r>
          </a:p>
        </p:txBody>
      </p:sp>
      <p:cxnSp>
        <p:nvCxnSpPr>
          <p:cNvPr id="96" name="Straight Arrow Connector 95">
            <a:extLst>
              <a:ext uri="{FF2B5EF4-FFF2-40B4-BE49-F238E27FC236}">
                <a16:creationId xmlns:a16="http://schemas.microsoft.com/office/drawing/2014/main" xmlns="" id="{35C006C6-AFF2-4050-B6C2-7AC74087C63F}"/>
              </a:ext>
            </a:extLst>
          </p:cNvPr>
          <p:cNvCxnSpPr>
            <a:cxnSpLocks/>
          </p:cNvCxnSpPr>
          <p:nvPr/>
        </p:nvCxnSpPr>
        <p:spPr bwMode="gray">
          <a:xfrm flipV="1">
            <a:off x="7308752" y="3581177"/>
            <a:ext cx="4082579" cy="11907"/>
          </a:xfrm>
          <a:prstGeom prst="straightConnector1">
            <a:avLst/>
          </a:prstGeom>
          <a:ln w="28575">
            <a:solidFill>
              <a:srgbClr val="00A76D"/>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xmlns="" id="{4AD9BBD2-9C6C-45A5-AFE8-3E35F0D59F4D}"/>
              </a:ext>
            </a:extLst>
          </p:cNvPr>
          <p:cNvCxnSpPr>
            <a:cxnSpLocks/>
          </p:cNvCxnSpPr>
          <p:nvPr/>
        </p:nvCxnSpPr>
        <p:spPr bwMode="gray">
          <a:xfrm>
            <a:off x="4189174" y="4400028"/>
            <a:ext cx="1426266" cy="1082"/>
          </a:xfrm>
          <a:prstGeom prst="straightConnector1">
            <a:avLst/>
          </a:prstGeom>
          <a:ln w="28575">
            <a:solidFill>
              <a:srgbClr val="00A76D"/>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xmlns="" id="{10C13493-546B-48FB-A836-027082AA77E7}"/>
              </a:ext>
            </a:extLst>
          </p:cNvPr>
          <p:cNvCxnSpPr>
            <a:cxnSpLocks/>
          </p:cNvCxnSpPr>
          <p:nvPr/>
        </p:nvCxnSpPr>
        <p:spPr bwMode="gray">
          <a:xfrm flipV="1">
            <a:off x="10154508" y="3311870"/>
            <a:ext cx="0" cy="269307"/>
          </a:xfrm>
          <a:prstGeom prst="straightConnector1">
            <a:avLst/>
          </a:prstGeom>
          <a:ln w="28575">
            <a:solidFill>
              <a:srgbClr val="00A76D"/>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xmlns="" id="{4C8B3AD8-CF11-4BE2-8BA6-F774AB600B52}"/>
              </a:ext>
            </a:extLst>
          </p:cNvPr>
          <p:cNvGrpSpPr/>
          <p:nvPr/>
        </p:nvGrpSpPr>
        <p:grpSpPr bwMode="gray">
          <a:xfrm>
            <a:off x="2709119" y="4946401"/>
            <a:ext cx="1196955" cy="351454"/>
            <a:chOff x="2709119" y="5342922"/>
            <a:chExt cx="1196955" cy="351454"/>
          </a:xfrm>
        </p:grpSpPr>
        <p:cxnSp>
          <p:nvCxnSpPr>
            <p:cNvPr id="94" name="Connector: Elbow 93">
              <a:extLst>
                <a:ext uri="{FF2B5EF4-FFF2-40B4-BE49-F238E27FC236}">
                  <a16:creationId xmlns:a16="http://schemas.microsoft.com/office/drawing/2014/main" xmlns="" id="{174F1BB7-CA38-4E0D-9442-3FC2538AE3F4}"/>
                </a:ext>
              </a:extLst>
            </p:cNvPr>
            <p:cNvCxnSpPr>
              <a:cxnSpLocks/>
            </p:cNvCxnSpPr>
            <p:nvPr/>
          </p:nvCxnSpPr>
          <p:spPr bwMode="gray">
            <a:xfrm>
              <a:off x="2709119" y="5382634"/>
              <a:ext cx="1196955" cy="311742"/>
            </a:xfrm>
            <a:prstGeom prst="bentConnector3">
              <a:avLst>
                <a:gd name="adj1" fmla="val -672"/>
              </a:avLst>
            </a:prstGeom>
            <a:ln w="28575">
              <a:solidFill>
                <a:srgbClr val="00A76D"/>
              </a:solidFill>
              <a:tailEnd type="non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xmlns="" id="{A579BBDB-8A42-41DA-8A19-6B1EF171B68C}"/>
                </a:ext>
              </a:extLst>
            </p:cNvPr>
            <p:cNvCxnSpPr/>
            <p:nvPr/>
          </p:nvCxnSpPr>
          <p:spPr bwMode="gray">
            <a:xfrm flipV="1">
              <a:off x="3906074" y="5342922"/>
              <a:ext cx="0" cy="351454"/>
            </a:xfrm>
            <a:prstGeom prst="straightConnector1">
              <a:avLst/>
            </a:prstGeom>
            <a:ln w="28575">
              <a:solidFill>
                <a:srgbClr val="00A76D"/>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xmlns="" id="{118F3428-4264-40F5-9C3A-C39B6CD91E9D}"/>
              </a:ext>
            </a:extLst>
          </p:cNvPr>
          <p:cNvGrpSpPr/>
          <p:nvPr/>
        </p:nvGrpSpPr>
        <p:grpSpPr bwMode="gray">
          <a:xfrm>
            <a:off x="5795675" y="4153490"/>
            <a:ext cx="1261563" cy="596310"/>
            <a:chOff x="6184398" y="4703294"/>
            <a:chExt cx="1261563" cy="596310"/>
          </a:xfrm>
        </p:grpSpPr>
        <p:cxnSp>
          <p:nvCxnSpPr>
            <p:cNvPr id="97" name="Connector: Elbow 96">
              <a:extLst>
                <a:ext uri="{FF2B5EF4-FFF2-40B4-BE49-F238E27FC236}">
                  <a16:creationId xmlns:a16="http://schemas.microsoft.com/office/drawing/2014/main" xmlns="" id="{011F9419-6B19-4743-9783-61BE694B7139}"/>
                </a:ext>
              </a:extLst>
            </p:cNvPr>
            <p:cNvCxnSpPr>
              <a:cxnSpLocks/>
            </p:cNvCxnSpPr>
            <p:nvPr/>
          </p:nvCxnSpPr>
          <p:spPr bwMode="gray">
            <a:xfrm>
              <a:off x="6184398" y="5118159"/>
              <a:ext cx="1261563" cy="167623"/>
            </a:xfrm>
            <a:prstGeom prst="bentConnector3">
              <a:avLst>
                <a:gd name="adj1" fmla="val -1089"/>
              </a:avLst>
            </a:prstGeom>
            <a:ln w="28575">
              <a:solidFill>
                <a:srgbClr val="00A76D"/>
              </a:solidFill>
              <a:tailEnd type="non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xmlns="" id="{DCA29DD6-C2BA-4C3A-B08E-5DCD57E12787}"/>
                </a:ext>
              </a:extLst>
            </p:cNvPr>
            <p:cNvCxnSpPr>
              <a:cxnSpLocks/>
            </p:cNvCxnSpPr>
            <p:nvPr/>
          </p:nvCxnSpPr>
          <p:spPr bwMode="gray">
            <a:xfrm flipV="1">
              <a:off x="7445961" y="4703294"/>
              <a:ext cx="0" cy="596310"/>
            </a:xfrm>
            <a:prstGeom prst="straightConnector1">
              <a:avLst/>
            </a:prstGeom>
            <a:ln w="28575">
              <a:solidFill>
                <a:srgbClr val="00A76D"/>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5" name="Straight Arrow Connector 94">
            <a:extLst>
              <a:ext uri="{FF2B5EF4-FFF2-40B4-BE49-F238E27FC236}">
                <a16:creationId xmlns:a16="http://schemas.microsoft.com/office/drawing/2014/main" xmlns="" id="{5A37F4FD-C6E2-4048-97BD-DD8E295E3AC1}"/>
              </a:ext>
            </a:extLst>
          </p:cNvPr>
          <p:cNvCxnSpPr>
            <a:cxnSpLocks/>
          </p:cNvCxnSpPr>
          <p:nvPr/>
        </p:nvCxnSpPr>
        <p:spPr bwMode="gray">
          <a:xfrm flipV="1">
            <a:off x="11391331" y="3311870"/>
            <a:ext cx="0" cy="269307"/>
          </a:xfrm>
          <a:prstGeom prst="straightConnector1">
            <a:avLst/>
          </a:prstGeom>
          <a:ln w="28575">
            <a:solidFill>
              <a:srgbClr val="00A76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305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F70F4E-0074-45D7-A0D6-E23332650538}"/>
              </a:ext>
            </a:extLst>
          </p:cNvPr>
          <p:cNvSpPr>
            <a:spLocks noGrp="1"/>
          </p:cNvSpPr>
          <p:nvPr>
            <p:ph type="title"/>
          </p:nvPr>
        </p:nvSpPr>
        <p:spPr/>
        <p:txBody>
          <a:bodyPr/>
          <a:lstStyle/>
          <a:p>
            <a:r>
              <a:rPr lang="en-US"/>
              <a:t>From Ladder- to Lattice-Based Career Pathing</a:t>
            </a:r>
          </a:p>
        </p:txBody>
      </p:sp>
      <p:sp>
        <p:nvSpPr>
          <p:cNvPr id="5" name="TextBox 4">
            <a:extLst>
              <a:ext uri="{FF2B5EF4-FFF2-40B4-BE49-F238E27FC236}">
                <a16:creationId xmlns:a16="http://schemas.microsoft.com/office/drawing/2014/main" xmlns="" id="{12F14D72-CE00-439F-93BB-BDF286C36F05}"/>
              </a:ext>
            </a:extLst>
          </p:cNvPr>
          <p:cNvSpPr txBox="1"/>
          <p:nvPr/>
        </p:nvSpPr>
        <p:spPr>
          <a:xfrm>
            <a:off x="488532" y="1360886"/>
            <a:ext cx="5259045" cy="548640"/>
          </a:xfrm>
          <a:prstGeom prst="rect">
            <a:avLst/>
          </a:prstGeom>
          <a:solidFill>
            <a:srgbClr val="002856"/>
          </a:solidFill>
        </p:spPr>
        <p:txBody>
          <a:bodyPr wrap="square" lIns="0" rIns="0" rtlCol="0" anchor="ctr">
            <a:spAutoFit/>
          </a:bodyPr>
          <a:lstStyle/>
          <a:p>
            <a:pPr algn="ctr"/>
            <a:r>
              <a:rPr lang="en-US" sz="2400" b="1">
                <a:solidFill>
                  <a:schemeClr val="bg1"/>
                </a:solidFill>
              </a:rPr>
              <a:t>Ladder-Based Career Pathing </a:t>
            </a:r>
          </a:p>
        </p:txBody>
      </p:sp>
      <p:sp>
        <p:nvSpPr>
          <p:cNvPr id="29" name="TextBox 28">
            <a:extLst>
              <a:ext uri="{FF2B5EF4-FFF2-40B4-BE49-F238E27FC236}">
                <a16:creationId xmlns:a16="http://schemas.microsoft.com/office/drawing/2014/main" xmlns="" id="{6D026030-C662-463B-B713-BA825C1DE911}"/>
              </a:ext>
            </a:extLst>
          </p:cNvPr>
          <p:cNvSpPr txBox="1"/>
          <p:nvPr/>
        </p:nvSpPr>
        <p:spPr>
          <a:xfrm>
            <a:off x="6456299" y="1360886"/>
            <a:ext cx="5259045" cy="548640"/>
          </a:xfrm>
          <a:prstGeom prst="rect">
            <a:avLst/>
          </a:prstGeom>
          <a:solidFill>
            <a:srgbClr val="002856"/>
          </a:solidFill>
        </p:spPr>
        <p:txBody>
          <a:bodyPr wrap="square" lIns="0" rIns="0" rtlCol="0" anchor="ctr">
            <a:spAutoFit/>
          </a:bodyPr>
          <a:lstStyle>
            <a:defPPr>
              <a:defRPr lang="en-US"/>
            </a:defPPr>
            <a:lvl1pPr algn="ctr">
              <a:defRPr sz="2400" b="1">
                <a:solidFill>
                  <a:schemeClr val="bg1"/>
                </a:solidFill>
              </a:defRPr>
            </a:lvl1pPr>
          </a:lstStyle>
          <a:p>
            <a:r>
              <a:rPr lang="en-US"/>
              <a:t>Lattice-Based Career Pathing </a:t>
            </a:r>
          </a:p>
        </p:txBody>
      </p:sp>
      <p:grpSp>
        <p:nvGrpSpPr>
          <p:cNvPr id="3" name="Group 2">
            <a:extLst>
              <a:ext uri="{FF2B5EF4-FFF2-40B4-BE49-F238E27FC236}">
                <a16:creationId xmlns:a16="http://schemas.microsoft.com/office/drawing/2014/main" xmlns="" id="{FD86FCE1-097E-4CA2-8C34-12EAFCF99ABA}"/>
              </a:ext>
            </a:extLst>
          </p:cNvPr>
          <p:cNvGrpSpPr/>
          <p:nvPr/>
        </p:nvGrpSpPr>
        <p:grpSpPr>
          <a:xfrm>
            <a:off x="488533" y="2230948"/>
            <a:ext cx="1654939" cy="3757102"/>
            <a:chOff x="1540969" y="2008698"/>
            <a:chExt cx="2252515" cy="3757102"/>
          </a:xfrm>
        </p:grpSpPr>
        <p:cxnSp>
          <p:nvCxnSpPr>
            <p:cNvPr id="50" name="Straight Arrow Connector 49">
              <a:extLst>
                <a:ext uri="{FF2B5EF4-FFF2-40B4-BE49-F238E27FC236}">
                  <a16:creationId xmlns:a16="http://schemas.microsoft.com/office/drawing/2014/main" xmlns="" id="{855AF76F-0F74-4A97-A692-FF194AEC6C1D}"/>
                </a:ext>
              </a:extLst>
            </p:cNvPr>
            <p:cNvCxnSpPr>
              <a:cxnSpLocks/>
              <a:stCxn id="13" idx="0"/>
              <a:endCxn id="18" idx="2"/>
            </p:cNvCxnSpPr>
            <p:nvPr/>
          </p:nvCxnSpPr>
          <p:spPr>
            <a:xfrm flipV="1">
              <a:off x="2643909" y="2761626"/>
              <a:ext cx="23318" cy="2317979"/>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6" name="Straight Connector 5">
              <a:extLst>
                <a:ext uri="{FF2B5EF4-FFF2-40B4-BE49-F238E27FC236}">
                  <a16:creationId xmlns:a16="http://schemas.microsoft.com/office/drawing/2014/main" xmlns="" id="{2C954E88-E2F5-4B20-AB83-4B96BEEE5C7D}"/>
                </a:ext>
              </a:extLst>
            </p:cNvPr>
            <p:cNvCxnSpPr>
              <a:cxnSpLocks/>
            </p:cNvCxnSpPr>
            <p:nvPr/>
          </p:nvCxnSpPr>
          <p:spPr>
            <a:xfrm>
              <a:off x="1540969" y="2054285"/>
              <a:ext cx="0" cy="3711515"/>
            </a:xfrm>
            <a:prstGeom prst="line">
              <a:avLst/>
            </a:prstGeom>
            <a:ln w="57150">
              <a:solidFill>
                <a:srgbClr val="002856"/>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xmlns="" id="{6BE243E5-1B6E-4AA5-9B09-F637E17B8974}"/>
                </a:ext>
              </a:extLst>
            </p:cNvPr>
            <p:cNvGrpSpPr/>
            <p:nvPr/>
          </p:nvGrpSpPr>
          <p:grpSpPr>
            <a:xfrm>
              <a:off x="1540969" y="2697144"/>
              <a:ext cx="2252515" cy="2572610"/>
              <a:chOff x="1140919" y="2377104"/>
              <a:chExt cx="1554481" cy="1969672"/>
            </a:xfrm>
          </p:grpSpPr>
          <p:cxnSp>
            <p:nvCxnSpPr>
              <p:cNvPr id="8" name="Straight Connector 7">
                <a:extLst>
                  <a:ext uri="{FF2B5EF4-FFF2-40B4-BE49-F238E27FC236}">
                    <a16:creationId xmlns:a16="http://schemas.microsoft.com/office/drawing/2014/main" xmlns="" id="{F0F7BA20-B6C6-4088-8096-F79B680A7AE2}"/>
                  </a:ext>
                </a:extLst>
              </p:cNvPr>
              <p:cNvCxnSpPr>
                <a:cxnSpLocks/>
              </p:cNvCxnSpPr>
              <p:nvPr/>
            </p:nvCxnSpPr>
            <p:spPr>
              <a:xfrm flipH="1">
                <a:off x="1140919" y="4346776"/>
                <a:ext cx="1554481" cy="0"/>
              </a:xfrm>
              <a:prstGeom prst="line">
                <a:avLst/>
              </a:prstGeom>
              <a:ln w="57150">
                <a:solidFill>
                  <a:srgbClr val="00285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50F5EB13-0EB3-485D-9107-93930313C0F3}"/>
                  </a:ext>
                </a:extLst>
              </p:cNvPr>
              <p:cNvCxnSpPr>
                <a:cxnSpLocks/>
              </p:cNvCxnSpPr>
              <p:nvPr/>
            </p:nvCxnSpPr>
            <p:spPr>
              <a:xfrm flipH="1">
                <a:off x="1140919" y="3854358"/>
                <a:ext cx="1554481" cy="0"/>
              </a:xfrm>
              <a:prstGeom prst="line">
                <a:avLst/>
              </a:prstGeom>
              <a:ln w="57150">
                <a:solidFill>
                  <a:srgbClr val="00285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A886AA3E-C26B-46DD-A2D4-687DCDB85476}"/>
                  </a:ext>
                </a:extLst>
              </p:cNvPr>
              <p:cNvCxnSpPr>
                <a:cxnSpLocks/>
              </p:cNvCxnSpPr>
              <p:nvPr/>
            </p:nvCxnSpPr>
            <p:spPr>
              <a:xfrm flipH="1">
                <a:off x="1140919" y="3361940"/>
                <a:ext cx="1554481" cy="0"/>
              </a:xfrm>
              <a:prstGeom prst="line">
                <a:avLst/>
              </a:prstGeom>
              <a:ln w="57150">
                <a:solidFill>
                  <a:srgbClr val="00285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81356A8F-BCC5-49B0-875B-3472599ED59E}"/>
                  </a:ext>
                </a:extLst>
              </p:cNvPr>
              <p:cNvCxnSpPr>
                <a:cxnSpLocks/>
              </p:cNvCxnSpPr>
              <p:nvPr/>
            </p:nvCxnSpPr>
            <p:spPr>
              <a:xfrm flipH="1">
                <a:off x="1140919" y="2869522"/>
                <a:ext cx="1554481" cy="0"/>
              </a:xfrm>
              <a:prstGeom prst="line">
                <a:avLst/>
              </a:prstGeom>
              <a:ln w="57150">
                <a:solidFill>
                  <a:srgbClr val="00285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0722FF71-0929-41E8-9E43-FE9145174668}"/>
                  </a:ext>
                </a:extLst>
              </p:cNvPr>
              <p:cNvCxnSpPr>
                <a:cxnSpLocks/>
              </p:cNvCxnSpPr>
              <p:nvPr/>
            </p:nvCxnSpPr>
            <p:spPr>
              <a:xfrm flipH="1">
                <a:off x="1140919" y="2377104"/>
                <a:ext cx="1554481" cy="0"/>
              </a:xfrm>
              <a:prstGeom prst="line">
                <a:avLst/>
              </a:prstGeom>
              <a:ln w="57150">
                <a:solidFill>
                  <a:srgbClr val="002856"/>
                </a:solidFill>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xmlns="" id="{F8578DE0-F780-496F-BA77-491F700A3F96}"/>
                </a:ext>
              </a:extLst>
            </p:cNvPr>
            <p:cNvSpPr txBox="1"/>
            <p:nvPr/>
          </p:nvSpPr>
          <p:spPr>
            <a:xfrm>
              <a:off x="1713372" y="5079605"/>
              <a:ext cx="1861073" cy="276999"/>
            </a:xfrm>
            <a:prstGeom prst="rect">
              <a:avLst/>
            </a:prstGeom>
            <a:solidFill>
              <a:srgbClr val="D0DEEA"/>
            </a:solidFill>
            <a:ln w="19050">
              <a:solidFill>
                <a:srgbClr val="002856"/>
              </a:solidFill>
            </a:ln>
          </p:spPr>
          <p:txBody>
            <a:bodyPr wrap="square" lIns="0" rIns="0" rtlCol="0">
              <a:spAutoFit/>
            </a:bodyPr>
            <a:lstStyle/>
            <a:p>
              <a:pPr algn="ctr"/>
              <a:r>
                <a:rPr lang="en-US" sz="1200"/>
                <a:t>Analyst I</a:t>
              </a:r>
            </a:p>
          </p:txBody>
        </p:sp>
        <p:sp>
          <p:nvSpPr>
            <p:cNvPr id="14" name="TextBox 13">
              <a:extLst>
                <a:ext uri="{FF2B5EF4-FFF2-40B4-BE49-F238E27FC236}">
                  <a16:creationId xmlns:a16="http://schemas.microsoft.com/office/drawing/2014/main" xmlns="" id="{A4564E0B-C367-4B47-8970-E0E489DFDADD}"/>
                </a:ext>
              </a:extLst>
            </p:cNvPr>
            <p:cNvSpPr txBox="1"/>
            <p:nvPr/>
          </p:nvSpPr>
          <p:spPr>
            <a:xfrm>
              <a:off x="1704742" y="4414084"/>
              <a:ext cx="1861074" cy="276999"/>
            </a:xfrm>
            <a:prstGeom prst="rect">
              <a:avLst/>
            </a:prstGeom>
            <a:solidFill>
              <a:schemeClr val="bg1"/>
            </a:solidFill>
            <a:ln w="19050">
              <a:solidFill>
                <a:srgbClr val="002856"/>
              </a:solidFill>
            </a:ln>
          </p:spPr>
          <p:txBody>
            <a:bodyPr wrap="square" lIns="0" rIns="0" rtlCol="0">
              <a:spAutoFit/>
            </a:bodyPr>
            <a:lstStyle/>
            <a:p>
              <a:pPr algn="ctr"/>
              <a:r>
                <a:rPr lang="en-US" sz="1200"/>
                <a:t>Analyst II</a:t>
              </a:r>
            </a:p>
          </p:txBody>
        </p:sp>
        <p:sp>
          <p:nvSpPr>
            <p:cNvPr id="15" name="TextBox 14">
              <a:extLst>
                <a:ext uri="{FF2B5EF4-FFF2-40B4-BE49-F238E27FC236}">
                  <a16:creationId xmlns:a16="http://schemas.microsoft.com/office/drawing/2014/main" xmlns="" id="{7B61D138-88F7-4E32-97A9-3D9ADBE784E1}"/>
                </a:ext>
              </a:extLst>
            </p:cNvPr>
            <p:cNvSpPr txBox="1"/>
            <p:nvPr/>
          </p:nvSpPr>
          <p:spPr>
            <a:xfrm>
              <a:off x="1736690" y="3770932"/>
              <a:ext cx="1861074" cy="276999"/>
            </a:xfrm>
            <a:prstGeom prst="rect">
              <a:avLst/>
            </a:prstGeom>
            <a:solidFill>
              <a:schemeClr val="bg1"/>
            </a:solidFill>
            <a:ln w="19050">
              <a:solidFill>
                <a:srgbClr val="002856"/>
              </a:solidFill>
            </a:ln>
          </p:spPr>
          <p:txBody>
            <a:bodyPr wrap="square" lIns="0" rIns="0" rtlCol="0">
              <a:spAutoFit/>
            </a:bodyPr>
            <a:lstStyle/>
            <a:p>
              <a:pPr algn="ctr"/>
              <a:r>
                <a:rPr lang="en-US" sz="1200"/>
                <a:t>Analyst III </a:t>
              </a:r>
            </a:p>
          </p:txBody>
        </p:sp>
        <p:sp>
          <p:nvSpPr>
            <p:cNvPr id="18" name="TextBox 17">
              <a:extLst>
                <a:ext uri="{FF2B5EF4-FFF2-40B4-BE49-F238E27FC236}">
                  <a16:creationId xmlns:a16="http://schemas.microsoft.com/office/drawing/2014/main" xmlns="" id="{795C0FFE-55A0-4D87-8A04-4CB1DFC1AD5D}"/>
                </a:ext>
              </a:extLst>
            </p:cNvPr>
            <p:cNvSpPr txBox="1"/>
            <p:nvPr/>
          </p:nvSpPr>
          <p:spPr>
            <a:xfrm>
              <a:off x="1736691" y="2484627"/>
              <a:ext cx="1861073" cy="276999"/>
            </a:xfrm>
            <a:prstGeom prst="rect">
              <a:avLst/>
            </a:prstGeom>
            <a:solidFill>
              <a:srgbClr val="D0DEEA"/>
            </a:solidFill>
            <a:ln w="19050">
              <a:solidFill>
                <a:srgbClr val="002856"/>
              </a:solidFill>
            </a:ln>
          </p:spPr>
          <p:txBody>
            <a:bodyPr wrap="square" lIns="0" rIns="0" rtlCol="0">
              <a:spAutoFit/>
            </a:bodyPr>
            <a:lstStyle/>
            <a:p>
              <a:pPr algn="ctr"/>
              <a:r>
                <a:rPr lang="en-US" sz="1200"/>
                <a:t>Tech. Principal </a:t>
              </a:r>
            </a:p>
          </p:txBody>
        </p:sp>
        <p:sp>
          <p:nvSpPr>
            <p:cNvPr id="30" name="TextBox 29">
              <a:extLst>
                <a:ext uri="{FF2B5EF4-FFF2-40B4-BE49-F238E27FC236}">
                  <a16:creationId xmlns:a16="http://schemas.microsoft.com/office/drawing/2014/main" xmlns="" id="{6CD0D3E8-EED1-411A-A4C5-62FE26A353DB}"/>
                </a:ext>
              </a:extLst>
            </p:cNvPr>
            <p:cNvSpPr txBox="1"/>
            <p:nvPr/>
          </p:nvSpPr>
          <p:spPr>
            <a:xfrm>
              <a:off x="1721983" y="3186501"/>
              <a:ext cx="1861074" cy="276999"/>
            </a:xfrm>
            <a:prstGeom prst="rect">
              <a:avLst/>
            </a:prstGeom>
            <a:solidFill>
              <a:schemeClr val="bg1"/>
            </a:solidFill>
            <a:ln w="19050">
              <a:solidFill>
                <a:srgbClr val="002856"/>
              </a:solidFill>
            </a:ln>
          </p:spPr>
          <p:txBody>
            <a:bodyPr wrap="square" lIns="0" rIns="0" rtlCol="0">
              <a:spAutoFit/>
            </a:bodyPr>
            <a:lstStyle/>
            <a:p>
              <a:pPr algn="ctr"/>
              <a:r>
                <a:rPr lang="en-US" sz="1200"/>
                <a:t>Analyst IV</a:t>
              </a:r>
            </a:p>
          </p:txBody>
        </p:sp>
        <p:cxnSp>
          <p:nvCxnSpPr>
            <p:cNvPr id="46" name="Straight Connector 45">
              <a:extLst>
                <a:ext uri="{FF2B5EF4-FFF2-40B4-BE49-F238E27FC236}">
                  <a16:creationId xmlns:a16="http://schemas.microsoft.com/office/drawing/2014/main" xmlns="" id="{5DE30ABB-6AE0-4BBD-8DE6-FFF48C0750D7}"/>
                </a:ext>
              </a:extLst>
            </p:cNvPr>
            <p:cNvCxnSpPr>
              <a:cxnSpLocks/>
            </p:cNvCxnSpPr>
            <p:nvPr/>
          </p:nvCxnSpPr>
          <p:spPr>
            <a:xfrm>
              <a:off x="3793484" y="2008698"/>
              <a:ext cx="0" cy="3711515"/>
            </a:xfrm>
            <a:prstGeom prst="line">
              <a:avLst/>
            </a:prstGeom>
            <a:ln w="57150">
              <a:solidFill>
                <a:srgbClr val="002856"/>
              </a:solidFill>
            </a:ln>
          </p:spPr>
          <p:style>
            <a:lnRef idx="1">
              <a:schemeClr val="accent1"/>
            </a:lnRef>
            <a:fillRef idx="0">
              <a:schemeClr val="accent1"/>
            </a:fillRef>
            <a:effectRef idx="0">
              <a:schemeClr val="accent1"/>
            </a:effectRef>
            <a:fontRef idx="minor">
              <a:schemeClr val="tx1"/>
            </a:fontRef>
          </p:style>
        </p:cxnSp>
      </p:grpSp>
      <p:sp>
        <p:nvSpPr>
          <p:cNvPr id="83" name="Isosceles Triangle 82">
            <a:extLst>
              <a:ext uri="{FF2B5EF4-FFF2-40B4-BE49-F238E27FC236}">
                <a16:creationId xmlns:a16="http://schemas.microsoft.com/office/drawing/2014/main" xmlns="" id="{B42D9269-DEE4-47AA-99ED-34F1BFD30539}"/>
              </a:ext>
            </a:extLst>
          </p:cNvPr>
          <p:cNvSpPr/>
          <p:nvPr/>
        </p:nvSpPr>
        <p:spPr>
          <a:xfrm rot="5400000">
            <a:off x="5704673" y="3900779"/>
            <a:ext cx="794530" cy="305738"/>
          </a:xfrm>
          <a:prstGeom prst="triangl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 name="Group 3">
            <a:extLst>
              <a:ext uri="{FF2B5EF4-FFF2-40B4-BE49-F238E27FC236}">
                <a16:creationId xmlns:a16="http://schemas.microsoft.com/office/drawing/2014/main" xmlns="" id="{D9E69B5C-63C3-4FD4-9FAD-C8D6CAA6471D}"/>
              </a:ext>
            </a:extLst>
          </p:cNvPr>
          <p:cNvGrpSpPr/>
          <p:nvPr/>
        </p:nvGrpSpPr>
        <p:grpSpPr>
          <a:xfrm>
            <a:off x="6342337" y="2484134"/>
            <a:ext cx="5412801" cy="3329657"/>
            <a:chOff x="6337007" y="1977288"/>
            <a:chExt cx="5412801" cy="3304743"/>
          </a:xfrm>
        </p:grpSpPr>
        <p:sp>
          <p:nvSpPr>
            <p:cNvPr id="19" name="TextBox 18">
              <a:extLst>
                <a:ext uri="{FF2B5EF4-FFF2-40B4-BE49-F238E27FC236}">
                  <a16:creationId xmlns:a16="http://schemas.microsoft.com/office/drawing/2014/main" xmlns="" id="{0CA9A320-75E1-44E2-8C30-1C8F21E48C53}"/>
                </a:ext>
              </a:extLst>
            </p:cNvPr>
            <p:cNvSpPr txBox="1"/>
            <p:nvPr/>
          </p:nvSpPr>
          <p:spPr>
            <a:xfrm>
              <a:off x="8258006" y="1977288"/>
              <a:ext cx="1491887" cy="274926"/>
            </a:xfrm>
            <a:prstGeom prst="rect">
              <a:avLst/>
            </a:prstGeom>
            <a:solidFill>
              <a:srgbClr val="D0DEEA"/>
            </a:solidFill>
            <a:ln w="19050">
              <a:solidFill>
                <a:srgbClr val="002856"/>
              </a:solidFill>
            </a:ln>
          </p:spPr>
          <p:txBody>
            <a:bodyPr wrap="square" lIns="0" rIns="0" rtlCol="0">
              <a:spAutoFit/>
            </a:bodyPr>
            <a:lstStyle/>
            <a:p>
              <a:pPr algn="ctr"/>
              <a:r>
                <a:rPr lang="en-US" sz="1200"/>
                <a:t>Chief Architect/CTO</a:t>
              </a:r>
            </a:p>
          </p:txBody>
        </p:sp>
        <p:sp>
          <p:nvSpPr>
            <p:cNvPr id="20" name="TextBox 19">
              <a:extLst>
                <a:ext uri="{FF2B5EF4-FFF2-40B4-BE49-F238E27FC236}">
                  <a16:creationId xmlns:a16="http://schemas.microsoft.com/office/drawing/2014/main" xmlns="" id="{2066154A-BB5D-4DDB-9667-DC742DF08A27}"/>
                </a:ext>
              </a:extLst>
            </p:cNvPr>
            <p:cNvSpPr txBox="1"/>
            <p:nvPr/>
          </p:nvSpPr>
          <p:spPr>
            <a:xfrm>
              <a:off x="6599165" y="5005032"/>
              <a:ext cx="1217308" cy="276999"/>
            </a:xfrm>
            <a:prstGeom prst="rect">
              <a:avLst/>
            </a:prstGeom>
            <a:solidFill>
              <a:schemeClr val="bg2"/>
            </a:solidFill>
            <a:ln w="19050">
              <a:solidFill>
                <a:srgbClr val="002856"/>
              </a:solidFill>
            </a:ln>
          </p:spPr>
          <p:txBody>
            <a:bodyPr wrap="square" lIns="0" rIns="0" rtlCol="0">
              <a:spAutoFit/>
            </a:bodyPr>
            <a:lstStyle/>
            <a:p>
              <a:pPr algn="ctr"/>
              <a:r>
                <a:rPr lang="en-US" sz="1200"/>
                <a:t>Analyst II</a:t>
              </a:r>
            </a:p>
          </p:txBody>
        </p:sp>
        <p:cxnSp>
          <p:nvCxnSpPr>
            <p:cNvPr id="24" name="Straight Arrow Connector 23">
              <a:extLst>
                <a:ext uri="{FF2B5EF4-FFF2-40B4-BE49-F238E27FC236}">
                  <a16:creationId xmlns:a16="http://schemas.microsoft.com/office/drawing/2014/main" xmlns="" id="{3810940E-206B-40CB-B1CC-6AC4C344637B}"/>
                </a:ext>
              </a:extLst>
            </p:cNvPr>
            <p:cNvCxnSpPr>
              <a:cxnSpLocks/>
            </p:cNvCxnSpPr>
            <p:nvPr/>
          </p:nvCxnSpPr>
          <p:spPr>
            <a:xfrm flipV="1">
              <a:off x="6996046" y="4460729"/>
              <a:ext cx="0" cy="524137"/>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sp>
          <p:nvSpPr>
            <p:cNvPr id="45" name="TextBox 44">
              <a:extLst>
                <a:ext uri="{FF2B5EF4-FFF2-40B4-BE49-F238E27FC236}">
                  <a16:creationId xmlns:a16="http://schemas.microsoft.com/office/drawing/2014/main" xmlns="" id="{9966F891-9A31-4E01-B2ED-670967F2140D}"/>
                </a:ext>
              </a:extLst>
            </p:cNvPr>
            <p:cNvSpPr txBox="1"/>
            <p:nvPr/>
          </p:nvSpPr>
          <p:spPr>
            <a:xfrm>
              <a:off x="6337007" y="4154753"/>
              <a:ext cx="1570803" cy="276999"/>
            </a:xfrm>
            <a:prstGeom prst="rect">
              <a:avLst/>
            </a:prstGeom>
            <a:solidFill>
              <a:schemeClr val="bg1"/>
            </a:solidFill>
            <a:ln w="19050">
              <a:solidFill>
                <a:srgbClr val="002856"/>
              </a:solidFill>
            </a:ln>
          </p:spPr>
          <p:txBody>
            <a:bodyPr wrap="square" lIns="0" rIns="0" rtlCol="0">
              <a:spAutoFit/>
            </a:bodyPr>
            <a:lstStyle/>
            <a:p>
              <a:pPr algn="ctr"/>
              <a:r>
                <a:rPr lang="en-US" sz="1200"/>
                <a:t>Analyst III</a:t>
              </a:r>
            </a:p>
          </p:txBody>
        </p:sp>
        <p:sp>
          <p:nvSpPr>
            <p:cNvPr id="47" name="TextBox 46">
              <a:extLst>
                <a:ext uri="{FF2B5EF4-FFF2-40B4-BE49-F238E27FC236}">
                  <a16:creationId xmlns:a16="http://schemas.microsoft.com/office/drawing/2014/main" xmlns="" id="{72CE0404-4120-42E5-8086-603785EFEF22}"/>
                </a:ext>
              </a:extLst>
            </p:cNvPr>
            <p:cNvSpPr txBox="1"/>
            <p:nvPr/>
          </p:nvSpPr>
          <p:spPr>
            <a:xfrm>
              <a:off x="6337007" y="3502627"/>
              <a:ext cx="1570803" cy="276999"/>
            </a:xfrm>
            <a:prstGeom prst="rect">
              <a:avLst/>
            </a:prstGeom>
            <a:solidFill>
              <a:schemeClr val="bg1"/>
            </a:solidFill>
            <a:ln w="19050">
              <a:solidFill>
                <a:srgbClr val="002856"/>
              </a:solidFill>
            </a:ln>
          </p:spPr>
          <p:txBody>
            <a:bodyPr wrap="square" lIns="0" rIns="0" rtlCol="0">
              <a:spAutoFit/>
            </a:bodyPr>
            <a:lstStyle/>
            <a:p>
              <a:pPr algn="ctr"/>
              <a:r>
                <a:rPr lang="en-US" sz="1200"/>
                <a:t>Analyst IV</a:t>
              </a:r>
            </a:p>
          </p:txBody>
        </p:sp>
        <p:sp>
          <p:nvSpPr>
            <p:cNvPr id="48" name="TextBox 47">
              <a:extLst>
                <a:ext uri="{FF2B5EF4-FFF2-40B4-BE49-F238E27FC236}">
                  <a16:creationId xmlns:a16="http://schemas.microsoft.com/office/drawing/2014/main" xmlns="" id="{5C20665F-1639-4B0A-8782-3D2FBA4552E4}"/>
                </a:ext>
              </a:extLst>
            </p:cNvPr>
            <p:cNvSpPr txBox="1"/>
            <p:nvPr/>
          </p:nvSpPr>
          <p:spPr>
            <a:xfrm>
              <a:off x="8253567" y="3512484"/>
              <a:ext cx="1570803" cy="276999"/>
            </a:xfrm>
            <a:prstGeom prst="rect">
              <a:avLst/>
            </a:prstGeom>
            <a:solidFill>
              <a:schemeClr val="bg1"/>
            </a:solidFill>
            <a:ln w="19050">
              <a:solidFill>
                <a:srgbClr val="002856"/>
              </a:solidFill>
            </a:ln>
          </p:spPr>
          <p:txBody>
            <a:bodyPr wrap="square" lIns="0" rIns="0" rtlCol="0">
              <a:spAutoFit/>
            </a:bodyPr>
            <a:lstStyle/>
            <a:p>
              <a:pPr algn="ctr"/>
              <a:r>
                <a:rPr lang="en-US" sz="1200"/>
                <a:t> Engineer III</a:t>
              </a:r>
            </a:p>
          </p:txBody>
        </p:sp>
        <p:sp>
          <p:nvSpPr>
            <p:cNvPr id="49" name="TextBox 48">
              <a:extLst>
                <a:ext uri="{FF2B5EF4-FFF2-40B4-BE49-F238E27FC236}">
                  <a16:creationId xmlns:a16="http://schemas.microsoft.com/office/drawing/2014/main" xmlns="" id="{5F03F6C3-ED03-4189-A100-E97E207B3D61}"/>
                </a:ext>
              </a:extLst>
            </p:cNvPr>
            <p:cNvSpPr txBox="1"/>
            <p:nvPr/>
          </p:nvSpPr>
          <p:spPr>
            <a:xfrm>
              <a:off x="10142545" y="2961330"/>
              <a:ext cx="1570803" cy="276999"/>
            </a:xfrm>
            <a:prstGeom prst="rect">
              <a:avLst/>
            </a:prstGeom>
            <a:solidFill>
              <a:schemeClr val="bg1"/>
            </a:solidFill>
            <a:ln w="19050">
              <a:solidFill>
                <a:srgbClr val="002856"/>
              </a:solidFill>
            </a:ln>
          </p:spPr>
          <p:txBody>
            <a:bodyPr wrap="square" lIns="0" rIns="0" rtlCol="0">
              <a:spAutoFit/>
            </a:bodyPr>
            <a:lstStyle/>
            <a:p>
              <a:pPr algn="ctr"/>
              <a:r>
                <a:rPr lang="en-US" sz="1200"/>
                <a:t>Architect III</a:t>
              </a:r>
            </a:p>
          </p:txBody>
        </p:sp>
        <p:sp>
          <p:nvSpPr>
            <p:cNvPr id="53" name="TextBox 52">
              <a:extLst>
                <a:ext uri="{FF2B5EF4-FFF2-40B4-BE49-F238E27FC236}">
                  <a16:creationId xmlns:a16="http://schemas.microsoft.com/office/drawing/2014/main" xmlns="" id="{2AA5933B-2F22-4E5B-9C0A-AA939F0A507B}"/>
                </a:ext>
              </a:extLst>
            </p:cNvPr>
            <p:cNvSpPr txBox="1"/>
            <p:nvPr/>
          </p:nvSpPr>
          <p:spPr>
            <a:xfrm>
              <a:off x="10179005" y="4089813"/>
              <a:ext cx="1570803" cy="276999"/>
            </a:xfrm>
            <a:prstGeom prst="rect">
              <a:avLst/>
            </a:prstGeom>
            <a:solidFill>
              <a:schemeClr val="bg1"/>
            </a:solidFill>
            <a:ln w="19050">
              <a:solidFill>
                <a:srgbClr val="002856"/>
              </a:solidFill>
            </a:ln>
          </p:spPr>
          <p:txBody>
            <a:bodyPr wrap="square" lIns="0" rIns="0" rtlCol="0">
              <a:spAutoFit/>
            </a:bodyPr>
            <a:lstStyle/>
            <a:p>
              <a:pPr algn="ctr"/>
              <a:r>
                <a:rPr lang="en-US" sz="1200"/>
                <a:t>Architect I</a:t>
              </a:r>
            </a:p>
          </p:txBody>
        </p:sp>
        <p:sp>
          <p:nvSpPr>
            <p:cNvPr id="54" name="TextBox 53">
              <a:extLst>
                <a:ext uri="{FF2B5EF4-FFF2-40B4-BE49-F238E27FC236}">
                  <a16:creationId xmlns:a16="http://schemas.microsoft.com/office/drawing/2014/main" xmlns="" id="{316564F9-1C76-44B9-A9E4-B65931A9503B}"/>
                </a:ext>
              </a:extLst>
            </p:cNvPr>
            <p:cNvSpPr txBox="1"/>
            <p:nvPr/>
          </p:nvSpPr>
          <p:spPr>
            <a:xfrm>
              <a:off x="8240700" y="4086413"/>
              <a:ext cx="1570803" cy="276999"/>
            </a:xfrm>
            <a:prstGeom prst="rect">
              <a:avLst/>
            </a:prstGeom>
            <a:solidFill>
              <a:schemeClr val="bg1"/>
            </a:solidFill>
            <a:ln w="19050">
              <a:solidFill>
                <a:srgbClr val="002856"/>
              </a:solidFill>
            </a:ln>
          </p:spPr>
          <p:txBody>
            <a:bodyPr wrap="square" lIns="0" rIns="0" rtlCol="0">
              <a:spAutoFit/>
            </a:bodyPr>
            <a:lstStyle/>
            <a:p>
              <a:pPr algn="ctr"/>
              <a:r>
                <a:rPr lang="en-US" sz="1200"/>
                <a:t>Engineer II</a:t>
              </a:r>
            </a:p>
          </p:txBody>
        </p:sp>
        <p:cxnSp>
          <p:nvCxnSpPr>
            <p:cNvPr id="64" name="Straight Arrow Connector 63">
              <a:extLst>
                <a:ext uri="{FF2B5EF4-FFF2-40B4-BE49-F238E27FC236}">
                  <a16:creationId xmlns:a16="http://schemas.microsoft.com/office/drawing/2014/main" xmlns="" id="{F171FE22-2960-419C-8111-593FE3762E1B}"/>
                </a:ext>
              </a:extLst>
            </p:cNvPr>
            <p:cNvCxnSpPr>
              <a:cxnSpLocks/>
              <a:stCxn id="47" idx="3"/>
              <a:endCxn id="48" idx="1"/>
            </p:cNvCxnSpPr>
            <p:nvPr/>
          </p:nvCxnSpPr>
          <p:spPr>
            <a:xfrm>
              <a:off x="7907810" y="3641127"/>
              <a:ext cx="345757" cy="9858"/>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65" name="Straight Arrow Connector 64">
              <a:extLst>
                <a:ext uri="{FF2B5EF4-FFF2-40B4-BE49-F238E27FC236}">
                  <a16:creationId xmlns:a16="http://schemas.microsoft.com/office/drawing/2014/main" xmlns="" id="{095FAC01-491D-42D4-99DB-531AE76D7847}"/>
                </a:ext>
              </a:extLst>
            </p:cNvPr>
            <p:cNvCxnSpPr>
              <a:cxnSpLocks/>
            </p:cNvCxnSpPr>
            <p:nvPr/>
          </p:nvCxnSpPr>
          <p:spPr>
            <a:xfrm flipH="1" flipV="1">
              <a:off x="6996046" y="3772648"/>
              <a:ext cx="830" cy="353130"/>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sp>
          <p:nvSpPr>
            <p:cNvPr id="51" name="TextBox 50">
              <a:extLst>
                <a:ext uri="{FF2B5EF4-FFF2-40B4-BE49-F238E27FC236}">
                  <a16:creationId xmlns:a16="http://schemas.microsoft.com/office/drawing/2014/main" xmlns="" id="{305FF3D8-0ED3-4BAC-A061-A2429F9FA7E7}"/>
                </a:ext>
              </a:extLst>
            </p:cNvPr>
            <p:cNvSpPr txBox="1"/>
            <p:nvPr/>
          </p:nvSpPr>
          <p:spPr>
            <a:xfrm>
              <a:off x="6386328" y="2985416"/>
              <a:ext cx="1570803" cy="276999"/>
            </a:xfrm>
            <a:prstGeom prst="rect">
              <a:avLst/>
            </a:prstGeom>
            <a:solidFill>
              <a:schemeClr val="bg1"/>
            </a:solidFill>
            <a:ln w="19050">
              <a:solidFill>
                <a:srgbClr val="002856"/>
              </a:solidFill>
            </a:ln>
          </p:spPr>
          <p:txBody>
            <a:bodyPr wrap="square" lIns="0" rIns="0" rtlCol="0">
              <a:spAutoFit/>
            </a:bodyPr>
            <a:lstStyle/>
            <a:p>
              <a:pPr algn="ctr"/>
              <a:r>
                <a:rPr lang="en-US" sz="1200"/>
                <a:t>Tech. Principal</a:t>
              </a:r>
            </a:p>
          </p:txBody>
        </p:sp>
      </p:grpSp>
      <p:sp>
        <p:nvSpPr>
          <p:cNvPr id="7" name="TextBox 6">
            <a:extLst>
              <a:ext uri="{FF2B5EF4-FFF2-40B4-BE49-F238E27FC236}">
                <a16:creationId xmlns:a16="http://schemas.microsoft.com/office/drawing/2014/main" xmlns="" id="{645DD791-A8BD-47A3-9BD2-505A58C4D5FA}"/>
              </a:ext>
            </a:extLst>
          </p:cNvPr>
          <p:cNvSpPr txBox="1"/>
          <p:nvPr/>
        </p:nvSpPr>
        <p:spPr>
          <a:xfrm>
            <a:off x="888678" y="5927128"/>
            <a:ext cx="848950" cy="369332"/>
          </a:xfrm>
          <a:prstGeom prst="rect">
            <a:avLst/>
          </a:prstGeom>
          <a:noFill/>
        </p:spPr>
        <p:txBody>
          <a:bodyPr wrap="none" lIns="0" rtlCol="0">
            <a:spAutoFit/>
          </a:bodyPr>
          <a:lstStyle/>
          <a:p>
            <a:r>
              <a:rPr lang="en-US"/>
              <a:t>Analyst</a:t>
            </a:r>
          </a:p>
        </p:txBody>
      </p:sp>
      <p:grpSp>
        <p:nvGrpSpPr>
          <p:cNvPr id="38" name="Group 37">
            <a:extLst>
              <a:ext uri="{FF2B5EF4-FFF2-40B4-BE49-F238E27FC236}">
                <a16:creationId xmlns:a16="http://schemas.microsoft.com/office/drawing/2014/main" xmlns="" id="{C0EA2692-71E9-4A33-BF09-50AE667AEC81}"/>
              </a:ext>
            </a:extLst>
          </p:cNvPr>
          <p:cNvGrpSpPr/>
          <p:nvPr/>
        </p:nvGrpSpPr>
        <p:grpSpPr>
          <a:xfrm>
            <a:off x="2345746" y="2196125"/>
            <a:ext cx="1654939" cy="3758681"/>
            <a:chOff x="1540967" y="2007119"/>
            <a:chExt cx="2252516" cy="3758681"/>
          </a:xfrm>
        </p:grpSpPr>
        <p:cxnSp>
          <p:nvCxnSpPr>
            <p:cNvPr id="39" name="Straight Arrow Connector 38">
              <a:extLst>
                <a:ext uri="{FF2B5EF4-FFF2-40B4-BE49-F238E27FC236}">
                  <a16:creationId xmlns:a16="http://schemas.microsoft.com/office/drawing/2014/main" xmlns="" id="{87B527B5-C746-4D22-B582-36B01AF426EC}"/>
                </a:ext>
              </a:extLst>
            </p:cNvPr>
            <p:cNvCxnSpPr>
              <a:cxnSpLocks/>
              <a:stCxn id="42" idx="0"/>
              <a:endCxn id="55" idx="2"/>
            </p:cNvCxnSpPr>
            <p:nvPr/>
          </p:nvCxnSpPr>
          <p:spPr>
            <a:xfrm flipV="1">
              <a:off x="2643909" y="2776554"/>
              <a:ext cx="19566" cy="2303051"/>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40" name="Straight Connector 39">
              <a:extLst>
                <a:ext uri="{FF2B5EF4-FFF2-40B4-BE49-F238E27FC236}">
                  <a16:creationId xmlns:a16="http://schemas.microsoft.com/office/drawing/2014/main" xmlns="" id="{F6871AA7-65DD-4946-A624-B9837A03255F}"/>
                </a:ext>
              </a:extLst>
            </p:cNvPr>
            <p:cNvCxnSpPr>
              <a:cxnSpLocks/>
            </p:cNvCxnSpPr>
            <p:nvPr/>
          </p:nvCxnSpPr>
          <p:spPr>
            <a:xfrm>
              <a:off x="1540969" y="2054285"/>
              <a:ext cx="0" cy="3711515"/>
            </a:xfrm>
            <a:prstGeom prst="line">
              <a:avLst/>
            </a:prstGeom>
            <a:ln w="57150">
              <a:solidFill>
                <a:srgbClr val="002856"/>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xmlns="" id="{B9F16F90-3B0C-436A-9C27-EC3C1F66C35D}"/>
                </a:ext>
              </a:extLst>
            </p:cNvPr>
            <p:cNvGrpSpPr/>
            <p:nvPr/>
          </p:nvGrpSpPr>
          <p:grpSpPr>
            <a:xfrm>
              <a:off x="1540967" y="2697144"/>
              <a:ext cx="2252516" cy="2572610"/>
              <a:chOff x="1140918" y="2377104"/>
              <a:chExt cx="1554482" cy="1969672"/>
            </a:xfrm>
          </p:grpSpPr>
          <p:cxnSp>
            <p:nvCxnSpPr>
              <p:cNvPr id="58" name="Straight Connector 57">
                <a:extLst>
                  <a:ext uri="{FF2B5EF4-FFF2-40B4-BE49-F238E27FC236}">
                    <a16:creationId xmlns:a16="http://schemas.microsoft.com/office/drawing/2014/main" xmlns="" id="{2DA2500F-759F-46A1-B0F3-010F3D1F9900}"/>
                  </a:ext>
                </a:extLst>
              </p:cNvPr>
              <p:cNvCxnSpPr>
                <a:cxnSpLocks/>
              </p:cNvCxnSpPr>
              <p:nvPr/>
            </p:nvCxnSpPr>
            <p:spPr>
              <a:xfrm flipH="1">
                <a:off x="1140919" y="4346776"/>
                <a:ext cx="1554481" cy="0"/>
              </a:xfrm>
              <a:prstGeom prst="line">
                <a:avLst/>
              </a:prstGeom>
              <a:ln w="57150">
                <a:solidFill>
                  <a:srgbClr val="002856"/>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2AC96883-1288-47D0-9DB9-C5CBDE1B677E}"/>
                  </a:ext>
                </a:extLst>
              </p:cNvPr>
              <p:cNvCxnSpPr>
                <a:cxnSpLocks/>
              </p:cNvCxnSpPr>
              <p:nvPr/>
            </p:nvCxnSpPr>
            <p:spPr>
              <a:xfrm flipH="1">
                <a:off x="1140918" y="3761500"/>
                <a:ext cx="1554481" cy="0"/>
              </a:xfrm>
              <a:prstGeom prst="line">
                <a:avLst/>
              </a:prstGeom>
              <a:ln w="57150">
                <a:solidFill>
                  <a:srgbClr val="002856"/>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B58D0494-66CD-4C8F-9F7E-7253C5933C1D}"/>
                  </a:ext>
                </a:extLst>
              </p:cNvPr>
              <p:cNvCxnSpPr>
                <a:cxnSpLocks/>
              </p:cNvCxnSpPr>
              <p:nvPr/>
            </p:nvCxnSpPr>
            <p:spPr>
              <a:xfrm flipH="1">
                <a:off x="1140918" y="3143551"/>
                <a:ext cx="1554481" cy="0"/>
              </a:xfrm>
              <a:prstGeom prst="line">
                <a:avLst/>
              </a:prstGeom>
              <a:ln w="57150">
                <a:solidFill>
                  <a:srgbClr val="002856"/>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7A7FD465-4B8C-4A89-88F1-59D0DB1F0CA3}"/>
                  </a:ext>
                </a:extLst>
              </p:cNvPr>
              <p:cNvCxnSpPr>
                <a:cxnSpLocks/>
              </p:cNvCxnSpPr>
              <p:nvPr/>
            </p:nvCxnSpPr>
            <p:spPr>
              <a:xfrm flipH="1">
                <a:off x="1140919" y="2377104"/>
                <a:ext cx="1554481" cy="0"/>
              </a:xfrm>
              <a:prstGeom prst="line">
                <a:avLst/>
              </a:prstGeom>
              <a:ln w="57150">
                <a:solidFill>
                  <a:srgbClr val="002856"/>
                </a:solidFill>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xmlns="" id="{6DFAE3EF-7AF2-4ABD-BAA4-E854C8615209}"/>
                </a:ext>
              </a:extLst>
            </p:cNvPr>
            <p:cNvSpPr txBox="1"/>
            <p:nvPr/>
          </p:nvSpPr>
          <p:spPr>
            <a:xfrm>
              <a:off x="1713372" y="5079605"/>
              <a:ext cx="1861073" cy="276999"/>
            </a:xfrm>
            <a:prstGeom prst="rect">
              <a:avLst/>
            </a:prstGeom>
            <a:solidFill>
              <a:srgbClr val="D0DEEA"/>
            </a:solidFill>
            <a:ln w="19050">
              <a:solidFill>
                <a:srgbClr val="002856"/>
              </a:solidFill>
            </a:ln>
          </p:spPr>
          <p:txBody>
            <a:bodyPr wrap="square" lIns="0" rIns="0" rtlCol="0">
              <a:spAutoFit/>
            </a:bodyPr>
            <a:lstStyle/>
            <a:p>
              <a:pPr algn="ctr"/>
              <a:r>
                <a:rPr lang="en-US" sz="1200"/>
                <a:t>Architect I</a:t>
              </a:r>
            </a:p>
          </p:txBody>
        </p:sp>
        <p:sp>
          <p:nvSpPr>
            <p:cNvPr id="44" name="TextBox 43">
              <a:extLst>
                <a:ext uri="{FF2B5EF4-FFF2-40B4-BE49-F238E27FC236}">
                  <a16:creationId xmlns:a16="http://schemas.microsoft.com/office/drawing/2014/main" xmlns="" id="{195EF1AA-6B53-47D6-84EE-119CA67896CD}"/>
                </a:ext>
              </a:extLst>
            </p:cNvPr>
            <p:cNvSpPr txBox="1"/>
            <p:nvPr/>
          </p:nvSpPr>
          <p:spPr>
            <a:xfrm>
              <a:off x="1736687" y="4274487"/>
              <a:ext cx="1861073" cy="276999"/>
            </a:xfrm>
            <a:prstGeom prst="rect">
              <a:avLst/>
            </a:prstGeom>
            <a:solidFill>
              <a:schemeClr val="bg1"/>
            </a:solidFill>
            <a:ln w="19050">
              <a:solidFill>
                <a:srgbClr val="002856"/>
              </a:solidFill>
            </a:ln>
          </p:spPr>
          <p:txBody>
            <a:bodyPr wrap="square" lIns="0" rIns="0" rtlCol="0">
              <a:spAutoFit/>
            </a:bodyPr>
            <a:lstStyle/>
            <a:p>
              <a:pPr algn="ctr"/>
              <a:r>
                <a:rPr lang="en-US" sz="1200"/>
                <a:t>Architect II</a:t>
              </a:r>
            </a:p>
          </p:txBody>
        </p:sp>
        <p:sp>
          <p:nvSpPr>
            <p:cNvPr id="52" name="TextBox 51">
              <a:extLst>
                <a:ext uri="{FF2B5EF4-FFF2-40B4-BE49-F238E27FC236}">
                  <a16:creationId xmlns:a16="http://schemas.microsoft.com/office/drawing/2014/main" xmlns="" id="{49C1AE2A-5403-43D7-93A2-68FFDD34BD23}"/>
                </a:ext>
              </a:extLst>
            </p:cNvPr>
            <p:cNvSpPr txBox="1"/>
            <p:nvPr/>
          </p:nvSpPr>
          <p:spPr>
            <a:xfrm>
              <a:off x="1732939" y="3467377"/>
              <a:ext cx="1861073" cy="276999"/>
            </a:xfrm>
            <a:prstGeom prst="rect">
              <a:avLst/>
            </a:prstGeom>
            <a:solidFill>
              <a:schemeClr val="bg1"/>
            </a:solidFill>
            <a:ln w="19050">
              <a:solidFill>
                <a:srgbClr val="002856"/>
              </a:solidFill>
            </a:ln>
          </p:spPr>
          <p:txBody>
            <a:bodyPr wrap="square" lIns="0" rIns="0" rtlCol="0">
              <a:spAutoFit/>
            </a:bodyPr>
            <a:lstStyle/>
            <a:p>
              <a:pPr algn="ctr"/>
              <a:r>
                <a:rPr lang="en-US" sz="1200"/>
                <a:t>Architect III</a:t>
              </a:r>
            </a:p>
          </p:txBody>
        </p:sp>
        <p:sp>
          <p:nvSpPr>
            <p:cNvPr id="55" name="TextBox 54">
              <a:extLst>
                <a:ext uri="{FF2B5EF4-FFF2-40B4-BE49-F238E27FC236}">
                  <a16:creationId xmlns:a16="http://schemas.microsoft.com/office/drawing/2014/main" xmlns="" id="{F509B9D4-5101-4AD4-A1C8-4E450CD2FBE6}"/>
                </a:ext>
              </a:extLst>
            </p:cNvPr>
            <p:cNvSpPr txBox="1"/>
            <p:nvPr/>
          </p:nvSpPr>
          <p:spPr>
            <a:xfrm>
              <a:off x="1732937" y="2499555"/>
              <a:ext cx="1861074" cy="276999"/>
            </a:xfrm>
            <a:prstGeom prst="rect">
              <a:avLst/>
            </a:prstGeom>
            <a:solidFill>
              <a:srgbClr val="D0DEEA"/>
            </a:solidFill>
            <a:ln w="19050">
              <a:solidFill>
                <a:srgbClr val="002856"/>
              </a:solidFill>
            </a:ln>
          </p:spPr>
          <p:txBody>
            <a:bodyPr wrap="square" lIns="0" rIns="0" rtlCol="0">
              <a:spAutoFit/>
            </a:bodyPr>
            <a:lstStyle/>
            <a:p>
              <a:pPr algn="ctr"/>
              <a:r>
                <a:rPr lang="en-US" sz="1200"/>
                <a:t>Enterprise Architect</a:t>
              </a:r>
            </a:p>
          </p:txBody>
        </p:sp>
        <p:cxnSp>
          <p:nvCxnSpPr>
            <p:cNvPr id="57" name="Straight Connector 56">
              <a:extLst>
                <a:ext uri="{FF2B5EF4-FFF2-40B4-BE49-F238E27FC236}">
                  <a16:creationId xmlns:a16="http://schemas.microsoft.com/office/drawing/2014/main" xmlns="" id="{2DC49DD4-323A-47C0-B174-8BD4F4AABC40}"/>
                </a:ext>
              </a:extLst>
            </p:cNvPr>
            <p:cNvCxnSpPr>
              <a:cxnSpLocks/>
            </p:cNvCxnSpPr>
            <p:nvPr/>
          </p:nvCxnSpPr>
          <p:spPr>
            <a:xfrm>
              <a:off x="3793481" y="2007119"/>
              <a:ext cx="0" cy="3711515"/>
            </a:xfrm>
            <a:prstGeom prst="line">
              <a:avLst/>
            </a:prstGeom>
            <a:ln w="57150">
              <a:solidFill>
                <a:srgbClr val="002856"/>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xmlns="" id="{75867D7F-26F6-4377-B567-015348F1B69D}"/>
              </a:ext>
            </a:extLst>
          </p:cNvPr>
          <p:cNvGrpSpPr/>
          <p:nvPr/>
        </p:nvGrpSpPr>
        <p:grpSpPr>
          <a:xfrm>
            <a:off x="4228144" y="2211922"/>
            <a:ext cx="1654939" cy="3722891"/>
            <a:chOff x="1540969" y="2053673"/>
            <a:chExt cx="2252515" cy="3722891"/>
          </a:xfrm>
        </p:grpSpPr>
        <p:cxnSp>
          <p:nvCxnSpPr>
            <p:cNvPr id="66" name="Straight Arrow Connector 65">
              <a:extLst>
                <a:ext uri="{FF2B5EF4-FFF2-40B4-BE49-F238E27FC236}">
                  <a16:creationId xmlns:a16="http://schemas.microsoft.com/office/drawing/2014/main" xmlns="" id="{9CE13D95-64B3-4FDF-962E-CA3E756D05F3}"/>
                </a:ext>
              </a:extLst>
            </p:cNvPr>
            <p:cNvCxnSpPr>
              <a:cxnSpLocks/>
              <a:stCxn id="69" idx="0"/>
              <a:endCxn id="72" idx="2"/>
            </p:cNvCxnSpPr>
            <p:nvPr/>
          </p:nvCxnSpPr>
          <p:spPr>
            <a:xfrm flipV="1">
              <a:off x="2643909" y="2761626"/>
              <a:ext cx="23318" cy="2317979"/>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67" name="Straight Connector 66">
              <a:extLst>
                <a:ext uri="{FF2B5EF4-FFF2-40B4-BE49-F238E27FC236}">
                  <a16:creationId xmlns:a16="http://schemas.microsoft.com/office/drawing/2014/main" xmlns="" id="{7B855FFB-9B48-4694-B2D6-0CDBEFA3312E}"/>
                </a:ext>
              </a:extLst>
            </p:cNvPr>
            <p:cNvCxnSpPr>
              <a:cxnSpLocks/>
            </p:cNvCxnSpPr>
            <p:nvPr/>
          </p:nvCxnSpPr>
          <p:spPr>
            <a:xfrm>
              <a:off x="1540969" y="2065049"/>
              <a:ext cx="0" cy="3711515"/>
            </a:xfrm>
            <a:prstGeom prst="line">
              <a:avLst/>
            </a:prstGeom>
            <a:ln w="57150">
              <a:solidFill>
                <a:srgbClr val="002856"/>
              </a:solidFill>
            </a:ln>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a16="http://schemas.microsoft.com/office/drawing/2014/main" xmlns="" id="{09CBC123-F01C-4EDE-9AF4-73D64F1A3D4D}"/>
                </a:ext>
              </a:extLst>
            </p:cNvPr>
            <p:cNvGrpSpPr/>
            <p:nvPr/>
          </p:nvGrpSpPr>
          <p:grpSpPr>
            <a:xfrm>
              <a:off x="1540969" y="2697144"/>
              <a:ext cx="2252515" cy="2572610"/>
              <a:chOff x="1140919" y="2377104"/>
              <a:chExt cx="1554481" cy="1969672"/>
            </a:xfrm>
          </p:grpSpPr>
          <p:cxnSp>
            <p:nvCxnSpPr>
              <p:cNvPr id="77" name="Straight Connector 76">
                <a:extLst>
                  <a:ext uri="{FF2B5EF4-FFF2-40B4-BE49-F238E27FC236}">
                    <a16:creationId xmlns:a16="http://schemas.microsoft.com/office/drawing/2014/main" xmlns="" id="{7A801D73-B6D2-46DB-8F03-8C66A01F3CC3}"/>
                  </a:ext>
                </a:extLst>
              </p:cNvPr>
              <p:cNvCxnSpPr>
                <a:cxnSpLocks/>
              </p:cNvCxnSpPr>
              <p:nvPr/>
            </p:nvCxnSpPr>
            <p:spPr>
              <a:xfrm flipH="1">
                <a:off x="1140919" y="4346776"/>
                <a:ext cx="1554481" cy="0"/>
              </a:xfrm>
              <a:prstGeom prst="line">
                <a:avLst/>
              </a:prstGeom>
              <a:ln w="57150">
                <a:solidFill>
                  <a:srgbClr val="002856"/>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6A0C424B-C0DC-4CD5-8A8F-B706928ECCB1}"/>
                  </a:ext>
                </a:extLst>
              </p:cNvPr>
              <p:cNvCxnSpPr>
                <a:cxnSpLocks/>
              </p:cNvCxnSpPr>
              <p:nvPr/>
            </p:nvCxnSpPr>
            <p:spPr>
              <a:xfrm flipH="1">
                <a:off x="1140919" y="3854358"/>
                <a:ext cx="1554481" cy="0"/>
              </a:xfrm>
              <a:prstGeom prst="line">
                <a:avLst/>
              </a:prstGeom>
              <a:ln w="57150">
                <a:solidFill>
                  <a:srgbClr val="002856"/>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xmlns="" id="{63CE9D23-32A2-4FA4-9E49-24A2F9EE5E1D}"/>
                  </a:ext>
                </a:extLst>
              </p:cNvPr>
              <p:cNvCxnSpPr>
                <a:cxnSpLocks/>
              </p:cNvCxnSpPr>
              <p:nvPr/>
            </p:nvCxnSpPr>
            <p:spPr>
              <a:xfrm flipH="1">
                <a:off x="1140919" y="3361940"/>
                <a:ext cx="1554481" cy="0"/>
              </a:xfrm>
              <a:prstGeom prst="line">
                <a:avLst/>
              </a:prstGeom>
              <a:ln w="57150">
                <a:solidFill>
                  <a:srgbClr val="002856"/>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9A9BBD7E-56FC-4F95-BF0C-DB8CE112BF27}"/>
                  </a:ext>
                </a:extLst>
              </p:cNvPr>
              <p:cNvCxnSpPr>
                <a:cxnSpLocks/>
              </p:cNvCxnSpPr>
              <p:nvPr/>
            </p:nvCxnSpPr>
            <p:spPr>
              <a:xfrm flipH="1">
                <a:off x="1140919" y="2869522"/>
                <a:ext cx="1554481" cy="0"/>
              </a:xfrm>
              <a:prstGeom prst="line">
                <a:avLst/>
              </a:prstGeom>
              <a:ln w="57150">
                <a:solidFill>
                  <a:srgbClr val="002856"/>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34962AFB-D4A0-4F37-A086-16D639DD36BE}"/>
                  </a:ext>
                </a:extLst>
              </p:cNvPr>
              <p:cNvCxnSpPr>
                <a:cxnSpLocks/>
              </p:cNvCxnSpPr>
              <p:nvPr/>
            </p:nvCxnSpPr>
            <p:spPr>
              <a:xfrm flipH="1">
                <a:off x="1140919" y="2377104"/>
                <a:ext cx="1554481" cy="0"/>
              </a:xfrm>
              <a:prstGeom prst="line">
                <a:avLst/>
              </a:prstGeom>
              <a:ln w="57150">
                <a:solidFill>
                  <a:srgbClr val="002856"/>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xmlns="" id="{ADA7FB5D-B0F9-4ADA-B9A9-BD98AD17246B}"/>
                </a:ext>
              </a:extLst>
            </p:cNvPr>
            <p:cNvSpPr txBox="1"/>
            <p:nvPr/>
          </p:nvSpPr>
          <p:spPr>
            <a:xfrm>
              <a:off x="1713372" y="5079605"/>
              <a:ext cx="1861073" cy="276999"/>
            </a:xfrm>
            <a:prstGeom prst="rect">
              <a:avLst/>
            </a:prstGeom>
            <a:solidFill>
              <a:srgbClr val="D0DEEA"/>
            </a:solidFill>
            <a:ln w="19050">
              <a:solidFill>
                <a:srgbClr val="002856"/>
              </a:solidFill>
            </a:ln>
          </p:spPr>
          <p:txBody>
            <a:bodyPr wrap="square" lIns="0" rIns="0" rtlCol="0">
              <a:spAutoFit/>
            </a:bodyPr>
            <a:lstStyle/>
            <a:p>
              <a:pPr algn="ctr"/>
              <a:r>
                <a:rPr lang="en-US" sz="1200"/>
                <a:t>Engineer I</a:t>
              </a:r>
            </a:p>
          </p:txBody>
        </p:sp>
        <p:sp>
          <p:nvSpPr>
            <p:cNvPr id="70" name="TextBox 69">
              <a:extLst>
                <a:ext uri="{FF2B5EF4-FFF2-40B4-BE49-F238E27FC236}">
                  <a16:creationId xmlns:a16="http://schemas.microsoft.com/office/drawing/2014/main" xmlns="" id="{42140446-2A5B-4747-9744-1FB51DDD6200}"/>
                </a:ext>
              </a:extLst>
            </p:cNvPr>
            <p:cNvSpPr txBox="1"/>
            <p:nvPr/>
          </p:nvSpPr>
          <p:spPr>
            <a:xfrm>
              <a:off x="1694219" y="4429380"/>
              <a:ext cx="1861073" cy="276999"/>
            </a:xfrm>
            <a:prstGeom prst="rect">
              <a:avLst/>
            </a:prstGeom>
            <a:solidFill>
              <a:schemeClr val="bg1"/>
            </a:solidFill>
            <a:ln w="19050">
              <a:solidFill>
                <a:srgbClr val="002856"/>
              </a:solidFill>
            </a:ln>
          </p:spPr>
          <p:txBody>
            <a:bodyPr wrap="square" lIns="0" rIns="0" rtlCol="0">
              <a:spAutoFit/>
            </a:bodyPr>
            <a:lstStyle/>
            <a:p>
              <a:pPr algn="ctr"/>
              <a:r>
                <a:rPr lang="en-US" sz="1200"/>
                <a:t>Engineer II</a:t>
              </a:r>
            </a:p>
          </p:txBody>
        </p:sp>
        <p:sp>
          <p:nvSpPr>
            <p:cNvPr id="71" name="TextBox 70">
              <a:extLst>
                <a:ext uri="{FF2B5EF4-FFF2-40B4-BE49-F238E27FC236}">
                  <a16:creationId xmlns:a16="http://schemas.microsoft.com/office/drawing/2014/main" xmlns="" id="{FBD54FB0-5E83-4220-A81B-F551C47F8FCC}"/>
                </a:ext>
              </a:extLst>
            </p:cNvPr>
            <p:cNvSpPr txBox="1"/>
            <p:nvPr/>
          </p:nvSpPr>
          <p:spPr>
            <a:xfrm>
              <a:off x="1736691" y="3770932"/>
              <a:ext cx="1861073" cy="276999"/>
            </a:xfrm>
            <a:prstGeom prst="rect">
              <a:avLst/>
            </a:prstGeom>
            <a:solidFill>
              <a:schemeClr val="bg1"/>
            </a:solidFill>
            <a:ln w="19050">
              <a:solidFill>
                <a:srgbClr val="002856"/>
              </a:solidFill>
            </a:ln>
          </p:spPr>
          <p:txBody>
            <a:bodyPr wrap="square" lIns="0" rIns="0" rtlCol="0">
              <a:spAutoFit/>
            </a:bodyPr>
            <a:lstStyle/>
            <a:p>
              <a:pPr algn="ctr"/>
              <a:r>
                <a:rPr lang="en-US" sz="1200"/>
                <a:t>Engineer III</a:t>
              </a:r>
            </a:p>
          </p:txBody>
        </p:sp>
        <p:sp>
          <p:nvSpPr>
            <p:cNvPr id="72" name="TextBox 71">
              <a:extLst>
                <a:ext uri="{FF2B5EF4-FFF2-40B4-BE49-F238E27FC236}">
                  <a16:creationId xmlns:a16="http://schemas.microsoft.com/office/drawing/2014/main" xmlns="" id="{85056EDF-1137-4BB7-8744-63FDD0925521}"/>
                </a:ext>
              </a:extLst>
            </p:cNvPr>
            <p:cNvSpPr txBox="1"/>
            <p:nvPr/>
          </p:nvSpPr>
          <p:spPr>
            <a:xfrm>
              <a:off x="1736691" y="2484627"/>
              <a:ext cx="1861073" cy="276999"/>
            </a:xfrm>
            <a:prstGeom prst="rect">
              <a:avLst/>
            </a:prstGeom>
            <a:solidFill>
              <a:srgbClr val="D0DEEA"/>
            </a:solidFill>
            <a:ln w="19050">
              <a:solidFill>
                <a:srgbClr val="002856"/>
              </a:solidFill>
            </a:ln>
          </p:spPr>
          <p:txBody>
            <a:bodyPr wrap="square" lIns="0" rIns="0" rtlCol="0">
              <a:spAutoFit/>
            </a:bodyPr>
            <a:lstStyle/>
            <a:p>
              <a:pPr algn="ctr"/>
              <a:r>
                <a:rPr lang="en-US" sz="1200"/>
                <a:t>Tech Principal</a:t>
              </a:r>
            </a:p>
          </p:txBody>
        </p:sp>
        <p:sp>
          <p:nvSpPr>
            <p:cNvPr id="74" name="TextBox 73">
              <a:extLst>
                <a:ext uri="{FF2B5EF4-FFF2-40B4-BE49-F238E27FC236}">
                  <a16:creationId xmlns:a16="http://schemas.microsoft.com/office/drawing/2014/main" xmlns="" id="{B22E4E38-DF23-43BD-9CAF-4FF64B756550}"/>
                </a:ext>
              </a:extLst>
            </p:cNvPr>
            <p:cNvSpPr txBox="1"/>
            <p:nvPr/>
          </p:nvSpPr>
          <p:spPr>
            <a:xfrm>
              <a:off x="1721983" y="3186501"/>
              <a:ext cx="1861073" cy="276999"/>
            </a:xfrm>
            <a:prstGeom prst="rect">
              <a:avLst/>
            </a:prstGeom>
            <a:solidFill>
              <a:schemeClr val="bg1"/>
            </a:solidFill>
            <a:ln w="19050">
              <a:solidFill>
                <a:srgbClr val="002856"/>
              </a:solidFill>
            </a:ln>
          </p:spPr>
          <p:txBody>
            <a:bodyPr wrap="square" lIns="0" rIns="0" rtlCol="0">
              <a:spAutoFit/>
            </a:bodyPr>
            <a:lstStyle/>
            <a:p>
              <a:pPr algn="ctr"/>
              <a:r>
                <a:rPr lang="en-US" sz="1200"/>
                <a:t>Engineer IV</a:t>
              </a:r>
            </a:p>
          </p:txBody>
        </p:sp>
        <p:cxnSp>
          <p:nvCxnSpPr>
            <p:cNvPr id="75" name="Straight Connector 74">
              <a:extLst>
                <a:ext uri="{FF2B5EF4-FFF2-40B4-BE49-F238E27FC236}">
                  <a16:creationId xmlns:a16="http://schemas.microsoft.com/office/drawing/2014/main" xmlns="" id="{78A26E60-96CB-4D11-B3E7-758CDE8C0636}"/>
                </a:ext>
              </a:extLst>
            </p:cNvPr>
            <p:cNvCxnSpPr>
              <a:cxnSpLocks/>
            </p:cNvCxnSpPr>
            <p:nvPr/>
          </p:nvCxnSpPr>
          <p:spPr>
            <a:xfrm>
              <a:off x="3793484" y="2053673"/>
              <a:ext cx="0" cy="3711515"/>
            </a:xfrm>
            <a:prstGeom prst="line">
              <a:avLst/>
            </a:prstGeom>
            <a:ln w="57150">
              <a:solidFill>
                <a:srgbClr val="002856"/>
              </a:solidFill>
            </a:ln>
          </p:spPr>
          <p:style>
            <a:lnRef idx="1">
              <a:schemeClr val="accent1"/>
            </a:lnRef>
            <a:fillRef idx="0">
              <a:schemeClr val="accent1"/>
            </a:fillRef>
            <a:effectRef idx="0">
              <a:schemeClr val="accent1"/>
            </a:effectRef>
            <a:fontRef idx="minor">
              <a:schemeClr val="tx1"/>
            </a:fontRef>
          </p:style>
        </p:cxnSp>
      </p:grpSp>
      <p:sp>
        <p:nvSpPr>
          <p:cNvPr id="82" name="TextBox 81">
            <a:extLst>
              <a:ext uri="{FF2B5EF4-FFF2-40B4-BE49-F238E27FC236}">
                <a16:creationId xmlns:a16="http://schemas.microsoft.com/office/drawing/2014/main" xmlns="" id="{D3DB5187-6139-44A0-A23B-D53C75B14B3F}"/>
              </a:ext>
            </a:extLst>
          </p:cNvPr>
          <p:cNvSpPr txBox="1"/>
          <p:nvPr/>
        </p:nvSpPr>
        <p:spPr>
          <a:xfrm>
            <a:off x="2793534" y="5927986"/>
            <a:ext cx="990015" cy="369332"/>
          </a:xfrm>
          <a:prstGeom prst="rect">
            <a:avLst/>
          </a:prstGeom>
          <a:noFill/>
        </p:spPr>
        <p:txBody>
          <a:bodyPr wrap="none" lIns="0" rtlCol="0">
            <a:spAutoFit/>
          </a:bodyPr>
          <a:lstStyle/>
          <a:p>
            <a:r>
              <a:rPr lang="en-US"/>
              <a:t>Architect</a:t>
            </a:r>
          </a:p>
        </p:txBody>
      </p:sp>
      <p:sp>
        <p:nvSpPr>
          <p:cNvPr id="84" name="TextBox 83">
            <a:extLst>
              <a:ext uri="{FF2B5EF4-FFF2-40B4-BE49-F238E27FC236}">
                <a16:creationId xmlns:a16="http://schemas.microsoft.com/office/drawing/2014/main" xmlns="" id="{0F44F0C0-372C-4D2D-88F7-87DBE466D8B3}"/>
              </a:ext>
            </a:extLst>
          </p:cNvPr>
          <p:cNvSpPr txBox="1"/>
          <p:nvPr/>
        </p:nvSpPr>
        <p:spPr>
          <a:xfrm>
            <a:off x="4556373" y="5927986"/>
            <a:ext cx="1079783" cy="369332"/>
          </a:xfrm>
          <a:prstGeom prst="rect">
            <a:avLst/>
          </a:prstGeom>
          <a:noFill/>
        </p:spPr>
        <p:txBody>
          <a:bodyPr wrap="none" lIns="0" rtlCol="0">
            <a:spAutoFit/>
          </a:bodyPr>
          <a:lstStyle/>
          <a:p>
            <a:r>
              <a:rPr lang="en-US"/>
              <a:t>Engineer </a:t>
            </a:r>
          </a:p>
        </p:txBody>
      </p:sp>
      <p:cxnSp>
        <p:nvCxnSpPr>
          <p:cNvPr id="96" name="Straight Arrow Connector 95">
            <a:extLst>
              <a:ext uri="{FF2B5EF4-FFF2-40B4-BE49-F238E27FC236}">
                <a16:creationId xmlns:a16="http://schemas.microsoft.com/office/drawing/2014/main" xmlns="" id="{5E808615-D7CD-4185-A20A-AF89C355060A}"/>
              </a:ext>
            </a:extLst>
          </p:cNvPr>
          <p:cNvCxnSpPr>
            <a:cxnSpLocks/>
          </p:cNvCxnSpPr>
          <p:nvPr/>
        </p:nvCxnSpPr>
        <p:spPr>
          <a:xfrm flipV="1">
            <a:off x="6980328" y="2697845"/>
            <a:ext cx="1197128" cy="794378"/>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sp>
        <p:nvSpPr>
          <p:cNvPr id="128" name="TextBox 127">
            <a:extLst>
              <a:ext uri="{FF2B5EF4-FFF2-40B4-BE49-F238E27FC236}">
                <a16:creationId xmlns:a16="http://schemas.microsoft.com/office/drawing/2014/main" xmlns="" id="{158097AE-5825-456A-9E78-89C412916E60}"/>
              </a:ext>
            </a:extLst>
          </p:cNvPr>
          <p:cNvSpPr txBox="1"/>
          <p:nvPr/>
        </p:nvSpPr>
        <p:spPr>
          <a:xfrm>
            <a:off x="8263337" y="3447139"/>
            <a:ext cx="1570803" cy="276999"/>
          </a:xfrm>
          <a:prstGeom prst="rect">
            <a:avLst/>
          </a:prstGeom>
          <a:solidFill>
            <a:schemeClr val="bg1"/>
          </a:solidFill>
          <a:ln w="19050">
            <a:solidFill>
              <a:srgbClr val="002856"/>
            </a:solidFill>
          </a:ln>
        </p:spPr>
        <p:txBody>
          <a:bodyPr wrap="square" lIns="0" rIns="0" rtlCol="0">
            <a:spAutoFit/>
          </a:bodyPr>
          <a:lstStyle/>
          <a:p>
            <a:pPr algn="ctr"/>
            <a:r>
              <a:rPr lang="en-US" sz="1200"/>
              <a:t>Engineer IV</a:t>
            </a:r>
          </a:p>
        </p:txBody>
      </p:sp>
      <p:cxnSp>
        <p:nvCxnSpPr>
          <p:cNvPr id="137" name="Straight Arrow Connector 136">
            <a:extLst>
              <a:ext uri="{FF2B5EF4-FFF2-40B4-BE49-F238E27FC236}">
                <a16:creationId xmlns:a16="http://schemas.microsoft.com/office/drawing/2014/main" xmlns="" id="{0DFE7F7F-438C-4ED3-9F89-C6CD9C5F6A9E}"/>
              </a:ext>
            </a:extLst>
          </p:cNvPr>
          <p:cNvCxnSpPr>
            <a:cxnSpLocks/>
          </p:cNvCxnSpPr>
          <p:nvPr/>
        </p:nvCxnSpPr>
        <p:spPr>
          <a:xfrm flipH="1">
            <a:off x="7945830" y="3597530"/>
            <a:ext cx="306964" cy="7674"/>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85" name="Straight Arrow Connector 84">
            <a:extLst>
              <a:ext uri="{FF2B5EF4-FFF2-40B4-BE49-F238E27FC236}">
                <a16:creationId xmlns:a16="http://schemas.microsoft.com/office/drawing/2014/main" xmlns="" id="{A63CDFDE-2D27-4ACC-86BC-97A8E6420E80}"/>
              </a:ext>
            </a:extLst>
          </p:cNvPr>
          <p:cNvCxnSpPr>
            <a:cxnSpLocks/>
          </p:cNvCxnSpPr>
          <p:nvPr/>
        </p:nvCxnSpPr>
        <p:spPr>
          <a:xfrm flipV="1">
            <a:off x="10455403" y="3737468"/>
            <a:ext cx="0" cy="240212"/>
          </a:xfrm>
          <a:prstGeom prst="straightConnector1">
            <a:avLst/>
          </a:prstGeom>
          <a:ln w="57150">
            <a:solidFill>
              <a:srgbClr val="00A76D"/>
            </a:solidFill>
            <a:tailEnd type="triangle"/>
          </a:ln>
        </p:spPr>
        <p:style>
          <a:lnRef idx="1">
            <a:schemeClr val="accent5"/>
          </a:lnRef>
          <a:fillRef idx="0">
            <a:schemeClr val="accent5"/>
          </a:fillRef>
          <a:effectRef idx="0">
            <a:schemeClr val="accent5"/>
          </a:effectRef>
          <a:fontRef idx="minor">
            <a:schemeClr val="tx1"/>
          </a:fontRef>
        </p:style>
      </p:cxnSp>
      <p:sp>
        <p:nvSpPr>
          <p:cNvPr id="31" name="TextBox 30">
            <a:extLst>
              <a:ext uri="{FF2B5EF4-FFF2-40B4-BE49-F238E27FC236}">
                <a16:creationId xmlns:a16="http://schemas.microsoft.com/office/drawing/2014/main" xmlns="" id="{E36801B8-B1EB-4878-9469-72E1B0A82C46}"/>
              </a:ext>
            </a:extLst>
          </p:cNvPr>
          <p:cNvSpPr txBox="1"/>
          <p:nvPr/>
        </p:nvSpPr>
        <p:spPr>
          <a:xfrm>
            <a:off x="6512208" y="969137"/>
            <a:ext cx="1131079" cy="369332"/>
          </a:xfrm>
          <a:prstGeom prst="rect">
            <a:avLst/>
          </a:prstGeom>
          <a:noFill/>
        </p:spPr>
        <p:txBody>
          <a:bodyPr wrap="none" lIns="0" rtlCol="0">
            <a:spAutoFit/>
          </a:bodyPr>
          <a:lstStyle/>
          <a:p>
            <a:r>
              <a:rPr lang="en-US" i="1"/>
              <a:t>Illustrative</a:t>
            </a:r>
          </a:p>
        </p:txBody>
      </p:sp>
      <p:sp>
        <p:nvSpPr>
          <p:cNvPr id="86" name="TextBox 85">
            <a:extLst>
              <a:ext uri="{FF2B5EF4-FFF2-40B4-BE49-F238E27FC236}">
                <a16:creationId xmlns:a16="http://schemas.microsoft.com/office/drawing/2014/main" xmlns="" id="{5F9115FB-99FA-4297-99DC-687C74848313}"/>
              </a:ext>
            </a:extLst>
          </p:cNvPr>
          <p:cNvSpPr txBox="1"/>
          <p:nvPr/>
        </p:nvSpPr>
        <p:spPr>
          <a:xfrm>
            <a:off x="10162409" y="4004683"/>
            <a:ext cx="1570803" cy="276999"/>
          </a:xfrm>
          <a:prstGeom prst="rect">
            <a:avLst/>
          </a:prstGeom>
          <a:solidFill>
            <a:schemeClr val="bg1"/>
          </a:solidFill>
          <a:ln w="19050">
            <a:solidFill>
              <a:srgbClr val="002856"/>
            </a:solidFill>
          </a:ln>
        </p:spPr>
        <p:txBody>
          <a:bodyPr wrap="square" lIns="0" rIns="0" rtlCol="0">
            <a:spAutoFit/>
          </a:bodyPr>
          <a:lstStyle/>
          <a:p>
            <a:pPr algn="ctr"/>
            <a:r>
              <a:rPr lang="en-US" sz="1200"/>
              <a:t>Architect II</a:t>
            </a:r>
          </a:p>
        </p:txBody>
      </p:sp>
      <p:cxnSp>
        <p:nvCxnSpPr>
          <p:cNvPr id="90" name="Straight Arrow Connector 89">
            <a:extLst>
              <a:ext uri="{FF2B5EF4-FFF2-40B4-BE49-F238E27FC236}">
                <a16:creationId xmlns:a16="http://schemas.microsoft.com/office/drawing/2014/main" xmlns="" id="{A7C91AA9-1763-41E2-8E07-53B78A890A3D}"/>
              </a:ext>
            </a:extLst>
          </p:cNvPr>
          <p:cNvCxnSpPr>
            <a:cxnSpLocks/>
          </p:cNvCxnSpPr>
          <p:nvPr/>
        </p:nvCxnSpPr>
        <p:spPr>
          <a:xfrm flipV="1">
            <a:off x="10455403" y="4301912"/>
            <a:ext cx="0" cy="285717"/>
          </a:xfrm>
          <a:prstGeom prst="straightConnector1">
            <a:avLst/>
          </a:prstGeom>
          <a:ln w="57150">
            <a:solidFill>
              <a:srgbClr val="00A76D"/>
            </a:solidFill>
            <a:tailEnd type="triangle"/>
          </a:ln>
        </p:spPr>
        <p:style>
          <a:lnRef idx="1">
            <a:schemeClr val="accent5"/>
          </a:lnRef>
          <a:fillRef idx="0">
            <a:schemeClr val="accent5"/>
          </a:fillRef>
          <a:effectRef idx="0">
            <a:schemeClr val="accent5"/>
          </a:effectRef>
          <a:fontRef idx="minor">
            <a:schemeClr val="tx1"/>
          </a:fontRef>
        </p:style>
      </p:cxnSp>
      <p:cxnSp>
        <p:nvCxnSpPr>
          <p:cNvPr id="117" name="Straight Arrow Connector 116">
            <a:extLst>
              <a:ext uri="{FF2B5EF4-FFF2-40B4-BE49-F238E27FC236}">
                <a16:creationId xmlns:a16="http://schemas.microsoft.com/office/drawing/2014/main" xmlns="" id="{2D6D0080-AD9B-4E5D-9E7B-83A3C0C3631D}"/>
              </a:ext>
            </a:extLst>
          </p:cNvPr>
          <p:cNvCxnSpPr>
            <a:cxnSpLocks/>
          </p:cNvCxnSpPr>
          <p:nvPr/>
        </p:nvCxnSpPr>
        <p:spPr>
          <a:xfrm flipH="1" flipV="1">
            <a:off x="7500663" y="5790681"/>
            <a:ext cx="736214" cy="492604"/>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129" name="Straight Arrow Connector 128">
            <a:extLst>
              <a:ext uri="{FF2B5EF4-FFF2-40B4-BE49-F238E27FC236}">
                <a16:creationId xmlns:a16="http://schemas.microsoft.com/office/drawing/2014/main" xmlns="" id="{E67C5E8C-B5BB-4A2F-A82E-E842EC7D44D4}"/>
              </a:ext>
            </a:extLst>
          </p:cNvPr>
          <p:cNvCxnSpPr>
            <a:cxnSpLocks/>
          </p:cNvCxnSpPr>
          <p:nvPr/>
        </p:nvCxnSpPr>
        <p:spPr>
          <a:xfrm flipH="1" flipV="1">
            <a:off x="9630032" y="2800708"/>
            <a:ext cx="568838" cy="525594"/>
          </a:xfrm>
          <a:prstGeom prst="straightConnector1">
            <a:avLst/>
          </a:prstGeom>
          <a:ln w="57150">
            <a:solidFill>
              <a:srgbClr val="00A76D"/>
            </a:solidFill>
            <a:tailEnd type="triangle"/>
          </a:ln>
        </p:spPr>
        <p:style>
          <a:lnRef idx="1">
            <a:schemeClr val="accent5"/>
          </a:lnRef>
          <a:fillRef idx="0">
            <a:schemeClr val="accent5"/>
          </a:fillRef>
          <a:effectRef idx="0">
            <a:schemeClr val="accent5"/>
          </a:effectRef>
          <a:fontRef idx="minor">
            <a:schemeClr val="tx1"/>
          </a:fontRef>
        </p:style>
      </p:cxnSp>
      <p:cxnSp>
        <p:nvCxnSpPr>
          <p:cNvPr id="157" name="Straight Arrow Connector 156">
            <a:extLst>
              <a:ext uri="{FF2B5EF4-FFF2-40B4-BE49-F238E27FC236}">
                <a16:creationId xmlns:a16="http://schemas.microsoft.com/office/drawing/2014/main" xmlns="" id="{0C468030-7A5C-42F5-93AD-9E360CC11A88}"/>
              </a:ext>
            </a:extLst>
          </p:cNvPr>
          <p:cNvCxnSpPr>
            <a:cxnSpLocks/>
            <a:stCxn id="54" idx="3"/>
            <a:endCxn id="53" idx="1"/>
          </p:cNvCxnSpPr>
          <p:nvPr/>
        </p:nvCxnSpPr>
        <p:spPr>
          <a:xfrm>
            <a:off x="9816833" y="4748703"/>
            <a:ext cx="367502" cy="3426"/>
          </a:xfrm>
          <a:prstGeom prst="straightConnector1">
            <a:avLst/>
          </a:prstGeom>
          <a:ln w="57150">
            <a:solidFill>
              <a:srgbClr val="00B050"/>
            </a:solidFill>
            <a:tailEnd type="triangle"/>
          </a:ln>
        </p:spPr>
        <p:style>
          <a:lnRef idx="1">
            <a:schemeClr val="accent5"/>
          </a:lnRef>
          <a:fillRef idx="0">
            <a:schemeClr val="accent5"/>
          </a:fillRef>
          <a:effectRef idx="0">
            <a:schemeClr val="accent5"/>
          </a:effectRef>
          <a:fontRef idx="minor">
            <a:schemeClr val="tx1"/>
          </a:fontRef>
        </p:style>
      </p:cxnSp>
      <p:cxnSp>
        <p:nvCxnSpPr>
          <p:cNvPr id="165" name="Straight Arrow Connector 164">
            <a:extLst>
              <a:ext uri="{FF2B5EF4-FFF2-40B4-BE49-F238E27FC236}">
                <a16:creationId xmlns:a16="http://schemas.microsoft.com/office/drawing/2014/main" xmlns="" id="{8CA85B6E-9BAA-426A-96CE-571EAFC01EAB}"/>
              </a:ext>
            </a:extLst>
          </p:cNvPr>
          <p:cNvCxnSpPr>
            <a:cxnSpLocks/>
          </p:cNvCxnSpPr>
          <p:nvPr/>
        </p:nvCxnSpPr>
        <p:spPr>
          <a:xfrm flipV="1">
            <a:off x="11067504" y="3746805"/>
            <a:ext cx="0" cy="258491"/>
          </a:xfrm>
          <a:prstGeom prst="straightConnector1">
            <a:avLst/>
          </a:prstGeom>
          <a:ln w="57150">
            <a:solidFill>
              <a:schemeClr val="accent6">
                <a:lumMod val="60000"/>
                <a:lumOff val="4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166" name="Straight Arrow Connector 165">
            <a:extLst>
              <a:ext uri="{FF2B5EF4-FFF2-40B4-BE49-F238E27FC236}">
                <a16:creationId xmlns:a16="http://schemas.microsoft.com/office/drawing/2014/main" xmlns="" id="{2CB88E2D-C449-4E06-957E-245C4ED4CA50}"/>
              </a:ext>
            </a:extLst>
          </p:cNvPr>
          <p:cNvCxnSpPr>
            <a:cxnSpLocks/>
            <a:endCxn id="19" idx="3"/>
          </p:cNvCxnSpPr>
          <p:nvPr/>
        </p:nvCxnSpPr>
        <p:spPr>
          <a:xfrm flipH="1" flipV="1">
            <a:off x="9755223" y="2622634"/>
            <a:ext cx="1431872" cy="876413"/>
          </a:xfrm>
          <a:prstGeom prst="straightConnector1">
            <a:avLst/>
          </a:prstGeom>
          <a:ln w="57150">
            <a:solidFill>
              <a:schemeClr val="accent6">
                <a:lumMod val="60000"/>
                <a:lumOff val="4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173" name="Straight Arrow Connector 172">
            <a:extLst>
              <a:ext uri="{FF2B5EF4-FFF2-40B4-BE49-F238E27FC236}">
                <a16:creationId xmlns:a16="http://schemas.microsoft.com/office/drawing/2014/main" xmlns="" id="{EEAB6583-F14B-47F1-8EC1-296790F0357D}"/>
              </a:ext>
            </a:extLst>
          </p:cNvPr>
          <p:cNvCxnSpPr>
            <a:cxnSpLocks/>
          </p:cNvCxnSpPr>
          <p:nvPr/>
        </p:nvCxnSpPr>
        <p:spPr>
          <a:xfrm flipV="1">
            <a:off x="8477167" y="3719630"/>
            <a:ext cx="0" cy="291458"/>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sp>
        <p:nvSpPr>
          <p:cNvPr id="184" name="TextBox 183">
            <a:extLst>
              <a:ext uri="{FF2B5EF4-FFF2-40B4-BE49-F238E27FC236}">
                <a16:creationId xmlns:a16="http://schemas.microsoft.com/office/drawing/2014/main" xmlns="" id="{59C3A0D9-9422-4D86-9F6D-89F7D71024C5}"/>
              </a:ext>
            </a:extLst>
          </p:cNvPr>
          <p:cNvSpPr txBox="1"/>
          <p:nvPr/>
        </p:nvSpPr>
        <p:spPr>
          <a:xfrm>
            <a:off x="8263337" y="6089540"/>
            <a:ext cx="1491887" cy="276999"/>
          </a:xfrm>
          <a:prstGeom prst="rect">
            <a:avLst/>
          </a:prstGeom>
          <a:solidFill>
            <a:srgbClr val="D0DEEA"/>
          </a:solidFill>
          <a:ln w="19050">
            <a:solidFill>
              <a:srgbClr val="002856"/>
            </a:solidFill>
          </a:ln>
        </p:spPr>
        <p:txBody>
          <a:bodyPr wrap="square" lIns="0" rIns="0" rtlCol="0">
            <a:spAutoFit/>
          </a:bodyPr>
          <a:lstStyle/>
          <a:p>
            <a:pPr algn="ctr"/>
            <a:r>
              <a:rPr lang="en-US" sz="1200"/>
              <a:t>Analyst I/Engineer I</a:t>
            </a:r>
          </a:p>
        </p:txBody>
      </p:sp>
      <p:cxnSp>
        <p:nvCxnSpPr>
          <p:cNvPr id="203" name="Straight Arrow Connector 202">
            <a:extLst>
              <a:ext uri="{FF2B5EF4-FFF2-40B4-BE49-F238E27FC236}">
                <a16:creationId xmlns:a16="http://schemas.microsoft.com/office/drawing/2014/main" xmlns="" id="{96E72A9E-749B-4EF4-B208-806495A4FD64}"/>
              </a:ext>
            </a:extLst>
          </p:cNvPr>
          <p:cNvCxnSpPr>
            <a:cxnSpLocks/>
            <a:stCxn id="184" idx="0"/>
          </p:cNvCxnSpPr>
          <p:nvPr/>
        </p:nvCxnSpPr>
        <p:spPr>
          <a:xfrm flipV="1">
            <a:off x="9009281" y="4957102"/>
            <a:ext cx="0" cy="1132438"/>
          </a:xfrm>
          <a:prstGeom prst="straightConnector1">
            <a:avLst/>
          </a:prstGeom>
          <a:ln w="57150">
            <a:solidFill>
              <a:schemeClr val="accent1">
                <a:lumMod val="75000"/>
                <a:lumOff val="25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207" name="Straight Arrow Connector 206">
            <a:extLst>
              <a:ext uri="{FF2B5EF4-FFF2-40B4-BE49-F238E27FC236}">
                <a16:creationId xmlns:a16="http://schemas.microsoft.com/office/drawing/2014/main" xmlns="" id="{06FC1414-9872-4413-83F2-E98196C999AD}"/>
              </a:ext>
            </a:extLst>
          </p:cNvPr>
          <p:cNvCxnSpPr>
            <a:cxnSpLocks/>
          </p:cNvCxnSpPr>
          <p:nvPr/>
        </p:nvCxnSpPr>
        <p:spPr>
          <a:xfrm flipV="1">
            <a:off x="9012152" y="3731367"/>
            <a:ext cx="0" cy="291458"/>
          </a:xfrm>
          <a:prstGeom prst="straightConnector1">
            <a:avLst/>
          </a:prstGeom>
          <a:ln w="57150">
            <a:solidFill>
              <a:schemeClr val="accent1">
                <a:lumMod val="75000"/>
                <a:lumOff val="25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208" name="Straight Arrow Connector 207">
            <a:extLst>
              <a:ext uri="{FF2B5EF4-FFF2-40B4-BE49-F238E27FC236}">
                <a16:creationId xmlns:a16="http://schemas.microsoft.com/office/drawing/2014/main" xmlns="" id="{2B4FA0DC-C135-4A9A-941C-544611B5B237}"/>
              </a:ext>
            </a:extLst>
          </p:cNvPr>
          <p:cNvCxnSpPr>
            <a:cxnSpLocks/>
          </p:cNvCxnSpPr>
          <p:nvPr/>
        </p:nvCxnSpPr>
        <p:spPr>
          <a:xfrm flipV="1">
            <a:off x="9009280" y="2780270"/>
            <a:ext cx="0" cy="615729"/>
          </a:xfrm>
          <a:prstGeom prst="straightConnector1">
            <a:avLst/>
          </a:prstGeom>
          <a:ln w="57150">
            <a:solidFill>
              <a:schemeClr val="accent1">
                <a:lumMod val="75000"/>
                <a:lumOff val="25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108" name="Straight Arrow Connector 107">
            <a:extLst>
              <a:ext uri="{FF2B5EF4-FFF2-40B4-BE49-F238E27FC236}">
                <a16:creationId xmlns:a16="http://schemas.microsoft.com/office/drawing/2014/main" xmlns="" id="{7D581DAE-39EE-4081-8E97-62EDBD738D82}"/>
              </a:ext>
            </a:extLst>
          </p:cNvPr>
          <p:cNvCxnSpPr>
            <a:cxnSpLocks/>
          </p:cNvCxnSpPr>
          <p:nvPr/>
        </p:nvCxnSpPr>
        <p:spPr>
          <a:xfrm flipV="1">
            <a:off x="9015301" y="4322853"/>
            <a:ext cx="0" cy="291458"/>
          </a:xfrm>
          <a:prstGeom prst="straightConnector1">
            <a:avLst/>
          </a:prstGeom>
          <a:ln w="57150">
            <a:solidFill>
              <a:schemeClr val="accent1">
                <a:lumMod val="75000"/>
                <a:lumOff val="25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118" name="Straight Arrow Connector 117">
            <a:extLst>
              <a:ext uri="{FF2B5EF4-FFF2-40B4-BE49-F238E27FC236}">
                <a16:creationId xmlns:a16="http://schemas.microsoft.com/office/drawing/2014/main" xmlns="" id="{67D8217D-73CE-4998-9CB4-409A0DDD6D95}"/>
              </a:ext>
            </a:extLst>
          </p:cNvPr>
          <p:cNvCxnSpPr>
            <a:cxnSpLocks/>
          </p:cNvCxnSpPr>
          <p:nvPr/>
        </p:nvCxnSpPr>
        <p:spPr>
          <a:xfrm flipV="1">
            <a:off x="11083949" y="4343501"/>
            <a:ext cx="0" cy="258491"/>
          </a:xfrm>
          <a:prstGeom prst="straightConnector1">
            <a:avLst/>
          </a:prstGeom>
          <a:ln w="57150">
            <a:solidFill>
              <a:schemeClr val="accent6">
                <a:lumMod val="60000"/>
                <a:lumOff val="4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122" name="Straight Arrow Connector 121">
            <a:extLst>
              <a:ext uri="{FF2B5EF4-FFF2-40B4-BE49-F238E27FC236}">
                <a16:creationId xmlns:a16="http://schemas.microsoft.com/office/drawing/2014/main" xmlns="" id="{A69DAF5D-638D-45C9-828E-F88B39956648}"/>
              </a:ext>
            </a:extLst>
          </p:cNvPr>
          <p:cNvCxnSpPr>
            <a:cxnSpLocks/>
          </p:cNvCxnSpPr>
          <p:nvPr/>
        </p:nvCxnSpPr>
        <p:spPr>
          <a:xfrm>
            <a:off x="9812304" y="4157089"/>
            <a:ext cx="367502" cy="3426"/>
          </a:xfrm>
          <a:prstGeom prst="straightConnector1">
            <a:avLst/>
          </a:prstGeom>
          <a:ln w="57150">
            <a:solidFill>
              <a:srgbClr val="00B050"/>
            </a:solidFill>
            <a:tailEnd type="triangle"/>
          </a:ln>
        </p:spPr>
        <p:style>
          <a:lnRef idx="1">
            <a:schemeClr val="accent5"/>
          </a:lnRef>
          <a:fillRef idx="0">
            <a:schemeClr val="accent5"/>
          </a:fillRef>
          <a:effectRef idx="0">
            <a:schemeClr val="accent5"/>
          </a:effectRef>
          <a:fontRef idx="minor">
            <a:schemeClr val="tx1"/>
          </a:fontRef>
        </p:style>
      </p:cxnSp>
      <p:cxnSp>
        <p:nvCxnSpPr>
          <p:cNvPr id="123" name="Straight Arrow Connector 122">
            <a:extLst>
              <a:ext uri="{FF2B5EF4-FFF2-40B4-BE49-F238E27FC236}">
                <a16:creationId xmlns:a16="http://schemas.microsoft.com/office/drawing/2014/main" xmlns="" id="{00939593-DEF0-4DEA-8F81-FC46BA7768F2}"/>
              </a:ext>
            </a:extLst>
          </p:cNvPr>
          <p:cNvCxnSpPr>
            <a:cxnSpLocks/>
          </p:cNvCxnSpPr>
          <p:nvPr/>
        </p:nvCxnSpPr>
        <p:spPr>
          <a:xfrm flipV="1">
            <a:off x="7010046" y="3754682"/>
            <a:ext cx="0" cy="291458"/>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cxnSp>
        <p:nvCxnSpPr>
          <p:cNvPr id="87" name="Straight Arrow Connector 86">
            <a:extLst>
              <a:ext uri="{FF2B5EF4-FFF2-40B4-BE49-F238E27FC236}">
                <a16:creationId xmlns:a16="http://schemas.microsoft.com/office/drawing/2014/main" xmlns="" id="{500F404D-78C5-4274-BA19-EA7A25C0C8F8}"/>
              </a:ext>
            </a:extLst>
          </p:cNvPr>
          <p:cNvCxnSpPr>
            <a:cxnSpLocks/>
          </p:cNvCxnSpPr>
          <p:nvPr/>
        </p:nvCxnSpPr>
        <p:spPr>
          <a:xfrm>
            <a:off x="9822960" y="3597941"/>
            <a:ext cx="367502" cy="3426"/>
          </a:xfrm>
          <a:prstGeom prst="straightConnector1">
            <a:avLst/>
          </a:prstGeom>
          <a:ln w="57150">
            <a:solidFill>
              <a:srgbClr val="00B050"/>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483878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Career Experience Discussion Template </a:t>
            </a:r>
            <a:endParaRPr/>
          </a:p>
        </p:txBody>
      </p:sp>
      <p:sp>
        <p:nvSpPr>
          <p:cNvPr id="278" name="Google Shape;278;p2"/>
          <p:cNvSpPr/>
          <p:nvPr/>
        </p:nvSpPr>
        <p:spPr>
          <a:xfrm>
            <a:off x="457197" y="863326"/>
            <a:ext cx="11274552" cy="451231"/>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Instructions:</a:t>
            </a:r>
            <a:r>
              <a:rPr lang="en-US" sz="1200">
                <a:solidFill>
                  <a:schemeClr val="dk1"/>
                </a:solidFill>
                <a:latin typeface="Arial"/>
                <a:ea typeface="Arial"/>
                <a:cs typeface="Arial"/>
                <a:sym typeface="Arial"/>
              </a:rPr>
              <a:t> Use the categories of questions and example questions below to identify the skills and experiences required to be successful in a job position, as well as extract other insights from employees’ career path. </a:t>
            </a:r>
            <a:endParaRPr/>
          </a:p>
        </p:txBody>
      </p:sp>
      <p:graphicFrame>
        <p:nvGraphicFramePr>
          <p:cNvPr id="279" name="Google Shape;279;p2"/>
          <p:cNvGraphicFramePr/>
          <p:nvPr>
            <p:extLst>
              <p:ext uri="{D42A27DB-BD31-4B8C-83A1-F6EECF244321}">
                <p14:modId xmlns:p14="http://schemas.microsoft.com/office/powerpoint/2010/main" val="3011885516"/>
              </p:ext>
            </p:extLst>
          </p:nvPr>
        </p:nvGraphicFramePr>
        <p:xfrm>
          <a:off x="457325" y="1734820"/>
          <a:ext cx="11274425" cy="3114090"/>
        </p:xfrm>
        <a:graphic>
          <a:graphicData uri="http://schemas.openxmlformats.org/drawingml/2006/table">
            <a:tbl>
              <a:tblPr firstRow="1" bandRow="1">
                <a:noFill/>
              </a:tblPr>
              <a:tblGrid>
                <a:gridCol w="2402825">
                  <a:extLst>
                    <a:ext uri="{9D8B030D-6E8A-4147-A177-3AD203B41FA5}">
                      <a16:colId xmlns:a16="http://schemas.microsoft.com/office/drawing/2014/main" xmlns="" val="20000"/>
                    </a:ext>
                  </a:extLst>
                </a:gridCol>
                <a:gridCol w="8871600">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200" b="1" u="none" strike="noStrike" cap="none">
                          <a:solidFill>
                            <a:schemeClr val="bg1"/>
                          </a:solidFill>
                        </a:rPr>
                        <a:t>Category</a:t>
                      </a:r>
                      <a:endParaRPr b="1">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r>
                        <a:rPr lang="en-US" sz="1200" b="1">
                          <a:solidFill>
                            <a:schemeClr val="bg1"/>
                          </a:solidFill>
                        </a:rPr>
                        <a:t>Sample Questions</a:t>
                      </a:r>
                      <a:endParaRPr b="1">
                        <a:solidFill>
                          <a:schemeClr val="bg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xmlns="" val="10000"/>
                  </a:ext>
                </a:extLst>
              </a:tr>
              <a:tr h="370850">
                <a:tc>
                  <a:txBody>
                    <a:bodyPr/>
                    <a:lstStyle/>
                    <a:p>
                      <a:pPr marL="0" marR="0" lvl="0" indent="0" algn="l" rtl="0">
                        <a:spcBef>
                          <a:spcPts val="0"/>
                        </a:spcBef>
                        <a:spcAft>
                          <a:spcPts val="0"/>
                        </a:spcAft>
                        <a:buNone/>
                      </a:pPr>
                      <a:r>
                        <a:rPr lang="en-US" sz="1200"/>
                        <a:t>Challenges Faced in the Job/Role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171450" marR="0" lvl="0" indent="-171450" algn="l" rtl="0">
                        <a:spcBef>
                          <a:spcPts val="0"/>
                        </a:spcBef>
                        <a:spcAft>
                          <a:spcPts val="0"/>
                        </a:spcAft>
                        <a:buClr>
                          <a:schemeClr val="dk1"/>
                        </a:buClr>
                        <a:buSzPts val="1200"/>
                        <a:buFont typeface="Arial"/>
                        <a:buChar char="•"/>
                      </a:pPr>
                      <a:r>
                        <a:rPr lang="en-US" sz="1200"/>
                        <a:t> What challenges did you face in your job/role?</a:t>
                      </a:r>
                      <a:endParaRPr/>
                    </a:p>
                    <a:p>
                      <a:pPr marL="171450" marR="0" lvl="0" indent="-171450" algn="l" rtl="0">
                        <a:spcBef>
                          <a:spcPts val="0"/>
                        </a:spcBef>
                        <a:spcAft>
                          <a:spcPts val="0"/>
                        </a:spcAft>
                        <a:buClr>
                          <a:schemeClr val="dk1"/>
                        </a:buClr>
                        <a:buSzPts val="1200"/>
                        <a:buFont typeface="Arial"/>
                        <a:buChar char="•"/>
                      </a:pPr>
                      <a:r>
                        <a:rPr lang="en-US" sz="1200"/>
                        <a:t> What were the particular difficulties of your job/role compared to other jobs/roles in your team/business unit?</a:t>
                      </a:r>
                      <a:endParaRPr/>
                    </a:p>
                    <a:p>
                      <a:pPr marL="171450" marR="0" lvl="0" indent="-171450" algn="l" rtl="0">
                        <a:spcBef>
                          <a:spcPts val="0"/>
                        </a:spcBef>
                        <a:spcAft>
                          <a:spcPts val="0"/>
                        </a:spcAft>
                        <a:buClr>
                          <a:schemeClr val="dk1"/>
                        </a:buClr>
                        <a:buSzPts val="1200"/>
                        <a:buFont typeface="Arial"/>
                        <a:buChar char="•"/>
                      </a:pPr>
                      <a:r>
                        <a:rPr lang="en-US" sz="1200"/>
                        <a:t> Given how your performance was generally measured, what made it challenging to meet performance objectives?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1"/>
                  </a:ext>
                </a:extLst>
              </a:tr>
              <a:tr h="370850">
                <a:tc>
                  <a:txBody>
                    <a:bodyPr/>
                    <a:lstStyle/>
                    <a:p>
                      <a:pPr marL="0" marR="0" lvl="0" indent="0" algn="l" rtl="0">
                        <a:spcBef>
                          <a:spcPts val="0"/>
                        </a:spcBef>
                        <a:spcAft>
                          <a:spcPts val="0"/>
                        </a:spcAft>
                        <a:buNone/>
                      </a:pPr>
                      <a:r>
                        <a:rPr lang="en-US" sz="1200"/>
                        <a:t>Skills/Experiences Required to Succeed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171450" marR="0" lvl="0" indent="-171450" algn="l" rtl="0">
                        <a:spcBef>
                          <a:spcPts val="0"/>
                        </a:spcBef>
                        <a:spcAft>
                          <a:spcPts val="0"/>
                        </a:spcAft>
                        <a:buClr>
                          <a:schemeClr val="dk1"/>
                        </a:buClr>
                        <a:buSzPts val="1200"/>
                        <a:buFont typeface="Arial"/>
                        <a:buChar char="•"/>
                      </a:pPr>
                      <a:r>
                        <a:rPr lang="en-US" sz="1200" dirty="0"/>
                        <a:t> What skills do you think are necessary to succeed in this job/role and why?</a:t>
                      </a:r>
                      <a:endParaRPr dirty="0"/>
                    </a:p>
                    <a:p>
                      <a:pPr marL="171450" marR="0" lvl="0" indent="-171450" algn="l" rtl="0">
                        <a:spcBef>
                          <a:spcPts val="0"/>
                        </a:spcBef>
                        <a:spcAft>
                          <a:spcPts val="0"/>
                        </a:spcAft>
                        <a:buClr>
                          <a:schemeClr val="dk1"/>
                        </a:buClr>
                        <a:buSzPts val="1200"/>
                        <a:buFont typeface="Arial"/>
                        <a:buChar char="•"/>
                      </a:pPr>
                      <a:r>
                        <a:rPr lang="en-US" sz="1200" dirty="0"/>
                        <a:t> What experiences do you think are necessary to succeed in this role and why?</a:t>
                      </a:r>
                      <a:endParaRPr dirty="0"/>
                    </a:p>
                    <a:p>
                      <a:pPr marL="171450" marR="0" lvl="0" indent="-171450" algn="l" rtl="0">
                        <a:spcBef>
                          <a:spcPts val="0"/>
                        </a:spcBef>
                        <a:spcAft>
                          <a:spcPts val="0"/>
                        </a:spcAft>
                        <a:buClr>
                          <a:schemeClr val="dk1"/>
                        </a:buClr>
                        <a:buSzPts val="1200"/>
                        <a:buFont typeface="Arial"/>
                        <a:buChar char="•"/>
                      </a:pPr>
                      <a:r>
                        <a:rPr lang="en-US" sz="1200" dirty="0"/>
                        <a:t> Were there skills/experiences not required when you moved into the job/role, but proved very helpful during your tenure?</a:t>
                      </a:r>
                      <a:endParaRPr dirty="0"/>
                    </a:p>
                    <a:p>
                      <a:pPr marL="171450" marR="0" lvl="0" indent="-171450" algn="l" rtl="0">
                        <a:spcBef>
                          <a:spcPts val="0"/>
                        </a:spcBef>
                        <a:spcAft>
                          <a:spcPts val="0"/>
                        </a:spcAft>
                        <a:buClr>
                          <a:schemeClr val="dk1"/>
                        </a:buClr>
                        <a:buSzPts val="1200"/>
                        <a:buFont typeface="Arial"/>
                        <a:buChar char="•"/>
                      </a:pPr>
                      <a:r>
                        <a:rPr lang="en-US" sz="1200" dirty="0"/>
                        <a:t> What skills/experiences do you think will be necessary to succeed in the job/role three to five years down the line?</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2"/>
                  </a:ext>
                </a:extLst>
              </a:tr>
              <a:tr h="370850">
                <a:tc>
                  <a:txBody>
                    <a:bodyPr/>
                    <a:lstStyle/>
                    <a:p>
                      <a:pPr marL="0" marR="0" lvl="0" indent="0" algn="l" rtl="0">
                        <a:spcBef>
                          <a:spcPts val="0"/>
                        </a:spcBef>
                        <a:spcAft>
                          <a:spcPts val="0"/>
                        </a:spcAft>
                        <a:buNone/>
                      </a:pPr>
                      <a:r>
                        <a:rPr lang="en-US" sz="1200" dirty="0"/>
                        <a:t>Skills/Experiences Gained From the Job/Role</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171450" marR="0" lvl="0" indent="-171450" algn="l" rtl="0">
                        <a:spcBef>
                          <a:spcPts val="0"/>
                        </a:spcBef>
                        <a:spcAft>
                          <a:spcPts val="0"/>
                        </a:spcAft>
                        <a:buClr>
                          <a:schemeClr val="dk1"/>
                        </a:buClr>
                        <a:buSzPts val="1200"/>
                        <a:buFont typeface="Arial"/>
                        <a:buChar char="•"/>
                      </a:pPr>
                      <a:r>
                        <a:rPr lang="en-US" sz="1200"/>
                        <a:t> What skills/experiences did you acquire while holding this job position?</a:t>
                      </a:r>
                      <a:endParaRPr/>
                    </a:p>
                    <a:p>
                      <a:pPr marL="171450" marR="0" lvl="0" indent="-171450" algn="l" rtl="0">
                        <a:spcBef>
                          <a:spcPts val="0"/>
                        </a:spcBef>
                        <a:spcAft>
                          <a:spcPts val="0"/>
                        </a:spcAft>
                        <a:buClr>
                          <a:schemeClr val="dk1"/>
                        </a:buClr>
                        <a:buSzPts val="1200"/>
                        <a:buFont typeface="Arial"/>
                        <a:buChar char="•"/>
                      </a:pPr>
                      <a:r>
                        <a:rPr lang="en-US" sz="1200"/>
                        <a:t> Could you describe specific development opportunities and skills that the job/role provided you with?</a:t>
                      </a:r>
                      <a:endParaRPr/>
                    </a:p>
                    <a:p>
                      <a:pPr marL="171450" marR="0" lvl="0" indent="-171450" algn="l" rtl="0">
                        <a:spcBef>
                          <a:spcPts val="0"/>
                        </a:spcBef>
                        <a:spcAft>
                          <a:spcPts val="0"/>
                        </a:spcAft>
                        <a:buClr>
                          <a:schemeClr val="dk1"/>
                        </a:buClr>
                        <a:buSzPts val="1200"/>
                        <a:buFont typeface="Arial"/>
                        <a:buChar char="•"/>
                      </a:pPr>
                      <a:r>
                        <a:rPr lang="en-US" sz="1200"/>
                        <a:t> What useful skills/experiences did you gain from other opportunities inside and outside the organization during your tenure?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3"/>
                  </a:ext>
                </a:extLst>
              </a:tr>
              <a:tr h="370850">
                <a:tc>
                  <a:txBody>
                    <a:bodyPr/>
                    <a:lstStyle/>
                    <a:p>
                      <a:pPr marL="0" marR="0" lvl="0" indent="0" algn="l" rtl="0">
                        <a:spcBef>
                          <a:spcPts val="0"/>
                        </a:spcBef>
                        <a:spcAft>
                          <a:spcPts val="0"/>
                        </a:spcAft>
                        <a:buNone/>
                      </a:pPr>
                      <a:r>
                        <a:rPr lang="en-US" sz="1200"/>
                        <a:t>Potential Career Steps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171450" marR="0" lvl="0" indent="-171450" algn="l" rtl="0">
                        <a:spcBef>
                          <a:spcPts val="0"/>
                        </a:spcBef>
                        <a:spcAft>
                          <a:spcPts val="0"/>
                        </a:spcAft>
                        <a:buClr>
                          <a:schemeClr val="dk1"/>
                        </a:buClr>
                        <a:buSzPts val="1200"/>
                        <a:buFont typeface="Arial"/>
                        <a:buChar char="•"/>
                      </a:pPr>
                      <a:r>
                        <a:rPr lang="en-US" sz="1200" dirty="0"/>
                        <a:t> What potential career opportunities did this position prepare you for?</a:t>
                      </a:r>
                      <a:endParaRPr dirty="0"/>
                    </a:p>
                    <a:p>
                      <a:pPr marL="171450" marR="0" lvl="0" indent="-171450" algn="l" rtl="0">
                        <a:spcBef>
                          <a:spcPts val="0"/>
                        </a:spcBef>
                        <a:spcAft>
                          <a:spcPts val="0"/>
                        </a:spcAft>
                        <a:buClr>
                          <a:schemeClr val="dk1"/>
                        </a:buClr>
                        <a:buSzPts val="1200"/>
                        <a:buFont typeface="Arial"/>
                        <a:buChar char="•"/>
                      </a:pPr>
                      <a:r>
                        <a:rPr lang="en-US" sz="1200" dirty="0"/>
                        <a:t> Were there other career steps that you considered inside the company?</a:t>
                      </a:r>
                      <a:endParaRPr dirty="0"/>
                    </a:p>
                    <a:p>
                      <a:pPr marL="171450" marR="0" lvl="0" indent="-171450" algn="l" rtl="0">
                        <a:spcBef>
                          <a:spcPts val="0"/>
                        </a:spcBef>
                        <a:spcAft>
                          <a:spcPts val="0"/>
                        </a:spcAft>
                        <a:buClr>
                          <a:schemeClr val="dk1"/>
                        </a:buClr>
                        <a:buSzPts val="1200"/>
                        <a:buFont typeface="Arial"/>
                        <a:buChar char="•"/>
                      </a:pPr>
                      <a:r>
                        <a:rPr lang="en-US" sz="1200" dirty="0"/>
                        <a:t> While holding this job position, what career opportunities did you consider outside the company?</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FB8EBA-1707-4167-A310-4B4F5C3AEC4D}"/>
              </a:ext>
            </a:extLst>
          </p:cNvPr>
          <p:cNvSpPr>
            <a:spLocks noGrp="1"/>
          </p:cNvSpPr>
          <p:nvPr>
            <p:ph type="title"/>
          </p:nvPr>
        </p:nvSpPr>
        <p:spPr/>
        <p:txBody>
          <a:bodyPr/>
          <a:lstStyle/>
          <a:p>
            <a:r>
              <a:rPr lang="en-US"/>
              <a:t>Case Example: Break Down Roles Into Key Experiences</a:t>
            </a:r>
          </a:p>
        </p:txBody>
      </p:sp>
      <p:cxnSp>
        <p:nvCxnSpPr>
          <p:cNvPr id="26" name="Straight Arrow Connector 25">
            <a:extLst>
              <a:ext uri="{FF2B5EF4-FFF2-40B4-BE49-F238E27FC236}">
                <a16:creationId xmlns:a16="http://schemas.microsoft.com/office/drawing/2014/main" xmlns="" id="{E5C68733-D0E8-4339-A3DB-74A18810BC4D}"/>
              </a:ext>
            </a:extLst>
          </p:cNvPr>
          <p:cNvCxnSpPr>
            <a:cxnSpLocks/>
          </p:cNvCxnSpPr>
          <p:nvPr/>
        </p:nvCxnSpPr>
        <p:spPr>
          <a:xfrm>
            <a:off x="3668957" y="2514845"/>
            <a:ext cx="1315990" cy="0"/>
          </a:xfrm>
          <a:prstGeom prst="straightConnector1">
            <a:avLst/>
          </a:prstGeom>
          <a:ln w="25400">
            <a:solidFill>
              <a:srgbClr val="00285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xmlns="" id="{C23CF0EF-7282-448C-A426-30BEA9A403DE}"/>
              </a:ext>
            </a:extLst>
          </p:cNvPr>
          <p:cNvSpPr/>
          <p:nvPr/>
        </p:nvSpPr>
        <p:spPr>
          <a:xfrm>
            <a:off x="4758032" y="1748985"/>
            <a:ext cx="6975179" cy="1369606"/>
          </a:xfrm>
          <a:prstGeom prst="rect">
            <a:avLst/>
          </a:prstGeom>
          <a:solidFill>
            <a:schemeClr val="bg1"/>
          </a:solid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spAutoFit/>
          </a:bodyPr>
          <a:lstStyle/>
          <a:p>
            <a:pPr>
              <a:spcAft>
                <a:spcPts val="600"/>
              </a:spcAft>
            </a:pPr>
            <a:r>
              <a:rPr lang="en-US" b="1">
                <a:solidFill>
                  <a:schemeClr val="tx1"/>
                </a:solidFill>
              </a:rPr>
              <a:t>Collaborate to Define Key Experiences </a:t>
            </a:r>
          </a:p>
          <a:p>
            <a:r>
              <a:rPr lang="en-US">
                <a:solidFill>
                  <a:schemeClr val="tx1"/>
                </a:solidFill>
              </a:rPr>
              <a:t>HR surveys employees and managers to define key </a:t>
            </a:r>
            <a:br>
              <a:rPr lang="en-US">
                <a:solidFill>
                  <a:schemeClr val="tx1"/>
                </a:solidFill>
              </a:rPr>
            </a:br>
            <a:r>
              <a:rPr lang="en-US">
                <a:solidFill>
                  <a:schemeClr val="tx1"/>
                </a:solidFill>
              </a:rPr>
              <a:t>experiences in each role, then verifies with function and </a:t>
            </a:r>
            <a:br>
              <a:rPr lang="en-US">
                <a:solidFill>
                  <a:schemeClr val="tx1"/>
                </a:solidFill>
              </a:rPr>
            </a:br>
            <a:r>
              <a:rPr lang="en-US">
                <a:solidFill>
                  <a:schemeClr val="tx1"/>
                </a:solidFill>
              </a:rPr>
              <a:t>business unit leadership.</a:t>
            </a:r>
          </a:p>
        </p:txBody>
      </p:sp>
      <p:cxnSp>
        <p:nvCxnSpPr>
          <p:cNvPr id="30" name="Straight Arrow Connector 29">
            <a:extLst>
              <a:ext uri="{FF2B5EF4-FFF2-40B4-BE49-F238E27FC236}">
                <a16:creationId xmlns:a16="http://schemas.microsoft.com/office/drawing/2014/main" xmlns="" id="{D452CCCD-F56C-41C8-BC46-E4C2A1AB7178}"/>
              </a:ext>
            </a:extLst>
          </p:cNvPr>
          <p:cNvCxnSpPr>
            <a:cxnSpLocks/>
          </p:cNvCxnSpPr>
          <p:nvPr/>
        </p:nvCxnSpPr>
        <p:spPr>
          <a:xfrm>
            <a:off x="3668957" y="3841883"/>
            <a:ext cx="1315990" cy="0"/>
          </a:xfrm>
          <a:prstGeom prst="straightConnector1">
            <a:avLst/>
          </a:prstGeom>
          <a:ln w="25400">
            <a:solidFill>
              <a:srgbClr val="00285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xmlns="" id="{8063C1CC-832B-4F9A-B043-023E1CC2A73F}"/>
              </a:ext>
            </a:extLst>
          </p:cNvPr>
          <p:cNvSpPr/>
          <p:nvPr/>
        </p:nvSpPr>
        <p:spPr>
          <a:xfrm>
            <a:off x="4758033" y="3295580"/>
            <a:ext cx="6975180" cy="1092607"/>
          </a:xfrm>
          <a:prstGeom prst="rect">
            <a:avLst/>
          </a:prstGeom>
          <a:solidFill>
            <a:schemeClr val="bg1"/>
          </a:solid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spAutoFit/>
          </a:bodyPr>
          <a:lstStyle/>
          <a:p>
            <a:pPr>
              <a:spcAft>
                <a:spcPts val="600"/>
              </a:spcAft>
            </a:pPr>
            <a:r>
              <a:rPr lang="en-US" b="1">
                <a:solidFill>
                  <a:schemeClr val="tx1"/>
                </a:solidFill>
              </a:rPr>
              <a:t>Define Experiences Cross-Functionally </a:t>
            </a:r>
          </a:p>
          <a:p>
            <a:r>
              <a:rPr lang="en-US">
                <a:solidFill>
                  <a:schemeClr val="tx1"/>
                </a:solidFill>
              </a:rPr>
              <a:t>70-90% of key experiences are cross-functional, enabling movement across business units.</a:t>
            </a:r>
          </a:p>
        </p:txBody>
      </p:sp>
      <p:pic>
        <p:nvPicPr>
          <p:cNvPr id="32" name="Picture 31">
            <a:extLst>
              <a:ext uri="{FF2B5EF4-FFF2-40B4-BE49-F238E27FC236}">
                <a16:creationId xmlns:a16="http://schemas.microsoft.com/office/drawing/2014/main" xmlns="" id="{0E9861A6-CA98-4664-A8B1-B2608E19F629}"/>
              </a:ext>
            </a:extLst>
          </p:cNvPr>
          <p:cNvPicPr>
            <a:picLocks noChangeAspect="1"/>
          </p:cNvPicPr>
          <p:nvPr/>
        </p:nvPicPr>
        <p:blipFill rotWithShape="1">
          <a:blip r:embed="rId3"/>
          <a:srcRect t="2153" b="2001"/>
          <a:stretch/>
        </p:blipFill>
        <p:spPr>
          <a:xfrm>
            <a:off x="457200" y="1618662"/>
            <a:ext cx="3165904" cy="4389619"/>
          </a:xfrm>
          <a:prstGeom prst="rect">
            <a:avLst/>
          </a:prstGeom>
          <a:ln w="25400">
            <a:solidFill>
              <a:srgbClr val="6F7878"/>
            </a:solidFill>
          </a:ln>
          <a:effectLst/>
        </p:spPr>
      </p:pic>
      <p:cxnSp>
        <p:nvCxnSpPr>
          <p:cNvPr id="33" name="Straight Arrow Connector 32">
            <a:extLst>
              <a:ext uri="{FF2B5EF4-FFF2-40B4-BE49-F238E27FC236}">
                <a16:creationId xmlns:a16="http://schemas.microsoft.com/office/drawing/2014/main" xmlns="" id="{D9DCBAE4-7271-4155-9F84-0B30A6016408}"/>
              </a:ext>
            </a:extLst>
          </p:cNvPr>
          <p:cNvCxnSpPr>
            <a:cxnSpLocks/>
          </p:cNvCxnSpPr>
          <p:nvPr/>
        </p:nvCxnSpPr>
        <p:spPr>
          <a:xfrm>
            <a:off x="3668957" y="5457319"/>
            <a:ext cx="1315990" cy="0"/>
          </a:xfrm>
          <a:prstGeom prst="straightConnector1">
            <a:avLst/>
          </a:prstGeom>
          <a:ln w="25400">
            <a:solidFill>
              <a:srgbClr val="00285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xmlns="" id="{46B28C6A-373D-41E2-B6E9-21F2683FAC4C}"/>
              </a:ext>
            </a:extLst>
          </p:cNvPr>
          <p:cNvSpPr/>
          <p:nvPr/>
        </p:nvSpPr>
        <p:spPr>
          <a:xfrm>
            <a:off x="4758033" y="4638676"/>
            <a:ext cx="6975180" cy="1369606"/>
          </a:xfrm>
          <a:prstGeom prst="rect">
            <a:avLst/>
          </a:prstGeom>
          <a:solidFill>
            <a:schemeClr val="bg1"/>
          </a:solid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spAutoFit/>
          </a:bodyPr>
          <a:lstStyle/>
          <a:p>
            <a:pPr>
              <a:spcAft>
                <a:spcPts val="600"/>
              </a:spcAft>
            </a:pPr>
            <a:r>
              <a:rPr lang="en-US" b="1">
                <a:solidFill>
                  <a:schemeClr val="tx1"/>
                </a:solidFill>
              </a:rPr>
              <a:t>Evaluate Roles Based on Employees Experiences </a:t>
            </a:r>
          </a:p>
          <a:p>
            <a:pPr>
              <a:spcAft>
                <a:spcPts val="600"/>
              </a:spcAft>
            </a:pPr>
            <a:r>
              <a:rPr lang="en-US">
                <a:solidFill>
                  <a:schemeClr val="tx1"/>
                </a:solidFill>
              </a:rPr>
              <a:t>Employee profiles are populated with key experiences gained in past and current roles. Employees can then use this information to match themselves to new roles.</a:t>
            </a:r>
          </a:p>
        </p:txBody>
      </p:sp>
      <p:sp>
        <p:nvSpPr>
          <p:cNvPr id="17" name="TextBox 16">
            <a:extLst>
              <a:ext uri="{FF2B5EF4-FFF2-40B4-BE49-F238E27FC236}">
                <a16:creationId xmlns:a16="http://schemas.microsoft.com/office/drawing/2014/main" xmlns="" id="{08ED407C-EC70-4B84-B7DD-1C0E80C67BFF}"/>
              </a:ext>
            </a:extLst>
          </p:cNvPr>
          <p:cNvSpPr txBox="1"/>
          <p:nvPr/>
        </p:nvSpPr>
        <p:spPr>
          <a:xfrm>
            <a:off x="479122" y="860344"/>
            <a:ext cx="10698434" cy="707886"/>
          </a:xfrm>
          <a:prstGeom prst="rect">
            <a:avLst/>
          </a:prstGeom>
          <a:noFill/>
        </p:spPr>
        <p:txBody>
          <a:bodyPr wrap="square" lIns="0" rtlCol="0">
            <a:spAutoFit/>
          </a:bodyPr>
          <a:lstStyle/>
          <a:p>
            <a:r>
              <a:rPr lang="en-US" sz="2000"/>
              <a:t>Heineken breaks down each role into key experiences desired for</a:t>
            </a:r>
            <a:br>
              <a:rPr lang="en-US" sz="2000"/>
            </a:br>
            <a:r>
              <a:rPr lang="en-US" sz="2000"/>
              <a:t>and gained in the role</a:t>
            </a:r>
          </a:p>
        </p:txBody>
      </p:sp>
      <p:sp>
        <p:nvSpPr>
          <p:cNvPr id="18" name="Google Shape;118;p17">
            <a:extLst>
              <a:ext uri="{FF2B5EF4-FFF2-40B4-BE49-F238E27FC236}">
                <a16:creationId xmlns:a16="http://schemas.microsoft.com/office/drawing/2014/main" xmlns="" id="{E1ECA5A0-F8E0-4887-A688-B0ADF9954F0A}"/>
              </a:ext>
            </a:extLst>
          </p:cNvPr>
          <p:cNvSpPr txBox="1"/>
          <p:nvPr/>
        </p:nvSpPr>
        <p:spPr>
          <a:xfrm>
            <a:off x="479122" y="6158321"/>
            <a:ext cx="6229673" cy="123111"/>
          </a:xfrm>
          <a:prstGeom prst="rect">
            <a:avLst/>
          </a:prstGeom>
          <a:noFill/>
        </p:spPr>
        <p:txBody>
          <a:bodyPr wrap="square" lIns="0" tIns="0" rIns="0" bIns="0" rtlCol="0" anchor="b" anchorCtr="0">
            <a:spAutoFit/>
          </a:bodyPr>
          <a:lstStyle>
            <a:defPPr>
              <a:defRPr lang="en-US"/>
            </a:defPPr>
            <a:lvl1pPr lvl="0">
              <a:defRPr sz="800">
                <a:solidFill>
                  <a:srgbClr val="6F7878"/>
                </a:solidFill>
              </a:defRPr>
            </a:lvl1pPr>
          </a:lstStyle>
          <a:p>
            <a:r>
              <a:rPr lang="en-US"/>
              <a:t>Source: Adapted From Heineken</a:t>
            </a:r>
          </a:p>
        </p:txBody>
      </p:sp>
      <p:pic>
        <p:nvPicPr>
          <p:cNvPr id="4" name="Picture 3">
            <a:extLst>
              <a:ext uri="{FF2B5EF4-FFF2-40B4-BE49-F238E27FC236}">
                <a16:creationId xmlns:a16="http://schemas.microsoft.com/office/drawing/2014/main" xmlns="" id="{205F0196-43CC-4B8F-AB90-2096D3AF4FCD}"/>
              </a:ext>
            </a:extLst>
          </p:cNvPr>
          <p:cNvPicPr>
            <a:picLocks noChangeAspect="1"/>
          </p:cNvPicPr>
          <p:nvPr/>
        </p:nvPicPr>
        <p:blipFill rotWithShape="1">
          <a:blip r:embed="rId4"/>
          <a:srcRect l="5815" t="9589" r="4037" b="21303"/>
          <a:stretch/>
        </p:blipFill>
        <p:spPr>
          <a:xfrm>
            <a:off x="10306162" y="975128"/>
            <a:ext cx="1513661" cy="411209"/>
          </a:xfrm>
          <a:prstGeom prst="rect">
            <a:avLst/>
          </a:prstGeom>
        </p:spPr>
      </p:pic>
    </p:spTree>
    <p:extLst>
      <p:ext uri="{BB962C8B-B14F-4D97-AF65-F5344CB8AC3E}">
        <p14:creationId xmlns:p14="http://schemas.microsoft.com/office/powerpoint/2010/main" val="3845923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668DD0C6-0B2C-4197-BBAF-4AD9820A638E}"/>
              </a:ext>
            </a:extLst>
          </p:cNvPr>
          <p:cNvSpPr txBox="1"/>
          <p:nvPr/>
        </p:nvSpPr>
        <p:spPr>
          <a:xfrm>
            <a:off x="6686873" y="2187009"/>
            <a:ext cx="5046340" cy="3801041"/>
          </a:xfrm>
          <a:prstGeom prst="rect">
            <a:avLst/>
          </a:prstGeom>
          <a:solidFill>
            <a:schemeClr val="bg1"/>
          </a:solidFill>
          <a:ln w="25400">
            <a:solidFill>
              <a:srgbClr val="6F7878"/>
            </a:solidFill>
          </a:ln>
        </p:spPr>
        <p:txBody>
          <a:bodyPr wrap="square" lIns="182880" tIns="91440" rIns="182880" bIns="91440" rtlCol="0">
            <a:spAutoFit/>
          </a:bodyPr>
          <a:lstStyle/>
          <a:p>
            <a:pPr>
              <a:spcAft>
                <a:spcPts val="600"/>
              </a:spcAft>
            </a:pPr>
            <a:r>
              <a:rPr lang="en-US" sz="2000" b="1"/>
              <a:t>Present Interactive Experience</a:t>
            </a:r>
            <a:br>
              <a:rPr lang="en-US" sz="2000" b="1"/>
            </a:br>
            <a:r>
              <a:rPr lang="en-US" sz="2000" b="1"/>
              <a:t>Based Careers</a:t>
            </a:r>
          </a:p>
          <a:p>
            <a:pPr marL="285750" indent="-285750">
              <a:spcAft>
                <a:spcPts val="600"/>
              </a:spcAft>
              <a:buFont typeface="Arial" panose="020B0604020202020204" pitchFamily="34" charset="0"/>
              <a:buChar char="•"/>
            </a:pPr>
            <a:r>
              <a:rPr lang="en-US" sz="2000"/>
              <a:t>Employees can explore career options based on experience matches and gaps through an interactive </a:t>
            </a:r>
            <a:br>
              <a:rPr lang="en-US" sz="2000"/>
            </a:br>
            <a:r>
              <a:rPr lang="en-US" sz="2000"/>
              <a:t>“subway map.” </a:t>
            </a:r>
          </a:p>
          <a:p>
            <a:pPr marL="285750" indent="-285750">
              <a:spcAft>
                <a:spcPts val="600"/>
              </a:spcAft>
              <a:buFont typeface="Arial" panose="020B0604020202020204" pitchFamily="34" charset="0"/>
              <a:buChar char="•"/>
            </a:pPr>
            <a:r>
              <a:rPr lang="en-US" sz="2000"/>
              <a:t>As employees add career journeys to their profile, new data-driven experience connections will appear.</a:t>
            </a:r>
          </a:p>
          <a:p>
            <a:pPr marL="285750" indent="-285750">
              <a:spcAft>
                <a:spcPts val="600"/>
              </a:spcAft>
              <a:buFont typeface="Arial" panose="020B0604020202020204" pitchFamily="34" charset="0"/>
              <a:buChar char="•"/>
            </a:pPr>
            <a:r>
              <a:rPr lang="en-US" sz="2000"/>
              <a:t>Employees can see predefined routes and routes taken by colleagues.</a:t>
            </a:r>
          </a:p>
        </p:txBody>
      </p:sp>
      <p:sp>
        <p:nvSpPr>
          <p:cNvPr id="15" name="Rectangle 14">
            <a:extLst>
              <a:ext uri="{FF2B5EF4-FFF2-40B4-BE49-F238E27FC236}">
                <a16:creationId xmlns:a16="http://schemas.microsoft.com/office/drawing/2014/main" xmlns="" id="{6DBFDBCA-36BB-46F9-A6F4-97708C118708}"/>
              </a:ext>
            </a:extLst>
          </p:cNvPr>
          <p:cNvSpPr/>
          <p:nvPr/>
        </p:nvSpPr>
        <p:spPr>
          <a:xfrm>
            <a:off x="449852" y="1233627"/>
            <a:ext cx="5562601" cy="784830"/>
          </a:xfrm>
          <a:prstGeom prst="rect">
            <a:avLst/>
          </a:prstGeom>
        </p:spPr>
        <p:txBody>
          <a:bodyPr wrap="square" lIns="0" rIns="0">
            <a:spAutoFit/>
          </a:bodyPr>
          <a:lstStyle/>
          <a:p>
            <a:pPr>
              <a:spcAft>
                <a:spcPts val="600"/>
              </a:spcAft>
            </a:pPr>
            <a:r>
              <a:rPr lang="en-US" sz="2000" b="1"/>
              <a:t>Heineken’s Career Subway Map</a:t>
            </a:r>
          </a:p>
          <a:p>
            <a:pPr>
              <a:spcAft>
                <a:spcPts val="600"/>
              </a:spcAft>
            </a:pPr>
            <a:r>
              <a:rPr lang="en-US" sz="2000" i="1"/>
              <a:t>Hop On and Explore Your Next Stop </a:t>
            </a:r>
          </a:p>
        </p:txBody>
      </p:sp>
      <p:pic>
        <p:nvPicPr>
          <p:cNvPr id="8" name="Picture 7">
            <a:extLst>
              <a:ext uri="{FF2B5EF4-FFF2-40B4-BE49-F238E27FC236}">
                <a16:creationId xmlns:a16="http://schemas.microsoft.com/office/drawing/2014/main" xmlns="" id="{964A8D9E-5BF2-416F-A654-FAB907515019}"/>
              </a:ext>
            </a:extLst>
          </p:cNvPr>
          <p:cNvPicPr>
            <a:picLocks noChangeAspect="1"/>
          </p:cNvPicPr>
          <p:nvPr/>
        </p:nvPicPr>
        <p:blipFill>
          <a:blip r:embed="rId3"/>
          <a:stretch>
            <a:fillRect/>
          </a:stretch>
        </p:blipFill>
        <p:spPr>
          <a:xfrm>
            <a:off x="457200" y="2173773"/>
            <a:ext cx="5812794" cy="3814277"/>
          </a:xfrm>
          <a:prstGeom prst="rect">
            <a:avLst/>
          </a:prstGeom>
          <a:ln w="25400">
            <a:solidFill>
              <a:srgbClr val="6F7878"/>
            </a:solidFill>
          </a:ln>
          <a:effectLst/>
        </p:spPr>
      </p:pic>
      <p:sp>
        <p:nvSpPr>
          <p:cNvPr id="2" name="Title 1">
            <a:extLst>
              <a:ext uri="{FF2B5EF4-FFF2-40B4-BE49-F238E27FC236}">
                <a16:creationId xmlns:a16="http://schemas.microsoft.com/office/drawing/2014/main" xmlns="" id="{2D684662-1811-4349-9EAB-08D33E4F68A5}"/>
              </a:ext>
            </a:extLst>
          </p:cNvPr>
          <p:cNvSpPr>
            <a:spLocks noGrp="1"/>
          </p:cNvSpPr>
          <p:nvPr>
            <p:ph type="title"/>
          </p:nvPr>
        </p:nvSpPr>
        <p:spPr/>
        <p:txBody>
          <a:bodyPr/>
          <a:lstStyle/>
          <a:p>
            <a:r>
              <a:rPr lang="en-US"/>
              <a:t>Case Example: Create Experience-Driven Career Guidance</a:t>
            </a:r>
          </a:p>
        </p:txBody>
      </p:sp>
      <p:sp>
        <p:nvSpPr>
          <p:cNvPr id="10" name="Google Shape;118;p17">
            <a:extLst>
              <a:ext uri="{FF2B5EF4-FFF2-40B4-BE49-F238E27FC236}">
                <a16:creationId xmlns:a16="http://schemas.microsoft.com/office/drawing/2014/main" xmlns="" id="{EF93E109-D859-43E6-9649-5C23FF3730FB}"/>
              </a:ext>
            </a:extLst>
          </p:cNvPr>
          <p:cNvSpPr txBox="1"/>
          <p:nvPr/>
        </p:nvSpPr>
        <p:spPr>
          <a:xfrm>
            <a:off x="457200" y="6142752"/>
            <a:ext cx="6229673" cy="123111"/>
          </a:xfrm>
          <a:prstGeom prst="rect">
            <a:avLst/>
          </a:prstGeom>
          <a:noFill/>
        </p:spPr>
        <p:txBody>
          <a:bodyPr wrap="square" lIns="0" tIns="0" rIns="0" bIns="0" rtlCol="0" anchor="b" anchorCtr="0">
            <a:spAutoFit/>
          </a:bodyPr>
          <a:lstStyle>
            <a:defPPr>
              <a:defRPr lang="en-US"/>
            </a:defPPr>
            <a:lvl1pPr lvl="0">
              <a:defRPr sz="800">
                <a:solidFill>
                  <a:srgbClr val="6F7878"/>
                </a:solidFill>
              </a:defRPr>
            </a:lvl1pPr>
          </a:lstStyle>
          <a:p>
            <a:r>
              <a:rPr lang="en-US"/>
              <a:t>Source: Adapted From Heineken</a:t>
            </a:r>
          </a:p>
        </p:txBody>
      </p:sp>
      <p:pic>
        <p:nvPicPr>
          <p:cNvPr id="17" name="Picture 16">
            <a:extLst>
              <a:ext uri="{FF2B5EF4-FFF2-40B4-BE49-F238E27FC236}">
                <a16:creationId xmlns:a16="http://schemas.microsoft.com/office/drawing/2014/main" xmlns="" id="{C597EEAA-6A2E-461E-B5DE-3053ABFECA40}"/>
              </a:ext>
            </a:extLst>
          </p:cNvPr>
          <p:cNvPicPr>
            <a:picLocks noChangeAspect="1"/>
          </p:cNvPicPr>
          <p:nvPr/>
        </p:nvPicPr>
        <p:blipFill rotWithShape="1">
          <a:blip r:embed="rId4"/>
          <a:srcRect l="5815" t="9589" r="4037" b="21303"/>
          <a:stretch/>
        </p:blipFill>
        <p:spPr>
          <a:xfrm>
            <a:off x="10306162" y="975128"/>
            <a:ext cx="1513661" cy="411209"/>
          </a:xfrm>
          <a:prstGeom prst="rect">
            <a:avLst/>
          </a:prstGeom>
        </p:spPr>
      </p:pic>
    </p:spTree>
    <p:extLst>
      <p:ext uri="{BB962C8B-B14F-4D97-AF65-F5344CB8AC3E}">
        <p14:creationId xmlns:p14="http://schemas.microsoft.com/office/powerpoint/2010/main" val="3617325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79tgn0GtALYFC.EURZzia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pHfyx2VgXEGeFvcoT5BhH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OaxcP92txcojJ7snJONsx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rrMOtCLuMrM1HTXNfb9M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nPIkDxPqkiOeauKjddR4c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2vzoxl0qlzhXuu.mxol_p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JxAtFQJY2E17pEcszHhta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MElRmTQ4VHaAsYw9aEYVJ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rrMOtCLuMrM1HTXNfb9M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79tgn0GtALYFC.EURZzia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pHfyx2VgXEGeFvcoT5BhH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bkgrnd master">
  <a:themeElements>
    <a:clrScheme name="Gartner_2020">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4F4F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err="1"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 id="{71BF1A00-2B93-4E48-9146-5DD7F8410F08}" vid="{EDBAADB8-4365-4EEE-B68B-311783EE306B}"/>
    </a:ext>
  </a:extLst>
</a:theme>
</file>

<file path=ppt/theme/theme2.xml><?xml version="1.0" encoding="utf-8"?>
<a:theme xmlns:a="http://schemas.openxmlformats.org/drawingml/2006/main" name="Blue bkgrnd master">
  <a:themeElements>
    <a:clrScheme name="Gartner Blue Bkgrnd">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 id="{71BF1A00-2B93-4E48-9146-5DD7F8410F08}" vid="{BE87B14A-A950-41AA-9177-F16E8643DD0D}"/>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 id="{71BF1A00-2B93-4E48-9146-5DD7F8410F08}" vid="{AD59C6CA-8034-4046-A515-B48F7DB06F54}"/>
    </a:ext>
  </a:extLst>
</a:theme>
</file>

<file path=ppt/theme/theme4.xml><?xml version="1.0" encoding="utf-8"?>
<a:theme xmlns:a="http://schemas.openxmlformats.org/drawingml/2006/main" name="Blue bk accent color options">
  <a:themeElements>
    <a:clrScheme name="Custom 1">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 id="{71BF1A00-2B93-4E48-9146-5DD7F8410F08}" vid="{A3384F0D-42DF-4F5C-ABCD-9BCFBF0FB276}"/>
    </a:ext>
  </a:extLst>
</a:theme>
</file>

<file path=ppt/theme/theme5.xml><?xml version="1.0" encoding="utf-8"?>
<a:theme xmlns:a="http://schemas.openxmlformats.org/drawingml/2006/main" name="1_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blank.potx" id="{A6326CD3-4DCB-4A04-AF13-9CA97975E993}" vid="{CCC959B3-365A-4116-BEB6-33E12983DE0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3909</Words>
  <Application>Microsoft Office PowerPoint</Application>
  <PresentationFormat>Widescreen</PresentationFormat>
  <Paragraphs>591</Paragraphs>
  <Slides>27</Slides>
  <Notes>27</Notes>
  <HiddenSlides>0</HiddenSlides>
  <MMClips>0</MMClips>
  <ScaleCrop>false</ScaleCrop>
  <HeadingPairs>
    <vt:vector size="8" baseType="variant">
      <vt:variant>
        <vt:lpstr>Fonts Used</vt:lpstr>
      </vt:variant>
      <vt:variant>
        <vt:i4>8</vt:i4>
      </vt:variant>
      <vt:variant>
        <vt:lpstr>Theme</vt:lpstr>
      </vt:variant>
      <vt:variant>
        <vt:i4>5</vt:i4>
      </vt:variant>
      <vt:variant>
        <vt:lpstr>Embedded OLE Servers</vt:lpstr>
      </vt:variant>
      <vt:variant>
        <vt:i4>1</vt:i4>
      </vt:variant>
      <vt:variant>
        <vt:lpstr>Slide Titles</vt:lpstr>
      </vt:variant>
      <vt:variant>
        <vt:i4>27</vt:i4>
      </vt:variant>
    </vt:vector>
  </HeadingPairs>
  <TitlesOfParts>
    <vt:vector size="41" baseType="lpstr">
      <vt:lpstr>Arial Unicode MS</vt:lpstr>
      <vt:lpstr>Arial</vt:lpstr>
      <vt:lpstr>Arial Black</vt:lpstr>
      <vt:lpstr>Arial Narrow</vt:lpstr>
      <vt:lpstr>Calibri</vt:lpstr>
      <vt:lpstr>Courier New</vt:lpstr>
      <vt:lpstr>Gartner sans</vt:lpstr>
      <vt:lpstr>Wingdings</vt:lpstr>
      <vt:lpstr>White bkgrnd master</vt:lpstr>
      <vt:lpstr>Blue bkgrnd master</vt:lpstr>
      <vt:lpstr>White bk accent color options</vt:lpstr>
      <vt:lpstr>Blue bk accent color options</vt:lpstr>
      <vt:lpstr>1_White bkgrnd master</vt:lpstr>
      <vt:lpstr>think-cell Slide</vt:lpstr>
      <vt:lpstr>Sample IT Career  Pathing Guide</vt:lpstr>
      <vt:lpstr>Table of Contents</vt:lpstr>
      <vt:lpstr>Providing IT Employees With Better Career Pathing Support Can Rapidly Increase Engagement and Minimize the Risk of Attrition </vt:lpstr>
      <vt:lpstr>The IT Job Series Map</vt:lpstr>
      <vt:lpstr>The Job Series Map Can Be Used as a Tool to Plot Individual Journeys</vt:lpstr>
      <vt:lpstr>From Ladder- to Lattice-Based Career Pathing</vt:lpstr>
      <vt:lpstr>Career Experience Discussion Template </vt:lpstr>
      <vt:lpstr>Case Example: Break Down Roles Into Key Experiences</vt:lpstr>
      <vt:lpstr>Case Example: Create Experience-Driven Career Guidance</vt:lpstr>
      <vt:lpstr>Table of Contents</vt:lpstr>
      <vt:lpstr>Gartner Recommends 4 Primary Growth Paths to Encourage Connected Learning and Versatile Movement Across the IT Organization</vt:lpstr>
      <vt:lpstr>If you are currently an engineer…</vt:lpstr>
      <vt:lpstr>Sample Growth Paths — Do you like data and insights? </vt:lpstr>
      <vt:lpstr>Sample Growth Paths — Do you like data and insights? </vt:lpstr>
      <vt:lpstr>Sample Growth Paths — Do you like interfacing with the business?</vt:lpstr>
      <vt:lpstr>Sample Growth Paths — Do you like managing/executing projects?</vt:lpstr>
      <vt:lpstr>Sample Growth Paths — Do you like managing/executing projects?</vt:lpstr>
      <vt:lpstr>Sample Growth Paths — Do you like designing and architecting?</vt:lpstr>
      <vt:lpstr>Table of Contents</vt:lpstr>
      <vt:lpstr>The Roles Framework and Career Enablers Focus on Cultivating High-Value Skills and Providing Development Opportunities</vt:lpstr>
      <vt:lpstr>Career Enablers Should Be Widely Available Experiences That Develop High-Value Skills</vt:lpstr>
      <vt:lpstr>There Are 7 Career Enablers to Consider When Working to Develop High-Value Leadership Skills</vt:lpstr>
      <vt:lpstr>Career Enablers Framework</vt:lpstr>
      <vt:lpstr>Case Example: Logic-Based Careers Accommodate Change</vt:lpstr>
      <vt:lpstr>Case Example: Employees Grow in a Changing Context</vt:lpstr>
      <vt:lpstr>Case Example: “IT’s Yours to Build” Growth Experience </vt:lpstr>
      <vt:lpstr>Case Example: An Experience Journey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2021-08-27T19:29:44Z</dcterms:created>
  <dcterms:modified xsi:type="dcterms:W3CDTF">2021-08-27T19:29:52Z</dcterms:modified>
  <cp:category/>
</cp:coreProperties>
</file>