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4"/>
  </p:notesMasterIdLst>
  <p:handoutMasterIdLst>
    <p:handoutMasterId r:id="rId25"/>
  </p:handoutMasterIdLst>
  <p:sldIdLst>
    <p:sldId id="12497" r:id="rId5"/>
    <p:sldId id="12498" r:id="rId6"/>
    <p:sldId id="12500" r:id="rId7"/>
    <p:sldId id="12502" r:id="rId8"/>
    <p:sldId id="12511" r:id="rId9"/>
    <p:sldId id="16674" r:id="rId10"/>
    <p:sldId id="16486" r:id="rId11"/>
    <p:sldId id="16675" r:id="rId12"/>
    <p:sldId id="3422" r:id="rId13"/>
    <p:sldId id="16678" r:id="rId14"/>
    <p:sldId id="815" r:id="rId15"/>
    <p:sldId id="3413" r:id="rId16"/>
    <p:sldId id="12504" r:id="rId17"/>
    <p:sldId id="16676" r:id="rId18"/>
    <p:sldId id="16683" r:id="rId19"/>
    <p:sldId id="16684" r:id="rId20"/>
    <p:sldId id="16681" r:id="rId21"/>
    <p:sldId id="268" r:id="rId22"/>
    <p:sldId id="99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FEDD6F-1B77-6F4A-8646-2263D74D24DE}">
          <p14:sldIdLst>
            <p14:sldId id="12497"/>
            <p14:sldId id="12498"/>
            <p14:sldId id="12500"/>
            <p14:sldId id="12502"/>
            <p14:sldId id="12511"/>
            <p14:sldId id="16674"/>
            <p14:sldId id="16486"/>
            <p14:sldId id="16675"/>
            <p14:sldId id="3422"/>
            <p14:sldId id="16678"/>
            <p14:sldId id="815"/>
            <p14:sldId id="3413"/>
            <p14:sldId id="12504"/>
            <p14:sldId id="16676"/>
            <p14:sldId id="16683"/>
            <p14:sldId id="16684"/>
            <p14:sldId id="16681"/>
            <p14:sldId id="268"/>
            <p14:sldId id="995"/>
          </p14:sldIdLst>
        </p14:section>
      </p14:sectionLst>
    </p:ext>
    <p:ext uri="{EFAFB233-063F-42B5-8137-9DF3F51BA10A}">
      <p15:sldGuideLst xmlns:p15="http://schemas.microsoft.com/office/powerpoint/2012/main">
        <p15:guide id="2" orient="horz" pos="1275" userDrawn="1">
          <p15:clr>
            <a:srgbClr val="A4A3A4"/>
          </p15:clr>
        </p15:guide>
        <p15:guide id="5" pos="397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79893" autoAdjust="0"/>
  </p:normalViewPr>
  <p:slideViewPr>
    <p:cSldViewPr snapToGrid="0">
      <p:cViewPr varScale="1">
        <p:scale>
          <a:sx n="40" d="100"/>
          <a:sy n="40" d="100"/>
        </p:scale>
        <p:origin x="1044" y="42"/>
      </p:cViewPr>
      <p:guideLst>
        <p:guide orient="horz" pos="1275"/>
        <p:guide pos="3976"/>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87" d="100"/>
          <a:sy n="87" d="100"/>
        </p:scale>
        <p:origin x="384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0106385490740994"/>
          <c:y val="2.5781249999999999E-2"/>
          <c:w val="0.50394463667820066"/>
          <c:h val="0.94817708333333328"/>
        </c:manualLayout>
      </c:layout>
      <c:doughnutChart>
        <c:varyColors val="1"/>
        <c:ser>
          <c:idx val="0"/>
          <c:order val="0"/>
          <c:tx>
            <c:strRef>
              <c:f>Sheet1!$B$1</c:f>
              <c:strCache>
                <c:ptCount val="1"/>
                <c:pt idx="0">
                  <c:v>Column2</c:v>
                </c:pt>
              </c:strCache>
            </c:strRef>
          </c:tx>
          <c:spPr>
            <a:solidFill>
              <a:srgbClr val="002856"/>
            </a:solidFill>
            <a:ln w="25400">
              <a:solidFill>
                <a:srgbClr val="FFFFFF"/>
              </a:solidFill>
            </a:ln>
          </c:spPr>
          <c:dPt>
            <c:idx val="0"/>
            <c:bubble3D val="0"/>
            <c:extLst xmlns:c16r2="http://schemas.microsoft.com/office/drawing/2015/06/chart">
              <c:ext xmlns:c16="http://schemas.microsoft.com/office/drawing/2014/chart" uri="{C3380CC4-5D6E-409C-BE32-E72D297353CC}">
                <c16:uniqueId val="{00000001-7833-405C-B11C-F4655575D25B}"/>
              </c:ext>
            </c:extLst>
          </c:dPt>
          <c:dPt>
            <c:idx val="1"/>
            <c:bubble3D val="0"/>
            <c:spPr>
              <a:solidFill>
                <a:srgbClr val="009AD7"/>
              </a:solidFill>
              <a:ln w="25400">
                <a:solidFill>
                  <a:srgbClr val="FFFFFF"/>
                </a:solidFill>
              </a:ln>
            </c:spPr>
            <c:extLst xmlns:c16r2="http://schemas.microsoft.com/office/drawing/2015/06/chart">
              <c:ext xmlns:c16="http://schemas.microsoft.com/office/drawing/2014/chart" uri="{C3380CC4-5D6E-409C-BE32-E72D297353CC}">
                <c16:uniqueId val="{00000002-7833-405C-B11C-F4655575D25B}"/>
              </c:ext>
            </c:extLst>
          </c:dPt>
          <c:dPt>
            <c:idx val="2"/>
            <c:bubble3D val="0"/>
            <c:spPr>
              <a:solidFill>
                <a:srgbClr val="D3D3D3"/>
              </a:solidFill>
              <a:ln w="25400">
                <a:solidFill>
                  <a:srgbClr val="FFFFFF"/>
                </a:solidFill>
              </a:ln>
            </c:spPr>
            <c:extLst xmlns:c16r2="http://schemas.microsoft.com/office/drawing/2015/06/chart">
              <c:ext xmlns:c16="http://schemas.microsoft.com/office/drawing/2014/chart" uri="{C3380CC4-5D6E-409C-BE32-E72D297353CC}">
                <c16:uniqueId val="{00000004-7833-405C-B11C-F4655575D25B}"/>
              </c:ext>
            </c:extLst>
          </c:dPt>
          <c:dPt>
            <c:idx val="3"/>
            <c:bubble3D val="0"/>
            <c:spPr>
              <a:solidFill>
                <a:srgbClr val="D3D3D3"/>
              </a:solidFill>
              <a:ln w="25400">
                <a:solidFill>
                  <a:srgbClr val="FFFFFF"/>
                </a:solidFill>
              </a:ln>
            </c:spPr>
            <c:extLst xmlns:c16r2="http://schemas.microsoft.com/office/drawing/2015/06/chart">
              <c:ext xmlns:c16="http://schemas.microsoft.com/office/drawing/2014/chart" uri="{C3380CC4-5D6E-409C-BE32-E72D297353CC}">
                <c16:uniqueId val="{00000006-7833-405C-B11C-F4655575D25B}"/>
              </c:ext>
            </c:extLst>
          </c:dPt>
          <c:dLbls>
            <c:delete val="1"/>
          </c:dLbls>
          <c:cat>
            <c:numRef>
              <c:f>Sheet1!$A$2:$A$5</c:f>
              <c:numCache>
                <c:formatCode>General</c:formatCode>
                <c:ptCount val="4"/>
              </c:numCache>
            </c:numRef>
          </c:cat>
          <c:val>
            <c:numRef>
              <c:f>Sheet1!$B$2:$B$5</c:f>
              <c:numCache>
                <c:formatCode>0%</c:formatCode>
                <c:ptCount val="4"/>
                <c:pt idx="0">
                  <c:v>0.49</c:v>
                </c:pt>
                <c:pt idx="1">
                  <c:v>0.41</c:v>
                </c:pt>
                <c:pt idx="2">
                  <c:v>0.04</c:v>
                </c:pt>
                <c:pt idx="3">
                  <c:v>0.06</c:v>
                </c:pt>
              </c:numCache>
            </c:numRef>
          </c:val>
          <c:extLst xmlns:c16r2="http://schemas.microsoft.com/office/drawing/2015/06/chart">
            <c:ext xmlns:c16="http://schemas.microsoft.com/office/drawing/2014/chart" uri="{C3380CC4-5D6E-409C-BE32-E72D297353CC}">
              <c16:uniqueId val="{00000007-7833-405C-B11C-F4655575D25B}"/>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35826226478538"/>
          <c:y val="5.8390715637425513E-3"/>
          <c:w val="0.5943657007391514"/>
          <c:h val="0.89365703678204123"/>
        </c:manualLayout>
      </c:layout>
      <c:barChart>
        <c:barDir val="bar"/>
        <c:grouping val="clustered"/>
        <c:varyColors val="0"/>
        <c:ser>
          <c:idx val="0"/>
          <c:order val="0"/>
          <c:tx>
            <c:strRef>
              <c:f>Sheet1!$A$2</c:f>
              <c:strCache>
                <c:ptCount val="1"/>
                <c:pt idx="0">
                  <c:v>High Business  Composabilty (n = 33)</c:v>
                </c:pt>
              </c:strCache>
            </c:strRef>
          </c:tx>
          <c:spPr>
            <a:solidFill>
              <a:srgbClr val="002856"/>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Leaders at my organization encourage the creation and reuse of modular business capabilities and technologies.</c:v>
                </c:pt>
                <c:pt idx="1">
                  <c:v>We combine business elements (e.g., capabilities, products, services, etc.) in multiple ways to create new value.</c:v>
                </c:pt>
                <c:pt idx="2">
                  <c:v>The work of producing technology capabilities is modularized and automated using APIs, microservices and other modular components.</c:v>
                </c:pt>
              </c:strCache>
            </c:strRef>
          </c:cat>
          <c:val>
            <c:numRef>
              <c:f>Sheet1!$B$2:$D$2</c:f>
              <c:numCache>
                <c:formatCode>0%</c:formatCode>
                <c:ptCount val="3"/>
                <c:pt idx="0">
                  <c:v>1</c:v>
                </c:pt>
                <c:pt idx="1">
                  <c:v>1</c:v>
                </c:pt>
                <c:pt idx="2">
                  <c:v>1</c:v>
                </c:pt>
              </c:numCache>
            </c:numRef>
          </c:val>
          <c:extLst xmlns:c16r2="http://schemas.microsoft.com/office/drawing/2015/06/chart">
            <c:ext xmlns:c16="http://schemas.microsoft.com/office/drawing/2014/chart" uri="{C3380CC4-5D6E-409C-BE32-E72D297353CC}">
              <c16:uniqueId val="{00000000-10CC-4D10-AAC4-F1235BBA259E}"/>
            </c:ext>
          </c:extLst>
        </c:ser>
        <c:ser>
          <c:idx val="1"/>
          <c:order val="1"/>
          <c:tx>
            <c:strRef>
              <c:f>Sheet1!$A$3</c:f>
              <c:strCache>
                <c:ptCount val="1"/>
                <c:pt idx="0">
                  <c:v>Low Business  Composabilty (n = 49)</c:v>
                </c:pt>
              </c:strCache>
            </c:strRef>
          </c:tx>
          <c:spPr>
            <a:solidFill>
              <a:srgbClr val="009AD7"/>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Leaders at my organization encourage the creation and reuse of modular business capabilities and technologies.</c:v>
                </c:pt>
                <c:pt idx="1">
                  <c:v>We combine business elements (e.g., capabilities, products, services, etc.) in multiple ways to create new value.</c:v>
                </c:pt>
                <c:pt idx="2">
                  <c:v>The work of producing technology capabilities is modularized and automated using APIs, microservices and other modular components.</c:v>
                </c:pt>
              </c:strCache>
            </c:strRef>
          </c:cat>
          <c:val>
            <c:numRef>
              <c:f>Sheet1!$B$3:$D$3</c:f>
              <c:numCache>
                <c:formatCode>0%</c:formatCode>
                <c:ptCount val="3"/>
                <c:pt idx="0">
                  <c:v>0.31372549019607843</c:v>
                </c:pt>
                <c:pt idx="1">
                  <c:v>0.50980392156862742</c:v>
                </c:pt>
                <c:pt idx="2">
                  <c:v>0.41</c:v>
                </c:pt>
              </c:numCache>
            </c:numRef>
          </c:val>
          <c:extLst xmlns:c16r2="http://schemas.microsoft.com/office/drawing/2015/06/chart">
            <c:ext xmlns:c16="http://schemas.microsoft.com/office/drawing/2014/chart" uri="{C3380CC4-5D6E-409C-BE32-E72D297353CC}">
              <c16:uniqueId val="{00000001-10CC-4D10-AAC4-F1235BBA259E}"/>
            </c:ext>
          </c:extLst>
        </c:ser>
        <c:dLbls>
          <c:dLblPos val="outEnd"/>
          <c:showLegendKey val="0"/>
          <c:showVal val="1"/>
          <c:showCatName val="0"/>
          <c:showSerName val="0"/>
          <c:showPercent val="0"/>
          <c:showBubbleSize val="0"/>
        </c:dLbls>
        <c:gapWidth val="50"/>
        <c:axId val="256661280"/>
        <c:axId val="256660104"/>
      </c:barChart>
      <c:catAx>
        <c:axId val="256661280"/>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400" b="0" i="0" u="none" strike="noStrike" kern="1200" baseline="0">
                <a:solidFill>
                  <a:schemeClr val="tx1"/>
                </a:solidFill>
                <a:latin typeface="Arial" panose="020B0604020202020204" pitchFamily="34" charset="0"/>
                <a:ea typeface="+mn-ea"/>
                <a:cs typeface="+mn-cs"/>
              </a:defRPr>
            </a:pPr>
            <a:endParaRPr lang="en-US"/>
          </a:p>
        </c:txPr>
        <c:crossAx val="256660104"/>
        <c:crosses val="autoZero"/>
        <c:auto val="1"/>
        <c:lblAlgn val="ctr"/>
        <c:lblOffset val="100"/>
        <c:noMultiLvlLbl val="0"/>
      </c:catAx>
      <c:valAx>
        <c:axId val="256660104"/>
        <c:scaling>
          <c:orientation val="minMax"/>
          <c:max val="1"/>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56661280"/>
        <c:crosses val="max"/>
        <c:crossBetween val="between"/>
        <c:majorUnit val="0.5"/>
      </c:valAx>
      <c:spPr>
        <a:noFill/>
        <a:ln>
          <a:noFill/>
        </a:ln>
        <a:effectLst/>
      </c:spPr>
    </c:plotArea>
    <c:legend>
      <c:legendPos val="tr"/>
      <c:layout>
        <c:manualLayout>
          <c:xMode val="edge"/>
          <c:yMode val="edge"/>
          <c:x val="0.88617578773861705"/>
          <c:y val="0"/>
          <c:w val="0.10662995744753317"/>
          <c:h val="0.4962514279079747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009AD7"/>
              </a:solidFill>
              <a:ln w="12700">
                <a:solidFill>
                  <a:srgbClr val="FFFFFF"/>
                </a:solidFill>
              </a:ln>
            </c:spPr>
            <c:extLst xmlns:c16r2="http://schemas.microsoft.com/office/drawing/2015/06/chart">
              <c:ext xmlns:c16="http://schemas.microsoft.com/office/drawing/2014/chart" uri="{C3380CC4-5D6E-409C-BE32-E72D297353CC}">
                <c16:uniqueId val="{00000001-BEC6-6D4E-A9DA-3A348616EDAB}"/>
              </c:ext>
            </c:extLst>
          </c:dPt>
          <c:dPt>
            <c:idx val="1"/>
            <c:bubble3D val="0"/>
            <c:extLst xmlns:c16r2="http://schemas.microsoft.com/office/drawing/2015/06/chart">
              <c:ext xmlns:c16="http://schemas.microsoft.com/office/drawing/2014/chart" uri="{C3380CC4-5D6E-409C-BE32-E72D297353CC}">
                <c16:uniqueId val="{00000003-BEC6-6D4E-A9DA-3A348616EDAB}"/>
              </c:ext>
            </c:extLst>
          </c:dPt>
          <c:dLbls>
            <c:delete val="1"/>
          </c:dLbls>
          <c:cat>
            <c:strRef>
              <c:f>Sheet1!$A$2:$A$3</c:f>
              <c:strCache>
                <c:ptCount val="2"/>
                <c:pt idx="0">
                  <c:v>1st Area</c:v>
                </c:pt>
                <c:pt idx="1">
                  <c:v>2nd Area</c:v>
                </c:pt>
              </c:strCache>
            </c:strRef>
          </c:cat>
          <c:val>
            <c:numRef>
              <c:f>Sheet1!$B$2:$B$3</c:f>
              <c:numCache>
                <c:formatCode>0%</c:formatCode>
                <c:ptCount val="2"/>
                <c:pt idx="0">
                  <c:v>0.68</c:v>
                </c:pt>
                <c:pt idx="1">
                  <c:v>0.32</c:v>
                </c:pt>
              </c:numCache>
            </c:numRef>
          </c:val>
          <c:extLst xmlns:c16r2="http://schemas.microsoft.com/office/drawing/2015/06/chart">
            <c:ext xmlns:c16="http://schemas.microsoft.com/office/drawing/2014/chart" uri="{C3380CC4-5D6E-409C-BE32-E72D297353CC}">
              <c16:uniqueId val="{00000004-BEC6-6D4E-A9DA-3A348616EDAB}"/>
            </c:ext>
          </c:extLst>
        </c:ser>
        <c:dLbls>
          <c:showLegendKey val="0"/>
          <c:showVal val="1"/>
          <c:showCatName val="0"/>
          <c:showSerName val="0"/>
          <c:showPercent val="0"/>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707602339181287"/>
          <c:y val="0.14526315789473684"/>
          <c:w val="0.51169590643274854"/>
          <c:h val="0.73684210526315785"/>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009AD7"/>
              </a:solidFill>
              <a:ln w="12700">
                <a:solidFill>
                  <a:srgbClr val="FFFFFF"/>
                </a:solidFill>
              </a:ln>
            </c:spPr>
            <c:extLst xmlns:c16r2="http://schemas.microsoft.com/office/drawing/2015/06/chart">
              <c:ext xmlns:c16="http://schemas.microsoft.com/office/drawing/2014/chart" uri="{C3380CC4-5D6E-409C-BE32-E72D297353CC}">
                <c16:uniqueId val="{00000001-B92B-7646-9F7F-63E1CD61BEF9}"/>
              </c:ext>
            </c:extLst>
          </c:dPt>
          <c:dPt>
            <c:idx val="1"/>
            <c:bubble3D val="0"/>
            <c:extLst xmlns:c16r2="http://schemas.microsoft.com/office/drawing/2015/06/chart">
              <c:ext xmlns:c16="http://schemas.microsoft.com/office/drawing/2014/chart" uri="{C3380CC4-5D6E-409C-BE32-E72D297353CC}">
                <c16:uniqueId val="{00000002-B92B-7646-9F7F-63E1CD61BEF9}"/>
              </c:ext>
            </c:extLst>
          </c:dPt>
          <c:dLbls>
            <c:delete val="1"/>
          </c:dLbls>
          <c:cat>
            <c:strRef>
              <c:f>Sheet1!$A$2:$A$3</c:f>
              <c:strCache>
                <c:ptCount val="2"/>
                <c:pt idx="0">
                  <c:v>1st Area</c:v>
                </c:pt>
                <c:pt idx="1">
                  <c:v>2nd Area</c:v>
                </c:pt>
              </c:strCache>
            </c:strRef>
          </c:cat>
          <c:val>
            <c:numRef>
              <c:f>Sheet1!$B$2:$B$3</c:f>
              <c:numCache>
                <c:formatCode>0%</c:formatCode>
                <c:ptCount val="2"/>
                <c:pt idx="0">
                  <c:v>0.63</c:v>
                </c:pt>
                <c:pt idx="1">
                  <c:v>0.37</c:v>
                </c:pt>
              </c:numCache>
            </c:numRef>
          </c:val>
          <c:extLst xmlns:c16r2="http://schemas.microsoft.com/office/drawing/2015/06/chart">
            <c:ext xmlns:c16="http://schemas.microsoft.com/office/drawing/2014/chart" uri="{C3380CC4-5D6E-409C-BE32-E72D297353CC}">
              <c16:uniqueId val="{00000003-B92B-7646-9F7F-63E1CD61BEF9}"/>
            </c:ext>
          </c:extLst>
        </c:ser>
        <c:dLbls>
          <c:showLegendKey val="0"/>
          <c:showVal val="1"/>
          <c:showCatName val="0"/>
          <c:showSerName val="0"/>
          <c:showPercent val="0"/>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panose="020B0503030202060203"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8/20/2021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xmlns=""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xmlns=""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202N: [Role]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p:cSld>
    <p:spTree>
      <p:nvGrpSpPr>
        <p:cNvPr id="1" name="Shape 2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AF81D4-3D26-4C17-80C8-0467778FF4F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F3F469BB-9656-4376-BBB5-AB3F8FB648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70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In many organizations, enterprise architecture has focused on the execution end of the strategy cycle. The key focuses are supporting projects and initiatives, and defining the principles, policies and standards that help manage complexity. Over the past five years, there has been a shift toward business-outcome-driven enterprise architecture (BODEA), which has extended the reach of the EA practice into the strategy end of the cycle. Enterprise architecture leaders must identify business outcomes, the supporting business capabilities, change requirements and roadmaps. This activity provides real value and helps organizations execute on their strategies.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But what happens before the business outcomes are defined? This is the vague, “sense-making” part of the strategy cycle, where there are no real answers, but a whole lot of questions — including:</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What are our competitors doing?</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How can we use artificial intelligence (AI)?</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What do our customers really want?</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Should we acquire another company?</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list goes on. It’s into this part of the strategy cycle that EA can bring a set of internal management consulting services that provide insight and clarity to the executives and stakeholders involved.</a:t>
            </a: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Given the uncertain nature of the coming years, the ability to support business executives to shape strategy, and do so in a quick, iterative way will make the EA practice invaluable.</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Evolve Enterprise Architecture Into an Internal Management Consultancy — G00752867</a:t>
            </a:r>
          </a:p>
          <a:p>
            <a:endParaRPr lang="en-US" sz="1200" dirty="0">
              <a:effectLst/>
              <a:latin typeface="Arial" panose="020B0604020202020204" pitchFamily="34" charset="0"/>
              <a:ea typeface="Arial" panose="020B0604020202020204" pitchFamily="34" charset="0"/>
            </a:endParaRPr>
          </a:p>
          <a:p>
            <a:r>
              <a:rPr lang="en-US" sz="1200" dirty="0">
                <a:effectLst/>
                <a:latin typeface="Arial" panose="020B0604020202020204" pitchFamily="34" charset="0"/>
                <a:ea typeface="Arial" panose="020B0604020202020204" pitchFamily="34" charset="0"/>
              </a:rPr>
              <a:t>3 Steps to Creating Enterprise Architecture Services — G00716506</a:t>
            </a:r>
            <a:endParaRPr lang="en-US" sz="1200" dirty="0">
              <a:cs typeface="Arial"/>
            </a:endParaRPr>
          </a:p>
        </p:txBody>
      </p:sp>
    </p:spTree>
    <p:extLst>
      <p:ext uri="{BB962C8B-B14F-4D97-AF65-F5344CB8AC3E}">
        <p14:creationId xmlns:p14="http://schemas.microsoft.com/office/powerpoint/2010/main" val="273384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As digital innovation moves into the business, an increasingly popular approach is product management. Initially this came about as a result of the business’s frustration with the stop-start nature of projects, and the desire to innovate continuously. Product teams are often led by the business, bringing together a highly collaborative, cross-functional team — that is, a ‘”fusion” team. Many of these fusion teams also have their own captive IT resources.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While the product management approach is powerful, architecture is needed to make it work. This ranges from defining the business architecture that sets the goals and boundaries for products, through to defining the product architecture. This is a new “service” that EA teams can offer, and one where they have an important role to play.</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Enterprise Architecture Adapted for Product Lines (The Hanover) — G00710849</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Product Management Foundations — G00750540</a:t>
            </a:r>
          </a:p>
        </p:txBody>
      </p:sp>
      <p:sp>
        <p:nvSpPr>
          <p:cNvPr id="4" name="Slide Image Placeholder 3">
            <a:extLst>
              <a:ext uri="{FF2B5EF4-FFF2-40B4-BE49-F238E27FC236}">
                <a16:creationId xmlns:a16="http://schemas.microsoft.com/office/drawing/2014/main" xmlns="" id="{EF4DD835-97B6-4B90-AF26-D344A579B731}"/>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3620732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865D9595-20A2-4AD6-AE7F-747D68BF5E04}"/>
              </a:ext>
            </a:extLst>
          </p:cNvPr>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As many organizations have found out, adaptability — the ability to change, and change quickly — is a valuable capability. Many of the trends shaping organizations are setting the stage for the adaptable, or “composable” enterprise:</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Creating an adaptive technology base — </a:t>
            </a:r>
            <a:r>
              <a:rPr lang="en-US" sz="1200" dirty="0">
                <a:effectLst/>
                <a:latin typeface="Arial" panose="020B0604020202020204" pitchFamily="34" charset="0"/>
                <a:ea typeface="Arial" panose="020B0604020202020204" pitchFamily="34" charset="0"/>
                <a:cs typeface="Times New Roman" panose="02020603050405020304" pitchFamily="18" charset="0"/>
              </a:rPr>
              <a:t>Let’s begin at the technology level. Modularity, platforms, open architectures and associated technologies (like APIs and cloud), allow the rapid configuration and evolution of the technology base. With these in place, it’s also easy to incorporate other elements — such as SaaS and outsourcing capabilities — to further increase adaptability.</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Use iterative working practices — </a:t>
            </a:r>
            <a:r>
              <a:rPr lang="en-US" sz="1200" dirty="0">
                <a:effectLst/>
                <a:latin typeface="Arial" panose="020B0604020202020204" pitchFamily="34" charset="0"/>
                <a:ea typeface="Arial" panose="020B0604020202020204" pitchFamily="34" charset="0"/>
                <a:cs typeface="Times New Roman" panose="02020603050405020304" pitchFamily="18" charset="0"/>
              </a:rPr>
              <a:t>Having a flexible technology base isn’t enough. We need the working practices to take advantage of it. The shift to product management is key, as are iterative design approaches (such as design thinking and agile) and the ability to innovate and experiment.</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Business design —</a:t>
            </a:r>
            <a:r>
              <a:rPr lang="en-US" sz="1200" dirty="0">
                <a:effectLst/>
                <a:latin typeface="Arial" panose="020B0604020202020204" pitchFamily="34" charset="0"/>
                <a:ea typeface="Arial" panose="020B0604020202020204" pitchFamily="34" charset="0"/>
                <a:cs typeface="Times New Roman" panose="02020603050405020304" pitchFamily="18" charset="0"/>
              </a:rPr>
              <a:t> All of this needs to be driven by a business design approach that allows the business to change quickly, and in a way that is easy to execute.</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We see enterprise architecture leaders playing a role in helping shift their organizations to become more adaptable at each of these levels.</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p>
          <a:p>
            <a:pPr>
              <a:lnSpc>
                <a:spcPct val="115000"/>
              </a:lnSpc>
              <a:spcBef>
                <a:spcPts val="1200"/>
              </a:spcBef>
              <a:spcAft>
                <a:spcPts val="1200"/>
              </a:spcAft>
            </a:pPr>
            <a:r>
              <a:rPr lang="en-US" sz="1200" dirty="0">
                <a:solidFill>
                  <a:srgbClr val="6F7878"/>
                </a:solidFill>
                <a:latin typeface="+mn-lt"/>
                <a:ea typeface="Arial"/>
                <a:cs typeface="Arial"/>
                <a:sym typeface="Arial"/>
              </a:rPr>
              <a:t>The 2022 Gartner CIO Agenda Pilot Survey </a:t>
            </a:r>
            <a:r>
              <a:rPr lang="en-US" b="0" i="0" dirty="0">
                <a:solidFill>
                  <a:srgbClr val="424242"/>
                </a:solidFill>
                <a:effectLst/>
                <a:latin typeface="+mn-lt"/>
              </a:rPr>
              <a:t>was conducted online from 19 March through 26 March 2021, with 84 participants from the CIO Gartner Research Circle, a Gartner-managed panel.</a:t>
            </a:r>
            <a:endParaRPr lang="en-US" sz="1200" b="1" dirty="0">
              <a:solidFill>
                <a:srgbClr val="6F7878"/>
              </a:solidFill>
              <a:effectLst/>
              <a:latin typeface="+mn-lt"/>
              <a:ea typeface="Arial"/>
              <a:cs typeface="Arial"/>
              <a:sym typeface="Arial"/>
            </a:endParaRP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Better Digital Business by Design With the Business Architecture Landscape — G00739500</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Adopt a Mesh App and Service Architecture to Power Your Digital Business — G00392875</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Architect for Adaptability to Build a Resilient Enterprise — G00745176</a:t>
            </a:r>
          </a:p>
        </p:txBody>
      </p:sp>
      <p:sp>
        <p:nvSpPr>
          <p:cNvPr id="5" name="Slide Image Placeholder 4">
            <a:extLst>
              <a:ext uri="{FF2B5EF4-FFF2-40B4-BE49-F238E27FC236}">
                <a16:creationId xmlns:a16="http://schemas.microsoft.com/office/drawing/2014/main" xmlns="" id="{37D9EE2C-4F82-403E-A6B5-663CAC194083}"/>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92825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What can enterprise architecture leaders do to overcome these challenges and address these trends? We have four key next steps that enterprise architecture leaders should take to mature their practices.</a:t>
            </a:r>
          </a:p>
        </p:txBody>
      </p:sp>
    </p:spTree>
    <p:extLst>
      <p:ext uri="{BB962C8B-B14F-4D97-AF65-F5344CB8AC3E}">
        <p14:creationId xmlns:p14="http://schemas.microsoft.com/office/powerpoint/2010/main" val="2266056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Shifting toward internal management consulting will mean reframing and rebranding the EA practice. Our aim is to provide a clear definition of what EA is, how it works and how it adds value. Essentially “internal management consulting” is a way of thinking about EA. Most people will be familiar with management consulting and the big-brand consultants, and we can use that familiarity to pick out key elements that describe EA — such as specialist skills and independent advice.</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Clarify your vision for EA — how it will add value, and what type of internal consultancy you will be? For example, will you be a strategic consultancy like McKinsey or Bain, or have more of a technical specialty like Accenture or IBM? Ask yourself:</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Why does EA exist?</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What value will we add for our “customers”?</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What types of problem will we help our customers solve?</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How do we want our stakeholders to talk about EA?</a:t>
            </a: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 </a:t>
            </a: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Develop your brand identity and brand values. Create a storyline for the EA practice. </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Test these out with some of your more open stakeholders, and consider renaming the EA practice to align with your brand — for example, digital transformation, business design or business modeling. This tactic is increasingly popular.</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Evolve Enterprise Architecture Into an Internal Management Consultancy — G00752867</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5 Steps to Construct a Winning Value Proposition That Positions EA as an Internal Management Consultancy — G00718251</a:t>
            </a:r>
          </a:p>
        </p:txBody>
      </p:sp>
      <p:sp>
        <p:nvSpPr>
          <p:cNvPr id="5" name="Slide Image Placeholder 4">
            <a:extLst>
              <a:ext uri="{FF2B5EF4-FFF2-40B4-BE49-F238E27FC236}">
                <a16:creationId xmlns:a16="http://schemas.microsoft.com/office/drawing/2014/main" xmlns="" id="{DC0344AD-9A01-4EB2-8BE1-C40F5E87FAF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466982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Your leadership style can be adjusted to fit the situation and context. The leader that can nurture a high-performing team will need to take advantage of each of these styles given the appropriate situation. Situational leadership approaches also recognize the receptiveness of each individual. Are they committed to the goal, or have they achieved competence at what they do? A new team member who does not understand the objectives of the group and who has not been sufficiently trained in core technical competencies should be communicated to with a different style (coaching) than a team member who understands the goal, is committed and has shown competence (this may be in the form of democratic influence or may even involve full-on delegation of responsibility).</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As organizations democratize digital delivery, the enterprise architecture leader will need to lead through influence — and by inspiring those on the EA team, along with its stakeholders.</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p>
          <a:p>
            <a:pPr>
              <a:lnSpc>
                <a:spcPct val="115000"/>
              </a:lnSpc>
              <a:spcBef>
                <a:spcPts val="1200"/>
              </a:spcBef>
              <a:spcAft>
                <a:spcPts val="1200"/>
              </a:spcAft>
            </a:pPr>
            <a:r>
              <a:rPr lang="en-US" sz="1200" dirty="0">
                <a:solidFill>
                  <a:srgbClr val="6F7878"/>
                </a:solidFill>
                <a:ea typeface="Arial"/>
                <a:cs typeface="Arial"/>
                <a:sym typeface="Arial"/>
              </a:rPr>
              <a:t>This data comes from Gartner’s Evolving Role and Responsibilities of Enterprise Architecture Groups Survey and from 2019 Gartner analysis involving interviews with several dozen enterprise architecture and technology innovation leaders about their evolving role and responsibilities.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Art of Building High Performance Teams — G00369649</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Marquet, L. D. (2013). “</a:t>
            </a:r>
            <a:r>
              <a:rPr lang="en-US" sz="1200" i="1" dirty="0">
                <a:effectLst/>
                <a:latin typeface="Arial" panose="020B0604020202020204" pitchFamily="34" charset="0"/>
                <a:ea typeface="Arial" panose="020B0604020202020204" pitchFamily="34" charset="0"/>
              </a:rPr>
              <a:t>Turn the ship around!: A true story of turning followers into leaders</a:t>
            </a:r>
            <a:r>
              <a:rPr lang="en-US" sz="1200" dirty="0">
                <a:effectLst/>
                <a:latin typeface="Arial" panose="020B0604020202020204" pitchFamily="34" charset="0"/>
                <a:ea typeface="Arial" panose="020B0604020202020204" pitchFamily="34" charset="0"/>
              </a:rPr>
              <a:t>.” Penguin.</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Goleman, D. (2019). “</a:t>
            </a:r>
            <a:r>
              <a:rPr lang="en-US" sz="1200" i="1" dirty="0">
                <a:effectLst/>
                <a:latin typeface="Arial" panose="020B0604020202020204" pitchFamily="34" charset="0"/>
                <a:ea typeface="Arial" panose="020B0604020202020204" pitchFamily="34" charset="0"/>
              </a:rPr>
              <a:t>The emotionally intelligent leader</a:t>
            </a:r>
            <a:r>
              <a:rPr lang="en-US" sz="1200" dirty="0">
                <a:effectLst/>
                <a:latin typeface="Arial" panose="020B0604020202020204" pitchFamily="34" charset="0"/>
                <a:ea typeface="Arial" panose="020B0604020202020204" pitchFamily="34" charset="0"/>
              </a:rPr>
              <a:t>.” Harvard Business Press.</a:t>
            </a:r>
          </a:p>
        </p:txBody>
      </p:sp>
      <p:sp>
        <p:nvSpPr>
          <p:cNvPr id="5" name="Slide Image Placeholder 4">
            <a:extLst>
              <a:ext uri="{FF2B5EF4-FFF2-40B4-BE49-F238E27FC236}">
                <a16:creationId xmlns:a16="http://schemas.microsoft.com/office/drawing/2014/main" xmlns="" id="{1F88B1DB-B3DC-427E-9D32-521291D513CB}"/>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363751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One of the key insights from our research on digital is that successful innovation and transformation depend on highly collaborative cross-functional teams. Successful transformation requires a collective effort that brings together individuals and teams representing different perspectives and responsibilities. This diversity of ideas and people, coupled with a culture of collaboration and innovation, allows people across the organization to spot new ideas and collectively evolve to realize them.</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To do this, the EA team must cultivate its organizational network and reach out to individuals and teams from key areas (for example, business analysts, business strategists, business relationship managers and the project management office [PMO]). The EA team can use more “adaptive governance” approaches, such as a “center of excellence,” which brings people together. Ideally, this network is driven by the senior executive team that is leading the transformation, but it often requires the EA team to make the effort. Diverse and collaborative networks are the foundation of organizational resilience.</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EA’s Role in Supporting Fusion Teams — G00714411</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10 Ways to Avoid Mistakes in Thinking About the Future — G00746124</a:t>
            </a:r>
          </a:p>
        </p:txBody>
      </p:sp>
    </p:spTree>
    <p:extLst>
      <p:ext uri="{BB962C8B-B14F-4D97-AF65-F5344CB8AC3E}">
        <p14:creationId xmlns:p14="http://schemas.microsoft.com/office/powerpoint/2010/main" val="1523352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izenplatzhalt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 key task for enterprise architecture leaders is keeping the team focused on delivering business value. It begins with being customer-centric — knowing the outcomes that they are looking for and what their real needs are. Then, they must shape the business outcome, along with the metrics that will guide the team’s delivery. They must tell the story of the value added. </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Next, enterprise architecture leaders must align the team to the customer and the outcomes. Make sure that each member of the team really knows what their role will be and what is expected of them. Deliver early, and often, and make sure that your customer knows what you’re working on as you go. Use techniques such as Kanban to help your delivery.</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Track your progress and make adjustments if needed. Learn as </a:t>
            </a:r>
            <a:r>
              <a:rPr lang="en-US" sz="1200">
                <a:effectLst/>
                <a:latin typeface="Arial" panose="020B0604020202020204" pitchFamily="34" charset="0"/>
                <a:ea typeface="Arial" panose="020B0604020202020204" pitchFamily="34" charset="0"/>
              </a:rPr>
              <a:t>you go </a:t>
            </a:r>
            <a:r>
              <a:rPr lang="en-US" sz="1200" dirty="0">
                <a:effectLst/>
                <a:latin typeface="Arial" panose="020B0604020202020204" pitchFamily="34" charset="0"/>
                <a:ea typeface="Arial" panose="020B0604020202020204" pitchFamily="34" charset="0"/>
              </a:rPr>
              <a:t>and use a continuous improvement approach to refine your delivery. Lastly, debrief the client. Make sure they are really clear on what you have done for them, and the value-add that they are receiving. Get feedback and ideas for improvement that you and your team can incorporate next time.</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Calibrate Digital </a:t>
            </a:r>
            <a:r>
              <a:rPr lang="en-US" sz="1200" dirty="0" err="1">
                <a:effectLst/>
                <a:latin typeface="Arial" panose="020B0604020202020204" pitchFamily="34" charset="0"/>
                <a:ea typeface="Arial" panose="020B0604020202020204" pitchFamily="34" charset="0"/>
              </a:rPr>
              <a:t>KPIs</a:t>
            </a:r>
            <a:r>
              <a:rPr lang="en-US" sz="1200" dirty="0">
                <a:effectLst/>
                <a:latin typeface="Arial" panose="020B0604020202020204" pitchFamily="34" charset="0"/>
                <a:ea typeface="Arial" panose="020B0604020202020204" pitchFamily="34" charset="0"/>
              </a:rPr>
              <a:t> to Accelerate and Build Digital Business Momentum — </a:t>
            </a:r>
            <a:r>
              <a:rPr lang="en-US" sz="1200" dirty="0" err="1">
                <a:effectLst/>
                <a:latin typeface="Arial" panose="020B0604020202020204" pitchFamily="34" charset="0"/>
                <a:ea typeface="Arial" panose="020B0604020202020204" pitchFamily="34" charset="0"/>
              </a:rPr>
              <a:t>G00745075</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endParaRPr lang="en-US" sz="1200" b="0" dirty="0">
              <a:effectLst/>
              <a:latin typeface="Arial" panose="020B0604020202020204" pitchFamily="34" charset="0"/>
            </a:endParaRPr>
          </a:p>
          <a:p>
            <a:pPr>
              <a:lnSpc>
                <a:spcPct val="115000"/>
              </a:lnSpc>
              <a:spcBef>
                <a:spcPts val="1200"/>
              </a:spcBef>
              <a:spcAft>
                <a:spcPts val="1200"/>
              </a:spcAft>
            </a:pPr>
            <a:r>
              <a:rPr lang="en-US" sz="1200" b="0" dirty="0">
                <a:effectLst/>
                <a:latin typeface="Arial" panose="020B0604020202020204" pitchFamily="34" charset="0"/>
              </a:rPr>
              <a:t>Ignition Guide to Creating a Functional Health Dashboard for the Head of EA — </a:t>
            </a:r>
            <a:r>
              <a:rPr lang="en-US" sz="1200" b="0" dirty="0" err="1">
                <a:effectLst/>
                <a:latin typeface="Arial" panose="020B0604020202020204" pitchFamily="34" charset="0"/>
              </a:rPr>
              <a:t>G00366685</a:t>
            </a:r>
            <a:endParaRPr lang="en-US" sz="1200" b="0" dirty="0">
              <a:effectLst/>
              <a:latin typeface="Arial" panose="020B0604020202020204" pitchFamily="34" charset="0"/>
            </a:endParaRPr>
          </a:p>
        </p:txBody>
      </p:sp>
      <p:sp>
        <p:nvSpPr>
          <p:cNvPr id="6" name="Slide Image Placeholder 5">
            <a:extLst>
              <a:ext uri="{FF2B5EF4-FFF2-40B4-BE49-F238E27FC236}">
                <a16:creationId xmlns:a16="http://schemas.microsoft.com/office/drawing/2014/main" xmlns="" id="{AA0A143A-0C38-4A20-81A8-0E895C8B6306}"/>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35717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34570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2371" y="3134805"/>
            <a:ext cx="6373258" cy="5502055"/>
          </a:xfrm>
        </p:spPr>
        <p:txBody>
          <a:bodyPr vert="horz" lIns="0" tIns="0" rIns="0" bIns="0" rtlCol="0"/>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This slide contains a selection of resources that enterprise architecture leaders can use to start taking action and addressing the challenges and trends impacting their organizations.</a:t>
            </a:r>
          </a:p>
        </p:txBody>
      </p:sp>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54999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In our 2021 Leadership Vision, we identify four priorities for enterprise architecture (EA) leaders:</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Redefine EA — </a:t>
            </a:r>
            <a:r>
              <a:rPr lang="en-US" sz="1200" dirty="0">
                <a:effectLst/>
                <a:latin typeface="Arial" panose="020B0604020202020204" pitchFamily="34" charset="0"/>
                <a:ea typeface="Arial" panose="020B0604020202020204" pitchFamily="34" charset="0"/>
                <a:cs typeface="Times New Roman" panose="02020603050405020304" pitchFamily="18" charset="0"/>
              </a:rPr>
              <a:t>Here enterprise architecture leaders redefine, for their organizations, what EA is and how it adds business value. This also involves changing the narrative around EA in the organization, and helping all stakeholders to develop a shared understanding of EA.</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Change the way you lead — </a:t>
            </a:r>
            <a:r>
              <a:rPr lang="en-US" sz="1200" dirty="0">
                <a:effectLst/>
                <a:latin typeface="Arial" panose="020B0604020202020204" pitchFamily="34" charset="0"/>
                <a:ea typeface="Arial" panose="020B0604020202020204" pitchFamily="34" charset="0"/>
                <a:cs typeface="Times New Roman" panose="02020603050405020304" pitchFamily="18" charset="0"/>
              </a:rPr>
              <a:t>As the pace of change increases and teams become more devolved, enterprise architecture leaders need a different style of leadership that emphasizes building a team that knows what to do. This shifts the focus of leadership to coaching and mentoring.</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Build the EA team — </a:t>
            </a:r>
            <a:r>
              <a:rPr lang="en-US" sz="1200" dirty="0">
                <a:effectLst/>
                <a:latin typeface="Arial" panose="020B0604020202020204" pitchFamily="34" charset="0"/>
                <a:ea typeface="Arial" panose="020B0604020202020204" pitchFamily="34" charset="0"/>
                <a:cs typeface="Times New Roman" panose="02020603050405020304" pitchFamily="18" charset="0"/>
              </a:rPr>
              <a:t>As the value add and types of service that the EA team offer change, new skills and competencies will be needed by the team. This ranges from data science and product design, through to new working practices such as design thinking.</a:t>
            </a:r>
          </a:p>
          <a:p>
            <a:pPr marL="342900" lvl="0" indent="-342900">
              <a:lnSpc>
                <a:spcPct val="115000"/>
              </a:lnSpc>
              <a:spcBef>
                <a:spcPts val="1200"/>
              </a:spcBef>
              <a:spcAft>
                <a:spcPts val="1200"/>
              </a:spcAft>
              <a:buFont typeface="Arial" panose="020B0604020202020204" pitchFamily="34" charset="0"/>
              <a:buChar char="•"/>
              <a:tabLst>
                <a:tab pos="4572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Deliver business value — </a:t>
            </a:r>
            <a:r>
              <a:rPr lang="en-US" sz="1200" dirty="0">
                <a:effectLst/>
                <a:latin typeface="Arial" panose="020B0604020202020204" pitchFamily="34" charset="0"/>
                <a:ea typeface="Arial" panose="020B0604020202020204" pitchFamily="34" charset="0"/>
                <a:cs typeface="Times New Roman" panose="02020603050405020304" pitchFamily="18" charset="0"/>
              </a:rPr>
              <a:t>With the stage set, the enterprise architecture leader must focus the team and its efforts on delivering business value.</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In this research we will go through the background to this model, and then close with more specific guidance for each element.</a:t>
            </a:r>
          </a:p>
        </p:txBody>
      </p:sp>
    </p:spTree>
    <p:extLst>
      <p:ext uri="{BB962C8B-B14F-4D97-AF65-F5344CB8AC3E}">
        <p14:creationId xmlns:p14="http://schemas.microsoft.com/office/powerpoint/2010/main" val="245438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There are three categories of issues that this presentation will help enterprise architecture leaders address. We will discuss the three pressing challenges that enterprise architecture leaders are facing, four major trends that are impacting the function, and four actions that enterprise architecture leaders can take to move the practice forward.</a:t>
            </a:r>
          </a:p>
        </p:txBody>
      </p:sp>
    </p:spTree>
    <p:extLst>
      <p:ext uri="{BB962C8B-B14F-4D97-AF65-F5344CB8AC3E}">
        <p14:creationId xmlns:p14="http://schemas.microsoft.com/office/powerpoint/2010/main" val="155901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Let’s start with the top challenges facing enterprise architecture leaders of today.</a:t>
            </a:r>
          </a:p>
        </p:txBody>
      </p:sp>
    </p:spTree>
    <p:extLst>
      <p:ext uri="{BB962C8B-B14F-4D97-AF65-F5344CB8AC3E}">
        <p14:creationId xmlns:p14="http://schemas.microsoft.com/office/powerpoint/2010/main" val="316161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08CD845-E6CC-45E8-9EA9-145730EB5A32}"/>
              </a:ext>
            </a:extLst>
          </p:cNvPr>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Our first challenge is the acceleration of pace of digital initiatives. For many organizations, the main response to the pandemic was to accelerate the shift to digital — from enabling more home working for staff, through to innovating with new products and services for customers. Almost every part of the organization has been the focus of a digital strategy effort. As our survey shows 69% of boards of directors want to accelerate their digital initiatives.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This has proved challenging for several reasons. The first, and most obviously, was that organizations and their teams were adjusting to the new realities of remote working caused by the pandemic. This quite naturally created a bottleneck for digital initiatives. </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There was also the need to develop a new partnership and new ways of working with the business, for example by shifting from project- to product-based approaches. The challenge here is that it often takes several cycles to build the relationship and get new ways of working efficiently.</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Similarly for enterprise architecture teams, many were over-stretched simply from the response to the pandemic and adjusting to the short-term priorities of the organization. Shifting gear to support the new digital initiatives has proven a strain. Like other parts of the IT organization, EA teams have taken time to adapt and evolve into the new working arrangements.</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2021 Gartner View From the Board of Directors Survey was conducted was conducted online from May through June 2020 among 265 respondents from the U.S., EMEA and Asia/Pacific.</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Survey Analysis: Executive Leaders Should Align to Board Priorities for 2021 — G00735239</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2021 CIO Agenda: Global Perspectives on ‘Seize This Opportunity for Digital Business Acceleration’ — G00734305</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2021 CEO Survey Research Collection: Introduction and Overview — G00747199</a:t>
            </a:r>
          </a:p>
        </p:txBody>
      </p:sp>
    </p:spTree>
    <p:extLst>
      <p:ext uri="{BB962C8B-B14F-4D97-AF65-F5344CB8AC3E}">
        <p14:creationId xmlns:p14="http://schemas.microsoft.com/office/powerpoint/2010/main" val="266521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F2BFA483-3316-4E39-BDFA-E56A0D3C2CBB}"/>
              </a:ext>
            </a:extLst>
          </p:cNvPr>
          <p:cNvSpPr>
            <a:spLocks noGrp="1" noRot="1" noChangeAspect="1"/>
          </p:cNvSpPr>
          <p:nvPr>
            <p:ph type="sldImg"/>
          </p:nvPr>
        </p:nvSpPr>
        <p:spPr>
          <a:xfrm>
            <a:off x="1457325" y="692150"/>
            <a:ext cx="4400550" cy="2474913"/>
          </a:xfrm>
          <a:noFill/>
          <a:ln w="12700">
            <a:solidFill>
              <a:prstClr val="black"/>
            </a:solidFill>
          </a:ln>
        </p:spPr>
      </p:sp>
      <p:sp>
        <p:nvSpPr>
          <p:cNvPr id="5" name="Notes Placeholder 4">
            <a:extLst>
              <a:ext uri="{FF2B5EF4-FFF2-40B4-BE49-F238E27FC236}">
                <a16:creationId xmlns:a16="http://schemas.microsoft.com/office/drawing/2014/main" xmlns="" id="{2971E28E-6831-4B21-80FD-0D2D222C65F3}"/>
              </a:ext>
            </a:extLst>
          </p:cNvPr>
          <p:cNvSpPr>
            <a:spLocks noGrp="1" noChangeAspect="1"/>
          </p:cNvSpPr>
          <p:nvPr>
            <p:ph type="body" idx="1"/>
          </p:nvPr>
        </p:nvSpPr>
        <p:spPr>
          <a:xfrm>
            <a:off x="258529" y="3291546"/>
            <a:ext cx="6798142" cy="5777158"/>
          </a:xfrm>
        </p:spPr>
        <p:txBody>
          <a:bodyPr vert="horz" lIns="0" tIns="0" rIns="0" bIns="0" rtlCol="0"/>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Our second challenge is the “democratization” of digital capabilities. As Gartner research has shown, there has been a steady, and growing, shift in the delivery of digital capabilities — moving out of the IT organization into the business. This is coupled with an increase in strategic IT investment, also being driven by the business. This ranges from the simple — where a business group funds and runs a digital capability — through to product management approaches being driven from the business and by the business. This is often referred to as the democratization of digital capabilities.</a:t>
            </a: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Along with this shift into the business, there has also been a significant shift of digital capabilities to outside service providers. Outsourcing, “as-a-service” and the shift to cloud have all moved digital services outside the IT organization.</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This is a challenge for traditional approaches to enterprise architecture, which assume a simple business-IT relationship, and a unified IT organization. Enterprise architecture must now reshape itself to function in this democratized world, and moreover to facilitate this democratized world.</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gn="l">
              <a:buFont typeface="+mj-lt"/>
              <a:buNone/>
            </a:pPr>
            <a:r>
              <a:rPr lang="en-GB" b="0" i="0" dirty="0">
                <a:solidFill>
                  <a:srgbClr val="424242"/>
                </a:solidFill>
                <a:effectLst/>
                <a:latin typeface="+mn-lt"/>
              </a:rPr>
              <a:t>The 2021 Gartner Reimagining Technology Work Survey was conducted via an online panel in March among over 6,000 employees across functions, levels, industries and geographies. The survey examined the extent to which employees outside IT were involved in customizing and building analytics or technology solutions, the types of activities they performed, the teams and structures they worked in and the types of support they received. Twenty-nine percent of the total sample were employees of midsize enterprises.</a:t>
            </a:r>
          </a:p>
          <a:p>
            <a:pPr algn="l">
              <a:buFont typeface="+mj-lt"/>
              <a:buNone/>
            </a:pPr>
            <a:endParaRPr lang="en-GB" b="0" i="0" dirty="0">
              <a:solidFill>
                <a:srgbClr val="424242"/>
              </a:solidFill>
              <a:effectLst/>
              <a:latin typeface="+mn-lt"/>
            </a:endParaRPr>
          </a:p>
          <a:p>
            <a:pPr algn="l">
              <a:buFont typeface="+mj-lt"/>
              <a:buNone/>
            </a:pPr>
            <a:r>
              <a:rPr lang="en-GB" b="0" i="0">
                <a:solidFill>
                  <a:srgbClr val="424242"/>
                </a:solidFill>
                <a:effectLst/>
                <a:latin typeface="+mn-lt"/>
              </a:rPr>
              <a:t>The 2020 </a:t>
            </a:r>
            <a:r>
              <a:rPr lang="en-GB" b="0" i="0" dirty="0">
                <a:solidFill>
                  <a:srgbClr val="424242"/>
                </a:solidFill>
                <a:effectLst/>
                <a:latin typeface="+mn-lt"/>
              </a:rPr>
              <a:t>Gartner Digital Friction Survey was conducted among almost 5,000 employees — across functions, levels, industries and geographies — to assess the analytics and technology activities in their jobs and the reasons for performing those activities.</a:t>
            </a:r>
            <a:endParaRPr lang="en-US" sz="1200" dirty="0">
              <a:effectLst/>
              <a:latin typeface="+mn-lt"/>
              <a:ea typeface="Arial" panose="020B0604020202020204" pitchFamily="34" charset="0"/>
            </a:endParaRP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Presentation: Democratized Technology Delivery: The CIO’s New Opportunity to Boost the Value of IT — G00754237</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Design and Build the New Digital Foundations — G00733391</a:t>
            </a:r>
          </a:p>
        </p:txBody>
      </p:sp>
      <p:sp>
        <p:nvSpPr>
          <p:cNvPr id="6" name="Rectangle 5">
            <a:extLst>
              <a:ext uri="{FF2B5EF4-FFF2-40B4-BE49-F238E27FC236}">
                <a16:creationId xmlns:a16="http://schemas.microsoft.com/office/drawing/2014/main" xmlns="" id="{988CFBD2-E771-4482-942A-F4DFD26AAC93}"/>
              </a:ext>
            </a:extLst>
          </p:cNvPr>
          <p:cNvSpPr>
            <a:spLocks noChangeArrowheads="1"/>
          </p:cNvSpPr>
          <p:nvPr/>
        </p:nvSpPr>
        <p:spPr bwMode="auto">
          <a:xfrm>
            <a:off x="257387" y="381586"/>
            <a:ext cx="6799284" cy="301177"/>
          </a:xfrm>
          <a:prstGeom prst="rect">
            <a:avLst/>
          </a:prstGeom>
          <a:noFill/>
          <a:ln w="12700" algn="ctr">
            <a:noFill/>
            <a:miter lim="800000"/>
            <a:headEnd/>
            <a:tailEnd/>
          </a:ln>
        </p:spPr>
        <p:txBody>
          <a:bodyPr wrap="square" lIns="0" tIns="50072" rIns="100143" bIns="50072">
            <a:spAutoFit/>
          </a:bodyPr>
          <a:lstStyle/>
          <a:p>
            <a:pPr marL="0" marR="0" lvl="0" indent="0" algn="l" defTabSz="964935" rtl="0" eaLnBrk="1" fontAlgn="auto"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Placeholder for text (substitute your own text; delete when not used)</a:t>
            </a:r>
          </a:p>
        </p:txBody>
      </p:sp>
    </p:spTree>
    <p:extLst>
      <p:ext uri="{BB962C8B-B14F-4D97-AF65-F5344CB8AC3E}">
        <p14:creationId xmlns:p14="http://schemas.microsoft.com/office/powerpoint/2010/main" val="2604812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One of the realizations of the global pandemic for many organizations was the importance of resilience and adaptability. At a simple level, adaptability is being able to respond quickly and efficiently to change, and resilience is being able to do this over and over again. Adaptability and resilience rely on a number basic principles:</a:t>
            </a:r>
          </a:p>
          <a:p>
            <a:pPr marL="342900" lvl="0" indent="-342900">
              <a:lnSpc>
                <a:spcPct val="115000"/>
              </a:lnSpc>
              <a:spcBef>
                <a:spcPts val="1200"/>
              </a:spcBef>
              <a:spcAft>
                <a:spcPts val="1200"/>
              </a:spcAft>
              <a:buFont typeface="Symbol" panose="05050102010706020507" pitchFamily="18" charset="2"/>
              <a:buChar char=""/>
            </a:pPr>
            <a:r>
              <a:rPr lang="en-US" sz="1200" b="1" dirty="0">
                <a:effectLst/>
                <a:latin typeface="Arial" panose="020B0604020202020204" pitchFamily="34" charset="0"/>
                <a:ea typeface="Arial" panose="020B0604020202020204" pitchFamily="34" charset="0"/>
              </a:rPr>
              <a:t>A modular, service-oriented technical foundation — such as a mesh app and service architecture (MASA): </a:t>
            </a:r>
            <a:r>
              <a:rPr lang="en-US" sz="1200" dirty="0">
                <a:effectLst/>
                <a:latin typeface="Arial" panose="020B0604020202020204" pitchFamily="34" charset="0"/>
                <a:ea typeface="Arial" panose="020B0604020202020204" pitchFamily="34" charset="0"/>
              </a:rPr>
              <a:t>The technical base is made up from modules that are service-oriented, connected via APIs and often organized into platforms.</a:t>
            </a:r>
          </a:p>
          <a:p>
            <a:pPr marL="342900" lvl="0" indent="-342900">
              <a:lnSpc>
                <a:spcPct val="115000"/>
              </a:lnSpc>
              <a:spcBef>
                <a:spcPts val="1200"/>
              </a:spcBef>
              <a:spcAft>
                <a:spcPts val="1200"/>
              </a:spcAft>
              <a:buFont typeface="Symbol" panose="05050102010706020507" pitchFamily="18" charset="2"/>
              <a:buChar char=""/>
            </a:pPr>
            <a:r>
              <a:rPr lang="en-US" sz="1200" b="1" dirty="0">
                <a:effectLst/>
                <a:latin typeface="Arial" panose="020B0604020202020204" pitchFamily="34" charset="0"/>
                <a:ea typeface="Arial" panose="020B0604020202020204" pitchFamily="34" charset="0"/>
              </a:rPr>
              <a:t>A set of working practices that can use the technical foundations: </a:t>
            </a:r>
            <a:r>
              <a:rPr lang="en-US" sz="1200" dirty="0">
                <a:effectLst/>
                <a:latin typeface="Arial" panose="020B0604020202020204" pitchFamily="34" charset="0"/>
                <a:ea typeface="Arial" panose="020B0604020202020204" pitchFamily="34" charset="0"/>
              </a:rPr>
              <a:t>Iterative, experimental approaches are needed to make use of the technical foundations — for example using design thinking and agile in combination or product management approaches.</a:t>
            </a:r>
          </a:p>
          <a:p>
            <a:pPr marL="342900" lvl="0" indent="-342900">
              <a:lnSpc>
                <a:spcPct val="115000"/>
              </a:lnSpc>
              <a:spcBef>
                <a:spcPts val="1200"/>
              </a:spcBef>
              <a:spcAft>
                <a:spcPts val="1200"/>
              </a:spcAft>
              <a:buFont typeface="Symbol" panose="05050102010706020507" pitchFamily="18" charset="2"/>
              <a:buChar char=""/>
            </a:pPr>
            <a:r>
              <a:rPr lang="en-US" sz="1200" b="1" dirty="0">
                <a:effectLst/>
                <a:latin typeface="Arial" panose="020B0604020202020204" pitchFamily="34" charset="0"/>
                <a:ea typeface="Arial" panose="020B0604020202020204" pitchFamily="34" charset="0"/>
              </a:rPr>
              <a:t>A modular business architecture — </a:t>
            </a:r>
            <a:r>
              <a:rPr lang="en-US" sz="1200" dirty="0">
                <a:effectLst/>
                <a:latin typeface="Arial" panose="020B0604020202020204" pitchFamily="34" charset="0"/>
                <a:ea typeface="Arial" panose="020B0604020202020204" pitchFamily="34" charset="0"/>
              </a:rPr>
              <a:t>The business needs to be able to change quickly too, so will benefit from a modular business architecture that capitalizes on business capabilities, business processes and other reusable elements.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This represents quite a challenge for enterprise architecture, as it must function at each of these different levels and keep them in alignment — often working with different, and distributed, teams.</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p>
          <a:p>
            <a:pPr>
              <a:lnSpc>
                <a:spcPct val="115000"/>
              </a:lnSpc>
              <a:spcBef>
                <a:spcPts val="1200"/>
              </a:spcBef>
              <a:spcAft>
                <a:spcPts val="1200"/>
              </a:spcAft>
            </a:pPr>
            <a:r>
              <a:rPr lang="en-US" sz="1200" dirty="0">
                <a:solidFill>
                  <a:srgbClr val="6F7878"/>
                </a:solidFill>
                <a:ea typeface="Arial"/>
                <a:cs typeface="Arial"/>
                <a:sym typeface="Arial"/>
              </a:rPr>
              <a:t>Gartner Research Circle 2022 CIO Survey Test was conducted online from 19 through 26 March 2021 with 84 participants from CIO Gartner Research Circle </a:t>
            </a:r>
            <a:r>
              <a:rPr lang="en-US" sz="1200" dirty="0">
                <a:effectLst/>
                <a:latin typeface="Arial" panose="020B0604020202020204" pitchFamily="34" charset="0"/>
                <a:ea typeface="Arial" panose="020B0604020202020204" pitchFamily="34" charset="0"/>
              </a:rPr>
              <a:t>—</a:t>
            </a:r>
            <a:r>
              <a:rPr lang="en-US" sz="1200" dirty="0">
                <a:solidFill>
                  <a:srgbClr val="6F7878"/>
                </a:solidFill>
                <a:ea typeface="Arial"/>
                <a:cs typeface="Arial"/>
                <a:sym typeface="Arial"/>
              </a:rPr>
              <a:t> a Gartner-managed panel.</a:t>
            </a:r>
            <a:endParaRPr lang="en-US" sz="1200" b="1" dirty="0">
              <a:solidFill>
                <a:srgbClr val="6F7878"/>
              </a:solidFill>
              <a:effectLst/>
              <a:latin typeface="Arial" panose="020B0604020202020204" pitchFamily="34" charset="0"/>
              <a:ea typeface="Arial"/>
              <a:cs typeface="Arial"/>
              <a:sym typeface="Arial"/>
            </a:endParaRP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Tool: How Enterprise Architects Plan Their Journey to Mesh, App and Service Architecture — G00745177</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Architect for Adaptability to Build a Resilient Enterprise — G00745176</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How to Design Enterprise Applications That Are Composable by Default — G00738874</a:t>
            </a:r>
          </a:p>
        </p:txBody>
      </p:sp>
    </p:spTree>
    <p:extLst>
      <p:ext uri="{BB962C8B-B14F-4D97-AF65-F5344CB8AC3E}">
        <p14:creationId xmlns:p14="http://schemas.microsoft.com/office/powerpoint/2010/main" val="2313832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Moving forward, there are several major, cross-industry trends that will continue to have a meaningful impact on EA functions.</a:t>
            </a:r>
          </a:p>
        </p:txBody>
      </p:sp>
    </p:spTree>
    <p:extLst>
      <p:ext uri="{BB962C8B-B14F-4D97-AF65-F5344CB8AC3E}">
        <p14:creationId xmlns:p14="http://schemas.microsoft.com/office/powerpoint/2010/main" val="132317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fragmentation of the IT organization is a long-standing trend that is continuing. If we imagine the IT organization as three key capabilities — supporting the operations of the organization, delivering change, and delivering innovation — we can see this trend play out. As our research shows, a lot of digital innovation, and strategic IT investment, is now driven out of the business. A recent example of this is the increasing importance of product management approaches. At the other end, a lot of the foundational operational functions of the IT organizations are moving outside of it — through outsourcing, but also moving to “as-a-service” models and into the cloud.</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challenge for EA teams is that they must support these moves, and use the architecture to bridge across them. This means reinventing EA so that it is relevant, and useful to a business audience. Enterprise architecture leaders must provide a bridge from the business into the IT organization, and the technical foundations to connect multiple technology services, wherever they come from.</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Better Digital Business by Design With the Business Architecture Landscape — G00739500</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Use Value Streams to Drive Customer Centricity, Design Services and Operating Models, and Technology Platforms — G00729804</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EA’s Role in Supporting Fusion Teams — G00714411</a:t>
            </a:r>
          </a:p>
        </p:txBody>
      </p:sp>
    </p:spTree>
    <p:extLst>
      <p:ext uri="{BB962C8B-B14F-4D97-AF65-F5344CB8AC3E}">
        <p14:creationId xmlns:p14="http://schemas.microsoft.com/office/powerpoint/2010/main" val="1824400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GB" dirty="0"/>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55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1668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863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png"/><Relationship Id="rId4" Type="http://schemas.openxmlformats.org/officeDocument/2006/relationships/slideLayout" Target="../slideLayouts/slideLayout3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6.png"/><Relationship Id="rId4" Type="http://schemas.openxmlformats.org/officeDocument/2006/relationships/slideLayout" Target="../slideLayouts/slideLayout43.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 id="2147483949" r:id="rId17"/>
    <p:sldLayoutId id="2147483950" r:id="rId18"/>
    <p:sldLayoutId id="2147483951" r:id="rId19"/>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11" r:id="rId5"/>
    <p:sldLayoutId id="2147483899" r:id="rId6"/>
    <p:sldLayoutId id="2147483906" r:id="rId7"/>
    <p:sldLayoutId id="2147483907"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0" r:id="rId5"/>
    <p:sldLayoutId id="2147483921" r:id="rId6"/>
    <p:sldLayoutId id="2147483922" r:id="rId7"/>
    <p:sldLayoutId id="2147483923"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sv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3.svg"/><Relationship Id="rId3" Type="http://schemas.openxmlformats.org/officeDocument/2006/relationships/notesSlide" Target="../notesSlides/notesSlide14.xml"/><Relationship Id="rId7" Type="http://schemas.openxmlformats.org/officeDocument/2006/relationships/image" Target="../media/image27.svg"/><Relationship Id="rId12"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7.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29.sv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5.svg"/><Relationship Id="rId3" Type="http://schemas.openxmlformats.org/officeDocument/2006/relationships/chart" Target="../charts/chart4.xml"/><Relationship Id="rId7" Type="http://schemas.openxmlformats.org/officeDocument/2006/relationships/image" Target="../media/image39.svg"/><Relationship Id="rId12"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43.svg"/><Relationship Id="rId5" Type="http://schemas.openxmlformats.org/officeDocument/2006/relationships/image" Target="../media/image37.svg"/><Relationship Id="rId15" Type="http://schemas.openxmlformats.org/officeDocument/2006/relationships/image" Target="../media/image47.svg"/><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image" Target="../media/image41.sv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8" Type="http://schemas.openxmlformats.org/officeDocument/2006/relationships/hyperlink" Target="https://www.gartner.com/document/4001720" TargetMode="External"/><Relationship Id="rId3" Type="http://schemas.openxmlformats.org/officeDocument/2006/relationships/hyperlink" Target="https://www.gartner.com/document/4003620" TargetMode="External"/><Relationship Id="rId7" Type="http://schemas.openxmlformats.org/officeDocument/2006/relationships/hyperlink" Target="https://www.gartner.com/document/3998943"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hyperlink" Target="https://www.gartner.com/document/3995592" TargetMode="External"/><Relationship Id="rId5" Type="http://schemas.openxmlformats.org/officeDocument/2006/relationships/hyperlink" Target="https://www.gartner.com/document/3995637" TargetMode="External"/><Relationship Id="rId4" Type="http://schemas.openxmlformats.org/officeDocument/2006/relationships/hyperlink" Target="https://www.gartner.com/document/code/733489" TargetMode="External"/><Relationship Id="rId9" Type="http://schemas.openxmlformats.org/officeDocument/2006/relationships/hyperlink" Target="https://www.gartner.com/document/398186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
          <p:cNvSpPr txBox="1">
            <a:spLocks noGrp="1"/>
          </p:cNvSpPr>
          <p:nvPr>
            <p:ph type="ctrTitle"/>
          </p:nvPr>
        </p:nvSpPr>
        <p:spPr>
          <a:xfrm>
            <a:off x="2167128" y="1371600"/>
            <a:ext cx="4544568" cy="3291839"/>
          </a:xfrm>
        </p:spPr>
        <p:txBody>
          <a:bodyPr/>
          <a:lstStyle/>
          <a:p>
            <a:pPr lvl="0"/>
            <a:r>
              <a:rPr lang="en-US" sz="2000" b="1" kern="0" dirty="0">
                <a:solidFill>
                  <a:srgbClr val="FFFFFF"/>
                </a:solidFill>
                <a:latin typeface="Arial"/>
                <a:ea typeface="Arial"/>
                <a:cs typeface="Arial"/>
                <a:sym typeface="Arial"/>
              </a:rPr>
              <a:t>Leadership Vision for 2022</a:t>
            </a:r>
            <a:br>
              <a:rPr lang="en-US" sz="2000" b="1" kern="0" dirty="0">
                <a:solidFill>
                  <a:srgbClr val="FFFFFF"/>
                </a:solidFill>
                <a:latin typeface="Arial"/>
                <a:ea typeface="Arial"/>
                <a:cs typeface="Arial"/>
                <a:sym typeface="Arial"/>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kern="0" dirty="0">
                <a:solidFill>
                  <a:srgbClr val="FFFFFF"/>
                </a:solidFill>
                <a:latin typeface="Arial Black"/>
                <a:cs typeface="Arial Black"/>
                <a:sym typeface="Arial Black"/>
              </a:rPr>
              <a:t>Enterprise Architecture</a:t>
            </a:r>
            <a:br>
              <a:rPr lang="en-US" kern="0" dirty="0">
                <a:solidFill>
                  <a:srgbClr val="FFFFFF"/>
                </a:solidFill>
                <a:latin typeface="Arial Black"/>
                <a:cs typeface="Arial Black"/>
                <a:sym typeface="Arial Black"/>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sz="2000" kern="0" dirty="0">
                <a:solidFill>
                  <a:srgbClr val="FFFFFF"/>
                </a:solidFill>
                <a:latin typeface="Arial"/>
                <a:ea typeface="Arial"/>
                <a:cs typeface="Arial"/>
                <a:sym typeface="Arial"/>
              </a:rPr>
              <a:t>August 2021</a:t>
            </a:r>
            <a:endParaRPr lang="en-US" dirty="0"/>
          </a:p>
        </p:txBody>
      </p:sp>
    </p:spTree>
    <p:extLst>
      <p:ext uri="{BB962C8B-B14F-4D97-AF65-F5344CB8AC3E}">
        <p14:creationId xmlns:p14="http://schemas.microsoft.com/office/powerpoint/2010/main" val="354986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50" y="361950"/>
            <a:ext cx="11274552" cy="451231"/>
          </a:xfrm>
        </p:spPr>
        <p:txBody>
          <a:bodyPr/>
          <a:lstStyle/>
          <a:p>
            <a:r>
              <a:rPr lang="en-US" dirty="0">
                <a:latin typeface="Arial Black"/>
              </a:rPr>
              <a:t>Trend No. 2: Leading Teams Deliver EA as Internal Management Consultancies (IMCs)</a:t>
            </a:r>
          </a:p>
        </p:txBody>
      </p:sp>
      <p:sp>
        <p:nvSpPr>
          <p:cNvPr id="96" name="Oval 95">
            <a:extLst>
              <a:ext uri="{FF2B5EF4-FFF2-40B4-BE49-F238E27FC236}">
                <a16:creationId xmlns:a16="http://schemas.microsoft.com/office/drawing/2014/main" xmlns="" id="{F242A9C8-6A1A-4B9E-B662-18E74B60DCB5}"/>
              </a:ext>
            </a:extLst>
          </p:cNvPr>
          <p:cNvSpPr/>
          <p:nvPr/>
        </p:nvSpPr>
        <p:spPr bwMode="auto">
          <a:xfrm>
            <a:off x="9908223" y="1519851"/>
            <a:ext cx="1219200" cy="1202884"/>
          </a:xfrm>
          <a:prstGeom prst="ellipse">
            <a:avLst/>
          </a:prstGeom>
          <a:solidFill>
            <a:srgbClr val="D3D3D3"/>
          </a:solidFill>
          <a:ln w="25400" cap="flat" cmpd="thickThin"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7" name="Oval 96">
            <a:extLst>
              <a:ext uri="{FF2B5EF4-FFF2-40B4-BE49-F238E27FC236}">
                <a16:creationId xmlns:a16="http://schemas.microsoft.com/office/drawing/2014/main" xmlns="" id="{8D7F448A-413F-4DFA-9024-28D3E33D42DC}"/>
              </a:ext>
            </a:extLst>
          </p:cNvPr>
          <p:cNvSpPr/>
          <p:nvPr/>
        </p:nvSpPr>
        <p:spPr bwMode="auto">
          <a:xfrm>
            <a:off x="5738994" y="1519851"/>
            <a:ext cx="1219200" cy="1202884"/>
          </a:xfrm>
          <a:prstGeom prst="ellipse">
            <a:avLst/>
          </a:prstGeom>
          <a:solidFill>
            <a:srgbClr val="979D9D"/>
          </a:solidFill>
          <a:ln w="25400" cap="flat" cmpd="thickThin"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cxnSp>
        <p:nvCxnSpPr>
          <p:cNvPr id="99" name="Straight Arrow Connector 98">
            <a:extLst>
              <a:ext uri="{FF2B5EF4-FFF2-40B4-BE49-F238E27FC236}">
                <a16:creationId xmlns:a16="http://schemas.microsoft.com/office/drawing/2014/main" xmlns="" id="{7F49FAB9-7E7A-4DFB-9A01-47C3E21D4B4E}"/>
              </a:ext>
            </a:extLst>
          </p:cNvPr>
          <p:cNvCxnSpPr>
            <a:cxnSpLocks/>
          </p:cNvCxnSpPr>
          <p:nvPr/>
        </p:nvCxnSpPr>
        <p:spPr bwMode="auto">
          <a:xfrm flipH="1">
            <a:off x="6968468" y="2121293"/>
            <a:ext cx="2950029" cy="0"/>
          </a:xfrm>
          <a:prstGeom prst="straightConnector1">
            <a:avLst/>
          </a:prstGeom>
          <a:solidFill>
            <a:srgbClr val="00529B"/>
          </a:solidFill>
          <a:ln w="25400" cap="flat" cmpd="sng" algn="ctr">
            <a:solidFill>
              <a:srgbClr val="6F7878"/>
            </a:solidFill>
            <a:prstDash val="solid"/>
            <a:round/>
            <a:headEnd type="none" w="lg" len="med"/>
            <a:tailEnd type="triangle" w="lg" len="med"/>
          </a:ln>
          <a:effectLst/>
        </p:spPr>
      </p:cxnSp>
      <p:cxnSp>
        <p:nvCxnSpPr>
          <p:cNvPr id="100" name="Straight Arrow Connector 99">
            <a:extLst>
              <a:ext uri="{FF2B5EF4-FFF2-40B4-BE49-F238E27FC236}">
                <a16:creationId xmlns:a16="http://schemas.microsoft.com/office/drawing/2014/main" xmlns="" id="{7CC471F9-A219-4267-A1F6-2E8D7CADBA97}"/>
              </a:ext>
            </a:extLst>
          </p:cNvPr>
          <p:cNvCxnSpPr>
            <a:cxnSpLocks/>
          </p:cNvCxnSpPr>
          <p:nvPr/>
        </p:nvCxnSpPr>
        <p:spPr bwMode="auto">
          <a:xfrm flipH="1">
            <a:off x="3521227" y="2121293"/>
            <a:ext cx="2228041" cy="0"/>
          </a:xfrm>
          <a:prstGeom prst="straightConnector1">
            <a:avLst/>
          </a:prstGeom>
          <a:solidFill>
            <a:srgbClr val="00529B"/>
          </a:solidFill>
          <a:ln w="25400" cap="flat" cmpd="sng" algn="ctr">
            <a:solidFill>
              <a:srgbClr val="6F7878"/>
            </a:solidFill>
            <a:prstDash val="solid"/>
            <a:round/>
            <a:headEnd type="none" w="lg" len="med"/>
            <a:tailEnd type="triangle" w="lg" len="med"/>
          </a:ln>
          <a:effectLst/>
        </p:spPr>
      </p:cxnSp>
      <p:sp>
        <p:nvSpPr>
          <p:cNvPr id="101" name="TextBox 100">
            <a:extLst>
              <a:ext uri="{FF2B5EF4-FFF2-40B4-BE49-F238E27FC236}">
                <a16:creationId xmlns:a16="http://schemas.microsoft.com/office/drawing/2014/main" xmlns="" id="{AAEC3073-AC88-41BF-BEB4-6B13A83F6887}"/>
              </a:ext>
            </a:extLst>
          </p:cNvPr>
          <p:cNvSpPr txBox="1"/>
          <p:nvPr/>
        </p:nvSpPr>
        <p:spPr>
          <a:xfrm>
            <a:off x="9812605" y="1895620"/>
            <a:ext cx="1410436" cy="492443"/>
          </a:xfrm>
          <a:prstGeom prst="rect">
            <a:avLst/>
          </a:prstGeom>
          <a:noFill/>
        </p:spPr>
        <p:txBody>
          <a:bodyPr wrap="square" lIns="0" tIns="0" rIns="0" bIns="0" rtlCol="0">
            <a:spAutoFit/>
          </a:bodyPr>
          <a:lstStyle/>
          <a:p>
            <a:pPr algn="ctr"/>
            <a:r>
              <a:rPr lang="en-US" sz="1600" b="1" dirty="0"/>
              <a:t>Traditional </a:t>
            </a:r>
            <a:br>
              <a:rPr lang="en-US" sz="1600" b="1" dirty="0"/>
            </a:br>
            <a:r>
              <a:rPr lang="en-US" sz="1600" b="1" dirty="0"/>
              <a:t>EA</a:t>
            </a:r>
          </a:p>
        </p:txBody>
      </p:sp>
      <p:sp>
        <p:nvSpPr>
          <p:cNvPr id="102" name="TextBox 101">
            <a:extLst>
              <a:ext uri="{FF2B5EF4-FFF2-40B4-BE49-F238E27FC236}">
                <a16:creationId xmlns:a16="http://schemas.microsoft.com/office/drawing/2014/main" xmlns="" id="{368E5E92-E272-4D22-8F75-6C9405915387}"/>
              </a:ext>
            </a:extLst>
          </p:cNvPr>
          <p:cNvSpPr txBox="1"/>
          <p:nvPr/>
        </p:nvSpPr>
        <p:spPr>
          <a:xfrm>
            <a:off x="5643376" y="1998183"/>
            <a:ext cx="1410436" cy="246221"/>
          </a:xfrm>
          <a:prstGeom prst="rect">
            <a:avLst/>
          </a:prstGeom>
          <a:noFill/>
        </p:spPr>
        <p:txBody>
          <a:bodyPr wrap="square" lIns="0" tIns="0" rIns="0" bIns="0" rtlCol="0">
            <a:spAutoFit/>
          </a:bodyPr>
          <a:lstStyle/>
          <a:p>
            <a:pPr algn="ctr"/>
            <a:r>
              <a:rPr lang="en-US" sz="1600" b="1" dirty="0">
                <a:solidFill>
                  <a:schemeClr val="bg1"/>
                </a:solidFill>
              </a:rPr>
              <a:t>BODEA*</a:t>
            </a:r>
          </a:p>
        </p:txBody>
      </p:sp>
      <p:pic>
        <p:nvPicPr>
          <p:cNvPr id="4" name="Picture 3" descr="A picture containing text&#10;&#10;Description automatically generated">
            <a:extLst>
              <a:ext uri="{FF2B5EF4-FFF2-40B4-BE49-F238E27FC236}">
                <a16:creationId xmlns:a16="http://schemas.microsoft.com/office/drawing/2014/main" xmlns="" id="{F6C56C04-5B3D-4223-B907-DE8950AFF68C}"/>
              </a:ext>
            </a:extLst>
          </p:cNvPr>
          <p:cNvPicPr>
            <a:picLocks noChangeAspect="1"/>
          </p:cNvPicPr>
          <p:nvPr/>
        </p:nvPicPr>
        <p:blipFill>
          <a:blip r:embed="rId3"/>
          <a:stretch>
            <a:fillRect/>
          </a:stretch>
        </p:blipFill>
        <p:spPr>
          <a:xfrm>
            <a:off x="2406966" y="3373751"/>
            <a:ext cx="6972459" cy="2344189"/>
          </a:xfrm>
          <a:prstGeom prst="rect">
            <a:avLst/>
          </a:prstGeom>
        </p:spPr>
      </p:pic>
      <p:sp>
        <p:nvSpPr>
          <p:cNvPr id="7" name="TextBox 6">
            <a:extLst>
              <a:ext uri="{FF2B5EF4-FFF2-40B4-BE49-F238E27FC236}">
                <a16:creationId xmlns:a16="http://schemas.microsoft.com/office/drawing/2014/main" xmlns="" id="{594F42DB-5EFC-4697-B69A-A25AC36A8409}"/>
              </a:ext>
            </a:extLst>
          </p:cNvPr>
          <p:cNvSpPr txBox="1"/>
          <p:nvPr/>
        </p:nvSpPr>
        <p:spPr>
          <a:xfrm>
            <a:off x="621939" y="4363028"/>
            <a:ext cx="1219200" cy="830997"/>
          </a:xfrm>
          <a:prstGeom prst="rect">
            <a:avLst/>
          </a:prstGeom>
          <a:noFill/>
        </p:spPr>
        <p:txBody>
          <a:bodyPr wrap="square" lIns="0" rIns="0" rtlCol="0">
            <a:spAutoFit/>
          </a:bodyPr>
          <a:lstStyle/>
          <a:p>
            <a:pPr algn="l"/>
            <a:r>
              <a:rPr lang="en-US" sz="1600" dirty="0"/>
              <a:t>IMCs define a portfolio of ‘”services”…</a:t>
            </a:r>
          </a:p>
        </p:txBody>
      </p:sp>
      <p:cxnSp>
        <p:nvCxnSpPr>
          <p:cNvPr id="9" name="Straight Connector 8">
            <a:extLst>
              <a:ext uri="{FF2B5EF4-FFF2-40B4-BE49-F238E27FC236}">
                <a16:creationId xmlns:a16="http://schemas.microsoft.com/office/drawing/2014/main" xmlns="" id="{A0CE3DA8-28D2-4F67-AD5D-55F1DC98BF4A}"/>
              </a:ext>
            </a:extLst>
          </p:cNvPr>
          <p:cNvCxnSpPr>
            <a:cxnSpLocks/>
          </p:cNvCxnSpPr>
          <p:nvPr/>
        </p:nvCxnSpPr>
        <p:spPr>
          <a:xfrm>
            <a:off x="2330253" y="2244404"/>
            <a:ext cx="0" cy="3543526"/>
          </a:xfrm>
          <a:prstGeom prst="line">
            <a:avLst/>
          </a:prstGeom>
          <a:ln w="25400">
            <a:solidFill>
              <a:srgbClr val="002856"/>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B79D7D53-69CD-4623-BA97-220AC005ABD3}"/>
              </a:ext>
            </a:extLst>
          </p:cNvPr>
          <p:cNvCxnSpPr>
            <a:cxnSpLocks/>
          </p:cNvCxnSpPr>
          <p:nvPr/>
        </p:nvCxnSpPr>
        <p:spPr>
          <a:xfrm>
            <a:off x="3510953" y="2445916"/>
            <a:ext cx="5974003" cy="892839"/>
          </a:xfrm>
          <a:prstGeom prst="line">
            <a:avLst/>
          </a:prstGeom>
          <a:ln w="25400">
            <a:solidFill>
              <a:srgbClr val="002856"/>
            </a:solidFill>
            <a:prstDash val="dash"/>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xmlns="" id="{8D30619C-D942-4CBD-BE31-D894ABA44A60}"/>
              </a:ext>
            </a:extLst>
          </p:cNvPr>
          <p:cNvSpPr/>
          <p:nvPr/>
        </p:nvSpPr>
        <p:spPr bwMode="auto">
          <a:xfrm>
            <a:off x="2291753" y="1519851"/>
            <a:ext cx="1219200" cy="1202884"/>
          </a:xfrm>
          <a:prstGeom prst="ellipse">
            <a:avLst/>
          </a:prstGeom>
          <a:solidFill>
            <a:srgbClr val="002856"/>
          </a:solidFill>
          <a:ln w="25400" cap="flat" cmpd="thickThin" algn="ctr">
            <a:solidFill>
              <a:srgbClr val="00285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3" name="TextBox 102">
            <a:extLst>
              <a:ext uri="{FF2B5EF4-FFF2-40B4-BE49-F238E27FC236}">
                <a16:creationId xmlns:a16="http://schemas.microsoft.com/office/drawing/2014/main" xmlns="" id="{7B4E14F6-511C-4A09-B36D-7B40DAE3F12E}"/>
              </a:ext>
            </a:extLst>
          </p:cNvPr>
          <p:cNvSpPr txBox="1"/>
          <p:nvPr/>
        </p:nvSpPr>
        <p:spPr>
          <a:xfrm>
            <a:off x="2196135" y="1998183"/>
            <a:ext cx="1410436" cy="246221"/>
          </a:xfrm>
          <a:prstGeom prst="rect">
            <a:avLst/>
          </a:prstGeom>
          <a:noFill/>
        </p:spPr>
        <p:txBody>
          <a:bodyPr wrap="square" lIns="0" tIns="0" rIns="0" bIns="0" rtlCol="0">
            <a:spAutoFit/>
          </a:bodyPr>
          <a:lstStyle/>
          <a:p>
            <a:pPr algn="ctr"/>
            <a:r>
              <a:rPr lang="en-US" sz="1600" b="1" dirty="0">
                <a:solidFill>
                  <a:schemeClr val="bg1"/>
                </a:solidFill>
              </a:rPr>
              <a:t>EA as IMC</a:t>
            </a:r>
          </a:p>
        </p:txBody>
      </p:sp>
      <p:grpSp>
        <p:nvGrpSpPr>
          <p:cNvPr id="32" name="Google Shape;368;p7">
            <a:extLst>
              <a:ext uri="{FF2B5EF4-FFF2-40B4-BE49-F238E27FC236}">
                <a16:creationId xmlns:a16="http://schemas.microsoft.com/office/drawing/2014/main" xmlns="" id="{652D1A15-E291-044A-800E-F1AF5CF5260B}"/>
              </a:ext>
            </a:extLst>
          </p:cNvPr>
          <p:cNvGrpSpPr/>
          <p:nvPr/>
        </p:nvGrpSpPr>
        <p:grpSpPr>
          <a:xfrm>
            <a:off x="9590487" y="4485705"/>
            <a:ext cx="472059" cy="553968"/>
            <a:chOff x="11474450" y="2673408"/>
            <a:chExt cx="257686" cy="553968"/>
          </a:xfrm>
        </p:grpSpPr>
        <p:cxnSp>
          <p:nvCxnSpPr>
            <p:cNvPr id="33" name="Google Shape;369;p7">
              <a:extLst>
                <a:ext uri="{FF2B5EF4-FFF2-40B4-BE49-F238E27FC236}">
                  <a16:creationId xmlns:a16="http://schemas.microsoft.com/office/drawing/2014/main" xmlns="" id="{ECEA56D2-9F79-764A-93E0-E9805F5E621A}"/>
                </a:ext>
              </a:extLst>
            </p:cNvPr>
            <p:cNvCxnSpPr/>
            <p:nvPr/>
          </p:nvCxnSpPr>
          <p:spPr>
            <a:xfrm>
              <a:off x="11732137" y="2673408"/>
              <a:ext cx="0" cy="553968"/>
            </a:xfrm>
            <a:prstGeom prst="straightConnector1">
              <a:avLst/>
            </a:prstGeom>
            <a:noFill/>
            <a:ln w="25400" cap="flat" cmpd="sng">
              <a:solidFill>
                <a:srgbClr val="002856"/>
              </a:solidFill>
              <a:prstDash val="solid"/>
              <a:round/>
              <a:headEnd type="none" w="sm" len="sm"/>
              <a:tailEnd type="none" w="sm" len="sm"/>
            </a:ln>
          </p:spPr>
        </p:cxnSp>
        <p:cxnSp>
          <p:nvCxnSpPr>
            <p:cNvPr id="34" name="Google Shape;370;p7">
              <a:extLst>
                <a:ext uri="{FF2B5EF4-FFF2-40B4-BE49-F238E27FC236}">
                  <a16:creationId xmlns:a16="http://schemas.microsoft.com/office/drawing/2014/main" xmlns="" id="{1876B448-D7F0-2F40-B857-38A8E2E10CAC}"/>
                </a:ext>
              </a:extLst>
            </p:cNvPr>
            <p:cNvCxnSpPr/>
            <p:nvPr/>
          </p:nvCxnSpPr>
          <p:spPr>
            <a:xfrm rot="10800000">
              <a:off x="11474450" y="2947891"/>
              <a:ext cx="257302" cy="0"/>
            </a:xfrm>
            <a:prstGeom prst="straightConnector1">
              <a:avLst/>
            </a:prstGeom>
            <a:noFill/>
            <a:ln w="25400" cap="flat" cmpd="sng">
              <a:solidFill>
                <a:srgbClr val="002856"/>
              </a:solidFill>
              <a:prstDash val="solid"/>
              <a:round/>
              <a:headEnd type="none" w="sm" len="sm"/>
              <a:tailEnd type="none" w="sm" len="sm"/>
            </a:ln>
          </p:spPr>
        </p:cxnSp>
      </p:grpSp>
      <p:sp>
        <p:nvSpPr>
          <p:cNvPr id="36" name="Google Shape;371;p7">
            <a:extLst>
              <a:ext uri="{FF2B5EF4-FFF2-40B4-BE49-F238E27FC236}">
                <a16:creationId xmlns:a16="http://schemas.microsoft.com/office/drawing/2014/main" xmlns="" id="{53260FC2-DCDB-634C-8B3E-94C17EC989C0}"/>
              </a:ext>
            </a:extLst>
          </p:cNvPr>
          <p:cNvSpPr/>
          <p:nvPr/>
        </p:nvSpPr>
        <p:spPr>
          <a:xfrm>
            <a:off x="10179448" y="4311694"/>
            <a:ext cx="1401386"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2856"/>
            </a:solidFill>
            <a:prstDash val="solid"/>
            <a:round/>
            <a:headEnd type="none" w="sm" len="sm"/>
            <a:tailEnd type="none" w="sm" len="sm"/>
          </a:ln>
        </p:spPr>
        <p:txBody>
          <a:bodyPr spcFirstLastPara="1" wrap="square" lIns="91425" tIns="91425" rIns="91425" bIns="91425" anchor="ctr" anchorCtr="0">
            <a:spAutoFit/>
          </a:bodyPr>
          <a:lstStyle/>
          <a:p>
            <a:r>
              <a:rPr lang="en-US" sz="1600" dirty="0"/>
              <a:t>…aligned to the needs of the customer</a:t>
            </a:r>
          </a:p>
        </p:txBody>
      </p:sp>
      <p:pic>
        <p:nvPicPr>
          <p:cNvPr id="14" name="Graphic 13">
            <a:extLst>
              <a:ext uri="{FF2B5EF4-FFF2-40B4-BE49-F238E27FC236}">
                <a16:creationId xmlns:a16="http://schemas.microsoft.com/office/drawing/2014/main" xmlns="" id="{BE3C7740-AAE3-7949-8575-7D72C54ABC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537241" y="3691858"/>
            <a:ext cx="685800" cy="533400"/>
          </a:xfrm>
          <a:prstGeom prst="rect">
            <a:avLst/>
          </a:prstGeom>
        </p:spPr>
      </p:pic>
      <p:sp>
        <p:nvSpPr>
          <p:cNvPr id="39" name="Google Shape;442;p9">
            <a:extLst>
              <a:ext uri="{FF2B5EF4-FFF2-40B4-BE49-F238E27FC236}">
                <a16:creationId xmlns:a16="http://schemas.microsoft.com/office/drawing/2014/main" xmlns="" id="{BD2916C9-B838-BC41-8711-49D5FEADF0DD}"/>
              </a:ext>
            </a:extLst>
          </p:cNvPr>
          <p:cNvSpPr txBox="1"/>
          <p:nvPr/>
        </p:nvSpPr>
        <p:spPr>
          <a:xfrm>
            <a:off x="2330253" y="6019484"/>
            <a:ext cx="7154703" cy="243136"/>
          </a:xfrm>
          <a:prstGeom prst="rect">
            <a:avLst/>
          </a:prstGeom>
          <a:noFill/>
          <a:ln>
            <a:noFill/>
          </a:ln>
        </p:spPr>
        <p:txBody>
          <a:bodyPr spcFirstLastPara="1" wrap="square" lIns="0" tIns="0" rIns="0" bIns="27425" anchor="b" anchorCtr="0">
            <a:spAutoFit/>
          </a:bodyPr>
          <a:lstStyle/>
          <a:p>
            <a:r>
              <a:rPr lang="en-US" sz="1400" dirty="0">
                <a:solidFill>
                  <a:srgbClr val="6F7878"/>
                </a:solidFill>
                <a:ea typeface="Arial"/>
                <a:cs typeface="Arial"/>
                <a:sym typeface="Arial"/>
              </a:rPr>
              <a:t>*BODEA = business-outcome-driven enterprise architecture</a:t>
            </a:r>
          </a:p>
        </p:txBody>
      </p:sp>
      <p:cxnSp>
        <p:nvCxnSpPr>
          <p:cNvPr id="27" name="Straight Connector 26">
            <a:extLst>
              <a:ext uri="{FF2B5EF4-FFF2-40B4-BE49-F238E27FC236}">
                <a16:creationId xmlns:a16="http://schemas.microsoft.com/office/drawing/2014/main" xmlns="" id="{64BEB05C-6D03-CE41-A45C-873A80957ADB}"/>
              </a:ext>
            </a:extLst>
          </p:cNvPr>
          <p:cNvCxnSpPr>
            <a:cxnSpLocks/>
          </p:cNvCxnSpPr>
          <p:nvPr/>
        </p:nvCxnSpPr>
        <p:spPr>
          <a:xfrm>
            <a:off x="2330253" y="5787930"/>
            <a:ext cx="7169834" cy="0"/>
          </a:xfrm>
          <a:prstGeom prst="line">
            <a:avLst/>
          </a:prstGeom>
          <a:ln w="25400">
            <a:solidFill>
              <a:srgbClr val="002856"/>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E7F2092-D91F-8343-A798-67F3CE02A786}"/>
              </a:ext>
            </a:extLst>
          </p:cNvPr>
          <p:cNvCxnSpPr>
            <a:cxnSpLocks/>
          </p:cNvCxnSpPr>
          <p:nvPr/>
        </p:nvCxnSpPr>
        <p:spPr>
          <a:xfrm>
            <a:off x="9484956" y="3338756"/>
            <a:ext cx="0" cy="2449174"/>
          </a:xfrm>
          <a:prstGeom prst="line">
            <a:avLst/>
          </a:prstGeom>
          <a:ln w="25400">
            <a:solidFill>
              <a:srgbClr val="00285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25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2D2CBD-5947-4F0B-96CF-E9F5AE24DA11}"/>
              </a:ext>
            </a:extLst>
          </p:cNvPr>
          <p:cNvSpPr>
            <a:spLocks noGrp="1"/>
          </p:cNvSpPr>
          <p:nvPr>
            <p:ph type="title"/>
          </p:nvPr>
        </p:nvSpPr>
        <p:spPr>
          <a:xfrm>
            <a:off x="480350" y="361950"/>
            <a:ext cx="11274552" cy="451231"/>
          </a:xfrm>
        </p:spPr>
        <p:txBody>
          <a:bodyPr/>
          <a:lstStyle/>
          <a:p>
            <a:r>
              <a:rPr lang="en-US" dirty="0"/>
              <a:t>Trend No. 3: </a:t>
            </a:r>
            <a:r>
              <a:rPr lang="en-US" sz="3200" kern="1200" dirty="0">
                <a:solidFill>
                  <a:srgbClr val="002856"/>
                </a:solidFill>
                <a:effectLst/>
                <a:latin typeface="Arial Black" panose="020B0A04020102020204" pitchFamily="34" charset="0"/>
              </a:rPr>
              <a:t>Product Management Becomes </a:t>
            </a:r>
            <a:r>
              <a:rPr lang="en-US" dirty="0">
                <a:solidFill>
                  <a:srgbClr val="002856"/>
                </a:solidFill>
              </a:rPr>
              <a:t>W</a:t>
            </a:r>
            <a:r>
              <a:rPr lang="en-US" sz="3200" kern="1200" dirty="0">
                <a:solidFill>
                  <a:srgbClr val="002856"/>
                </a:solidFill>
                <a:effectLst/>
                <a:latin typeface="Arial Black" panose="020B0A04020102020204" pitchFamily="34" charset="0"/>
              </a:rPr>
              <a:t>idely </a:t>
            </a:r>
            <a:r>
              <a:rPr lang="en-US" dirty="0">
                <a:solidFill>
                  <a:srgbClr val="002856"/>
                </a:solidFill>
              </a:rPr>
              <a:t>U</a:t>
            </a:r>
            <a:r>
              <a:rPr lang="en-US" sz="3200" kern="1200" dirty="0">
                <a:solidFill>
                  <a:srgbClr val="002856"/>
                </a:solidFill>
                <a:effectLst/>
                <a:latin typeface="Arial Black" panose="020B0A04020102020204" pitchFamily="34" charset="0"/>
              </a:rPr>
              <a:t>sed to Support Digital Business</a:t>
            </a:r>
            <a:endParaRPr lang="en-US" dirty="0"/>
          </a:p>
        </p:txBody>
      </p:sp>
      <p:sp>
        <p:nvSpPr>
          <p:cNvPr id="164" name="Freeform 11">
            <a:extLst>
              <a:ext uri="{FF2B5EF4-FFF2-40B4-BE49-F238E27FC236}">
                <a16:creationId xmlns:a16="http://schemas.microsoft.com/office/drawing/2014/main" xmlns="" id="{A1997F77-83B6-4C9F-8DD3-D21EDA4AEF15}"/>
              </a:ext>
            </a:extLst>
          </p:cNvPr>
          <p:cNvSpPr/>
          <p:nvPr/>
        </p:nvSpPr>
        <p:spPr>
          <a:xfrm>
            <a:off x="5223054" y="2853601"/>
            <a:ext cx="660759" cy="2474194"/>
          </a:xfrm>
          <a:custGeom>
            <a:avLst/>
            <a:gdLst/>
            <a:ahLst/>
            <a:cxnLst/>
            <a:rect l="l" t="t" r="r" b="b"/>
            <a:pathLst>
              <a:path w="381000" h="2712593">
                <a:moveTo>
                  <a:pt x="0" y="2712593"/>
                </a:moveTo>
                <a:lnTo>
                  <a:pt x="381000" y="2712593"/>
                </a:lnTo>
                <a:lnTo>
                  <a:pt x="381000" y="0"/>
                </a:lnTo>
                <a:lnTo>
                  <a:pt x="0" y="0"/>
                </a:lnTo>
                <a:close/>
              </a:path>
            </a:pathLst>
          </a:custGeom>
          <a:solidFill>
            <a:srgbClr val="D3D3D3"/>
          </a:solidFill>
        </p:spPr>
      </p:sp>
      <p:sp>
        <p:nvSpPr>
          <p:cNvPr id="165" name="Freeform 12">
            <a:extLst>
              <a:ext uri="{FF2B5EF4-FFF2-40B4-BE49-F238E27FC236}">
                <a16:creationId xmlns:a16="http://schemas.microsoft.com/office/drawing/2014/main" xmlns="" id="{87D05ABE-C5B2-4AD1-8C84-AC87CF44B7A3}"/>
              </a:ext>
            </a:extLst>
          </p:cNvPr>
          <p:cNvSpPr/>
          <p:nvPr/>
        </p:nvSpPr>
        <p:spPr>
          <a:xfrm>
            <a:off x="6288944" y="2853601"/>
            <a:ext cx="660759" cy="2474194"/>
          </a:xfrm>
          <a:custGeom>
            <a:avLst/>
            <a:gdLst/>
            <a:ahLst/>
            <a:cxnLst/>
            <a:rect l="l" t="t" r="r" b="b"/>
            <a:pathLst>
              <a:path w="381000" h="2712593">
                <a:moveTo>
                  <a:pt x="0" y="2712593"/>
                </a:moveTo>
                <a:lnTo>
                  <a:pt x="381000" y="2712593"/>
                </a:lnTo>
                <a:lnTo>
                  <a:pt x="381000" y="0"/>
                </a:lnTo>
                <a:lnTo>
                  <a:pt x="0" y="0"/>
                </a:lnTo>
                <a:close/>
              </a:path>
            </a:pathLst>
          </a:custGeom>
          <a:solidFill>
            <a:srgbClr val="D3D3D3"/>
          </a:solidFill>
        </p:spPr>
      </p:sp>
      <p:sp>
        <p:nvSpPr>
          <p:cNvPr id="166" name="Freeform 13">
            <a:extLst>
              <a:ext uri="{FF2B5EF4-FFF2-40B4-BE49-F238E27FC236}">
                <a16:creationId xmlns:a16="http://schemas.microsoft.com/office/drawing/2014/main" xmlns="" id="{B339C5D5-4FAD-4976-BA5D-0257475DB539}"/>
              </a:ext>
            </a:extLst>
          </p:cNvPr>
          <p:cNvSpPr/>
          <p:nvPr/>
        </p:nvSpPr>
        <p:spPr>
          <a:xfrm>
            <a:off x="7341700" y="2853601"/>
            <a:ext cx="660759" cy="2474194"/>
          </a:xfrm>
          <a:custGeom>
            <a:avLst/>
            <a:gdLst/>
            <a:ahLst/>
            <a:cxnLst/>
            <a:rect l="l" t="t" r="r" b="b"/>
            <a:pathLst>
              <a:path w="381000" h="2712593">
                <a:moveTo>
                  <a:pt x="0" y="2712593"/>
                </a:moveTo>
                <a:lnTo>
                  <a:pt x="381000" y="2712593"/>
                </a:lnTo>
                <a:lnTo>
                  <a:pt x="381000" y="0"/>
                </a:lnTo>
                <a:lnTo>
                  <a:pt x="0" y="0"/>
                </a:lnTo>
                <a:close/>
              </a:path>
            </a:pathLst>
          </a:custGeom>
          <a:solidFill>
            <a:srgbClr val="D3D3D3"/>
          </a:solidFill>
        </p:spPr>
      </p:sp>
      <p:sp>
        <p:nvSpPr>
          <p:cNvPr id="167" name="Freeform 8">
            <a:extLst>
              <a:ext uri="{FF2B5EF4-FFF2-40B4-BE49-F238E27FC236}">
                <a16:creationId xmlns:a16="http://schemas.microsoft.com/office/drawing/2014/main" xmlns="" id="{AD8AC8DF-AAA3-4E1A-B906-745535CC707E}"/>
              </a:ext>
            </a:extLst>
          </p:cNvPr>
          <p:cNvSpPr/>
          <p:nvPr/>
        </p:nvSpPr>
        <p:spPr>
          <a:xfrm>
            <a:off x="4189364" y="2853601"/>
            <a:ext cx="660759" cy="2474194"/>
          </a:xfrm>
          <a:custGeom>
            <a:avLst/>
            <a:gdLst/>
            <a:ahLst/>
            <a:cxnLst/>
            <a:rect l="l" t="t" r="r" b="b"/>
            <a:pathLst>
              <a:path w="381000" h="2712593">
                <a:moveTo>
                  <a:pt x="0" y="2712593"/>
                </a:moveTo>
                <a:lnTo>
                  <a:pt x="381000" y="2712593"/>
                </a:lnTo>
                <a:lnTo>
                  <a:pt x="381000" y="0"/>
                </a:lnTo>
                <a:lnTo>
                  <a:pt x="0" y="0"/>
                </a:lnTo>
                <a:close/>
              </a:path>
            </a:pathLst>
          </a:custGeom>
          <a:solidFill>
            <a:srgbClr val="D3D3D3"/>
          </a:solidFill>
        </p:spPr>
      </p:sp>
      <p:cxnSp>
        <p:nvCxnSpPr>
          <p:cNvPr id="175" name="Connector 17">
            <a:extLst>
              <a:ext uri="{FF2B5EF4-FFF2-40B4-BE49-F238E27FC236}">
                <a16:creationId xmlns:a16="http://schemas.microsoft.com/office/drawing/2014/main" xmlns="" id="{1F72203B-BF7E-4FFB-8C64-239FB9C46C6C}"/>
              </a:ext>
            </a:extLst>
          </p:cNvPr>
          <p:cNvCxnSpPr>
            <a:cxnSpLocks/>
          </p:cNvCxnSpPr>
          <p:nvPr/>
        </p:nvCxnSpPr>
        <p:spPr>
          <a:xfrm>
            <a:off x="3180522" y="3397677"/>
            <a:ext cx="618240" cy="0"/>
          </a:xfrm>
          <a:prstGeom prst="line">
            <a:avLst/>
          </a:prstGeom>
          <a:noFill/>
          <a:ln w="25400" cap="sq">
            <a:solidFill>
              <a:srgbClr val="002856"/>
            </a:solidFill>
            <a:headEnd w="lg" len="med"/>
            <a:tailEnd type="triangle" w="lg" len="med"/>
          </a:ln>
        </p:spPr>
      </p:cxnSp>
      <p:cxnSp>
        <p:nvCxnSpPr>
          <p:cNvPr id="181" name="Connector 20">
            <a:extLst>
              <a:ext uri="{FF2B5EF4-FFF2-40B4-BE49-F238E27FC236}">
                <a16:creationId xmlns:a16="http://schemas.microsoft.com/office/drawing/2014/main" xmlns="" id="{3037B288-6F3C-4791-91AA-11E626AFA379}"/>
              </a:ext>
            </a:extLst>
          </p:cNvPr>
          <p:cNvCxnSpPr>
            <a:cxnSpLocks/>
          </p:cNvCxnSpPr>
          <p:nvPr/>
        </p:nvCxnSpPr>
        <p:spPr>
          <a:xfrm>
            <a:off x="3066351" y="4880354"/>
            <a:ext cx="712407" cy="0"/>
          </a:xfrm>
          <a:prstGeom prst="line">
            <a:avLst/>
          </a:prstGeom>
          <a:noFill/>
          <a:ln w="25400" cap="sq">
            <a:solidFill>
              <a:srgbClr val="002856"/>
            </a:solidFill>
            <a:headEnd w="lg" len="med"/>
            <a:tailEnd type="triangle" w="lg" len="med"/>
          </a:ln>
        </p:spPr>
      </p:cxnSp>
      <p:sp>
        <p:nvSpPr>
          <p:cNvPr id="189" name="Freeform 23">
            <a:extLst>
              <a:ext uri="{FF2B5EF4-FFF2-40B4-BE49-F238E27FC236}">
                <a16:creationId xmlns:a16="http://schemas.microsoft.com/office/drawing/2014/main" xmlns="" id="{B1A6B7E8-E135-4325-AA55-26EFB8E97EDA}"/>
              </a:ext>
            </a:extLst>
          </p:cNvPr>
          <p:cNvSpPr/>
          <p:nvPr/>
        </p:nvSpPr>
        <p:spPr>
          <a:xfrm>
            <a:off x="4113187" y="5421111"/>
            <a:ext cx="3973408" cy="534237"/>
          </a:xfrm>
          <a:custGeom>
            <a:avLst/>
            <a:gdLst/>
            <a:ahLst/>
            <a:cxnLst/>
            <a:rect l="l" t="t" r="r" b="b"/>
            <a:pathLst>
              <a:path w="2209800" h="400050">
                <a:moveTo>
                  <a:pt x="200025" y="400050"/>
                </a:moveTo>
                <a:lnTo>
                  <a:pt x="200025" y="314325"/>
                </a:lnTo>
                <a:lnTo>
                  <a:pt x="2009775" y="314325"/>
                </a:lnTo>
                <a:lnTo>
                  <a:pt x="2009775" y="400050"/>
                </a:lnTo>
                <a:lnTo>
                  <a:pt x="2209800" y="200025"/>
                </a:lnTo>
                <a:lnTo>
                  <a:pt x="2009775" y="0"/>
                </a:lnTo>
                <a:lnTo>
                  <a:pt x="2009775" y="85725"/>
                </a:lnTo>
                <a:lnTo>
                  <a:pt x="200025" y="85725"/>
                </a:lnTo>
                <a:lnTo>
                  <a:pt x="200025" y="0"/>
                </a:lnTo>
                <a:lnTo>
                  <a:pt x="0" y="200025"/>
                </a:lnTo>
                <a:close/>
              </a:path>
            </a:pathLst>
          </a:custGeom>
          <a:solidFill>
            <a:srgbClr val="002856"/>
          </a:solidFill>
        </p:spPr>
        <p:txBody>
          <a:bodyPr/>
          <a:lstStyle/>
          <a:p>
            <a:endParaRPr lang="en-US" dirty="0"/>
          </a:p>
        </p:txBody>
      </p:sp>
      <p:sp>
        <p:nvSpPr>
          <p:cNvPr id="190" name="TextBox 189">
            <a:extLst>
              <a:ext uri="{FF2B5EF4-FFF2-40B4-BE49-F238E27FC236}">
                <a16:creationId xmlns:a16="http://schemas.microsoft.com/office/drawing/2014/main" xmlns="" id="{D225D785-3440-434E-9634-FD5CCF55699B}"/>
              </a:ext>
            </a:extLst>
          </p:cNvPr>
          <p:cNvSpPr txBox="1"/>
          <p:nvPr/>
        </p:nvSpPr>
        <p:spPr>
          <a:xfrm>
            <a:off x="4145383" y="5569571"/>
            <a:ext cx="3942379" cy="255428"/>
          </a:xfrm>
          <a:prstGeom prst="rect">
            <a:avLst/>
          </a:prstGeom>
        </p:spPr>
        <p:txBody>
          <a:bodyPr wrap="none" lIns="0" tIns="0" rIns="0" bIns="0" anchor="t"/>
          <a:lstStyle/>
          <a:p>
            <a:pPr algn="ctr"/>
            <a:r>
              <a:rPr lang="en-US" sz="1400" b="1" dirty="0">
                <a:solidFill>
                  <a:schemeClr val="bg1"/>
                </a:solidFill>
              </a:rPr>
              <a:t>Digital Foundations</a:t>
            </a:r>
          </a:p>
        </p:txBody>
      </p:sp>
      <p:sp>
        <p:nvSpPr>
          <p:cNvPr id="191" name="TextBox 190">
            <a:extLst>
              <a:ext uri="{FF2B5EF4-FFF2-40B4-BE49-F238E27FC236}">
                <a16:creationId xmlns:a16="http://schemas.microsoft.com/office/drawing/2014/main" xmlns="" id="{E77CEFA1-D42A-4C51-8B94-8F6ED166F3E3}"/>
              </a:ext>
            </a:extLst>
          </p:cNvPr>
          <p:cNvSpPr txBox="1"/>
          <p:nvPr/>
        </p:nvSpPr>
        <p:spPr>
          <a:xfrm>
            <a:off x="4178846" y="2859562"/>
            <a:ext cx="3825581" cy="152813"/>
          </a:xfrm>
          <a:prstGeom prst="rect">
            <a:avLst/>
          </a:prstGeom>
        </p:spPr>
        <p:txBody>
          <a:bodyPr wrap="none" lIns="0" tIns="0" rIns="0" bIns="0" anchor="t"/>
          <a:lstStyle/>
          <a:p>
            <a:pPr algn="ctr"/>
            <a:r>
              <a:rPr lang="en-US" sz="1400" b="1" dirty="0">
                <a:solidFill>
                  <a:srgbClr val="000000"/>
                </a:solidFill>
              </a:rPr>
              <a:t>Product Management</a:t>
            </a:r>
          </a:p>
        </p:txBody>
      </p:sp>
      <p:sp>
        <p:nvSpPr>
          <p:cNvPr id="192" name="TextBox 191">
            <a:extLst>
              <a:ext uri="{FF2B5EF4-FFF2-40B4-BE49-F238E27FC236}">
                <a16:creationId xmlns:a16="http://schemas.microsoft.com/office/drawing/2014/main" xmlns="" id="{4CEA6C99-4347-4408-AA65-51E0CAF2FA1E}"/>
              </a:ext>
            </a:extLst>
          </p:cNvPr>
          <p:cNvSpPr txBox="1"/>
          <p:nvPr/>
        </p:nvSpPr>
        <p:spPr>
          <a:xfrm>
            <a:off x="4188286" y="3696862"/>
            <a:ext cx="3816141" cy="165782"/>
          </a:xfrm>
          <a:prstGeom prst="rect">
            <a:avLst/>
          </a:prstGeom>
        </p:spPr>
        <p:txBody>
          <a:bodyPr wrap="none" lIns="0" tIns="0" rIns="0" bIns="0" anchor="t"/>
          <a:lstStyle/>
          <a:p>
            <a:pPr algn="ctr"/>
            <a:r>
              <a:rPr lang="en-US" sz="1200" b="1" dirty="0">
                <a:solidFill>
                  <a:srgbClr val="000000"/>
                </a:solidFill>
              </a:rPr>
              <a:t>Product Roadmaps</a:t>
            </a:r>
          </a:p>
        </p:txBody>
      </p:sp>
      <p:sp>
        <p:nvSpPr>
          <p:cNvPr id="193" name="TextBox 192">
            <a:extLst>
              <a:ext uri="{FF2B5EF4-FFF2-40B4-BE49-F238E27FC236}">
                <a16:creationId xmlns:a16="http://schemas.microsoft.com/office/drawing/2014/main" xmlns="" id="{ABA040CD-50FD-4BE2-9B26-DCC45A6C79CF}"/>
              </a:ext>
            </a:extLst>
          </p:cNvPr>
          <p:cNvSpPr txBox="1"/>
          <p:nvPr/>
        </p:nvSpPr>
        <p:spPr>
          <a:xfrm>
            <a:off x="4188288" y="4328344"/>
            <a:ext cx="3816139" cy="178255"/>
          </a:xfrm>
          <a:prstGeom prst="rect">
            <a:avLst/>
          </a:prstGeom>
        </p:spPr>
        <p:txBody>
          <a:bodyPr wrap="none" lIns="0" tIns="0" rIns="0" bIns="0" anchor="t"/>
          <a:lstStyle/>
          <a:p>
            <a:pPr algn="ctr"/>
            <a:r>
              <a:rPr lang="en-US" sz="1400" b="1" dirty="0">
                <a:solidFill>
                  <a:srgbClr val="000000"/>
                </a:solidFill>
              </a:rPr>
              <a:t>Fusion Delivery Teams</a:t>
            </a:r>
          </a:p>
        </p:txBody>
      </p:sp>
      <p:sp>
        <p:nvSpPr>
          <p:cNvPr id="253" name="Freeform 75">
            <a:extLst>
              <a:ext uri="{FF2B5EF4-FFF2-40B4-BE49-F238E27FC236}">
                <a16:creationId xmlns:a16="http://schemas.microsoft.com/office/drawing/2014/main" xmlns="" id="{C7C760F2-A0B0-444E-9861-6830C97DE418}"/>
              </a:ext>
            </a:extLst>
          </p:cNvPr>
          <p:cNvSpPr/>
          <p:nvPr/>
        </p:nvSpPr>
        <p:spPr>
          <a:xfrm>
            <a:off x="3916067" y="3134958"/>
            <a:ext cx="4314936" cy="521447"/>
          </a:xfrm>
          <a:custGeom>
            <a:avLst/>
            <a:gdLst/>
            <a:ahLst/>
            <a:cxnLst/>
            <a:rect l="l" t="t" r="r" b="b"/>
            <a:pathLst>
              <a:path w="2488032" h="571691">
                <a:moveTo>
                  <a:pt x="0" y="571691"/>
                </a:moveTo>
                <a:lnTo>
                  <a:pt x="2488032" y="571691"/>
                </a:lnTo>
                <a:lnTo>
                  <a:pt x="2488032" y="0"/>
                </a:lnTo>
                <a:lnTo>
                  <a:pt x="0" y="0"/>
                </a:lnTo>
                <a:close/>
              </a:path>
            </a:pathLst>
          </a:custGeom>
          <a:noFill/>
          <a:ln w="25400" cap="sq">
            <a:solidFill>
              <a:srgbClr val="6F7878"/>
            </a:solidFill>
          </a:ln>
        </p:spPr>
      </p:sp>
      <p:sp>
        <p:nvSpPr>
          <p:cNvPr id="259" name="Freeform 81">
            <a:extLst>
              <a:ext uri="{FF2B5EF4-FFF2-40B4-BE49-F238E27FC236}">
                <a16:creationId xmlns:a16="http://schemas.microsoft.com/office/drawing/2014/main" xmlns="" id="{CB5C2832-9936-4AD0-B168-F1F6AB878D30}"/>
              </a:ext>
            </a:extLst>
          </p:cNvPr>
          <p:cNvSpPr/>
          <p:nvPr/>
        </p:nvSpPr>
        <p:spPr>
          <a:xfrm>
            <a:off x="4502558" y="1925959"/>
            <a:ext cx="3171644" cy="497553"/>
          </a:xfrm>
          <a:custGeom>
            <a:avLst/>
            <a:gdLst/>
            <a:ahLst/>
            <a:cxnLst/>
            <a:rect l="l" t="t" r="r" b="b"/>
            <a:pathLst>
              <a:path w="1828800" h="436563">
                <a:moveTo>
                  <a:pt x="0" y="436562"/>
                </a:moveTo>
                <a:lnTo>
                  <a:pt x="0" y="0"/>
                </a:lnTo>
                <a:lnTo>
                  <a:pt x="1828800" y="0"/>
                </a:lnTo>
                <a:lnTo>
                  <a:pt x="1828800" y="436562"/>
                </a:lnTo>
              </a:path>
            </a:pathLst>
          </a:custGeom>
          <a:noFill/>
          <a:ln w="25400" cap="sq">
            <a:solidFill>
              <a:srgbClr val="6F7878"/>
            </a:solidFill>
            <a:headEnd type="triangle" w="lg" len="med"/>
            <a:tailEnd type="triangle" w="lg" len="med"/>
          </a:ln>
        </p:spPr>
      </p:sp>
      <p:sp>
        <p:nvSpPr>
          <p:cNvPr id="310" name="Freeform 75">
            <a:extLst>
              <a:ext uri="{FF2B5EF4-FFF2-40B4-BE49-F238E27FC236}">
                <a16:creationId xmlns:a16="http://schemas.microsoft.com/office/drawing/2014/main" xmlns="" id="{0B02AF9C-80C3-4A46-95B0-F40CC7E23367}"/>
              </a:ext>
            </a:extLst>
          </p:cNvPr>
          <p:cNvSpPr/>
          <p:nvPr/>
        </p:nvSpPr>
        <p:spPr>
          <a:xfrm>
            <a:off x="3927080" y="3931376"/>
            <a:ext cx="4314936" cy="393429"/>
          </a:xfrm>
          <a:custGeom>
            <a:avLst/>
            <a:gdLst/>
            <a:ahLst/>
            <a:cxnLst/>
            <a:rect l="l" t="t" r="r" b="b"/>
            <a:pathLst>
              <a:path w="2488032" h="571691">
                <a:moveTo>
                  <a:pt x="0" y="571691"/>
                </a:moveTo>
                <a:lnTo>
                  <a:pt x="2488032" y="571691"/>
                </a:lnTo>
                <a:lnTo>
                  <a:pt x="2488032" y="0"/>
                </a:lnTo>
                <a:lnTo>
                  <a:pt x="0" y="0"/>
                </a:lnTo>
                <a:close/>
              </a:path>
            </a:pathLst>
          </a:custGeom>
          <a:noFill/>
          <a:ln w="25400" cap="sq">
            <a:solidFill>
              <a:srgbClr val="6F7878"/>
            </a:solidFill>
          </a:ln>
        </p:spPr>
      </p:sp>
      <p:sp>
        <p:nvSpPr>
          <p:cNvPr id="311" name="Freeform 75">
            <a:extLst>
              <a:ext uri="{FF2B5EF4-FFF2-40B4-BE49-F238E27FC236}">
                <a16:creationId xmlns:a16="http://schemas.microsoft.com/office/drawing/2014/main" xmlns="" id="{D4F81060-68F9-4DA6-A1A0-A150ECAC2870}"/>
              </a:ext>
            </a:extLst>
          </p:cNvPr>
          <p:cNvSpPr/>
          <p:nvPr/>
        </p:nvSpPr>
        <p:spPr>
          <a:xfrm>
            <a:off x="3916067" y="4575905"/>
            <a:ext cx="4314936" cy="597803"/>
          </a:xfrm>
          <a:custGeom>
            <a:avLst/>
            <a:gdLst/>
            <a:ahLst/>
            <a:cxnLst/>
            <a:rect l="l" t="t" r="r" b="b"/>
            <a:pathLst>
              <a:path w="2488032" h="571691">
                <a:moveTo>
                  <a:pt x="0" y="571691"/>
                </a:moveTo>
                <a:lnTo>
                  <a:pt x="2488032" y="571691"/>
                </a:lnTo>
                <a:lnTo>
                  <a:pt x="2488032" y="0"/>
                </a:lnTo>
                <a:lnTo>
                  <a:pt x="0" y="0"/>
                </a:lnTo>
                <a:close/>
              </a:path>
            </a:pathLst>
          </a:custGeom>
          <a:noFill/>
          <a:ln w="25400" cap="sq" cmpd="sng">
            <a:solidFill>
              <a:srgbClr val="6F7878"/>
            </a:solidFill>
          </a:ln>
        </p:spPr>
      </p:sp>
      <p:sp>
        <p:nvSpPr>
          <p:cNvPr id="159" name="Freeform 7">
            <a:extLst>
              <a:ext uri="{FF2B5EF4-FFF2-40B4-BE49-F238E27FC236}">
                <a16:creationId xmlns:a16="http://schemas.microsoft.com/office/drawing/2014/main" xmlns="" id="{EF5A7164-8D88-4D0A-906B-4C241A73BB51}"/>
              </a:ext>
            </a:extLst>
          </p:cNvPr>
          <p:cNvSpPr/>
          <p:nvPr/>
        </p:nvSpPr>
        <p:spPr>
          <a:xfrm>
            <a:off x="5547744" y="2268077"/>
            <a:ext cx="1080803" cy="160587"/>
          </a:xfrm>
          <a:custGeom>
            <a:avLst/>
            <a:gdLst/>
            <a:ahLst/>
            <a:cxnLst/>
            <a:rect l="l" t="t" r="r" b="b"/>
            <a:pathLst>
              <a:path w="623201" h="183693">
                <a:moveTo>
                  <a:pt x="0" y="183692"/>
                </a:moveTo>
                <a:lnTo>
                  <a:pt x="0" y="0"/>
                </a:lnTo>
                <a:lnTo>
                  <a:pt x="623202" y="0"/>
                </a:lnTo>
                <a:lnTo>
                  <a:pt x="623202" y="183692"/>
                </a:lnTo>
              </a:path>
            </a:pathLst>
          </a:custGeom>
          <a:noFill/>
          <a:ln w="25400" cap="sq">
            <a:solidFill>
              <a:srgbClr val="6F7878"/>
            </a:solidFill>
            <a:headEnd type="triangle" w="lg" len="med"/>
            <a:tailEnd type="triangle" w="lg" len="med"/>
          </a:ln>
        </p:spPr>
      </p:sp>
      <p:cxnSp>
        <p:nvCxnSpPr>
          <p:cNvPr id="162" name="Connector 10">
            <a:extLst>
              <a:ext uri="{FF2B5EF4-FFF2-40B4-BE49-F238E27FC236}">
                <a16:creationId xmlns:a16="http://schemas.microsoft.com/office/drawing/2014/main" xmlns="" id="{DA3332EC-1574-4EFD-AFC7-CE505F7F7B48}"/>
              </a:ext>
            </a:extLst>
          </p:cNvPr>
          <p:cNvCxnSpPr>
            <a:cxnSpLocks/>
          </p:cNvCxnSpPr>
          <p:nvPr/>
        </p:nvCxnSpPr>
        <p:spPr>
          <a:xfrm>
            <a:off x="6104005" y="2031644"/>
            <a:ext cx="0" cy="236433"/>
          </a:xfrm>
          <a:prstGeom prst="line">
            <a:avLst/>
          </a:prstGeom>
          <a:noFill/>
          <a:ln w="25400" cap="sq">
            <a:solidFill>
              <a:srgbClr val="6F7878"/>
            </a:solidFill>
          </a:ln>
        </p:spPr>
      </p:cxnSp>
      <p:cxnSp>
        <p:nvCxnSpPr>
          <p:cNvPr id="169" name="Connector 14">
            <a:extLst>
              <a:ext uri="{FF2B5EF4-FFF2-40B4-BE49-F238E27FC236}">
                <a16:creationId xmlns:a16="http://schemas.microsoft.com/office/drawing/2014/main" xmlns="" id="{1804B688-A8DA-4E6D-B423-15167D596330}"/>
              </a:ext>
            </a:extLst>
          </p:cNvPr>
          <p:cNvCxnSpPr>
            <a:cxnSpLocks/>
          </p:cNvCxnSpPr>
          <p:nvPr/>
        </p:nvCxnSpPr>
        <p:spPr>
          <a:xfrm>
            <a:off x="3269648" y="2023446"/>
            <a:ext cx="2567671" cy="0"/>
          </a:xfrm>
          <a:prstGeom prst="line">
            <a:avLst/>
          </a:prstGeom>
          <a:noFill/>
          <a:ln w="25400" cap="sq">
            <a:solidFill>
              <a:srgbClr val="002856"/>
            </a:solidFill>
            <a:headEnd w="lg" len="med"/>
            <a:tailEnd type="triangle" w="lg" len="med"/>
          </a:ln>
        </p:spPr>
      </p:cxnSp>
      <p:cxnSp>
        <p:nvCxnSpPr>
          <p:cNvPr id="186" name="Connector 20">
            <a:extLst>
              <a:ext uri="{FF2B5EF4-FFF2-40B4-BE49-F238E27FC236}">
                <a16:creationId xmlns:a16="http://schemas.microsoft.com/office/drawing/2014/main" xmlns="" id="{74B1EB41-953B-4817-819D-01F3BB58E058}"/>
              </a:ext>
            </a:extLst>
          </p:cNvPr>
          <p:cNvCxnSpPr>
            <a:cxnSpLocks/>
          </p:cNvCxnSpPr>
          <p:nvPr/>
        </p:nvCxnSpPr>
        <p:spPr>
          <a:xfrm flipH="1">
            <a:off x="8339884" y="2251738"/>
            <a:ext cx="823439" cy="0"/>
          </a:xfrm>
          <a:prstGeom prst="line">
            <a:avLst/>
          </a:prstGeom>
          <a:noFill/>
          <a:ln w="25400" cap="sq">
            <a:solidFill>
              <a:srgbClr val="002856"/>
            </a:solidFill>
            <a:headEnd w="lg" len="med"/>
            <a:tailEnd type="triangle" w="lg" len="med"/>
          </a:ln>
        </p:spPr>
      </p:cxnSp>
      <p:sp>
        <p:nvSpPr>
          <p:cNvPr id="316" name="Freeform 75">
            <a:extLst>
              <a:ext uri="{FF2B5EF4-FFF2-40B4-BE49-F238E27FC236}">
                <a16:creationId xmlns:a16="http://schemas.microsoft.com/office/drawing/2014/main" xmlns="" id="{0B861A80-088C-4D8F-9705-66BB6AFFA422}"/>
              </a:ext>
            </a:extLst>
          </p:cNvPr>
          <p:cNvSpPr/>
          <p:nvPr/>
        </p:nvSpPr>
        <p:spPr>
          <a:xfrm>
            <a:off x="3931297" y="2185723"/>
            <a:ext cx="4314936" cy="573883"/>
          </a:xfrm>
          <a:custGeom>
            <a:avLst/>
            <a:gdLst/>
            <a:ahLst/>
            <a:cxnLst/>
            <a:rect l="l" t="t" r="r" b="b"/>
            <a:pathLst>
              <a:path w="2488032" h="571691">
                <a:moveTo>
                  <a:pt x="0" y="571691"/>
                </a:moveTo>
                <a:lnTo>
                  <a:pt x="2488032" y="571691"/>
                </a:lnTo>
                <a:lnTo>
                  <a:pt x="2488032" y="0"/>
                </a:lnTo>
                <a:lnTo>
                  <a:pt x="0" y="0"/>
                </a:lnTo>
                <a:close/>
              </a:path>
            </a:pathLst>
          </a:custGeom>
          <a:noFill/>
          <a:ln w="25400" cap="sq">
            <a:solidFill>
              <a:srgbClr val="6F7878"/>
            </a:solidFill>
          </a:ln>
        </p:spPr>
      </p:sp>
      <p:sp>
        <p:nvSpPr>
          <p:cNvPr id="144" name="Textplatzhalter 2">
            <a:extLst>
              <a:ext uri="{FF2B5EF4-FFF2-40B4-BE49-F238E27FC236}">
                <a16:creationId xmlns:a16="http://schemas.microsoft.com/office/drawing/2014/main" xmlns="" id="{2801126A-8A27-D241-BFE8-596C45C08363}"/>
              </a:ext>
            </a:extLst>
          </p:cNvPr>
          <p:cNvSpPr txBox="1">
            <a:spLocks/>
          </p:cNvSpPr>
          <p:nvPr/>
        </p:nvSpPr>
        <p:spPr>
          <a:xfrm>
            <a:off x="3646599" y="1379377"/>
            <a:ext cx="4904364" cy="305745"/>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t>Opportunities for Architects </a:t>
            </a:r>
            <a:br>
              <a:rPr lang="en-US" sz="1400" b="1" dirty="0"/>
            </a:br>
            <a:r>
              <a:rPr lang="en-US" sz="1400" b="1" dirty="0"/>
              <a:t>to Support Product Lines</a:t>
            </a:r>
          </a:p>
        </p:txBody>
      </p:sp>
      <p:sp>
        <p:nvSpPr>
          <p:cNvPr id="150" name="Textplatzhalter 2">
            <a:extLst>
              <a:ext uri="{FF2B5EF4-FFF2-40B4-BE49-F238E27FC236}">
                <a16:creationId xmlns:a16="http://schemas.microsoft.com/office/drawing/2014/main" xmlns="" id="{63C52B44-7108-594F-B4DC-16A58E38016C}"/>
              </a:ext>
            </a:extLst>
          </p:cNvPr>
          <p:cNvSpPr txBox="1">
            <a:spLocks/>
          </p:cNvSpPr>
          <p:nvPr/>
        </p:nvSpPr>
        <p:spPr>
          <a:xfrm>
            <a:off x="3066351" y="6000248"/>
            <a:ext cx="6064862" cy="234000"/>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t>Shared Data and Technology Layer</a:t>
            </a:r>
          </a:p>
        </p:txBody>
      </p:sp>
      <p:sp>
        <p:nvSpPr>
          <p:cNvPr id="235" name="Rectangle 234">
            <a:extLst>
              <a:ext uri="{FF2B5EF4-FFF2-40B4-BE49-F238E27FC236}">
                <a16:creationId xmlns:a16="http://schemas.microsoft.com/office/drawing/2014/main" xmlns="" id="{0BBDC016-C33D-7B48-9682-0FF8024F8C1A}"/>
              </a:ext>
            </a:extLst>
          </p:cNvPr>
          <p:cNvSpPr/>
          <p:nvPr/>
        </p:nvSpPr>
        <p:spPr>
          <a:xfrm>
            <a:off x="7341700" y="3260296"/>
            <a:ext cx="660757" cy="317676"/>
          </a:xfrm>
          <a:prstGeom prst="rect">
            <a:avLst/>
          </a:prstGeom>
          <a:noFill/>
          <a:ln w="25400">
            <a:solidFill>
              <a:srgbClr val="009A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a:extLst>
              <a:ext uri="{FF2B5EF4-FFF2-40B4-BE49-F238E27FC236}">
                <a16:creationId xmlns:a16="http://schemas.microsoft.com/office/drawing/2014/main" xmlns="" id="{8B4DE24D-A7A7-2648-922A-2A5E0BDD31DE}"/>
              </a:ext>
            </a:extLst>
          </p:cNvPr>
          <p:cNvSpPr/>
          <p:nvPr/>
        </p:nvSpPr>
        <p:spPr>
          <a:xfrm>
            <a:off x="6288944" y="3260296"/>
            <a:ext cx="660757" cy="317676"/>
          </a:xfrm>
          <a:prstGeom prst="rect">
            <a:avLst/>
          </a:prstGeom>
          <a:noFill/>
          <a:ln w="25400">
            <a:solidFill>
              <a:srgbClr val="009A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a:extLst>
              <a:ext uri="{FF2B5EF4-FFF2-40B4-BE49-F238E27FC236}">
                <a16:creationId xmlns:a16="http://schemas.microsoft.com/office/drawing/2014/main" xmlns="" id="{E65C593D-74B2-924D-9AAF-8D5E3E3C29FA}"/>
              </a:ext>
            </a:extLst>
          </p:cNvPr>
          <p:cNvSpPr/>
          <p:nvPr/>
        </p:nvSpPr>
        <p:spPr>
          <a:xfrm>
            <a:off x="5223056" y="3260296"/>
            <a:ext cx="660757" cy="317676"/>
          </a:xfrm>
          <a:prstGeom prst="rect">
            <a:avLst/>
          </a:prstGeom>
          <a:noFill/>
          <a:ln w="25400">
            <a:solidFill>
              <a:srgbClr val="009A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7" name="Rectangle 246">
            <a:extLst>
              <a:ext uri="{FF2B5EF4-FFF2-40B4-BE49-F238E27FC236}">
                <a16:creationId xmlns:a16="http://schemas.microsoft.com/office/drawing/2014/main" xmlns="" id="{BB84F6CE-2B2C-F54D-B6E5-E15A46A1496B}"/>
              </a:ext>
            </a:extLst>
          </p:cNvPr>
          <p:cNvSpPr/>
          <p:nvPr/>
        </p:nvSpPr>
        <p:spPr>
          <a:xfrm>
            <a:off x="4189364" y="3260296"/>
            <a:ext cx="660757" cy="317676"/>
          </a:xfrm>
          <a:prstGeom prst="rect">
            <a:avLst/>
          </a:prstGeom>
          <a:noFill/>
          <a:ln w="25400">
            <a:solidFill>
              <a:srgbClr val="009A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64" name="Connector 41">
            <a:extLst>
              <a:ext uri="{FF2B5EF4-FFF2-40B4-BE49-F238E27FC236}">
                <a16:creationId xmlns:a16="http://schemas.microsoft.com/office/drawing/2014/main" xmlns="" id="{95635AD5-1399-48EE-A1A5-07781C289693}"/>
              </a:ext>
            </a:extLst>
          </p:cNvPr>
          <p:cNvCxnSpPr>
            <a:cxnSpLocks/>
          </p:cNvCxnSpPr>
          <p:nvPr/>
        </p:nvCxnSpPr>
        <p:spPr>
          <a:xfrm flipH="1">
            <a:off x="8002457" y="4115736"/>
            <a:ext cx="1411750" cy="0"/>
          </a:xfrm>
          <a:prstGeom prst="line">
            <a:avLst/>
          </a:prstGeom>
          <a:noFill/>
          <a:ln w="25400" cap="sq">
            <a:solidFill>
              <a:srgbClr val="002856"/>
            </a:solidFill>
            <a:headEnd type="none" w="lg" len="med"/>
            <a:tailEnd type="triangle" w="lg" len="med"/>
          </a:ln>
        </p:spPr>
      </p:cxnSp>
      <p:sp>
        <p:nvSpPr>
          <p:cNvPr id="15" name="Rectangle 14">
            <a:extLst>
              <a:ext uri="{FF2B5EF4-FFF2-40B4-BE49-F238E27FC236}">
                <a16:creationId xmlns:a16="http://schemas.microsoft.com/office/drawing/2014/main" xmlns="" id="{0833513A-5817-634C-9B78-EA500A067429}"/>
              </a:ext>
            </a:extLst>
          </p:cNvPr>
          <p:cNvSpPr/>
          <p:nvPr/>
        </p:nvSpPr>
        <p:spPr>
          <a:xfrm>
            <a:off x="5837319" y="1765664"/>
            <a:ext cx="548329" cy="2956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70" name="Connector 47">
            <a:extLst>
              <a:ext uri="{FF2B5EF4-FFF2-40B4-BE49-F238E27FC236}">
                <a16:creationId xmlns:a16="http://schemas.microsoft.com/office/drawing/2014/main" xmlns="" id="{93D7D617-0FC5-489A-96DE-C53B677ED294}"/>
              </a:ext>
            </a:extLst>
          </p:cNvPr>
          <p:cNvCxnSpPr>
            <a:cxnSpLocks/>
          </p:cNvCxnSpPr>
          <p:nvPr/>
        </p:nvCxnSpPr>
        <p:spPr>
          <a:xfrm flipH="1">
            <a:off x="8002457" y="4867846"/>
            <a:ext cx="1134228" cy="0"/>
          </a:xfrm>
          <a:prstGeom prst="line">
            <a:avLst/>
          </a:prstGeom>
          <a:noFill/>
          <a:ln w="25400" cap="sq">
            <a:solidFill>
              <a:srgbClr val="002856"/>
            </a:solidFill>
            <a:headEnd w="lg" len="med"/>
            <a:tailEnd type="triangle" w="lg" len="med"/>
          </a:ln>
        </p:spPr>
      </p:cxnSp>
      <p:cxnSp>
        <p:nvCxnSpPr>
          <p:cNvPr id="278" name="Connector 52">
            <a:extLst>
              <a:ext uri="{FF2B5EF4-FFF2-40B4-BE49-F238E27FC236}">
                <a16:creationId xmlns:a16="http://schemas.microsoft.com/office/drawing/2014/main" xmlns="" id="{46995C13-4DBD-4400-888D-52945941CA1C}"/>
              </a:ext>
            </a:extLst>
          </p:cNvPr>
          <p:cNvCxnSpPr>
            <a:cxnSpLocks/>
          </p:cNvCxnSpPr>
          <p:nvPr/>
        </p:nvCxnSpPr>
        <p:spPr>
          <a:xfrm flipH="1">
            <a:off x="8339884" y="5686923"/>
            <a:ext cx="832924" cy="0"/>
          </a:xfrm>
          <a:prstGeom prst="line">
            <a:avLst/>
          </a:prstGeom>
          <a:noFill/>
          <a:ln w="25400" cap="sq">
            <a:solidFill>
              <a:srgbClr val="002856"/>
            </a:solidFill>
            <a:headEnd w="lg" len="med"/>
            <a:tailEnd type="triangle" w="lg" len="med"/>
          </a:ln>
        </p:spPr>
      </p:cxnSp>
      <p:cxnSp>
        <p:nvCxnSpPr>
          <p:cNvPr id="266" name="Connector 43">
            <a:extLst>
              <a:ext uri="{FF2B5EF4-FFF2-40B4-BE49-F238E27FC236}">
                <a16:creationId xmlns:a16="http://schemas.microsoft.com/office/drawing/2014/main" xmlns="" id="{303FA821-51F2-4E3D-A355-EA0448B1A9BE}"/>
              </a:ext>
            </a:extLst>
          </p:cNvPr>
          <p:cNvCxnSpPr>
            <a:cxnSpLocks/>
          </p:cNvCxnSpPr>
          <p:nvPr/>
        </p:nvCxnSpPr>
        <p:spPr>
          <a:xfrm flipH="1">
            <a:off x="8002457" y="3284886"/>
            <a:ext cx="1413301" cy="0"/>
          </a:xfrm>
          <a:prstGeom prst="line">
            <a:avLst/>
          </a:prstGeom>
          <a:noFill/>
          <a:ln w="25400" cap="sq">
            <a:solidFill>
              <a:srgbClr val="002856"/>
            </a:solidFill>
            <a:headEnd w="lg" len="med"/>
            <a:tailEnd type="triangle" w="lg" len="med"/>
          </a:ln>
        </p:spPr>
      </p:cxnSp>
      <p:sp>
        <p:nvSpPr>
          <p:cNvPr id="255" name="TextBox 254">
            <a:extLst>
              <a:ext uri="{FF2B5EF4-FFF2-40B4-BE49-F238E27FC236}">
                <a16:creationId xmlns:a16="http://schemas.microsoft.com/office/drawing/2014/main" xmlns="" id="{87F08B93-B493-8240-B410-9499F65F7AF5}"/>
              </a:ext>
            </a:extLst>
          </p:cNvPr>
          <p:cNvSpPr txBox="1"/>
          <p:nvPr/>
        </p:nvSpPr>
        <p:spPr>
          <a:xfrm>
            <a:off x="9023575" y="1742814"/>
            <a:ext cx="2714400" cy="787480"/>
          </a:xfrm>
          <a:prstGeom prst="rect">
            <a:avLst/>
          </a:prstGeom>
          <a:solidFill>
            <a:schemeClr val="bg1"/>
          </a:solidFill>
          <a:ln w="25400">
            <a:solidFill>
              <a:srgbClr val="002856"/>
            </a:solidFill>
          </a:ln>
        </p:spPr>
        <p:txBody>
          <a:bodyPr lIns="72000" tIns="72000" rIns="72000" bIns="72000" anchor="t"/>
          <a:lstStyle/>
          <a:p>
            <a:r>
              <a:rPr lang="en-US" sz="1400" dirty="0">
                <a:solidFill>
                  <a:srgbClr val="000000"/>
                </a:solidFill>
              </a:rPr>
              <a:t>Inform business strategy, new investment opportunities and funding allocation.</a:t>
            </a:r>
          </a:p>
        </p:txBody>
      </p:sp>
      <p:sp>
        <p:nvSpPr>
          <p:cNvPr id="257" name="TextBox 256">
            <a:extLst>
              <a:ext uri="{FF2B5EF4-FFF2-40B4-BE49-F238E27FC236}">
                <a16:creationId xmlns:a16="http://schemas.microsoft.com/office/drawing/2014/main" xmlns="" id="{6F938296-D074-B640-A2F1-2DDDCE6FAC73}"/>
              </a:ext>
            </a:extLst>
          </p:cNvPr>
          <p:cNvSpPr txBox="1"/>
          <p:nvPr/>
        </p:nvSpPr>
        <p:spPr>
          <a:xfrm>
            <a:off x="9023575" y="3778951"/>
            <a:ext cx="2714400" cy="584527"/>
          </a:xfrm>
          <a:prstGeom prst="rect">
            <a:avLst/>
          </a:prstGeom>
          <a:solidFill>
            <a:schemeClr val="bg1"/>
          </a:solidFill>
          <a:ln w="25400">
            <a:solidFill>
              <a:srgbClr val="002856"/>
            </a:solidFill>
          </a:ln>
        </p:spPr>
        <p:txBody>
          <a:bodyPr lIns="72000" tIns="72000" rIns="72000" bIns="72000" anchor="t"/>
          <a:lstStyle/>
          <a:p>
            <a:r>
              <a:rPr lang="en-US" sz="1400" dirty="0">
                <a:solidFill>
                  <a:srgbClr val="000000"/>
                </a:solidFill>
              </a:rPr>
              <a:t>Coordinate plans and roadmaps across product lines.</a:t>
            </a:r>
          </a:p>
        </p:txBody>
      </p:sp>
      <p:sp>
        <p:nvSpPr>
          <p:cNvPr id="258" name="TextBox 257">
            <a:extLst>
              <a:ext uri="{FF2B5EF4-FFF2-40B4-BE49-F238E27FC236}">
                <a16:creationId xmlns:a16="http://schemas.microsoft.com/office/drawing/2014/main" xmlns="" id="{355C077E-7F2B-CD4E-99F5-57EB3D69020B}"/>
              </a:ext>
            </a:extLst>
          </p:cNvPr>
          <p:cNvSpPr txBox="1"/>
          <p:nvPr/>
        </p:nvSpPr>
        <p:spPr>
          <a:xfrm>
            <a:off x="9023575" y="4492898"/>
            <a:ext cx="2714400" cy="766800"/>
          </a:xfrm>
          <a:prstGeom prst="rect">
            <a:avLst/>
          </a:prstGeom>
          <a:solidFill>
            <a:schemeClr val="bg1"/>
          </a:solidFill>
          <a:ln w="25400">
            <a:solidFill>
              <a:srgbClr val="002856"/>
            </a:solidFill>
          </a:ln>
        </p:spPr>
        <p:txBody>
          <a:bodyPr lIns="72000" tIns="72000" rIns="72000" bIns="72000" anchor="t"/>
          <a:lstStyle/>
          <a:p>
            <a:r>
              <a:rPr lang="en-US" sz="1400" dirty="0">
                <a:solidFill>
                  <a:srgbClr val="000000"/>
                </a:solidFill>
              </a:rPr>
              <a:t>Offer guidance to </a:t>
            </a:r>
            <a:br>
              <a:rPr lang="en-US" sz="1400" dirty="0">
                <a:solidFill>
                  <a:srgbClr val="000000"/>
                </a:solidFill>
              </a:rPr>
            </a:br>
            <a:r>
              <a:rPr lang="en-US" sz="1400" dirty="0">
                <a:solidFill>
                  <a:srgbClr val="000000"/>
                </a:solidFill>
              </a:rPr>
              <a:t>fusion teams of varying levels of technical maturity.</a:t>
            </a:r>
          </a:p>
        </p:txBody>
      </p:sp>
      <p:sp>
        <p:nvSpPr>
          <p:cNvPr id="308" name="TextBox 307">
            <a:extLst>
              <a:ext uri="{FF2B5EF4-FFF2-40B4-BE49-F238E27FC236}">
                <a16:creationId xmlns:a16="http://schemas.microsoft.com/office/drawing/2014/main" xmlns="" id="{40F4D02B-BA4D-FC4D-919D-2F06D0237922}"/>
              </a:ext>
            </a:extLst>
          </p:cNvPr>
          <p:cNvSpPr txBox="1"/>
          <p:nvPr/>
        </p:nvSpPr>
        <p:spPr>
          <a:xfrm>
            <a:off x="9023575" y="5389117"/>
            <a:ext cx="2714400" cy="766800"/>
          </a:xfrm>
          <a:prstGeom prst="rect">
            <a:avLst/>
          </a:prstGeom>
          <a:solidFill>
            <a:schemeClr val="bg1"/>
          </a:solidFill>
          <a:ln w="25400">
            <a:solidFill>
              <a:srgbClr val="002856"/>
            </a:solidFill>
          </a:ln>
        </p:spPr>
        <p:txBody>
          <a:bodyPr lIns="72000" tIns="72000" rIns="72000" bIns="72000" anchor="t"/>
          <a:lstStyle/>
          <a:p>
            <a:r>
              <a:rPr lang="en-US" sz="1400" dirty="0">
                <a:solidFill>
                  <a:srgbClr val="000000"/>
                </a:solidFill>
              </a:rPr>
              <a:t>Support shared enterprise services and digital </a:t>
            </a:r>
            <a:br>
              <a:rPr lang="en-US" sz="1400" dirty="0">
                <a:solidFill>
                  <a:srgbClr val="000000"/>
                </a:solidFill>
              </a:rPr>
            </a:br>
            <a:r>
              <a:rPr lang="en-US" sz="1400" dirty="0">
                <a:solidFill>
                  <a:srgbClr val="000000"/>
                </a:solidFill>
              </a:rPr>
              <a:t>technology foundations.</a:t>
            </a:r>
          </a:p>
        </p:txBody>
      </p:sp>
      <p:sp>
        <p:nvSpPr>
          <p:cNvPr id="256" name="TextBox 255">
            <a:extLst>
              <a:ext uri="{FF2B5EF4-FFF2-40B4-BE49-F238E27FC236}">
                <a16:creationId xmlns:a16="http://schemas.microsoft.com/office/drawing/2014/main" xmlns="" id="{07DA31EB-2DFA-8B48-9B8B-5C46F7D119DE}"/>
              </a:ext>
            </a:extLst>
          </p:cNvPr>
          <p:cNvSpPr txBox="1"/>
          <p:nvPr/>
        </p:nvSpPr>
        <p:spPr>
          <a:xfrm>
            <a:off x="9023575" y="2659714"/>
            <a:ext cx="2714400" cy="989817"/>
          </a:xfrm>
          <a:prstGeom prst="rect">
            <a:avLst/>
          </a:prstGeom>
          <a:solidFill>
            <a:schemeClr val="bg1"/>
          </a:solidFill>
          <a:ln w="25400">
            <a:solidFill>
              <a:srgbClr val="002856"/>
            </a:solidFill>
          </a:ln>
        </p:spPr>
        <p:txBody>
          <a:bodyPr lIns="72000" tIns="72000" rIns="72000" bIns="72000" anchor="t"/>
          <a:lstStyle/>
          <a:p>
            <a:r>
              <a:rPr lang="en-US" sz="1400" dirty="0">
                <a:solidFill>
                  <a:srgbClr val="000000"/>
                </a:solidFill>
              </a:rPr>
              <a:t>Provide autonomy to product owners to make product- level (“emergent”) architecture decisions.</a:t>
            </a:r>
          </a:p>
        </p:txBody>
      </p:sp>
      <p:sp>
        <p:nvSpPr>
          <p:cNvPr id="172" name="TextBox 171">
            <a:extLst>
              <a:ext uri="{FF2B5EF4-FFF2-40B4-BE49-F238E27FC236}">
                <a16:creationId xmlns:a16="http://schemas.microsoft.com/office/drawing/2014/main" xmlns="" id="{FF9AD2F9-AE28-4830-8E44-45E10F05B676}"/>
              </a:ext>
            </a:extLst>
          </p:cNvPr>
          <p:cNvSpPr txBox="1"/>
          <p:nvPr/>
        </p:nvSpPr>
        <p:spPr>
          <a:xfrm>
            <a:off x="583231" y="1742814"/>
            <a:ext cx="2714400" cy="766800"/>
          </a:xfrm>
          <a:prstGeom prst="rect">
            <a:avLst/>
          </a:prstGeom>
          <a:solidFill>
            <a:schemeClr val="bg1"/>
          </a:solidFill>
          <a:ln w="25400">
            <a:solidFill>
              <a:srgbClr val="002856"/>
            </a:solidFill>
          </a:ln>
        </p:spPr>
        <p:txBody>
          <a:bodyPr lIns="72000" tIns="72000" rIns="72000" bIns="72000" anchor="t"/>
          <a:lstStyle/>
          <a:p>
            <a:pPr marL="0" indent="0" algn="l"/>
            <a:r>
              <a:rPr lang="en-US" sz="1400" dirty="0">
                <a:solidFill>
                  <a:srgbClr val="000000"/>
                </a:solidFill>
              </a:rPr>
              <a:t>Shape business and operating model design and guide transformative change.</a:t>
            </a:r>
          </a:p>
        </p:txBody>
      </p:sp>
      <p:sp>
        <p:nvSpPr>
          <p:cNvPr id="251" name="TextBox 250">
            <a:extLst>
              <a:ext uri="{FF2B5EF4-FFF2-40B4-BE49-F238E27FC236}">
                <a16:creationId xmlns:a16="http://schemas.microsoft.com/office/drawing/2014/main" xmlns="" id="{7BB312AA-BE10-F942-BB4D-4EE9B8FAB738}"/>
              </a:ext>
            </a:extLst>
          </p:cNvPr>
          <p:cNvSpPr txBox="1"/>
          <p:nvPr/>
        </p:nvSpPr>
        <p:spPr>
          <a:xfrm>
            <a:off x="575164" y="3102464"/>
            <a:ext cx="2721243" cy="804101"/>
          </a:xfrm>
          <a:prstGeom prst="rect">
            <a:avLst/>
          </a:prstGeom>
          <a:solidFill>
            <a:schemeClr val="bg1"/>
          </a:solidFill>
          <a:ln w="25400">
            <a:solidFill>
              <a:srgbClr val="002856"/>
            </a:solidFill>
          </a:ln>
        </p:spPr>
        <p:txBody>
          <a:bodyPr lIns="72000" tIns="72000" rIns="72000" bIns="72000" anchor="t"/>
          <a:lstStyle/>
          <a:p>
            <a:pPr>
              <a:spcBef>
                <a:spcPts val="150"/>
              </a:spcBef>
              <a:spcAft>
                <a:spcPts val="150"/>
              </a:spcAft>
            </a:pPr>
            <a:r>
              <a:rPr lang="en-US" sz="1400" dirty="0">
                <a:solidFill>
                  <a:srgbClr val="000000"/>
                </a:solidFill>
              </a:rPr>
              <a:t>Set guardrails for </a:t>
            </a:r>
            <a:br>
              <a:rPr lang="en-US" sz="1400" dirty="0">
                <a:solidFill>
                  <a:srgbClr val="000000"/>
                </a:solidFill>
              </a:rPr>
            </a:br>
            <a:r>
              <a:rPr lang="en-US" sz="1400" dirty="0">
                <a:solidFill>
                  <a:srgbClr val="000000"/>
                </a:solidFill>
              </a:rPr>
              <a:t>shared, enterprise-level </a:t>
            </a:r>
            <a:br>
              <a:rPr lang="en-US" sz="1400" dirty="0">
                <a:solidFill>
                  <a:srgbClr val="000000"/>
                </a:solidFill>
              </a:rPr>
            </a:br>
            <a:r>
              <a:rPr lang="en-US" sz="1400" dirty="0">
                <a:solidFill>
                  <a:srgbClr val="000000"/>
                </a:solidFill>
              </a:rPr>
              <a:t>(“intentional”) architecture.</a:t>
            </a:r>
          </a:p>
        </p:txBody>
      </p:sp>
      <p:sp>
        <p:nvSpPr>
          <p:cNvPr id="254" name="TextBox 253">
            <a:extLst>
              <a:ext uri="{FF2B5EF4-FFF2-40B4-BE49-F238E27FC236}">
                <a16:creationId xmlns:a16="http://schemas.microsoft.com/office/drawing/2014/main" xmlns="" id="{2465CC38-D863-544C-9C38-FA38747EA520}"/>
              </a:ext>
            </a:extLst>
          </p:cNvPr>
          <p:cNvSpPr txBox="1"/>
          <p:nvPr/>
        </p:nvSpPr>
        <p:spPr>
          <a:xfrm>
            <a:off x="569288" y="4522647"/>
            <a:ext cx="2721243" cy="983135"/>
          </a:xfrm>
          <a:prstGeom prst="rect">
            <a:avLst/>
          </a:prstGeom>
          <a:solidFill>
            <a:schemeClr val="bg1"/>
          </a:solidFill>
          <a:ln w="25400">
            <a:solidFill>
              <a:srgbClr val="002856"/>
            </a:solidFill>
          </a:ln>
        </p:spPr>
        <p:txBody>
          <a:bodyPr lIns="72000" tIns="72000" rIns="72000" bIns="72000" anchor="t"/>
          <a:lstStyle/>
          <a:p>
            <a:pPr>
              <a:spcBef>
                <a:spcPts val="150"/>
              </a:spcBef>
              <a:spcAft>
                <a:spcPts val="150"/>
              </a:spcAft>
            </a:pPr>
            <a:r>
              <a:rPr lang="en-US" sz="1400" dirty="0">
                <a:solidFill>
                  <a:srgbClr val="000000"/>
                </a:solidFill>
              </a:rPr>
              <a:t>Provide tools, reusable technology, information and coaching/training to business-led fusion teams.</a:t>
            </a:r>
          </a:p>
        </p:txBody>
      </p:sp>
      <p:sp>
        <p:nvSpPr>
          <p:cNvPr id="151" name="Google Shape;303;p7">
            <a:extLst>
              <a:ext uri="{FF2B5EF4-FFF2-40B4-BE49-F238E27FC236}">
                <a16:creationId xmlns:a16="http://schemas.microsoft.com/office/drawing/2014/main" xmlns="" id="{36A6B7DA-8660-2540-8F63-459A435D7FEA}"/>
              </a:ext>
            </a:extLst>
          </p:cNvPr>
          <p:cNvSpPr>
            <a:spLocks noChangeAspect="1"/>
          </p:cNvSpPr>
          <p:nvPr/>
        </p:nvSpPr>
        <p:spPr>
          <a:xfrm flipH="1">
            <a:off x="492227" y="1651339"/>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1</a:t>
            </a:r>
            <a:endParaRPr lang="en-US" sz="1200" dirty="0"/>
          </a:p>
        </p:txBody>
      </p:sp>
      <p:sp>
        <p:nvSpPr>
          <p:cNvPr id="153" name="Google Shape;305;p7">
            <a:extLst>
              <a:ext uri="{FF2B5EF4-FFF2-40B4-BE49-F238E27FC236}">
                <a16:creationId xmlns:a16="http://schemas.microsoft.com/office/drawing/2014/main" xmlns="" id="{3BF72261-C35A-4948-9ADA-98CEEDBEC541}"/>
              </a:ext>
            </a:extLst>
          </p:cNvPr>
          <p:cNvSpPr>
            <a:spLocks noChangeAspect="1"/>
          </p:cNvSpPr>
          <p:nvPr/>
        </p:nvSpPr>
        <p:spPr>
          <a:xfrm flipH="1">
            <a:off x="483800" y="3012464"/>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3</a:t>
            </a:r>
            <a:endParaRPr lang="en-US" sz="1200" dirty="0"/>
          </a:p>
        </p:txBody>
      </p:sp>
      <p:sp>
        <p:nvSpPr>
          <p:cNvPr id="232" name="Google Shape;307;p7">
            <a:extLst>
              <a:ext uri="{FF2B5EF4-FFF2-40B4-BE49-F238E27FC236}">
                <a16:creationId xmlns:a16="http://schemas.microsoft.com/office/drawing/2014/main" xmlns="" id="{D2798DD7-0232-D446-BED6-6AAA42F7DC0B}"/>
              </a:ext>
            </a:extLst>
          </p:cNvPr>
          <p:cNvSpPr>
            <a:spLocks noChangeAspect="1"/>
          </p:cNvSpPr>
          <p:nvPr/>
        </p:nvSpPr>
        <p:spPr>
          <a:xfrm flipH="1">
            <a:off x="478254" y="4428625"/>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6</a:t>
            </a:r>
            <a:endParaRPr lang="en-US" sz="1200" dirty="0"/>
          </a:p>
        </p:txBody>
      </p:sp>
      <p:sp>
        <p:nvSpPr>
          <p:cNvPr id="152" name="Google Shape;304;p7">
            <a:extLst>
              <a:ext uri="{FF2B5EF4-FFF2-40B4-BE49-F238E27FC236}">
                <a16:creationId xmlns:a16="http://schemas.microsoft.com/office/drawing/2014/main" xmlns="" id="{6E45D3E4-6F0B-134E-919D-B94D11AB1D2F}"/>
              </a:ext>
            </a:extLst>
          </p:cNvPr>
          <p:cNvSpPr>
            <a:spLocks noChangeAspect="1"/>
          </p:cNvSpPr>
          <p:nvPr/>
        </p:nvSpPr>
        <p:spPr>
          <a:xfrm flipH="1">
            <a:off x="8937292" y="1649645"/>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2</a:t>
            </a:r>
            <a:endParaRPr lang="en-US" sz="1200" dirty="0"/>
          </a:p>
        </p:txBody>
      </p:sp>
      <p:sp>
        <p:nvSpPr>
          <p:cNvPr id="154" name="Google Shape;306;p7">
            <a:extLst>
              <a:ext uri="{FF2B5EF4-FFF2-40B4-BE49-F238E27FC236}">
                <a16:creationId xmlns:a16="http://schemas.microsoft.com/office/drawing/2014/main" xmlns="" id="{3489CE77-BF1A-394C-AA38-0A29C1A64347}"/>
              </a:ext>
            </a:extLst>
          </p:cNvPr>
          <p:cNvSpPr>
            <a:spLocks noChangeAspect="1"/>
          </p:cNvSpPr>
          <p:nvPr/>
        </p:nvSpPr>
        <p:spPr>
          <a:xfrm flipH="1">
            <a:off x="8935654" y="2573036"/>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4</a:t>
            </a:r>
            <a:endParaRPr lang="en-US" sz="1200" dirty="0"/>
          </a:p>
        </p:txBody>
      </p:sp>
      <p:sp>
        <p:nvSpPr>
          <p:cNvPr id="155" name="Google Shape;307;p7">
            <a:extLst>
              <a:ext uri="{FF2B5EF4-FFF2-40B4-BE49-F238E27FC236}">
                <a16:creationId xmlns:a16="http://schemas.microsoft.com/office/drawing/2014/main" xmlns="" id="{2AE23AC1-F410-C747-B0A1-CA664BE9ADAD}"/>
              </a:ext>
            </a:extLst>
          </p:cNvPr>
          <p:cNvSpPr>
            <a:spLocks noChangeAspect="1"/>
          </p:cNvSpPr>
          <p:nvPr/>
        </p:nvSpPr>
        <p:spPr>
          <a:xfrm flipH="1">
            <a:off x="8937267" y="3693801"/>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5</a:t>
            </a:r>
            <a:endParaRPr lang="en-US" sz="1200" dirty="0"/>
          </a:p>
        </p:txBody>
      </p:sp>
      <p:sp>
        <p:nvSpPr>
          <p:cNvPr id="233" name="Google Shape;307;p7">
            <a:extLst>
              <a:ext uri="{FF2B5EF4-FFF2-40B4-BE49-F238E27FC236}">
                <a16:creationId xmlns:a16="http://schemas.microsoft.com/office/drawing/2014/main" xmlns="" id="{19122598-04A6-7A4C-B966-7586A90C599E}"/>
              </a:ext>
            </a:extLst>
          </p:cNvPr>
          <p:cNvSpPr>
            <a:spLocks noChangeAspect="1"/>
          </p:cNvSpPr>
          <p:nvPr/>
        </p:nvSpPr>
        <p:spPr>
          <a:xfrm flipH="1">
            <a:off x="8938271" y="4405365"/>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7</a:t>
            </a:r>
            <a:endParaRPr lang="en-US" sz="1200" dirty="0"/>
          </a:p>
        </p:txBody>
      </p:sp>
      <p:sp>
        <p:nvSpPr>
          <p:cNvPr id="234" name="Google Shape;307;p7">
            <a:extLst>
              <a:ext uri="{FF2B5EF4-FFF2-40B4-BE49-F238E27FC236}">
                <a16:creationId xmlns:a16="http://schemas.microsoft.com/office/drawing/2014/main" xmlns="" id="{1D472DCB-33ED-964A-AC22-ACCE7FD1D382}"/>
              </a:ext>
            </a:extLst>
          </p:cNvPr>
          <p:cNvSpPr>
            <a:spLocks noChangeAspect="1"/>
          </p:cNvSpPr>
          <p:nvPr/>
        </p:nvSpPr>
        <p:spPr>
          <a:xfrm flipH="1">
            <a:off x="8936125" y="5302286"/>
            <a:ext cx="180000" cy="180000"/>
          </a:xfrm>
          <a:prstGeom prst="ellipse">
            <a:avLst/>
          </a:prstGeom>
          <a:solidFill>
            <a:srgbClr val="002856"/>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600"/>
              <a:buFont typeface="Arial"/>
              <a:buNone/>
            </a:pPr>
            <a:r>
              <a:rPr lang="en-US" sz="1200" b="1" i="0" u="none" strike="noStrike" cap="none" dirty="0">
                <a:solidFill>
                  <a:srgbClr val="FFFFFF"/>
                </a:solidFill>
                <a:latin typeface="Arial"/>
                <a:ea typeface="Arial"/>
                <a:cs typeface="Arial"/>
                <a:sym typeface="Arial"/>
              </a:rPr>
              <a:t>8</a:t>
            </a:r>
            <a:endParaRPr lang="en-US" sz="1200" dirty="0"/>
          </a:p>
        </p:txBody>
      </p:sp>
      <p:pic>
        <p:nvPicPr>
          <p:cNvPr id="114" name="Graphic 113">
            <a:extLst>
              <a:ext uri="{FF2B5EF4-FFF2-40B4-BE49-F238E27FC236}">
                <a16:creationId xmlns:a16="http://schemas.microsoft.com/office/drawing/2014/main" xmlns="" id="{87410C6D-BDC1-E04C-A689-DBA36C23D82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348293" y="2441662"/>
            <a:ext cx="342900" cy="266700"/>
          </a:xfrm>
          <a:prstGeom prst="rect">
            <a:avLst/>
          </a:prstGeom>
        </p:spPr>
      </p:pic>
      <p:pic>
        <p:nvPicPr>
          <p:cNvPr id="115" name="Graphic 114">
            <a:extLst>
              <a:ext uri="{FF2B5EF4-FFF2-40B4-BE49-F238E27FC236}">
                <a16:creationId xmlns:a16="http://schemas.microsoft.com/office/drawing/2014/main" xmlns="" id="{6407F305-4CA5-A94F-AD36-0CD4CF46E52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381983" y="2441662"/>
            <a:ext cx="342900" cy="266700"/>
          </a:xfrm>
          <a:prstGeom prst="rect">
            <a:avLst/>
          </a:prstGeom>
        </p:spPr>
      </p:pic>
      <p:pic>
        <p:nvPicPr>
          <p:cNvPr id="116" name="Graphic 115">
            <a:extLst>
              <a:ext uri="{FF2B5EF4-FFF2-40B4-BE49-F238E27FC236}">
                <a16:creationId xmlns:a16="http://schemas.microsoft.com/office/drawing/2014/main" xmlns="" id="{B008B077-C28E-A946-AF1A-0EC8B53244A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447873" y="2441662"/>
            <a:ext cx="342900" cy="266700"/>
          </a:xfrm>
          <a:prstGeom prst="rect">
            <a:avLst/>
          </a:prstGeom>
        </p:spPr>
      </p:pic>
      <p:pic>
        <p:nvPicPr>
          <p:cNvPr id="117" name="Graphic 116">
            <a:extLst>
              <a:ext uri="{FF2B5EF4-FFF2-40B4-BE49-F238E27FC236}">
                <a16:creationId xmlns:a16="http://schemas.microsoft.com/office/drawing/2014/main" xmlns="" id="{88E11129-C377-944D-9D09-E22CACDA40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00629" y="2441662"/>
            <a:ext cx="342900" cy="266700"/>
          </a:xfrm>
          <a:prstGeom prst="rect">
            <a:avLst/>
          </a:prstGeom>
        </p:spPr>
      </p:pic>
      <p:pic>
        <p:nvPicPr>
          <p:cNvPr id="118" name="Graphic 117">
            <a:extLst>
              <a:ext uri="{FF2B5EF4-FFF2-40B4-BE49-F238E27FC236}">
                <a16:creationId xmlns:a16="http://schemas.microsoft.com/office/drawing/2014/main" xmlns="" id="{05C02EC5-B7B1-2242-AF43-47F0DC29B8E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348293" y="3287558"/>
            <a:ext cx="342900" cy="266700"/>
          </a:xfrm>
          <a:prstGeom prst="rect">
            <a:avLst/>
          </a:prstGeom>
        </p:spPr>
      </p:pic>
      <p:pic>
        <p:nvPicPr>
          <p:cNvPr id="119" name="Graphic 118">
            <a:extLst>
              <a:ext uri="{FF2B5EF4-FFF2-40B4-BE49-F238E27FC236}">
                <a16:creationId xmlns:a16="http://schemas.microsoft.com/office/drawing/2014/main" xmlns="" id="{FE49FFA4-C57E-4E40-8F55-7C3ECCF87C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381983" y="3287558"/>
            <a:ext cx="342900" cy="266700"/>
          </a:xfrm>
          <a:prstGeom prst="rect">
            <a:avLst/>
          </a:prstGeom>
        </p:spPr>
      </p:pic>
      <p:pic>
        <p:nvPicPr>
          <p:cNvPr id="120" name="Graphic 119">
            <a:extLst>
              <a:ext uri="{FF2B5EF4-FFF2-40B4-BE49-F238E27FC236}">
                <a16:creationId xmlns:a16="http://schemas.microsoft.com/office/drawing/2014/main" xmlns="" id="{5D0633B1-3C5B-4F43-BF8E-746FA86934B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447873" y="3287558"/>
            <a:ext cx="342900" cy="266700"/>
          </a:xfrm>
          <a:prstGeom prst="rect">
            <a:avLst/>
          </a:prstGeom>
        </p:spPr>
      </p:pic>
      <p:pic>
        <p:nvPicPr>
          <p:cNvPr id="121" name="Graphic 120">
            <a:extLst>
              <a:ext uri="{FF2B5EF4-FFF2-40B4-BE49-F238E27FC236}">
                <a16:creationId xmlns:a16="http://schemas.microsoft.com/office/drawing/2014/main" xmlns="" id="{13DD083C-7A4E-DC47-8E9D-3C778EA38E1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500629" y="3287558"/>
            <a:ext cx="342900" cy="266700"/>
          </a:xfrm>
          <a:prstGeom prst="rect">
            <a:avLst/>
          </a:prstGeom>
        </p:spPr>
      </p:pic>
      <p:pic>
        <p:nvPicPr>
          <p:cNvPr id="126" name="Graphic 125">
            <a:extLst>
              <a:ext uri="{FF2B5EF4-FFF2-40B4-BE49-F238E27FC236}">
                <a16:creationId xmlns:a16="http://schemas.microsoft.com/office/drawing/2014/main" xmlns="" id="{7E296DFF-B30E-6147-950B-E4309918022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348293" y="3996588"/>
            <a:ext cx="342900" cy="266700"/>
          </a:xfrm>
          <a:prstGeom prst="rect">
            <a:avLst/>
          </a:prstGeom>
        </p:spPr>
      </p:pic>
      <p:pic>
        <p:nvPicPr>
          <p:cNvPr id="127" name="Graphic 126">
            <a:extLst>
              <a:ext uri="{FF2B5EF4-FFF2-40B4-BE49-F238E27FC236}">
                <a16:creationId xmlns:a16="http://schemas.microsoft.com/office/drawing/2014/main" xmlns="" id="{1B6AEBD7-75C8-7D4C-8B42-4559E90FB8B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381983" y="3996588"/>
            <a:ext cx="342900" cy="266700"/>
          </a:xfrm>
          <a:prstGeom prst="rect">
            <a:avLst/>
          </a:prstGeom>
        </p:spPr>
      </p:pic>
      <p:pic>
        <p:nvPicPr>
          <p:cNvPr id="128" name="Graphic 127">
            <a:extLst>
              <a:ext uri="{FF2B5EF4-FFF2-40B4-BE49-F238E27FC236}">
                <a16:creationId xmlns:a16="http://schemas.microsoft.com/office/drawing/2014/main" xmlns="" id="{B5105B97-8BAF-D14A-8806-EFBD9E3028C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447873" y="3996588"/>
            <a:ext cx="342900" cy="266700"/>
          </a:xfrm>
          <a:prstGeom prst="rect">
            <a:avLst/>
          </a:prstGeom>
        </p:spPr>
      </p:pic>
      <p:pic>
        <p:nvPicPr>
          <p:cNvPr id="129" name="Graphic 128">
            <a:extLst>
              <a:ext uri="{FF2B5EF4-FFF2-40B4-BE49-F238E27FC236}">
                <a16:creationId xmlns:a16="http://schemas.microsoft.com/office/drawing/2014/main" xmlns="" id="{A065D29F-EB26-DD4E-AB9F-393043DBCF5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500629" y="3996588"/>
            <a:ext cx="342900" cy="266700"/>
          </a:xfrm>
          <a:prstGeom prst="rect">
            <a:avLst/>
          </a:prstGeom>
        </p:spPr>
      </p:pic>
      <p:pic>
        <p:nvPicPr>
          <p:cNvPr id="130" name="Graphic 129">
            <a:extLst>
              <a:ext uri="{FF2B5EF4-FFF2-40B4-BE49-F238E27FC236}">
                <a16:creationId xmlns:a16="http://schemas.microsoft.com/office/drawing/2014/main" xmlns="" id="{B7190666-C195-384F-8A2C-035E053A81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348293" y="4586709"/>
            <a:ext cx="342900" cy="266700"/>
          </a:xfrm>
          <a:prstGeom prst="rect">
            <a:avLst/>
          </a:prstGeom>
        </p:spPr>
      </p:pic>
      <p:pic>
        <p:nvPicPr>
          <p:cNvPr id="131" name="Graphic 130">
            <a:extLst>
              <a:ext uri="{FF2B5EF4-FFF2-40B4-BE49-F238E27FC236}">
                <a16:creationId xmlns:a16="http://schemas.microsoft.com/office/drawing/2014/main" xmlns="" id="{07962A08-EA37-1E4B-AA64-CD4FAA6B0E7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4348293" y="4891153"/>
            <a:ext cx="342900" cy="266700"/>
          </a:xfrm>
          <a:prstGeom prst="rect">
            <a:avLst/>
          </a:prstGeom>
        </p:spPr>
      </p:pic>
      <p:pic>
        <p:nvPicPr>
          <p:cNvPr id="132" name="Graphic 131">
            <a:extLst>
              <a:ext uri="{FF2B5EF4-FFF2-40B4-BE49-F238E27FC236}">
                <a16:creationId xmlns:a16="http://schemas.microsoft.com/office/drawing/2014/main" xmlns="" id="{4299453C-C698-5C41-87AF-31584188041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381983" y="4586709"/>
            <a:ext cx="342900" cy="266700"/>
          </a:xfrm>
          <a:prstGeom prst="rect">
            <a:avLst/>
          </a:prstGeom>
        </p:spPr>
      </p:pic>
      <p:pic>
        <p:nvPicPr>
          <p:cNvPr id="133" name="Graphic 132">
            <a:extLst>
              <a:ext uri="{FF2B5EF4-FFF2-40B4-BE49-F238E27FC236}">
                <a16:creationId xmlns:a16="http://schemas.microsoft.com/office/drawing/2014/main" xmlns="" id="{3F18FBD4-8E5D-4943-B6D1-322A89AC13B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5381983" y="4891153"/>
            <a:ext cx="342900" cy="266700"/>
          </a:xfrm>
          <a:prstGeom prst="rect">
            <a:avLst/>
          </a:prstGeom>
        </p:spPr>
      </p:pic>
      <p:pic>
        <p:nvPicPr>
          <p:cNvPr id="134" name="Graphic 133">
            <a:extLst>
              <a:ext uri="{FF2B5EF4-FFF2-40B4-BE49-F238E27FC236}">
                <a16:creationId xmlns:a16="http://schemas.microsoft.com/office/drawing/2014/main" xmlns="" id="{1779BB3F-71E3-3142-9582-D874EDBEA11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447873" y="4586709"/>
            <a:ext cx="342900" cy="266700"/>
          </a:xfrm>
          <a:prstGeom prst="rect">
            <a:avLst/>
          </a:prstGeom>
        </p:spPr>
      </p:pic>
      <p:pic>
        <p:nvPicPr>
          <p:cNvPr id="135" name="Graphic 134">
            <a:extLst>
              <a:ext uri="{FF2B5EF4-FFF2-40B4-BE49-F238E27FC236}">
                <a16:creationId xmlns:a16="http://schemas.microsoft.com/office/drawing/2014/main" xmlns="" id="{BEBC64E8-380C-C843-BF3A-B1658AC514F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6447873" y="4891153"/>
            <a:ext cx="342900" cy="266700"/>
          </a:xfrm>
          <a:prstGeom prst="rect">
            <a:avLst/>
          </a:prstGeom>
        </p:spPr>
      </p:pic>
      <p:pic>
        <p:nvPicPr>
          <p:cNvPr id="136" name="Graphic 135">
            <a:extLst>
              <a:ext uri="{FF2B5EF4-FFF2-40B4-BE49-F238E27FC236}">
                <a16:creationId xmlns:a16="http://schemas.microsoft.com/office/drawing/2014/main" xmlns="" id="{E1A35D0A-B653-FF46-9B70-432F1B50BF3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7500629" y="4586709"/>
            <a:ext cx="342900" cy="266700"/>
          </a:xfrm>
          <a:prstGeom prst="rect">
            <a:avLst/>
          </a:prstGeom>
        </p:spPr>
      </p:pic>
      <p:pic>
        <p:nvPicPr>
          <p:cNvPr id="137" name="Graphic 136">
            <a:extLst>
              <a:ext uri="{FF2B5EF4-FFF2-40B4-BE49-F238E27FC236}">
                <a16:creationId xmlns:a16="http://schemas.microsoft.com/office/drawing/2014/main" xmlns="" id="{6F321D4B-BDAE-1D4D-A2AD-8C540F9FA47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7500629" y="4891153"/>
            <a:ext cx="342900" cy="266700"/>
          </a:xfrm>
          <a:prstGeom prst="rect">
            <a:avLst/>
          </a:prstGeom>
        </p:spPr>
      </p:pic>
      <p:pic>
        <p:nvPicPr>
          <p:cNvPr id="138" name="Graphic 137">
            <a:extLst>
              <a:ext uri="{FF2B5EF4-FFF2-40B4-BE49-F238E27FC236}">
                <a16:creationId xmlns:a16="http://schemas.microsoft.com/office/drawing/2014/main" xmlns="" id="{FCF7800B-89BC-FE4A-B8C6-2B360575E95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938578" y="1769743"/>
            <a:ext cx="342900" cy="266700"/>
          </a:xfrm>
          <a:prstGeom prst="rect">
            <a:avLst/>
          </a:prstGeom>
        </p:spPr>
      </p:pic>
    </p:spTree>
    <p:extLst>
      <p:ext uri="{BB962C8B-B14F-4D97-AF65-F5344CB8AC3E}">
        <p14:creationId xmlns:p14="http://schemas.microsoft.com/office/powerpoint/2010/main" val="368681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50" y="361950"/>
            <a:ext cx="11274552" cy="451231"/>
          </a:xfrm>
        </p:spPr>
        <p:txBody>
          <a:bodyPr/>
          <a:lstStyle/>
          <a:p>
            <a:r>
              <a:rPr lang="en-US" dirty="0"/>
              <a:t>Trend No. 4: The Need to Architect the Organization for Composability</a:t>
            </a:r>
          </a:p>
        </p:txBody>
      </p:sp>
      <p:sp>
        <p:nvSpPr>
          <p:cNvPr id="36" name="Rechteck 103">
            <a:extLst>
              <a:ext uri="{FF2B5EF4-FFF2-40B4-BE49-F238E27FC236}">
                <a16:creationId xmlns:a16="http://schemas.microsoft.com/office/drawing/2014/main" xmlns="" id="{71D3F491-DA0C-43DA-B29E-31C6F96501E7}"/>
              </a:ext>
            </a:extLst>
          </p:cNvPr>
          <p:cNvSpPr/>
          <p:nvPr/>
        </p:nvSpPr>
        <p:spPr bwMode="gray">
          <a:xfrm>
            <a:off x="7328522" y="5037099"/>
            <a:ext cx="3530830" cy="387798"/>
          </a:xfrm>
          <a:prstGeom prst="rect">
            <a:avLst/>
          </a:prstGeom>
        </p:spPr>
        <p:txBody>
          <a:bodyPr wrap="square" lIns="0" tIns="0" rIns="0" bIns="0">
            <a:spAutoFit/>
          </a:bodyPr>
          <a:lstStyle/>
          <a:p>
            <a:pPr algn="ctr">
              <a:lnSpc>
                <a:spcPct val="90000"/>
              </a:lnSpc>
              <a:spcAft>
                <a:spcPts val="1000"/>
              </a:spcAft>
            </a:pPr>
            <a:r>
              <a:rPr lang="en-US" sz="1400" dirty="0"/>
              <a:t>…of high composability organizations surpassed their business goals</a:t>
            </a:r>
            <a:endParaRPr lang="en-US" sz="1400" dirty="0">
              <a:ea typeface="Open Sans Light" panose="020B0306030504020204" pitchFamily="34" charset="0"/>
              <a:cs typeface="Arial" panose="020B0604020202020204" pitchFamily="34" charset="0"/>
            </a:endParaRPr>
          </a:p>
        </p:txBody>
      </p:sp>
      <p:pic>
        <p:nvPicPr>
          <p:cNvPr id="3" name="Picture 3" descr="A picture containing graphical user interface&#10;&#10;Description automatically generated">
            <a:extLst>
              <a:ext uri="{FF2B5EF4-FFF2-40B4-BE49-F238E27FC236}">
                <a16:creationId xmlns:a16="http://schemas.microsoft.com/office/drawing/2014/main" xmlns="" id="{B7F64DE4-446A-480E-9761-33E76A8EE711}"/>
              </a:ext>
            </a:extLst>
          </p:cNvPr>
          <p:cNvPicPr>
            <a:picLocks noChangeAspect="1"/>
          </p:cNvPicPr>
          <p:nvPr/>
        </p:nvPicPr>
        <p:blipFill rotWithShape="1">
          <a:blip r:embed="rId3"/>
          <a:srcRect t="11597" b="23944"/>
          <a:stretch/>
        </p:blipFill>
        <p:spPr>
          <a:xfrm>
            <a:off x="324896" y="1927916"/>
            <a:ext cx="6136193" cy="3466837"/>
          </a:xfrm>
          <a:prstGeom prst="rect">
            <a:avLst/>
          </a:prstGeom>
        </p:spPr>
      </p:pic>
      <p:sp>
        <p:nvSpPr>
          <p:cNvPr id="8" name="Textplatzhalter 2">
            <a:extLst>
              <a:ext uri="{FF2B5EF4-FFF2-40B4-BE49-F238E27FC236}">
                <a16:creationId xmlns:a16="http://schemas.microsoft.com/office/drawing/2014/main" xmlns="" id="{830D2F7F-6275-B440-978B-B97683B3DFF3}"/>
              </a:ext>
            </a:extLst>
          </p:cNvPr>
          <p:cNvSpPr txBox="1">
            <a:spLocks/>
          </p:cNvSpPr>
          <p:nvPr/>
        </p:nvSpPr>
        <p:spPr>
          <a:xfrm>
            <a:off x="463423" y="1349147"/>
            <a:ext cx="11274552" cy="323892"/>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Assessments of Enterprise Effectiveness</a:t>
            </a:r>
          </a:p>
        </p:txBody>
      </p:sp>
      <p:sp>
        <p:nvSpPr>
          <p:cNvPr id="9" name="Textplatzhalter 2">
            <a:extLst>
              <a:ext uri="{FF2B5EF4-FFF2-40B4-BE49-F238E27FC236}">
                <a16:creationId xmlns:a16="http://schemas.microsoft.com/office/drawing/2014/main" xmlns="" id="{17FF1872-96F1-6B46-8DA2-54ED05A40080}"/>
              </a:ext>
            </a:extLst>
          </p:cNvPr>
          <p:cNvSpPr txBox="1">
            <a:spLocks/>
          </p:cNvSpPr>
          <p:nvPr/>
        </p:nvSpPr>
        <p:spPr>
          <a:xfrm>
            <a:off x="463423" y="1646577"/>
            <a:ext cx="11274552" cy="323892"/>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i="1" dirty="0"/>
              <a:t>Percentage of Respondents Indicating High Effectiveness (6 or 7 on a 7-Point Scale)</a:t>
            </a:r>
          </a:p>
        </p:txBody>
      </p:sp>
      <p:sp>
        <p:nvSpPr>
          <p:cNvPr id="11" name="Google Shape;442;p9">
            <a:extLst>
              <a:ext uri="{FF2B5EF4-FFF2-40B4-BE49-F238E27FC236}">
                <a16:creationId xmlns:a16="http://schemas.microsoft.com/office/drawing/2014/main" xmlns="" id="{84A512D1-1805-F048-AECF-4E8651F222F9}"/>
              </a:ext>
            </a:extLst>
          </p:cNvPr>
          <p:cNvSpPr txBox="1"/>
          <p:nvPr/>
        </p:nvSpPr>
        <p:spPr>
          <a:xfrm>
            <a:off x="457199" y="5443366"/>
            <a:ext cx="11280775" cy="797134"/>
          </a:xfrm>
          <a:prstGeom prst="rect">
            <a:avLst/>
          </a:prstGeom>
          <a:noFill/>
          <a:ln>
            <a:noFill/>
          </a:ln>
        </p:spPr>
        <p:txBody>
          <a:bodyPr spcFirstLastPara="1" wrap="square" lIns="0" tIns="0" rIns="0" bIns="27425" anchor="b" anchorCtr="0">
            <a:spAutoFit/>
          </a:bodyPr>
          <a:lstStyle/>
          <a:p>
            <a:r>
              <a:rPr lang="en-US" sz="1400" dirty="0">
                <a:solidFill>
                  <a:srgbClr val="6F7878"/>
                </a:solidFill>
                <a:ea typeface="Arial"/>
                <a:cs typeface="Arial"/>
                <a:sym typeface="Arial"/>
              </a:rPr>
              <a:t>n varies by segment; all respondents, excluding “not applicable"</a:t>
            </a:r>
          </a:p>
          <a:p>
            <a:r>
              <a:rPr lang="en-US" sz="1200" dirty="0">
                <a:solidFill>
                  <a:srgbClr val="6F7878"/>
                </a:solidFill>
                <a:ea typeface="Arial"/>
                <a:cs typeface="Arial"/>
                <a:sym typeface="Arial"/>
              </a:rPr>
              <a:t>Q: In 2020 and 2021 to date, how effective is your enterprise at the following, relative to your peers or competitors?</a:t>
            </a:r>
          </a:p>
          <a:p>
            <a:r>
              <a:rPr lang="en-US" sz="1200" dirty="0">
                <a:solidFill>
                  <a:srgbClr val="6F7878"/>
                </a:solidFill>
                <a:ea typeface="Arial"/>
                <a:cs typeface="Arial"/>
                <a:sym typeface="Arial"/>
              </a:rPr>
              <a:t>Note: Some activities (for example, “Entering new markets,” “Expanding into adjacent business,” and “Increasing market share”) were not shown to government industry Source: 2022 Gartner CIO Agenda Pilot Survey</a:t>
            </a:r>
          </a:p>
        </p:txBody>
      </p:sp>
      <p:graphicFrame>
        <p:nvGraphicFramePr>
          <p:cNvPr id="13" name="Chart Web">
            <a:extLst>
              <a:ext uri="{FF2B5EF4-FFF2-40B4-BE49-F238E27FC236}">
                <a16:creationId xmlns:a16="http://schemas.microsoft.com/office/drawing/2014/main" xmlns="" id="{2D8B4E08-58B6-B54F-B914-B73C4773B0E3}"/>
              </a:ext>
            </a:extLst>
          </p:cNvPr>
          <p:cNvGraphicFramePr/>
          <p:nvPr>
            <p:extLst>
              <p:ext uri="{D42A27DB-BD31-4B8C-83A1-F6EECF244321}">
                <p14:modId xmlns:p14="http://schemas.microsoft.com/office/powerpoint/2010/main" val="3760077629"/>
              </p:ext>
            </p:extLst>
          </p:nvPr>
        </p:nvGraphicFramePr>
        <p:xfrm>
          <a:off x="6461089" y="1511093"/>
          <a:ext cx="5265697" cy="3656734"/>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xmlns="" id="{566AAF3F-91DF-CC42-B139-4913232C7F2B}"/>
              </a:ext>
            </a:extLst>
          </p:cNvPr>
          <p:cNvSpPr txBox="1"/>
          <p:nvPr/>
        </p:nvSpPr>
        <p:spPr>
          <a:xfrm>
            <a:off x="8445015" y="3214773"/>
            <a:ext cx="1317941" cy="369332"/>
          </a:xfrm>
          <a:prstGeom prst="rect">
            <a:avLst/>
          </a:prstGeom>
          <a:noFill/>
        </p:spPr>
        <p:txBody>
          <a:bodyPr wrap="square" lIns="0" tIns="0" rIns="0" bIns="0" rtlCol="0">
            <a:spAutoFit/>
          </a:bodyPr>
          <a:lstStyle/>
          <a:p>
            <a:pPr algn="ctr"/>
            <a:r>
              <a:rPr lang="en-US" sz="2400" b="1" dirty="0"/>
              <a:t>68%</a:t>
            </a:r>
          </a:p>
        </p:txBody>
      </p:sp>
    </p:spTree>
    <p:extLst>
      <p:ext uri="{BB962C8B-B14F-4D97-AF65-F5344CB8AC3E}">
        <p14:creationId xmlns:p14="http://schemas.microsoft.com/office/powerpoint/2010/main" val="214532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2E371F1F-9E04-C241-9C2F-D10348DB6F94}"/>
              </a:ext>
            </a:extLst>
          </p:cNvPr>
          <p:cNvSpPr/>
          <p:nvPr/>
        </p:nvSpPr>
        <p:spPr>
          <a:xfrm>
            <a:off x="409074" y="2720382"/>
            <a:ext cx="11430000" cy="83434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xmlns="" id="{14392A92-09FA-4DDB-B46F-2E85AD7AD341}"/>
              </a:ext>
            </a:extLst>
          </p:cNvPr>
          <p:cNvSpPr>
            <a:spLocks noGrp="1"/>
          </p:cNvSpPr>
          <p:nvPr>
            <p:ph type="title"/>
          </p:nvPr>
        </p:nvSpPr>
        <p:spPr>
          <a:xfrm>
            <a:off x="468775" y="361950"/>
            <a:ext cx="11274552" cy="451231"/>
          </a:xfrm>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xmlns="" id="{FF80A4E5-7031-4093-AF50-DCEEADE7AF03}"/>
              </a:ext>
            </a:extLst>
          </p:cNvPr>
          <p:cNvSpPr>
            <a:spLocks noGrp="1"/>
          </p:cNvSpPr>
          <p:nvPr>
            <p:ph sz="quarter" idx="10"/>
          </p:nvPr>
        </p:nvSpPr>
        <p:spPr/>
        <p:txBody>
          <a:bodyPr/>
          <a:lstStyle/>
          <a:p>
            <a:pPr lvl="0"/>
            <a:r>
              <a:rPr lang="en-US" dirty="0">
                <a:solidFill>
                  <a:srgbClr val="6F7878"/>
                </a:solidFill>
              </a:rPr>
              <a:t>What are the top challenges, priorities or issues affecting enterprise architecture leaders?</a:t>
            </a:r>
          </a:p>
          <a:p>
            <a:pPr lvl="0"/>
            <a:r>
              <a:rPr lang="en-US" dirty="0">
                <a:solidFill>
                  <a:srgbClr val="6F7878"/>
                </a:solidFill>
              </a:rPr>
              <a:t>What are the major trends affecting enterprise architecture leaders?</a:t>
            </a:r>
          </a:p>
          <a:p>
            <a:pPr lvl="0"/>
            <a:r>
              <a:rPr lang="en-US" dirty="0">
                <a:solidFill>
                  <a:srgbClr val="FFFFFF"/>
                </a:solidFill>
              </a:rPr>
              <a:t>What actions should the enterprise architecture leader take now to be successful?</a:t>
            </a:r>
          </a:p>
          <a:p>
            <a:pPr marL="0" lvl="0" indent="0">
              <a:buNone/>
            </a:pPr>
            <a:endParaRPr lang="en-US" dirty="0">
              <a:solidFill>
                <a:srgbClr val="FFFFFF"/>
              </a:solidFill>
            </a:endParaRPr>
          </a:p>
        </p:txBody>
      </p:sp>
    </p:spTree>
    <p:extLst>
      <p:ext uri="{BB962C8B-B14F-4D97-AF65-F5344CB8AC3E}">
        <p14:creationId xmlns:p14="http://schemas.microsoft.com/office/powerpoint/2010/main" val="64035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36" y="361950"/>
            <a:ext cx="9465025" cy="451231"/>
          </a:xfrm>
        </p:spPr>
        <p:txBody>
          <a:bodyPr/>
          <a:lstStyle/>
          <a:p>
            <a:r>
              <a:rPr lang="en-US" dirty="0"/>
              <a:t>Redefine EA Practice as an Internal Management Consultancy</a:t>
            </a:r>
          </a:p>
        </p:txBody>
      </p:sp>
      <p:sp>
        <p:nvSpPr>
          <p:cNvPr id="40" name="Rechteck 101">
            <a:extLst>
              <a:ext uri="{FF2B5EF4-FFF2-40B4-BE49-F238E27FC236}">
                <a16:creationId xmlns:a16="http://schemas.microsoft.com/office/drawing/2014/main" xmlns="" id="{87FC356B-E117-F845-8069-1E97A9EB7721}"/>
              </a:ext>
            </a:extLst>
          </p:cNvPr>
          <p:cNvSpPr/>
          <p:nvPr/>
        </p:nvSpPr>
        <p:spPr bwMode="gray">
          <a:xfrm>
            <a:off x="4482515" y="4557110"/>
            <a:ext cx="1429966" cy="581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noProof="1">
                <a:solidFill>
                  <a:schemeClr val="tx1"/>
                </a:solidFill>
              </a:rPr>
              <a:t>Construct a Portofolio of Services</a:t>
            </a:r>
          </a:p>
        </p:txBody>
      </p:sp>
      <p:sp>
        <p:nvSpPr>
          <p:cNvPr id="42" name="Rechteck 103">
            <a:extLst>
              <a:ext uri="{FF2B5EF4-FFF2-40B4-BE49-F238E27FC236}">
                <a16:creationId xmlns:a16="http://schemas.microsoft.com/office/drawing/2014/main" xmlns="" id="{0859C363-B51B-9348-88B4-E0C6DE7C5C43}"/>
              </a:ext>
            </a:extLst>
          </p:cNvPr>
          <p:cNvSpPr/>
          <p:nvPr/>
        </p:nvSpPr>
        <p:spPr bwMode="gray">
          <a:xfrm>
            <a:off x="433632" y="4557110"/>
            <a:ext cx="1552624" cy="581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noProof="1">
                <a:solidFill>
                  <a:schemeClr val="tx1"/>
                </a:solidFill>
              </a:rPr>
              <a:t>Make “Intelligence” Central to the EA Practice</a:t>
            </a:r>
          </a:p>
        </p:txBody>
      </p:sp>
      <p:sp>
        <p:nvSpPr>
          <p:cNvPr id="43" name="Rechteck 104">
            <a:extLst>
              <a:ext uri="{FF2B5EF4-FFF2-40B4-BE49-F238E27FC236}">
                <a16:creationId xmlns:a16="http://schemas.microsoft.com/office/drawing/2014/main" xmlns="" id="{2527BBB9-2E47-C64A-B27F-24732B47AFC7}"/>
              </a:ext>
            </a:extLst>
          </p:cNvPr>
          <p:cNvSpPr/>
          <p:nvPr/>
        </p:nvSpPr>
        <p:spPr bwMode="gray">
          <a:xfrm>
            <a:off x="6383081" y="4557110"/>
            <a:ext cx="1429966" cy="581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noProof="1">
                <a:solidFill>
                  <a:schemeClr val="tx1"/>
                </a:solidFill>
              </a:rPr>
              <a:t>Build EA Team Competencies and Skill Sets</a:t>
            </a:r>
          </a:p>
        </p:txBody>
      </p:sp>
      <p:sp>
        <p:nvSpPr>
          <p:cNvPr id="44" name="Rechteck 105">
            <a:extLst>
              <a:ext uri="{FF2B5EF4-FFF2-40B4-BE49-F238E27FC236}">
                <a16:creationId xmlns:a16="http://schemas.microsoft.com/office/drawing/2014/main" xmlns="" id="{16ECA19E-B683-EF4B-9120-6F1483C81C29}"/>
              </a:ext>
            </a:extLst>
          </p:cNvPr>
          <p:cNvSpPr/>
          <p:nvPr/>
        </p:nvSpPr>
        <p:spPr bwMode="gray">
          <a:xfrm>
            <a:off x="8350558" y="4557110"/>
            <a:ext cx="1429966" cy="775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noProof="1">
                <a:solidFill>
                  <a:schemeClr val="tx1"/>
                </a:solidFill>
              </a:rPr>
              <a:t>Develop the Innovation Management Process</a:t>
            </a:r>
          </a:p>
        </p:txBody>
      </p:sp>
      <p:cxnSp>
        <p:nvCxnSpPr>
          <p:cNvPr id="51" name="Elbow Connector 50">
            <a:extLst>
              <a:ext uri="{FF2B5EF4-FFF2-40B4-BE49-F238E27FC236}">
                <a16:creationId xmlns:a16="http://schemas.microsoft.com/office/drawing/2014/main" xmlns="" id="{7588A56D-33E3-9A41-86FF-13F6060D7861}"/>
              </a:ext>
            </a:extLst>
          </p:cNvPr>
          <p:cNvCxnSpPr>
            <a:cxnSpLocks/>
          </p:cNvCxnSpPr>
          <p:nvPr/>
        </p:nvCxnSpPr>
        <p:spPr>
          <a:xfrm rot="10800000" flipV="1">
            <a:off x="1230075" y="2374778"/>
            <a:ext cx="4048261" cy="1441249"/>
          </a:xfrm>
          <a:prstGeom prst="bentConnector3">
            <a:avLst>
              <a:gd name="adj1" fmla="val 100063"/>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xmlns="" id="{E05F07D7-0E60-F849-BB92-F5ADB35FE76E}"/>
              </a:ext>
            </a:extLst>
          </p:cNvPr>
          <p:cNvCxnSpPr>
            <a:cxnSpLocks/>
          </p:cNvCxnSpPr>
          <p:nvPr/>
        </p:nvCxnSpPr>
        <p:spPr>
          <a:xfrm rot="10800000" flipV="1">
            <a:off x="3241173" y="2676099"/>
            <a:ext cx="2102282" cy="1131504"/>
          </a:xfrm>
          <a:prstGeom prst="bentConnector2">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xmlns="" id="{E2680A56-78C0-7D4A-ABE4-0EA3914A5E97}"/>
              </a:ext>
            </a:extLst>
          </p:cNvPr>
          <p:cNvCxnSpPr>
            <a:cxnSpLocks/>
          </p:cNvCxnSpPr>
          <p:nvPr/>
        </p:nvCxnSpPr>
        <p:spPr>
          <a:xfrm rot="5400000">
            <a:off x="5172532" y="3203529"/>
            <a:ext cx="644337" cy="563813"/>
          </a:xfrm>
          <a:prstGeom prst="bentConnector3">
            <a:avLst>
              <a:gd name="adj1" fmla="val 50000"/>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xmlns="" id="{F4C68116-6EED-CD42-8F50-81782BF9C11C}"/>
              </a:ext>
            </a:extLst>
          </p:cNvPr>
          <p:cNvCxnSpPr>
            <a:cxnSpLocks/>
          </p:cNvCxnSpPr>
          <p:nvPr/>
        </p:nvCxnSpPr>
        <p:spPr>
          <a:xfrm>
            <a:off x="7049027" y="2350136"/>
            <a:ext cx="3995143" cy="1457467"/>
          </a:xfrm>
          <a:prstGeom prst="bentConnector3">
            <a:avLst>
              <a:gd name="adj1" fmla="val 99875"/>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xmlns="" id="{64F3AAF8-FE54-BF4D-A4E1-6F18DF50EE2B}"/>
              </a:ext>
            </a:extLst>
          </p:cNvPr>
          <p:cNvCxnSpPr>
            <a:cxnSpLocks/>
          </p:cNvCxnSpPr>
          <p:nvPr/>
        </p:nvCxnSpPr>
        <p:spPr>
          <a:xfrm>
            <a:off x="6782034" y="2674788"/>
            <a:ext cx="2283507" cy="1135766"/>
          </a:xfrm>
          <a:prstGeom prst="bentConnector2">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xmlns="" id="{17285FD7-247E-134B-8062-95B1B524B77F}"/>
              </a:ext>
            </a:extLst>
          </p:cNvPr>
          <p:cNvCxnSpPr>
            <a:cxnSpLocks/>
          </p:cNvCxnSpPr>
          <p:nvPr/>
        </p:nvCxnSpPr>
        <p:spPr>
          <a:xfrm rot="16200000" flipH="1">
            <a:off x="6333918" y="3043458"/>
            <a:ext cx="842716" cy="685573"/>
          </a:xfrm>
          <a:prstGeom prst="bentConnector3">
            <a:avLst>
              <a:gd name="adj1" fmla="val 50000"/>
            </a:avLst>
          </a:prstGeom>
          <a:ln w="25400">
            <a:solidFill>
              <a:srgbClr val="6F7878"/>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9" name="Rechteck 102">
            <a:extLst>
              <a:ext uri="{FF2B5EF4-FFF2-40B4-BE49-F238E27FC236}">
                <a16:creationId xmlns:a16="http://schemas.microsoft.com/office/drawing/2014/main" xmlns="" id="{E1FFD812-C095-4367-BFE9-CFDDE5DADAC2}"/>
              </a:ext>
            </a:extLst>
          </p:cNvPr>
          <p:cNvSpPr/>
          <p:nvPr/>
        </p:nvSpPr>
        <p:spPr bwMode="gray">
          <a:xfrm>
            <a:off x="10329187" y="4557110"/>
            <a:ext cx="1429966" cy="775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noProof="1">
                <a:solidFill>
                  <a:schemeClr val="tx1"/>
                </a:solidFill>
              </a:rPr>
              <a:t>Create a Service Delivery Model Around “Iterative” and “Agile”</a:t>
            </a:r>
          </a:p>
        </p:txBody>
      </p:sp>
      <p:sp>
        <p:nvSpPr>
          <p:cNvPr id="81" name="Rechteck 98">
            <a:extLst>
              <a:ext uri="{FF2B5EF4-FFF2-40B4-BE49-F238E27FC236}">
                <a16:creationId xmlns:a16="http://schemas.microsoft.com/office/drawing/2014/main" xmlns="" id="{DE91266C-FB9B-4493-9A8C-0B20F0FEBFAA}"/>
              </a:ext>
            </a:extLst>
          </p:cNvPr>
          <p:cNvSpPr/>
          <p:nvPr/>
        </p:nvSpPr>
        <p:spPr bwMode="gray">
          <a:xfrm>
            <a:off x="2526190" y="4557110"/>
            <a:ext cx="1429966" cy="581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gn="ctr">
              <a:lnSpc>
                <a:spcPct val="90000"/>
              </a:lnSpc>
              <a:spcAft>
                <a:spcPts val="1000"/>
              </a:spcAft>
            </a:pPr>
            <a:r>
              <a:rPr lang="en-US" sz="1400" dirty="0">
                <a:solidFill>
                  <a:schemeClr val="tx1"/>
                </a:solidFill>
              </a:rPr>
              <a:t>Determine What the EA Practice Will Offer</a:t>
            </a:r>
            <a:endParaRPr lang="en-US" sz="1400" noProof="1">
              <a:solidFill>
                <a:schemeClr val="tx1"/>
              </a:solidFill>
            </a:endParaRPr>
          </a:p>
        </p:txBody>
      </p:sp>
      <p:grpSp>
        <p:nvGrpSpPr>
          <p:cNvPr id="137" name="Group 136">
            <a:extLst>
              <a:ext uri="{FF2B5EF4-FFF2-40B4-BE49-F238E27FC236}">
                <a16:creationId xmlns:a16="http://schemas.microsoft.com/office/drawing/2014/main" xmlns="" id="{DF081512-FFC6-4457-A399-1015089A8C9D}"/>
              </a:ext>
            </a:extLst>
          </p:cNvPr>
          <p:cNvGrpSpPr/>
          <p:nvPr/>
        </p:nvGrpSpPr>
        <p:grpSpPr>
          <a:xfrm>
            <a:off x="5394113" y="1762636"/>
            <a:ext cx="1515284" cy="1265038"/>
            <a:chOff x="4345689" y="2661187"/>
            <a:chExt cx="3024063" cy="2524646"/>
          </a:xfrm>
        </p:grpSpPr>
        <p:sp>
          <p:nvSpPr>
            <p:cNvPr id="138" name="Freeform 6">
              <a:extLst>
                <a:ext uri="{FF2B5EF4-FFF2-40B4-BE49-F238E27FC236}">
                  <a16:creationId xmlns:a16="http://schemas.microsoft.com/office/drawing/2014/main" xmlns="" id="{4A029009-168F-4BDF-B7BC-E1F29C75D5C6}"/>
                </a:ext>
              </a:extLst>
            </p:cNvPr>
            <p:cNvSpPr>
              <a:spLocks noChangeAspect="1"/>
            </p:cNvSpPr>
            <p:nvPr/>
          </p:nvSpPr>
          <p:spPr bwMode="gray">
            <a:xfrm>
              <a:off x="4609558" y="4565228"/>
              <a:ext cx="1064553" cy="450441"/>
            </a:xfrm>
            <a:custGeom>
              <a:avLst/>
              <a:gdLst>
                <a:gd name="T0" fmla="*/ 393 w 393"/>
                <a:gd name="T1" fmla="*/ 20 h 170"/>
                <a:gd name="T2" fmla="*/ 393 w 393"/>
                <a:gd name="T3" fmla="*/ 85 h 170"/>
                <a:gd name="T4" fmla="*/ 307 w 393"/>
                <a:gd name="T5" fmla="*/ 170 h 170"/>
                <a:gd name="T6" fmla="*/ 86 w 393"/>
                <a:gd name="T7" fmla="*/ 170 h 170"/>
                <a:gd name="T8" fmla="*/ 0 w 393"/>
                <a:gd name="T9" fmla="*/ 85 h 170"/>
                <a:gd name="T10" fmla="*/ 0 w 393"/>
                <a:gd name="T11" fmla="*/ 0 h 170"/>
              </a:gdLst>
              <a:ahLst/>
              <a:cxnLst>
                <a:cxn ang="0">
                  <a:pos x="T0" y="T1"/>
                </a:cxn>
                <a:cxn ang="0">
                  <a:pos x="T2" y="T3"/>
                </a:cxn>
                <a:cxn ang="0">
                  <a:pos x="T4" y="T5"/>
                </a:cxn>
                <a:cxn ang="0">
                  <a:pos x="T6" y="T7"/>
                </a:cxn>
                <a:cxn ang="0">
                  <a:pos x="T8" y="T9"/>
                </a:cxn>
                <a:cxn ang="0">
                  <a:pos x="T10" y="T11"/>
                </a:cxn>
              </a:cxnLst>
              <a:rect l="0" t="0" r="r" b="b"/>
              <a:pathLst>
                <a:path w="393" h="170">
                  <a:moveTo>
                    <a:pt x="393" y="20"/>
                  </a:moveTo>
                  <a:cubicBezTo>
                    <a:pt x="393" y="85"/>
                    <a:pt x="393" y="85"/>
                    <a:pt x="393" y="85"/>
                  </a:cubicBezTo>
                  <a:cubicBezTo>
                    <a:pt x="393" y="132"/>
                    <a:pt x="355" y="170"/>
                    <a:pt x="307" y="170"/>
                  </a:cubicBezTo>
                  <a:cubicBezTo>
                    <a:pt x="86" y="170"/>
                    <a:pt x="86" y="170"/>
                    <a:pt x="86" y="170"/>
                  </a:cubicBezTo>
                  <a:cubicBezTo>
                    <a:pt x="39" y="170"/>
                    <a:pt x="0" y="132"/>
                    <a:pt x="0" y="85"/>
                  </a:cubicBezTo>
                  <a:cubicBezTo>
                    <a:pt x="0" y="0"/>
                    <a:pt x="0" y="0"/>
                    <a:pt x="0" y="0"/>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39" name="Freeform 7">
              <a:extLst>
                <a:ext uri="{FF2B5EF4-FFF2-40B4-BE49-F238E27FC236}">
                  <a16:creationId xmlns:a16="http://schemas.microsoft.com/office/drawing/2014/main" xmlns="" id="{7512CA4B-2766-4F4D-AAAF-7454F4E84165}"/>
                </a:ext>
              </a:extLst>
            </p:cNvPr>
            <p:cNvSpPr>
              <a:spLocks noChangeAspect="1"/>
            </p:cNvSpPr>
            <p:nvPr/>
          </p:nvSpPr>
          <p:spPr bwMode="gray">
            <a:xfrm>
              <a:off x="5458370" y="2841584"/>
              <a:ext cx="800993" cy="292057"/>
            </a:xfrm>
            <a:custGeom>
              <a:avLst/>
              <a:gdLst>
                <a:gd name="T0" fmla="*/ 0 w 296"/>
                <a:gd name="T1" fmla="*/ 110 h 110"/>
                <a:gd name="T2" fmla="*/ 0 w 296"/>
                <a:gd name="T3" fmla="*/ 48 h 110"/>
                <a:gd name="T4" fmla="*/ 48 w 296"/>
                <a:gd name="T5" fmla="*/ 0 h 110"/>
                <a:gd name="T6" fmla="*/ 248 w 296"/>
                <a:gd name="T7" fmla="*/ 0 h 110"/>
                <a:gd name="T8" fmla="*/ 296 w 296"/>
                <a:gd name="T9" fmla="*/ 48 h 110"/>
                <a:gd name="T10" fmla="*/ 296 w 296"/>
                <a:gd name="T11" fmla="*/ 92 h 110"/>
              </a:gdLst>
              <a:ahLst/>
              <a:cxnLst>
                <a:cxn ang="0">
                  <a:pos x="T0" y="T1"/>
                </a:cxn>
                <a:cxn ang="0">
                  <a:pos x="T2" y="T3"/>
                </a:cxn>
                <a:cxn ang="0">
                  <a:pos x="T4" y="T5"/>
                </a:cxn>
                <a:cxn ang="0">
                  <a:pos x="T6" y="T7"/>
                </a:cxn>
                <a:cxn ang="0">
                  <a:pos x="T8" y="T9"/>
                </a:cxn>
                <a:cxn ang="0">
                  <a:pos x="T10" y="T11"/>
                </a:cxn>
              </a:cxnLst>
              <a:rect l="0" t="0" r="r" b="b"/>
              <a:pathLst>
                <a:path w="296" h="110">
                  <a:moveTo>
                    <a:pt x="0" y="110"/>
                  </a:moveTo>
                  <a:cubicBezTo>
                    <a:pt x="0" y="48"/>
                    <a:pt x="0" y="48"/>
                    <a:pt x="0" y="48"/>
                  </a:cubicBezTo>
                  <a:cubicBezTo>
                    <a:pt x="0" y="22"/>
                    <a:pt x="22" y="0"/>
                    <a:pt x="48" y="0"/>
                  </a:cubicBezTo>
                  <a:cubicBezTo>
                    <a:pt x="248" y="0"/>
                    <a:pt x="248" y="0"/>
                    <a:pt x="248" y="0"/>
                  </a:cubicBezTo>
                  <a:cubicBezTo>
                    <a:pt x="275" y="0"/>
                    <a:pt x="296" y="22"/>
                    <a:pt x="296" y="48"/>
                  </a:cubicBezTo>
                  <a:cubicBezTo>
                    <a:pt x="296" y="92"/>
                    <a:pt x="296" y="92"/>
                    <a:pt x="296" y="92"/>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0" name="Freeform 8">
              <a:extLst>
                <a:ext uri="{FF2B5EF4-FFF2-40B4-BE49-F238E27FC236}">
                  <a16:creationId xmlns:a16="http://schemas.microsoft.com/office/drawing/2014/main" xmlns="" id="{A98DE8E0-10EC-47A2-966D-B021F579B1EE}"/>
                </a:ext>
              </a:extLst>
            </p:cNvPr>
            <p:cNvSpPr>
              <a:spLocks noChangeAspect="1"/>
            </p:cNvSpPr>
            <p:nvPr/>
          </p:nvSpPr>
          <p:spPr bwMode="gray">
            <a:xfrm>
              <a:off x="6277697" y="3090957"/>
              <a:ext cx="658899" cy="506607"/>
            </a:xfrm>
            <a:custGeom>
              <a:avLst/>
              <a:gdLst>
                <a:gd name="T0" fmla="*/ 0 w 243"/>
                <a:gd name="T1" fmla="*/ 0 h 191"/>
                <a:gd name="T2" fmla="*/ 168 w 243"/>
                <a:gd name="T3" fmla="*/ 0 h 191"/>
                <a:gd name="T4" fmla="*/ 243 w 243"/>
                <a:gd name="T5" fmla="*/ 77 h 191"/>
                <a:gd name="T6" fmla="*/ 243 w 243"/>
                <a:gd name="T7" fmla="*/ 191 h 191"/>
              </a:gdLst>
              <a:ahLst/>
              <a:cxnLst>
                <a:cxn ang="0">
                  <a:pos x="T0" y="T1"/>
                </a:cxn>
                <a:cxn ang="0">
                  <a:pos x="T2" y="T3"/>
                </a:cxn>
                <a:cxn ang="0">
                  <a:pos x="T4" y="T5"/>
                </a:cxn>
                <a:cxn ang="0">
                  <a:pos x="T6" y="T7"/>
                </a:cxn>
              </a:cxnLst>
              <a:rect l="0" t="0" r="r" b="b"/>
              <a:pathLst>
                <a:path w="243" h="191">
                  <a:moveTo>
                    <a:pt x="0" y="0"/>
                  </a:moveTo>
                  <a:cubicBezTo>
                    <a:pt x="168" y="0"/>
                    <a:pt x="168" y="0"/>
                    <a:pt x="168" y="0"/>
                  </a:cubicBezTo>
                  <a:cubicBezTo>
                    <a:pt x="209" y="0"/>
                    <a:pt x="243" y="34"/>
                    <a:pt x="243" y="77"/>
                  </a:cubicBezTo>
                  <a:cubicBezTo>
                    <a:pt x="243" y="191"/>
                    <a:pt x="243" y="191"/>
                    <a:pt x="243" y="191"/>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1" name="Freeform 9">
              <a:extLst>
                <a:ext uri="{FF2B5EF4-FFF2-40B4-BE49-F238E27FC236}">
                  <a16:creationId xmlns:a16="http://schemas.microsoft.com/office/drawing/2014/main" xmlns="" id="{08D496CC-CE94-4576-A62B-885B949829F2}"/>
                </a:ext>
              </a:extLst>
            </p:cNvPr>
            <p:cNvSpPr>
              <a:spLocks noChangeAspect="1"/>
            </p:cNvSpPr>
            <p:nvPr/>
          </p:nvSpPr>
          <p:spPr bwMode="gray">
            <a:xfrm>
              <a:off x="5202831" y="2966271"/>
              <a:ext cx="1332696" cy="262852"/>
            </a:xfrm>
            <a:custGeom>
              <a:avLst/>
              <a:gdLst>
                <a:gd name="T0" fmla="*/ 0 w 492"/>
                <a:gd name="T1" fmla="*/ 99 h 99"/>
                <a:gd name="T2" fmla="*/ 80 w 492"/>
                <a:gd name="T3" fmla="*/ 0 h 99"/>
                <a:gd name="T4" fmla="*/ 414 w 492"/>
                <a:gd name="T5" fmla="*/ 0 h 99"/>
                <a:gd name="T6" fmla="*/ 492 w 492"/>
                <a:gd name="T7" fmla="*/ 79 h 99"/>
              </a:gdLst>
              <a:ahLst/>
              <a:cxnLst>
                <a:cxn ang="0">
                  <a:pos x="T0" y="T1"/>
                </a:cxn>
                <a:cxn ang="0">
                  <a:pos x="T2" y="T3"/>
                </a:cxn>
                <a:cxn ang="0">
                  <a:pos x="T4" y="T5"/>
                </a:cxn>
                <a:cxn ang="0">
                  <a:pos x="T6" y="T7"/>
                </a:cxn>
              </a:cxnLst>
              <a:rect l="0" t="0" r="r" b="b"/>
              <a:pathLst>
                <a:path w="492" h="99">
                  <a:moveTo>
                    <a:pt x="0" y="99"/>
                  </a:moveTo>
                  <a:cubicBezTo>
                    <a:pt x="0" y="44"/>
                    <a:pt x="36" y="0"/>
                    <a:pt x="80" y="0"/>
                  </a:cubicBezTo>
                  <a:cubicBezTo>
                    <a:pt x="414" y="0"/>
                    <a:pt x="414" y="0"/>
                    <a:pt x="414" y="0"/>
                  </a:cubicBezTo>
                  <a:cubicBezTo>
                    <a:pt x="453" y="0"/>
                    <a:pt x="485" y="34"/>
                    <a:pt x="492" y="79"/>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2" name="Freeform 10">
              <a:extLst>
                <a:ext uri="{FF2B5EF4-FFF2-40B4-BE49-F238E27FC236}">
                  <a16:creationId xmlns:a16="http://schemas.microsoft.com/office/drawing/2014/main" xmlns="" id="{2360D7B7-B720-429D-ACB3-C67F6468AFA9}"/>
                </a:ext>
              </a:extLst>
            </p:cNvPr>
            <p:cNvSpPr>
              <a:spLocks noChangeAspect="1"/>
            </p:cNvSpPr>
            <p:nvPr/>
          </p:nvSpPr>
          <p:spPr bwMode="gray">
            <a:xfrm>
              <a:off x="6730333" y="3380767"/>
              <a:ext cx="639419" cy="848090"/>
            </a:xfrm>
            <a:custGeom>
              <a:avLst/>
              <a:gdLst>
                <a:gd name="T0" fmla="*/ 0 w 236"/>
                <a:gd name="T1" fmla="*/ 0 h 320"/>
                <a:gd name="T2" fmla="*/ 65 w 236"/>
                <a:gd name="T3" fmla="*/ 0 h 320"/>
                <a:gd name="T4" fmla="*/ 236 w 236"/>
                <a:gd name="T5" fmla="*/ 152 h 320"/>
                <a:gd name="T6" fmla="*/ 236 w 236"/>
                <a:gd name="T7" fmla="*/ 168 h 320"/>
                <a:gd name="T8" fmla="*/ 65 w 236"/>
                <a:gd name="T9" fmla="*/ 320 h 320"/>
                <a:gd name="T10" fmla="*/ 3 w 236"/>
                <a:gd name="T11" fmla="*/ 320 h 320"/>
              </a:gdLst>
              <a:ahLst/>
              <a:cxnLst>
                <a:cxn ang="0">
                  <a:pos x="T0" y="T1"/>
                </a:cxn>
                <a:cxn ang="0">
                  <a:pos x="T2" y="T3"/>
                </a:cxn>
                <a:cxn ang="0">
                  <a:pos x="T4" y="T5"/>
                </a:cxn>
                <a:cxn ang="0">
                  <a:pos x="T6" y="T7"/>
                </a:cxn>
                <a:cxn ang="0">
                  <a:pos x="T8" y="T9"/>
                </a:cxn>
                <a:cxn ang="0">
                  <a:pos x="T10" y="T11"/>
                </a:cxn>
              </a:cxnLst>
              <a:rect l="0" t="0" r="r" b="b"/>
              <a:pathLst>
                <a:path w="236" h="320">
                  <a:moveTo>
                    <a:pt x="0" y="0"/>
                  </a:moveTo>
                  <a:cubicBezTo>
                    <a:pt x="65" y="0"/>
                    <a:pt x="65" y="0"/>
                    <a:pt x="65" y="0"/>
                  </a:cubicBezTo>
                  <a:cubicBezTo>
                    <a:pt x="159" y="0"/>
                    <a:pt x="236" y="68"/>
                    <a:pt x="236" y="152"/>
                  </a:cubicBezTo>
                  <a:cubicBezTo>
                    <a:pt x="236" y="168"/>
                    <a:pt x="236" y="168"/>
                    <a:pt x="236" y="168"/>
                  </a:cubicBezTo>
                  <a:cubicBezTo>
                    <a:pt x="236" y="252"/>
                    <a:pt x="159" y="320"/>
                    <a:pt x="65" y="320"/>
                  </a:cubicBezTo>
                  <a:cubicBezTo>
                    <a:pt x="3" y="320"/>
                    <a:pt x="3" y="320"/>
                    <a:pt x="3" y="320"/>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3" name="Freeform 12">
              <a:extLst>
                <a:ext uri="{FF2B5EF4-FFF2-40B4-BE49-F238E27FC236}">
                  <a16:creationId xmlns:a16="http://schemas.microsoft.com/office/drawing/2014/main" xmlns="" id="{60CCB683-AA0A-4B01-8768-E7EB09D2D3D7}"/>
                </a:ext>
              </a:extLst>
            </p:cNvPr>
            <p:cNvSpPr>
              <a:spLocks noChangeAspect="1"/>
            </p:cNvSpPr>
            <p:nvPr/>
          </p:nvSpPr>
          <p:spPr bwMode="gray">
            <a:xfrm>
              <a:off x="5945383" y="4041266"/>
              <a:ext cx="1088617" cy="376304"/>
            </a:xfrm>
            <a:custGeom>
              <a:avLst/>
              <a:gdLst>
                <a:gd name="T0" fmla="*/ 79 w 402"/>
                <a:gd name="T1" fmla="*/ 0 h 142"/>
                <a:gd name="T2" fmla="*/ 331 w 402"/>
                <a:gd name="T3" fmla="*/ 0 h 142"/>
                <a:gd name="T4" fmla="*/ 402 w 402"/>
                <a:gd name="T5" fmla="*/ 71 h 142"/>
                <a:gd name="T6" fmla="*/ 331 w 402"/>
                <a:gd name="T7" fmla="*/ 142 h 142"/>
                <a:gd name="T8" fmla="*/ 0 w 402"/>
                <a:gd name="T9" fmla="*/ 142 h 142"/>
              </a:gdLst>
              <a:ahLst/>
              <a:cxnLst>
                <a:cxn ang="0">
                  <a:pos x="T0" y="T1"/>
                </a:cxn>
                <a:cxn ang="0">
                  <a:pos x="T2" y="T3"/>
                </a:cxn>
                <a:cxn ang="0">
                  <a:pos x="T4" y="T5"/>
                </a:cxn>
                <a:cxn ang="0">
                  <a:pos x="T6" y="T7"/>
                </a:cxn>
                <a:cxn ang="0">
                  <a:pos x="T8" y="T9"/>
                </a:cxn>
              </a:cxnLst>
              <a:rect l="0" t="0" r="r" b="b"/>
              <a:pathLst>
                <a:path w="402" h="142">
                  <a:moveTo>
                    <a:pt x="79" y="0"/>
                  </a:moveTo>
                  <a:cubicBezTo>
                    <a:pt x="331" y="0"/>
                    <a:pt x="331" y="0"/>
                    <a:pt x="331" y="0"/>
                  </a:cubicBezTo>
                  <a:cubicBezTo>
                    <a:pt x="370" y="0"/>
                    <a:pt x="402" y="32"/>
                    <a:pt x="402" y="71"/>
                  </a:cubicBezTo>
                  <a:cubicBezTo>
                    <a:pt x="402" y="110"/>
                    <a:pt x="370" y="142"/>
                    <a:pt x="331" y="142"/>
                  </a:cubicBezTo>
                  <a:cubicBezTo>
                    <a:pt x="0" y="142"/>
                    <a:pt x="0" y="142"/>
                    <a:pt x="0" y="142"/>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4" name="Freeform 13">
              <a:extLst>
                <a:ext uri="{FF2B5EF4-FFF2-40B4-BE49-F238E27FC236}">
                  <a16:creationId xmlns:a16="http://schemas.microsoft.com/office/drawing/2014/main" xmlns="" id="{789F9CBC-DB87-4ED2-A570-318D558FF2D3}"/>
                </a:ext>
              </a:extLst>
            </p:cNvPr>
            <p:cNvSpPr>
              <a:spLocks noChangeAspect="1"/>
            </p:cNvSpPr>
            <p:nvPr/>
          </p:nvSpPr>
          <p:spPr bwMode="gray">
            <a:xfrm>
              <a:off x="4345689" y="3961512"/>
              <a:ext cx="1428952" cy="374058"/>
            </a:xfrm>
            <a:custGeom>
              <a:avLst/>
              <a:gdLst>
                <a:gd name="T0" fmla="*/ 528 w 528"/>
                <a:gd name="T1" fmla="*/ 141 h 141"/>
                <a:gd name="T2" fmla="*/ 70 w 528"/>
                <a:gd name="T3" fmla="*/ 141 h 141"/>
                <a:gd name="T4" fmla="*/ 0 w 528"/>
                <a:gd name="T5" fmla="*/ 70 h 141"/>
                <a:gd name="T6" fmla="*/ 70 w 528"/>
                <a:gd name="T7" fmla="*/ 0 h 141"/>
                <a:gd name="T8" fmla="*/ 382 w 528"/>
                <a:gd name="T9" fmla="*/ 0 h 141"/>
              </a:gdLst>
              <a:ahLst/>
              <a:cxnLst>
                <a:cxn ang="0">
                  <a:pos x="T0" y="T1"/>
                </a:cxn>
                <a:cxn ang="0">
                  <a:pos x="T2" y="T3"/>
                </a:cxn>
                <a:cxn ang="0">
                  <a:pos x="T4" y="T5"/>
                </a:cxn>
                <a:cxn ang="0">
                  <a:pos x="T6" y="T7"/>
                </a:cxn>
                <a:cxn ang="0">
                  <a:pos x="T8" y="T9"/>
                </a:cxn>
              </a:cxnLst>
              <a:rect l="0" t="0" r="r" b="b"/>
              <a:pathLst>
                <a:path w="528" h="141">
                  <a:moveTo>
                    <a:pt x="528" y="141"/>
                  </a:moveTo>
                  <a:cubicBezTo>
                    <a:pt x="70" y="141"/>
                    <a:pt x="70" y="141"/>
                    <a:pt x="70" y="141"/>
                  </a:cubicBezTo>
                  <a:cubicBezTo>
                    <a:pt x="31" y="141"/>
                    <a:pt x="0" y="109"/>
                    <a:pt x="0" y="70"/>
                  </a:cubicBezTo>
                  <a:cubicBezTo>
                    <a:pt x="0" y="31"/>
                    <a:pt x="31" y="0"/>
                    <a:pt x="70" y="0"/>
                  </a:cubicBezTo>
                  <a:cubicBezTo>
                    <a:pt x="382" y="0"/>
                    <a:pt x="382" y="0"/>
                    <a:pt x="382" y="0"/>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5" name="Freeform 14">
              <a:extLst>
                <a:ext uri="{FF2B5EF4-FFF2-40B4-BE49-F238E27FC236}">
                  <a16:creationId xmlns:a16="http://schemas.microsoft.com/office/drawing/2014/main" xmlns="" id="{9FBC4638-4CF4-440C-9C8F-7C549018D1A5}"/>
                </a:ext>
              </a:extLst>
            </p:cNvPr>
            <p:cNvSpPr>
              <a:spLocks noChangeAspect="1"/>
            </p:cNvSpPr>
            <p:nvPr/>
          </p:nvSpPr>
          <p:spPr bwMode="gray">
            <a:xfrm>
              <a:off x="4451113" y="4335569"/>
              <a:ext cx="711612" cy="376304"/>
            </a:xfrm>
            <a:custGeom>
              <a:avLst/>
              <a:gdLst>
                <a:gd name="T0" fmla="*/ 71 w 263"/>
                <a:gd name="T1" fmla="*/ 0 h 142"/>
                <a:gd name="T2" fmla="*/ 0 w 263"/>
                <a:gd name="T3" fmla="*/ 71 h 142"/>
                <a:gd name="T4" fmla="*/ 71 w 263"/>
                <a:gd name="T5" fmla="*/ 142 h 142"/>
                <a:gd name="T6" fmla="*/ 263 w 263"/>
                <a:gd name="T7" fmla="*/ 142 h 142"/>
              </a:gdLst>
              <a:ahLst/>
              <a:cxnLst>
                <a:cxn ang="0">
                  <a:pos x="T0" y="T1"/>
                </a:cxn>
                <a:cxn ang="0">
                  <a:pos x="T2" y="T3"/>
                </a:cxn>
                <a:cxn ang="0">
                  <a:pos x="T4" y="T5"/>
                </a:cxn>
                <a:cxn ang="0">
                  <a:pos x="T6" y="T7"/>
                </a:cxn>
              </a:cxnLst>
              <a:rect l="0" t="0" r="r" b="b"/>
              <a:pathLst>
                <a:path w="263" h="142">
                  <a:moveTo>
                    <a:pt x="71" y="0"/>
                  </a:moveTo>
                  <a:cubicBezTo>
                    <a:pt x="32" y="0"/>
                    <a:pt x="0" y="32"/>
                    <a:pt x="0" y="71"/>
                  </a:cubicBezTo>
                  <a:cubicBezTo>
                    <a:pt x="0" y="110"/>
                    <a:pt x="32" y="142"/>
                    <a:pt x="71" y="142"/>
                  </a:cubicBezTo>
                  <a:cubicBezTo>
                    <a:pt x="263" y="142"/>
                    <a:pt x="263" y="142"/>
                    <a:pt x="263" y="142"/>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7" name="Freeform 15">
              <a:extLst>
                <a:ext uri="{FF2B5EF4-FFF2-40B4-BE49-F238E27FC236}">
                  <a16:creationId xmlns:a16="http://schemas.microsoft.com/office/drawing/2014/main" xmlns="" id="{E66BBA5C-A58D-4748-A507-909868F8E237}"/>
                </a:ext>
              </a:extLst>
            </p:cNvPr>
            <p:cNvSpPr>
              <a:spLocks noChangeAspect="1"/>
            </p:cNvSpPr>
            <p:nvPr/>
          </p:nvSpPr>
          <p:spPr bwMode="gray">
            <a:xfrm>
              <a:off x="4721548" y="3133642"/>
              <a:ext cx="1486249" cy="703183"/>
            </a:xfrm>
            <a:custGeom>
              <a:avLst/>
              <a:gdLst>
                <a:gd name="T0" fmla="*/ 0 w 549"/>
                <a:gd name="T1" fmla="*/ 114 h 265"/>
                <a:gd name="T2" fmla="*/ 118 w 549"/>
                <a:gd name="T3" fmla="*/ 0 h 265"/>
                <a:gd name="T4" fmla="*/ 426 w 549"/>
                <a:gd name="T5" fmla="*/ 0 h 265"/>
                <a:gd name="T6" fmla="*/ 549 w 549"/>
                <a:gd name="T7" fmla="*/ 132 h 265"/>
                <a:gd name="T8" fmla="*/ 426 w 549"/>
                <a:gd name="T9" fmla="*/ 265 h 265"/>
                <a:gd name="T10" fmla="*/ 323 w 549"/>
                <a:gd name="T11" fmla="*/ 265 h 265"/>
              </a:gdLst>
              <a:ahLst/>
              <a:cxnLst>
                <a:cxn ang="0">
                  <a:pos x="T0" y="T1"/>
                </a:cxn>
                <a:cxn ang="0">
                  <a:pos x="T2" y="T3"/>
                </a:cxn>
                <a:cxn ang="0">
                  <a:pos x="T4" y="T5"/>
                </a:cxn>
                <a:cxn ang="0">
                  <a:pos x="T6" y="T7"/>
                </a:cxn>
                <a:cxn ang="0">
                  <a:pos x="T8" y="T9"/>
                </a:cxn>
                <a:cxn ang="0">
                  <a:pos x="T10" y="T11"/>
                </a:cxn>
              </a:cxnLst>
              <a:rect l="0" t="0" r="r" b="b"/>
              <a:pathLst>
                <a:path w="549" h="265">
                  <a:moveTo>
                    <a:pt x="0" y="114"/>
                  </a:moveTo>
                  <a:cubicBezTo>
                    <a:pt x="8" y="45"/>
                    <a:pt x="57" y="0"/>
                    <a:pt x="118" y="0"/>
                  </a:cubicBezTo>
                  <a:cubicBezTo>
                    <a:pt x="426" y="0"/>
                    <a:pt x="426" y="0"/>
                    <a:pt x="426" y="0"/>
                  </a:cubicBezTo>
                  <a:cubicBezTo>
                    <a:pt x="494" y="0"/>
                    <a:pt x="549" y="54"/>
                    <a:pt x="549" y="132"/>
                  </a:cubicBezTo>
                  <a:cubicBezTo>
                    <a:pt x="549" y="211"/>
                    <a:pt x="494" y="265"/>
                    <a:pt x="426" y="265"/>
                  </a:cubicBezTo>
                  <a:cubicBezTo>
                    <a:pt x="323" y="265"/>
                    <a:pt x="323" y="265"/>
                    <a:pt x="323" y="265"/>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8" name="Freeform 22">
              <a:extLst>
                <a:ext uri="{FF2B5EF4-FFF2-40B4-BE49-F238E27FC236}">
                  <a16:creationId xmlns:a16="http://schemas.microsoft.com/office/drawing/2014/main" xmlns="" id="{6F9DDC6D-821F-400F-8C24-5AEAD2470885}"/>
                </a:ext>
              </a:extLst>
            </p:cNvPr>
            <p:cNvSpPr>
              <a:spLocks noChangeAspect="1"/>
            </p:cNvSpPr>
            <p:nvPr/>
          </p:nvSpPr>
          <p:spPr bwMode="gray">
            <a:xfrm>
              <a:off x="5130639" y="4417571"/>
              <a:ext cx="1204354" cy="377428"/>
            </a:xfrm>
            <a:custGeom>
              <a:avLst/>
              <a:gdLst>
                <a:gd name="T0" fmla="*/ 163 w 445"/>
                <a:gd name="T1" fmla="*/ 0 h 142"/>
                <a:gd name="T2" fmla="*/ 71 w 445"/>
                <a:gd name="T3" fmla="*/ 0 h 142"/>
                <a:gd name="T4" fmla="*/ 0 w 445"/>
                <a:gd name="T5" fmla="*/ 71 h 142"/>
                <a:gd name="T6" fmla="*/ 71 w 445"/>
                <a:gd name="T7" fmla="*/ 142 h 142"/>
                <a:gd name="T8" fmla="*/ 367 w 445"/>
                <a:gd name="T9" fmla="*/ 142 h 142"/>
                <a:gd name="T10" fmla="*/ 367 w 445"/>
                <a:gd name="T11" fmla="*/ 142 h 142"/>
                <a:gd name="T12" fmla="*/ 445 w 445"/>
                <a:gd name="T13" fmla="*/ 71 h 142"/>
              </a:gdLst>
              <a:ahLst/>
              <a:cxnLst>
                <a:cxn ang="0">
                  <a:pos x="T0" y="T1"/>
                </a:cxn>
                <a:cxn ang="0">
                  <a:pos x="T2" y="T3"/>
                </a:cxn>
                <a:cxn ang="0">
                  <a:pos x="T4" y="T5"/>
                </a:cxn>
                <a:cxn ang="0">
                  <a:pos x="T6" y="T7"/>
                </a:cxn>
                <a:cxn ang="0">
                  <a:pos x="T8" y="T9"/>
                </a:cxn>
                <a:cxn ang="0">
                  <a:pos x="T10" y="T11"/>
                </a:cxn>
                <a:cxn ang="0">
                  <a:pos x="T12" y="T13"/>
                </a:cxn>
              </a:cxnLst>
              <a:rect l="0" t="0" r="r" b="b"/>
              <a:pathLst>
                <a:path w="445" h="142">
                  <a:moveTo>
                    <a:pt x="163" y="0"/>
                  </a:moveTo>
                  <a:cubicBezTo>
                    <a:pt x="71" y="0"/>
                    <a:pt x="71" y="0"/>
                    <a:pt x="71" y="0"/>
                  </a:cubicBezTo>
                  <a:cubicBezTo>
                    <a:pt x="32" y="0"/>
                    <a:pt x="0" y="32"/>
                    <a:pt x="0" y="71"/>
                  </a:cubicBezTo>
                  <a:cubicBezTo>
                    <a:pt x="0" y="110"/>
                    <a:pt x="32" y="142"/>
                    <a:pt x="71" y="142"/>
                  </a:cubicBezTo>
                  <a:cubicBezTo>
                    <a:pt x="367" y="142"/>
                    <a:pt x="367" y="142"/>
                    <a:pt x="367" y="142"/>
                  </a:cubicBezTo>
                  <a:cubicBezTo>
                    <a:pt x="367" y="142"/>
                    <a:pt x="367" y="142"/>
                    <a:pt x="367" y="142"/>
                  </a:cubicBezTo>
                  <a:cubicBezTo>
                    <a:pt x="410" y="140"/>
                    <a:pt x="445" y="109"/>
                    <a:pt x="445" y="71"/>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49" name="Freeform 23">
              <a:extLst>
                <a:ext uri="{FF2B5EF4-FFF2-40B4-BE49-F238E27FC236}">
                  <a16:creationId xmlns:a16="http://schemas.microsoft.com/office/drawing/2014/main" xmlns="" id="{111E453F-9D79-48A7-916D-7A78A7BCB839}"/>
                </a:ext>
              </a:extLst>
            </p:cNvPr>
            <p:cNvSpPr>
              <a:spLocks noChangeAspect="1"/>
            </p:cNvSpPr>
            <p:nvPr/>
          </p:nvSpPr>
          <p:spPr bwMode="gray">
            <a:xfrm>
              <a:off x="4396109" y="3435809"/>
              <a:ext cx="1533231" cy="525703"/>
            </a:xfrm>
            <a:custGeom>
              <a:avLst/>
              <a:gdLst>
                <a:gd name="T0" fmla="*/ 361 w 566"/>
                <a:gd name="T1" fmla="*/ 198 h 198"/>
                <a:gd name="T2" fmla="*/ 91 w 566"/>
                <a:gd name="T3" fmla="*/ 198 h 198"/>
                <a:gd name="T4" fmla="*/ 0 w 566"/>
                <a:gd name="T5" fmla="*/ 99 h 198"/>
                <a:gd name="T6" fmla="*/ 91 w 566"/>
                <a:gd name="T7" fmla="*/ 0 h 198"/>
                <a:gd name="T8" fmla="*/ 566 w 566"/>
                <a:gd name="T9" fmla="*/ 0 h 198"/>
              </a:gdLst>
              <a:ahLst/>
              <a:cxnLst>
                <a:cxn ang="0">
                  <a:pos x="T0" y="T1"/>
                </a:cxn>
                <a:cxn ang="0">
                  <a:pos x="T2" y="T3"/>
                </a:cxn>
                <a:cxn ang="0">
                  <a:pos x="T4" y="T5"/>
                </a:cxn>
                <a:cxn ang="0">
                  <a:pos x="T6" y="T7"/>
                </a:cxn>
                <a:cxn ang="0">
                  <a:pos x="T8" y="T9"/>
                </a:cxn>
              </a:cxnLst>
              <a:rect l="0" t="0" r="r" b="b"/>
              <a:pathLst>
                <a:path w="566" h="198">
                  <a:moveTo>
                    <a:pt x="361" y="198"/>
                  </a:moveTo>
                  <a:cubicBezTo>
                    <a:pt x="91" y="198"/>
                    <a:pt x="91" y="198"/>
                    <a:pt x="91" y="198"/>
                  </a:cubicBezTo>
                  <a:cubicBezTo>
                    <a:pt x="52" y="198"/>
                    <a:pt x="0" y="153"/>
                    <a:pt x="0" y="99"/>
                  </a:cubicBezTo>
                  <a:cubicBezTo>
                    <a:pt x="0" y="44"/>
                    <a:pt x="52" y="0"/>
                    <a:pt x="91" y="0"/>
                  </a:cubicBezTo>
                  <a:cubicBezTo>
                    <a:pt x="566" y="0"/>
                    <a:pt x="566" y="0"/>
                    <a:pt x="566" y="0"/>
                  </a:cubicBezTo>
                </a:path>
              </a:pathLst>
            </a:custGeom>
            <a:noFill/>
            <a:ln w="25400"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1" name="Line 24">
              <a:extLst>
                <a:ext uri="{FF2B5EF4-FFF2-40B4-BE49-F238E27FC236}">
                  <a16:creationId xmlns:a16="http://schemas.microsoft.com/office/drawing/2014/main" xmlns="" id="{512136EA-8C5B-4ADD-B80C-FFC5226282BC}"/>
                </a:ext>
              </a:extLst>
            </p:cNvPr>
            <p:cNvSpPr>
              <a:spLocks noChangeAspect="1" noChangeShapeType="1"/>
            </p:cNvSpPr>
            <p:nvPr/>
          </p:nvSpPr>
          <p:spPr bwMode="gray">
            <a:xfrm>
              <a:off x="6359057" y="3897483"/>
              <a:ext cx="0" cy="323509"/>
            </a:xfrm>
            <a:prstGeom prst="line">
              <a:avLst/>
            </a:prstGeom>
            <a:noFill/>
            <a:ln w="25400" cap="flat">
              <a:solidFill>
                <a:srgbClr val="002856"/>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2" name="Line 25">
              <a:extLst>
                <a:ext uri="{FF2B5EF4-FFF2-40B4-BE49-F238E27FC236}">
                  <a16:creationId xmlns:a16="http://schemas.microsoft.com/office/drawing/2014/main" xmlns="" id="{B6D103EF-90A3-4B45-80FB-B76F02A72EFB}"/>
                </a:ext>
              </a:extLst>
            </p:cNvPr>
            <p:cNvSpPr>
              <a:spLocks noChangeAspect="1" noChangeShapeType="1"/>
            </p:cNvSpPr>
            <p:nvPr/>
          </p:nvSpPr>
          <p:spPr bwMode="gray">
            <a:xfrm>
              <a:off x="6535528" y="3547016"/>
              <a:ext cx="0" cy="212302"/>
            </a:xfrm>
            <a:prstGeom prst="line">
              <a:avLst/>
            </a:prstGeom>
            <a:noFill/>
            <a:ln w="25400" cap="flat">
              <a:solidFill>
                <a:srgbClr val="002856"/>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4" name="Line 26">
              <a:extLst>
                <a:ext uri="{FF2B5EF4-FFF2-40B4-BE49-F238E27FC236}">
                  <a16:creationId xmlns:a16="http://schemas.microsoft.com/office/drawing/2014/main" xmlns="" id="{8A5190F4-A4DA-479F-8643-6C861A45329F}"/>
                </a:ext>
              </a:extLst>
            </p:cNvPr>
            <p:cNvSpPr>
              <a:spLocks noChangeAspect="1" noChangeShapeType="1"/>
            </p:cNvSpPr>
            <p:nvPr/>
          </p:nvSpPr>
          <p:spPr bwMode="gray">
            <a:xfrm>
              <a:off x="4874250" y="3621153"/>
              <a:ext cx="0" cy="886282"/>
            </a:xfrm>
            <a:prstGeom prst="line">
              <a:avLst/>
            </a:prstGeom>
            <a:noFill/>
            <a:ln w="25400" cap="flat">
              <a:solidFill>
                <a:srgbClr val="002856"/>
              </a:solidFill>
              <a:prstDash val="solid"/>
              <a:miter lim="800000"/>
              <a:headEnd/>
              <a:tailEnd/>
            </a:ln>
            <a:extLst>
              <a:ext uri="{909E8E84-426E-40DD-AFC4-6F175D3DCCD1}">
                <a14:hiddenFill xmlns:a14="http://schemas.microsoft.com/office/drawing/2010/main">
                  <a:noFill/>
                </a14:hiddenFill>
              </a:ext>
            </a:extLst>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6" name="Oval 27">
              <a:extLst>
                <a:ext uri="{FF2B5EF4-FFF2-40B4-BE49-F238E27FC236}">
                  <a16:creationId xmlns:a16="http://schemas.microsoft.com/office/drawing/2014/main" xmlns="" id="{BEEA0E4E-C394-43FA-B551-611AEE2C05ED}"/>
                </a:ext>
              </a:extLst>
            </p:cNvPr>
            <p:cNvSpPr>
              <a:spLocks noChangeAspect="1" noChangeArrowheads="1"/>
            </p:cNvSpPr>
            <p:nvPr/>
          </p:nvSpPr>
          <p:spPr bwMode="gray">
            <a:xfrm>
              <a:off x="4826123" y="3587454"/>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7" name="Oval 28">
              <a:extLst>
                <a:ext uri="{FF2B5EF4-FFF2-40B4-BE49-F238E27FC236}">
                  <a16:creationId xmlns:a16="http://schemas.microsoft.com/office/drawing/2014/main" xmlns="" id="{A2DCD360-3F54-4B27-AA61-703950BE8949}"/>
                </a:ext>
              </a:extLst>
            </p:cNvPr>
            <p:cNvSpPr>
              <a:spLocks noChangeAspect="1" noChangeArrowheads="1"/>
            </p:cNvSpPr>
            <p:nvPr/>
          </p:nvSpPr>
          <p:spPr bwMode="gray">
            <a:xfrm>
              <a:off x="5325444" y="3913210"/>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58" name="Oval 29">
              <a:extLst>
                <a:ext uri="{FF2B5EF4-FFF2-40B4-BE49-F238E27FC236}">
                  <a16:creationId xmlns:a16="http://schemas.microsoft.com/office/drawing/2014/main" xmlns="" id="{CA52B5CE-BB0C-49C5-981D-05FB5EEA93CF}"/>
                </a:ext>
              </a:extLst>
            </p:cNvPr>
            <p:cNvSpPr>
              <a:spLocks noChangeAspect="1" noChangeArrowheads="1"/>
            </p:cNvSpPr>
            <p:nvPr/>
          </p:nvSpPr>
          <p:spPr bwMode="gray">
            <a:xfrm>
              <a:off x="5544313" y="3788524"/>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0" name="Oval 30">
              <a:extLst>
                <a:ext uri="{FF2B5EF4-FFF2-40B4-BE49-F238E27FC236}">
                  <a16:creationId xmlns:a16="http://schemas.microsoft.com/office/drawing/2014/main" xmlns="" id="{8A868484-436B-46CD-8F09-8F5FB0E9B289}"/>
                </a:ext>
              </a:extLst>
            </p:cNvPr>
            <p:cNvSpPr>
              <a:spLocks noChangeAspect="1" noChangeArrowheads="1"/>
            </p:cNvSpPr>
            <p:nvPr/>
          </p:nvSpPr>
          <p:spPr bwMode="gray">
            <a:xfrm>
              <a:off x="4826123" y="4450146"/>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1" name="Oval 31">
              <a:extLst>
                <a:ext uri="{FF2B5EF4-FFF2-40B4-BE49-F238E27FC236}">
                  <a16:creationId xmlns:a16="http://schemas.microsoft.com/office/drawing/2014/main" xmlns="" id="{45D7279F-FFEA-4892-9998-449A32F3EE2B}"/>
                </a:ext>
              </a:extLst>
            </p:cNvPr>
            <p:cNvSpPr>
              <a:spLocks noChangeAspect="1" noChangeArrowheads="1"/>
            </p:cNvSpPr>
            <p:nvPr/>
          </p:nvSpPr>
          <p:spPr bwMode="gray">
            <a:xfrm>
              <a:off x="4561430" y="4530405"/>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2" name="Oval 32">
              <a:extLst>
                <a:ext uri="{FF2B5EF4-FFF2-40B4-BE49-F238E27FC236}">
                  <a16:creationId xmlns:a16="http://schemas.microsoft.com/office/drawing/2014/main" xmlns="" id="{51C65402-7D7A-430D-8152-8EB55D14BAD5}"/>
                </a:ext>
              </a:extLst>
            </p:cNvPr>
            <p:cNvSpPr>
              <a:spLocks noChangeAspect="1" noChangeArrowheads="1"/>
            </p:cNvSpPr>
            <p:nvPr/>
          </p:nvSpPr>
          <p:spPr bwMode="gray">
            <a:xfrm>
              <a:off x="5508791" y="4370391"/>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3" name="Oval 33">
              <a:extLst>
                <a:ext uri="{FF2B5EF4-FFF2-40B4-BE49-F238E27FC236}">
                  <a16:creationId xmlns:a16="http://schemas.microsoft.com/office/drawing/2014/main" xmlns="" id="{10FDAD7D-0675-4027-BF7C-900B07257378}"/>
                </a:ext>
              </a:extLst>
            </p:cNvPr>
            <p:cNvSpPr>
              <a:spLocks noChangeAspect="1" noChangeArrowheads="1"/>
            </p:cNvSpPr>
            <p:nvPr/>
          </p:nvSpPr>
          <p:spPr bwMode="gray">
            <a:xfrm>
              <a:off x="5725367" y="4287267"/>
              <a:ext cx="98549"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4" name="Oval 34">
              <a:extLst>
                <a:ext uri="{FF2B5EF4-FFF2-40B4-BE49-F238E27FC236}">
                  <a16:creationId xmlns:a16="http://schemas.microsoft.com/office/drawing/2014/main" xmlns="" id="{6C6F395A-4FDB-464E-A902-2673177FF2C9}"/>
                </a:ext>
              </a:extLst>
            </p:cNvPr>
            <p:cNvSpPr>
              <a:spLocks noChangeAspect="1" noChangeArrowheads="1"/>
            </p:cNvSpPr>
            <p:nvPr/>
          </p:nvSpPr>
          <p:spPr bwMode="gray">
            <a:xfrm>
              <a:off x="5896109" y="4370391"/>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5" name="Oval 35">
              <a:extLst>
                <a:ext uri="{FF2B5EF4-FFF2-40B4-BE49-F238E27FC236}">
                  <a16:creationId xmlns:a16="http://schemas.microsoft.com/office/drawing/2014/main" xmlns="" id="{BFF36658-CBBD-4202-9669-F6C576528C3C}"/>
                </a:ext>
              </a:extLst>
            </p:cNvPr>
            <p:cNvSpPr>
              <a:spLocks noChangeAspect="1" noChangeArrowheads="1"/>
            </p:cNvSpPr>
            <p:nvPr/>
          </p:nvSpPr>
          <p:spPr bwMode="gray">
            <a:xfrm>
              <a:off x="5624836" y="4577584"/>
              <a:ext cx="98549" cy="96604"/>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6" name="Oval 36">
              <a:extLst>
                <a:ext uri="{FF2B5EF4-FFF2-40B4-BE49-F238E27FC236}">
                  <a16:creationId xmlns:a16="http://schemas.microsoft.com/office/drawing/2014/main" xmlns="" id="{6E50B9F1-E82D-416A-ACC0-E48C969635AC}"/>
                </a:ext>
              </a:extLst>
            </p:cNvPr>
            <p:cNvSpPr>
              <a:spLocks noChangeAspect="1" noChangeArrowheads="1"/>
            </p:cNvSpPr>
            <p:nvPr/>
          </p:nvSpPr>
          <p:spPr bwMode="gray">
            <a:xfrm>
              <a:off x="6120708" y="3992965"/>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7" name="Oval 37">
              <a:extLst>
                <a:ext uri="{FF2B5EF4-FFF2-40B4-BE49-F238E27FC236}">
                  <a16:creationId xmlns:a16="http://schemas.microsoft.com/office/drawing/2014/main" xmlns="" id="{62C7FDE4-5DEA-4225-9BE3-367482D787AD}"/>
                </a:ext>
              </a:extLst>
            </p:cNvPr>
            <p:cNvSpPr>
              <a:spLocks noChangeAspect="1" noChangeArrowheads="1"/>
            </p:cNvSpPr>
            <p:nvPr/>
          </p:nvSpPr>
          <p:spPr bwMode="gray">
            <a:xfrm>
              <a:off x="6310929" y="3866031"/>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8" name="Oval 38">
              <a:extLst>
                <a:ext uri="{FF2B5EF4-FFF2-40B4-BE49-F238E27FC236}">
                  <a16:creationId xmlns:a16="http://schemas.microsoft.com/office/drawing/2014/main" xmlns="" id="{5436AECB-0851-4957-91CA-BD064EB954C0}"/>
                </a:ext>
              </a:extLst>
            </p:cNvPr>
            <p:cNvSpPr>
              <a:spLocks noChangeAspect="1" noChangeArrowheads="1"/>
            </p:cNvSpPr>
            <p:nvPr/>
          </p:nvSpPr>
          <p:spPr bwMode="gray">
            <a:xfrm>
              <a:off x="6694809" y="4173815"/>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69" name="Oval 39">
              <a:extLst>
                <a:ext uri="{FF2B5EF4-FFF2-40B4-BE49-F238E27FC236}">
                  <a16:creationId xmlns:a16="http://schemas.microsoft.com/office/drawing/2014/main" xmlns="" id="{85E98744-978C-4110-B889-FEE3C0456D40}"/>
                </a:ext>
              </a:extLst>
            </p:cNvPr>
            <p:cNvSpPr>
              <a:spLocks noChangeAspect="1" noChangeArrowheads="1"/>
            </p:cNvSpPr>
            <p:nvPr/>
          </p:nvSpPr>
          <p:spPr bwMode="gray">
            <a:xfrm>
              <a:off x="6486254" y="3712140"/>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0" name="Oval 40">
              <a:extLst>
                <a:ext uri="{FF2B5EF4-FFF2-40B4-BE49-F238E27FC236}">
                  <a16:creationId xmlns:a16="http://schemas.microsoft.com/office/drawing/2014/main" xmlns="" id="{13A66154-FF3C-429C-9A32-9659A0FB37F8}"/>
                </a:ext>
              </a:extLst>
            </p:cNvPr>
            <p:cNvSpPr>
              <a:spLocks noChangeAspect="1" noChangeArrowheads="1"/>
            </p:cNvSpPr>
            <p:nvPr/>
          </p:nvSpPr>
          <p:spPr bwMode="gray">
            <a:xfrm>
              <a:off x="5880065" y="3388630"/>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1" name="Oval 41">
              <a:extLst>
                <a:ext uri="{FF2B5EF4-FFF2-40B4-BE49-F238E27FC236}">
                  <a16:creationId xmlns:a16="http://schemas.microsoft.com/office/drawing/2014/main" xmlns="" id="{E1F82E14-103F-4AFF-88A5-4460C1642FED}"/>
                </a:ext>
              </a:extLst>
            </p:cNvPr>
            <p:cNvSpPr>
              <a:spLocks noChangeAspect="1" noChangeArrowheads="1"/>
            </p:cNvSpPr>
            <p:nvPr/>
          </p:nvSpPr>
          <p:spPr bwMode="gray">
            <a:xfrm>
              <a:off x="5409096" y="3085341"/>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2" name="Oval 42">
              <a:extLst>
                <a:ext uri="{FF2B5EF4-FFF2-40B4-BE49-F238E27FC236}">
                  <a16:creationId xmlns:a16="http://schemas.microsoft.com/office/drawing/2014/main" xmlns="" id="{408742F4-D2CA-4D17-8292-691DA9932174}"/>
                </a:ext>
              </a:extLst>
            </p:cNvPr>
            <p:cNvSpPr>
              <a:spLocks noChangeAspect="1" noChangeArrowheads="1"/>
            </p:cNvSpPr>
            <p:nvPr/>
          </p:nvSpPr>
          <p:spPr bwMode="gray">
            <a:xfrm>
              <a:off x="6210088" y="3038161"/>
              <a:ext cx="97402" cy="95480"/>
            </a:xfrm>
            <a:prstGeom prst="ellipse">
              <a:avLst/>
            </a:prstGeom>
            <a:solidFill>
              <a:srgbClr val="FFFFFF"/>
            </a:solidFill>
            <a:ln w="9525">
              <a:solidFill>
                <a:srgbClr val="002856"/>
              </a:solidFill>
              <a:round/>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3" name="Oval 19">
              <a:extLst>
                <a:ext uri="{FF2B5EF4-FFF2-40B4-BE49-F238E27FC236}">
                  <a16:creationId xmlns:a16="http://schemas.microsoft.com/office/drawing/2014/main" xmlns="" id="{EE87229E-9D50-4726-B016-995F36486E97}"/>
                </a:ext>
              </a:extLst>
            </p:cNvPr>
            <p:cNvSpPr>
              <a:spLocks noChangeAspect="1" noChangeArrowheads="1"/>
            </p:cNvSpPr>
            <p:nvPr/>
          </p:nvSpPr>
          <p:spPr bwMode="gray">
            <a:xfrm>
              <a:off x="5674391" y="2661187"/>
              <a:ext cx="425102" cy="419208"/>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4" name="Oval 11">
              <a:extLst>
                <a:ext uri="{FF2B5EF4-FFF2-40B4-BE49-F238E27FC236}">
                  <a16:creationId xmlns:a16="http://schemas.microsoft.com/office/drawing/2014/main" xmlns="" id="{81552EC8-75F5-4270-94B4-A12A59478087}"/>
                </a:ext>
              </a:extLst>
            </p:cNvPr>
            <p:cNvSpPr>
              <a:spLocks noChangeAspect="1" noChangeArrowheads="1"/>
            </p:cNvSpPr>
            <p:nvPr/>
          </p:nvSpPr>
          <p:spPr bwMode="gray">
            <a:xfrm>
              <a:off x="6148861" y="4200291"/>
              <a:ext cx="423828" cy="415464"/>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5" name="Oval 16">
              <a:extLst>
                <a:ext uri="{FF2B5EF4-FFF2-40B4-BE49-F238E27FC236}">
                  <a16:creationId xmlns:a16="http://schemas.microsoft.com/office/drawing/2014/main" xmlns="" id="{0174F478-FCAD-43F0-82C1-82D46A846290}"/>
                </a:ext>
              </a:extLst>
            </p:cNvPr>
            <p:cNvSpPr>
              <a:spLocks noChangeAspect="1" noChangeArrowheads="1"/>
            </p:cNvSpPr>
            <p:nvPr/>
          </p:nvSpPr>
          <p:spPr bwMode="gray">
            <a:xfrm>
              <a:off x="4764718" y="4769123"/>
              <a:ext cx="427648" cy="416710"/>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6" name="Oval 17">
              <a:extLst>
                <a:ext uri="{FF2B5EF4-FFF2-40B4-BE49-F238E27FC236}">
                  <a16:creationId xmlns:a16="http://schemas.microsoft.com/office/drawing/2014/main" xmlns="" id="{96E4D552-58CB-4373-8F6A-423CB0A919C9}"/>
                </a:ext>
              </a:extLst>
            </p:cNvPr>
            <p:cNvSpPr>
              <a:spLocks noChangeAspect="1" noChangeArrowheads="1"/>
            </p:cNvSpPr>
            <p:nvPr/>
          </p:nvSpPr>
          <p:spPr bwMode="gray">
            <a:xfrm>
              <a:off x="6722836" y="3576861"/>
              <a:ext cx="426376" cy="415464"/>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7" name="Oval 18">
              <a:extLst>
                <a:ext uri="{FF2B5EF4-FFF2-40B4-BE49-F238E27FC236}">
                  <a16:creationId xmlns:a16="http://schemas.microsoft.com/office/drawing/2014/main" xmlns="" id="{938D62E8-0E3C-454D-A37D-B88F1A9CB959}"/>
                </a:ext>
              </a:extLst>
            </p:cNvPr>
            <p:cNvSpPr>
              <a:spLocks noChangeAspect="1" noChangeArrowheads="1"/>
            </p:cNvSpPr>
            <p:nvPr/>
          </p:nvSpPr>
          <p:spPr bwMode="gray">
            <a:xfrm>
              <a:off x="6324123" y="3149884"/>
              <a:ext cx="425100" cy="417958"/>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8" name="Oval 20">
              <a:extLst>
                <a:ext uri="{FF2B5EF4-FFF2-40B4-BE49-F238E27FC236}">
                  <a16:creationId xmlns:a16="http://schemas.microsoft.com/office/drawing/2014/main" xmlns="" id="{A5F2A8B0-2459-4D29-BC01-791E0E0AB314}"/>
                </a:ext>
              </a:extLst>
            </p:cNvPr>
            <p:cNvSpPr>
              <a:spLocks noChangeAspect="1" noChangeArrowheads="1"/>
            </p:cNvSpPr>
            <p:nvPr/>
          </p:nvSpPr>
          <p:spPr bwMode="gray">
            <a:xfrm>
              <a:off x="4990218" y="3216159"/>
              <a:ext cx="426374" cy="417958"/>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sp>
          <p:nvSpPr>
            <p:cNvPr id="179" name="Oval 21">
              <a:extLst>
                <a:ext uri="{FF2B5EF4-FFF2-40B4-BE49-F238E27FC236}">
                  <a16:creationId xmlns:a16="http://schemas.microsoft.com/office/drawing/2014/main" xmlns="" id="{3CF5BFD6-A12A-4032-A1BF-E41393D04668}"/>
                </a:ext>
              </a:extLst>
            </p:cNvPr>
            <p:cNvSpPr>
              <a:spLocks noChangeAspect="1" noChangeArrowheads="1"/>
            </p:cNvSpPr>
            <p:nvPr/>
          </p:nvSpPr>
          <p:spPr bwMode="gray">
            <a:xfrm>
              <a:off x="4670263" y="3759958"/>
              <a:ext cx="425100" cy="415464"/>
            </a:xfrm>
            <a:prstGeom prst="ellipse">
              <a:avLst/>
            </a:prstGeom>
            <a:solidFill>
              <a:schemeClr val="bg1"/>
            </a:solidFill>
            <a:ln w="38100" cap="flat">
              <a:solidFill>
                <a:srgbClr val="002856"/>
              </a:solidFill>
              <a:prstDash val="solid"/>
              <a:miter lim="800000"/>
              <a:headEnd/>
              <a:tailEnd/>
            </a:ln>
          </p:spPr>
          <p:txBody>
            <a:bodyPr vert="horz" wrap="square" lIns="0" tIns="0" rIns="0" bIns="0" numCol="1" anchor="t" anchorCtr="0" compatLnSpc="1">
              <a:prstTxWarp prst="textNoShape">
                <a:avLst/>
              </a:prstTxWarp>
            </a:bodyPr>
            <a:lstStyle/>
            <a:p>
              <a:endParaRPr lang="en-US" sz="2000" dirty="0">
                <a:cs typeface="Arial" panose="020B0604020202020204" pitchFamily="34" charset="0"/>
              </a:endParaRPr>
            </a:p>
          </p:txBody>
        </p:sp>
      </p:grpSp>
      <p:pic>
        <p:nvPicPr>
          <p:cNvPr id="41" name="Graphic 40">
            <a:extLst>
              <a:ext uri="{FF2B5EF4-FFF2-40B4-BE49-F238E27FC236}">
                <a16:creationId xmlns:a16="http://schemas.microsoft.com/office/drawing/2014/main" xmlns="" id="{92A569D4-A83A-4641-97D6-229D0C8592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67044" y="3924159"/>
            <a:ext cx="685800" cy="533400"/>
          </a:xfrm>
          <a:prstGeom prst="rect">
            <a:avLst/>
          </a:prstGeom>
        </p:spPr>
      </p:pic>
      <p:pic>
        <p:nvPicPr>
          <p:cNvPr id="46" name="Graphic 45">
            <a:extLst>
              <a:ext uri="{FF2B5EF4-FFF2-40B4-BE49-F238E27FC236}">
                <a16:creationId xmlns:a16="http://schemas.microsoft.com/office/drawing/2014/main" xmlns="" id="{74F859CD-90FB-4D41-AB14-7C8D271B811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820308" y="3897489"/>
            <a:ext cx="754380" cy="586740"/>
          </a:xfrm>
          <a:prstGeom prst="rect">
            <a:avLst/>
          </a:prstGeom>
        </p:spPr>
      </p:pic>
      <p:pic>
        <p:nvPicPr>
          <p:cNvPr id="48" name="Graphic 47">
            <a:extLst>
              <a:ext uri="{FF2B5EF4-FFF2-40B4-BE49-F238E27FC236}">
                <a16:creationId xmlns:a16="http://schemas.microsoft.com/office/drawing/2014/main" xmlns="" id="{79256BE4-A9AA-6D46-A212-71831127628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701270" y="3924159"/>
            <a:ext cx="685800" cy="533400"/>
          </a:xfrm>
          <a:prstGeom prst="rect">
            <a:avLst/>
          </a:prstGeom>
        </p:spPr>
      </p:pic>
      <p:pic>
        <p:nvPicPr>
          <p:cNvPr id="50" name="Graphic 49">
            <a:extLst>
              <a:ext uri="{FF2B5EF4-FFF2-40B4-BE49-F238E27FC236}">
                <a16:creationId xmlns:a16="http://schemas.microsoft.com/office/drawing/2014/main" xmlns="" id="{CBEEBB49-7345-594D-8F44-C27D55AFEAC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2863983" y="3897489"/>
            <a:ext cx="754380" cy="586740"/>
          </a:xfrm>
          <a:prstGeom prst="rect">
            <a:avLst/>
          </a:prstGeom>
        </p:spPr>
      </p:pic>
      <p:pic>
        <p:nvPicPr>
          <p:cNvPr id="55" name="Graphic 54">
            <a:extLst>
              <a:ext uri="{FF2B5EF4-FFF2-40B4-BE49-F238E27FC236}">
                <a16:creationId xmlns:a16="http://schemas.microsoft.com/office/drawing/2014/main" xmlns="" id="{E18C2CEE-C682-AD49-AEEF-5DD2B586ED7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8722641" y="3924159"/>
            <a:ext cx="685800" cy="533400"/>
          </a:xfrm>
          <a:prstGeom prst="rect">
            <a:avLst/>
          </a:prstGeom>
        </p:spPr>
      </p:pic>
      <p:pic>
        <p:nvPicPr>
          <p:cNvPr id="57" name="Graphic 56">
            <a:extLst>
              <a:ext uri="{FF2B5EF4-FFF2-40B4-BE49-F238E27FC236}">
                <a16:creationId xmlns:a16="http://schemas.microsoft.com/office/drawing/2014/main" xmlns="" id="{BBE985D7-1D83-7846-BC94-CBD3C8CC1C1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6755164" y="3924159"/>
            <a:ext cx="685800" cy="533400"/>
          </a:xfrm>
          <a:prstGeom prst="rect">
            <a:avLst/>
          </a:prstGeom>
        </p:spPr>
      </p:pic>
      <p:grpSp>
        <p:nvGrpSpPr>
          <p:cNvPr id="61" name="Group 60">
            <a:extLst>
              <a:ext uri="{FF2B5EF4-FFF2-40B4-BE49-F238E27FC236}">
                <a16:creationId xmlns:a16="http://schemas.microsoft.com/office/drawing/2014/main" xmlns="" id="{B5A0A2A2-44CF-4541-8C08-39548196E37A}"/>
              </a:ext>
            </a:extLst>
          </p:cNvPr>
          <p:cNvGrpSpPr/>
          <p:nvPr/>
        </p:nvGrpSpPr>
        <p:grpSpPr>
          <a:xfrm>
            <a:off x="9993765" y="398612"/>
            <a:ext cx="2497900" cy="2520000"/>
            <a:chOff x="4135225" y="398612"/>
            <a:chExt cx="2497900" cy="2520000"/>
          </a:xfrm>
        </p:grpSpPr>
        <p:sp>
          <p:nvSpPr>
            <p:cNvPr id="62" name="Textfeld 30">
              <a:extLst>
                <a:ext uri="{FF2B5EF4-FFF2-40B4-BE49-F238E27FC236}">
                  <a16:creationId xmlns:a16="http://schemas.microsoft.com/office/drawing/2014/main" xmlns="" id="{B911ADB2-34E6-0441-A1D8-AA9AD5CCF61C}"/>
                </a:ext>
              </a:extLst>
            </p:cNvPr>
            <p:cNvSpPr txBox="1"/>
            <p:nvPr/>
          </p:nvSpPr>
          <p:spPr bwMode="gray">
            <a:xfrm rot="18778952">
              <a:off x="4109682" y="477671"/>
              <a:ext cx="2395303" cy="2237185"/>
            </a:xfrm>
            <a:prstGeom prst="rect">
              <a:avLst/>
            </a:prstGeom>
            <a:noFill/>
          </p:spPr>
          <p:txBody>
            <a:bodyPr wrap="square" rtlCol="0">
              <a:prstTxWarp prst="textArchUp">
                <a:avLst>
                  <a:gd name="adj" fmla="val 9620592"/>
                </a:avLst>
              </a:prstTxWarp>
              <a:spAutoFit/>
            </a:bodyPr>
            <a:lstStyle/>
            <a:p>
              <a:pPr algn="ctr"/>
              <a:r>
                <a:rPr lang="en-US" sz="1200" b="1" dirty="0">
                  <a:solidFill>
                    <a:schemeClr val="accent1">
                      <a:lumMod val="50000"/>
                    </a:schemeClr>
                  </a:solidFill>
                </a:rPr>
                <a:t>      Redefine EA</a:t>
              </a:r>
            </a:p>
          </p:txBody>
        </p:sp>
        <p:sp>
          <p:nvSpPr>
            <p:cNvPr id="63" name="_color1">
              <a:extLst>
                <a:ext uri="{FF2B5EF4-FFF2-40B4-BE49-F238E27FC236}">
                  <a16:creationId xmlns:a16="http://schemas.microsoft.com/office/drawing/2014/main" xmlns="" id="{0B483221-FFD1-454A-9281-34E11E426E6E}"/>
                </a:ext>
              </a:extLst>
            </p:cNvPr>
            <p:cNvSpPr>
              <a:spLocks/>
            </p:cNvSpPr>
            <p:nvPr/>
          </p:nvSpPr>
          <p:spPr bwMode="gray">
            <a:xfrm rot="16200000">
              <a:off x="4367844" y="429424"/>
              <a:ext cx="1124472" cy="1346063"/>
            </a:xfrm>
            <a:custGeom>
              <a:avLst/>
              <a:gdLst/>
              <a:ahLst/>
              <a:cxnLst>
                <a:cxn ang="0">
                  <a:pos x="0" y="0"/>
                </a:cxn>
                <a:cxn ang="0">
                  <a:pos x="0" y="251"/>
                </a:cxn>
                <a:cxn ang="0">
                  <a:pos x="0" y="251"/>
                </a:cxn>
                <a:cxn ang="0">
                  <a:pos x="0" y="251"/>
                </a:cxn>
                <a:cxn ang="0">
                  <a:pos x="48" y="299"/>
                </a:cxn>
                <a:cxn ang="0">
                  <a:pos x="82" y="285"/>
                </a:cxn>
                <a:cxn ang="0">
                  <a:pos x="144" y="267"/>
                </a:cxn>
                <a:cxn ang="0">
                  <a:pos x="262" y="385"/>
                </a:cxn>
                <a:cxn ang="0">
                  <a:pos x="144" y="503"/>
                </a:cxn>
                <a:cxn ang="0">
                  <a:pos x="79" y="483"/>
                </a:cxn>
                <a:cxn ang="0">
                  <a:pos x="48" y="472"/>
                </a:cxn>
                <a:cxn ang="0">
                  <a:pos x="1" y="510"/>
                </a:cxn>
                <a:cxn ang="0">
                  <a:pos x="0" y="520"/>
                </a:cxn>
                <a:cxn ang="0">
                  <a:pos x="0" y="788"/>
                </a:cxn>
                <a:cxn ang="0">
                  <a:pos x="535" y="1324"/>
                </a:cxn>
                <a:cxn ang="0">
                  <a:pos x="805" y="1324"/>
                </a:cxn>
                <a:cxn ang="0">
                  <a:pos x="813" y="1325"/>
                </a:cxn>
                <a:cxn ang="0">
                  <a:pos x="852" y="1372"/>
                </a:cxn>
                <a:cxn ang="0">
                  <a:pos x="840" y="1403"/>
                </a:cxn>
                <a:cxn ang="0">
                  <a:pos x="821" y="1468"/>
                </a:cxn>
                <a:cxn ang="0">
                  <a:pos x="938" y="1585"/>
                </a:cxn>
                <a:cxn ang="0">
                  <a:pos x="1056" y="1468"/>
                </a:cxn>
                <a:cxn ang="0">
                  <a:pos x="1038" y="1406"/>
                </a:cxn>
                <a:cxn ang="0">
                  <a:pos x="1024" y="1372"/>
                </a:cxn>
                <a:cxn ang="0">
                  <a:pos x="1072" y="1324"/>
                </a:cxn>
                <a:cxn ang="0">
                  <a:pos x="1073" y="1324"/>
                </a:cxn>
                <a:cxn ang="0">
                  <a:pos x="1324" y="1324"/>
                </a:cxn>
                <a:cxn ang="0">
                  <a:pos x="0" y="0"/>
                </a:cxn>
              </a:cxnLst>
              <a:rect l="0" t="0" r="r" b="b"/>
              <a:pathLst>
                <a:path w="1324" h="1585">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002856"/>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Bogen 41">
              <a:extLst>
                <a:ext uri="{FF2B5EF4-FFF2-40B4-BE49-F238E27FC236}">
                  <a16:creationId xmlns:a16="http://schemas.microsoft.com/office/drawing/2014/main" xmlns="" id="{F4D0A518-CEDE-984B-94B6-D240A2EA8152}"/>
                </a:ext>
              </a:extLst>
            </p:cNvPr>
            <p:cNvSpPr/>
            <p:nvPr/>
          </p:nvSpPr>
          <p:spPr>
            <a:xfrm rot="16200000">
              <a:off x="4135228" y="420716"/>
              <a:ext cx="2497893" cy="2497900"/>
            </a:xfrm>
            <a:prstGeom prst="arc">
              <a:avLst>
                <a:gd name="adj1" fmla="val 16105285"/>
                <a:gd name="adj2" fmla="val 17590561"/>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Bogen 42">
              <a:extLst>
                <a:ext uri="{FF2B5EF4-FFF2-40B4-BE49-F238E27FC236}">
                  <a16:creationId xmlns:a16="http://schemas.microsoft.com/office/drawing/2014/main" xmlns="" id="{B56D57E5-F873-1C40-B170-E32318657159}"/>
                </a:ext>
              </a:extLst>
            </p:cNvPr>
            <p:cNvSpPr/>
            <p:nvPr/>
          </p:nvSpPr>
          <p:spPr>
            <a:xfrm rot="16200000">
              <a:off x="4135228" y="420716"/>
              <a:ext cx="2497893" cy="2497900"/>
            </a:xfrm>
            <a:prstGeom prst="arc">
              <a:avLst>
                <a:gd name="adj1" fmla="val 20401446"/>
                <a:gd name="adj2" fmla="val 25979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Oval 65">
              <a:extLst>
                <a:ext uri="{FF2B5EF4-FFF2-40B4-BE49-F238E27FC236}">
                  <a16:creationId xmlns:a16="http://schemas.microsoft.com/office/drawing/2014/main" xmlns="" id="{D0107770-4ACA-F645-B4B7-1DA74CCADB37}"/>
                </a:ext>
              </a:extLst>
            </p:cNvPr>
            <p:cNvSpPr>
              <a:spLocks noChangeAspect="1"/>
            </p:cNvSpPr>
            <p:nvPr/>
          </p:nvSpPr>
          <p:spPr>
            <a:xfrm>
              <a:off x="4923851" y="1198336"/>
              <a:ext cx="942660" cy="942658"/>
            </a:xfrm>
            <a:prstGeom prst="ellipse">
              <a:avLst/>
            </a:prstGeom>
            <a:solidFill>
              <a:schemeClr val="bg1"/>
            </a:solid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TextBox 66">
              <a:extLst>
                <a:ext uri="{FF2B5EF4-FFF2-40B4-BE49-F238E27FC236}">
                  <a16:creationId xmlns:a16="http://schemas.microsoft.com/office/drawing/2014/main" xmlns="" id="{1ABADB91-14BC-9A4A-BFAD-450DACA08153}"/>
                </a:ext>
              </a:extLst>
            </p:cNvPr>
            <p:cNvSpPr txBox="1"/>
            <p:nvPr/>
          </p:nvSpPr>
          <p:spPr>
            <a:xfrm>
              <a:off x="4897323" y="1484999"/>
              <a:ext cx="995717" cy="369332"/>
            </a:xfrm>
            <a:prstGeom prst="rect">
              <a:avLst/>
            </a:prstGeom>
            <a:noFill/>
          </p:spPr>
          <p:txBody>
            <a:bodyPr wrap="square" lIns="0" tIns="0" rIns="0" bIns="0" rtlCol="0">
              <a:spAutoFit/>
            </a:bodyPr>
            <a:lstStyle/>
            <a:p>
              <a:pPr algn="ctr"/>
              <a:r>
                <a:rPr lang="en-US" sz="1200" b="1" dirty="0"/>
                <a:t>Leading the EA Practice</a:t>
              </a:r>
            </a:p>
          </p:txBody>
        </p:sp>
      </p:grpSp>
    </p:spTree>
    <p:custDataLst>
      <p:tags r:id="rId1"/>
    </p:custDataLst>
    <p:extLst>
      <p:ext uri="{BB962C8B-B14F-4D97-AF65-F5344CB8AC3E}">
        <p14:creationId xmlns:p14="http://schemas.microsoft.com/office/powerpoint/2010/main" val="583078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9C594075-C74D-2E41-84F9-B045D51B463E}"/>
              </a:ext>
            </a:extLst>
          </p:cNvPr>
          <p:cNvSpPr/>
          <p:nvPr/>
        </p:nvSpPr>
        <p:spPr>
          <a:xfrm>
            <a:off x="606062" y="2482354"/>
            <a:ext cx="5505450" cy="1648426"/>
          </a:xfrm>
          <a:prstGeom prst="roundRect">
            <a:avLst/>
          </a:prstGeom>
          <a:noFill/>
          <a:ln w="25400">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474045" y="361950"/>
            <a:ext cx="9467068" cy="451231"/>
          </a:xfrm>
        </p:spPr>
        <p:txBody>
          <a:bodyPr/>
          <a:lstStyle/>
          <a:p>
            <a:r>
              <a:rPr lang="en-US" dirty="0">
                <a:latin typeface="Arial Black"/>
              </a:rPr>
              <a:t>Shift Your Leadership Style to Innovator</a:t>
            </a:r>
            <a:endParaRPr lang="en-US" dirty="0"/>
          </a:p>
        </p:txBody>
      </p:sp>
      <p:sp>
        <p:nvSpPr>
          <p:cNvPr id="13" name="Rechteck 103">
            <a:extLst>
              <a:ext uri="{FF2B5EF4-FFF2-40B4-BE49-F238E27FC236}">
                <a16:creationId xmlns:a16="http://schemas.microsoft.com/office/drawing/2014/main" xmlns="" id="{4686AF1C-4C45-5041-8E6B-973BD808E941}"/>
              </a:ext>
            </a:extLst>
          </p:cNvPr>
          <p:cNvSpPr/>
          <p:nvPr/>
        </p:nvSpPr>
        <p:spPr bwMode="gray">
          <a:xfrm>
            <a:off x="7305957" y="5024705"/>
            <a:ext cx="3706422" cy="387798"/>
          </a:xfrm>
          <a:prstGeom prst="rect">
            <a:avLst/>
          </a:prstGeom>
        </p:spPr>
        <p:txBody>
          <a:bodyPr wrap="square" lIns="0" tIns="0" rIns="0" bIns="0">
            <a:spAutoFit/>
          </a:bodyPr>
          <a:lstStyle/>
          <a:p>
            <a:pPr algn="ctr">
              <a:lnSpc>
                <a:spcPct val="90000"/>
              </a:lnSpc>
              <a:spcAft>
                <a:spcPts val="1000"/>
              </a:spcAft>
            </a:pPr>
            <a:r>
              <a:rPr lang="en-US" sz="1400" dirty="0"/>
              <a:t>…of high performing EA practices indicate that they need better proficiency in storytelling</a:t>
            </a:r>
          </a:p>
        </p:txBody>
      </p:sp>
      <p:graphicFrame>
        <p:nvGraphicFramePr>
          <p:cNvPr id="15" name="Chart Web">
            <a:extLst>
              <a:ext uri="{FF2B5EF4-FFF2-40B4-BE49-F238E27FC236}">
                <a16:creationId xmlns:a16="http://schemas.microsoft.com/office/drawing/2014/main" xmlns="" id="{675832B1-58A3-9948-A7A3-873B75A7CF1C}"/>
              </a:ext>
            </a:extLst>
          </p:cNvPr>
          <p:cNvGraphicFramePr/>
          <p:nvPr>
            <p:extLst>
              <p:ext uri="{D42A27DB-BD31-4B8C-83A1-F6EECF244321}">
                <p14:modId xmlns:p14="http://schemas.microsoft.com/office/powerpoint/2010/main" val="4059018524"/>
              </p:ext>
            </p:extLst>
          </p:nvPr>
        </p:nvGraphicFramePr>
        <p:xfrm>
          <a:off x="6461089" y="1511093"/>
          <a:ext cx="5265697" cy="365673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xmlns="" id="{94F1FBA3-A031-784F-8043-20C2B640B4B0}"/>
              </a:ext>
            </a:extLst>
          </p:cNvPr>
          <p:cNvSpPr txBox="1"/>
          <p:nvPr/>
        </p:nvSpPr>
        <p:spPr>
          <a:xfrm>
            <a:off x="8445015" y="3214773"/>
            <a:ext cx="1317941" cy="369332"/>
          </a:xfrm>
          <a:prstGeom prst="rect">
            <a:avLst/>
          </a:prstGeom>
          <a:noFill/>
        </p:spPr>
        <p:txBody>
          <a:bodyPr wrap="square" lIns="0" tIns="0" rIns="0" bIns="0" rtlCol="0">
            <a:spAutoFit/>
          </a:bodyPr>
          <a:lstStyle/>
          <a:p>
            <a:pPr algn="ctr"/>
            <a:r>
              <a:rPr lang="en-US" sz="2400" b="1" dirty="0"/>
              <a:t>63%</a:t>
            </a:r>
          </a:p>
        </p:txBody>
      </p:sp>
      <p:sp>
        <p:nvSpPr>
          <p:cNvPr id="17" name="Google Shape;442;p9">
            <a:extLst>
              <a:ext uri="{FF2B5EF4-FFF2-40B4-BE49-F238E27FC236}">
                <a16:creationId xmlns:a16="http://schemas.microsoft.com/office/drawing/2014/main" xmlns="" id="{3119CC8C-83A8-BE4D-85EE-E70933977612}"/>
              </a:ext>
            </a:extLst>
          </p:cNvPr>
          <p:cNvSpPr txBox="1"/>
          <p:nvPr/>
        </p:nvSpPr>
        <p:spPr>
          <a:xfrm>
            <a:off x="295534" y="6009956"/>
            <a:ext cx="11316971" cy="184666"/>
          </a:xfrm>
          <a:prstGeom prst="rect">
            <a:avLst/>
          </a:prstGeom>
          <a:noFill/>
          <a:ln>
            <a:noFill/>
          </a:ln>
        </p:spPr>
        <p:txBody>
          <a:bodyPr spcFirstLastPara="1" wrap="square" lIns="0" tIns="0" rIns="0" bIns="0" anchor="b" anchorCtr="0">
            <a:spAutoFit/>
          </a:bodyPr>
          <a:lstStyle/>
          <a:p>
            <a:r>
              <a:rPr kumimoji="0" lang="en-US" sz="1200" b="0" i="0" u="none" strike="noStrike" kern="1200" cap="none" spc="0" normalizeH="0" baseline="0" noProof="0" dirty="0">
                <a:ln>
                  <a:noFill/>
                </a:ln>
                <a:solidFill>
                  <a:srgbClr val="6F7878"/>
                </a:solidFill>
                <a:effectLst/>
                <a:uLnTx/>
                <a:uFillTx/>
                <a:latin typeface="Arial" panose="020B0604020202020204"/>
                <a:ea typeface="Arial"/>
                <a:cs typeface="Arial"/>
                <a:sym typeface="Arial"/>
              </a:rPr>
              <a:t>Source: </a:t>
            </a:r>
            <a:r>
              <a:rPr lang="en-US" sz="1200" dirty="0">
                <a:solidFill>
                  <a:srgbClr val="6F7878"/>
                </a:solidFill>
                <a:ea typeface="Arial"/>
                <a:cs typeface="Arial"/>
                <a:sym typeface="Arial"/>
              </a:rPr>
              <a:t>Evolving Roles and Responsibilities of Enterprise Architecture Groups (2019), Gartner; n=186 senior architecture leaders</a:t>
            </a:r>
            <a:endParaRPr lang="en-US" sz="1400" dirty="0">
              <a:solidFill>
                <a:srgbClr val="6F7878"/>
              </a:solidFill>
              <a:ea typeface="Arial"/>
              <a:cs typeface="Arial"/>
              <a:sym typeface="Arial"/>
            </a:endParaRPr>
          </a:p>
        </p:txBody>
      </p:sp>
      <p:grpSp>
        <p:nvGrpSpPr>
          <p:cNvPr id="36" name="Group 35">
            <a:extLst>
              <a:ext uri="{FF2B5EF4-FFF2-40B4-BE49-F238E27FC236}">
                <a16:creationId xmlns:a16="http://schemas.microsoft.com/office/drawing/2014/main" xmlns="" id="{93F28ADF-C8B8-7444-9C05-25DB23E481CA}"/>
              </a:ext>
            </a:extLst>
          </p:cNvPr>
          <p:cNvGrpSpPr>
            <a:grpSpLocks noChangeAspect="1"/>
          </p:cNvGrpSpPr>
          <p:nvPr/>
        </p:nvGrpSpPr>
        <p:grpSpPr>
          <a:xfrm>
            <a:off x="9159168" y="407064"/>
            <a:ext cx="2535854" cy="2520000"/>
            <a:chOff x="9137902" y="385798"/>
            <a:chExt cx="2572081" cy="2556001"/>
          </a:xfrm>
        </p:grpSpPr>
        <p:sp>
          <p:nvSpPr>
            <p:cNvPr id="37" name="Freeform 7">
              <a:extLst>
                <a:ext uri="{FF2B5EF4-FFF2-40B4-BE49-F238E27FC236}">
                  <a16:creationId xmlns:a16="http://schemas.microsoft.com/office/drawing/2014/main" xmlns="" id="{D11FFCC5-3074-2D42-9792-EB99C9993AB7}"/>
                </a:ext>
              </a:extLst>
            </p:cNvPr>
            <p:cNvSpPr>
              <a:spLocks/>
            </p:cNvSpPr>
            <p:nvPr/>
          </p:nvSpPr>
          <p:spPr bwMode="gray">
            <a:xfrm rot="16200000">
              <a:off x="10293088" y="633053"/>
              <a:ext cx="1371416" cy="1144581"/>
            </a:xfrm>
            <a:custGeom>
              <a:avLst/>
              <a:gdLst/>
              <a:ahLst/>
              <a:cxnLst>
                <a:cxn ang="0">
                  <a:pos x="1335" y="0"/>
                </a:cxn>
                <a:cxn ang="0">
                  <a:pos x="1334" y="0"/>
                </a:cxn>
                <a:cxn ang="0">
                  <a:pos x="1286" y="48"/>
                </a:cxn>
                <a:cxn ang="0">
                  <a:pos x="1300" y="82"/>
                </a:cxn>
                <a:cxn ang="0">
                  <a:pos x="1318" y="144"/>
                </a:cxn>
                <a:cxn ang="0">
                  <a:pos x="1200" y="261"/>
                </a:cxn>
                <a:cxn ang="0">
                  <a:pos x="1083" y="144"/>
                </a:cxn>
                <a:cxn ang="0">
                  <a:pos x="1102" y="79"/>
                </a:cxn>
                <a:cxn ang="0">
                  <a:pos x="1114" y="48"/>
                </a:cxn>
                <a:cxn ang="0">
                  <a:pos x="1075" y="1"/>
                </a:cxn>
                <a:cxn ang="0">
                  <a:pos x="1067" y="0"/>
                </a:cxn>
                <a:cxn ang="0">
                  <a:pos x="797" y="0"/>
                </a:cxn>
                <a:cxn ang="0">
                  <a:pos x="262" y="535"/>
                </a:cxn>
                <a:cxn ang="0">
                  <a:pos x="262" y="803"/>
                </a:cxn>
                <a:cxn ang="0">
                  <a:pos x="261" y="813"/>
                </a:cxn>
                <a:cxn ang="0">
                  <a:pos x="214" y="852"/>
                </a:cxn>
                <a:cxn ang="0">
                  <a:pos x="183" y="840"/>
                </a:cxn>
                <a:cxn ang="0">
                  <a:pos x="118" y="821"/>
                </a:cxn>
                <a:cxn ang="0">
                  <a:pos x="0" y="938"/>
                </a:cxn>
                <a:cxn ang="0">
                  <a:pos x="118" y="1056"/>
                </a:cxn>
                <a:cxn ang="0">
                  <a:pos x="180" y="1038"/>
                </a:cxn>
                <a:cxn ang="0">
                  <a:pos x="214" y="1024"/>
                </a:cxn>
                <a:cxn ang="0">
                  <a:pos x="262" y="1071"/>
                </a:cxn>
                <a:cxn ang="0">
                  <a:pos x="262" y="1075"/>
                </a:cxn>
                <a:cxn ang="0">
                  <a:pos x="262" y="1324"/>
                </a:cxn>
                <a:cxn ang="0">
                  <a:pos x="1586" y="0"/>
                </a:cxn>
                <a:cxn ang="0">
                  <a:pos x="1335" y="0"/>
                </a:cxn>
              </a:cxnLst>
              <a:rect l="0" t="0" r="r" b="b"/>
              <a:pathLst>
                <a:path w="1586" h="1324">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FF540A"/>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Bogen 42">
              <a:extLst>
                <a:ext uri="{FF2B5EF4-FFF2-40B4-BE49-F238E27FC236}">
                  <a16:creationId xmlns:a16="http://schemas.microsoft.com/office/drawing/2014/main" xmlns="" id="{49C8E8A8-C536-9645-997C-3D6D8B70D805}"/>
                </a:ext>
              </a:extLst>
            </p:cNvPr>
            <p:cNvSpPr/>
            <p:nvPr/>
          </p:nvSpPr>
          <p:spPr>
            <a:xfrm rot="16200000">
              <a:off x="9137456" y="398382"/>
              <a:ext cx="2543863" cy="2542972"/>
            </a:xfrm>
            <a:prstGeom prst="arc">
              <a:avLst>
                <a:gd name="adj1" fmla="val 20401446"/>
                <a:gd name="adj2" fmla="val 25979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Bogen 43">
              <a:extLst>
                <a:ext uri="{FF2B5EF4-FFF2-40B4-BE49-F238E27FC236}">
                  <a16:creationId xmlns:a16="http://schemas.microsoft.com/office/drawing/2014/main" xmlns="" id="{213B62EE-E4F7-8F4E-A709-B3D7C31BAB91}"/>
                </a:ext>
              </a:extLst>
            </p:cNvPr>
            <p:cNvSpPr/>
            <p:nvPr/>
          </p:nvSpPr>
          <p:spPr>
            <a:xfrm rot="16200000">
              <a:off x="9160514" y="394732"/>
              <a:ext cx="2543863" cy="2525996"/>
            </a:xfrm>
            <a:prstGeom prst="arc">
              <a:avLst>
                <a:gd name="adj1" fmla="val 5298027"/>
                <a:gd name="adj2" fmla="val 617831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feld 38">
              <a:extLst>
                <a:ext uri="{FF2B5EF4-FFF2-40B4-BE49-F238E27FC236}">
                  <a16:creationId xmlns:a16="http://schemas.microsoft.com/office/drawing/2014/main" xmlns="" id="{FC5E0335-3651-494C-9EF3-F6764888515F}"/>
                </a:ext>
              </a:extLst>
            </p:cNvPr>
            <p:cNvSpPr txBox="1">
              <a:spLocks noChangeAspect="1"/>
            </p:cNvSpPr>
            <p:nvPr/>
          </p:nvSpPr>
          <p:spPr bwMode="gray">
            <a:xfrm rot="2617469">
              <a:off x="9530987" y="470592"/>
              <a:ext cx="2178996" cy="1999134"/>
            </a:xfrm>
            <a:prstGeom prst="rect">
              <a:avLst/>
            </a:prstGeom>
            <a:noFill/>
          </p:spPr>
          <p:txBody>
            <a:bodyPr wrap="square" rtlCol="0">
              <a:prstTxWarp prst="textArchUp">
                <a:avLst>
                  <a:gd name="adj" fmla="val 9107029"/>
                </a:avLst>
              </a:prstTxWarp>
              <a:spAutoFit/>
            </a:bodyPr>
            <a:lstStyle/>
            <a:p>
              <a:pPr algn="ctr"/>
              <a:r>
                <a:rPr lang="en-US" sz="1200" b="1" dirty="0">
                  <a:solidFill>
                    <a:schemeClr val="accent1">
                      <a:lumMod val="50000"/>
                    </a:schemeClr>
                  </a:solidFill>
                </a:rPr>
                <a:t>    Change the way you lead</a:t>
              </a:r>
            </a:p>
          </p:txBody>
        </p:sp>
        <p:sp>
          <p:nvSpPr>
            <p:cNvPr id="42" name="Oval 41">
              <a:extLst>
                <a:ext uri="{FF2B5EF4-FFF2-40B4-BE49-F238E27FC236}">
                  <a16:creationId xmlns:a16="http://schemas.microsoft.com/office/drawing/2014/main" xmlns="" id="{E5B5A5E3-B476-C44E-9BB5-5B40208AAEFC}"/>
                </a:ext>
              </a:extLst>
            </p:cNvPr>
            <p:cNvSpPr>
              <a:spLocks noChangeAspect="1"/>
            </p:cNvSpPr>
            <p:nvPr/>
          </p:nvSpPr>
          <p:spPr>
            <a:xfrm>
              <a:off x="9939842" y="1189864"/>
              <a:ext cx="959669" cy="960006"/>
            </a:xfrm>
            <a:prstGeom prst="ellipse">
              <a:avLst/>
            </a:prstGeom>
            <a:solidFill>
              <a:schemeClr val="bg1"/>
            </a:solid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TextBox 42">
              <a:extLst>
                <a:ext uri="{FF2B5EF4-FFF2-40B4-BE49-F238E27FC236}">
                  <a16:creationId xmlns:a16="http://schemas.microsoft.com/office/drawing/2014/main" xmlns="" id="{CB9F6225-2D02-A748-977F-18DDD231EDC1}"/>
                </a:ext>
              </a:extLst>
            </p:cNvPr>
            <p:cNvSpPr txBox="1"/>
            <p:nvPr/>
          </p:nvSpPr>
          <p:spPr>
            <a:xfrm>
              <a:off x="9912834" y="1485201"/>
              <a:ext cx="1013684" cy="374608"/>
            </a:xfrm>
            <a:prstGeom prst="rect">
              <a:avLst/>
            </a:prstGeom>
            <a:noFill/>
          </p:spPr>
          <p:txBody>
            <a:bodyPr wrap="square" lIns="0" tIns="0" rIns="0" bIns="0" rtlCol="0">
              <a:spAutoFit/>
            </a:bodyPr>
            <a:lstStyle/>
            <a:p>
              <a:pPr algn="ctr"/>
              <a:r>
                <a:rPr lang="en-US" sz="1200" b="1" dirty="0"/>
                <a:t>Leading the EA Practice</a:t>
              </a:r>
            </a:p>
          </p:txBody>
        </p:sp>
      </p:grpSp>
      <p:sp>
        <p:nvSpPr>
          <p:cNvPr id="5" name="TextBox 4">
            <a:extLst>
              <a:ext uri="{FF2B5EF4-FFF2-40B4-BE49-F238E27FC236}">
                <a16:creationId xmlns:a16="http://schemas.microsoft.com/office/drawing/2014/main" xmlns="" id="{1A1FCC83-BCA4-49E1-9834-5CC1CE40EEEC}"/>
              </a:ext>
            </a:extLst>
          </p:cNvPr>
          <p:cNvSpPr txBox="1"/>
          <p:nvPr/>
        </p:nvSpPr>
        <p:spPr>
          <a:xfrm>
            <a:off x="3880990" y="3225622"/>
            <a:ext cx="65" cy="369332"/>
          </a:xfrm>
          <a:prstGeom prst="rect">
            <a:avLst/>
          </a:prstGeom>
          <a:noFill/>
        </p:spPr>
        <p:txBody>
          <a:bodyPr rot="0" spcFirstLastPara="0" vertOverflow="overflow" horzOverflow="overflow" vert="horz" wrap="none" lIns="0" tIns="45720" rIns="0" bIns="45720" numCol="1" spcCol="0" rtlCol="0" fromWordArt="0" anchor="t" anchorCtr="0" forceAA="0" compatLnSpc="1">
            <a:prstTxWarp prst="textNoShape">
              <a:avLst/>
            </a:prstTxWarp>
            <a:spAutoFit/>
          </a:bodyPr>
          <a:lstStyle/>
          <a:p>
            <a:pPr>
              <a:spcBef>
                <a:spcPts val="600"/>
              </a:spcBef>
            </a:pPr>
            <a:endParaRPr lang="en-US" dirty="0">
              <a:cs typeface="Arial"/>
            </a:endParaRPr>
          </a:p>
        </p:txBody>
      </p:sp>
      <p:sp>
        <p:nvSpPr>
          <p:cNvPr id="11" name="Freeform 10">
            <a:extLst>
              <a:ext uri="{FF2B5EF4-FFF2-40B4-BE49-F238E27FC236}">
                <a16:creationId xmlns:a16="http://schemas.microsoft.com/office/drawing/2014/main" xmlns="" id="{383EE4CA-3BC6-814B-8F67-6965E4C21D66}"/>
              </a:ext>
            </a:extLst>
          </p:cNvPr>
          <p:cNvSpPr>
            <a:spLocks noChangeAspect="1"/>
          </p:cNvSpPr>
          <p:nvPr/>
        </p:nvSpPr>
        <p:spPr>
          <a:xfrm>
            <a:off x="1204655" y="2031292"/>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37" tIns="178237" rIns="178237" bIns="178237" numCol="1" spcCol="1270" anchor="ctr" anchorCtr="0">
            <a:noAutofit/>
          </a:bodyPr>
          <a:lstStyle/>
          <a:p>
            <a:pPr algn="ctr" defTabSz="622300">
              <a:lnSpc>
                <a:spcPct val="90000"/>
              </a:lnSpc>
              <a:spcBef>
                <a:spcPct val="0"/>
              </a:spcBef>
              <a:spcAft>
                <a:spcPct val="35000"/>
              </a:spcAft>
            </a:pPr>
            <a:endParaRPr lang="en-US" sz="1400" b="1" dirty="0">
              <a:solidFill>
                <a:schemeClr val="bg1"/>
              </a:solidFill>
            </a:endParaRPr>
          </a:p>
        </p:txBody>
      </p:sp>
      <p:sp>
        <p:nvSpPr>
          <p:cNvPr id="24" name="Freeform 23">
            <a:extLst>
              <a:ext uri="{FF2B5EF4-FFF2-40B4-BE49-F238E27FC236}">
                <a16:creationId xmlns:a16="http://schemas.microsoft.com/office/drawing/2014/main" xmlns="" id="{A1B05BC6-6CA8-5940-90AE-9FF0AA444DCB}"/>
              </a:ext>
            </a:extLst>
          </p:cNvPr>
          <p:cNvSpPr>
            <a:spLocks noChangeAspect="1"/>
          </p:cNvSpPr>
          <p:nvPr/>
        </p:nvSpPr>
        <p:spPr>
          <a:xfrm>
            <a:off x="2910144" y="2031292"/>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697" tIns="175697" rIns="175697" bIns="175697" numCol="1" spcCol="1270" anchor="ctr" anchorCtr="0">
            <a:noAutofit/>
          </a:bodyPr>
          <a:lstStyle/>
          <a:p>
            <a:pPr marL="0" lvl="0" indent="0" algn="ctr" defTabSz="533400" rtl="0">
              <a:lnSpc>
                <a:spcPct val="90000"/>
              </a:lnSpc>
              <a:spcBef>
                <a:spcPct val="0"/>
              </a:spcBef>
              <a:spcAft>
                <a:spcPct val="35000"/>
              </a:spcAft>
              <a:buNone/>
            </a:pPr>
            <a:endParaRPr lang="en-US" sz="1400" b="1" kern="1200" dirty="0">
              <a:solidFill>
                <a:schemeClr val="bg1"/>
              </a:solidFill>
            </a:endParaRPr>
          </a:p>
        </p:txBody>
      </p:sp>
      <p:sp>
        <p:nvSpPr>
          <p:cNvPr id="26" name="Freeform 25">
            <a:extLst>
              <a:ext uri="{FF2B5EF4-FFF2-40B4-BE49-F238E27FC236}">
                <a16:creationId xmlns:a16="http://schemas.microsoft.com/office/drawing/2014/main" xmlns="" id="{36AD6C3D-288B-2B49-B36A-1B0CF4D2C232}"/>
              </a:ext>
            </a:extLst>
          </p:cNvPr>
          <p:cNvSpPr>
            <a:spLocks noChangeAspect="1"/>
          </p:cNvSpPr>
          <p:nvPr/>
        </p:nvSpPr>
        <p:spPr>
          <a:xfrm>
            <a:off x="4615633" y="2031292"/>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697" tIns="175697" rIns="175697" bIns="175697" numCol="1" spcCol="1270" anchor="ctr" anchorCtr="0">
            <a:noAutofit/>
          </a:bodyPr>
          <a:lstStyle/>
          <a:p>
            <a:pPr marL="0" lvl="0" indent="0" algn="ctr" defTabSz="533400" rtl="0">
              <a:lnSpc>
                <a:spcPct val="90000"/>
              </a:lnSpc>
              <a:spcBef>
                <a:spcPct val="0"/>
              </a:spcBef>
              <a:spcAft>
                <a:spcPct val="35000"/>
              </a:spcAft>
              <a:buNone/>
            </a:pPr>
            <a:endParaRPr lang="en-US" sz="1400" b="1" kern="1200" dirty="0">
              <a:solidFill>
                <a:schemeClr val="bg1"/>
              </a:solidFill>
            </a:endParaRPr>
          </a:p>
        </p:txBody>
      </p:sp>
      <p:sp>
        <p:nvSpPr>
          <p:cNvPr id="49" name="Freeform 48">
            <a:extLst>
              <a:ext uri="{FF2B5EF4-FFF2-40B4-BE49-F238E27FC236}">
                <a16:creationId xmlns:a16="http://schemas.microsoft.com/office/drawing/2014/main" xmlns="" id="{13982616-8DA4-5248-AA64-242775CBA42C}"/>
              </a:ext>
            </a:extLst>
          </p:cNvPr>
          <p:cNvSpPr>
            <a:spLocks noChangeAspect="1"/>
          </p:cNvSpPr>
          <p:nvPr/>
        </p:nvSpPr>
        <p:spPr>
          <a:xfrm>
            <a:off x="1204655" y="3679339"/>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237" tIns="178237" rIns="178237" bIns="178237" numCol="1" spcCol="1270" anchor="ctr" anchorCtr="0">
            <a:noAutofit/>
          </a:bodyPr>
          <a:lstStyle/>
          <a:p>
            <a:pPr algn="ctr" defTabSz="622300">
              <a:lnSpc>
                <a:spcPct val="90000"/>
              </a:lnSpc>
              <a:spcBef>
                <a:spcPct val="0"/>
              </a:spcBef>
              <a:spcAft>
                <a:spcPct val="35000"/>
              </a:spcAft>
            </a:pPr>
            <a:endParaRPr lang="en-US" sz="1400" b="1" dirty="0">
              <a:solidFill>
                <a:schemeClr val="bg1"/>
              </a:solidFill>
            </a:endParaRPr>
          </a:p>
        </p:txBody>
      </p:sp>
      <p:sp>
        <p:nvSpPr>
          <p:cNvPr id="50" name="Freeform 49">
            <a:extLst>
              <a:ext uri="{FF2B5EF4-FFF2-40B4-BE49-F238E27FC236}">
                <a16:creationId xmlns:a16="http://schemas.microsoft.com/office/drawing/2014/main" xmlns="" id="{9784E59A-72CC-0E4E-9CFF-F4CDC6D47AFE}"/>
              </a:ext>
            </a:extLst>
          </p:cNvPr>
          <p:cNvSpPr>
            <a:spLocks noChangeAspect="1"/>
          </p:cNvSpPr>
          <p:nvPr/>
        </p:nvSpPr>
        <p:spPr>
          <a:xfrm>
            <a:off x="2910144" y="3679339"/>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697" tIns="175697" rIns="175697" bIns="175697" numCol="1" spcCol="1270" anchor="ctr" anchorCtr="0">
            <a:noAutofit/>
          </a:bodyPr>
          <a:lstStyle/>
          <a:p>
            <a:pPr marL="0" lvl="0" indent="0" algn="ctr" defTabSz="533400" rtl="0">
              <a:lnSpc>
                <a:spcPct val="90000"/>
              </a:lnSpc>
              <a:spcBef>
                <a:spcPct val="0"/>
              </a:spcBef>
              <a:spcAft>
                <a:spcPct val="35000"/>
              </a:spcAft>
              <a:buNone/>
            </a:pPr>
            <a:endParaRPr lang="en-US" sz="1400" b="1" kern="1200" dirty="0">
              <a:solidFill>
                <a:schemeClr val="bg1"/>
              </a:solidFill>
            </a:endParaRPr>
          </a:p>
        </p:txBody>
      </p:sp>
      <p:sp>
        <p:nvSpPr>
          <p:cNvPr id="51" name="Freeform 50">
            <a:extLst>
              <a:ext uri="{FF2B5EF4-FFF2-40B4-BE49-F238E27FC236}">
                <a16:creationId xmlns:a16="http://schemas.microsoft.com/office/drawing/2014/main" xmlns="" id="{5BF6DE24-3885-9246-86A0-266FE559F0F8}"/>
              </a:ext>
            </a:extLst>
          </p:cNvPr>
          <p:cNvSpPr>
            <a:spLocks noChangeAspect="1"/>
          </p:cNvSpPr>
          <p:nvPr/>
        </p:nvSpPr>
        <p:spPr>
          <a:xfrm>
            <a:off x="4615633" y="3679339"/>
            <a:ext cx="900000" cy="900000"/>
          </a:xfrm>
          <a:custGeom>
            <a:avLst/>
            <a:gdLst>
              <a:gd name="connsiteX0" fmla="*/ 0 w 1095672"/>
              <a:gd name="connsiteY0" fmla="*/ 547836 h 1095672"/>
              <a:gd name="connsiteX1" fmla="*/ 547836 w 1095672"/>
              <a:gd name="connsiteY1" fmla="*/ 0 h 1095672"/>
              <a:gd name="connsiteX2" fmla="*/ 1095672 w 1095672"/>
              <a:gd name="connsiteY2" fmla="*/ 547836 h 1095672"/>
              <a:gd name="connsiteX3" fmla="*/ 547836 w 1095672"/>
              <a:gd name="connsiteY3" fmla="*/ 1095672 h 1095672"/>
              <a:gd name="connsiteX4" fmla="*/ 0 w 1095672"/>
              <a:gd name="connsiteY4" fmla="*/ 547836 h 10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72" h="1095672">
                <a:moveTo>
                  <a:pt x="0" y="547836"/>
                </a:moveTo>
                <a:cubicBezTo>
                  <a:pt x="0" y="245275"/>
                  <a:pt x="245275" y="0"/>
                  <a:pt x="547836" y="0"/>
                </a:cubicBezTo>
                <a:cubicBezTo>
                  <a:pt x="850397" y="0"/>
                  <a:pt x="1095672" y="245275"/>
                  <a:pt x="1095672" y="547836"/>
                </a:cubicBezTo>
                <a:cubicBezTo>
                  <a:pt x="1095672" y="850397"/>
                  <a:pt x="850397" y="1095672"/>
                  <a:pt x="547836" y="1095672"/>
                </a:cubicBezTo>
                <a:cubicBezTo>
                  <a:pt x="245275" y="1095672"/>
                  <a:pt x="0" y="850397"/>
                  <a:pt x="0" y="547836"/>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5697" tIns="175697" rIns="175697" bIns="175697" numCol="1" spcCol="1270" anchor="ctr" anchorCtr="0">
            <a:noAutofit/>
          </a:bodyPr>
          <a:lstStyle/>
          <a:p>
            <a:pPr marL="0" lvl="0" indent="0" algn="ctr" defTabSz="533400" rtl="0">
              <a:lnSpc>
                <a:spcPct val="90000"/>
              </a:lnSpc>
              <a:spcBef>
                <a:spcPct val="0"/>
              </a:spcBef>
              <a:spcAft>
                <a:spcPct val="35000"/>
              </a:spcAft>
              <a:buNone/>
            </a:pPr>
            <a:endParaRPr lang="en-US" sz="1400" b="1" kern="1200" dirty="0">
              <a:solidFill>
                <a:schemeClr val="bg1"/>
              </a:solidFill>
            </a:endParaRPr>
          </a:p>
        </p:txBody>
      </p:sp>
      <p:pic>
        <p:nvPicPr>
          <p:cNvPr id="12" name="Graphic 11">
            <a:extLst>
              <a:ext uri="{FF2B5EF4-FFF2-40B4-BE49-F238E27FC236}">
                <a16:creationId xmlns:a16="http://schemas.microsoft.com/office/drawing/2014/main" xmlns="" id="{BE672DC5-BAA2-7645-89D7-E1593112A42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722733" y="3862639"/>
            <a:ext cx="685800" cy="533400"/>
          </a:xfrm>
          <a:prstGeom prst="rect">
            <a:avLst/>
          </a:prstGeom>
        </p:spPr>
      </p:pic>
      <p:pic>
        <p:nvPicPr>
          <p:cNvPr id="18" name="Graphic 17">
            <a:extLst>
              <a:ext uri="{FF2B5EF4-FFF2-40B4-BE49-F238E27FC236}">
                <a16:creationId xmlns:a16="http://schemas.microsoft.com/office/drawing/2014/main" xmlns="" id="{0B72928D-B3BF-644D-8467-14A658EC066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11755" y="2214592"/>
            <a:ext cx="685800" cy="533400"/>
          </a:xfrm>
          <a:prstGeom prst="rect">
            <a:avLst/>
          </a:prstGeom>
        </p:spPr>
      </p:pic>
      <p:pic>
        <p:nvPicPr>
          <p:cNvPr id="21" name="Graphic 20">
            <a:extLst>
              <a:ext uri="{FF2B5EF4-FFF2-40B4-BE49-F238E27FC236}">
                <a16:creationId xmlns:a16="http://schemas.microsoft.com/office/drawing/2014/main" xmlns="" id="{9B6F2DD1-3E9B-1B48-8553-EEA4541C97A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722733" y="2214592"/>
            <a:ext cx="685800" cy="533400"/>
          </a:xfrm>
          <a:prstGeom prst="rect">
            <a:avLst/>
          </a:prstGeom>
        </p:spPr>
      </p:pic>
      <p:pic>
        <p:nvPicPr>
          <p:cNvPr id="52" name="Graphic 51">
            <a:extLst>
              <a:ext uri="{FF2B5EF4-FFF2-40B4-BE49-F238E27FC236}">
                <a16:creationId xmlns:a16="http://schemas.microsoft.com/office/drawing/2014/main" xmlns="" id="{D544ADED-3B79-7941-A290-E9C6BF9C52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3017244" y="2214592"/>
            <a:ext cx="685800" cy="533400"/>
          </a:xfrm>
          <a:prstGeom prst="rect">
            <a:avLst/>
          </a:prstGeom>
        </p:spPr>
      </p:pic>
      <p:pic>
        <p:nvPicPr>
          <p:cNvPr id="54" name="Graphic 53">
            <a:extLst>
              <a:ext uri="{FF2B5EF4-FFF2-40B4-BE49-F238E27FC236}">
                <a16:creationId xmlns:a16="http://schemas.microsoft.com/office/drawing/2014/main" xmlns="" id="{FCA8D713-9487-A64D-9221-3088C12F01A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311755" y="3862639"/>
            <a:ext cx="685800" cy="533400"/>
          </a:xfrm>
          <a:prstGeom prst="rect">
            <a:avLst/>
          </a:prstGeom>
        </p:spPr>
      </p:pic>
      <p:pic>
        <p:nvPicPr>
          <p:cNvPr id="56" name="Graphic 55">
            <a:extLst>
              <a:ext uri="{FF2B5EF4-FFF2-40B4-BE49-F238E27FC236}">
                <a16:creationId xmlns:a16="http://schemas.microsoft.com/office/drawing/2014/main" xmlns="" id="{DA83069C-CB06-9845-86E6-5E1811C7200B}"/>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3017244" y="3862639"/>
            <a:ext cx="685800" cy="533400"/>
          </a:xfrm>
          <a:prstGeom prst="rect">
            <a:avLst/>
          </a:prstGeom>
        </p:spPr>
      </p:pic>
      <p:sp>
        <p:nvSpPr>
          <p:cNvPr id="57" name="TextBox 56">
            <a:extLst>
              <a:ext uri="{FF2B5EF4-FFF2-40B4-BE49-F238E27FC236}">
                <a16:creationId xmlns:a16="http://schemas.microsoft.com/office/drawing/2014/main" xmlns="" id="{32F014F4-8A61-1C47-8A79-0FCD6282E263}"/>
              </a:ext>
            </a:extLst>
          </p:cNvPr>
          <p:cNvSpPr txBox="1"/>
          <p:nvPr/>
        </p:nvSpPr>
        <p:spPr>
          <a:xfrm>
            <a:off x="1268094" y="2942707"/>
            <a:ext cx="763029" cy="313932"/>
          </a:xfrm>
          <a:prstGeom prst="rect">
            <a:avLst/>
          </a:prstGeom>
          <a:noFill/>
        </p:spPr>
        <p:txBody>
          <a:bodyPr wrap="none" lIns="0" rIns="0" rtlCol="0">
            <a:spAutoFit/>
          </a:bodyPr>
          <a:lstStyle/>
          <a:p>
            <a:pPr algn="ctr" defTabSz="622300">
              <a:lnSpc>
                <a:spcPct val="90000"/>
              </a:lnSpc>
              <a:spcBef>
                <a:spcPct val="0"/>
              </a:spcBef>
              <a:spcAft>
                <a:spcPct val="35000"/>
              </a:spcAft>
            </a:pPr>
            <a:r>
              <a:rPr lang="en-US" sz="1600" dirty="0">
                <a:solidFill>
                  <a:srgbClr val="000000"/>
                </a:solidFill>
              </a:rPr>
              <a:t>Creative</a:t>
            </a:r>
          </a:p>
        </p:txBody>
      </p:sp>
      <p:sp>
        <p:nvSpPr>
          <p:cNvPr id="58" name="TextBox 57">
            <a:extLst>
              <a:ext uri="{FF2B5EF4-FFF2-40B4-BE49-F238E27FC236}">
                <a16:creationId xmlns:a16="http://schemas.microsoft.com/office/drawing/2014/main" xmlns="" id="{350E1A66-F934-E145-AA36-5A20EE1E93D5}"/>
              </a:ext>
            </a:extLst>
          </p:cNvPr>
          <p:cNvSpPr txBox="1"/>
          <p:nvPr/>
        </p:nvSpPr>
        <p:spPr>
          <a:xfrm>
            <a:off x="2904167" y="2942707"/>
            <a:ext cx="935833" cy="535531"/>
          </a:xfrm>
          <a:prstGeom prst="rect">
            <a:avLst/>
          </a:prstGeom>
          <a:noFill/>
        </p:spPr>
        <p:txBody>
          <a:bodyPr wrap="none" lIns="0" rIns="0" rtlCol="0">
            <a:spAutoFit/>
          </a:bodyPr>
          <a:lstStyle/>
          <a:p>
            <a:pPr algn="ctr" defTabSz="622300">
              <a:lnSpc>
                <a:spcPct val="90000"/>
              </a:lnSpc>
              <a:spcBef>
                <a:spcPct val="0"/>
              </a:spcBef>
              <a:spcAft>
                <a:spcPct val="35000"/>
              </a:spcAft>
            </a:pPr>
            <a:r>
              <a:rPr lang="en-US" sz="1600" dirty="0">
                <a:solidFill>
                  <a:srgbClr val="000000"/>
                </a:solidFill>
              </a:rPr>
              <a:t>Takes the </a:t>
            </a:r>
            <a:br>
              <a:rPr lang="en-US" sz="1600" dirty="0">
                <a:solidFill>
                  <a:srgbClr val="000000"/>
                </a:solidFill>
              </a:rPr>
            </a:br>
            <a:r>
              <a:rPr lang="en-US" sz="1600" dirty="0">
                <a:solidFill>
                  <a:srgbClr val="000000"/>
                </a:solidFill>
              </a:rPr>
              <a:t>Initiative</a:t>
            </a:r>
          </a:p>
        </p:txBody>
      </p:sp>
      <p:sp>
        <p:nvSpPr>
          <p:cNvPr id="59" name="TextBox 58">
            <a:extLst>
              <a:ext uri="{FF2B5EF4-FFF2-40B4-BE49-F238E27FC236}">
                <a16:creationId xmlns:a16="http://schemas.microsoft.com/office/drawing/2014/main" xmlns="" id="{7CDB333F-C679-5E4E-8C02-C1307B890BC5}"/>
              </a:ext>
            </a:extLst>
          </p:cNvPr>
          <p:cNvSpPr txBox="1"/>
          <p:nvPr/>
        </p:nvSpPr>
        <p:spPr>
          <a:xfrm>
            <a:off x="4783151" y="2942707"/>
            <a:ext cx="580287" cy="535531"/>
          </a:xfrm>
          <a:prstGeom prst="rect">
            <a:avLst/>
          </a:prstGeom>
          <a:noFill/>
        </p:spPr>
        <p:txBody>
          <a:bodyPr wrap="none" lIns="0" rIns="0" rtlCol="0">
            <a:spAutoFit/>
          </a:bodyPr>
          <a:lstStyle/>
          <a:p>
            <a:pPr lvl="0" algn="ctr" defTabSz="533400">
              <a:lnSpc>
                <a:spcPct val="90000"/>
              </a:lnSpc>
              <a:spcBef>
                <a:spcPct val="0"/>
              </a:spcBef>
              <a:spcAft>
                <a:spcPct val="35000"/>
              </a:spcAft>
            </a:pPr>
            <a:r>
              <a:rPr lang="en-US" sz="1600" dirty="0">
                <a:solidFill>
                  <a:srgbClr val="000000"/>
                </a:solidFill>
              </a:rPr>
              <a:t>Team </a:t>
            </a:r>
            <a:br>
              <a:rPr lang="en-US" sz="1600" dirty="0">
                <a:solidFill>
                  <a:srgbClr val="000000"/>
                </a:solidFill>
              </a:rPr>
            </a:br>
            <a:r>
              <a:rPr lang="en-US" sz="1600" dirty="0">
                <a:solidFill>
                  <a:srgbClr val="000000"/>
                </a:solidFill>
              </a:rPr>
              <a:t>Player</a:t>
            </a:r>
          </a:p>
        </p:txBody>
      </p:sp>
      <p:sp>
        <p:nvSpPr>
          <p:cNvPr id="60" name="TextBox 59">
            <a:extLst>
              <a:ext uri="{FF2B5EF4-FFF2-40B4-BE49-F238E27FC236}">
                <a16:creationId xmlns:a16="http://schemas.microsoft.com/office/drawing/2014/main" xmlns="" id="{C1A00FAB-7CC1-5540-8A55-AE554D02C384}"/>
              </a:ext>
            </a:extLst>
          </p:cNvPr>
          <p:cNvSpPr txBox="1"/>
          <p:nvPr/>
        </p:nvSpPr>
        <p:spPr>
          <a:xfrm>
            <a:off x="1307367" y="4580121"/>
            <a:ext cx="684482" cy="313932"/>
          </a:xfrm>
          <a:prstGeom prst="rect">
            <a:avLst/>
          </a:prstGeom>
          <a:noFill/>
        </p:spPr>
        <p:txBody>
          <a:bodyPr wrap="none" lIns="0" rIns="0" rtlCol="0">
            <a:spAutoFit/>
          </a:bodyPr>
          <a:lstStyle/>
          <a:p>
            <a:pPr lvl="0" algn="ctr" defTabSz="533400">
              <a:lnSpc>
                <a:spcPct val="90000"/>
              </a:lnSpc>
              <a:spcBef>
                <a:spcPct val="0"/>
              </a:spcBef>
              <a:spcAft>
                <a:spcPct val="35000"/>
              </a:spcAft>
            </a:pPr>
            <a:r>
              <a:rPr lang="en-US" sz="1600" dirty="0">
                <a:solidFill>
                  <a:srgbClr val="000000"/>
                </a:solidFill>
              </a:rPr>
              <a:t>Futurist</a:t>
            </a:r>
          </a:p>
        </p:txBody>
      </p:sp>
      <p:sp>
        <p:nvSpPr>
          <p:cNvPr id="61" name="TextBox 60">
            <a:extLst>
              <a:ext uri="{FF2B5EF4-FFF2-40B4-BE49-F238E27FC236}">
                <a16:creationId xmlns:a16="http://schemas.microsoft.com/office/drawing/2014/main" xmlns="" id="{198CF738-70D0-7744-984C-75B72C8A6FA2}"/>
              </a:ext>
            </a:extLst>
          </p:cNvPr>
          <p:cNvSpPr txBox="1"/>
          <p:nvPr/>
        </p:nvSpPr>
        <p:spPr>
          <a:xfrm>
            <a:off x="2938471" y="4580121"/>
            <a:ext cx="867224" cy="535531"/>
          </a:xfrm>
          <a:prstGeom prst="rect">
            <a:avLst/>
          </a:prstGeom>
          <a:noFill/>
        </p:spPr>
        <p:txBody>
          <a:bodyPr wrap="none" lIns="0" rIns="0" rtlCol="0">
            <a:spAutoFit/>
          </a:bodyPr>
          <a:lstStyle/>
          <a:p>
            <a:pPr algn="ctr" defTabSz="622300">
              <a:lnSpc>
                <a:spcPct val="90000"/>
              </a:lnSpc>
              <a:spcBef>
                <a:spcPct val="0"/>
              </a:spcBef>
              <a:spcAft>
                <a:spcPct val="35000"/>
              </a:spcAft>
            </a:pPr>
            <a:r>
              <a:rPr lang="en-US" sz="1600" dirty="0">
                <a:solidFill>
                  <a:srgbClr val="000000"/>
                </a:solidFill>
              </a:rPr>
              <a:t>Adapts to</a:t>
            </a:r>
            <a:br>
              <a:rPr lang="en-US" sz="1600" dirty="0">
                <a:solidFill>
                  <a:srgbClr val="000000"/>
                </a:solidFill>
              </a:rPr>
            </a:br>
            <a:r>
              <a:rPr lang="en-US" sz="1600" dirty="0">
                <a:solidFill>
                  <a:srgbClr val="000000"/>
                </a:solidFill>
              </a:rPr>
              <a:t>Change</a:t>
            </a:r>
          </a:p>
        </p:txBody>
      </p:sp>
      <p:sp>
        <p:nvSpPr>
          <p:cNvPr id="62" name="TextBox 61">
            <a:extLst>
              <a:ext uri="{FF2B5EF4-FFF2-40B4-BE49-F238E27FC236}">
                <a16:creationId xmlns:a16="http://schemas.microsoft.com/office/drawing/2014/main" xmlns="" id="{42D4669F-D2CA-5144-9444-D065E7A004FE}"/>
              </a:ext>
            </a:extLst>
          </p:cNvPr>
          <p:cNvSpPr txBox="1"/>
          <p:nvPr/>
        </p:nvSpPr>
        <p:spPr>
          <a:xfrm>
            <a:off x="4515448" y="4580121"/>
            <a:ext cx="1115690" cy="313932"/>
          </a:xfrm>
          <a:prstGeom prst="rect">
            <a:avLst/>
          </a:prstGeom>
          <a:noFill/>
        </p:spPr>
        <p:txBody>
          <a:bodyPr wrap="none" lIns="0" rIns="0" rtlCol="0">
            <a:spAutoFit/>
          </a:bodyPr>
          <a:lstStyle/>
          <a:p>
            <a:pPr algn="ctr" defTabSz="622300">
              <a:lnSpc>
                <a:spcPct val="90000"/>
              </a:lnSpc>
              <a:spcBef>
                <a:spcPct val="0"/>
              </a:spcBef>
              <a:spcAft>
                <a:spcPct val="35000"/>
              </a:spcAft>
            </a:pPr>
            <a:r>
              <a:rPr lang="en-US" sz="1600" dirty="0">
                <a:solidFill>
                  <a:srgbClr val="000000"/>
                </a:solidFill>
              </a:rPr>
              <a:t>Collaborator</a:t>
            </a:r>
          </a:p>
        </p:txBody>
      </p:sp>
      <p:sp>
        <p:nvSpPr>
          <p:cNvPr id="63" name="Freeform 62">
            <a:extLst>
              <a:ext uri="{FF2B5EF4-FFF2-40B4-BE49-F238E27FC236}">
                <a16:creationId xmlns:a16="http://schemas.microsoft.com/office/drawing/2014/main" xmlns="" id="{E2AB8F3A-FB3D-794F-945C-585E3439C52F}"/>
              </a:ext>
            </a:extLst>
          </p:cNvPr>
          <p:cNvSpPr/>
          <p:nvPr/>
        </p:nvSpPr>
        <p:spPr>
          <a:xfrm>
            <a:off x="2423722" y="2313938"/>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64" name="Freeform 63">
            <a:extLst>
              <a:ext uri="{FF2B5EF4-FFF2-40B4-BE49-F238E27FC236}">
                <a16:creationId xmlns:a16="http://schemas.microsoft.com/office/drawing/2014/main" xmlns="" id="{8BDD1A3C-05D6-E64A-9D6A-C176B705AE64}"/>
              </a:ext>
            </a:extLst>
          </p:cNvPr>
          <p:cNvSpPr/>
          <p:nvPr/>
        </p:nvSpPr>
        <p:spPr>
          <a:xfrm>
            <a:off x="4129211" y="2313938"/>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65" name="Freeform 64">
            <a:extLst>
              <a:ext uri="{FF2B5EF4-FFF2-40B4-BE49-F238E27FC236}">
                <a16:creationId xmlns:a16="http://schemas.microsoft.com/office/drawing/2014/main" xmlns="" id="{F9A5A58C-8F19-EA4C-905E-87ADBD4E31F1}"/>
              </a:ext>
            </a:extLst>
          </p:cNvPr>
          <p:cNvSpPr/>
          <p:nvPr/>
        </p:nvSpPr>
        <p:spPr>
          <a:xfrm rot="5400000">
            <a:off x="6037697" y="3139213"/>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68" name="Freeform 67">
            <a:extLst>
              <a:ext uri="{FF2B5EF4-FFF2-40B4-BE49-F238E27FC236}">
                <a16:creationId xmlns:a16="http://schemas.microsoft.com/office/drawing/2014/main" xmlns="" id="{B81C2BB0-011D-8645-A860-000797363CD9}"/>
              </a:ext>
            </a:extLst>
          </p:cNvPr>
          <p:cNvSpPr/>
          <p:nvPr/>
        </p:nvSpPr>
        <p:spPr>
          <a:xfrm rot="10800000">
            <a:off x="2423722" y="3961985"/>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69" name="Freeform 68">
            <a:extLst>
              <a:ext uri="{FF2B5EF4-FFF2-40B4-BE49-F238E27FC236}">
                <a16:creationId xmlns:a16="http://schemas.microsoft.com/office/drawing/2014/main" xmlns="" id="{ED87CD12-63A7-1744-ADBD-860C4C6DB529}"/>
              </a:ext>
            </a:extLst>
          </p:cNvPr>
          <p:cNvSpPr/>
          <p:nvPr/>
        </p:nvSpPr>
        <p:spPr>
          <a:xfrm rot="10800000">
            <a:off x="4129211" y="3961985"/>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70" name="Freeform 69">
            <a:extLst>
              <a:ext uri="{FF2B5EF4-FFF2-40B4-BE49-F238E27FC236}">
                <a16:creationId xmlns:a16="http://schemas.microsoft.com/office/drawing/2014/main" xmlns="" id="{8821D762-C25F-9446-A020-296613F3C688}"/>
              </a:ext>
            </a:extLst>
          </p:cNvPr>
          <p:cNvSpPr/>
          <p:nvPr/>
        </p:nvSpPr>
        <p:spPr>
          <a:xfrm rot="16200000">
            <a:off x="530032" y="3139213"/>
            <a:ext cx="167354" cy="334708"/>
          </a:xfrm>
          <a:custGeom>
            <a:avLst/>
            <a:gdLst/>
            <a:ahLst/>
            <a:cxnLst/>
            <a:rect l="l" t="t" r="r" b="b"/>
            <a:pathLst>
              <a:path w="304038" h="608076">
                <a:moveTo>
                  <a:pt x="304038" y="304038"/>
                </a:moveTo>
                <a:lnTo>
                  <a:pt x="0" y="0"/>
                </a:lnTo>
                <a:lnTo>
                  <a:pt x="0" y="608076"/>
                </a:lnTo>
                <a:close/>
              </a:path>
            </a:pathLst>
          </a:custGeom>
          <a:solidFill>
            <a:srgbClr val="002856"/>
          </a:solidFill>
        </p:spPr>
      </p:sp>
    </p:spTree>
    <p:extLst>
      <p:ext uri="{BB962C8B-B14F-4D97-AF65-F5344CB8AC3E}">
        <p14:creationId xmlns:p14="http://schemas.microsoft.com/office/powerpoint/2010/main" val="4160295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C461BA1-DDCA-464F-A0BE-28C719C05ABD}"/>
              </a:ext>
            </a:extLst>
          </p:cNvPr>
          <p:cNvSpPr>
            <a:spLocks noGrp="1"/>
          </p:cNvSpPr>
          <p:nvPr>
            <p:ph type="title"/>
          </p:nvPr>
        </p:nvSpPr>
        <p:spPr>
          <a:xfrm>
            <a:off x="462141" y="361950"/>
            <a:ext cx="9264323" cy="451231"/>
          </a:xfrm>
        </p:spPr>
        <p:txBody>
          <a:bodyPr/>
          <a:lstStyle/>
          <a:p>
            <a:r>
              <a:rPr lang="en-US" dirty="0"/>
              <a:t>Build a Dynamic EA Team That Delivers</a:t>
            </a:r>
            <a:br>
              <a:rPr lang="en-US" dirty="0"/>
            </a:br>
            <a:r>
              <a:rPr lang="en-US" dirty="0"/>
              <a:t>EA as Internal Management Consultancy</a:t>
            </a:r>
          </a:p>
        </p:txBody>
      </p:sp>
      <p:sp>
        <p:nvSpPr>
          <p:cNvPr id="61" name="Rechteck 9" descr="PresentationLoad.com">
            <a:extLst>
              <a:ext uri="{FF2B5EF4-FFF2-40B4-BE49-F238E27FC236}">
                <a16:creationId xmlns:a16="http://schemas.microsoft.com/office/drawing/2014/main" xmlns="" id="{D803B537-2941-4071-BB35-5C936C4357A7}"/>
              </a:ext>
            </a:extLst>
          </p:cNvPr>
          <p:cNvSpPr/>
          <p:nvPr/>
        </p:nvSpPr>
        <p:spPr bwMode="gray">
          <a:xfrm>
            <a:off x="567753" y="2352905"/>
            <a:ext cx="2214460"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spAutoFit/>
          </a:bodyPr>
          <a:lstStyle/>
          <a:p>
            <a:r>
              <a:rPr lang="en-US" b="1" noProof="1">
                <a:solidFill>
                  <a:srgbClr val="002856"/>
                </a:solidFill>
              </a:rPr>
              <a:t>Build Trust and Stakeholder Relationships</a:t>
            </a:r>
          </a:p>
        </p:txBody>
      </p:sp>
      <p:cxnSp>
        <p:nvCxnSpPr>
          <p:cNvPr id="62" name="Gerade Verbindung 31" descr="PresentationLoad.com">
            <a:extLst>
              <a:ext uri="{FF2B5EF4-FFF2-40B4-BE49-F238E27FC236}">
                <a16:creationId xmlns:a16="http://schemas.microsoft.com/office/drawing/2014/main" xmlns="" id="{64BE87D0-C61A-40AE-B1F4-53AFE265BF4F}"/>
              </a:ext>
            </a:extLst>
          </p:cNvPr>
          <p:cNvCxnSpPr>
            <a:cxnSpLocks/>
          </p:cNvCxnSpPr>
          <p:nvPr/>
        </p:nvCxnSpPr>
        <p:spPr bwMode="gray">
          <a:xfrm flipV="1">
            <a:off x="3229679" y="2105442"/>
            <a:ext cx="0" cy="3884196"/>
          </a:xfrm>
          <a:prstGeom prst="line">
            <a:avLst/>
          </a:prstGeom>
          <a:noFill/>
          <a:ln w="25400" cmpd="sng">
            <a:solidFill>
              <a:srgbClr val="6F7878"/>
            </a:solidFill>
            <a:prstDash val="solid"/>
            <a:round/>
            <a:headEnd/>
            <a:tailEnd/>
          </a:ln>
        </p:spPr>
      </p:cxnSp>
      <p:cxnSp>
        <p:nvCxnSpPr>
          <p:cNvPr id="65" name="Gerade Verbindung 31" descr="PresentationLoad.com">
            <a:extLst>
              <a:ext uri="{FF2B5EF4-FFF2-40B4-BE49-F238E27FC236}">
                <a16:creationId xmlns:a16="http://schemas.microsoft.com/office/drawing/2014/main" xmlns="" id="{C5955928-16FC-44DD-9FE4-CACEA4404D1A}"/>
              </a:ext>
            </a:extLst>
          </p:cNvPr>
          <p:cNvCxnSpPr>
            <a:cxnSpLocks/>
          </p:cNvCxnSpPr>
          <p:nvPr/>
        </p:nvCxnSpPr>
        <p:spPr bwMode="gray">
          <a:xfrm flipV="1">
            <a:off x="6052178" y="2105442"/>
            <a:ext cx="0" cy="3884196"/>
          </a:xfrm>
          <a:prstGeom prst="line">
            <a:avLst/>
          </a:prstGeom>
          <a:noFill/>
          <a:ln w="25400" cmpd="sng">
            <a:solidFill>
              <a:srgbClr val="6F7878"/>
            </a:solidFill>
            <a:prstDash val="solid"/>
            <a:round/>
            <a:headEnd/>
            <a:tailEnd/>
          </a:ln>
        </p:spPr>
      </p:cxnSp>
      <p:cxnSp>
        <p:nvCxnSpPr>
          <p:cNvPr id="66" name="Gerade Verbindung 31" descr="PresentationLoad.com">
            <a:extLst>
              <a:ext uri="{FF2B5EF4-FFF2-40B4-BE49-F238E27FC236}">
                <a16:creationId xmlns:a16="http://schemas.microsoft.com/office/drawing/2014/main" xmlns="" id="{E8C01364-6B79-4C8A-8077-85ECFF9FEDDF}"/>
              </a:ext>
            </a:extLst>
          </p:cNvPr>
          <p:cNvCxnSpPr>
            <a:cxnSpLocks/>
          </p:cNvCxnSpPr>
          <p:nvPr/>
        </p:nvCxnSpPr>
        <p:spPr bwMode="gray">
          <a:xfrm flipV="1">
            <a:off x="8874677" y="2105442"/>
            <a:ext cx="0" cy="3884196"/>
          </a:xfrm>
          <a:prstGeom prst="line">
            <a:avLst/>
          </a:prstGeom>
          <a:noFill/>
          <a:ln w="25400" cmpd="sng">
            <a:solidFill>
              <a:srgbClr val="6F7878"/>
            </a:solidFill>
            <a:prstDash val="solid"/>
            <a:round/>
            <a:headEnd/>
            <a:tailEnd/>
          </a:ln>
        </p:spPr>
      </p:cxnSp>
      <p:sp>
        <p:nvSpPr>
          <p:cNvPr id="72" name="Rechteck 9" descr="PresentationLoad.com">
            <a:extLst>
              <a:ext uri="{FF2B5EF4-FFF2-40B4-BE49-F238E27FC236}">
                <a16:creationId xmlns:a16="http://schemas.microsoft.com/office/drawing/2014/main" xmlns="" id="{22D0A69B-094A-48B4-BEA8-ECAC8906295A}"/>
              </a:ext>
            </a:extLst>
          </p:cNvPr>
          <p:cNvSpPr/>
          <p:nvPr/>
        </p:nvSpPr>
        <p:spPr bwMode="gray">
          <a:xfrm>
            <a:off x="3408007" y="2352905"/>
            <a:ext cx="1901427"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spAutoFit/>
          </a:bodyPr>
          <a:lstStyle/>
          <a:p>
            <a:r>
              <a:rPr lang="en-US" b="1" noProof="1">
                <a:solidFill>
                  <a:srgbClr val="002856"/>
                </a:solidFill>
              </a:rPr>
              <a:t>Build New Skills and Competencies</a:t>
            </a:r>
          </a:p>
        </p:txBody>
      </p:sp>
      <p:sp>
        <p:nvSpPr>
          <p:cNvPr id="74" name="Rechteck 9" descr="PresentationLoad.com">
            <a:extLst>
              <a:ext uri="{FF2B5EF4-FFF2-40B4-BE49-F238E27FC236}">
                <a16:creationId xmlns:a16="http://schemas.microsoft.com/office/drawing/2014/main" xmlns="" id="{3D76D79F-5C9A-4D01-ADA8-5C07254F38A1}"/>
              </a:ext>
            </a:extLst>
          </p:cNvPr>
          <p:cNvSpPr/>
          <p:nvPr/>
        </p:nvSpPr>
        <p:spPr bwMode="gray">
          <a:xfrm>
            <a:off x="6222312" y="2352905"/>
            <a:ext cx="2271448"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spAutoFit/>
          </a:bodyPr>
          <a:lstStyle/>
          <a:p>
            <a:r>
              <a:rPr lang="en-US" b="1" noProof="1">
                <a:solidFill>
                  <a:srgbClr val="002856"/>
                </a:solidFill>
              </a:rPr>
              <a:t>Expand Architecture Competency</a:t>
            </a:r>
          </a:p>
        </p:txBody>
      </p:sp>
      <p:sp>
        <p:nvSpPr>
          <p:cNvPr id="76" name="Rechteck 9" descr="PresentationLoad.com">
            <a:extLst>
              <a:ext uri="{FF2B5EF4-FFF2-40B4-BE49-F238E27FC236}">
                <a16:creationId xmlns:a16="http://schemas.microsoft.com/office/drawing/2014/main" xmlns="" id="{FC7B6FCD-4F72-4C34-839F-97310B1653EA}"/>
              </a:ext>
            </a:extLst>
          </p:cNvPr>
          <p:cNvSpPr/>
          <p:nvPr/>
        </p:nvSpPr>
        <p:spPr bwMode="gray">
          <a:xfrm>
            <a:off x="9036989" y="2352905"/>
            <a:ext cx="2214460"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rIns="91440" bIns="91440" rtlCol="0" anchor="t">
            <a:spAutoFit/>
          </a:bodyPr>
          <a:lstStyle/>
          <a:p>
            <a:r>
              <a:rPr lang="en-US" b="1" noProof="1">
                <a:solidFill>
                  <a:srgbClr val="002856"/>
                </a:solidFill>
              </a:rPr>
              <a:t>Encourage Flexibility and Learning</a:t>
            </a:r>
          </a:p>
        </p:txBody>
      </p:sp>
      <p:sp>
        <p:nvSpPr>
          <p:cNvPr id="78" name="Freeform: Shape 77">
            <a:extLst>
              <a:ext uri="{FF2B5EF4-FFF2-40B4-BE49-F238E27FC236}">
                <a16:creationId xmlns:a16="http://schemas.microsoft.com/office/drawing/2014/main" xmlns="" id="{2FDFBAF1-7086-42B9-A012-98B3BC9F1F77}"/>
              </a:ext>
            </a:extLst>
          </p:cNvPr>
          <p:cNvSpPr/>
          <p:nvPr/>
        </p:nvSpPr>
        <p:spPr>
          <a:xfrm>
            <a:off x="2485226" y="2100492"/>
            <a:ext cx="600075" cy="419100"/>
          </a:xfrm>
          <a:custGeom>
            <a:avLst/>
            <a:gdLst>
              <a:gd name="connsiteX0" fmla="*/ 514445 w 600075"/>
              <a:gd name="connsiteY0" fmla="*/ 169069 h 419100"/>
              <a:gd name="connsiteX1" fmla="*/ 554641 w 600075"/>
              <a:gd name="connsiteY1" fmla="*/ 95250 h 419100"/>
              <a:gd name="connsiteX2" fmla="*/ 466534 w 600075"/>
              <a:gd name="connsiteY2" fmla="*/ 7144 h 419100"/>
              <a:gd name="connsiteX3" fmla="*/ 378428 w 600075"/>
              <a:gd name="connsiteY3" fmla="*/ 95250 h 419100"/>
              <a:gd name="connsiteX4" fmla="*/ 418624 w 600075"/>
              <a:gd name="connsiteY4" fmla="*/ 169069 h 419100"/>
              <a:gd name="connsiteX5" fmla="*/ 368808 w 600075"/>
              <a:gd name="connsiteY5" fmla="*/ 169069 h 419100"/>
              <a:gd name="connsiteX6" fmla="*/ 299942 w 600075"/>
              <a:gd name="connsiteY6" fmla="*/ 135731 h 419100"/>
              <a:gd name="connsiteX7" fmla="*/ 231076 w 600075"/>
              <a:gd name="connsiteY7" fmla="*/ 169069 h 419100"/>
              <a:gd name="connsiteX8" fmla="*/ 181261 w 600075"/>
              <a:gd name="connsiteY8" fmla="*/ 169069 h 419100"/>
              <a:gd name="connsiteX9" fmla="*/ 221456 w 600075"/>
              <a:gd name="connsiteY9" fmla="*/ 95250 h 419100"/>
              <a:gd name="connsiteX10" fmla="*/ 133350 w 600075"/>
              <a:gd name="connsiteY10" fmla="*/ 7144 h 419100"/>
              <a:gd name="connsiteX11" fmla="*/ 45244 w 600075"/>
              <a:gd name="connsiteY11" fmla="*/ 95250 h 419100"/>
              <a:gd name="connsiteX12" fmla="*/ 85439 w 600075"/>
              <a:gd name="connsiteY12" fmla="*/ 169069 h 419100"/>
              <a:gd name="connsiteX13" fmla="*/ 7144 w 600075"/>
              <a:gd name="connsiteY13" fmla="*/ 169069 h 419100"/>
              <a:gd name="connsiteX14" fmla="*/ 7144 w 600075"/>
              <a:gd name="connsiteY14" fmla="*/ 342900 h 419100"/>
              <a:gd name="connsiteX15" fmla="*/ 40481 w 600075"/>
              <a:gd name="connsiteY15" fmla="*/ 342900 h 419100"/>
              <a:gd name="connsiteX16" fmla="*/ 40481 w 600075"/>
              <a:gd name="connsiteY16" fmla="*/ 202406 h 419100"/>
              <a:gd name="connsiteX17" fmla="*/ 214693 w 600075"/>
              <a:gd name="connsiteY17" fmla="*/ 202406 h 419100"/>
              <a:gd name="connsiteX18" fmla="*/ 211931 w 600075"/>
              <a:gd name="connsiteY18" fmla="*/ 223837 h 419100"/>
              <a:gd name="connsiteX19" fmla="*/ 252127 w 600075"/>
              <a:gd name="connsiteY19" fmla="*/ 297656 h 419100"/>
              <a:gd name="connsiteX20" fmla="*/ 178594 w 600075"/>
              <a:gd name="connsiteY20" fmla="*/ 297656 h 419100"/>
              <a:gd name="connsiteX21" fmla="*/ 178594 w 600075"/>
              <a:gd name="connsiteY21" fmla="*/ 419100 h 419100"/>
              <a:gd name="connsiteX22" fmla="*/ 211931 w 600075"/>
              <a:gd name="connsiteY22" fmla="*/ 419100 h 419100"/>
              <a:gd name="connsiteX23" fmla="*/ 211931 w 600075"/>
              <a:gd name="connsiteY23" fmla="*/ 330994 h 419100"/>
              <a:gd name="connsiteX24" fmla="*/ 388144 w 600075"/>
              <a:gd name="connsiteY24" fmla="*/ 330994 h 419100"/>
              <a:gd name="connsiteX25" fmla="*/ 388144 w 600075"/>
              <a:gd name="connsiteY25" fmla="*/ 419100 h 419100"/>
              <a:gd name="connsiteX26" fmla="*/ 421481 w 600075"/>
              <a:gd name="connsiteY26" fmla="*/ 419100 h 419100"/>
              <a:gd name="connsiteX27" fmla="*/ 421481 w 600075"/>
              <a:gd name="connsiteY27" fmla="*/ 297656 h 419100"/>
              <a:gd name="connsiteX28" fmla="*/ 347948 w 600075"/>
              <a:gd name="connsiteY28" fmla="*/ 297656 h 419100"/>
              <a:gd name="connsiteX29" fmla="*/ 388144 w 600075"/>
              <a:gd name="connsiteY29" fmla="*/ 223837 h 419100"/>
              <a:gd name="connsiteX30" fmla="*/ 385381 w 600075"/>
              <a:gd name="connsiteY30" fmla="*/ 202406 h 419100"/>
              <a:gd name="connsiteX31" fmla="*/ 559594 w 600075"/>
              <a:gd name="connsiteY31" fmla="*/ 202406 h 419100"/>
              <a:gd name="connsiteX32" fmla="*/ 559594 w 600075"/>
              <a:gd name="connsiteY32" fmla="*/ 342900 h 419100"/>
              <a:gd name="connsiteX33" fmla="*/ 592931 w 600075"/>
              <a:gd name="connsiteY33" fmla="*/ 342900 h 419100"/>
              <a:gd name="connsiteX34" fmla="*/ 592931 w 600075"/>
              <a:gd name="connsiteY34" fmla="*/ 169069 h 419100"/>
              <a:gd name="connsiteX35" fmla="*/ 514445 w 600075"/>
              <a:gd name="connsiteY35" fmla="*/ 169069 h 419100"/>
              <a:gd name="connsiteX36" fmla="*/ 466534 w 600075"/>
              <a:gd name="connsiteY36" fmla="*/ 40481 h 419100"/>
              <a:gd name="connsiteX37" fmla="*/ 521303 w 600075"/>
              <a:gd name="connsiteY37" fmla="*/ 95250 h 419100"/>
              <a:gd name="connsiteX38" fmla="*/ 466534 w 600075"/>
              <a:gd name="connsiteY38" fmla="*/ 150019 h 419100"/>
              <a:gd name="connsiteX39" fmla="*/ 411766 w 600075"/>
              <a:gd name="connsiteY39" fmla="*/ 95250 h 419100"/>
              <a:gd name="connsiteX40" fmla="*/ 466534 w 600075"/>
              <a:gd name="connsiteY40" fmla="*/ 40481 h 419100"/>
              <a:gd name="connsiteX41" fmla="*/ 133159 w 600075"/>
              <a:gd name="connsiteY41" fmla="*/ 40481 h 419100"/>
              <a:gd name="connsiteX42" fmla="*/ 187928 w 600075"/>
              <a:gd name="connsiteY42" fmla="*/ 95250 h 419100"/>
              <a:gd name="connsiteX43" fmla="*/ 133159 w 600075"/>
              <a:gd name="connsiteY43" fmla="*/ 150019 h 419100"/>
              <a:gd name="connsiteX44" fmla="*/ 78391 w 600075"/>
              <a:gd name="connsiteY44" fmla="*/ 95250 h 419100"/>
              <a:gd name="connsiteX45" fmla="*/ 133159 w 600075"/>
              <a:gd name="connsiteY45" fmla="*/ 40481 h 419100"/>
              <a:gd name="connsiteX46" fmla="*/ 299847 w 600075"/>
              <a:gd name="connsiteY46" fmla="*/ 278606 h 419100"/>
              <a:gd name="connsiteX47" fmla="*/ 245078 w 600075"/>
              <a:gd name="connsiteY47" fmla="*/ 223837 h 419100"/>
              <a:gd name="connsiteX48" fmla="*/ 299847 w 600075"/>
              <a:gd name="connsiteY48" fmla="*/ 169069 h 419100"/>
              <a:gd name="connsiteX49" fmla="*/ 354616 w 600075"/>
              <a:gd name="connsiteY49" fmla="*/ 223837 h 419100"/>
              <a:gd name="connsiteX50" fmla="*/ 299847 w 600075"/>
              <a:gd name="connsiteY50" fmla="*/ 27860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0075" h="419100">
                <a:moveTo>
                  <a:pt x="514445" y="169069"/>
                </a:moveTo>
                <a:cubicBezTo>
                  <a:pt x="538543" y="153353"/>
                  <a:pt x="554641" y="126111"/>
                  <a:pt x="554641" y="95250"/>
                </a:cubicBezTo>
                <a:cubicBezTo>
                  <a:pt x="554641" y="46672"/>
                  <a:pt x="515112" y="7144"/>
                  <a:pt x="466534" y="7144"/>
                </a:cubicBezTo>
                <a:cubicBezTo>
                  <a:pt x="417957" y="7144"/>
                  <a:pt x="378428" y="46672"/>
                  <a:pt x="378428" y="95250"/>
                </a:cubicBezTo>
                <a:cubicBezTo>
                  <a:pt x="378428" y="126111"/>
                  <a:pt x="394430" y="153353"/>
                  <a:pt x="418624" y="169069"/>
                </a:cubicBezTo>
                <a:lnTo>
                  <a:pt x="368808" y="169069"/>
                </a:lnTo>
                <a:cubicBezTo>
                  <a:pt x="352615" y="148781"/>
                  <a:pt x="327755" y="135731"/>
                  <a:pt x="299942" y="135731"/>
                </a:cubicBezTo>
                <a:cubicBezTo>
                  <a:pt x="272129" y="135731"/>
                  <a:pt x="247174" y="148781"/>
                  <a:pt x="231076" y="169069"/>
                </a:cubicBezTo>
                <a:lnTo>
                  <a:pt x="181261" y="169069"/>
                </a:lnTo>
                <a:cubicBezTo>
                  <a:pt x="205359" y="153353"/>
                  <a:pt x="221456" y="126111"/>
                  <a:pt x="221456" y="95250"/>
                </a:cubicBezTo>
                <a:cubicBezTo>
                  <a:pt x="221456" y="46672"/>
                  <a:pt x="181927" y="7144"/>
                  <a:pt x="133350" y="7144"/>
                </a:cubicBezTo>
                <a:cubicBezTo>
                  <a:pt x="84772" y="7144"/>
                  <a:pt x="45244" y="46672"/>
                  <a:pt x="45244" y="95250"/>
                </a:cubicBezTo>
                <a:cubicBezTo>
                  <a:pt x="45244" y="126111"/>
                  <a:pt x="61246" y="153353"/>
                  <a:pt x="85439" y="169069"/>
                </a:cubicBezTo>
                <a:lnTo>
                  <a:pt x="7144" y="169069"/>
                </a:lnTo>
                <a:lnTo>
                  <a:pt x="7144" y="342900"/>
                </a:lnTo>
                <a:lnTo>
                  <a:pt x="40481" y="342900"/>
                </a:lnTo>
                <a:lnTo>
                  <a:pt x="40481" y="202406"/>
                </a:lnTo>
                <a:lnTo>
                  <a:pt x="214693" y="202406"/>
                </a:lnTo>
                <a:cubicBezTo>
                  <a:pt x="212979" y="209264"/>
                  <a:pt x="211931" y="216408"/>
                  <a:pt x="211931" y="223837"/>
                </a:cubicBezTo>
                <a:cubicBezTo>
                  <a:pt x="211931" y="254698"/>
                  <a:pt x="227933" y="281940"/>
                  <a:pt x="252127" y="297656"/>
                </a:cubicBezTo>
                <a:lnTo>
                  <a:pt x="178594" y="297656"/>
                </a:lnTo>
                <a:lnTo>
                  <a:pt x="178594" y="419100"/>
                </a:lnTo>
                <a:lnTo>
                  <a:pt x="211931" y="419100"/>
                </a:lnTo>
                <a:lnTo>
                  <a:pt x="211931" y="330994"/>
                </a:lnTo>
                <a:lnTo>
                  <a:pt x="388144" y="330994"/>
                </a:lnTo>
                <a:lnTo>
                  <a:pt x="388144" y="419100"/>
                </a:lnTo>
                <a:lnTo>
                  <a:pt x="421481" y="419100"/>
                </a:lnTo>
                <a:lnTo>
                  <a:pt x="421481" y="297656"/>
                </a:lnTo>
                <a:lnTo>
                  <a:pt x="347948" y="297656"/>
                </a:lnTo>
                <a:cubicBezTo>
                  <a:pt x="372046" y="281940"/>
                  <a:pt x="388144" y="254698"/>
                  <a:pt x="388144" y="223837"/>
                </a:cubicBezTo>
                <a:cubicBezTo>
                  <a:pt x="388144" y="216408"/>
                  <a:pt x="387096" y="209264"/>
                  <a:pt x="385381" y="202406"/>
                </a:cubicBezTo>
                <a:lnTo>
                  <a:pt x="559594" y="202406"/>
                </a:lnTo>
                <a:lnTo>
                  <a:pt x="559594" y="342900"/>
                </a:lnTo>
                <a:lnTo>
                  <a:pt x="592931" y="342900"/>
                </a:lnTo>
                <a:lnTo>
                  <a:pt x="592931" y="169069"/>
                </a:lnTo>
                <a:lnTo>
                  <a:pt x="514445" y="169069"/>
                </a:lnTo>
                <a:close/>
                <a:moveTo>
                  <a:pt x="466534" y="40481"/>
                </a:moveTo>
                <a:cubicBezTo>
                  <a:pt x="496729" y="40481"/>
                  <a:pt x="521303" y="65056"/>
                  <a:pt x="521303" y="95250"/>
                </a:cubicBezTo>
                <a:cubicBezTo>
                  <a:pt x="521303" y="125444"/>
                  <a:pt x="496729" y="150019"/>
                  <a:pt x="466534" y="150019"/>
                </a:cubicBezTo>
                <a:cubicBezTo>
                  <a:pt x="436340" y="150019"/>
                  <a:pt x="411766" y="125444"/>
                  <a:pt x="411766" y="95250"/>
                </a:cubicBezTo>
                <a:cubicBezTo>
                  <a:pt x="411766" y="65056"/>
                  <a:pt x="436340" y="40481"/>
                  <a:pt x="466534" y="40481"/>
                </a:cubicBezTo>
                <a:close/>
                <a:moveTo>
                  <a:pt x="133159" y="40481"/>
                </a:moveTo>
                <a:cubicBezTo>
                  <a:pt x="163354" y="40481"/>
                  <a:pt x="187928" y="65056"/>
                  <a:pt x="187928" y="95250"/>
                </a:cubicBezTo>
                <a:cubicBezTo>
                  <a:pt x="187928" y="125444"/>
                  <a:pt x="163354" y="150019"/>
                  <a:pt x="133159" y="150019"/>
                </a:cubicBezTo>
                <a:cubicBezTo>
                  <a:pt x="102965" y="150019"/>
                  <a:pt x="78391" y="125444"/>
                  <a:pt x="78391" y="95250"/>
                </a:cubicBezTo>
                <a:cubicBezTo>
                  <a:pt x="78391" y="65056"/>
                  <a:pt x="102965" y="40481"/>
                  <a:pt x="133159" y="40481"/>
                </a:cubicBezTo>
                <a:close/>
                <a:moveTo>
                  <a:pt x="299847" y="278606"/>
                </a:moveTo>
                <a:cubicBezTo>
                  <a:pt x="269653" y="278606"/>
                  <a:pt x="245078" y="254032"/>
                  <a:pt x="245078" y="223837"/>
                </a:cubicBezTo>
                <a:cubicBezTo>
                  <a:pt x="245078" y="193643"/>
                  <a:pt x="269653" y="169069"/>
                  <a:pt x="299847" y="169069"/>
                </a:cubicBezTo>
                <a:cubicBezTo>
                  <a:pt x="330041" y="169069"/>
                  <a:pt x="354616" y="193643"/>
                  <a:pt x="354616" y="223837"/>
                </a:cubicBezTo>
                <a:cubicBezTo>
                  <a:pt x="354616" y="254032"/>
                  <a:pt x="330041" y="278606"/>
                  <a:pt x="299847" y="278606"/>
                </a:cubicBezTo>
                <a:close/>
              </a:path>
            </a:pathLst>
          </a:custGeom>
          <a:solidFill>
            <a:srgbClr val="002856"/>
          </a:solid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xmlns="" id="{780F5386-2901-464E-B061-91D9F9E70813}"/>
              </a:ext>
            </a:extLst>
          </p:cNvPr>
          <p:cNvSpPr/>
          <p:nvPr/>
        </p:nvSpPr>
        <p:spPr>
          <a:xfrm>
            <a:off x="5326775" y="2100492"/>
            <a:ext cx="581025" cy="485775"/>
          </a:xfrm>
          <a:custGeom>
            <a:avLst/>
            <a:gdLst>
              <a:gd name="connsiteX0" fmla="*/ 537305 w 581025"/>
              <a:gd name="connsiteY0" fmla="*/ 187166 h 485775"/>
              <a:gd name="connsiteX1" fmla="*/ 539401 w 581025"/>
              <a:gd name="connsiteY1" fmla="*/ 167354 h 485775"/>
              <a:gd name="connsiteX2" fmla="*/ 463296 w 581025"/>
              <a:gd name="connsiteY2" fmla="*/ 72295 h 485775"/>
              <a:gd name="connsiteX3" fmla="*/ 371285 w 581025"/>
              <a:gd name="connsiteY3" fmla="*/ 7144 h 485775"/>
              <a:gd name="connsiteX4" fmla="*/ 292894 w 581025"/>
              <a:gd name="connsiteY4" fmla="*/ 46958 h 485775"/>
              <a:gd name="connsiteX5" fmla="*/ 214503 w 581025"/>
              <a:gd name="connsiteY5" fmla="*/ 7144 h 485775"/>
              <a:gd name="connsiteX6" fmla="*/ 122491 w 581025"/>
              <a:gd name="connsiteY6" fmla="*/ 72295 h 485775"/>
              <a:gd name="connsiteX7" fmla="*/ 46387 w 581025"/>
              <a:gd name="connsiteY7" fmla="*/ 167354 h 485775"/>
              <a:gd name="connsiteX8" fmla="*/ 48482 w 581025"/>
              <a:gd name="connsiteY8" fmla="*/ 187166 h 485775"/>
              <a:gd name="connsiteX9" fmla="*/ 7144 w 581025"/>
              <a:gd name="connsiteY9" fmla="*/ 284988 h 485775"/>
              <a:gd name="connsiteX10" fmla="*/ 108395 w 581025"/>
              <a:gd name="connsiteY10" fmla="*/ 416909 h 485775"/>
              <a:gd name="connsiteX11" fmla="*/ 206597 w 581025"/>
              <a:gd name="connsiteY11" fmla="*/ 484442 h 485775"/>
              <a:gd name="connsiteX12" fmla="*/ 292894 w 581025"/>
              <a:gd name="connsiteY12" fmla="*/ 439198 h 485775"/>
              <a:gd name="connsiteX13" fmla="*/ 379095 w 581025"/>
              <a:gd name="connsiteY13" fmla="*/ 484442 h 485775"/>
              <a:gd name="connsiteX14" fmla="*/ 477298 w 581025"/>
              <a:gd name="connsiteY14" fmla="*/ 416909 h 485775"/>
              <a:gd name="connsiteX15" fmla="*/ 578548 w 581025"/>
              <a:gd name="connsiteY15" fmla="*/ 284988 h 485775"/>
              <a:gd name="connsiteX16" fmla="*/ 537305 w 581025"/>
              <a:gd name="connsiteY16" fmla="*/ 187166 h 485775"/>
              <a:gd name="connsiteX17" fmla="*/ 273558 w 581025"/>
              <a:gd name="connsiteY17" fmla="*/ 383762 h 485775"/>
              <a:gd name="connsiteX18" fmla="*/ 206597 w 581025"/>
              <a:gd name="connsiteY18" fmla="*/ 446342 h 485775"/>
              <a:gd name="connsiteX19" fmla="*/ 141637 w 581025"/>
              <a:gd name="connsiteY19" fmla="*/ 395954 h 485775"/>
              <a:gd name="connsiteX20" fmla="*/ 138589 w 581025"/>
              <a:gd name="connsiteY20" fmla="*/ 384143 h 485775"/>
              <a:gd name="connsiteX21" fmla="*/ 126492 w 581025"/>
              <a:gd name="connsiteY21" fmla="*/ 382048 h 485775"/>
              <a:gd name="connsiteX22" fmla="*/ 45244 w 581025"/>
              <a:gd name="connsiteY22" fmla="*/ 285083 h 485775"/>
              <a:gd name="connsiteX23" fmla="*/ 81915 w 581025"/>
              <a:gd name="connsiteY23" fmla="*/ 208407 h 485775"/>
              <a:gd name="connsiteX24" fmla="*/ 92393 w 581025"/>
              <a:gd name="connsiteY24" fmla="*/ 199930 h 485775"/>
              <a:gd name="connsiteX25" fmla="*/ 87916 w 581025"/>
              <a:gd name="connsiteY25" fmla="*/ 187262 h 485775"/>
              <a:gd name="connsiteX26" fmla="*/ 84487 w 581025"/>
              <a:gd name="connsiteY26" fmla="*/ 167450 h 485775"/>
              <a:gd name="connsiteX27" fmla="*/ 139065 w 581025"/>
              <a:gd name="connsiteY27" fmla="*/ 108299 h 485775"/>
              <a:gd name="connsiteX28" fmla="*/ 153448 w 581025"/>
              <a:gd name="connsiteY28" fmla="*/ 107156 h 485775"/>
              <a:gd name="connsiteX29" fmla="*/ 156210 w 581025"/>
              <a:gd name="connsiteY29" fmla="*/ 93059 h 485775"/>
              <a:gd name="connsiteX30" fmla="*/ 214408 w 581025"/>
              <a:gd name="connsiteY30" fmla="*/ 45339 h 485775"/>
              <a:gd name="connsiteX31" fmla="*/ 273844 w 581025"/>
              <a:gd name="connsiteY31" fmla="*/ 104108 h 485775"/>
              <a:gd name="connsiteX32" fmla="*/ 273748 w 581025"/>
              <a:gd name="connsiteY32" fmla="*/ 106394 h 485775"/>
              <a:gd name="connsiteX33" fmla="*/ 273748 w 581025"/>
              <a:gd name="connsiteY33" fmla="*/ 107061 h 485775"/>
              <a:gd name="connsiteX34" fmla="*/ 273748 w 581025"/>
              <a:gd name="connsiteY34" fmla="*/ 108299 h 485775"/>
              <a:gd name="connsiteX35" fmla="*/ 273748 w 581025"/>
              <a:gd name="connsiteY35" fmla="*/ 112967 h 485775"/>
              <a:gd name="connsiteX36" fmla="*/ 273748 w 581025"/>
              <a:gd name="connsiteY36" fmla="*/ 295275 h 485775"/>
              <a:gd name="connsiteX37" fmla="*/ 231553 w 581025"/>
              <a:gd name="connsiteY37" fmla="*/ 280035 h 485775"/>
              <a:gd name="connsiteX38" fmla="*/ 197168 w 581025"/>
              <a:gd name="connsiteY38" fmla="*/ 296513 h 485775"/>
              <a:gd name="connsiteX39" fmla="*/ 260509 w 581025"/>
              <a:gd name="connsiteY39" fmla="*/ 336328 h 485775"/>
              <a:gd name="connsiteX40" fmla="*/ 273748 w 581025"/>
              <a:gd name="connsiteY40" fmla="*/ 334994 h 485775"/>
              <a:gd name="connsiteX41" fmla="*/ 273748 w 581025"/>
              <a:gd name="connsiteY41" fmla="*/ 379190 h 485775"/>
              <a:gd name="connsiteX42" fmla="*/ 273558 w 581025"/>
              <a:gd name="connsiteY42" fmla="*/ 383762 h 485775"/>
              <a:gd name="connsiteX43" fmla="*/ 459296 w 581025"/>
              <a:gd name="connsiteY43" fmla="*/ 381953 h 485775"/>
              <a:gd name="connsiteX44" fmla="*/ 447199 w 581025"/>
              <a:gd name="connsiteY44" fmla="*/ 384048 h 485775"/>
              <a:gd name="connsiteX45" fmla="*/ 444151 w 581025"/>
              <a:gd name="connsiteY45" fmla="*/ 395859 h 485775"/>
              <a:gd name="connsiteX46" fmla="*/ 379190 w 581025"/>
              <a:gd name="connsiteY46" fmla="*/ 446246 h 485775"/>
              <a:gd name="connsiteX47" fmla="*/ 312134 w 581025"/>
              <a:gd name="connsiteY47" fmla="*/ 383191 h 485775"/>
              <a:gd name="connsiteX48" fmla="*/ 311944 w 581025"/>
              <a:gd name="connsiteY48" fmla="*/ 379000 h 485775"/>
              <a:gd name="connsiteX49" fmla="*/ 311944 w 581025"/>
              <a:gd name="connsiteY49" fmla="*/ 112871 h 485775"/>
              <a:gd name="connsiteX50" fmla="*/ 311944 w 581025"/>
              <a:gd name="connsiteY50" fmla="*/ 108204 h 485775"/>
              <a:gd name="connsiteX51" fmla="*/ 311944 w 581025"/>
              <a:gd name="connsiteY51" fmla="*/ 106966 h 485775"/>
              <a:gd name="connsiteX52" fmla="*/ 311944 w 581025"/>
              <a:gd name="connsiteY52" fmla="*/ 105918 h 485775"/>
              <a:gd name="connsiteX53" fmla="*/ 311848 w 581025"/>
              <a:gd name="connsiteY53" fmla="*/ 104584 h 485775"/>
              <a:gd name="connsiteX54" fmla="*/ 371285 w 581025"/>
              <a:gd name="connsiteY54" fmla="*/ 45244 h 485775"/>
              <a:gd name="connsiteX55" fmla="*/ 429482 w 581025"/>
              <a:gd name="connsiteY55" fmla="*/ 92964 h 485775"/>
              <a:gd name="connsiteX56" fmla="*/ 432245 w 581025"/>
              <a:gd name="connsiteY56" fmla="*/ 107061 h 485775"/>
              <a:gd name="connsiteX57" fmla="*/ 446627 w 581025"/>
              <a:gd name="connsiteY57" fmla="*/ 108204 h 485775"/>
              <a:gd name="connsiteX58" fmla="*/ 501205 w 581025"/>
              <a:gd name="connsiteY58" fmla="*/ 167354 h 485775"/>
              <a:gd name="connsiteX59" fmla="*/ 497777 w 581025"/>
              <a:gd name="connsiteY59" fmla="*/ 187166 h 485775"/>
              <a:gd name="connsiteX60" fmla="*/ 493300 w 581025"/>
              <a:gd name="connsiteY60" fmla="*/ 199835 h 485775"/>
              <a:gd name="connsiteX61" fmla="*/ 503777 w 581025"/>
              <a:gd name="connsiteY61" fmla="*/ 208312 h 485775"/>
              <a:gd name="connsiteX62" fmla="*/ 540448 w 581025"/>
              <a:gd name="connsiteY62" fmla="*/ 284988 h 485775"/>
              <a:gd name="connsiteX63" fmla="*/ 459296 w 581025"/>
              <a:gd name="connsiteY63" fmla="*/ 381953 h 485775"/>
              <a:gd name="connsiteX64" fmla="*/ 363760 w 581025"/>
              <a:gd name="connsiteY64" fmla="*/ 147447 h 485775"/>
              <a:gd name="connsiteX65" fmla="*/ 399860 w 581025"/>
              <a:gd name="connsiteY65" fmla="*/ 159639 h 485775"/>
              <a:gd name="connsiteX66" fmla="*/ 419862 w 581025"/>
              <a:gd name="connsiteY66" fmla="*/ 200216 h 485775"/>
              <a:gd name="connsiteX67" fmla="*/ 407575 w 581025"/>
              <a:gd name="connsiteY67" fmla="*/ 236315 h 485775"/>
              <a:gd name="connsiteX68" fmla="*/ 363760 w 581025"/>
              <a:gd name="connsiteY68" fmla="*/ 147447 h 485775"/>
              <a:gd name="connsiteX69" fmla="*/ 447104 w 581025"/>
              <a:gd name="connsiteY69" fmla="*/ 324041 h 485775"/>
              <a:gd name="connsiteX70" fmla="*/ 410051 w 581025"/>
              <a:gd name="connsiteY70" fmla="*/ 332994 h 485775"/>
              <a:gd name="connsiteX71" fmla="*/ 371380 w 581025"/>
              <a:gd name="connsiteY71" fmla="*/ 309467 h 485775"/>
              <a:gd name="connsiteX72" fmla="*/ 362426 w 581025"/>
              <a:gd name="connsiteY72" fmla="*/ 272415 h 485775"/>
              <a:gd name="connsiteX73" fmla="*/ 415480 w 581025"/>
              <a:gd name="connsiteY73" fmla="*/ 280702 h 485775"/>
              <a:gd name="connsiteX74" fmla="*/ 447104 w 581025"/>
              <a:gd name="connsiteY74" fmla="*/ 324041 h 485775"/>
              <a:gd name="connsiteX75" fmla="*/ 215932 w 581025"/>
              <a:gd name="connsiteY75" fmla="*/ 236887 h 485775"/>
              <a:gd name="connsiteX76" fmla="*/ 178879 w 581025"/>
              <a:gd name="connsiteY76" fmla="*/ 245650 h 485775"/>
              <a:gd name="connsiteX77" fmla="*/ 131731 w 581025"/>
              <a:gd name="connsiteY77" fmla="*/ 216599 h 485775"/>
              <a:gd name="connsiteX78" fmla="*/ 122968 w 581025"/>
              <a:gd name="connsiteY78" fmla="*/ 179546 h 485775"/>
              <a:gd name="connsiteX79" fmla="*/ 215932 w 581025"/>
              <a:gd name="connsiteY79" fmla="*/ 23688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81025" h="485775">
                <a:moveTo>
                  <a:pt x="537305" y="187166"/>
                </a:moveTo>
                <a:cubicBezTo>
                  <a:pt x="538639" y="180594"/>
                  <a:pt x="539401" y="174022"/>
                  <a:pt x="539401" y="167354"/>
                </a:cubicBezTo>
                <a:cubicBezTo>
                  <a:pt x="539401" y="121539"/>
                  <a:pt x="506921" y="82201"/>
                  <a:pt x="463296" y="72295"/>
                </a:cubicBezTo>
                <a:cubicBezTo>
                  <a:pt x="449771" y="33909"/>
                  <a:pt x="413099" y="7144"/>
                  <a:pt x="371285" y="7144"/>
                </a:cubicBezTo>
                <a:cubicBezTo>
                  <a:pt x="339090" y="7144"/>
                  <a:pt x="310610" y="22860"/>
                  <a:pt x="292894" y="46958"/>
                </a:cubicBezTo>
                <a:cubicBezTo>
                  <a:pt x="275082" y="22860"/>
                  <a:pt x="246602" y="7144"/>
                  <a:pt x="214503" y="7144"/>
                </a:cubicBezTo>
                <a:cubicBezTo>
                  <a:pt x="172784" y="7144"/>
                  <a:pt x="136017" y="33909"/>
                  <a:pt x="122491" y="72295"/>
                </a:cubicBezTo>
                <a:cubicBezTo>
                  <a:pt x="78867" y="82201"/>
                  <a:pt x="46387" y="121539"/>
                  <a:pt x="46387" y="167354"/>
                </a:cubicBezTo>
                <a:cubicBezTo>
                  <a:pt x="46387" y="174022"/>
                  <a:pt x="47054" y="180594"/>
                  <a:pt x="48482" y="187166"/>
                </a:cubicBezTo>
                <a:cubicBezTo>
                  <a:pt x="22098" y="212789"/>
                  <a:pt x="7144" y="247841"/>
                  <a:pt x="7144" y="284988"/>
                </a:cubicBezTo>
                <a:cubicBezTo>
                  <a:pt x="7144" y="347377"/>
                  <a:pt x="49054" y="401098"/>
                  <a:pt x="108395" y="416909"/>
                </a:cubicBezTo>
                <a:cubicBezTo>
                  <a:pt x="123825" y="457200"/>
                  <a:pt x="162687" y="484442"/>
                  <a:pt x="206597" y="484442"/>
                </a:cubicBezTo>
                <a:cubicBezTo>
                  <a:pt x="242126" y="484442"/>
                  <a:pt x="273844" y="466535"/>
                  <a:pt x="292894" y="439198"/>
                </a:cubicBezTo>
                <a:cubicBezTo>
                  <a:pt x="312039" y="466535"/>
                  <a:pt x="343662" y="484442"/>
                  <a:pt x="379095" y="484442"/>
                </a:cubicBezTo>
                <a:cubicBezTo>
                  <a:pt x="423005" y="484442"/>
                  <a:pt x="461867" y="457200"/>
                  <a:pt x="477298" y="416909"/>
                </a:cubicBezTo>
                <a:cubicBezTo>
                  <a:pt x="536638" y="401098"/>
                  <a:pt x="578548" y="347377"/>
                  <a:pt x="578548" y="284988"/>
                </a:cubicBezTo>
                <a:cubicBezTo>
                  <a:pt x="578644" y="247841"/>
                  <a:pt x="563689" y="212884"/>
                  <a:pt x="537305" y="187166"/>
                </a:cubicBezTo>
                <a:close/>
                <a:moveTo>
                  <a:pt x="273558" y="383762"/>
                </a:moveTo>
                <a:cubicBezTo>
                  <a:pt x="271177" y="418814"/>
                  <a:pt x="241745" y="446342"/>
                  <a:pt x="206597" y="446342"/>
                </a:cubicBezTo>
                <a:cubicBezTo>
                  <a:pt x="176022" y="446342"/>
                  <a:pt x="149257" y="425577"/>
                  <a:pt x="141637" y="395954"/>
                </a:cubicBezTo>
                <a:lnTo>
                  <a:pt x="138589" y="384143"/>
                </a:lnTo>
                <a:lnTo>
                  <a:pt x="126492" y="382048"/>
                </a:lnTo>
                <a:cubicBezTo>
                  <a:pt x="79438" y="373666"/>
                  <a:pt x="45244" y="332899"/>
                  <a:pt x="45244" y="285083"/>
                </a:cubicBezTo>
                <a:cubicBezTo>
                  <a:pt x="45244" y="255175"/>
                  <a:pt x="58579" y="227267"/>
                  <a:pt x="81915" y="208407"/>
                </a:cubicBezTo>
                <a:lnTo>
                  <a:pt x="92393" y="199930"/>
                </a:lnTo>
                <a:lnTo>
                  <a:pt x="87916" y="187262"/>
                </a:lnTo>
                <a:cubicBezTo>
                  <a:pt x="85630" y="180785"/>
                  <a:pt x="84487" y="174117"/>
                  <a:pt x="84487" y="167450"/>
                </a:cubicBezTo>
                <a:cubicBezTo>
                  <a:pt x="84487" y="136779"/>
                  <a:pt x="108490" y="110776"/>
                  <a:pt x="139065" y="108299"/>
                </a:cubicBezTo>
                <a:lnTo>
                  <a:pt x="153448" y="107156"/>
                </a:lnTo>
                <a:lnTo>
                  <a:pt x="156210" y="93059"/>
                </a:lnTo>
                <a:cubicBezTo>
                  <a:pt x="161735" y="65437"/>
                  <a:pt x="186214" y="45339"/>
                  <a:pt x="214408" y="45339"/>
                </a:cubicBezTo>
                <a:cubicBezTo>
                  <a:pt x="247174" y="45339"/>
                  <a:pt x="273748" y="72009"/>
                  <a:pt x="273844" y="104108"/>
                </a:cubicBezTo>
                <a:lnTo>
                  <a:pt x="273748" y="106394"/>
                </a:lnTo>
                <a:lnTo>
                  <a:pt x="273748" y="107061"/>
                </a:lnTo>
                <a:cubicBezTo>
                  <a:pt x="273748" y="107537"/>
                  <a:pt x="273748" y="107918"/>
                  <a:pt x="273748" y="108299"/>
                </a:cubicBezTo>
                <a:cubicBezTo>
                  <a:pt x="273748" y="110395"/>
                  <a:pt x="273748" y="112109"/>
                  <a:pt x="273748" y="112967"/>
                </a:cubicBezTo>
                <a:lnTo>
                  <a:pt x="273748" y="295275"/>
                </a:lnTo>
                <a:cubicBezTo>
                  <a:pt x="257937" y="302609"/>
                  <a:pt x="239078" y="295847"/>
                  <a:pt x="231553" y="280035"/>
                </a:cubicBezTo>
                <a:lnTo>
                  <a:pt x="197168" y="296513"/>
                </a:lnTo>
                <a:cubicBezTo>
                  <a:pt x="209169" y="321659"/>
                  <a:pt x="234315" y="336328"/>
                  <a:pt x="260509" y="336328"/>
                </a:cubicBezTo>
                <a:cubicBezTo>
                  <a:pt x="264890" y="336328"/>
                  <a:pt x="269367" y="335851"/>
                  <a:pt x="273748" y="334994"/>
                </a:cubicBezTo>
                <a:lnTo>
                  <a:pt x="273748" y="379190"/>
                </a:lnTo>
                <a:cubicBezTo>
                  <a:pt x="273844" y="380619"/>
                  <a:pt x="273748" y="381953"/>
                  <a:pt x="273558" y="383762"/>
                </a:cubicBezTo>
                <a:close/>
                <a:moveTo>
                  <a:pt x="459296" y="381953"/>
                </a:moveTo>
                <a:lnTo>
                  <a:pt x="447199" y="384048"/>
                </a:lnTo>
                <a:lnTo>
                  <a:pt x="444151" y="395859"/>
                </a:lnTo>
                <a:cubicBezTo>
                  <a:pt x="436531" y="425482"/>
                  <a:pt x="409765" y="446246"/>
                  <a:pt x="379190" y="446246"/>
                </a:cubicBezTo>
                <a:cubicBezTo>
                  <a:pt x="344043" y="446246"/>
                  <a:pt x="314611" y="418719"/>
                  <a:pt x="312134" y="383191"/>
                </a:cubicBezTo>
                <a:cubicBezTo>
                  <a:pt x="312039" y="381857"/>
                  <a:pt x="311944" y="380524"/>
                  <a:pt x="311944" y="379000"/>
                </a:cubicBezTo>
                <a:lnTo>
                  <a:pt x="311944" y="112871"/>
                </a:lnTo>
                <a:cubicBezTo>
                  <a:pt x="311944" y="112109"/>
                  <a:pt x="311944" y="110300"/>
                  <a:pt x="311944" y="108204"/>
                </a:cubicBezTo>
                <a:cubicBezTo>
                  <a:pt x="311944" y="107728"/>
                  <a:pt x="311944" y="107442"/>
                  <a:pt x="311944" y="106966"/>
                </a:cubicBezTo>
                <a:lnTo>
                  <a:pt x="311944" y="105918"/>
                </a:lnTo>
                <a:cubicBezTo>
                  <a:pt x="311944" y="105251"/>
                  <a:pt x="311944" y="104584"/>
                  <a:pt x="311848" y="104584"/>
                </a:cubicBezTo>
                <a:cubicBezTo>
                  <a:pt x="311944" y="71914"/>
                  <a:pt x="338614" y="45244"/>
                  <a:pt x="371285" y="45244"/>
                </a:cubicBezTo>
                <a:cubicBezTo>
                  <a:pt x="399479" y="45244"/>
                  <a:pt x="424053" y="65342"/>
                  <a:pt x="429482" y="92964"/>
                </a:cubicBezTo>
                <a:lnTo>
                  <a:pt x="432245" y="107061"/>
                </a:lnTo>
                <a:lnTo>
                  <a:pt x="446627" y="108204"/>
                </a:lnTo>
                <a:cubicBezTo>
                  <a:pt x="477203" y="110681"/>
                  <a:pt x="501205" y="136589"/>
                  <a:pt x="501205" y="167354"/>
                </a:cubicBezTo>
                <a:cubicBezTo>
                  <a:pt x="501205" y="174022"/>
                  <a:pt x="500063" y="180689"/>
                  <a:pt x="497777" y="187166"/>
                </a:cubicBezTo>
                <a:lnTo>
                  <a:pt x="493300" y="199835"/>
                </a:lnTo>
                <a:lnTo>
                  <a:pt x="503777" y="208312"/>
                </a:lnTo>
                <a:cubicBezTo>
                  <a:pt x="527113" y="227171"/>
                  <a:pt x="540448" y="255080"/>
                  <a:pt x="540448" y="284988"/>
                </a:cubicBezTo>
                <a:cubicBezTo>
                  <a:pt x="540544" y="332804"/>
                  <a:pt x="506349" y="373666"/>
                  <a:pt x="459296" y="381953"/>
                </a:cubicBezTo>
                <a:close/>
                <a:moveTo>
                  <a:pt x="363760" y="147447"/>
                </a:moveTo>
                <a:lnTo>
                  <a:pt x="399860" y="159639"/>
                </a:lnTo>
                <a:cubicBezTo>
                  <a:pt x="394240" y="176308"/>
                  <a:pt x="403193" y="194596"/>
                  <a:pt x="419862" y="200216"/>
                </a:cubicBezTo>
                <a:lnTo>
                  <a:pt x="407575" y="236315"/>
                </a:lnTo>
                <a:cubicBezTo>
                  <a:pt x="371094" y="223933"/>
                  <a:pt x="351377" y="184023"/>
                  <a:pt x="363760" y="147447"/>
                </a:cubicBezTo>
                <a:close/>
                <a:moveTo>
                  <a:pt x="447104" y="324041"/>
                </a:moveTo>
                <a:lnTo>
                  <a:pt x="410051" y="332994"/>
                </a:lnTo>
                <a:cubicBezTo>
                  <a:pt x="405860" y="315849"/>
                  <a:pt x="388525" y="305372"/>
                  <a:pt x="371380" y="309467"/>
                </a:cubicBezTo>
                <a:lnTo>
                  <a:pt x="362426" y="272415"/>
                </a:lnTo>
                <a:cubicBezTo>
                  <a:pt x="380619" y="268034"/>
                  <a:pt x="399479" y="270986"/>
                  <a:pt x="415480" y="280702"/>
                </a:cubicBezTo>
                <a:cubicBezTo>
                  <a:pt x="431482" y="290513"/>
                  <a:pt x="442722" y="305848"/>
                  <a:pt x="447104" y="324041"/>
                </a:cubicBezTo>
                <a:close/>
                <a:moveTo>
                  <a:pt x="215932" y="236887"/>
                </a:moveTo>
                <a:lnTo>
                  <a:pt x="178879" y="245650"/>
                </a:lnTo>
                <a:cubicBezTo>
                  <a:pt x="173927" y="224600"/>
                  <a:pt x="152686" y="211550"/>
                  <a:pt x="131731" y="216599"/>
                </a:cubicBezTo>
                <a:lnTo>
                  <a:pt x="122968" y="179546"/>
                </a:lnTo>
                <a:cubicBezTo>
                  <a:pt x="164402" y="169736"/>
                  <a:pt x="206121" y="195453"/>
                  <a:pt x="215932" y="236887"/>
                </a:cubicBezTo>
                <a:close/>
              </a:path>
            </a:pathLst>
          </a:custGeom>
          <a:solidFill>
            <a:srgbClr val="002856"/>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xmlns="" id="{6E451E80-07D7-4425-B380-75D23E40981F}"/>
              </a:ext>
            </a:extLst>
          </p:cNvPr>
          <p:cNvSpPr/>
          <p:nvPr/>
        </p:nvSpPr>
        <p:spPr>
          <a:xfrm>
            <a:off x="11057496" y="2100492"/>
            <a:ext cx="495300" cy="504825"/>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xmlns="" id="{B9076550-CAD7-487A-BC68-BF2A63F70B19}"/>
              </a:ext>
            </a:extLst>
          </p:cNvPr>
          <p:cNvSpPr/>
          <p:nvPr/>
        </p:nvSpPr>
        <p:spPr>
          <a:xfrm>
            <a:off x="8092124" y="2100492"/>
            <a:ext cx="638175" cy="504825"/>
          </a:xfrm>
          <a:custGeom>
            <a:avLst/>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w="9525" cap="flat">
            <a:noFill/>
            <a:prstDash val="solid"/>
            <a:miter/>
          </a:ln>
        </p:spPr>
        <p:txBody>
          <a:bodyPr rtlCol="0" anchor="ctr"/>
          <a:lstStyle/>
          <a:p>
            <a:endParaRPr lang="en-US" dirty="0"/>
          </a:p>
        </p:txBody>
      </p:sp>
      <p:sp>
        <p:nvSpPr>
          <p:cNvPr id="22" name="Right Arrow 21">
            <a:extLst>
              <a:ext uri="{FF2B5EF4-FFF2-40B4-BE49-F238E27FC236}">
                <a16:creationId xmlns:a16="http://schemas.microsoft.com/office/drawing/2014/main" xmlns="" id="{5393F763-3A3F-B147-9A46-AC538619D2B4}"/>
              </a:ext>
            </a:extLst>
          </p:cNvPr>
          <p:cNvSpPr/>
          <p:nvPr/>
        </p:nvSpPr>
        <p:spPr>
          <a:xfrm>
            <a:off x="671103" y="2097727"/>
            <a:ext cx="360000" cy="292010"/>
          </a:xfrm>
          <a:prstGeom prst="rightArrow">
            <a:avLst/>
          </a:prstGeom>
          <a:solidFill>
            <a:srgbClr val="002856"/>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3" name="Right Arrow 22">
            <a:extLst>
              <a:ext uri="{FF2B5EF4-FFF2-40B4-BE49-F238E27FC236}">
                <a16:creationId xmlns:a16="http://schemas.microsoft.com/office/drawing/2014/main" xmlns="" id="{5D8CB536-ADC9-E941-B31E-15B29B8E71DF}"/>
              </a:ext>
            </a:extLst>
          </p:cNvPr>
          <p:cNvSpPr/>
          <p:nvPr/>
        </p:nvSpPr>
        <p:spPr>
          <a:xfrm>
            <a:off x="3515407" y="2097727"/>
            <a:ext cx="360000" cy="292010"/>
          </a:xfrm>
          <a:prstGeom prst="rightArrow">
            <a:avLst/>
          </a:prstGeom>
          <a:solidFill>
            <a:srgbClr val="002856"/>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7" name="Right Arrow 26">
            <a:extLst>
              <a:ext uri="{FF2B5EF4-FFF2-40B4-BE49-F238E27FC236}">
                <a16:creationId xmlns:a16="http://schemas.microsoft.com/office/drawing/2014/main" xmlns="" id="{9FBE7F58-D160-954F-A9BA-4A857EF953EB}"/>
              </a:ext>
            </a:extLst>
          </p:cNvPr>
          <p:cNvSpPr/>
          <p:nvPr/>
        </p:nvSpPr>
        <p:spPr>
          <a:xfrm>
            <a:off x="6323376" y="2097727"/>
            <a:ext cx="360000" cy="292010"/>
          </a:xfrm>
          <a:prstGeom prst="rightArrow">
            <a:avLst/>
          </a:prstGeom>
          <a:solidFill>
            <a:srgbClr val="002856"/>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8" name="Right Arrow 27">
            <a:extLst>
              <a:ext uri="{FF2B5EF4-FFF2-40B4-BE49-F238E27FC236}">
                <a16:creationId xmlns:a16="http://schemas.microsoft.com/office/drawing/2014/main" xmlns="" id="{BCF7D5EE-2493-2048-A687-67BF15AAB0AE}"/>
              </a:ext>
            </a:extLst>
          </p:cNvPr>
          <p:cNvSpPr/>
          <p:nvPr/>
        </p:nvSpPr>
        <p:spPr>
          <a:xfrm>
            <a:off x="9131345" y="2097727"/>
            <a:ext cx="360000" cy="292010"/>
          </a:xfrm>
          <a:prstGeom prst="rightArrow">
            <a:avLst/>
          </a:prstGeom>
          <a:solidFill>
            <a:srgbClr val="002856"/>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31" name="Textplatzhalter 2">
            <a:extLst>
              <a:ext uri="{FF2B5EF4-FFF2-40B4-BE49-F238E27FC236}">
                <a16:creationId xmlns:a16="http://schemas.microsoft.com/office/drawing/2014/main" xmlns="" id="{33ADE3A3-6CF7-CB41-8ABA-A0EDA554E1EC}"/>
              </a:ext>
            </a:extLst>
          </p:cNvPr>
          <p:cNvSpPr txBox="1">
            <a:spLocks/>
          </p:cNvSpPr>
          <p:nvPr/>
        </p:nvSpPr>
        <p:spPr>
          <a:xfrm>
            <a:off x="466217" y="1349147"/>
            <a:ext cx="11274552" cy="323892"/>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Build capabilities to support fusion teams</a:t>
            </a:r>
          </a:p>
        </p:txBody>
      </p:sp>
      <p:grpSp>
        <p:nvGrpSpPr>
          <p:cNvPr id="24" name="Group 23">
            <a:extLst>
              <a:ext uri="{FF2B5EF4-FFF2-40B4-BE49-F238E27FC236}">
                <a16:creationId xmlns:a16="http://schemas.microsoft.com/office/drawing/2014/main" xmlns="" id="{DAB45F08-451A-6944-BD01-EB9419D61E71}"/>
              </a:ext>
            </a:extLst>
          </p:cNvPr>
          <p:cNvGrpSpPr/>
          <p:nvPr/>
        </p:nvGrpSpPr>
        <p:grpSpPr>
          <a:xfrm>
            <a:off x="9217614" y="-401135"/>
            <a:ext cx="2490952" cy="2592001"/>
            <a:chOff x="9217614" y="-390502"/>
            <a:chExt cx="2490952" cy="2592001"/>
          </a:xfrm>
        </p:grpSpPr>
        <p:sp>
          <p:nvSpPr>
            <p:cNvPr id="25" name="Textfeld 45">
              <a:extLst>
                <a:ext uri="{FF2B5EF4-FFF2-40B4-BE49-F238E27FC236}">
                  <a16:creationId xmlns:a16="http://schemas.microsoft.com/office/drawing/2014/main" xmlns="" id="{EB2AAAA2-D9E6-4448-9E6E-C41C57BE14E0}"/>
                </a:ext>
              </a:extLst>
            </p:cNvPr>
            <p:cNvSpPr txBox="1"/>
            <p:nvPr/>
          </p:nvSpPr>
          <p:spPr bwMode="gray">
            <a:xfrm rot="18756296">
              <a:off x="9280421" y="-213663"/>
              <a:ext cx="2521523" cy="2308802"/>
            </a:xfrm>
            <a:prstGeom prst="rect">
              <a:avLst/>
            </a:prstGeom>
            <a:noFill/>
          </p:spPr>
          <p:txBody>
            <a:bodyPr wrap="square" rtlCol="0">
              <a:prstTxWarp prst="textArchDown">
                <a:avLst>
                  <a:gd name="adj" fmla="val 20788251"/>
                </a:avLst>
              </a:prstTxWarp>
              <a:spAutoFit/>
            </a:bodyPr>
            <a:lstStyle/>
            <a:p>
              <a:pPr algn="ctr">
                <a:lnSpc>
                  <a:spcPct val="80000"/>
                </a:lnSpc>
              </a:pPr>
              <a:r>
                <a:rPr lang="en-US" sz="1200" b="1" dirty="0">
                  <a:solidFill>
                    <a:schemeClr val="accent1">
                      <a:lumMod val="50000"/>
                    </a:schemeClr>
                  </a:solidFill>
                </a:rPr>
                <a:t>Build the EA team</a:t>
              </a:r>
            </a:p>
          </p:txBody>
        </p:sp>
        <p:sp>
          <p:nvSpPr>
            <p:cNvPr id="26" name="Freeform 6">
              <a:extLst>
                <a:ext uri="{FF2B5EF4-FFF2-40B4-BE49-F238E27FC236}">
                  <a16:creationId xmlns:a16="http://schemas.microsoft.com/office/drawing/2014/main" xmlns="" id="{73F66B6F-85F3-7545-A00F-7AF80C7BF343}"/>
                </a:ext>
              </a:extLst>
            </p:cNvPr>
            <p:cNvSpPr>
              <a:spLocks/>
            </p:cNvSpPr>
            <p:nvPr/>
          </p:nvSpPr>
          <p:spPr bwMode="gray">
            <a:xfrm rot="16200000">
              <a:off x="10342973" y="744380"/>
              <a:ext cx="1114607" cy="1335384"/>
            </a:xfrm>
            <a:custGeom>
              <a:avLst/>
              <a:gdLst/>
              <a:ahLst/>
              <a:cxnLst>
                <a:cxn ang="0">
                  <a:pos x="1324" y="1333"/>
                </a:cxn>
                <a:cxn ang="0">
                  <a:pos x="1276" y="1286"/>
                </a:cxn>
                <a:cxn ang="0">
                  <a:pos x="1242" y="1300"/>
                </a:cxn>
                <a:cxn ang="0">
                  <a:pos x="1180" y="1318"/>
                </a:cxn>
                <a:cxn ang="0">
                  <a:pos x="1062" y="1200"/>
                </a:cxn>
                <a:cxn ang="0">
                  <a:pos x="1180" y="1083"/>
                </a:cxn>
                <a:cxn ang="0">
                  <a:pos x="1245" y="1102"/>
                </a:cxn>
                <a:cxn ang="0">
                  <a:pos x="1276" y="1114"/>
                </a:cxn>
                <a:cxn ang="0">
                  <a:pos x="1323" y="1075"/>
                </a:cxn>
                <a:cxn ang="0">
                  <a:pos x="1324" y="1065"/>
                </a:cxn>
                <a:cxn ang="0">
                  <a:pos x="1324" y="797"/>
                </a:cxn>
                <a:cxn ang="0">
                  <a:pos x="1324" y="797"/>
                </a:cxn>
                <a:cxn ang="0">
                  <a:pos x="789" y="262"/>
                </a:cxn>
                <a:cxn ang="0">
                  <a:pos x="517" y="262"/>
                </a:cxn>
                <a:cxn ang="0">
                  <a:pos x="510" y="261"/>
                </a:cxn>
                <a:cxn ang="0">
                  <a:pos x="472" y="214"/>
                </a:cxn>
                <a:cxn ang="0">
                  <a:pos x="484" y="182"/>
                </a:cxn>
                <a:cxn ang="0">
                  <a:pos x="503" y="118"/>
                </a:cxn>
                <a:cxn ang="0">
                  <a:pos x="385" y="0"/>
                </a:cxn>
                <a:cxn ang="0">
                  <a:pos x="268" y="118"/>
                </a:cxn>
                <a:cxn ang="0">
                  <a:pos x="285" y="180"/>
                </a:cxn>
                <a:cxn ang="0">
                  <a:pos x="300" y="214"/>
                </a:cxn>
                <a:cxn ang="0">
                  <a:pos x="254" y="262"/>
                </a:cxn>
                <a:cxn ang="0">
                  <a:pos x="248" y="262"/>
                </a:cxn>
                <a:cxn ang="0">
                  <a:pos x="0" y="262"/>
                </a:cxn>
                <a:cxn ang="0">
                  <a:pos x="1324" y="1586"/>
                </a:cxn>
                <a:cxn ang="0">
                  <a:pos x="1324" y="1586"/>
                </a:cxn>
                <a:cxn ang="0">
                  <a:pos x="1324" y="1337"/>
                </a:cxn>
                <a:cxn ang="0">
                  <a:pos x="1324" y="1333"/>
                </a:cxn>
              </a:cxnLst>
              <a:rect l="0" t="0" r="r" b="b"/>
              <a:pathLst>
                <a:path w="1324" h="1586">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009AD7"/>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 name="Bogen 44">
              <a:extLst>
                <a:ext uri="{FF2B5EF4-FFF2-40B4-BE49-F238E27FC236}">
                  <a16:creationId xmlns:a16="http://schemas.microsoft.com/office/drawing/2014/main" xmlns="" id="{FF5EB445-BFAF-E94A-8326-E5930D15EC09}"/>
                </a:ext>
              </a:extLst>
            </p:cNvPr>
            <p:cNvSpPr/>
            <p:nvPr/>
          </p:nvSpPr>
          <p:spPr>
            <a:xfrm rot="16200000">
              <a:off x="9217608" y="-378679"/>
              <a:ext cx="2476773" cy="2476761"/>
            </a:xfrm>
            <a:prstGeom prst="arc">
              <a:avLst>
                <a:gd name="adj1" fmla="val 9834753"/>
                <a:gd name="adj2" fmla="val 11371075"/>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Bogen 43">
              <a:extLst>
                <a:ext uri="{FF2B5EF4-FFF2-40B4-BE49-F238E27FC236}">
                  <a16:creationId xmlns:a16="http://schemas.microsoft.com/office/drawing/2014/main" xmlns="" id="{D9F4F06C-2FF9-BB46-A51E-58CC32F23FC8}"/>
                </a:ext>
              </a:extLst>
            </p:cNvPr>
            <p:cNvSpPr/>
            <p:nvPr/>
          </p:nvSpPr>
          <p:spPr>
            <a:xfrm rot="16200000">
              <a:off x="9240066" y="-382228"/>
              <a:ext cx="2476773" cy="2460226"/>
            </a:xfrm>
            <a:prstGeom prst="arc">
              <a:avLst>
                <a:gd name="adj1" fmla="val 5298027"/>
                <a:gd name="adj2" fmla="val 617831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31">
              <a:extLst>
                <a:ext uri="{FF2B5EF4-FFF2-40B4-BE49-F238E27FC236}">
                  <a16:creationId xmlns:a16="http://schemas.microsoft.com/office/drawing/2014/main" xmlns="" id="{4C2096B6-4993-EC47-B9A0-8CD5579CA373}"/>
                </a:ext>
              </a:extLst>
            </p:cNvPr>
            <p:cNvSpPr>
              <a:spLocks noChangeAspect="1"/>
            </p:cNvSpPr>
            <p:nvPr/>
          </p:nvSpPr>
          <p:spPr>
            <a:xfrm>
              <a:off x="9998675" y="392357"/>
              <a:ext cx="934682" cy="934687"/>
            </a:xfrm>
            <a:prstGeom prst="ellipse">
              <a:avLst/>
            </a:prstGeom>
            <a:solidFill>
              <a:schemeClr val="bg1"/>
            </a:solid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TextBox 32">
              <a:extLst>
                <a:ext uri="{FF2B5EF4-FFF2-40B4-BE49-F238E27FC236}">
                  <a16:creationId xmlns:a16="http://schemas.microsoft.com/office/drawing/2014/main" xmlns="" id="{CC3F3CEB-4912-974F-A8EC-5E9F5C4253F3}"/>
                </a:ext>
              </a:extLst>
            </p:cNvPr>
            <p:cNvSpPr txBox="1"/>
            <p:nvPr/>
          </p:nvSpPr>
          <p:spPr>
            <a:xfrm>
              <a:off x="9972981" y="678134"/>
              <a:ext cx="987291" cy="374534"/>
            </a:xfrm>
            <a:prstGeom prst="rect">
              <a:avLst/>
            </a:prstGeom>
            <a:noFill/>
          </p:spPr>
          <p:txBody>
            <a:bodyPr wrap="square" lIns="0" tIns="0" rIns="0" bIns="0" rtlCol="0">
              <a:spAutoFit/>
            </a:bodyPr>
            <a:lstStyle/>
            <a:p>
              <a:pPr algn="ctr"/>
              <a:r>
                <a:rPr lang="en-US" sz="1200" b="1" dirty="0"/>
                <a:t>Leading the EA Practice</a:t>
              </a:r>
            </a:p>
          </p:txBody>
        </p:sp>
      </p:grpSp>
      <p:sp>
        <p:nvSpPr>
          <p:cNvPr id="34" name="Rechteck 8">
            <a:extLst>
              <a:ext uri="{FF2B5EF4-FFF2-40B4-BE49-F238E27FC236}">
                <a16:creationId xmlns:a16="http://schemas.microsoft.com/office/drawing/2014/main" xmlns="" id="{C28F8986-2691-EC42-AB36-A40F45773D39}"/>
              </a:ext>
            </a:extLst>
          </p:cNvPr>
          <p:cNvSpPr/>
          <p:nvPr/>
        </p:nvSpPr>
        <p:spPr bwMode="gray">
          <a:xfrm>
            <a:off x="400404" y="3364832"/>
            <a:ext cx="2835140" cy="2742289"/>
          </a:xfrm>
          <a:prstGeom prst="rect">
            <a:avLst/>
          </a:prstGeom>
          <a:noFill/>
          <a:ln w="12700">
            <a:noFill/>
            <a:miter lim="800000"/>
            <a:headEnd/>
            <a:tailEnd/>
          </a:ln>
          <a:effectLst/>
        </p:spPr>
        <p:txBody>
          <a:bodyPr wrap="square" lIns="91440" tIns="91440" rIns="91440" bIns="91440">
            <a:spAutoFit/>
          </a:bodyPr>
          <a:lstStyle/>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Be an example — model good behavior and take a coaching approach</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Focus on team dynamics, and address problems and dysfunction quickly</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Create a team charter — identify the values, norms and behaviors to drive success</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Use team meetings and continuous improvement to build the team</a:t>
            </a:r>
          </a:p>
        </p:txBody>
      </p:sp>
      <p:sp>
        <p:nvSpPr>
          <p:cNvPr id="35" name="Rechteck 8">
            <a:extLst>
              <a:ext uri="{FF2B5EF4-FFF2-40B4-BE49-F238E27FC236}">
                <a16:creationId xmlns:a16="http://schemas.microsoft.com/office/drawing/2014/main" xmlns="" id="{80C0C8E9-C10D-D746-A210-06DE94E07565}"/>
              </a:ext>
            </a:extLst>
          </p:cNvPr>
          <p:cNvSpPr/>
          <p:nvPr/>
        </p:nvSpPr>
        <p:spPr bwMode="gray">
          <a:xfrm>
            <a:off x="3229679" y="3364832"/>
            <a:ext cx="2802153" cy="2548390"/>
          </a:xfrm>
          <a:prstGeom prst="rect">
            <a:avLst/>
          </a:prstGeom>
          <a:noFill/>
          <a:ln w="12700">
            <a:noFill/>
            <a:miter lim="800000"/>
            <a:headEnd/>
            <a:tailEnd/>
          </a:ln>
          <a:effectLst/>
        </p:spPr>
        <p:txBody>
          <a:bodyPr wrap="square" lIns="91440" tIns="91440" rIns="91440" bIns="91440">
            <a:spAutoFit/>
          </a:bodyPr>
          <a:lstStyle/>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Don’t become a bottleneck for decision making</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Coach and mentor your team — encourage them to take decisions and responsibility</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Identify training and development opportunities for individuals</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Make senior members of the team coach more junior members</a:t>
            </a:r>
          </a:p>
        </p:txBody>
      </p:sp>
      <p:sp>
        <p:nvSpPr>
          <p:cNvPr id="36" name="Rechteck 8">
            <a:extLst>
              <a:ext uri="{FF2B5EF4-FFF2-40B4-BE49-F238E27FC236}">
                <a16:creationId xmlns:a16="http://schemas.microsoft.com/office/drawing/2014/main" xmlns="" id="{C72BEB64-B537-6040-BC1A-307E7C34CB46}"/>
              </a:ext>
            </a:extLst>
          </p:cNvPr>
          <p:cNvSpPr/>
          <p:nvPr/>
        </p:nvSpPr>
        <p:spPr bwMode="gray">
          <a:xfrm>
            <a:off x="6052178" y="3364832"/>
            <a:ext cx="2796287" cy="2548390"/>
          </a:xfrm>
          <a:prstGeom prst="rect">
            <a:avLst/>
          </a:prstGeom>
          <a:noFill/>
          <a:ln w="12700">
            <a:noFill/>
            <a:miter lim="800000"/>
            <a:headEnd/>
            <a:tailEnd/>
          </a:ln>
          <a:effectLst/>
        </p:spPr>
        <p:txBody>
          <a:bodyPr wrap="square" lIns="91440" tIns="91440" rIns="91440" bIns="91440">
            <a:spAutoFit/>
          </a:bodyPr>
          <a:lstStyle/>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Put responsibility for a decision in the hands of the person closest to it</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Be clear about what types of decisions can be made locally, and which need to be passed back</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Review decisions, and look for opportunities for improvements</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Reduce the cycle time for decision making</a:t>
            </a:r>
          </a:p>
        </p:txBody>
      </p:sp>
      <p:sp>
        <p:nvSpPr>
          <p:cNvPr id="37" name="Rechteck 8">
            <a:extLst>
              <a:ext uri="{FF2B5EF4-FFF2-40B4-BE49-F238E27FC236}">
                <a16:creationId xmlns:a16="http://schemas.microsoft.com/office/drawing/2014/main" xmlns="" id="{1A5BA113-F442-D445-84A2-DEB05211D076}"/>
              </a:ext>
            </a:extLst>
          </p:cNvPr>
          <p:cNvSpPr/>
          <p:nvPr/>
        </p:nvSpPr>
        <p:spPr bwMode="gray">
          <a:xfrm>
            <a:off x="8874677" y="3364832"/>
            <a:ext cx="2799130" cy="1889748"/>
          </a:xfrm>
          <a:prstGeom prst="rect">
            <a:avLst/>
          </a:prstGeom>
          <a:noFill/>
          <a:ln w="12700">
            <a:noFill/>
            <a:miter lim="800000"/>
            <a:headEnd/>
            <a:tailEnd/>
          </a:ln>
          <a:effectLst/>
        </p:spPr>
        <p:txBody>
          <a:bodyPr wrap="square" lIns="91440" tIns="91440" rIns="91440" bIns="91440">
            <a:spAutoFit/>
          </a:bodyPr>
          <a:lstStyle/>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Encourage team members to have a broader skill set</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Provide wider exposure to individuals and coaching to help them develop</a:t>
            </a:r>
          </a:p>
          <a:p>
            <a:pPr marL="171450" indent="-171450">
              <a:lnSpc>
                <a:spcPct val="90000"/>
              </a:lnSpc>
              <a:spcAft>
                <a:spcPts val="600"/>
              </a:spcAft>
              <a:buClr>
                <a:srgbClr val="D3D3D3"/>
              </a:buClr>
              <a:buFont typeface="Arial" panose="020B0604020202020204" pitchFamily="34" charset="0"/>
              <a:buChar char="•"/>
              <a:defRPr/>
            </a:pPr>
            <a:r>
              <a:rPr lang="en-US" sz="1400" noProof="1">
                <a:cs typeface="Arial" charset="0"/>
              </a:rPr>
              <a:t>Make risk taking and trying out new ideas a valued and accepted practice</a:t>
            </a:r>
          </a:p>
        </p:txBody>
      </p:sp>
    </p:spTree>
    <p:extLst>
      <p:ext uri="{BB962C8B-B14F-4D97-AF65-F5344CB8AC3E}">
        <p14:creationId xmlns:p14="http://schemas.microsoft.com/office/powerpoint/2010/main" val="381778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47D39D88-78F7-40CC-8DB1-E6CC7A0148EC}"/>
              </a:ext>
            </a:extLst>
          </p:cNvPr>
          <p:cNvSpPr>
            <a:spLocks noGrp="1"/>
          </p:cNvSpPr>
          <p:nvPr>
            <p:ph type="title"/>
          </p:nvPr>
        </p:nvSpPr>
        <p:spPr>
          <a:xfrm>
            <a:off x="466290" y="361950"/>
            <a:ext cx="9277309" cy="451231"/>
          </a:xfrm>
        </p:spPr>
        <p:txBody>
          <a:bodyPr/>
          <a:lstStyle/>
          <a:p>
            <a:r>
              <a:rPr lang="en-US" dirty="0"/>
              <a:t>Focus on Delivering Business Value</a:t>
            </a:r>
            <a:br>
              <a:rPr lang="en-US" dirty="0"/>
            </a:br>
            <a:endParaRPr lang="en-US" dirty="0"/>
          </a:p>
        </p:txBody>
      </p:sp>
      <p:sp>
        <p:nvSpPr>
          <p:cNvPr id="4" name="Block Arc 3">
            <a:extLst>
              <a:ext uri="{FF2B5EF4-FFF2-40B4-BE49-F238E27FC236}">
                <a16:creationId xmlns:a16="http://schemas.microsoft.com/office/drawing/2014/main" xmlns="" id="{625010CA-46C1-3D4B-BB43-6F3B320E5494}"/>
              </a:ext>
            </a:extLst>
          </p:cNvPr>
          <p:cNvSpPr/>
          <p:nvPr/>
        </p:nvSpPr>
        <p:spPr>
          <a:xfrm>
            <a:off x="4223604" y="1740789"/>
            <a:ext cx="3752166" cy="3752166"/>
          </a:xfrm>
          <a:prstGeom prst="blockArc">
            <a:avLst>
              <a:gd name="adj1" fmla="val 13500000"/>
              <a:gd name="adj2" fmla="val 162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Block Arc 4">
            <a:extLst>
              <a:ext uri="{FF2B5EF4-FFF2-40B4-BE49-F238E27FC236}">
                <a16:creationId xmlns:a16="http://schemas.microsoft.com/office/drawing/2014/main" xmlns="" id="{B6CA2B25-1068-B14D-9F5F-39BBA166E5A7}"/>
              </a:ext>
            </a:extLst>
          </p:cNvPr>
          <p:cNvSpPr/>
          <p:nvPr/>
        </p:nvSpPr>
        <p:spPr>
          <a:xfrm>
            <a:off x="4223604" y="1740789"/>
            <a:ext cx="3752166" cy="3752166"/>
          </a:xfrm>
          <a:prstGeom prst="blockArc">
            <a:avLst>
              <a:gd name="adj1" fmla="val 10800000"/>
              <a:gd name="adj2" fmla="val 135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Block Arc 6">
            <a:extLst>
              <a:ext uri="{FF2B5EF4-FFF2-40B4-BE49-F238E27FC236}">
                <a16:creationId xmlns:a16="http://schemas.microsoft.com/office/drawing/2014/main" xmlns="" id="{FAE8F728-1FBE-FA4E-BC67-674CFB377E00}"/>
              </a:ext>
            </a:extLst>
          </p:cNvPr>
          <p:cNvSpPr/>
          <p:nvPr/>
        </p:nvSpPr>
        <p:spPr>
          <a:xfrm>
            <a:off x="4223604" y="1740789"/>
            <a:ext cx="3752166" cy="3752166"/>
          </a:xfrm>
          <a:prstGeom prst="blockArc">
            <a:avLst>
              <a:gd name="adj1" fmla="val 8100000"/>
              <a:gd name="adj2" fmla="val 108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Block Arc 7">
            <a:extLst>
              <a:ext uri="{FF2B5EF4-FFF2-40B4-BE49-F238E27FC236}">
                <a16:creationId xmlns:a16="http://schemas.microsoft.com/office/drawing/2014/main" xmlns="" id="{C951A16F-BEBC-544F-9020-38F7A4B126FB}"/>
              </a:ext>
            </a:extLst>
          </p:cNvPr>
          <p:cNvSpPr/>
          <p:nvPr/>
        </p:nvSpPr>
        <p:spPr>
          <a:xfrm>
            <a:off x="4223604" y="1740789"/>
            <a:ext cx="3752166" cy="3752166"/>
          </a:xfrm>
          <a:prstGeom prst="blockArc">
            <a:avLst>
              <a:gd name="adj1" fmla="val 5400000"/>
              <a:gd name="adj2" fmla="val 81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9" name="Block Arc 8">
            <a:extLst>
              <a:ext uri="{FF2B5EF4-FFF2-40B4-BE49-F238E27FC236}">
                <a16:creationId xmlns:a16="http://schemas.microsoft.com/office/drawing/2014/main" xmlns="" id="{3036DADA-642A-2F49-A672-17E4B15EE807}"/>
              </a:ext>
            </a:extLst>
          </p:cNvPr>
          <p:cNvSpPr/>
          <p:nvPr/>
        </p:nvSpPr>
        <p:spPr>
          <a:xfrm>
            <a:off x="4223604" y="1740789"/>
            <a:ext cx="3752166" cy="3752166"/>
          </a:xfrm>
          <a:prstGeom prst="blockArc">
            <a:avLst>
              <a:gd name="adj1" fmla="val 2700000"/>
              <a:gd name="adj2" fmla="val 54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1" name="Block Arc 10">
            <a:extLst>
              <a:ext uri="{FF2B5EF4-FFF2-40B4-BE49-F238E27FC236}">
                <a16:creationId xmlns:a16="http://schemas.microsoft.com/office/drawing/2014/main" xmlns="" id="{55417F1B-40FC-3E4B-A906-93236E68B24B}"/>
              </a:ext>
            </a:extLst>
          </p:cNvPr>
          <p:cNvSpPr/>
          <p:nvPr/>
        </p:nvSpPr>
        <p:spPr>
          <a:xfrm>
            <a:off x="4223604" y="1740789"/>
            <a:ext cx="3752166" cy="3752166"/>
          </a:xfrm>
          <a:prstGeom prst="blockArc">
            <a:avLst>
              <a:gd name="adj1" fmla="val 0"/>
              <a:gd name="adj2" fmla="val 27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 name="Block Arc 11">
            <a:extLst>
              <a:ext uri="{FF2B5EF4-FFF2-40B4-BE49-F238E27FC236}">
                <a16:creationId xmlns:a16="http://schemas.microsoft.com/office/drawing/2014/main" xmlns="" id="{7B4434A5-4FA5-2B42-B05A-6C3567297004}"/>
              </a:ext>
            </a:extLst>
          </p:cNvPr>
          <p:cNvSpPr/>
          <p:nvPr/>
        </p:nvSpPr>
        <p:spPr>
          <a:xfrm>
            <a:off x="4223604" y="1740789"/>
            <a:ext cx="3752166" cy="3752166"/>
          </a:xfrm>
          <a:prstGeom prst="blockArc">
            <a:avLst>
              <a:gd name="adj1" fmla="val 18900000"/>
              <a:gd name="adj2" fmla="val 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 name="Block Arc 12">
            <a:extLst>
              <a:ext uri="{FF2B5EF4-FFF2-40B4-BE49-F238E27FC236}">
                <a16:creationId xmlns:a16="http://schemas.microsoft.com/office/drawing/2014/main" xmlns="" id="{A3B541EF-E1D3-D54F-9431-7A60003A9D8C}"/>
              </a:ext>
            </a:extLst>
          </p:cNvPr>
          <p:cNvSpPr/>
          <p:nvPr/>
        </p:nvSpPr>
        <p:spPr>
          <a:xfrm>
            <a:off x="4223604" y="1740789"/>
            <a:ext cx="3752166" cy="3752166"/>
          </a:xfrm>
          <a:prstGeom prst="blockArc">
            <a:avLst>
              <a:gd name="adj1" fmla="val 16200000"/>
              <a:gd name="adj2" fmla="val 18900000"/>
              <a:gd name="adj3" fmla="val 3431"/>
            </a:avLst>
          </a:prstGeom>
          <a:solidFill>
            <a:srgbClr val="6F7878"/>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4" name="Freeform 13">
            <a:extLst>
              <a:ext uri="{FF2B5EF4-FFF2-40B4-BE49-F238E27FC236}">
                <a16:creationId xmlns:a16="http://schemas.microsoft.com/office/drawing/2014/main" xmlns="" id="{33830427-4DCD-0446-8DC4-570D2457B826}"/>
              </a:ext>
            </a:extLst>
          </p:cNvPr>
          <p:cNvSpPr/>
          <p:nvPr/>
        </p:nvSpPr>
        <p:spPr>
          <a:xfrm>
            <a:off x="5222638" y="2739823"/>
            <a:ext cx="1754098" cy="1754098"/>
          </a:xfrm>
          <a:custGeom>
            <a:avLst/>
            <a:gdLst>
              <a:gd name="connsiteX0" fmla="*/ 0 w 1787745"/>
              <a:gd name="connsiteY0" fmla="*/ 893873 h 1787745"/>
              <a:gd name="connsiteX1" fmla="*/ 893873 w 1787745"/>
              <a:gd name="connsiteY1" fmla="*/ 0 h 1787745"/>
              <a:gd name="connsiteX2" fmla="*/ 1787746 w 1787745"/>
              <a:gd name="connsiteY2" fmla="*/ 893873 h 1787745"/>
              <a:gd name="connsiteX3" fmla="*/ 893873 w 1787745"/>
              <a:gd name="connsiteY3" fmla="*/ 1787746 h 1787745"/>
              <a:gd name="connsiteX4" fmla="*/ 0 w 1787745"/>
              <a:gd name="connsiteY4" fmla="*/ 893873 h 178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745" h="1787745">
                <a:moveTo>
                  <a:pt x="0" y="893873"/>
                </a:moveTo>
                <a:cubicBezTo>
                  <a:pt x="0" y="400201"/>
                  <a:pt x="400201" y="0"/>
                  <a:pt x="893873" y="0"/>
                </a:cubicBezTo>
                <a:cubicBezTo>
                  <a:pt x="1387545" y="0"/>
                  <a:pt x="1787746" y="400201"/>
                  <a:pt x="1787746" y="893873"/>
                </a:cubicBezTo>
                <a:cubicBezTo>
                  <a:pt x="1787746" y="1387545"/>
                  <a:pt x="1387545" y="1787746"/>
                  <a:pt x="893873" y="1787746"/>
                </a:cubicBezTo>
                <a:cubicBezTo>
                  <a:pt x="400201" y="1787746"/>
                  <a:pt x="0" y="1387545"/>
                  <a:pt x="0" y="893873"/>
                </a:cubicBezTo>
                <a:close/>
              </a:path>
            </a:pathLst>
          </a:custGeom>
          <a:solidFill>
            <a:srgbClr val="009AD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91019" tIns="291019" rIns="291019" bIns="291019" numCol="1" spcCol="1270" anchor="ctr" anchorCtr="0">
            <a:noAutofit/>
          </a:bodyPr>
          <a:lstStyle/>
          <a:p>
            <a:pPr marL="0" lvl="0" indent="0" algn="ctr" defTabSz="1022350">
              <a:lnSpc>
                <a:spcPct val="90000"/>
              </a:lnSpc>
              <a:spcBef>
                <a:spcPct val="0"/>
              </a:spcBef>
              <a:spcAft>
                <a:spcPct val="35000"/>
              </a:spcAft>
              <a:buNone/>
            </a:pPr>
            <a:r>
              <a:rPr lang="en-US" sz="2000" b="1" kern="1200" dirty="0">
                <a:solidFill>
                  <a:schemeClr val="tx1"/>
                </a:solidFill>
              </a:rPr>
              <a:t>Business Value</a:t>
            </a:r>
          </a:p>
        </p:txBody>
      </p:sp>
      <p:sp>
        <p:nvSpPr>
          <p:cNvPr id="34" name="Freeform 33">
            <a:extLst>
              <a:ext uri="{FF2B5EF4-FFF2-40B4-BE49-F238E27FC236}">
                <a16:creationId xmlns:a16="http://schemas.microsoft.com/office/drawing/2014/main" xmlns="" id="{1E012A97-5B9D-A045-9778-7C282770DCA4}"/>
              </a:ext>
            </a:extLst>
          </p:cNvPr>
          <p:cNvSpPr>
            <a:spLocks noChangeAspect="1"/>
          </p:cNvSpPr>
          <p:nvPr/>
        </p:nvSpPr>
        <p:spPr>
          <a:xfrm>
            <a:off x="5558819" y="1227992"/>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endParaRPr lang="en-US" sz="1400" kern="1200" dirty="0"/>
          </a:p>
        </p:txBody>
      </p:sp>
      <p:sp>
        <p:nvSpPr>
          <p:cNvPr id="35" name="Freeform 34">
            <a:extLst>
              <a:ext uri="{FF2B5EF4-FFF2-40B4-BE49-F238E27FC236}">
                <a16:creationId xmlns:a16="http://schemas.microsoft.com/office/drawing/2014/main" xmlns="" id="{4BEEEA1A-BCAF-564D-8890-800666358174}"/>
              </a:ext>
            </a:extLst>
          </p:cNvPr>
          <p:cNvSpPr>
            <a:spLocks noChangeAspect="1"/>
          </p:cNvSpPr>
          <p:nvPr/>
        </p:nvSpPr>
        <p:spPr>
          <a:xfrm>
            <a:off x="4259520" y="1765438"/>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Debrief and Set the Stage</a:t>
            </a:r>
          </a:p>
        </p:txBody>
      </p:sp>
      <p:sp>
        <p:nvSpPr>
          <p:cNvPr id="36" name="Freeform 35">
            <a:extLst>
              <a:ext uri="{FF2B5EF4-FFF2-40B4-BE49-F238E27FC236}">
                <a16:creationId xmlns:a16="http://schemas.microsoft.com/office/drawing/2014/main" xmlns="" id="{40ABB3BF-14F5-D84C-ADEC-BD8ADB522413}"/>
              </a:ext>
            </a:extLst>
          </p:cNvPr>
          <p:cNvSpPr>
            <a:spLocks noChangeAspect="1"/>
          </p:cNvSpPr>
          <p:nvPr/>
        </p:nvSpPr>
        <p:spPr>
          <a:xfrm>
            <a:off x="6866765" y="1765438"/>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Define the Business Outcome</a:t>
            </a:r>
          </a:p>
        </p:txBody>
      </p:sp>
      <p:sp>
        <p:nvSpPr>
          <p:cNvPr id="37" name="Freeform 36">
            <a:extLst>
              <a:ext uri="{FF2B5EF4-FFF2-40B4-BE49-F238E27FC236}">
                <a16:creationId xmlns:a16="http://schemas.microsoft.com/office/drawing/2014/main" xmlns="" id="{6F131336-16BF-8E47-8378-0EF1B6B2C833}"/>
              </a:ext>
            </a:extLst>
          </p:cNvPr>
          <p:cNvSpPr>
            <a:spLocks noChangeAspect="1"/>
          </p:cNvSpPr>
          <p:nvPr/>
        </p:nvSpPr>
        <p:spPr>
          <a:xfrm>
            <a:off x="7406832" y="3076004"/>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Develop Metrics</a:t>
            </a:r>
          </a:p>
        </p:txBody>
      </p:sp>
      <p:sp>
        <p:nvSpPr>
          <p:cNvPr id="38" name="Freeform 37">
            <a:extLst>
              <a:ext uri="{FF2B5EF4-FFF2-40B4-BE49-F238E27FC236}">
                <a16:creationId xmlns:a16="http://schemas.microsoft.com/office/drawing/2014/main" xmlns="" id="{83813B47-EB20-C049-BF69-985BC7F158F2}"/>
              </a:ext>
            </a:extLst>
          </p:cNvPr>
          <p:cNvSpPr>
            <a:spLocks noChangeAspect="1"/>
          </p:cNvSpPr>
          <p:nvPr/>
        </p:nvSpPr>
        <p:spPr>
          <a:xfrm>
            <a:off x="6866765" y="4374971"/>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Align Your Team</a:t>
            </a:r>
          </a:p>
        </p:txBody>
      </p:sp>
      <p:sp>
        <p:nvSpPr>
          <p:cNvPr id="39" name="Freeform 38">
            <a:extLst>
              <a:ext uri="{FF2B5EF4-FFF2-40B4-BE49-F238E27FC236}">
                <a16:creationId xmlns:a16="http://schemas.microsoft.com/office/drawing/2014/main" xmlns="" id="{7CF2F227-9BB4-2E46-82DB-3C8EB66A6BE4}"/>
              </a:ext>
            </a:extLst>
          </p:cNvPr>
          <p:cNvSpPr>
            <a:spLocks noChangeAspect="1"/>
          </p:cNvSpPr>
          <p:nvPr/>
        </p:nvSpPr>
        <p:spPr>
          <a:xfrm>
            <a:off x="5558819" y="4915038"/>
            <a:ext cx="1081735" cy="1081735"/>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Deliver Value Early and Often</a:t>
            </a:r>
          </a:p>
        </p:txBody>
      </p:sp>
      <p:sp>
        <p:nvSpPr>
          <p:cNvPr id="40" name="Freeform 39">
            <a:extLst>
              <a:ext uri="{FF2B5EF4-FFF2-40B4-BE49-F238E27FC236}">
                <a16:creationId xmlns:a16="http://schemas.microsoft.com/office/drawing/2014/main" xmlns="" id="{B217E07F-B8DB-7045-A3D1-DA51DA7D2A65}"/>
              </a:ext>
            </a:extLst>
          </p:cNvPr>
          <p:cNvSpPr>
            <a:spLocks noChangeAspect="1"/>
          </p:cNvSpPr>
          <p:nvPr/>
        </p:nvSpPr>
        <p:spPr>
          <a:xfrm>
            <a:off x="4259520" y="4406786"/>
            <a:ext cx="1018104" cy="1018104"/>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Track Your Progress</a:t>
            </a:r>
          </a:p>
        </p:txBody>
      </p:sp>
      <p:sp>
        <p:nvSpPr>
          <p:cNvPr id="41" name="Freeform 40">
            <a:extLst>
              <a:ext uri="{FF2B5EF4-FFF2-40B4-BE49-F238E27FC236}">
                <a16:creationId xmlns:a16="http://schemas.microsoft.com/office/drawing/2014/main" xmlns="" id="{B75D5596-EF47-FB47-8F72-5A84967F4D3E}"/>
              </a:ext>
            </a:extLst>
          </p:cNvPr>
          <p:cNvSpPr>
            <a:spLocks noChangeAspect="1"/>
          </p:cNvSpPr>
          <p:nvPr/>
        </p:nvSpPr>
        <p:spPr>
          <a:xfrm>
            <a:off x="3745965" y="3107819"/>
            <a:ext cx="1018104" cy="1018104"/>
          </a:xfrm>
          <a:custGeom>
            <a:avLst/>
            <a:gdLst>
              <a:gd name="connsiteX0" fmla="*/ 0 w 911079"/>
              <a:gd name="connsiteY0" fmla="*/ 455540 h 911079"/>
              <a:gd name="connsiteX1" fmla="*/ 455540 w 911079"/>
              <a:gd name="connsiteY1" fmla="*/ 0 h 911079"/>
              <a:gd name="connsiteX2" fmla="*/ 911080 w 911079"/>
              <a:gd name="connsiteY2" fmla="*/ 455540 h 911079"/>
              <a:gd name="connsiteX3" fmla="*/ 455540 w 911079"/>
              <a:gd name="connsiteY3" fmla="*/ 911080 h 911079"/>
              <a:gd name="connsiteX4" fmla="*/ 0 w 911079"/>
              <a:gd name="connsiteY4" fmla="*/ 455540 h 911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79" h="911079">
                <a:moveTo>
                  <a:pt x="0" y="455540"/>
                </a:moveTo>
                <a:cubicBezTo>
                  <a:pt x="0" y="203952"/>
                  <a:pt x="203952" y="0"/>
                  <a:pt x="455540" y="0"/>
                </a:cubicBezTo>
                <a:cubicBezTo>
                  <a:pt x="707128" y="0"/>
                  <a:pt x="911080" y="203952"/>
                  <a:pt x="911080" y="455540"/>
                </a:cubicBezTo>
                <a:cubicBezTo>
                  <a:pt x="911080" y="707128"/>
                  <a:pt x="707128" y="911080"/>
                  <a:pt x="455540" y="911080"/>
                </a:cubicBezTo>
                <a:cubicBezTo>
                  <a:pt x="203952" y="911080"/>
                  <a:pt x="0" y="707128"/>
                  <a:pt x="0" y="455540"/>
                </a:cubicBezTo>
                <a:close/>
              </a:path>
            </a:pathLst>
          </a:custGeom>
          <a:solidFill>
            <a:srgbClr val="002856"/>
          </a:solidFill>
          <a:ln w="254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854" tIns="144854" rIns="144854" bIns="144854" numCol="1" spcCol="1270" anchor="ctr" anchorCtr="0">
            <a:noAutofit/>
          </a:bodyPr>
          <a:lstStyle/>
          <a:p>
            <a:pPr marL="0" lvl="0" indent="0" algn="ctr" defTabSz="400050">
              <a:lnSpc>
                <a:spcPct val="90000"/>
              </a:lnSpc>
              <a:spcBef>
                <a:spcPct val="0"/>
              </a:spcBef>
              <a:spcAft>
                <a:spcPct val="35000"/>
              </a:spcAft>
              <a:buNone/>
            </a:pPr>
            <a:r>
              <a:rPr lang="en-US" sz="1400" kern="1200" dirty="0"/>
              <a:t>Learn, Pivot, Refine</a:t>
            </a:r>
          </a:p>
        </p:txBody>
      </p:sp>
      <p:sp>
        <p:nvSpPr>
          <p:cNvPr id="44" name="Rectangle 43">
            <a:extLst>
              <a:ext uri="{FF2B5EF4-FFF2-40B4-BE49-F238E27FC236}">
                <a16:creationId xmlns:a16="http://schemas.microsoft.com/office/drawing/2014/main" xmlns="" id="{454A7D2D-9075-5D49-959E-F91566D44313}"/>
              </a:ext>
            </a:extLst>
          </p:cNvPr>
          <p:cNvSpPr/>
          <p:nvPr/>
        </p:nvSpPr>
        <p:spPr>
          <a:xfrm>
            <a:off x="5526231" y="1467884"/>
            <a:ext cx="1153446" cy="674031"/>
          </a:xfrm>
          <a:prstGeom prst="rect">
            <a:avLst/>
          </a:prstGeom>
        </p:spPr>
        <p:txBody>
          <a:bodyPr wrap="square">
            <a:spAutoFit/>
          </a:bodyPr>
          <a:lstStyle/>
          <a:p>
            <a:pPr lvl="0" algn="ctr" defTabSz="400050">
              <a:lnSpc>
                <a:spcPct val="90000"/>
              </a:lnSpc>
              <a:spcBef>
                <a:spcPct val="0"/>
              </a:spcBef>
              <a:spcAft>
                <a:spcPct val="35000"/>
              </a:spcAft>
            </a:pPr>
            <a:r>
              <a:rPr lang="en-US" sz="1400" dirty="0">
                <a:solidFill>
                  <a:schemeClr val="bg1"/>
                </a:solidFill>
              </a:rPr>
              <a:t>Understand Your Customer</a:t>
            </a:r>
          </a:p>
        </p:txBody>
      </p:sp>
      <p:sp>
        <p:nvSpPr>
          <p:cNvPr id="24" name="Rechteck 31">
            <a:extLst>
              <a:ext uri="{FF2B5EF4-FFF2-40B4-BE49-F238E27FC236}">
                <a16:creationId xmlns:a16="http://schemas.microsoft.com/office/drawing/2014/main" xmlns="" id="{1B457432-7D41-344A-838D-826B6DDB194A}"/>
              </a:ext>
            </a:extLst>
          </p:cNvPr>
          <p:cNvSpPr/>
          <p:nvPr/>
        </p:nvSpPr>
        <p:spPr>
          <a:xfrm>
            <a:off x="1364413" y="1973907"/>
            <a:ext cx="2652702" cy="664797"/>
          </a:xfrm>
          <a:prstGeom prst="rect">
            <a:avLst/>
          </a:prstGeom>
        </p:spPr>
        <p:txBody>
          <a:bodyPr wrap="square" lIns="0" tIns="0" rIns="0" bIns="0">
            <a:spAutoFit/>
          </a:bodyPr>
          <a:lstStyle/>
          <a:p>
            <a:pPr>
              <a:lnSpc>
                <a:spcPct val="90000"/>
              </a:lnSpc>
              <a:defRPr/>
            </a:pPr>
            <a:r>
              <a:rPr lang="en-US" sz="1200" b="1" noProof="1">
                <a:solidFill>
                  <a:srgbClr val="002856"/>
                </a:solidFill>
              </a:rPr>
              <a:t>Debrief and Set the Stage</a:t>
            </a:r>
            <a:r>
              <a:rPr lang="en-US" sz="1200" noProof="1"/>
              <a:t/>
            </a:r>
            <a:br>
              <a:rPr lang="en-US" sz="1200" noProof="1"/>
            </a:br>
            <a:r>
              <a:rPr lang="en-US" sz="1200" noProof="1"/>
              <a:t>Ensure customers value and understand what’s been delivered. Set the stage for the next set of services.</a:t>
            </a:r>
          </a:p>
        </p:txBody>
      </p:sp>
      <p:sp>
        <p:nvSpPr>
          <p:cNvPr id="25" name="Rechteck 33">
            <a:extLst>
              <a:ext uri="{FF2B5EF4-FFF2-40B4-BE49-F238E27FC236}">
                <a16:creationId xmlns:a16="http://schemas.microsoft.com/office/drawing/2014/main" xmlns="" id="{8C5042C8-F015-4B48-8FEF-17EAB9289186}"/>
              </a:ext>
            </a:extLst>
          </p:cNvPr>
          <p:cNvSpPr/>
          <p:nvPr/>
        </p:nvSpPr>
        <p:spPr>
          <a:xfrm>
            <a:off x="1326712" y="3367572"/>
            <a:ext cx="2163123" cy="498598"/>
          </a:xfrm>
          <a:prstGeom prst="rect">
            <a:avLst/>
          </a:prstGeom>
        </p:spPr>
        <p:txBody>
          <a:bodyPr wrap="square" lIns="0" tIns="0" rIns="0" bIns="0">
            <a:spAutoFit/>
          </a:bodyPr>
          <a:lstStyle/>
          <a:p>
            <a:pPr>
              <a:lnSpc>
                <a:spcPct val="90000"/>
              </a:lnSpc>
              <a:defRPr/>
            </a:pPr>
            <a:r>
              <a:rPr lang="en-US" sz="1200" b="1" noProof="1">
                <a:solidFill>
                  <a:srgbClr val="002856"/>
                </a:solidFill>
              </a:rPr>
              <a:t>Learn, Pivot, Refine</a:t>
            </a:r>
            <a:r>
              <a:rPr lang="en-US" sz="1200" noProof="1"/>
              <a:t/>
            </a:r>
            <a:br>
              <a:rPr lang="en-US" sz="1200" noProof="1"/>
            </a:br>
            <a:r>
              <a:rPr lang="en-US" sz="1200" noProof="1"/>
              <a:t>Use a continuous improvement approach to refine your delivery.</a:t>
            </a:r>
          </a:p>
        </p:txBody>
      </p:sp>
      <p:sp>
        <p:nvSpPr>
          <p:cNvPr id="26" name="Rechteck 34">
            <a:extLst>
              <a:ext uri="{FF2B5EF4-FFF2-40B4-BE49-F238E27FC236}">
                <a16:creationId xmlns:a16="http://schemas.microsoft.com/office/drawing/2014/main" xmlns="" id="{377F9D95-F0F6-1540-A7F5-B9982F5AF604}"/>
              </a:ext>
            </a:extLst>
          </p:cNvPr>
          <p:cNvSpPr/>
          <p:nvPr/>
        </p:nvSpPr>
        <p:spPr>
          <a:xfrm>
            <a:off x="1625600" y="4583440"/>
            <a:ext cx="2385230" cy="664797"/>
          </a:xfrm>
          <a:prstGeom prst="rect">
            <a:avLst/>
          </a:prstGeom>
        </p:spPr>
        <p:txBody>
          <a:bodyPr wrap="square" lIns="0" tIns="0" rIns="0" bIns="0">
            <a:spAutoFit/>
          </a:bodyPr>
          <a:lstStyle/>
          <a:p>
            <a:pPr>
              <a:lnSpc>
                <a:spcPct val="90000"/>
              </a:lnSpc>
              <a:defRPr/>
            </a:pPr>
            <a:r>
              <a:rPr lang="en-US" sz="1200" b="1" noProof="1">
                <a:solidFill>
                  <a:srgbClr val="002856"/>
                </a:solidFill>
              </a:rPr>
              <a:t>Track Your Progress</a:t>
            </a:r>
            <a:r>
              <a:rPr lang="en-US" sz="1200" noProof="1"/>
              <a:t/>
            </a:r>
            <a:br>
              <a:rPr lang="en-US" sz="1200" noProof="1"/>
            </a:br>
            <a:r>
              <a:rPr lang="en-US" sz="1200" noProof="1"/>
              <a:t>Carefully oversee your delivery. Ensure that customer expectations and business value are aligned.</a:t>
            </a:r>
          </a:p>
        </p:txBody>
      </p:sp>
      <p:sp>
        <p:nvSpPr>
          <p:cNvPr id="27" name="Rechteck 35">
            <a:extLst>
              <a:ext uri="{FF2B5EF4-FFF2-40B4-BE49-F238E27FC236}">
                <a16:creationId xmlns:a16="http://schemas.microsoft.com/office/drawing/2014/main" xmlns="" id="{3035B018-59B1-A640-8B3D-C29A9097007B}"/>
              </a:ext>
            </a:extLst>
          </p:cNvPr>
          <p:cNvSpPr/>
          <p:nvPr/>
        </p:nvSpPr>
        <p:spPr>
          <a:xfrm>
            <a:off x="6914468" y="5702222"/>
            <a:ext cx="2653429" cy="332399"/>
          </a:xfrm>
          <a:prstGeom prst="rect">
            <a:avLst/>
          </a:prstGeom>
        </p:spPr>
        <p:txBody>
          <a:bodyPr wrap="square" lIns="0" tIns="0" rIns="0" bIns="0">
            <a:spAutoFit/>
          </a:bodyPr>
          <a:lstStyle/>
          <a:p>
            <a:pPr>
              <a:lnSpc>
                <a:spcPct val="90000"/>
              </a:lnSpc>
              <a:defRPr/>
            </a:pPr>
            <a:r>
              <a:rPr lang="en-US" sz="1200" b="1" noProof="1">
                <a:solidFill>
                  <a:srgbClr val="002856"/>
                </a:solidFill>
              </a:rPr>
              <a:t>Deliver Value Early and Often</a:t>
            </a:r>
            <a:r>
              <a:rPr lang="en-US" sz="1200" noProof="1"/>
              <a:t/>
            </a:r>
            <a:br>
              <a:rPr lang="en-US" sz="1200" noProof="1"/>
            </a:br>
            <a:r>
              <a:rPr lang="en-US" sz="1200" noProof="1"/>
              <a:t>Create an agile delivery mechanism.</a:t>
            </a:r>
          </a:p>
        </p:txBody>
      </p:sp>
      <p:sp>
        <p:nvSpPr>
          <p:cNvPr id="28" name="Rechteck 71">
            <a:extLst>
              <a:ext uri="{FF2B5EF4-FFF2-40B4-BE49-F238E27FC236}">
                <a16:creationId xmlns:a16="http://schemas.microsoft.com/office/drawing/2014/main" xmlns="" id="{E14F6703-EE52-1C48-A4B0-488D4FF1D27F}"/>
              </a:ext>
            </a:extLst>
          </p:cNvPr>
          <p:cNvSpPr/>
          <p:nvPr/>
        </p:nvSpPr>
        <p:spPr>
          <a:xfrm flipH="1">
            <a:off x="8211802" y="2057006"/>
            <a:ext cx="2435082" cy="498598"/>
          </a:xfrm>
          <a:prstGeom prst="rect">
            <a:avLst/>
          </a:prstGeom>
        </p:spPr>
        <p:txBody>
          <a:bodyPr wrap="square" lIns="0" tIns="0" rIns="0" bIns="0">
            <a:spAutoFit/>
          </a:bodyPr>
          <a:lstStyle/>
          <a:p>
            <a:pPr>
              <a:lnSpc>
                <a:spcPct val="90000"/>
              </a:lnSpc>
              <a:defRPr/>
            </a:pPr>
            <a:r>
              <a:rPr lang="en-US" sz="1200" b="1" noProof="1">
                <a:solidFill>
                  <a:srgbClr val="002856"/>
                </a:solidFill>
              </a:rPr>
              <a:t>Define the Business Outcome</a:t>
            </a:r>
            <a:r>
              <a:rPr lang="en-US" sz="1200" noProof="1"/>
              <a:t/>
            </a:r>
            <a:br>
              <a:rPr lang="en-US" sz="1200" noProof="1"/>
            </a:br>
            <a:r>
              <a:rPr lang="en-US" sz="1200" noProof="1"/>
              <a:t>Be clear about what the outcome is, and what success looks like.</a:t>
            </a:r>
          </a:p>
        </p:txBody>
      </p:sp>
      <p:sp>
        <p:nvSpPr>
          <p:cNvPr id="29" name="Rechteck 74">
            <a:extLst>
              <a:ext uri="{FF2B5EF4-FFF2-40B4-BE49-F238E27FC236}">
                <a16:creationId xmlns:a16="http://schemas.microsoft.com/office/drawing/2014/main" xmlns="" id="{97F9B1C0-4D69-7640-B6C9-48CEDCA7C0D1}"/>
              </a:ext>
            </a:extLst>
          </p:cNvPr>
          <p:cNvSpPr/>
          <p:nvPr/>
        </p:nvSpPr>
        <p:spPr>
          <a:xfrm flipH="1">
            <a:off x="8722003" y="3367572"/>
            <a:ext cx="2667978" cy="664797"/>
          </a:xfrm>
          <a:prstGeom prst="rect">
            <a:avLst/>
          </a:prstGeom>
        </p:spPr>
        <p:txBody>
          <a:bodyPr wrap="square" lIns="0" tIns="0" rIns="0" bIns="0">
            <a:spAutoFit/>
          </a:bodyPr>
          <a:lstStyle/>
          <a:p>
            <a:pPr>
              <a:lnSpc>
                <a:spcPct val="90000"/>
              </a:lnSpc>
              <a:defRPr/>
            </a:pPr>
            <a:r>
              <a:rPr lang="en-US" sz="1200" b="1" noProof="1">
                <a:solidFill>
                  <a:srgbClr val="002856"/>
                </a:solidFill>
              </a:rPr>
              <a:t>Develop Metrics</a:t>
            </a:r>
            <a:r>
              <a:rPr lang="en-US" sz="1200" noProof="1"/>
              <a:t/>
            </a:r>
            <a:br>
              <a:rPr lang="en-US" sz="1200" noProof="1"/>
            </a:br>
            <a:r>
              <a:rPr lang="en-US" sz="1200" noProof="1"/>
              <a:t>Develop key performance indicators and metrics to drive delivery and demonstrate value-add.</a:t>
            </a:r>
          </a:p>
        </p:txBody>
      </p:sp>
      <p:sp>
        <p:nvSpPr>
          <p:cNvPr id="30" name="Rechteck 77">
            <a:extLst>
              <a:ext uri="{FF2B5EF4-FFF2-40B4-BE49-F238E27FC236}">
                <a16:creationId xmlns:a16="http://schemas.microsoft.com/office/drawing/2014/main" xmlns="" id="{DAC667AF-4BD8-974D-9FA2-25FF03ECF832}"/>
              </a:ext>
            </a:extLst>
          </p:cNvPr>
          <p:cNvSpPr/>
          <p:nvPr/>
        </p:nvSpPr>
        <p:spPr>
          <a:xfrm flipH="1">
            <a:off x="8202505" y="4583440"/>
            <a:ext cx="2435081" cy="664797"/>
          </a:xfrm>
          <a:prstGeom prst="rect">
            <a:avLst/>
          </a:prstGeom>
        </p:spPr>
        <p:txBody>
          <a:bodyPr wrap="square" lIns="0" tIns="0" rIns="0" bIns="0">
            <a:spAutoFit/>
          </a:bodyPr>
          <a:lstStyle/>
          <a:p>
            <a:pPr>
              <a:lnSpc>
                <a:spcPct val="90000"/>
              </a:lnSpc>
              <a:defRPr/>
            </a:pPr>
            <a:r>
              <a:rPr lang="en-US" sz="1200" b="1" noProof="1">
                <a:solidFill>
                  <a:srgbClr val="002856"/>
                </a:solidFill>
              </a:rPr>
              <a:t>Align Your Team</a:t>
            </a:r>
            <a:r>
              <a:rPr lang="en-US" sz="1200" noProof="1"/>
              <a:t/>
            </a:r>
            <a:br>
              <a:rPr lang="en-US" sz="1200" noProof="1"/>
            </a:br>
            <a:r>
              <a:rPr lang="en-US" sz="1200" noProof="1"/>
              <a:t>Align the team to the delivery. Ensure they are clear about the outcome and their contribution.</a:t>
            </a:r>
          </a:p>
        </p:txBody>
      </p:sp>
      <p:sp>
        <p:nvSpPr>
          <p:cNvPr id="31" name="Rechteck 69">
            <a:extLst>
              <a:ext uri="{FF2B5EF4-FFF2-40B4-BE49-F238E27FC236}">
                <a16:creationId xmlns:a16="http://schemas.microsoft.com/office/drawing/2014/main" xmlns="" id="{A727AF44-47A3-9C43-855F-17B7FB2C64B0}"/>
              </a:ext>
            </a:extLst>
          </p:cNvPr>
          <p:cNvSpPr/>
          <p:nvPr/>
        </p:nvSpPr>
        <p:spPr>
          <a:xfrm flipH="1">
            <a:off x="2689564" y="1236667"/>
            <a:ext cx="2685063" cy="498598"/>
          </a:xfrm>
          <a:prstGeom prst="rect">
            <a:avLst/>
          </a:prstGeom>
        </p:spPr>
        <p:txBody>
          <a:bodyPr wrap="square" lIns="0" tIns="0" rIns="0" bIns="0">
            <a:spAutoFit/>
          </a:bodyPr>
          <a:lstStyle/>
          <a:p>
            <a:pPr>
              <a:lnSpc>
                <a:spcPct val="90000"/>
              </a:lnSpc>
              <a:defRPr/>
            </a:pPr>
            <a:r>
              <a:rPr lang="en-US" sz="1200" b="1" noProof="1">
                <a:solidFill>
                  <a:srgbClr val="002856"/>
                </a:solidFill>
              </a:rPr>
              <a:t>Understand Your Customer</a:t>
            </a:r>
            <a:r>
              <a:rPr lang="en-US" sz="1200" noProof="1"/>
              <a:t/>
            </a:r>
            <a:br>
              <a:rPr lang="en-US" sz="1200" noProof="1"/>
            </a:br>
            <a:r>
              <a:rPr lang="en-US" sz="1200" noProof="1"/>
              <a:t>Work with your customer to understand the outcomes and their needs.</a:t>
            </a:r>
          </a:p>
        </p:txBody>
      </p:sp>
      <p:grpSp>
        <p:nvGrpSpPr>
          <p:cNvPr id="32" name="Group 31">
            <a:extLst>
              <a:ext uri="{FF2B5EF4-FFF2-40B4-BE49-F238E27FC236}">
                <a16:creationId xmlns:a16="http://schemas.microsoft.com/office/drawing/2014/main" xmlns="" id="{67B08763-EA3B-FB4D-B2C4-08B8CE1B1C42}"/>
              </a:ext>
            </a:extLst>
          </p:cNvPr>
          <p:cNvGrpSpPr/>
          <p:nvPr/>
        </p:nvGrpSpPr>
        <p:grpSpPr>
          <a:xfrm>
            <a:off x="10004396" y="-390501"/>
            <a:ext cx="2471507" cy="2556000"/>
            <a:chOff x="10004396" y="-390501"/>
            <a:chExt cx="2471507" cy="2556000"/>
          </a:xfrm>
        </p:grpSpPr>
        <p:sp>
          <p:nvSpPr>
            <p:cNvPr id="33" name="Textfeld 46">
              <a:extLst>
                <a:ext uri="{FF2B5EF4-FFF2-40B4-BE49-F238E27FC236}">
                  <a16:creationId xmlns:a16="http://schemas.microsoft.com/office/drawing/2014/main" xmlns="" id="{5358A3E4-58BD-A349-ACB9-B18E9DE36FD7}"/>
                </a:ext>
              </a:extLst>
            </p:cNvPr>
            <p:cNvSpPr txBox="1"/>
            <p:nvPr/>
          </p:nvSpPr>
          <p:spPr bwMode="gray">
            <a:xfrm rot="2801445">
              <a:off x="9907630" y="-128528"/>
              <a:ext cx="2421736" cy="2166318"/>
            </a:xfrm>
            <a:prstGeom prst="rect">
              <a:avLst/>
            </a:prstGeom>
            <a:noFill/>
          </p:spPr>
          <p:txBody>
            <a:bodyPr wrap="square" rtlCol="0">
              <a:prstTxWarp prst="textArchDown">
                <a:avLst>
                  <a:gd name="adj" fmla="val 21231585"/>
                </a:avLst>
              </a:prstTxWarp>
              <a:spAutoFit/>
            </a:bodyPr>
            <a:lstStyle/>
            <a:p>
              <a:pPr algn="ctr">
                <a:lnSpc>
                  <a:spcPct val="80000"/>
                </a:lnSpc>
              </a:pPr>
              <a:r>
                <a:rPr lang="en-US" sz="1200" b="1" dirty="0">
                  <a:solidFill>
                    <a:schemeClr val="accent1">
                      <a:lumMod val="50000"/>
                    </a:schemeClr>
                  </a:solidFill>
                </a:rPr>
                <a:t>Deliver business value</a:t>
              </a:r>
            </a:p>
          </p:txBody>
        </p:sp>
        <p:sp>
          <p:nvSpPr>
            <p:cNvPr id="42" name="Freeform 9">
              <a:extLst>
                <a:ext uri="{FF2B5EF4-FFF2-40B4-BE49-F238E27FC236}">
                  <a16:creationId xmlns:a16="http://schemas.microsoft.com/office/drawing/2014/main" xmlns="" id="{AF2EE897-6032-374F-AABE-D38474094FD9}"/>
                </a:ext>
              </a:extLst>
            </p:cNvPr>
            <p:cNvSpPr>
              <a:spLocks/>
            </p:cNvSpPr>
            <p:nvPr/>
          </p:nvSpPr>
          <p:spPr bwMode="gray">
            <a:xfrm rot="16200000">
              <a:off x="10014937" y="730156"/>
              <a:ext cx="1332409" cy="1112415"/>
            </a:xfrm>
            <a:custGeom>
              <a:avLst/>
              <a:gdLst/>
              <a:ahLst/>
              <a:cxnLst>
                <a:cxn ang="0">
                  <a:pos x="1325" y="510"/>
                </a:cxn>
                <a:cxn ang="0">
                  <a:pos x="1372" y="472"/>
                </a:cxn>
                <a:cxn ang="0">
                  <a:pos x="1403" y="483"/>
                </a:cxn>
                <a:cxn ang="0">
                  <a:pos x="1468" y="503"/>
                </a:cxn>
                <a:cxn ang="0">
                  <a:pos x="1586" y="385"/>
                </a:cxn>
                <a:cxn ang="0">
                  <a:pos x="1468" y="267"/>
                </a:cxn>
                <a:cxn ang="0">
                  <a:pos x="1406" y="285"/>
                </a:cxn>
                <a:cxn ang="0">
                  <a:pos x="1372" y="299"/>
                </a:cxn>
                <a:cxn ang="0">
                  <a:pos x="1324" y="251"/>
                </a:cxn>
                <a:cxn ang="0">
                  <a:pos x="1324" y="251"/>
                </a:cxn>
                <a:cxn ang="0">
                  <a:pos x="1324" y="251"/>
                </a:cxn>
                <a:cxn ang="0">
                  <a:pos x="1324" y="0"/>
                </a:cxn>
                <a:cxn ang="0">
                  <a:pos x="1324" y="0"/>
                </a:cxn>
                <a:cxn ang="0">
                  <a:pos x="0" y="1324"/>
                </a:cxn>
                <a:cxn ang="0">
                  <a:pos x="248" y="1324"/>
                </a:cxn>
                <a:cxn ang="0">
                  <a:pos x="254" y="1324"/>
                </a:cxn>
                <a:cxn ang="0">
                  <a:pos x="300" y="1276"/>
                </a:cxn>
                <a:cxn ang="0">
                  <a:pos x="285" y="1242"/>
                </a:cxn>
                <a:cxn ang="0">
                  <a:pos x="268" y="1180"/>
                </a:cxn>
                <a:cxn ang="0">
                  <a:pos x="385" y="1062"/>
                </a:cxn>
                <a:cxn ang="0">
                  <a:pos x="503" y="1180"/>
                </a:cxn>
                <a:cxn ang="0">
                  <a:pos x="484" y="1244"/>
                </a:cxn>
                <a:cxn ang="0">
                  <a:pos x="472" y="1276"/>
                </a:cxn>
                <a:cxn ang="0">
                  <a:pos x="510" y="1323"/>
                </a:cxn>
                <a:cxn ang="0">
                  <a:pos x="517" y="1324"/>
                </a:cxn>
                <a:cxn ang="0">
                  <a:pos x="789" y="1324"/>
                </a:cxn>
                <a:cxn ang="0">
                  <a:pos x="1324" y="788"/>
                </a:cxn>
                <a:cxn ang="0">
                  <a:pos x="1324" y="788"/>
                </a:cxn>
                <a:cxn ang="0">
                  <a:pos x="1324" y="520"/>
                </a:cxn>
                <a:cxn ang="0">
                  <a:pos x="1325" y="510"/>
                </a:cxn>
              </a:cxnLst>
              <a:rect l="0" t="0" r="r" b="b"/>
              <a:pathLst>
                <a:path w="1586" h="1324">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FEC10D"/>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Bogen 41">
              <a:extLst>
                <a:ext uri="{FF2B5EF4-FFF2-40B4-BE49-F238E27FC236}">
                  <a16:creationId xmlns:a16="http://schemas.microsoft.com/office/drawing/2014/main" xmlns="" id="{032A7DB3-3056-864C-8A6E-3833287FB9B6}"/>
                </a:ext>
              </a:extLst>
            </p:cNvPr>
            <p:cNvSpPr/>
            <p:nvPr/>
          </p:nvSpPr>
          <p:spPr>
            <a:xfrm rot="16200000">
              <a:off x="10004396" y="-390501"/>
              <a:ext cx="2471508" cy="2471507"/>
            </a:xfrm>
            <a:prstGeom prst="arc">
              <a:avLst>
                <a:gd name="adj1" fmla="val 16105285"/>
                <a:gd name="adj2" fmla="val 17590561"/>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Bogen 44">
              <a:extLst>
                <a:ext uri="{FF2B5EF4-FFF2-40B4-BE49-F238E27FC236}">
                  <a16:creationId xmlns:a16="http://schemas.microsoft.com/office/drawing/2014/main" xmlns="" id="{F4C5331B-A795-4747-94EA-AD08A6EDB697}"/>
                </a:ext>
              </a:extLst>
            </p:cNvPr>
            <p:cNvSpPr/>
            <p:nvPr/>
          </p:nvSpPr>
          <p:spPr>
            <a:xfrm rot="16200000">
              <a:off x="10004396" y="-390501"/>
              <a:ext cx="2471508" cy="2471507"/>
            </a:xfrm>
            <a:prstGeom prst="arc">
              <a:avLst>
                <a:gd name="adj1" fmla="val 9834753"/>
                <a:gd name="adj2" fmla="val 11371075"/>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Oval 45">
              <a:extLst>
                <a:ext uri="{FF2B5EF4-FFF2-40B4-BE49-F238E27FC236}">
                  <a16:creationId xmlns:a16="http://schemas.microsoft.com/office/drawing/2014/main" xmlns="" id="{114E9BBE-66DA-2A48-A34A-B9796A562ACA}"/>
                </a:ext>
              </a:extLst>
            </p:cNvPr>
            <p:cNvSpPr>
              <a:spLocks noChangeAspect="1"/>
            </p:cNvSpPr>
            <p:nvPr/>
          </p:nvSpPr>
          <p:spPr>
            <a:xfrm>
              <a:off x="10783800" y="378902"/>
              <a:ext cx="932700" cy="932700"/>
            </a:xfrm>
            <a:prstGeom prst="ellipse">
              <a:avLst/>
            </a:prstGeom>
            <a:solidFill>
              <a:schemeClr val="bg1"/>
            </a:solid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TextBox 46">
              <a:extLst>
                <a:ext uri="{FF2B5EF4-FFF2-40B4-BE49-F238E27FC236}">
                  <a16:creationId xmlns:a16="http://schemas.microsoft.com/office/drawing/2014/main" xmlns="" id="{DA96AB1D-D3F6-1040-803E-801AD46F115B}"/>
                </a:ext>
              </a:extLst>
            </p:cNvPr>
            <p:cNvSpPr txBox="1"/>
            <p:nvPr/>
          </p:nvSpPr>
          <p:spPr>
            <a:xfrm>
              <a:off x="10752778" y="671219"/>
              <a:ext cx="985197" cy="369332"/>
            </a:xfrm>
            <a:prstGeom prst="rect">
              <a:avLst/>
            </a:prstGeom>
            <a:noFill/>
          </p:spPr>
          <p:txBody>
            <a:bodyPr wrap="square" lIns="0" tIns="0" rIns="0" bIns="0" rtlCol="0">
              <a:spAutoFit/>
            </a:bodyPr>
            <a:lstStyle/>
            <a:p>
              <a:pPr algn="ctr"/>
              <a:r>
                <a:rPr lang="en-US" sz="1200" b="1" dirty="0"/>
                <a:t>Leading the EA Practice</a:t>
              </a:r>
            </a:p>
          </p:txBody>
        </p:sp>
      </p:grpSp>
    </p:spTree>
    <p:extLst>
      <p:ext uri="{BB962C8B-B14F-4D97-AF65-F5344CB8AC3E}">
        <p14:creationId xmlns:p14="http://schemas.microsoft.com/office/powerpoint/2010/main" val="4224377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a:xfrm>
            <a:off x="468775" y="361950"/>
            <a:ext cx="11274552" cy="451231"/>
          </a:xfrm>
        </p:spPr>
        <p:txBody>
          <a:bodyPr/>
          <a:lstStyle/>
          <a:p>
            <a:pPr lvl="0"/>
            <a:r>
              <a:rPr lang="en-US" dirty="0"/>
              <a:t>Recommended Actions</a:t>
            </a:r>
          </a:p>
        </p:txBody>
      </p:sp>
      <p:sp>
        <p:nvSpPr>
          <p:cNvPr id="432" name="Google Shape;432;p13"/>
          <p:cNvSpPr txBox="1">
            <a:spLocks noGrp="1"/>
          </p:cNvSpPr>
          <p:nvPr>
            <p:ph type="body" sz="quarter" idx="10"/>
          </p:nvPr>
        </p:nvSpPr>
        <p:spPr/>
        <p:txBody>
          <a:bodyPr/>
          <a:lstStyle/>
          <a:p>
            <a:pPr lvl="0"/>
            <a:r>
              <a:rPr lang="en-US" dirty="0"/>
              <a:t>Shift EA toward an internal management consultancy by clearly defining what EA is, how it works, and how it adds value to the organization.</a:t>
            </a:r>
          </a:p>
          <a:p>
            <a:pPr lvl="0"/>
            <a:r>
              <a:rPr lang="en-US" dirty="0"/>
              <a:t>Adopt a new style of leadership by focusing on developing organizational influence rather than spans of control.</a:t>
            </a:r>
          </a:p>
          <a:p>
            <a:pPr lvl="0"/>
            <a:r>
              <a:rPr lang="en-US" dirty="0"/>
              <a:t>Build a dynamic EA team by building individual competencies that support a fusion team operating model.</a:t>
            </a:r>
          </a:p>
          <a:p>
            <a:r>
              <a:rPr lang="en-US" dirty="0"/>
              <a:t>Deliver business value to enterprise stakeholders by carefully constructing the experience that consumers of EA will have with the practice, and staying focused on the outcomes that they need from the engagement.</a:t>
            </a:r>
          </a:p>
        </p:txBody>
      </p:sp>
    </p:spTree>
    <p:extLst>
      <p:ext uri="{BB962C8B-B14F-4D97-AF65-F5344CB8AC3E}">
        <p14:creationId xmlns:p14="http://schemas.microsoft.com/office/powerpoint/2010/main" val="114600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775" y="361950"/>
            <a:ext cx="11274552" cy="451231"/>
          </a:xfrm>
        </p:spPr>
        <p:txBody>
          <a:bodyPr/>
          <a:lstStyle/>
          <a:p>
            <a:r>
              <a:rPr lang="en-US" dirty="0"/>
              <a:t>Recommended Gartner Research</a:t>
            </a:r>
          </a:p>
        </p:txBody>
      </p:sp>
      <p:sp>
        <p:nvSpPr>
          <p:cNvPr id="3" name="Text Placeholder 2">
            <a:extLst>
              <a:ext uri="{FF2B5EF4-FFF2-40B4-BE49-F238E27FC236}">
                <a16:creationId xmlns:a16="http://schemas.microsoft.com/office/drawing/2014/main" xmlns="" id="{FD17A952-6A0F-4343-86FD-A506304C267E}"/>
              </a:ext>
            </a:extLst>
          </p:cNvPr>
          <p:cNvSpPr>
            <a:spLocks noGrp="1"/>
          </p:cNvSpPr>
          <p:nvPr>
            <p:ph type="body" sz="quarter" idx="10"/>
          </p:nvPr>
        </p:nvSpPr>
        <p:spPr>
          <a:xfrm>
            <a:off x="457200" y="1524000"/>
            <a:ext cx="11276013" cy="4460873"/>
          </a:xfrm>
        </p:spPr>
        <p:txBody>
          <a:bodyPr/>
          <a:lstStyle/>
          <a:p>
            <a:r>
              <a:rPr lang="en-US" sz="2000" b="1" dirty="0">
                <a:hlinkClick r:id="rId3"/>
              </a:rPr>
              <a:t>Evolve Enterprise Architecture Into an Internal Management Consultancy</a:t>
            </a:r>
            <a:endParaRPr lang="en-US" sz="2000" b="1" dirty="0"/>
          </a:p>
          <a:p>
            <a:r>
              <a:rPr lang="en-US" sz="2000" b="1" dirty="0">
                <a:hlinkClick r:id="rId4"/>
              </a:rPr>
              <a:t>8 Steps to Start or Restart a High-Impact, Business-Outcome-Driven EA Program</a:t>
            </a:r>
            <a:endParaRPr lang="en-US" sz="2000" b="1" dirty="0"/>
          </a:p>
          <a:p>
            <a:r>
              <a:rPr lang="en-US" sz="2000" b="1" dirty="0">
                <a:hlinkClick r:id="rId5"/>
              </a:rPr>
              <a:t>Predicts 2021: Enterprise Architecture Designs the Composable Organization</a:t>
            </a:r>
            <a:endParaRPr lang="en-US" sz="2000" b="1" dirty="0"/>
          </a:p>
          <a:p>
            <a:r>
              <a:rPr lang="en-US" sz="2000" b="1" dirty="0">
                <a:hlinkClick r:id="rId6"/>
              </a:rPr>
              <a:t>Better Digital Business by Design With the Business Architecture Landscape</a:t>
            </a:r>
            <a:endParaRPr lang="en-US" sz="2000" b="1" dirty="0"/>
          </a:p>
          <a:p>
            <a:r>
              <a:rPr lang="en-US" sz="2000" b="1" dirty="0">
                <a:hlinkClick r:id="rId7"/>
              </a:rPr>
              <a:t>2021 CIO Agenda: Global Perspectives on ‘Seize This Opportunity for Digital Business Acceleration’</a:t>
            </a:r>
            <a:endParaRPr lang="en-US" sz="2000" b="1" dirty="0"/>
          </a:p>
          <a:p>
            <a:r>
              <a:rPr lang="en-US" sz="2000" b="1" dirty="0">
                <a:hlinkClick r:id="rId8"/>
              </a:rPr>
              <a:t>2021 CEO Survey Research Collection: Introduction and Overview</a:t>
            </a:r>
            <a:endParaRPr lang="en-US" sz="2000" b="1" dirty="0"/>
          </a:p>
          <a:p>
            <a:r>
              <a:rPr lang="en-US" sz="2000" b="1" dirty="0">
                <a:hlinkClick r:id="rId9"/>
              </a:rPr>
              <a:t>5 Steps to Construct a Winning Value Proposition That Positions EA as an Internal Management Consultancy</a:t>
            </a:r>
            <a:endParaRPr lang="en-US" sz="2000" b="1" dirty="0"/>
          </a:p>
        </p:txBody>
      </p:sp>
      <p:sp>
        <p:nvSpPr>
          <p:cNvPr id="4" name="Text Box 91">
            <a:extLst>
              <a:ext uri="{FF2B5EF4-FFF2-40B4-BE49-F238E27FC236}">
                <a16:creationId xmlns:a16="http://schemas.microsoft.com/office/drawing/2014/main" xmlns="" id="{C41280EB-C1B4-4B0D-AD32-86E9AA4EA58E}"/>
              </a:ext>
            </a:extLst>
          </p:cNvPr>
          <p:cNvSpPr txBox="1">
            <a:spLocks noChangeAspect="1" noChangeArrowheads="1"/>
          </p:cNvSpPr>
          <p:nvPr/>
        </p:nvSpPr>
        <p:spPr bwMode="gray">
          <a:xfrm>
            <a:off x="457200" y="6073777"/>
            <a:ext cx="6229673" cy="150811"/>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Tree>
    <p:extLst>
      <p:ext uri="{BB962C8B-B14F-4D97-AF65-F5344CB8AC3E}">
        <p14:creationId xmlns:p14="http://schemas.microsoft.com/office/powerpoint/2010/main" val="224694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feld 30">
            <a:extLst>
              <a:ext uri="{FF2B5EF4-FFF2-40B4-BE49-F238E27FC236}">
                <a16:creationId xmlns:a16="http://schemas.microsoft.com/office/drawing/2014/main" xmlns="" id="{68B3C822-984E-6D42-9A27-742044DB063E}"/>
              </a:ext>
            </a:extLst>
          </p:cNvPr>
          <p:cNvSpPr txBox="1"/>
          <p:nvPr/>
        </p:nvSpPr>
        <p:spPr bwMode="gray">
          <a:xfrm rot="18683556">
            <a:off x="4095226" y="1737652"/>
            <a:ext cx="3750532" cy="3502943"/>
          </a:xfrm>
          <a:prstGeom prst="rect">
            <a:avLst/>
          </a:prstGeom>
          <a:noFill/>
        </p:spPr>
        <p:txBody>
          <a:bodyPr wrap="square" rtlCol="0">
            <a:prstTxWarp prst="textArchUp">
              <a:avLst>
                <a:gd name="adj" fmla="val 9620592"/>
              </a:avLst>
            </a:prstTxWarp>
            <a:spAutoFit/>
          </a:bodyPr>
          <a:lstStyle/>
          <a:p>
            <a:pPr algn="ctr"/>
            <a:r>
              <a:rPr lang="en-US" b="1" dirty="0">
                <a:solidFill>
                  <a:schemeClr val="accent1">
                    <a:lumMod val="50000"/>
                  </a:schemeClr>
                </a:solidFill>
              </a:rPr>
              <a:t>      Redefine EA</a:t>
            </a:r>
          </a:p>
        </p:txBody>
      </p:sp>
      <p:sp>
        <p:nvSpPr>
          <p:cNvPr id="46" name="Textfeld 45">
            <a:extLst>
              <a:ext uri="{FF2B5EF4-FFF2-40B4-BE49-F238E27FC236}">
                <a16:creationId xmlns:a16="http://schemas.microsoft.com/office/drawing/2014/main" xmlns="" id="{135FADC3-4D00-46D9-84B5-6334E15DD31F}"/>
              </a:ext>
            </a:extLst>
          </p:cNvPr>
          <p:cNvSpPr txBox="1"/>
          <p:nvPr/>
        </p:nvSpPr>
        <p:spPr bwMode="gray">
          <a:xfrm rot="18650363">
            <a:off x="4234415" y="1909056"/>
            <a:ext cx="3981832" cy="3645934"/>
          </a:xfrm>
          <a:prstGeom prst="rect">
            <a:avLst/>
          </a:prstGeom>
          <a:noFill/>
        </p:spPr>
        <p:txBody>
          <a:bodyPr wrap="square" rtlCol="0">
            <a:prstTxWarp prst="textArchDown">
              <a:avLst>
                <a:gd name="adj" fmla="val 20788251"/>
              </a:avLst>
            </a:prstTxWarp>
            <a:spAutoFit/>
          </a:bodyPr>
          <a:lstStyle/>
          <a:p>
            <a:pPr algn="ctr">
              <a:lnSpc>
                <a:spcPct val="80000"/>
              </a:lnSpc>
            </a:pPr>
            <a:r>
              <a:rPr lang="en-US" b="1" dirty="0">
                <a:solidFill>
                  <a:schemeClr val="accent1">
                    <a:lumMod val="50000"/>
                  </a:schemeClr>
                </a:solidFill>
              </a:rPr>
              <a:t>Build the EA team</a:t>
            </a:r>
          </a:p>
        </p:txBody>
      </p:sp>
      <p:sp>
        <p:nvSpPr>
          <p:cNvPr id="40" name="Text Box 13" descr="PresentationLoad.com">
            <a:extLst>
              <a:ext uri="{FF2B5EF4-FFF2-40B4-BE49-F238E27FC236}">
                <a16:creationId xmlns:a16="http://schemas.microsoft.com/office/drawing/2014/main" xmlns="" id="{78B0FF37-7A68-46ED-AD1D-5B0764B2C181}"/>
              </a:ext>
            </a:extLst>
          </p:cNvPr>
          <p:cNvSpPr txBox="1">
            <a:spLocks noChangeArrowheads="1"/>
          </p:cNvSpPr>
          <p:nvPr/>
        </p:nvSpPr>
        <p:spPr bwMode="gray">
          <a:xfrm>
            <a:off x="457200" y="3936768"/>
            <a:ext cx="4283242" cy="2052870"/>
          </a:xfrm>
          <a:prstGeom prst="rect">
            <a:avLst/>
          </a:prstGeom>
          <a:noFill/>
          <a:ln w="9525" algn="ctr">
            <a:noFill/>
            <a:miter lim="800000"/>
            <a:headEnd/>
            <a:tailEnd/>
          </a:ln>
        </p:spPr>
        <p:txBody>
          <a:bodyPr wrap="square" lIns="0" tIns="0" rIns="0" bIns="0" anchor="b" anchorCtr="0">
            <a:spAutoFit/>
          </a:bodyPr>
          <a:lstStyle/>
          <a:p>
            <a:pPr marL="228600" indent="-228600">
              <a:lnSpc>
                <a:spcPct val="90000"/>
              </a:lnSpc>
              <a:spcAft>
                <a:spcPts val="1200"/>
              </a:spcAft>
              <a:buFont typeface="Arial" panose="020B0604020202020204" pitchFamily="34" charset="0"/>
              <a:buChar char="•"/>
              <a:defRPr/>
            </a:pPr>
            <a:r>
              <a:rPr lang="en-US" dirty="0"/>
              <a:t>Focus on delivering </a:t>
            </a:r>
            <a:br>
              <a:rPr lang="en-US" dirty="0"/>
            </a:br>
            <a:r>
              <a:rPr lang="en-US" dirty="0"/>
              <a:t>business value and driving </a:t>
            </a:r>
            <a:br>
              <a:rPr lang="en-US" dirty="0"/>
            </a:br>
            <a:r>
              <a:rPr lang="en-US" dirty="0"/>
              <a:t>business outcomes</a:t>
            </a:r>
          </a:p>
          <a:p>
            <a:pPr marL="228600" indent="-228600">
              <a:lnSpc>
                <a:spcPct val="90000"/>
              </a:lnSpc>
              <a:spcAft>
                <a:spcPts val="1200"/>
              </a:spcAft>
              <a:buFont typeface="Arial" panose="020B0604020202020204" pitchFamily="34" charset="0"/>
              <a:buChar char="•"/>
              <a:defRPr/>
            </a:pPr>
            <a:r>
              <a:rPr lang="en-US" dirty="0"/>
              <a:t>Deliver value early, often and </a:t>
            </a:r>
            <a:br>
              <a:rPr lang="en-US" dirty="0"/>
            </a:br>
            <a:r>
              <a:rPr lang="en-US" dirty="0"/>
              <a:t>in an “agile” way</a:t>
            </a:r>
          </a:p>
          <a:p>
            <a:pPr marL="228600" indent="-228600">
              <a:lnSpc>
                <a:spcPct val="90000"/>
              </a:lnSpc>
              <a:spcAft>
                <a:spcPts val="1200"/>
              </a:spcAft>
              <a:buFont typeface="Arial" panose="020B0604020202020204" pitchFamily="34" charset="0"/>
              <a:buChar char="•"/>
              <a:defRPr/>
            </a:pPr>
            <a:r>
              <a:rPr lang="en-US" dirty="0"/>
              <a:t>Support innovation, transformation </a:t>
            </a:r>
            <a:br>
              <a:rPr lang="en-US" dirty="0"/>
            </a:br>
            <a:r>
              <a:rPr lang="en-US" dirty="0"/>
              <a:t>and the use of new technologies</a:t>
            </a:r>
          </a:p>
        </p:txBody>
      </p:sp>
      <p:sp>
        <p:nvSpPr>
          <p:cNvPr id="57" name="Textfeld 38">
            <a:extLst>
              <a:ext uri="{FF2B5EF4-FFF2-40B4-BE49-F238E27FC236}">
                <a16:creationId xmlns:a16="http://schemas.microsoft.com/office/drawing/2014/main" xmlns="" id="{47867C40-FCF2-40F2-A972-A0CDEFAAD0FE}"/>
              </a:ext>
            </a:extLst>
          </p:cNvPr>
          <p:cNvSpPr txBox="1"/>
          <p:nvPr/>
        </p:nvSpPr>
        <p:spPr bwMode="gray">
          <a:xfrm rot="2466951">
            <a:off x="4739804" y="1760180"/>
            <a:ext cx="3351358" cy="3073651"/>
          </a:xfrm>
          <a:prstGeom prst="rect">
            <a:avLst/>
          </a:prstGeom>
          <a:noFill/>
        </p:spPr>
        <p:txBody>
          <a:bodyPr wrap="square" rtlCol="0">
            <a:prstTxWarp prst="textArchUp">
              <a:avLst>
                <a:gd name="adj" fmla="val 9107029"/>
              </a:avLst>
            </a:prstTxWarp>
            <a:spAutoFit/>
          </a:bodyPr>
          <a:lstStyle/>
          <a:p>
            <a:pPr algn="ctr"/>
            <a:r>
              <a:rPr lang="en-US" b="1" dirty="0">
                <a:solidFill>
                  <a:schemeClr val="accent1">
                    <a:lumMod val="50000"/>
                  </a:schemeClr>
                </a:solidFill>
              </a:rPr>
              <a:t>    Change the way you lead</a:t>
            </a:r>
          </a:p>
        </p:txBody>
      </p:sp>
      <p:sp>
        <p:nvSpPr>
          <p:cNvPr id="47" name="Textfeld 46">
            <a:extLst>
              <a:ext uri="{FF2B5EF4-FFF2-40B4-BE49-F238E27FC236}">
                <a16:creationId xmlns:a16="http://schemas.microsoft.com/office/drawing/2014/main" xmlns="" id="{FD3235FB-1D3A-4306-9024-E8B505B218CB}"/>
              </a:ext>
            </a:extLst>
          </p:cNvPr>
          <p:cNvSpPr txBox="1"/>
          <p:nvPr/>
        </p:nvSpPr>
        <p:spPr bwMode="gray">
          <a:xfrm rot="2931785">
            <a:off x="3982092" y="2063045"/>
            <a:ext cx="3832402" cy="3428204"/>
          </a:xfrm>
          <a:prstGeom prst="rect">
            <a:avLst/>
          </a:prstGeom>
          <a:noFill/>
        </p:spPr>
        <p:txBody>
          <a:bodyPr wrap="square" rtlCol="0">
            <a:prstTxWarp prst="textArchDown">
              <a:avLst>
                <a:gd name="adj" fmla="val 21231585"/>
              </a:avLst>
            </a:prstTxWarp>
            <a:spAutoFit/>
          </a:bodyPr>
          <a:lstStyle/>
          <a:p>
            <a:pPr algn="ctr">
              <a:lnSpc>
                <a:spcPct val="80000"/>
              </a:lnSpc>
            </a:pPr>
            <a:r>
              <a:rPr lang="en-US" b="1" dirty="0">
                <a:solidFill>
                  <a:schemeClr val="accent1">
                    <a:lumMod val="50000"/>
                  </a:schemeClr>
                </a:solidFill>
              </a:rPr>
              <a:t>Deliver business value</a:t>
            </a:r>
          </a:p>
        </p:txBody>
      </p:sp>
      <p:cxnSp>
        <p:nvCxnSpPr>
          <p:cNvPr id="32" name="Gerade Verbindung 31" descr="PresentationLoad.com"/>
          <p:cNvCxnSpPr>
            <a:cxnSpLocks/>
          </p:cNvCxnSpPr>
          <p:nvPr/>
        </p:nvCxnSpPr>
        <p:spPr bwMode="gray">
          <a:xfrm>
            <a:off x="457200" y="3656366"/>
            <a:ext cx="3304330" cy="0"/>
          </a:xfrm>
          <a:prstGeom prst="line">
            <a:avLst/>
          </a:prstGeom>
          <a:noFill/>
          <a:ln w="25400">
            <a:solidFill>
              <a:srgbClr val="6F7878"/>
            </a:solidFill>
            <a:prstDash val="dash"/>
            <a:round/>
            <a:headEnd/>
            <a:tailEnd/>
          </a:ln>
        </p:spPr>
      </p:cxnSp>
      <p:sp>
        <p:nvSpPr>
          <p:cNvPr id="30" name="Text Box 13" descr="PresentationLoad.com">
            <a:extLst>
              <a:ext uri="{FF2B5EF4-FFF2-40B4-BE49-F238E27FC236}">
                <a16:creationId xmlns:a16="http://schemas.microsoft.com/office/drawing/2014/main" xmlns="" id="{7DC1A105-8C37-4985-B98D-28E729B57DC0}"/>
              </a:ext>
            </a:extLst>
          </p:cNvPr>
          <p:cNvSpPr txBox="1">
            <a:spLocks noChangeArrowheads="1"/>
          </p:cNvSpPr>
          <p:nvPr/>
        </p:nvSpPr>
        <p:spPr bwMode="gray">
          <a:xfrm>
            <a:off x="457201" y="1346200"/>
            <a:ext cx="3429000" cy="1803571"/>
          </a:xfrm>
          <a:prstGeom prst="rect">
            <a:avLst/>
          </a:prstGeom>
          <a:noFill/>
          <a:ln w="9525" algn="ctr">
            <a:noFill/>
            <a:miter lim="800000"/>
            <a:headEnd/>
            <a:tailEnd/>
          </a:ln>
        </p:spPr>
        <p:txBody>
          <a:bodyPr wrap="square" lIns="0" tIns="0" rIns="0" bIns="0">
            <a:spAutoFit/>
          </a:bodyPr>
          <a:lstStyle/>
          <a:p>
            <a:pPr marL="228600" indent="-228600">
              <a:lnSpc>
                <a:spcPct val="90000"/>
              </a:lnSpc>
              <a:spcAft>
                <a:spcPts val="1200"/>
              </a:spcAft>
              <a:buFont typeface="Arial" panose="020B0604020202020204" pitchFamily="34" charset="0"/>
              <a:buChar char="•"/>
              <a:defRPr/>
            </a:pPr>
            <a:r>
              <a:rPr lang="en-US" dirty="0"/>
              <a:t>Create a vision for the </a:t>
            </a:r>
            <a:br>
              <a:rPr lang="en-US" dirty="0"/>
            </a:br>
            <a:r>
              <a:rPr lang="en-US" dirty="0"/>
              <a:t>EA practice</a:t>
            </a:r>
          </a:p>
          <a:p>
            <a:pPr marL="228600" indent="-228600">
              <a:lnSpc>
                <a:spcPct val="90000"/>
              </a:lnSpc>
              <a:spcAft>
                <a:spcPts val="1200"/>
              </a:spcAft>
              <a:buFont typeface="Arial" panose="020B0604020202020204" pitchFamily="34" charset="0"/>
              <a:buChar char="•"/>
              <a:defRPr/>
            </a:pPr>
            <a:r>
              <a:rPr lang="en-US" dirty="0"/>
              <a:t>Redefine EA and how it adds business value</a:t>
            </a:r>
          </a:p>
          <a:p>
            <a:pPr marL="228600" indent="-228600">
              <a:lnSpc>
                <a:spcPct val="90000"/>
              </a:lnSpc>
              <a:spcAft>
                <a:spcPts val="1200"/>
              </a:spcAft>
              <a:buFont typeface="Arial" panose="020B0604020202020204" pitchFamily="34" charset="0"/>
              <a:buChar char="•"/>
              <a:defRPr/>
            </a:pPr>
            <a:r>
              <a:rPr lang="en-US" dirty="0"/>
              <a:t>Engage and educate executives and stakeholders</a:t>
            </a:r>
          </a:p>
        </p:txBody>
      </p:sp>
      <p:sp>
        <p:nvSpPr>
          <p:cNvPr id="41" name="Text Box 13" descr="PresentationLoad.com">
            <a:extLst>
              <a:ext uri="{FF2B5EF4-FFF2-40B4-BE49-F238E27FC236}">
                <a16:creationId xmlns:a16="http://schemas.microsoft.com/office/drawing/2014/main" xmlns="" id="{E96BDD6B-B35B-407B-9FA6-07883B190152}"/>
              </a:ext>
            </a:extLst>
          </p:cNvPr>
          <p:cNvSpPr txBox="1">
            <a:spLocks noChangeArrowheads="1"/>
          </p:cNvSpPr>
          <p:nvPr/>
        </p:nvSpPr>
        <p:spPr bwMode="gray">
          <a:xfrm>
            <a:off x="8343384" y="1346200"/>
            <a:ext cx="3482029" cy="1803571"/>
          </a:xfrm>
          <a:prstGeom prst="rect">
            <a:avLst/>
          </a:prstGeom>
          <a:noFill/>
          <a:ln w="9525" algn="ctr">
            <a:noFill/>
            <a:miter lim="800000"/>
            <a:headEnd/>
            <a:tailEnd/>
          </a:ln>
        </p:spPr>
        <p:txBody>
          <a:bodyPr wrap="square" lIns="0" tIns="0" rIns="0" bIns="0">
            <a:spAutoFit/>
          </a:bodyPr>
          <a:lstStyle/>
          <a:p>
            <a:pPr marL="228600" indent="-228600">
              <a:lnSpc>
                <a:spcPct val="90000"/>
              </a:lnSpc>
              <a:spcAft>
                <a:spcPts val="1200"/>
              </a:spcAft>
              <a:buFont typeface="Arial" panose="020B0604020202020204" pitchFamily="34" charset="0"/>
              <a:buChar char="•"/>
              <a:defRPr/>
            </a:pPr>
            <a:r>
              <a:rPr lang="en-US" dirty="0"/>
              <a:t>Shift your leadership style </a:t>
            </a:r>
            <a:br>
              <a:rPr lang="en-US" dirty="0"/>
            </a:br>
            <a:r>
              <a:rPr lang="en-US" dirty="0"/>
              <a:t>to coaching and mentoring</a:t>
            </a:r>
          </a:p>
          <a:p>
            <a:pPr marL="228600" indent="-228600">
              <a:lnSpc>
                <a:spcPct val="90000"/>
              </a:lnSpc>
              <a:spcAft>
                <a:spcPts val="1200"/>
              </a:spcAft>
              <a:buFont typeface="Arial" panose="020B0604020202020204" pitchFamily="34" charset="0"/>
              <a:buChar char="•"/>
              <a:defRPr/>
            </a:pPr>
            <a:r>
              <a:rPr lang="en-US" dirty="0"/>
              <a:t>Provide clarity and direction </a:t>
            </a:r>
            <a:br>
              <a:rPr lang="en-US" dirty="0"/>
            </a:br>
            <a:r>
              <a:rPr lang="en-US" dirty="0"/>
              <a:t>to the team</a:t>
            </a:r>
          </a:p>
          <a:p>
            <a:pPr marL="228600" indent="-228600">
              <a:lnSpc>
                <a:spcPct val="90000"/>
              </a:lnSpc>
              <a:spcAft>
                <a:spcPts val="1200"/>
              </a:spcAft>
              <a:buFont typeface="Arial" panose="020B0604020202020204" pitchFamily="34" charset="0"/>
              <a:buChar char="•"/>
              <a:defRPr/>
            </a:pPr>
            <a:r>
              <a:rPr lang="en-US" dirty="0"/>
              <a:t>Encourage learning, flexibility, and personal and team growth</a:t>
            </a:r>
          </a:p>
        </p:txBody>
      </p:sp>
      <p:sp>
        <p:nvSpPr>
          <p:cNvPr id="50" name="Text Box 13" descr="PresentationLoad.com">
            <a:extLst>
              <a:ext uri="{FF2B5EF4-FFF2-40B4-BE49-F238E27FC236}">
                <a16:creationId xmlns:a16="http://schemas.microsoft.com/office/drawing/2014/main" xmlns="" id="{DF8BF2D8-BF46-4E63-8D43-06851AFD6A20}"/>
              </a:ext>
            </a:extLst>
          </p:cNvPr>
          <p:cNvSpPr txBox="1">
            <a:spLocks noChangeArrowheads="1"/>
          </p:cNvSpPr>
          <p:nvPr/>
        </p:nvSpPr>
        <p:spPr bwMode="gray">
          <a:xfrm>
            <a:off x="8343384" y="4414463"/>
            <a:ext cx="3465838" cy="1575175"/>
          </a:xfrm>
          <a:prstGeom prst="rect">
            <a:avLst/>
          </a:prstGeom>
          <a:noFill/>
          <a:ln w="9525" algn="ctr">
            <a:noFill/>
            <a:miter lim="800000"/>
            <a:headEnd/>
            <a:tailEnd/>
          </a:ln>
        </p:spPr>
        <p:txBody>
          <a:bodyPr wrap="square" lIns="0" tIns="0" rIns="0" bIns="0">
            <a:spAutoFit/>
          </a:bodyPr>
          <a:lstStyle>
            <a:defPPr>
              <a:defRPr lang="en-US"/>
            </a:defPPr>
            <a:lvl1pPr marL="285750" indent="-285750">
              <a:lnSpc>
                <a:spcPct val="80000"/>
              </a:lnSpc>
              <a:spcAft>
                <a:spcPts val="1800"/>
              </a:spcAft>
              <a:buFont typeface="Arial" panose="020B0604020202020204" pitchFamily="34" charset="0"/>
              <a:buChar char="•"/>
            </a:lvl1pPr>
          </a:lstStyle>
          <a:p>
            <a:pPr marL="228600" indent="-228600">
              <a:lnSpc>
                <a:spcPct val="90000"/>
              </a:lnSpc>
              <a:spcAft>
                <a:spcPts val="1200"/>
              </a:spcAft>
              <a:defRPr/>
            </a:pPr>
            <a:r>
              <a:rPr lang="en-US" dirty="0"/>
              <a:t>Create a flexible, adaptive team</a:t>
            </a:r>
          </a:p>
          <a:p>
            <a:pPr marL="228600" indent="-228600">
              <a:lnSpc>
                <a:spcPct val="90000"/>
              </a:lnSpc>
              <a:spcAft>
                <a:spcPts val="1200"/>
              </a:spcAft>
              <a:defRPr/>
            </a:pPr>
            <a:r>
              <a:rPr lang="en-US" dirty="0"/>
              <a:t>Broaden the skills and competencies of the team</a:t>
            </a:r>
          </a:p>
          <a:p>
            <a:pPr marL="228600" indent="-228600">
              <a:lnSpc>
                <a:spcPct val="90000"/>
              </a:lnSpc>
              <a:spcAft>
                <a:spcPts val="1200"/>
              </a:spcAft>
              <a:defRPr/>
            </a:pPr>
            <a:r>
              <a:rPr lang="en-US" dirty="0"/>
              <a:t>Develop individuals and </a:t>
            </a:r>
            <a:br>
              <a:rPr lang="en-US" dirty="0"/>
            </a:br>
            <a:r>
              <a:rPr lang="en-US" dirty="0"/>
              <a:t>the whole team</a:t>
            </a:r>
          </a:p>
        </p:txBody>
      </p:sp>
      <p:sp>
        <p:nvSpPr>
          <p:cNvPr id="10" name="Title 9">
            <a:extLst>
              <a:ext uri="{FF2B5EF4-FFF2-40B4-BE49-F238E27FC236}">
                <a16:creationId xmlns:a16="http://schemas.microsoft.com/office/drawing/2014/main" xmlns="" id="{15861731-B600-44A0-BC68-BB41904414D7}"/>
              </a:ext>
            </a:extLst>
          </p:cNvPr>
          <p:cNvSpPr>
            <a:spLocks noGrp="1"/>
          </p:cNvSpPr>
          <p:nvPr>
            <p:ph type="title"/>
          </p:nvPr>
        </p:nvSpPr>
        <p:spPr>
          <a:xfrm>
            <a:off x="468775" y="361950"/>
            <a:ext cx="11274552" cy="451231"/>
          </a:xfrm>
        </p:spPr>
        <p:txBody>
          <a:bodyPr/>
          <a:lstStyle/>
          <a:p>
            <a:r>
              <a:rPr lang="en-US" dirty="0"/>
              <a:t>A Guide for Leading the EA Practice</a:t>
            </a:r>
          </a:p>
        </p:txBody>
      </p:sp>
      <p:sp>
        <p:nvSpPr>
          <p:cNvPr id="3" name="TextBox 2">
            <a:extLst>
              <a:ext uri="{FF2B5EF4-FFF2-40B4-BE49-F238E27FC236}">
                <a16:creationId xmlns:a16="http://schemas.microsoft.com/office/drawing/2014/main" xmlns="" id="{0C4049E5-B61C-40AA-A56C-D23106F027BE}"/>
              </a:ext>
            </a:extLst>
          </p:cNvPr>
          <p:cNvSpPr txBox="1"/>
          <p:nvPr/>
        </p:nvSpPr>
        <p:spPr>
          <a:xfrm>
            <a:off x="5313826" y="3314362"/>
            <a:ext cx="1559076" cy="553998"/>
          </a:xfrm>
          <a:prstGeom prst="rect">
            <a:avLst/>
          </a:prstGeom>
          <a:noFill/>
        </p:spPr>
        <p:txBody>
          <a:bodyPr wrap="square" lIns="0" tIns="0" rIns="0" bIns="0" rtlCol="0">
            <a:spAutoFit/>
          </a:bodyPr>
          <a:lstStyle/>
          <a:p>
            <a:pPr algn="ctr"/>
            <a:r>
              <a:rPr lang="en-US" b="1" dirty="0"/>
              <a:t>Leading the EA Practice</a:t>
            </a:r>
          </a:p>
        </p:txBody>
      </p:sp>
      <p:sp>
        <p:nvSpPr>
          <p:cNvPr id="35" name="Freeform 9"/>
          <p:cNvSpPr>
            <a:spLocks/>
          </p:cNvSpPr>
          <p:nvPr/>
        </p:nvSpPr>
        <p:spPr bwMode="gray">
          <a:xfrm rot="16200000">
            <a:off x="4151905" y="3421915"/>
            <a:ext cx="2108540" cy="1760400"/>
          </a:xfrm>
          <a:custGeom>
            <a:avLst/>
            <a:gdLst/>
            <a:ahLst/>
            <a:cxnLst>
              <a:cxn ang="0">
                <a:pos x="1325" y="510"/>
              </a:cxn>
              <a:cxn ang="0">
                <a:pos x="1372" y="472"/>
              </a:cxn>
              <a:cxn ang="0">
                <a:pos x="1403" y="483"/>
              </a:cxn>
              <a:cxn ang="0">
                <a:pos x="1468" y="503"/>
              </a:cxn>
              <a:cxn ang="0">
                <a:pos x="1586" y="385"/>
              </a:cxn>
              <a:cxn ang="0">
                <a:pos x="1468" y="267"/>
              </a:cxn>
              <a:cxn ang="0">
                <a:pos x="1406" y="285"/>
              </a:cxn>
              <a:cxn ang="0">
                <a:pos x="1372" y="299"/>
              </a:cxn>
              <a:cxn ang="0">
                <a:pos x="1324" y="251"/>
              </a:cxn>
              <a:cxn ang="0">
                <a:pos x="1324" y="251"/>
              </a:cxn>
              <a:cxn ang="0">
                <a:pos x="1324" y="251"/>
              </a:cxn>
              <a:cxn ang="0">
                <a:pos x="1324" y="0"/>
              </a:cxn>
              <a:cxn ang="0">
                <a:pos x="1324" y="0"/>
              </a:cxn>
              <a:cxn ang="0">
                <a:pos x="0" y="1324"/>
              </a:cxn>
              <a:cxn ang="0">
                <a:pos x="248" y="1324"/>
              </a:cxn>
              <a:cxn ang="0">
                <a:pos x="254" y="1324"/>
              </a:cxn>
              <a:cxn ang="0">
                <a:pos x="300" y="1276"/>
              </a:cxn>
              <a:cxn ang="0">
                <a:pos x="285" y="1242"/>
              </a:cxn>
              <a:cxn ang="0">
                <a:pos x="268" y="1180"/>
              </a:cxn>
              <a:cxn ang="0">
                <a:pos x="385" y="1062"/>
              </a:cxn>
              <a:cxn ang="0">
                <a:pos x="503" y="1180"/>
              </a:cxn>
              <a:cxn ang="0">
                <a:pos x="484" y="1244"/>
              </a:cxn>
              <a:cxn ang="0">
                <a:pos x="472" y="1276"/>
              </a:cxn>
              <a:cxn ang="0">
                <a:pos x="510" y="1323"/>
              </a:cxn>
              <a:cxn ang="0">
                <a:pos x="517" y="1324"/>
              </a:cxn>
              <a:cxn ang="0">
                <a:pos x="789" y="1324"/>
              </a:cxn>
              <a:cxn ang="0">
                <a:pos x="1324" y="788"/>
              </a:cxn>
              <a:cxn ang="0">
                <a:pos x="1324" y="788"/>
              </a:cxn>
              <a:cxn ang="0">
                <a:pos x="1324" y="520"/>
              </a:cxn>
              <a:cxn ang="0">
                <a:pos x="1325" y="510"/>
              </a:cxn>
            </a:cxnLst>
            <a:rect l="0" t="0" r="r" b="b"/>
            <a:pathLst>
              <a:path w="1586" h="1324">
                <a:moveTo>
                  <a:pt x="1325" y="510"/>
                </a:moveTo>
                <a:cubicBezTo>
                  <a:pt x="1329" y="488"/>
                  <a:pt x="1349" y="472"/>
                  <a:pt x="1372" y="472"/>
                </a:cubicBezTo>
                <a:cubicBezTo>
                  <a:pt x="1384" y="472"/>
                  <a:pt x="1395" y="476"/>
                  <a:pt x="1403" y="483"/>
                </a:cubicBezTo>
                <a:cubicBezTo>
                  <a:pt x="1422" y="496"/>
                  <a:pt x="1444" y="503"/>
                  <a:pt x="1468" y="503"/>
                </a:cubicBezTo>
                <a:cubicBezTo>
                  <a:pt x="1533" y="503"/>
                  <a:pt x="1586" y="450"/>
                  <a:pt x="1586" y="385"/>
                </a:cubicBezTo>
                <a:cubicBezTo>
                  <a:pt x="1586" y="320"/>
                  <a:pt x="1533" y="267"/>
                  <a:pt x="1468" y="267"/>
                </a:cubicBezTo>
                <a:cubicBezTo>
                  <a:pt x="1445" y="267"/>
                  <a:pt x="1424" y="274"/>
                  <a:pt x="1406" y="285"/>
                </a:cubicBezTo>
                <a:cubicBezTo>
                  <a:pt x="1397" y="294"/>
                  <a:pt x="1385" y="299"/>
                  <a:pt x="1372" y="299"/>
                </a:cubicBezTo>
                <a:cubicBezTo>
                  <a:pt x="1345" y="299"/>
                  <a:pt x="1324" y="278"/>
                  <a:pt x="1324" y="251"/>
                </a:cubicBezTo>
                <a:cubicBezTo>
                  <a:pt x="1324" y="251"/>
                  <a:pt x="1324" y="251"/>
                  <a:pt x="1324" y="251"/>
                </a:cubicBezTo>
                <a:cubicBezTo>
                  <a:pt x="1324" y="251"/>
                  <a:pt x="1324" y="251"/>
                  <a:pt x="1324" y="251"/>
                </a:cubicBezTo>
                <a:cubicBezTo>
                  <a:pt x="1324" y="0"/>
                  <a:pt x="1324" y="0"/>
                  <a:pt x="1324" y="0"/>
                </a:cubicBezTo>
                <a:cubicBezTo>
                  <a:pt x="1324" y="0"/>
                  <a:pt x="1324" y="0"/>
                  <a:pt x="1324" y="0"/>
                </a:cubicBezTo>
                <a:cubicBezTo>
                  <a:pt x="593" y="0"/>
                  <a:pt x="0" y="592"/>
                  <a:pt x="0" y="1324"/>
                </a:cubicBezTo>
                <a:cubicBezTo>
                  <a:pt x="248" y="1324"/>
                  <a:pt x="248" y="1324"/>
                  <a:pt x="248" y="1324"/>
                </a:cubicBezTo>
                <a:cubicBezTo>
                  <a:pt x="254" y="1324"/>
                  <a:pt x="254" y="1324"/>
                  <a:pt x="254" y="1324"/>
                </a:cubicBezTo>
                <a:cubicBezTo>
                  <a:pt x="280" y="1324"/>
                  <a:pt x="300" y="1302"/>
                  <a:pt x="300" y="1276"/>
                </a:cubicBezTo>
                <a:cubicBezTo>
                  <a:pt x="300" y="1262"/>
                  <a:pt x="294" y="1250"/>
                  <a:pt x="285" y="1242"/>
                </a:cubicBezTo>
                <a:cubicBezTo>
                  <a:pt x="274" y="1224"/>
                  <a:pt x="268" y="1202"/>
                  <a:pt x="268" y="1180"/>
                </a:cubicBezTo>
                <a:cubicBezTo>
                  <a:pt x="268" y="1115"/>
                  <a:pt x="320" y="1062"/>
                  <a:pt x="385" y="1062"/>
                </a:cubicBezTo>
                <a:cubicBezTo>
                  <a:pt x="450" y="1062"/>
                  <a:pt x="503" y="1115"/>
                  <a:pt x="503" y="1180"/>
                </a:cubicBezTo>
                <a:cubicBezTo>
                  <a:pt x="503" y="1204"/>
                  <a:pt x="496" y="1226"/>
                  <a:pt x="484" y="1244"/>
                </a:cubicBezTo>
                <a:cubicBezTo>
                  <a:pt x="476" y="1253"/>
                  <a:pt x="472" y="1264"/>
                  <a:pt x="472" y="1276"/>
                </a:cubicBezTo>
                <a:cubicBezTo>
                  <a:pt x="472" y="1299"/>
                  <a:pt x="488" y="1318"/>
                  <a:pt x="510" y="1323"/>
                </a:cubicBezTo>
                <a:cubicBezTo>
                  <a:pt x="513" y="1323"/>
                  <a:pt x="514" y="1324"/>
                  <a:pt x="517" y="1324"/>
                </a:cubicBezTo>
                <a:cubicBezTo>
                  <a:pt x="789" y="1324"/>
                  <a:pt x="789" y="1324"/>
                  <a:pt x="789" y="1324"/>
                </a:cubicBezTo>
                <a:cubicBezTo>
                  <a:pt x="789" y="1028"/>
                  <a:pt x="1028" y="788"/>
                  <a:pt x="1324" y="788"/>
                </a:cubicBezTo>
                <a:cubicBezTo>
                  <a:pt x="1324" y="788"/>
                  <a:pt x="1324" y="788"/>
                  <a:pt x="1324" y="788"/>
                </a:cubicBezTo>
                <a:cubicBezTo>
                  <a:pt x="1324" y="520"/>
                  <a:pt x="1324" y="520"/>
                  <a:pt x="1324" y="520"/>
                </a:cubicBezTo>
                <a:cubicBezTo>
                  <a:pt x="1324" y="516"/>
                  <a:pt x="1324" y="513"/>
                  <a:pt x="1325" y="510"/>
                </a:cubicBezTo>
                <a:close/>
              </a:path>
            </a:pathLst>
          </a:custGeom>
          <a:solidFill>
            <a:srgbClr val="FEC10D"/>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_color1"/>
          <p:cNvSpPr>
            <a:spLocks/>
          </p:cNvSpPr>
          <p:nvPr/>
        </p:nvSpPr>
        <p:spPr bwMode="gray">
          <a:xfrm rot="16200000">
            <a:off x="4499454" y="1662106"/>
            <a:ext cx="1760682" cy="2107640"/>
          </a:xfrm>
          <a:custGeom>
            <a:avLst/>
            <a:gdLst/>
            <a:ahLst/>
            <a:cxnLst>
              <a:cxn ang="0">
                <a:pos x="0" y="0"/>
              </a:cxn>
              <a:cxn ang="0">
                <a:pos x="0" y="251"/>
              </a:cxn>
              <a:cxn ang="0">
                <a:pos x="0" y="251"/>
              </a:cxn>
              <a:cxn ang="0">
                <a:pos x="0" y="251"/>
              </a:cxn>
              <a:cxn ang="0">
                <a:pos x="48" y="299"/>
              </a:cxn>
              <a:cxn ang="0">
                <a:pos x="82" y="285"/>
              </a:cxn>
              <a:cxn ang="0">
                <a:pos x="144" y="267"/>
              </a:cxn>
              <a:cxn ang="0">
                <a:pos x="262" y="385"/>
              </a:cxn>
              <a:cxn ang="0">
                <a:pos x="144" y="503"/>
              </a:cxn>
              <a:cxn ang="0">
                <a:pos x="79" y="483"/>
              </a:cxn>
              <a:cxn ang="0">
                <a:pos x="48" y="472"/>
              </a:cxn>
              <a:cxn ang="0">
                <a:pos x="1" y="510"/>
              </a:cxn>
              <a:cxn ang="0">
                <a:pos x="0" y="520"/>
              </a:cxn>
              <a:cxn ang="0">
                <a:pos x="0" y="788"/>
              </a:cxn>
              <a:cxn ang="0">
                <a:pos x="535" y="1324"/>
              </a:cxn>
              <a:cxn ang="0">
                <a:pos x="805" y="1324"/>
              </a:cxn>
              <a:cxn ang="0">
                <a:pos x="813" y="1325"/>
              </a:cxn>
              <a:cxn ang="0">
                <a:pos x="852" y="1372"/>
              </a:cxn>
              <a:cxn ang="0">
                <a:pos x="840" y="1403"/>
              </a:cxn>
              <a:cxn ang="0">
                <a:pos x="821" y="1468"/>
              </a:cxn>
              <a:cxn ang="0">
                <a:pos x="938" y="1585"/>
              </a:cxn>
              <a:cxn ang="0">
                <a:pos x="1056" y="1468"/>
              </a:cxn>
              <a:cxn ang="0">
                <a:pos x="1038" y="1406"/>
              </a:cxn>
              <a:cxn ang="0">
                <a:pos x="1024" y="1372"/>
              </a:cxn>
              <a:cxn ang="0">
                <a:pos x="1072" y="1324"/>
              </a:cxn>
              <a:cxn ang="0">
                <a:pos x="1073" y="1324"/>
              </a:cxn>
              <a:cxn ang="0">
                <a:pos x="1324" y="1324"/>
              </a:cxn>
              <a:cxn ang="0">
                <a:pos x="0" y="0"/>
              </a:cxn>
            </a:cxnLst>
            <a:rect l="0" t="0" r="r" b="b"/>
            <a:pathLst>
              <a:path w="1324" h="1585">
                <a:moveTo>
                  <a:pt x="0" y="0"/>
                </a:moveTo>
                <a:cubicBezTo>
                  <a:pt x="0" y="251"/>
                  <a:pt x="0" y="251"/>
                  <a:pt x="0" y="251"/>
                </a:cubicBezTo>
                <a:cubicBezTo>
                  <a:pt x="0" y="251"/>
                  <a:pt x="0" y="251"/>
                  <a:pt x="0" y="251"/>
                </a:cubicBezTo>
                <a:cubicBezTo>
                  <a:pt x="0" y="251"/>
                  <a:pt x="0" y="251"/>
                  <a:pt x="0" y="251"/>
                </a:cubicBezTo>
                <a:cubicBezTo>
                  <a:pt x="0" y="278"/>
                  <a:pt x="21" y="299"/>
                  <a:pt x="48" y="299"/>
                </a:cubicBezTo>
                <a:cubicBezTo>
                  <a:pt x="61" y="299"/>
                  <a:pt x="73" y="294"/>
                  <a:pt x="82" y="285"/>
                </a:cubicBezTo>
                <a:cubicBezTo>
                  <a:pt x="100" y="274"/>
                  <a:pt x="121" y="267"/>
                  <a:pt x="144" y="267"/>
                </a:cubicBezTo>
                <a:cubicBezTo>
                  <a:pt x="209" y="267"/>
                  <a:pt x="262" y="320"/>
                  <a:pt x="262" y="385"/>
                </a:cubicBezTo>
                <a:cubicBezTo>
                  <a:pt x="262" y="450"/>
                  <a:pt x="209" y="503"/>
                  <a:pt x="144" y="503"/>
                </a:cubicBezTo>
                <a:cubicBezTo>
                  <a:pt x="120" y="503"/>
                  <a:pt x="98" y="496"/>
                  <a:pt x="79" y="483"/>
                </a:cubicBezTo>
                <a:cubicBezTo>
                  <a:pt x="71" y="476"/>
                  <a:pt x="60" y="472"/>
                  <a:pt x="48" y="472"/>
                </a:cubicBezTo>
                <a:cubicBezTo>
                  <a:pt x="25" y="472"/>
                  <a:pt x="5" y="488"/>
                  <a:pt x="1" y="510"/>
                </a:cubicBezTo>
                <a:cubicBezTo>
                  <a:pt x="0" y="513"/>
                  <a:pt x="0" y="516"/>
                  <a:pt x="0" y="520"/>
                </a:cubicBezTo>
                <a:cubicBezTo>
                  <a:pt x="0" y="788"/>
                  <a:pt x="0" y="788"/>
                  <a:pt x="0" y="788"/>
                </a:cubicBezTo>
                <a:cubicBezTo>
                  <a:pt x="296" y="788"/>
                  <a:pt x="535" y="1028"/>
                  <a:pt x="535" y="1324"/>
                </a:cubicBezTo>
                <a:cubicBezTo>
                  <a:pt x="805" y="1324"/>
                  <a:pt x="805" y="1324"/>
                  <a:pt x="805" y="1324"/>
                </a:cubicBezTo>
                <a:cubicBezTo>
                  <a:pt x="808" y="1324"/>
                  <a:pt x="810" y="1324"/>
                  <a:pt x="813" y="1325"/>
                </a:cubicBezTo>
                <a:cubicBezTo>
                  <a:pt x="835" y="1329"/>
                  <a:pt x="852" y="1348"/>
                  <a:pt x="852" y="1372"/>
                </a:cubicBezTo>
                <a:cubicBezTo>
                  <a:pt x="852" y="1384"/>
                  <a:pt x="848" y="1394"/>
                  <a:pt x="840" y="1403"/>
                </a:cubicBezTo>
                <a:cubicBezTo>
                  <a:pt x="828" y="1421"/>
                  <a:pt x="821" y="1444"/>
                  <a:pt x="821" y="1468"/>
                </a:cubicBezTo>
                <a:cubicBezTo>
                  <a:pt x="821" y="1533"/>
                  <a:pt x="873" y="1585"/>
                  <a:pt x="938" y="1585"/>
                </a:cubicBezTo>
                <a:cubicBezTo>
                  <a:pt x="1003" y="1585"/>
                  <a:pt x="1056" y="1533"/>
                  <a:pt x="1056" y="1468"/>
                </a:cubicBezTo>
                <a:cubicBezTo>
                  <a:pt x="1056" y="1445"/>
                  <a:pt x="1050" y="1424"/>
                  <a:pt x="1038" y="1406"/>
                </a:cubicBezTo>
                <a:cubicBezTo>
                  <a:pt x="1030" y="1397"/>
                  <a:pt x="1024" y="1385"/>
                  <a:pt x="1024" y="1372"/>
                </a:cubicBezTo>
                <a:cubicBezTo>
                  <a:pt x="1024" y="1345"/>
                  <a:pt x="1046" y="1324"/>
                  <a:pt x="1072" y="1324"/>
                </a:cubicBezTo>
                <a:cubicBezTo>
                  <a:pt x="1073" y="1324"/>
                  <a:pt x="1073" y="1324"/>
                  <a:pt x="1073" y="1324"/>
                </a:cubicBezTo>
                <a:cubicBezTo>
                  <a:pt x="1324" y="1324"/>
                  <a:pt x="1324" y="1324"/>
                  <a:pt x="1324" y="1324"/>
                </a:cubicBezTo>
                <a:cubicBezTo>
                  <a:pt x="1324" y="592"/>
                  <a:pt x="731" y="0"/>
                  <a:pt x="0" y="0"/>
                </a:cubicBezTo>
                <a:close/>
              </a:path>
            </a:pathLst>
          </a:custGeom>
          <a:solidFill>
            <a:srgbClr val="002856"/>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6"/>
          <p:cNvSpPr>
            <a:spLocks/>
          </p:cNvSpPr>
          <p:nvPr/>
        </p:nvSpPr>
        <p:spPr bwMode="gray">
          <a:xfrm rot="16200000">
            <a:off x="5912333" y="3421942"/>
            <a:ext cx="1760119" cy="2108766"/>
          </a:xfrm>
          <a:custGeom>
            <a:avLst/>
            <a:gdLst/>
            <a:ahLst/>
            <a:cxnLst>
              <a:cxn ang="0">
                <a:pos x="1324" y="1333"/>
              </a:cxn>
              <a:cxn ang="0">
                <a:pos x="1276" y="1286"/>
              </a:cxn>
              <a:cxn ang="0">
                <a:pos x="1242" y="1300"/>
              </a:cxn>
              <a:cxn ang="0">
                <a:pos x="1180" y="1318"/>
              </a:cxn>
              <a:cxn ang="0">
                <a:pos x="1062" y="1200"/>
              </a:cxn>
              <a:cxn ang="0">
                <a:pos x="1180" y="1083"/>
              </a:cxn>
              <a:cxn ang="0">
                <a:pos x="1245" y="1102"/>
              </a:cxn>
              <a:cxn ang="0">
                <a:pos x="1276" y="1114"/>
              </a:cxn>
              <a:cxn ang="0">
                <a:pos x="1323" y="1075"/>
              </a:cxn>
              <a:cxn ang="0">
                <a:pos x="1324" y="1065"/>
              </a:cxn>
              <a:cxn ang="0">
                <a:pos x="1324" y="797"/>
              </a:cxn>
              <a:cxn ang="0">
                <a:pos x="1324" y="797"/>
              </a:cxn>
              <a:cxn ang="0">
                <a:pos x="789" y="262"/>
              </a:cxn>
              <a:cxn ang="0">
                <a:pos x="517" y="262"/>
              </a:cxn>
              <a:cxn ang="0">
                <a:pos x="510" y="261"/>
              </a:cxn>
              <a:cxn ang="0">
                <a:pos x="472" y="214"/>
              </a:cxn>
              <a:cxn ang="0">
                <a:pos x="484" y="182"/>
              </a:cxn>
              <a:cxn ang="0">
                <a:pos x="503" y="118"/>
              </a:cxn>
              <a:cxn ang="0">
                <a:pos x="385" y="0"/>
              </a:cxn>
              <a:cxn ang="0">
                <a:pos x="268" y="118"/>
              </a:cxn>
              <a:cxn ang="0">
                <a:pos x="285" y="180"/>
              </a:cxn>
              <a:cxn ang="0">
                <a:pos x="300" y="214"/>
              </a:cxn>
              <a:cxn ang="0">
                <a:pos x="254" y="262"/>
              </a:cxn>
              <a:cxn ang="0">
                <a:pos x="248" y="262"/>
              </a:cxn>
              <a:cxn ang="0">
                <a:pos x="0" y="262"/>
              </a:cxn>
              <a:cxn ang="0">
                <a:pos x="1324" y="1586"/>
              </a:cxn>
              <a:cxn ang="0">
                <a:pos x="1324" y="1586"/>
              </a:cxn>
              <a:cxn ang="0">
                <a:pos x="1324" y="1337"/>
              </a:cxn>
              <a:cxn ang="0">
                <a:pos x="1324" y="1333"/>
              </a:cxn>
            </a:cxnLst>
            <a:rect l="0" t="0" r="r" b="b"/>
            <a:pathLst>
              <a:path w="1324" h="1586">
                <a:moveTo>
                  <a:pt x="1324" y="1333"/>
                </a:moveTo>
                <a:cubicBezTo>
                  <a:pt x="1324" y="1306"/>
                  <a:pt x="1302" y="1286"/>
                  <a:pt x="1276" y="1286"/>
                </a:cubicBezTo>
                <a:cubicBezTo>
                  <a:pt x="1263" y="1286"/>
                  <a:pt x="1251" y="1291"/>
                  <a:pt x="1242" y="1300"/>
                </a:cubicBezTo>
                <a:cubicBezTo>
                  <a:pt x="1224" y="1311"/>
                  <a:pt x="1203" y="1318"/>
                  <a:pt x="1180" y="1318"/>
                </a:cubicBezTo>
                <a:cubicBezTo>
                  <a:pt x="1115" y="1318"/>
                  <a:pt x="1062" y="1265"/>
                  <a:pt x="1062" y="1200"/>
                </a:cubicBezTo>
                <a:cubicBezTo>
                  <a:pt x="1062" y="1135"/>
                  <a:pt x="1115" y="1083"/>
                  <a:pt x="1180" y="1083"/>
                </a:cubicBezTo>
                <a:cubicBezTo>
                  <a:pt x="1204" y="1083"/>
                  <a:pt x="1226" y="1090"/>
                  <a:pt x="1245" y="1102"/>
                </a:cubicBezTo>
                <a:cubicBezTo>
                  <a:pt x="1253" y="1109"/>
                  <a:pt x="1264" y="1114"/>
                  <a:pt x="1276" y="1114"/>
                </a:cubicBezTo>
                <a:cubicBezTo>
                  <a:pt x="1299" y="1114"/>
                  <a:pt x="1319" y="1097"/>
                  <a:pt x="1323" y="1075"/>
                </a:cubicBezTo>
                <a:cubicBezTo>
                  <a:pt x="1324" y="1072"/>
                  <a:pt x="1324" y="1068"/>
                  <a:pt x="1324" y="1065"/>
                </a:cubicBezTo>
                <a:cubicBezTo>
                  <a:pt x="1324" y="797"/>
                  <a:pt x="1324" y="797"/>
                  <a:pt x="1324" y="797"/>
                </a:cubicBezTo>
                <a:cubicBezTo>
                  <a:pt x="1324" y="797"/>
                  <a:pt x="1324" y="797"/>
                  <a:pt x="1324" y="797"/>
                </a:cubicBezTo>
                <a:cubicBezTo>
                  <a:pt x="1028" y="797"/>
                  <a:pt x="789" y="557"/>
                  <a:pt x="789" y="262"/>
                </a:cubicBezTo>
                <a:cubicBezTo>
                  <a:pt x="517" y="262"/>
                  <a:pt x="517" y="262"/>
                  <a:pt x="517" y="262"/>
                </a:cubicBezTo>
                <a:cubicBezTo>
                  <a:pt x="514" y="262"/>
                  <a:pt x="513" y="261"/>
                  <a:pt x="510" y="261"/>
                </a:cubicBezTo>
                <a:cubicBezTo>
                  <a:pt x="488" y="256"/>
                  <a:pt x="472" y="237"/>
                  <a:pt x="472" y="214"/>
                </a:cubicBezTo>
                <a:cubicBezTo>
                  <a:pt x="472" y="202"/>
                  <a:pt x="476" y="191"/>
                  <a:pt x="484" y="182"/>
                </a:cubicBezTo>
                <a:cubicBezTo>
                  <a:pt x="496" y="164"/>
                  <a:pt x="503" y="142"/>
                  <a:pt x="503" y="118"/>
                </a:cubicBezTo>
                <a:cubicBezTo>
                  <a:pt x="503" y="53"/>
                  <a:pt x="450" y="0"/>
                  <a:pt x="385" y="0"/>
                </a:cubicBezTo>
                <a:cubicBezTo>
                  <a:pt x="320" y="0"/>
                  <a:pt x="268" y="53"/>
                  <a:pt x="268" y="118"/>
                </a:cubicBezTo>
                <a:cubicBezTo>
                  <a:pt x="268" y="140"/>
                  <a:pt x="274" y="162"/>
                  <a:pt x="285" y="180"/>
                </a:cubicBezTo>
                <a:cubicBezTo>
                  <a:pt x="294" y="188"/>
                  <a:pt x="300" y="200"/>
                  <a:pt x="300" y="214"/>
                </a:cubicBezTo>
                <a:cubicBezTo>
                  <a:pt x="300" y="240"/>
                  <a:pt x="280" y="262"/>
                  <a:pt x="254" y="262"/>
                </a:cubicBezTo>
                <a:cubicBezTo>
                  <a:pt x="248" y="262"/>
                  <a:pt x="248" y="262"/>
                  <a:pt x="248" y="262"/>
                </a:cubicBezTo>
                <a:cubicBezTo>
                  <a:pt x="0" y="262"/>
                  <a:pt x="0" y="262"/>
                  <a:pt x="0" y="262"/>
                </a:cubicBezTo>
                <a:cubicBezTo>
                  <a:pt x="0" y="993"/>
                  <a:pt x="593" y="1586"/>
                  <a:pt x="1324" y="1586"/>
                </a:cubicBezTo>
                <a:cubicBezTo>
                  <a:pt x="1324" y="1586"/>
                  <a:pt x="1324" y="1586"/>
                  <a:pt x="1324" y="1586"/>
                </a:cubicBezTo>
                <a:cubicBezTo>
                  <a:pt x="1324" y="1337"/>
                  <a:pt x="1324" y="1337"/>
                  <a:pt x="1324" y="1337"/>
                </a:cubicBezTo>
                <a:lnTo>
                  <a:pt x="1324" y="1333"/>
                </a:lnTo>
                <a:close/>
              </a:path>
            </a:pathLst>
          </a:custGeom>
          <a:solidFill>
            <a:srgbClr val="009AD7"/>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Freeform 7"/>
          <p:cNvSpPr>
            <a:spLocks/>
          </p:cNvSpPr>
          <p:nvPr/>
        </p:nvSpPr>
        <p:spPr bwMode="gray">
          <a:xfrm rot="16200000">
            <a:off x="5912305" y="2009655"/>
            <a:ext cx="2108540" cy="1760400"/>
          </a:xfrm>
          <a:custGeom>
            <a:avLst/>
            <a:gdLst/>
            <a:ahLst/>
            <a:cxnLst>
              <a:cxn ang="0">
                <a:pos x="1335" y="0"/>
              </a:cxn>
              <a:cxn ang="0">
                <a:pos x="1334" y="0"/>
              </a:cxn>
              <a:cxn ang="0">
                <a:pos x="1286" y="48"/>
              </a:cxn>
              <a:cxn ang="0">
                <a:pos x="1300" y="82"/>
              </a:cxn>
              <a:cxn ang="0">
                <a:pos x="1318" y="144"/>
              </a:cxn>
              <a:cxn ang="0">
                <a:pos x="1200" y="261"/>
              </a:cxn>
              <a:cxn ang="0">
                <a:pos x="1083" y="144"/>
              </a:cxn>
              <a:cxn ang="0">
                <a:pos x="1102" y="79"/>
              </a:cxn>
              <a:cxn ang="0">
                <a:pos x="1114" y="48"/>
              </a:cxn>
              <a:cxn ang="0">
                <a:pos x="1075" y="1"/>
              </a:cxn>
              <a:cxn ang="0">
                <a:pos x="1067" y="0"/>
              </a:cxn>
              <a:cxn ang="0">
                <a:pos x="797" y="0"/>
              </a:cxn>
              <a:cxn ang="0">
                <a:pos x="262" y="535"/>
              </a:cxn>
              <a:cxn ang="0">
                <a:pos x="262" y="803"/>
              </a:cxn>
              <a:cxn ang="0">
                <a:pos x="261" y="813"/>
              </a:cxn>
              <a:cxn ang="0">
                <a:pos x="214" y="852"/>
              </a:cxn>
              <a:cxn ang="0">
                <a:pos x="183" y="840"/>
              </a:cxn>
              <a:cxn ang="0">
                <a:pos x="118" y="821"/>
              </a:cxn>
              <a:cxn ang="0">
                <a:pos x="0" y="938"/>
              </a:cxn>
              <a:cxn ang="0">
                <a:pos x="118" y="1056"/>
              </a:cxn>
              <a:cxn ang="0">
                <a:pos x="180" y="1038"/>
              </a:cxn>
              <a:cxn ang="0">
                <a:pos x="214" y="1024"/>
              </a:cxn>
              <a:cxn ang="0">
                <a:pos x="262" y="1071"/>
              </a:cxn>
              <a:cxn ang="0">
                <a:pos x="262" y="1075"/>
              </a:cxn>
              <a:cxn ang="0">
                <a:pos x="262" y="1324"/>
              </a:cxn>
              <a:cxn ang="0">
                <a:pos x="1586" y="0"/>
              </a:cxn>
              <a:cxn ang="0">
                <a:pos x="1335" y="0"/>
              </a:cxn>
            </a:cxnLst>
            <a:rect l="0" t="0" r="r" b="b"/>
            <a:pathLst>
              <a:path w="1586" h="1324">
                <a:moveTo>
                  <a:pt x="1335" y="0"/>
                </a:moveTo>
                <a:cubicBezTo>
                  <a:pt x="1334" y="0"/>
                  <a:pt x="1334" y="0"/>
                  <a:pt x="1334" y="0"/>
                </a:cubicBezTo>
                <a:cubicBezTo>
                  <a:pt x="1308" y="0"/>
                  <a:pt x="1286" y="21"/>
                  <a:pt x="1286" y="48"/>
                </a:cubicBezTo>
                <a:cubicBezTo>
                  <a:pt x="1286" y="61"/>
                  <a:pt x="1292" y="73"/>
                  <a:pt x="1300" y="82"/>
                </a:cubicBezTo>
                <a:cubicBezTo>
                  <a:pt x="1312" y="100"/>
                  <a:pt x="1318" y="121"/>
                  <a:pt x="1318" y="144"/>
                </a:cubicBezTo>
                <a:cubicBezTo>
                  <a:pt x="1318" y="209"/>
                  <a:pt x="1265" y="261"/>
                  <a:pt x="1200" y="261"/>
                </a:cubicBezTo>
                <a:cubicBezTo>
                  <a:pt x="1135" y="261"/>
                  <a:pt x="1083" y="209"/>
                  <a:pt x="1083" y="144"/>
                </a:cubicBezTo>
                <a:cubicBezTo>
                  <a:pt x="1083" y="120"/>
                  <a:pt x="1090" y="97"/>
                  <a:pt x="1102" y="79"/>
                </a:cubicBezTo>
                <a:cubicBezTo>
                  <a:pt x="1110" y="70"/>
                  <a:pt x="1114" y="60"/>
                  <a:pt x="1114" y="48"/>
                </a:cubicBezTo>
                <a:cubicBezTo>
                  <a:pt x="1114" y="24"/>
                  <a:pt x="1097" y="5"/>
                  <a:pt x="1075" y="1"/>
                </a:cubicBezTo>
                <a:cubicBezTo>
                  <a:pt x="1072" y="0"/>
                  <a:pt x="1070" y="0"/>
                  <a:pt x="1067" y="0"/>
                </a:cubicBezTo>
                <a:cubicBezTo>
                  <a:pt x="797" y="0"/>
                  <a:pt x="797" y="0"/>
                  <a:pt x="797" y="0"/>
                </a:cubicBezTo>
                <a:cubicBezTo>
                  <a:pt x="797" y="295"/>
                  <a:pt x="558" y="535"/>
                  <a:pt x="262" y="535"/>
                </a:cubicBezTo>
                <a:cubicBezTo>
                  <a:pt x="262" y="803"/>
                  <a:pt x="262" y="803"/>
                  <a:pt x="262" y="803"/>
                </a:cubicBezTo>
                <a:cubicBezTo>
                  <a:pt x="262" y="806"/>
                  <a:pt x="262" y="810"/>
                  <a:pt x="261" y="813"/>
                </a:cubicBezTo>
                <a:cubicBezTo>
                  <a:pt x="257" y="835"/>
                  <a:pt x="237" y="852"/>
                  <a:pt x="214" y="852"/>
                </a:cubicBezTo>
                <a:cubicBezTo>
                  <a:pt x="202" y="852"/>
                  <a:pt x="191" y="847"/>
                  <a:pt x="183" y="840"/>
                </a:cubicBezTo>
                <a:cubicBezTo>
                  <a:pt x="164" y="828"/>
                  <a:pt x="142" y="821"/>
                  <a:pt x="118" y="821"/>
                </a:cubicBezTo>
                <a:cubicBezTo>
                  <a:pt x="53" y="821"/>
                  <a:pt x="0" y="873"/>
                  <a:pt x="0" y="938"/>
                </a:cubicBezTo>
                <a:cubicBezTo>
                  <a:pt x="0" y="1003"/>
                  <a:pt x="53" y="1056"/>
                  <a:pt x="118" y="1056"/>
                </a:cubicBezTo>
                <a:cubicBezTo>
                  <a:pt x="141" y="1056"/>
                  <a:pt x="162" y="1049"/>
                  <a:pt x="180" y="1038"/>
                </a:cubicBezTo>
                <a:cubicBezTo>
                  <a:pt x="189" y="1029"/>
                  <a:pt x="201" y="1024"/>
                  <a:pt x="214" y="1024"/>
                </a:cubicBezTo>
                <a:cubicBezTo>
                  <a:pt x="240" y="1024"/>
                  <a:pt x="262" y="1044"/>
                  <a:pt x="262" y="1071"/>
                </a:cubicBezTo>
                <a:cubicBezTo>
                  <a:pt x="262" y="1075"/>
                  <a:pt x="262" y="1075"/>
                  <a:pt x="262" y="1075"/>
                </a:cubicBezTo>
                <a:cubicBezTo>
                  <a:pt x="262" y="1324"/>
                  <a:pt x="262" y="1324"/>
                  <a:pt x="262" y="1324"/>
                </a:cubicBezTo>
                <a:cubicBezTo>
                  <a:pt x="993" y="1324"/>
                  <a:pt x="1586" y="731"/>
                  <a:pt x="1586" y="0"/>
                </a:cubicBezTo>
                <a:lnTo>
                  <a:pt x="1335" y="0"/>
                </a:lnTo>
                <a:close/>
              </a:path>
            </a:pathLst>
          </a:custGeom>
          <a:solidFill>
            <a:srgbClr val="FF540A"/>
          </a:solidFill>
          <a:ln w="28575" cap="flat">
            <a:solidFill>
              <a:srgbClr val="FFFFFF"/>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Bogen 41">
            <a:extLst>
              <a:ext uri="{FF2B5EF4-FFF2-40B4-BE49-F238E27FC236}">
                <a16:creationId xmlns:a16="http://schemas.microsoft.com/office/drawing/2014/main" xmlns="" id="{E7780FB6-EDE4-43DB-A171-3374C3CFA00D}"/>
              </a:ext>
            </a:extLst>
          </p:cNvPr>
          <p:cNvSpPr/>
          <p:nvPr/>
        </p:nvSpPr>
        <p:spPr>
          <a:xfrm rot="16200000">
            <a:off x="4135224" y="1648473"/>
            <a:ext cx="3911166" cy="3911166"/>
          </a:xfrm>
          <a:prstGeom prst="arc">
            <a:avLst>
              <a:gd name="adj1" fmla="val 16105285"/>
              <a:gd name="adj2" fmla="val 17590561"/>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Bogen 42">
            <a:extLst>
              <a:ext uri="{FF2B5EF4-FFF2-40B4-BE49-F238E27FC236}">
                <a16:creationId xmlns:a16="http://schemas.microsoft.com/office/drawing/2014/main" xmlns="" id="{00586085-02C0-407C-9DBA-7B661DE750CB}"/>
              </a:ext>
            </a:extLst>
          </p:cNvPr>
          <p:cNvSpPr/>
          <p:nvPr/>
        </p:nvSpPr>
        <p:spPr>
          <a:xfrm rot="16200000">
            <a:off x="4135224" y="1648473"/>
            <a:ext cx="3911166" cy="3911166"/>
          </a:xfrm>
          <a:prstGeom prst="arc">
            <a:avLst>
              <a:gd name="adj1" fmla="val 20401446"/>
              <a:gd name="adj2" fmla="val 25979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Bogen 44">
            <a:extLst>
              <a:ext uri="{FF2B5EF4-FFF2-40B4-BE49-F238E27FC236}">
                <a16:creationId xmlns:a16="http://schemas.microsoft.com/office/drawing/2014/main" xmlns="" id="{39AF5A31-463F-494A-BD3E-016F239A74A8}"/>
              </a:ext>
            </a:extLst>
          </p:cNvPr>
          <p:cNvSpPr/>
          <p:nvPr/>
        </p:nvSpPr>
        <p:spPr>
          <a:xfrm rot="16200000">
            <a:off x="4135224" y="1648473"/>
            <a:ext cx="3911166" cy="3911166"/>
          </a:xfrm>
          <a:prstGeom prst="arc">
            <a:avLst>
              <a:gd name="adj1" fmla="val 9834753"/>
              <a:gd name="adj2" fmla="val 11371075"/>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8" name="Gerade Verbindung 31" descr="PresentationLoad.com">
            <a:extLst>
              <a:ext uri="{FF2B5EF4-FFF2-40B4-BE49-F238E27FC236}">
                <a16:creationId xmlns:a16="http://schemas.microsoft.com/office/drawing/2014/main" xmlns="" id="{6A2E4CEA-462C-4980-ADEB-DEAFBDD26211}"/>
              </a:ext>
            </a:extLst>
          </p:cNvPr>
          <p:cNvCxnSpPr>
            <a:cxnSpLocks/>
          </p:cNvCxnSpPr>
          <p:nvPr/>
        </p:nvCxnSpPr>
        <p:spPr bwMode="gray">
          <a:xfrm>
            <a:off x="8433645" y="3656366"/>
            <a:ext cx="3304330" cy="0"/>
          </a:xfrm>
          <a:prstGeom prst="line">
            <a:avLst/>
          </a:prstGeom>
          <a:noFill/>
          <a:ln w="25400">
            <a:solidFill>
              <a:srgbClr val="6F7878"/>
            </a:solidFill>
            <a:prstDash val="dash"/>
            <a:round/>
            <a:headEnd/>
            <a:tailEnd/>
          </a:ln>
        </p:spPr>
      </p:cxnSp>
      <p:sp>
        <p:nvSpPr>
          <p:cNvPr id="44" name="Bogen 43">
            <a:extLst>
              <a:ext uri="{FF2B5EF4-FFF2-40B4-BE49-F238E27FC236}">
                <a16:creationId xmlns:a16="http://schemas.microsoft.com/office/drawing/2014/main" xmlns="" id="{E44EAFE4-8055-4485-8522-F77DFFC88627}"/>
              </a:ext>
            </a:extLst>
          </p:cNvPr>
          <p:cNvSpPr/>
          <p:nvPr/>
        </p:nvSpPr>
        <p:spPr>
          <a:xfrm rot="16200000">
            <a:off x="4170689" y="1642867"/>
            <a:ext cx="3911166" cy="3885056"/>
          </a:xfrm>
          <a:prstGeom prst="arc">
            <a:avLst>
              <a:gd name="adj1" fmla="val 5298027"/>
              <a:gd name="adj2" fmla="val 6178319"/>
            </a:avLst>
          </a:prstGeom>
          <a:ln w="22225">
            <a:solidFill>
              <a:srgbClr val="6F7878"/>
            </a:solidFill>
            <a:prstDash val="sysDash"/>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895637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4392A92-09FA-4DDB-B46F-2E85AD7AD341}"/>
              </a:ext>
            </a:extLst>
          </p:cNvPr>
          <p:cNvSpPr>
            <a:spLocks noGrp="1"/>
          </p:cNvSpPr>
          <p:nvPr>
            <p:ph type="title"/>
          </p:nvPr>
        </p:nvSpPr>
        <p:spPr>
          <a:xfrm>
            <a:off x="468775" y="361950"/>
            <a:ext cx="11274552" cy="451231"/>
          </a:xfrm>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xmlns="" id="{FF80A4E5-7031-4093-AF50-DCEEADE7AF03}"/>
              </a:ext>
            </a:extLst>
          </p:cNvPr>
          <p:cNvSpPr>
            <a:spLocks noGrp="1"/>
          </p:cNvSpPr>
          <p:nvPr>
            <p:ph sz="quarter" idx="10"/>
          </p:nvPr>
        </p:nvSpPr>
        <p:spPr/>
        <p:txBody>
          <a:bodyPr/>
          <a:lstStyle/>
          <a:p>
            <a:pPr lvl="0"/>
            <a:r>
              <a:rPr lang="en-US" dirty="0">
                <a:solidFill>
                  <a:srgbClr val="000000"/>
                </a:solidFill>
              </a:rPr>
              <a:t>What are the top challenges, priorities or issues affecting enterprise architecture leaders?</a:t>
            </a:r>
          </a:p>
          <a:p>
            <a:pPr lvl="0"/>
            <a:r>
              <a:rPr lang="en-US" dirty="0">
                <a:solidFill>
                  <a:srgbClr val="000000"/>
                </a:solidFill>
              </a:rPr>
              <a:t>What are the major trends affecting enterprise architecture leaders?</a:t>
            </a:r>
          </a:p>
          <a:p>
            <a:pPr lvl="0"/>
            <a:r>
              <a:rPr lang="en-US" dirty="0">
                <a:solidFill>
                  <a:srgbClr val="000000"/>
                </a:solidFill>
              </a:rPr>
              <a:t>What actions should the enterprise architecture leader take now to be successful?</a:t>
            </a:r>
          </a:p>
        </p:txBody>
      </p:sp>
    </p:spTree>
    <p:extLst>
      <p:ext uri="{BB962C8B-B14F-4D97-AF65-F5344CB8AC3E}">
        <p14:creationId xmlns:p14="http://schemas.microsoft.com/office/powerpoint/2010/main" val="196439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B098CD6-0A9D-6646-990E-72D65A54AB54}"/>
              </a:ext>
            </a:extLst>
          </p:cNvPr>
          <p:cNvSpPr/>
          <p:nvPr/>
        </p:nvSpPr>
        <p:spPr>
          <a:xfrm>
            <a:off x="409074" y="1457432"/>
            <a:ext cx="11430000" cy="79427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xmlns="" id="{14392A92-09FA-4DDB-B46F-2E85AD7AD341}"/>
              </a:ext>
            </a:extLst>
          </p:cNvPr>
          <p:cNvSpPr>
            <a:spLocks noGrp="1"/>
          </p:cNvSpPr>
          <p:nvPr>
            <p:ph type="title"/>
          </p:nvPr>
        </p:nvSpPr>
        <p:spPr>
          <a:xfrm>
            <a:off x="468775" y="361950"/>
            <a:ext cx="11274552" cy="451231"/>
          </a:xfrm>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xmlns="" id="{FF80A4E5-7031-4093-AF50-DCEEADE7AF03}"/>
              </a:ext>
            </a:extLst>
          </p:cNvPr>
          <p:cNvSpPr>
            <a:spLocks noGrp="1"/>
          </p:cNvSpPr>
          <p:nvPr>
            <p:ph sz="quarter" idx="10"/>
          </p:nvPr>
        </p:nvSpPr>
        <p:spPr/>
        <p:txBody>
          <a:bodyPr/>
          <a:lstStyle/>
          <a:p>
            <a:pPr lvl="0"/>
            <a:r>
              <a:rPr lang="en-US" dirty="0">
                <a:solidFill>
                  <a:schemeClr val="bg1"/>
                </a:solidFill>
              </a:rPr>
              <a:t>What are the top challenges, priorities or issues affecting enterprise architecture leaders?</a:t>
            </a:r>
          </a:p>
          <a:p>
            <a:pPr lvl="0"/>
            <a:r>
              <a:rPr lang="en-US" dirty="0">
                <a:solidFill>
                  <a:srgbClr val="6F7878"/>
                </a:solidFill>
              </a:rPr>
              <a:t>What are the major trends affecting enterprise architecture leaders?</a:t>
            </a:r>
          </a:p>
          <a:p>
            <a:pPr lvl="0"/>
            <a:r>
              <a:rPr lang="en-US" dirty="0">
                <a:solidFill>
                  <a:srgbClr val="6F7878"/>
                </a:solidFill>
              </a:rPr>
              <a:t>What actions should the enterprise architecture leader take now to be successful?</a:t>
            </a:r>
          </a:p>
        </p:txBody>
      </p:sp>
    </p:spTree>
    <p:extLst>
      <p:ext uri="{BB962C8B-B14F-4D97-AF65-F5344CB8AC3E}">
        <p14:creationId xmlns:p14="http://schemas.microsoft.com/office/powerpoint/2010/main" val="203094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E42B1-3F67-4888-A944-C55383519B76}"/>
              </a:ext>
            </a:extLst>
          </p:cNvPr>
          <p:cNvSpPr>
            <a:spLocks noGrp="1"/>
          </p:cNvSpPr>
          <p:nvPr>
            <p:ph type="title"/>
          </p:nvPr>
        </p:nvSpPr>
        <p:spPr>
          <a:xfrm>
            <a:off x="457200" y="361950"/>
            <a:ext cx="11274552" cy="451231"/>
          </a:xfrm>
        </p:spPr>
        <p:txBody>
          <a:bodyPr/>
          <a:lstStyle/>
          <a:p>
            <a:r>
              <a:rPr lang="en-US" dirty="0"/>
              <a:t>Challenge No. 1: Businesses Want to Accelerate Digital</a:t>
            </a:r>
          </a:p>
        </p:txBody>
      </p:sp>
      <p:sp>
        <p:nvSpPr>
          <p:cNvPr id="21" name="Oval 20">
            <a:extLst>
              <a:ext uri="{FF2B5EF4-FFF2-40B4-BE49-F238E27FC236}">
                <a16:creationId xmlns:a16="http://schemas.microsoft.com/office/drawing/2014/main" xmlns="" id="{4556D31F-2F09-486E-971A-9020E80A990C}"/>
              </a:ext>
            </a:extLst>
          </p:cNvPr>
          <p:cNvSpPr/>
          <p:nvPr/>
        </p:nvSpPr>
        <p:spPr>
          <a:xfrm>
            <a:off x="1043684" y="2065075"/>
            <a:ext cx="1780592" cy="1783273"/>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6" name="TextBox 15">
            <a:extLst>
              <a:ext uri="{FF2B5EF4-FFF2-40B4-BE49-F238E27FC236}">
                <a16:creationId xmlns:a16="http://schemas.microsoft.com/office/drawing/2014/main" xmlns="" id="{0B5A43E5-0C6D-47E5-A050-A070E8C992CC}"/>
              </a:ext>
            </a:extLst>
          </p:cNvPr>
          <p:cNvSpPr txBox="1"/>
          <p:nvPr/>
        </p:nvSpPr>
        <p:spPr>
          <a:xfrm>
            <a:off x="1230171" y="2402713"/>
            <a:ext cx="1407618" cy="1107996"/>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Black"/>
                <a:ea typeface="+mn-ea"/>
                <a:cs typeface="+mn-cs"/>
              </a:rPr>
              <a:t>39%</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Transform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Business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Model</a:t>
            </a:r>
          </a:p>
        </p:txBody>
      </p:sp>
      <p:sp>
        <p:nvSpPr>
          <p:cNvPr id="7" name="Oval 6">
            <a:extLst>
              <a:ext uri="{FF2B5EF4-FFF2-40B4-BE49-F238E27FC236}">
                <a16:creationId xmlns:a16="http://schemas.microsoft.com/office/drawing/2014/main" xmlns="" id="{CBAF786C-A74A-441D-8771-0F0B6286B471}"/>
              </a:ext>
            </a:extLst>
          </p:cNvPr>
          <p:cNvSpPr>
            <a:spLocks noChangeAspect="1"/>
          </p:cNvSpPr>
          <p:nvPr/>
        </p:nvSpPr>
        <p:spPr>
          <a:xfrm>
            <a:off x="2476938" y="1865625"/>
            <a:ext cx="2182172" cy="2182173"/>
          </a:xfrm>
          <a:prstGeom prst="ellipse">
            <a:avLst/>
          </a:prstGeom>
          <a:solidFill>
            <a:srgbClr val="00285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Black"/>
              <a:ea typeface="+mn-ea"/>
              <a:cs typeface="+mn-cs"/>
            </a:endParaRPr>
          </a:p>
        </p:txBody>
      </p:sp>
      <p:sp>
        <p:nvSpPr>
          <p:cNvPr id="6" name="Oval 5">
            <a:extLst>
              <a:ext uri="{FF2B5EF4-FFF2-40B4-BE49-F238E27FC236}">
                <a16:creationId xmlns:a16="http://schemas.microsoft.com/office/drawing/2014/main" xmlns="" id="{733E3BCF-2841-4F1D-8A5C-0CB38ED918C5}"/>
              </a:ext>
            </a:extLst>
          </p:cNvPr>
          <p:cNvSpPr>
            <a:spLocks noChangeAspect="1"/>
          </p:cNvSpPr>
          <p:nvPr/>
        </p:nvSpPr>
        <p:spPr>
          <a:xfrm>
            <a:off x="3979616" y="1820163"/>
            <a:ext cx="2273096" cy="2273096"/>
          </a:xfrm>
          <a:prstGeom prst="ellipse">
            <a:avLst/>
          </a:prstGeom>
          <a:solidFill>
            <a:srgbClr val="00285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Black"/>
              <a:ea typeface="+mn-ea"/>
              <a:cs typeface="+mn-cs"/>
            </a:endParaRPr>
          </a:p>
        </p:txBody>
      </p:sp>
      <p:sp>
        <p:nvSpPr>
          <p:cNvPr id="5" name="Oval 4">
            <a:extLst>
              <a:ext uri="{FF2B5EF4-FFF2-40B4-BE49-F238E27FC236}">
                <a16:creationId xmlns:a16="http://schemas.microsoft.com/office/drawing/2014/main" xmlns="" id="{ED106F08-1446-4219-A5EA-70BA15F2ADBD}"/>
              </a:ext>
            </a:extLst>
          </p:cNvPr>
          <p:cNvSpPr>
            <a:spLocks noChangeAspect="1"/>
          </p:cNvSpPr>
          <p:nvPr/>
        </p:nvSpPr>
        <p:spPr>
          <a:xfrm>
            <a:off x="5668412" y="1563138"/>
            <a:ext cx="2727716" cy="2727716"/>
          </a:xfrm>
          <a:prstGeom prst="ellipse">
            <a:avLst/>
          </a:prstGeom>
          <a:solidFill>
            <a:srgbClr val="002856"/>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Black"/>
              <a:ea typeface="+mn-ea"/>
              <a:cs typeface="+mn-cs"/>
            </a:endParaRPr>
          </a:p>
        </p:txBody>
      </p:sp>
      <p:sp>
        <p:nvSpPr>
          <p:cNvPr id="11" name="TextBox 10">
            <a:extLst>
              <a:ext uri="{FF2B5EF4-FFF2-40B4-BE49-F238E27FC236}">
                <a16:creationId xmlns:a16="http://schemas.microsoft.com/office/drawing/2014/main" xmlns="" id="{D07D04EC-C784-42DD-8487-38BE366364F8}"/>
              </a:ext>
            </a:extLst>
          </p:cNvPr>
          <p:cNvSpPr txBox="1"/>
          <p:nvPr/>
        </p:nvSpPr>
        <p:spPr>
          <a:xfrm>
            <a:off x="6001779" y="2510435"/>
            <a:ext cx="2060983" cy="892552"/>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Black"/>
                <a:ea typeface="+mn-ea"/>
                <a:cs typeface="+mn-cs"/>
              </a:rPr>
              <a:t>60%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Operational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Excellence</a:t>
            </a:r>
          </a:p>
        </p:txBody>
      </p:sp>
      <p:sp>
        <p:nvSpPr>
          <p:cNvPr id="20" name="Oval 19">
            <a:extLst>
              <a:ext uri="{FF2B5EF4-FFF2-40B4-BE49-F238E27FC236}">
                <a16:creationId xmlns:a16="http://schemas.microsoft.com/office/drawing/2014/main" xmlns="" id="{AE45CCC1-81DF-4CE6-A055-CDFAE1B84CD3}"/>
              </a:ext>
            </a:extLst>
          </p:cNvPr>
          <p:cNvSpPr/>
          <p:nvPr/>
        </p:nvSpPr>
        <p:spPr>
          <a:xfrm>
            <a:off x="7965982" y="1354612"/>
            <a:ext cx="3182335" cy="3182335"/>
          </a:xfrm>
          <a:prstGeom prst="ellipse">
            <a:avLst/>
          </a:prstGeom>
          <a:solidFill>
            <a:srgbClr val="009AD7"/>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TextBox 2">
            <a:extLst>
              <a:ext uri="{FF2B5EF4-FFF2-40B4-BE49-F238E27FC236}">
                <a16:creationId xmlns:a16="http://schemas.microsoft.com/office/drawing/2014/main" xmlns="" id="{3F1A2F70-785B-4561-987C-025AF846EB11}"/>
              </a:ext>
            </a:extLst>
          </p:cNvPr>
          <p:cNvSpPr txBox="1"/>
          <p:nvPr/>
        </p:nvSpPr>
        <p:spPr>
          <a:xfrm>
            <a:off x="8327413" y="2618157"/>
            <a:ext cx="2459472" cy="677108"/>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rial Black"/>
                <a:ea typeface="+mn-ea"/>
                <a:cs typeface="+mn-cs"/>
              </a:rPr>
              <a:t>69%</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Arial Black"/>
                <a:ea typeface="+mn-ea"/>
                <a:cs typeface="+mn-cs"/>
              </a:rPr>
              <a:t>Acceleration</a:t>
            </a:r>
          </a:p>
        </p:txBody>
      </p:sp>
      <p:sp>
        <p:nvSpPr>
          <p:cNvPr id="12" name="TextBox 11">
            <a:extLst>
              <a:ext uri="{FF2B5EF4-FFF2-40B4-BE49-F238E27FC236}">
                <a16:creationId xmlns:a16="http://schemas.microsoft.com/office/drawing/2014/main" xmlns="" id="{2A3FF57D-F2C0-476C-A533-D7A8718A5CF7}"/>
              </a:ext>
            </a:extLst>
          </p:cNvPr>
          <p:cNvSpPr txBox="1"/>
          <p:nvPr/>
        </p:nvSpPr>
        <p:spPr>
          <a:xfrm>
            <a:off x="4190494" y="2510435"/>
            <a:ext cx="1798333" cy="892552"/>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Black"/>
                <a:ea typeface="+mn-ea"/>
                <a:cs typeface="+mn-cs"/>
              </a:rPr>
              <a:t>50%</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Cost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 Optimization</a:t>
            </a:r>
          </a:p>
        </p:txBody>
      </p:sp>
      <p:sp>
        <p:nvSpPr>
          <p:cNvPr id="13" name="TextBox 12">
            <a:extLst>
              <a:ext uri="{FF2B5EF4-FFF2-40B4-BE49-F238E27FC236}">
                <a16:creationId xmlns:a16="http://schemas.microsoft.com/office/drawing/2014/main" xmlns="" id="{4F8179D7-16F1-4B71-86A3-68EDEEE62299}"/>
              </a:ext>
            </a:extLst>
          </p:cNvPr>
          <p:cNvSpPr txBox="1"/>
          <p:nvPr/>
        </p:nvSpPr>
        <p:spPr>
          <a:xfrm>
            <a:off x="2702539" y="2510435"/>
            <a:ext cx="1571947" cy="892552"/>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Arial Black"/>
                <a:ea typeface="+mn-ea"/>
                <a:cs typeface="+mn-cs"/>
              </a:rPr>
              <a:t>48%</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Increase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Arial Black"/>
                <a:ea typeface="+mn-ea"/>
                <a:cs typeface="+mn-cs"/>
              </a:rPr>
              <a:t>Investment</a:t>
            </a:r>
          </a:p>
        </p:txBody>
      </p:sp>
      <p:sp>
        <p:nvSpPr>
          <p:cNvPr id="18" name="Google Shape;442;p9">
            <a:extLst>
              <a:ext uri="{FF2B5EF4-FFF2-40B4-BE49-F238E27FC236}">
                <a16:creationId xmlns:a16="http://schemas.microsoft.com/office/drawing/2014/main" xmlns="" id="{61041FF2-5B38-F240-8491-DA48B780CFB1}"/>
              </a:ext>
            </a:extLst>
          </p:cNvPr>
          <p:cNvSpPr txBox="1"/>
          <p:nvPr/>
        </p:nvSpPr>
        <p:spPr>
          <a:xfrm>
            <a:off x="457199" y="5439513"/>
            <a:ext cx="11280775" cy="612468"/>
          </a:xfrm>
          <a:prstGeom prst="rect">
            <a:avLst/>
          </a:prstGeom>
          <a:noFill/>
          <a:ln>
            <a:noFill/>
          </a:ln>
        </p:spPr>
        <p:txBody>
          <a:bodyPr spcFirstLastPara="1" wrap="square" lIns="0" tIns="0" rIns="0" bIns="27425" anchor="b" anchorCtr="0">
            <a:spAutoFit/>
          </a:bodyPr>
          <a:lstStyle/>
          <a:p>
            <a:r>
              <a:rPr lang="en-US" sz="1400" dirty="0">
                <a:solidFill>
                  <a:srgbClr val="6F7878"/>
                </a:solidFill>
                <a:ea typeface="Arial"/>
                <a:cs typeface="Arial"/>
                <a:sym typeface="Arial"/>
              </a:rPr>
              <a:t>n = 260, all respondents, excluding “don't know,” multiple responses allowed </a:t>
            </a:r>
          </a:p>
          <a:p>
            <a:pPr lvl="0"/>
            <a:r>
              <a:rPr lang="en-US" sz="1200" dirty="0">
                <a:solidFill>
                  <a:srgbClr val="6F7878"/>
                </a:solidFill>
                <a:ea typeface="Arial"/>
                <a:cs typeface="Arial"/>
                <a:sym typeface="Arial"/>
              </a:rPr>
              <a:t>Q. What kind of impact do disruptions caused by COVID-19 have on your organization’s digital business initiatives? </a:t>
            </a:r>
            <a:br>
              <a:rPr lang="en-US" sz="1200" dirty="0">
                <a:solidFill>
                  <a:srgbClr val="6F7878"/>
                </a:solidFill>
                <a:ea typeface="Arial"/>
                <a:cs typeface="Arial"/>
                <a:sym typeface="Arial"/>
              </a:rPr>
            </a:br>
            <a:r>
              <a:rPr lang="en-US" sz="1200" dirty="0">
                <a:solidFill>
                  <a:srgbClr val="6F7878"/>
                </a:solidFill>
                <a:ea typeface="Arial"/>
                <a:cs typeface="Arial"/>
                <a:sym typeface="Arial"/>
              </a:rPr>
              <a:t>Source: Gartner View from the Board of Directors 2021</a:t>
            </a:r>
          </a:p>
        </p:txBody>
      </p:sp>
    </p:spTree>
    <p:extLst>
      <p:ext uri="{BB962C8B-B14F-4D97-AF65-F5344CB8AC3E}">
        <p14:creationId xmlns:p14="http://schemas.microsoft.com/office/powerpoint/2010/main" val="4043488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dirty="0"/>
              <a:t>Challenge No. 2: “Democratization” of Digital Capabilities Strains Traditional IT Organizations</a:t>
            </a:r>
          </a:p>
        </p:txBody>
      </p:sp>
      <p:graphicFrame>
        <p:nvGraphicFramePr>
          <p:cNvPr id="26" name="Chart Web">
            <a:extLst>
              <a:ext uri="{FF2B5EF4-FFF2-40B4-BE49-F238E27FC236}">
                <a16:creationId xmlns:a16="http://schemas.microsoft.com/office/drawing/2014/main" xmlns="" id="{65B07C1C-5971-4F34-AE6A-435C765316CD}"/>
              </a:ext>
            </a:extLst>
          </p:cNvPr>
          <p:cNvGraphicFramePr/>
          <p:nvPr>
            <p:extLst>
              <p:ext uri="{D42A27DB-BD31-4B8C-83A1-F6EECF244321}">
                <p14:modId xmlns:p14="http://schemas.microsoft.com/office/powerpoint/2010/main" val="1084328155"/>
              </p:ext>
            </p:extLst>
          </p:nvPr>
        </p:nvGraphicFramePr>
        <p:xfrm>
          <a:off x="5617069" y="2118024"/>
          <a:ext cx="550545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xmlns="" id="{AD6D90E6-CB3C-45BD-AEF9-5B11F9E42726}"/>
              </a:ext>
            </a:extLst>
          </p:cNvPr>
          <p:cNvSpPr txBox="1"/>
          <p:nvPr/>
        </p:nvSpPr>
        <p:spPr>
          <a:xfrm>
            <a:off x="9617075" y="2993814"/>
            <a:ext cx="993775" cy="830997"/>
          </a:xfrm>
          <a:prstGeom prst="rect">
            <a:avLst/>
          </a:prstGeom>
        </p:spPr>
        <p:txBody>
          <a:bodyPr wrap="square" lIns="0" tIns="91440" rIns="0" bIns="9144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49%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Technology “End Users”</a:t>
            </a:r>
          </a:p>
        </p:txBody>
      </p:sp>
      <p:sp>
        <p:nvSpPr>
          <p:cNvPr id="28" name="TextBox 27">
            <a:extLst>
              <a:ext uri="{FF2B5EF4-FFF2-40B4-BE49-F238E27FC236}">
                <a16:creationId xmlns:a16="http://schemas.microsoft.com/office/drawing/2014/main" xmlns="" id="{DE968C25-85A9-40A0-A276-65E52202757F}"/>
              </a:ext>
            </a:extLst>
          </p:cNvPr>
          <p:cNvSpPr txBox="1"/>
          <p:nvPr/>
        </p:nvSpPr>
        <p:spPr>
          <a:xfrm>
            <a:off x="5191940" y="3165566"/>
            <a:ext cx="1380574" cy="830997"/>
          </a:xfrm>
          <a:prstGeom prst="rect">
            <a:avLst/>
          </a:prstGeom>
        </p:spPr>
        <p:txBody>
          <a:bodyPr wrap="square" lIns="0" tIns="91440" rIns="0" bIns="9144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41%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Business Technologists</a:t>
            </a:r>
          </a:p>
        </p:txBody>
      </p:sp>
      <p:sp>
        <p:nvSpPr>
          <p:cNvPr id="30" name="TextBox 29">
            <a:extLst>
              <a:ext uri="{FF2B5EF4-FFF2-40B4-BE49-F238E27FC236}">
                <a16:creationId xmlns:a16="http://schemas.microsoft.com/office/drawing/2014/main" xmlns="" id="{D3DF6AF5-EFDD-4B0B-BAFE-7C97D799E221}"/>
              </a:ext>
            </a:extLst>
          </p:cNvPr>
          <p:cNvSpPr txBox="1"/>
          <p:nvPr/>
        </p:nvSpPr>
        <p:spPr>
          <a:xfrm>
            <a:off x="7865020" y="1400851"/>
            <a:ext cx="1209129" cy="830997"/>
          </a:xfrm>
          <a:prstGeom prst="rect">
            <a:avLst/>
          </a:prstGeom>
        </p:spPr>
        <p:txBody>
          <a:bodyPr wrap="square" lIns="0" tIns="91440" rIns="0" bIns="9144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6%</a:t>
            </a:r>
          </a:p>
          <a:p>
            <a:pPr marL="0" marR="0" lvl="0" indent="0" algn="l" defTabSz="457200" rtl="0" eaLnBrk="1" fontAlgn="auto" latinLnBrk="0" hangingPunct="1">
              <a:lnSpc>
                <a:spcPct val="100000"/>
              </a:lnSpc>
              <a:spcBef>
                <a:spcPts val="0"/>
              </a:spcBef>
              <a:spcAft>
                <a:spcPts val="0"/>
              </a:spcAft>
              <a:buClr>
                <a:srgbClr val="000000"/>
              </a:buClr>
              <a:buSzPts val="1200"/>
              <a:buFontTx/>
              <a:buNone/>
              <a:tabLst/>
              <a:defRPr/>
            </a:pPr>
            <a:r>
              <a:rPr kumimoji="0" lang="en-US" sz="1400" b="0" i="0" u="none" strike="noStrike" kern="1200" cap="none" spc="0" normalizeH="0" baseline="0" noProof="0" dirty="0">
                <a:ln>
                  <a:noFill/>
                </a:ln>
                <a:solidFill>
                  <a:srgbClr val="000000"/>
                </a:solidFill>
                <a:effectLst/>
                <a:uLnTx/>
                <a:uFillTx/>
                <a:latin typeface="Arial"/>
                <a:ea typeface="Arial"/>
                <a:cs typeface="Arial"/>
                <a:sym typeface="Arial"/>
              </a:rPr>
              <a:t>Business Unit IT Staff </a:t>
            </a:r>
            <a:r>
              <a:rPr kumimoji="0" lang="en-US" sz="1400" b="0" i="0" u="none" strike="noStrike" kern="1200" cap="none" spc="0" normalizeH="0" baseline="30000" noProof="0" dirty="0">
                <a:ln>
                  <a:noFill/>
                </a:ln>
                <a:solidFill>
                  <a:srgbClr val="000000"/>
                </a:solidFill>
                <a:effectLst/>
                <a:uLnTx/>
                <a:uFillTx/>
                <a:latin typeface="Arial"/>
                <a:ea typeface="Arial"/>
                <a:cs typeface="Arial"/>
                <a:sym typeface="Arial"/>
              </a:rPr>
              <a:t>a</a:t>
            </a:r>
          </a:p>
        </p:txBody>
      </p:sp>
      <p:sp>
        <p:nvSpPr>
          <p:cNvPr id="31" name="TextBox 30">
            <a:extLst>
              <a:ext uri="{FF2B5EF4-FFF2-40B4-BE49-F238E27FC236}">
                <a16:creationId xmlns:a16="http://schemas.microsoft.com/office/drawing/2014/main" xmlns="" id="{470D7E3A-5114-4283-B2EE-39696D2812FA}"/>
              </a:ext>
            </a:extLst>
          </p:cNvPr>
          <p:cNvSpPr txBox="1"/>
          <p:nvPr/>
        </p:nvSpPr>
        <p:spPr>
          <a:xfrm>
            <a:off x="5703893" y="1633950"/>
            <a:ext cx="1597279" cy="830997"/>
          </a:xfrm>
          <a:prstGeom prst="rect">
            <a:avLst/>
          </a:prstGeom>
        </p:spPr>
        <p:txBody>
          <a:bodyPr wrap="square" lIns="0" tIns="91440" rIns="0" bIns="9144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Black"/>
                <a:ea typeface="+mn-ea"/>
                <a:cs typeface="+mn-cs"/>
              </a:rPr>
              <a:t>4</a:t>
            </a:r>
            <a:r>
              <a:rPr kumimoji="0" lang="en-US" sz="1400" b="1"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IT Staff reporting </a:t>
            </a:r>
            <a:br>
              <a:rPr kumimoji="0" lang="en-US" sz="1400" b="0" i="0" u="none" strike="noStrike" kern="1200" cap="none" spc="0" normalizeH="0" baseline="0" noProof="0" dirty="0">
                <a:ln>
                  <a:noFill/>
                </a:ln>
                <a:solidFill>
                  <a:srgbClr val="000000"/>
                </a:solidFill>
                <a:effectLst/>
                <a:uLnTx/>
                <a:uFillTx/>
                <a:latin typeface="Arial"/>
                <a:ea typeface="+mn-ea"/>
                <a:cs typeface="+mn-cs"/>
              </a:rPr>
            </a:br>
            <a:r>
              <a:rPr kumimoji="0" lang="en-US" sz="1400" b="0" i="0" u="none" strike="noStrike" kern="1200" cap="none" spc="0" normalizeH="0" baseline="0" noProof="0" dirty="0">
                <a:ln>
                  <a:noFill/>
                </a:ln>
                <a:solidFill>
                  <a:srgbClr val="000000"/>
                </a:solidFill>
                <a:effectLst/>
                <a:uLnTx/>
                <a:uFillTx/>
                <a:latin typeface="Arial"/>
                <a:ea typeface="+mn-ea"/>
                <a:cs typeface="+mn-cs"/>
              </a:rPr>
              <a:t>to CIO </a:t>
            </a:r>
            <a:r>
              <a:rPr kumimoji="0" lang="en-US" sz="1400" b="0" i="0" u="none" strike="noStrike" kern="1200" cap="none" spc="0" normalizeH="0" baseline="30000" noProof="0" dirty="0">
                <a:ln>
                  <a:noFill/>
                </a:ln>
                <a:solidFill>
                  <a:srgbClr val="000000"/>
                </a:solidFill>
                <a:effectLst/>
                <a:uLnTx/>
                <a:uFillTx/>
                <a:latin typeface="Arial"/>
                <a:ea typeface="+mn-ea"/>
                <a:cs typeface="+mn-cs"/>
              </a:rPr>
              <a:t>b</a:t>
            </a:r>
          </a:p>
        </p:txBody>
      </p:sp>
      <p:sp>
        <p:nvSpPr>
          <p:cNvPr id="9" name="Google Shape;407;gdc600b0d8f_0_694">
            <a:extLst>
              <a:ext uri="{FF2B5EF4-FFF2-40B4-BE49-F238E27FC236}">
                <a16:creationId xmlns:a16="http://schemas.microsoft.com/office/drawing/2014/main" xmlns="" id="{955CFB2C-CB8C-4C04-AFF9-1B2CA1B9D907}"/>
              </a:ext>
            </a:extLst>
          </p:cNvPr>
          <p:cNvSpPr/>
          <p:nvPr/>
        </p:nvSpPr>
        <p:spPr>
          <a:xfrm>
            <a:off x="1653681" y="2772682"/>
            <a:ext cx="2985390" cy="1616765"/>
          </a:xfrm>
          <a:prstGeom prst="rect">
            <a:avLst/>
          </a:prstGeom>
          <a:noFill/>
          <a:ln w="25400" cap="flat" cmpd="sng">
            <a:solidFill>
              <a:srgbClr val="009AD7"/>
            </a:solidFill>
            <a:prstDash val="solid"/>
            <a:round/>
            <a:headEnd type="none" w="sm" len="sm"/>
            <a:tailEnd type="none" w="sm" len="sm"/>
          </a:ln>
        </p:spPr>
        <p:txBody>
          <a:bodyPr spcFirstLastPara="1" wrap="square" lIns="90000" tIns="90000" rIns="90000" bIns="90000" anchor="ctr" anchorCtr="0">
            <a:noAutofit/>
          </a:bodyPr>
          <a:lstStyle/>
          <a:p>
            <a:pPr marL="0" marR="0" lvl="0" indent="0" algn="l" defTabSz="457200" rtl="0" eaLnBrk="1" fontAlgn="auto" latinLnBrk="0" hangingPunct="1">
              <a:spcBef>
                <a:spcPts val="150"/>
              </a:spcBef>
              <a:spcAft>
                <a:spcPts val="150"/>
              </a:spcAft>
              <a:buClr>
                <a:srgbClr val="000000"/>
              </a:buClr>
              <a:buSzPts val="1200"/>
              <a:buFont typeface="Arial"/>
              <a:buNone/>
              <a:tabLst/>
              <a:defRPr/>
            </a:pPr>
            <a:r>
              <a:rPr kumimoji="0" lang="en-US" b="1" i="0" u="none" strike="noStrike" kern="1200" cap="none" spc="0" normalizeH="0" baseline="0" noProof="0" dirty="0">
                <a:ln>
                  <a:noFill/>
                </a:ln>
                <a:effectLst/>
                <a:uLnTx/>
                <a:uFillTx/>
                <a:latin typeface="Arial"/>
                <a:ea typeface="+mn-ea"/>
                <a:cs typeface="+mn-cs"/>
              </a:rPr>
              <a:t>Gartner’s Definition of </a:t>
            </a:r>
            <a:r>
              <a:rPr kumimoji="0" lang="en-US" b="1" i="0" u="none" strike="noStrike" kern="1200" cap="none" spc="0" normalizeH="0" baseline="0" noProof="0" dirty="0">
                <a:ln>
                  <a:noFill/>
                </a:ln>
                <a:effectLst/>
                <a:uLnTx/>
                <a:uFillTx/>
                <a:latin typeface="Arial"/>
                <a:ea typeface="Arial"/>
                <a:cs typeface="Arial"/>
                <a:sym typeface="Arial"/>
              </a:rPr>
              <a:t>Business Technologists:</a:t>
            </a:r>
            <a:endParaRPr lang="en-US" b="1" dirty="0">
              <a:latin typeface="Arial"/>
              <a:ea typeface="Arial"/>
              <a:cs typeface="Arial"/>
              <a:sym typeface="Arial"/>
            </a:endParaRPr>
          </a:p>
          <a:p>
            <a:pPr marL="0" marR="0" lvl="0" indent="0" algn="l" defTabSz="457200" rtl="0" eaLnBrk="1" fontAlgn="auto" latinLnBrk="0" hangingPunct="1">
              <a:spcBef>
                <a:spcPts val="150"/>
              </a:spcBef>
              <a:spcAft>
                <a:spcPts val="150"/>
              </a:spcAft>
              <a:buClr>
                <a:srgbClr val="000000"/>
              </a:buClr>
              <a:buSzPts val="1200"/>
              <a:buFont typeface="Arial"/>
              <a:buNone/>
              <a:tabLst/>
              <a:defRPr/>
            </a:pPr>
            <a:r>
              <a:rPr kumimoji="0" lang="en-US" sz="1400" b="0" i="0" u="none" strike="noStrike" kern="1200" cap="none" spc="0" normalizeH="0" baseline="0" noProof="0" dirty="0">
                <a:ln>
                  <a:noFill/>
                </a:ln>
                <a:effectLst/>
                <a:uLnTx/>
                <a:uFillTx/>
                <a:latin typeface="Arial"/>
                <a:ea typeface="Arial"/>
                <a:cs typeface="Arial"/>
                <a:sym typeface="Arial"/>
              </a:rPr>
              <a:t>Employees who report outside of IT departments and </a:t>
            </a:r>
            <a:r>
              <a:rPr kumimoji="0" lang="en-US" sz="1400" b="0" i="0" u="none" strike="noStrike" kern="1200" cap="none" spc="0" normalizeH="0" baseline="0" noProof="0" dirty="0">
                <a:ln>
                  <a:noFill/>
                </a:ln>
                <a:effectLst/>
                <a:uLnTx/>
                <a:uFillTx/>
                <a:latin typeface="Arial"/>
                <a:ea typeface="+mn-ea"/>
                <a:cs typeface="+mn-c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create</a:t>
            </a:r>
            <a:r>
              <a:rPr kumimoji="0" lang="en-US" sz="1400" b="0" i="0" u="none" strike="noStrike" kern="1200" cap="none" spc="0" normalizeH="0" baseline="0" noProof="0" dirty="0">
                <a:ln>
                  <a:noFill/>
                </a:ln>
                <a:effectLst/>
                <a:uLnTx/>
                <a:uFillTx/>
                <a:latin typeface="Arial"/>
                <a:ea typeface="Arial"/>
                <a:cs typeface="Arial"/>
                <a:sym typeface="Arial"/>
              </a:rPr>
              <a:t> technology or analytics capabilities for work.</a:t>
            </a:r>
          </a:p>
        </p:txBody>
      </p:sp>
      <p:sp>
        <p:nvSpPr>
          <p:cNvPr id="11" name="Google Shape;442;p9">
            <a:extLst>
              <a:ext uri="{FF2B5EF4-FFF2-40B4-BE49-F238E27FC236}">
                <a16:creationId xmlns:a16="http://schemas.microsoft.com/office/drawing/2014/main" xmlns="" id="{BCC086F0-91E2-AD4F-916D-DBA39734A3AB}"/>
              </a:ext>
            </a:extLst>
          </p:cNvPr>
          <p:cNvSpPr txBox="1"/>
          <p:nvPr/>
        </p:nvSpPr>
        <p:spPr>
          <a:xfrm>
            <a:off x="457199" y="5261606"/>
            <a:ext cx="11280775" cy="797134"/>
          </a:xfrm>
          <a:prstGeom prst="rect">
            <a:avLst/>
          </a:prstGeom>
          <a:noFill/>
          <a:ln>
            <a:noFill/>
          </a:ln>
        </p:spPr>
        <p:txBody>
          <a:bodyPr spcFirstLastPara="1" wrap="square" lIns="0" tIns="0" rIns="0" bIns="27425" anchor="b" anchorCtr="0">
            <a:spAutoFit/>
          </a:bodyPr>
          <a:lstStyle/>
          <a:p>
            <a:r>
              <a:rPr lang="en-US" sz="1400" dirty="0">
                <a:solidFill>
                  <a:srgbClr val="6F7878"/>
                </a:solidFill>
                <a:ea typeface="Arial"/>
                <a:cs typeface="Arial"/>
                <a:sym typeface="Arial"/>
              </a:rPr>
              <a:t>n = 11,848 employees across the entire workforce</a:t>
            </a:r>
          </a:p>
          <a:p>
            <a:r>
              <a:rPr lang="en-US" sz="1200" baseline="30000" dirty="0">
                <a:solidFill>
                  <a:srgbClr val="6F7878"/>
                </a:solidFill>
                <a:ea typeface="Arial"/>
                <a:cs typeface="Arial"/>
                <a:sym typeface="Arial"/>
              </a:rPr>
              <a:t>a</a:t>
            </a:r>
            <a:r>
              <a:rPr lang="en-US" sz="1200" dirty="0">
                <a:solidFill>
                  <a:srgbClr val="6F7878"/>
                </a:solidFill>
                <a:ea typeface="Arial"/>
                <a:cs typeface="Arial"/>
                <a:sym typeface="Arial"/>
              </a:rPr>
              <a:t> Business unit (BU) IT staff reporting into divisional or BU “CIOs” (see clarification below). </a:t>
            </a:r>
          </a:p>
          <a:p>
            <a:r>
              <a:rPr lang="en-US" sz="1200" baseline="30000" dirty="0">
                <a:solidFill>
                  <a:srgbClr val="6F7878"/>
                </a:solidFill>
                <a:ea typeface="Arial"/>
                <a:cs typeface="Arial"/>
                <a:sym typeface="Arial"/>
              </a:rPr>
              <a:t>b</a:t>
            </a:r>
            <a:r>
              <a:rPr lang="en-US" sz="1200" dirty="0">
                <a:solidFill>
                  <a:srgbClr val="6F7878"/>
                </a:solidFill>
                <a:ea typeface="Arial"/>
                <a:cs typeface="Arial"/>
                <a:sym typeface="Arial"/>
              </a:rPr>
              <a:t> By CIO, we mean the senior most IT executive, but actual titles may vary.</a:t>
            </a:r>
            <a:br>
              <a:rPr lang="en-US" sz="1200" dirty="0">
                <a:solidFill>
                  <a:srgbClr val="6F7878"/>
                </a:solidFill>
                <a:ea typeface="Arial"/>
                <a:cs typeface="Arial"/>
                <a:sym typeface="Arial"/>
              </a:rPr>
            </a:br>
            <a:r>
              <a:rPr lang="en-US" sz="1200" dirty="0">
                <a:solidFill>
                  <a:srgbClr val="6F7878"/>
                </a:solidFill>
                <a:ea typeface="Arial"/>
                <a:cs typeface="Arial"/>
                <a:sym typeface="Arial"/>
              </a:rPr>
              <a:t>Source: 2021 Gartner Reimagining Technology Work Survey combined with the 2020 Gartner Digital Friction Survey;</a:t>
            </a:r>
          </a:p>
        </p:txBody>
      </p:sp>
      <p:cxnSp>
        <p:nvCxnSpPr>
          <p:cNvPr id="4" name="Straight Connector 3">
            <a:extLst>
              <a:ext uri="{FF2B5EF4-FFF2-40B4-BE49-F238E27FC236}">
                <a16:creationId xmlns:a16="http://schemas.microsoft.com/office/drawing/2014/main" xmlns="" id="{BFACBDBE-0FEC-4E4E-873F-116F214F36BD}"/>
              </a:ext>
            </a:extLst>
          </p:cNvPr>
          <p:cNvCxnSpPr>
            <a:stCxn id="9" idx="3"/>
          </p:cNvCxnSpPr>
          <p:nvPr/>
        </p:nvCxnSpPr>
        <p:spPr>
          <a:xfrm flipV="1">
            <a:off x="4639071" y="3581064"/>
            <a:ext cx="754732" cy="1"/>
          </a:xfrm>
          <a:prstGeom prst="line">
            <a:avLst/>
          </a:prstGeom>
          <a:noFill/>
          <a:ln w="25400" cap="flat" cmpd="sng">
            <a:solidFill>
              <a:srgbClr val="009AD7"/>
            </a:solidFill>
            <a:prstDash val="solid"/>
            <a:round/>
            <a:headEnd type="none" w="lg" len="med"/>
            <a:tailEnd type="triangle" w="lg" len="med"/>
          </a:ln>
        </p:spPr>
      </p:cxnSp>
    </p:spTree>
    <p:extLst>
      <p:ext uri="{BB962C8B-B14F-4D97-AF65-F5344CB8AC3E}">
        <p14:creationId xmlns:p14="http://schemas.microsoft.com/office/powerpoint/2010/main" val="56424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DAD02-45DC-4D97-8789-BD2C49171A5B}"/>
              </a:ext>
            </a:extLst>
          </p:cNvPr>
          <p:cNvSpPr>
            <a:spLocks noGrp="1"/>
          </p:cNvSpPr>
          <p:nvPr>
            <p:ph type="title"/>
          </p:nvPr>
        </p:nvSpPr>
        <p:spPr/>
        <p:txBody>
          <a:bodyPr/>
          <a:lstStyle/>
          <a:p>
            <a:r>
              <a:rPr lang="en-US" dirty="0">
                <a:latin typeface="Arial Black"/>
              </a:rPr>
              <a:t>Challenge No 3: Architecting for resilience and adaptability</a:t>
            </a:r>
            <a:endParaRPr lang="en-US" dirty="0"/>
          </a:p>
        </p:txBody>
      </p:sp>
      <p:graphicFrame>
        <p:nvGraphicFramePr>
          <p:cNvPr id="6" name="Chart 5">
            <a:extLst>
              <a:ext uri="{FF2B5EF4-FFF2-40B4-BE49-F238E27FC236}">
                <a16:creationId xmlns:a16="http://schemas.microsoft.com/office/drawing/2014/main" xmlns="" id="{E7BD7079-AE72-4E5E-974E-2E861BA45BE0}"/>
              </a:ext>
            </a:extLst>
          </p:cNvPr>
          <p:cNvGraphicFramePr/>
          <p:nvPr>
            <p:extLst>
              <p:ext uri="{D42A27DB-BD31-4B8C-83A1-F6EECF244321}">
                <p14:modId xmlns:p14="http://schemas.microsoft.com/office/powerpoint/2010/main" val="919415479"/>
              </p:ext>
            </p:extLst>
          </p:nvPr>
        </p:nvGraphicFramePr>
        <p:xfrm>
          <a:off x="454027" y="1809816"/>
          <a:ext cx="11274552" cy="368633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platzhalter 2">
            <a:extLst>
              <a:ext uri="{FF2B5EF4-FFF2-40B4-BE49-F238E27FC236}">
                <a16:creationId xmlns:a16="http://schemas.microsoft.com/office/drawing/2014/main" xmlns="" id="{57222694-90C8-8148-A33D-AF9F4BC3260B}"/>
              </a:ext>
            </a:extLst>
          </p:cNvPr>
          <p:cNvSpPr txBox="1">
            <a:spLocks/>
          </p:cNvSpPr>
          <p:nvPr/>
        </p:nvSpPr>
        <p:spPr>
          <a:xfrm>
            <a:off x="463423" y="1349147"/>
            <a:ext cx="11274552" cy="323892"/>
          </a:xfrm>
          <a:prstGeom prst="rect">
            <a:avLst/>
          </a:prstGeom>
        </p:spPr>
        <p:txBody>
          <a:bodyPr lIns="0" tIns="0" rIns="0" bIns="0"/>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Percentage of Respondents Who Somewhat to Strongly Agree With Statement </a:t>
            </a:r>
          </a:p>
        </p:txBody>
      </p:sp>
      <p:sp>
        <p:nvSpPr>
          <p:cNvPr id="11" name="Google Shape;442;p9">
            <a:extLst>
              <a:ext uri="{FF2B5EF4-FFF2-40B4-BE49-F238E27FC236}">
                <a16:creationId xmlns:a16="http://schemas.microsoft.com/office/drawing/2014/main" xmlns="" id="{23EC0EDB-BA16-424B-9613-BFC2F908AA71}"/>
              </a:ext>
            </a:extLst>
          </p:cNvPr>
          <p:cNvSpPr txBox="1"/>
          <p:nvPr/>
        </p:nvSpPr>
        <p:spPr>
          <a:xfrm>
            <a:off x="457199" y="5444787"/>
            <a:ext cx="11280775" cy="612468"/>
          </a:xfrm>
          <a:prstGeom prst="rect">
            <a:avLst/>
          </a:prstGeom>
          <a:noFill/>
          <a:ln>
            <a:noFill/>
          </a:ln>
        </p:spPr>
        <p:txBody>
          <a:bodyPr spcFirstLastPara="1" wrap="square" lIns="0" tIns="0" rIns="0" bIns="27425" anchor="b" anchorCtr="0">
            <a:spAutoFit/>
          </a:bodyPr>
          <a:lstStyle/>
          <a:p>
            <a:r>
              <a:rPr lang="en-US" sz="1400" dirty="0">
                <a:solidFill>
                  <a:srgbClr val="6F7878"/>
                </a:solidFill>
                <a:ea typeface="Arial"/>
                <a:cs typeface="Arial"/>
                <a:sym typeface="Arial"/>
              </a:rPr>
              <a:t>n varies by segment; all respondents, excluding “not applicable"</a:t>
            </a:r>
          </a:p>
          <a:p>
            <a:r>
              <a:rPr lang="en-US" sz="1200" dirty="0">
                <a:solidFill>
                  <a:srgbClr val="6F7878"/>
                </a:solidFill>
                <a:ea typeface="Arial"/>
                <a:cs typeface="Arial"/>
                <a:sym typeface="Arial"/>
              </a:rPr>
              <a:t>Q. Please indicate your level of agreement on each of the following statements</a:t>
            </a:r>
            <a:br>
              <a:rPr lang="en-US" sz="1200" dirty="0">
                <a:solidFill>
                  <a:srgbClr val="6F7878"/>
                </a:solidFill>
                <a:ea typeface="Arial"/>
                <a:cs typeface="Arial"/>
                <a:sym typeface="Arial"/>
              </a:rPr>
            </a:br>
            <a:r>
              <a:rPr lang="en-US" sz="1200" dirty="0">
                <a:solidFill>
                  <a:srgbClr val="6F7878"/>
                </a:solidFill>
                <a:ea typeface="Arial"/>
                <a:cs typeface="Arial"/>
                <a:sym typeface="Arial"/>
              </a:rPr>
              <a:t>Source: Gartner Research Circle 2022 CIO Survey Test</a:t>
            </a:r>
          </a:p>
        </p:txBody>
      </p:sp>
    </p:spTree>
    <p:extLst>
      <p:ext uri="{BB962C8B-B14F-4D97-AF65-F5344CB8AC3E}">
        <p14:creationId xmlns:p14="http://schemas.microsoft.com/office/powerpoint/2010/main" val="3338944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94BA3BF-34A6-6443-9CAC-1D2F3AB3FD71}"/>
              </a:ext>
            </a:extLst>
          </p:cNvPr>
          <p:cNvSpPr/>
          <p:nvPr/>
        </p:nvSpPr>
        <p:spPr>
          <a:xfrm>
            <a:off x="409074" y="2245410"/>
            <a:ext cx="11430000" cy="5220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xmlns="" id="{14392A92-09FA-4DDB-B46F-2E85AD7AD341}"/>
              </a:ext>
            </a:extLst>
          </p:cNvPr>
          <p:cNvSpPr>
            <a:spLocks noGrp="1"/>
          </p:cNvSpPr>
          <p:nvPr>
            <p:ph type="title"/>
          </p:nvPr>
        </p:nvSpPr>
        <p:spPr>
          <a:xfrm>
            <a:off x="468775" y="361950"/>
            <a:ext cx="11274552" cy="451231"/>
          </a:xfrm>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xmlns="" id="{FF80A4E5-7031-4093-AF50-DCEEADE7AF03}"/>
              </a:ext>
            </a:extLst>
          </p:cNvPr>
          <p:cNvSpPr>
            <a:spLocks noGrp="1"/>
          </p:cNvSpPr>
          <p:nvPr>
            <p:ph sz="quarter" idx="10"/>
          </p:nvPr>
        </p:nvSpPr>
        <p:spPr/>
        <p:txBody>
          <a:bodyPr/>
          <a:lstStyle/>
          <a:p>
            <a:pPr lvl="0"/>
            <a:r>
              <a:rPr lang="en-US" dirty="0">
                <a:solidFill>
                  <a:srgbClr val="6F7878"/>
                </a:solidFill>
              </a:rPr>
              <a:t>What are the top challenges, priorities or issues affecting enterprise architecture leaders?</a:t>
            </a:r>
          </a:p>
          <a:p>
            <a:pPr lvl="0"/>
            <a:r>
              <a:rPr lang="en-US" dirty="0">
                <a:solidFill>
                  <a:srgbClr val="FFFFFF"/>
                </a:solidFill>
              </a:rPr>
              <a:t>What are the major trends affecting the enterprise architecture leader?</a:t>
            </a:r>
          </a:p>
          <a:p>
            <a:pPr lvl="0"/>
            <a:r>
              <a:rPr lang="en-US" dirty="0">
                <a:solidFill>
                  <a:srgbClr val="6F7878"/>
                </a:solidFill>
              </a:rPr>
              <a:t>What actions should the enterprise architecture leader take now to be successful?</a:t>
            </a:r>
          </a:p>
        </p:txBody>
      </p:sp>
    </p:spTree>
    <p:extLst>
      <p:ext uri="{BB962C8B-B14F-4D97-AF65-F5344CB8AC3E}">
        <p14:creationId xmlns:p14="http://schemas.microsoft.com/office/powerpoint/2010/main" val="31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C03A507-B48B-416A-8AE0-94D7EE414F79}"/>
              </a:ext>
            </a:extLst>
          </p:cNvPr>
          <p:cNvSpPr>
            <a:spLocks noGrp="1"/>
          </p:cNvSpPr>
          <p:nvPr>
            <p:ph type="title"/>
          </p:nvPr>
        </p:nvSpPr>
        <p:spPr>
          <a:xfrm>
            <a:off x="480350" y="361950"/>
            <a:ext cx="11274552" cy="451231"/>
          </a:xfrm>
        </p:spPr>
        <p:txBody>
          <a:bodyPr/>
          <a:lstStyle/>
          <a:p>
            <a:r>
              <a:rPr lang="en-US" dirty="0"/>
              <a:t>Trend No. 1: The Design and Delivery of Digital and IT Services Is Democratizing</a:t>
            </a:r>
          </a:p>
        </p:txBody>
      </p:sp>
      <p:pic>
        <p:nvPicPr>
          <p:cNvPr id="13" name="Picture 12" descr="Diagram&#10;&#10;Description automatically generated">
            <a:extLst>
              <a:ext uri="{FF2B5EF4-FFF2-40B4-BE49-F238E27FC236}">
                <a16:creationId xmlns:a16="http://schemas.microsoft.com/office/drawing/2014/main" xmlns="" id="{15221CC2-4930-4A3E-8973-1F69E6680011}"/>
              </a:ext>
            </a:extLst>
          </p:cNvPr>
          <p:cNvPicPr>
            <a:picLocks noChangeAspect="1"/>
          </p:cNvPicPr>
          <p:nvPr/>
        </p:nvPicPr>
        <p:blipFill>
          <a:blip r:embed="rId3"/>
          <a:srcRect l="19751" r="40600" b="46286"/>
          <a:stretch>
            <a:fillRect/>
          </a:stretch>
        </p:blipFill>
        <p:spPr>
          <a:xfrm>
            <a:off x="3403396" y="2244642"/>
            <a:ext cx="1478879" cy="1744216"/>
          </a:xfrm>
          <a:custGeom>
            <a:avLst/>
            <a:gdLst>
              <a:gd name="connsiteX0" fmla="*/ 300324 w 1568742"/>
              <a:gd name="connsiteY0" fmla="*/ 0 h 1850203"/>
              <a:gd name="connsiteX1" fmla="*/ 1268419 w 1568742"/>
              <a:gd name="connsiteY1" fmla="*/ 0 h 1850203"/>
              <a:gd name="connsiteX2" fmla="*/ 1283304 w 1568742"/>
              <a:gd name="connsiteY2" fmla="*/ 14702 h 1850203"/>
              <a:gd name="connsiteX3" fmla="*/ 1568742 w 1568742"/>
              <a:gd name="connsiteY3" fmla="*/ 814162 h 1850203"/>
              <a:gd name="connsiteX4" fmla="*/ 784371 w 1568742"/>
              <a:gd name="connsiteY4" fmla="*/ 1850203 h 1850203"/>
              <a:gd name="connsiteX5" fmla="*/ 0 w 1568742"/>
              <a:gd name="connsiteY5" fmla="*/ 814162 h 1850203"/>
              <a:gd name="connsiteX6" fmla="*/ 285438 w 1568742"/>
              <a:gd name="connsiteY6" fmla="*/ 14702 h 185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742" h="1850203">
                <a:moveTo>
                  <a:pt x="300324" y="0"/>
                </a:moveTo>
                <a:lnTo>
                  <a:pt x="1268419" y="0"/>
                </a:lnTo>
                <a:lnTo>
                  <a:pt x="1283304" y="14702"/>
                </a:lnTo>
                <a:cubicBezTo>
                  <a:pt x="1457628" y="204728"/>
                  <a:pt x="1568742" y="492305"/>
                  <a:pt x="1568742" y="814162"/>
                </a:cubicBezTo>
                <a:cubicBezTo>
                  <a:pt x="1568742" y="1386352"/>
                  <a:pt x="1217567" y="1850203"/>
                  <a:pt x="784371" y="1850203"/>
                </a:cubicBezTo>
                <a:cubicBezTo>
                  <a:pt x="351175" y="1850203"/>
                  <a:pt x="0" y="1386352"/>
                  <a:pt x="0" y="814162"/>
                </a:cubicBezTo>
                <a:cubicBezTo>
                  <a:pt x="0" y="492305"/>
                  <a:pt x="111114" y="204728"/>
                  <a:pt x="285438" y="14702"/>
                </a:cubicBezTo>
                <a:close/>
              </a:path>
            </a:pathLst>
          </a:custGeom>
          <a:effectLst/>
        </p:spPr>
      </p:pic>
      <p:pic>
        <p:nvPicPr>
          <p:cNvPr id="14" name="Picture 13" descr="Diagram&#10;&#10;Description automatically generated">
            <a:extLst>
              <a:ext uri="{FF2B5EF4-FFF2-40B4-BE49-F238E27FC236}">
                <a16:creationId xmlns:a16="http://schemas.microsoft.com/office/drawing/2014/main" xmlns="" id="{54C2EA24-38EE-4B6B-A7CD-794265BCDF90}"/>
              </a:ext>
            </a:extLst>
          </p:cNvPr>
          <p:cNvPicPr>
            <a:picLocks noChangeAspect="1"/>
          </p:cNvPicPr>
          <p:nvPr/>
        </p:nvPicPr>
        <p:blipFill>
          <a:blip r:embed="rId3"/>
          <a:srcRect l="65336" t="55703"/>
          <a:stretch>
            <a:fillRect/>
          </a:stretch>
        </p:blipFill>
        <p:spPr>
          <a:xfrm>
            <a:off x="7479573" y="4175619"/>
            <a:ext cx="1292954" cy="1438422"/>
          </a:xfrm>
          <a:custGeom>
            <a:avLst/>
            <a:gdLst>
              <a:gd name="connsiteX0" fmla="*/ 784371 w 1371520"/>
              <a:gd name="connsiteY0" fmla="*/ 0 h 1525827"/>
              <a:gd name="connsiteX1" fmla="*/ 1339005 w 1371520"/>
              <a:gd name="connsiteY1" fmla="*/ 303449 h 1525827"/>
              <a:gd name="connsiteX2" fmla="*/ 1371520 w 1371520"/>
              <a:gd name="connsiteY2" fmla="*/ 355502 h 1525827"/>
              <a:gd name="connsiteX3" fmla="*/ 1371520 w 1371520"/>
              <a:gd name="connsiteY3" fmla="*/ 1525827 h 1525827"/>
              <a:gd name="connsiteX4" fmla="*/ 97190 w 1371520"/>
              <a:gd name="connsiteY4" fmla="*/ 1525827 h 1525827"/>
              <a:gd name="connsiteX5" fmla="*/ 61640 w 1371520"/>
              <a:gd name="connsiteY5" fmla="*/ 1439315 h 1525827"/>
              <a:gd name="connsiteX6" fmla="*/ 0 w 1371520"/>
              <a:gd name="connsiteY6" fmla="*/ 1036041 h 1525827"/>
              <a:gd name="connsiteX7" fmla="*/ 784371 w 1371520"/>
              <a:gd name="connsiteY7" fmla="*/ 0 h 152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520" h="1525827">
                <a:moveTo>
                  <a:pt x="784371" y="0"/>
                </a:moveTo>
                <a:cubicBezTo>
                  <a:pt x="1000969" y="0"/>
                  <a:pt x="1197062" y="115963"/>
                  <a:pt x="1339005" y="303449"/>
                </a:cubicBezTo>
                <a:lnTo>
                  <a:pt x="1371520" y="355502"/>
                </a:lnTo>
                <a:lnTo>
                  <a:pt x="1371520" y="1525827"/>
                </a:lnTo>
                <a:lnTo>
                  <a:pt x="97190" y="1525827"/>
                </a:lnTo>
                <a:lnTo>
                  <a:pt x="61640" y="1439315"/>
                </a:lnTo>
                <a:cubicBezTo>
                  <a:pt x="21948" y="1315365"/>
                  <a:pt x="0" y="1179089"/>
                  <a:pt x="0" y="1036041"/>
                </a:cubicBezTo>
                <a:cubicBezTo>
                  <a:pt x="0" y="463851"/>
                  <a:pt x="351175" y="0"/>
                  <a:pt x="784371" y="0"/>
                </a:cubicBezTo>
                <a:close/>
              </a:path>
            </a:pathLst>
          </a:custGeom>
          <a:effectLst/>
        </p:spPr>
      </p:pic>
      <p:sp>
        <p:nvSpPr>
          <p:cNvPr id="3" name="TextBox 2">
            <a:extLst>
              <a:ext uri="{FF2B5EF4-FFF2-40B4-BE49-F238E27FC236}">
                <a16:creationId xmlns:a16="http://schemas.microsoft.com/office/drawing/2014/main" xmlns="" id="{BEA55DA6-E22D-4C84-8997-BD6C53BD5A20}"/>
              </a:ext>
            </a:extLst>
          </p:cNvPr>
          <p:cNvSpPr txBox="1"/>
          <p:nvPr/>
        </p:nvSpPr>
        <p:spPr>
          <a:xfrm>
            <a:off x="486485" y="2289169"/>
            <a:ext cx="2586837" cy="1805623"/>
          </a:xfrm>
          <a:prstGeom prst="rect">
            <a:avLst/>
          </a:prstGeom>
          <a:noFill/>
        </p:spPr>
        <p:txBody>
          <a:bodyPr wrap="square" lIns="0" rIns="0" rtlCol="0">
            <a:spAutoFit/>
          </a:bodyPr>
          <a:lstStyle/>
          <a:p>
            <a:pPr marL="177800" indent="-177800" algn="l">
              <a:spcBef>
                <a:spcPts val="200"/>
              </a:spcBef>
              <a:spcAft>
                <a:spcPts val="200"/>
              </a:spcAft>
              <a:buFont typeface="Arial" panose="020B0604020202020204" pitchFamily="34" charset="0"/>
              <a:buChar char="•"/>
            </a:pPr>
            <a:r>
              <a:rPr lang="en-US" dirty="0"/>
              <a:t>Digital innovation and investment is being driven by the business</a:t>
            </a:r>
          </a:p>
          <a:p>
            <a:pPr marL="177800" indent="-177800" algn="l">
              <a:spcBef>
                <a:spcPts val="200"/>
              </a:spcBef>
              <a:spcAft>
                <a:spcPts val="200"/>
              </a:spcAft>
              <a:buFont typeface="Arial" panose="020B0604020202020204" pitchFamily="34" charset="0"/>
              <a:buChar char="•"/>
            </a:pPr>
            <a:r>
              <a:rPr lang="en-US" dirty="0"/>
              <a:t>Product teams, led by the business, become increasingly common</a:t>
            </a:r>
          </a:p>
        </p:txBody>
      </p:sp>
      <p:sp>
        <p:nvSpPr>
          <p:cNvPr id="16" name="TextBox 15">
            <a:extLst>
              <a:ext uri="{FF2B5EF4-FFF2-40B4-BE49-F238E27FC236}">
                <a16:creationId xmlns:a16="http://schemas.microsoft.com/office/drawing/2014/main" xmlns="" id="{E089EB84-50C9-4AAC-B60D-9F374B1A16BC}"/>
              </a:ext>
            </a:extLst>
          </p:cNvPr>
          <p:cNvSpPr txBox="1"/>
          <p:nvPr/>
        </p:nvSpPr>
        <p:spPr>
          <a:xfrm>
            <a:off x="9648331" y="4264702"/>
            <a:ext cx="2405405" cy="1477328"/>
          </a:xfrm>
          <a:prstGeom prst="rect">
            <a:avLst/>
          </a:prstGeom>
          <a:noFill/>
        </p:spPr>
        <p:txBody>
          <a:bodyPr wrap="square" lIns="0" rIns="0" rtlCol="0">
            <a:spAutoFit/>
          </a:bodyPr>
          <a:lstStyle/>
          <a:p>
            <a:pPr algn="l"/>
            <a:r>
              <a:rPr lang="en-US" dirty="0"/>
              <a:t>Outsourcing, “as-a-service” and the shift </a:t>
            </a:r>
            <a:br>
              <a:rPr lang="en-US" dirty="0"/>
            </a:br>
            <a:r>
              <a:rPr lang="en-US" dirty="0"/>
              <a:t>to cloud move IT delivery outside the organization</a:t>
            </a:r>
          </a:p>
        </p:txBody>
      </p:sp>
      <p:sp>
        <p:nvSpPr>
          <p:cNvPr id="24" name="TextBox 23">
            <a:extLst>
              <a:ext uri="{FF2B5EF4-FFF2-40B4-BE49-F238E27FC236}">
                <a16:creationId xmlns:a16="http://schemas.microsoft.com/office/drawing/2014/main" xmlns="" id="{1F73D01E-2AE0-4571-B867-CDA705A75AEB}"/>
              </a:ext>
            </a:extLst>
          </p:cNvPr>
          <p:cNvSpPr txBox="1"/>
          <p:nvPr/>
        </p:nvSpPr>
        <p:spPr>
          <a:xfrm>
            <a:off x="3658741" y="5625053"/>
            <a:ext cx="5113786" cy="369332"/>
          </a:xfrm>
          <a:prstGeom prst="rect">
            <a:avLst/>
          </a:prstGeom>
          <a:noFill/>
        </p:spPr>
        <p:txBody>
          <a:bodyPr wrap="square" lIns="0" rIns="0" rtlCol="0">
            <a:spAutoFit/>
          </a:bodyPr>
          <a:lstStyle/>
          <a:p>
            <a:pPr algn="ctr"/>
            <a:r>
              <a:rPr lang="en-US" b="1" dirty="0"/>
              <a:t>The “Democratized” IT Organization</a:t>
            </a:r>
          </a:p>
        </p:txBody>
      </p:sp>
      <p:sp>
        <p:nvSpPr>
          <p:cNvPr id="25" name="Right Arrow 24">
            <a:extLst>
              <a:ext uri="{FF2B5EF4-FFF2-40B4-BE49-F238E27FC236}">
                <a16:creationId xmlns:a16="http://schemas.microsoft.com/office/drawing/2014/main" xmlns="" id="{877573D3-E150-D54C-A06A-F53F3295B3DE}"/>
              </a:ext>
            </a:extLst>
          </p:cNvPr>
          <p:cNvSpPr/>
          <p:nvPr/>
        </p:nvSpPr>
        <p:spPr>
          <a:xfrm rot="10800000">
            <a:off x="3321753" y="3015314"/>
            <a:ext cx="391885" cy="353332"/>
          </a:xfrm>
          <a:prstGeom prst="rightArrow">
            <a:avLst>
              <a:gd name="adj1" fmla="val 63580"/>
              <a:gd name="adj2" fmla="val 50000"/>
            </a:avLst>
          </a:prstGeom>
          <a:solidFill>
            <a:srgbClr val="6F7878"/>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29" name="Right Arrow 28">
            <a:extLst>
              <a:ext uri="{FF2B5EF4-FFF2-40B4-BE49-F238E27FC236}">
                <a16:creationId xmlns:a16="http://schemas.microsoft.com/office/drawing/2014/main" xmlns="" id="{4BF9323B-4BD4-8E4F-8088-83F8E55C39A5}"/>
              </a:ext>
            </a:extLst>
          </p:cNvPr>
          <p:cNvSpPr/>
          <p:nvPr/>
        </p:nvSpPr>
        <p:spPr>
          <a:xfrm>
            <a:off x="8918591" y="4753913"/>
            <a:ext cx="391885" cy="353332"/>
          </a:xfrm>
          <a:prstGeom prst="rightArrow">
            <a:avLst>
              <a:gd name="adj1" fmla="val 63580"/>
              <a:gd name="adj2" fmla="val 50000"/>
            </a:avLst>
          </a:prstGeom>
          <a:solidFill>
            <a:srgbClr val="6F7878"/>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cxnSp>
        <p:nvCxnSpPr>
          <p:cNvPr id="7" name="Straight Connector 6">
            <a:extLst>
              <a:ext uri="{FF2B5EF4-FFF2-40B4-BE49-F238E27FC236}">
                <a16:creationId xmlns:a16="http://schemas.microsoft.com/office/drawing/2014/main" xmlns="" id="{667AB4BC-7921-424F-A4CC-DB1E6DE1576C}"/>
              </a:ext>
            </a:extLst>
          </p:cNvPr>
          <p:cNvCxnSpPr>
            <a:cxnSpLocks/>
          </p:cNvCxnSpPr>
          <p:nvPr/>
        </p:nvCxnSpPr>
        <p:spPr>
          <a:xfrm>
            <a:off x="5951091" y="2289169"/>
            <a:ext cx="0" cy="1463974"/>
          </a:xfrm>
          <a:prstGeom prst="line">
            <a:avLst/>
          </a:prstGeom>
          <a:noFill/>
          <a:ln w="25400" cap="flat" cmpd="sng">
            <a:solidFill>
              <a:srgbClr val="002856"/>
            </a:solidFill>
            <a:prstDash val="solid"/>
            <a:round/>
            <a:headEnd type="none" w="lg" len="med"/>
            <a:tailEnd type="triangle" w="lg" len="med"/>
          </a:ln>
        </p:spPr>
      </p:cxnSp>
      <p:sp>
        <p:nvSpPr>
          <p:cNvPr id="30" name="Google Shape;371;p7">
            <a:extLst>
              <a:ext uri="{FF2B5EF4-FFF2-40B4-BE49-F238E27FC236}">
                <a16:creationId xmlns:a16="http://schemas.microsoft.com/office/drawing/2014/main" xmlns="" id="{93247275-EA46-A440-A948-2B817796FB30}"/>
              </a:ext>
            </a:extLst>
          </p:cNvPr>
          <p:cNvSpPr/>
          <p:nvPr/>
        </p:nvSpPr>
        <p:spPr>
          <a:xfrm>
            <a:off x="4905686" y="1537014"/>
            <a:ext cx="2121407" cy="92329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bg1"/>
          </a:solidFill>
          <a:ln w="25400" cap="flat" cmpd="sng">
            <a:solidFill>
              <a:srgbClr val="002856"/>
            </a:solidFill>
            <a:prstDash val="solid"/>
            <a:round/>
            <a:headEnd type="none" w="sm" len="sm"/>
            <a:tailEnd type="none" w="sm" len="sm"/>
          </a:ln>
        </p:spPr>
        <p:txBody>
          <a:bodyPr spcFirstLastPara="1" wrap="square" lIns="91425" tIns="91425" rIns="91425" bIns="91425" anchor="ctr" anchorCtr="0">
            <a:spAutoFit/>
          </a:bodyPr>
          <a:lstStyle/>
          <a:p>
            <a:r>
              <a:rPr lang="en-US" sz="1600" dirty="0"/>
              <a:t>Architecture is needed to bridge the design and delivery</a:t>
            </a:r>
          </a:p>
        </p:txBody>
      </p:sp>
      <p:cxnSp>
        <p:nvCxnSpPr>
          <p:cNvPr id="17" name="Straight Connector 16">
            <a:extLst>
              <a:ext uri="{FF2B5EF4-FFF2-40B4-BE49-F238E27FC236}">
                <a16:creationId xmlns:a16="http://schemas.microsoft.com/office/drawing/2014/main" xmlns="" id="{477C0AA3-0C83-4C53-B142-C2923E1AF42A}"/>
              </a:ext>
            </a:extLst>
          </p:cNvPr>
          <p:cNvCxnSpPr/>
          <p:nvPr/>
        </p:nvCxnSpPr>
        <p:spPr>
          <a:xfrm>
            <a:off x="4494761" y="3202123"/>
            <a:ext cx="3631289" cy="1957182"/>
          </a:xfrm>
          <a:prstGeom prst="line">
            <a:avLst/>
          </a:prstGeom>
          <a:ln w="25400">
            <a:solidFill>
              <a:srgbClr val="6F7878"/>
            </a:solidFill>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0EA788FF-0BCB-B34F-9AE2-2DFD2ACF270C}"/>
              </a:ext>
            </a:extLst>
          </p:cNvPr>
          <p:cNvGrpSpPr/>
          <p:nvPr/>
        </p:nvGrpSpPr>
        <p:grpSpPr>
          <a:xfrm>
            <a:off x="4408559" y="3115921"/>
            <a:ext cx="3771460" cy="2109482"/>
            <a:chOff x="4305818" y="2746055"/>
            <a:chExt cx="3771460" cy="2109482"/>
          </a:xfrm>
        </p:grpSpPr>
        <p:sp>
          <p:nvSpPr>
            <p:cNvPr id="18" name="Oval 17">
              <a:extLst>
                <a:ext uri="{FF2B5EF4-FFF2-40B4-BE49-F238E27FC236}">
                  <a16:creationId xmlns:a16="http://schemas.microsoft.com/office/drawing/2014/main" xmlns="" id="{A2881A1D-2DF6-4A99-AB87-2211D86F3006}"/>
                </a:ext>
              </a:extLst>
            </p:cNvPr>
            <p:cNvSpPr/>
            <p:nvPr/>
          </p:nvSpPr>
          <p:spPr>
            <a:xfrm>
              <a:off x="4305818" y="2746055"/>
              <a:ext cx="172404" cy="1724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xmlns="" id="{40A7C71F-A304-48DB-BAE2-A4FC994E1021}"/>
                </a:ext>
              </a:extLst>
            </p:cNvPr>
            <p:cNvSpPr/>
            <p:nvPr/>
          </p:nvSpPr>
          <p:spPr>
            <a:xfrm>
              <a:off x="6207664" y="3786774"/>
              <a:ext cx="172404" cy="1724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a:extLst>
                <a:ext uri="{FF2B5EF4-FFF2-40B4-BE49-F238E27FC236}">
                  <a16:creationId xmlns:a16="http://schemas.microsoft.com/office/drawing/2014/main" xmlns="" id="{FB0D2D00-D5C8-4E59-889F-4FF31CBFCCDA}"/>
                </a:ext>
              </a:extLst>
            </p:cNvPr>
            <p:cNvSpPr/>
            <p:nvPr/>
          </p:nvSpPr>
          <p:spPr>
            <a:xfrm>
              <a:off x="7904874" y="4683133"/>
              <a:ext cx="172404" cy="1724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pic>
        <p:nvPicPr>
          <p:cNvPr id="33" name="Picture 32" descr="Diagram&#10;&#10;Description automatically generated">
            <a:extLst>
              <a:ext uri="{FF2B5EF4-FFF2-40B4-BE49-F238E27FC236}">
                <a16:creationId xmlns:a16="http://schemas.microsoft.com/office/drawing/2014/main" xmlns="" id="{16B82C58-C57D-354A-95D3-356BDCAC4419}"/>
              </a:ext>
            </a:extLst>
          </p:cNvPr>
          <p:cNvPicPr>
            <a:picLocks noChangeAspect="1"/>
          </p:cNvPicPr>
          <p:nvPr/>
        </p:nvPicPr>
        <p:blipFill>
          <a:blip r:embed="rId3">
            <a:alphaModFix/>
          </a:blip>
          <a:srcRect t="-6441" r="-5232" b="-15859"/>
          <a:stretch>
            <a:fillRect/>
          </a:stretch>
        </p:blipFill>
        <p:spPr>
          <a:xfrm>
            <a:off x="4200909" y="2154099"/>
            <a:ext cx="3925141" cy="3971355"/>
          </a:xfrm>
          <a:custGeom>
            <a:avLst/>
            <a:gdLst>
              <a:gd name="connsiteX0" fmla="*/ 3956647 w 4163651"/>
              <a:gd name="connsiteY0" fmla="*/ 2480433 h 4212673"/>
              <a:gd name="connsiteX1" fmla="*/ 4029693 w 4163651"/>
              <a:gd name="connsiteY1" fmla="*/ 2597372 h 4212673"/>
              <a:gd name="connsiteX2" fmla="*/ 4163651 w 4163651"/>
              <a:gd name="connsiteY2" fmla="*/ 3176632 h 4212673"/>
              <a:gd name="connsiteX3" fmla="*/ 3379280 w 4163651"/>
              <a:gd name="connsiteY3" fmla="*/ 4212673 h 4212673"/>
              <a:gd name="connsiteX4" fmla="*/ 2728868 w 4163651"/>
              <a:gd name="connsiteY4" fmla="*/ 3755893 h 4212673"/>
              <a:gd name="connsiteX5" fmla="*/ 2692100 w 4163651"/>
              <a:gd name="connsiteY5" fmla="*/ 3666418 h 4212673"/>
              <a:gd name="connsiteX6" fmla="*/ 3956647 w 4163651"/>
              <a:gd name="connsiteY6" fmla="*/ 3666418 h 4212673"/>
              <a:gd name="connsiteX7" fmla="*/ 0 w 4163651"/>
              <a:gd name="connsiteY7" fmla="*/ 221879 h 4212673"/>
              <a:gd name="connsiteX8" fmla="*/ 1081817 w 4163651"/>
              <a:gd name="connsiteY8" fmla="*/ 221879 h 4212673"/>
              <a:gd name="connsiteX9" fmla="*/ 1066932 w 4163651"/>
              <a:gd name="connsiteY9" fmla="*/ 236581 h 4212673"/>
              <a:gd name="connsiteX10" fmla="*/ 781494 w 4163651"/>
              <a:gd name="connsiteY10" fmla="*/ 1036041 h 4212673"/>
              <a:gd name="connsiteX11" fmla="*/ 1565865 w 4163651"/>
              <a:gd name="connsiteY11" fmla="*/ 2072082 h 4212673"/>
              <a:gd name="connsiteX12" fmla="*/ 2350236 w 4163651"/>
              <a:gd name="connsiteY12" fmla="*/ 1036041 h 4212673"/>
              <a:gd name="connsiteX13" fmla="*/ 2064798 w 4163651"/>
              <a:gd name="connsiteY13" fmla="*/ 236581 h 4212673"/>
              <a:gd name="connsiteX14" fmla="*/ 2049913 w 4163651"/>
              <a:gd name="connsiteY14" fmla="*/ 221879 h 4212673"/>
              <a:gd name="connsiteX15" fmla="*/ 3956647 w 4163651"/>
              <a:gd name="connsiteY15" fmla="*/ 221879 h 4212673"/>
              <a:gd name="connsiteX16" fmla="*/ 3956647 w 4163651"/>
              <a:gd name="connsiteY16" fmla="*/ 2480433 h 4212673"/>
              <a:gd name="connsiteX17" fmla="*/ 3933914 w 4163651"/>
              <a:gd name="connsiteY17" fmla="*/ 2444040 h 4212673"/>
              <a:gd name="connsiteX18" fmla="*/ 3379280 w 4163651"/>
              <a:gd name="connsiteY18" fmla="*/ 2140591 h 4212673"/>
              <a:gd name="connsiteX19" fmla="*/ 2594909 w 4163651"/>
              <a:gd name="connsiteY19" fmla="*/ 3176632 h 4212673"/>
              <a:gd name="connsiteX20" fmla="*/ 2656549 w 4163651"/>
              <a:gd name="connsiteY20" fmla="*/ 3579906 h 4212673"/>
              <a:gd name="connsiteX21" fmla="*/ 2692100 w 4163651"/>
              <a:gd name="connsiteY21" fmla="*/ 3666418 h 4212673"/>
              <a:gd name="connsiteX22" fmla="*/ 0 w 4163651"/>
              <a:gd name="connsiteY22" fmla="*/ 3666418 h 4212673"/>
              <a:gd name="connsiteX23" fmla="*/ 1565865 w 4163651"/>
              <a:gd name="connsiteY23" fmla="*/ 0 h 4212673"/>
              <a:gd name="connsiteX24" fmla="*/ 2004414 w 4163651"/>
              <a:gd name="connsiteY24" fmla="*/ 176939 h 4212673"/>
              <a:gd name="connsiteX25" fmla="*/ 2049913 w 4163651"/>
              <a:gd name="connsiteY25" fmla="*/ 221879 h 4212673"/>
              <a:gd name="connsiteX26" fmla="*/ 1081817 w 4163651"/>
              <a:gd name="connsiteY26" fmla="*/ 221879 h 4212673"/>
              <a:gd name="connsiteX27" fmla="*/ 1127316 w 4163651"/>
              <a:gd name="connsiteY27" fmla="*/ 176939 h 4212673"/>
              <a:gd name="connsiteX28" fmla="*/ 1565865 w 4163651"/>
              <a:gd name="connsiteY28" fmla="*/ 0 h 421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163651" h="4212673">
                <a:moveTo>
                  <a:pt x="3956647" y="2480433"/>
                </a:moveTo>
                <a:lnTo>
                  <a:pt x="4029693" y="2597372"/>
                </a:lnTo>
                <a:cubicBezTo>
                  <a:pt x="4114267" y="2762725"/>
                  <a:pt x="4163651" y="2962061"/>
                  <a:pt x="4163651" y="3176632"/>
                </a:cubicBezTo>
                <a:cubicBezTo>
                  <a:pt x="4163651" y="3748822"/>
                  <a:pt x="3812476" y="4212673"/>
                  <a:pt x="3379280" y="4212673"/>
                </a:cubicBezTo>
                <a:cubicBezTo>
                  <a:pt x="3108533" y="4212673"/>
                  <a:pt x="2869825" y="4031481"/>
                  <a:pt x="2728868" y="3755893"/>
                </a:cubicBezTo>
                <a:lnTo>
                  <a:pt x="2692100" y="3666418"/>
                </a:lnTo>
                <a:lnTo>
                  <a:pt x="3956647" y="3666418"/>
                </a:lnTo>
                <a:close/>
                <a:moveTo>
                  <a:pt x="0" y="221879"/>
                </a:moveTo>
                <a:lnTo>
                  <a:pt x="1081817" y="221879"/>
                </a:lnTo>
                <a:lnTo>
                  <a:pt x="1066932" y="236581"/>
                </a:lnTo>
                <a:cubicBezTo>
                  <a:pt x="892608" y="426606"/>
                  <a:pt x="781494" y="714184"/>
                  <a:pt x="781494" y="1036041"/>
                </a:cubicBezTo>
                <a:cubicBezTo>
                  <a:pt x="781494" y="1608231"/>
                  <a:pt x="1132669" y="2072082"/>
                  <a:pt x="1565865" y="2072082"/>
                </a:cubicBezTo>
                <a:cubicBezTo>
                  <a:pt x="1999061" y="2072082"/>
                  <a:pt x="2350236" y="1608231"/>
                  <a:pt x="2350236" y="1036041"/>
                </a:cubicBezTo>
                <a:cubicBezTo>
                  <a:pt x="2350236" y="714184"/>
                  <a:pt x="2239122" y="426606"/>
                  <a:pt x="2064798" y="236581"/>
                </a:cubicBezTo>
                <a:lnTo>
                  <a:pt x="2049913" y="221879"/>
                </a:lnTo>
                <a:lnTo>
                  <a:pt x="3956647" y="221879"/>
                </a:lnTo>
                <a:lnTo>
                  <a:pt x="3956647" y="2480433"/>
                </a:lnTo>
                <a:lnTo>
                  <a:pt x="3933914" y="2444040"/>
                </a:lnTo>
                <a:cubicBezTo>
                  <a:pt x="3791971" y="2256554"/>
                  <a:pt x="3595878" y="2140591"/>
                  <a:pt x="3379280" y="2140591"/>
                </a:cubicBezTo>
                <a:cubicBezTo>
                  <a:pt x="2946084" y="2140591"/>
                  <a:pt x="2594909" y="2604442"/>
                  <a:pt x="2594909" y="3176632"/>
                </a:cubicBezTo>
                <a:cubicBezTo>
                  <a:pt x="2594909" y="3319680"/>
                  <a:pt x="2616858" y="3455956"/>
                  <a:pt x="2656549" y="3579906"/>
                </a:cubicBezTo>
                <a:lnTo>
                  <a:pt x="2692100" y="3666418"/>
                </a:lnTo>
                <a:lnTo>
                  <a:pt x="0" y="3666418"/>
                </a:lnTo>
                <a:close/>
                <a:moveTo>
                  <a:pt x="1565865" y="0"/>
                </a:moveTo>
                <a:cubicBezTo>
                  <a:pt x="1728314" y="0"/>
                  <a:pt x="1879228" y="65229"/>
                  <a:pt x="2004414" y="176939"/>
                </a:cubicBezTo>
                <a:lnTo>
                  <a:pt x="2049913" y="221879"/>
                </a:lnTo>
                <a:lnTo>
                  <a:pt x="1081817" y="221879"/>
                </a:lnTo>
                <a:lnTo>
                  <a:pt x="1127316" y="176939"/>
                </a:lnTo>
                <a:cubicBezTo>
                  <a:pt x="1252502" y="65229"/>
                  <a:pt x="1403417" y="0"/>
                  <a:pt x="1565865" y="0"/>
                </a:cubicBezTo>
                <a:close/>
              </a:path>
            </a:pathLst>
          </a:custGeom>
          <a:effectLst/>
        </p:spPr>
      </p:pic>
    </p:spTree>
    <p:extLst>
      <p:ext uri="{BB962C8B-B14F-4D97-AF65-F5344CB8AC3E}">
        <p14:creationId xmlns:p14="http://schemas.microsoft.com/office/powerpoint/2010/main" val="416111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22B8118-EAF7-344A-B6FE-CA01867ED14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846305B4-A15C-074F-AA6F-6D645B6AA7FF}"/>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07F92D77-B139-4648-8C26-89D1F6335DB7}"/>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 Template 0305-21" id="{B480C723-08F1-9A43-9889-FC9E4BDA9845}" vid="{47183CB6-302E-784D-A26C-4EF80925D1E7}"/>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 bkgrnd master</Template>
  <TotalTime>0</TotalTime>
  <Words>4084</Words>
  <Application>Microsoft Office PowerPoint</Application>
  <PresentationFormat>Widescreen</PresentationFormat>
  <Paragraphs>344</Paragraphs>
  <Slides>19</Slides>
  <Notes>19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19</vt:i4>
      </vt:variant>
    </vt:vector>
  </HeadingPairs>
  <TitlesOfParts>
    <vt:vector size="28" baseType="lpstr">
      <vt:lpstr>Arial</vt:lpstr>
      <vt:lpstr>Arial Black</vt:lpstr>
      <vt:lpstr>Open Sans Light</vt:lpstr>
      <vt:lpstr>Symbol</vt:lpstr>
      <vt:lpstr>Times New Roman</vt:lpstr>
      <vt:lpstr>White bkgrnd master</vt:lpstr>
      <vt:lpstr>Blue bkgrnd master</vt:lpstr>
      <vt:lpstr>White bk accent color options</vt:lpstr>
      <vt:lpstr>Blue bk accent color options</vt:lpstr>
      <vt:lpstr>Leadership Vision for 2022  Enterprise Architecture  August 2021</vt:lpstr>
      <vt:lpstr>A Guide for Leading the EA Practice</vt:lpstr>
      <vt:lpstr>Key Issues</vt:lpstr>
      <vt:lpstr>Key Issues</vt:lpstr>
      <vt:lpstr>Challenge No. 1: Businesses Want to Accelerate Digital</vt:lpstr>
      <vt:lpstr>Challenge No. 2: “Democratization” of Digital Capabilities Strains Traditional IT Organizations</vt:lpstr>
      <vt:lpstr>Challenge No 3: Architecting for resilience and adaptability</vt:lpstr>
      <vt:lpstr>Key Issues</vt:lpstr>
      <vt:lpstr>Trend No. 1: The Design and Delivery of Digital and IT Services Is Democratizing</vt:lpstr>
      <vt:lpstr>Trend No. 2: Leading Teams Deliver EA as Internal Management Consultancies (IMCs)</vt:lpstr>
      <vt:lpstr>Trend No. 3: Product Management Becomes Widely Used to Support Digital Business</vt:lpstr>
      <vt:lpstr>Trend No. 4: The Need to Architect the Organization for Composability</vt:lpstr>
      <vt:lpstr>Key Issues</vt:lpstr>
      <vt:lpstr>Redefine EA Practice as an Internal Management Consultancy</vt:lpstr>
      <vt:lpstr>Shift Your Leadership Style to Innovator</vt:lpstr>
      <vt:lpstr>Build a Dynamic EA Team That Delivers EA as Internal Management Consultancy</vt:lpstr>
      <vt:lpstr>Focus on Delivering Business Value </vt:lpstr>
      <vt:lpstr>Recommended Actions</vt:lpstr>
      <vt:lpstr>Recommended Gartner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2021-08-17T11:09:30Z</dcterms:created>
  <dcterms:modified xsi:type="dcterms:W3CDTF">2021-08-20T08:22:28Z</dcterms:modified>
</cp:coreProperties>
</file>